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2" r:id="rId1"/>
    <p:sldMasterId id="2147484410" r:id="rId2"/>
    <p:sldMasterId id="2147484427" r:id="rId3"/>
    <p:sldMasterId id="2147484444" r:id="rId4"/>
    <p:sldMasterId id="2147484461" r:id="rId5"/>
    <p:sldMasterId id="2147484478" r:id="rId6"/>
    <p:sldMasterId id="2147484495" r:id="rId7"/>
    <p:sldMasterId id="2147484512" r:id="rId8"/>
  </p:sldMasterIdLst>
  <p:notesMasterIdLst>
    <p:notesMasterId r:id="rId87"/>
  </p:notesMasterIdLst>
  <p:handoutMasterIdLst>
    <p:handoutMasterId r:id="rId88"/>
  </p:handoutMasterIdLst>
  <p:sldIdLst>
    <p:sldId id="549" r:id="rId9"/>
    <p:sldId id="551" r:id="rId10"/>
    <p:sldId id="550" r:id="rId11"/>
    <p:sldId id="429" r:id="rId12"/>
    <p:sldId id="564" r:id="rId13"/>
    <p:sldId id="552" r:id="rId14"/>
    <p:sldId id="553" r:id="rId15"/>
    <p:sldId id="565" r:id="rId16"/>
    <p:sldId id="399" r:id="rId17"/>
    <p:sldId id="566" r:id="rId18"/>
    <p:sldId id="572" r:id="rId19"/>
    <p:sldId id="448" r:id="rId20"/>
    <p:sldId id="557" r:id="rId21"/>
    <p:sldId id="556" r:id="rId22"/>
    <p:sldId id="603" r:id="rId23"/>
    <p:sldId id="425" r:id="rId24"/>
    <p:sldId id="563" r:id="rId25"/>
    <p:sldId id="599" r:id="rId26"/>
    <p:sldId id="600" r:id="rId27"/>
    <p:sldId id="601" r:id="rId28"/>
    <p:sldId id="569" r:id="rId29"/>
    <p:sldId id="602" r:id="rId30"/>
    <p:sldId id="558" r:id="rId31"/>
    <p:sldId id="524" r:id="rId32"/>
    <p:sldId id="567" r:id="rId33"/>
    <p:sldId id="604" r:id="rId34"/>
    <p:sldId id="633" r:id="rId35"/>
    <p:sldId id="607" r:id="rId36"/>
    <p:sldId id="606" r:id="rId37"/>
    <p:sldId id="605" r:id="rId38"/>
    <p:sldId id="634" r:id="rId39"/>
    <p:sldId id="635" r:id="rId40"/>
    <p:sldId id="636" r:id="rId41"/>
    <p:sldId id="637" r:id="rId42"/>
    <p:sldId id="614" r:id="rId43"/>
    <p:sldId id="613" r:id="rId44"/>
    <p:sldId id="612" r:id="rId45"/>
    <p:sldId id="611" r:id="rId46"/>
    <p:sldId id="610" r:id="rId47"/>
    <p:sldId id="609" r:id="rId48"/>
    <p:sldId id="608" r:id="rId49"/>
    <p:sldId id="617" r:id="rId50"/>
    <p:sldId id="616" r:id="rId51"/>
    <p:sldId id="615" r:id="rId52"/>
    <p:sldId id="638" r:id="rId53"/>
    <p:sldId id="639" r:id="rId54"/>
    <p:sldId id="625" r:id="rId55"/>
    <p:sldId id="624" r:id="rId56"/>
    <p:sldId id="623" r:id="rId57"/>
    <p:sldId id="621" r:id="rId58"/>
    <p:sldId id="620" r:id="rId59"/>
    <p:sldId id="619" r:id="rId60"/>
    <p:sldId id="618" r:id="rId61"/>
    <p:sldId id="632" r:id="rId62"/>
    <p:sldId id="631" r:id="rId63"/>
    <p:sldId id="630" r:id="rId64"/>
    <p:sldId id="629" r:id="rId65"/>
    <p:sldId id="628" r:id="rId66"/>
    <p:sldId id="627" r:id="rId67"/>
    <p:sldId id="626" r:id="rId68"/>
    <p:sldId id="570" r:id="rId69"/>
    <p:sldId id="575" r:id="rId70"/>
    <p:sldId id="423" r:id="rId71"/>
    <p:sldId id="573" r:id="rId72"/>
    <p:sldId id="578" r:id="rId73"/>
    <p:sldId id="377" r:id="rId74"/>
    <p:sldId id="577" r:id="rId75"/>
    <p:sldId id="439" r:id="rId76"/>
    <p:sldId id="595" r:id="rId77"/>
    <p:sldId id="596" r:id="rId78"/>
    <p:sldId id="597" r:id="rId79"/>
    <p:sldId id="593" r:id="rId80"/>
    <p:sldId id="598" r:id="rId81"/>
    <p:sldId id="594" r:id="rId82"/>
    <p:sldId id="561" r:id="rId83"/>
    <p:sldId id="571" r:id="rId84"/>
    <p:sldId id="562" r:id="rId85"/>
    <p:sldId id="547"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C8CD"/>
    <a:srgbClr val="DBFDF5"/>
    <a:srgbClr val="BCD7DA"/>
    <a:srgbClr val="B5D3D7"/>
    <a:srgbClr val="C0DADD"/>
    <a:srgbClr val="3F5564"/>
    <a:srgbClr val="0077BC"/>
    <a:srgbClr val="D53878"/>
    <a:srgbClr val="008391"/>
    <a:srgbClr val="FBF2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806" autoAdjust="0"/>
  </p:normalViewPr>
  <p:slideViewPr>
    <p:cSldViewPr snapToGrid="0">
      <p:cViewPr varScale="1">
        <p:scale>
          <a:sx n="55" d="100"/>
          <a:sy n="55" d="100"/>
        </p:scale>
        <p:origin x="1072" y="3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ita Molin" userId="0ad6c635-8e61-44b6-87ad-76a3cb42852d" providerId="ADAL" clId="{77E69D64-BFA8-49B8-9CA1-DDBCA30B946A}"/>
    <pc:docChg chg="custSel addSld delSld modSld">
      <pc:chgData name="Anita Molin" userId="0ad6c635-8e61-44b6-87ad-76a3cb42852d" providerId="ADAL" clId="{77E69D64-BFA8-49B8-9CA1-DDBCA30B946A}" dt="2023-11-09T20:00:09.046" v="32" actId="47"/>
      <pc:docMkLst>
        <pc:docMk/>
      </pc:docMkLst>
      <pc:sldChg chg="modSp mod">
        <pc:chgData name="Anita Molin" userId="0ad6c635-8e61-44b6-87ad-76a3cb42852d" providerId="ADAL" clId="{77E69D64-BFA8-49B8-9CA1-DDBCA30B946A}" dt="2023-11-09T19:14:02.708" v="22" actId="14100"/>
        <pc:sldMkLst>
          <pc:docMk/>
          <pc:sldMk cId="3792075014" sldId="605"/>
        </pc:sldMkLst>
        <pc:spChg chg="mod">
          <ac:chgData name="Anita Molin" userId="0ad6c635-8e61-44b6-87ad-76a3cb42852d" providerId="ADAL" clId="{77E69D64-BFA8-49B8-9CA1-DDBCA30B946A}" dt="2023-11-09T19:14:02.708" v="22" actId="14100"/>
          <ac:spMkLst>
            <pc:docMk/>
            <pc:sldMk cId="3792075014" sldId="605"/>
            <ac:spMk id="170" creationId="{00000000-0000-0000-0000-000000000000}"/>
          </ac:spMkLst>
        </pc:spChg>
        <pc:picChg chg="mod">
          <ac:chgData name="Anita Molin" userId="0ad6c635-8e61-44b6-87ad-76a3cb42852d" providerId="ADAL" clId="{77E69D64-BFA8-49B8-9CA1-DDBCA30B946A}" dt="2023-11-09T19:10:18.595" v="10" actId="14100"/>
          <ac:picMkLst>
            <pc:docMk/>
            <pc:sldMk cId="3792075014" sldId="605"/>
            <ac:picMk id="168" creationId="{00000000-0000-0000-0000-000000000000}"/>
          </ac:picMkLst>
        </pc:picChg>
      </pc:sldChg>
      <pc:sldChg chg="modSp mod">
        <pc:chgData name="Anita Molin" userId="0ad6c635-8e61-44b6-87ad-76a3cb42852d" providerId="ADAL" clId="{77E69D64-BFA8-49B8-9CA1-DDBCA30B946A}" dt="2023-11-09T19:11:14.408" v="11" actId="255"/>
        <pc:sldMkLst>
          <pc:docMk/>
          <pc:sldMk cId="686388028" sldId="635"/>
        </pc:sldMkLst>
        <pc:spChg chg="mod">
          <ac:chgData name="Anita Molin" userId="0ad6c635-8e61-44b6-87ad-76a3cb42852d" providerId="ADAL" clId="{77E69D64-BFA8-49B8-9CA1-DDBCA30B946A}" dt="2023-11-09T19:11:14.408" v="11" actId="255"/>
          <ac:spMkLst>
            <pc:docMk/>
            <pc:sldMk cId="686388028" sldId="635"/>
            <ac:spMk id="183" creationId="{00000000-0000-0000-0000-000000000000}"/>
          </ac:spMkLst>
        </pc:spChg>
      </pc:sldChg>
      <pc:sldChg chg="addSp modSp new del mod modClrScheme chgLayout">
        <pc:chgData name="Anita Molin" userId="0ad6c635-8e61-44b6-87ad-76a3cb42852d" providerId="ADAL" clId="{77E69D64-BFA8-49B8-9CA1-DDBCA30B946A}" dt="2023-11-09T20:00:09.046" v="32" actId="47"/>
        <pc:sldMkLst>
          <pc:docMk/>
          <pc:sldMk cId="1906331" sldId="640"/>
        </pc:sldMkLst>
        <pc:spChg chg="add mod">
          <ac:chgData name="Anita Molin" userId="0ad6c635-8e61-44b6-87ad-76a3cb42852d" providerId="ADAL" clId="{77E69D64-BFA8-49B8-9CA1-DDBCA30B946A}" dt="2023-11-09T19:09:02.787" v="3" actId="700"/>
          <ac:spMkLst>
            <pc:docMk/>
            <pc:sldMk cId="1906331" sldId="640"/>
            <ac:spMk id="2" creationId="{69EBEB4F-04FF-6227-6D32-0509E17B5021}"/>
          </ac:spMkLst>
        </pc:spChg>
        <pc:spChg chg="add mod">
          <ac:chgData name="Anita Molin" userId="0ad6c635-8e61-44b6-87ad-76a3cb42852d" providerId="ADAL" clId="{77E69D64-BFA8-49B8-9CA1-DDBCA30B946A}" dt="2023-11-09T19:15:19.228" v="31" actId="207"/>
          <ac:spMkLst>
            <pc:docMk/>
            <pc:sldMk cId="1906331" sldId="640"/>
            <ac:spMk id="3" creationId="{27475C66-0A81-BA24-E691-8BD84C6B35AA}"/>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3F2CC4-DF3B-4C6C-AF4E-C411E7788EB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6992327-308D-454D-99CD-FECCB549010F}">
      <dgm:prSet/>
      <dgm:spPr/>
      <dgm:t>
        <a:bodyPr/>
        <a:lstStyle/>
        <a:p>
          <a:pPr>
            <a:lnSpc>
              <a:spcPct val="100000"/>
            </a:lnSpc>
          </a:pPr>
          <a:r>
            <a:rPr lang="en-US"/>
            <a:t>14/9 Grundläggande utbildning kring dokumentation av  det systematiska värdegrundsarbetet</a:t>
          </a:r>
        </a:p>
      </dgm:t>
    </dgm:pt>
    <dgm:pt modelId="{1F8C45A5-B80A-4DDB-8866-9C0EE23C0D13}" type="parTrans" cxnId="{CB8F9553-B226-4B92-A518-B83FD5AB0FB4}">
      <dgm:prSet/>
      <dgm:spPr/>
      <dgm:t>
        <a:bodyPr/>
        <a:lstStyle/>
        <a:p>
          <a:endParaRPr lang="en-US"/>
        </a:p>
      </dgm:t>
    </dgm:pt>
    <dgm:pt modelId="{4AA3F496-1C3D-4639-9CF7-5BAD8BFD6274}" type="sibTrans" cxnId="{CB8F9553-B226-4B92-A518-B83FD5AB0FB4}">
      <dgm:prSet/>
      <dgm:spPr/>
      <dgm:t>
        <a:bodyPr/>
        <a:lstStyle/>
        <a:p>
          <a:endParaRPr lang="en-US"/>
        </a:p>
      </dgm:t>
    </dgm:pt>
    <dgm:pt modelId="{3E3D4CDD-1571-4E69-BA69-EECA14CEA0EF}">
      <dgm:prSet/>
      <dgm:spPr/>
      <dgm:t>
        <a:bodyPr/>
        <a:lstStyle/>
        <a:p>
          <a:pPr>
            <a:lnSpc>
              <a:spcPct val="100000"/>
            </a:lnSpc>
          </a:pPr>
          <a:r>
            <a:rPr lang="en-US"/>
            <a:t>5/10 Undersöka, kartlägga, analysera och formulera utvärderingsbara mål</a:t>
          </a:r>
        </a:p>
      </dgm:t>
    </dgm:pt>
    <dgm:pt modelId="{F4A35F73-BA65-4352-B6E5-95CCFFD700A9}" type="parTrans" cxnId="{9381887E-3091-40D7-AF4D-AAC37179D74C}">
      <dgm:prSet/>
      <dgm:spPr/>
      <dgm:t>
        <a:bodyPr/>
        <a:lstStyle/>
        <a:p>
          <a:endParaRPr lang="en-US"/>
        </a:p>
      </dgm:t>
    </dgm:pt>
    <dgm:pt modelId="{CBF48DD3-1617-472F-98DB-97086AFE319B}" type="sibTrans" cxnId="{9381887E-3091-40D7-AF4D-AAC37179D74C}">
      <dgm:prSet/>
      <dgm:spPr/>
      <dgm:t>
        <a:bodyPr/>
        <a:lstStyle/>
        <a:p>
          <a:endParaRPr lang="en-US"/>
        </a:p>
      </dgm:t>
    </dgm:pt>
    <dgm:pt modelId="{1B40039E-D7BF-4AB9-9D87-19BA048EF40F}">
      <dgm:prSet/>
      <dgm:spPr/>
      <dgm:t>
        <a:bodyPr/>
        <a:lstStyle/>
        <a:p>
          <a:pPr>
            <a:lnSpc>
              <a:spcPct val="100000"/>
            </a:lnSpc>
          </a:pPr>
          <a:r>
            <a:rPr lang="en-US"/>
            <a:t>19/10 Systematiken i värdegrundsarbetet och elevers delaktighet</a:t>
          </a:r>
        </a:p>
      </dgm:t>
    </dgm:pt>
    <dgm:pt modelId="{CB282479-F5C4-4BD6-9645-9DD4BBE2D871}" type="parTrans" cxnId="{F1DF5F1B-7B85-42AA-A667-174EB3F0C479}">
      <dgm:prSet/>
      <dgm:spPr/>
      <dgm:t>
        <a:bodyPr/>
        <a:lstStyle/>
        <a:p>
          <a:endParaRPr lang="en-US"/>
        </a:p>
      </dgm:t>
    </dgm:pt>
    <dgm:pt modelId="{69BED9C5-35C6-4203-8D29-853D556C0353}" type="sibTrans" cxnId="{F1DF5F1B-7B85-42AA-A667-174EB3F0C479}">
      <dgm:prSet/>
      <dgm:spPr/>
      <dgm:t>
        <a:bodyPr/>
        <a:lstStyle/>
        <a:p>
          <a:endParaRPr lang="en-US"/>
        </a:p>
      </dgm:t>
    </dgm:pt>
    <dgm:pt modelId="{00A7A16B-808C-4146-980B-EA42DB083863}" type="pres">
      <dgm:prSet presAssocID="{083F2CC4-DF3B-4C6C-AF4E-C411E7788EB5}" presName="root" presStyleCnt="0">
        <dgm:presLayoutVars>
          <dgm:dir/>
          <dgm:resizeHandles val="exact"/>
        </dgm:presLayoutVars>
      </dgm:prSet>
      <dgm:spPr/>
    </dgm:pt>
    <dgm:pt modelId="{B4D1E39F-9A09-45B6-A1F4-29B6C1B67217}" type="pres">
      <dgm:prSet presAssocID="{C6992327-308D-454D-99CD-FECCB549010F}" presName="compNode" presStyleCnt="0"/>
      <dgm:spPr/>
    </dgm:pt>
    <dgm:pt modelId="{5BDBBA44-F2EE-480B-8F5C-05ACD44B7026}" type="pres">
      <dgm:prSet presAssocID="{C6992327-308D-454D-99CD-FECCB549010F}" presName="bgRect" presStyleLbl="bgShp" presStyleIdx="0" presStyleCnt="3"/>
      <dgm:spPr/>
    </dgm:pt>
    <dgm:pt modelId="{55E15792-744F-42FA-A16D-475240951127}" type="pres">
      <dgm:prSet presAssocID="{C6992327-308D-454D-99CD-FECCB549010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öcker"/>
        </a:ext>
      </dgm:extLst>
    </dgm:pt>
    <dgm:pt modelId="{7874D8AD-AE50-41BA-AC5A-C1DE88D3E8C8}" type="pres">
      <dgm:prSet presAssocID="{C6992327-308D-454D-99CD-FECCB549010F}" presName="spaceRect" presStyleCnt="0"/>
      <dgm:spPr/>
    </dgm:pt>
    <dgm:pt modelId="{EF3DC70F-A669-4E76-A315-263DA33FAC02}" type="pres">
      <dgm:prSet presAssocID="{C6992327-308D-454D-99CD-FECCB549010F}" presName="parTx" presStyleLbl="revTx" presStyleIdx="0" presStyleCnt="3">
        <dgm:presLayoutVars>
          <dgm:chMax val="0"/>
          <dgm:chPref val="0"/>
        </dgm:presLayoutVars>
      </dgm:prSet>
      <dgm:spPr/>
    </dgm:pt>
    <dgm:pt modelId="{1B5FEC26-819C-4FAA-A050-82303B330C7E}" type="pres">
      <dgm:prSet presAssocID="{4AA3F496-1C3D-4639-9CF7-5BAD8BFD6274}" presName="sibTrans" presStyleCnt="0"/>
      <dgm:spPr/>
    </dgm:pt>
    <dgm:pt modelId="{83DDA936-5829-49CC-9773-16858118F17B}" type="pres">
      <dgm:prSet presAssocID="{3E3D4CDD-1571-4E69-BA69-EECA14CEA0EF}" presName="compNode" presStyleCnt="0"/>
      <dgm:spPr/>
    </dgm:pt>
    <dgm:pt modelId="{6E14F94A-2EB7-4134-B91C-84AC07ABFAE5}" type="pres">
      <dgm:prSet presAssocID="{3E3D4CDD-1571-4E69-BA69-EECA14CEA0EF}" presName="bgRect" presStyleLbl="bgShp" presStyleIdx="1" presStyleCnt="3"/>
      <dgm:spPr/>
    </dgm:pt>
    <dgm:pt modelId="{418FE35D-FB08-43DE-BBF8-D3E649ABBD60}" type="pres">
      <dgm:prSet presAssocID="{3E3D4CDD-1571-4E69-BA69-EECA14CEA0E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560323AD-A4D4-4133-AD57-CCC71DFCB635}" type="pres">
      <dgm:prSet presAssocID="{3E3D4CDD-1571-4E69-BA69-EECA14CEA0EF}" presName="spaceRect" presStyleCnt="0"/>
      <dgm:spPr/>
    </dgm:pt>
    <dgm:pt modelId="{BBE4FB89-B2E0-4D3B-8B65-3B04A52E25A4}" type="pres">
      <dgm:prSet presAssocID="{3E3D4CDD-1571-4E69-BA69-EECA14CEA0EF}" presName="parTx" presStyleLbl="revTx" presStyleIdx="1" presStyleCnt="3">
        <dgm:presLayoutVars>
          <dgm:chMax val="0"/>
          <dgm:chPref val="0"/>
        </dgm:presLayoutVars>
      </dgm:prSet>
      <dgm:spPr/>
    </dgm:pt>
    <dgm:pt modelId="{0FAA81F6-CC60-463A-A67A-7C55666DDFF8}" type="pres">
      <dgm:prSet presAssocID="{CBF48DD3-1617-472F-98DB-97086AFE319B}" presName="sibTrans" presStyleCnt="0"/>
      <dgm:spPr/>
    </dgm:pt>
    <dgm:pt modelId="{1B2E4D34-5234-4D0D-ACF5-433942FDF5D8}" type="pres">
      <dgm:prSet presAssocID="{1B40039E-D7BF-4AB9-9D87-19BA048EF40F}" presName="compNode" presStyleCnt="0"/>
      <dgm:spPr/>
    </dgm:pt>
    <dgm:pt modelId="{27D287AF-E7D6-4AB9-B26F-281A30CA61A0}" type="pres">
      <dgm:prSet presAssocID="{1B40039E-D7BF-4AB9-9D87-19BA048EF40F}" presName="bgRect" presStyleLbl="bgShp" presStyleIdx="2" presStyleCnt="3"/>
      <dgm:spPr/>
    </dgm:pt>
    <dgm:pt modelId="{A4AF8BD0-1495-4AFF-9D75-C2F353FF358A}" type="pres">
      <dgm:prSet presAssocID="{1B40039E-D7BF-4AB9-9D87-19BA048EF40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kål"/>
        </a:ext>
      </dgm:extLst>
    </dgm:pt>
    <dgm:pt modelId="{1962FC36-E6E2-4BF5-BECF-3551EF858240}" type="pres">
      <dgm:prSet presAssocID="{1B40039E-D7BF-4AB9-9D87-19BA048EF40F}" presName="spaceRect" presStyleCnt="0"/>
      <dgm:spPr/>
    </dgm:pt>
    <dgm:pt modelId="{4EA43BE4-6D34-4C41-9439-90F0C34DD1B9}" type="pres">
      <dgm:prSet presAssocID="{1B40039E-D7BF-4AB9-9D87-19BA048EF40F}" presName="parTx" presStyleLbl="revTx" presStyleIdx="2" presStyleCnt="3">
        <dgm:presLayoutVars>
          <dgm:chMax val="0"/>
          <dgm:chPref val="0"/>
        </dgm:presLayoutVars>
      </dgm:prSet>
      <dgm:spPr/>
    </dgm:pt>
  </dgm:ptLst>
  <dgm:cxnLst>
    <dgm:cxn modelId="{F1DF5F1B-7B85-42AA-A667-174EB3F0C479}" srcId="{083F2CC4-DF3B-4C6C-AF4E-C411E7788EB5}" destId="{1B40039E-D7BF-4AB9-9D87-19BA048EF40F}" srcOrd="2" destOrd="0" parTransId="{CB282479-F5C4-4BD6-9645-9DD4BBE2D871}" sibTransId="{69BED9C5-35C6-4203-8D29-853D556C0353}"/>
    <dgm:cxn modelId="{F4549630-D2F1-4947-BA32-BE166A5C8EC3}" type="presOf" srcId="{1B40039E-D7BF-4AB9-9D87-19BA048EF40F}" destId="{4EA43BE4-6D34-4C41-9439-90F0C34DD1B9}" srcOrd="0" destOrd="0" presId="urn:microsoft.com/office/officeart/2018/2/layout/IconVerticalSolidList"/>
    <dgm:cxn modelId="{716AAC3D-2304-4BF5-89F3-EEB1827FFF42}" type="presOf" srcId="{3E3D4CDD-1571-4E69-BA69-EECA14CEA0EF}" destId="{BBE4FB89-B2E0-4D3B-8B65-3B04A52E25A4}" srcOrd="0" destOrd="0" presId="urn:microsoft.com/office/officeart/2018/2/layout/IconVerticalSolidList"/>
    <dgm:cxn modelId="{CB8F9553-B226-4B92-A518-B83FD5AB0FB4}" srcId="{083F2CC4-DF3B-4C6C-AF4E-C411E7788EB5}" destId="{C6992327-308D-454D-99CD-FECCB549010F}" srcOrd="0" destOrd="0" parTransId="{1F8C45A5-B80A-4DDB-8866-9C0EE23C0D13}" sibTransId="{4AA3F496-1C3D-4639-9CF7-5BAD8BFD6274}"/>
    <dgm:cxn modelId="{9381887E-3091-40D7-AF4D-AAC37179D74C}" srcId="{083F2CC4-DF3B-4C6C-AF4E-C411E7788EB5}" destId="{3E3D4CDD-1571-4E69-BA69-EECA14CEA0EF}" srcOrd="1" destOrd="0" parTransId="{F4A35F73-BA65-4352-B6E5-95CCFFD700A9}" sibTransId="{CBF48DD3-1617-472F-98DB-97086AFE319B}"/>
    <dgm:cxn modelId="{FB7B8294-E6B5-451E-B4FE-54F8196EBA98}" type="presOf" srcId="{083F2CC4-DF3B-4C6C-AF4E-C411E7788EB5}" destId="{00A7A16B-808C-4146-980B-EA42DB083863}" srcOrd="0" destOrd="0" presId="urn:microsoft.com/office/officeart/2018/2/layout/IconVerticalSolidList"/>
    <dgm:cxn modelId="{EC2A38D9-054C-4713-BD2B-6A6B3905B47B}" type="presOf" srcId="{C6992327-308D-454D-99CD-FECCB549010F}" destId="{EF3DC70F-A669-4E76-A315-263DA33FAC02}" srcOrd="0" destOrd="0" presId="urn:microsoft.com/office/officeart/2018/2/layout/IconVerticalSolidList"/>
    <dgm:cxn modelId="{81E08380-37B8-4248-BAD2-268F4969BB08}" type="presParOf" srcId="{00A7A16B-808C-4146-980B-EA42DB083863}" destId="{B4D1E39F-9A09-45B6-A1F4-29B6C1B67217}" srcOrd="0" destOrd="0" presId="urn:microsoft.com/office/officeart/2018/2/layout/IconVerticalSolidList"/>
    <dgm:cxn modelId="{7A232D18-ED98-4B3E-B299-8720987C34B4}" type="presParOf" srcId="{B4D1E39F-9A09-45B6-A1F4-29B6C1B67217}" destId="{5BDBBA44-F2EE-480B-8F5C-05ACD44B7026}" srcOrd="0" destOrd="0" presId="urn:microsoft.com/office/officeart/2018/2/layout/IconVerticalSolidList"/>
    <dgm:cxn modelId="{0653E847-2058-4C00-BCED-75CE635C042F}" type="presParOf" srcId="{B4D1E39F-9A09-45B6-A1F4-29B6C1B67217}" destId="{55E15792-744F-42FA-A16D-475240951127}" srcOrd="1" destOrd="0" presId="urn:microsoft.com/office/officeart/2018/2/layout/IconVerticalSolidList"/>
    <dgm:cxn modelId="{FD36AE01-1B91-4FD2-931C-73A1EB440EE7}" type="presParOf" srcId="{B4D1E39F-9A09-45B6-A1F4-29B6C1B67217}" destId="{7874D8AD-AE50-41BA-AC5A-C1DE88D3E8C8}" srcOrd="2" destOrd="0" presId="urn:microsoft.com/office/officeart/2018/2/layout/IconVerticalSolidList"/>
    <dgm:cxn modelId="{FE397340-2072-45A4-BEB5-07D987A34CBF}" type="presParOf" srcId="{B4D1E39F-9A09-45B6-A1F4-29B6C1B67217}" destId="{EF3DC70F-A669-4E76-A315-263DA33FAC02}" srcOrd="3" destOrd="0" presId="urn:microsoft.com/office/officeart/2018/2/layout/IconVerticalSolidList"/>
    <dgm:cxn modelId="{5E9AE3A8-D393-4B84-BC04-398B1053CA2F}" type="presParOf" srcId="{00A7A16B-808C-4146-980B-EA42DB083863}" destId="{1B5FEC26-819C-4FAA-A050-82303B330C7E}" srcOrd="1" destOrd="0" presId="urn:microsoft.com/office/officeart/2018/2/layout/IconVerticalSolidList"/>
    <dgm:cxn modelId="{29490D49-8078-4423-AD91-66F2CC45D8EB}" type="presParOf" srcId="{00A7A16B-808C-4146-980B-EA42DB083863}" destId="{83DDA936-5829-49CC-9773-16858118F17B}" srcOrd="2" destOrd="0" presId="urn:microsoft.com/office/officeart/2018/2/layout/IconVerticalSolidList"/>
    <dgm:cxn modelId="{85BBECE2-DF98-4C94-A81C-FD4F1D4C797B}" type="presParOf" srcId="{83DDA936-5829-49CC-9773-16858118F17B}" destId="{6E14F94A-2EB7-4134-B91C-84AC07ABFAE5}" srcOrd="0" destOrd="0" presId="urn:microsoft.com/office/officeart/2018/2/layout/IconVerticalSolidList"/>
    <dgm:cxn modelId="{46F892DF-3189-42D7-A854-CAD5E45C0533}" type="presParOf" srcId="{83DDA936-5829-49CC-9773-16858118F17B}" destId="{418FE35D-FB08-43DE-BBF8-D3E649ABBD60}" srcOrd="1" destOrd="0" presId="urn:microsoft.com/office/officeart/2018/2/layout/IconVerticalSolidList"/>
    <dgm:cxn modelId="{1C44A018-D174-46A6-96D0-62EB263F76E0}" type="presParOf" srcId="{83DDA936-5829-49CC-9773-16858118F17B}" destId="{560323AD-A4D4-4133-AD57-CCC71DFCB635}" srcOrd="2" destOrd="0" presId="urn:microsoft.com/office/officeart/2018/2/layout/IconVerticalSolidList"/>
    <dgm:cxn modelId="{ED32B267-E67B-4647-AB0B-D213A06E095C}" type="presParOf" srcId="{83DDA936-5829-49CC-9773-16858118F17B}" destId="{BBE4FB89-B2E0-4D3B-8B65-3B04A52E25A4}" srcOrd="3" destOrd="0" presId="urn:microsoft.com/office/officeart/2018/2/layout/IconVerticalSolidList"/>
    <dgm:cxn modelId="{29746BC8-1321-4D5E-8EC4-D4918650134C}" type="presParOf" srcId="{00A7A16B-808C-4146-980B-EA42DB083863}" destId="{0FAA81F6-CC60-463A-A67A-7C55666DDFF8}" srcOrd="3" destOrd="0" presId="urn:microsoft.com/office/officeart/2018/2/layout/IconVerticalSolidList"/>
    <dgm:cxn modelId="{6D8E2D2E-80B5-4348-A045-7B68CB2A4ABB}" type="presParOf" srcId="{00A7A16B-808C-4146-980B-EA42DB083863}" destId="{1B2E4D34-5234-4D0D-ACF5-433942FDF5D8}" srcOrd="4" destOrd="0" presId="urn:microsoft.com/office/officeart/2018/2/layout/IconVerticalSolidList"/>
    <dgm:cxn modelId="{77B6C92C-8B4D-4E5D-8054-DFA8E2D78074}" type="presParOf" srcId="{1B2E4D34-5234-4D0D-ACF5-433942FDF5D8}" destId="{27D287AF-E7D6-4AB9-B26F-281A30CA61A0}" srcOrd="0" destOrd="0" presId="urn:microsoft.com/office/officeart/2018/2/layout/IconVerticalSolidList"/>
    <dgm:cxn modelId="{B2C13351-B126-499D-91E2-C27267E1938E}" type="presParOf" srcId="{1B2E4D34-5234-4D0D-ACF5-433942FDF5D8}" destId="{A4AF8BD0-1495-4AFF-9D75-C2F353FF358A}" srcOrd="1" destOrd="0" presId="urn:microsoft.com/office/officeart/2018/2/layout/IconVerticalSolidList"/>
    <dgm:cxn modelId="{DE99A155-B57B-4BF9-8FBC-4C2D82E68BDA}" type="presParOf" srcId="{1B2E4D34-5234-4D0D-ACF5-433942FDF5D8}" destId="{1962FC36-E6E2-4BF5-BECF-3551EF858240}" srcOrd="2" destOrd="0" presId="urn:microsoft.com/office/officeart/2018/2/layout/IconVerticalSolidList"/>
    <dgm:cxn modelId="{9E23233B-05A4-4DE6-8895-D793A1D9E894}" type="presParOf" srcId="{1B2E4D34-5234-4D0D-ACF5-433942FDF5D8}" destId="{4EA43BE4-6D34-4C41-9439-90F0C34DD1B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E5CB40-3A84-433C-BBDE-B651ADA159CC}"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85458292-78C5-4618-91CE-F2567A259E41}">
      <dgm:prSet/>
      <dgm:spPr/>
      <dgm:t>
        <a:bodyPr/>
        <a:lstStyle/>
        <a:p>
          <a:r>
            <a:rPr lang="en-US"/>
            <a:t>Varför ska den genomföras?</a:t>
          </a:r>
        </a:p>
      </dgm:t>
    </dgm:pt>
    <dgm:pt modelId="{6EFDE75D-A12D-41EB-BEFE-932E8F037E47}" type="parTrans" cxnId="{6DAE05D7-37B9-4CD2-8169-8F738C64FADE}">
      <dgm:prSet/>
      <dgm:spPr/>
      <dgm:t>
        <a:bodyPr/>
        <a:lstStyle/>
        <a:p>
          <a:endParaRPr lang="en-US"/>
        </a:p>
      </dgm:t>
    </dgm:pt>
    <dgm:pt modelId="{9A77FC12-6C50-43CE-9CA2-05EC74D9EF3D}" type="sibTrans" cxnId="{6DAE05D7-37B9-4CD2-8169-8F738C64FADE}">
      <dgm:prSet/>
      <dgm:spPr/>
      <dgm:t>
        <a:bodyPr/>
        <a:lstStyle/>
        <a:p>
          <a:endParaRPr lang="en-US"/>
        </a:p>
      </dgm:t>
    </dgm:pt>
    <dgm:pt modelId="{EB47821E-9F47-4CA8-8DCB-61DF504B95C6}">
      <dgm:prSet/>
      <dgm:spPr/>
      <dgm:t>
        <a:bodyPr/>
        <a:lstStyle/>
        <a:p>
          <a:r>
            <a:rPr lang="en-US"/>
            <a:t>Vilka frågor är viktiga att få belysta?</a:t>
          </a:r>
        </a:p>
      </dgm:t>
    </dgm:pt>
    <dgm:pt modelId="{26219AF7-2C08-4DA8-BE79-826643D8052E}" type="parTrans" cxnId="{0A3EA2FA-D1DB-40D9-BE27-60D8194C3BF1}">
      <dgm:prSet/>
      <dgm:spPr/>
      <dgm:t>
        <a:bodyPr/>
        <a:lstStyle/>
        <a:p>
          <a:endParaRPr lang="en-US"/>
        </a:p>
      </dgm:t>
    </dgm:pt>
    <dgm:pt modelId="{5DD31774-3FF3-412B-9209-BA1476757F6E}" type="sibTrans" cxnId="{0A3EA2FA-D1DB-40D9-BE27-60D8194C3BF1}">
      <dgm:prSet/>
      <dgm:spPr/>
      <dgm:t>
        <a:bodyPr/>
        <a:lstStyle/>
        <a:p>
          <a:endParaRPr lang="en-US"/>
        </a:p>
      </dgm:t>
    </dgm:pt>
    <dgm:pt modelId="{05126BB7-AEAC-42A7-9212-A59A8C90011C}">
      <dgm:prSet/>
      <dgm:spPr/>
      <dgm:t>
        <a:bodyPr/>
        <a:lstStyle/>
        <a:p>
          <a:r>
            <a:rPr lang="en-US"/>
            <a:t>Hur detta görs på bästa sätt?</a:t>
          </a:r>
        </a:p>
      </dgm:t>
    </dgm:pt>
    <dgm:pt modelId="{FEC5B56D-CFA5-470C-A0A8-4A3C287B909D}" type="parTrans" cxnId="{FD61AED9-FB44-4518-BA98-E7406362C361}">
      <dgm:prSet/>
      <dgm:spPr/>
      <dgm:t>
        <a:bodyPr/>
        <a:lstStyle/>
        <a:p>
          <a:endParaRPr lang="en-US"/>
        </a:p>
      </dgm:t>
    </dgm:pt>
    <dgm:pt modelId="{C72110E6-14A1-4B11-A74E-5477F22FECB4}" type="sibTrans" cxnId="{FD61AED9-FB44-4518-BA98-E7406362C361}">
      <dgm:prSet/>
      <dgm:spPr/>
      <dgm:t>
        <a:bodyPr/>
        <a:lstStyle/>
        <a:p>
          <a:endParaRPr lang="en-US"/>
        </a:p>
      </dgm:t>
    </dgm:pt>
    <dgm:pt modelId="{2AF72CDD-94DD-43FB-AB76-EEF707D54F2B}">
      <dgm:prSet/>
      <dgm:spPr/>
      <dgm:t>
        <a:bodyPr/>
        <a:lstStyle/>
        <a:p>
          <a:r>
            <a:rPr lang="en-US"/>
            <a:t>Vilka möjligheter det finns att bearbeta resultatet?</a:t>
          </a:r>
        </a:p>
      </dgm:t>
    </dgm:pt>
    <dgm:pt modelId="{0A389892-E0DD-4D11-904D-9641A2A44127}" type="parTrans" cxnId="{2B76DA4E-82B6-4075-B9E7-2E257B2E55C7}">
      <dgm:prSet/>
      <dgm:spPr/>
      <dgm:t>
        <a:bodyPr/>
        <a:lstStyle/>
        <a:p>
          <a:endParaRPr lang="en-US"/>
        </a:p>
      </dgm:t>
    </dgm:pt>
    <dgm:pt modelId="{39DC4ADC-7D55-459D-97A4-D8C49454EF3D}" type="sibTrans" cxnId="{2B76DA4E-82B6-4075-B9E7-2E257B2E55C7}">
      <dgm:prSet/>
      <dgm:spPr/>
      <dgm:t>
        <a:bodyPr/>
        <a:lstStyle/>
        <a:p>
          <a:endParaRPr lang="en-US"/>
        </a:p>
      </dgm:t>
    </dgm:pt>
    <dgm:pt modelId="{9BCAA1AE-E105-44B9-A99C-92A622FF1E87}" type="pres">
      <dgm:prSet presAssocID="{96E5CB40-3A84-433C-BBDE-B651ADA159CC}" presName="hierChild1" presStyleCnt="0">
        <dgm:presLayoutVars>
          <dgm:chPref val="1"/>
          <dgm:dir/>
          <dgm:animOne val="branch"/>
          <dgm:animLvl val="lvl"/>
          <dgm:resizeHandles/>
        </dgm:presLayoutVars>
      </dgm:prSet>
      <dgm:spPr/>
    </dgm:pt>
    <dgm:pt modelId="{D9886B0A-8047-44C6-8343-F58487E4C2B0}" type="pres">
      <dgm:prSet presAssocID="{85458292-78C5-4618-91CE-F2567A259E41}" presName="hierRoot1" presStyleCnt="0"/>
      <dgm:spPr/>
    </dgm:pt>
    <dgm:pt modelId="{95382D95-9253-4602-9953-5B4E9CD6AD5F}" type="pres">
      <dgm:prSet presAssocID="{85458292-78C5-4618-91CE-F2567A259E41}" presName="composite" presStyleCnt="0"/>
      <dgm:spPr/>
    </dgm:pt>
    <dgm:pt modelId="{A312D120-2353-4AD8-A7AB-AD1831ED3097}" type="pres">
      <dgm:prSet presAssocID="{85458292-78C5-4618-91CE-F2567A259E41}" presName="background" presStyleLbl="node0" presStyleIdx="0" presStyleCnt="4"/>
      <dgm:spPr/>
    </dgm:pt>
    <dgm:pt modelId="{B989774A-6D19-4E28-B73F-23C72CE7AD9D}" type="pres">
      <dgm:prSet presAssocID="{85458292-78C5-4618-91CE-F2567A259E41}" presName="text" presStyleLbl="fgAcc0" presStyleIdx="0" presStyleCnt="4">
        <dgm:presLayoutVars>
          <dgm:chPref val="3"/>
        </dgm:presLayoutVars>
      </dgm:prSet>
      <dgm:spPr/>
    </dgm:pt>
    <dgm:pt modelId="{A83CA619-3374-4880-A66A-73690B0FE425}" type="pres">
      <dgm:prSet presAssocID="{85458292-78C5-4618-91CE-F2567A259E41}" presName="hierChild2" presStyleCnt="0"/>
      <dgm:spPr/>
    </dgm:pt>
    <dgm:pt modelId="{E63FD2DA-458E-4476-8AFB-D6B59DD02B5F}" type="pres">
      <dgm:prSet presAssocID="{EB47821E-9F47-4CA8-8DCB-61DF504B95C6}" presName="hierRoot1" presStyleCnt="0"/>
      <dgm:spPr/>
    </dgm:pt>
    <dgm:pt modelId="{3CB61403-F172-493F-8045-BA441F0C5D66}" type="pres">
      <dgm:prSet presAssocID="{EB47821E-9F47-4CA8-8DCB-61DF504B95C6}" presName="composite" presStyleCnt="0"/>
      <dgm:spPr/>
    </dgm:pt>
    <dgm:pt modelId="{7DAA5273-C900-4A9B-882D-2EAD4645E9B2}" type="pres">
      <dgm:prSet presAssocID="{EB47821E-9F47-4CA8-8DCB-61DF504B95C6}" presName="background" presStyleLbl="node0" presStyleIdx="1" presStyleCnt="4"/>
      <dgm:spPr/>
    </dgm:pt>
    <dgm:pt modelId="{6F431204-AA05-4217-B0C1-574D26AA630F}" type="pres">
      <dgm:prSet presAssocID="{EB47821E-9F47-4CA8-8DCB-61DF504B95C6}" presName="text" presStyleLbl="fgAcc0" presStyleIdx="1" presStyleCnt="4">
        <dgm:presLayoutVars>
          <dgm:chPref val="3"/>
        </dgm:presLayoutVars>
      </dgm:prSet>
      <dgm:spPr/>
    </dgm:pt>
    <dgm:pt modelId="{847B9E45-2F6E-4A8F-B443-F1C9EF27EA7D}" type="pres">
      <dgm:prSet presAssocID="{EB47821E-9F47-4CA8-8DCB-61DF504B95C6}" presName="hierChild2" presStyleCnt="0"/>
      <dgm:spPr/>
    </dgm:pt>
    <dgm:pt modelId="{9C6A7756-EDE1-4C86-884C-33656F942453}" type="pres">
      <dgm:prSet presAssocID="{05126BB7-AEAC-42A7-9212-A59A8C90011C}" presName="hierRoot1" presStyleCnt="0"/>
      <dgm:spPr/>
    </dgm:pt>
    <dgm:pt modelId="{3F8CA911-860D-4A32-B29C-980645D19CD7}" type="pres">
      <dgm:prSet presAssocID="{05126BB7-AEAC-42A7-9212-A59A8C90011C}" presName="composite" presStyleCnt="0"/>
      <dgm:spPr/>
    </dgm:pt>
    <dgm:pt modelId="{C00E4F11-3D10-47B0-8E44-D8B6A0D27CFD}" type="pres">
      <dgm:prSet presAssocID="{05126BB7-AEAC-42A7-9212-A59A8C90011C}" presName="background" presStyleLbl="node0" presStyleIdx="2" presStyleCnt="4"/>
      <dgm:spPr/>
    </dgm:pt>
    <dgm:pt modelId="{2BC61D71-AEAD-4A6C-BF5F-FC7F63331366}" type="pres">
      <dgm:prSet presAssocID="{05126BB7-AEAC-42A7-9212-A59A8C90011C}" presName="text" presStyleLbl="fgAcc0" presStyleIdx="2" presStyleCnt="4">
        <dgm:presLayoutVars>
          <dgm:chPref val="3"/>
        </dgm:presLayoutVars>
      </dgm:prSet>
      <dgm:spPr/>
    </dgm:pt>
    <dgm:pt modelId="{360F5E2F-89DE-4F0A-901A-6C87670B8A28}" type="pres">
      <dgm:prSet presAssocID="{05126BB7-AEAC-42A7-9212-A59A8C90011C}" presName="hierChild2" presStyleCnt="0"/>
      <dgm:spPr/>
    </dgm:pt>
    <dgm:pt modelId="{35BA0E7F-3989-49DC-8E2A-0EF0F39E9369}" type="pres">
      <dgm:prSet presAssocID="{2AF72CDD-94DD-43FB-AB76-EEF707D54F2B}" presName="hierRoot1" presStyleCnt="0"/>
      <dgm:spPr/>
    </dgm:pt>
    <dgm:pt modelId="{0022C2A9-5386-469F-8671-CFFE8546C84C}" type="pres">
      <dgm:prSet presAssocID="{2AF72CDD-94DD-43FB-AB76-EEF707D54F2B}" presName="composite" presStyleCnt="0"/>
      <dgm:spPr/>
    </dgm:pt>
    <dgm:pt modelId="{D1FEEFE2-7253-4D42-80AA-D99EDD264941}" type="pres">
      <dgm:prSet presAssocID="{2AF72CDD-94DD-43FB-AB76-EEF707D54F2B}" presName="background" presStyleLbl="node0" presStyleIdx="3" presStyleCnt="4"/>
      <dgm:spPr/>
    </dgm:pt>
    <dgm:pt modelId="{1A69B2EB-39B6-41CD-A5DC-FD224F8748F7}" type="pres">
      <dgm:prSet presAssocID="{2AF72CDD-94DD-43FB-AB76-EEF707D54F2B}" presName="text" presStyleLbl="fgAcc0" presStyleIdx="3" presStyleCnt="4">
        <dgm:presLayoutVars>
          <dgm:chPref val="3"/>
        </dgm:presLayoutVars>
      </dgm:prSet>
      <dgm:spPr/>
    </dgm:pt>
    <dgm:pt modelId="{CF14DFF2-6296-4DF6-9003-6C2E2F6BD1C4}" type="pres">
      <dgm:prSet presAssocID="{2AF72CDD-94DD-43FB-AB76-EEF707D54F2B}" presName="hierChild2" presStyleCnt="0"/>
      <dgm:spPr/>
    </dgm:pt>
  </dgm:ptLst>
  <dgm:cxnLst>
    <dgm:cxn modelId="{04280405-A76D-4ACA-ABAF-4188BD426047}" type="presOf" srcId="{85458292-78C5-4618-91CE-F2567A259E41}" destId="{B989774A-6D19-4E28-B73F-23C72CE7AD9D}" srcOrd="0" destOrd="0" presId="urn:microsoft.com/office/officeart/2005/8/layout/hierarchy1"/>
    <dgm:cxn modelId="{8334EC14-C35D-4172-961E-CEB07518CD2B}" type="presOf" srcId="{96E5CB40-3A84-433C-BBDE-B651ADA159CC}" destId="{9BCAA1AE-E105-44B9-A99C-92A622FF1E87}" srcOrd="0" destOrd="0" presId="urn:microsoft.com/office/officeart/2005/8/layout/hierarchy1"/>
    <dgm:cxn modelId="{2B76DA4E-82B6-4075-B9E7-2E257B2E55C7}" srcId="{96E5CB40-3A84-433C-BBDE-B651ADA159CC}" destId="{2AF72CDD-94DD-43FB-AB76-EEF707D54F2B}" srcOrd="3" destOrd="0" parTransId="{0A389892-E0DD-4D11-904D-9641A2A44127}" sibTransId="{39DC4ADC-7D55-459D-97A4-D8C49454EF3D}"/>
    <dgm:cxn modelId="{690E5388-F5BF-4FC8-8084-A469C27A9C29}" type="presOf" srcId="{EB47821E-9F47-4CA8-8DCB-61DF504B95C6}" destId="{6F431204-AA05-4217-B0C1-574D26AA630F}" srcOrd="0" destOrd="0" presId="urn:microsoft.com/office/officeart/2005/8/layout/hierarchy1"/>
    <dgm:cxn modelId="{927D998A-902F-47AC-BF2A-BA3107250A6E}" type="presOf" srcId="{2AF72CDD-94DD-43FB-AB76-EEF707D54F2B}" destId="{1A69B2EB-39B6-41CD-A5DC-FD224F8748F7}" srcOrd="0" destOrd="0" presId="urn:microsoft.com/office/officeart/2005/8/layout/hierarchy1"/>
    <dgm:cxn modelId="{FDD9A7B9-EAE0-4BDC-8F5C-A3A6333472F6}" type="presOf" srcId="{05126BB7-AEAC-42A7-9212-A59A8C90011C}" destId="{2BC61D71-AEAD-4A6C-BF5F-FC7F63331366}" srcOrd="0" destOrd="0" presId="urn:microsoft.com/office/officeart/2005/8/layout/hierarchy1"/>
    <dgm:cxn modelId="{6DAE05D7-37B9-4CD2-8169-8F738C64FADE}" srcId="{96E5CB40-3A84-433C-BBDE-B651ADA159CC}" destId="{85458292-78C5-4618-91CE-F2567A259E41}" srcOrd="0" destOrd="0" parTransId="{6EFDE75D-A12D-41EB-BEFE-932E8F037E47}" sibTransId="{9A77FC12-6C50-43CE-9CA2-05EC74D9EF3D}"/>
    <dgm:cxn modelId="{FD61AED9-FB44-4518-BA98-E7406362C361}" srcId="{96E5CB40-3A84-433C-BBDE-B651ADA159CC}" destId="{05126BB7-AEAC-42A7-9212-A59A8C90011C}" srcOrd="2" destOrd="0" parTransId="{FEC5B56D-CFA5-470C-A0A8-4A3C287B909D}" sibTransId="{C72110E6-14A1-4B11-A74E-5477F22FECB4}"/>
    <dgm:cxn modelId="{0A3EA2FA-D1DB-40D9-BE27-60D8194C3BF1}" srcId="{96E5CB40-3A84-433C-BBDE-B651ADA159CC}" destId="{EB47821E-9F47-4CA8-8DCB-61DF504B95C6}" srcOrd="1" destOrd="0" parTransId="{26219AF7-2C08-4DA8-BE79-826643D8052E}" sibTransId="{5DD31774-3FF3-412B-9209-BA1476757F6E}"/>
    <dgm:cxn modelId="{B8EFF01E-7D98-4460-ADA5-953B81C28BB4}" type="presParOf" srcId="{9BCAA1AE-E105-44B9-A99C-92A622FF1E87}" destId="{D9886B0A-8047-44C6-8343-F58487E4C2B0}" srcOrd="0" destOrd="0" presId="urn:microsoft.com/office/officeart/2005/8/layout/hierarchy1"/>
    <dgm:cxn modelId="{1FC60D2A-7897-41D7-A1E6-88392E0B039F}" type="presParOf" srcId="{D9886B0A-8047-44C6-8343-F58487E4C2B0}" destId="{95382D95-9253-4602-9953-5B4E9CD6AD5F}" srcOrd="0" destOrd="0" presId="urn:microsoft.com/office/officeart/2005/8/layout/hierarchy1"/>
    <dgm:cxn modelId="{56CE32A7-E5D8-47C1-BC55-F889E90B69D2}" type="presParOf" srcId="{95382D95-9253-4602-9953-5B4E9CD6AD5F}" destId="{A312D120-2353-4AD8-A7AB-AD1831ED3097}" srcOrd="0" destOrd="0" presId="urn:microsoft.com/office/officeart/2005/8/layout/hierarchy1"/>
    <dgm:cxn modelId="{20A0A456-AE2D-4EC8-AE62-8A4BF6DB3407}" type="presParOf" srcId="{95382D95-9253-4602-9953-5B4E9CD6AD5F}" destId="{B989774A-6D19-4E28-B73F-23C72CE7AD9D}" srcOrd="1" destOrd="0" presId="urn:microsoft.com/office/officeart/2005/8/layout/hierarchy1"/>
    <dgm:cxn modelId="{1C799777-34AE-4226-B061-4E91DBC69C7F}" type="presParOf" srcId="{D9886B0A-8047-44C6-8343-F58487E4C2B0}" destId="{A83CA619-3374-4880-A66A-73690B0FE425}" srcOrd="1" destOrd="0" presId="urn:microsoft.com/office/officeart/2005/8/layout/hierarchy1"/>
    <dgm:cxn modelId="{1EDEB012-A698-4138-B94C-AE1E0A6A676B}" type="presParOf" srcId="{9BCAA1AE-E105-44B9-A99C-92A622FF1E87}" destId="{E63FD2DA-458E-4476-8AFB-D6B59DD02B5F}" srcOrd="1" destOrd="0" presId="urn:microsoft.com/office/officeart/2005/8/layout/hierarchy1"/>
    <dgm:cxn modelId="{2371AF68-17CC-46B9-9303-CFF3C69633E2}" type="presParOf" srcId="{E63FD2DA-458E-4476-8AFB-D6B59DD02B5F}" destId="{3CB61403-F172-493F-8045-BA441F0C5D66}" srcOrd="0" destOrd="0" presId="urn:microsoft.com/office/officeart/2005/8/layout/hierarchy1"/>
    <dgm:cxn modelId="{DA1B0E52-3A4D-400C-AC39-600070CB7353}" type="presParOf" srcId="{3CB61403-F172-493F-8045-BA441F0C5D66}" destId="{7DAA5273-C900-4A9B-882D-2EAD4645E9B2}" srcOrd="0" destOrd="0" presId="urn:microsoft.com/office/officeart/2005/8/layout/hierarchy1"/>
    <dgm:cxn modelId="{02ACE948-705F-44A3-B37B-B541FA2E2AC7}" type="presParOf" srcId="{3CB61403-F172-493F-8045-BA441F0C5D66}" destId="{6F431204-AA05-4217-B0C1-574D26AA630F}" srcOrd="1" destOrd="0" presId="urn:microsoft.com/office/officeart/2005/8/layout/hierarchy1"/>
    <dgm:cxn modelId="{1D347986-9105-4BD2-8070-3E90F60E4666}" type="presParOf" srcId="{E63FD2DA-458E-4476-8AFB-D6B59DD02B5F}" destId="{847B9E45-2F6E-4A8F-B443-F1C9EF27EA7D}" srcOrd="1" destOrd="0" presId="urn:microsoft.com/office/officeart/2005/8/layout/hierarchy1"/>
    <dgm:cxn modelId="{47ED43BB-9B17-4503-BF5B-608B39653773}" type="presParOf" srcId="{9BCAA1AE-E105-44B9-A99C-92A622FF1E87}" destId="{9C6A7756-EDE1-4C86-884C-33656F942453}" srcOrd="2" destOrd="0" presId="urn:microsoft.com/office/officeart/2005/8/layout/hierarchy1"/>
    <dgm:cxn modelId="{18513FDF-F4A7-4F73-8B56-F8AA51CD7E29}" type="presParOf" srcId="{9C6A7756-EDE1-4C86-884C-33656F942453}" destId="{3F8CA911-860D-4A32-B29C-980645D19CD7}" srcOrd="0" destOrd="0" presId="urn:microsoft.com/office/officeart/2005/8/layout/hierarchy1"/>
    <dgm:cxn modelId="{3993F6A0-82C8-4D3D-BF04-7E076CA11F36}" type="presParOf" srcId="{3F8CA911-860D-4A32-B29C-980645D19CD7}" destId="{C00E4F11-3D10-47B0-8E44-D8B6A0D27CFD}" srcOrd="0" destOrd="0" presId="urn:microsoft.com/office/officeart/2005/8/layout/hierarchy1"/>
    <dgm:cxn modelId="{47556682-97F9-4E3A-A54D-3BD28499EFC4}" type="presParOf" srcId="{3F8CA911-860D-4A32-B29C-980645D19CD7}" destId="{2BC61D71-AEAD-4A6C-BF5F-FC7F63331366}" srcOrd="1" destOrd="0" presId="urn:microsoft.com/office/officeart/2005/8/layout/hierarchy1"/>
    <dgm:cxn modelId="{92CEE8E2-D106-4C61-A808-3765C2908CF2}" type="presParOf" srcId="{9C6A7756-EDE1-4C86-884C-33656F942453}" destId="{360F5E2F-89DE-4F0A-901A-6C87670B8A28}" srcOrd="1" destOrd="0" presId="urn:microsoft.com/office/officeart/2005/8/layout/hierarchy1"/>
    <dgm:cxn modelId="{4D1953EC-1DB7-43D4-8C99-90C8D57EF86B}" type="presParOf" srcId="{9BCAA1AE-E105-44B9-A99C-92A622FF1E87}" destId="{35BA0E7F-3989-49DC-8E2A-0EF0F39E9369}" srcOrd="3" destOrd="0" presId="urn:microsoft.com/office/officeart/2005/8/layout/hierarchy1"/>
    <dgm:cxn modelId="{3239DA96-CB90-44D0-A921-035C070B949C}" type="presParOf" srcId="{35BA0E7F-3989-49DC-8E2A-0EF0F39E9369}" destId="{0022C2A9-5386-469F-8671-CFFE8546C84C}" srcOrd="0" destOrd="0" presId="urn:microsoft.com/office/officeart/2005/8/layout/hierarchy1"/>
    <dgm:cxn modelId="{ECFA6378-BB1F-4904-9285-BD2569F47123}" type="presParOf" srcId="{0022C2A9-5386-469F-8671-CFFE8546C84C}" destId="{D1FEEFE2-7253-4D42-80AA-D99EDD264941}" srcOrd="0" destOrd="0" presId="urn:microsoft.com/office/officeart/2005/8/layout/hierarchy1"/>
    <dgm:cxn modelId="{C1B86614-C82C-4843-A7F8-188018FD4159}" type="presParOf" srcId="{0022C2A9-5386-469F-8671-CFFE8546C84C}" destId="{1A69B2EB-39B6-41CD-A5DC-FD224F8748F7}" srcOrd="1" destOrd="0" presId="urn:microsoft.com/office/officeart/2005/8/layout/hierarchy1"/>
    <dgm:cxn modelId="{B4ED6322-5E1F-4543-8226-9013800A1F3A}" type="presParOf" srcId="{35BA0E7F-3989-49DC-8E2A-0EF0F39E9369}" destId="{CF14DFF2-6296-4DF6-9003-6C2E2F6BD1C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BBA44-F2EE-480B-8F5C-05ACD44B7026}">
      <dsp:nvSpPr>
        <dsp:cNvPr id="0" name=""/>
        <dsp:cNvSpPr/>
      </dsp:nvSpPr>
      <dsp:spPr>
        <a:xfrm>
          <a:off x="0" y="509"/>
          <a:ext cx="10080000" cy="11926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E15792-744F-42FA-A16D-475240951127}">
      <dsp:nvSpPr>
        <dsp:cNvPr id="0" name=""/>
        <dsp:cNvSpPr/>
      </dsp:nvSpPr>
      <dsp:spPr>
        <a:xfrm>
          <a:off x="360761" y="268844"/>
          <a:ext cx="655930" cy="6559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DC70F-A669-4E76-A315-263DA33FAC02}">
      <dsp:nvSpPr>
        <dsp:cNvPr id="0" name=""/>
        <dsp:cNvSpPr/>
      </dsp:nvSpPr>
      <dsp:spPr>
        <a:xfrm>
          <a:off x="1377454" y="509"/>
          <a:ext cx="8702545" cy="1192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217" tIns="126217" rIns="126217" bIns="126217" numCol="1" spcCol="1270" anchor="ctr" anchorCtr="0">
          <a:noAutofit/>
        </a:bodyPr>
        <a:lstStyle/>
        <a:p>
          <a:pPr marL="0" lvl="0" indent="0" algn="l" defTabSz="1111250">
            <a:lnSpc>
              <a:spcPct val="100000"/>
            </a:lnSpc>
            <a:spcBef>
              <a:spcPct val="0"/>
            </a:spcBef>
            <a:spcAft>
              <a:spcPct val="35000"/>
            </a:spcAft>
            <a:buNone/>
          </a:pPr>
          <a:r>
            <a:rPr lang="en-US" sz="2500" kern="1200"/>
            <a:t>14/9 Grundläggande utbildning kring dokumentation av  det systematiska värdegrundsarbetet</a:t>
          </a:r>
        </a:p>
      </dsp:txBody>
      <dsp:txXfrm>
        <a:off x="1377454" y="509"/>
        <a:ext cx="8702545" cy="1192601"/>
      </dsp:txXfrm>
    </dsp:sp>
    <dsp:sp modelId="{6E14F94A-2EB7-4134-B91C-84AC07ABFAE5}">
      <dsp:nvSpPr>
        <dsp:cNvPr id="0" name=""/>
        <dsp:cNvSpPr/>
      </dsp:nvSpPr>
      <dsp:spPr>
        <a:xfrm>
          <a:off x="0" y="1491261"/>
          <a:ext cx="10080000" cy="11926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8FE35D-FB08-43DE-BBF8-D3E649ABBD60}">
      <dsp:nvSpPr>
        <dsp:cNvPr id="0" name=""/>
        <dsp:cNvSpPr/>
      </dsp:nvSpPr>
      <dsp:spPr>
        <a:xfrm>
          <a:off x="360761" y="1759596"/>
          <a:ext cx="655930" cy="6559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E4FB89-B2E0-4D3B-8B65-3B04A52E25A4}">
      <dsp:nvSpPr>
        <dsp:cNvPr id="0" name=""/>
        <dsp:cNvSpPr/>
      </dsp:nvSpPr>
      <dsp:spPr>
        <a:xfrm>
          <a:off x="1377454" y="1491261"/>
          <a:ext cx="8702545" cy="1192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217" tIns="126217" rIns="126217" bIns="126217" numCol="1" spcCol="1270" anchor="ctr" anchorCtr="0">
          <a:noAutofit/>
        </a:bodyPr>
        <a:lstStyle/>
        <a:p>
          <a:pPr marL="0" lvl="0" indent="0" algn="l" defTabSz="1111250">
            <a:lnSpc>
              <a:spcPct val="100000"/>
            </a:lnSpc>
            <a:spcBef>
              <a:spcPct val="0"/>
            </a:spcBef>
            <a:spcAft>
              <a:spcPct val="35000"/>
            </a:spcAft>
            <a:buNone/>
          </a:pPr>
          <a:r>
            <a:rPr lang="en-US" sz="2500" kern="1200"/>
            <a:t>5/10 Undersöka, kartlägga, analysera och formulera utvärderingsbara mål</a:t>
          </a:r>
        </a:p>
      </dsp:txBody>
      <dsp:txXfrm>
        <a:off x="1377454" y="1491261"/>
        <a:ext cx="8702545" cy="1192601"/>
      </dsp:txXfrm>
    </dsp:sp>
    <dsp:sp modelId="{27D287AF-E7D6-4AB9-B26F-281A30CA61A0}">
      <dsp:nvSpPr>
        <dsp:cNvPr id="0" name=""/>
        <dsp:cNvSpPr/>
      </dsp:nvSpPr>
      <dsp:spPr>
        <a:xfrm>
          <a:off x="0" y="2982013"/>
          <a:ext cx="10080000" cy="11926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AF8BD0-1495-4AFF-9D75-C2F353FF358A}">
      <dsp:nvSpPr>
        <dsp:cNvPr id="0" name=""/>
        <dsp:cNvSpPr/>
      </dsp:nvSpPr>
      <dsp:spPr>
        <a:xfrm>
          <a:off x="360761" y="3250348"/>
          <a:ext cx="655930" cy="6559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A43BE4-6D34-4C41-9439-90F0C34DD1B9}">
      <dsp:nvSpPr>
        <dsp:cNvPr id="0" name=""/>
        <dsp:cNvSpPr/>
      </dsp:nvSpPr>
      <dsp:spPr>
        <a:xfrm>
          <a:off x="1377454" y="2982013"/>
          <a:ext cx="8702545" cy="1192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217" tIns="126217" rIns="126217" bIns="126217" numCol="1" spcCol="1270" anchor="ctr" anchorCtr="0">
          <a:noAutofit/>
        </a:bodyPr>
        <a:lstStyle/>
        <a:p>
          <a:pPr marL="0" lvl="0" indent="0" algn="l" defTabSz="1111250">
            <a:lnSpc>
              <a:spcPct val="100000"/>
            </a:lnSpc>
            <a:spcBef>
              <a:spcPct val="0"/>
            </a:spcBef>
            <a:spcAft>
              <a:spcPct val="35000"/>
            </a:spcAft>
            <a:buNone/>
          </a:pPr>
          <a:r>
            <a:rPr lang="en-US" sz="2500" kern="1200"/>
            <a:t>19/10 Systematiken i värdegrundsarbetet och elevers delaktighet</a:t>
          </a:r>
        </a:p>
      </dsp:txBody>
      <dsp:txXfrm>
        <a:off x="1377454" y="2982013"/>
        <a:ext cx="8702545" cy="11926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12D120-2353-4AD8-A7AB-AD1831ED3097}">
      <dsp:nvSpPr>
        <dsp:cNvPr id="0" name=""/>
        <dsp:cNvSpPr/>
      </dsp:nvSpPr>
      <dsp:spPr>
        <a:xfrm>
          <a:off x="2953" y="1306819"/>
          <a:ext cx="2108531" cy="13389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989774A-6D19-4E28-B73F-23C72CE7AD9D}">
      <dsp:nvSpPr>
        <dsp:cNvPr id="0" name=""/>
        <dsp:cNvSpPr/>
      </dsp:nvSpPr>
      <dsp:spPr>
        <a:xfrm>
          <a:off x="237234" y="1529386"/>
          <a:ext cx="2108531" cy="13389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Varför ska den genomföras?</a:t>
          </a:r>
        </a:p>
      </dsp:txBody>
      <dsp:txXfrm>
        <a:off x="276450" y="1568602"/>
        <a:ext cx="2030099" cy="1260485"/>
      </dsp:txXfrm>
    </dsp:sp>
    <dsp:sp modelId="{7DAA5273-C900-4A9B-882D-2EAD4645E9B2}">
      <dsp:nvSpPr>
        <dsp:cNvPr id="0" name=""/>
        <dsp:cNvSpPr/>
      </dsp:nvSpPr>
      <dsp:spPr>
        <a:xfrm>
          <a:off x="2580046" y="1306819"/>
          <a:ext cx="2108531" cy="13389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F431204-AA05-4217-B0C1-574D26AA630F}">
      <dsp:nvSpPr>
        <dsp:cNvPr id="0" name=""/>
        <dsp:cNvSpPr/>
      </dsp:nvSpPr>
      <dsp:spPr>
        <a:xfrm>
          <a:off x="2814328" y="1529386"/>
          <a:ext cx="2108531" cy="13389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Vilka frågor är viktiga att få belysta?</a:t>
          </a:r>
        </a:p>
      </dsp:txBody>
      <dsp:txXfrm>
        <a:off x="2853544" y="1568602"/>
        <a:ext cx="2030099" cy="1260485"/>
      </dsp:txXfrm>
    </dsp:sp>
    <dsp:sp modelId="{C00E4F11-3D10-47B0-8E44-D8B6A0D27CFD}">
      <dsp:nvSpPr>
        <dsp:cNvPr id="0" name=""/>
        <dsp:cNvSpPr/>
      </dsp:nvSpPr>
      <dsp:spPr>
        <a:xfrm>
          <a:off x="5157140" y="1306819"/>
          <a:ext cx="2108531" cy="13389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BC61D71-AEAD-4A6C-BF5F-FC7F63331366}">
      <dsp:nvSpPr>
        <dsp:cNvPr id="0" name=""/>
        <dsp:cNvSpPr/>
      </dsp:nvSpPr>
      <dsp:spPr>
        <a:xfrm>
          <a:off x="5391421" y="1529386"/>
          <a:ext cx="2108531" cy="13389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Hur detta görs på bästa sätt?</a:t>
          </a:r>
        </a:p>
      </dsp:txBody>
      <dsp:txXfrm>
        <a:off x="5430637" y="1568602"/>
        <a:ext cx="2030099" cy="1260485"/>
      </dsp:txXfrm>
    </dsp:sp>
    <dsp:sp modelId="{D1FEEFE2-7253-4D42-80AA-D99EDD264941}">
      <dsp:nvSpPr>
        <dsp:cNvPr id="0" name=""/>
        <dsp:cNvSpPr/>
      </dsp:nvSpPr>
      <dsp:spPr>
        <a:xfrm>
          <a:off x="7734234" y="1306819"/>
          <a:ext cx="2108531" cy="133891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A69B2EB-39B6-41CD-A5DC-FD224F8748F7}">
      <dsp:nvSpPr>
        <dsp:cNvPr id="0" name=""/>
        <dsp:cNvSpPr/>
      </dsp:nvSpPr>
      <dsp:spPr>
        <a:xfrm>
          <a:off x="7968515" y="1529386"/>
          <a:ext cx="2108531" cy="13389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Vilka möjligheter det finns att bearbeta resultatet?</a:t>
          </a:r>
        </a:p>
      </dsp:txBody>
      <dsp:txXfrm>
        <a:off x="8007731" y="1568602"/>
        <a:ext cx="2030099" cy="126048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8D75527-1052-40CF-90A7-805EC4F772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782182B2-420A-475A-83CF-72C9A1964B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BB566-3845-4DC0-8CE2-DC15231A2062}" type="datetime1">
              <a:rPr lang="sv-SE" smtClean="0"/>
              <a:t>2023-11-09</a:t>
            </a:fld>
            <a:endParaRPr lang="sv-SE"/>
          </a:p>
        </p:txBody>
      </p:sp>
      <p:sp>
        <p:nvSpPr>
          <p:cNvPr id="4" name="Platshållare för sidfot 3">
            <a:extLst>
              <a:ext uri="{FF2B5EF4-FFF2-40B4-BE49-F238E27FC236}">
                <a16:creationId xmlns:a16="http://schemas.microsoft.com/office/drawing/2014/main" id="{3CFEBD13-AD79-4726-9C7A-9E5C531A1A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00A28DF-4169-4B51-B8D3-AA9A5D6123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9A0780-C7EB-45E8-96EB-66D0986C42C0}" type="slidenum">
              <a:rPr lang="sv-SE" smtClean="0"/>
              <a:t>‹#›</a:t>
            </a:fld>
            <a:endParaRPr lang="sv-SE"/>
          </a:p>
        </p:txBody>
      </p:sp>
    </p:spTree>
    <p:extLst>
      <p:ext uri="{BB962C8B-B14F-4D97-AF65-F5344CB8AC3E}">
        <p14:creationId xmlns:p14="http://schemas.microsoft.com/office/powerpoint/2010/main" val="81033701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5FFDC-F934-4037-B505-500B08CD3B8C}" type="datetime1">
              <a:rPr lang="sv-SE" smtClean="0"/>
              <a:t>2023-11-09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086EF-3011-429C-976B-61D9CA3A2B54}" type="slidenum">
              <a:rPr lang="sv-SE" smtClean="0"/>
              <a:t>‹#›</a:t>
            </a:fld>
            <a:endParaRPr lang="sv-SE"/>
          </a:p>
        </p:txBody>
      </p:sp>
    </p:spTree>
    <p:extLst>
      <p:ext uri="{BB962C8B-B14F-4D97-AF65-F5344CB8AC3E}">
        <p14:creationId xmlns:p14="http://schemas.microsoft.com/office/powerpoint/2010/main" val="20795868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levandehistoria.se/lektionsupplagg-ovningar/ovning-hur-ser-det-ut-hos-oss-en-granskning-av-laromede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Anita</a:t>
            </a:r>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a:t>
            </a:fld>
            <a:endParaRPr lang="sv-SE"/>
          </a:p>
        </p:txBody>
      </p:sp>
    </p:spTree>
    <p:extLst>
      <p:ext uri="{BB962C8B-B14F-4D97-AF65-F5344CB8AC3E}">
        <p14:creationId xmlns:p14="http://schemas.microsoft.com/office/powerpoint/2010/main" val="3330366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latin typeface="Calibri"/>
              <a:ea typeface="Calibri"/>
              <a:cs typeface="Calibri"/>
            </a:endParaRPr>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12</a:t>
            </a:fld>
            <a:endParaRPr lang="sv-SE"/>
          </a:p>
        </p:txBody>
      </p:sp>
    </p:spTree>
    <p:extLst>
      <p:ext uri="{BB962C8B-B14F-4D97-AF65-F5344CB8AC3E}">
        <p14:creationId xmlns:p14="http://schemas.microsoft.com/office/powerpoint/2010/main" val="225887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latin typeface="Calibri"/>
              <a:ea typeface="Calibri"/>
              <a:cs typeface="Calibri"/>
            </a:endParaRPr>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13</a:t>
            </a:fld>
            <a:endParaRPr lang="sv-SE"/>
          </a:p>
        </p:txBody>
      </p:sp>
    </p:spTree>
    <p:extLst>
      <p:ext uri="{BB962C8B-B14F-4D97-AF65-F5344CB8AC3E}">
        <p14:creationId xmlns:p14="http://schemas.microsoft.com/office/powerpoint/2010/main" val="709851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latin typeface="Calibri"/>
              <a:ea typeface="Calibri"/>
              <a:cs typeface="Calibri"/>
            </a:endParaRPr>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14</a:t>
            </a:fld>
            <a:endParaRPr lang="sv-SE"/>
          </a:p>
        </p:txBody>
      </p:sp>
    </p:spTree>
    <p:extLst>
      <p:ext uri="{BB962C8B-B14F-4D97-AF65-F5344CB8AC3E}">
        <p14:creationId xmlns:p14="http://schemas.microsoft.com/office/powerpoint/2010/main" val="1026027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Calibri"/>
              <a:ea typeface="Calibri"/>
              <a:cs typeface="Calibri"/>
            </a:endParaRPr>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15</a:t>
            </a:fld>
            <a:endParaRPr lang="sv-SE"/>
          </a:p>
        </p:txBody>
      </p:sp>
    </p:spTree>
    <p:extLst>
      <p:ext uri="{BB962C8B-B14F-4D97-AF65-F5344CB8AC3E}">
        <p14:creationId xmlns:p14="http://schemas.microsoft.com/office/powerpoint/2010/main" val="1314803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16</a:t>
            </a:fld>
            <a:endParaRPr lang="sv-SE"/>
          </a:p>
        </p:txBody>
      </p:sp>
    </p:spTree>
    <p:extLst>
      <p:ext uri="{BB962C8B-B14F-4D97-AF65-F5344CB8AC3E}">
        <p14:creationId xmlns:p14="http://schemas.microsoft.com/office/powerpoint/2010/main" val="2648992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17</a:t>
            </a:fld>
            <a:endParaRPr lang="sv-SE"/>
          </a:p>
        </p:txBody>
      </p:sp>
    </p:spTree>
    <p:extLst>
      <p:ext uri="{BB962C8B-B14F-4D97-AF65-F5344CB8AC3E}">
        <p14:creationId xmlns:p14="http://schemas.microsoft.com/office/powerpoint/2010/main" val="69801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18</a:t>
            </a:fld>
            <a:endParaRPr lang="sv-SE"/>
          </a:p>
        </p:txBody>
      </p:sp>
    </p:spTree>
    <p:extLst>
      <p:ext uri="{BB962C8B-B14F-4D97-AF65-F5344CB8AC3E}">
        <p14:creationId xmlns:p14="http://schemas.microsoft.com/office/powerpoint/2010/main" val="1821810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19</a:t>
            </a:fld>
            <a:endParaRPr lang="sv-SE"/>
          </a:p>
        </p:txBody>
      </p:sp>
    </p:spTree>
    <p:extLst>
      <p:ext uri="{BB962C8B-B14F-4D97-AF65-F5344CB8AC3E}">
        <p14:creationId xmlns:p14="http://schemas.microsoft.com/office/powerpoint/2010/main" val="1363488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20</a:t>
            </a:fld>
            <a:endParaRPr lang="sv-SE"/>
          </a:p>
        </p:txBody>
      </p:sp>
    </p:spTree>
    <p:extLst>
      <p:ext uri="{BB962C8B-B14F-4D97-AF65-F5344CB8AC3E}">
        <p14:creationId xmlns:p14="http://schemas.microsoft.com/office/powerpoint/2010/main" val="3024422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21</a:t>
            </a:fld>
            <a:endParaRPr lang="sv-SE"/>
          </a:p>
        </p:txBody>
      </p:sp>
    </p:spTree>
    <p:extLst>
      <p:ext uri="{BB962C8B-B14F-4D97-AF65-F5344CB8AC3E}">
        <p14:creationId xmlns:p14="http://schemas.microsoft.com/office/powerpoint/2010/main" val="3407853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Anita</a:t>
            </a:r>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3</a:t>
            </a:fld>
            <a:endParaRPr lang="sv-SE"/>
          </a:p>
        </p:txBody>
      </p:sp>
    </p:spTree>
    <p:extLst>
      <p:ext uri="{BB962C8B-B14F-4D97-AF65-F5344CB8AC3E}">
        <p14:creationId xmlns:p14="http://schemas.microsoft.com/office/powerpoint/2010/main" val="1483790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22</a:t>
            </a:fld>
            <a:endParaRPr lang="sv-SE"/>
          </a:p>
        </p:txBody>
      </p:sp>
    </p:spTree>
    <p:extLst>
      <p:ext uri="{BB962C8B-B14F-4D97-AF65-F5344CB8AC3E}">
        <p14:creationId xmlns:p14="http://schemas.microsoft.com/office/powerpoint/2010/main" val="2578775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latin typeface="Calibri"/>
              <a:ea typeface="Calibri"/>
              <a:cs typeface="Calibri"/>
            </a:endParaRPr>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23</a:t>
            </a:fld>
            <a:endParaRPr lang="sv-SE"/>
          </a:p>
        </p:txBody>
      </p:sp>
    </p:spTree>
    <p:extLst>
      <p:ext uri="{BB962C8B-B14F-4D97-AF65-F5344CB8AC3E}">
        <p14:creationId xmlns:p14="http://schemas.microsoft.com/office/powerpoint/2010/main" val="1605895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Calibri"/>
              <a:ea typeface="Calibri"/>
              <a:cs typeface="Calibri"/>
            </a:endParaRPr>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24</a:t>
            </a:fld>
            <a:endParaRPr lang="sv-SE"/>
          </a:p>
        </p:txBody>
      </p:sp>
    </p:spTree>
    <p:extLst>
      <p:ext uri="{BB962C8B-B14F-4D97-AF65-F5344CB8AC3E}">
        <p14:creationId xmlns:p14="http://schemas.microsoft.com/office/powerpoint/2010/main" val="1314803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26</a:t>
            </a:fld>
            <a:endParaRPr lang="sv-SE"/>
          </a:p>
        </p:txBody>
      </p:sp>
    </p:spTree>
    <p:extLst>
      <p:ext uri="{BB962C8B-B14F-4D97-AF65-F5344CB8AC3E}">
        <p14:creationId xmlns:p14="http://schemas.microsoft.com/office/powerpoint/2010/main" val="3359649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Är den här ond eller god?</a:t>
            </a:r>
            <a:endParaRPr/>
          </a:p>
        </p:txBody>
      </p:sp>
      <p:sp>
        <p:nvSpPr>
          <p:cNvPr id="155" name="Google Shape;15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Är de här onda eller goda?</a:t>
            </a:r>
            <a:endParaRPr/>
          </a:p>
        </p:txBody>
      </p:sp>
      <p:sp>
        <p:nvSpPr>
          <p:cNvPr id="160" name="Google Shape;16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98e0f572ca_0_7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98e0f572ca_0_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g98e0f572ca_0_7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30</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98e0f572ca_0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98e0f572ca_0_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g98e0f572ca_0_7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31</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2b38ce512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2b38ce512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g22b38ce5126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32</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98e0f572ca_0_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98e0f572ca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g98e0f572ca_0_7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33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39700" lvl="0" indent="0">
              <a:spcBef>
                <a:spcPts val="500"/>
              </a:spcBef>
              <a:buSzPts val="1400"/>
              <a:buFont typeface="Calibri"/>
              <a:buNone/>
            </a:pPr>
            <a:r>
              <a:rPr lang="sv-SE" sz="1200" b="1">
                <a:solidFill>
                  <a:srgbClr val="2F2B20"/>
                </a:solidFill>
                <a:ea typeface="Calibri"/>
                <a:cs typeface="Calibri"/>
                <a:sym typeface="Calibri"/>
              </a:rPr>
              <a:t>Birgitta</a:t>
            </a:r>
          </a:p>
          <a:p>
            <a:pPr marL="139700" lvl="0" indent="0">
              <a:spcBef>
                <a:spcPts val="500"/>
              </a:spcBef>
              <a:buSzPts val="1400"/>
              <a:buFont typeface="Calibri"/>
              <a:buNone/>
            </a:pPr>
            <a:r>
              <a:rPr lang="sv-SE" sz="1200">
                <a:solidFill>
                  <a:srgbClr val="2F2B20"/>
                </a:solidFill>
                <a:ea typeface="Calibri"/>
                <a:cs typeface="Calibri"/>
                <a:sym typeface="Calibri"/>
              </a:rPr>
              <a:t>Främjande</a:t>
            </a:r>
          </a:p>
          <a:p>
            <a:pPr marL="457200" lvl="0" indent="-317500">
              <a:spcBef>
                <a:spcPts val="500"/>
              </a:spcBef>
              <a:spcAft>
                <a:spcPts val="0"/>
              </a:spcAft>
              <a:buSzPts val="1400"/>
              <a:buFont typeface="Calibri"/>
              <a:buChar char="●"/>
            </a:pPr>
            <a:r>
              <a:rPr lang="sv-SE">
                <a:solidFill>
                  <a:srgbClr val="2F2B20"/>
                </a:solidFill>
                <a:ea typeface="Calibri"/>
                <a:cs typeface="Calibri"/>
                <a:sym typeface="Calibri"/>
              </a:rPr>
              <a:t>handlar om att </a:t>
            </a:r>
            <a:r>
              <a:rPr lang="sv-SE" b="1">
                <a:solidFill>
                  <a:srgbClr val="FF0000"/>
                </a:solidFill>
                <a:ea typeface="Calibri"/>
                <a:cs typeface="Calibri"/>
                <a:sym typeface="Calibri"/>
              </a:rPr>
              <a:t>identifiera och stärka de positiva förutsättningarna för likabehandling </a:t>
            </a:r>
            <a:r>
              <a:rPr lang="sv-SE">
                <a:solidFill>
                  <a:srgbClr val="2F2B20"/>
                </a:solidFill>
                <a:ea typeface="Calibri"/>
                <a:cs typeface="Calibri"/>
                <a:sym typeface="Calibri"/>
              </a:rPr>
              <a:t>i verksamheten.</a:t>
            </a:r>
          </a:p>
          <a:p>
            <a:pPr marL="457200" lvl="0" indent="-317500">
              <a:spcBef>
                <a:spcPts val="500"/>
              </a:spcBef>
              <a:spcAft>
                <a:spcPts val="0"/>
              </a:spcAft>
              <a:buSzPts val="1400"/>
              <a:buFont typeface="Calibri"/>
              <a:buChar char="●"/>
            </a:pPr>
            <a:endParaRPr lang="sv-SE">
              <a:solidFill>
                <a:srgbClr val="2F2B20"/>
              </a:solidFill>
              <a:ea typeface="Calibri"/>
              <a:cs typeface="Calibri"/>
              <a:sym typeface="Calibri"/>
            </a:endParaRPr>
          </a:p>
          <a:p>
            <a:pPr marL="457200" lvl="0" indent="-317500">
              <a:spcBef>
                <a:spcPts val="0"/>
              </a:spcBef>
              <a:spcAft>
                <a:spcPts val="0"/>
              </a:spcAft>
              <a:buSzPts val="1400"/>
              <a:buFont typeface="Calibri"/>
              <a:buChar char="●"/>
            </a:pPr>
            <a:r>
              <a:rPr lang="sv-SE" b="1">
                <a:solidFill>
                  <a:srgbClr val="FF0000"/>
                </a:solidFill>
                <a:ea typeface="Calibri"/>
                <a:cs typeface="Calibri"/>
                <a:sym typeface="Calibri"/>
              </a:rPr>
              <a:t>utgår från skolans uppdrag </a:t>
            </a:r>
            <a:r>
              <a:rPr lang="sv-SE">
                <a:solidFill>
                  <a:srgbClr val="2F2B20"/>
                </a:solidFill>
                <a:ea typeface="Calibri"/>
                <a:cs typeface="Calibri"/>
                <a:sym typeface="Calibri"/>
              </a:rPr>
              <a:t>att arbeta för demokratiska värderingar och för respekt för de mänskliga rättigheterna.</a:t>
            </a:r>
          </a:p>
          <a:p>
            <a:pPr marL="457200" lvl="0" indent="-317500">
              <a:spcBef>
                <a:spcPts val="0"/>
              </a:spcBef>
              <a:spcAft>
                <a:spcPts val="0"/>
              </a:spcAft>
              <a:buSzPts val="1400"/>
              <a:buFont typeface="Calibri"/>
              <a:buChar char="●"/>
            </a:pPr>
            <a:endParaRPr lang="sv-SE" b="1">
              <a:solidFill>
                <a:srgbClr val="FF0000"/>
              </a:solidFill>
              <a:ea typeface="Calibri"/>
              <a:cs typeface="Calibri"/>
              <a:sym typeface="Calibri"/>
            </a:endParaRPr>
          </a:p>
          <a:p>
            <a:pPr marL="457200" lvl="0" indent="-317500">
              <a:spcBef>
                <a:spcPts val="0"/>
              </a:spcBef>
              <a:spcAft>
                <a:spcPts val="0"/>
              </a:spcAft>
              <a:buSzPts val="1400"/>
              <a:buFont typeface="Calibri"/>
              <a:buChar char="●"/>
            </a:pPr>
            <a:r>
              <a:rPr lang="sv-SE" b="1">
                <a:solidFill>
                  <a:srgbClr val="FF0000"/>
                </a:solidFill>
                <a:ea typeface="Calibri"/>
                <a:cs typeface="Calibri"/>
                <a:sym typeface="Calibri"/>
              </a:rPr>
              <a:t>genomförs oavsett om det finns något aktuellt problem </a:t>
            </a:r>
            <a:r>
              <a:rPr lang="sv-SE">
                <a:solidFill>
                  <a:srgbClr val="2F2B20"/>
                </a:solidFill>
                <a:ea typeface="Calibri"/>
                <a:cs typeface="Calibri"/>
                <a:sym typeface="Calibri"/>
              </a:rPr>
              <a:t>eller inte och riktar sig till alla elever.</a:t>
            </a:r>
          </a:p>
          <a:p>
            <a:pPr marL="139700" lvl="0" indent="0">
              <a:spcBef>
                <a:spcPts val="500"/>
              </a:spcBef>
              <a:buSzPts val="1400"/>
              <a:buFont typeface="Calibri"/>
              <a:buNone/>
            </a:pPr>
            <a:endParaRPr lang="sv-SE" sz="1200">
              <a:solidFill>
                <a:srgbClr val="2F2B20"/>
              </a:solidFill>
              <a:ea typeface="Calibri"/>
              <a:cs typeface="Calibri"/>
              <a:sym typeface="Calibri"/>
            </a:endParaRPr>
          </a:p>
          <a:p>
            <a:pPr marL="139700" lvl="0" indent="0">
              <a:spcBef>
                <a:spcPts val="500"/>
              </a:spcBef>
              <a:buSzPts val="1400"/>
              <a:buFont typeface="Calibri"/>
              <a:buNone/>
            </a:pPr>
            <a:endParaRPr lang="sv-SE" sz="1200">
              <a:solidFill>
                <a:srgbClr val="2F2B20"/>
              </a:solidFill>
              <a:ea typeface="Calibri"/>
              <a:cs typeface="Calibri"/>
              <a:sym typeface="Calibri"/>
            </a:endParaRPr>
          </a:p>
          <a:p>
            <a:pPr marL="139700" lvl="0" indent="0">
              <a:spcBef>
                <a:spcPts val="500"/>
              </a:spcBef>
              <a:buSzPts val="1400"/>
              <a:buFont typeface="Calibri"/>
              <a:buNone/>
            </a:pPr>
            <a:r>
              <a:rPr lang="sv-SE" sz="1200">
                <a:solidFill>
                  <a:srgbClr val="2F2B20"/>
                </a:solidFill>
                <a:ea typeface="Calibri"/>
                <a:cs typeface="Calibri"/>
                <a:sym typeface="Calibri"/>
              </a:rPr>
              <a:t>Förebyggande</a:t>
            </a:r>
          </a:p>
          <a:p>
            <a:pPr marL="457200" lvl="0" indent="-317500">
              <a:spcBef>
                <a:spcPts val="500"/>
              </a:spcBef>
              <a:buSzPts val="1400"/>
              <a:buFont typeface="Calibri"/>
              <a:buChar char="●"/>
            </a:pPr>
            <a:endParaRPr lang="sv-SE" sz="1200">
              <a:solidFill>
                <a:srgbClr val="2F2B20"/>
              </a:solidFill>
              <a:ea typeface="Calibri"/>
              <a:cs typeface="Calibri"/>
              <a:sym typeface="Calibri"/>
            </a:endParaRPr>
          </a:p>
          <a:p>
            <a:pPr marL="457200" lvl="0" indent="-317500">
              <a:spcBef>
                <a:spcPts val="500"/>
              </a:spcBef>
              <a:buSzPts val="1400"/>
              <a:buFont typeface="Calibri"/>
              <a:buChar char="●"/>
            </a:pPr>
            <a:r>
              <a:rPr lang="sv-SE" sz="1200">
                <a:solidFill>
                  <a:srgbClr val="2F2B20"/>
                </a:solidFill>
                <a:ea typeface="Calibri"/>
                <a:cs typeface="Calibri"/>
                <a:sym typeface="Calibri"/>
              </a:rPr>
              <a:t>syftar till att </a:t>
            </a:r>
            <a:r>
              <a:rPr lang="sv-SE" sz="1200" b="1">
                <a:solidFill>
                  <a:srgbClr val="FF0000"/>
                </a:solidFill>
                <a:ea typeface="Calibri"/>
                <a:cs typeface="Calibri"/>
                <a:sym typeface="Calibri"/>
              </a:rPr>
              <a:t>avvärja de risker för diskriminering, trakasserier eller kränkande behandling </a:t>
            </a:r>
            <a:r>
              <a:rPr lang="sv-SE" sz="1200">
                <a:solidFill>
                  <a:srgbClr val="2F2B20"/>
                </a:solidFill>
                <a:ea typeface="Calibri"/>
                <a:cs typeface="Calibri"/>
                <a:sym typeface="Calibri"/>
              </a:rPr>
              <a:t>som finns i er verksamhet.</a:t>
            </a:r>
          </a:p>
          <a:p>
            <a:pPr marL="139700" lvl="0">
              <a:spcBef>
                <a:spcPts val="500"/>
              </a:spcBef>
              <a:buSzPts val="1400"/>
            </a:pPr>
            <a:endParaRPr lang="sv-SE" sz="1200">
              <a:solidFill>
                <a:srgbClr val="2F2B20"/>
              </a:solidFill>
              <a:ea typeface="Calibri"/>
              <a:cs typeface="Calibri"/>
              <a:sym typeface="Calibri"/>
            </a:endParaRPr>
          </a:p>
          <a:p>
            <a:pPr marL="457200" lvl="0" indent="-317500">
              <a:buSzPts val="1400"/>
              <a:buFont typeface="Calibri"/>
              <a:buChar char="●"/>
            </a:pPr>
            <a:r>
              <a:rPr lang="sv-SE" sz="1200" b="1">
                <a:solidFill>
                  <a:srgbClr val="FF0000"/>
                </a:solidFill>
                <a:ea typeface="Calibri"/>
                <a:cs typeface="Calibri"/>
                <a:sym typeface="Calibri"/>
              </a:rPr>
              <a:t>utgår ifrån konkreta problem </a:t>
            </a:r>
            <a:r>
              <a:rPr lang="sv-SE" sz="1200">
                <a:solidFill>
                  <a:srgbClr val="2F2B20"/>
                </a:solidFill>
                <a:ea typeface="Calibri"/>
                <a:cs typeface="Calibri"/>
                <a:sym typeface="Calibri"/>
              </a:rPr>
              <a:t>som har upptäckts vid kartläggningen av situationen på skolan.</a:t>
            </a:r>
          </a:p>
          <a:p>
            <a:pPr marL="457200" lvl="0" indent="-317500">
              <a:buSzPts val="1400"/>
              <a:buFont typeface="Calibri"/>
              <a:buChar char="●"/>
            </a:pPr>
            <a:endParaRPr lang="sv-SE" sz="1200">
              <a:solidFill>
                <a:srgbClr val="2F2B20"/>
              </a:solidFill>
              <a:latin typeface="Calibri"/>
              <a:ea typeface="Calibri"/>
              <a:cs typeface="Calibri"/>
              <a:sym typeface="Calibri"/>
            </a:endParaRPr>
          </a:p>
          <a:p>
            <a:pPr marL="457200" lvl="0" indent="-317500">
              <a:buSzPts val="1400"/>
              <a:buFont typeface="Calibri"/>
              <a:buChar char="●"/>
            </a:pPr>
            <a:endParaRPr lang="sv-SE">
              <a:solidFill>
                <a:srgbClr val="2F2B20"/>
              </a:solidFill>
              <a:latin typeface="Calibri"/>
              <a:ea typeface="Calibri"/>
              <a:cs typeface="Calibri"/>
              <a:sym typeface="Calibri"/>
            </a:endParaRPr>
          </a:p>
          <a:p>
            <a:pPr marL="457200" lvl="0" indent="-317500">
              <a:buSzPts val="1400"/>
              <a:buFont typeface="Calibri"/>
              <a:buChar char="●"/>
            </a:pPr>
            <a:endParaRPr lang="sv-SE">
              <a:solidFill>
                <a:srgbClr val="2F2B20"/>
              </a:solidFill>
              <a:latin typeface="Calibri"/>
              <a:ea typeface="Calibri"/>
              <a:cs typeface="Calibri"/>
              <a:sym typeface="Calibri"/>
            </a:endParaRPr>
          </a:p>
          <a:p>
            <a:endParaRPr lang="sv-SE"/>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4</a:t>
            </a:fld>
            <a:endParaRPr lang="sv-SE"/>
          </a:p>
        </p:txBody>
      </p:sp>
    </p:spTree>
    <p:extLst>
      <p:ext uri="{BB962C8B-B14F-4D97-AF65-F5344CB8AC3E}">
        <p14:creationId xmlns:p14="http://schemas.microsoft.com/office/powerpoint/2010/main" val="1075081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06c44a1e2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06c44a1e2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88100270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88100270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g288100270da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35</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06c44a1e29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06c44a1e29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6283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06c44a1e2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06c44a1e29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044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06c44a1e29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06c44a1e29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5890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06c44a1e29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06c44a1e29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0060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06c44a1e29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06c44a1e29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348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2b38ce512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2b38ce512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3400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fb51e937bc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fb51e937bc_0_3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64008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fb51e937bc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fb51e937bc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g1fb51e937bc_0_2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43</a:t>
            </a:fld>
            <a:endParaRPr/>
          </a:p>
        </p:txBody>
      </p:sp>
    </p:spTree>
    <p:extLst>
      <p:ext uri="{BB962C8B-B14F-4D97-AF65-F5344CB8AC3E}">
        <p14:creationId xmlns:p14="http://schemas.microsoft.com/office/powerpoint/2010/main" val="1631243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Åtgärderna hamnar under punkt 6</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I innehållsförteckningen får man en överblick av de olika stegen.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Er PDK  är klar när ni skrivit </a:t>
            </a:r>
            <a:r>
              <a:rPr lang="sv-SE" sz="1200" i="1" kern="1200">
                <a:solidFill>
                  <a:schemeClr val="tx1"/>
                </a:solidFill>
                <a:effectLst/>
                <a:highlight>
                  <a:srgbClr val="00FFFF"/>
                </a:highlight>
                <a:latin typeface="+mn-lt"/>
                <a:ea typeface="+mn-ea"/>
                <a:cs typeface="+mn-cs"/>
              </a:rPr>
              <a:t>rubrik 1-6.</a:t>
            </a:r>
            <a:r>
              <a:rPr lang="sv-SE" sz="1200" kern="1200">
                <a:solidFill>
                  <a:schemeClr val="tx1"/>
                </a:solidFill>
                <a:effectLst/>
                <a:highlight>
                  <a:srgbClr val="00FFFF"/>
                </a:highlight>
                <a:latin typeface="+mn-lt"/>
                <a:ea typeface="+mn-ea"/>
                <a:cs typeface="+mn-cs"/>
              </a:rPr>
              <a:t> </a:t>
            </a:r>
            <a:r>
              <a:rPr lang="sv-SE" sz="1200" kern="1200">
                <a:solidFill>
                  <a:schemeClr val="tx1"/>
                </a:solidFill>
                <a:effectLst/>
                <a:latin typeface="+mn-lt"/>
                <a:ea typeface="+mn-ea"/>
                <a:cs typeface="+mn-cs"/>
              </a:rPr>
              <a:t>Därefter kan den exporteras till en Word- eller </a:t>
            </a:r>
            <a:r>
              <a:rPr lang="sv-SE" sz="1200" kern="1200" err="1">
                <a:solidFill>
                  <a:schemeClr val="tx1"/>
                </a:solidFill>
                <a:effectLst/>
                <a:latin typeface="+mn-lt"/>
                <a:ea typeface="+mn-ea"/>
                <a:cs typeface="+mn-cs"/>
              </a:rPr>
              <a:t>Pdf</a:t>
            </a:r>
            <a:r>
              <a:rPr lang="sv-SE" sz="1200" kern="1200">
                <a:solidFill>
                  <a:schemeClr val="tx1"/>
                </a:solidFill>
                <a:effectLst/>
                <a:latin typeface="+mn-lt"/>
                <a:ea typeface="+mn-ea"/>
                <a:cs typeface="+mn-cs"/>
              </a:rPr>
              <a:t> fil, uppföljning sker löpande och utvärdering vid årets slut.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a:solidFill>
                  <a:schemeClr val="tx1"/>
                </a:solidFill>
                <a:effectLst/>
                <a:latin typeface="+mn-lt"/>
                <a:ea typeface="+mn-ea"/>
                <a:cs typeface="+mn-cs"/>
              </a:rPr>
              <a:t>Ändring PDK 23/24 avsnitt 6</a:t>
            </a:r>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5</a:t>
            </a:fld>
            <a:endParaRPr lang="sv-SE"/>
          </a:p>
        </p:txBody>
      </p:sp>
    </p:spTree>
    <p:extLst>
      <p:ext uri="{BB962C8B-B14F-4D97-AF65-F5344CB8AC3E}">
        <p14:creationId xmlns:p14="http://schemas.microsoft.com/office/powerpoint/2010/main" val="29775394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2b6d1b047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2b6d1b047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22b6d1b0479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44</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7bb2a180c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g17bb2a180c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2b38ce5126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2b38ce5126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g22b38ce5126_0_1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49</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98e0f572ca_0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g98e0f572ca_0_1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98e0f572ca_0_1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98e0f572ca_0_1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fb51e937bc_0_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fb51e937bc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g1fb51e937bc_0_6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52</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98e0f572ca_0_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98e0f572ca_0_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g98e0f572ca_0_9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53</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06c44a1e29_0_3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206c44a1e29_0_3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g206c44a1e29_0_3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sv-SE"/>
              <a:t>54</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98e0f572ca_0_1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98e0f572ca_0_1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2" name="Google Shape;372;g98e0f572ca_0_149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55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0000"/>
              </a:lnSpc>
            </a:pPr>
            <a:r>
              <a:rPr lang="sv-SE" sz="1200"/>
              <a:t>Skolans personal behöver genomföra kartläggningar av elevernas situation med hjälp av olika metoder. Vid varje kartläggning behöver det vara tydligt</a:t>
            </a:r>
          </a:p>
          <a:p>
            <a:pPr>
              <a:lnSpc>
                <a:spcPct val="100000"/>
              </a:lnSpc>
            </a:pPr>
            <a:endParaRPr lang="sv-SE" sz="1200"/>
          </a:p>
          <a:p>
            <a:pPr marL="285750" indent="-285750">
              <a:lnSpc>
                <a:spcPct val="100000"/>
              </a:lnSpc>
              <a:buFont typeface="Arial" panose="020B0604020202020204" pitchFamily="34" charset="0"/>
              <a:buChar char="•"/>
            </a:pPr>
            <a:r>
              <a:rPr lang="sv-SE" sz="1200"/>
              <a:t>Varför den ska genomföras?</a:t>
            </a:r>
          </a:p>
          <a:p>
            <a:pPr marL="285750" indent="-285750">
              <a:lnSpc>
                <a:spcPct val="100000"/>
              </a:lnSpc>
              <a:buFont typeface="Arial" panose="020B0604020202020204" pitchFamily="34" charset="0"/>
              <a:buChar char="•"/>
            </a:pPr>
            <a:r>
              <a:rPr lang="sv-SE" sz="1200"/>
              <a:t>Vilka frågor som är viktiga att få belysta?</a:t>
            </a:r>
          </a:p>
          <a:p>
            <a:pPr marL="285750" indent="-285750">
              <a:lnSpc>
                <a:spcPct val="100000"/>
              </a:lnSpc>
              <a:buFont typeface="Arial" panose="020B0604020202020204" pitchFamily="34" charset="0"/>
              <a:buChar char="•"/>
            </a:pPr>
            <a:r>
              <a:rPr lang="sv-SE" sz="1200"/>
              <a:t>Hur detta görs på bästa sätt?</a:t>
            </a:r>
          </a:p>
          <a:p>
            <a:pPr marL="285750" indent="-285750">
              <a:lnSpc>
                <a:spcPct val="100000"/>
              </a:lnSpc>
              <a:buFont typeface="Arial" panose="020B0604020202020204" pitchFamily="34" charset="0"/>
              <a:buChar char="•"/>
            </a:pPr>
            <a:r>
              <a:rPr lang="sv-SE" sz="1200"/>
              <a:t>Vilka möjligheter det finns att bearbeta resultatet?</a:t>
            </a:r>
          </a:p>
          <a:p>
            <a:pPr>
              <a:lnSpc>
                <a:spcPct val="100000"/>
              </a:lnSpc>
            </a:pPr>
            <a:endParaRPr lang="sv-SE" sz="1200"/>
          </a:p>
          <a:p>
            <a:pPr>
              <a:lnSpc>
                <a:spcPct val="100000"/>
              </a:lnSpc>
            </a:pPr>
            <a:r>
              <a:rPr lang="sv-SE" sz="1200"/>
              <a:t>Undersökningen ska ge en generell översyn av risker i den egna verksamheten och hindrande attityder och strukturer. </a:t>
            </a:r>
          </a:p>
          <a:p>
            <a:endParaRPr lang="sv-SE"/>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6</a:t>
            </a:fld>
            <a:endParaRPr lang="sv-SE"/>
          </a:p>
        </p:txBody>
      </p:sp>
    </p:spTree>
    <p:extLst>
      <p:ext uri="{BB962C8B-B14F-4D97-AF65-F5344CB8AC3E}">
        <p14:creationId xmlns:p14="http://schemas.microsoft.com/office/powerpoint/2010/main" val="3490178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0649c96cc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0649c96cc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g20649c96cc4_0_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56</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0649c96cc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0649c96cc4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06c10e7df1_1_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06c10e7df1_1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g206c10e7df1_1_57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58</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2b38ce512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2b38ce512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2" name="Google Shape;402;g22b38ce5126_0_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59</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0649c96cc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0649c96cc4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Birgitta</a:t>
            </a:r>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61</a:t>
            </a:fld>
            <a:endParaRPr lang="sv-SE"/>
          </a:p>
        </p:txBody>
      </p:sp>
    </p:spTree>
    <p:extLst>
      <p:ext uri="{BB962C8B-B14F-4D97-AF65-F5344CB8AC3E}">
        <p14:creationId xmlns:p14="http://schemas.microsoft.com/office/powerpoint/2010/main" val="29168454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Grundfrågan vid en analys</a:t>
            </a:r>
          </a:p>
          <a:p>
            <a:r>
              <a:rPr lang="sv-SE"/>
              <a:t>Svårt att analysera…..</a:t>
            </a:r>
          </a:p>
          <a:p>
            <a:r>
              <a:rPr lang="sv-SE"/>
              <a:t>SKA</a:t>
            </a:r>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62</a:t>
            </a:fld>
            <a:endParaRPr lang="sv-SE"/>
          </a:p>
        </p:txBody>
      </p:sp>
    </p:spTree>
    <p:extLst>
      <p:ext uri="{BB962C8B-B14F-4D97-AF65-F5344CB8AC3E}">
        <p14:creationId xmlns:p14="http://schemas.microsoft.com/office/powerpoint/2010/main" val="37856706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9A9F2C-7F99-4303-B36F-70485E03769B}" type="slidenum">
              <a:rPr lang="sv-SE"/>
              <a:pPr fontAlgn="base">
                <a:spcBef>
                  <a:spcPct val="0"/>
                </a:spcBef>
                <a:spcAft>
                  <a:spcPct val="0"/>
                </a:spcAft>
              </a:pPr>
              <a:t>63</a:t>
            </a:fld>
            <a:endParaRPr lang="sv-SE"/>
          </a:p>
        </p:txBody>
      </p:sp>
      <p:sp>
        <p:nvSpPr>
          <p:cNvPr id="61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a:spcBef>
                <a:spcPct val="0"/>
              </a:spcBef>
              <a:buFontTx/>
              <a:buNone/>
            </a:pPr>
            <a:r>
              <a:rPr lang="sv-SE" b="1" baseline="0"/>
              <a:t>Birgitta</a:t>
            </a:r>
          </a:p>
          <a:p>
            <a:pPr marL="228600" indent="-228600">
              <a:spcBef>
                <a:spcPct val="0"/>
              </a:spcBef>
              <a:buFontTx/>
              <a:buNone/>
            </a:pPr>
            <a:r>
              <a:rPr lang="sv-SE" b="0" baseline="0"/>
              <a:t>Förändringar kan vara systembevarande eller systemförändrande – men båda kan behövas.</a:t>
            </a:r>
          </a:p>
          <a:p>
            <a:pPr marL="228600" indent="-228600">
              <a:spcBef>
                <a:spcPct val="0"/>
              </a:spcBef>
              <a:buFontTx/>
              <a:buNone/>
            </a:pPr>
            <a:r>
              <a:rPr lang="sv-SE" baseline="0"/>
              <a:t>Man kan även symbolisera detta med att tex ge vaccin eller sätta på ett plåster. Man kan behöva arbeta på båda planen, men vi behöver vara medvetna om när vi gör vad.</a:t>
            </a:r>
          </a:p>
          <a:p>
            <a:pPr marL="228600" indent="-228600">
              <a:spcBef>
                <a:spcPct val="0"/>
              </a:spcBef>
              <a:buFontTx/>
              <a:buNone/>
            </a:pPr>
            <a:endParaRPr lang="sv-SE" baseline="0"/>
          </a:p>
          <a:p>
            <a:pPr marL="228600" indent="-228600">
              <a:spcBef>
                <a:spcPct val="0"/>
              </a:spcBef>
              <a:buFontTx/>
              <a:buNone/>
            </a:pPr>
            <a:r>
              <a:rPr lang="sv-SE" baseline="0"/>
              <a:t>EXEMPEL</a:t>
            </a:r>
          </a:p>
          <a:p>
            <a:pPr marL="228600" indent="-228600">
              <a:spcBef>
                <a:spcPct val="0"/>
              </a:spcBef>
              <a:buFontTx/>
              <a:buChar char="-"/>
            </a:pPr>
            <a:r>
              <a:rPr lang="sv-SE" baseline="0"/>
              <a:t>Systembevarande åtgärder, skulle kunna vara att låta alla tjejer gå en kurs i stresshantering. Lägger fokus på att de själva ska kunna hantera den stress som ligger inbyggd i en </a:t>
            </a:r>
            <a:r>
              <a:rPr lang="sv-SE" baseline="0" err="1"/>
              <a:t>könad</a:t>
            </a:r>
            <a:r>
              <a:rPr lang="sv-SE" baseline="0"/>
              <a:t> struktur eller tex att fördela talutrymmet genom att systematiskt ge alla lika stort utrymme.</a:t>
            </a:r>
          </a:p>
          <a:p>
            <a:pPr marL="0" indent="0">
              <a:spcBef>
                <a:spcPct val="0"/>
              </a:spcBef>
              <a:buFontTx/>
              <a:buNone/>
            </a:pPr>
            <a:endParaRPr lang="sv-SE" baseline="0"/>
          </a:p>
          <a:p>
            <a:pPr marL="228600" indent="-228600">
              <a:spcBef>
                <a:spcPct val="0"/>
              </a:spcBef>
              <a:buFontTx/>
              <a:buChar char="-"/>
            </a:pPr>
            <a:r>
              <a:rPr lang="sv-SE" baseline="0"/>
              <a:t>Systemförändrande skulle kunna vara att arbeta med genusnormer i verksamheten, synliggöra förväntningar som finns på ungdomar utifrån kön på ett systematiserat sätt, inte enbart en lektion, införa genuskunskap som ämne i skolan. Arbeta aktivt med att utmana machokulturen. Arbeta systematiskt med att lyfta fram olika sätt som diskriminering, kränkningar och trakasserier kan ta sig uttryck på. Handlar om att ta reda på orsakerna till att situationen uppstår. Viktig del, viktigt att ha med teori i detta. </a:t>
            </a:r>
          </a:p>
          <a:p>
            <a:pPr marL="228600" indent="-228600">
              <a:spcBef>
                <a:spcPct val="0"/>
              </a:spcBef>
              <a:buFontTx/>
              <a:buChar char="-"/>
            </a:pPr>
            <a:endParaRPr lang="sv-SE" baseline="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Anita</a:t>
            </a:r>
          </a:p>
          <a:p>
            <a:r>
              <a:rPr lang="sv-SE"/>
              <a:t>Mål </a:t>
            </a:r>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67</a:t>
            </a:fld>
            <a:endParaRPr lang="sv-SE"/>
          </a:p>
        </p:txBody>
      </p:sp>
    </p:spTree>
    <p:extLst>
      <p:ext uri="{BB962C8B-B14F-4D97-AF65-F5344CB8AC3E}">
        <p14:creationId xmlns:p14="http://schemas.microsoft.com/office/powerpoint/2010/main" val="3689107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76</a:t>
            </a:fld>
            <a:endParaRPr lang="sv-SE"/>
          </a:p>
        </p:txBody>
      </p:sp>
    </p:spTree>
    <p:extLst>
      <p:ext uri="{BB962C8B-B14F-4D97-AF65-F5344CB8AC3E}">
        <p14:creationId xmlns:p14="http://schemas.microsoft.com/office/powerpoint/2010/main" val="1160678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err="1"/>
              <a:t>Birgita</a:t>
            </a:r>
            <a:endParaRPr lang="sv-SE"/>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8</a:t>
            </a:fld>
            <a:endParaRPr lang="sv-SE"/>
          </a:p>
        </p:txBody>
      </p:sp>
    </p:spTree>
    <p:extLst>
      <p:ext uri="{BB962C8B-B14F-4D97-AF65-F5344CB8AC3E}">
        <p14:creationId xmlns:p14="http://schemas.microsoft.com/office/powerpoint/2010/main" val="1546635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b="0" i="0" dirty="0">
                <a:solidFill>
                  <a:srgbClr val="333333"/>
                </a:solidFill>
                <a:effectLst/>
              </a:rPr>
              <a:t>Anita</a:t>
            </a:r>
          </a:p>
          <a:p>
            <a:pPr marL="0" indent="0">
              <a:buNone/>
            </a:pPr>
            <a:r>
              <a:rPr lang="sv-SE" sz="1200" b="1" i="0" dirty="0" err="1">
                <a:solidFill>
                  <a:srgbClr val="333333"/>
                </a:solidFill>
                <a:effectLst/>
              </a:rPr>
              <a:t>Kränkningasanmälningar</a:t>
            </a:r>
            <a:r>
              <a:rPr lang="sv-SE" sz="1200" b="0" i="0" dirty="0">
                <a:solidFill>
                  <a:srgbClr val="333333"/>
                </a:solidFill>
                <a:effectLst/>
              </a:rPr>
              <a:t> i verktyget DF respons, Tydliga resultat kring vilka sorts kränkningar/diskriminering och sexuella trakasserier, var de sker, när de sker, vilka årskurser … </a:t>
            </a:r>
            <a:r>
              <a:rPr lang="sv-SE" sz="1200" dirty="0">
                <a:ea typeface="+mn-lt"/>
                <a:cs typeface="+mn-lt"/>
              </a:rPr>
              <a:t>Dessa rapporter är ett viktigt underlag för en samlad analys av elevernas situation på en skola.</a:t>
            </a:r>
          </a:p>
          <a:p>
            <a:pPr marL="0" indent="0">
              <a:buNone/>
            </a:pPr>
            <a:r>
              <a:rPr lang="sv-SE" sz="1200" dirty="0">
                <a:ea typeface="+mn-lt"/>
                <a:cs typeface="+mn-lt"/>
              </a:rPr>
              <a:t>Koordinator behjälplig hur man tar fram sin statistik</a:t>
            </a:r>
          </a:p>
          <a:p>
            <a:pPr marL="0" indent="0">
              <a:buNone/>
            </a:pPr>
            <a:r>
              <a:rPr lang="sv-SE" sz="1200" dirty="0">
                <a:ea typeface="+mn-lt"/>
                <a:cs typeface="+mn-lt"/>
              </a:rPr>
              <a:t>Flera incidenter på individnivå kan visa på ett generellt mönster på strukturell nivå.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dirty="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dirty="0">
                <a:solidFill>
                  <a:srgbClr val="333333"/>
                </a:solidFill>
                <a:effectLst/>
              </a:rPr>
              <a:t>Frånvarorapportering</a:t>
            </a:r>
            <a:r>
              <a:rPr lang="sv-SE" sz="1200" b="0" i="0" dirty="0">
                <a:solidFill>
                  <a:srgbClr val="333333"/>
                </a:solidFill>
                <a:effectLst/>
              </a:rPr>
              <a:t> – Man kan ta fram alla elever som har en frånvaro över en viss %, på individnivå se mönster. Är det långtidsfrånvaro eller kort upprepade frånvaro. Är det speciella veckodagar, speciella lektioner. Är det högre frånvaro i vissa klasser.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dirty="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i="0" dirty="0">
                <a:solidFill>
                  <a:srgbClr val="333333"/>
                </a:solidFill>
                <a:effectLst/>
              </a:rPr>
              <a:t>Skolinspektionens enkät</a:t>
            </a:r>
            <a:r>
              <a:rPr lang="sv-SE" sz="1200" b="0" i="0" dirty="0">
                <a:solidFill>
                  <a:srgbClr val="333333"/>
                </a:solidFill>
                <a:effectLst/>
              </a:rPr>
              <a:t>– </a:t>
            </a:r>
            <a:r>
              <a:rPr lang="sv-SE" b="0" i="0" dirty="0">
                <a:solidFill>
                  <a:srgbClr val="000000"/>
                </a:solidFill>
                <a:effectLst/>
                <a:latin typeface="georgia" panose="02040502050405020303" pitchFamily="18" charset="0"/>
              </a:rPr>
              <a:t>Eleverna svarar på frågor bland annat gällande trivsel och trygghet, delaktighet och inflytande, skolmiljö, samt bemötande. </a:t>
            </a:r>
            <a:r>
              <a:rPr lang="sv-SE" b="0" i="0" dirty="0">
                <a:solidFill>
                  <a:srgbClr val="212529"/>
                </a:solidFill>
                <a:effectLst/>
                <a:latin typeface="Muli Regular"/>
              </a:rPr>
              <a:t>Skolenkäten riktar sig till elever, undervisande lärare och föräldrar/vårdnadshavare. Elevenkäten besvaras av elever i grundskolans årskurs 5 och 8. Föräldraenkäten besvaras av föräldrar/vårdnadshavare med barn i förskoleklass samt grundskola och grundsärskola, oavsett årskurs. Skolenkäten görs vartannat år i GBG.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err="1">
                <a:solidFill>
                  <a:srgbClr val="000000"/>
                </a:solidFill>
                <a:effectLst/>
                <a:latin typeface="conduit itc w01 medium"/>
              </a:rPr>
              <a:t>GR:s</a:t>
            </a:r>
            <a:r>
              <a:rPr lang="sv-SE" b="1" i="0" dirty="0">
                <a:solidFill>
                  <a:srgbClr val="000000"/>
                </a:solidFill>
                <a:effectLst/>
                <a:latin typeface="conduit itc w01 medium"/>
              </a:rPr>
              <a:t> enkät </a:t>
            </a:r>
            <a:r>
              <a:rPr lang="sv-SE" b="0" i="0" dirty="0">
                <a:solidFill>
                  <a:srgbClr val="000000"/>
                </a:solidFill>
                <a:effectLst/>
                <a:latin typeface="conduit itc w01 medium"/>
              </a:rPr>
              <a:t>medlemskommuner regiongemensamma elevenkäter. Den gemensamma undersökningen omfattar alla medlemskommuners grundskoleelever i årskurs 2, varje år samt genomförs i GBG i årskurs 5 och 8 vartannat år.</a:t>
            </a:r>
            <a:endParaRPr lang="sv-SE" b="0" i="0" dirty="0">
              <a:solidFill>
                <a:srgbClr val="000000"/>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Elevhälsoenkäter – Skolsköterskan kan ta fram mönster på skolnivå, år 4 och år 8</a:t>
            </a:r>
            <a:br>
              <a:rPr lang="sv-SE" sz="1800" b="1" dirty="0">
                <a:effectLst/>
                <a:latin typeface="Calibri" panose="020F0502020204030204" pitchFamily="34" charset="0"/>
                <a:ea typeface="Calibri" panose="020F0502020204030204" pitchFamily="34" charset="0"/>
                <a:cs typeface="Times New Roman" panose="02020603050405020304" pitchFamily="18" charset="0"/>
              </a:rPr>
            </a:br>
            <a:r>
              <a:rPr lang="sv-SE" sz="1800" dirty="0">
                <a:effectLst/>
                <a:latin typeface="Calibri" panose="020F0502020204030204" pitchFamily="34" charset="0"/>
                <a:ea typeface="Calibri" panose="020F0502020204030204" pitchFamily="34" charset="0"/>
                <a:cs typeface="Times New Roman" panose="02020603050405020304" pitchFamily="18" charset="0"/>
              </a:rPr>
              <a:t>Frågor som tillexempel: Händer det att det är bråk i skolan så att du blir rädd eller känner oro? Har du blivit retad, utstött eller på annat sätt illa behandlad under skoltid/efter skoltid den senaste månaden (30dagar)?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Har du sett eller varit med om våld i din familj eller närhet? (med många följdfrågor.)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dirty="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Spindeldiagram: </a:t>
            </a:r>
            <a:r>
              <a:rPr lang="sv-SE" dirty="0"/>
              <a:t>Koppling mellan frånvaro och trygghet och </a:t>
            </a:r>
            <a:r>
              <a:rPr lang="sv-SE" dirty="0" err="1"/>
              <a:t>studiero</a:t>
            </a:r>
            <a:r>
              <a:rPr lang="sv-SE" dirty="0"/>
              <a:t>, </a:t>
            </a:r>
            <a:r>
              <a:rPr lang="sv-SE" dirty="0" err="1"/>
              <a:t>Qlik</a:t>
            </a:r>
            <a:r>
              <a:rPr lang="sv-SE" dirty="0"/>
              <a:t> Sense resultatanalys/ spindeldiagram.</a:t>
            </a:r>
            <a:endParaRPr lang="sv-SE" sz="1200" b="0" i="0" dirty="0">
              <a:solidFill>
                <a:srgbClr val="000000"/>
              </a:solidFill>
              <a:effectLst/>
              <a:cs typeface="Arial"/>
            </a:endParaRPr>
          </a:p>
          <a:p>
            <a:r>
              <a:rPr lang="sv-SE" dirty="0">
                <a:solidFill>
                  <a:srgbClr val="000000"/>
                </a:solidFill>
                <a:cs typeface="Arial"/>
              </a:rPr>
              <a:t>Spindeldiagram röd= alla enheter, grön=liknande enheter och blå=egna enheten</a:t>
            </a:r>
          </a:p>
          <a:p>
            <a:endParaRPr lang="sv-SE" dirty="0">
              <a:solidFill>
                <a:srgbClr val="333333"/>
              </a:solidFill>
              <a:cs typeface="Arial"/>
            </a:endParaRPr>
          </a:p>
          <a:p>
            <a:endParaRPr lang="sv-SE" dirty="0">
              <a:cs typeface="Arial"/>
            </a:endParaRPr>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9</a:t>
            </a:fld>
            <a:endParaRPr lang="sv-SE"/>
          </a:p>
        </p:txBody>
      </p:sp>
    </p:spTree>
    <p:extLst>
      <p:ext uri="{BB962C8B-B14F-4D97-AF65-F5344CB8AC3E}">
        <p14:creationId xmlns:p14="http://schemas.microsoft.com/office/powerpoint/2010/main" val="3592866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0000"/>
              </a:lnSpc>
            </a:pPr>
            <a:r>
              <a:rPr lang="sv-SE" sz="1200" b="1" dirty="0">
                <a:cs typeface="Arial"/>
              </a:rPr>
              <a:t>Alla behöver inte göra allt – utifrån vad man fåt syn på som man vill veta mera kring</a:t>
            </a:r>
          </a:p>
          <a:p>
            <a:pPr>
              <a:lnSpc>
                <a:spcPct val="100000"/>
              </a:lnSpc>
            </a:pPr>
            <a:endParaRPr lang="sv-SE" sz="1200" dirty="0">
              <a:cs typeface="Arial"/>
            </a:endParaRPr>
          </a:p>
          <a:p>
            <a:pPr>
              <a:lnSpc>
                <a:spcPct val="100000"/>
              </a:lnSpc>
            </a:pPr>
            <a:r>
              <a:rPr lang="sv-SE" sz="1600" b="1" dirty="0">
                <a:cs typeface="Arial"/>
              </a:rPr>
              <a:t>Plocka upp tankar från deltagarna kring enkäterna!!</a:t>
            </a:r>
          </a:p>
          <a:p>
            <a:pPr>
              <a:lnSpc>
                <a:spcPct val="100000"/>
              </a:lnSpc>
            </a:pPr>
            <a:endParaRPr lang="sv-SE" sz="1200" b="1" dirty="0">
              <a:cs typeface="Arial"/>
            </a:endParaRPr>
          </a:p>
          <a:p>
            <a:pPr>
              <a:lnSpc>
                <a:spcPct val="100000"/>
              </a:lnSpc>
            </a:pPr>
            <a:r>
              <a:rPr lang="sv-SE" sz="1200" b="1" dirty="0" err="1">
                <a:cs typeface="Arial"/>
              </a:rPr>
              <a:t>Grundskoleförvaltningens</a:t>
            </a:r>
            <a:r>
              <a:rPr lang="sv-SE" sz="1200" b="1" dirty="0">
                <a:cs typeface="Arial"/>
              </a:rPr>
              <a:t> enkäter </a:t>
            </a:r>
            <a:r>
              <a:rPr lang="sv-SE" sz="1200" dirty="0">
                <a:cs typeface="Arial"/>
              </a:rPr>
              <a:t>för att kartlägga trygghet</a:t>
            </a:r>
          </a:p>
          <a:p>
            <a:pPr>
              <a:lnSpc>
                <a:spcPct val="100000"/>
              </a:lnSpc>
            </a:pPr>
            <a:r>
              <a:rPr lang="sv-SE" sz="1200" dirty="0">
                <a:cs typeface="Arial"/>
              </a:rPr>
              <a:t>Lätt – medel - avancerad</a:t>
            </a:r>
          </a:p>
          <a:p>
            <a:pPr>
              <a:lnSpc>
                <a:spcPct val="100000"/>
              </a:lnSpc>
            </a:pPr>
            <a:r>
              <a:rPr lang="sv-SE" sz="1200" dirty="0">
                <a:cs typeface="Arial"/>
              </a:rPr>
              <a:t>Olika tema: diskriminering, sexuella trakasserier, nätet, olika former av kränkningar, trygga och otrygga platser</a:t>
            </a:r>
          </a:p>
          <a:p>
            <a:pPr>
              <a:lnSpc>
                <a:spcPct val="100000"/>
              </a:lnSpc>
            </a:pPr>
            <a:r>
              <a:rPr lang="sv-SE" sz="1200" dirty="0" err="1">
                <a:cs typeface="Arial"/>
              </a:rPr>
              <a:t>Bildstöd</a:t>
            </a:r>
            <a:r>
              <a:rPr lang="sv-SE" sz="1200" dirty="0">
                <a:cs typeface="Arial"/>
              </a:rPr>
              <a:t> i enkäterna</a:t>
            </a:r>
          </a:p>
          <a:p>
            <a:pPr>
              <a:lnSpc>
                <a:spcPct val="100000"/>
              </a:lnSpc>
            </a:pPr>
            <a:r>
              <a:rPr lang="sv-SE" sz="1200" dirty="0">
                <a:cs typeface="Arial"/>
              </a:rPr>
              <a:t>Diskussionsstöd till de som genomför enkäten med eleverna</a:t>
            </a:r>
          </a:p>
          <a:p>
            <a:pPr>
              <a:lnSpc>
                <a:spcPct val="100000"/>
              </a:lnSpc>
            </a:pPr>
            <a:r>
              <a:rPr lang="sv-SE" sz="1200" dirty="0">
                <a:cs typeface="Arial"/>
              </a:rPr>
              <a:t>Stödmaterial hur jag tekniskt använder forms/</a:t>
            </a:r>
            <a:r>
              <a:rPr lang="sv-SE" sz="1200" dirty="0" err="1">
                <a:cs typeface="Arial"/>
              </a:rPr>
              <a:t>googleenkäterna</a:t>
            </a:r>
            <a:endParaRPr lang="sv-SE" sz="1200" dirty="0">
              <a:cs typeface="Arial"/>
            </a:endParaRPr>
          </a:p>
          <a:p>
            <a:pPr>
              <a:lnSpc>
                <a:spcPct val="100000"/>
              </a:lnSpc>
            </a:pPr>
            <a:endParaRPr lang="sv-SE" sz="1200" dirty="0">
              <a:cs typeface="Arial"/>
            </a:endParaRPr>
          </a:p>
          <a:p>
            <a:pPr>
              <a:lnSpc>
                <a:spcPct val="100000"/>
              </a:lnSpc>
            </a:pPr>
            <a:r>
              <a:rPr lang="sv-SE" sz="1200" b="1" dirty="0">
                <a:cs typeface="Arial"/>
              </a:rPr>
              <a:t>Trygghetsvandringar</a:t>
            </a:r>
            <a:r>
              <a:rPr lang="sv-SE" sz="1200" dirty="0">
                <a:cs typeface="Arial"/>
              </a:rPr>
              <a:t> fysiskt eller med en karta</a:t>
            </a:r>
          </a:p>
          <a:p>
            <a:pPr>
              <a:lnSpc>
                <a:spcPct val="100000"/>
              </a:lnSpc>
            </a:pPr>
            <a:endParaRPr lang="sv-SE" sz="1200" dirty="0">
              <a:cs typeface="Arial"/>
            </a:endParaRPr>
          </a:p>
          <a:p>
            <a:pPr>
              <a:lnSpc>
                <a:spcPct val="100000"/>
              </a:lnSpc>
            </a:pPr>
            <a:r>
              <a:rPr lang="sv-SE" sz="1200" b="1" dirty="0">
                <a:cs typeface="Arial"/>
              </a:rPr>
              <a:t>Systematiska observationer</a:t>
            </a:r>
          </a:p>
          <a:p>
            <a:r>
              <a:rPr lang="sv-SE" sz="1200" b="0" i="0" kern="1200" dirty="0">
                <a:solidFill>
                  <a:schemeClr val="tx1"/>
                </a:solidFill>
                <a:effectLst/>
                <a:latin typeface="+mn-lt"/>
                <a:ea typeface="+mn-ea"/>
                <a:cs typeface="+mn-cs"/>
              </a:rPr>
              <a:t>Diskutera i arbetslaget vad ni är intresserade av att observera.</a:t>
            </a:r>
            <a:endParaRPr lang="sv-SE" dirty="0">
              <a:cs typeface="Calibri"/>
            </a:endParaRPr>
          </a:p>
          <a:p>
            <a:r>
              <a:rPr lang="sv-SE" sz="1200" b="0" i="0" kern="1200" dirty="0">
                <a:solidFill>
                  <a:schemeClr val="tx1"/>
                </a:solidFill>
                <a:effectLst/>
                <a:latin typeface="+mn-lt"/>
                <a:ea typeface="+mn-ea"/>
                <a:cs typeface="+mn-cs"/>
              </a:rPr>
              <a:t>Det är viktigt att observationerna är systematiska och tillräckligt många för att kunna synliggöra ett mönster. Systematiska observationer innebär att de ska upprepade gånger,</a:t>
            </a:r>
            <a:r>
              <a:rPr lang="sv-SE" dirty="0"/>
              <a:t> </a:t>
            </a:r>
            <a:r>
              <a:rPr lang="sv-SE" sz="1200" b="0" i="0" kern="1200" dirty="0">
                <a:solidFill>
                  <a:schemeClr val="tx1"/>
                </a:solidFill>
                <a:effectLst/>
                <a:latin typeface="+mn-lt"/>
                <a:ea typeface="+mn-ea"/>
                <a:cs typeface="+mn-cs"/>
              </a:rPr>
              <a:t> på samma sätt och vid ungefär samma tidpunkt vid varje tillfälle.</a:t>
            </a:r>
            <a:r>
              <a:rPr lang="sv-SE" dirty="0"/>
              <a:t> </a:t>
            </a:r>
            <a:endParaRPr lang="sv-SE" sz="1200" b="0" i="0" kern="1200" dirty="0">
              <a:solidFill>
                <a:schemeClr val="tx1"/>
              </a:solidFill>
              <a:effectLst/>
              <a:latin typeface="+mn-lt"/>
              <a:cs typeface="Calibri"/>
            </a:endParaRPr>
          </a:p>
          <a:p>
            <a:r>
              <a:rPr lang="sv-SE" sz="1200" b="0" i="0" kern="1200" dirty="0">
                <a:solidFill>
                  <a:schemeClr val="tx1"/>
                </a:solidFill>
                <a:effectLst/>
                <a:latin typeface="+mn-lt"/>
                <a:ea typeface="+mn-ea"/>
                <a:cs typeface="+mn-cs"/>
              </a:rPr>
              <a:t>Det är också viktigt att en observationen inte innehåller värderingar eller värdeord (till exempel bra, dåligt), utan endast beskriver</a:t>
            </a:r>
            <a:r>
              <a:rPr lang="sv-SE" sz="1200" b="0" i="0" u="sng" kern="1200" dirty="0">
                <a:solidFill>
                  <a:schemeClr val="tx1"/>
                </a:solidFill>
                <a:effectLst/>
                <a:latin typeface="+mn-lt"/>
                <a:ea typeface="+mn-ea"/>
                <a:cs typeface="+mn-cs"/>
              </a:rPr>
              <a:t> vad </a:t>
            </a:r>
            <a:r>
              <a:rPr lang="sv-SE" sz="1200" b="0" i="0" kern="1200" dirty="0">
                <a:solidFill>
                  <a:schemeClr val="tx1"/>
                </a:solidFill>
                <a:effectLst/>
                <a:latin typeface="+mn-lt"/>
                <a:ea typeface="+mn-ea"/>
                <a:cs typeface="+mn-cs"/>
              </a:rPr>
              <a:t>som sker. Värdering och analys görs i nästa steg.</a:t>
            </a:r>
            <a:endParaRPr lang="sv-SE" sz="1200" b="0" i="0" kern="1200" dirty="0">
              <a:solidFill>
                <a:schemeClr val="tx1"/>
              </a:solidFill>
              <a:effectLst/>
              <a:latin typeface="+mn-lt"/>
              <a:cs typeface="Calibri"/>
            </a:endParaRPr>
          </a:p>
          <a:p>
            <a:endParaRPr lang="sv-S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Ett bra sätt är att göra en observationsmall, som man fyller i vid varje observation. Det gör det enkelt om ni är flera pedagoger som gör observationerna. Observationerna bör vara korta, ca 5-10 minuter och tillräckligt många, ca 6-8 tillfällen (gärna fler), för att ge möjlighet att synliggöra mönster. Testa gärna mallen och se hur den fungerar. Bestäm sedan hur, av vem och när observationerna ska ske, samt när de ska redovisas för gruppen. Andra sätt man kan använda är tex att filma sig själv i en viss situation man vill titta på.</a:t>
            </a:r>
            <a:endParaRPr lang="sv-SE" sz="1200" b="0" i="0" kern="1200" dirty="0">
              <a:solidFill>
                <a:schemeClr val="tx1"/>
              </a:solidFill>
              <a:effectLst/>
              <a:latin typeface="+mn-lt"/>
              <a:cs typeface="Calibri"/>
            </a:endParaRPr>
          </a:p>
          <a:p>
            <a:r>
              <a:rPr lang="sv-SE" sz="1200" b="0" i="0" kern="1200" dirty="0">
                <a:solidFill>
                  <a:schemeClr val="tx1"/>
                </a:solidFill>
                <a:effectLst/>
                <a:latin typeface="+mn-lt"/>
                <a:ea typeface="+mn-ea"/>
                <a:cs typeface="+mn-cs"/>
              </a:rPr>
              <a:t>När alla observationer är klara sammanställs de, så att mönster blir synliga. Det blir underlag för analys och reflektion. </a:t>
            </a:r>
            <a:endParaRPr lang="sv-SE" sz="1200" b="0" i="0" kern="1200" dirty="0">
              <a:solidFill>
                <a:schemeClr val="tx1"/>
              </a:solidFill>
              <a:effectLst/>
              <a:latin typeface="+mn-lt"/>
              <a:cs typeface="Calibri"/>
            </a:endParaRPr>
          </a:p>
          <a:p>
            <a:pPr>
              <a:lnSpc>
                <a:spcPct val="100000"/>
              </a:lnSpc>
            </a:pPr>
            <a:endParaRPr lang="sv-SE" sz="1200" dirty="0">
              <a:cs typeface="Arial"/>
            </a:endParaRP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t>Strukturerade samtal </a:t>
            </a:r>
            <a:r>
              <a:rPr lang="sv-SE" dirty="0"/>
              <a:t>- </a:t>
            </a:r>
            <a:r>
              <a:rPr lang="sv-SE" dirty="0">
                <a:ea typeface="+mn-lt"/>
                <a:cs typeface="+mn-lt"/>
              </a:rPr>
              <a:t>Samtal i mindre grupper med strukturerade samtal, som dokumenteras, förs kring i förväg planerade frågor är ett annat sätt att kartlägga vilka risker för kränkningar som finns i verksamheten. Kanske är det något i statistiken som ni behöver föra samtal om för att fördjupa er kunskap kring elevernas svar i enkäter. Hur används elevråd, klassråd i kartläggnings och analysarbetet? </a:t>
            </a:r>
            <a:endParaRPr lang="sv-SE" dirty="0"/>
          </a:p>
          <a:p>
            <a:endParaRPr lang="sv-SE" dirty="0"/>
          </a:p>
          <a:p>
            <a:pPr>
              <a:lnSpc>
                <a:spcPct val="107000"/>
              </a:lnSpc>
              <a:spcAft>
                <a:spcPts val="800"/>
              </a:spcAft>
            </a:pPr>
            <a:r>
              <a:rPr lang="sv-SE" sz="1800" b="1" dirty="0">
                <a:effectLst/>
                <a:latin typeface="Calibri" panose="020F0502020204030204" pitchFamily="34" charset="0"/>
                <a:ea typeface="Calibri" panose="020F0502020204030204" pitchFamily="34" charset="0"/>
                <a:cs typeface="Times New Roman" panose="02020603050405020304" pitchFamily="18" charset="0"/>
              </a:rPr>
              <a:t>Normer diskutera med eleverna - </a:t>
            </a:r>
            <a:r>
              <a:rPr lang="sv-SE" sz="1800" dirty="0">
                <a:effectLst/>
                <a:latin typeface="Calibri" panose="020F0502020204030204" pitchFamily="34" charset="0"/>
                <a:ea typeface="Calibri" panose="020F0502020204030204" pitchFamily="34" charset="0"/>
                <a:cs typeface="Times New Roman" panose="02020603050405020304" pitchFamily="18" charset="0"/>
              </a:rPr>
              <a:t>Normer i tex läromedel och litteratur, språkbruk</a:t>
            </a:r>
          </a:p>
          <a:p>
            <a:pPr marL="342900" lvl="0" indent="-342900">
              <a:lnSpc>
                <a:spcPct val="107000"/>
              </a:lnSpc>
              <a:spcAft>
                <a:spcPts val="800"/>
              </a:spcAft>
              <a:buFont typeface="+mj-lt"/>
              <a:buAutoNum type="arabicPeriod"/>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 Förklara vad normer är. </a:t>
            </a:r>
          </a:p>
          <a:p>
            <a:pPr marL="342900" lvl="0" indent="-342900">
              <a:lnSpc>
                <a:spcPct val="107000"/>
              </a:lnSpc>
              <a:spcAft>
                <a:spcPts val="800"/>
              </a:spcAft>
              <a:buFont typeface="+mj-lt"/>
              <a:buAutoNum type="arabicPeriod"/>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Låt eleverna sitta i grupper och prata om och skriva på blädderblock, vilka begränsande normer de upplever finns på skolan.</a:t>
            </a:r>
          </a:p>
          <a:p>
            <a:pPr marL="342900" lvl="0" indent="-342900">
              <a:lnSpc>
                <a:spcPct val="107000"/>
              </a:lnSpc>
              <a:spcAft>
                <a:spcPts val="800"/>
              </a:spcAft>
              <a:buFont typeface="+mj-lt"/>
              <a:buAutoNum type="arabicPeriod"/>
              <a:tabLst>
                <a:tab pos="457200" algn="l"/>
              </a:tabLst>
            </a:pPr>
            <a:r>
              <a:rPr lang="sv-SE" sz="1800" dirty="0">
                <a:effectLst/>
                <a:latin typeface="Calibri" panose="020F0502020204030204" pitchFamily="34" charset="0"/>
                <a:ea typeface="Calibri" panose="020F0502020204030204" pitchFamily="34" charset="0"/>
                <a:cs typeface="Times New Roman" panose="02020603050405020304" pitchFamily="18" charset="0"/>
              </a:rPr>
              <a:t>Låt eleverna välja en från varje papper och diskutera vad man kan göra för att förändra situationen.</a:t>
            </a:r>
          </a:p>
          <a:p>
            <a:pPr marL="0" indent="0">
              <a:buFont typeface="+mj-lt"/>
              <a:buNone/>
            </a:pPr>
            <a:endParaRPr lang="sv-SE" dirty="0"/>
          </a:p>
          <a:p>
            <a:r>
              <a:rPr lang="sv-SE" sz="1200" b="0" i="0" kern="1200" dirty="0">
                <a:solidFill>
                  <a:schemeClr val="tx1"/>
                </a:solidFill>
                <a:effectLst/>
                <a:latin typeface="+mn-lt"/>
                <a:ea typeface="+mn-ea"/>
                <a:cs typeface="+mn-cs"/>
              </a:rPr>
              <a:t>En annan form av kartläggning är att granska </a:t>
            </a:r>
            <a:r>
              <a:rPr lang="sv-SE" sz="1200" b="1" i="0" kern="1200" dirty="0">
                <a:solidFill>
                  <a:schemeClr val="tx1"/>
                </a:solidFill>
                <a:effectLst/>
                <a:latin typeface="+mn-lt"/>
                <a:ea typeface="+mn-ea"/>
                <a:cs typeface="+mn-cs"/>
              </a:rPr>
              <a:t>skolans material utifrån diskrimineringsgrunderna. </a:t>
            </a:r>
          </a:p>
          <a:p>
            <a:r>
              <a:rPr lang="sv-SE" sz="1200" b="0" i="0" kern="1200" dirty="0">
                <a:solidFill>
                  <a:schemeClr val="tx1"/>
                </a:solidFill>
                <a:effectLst/>
                <a:latin typeface="+mn-lt"/>
                <a:ea typeface="+mn-ea"/>
                <a:cs typeface="+mn-cs"/>
              </a:rPr>
              <a:t>Antingen gör man det i personalgruppen eller/och tillsammans med elever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Dela upp eleverna i grupper. Varje grupp får ett eller flera läromedel att granska beroende på omfattningen av </a:t>
            </a:r>
            <a:r>
              <a:rPr lang="sv-SE" sz="1200" b="0" i="0" kern="1200" dirty="0" err="1">
                <a:solidFill>
                  <a:schemeClr val="tx1"/>
                </a:solidFill>
                <a:effectLst/>
                <a:latin typeface="+mn-lt"/>
                <a:ea typeface="+mn-ea"/>
                <a:cs typeface="+mn-cs"/>
              </a:rPr>
              <a:t>materialet.Efter</a:t>
            </a:r>
            <a:r>
              <a:rPr lang="sv-SE" sz="1200" b="0" i="0" kern="1200" dirty="0">
                <a:solidFill>
                  <a:schemeClr val="tx1"/>
                </a:solidFill>
                <a:effectLst/>
                <a:latin typeface="+mn-lt"/>
                <a:ea typeface="+mn-ea"/>
                <a:cs typeface="+mn-cs"/>
              </a:rPr>
              <a:t> granskningen sammanställer varje grupp sina granskningar skriftligt, gärna med både siffror och resonerande analys. </a:t>
            </a:r>
            <a:r>
              <a:rPr lang="sv-SE" dirty="0">
                <a:hlinkClick r:id="rId3"/>
              </a:rPr>
              <a:t>https://www.levandehistoria.se/lektionsupplagg-ovningar/ovning-hur-ser-det-ut-hos-oss-en-granskning-av-laromedel</a:t>
            </a:r>
            <a:endParaRPr lang="sv-SE" sz="1200" b="0" i="0" kern="1200" dirty="0">
              <a:solidFill>
                <a:schemeClr val="tx1"/>
              </a:solidFill>
              <a:effectLst/>
              <a:latin typeface="+mn-lt"/>
              <a:ea typeface="+mn-ea"/>
              <a:cs typeface="+mn-cs"/>
            </a:endParaRPr>
          </a:p>
          <a:p>
            <a:endParaRPr lang="sv-SE" dirty="0"/>
          </a:p>
          <a:p>
            <a:r>
              <a:rPr lang="sv-SE" b="1" dirty="0"/>
              <a:t>Få syn på våra egna omedvetna normer</a:t>
            </a: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10</a:t>
            </a:fld>
            <a:endParaRPr lang="sv-SE"/>
          </a:p>
        </p:txBody>
      </p:sp>
    </p:spTree>
    <p:extLst>
      <p:ext uri="{BB962C8B-B14F-4D97-AF65-F5344CB8AC3E}">
        <p14:creationId xmlns:p14="http://schemas.microsoft.com/office/powerpoint/2010/main" val="2261550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Agneta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Calibri"/>
                <a:ea typeface="Calibri"/>
                <a:cs typeface="Calibri"/>
              </a:rPr>
              <a:t>Någon som har skriftlig rutin på sin skola?</a:t>
            </a:r>
          </a:p>
          <a:p>
            <a:endParaRPr lang="sv-SE" dirty="0"/>
          </a:p>
        </p:txBody>
      </p:sp>
      <p:sp>
        <p:nvSpPr>
          <p:cNvPr id="4" name="Platshållare för datum 3"/>
          <p:cNvSpPr>
            <a:spLocks noGrp="1"/>
          </p:cNvSpPr>
          <p:nvPr>
            <p:ph type="dt" idx="1"/>
          </p:nvPr>
        </p:nvSpPr>
        <p:spPr/>
        <p:txBody>
          <a:bodyPr/>
          <a:lstStyle/>
          <a:p>
            <a:fld id="{F995FFDC-F934-4037-B505-500B08CD3B8C}" type="datetime1">
              <a:rPr lang="sv-SE" smtClean="0"/>
              <a:t>2023-11-09</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11</a:t>
            </a:fld>
            <a:endParaRPr lang="sv-SE"/>
          </a:p>
        </p:txBody>
      </p:sp>
    </p:spTree>
    <p:extLst>
      <p:ext uri="{BB962C8B-B14F-4D97-AF65-F5344CB8AC3E}">
        <p14:creationId xmlns:p14="http://schemas.microsoft.com/office/powerpoint/2010/main" val="2215217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4186997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2407237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90889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6715C386-526F-48AC-AD19-830972616829}"/>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5876177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5342DB73-4413-4392-B228-119A141D349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2294277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4269824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8283211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3811878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562116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7543038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087165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510832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114864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804035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17876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25883367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3886726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9239428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7754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1975527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388E3460-7228-4DB3-A6B8-F304B211BC3F}"/>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0014148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6553C1A9-DB36-4729-A526-0352AB7C6E25}"/>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821230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14965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9523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tx1">
                    <a:lumMod val="95000"/>
                    <a:lumOff val="5000"/>
                  </a:schemeClr>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tx1">
                    <a:lumMod val="95000"/>
                    <a:lumOff val="5000"/>
                  </a:schemeClr>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tx1">
                    <a:lumMod val="95000"/>
                    <a:lumOff val="5000"/>
                  </a:schemeClr>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9268684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1212937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8556983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653569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6285428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5180063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2431153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1369446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5724193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702728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6842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0137005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0167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7963259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tx1">
                    <a:lumMod val="95000"/>
                    <a:lumOff val="5000"/>
                  </a:schemeClr>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0436753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a:solidFill>
                  <a:schemeClr val="tx1">
                    <a:lumMod val="95000"/>
                    <a:lumOff val="5000"/>
                  </a:schemeClr>
                </a:solidFill>
              </a:rPr>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tx1">
                    <a:lumMod val="95000"/>
                    <a:lumOff val="5000"/>
                  </a:schemeClr>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92F5E2AC-A457-4DE9-9A2C-4BE86BC0052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17644128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698010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503024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Tree>
    <p:extLst>
      <p:ext uri="{BB962C8B-B14F-4D97-AF65-F5344CB8AC3E}">
        <p14:creationId xmlns:p14="http://schemas.microsoft.com/office/powerpoint/2010/main" val="1110495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63907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dslinje för tabell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B98991-AEF1-4F19-AAB8-436EAD58C282}"/>
              </a:ext>
            </a:extLst>
          </p:cNvPr>
          <p:cNvSpPr>
            <a:spLocks noGrp="1"/>
          </p:cNvSpPr>
          <p:nvPr>
            <p:ph type="title" hasCustomPrompt="1"/>
          </p:nvPr>
        </p:nvSpPr>
        <p:spPr/>
        <p:txBody>
          <a:bodyPr rtlCol="0"/>
          <a:lstStyle/>
          <a:p>
            <a:pPr rtl="0"/>
            <a:r>
              <a:rPr lang="sv-SE" noProof="0"/>
              <a:t>Klicka här för att ändra format</a:t>
            </a:r>
          </a:p>
        </p:txBody>
      </p:sp>
      <p:sp>
        <p:nvSpPr>
          <p:cNvPr id="3" name="Platshållare för innehåll 2">
            <a:extLst>
              <a:ext uri="{FF2B5EF4-FFF2-40B4-BE49-F238E27FC236}">
                <a16:creationId xmlns:a16="http://schemas.microsoft.com/office/drawing/2014/main" id="{0D25B44F-E7DA-40C6-8B44-71EAB6BDFC98}"/>
              </a:ext>
            </a:extLst>
          </p:cNvPr>
          <p:cNvSpPr>
            <a:spLocks noGrp="1"/>
          </p:cNvSpPr>
          <p:nvPr>
            <p:ph idx="1" hasCustomPrompt="1"/>
          </p:nvPr>
        </p:nvSpPr>
        <p:spPr/>
        <p:txBody>
          <a:bodyPr rtlCol="0"/>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rtl="0"/>
            <a:r>
              <a:rPr lang="sv-SE" noProof="0"/>
              <a:t>Redigera format för bakgrundstext</a:t>
            </a:r>
          </a:p>
          <a:p>
            <a:pPr lvl="1" rtl="0"/>
            <a:r>
              <a:rPr lang="sv-SE" noProof="0"/>
              <a:t>Nivå två</a:t>
            </a:r>
          </a:p>
          <a:p>
            <a:pPr lvl="2" rtl="0"/>
            <a:r>
              <a:rPr lang="sv-SE" noProof="0"/>
              <a:t>Nivå tre</a:t>
            </a:r>
          </a:p>
          <a:p>
            <a:pPr lvl="3" rtl="0"/>
            <a:r>
              <a:rPr lang="sv-SE" noProof="0"/>
              <a:t>Nivå fyra</a:t>
            </a:r>
          </a:p>
          <a:p>
            <a:pPr lvl="4" rtl="0"/>
            <a:r>
              <a:rPr lang="sv-SE" noProof="0"/>
              <a:t>Nivå fem</a:t>
            </a:r>
          </a:p>
        </p:txBody>
      </p:sp>
      <p:sp>
        <p:nvSpPr>
          <p:cNvPr id="4" name="Platshållare för datum 3">
            <a:extLst>
              <a:ext uri="{FF2B5EF4-FFF2-40B4-BE49-F238E27FC236}">
                <a16:creationId xmlns:a16="http://schemas.microsoft.com/office/drawing/2014/main" id="{A1F71817-A045-48C0-975B-CBEF88E9561E}"/>
              </a:ext>
            </a:extLst>
          </p:cNvPr>
          <p:cNvSpPr>
            <a:spLocks noGrp="1"/>
          </p:cNvSpPr>
          <p:nvPr>
            <p:ph type="dt" sz="half" idx="10"/>
          </p:nvPr>
        </p:nvSpPr>
        <p:spPr/>
        <p:txBody>
          <a:bodyPr rtlCol="0"/>
          <a:lstStyle/>
          <a:p>
            <a:pPr rtl="0"/>
            <a:r>
              <a:rPr lang="sv-SE" noProof="0"/>
              <a:t>1/3/20XX</a:t>
            </a:r>
          </a:p>
        </p:txBody>
      </p:sp>
      <p:sp>
        <p:nvSpPr>
          <p:cNvPr id="5" name="Platshållare för sidfot 4">
            <a:extLst>
              <a:ext uri="{FF2B5EF4-FFF2-40B4-BE49-F238E27FC236}">
                <a16:creationId xmlns:a16="http://schemas.microsoft.com/office/drawing/2014/main" id="{B61C39F0-32D4-407C-8BCA-97F2D9E500C9}"/>
              </a:ext>
            </a:extLst>
          </p:cNvPr>
          <p:cNvSpPr>
            <a:spLocks noGrp="1"/>
          </p:cNvSpPr>
          <p:nvPr>
            <p:ph type="ftr" sz="quarter" idx="11"/>
          </p:nvPr>
        </p:nvSpPr>
        <p:spPr/>
        <p:txBody>
          <a:bodyPr rtlCol="0"/>
          <a:lstStyle/>
          <a:p>
            <a:pPr rtl="0"/>
            <a:r>
              <a:rPr lang="sv-SE" noProof="0"/>
              <a:t>EXEMPEL PÅ SIDFOTSTEXT</a:t>
            </a:r>
          </a:p>
        </p:txBody>
      </p:sp>
      <p:sp>
        <p:nvSpPr>
          <p:cNvPr id="6" name="Platshållare för bildnumm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rtlCol="0"/>
          <a:lstStyle/>
          <a:p>
            <a:pPr rtl="0"/>
            <a:fld id="{28844951-7827-47D4-8276-7DDE1FA7D85A}" type="slidenum">
              <a:rPr lang="sv-SE" noProof="0" smtClean="0"/>
              <a:t>‹#›</a:t>
            </a:fld>
            <a:endParaRPr lang="sv-SE" noProof="0"/>
          </a:p>
        </p:txBody>
      </p:sp>
    </p:spTree>
    <p:extLst>
      <p:ext uri="{BB962C8B-B14F-4D97-AF65-F5344CB8AC3E}">
        <p14:creationId xmlns:p14="http://schemas.microsoft.com/office/powerpoint/2010/main" val="262277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extLst>
      <p:ext uri="{BB962C8B-B14F-4D97-AF65-F5344CB8AC3E}">
        <p14:creationId xmlns:p14="http://schemas.microsoft.com/office/powerpoint/2010/main" val="1442391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extLst>
      <p:ext uri="{BB962C8B-B14F-4D97-AF65-F5344CB8AC3E}">
        <p14:creationId xmlns:p14="http://schemas.microsoft.com/office/powerpoint/2010/main" val="3695645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740651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extLst>
      <p:ext uri="{BB962C8B-B14F-4D97-AF65-F5344CB8AC3E}">
        <p14:creationId xmlns:p14="http://schemas.microsoft.com/office/powerpoint/2010/main" val="4190138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Rubrik och innehåll 1">
  <p:cSld name="Rubrik och innehåll 1">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407988" y="404813"/>
            <a:ext cx="9170400" cy="737200"/>
          </a:xfrm>
          <a:prstGeom prst="rect">
            <a:avLst/>
          </a:prstGeom>
          <a:noFill/>
          <a:ln>
            <a:noFill/>
          </a:ln>
        </p:spPr>
        <p:txBody>
          <a:bodyPr spcFirstLastPara="1" wrap="square" lIns="0" tIns="34275" rIns="0" bIns="34275" anchor="ctr" anchorCtr="0">
            <a:normAutofit/>
          </a:bodyPr>
          <a:lstStyle>
            <a:lvl1pPr lvl="0" algn="l" rtl="0">
              <a:lnSpc>
                <a:spcPct val="90000"/>
              </a:lnSpc>
              <a:spcBef>
                <a:spcPts val="0"/>
              </a:spcBef>
              <a:spcAft>
                <a:spcPts val="0"/>
              </a:spcAft>
              <a:buClr>
                <a:srgbClr val="0C0C0C"/>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 name="Google Shape;75;p17"/>
          <p:cNvSpPr txBox="1">
            <a:spLocks noGrp="1"/>
          </p:cNvSpPr>
          <p:nvPr>
            <p:ph type="body" idx="1"/>
          </p:nvPr>
        </p:nvSpPr>
        <p:spPr>
          <a:xfrm>
            <a:off x="1056000" y="1738313"/>
            <a:ext cx="10080000" cy="4175200"/>
          </a:xfrm>
          <a:prstGeom prst="rect">
            <a:avLst/>
          </a:prstGeom>
          <a:noFill/>
          <a:ln>
            <a:noFill/>
          </a:ln>
        </p:spPr>
        <p:txBody>
          <a:bodyPr spcFirstLastPara="1" wrap="square" lIns="0" tIns="0" rIns="0" bIns="0" anchor="t" anchorCtr="0">
            <a:normAutofit/>
          </a:bodyPr>
          <a:lstStyle>
            <a:lvl1pPr marL="609585" lvl="0" indent="-431789" algn="l" rtl="0">
              <a:lnSpc>
                <a:spcPct val="110000"/>
              </a:lnSpc>
              <a:spcBef>
                <a:spcPts val="667"/>
              </a:spcBef>
              <a:spcAft>
                <a:spcPts val="0"/>
              </a:spcAft>
              <a:buClr>
                <a:srgbClr val="0C0C0C"/>
              </a:buClr>
              <a:buSzPts val="1500"/>
              <a:buChar char="●"/>
              <a:defRPr/>
            </a:lvl1pPr>
            <a:lvl2pPr marL="1219170" lvl="1" indent="-414856" algn="l" rtl="0">
              <a:lnSpc>
                <a:spcPct val="110000"/>
              </a:lnSpc>
              <a:spcBef>
                <a:spcPts val="267"/>
              </a:spcBef>
              <a:spcAft>
                <a:spcPts val="0"/>
              </a:spcAft>
              <a:buClr>
                <a:srgbClr val="0C0C0C"/>
              </a:buClr>
              <a:buSzPts val="1300"/>
              <a:buChar char="○"/>
              <a:defRPr/>
            </a:lvl2pPr>
            <a:lvl3pPr marL="1828754" lvl="2" indent="-414856" algn="l" rtl="0">
              <a:lnSpc>
                <a:spcPct val="110000"/>
              </a:lnSpc>
              <a:spcBef>
                <a:spcPts val="267"/>
              </a:spcBef>
              <a:spcAft>
                <a:spcPts val="0"/>
              </a:spcAft>
              <a:buClr>
                <a:srgbClr val="0C0C0C"/>
              </a:buClr>
              <a:buSzPts val="1300"/>
              <a:buChar char="■"/>
              <a:defRPr/>
            </a:lvl3pPr>
            <a:lvl4pPr marL="2438339" lvl="3" indent="-414856" algn="l" rtl="0">
              <a:lnSpc>
                <a:spcPct val="110000"/>
              </a:lnSpc>
              <a:spcBef>
                <a:spcPts val="267"/>
              </a:spcBef>
              <a:spcAft>
                <a:spcPts val="0"/>
              </a:spcAft>
              <a:buClr>
                <a:srgbClr val="0C0C0C"/>
              </a:buClr>
              <a:buSzPts val="1300"/>
              <a:buChar char="●"/>
              <a:defRPr/>
            </a:lvl4pPr>
            <a:lvl5pPr marL="3047924" lvl="4" indent="-414856" algn="l" rtl="0">
              <a:lnSpc>
                <a:spcPct val="110000"/>
              </a:lnSpc>
              <a:spcBef>
                <a:spcPts val="267"/>
              </a:spcBef>
              <a:spcAft>
                <a:spcPts val="0"/>
              </a:spcAft>
              <a:buClr>
                <a:srgbClr val="0C0C0C"/>
              </a:buClr>
              <a:buSzPts val="13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1600"/>
              </a:spcBef>
              <a:spcAft>
                <a:spcPts val="0"/>
              </a:spcAft>
              <a:buClr>
                <a:schemeClr val="dk1"/>
              </a:buClr>
              <a:buSzPts val="1400"/>
              <a:buChar char="●"/>
              <a:defRPr/>
            </a:lvl7pPr>
            <a:lvl8pPr marL="4876678" lvl="7" indent="-423323" algn="l" rtl="0">
              <a:lnSpc>
                <a:spcPct val="90000"/>
              </a:lnSpc>
              <a:spcBef>
                <a:spcPts val="1600"/>
              </a:spcBef>
              <a:spcAft>
                <a:spcPts val="0"/>
              </a:spcAft>
              <a:buClr>
                <a:schemeClr val="dk1"/>
              </a:buClr>
              <a:buSzPts val="1400"/>
              <a:buChar char="○"/>
              <a:defRPr/>
            </a:lvl8pPr>
            <a:lvl9pPr marL="5486263" lvl="8" indent="-423323" algn="l" rtl="0">
              <a:lnSpc>
                <a:spcPct val="90000"/>
              </a:lnSpc>
              <a:spcBef>
                <a:spcPts val="1600"/>
              </a:spcBef>
              <a:spcAft>
                <a:spcPts val="1600"/>
              </a:spcAft>
              <a:buClr>
                <a:schemeClr val="dk1"/>
              </a:buClr>
              <a:buSzPts val="1400"/>
              <a:buChar char="■"/>
              <a:defRPr/>
            </a:lvl9pPr>
          </a:lstStyle>
          <a:p>
            <a:endParaRPr/>
          </a:p>
        </p:txBody>
      </p:sp>
      <p:sp>
        <p:nvSpPr>
          <p:cNvPr id="76" name="Google Shape;76;p17"/>
          <p:cNvSpPr txBox="1">
            <a:spLocks noGrp="1"/>
          </p:cNvSpPr>
          <p:nvPr>
            <p:ph type="sldNum" idx="12"/>
          </p:nvPr>
        </p:nvSpPr>
        <p:spPr>
          <a:xfrm>
            <a:off x="11136000" y="6453187"/>
            <a:ext cx="643200" cy="144800"/>
          </a:xfrm>
          <a:prstGeom prst="rect">
            <a:avLst/>
          </a:prstGeom>
          <a:noFill/>
          <a:ln>
            <a:noFill/>
          </a:ln>
        </p:spPr>
        <p:txBody>
          <a:bodyPr spcFirstLastPara="1" wrap="square" lIns="0" tIns="135000" rIns="0" bIns="0" anchor="b" anchorCtr="0">
            <a:normAutofit fontScale="25000" lnSpcReduction="20000"/>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extLst>
      <p:ext uri="{BB962C8B-B14F-4D97-AF65-F5344CB8AC3E}">
        <p14:creationId xmlns:p14="http://schemas.microsoft.com/office/powerpoint/2010/main" val="820409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vsnittsrubrik 1">
  <p:cSld name="Avsnittsrubrik 1">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735040" y="1497993"/>
            <a:ext cx="10722000" cy="2097200"/>
          </a:xfrm>
          <a:prstGeom prst="rect">
            <a:avLst/>
          </a:prstGeom>
          <a:noFill/>
          <a:ln>
            <a:noFill/>
          </a:ln>
        </p:spPr>
        <p:txBody>
          <a:bodyPr spcFirstLastPara="1" wrap="square" lIns="91425" tIns="91425" rIns="91425" bIns="91425" anchor="b" anchorCtr="0">
            <a:normAutofit/>
          </a:bodyPr>
          <a:lstStyle>
            <a:lvl1pPr marL="0" marR="0" lvl="0" indent="0" algn="ctr" rtl="0">
              <a:spcBef>
                <a:spcPts val="0"/>
              </a:spcBef>
              <a:spcAft>
                <a:spcPts val="0"/>
              </a:spcAft>
              <a:buClr>
                <a:srgbClr val="262626"/>
              </a:buClr>
              <a:buSzPts val="2800"/>
              <a:buFont typeface="Cambria"/>
              <a:buNone/>
              <a:defRPr sz="6400" b="0" i="0" u="none" strike="noStrike" cap="none">
                <a:solidFill>
                  <a:srgbClr val="262626"/>
                </a:solidFill>
                <a:latin typeface="Cambria"/>
                <a:ea typeface="Cambria"/>
                <a:cs typeface="Cambria"/>
                <a:sym typeface="Cambria"/>
              </a:defRPr>
            </a:lvl1pPr>
            <a:lvl2pPr marL="0" marR="0" lvl="1" indent="0" algn="l" rtl="0">
              <a:spcBef>
                <a:spcPts val="0"/>
              </a:spcBef>
              <a:spcAft>
                <a:spcPts val="0"/>
              </a:spcAft>
              <a:buSzPts val="2800"/>
              <a:buNone/>
              <a:defRPr sz="2400" b="0" i="0" u="none" strike="noStrike" cap="none">
                <a:solidFill>
                  <a:schemeClr val="dk2"/>
                </a:solidFill>
              </a:defRPr>
            </a:lvl2pPr>
            <a:lvl3pPr marL="0" marR="0" lvl="2" indent="0" algn="l" rtl="0">
              <a:spcBef>
                <a:spcPts val="0"/>
              </a:spcBef>
              <a:spcAft>
                <a:spcPts val="0"/>
              </a:spcAft>
              <a:buSzPts val="2800"/>
              <a:buNone/>
              <a:defRPr sz="2400" b="0" i="0" u="none" strike="noStrike" cap="none">
                <a:solidFill>
                  <a:schemeClr val="dk2"/>
                </a:solidFill>
              </a:defRPr>
            </a:lvl3pPr>
            <a:lvl4pPr marL="0" marR="0" lvl="3" indent="0" algn="l" rtl="0">
              <a:spcBef>
                <a:spcPts val="0"/>
              </a:spcBef>
              <a:spcAft>
                <a:spcPts val="0"/>
              </a:spcAft>
              <a:buSzPts val="2800"/>
              <a:buNone/>
              <a:defRPr sz="2400" b="0" i="0" u="none" strike="noStrike" cap="none">
                <a:solidFill>
                  <a:schemeClr val="dk2"/>
                </a:solidFill>
              </a:defRPr>
            </a:lvl4pPr>
            <a:lvl5pPr marL="0" marR="0" lvl="4" indent="0" algn="l" rtl="0">
              <a:spcBef>
                <a:spcPts val="0"/>
              </a:spcBef>
              <a:spcAft>
                <a:spcPts val="0"/>
              </a:spcAft>
              <a:buSzPts val="2800"/>
              <a:buNone/>
              <a:defRPr sz="2400" b="0" i="0" u="none" strike="noStrike" cap="none">
                <a:solidFill>
                  <a:schemeClr val="dk2"/>
                </a:solidFill>
              </a:defRPr>
            </a:lvl5pPr>
            <a:lvl6pPr marL="0" marR="0" lvl="5" indent="0" algn="l" rtl="0">
              <a:spcBef>
                <a:spcPts val="0"/>
              </a:spcBef>
              <a:spcAft>
                <a:spcPts val="0"/>
              </a:spcAft>
              <a:buSzPts val="2800"/>
              <a:buNone/>
              <a:defRPr sz="2400" b="0" i="0" u="none" strike="noStrike" cap="none">
                <a:solidFill>
                  <a:schemeClr val="dk2"/>
                </a:solidFill>
              </a:defRPr>
            </a:lvl6pPr>
            <a:lvl7pPr marL="0" marR="0" lvl="6" indent="0" algn="l" rtl="0">
              <a:spcBef>
                <a:spcPts val="0"/>
              </a:spcBef>
              <a:spcAft>
                <a:spcPts val="0"/>
              </a:spcAft>
              <a:buSzPts val="2800"/>
              <a:buNone/>
              <a:defRPr sz="2400" b="0" i="0" u="none" strike="noStrike" cap="none">
                <a:solidFill>
                  <a:schemeClr val="dk2"/>
                </a:solidFill>
              </a:defRPr>
            </a:lvl7pPr>
            <a:lvl8pPr marL="0" marR="0" lvl="7" indent="0" algn="l" rtl="0">
              <a:spcBef>
                <a:spcPts val="0"/>
              </a:spcBef>
              <a:spcAft>
                <a:spcPts val="0"/>
              </a:spcAft>
              <a:buSzPts val="2800"/>
              <a:buNone/>
              <a:defRPr sz="2400" b="0" i="0" u="none" strike="noStrike" cap="none">
                <a:solidFill>
                  <a:schemeClr val="dk2"/>
                </a:solidFill>
              </a:defRPr>
            </a:lvl8pPr>
            <a:lvl9pPr marL="0" marR="0" lvl="8" indent="0" algn="l" rtl="0">
              <a:spcBef>
                <a:spcPts val="0"/>
              </a:spcBef>
              <a:spcAft>
                <a:spcPts val="0"/>
              </a:spcAft>
              <a:buSzPts val="2800"/>
              <a:buNone/>
              <a:defRPr sz="2400" b="0" i="0" u="none" strike="noStrike" cap="none">
                <a:solidFill>
                  <a:schemeClr val="dk2"/>
                </a:solidFill>
              </a:defRPr>
            </a:lvl9pPr>
          </a:lstStyle>
          <a:p>
            <a:endParaRPr/>
          </a:p>
        </p:txBody>
      </p:sp>
      <p:sp>
        <p:nvSpPr>
          <p:cNvPr id="56" name="Google Shape;56;p13"/>
          <p:cNvSpPr txBox="1">
            <a:spLocks noGrp="1"/>
          </p:cNvSpPr>
          <p:nvPr>
            <p:ph type="body" idx="1"/>
          </p:nvPr>
        </p:nvSpPr>
        <p:spPr>
          <a:xfrm>
            <a:off x="1117599" y="3754401"/>
            <a:ext cx="9956800" cy="1500000"/>
          </a:xfrm>
          <a:prstGeom prst="rect">
            <a:avLst/>
          </a:prstGeom>
          <a:noFill/>
          <a:ln>
            <a:noFill/>
          </a:ln>
        </p:spPr>
        <p:txBody>
          <a:bodyPr spcFirstLastPara="1" wrap="square" lIns="91425" tIns="91425" rIns="91425" bIns="91425" anchor="t" anchorCtr="0">
            <a:normAutofit/>
          </a:bodyPr>
          <a:lstStyle>
            <a:lvl1pPr marL="609585" marR="0" lvl="0" indent="-304792" algn="ctr" rtl="0">
              <a:spcBef>
                <a:spcPts val="533"/>
              </a:spcBef>
              <a:spcAft>
                <a:spcPts val="0"/>
              </a:spcAft>
              <a:buClr>
                <a:schemeClr val="accent1"/>
              </a:buClr>
              <a:buSzPts val="1800"/>
              <a:buFont typeface="Arial"/>
              <a:buNone/>
              <a:defRPr sz="2667" b="0" i="0" u="none" strike="noStrike" cap="none">
                <a:solidFill>
                  <a:srgbClr val="888888"/>
                </a:solidFill>
                <a:latin typeface="Cambria"/>
                <a:ea typeface="Cambria"/>
                <a:cs typeface="Cambria"/>
                <a:sym typeface="Cambria"/>
              </a:defRPr>
            </a:lvl1pPr>
            <a:lvl2pPr marL="1219170" marR="0" lvl="1" indent="-304792" algn="l" rtl="0">
              <a:spcBef>
                <a:spcPts val="1600"/>
              </a:spcBef>
              <a:spcAft>
                <a:spcPts val="0"/>
              </a:spcAft>
              <a:buClr>
                <a:schemeClr val="accent1"/>
              </a:buClr>
              <a:buSzPts val="1400"/>
              <a:buFont typeface="Arial"/>
              <a:buNone/>
              <a:defRPr sz="2400" b="0" i="0" u="none" strike="noStrike" cap="none">
                <a:solidFill>
                  <a:srgbClr val="888888"/>
                </a:solidFill>
                <a:latin typeface="Cambria"/>
                <a:ea typeface="Cambria"/>
                <a:cs typeface="Cambria"/>
                <a:sym typeface="Cambria"/>
              </a:defRPr>
            </a:lvl2pPr>
            <a:lvl3pPr marL="1828754" marR="0" lvl="2" indent="-304792" algn="l" rtl="0">
              <a:spcBef>
                <a:spcPts val="1600"/>
              </a:spcBef>
              <a:spcAft>
                <a:spcPts val="0"/>
              </a:spcAft>
              <a:buClr>
                <a:schemeClr val="accent1"/>
              </a:buClr>
              <a:buSzPts val="1400"/>
              <a:buFont typeface="Arial"/>
              <a:buNone/>
              <a:defRPr sz="2133" b="0" i="0" u="none" strike="noStrike" cap="none">
                <a:solidFill>
                  <a:srgbClr val="888888"/>
                </a:solidFill>
                <a:latin typeface="Cambria"/>
                <a:ea typeface="Cambria"/>
                <a:cs typeface="Cambria"/>
                <a:sym typeface="Cambria"/>
              </a:defRPr>
            </a:lvl3pPr>
            <a:lvl4pPr marL="2438339" marR="0" lvl="3" indent="-304792" algn="l" rtl="0">
              <a:spcBef>
                <a:spcPts val="1600"/>
              </a:spcBef>
              <a:spcAft>
                <a:spcPts val="0"/>
              </a:spcAft>
              <a:buClr>
                <a:schemeClr val="accent1"/>
              </a:buClr>
              <a:buSzPts val="1400"/>
              <a:buFont typeface="Arial"/>
              <a:buNone/>
              <a:defRPr sz="1867" b="0" i="0" u="none" strike="noStrike" cap="none">
                <a:solidFill>
                  <a:srgbClr val="888888"/>
                </a:solidFill>
                <a:latin typeface="Cambria"/>
                <a:ea typeface="Cambria"/>
                <a:cs typeface="Cambria"/>
                <a:sym typeface="Cambria"/>
              </a:defRPr>
            </a:lvl4pPr>
            <a:lvl5pPr marL="3047924" marR="0" lvl="4" indent="-304792" algn="l" rtl="0">
              <a:spcBef>
                <a:spcPts val="1600"/>
              </a:spcBef>
              <a:spcAft>
                <a:spcPts val="0"/>
              </a:spcAft>
              <a:buClr>
                <a:schemeClr val="accent1"/>
              </a:buClr>
              <a:buSzPts val="1400"/>
              <a:buFont typeface="Arial"/>
              <a:buNone/>
              <a:defRPr sz="1867" b="0" i="0" u="none" strike="noStrike" cap="none">
                <a:solidFill>
                  <a:srgbClr val="888888"/>
                </a:solidFill>
                <a:latin typeface="Cambria"/>
                <a:ea typeface="Cambria"/>
                <a:cs typeface="Cambria"/>
                <a:sym typeface="Cambria"/>
              </a:defRPr>
            </a:lvl5pPr>
            <a:lvl6pPr marL="3657509" marR="0" lvl="5" indent="-304792" algn="l" rtl="0">
              <a:spcBef>
                <a:spcPts val="1600"/>
              </a:spcBef>
              <a:spcAft>
                <a:spcPts val="0"/>
              </a:spcAft>
              <a:buClr>
                <a:schemeClr val="accent1"/>
              </a:buClr>
              <a:buSzPts val="1400"/>
              <a:buFont typeface="Arial"/>
              <a:buNone/>
              <a:defRPr sz="1867" b="0" i="0" u="none" strike="noStrike" cap="none">
                <a:solidFill>
                  <a:srgbClr val="888888"/>
                </a:solidFill>
                <a:latin typeface="Cambria"/>
                <a:ea typeface="Cambria"/>
                <a:cs typeface="Cambria"/>
                <a:sym typeface="Cambria"/>
              </a:defRPr>
            </a:lvl6pPr>
            <a:lvl7pPr marL="4267093" marR="0" lvl="6" indent="-304792" algn="l" rtl="0">
              <a:spcBef>
                <a:spcPts val="1600"/>
              </a:spcBef>
              <a:spcAft>
                <a:spcPts val="0"/>
              </a:spcAft>
              <a:buClr>
                <a:schemeClr val="accent1"/>
              </a:buClr>
              <a:buSzPts val="1400"/>
              <a:buFont typeface="Arial"/>
              <a:buNone/>
              <a:defRPr sz="1867" b="0" i="0" u="none" strike="noStrike" cap="none">
                <a:solidFill>
                  <a:srgbClr val="888888"/>
                </a:solidFill>
                <a:latin typeface="Cambria"/>
                <a:ea typeface="Cambria"/>
                <a:cs typeface="Cambria"/>
                <a:sym typeface="Cambria"/>
              </a:defRPr>
            </a:lvl7pPr>
            <a:lvl8pPr marL="4876678" marR="0" lvl="7" indent="-304792" algn="l" rtl="0">
              <a:spcBef>
                <a:spcPts val="1600"/>
              </a:spcBef>
              <a:spcAft>
                <a:spcPts val="0"/>
              </a:spcAft>
              <a:buClr>
                <a:schemeClr val="accent1"/>
              </a:buClr>
              <a:buSzPts val="1400"/>
              <a:buFont typeface="Arial"/>
              <a:buNone/>
              <a:defRPr sz="1867" b="0" i="0" u="none" strike="noStrike" cap="none">
                <a:solidFill>
                  <a:srgbClr val="888888"/>
                </a:solidFill>
                <a:latin typeface="Cambria"/>
                <a:ea typeface="Cambria"/>
                <a:cs typeface="Cambria"/>
                <a:sym typeface="Cambria"/>
              </a:defRPr>
            </a:lvl8pPr>
            <a:lvl9pPr marL="5486263" marR="0" lvl="8" indent="-304792" algn="l" rtl="0">
              <a:spcBef>
                <a:spcPts val="1600"/>
              </a:spcBef>
              <a:spcAft>
                <a:spcPts val="1600"/>
              </a:spcAft>
              <a:buClr>
                <a:schemeClr val="accent1"/>
              </a:buClr>
              <a:buSzPts val="1400"/>
              <a:buFont typeface="Arial"/>
              <a:buNone/>
              <a:defRPr sz="1867" b="0" i="0" u="none" strike="noStrike" cap="none">
                <a:solidFill>
                  <a:srgbClr val="888888"/>
                </a:solidFill>
                <a:latin typeface="Cambria"/>
                <a:ea typeface="Cambria"/>
                <a:cs typeface="Cambria"/>
                <a:sym typeface="Cambria"/>
              </a:defRPr>
            </a:lvl9pPr>
          </a:lstStyle>
          <a:p>
            <a:endParaRPr/>
          </a:p>
        </p:txBody>
      </p:sp>
      <p:sp>
        <p:nvSpPr>
          <p:cNvPr id="57" name="Google Shape;57;p13"/>
          <p:cNvSpPr txBox="1">
            <a:spLocks noGrp="1"/>
          </p:cNvSpPr>
          <p:nvPr>
            <p:ph type="dt" idx="10"/>
          </p:nvPr>
        </p:nvSpPr>
        <p:spPr>
          <a:xfrm>
            <a:off x="735040" y="6148875"/>
            <a:ext cx="2844800" cy="365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67" b="0" i="0" u="none" strike="noStrike" cap="none">
                <a:solidFill>
                  <a:srgbClr val="7F7F7F"/>
                </a:solidFill>
                <a:latin typeface="Arial"/>
                <a:ea typeface="Arial"/>
                <a:cs typeface="Arial"/>
                <a:sym typeface="Arial"/>
              </a:defRPr>
            </a:lvl1pPr>
            <a:lvl2pPr marL="609585" marR="0" lvl="1"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2pPr>
            <a:lvl3pPr marL="1219170" marR="0" lvl="2"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3pPr>
            <a:lvl4pPr marL="1828754" marR="0" lvl="3"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4pPr>
            <a:lvl5pPr marL="2438339" marR="0" lvl="4"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5pPr>
            <a:lvl6pPr marL="3047924" marR="0" lvl="5"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6pPr>
            <a:lvl7pPr marL="3657509" marR="0" lvl="6"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7pPr>
            <a:lvl8pPr marL="4267093" marR="0" lvl="7"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8pPr>
            <a:lvl9pPr marL="4876678" marR="0" lvl="8"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9pPr>
          </a:lstStyle>
          <a:p>
            <a:endParaRPr/>
          </a:p>
        </p:txBody>
      </p:sp>
      <p:sp>
        <p:nvSpPr>
          <p:cNvPr id="58" name="Google Shape;58;p13"/>
          <p:cNvSpPr txBox="1">
            <a:spLocks noGrp="1"/>
          </p:cNvSpPr>
          <p:nvPr>
            <p:ph type="ftr" idx="11"/>
          </p:nvPr>
        </p:nvSpPr>
        <p:spPr>
          <a:xfrm>
            <a:off x="4165600" y="6148875"/>
            <a:ext cx="3860800" cy="3652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867" b="0" i="0" u="none" strike="noStrike" cap="none">
                <a:solidFill>
                  <a:srgbClr val="7F7F7F"/>
                </a:solidFill>
                <a:latin typeface="Arial"/>
                <a:ea typeface="Arial"/>
                <a:cs typeface="Arial"/>
                <a:sym typeface="Arial"/>
              </a:defRPr>
            </a:lvl1pPr>
            <a:lvl2pPr marL="609585" marR="0" lvl="1"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2pPr>
            <a:lvl3pPr marL="1219170" marR="0" lvl="2"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3pPr>
            <a:lvl4pPr marL="1828754" marR="0" lvl="3"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4pPr>
            <a:lvl5pPr marL="2438339" marR="0" lvl="4"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5pPr>
            <a:lvl6pPr marL="3047924" marR="0" lvl="5"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6pPr>
            <a:lvl7pPr marL="3657509" marR="0" lvl="6"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7pPr>
            <a:lvl8pPr marL="4267093" marR="0" lvl="7"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8pPr>
            <a:lvl9pPr marL="4876678" marR="0" lvl="8"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9pPr>
          </a:lstStyle>
          <a:p>
            <a:endParaRPr/>
          </a:p>
        </p:txBody>
      </p:sp>
      <p:sp>
        <p:nvSpPr>
          <p:cNvPr id="59" name="Google Shape;59;p13"/>
          <p:cNvSpPr txBox="1">
            <a:spLocks noGrp="1"/>
          </p:cNvSpPr>
          <p:nvPr>
            <p:ph type="sldNum" idx="12"/>
          </p:nvPr>
        </p:nvSpPr>
        <p:spPr>
          <a:xfrm>
            <a:off x="8612160" y="6148875"/>
            <a:ext cx="2844800" cy="365200"/>
          </a:xfrm>
          <a:prstGeom prst="rect">
            <a:avLst/>
          </a:prstGeom>
          <a:noFill/>
          <a:ln>
            <a:noFill/>
          </a:ln>
        </p:spPr>
        <p:txBody>
          <a:bodyPr spcFirstLastPara="1" wrap="square" lIns="91425" tIns="45700" rIns="91425" bIns="45700" anchor="ctr" anchorCtr="0">
            <a:normAutofit lnSpcReduction="20000"/>
          </a:bodyPr>
          <a:lstStyle>
            <a:lvl1pPr marL="0" marR="0" lvl="0" indent="0" algn="r" rtl="0">
              <a:spcBef>
                <a:spcPts val="0"/>
              </a:spcBef>
              <a:buNone/>
              <a:defRPr sz="1867" b="0" i="0" u="none" strike="noStrike" cap="none">
                <a:solidFill>
                  <a:srgbClr val="7F7F7F"/>
                </a:solidFill>
                <a:latin typeface="Arial"/>
                <a:ea typeface="Arial"/>
                <a:cs typeface="Arial"/>
                <a:sym typeface="Arial"/>
              </a:defRPr>
            </a:lvl1pPr>
            <a:lvl2pPr marL="0" marR="0" lvl="1" indent="0" algn="r" rtl="0">
              <a:spcBef>
                <a:spcPts val="0"/>
              </a:spcBef>
              <a:buNone/>
              <a:defRPr sz="1867" b="0" i="0" u="none" strike="noStrike" cap="none">
                <a:solidFill>
                  <a:srgbClr val="7F7F7F"/>
                </a:solidFill>
                <a:latin typeface="Arial"/>
                <a:ea typeface="Arial"/>
                <a:cs typeface="Arial"/>
                <a:sym typeface="Arial"/>
              </a:defRPr>
            </a:lvl2pPr>
            <a:lvl3pPr marL="0" marR="0" lvl="2" indent="0" algn="r" rtl="0">
              <a:spcBef>
                <a:spcPts val="0"/>
              </a:spcBef>
              <a:buNone/>
              <a:defRPr sz="1867" b="0" i="0" u="none" strike="noStrike" cap="none">
                <a:solidFill>
                  <a:srgbClr val="7F7F7F"/>
                </a:solidFill>
                <a:latin typeface="Arial"/>
                <a:ea typeface="Arial"/>
                <a:cs typeface="Arial"/>
                <a:sym typeface="Arial"/>
              </a:defRPr>
            </a:lvl3pPr>
            <a:lvl4pPr marL="0" marR="0" lvl="3" indent="0" algn="r" rtl="0">
              <a:spcBef>
                <a:spcPts val="0"/>
              </a:spcBef>
              <a:buNone/>
              <a:defRPr sz="1867" b="0" i="0" u="none" strike="noStrike" cap="none">
                <a:solidFill>
                  <a:srgbClr val="7F7F7F"/>
                </a:solidFill>
                <a:latin typeface="Arial"/>
                <a:ea typeface="Arial"/>
                <a:cs typeface="Arial"/>
                <a:sym typeface="Arial"/>
              </a:defRPr>
            </a:lvl4pPr>
            <a:lvl5pPr marL="0" marR="0" lvl="4" indent="0" algn="r" rtl="0">
              <a:spcBef>
                <a:spcPts val="0"/>
              </a:spcBef>
              <a:buNone/>
              <a:defRPr sz="1867" b="0" i="0" u="none" strike="noStrike" cap="none">
                <a:solidFill>
                  <a:srgbClr val="7F7F7F"/>
                </a:solidFill>
                <a:latin typeface="Arial"/>
                <a:ea typeface="Arial"/>
                <a:cs typeface="Arial"/>
                <a:sym typeface="Arial"/>
              </a:defRPr>
            </a:lvl5pPr>
            <a:lvl6pPr marL="0" marR="0" lvl="5" indent="0" algn="r" rtl="0">
              <a:spcBef>
                <a:spcPts val="0"/>
              </a:spcBef>
              <a:buNone/>
              <a:defRPr sz="1867" b="0" i="0" u="none" strike="noStrike" cap="none">
                <a:solidFill>
                  <a:srgbClr val="7F7F7F"/>
                </a:solidFill>
                <a:latin typeface="Arial"/>
                <a:ea typeface="Arial"/>
                <a:cs typeface="Arial"/>
                <a:sym typeface="Arial"/>
              </a:defRPr>
            </a:lvl6pPr>
            <a:lvl7pPr marL="0" marR="0" lvl="6" indent="0" algn="r" rtl="0">
              <a:spcBef>
                <a:spcPts val="0"/>
              </a:spcBef>
              <a:buNone/>
              <a:defRPr sz="1867" b="0" i="0" u="none" strike="noStrike" cap="none">
                <a:solidFill>
                  <a:srgbClr val="7F7F7F"/>
                </a:solidFill>
                <a:latin typeface="Arial"/>
                <a:ea typeface="Arial"/>
                <a:cs typeface="Arial"/>
                <a:sym typeface="Arial"/>
              </a:defRPr>
            </a:lvl7pPr>
            <a:lvl8pPr marL="0" marR="0" lvl="7" indent="0" algn="r" rtl="0">
              <a:spcBef>
                <a:spcPts val="0"/>
              </a:spcBef>
              <a:buNone/>
              <a:defRPr sz="1867" b="0" i="0" u="none" strike="noStrike" cap="none">
                <a:solidFill>
                  <a:srgbClr val="7F7F7F"/>
                </a:solidFill>
                <a:latin typeface="Arial"/>
                <a:ea typeface="Arial"/>
                <a:cs typeface="Arial"/>
                <a:sym typeface="Arial"/>
              </a:defRPr>
            </a:lvl8pPr>
            <a:lvl9pPr marL="0" marR="0" lvl="8" indent="0" algn="r" rtl="0">
              <a:spcBef>
                <a:spcPts val="0"/>
              </a:spcBef>
              <a:buNone/>
              <a:defRPr sz="1867"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extLst>
      <p:ext uri="{BB962C8B-B14F-4D97-AF65-F5344CB8AC3E}">
        <p14:creationId xmlns:p14="http://schemas.microsoft.com/office/powerpoint/2010/main" val="1358335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vsnittsrubrik">
  <p:cSld name="1_Avsnittsrubrik">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735040" y="1497993"/>
            <a:ext cx="10722000" cy="2097200"/>
          </a:xfrm>
          <a:prstGeom prst="rect">
            <a:avLst/>
          </a:prstGeom>
          <a:noFill/>
          <a:ln>
            <a:noFill/>
          </a:ln>
        </p:spPr>
        <p:txBody>
          <a:bodyPr spcFirstLastPara="1" wrap="square" lIns="91425" tIns="91425" rIns="91425" bIns="91425" anchor="b" anchorCtr="0">
            <a:normAutofit/>
          </a:bodyPr>
          <a:lstStyle>
            <a:lvl1pPr marL="0" marR="0" lvl="0" indent="0" algn="ctr" rtl="0">
              <a:spcBef>
                <a:spcPts val="0"/>
              </a:spcBef>
              <a:spcAft>
                <a:spcPts val="0"/>
              </a:spcAft>
              <a:buClr>
                <a:srgbClr val="262626"/>
              </a:buClr>
              <a:buSzPts val="2800"/>
              <a:buFont typeface="Cambria"/>
              <a:buNone/>
              <a:defRPr sz="6400" b="0" i="0" u="none" strike="noStrike" cap="none">
                <a:solidFill>
                  <a:srgbClr val="262626"/>
                </a:solidFill>
                <a:latin typeface="Cambria"/>
                <a:ea typeface="Cambria"/>
                <a:cs typeface="Cambria"/>
                <a:sym typeface="Cambria"/>
              </a:defRPr>
            </a:lvl1pPr>
            <a:lvl2pPr marL="0" marR="0" lvl="1" indent="0" algn="l" rtl="0">
              <a:spcBef>
                <a:spcPts val="0"/>
              </a:spcBef>
              <a:spcAft>
                <a:spcPts val="0"/>
              </a:spcAft>
              <a:buSzPts val="2800"/>
              <a:buNone/>
              <a:defRPr sz="2400" b="0" i="0" u="none" strike="noStrike" cap="none">
                <a:solidFill>
                  <a:schemeClr val="dk2"/>
                </a:solidFill>
              </a:defRPr>
            </a:lvl2pPr>
            <a:lvl3pPr marL="0" marR="0" lvl="2" indent="0" algn="l" rtl="0">
              <a:spcBef>
                <a:spcPts val="0"/>
              </a:spcBef>
              <a:spcAft>
                <a:spcPts val="0"/>
              </a:spcAft>
              <a:buSzPts val="2800"/>
              <a:buNone/>
              <a:defRPr sz="2400" b="0" i="0" u="none" strike="noStrike" cap="none">
                <a:solidFill>
                  <a:schemeClr val="dk2"/>
                </a:solidFill>
              </a:defRPr>
            </a:lvl3pPr>
            <a:lvl4pPr marL="0" marR="0" lvl="3" indent="0" algn="l" rtl="0">
              <a:spcBef>
                <a:spcPts val="0"/>
              </a:spcBef>
              <a:spcAft>
                <a:spcPts val="0"/>
              </a:spcAft>
              <a:buSzPts val="2800"/>
              <a:buNone/>
              <a:defRPr sz="2400" b="0" i="0" u="none" strike="noStrike" cap="none">
                <a:solidFill>
                  <a:schemeClr val="dk2"/>
                </a:solidFill>
              </a:defRPr>
            </a:lvl4pPr>
            <a:lvl5pPr marL="0" marR="0" lvl="4" indent="0" algn="l" rtl="0">
              <a:spcBef>
                <a:spcPts val="0"/>
              </a:spcBef>
              <a:spcAft>
                <a:spcPts val="0"/>
              </a:spcAft>
              <a:buSzPts val="2800"/>
              <a:buNone/>
              <a:defRPr sz="2400" b="0" i="0" u="none" strike="noStrike" cap="none">
                <a:solidFill>
                  <a:schemeClr val="dk2"/>
                </a:solidFill>
              </a:defRPr>
            </a:lvl5pPr>
            <a:lvl6pPr marL="0" marR="0" lvl="5" indent="0" algn="l" rtl="0">
              <a:spcBef>
                <a:spcPts val="0"/>
              </a:spcBef>
              <a:spcAft>
                <a:spcPts val="0"/>
              </a:spcAft>
              <a:buSzPts val="2800"/>
              <a:buNone/>
              <a:defRPr sz="2400" b="0" i="0" u="none" strike="noStrike" cap="none">
                <a:solidFill>
                  <a:schemeClr val="dk2"/>
                </a:solidFill>
              </a:defRPr>
            </a:lvl6pPr>
            <a:lvl7pPr marL="0" marR="0" lvl="6" indent="0" algn="l" rtl="0">
              <a:spcBef>
                <a:spcPts val="0"/>
              </a:spcBef>
              <a:spcAft>
                <a:spcPts val="0"/>
              </a:spcAft>
              <a:buSzPts val="2800"/>
              <a:buNone/>
              <a:defRPr sz="2400" b="0" i="0" u="none" strike="noStrike" cap="none">
                <a:solidFill>
                  <a:schemeClr val="dk2"/>
                </a:solidFill>
              </a:defRPr>
            </a:lvl7pPr>
            <a:lvl8pPr marL="0" marR="0" lvl="7" indent="0" algn="l" rtl="0">
              <a:spcBef>
                <a:spcPts val="0"/>
              </a:spcBef>
              <a:spcAft>
                <a:spcPts val="0"/>
              </a:spcAft>
              <a:buSzPts val="2800"/>
              <a:buNone/>
              <a:defRPr sz="2400" b="0" i="0" u="none" strike="noStrike" cap="none">
                <a:solidFill>
                  <a:schemeClr val="dk2"/>
                </a:solidFill>
              </a:defRPr>
            </a:lvl8pPr>
            <a:lvl9pPr marL="0" marR="0" lvl="8" indent="0" algn="l" rtl="0">
              <a:spcBef>
                <a:spcPts val="0"/>
              </a:spcBef>
              <a:spcAft>
                <a:spcPts val="0"/>
              </a:spcAft>
              <a:buSzPts val="2800"/>
              <a:buNone/>
              <a:defRPr sz="2400" b="0" i="0" u="none" strike="noStrike" cap="none">
                <a:solidFill>
                  <a:schemeClr val="dk2"/>
                </a:solidFill>
              </a:defRPr>
            </a:lvl9pPr>
          </a:lstStyle>
          <a:p>
            <a:endParaRPr/>
          </a:p>
        </p:txBody>
      </p:sp>
      <p:sp>
        <p:nvSpPr>
          <p:cNvPr id="69" name="Google Shape;69;p16"/>
          <p:cNvSpPr txBox="1">
            <a:spLocks noGrp="1"/>
          </p:cNvSpPr>
          <p:nvPr>
            <p:ph type="body" idx="1"/>
          </p:nvPr>
        </p:nvSpPr>
        <p:spPr>
          <a:xfrm>
            <a:off x="1117599" y="3754401"/>
            <a:ext cx="9956800" cy="1500000"/>
          </a:xfrm>
          <a:prstGeom prst="rect">
            <a:avLst/>
          </a:prstGeom>
          <a:noFill/>
          <a:ln>
            <a:noFill/>
          </a:ln>
        </p:spPr>
        <p:txBody>
          <a:bodyPr spcFirstLastPara="1" wrap="square" lIns="91425" tIns="91425" rIns="91425" bIns="91425" anchor="t" anchorCtr="0">
            <a:normAutofit/>
          </a:bodyPr>
          <a:lstStyle>
            <a:lvl1pPr marL="609585" marR="0" lvl="0" indent="-304792" algn="ctr" rtl="0">
              <a:spcBef>
                <a:spcPts val="533"/>
              </a:spcBef>
              <a:spcAft>
                <a:spcPts val="0"/>
              </a:spcAft>
              <a:buClr>
                <a:schemeClr val="accent1"/>
              </a:buClr>
              <a:buSzPts val="1800"/>
              <a:buFont typeface="Arial"/>
              <a:buNone/>
              <a:defRPr sz="2667" b="0" i="0" u="none" strike="noStrike" cap="none">
                <a:solidFill>
                  <a:srgbClr val="888888"/>
                </a:solidFill>
                <a:latin typeface="Cambria"/>
                <a:ea typeface="Cambria"/>
                <a:cs typeface="Cambria"/>
                <a:sym typeface="Cambria"/>
              </a:defRPr>
            </a:lvl1pPr>
            <a:lvl2pPr marL="1219170" marR="0" lvl="1" indent="-304792" algn="l" rtl="0">
              <a:spcBef>
                <a:spcPts val="1600"/>
              </a:spcBef>
              <a:spcAft>
                <a:spcPts val="0"/>
              </a:spcAft>
              <a:buClr>
                <a:schemeClr val="accent1"/>
              </a:buClr>
              <a:buSzPts val="1400"/>
              <a:buFont typeface="Arial"/>
              <a:buNone/>
              <a:defRPr sz="2400" b="0" i="0" u="none" strike="noStrike" cap="none">
                <a:solidFill>
                  <a:srgbClr val="888888"/>
                </a:solidFill>
                <a:latin typeface="Cambria"/>
                <a:ea typeface="Cambria"/>
                <a:cs typeface="Cambria"/>
                <a:sym typeface="Cambria"/>
              </a:defRPr>
            </a:lvl2pPr>
            <a:lvl3pPr marL="1828754" marR="0" lvl="2" indent="-304792" algn="l" rtl="0">
              <a:spcBef>
                <a:spcPts val="1600"/>
              </a:spcBef>
              <a:spcAft>
                <a:spcPts val="0"/>
              </a:spcAft>
              <a:buClr>
                <a:schemeClr val="accent1"/>
              </a:buClr>
              <a:buSzPts val="1400"/>
              <a:buFont typeface="Arial"/>
              <a:buNone/>
              <a:defRPr sz="2133" b="0" i="0" u="none" strike="noStrike" cap="none">
                <a:solidFill>
                  <a:srgbClr val="888888"/>
                </a:solidFill>
                <a:latin typeface="Cambria"/>
                <a:ea typeface="Cambria"/>
                <a:cs typeface="Cambria"/>
                <a:sym typeface="Cambria"/>
              </a:defRPr>
            </a:lvl3pPr>
            <a:lvl4pPr marL="2438339" marR="0" lvl="3" indent="-304792" algn="l" rtl="0">
              <a:spcBef>
                <a:spcPts val="1600"/>
              </a:spcBef>
              <a:spcAft>
                <a:spcPts val="0"/>
              </a:spcAft>
              <a:buClr>
                <a:schemeClr val="accent1"/>
              </a:buClr>
              <a:buSzPts val="1400"/>
              <a:buFont typeface="Arial"/>
              <a:buNone/>
              <a:defRPr sz="1867" b="0" i="0" u="none" strike="noStrike" cap="none">
                <a:solidFill>
                  <a:srgbClr val="888888"/>
                </a:solidFill>
                <a:latin typeface="Cambria"/>
                <a:ea typeface="Cambria"/>
                <a:cs typeface="Cambria"/>
                <a:sym typeface="Cambria"/>
              </a:defRPr>
            </a:lvl4pPr>
            <a:lvl5pPr marL="3047924" marR="0" lvl="4" indent="-304792" algn="l" rtl="0">
              <a:spcBef>
                <a:spcPts val="1600"/>
              </a:spcBef>
              <a:spcAft>
                <a:spcPts val="0"/>
              </a:spcAft>
              <a:buClr>
                <a:schemeClr val="accent1"/>
              </a:buClr>
              <a:buSzPts val="1400"/>
              <a:buFont typeface="Arial"/>
              <a:buNone/>
              <a:defRPr sz="1867" b="0" i="0" u="none" strike="noStrike" cap="none">
                <a:solidFill>
                  <a:srgbClr val="888888"/>
                </a:solidFill>
                <a:latin typeface="Cambria"/>
                <a:ea typeface="Cambria"/>
                <a:cs typeface="Cambria"/>
                <a:sym typeface="Cambria"/>
              </a:defRPr>
            </a:lvl5pPr>
            <a:lvl6pPr marL="3657509" marR="0" lvl="5" indent="-304792" algn="l" rtl="0">
              <a:spcBef>
                <a:spcPts val="1600"/>
              </a:spcBef>
              <a:spcAft>
                <a:spcPts val="0"/>
              </a:spcAft>
              <a:buClr>
                <a:schemeClr val="accent1"/>
              </a:buClr>
              <a:buSzPts val="1400"/>
              <a:buFont typeface="Arial"/>
              <a:buNone/>
              <a:defRPr sz="1867" b="0" i="0" u="none" strike="noStrike" cap="none">
                <a:solidFill>
                  <a:srgbClr val="888888"/>
                </a:solidFill>
                <a:latin typeface="Cambria"/>
                <a:ea typeface="Cambria"/>
                <a:cs typeface="Cambria"/>
                <a:sym typeface="Cambria"/>
              </a:defRPr>
            </a:lvl6pPr>
            <a:lvl7pPr marL="4267093" marR="0" lvl="6" indent="-304792" algn="l" rtl="0">
              <a:spcBef>
                <a:spcPts val="1600"/>
              </a:spcBef>
              <a:spcAft>
                <a:spcPts val="0"/>
              </a:spcAft>
              <a:buClr>
                <a:schemeClr val="accent1"/>
              </a:buClr>
              <a:buSzPts val="1400"/>
              <a:buFont typeface="Arial"/>
              <a:buNone/>
              <a:defRPr sz="1867" b="0" i="0" u="none" strike="noStrike" cap="none">
                <a:solidFill>
                  <a:srgbClr val="888888"/>
                </a:solidFill>
                <a:latin typeface="Cambria"/>
                <a:ea typeface="Cambria"/>
                <a:cs typeface="Cambria"/>
                <a:sym typeface="Cambria"/>
              </a:defRPr>
            </a:lvl7pPr>
            <a:lvl8pPr marL="4876678" marR="0" lvl="7" indent="-304792" algn="l" rtl="0">
              <a:spcBef>
                <a:spcPts val="1600"/>
              </a:spcBef>
              <a:spcAft>
                <a:spcPts val="0"/>
              </a:spcAft>
              <a:buClr>
                <a:schemeClr val="accent1"/>
              </a:buClr>
              <a:buSzPts val="1400"/>
              <a:buFont typeface="Arial"/>
              <a:buNone/>
              <a:defRPr sz="1867" b="0" i="0" u="none" strike="noStrike" cap="none">
                <a:solidFill>
                  <a:srgbClr val="888888"/>
                </a:solidFill>
                <a:latin typeface="Cambria"/>
                <a:ea typeface="Cambria"/>
                <a:cs typeface="Cambria"/>
                <a:sym typeface="Cambria"/>
              </a:defRPr>
            </a:lvl8pPr>
            <a:lvl9pPr marL="5486263" marR="0" lvl="8" indent="-304792" algn="l" rtl="0">
              <a:spcBef>
                <a:spcPts val="1600"/>
              </a:spcBef>
              <a:spcAft>
                <a:spcPts val="1600"/>
              </a:spcAft>
              <a:buClr>
                <a:schemeClr val="accent1"/>
              </a:buClr>
              <a:buSzPts val="1400"/>
              <a:buFont typeface="Arial"/>
              <a:buNone/>
              <a:defRPr sz="1867" b="0" i="0" u="none" strike="noStrike" cap="none">
                <a:solidFill>
                  <a:srgbClr val="888888"/>
                </a:solidFill>
                <a:latin typeface="Cambria"/>
                <a:ea typeface="Cambria"/>
                <a:cs typeface="Cambria"/>
                <a:sym typeface="Cambria"/>
              </a:defRPr>
            </a:lvl9pPr>
          </a:lstStyle>
          <a:p>
            <a:endParaRPr/>
          </a:p>
        </p:txBody>
      </p:sp>
      <p:sp>
        <p:nvSpPr>
          <p:cNvPr id="70" name="Google Shape;70;p16"/>
          <p:cNvSpPr txBox="1">
            <a:spLocks noGrp="1"/>
          </p:cNvSpPr>
          <p:nvPr>
            <p:ph type="dt" idx="10"/>
          </p:nvPr>
        </p:nvSpPr>
        <p:spPr>
          <a:xfrm>
            <a:off x="735040" y="6148875"/>
            <a:ext cx="2844800" cy="3652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867" b="0" i="0" u="none" strike="noStrike" cap="none">
                <a:solidFill>
                  <a:srgbClr val="7F7F7F"/>
                </a:solidFill>
                <a:latin typeface="Arial"/>
                <a:ea typeface="Arial"/>
                <a:cs typeface="Arial"/>
                <a:sym typeface="Arial"/>
              </a:defRPr>
            </a:lvl1pPr>
            <a:lvl2pPr marL="609585" marR="0" lvl="1"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2pPr>
            <a:lvl3pPr marL="1219170" marR="0" lvl="2"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3pPr>
            <a:lvl4pPr marL="1828754" marR="0" lvl="3"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4pPr>
            <a:lvl5pPr marL="2438339" marR="0" lvl="4"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5pPr>
            <a:lvl6pPr marL="3047924" marR="0" lvl="5"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6pPr>
            <a:lvl7pPr marL="3657509" marR="0" lvl="6"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7pPr>
            <a:lvl8pPr marL="4267093" marR="0" lvl="7"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8pPr>
            <a:lvl9pPr marL="4876678" marR="0" lvl="8"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9pPr>
          </a:lstStyle>
          <a:p>
            <a:endParaRPr/>
          </a:p>
        </p:txBody>
      </p:sp>
      <p:sp>
        <p:nvSpPr>
          <p:cNvPr id="71" name="Google Shape;71;p16"/>
          <p:cNvSpPr txBox="1">
            <a:spLocks noGrp="1"/>
          </p:cNvSpPr>
          <p:nvPr>
            <p:ph type="ftr" idx="11"/>
          </p:nvPr>
        </p:nvSpPr>
        <p:spPr>
          <a:xfrm>
            <a:off x="4165600" y="6148875"/>
            <a:ext cx="3860800" cy="3652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867" b="0" i="0" u="none" strike="noStrike" cap="none">
                <a:solidFill>
                  <a:srgbClr val="7F7F7F"/>
                </a:solidFill>
                <a:latin typeface="Arial"/>
                <a:ea typeface="Arial"/>
                <a:cs typeface="Arial"/>
                <a:sym typeface="Arial"/>
              </a:defRPr>
            </a:lvl1pPr>
            <a:lvl2pPr marL="609585" marR="0" lvl="1"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2pPr>
            <a:lvl3pPr marL="1219170" marR="0" lvl="2"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3pPr>
            <a:lvl4pPr marL="1828754" marR="0" lvl="3"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4pPr>
            <a:lvl5pPr marL="2438339" marR="0" lvl="4"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5pPr>
            <a:lvl6pPr marL="3047924" marR="0" lvl="5"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6pPr>
            <a:lvl7pPr marL="3657509" marR="0" lvl="6"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7pPr>
            <a:lvl8pPr marL="4267093" marR="0" lvl="7"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8pPr>
            <a:lvl9pPr marL="4876678" marR="0" lvl="8" indent="0" algn="l" rtl="0">
              <a:spcBef>
                <a:spcPts val="0"/>
              </a:spcBef>
              <a:spcAft>
                <a:spcPts val="0"/>
              </a:spcAft>
              <a:buSzPts val="1400"/>
              <a:buNone/>
              <a:defRPr sz="2400" b="0" i="0" u="none" strike="noStrike" cap="none">
                <a:solidFill>
                  <a:schemeClr val="dk1"/>
                </a:solidFill>
                <a:latin typeface="Cambria"/>
                <a:ea typeface="Cambria"/>
                <a:cs typeface="Cambria"/>
                <a:sym typeface="Cambria"/>
              </a:defRPr>
            </a:lvl9pPr>
          </a:lstStyle>
          <a:p>
            <a:endParaRPr/>
          </a:p>
        </p:txBody>
      </p:sp>
      <p:sp>
        <p:nvSpPr>
          <p:cNvPr id="72" name="Google Shape;72;p16"/>
          <p:cNvSpPr txBox="1">
            <a:spLocks noGrp="1"/>
          </p:cNvSpPr>
          <p:nvPr>
            <p:ph type="sldNum" idx="12"/>
          </p:nvPr>
        </p:nvSpPr>
        <p:spPr>
          <a:xfrm>
            <a:off x="8612160" y="6148875"/>
            <a:ext cx="2844800" cy="365200"/>
          </a:xfrm>
          <a:prstGeom prst="rect">
            <a:avLst/>
          </a:prstGeom>
          <a:noFill/>
          <a:ln>
            <a:noFill/>
          </a:ln>
        </p:spPr>
        <p:txBody>
          <a:bodyPr spcFirstLastPara="1" wrap="square" lIns="91425" tIns="45700" rIns="91425" bIns="45700" anchor="ctr" anchorCtr="0">
            <a:normAutofit lnSpcReduction="20000"/>
          </a:bodyPr>
          <a:lstStyle>
            <a:lvl1pPr marL="0" marR="0" lvl="0" indent="0" algn="r" rtl="0">
              <a:spcBef>
                <a:spcPts val="0"/>
              </a:spcBef>
              <a:buNone/>
              <a:defRPr sz="1867" b="0" i="0" u="none" strike="noStrike" cap="none">
                <a:solidFill>
                  <a:srgbClr val="7F7F7F"/>
                </a:solidFill>
                <a:latin typeface="Arial"/>
                <a:ea typeface="Arial"/>
                <a:cs typeface="Arial"/>
                <a:sym typeface="Arial"/>
              </a:defRPr>
            </a:lvl1pPr>
            <a:lvl2pPr marL="0" marR="0" lvl="1" indent="0" algn="r" rtl="0">
              <a:spcBef>
                <a:spcPts val="0"/>
              </a:spcBef>
              <a:buNone/>
              <a:defRPr sz="1867" b="0" i="0" u="none" strike="noStrike" cap="none">
                <a:solidFill>
                  <a:srgbClr val="7F7F7F"/>
                </a:solidFill>
                <a:latin typeface="Arial"/>
                <a:ea typeface="Arial"/>
                <a:cs typeface="Arial"/>
                <a:sym typeface="Arial"/>
              </a:defRPr>
            </a:lvl2pPr>
            <a:lvl3pPr marL="0" marR="0" lvl="2" indent="0" algn="r" rtl="0">
              <a:spcBef>
                <a:spcPts val="0"/>
              </a:spcBef>
              <a:buNone/>
              <a:defRPr sz="1867" b="0" i="0" u="none" strike="noStrike" cap="none">
                <a:solidFill>
                  <a:srgbClr val="7F7F7F"/>
                </a:solidFill>
                <a:latin typeface="Arial"/>
                <a:ea typeface="Arial"/>
                <a:cs typeface="Arial"/>
                <a:sym typeface="Arial"/>
              </a:defRPr>
            </a:lvl3pPr>
            <a:lvl4pPr marL="0" marR="0" lvl="3" indent="0" algn="r" rtl="0">
              <a:spcBef>
                <a:spcPts val="0"/>
              </a:spcBef>
              <a:buNone/>
              <a:defRPr sz="1867" b="0" i="0" u="none" strike="noStrike" cap="none">
                <a:solidFill>
                  <a:srgbClr val="7F7F7F"/>
                </a:solidFill>
                <a:latin typeface="Arial"/>
                <a:ea typeface="Arial"/>
                <a:cs typeface="Arial"/>
                <a:sym typeface="Arial"/>
              </a:defRPr>
            </a:lvl4pPr>
            <a:lvl5pPr marL="0" marR="0" lvl="4" indent="0" algn="r" rtl="0">
              <a:spcBef>
                <a:spcPts val="0"/>
              </a:spcBef>
              <a:buNone/>
              <a:defRPr sz="1867" b="0" i="0" u="none" strike="noStrike" cap="none">
                <a:solidFill>
                  <a:srgbClr val="7F7F7F"/>
                </a:solidFill>
                <a:latin typeface="Arial"/>
                <a:ea typeface="Arial"/>
                <a:cs typeface="Arial"/>
                <a:sym typeface="Arial"/>
              </a:defRPr>
            </a:lvl5pPr>
            <a:lvl6pPr marL="0" marR="0" lvl="5" indent="0" algn="r" rtl="0">
              <a:spcBef>
                <a:spcPts val="0"/>
              </a:spcBef>
              <a:buNone/>
              <a:defRPr sz="1867" b="0" i="0" u="none" strike="noStrike" cap="none">
                <a:solidFill>
                  <a:srgbClr val="7F7F7F"/>
                </a:solidFill>
                <a:latin typeface="Arial"/>
                <a:ea typeface="Arial"/>
                <a:cs typeface="Arial"/>
                <a:sym typeface="Arial"/>
              </a:defRPr>
            </a:lvl6pPr>
            <a:lvl7pPr marL="0" marR="0" lvl="6" indent="0" algn="r" rtl="0">
              <a:spcBef>
                <a:spcPts val="0"/>
              </a:spcBef>
              <a:buNone/>
              <a:defRPr sz="1867" b="0" i="0" u="none" strike="noStrike" cap="none">
                <a:solidFill>
                  <a:srgbClr val="7F7F7F"/>
                </a:solidFill>
                <a:latin typeface="Arial"/>
                <a:ea typeface="Arial"/>
                <a:cs typeface="Arial"/>
                <a:sym typeface="Arial"/>
              </a:defRPr>
            </a:lvl7pPr>
            <a:lvl8pPr marL="0" marR="0" lvl="7" indent="0" algn="r" rtl="0">
              <a:spcBef>
                <a:spcPts val="0"/>
              </a:spcBef>
              <a:buNone/>
              <a:defRPr sz="1867" b="0" i="0" u="none" strike="noStrike" cap="none">
                <a:solidFill>
                  <a:srgbClr val="7F7F7F"/>
                </a:solidFill>
                <a:latin typeface="Arial"/>
                <a:ea typeface="Arial"/>
                <a:cs typeface="Arial"/>
                <a:sym typeface="Arial"/>
              </a:defRPr>
            </a:lvl8pPr>
            <a:lvl9pPr marL="0" marR="0" lvl="8" indent="0" algn="r" rtl="0">
              <a:spcBef>
                <a:spcPts val="0"/>
              </a:spcBef>
              <a:buNone/>
              <a:defRPr sz="1867"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extLst>
      <p:ext uri="{BB962C8B-B14F-4D97-AF65-F5344CB8AC3E}">
        <p14:creationId xmlns:p14="http://schemas.microsoft.com/office/powerpoint/2010/main" val="342098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2515288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2BC929D8-093F-4826-8D04-F268FF63E889}"/>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45635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bildnummer 5">
            <a:extLst>
              <a:ext uri="{FF2B5EF4-FFF2-40B4-BE49-F238E27FC236}">
                <a16:creationId xmlns:a16="http://schemas.microsoft.com/office/drawing/2014/main" id="{615128C6-B678-4715-9D0F-D4C07F59EDA5}"/>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830721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088807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731503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70324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214740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662909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552246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105355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6067083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4049095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099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22215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A5CC9138-760F-4A17-8B1B-6D99EFF79AD6}"/>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858437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201825FE-CC31-4DE6-9AA9-7C27B553E870}"/>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917259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2689221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507884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6802138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6653767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76787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81350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202779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972498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125150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541209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15141202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848191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183982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0970678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29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4696940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477CCA5E-96FA-4B08-97E3-9C131E99F26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2395555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03B86F8F-A217-4EC5-95CF-481328A25B1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4310153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260826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14653056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6799046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3229012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238383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4815549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859057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3082183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337798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4814292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4095411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494007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6868409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8063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671319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523117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654450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1240437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517064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0443832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708605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8730186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0012043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681040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266406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1561137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86026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008802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36383635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0420958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897697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291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9788633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B3A12899-234C-4D37-942E-64C01D64533B}"/>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6724697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BA484A78-938B-41DE-9685-15EC3BD0A57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6566666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019117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1495196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15091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14684120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459298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6002743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9315633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7618994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6827762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945453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35383248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32420113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119730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712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3.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4.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1.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5.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image" Target="../media/image1.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theme" Target="../theme/theme6.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18" Type="http://schemas.openxmlformats.org/officeDocument/2006/relationships/image" Target="../media/image1.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theme" Target="../theme/theme7.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image" Target="../media/image1.pn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theme" Target="../theme/theme8.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5">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886967930"/>
      </p:ext>
    </p:extLst>
  </p:cSld>
  <p:clrMap bg1="lt1" tx1="dk1" bg2="lt2" tx2="dk2" accent1="accent1" accent2="accent2" accent3="accent3" accent4="accent4" accent5="accent5" accent6="accent6" hlink="hlink" folHlink="folHlink"/>
  <p:sldLayoutIdLst>
    <p:sldLayoutId id="2147484044" r:id="rId1"/>
    <p:sldLayoutId id="2147484048" r:id="rId2"/>
    <p:sldLayoutId id="2147484050" r:id="rId3"/>
    <p:sldLayoutId id="2147484051" r:id="rId4"/>
    <p:sldLayoutId id="2147484052" r:id="rId5"/>
    <p:sldLayoutId id="2147484053" r:id="rId6"/>
    <p:sldLayoutId id="2147484054" r:id="rId7"/>
    <p:sldLayoutId id="2147484055" r:id="rId8"/>
    <p:sldLayoutId id="2147484056" r:id="rId9"/>
    <p:sldLayoutId id="2147484049" r:id="rId10"/>
    <p:sldLayoutId id="2147484057" r:id="rId11"/>
    <p:sldLayoutId id="2147484058" r:id="rId12"/>
    <p:sldLayoutId id="2147484047" r:id="rId13"/>
    <p:sldLayoutId id="2147484408" r:id="rId14"/>
    <p:sldLayoutId id="2147484409" r:id="rId15"/>
    <p:sldLayoutId id="2147484043" r:id="rId16"/>
    <p:sldLayoutId id="2147484529" r:id="rId17"/>
    <p:sldLayoutId id="2147484530" r:id="rId18"/>
    <p:sldLayoutId id="2147484531" r:id="rId19"/>
    <p:sldLayoutId id="2147484532" r:id="rId20"/>
    <p:sldLayoutId id="2147484533" r:id="rId21"/>
    <p:sldLayoutId id="2147484534" r:id="rId22"/>
    <p:sldLayoutId id="2147484535" r:id="rId23"/>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Platshållare för bildnummer 1">
            <a:extLst>
              <a:ext uri="{FF2B5EF4-FFF2-40B4-BE49-F238E27FC236}">
                <a16:creationId xmlns:a16="http://schemas.microsoft.com/office/drawing/2014/main" id="{49735908-7AA6-42A8-8D13-0A0800940836}"/>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4089848896"/>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16FC2686-3742-4CA7-96AE-CD7BBA1A90F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2A7AAA3E-885B-47E9-ACBA-A0293FCE587E}"/>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523591297"/>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1" r:id="rId14"/>
    <p:sldLayoutId id="2147484442" r:id="rId15"/>
    <p:sldLayoutId id="21474844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7DFF76B2-A88A-470E-B646-73BDC425A6E8}"/>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4D8D5E03-09FD-47B8-83A3-7C8B23D877BF}"/>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096936714"/>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F4542BD5-103E-4DB5-88FB-E05DB9624044}"/>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ACAA70FC-8994-456B-8FC6-D537F840626C}"/>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39459540"/>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 id="2147484474" r:id="rId13"/>
    <p:sldLayoutId id="2147484475" r:id="rId14"/>
    <p:sldLayoutId id="2147484476" r:id="rId15"/>
    <p:sldLayoutId id="2147484477"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BA98ADB3-7E4F-4041-B143-C1933A3E0DE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3F2844B7-CEF6-4069-B35D-9858A8789980}"/>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3757771119"/>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 id="2147484493" r:id="rId15"/>
    <p:sldLayoutId id="2147484494"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C30862AA-79CD-47D7-A508-195920CF797F}"/>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0B5FE696-6F97-4D3C-86EA-DA1B9AC17F4B}"/>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98833470"/>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06A2100A-00F3-4208-962E-587779F2E0C0}"/>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F508861A-5DB9-448E-9A9B-FD5CEF06B171}"/>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082768213"/>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 id="2147484524" r:id="rId12"/>
    <p:sldLayoutId id="2147484525" r:id="rId13"/>
    <p:sldLayoutId id="2147484526" r:id="rId14"/>
    <p:sldLayoutId id="2147484527" r:id="rId15"/>
    <p:sldLayoutId id="2147484528"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intranat.goteborg.se/wps/portal/int/min-forvaltning/var_grundskoleforvaltning/skola-och-utbildning/normer-och-varden/skola/Artikelsida%20med%20aktiv%20h%C3%B6gerspalt/!ut/p/z1/nYw5DsIwFAXPwgn8_J0Yp7SJ5CzFF0FmcYNcoUgQKBDnZ6mgiSyme9LME1HsRZzSYzyl-3id0vm1D1EfFaho_Aao5KqEBnuuDTsZIHYfgW1vGiqow5aXsDx0VveFgoGIOT05rI2TFlx5oHUc6taXBC_zevxg4QZyCvBM__TfT3n9jBDn72-X8GbxBLT9ctQ!/dz/d5/L2dBISEvZ0FBIS9nQSEh/"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intranat.goteborg.se/wps/portal/int?uri=gbglnk:Intranat.styrandedokument&amp;dominoURL=https://www4.goteborg.se/prod/Grundskola/LIS/Verksamhetshandbok/VerksamhGrunds.nsf/0/207680D382CF7781C1258633003E9B2E?OpenDocument&amp;highlight=2,kr%C3%A4nkning"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intranat.goteborg.se/wps/portal/int?uri=gbglnk:Intranat.styrandedokument&amp;dominoURL=https://www4.goteborg.se/prod/Grundskola/LIS/Verksamhetshandbok/VerksamhGrunds.nsf/0/207680D382CF7781C1258633003E9B2E?OpenDocument&amp;highlight=2,kr%C3%A4nkning"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hyperlink" Target="https://svenskarnaochinternet.se/rapporter/svenskarna-och-internet-2022/sociala-medier/#graph-2403"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hyperlink" Target="https://www.svt.se/nyheter/lokalt/dalarna/expose-konton-allt-vanligare-barn-hangs-ut-med-namn-och-bild" TargetMode="External"/><Relationship Id="rId2" Type="http://schemas.openxmlformats.org/officeDocument/2006/relationships/notesSlide" Target="../notesSlides/notesSlide43.xml"/><Relationship Id="rId1" Type="http://schemas.openxmlformats.org/officeDocument/2006/relationships/slideLayout" Target="../slideLayouts/slideLayout23.xml"/><Relationship Id="rId5" Type="http://schemas.openxmlformats.org/officeDocument/2006/relationships/image" Target="../media/image60.pn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hyperlink" Target="https://www.svt.se/nyheter/lokalt/jamtland/tonaring-doms-for-dodshot" TargetMode="External"/><Relationship Id="rId2" Type="http://schemas.openxmlformats.org/officeDocument/2006/relationships/notesSlide" Target="../notesSlides/notesSlide46.xml"/><Relationship Id="rId1" Type="http://schemas.openxmlformats.org/officeDocument/2006/relationships/slideLayout" Target="../slideLayouts/slideLayout23.xml"/><Relationship Id="rId5" Type="http://schemas.openxmlformats.org/officeDocument/2006/relationships/image" Target="../media/image62.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hyperlink" Target="http://www.dagensjuridik.se/2018/08/tonaringar-trodde-de-spred-pedofilvarning-pa-sociala-medier-doms-grovt-fortal" TargetMode="External"/><Relationship Id="rId2" Type="http://schemas.openxmlformats.org/officeDocument/2006/relationships/notesSlide" Target="../notesSlides/notesSlide47.xml"/><Relationship Id="rId1" Type="http://schemas.openxmlformats.org/officeDocument/2006/relationships/slideLayout" Target="../slideLayouts/slideLayout23.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hyperlink" Target="http://www.umo.se/Vald--krankningar/Polisanmalan/" TargetMode="External"/><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hyperlink" Target="https://sites.google.com/grundskola.goteborg.se/digitalisering-gsf-karlek/startsida" TargetMode="External"/><Relationship Id="rId2" Type="http://schemas.openxmlformats.org/officeDocument/2006/relationships/notesSlide" Target="../notesSlides/notesSlide51.xml"/><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hyperlink" Target="https://nathatshjalpen.se/a/guide-bilder-filmer/" TargetMode="External"/><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hyperlink" Target="https://www.brottsofferjouren.se/brottsofferstod/sarskilt-sarbara/ungbrottsutsatt/" TargetMode="External"/><Relationship Id="rId2" Type="http://schemas.openxmlformats.org/officeDocument/2006/relationships/notesSlide" Target="../notesSlides/notesSlide53.xml"/><Relationship Id="rId1" Type="http://schemas.openxmlformats.org/officeDocument/2006/relationships/slideLayout" Target="../slideLayouts/slideLayout20.xml"/><Relationship Id="rId5" Type="http://schemas.openxmlformats.org/officeDocument/2006/relationships/hyperlink" Target="https://www.rkuf.se/fa-hjalp/Jourhavande-kompis/" TargetMode="External"/><Relationship Id="rId4" Type="http://schemas.openxmlformats.org/officeDocument/2006/relationships/hyperlink" Target="https://www.bris.se/for-barn-och-unga/prata-med-oss/"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malin.margaretha.eriksson@grundskola.goteborg.se" TargetMode="External"/><Relationship Id="rId2" Type="http://schemas.openxmlformats.org/officeDocument/2006/relationships/notesSlide" Target="../notesSlides/notesSlide54.xml"/><Relationship Id="rId1" Type="http://schemas.openxmlformats.org/officeDocument/2006/relationships/slideLayout" Target="../slideLayouts/slideLayout20.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hyperlink" Target="https://www.bing.com/videos/riverview/relatedvideo?q=youtube+rumpnissar&amp;mid=5F17E894AC0D395D37F65F17E894AC0D395D37F6"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v.wikipedia.org/wiki/Basketboll_(boll)" TargetMode="External"/><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hyperlink" Target="https://www.youtube.com/watch?v=IGQmdoK_ZfY&amp;t=10s"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skolinspektionen.se/beslut-rapporter-statistik/statistik/statistik-fran-skolenkaten/resultat-skolenkaten-2022/"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hyperlink" Target="https://intranat.goteborg.se/wps/myportal/int/min-forvaltning/var_grundskoleforvaltning/kommunikation/nyhetsbrev/pedagogbrevet-arkiv-ny/pedagogbrevet-arkiv/2022/Pedagogbrev%20nummer%2018%20-%2011%20oktober/c3279650-7f4d-4d67-8909-3cef8e321e58/!ut/p/z1/pZBPC4JAEMU_Sx9gmdFdVz1aRGaIgpntXkL8Ewu5SojSt2_p0M08NLfHvB9v5oGEK0hdTupejqrX5cNoIfmNos3CQ4aY7mOOPAlOxwt3aJwgXEBsQYyy12kAxZpbmjUuTIAgDO8u8xSKSTUz5Lp_dua4DCTIoVI1iIrars8dJG7LasJq7hLPR5_Qqmm9htpW43gQriUw9mdC9PnwRwHF7luWtGDo9IuIaJrnc9vlweYNi6Qgvw!!/dz/d5/L2dBISEvZ0FBIS9nQSEh/" TargetMode="External"/><Relationship Id="rId4" Type="http://schemas.openxmlformats.org/officeDocument/2006/relationships/hyperlink" Target="https://goteborgsregionen.se/kunskapsbank/regiongemensamelevenkat2022.5.2899fac318093d2b728134c7.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person, inomhus, fönster, arbetar&#10;&#10;Automatiskt genererad beskrivning">
            <a:extLst>
              <a:ext uri="{FF2B5EF4-FFF2-40B4-BE49-F238E27FC236}">
                <a16:creationId xmlns:a16="http://schemas.microsoft.com/office/drawing/2014/main" id="{122490C8-CEF6-4704-9E76-2FED54DC793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r="-269"/>
          <a:stretch/>
        </p:blipFill>
        <p:spPr>
          <a:xfrm>
            <a:off x="16329" y="-469900"/>
            <a:ext cx="12192000" cy="6218768"/>
          </a:xfrm>
        </p:spPr>
      </p:pic>
      <p:pic>
        <p:nvPicPr>
          <p:cNvPr id="3" name="Bildobjekt 2">
            <a:extLst>
              <a:ext uri="{FF2B5EF4-FFF2-40B4-BE49-F238E27FC236}">
                <a16:creationId xmlns:a16="http://schemas.microsoft.com/office/drawing/2014/main" id="{BD7A0BF1-C02C-5C4E-B2A3-731FFE4B9D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482" t="35165" r="27356"/>
          <a:stretch/>
        </p:blipFill>
        <p:spPr>
          <a:xfrm rot="10800000">
            <a:off x="-16329" y="2063261"/>
            <a:ext cx="12192000" cy="4794737"/>
          </a:xfrm>
          <a:prstGeom prst="rect">
            <a:avLst/>
          </a:prstGeom>
        </p:spPr>
      </p:pic>
      <p:sp>
        <p:nvSpPr>
          <p:cNvPr id="8" name="textruta 7">
            <a:extLst>
              <a:ext uri="{FF2B5EF4-FFF2-40B4-BE49-F238E27FC236}">
                <a16:creationId xmlns:a16="http://schemas.microsoft.com/office/drawing/2014/main" id="{293F466C-0F62-4B66-9DBC-310B487C9A13}"/>
              </a:ext>
            </a:extLst>
          </p:cNvPr>
          <p:cNvSpPr txBox="1"/>
          <p:nvPr/>
        </p:nvSpPr>
        <p:spPr>
          <a:xfrm>
            <a:off x="407988" y="4194597"/>
            <a:ext cx="11286841" cy="2923877"/>
          </a:xfrm>
          <a:prstGeom prst="rect">
            <a:avLst/>
          </a:prstGeom>
          <a:solidFill>
            <a:schemeClr val="accent1">
              <a:alpha val="0"/>
            </a:schemeClr>
          </a:solidFill>
        </p:spPr>
        <p:txBody>
          <a:bodyPr wrap="square" rtlCol="0">
            <a:spAutoFit/>
          </a:bodyPr>
          <a:lstStyle/>
          <a:p>
            <a:endParaRPr lang="sv-SE" sz="4000">
              <a:solidFill>
                <a:schemeClr val="bg1"/>
              </a:solidFill>
              <a:latin typeface="+mj-lt"/>
            </a:endParaRPr>
          </a:p>
          <a:p>
            <a:r>
              <a:rPr lang="sv-SE" sz="4000">
                <a:solidFill>
                  <a:schemeClr val="bg1"/>
                </a:solidFill>
                <a:latin typeface="+mj-lt"/>
              </a:rPr>
              <a:t>Grundskoleförvaltningen</a:t>
            </a:r>
            <a:br>
              <a:rPr lang="sv-SE" sz="3600">
                <a:solidFill>
                  <a:schemeClr val="bg1"/>
                </a:solidFill>
                <a:latin typeface="+mj-lt"/>
              </a:rPr>
            </a:br>
            <a:r>
              <a:rPr lang="sv-SE" sz="2400">
                <a:solidFill>
                  <a:schemeClr val="bg1"/>
                </a:solidFill>
                <a:effectLst/>
                <a:latin typeface="Calibri" panose="020F0502020204030204" pitchFamily="34" charset="0"/>
                <a:ea typeface="Calibri" panose="020F0502020204030204" pitchFamily="34" charset="0"/>
              </a:rPr>
              <a:t>Undersöka, kartlägga, analysera och formulera utvärderingsbara mål</a:t>
            </a:r>
            <a:br>
              <a:rPr lang="sv-SE" sz="3600">
                <a:solidFill>
                  <a:schemeClr val="bg1"/>
                </a:solidFill>
              </a:rPr>
            </a:br>
            <a:r>
              <a:rPr lang="sv-SE" sz="2000">
                <a:solidFill>
                  <a:schemeClr val="bg1"/>
                </a:solidFill>
              </a:rPr>
              <a:t>2023-10-05</a:t>
            </a:r>
            <a:br>
              <a:rPr lang="sv-SE" sz="2000">
                <a:solidFill>
                  <a:schemeClr val="bg1"/>
                </a:solidFill>
              </a:rPr>
            </a:br>
            <a:endParaRPr lang="sv-SE" sz="2000">
              <a:solidFill>
                <a:schemeClr val="bg1"/>
              </a:solidFill>
            </a:endParaRPr>
          </a:p>
          <a:p>
            <a:endParaRPr lang="sv-SE" sz="4000">
              <a:solidFill>
                <a:schemeClr val="bg1"/>
              </a:solidFill>
              <a:latin typeface="+mj-lt"/>
            </a:endParaRPr>
          </a:p>
        </p:txBody>
      </p:sp>
    </p:spTree>
    <p:extLst>
      <p:ext uri="{BB962C8B-B14F-4D97-AF65-F5344CB8AC3E}">
        <p14:creationId xmlns:p14="http://schemas.microsoft.com/office/powerpoint/2010/main" val="3684761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8A2708-D267-E946-82BC-CA0588BC8FA6}"/>
              </a:ext>
            </a:extLst>
          </p:cNvPr>
          <p:cNvSpPr>
            <a:spLocks noGrp="1"/>
          </p:cNvSpPr>
          <p:nvPr>
            <p:ph type="title"/>
          </p:nvPr>
        </p:nvSpPr>
        <p:spPr/>
        <p:txBody>
          <a:bodyPr>
            <a:normAutofit fontScale="90000"/>
          </a:bodyPr>
          <a:lstStyle/>
          <a:p>
            <a:r>
              <a:rPr lang="sv-SE" sz="3200"/>
              <a:t>Lokala kartläggningar som skolorna behöver komplettera med för att komma djupare. </a:t>
            </a:r>
            <a:endParaRPr lang="sv-SE"/>
          </a:p>
        </p:txBody>
      </p:sp>
      <p:sp>
        <p:nvSpPr>
          <p:cNvPr id="3" name="Platshållare för innehåll 2">
            <a:extLst>
              <a:ext uri="{FF2B5EF4-FFF2-40B4-BE49-F238E27FC236}">
                <a16:creationId xmlns:a16="http://schemas.microsoft.com/office/drawing/2014/main" id="{5DFDCD03-2ECC-28C4-E847-C9FBB3C31B9E}"/>
              </a:ext>
            </a:extLst>
          </p:cNvPr>
          <p:cNvSpPr>
            <a:spLocks noGrp="1"/>
          </p:cNvSpPr>
          <p:nvPr>
            <p:ph sz="half" idx="10"/>
          </p:nvPr>
        </p:nvSpPr>
        <p:spPr/>
        <p:txBody>
          <a:bodyPr/>
          <a:lstStyle/>
          <a:p>
            <a:r>
              <a:rPr lang="sv-SE"/>
              <a:t>Trygghetsenkäter</a:t>
            </a:r>
            <a:br>
              <a:rPr lang="sv-SE"/>
            </a:br>
            <a:r>
              <a:rPr lang="sv-SE">
                <a:hlinkClick r:id="rId3"/>
              </a:rPr>
              <a:t>Grundskoleförvaltningen har framtagna underlag</a:t>
            </a:r>
            <a:endParaRPr lang="sv-SE"/>
          </a:p>
          <a:p>
            <a:r>
              <a:rPr lang="sv-SE"/>
              <a:t>Trygghetsvandringar</a:t>
            </a:r>
          </a:p>
          <a:p>
            <a:r>
              <a:rPr lang="sv-SE"/>
              <a:t>Systematiska observationer</a:t>
            </a:r>
          </a:p>
          <a:p>
            <a:r>
              <a:rPr lang="sv-SE"/>
              <a:t>Strukturerade samtal/intervjuer</a:t>
            </a:r>
          </a:p>
          <a:p>
            <a:r>
              <a:rPr lang="sv-SE"/>
              <a:t>Normer i läromedel, material, språkbruk…</a:t>
            </a:r>
          </a:p>
          <a:p>
            <a:r>
              <a:rPr lang="sv-SE"/>
              <a:t>Personalens bemötande, förhållningsätt och normer</a:t>
            </a:r>
          </a:p>
          <a:p>
            <a:endParaRPr lang="sv-SE"/>
          </a:p>
        </p:txBody>
      </p:sp>
      <p:pic>
        <p:nvPicPr>
          <p:cNvPr id="5" name="Platshållare för innehåll 7">
            <a:extLst>
              <a:ext uri="{FF2B5EF4-FFF2-40B4-BE49-F238E27FC236}">
                <a16:creationId xmlns:a16="http://schemas.microsoft.com/office/drawing/2014/main" id="{EA4F7FF0-CE37-DE3B-6F00-7345C423806D}"/>
              </a:ext>
            </a:extLst>
          </p:cNvPr>
          <p:cNvPicPr>
            <a:picLocks noGrp="1" noChangeAspect="1"/>
          </p:cNvPicPr>
          <p:nvPr>
            <p:ph type="pic" idx="1"/>
          </p:nvPr>
        </p:nvPicPr>
        <p:blipFill rotWithShape="1">
          <a:blip r:embed="rId4"/>
          <a:srcRect t="12037" b="12037"/>
          <a:stretch/>
        </p:blipFill>
        <p:spPr>
          <a:xfrm>
            <a:off x="7599363" y="1738313"/>
            <a:ext cx="4175125" cy="4175125"/>
          </a:xfrm>
          <a:prstGeom prst="rect">
            <a:avLst/>
          </a:prstGeom>
          <a:noFill/>
        </p:spPr>
      </p:pic>
    </p:spTree>
    <p:extLst>
      <p:ext uri="{BB962C8B-B14F-4D97-AF65-F5344CB8AC3E}">
        <p14:creationId xmlns:p14="http://schemas.microsoft.com/office/powerpoint/2010/main" val="1823148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1BDE3A28-30BF-4A1C-B49B-8B91428F593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9769" b="33981"/>
          <a:stretch/>
        </p:blipFill>
        <p:spPr>
          <a:xfrm>
            <a:off x="-1" y="0"/>
            <a:ext cx="12192000" cy="6858000"/>
          </a:xfrm>
        </p:spPr>
      </p:pic>
      <p:pic>
        <p:nvPicPr>
          <p:cNvPr id="8" name="Bildobjekt 7">
            <a:extLst>
              <a:ext uri="{FF2B5EF4-FFF2-40B4-BE49-F238E27FC236}">
                <a16:creationId xmlns:a16="http://schemas.microsoft.com/office/drawing/2014/main" id="{ECB48768-725F-824D-B2FF-3B75FF9777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79" r="5047" b="42952"/>
          <a:stretch/>
        </p:blipFill>
        <p:spPr>
          <a:xfrm>
            <a:off x="1" y="3113846"/>
            <a:ext cx="12191999" cy="3906079"/>
          </a:xfrm>
          <a:prstGeom prst="rect">
            <a:avLst/>
          </a:prstGeom>
        </p:spPr>
      </p:pic>
      <p:sp>
        <p:nvSpPr>
          <p:cNvPr id="4" name="Rubrik 2">
            <a:extLst>
              <a:ext uri="{FF2B5EF4-FFF2-40B4-BE49-F238E27FC236}">
                <a16:creationId xmlns:a16="http://schemas.microsoft.com/office/drawing/2014/main" id="{756B2848-CAF7-BA46-86A4-95EDE5AEF18A}"/>
              </a:ext>
            </a:extLst>
          </p:cNvPr>
          <p:cNvSpPr txBox="1">
            <a:spLocks/>
          </p:cNvSpPr>
          <p:nvPr/>
        </p:nvSpPr>
        <p:spPr>
          <a:xfrm>
            <a:off x="407988" y="5140296"/>
            <a:ext cx="10894020" cy="1144514"/>
          </a:xfrm>
          <a:prstGeom prst="rect">
            <a:avLst/>
          </a:prstGeom>
        </p:spPr>
        <p:txBody>
          <a:bodyPr vert="horz" lIns="0" tIns="45720" rIns="0" bIns="45720" rtlCol="0" anchor="ctr" anchorCtr="0">
            <a:noAutofit/>
          </a:bodyPr>
          <a:lstStyle>
            <a:lvl1pPr algn="ctr" defTabSz="914332" rtl="0" eaLnBrk="1" latinLnBrk="0" hangingPunct="1">
              <a:lnSpc>
                <a:spcPct val="90000"/>
              </a:lnSpc>
              <a:spcBef>
                <a:spcPct val="0"/>
              </a:spcBef>
              <a:buNone/>
              <a:defRPr sz="4500" b="1" kern="0" spc="0" baseline="0">
                <a:solidFill>
                  <a:schemeClr val="bg1"/>
                </a:solidFill>
                <a:latin typeface="+mj-lt"/>
                <a:ea typeface="+mj-ea"/>
                <a:cs typeface="+mj-cs"/>
              </a:defRPr>
            </a:lvl1pPr>
          </a:lstStyle>
          <a:p>
            <a:pPr algn="l"/>
            <a:r>
              <a:rPr lang="sv-SE" sz="3600" b="0" dirty="0">
                <a:cs typeface="Arial"/>
              </a:rPr>
              <a:t>Kränkningsverktyget ett underlag i kartläggningen</a:t>
            </a:r>
            <a:endParaRPr lang="sv-SE" dirty="0"/>
          </a:p>
        </p:txBody>
      </p:sp>
    </p:spTree>
    <p:extLst>
      <p:ext uri="{BB962C8B-B14F-4D97-AF65-F5344CB8AC3E}">
        <p14:creationId xmlns:p14="http://schemas.microsoft.com/office/powerpoint/2010/main" val="3205273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2911DF-2987-42B2-A9CD-2F3CA4FCC8F0}"/>
              </a:ext>
            </a:extLst>
          </p:cNvPr>
          <p:cNvSpPr>
            <a:spLocks noGrp="1"/>
          </p:cNvSpPr>
          <p:nvPr>
            <p:ph type="title"/>
          </p:nvPr>
        </p:nvSpPr>
        <p:spPr/>
        <p:txBody>
          <a:bodyPr/>
          <a:lstStyle/>
          <a:p>
            <a:r>
              <a:rPr lang="sv-SE"/>
              <a:t>Statistik från kränkningssystemet</a:t>
            </a:r>
          </a:p>
        </p:txBody>
      </p:sp>
      <p:sp>
        <p:nvSpPr>
          <p:cNvPr id="3" name="Platshållare för innehåll 2">
            <a:extLst>
              <a:ext uri="{FF2B5EF4-FFF2-40B4-BE49-F238E27FC236}">
                <a16:creationId xmlns:a16="http://schemas.microsoft.com/office/drawing/2014/main" id="{5FB6DA2F-4FB5-4EFF-B671-0FAC026D0D40}"/>
              </a:ext>
            </a:extLst>
          </p:cNvPr>
          <p:cNvSpPr>
            <a:spLocks noGrp="1"/>
          </p:cNvSpPr>
          <p:nvPr>
            <p:ph sz="half" idx="10"/>
          </p:nvPr>
        </p:nvSpPr>
        <p:spPr/>
        <p:txBody>
          <a:bodyPr vert="horz" lIns="0" tIns="0" rIns="0" bIns="0" rtlCol="0" anchor="t">
            <a:normAutofit/>
          </a:bodyPr>
          <a:lstStyle/>
          <a:p>
            <a:pPr marL="229870" indent="-229870"/>
            <a:r>
              <a:rPr lang="sv-SE"/>
              <a:t>Hur tar man fram rapporter i systemet?</a:t>
            </a:r>
          </a:p>
          <a:p>
            <a:pPr marL="229870" indent="-229870"/>
            <a:r>
              <a:rPr lang="sv-SE"/>
              <a:t>Hur kan du använda det för din kartläggning?</a:t>
            </a:r>
            <a:endParaRPr lang="sv-SE">
              <a:cs typeface="Arial"/>
            </a:endParaRPr>
          </a:p>
          <a:p>
            <a:pPr marL="229870" indent="-229870"/>
            <a:r>
              <a:rPr lang="sv-SE"/>
              <a:t>Rutin på skolan </a:t>
            </a:r>
            <a:endParaRPr lang="sv-SE">
              <a:cs typeface="Arial"/>
            </a:endParaRPr>
          </a:p>
          <a:p>
            <a:pPr marL="229870" indent="-229870"/>
            <a:endParaRPr lang="sv-SE">
              <a:cs typeface="Arial"/>
            </a:endParaRPr>
          </a:p>
        </p:txBody>
      </p:sp>
      <p:pic>
        <p:nvPicPr>
          <p:cNvPr id="6" name="Platshållare för bild 5">
            <a:extLst>
              <a:ext uri="{FF2B5EF4-FFF2-40B4-BE49-F238E27FC236}">
                <a16:creationId xmlns:a16="http://schemas.microsoft.com/office/drawing/2014/main" id="{F32CD237-F288-4BA2-A4D2-B42E65111EEC}"/>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6625" b="16625"/>
          <a:stretch>
            <a:fillRect/>
          </a:stretch>
        </p:blipFill>
        <p:spPr/>
      </p:pic>
    </p:spTree>
    <p:extLst>
      <p:ext uri="{BB962C8B-B14F-4D97-AF65-F5344CB8AC3E}">
        <p14:creationId xmlns:p14="http://schemas.microsoft.com/office/powerpoint/2010/main" val="77125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D2AE277-B487-4EC5-8A57-7734C34306E3}"/>
              </a:ext>
            </a:extLst>
          </p:cNvPr>
          <p:cNvSpPr>
            <a:spLocks noGrp="1"/>
          </p:cNvSpPr>
          <p:nvPr>
            <p:ph type="title"/>
          </p:nvPr>
        </p:nvSpPr>
        <p:spPr/>
        <p:txBody>
          <a:bodyPr/>
          <a:lstStyle/>
          <a:p>
            <a:r>
              <a:rPr lang="sv-SE"/>
              <a:t>Skapa en statistik rapport…</a:t>
            </a:r>
          </a:p>
        </p:txBody>
      </p:sp>
      <p:sp>
        <p:nvSpPr>
          <p:cNvPr id="5" name="Platshållare för innehåll 4">
            <a:extLst>
              <a:ext uri="{FF2B5EF4-FFF2-40B4-BE49-F238E27FC236}">
                <a16:creationId xmlns:a16="http://schemas.microsoft.com/office/drawing/2014/main" id="{335AA8DB-F31F-47DE-954A-25C488CDF415}"/>
              </a:ext>
            </a:extLst>
          </p:cNvPr>
          <p:cNvSpPr>
            <a:spLocks noGrp="1"/>
          </p:cNvSpPr>
          <p:nvPr>
            <p:ph idx="11"/>
          </p:nvPr>
        </p:nvSpPr>
        <p:spPr>
          <a:xfrm>
            <a:off x="407988" y="1189074"/>
            <a:ext cx="10080000" cy="1649376"/>
          </a:xfrm>
        </p:spPr>
        <p:txBody>
          <a:bodyPr/>
          <a:lstStyle/>
          <a:p>
            <a:r>
              <a:rPr lang="sv-SE"/>
              <a:t>Default visar </a:t>
            </a:r>
            <a:r>
              <a:rPr lang="sv-SE" u="sng"/>
              <a:t>ej</a:t>
            </a:r>
            <a:r>
              <a:rPr lang="sv-SE"/>
              <a:t> avslutade ärenden i listan. Om du vill ha med avslutade ärenden i din rapport klickar på ikonen ”Avslutat=Nej” med en papperskorg. </a:t>
            </a:r>
          </a:p>
          <a:p>
            <a:r>
              <a:rPr lang="sv-SE"/>
              <a:t>Ytterligare inställningar görs under ”Ändra sökning”.</a:t>
            </a:r>
          </a:p>
          <a:p>
            <a:r>
              <a:rPr lang="sv-SE"/>
              <a:t>Använd fritextfältet för att söka på tex ett namn på en elev.</a:t>
            </a:r>
          </a:p>
          <a:p>
            <a:pPr marL="0" indent="0">
              <a:buNone/>
            </a:pPr>
            <a:endParaRPr lang="sv-SE"/>
          </a:p>
          <a:p>
            <a:endParaRPr lang="sv-SE"/>
          </a:p>
          <a:p>
            <a:endParaRPr lang="sv-SE"/>
          </a:p>
        </p:txBody>
      </p:sp>
      <p:pic>
        <p:nvPicPr>
          <p:cNvPr id="6" name="Bildobjekt 5">
            <a:extLst>
              <a:ext uri="{FF2B5EF4-FFF2-40B4-BE49-F238E27FC236}">
                <a16:creationId xmlns:a16="http://schemas.microsoft.com/office/drawing/2014/main" id="{63448590-9897-41DB-8C7F-2538F91E0419}"/>
              </a:ext>
            </a:extLst>
          </p:cNvPr>
          <p:cNvPicPr>
            <a:picLocks noChangeAspect="1"/>
          </p:cNvPicPr>
          <p:nvPr/>
        </p:nvPicPr>
        <p:blipFill>
          <a:blip r:embed="rId3"/>
          <a:stretch>
            <a:fillRect/>
          </a:stretch>
        </p:blipFill>
        <p:spPr>
          <a:xfrm>
            <a:off x="1480768" y="2995547"/>
            <a:ext cx="9230464" cy="3360170"/>
          </a:xfrm>
          <a:prstGeom prst="rect">
            <a:avLst/>
          </a:prstGeom>
          <a:effectLst>
            <a:outerShdw blurRad="50800" dist="38100" dir="2700000" algn="tl" rotWithShape="0">
              <a:prstClr val="black">
                <a:alpha val="40000"/>
              </a:prstClr>
            </a:outerShdw>
          </a:effectLst>
        </p:spPr>
      </p:pic>
      <p:sp>
        <p:nvSpPr>
          <p:cNvPr id="4" name="Pil: höger 3">
            <a:extLst>
              <a:ext uri="{FF2B5EF4-FFF2-40B4-BE49-F238E27FC236}">
                <a16:creationId xmlns:a16="http://schemas.microsoft.com/office/drawing/2014/main" id="{AF8D2423-D5FB-4E12-A81D-1409C45E0323}"/>
              </a:ext>
            </a:extLst>
          </p:cNvPr>
          <p:cNvSpPr/>
          <p:nvPr/>
        </p:nvSpPr>
        <p:spPr>
          <a:xfrm>
            <a:off x="407988" y="3924301"/>
            <a:ext cx="1072780" cy="656081"/>
          </a:xfrm>
          <a:prstGeom prst="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04113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74117C-19BD-42AB-9AD3-C6210BE780DA}"/>
              </a:ext>
            </a:extLst>
          </p:cNvPr>
          <p:cNvSpPr>
            <a:spLocks noGrp="1"/>
          </p:cNvSpPr>
          <p:nvPr>
            <p:ph type="title"/>
          </p:nvPr>
        </p:nvSpPr>
        <p:spPr/>
        <p:txBody>
          <a:bodyPr/>
          <a:lstStyle/>
          <a:p>
            <a:r>
              <a:rPr lang="sv-SE"/>
              <a:t>Statistik rapport…</a:t>
            </a:r>
          </a:p>
        </p:txBody>
      </p:sp>
      <p:sp>
        <p:nvSpPr>
          <p:cNvPr id="3" name="Platshållare för innehåll 2">
            <a:extLst>
              <a:ext uri="{FF2B5EF4-FFF2-40B4-BE49-F238E27FC236}">
                <a16:creationId xmlns:a16="http://schemas.microsoft.com/office/drawing/2014/main" id="{91B6368F-3F02-4BA9-AB51-0E16AAE3A933}"/>
              </a:ext>
            </a:extLst>
          </p:cNvPr>
          <p:cNvSpPr>
            <a:spLocks noGrp="1"/>
          </p:cNvSpPr>
          <p:nvPr>
            <p:ph idx="11"/>
          </p:nvPr>
        </p:nvSpPr>
        <p:spPr>
          <a:xfrm>
            <a:off x="373169" y="1451326"/>
            <a:ext cx="10080000" cy="1334825"/>
          </a:xfrm>
        </p:spPr>
        <p:txBody>
          <a:bodyPr/>
          <a:lstStyle/>
          <a:p>
            <a:r>
              <a:rPr lang="sv-SE"/>
              <a:t>De ärenden som visas i listan är det som kommer med i din rapport.</a:t>
            </a:r>
          </a:p>
          <a:p>
            <a:r>
              <a:rPr lang="sv-SE"/>
              <a:t>Välj Rapporter och därefter alternativet med kugghjulsikon ”Statistikrapport”.</a:t>
            </a:r>
          </a:p>
          <a:p>
            <a:endParaRPr lang="sv-SE"/>
          </a:p>
        </p:txBody>
      </p:sp>
      <p:pic>
        <p:nvPicPr>
          <p:cNvPr id="5" name="Bildobjekt 4">
            <a:extLst>
              <a:ext uri="{FF2B5EF4-FFF2-40B4-BE49-F238E27FC236}">
                <a16:creationId xmlns:a16="http://schemas.microsoft.com/office/drawing/2014/main" id="{408148C5-72C6-F280-F500-3C354AE7E966}"/>
              </a:ext>
            </a:extLst>
          </p:cNvPr>
          <p:cNvPicPr>
            <a:picLocks noChangeAspect="1"/>
          </p:cNvPicPr>
          <p:nvPr/>
        </p:nvPicPr>
        <p:blipFill>
          <a:blip r:embed="rId3"/>
          <a:stretch>
            <a:fillRect/>
          </a:stretch>
        </p:blipFill>
        <p:spPr>
          <a:xfrm>
            <a:off x="649357" y="2516957"/>
            <a:ext cx="10151165" cy="3217968"/>
          </a:xfrm>
          <a:prstGeom prst="rect">
            <a:avLst/>
          </a:prstGeom>
        </p:spPr>
      </p:pic>
      <p:sp>
        <p:nvSpPr>
          <p:cNvPr id="11" name="Pil: höger 10">
            <a:extLst>
              <a:ext uri="{FF2B5EF4-FFF2-40B4-BE49-F238E27FC236}">
                <a16:creationId xmlns:a16="http://schemas.microsoft.com/office/drawing/2014/main" id="{191434A6-40D1-EFB9-DAD5-B7144C4B0B4B}"/>
              </a:ext>
            </a:extLst>
          </p:cNvPr>
          <p:cNvSpPr/>
          <p:nvPr/>
        </p:nvSpPr>
        <p:spPr>
          <a:xfrm>
            <a:off x="7135957" y="4658627"/>
            <a:ext cx="958889" cy="484632"/>
          </a:xfrm>
          <a:prstGeom prst="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48884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25EA7A-63A0-48F2-9C18-EDD4D7A03514}"/>
              </a:ext>
            </a:extLst>
          </p:cNvPr>
          <p:cNvSpPr>
            <a:spLocks noGrp="1"/>
          </p:cNvSpPr>
          <p:nvPr>
            <p:ph type="title"/>
          </p:nvPr>
        </p:nvSpPr>
        <p:spPr/>
        <p:txBody>
          <a:bodyPr>
            <a:normAutofit/>
          </a:bodyPr>
          <a:lstStyle/>
          <a:p>
            <a:r>
              <a:rPr lang="sv-SE">
                <a:solidFill>
                  <a:schemeClr val="tx1"/>
                </a:solidFill>
              </a:rPr>
              <a:t>Behövs det en nedskriven rutin?</a:t>
            </a:r>
          </a:p>
        </p:txBody>
      </p:sp>
      <p:sp>
        <p:nvSpPr>
          <p:cNvPr id="3" name="Platshållare för innehåll 2">
            <a:extLst>
              <a:ext uri="{FF2B5EF4-FFF2-40B4-BE49-F238E27FC236}">
                <a16:creationId xmlns:a16="http://schemas.microsoft.com/office/drawing/2014/main" id="{BFC41469-49F7-4308-82FA-13883712737F}"/>
              </a:ext>
            </a:extLst>
          </p:cNvPr>
          <p:cNvSpPr>
            <a:spLocks noGrp="1"/>
          </p:cNvSpPr>
          <p:nvPr>
            <p:ph sz="half" idx="10"/>
          </p:nvPr>
        </p:nvSpPr>
        <p:spPr>
          <a:xfrm>
            <a:off x="417075" y="1141772"/>
            <a:ext cx="7093334" cy="4789585"/>
          </a:xfrm>
        </p:spPr>
        <p:txBody>
          <a:bodyPr vert="horz" lIns="0" tIns="0" rIns="0" bIns="0" rtlCol="0" anchor="t">
            <a:noAutofit/>
          </a:bodyPr>
          <a:lstStyle/>
          <a:p>
            <a:pPr marL="229870" indent="-229870"/>
            <a:r>
              <a:rPr lang="sv-SE" sz="1400">
                <a:cs typeface="Arial"/>
                <a:hlinkClick r:id="rId3"/>
              </a:rPr>
              <a:t>Grundskoleförvaltningens rutin för kränkande behandling elev finns på styrande dokument</a:t>
            </a:r>
            <a:br>
              <a:rPr lang="sv-SE" sz="1400">
                <a:cs typeface="Arial"/>
              </a:rPr>
            </a:br>
            <a:endParaRPr lang="sv-SE" sz="1400">
              <a:cs typeface="Arial"/>
            </a:endParaRPr>
          </a:p>
          <a:p>
            <a:pPr marL="229870" indent="-229870"/>
            <a:r>
              <a:rPr lang="sv-SE" sz="1400">
                <a:cs typeface="Arial"/>
              </a:rPr>
              <a:t>En lokal rutin på skolan klargör vem som gör vad och när</a:t>
            </a:r>
          </a:p>
          <a:p>
            <a:pPr marL="456565" lvl="1" indent="-229870"/>
            <a:r>
              <a:rPr lang="sv-SE" sz="1100">
                <a:cs typeface="Arial"/>
              </a:rPr>
              <a:t>Det digitala systemet stödjer skolan att följa skollagen, men styr inte vem som gör vad</a:t>
            </a:r>
          </a:p>
          <a:p>
            <a:pPr marL="456565" lvl="1" indent="-229870"/>
            <a:r>
              <a:rPr lang="sv-SE" sz="1100">
                <a:cs typeface="Arial"/>
              </a:rPr>
              <a:t>All personal kan anmäla, utreda, dokumentera åtgärder och följa upp men vem ska göra det?</a:t>
            </a:r>
          </a:p>
          <a:p>
            <a:pPr marL="687070" lvl="2" indent="-229870"/>
            <a:r>
              <a:rPr lang="sv-SE" sz="1100">
                <a:cs typeface="Arial"/>
              </a:rPr>
              <a:t>Anmälan till huvudman ska göras utan dröjsmål</a:t>
            </a:r>
          </a:p>
          <a:p>
            <a:pPr marL="687070" lvl="2" indent="-229870"/>
            <a:r>
              <a:rPr lang="sv-SE" sz="1100">
                <a:cs typeface="Arial"/>
              </a:rPr>
              <a:t>Utredning ska ske skyndsamt</a:t>
            </a:r>
          </a:p>
          <a:p>
            <a:pPr marL="687070" lvl="2" indent="-229870"/>
            <a:r>
              <a:rPr lang="sv-SE" sz="1100">
                <a:cs typeface="Arial"/>
              </a:rPr>
              <a:t>Åtgärder/uppföljning beror på omständigheter</a:t>
            </a:r>
            <a:br>
              <a:rPr lang="sv-SE" sz="1100">
                <a:cs typeface="Arial"/>
              </a:rPr>
            </a:br>
            <a:endParaRPr lang="sv-SE" sz="1100">
              <a:cs typeface="Arial"/>
            </a:endParaRPr>
          </a:p>
          <a:p>
            <a:pPr marL="229870" indent="-229870"/>
            <a:r>
              <a:rPr lang="sv-SE" sz="1400">
                <a:cs typeface="Arial"/>
              </a:rPr>
              <a:t>På skolan finns fyra möjliga roller</a:t>
            </a:r>
            <a:endParaRPr lang="sv-SE" sz="1100">
              <a:cs typeface="Arial"/>
            </a:endParaRPr>
          </a:p>
          <a:p>
            <a:pPr marL="456565" lvl="1" indent="-229870"/>
            <a:r>
              <a:rPr lang="sv-SE" sz="1100" b="1">
                <a:cs typeface="Arial"/>
              </a:rPr>
              <a:t>Utredare</a:t>
            </a:r>
            <a:r>
              <a:rPr lang="sv-SE" sz="1100">
                <a:cs typeface="Arial"/>
              </a:rPr>
              <a:t> (all personal på skolan) - kan göra allt utom att anmäla till huvudman och avsluta ärenden/inkl. Koppla ärendet till </a:t>
            </a:r>
            <a:r>
              <a:rPr lang="sv-SE" sz="1100" err="1">
                <a:cs typeface="Arial"/>
              </a:rPr>
              <a:t>elevakt</a:t>
            </a:r>
            <a:endParaRPr lang="sv-SE" sz="1100">
              <a:cs typeface="Arial"/>
            </a:endParaRPr>
          </a:p>
          <a:p>
            <a:pPr marL="456565" lvl="1" indent="-229870"/>
            <a:r>
              <a:rPr lang="sv-SE" sz="1100" b="1">
                <a:cs typeface="Arial"/>
              </a:rPr>
              <a:t>Biträdande rektor - </a:t>
            </a:r>
            <a:r>
              <a:rPr lang="sv-SE" sz="1100">
                <a:cs typeface="Arial"/>
              </a:rPr>
              <a:t>kan hantera allt som rektor kan utom personalärenden om ej rektor utser den biträdande rektorn att hantera ett ärende</a:t>
            </a:r>
          </a:p>
          <a:p>
            <a:pPr marL="456565" lvl="1" indent="-229870"/>
            <a:r>
              <a:rPr lang="sv-SE" sz="1100" b="1">
                <a:cs typeface="Arial"/>
              </a:rPr>
              <a:t>Kränkningsansvarig - </a:t>
            </a:r>
            <a:r>
              <a:rPr lang="sv-SE" sz="1100">
                <a:cs typeface="Arial"/>
              </a:rPr>
              <a:t>får samtliga aviseringar från systemet, kan hantera allt som biträdande rektor, kan ej hantera personalärenden och får inga aviseringar om dessa</a:t>
            </a:r>
          </a:p>
          <a:p>
            <a:pPr marL="456565" lvl="1" indent="-229870"/>
            <a:r>
              <a:rPr lang="sv-SE" sz="1100" b="1">
                <a:cs typeface="Arial"/>
              </a:rPr>
              <a:t>Rektor - </a:t>
            </a:r>
            <a:r>
              <a:rPr lang="sv-SE" sz="1100">
                <a:cs typeface="Arial"/>
              </a:rPr>
              <a:t>har behörighet till allt. Får automatiskt avisering om ärenden där personal uppges ha kränkt.</a:t>
            </a:r>
            <a:br>
              <a:rPr lang="sv-SE" sz="1100">
                <a:cs typeface="Arial"/>
              </a:rPr>
            </a:br>
            <a:endParaRPr lang="sv-SE" sz="1100">
              <a:cs typeface="Arial"/>
            </a:endParaRPr>
          </a:p>
          <a:p>
            <a:pPr marL="229870" indent="-229870"/>
            <a:r>
              <a:rPr lang="sv-SE" sz="1400">
                <a:cs typeface="Arial"/>
              </a:rPr>
              <a:t>Stödfrågor för framtagande av lokal rutin</a:t>
            </a:r>
          </a:p>
          <a:p>
            <a:pPr marL="0" indent="0">
              <a:buNone/>
            </a:pPr>
            <a:endParaRPr lang="sv-SE" sz="1800">
              <a:cs typeface="Arial"/>
            </a:endParaRPr>
          </a:p>
          <a:p>
            <a:pPr marL="229870" indent="-229870"/>
            <a:endParaRPr lang="sv-SE" sz="1800">
              <a:solidFill>
                <a:srgbClr val="0D0D0D"/>
              </a:solidFill>
              <a:cs typeface="Arial"/>
            </a:endParaRPr>
          </a:p>
          <a:p>
            <a:pPr marL="229870" indent="-229870"/>
            <a:endParaRPr lang="sv-SE" sz="1800">
              <a:solidFill>
                <a:srgbClr val="0D0D0D"/>
              </a:solidFill>
              <a:cs typeface="Arial"/>
            </a:endParaRPr>
          </a:p>
          <a:p>
            <a:pPr marL="229870" indent="-229870"/>
            <a:endParaRPr lang="sv-SE" sz="1800">
              <a:cs typeface="Arial"/>
            </a:endParaRPr>
          </a:p>
        </p:txBody>
      </p:sp>
      <p:pic>
        <p:nvPicPr>
          <p:cNvPr id="5" name="Platshållare för bild 6" descr="En bild som visar text, clipart, vektorgrafik&#10;&#10;Automatiskt genererad beskrivning">
            <a:extLst>
              <a:ext uri="{FF2B5EF4-FFF2-40B4-BE49-F238E27FC236}">
                <a16:creationId xmlns:a16="http://schemas.microsoft.com/office/drawing/2014/main" id="{C1142A86-1E01-47E5-ACF6-E042080AA9E0}"/>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6625" b="16625"/>
          <a:stretch>
            <a:fillRect/>
          </a:stretch>
        </p:blipFill>
        <p:spPr>
          <a:xfrm>
            <a:off x="7599363" y="1738313"/>
            <a:ext cx="4175125" cy="4175125"/>
          </a:xfrm>
        </p:spPr>
      </p:pic>
    </p:spTree>
    <p:extLst>
      <p:ext uri="{BB962C8B-B14F-4D97-AF65-F5344CB8AC3E}">
        <p14:creationId xmlns:p14="http://schemas.microsoft.com/office/powerpoint/2010/main" val="3894301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D6CDC8-0BAA-4E0D-889D-B9C4D4659AE1}"/>
              </a:ext>
            </a:extLst>
          </p:cNvPr>
          <p:cNvSpPr>
            <a:spLocks noGrp="1"/>
          </p:cNvSpPr>
          <p:nvPr>
            <p:ph type="title"/>
          </p:nvPr>
        </p:nvSpPr>
        <p:spPr>
          <a:xfrm>
            <a:off x="441544" y="375871"/>
            <a:ext cx="9170279" cy="736959"/>
          </a:xfrm>
        </p:spPr>
        <p:txBody>
          <a:bodyPr>
            <a:normAutofit fontScale="90000"/>
          </a:bodyPr>
          <a:lstStyle/>
          <a:p>
            <a:pPr algn="ctr"/>
            <a:r>
              <a:rPr lang="sv-SE"/>
              <a:t>Under vilka perioder sker flest kränkningar?</a:t>
            </a:r>
            <a:br>
              <a:rPr lang="sv-SE"/>
            </a:br>
            <a:r>
              <a:rPr lang="sv-SE" sz="2200"/>
              <a:t>Hela skolan</a:t>
            </a:r>
          </a:p>
        </p:txBody>
      </p:sp>
      <p:sp>
        <p:nvSpPr>
          <p:cNvPr id="4" name="Platshållare för innehåll 3">
            <a:extLst>
              <a:ext uri="{FF2B5EF4-FFF2-40B4-BE49-F238E27FC236}">
                <a16:creationId xmlns:a16="http://schemas.microsoft.com/office/drawing/2014/main" id="{93212645-864B-932A-2AED-292B61101261}"/>
              </a:ext>
            </a:extLst>
          </p:cNvPr>
          <p:cNvSpPr>
            <a:spLocks noGrp="1"/>
          </p:cNvSpPr>
          <p:nvPr>
            <p:ph sz="half" idx="10"/>
          </p:nvPr>
        </p:nvSpPr>
        <p:spPr>
          <a:xfrm>
            <a:off x="2139192" y="2910980"/>
            <a:ext cx="3956807" cy="3020376"/>
          </a:xfrm>
        </p:spPr>
        <p:txBody>
          <a:bodyPr/>
          <a:lstStyle/>
          <a:p>
            <a:pPr lvl="4"/>
            <a:endParaRPr lang="sv-SE"/>
          </a:p>
        </p:txBody>
      </p:sp>
      <p:pic>
        <p:nvPicPr>
          <p:cNvPr id="7" name="Bildobjekt 6">
            <a:extLst>
              <a:ext uri="{FF2B5EF4-FFF2-40B4-BE49-F238E27FC236}">
                <a16:creationId xmlns:a16="http://schemas.microsoft.com/office/drawing/2014/main" id="{F291005E-3FC5-686C-AD03-B690B2005C04}"/>
              </a:ext>
            </a:extLst>
          </p:cNvPr>
          <p:cNvPicPr>
            <a:picLocks noChangeAspect="1"/>
          </p:cNvPicPr>
          <p:nvPr/>
        </p:nvPicPr>
        <p:blipFill>
          <a:blip r:embed="rId3"/>
          <a:stretch>
            <a:fillRect/>
          </a:stretch>
        </p:blipFill>
        <p:spPr>
          <a:xfrm>
            <a:off x="1500793" y="1434724"/>
            <a:ext cx="7869709" cy="4678925"/>
          </a:xfrm>
          <a:prstGeom prst="rect">
            <a:avLst/>
          </a:prstGeom>
        </p:spPr>
      </p:pic>
    </p:spTree>
    <p:extLst>
      <p:ext uri="{BB962C8B-B14F-4D97-AF65-F5344CB8AC3E}">
        <p14:creationId xmlns:p14="http://schemas.microsoft.com/office/powerpoint/2010/main" val="2570657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EED000-6727-5937-FC78-082C3ED0A614}"/>
              </a:ext>
            </a:extLst>
          </p:cNvPr>
          <p:cNvSpPr>
            <a:spLocks noGrp="1"/>
          </p:cNvSpPr>
          <p:nvPr>
            <p:ph type="title"/>
          </p:nvPr>
        </p:nvSpPr>
        <p:spPr/>
        <p:txBody>
          <a:bodyPr>
            <a:normAutofit fontScale="90000"/>
          </a:bodyPr>
          <a:lstStyle/>
          <a:p>
            <a:pPr algn="ctr"/>
            <a:r>
              <a:rPr lang="sv-SE" sz="2700"/>
              <a:t>Du kan se i rapporten om något särskilt sticker ut</a:t>
            </a:r>
            <a:br>
              <a:rPr lang="sv-SE" sz="2700"/>
            </a:br>
            <a:r>
              <a:rPr lang="sv-SE" sz="2000"/>
              <a:t>I kommande bilder har vi valt att ta ut två rapporter, en för </a:t>
            </a:r>
            <a:br>
              <a:rPr lang="sv-SE" sz="2000"/>
            </a:br>
            <a:r>
              <a:rPr lang="sv-SE" sz="2000"/>
              <a:t>åk 4-6 och en för enbart åk 5</a:t>
            </a:r>
          </a:p>
        </p:txBody>
      </p:sp>
      <p:pic>
        <p:nvPicPr>
          <p:cNvPr id="5" name="Platshållare för innehåll 4">
            <a:extLst>
              <a:ext uri="{FF2B5EF4-FFF2-40B4-BE49-F238E27FC236}">
                <a16:creationId xmlns:a16="http://schemas.microsoft.com/office/drawing/2014/main" id="{C22E17C5-BBCC-2364-1891-55AAC6BCD710}"/>
              </a:ext>
            </a:extLst>
          </p:cNvPr>
          <p:cNvPicPr>
            <a:picLocks noGrp="1" noChangeAspect="1"/>
          </p:cNvPicPr>
          <p:nvPr>
            <p:ph idx="11"/>
          </p:nvPr>
        </p:nvPicPr>
        <p:blipFill>
          <a:blip r:embed="rId3"/>
          <a:stretch>
            <a:fillRect/>
          </a:stretch>
        </p:blipFill>
        <p:spPr>
          <a:xfrm>
            <a:off x="1862356" y="1759099"/>
            <a:ext cx="7399089" cy="4384180"/>
          </a:xfrm>
        </p:spPr>
      </p:pic>
    </p:spTree>
    <p:extLst>
      <p:ext uri="{BB962C8B-B14F-4D97-AF65-F5344CB8AC3E}">
        <p14:creationId xmlns:p14="http://schemas.microsoft.com/office/powerpoint/2010/main" val="2365805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FDF6C8B-7522-3B69-02F9-1707F2FFDC42}"/>
              </a:ext>
            </a:extLst>
          </p:cNvPr>
          <p:cNvSpPr>
            <a:spLocks noGrp="1"/>
          </p:cNvSpPr>
          <p:nvPr>
            <p:ph type="title"/>
          </p:nvPr>
        </p:nvSpPr>
        <p:spPr/>
        <p:txBody>
          <a:bodyPr>
            <a:normAutofit fontScale="90000"/>
          </a:bodyPr>
          <a:lstStyle/>
          <a:p>
            <a:r>
              <a:rPr lang="sv-SE" sz="2200"/>
              <a:t>Är det någon speciell dag under veckan som det förekommer fler kränkningar?</a:t>
            </a:r>
            <a:br>
              <a:rPr lang="sv-SE" sz="2200"/>
            </a:br>
            <a:r>
              <a:rPr lang="sv-SE" sz="2200"/>
              <a:t>Kan klassens schema påverka varför det är fler/färre kränkningar vissa dagar?</a:t>
            </a:r>
          </a:p>
        </p:txBody>
      </p:sp>
      <p:sp>
        <p:nvSpPr>
          <p:cNvPr id="3" name="Platshållare för text 2">
            <a:extLst>
              <a:ext uri="{FF2B5EF4-FFF2-40B4-BE49-F238E27FC236}">
                <a16:creationId xmlns:a16="http://schemas.microsoft.com/office/drawing/2014/main" id="{25E833AB-DB16-F729-A652-CB141B1D94F4}"/>
              </a:ext>
            </a:extLst>
          </p:cNvPr>
          <p:cNvSpPr>
            <a:spLocks noGrp="1"/>
          </p:cNvSpPr>
          <p:nvPr>
            <p:ph type="body" idx="1"/>
          </p:nvPr>
        </p:nvSpPr>
        <p:spPr/>
        <p:txBody>
          <a:bodyPr/>
          <a:lstStyle/>
          <a:p>
            <a:r>
              <a:rPr lang="sv-SE"/>
              <a:t>Åk 4-6</a:t>
            </a:r>
          </a:p>
        </p:txBody>
      </p:sp>
      <p:pic>
        <p:nvPicPr>
          <p:cNvPr id="8" name="Platshållare för innehåll 7">
            <a:extLst>
              <a:ext uri="{FF2B5EF4-FFF2-40B4-BE49-F238E27FC236}">
                <a16:creationId xmlns:a16="http://schemas.microsoft.com/office/drawing/2014/main" id="{6E4C75C4-8E8C-BB56-4555-62A0084339D9}"/>
              </a:ext>
            </a:extLst>
          </p:cNvPr>
          <p:cNvPicPr>
            <a:picLocks noGrp="1" noChangeAspect="1"/>
          </p:cNvPicPr>
          <p:nvPr>
            <p:ph sz="half" idx="2"/>
          </p:nvPr>
        </p:nvPicPr>
        <p:blipFill>
          <a:blip r:embed="rId3"/>
          <a:stretch>
            <a:fillRect/>
          </a:stretch>
        </p:blipFill>
        <p:spPr>
          <a:xfrm>
            <a:off x="407988" y="2768260"/>
            <a:ext cx="5278437" cy="2550206"/>
          </a:xfrm>
        </p:spPr>
      </p:pic>
      <p:sp>
        <p:nvSpPr>
          <p:cNvPr id="5" name="Platshållare för text 4">
            <a:extLst>
              <a:ext uri="{FF2B5EF4-FFF2-40B4-BE49-F238E27FC236}">
                <a16:creationId xmlns:a16="http://schemas.microsoft.com/office/drawing/2014/main" id="{2CFDFFF5-80E1-C7B1-91B4-43A35EAE1CF2}"/>
              </a:ext>
            </a:extLst>
          </p:cNvPr>
          <p:cNvSpPr>
            <a:spLocks noGrp="1"/>
          </p:cNvSpPr>
          <p:nvPr>
            <p:ph type="body" sz="quarter" idx="3"/>
          </p:nvPr>
        </p:nvSpPr>
        <p:spPr/>
        <p:txBody>
          <a:bodyPr/>
          <a:lstStyle/>
          <a:p>
            <a:r>
              <a:rPr lang="sv-SE"/>
              <a:t>Åk 5</a:t>
            </a:r>
          </a:p>
        </p:txBody>
      </p:sp>
      <p:pic>
        <p:nvPicPr>
          <p:cNvPr id="12" name="Platshållare för innehåll 11">
            <a:extLst>
              <a:ext uri="{FF2B5EF4-FFF2-40B4-BE49-F238E27FC236}">
                <a16:creationId xmlns:a16="http://schemas.microsoft.com/office/drawing/2014/main" id="{F80B047B-9789-15AE-3F88-8ACEBA8C609D}"/>
              </a:ext>
            </a:extLst>
          </p:cNvPr>
          <p:cNvPicPr>
            <a:picLocks noGrp="1" noChangeAspect="1"/>
          </p:cNvPicPr>
          <p:nvPr>
            <p:ph sz="quarter" idx="4"/>
          </p:nvPr>
        </p:nvPicPr>
        <p:blipFill>
          <a:blip r:embed="rId4"/>
          <a:stretch>
            <a:fillRect/>
          </a:stretch>
        </p:blipFill>
        <p:spPr>
          <a:xfrm>
            <a:off x="6432550" y="2703049"/>
            <a:ext cx="5280025" cy="2680627"/>
          </a:xfrm>
        </p:spPr>
      </p:pic>
    </p:spTree>
    <p:extLst>
      <p:ext uri="{BB962C8B-B14F-4D97-AF65-F5344CB8AC3E}">
        <p14:creationId xmlns:p14="http://schemas.microsoft.com/office/powerpoint/2010/main" val="3965519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9ABDD1-019C-6060-3FCB-888E66803E53}"/>
              </a:ext>
            </a:extLst>
          </p:cNvPr>
          <p:cNvSpPr>
            <a:spLocks noGrp="1"/>
          </p:cNvSpPr>
          <p:nvPr>
            <p:ph type="title"/>
          </p:nvPr>
        </p:nvSpPr>
        <p:spPr/>
        <p:txBody>
          <a:bodyPr/>
          <a:lstStyle/>
          <a:p>
            <a:r>
              <a:rPr lang="sv-SE"/>
              <a:t>När på dagen sker de flesta kränkningarna?</a:t>
            </a:r>
          </a:p>
        </p:txBody>
      </p:sp>
      <p:sp>
        <p:nvSpPr>
          <p:cNvPr id="3" name="Platshållare för text 2">
            <a:extLst>
              <a:ext uri="{FF2B5EF4-FFF2-40B4-BE49-F238E27FC236}">
                <a16:creationId xmlns:a16="http://schemas.microsoft.com/office/drawing/2014/main" id="{18F1B67D-E58C-156A-B4F4-2B37338952EF}"/>
              </a:ext>
            </a:extLst>
          </p:cNvPr>
          <p:cNvSpPr>
            <a:spLocks noGrp="1"/>
          </p:cNvSpPr>
          <p:nvPr>
            <p:ph type="body" idx="1"/>
          </p:nvPr>
        </p:nvSpPr>
        <p:spPr/>
        <p:txBody>
          <a:bodyPr/>
          <a:lstStyle/>
          <a:p>
            <a:r>
              <a:rPr lang="sv-SE"/>
              <a:t>Åk 4-6</a:t>
            </a:r>
          </a:p>
        </p:txBody>
      </p:sp>
      <p:sp>
        <p:nvSpPr>
          <p:cNvPr id="5" name="Platshållare för text 4">
            <a:extLst>
              <a:ext uri="{FF2B5EF4-FFF2-40B4-BE49-F238E27FC236}">
                <a16:creationId xmlns:a16="http://schemas.microsoft.com/office/drawing/2014/main" id="{20D0219B-84AA-0057-D5DA-115EB2C15ED2}"/>
              </a:ext>
            </a:extLst>
          </p:cNvPr>
          <p:cNvSpPr>
            <a:spLocks noGrp="1"/>
          </p:cNvSpPr>
          <p:nvPr>
            <p:ph type="body" sz="quarter" idx="3"/>
          </p:nvPr>
        </p:nvSpPr>
        <p:spPr/>
        <p:txBody>
          <a:bodyPr/>
          <a:lstStyle/>
          <a:p>
            <a:r>
              <a:rPr lang="sv-SE"/>
              <a:t>Åk 5</a:t>
            </a:r>
          </a:p>
        </p:txBody>
      </p:sp>
      <p:pic>
        <p:nvPicPr>
          <p:cNvPr id="7" name="Platshållare för innehåll 6">
            <a:extLst>
              <a:ext uri="{FF2B5EF4-FFF2-40B4-BE49-F238E27FC236}">
                <a16:creationId xmlns:a16="http://schemas.microsoft.com/office/drawing/2014/main" id="{892F8BC2-8FD8-1C97-B8EA-27F3C19C187D}"/>
              </a:ext>
            </a:extLst>
          </p:cNvPr>
          <p:cNvPicPr>
            <a:picLocks noGrp="1" noChangeAspect="1"/>
          </p:cNvPicPr>
          <p:nvPr>
            <p:ph sz="half" idx="2"/>
          </p:nvPr>
        </p:nvPicPr>
        <p:blipFill>
          <a:blip r:embed="rId3"/>
          <a:stretch>
            <a:fillRect/>
          </a:stretch>
        </p:blipFill>
        <p:spPr>
          <a:xfrm>
            <a:off x="407988" y="2572818"/>
            <a:ext cx="5278437" cy="2941089"/>
          </a:xfrm>
          <a:prstGeom prst="rect">
            <a:avLst/>
          </a:prstGeom>
        </p:spPr>
      </p:pic>
      <p:pic>
        <p:nvPicPr>
          <p:cNvPr id="8" name="Platshållare för innehåll 11">
            <a:extLst>
              <a:ext uri="{FF2B5EF4-FFF2-40B4-BE49-F238E27FC236}">
                <a16:creationId xmlns:a16="http://schemas.microsoft.com/office/drawing/2014/main" id="{BE6F6D30-5C73-38B3-2178-86D41454A649}"/>
              </a:ext>
            </a:extLst>
          </p:cNvPr>
          <p:cNvPicPr>
            <a:picLocks noGrp="1" noChangeAspect="1"/>
          </p:cNvPicPr>
          <p:nvPr>
            <p:ph sz="quarter" idx="4"/>
          </p:nvPr>
        </p:nvPicPr>
        <p:blipFill>
          <a:blip r:embed="rId4"/>
          <a:stretch>
            <a:fillRect/>
          </a:stretch>
        </p:blipFill>
        <p:spPr>
          <a:xfrm>
            <a:off x="6432550" y="2633989"/>
            <a:ext cx="5280025" cy="2818747"/>
          </a:xfrm>
        </p:spPr>
      </p:pic>
    </p:spTree>
    <p:extLst>
      <p:ext uri="{BB962C8B-B14F-4D97-AF65-F5344CB8AC3E}">
        <p14:creationId xmlns:p14="http://schemas.microsoft.com/office/powerpoint/2010/main" val="3432262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CE9F6B-03E2-4E40-AE01-47D20486213D}"/>
              </a:ext>
            </a:extLst>
          </p:cNvPr>
          <p:cNvSpPr>
            <a:spLocks noGrp="1"/>
          </p:cNvSpPr>
          <p:nvPr>
            <p:ph type="title"/>
          </p:nvPr>
        </p:nvSpPr>
        <p:spPr>
          <a:xfrm>
            <a:off x="407988" y="404813"/>
            <a:ext cx="9170279" cy="736959"/>
          </a:xfrm>
        </p:spPr>
        <p:txBody>
          <a:bodyPr anchor="ctr">
            <a:normAutofit/>
          </a:bodyPr>
          <a:lstStyle/>
          <a:p>
            <a:r>
              <a:rPr lang="sv-SE" sz="4000"/>
              <a:t>Höstens utbildningar </a:t>
            </a:r>
          </a:p>
        </p:txBody>
      </p:sp>
      <p:graphicFrame>
        <p:nvGraphicFramePr>
          <p:cNvPr id="11" name="Platshållare för innehåll 2">
            <a:extLst>
              <a:ext uri="{FF2B5EF4-FFF2-40B4-BE49-F238E27FC236}">
                <a16:creationId xmlns:a16="http://schemas.microsoft.com/office/drawing/2014/main" id="{EA2E4BAC-6A8E-63E3-54F1-DD411BC661F5}"/>
              </a:ext>
            </a:extLst>
          </p:cNvPr>
          <p:cNvGraphicFramePr>
            <a:graphicFrameLocks noGrp="1"/>
          </p:cNvGraphicFramePr>
          <p:nvPr>
            <p:ph idx="11"/>
          </p:nvPr>
        </p:nvGraphicFramePr>
        <p:xfrm>
          <a:off x="1056000" y="1738313"/>
          <a:ext cx="10080000" cy="4175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2051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57219E-57C6-88D1-2B94-D8EB5B876FA8}"/>
              </a:ext>
            </a:extLst>
          </p:cNvPr>
          <p:cNvSpPr>
            <a:spLocks noGrp="1"/>
          </p:cNvSpPr>
          <p:nvPr>
            <p:ph type="title"/>
          </p:nvPr>
        </p:nvSpPr>
        <p:spPr/>
        <p:txBody>
          <a:bodyPr>
            <a:normAutofit fontScale="90000"/>
          </a:bodyPr>
          <a:lstStyle/>
          <a:p>
            <a:pPr algn="ctr"/>
            <a:r>
              <a:rPr lang="sv-SE"/>
              <a:t>Kränkningar förekommer lika ofta på lektioner som på raster</a:t>
            </a:r>
          </a:p>
        </p:txBody>
      </p:sp>
      <p:sp>
        <p:nvSpPr>
          <p:cNvPr id="3" name="Platshållare för text 2">
            <a:extLst>
              <a:ext uri="{FF2B5EF4-FFF2-40B4-BE49-F238E27FC236}">
                <a16:creationId xmlns:a16="http://schemas.microsoft.com/office/drawing/2014/main" id="{9F6A96EA-41D9-F54B-2E84-18B8236C2B98}"/>
              </a:ext>
            </a:extLst>
          </p:cNvPr>
          <p:cNvSpPr>
            <a:spLocks noGrp="1"/>
          </p:cNvSpPr>
          <p:nvPr>
            <p:ph type="body" idx="1"/>
          </p:nvPr>
        </p:nvSpPr>
        <p:spPr/>
        <p:txBody>
          <a:bodyPr/>
          <a:lstStyle/>
          <a:p>
            <a:r>
              <a:rPr lang="sv-SE"/>
              <a:t>Åk 4-6</a:t>
            </a:r>
          </a:p>
        </p:txBody>
      </p:sp>
      <p:pic>
        <p:nvPicPr>
          <p:cNvPr id="8" name="Platshållare för innehåll 7">
            <a:extLst>
              <a:ext uri="{FF2B5EF4-FFF2-40B4-BE49-F238E27FC236}">
                <a16:creationId xmlns:a16="http://schemas.microsoft.com/office/drawing/2014/main" id="{1029DB9A-18F7-77F7-7709-69ADAEFEBC50}"/>
              </a:ext>
            </a:extLst>
          </p:cNvPr>
          <p:cNvPicPr>
            <a:picLocks noGrp="1" noChangeAspect="1"/>
          </p:cNvPicPr>
          <p:nvPr>
            <p:ph sz="half" idx="2"/>
          </p:nvPr>
        </p:nvPicPr>
        <p:blipFill>
          <a:blip r:embed="rId3"/>
          <a:stretch>
            <a:fillRect/>
          </a:stretch>
        </p:blipFill>
        <p:spPr>
          <a:xfrm>
            <a:off x="407988" y="2654581"/>
            <a:ext cx="5278437" cy="2777564"/>
          </a:xfrm>
        </p:spPr>
      </p:pic>
      <p:sp>
        <p:nvSpPr>
          <p:cNvPr id="5" name="Platshållare för text 4">
            <a:extLst>
              <a:ext uri="{FF2B5EF4-FFF2-40B4-BE49-F238E27FC236}">
                <a16:creationId xmlns:a16="http://schemas.microsoft.com/office/drawing/2014/main" id="{BB03A11C-B91E-407B-8C2E-E4134932B178}"/>
              </a:ext>
            </a:extLst>
          </p:cNvPr>
          <p:cNvSpPr>
            <a:spLocks noGrp="1"/>
          </p:cNvSpPr>
          <p:nvPr>
            <p:ph type="body" sz="quarter" idx="3"/>
          </p:nvPr>
        </p:nvSpPr>
        <p:spPr/>
        <p:txBody>
          <a:bodyPr/>
          <a:lstStyle/>
          <a:p>
            <a:r>
              <a:rPr lang="sv-SE"/>
              <a:t>Åk 5</a:t>
            </a:r>
          </a:p>
        </p:txBody>
      </p:sp>
      <p:pic>
        <p:nvPicPr>
          <p:cNvPr id="10" name="Platshållare för innehåll 9">
            <a:extLst>
              <a:ext uri="{FF2B5EF4-FFF2-40B4-BE49-F238E27FC236}">
                <a16:creationId xmlns:a16="http://schemas.microsoft.com/office/drawing/2014/main" id="{2F466BAB-E895-D313-AEE8-7EBE46D52CC1}"/>
              </a:ext>
            </a:extLst>
          </p:cNvPr>
          <p:cNvPicPr>
            <a:picLocks noGrp="1" noChangeAspect="1"/>
          </p:cNvPicPr>
          <p:nvPr>
            <p:ph sz="quarter" idx="4"/>
          </p:nvPr>
        </p:nvPicPr>
        <p:blipFill>
          <a:blip r:embed="rId4"/>
          <a:stretch>
            <a:fillRect/>
          </a:stretch>
        </p:blipFill>
        <p:spPr>
          <a:xfrm>
            <a:off x="6432550" y="2628435"/>
            <a:ext cx="5280025" cy="2829856"/>
          </a:xfrm>
        </p:spPr>
      </p:pic>
    </p:spTree>
    <p:extLst>
      <p:ext uri="{BB962C8B-B14F-4D97-AF65-F5344CB8AC3E}">
        <p14:creationId xmlns:p14="http://schemas.microsoft.com/office/powerpoint/2010/main" val="3442398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89B43A-24DF-81E7-C7E4-DD5C5C1BCF72}"/>
              </a:ext>
            </a:extLst>
          </p:cNvPr>
          <p:cNvSpPr>
            <a:spLocks noGrp="1"/>
          </p:cNvSpPr>
          <p:nvPr>
            <p:ph type="title"/>
          </p:nvPr>
        </p:nvSpPr>
        <p:spPr/>
        <p:txBody>
          <a:bodyPr>
            <a:normAutofit fontScale="90000"/>
          </a:bodyPr>
          <a:lstStyle/>
          <a:p>
            <a:r>
              <a:rPr lang="sv-SE"/>
              <a:t>Kränkningar utifrån diskrimineringsgrunderna</a:t>
            </a:r>
          </a:p>
        </p:txBody>
      </p:sp>
      <p:sp>
        <p:nvSpPr>
          <p:cNvPr id="3" name="Platshållare för text 2">
            <a:extLst>
              <a:ext uri="{FF2B5EF4-FFF2-40B4-BE49-F238E27FC236}">
                <a16:creationId xmlns:a16="http://schemas.microsoft.com/office/drawing/2014/main" id="{397090B9-BA29-66AB-EC8B-D43A5A5E77B3}"/>
              </a:ext>
            </a:extLst>
          </p:cNvPr>
          <p:cNvSpPr>
            <a:spLocks noGrp="1"/>
          </p:cNvSpPr>
          <p:nvPr>
            <p:ph type="body" idx="1"/>
          </p:nvPr>
        </p:nvSpPr>
        <p:spPr/>
        <p:txBody>
          <a:bodyPr/>
          <a:lstStyle/>
          <a:p>
            <a:r>
              <a:rPr lang="sv-SE"/>
              <a:t>Åk 4-6</a:t>
            </a:r>
          </a:p>
        </p:txBody>
      </p:sp>
      <p:pic>
        <p:nvPicPr>
          <p:cNvPr id="10" name="Platshållare för innehåll 9">
            <a:extLst>
              <a:ext uri="{FF2B5EF4-FFF2-40B4-BE49-F238E27FC236}">
                <a16:creationId xmlns:a16="http://schemas.microsoft.com/office/drawing/2014/main" id="{F90B1652-7E6F-7F4E-A743-269CECC7C285}"/>
              </a:ext>
            </a:extLst>
          </p:cNvPr>
          <p:cNvPicPr>
            <a:picLocks noGrp="1" noChangeAspect="1"/>
          </p:cNvPicPr>
          <p:nvPr>
            <p:ph sz="half" idx="2"/>
          </p:nvPr>
        </p:nvPicPr>
        <p:blipFill>
          <a:blip r:embed="rId3"/>
          <a:stretch>
            <a:fillRect/>
          </a:stretch>
        </p:blipFill>
        <p:spPr>
          <a:xfrm>
            <a:off x="407632" y="2180721"/>
            <a:ext cx="4734820" cy="2239441"/>
          </a:xfrm>
        </p:spPr>
      </p:pic>
      <p:sp>
        <p:nvSpPr>
          <p:cNvPr id="5" name="Platshållare för text 4">
            <a:extLst>
              <a:ext uri="{FF2B5EF4-FFF2-40B4-BE49-F238E27FC236}">
                <a16:creationId xmlns:a16="http://schemas.microsoft.com/office/drawing/2014/main" id="{C51D89E4-5DD3-1909-0066-034CFC7F5482}"/>
              </a:ext>
            </a:extLst>
          </p:cNvPr>
          <p:cNvSpPr>
            <a:spLocks noGrp="1"/>
          </p:cNvSpPr>
          <p:nvPr>
            <p:ph type="body" sz="quarter" idx="3"/>
          </p:nvPr>
        </p:nvSpPr>
        <p:spPr/>
        <p:txBody>
          <a:bodyPr/>
          <a:lstStyle/>
          <a:p>
            <a:r>
              <a:rPr lang="sv-SE"/>
              <a:t>Åk 5</a:t>
            </a:r>
          </a:p>
        </p:txBody>
      </p:sp>
      <p:pic>
        <p:nvPicPr>
          <p:cNvPr id="8" name="Platshållare för innehåll 7">
            <a:extLst>
              <a:ext uri="{FF2B5EF4-FFF2-40B4-BE49-F238E27FC236}">
                <a16:creationId xmlns:a16="http://schemas.microsoft.com/office/drawing/2014/main" id="{56C5445F-F7DE-4A89-A682-4C1D907B8C31}"/>
              </a:ext>
            </a:extLst>
          </p:cNvPr>
          <p:cNvPicPr>
            <a:picLocks noGrp="1" noChangeAspect="1"/>
          </p:cNvPicPr>
          <p:nvPr>
            <p:ph sz="quarter" idx="4"/>
          </p:nvPr>
        </p:nvPicPr>
        <p:blipFill>
          <a:blip r:embed="rId4"/>
          <a:stretch>
            <a:fillRect/>
          </a:stretch>
        </p:blipFill>
        <p:spPr>
          <a:xfrm>
            <a:off x="6431976" y="2011875"/>
            <a:ext cx="5047156" cy="2408287"/>
          </a:xfrm>
        </p:spPr>
      </p:pic>
      <p:pic>
        <p:nvPicPr>
          <p:cNvPr id="4" name="Platshållare för innehåll 4">
            <a:extLst>
              <a:ext uri="{FF2B5EF4-FFF2-40B4-BE49-F238E27FC236}">
                <a16:creationId xmlns:a16="http://schemas.microsoft.com/office/drawing/2014/main" id="{F8C14825-8B51-7957-C2F3-555360E67B27}"/>
              </a:ext>
            </a:extLst>
          </p:cNvPr>
          <p:cNvPicPr>
            <a:picLocks noChangeAspect="1"/>
          </p:cNvPicPr>
          <p:nvPr/>
        </p:nvPicPr>
        <p:blipFill>
          <a:blip r:embed="rId5"/>
          <a:stretch>
            <a:fillRect/>
          </a:stretch>
        </p:blipFill>
        <p:spPr>
          <a:xfrm>
            <a:off x="3906051" y="4617896"/>
            <a:ext cx="3996378" cy="1896930"/>
          </a:xfrm>
          <a:prstGeom prst="rect">
            <a:avLst/>
          </a:prstGeom>
        </p:spPr>
      </p:pic>
    </p:spTree>
    <p:extLst>
      <p:ext uri="{BB962C8B-B14F-4D97-AF65-F5344CB8AC3E}">
        <p14:creationId xmlns:p14="http://schemas.microsoft.com/office/powerpoint/2010/main" val="1860065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AAD2F1-D9C7-C271-C7AE-EB030A297C21}"/>
              </a:ext>
            </a:extLst>
          </p:cNvPr>
          <p:cNvSpPr>
            <a:spLocks noGrp="1"/>
          </p:cNvSpPr>
          <p:nvPr>
            <p:ph type="title"/>
          </p:nvPr>
        </p:nvSpPr>
        <p:spPr/>
        <p:txBody>
          <a:bodyPr/>
          <a:lstStyle/>
          <a:p>
            <a:r>
              <a:rPr lang="sv-SE"/>
              <a:t>Pojkar kränker oftare</a:t>
            </a:r>
          </a:p>
        </p:txBody>
      </p:sp>
      <p:sp>
        <p:nvSpPr>
          <p:cNvPr id="3" name="Platshållare för text 2">
            <a:extLst>
              <a:ext uri="{FF2B5EF4-FFF2-40B4-BE49-F238E27FC236}">
                <a16:creationId xmlns:a16="http://schemas.microsoft.com/office/drawing/2014/main" id="{EFC07059-7466-D3AB-3FC8-A8D3E8D50DE1}"/>
              </a:ext>
            </a:extLst>
          </p:cNvPr>
          <p:cNvSpPr>
            <a:spLocks noGrp="1"/>
          </p:cNvSpPr>
          <p:nvPr>
            <p:ph type="body" idx="1"/>
          </p:nvPr>
        </p:nvSpPr>
        <p:spPr/>
        <p:txBody>
          <a:bodyPr/>
          <a:lstStyle/>
          <a:p>
            <a:r>
              <a:rPr lang="sv-SE"/>
              <a:t>Åk 4-6</a:t>
            </a:r>
          </a:p>
        </p:txBody>
      </p:sp>
      <p:pic>
        <p:nvPicPr>
          <p:cNvPr id="8" name="Platshållare för innehåll 7">
            <a:extLst>
              <a:ext uri="{FF2B5EF4-FFF2-40B4-BE49-F238E27FC236}">
                <a16:creationId xmlns:a16="http://schemas.microsoft.com/office/drawing/2014/main" id="{A80BA5A2-5F3E-9C01-2D78-953A649BE636}"/>
              </a:ext>
            </a:extLst>
          </p:cNvPr>
          <p:cNvPicPr>
            <a:picLocks noGrp="1" noChangeAspect="1"/>
          </p:cNvPicPr>
          <p:nvPr>
            <p:ph sz="half" idx="2"/>
          </p:nvPr>
        </p:nvPicPr>
        <p:blipFill>
          <a:blip r:embed="rId3"/>
          <a:stretch>
            <a:fillRect/>
          </a:stretch>
        </p:blipFill>
        <p:spPr>
          <a:xfrm>
            <a:off x="407988" y="3082541"/>
            <a:ext cx="5278437" cy="1921643"/>
          </a:xfrm>
        </p:spPr>
      </p:pic>
      <p:sp>
        <p:nvSpPr>
          <p:cNvPr id="5" name="Platshållare för text 4">
            <a:extLst>
              <a:ext uri="{FF2B5EF4-FFF2-40B4-BE49-F238E27FC236}">
                <a16:creationId xmlns:a16="http://schemas.microsoft.com/office/drawing/2014/main" id="{F739A2B4-0319-67F4-1793-7582B8033A11}"/>
              </a:ext>
            </a:extLst>
          </p:cNvPr>
          <p:cNvSpPr>
            <a:spLocks noGrp="1"/>
          </p:cNvSpPr>
          <p:nvPr>
            <p:ph type="body" sz="quarter" idx="3"/>
          </p:nvPr>
        </p:nvSpPr>
        <p:spPr/>
        <p:txBody>
          <a:bodyPr/>
          <a:lstStyle/>
          <a:p>
            <a:r>
              <a:rPr lang="sv-SE"/>
              <a:t>Åk 5</a:t>
            </a:r>
          </a:p>
        </p:txBody>
      </p:sp>
      <p:pic>
        <p:nvPicPr>
          <p:cNvPr id="10" name="Platshållare för innehåll 9">
            <a:extLst>
              <a:ext uri="{FF2B5EF4-FFF2-40B4-BE49-F238E27FC236}">
                <a16:creationId xmlns:a16="http://schemas.microsoft.com/office/drawing/2014/main" id="{8D93253F-6A7D-FE14-269E-478F2F82CC52}"/>
              </a:ext>
            </a:extLst>
          </p:cNvPr>
          <p:cNvPicPr>
            <a:picLocks noGrp="1" noChangeAspect="1"/>
          </p:cNvPicPr>
          <p:nvPr>
            <p:ph sz="quarter" idx="4"/>
          </p:nvPr>
        </p:nvPicPr>
        <p:blipFill>
          <a:blip r:embed="rId4"/>
          <a:stretch>
            <a:fillRect/>
          </a:stretch>
        </p:blipFill>
        <p:spPr>
          <a:xfrm>
            <a:off x="6432550" y="3118461"/>
            <a:ext cx="5280025" cy="1849804"/>
          </a:xfrm>
        </p:spPr>
      </p:pic>
    </p:spTree>
    <p:extLst>
      <p:ext uri="{BB962C8B-B14F-4D97-AF65-F5344CB8AC3E}">
        <p14:creationId xmlns:p14="http://schemas.microsoft.com/office/powerpoint/2010/main" val="587863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CDC224-1406-4B95-9D8D-857E0F1F2D49}"/>
              </a:ext>
            </a:extLst>
          </p:cNvPr>
          <p:cNvSpPr>
            <a:spLocks noGrp="1"/>
          </p:cNvSpPr>
          <p:nvPr>
            <p:ph type="title"/>
          </p:nvPr>
        </p:nvSpPr>
        <p:spPr/>
        <p:txBody>
          <a:bodyPr/>
          <a:lstStyle/>
          <a:p>
            <a:r>
              <a:rPr lang="sv-SE"/>
              <a:t>Kvartalsrapport – en påminnelse</a:t>
            </a:r>
          </a:p>
        </p:txBody>
      </p:sp>
      <p:sp>
        <p:nvSpPr>
          <p:cNvPr id="3" name="Platshållare för innehåll 2">
            <a:extLst>
              <a:ext uri="{FF2B5EF4-FFF2-40B4-BE49-F238E27FC236}">
                <a16:creationId xmlns:a16="http://schemas.microsoft.com/office/drawing/2014/main" id="{BA345331-0E40-4040-AD5E-BF83468C2F77}"/>
              </a:ext>
            </a:extLst>
          </p:cNvPr>
          <p:cNvSpPr>
            <a:spLocks noGrp="1"/>
          </p:cNvSpPr>
          <p:nvPr>
            <p:ph sz="half" idx="10"/>
          </p:nvPr>
        </p:nvSpPr>
        <p:spPr/>
        <p:txBody>
          <a:bodyPr>
            <a:normAutofit/>
          </a:bodyPr>
          <a:lstStyle/>
          <a:p>
            <a:pPr defTabSz="914332">
              <a:lnSpc>
                <a:spcPct val="110000"/>
              </a:lnSpc>
              <a:spcBef>
                <a:spcPts val="600"/>
              </a:spcBef>
              <a:spcAft>
                <a:spcPts val="300"/>
              </a:spcAft>
            </a:pPr>
            <a:r>
              <a:rPr lang="sv-SE" sz="1800"/>
              <a:t>En statusrapport skickas i mejl till rektor, biträdande rektor och kränkningsansvarig fyra gånger per år </a:t>
            </a:r>
            <a:br>
              <a:rPr lang="sv-SE" sz="1800"/>
            </a:br>
            <a:r>
              <a:rPr lang="sv-SE" sz="1800"/>
              <a:t>- 9 oktober, 9 februari, 9 april och 9 juli</a:t>
            </a:r>
          </a:p>
          <a:p>
            <a:pPr marL="0" indent="0" defTabSz="914332">
              <a:lnSpc>
                <a:spcPct val="110000"/>
              </a:lnSpc>
              <a:spcBef>
                <a:spcPts val="600"/>
              </a:spcBef>
              <a:spcAft>
                <a:spcPts val="300"/>
              </a:spcAft>
              <a:buNone/>
            </a:pPr>
            <a:endParaRPr lang="sv-SE" sz="1800"/>
          </a:p>
          <a:p>
            <a:pPr marL="171450" indent="-171450" defTabSz="914332">
              <a:lnSpc>
                <a:spcPct val="110000"/>
              </a:lnSpc>
              <a:spcAft>
                <a:spcPts val="300"/>
              </a:spcAft>
              <a:buFont typeface="Arial" panose="020B0604020202020204" pitchFamily="34" charset="0"/>
              <a:buChar char="•"/>
            </a:pPr>
            <a:r>
              <a:rPr lang="sv-SE" sz="1800"/>
              <a:t>Syftet med rapporten är att skolledning ska få en påminnelse om antal ej avslutade ärenden och status kring dessa</a:t>
            </a:r>
          </a:p>
          <a:p>
            <a:pPr marL="0" indent="0" defTabSz="914332">
              <a:lnSpc>
                <a:spcPct val="110000"/>
              </a:lnSpc>
              <a:spcAft>
                <a:spcPts val="300"/>
              </a:spcAft>
              <a:buNone/>
            </a:pPr>
            <a:endParaRPr lang="sv-SE" sz="1800">
              <a:cs typeface="Arial"/>
            </a:endParaRPr>
          </a:p>
          <a:p>
            <a:pPr marL="171450" indent="-171450" defTabSz="914332">
              <a:lnSpc>
                <a:spcPct val="110000"/>
              </a:lnSpc>
              <a:spcAft>
                <a:spcPts val="300"/>
              </a:spcAft>
              <a:buFont typeface="Arial" panose="020B0604020202020204" pitchFamily="34" charset="0"/>
              <a:buChar char="•"/>
            </a:pPr>
            <a:r>
              <a:rPr lang="sv-SE" sz="1800">
                <a:solidFill>
                  <a:schemeClr val="tx1">
                    <a:lumMod val="95000"/>
                    <a:lumOff val="5000"/>
                  </a:schemeClr>
                </a:solidFill>
              </a:rPr>
              <a:t>Rapporten utökas för varje utskick. I juni visas hela läsårsperioden (juli-september, juli-januari, juli-mars, juli-juni)</a:t>
            </a:r>
            <a:endParaRPr lang="sv-SE" sz="1800"/>
          </a:p>
        </p:txBody>
      </p:sp>
      <p:pic>
        <p:nvPicPr>
          <p:cNvPr id="6" name="Platshållare för bild 5">
            <a:extLst>
              <a:ext uri="{FF2B5EF4-FFF2-40B4-BE49-F238E27FC236}">
                <a16:creationId xmlns:a16="http://schemas.microsoft.com/office/drawing/2014/main" id="{592B731B-860D-47CC-9BBF-7F72BABCEBC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341525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25EA7A-63A0-48F2-9C18-EDD4D7A03514}"/>
              </a:ext>
            </a:extLst>
          </p:cNvPr>
          <p:cNvSpPr>
            <a:spLocks noGrp="1"/>
          </p:cNvSpPr>
          <p:nvPr>
            <p:ph type="title"/>
          </p:nvPr>
        </p:nvSpPr>
        <p:spPr/>
        <p:txBody>
          <a:bodyPr>
            <a:normAutofit/>
          </a:bodyPr>
          <a:lstStyle/>
          <a:p>
            <a:r>
              <a:rPr lang="sv-SE">
                <a:solidFill>
                  <a:schemeClr val="tx1"/>
                </a:solidFill>
              </a:rPr>
              <a:t>Behövs det en nedskriven rutin?</a:t>
            </a:r>
          </a:p>
        </p:txBody>
      </p:sp>
      <p:sp>
        <p:nvSpPr>
          <p:cNvPr id="3" name="Platshållare för innehåll 2">
            <a:extLst>
              <a:ext uri="{FF2B5EF4-FFF2-40B4-BE49-F238E27FC236}">
                <a16:creationId xmlns:a16="http://schemas.microsoft.com/office/drawing/2014/main" id="{BFC41469-49F7-4308-82FA-13883712737F}"/>
              </a:ext>
            </a:extLst>
          </p:cNvPr>
          <p:cNvSpPr>
            <a:spLocks noGrp="1"/>
          </p:cNvSpPr>
          <p:nvPr>
            <p:ph sz="half" idx="10"/>
          </p:nvPr>
        </p:nvSpPr>
        <p:spPr>
          <a:xfrm>
            <a:off x="417075" y="1141772"/>
            <a:ext cx="7093334" cy="4789585"/>
          </a:xfrm>
        </p:spPr>
        <p:txBody>
          <a:bodyPr vert="horz" lIns="0" tIns="0" rIns="0" bIns="0" rtlCol="0" anchor="t">
            <a:noAutofit/>
          </a:bodyPr>
          <a:lstStyle/>
          <a:p>
            <a:pPr marL="229870" indent="-229870"/>
            <a:r>
              <a:rPr lang="sv-SE" sz="1400">
                <a:cs typeface="Arial"/>
                <a:hlinkClick r:id="rId3"/>
              </a:rPr>
              <a:t>Grundskoleförvaltningens rutin för kränkande behandling elev finns på styrande dokument</a:t>
            </a:r>
            <a:br>
              <a:rPr lang="sv-SE" sz="1400">
                <a:cs typeface="Arial"/>
              </a:rPr>
            </a:br>
            <a:endParaRPr lang="sv-SE" sz="1400">
              <a:cs typeface="Arial"/>
            </a:endParaRPr>
          </a:p>
          <a:p>
            <a:pPr marL="229870" indent="-229870"/>
            <a:r>
              <a:rPr lang="sv-SE" sz="1400">
                <a:cs typeface="Arial"/>
              </a:rPr>
              <a:t>En lokal rutin på skolan klargör vem som gör vad och när</a:t>
            </a:r>
          </a:p>
          <a:p>
            <a:pPr marL="456565" lvl="1" indent="-229870"/>
            <a:r>
              <a:rPr lang="sv-SE" sz="1100">
                <a:cs typeface="Arial"/>
              </a:rPr>
              <a:t>Det digitala systemet stödjer skolan att följa skollagen, men styr inte vem som gör vad</a:t>
            </a:r>
          </a:p>
          <a:p>
            <a:pPr marL="456565" lvl="1" indent="-229870"/>
            <a:r>
              <a:rPr lang="sv-SE" sz="1100">
                <a:cs typeface="Arial"/>
              </a:rPr>
              <a:t>All personal kan anmäla, utreda, dokumentera åtgärder och följa upp men vem ska göra det?</a:t>
            </a:r>
          </a:p>
          <a:p>
            <a:pPr marL="687070" lvl="2" indent="-229870"/>
            <a:r>
              <a:rPr lang="sv-SE" sz="1100">
                <a:cs typeface="Arial"/>
              </a:rPr>
              <a:t>Anmälan till huvudman ska göras utan dröjsmål</a:t>
            </a:r>
          </a:p>
          <a:p>
            <a:pPr marL="687070" lvl="2" indent="-229870"/>
            <a:r>
              <a:rPr lang="sv-SE" sz="1100">
                <a:cs typeface="Arial"/>
              </a:rPr>
              <a:t>Utredning ska ske skyndsamt</a:t>
            </a:r>
          </a:p>
          <a:p>
            <a:pPr marL="687070" lvl="2" indent="-229870"/>
            <a:r>
              <a:rPr lang="sv-SE" sz="1100">
                <a:cs typeface="Arial"/>
              </a:rPr>
              <a:t>Åtgärder/uppföljning beror på omständigheter</a:t>
            </a:r>
            <a:br>
              <a:rPr lang="sv-SE" sz="1100">
                <a:cs typeface="Arial"/>
              </a:rPr>
            </a:br>
            <a:endParaRPr lang="sv-SE" sz="1100">
              <a:cs typeface="Arial"/>
            </a:endParaRPr>
          </a:p>
          <a:p>
            <a:pPr marL="229870" indent="-229870"/>
            <a:r>
              <a:rPr lang="sv-SE" sz="1400">
                <a:cs typeface="Arial"/>
              </a:rPr>
              <a:t>På skolan finns fyra möjliga roller</a:t>
            </a:r>
            <a:endParaRPr lang="sv-SE" sz="1100">
              <a:cs typeface="Arial"/>
            </a:endParaRPr>
          </a:p>
          <a:p>
            <a:pPr marL="456565" lvl="1" indent="-229870"/>
            <a:r>
              <a:rPr lang="sv-SE" sz="1100" b="1">
                <a:cs typeface="Arial"/>
              </a:rPr>
              <a:t>Utredare</a:t>
            </a:r>
            <a:r>
              <a:rPr lang="sv-SE" sz="1100">
                <a:cs typeface="Arial"/>
              </a:rPr>
              <a:t> (all personal på skolan) - kan göra allt utom att anmäla till huvudman och avsluta ärenden/inkl. Koppla ärendet till </a:t>
            </a:r>
            <a:r>
              <a:rPr lang="sv-SE" sz="1100" err="1">
                <a:cs typeface="Arial"/>
              </a:rPr>
              <a:t>elevakt</a:t>
            </a:r>
            <a:endParaRPr lang="sv-SE" sz="1100">
              <a:cs typeface="Arial"/>
            </a:endParaRPr>
          </a:p>
          <a:p>
            <a:pPr marL="456565" lvl="1" indent="-229870"/>
            <a:r>
              <a:rPr lang="sv-SE" sz="1100" b="1">
                <a:cs typeface="Arial"/>
              </a:rPr>
              <a:t>Biträdande rektor - </a:t>
            </a:r>
            <a:r>
              <a:rPr lang="sv-SE" sz="1100">
                <a:cs typeface="Arial"/>
              </a:rPr>
              <a:t>kan hantera allt som rektor kan utom personalärenden om ej rektor utser den biträdande rektorn att hantera ett ärende</a:t>
            </a:r>
          </a:p>
          <a:p>
            <a:pPr marL="456565" lvl="1" indent="-229870"/>
            <a:r>
              <a:rPr lang="sv-SE" sz="1100" b="1">
                <a:cs typeface="Arial"/>
              </a:rPr>
              <a:t>Kränkningsansvarig - </a:t>
            </a:r>
            <a:r>
              <a:rPr lang="sv-SE" sz="1100">
                <a:cs typeface="Arial"/>
              </a:rPr>
              <a:t>får samtliga aviseringar från systemet, kan hantera allt som biträdande rektor, kan ej hantera personalärenden och får inga aviseringar om dessa</a:t>
            </a:r>
          </a:p>
          <a:p>
            <a:pPr marL="456565" lvl="1" indent="-229870"/>
            <a:r>
              <a:rPr lang="sv-SE" sz="1100" b="1">
                <a:cs typeface="Arial"/>
              </a:rPr>
              <a:t>Rektor - </a:t>
            </a:r>
            <a:r>
              <a:rPr lang="sv-SE" sz="1100">
                <a:cs typeface="Arial"/>
              </a:rPr>
              <a:t>har behörighet till allt. Får automatiskt avisering om ärenden där personal uppges ha kränkt.</a:t>
            </a:r>
            <a:br>
              <a:rPr lang="sv-SE" sz="1100">
                <a:cs typeface="Arial"/>
              </a:rPr>
            </a:br>
            <a:endParaRPr lang="sv-SE" sz="1100">
              <a:cs typeface="Arial"/>
            </a:endParaRPr>
          </a:p>
          <a:p>
            <a:pPr marL="229870" indent="-229870"/>
            <a:r>
              <a:rPr lang="sv-SE" sz="1400">
                <a:cs typeface="Arial"/>
              </a:rPr>
              <a:t>Stödfrågor för framtagande av lokal rutin</a:t>
            </a:r>
          </a:p>
          <a:p>
            <a:pPr marL="0" indent="0">
              <a:buNone/>
            </a:pPr>
            <a:endParaRPr lang="sv-SE" sz="1800">
              <a:cs typeface="Arial"/>
            </a:endParaRPr>
          </a:p>
          <a:p>
            <a:pPr marL="229870" indent="-229870"/>
            <a:endParaRPr lang="sv-SE" sz="1800">
              <a:solidFill>
                <a:srgbClr val="0D0D0D"/>
              </a:solidFill>
              <a:cs typeface="Arial"/>
            </a:endParaRPr>
          </a:p>
          <a:p>
            <a:pPr marL="229870" indent="-229870"/>
            <a:endParaRPr lang="sv-SE" sz="1800">
              <a:solidFill>
                <a:srgbClr val="0D0D0D"/>
              </a:solidFill>
              <a:cs typeface="Arial"/>
            </a:endParaRPr>
          </a:p>
          <a:p>
            <a:pPr marL="229870" indent="-229870"/>
            <a:endParaRPr lang="sv-SE" sz="1800">
              <a:cs typeface="Arial"/>
            </a:endParaRPr>
          </a:p>
        </p:txBody>
      </p:sp>
      <p:pic>
        <p:nvPicPr>
          <p:cNvPr id="5" name="Platshållare för bild 6" descr="En bild som visar text, clipart, vektorgrafik&#10;&#10;Automatiskt genererad beskrivning">
            <a:extLst>
              <a:ext uri="{FF2B5EF4-FFF2-40B4-BE49-F238E27FC236}">
                <a16:creationId xmlns:a16="http://schemas.microsoft.com/office/drawing/2014/main" id="{C1142A86-1E01-47E5-ACF6-E042080AA9E0}"/>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6625" b="16625"/>
          <a:stretch>
            <a:fillRect/>
          </a:stretch>
        </p:blipFill>
        <p:spPr>
          <a:xfrm>
            <a:off x="7599363" y="1738313"/>
            <a:ext cx="4175125" cy="4175125"/>
          </a:xfrm>
        </p:spPr>
      </p:pic>
    </p:spTree>
    <p:extLst>
      <p:ext uri="{BB962C8B-B14F-4D97-AF65-F5344CB8AC3E}">
        <p14:creationId xmlns:p14="http://schemas.microsoft.com/office/powerpoint/2010/main" val="2582928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cirkel, Grafik, clipart, tecknad serie&#10;&#10;Automatiskt genererad beskrivning">
            <a:extLst>
              <a:ext uri="{FF2B5EF4-FFF2-40B4-BE49-F238E27FC236}">
                <a16:creationId xmlns:a16="http://schemas.microsoft.com/office/drawing/2014/main" id="{4149D4E2-C73E-9155-D2DC-13BF4F8B8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4791" y="0"/>
            <a:ext cx="6858000" cy="6858000"/>
          </a:xfrm>
          <a:prstGeom prst="rect">
            <a:avLst/>
          </a:prstGeom>
        </p:spPr>
      </p:pic>
      <p:sp>
        <p:nvSpPr>
          <p:cNvPr id="9" name="Rektangel 8">
            <a:extLst>
              <a:ext uri="{FF2B5EF4-FFF2-40B4-BE49-F238E27FC236}">
                <a16:creationId xmlns:a16="http://schemas.microsoft.com/office/drawing/2014/main" id="{0FDCF03F-0CB2-3335-494E-A0B0E28F4E74}"/>
              </a:ext>
            </a:extLst>
          </p:cNvPr>
          <p:cNvSpPr/>
          <p:nvPr/>
        </p:nvSpPr>
        <p:spPr>
          <a:xfrm>
            <a:off x="191387" y="1541721"/>
            <a:ext cx="3363472" cy="1200329"/>
          </a:xfrm>
          <a:prstGeom prst="rect">
            <a:avLst/>
          </a:prstGeom>
          <a:noFill/>
        </p:spPr>
        <p:txBody>
          <a:bodyPr wrap="square" lIns="91440" tIns="45720" rIns="91440" bIns="45720">
            <a:spAutoFit/>
          </a:bodyPr>
          <a:lstStyle/>
          <a:p>
            <a:pPr algn="ctr"/>
            <a:r>
              <a:rPr lang="sv-SE" sz="7200" b="1">
                <a:ln w="22225">
                  <a:solidFill>
                    <a:schemeClr val="accent2"/>
                  </a:solidFill>
                  <a:prstDash val="solid"/>
                </a:ln>
                <a:solidFill>
                  <a:schemeClr val="accent2">
                    <a:lumMod val="40000"/>
                    <a:lumOff val="60000"/>
                  </a:schemeClr>
                </a:solidFill>
              </a:rPr>
              <a:t>FIKA</a:t>
            </a:r>
          </a:p>
        </p:txBody>
      </p:sp>
      <p:sp>
        <p:nvSpPr>
          <p:cNvPr id="10" name="Rektangel 9">
            <a:extLst>
              <a:ext uri="{FF2B5EF4-FFF2-40B4-BE49-F238E27FC236}">
                <a16:creationId xmlns:a16="http://schemas.microsoft.com/office/drawing/2014/main" id="{15852387-F628-C3C5-F8C8-1E629ADA4197}"/>
              </a:ext>
            </a:extLst>
          </p:cNvPr>
          <p:cNvSpPr/>
          <p:nvPr/>
        </p:nvSpPr>
        <p:spPr>
          <a:xfrm>
            <a:off x="1273995" y="2967335"/>
            <a:ext cx="1950795" cy="923330"/>
          </a:xfrm>
          <a:prstGeom prst="rect">
            <a:avLst/>
          </a:prstGeom>
          <a:noFill/>
        </p:spPr>
        <p:txBody>
          <a:bodyPr wrap="square" lIns="91440" tIns="45720" rIns="91440" bIns="45720">
            <a:spAutoFit/>
          </a:bodyPr>
          <a:lstStyle/>
          <a:p>
            <a:pPr algn="ctr"/>
            <a:r>
              <a:rPr lang="sv-SE" sz="5400" b="1" cap="none" spc="0">
                <a:ln w="12700">
                  <a:solidFill>
                    <a:schemeClr val="accent5"/>
                  </a:solidFill>
                  <a:prstDash val="solid"/>
                </a:ln>
                <a:pattFill prst="ltDnDiag">
                  <a:fgClr>
                    <a:schemeClr val="accent5">
                      <a:lumMod val="60000"/>
                      <a:lumOff val="40000"/>
                    </a:schemeClr>
                  </a:fgClr>
                  <a:bgClr>
                    <a:schemeClr val="bg1"/>
                  </a:bgClr>
                </a:pattFill>
                <a:effectLst/>
              </a:rPr>
              <a:t>Fika</a:t>
            </a:r>
          </a:p>
        </p:txBody>
      </p:sp>
      <p:sp>
        <p:nvSpPr>
          <p:cNvPr id="11" name="Rektangel 10">
            <a:extLst>
              <a:ext uri="{FF2B5EF4-FFF2-40B4-BE49-F238E27FC236}">
                <a16:creationId xmlns:a16="http://schemas.microsoft.com/office/drawing/2014/main" id="{0237F6BA-B51B-F3FC-FD15-B7A916FA4B12}"/>
              </a:ext>
            </a:extLst>
          </p:cNvPr>
          <p:cNvSpPr/>
          <p:nvPr/>
        </p:nvSpPr>
        <p:spPr>
          <a:xfrm>
            <a:off x="883578" y="2967335"/>
            <a:ext cx="390418" cy="3416320"/>
          </a:xfrm>
          <a:prstGeom prst="rect">
            <a:avLst/>
          </a:prstGeom>
          <a:noFill/>
        </p:spPr>
        <p:txBody>
          <a:bodyPr wrap="square" lIns="91440" tIns="45720" rIns="91440" bIns="45720">
            <a:spAutoFit/>
          </a:bodyPr>
          <a:lstStyle/>
          <a:p>
            <a:pPr algn="ctr"/>
            <a:r>
              <a:rPr lang="sv-SE"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Fika</a:t>
            </a:r>
          </a:p>
        </p:txBody>
      </p:sp>
      <p:sp>
        <p:nvSpPr>
          <p:cNvPr id="2" name="textruta 1">
            <a:extLst>
              <a:ext uri="{FF2B5EF4-FFF2-40B4-BE49-F238E27FC236}">
                <a16:creationId xmlns:a16="http://schemas.microsoft.com/office/drawing/2014/main" id="{86D67A38-44B4-091E-02C8-56B258B464C2}"/>
              </a:ext>
            </a:extLst>
          </p:cNvPr>
          <p:cNvSpPr txBox="1"/>
          <p:nvPr/>
        </p:nvSpPr>
        <p:spPr>
          <a:xfrm>
            <a:off x="191387" y="416689"/>
            <a:ext cx="3512512" cy="461665"/>
          </a:xfrm>
          <a:prstGeom prst="rect">
            <a:avLst/>
          </a:prstGeom>
          <a:noFill/>
        </p:spPr>
        <p:txBody>
          <a:bodyPr wrap="square" rtlCol="0">
            <a:spAutoFit/>
          </a:bodyPr>
          <a:lstStyle/>
          <a:p>
            <a:r>
              <a:rPr lang="sv-SE" sz="2400" b="1"/>
              <a:t>14:20-14:35</a:t>
            </a:r>
          </a:p>
        </p:txBody>
      </p:sp>
    </p:spTree>
    <p:extLst>
      <p:ext uri="{BB962C8B-B14F-4D97-AF65-F5344CB8AC3E}">
        <p14:creationId xmlns:p14="http://schemas.microsoft.com/office/powerpoint/2010/main" val="896549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person, inomhus, fönster, arbetar&#10;&#10;Automatiskt genererad beskrivning">
            <a:extLst>
              <a:ext uri="{FF2B5EF4-FFF2-40B4-BE49-F238E27FC236}">
                <a16:creationId xmlns:a16="http://schemas.microsoft.com/office/drawing/2014/main" id="{122490C8-CEF6-4704-9E76-2FED54DC793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r="-269"/>
          <a:stretch/>
        </p:blipFill>
        <p:spPr>
          <a:xfrm>
            <a:off x="16329" y="-469900"/>
            <a:ext cx="12192000" cy="6218768"/>
          </a:xfrm>
        </p:spPr>
      </p:pic>
      <p:pic>
        <p:nvPicPr>
          <p:cNvPr id="3" name="Bildobjekt 2">
            <a:extLst>
              <a:ext uri="{FF2B5EF4-FFF2-40B4-BE49-F238E27FC236}">
                <a16:creationId xmlns:a16="http://schemas.microsoft.com/office/drawing/2014/main" id="{BD7A0BF1-C02C-5C4E-B2A3-731FFE4B9D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482" t="35165" r="27356"/>
          <a:stretch/>
        </p:blipFill>
        <p:spPr>
          <a:xfrm rot="10800000">
            <a:off x="-16329" y="2063261"/>
            <a:ext cx="12192000" cy="4794737"/>
          </a:xfrm>
          <a:prstGeom prst="rect">
            <a:avLst/>
          </a:prstGeom>
        </p:spPr>
      </p:pic>
      <p:sp>
        <p:nvSpPr>
          <p:cNvPr id="8" name="textruta 7">
            <a:extLst>
              <a:ext uri="{FF2B5EF4-FFF2-40B4-BE49-F238E27FC236}">
                <a16:creationId xmlns:a16="http://schemas.microsoft.com/office/drawing/2014/main" id="{293F466C-0F62-4B66-9DBC-310B487C9A13}"/>
              </a:ext>
            </a:extLst>
          </p:cNvPr>
          <p:cNvSpPr txBox="1"/>
          <p:nvPr/>
        </p:nvSpPr>
        <p:spPr>
          <a:xfrm>
            <a:off x="407988" y="4194597"/>
            <a:ext cx="11286841" cy="2923877"/>
          </a:xfrm>
          <a:prstGeom prst="rect">
            <a:avLst/>
          </a:prstGeom>
          <a:solidFill>
            <a:schemeClr val="accent1">
              <a:alpha val="0"/>
            </a:schemeClr>
          </a:solidFill>
        </p:spPr>
        <p:txBody>
          <a:bodyPr wrap="square" rtlCol="0">
            <a:spAutoFit/>
          </a:bodyPr>
          <a:lstStyle/>
          <a:p>
            <a:endParaRPr lang="sv-SE" sz="4000">
              <a:solidFill>
                <a:schemeClr val="bg1"/>
              </a:solidFill>
              <a:latin typeface="+mj-lt"/>
            </a:endParaRPr>
          </a:p>
          <a:p>
            <a:r>
              <a:rPr lang="sv-SE" sz="4000">
                <a:solidFill>
                  <a:schemeClr val="bg1"/>
                </a:solidFill>
                <a:latin typeface="+mj-lt"/>
              </a:rPr>
              <a:t>Grundskoleförvaltningen</a:t>
            </a:r>
            <a:br>
              <a:rPr lang="sv-SE" sz="3600">
                <a:solidFill>
                  <a:schemeClr val="bg1"/>
                </a:solidFill>
                <a:latin typeface="+mj-lt"/>
              </a:rPr>
            </a:br>
            <a:r>
              <a:rPr lang="sv-SE" sz="2400">
                <a:solidFill>
                  <a:schemeClr val="bg1"/>
                </a:solidFill>
                <a:effectLst/>
                <a:latin typeface="Calibri" panose="020F0502020204030204" pitchFamily="34" charset="0"/>
                <a:ea typeface="Calibri" panose="020F0502020204030204" pitchFamily="34" charset="0"/>
              </a:rPr>
              <a:t>Undersöka, kartlägga, analysera och formulera utvärderingsbara mål</a:t>
            </a:r>
            <a:br>
              <a:rPr lang="sv-SE" sz="3600">
                <a:solidFill>
                  <a:schemeClr val="bg1"/>
                </a:solidFill>
              </a:rPr>
            </a:br>
            <a:r>
              <a:rPr lang="sv-SE" sz="2000">
                <a:solidFill>
                  <a:schemeClr val="bg1"/>
                </a:solidFill>
              </a:rPr>
              <a:t>2023-10-05</a:t>
            </a:r>
            <a:br>
              <a:rPr lang="sv-SE" sz="2000">
                <a:solidFill>
                  <a:schemeClr val="bg1"/>
                </a:solidFill>
              </a:rPr>
            </a:br>
            <a:endParaRPr lang="sv-SE" sz="2000">
              <a:solidFill>
                <a:schemeClr val="bg1"/>
              </a:solidFill>
            </a:endParaRPr>
          </a:p>
          <a:p>
            <a:endParaRPr lang="sv-SE" sz="4000">
              <a:solidFill>
                <a:schemeClr val="bg1"/>
              </a:solidFill>
              <a:latin typeface="+mj-lt"/>
            </a:endParaRPr>
          </a:p>
        </p:txBody>
      </p:sp>
    </p:spTree>
    <p:extLst>
      <p:ext uri="{BB962C8B-B14F-4D97-AF65-F5344CB8AC3E}">
        <p14:creationId xmlns:p14="http://schemas.microsoft.com/office/powerpoint/2010/main" val="2654265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6A9D80A-CDF8-FDC5-D820-7D7218A13A26}"/>
              </a:ext>
            </a:extLst>
          </p:cNvPr>
          <p:cNvSpPr>
            <a:spLocks noGrp="1"/>
          </p:cNvSpPr>
          <p:nvPr>
            <p:ph type="title"/>
          </p:nvPr>
        </p:nvSpPr>
        <p:spPr>
          <a:xfrm>
            <a:off x="348223" y="330108"/>
            <a:ext cx="9917337" cy="736959"/>
          </a:xfrm>
        </p:spPr>
        <p:txBody>
          <a:bodyPr>
            <a:noAutofit/>
          </a:bodyPr>
          <a:lstStyle/>
          <a:p>
            <a:r>
              <a:rPr lang="sv-SE" sz="3200" dirty="0">
                <a:latin typeface="Arial"/>
                <a:cs typeface="Arial"/>
              </a:rPr>
              <a:t>Vad händer på nätet och hur kan vi få syn på det?</a:t>
            </a:r>
            <a:endParaRPr lang="sv-SE" sz="3200"/>
          </a:p>
        </p:txBody>
      </p:sp>
      <p:pic>
        <p:nvPicPr>
          <p:cNvPr id="2" name="Bildobjekt 1" descr="En bild som visar person, frisyr, blond, hästsvans&#10;&#10;Automatiskt genererad beskrivning">
            <a:extLst>
              <a:ext uri="{FF2B5EF4-FFF2-40B4-BE49-F238E27FC236}">
                <a16:creationId xmlns:a16="http://schemas.microsoft.com/office/drawing/2014/main" id="{31CDB8D3-52E9-21E1-000F-C6C01DA34FA4}"/>
              </a:ext>
            </a:extLst>
          </p:cNvPr>
          <p:cNvPicPr>
            <a:picLocks noChangeAspect="1"/>
          </p:cNvPicPr>
          <p:nvPr/>
        </p:nvPicPr>
        <p:blipFill rotWithShape="1">
          <a:blip r:embed="rId2"/>
          <a:srcRect t="14221" b="65"/>
          <a:stretch/>
        </p:blipFill>
        <p:spPr>
          <a:xfrm>
            <a:off x="406059" y="1415947"/>
            <a:ext cx="11394822" cy="4841137"/>
          </a:xfrm>
          <a:prstGeom prst="rect">
            <a:avLst/>
          </a:prstGeom>
          <a:noFill/>
        </p:spPr>
      </p:pic>
    </p:spTree>
    <p:extLst>
      <p:ext uri="{BB962C8B-B14F-4D97-AF65-F5344CB8AC3E}">
        <p14:creationId xmlns:p14="http://schemas.microsoft.com/office/powerpoint/2010/main" val="1416916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8" descr="http://shop.pg-miljo.se/public/img/user/840025.jpg"/>
          <p:cNvPicPr preferRelativeResize="0"/>
          <p:nvPr/>
        </p:nvPicPr>
        <p:blipFill rotWithShape="1">
          <a:blip r:embed="rId3">
            <a:alphaModFix/>
          </a:blip>
          <a:srcRect/>
          <a:stretch/>
        </p:blipFill>
        <p:spPr>
          <a:xfrm rot="650384">
            <a:off x="1372509" y="1711038"/>
            <a:ext cx="9941383" cy="3262527"/>
          </a:xfrm>
          <a:prstGeom prst="rect">
            <a:avLst/>
          </a:prstGeom>
          <a:noFill/>
          <a:ln>
            <a:noFill/>
          </a:ln>
        </p:spPr>
      </p:pic>
    </p:spTree>
    <p:extLst>
      <p:ext uri="{BB962C8B-B14F-4D97-AF65-F5344CB8AC3E}">
        <p14:creationId xmlns:p14="http://schemas.microsoft.com/office/powerpoint/2010/main" val="2354790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9"/>
          <p:cNvPicPr preferRelativeResize="0"/>
          <p:nvPr/>
        </p:nvPicPr>
        <p:blipFill>
          <a:blip r:embed="rId3">
            <a:alphaModFix/>
          </a:blip>
          <a:stretch>
            <a:fillRect/>
          </a:stretch>
        </p:blipFill>
        <p:spPr>
          <a:xfrm>
            <a:off x="422267" y="117867"/>
            <a:ext cx="11408967" cy="6420867"/>
          </a:xfrm>
          <a:prstGeom prst="rect">
            <a:avLst/>
          </a:prstGeom>
          <a:noFill/>
          <a:ln>
            <a:noFill/>
          </a:ln>
        </p:spPr>
      </p:pic>
    </p:spTree>
    <p:extLst>
      <p:ext uri="{BB962C8B-B14F-4D97-AF65-F5344CB8AC3E}">
        <p14:creationId xmlns:p14="http://schemas.microsoft.com/office/powerpoint/2010/main" val="3796844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C7E7FC75-A20E-424A-AA37-450C4B5F8526}"/>
              </a:ext>
            </a:extLst>
          </p:cNvPr>
          <p:cNvSpPr>
            <a:spLocks noGrp="1"/>
          </p:cNvSpPr>
          <p:nvPr>
            <p:ph type="title"/>
          </p:nvPr>
        </p:nvSpPr>
        <p:spPr>
          <a:xfrm>
            <a:off x="407988" y="404813"/>
            <a:ext cx="9170279" cy="736959"/>
          </a:xfrm>
        </p:spPr>
        <p:txBody>
          <a:bodyPr anchor="ctr">
            <a:normAutofit/>
          </a:bodyPr>
          <a:lstStyle/>
          <a:p>
            <a:r>
              <a:rPr lang="sv-SE" sz="4000"/>
              <a:t>Dagens program</a:t>
            </a:r>
          </a:p>
        </p:txBody>
      </p:sp>
      <p:sp>
        <p:nvSpPr>
          <p:cNvPr id="7" name="Platshållare för innehåll 6">
            <a:extLst>
              <a:ext uri="{FF2B5EF4-FFF2-40B4-BE49-F238E27FC236}">
                <a16:creationId xmlns:a16="http://schemas.microsoft.com/office/drawing/2014/main" id="{00382BCE-E218-49FF-9C35-8AF8EFF762DD}"/>
              </a:ext>
            </a:extLst>
          </p:cNvPr>
          <p:cNvSpPr>
            <a:spLocks noGrp="1"/>
          </p:cNvSpPr>
          <p:nvPr>
            <p:ph sz="half" idx="1"/>
          </p:nvPr>
        </p:nvSpPr>
        <p:spPr>
          <a:xfrm>
            <a:off x="407988" y="1736729"/>
            <a:ext cx="5400000" cy="4176710"/>
          </a:xfrm>
        </p:spPr>
        <p:txBody>
          <a:bodyPr>
            <a:normAutofit fontScale="92500" lnSpcReduction="20000"/>
          </a:bodyPr>
          <a:lstStyle/>
          <a:p>
            <a:pPr marL="0" lvl="0" indent="0" fontAlgn="base">
              <a:buSzPts val="1000"/>
              <a:buNone/>
              <a:tabLst>
                <a:tab pos="457200" algn="l"/>
              </a:tabLst>
            </a:pPr>
            <a:r>
              <a:rPr lang="sv-SE" sz="1800" dirty="0">
                <a:effectLst/>
                <a:ea typeface="Times New Roman" panose="02020603050405020304" pitchFamily="18" charset="0"/>
              </a:rPr>
              <a:t>13:00-13:10 </a:t>
            </a:r>
            <a:r>
              <a:rPr lang="sv-SE" sz="1800" dirty="0">
                <a:ea typeface="Times New Roman" panose="02020603050405020304" pitchFamily="18" charset="0"/>
              </a:rPr>
              <a:t>I</a:t>
            </a:r>
            <a:r>
              <a:rPr lang="sv-SE" sz="1800" dirty="0">
                <a:effectLst/>
                <a:ea typeface="Times New Roman" panose="02020603050405020304" pitchFamily="18" charset="0"/>
              </a:rPr>
              <a:t>ncheckning</a:t>
            </a:r>
          </a:p>
          <a:p>
            <a:pPr marL="0" lvl="0" indent="0" fontAlgn="base">
              <a:buSzPts val="1000"/>
              <a:buNone/>
              <a:tabLst>
                <a:tab pos="457200" algn="l"/>
              </a:tabLst>
            </a:pPr>
            <a:r>
              <a:rPr lang="sv-SE" sz="1800" dirty="0">
                <a:effectLst/>
                <a:ea typeface="Times New Roman" panose="02020603050405020304" pitchFamily="18" charset="0"/>
              </a:rPr>
              <a:t>13:10- 13:30 Vad är skillnaden mellan det främjande och förebyggande arbetet? </a:t>
            </a:r>
          </a:p>
          <a:p>
            <a:pPr marL="0" lvl="0" indent="0" fontAlgn="base">
              <a:buSzPts val="1000"/>
              <a:buNone/>
              <a:tabLst>
                <a:tab pos="457200" algn="l"/>
              </a:tabLst>
            </a:pPr>
            <a:r>
              <a:rPr lang="sv-SE" sz="1800" dirty="0">
                <a:effectLst/>
                <a:ea typeface="Times New Roman" panose="02020603050405020304" pitchFamily="18" charset="0"/>
              </a:rPr>
              <a:t>13:30- 14:00 Kartläggningsmetoder</a:t>
            </a:r>
          </a:p>
          <a:p>
            <a:pPr marL="0" lvl="0" indent="0" fontAlgn="base">
              <a:buSzPts val="1000"/>
              <a:buNone/>
              <a:tabLst>
                <a:tab pos="457200" algn="l"/>
              </a:tabLst>
            </a:pPr>
            <a:r>
              <a:rPr lang="sv-SE" sz="1800" dirty="0">
                <a:effectLst/>
                <a:ea typeface="Times New Roman" panose="02020603050405020304" pitchFamily="18" charset="0"/>
              </a:rPr>
              <a:t>14:00-14:20 Hur blir det digitala kränkningsverktyget ett viktigt underlag i kartläggningen? </a:t>
            </a:r>
            <a:r>
              <a:rPr lang="sv-SE" sz="1800" dirty="0">
                <a:ea typeface="Times New Roman" panose="02020603050405020304" pitchFamily="18" charset="0"/>
              </a:rPr>
              <a:t>Hanna Hermansson och Kerstin Kloo, koordinatorer, utredning och juridik.</a:t>
            </a:r>
            <a:endParaRPr lang="sv-SE" sz="1800" dirty="0">
              <a:effectLst/>
              <a:ea typeface="Times New Roman" panose="02020603050405020304" pitchFamily="18" charset="0"/>
            </a:endParaRPr>
          </a:p>
          <a:p>
            <a:pPr marL="0" lvl="0" indent="0" fontAlgn="base">
              <a:buSzPts val="1000"/>
              <a:buNone/>
              <a:tabLst>
                <a:tab pos="457200" algn="l"/>
              </a:tabLst>
            </a:pPr>
            <a:r>
              <a:rPr lang="sv-SE" sz="1800" dirty="0">
                <a:effectLst/>
                <a:ea typeface="Times New Roman" panose="02020603050405020304" pitchFamily="18" charset="0"/>
              </a:rPr>
              <a:t>14:20-14:35 Fika </a:t>
            </a:r>
          </a:p>
          <a:p>
            <a:pPr marL="0" lvl="0" indent="0" fontAlgn="base">
              <a:buSzPts val="1000"/>
              <a:buNone/>
              <a:tabLst>
                <a:tab pos="457200" algn="l"/>
              </a:tabLst>
            </a:pPr>
            <a:r>
              <a:rPr lang="sv-SE" sz="1800" dirty="0">
                <a:effectLst/>
                <a:ea typeface="Times New Roman" panose="02020603050405020304" pitchFamily="18" charset="0"/>
              </a:rPr>
              <a:t>14:35-14:55 </a:t>
            </a:r>
            <a:r>
              <a:rPr lang="sv-SE" sz="1800" i="1" dirty="0">
                <a:ea typeface="Times New Roman" panose="02020603050405020304" pitchFamily="18" charset="0"/>
              </a:rPr>
              <a:t>Vad händer på nätet och hur kan vi få syn på det?</a:t>
            </a:r>
            <a:r>
              <a:rPr lang="sv-SE" sz="1800" i="1" dirty="0">
                <a:effectLst/>
                <a:ea typeface="Times New Roman" panose="02020603050405020304" pitchFamily="18" charset="0"/>
              </a:rPr>
              <a:t> </a:t>
            </a:r>
            <a:r>
              <a:rPr lang="sv-SE" sz="1800" dirty="0">
                <a:effectLst/>
                <a:ea typeface="Times New Roman" panose="02020603050405020304" pitchFamily="18" charset="0"/>
              </a:rPr>
              <a:t>Malin </a:t>
            </a:r>
            <a:r>
              <a:rPr lang="sv-SE" sz="1800" dirty="0">
                <a:ea typeface="Times New Roman" panose="02020603050405020304" pitchFamily="18" charset="0"/>
              </a:rPr>
              <a:t>Eriksson,</a:t>
            </a:r>
            <a:r>
              <a:rPr lang="sv-SE" sz="1800" dirty="0">
                <a:effectLst/>
                <a:ea typeface="Times New Roman" panose="02020603050405020304" pitchFamily="18" charset="0"/>
              </a:rPr>
              <a:t> Digitalt lärande</a:t>
            </a:r>
          </a:p>
          <a:p>
            <a:pPr marL="0" lvl="0" indent="0" fontAlgn="base">
              <a:buSzPts val="1000"/>
              <a:buNone/>
              <a:tabLst>
                <a:tab pos="457200" algn="l"/>
              </a:tabLst>
            </a:pPr>
            <a:r>
              <a:rPr lang="sv-SE" sz="1800" dirty="0">
                <a:effectLst/>
                <a:ea typeface="Times New Roman" panose="02020603050405020304" pitchFamily="18" charset="0"/>
              </a:rPr>
              <a:t>14:55-15:45 Hur kan man analysera sina kartläggningar?  Hur kan man formulera utvärderingsbara mål? </a:t>
            </a:r>
          </a:p>
          <a:p>
            <a:pPr marL="0" lvl="0" indent="0" fontAlgn="base">
              <a:buSzPts val="1000"/>
              <a:buNone/>
              <a:tabLst>
                <a:tab pos="457200" algn="l"/>
              </a:tabLst>
            </a:pPr>
            <a:r>
              <a:rPr lang="sv-SE" sz="1800" dirty="0">
                <a:effectLst/>
                <a:ea typeface="Times New Roman" panose="02020603050405020304" pitchFamily="18" charset="0"/>
              </a:rPr>
              <a:t>15:45-16:00 Utvärdering</a:t>
            </a:r>
          </a:p>
          <a:p>
            <a:pPr marL="0" lvl="0" indent="0" fontAlgn="base">
              <a:lnSpc>
                <a:spcPct val="100000"/>
              </a:lnSpc>
              <a:buSzPts val="1000"/>
              <a:buNone/>
              <a:tabLst>
                <a:tab pos="457200" algn="l"/>
              </a:tabLst>
            </a:pPr>
            <a:endParaRPr lang="sv-SE" sz="1700" dirty="0"/>
          </a:p>
        </p:txBody>
      </p:sp>
      <p:pic>
        <p:nvPicPr>
          <p:cNvPr id="4" name="Platshållare för bild 7" descr="En bild som visar person, inomhus, fönster, barn&#10;&#10;Automatiskt genererad beskrivning">
            <a:extLst>
              <a:ext uri="{FF2B5EF4-FFF2-40B4-BE49-F238E27FC236}">
                <a16:creationId xmlns:a16="http://schemas.microsoft.com/office/drawing/2014/main" id="{71339511-CE1B-5E20-87CA-BA4EDF8BE7E0}"/>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r="-3" b="35027"/>
          <a:stretch/>
        </p:blipFill>
        <p:spPr>
          <a:xfrm>
            <a:off x="6379250" y="1736729"/>
            <a:ext cx="5400000" cy="4176710"/>
          </a:xfrm>
          <a:prstGeom prst="rect">
            <a:avLst/>
          </a:prstGeom>
          <a:noFill/>
        </p:spPr>
      </p:pic>
    </p:spTree>
    <p:extLst>
      <p:ext uri="{BB962C8B-B14F-4D97-AF65-F5344CB8AC3E}">
        <p14:creationId xmlns:p14="http://schemas.microsoft.com/office/powerpoint/2010/main" val="3823611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30"/>
          <p:cNvPicPr preferRelativeResize="0"/>
          <p:nvPr/>
        </p:nvPicPr>
        <p:blipFill rotWithShape="1">
          <a:blip r:embed="rId3">
            <a:alphaModFix/>
          </a:blip>
          <a:srcRect l="803"/>
          <a:stretch/>
        </p:blipFill>
        <p:spPr>
          <a:xfrm>
            <a:off x="953749" y="798653"/>
            <a:ext cx="9824649" cy="4953964"/>
          </a:xfrm>
          <a:prstGeom prst="rect">
            <a:avLst/>
          </a:prstGeom>
          <a:noFill/>
          <a:ln>
            <a:noFill/>
          </a:ln>
        </p:spPr>
      </p:pic>
      <p:sp>
        <p:nvSpPr>
          <p:cNvPr id="169" name="Google Shape;169;p30"/>
          <p:cNvSpPr txBox="1">
            <a:spLocks noGrp="1"/>
          </p:cNvSpPr>
          <p:nvPr>
            <p:ph type="ctrTitle" idx="4294967295"/>
          </p:nvPr>
        </p:nvSpPr>
        <p:spPr>
          <a:xfrm>
            <a:off x="5731497" y="1386167"/>
            <a:ext cx="6071236" cy="2736800"/>
          </a:xfrm>
          <a:prstGeom prst="rect">
            <a:avLst/>
          </a:prstGeom>
        </p:spPr>
        <p:txBody>
          <a:bodyPr spcFirstLastPara="1" wrap="square" lIns="121900" tIns="121900" rIns="121900" bIns="121900" anchor="t" anchorCtr="0">
            <a:normAutofit/>
          </a:bodyPr>
          <a:lstStyle/>
          <a:p>
            <a:r>
              <a:rPr lang="sv-SE" dirty="0">
                <a:solidFill>
                  <a:srgbClr val="7CC9EB"/>
                </a:solidFill>
              </a:rPr>
              <a:t>Nästan </a:t>
            </a:r>
            <a:r>
              <a:rPr lang="sv-SE" b="1" dirty="0">
                <a:solidFill>
                  <a:srgbClr val="7CC9EB"/>
                </a:solidFill>
              </a:rPr>
              <a:t>var tredje tjej på mellanstadiet </a:t>
            </a:r>
            <a:r>
              <a:rPr lang="sv-SE" dirty="0">
                <a:solidFill>
                  <a:srgbClr val="7CC9EB"/>
                </a:solidFill>
              </a:rPr>
              <a:t>har blivit utsatt för </a:t>
            </a:r>
            <a:r>
              <a:rPr lang="sv-SE" dirty="0" err="1">
                <a:solidFill>
                  <a:srgbClr val="7CC9EB"/>
                </a:solidFill>
              </a:rPr>
              <a:t>näthat</a:t>
            </a:r>
            <a:r>
              <a:rPr lang="sv-SE" dirty="0">
                <a:solidFill>
                  <a:srgbClr val="7CC9EB"/>
                </a:solidFill>
              </a:rPr>
              <a:t> senaste året</a:t>
            </a:r>
            <a:endParaRPr dirty="0">
              <a:solidFill>
                <a:srgbClr val="7CC9EB"/>
              </a:solidFill>
            </a:endParaRPr>
          </a:p>
        </p:txBody>
      </p:sp>
      <p:sp>
        <p:nvSpPr>
          <p:cNvPr id="170" name="Google Shape;170;p30"/>
          <p:cNvSpPr txBox="1"/>
          <p:nvPr/>
        </p:nvSpPr>
        <p:spPr>
          <a:xfrm>
            <a:off x="2754774" y="6394167"/>
            <a:ext cx="8023623" cy="861734"/>
          </a:xfrm>
          <a:prstGeom prst="rect">
            <a:avLst/>
          </a:prstGeom>
          <a:noFill/>
          <a:ln>
            <a:noFill/>
          </a:ln>
        </p:spPr>
        <p:txBody>
          <a:bodyPr spcFirstLastPara="1" wrap="square" lIns="121900" tIns="121900" rIns="121900" bIns="121900" anchor="t" anchorCtr="0">
            <a:spAutoFit/>
          </a:bodyPr>
          <a:lstStyle/>
          <a:p>
            <a:r>
              <a:rPr lang="sv-SE" sz="2000" dirty="0"/>
              <a:t>https://www.statensmedierad.se/aktuellt/nyheter/2022/fler-yngre-barn-trakasseras-pa-natet</a:t>
            </a:r>
            <a:endParaRPr sz="2000" dirty="0"/>
          </a:p>
        </p:txBody>
      </p:sp>
    </p:spTree>
    <p:extLst>
      <p:ext uri="{BB962C8B-B14F-4D97-AF65-F5344CB8AC3E}">
        <p14:creationId xmlns:p14="http://schemas.microsoft.com/office/powerpoint/2010/main" val="3792075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1"/>
          <p:cNvSpPr txBox="1">
            <a:spLocks noGrp="1"/>
          </p:cNvSpPr>
          <p:nvPr>
            <p:ph type="ctrTitle" idx="4294967295"/>
          </p:nvPr>
        </p:nvSpPr>
        <p:spPr>
          <a:xfrm>
            <a:off x="903567" y="1487767"/>
            <a:ext cx="10301600" cy="2736800"/>
          </a:xfrm>
          <a:prstGeom prst="rect">
            <a:avLst/>
          </a:prstGeom>
        </p:spPr>
        <p:txBody>
          <a:bodyPr spcFirstLastPara="1" wrap="square" lIns="121900" tIns="121900" rIns="121900" bIns="121900" anchor="t" anchorCtr="0">
            <a:normAutofit/>
          </a:bodyPr>
          <a:lstStyle/>
          <a:p>
            <a:r>
              <a:rPr lang="sv-SE" sz="4533" dirty="0">
                <a:solidFill>
                  <a:srgbClr val="7CC9EB"/>
                </a:solidFill>
              </a:rPr>
              <a:t>Den vanligaste formen av kränkningar är elaka meddelanden/kommentarer </a:t>
            </a:r>
            <a:r>
              <a:rPr lang="sv-SE" sz="4533" b="1" dirty="0">
                <a:solidFill>
                  <a:srgbClr val="7CC9EB"/>
                </a:solidFill>
              </a:rPr>
              <a:t>om utseende eller intressen</a:t>
            </a:r>
            <a:endParaRPr sz="4533" dirty="0">
              <a:solidFill>
                <a:srgbClr val="7CC9EB"/>
              </a:solidFill>
            </a:endParaRPr>
          </a:p>
        </p:txBody>
      </p:sp>
      <p:sp>
        <p:nvSpPr>
          <p:cNvPr id="177" name="Google Shape;177;p31"/>
          <p:cNvSpPr/>
          <p:nvPr/>
        </p:nvSpPr>
        <p:spPr>
          <a:xfrm>
            <a:off x="713267" y="761367"/>
            <a:ext cx="10492000" cy="3822000"/>
          </a:xfrm>
          <a:prstGeom prst="wedgeRectCallout">
            <a:avLst>
              <a:gd name="adj1" fmla="val -50470"/>
              <a:gd name="adj2" fmla="val 89688"/>
            </a:avLst>
          </a:prstGeom>
          <a:noFill/>
          <a:ln w="2857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Tree>
    <p:extLst>
      <p:ext uri="{BB962C8B-B14F-4D97-AF65-F5344CB8AC3E}">
        <p14:creationId xmlns:p14="http://schemas.microsoft.com/office/powerpoint/2010/main" val="984958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2"/>
          <p:cNvSpPr txBox="1"/>
          <p:nvPr/>
        </p:nvSpPr>
        <p:spPr>
          <a:xfrm>
            <a:off x="101600" y="6287567"/>
            <a:ext cx="12020000" cy="984845"/>
          </a:xfrm>
          <a:prstGeom prst="rect">
            <a:avLst/>
          </a:prstGeom>
          <a:noFill/>
          <a:ln>
            <a:noFill/>
          </a:ln>
        </p:spPr>
        <p:txBody>
          <a:bodyPr spcFirstLastPara="1" wrap="square" lIns="121900" tIns="121900" rIns="121900" bIns="121900" anchor="t" anchorCtr="0">
            <a:spAutoFit/>
          </a:bodyPr>
          <a:lstStyle/>
          <a:p>
            <a:r>
              <a:rPr lang="sv-SE" sz="2400" dirty="0">
                <a:solidFill>
                  <a:srgbClr val="747474"/>
                </a:solidFill>
              </a:rPr>
              <a:t>https://svenskarnaochinternet.se/rapporter/svenskarna-och-internet-2021/nathat-och-natbrott/4-av-10-har-blivit-utsatta-for-oonskade-kontaktforsok-pa-natet/</a:t>
            </a:r>
            <a:endParaRPr sz="2400" dirty="0">
              <a:solidFill>
                <a:srgbClr val="747474"/>
              </a:solidFill>
            </a:endParaRPr>
          </a:p>
        </p:txBody>
      </p:sp>
      <p:sp>
        <p:nvSpPr>
          <p:cNvPr id="184" name="Google Shape;184;p32"/>
          <p:cNvSpPr txBox="1">
            <a:spLocks noGrp="1"/>
          </p:cNvSpPr>
          <p:nvPr>
            <p:ph type="ctrTitle" idx="4294967295"/>
          </p:nvPr>
        </p:nvSpPr>
        <p:spPr>
          <a:xfrm>
            <a:off x="3922300" y="1401067"/>
            <a:ext cx="7771200" cy="2736800"/>
          </a:xfrm>
          <a:prstGeom prst="rect">
            <a:avLst/>
          </a:prstGeom>
        </p:spPr>
        <p:txBody>
          <a:bodyPr spcFirstLastPara="1" wrap="square" lIns="121900" tIns="121900" rIns="121900" bIns="121900" anchor="t" anchorCtr="0">
            <a:normAutofit/>
          </a:bodyPr>
          <a:lstStyle/>
          <a:p>
            <a:r>
              <a:rPr lang="sv-SE" dirty="0">
                <a:solidFill>
                  <a:srgbClr val="7CC9EB"/>
                </a:solidFill>
                <a:latin typeface="Arial Black"/>
                <a:ea typeface="Arial Black"/>
                <a:cs typeface="Arial Black"/>
                <a:sym typeface="Arial Black"/>
              </a:rPr>
              <a:t>14% av högstadieeleverna</a:t>
            </a:r>
            <a:r>
              <a:rPr lang="sv-SE" b="1" dirty="0">
                <a:solidFill>
                  <a:srgbClr val="7CC9EB"/>
                </a:solidFill>
              </a:rPr>
              <a:t> </a:t>
            </a:r>
            <a:r>
              <a:rPr lang="sv-SE" dirty="0">
                <a:solidFill>
                  <a:srgbClr val="7CC9EB"/>
                </a:solidFill>
              </a:rPr>
              <a:t>har fått stötande eller obehagliga bilder skickat till sig senaste året.</a:t>
            </a:r>
            <a:endParaRPr dirty="0">
              <a:solidFill>
                <a:srgbClr val="7CC9EB"/>
              </a:solidFill>
            </a:endParaRPr>
          </a:p>
        </p:txBody>
      </p:sp>
      <p:pic>
        <p:nvPicPr>
          <p:cNvPr id="185" name="Google Shape;185;p32"/>
          <p:cNvPicPr preferRelativeResize="0"/>
          <p:nvPr/>
        </p:nvPicPr>
        <p:blipFill>
          <a:blip r:embed="rId3">
            <a:alphaModFix/>
          </a:blip>
          <a:stretch>
            <a:fillRect/>
          </a:stretch>
        </p:blipFill>
        <p:spPr>
          <a:xfrm>
            <a:off x="203201" y="203201"/>
            <a:ext cx="3194868" cy="5881167"/>
          </a:xfrm>
          <a:prstGeom prst="rect">
            <a:avLst/>
          </a:prstGeom>
          <a:noFill/>
          <a:ln>
            <a:noFill/>
          </a:ln>
        </p:spPr>
      </p:pic>
    </p:spTree>
    <p:extLst>
      <p:ext uri="{BB962C8B-B14F-4D97-AF65-F5344CB8AC3E}">
        <p14:creationId xmlns:p14="http://schemas.microsoft.com/office/powerpoint/2010/main" val="686388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3"/>
          <p:cNvPicPr preferRelativeResize="0"/>
          <p:nvPr/>
        </p:nvPicPr>
        <p:blipFill rotWithShape="1">
          <a:blip r:embed="rId3">
            <a:alphaModFix/>
          </a:blip>
          <a:srcRect t="1686" b="5116"/>
          <a:stretch/>
        </p:blipFill>
        <p:spPr>
          <a:xfrm>
            <a:off x="135416" y="41634"/>
            <a:ext cx="11921165" cy="6603301"/>
          </a:xfrm>
          <a:prstGeom prst="rect">
            <a:avLst/>
          </a:prstGeom>
          <a:noFill/>
          <a:ln>
            <a:noFill/>
          </a:ln>
        </p:spPr>
      </p:pic>
      <p:sp>
        <p:nvSpPr>
          <p:cNvPr id="192" name="Google Shape;192;p33"/>
          <p:cNvSpPr/>
          <p:nvPr/>
        </p:nvSpPr>
        <p:spPr>
          <a:xfrm>
            <a:off x="135400" y="518667"/>
            <a:ext cx="9732000" cy="1796800"/>
          </a:xfrm>
          <a:prstGeom prst="rect">
            <a:avLst/>
          </a:prstGeom>
          <a:solidFill>
            <a:srgbClr val="7CC9EB">
              <a:alpha val="48310"/>
            </a:srgbClr>
          </a:solidFill>
          <a:ln>
            <a:noFill/>
          </a:ln>
        </p:spPr>
        <p:txBody>
          <a:bodyPr spcFirstLastPara="1" wrap="square" lIns="121900" tIns="121900" rIns="121900" bIns="121900" anchor="ctr" anchorCtr="0">
            <a:noAutofit/>
          </a:bodyPr>
          <a:lstStyle/>
          <a:p>
            <a:endParaRPr sz="2533"/>
          </a:p>
        </p:txBody>
      </p:sp>
      <p:sp>
        <p:nvSpPr>
          <p:cNvPr id="193" name="Google Shape;193;p33"/>
          <p:cNvSpPr txBox="1"/>
          <p:nvPr/>
        </p:nvSpPr>
        <p:spPr>
          <a:xfrm>
            <a:off x="630000" y="518667"/>
            <a:ext cx="9159200" cy="3161200"/>
          </a:xfrm>
          <a:prstGeom prst="rect">
            <a:avLst/>
          </a:prstGeom>
          <a:noFill/>
          <a:ln>
            <a:noFill/>
          </a:ln>
        </p:spPr>
        <p:txBody>
          <a:bodyPr spcFirstLastPara="1" wrap="square" lIns="121900" tIns="121900" rIns="121900" bIns="121900" anchor="t" anchorCtr="0">
            <a:noAutofit/>
          </a:bodyPr>
          <a:lstStyle/>
          <a:p>
            <a:r>
              <a:rPr lang="sv-SE" sz="3200" b="1">
                <a:solidFill>
                  <a:srgbClr val="FFFFFF"/>
                </a:solidFill>
              </a:rPr>
              <a:t>Om man har blivit utsatt för något obehagligt på nätet kan man reagera på olika sätt. Vanliga reaktioner är att man…</a:t>
            </a:r>
            <a:endParaRPr sz="3200" b="1">
              <a:solidFill>
                <a:srgbClr val="FFFFFF"/>
              </a:solidFill>
            </a:endParaRPr>
          </a:p>
          <a:p>
            <a:endParaRPr sz="2400">
              <a:solidFill>
                <a:srgbClr val="FFFFFF"/>
              </a:solidFill>
            </a:endParaRPr>
          </a:p>
          <a:p>
            <a:r>
              <a:rPr lang="sv-SE" sz="2400">
                <a:solidFill>
                  <a:srgbClr val="FFFFFF"/>
                </a:solidFill>
              </a:rPr>
              <a:t>… får ont i magen och huvudet</a:t>
            </a:r>
            <a:endParaRPr sz="2400">
              <a:solidFill>
                <a:srgbClr val="FFFFFF"/>
              </a:solidFill>
            </a:endParaRPr>
          </a:p>
          <a:p>
            <a:r>
              <a:rPr lang="sv-SE" sz="2400">
                <a:solidFill>
                  <a:srgbClr val="FFFFFF"/>
                </a:solidFill>
              </a:rPr>
              <a:t>… får svårt att sova</a:t>
            </a:r>
            <a:endParaRPr sz="2400">
              <a:solidFill>
                <a:srgbClr val="FFFFFF"/>
              </a:solidFill>
            </a:endParaRPr>
          </a:p>
          <a:p>
            <a:r>
              <a:rPr lang="sv-SE" sz="2400">
                <a:solidFill>
                  <a:srgbClr val="FFFFFF"/>
                </a:solidFill>
              </a:rPr>
              <a:t>… blir orolig för att gå till skolan</a:t>
            </a:r>
            <a:endParaRPr sz="2400">
              <a:solidFill>
                <a:srgbClr val="FFFFFF"/>
              </a:solidFill>
            </a:endParaRPr>
          </a:p>
          <a:p>
            <a:r>
              <a:rPr lang="sv-SE" sz="2400">
                <a:solidFill>
                  <a:srgbClr val="FFFFFF"/>
                </a:solidFill>
              </a:rPr>
              <a:t>… blir tyst och blyg</a:t>
            </a:r>
            <a:endParaRPr sz="2400">
              <a:solidFill>
                <a:srgbClr val="FFFFFF"/>
              </a:solidFill>
            </a:endParaRPr>
          </a:p>
          <a:p>
            <a:r>
              <a:rPr lang="sv-SE" sz="2400">
                <a:solidFill>
                  <a:srgbClr val="FFFFFF"/>
                </a:solidFill>
              </a:rPr>
              <a:t>… blir arg och bråkig</a:t>
            </a:r>
            <a:endParaRPr sz="2400">
              <a:solidFill>
                <a:srgbClr val="FFFFFF"/>
              </a:solidFill>
            </a:endParaRPr>
          </a:p>
          <a:p>
            <a:r>
              <a:rPr lang="sv-SE" sz="2400">
                <a:solidFill>
                  <a:srgbClr val="FFFFFF"/>
                </a:solidFill>
              </a:rPr>
              <a:t>… känner sig rädd och ledsen</a:t>
            </a:r>
            <a:endParaRPr sz="2400">
              <a:solidFill>
                <a:srgbClr val="FFFFFF"/>
              </a:solidFill>
            </a:endParaRPr>
          </a:p>
          <a:p>
            <a:r>
              <a:rPr lang="sv-SE" sz="2400">
                <a:solidFill>
                  <a:srgbClr val="FFFFFF"/>
                </a:solidFill>
              </a:rPr>
              <a:t>… skäms och vill inte prata om det</a:t>
            </a:r>
            <a:endParaRPr sz="2400">
              <a:solidFill>
                <a:srgbClr val="FFFFFF"/>
              </a:solidFill>
            </a:endParaRPr>
          </a:p>
        </p:txBody>
      </p:sp>
    </p:spTree>
    <p:extLst>
      <p:ext uri="{BB962C8B-B14F-4D97-AF65-F5344CB8AC3E}">
        <p14:creationId xmlns:p14="http://schemas.microsoft.com/office/powerpoint/2010/main" val="876185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4"/>
          <p:cNvPicPr preferRelativeResize="0"/>
          <p:nvPr/>
        </p:nvPicPr>
        <p:blipFill>
          <a:blip r:embed="rId3">
            <a:alphaModFix/>
          </a:blip>
          <a:stretch>
            <a:fillRect/>
          </a:stretch>
        </p:blipFill>
        <p:spPr>
          <a:xfrm>
            <a:off x="3173367" y="203201"/>
            <a:ext cx="5376335" cy="6451601"/>
          </a:xfrm>
          <a:prstGeom prst="rect">
            <a:avLst/>
          </a:prstGeom>
          <a:noFill/>
          <a:ln>
            <a:noFill/>
          </a:ln>
        </p:spPr>
      </p:pic>
    </p:spTree>
    <p:extLst>
      <p:ext uri="{BB962C8B-B14F-4D97-AF65-F5344CB8AC3E}">
        <p14:creationId xmlns:p14="http://schemas.microsoft.com/office/powerpoint/2010/main" val="433164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35"/>
          <p:cNvPicPr preferRelativeResize="0"/>
          <p:nvPr/>
        </p:nvPicPr>
        <p:blipFill rotWithShape="1">
          <a:blip r:embed="rId3">
            <a:alphaModFix/>
          </a:blip>
          <a:srcRect t="6585"/>
          <a:stretch/>
        </p:blipFill>
        <p:spPr>
          <a:xfrm>
            <a:off x="203200" y="146601"/>
            <a:ext cx="11863109" cy="6564799"/>
          </a:xfrm>
          <a:prstGeom prst="rect">
            <a:avLst/>
          </a:prstGeom>
          <a:noFill/>
          <a:ln>
            <a:noFill/>
          </a:ln>
        </p:spPr>
      </p:pic>
      <p:sp>
        <p:nvSpPr>
          <p:cNvPr id="205" name="Google Shape;205;p35"/>
          <p:cNvSpPr txBox="1"/>
          <p:nvPr/>
        </p:nvSpPr>
        <p:spPr>
          <a:xfrm>
            <a:off x="865600" y="5561267"/>
            <a:ext cx="10286800" cy="712000"/>
          </a:xfrm>
          <a:prstGeom prst="rect">
            <a:avLst/>
          </a:prstGeom>
          <a:noFill/>
          <a:ln>
            <a:noFill/>
          </a:ln>
        </p:spPr>
        <p:txBody>
          <a:bodyPr spcFirstLastPara="1" wrap="square" lIns="121900" tIns="121900" rIns="121900" bIns="121900" anchor="t" anchorCtr="0">
            <a:noAutofit/>
          </a:bodyPr>
          <a:lstStyle/>
          <a:p>
            <a:r>
              <a:rPr lang="sv-SE" sz="2667" b="1" dirty="0">
                <a:solidFill>
                  <a:schemeClr val="lt1"/>
                </a:solidFill>
                <a:latin typeface="Arial Black" panose="020B0604020202020204" pitchFamily="34" charset="0"/>
                <a:cs typeface="Arial Black" panose="020B0604020202020204" pitchFamily="34" charset="0"/>
              </a:rPr>
              <a:t>Vad är det vi ser - och vad är det vi inte ser?</a:t>
            </a:r>
            <a:endParaRPr sz="2667" b="1" dirty="0">
              <a:solidFill>
                <a:schemeClr val="lt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965289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0"/>
          <p:cNvPicPr preferRelativeResize="0"/>
          <p:nvPr/>
        </p:nvPicPr>
        <p:blipFill rotWithShape="1">
          <a:blip r:embed="rId3">
            <a:alphaModFix/>
          </a:blip>
          <a:srcRect t="3250"/>
          <a:stretch/>
        </p:blipFill>
        <p:spPr>
          <a:xfrm>
            <a:off x="379033" y="125034"/>
            <a:ext cx="11329400" cy="6572100"/>
          </a:xfrm>
          <a:prstGeom prst="rect">
            <a:avLst/>
          </a:prstGeom>
          <a:noFill/>
          <a:ln>
            <a:noFill/>
          </a:ln>
        </p:spPr>
      </p:pic>
      <p:sp>
        <p:nvSpPr>
          <p:cNvPr id="97" name="Google Shape;97;p20"/>
          <p:cNvSpPr/>
          <p:nvPr/>
        </p:nvSpPr>
        <p:spPr>
          <a:xfrm>
            <a:off x="0" y="5354425"/>
            <a:ext cx="11060784" cy="1030664"/>
          </a:xfrm>
          <a:prstGeom prst="rect">
            <a:avLst/>
          </a:prstGeom>
          <a:solidFill>
            <a:srgbClr val="434343">
              <a:alpha val="61240"/>
            </a:srgbClr>
          </a:solidFill>
          <a:ln>
            <a:noFill/>
          </a:ln>
        </p:spPr>
        <p:txBody>
          <a:bodyPr spcFirstLastPara="1" wrap="square" lIns="91433" tIns="91433" rIns="91433" bIns="91433" anchor="ctr" anchorCtr="0">
            <a:noAutofit/>
          </a:bodyPr>
          <a:lstStyle/>
          <a:p>
            <a:endParaRPr sz="2533"/>
          </a:p>
        </p:txBody>
      </p:sp>
      <p:sp>
        <p:nvSpPr>
          <p:cNvPr id="98" name="Google Shape;98;p20"/>
          <p:cNvSpPr txBox="1"/>
          <p:nvPr/>
        </p:nvSpPr>
        <p:spPr>
          <a:xfrm>
            <a:off x="610060" y="5581533"/>
            <a:ext cx="10186773" cy="676000"/>
          </a:xfrm>
          <a:prstGeom prst="rect">
            <a:avLst/>
          </a:prstGeom>
          <a:noFill/>
          <a:ln>
            <a:noFill/>
          </a:ln>
        </p:spPr>
        <p:txBody>
          <a:bodyPr spcFirstLastPara="1" wrap="square" lIns="0" tIns="45700" rIns="0" bIns="45700" anchor="ctr" anchorCtr="0">
            <a:noAutofit/>
          </a:bodyPr>
          <a:lstStyle/>
          <a:p>
            <a:pPr>
              <a:lnSpc>
                <a:spcPct val="90000"/>
              </a:lnSpc>
            </a:pPr>
            <a:r>
              <a:rPr lang="sv-SE" sz="3733" dirty="0">
                <a:solidFill>
                  <a:schemeClr val="lt1"/>
                </a:solidFill>
                <a:latin typeface="Arial Black"/>
                <a:ea typeface="Arial Black"/>
                <a:cs typeface="Arial Black"/>
                <a:sym typeface="Arial Black"/>
              </a:rPr>
              <a:t>Förebyggande och främjande arbete</a:t>
            </a:r>
            <a:endParaRPr sz="3733" dirty="0">
              <a:solidFill>
                <a:schemeClr val="lt1"/>
              </a:solidFill>
            </a:endParaRPr>
          </a:p>
        </p:txBody>
      </p:sp>
    </p:spTree>
    <p:extLst>
      <p:ext uri="{BB962C8B-B14F-4D97-AF65-F5344CB8AC3E}">
        <p14:creationId xmlns:p14="http://schemas.microsoft.com/office/powerpoint/2010/main" val="417493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1"/>
          <p:cNvSpPr txBox="1">
            <a:spLocks noGrp="1"/>
          </p:cNvSpPr>
          <p:nvPr>
            <p:ph type="body" idx="1"/>
          </p:nvPr>
        </p:nvSpPr>
        <p:spPr>
          <a:xfrm>
            <a:off x="313233" y="223200"/>
            <a:ext cx="7252400" cy="6411600"/>
          </a:xfrm>
          <a:prstGeom prst="rect">
            <a:avLst/>
          </a:prstGeom>
        </p:spPr>
        <p:txBody>
          <a:bodyPr spcFirstLastPara="1" wrap="square" lIns="121900" tIns="121900" rIns="121900" bIns="121900" anchor="t" anchorCtr="0">
            <a:normAutofit fontScale="92500" lnSpcReduction="10000"/>
          </a:bodyPr>
          <a:lstStyle/>
          <a:p>
            <a:pPr marL="0" indent="0">
              <a:buNone/>
            </a:pPr>
            <a:r>
              <a:rPr lang="sv-SE" sz="4250" dirty="0">
                <a:solidFill>
                  <a:schemeClr val="dk1"/>
                </a:solidFill>
                <a:latin typeface="Arial Black"/>
                <a:ea typeface="Arial Black"/>
                <a:cs typeface="Arial Black"/>
                <a:sym typeface="Arial Black"/>
              </a:rPr>
              <a:t>Övergripande mål </a:t>
            </a:r>
            <a:br>
              <a:rPr lang="sv-SE" sz="4250" dirty="0">
                <a:latin typeface="Arial Black"/>
                <a:ea typeface="Arial Black"/>
                <a:cs typeface="Arial Black"/>
              </a:rPr>
            </a:br>
            <a:r>
              <a:rPr lang="sv-SE" sz="4250" dirty="0">
                <a:solidFill>
                  <a:schemeClr val="dk1"/>
                </a:solidFill>
                <a:latin typeface="Arial Black"/>
                <a:ea typeface="Arial Black"/>
                <a:cs typeface="Arial Black"/>
                <a:sym typeface="Arial Black"/>
              </a:rPr>
              <a:t>och riktlinjer</a:t>
            </a:r>
            <a:endParaRPr sz="4250" dirty="0">
              <a:solidFill>
                <a:schemeClr val="dk1"/>
              </a:solidFill>
              <a:latin typeface="Arial Black"/>
              <a:ea typeface="Arial Black"/>
              <a:cs typeface="Arial Black"/>
              <a:sym typeface="Arial Black"/>
            </a:endParaRPr>
          </a:p>
          <a:p>
            <a:pPr marL="0" indent="0">
              <a:spcBef>
                <a:spcPts val="1600"/>
              </a:spcBef>
              <a:spcAft>
                <a:spcPts val="1600"/>
              </a:spcAft>
              <a:buNone/>
            </a:pPr>
            <a:r>
              <a:rPr lang="sv-SE" b="1" dirty="0">
                <a:solidFill>
                  <a:schemeClr val="dk1"/>
                </a:solidFill>
              </a:rPr>
              <a:t>Alla som arbetar i skolan ska </a:t>
            </a:r>
            <a:br>
              <a:rPr lang="sv-SE" b="1" dirty="0"/>
            </a:br>
            <a:br>
              <a:rPr lang="sv-SE" dirty="0"/>
            </a:br>
            <a:r>
              <a:rPr lang="sv-SE" dirty="0">
                <a:solidFill>
                  <a:schemeClr val="dk1"/>
                </a:solidFill>
              </a:rPr>
              <a:t>- medverka till att utveckla elevernas känsla för samhörighet, solidaritet och ansvar för människor också utanför den närmaste gruppen, </a:t>
            </a:r>
            <a:br>
              <a:rPr lang="sv-SE" dirty="0"/>
            </a:br>
            <a:br>
              <a:rPr lang="sv-SE" dirty="0"/>
            </a:br>
            <a:r>
              <a:rPr lang="sv-SE" dirty="0">
                <a:solidFill>
                  <a:schemeClr val="dk1"/>
                </a:solidFill>
              </a:rPr>
              <a:t>- i sin verksamhet bidra till att skolan präglas av solidaritet mellan människor, - aktivt motverka diskriminering och kränkande behandling av individer eller grupper, </a:t>
            </a:r>
            <a:br>
              <a:rPr lang="sv-SE" dirty="0"/>
            </a:br>
            <a:r>
              <a:rPr lang="sv-SE" dirty="0">
                <a:solidFill>
                  <a:schemeClr val="dk1"/>
                </a:solidFill>
              </a:rPr>
              <a:t>- visa respekt för den enskilda individen och i det vardagliga arbetet utgå från ett demokratiskt förhållningssätt, och </a:t>
            </a:r>
            <a:br>
              <a:rPr lang="sv-SE" dirty="0"/>
            </a:br>
            <a:br>
              <a:rPr lang="sv-SE" dirty="0"/>
            </a:br>
            <a:r>
              <a:rPr lang="sv-SE" dirty="0">
                <a:solidFill>
                  <a:schemeClr val="dk1"/>
                </a:solidFill>
              </a:rPr>
              <a:t>- i arbetet med normer och värden </a:t>
            </a:r>
            <a:r>
              <a:rPr lang="sv-SE" sz="2500" b="1" dirty="0">
                <a:solidFill>
                  <a:srgbClr val="14C9C9"/>
                </a:solidFill>
              </a:rPr>
              <a:t>uppmärksamma både möjligheter och risker som en ökande digitalisering medför. </a:t>
            </a:r>
            <a:endParaRPr sz="2544" b="1">
              <a:solidFill>
                <a:srgbClr val="14C9C9"/>
              </a:solidFill>
            </a:endParaRPr>
          </a:p>
        </p:txBody>
      </p:sp>
      <p:pic>
        <p:nvPicPr>
          <p:cNvPr id="104" name="Google Shape;104;p21"/>
          <p:cNvPicPr preferRelativeResize="0"/>
          <p:nvPr/>
        </p:nvPicPr>
        <p:blipFill>
          <a:blip r:embed="rId3">
            <a:alphaModFix/>
          </a:blip>
          <a:stretch>
            <a:fillRect/>
          </a:stretch>
        </p:blipFill>
        <p:spPr>
          <a:xfrm>
            <a:off x="7768834" y="203200"/>
            <a:ext cx="4219967" cy="6332424"/>
          </a:xfrm>
          <a:prstGeom prst="rect">
            <a:avLst/>
          </a:prstGeom>
          <a:noFill/>
          <a:ln>
            <a:noFill/>
          </a:ln>
        </p:spPr>
      </p:pic>
    </p:spTree>
    <p:extLst>
      <p:ext uri="{BB962C8B-B14F-4D97-AF65-F5344CB8AC3E}">
        <p14:creationId xmlns:p14="http://schemas.microsoft.com/office/powerpoint/2010/main" val="2744100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2"/>
          <p:cNvPicPr preferRelativeResize="0"/>
          <p:nvPr/>
        </p:nvPicPr>
        <p:blipFill rotWithShape="1">
          <a:blip r:embed="rId3">
            <a:alphaModFix/>
          </a:blip>
          <a:srcRect l="-476" t="-535" r="52327" b="-535"/>
          <a:stretch/>
        </p:blipFill>
        <p:spPr>
          <a:xfrm>
            <a:off x="101601" y="183801"/>
            <a:ext cx="4289332" cy="6498367"/>
          </a:xfrm>
          <a:prstGeom prst="rect">
            <a:avLst/>
          </a:prstGeom>
          <a:noFill/>
          <a:ln>
            <a:noFill/>
          </a:ln>
        </p:spPr>
      </p:pic>
      <p:sp>
        <p:nvSpPr>
          <p:cNvPr id="110" name="Google Shape;110;p22"/>
          <p:cNvSpPr txBox="1">
            <a:spLocks noGrp="1"/>
          </p:cNvSpPr>
          <p:nvPr>
            <p:ph type="body" idx="1"/>
          </p:nvPr>
        </p:nvSpPr>
        <p:spPr>
          <a:xfrm>
            <a:off x="4390933" y="466800"/>
            <a:ext cx="7639200" cy="6330800"/>
          </a:xfrm>
          <a:prstGeom prst="rect">
            <a:avLst/>
          </a:prstGeom>
        </p:spPr>
        <p:txBody>
          <a:bodyPr spcFirstLastPara="1" wrap="square" lIns="0" tIns="0" rIns="0" bIns="0" anchor="t" anchorCtr="0">
            <a:noAutofit/>
          </a:bodyPr>
          <a:lstStyle/>
          <a:p>
            <a:pPr marL="0" indent="0">
              <a:lnSpc>
                <a:spcPct val="120000"/>
              </a:lnSpc>
              <a:spcBef>
                <a:spcPts val="1733"/>
              </a:spcBef>
              <a:buNone/>
            </a:pPr>
            <a:endParaRPr lang="sv-SE" sz="2200" b="1" dirty="0">
              <a:solidFill>
                <a:srgbClr val="262626"/>
              </a:solidFill>
              <a:highlight>
                <a:srgbClr val="FFFFFF"/>
              </a:highlight>
            </a:endParaRPr>
          </a:p>
          <a:p>
            <a:pPr marL="608965" indent="-456565">
              <a:lnSpc>
                <a:spcPct val="120000"/>
              </a:lnSpc>
              <a:spcBef>
                <a:spcPts val="3067"/>
              </a:spcBef>
              <a:buClr>
                <a:srgbClr val="262626"/>
              </a:buClr>
              <a:buSzPts val="1800"/>
            </a:pPr>
            <a:r>
              <a:rPr lang="sv-SE" sz="2200" dirty="0">
                <a:solidFill>
                  <a:srgbClr val="262626"/>
                </a:solidFill>
                <a:highlight>
                  <a:srgbClr val="FFFFFF"/>
                </a:highlight>
              </a:rPr>
              <a:t>Bokstäver och andra symboler för att förmedla budskap.</a:t>
            </a:r>
            <a:endParaRPr sz="2200" dirty="0">
              <a:solidFill>
                <a:srgbClr val="262626"/>
              </a:solidFill>
              <a:highlight>
                <a:srgbClr val="FFFFFF"/>
              </a:highlight>
            </a:endParaRPr>
          </a:p>
          <a:p>
            <a:pPr marL="608965" indent="-456565">
              <a:lnSpc>
                <a:spcPct val="120000"/>
              </a:lnSpc>
              <a:spcBef>
                <a:spcPts val="0"/>
              </a:spcBef>
              <a:buClr>
                <a:srgbClr val="262626"/>
              </a:buClr>
              <a:buSzPts val="1800"/>
            </a:pPr>
            <a:r>
              <a:rPr lang="sv-SE" sz="2200" dirty="0">
                <a:solidFill>
                  <a:srgbClr val="262626"/>
                </a:solidFill>
                <a:highlight>
                  <a:srgbClr val="FFFFFF"/>
                </a:highlight>
              </a:rPr>
              <a:t>Digitala verktyg och medier för kommunikation.</a:t>
            </a:r>
            <a:endParaRPr sz="2200" dirty="0">
              <a:solidFill>
                <a:srgbClr val="262626"/>
              </a:solidFill>
              <a:highlight>
                <a:srgbClr val="FFFFFF"/>
              </a:highlight>
            </a:endParaRPr>
          </a:p>
          <a:p>
            <a:pPr marL="608965" indent="-456565">
              <a:lnSpc>
                <a:spcPct val="120000"/>
              </a:lnSpc>
              <a:spcBef>
                <a:spcPts val="0"/>
              </a:spcBef>
              <a:buClr>
                <a:srgbClr val="14C9C9"/>
              </a:buClr>
              <a:buSzPts val="1800"/>
            </a:pPr>
            <a:r>
              <a:rPr lang="sv-SE" sz="2200" b="1" dirty="0">
                <a:solidFill>
                  <a:srgbClr val="14C9C9"/>
                </a:solidFill>
                <a:highlight>
                  <a:srgbClr val="FFFFFF"/>
                </a:highlight>
              </a:rPr>
              <a:t>Säker och ansvarsfull kommunikation, även i digitala sammanhang.</a:t>
            </a:r>
            <a:endParaRPr sz="2200" b="1" dirty="0">
              <a:solidFill>
                <a:srgbClr val="14C9C9"/>
              </a:solidFill>
              <a:highlight>
                <a:srgbClr val="FFFFFF"/>
              </a:highlight>
            </a:endParaRPr>
          </a:p>
          <a:p>
            <a:pPr marL="608965" indent="-456565">
              <a:lnSpc>
                <a:spcPct val="120000"/>
              </a:lnSpc>
              <a:spcBef>
                <a:spcPts val="0"/>
              </a:spcBef>
              <a:buClr>
                <a:srgbClr val="262626"/>
              </a:buClr>
              <a:buSzPts val="1800"/>
            </a:pPr>
            <a:r>
              <a:rPr lang="sv-SE" sz="2200" dirty="0">
                <a:solidFill>
                  <a:srgbClr val="262626"/>
                </a:solidFill>
                <a:highlight>
                  <a:srgbClr val="FFFFFF"/>
                </a:highlight>
              </a:rPr>
              <a:t>Ord och begrepp som uttrycker behov, känslor, kunskaper och åsikter. Hur ord och yttranden kan uppfattas av och påverka en själv och andra.</a:t>
            </a:r>
            <a:endParaRPr sz="2200" dirty="0">
              <a:solidFill>
                <a:srgbClr val="262626"/>
              </a:solidFill>
              <a:highlight>
                <a:srgbClr val="FFFFFF"/>
              </a:highlight>
            </a:endParaRPr>
          </a:p>
        </p:txBody>
      </p:sp>
      <p:sp>
        <p:nvSpPr>
          <p:cNvPr id="111" name="Google Shape;111;p22"/>
          <p:cNvSpPr/>
          <p:nvPr/>
        </p:nvSpPr>
        <p:spPr>
          <a:xfrm>
            <a:off x="175833" y="5316400"/>
            <a:ext cx="4214800" cy="1305200"/>
          </a:xfrm>
          <a:prstGeom prst="rect">
            <a:avLst/>
          </a:prstGeom>
          <a:solidFill>
            <a:srgbClr val="434343">
              <a:alpha val="61240"/>
            </a:srgbClr>
          </a:solidFill>
          <a:ln>
            <a:noFill/>
          </a:ln>
        </p:spPr>
        <p:txBody>
          <a:bodyPr spcFirstLastPara="1" wrap="square" lIns="91433" tIns="91433" rIns="91433" bIns="91433" anchor="ctr" anchorCtr="0">
            <a:noAutofit/>
          </a:bodyPr>
          <a:lstStyle/>
          <a:p>
            <a:endParaRPr sz="2533"/>
          </a:p>
        </p:txBody>
      </p:sp>
      <p:sp>
        <p:nvSpPr>
          <p:cNvPr id="112" name="Google Shape;112;p22"/>
          <p:cNvSpPr txBox="1"/>
          <p:nvPr/>
        </p:nvSpPr>
        <p:spPr>
          <a:xfrm>
            <a:off x="489767" y="5308218"/>
            <a:ext cx="3646223" cy="1694654"/>
          </a:xfrm>
          <a:prstGeom prst="rect">
            <a:avLst/>
          </a:prstGeom>
          <a:noFill/>
          <a:ln>
            <a:noFill/>
          </a:ln>
        </p:spPr>
        <p:txBody>
          <a:bodyPr spcFirstLastPara="1" wrap="square" lIns="121900" tIns="121900" rIns="121900" bIns="121900" anchor="t" anchorCtr="0">
            <a:spAutoFit/>
          </a:bodyPr>
          <a:lstStyle/>
          <a:p>
            <a:pPr algn="ctr">
              <a:lnSpc>
                <a:spcPct val="115000"/>
              </a:lnSpc>
              <a:spcBef>
                <a:spcPts val="2133"/>
              </a:spcBef>
              <a:spcAft>
                <a:spcPts val="1067"/>
              </a:spcAft>
            </a:pPr>
            <a:r>
              <a:rPr lang="sv-SE" sz="2933" b="1" dirty="0">
                <a:solidFill>
                  <a:schemeClr val="lt1"/>
                </a:solidFill>
              </a:rPr>
              <a:t>Centralt innehåll förskoleklass</a:t>
            </a:r>
            <a:endParaRPr sz="2933" b="1" dirty="0">
              <a:solidFill>
                <a:schemeClr val="lt1"/>
              </a:solidFill>
            </a:endParaRPr>
          </a:p>
        </p:txBody>
      </p:sp>
    </p:spTree>
    <p:extLst>
      <p:ext uri="{BB962C8B-B14F-4D97-AF65-F5344CB8AC3E}">
        <p14:creationId xmlns:p14="http://schemas.microsoft.com/office/powerpoint/2010/main" val="4100404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3"/>
          <p:cNvPicPr preferRelativeResize="0"/>
          <p:nvPr/>
        </p:nvPicPr>
        <p:blipFill>
          <a:blip r:embed="rId3">
            <a:alphaModFix/>
          </a:blip>
          <a:stretch>
            <a:fillRect/>
          </a:stretch>
        </p:blipFill>
        <p:spPr>
          <a:xfrm>
            <a:off x="203200" y="101601"/>
            <a:ext cx="4095667" cy="6654801"/>
          </a:xfrm>
          <a:prstGeom prst="rect">
            <a:avLst/>
          </a:prstGeom>
          <a:noFill/>
          <a:ln>
            <a:noFill/>
          </a:ln>
        </p:spPr>
      </p:pic>
      <p:sp>
        <p:nvSpPr>
          <p:cNvPr id="118" name="Google Shape;118;p23"/>
          <p:cNvSpPr txBox="1">
            <a:spLocks noGrp="1"/>
          </p:cNvSpPr>
          <p:nvPr>
            <p:ph type="body" idx="1"/>
          </p:nvPr>
        </p:nvSpPr>
        <p:spPr>
          <a:xfrm>
            <a:off x="4298867" y="842033"/>
            <a:ext cx="7614800" cy="5456400"/>
          </a:xfrm>
          <a:prstGeom prst="rect">
            <a:avLst/>
          </a:prstGeom>
        </p:spPr>
        <p:txBody>
          <a:bodyPr spcFirstLastPara="1" wrap="square" lIns="0" tIns="0" rIns="0" bIns="0" anchor="t" anchorCtr="0">
            <a:noAutofit/>
          </a:bodyPr>
          <a:lstStyle/>
          <a:p>
            <a:pPr marL="608965" indent="-456565">
              <a:lnSpc>
                <a:spcPct val="115000"/>
              </a:lnSpc>
              <a:spcBef>
                <a:spcPts val="1733"/>
              </a:spcBef>
              <a:buClr>
                <a:schemeClr val="dk1"/>
              </a:buClr>
              <a:buSzPts val="1800"/>
            </a:pPr>
            <a:r>
              <a:rPr lang="sv-SE" sz="2200" dirty="0">
                <a:solidFill>
                  <a:schemeClr val="dk1"/>
                </a:solidFill>
              </a:rPr>
              <a:t>Hur ord och yttranden uppfattas av omgivningen beroende på kroppsspråk, ton­fall och ords nyanser. </a:t>
            </a:r>
            <a:r>
              <a:rPr lang="sv-SE" sz="2200" b="1" dirty="0">
                <a:solidFill>
                  <a:srgbClr val="14C9C9"/>
                </a:solidFill>
              </a:rPr>
              <a:t>Språkbruk samt möjligheter och risker vid egen kommu­nikation i digitala medier.</a:t>
            </a:r>
          </a:p>
          <a:p>
            <a:pPr marL="608965" indent="-456565">
              <a:lnSpc>
                <a:spcPct val="140000"/>
              </a:lnSpc>
              <a:spcBef>
                <a:spcPts val="0"/>
              </a:spcBef>
              <a:buClr>
                <a:schemeClr val="dk1"/>
              </a:buClr>
              <a:buSzPts val="1800"/>
            </a:pPr>
            <a:r>
              <a:rPr lang="sv-SE" sz="2200" dirty="0">
                <a:solidFill>
                  <a:schemeClr val="dk1"/>
                </a:solidFill>
              </a:rPr>
              <a:t>Handstil och att skriva med digitala verktyg.</a:t>
            </a:r>
            <a:endParaRPr sz="2200">
              <a:solidFill>
                <a:schemeClr val="dk1"/>
              </a:solidFill>
            </a:endParaRPr>
          </a:p>
          <a:p>
            <a:pPr marL="608965" indent="-456565">
              <a:lnSpc>
                <a:spcPct val="140000"/>
              </a:lnSpc>
              <a:spcBef>
                <a:spcPts val="0"/>
              </a:spcBef>
              <a:buClr>
                <a:schemeClr val="dk1"/>
              </a:buClr>
              <a:buSzPts val="1800"/>
            </a:pPr>
            <a:r>
              <a:rPr lang="sv-SE" sz="2200" dirty="0">
                <a:solidFill>
                  <a:schemeClr val="accent2"/>
                </a:solidFill>
              </a:rPr>
              <a:t>Normer och regler i elevens livsmiljö, till exempel i skolan, i digitala miljöer och i sportsammanhang.</a:t>
            </a:r>
            <a:endParaRPr sz="2200">
              <a:solidFill>
                <a:schemeClr val="accent2"/>
              </a:solidFill>
            </a:endParaRPr>
          </a:p>
          <a:p>
            <a:pPr marL="608965" indent="-456565">
              <a:lnSpc>
                <a:spcPct val="140000"/>
              </a:lnSpc>
              <a:spcBef>
                <a:spcPts val="0"/>
              </a:spcBef>
              <a:buClr>
                <a:schemeClr val="dk1"/>
              </a:buClr>
              <a:buSzPts val="1800"/>
            </a:pPr>
            <a:r>
              <a:rPr lang="sv-SE" sz="2200" dirty="0">
                <a:solidFill>
                  <a:schemeClr val="dk1"/>
                </a:solidFill>
              </a:rPr>
              <a:t>Fotografering och överföring av bilder med hjälp av digitala verktyg.</a:t>
            </a:r>
            <a:endParaRPr sz="2200">
              <a:solidFill>
                <a:schemeClr val="dk1"/>
              </a:solidFill>
            </a:endParaRPr>
          </a:p>
          <a:p>
            <a:pPr marL="608965" indent="-456565">
              <a:lnSpc>
                <a:spcPct val="115000"/>
              </a:lnSpc>
              <a:spcBef>
                <a:spcPts val="0"/>
              </a:spcBef>
              <a:buClr>
                <a:schemeClr val="dk1"/>
              </a:buClr>
              <a:buSzPts val="1800"/>
            </a:pPr>
            <a:r>
              <a:rPr lang="sv-SE" sz="2200" dirty="0">
                <a:solidFill>
                  <a:schemeClr val="dk1"/>
                </a:solidFill>
              </a:rPr>
              <a:t>Etiska frågor som kan uppstå vid framställning och användning av bilder i olika sammanhang.</a:t>
            </a:r>
            <a:endParaRPr sz="2200" dirty="0">
              <a:solidFill>
                <a:schemeClr val="dk1"/>
              </a:solidFill>
            </a:endParaRPr>
          </a:p>
        </p:txBody>
      </p:sp>
      <p:sp>
        <p:nvSpPr>
          <p:cNvPr id="119" name="Google Shape;119;p23"/>
          <p:cNvSpPr/>
          <p:nvPr/>
        </p:nvSpPr>
        <p:spPr>
          <a:xfrm>
            <a:off x="203200" y="5011600"/>
            <a:ext cx="4095600" cy="1713600"/>
          </a:xfrm>
          <a:prstGeom prst="rect">
            <a:avLst/>
          </a:prstGeom>
          <a:solidFill>
            <a:srgbClr val="434343">
              <a:alpha val="61240"/>
            </a:srgbClr>
          </a:solidFill>
          <a:ln>
            <a:noFill/>
          </a:ln>
        </p:spPr>
        <p:txBody>
          <a:bodyPr spcFirstLastPara="1" wrap="square" lIns="91433" tIns="91433" rIns="91433" bIns="91433" anchor="ctr" anchorCtr="0">
            <a:noAutofit/>
          </a:bodyPr>
          <a:lstStyle/>
          <a:p>
            <a:endParaRPr sz="2533"/>
          </a:p>
        </p:txBody>
      </p:sp>
      <p:sp>
        <p:nvSpPr>
          <p:cNvPr id="120" name="Google Shape;120;p23"/>
          <p:cNvSpPr txBox="1"/>
          <p:nvPr/>
        </p:nvSpPr>
        <p:spPr>
          <a:xfrm>
            <a:off x="316633" y="4954917"/>
            <a:ext cx="3868800" cy="2213707"/>
          </a:xfrm>
          <a:prstGeom prst="rect">
            <a:avLst/>
          </a:prstGeom>
          <a:noFill/>
          <a:ln>
            <a:noFill/>
          </a:ln>
        </p:spPr>
        <p:txBody>
          <a:bodyPr spcFirstLastPara="1" wrap="square" lIns="121900" tIns="121900" rIns="121900" bIns="121900" anchor="t" anchorCtr="0">
            <a:spAutoFit/>
          </a:bodyPr>
          <a:lstStyle/>
          <a:p>
            <a:pPr algn="ctr">
              <a:lnSpc>
                <a:spcPct val="115000"/>
              </a:lnSpc>
              <a:spcBef>
                <a:spcPts val="2133"/>
              </a:spcBef>
              <a:spcAft>
                <a:spcPts val="1067"/>
              </a:spcAft>
            </a:pPr>
            <a:r>
              <a:rPr lang="sv-SE" sz="2933" b="1" dirty="0">
                <a:solidFill>
                  <a:schemeClr val="lt1"/>
                </a:solidFill>
              </a:rPr>
              <a:t>Centralt innehåll svenska, SO, bild och idrott åk 1-3</a:t>
            </a:r>
            <a:endParaRPr sz="2933" b="1" dirty="0">
              <a:solidFill>
                <a:schemeClr val="lt1"/>
              </a:solidFill>
            </a:endParaRPr>
          </a:p>
        </p:txBody>
      </p:sp>
    </p:spTree>
    <p:extLst>
      <p:ext uri="{BB962C8B-B14F-4D97-AF65-F5344CB8AC3E}">
        <p14:creationId xmlns:p14="http://schemas.microsoft.com/office/powerpoint/2010/main" val="2778306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F9F980B-9A29-D8AB-F432-402A803B2B1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42160" y="689610"/>
            <a:ext cx="7457440" cy="55930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050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4"/>
          <p:cNvPicPr preferRelativeResize="0"/>
          <p:nvPr/>
        </p:nvPicPr>
        <p:blipFill rotWithShape="1">
          <a:blip r:embed="rId3">
            <a:alphaModFix/>
          </a:blip>
          <a:srcRect l="7123"/>
          <a:stretch/>
        </p:blipFill>
        <p:spPr>
          <a:xfrm>
            <a:off x="257500" y="365200"/>
            <a:ext cx="4138800" cy="6141101"/>
          </a:xfrm>
          <a:prstGeom prst="rect">
            <a:avLst/>
          </a:prstGeom>
          <a:noFill/>
          <a:ln>
            <a:noFill/>
          </a:ln>
        </p:spPr>
      </p:pic>
      <p:sp>
        <p:nvSpPr>
          <p:cNvPr id="126" name="Google Shape;126;p24"/>
          <p:cNvSpPr txBox="1">
            <a:spLocks noGrp="1"/>
          </p:cNvSpPr>
          <p:nvPr>
            <p:ph type="body" idx="1"/>
          </p:nvPr>
        </p:nvSpPr>
        <p:spPr>
          <a:xfrm>
            <a:off x="4405921" y="442251"/>
            <a:ext cx="7592211" cy="5408000"/>
          </a:xfrm>
          <a:prstGeom prst="rect">
            <a:avLst/>
          </a:prstGeom>
        </p:spPr>
        <p:txBody>
          <a:bodyPr spcFirstLastPara="1" wrap="square" lIns="0" tIns="0" rIns="0" bIns="0" anchor="t" anchorCtr="0">
            <a:noAutofit/>
          </a:bodyPr>
          <a:lstStyle/>
          <a:p>
            <a:pPr marL="608965" indent="-431165">
              <a:lnSpc>
                <a:spcPct val="140000"/>
              </a:lnSpc>
              <a:spcBef>
                <a:spcPts val="1733"/>
              </a:spcBef>
              <a:buClr>
                <a:srgbClr val="262626"/>
              </a:buClr>
            </a:pPr>
            <a:r>
              <a:rPr lang="sv-SE" sz="2200" dirty="0">
                <a:solidFill>
                  <a:srgbClr val="262626"/>
                </a:solidFill>
                <a:highlight>
                  <a:srgbClr val="FFFFFF"/>
                </a:highlight>
              </a:rPr>
              <a:t>Ord och begrepp för att på ett varierat sätt uttrycka känslor, kunskaper och åsik­ter. Ords och begrepps nyanser och värdeladdning.</a:t>
            </a:r>
          </a:p>
          <a:p>
            <a:pPr marL="608965" indent="-431165">
              <a:lnSpc>
                <a:spcPct val="140000"/>
              </a:lnSpc>
              <a:spcBef>
                <a:spcPts val="0"/>
              </a:spcBef>
              <a:buClr>
                <a:srgbClr val="262626"/>
              </a:buClr>
            </a:pPr>
            <a:r>
              <a:rPr lang="sv-SE" sz="2200" b="1" dirty="0">
                <a:solidFill>
                  <a:srgbClr val="14C9C9"/>
                </a:solidFill>
                <a:highlight>
                  <a:schemeClr val="lt1"/>
                </a:highlight>
              </a:rPr>
              <a:t>Ansvarsfullt agerande vid kom­mu­nika­tion i digitala och andra medier.</a:t>
            </a:r>
            <a:endParaRPr sz="2200" dirty="0">
              <a:solidFill>
                <a:srgbClr val="262626"/>
              </a:solidFill>
              <a:highlight>
                <a:srgbClr val="FFFFFF"/>
              </a:highlight>
            </a:endParaRPr>
          </a:p>
          <a:p>
            <a:pPr marL="608965" indent="-431165">
              <a:lnSpc>
                <a:spcPct val="140000"/>
              </a:lnSpc>
              <a:spcBef>
                <a:spcPts val="0"/>
              </a:spcBef>
              <a:buClr>
                <a:srgbClr val="262626"/>
              </a:buClr>
            </a:pPr>
            <a:r>
              <a:rPr lang="sv-SE" sz="2200" dirty="0">
                <a:solidFill>
                  <a:srgbClr val="262626"/>
                </a:solidFill>
                <a:highlight>
                  <a:srgbClr val="FFFFFF"/>
                </a:highlight>
              </a:rPr>
              <a:t>Samtal om upplevelser av olika aktiviteter samt värdering av hur de på­ver­kar den fysiska förmågan och hälsan.</a:t>
            </a:r>
            <a:endParaRPr sz="2200" dirty="0">
              <a:solidFill>
                <a:srgbClr val="262626"/>
              </a:solidFill>
              <a:highlight>
                <a:srgbClr val="FFFFFF"/>
              </a:highlight>
            </a:endParaRPr>
          </a:p>
          <a:p>
            <a:pPr marL="608965" indent="-431165">
              <a:lnSpc>
                <a:spcPct val="140000"/>
              </a:lnSpc>
              <a:spcBef>
                <a:spcPts val="0"/>
              </a:spcBef>
              <a:buClr>
                <a:srgbClr val="262626"/>
              </a:buClr>
            </a:pPr>
            <a:r>
              <a:rPr lang="sv-SE" sz="2200" dirty="0">
                <a:solidFill>
                  <a:srgbClr val="262626"/>
                </a:solidFill>
                <a:highlight>
                  <a:srgbClr val="FFFFFF"/>
                </a:highlight>
              </a:rPr>
              <a:t>Sociala roller och normer i olika sammanhang, till exempel inom familjen och i vänskapsrelationer. Könsroller, jämställdhet och sexualitet.</a:t>
            </a:r>
            <a:endParaRPr sz="2200" dirty="0">
              <a:solidFill>
                <a:srgbClr val="262626"/>
              </a:solidFill>
              <a:highlight>
                <a:srgbClr val="FFFFFF"/>
              </a:highlight>
            </a:endParaRPr>
          </a:p>
          <a:p>
            <a:pPr marL="608965" indent="-431165">
              <a:lnSpc>
                <a:spcPct val="140000"/>
              </a:lnSpc>
              <a:spcBef>
                <a:spcPts val="0"/>
              </a:spcBef>
              <a:buClr>
                <a:srgbClr val="262626"/>
              </a:buClr>
            </a:pPr>
            <a:r>
              <a:rPr lang="sv-SE" sz="2200" dirty="0">
                <a:solidFill>
                  <a:srgbClr val="262626"/>
                </a:solidFill>
                <a:highlight>
                  <a:srgbClr val="FFFFFF"/>
                </a:highlight>
              </a:rPr>
              <a:t>Hur digitala och andra medier kan användas ansvarsfullt utifrån sociala, etiska och rättsliga aspekter.</a:t>
            </a:r>
            <a:endParaRPr sz="2200" dirty="0">
              <a:solidFill>
                <a:srgbClr val="262626"/>
              </a:solidFill>
            </a:endParaRPr>
          </a:p>
        </p:txBody>
      </p:sp>
      <p:sp>
        <p:nvSpPr>
          <p:cNvPr id="127" name="Google Shape;127;p24"/>
          <p:cNvSpPr/>
          <p:nvPr/>
        </p:nvSpPr>
        <p:spPr>
          <a:xfrm>
            <a:off x="257500" y="4310200"/>
            <a:ext cx="4138800" cy="2210800"/>
          </a:xfrm>
          <a:prstGeom prst="rect">
            <a:avLst/>
          </a:prstGeom>
          <a:solidFill>
            <a:srgbClr val="434343">
              <a:alpha val="61240"/>
            </a:srgbClr>
          </a:solidFill>
          <a:ln>
            <a:noFill/>
          </a:ln>
        </p:spPr>
        <p:txBody>
          <a:bodyPr spcFirstLastPara="1" wrap="square" lIns="91433" tIns="91433" rIns="91433" bIns="91433" anchor="ctr" anchorCtr="0">
            <a:noAutofit/>
          </a:bodyPr>
          <a:lstStyle/>
          <a:p>
            <a:endParaRPr sz="2533"/>
          </a:p>
        </p:txBody>
      </p:sp>
      <p:sp>
        <p:nvSpPr>
          <p:cNvPr id="128" name="Google Shape;128;p24"/>
          <p:cNvSpPr txBox="1"/>
          <p:nvPr/>
        </p:nvSpPr>
        <p:spPr>
          <a:xfrm>
            <a:off x="351700" y="4230029"/>
            <a:ext cx="3944400" cy="2732759"/>
          </a:xfrm>
          <a:prstGeom prst="rect">
            <a:avLst/>
          </a:prstGeom>
          <a:noFill/>
          <a:ln>
            <a:noFill/>
          </a:ln>
        </p:spPr>
        <p:txBody>
          <a:bodyPr spcFirstLastPara="1" wrap="square" lIns="121900" tIns="121900" rIns="121900" bIns="121900" anchor="t" anchorCtr="0">
            <a:spAutoFit/>
          </a:bodyPr>
          <a:lstStyle/>
          <a:p>
            <a:pPr algn="ctr">
              <a:lnSpc>
                <a:spcPct val="115000"/>
              </a:lnSpc>
              <a:spcBef>
                <a:spcPts val="2133"/>
              </a:spcBef>
              <a:spcAft>
                <a:spcPts val="1067"/>
              </a:spcAft>
            </a:pPr>
            <a:r>
              <a:rPr lang="sv-SE" sz="2933" b="1" dirty="0">
                <a:solidFill>
                  <a:schemeClr val="lt1"/>
                </a:solidFill>
              </a:rPr>
              <a:t>Centralt innehåll svenska, idrott och samhällskunskap årskurs 4-6</a:t>
            </a:r>
            <a:endParaRPr sz="2933" b="1" dirty="0">
              <a:solidFill>
                <a:schemeClr val="lt1"/>
              </a:solidFill>
            </a:endParaRPr>
          </a:p>
        </p:txBody>
      </p:sp>
    </p:spTree>
    <p:extLst>
      <p:ext uri="{BB962C8B-B14F-4D97-AF65-F5344CB8AC3E}">
        <p14:creationId xmlns:p14="http://schemas.microsoft.com/office/powerpoint/2010/main" val="2538982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5"/>
          <p:cNvPicPr preferRelativeResize="0"/>
          <p:nvPr/>
        </p:nvPicPr>
        <p:blipFill>
          <a:blip r:embed="rId3">
            <a:alphaModFix/>
          </a:blip>
          <a:stretch>
            <a:fillRect/>
          </a:stretch>
        </p:blipFill>
        <p:spPr>
          <a:xfrm rot="16200000">
            <a:off x="-695615" y="1483001"/>
            <a:ext cx="6039032" cy="4095201"/>
          </a:xfrm>
          <a:prstGeom prst="rect">
            <a:avLst/>
          </a:prstGeom>
          <a:noFill/>
          <a:ln>
            <a:noFill/>
          </a:ln>
        </p:spPr>
      </p:pic>
      <p:sp>
        <p:nvSpPr>
          <p:cNvPr id="134" name="Google Shape;134;p25"/>
          <p:cNvSpPr txBox="1">
            <a:spLocks noGrp="1"/>
          </p:cNvSpPr>
          <p:nvPr>
            <p:ph type="body" idx="1"/>
          </p:nvPr>
        </p:nvSpPr>
        <p:spPr>
          <a:xfrm>
            <a:off x="4443000" y="578400"/>
            <a:ext cx="7408000" cy="5764800"/>
          </a:xfrm>
          <a:prstGeom prst="rect">
            <a:avLst/>
          </a:prstGeom>
        </p:spPr>
        <p:txBody>
          <a:bodyPr spcFirstLastPara="1" wrap="square" lIns="0" tIns="0" rIns="0" bIns="0" anchor="t" anchorCtr="0">
            <a:noAutofit/>
          </a:bodyPr>
          <a:lstStyle/>
          <a:p>
            <a:pPr indent="-440256">
              <a:lnSpc>
                <a:spcPct val="140000"/>
              </a:lnSpc>
              <a:spcBef>
                <a:spcPts val="1733"/>
              </a:spcBef>
              <a:buClr>
                <a:srgbClr val="14C9C9"/>
              </a:buClr>
              <a:buSzPts val="1600"/>
            </a:pPr>
            <a:r>
              <a:rPr lang="sv-SE" sz="2133" b="1">
                <a:solidFill>
                  <a:srgbClr val="14C9C9"/>
                </a:solidFill>
                <a:highlight>
                  <a:srgbClr val="FFFFFF"/>
                </a:highlight>
              </a:rPr>
              <a:t>Språkbruk, yttrandefrihet och integritet i digitala och andra medier och i olika sammanhang.</a:t>
            </a:r>
            <a:endParaRPr sz="2133">
              <a:solidFill>
                <a:srgbClr val="262626"/>
              </a:solidFill>
              <a:highlight>
                <a:srgbClr val="FFFFFF"/>
              </a:highlight>
            </a:endParaRPr>
          </a:p>
          <a:p>
            <a:pPr indent="-440256">
              <a:lnSpc>
                <a:spcPct val="140000"/>
              </a:lnSpc>
              <a:spcBef>
                <a:spcPts val="0"/>
              </a:spcBef>
              <a:buClr>
                <a:srgbClr val="262626"/>
              </a:buClr>
              <a:buSzPts val="1600"/>
            </a:pPr>
            <a:r>
              <a:rPr lang="sv-SE" sz="2133">
                <a:solidFill>
                  <a:srgbClr val="262626"/>
                </a:solidFill>
                <a:highlight>
                  <a:srgbClr val="FFFFFF"/>
                </a:highlight>
              </a:rPr>
              <a:t>Rättigheter och skyldigheter samt etiska frågeställningar vid användning och spridning av bilder. Eventuella konflikter mellan yttrandefrihet och integritet vid användning och spridning av bilder.</a:t>
            </a:r>
            <a:endParaRPr sz="2133">
              <a:solidFill>
                <a:srgbClr val="262626"/>
              </a:solidFill>
              <a:highlight>
                <a:srgbClr val="FFFFFF"/>
              </a:highlight>
            </a:endParaRPr>
          </a:p>
          <a:p>
            <a:pPr indent="-440256">
              <a:lnSpc>
                <a:spcPct val="140000"/>
              </a:lnSpc>
              <a:spcBef>
                <a:spcPts val="0"/>
              </a:spcBef>
              <a:buClr>
                <a:srgbClr val="262626"/>
              </a:buClr>
              <a:buSzPts val="1600"/>
            </a:pPr>
            <a:r>
              <a:rPr lang="sv-SE" sz="2133">
                <a:solidFill>
                  <a:srgbClr val="262626"/>
                </a:solidFill>
                <a:highlight>
                  <a:srgbClr val="FFFFFF"/>
                </a:highlight>
              </a:rPr>
              <a:t>Friheter, rättigheter och skyldigheter i demokratiska samhällen. Dilemman som hänger samman med demokratiska rättigheter och skyldigheter, till exem­pel gränsen mellan yttrandefrihet och kränkningar i sociala medier.</a:t>
            </a:r>
            <a:endParaRPr sz="2133">
              <a:solidFill>
                <a:srgbClr val="262626"/>
              </a:solidFill>
              <a:highlight>
                <a:srgbClr val="FFFFFF"/>
              </a:highlight>
            </a:endParaRPr>
          </a:p>
          <a:p>
            <a:pPr indent="-440256">
              <a:lnSpc>
                <a:spcPct val="140000"/>
              </a:lnSpc>
              <a:spcBef>
                <a:spcPts val="0"/>
              </a:spcBef>
              <a:buClr>
                <a:srgbClr val="262626"/>
              </a:buClr>
              <a:buSzPts val="1600"/>
            </a:pPr>
            <a:r>
              <a:rPr lang="sv-SE" sz="2133">
                <a:solidFill>
                  <a:srgbClr val="262626"/>
                </a:solidFill>
                <a:highlight>
                  <a:srgbClr val="FFFFFF"/>
                </a:highlight>
              </a:rPr>
              <a:t>Rättssystemet i Sverige och principer för rättssäkerhet. </a:t>
            </a:r>
            <a:endParaRPr sz="2133">
              <a:solidFill>
                <a:srgbClr val="262626"/>
              </a:solidFill>
              <a:highlight>
                <a:srgbClr val="FFFFFF"/>
              </a:highlight>
            </a:endParaRPr>
          </a:p>
          <a:p>
            <a:pPr marL="0" indent="0">
              <a:lnSpc>
                <a:spcPct val="140000"/>
              </a:lnSpc>
              <a:spcBef>
                <a:spcPts val="3067"/>
              </a:spcBef>
              <a:spcAft>
                <a:spcPts val="3067"/>
              </a:spcAft>
              <a:buNone/>
            </a:pPr>
            <a:endParaRPr sz="1600">
              <a:solidFill>
                <a:srgbClr val="262626"/>
              </a:solidFill>
              <a:highlight>
                <a:srgbClr val="FFFFFF"/>
              </a:highlight>
            </a:endParaRPr>
          </a:p>
        </p:txBody>
      </p:sp>
      <p:sp>
        <p:nvSpPr>
          <p:cNvPr id="135" name="Google Shape;135;p25"/>
          <p:cNvSpPr/>
          <p:nvPr/>
        </p:nvSpPr>
        <p:spPr>
          <a:xfrm>
            <a:off x="292300" y="4378200"/>
            <a:ext cx="4095200" cy="2210800"/>
          </a:xfrm>
          <a:prstGeom prst="rect">
            <a:avLst/>
          </a:prstGeom>
          <a:solidFill>
            <a:srgbClr val="434343">
              <a:alpha val="61240"/>
            </a:srgbClr>
          </a:solidFill>
          <a:ln>
            <a:noFill/>
          </a:ln>
        </p:spPr>
        <p:txBody>
          <a:bodyPr spcFirstLastPara="1" wrap="square" lIns="91433" tIns="91433" rIns="91433" bIns="91433" anchor="ctr" anchorCtr="0">
            <a:noAutofit/>
          </a:bodyPr>
          <a:lstStyle/>
          <a:p>
            <a:endParaRPr sz="2533"/>
          </a:p>
        </p:txBody>
      </p:sp>
      <p:sp>
        <p:nvSpPr>
          <p:cNvPr id="136" name="Google Shape;136;p25"/>
          <p:cNvSpPr txBox="1"/>
          <p:nvPr/>
        </p:nvSpPr>
        <p:spPr>
          <a:xfrm>
            <a:off x="433888" y="4377328"/>
            <a:ext cx="3810800" cy="2732759"/>
          </a:xfrm>
          <a:prstGeom prst="rect">
            <a:avLst/>
          </a:prstGeom>
          <a:noFill/>
          <a:ln>
            <a:noFill/>
          </a:ln>
        </p:spPr>
        <p:txBody>
          <a:bodyPr spcFirstLastPara="1" wrap="square" lIns="121900" tIns="121900" rIns="121900" bIns="121900" anchor="t" anchorCtr="0">
            <a:spAutoFit/>
          </a:bodyPr>
          <a:lstStyle/>
          <a:p>
            <a:pPr algn="ctr">
              <a:lnSpc>
                <a:spcPct val="115000"/>
              </a:lnSpc>
              <a:spcBef>
                <a:spcPts val="2133"/>
              </a:spcBef>
              <a:spcAft>
                <a:spcPts val="1067"/>
              </a:spcAft>
            </a:pPr>
            <a:r>
              <a:rPr lang="sv-SE" sz="2933" b="1" dirty="0">
                <a:solidFill>
                  <a:schemeClr val="lt1"/>
                </a:solidFill>
              </a:rPr>
              <a:t>Centralt innehåll svenska, bild, samhällskunskap årskurs 7-9</a:t>
            </a:r>
            <a:endParaRPr sz="2933" b="1" dirty="0">
              <a:solidFill>
                <a:schemeClr val="lt1"/>
              </a:solidFill>
            </a:endParaRPr>
          </a:p>
        </p:txBody>
      </p:sp>
    </p:spTree>
    <p:extLst>
      <p:ext uri="{BB962C8B-B14F-4D97-AF65-F5344CB8AC3E}">
        <p14:creationId xmlns:p14="http://schemas.microsoft.com/office/powerpoint/2010/main" val="3048584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6"/>
          <p:cNvPicPr preferRelativeResize="0"/>
          <p:nvPr/>
        </p:nvPicPr>
        <p:blipFill rotWithShape="1">
          <a:blip r:embed="rId3">
            <a:alphaModFix/>
          </a:blip>
          <a:srcRect t="5784"/>
          <a:stretch/>
        </p:blipFill>
        <p:spPr>
          <a:xfrm>
            <a:off x="203201" y="839367"/>
            <a:ext cx="11785599" cy="5400299"/>
          </a:xfrm>
          <a:prstGeom prst="rect">
            <a:avLst/>
          </a:prstGeom>
          <a:noFill/>
          <a:ln>
            <a:noFill/>
          </a:ln>
        </p:spPr>
      </p:pic>
      <p:sp>
        <p:nvSpPr>
          <p:cNvPr id="142" name="Google Shape;142;p26"/>
          <p:cNvSpPr txBox="1"/>
          <p:nvPr/>
        </p:nvSpPr>
        <p:spPr>
          <a:xfrm>
            <a:off x="203200" y="6182934"/>
            <a:ext cx="9673600" cy="738623"/>
          </a:xfrm>
          <a:prstGeom prst="rect">
            <a:avLst/>
          </a:prstGeom>
          <a:noFill/>
          <a:ln>
            <a:noFill/>
          </a:ln>
        </p:spPr>
        <p:txBody>
          <a:bodyPr spcFirstLastPara="1" wrap="square" lIns="121900" tIns="121900" rIns="121900" bIns="121900" anchor="t" anchorCtr="0">
            <a:spAutoFit/>
          </a:bodyPr>
          <a:lstStyle/>
          <a:p>
            <a:r>
              <a:rPr lang="sv-SE" sz="1600" u="sng">
                <a:solidFill>
                  <a:schemeClr val="hlink"/>
                </a:solidFill>
                <a:hlinkClick r:id="rId4"/>
              </a:rPr>
              <a:t>https://svenskarnaochinternet.se/rapporter/svenskarna-och-internet-2022/sociala-medier/#graph-2403</a:t>
            </a:r>
            <a:endParaRPr sz="1600">
              <a:solidFill>
                <a:schemeClr val="dk1"/>
              </a:solidFill>
            </a:endParaRPr>
          </a:p>
          <a:p>
            <a:endParaRPr sz="1600">
              <a:solidFill>
                <a:schemeClr val="dk1"/>
              </a:solidFill>
            </a:endParaRPr>
          </a:p>
        </p:txBody>
      </p:sp>
      <p:sp>
        <p:nvSpPr>
          <p:cNvPr id="143" name="Google Shape;143;p26"/>
          <p:cNvSpPr txBox="1"/>
          <p:nvPr/>
        </p:nvSpPr>
        <p:spPr>
          <a:xfrm>
            <a:off x="1670400" y="270800"/>
            <a:ext cx="8598800" cy="697523"/>
          </a:xfrm>
          <a:prstGeom prst="rect">
            <a:avLst/>
          </a:prstGeom>
          <a:noFill/>
          <a:ln>
            <a:noFill/>
          </a:ln>
        </p:spPr>
        <p:txBody>
          <a:bodyPr spcFirstLastPara="1" wrap="square" lIns="121900" tIns="121900" rIns="121900" bIns="121900" anchor="t" anchorCtr="0">
            <a:spAutoFit/>
          </a:bodyPr>
          <a:lstStyle/>
          <a:p>
            <a:pPr algn="ctr"/>
            <a:r>
              <a:rPr lang="sv-SE" sz="2933">
                <a:latin typeface="Arial Black"/>
                <a:ea typeface="Arial Black"/>
                <a:cs typeface="Arial Black"/>
                <a:sym typeface="Arial Black"/>
              </a:rPr>
              <a:t>Använder dagligen</a:t>
            </a:r>
            <a:endParaRPr sz="2933">
              <a:latin typeface="Arial Black"/>
              <a:ea typeface="Arial Black"/>
              <a:cs typeface="Arial Black"/>
              <a:sym typeface="Arial Black"/>
            </a:endParaRPr>
          </a:p>
        </p:txBody>
      </p:sp>
    </p:spTree>
    <p:extLst>
      <p:ext uri="{BB962C8B-B14F-4D97-AF65-F5344CB8AC3E}">
        <p14:creationId xmlns:p14="http://schemas.microsoft.com/office/powerpoint/2010/main" val="1179926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7"/>
          <p:cNvSpPr/>
          <p:nvPr/>
        </p:nvSpPr>
        <p:spPr>
          <a:xfrm>
            <a:off x="192233" y="149233"/>
            <a:ext cx="3686800" cy="6388800"/>
          </a:xfrm>
          <a:prstGeom prst="rect">
            <a:avLst/>
          </a:prstGeom>
          <a:solidFill>
            <a:srgbClr val="008391"/>
          </a:solidFill>
          <a:ln>
            <a:noFill/>
          </a:ln>
        </p:spPr>
        <p:txBody>
          <a:bodyPr spcFirstLastPara="1" wrap="square" lIns="121900" tIns="121900" rIns="121900" bIns="121900" anchor="ctr" anchorCtr="0">
            <a:noAutofit/>
          </a:bodyPr>
          <a:lstStyle/>
          <a:p>
            <a:endParaRPr sz="2533"/>
          </a:p>
        </p:txBody>
      </p:sp>
      <p:sp>
        <p:nvSpPr>
          <p:cNvPr id="150" name="Google Shape;150;p27"/>
          <p:cNvSpPr/>
          <p:nvPr/>
        </p:nvSpPr>
        <p:spPr>
          <a:xfrm>
            <a:off x="517433" y="642767"/>
            <a:ext cx="3036400" cy="4114400"/>
          </a:xfrm>
          <a:prstGeom prst="wedgeRectCallout">
            <a:avLst>
              <a:gd name="adj1" fmla="val -45323"/>
              <a:gd name="adj2" fmla="val 77150"/>
            </a:avLst>
          </a:prstGeom>
          <a:no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151" name="Google Shape;151;p27"/>
          <p:cNvSpPr txBox="1"/>
          <p:nvPr/>
        </p:nvSpPr>
        <p:spPr>
          <a:xfrm>
            <a:off x="517433" y="757033"/>
            <a:ext cx="2877600" cy="4000000"/>
          </a:xfrm>
          <a:prstGeom prst="rect">
            <a:avLst/>
          </a:prstGeom>
          <a:noFill/>
          <a:ln>
            <a:noFill/>
          </a:ln>
        </p:spPr>
        <p:txBody>
          <a:bodyPr spcFirstLastPara="1" wrap="square" lIns="121900" tIns="121900" rIns="121900" bIns="121900" anchor="t" anchorCtr="0">
            <a:noAutofit/>
          </a:bodyPr>
          <a:lstStyle/>
          <a:p>
            <a:pPr algn="ctr"/>
            <a:r>
              <a:rPr lang="sv-SE" sz="2667">
                <a:solidFill>
                  <a:schemeClr val="lt1"/>
                </a:solidFill>
              </a:rPr>
              <a:t>Varför använder vi så stor del av dagen till olika sociala medier?</a:t>
            </a:r>
            <a:br>
              <a:rPr lang="sv-SE" sz="2667">
                <a:solidFill>
                  <a:schemeClr val="lt1"/>
                </a:solidFill>
              </a:rPr>
            </a:br>
            <a:br>
              <a:rPr lang="sv-SE" sz="2667">
                <a:solidFill>
                  <a:schemeClr val="lt1"/>
                </a:solidFill>
              </a:rPr>
            </a:br>
            <a:r>
              <a:rPr lang="sv-SE" sz="2667">
                <a:solidFill>
                  <a:schemeClr val="lt1"/>
                </a:solidFill>
              </a:rPr>
              <a:t>Vad är det som lockar? </a:t>
            </a:r>
            <a:r>
              <a:rPr lang="sv-SE" sz="2667">
                <a:solidFill>
                  <a:srgbClr val="FFFFFF"/>
                </a:solidFill>
              </a:rPr>
              <a:t> </a:t>
            </a:r>
            <a:endParaRPr sz="2667">
              <a:solidFill>
                <a:srgbClr val="FFFFFF"/>
              </a:solidFill>
            </a:endParaRPr>
          </a:p>
        </p:txBody>
      </p:sp>
      <p:pic>
        <p:nvPicPr>
          <p:cNvPr id="152" name="Google Shape;152;p27"/>
          <p:cNvPicPr preferRelativeResize="0"/>
          <p:nvPr/>
        </p:nvPicPr>
        <p:blipFill rotWithShape="1">
          <a:blip r:embed="rId3">
            <a:alphaModFix/>
          </a:blip>
          <a:srcRect r="7570"/>
          <a:stretch/>
        </p:blipFill>
        <p:spPr>
          <a:xfrm>
            <a:off x="4147034" y="452234"/>
            <a:ext cx="7687100" cy="5542165"/>
          </a:xfrm>
          <a:prstGeom prst="rect">
            <a:avLst/>
          </a:prstGeom>
          <a:noFill/>
          <a:ln>
            <a:noFill/>
          </a:ln>
        </p:spPr>
      </p:pic>
    </p:spTree>
    <p:extLst>
      <p:ext uri="{BB962C8B-B14F-4D97-AF65-F5344CB8AC3E}">
        <p14:creationId xmlns:p14="http://schemas.microsoft.com/office/powerpoint/2010/main" val="17971631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6"/>
          <p:cNvPicPr preferRelativeResize="0"/>
          <p:nvPr/>
        </p:nvPicPr>
        <p:blipFill>
          <a:blip r:embed="rId3">
            <a:alphaModFix/>
          </a:blip>
          <a:stretch>
            <a:fillRect/>
          </a:stretch>
        </p:blipFill>
        <p:spPr>
          <a:xfrm>
            <a:off x="111434" y="85233"/>
            <a:ext cx="12001135" cy="6666267"/>
          </a:xfrm>
          <a:prstGeom prst="rect">
            <a:avLst/>
          </a:prstGeom>
          <a:noFill/>
          <a:ln>
            <a:noFill/>
          </a:ln>
        </p:spPr>
      </p:pic>
    </p:spTree>
    <p:extLst>
      <p:ext uri="{BB962C8B-B14F-4D97-AF65-F5344CB8AC3E}">
        <p14:creationId xmlns:p14="http://schemas.microsoft.com/office/powerpoint/2010/main" val="475630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 name="Bildobjekt 504" descr="En bild som visar text, skärmbild, Teckensnitt, design&#10;&#10;Automatiskt genererad beskrivning">
            <a:extLst>
              <a:ext uri="{FF2B5EF4-FFF2-40B4-BE49-F238E27FC236}">
                <a16:creationId xmlns:a16="http://schemas.microsoft.com/office/drawing/2014/main" id="{A670E067-5F2C-42E0-CA02-93D37AABA399}"/>
              </a:ext>
            </a:extLst>
          </p:cNvPr>
          <p:cNvPicPr>
            <a:picLocks noChangeAspect="1"/>
          </p:cNvPicPr>
          <p:nvPr/>
        </p:nvPicPr>
        <p:blipFill rotWithShape="1">
          <a:blip r:embed="rId2"/>
          <a:srcRect b="1747"/>
          <a:stretch/>
        </p:blipFill>
        <p:spPr>
          <a:xfrm>
            <a:off x="20" y="10"/>
            <a:ext cx="12191980" cy="6857990"/>
          </a:xfrm>
          <a:prstGeom prst="round2SameRect">
            <a:avLst>
              <a:gd name="adj1" fmla="val 0"/>
              <a:gd name="adj2" fmla="val 0"/>
            </a:avLst>
          </a:prstGeom>
          <a:noFill/>
        </p:spPr>
      </p:pic>
    </p:spTree>
    <p:extLst>
      <p:ext uri="{BB962C8B-B14F-4D97-AF65-F5344CB8AC3E}">
        <p14:creationId xmlns:p14="http://schemas.microsoft.com/office/powerpoint/2010/main" val="1794373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skärmbild&#10;&#10;Automatiskt genererad beskrivning">
            <a:extLst>
              <a:ext uri="{FF2B5EF4-FFF2-40B4-BE49-F238E27FC236}">
                <a16:creationId xmlns:a16="http://schemas.microsoft.com/office/drawing/2014/main" id="{DF8830AB-5165-15BA-890A-251D6461BDC6}"/>
              </a:ext>
            </a:extLst>
          </p:cNvPr>
          <p:cNvPicPr>
            <a:picLocks noChangeAspect="1"/>
          </p:cNvPicPr>
          <p:nvPr/>
        </p:nvPicPr>
        <p:blipFill>
          <a:blip r:embed="rId2"/>
          <a:stretch>
            <a:fillRect/>
          </a:stretch>
        </p:blipFill>
        <p:spPr>
          <a:xfrm>
            <a:off x="862078" y="945300"/>
            <a:ext cx="10617256" cy="4803784"/>
          </a:xfrm>
          <a:prstGeom prst="rect">
            <a:avLst/>
          </a:prstGeom>
          <a:noFill/>
        </p:spPr>
      </p:pic>
    </p:spTree>
    <p:extLst>
      <p:ext uri="{BB962C8B-B14F-4D97-AF65-F5344CB8AC3E}">
        <p14:creationId xmlns:p14="http://schemas.microsoft.com/office/powerpoint/2010/main" val="1952102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7"/>
          <p:cNvSpPr txBox="1"/>
          <p:nvPr/>
        </p:nvSpPr>
        <p:spPr>
          <a:xfrm>
            <a:off x="1128833" y="818900"/>
            <a:ext cx="10212800" cy="5150800"/>
          </a:xfrm>
          <a:prstGeom prst="rect">
            <a:avLst/>
          </a:prstGeom>
          <a:noFill/>
          <a:ln>
            <a:noFill/>
          </a:ln>
        </p:spPr>
        <p:txBody>
          <a:bodyPr spcFirstLastPara="1" wrap="square" lIns="121900" tIns="60933" rIns="121900" bIns="60933" anchor="t" anchorCtr="0">
            <a:noAutofit/>
          </a:bodyPr>
          <a:lstStyle/>
          <a:p>
            <a:pPr algn="ctr"/>
            <a:r>
              <a:rPr lang="sv-SE" sz="4800" dirty="0">
                <a:solidFill>
                  <a:srgbClr val="008391"/>
                </a:solidFill>
                <a:latin typeface="Arial"/>
                <a:ea typeface="Comic Sans MS"/>
                <a:cs typeface="Comic Sans MS"/>
                <a:sym typeface="Comic Sans MS"/>
              </a:rPr>
              <a:t>Edvard och Ivar gör ett Youtube-klipp där foton på tjejer från deras skola klipps ihop efter varandra. Ivar har lagt på musik där de olika tjejerna hängs ut som Askims värsta horor.</a:t>
            </a:r>
            <a:endParaRPr lang="sv-SE" sz="4800">
              <a:solidFill>
                <a:srgbClr val="008391"/>
              </a:solidFill>
              <a:latin typeface="Arial"/>
              <a:ea typeface="Comic Sans MS"/>
              <a:cs typeface="Comic Sans MS"/>
            </a:endParaRPr>
          </a:p>
        </p:txBody>
      </p:sp>
    </p:spTree>
    <p:extLst>
      <p:ext uri="{BB962C8B-B14F-4D97-AF65-F5344CB8AC3E}">
        <p14:creationId xmlns:p14="http://schemas.microsoft.com/office/powerpoint/2010/main" val="907705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8"/>
          <p:cNvSpPr/>
          <p:nvPr/>
        </p:nvSpPr>
        <p:spPr>
          <a:xfrm>
            <a:off x="893900" y="246536"/>
            <a:ext cx="10722000" cy="3724864"/>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222" name="Google Shape;222;p38"/>
          <p:cNvSpPr txBox="1">
            <a:spLocks noGrp="1"/>
          </p:cNvSpPr>
          <p:nvPr>
            <p:ph type="title"/>
          </p:nvPr>
        </p:nvSpPr>
        <p:spPr>
          <a:xfrm>
            <a:off x="352481" y="488403"/>
            <a:ext cx="10722000" cy="730000"/>
          </a:xfrm>
          <a:prstGeom prst="rect">
            <a:avLst/>
          </a:prstGeom>
          <a:noFill/>
          <a:ln>
            <a:noFill/>
          </a:ln>
        </p:spPr>
        <p:txBody>
          <a:bodyPr spcFirstLastPara="1" wrap="square" lIns="121900" tIns="60933" rIns="121900" bIns="60933" anchor="b" anchorCtr="0">
            <a:normAutofit fontScale="90000"/>
          </a:bodyPr>
          <a:lstStyle/>
          <a:p>
            <a:r>
              <a:rPr lang="sv-SE"/>
              <a:t>Förtal</a:t>
            </a:r>
            <a:endParaRPr/>
          </a:p>
        </p:txBody>
      </p:sp>
      <p:sp>
        <p:nvSpPr>
          <p:cNvPr id="223" name="Google Shape;223;p38"/>
          <p:cNvSpPr txBox="1">
            <a:spLocks noGrp="1"/>
          </p:cNvSpPr>
          <p:nvPr>
            <p:ph type="body" idx="1"/>
          </p:nvPr>
        </p:nvSpPr>
        <p:spPr>
          <a:xfrm>
            <a:off x="1291267" y="1218355"/>
            <a:ext cx="9956800" cy="1500400"/>
          </a:xfrm>
          <a:prstGeom prst="rect">
            <a:avLst/>
          </a:prstGeom>
          <a:noFill/>
          <a:ln>
            <a:noFill/>
          </a:ln>
        </p:spPr>
        <p:txBody>
          <a:bodyPr spcFirstLastPara="1" wrap="square" lIns="121900" tIns="60933" rIns="121900" bIns="60933" anchor="t" anchorCtr="0">
            <a:normAutofit fontScale="70000" lnSpcReduction="20000"/>
          </a:bodyPr>
          <a:lstStyle/>
          <a:p>
            <a:pPr marL="0" indent="0">
              <a:spcBef>
                <a:spcPts val="0"/>
              </a:spcBef>
            </a:pPr>
            <a:r>
              <a:rPr lang="sv-SE" i="1"/>
              <a:t>”Den som utpekar någon såsom brottslig eller klandervärd i sitt levnadssätt eller eljest lämnar uppgift som är ägnad att utsätta denne för andras missaktning, dömes för förtal.”</a:t>
            </a:r>
            <a:endParaRPr/>
          </a:p>
          <a:p>
            <a:pPr marL="0" indent="0">
              <a:spcAft>
                <a:spcPts val="1600"/>
              </a:spcAft>
            </a:pPr>
            <a:r>
              <a:rPr lang="sv-SE"/>
              <a:t>                                                               Brottsbalken 5 kap. 1 §</a:t>
            </a:r>
            <a:endParaRPr/>
          </a:p>
        </p:txBody>
      </p:sp>
      <p:sp>
        <p:nvSpPr>
          <p:cNvPr id="224" name="Google Shape;224;p38"/>
          <p:cNvSpPr txBox="1"/>
          <p:nvPr/>
        </p:nvSpPr>
        <p:spPr>
          <a:xfrm>
            <a:off x="1123200" y="4920633"/>
            <a:ext cx="10292000" cy="1569600"/>
          </a:xfrm>
          <a:prstGeom prst="rect">
            <a:avLst/>
          </a:prstGeom>
          <a:noFill/>
          <a:ln>
            <a:noFill/>
          </a:ln>
        </p:spPr>
        <p:txBody>
          <a:bodyPr spcFirstLastPara="1" wrap="square" lIns="121900" tIns="60933" rIns="121900" bIns="60933" anchor="t" anchorCtr="0">
            <a:noAutofit/>
          </a:bodyPr>
          <a:lstStyle/>
          <a:p>
            <a:r>
              <a:rPr lang="sv-SE" sz="2650" dirty="0">
                <a:solidFill>
                  <a:srgbClr val="008391"/>
                </a:solidFill>
                <a:latin typeface="Arial"/>
                <a:ea typeface="Comic Sans MS"/>
                <a:cs typeface="Comic Sans MS"/>
                <a:sym typeface="Comic Sans MS"/>
              </a:rPr>
              <a:t>Edvard och Ivar gör ett Youtube-klipp där foton på tjejer från deras skola klipps ihop efter varandra. Ivar har lagt på musik där de olika tjejerna hängs ut som Askims värsta horor.</a:t>
            </a:r>
            <a:endParaRPr lang="sv-SE" sz="2650">
              <a:solidFill>
                <a:srgbClr val="008391"/>
              </a:solidFill>
              <a:latin typeface="Arial"/>
              <a:ea typeface="Comic Sans MS"/>
              <a:cs typeface="Comic Sans MS"/>
            </a:endParaRPr>
          </a:p>
        </p:txBody>
      </p:sp>
      <p:pic>
        <p:nvPicPr>
          <p:cNvPr id="225" name="Google Shape;225;p38" descr="hammare.jpg"/>
          <p:cNvPicPr preferRelativeResize="0"/>
          <p:nvPr/>
        </p:nvPicPr>
        <p:blipFill>
          <a:blip r:embed="rId3">
            <a:alphaModFix/>
          </a:blip>
          <a:stretch>
            <a:fillRect/>
          </a:stretch>
        </p:blipFill>
        <p:spPr>
          <a:xfrm>
            <a:off x="9361867" y="2582800"/>
            <a:ext cx="2696000" cy="2029200"/>
          </a:xfrm>
          <a:prstGeom prst="corner">
            <a:avLst>
              <a:gd name="adj1" fmla="val 50000"/>
              <a:gd name="adj2" fmla="val 93879"/>
            </a:avLst>
          </a:prstGeom>
          <a:noFill/>
          <a:ln>
            <a:noFill/>
          </a:ln>
        </p:spPr>
      </p:pic>
    </p:spTree>
    <p:extLst>
      <p:ext uri="{BB962C8B-B14F-4D97-AF65-F5344CB8AC3E}">
        <p14:creationId xmlns:p14="http://schemas.microsoft.com/office/powerpoint/2010/main" val="3802674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39">
            <a:hlinkClick r:id="rId3"/>
          </p:cNvPr>
          <p:cNvPicPr preferRelativeResize="0"/>
          <p:nvPr/>
        </p:nvPicPr>
        <p:blipFill>
          <a:blip r:embed="rId4">
            <a:alphaModFix/>
          </a:blip>
          <a:stretch>
            <a:fillRect/>
          </a:stretch>
        </p:blipFill>
        <p:spPr>
          <a:xfrm>
            <a:off x="203200" y="203200"/>
            <a:ext cx="7171976" cy="6451600"/>
          </a:xfrm>
          <a:prstGeom prst="rect">
            <a:avLst/>
          </a:prstGeom>
          <a:noFill/>
          <a:ln>
            <a:noFill/>
          </a:ln>
        </p:spPr>
      </p:pic>
      <p:pic>
        <p:nvPicPr>
          <p:cNvPr id="232" name="Google Shape;232;p39"/>
          <p:cNvPicPr preferRelativeResize="0"/>
          <p:nvPr/>
        </p:nvPicPr>
        <p:blipFill>
          <a:blip r:embed="rId5">
            <a:alphaModFix/>
          </a:blip>
          <a:stretch>
            <a:fillRect/>
          </a:stretch>
        </p:blipFill>
        <p:spPr>
          <a:xfrm>
            <a:off x="7578377" y="619734"/>
            <a:ext cx="4410425" cy="5859943"/>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545174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EAD3687-71DF-BFA4-ED62-1403DF699CB7}"/>
              </a:ext>
            </a:extLst>
          </p:cNvPr>
          <p:cNvSpPr>
            <a:spLocks noGrp="1"/>
          </p:cNvSpPr>
          <p:nvPr>
            <p:ph type="title"/>
          </p:nvPr>
        </p:nvSpPr>
        <p:spPr>
          <a:xfrm>
            <a:off x="407988" y="404813"/>
            <a:ext cx="9170279" cy="736959"/>
          </a:xfrm>
        </p:spPr>
        <p:txBody>
          <a:bodyPr anchor="ctr">
            <a:normAutofit/>
          </a:bodyPr>
          <a:lstStyle/>
          <a:p>
            <a:r>
              <a:rPr lang="en-US" sz="2300"/>
              <a:t>Plan mot </a:t>
            </a:r>
            <a:r>
              <a:rPr lang="en-US" sz="2300" err="1"/>
              <a:t>diskriminering</a:t>
            </a:r>
            <a:r>
              <a:rPr lang="en-US" sz="2300"/>
              <a:t> </a:t>
            </a:r>
            <a:r>
              <a:rPr lang="en-US" sz="2300" err="1"/>
              <a:t>och</a:t>
            </a:r>
            <a:r>
              <a:rPr lang="en-US" sz="2300"/>
              <a:t> </a:t>
            </a:r>
            <a:r>
              <a:rPr lang="en-US" sz="2300" err="1"/>
              <a:t>kränkande</a:t>
            </a:r>
            <a:r>
              <a:rPr lang="en-US" sz="2300"/>
              <a:t> </a:t>
            </a:r>
            <a:r>
              <a:rPr lang="en-US" sz="2300" err="1"/>
              <a:t>behandling</a:t>
            </a:r>
            <a:endParaRPr lang="en-US" sz="2300"/>
          </a:p>
        </p:txBody>
      </p:sp>
      <p:pic>
        <p:nvPicPr>
          <p:cNvPr id="1026" name="Picture 2" descr="Förhandsgranskning av bild">
            <a:extLst>
              <a:ext uri="{FF2B5EF4-FFF2-40B4-BE49-F238E27FC236}">
                <a16:creationId xmlns:a16="http://schemas.microsoft.com/office/drawing/2014/main" id="{9A724A77-2C78-1066-4E19-AE093EA3ACA4}"/>
              </a:ext>
            </a:extLst>
          </p:cNvPr>
          <p:cNvPicPr>
            <a:picLocks noGrp="1" noChangeAspect="1" noChangeArrowheads="1"/>
          </p:cNvPicPr>
          <p:nvPr>
            <p:ph idx="11"/>
          </p:nvPr>
        </p:nvPicPr>
        <p:blipFill>
          <a:blip r:embed="rId3">
            <a:extLst>
              <a:ext uri="{28A0092B-C50C-407E-A947-70E740481C1C}">
                <a14:useLocalDpi xmlns:a14="http://schemas.microsoft.com/office/drawing/2010/main" val="0"/>
              </a:ext>
            </a:extLst>
          </a:blip>
          <a:stretch>
            <a:fillRect/>
          </a:stretch>
        </p:blipFill>
        <p:spPr bwMode="auto">
          <a:xfrm>
            <a:off x="2266663" y="1520687"/>
            <a:ext cx="7658673" cy="4932500"/>
          </a:xfrm>
          <a:prstGeom prst="rect">
            <a:avLst/>
          </a:prstGeom>
          <a:solidFill>
            <a:srgbClr val="FFFFFF"/>
          </a:solidFill>
        </p:spPr>
      </p:pic>
      <p:sp>
        <p:nvSpPr>
          <p:cNvPr id="3" name="Pratbubbla: vänsterpil 2">
            <a:extLst>
              <a:ext uri="{FF2B5EF4-FFF2-40B4-BE49-F238E27FC236}">
                <a16:creationId xmlns:a16="http://schemas.microsoft.com/office/drawing/2014/main" id="{351D58D1-34C3-3201-6861-EE7756EDFDF0}"/>
              </a:ext>
            </a:extLst>
          </p:cNvPr>
          <p:cNvSpPr/>
          <p:nvPr/>
        </p:nvSpPr>
        <p:spPr>
          <a:xfrm>
            <a:off x="1623318" y="2671281"/>
            <a:ext cx="924674" cy="757719"/>
          </a:xfrm>
          <a:prstGeom prst="leftArrowCallout">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DFE5B002-ABD4-267B-1959-AFE53E60FE0C}"/>
              </a:ext>
            </a:extLst>
          </p:cNvPr>
          <p:cNvSpPr txBox="1"/>
          <p:nvPr/>
        </p:nvSpPr>
        <p:spPr>
          <a:xfrm>
            <a:off x="493160" y="2671281"/>
            <a:ext cx="1222624" cy="523220"/>
          </a:xfrm>
          <a:prstGeom prst="rect">
            <a:avLst/>
          </a:prstGeom>
          <a:noFill/>
        </p:spPr>
        <p:txBody>
          <a:bodyPr wrap="square" rtlCol="0">
            <a:spAutoFit/>
          </a:bodyPr>
          <a:lstStyle/>
          <a:p>
            <a:r>
              <a:rPr lang="sv-SE" sz="1400" b="1"/>
              <a:t>Fördjupning  i dag</a:t>
            </a:r>
          </a:p>
        </p:txBody>
      </p:sp>
    </p:spTree>
    <p:extLst>
      <p:ext uri="{BB962C8B-B14F-4D97-AF65-F5344CB8AC3E}">
        <p14:creationId xmlns:p14="http://schemas.microsoft.com/office/powerpoint/2010/main" val="3753115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2"/>
          <p:cNvSpPr/>
          <p:nvPr/>
        </p:nvSpPr>
        <p:spPr>
          <a:xfrm>
            <a:off x="1171833" y="1292700"/>
            <a:ext cx="9675600" cy="4692800"/>
          </a:xfrm>
          <a:prstGeom prst="rect">
            <a:avLst/>
          </a:prstGeom>
          <a:noFill/>
          <a:ln>
            <a:noFill/>
          </a:ln>
        </p:spPr>
        <p:txBody>
          <a:bodyPr spcFirstLastPara="1" wrap="square" lIns="121900" tIns="60933" rIns="121900" bIns="60933" anchor="t" anchorCtr="0">
            <a:noAutofit/>
          </a:bodyPr>
          <a:lstStyle/>
          <a:p>
            <a:pPr algn="ctr"/>
            <a:r>
              <a:rPr lang="sv-SE" sz="4800" dirty="0">
                <a:solidFill>
                  <a:srgbClr val="008391"/>
                </a:solidFill>
                <a:latin typeface="Arial"/>
                <a:ea typeface="Comic Sans MS"/>
                <a:cs typeface="Comic Sans MS"/>
                <a:sym typeface="Comic Sans MS"/>
              </a:rPr>
              <a:t>Nina är skitförbannad på Emma och skriver på </a:t>
            </a:r>
            <a:r>
              <a:rPr lang="sv-SE" sz="4800" err="1">
                <a:solidFill>
                  <a:srgbClr val="008391"/>
                </a:solidFill>
                <a:latin typeface="Arial"/>
                <a:ea typeface="Comic Sans MS"/>
                <a:cs typeface="Comic Sans MS"/>
                <a:sym typeface="Comic Sans MS"/>
              </a:rPr>
              <a:t>Snapchat</a:t>
            </a:r>
            <a:r>
              <a:rPr lang="sv-SE" sz="4800" dirty="0">
                <a:solidFill>
                  <a:srgbClr val="008391"/>
                </a:solidFill>
                <a:latin typeface="Arial"/>
                <a:ea typeface="Comic Sans MS"/>
                <a:cs typeface="Comic Sans MS"/>
                <a:sym typeface="Comic Sans MS"/>
              </a:rPr>
              <a:t>:</a:t>
            </a:r>
            <a:endParaRPr lang="sv-SE" sz="4800" dirty="0">
              <a:solidFill>
                <a:srgbClr val="008391"/>
              </a:solidFill>
              <a:latin typeface="Arial"/>
              <a:ea typeface="Comic Sans MS"/>
              <a:cs typeface="Comic Sans MS"/>
            </a:endParaRPr>
          </a:p>
          <a:p>
            <a:pPr algn="ctr"/>
            <a:r>
              <a:rPr lang="sv-SE" sz="4800" dirty="0">
                <a:solidFill>
                  <a:srgbClr val="008391"/>
                </a:solidFill>
                <a:latin typeface="Arial"/>
                <a:ea typeface="Comic Sans MS"/>
                <a:cs typeface="Comic Sans MS"/>
                <a:sym typeface="Comic Sans MS"/>
              </a:rPr>
              <a:t>“du </a:t>
            </a:r>
            <a:r>
              <a:rPr lang="sv-SE" sz="4800" err="1">
                <a:solidFill>
                  <a:srgbClr val="008391"/>
                </a:solidFill>
                <a:latin typeface="Arial"/>
                <a:ea typeface="Comic Sans MS"/>
                <a:cs typeface="Comic Sans MS"/>
                <a:sym typeface="Comic Sans MS"/>
              </a:rPr>
              <a:t>kmr</a:t>
            </a:r>
            <a:r>
              <a:rPr lang="sv-SE" sz="4800" dirty="0">
                <a:solidFill>
                  <a:srgbClr val="008391"/>
                </a:solidFill>
                <a:latin typeface="Arial"/>
                <a:ea typeface="Comic Sans MS"/>
                <a:cs typeface="Comic Sans MS"/>
                <a:sym typeface="Comic Sans MS"/>
              </a:rPr>
              <a:t> bli slaktad”</a:t>
            </a:r>
            <a:endParaRPr sz="4800" dirty="0">
              <a:solidFill>
                <a:srgbClr val="008391"/>
              </a:solidFill>
              <a:latin typeface="Arial"/>
              <a:ea typeface="Comic Sans MS"/>
              <a:cs typeface="Comic Sans MS"/>
            </a:endParaRPr>
          </a:p>
        </p:txBody>
      </p:sp>
    </p:spTree>
    <p:extLst>
      <p:ext uri="{BB962C8B-B14F-4D97-AF65-F5344CB8AC3E}">
        <p14:creationId xmlns:p14="http://schemas.microsoft.com/office/powerpoint/2010/main" val="4165285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3"/>
          <p:cNvSpPr/>
          <p:nvPr/>
        </p:nvSpPr>
        <p:spPr>
          <a:xfrm>
            <a:off x="893900" y="219800"/>
            <a:ext cx="10722000" cy="3751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pic>
        <p:nvPicPr>
          <p:cNvPr id="341" name="Google Shape;341;p53" descr="hammare.jpg"/>
          <p:cNvPicPr preferRelativeResize="0"/>
          <p:nvPr/>
        </p:nvPicPr>
        <p:blipFill>
          <a:blip r:embed="rId3">
            <a:alphaModFix/>
          </a:blip>
          <a:stretch>
            <a:fillRect/>
          </a:stretch>
        </p:blipFill>
        <p:spPr>
          <a:xfrm>
            <a:off x="9361867" y="2582800"/>
            <a:ext cx="2696000" cy="2029200"/>
          </a:xfrm>
          <a:prstGeom prst="corner">
            <a:avLst>
              <a:gd name="adj1" fmla="val 50000"/>
              <a:gd name="adj2" fmla="val 93879"/>
            </a:avLst>
          </a:prstGeom>
          <a:noFill/>
          <a:ln>
            <a:noFill/>
          </a:ln>
        </p:spPr>
      </p:pic>
      <p:sp>
        <p:nvSpPr>
          <p:cNvPr id="342" name="Google Shape;342;p53"/>
          <p:cNvSpPr txBox="1">
            <a:spLocks noGrp="1"/>
          </p:cNvSpPr>
          <p:nvPr>
            <p:ph type="title"/>
          </p:nvPr>
        </p:nvSpPr>
        <p:spPr>
          <a:xfrm>
            <a:off x="352481" y="748885"/>
            <a:ext cx="10722000" cy="844000"/>
          </a:xfrm>
          <a:prstGeom prst="rect">
            <a:avLst/>
          </a:prstGeom>
          <a:noFill/>
          <a:ln>
            <a:noFill/>
          </a:ln>
        </p:spPr>
        <p:txBody>
          <a:bodyPr spcFirstLastPara="1" wrap="square" lIns="121900" tIns="60933" rIns="121900" bIns="60933" anchor="b" anchorCtr="0">
            <a:normAutofit fontScale="90000"/>
          </a:bodyPr>
          <a:lstStyle/>
          <a:p>
            <a:r>
              <a:rPr lang="sv-SE"/>
              <a:t>Olaga hot</a:t>
            </a:r>
            <a:endParaRPr/>
          </a:p>
        </p:txBody>
      </p:sp>
      <p:sp>
        <p:nvSpPr>
          <p:cNvPr id="343" name="Google Shape;343;p53"/>
          <p:cNvSpPr txBox="1">
            <a:spLocks noGrp="1"/>
          </p:cNvSpPr>
          <p:nvPr>
            <p:ph type="body" idx="1"/>
          </p:nvPr>
        </p:nvSpPr>
        <p:spPr>
          <a:xfrm>
            <a:off x="1117599" y="1619052"/>
            <a:ext cx="9956800" cy="1500400"/>
          </a:xfrm>
          <a:prstGeom prst="rect">
            <a:avLst/>
          </a:prstGeom>
          <a:noFill/>
          <a:ln>
            <a:noFill/>
          </a:ln>
        </p:spPr>
        <p:txBody>
          <a:bodyPr spcFirstLastPara="1" wrap="square" lIns="121900" tIns="60933" rIns="121900" bIns="60933" anchor="t" anchorCtr="0">
            <a:normAutofit fontScale="85000" lnSpcReduction="20000"/>
          </a:bodyPr>
          <a:lstStyle/>
          <a:p>
            <a:pPr marL="0" indent="0">
              <a:lnSpc>
                <a:spcPct val="90000"/>
              </a:lnSpc>
              <a:spcBef>
                <a:spcPts val="0"/>
              </a:spcBef>
            </a:pPr>
            <a:r>
              <a:rPr lang="sv-SE" sz="2267" i="1"/>
              <a:t>”Om någon lyfter vapen mot annan eller eljest hotar med brottslig gärning på sätt som är ägnat att hos den hotade framkalla allvarlig fruktan för egen eller annans säkerhet till person eller egendom, döms för olaga hot” </a:t>
            </a:r>
            <a:endParaRPr/>
          </a:p>
          <a:p>
            <a:pPr marL="0" indent="0">
              <a:lnSpc>
                <a:spcPct val="90000"/>
              </a:lnSpc>
              <a:spcBef>
                <a:spcPts val="453"/>
              </a:spcBef>
              <a:spcAft>
                <a:spcPts val="1600"/>
              </a:spcAft>
            </a:pPr>
            <a:r>
              <a:rPr lang="sv-SE" sz="2267"/>
              <a:t>																       Brottsbalken 4 kap. 5 §</a:t>
            </a:r>
            <a:endParaRPr sz="2267"/>
          </a:p>
        </p:txBody>
      </p:sp>
      <p:sp>
        <p:nvSpPr>
          <p:cNvPr id="344" name="Google Shape;344;p53"/>
          <p:cNvSpPr/>
          <p:nvPr/>
        </p:nvSpPr>
        <p:spPr>
          <a:xfrm>
            <a:off x="1219200" y="5095600"/>
            <a:ext cx="9956800" cy="1220400"/>
          </a:xfrm>
          <a:prstGeom prst="rect">
            <a:avLst/>
          </a:prstGeom>
          <a:noFill/>
          <a:ln>
            <a:noFill/>
          </a:ln>
        </p:spPr>
        <p:txBody>
          <a:bodyPr spcFirstLastPara="1" wrap="square" lIns="121900" tIns="60933" rIns="121900" bIns="60933" anchor="t" anchorCtr="0">
            <a:noAutofit/>
          </a:bodyPr>
          <a:lstStyle/>
          <a:p>
            <a:r>
              <a:rPr lang="sv-SE" sz="2400" dirty="0">
                <a:solidFill>
                  <a:srgbClr val="008391"/>
                </a:solidFill>
                <a:latin typeface="Arial"/>
                <a:ea typeface="Comic Sans MS"/>
                <a:cs typeface="Comic Sans MS"/>
                <a:sym typeface="Comic Sans MS"/>
              </a:rPr>
              <a:t>Nina är skitförbannad på Emma och skriver på </a:t>
            </a:r>
            <a:r>
              <a:rPr lang="sv-SE" sz="2400" err="1">
                <a:solidFill>
                  <a:srgbClr val="008391"/>
                </a:solidFill>
                <a:latin typeface="Arial"/>
                <a:ea typeface="Comic Sans MS"/>
                <a:cs typeface="Comic Sans MS"/>
                <a:sym typeface="Comic Sans MS"/>
              </a:rPr>
              <a:t>Snapchat</a:t>
            </a:r>
            <a:r>
              <a:rPr lang="sv-SE" sz="2400" dirty="0">
                <a:solidFill>
                  <a:srgbClr val="008391"/>
                </a:solidFill>
                <a:latin typeface="Arial"/>
                <a:ea typeface="Comic Sans MS"/>
                <a:cs typeface="Comic Sans MS"/>
                <a:sym typeface="Comic Sans MS"/>
              </a:rPr>
              <a:t>: </a:t>
            </a:r>
            <a:endParaRPr lang="sv-SE" sz="2400">
              <a:solidFill>
                <a:srgbClr val="008391"/>
              </a:solidFill>
              <a:latin typeface="Arial"/>
              <a:ea typeface="Comic Sans MS"/>
              <a:cs typeface="Comic Sans MS"/>
            </a:endParaRPr>
          </a:p>
          <a:p>
            <a:r>
              <a:rPr lang="sv-SE" sz="2400" dirty="0">
                <a:solidFill>
                  <a:srgbClr val="008391"/>
                </a:solidFill>
                <a:latin typeface="Arial"/>
                <a:ea typeface="Comic Sans MS"/>
                <a:cs typeface="Comic Sans MS"/>
                <a:sym typeface="Comic Sans MS"/>
              </a:rPr>
              <a:t>“du </a:t>
            </a:r>
            <a:r>
              <a:rPr lang="sv-SE" sz="2400" err="1">
                <a:solidFill>
                  <a:srgbClr val="008391"/>
                </a:solidFill>
                <a:latin typeface="Arial"/>
                <a:ea typeface="Comic Sans MS"/>
                <a:cs typeface="Comic Sans MS"/>
                <a:sym typeface="Comic Sans MS"/>
              </a:rPr>
              <a:t>kmr</a:t>
            </a:r>
            <a:r>
              <a:rPr lang="sv-SE" sz="2400" dirty="0">
                <a:solidFill>
                  <a:srgbClr val="008391"/>
                </a:solidFill>
                <a:latin typeface="Arial"/>
                <a:ea typeface="Comic Sans MS"/>
                <a:cs typeface="Comic Sans MS"/>
                <a:sym typeface="Comic Sans MS"/>
              </a:rPr>
              <a:t> bli slaktad”</a:t>
            </a:r>
            <a:endParaRPr sz="2400" dirty="0">
              <a:solidFill>
                <a:srgbClr val="008391"/>
              </a:solidFill>
              <a:latin typeface="Arial"/>
              <a:ea typeface="Comic Sans MS"/>
              <a:cs typeface="Comic Sans MS"/>
            </a:endParaRPr>
          </a:p>
        </p:txBody>
      </p:sp>
    </p:spTree>
    <p:extLst>
      <p:ext uri="{BB962C8B-B14F-4D97-AF65-F5344CB8AC3E}">
        <p14:creationId xmlns:p14="http://schemas.microsoft.com/office/powerpoint/2010/main" val="547655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4"/>
          <p:cNvSpPr/>
          <p:nvPr/>
        </p:nvSpPr>
        <p:spPr>
          <a:xfrm>
            <a:off x="0" y="0"/>
            <a:ext cx="5974000" cy="6790800"/>
          </a:xfrm>
          <a:prstGeom prst="rect">
            <a:avLst/>
          </a:prstGeom>
          <a:solidFill>
            <a:srgbClr val="008391"/>
          </a:solidFill>
          <a:ln>
            <a:noFill/>
          </a:ln>
        </p:spPr>
        <p:txBody>
          <a:bodyPr spcFirstLastPara="1" wrap="square" lIns="121900" tIns="121900" rIns="121900" bIns="121900" anchor="ctr" anchorCtr="0">
            <a:noAutofit/>
          </a:bodyPr>
          <a:lstStyle/>
          <a:p>
            <a:endParaRPr sz="2533"/>
          </a:p>
        </p:txBody>
      </p:sp>
      <p:pic>
        <p:nvPicPr>
          <p:cNvPr id="351" name="Google Shape;351;p54">
            <a:hlinkClick r:id="rId3"/>
          </p:cNvPr>
          <p:cNvPicPr preferRelativeResize="0"/>
          <p:nvPr/>
        </p:nvPicPr>
        <p:blipFill>
          <a:blip r:embed="rId4">
            <a:alphaModFix/>
          </a:blip>
          <a:stretch>
            <a:fillRect/>
          </a:stretch>
        </p:blipFill>
        <p:spPr>
          <a:xfrm>
            <a:off x="282201" y="331833"/>
            <a:ext cx="5409601" cy="5783735"/>
          </a:xfrm>
          <a:prstGeom prst="rect">
            <a:avLst/>
          </a:prstGeom>
          <a:noFill/>
          <a:ln>
            <a:noFill/>
          </a:ln>
          <a:effectLst>
            <a:outerShdw blurRad="57150" dist="19050" dir="5400000" algn="bl" rotWithShape="0">
              <a:srgbClr val="000000">
                <a:alpha val="50000"/>
              </a:srgbClr>
            </a:outerShdw>
          </a:effectLst>
        </p:spPr>
      </p:pic>
      <p:pic>
        <p:nvPicPr>
          <p:cNvPr id="352" name="Google Shape;352;p54"/>
          <p:cNvPicPr preferRelativeResize="0"/>
          <p:nvPr/>
        </p:nvPicPr>
        <p:blipFill>
          <a:blip r:embed="rId5">
            <a:alphaModFix/>
          </a:blip>
          <a:stretch>
            <a:fillRect/>
          </a:stretch>
        </p:blipFill>
        <p:spPr>
          <a:xfrm>
            <a:off x="6163233" y="668334"/>
            <a:ext cx="5811600" cy="4421449"/>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371663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1"/>
          <p:cNvSpPr/>
          <p:nvPr/>
        </p:nvSpPr>
        <p:spPr>
          <a:xfrm>
            <a:off x="48900" y="0"/>
            <a:ext cx="5871200" cy="6701600"/>
          </a:xfrm>
          <a:prstGeom prst="rect">
            <a:avLst/>
          </a:prstGeom>
          <a:solidFill>
            <a:srgbClr val="747474"/>
          </a:solidFill>
          <a:ln>
            <a:noFill/>
          </a:ln>
        </p:spPr>
        <p:txBody>
          <a:bodyPr spcFirstLastPara="1" wrap="square" lIns="121900" tIns="121900" rIns="121900" bIns="121900" anchor="ctr" anchorCtr="0">
            <a:noAutofit/>
          </a:bodyPr>
          <a:lstStyle/>
          <a:p>
            <a:endParaRPr sz="2533"/>
          </a:p>
        </p:txBody>
      </p:sp>
      <p:pic>
        <p:nvPicPr>
          <p:cNvPr id="248" name="Google Shape;248;p41">
            <a:hlinkClick r:id="rId3"/>
          </p:cNvPr>
          <p:cNvPicPr preferRelativeResize="0"/>
          <p:nvPr/>
        </p:nvPicPr>
        <p:blipFill>
          <a:blip r:embed="rId4">
            <a:alphaModFix/>
          </a:blip>
          <a:stretch>
            <a:fillRect/>
          </a:stretch>
        </p:blipFill>
        <p:spPr>
          <a:xfrm>
            <a:off x="3192134" y="311102"/>
            <a:ext cx="5397033" cy="5999733"/>
          </a:xfrm>
          <a:prstGeom prst="rect">
            <a:avLst/>
          </a:prstGeom>
          <a:noFill/>
          <a:ln>
            <a:noFill/>
          </a:ln>
        </p:spPr>
      </p:pic>
    </p:spTree>
    <p:extLst>
      <p:ext uri="{BB962C8B-B14F-4D97-AF65-F5344CB8AC3E}">
        <p14:creationId xmlns:p14="http://schemas.microsoft.com/office/powerpoint/2010/main" val="7047954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1"/>
          <p:cNvSpPr txBox="1">
            <a:spLocks noGrp="1"/>
          </p:cNvSpPr>
          <p:nvPr>
            <p:ph type="body" idx="4294967295"/>
          </p:nvPr>
        </p:nvSpPr>
        <p:spPr>
          <a:xfrm>
            <a:off x="4217068" y="851314"/>
            <a:ext cx="6969200" cy="4740064"/>
          </a:xfrm>
          <a:prstGeom prst="rect">
            <a:avLst/>
          </a:prstGeom>
          <a:noFill/>
          <a:ln>
            <a:noFill/>
          </a:ln>
        </p:spPr>
        <p:txBody>
          <a:bodyPr spcFirstLastPara="1" wrap="square" lIns="0" tIns="0" rIns="0" bIns="0" anchor="t" anchorCtr="0">
            <a:noAutofit/>
          </a:bodyPr>
          <a:lstStyle/>
          <a:p>
            <a:pPr marL="0" indent="0">
              <a:lnSpc>
                <a:spcPct val="100000"/>
              </a:lnSpc>
              <a:buNone/>
            </a:pPr>
            <a:endParaRPr>
              <a:solidFill>
                <a:schemeClr val="dk1"/>
              </a:solidFill>
            </a:endParaRPr>
          </a:p>
          <a:p>
            <a:pPr marL="608965" indent="-456565">
              <a:lnSpc>
                <a:spcPct val="100000"/>
              </a:lnSpc>
              <a:buClr>
                <a:schemeClr val="dk1"/>
              </a:buClr>
            </a:pPr>
            <a:r>
              <a:rPr lang="sv-SE" sz="2000" dirty="0">
                <a:solidFill>
                  <a:schemeClr val="dk1"/>
                </a:solidFill>
              </a:rPr>
              <a:t>Vilka sociala medier använder du och dina kompisar?</a:t>
            </a:r>
            <a:endParaRPr sz="2000" dirty="0">
              <a:solidFill>
                <a:schemeClr val="dk1"/>
              </a:solidFill>
            </a:endParaRPr>
          </a:p>
          <a:p>
            <a:pPr marL="0" indent="0">
              <a:lnSpc>
                <a:spcPct val="100000"/>
              </a:lnSpc>
              <a:buNone/>
            </a:pPr>
            <a:endParaRPr sz="2000" dirty="0">
              <a:solidFill>
                <a:schemeClr val="dk1"/>
              </a:solidFill>
            </a:endParaRPr>
          </a:p>
          <a:p>
            <a:pPr marL="608965" indent="-456565">
              <a:lnSpc>
                <a:spcPct val="100000"/>
              </a:lnSpc>
              <a:buClr>
                <a:schemeClr val="dk1"/>
              </a:buClr>
            </a:pPr>
            <a:r>
              <a:rPr lang="sv-SE" sz="2000" dirty="0">
                <a:solidFill>
                  <a:schemeClr val="dk1"/>
                </a:solidFill>
              </a:rPr>
              <a:t>Tycker du att det är viktigt med </a:t>
            </a:r>
            <a:r>
              <a:rPr lang="sv-SE" sz="2000" dirty="0" err="1">
                <a:solidFill>
                  <a:schemeClr val="dk1"/>
                </a:solidFill>
              </a:rPr>
              <a:t>lajks</a:t>
            </a:r>
            <a:r>
              <a:rPr lang="sv-SE" sz="2000" dirty="0">
                <a:solidFill>
                  <a:schemeClr val="dk1"/>
                </a:solidFill>
              </a:rPr>
              <a:t>? Brukar du </a:t>
            </a:r>
            <a:r>
              <a:rPr lang="sv-SE" sz="2000" dirty="0" err="1">
                <a:solidFill>
                  <a:schemeClr val="dk1"/>
                </a:solidFill>
              </a:rPr>
              <a:t>lajka</a:t>
            </a:r>
            <a:r>
              <a:rPr lang="sv-SE" sz="2000" dirty="0">
                <a:solidFill>
                  <a:schemeClr val="dk1"/>
                </a:solidFill>
              </a:rPr>
              <a:t>?</a:t>
            </a:r>
            <a:br>
              <a:rPr lang="sv-SE" sz="2000" dirty="0"/>
            </a:br>
            <a:endParaRPr sz="2000" dirty="0">
              <a:solidFill>
                <a:schemeClr val="dk1"/>
              </a:solidFill>
            </a:endParaRPr>
          </a:p>
          <a:p>
            <a:pPr marL="608965" indent="-456565">
              <a:lnSpc>
                <a:spcPct val="100000"/>
              </a:lnSpc>
              <a:buClr>
                <a:schemeClr val="dk1"/>
              </a:buClr>
            </a:pPr>
            <a:r>
              <a:rPr lang="sv-SE" sz="2000" dirty="0">
                <a:solidFill>
                  <a:schemeClr val="dk1"/>
                </a:solidFill>
              </a:rPr>
              <a:t>Finns det saker som man inte ska berätta om på sociala medier, vad kan det vara?</a:t>
            </a:r>
            <a:br>
              <a:rPr lang="sv-SE" sz="2000" dirty="0"/>
            </a:br>
            <a:endParaRPr sz="2000" dirty="0">
              <a:solidFill>
                <a:schemeClr val="dk1"/>
              </a:solidFill>
            </a:endParaRPr>
          </a:p>
          <a:p>
            <a:pPr marL="608965" indent="-456565">
              <a:lnSpc>
                <a:spcPct val="100000"/>
              </a:lnSpc>
              <a:buClr>
                <a:schemeClr val="dk1"/>
              </a:buClr>
            </a:pPr>
            <a:r>
              <a:rPr lang="sv-SE" sz="2000" dirty="0">
                <a:solidFill>
                  <a:schemeClr val="dk1"/>
                </a:solidFill>
              </a:rPr>
              <a:t>Vet du hur man kan blocka personer som beter sig illa och anmäla inlägg?</a:t>
            </a:r>
            <a:br>
              <a:rPr lang="sv-SE" sz="2000" dirty="0"/>
            </a:br>
            <a:endParaRPr sz="2000" dirty="0">
              <a:solidFill>
                <a:schemeClr val="dk1"/>
              </a:solidFill>
            </a:endParaRPr>
          </a:p>
          <a:p>
            <a:pPr marL="608965" indent="-456565">
              <a:lnSpc>
                <a:spcPct val="100000"/>
              </a:lnSpc>
              <a:buClr>
                <a:schemeClr val="dk1"/>
              </a:buClr>
            </a:pPr>
            <a:r>
              <a:rPr lang="sv-SE" sz="2000" dirty="0">
                <a:solidFill>
                  <a:schemeClr val="dk1"/>
                </a:solidFill>
              </a:rPr>
              <a:t>Tycker du att man påverkas av andras </a:t>
            </a:r>
            <a:r>
              <a:rPr lang="sv-SE" sz="2000" dirty="0" err="1">
                <a:solidFill>
                  <a:schemeClr val="dk1"/>
                </a:solidFill>
              </a:rPr>
              <a:t>träningsvanor</a:t>
            </a:r>
            <a:r>
              <a:rPr lang="sv-SE" sz="2000" dirty="0">
                <a:solidFill>
                  <a:schemeClr val="dk1"/>
                </a:solidFill>
              </a:rPr>
              <a:t> och matvanor som visas upp på sociala medier?</a:t>
            </a:r>
            <a:endParaRPr sz="2000" dirty="0">
              <a:solidFill>
                <a:schemeClr val="dk1"/>
              </a:solidFill>
            </a:endParaRPr>
          </a:p>
        </p:txBody>
      </p:sp>
      <p:sp>
        <p:nvSpPr>
          <p:cNvPr id="328" name="Google Shape;328;p51"/>
          <p:cNvSpPr/>
          <p:nvPr/>
        </p:nvSpPr>
        <p:spPr>
          <a:xfrm>
            <a:off x="192233" y="149233"/>
            <a:ext cx="3686800" cy="6388800"/>
          </a:xfrm>
          <a:prstGeom prst="rect">
            <a:avLst/>
          </a:prstGeom>
          <a:solidFill>
            <a:srgbClr val="008391"/>
          </a:solidFill>
          <a:ln>
            <a:noFill/>
          </a:ln>
        </p:spPr>
        <p:txBody>
          <a:bodyPr spcFirstLastPara="1" wrap="square" lIns="121900" tIns="121900" rIns="121900" bIns="121900" anchor="ctr" anchorCtr="0">
            <a:noAutofit/>
          </a:bodyPr>
          <a:lstStyle/>
          <a:p>
            <a:pPr>
              <a:buSzPts val="1400"/>
            </a:pPr>
            <a:endParaRPr sz="1867"/>
          </a:p>
        </p:txBody>
      </p:sp>
      <p:sp>
        <p:nvSpPr>
          <p:cNvPr id="329" name="Google Shape;329;p51"/>
          <p:cNvSpPr/>
          <p:nvPr/>
        </p:nvSpPr>
        <p:spPr>
          <a:xfrm>
            <a:off x="517433" y="439567"/>
            <a:ext cx="3036400" cy="3875600"/>
          </a:xfrm>
          <a:prstGeom prst="wedgeRectCallout">
            <a:avLst>
              <a:gd name="adj1" fmla="val -45995"/>
              <a:gd name="adj2" fmla="val 89329"/>
            </a:avLst>
          </a:prstGeom>
          <a:no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SzPts val="1400"/>
            </a:pPr>
            <a:endParaRPr sz="1867"/>
          </a:p>
        </p:txBody>
      </p:sp>
      <p:sp>
        <p:nvSpPr>
          <p:cNvPr id="330" name="Google Shape;330;p51"/>
          <p:cNvSpPr txBox="1"/>
          <p:nvPr/>
        </p:nvSpPr>
        <p:spPr>
          <a:xfrm>
            <a:off x="565189" y="723875"/>
            <a:ext cx="2938400" cy="2560800"/>
          </a:xfrm>
          <a:prstGeom prst="rect">
            <a:avLst/>
          </a:prstGeom>
          <a:noFill/>
          <a:ln>
            <a:noFill/>
          </a:ln>
        </p:spPr>
        <p:txBody>
          <a:bodyPr spcFirstLastPara="1" wrap="square" lIns="121900" tIns="121900" rIns="121900" bIns="121900" anchor="t" anchorCtr="0">
            <a:noAutofit/>
          </a:bodyPr>
          <a:lstStyle/>
          <a:p>
            <a:pPr algn="ctr">
              <a:buSzPts val="1800"/>
            </a:pPr>
            <a:r>
              <a:rPr lang="sv-SE" sz="3200" dirty="0">
                <a:solidFill>
                  <a:srgbClr val="FFFFFF"/>
                </a:solidFill>
                <a:latin typeface="Arial Black"/>
                <a:ea typeface="Arial Black"/>
                <a:cs typeface="Arial Black"/>
                <a:sym typeface="Arial Black"/>
              </a:rPr>
              <a:t>Samtala om sociala medier</a:t>
            </a:r>
          </a:p>
          <a:p>
            <a:pPr algn="ctr">
              <a:buSzPts val="1800"/>
            </a:pPr>
            <a:r>
              <a:rPr lang="sv-SE" sz="3200" dirty="0">
                <a:solidFill>
                  <a:srgbClr val="FFFFFF"/>
                </a:solidFill>
                <a:latin typeface="Arial Black"/>
                <a:ea typeface="Arial Black"/>
                <a:cs typeface="Arial Black"/>
                <a:sym typeface="Arial Black"/>
              </a:rPr>
              <a:t>vid lunchen</a:t>
            </a:r>
            <a:endParaRPr sz="3200" dirty="0">
              <a:solidFill>
                <a:srgbClr val="FFFFFF"/>
              </a:solidFill>
              <a:latin typeface="Arial Black"/>
              <a:ea typeface="Arial Black"/>
              <a:cs typeface="Arial Black"/>
              <a:sym typeface="Arial Black"/>
            </a:endParaRPr>
          </a:p>
        </p:txBody>
      </p:sp>
    </p:spTree>
    <p:extLst>
      <p:ext uri="{BB962C8B-B14F-4D97-AF65-F5344CB8AC3E}">
        <p14:creationId xmlns:p14="http://schemas.microsoft.com/office/powerpoint/2010/main" val="2027819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7"/>
          <p:cNvSpPr/>
          <p:nvPr/>
        </p:nvSpPr>
        <p:spPr>
          <a:xfrm>
            <a:off x="175500" y="143367"/>
            <a:ext cx="3366800" cy="6262800"/>
          </a:xfrm>
          <a:prstGeom prst="rect">
            <a:avLst/>
          </a:prstGeom>
          <a:solidFill>
            <a:srgbClr val="008391"/>
          </a:solidFill>
          <a:ln>
            <a:noFill/>
          </a:ln>
        </p:spPr>
        <p:txBody>
          <a:bodyPr spcFirstLastPara="1" wrap="square" lIns="121900" tIns="121900" rIns="121900" bIns="121900" anchor="ctr" anchorCtr="0">
            <a:noAutofit/>
          </a:bodyPr>
          <a:lstStyle/>
          <a:p>
            <a:endParaRPr sz="2533"/>
          </a:p>
        </p:txBody>
      </p:sp>
      <p:sp>
        <p:nvSpPr>
          <p:cNvPr id="375" name="Google Shape;375;p57"/>
          <p:cNvSpPr txBox="1"/>
          <p:nvPr/>
        </p:nvSpPr>
        <p:spPr>
          <a:xfrm>
            <a:off x="235667" y="1057033"/>
            <a:ext cx="3226000" cy="4000000"/>
          </a:xfrm>
          <a:prstGeom prst="rect">
            <a:avLst/>
          </a:prstGeom>
          <a:noFill/>
          <a:ln>
            <a:noFill/>
          </a:ln>
        </p:spPr>
        <p:txBody>
          <a:bodyPr spcFirstLastPara="1" wrap="square" lIns="121900" tIns="121900" rIns="121900" bIns="121900" anchor="t" anchorCtr="0">
            <a:noAutofit/>
          </a:bodyPr>
          <a:lstStyle/>
          <a:p>
            <a:pPr algn="ctr"/>
            <a:r>
              <a:rPr lang="sv-SE" sz="4400" b="1">
                <a:solidFill>
                  <a:schemeClr val="lt1"/>
                </a:solidFill>
              </a:rPr>
              <a:t>Hur agera som elev?!?</a:t>
            </a:r>
            <a:endParaRPr sz="4400" b="1"/>
          </a:p>
        </p:txBody>
      </p:sp>
      <p:sp>
        <p:nvSpPr>
          <p:cNvPr id="376" name="Google Shape;376;p57"/>
          <p:cNvSpPr/>
          <p:nvPr/>
        </p:nvSpPr>
        <p:spPr>
          <a:xfrm>
            <a:off x="381567" y="729200"/>
            <a:ext cx="2915600" cy="3463200"/>
          </a:xfrm>
          <a:prstGeom prst="wedgeRectCallout">
            <a:avLst>
              <a:gd name="adj1" fmla="val -43432"/>
              <a:gd name="adj2" fmla="val 88657"/>
            </a:avLst>
          </a:prstGeom>
          <a:no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377" name="Google Shape;377;p57"/>
          <p:cNvSpPr txBox="1"/>
          <p:nvPr/>
        </p:nvSpPr>
        <p:spPr>
          <a:xfrm>
            <a:off x="3188735" y="503994"/>
            <a:ext cx="8282400" cy="5293600"/>
          </a:xfrm>
          <a:prstGeom prst="rect">
            <a:avLst/>
          </a:prstGeom>
          <a:noFill/>
          <a:ln>
            <a:noFill/>
          </a:ln>
        </p:spPr>
        <p:txBody>
          <a:bodyPr spcFirstLastPara="1" wrap="square" lIns="121900" tIns="121900" rIns="121900" bIns="121900" anchor="t" anchorCtr="0">
            <a:noAutofit/>
          </a:bodyPr>
          <a:lstStyle/>
          <a:p>
            <a:pPr marL="1184910" indent="-422910">
              <a:lnSpc>
                <a:spcPct val="115000"/>
              </a:lnSpc>
              <a:buSzPts val="1400"/>
              <a:buChar char="●"/>
            </a:pPr>
            <a:r>
              <a:rPr lang="sv-SE" sz="2000" dirty="0"/>
              <a:t>Om du vågar, ta kontakt med den som har spridit ett rykte, en bild eller något annat. Förklara hur det känns och be personen att sluta. </a:t>
            </a:r>
            <a:br>
              <a:rPr lang="sv-SE" sz="2000" dirty="0"/>
            </a:br>
            <a:endParaRPr lang="sv-SE" sz="2000">
              <a:cs typeface="Arial"/>
            </a:endParaRPr>
          </a:p>
          <a:p>
            <a:pPr marL="1184910" indent="-422910">
              <a:lnSpc>
                <a:spcPct val="115000"/>
              </a:lnSpc>
              <a:buSzPts val="1400"/>
              <a:buChar char="●"/>
            </a:pPr>
            <a:r>
              <a:rPr lang="sv-SE" sz="2000" dirty="0"/>
              <a:t>Om du hittar bilder och kommentarer på nätet som känns kränkande, kontakta sajten/</a:t>
            </a:r>
            <a:r>
              <a:rPr lang="sv-SE" sz="2000" err="1"/>
              <a:t>appen</a:t>
            </a:r>
            <a:r>
              <a:rPr lang="sv-SE" sz="2000" dirty="0"/>
              <a:t>/tjänsten och be att de tas bort. </a:t>
            </a:r>
            <a:br>
              <a:rPr lang="sv-SE" sz="2000" dirty="0"/>
            </a:br>
            <a:endParaRPr sz="2000">
              <a:cs typeface="Arial"/>
            </a:endParaRPr>
          </a:p>
          <a:p>
            <a:pPr marL="1184910" indent="-422910">
              <a:lnSpc>
                <a:spcPct val="115000"/>
              </a:lnSpc>
              <a:buSzPts val="1400"/>
              <a:buChar char="●"/>
            </a:pPr>
            <a:r>
              <a:rPr lang="sv-SE" sz="2000" dirty="0"/>
              <a:t>Våga berätta för någon vuxen</a:t>
            </a:r>
            <a:br>
              <a:rPr lang="sv-SE" sz="2000" dirty="0"/>
            </a:br>
            <a:endParaRPr sz="2000">
              <a:cs typeface="Arial"/>
            </a:endParaRPr>
          </a:p>
          <a:p>
            <a:pPr marL="1184910" indent="-422910">
              <a:lnSpc>
                <a:spcPct val="115000"/>
              </a:lnSpc>
              <a:buSzPts val="1400"/>
              <a:buChar char="●"/>
            </a:pPr>
            <a:r>
              <a:rPr lang="sv-SE" sz="2000" dirty="0"/>
              <a:t>Anmäl alltid hot och kränkningar direkt på sajten/</a:t>
            </a:r>
            <a:r>
              <a:rPr lang="sv-SE" sz="2000" err="1"/>
              <a:t>appen</a:t>
            </a:r>
            <a:r>
              <a:rPr lang="sv-SE" sz="2000" dirty="0"/>
              <a:t>/tjänsten. Gör en </a:t>
            </a:r>
            <a:r>
              <a:rPr lang="sv-SE" sz="2000" dirty="0">
                <a:uFill>
                  <a:noFill/>
                </a:uFill>
                <a:hlinkClick r:id="rId3"/>
              </a:rPr>
              <a:t>polisanmälan</a:t>
            </a:r>
            <a:r>
              <a:rPr lang="sv-SE" sz="2000" dirty="0"/>
              <a:t> om du råkar ut för något som kan vara olagligt.</a:t>
            </a:r>
            <a:br>
              <a:rPr lang="sv-SE" sz="2000" dirty="0"/>
            </a:br>
            <a:endParaRPr sz="2000">
              <a:cs typeface="Arial"/>
            </a:endParaRPr>
          </a:p>
          <a:p>
            <a:pPr marL="1184910" indent="-422910">
              <a:lnSpc>
                <a:spcPct val="115000"/>
              </a:lnSpc>
              <a:buSzPts val="1400"/>
              <a:buChar char="●"/>
            </a:pPr>
            <a:r>
              <a:rPr lang="sv-SE" sz="2000" dirty="0"/>
              <a:t>Spara bilder, meddelanden med mera, och ta </a:t>
            </a:r>
            <a:r>
              <a:rPr lang="sv-SE" sz="2000" err="1"/>
              <a:t>skärmdumpar</a:t>
            </a:r>
            <a:r>
              <a:rPr lang="sv-SE" sz="2000" dirty="0"/>
              <a:t> - som bevismaterial</a:t>
            </a:r>
            <a:endParaRPr sz="2000">
              <a:cs typeface="Arial"/>
            </a:endParaRPr>
          </a:p>
        </p:txBody>
      </p:sp>
    </p:spTree>
    <p:extLst>
      <p:ext uri="{BB962C8B-B14F-4D97-AF65-F5344CB8AC3E}">
        <p14:creationId xmlns:p14="http://schemas.microsoft.com/office/powerpoint/2010/main" val="5730324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8"/>
          <p:cNvSpPr/>
          <p:nvPr/>
        </p:nvSpPr>
        <p:spPr>
          <a:xfrm>
            <a:off x="175500" y="143367"/>
            <a:ext cx="3366800" cy="6262800"/>
          </a:xfrm>
          <a:prstGeom prst="rect">
            <a:avLst/>
          </a:prstGeom>
          <a:solidFill>
            <a:srgbClr val="008391"/>
          </a:solidFill>
          <a:ln>
            <a:noFill/>
          </a:ln>
        </p:spPr>
        <p:txBody>
          <a:bodyPr spcFirstLastPara="1" wrap="square" lIns="121900" tIns="121900" rIns="121900" bIns="121900" anchor="ctr" anchorCtr="0">
            <a:noAutofit/>
          </a:bodyPr>
          <a:lstStyle/>
          <a:p>
            <a:endParaRPr sz="2533"/>
          </a:p>
        </p:txBody>
      </p:sp>
      <p:sp>
        <p:nvSpPr>
          <p:cNvPr id="384" name="Google Shape;384;p58"/>
          <p:cNvSpPr/>
          <p:nvPr/>
        </p:nvSpPr>
        <p:spPr>
          <a:xfrm>
            <a:off x="381567" y="729200"/>
            <a:ext cx="2915600" cy="3463200"/>
          </a:xfrm>
          <a:prstGeom prst="wedgeRectCallout">
            <a:avLst>
              <a:gd name="adj1" fmla="val -43432"/>
              <a:gd name="adj2" fmla="val 88657"/>
            </a:avLst>
          </a:prstGeom>
          <a:noFill/>
          <a:ln w="2857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endParaRPr sz="2533"/>
          </a:p>
        </p:txBody>
      </p:sp>
      <p:sp>
        <p:nvSpPr>
          <p:cNvPr id="385" name="Google Shape;385;p58"/>
          <p:cNvSpPr txBox="1"/>
          <p:nvPr/>
        </p:nvSpPr>
        <p:spPr>
          <a:xfrm>
            <a:off x="235667" y="1057033"/>
            <a:ext cx="3226000" cy="4000000"/>
          </a:xfrm>
          <a:prstGeom prst="rect">
            <a:avLst/>
          </a:prstGeom>
          <a:noFill/>
          <a:ln>
            <a:noFill/>
          </a:ln>
        </p:spPr>
        <p:txBody>
          <a:bodyPr spcFirstLastPara="1" wrap="square" lIns="121900" tIns="121900" rIns="121900" bIns="121900" anchor="t" anchorCtr="0">
            <a:noAutofit/>
          </a:bodyPr>
          <a:lstStyle/>
          <a:p>
            <a:pPr algn="ctr"/>
            <a:r>
              <a:rPr lang="sv-SE" sz="4000" b="1">
                <a:solidFill>
                  <a:schemeClr val="lt1"/>
                </a:solidFill>
              </a:rPr>
              <a:t>Hur kan skolan agera mot näthat?!?</a:t>
            </a:r>
            <a:endParaRPr sz="4000" b="1"/>
          </a:p>
        </p:txBody>
      </p:sp>
      <p:sp>
        <p:nvSpPr>
          <p:cNvPr id="386" name="Google Shape;386;p58"/>
          <p:cNvSpPr txBox="1"/>
          <p:nvPr/>
        </p:nvSpPr>
        <p:spPr>
          <a:xfrm>
            <a:off x="3480167" y="498953"/>
            <a:ext cx="8282400" cy="5604800"/>
          </a:xfrm>
          <a:prstGeom prst="rect">
            <a:avLst/>
          </a:prstGeom>
          <a:noFill/>
          <a:ln>
            <a:noFill/>
          </a:ln>
        </p:spPr>
        <p:txBody>
          <a:bodyPr spcFirstLastPara="1" wrap="square" lIns="121900" tIns="121900" rIns="121900" bIns="121900" anchor="t" anchorCtr="0">
            <a:noAutofit/>
          </a:bodyPr>
          <a:lstStyle/>
          <a:p>
            <a:pPr marL="608965" indent="-422910">
              <a:lnSpc>
                <a:spcPct val="142857"/>
              </a:lnSpc>
              <a:buSzPts val="1400"/>
              <a:buChar char="●"/>
            </a:pPr>
            <a:r>
              <a:rPr lang="sv-SE" sz="2000" b="1" dirty="0">
                <a:solidFill>
                  <a:srgbClr val="008391"/>
                </a:solidFill>
                <a:latin typeface="Arial"/>
                <a:ea typeface="Arial Black"/>
                <a:cs typeface="Arial Black"/>
                <a:sym typeface="Arial Black"/>
              </a:rPr>
              <a:t>Var intresserad</a:t>
            </a:r>
            <a:r>
              <a:rPr lang="sv-SE" sz="2000" b="1" dirty="0">
                <a:solidFill>
                  <a:srgbClr val="008391"/>
                </a:solidFill>
              </a:rPr>
              <a:t> </a:t>
            </a:r>
            <a:r>
              <a:rPr lang="sv-SE" sz="2000" dirty="0">
                <a:solidFill>
                  <a:srgbClr val="333333"/>
                </a:solidFill>
              </a:rPr>
              <a:t>- visa intresse för barn och ungdomars sociala medier och prata om det positiva i deras digitala liv – inte bara det negativa.</a:t>
            </a:r>
            <a:endParaRPr lang="sv-SE" sz="2000">
              <a:solidFill>
                <a:srgbClr val="333333"/>
              </a:solidFill>
              <a:cs typeface="Arial"/>
            </a:endParaRPr>
          </a:p>
          <a:p>
            <a:pPr marL="608965" indent="-422910">
              <a:lnSpc>
                <a:spcPct val="142857"/>
              </a:lnSpc>
              <a:buSzPts val="1400"/>
              <a:buChar char="●"/>
            </a:pPr>
            <a:r>
              <a:rPr lang="sv-SE" sz="2000" b="1" dirty="0">
                <a:solidFill>
                  <a:srgbClr val="008391"/>
                </a:solidFill>
                <a:latin typeface="Arial"/>
                <a:ea typeface="Arial Black"/>
                <a:cs typeface="Arial Black"/>
                <a:sym typeface="Arial Black"/>
              </a:rPr>
              <a:t>Stärk eleverna</a:t>
            </a:r>
            <a:r>
              <a:rPr lang="sv-SE" sz="2000" b="1" dirty="0">
                <a:solidFill>
                  <a:srgbClr val="008391"/>
                </a:solidFill>
              </a:rPr>
              <a:t> </a:t>
            </a:r>
            <a:r>
              <a:rPr lang="sv-SE" sz="2000" dirty="0">
                <a:solidFill>
                  <a:srgbClr val="333333"/>
                </a:solidFill>
              </a:rPr>
              <a:t>- jobba med att stärka eleverna precis på samma sätt som du arbetar mot traditionell mobbning.</a:t>
            </a:r>
            <a:endParaRPr sz="2000">
              <a:solidFill>
                <a:srgbClr val="333333"/>
              </a:solidFill>
              <a:cs typeface="Arial"/>
            </a:endParaRPr>
          </a:p>
          <a:p>
            <a:pPr marL="608965" indent="-422910">
              <a:lnSpc>
                <a:spcPct val="142857"/>
              </a:lnSpc>
              <a:buSzPts val="1400"/>
              <a:buChar char="●"/>
            </a:pPr>
            <a:r>
              <a:rPr lang="sv-SE" sz="2000" b="1" dirty="0">
                <a:solidFill>
                  <a:srgbClr val="008391"/>
                </a:solidFill>
                <a:latin typeface="Arial"/>
                <a:ea typeface="Arial Black"/>
                <a:cs typeface="Arial Black"/>
                <a:sym typeface="Arial Black"/>
              </a:rPr>
              <a:t>Uppmana till anmälan</a:t>
            </a:r>
            <a:r>
              <a:rPr lang="sv-SE" sz="2000" dirty="0">
                <a:solidFill>
                  <a:srgbClr val="333333"/>
                </a:solidFill>
              </a:rPr>
              <a:t> - uppmuntra för eleverna att blockera och moderera sina sociala medier hårt – och anmäl när det behövs.</a:t>
            </a:r>
            <a:endParaRPr sz="2000">
              <a:solidFill>
                <a:srgbClr val="333333"/>
              </a:solidFill>
              <a:cs typeface="Arial"/>
            </a:endParaRPr>
          </a:p>
          <a:p>
            <a:pPr marL="608965" indent="-422910">
              <a:lnSpc>
                <a:spcPct val="142857"/>
              </a:lnSpc>
              <a:buSzPts val="1400"/>
              <a:buChar char="●"/>
            </a:pPr>
            <a:r>
              <a:rPr lang="sv-SE" sz="2000" b="1" dirty="0">
                <a:solidFill>
                  <a:srgbClr val="008391"/>
                </a:solidFill>
                <a:latin typeface="Arial"/>
                <a:ea typeface="Arial Black"/>
                <a:cs typeface="Arial Black"/>
                <a:sym typeface="Arial Black"/>
              </a:rPr>
              <a:t>Lag och rätt</a:t>
            </a:r>
            <a:r>
              <a:rPr lang="sv-SE" sz="2000" dirty="0">
                <a:solidFill>
                  <a:srgbClr val="008391"/>
                </a:solidFill>
                <a:latin typeface="Arial"/>
                <a:ea typeface="Arial Black"/>
                <a:cs typeface="Arial Black"/>
                <a:sym typeface="Arial Black"/>
              </a:rPr>
              <a:t> </a:t>
            </a:r>
            <a:r>
              <a:rPr lang="sv-SE" sz="2000" dirty="0">
                <a:solidFill>
                  <a:srgbClr val="333333"/>
                </a:solidFill>
              </a:rPr>
              <a:t>- ta reda på lite mer kring juridik på nätet, om vilka skyldigheter och rättigheter man har. Det blir så mycket enklare då att kunna stötta eleverna.</a:t>
            </a:r>
            <a:endParaRPr sz="2000">
              <a:solidFill>
                <a:srgbClr val="333333"/>
              </a:solidFill>
              <a:cs typeface="Arial"/>
            </a:endParaRPr>
          </a:p>
          <a:p>
            <a:pPr marL="608965" indent="-422910">
              <a:lnSpc>
                <a:spcPct val="142857"/>
              </a:lnSpc>
              <a:buSzPts val="1400"/>
              <a:buChar char="●"/>
            </a:pPr>
            <a:r>
              <a:rPr lang="sv-SE" sz="2000" b="1" dirty="0">
                <a:solidFill>
                  <a:srgbClr val="008391"/>
                </a:solidFill>
                <a:latin typeface="Arial"/>
                <a:ea typeface="Arial Black"/>
                <a:cs typeface="Arial Black"/>
                <a:sym typeface="Arial Black"/>
              </a:rPr>
              <a:t>Hjälps åt</a:t>
            </a:r>
            <a:r>
              <a:rPr lang="sv-SE" sz="2000" dirty="0">
                <a:solidFill>
                  <a:srgbClr val="008391"/>
                </a:solidFill>
                <a:latin typeface="Arial"/>
                <a:ea typeface="Arial Black"/>
                <a:cs typeface="Arial Black"/>
                <a:sym typeface="Arial Black"/>
              </a:rPr>
              <a:t> </a:t>
            </a:r>
            <a:r>
              <a:rPr lang="sv-SE" sz="2000" dirty="0">
                <a:solidFill>
                  <a:srgbClr val="333333"/>
                </a:solidFill>
              </a:rPr>
              <a:t>- dela med er av goda exempel till kollegor och våga rådfråga varandra om i kollegiet. Alla kan bidra. Involvera vårdnadshavare och andra vuxna runt omkring. </a:t>
            </a:r>
            <a:endParaRPr sz="2000">
              <a:cs typeface="Arial"/>
            </a:endParaRPr>
          </a:p>
        </p:txBody>
      </p:sp>
    </p:spTree>
    <p:extLst>
      <p:ext uri="{BB962C8B-B14F-4D97-AF65-F5344CB8AC3E}">
        <p14:creationId xmlns:p14="http://schemas.microsoft.com/office/powerpoint/2010/main" val="1811345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59">
            <a:hlinkClick r:id="rId3"/>
          </p:cNvPr>
          <p:cNvPicPr preferRelativeResize="0"/>
          <p:nvPr/>
        </p:nvPicPr>
        <p:blipFill>
          <a:blip r:embed="rId4">
            <a:alphaModFix/>
          </a:blip>
          <a:stretch>
            <a:fillRect/>
          </a:stretch>
        </p:blipFill>
        <p:spPr>
          <a:xfrm>
            <a:off x="232534" y="251668"/>
            <a:ext cx="10728564" cy="5846233"/>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2261708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60">
            <a:hlinkClick r:id="rId3"/>
          </p:cNvPr>
          <p:cNvPicPr preferRelativeResize="0"/>
          <p:nvPr/>
        </p:nvPicPr>
        <p:blipFill>
          <a:blip r:embed="rId4">
            <a:alphaModFix/>
          </a:blip>
          <a:stretch>
            <a:fillRect/>
          </a:stretch>
        </p:blipFill>
        <p:spPr>
          <a:xfrm>
            <a:off x="203200" y="341461"/>
            <a:ext cx="11785597" cy="5568100"/>
          </a:xfrm>
          <a:prstGeom prst="rect">
            <a:avLst/>
          </a:prstGeom>
          <a:noFill/>
          <a:ln>
            <a:noFill/>
          </a:ln>
          <a:effectLst>
            <a:outerShdw blurRad="57150" dist="19050" dir="5400000" algn="bl" rotWithShape="0">
              <a:srgbClr val="000000">
                <a:alpha val="50000"/>
              </a:srgbClr>
            </a:outerShdw>
          </a:effectLst>
        </p:spPr>
      </p:pic>
      <p:sp>
        <p:nvSpPr>
          <p:cNvPr id="398" name="Google Shape;398;p60"/>
          <p:cNvSpPr txBox="1"/>
          <p:nvPr/>
        </p:nvSpPr>
        <p:spPr>
          <a:xfrm>
            <a:off x="203200" y="6206501"/>
            <a:ext cx="5958000" cy="492402"/>
          </a:xfrm>
          <a:prstGeom prst="rect">
            <a:avLst/>
          </a:prstGeom>
          <a:noFill/>
          <a:ln>
            <a:noFill/>
          </a:ln>
        </p:spPr>
        <p:txBody>
          <a:bodyPr spcFirstLastPara="1" wrap="square" lIns="121900" tIns="121900" rIns="121900" bIns="121900" anchor="t" anchorCtr="0">
            <a:spAutoFit/>
          </a:bodyPr>
          <a:lstStyle/>
          <a:p>
            <a:r>
              <a:rPr lang="sv-SE" sz="1600" dirty="0" err="1">
                <a:solidFill>
                  <a:schemeClr val="dk1"/>
                </a:solidFill>
              </a:rPr>
              <a:t>https</a:t>
            </a:r>
            <a:r>
              <a:rPr lang="sv-SE" sz="1600" dirty="0">
                <a:solidFill>
                  <a:schemeClr val="dk1"/>
                </a:solidFill>
              </a:rPr>
              <a:t>://</a:t>
            </a:r>
            <a:r>
              <a:rPr lang="sv-SE" sz="1600" dirty="0" err="1">
                <a:solidFill>
                  <a:schemeClr val="dk1"/>
                </a:solidFill>
              </a:rPr>
              <a:t>nathatshjalpen.se</a:t>
            </a:r>
            <a:r>
              <a:rPr lang="sv-SE" sz="1600" dirty="0">
                <a:solidFill>
                  <a:schemeClr val="dk1"/>
                </a:solidFill>
              </a:rPr>
              <a:t>/a/guide-bilder-filmer/</a:t>
            </a:r>
            <a:endParaRPr sz="1333" dirty="0"/>
          </a:p>
        </p:txBody>
      </p:sp>
    </p:spTree>
    <p:extLst>
      <p:ext uri="{BB962C8B-B14F-4D97-AF65-F5344CB8AC3E}">
        <p14:creationId xmlns:p14="http://schemas.microsoft.com/office/powerpoint/2010/main" val="31886800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pPr>
              <a:lnSpc>
                <a:spcPct val="115000"/>
              </a:lnSpc>
              <a:spcAft>
                <a:spcPts val="1600"/>
              </a:spcAft>
              <a:buSzPts val="1100"/>
            </a:pPr>
            <a:r>
              <a:rPr lang="sv-SE">
                <a:solidFill>
                  <a:srgbClr val="212529"/>
                </a:solidFill>
                <a:highlight>
                  <a:srgbClr val="FFFFFF"/>
                </a:highlight>
                <a:latin typeface="Arial Black"/>
                <a:ea typeface="Arial Black"/>
                <a:cs typeface="Arial Black"/>
                <a:sym typeface="Arial Black"/>
              </a:rPr>
              <a:t>Hjälplinjer för ungdomar</a:t>
            </a:r>
            <a:endParaRPr>
              <a:latin typeface="Arial Black"/>
              <a:ea typeface="Arial Black"/>
              <a:cs typeface="Arial Black"/>
              <a:sym typeface="Arial Black"/>
            </a:endParaRPr>
          </a:p>
        </p:txBody>
      </p:sp>
      <p:sp>
        <p:nvSpPr>
          <p:cNvPr id="405" name="Google Shape;405;p61"/>
          <p:cNvSpPr txBox="1">
            <a:spLocks noGrp="1"/>
          </p:cNvSpPr>
          <p:nvPr>
            <p:ph type="body" idx="1"/>
          </p:nvPr>
        </p:nvSpPr>
        <p:spPr>
          <a:xfrm>
            <a:off x="415600" y="1536633"/>
            <a:ext cx="11360800" cy="4913200"/>
          </a:xfrm>
          <a:prstGeom prst="rect">
            <a:avLst/>
          </a:prstGeom>
        </p:spPr>
        <p:txBody>
          <a:bodyPr spcFirstLastPara="1" wrap="square" lIns="121900" tIns="121900" rIns="121900" bIns="121900" anchor="t" anchorCtr="0">
            <a:normAutofit/>
          </a:bodyPr>
          <a:lstStyle/>
          <a:p>
            <a:pPr marL="0" indent="0">
              <a:buNone/>
            </a:pPr>
            <a:r>
              <a:rPr lang="sv-SE">
                <a:solidFill>
                  <a:srgbClr val="212529"/>
                </a:solidFill>
                <a:highlight>
                  <a:srgbClr val="FFFFFF"/>
                </a:highlight>
                <a:latin typeface="Arial Black"/>
                <a:ea typeface="Arial Black"/>
                <a:cs typeface="Arial Black"/>
                <a:sym typeface="Arial Black"/>
              </a:rPr>
              <a:t>Brottsofferjouren</a:t>
            </a:r>
            <a:br>
              <a:rPr lang="sv-SE" sz="1533">
                <a:solidFill>
                  <a:srgbClr val="212529"/>
                </a:solidFill>
                <a:highlight>
                  <a:srgbClr val="FFFFFF"/>
                </a:highlight>
                <a:latin typeface="Verdana"/>
                <a:ea typeface="Verdana"/>
                <a:cs typeface="Verdana"/>
                <a:sym typeface="Verdana"/>
              </a:rPr>
            </a:br>
            <a:r>
              <a:rPr lang="sv-SE" sz="1600">
                <a:solidFill>
                  <a:srgbClr val="212529"/>
                </a:solidFill>
                <a:highlight>
                  <a:srgbClr val="FFFFFF"/>
                </a:highlight>
              </a:rPr>
              <a:t>Ring 116 006 , chatta på hemsidan eller mejla </a:t>
            </a:r>
            <a:r>
              <a:rPr lang="sv-SE" sz="1600">
                <a:solidFill>
                  <a:srgbClr val="111111"/>
                </a:solidFill>
                <a:highlight>
                  <a:srgbClr val="FFFFFF"/>
                </a:highlight>
              </a:rPr>
              <a:t>fraga@boj.se</a:t>
            </a:r>
            <a:r>
              <a:rPr lang="sv-SE" sz="1600">
                <a:solidFill>
                  <a:srgbClr val="212529"/>
                </a:solidFill>
                <a:highlight>
                  <a:srgbClr val="FFFFFF"/>
                </a:highlight>
              </a:rPr>
              <a:t>. </a:t>
            </a:r>
            <a:r>
              <a:rPr lang="sv-SE" sz="1600" u="sng">
                <a:solidFill>
                  <a:schemeClr val="hlink"/>
                </a:solidFill>
                <a:highlight>
                  <a:srgbClr val="FFFFFF"/>
                </a:highlight>
                <a:hlinkClick r:id="rId3"/>
              </a:rPr>
              <a:t>https://www.brottsofferjouren.se/brottsofferstod/sarskilt-sarbara/ungbrottsutsatt/</a:t>
            </a:r>
            <a:endParaRPr sz="1600">
              <a:solidFill>
                <a:srgbClr val="212529"/>
              </a:solidFill>
              <a:highlight>
                <a:srgbClr val="FFFFFF"/>
              </a:highlight>
            </a:endParaRPr>
          </a:p>
          <a:p>
            <a:pPr marL="0" indent="0">
              <a:spcBef>
                <a:spcPts val="1600"/>
              </a:spcBef>
              <a:buNone/>
            </a:pPr>
            <a:endParaRPr sz="1600">
              <a:solidFill>
                <a:srgbClr val="212529"/>
              </a:solidFill>
              <a:highlight>
                <a:srgbClr val="FFFFFF"/>
              </a:highlight>
            </a:endParaRPr>
          </a:p>
          <a:p>
            <a:pPr marL="0" indent="0">
              <a:spcBef>
                <a:spcPts val="1600"/>
              </a:spcBef>
              <a:buNone/>
            </a:pPr>
            <a:r>
              <a:rPr lang="sv-SE">
                <a:solidFill>
                  <a:srgbClr val="212529"/>
                </a:solidFill>
                <a:highlight>
                  <a:srgbClr val="FFFFFF"/>
                </a:highlight>
                <a:latin typeface="Arial Black"/>
                <a:ea typeface="Arial Black"/>
                <a:cs typeface="Arial Black"/>
                <a:sym typeface="Arial Black"/>
              </a:rPr>
              <a:t>BRIS</a:t>
            </a:r>
            <a:br>
              <a:rPr lang="sv-SE" sz="1600">
                <a:solidFill>
                  <a:srgbClr val="212529"/>
                </a:solidFill>
                <a:highlight>
                  <a:srgbClr val="FFFFFF"/>
                </a:highlight>
              </a:rPr>
            </a:br>
            <a:r>
              <a:rPr lang="sv-SE" sz="1600">
                <a:solidFill>
                  <a:srgbClr val="212529"/>
                </a:solidFill>
                <a:highlight>
                  <a:srgbClr val="FFFFFF"/>
                </a:highlight>
              </a:rPr>
              <a:t>Ring 116 111 eller chatta på hemsidan</a:t>
            </a:r>
            <a:br>
              <a:rPr lang="sv-SE" sz="1600">
                <a:solidFill>
                  <a:srgbClr val="212529"/>
                </a:solidFill>
                <a:highlight>
                  <a:srgbClr val="FFFFFF"/>
                </a:highlight>
              </a:rPr>
            </a:br>
            <a:r>
              <a:rPr lang="sv-SE" sz="1600" u="sng">
                <a:solidFill>
                  <a:schemeClr val="hlink"/>
                </a:solidFill>
                <a:highlight>
                  <a:srgbClr val="FFFFFF"/>
                </a:highlight>
                <a:hlinkClick r:id="rId4"/>
              </a:rPr>
              <a:t>https://www.bris.se/for-barn-och-unga/prata-med-oss/</a:t>
            </a:r>
            <a:endParaRPr sz="1600">
              <a:solidFill>
                <a:srgbClr val="212529"/>
              </a:solidFill>
              <a:highlight>
                <a:srgbClr val="FFFFFF"/>
              </a:highlight>
            </a:endParaRPr>
          </a:p>
          <a:p>
            <a:pPr marL="0" indent="0">
              <a:spcBef>
                <a:spcPts val="1600"/>
              </a:spcBef>
              <a:buNone/>
            </a:pPr>
            <a:endParaRPr sz="1600">
              <a:solidFill>
                <a:srgbClr val="212529"/>
              </a:solidFill>
              <a:highlight>
                <a:srgbClr val="FFFFFF"/>
              </a:highlight>
            </a:endParaRPr>
          </a:p>
          <a:p>
            <a:pPr marL="0" indent="0">
              <a:spcBef>
                <a:spcPts val="1600"/>
              </a:spcBef>
              <a:buNone/>
            </a:pPr>
            <a:r>
              <a:rPr lang="sv-SE" sz="2464">
                <a:solidFill>
                  <a:srgbClr val="333333"/>
                </a:solidFill>
                <a:highlight>
                  <a:srgbClr val="FFFFFF"/>
                </a:highlight>
                <a:latin typeface="Arial Black"/>
                <a:ea typeface="Arial Black"/>
                <a:cs typeface="Arial Black"/>
                <a:sym typeface="Arial Black"/>
              </a:rPr>
              <a:t>Jourhavande kompis</a:t>
            </a:r>
            <a:br>
              <a:rPr lang="sv-SE" sz="1600">
                <a:solidFill>
                  <a:srgbClr val="333333"/>
                </a:solidFill>
                <a:highlight>
                  <a:srgbClr val="FFFFFF"/>
                </a:highlight>
              </a:rPr>
            </a:br>
            <a:r>
              <a:rPr lang="sv-SE" sz="1600">
                <a:solidFill>
                  <a:srgbClr val="333333"/>
                </a:solidFill>
                <a:highlight>
                  <a:srgbClr val="FFFFFF"/>
                </a:highlight>
              </a:rPr>
              <a:t>Chatta på hemsidan med Svenska Röda korsets ungdomsförbund </a:t>
            </a:r>
            <a:br>
              <a:rPr lang="sv-SE" sz="1600">
                <a:solidFill>
                  <a:srgbClr val="333333"/>
                </a:solidFill>
                <a:highlight>
                  <a:srgbClr val="FFFFFF"/>
                </a:highlight>
              </a:rPr>
            </a:br>
            <a:r>
              <a:rPr lang="sv-SE" sz="1600" u="sng">
                <a:solidFill>
                  <a:schemeClr val="hlink"/>
                </a:solidFill>
                <a:highlight>
                  <a:srgbClr val="FFFFFF"/>
                </a:highlight>
                <a:hlinkClick r:id="rId5"/>
              </a:rPr>
              <a:t>https://www.rkuf.se/fa-hjalp/Jourhavande-kompis/</a:t>
            </a:r>
            <a:endParaRPr sz="1600">
              <a:solidFill>
                <a:srgbClr val="333333"/>
              </a:solidFill>
              <a:highlight>
                <a:srgbClr val="FFFFFF"/>
              </a:highlight>
            </a:endParaRPr>
          </a:p>
          <a:p>
            <a:pPr marL="0" indent="0">
              <a:spcBef>
                <a:spcPts val="1600"/>
              </a:spcBef>
              <a:spcAft>
                <a:spcPts val="1600"/>
              </a:spcAft>
              <a:buNone/>
            </a:pPr>
            <a:endParaRPr sz="1533">
              <a:solidFill>
                <a:srgbClr val="212529"/>
              </a:solidFill>
              <a:highlight>
                <a:srgbClr val="FFFFFF"/>
              </a:highlight>
              <a:latin typeface="Verdana"/>
              <a:ea typeface="Verdana"/>
              <a:cs typeface="Verdana"/>
              <a:sym typeface="Verdana"/>
            </a:endParaRPr>
          </a:p>
        </p:txBody>
      </p:sp>
    </p:spTree>
    <p:extLst>
      <p:ext uri="{BB962C8B-B14F-4D97-AF65-F5344CB8AC3E}">
        <p14:creationId xmlns:p14="http://schemas.microsoft.com/office/powerpoint/2010/main" val="4019786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2CB841-286D-E8C6-EC6F-23CBBB8826B8}"/>
              </a:ext>
            </a:extLst>
          </p:cNvPr>
          <p:cNvSpPr>
            <a:spLocks noGrp="1"/>
          </p:cNvSpPr>
          <p:nvPr>
            <p:ph type="title"/>
          </p:nvPr>
        </p:nvSpPr>
        <p:spPr>
          <a:xfrm>
            <a:off x="407988" y="404813"/>
            <a:ext cx="9170279" cy="736959"/>
          </a:xfrm>
        </p:spPr>
        <p:txBody>
          <a:bodyPr vert="horz" lIns="0" tIns="45720" rIns="0" bIns="45720" rtlCol="0" anchor="ctr">
            <a:normAutofit/>
          </a:bodyPr>
          <a:lstStyle/>
          <a:p>
            <a:r>
              <a:rPr lang="sv-SE" b="1" kern="0" spc="0" baseline="0">
                <a:latin typeface="+mj-lt"/>
                <a:ea typeface="+mj-ea"/>
                <a:cs typeface="+mj-cs"/>
              </a:rPr>
              <a:t>Kartlägga elevers utsatthet</a:t>
            </a:r>
          </a:p>
        </p:txBody>
      </p:sp>
      <p:graphicFrame>
        <p:nvGraphicFramePr>
          <p:cNvPr id="6" name="textruta 3">
            <a:extLst>
              <a:ext uri="{FF2B5EF4-FFF2-40B4-BE49-F238E27FC236}">
                <a16:creationId xmlns:a16="http://schemas.microsoft.com/office/drawing/2014/main" id="{DDD460A8-E647-B03B-F60E-5AFE9F274368}"/>
              </a:ext>
            </a:extLst>
          </p:cNvPr>
          <p:cNvGraphicFramePr/>
          <p:nvPr>
            <p:extLst>
              <p:ext uri="{D42A27DB-BD31-4B8C-83A1-F6EECF244321}">
                <p14:modId xmlns:p14="http://schemas.microsoft.com/office/powerpoint/2010/main" val="3457948656"/>
              </p:ext>
            </p:extLst>
          </p:nvPr>
        </p:nvGraphicFramePr>
        <p:xfrm>
          <a:off x="1056000" y="1738313"/>
          <a:ext cx="10080000" cy="4175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52699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2"/>
          <p:cNvSpPr txBox="1">
            <a:spLocks noGrp="1"/>
          </p:cNvSpPr>
          <p:nvPr>
            <p:ph type="title"/>
          </p:nvPr>
        </p:nvSpPr>
        <p:spPr>
          <a:xfrm>
            <a:off x="6049548" y="1134358"/>
            <a:ext cx="5160064" cy="2354400"/>
          </a:xfrm>
          <a:prstGeom prst="rect">
            <a:avLst/>
          </a:prstGeom>
        </p:spPr>
        <p:txBody>
          <a:bodyPr spcFirstLastPara="1" wrap="square" lIns="121900" tIns="121900" rIns="121900" bIns="121900" anchor="t" anchorCtr="0">
            <a:normAutofit/>
          </a:bodyPr>
          <a:lstStyle/>
          <a:p>
            <a:pPr algn="ctr"/>
            <a:r>
              <a:rPr lang="sv-SE" sz="4000" b="1" dirty="0">
                <a:solidFill>
                  <a:srgbClr val="BFE4F2"/>
                </a:solidFill>
              </a:rPr>
              <a:t>Tack och lycka till med fortsatt PDK-arbete!</a:t>
            </a:r>
            <a:endParaRPr lang="sv-SE" sz="4000" b="1">
              <a:solidFill>
                <a:srgbClr val="BFE4F2"/>
              </a:solidFill>
            </a:endParaRPr>
          </a:p>
        </p:txBody>
      </p:sp>
      <p:sp>
        <p:nvSpPr>
          <p:cNvPr id="411" name="Google Shape;411;p62"/>
          <p:cNvSpPr txBox="1">
            <a:spLocks noGrp="1"/>
          </p:cNvSpPr>
          <p:nvPr>
            <p:ph type="body" idx="1"/>
          </p:nvPr>
        </p:nvSpPr>
        <p:spPr>
          <a:xfrm>
            <a:off x="5493580" y="4065300"/>
            <a:ext cx="6526000" cy="2173600"/>
          </a:xfrm>
          <a:prstGeom prst="rect">
            <a:avLst/>
          </a:prstGeom>
        </p:spPr>
        <p:txBody>
          <a:bodyPr spcFirstLastPara="1" wrap="square" lIns="121900" tIns="121900" rIns="121900" bIns="121900" anchor="t" anchorCtr="0">
            <a:normAutofit/>
          </a:bodyPr>
          <a:lstStyle/>
          <a:p>
            <a:pPr marL="0" indent="0" algn="ctr">
              <a:buNone/>
            </a:pPr>
            <a:r>
              <a:rPr lang="sv-SE" sz="1867" b="1">
                <a:solidFill>
                  <a:schemeClr val="lt1"/>
                </a:solidFill>
              </a:rPr>
              <a:t>Kontakt:</a:t>
            </a:r>
            <a:endParaRPr sz="1867" b="1">
              <a:solidFill>
                <a:schemeClr val="lt1"/>
              </a:solidFill>
            </a:endParaRPr>
          </a:p>
          <a:p>
            <a:pPr marL="0" indent="0" algn="ctr">
              <a:spcBef>
                <a:spcPts val="1600"/>
              </a:spcBef>
              <a:spcAft>
                <a:spcPts val="1600"/>
              </a:spcAft>
              <a:buNone/>
            </a:pPr>
            <a:r>
              <a:rPr lang="sv-SE" sz="1867">
                <a:solidFill>
                  <a:schemeClr val="lt1"/>
                </a:solidFill>
                <a:uFill>
                  <a:noFill/>
                </a:uFill>
                <a:hlinkClick r:id="rId3">
                  <a:extLst>
                    <a:ext uri="{A12FA001-AC4F-418D-AE19-62706E023703}">
                      <ahyp:hlinkClr xmlns:ahyp="http://schemas.microsoft.com/office/drawing/2018/hyperlinkcolor" val="tx"/>
                    </a:ext>
                  </a:extLst>
                </a:hlinkClick>
              </a:rPr>
              <a:t>malin.margaretha.eriksson@grundskola.goteborg.se</a:t>
            </a:r>
            <a:br>
              <a:rPr lang="sv-SE" sz="1867" b="1">
                <a:solidFill>
                  <a:schemeClr val="lt1"/>
                </a:solidFill>
              </a:rPr>
            </a:br>
            <a:br>
              <a:rPr lang="sv-SE" sz="1867" b="1">
                <a:solidFill>
                  <a:schemeClr val="lt1"/>
                </a:solidFill>
              </a:rPr>
            </a:br>
            <a:r>
              <a:rPr lang="sv-SE" sz="1867">
                <a:solidFill>
                  <a:schemeClr val="lt1"/>
                </a:solidFill>
              </a:rPr>
              <a:t>digital@grundskola.goteborg.se</a:t>
            </a:r>
            <a:endParaRPr sz="1867">
              <a:solidFill>
                <a:schemeClr val="lt1"/>
              </a:solidFill>
            </a:endParaRPr>
          </a:p>
        </p:txBody>
      </p:sp>
      <p:pic>
        <p:nvPicPr>
          <p:cNvPr id="412" name="Google Shape;412;p62"/>
          <p:cNvPicPr preferRelativeResize="0"/>
          <p:nvPr/>
        </p:nvPicPr>
        <p:blipFill rotWithShape="1">
          <a:blip r:embed="rId4">
            <a:alphaModFix/>
          </a:blip>
          <a:srcRect t="1348" b="899"/>
          <a:stretch/>
        </p:blipFill>
        <p:spPr>
          <a:xfrm>
            <a:off x="497268" y="288400"/>
            <a:ext cx="4726233" cy="6148467"/>
          </a:xfrm>
          <a:prstGeom prst="rect">
            <a:avLst/>
          </a:prstGeom>
          <a:noFill/>
          <a:ln>
            <a:noFill/>
          </a:ln>
        </p:spPr>
      </p:pic>
    </p:spTree>
    <p:extLst>
      <p:ext uri="{BB962C8B-B14F-4D97-AF65-F5344CB8AC3E}">
        <p14:creationId xmlns:p14="http://schemas.microsoft.com/office/powerpoint/2010/main" val="35934648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8715A8-B2A1-E1E9-6447-27239BE9727A}"/>
              </a:ext>
            </a:extLst>
          </p:cNvPr>
          <p:cNvSpPr>
            <a:spLocks noGrp="1"/>
          </p:cNvSpPr>
          <p:nvPr>
            <p:ph type="title"/>
          </p:nvPr>
        </p:nvSpPr>
        <p:spPr/>
        <p:txBody>
          <a:bodyPr/>
          <a:lstStyle/>
          <a:p>
            <a:r>
              <a:rPr lang="sv-SE"/>
              <a:t>Bikupa </a:t>
            </a:r>
            <a:endParaRPr lang="sv-SE">
              <a:solidFill>
                <a:schemeClr val="tx1"/>
              </a:solidFill>
              <a:highlight>
                <a:srgbClr val="FF0000"/>
              </a:highlight>
            </a:endParaRPr>
          </a:p>
        </p:txBody>
      </p:sp>
      <p:sp>
        <p:nvSpPr>
          <p:cNvPr id="6" name="Tankebubbla: moln 5">
            <a:extLst>
              <a:ext uri="{FF2B5EF4-FFF2-40B4-BE49-F238E27FC236}">
                <a16:creationId xmlns:a16="http://schemas.microsoft.com/office/drawing/2014/main" id="{1744BA37-156D-A7BB-E64D-7A3B726954D1}"/>
              </a:ext>
            </a:extLst>
          </p:cNvPr>
          <p:cNvSpPr/>
          <p:nvPr/>
        </p:nvSpPr>
        <p:spPr>
          <a:xfrm>
            <a:off x="2291937" y="1291442"/>
            <a:ext cx="7410203" cy="4275116"/>
          </a:xfrm>
          <a:prstGeom prst="cloudCallout">
            <a:avLst>
              <a:gd name="adj1" fmla="val -41038"/>
              <a:gd name="adj2" fmla="val 60500"/>
            </a:avLst>
          </a:prstGeom>
          <a:solidFill>
            <a:srgbClr val="C7E7DD"/>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A11BED29-2947-6773-31C2-BE9FB2D09EC2}"/>
              </a:ext>
            </a:extLst>
          </p:cNvPr>
          <p:cNvSpPr txBox="1"/>
          <p:nvPr/>
        </p:nvSpPr>
        <p:spPr>
          <a:xfrm>
            <a:off x="3550722" y="2386940"/>
            <a:ext cx="4833257" cy="1569660"/>
          </a:xfrm>
          <a:prstGeom prst="rect">
            <a:avLst/>
          </a:prstGeom>
          <a:noFill/>
        </p:spPr>
        <p:txBody>
          <a:bodyPr wrap="square" lIns="91440" tIns="45720" rIns="91440" bIns="45720" rtlCol="0" anchor="t">
            <a:spAutoFit/>
          </a:bodyPr>
          <a:lstStyle/>
          <a:p>
            <a:endParaRPr lang="sv-SE" sz="3200" b="1">
              <a:cs typeface="Calibri"/>
            </a:endParaRPr>
          </a:p>
          <a:p>
            <a:r>
              <a:rPr lang="sv-SE" sz="3200" b="1">
                <a:cs typeface="Calibri"/>
              </a:rPr>
              <a:t> Vad innebär att analysera?</a:t>
            </a:r>
            <a:endParaRPr lang="sv-SE" sz="3200" b="1"/>
          </a:p>
        </p:txBody>
      </p:sp>
    </p:spTree>
    <p:extLst>
      <p:ext uri="{BB962C8B-B14F-4D97-AF65-F5344CB8AC3E}">
        <p14:creationId xmlns:p14="http://schemas.microsoft.com/office/powerpoint/2010/main" val="2465453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B8A3E5-C522-1178-9B2B-1A36EC3DC697}"/>
              </a:ext>
            </a:extLst>
          </p:cNvPr>
          <p:cNvSpPr>
            <a:spLocks noGrp="1"/>
          </p:cNvSpPr>
          <p:nvPr>
            <p:ph type="title"/>
          </p:nvPr>
        </p:nvSpPr>
        <p:spPr/>
        <p:txBody>
          <a:bodyPr anchor="ctr">
            <a:normAutofit/>
          </a:bodyPr>
          <a:lstStyle/>
          <a:p>
            <a:pPr algn="ctr"/>
            <a:r>
              <a:rPr lang="sv-SE" err="1"/>
              <a:t>Vaffor</a:t>
            </a:r>
            <a:r>
              <a:rPr lang="sv-SE"/>
              <a:t> då </a:t>
            </a:r>
            <a:r>
              <a:rPr lang="sv-SE" err="1"/>
              <a:t>då</a:t>
            </a:r>
            <a:r>
              <a:rPr lang="sv-SE"/>
              <a:t>?</a:t>
            </a:r>
          </a:p>
        </p:txBody>
      </p:sp>
      <p:pic>
        <p:nvPicPr>
          <p:cNvPr id="1026" name="Picture 2" descr="Rumpnissar/Rumphobs (Ronja Rövardotter/Ronia, The Robber's Daughter) |  Barndomsminnen, Sagor, Barnböcker">
            <a:extLst>
              <a:ext uri="{FF2B5EF4-FFF2-40B4-BE49-F238E27FC236}">
                <a16:creationId xmlns:a16="http://schemas.microsoft.com/office/drawing/2014/main" id="{593D5C8A-9B06-CD48-DDC1-0854B29065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79" r="11908" b="1"/>
          <a:stretch/>
        </p:blipFill>
        <p:spPr bwMode="auto">
          <a:xfrm>
            <a:off x="2712378" y="1141772"/>
            <a:ext cx="5522621" cy="5078320"/>
          </a:xfrm>
          <a:prstGeom prst="rect">
            <a:avLst/>
          </a:prstGeom>
          <a:solidFill>
            <a:srgbClr val="FFFFFF"/>
          </a:solidFill>
        </p:spPr>
      </p:pic>
      <p:sp>
        <p:nvSpPr>
          <p:cNvPr id="5" name="textruta 4">
            <a:extLst>
              <a:ext uri="{FF2B5EF4-FFF2-40B4-BE49-F238E27FC236}">
                <a16:creationId xmlns:a16="http://schemas.microsoft.com/office/drawing/2014/main" id="{98E13348-3D06-2E04-9334-19C95D9DF43D}"/>
              </a:ext>
            </a:extLst>
          </p:cNvPr>
          <p:cNvSpPr txBox="1"/>
          <p:nvPr/>
        </p:nvSpPr>
        <p:spPr>
          <a:xfrm>
            <a:off x="8609744" y="4561726"/>
            <a:ext cx="3123344" cy="646331"/>
          </a:xfrm>
          <a:prstGeom prst="rect">
            <a:avLst/>
          </a:prstGeom>
          <a:noFill/>
        </p:spPr>
        <p:txBody>
          <a:bodyPr wrap="square" rtlCol="0">
            <a:spAutoFit/>
          </a:bodyPr>
          <a:lstStyle/>
          <a:p>
            <a:r>
              <a:rPr lang="sv-SE">
                <a:hlinkClick r:id="rId4"/>
              </a:rPr>
              <a:t>Bing Video</a:t>
            </a:r>
            <a:endParaRPr lang="sv-SE"/>
          </a:p>
          <a:p>
            <a:endParaRPr lang="sv-SE"/>
          </a:p>
        </p:txBody>
      </p:sp>
    </p:spTree>
    <p:extLst>
      <p:ext uri="{BB962C8B-B14F-4D97-AF65-F5344CB8AC3E}">
        <p14:creationId xmlns:p14="http://schemas.microsoft.com/office/powerpoint/2010/main" val="34679988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4692650" y="2132856"/>
            <a:ext cx="2520950" cy="990600"/>
          </a:xfrm>
          <a:prstGeom prst="rect">
            <a:avLst/>
          </a:prstGeom>
          <a:solidFill>
            <a:schemeClr val="accent5">
              <a:lumMod val="20000"/>
              <a:lumOff val="80000"/>
            </a:schemeClr>
          </a:solidFill>
          <a:ln w="38100">
            <a:solidFill>
              <a:schemeClr val="tx1"/>
            </a:solidFill>
            <a:miter lim="800000"/>
            <a:headEnd/>
            <a:tailEnd/>
          </a:ln>
          <a:effectLst/>
        </p:spPr>
        <p:txBody>
          <a:bodyPr tIns="324000" bIns="324000" anchor="ctr">
            <a:spAutoFit/>
          </a:bodyPr>
          <a:lstStyle/>
          <a:p>
            <a:pPr algn="ctr">
              <a:defRPr/>
            </a:pPr>
            <a:r>
              <a:rPr lang="sv-SE" sz="2000" b="1"/>
              <a:t>Problem/situation</a:t>
            </a:r>
            <a:endParaRPr lang="sv-SE" sz="2000" b="1">
              <a:cs typeface="Arial" charset="0"/>
            </a:endParaRPr>
          </a:p>
        </p:txBody>
      </p:sp>
      <p:sp>
        <p:nvSpPr>
          <p:cNvPr id="2052" name="Text Box 4"/>
          <p:cNvSpPr txBox="1">
            <a:spLocks noChangeArrowheads="1"/>
          </p:cNvSpPr>
          <p:nvPr/>
        </p:nvSpPr>
        <p:spPr bwMode="auto">
          <a:xfrm>
            <a:off x="2892426" y="2474169"/>
            <a:ext cx="1223963" cy="396875"/>
          </a:xfrm>
          <a:prstGeom prst="rect">
            <a:avLst/>
          </a:prstGeom>
          <a:noFill/>
          <a:ln w="9525">
            <a:noFill/>
            <a:miter lim="800000"/>
            <a:headEnd/>
            <a:tailEnd/>
          </a:ln>
        </p:spPr>
        <p:txBody>
          <a:bodyPr>
            <a:spAutoFit/>
          </a:bodyPr>
          <a:lstStyle/>
          <a:p>
            <a:pPr algn="ctr"/>
            <a:r>
              <a:rPr lang="sv-SE" sz="2000" b="1">
                <a:latin typeface="Calibri" pitchFamily="34" charset="0"/>
              </a:rPr>
              <a:t>Orsaker</a:t>
            </a:r>
          </a:p>
        </p:txBody>
      </p:sp>
      <p:sp>
        <p:nvSpPr>
          <p:cNvPr id="2053" name="Text Box 5"/>
          <p:cNvSpPr txBox="1">
            <a:spLocks noChangeArrowheads="1"/>
          </p:cNvSpPr>
          <p:nvPr/>
        </p:nvSpPr>
        <p:spPr bwMode="auto">
          <a:xfrm>
            <a:off x="7861300" y="2492897"/>
            <a:ext cx="2051050" cy="396875"/>
          </a:xfrm>
          <a:prstGeom prst="rect">
            <a:avLst/>
          </a:prstGeom>
          <a:noFill/>
          <a:ln w="9525">
            <a:noFill/>
            <a:miter lim="800000"/>
            <a:headEnd/>
            <a:tailEnd/>
          </a:ln>
        </p:spPr>
        <p:txBody>
          <a:bodyPr>
            <a:spAutoFit/>
          </a:bodyPr>
          <a:lstStyle/>
          <a:p>
            <a:r>
              <a:rPr lang="sv-SE" sz="2000" b="1">
                <a:latin typeface="Calibri" pitchFamily="34" charset="0"/>
              </a:rPr>
              <a:t>Konsekvenser</a:t>
            </a:r>
          </a:p>
        </p:txBody>
      </p:sp>
      <p:sp>
        <p:nvSpPr>
          <p:cNvPr id="2054" name="Line 6"/>
          <p:cNvSpPr>
            <a:spLocks noChangeShapeType="1"/>
          </p:cNvSpPr>
          <p:nvPr/>
        </p:nvSpPr>
        <p:spPr bwMode="auto">
          <a:xfrm>
            <a:off x="7285038" y="2690068"/>
            <a:ext cx="576262" cy="0"/>
          </a:xfrm>
          <a:prstGeom prst="line">
            <a:avLst/>
          </a:prstGeom>
          <a:noFill/>
          <a:ln w="50800">
            <a:solidFill>
              <a:schemeClr val="bg1">
                <a:lumMod val="85000"/>
              </a:schemeClr>
            </a:solidFill>
            <a:round/>
            <a:headEnd/>
            <a:tailEnd type="triangle" w="med" len="med"/>
          </a:ln>
        </p:spPr>
        <p:txBody>
          <a:bodyPr/>
          <a:lstStyle/>
          <a:p>
            <a:endParaRPr lang="sv-SE"/>
          </a:p>
        </p:txBody>
      </p:sp>
      <p:sp>
        <p:nvSpPr>
          <p:cNvPr id="2055" name="Line 7"/>
          <p:cNvSpPr>
            <a:spLocks noChangeShapeType="1"/>
          </p:cNvSpPr>
          <p:nvPr/>
        </p:nvSpPr>
        <p:spPr bwMode="auto">
          <a:xfrm>
            <a:off x="4044951" y="2690068"/>
            <a:ext cx="574675" cy="0"/>
          </a:xfrm>
          <a:prstGeom prst="line">
            <a:avLst/>
          </a:prstGeom>
          <a:noFill/>
          <a:ln w="50800">
            <a:solidFill>
              <a:schemeClr val="bg1">
                <a:lumMod val="85000"/>
              </a:schemeClr>
            </a:solidFill>
            <a:round/>
            <a:headEnd/>
            <a:tailEnd type="triangle" w="med" len="med"/>
          </a:ln>
        </p:spPr>
        <p:txBody>
          <a:bodyPr/>
          <a:lstStyle/>
          <a:p>
            <a:endParaRPr lang="sv-SE"/>
          </a:p>
        </p:txBody>
      </p:sp>
      <p:sp>
        <p:nvSpPr>
          <p:cNvPr id="2056" name="Text Box 8"/>
          <p:cNvSpPr txBox="1">
            <a:spLocks noChangeArrowheads="1"/>
          </p:cNvSpPr>
          <p:nvPr/>
        </p:nvSpPr>
        <p:spPr bwMode="auto">
          <a:xfrm>
            <a:off x="2043113" y="2655888"/>
            <a:ext cx="184150" cy="366712"/>
          </a:xfrm>
          <a:prstGeom prst="rect">
            <a:avLst/>
          </a:prstGeom>
          <a:noFill/>
          <a:ln w="9525">
            <a:noFill/>
            <a:miter lim="800000"/>
            <a:headEnd/>
            <a:tailEnd/>
          </a:ln>
        </p:spPr>
        <p:txBody>
          <a:bodyPr wrap="none">
            <a:spAutoFit/>
          </a:bodyPr>
          <a:lstStyle/>
          <a:p>
            <a:endParaRPr lang="sv-SE" b="1">
              <a:latin typeface="Calibri" pitchFamily="34" charset="0"/>
            </a:endParaRPr>
          </a:p>
        </p:txBody>
      </p:sp>
      <p:sp>
        <p:nvSpPr>
          <p:cNvPr id="14346" name="Rectangle 10"/>
          <p:cNvSpPr>
            <a:spLocks noChangeArrowheads="1"/>
          </p:cNvSpPr>
          <p:nvPr/>
        </p:nvSpPr>
        <p:spPr bwMode="auto">
          <a:xfrm>
            <a:off x="4764089" y="3717305"/>
            <a:ext cx="2447925" cy="576262"/>
          </a:xfrm>
          <a:prstGeom prst="rect">
            <a:avLst/>
          </a:prstGeom>
          <a:solidFill>
            <a:schemeClr val="accent5">
              <a:lumMod val="20000"/>
              <a:lumOff val="80000"/>
            </a:schemeClr>
          </a:solidFill>
          <a:ln w="38100">
            <a:solidFill>
              <a:schemeClr val="tx1"/>
            </a:solidFill>
            <a:miter lim="800000"/>
            <a:headEnd/>
            <a:tailEnd/>
          </a:ln>
          <a:effectLst/>
        </p:spPr>
        <p:txBody>
          <a:bodyPr wrap="none" anchor="ctr"/>
          <a:lstStyle/>
          <a:p>
            <a:pPr algn="ctr">
              <a:defRPr/>
            </a:pPr>
            <a:endParaRPr lang="sv-SE" b="1"/>
          </a:p>
          <a:p>
            <a:pPr algn="ctr">
              <a:defRPr/>
            </a:pPr>
            <a:r>
              <a:rPr lang="sv-SE" b="1"/>
              <a:t>Åtgärder/lösningar</a:t>
            </a:r>
          </a:p>
          <a:p>
            <a:pPr algn="ctr">
              <a:defRPr/>
            </a:pPr>
            <a:endParaRPr lang="sv-SE" b="1"/>
          </a:p>
        </p:txBody>
      </p:sp>
      <p:sp>
        <p:nvSpPr>
          <p:cNvPr id="14347" name="AutoShape 11"/>
          <p:cNvSpPr>
            <a:spLocks noChangeArrowheads="1"/>
          </p:cNvSpPr>
          <p:nvPr/>
        </p:nvSpPr>
        <p:spPr bwMode="auto">
          <a:xfrm>
            <a:off x="7572375" y="3356943"/>
            <a:ext cx="1296988" cy="936625"/>
          </a:xfrm>
          <a:custGeom>
            <a:avLst/>
            <a:gdLst>
              <a:gd name="G0" fmla="+- 10574 0 0"/>
              <a:gd name="G1" fmla="+- 18504 0 0"/>
              <a:gd name="G2" fmla="+- 7210 0 0"/>
              <a:gd name="G3" fmla="*/ 10574 1 2"/>
              <a:gd name="G4" fmla="+- G3 10800 0"/>
              <a:gd name="G5" fmla="+- 21600 10574 18504"/>
              <a:gd name="G6" fmla="+- 18504 7210 0"/>
              <a:gd name="G7" fmla="*/ G6 1 2"/>
              <a:gd name="G8" fmla="*/ 18504 2 1"/>
              <a:gd name="G9" fmla="+- G8 0 21600"/>
              <a:gd name="G10" fmla="*/ 21600 G0 G1"/>
              <a:gd name="G11" fmla="*/ 21600 G4 G1"/>
              <a:gd name="G12" fmla="*/ 21600 G5 G1"/>
              <a:gd name="G13" fmla="*/ 21600 G7 G1"/>
              <a:gd name="G14" fmla="*/ 18504 1 2"/>
              <a:gd name="G15" fmla="+- G5 0 G4"/>
              <a:gd name="G16" fmla="+- G0 0 G4"/>
              <a:gd name="G17" fmla="*/ G2 G15 G16"/>
              <a:gd name="T0" fmla="*/ 16087 w 21600"/>
              <a:gd name="T1" fmla="*/ 0 h 21600"/>
              <a:gd name="T2" fmla="*/ 10574 w 21600"/>
              <a:gd name="T3" fmla="*/ 7210 h 21600"/>
              <a:gd name="T4" fmla="*/ 0 w 21600"/>
              <a:gd name="T5" fmla="*/ 18779 h 21600"/>
              <a:gd name="T6" fmla="*/ 9252 w 21600"/>
              <a:gd name="T7" fmla="*/ 21600 h 21600"/>
              <a:gd name="T8" fmla="*/ 18504 w 21600"/>
              <a:gd name="T9" fmla="*/ 15008 h 21600"/>
              <a:gd name="T10" fmla="*/ 21600 w 21600"/>
              <a:gd name="T11" fmla="*/ 721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087" y="0"/>
                </a:moveTo>
                <a:lnTo>
                  <a:pt x="10574" y="7210"/>
                </a:lnTo>
                <a:lnTo>
                  <a:pt x="13670" y="7210"/>
                </a:lnTo>
                <a:lnTo>
                  <a:pt x="13670" y="15957"/>
                </a:lnTo>
                <a:lnTo>
                  <a:pt x="0" y="15957"/>
                </a:lnTo>
                <a:lnTo>
                  <a:pt x="0" y="21600"/>
                </a:lnTo>
                <a:lnTo>
                  <a:pt x="18504" y="21600"/>
                </a:lnTo>
                <a:lnTo>
                  <a:pt x="18504" y="7210"/>
                </a:lnTo>
                <a:lnTo>
                  <a:pt x="21600" y="7210"/>
                </a:lnTo>
                <a:close/>
              </a:path>
            </a:pathLst>
          </a:custGeom>
          <a:solidFill>
            <a:schemeClr val="accent2">
              <a:lumMod val="20000"/>
              <a:lumOff val="80000"/>
            </a:schemeClr>
          </a:solidFill>
          <a:ln w="38100">
            <a:solidFill>
              <a:schemeClr val="tx1"/>
            </a:solidFill>
            <a:miter lim="800000"/>
            <a:headEnd/>
            <a:tailEnd/>
          </a:ln>
          <a:effectLst/>
        </p:spPr>
        <p:txBody>
          <a:bodyPr wrap="none" anchor="ctr"/>
          <a:lstStyle/>
          <a:p>
            <a:pPr>
              <a:defRPr/>
            </a:pPr>
            <a:endParaRPr lang="sv-SE"/>
          </a:p>
        </p:txBody>
      </p:sp>
      <p:sp>
        <p:nvSpPr>
          <p:cNvPr id="14348" name="AutoShape 12"/>
          <p:cNvSpPr>
            <a:spLocks noChangeArrowheads="1"/>
          </p:cNvSpPr>
          <p:nvPr/>
        </p:nvSpPr>
        <p:spPr bwMode="auto">
          <a:xfrm flipH="1">
            <a:off x="3108325" y="3356943"/>
            <a:ext cx="1296988" cy="936625"/>
          </a:xfrm>
          <a:custGeom>
            <a:avLst/>
            <a:gdLst>
              <a:gd name="G0" fmla="+- 10574 0 0"/>
              <a:gd name="G1" fmla="+- 18504 0 0"/>
              <a:gd name="G2" fmla="+- 7210 0 0"/>
              <a:gd name="G3" fmla="*/ 10574 1 2"/>
              <a:gd name="G4" fmla="+- G3 10800 0"/>
              <a:gd name="G5" fmla="+- 21600 10574 18504"/>
              <a:gd name="G6" fmla="+- 18504 7210 0"/>
              <a:gd name="G7" fmla="*/ G6 1 2"/>
              <a:gd name="G8" fmla="*/ 18504 2 1"/>
              <a:gd name="G9" fmla="+- G8 0 21600"/>
              <a:gd name="G10" fmla="*/ 21600 G0 G1"/>
              <a:gd name="G11" fmla="*/ 21600 G4 G1"/>
              <a:gd name="G12" fmla="*/ 21600 G5 G1"/>
              <a:gd name="G13" fmla="*/ 21600 G7 G1"/>
              <a:gd name="G14" fmla="*/ 18504 1 2"/>
              <a:gd name="G15" fmla="+- G5 0 G4"/>
              <a:gd name="G16" fmla="+- G0 0 G4"/>
              <a:gd name="G17" fmla="*/ G2 G15 G16"/>
              <a:gd name="T0" fmla="*/ 16087 w 21600"/>
              <a:gd name="T1" fmla="*/ 0 h 21600"/>
              <a:gd name="T2" fmla="*/ 10574 w 21600"/>
              <a:gd name="T3" fmla="*/ 7210 h 21600"/>
              <a:gd name="T4" fmla="*/ 0 w 21600"/>
              <a:gd name="T5" fmla="*/ 18779 h 21600"/>
              <a:gd name="T6" fmla="*/ 9252 w 21600"/>
              <a:gd name="T7" fmla="*/ 21600 h 21600"/>
              <a:gd name="T8" fmla="*/ 18504 w 21600"/>
              <a:gd name="T9" fmla="*/ 15008 h 21600"/>
              <a:gd name="T10" fmla="*/ 21600 w 21600"/>
              <a:gd name="T11" fmla="*/ 721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087" y="0"/>
                </a:moveTo>
                <a:lnTo>
                  <a:pt x="10574" y="7210"/>
                </a:lnTo>
                <a:lnTo>
                  <a:pt x="13670" y="7210"/>
                </a:lnTo>
                <a:lnTo>
                  <a:pt x="13670" y="15957"/>
                </a:lnTo>
                <a:lnTo>
                  <a:pt x="0" y="15957"/>
                </a:lnTo>
                <a:lnTo>
                  <a:pt x="0" y="21600"/>
                </a:lnTo>
                <a:lnTo>
                  <a:pt x="18504" y="21600"/>
                </a:lnTo>
                <a:lnTo>
                  <a:pt x="18504" y="7210"/>
                </a:lnTo>
                <a:lnTo>
                  <a:pt x="21600" y="7210"/>
                </a:lnTo>
                <a:close/>
              </a:path>
            </a:pathLst>
          </a:custGeom>
          <a:solidFill>
            <a:schemeClr val="accent2">
              <a:lumMod val="20000"/>
              <a:lumOff val="80000"/>
            </a:schemeClr>
          </a:solidFill>
          <a:ln w="38100">
            <a:solidFill>
              <a:schemeClr val="tx1"/>
            </a:solidFill>
            <a:miter lim="800000"/>
            <a:headEnd/>
            <a:tailEnd/>
          </a:ln>
          <a:effectLst/>
        </p:spPr>
        <p:txBody>
          <a:bodyPr wrap="none" anchor="ctr"/>
          <a:lstStyle/>
          <a:p>
            <a:pPr>
              <a:defRPr/>
            </a:pPr>
            <a:endParaRPr lang="sv-SE"/>
          </a:p>
        </p:txBody>
      </p:sp>
      <p:sp>
        <p:nvSpPr>
          <p:cNvPr id="12" name="Text Box 4"/>
          <p:cNvSpPr txBox="1">
            <a:spLocks noChangeArrowheads="1"/>
          </p:cNvSpPr>
          <p:nvPr/>
        </p:nvSpPr>
        <p:spPr bwMode="auto">
          <a:xfrm>
            <a:off x="2271550" y="4725145"/>
            <a:ext cx="2419400" cy="1015663"/>
          </a:xfrm>
          <a:prstGeom prst="rect">
            <a:avLst/>
          </a:prstGeom>
          <a:noFill/>
          <a:ln w="9525">
            <a:noFill/>
            <a:miter lim="800000"/>
            <a:headEnd/>
            <a:tailEnd/>
          </a:ln>
        </p:spPr>
        <p:txBody>
          <a:bodyPr wrap="square" lIns="91440" tIns="45720" rIns="91440" bIns="45720" anchor="t">
            <a:spAutoFit/>
          </a:bodyPr>
          <a:lstStyle/>
          <a:p>
            <a:r>
              <a:rPr lang="sv-SE" sz="2000" i="1" dirty="0">
                <a:latin typeface="Calibri"/>
                <a:cs typeface="Calibri"/>
              </a:rPr>
              <a:t>Orsaksbehandling Systemförändrande normer </a:t>
            </a:r>
            <a:r>
              <a:rPr lang="sv-SE" sz="2000" i="1" dirty="0" err="1">
                <a:latin typeface="Calibri"/>
                <a:cs typeface="Calibri"/>
              </a:rPr>
              <a:t>etc</a:t>
            </a:r>
            <a:r>
              <a:rPr lang="sv-SE" sz="2000" i="1" dirty="0">
                <a:latin typeface="Calibri"/>
                <a:cs typeface="Calibri"/>
              </a:rPr>
              <a:t>, på djupet</a:t>
            </a:r>
          </a:p>
        </p:txBody>
      </p:sp>
      <p:sp>
        <p:nvSpPr>
          <p:cNvPr id="13" name="Text Box 4"/>
          <p:cNvSpPr txBox="1">
            <a:spLocks noChangeArrowheads="1"/>
          </p:cNvSpPr>
          <p:nvPr/>
        </p:nvSpPr>
        <p:spPr bwMode="auto">
          <a:xfrm>
            <a:off x="7860379" y="4784958"/>
            <a:ext cx="2419401" cy="1015663"/>
          </a:xfrm>
          <a:prstGeom prst="rect">
            <a:avLst/>
          </a:prstGeom>
          <a:noFill/>
          <a:ln w="9525">
            <a:noFill/>
            <a:miter lim="800000"/>
            <a:headEnd/>
            <a:tailEnd/>
          </a:ln>
        </p:spPr>
        <p:txBody>
          <a:bodyPr wrap="square">
            <a:spAutoFit/>
          </a:bodyPr>
          <a:lstStyle/>
          <a:p>
            <a:r>
              <a:rPr lang="sv-SE" sz="2000" i="1" err="1">
                <a:latin typeface="Calibri" pitchFamily="34" charset="0"/>
              </a:rPr>
              <a:t>Symptombehandling</a:t>
            </a:r>
            <a:r>
              <a:rPr lang="sv-SE" sz="2000" i="1">
                <a:latin typeface="Calibri" pitchFamily="34" charset="0"/>
              </a:rPr>
              <a:t> Systembevarande, </a:t>
            </a:r>
            <a:r>
              <a:rPr lang="sv-SE" sz="2000" i="1" err="1">
                <a:latin typeface="Calibri" pitchFamily="34" charset="0"/>
              </a:rPr>
              <a:t>quick</a:t>
            </a:r>
            <a:r>
              <a:rPr lang="sv-SE" sz="2000" i="1">
                <a:latin typeface="Calibri" pitchFamily="34" charset="0"/>
              </a:rPr>
              <a:t> fix, plåster…</a:t>
            </a:r>
          </a:p>
        </p:txBody>
      </p:sp>
      <p:sp>
        <p:nvSpPr>
          <p:cNvPr id="2" name="Rubrik 1">
            <a:extLst>
              <a:ext uri="{FF2B5EF4-FFF2-40B4-BE49-F238E27FC236}">
                <a16:creationId xmlns:a16="http://schemas.microsoft.com/office/drawing/2014/main" id="{775F77DB-3B34-463E-9F04-045CDA8A72B2}"/>
              </a:ext>
            </a:extLst>
          </p:cNvPr>
          <p:cNvSpPr>
            <a:spLocks noGrp="1"/>
          </p:cNvSpPr>
          <p:nvPr>
            <p:ph type="title"/>
          </p:nvPr>
        </p:nvSpPr>
        <p:spPr/>
        <p:txBody>
          <a:bodyPr/>
          <a:lstStyle/>
          <a:p>
            <a:r>
              <a:rPr lang="sv-SE"/>
              <a:t>Analysmodell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7895F0F-50FE-9797-BB66-386F1166D831}"/>
              </a:ext>
            </a:extLst>
          </p:cNvPr>
          <p:cNvSpPr>
            <a:spLocks noGrp="1"/>
          </p:cNvSpPr>
          <p:nvPr>
            <p:ph type="title"/>
          </p:nvPr>
        </p:nvSpPr>
        <p:spPr/>
        <p:txBody>
          <a:bodyPr/>
          <a:lstStyle/>
          <a:p>
            <a:r>
              <a:rPr lang="sv-SE"/>
              <a:t>Analys</a:t>
            </a:r>
          </a:p>
        </p:txBody>
      </p:sp>
      <p:sp>
        <p:nvSpPr>
          <p:cNvPr id="4" name="Platshållare för innehåll 3">
            <a:extLst>
              <a:ext uri="{FF2B5EF4-FFF2-40B4-BE49-F238E27FC236}">
                <a16:creationId xmlns:a16="http://schemas.microsoft.com/office/drawing/2014/main" id="{407947D8-ACFF-82CA-838C-6B5F1730A95E}"/>
              </a:ext>
            </a:extLst>
          </p:cNvPr>
          <p:cNvSpPr>
            <a:spLocks noGrp="1"/>
          </p:cNvSpPr>
          <p:nvPr>
            <p:ph idx="11"/>
          </p:nvPr>
        </p:nvSpPr>
        <p:spPr>
          <a:xfrm>
            <a:off x="1417834" y="1738313"/>
            <a:ext cx="9370031" cy="3460411"/>
          </a:xfrm>
          <a:solidFill>
            <a:srgbClr val="A3C8CD"/>
          </a:solidFill>
        </p:spPr>
        <p:txBody>
          <a:bodyPr>
            <a:normAutofit/>
          </a:bodyPr>
          <a:lstStyle/>
          <a:p>
            <a:pPr marL="0" indent="0">
              <a:buNone/>
            </a:pPr>
            <a:r>
              <a:rPr lang="en-US" sz="2800" i="1" err="1"/>
              <a:t>Analys</a:t>
            </a:r>
            <a:r>
              <a:rPr lang="en-US" sz="2800" i="1"/>
              <a:t> </a:t>
            </a:r>
            <a:r>
              <a:rPr lang="en-US" sz="2800" i="1" err="1"/>
              <a:t>handlar</a:t>
            </a:r>
            <a:r>
              <a:rPr lang="en-US" sz="2800" i="1"/>
              <a:t> om </a:t>
            </a:r>
            <a:r>
              <a:rPr lang="en-US" sz="2800" i="1" err="1"/>
              <a:t>att</a:t>
            </a:r>
            <a:r>
              <a:rPr lang="en-US" sz="2800" i="1"/>
              <a:t> </a:t>
            </a:r>
            <a:r>
              <a:rPr lang="en-US" sz="2800" i="1" err="1"/>
              <a:t>försöka</a:t>
            </a:r>
            <a:r>
              <a:rPr lang="en-US" sz="2800" i="1"/>
              <a:t> </a:t>
            </a:r>
            <a:r>
              <a:rPr lang="en-US" sz="2800" i="1" err="1"/>
              <a:t>förstå</a:t>
            </a:r>
            <a:r>
              <a:rPr lang="en-US" sz="2800" i="1"/>
              <a:t> </a:t>
            </a:r>
            <a:r>
              <a:rPr lang="en-US" sz="2800" i="1" err="1"/>
              <a:t>vad</a:t>
            </a:r>
            <a:r>
              <a:rPr lang="en-US" sz="2800" i="1"/>
              <a:t> </a:t>
            </a:r>
            <a:r>
              <a:rPr lang="en-US" sz="2800" i="1" err="1"/>
              <a:t>som</a:t>
            </a:r>
            <a:r>
              <a:rPr lang="en-US" sz="2800" i="1"/>
              <a:t> </a:t>
            </a:r>
            <a:r>
              <a:rPr lang="en-US" sz="2800" i="1" err="1"/>
              <a:t>orsakar</a:t>
            </a:r>
            <a:r>
              <a:rPr lang="en-US" sz="2800" i="1"/>
              <a:t> </a:t>
            </a:r>
            <a:r>
              <a:rPr lang="en-US" sz="2800" i="1" err="1"/>
              <a:t>och</a:t>
            </a:r>
            <a:r>
              <a:rPr lang="en-US" sz="2800" i="1"/>
              <a:t> </a:t>
            </a:r>
            <a:r>
              <a:rPr lang="en-US" sz="2800" i="1" err="1"/>
              <a:t>påverkar</a:t>
            </a:r>
            <a:r>
              <a:rPr lang="en-US" sz="2800" i="1"/>
              <a:t> </a:t>
            </a:r>
            <a:r>
              <a:rPr lang="en-US" sz="2800" i="1" err="1"/>
              <a:t>resultatet</a:t>
            </a:r>
            <a:r>
              <a:rPr lang="en-US" sz="2800" i="1"/>
              <a:t> </a:t>
            </a:r>
            <a:r>
              <a:rPr lang="en-US" sz="2800" i="1" err="1"/>
              <a:t>och</a:t>
            </a:r>
            <a:r>
              <a:rPr lang="en-US" sz="2800" i="1"/>
              <a:t> </a:t>
            </a:r>
            <a:r>
              <a:rPr lang="en-US" sz="2800" b="1" i="1" err="1"/>
              <a:t>varför</a:t>
            </a:r>
            <a:r>
              <a:rPr lang="en-US" sz="2800" b="1" i="1"/>
              <a:t> </a:t>
            </a:r>
            <a:r>
              <a:rPr lang="en-US" sz="2800" i="1"/>
              <a:t>det ser </a:t>
            </a:r>
            <a:r>
              <a:rPr lang="en-US" sz="2800" i="1" err="1"/>
              <a:t>ut</a:t>
            </a:r>
            <a:r>
              <a:rPr lang="en-US" sz="2800" i="1"/>
              <a:t> </a:t>
            </a:r>
            <a:r>
              <a:rPr lang="en-US" sz="2800" i="1" err="1"/>
              <a:t>som</a:t>
            </a:r>
            <a:r>
              <a:rPr lang="en-US" sz="2800" i="1"/>
              <a:t> det </a:t>
            </a:r>
            <a:r>
              <a:rPr lang="en-US" sz="2800" i="1" err="1"/>
              <a:t>gör</a:t>
            </a:r>
            <a:r>
              <a:rPr lang="en-US" sz="2800" i="1"/>
              <a:t>.</a:t>
            </a:r>
          </a:p>
          <a:p>
            <a:pPr marL="0" indent="0">
              <a:buNone/>
            </a:pPr>
            <a:endParaRPr lang="en-US" sz="2800" i="1"/>
          </a:p>
          <a:p>
            <a:pPr marL="0" indent="0">
              <a:buNone/>
            </a:pPr>
            <a:r>
              <a:rPr lang="en-US" sz="2800" i="1" err="1"/>
              <a:t>Ett</a:t>
            </a:r>
            <a:r>
              <a:rPr lang="en-US" sz="2800" i="1"/>
              <a:t> </a:t>
            </a:r>
            <a:r>
              <a:rPr lang="en-US" sz="2800" i="1" err="1"/>
              <a:t>analysarbete</a:t>
            </a:r>
            <a:r>
              <a:rPr lang="en-US" sz="2800" i="1"/>
              <a:t> </a:t>
            </a:r>
            <a:r>
              <a:rPr lang="en-US" sz="2800" i="1" err="1"/>
              <a:t>handlar</a:t>
            </a:r>
            <a:r>
              <a:rPr lang="en-US" sz="2800" i="1"/>
              <a:t> om </a:t>
            </a:r>
            <a:r>
              <a:rPr lang="en-US" sz="2800" i="1" err="1"/>
              <a:t>att</a:t>
            </a:r>
            <a:r>
              <a:rPr lang="en-US" sz="2800" i="1"/>
              <a:t> dela </a:t>
            </a:r>
            <a:r>
              <a:rPr lang="en-US" sz="2800" i="1" err="1"/>
              <a:t>upp</a:t>
            </a:r>
            <a:r>
              <a:rPr lang="en-US" sz="2800" i="1"/>
              <a:t>, </a:t>
            </a:r>
            <a:r>
              <a:rPr lang="en-US" sz="2800" i="1" err="1"/>
              <a:t>undersöka</a:t>
            </a:r>
            <a:r>
              <a:rPr lang="en-US" sz="2800" i="1"/>
              <a:t>, </a:t>
            </a:r>
            <a:r>
              <a:rPr lang="en-US" sz="2800" i="1" err="1"/>
              <a:t>jämföra</a:t>
            </a:r>
            <a:r>
              <a:rPr lang="en-US" sz="2800" i="1"/>
              <a:t> </a:t>
            </a:r>
            <a:r>
              <a:rPr lang="en-US" sz="2800" i="1" err="1"/>
              <a:t>och</a:t>
            </a:r>
            <a:r>
              <a:rPr lang="en-US" sz="2800" i="1"/>
              <a:t> se </a:t>
            </a:r>
            <a:r>
              <a:rPr lang="en-US" sz="2800" i="1" err="1"/>
              <a:t>samband</a:t>
            </a:r>
            <a:r>
              <a:rPr lang="en-US" sz="2800" i="1"/>
              <a:t>, för </a:t>
            </a:r>
            <a:r>
              <a:rPr lang="en-US" sz="2800" i="1" err="1"/>
              <a:t>att</a:t>
            </a:r>
            <a:r>
              <a:rPr lang="en-US" sz="2800" i="1"/>
              <a:t> sedan </a:t>
            </a:r>
            <a:r>
              <a:rPr lang="en-US" sz="2800" i="1" err="1"/>
              <a:t>sammanfoga</a:t>
            </a:r>
            <a:r>
              <a:rPr lang="en-US" sz="2800" i="1"/>
              <a:t> till </a:t>
            </a:r>
            <a:r>
              <a:rPr lang="en-US" sz="2800" i="1" err="1"/>
              <a:t>en</a:t>
            </a:r>
            <a:r>
              <a:rPr lang="en-US" sz="2800" i="1"/>
              <a:t> </a:t>
            </a:r>
            <a:r>
              <a:rPr lang="en-US" sz="2800" i="1" err="1"/>
              <a:t>helhet</a:t>
            </a:r>
            <a:r>
              <a:rPr lang="en-US" sz="2800" i="1"/>
              <a:t>. </a:t>
            </a:r>
          </a:p>
          <a:p>
            <a:pPr marL="0" indent="0">
              <a:buNone/>
            </a:pPr>
            <a:endParaRPr lang="en-US" sz="1800"/>
          </a:p>
          <a:p>
            <a:pPr marL="0" indent="0">
              <a:buNone/>
            </a:pPr>
            <a:endParaRPr lang="en-US" sz="2000" i="1"/>
          </a:p>
          <a:p>
            <a:endParaRPr lang="sv-SE"/>
          </a:p>
        </p:txBody>
      </p:sp>
    </p:spTree>
    <p:extLst>
      <p:ext uri="{BB962C8B-B14F-4D97-AF65-F5344CB8AC3E}">
        <p14:creationId xmlns:p14="http://schemas.microsoft.com/office/powerpoint/2010/main" val="1824166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682F17B-2E8D-32BF-021F-A4D5ABFF2575}"/>
              </a:ext>
            </a:extLst>
          </p:cNvPr>
          <p:cNvSpPr>
            <a:spLocks noGrp="1"/>
          </p:cNvSpPr>
          <p:nvPr>
            <p:ph type="title"/>
          </p:nvPr>
        </p:nvSpPr>
        <p:spPr/>
        <p:txBody>
          <a:bodyPr/>
          <a:lstStyle/>
          <a:p>
            <a:r>
              <a:rPr lang="sv-SE"/>
              <a:t>Resultat och analys av kartläggningen</a:t>
            </a:r>
          </a:p>
        </p:txBody>
      </p:sp>
      <p:sp>
        <p:nvSpPr>
          <p:cNvPr id="3" name="Platshållare för innehåll 2">
            <a:extLst>
              <a:ext uri="{FF2B5EF4-FFF2-40B4-BE49-F238E27FC236}">
                <a16:creationId xmlns:a16="http://schemas.microsoft.com/office/drawing/2014/main" id="{6EE8B4BF-3C68-66F8-8AB4-154CE33E78A1}"/>
              </a:ext>
            </a:extLst>
          </p:cNvPr>
          <p:cNvSpPr>
            <a:spLocks noGrp="1"/>
          </p:cNvSpPr>
          <p:nvPr>
            <p:ph sz="half" idx="1"/>
          </p:nvPr>
        </p:nvSpPr>
        <p:spPr>
          <a:xfrm>
            <a:off x="412751" y="1458411"/>
            <a:ext cx="4668535" cy="3654276"/>
          </a:xfrm>
          <a:ln w="76200">
            <a:solidFill>
              <a:srgbClr val="C0DADD"/>
            </a:solidFill>
          </a:ln>
        </p:spPr>
        <p:txBody>
          <a:bodyPr>
            <a:normAutofit fontScale="25000" lnSpcReduction="20000"/>
          </a:bodyPr>
          <a:lstStyle/>
          <a:p>
            <a:pPr marL="0" indent="0">
              <a:buNone/>
            </a:pPr>
            <a:r>
              <a:rPr lang="sv-SE" sz="7200" b="1"/>
              <a:t>Resultatet - Beskriver</a:t>
            </a:r>
          </a:p>
          <a:p>
            <a:pPr marL="0" indent="0">
              <a:buNone/>
            </a:pPr>
            <a:r>
              <a:rPr lang="sv-SE" sz="7200"/>
              <a:t>1 Sammanfatta vad vi ser i kartläggningar.</a:t>
            </a:r>
          </a:p>
          <a:p>
            <a:pPr marL="0" indent="0">
              <a:buNone/>
            </a:pPr>
            <a:r>
              <a:rPr lang="sv-SE" sz="7200"/>
              <a:t>2 Jämföra resultat – olika grupper/år /kön för att se mönster</a:t>
            </a:r>
          </a:p>
          <a:p>
            <a:pPr marL="0" indent="0">
              <a:buNone/>
            </a:pPr>
            <a:r>
              <a:rPr lang="sv-SE" sz="7200"/>
              <a:t>3  Behöver vi komplettera vår kartläggning?</a:t>
            </a:r>
          </a:p>
          <a:p>
            <a:r>
              <a:rPr lang="sv-SE" sz="7200"/>
              <a:t>Vad vet jag?</a:t>
            </a:r>
          </a:p>
          <a:p>
            <a:r>
              <a:rPr lang="sv-SE" sz="7200"/>
              <a:t>Vad tror jag mig veta?</a:t>
            </a:r>
          </a:p>
          <a:p>
            <a:r>
              <a:rPr lang="sv-SE" sz="7200"/>
              <a:t>Vad vet jag inte som jag behöver veta? </a:t>
            </a:r>
          </a:p>
          <a:p>
            <a:r>
              <a:rPr lang="sv-SE" sz="7200"/>
              <a:t>Hur kan jag ta reda på det?</a:t>
            </a:r>
          </a:p>
          <a:p>
            <a:pPr marL="0" indent="0">
              <a:buNone/>
            </a:pPr>
            <a:endParaRPr lang="sv-SE" sz="6400"/>
          </a:p>
          <a:p>
            <a:endParaRPr lang="sv-SE" sz="2000"/>
          </a:p>
          <a:p>
            <a:endParaRPr lang="sv-SE" sz="2000"/>
          </a:p>
          <a:p>
            <a:endParaRPr lang="sv-SE"/>
          </a:p>
        </p:txBody>
      </p:sp>
      <p:sp>
        <p:nvSpPr>
          <p:cNvPr id="5" name="Platshållare för innehåll 4">
            <a:extLst>
              <a:ext uri="{FF2B5EF4-FFF2-40B4-BE49-F238E27FC236}">
                <a16:creationId xmlns:a16="http://schemas.microsoft.com/office/drawing/2014/main" id="{4FC3DB63-82B1-6A71-E021-41794CCB7B74}"/>
              </a:ext>
            </a:extLst>
          </p:cNvPr>
          <p:cNvSpPr>
            <a:spLocks noGrp="1"/>
          </p:cNvSpPr>
          <p:nvPr>
            <p:ph sz="half" idx="2"/>
          </p:nvPr>
        </p:nvSpPr>
        <p:spPr>
          <a:xfrm>
            <a:off x="6551271" y="1458410"/>
            <a:ext cx="4768770" cy="3654277"/>
          </a:xfrm>
          <a:ln w="76200">
            <a:solidFill>
              <a:srgbClr val="C0DADD"/>
            </a:solidFill>
          </a:ln>
        </p:spPr>
        <p:txBody>
          <a:bodyPr/>
          <a:lstStyle/>
          <a:p>
            <a:pPr marL="0" indent="0">
              <a:buNone/>
            </a:pPr>
            <a:r>
              <a:rPr lang="sv-SE" sz="1800" b="1"/>
              <a:t>Analys </a:t>
            </a:r>
          </a:p>
          <a:p>
            <a:pPr marL="342900" indent="-342900">
              <a:buAutoNum type="arabicPlain" startAt="4"/>
            </a:pPr>
            <a:r>
              <a:rPr lang="sv-SE" sz="1800"/>
              <a:t>Vad är problematiskt och vad fungerar bra? Frisk och riskfaktorer</a:t>
            </a:r>
          </a:p>
          <a:p>
            <a:pPr marL="342900" indent="-342900">
              <a:buAutoNum type="arabicPlain" startAt="4"/>
            </a:pPr>
            <a:r>
              <a:rPr lang="sv-SE" sz="1800"/>
              <a:t> Prioritera vad vi ska jobba vidare med</a:t>
            </a:r>
          </a:p>
          <a:p>
            <a:pPr marL="0" indent="0">
              <a:buNone/>
            </a:pPr>
            <a:r>
              <a:rPr lang="sv-SE" sz="1800"/>
              <a:t>6 Vad tänker vi att ”det problematiska” beror på? </a:t>
            </a:r>
          </a:p>
          <a:p>
            <a:r>
              <a:rPr lang="sv-SE" sz="1800" err="1"/>
              <a:t>Vaffö</a:t>
            </a:r>
            <a:r>
              <a:rPr lang="sv-SE" sz="1800"/>
              <a:t> då </a:t>
            </a:r>
            <a:r>
              <a:rPr lang="sv-SE" sz="1800" err="1"/>
              <a:t>då</a:t>
            </a:r>
            <a:r>
              <a:rPr lang="sv-SE" sz="1800"/>
              <a:t>?</a:t>
            </a:r>
          </a:p>
          <a:p>
            <a:pPr marL="0" indent="0">
              <a:buNone/>
            </a:pPr>
            <a:endParaRPr lang="sv-SE" sz="1800"/>
          </a:p>
          <a:p>
            <a:pPr marL="0" indent="0">
              <a:buNone/>
            </a:pPr>
            <a:endParaRPr lang="sv-SE" sz="2000"/>
          </a:p>
          <a:p>
            <a:endParaRPr lang="sv-SE"/>
          </a:p>
        </p:txBody>
      </p:sp>
      <p:sp>
        <p:nvSpPr>
          <p:cNvPr id="7" name="Tankebubbla: moln 6">
            <a:extLst>
              <a:ext uri="{FF2B5EF4-FFF2-40B4-BE49-F238E27FC236}">
                <a16:creationId xmlns:a16="http://schemas.microsoft.com/office/drawing/2014/main" id="{9C335939-0474-4255-028A-EADD68A643A1}"/>
              </a:ext>
            </a:extLst>
          </p:cNvPr>
          <p:cNvSpPr/>
          <p:nvPr/>
        </p:nvSpPr>
        <p:spPr>
          <a:xfrm>
            <a:off x="3884181" y="4816246"/>
            <a:ext cx="3692174" cy="1793211"/>
          </a:xfrm>
          <a:prstGeom prst="cloudCallout">
            <a:avLst>
              <a:gd name="adj1" fmla="val 6613"/>
              <a:gd name="adj2" fmla="val -89250"/>
            </a:avLst>
          </a:prstGeom>
          <a:solidFill>
            <a:srgbClr val="C7E7DD"/>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1092A04D-A7DF-F392-3BAB-C7BEF0C03149}"/>
              </a:ext>
            </a:extLst>
          </p:cNvPr>
          <p:cNvSpPr txBox="1"/>
          <p:nvPr/>
        </p:nvSpPr>
        <p:spPr>
          <a:xfrm>
            <a:off x="4939367" y="5112688"/>
            <a:ext cx="2455432" cy="1200329"/>
          </a:xfrm>
          <a:prstGeom prst="rect">
            <a:avLst/>
          </a:prstGeom>
          <a:noFill/>
        </p:spPr>
        <p:txBody>
          <a:bodyPr wrap="square" rtlCol="0">
            <a:spAutoFit/>
          </a:bodyPr>
          <a:lstStyle/>
          <a:p>
            <a:r>
              <a:rPr lang="sv-SE" sz="1800"/>
              <a:t>Vilka är de bakomliggande normerna?</a:t>
            </a:r>
          </a:p>
          <a:p>
            <a:endParaRPr lang="sv-SE"/>
          </a:p>
        </p:txBody>
      </p:sp>
    </p:spTree>
    <p:extLst>
      <p:ext uri="{BB962C8B-B14F-4D97-AF65-F5344CB8AC3E}">
        <p14:creationId xmlns:p14="http://schemas.microsoft.com/office/powerpoint/2010/main" val="9229360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88DE532-1CD8-4259-A123-0466863E096E}"/>
              </a:ext>
            </a:extLst>
          </p:cNvPr>
          <p:cNvSpPr>
            <a:spLocks noGrp="1"/>
          </p:cNvSpPr>
          <p:nvPr>
            <p:ph type="title"/>
          </p:nvPr>
        </p:nvSpPr>
        <p:spPr>
          <a:xfrm>
            <a:off x="407988" y="404813"/>
            <a:ext cx="9170279" cy="736959"/>
          </a:xfrm>
        </p:spPr>
        <p:txBody>
          <a:bodyPr anchor="ctr">
            <a:normAutofit/>
          </a:bodyPr>
          <a:lstStyle/>
          <a:p>
            <a:r>
              <a:rPr lang="sv-SE"/>
              <a:t>Prioritera</a:t>
            </a:r>
          </a:p>
        </p:txBody>
      </p:sp>
      <p:pic>
        <p:nvPicPr>
          <p:cNvPr id="1026" name="Picture 2">
            <a:extLst>
              <a:ext uri="{FF2B5EF4-FFF2-40B4-BE49-F238E27FC236}">
                <a16:creationId xmlns:a16="http://schemas.microsoft.com/office/drawing/2014/main" id="{E6773EE3-65D7-D901-DE4E-FD86EDA43D78}"/>
              </a:ext>
            </a:extLst>
          </p:cNvPr>
          <p:cNvPicPr>
            <a:picLocks noGrp="1" noChangeAspect="1" noChangeArrowheads="1"/>
          </p:cNvPicPr>
          <p:nvPr>
            <p:ph idx="11"/>
          </p:nvPr>
        </p:nvPicPr>
        <p:blipFill>
          <a:blip r:embed="rId2">
            <a:extLst>
              <a:ext uri="{28A0092B-C50C-407E-A947-70E740481C1C}">
                <a14:useLocalDpi xmlns:a14="http://schemas.microsoft.com/office/drawing/2010/main" val="0"/>
              </a:ext>
            </a:extLst>
          </a:blip>
          <a:stretch>
            <a:fillRect/>
          </a:stretch>
        </p:blipFill>
        <p:spPr bwMode="auto">
          <a:xfrm>
            <a:off x="1184086" y="1738313"/>
            <a:ext cx="9823827" cy="4175124"/>
          </a:xfrm>
          <a:prstGeom prst="rect">
            <a:avLst/>
          </a:prstGeom>
          <a:solidFill>
            <a:srgbClr val="FFFFFF"/>
          </a:solidFill>
        </p:spPr>
      </p:pic>
    </p:spTree>
    <p:extLst>
      <p:ext uri="{BB962C8B-B14F-4D97-AF65-F5344CB8AC3E}">
        <p14:creationId xmlns:p14="http://schemas.microsoft.com/office/powerpoint/2010/main" val="24066295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63A80D-0516-37B0-7607-B1B3749BBCF2}"/>
              </a:ext>
            </a:extLst>
          </p:cNvPr>
          <p:cNvSpPr>
            <a:spLocks noGrp="1"/>
          </p:cNvSpPr>
          <p:nvPr>
            <p:ph type="title"/>
          </p:nvPr>
        </p:nvSpPr>
        <p:spPr>
          <a:xfrm>
            <a:off x="407988" y="404813"/>
            <a:ext cx="9170279" cy="1014913"/>
          </a:xfrm>
        </p:spPr>
        <p:txBody>
          <a:bodyPr>
            <a:normAutofit fontScale="90000"/>
          </a:bodyPr>
          <a:lstStyle/>
          <a:p>
            <a:r>
              <a:rPr lang="sv-SE"/>
              <a:t>Övergång från analys till mål och till åtgärder</a:t>
            </a:r>
            <a:br>
              <a:rPr lang="sv-SE"/>
            </a:br>
            <a:br>
              <a:rPr lang="sv-SE"/>
            </a:br>
            <a:endParaRPr lang="sv-SE"/>
          </a:p>
        </p:txBody>
      </p:sp>
      <p:sp>
        <p:nvSpPr>
          <p:cNvPr id="3" name="Platshållare för innehåll 2">
            <a:extLst>
              <a:ext uri="{FF2B5EF4-FFF2-40B4-BE49-F238E27FC236}">
                <a16:creationId xmlns:a16="http://schemas.microsoft.com/office/drawing/2014/main" id="{D2CEDA19-F5A8-C521-FF23-F84362DD4D44}"/>
              </a:ext>
            </a:extLst>
          </p:cNvPr>
          <p:cNvSpPr>
            <a:spLocks noGrp="1"/>
          </p:cNvSpPr>
          <p:nvPr>
            <p:ph sz="half" idx="1"/>
          </p:nvPr>
        </p:nvSpPr>
        <p:spPr/>
        <p:txBody>
          <a:bodyPr vert="horz" lIns="0" tIns="0" rIns="0" bIns="0" rtlCol="0" anchor="t">
            <a:normAutofit/>
          </a:bodyPr>
          <a:lstStyle/>
          <a:p>
            <a:pPr marL="0" indent="0">
              <a:buNone/>
            </a:pPr>
            <a:r>
              <a:rPr lang="sv-SE" sz="2400"/>
              <a:t>Mål och åtgärder behöver spegla den analys vi gjort.</a:t>
            </a:r>
          </a:p>
          <a:p>
            <a:pPr marL="0" indent="0">
              <a:buNone/>
            </a:pPr>
            <a:r>
              <a:rPr lang="sv-SE" sz="2400">
                <a:cs typeface="Arial"/>
              </a:rPr>
              <a:t>Åtgärderna ska leda till </a:t>
            </a:r>
            <a:r>
              <a:rPr lang="sv-SE" sz="2400" dirty="0">
                <a:cs typeface="Arial"/>
              </a:rPr>
              <a:t>att </a:t>
            </a:r>
            <a:r>
              <a:rPr lang="sv-SE" sz="2400">
                <a:cs typeface="Arial"/>
              </a:rPr>
              <a:t>vi avhjälper orsakerna till problemen.</a:t>
            </a:r>
            <a:endParaRPr lang="sv-SE" sz="2400"/>
          </a:p>
          <a:p>
            <a:pPr marL="0" indent="0">
              <a:buNone/>
            </a:pPr>
            <a:r>
              <a:rPr lang="sv-SE" sz="2400"/>
              <a:t>Åtgärden ska leda till ett resultat, att vi uppnår målet.</a:t>
            </a:r>
            <a:endParaRPr lang="sv-SE" sz="2400">
              <a:cs typeface="Arial"/>
            </a:endParaRPr>
          </a:p>
          <a:p>
            <a:pPr marL="0" indent="0">
              <a:buNone/>
            </a:pPr>
            <a:endParaRPr lang="sv-SE" sz="2400">
              <a:cs typeface="Arial"/>
            </a:endParaRPr>
          </a:p>
          <a:p>
            <a:pPr marL="0" indent="0">
              <a:buNone/>
            </a:pPr>
            <a:endParaRPr lang="sv-SE" sz="2400">
              <a:cs typeface="Arial"/>
            </a:endParaRPr>
          </a:p>
          <a:p>
            <a:pPr marL="0" indent="0">
              <a:buNone/>
            </a:pPr>
            <a:endParaRPr lang="sv-SE" sz="2400">
              <a:cs typeface="Arial"/>
            </a:endParaRPr>
          </a:p>
          <a:p>
            <a:pPr marL="0" indent="0">
              <a:buNone/>
            </a:pPr>
            <a:endParaRPr lang="sv-SE" sz="2400">
              <a:cs typeface="Arial"/>
            </a:endParaRPr>
          </a:p>
          <a:p>
            <a:pPr marL="0" indent="0">
              <a:buNone/>
            </a:pPr>
            <a:endParaRPr lang="sv-SE" sz="2400">
              <a:cs typeface="Arial"/>
            </a:endParaRPr>
          </a:p>
        </p:txBody>
      </p:sp>
      <p:pic>
        <p:nvPicPr>
          <p:cNvPr id="5" name="Platshållare för innehåll 3">
            <a:extLst>
              <a:ext uri="{FF2B5EF4-FFF2-40B4-BE49-F238E27FC236}">
                <a16:creationId xmlns:a16="http://schemas.microsoft.com/office/drawing/2014/main" id="{87C6CA82-15B5-B320-8911-5F16BA833FB8}"/>
              </a:ext>
            </a:extLst>
          </p:cNvPr>
          <p:cNvPicPr>
            <a:picLocks noGrp="1" noChangeAspect="1"/>
          </p:cNvPicPr>
          <p:nvPr>
            <p:ph sz="half" idx="2"/>
          </p:nvPr>
        </p:nvPicPr>
        <p:blipFill>
          <a:blip r:embed="rId3"/>
          <a:stretch>
            <a:fillRect/>
          </a:stretch>
        </p:blipFill>
        <p:spPr>
          <a:xfrm>
            <a:off x="6649698" y="1886473"/>
            <a:ext cx="4858428" cy="3877216"/>
          </a:xfrm>
          <a:prstGeom prst="rect">
            <a:avLst/>
          </a:prstGeom>
          <a:noFill/>
        </p:spPr>
      </p:pic>
      <p:sp>
        <p:nvSpPr>
          <p:cNvPr id="6" name="Pil: höger 5">
            <a:extLst>
              <a:ext uri="{FF2B5EF4-FFF2-40B4-BE49-F238E27FC236}">
                <a16:creationId xmlns:a16="http://schemas.microsoft.com/office/drawing/2014/main" id="{AE1DA937-A7FF-DBD6-84A1-10ADB3271FAF}"/>
              </a:ext>
            </a:extLst>
          </p:cNvPr>
          <p:cNvSpPr/>
          <p:nvPr/>
        </p:nvSpPr>
        <p:spPr>
          <a:xfrm>
            <a:off x="7098631" y="5113139"/>
            <a:ext cx="1684421" cy="433700"/>
          </a:xfrm>
          <a:prstGeom prst="rightArrow">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9C7EB560-A2C4-98AC-9F5C-191F869660E9}"/>
              </a:ext>
            </a:extLst>
          </p:cNvPr>
          <p:cNvSpPr txBox="1"/>
          <p:nvPr/>
        </p:nvSpPr>
        <p:spPr>
          <a:xfrm>
            <a:off x="6384014" y="5145323"/>
            <a:ext cx="1290643" cy="369332"/>
          </a:xfrm>
          <a:prstGeom prst="rect">
            <a:avLst/>
          </a:prstGeom>
          <a:noFill/>
        </p:spPr>
        <p:txBody>
          <a:bodyPr wrap="square" rtlCol="0">
            <a:spAutoFit/>
          </a:bodyPr>
          <a:lstStyle/>
          <a:p>
            <a:r>
              <a:rPr lang="sv-SE"/>
              <a:t>Mål</a:t>
            </a:r>
          </a:p>
        </p:txBody>
      </p:sp>
    </p:spTree>
    <p:extLst>
      <p:ext uri="{BB962C8B-B14F-4D97-AF65-F5344CB8AC3E}">
        <p14:creationId xmlns:p14="http://schemas.microsoft.com/office/powerpoint/2010/main" val="22889342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AD01B6-FD12-4327-ADF9-9906A78D06BA}"/>
              </a:ext>
            </a:extLst>
          </p:cNvPr>
          <p:cNvSpPr>
            <a:spLocks noGrp="1"/>
          </p:cNvSpPr>
          <p:nvPr>
            <p:ph type="title"/>
          </p:nvPr>
        </p:nvSpPr>
        <p:spPr/>
        <p:txBody>
          <a:bodyPr/>
          <a:lstStyle/>
          <a:p>
            <a:r>
              <a:rPr lang="sv-SE"/>
              <a:t>Sätta MÅL för åtgärden</a:t>
            </a:r>
          </a:p>
        </p:txBody>
      </p:sp>
      <p:sp>
        <p:nvSpPr>
          <p:cNvPr id="3" name="Platshållare för innehåll 2">
            <a:extLst>
              <a:ext uri="{FF2B5EF4-FFF2-40B4-BE49-F238E27FC236}">
                <a16:creationId xmlns:a16="http://schemas.microsoft.com/office/drawing/2014/main" id="{48CE4220-B51E-4E9B-B3FD-9CBB54E3082B}"/>
              </a:ext>
            </a:extLst>
          </p:cNvPr>
          <p:cNvSpPr>
            <a:spLocks noGrp="1"/>
          </p:cNvSpPr>
          <p:nvPr>
            <p:ph sz="half" idx="10"/>
          </p:nvPr>
        </p:nvSpPr>
        <p:spPr/>
        <p:txBody>
          <a:bodyPr/>
          <a:lstStyle/>
          <a:p>
            <a:r>
              <a:rPr lang="sv-SE"/>
              <a:t>Vad vill vi uppnå?</a:t>
            </a:r>
          </a:p>
          <a:p>
            <a:r>
              <a:rPr lang="sv-SE"/>
              <a:t>Varför sätter vi detta målet?</a:t>
            </a:r>
          </a:p>
          <a:p>
            <a:r>
              <a:rPr lang="sv-SE"/>
              <a:t>Vilka berör det?</a:t>
            </a:r>
          </a:p>
          <a:p>
            <a:r>
              <a:rPr lang="sv-SE"/>
              <a:t>Vilka resurser och begränsningar finns det?</a:t>
            </a:r>
          </a:p>
          <a:p>
            <a:r>
              <a:rPr lang="sv-SE"/>
              <a:t>Är det utvärderingsbart?</a:t>
            </a:r>
          </a:p>
          <a:p>
            <a:r>
              <a:rPr lang="sv-SE"/>
              <a:t>Är personal och elever delaktiga i att vi ska arbeta mot målet?</a:t>
            </a:r>
          </a:p>
          <a:p>
            <a:r>
              <a:rPr lang="sv-SE"/>
              <a:t>Är målet </a:t>
            </a:r>
            <a:r>
              <a:rPr lang="sv-SE" err="1"/>
              <a:t>tidssatt</a:t>
            </a:r>
            <a:r>
              <a:rPr lang="sv-SE"/>
              <a:t>?</a:t>
            </a:r>
          </a:p>
        </p:txBody>
      </p:sp>
      <p:pic>
        <p:nvPicPr>
          <p:cNvPr id="5" name="Platshållare för bild 4" descr="En bild som visar stängsel, bänk, utomhus, sitter&#10;&#10;Automatiskt genererad beskrivning">
            <a:extLst>
              <a:ext uri="{FF2B5EF4-FFF2-40B4-BE49-F238E27FC236}">
                <a16:creationId xmlns:a16="http://schemas.microsoft.com/office/drawing/2014/main" id="{F23F1B7A-F29C-4CC4-AFB9-45492204C717}"/>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b="-2"/>
          <a:stretch/>
        </p:blipFill>
        <p:spPr>
          <a:xfrm>
            <a:off x="7598925" y="1738313"/>
            <a:ext cx="4176000" cy="4175125"/>
          </a:xfrm>
        </p:spPr>
      </p:pic>
    </p:spTree>
    <p:extLst>
      <p:ext uri="{BB962C8B-B14F-4D97-AF65-F5344CB8AC3E}">
        <p14:creationId xmlns:p14="http://schemas.microsoft.com/office/powerpoint/2010/main" val="39008073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A674E5-F70A-0B2F-D90C-DEEB34598186}"/>
              </a:ext>
            </a:extLst>
          </p:cNvPr>
          <p:cNvSpPr>
            <a:spLocks noGrp="1"/>
          </p:cNvSpPr>
          <p:nvPr>
            <p:ph type="title"/>
          </p:nvPr>
        </p:nvSpPr>
        <p:spPr>
          <a:xfrm>
            <a:off x="407989" y="404813"/>
            <a:ext cx="3122611" cy="1398587"/>
          </a:xfrm>
        </p:spPr>
        <p:txBody>
          <a:bodyPr>
            <a:normAutofit/>
          </a:bodyPr>
          <a:lstStyle/>
          <a:p>
            <a:r>
              <a:rPr lang="sv-SE"/>
              <a:t>Exempel främjande åtgärd</a:t>
            </a:r>
          </a:p>
        </p:txBody>
      </p:sp>
      <p:pic>
        <p:nvPicPr>
          <p:cNvPr id="5" name="Platshållare för innehåll 4">
            <a:extLst>
              <a:ext uri="{FF2B5EF4-FFF2-40B4-BE49-F238E27FC236}">
                <a16:creationId xmlns:a16="http://schemas.microsoft.com/office/drawing/2014/main" id="{D3517EE4-5956-3651-738B-99A6F04D0D0E}"/>
              </a:ext>
            </a:extLst>
          </p:cNvPr>
          <p:cNvPicPr>
            <a:picLocks noGrp="1" noChangeAspect="1"/>
          </p:cNvPicPr>
          <p:nvPr>
            <p:ph idx="11"/>
          </p:nvPr>
        </p:nvPicPr>
        <p:blipFill>
          <a:blip r:embed="rId2"/>
          <a:stretch>
            <a:fillRect/>
          </a:stretch>
        </p:blipFill>
        <p:spPr>
          <a:xfrm>
            <a:off x="3937000" y="164206"/>
            <a:ext cx="8217487" cy="6503293"/>
          </a:xfrm>
        </p:spPr>
      </p:pic>
    </p:spTree>
    <p:extLst>
      <p:ext uri="{BB962C8B-B14F-4D97-AF65-F5344CB8AC3E}">
        <p14:creationId xmlns:p14="http://schemas.microsoft.com/office/powerpoint/2010/main" val="1503552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741FE3-286C-8A52-24AB-21B1956BB2CB}"/>
              </a:ext>
            </a:extLst>
          </p:cNvPr>
          <p:cNvSpPr>
            <a:spLocks noGrp="1"/>
          </p:cNvSpPr>
          <p:nvPr>
            <p:ph type="title"/>
          </p:nvPr>
        </p:nvSpPr>
        <p:spPr/>
        <p:txBody>
          <a:bodyPr/>
          <a:lstStyle/>
          <a:p>
            <a:r>
              <a:rPr lang="sv-SE" sz="3200" b="0"/>
              <a:t>Nu tittar vi på en film…</a:t>
            </a:r>
            <a:endParaRPr lang="en-US"/>
          </a:p>
          <a:p>
            <a:endParaRPr lang="sv-SE"/>
          </a:p>
        </p:txBody>
      </p:sp>
      <p:pic>
        <p:nvPicPr>
          <p:cNvPr id="3" name="Bildobjekt 4" descr="En bild som visar spel, sport, basket, svart&#10;&#10;Beskrivning genererad med mycket hög exakthet">
            <a:extLst>
              <a:ext uri="{FF2B5EF4-FFF2-40B4-BE49-F238E27FC236}">
                <a16:creationId xmlns:a16="http://schemas.microsoft.com/office/drawing/2014/main" id="{98E05FF8-2EAE-0994-BBD3-F38D14E1557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1156" b="11498"/>
          <a:stretch/>
        </p:blipFill>
        <p:spPr>
          <a:xfrm>
            <a:off x="6379250" y="1736729"/>
            <a:ext cx="5400000" cy="4176710"/>
          </a:xfrm>
          <a:prstGeom prst="rect">
            <a:avLst/>
          </a:prstGeom>
          <a:noFill/>
        </p:spPr>
      </p:pic>
      <p:sp>
        <p:nvSpPr>
          <p:cNvPr id="4" name="textruta 3">
            <a:extLst>
              <a:ext uri="{FF2B5EF4-FFF2-40B4-BE49-F238E27FC236}">
                <a16:creationId xmlns:a16="http://schemas.microsoft.com/office/drawing/2014/main" id="{9A9E7687-7E0E-2761-A7AE-6B892EB0BA30}"/>
              </a:ext>
            </a:extLst>
          </p:cNvPr>
          <p:cNvSpPr txBox="1"/>
          <p:nvPr/>
        </p:nvSpPr>
        <p:spPr>
          <a:xfrm>
            <a:off x="778475" y="2199503"/>
            <a:ext cx="5034275" cy="3385542"/>
          </a:xfrm>
          <a:prstGeom prst="rect">
            <a:avLst/>
          </a:prstGeom>
          <a:noFill/>
        </p:spPr>
        <p:txBody>
          <a:bodyPr wrap="square" lIns="91440" tIns="45720" rIns="91440" bIns="45720" rtlCol="0" anchor="t">
            <a:spAutoFit/>
          </a:bodyPr>
          <a:lstStyle/>
          <a:p>
            <a:r>
              <a:rPr lang="sv-SE" sz="3200"/>
              <a:t>Hur många gånger passas bollen av de med vita </a:t>
            </a:r>
            <a:br>
              <a:rPr lang="sv-SE" sz="3200"/>
            </a:br>
            <a:r>
              <a:rPr lang="sv-SE" sz="3200"/>
              <a:t>t-shirts?</a:t>
            </a:r>
          </a:p>
          <a:p>
            <a:endParaRPr lang="sv-SE" sz="3200"/>
          </a:p>
          <a:p>
            <a:endParaRPr lang="sv-SE" sz="3200"/>
          </a:p>
          <a:p>
            <a:endParaRPr lang="sv-SE"/>
          </a:p>
          <a:p>
            <a:r>
              <a:rPr lang="sv-SE">
                <a:ea typeface="+mn-lt"/>
                <a:cs typeface="+mn-lt"/>
                <a:hlinkClick r:id="rId4"/>
              </a:rPr>
              <a:t>The </a:t>
            </a:r>
            <a:r>
              <a:rPr lang="sv-SE" err="1">
                <a:ea typeface="+mn-lt"/>
                <a:cs typeface="+mn-lt"/>
                <a:hlinkClick r:id="rId4"/>
              </a:rPr>
              <a:t>Monkey</a:t>
            </a:r>
            <a:r>
              <a:rPr lang="sv-SE">
                <a:ea typeface="+mn-lt"/>
                <a:cs typeface="+mn-lt"/>
                <a:hlinkClick r:id="rId4"/>
              </a:rPr>
              <a:t> Business Illusion - YouTube</a:t>
            </a:r>
            <a:endParaRPr lang="sv-SE"/>
          </a:p>
          <a:p>
            <a:endParaRPr lang="sv-SE"/>
          </a:p>
        </p:txBody>
      </p:sp>
    </p:spTree>
    <p:extLst>
      <p:ext uri="{BB962C8B-B14F-4D97-AF65-F5344CB8AC3E}">
        <p14:creationId xmlns:p14="http://schemas.microsoft.com/office/powerpoint/2010/main" val="14660136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0AFFA5-19B7-E816-6B3D-841FD32B5D90}"/>
              </a:ext>
            </a:extLst>
          </p:cNvPr>
          <p:cNvSpPr>
            <a:spLocks noGrp="1"/>
          </p:cNvSpPr>
          <p:nvPr>
            <p:ph type="title"/>
          </p:nvPr>
        </p:nvSpPr>
        <p:spPr>
          <a:xfrm>
            <a:off x="407989" y="404813"/>
            <a:ext cx="2944812" cy="1525587"/>
          </a:xfrm>
        </p:spPr>
        <p:txBody>
          <a:bodyPr>
            <a:normAutofit/>
          </a:bodyPr>
          <a:lstStyle/>
          <a:p>
            <a:r>
              <a:rPr lang="sv-SE"/>
              <a:t>Exempel främjande åtgärd</a:t>
            </a:r>
          </a:p>
        </p:txBody>
      </p:sp>
      <p:pic>
        <p:nvPicPr>
          <p:cNvPr id="7" name="Bildobjekt 6">
            <a:extLst>
              <a:ext uri="{FF2B5EF4-FFF2-40B4-BE49-F238E27FC236}">
                <a16:creationId xmlns:a16="http://schemas.microsoft.com/office/drawing/2014/main" id="{EC5A2980-5672-7543-C00B-1AC58407E75C}"/>
              </a:ext>
            </a:extLst>
          </p:cNvPr>
          <p:cNvPicPr>
            <a:picLocks noChangeAspect="1"/>
          </p:cNvPicPr>
          <p:nvPr/>
        </p:nvPicPr>
        <p:blipFill>
          <a:blip r:embed="rId2"/>
          <a:stretch>
            <a:fillRect/>
          </a:stretch>
        </p:blipFill>
        <p:spPr>
          <a:xfrm>
            <a:off x="4105970" y="254567"/>
            <a:ext cx="7870130" cy="6348865"/>
          </a:xfrm>
          <a:prstGeom prst="rect">
            <a:avLst/>
          </a:prstGeom>
        </p:spPr>
      </p:pic>
    </p:spTree>
    <p:extLst>
      <p:ext uri="{BB962C8B-B14F-4D97-AF65-F5344CB8AC3E}">
        <p14:creationId xmlns:p14="http://schemas.microsoft.com/office/powerpoint/2010/main" val="4959501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844500-56FA-AB9A-CF8A-A969257BCD8D}"/>
              </a:ext>
            </a:extLst>
          </p:cNvPr>
          <p:cNvSpPr>
            <a:spLocks noGrp="1"/>
          </p:cNvSpPr>
          <p:nvPr>
            <p:ph type="title"/>
          </p:nvPr>
        </p:nvSpPr>
        <p:spPr/>
        <p:txBody>
          <a:bodyPr/>
          <a:lstStyle/>
          <a:p>
            <a:r>
              <a:rPr lang="sv-SE"/>
              <a:t>Exempel främjande åtgärd</a:t>
            </a:r>
          </a:p>
        </p:txBody>
      </p:sp>
      <p:pic>
        <p:nvPicPr>
          <p:cNvPr id="4" name="Bildobjekt 3">
            <a:extLst>
              <a:ext uri="{FF2B5EF4-FFF2-40B4-BE49-F238E27FC236}">
                <a16:creationId xmlns:a16="http://schemas.microsoft.com/office/drawing/2014/main" id="{5FFE9123-8F67-1E8A-5C61-AF045F148E71}"/>
              </a:ext>
            </a:extLst>
          </p:cNvPr>
          <p:cNvPicPr>
            <a:picLocks noChangeAspect="1"/>
          </p:cNvPicPr>
          <p:nvPr/>
        </p:nvPicPr>
        <p:blipFill>
          <a:blip r:embed="rId2"/>
          <a:stretch>
            <a:fillRect/>
          </a:stretch>
        </p:blipFill>
        <p:spPr>
          <a:xfrm>
            <a:off x="1671100" y="1518809"/>
            <a:ext cx="8459381" cy="4601217"/>
          </a:xfrm>
          <a:prstGeom prst="rect">
            <a:avLst/>
          </a:prstGeom>
        </p:spPr>
      </p:pic>
    </p:spTree>
    <p:extLst>
      <p:ext uri="{BB962C8B-B14F-4D97-AF65-F5344CB8AC3E}">
        <p14:creationId xmlns:p14="http://schemas.microsoft.com/office/powerpoint/2010/main" val="11478666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1673BFE-B85C-4B7F-2B51-FF51BCE1996D}"/>
              </a:ext>
            </a:extLst>
          </p:cNvPr>
          <p:cNvSpPr>
            <a:spLocks noGrp="1"/>
          </p:cNvSpPr>
          <p:nvPr>
            <p:ph type="title"/>
          </p:nvPr>
        </p:nvSpPr>
        <p:spPr/>
        <p:txBody>
          <a:bodyPr/>
          <a:lstStyle/>
          <a:p>
            <a:r>
              <a:rPr lang="sv-SE"/>
              <a:t>Exempel förebyggande åtgärd</a:t>
            </a:r>
          </a:p>
        </p:txBody>
      </p:sp>
      <p:sp>
        <p:nvSpPr>
          <p:cNvPr id="4" name="Platshållare för innehåll 3">
            <a:extLst>
              <a:ext uri="{FF2B5EF4-FFF2-40B4-BE49-F238E27FC236}">
                <a16:creationId xmlns:a16="http://schemas.microsoft.com/office/drawing/2014/main" id="{77F1E439-BD23-CCD2-8ECE-8A821A865BD6}"/>
              </a:ext>
            </a:extLst>
          </p:cNvPr>
          <p:cNvSpPr>
            <a:spLocks noGrp="1"/>
          </p:cNvSpPr>
          <p:nvPr>
            <p:ph idx="11"/>
          </p:nvPr>
        </p:nvSpPr>
        <p:spPr/>
        <p:txBody>
          <a:bodyPr/>
          <a:lstStyle/>
          <a:p>
            <a:endParaRPr lang="sv-SE"/>
          </a:p>
        </p:txBody>
      </p:sp>
      <p:pic>
        <p:nvPicPr>
          <p:cNvPr id="7" name="Bildobjekt 6">
            <a:extLst>
              <a:ext uri="{FF2B5EF4-FFF2-40B4-BE49-F238E27FC236}">
                <a16:creationId xmlns:a16="http://schemas.microsoft.com/office/drawing/2014/main" id="{9A961081-F8C9-434E-B759-F46017298931}"/>
              </a:ext>
            </a:extLst>
          </p:cNvPr>
          <p:cNvPicPr>
            <a:picLocks noChangeAspect="1"/>
          </p:cNvPicPr>
          <p:nvPr/>
        </p:nvPicPr>
        <p:blipFill>
          <a:blip r:embed="rId2"/>
          <a:stretch>
            <a:fillRect/>
          </a:stretch>
        </p:blipFill>
        <p:spPr>
          <a:xfrm>
            <a:off x="163230" y="1576145"/>
            <a:ext cx="11571570" cy="4724410"/>
          </a:xfrm>
          <a:prstGeom prst="rect">
            <a:avLst/>
          </a:prstGeom>
        </p:spPr>
      </p:pic>
    </p:spTree>
    <p:extLst>
      <p:ext uri="{BB962C8B-B14F-4D97-AF65-F5344CB8AC3E}">
        <p14:creationId xmlns:p14="http://schemas.microsoft.com/office/powerpoint/2010/main" val="39501702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551135-2F58-1E89-0974-B4CC52419E29}"/>
              </a:ext>
            </a:extLst>
          </p:cNvPr>
          <p:cNvSpPr>
            <a:spLocks noGrp="1"/>
          </p:cNvSpPr>
          <p:nvPr>
            <p:ph type="title"/>
          </p:nvPr>
        </p:nvSpPr>
        <p:spPr>
          <a:xfrm>
            <a:off x="407988" y="404813"/>
            <a:ext cx="9170279" cy="736959"/>
          </a:xfrm>
        </p:spPr>
        <p:txBody>
          <a:bodyPr anchor="ctr">
            <a:normAutofit/>
          </a:bodyPr>
          <a:lstStyle/>
          <a:p>
            <a:r>
              <a:rPr lang="sv-SE"/>
              <a:t>Exempel förebyggande åtgärd</a:t>
            </a:r>
          </a:p>
        </p:txBody>
      </p:sp>
      <p:pic>
        <p:nvPicPr>
          <p:cNvPr id="5" name="Bildobjekt 4">
            <a:extLst>
              <a:ext uri="{FF2B5EF4-FFF2-40B4-BE49-F238E27FC236}">
                <a16:creationId xmlns:a16="http://schemas.microsoft.com/office/drawing/2014/main" id="{2D290140-B971-B80F-77E1-FAA4D642620A}"/>
              </a:ext>
            </a:extLst>
          </p:cNvPr>
          <p:cNvPicPr>
            <a:picLocks noChangeAspect="1"/>
          </p:cNvPicPr>
          <p:nvPr/>
        </p:nvPicPr>
        <p:blipFill>
          <a:blip r:embed="rId2"/>
          <a:stretch>
            <a:fillRect/>
          </a:stretch>
        </p:blipFill>
        <p:spPr>
          <a:xfrm>
            <a:off x="2271427" y="1744652"/>
            <a:ext cx="7649146" cy="4168785"/>
          </a:xfrm>
          <a:prstGeom prst="rect">
            <a:avLst/>
          </a:prstGeom>
          <a:noFill/>
        </p:spPr>
      </p:pic>
    </p:spTree>
    <p:extLst>
      <p:ext uri="{BB962C8B-B14F-4D97-AF65-F5344CB8AC3E}">
        <p14:creationId xmlns:p14="http://schemas.microsoft.com/office/powerpoint/2010/main" val="4378490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4670E5-D702-781A-AA82-13FFF9D3945A}"/>
              </a:ext>
            </a:extLst>
          </p:cNvPr>
          <p:cNvSpPr>
            <a:spLocks noGrp="1"/>
          </p:cNvSpPr>
          <p:nvPr>
            <p:ph type="title"/>
          </p:nvPr>
        </p:nvSpPr>
        <p:spPr>
          <a:xfrm>
            <a:off x="407989" y="404813"/>
            <a:ext cx="2855912" cy="1614487"/>
          </a:xfrm>
        </p:spPr>
        <p:txBody>
          <a:bodyPr>
            <a:normAutofit/>
          </a:bodyPr>
          <a:lstStyle/>
          <a:p>
            <a:r>
              <a:rPr lang="sv-SE"/>
              <a:t>Exempel förebyggande åtgärd</a:t>
            </a:r>
          </a:p>
        </p:txBody>
      </p:sp>
      <p:pic>
        <p:nvPicPr>
          <p:cNvPr id="11" name="Bildobjekt 10">
            <a:extLst>
              <a:ext uri="{FF2B5EF4-FFF2-40B4-BE49-F238E27FC236}">
                <a16:creationId xmlns:a16="http://schemas.microsoft.com/office/drawing/2014/main" id="{2B4C2375-D128-4800-A347-02B3637337D5}"/>
              </a:ext>
            </a:extLst>
          </p:cNvPr>
          <p:cNvPicPr>
            <a:picLocks noChangeAspect="1"/>
          </p:cNvPicPr>
          <p:nvPr/>
        </p:nvPicPr>
        <p:blipFill>
          <a:blip r:embed="rId2"/>
          <a:stretch>
            <a:fillRect/>
          </a:stretch>
        </p:blipFill>
        <p:spPr>
          <a:xfrm>
            <a:off x="3263900" y="404813"/>
            <a:ext cx="8813800" cy="5724901"/>
          </a:xfrm>
          <a:prstGeom prst="rect">
            <a:avLst/>
          </a:prstGeom>
        </p:spPr>
      </p:pic>
    </p:spTree>
    <p:extLst>
      <p:ext uri="{BB962C8B-B14F-4D97-AF65-F5344CB8AC3E}">
        <p14:creationId xmlns:p14="http://schemas.microsoft.com/office/powerpoint/2010/main" val="19502611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DA22BFC-C253-9EDE-4DC9-B9C3B9851556}"/>
              </a:ext>
            </a:extLst>
          </p:cNvPr>
          <p:cNvSpPr>
            <a:spLocks noGrp="1"/>
          </p:cNvSpPr>
          <p:nvPr>
            <p:ph type="title"/>
          </p:nvPr>
        </p:nvSpPr>
        <p:spPr>
          <a:xfrm>
            <a:off x="407988" y="404813"/>
            <a:ext cx="9170279" cy="736959"/>
          </a:xfrm>
        </p:spPr>
        <p:txBody>
          <a:bodyPr>
            <a:normAutofit fontScale="90000"/>
          </a:bodyPr>
          <a:lstStyle/>
          <a:p>
            <a:r>
              <a:rPr lang="sv-SE" sz="3600"/>
              <a:t>Stöd i värdegrundsarbetet </a:t>
            </a:r>
            <a:br>
              <a:rPr lang="sv-SE" sz="3600"/>
            </a:br>
            <a:r>
              <a:rPr lang="sv-SE" sz="2700"/>
              <a:t>15:45-15:50</a:t>
            </a:r>
            <a:endParaRPr lang="en-US" sz="2700"/>
          </a:p>
        </p:txBody>
      </p:sp>
      <p:sp>
        <p:nvSpPr>
          <p:cNvPr id="2" name="textruta 1">
            <a:extLst>
              <a:ext uri="{FF2B5EF4-FFF2-40B4-BE49-F238E27FC236}">
                <a16:creationId xmlns:a16="http://schemas.microsoft.com/office/drawing/2014/main" id="{77C08433-DFFC-F6F7-2D9A-939945322306}"/>
              </a:ext>
            </a:extLst>
          </p:cNvPr>
          <p:cNvSpPr txBox="1"/>
          <p:nvPr/>
        </p:nvSpPr>
        <p:spPr>
          <a:xfrm>
            <a:off x="821802" y="1689904"/>
            <a:ext cx="9954227" cy="4062651"/>
          </a:xfrm>
          <a:prstGeom prst="rect">
            <a:avLst/>
          </a:prstGeom>
          <a:solidFill>
            <a:srgbClr val="A3C8CD"/>
          </a:solidFill>
        </p:spPr>
        <p:txBody>
          <a:bodyPr wrap="square" lIns="91440" tIns="45720" rIns="91440" bIns="45720" rtlCol="0" anchor="t">
            <a:spAutoFit/>
          </a:bodyPr>
          <a:lstStyle/>
          <a:p>
            <a:r>
              <a:rPr lang="sv-SE" sz="2400" b="1">
                <a:cs typeface="Arial"/>
              </a:rPr>
              <a:t>Under "Vår Grundskoleförvaltning"</a:t>
            </a:r>
          </a:p>
          <a:p>
            <a:pPr marL="0" indent="0">
              <a:lnSpc>
                <a:spcPct val="100000"/>
              </a:lnSpc>
              <a:buNone/>
            </a:pPr>
            <a:r>
              <a:rPr lang="sv-SE" sz="1800"/>
              <a:t>Under: Vår grundskoleförvaltning, skola och utbildning,  Normer och värden hittar du:</a:t>
            </a:r>
            <a:endParaRPr lang="sv-SE" sz="1800">
              <a:cs typeface="Arial"/>
            </a:endParaRPr>
          </a:p>
          <a:p>
            <a:pPr marL="229870" indent="-229870">
              <a:lnSpc>
                <a:spcPct val="100000"/>
              </a:lnSpc>
            </a:pPr>
            <a:r>
              <a:rPr lang="sv-SE" sz="1800"/>
              <a:t>Fortbildningsmaterial och undervisningsmaterial </a:t>
            </a:r>
            <a:endParaRPr lang="sv-SE" sz="1800">
              <a:cs typeface="Arial"/>
            </a:endParaRPr>
          </a:p>
          <a:p>
            <a:pPr marL="229870" indent="-229870">
              <a:lnSpc>
                <a:spcPct val="100000"/>
              </a:lnSpc>
            </a:pPr>
            <a:r>
              <a:rPr lang="sv-SE" sz="1800"/>
              <a:t>Under boxen ”systematiskt värdegrundsarbete” ligger stödmaterial för att skriva </a:t>
            </a:r>
            <a:r>
              <a:rPr lang="sv-SE" sz="1800" i="1"/>
              <a:t>PDK samt trygghetsenkäter.</a:t>
            </a:r>
            <a:endParaRPr lang="sv-SE" sz="1800" i="1">
              <a:cs typeface="Arial"/>
            </a:endParaRPr>
          </a:p>
          <a:p>
            <a:pPr marL="0" indent="0">
              <a:lnSpc>
                <a:spcPct val="100000"/>
              </a:lnSpc>
              <a:buNone/>
            </a:pPr>
            <a:endParaRPr lang="sv-SE" sz="1800" i="1"/>
          </a:p>
          <a:p>
            <a:pPr marL="0" indent="0">
              <a:lnSpc>
                <a:spcPct val="100000"/>
              </a:lnSpc>
              <a:buNone/>
            </a:pPr>
            <a:endParaRPr lang="sv-SE" sz="2400" b="1"/>
          </a:p>
          <a:p>
            <a:r>
              <a:rPr lang="sv-SE" sz="2400" b="1"/>
              <a:t>Lärarakademin </a:t>
            </a:r>
            <a:endParaRPr lang="sv-SE" sz="2400" b="1">
              <a:cs typeface="Arial"/>
            </a:endParaRPr>
          </a:p>
          <a:p>
            <a:pPr>
              <a:lnSpc>
                <a:spcPct val="100000"/>
              </a:lnSpc>
            </a:pPr>
            <a:r>
              <a:rPr lang="sv-SE" sz="1800"/>
              <a:t>Under Normer och värden ligger förvaltningens eget material</a:t>
            </a:r>
            <a:endParaRPr lang="sv-SE" sz="1800">
              <a:cs typeface="Arial"/>
            </a:endParaRPr>
          </a:p>
          <a:p>
            <a:endParaRPr lang="sv-SE">
              <a:cs typeface="Arial"/>
            </a:endParaRPr>
          </a:p>
          <a:p>
            <a:endParaRPr lang="sv-SE" b="1">
              <a:cs typeface="Arial"/>
            </a:endParaRPr>
          </a:p>
          <a:p>
            <a:r>
              <a:rPr lang="sv-SE" sz="2400" b="1">
                <a:cs typeface="Arial"/>
              </a:rPr>
              <a:t>Det mest relevanta och aktuella hittas under MR årshjulet</a:t>
            </a:r>
            <a:endParaRPr lang="sv-SE" sz="2400"/>
          </a:p>
          <a:p>
            <a:endParaRPr lang="sv-SE">
              <a:cs typeface="Arial"/>
            </a:endParaRPr>
          </a:p>
        </p:txBody>
      </p:sp>
    </p:spTree>
    <p:extLst>
      <p:ext uri="{BB962C8B-B14F-4D97-AF65-F5344CB8AC3E}">
        <p14:creationId xmlns:p14="http://schemas.microsoft.com/office/powerpoint/2010/main" val="42710179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EB1C5A-48EA-5F4A-E9CB-6CD8AC88DDF7}"/>
              </a:ext>
            </a:extLst>
          </p:cNvPr>
          <p:cNvSpPr>
            <a:spLocks noGrp="1"/>
          </p:cNvSpPr>
          <p:nvPr>
            <p:ph type="title"/>
          </p:nvPr>
        </p:nvSpPr>
        <p:spPr/>
        <p:txBody>
          <a:bodyPr/>
          <a:lstStyle/>
          <a:p>
            <a:r>
              <a:rPr lang="sv-SE"/>
              <a:t>Kontakta för frågor som rör</a:t>
            </a:r>
          </a:p>
        </p:txBody>
      </p:sp>
      <p:sp>
        <p:nvSpPr>
          <p:cNvPr id="3" name="Platshållare för innehåll 2">
            <a:extLst>
              <a:ext uri="{FF2B5EF4-FFF2-40B4-BE49-F238E27FC236}">
                <a16:creationId xmlns:a16="http://schemas.microsoft.com/office/drawing/2014/main" id="{B4F71F66-2EB2-35F3-AB10-FF1022157094}"/>
              </a:ext>
            </a:extLst>
          </p:cNvPr>
          <p:cNvSpPr>
            <a:spLocks noGrp="1"/>
          </p:cNvSpPr>
          <p:nvPr>
            <p:ph sz="half" idx="1"/>
          </p:nvPr>
        </p:nvSpPr>
        <p:spPr>
          <a:solidFill>
            <a:srgbClr val="A3C8CD"/>
          </a:solidFill>
        </p:spPr>
        <p:txBody>
          <a:bodyPr/>
          <a:lstStyle/>
          <a:p>
            <a:pPr marL="0" indent="0">
              <a:buNone/>
            </a:pPr>
            <a:r>
              <a:rPr lang="sv-SE" sz="2200" b="1"/>
              <a:t>Hur rapporter och/eller statistik tas fram</a:t>
            </a:r>
          </a:p>
          <a:p>
            <a:pPr marL="0" indent="0">
              <a:buNone/>
            </a:pPr>
            <a:r>
              <a:rPr lang="sv-SE"/>
              <a:t>Koordinatorerna i utbildningsområdet</a:t>
            </a:r>
          </a:p>
          <a:p>
            <a:r>
              <a:rPr lang="sv-SE"/>
              <a:t>Centrum: Louise Högberg</a:t>
            </a:r>
          </a:p>
          <a:p>
            <a:r>
              <a:rPr lang="sv-SE"/>
              <a:t>Nordost: </a:t>
            </a:r>
            <a:r>
              <a:rPr lang="sv-SE">
                <a:effectLst/>
                <a:latin typeface="Calibri" panose="020F0502020204030204" pitchFamily="34" charset="0"/>
              </a:rPr>
              <a:t>Agneta Wikevall Larsson</a:t>
            </a:r>
            <a:endParaRPr lang="sv-SE"/>
          </a:p>
          <a:p>
            <a:r>
              <a:rPr lang="sv-SE"/>
              <a:t>Sydväst: Kerstin Kloo</a:t>
            </a:r>
          </a:p>
          <a:p>
            <a:r>
              <a:rPr lang="sv-SE"/>
              <a:t>Hisingen: Hanna Hermansson</a:t>
            </a:r>
          </a:p>
          <a:p>
            <a:endParaRPr lang="sv-SE"/>
          </a:p>
        </p:txBody>
      </p:sp>
      <p:sp>
        <p:nvSpPr>
          <p:cNvPr id="4" name="Platshållare för innehåll 3">
            <a:extLst>
              <a:ext uri="{FF2B5EF4-FFF2-40B4-BE49-F238E27FC236}">
                <a16:creationId xmlns:a16="http://schemas.microsoft.com/office/drawing/2014/main" id="{4F556BBA-D515-BBF4-86C0-445F516C3056}"/>
              </a:ext>
            </a:extLst>
          </p:cNvPr>
          <p:cNvSpPr>
            <a:spLocks noGrp="1"/>
          </p:cNvSpPr>
          <p:nvPr>
            <p:ph sz="half" idx="2"/>
          </p:nvPr>
        </p:nvSpPr>
        <p:spPr>
          <a:solidFill>
            <a:srgbClr val="A3C8CD"/>
          </a:solidFill>
        </p:spPr>
        <p:txBody>
          <a:bodyPr vert="horz" lIns="0" tIns="0" rIns="0" bIns="0" rtlCol="0" anchor="t">
            <a:normAutofit/>
          </a:bodyPr>
          <a:lstStyle/>
          <a:p>
            <a:pPr marL="0" indent="0">
              <a:buNone/>
            </a:pPr>
            <a:r>
              <a:rPr lang="sv-SE" sz="2200" b="1"/>
              <a:t>Stöd i skrivandet av planen i </a:t>
            </a:r>
            <a:r>
              <a:rPr lang="sv-SE" sz="2200" b="1" err="1"/>
              <a:t>Stratsys</a:t>
            </a:r>
            <a:r>
              <a:rPr lang="sv-SE" sz="2200" b="1"/>
              <a:t> eller arbetsgången inför upprättande</a:t>
            </a:r>
          </a:p>
          <a:p>
            <a:pPr marL="0" indent="0">
              <a:buNone/>
            </a:pPr>
            <a:r>
              <a:rPr lang="sv-SE"/>
              <a:t>Verksamhetsutvecklare i utbildningsområdet</a:t>
            </a:r>
            <a:endParaRPr lang="sv-SE">
              <a:cs typeface="Arial"/>
            </a:endParaRPr>
          </a:p>
          <a:p>
            <a:pPr marL="229870" indent="-229870"/>
            <a:r>
              <a:rPr lang="sv-SE"/>
              <a:t>Centrum: Katarina Breidning</a:t>
            </a:r>
            <a:endParaRPr lang="sv-SE">
              <a:cs typeface="Arial"/>
            </a:endParaRPr>
          </a:p>
          <a:p>
            <a:pPr marL="229870" indent="-229870"/>
            <a:r>
              <a:rPr lang="sv-SE"/>
              <a:t>Nordost: Håkan Glimhage, Jenny </a:t>
            </a:r>
            <a:r>
              <a:rPr lang="sv-SE" err="1"/>
              <a:t>Almhöjd</a:t>
            </a:r>
            <a:r>
              <a:rPr lang="sv-SE"/>
              <a:t>, Elin Svensson och Birgitta Lager</a:t>
            </a:r>
            <a:endParaRPr lang="sv-SE">
              <a:cs typeface="Arial"/>
            </a:endParaRPr>
          </a:p>
          <a:p>
            <a:pPr marL="229870" indent="-229870"/>
            <a:r>
              <a:rPr lang="sv-SE"/>
              <a:t>Sydväst: Elin Persson och Ingela Sjörén</a:t>
            </a:r>
            <a:endParaRPr lang="sv-SE">
              <a:cs typeface="Arial"/>
            </a:endParaRPr>
          </a:p>
          <a:p>
            <a:pPr marL="229870" indent="-229870"/>
            <a:r>
              <a:rPr lang="sv-SE"/>
              <a:t>Hisingen: Cecilia Lyrheden, Annika Stenberg och Cecilia Hellgren</a:t>
            </a:r>
            <a:endParaRPr lang="sv-SE">
              <a:cs typeface="Arial"/>
            </a:endParaRPr>
          </a:p>
          <a:p>
            <a:pPr marL="229870" indent="-229870"/>
            <a:endParaRPr lang="sv-SE">
              <a:cs typeface="Arial"/>
            </a:endParaRPr>
          </a:p>
        </p:txBody>
      </p:sp>
    </p:spTree>
    <p:extLst>
      <p:ext uri="{BB962C8B-B14F-4D97-AF65-F5344CB8AC3E}">
        <p14:creationId xmlns:p14="http://schemas.microsoft.com/office/powerpoint/2010/main" val="23490651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5B78273F-6AAD-EB20-1FDC-3C391DD3168A}"/>
              </a:ext>
            </a:extLst>
          </p:cNvPr>
          <p:cNvSpPr>
            <a:spLocks noGrp="1"/>
          </p:cNvSpPr>
          <p:nvPr>
            <p:ph type="title"/>
          </p:nvPr>
        </p:nvSpPr>
        <p:spPr/>
        <p:txBody>
          <a:bodyPr>
            <a:normAutofit fontScale="90000"/>
          </a:bodyPr>
          <a:lstStyle/>
          <a:p>
            <a:br>
              <a:rPr lang="sv-SE" dirty="0"/>
            </a:br>
            <a:br>
              <a:rPr lang="sv-SE" dirty="0"/>
            </a:br>
            <a:endParaRPr lang="sv-SE" sz="2000" b="0" dirty="0">
              <a:solidFill>
                <a:srgbClr val="FFFFFF"/>
              </a:solidFill>
            </a:endParaRPr>
          </a:p>
          <a:p>
            <a:br>
              <a:rPr lang="sv-SE" sz="3300" dirty="0">
                <a:solidFill>
                  <a:srgbClr val="252B36"/>
                </a:solidFill>
                <a:ea typeface="+mj-lt"/>
                <a:cs typeface="+mj-lt"/>
              </a:rPr>
            </a:br>
            <a:br>
              <a:rPr lang="sv-SE" sz="3300" dirty="0">
                <a:ea typeface="+mj-lt"/>
                <a:cs typeface="+mj-lt"/>
              </a:rPr>
            </a:br>
            <a:br>
              <a:rPr lang="sv-SE" sz="3300" dirty="0">
                <a:ea typeface="+mj-lt"/>
                <a:cs typeface="+mj-lt"/>
              </a:rPr>
            </a:br>
            <a:br>
              <a:rPr lang="sv-SE" sz="3300" dirty="0">
                <a:ea typeface="+mj-lt"/>
                <a:cs typeface="+mj-lt"/>
              </a:rPr>
            </a:br>
            <a:br>
              <a:rPr lang="sv-SE" sz="3300" dirty="0">
                <a:ea typeface="+mj-lt"/>
                <a:cs typeface="+mj-lt"/>
              </a:rPr>
            </a:br>
            <a:br>
              <a:rPr lang="sv-SE" sz="3300" dirty="0">
                <a:ea typeface="+mj-lt"/>
                <a:cs typeface="+mj-lt"/>
              </a:rPr>
            </a:br>
            <a:r>
              <a:rPr lang="sv-SE" sz="3300" dirty="0" err="1">
                <a:solidFill>
                  <a:srgbClr val="252B36"/>
                </a:solidFill>
                <a:ea typeface="+mj-lt"/>
                <a:cs typeface="+mj-lt"/>
              </a:rPr>
              <a:t>Mentimeter</a:t>
            </a:r>
            <a:br>
              <a:rPr lang="sv-SE" sz="3300" dirty="0">
                <a:ea typeface="+mj-lt"/>
                <a:cs typeface="+mj-lt"/>
              </a:rPr>
            </a:br>
            <a:br>
              <a:rPr lang="sv-SE" sz="3300" dirty="0">
                <a:ea typeface="+mj-lt"/>
                <a:cs typeface="+mj-lt"/>
              </a:rPr>
            </a:br>
            <a:r>
              <a:rPr lang="sv-SE" sz="3300" dirty="0">
                <a:solidFill>
                  <a:srgbClr val="252B36"/>
                </a:solidFill>
                <a:ea typeface="+mj-lt"/>
                <a:cs typeface="+mj-lt"/>
              </a:rPr>
              <a:t>Vad tar jag med mig från detta utbildningstillfälle?</a:t>
            </a:r>
            <a:br>
              <a:rPr lang="sv-SE" sz="3300" dirty="0">
                <a:solidFill>
                  <a:srgbClr val="252B36"/>
                </a:solidFill>
                <a:ea typeface="+mj-lt"/>
                <a:cs typeface="+mj-lt"/>
              </a:rPr>
            </a:br>
            <a:br>
              <a:rPr lang="sv-SE" sz="3300" dirty="0">
                <a:ea typeface="+mj-lt"/>
                <a:cs typeface="+mj-lt"/>
              </a:rPr>
            </a:br>
            <a:r>
              <a:rPr lang="sv-SE" sz="3300" dirty="0">
                <a:solidFill>
                  <a:srgbClr val="252B36"/>
                </a:solidFill>
                <a:ea typeface="+mj-lt"/>
                <a:cs typeface="+mj-lt"/>
              </a:rPr>
              <a:t>Detta skulle jag velat veta mer om?</a:t>
            </a:r>
            <a:br>
              <a:rPr lang="sv-SE" sz="3300" dirty="0">
                <a:ea typeface="+mj-lt"/>
                <a:cs typeface="+mj-lt"/>
              </a:rPr>
            </a:br>
            <a:br>
              <a:rPr lang="sv-SE" sz="3300" dirty="0">
                <a:ea typeface="+mj-lt"/>
                <a:cs typeface="+mj-lt"/>
              </a:rPr>
            </a:br>
            <a:endParaRPr lang="sv-SE" sz="3300" dirty="0">
              <a:solidFill>
                <a:srgbClr val="252B36"/>
              </a:solidFill>
            </a:endParaRPr>
          </a:p>
          <a:p>
            <a:endParaRPr lang="sv-SE" dirty="0"/>
          </a:p>
        </p:txBody>
      </p:sp>
    </p:spTree>
    <p:extLst>
      <p:ext uri="{BB962C8B-B14F-4D97-AF65-F5344CB8AC3E}">
        <p14:creationId xmlns:p14="http://schemas.microsoft.com/office/powerpoint/2010/main" val="35798131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AB89641-A633-439F-8BF9-FEA321B8395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37" y="1200150"/>
            <a:ext cx="11280161" cy="4933950"/>
          </a:xfrm>
          <a:prstGeom prst="rect">
            <a:avLst/>
          </a:prstGeom>
        </p:spPr>
      </p:pic>
      <p:sp>
        <p:nvSpPr>
          <p:cNvPr id="6" name="Platshållare för text 2">
            <a:extLst>
              <a:ext uri="{FF2B5EF4-FFF2-40B4-BE49-F238E27FC236}">
                <a16:creationId xmlns:a16="http://schemas.microsoft.com/office/drawing/2014/main" id="{F0AE9463-EA22-444B-8F3D-E6E85C8E1C56}"/>
              </a:ext>
              <a:ext uri="{C183D7F6-B498-43B3-948B-1728B52AA6E4}">
                <adec:decorative xmlns:adec="http://schemas.microsoft.com/office/drawing/2017/decorative" val="1"/>
              </a:ext>
            </a:extLst>
          </p:cNvPr>
          <p:cNvSpPr txBox="1">
            <a:spLocks/>
          </p:cNvSpPr>
          <p:nvPr/>
        </p:nvSpPr>
        <p:spPr>
          <a:xfrm>
            <a:off x="1504877" y="2057423"/>
            <a:ext cx="8392800" cy="3160037"/>
          </a:xfrm>
          <a:prstGeom prst="rect">
            <a:avLst/>
          </a:prstGeom>
        </p:spPr>
        <p:txBody>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079" rtl="0" eaLnBrk="1" fontAlgn="auto" latinLnBrk="0" hangingPunct="1">
              <a:lnSpc>
                <a:spcPct val="110000"/>
              </a:lnSpc>
              <a:spcBef>
                <a:spcPts val="800"/>
              </a:spcBef>
              <a:spcAft>
                <a:spcPts val="400"/>
              </a:spcAft>
              <a:buClrTx/>
              <a:buSzTx/>
              <a:buFont typeface="Arial" panose="020B0604020202020204" pitchFamily="34" charset="0"/>
              <a:buNone/>
              <a:tabLst/>
              <a:defRPr/>
            </a:pPr>
            <a:r>
              <a:rPr kumimoji="0" lang="sv-SE" sz="1600" b="1" i="0" u="none" strike="noStrike" kern="1200" cap="none" spc="0" normalizeH="0" baseline="0" noProof="0">
                <a:ln>
                  <a:noFill/>
                </a:ln>
                <a:solidFill>
                  <a:prstClr val="black"/>
                </a:solidFill>
                <a:effectLst/>
                <a:uLnTx/>
                <a:uFillTx/>
                <a:latin typeface="Arial Black"/>
                <a:ea typeface="+mn-ea"/>
                <a:cs typeface="+mn-cs"/>
              </a:rPr>
              <a:t>Kontakt</a:t>
            </a:r>
          </a:p>
          <a:p>
            <a:pPr marL="0" marR="0" lvl="0" indent="0" algn="l" defTabSz="1219079" rtl="0" eaLnBrk="1" fontAlgn="auto" latinLnBrk="0" hangingPunct="1">
              <a:lnSpc>
                <a:spcPct val="110000"/>
              </a:lnSpc>
              <a:spcBef>
                <a:spcPts val="800"/>
              </a:spcBef>
              <a:spcAft>
                <a:spcPts val="400"/>
              </a:spcAft>
              <a:buClrTx/>
              <a:buSzTx/>
              <a:buFont typeface="Arial" panose="020B0604020202020204" pitchFamily="34" charset="0"/>
              <a:buNone/>
              <a:tabLst/>
              <a:defRPr/>
            </a:pPr>
            <a:r>
              <a:rPr kumimoji="0" lang="sv-SE" sz="1600" b="1" i="0" u="none" strike="noStrike" kern="1200" cap="none" spc="0" normalizeH="0" baseline="0" noProof="0">
                <a:ln>
                  <a:noFill/>
                </a:ln>
                <a:solidFill>
                  <a:prstClr val="black"/>
                </a:solidFill>
                <a:effectLst/>
                <a:uLnTx/>
                <a:uFillTx/>
                <a:latin typeface="Arial" panose="020B0604020202020204"/>
                <a:ea typeface="+mn-ea"/>
                <a:cs typeface="+mn-cs"/>
              </a:rPr>
              <a:t>Avdelning: Kvalitet, samordning och utveckling</a:t>
            </a:r>
          </a:p>
          <a:p>
            <a:pPr marL="0" marR="0" lvl="0" indent="0" algn="l" defTabSz="1219079" rtl="0" eaLnBrk="1" fontAlgn="auto" latinLnBrk="0" hangingPunct="1">
              <a:lnSpc>
                <a:spcPct val="110000"/>
              </a:lnSpc>
              <a:spcBef>
                <a:spcPts val="800"/>
              </a:spcBef>
              <a:spcAft>
                <a:spcPts val="400"/>
              </a:spcAft>
              <a:buClrTx/>
              <a:buSzTx/>
              <a:buFont typeface="Arial" panose="020B0604020202020204" pitchFamily="34" charset="0"/>
              <a:buNone/>
              <a:tabLst/>
              <a:defRPr/>
            </a:pPr>
            <a:r>
              <a:rPr kumimoji="0" lang="sv-SE" sz="1600" b="1" i="0" u="none" strike="noStrike" kern="1200" cap="none" spc="0" normalizeH="0" baseline="0" noProof="0">
                <a:ln>
                  <a:noFill/>
                </a:ln>
                <a:solidFill>
                  <a:prstClr val="black"/>
                </a:solidFill>
                <a:effectLst/>
                <a:uLnTx/>
                <a:uFillTx/>
                <a:latin typeface="Arial" panose="020B0604020202020204"/>
                <a:ea typeface="+mn-ea"/>
                <a:cs typeface="+mn-cs"/>
              </a:rPr>
              <a:t>Område, Göteborgs Stad</a:t>
            </a:r>
          </a:p>
          <a:p>
            <a:pPr marL="0" marR="0" lvl="0" indent="0" algn="l" defTabSz="1219079" rtl="0" eaLnBrk="1" fontAlgn="auto" latinLnBrk="0" hangingPunct="1">
              <a:lnSpc>
                <a:spcPct val="110000"/>
              </a:lnSpc>
              <a:spcBef>
                <a:spcPts val="800"/>
              </a:spcBef>
              <a:spcAft>
                <a:spcPts val="400"/>
              </a:spcAft>
              <a:buClrTx/>
              <a:buSzTx/>
              <a:buFont typeface="Arial" panose="020B0604020202020204" pitchFamily="34" charset="0"/>
              <a:buNone/>
              <a:tabLst/>
              <a:defRPr/>
            </a:pPr>
            <a:r>
              <a:rPr kumimoji="0" lang="sv-SE" sz="1600" b="1" i="0" u="none" strike="noStrike" kern="1200" cap="none" spc="0" normalizeH="0" baseline="0" noProof="0">
                <a:ln>
                  <a:noFill/>
                </a:ln>
                <a:solidFill>
                  <a:prstClr val="black"/>
                </a:solidFill>
                <a:effectLst/>
                <a:uLnTx/>
                <a:uFillTx/>
                <a:latin typeface="Arial" panose="020B0604020202020204"/>
                <a:ea typeface="+mn-ea"/>
                <a:cs typeface="+mn-cs"/>
              </a:rPr>
              <a:t>Namn</a:t>
            </a:r>
          </a:p>
          <a:p>
            <a:pPr marL="0" indent="0">
              <a:buNone/>
            </a:pPr>
            <a:r>
              <a:rPr lang="sv-SE" sz="1600" b="1"/>
              <a:t>Birgitta Lager, birgitta.lager@grundskola.goteborg.se</a:t>
            </a:r>
            <a:endParaRPr lang="sv-SE" sz="1600" b="1">
              <a:cs typeface="Arial"/>
            </a:endParaRPr>
          </a:p>
          <a:p>
            <a:pPr marL="0" indent="0">
              <a:buNone/>
            </a:pPr>
            <a:r>
              <a:rPr lang="sv-SE" sz="1600" b="1"/>
              <a:t>Anita Molin, anita.molin@grundskola.goteborg.se</a:t>
            </a:r>
            <a:endParaRPr lang="sv-SE" sz="1600" b="1">
              <a:cs typeface="Arial"/>
            </a:endParaRPr>
          </a:p>
          <a:p>
            <a:pPr marL="0" marR="0" lvl="0" indent="0" algn="l" defTabSz="1219079" rtl="0" eaLnBrk="1" fontAlgn="auto" latinLnBrk="0" hangingPunct="1">
              <a:lnSpc>
                <a:spcPct val="110000"/>
              </a:lnSpc>
              <a:spcBef>
                <a:spcPts val="800"/>
              </a:spcBef>
              <a:spcAft>
                <a:spcPts val="400"/>
              </a:spcAft>
              <a:buClrTx/>
              <a:buSzTx/>
              <a:buFont typeface="Arial" panose="020B0604020202020204" pitchFamily="34" charset="0"/>
              <a:buNone/>
              <a:tabLst/>
              <a:defRPr/>
            </a:pPr>
            <a:endParaRPr kumimoji="0" lang="sv-SE" sz="1600" b="1"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50097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8715A8-B2A1-E1E9-6447-27239BE9727A}"/>
              </a:ext>
            </a:extLst>
          </p:cNvPr>
          <p:cNvSpPr>
            <a:spLocks noGrp="1"/>
          </p:cNvSpPr>
          <p:nvPr>
            <p:ph type="title"/>
          </p:nvPr>
        </p:nvSpPr>
        <p:spPr/>
        <p:txBody>
          <a:bodyPr/>
          <a:lstStyle/>
          <a:p>
            <a:r>
              <a:rPr lang="sv-SE"/>
              <a:t>Bikupa </a:t>
            </a:r>
            <a:endParaRPr lang="sv-SE">
              <a:solidFill>
                <a:schemeClr val="tx1"/>
              </a:solidFill>
              <a:highlight>
                <a:srgbClr val="FF0000"/>
              </a:highlight>
            </a:endParaRPr>
          </a:p>
        </p:txBody>
      </p:sp>
      <p:sp>
        <p:nvSpPr>
          <p:cNvPr id="6" name="Tankebubbla: moln 5">
            <a:extLst>
              <a:ext uri="{FF2B5EF4-FFF2-40B4-BE49-F238E27FC236}">
                <a16:creationId xmlns:a16="http://schemas.microsoft.com/office/drawing/2014/main" id="{1744BA37-156D-A7BB-E64D-7A3B726954D1}"/>
              </a:ext>
            </a:extLst>
          </p:cNvPr>
          <p:cNvSpPr/>
          <p:nvPr/>
        </p:nvSpPr>
        <p:spPr>
          <a:xfrm>
            <a:off x="2291937" y="1291442"/>
            <a:ext cx="7410203" cy="4275116"/>
          </a:xfrm>
          <a:prstGeom prst="cloudCallout">
            <a:avLst>
              <a:gd name="adj1" fmla="val -41038"/>
              <a:gd name="adj2" fmla="val 60500"/>
            </a:avLst>
          </a:prstGeom>
          <a:solidFill>
            <a:srgbClr val="C7E7DD"/>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A11BED29-2947-6773-31C2-BE9FB2D09EC2}"/>
              </a:ext>
            </a:extLst>
          </p:cNvPr>
          <p:cNvSpPr txBox="1"/>
          <p:nvPr/>
        </p:nvSpPr>
        <p:spPr>
          <a:xfrm>
            <a:off x="3550722" y="2386940"/>
            <a:ext cx="4833257" cy="1569660"/>
          </a:xfrm>
          <a:prstGeom prst="rect">
            <a:avLst/>
          </a:prstGeom>
          <a:noFill/>
        </p:spPr>
        <p:txBody>
          <a:bodyPr wrap="square" lIns="91440" tIns="45720" rIns="91440" bIns="45720" rtlCol="0" anchor="t">
            <a:spAutoFit/>
          </a:bodyPr>
          <a:lstStyle/>
          <a:p>
            <a:r>
              <a:rPr lang="sv-SE" sz="3200" b="1">
                <a:cs typeface="Calibri"/>
              </a:rPr>
              <a:t>Vad fick du för tankar när du såg denna film?</a:t>
            </a:r>
          </a:p>
          <a:p>
            <a:endParaRPr lang="sv-SE" sz="3200" b="1"/>
          </a:p>
        </p:txBody>
      </p:sp>
    </p:spTree>
    <p:extLst>
      <p:ext uri="{BB962C8B-B14F-4D97-AF65-F5344CB8AC3E}">
        <p14:creationId xmlns:p14="http://schemas.microsoft.com/office/powerpoint/2010/main" val="18776189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5A03E2-6325-4CD6-B5FA-70E5FED478C7}"/>
              </a:ext>
            </a:extLst>
          </p:cNvPr>
          <p:cNvSpPr>
            <a:spLocks noGrp="1"/>
          </p:cNvSpPr>
          <p:nvPr>
            <p:ph type="title"/>
          </p:nvPr>
        </p:nvSpPr>
        <p:spPr>
          <a:xfrm>
            <a:off x="407988" y="404813"/>
            <a:ext cx="9170279" cy="736959"/>
          </a:xfrm>
        </p:spPr>
        <p:txBody>
          <a:bodyPr anchor="ctr">
            <a:normAutofit/>
          </a:bodyPr>
          <a:lstStyle/>
          <a:p>
            <a:r>
              <a:rPr lang="en-US" err="1"/>
              <a:t>Karläggningar</a:t>
            </a:r>
            <a:r>
              <a:rPr lang="en-US"/>
              <a:t> </a:t>
            </a:r>
            <a:r>
              <a:rPr lang="en-US" err="1"/>
              <a:t>som</a:t>
            </a:r>
            <a:r>
              <a:rPr lang="en-US"/>
              <a:t> skolan redan </a:t>
            </a:r>
            <a:r>
              <a:rPr lang="en-US" err="1"/>
              <a:t>har</a:t>
            </a:r>
            <a:endParaRPr lang="sv-SE"/>
          </a:p>
        </p:txBody>
      </p:sp>
      <p:sp>
        <p:nvSpPr>
          <p:cNvPr id="4" name="Platshållare för innehåll 3">
            <a:extLst>
              <a:ext uri="{FF2B5EF4-FFF2-40B4-BE49-F238E27FC236}">
                <a16:creationId xmlns:a16="http://schemas.microsoft.com/office/drawing/2014/main" id="{692EE86F-84A8-4757-BFD2-E36AF55A498D}"/>
              </a:ext>
            </a:extLst>
          </p:cNvPr>
          <p:cNvSpPr>
            <a:spLocks noGrp="1"/>
          </p:cNvSpPr>
          <p:nvPr>
            <p:ph sz="half" idx="10"/>
          </p:nvPr>
        </p:nvSpPr>
        <p:spPr>
          <a:xfrm>
            <a:off x="417075" y="1736728"/>
            <a:ext cx="5678925" cy="4194629"/>
          </a:xfrm>
        </p:spPr>
        <p:txBody>
          <a:bodyPr vert="horz" lIns="0" tIns="0" rIns="0" bIns="0" rtlCol="0">
            <a:normAutofit/>
          </a:bodyPr>
          <a:lstStyle/>
          <a:p>
            <a:pPr marL="229870" indent="-229870" defTabSz="914400">
              <a:spcBef>
                <a:spcPts val="0"/>
              </a:spcBef>
              <a:spcAft>
                <a:spcPts val="0"/>
              </a:spcAft>
              <a:defRPr/>
            </a:pPr>
            <a:r>
              <a:rPr lang="en-US"/>
              <a:t> </a:t>
            </a:r>
            <a:r>
              <a:rPr lang="sv-SE"/>
              <a:t>Kränkningsanmälningar </a:t>
            </a:r>
            <a:endParaRPr lang="en-US"/>
          </a:p>
          <a:p>
            <a:pPr marL="229870" indent="-229870" defTabSz="914400">
              <a:spcBef>
                <a:spcPts val="0"/>
              </a:spcBef>
              <a:spcAft>
                <a:spcPts val="0"/>
              </a:spcAft>
              <a:defRPr/>
            </a:pPr>
            <a:endParaRPr lang="sv-SE"/>
          </a:p>
          <a:p>
            <a:pPr marL="229870" indent="-229870" defTabSz="914400">
              <a:spcBef>
                <a:spcPts val="0"/>
              </a:spcBef>
              <a:spcAft>
                <a:spcPts val="0"/>
              </a:spcAft>
              <a:defRPr/>
            </a:pPr>
            <a:r>
              <a:rPr lang="sv-SE"/>
              <a:t>Frånvarorapportering</a:t>
            </a:r>
          </a:p>
          <a:p>
            <a:pPr marL="229870" indent="-229870" defTabSz="914400">
              <a:spcBef>
                <a:spcPts val="0"/>
              </a:spcBef>
              <a:spcAft>
                <a:spcPts val="0"/>
              </a:spcAft>
              <a:defRPr/>
            </a:pPr>
            <a:endParaRPr lang="sv-SE"/>
          </a:p>
          <a:p>
            <a:pPr marL="229870" indent="-229870" defTabSz="914400">
              <a:spcBef>
                <a:spcPts val="0"/>
              </a:spcBef>
              <a:spcAft>
                <a:spcPts val="0"/>
              </a:spcAft>
              <a:defRPr/>
            </a:pPr>
            <a:r>
              <a:rPr lang="sv-SE"/>
              <a:t>Skolenkät </a:t>
            </a:r>
            <a:r>
              <a:rPr lang="sv-SE">
                <a:hlinkClick r:id="rId3"/>
              </a:rPr>
              <a:t>skolinspektionen </a:t>
            </a:r>
            <a:r>
              <a:rPr lang="sv-SE"/>
              <a:t> dessa görs vartannat år i år 5 och 8 samt </a:t>
            </a:r>
            <a:r>
              <a:rPr lang="sv-SE">
                <a:hlinkClick r:id="rId4"/>
              </a:rPr>
              <a:t>Regiongemensam enkät </a:t>
            </a:r>
            <a:r>
              <a:rPr lang="sv-SE"/>
              <a:t>görs varje år i år 2, grundsär samt vartannat år i 5 och 8.</a:t>
            </a:r>
          </a:p>
          <a:p>
            <a:pPr marL="229870" indent="-229870" defTabSz="914400">
              <a:spcBef>
                <a:spcPts val="0"/>
              </a:spcBef>
              <a:spcAft>
                <a:spcPts val="0"/>
              </a:spcAft>
              <a:defRPr/>
            </a:pPr>
            <a:endParaRPr lang="sv-SE"/>
          </a:p>
          <a:p>
            <a:pPr marL="229870" indent="-229870" defTabSz="914400">
              <a:spcBef>
                <a:spcPts val="0"/>
              </a:spcBef>
              <a:spcAft>
                <a:spcPts val="0"/>
              </a:spcAft>
              <a:defRPr/>
            </a:pPr>
            <a:r>
              <a:rPr lang="en-US" err="1"/>
              <a:t>Elevhälsoenkäter</a:t>
            </a:r>
            <a:endParaRPr lang="en-US">
              <a:hlinkClick r:id="rId5"/>
            </a:endParaRPr>
          </a:p>
          <a:p>
            <a:pPr marL="229870" indent="-229870" defTabSz="914400">
              <a:spcBef>
                <a:spcPts val="0"/>
              </a:spcBef>
              <a:spcAft>
                <a:spcPts val="0"/>
              </a:spcAft>
              <a:defRPr/>
            </a:pPr>
            <a:endParaRPr lang="en-US"/>
          </a:p>
          <a:p>
            <a:pPr marL="229870" indent="-229870" defTabSz="914400">
              <a:spcBef>
                <a:spcPts val="0"/>
              </a:spcBef>
              <a:spcAft>
                <a:spcPts val="0"/>
              </a:spcAft>
              <a:defRPr/>
            </a:pPr>
            <a:r>
              <a:rPr lang="sv-SE"/>
              <a:t>Spindeldiagram - koppling mellan olika faktorer </a:t>
            </a:r>
          </a:p>
          <a:p>
            <a:pPr marL="229870" indent="-229870"/>
            <a:endParaRPr lang="sv-SE"/>
          </a:p>
        </p:txBody>
      </p:sp>
      <p:pic>
        <p:nvPicPr>
          <p:cNvPr id="7" name="Picture Placeholder 6">
            <a:extLst>
              <a:ext uri="{FF2B5EF4-FFF2-40B4-BE49-F238E27FC236}">
                <a16:creationId xmlns:a16="http://schemas.microsoft.com/office/drawing/2014/main" id="{C87AE24A-218F-6C24-7550-CD131B143EE3}"/>
              </a:ext>
            </a:extLst>
          </p:cNvPr>
          <p:cNvPicPr>
            <a:picLocks noGrp="1" noChangeAspect="1"/>
          </p:cNvPicPr>
          <p:nvPr>
            <p:ph type="pic" idx="1"/>
          </p:nvPr>
        </p:nvPicPr>
        <p:blipFill rotWithShape="1">
          <a:blip r:embed="rId6"/>
          <a:srcRect l="45240" r="-3" b="-3"/>
          <a:stretch/>
        </p:blipFill>
        <p:spPr>
          <a:xfrm>
            <a:off x="6237978" y="905564"/>
            <a:ext cx="5678924" cy="5547623"/>
          </a:xfrm>
          <a:noFill/>
        </p:spPr>
      </p:pic>
    </p:spTree>
    <p:extLst>
      <p:ext uri="{BB962C8B-B14F-4D97-AF65-F5344CB8AC3E}">
        <p14:creationId xmlns:p14="http://schemas.microsoft.com/office/powerpoint/2010/main" val="1174534207"/>
      </p:ext>
    </p:extLst>
  </p:cSld>
  <p:clrMapOvr>
    <a:masterClrMapping/>
  </p:clrMapOvr>
</p:sld>
</file>

<file path=ppt/theme/theme1.xml><?xml version="1.0" encoding="utf-8"?>
<a:theme xmlns:a="http://schemas.openxmlformats.org/drawingml/2006/main" name="Göteborgs Stad – Blå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 bilder 2023.pptx" id="{10467D20-3424-4EB2-8418-7E975D646959}" vid="{0D6698E4-FED5-4F9D-BF76-A28BB2FA8F05}"/>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öteborgs Stad – Mörkblå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 bilder 2023.pptx" id="{10467D20-3424-4EB2-8418-7E975D646959}" vid="{672D46C9-BCDF-42CB-880F-585FC9D37E3C}"/>
    </a:ext>
  </a:extLst>
</a:theme>
</file>

<file path=ppt/theme/theme3.xml><?xml version="1.0" encoding="utf-8"?>
<a:theme xmlns:a="http://schemas.openxmlformats.org/drawingml/2006/main" name="Göteborgs Stad – Röd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 bilder 2023.pptx" id="{10467D20-3424-4EB2-8418-7E975D646959}" vid="{5CC73482-E2A8-4C26-AA72-E4299C891AC2}"/>
    </a:ext>
  </a:extLst>
</a:theme>
</file>

<file path=ppt/theme/theme4.xml><?xml version="1.0" encoding="utf-8"?>
<a:theme xmlns:a="http://schemas.openxmlformats.org/drawingml/2006/main" name="Göteborgs Stad – Turkos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 bilder 2023.pptx" id="{10467D20-3424-4EB2-8418-7E975D646959}" vid="{D369EFD1-FEA3-450A-A51D-255822D9B286}"/>
    </a:ext>
  </a:extLst>
</a:theme>
</file>

<file path=ppt/theme/theme5.xml><?xml version="1.0" encoding="utf-8"?>
<a:theme xmlns:a="http://schemas.openxmlformats.org/drawingml/2006/main" name="Göteborgs Stad – Rosa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 bilder 2023.pptx" id="{10467D20-3424-4EB2-8418-7E975D646959}" vid="{5D4BDEE9-495E-4474-BEA5-E6B2E3035C9C}"/>
    </a:ext>
  </a:extLst>
</a:theme>
</file>

<file path=ppt/theme/theme6.xml><?xml version="1.0" encoding="utf-8"?>
<a:theme xmlns:a="http://schemas.openxmlformats.org/drawingml/2006/main" name="Göteborgs Stad – Grön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 bilder 2023.pptx" id="{10467D20-3424-4EB2-8418-7E975D646959}" vid="{04A326BC-79C9-465F-BA34-A36B0B7AD55D}"/>
    </a:ext>
  </a:extLst>
</a:theme>
</file>

<file path=ppt/theme/theme7.xml><?xml version="1.0" encoding="utf-8"?>
<a:theme xmlns:a="http://schemas.openxmlformats.org/drawingml/2006/main" name="Göteborgs Stad – Lila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 bilder 2023.pptx" id="{10467D20-3424-4EB2-8418-7E975D646959}" vid="{BAFCE834-FE43-414A-9023-3189C68D1CDE}"/>
    </a:ext>
  </a:extLst>
</a:theme>
</file>

<file path=ppt/theme/theme8.xml><?xml version="1.0" encoding="utf-8"?>
<a:theme xmlns:a="http://schemas.openxmlformats.org/drawingml/2006/main" name="Göteborgs Stad – Gul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 bilder 2023.pptx" id="{10467D20-3424-4EB2-8418-7E975D646959}" vid="{006C75C6-D7C4-41E4-85DA-CA21B56D835A}"/>
    </a:ext>
  </a:extLst>
</a:theme>
</file>

<file path=ppt/theme/theme9.xml><?xml version="1.0" encoding="utf-8"?>
<a:theme xmlns:a="http://schemas.openxmlformats.org/drawingml/2006/main" name="Office-tema">
  <a:themeElements>
    <a:clrScheme name="Göteborgs Stad Powerpoint">
      <a:dk1>
        <a:sysClr val="windowText" lastClr="000000"/>
      </a:dk1>
      <a:lt1>
        <a:sysClr val="window" lastClr="FFFFFF"/>
      </a:lt1>
      <a:dk2>
        <a:srgbClr val="495663"/>
      </a:dk2>
      <a:lt2>
        <a:srgbClr val="FFCD37"/>
      </a:lt2>
      <a:accent1>
        <a:srgbClr val="0077BC"/>
      </a:accent1>
      <a:accent2>
        <a:srgbClr val="D24723"/>
      </a:accent2>
      <a:accent3>
        <a:srgbClr val="008391"/>
      </a:accent3>
      <a:accent4>
        <a:srgbClr val="D53878"/>
      </a:accent4>
      <a:accent5>
        <a:srgbClr val="008868"/>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4117</Words>
  <Application>Microsoft Office PowerPoint</Application>
  <PresentationFormat>Bredbild</PresentationFormat>
  <Paragraphs>470</Paragraphs>
  <Slides>78</Slides>
  <Notes>59</Notes>
  <HiddenSlides>0</HiddenSlides>
  <MMClips>0</MMClips>
  <ScaleCrop>false</ScaleCrop>
  <HeadingPairs>
    <vt:vector size="6" baseType="variant">
      <vt:variant>
        <vt:lpstr>Använt teckensnitt</vt:lpstr>
      </vt:variant>
      <vt:variant>
        <vt:i4>9</vt:i4>
      </vt:variant>
      <vt:variant>
        <vt:lpstr>Tema</vt:lpstr>
      </vt:variant>
      <vt:variant>
        <vt:i4>8</vt:i4>
      </vt:variant>
      <vt:variant>
        <vt:lpstr>Bildrubriker</vt:lpstr>
      </vt:variant>
      <vt:variant>
        <vt:i4>78</vt:i4>
      </vt:variant>
    </vt:vector>
  </HeadingPairs>
  <TitlesOfParts>
    <vt:vector size="95" baseType="lpstr">
      <vt:lpstr>Arial</vt:lpstr>
      <vt:lpstr>Arial Black</vt:lpstr>
      <vt:lpstr>Calibri</vt:lpstr>
      <vt:lpstr>Cambria</vt:lpstr>
      <vt:lpstr>conduit itc w01 medium</vt:lpstr>
      <vt:lpstr>georgia</vt:lpstr>
      <vt:lpstr>Muli Regular</vt:lpstr>
      <vt:lpstr>Verdana</vt:lpstr>
      <vt:lpstr>Wingdings</vt:lpstr>
      <vt:lpstr>Göteborgs Stad – Blå dekor</vt:lpstr>
      <vt:lpstr>Göteborgs Stad – Mörkblå dekor</vt:lpstr>
      <vt:lpstr>Göteborgs Stad – Röd dekor</vt:lpstr>
      <vt:lpstr>Göteborgs Stad – Turkos dekor</vt:lpstr>
      <vt:lpstr>Göteborgs Stad – Rosa dekor</vt:lpstr>
      <vt:lpstr>Göteborgs Stad – Grön dekor</vt:lpstr>
      <vt:lpstr>Göteborgs Stad – Lila dekor</vt:lpstr>
      <vt:lpstr>Göteborgs Stad – Gul dekor</vt:lpstr>
      <vt:lpstr>PowerPoint-presentation</vt:lpstr>
      <vt:lpstr>Höstens utbildningar </vt:lpstr>
      <vt:lpstr>Dagens program</vt:lpstr>
      <vt:lpstr>PowerPoint-presentation</vt:lpstr>
      <vt:lpstr>Plan mot diskriminering och kränkande behandling</vt:lpstr>
      <vt:lpstr>Kartlägga elevers utsatthet</vt:lpstr>
      <vt:lpstr>Nu tittar vi på en film… </vt:lpstr>
      <vt:lpstr>Bikupa </vt:lpstr>
      <vt:lpstr>Karläggningar som skolan redan har</vt:lpstr>
      <vt:lpstr>Lokala kartläggningar som skolorna behöver komplettera med för att komma djupare. </vt:lpstr>
      <vt:lpstr>PowerPoint-presentation</vt:lpstr>
      <vt:lpstr>Statistik från kränkningssystemet</vt:lpstr>
      <vt:lpstr>Skapa en statistik rapport…</vt:lpstr>
      <vt:lpstr>Statistik rapport…</vt:lpstr>
      <vt:lpstr>Behövs det en nedskriven rutin?</vt:lpstr>
      <vt:lpstr>Under vilka perioder sker flest kränkningar? Hela skolan</vt:lpstr>
      <vt:lpstr>Du kan se i rapporten om något särskilt sticker ut I kommande bilder har vi valt att ta ut två rapporter, en för  åk 4-6 och en för enbart åk 5</vt:lpstr>
      <vt:lpstr>Är det någon speciell dag under veckan som det förekommer fler kränkningar? Kan klassens schema påverka varför det är fler/färre kränkningar vissa dagar?</vt:lpstr>
      <vt:lpstr>När på dagen sker de flesta kränkningarna?</vt:lpstr>
      <vt:lpstr>Kränkningar förekommer lika ofta på lektioner som på raster</vt:lpstr>
      <vt:lpstr>Kränkningar utifrån diskrimineringsgrunderna</vt:lpstr>
      <vt:lpstr>Pojkar kränker oftare</vt:lpstr>
      <vt:lpstr>Kvartalsrapport – en påminnelse</vt:lpstr>
      <vt:lpstr>Behövs det en nedskriven rutin?</vt:lpstr>
      <vt:lpstr>PowerPoint-presentation</vt:lpstr>
      <vt:lpstr>PowerPoint-presentation</vt:lpstr>
      <vt:lpstr>Vad händer på nätet och hur kan vi få syn på det?</vt:lpstr>
      <vt:lpstr>PowerPoint-presentation</vt:lpstr>
      <vt:lpstr>PowerPoint-presentation</vt:lpstr>
      <vt:lpstr>Nästan var tredje tjej på mellanstadiet har blivit utsatt för näthat senaste året</vt:lpstr>
      <vt:lpstr>Den vanligaste formen av kränkningar är elaka meddelanden/kommentarer om utseende eller intressen</vt:lpstr>
      <vt:lpstr>14% av högstadieeleverna har fått stötande eller obehagliga bilder skickat till sig senaste året.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Förtal</vt:lpstr>
      <vt:lpstr>PowerPoint-presentation</vt:lpstr>
      <vt:lpstr>PowerPoint-presentation</vt:lpstr>
      <vt:lpstr>Olaga hot</vt:lpstr>
      <vt:lpstr>PowerPoint-presentation</vt:lpstr>
      <vt:lpstr>PowerPoint-presentation</vt:lpstr>
      <vt:lpstr>PowerPoint-presentation</vt:lpstr>
      <vt:lpstr>PowerPoint-presentation</vt:lpstr>
      <vt:lpstr>PowerPoint-presentation</vt:lpstr>
      <vt:lpstr>PowerPoint-presentation</vt:lpstr>
      <vt:lpstr>PowerPoint-presentation</vt:lpstr>
      <vt:lpstr>Hjälplinjer för ungdomar</vt:lpstr>
      <vt:lpstr>Tack och lycka till med fortsatt PDK-arbete!</vt:lpstr>
      <vt:lpstr>Bikupa </vt:lpstr>
      <vt:lpstr>Vaffor då då?</vt:lpstr>
      <vt:lpstr>Analysmodell</vt:lpstr>
      <vt:lpstr>Analys</vt:lpstr>
      <vt:lpstr>Resultat och analys av kartläggningen</vt:lpstr>
      <vt:lpstr>Prioritera</vt:lpstr>
      <vt:lpstr>Övergång från analys till mål och till åtgärder  </vt:lpstr>
      <vt:lpstr>Sätta MÅL för åtgärden</vt:lpstr>
      <vt:lpstr>Exempel främjande åtgärd</vt:lpstr>
      <vt:lpstr>Exempel främjande åtgärd</vt:lpstr>
      <vt:lpstr>Exempel främjande åtgärd</vt:lpstr>
      <vt:lpstr>Exempel förebyggande åtgärd</vt:lpstr>
      <vt:lpstr>Exempel förebyggande åtgärd</vt:lpstr>
      <vt:lpstr>Exempel förebyggande åtgärd</vt:lpstr>
      <vt:lpstr>Stöd i värdegrundsarbetet  15:45-15:50</vt:lpstr>
      <vt:lpstr>Kontakta för frågor som rör</vt:lpstr>
      <vt:lpstr>         Mentimeter  Vad tar jag med mig från detta utbildningstillfälle?  Detta skulle jag velat veta mer om?   </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PowerPointmall Grundskoleförvaltningen med bilder 2023</dc:title>
  <dc:creator>Grundskoleförvaltningen</dc:creator>
  <cp:lastModifiedBy>Anita Molin</cp:lastModifiedBy>
  <cp:revision>2</cp:revision>
  <dcterms:created xsi:type="dcterms:W3CDTF">2020-02-27T10:02:57Z</dcterms:created>
  <dcterms:modified xsi:type="dcterms:W3CDTF">2023-11-09T20:00:17Z</dcterms:modified>
</cp:coreProperties>
</file>