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7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410" r:id="rId2"/>
    <p:sldMasterId id="2147484427" r:id="rId3"/>
    <p:sldMasterId id="2147484444" r:id="rId4"/>
    <p:sldMasterId id="2147484461" r:id="rId5"/>
    <p:sldMasterId id="2147484478" r:id="rId6"/>
    <p:sldMasterId id="2147484495" r:id="rId7"/>
    <p:sldMasterId id="2147484512" r:id="rId8"/>
  </p:sldMasterIdLst>
  <p:notesMasterIdLst>
    <p:notesMasterId r:id="rId29"/>
  </p:notesMasterIdLst>
  <p:handoutMasterIdLst>
    <p:handoutMasterId r:id="rId30"/>
  </p:handoutMasterIdLst>
  <p:sldIdLst>
    <p:sldId id="256" r:id="rId9"/>
    <p:sldId id="470" r:id="rId10"/>
    <p:sldId id="472" r:id="rId11"/>
    <p:sldId id="471" r:id="rId12"/>
    <p:sldId id="459" r:id="rId13"/>
    <p:sldId id="299" r:id="rId14"/>
    <p:sldId id="460" r:id="rId15"/>
    <p:sldId id="308" r:id="rId16"/>
    <p:sldId id="479" r:id="rId17"/>
    <p:sldId id="480" r:id="rId18"/>
    <p:sldId id="301" r:id="rId19"/>
    <p:sldId id="463" r:id="rId20"/>
    <p:sldId id="478" r:id="rId21"/>
    <p:sldId id="465" r:id="rId22"/>
    <p:sldId id="296" r:id="rId23"/>
    <p:sldId id="461" r:id="rId24"/>
    <p:sldId id="476" r:id="rId25"/>
    <p:sldId id="474" r:id="rId26"/>
    <p:sldId id="473" r:id="rId27"/>
    <p:sldId id="35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Fohlin Hagman" initials="MFH" lastIdx="4" clrIdx="0">
    <p:extLst>
      <p:ext uri="{19B8F6BF-5375-455C-9EA6-DF929625EA0E}">
        <p15:presenceInfo xmlns:p15="http://schemas.microsoft.com/office/powerpoint/2012/main" userId="S::maria.fohlin.hagman@grundskola.goteborg.se::7df72f05-16a7-4c27-b378-11503798cc80" providerId="AD"/>
      </p:ext>
    </p:extLst>
  </p:cmAuthor>
  <p:cmAuthor id="2" name="Kenita Bajric" initials="KB" lastIdx="2" clrIdx="1">
    <p:extLst>
      <p:ext uri="{19B8F6BF-5375-455C-9EA6-DF929625EA0E}">
        <p15:presenceInfo xmlns:p15="http://schemas.microsoft.com/office/powerpoint/2012/main" userId="S::kenita.bajric@grundskola.goteborg.se::e10e3efe-c8b6-45e9-9f75-544921fd63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ADD"/>
    <a:srgbClr val="BCD7DA"/>
    <a:srgbClr val="B5D3D7"/>
    <a:srgbClr val="A3C8CD"/>
    <a:srgbClr val="3F5564"/>
    <a:srgbClr val="0077BC"/>
    <a:srgbClr val="D53878"/>
    <a:srgbClr val="008391"/>
    <a:srgbClr val="FBF2B4"/>
    <a:srgbClr val="F0C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2022-10-18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2022-10-18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2022-10-18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atorhjalpen.goteborg.se/10657.guid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7" descr="En bild som visar text, golv, inomhus, person&#10;&#10;Automatiskt genererad beskrivning">
            <a:extLst>
              <a:ext uri="{FF2B5EF4-FFF2-40B4-BE49-F238E27FC236}">
                <a16:creationId xmlns:a16="http://schemas.microsoft.com/office/drawing/2014/main" id="{CAE8A4DF-2F7D-4297-9E6E-F31334FCD6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42925"/>
            <a:ext cx="12192000" cy="6858000"/>
          </a:xfr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D7A0BF1-C02C-5C4E-B2A3-731FFE4B9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82" t="35165" r="27356"/>
          <a:stretch/>
        </p:blipFill>
        <p:spPr>
          <a:xfrm rot="10800000">
            <a:off x="-44592" y="2259619"/>
            <a:ext cx="12192000" cy="482648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93F466C-0F62-4B66-9DBC-310B487C9A13}"/>
              </a:ext>
            </a:extLst>
          </p:cNvPr>
          <p:cNvSpPr txBox="1"/>
          <p:nvPr/>
        </p:nvSpPr>
        <p:spPr>
          <a:xfrm>
            <a:off x="407987" y="3813597"/>
            <a:ext cx="11286841" cy="3662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sv-SE" sz="4000" dirty="0">
              <a:solidFill>
                <a:schemeClr val="bg1"/>
              </a:solidFill>
              <a:latin typeface="+mj-lt"/>
            </a:endParaRPr>
          </a:p>
          <a:p>
            <a:r>
              <a:rPr lang="sv-SE" sz="4000" dirty="0">
                <a:solidFill>
                  <a:schemeClr val="bg1"/>
                </a:solidFill>
                <a:latin typeface="+mj-lt"/>
              </a:rPr>
              <a:t>Grundskoleförvaltningen</a:t>
            </a:r>
            <a:br>
              <a:rPr lang="sv-SE" sz="3600" dirty="0">
                <a:solidFill>
                  <a:schemeClr val="bg1"/>
                </a:solidFill>
                <a:latin typeface="+mj-lt"/>
              </a:rPr>
            </a:br>
            <a:r>
              <a:rPr lang="sv-SE" sz="3600" dirty="0">
                <a:solidFill>
                  <a:schemeClr val="bg1"/>
                </a:solidFill>
              </a:rPr>
              <a:t>Instruktioner för att ladda ner och redigera i  trygghetsenkäterna B och C </a:t>
            </a:r>
            <a:br>
              <a:rPr lang="sv-SE" sz="3600" dirty="0">
                <a:solidFill>
                  <a:schemeClr val="bg1"/>
                </a:solidFill>
              </a:rPr>
            </a:br>
            <a:r>
              <a:rPr lang="sv-SE" sz="2000" dirty="0">
                <a:solidFill>
                  <a:schemeClr val="bg1"/>
                </a:solidFill>
              </a:rPr>
              <a:t>2022-00-00</a:t>
            </a:r>
            <a:br>
              <a:rPr lang="sv-SE" sz="2000" dirty="0">
                <a:solidFill>
                  <a:schemeClr val="bg1"/>
                </a:solidFill>
              </a:rPr>
            </a:br>
            <a:endParaRPr lang="sv-SE" sz="2000" dirty="0">
              <a:solidFill>
                <a:schemeClr val="bg1"/>
              </a:solidFill>
              <a:cs typeface="Arial"/>
            </a:endParaRPr>
          </a:p>
          <a:p>
            <a:endParaRPr lang="sv-SE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388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C43E60-BD47-403D-890C-86C09D9E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Om du har en annan vy än bilden innan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5280F6-58ED-40FA-B0C8-E7D1D107ED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Om du vill att fler än du ska kunna redigera och se svaren så klickar du på, </a:t>
            </a:r>
            <a:r>
              <a:rPr lang="sv-SE" b="1"/>
              <a:t>Samla in svar</a:t>
            </a:r>
            <a:r>
              <a:rPr lang="sv-SE"/>
              <a:t> och därefter </a:t>
            </a:r>
            <a:r>
              <a:rPr lang="sv-SE" b="1"/>
              <a:t>dela för att samarbeta</a:t>
            </a:r>
          </a:p>
          <a:p>
            <a:r>
              <a:rPr lang="sv-SE"/>
              <a:t>Välj alternativet </a:t>
            </a:r>
            <a:r>
              <a:rPr lang="sv-SE" b="1"/>
              <a:t>specifika personer i min organisation kan visa och redigera. </a:t>
            </a:r>
            <a:r>
              <a:rPr lang="sv-SE"/>
              <a:t>Skriv de namn du delar med, det sparas automatiskt.</a:t>
            </a:r>
          </a:p>
          <a:p>
            <a:r>
              <a:rPr lang="sv-SE"/>
              <a:t>Alla som du delat med hittar formuläret i forms </a:t>
            </a:r>
            <a:r>
              <a:rPr lang="sv-SE" err="1"/>
              <a:t>appen</a:t>
            </a:r>
            <a:r>
              <a:rPr lang="sv-SE"/>
              <a:t> under rubriken </a:t>
            </a:r>
            <a:r>
              <a:rPr lang="sv-SE" b="1"/>
              <a:t>delas med mig</a:t>
            </a:r>
          </a:p>
          <a:p>
            <a:endParaRPr lang="sv-SE" b="1"/>
          </a:p>
          <a:p>
            <a:endParaRPr lang="sv-S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B8115F-DE4C-4BDB-8C4A-F42EC884E4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05" y="1437981"/>
            <a:ext cx="4714286" cy="13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B920214-B088-4E11-9F9D-CB2CF092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203" y="2799886"/>
            <a:ext cx="5523809" cy="3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1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AB8BB48A-0499-48EC-8111-9150FE1C86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/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5CEAA29-3AD0-674A-A285-6EEAD33EB3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" r="8179" b="62725"/>
          <a:stretch/>
        </p:blipFill>
        <p:spPr>
          <a:xfrm rot="10800000">
            <a:off x="-9939" y="-1"/>
            <a:ext cx="12192000" cy="3652023"/>
          </a:xfrm>
          <a:prstGeom prst="rect">
            <a:avLst/>
          </a:prstGeom>
        </p:spPr>
      </p:pic>
      <p:sp>
        <p:nvSpPr>
          <p:cNvPr id="4" name="Rubrik 2">
            <a:extLst>
              <a:ext uri="{FF2B5EF4-FFF2-40B4-BE49-F238E27FC236}">
                <a16:creationId xmlns:a16="http://schemas.microsoft.com/office/drawing/2014/main" id="{BC111919-5772-364E-BBD1-B4DB6F993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404813"/>
            <a:ext cx="8835591" cy="1113092"/>
          </a:xfrm>
        </p:spPr>
        <p:txBody>
          <a:bodyPr/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Dela formuläret </a:t>
            </a:r>
            <a:r>
              <a:rPr lang="sv-SE">
                <a:solidFill>
                  <a:schemeClr val="tx1"/>
                </a:solidFill>
              </a:rPr>
              <a:t>med elever</a:t>
            </a:r>
          </a:p>
        </p:txBody>
      </p:sp>
    </p:spTree>
    <p:extLst>
      <p:ext uri="{BB962C8B-B14F-4D97-AF65-F5344CB8AC3E}">
        <p14:creationId xmlns:p14="http://schemas.microsoft.com/office/powerpoint/2010/main" val="1789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EA37F6-5AF8-449A-BFDC-7D283D74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Dela formuläret med elever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0F777D-EA67-4D4B-BE41-443C191EC9A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9"/>
            <a:ext cx="5470017" cy="41606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Klicka på ”samla in svar”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Välj alternativet</a:t>
            </a:r>
            <a:r>
              <a:rPr lang="sv-SE" b="1" dirty="0"/>
              <a:t> ”alla kan svara” </a:t>
            </a:r>
            <a:r>
              <a:rPr lang="sv-SE" dirty="0"/>
              <a:t>(Bara detta alternativ gör att eleverna kan svara)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Kopiera länken och skicka till elever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59D261-521F-447D-961B-217419E10E0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" r="288"/>
          <a:stretch>
            <a:fillRect/>
          </a:stretch>
        </p:blipFill>
        <p:spPr bwMode="auto">
          <a:xfrm>
            <a:off x="6996324" y="671779"/>
            <a:ext cx="2702480" cy="27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72ABA82-54B4-45B6-AB6F-3E72A0E5B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324" y="3731193"/>
            <a:ext cx="2843958" cy="25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1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07C0C1-4FE3-468C-BD47-4E1CECDC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sz="2300"/>
              <a:t>Om du har en annan vy än den som var på bilden innan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8E80C1-0870-3B65-766E-D391B2B9B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Klicka på  </a:t>
            </a:r>
            <a:r>
              <a:rPr lang="sv-SE" b="1" dirty="0"/>
              <a:t>Dela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Välj alternativet</a:t>
            </a:r>
            <a:r>
              <a:rPr lang="sv-SE" b="1"/>
              <a:t> ”alla kan svara” </a:t>
            </a:r>
            <a:r>
              <a:rPr lang="sv-SE"/>
              <a:t>(Bara detta alternativ gör att eleverna kan svara) 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Kopiera </a:t>
            </a:r>
            <a:r>
              <a:rPr lang="sv-SE" dirty="0"/>
              <a:t>länken och skicka till elever</a:t>
            </a:r>
          </a:p>
          <a:p>
            <a:endParaRPr lang="en-US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932805F-EE09-4E39-8B98-4CE358935C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4577"/>
          <a:stretch/>
        </p:blipFill>
        <p:spPr>
          <a:xfrm>
            <a:off x="6795798" y="1736729"/>
            <a:ext cx="3750522" cy="3492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38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C7708FE-62DD-76A8-ADC7-03ADA29D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/>
          <a:lstStyle/>
          <a:p>
            <a:r>
              <a:rPr lang="sv-SE" dirty="0"/>
              <a:t>Flera inställningar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B745305F-B0B8-BCDE-9CC5-9AF2E80CB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Om du </a:t>
            </a:r>
            <a:r>
              <a:rPr lang="en-US" err="1"/>
              <a:t>vill</a:t>
            </a:r>
            <a:r>
              <a:rPr lang="en-US"/>
              <a:t> </a:t>
            </a:r>
            <a:r>
              <a:rPr lang="en-US" err="1"/>
              <a:t>anpassa</a:t>
            </a:r>
            <a:r>
              <a:rPr lang="en-US"/>
              <a:t> start och </a:t>
            </a:r>
            <a:r>
              <a:rPr lang="en-US" err="1"/>
              <a:t>slutdatum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tack </a:t>
            </a:r>
            <a:r>
              <a:rPr lang="en-US" err="1"/>
              <a:t>meddelande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klicka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de </a:t>
            </a:r>
            <a:r>
              <a:rPr lang="en-US" err="1"/>
              <a:t>tre</a:t>
            </a:r>
            <a:r>
              <a:rPr lang="en-US"/>
              <a:t> </a:t>
            </a:r>
            <a:r>
              <a:rPr lang="en-US" err="1"/>
              <a:t>prickarna</a:t>
            </a:r>
            <a:r>
              <a:rPr lang="en-US"/>
              <a:t> </a:t>
            </a:r>
            <a:r>
              <a:rPr lang="sv-SE"/>
              <a:t>i</a:t>
            </a:r>
            <a:r>
              <a:rPr lang="en-US"/>
              <a:t> </a:t>
            </a:r>
            <a:r>
              <a:rPr lang="en-US" err="1"/>
              <a:t>översta</a:t>
            </a:r>
            <a:r>
              <a:rPr lang="en-US"/>
              <a:t> </a:t>
            </a:r>
            <a:r>
              <a:rPr lang="en-US" err="1"/>
              <a:t>högra</a:t>
            </a:r>
            <a:r>
              <a:rPr lang="en-US"/>
              <a:t> </a:t>
            </a:r>
            <a:r>
              <a:rPr lang="en-US" err="1"/>
              <a:t>hörnet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endParaRPr lang="sv-SE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B5E410A-D15C-4085-9C04-A2470506A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3558" y="1384031"/>
            <a:ext cx="2931047" cy="498901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3258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bild 13">
            <a:extLst>
              <a:ext uri="{FF2B5EF4-FFF2-40B4-BE49-F238E27FC236}">
                <a16:creationId xmlns:a16="http://schemas.microsoft.com/office/drawing/2014/main" id="{44AD3434-00FE-477C-8BB1-B2F30DED43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6731"/>
          <a:stretch>
            <a:fillRect/>
          </a:stretch>
        </p:blipFill>
        <p:spPr/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2B9E9D6-245E-054D-BCF6-900A0D83F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52" t="42948" r="6252" b="-1"/>
          <a:stretch/>
        </p:blipFill>
        <p:spPr>
          <a:xfrm>
            <a:off x="0" y="-1"/>
            <a:ext cx="12192000" cy="3349487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7C8D3D76-F136-484D-BDAD-6A27136A2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404813"/>
            <a:ext cx="8835591" cy="1356360"/>
          </a:xfrm>
        </p:spPr>
        <p:txBody>
          <a:bodyPr/>
          <a:lstStyle/>
          <a:p>
            <a:pPr algn="l"/>
            <a:r>
              <a:rPr lang="sv-SE">
                <a:solidFill>
                  <a:schemeClr val="tx1"/>
                </a:solidFill>
              </a:rPr>
              <a:t>Hur tar jag fram svaren</a:t>
            </a:r>
          </a:p>
        </p:txBody>
      </p:sp>
    </p:spTree>
    <p:extLst>
      <p:ext uri="{BB962C8B-B14F-4D97-AF65-F5344CB8AC3E}">
        <p14:creationId xmlns:p14="http://schemas.microsoft.com/office/powerpoint/2010/main" val="60041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0B71D3-0C4B-3B67-A494-AD0EE221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/>
              <a:t>Du kan se svar/resultat på tre olika sätt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DC5F375-4B83-7F08-E3BC-611D88E65D6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sv-SE"/>
              <a:t>Du får automatiskt alla delarna nedan</a:t>
            </a:r>
            <a:r>
              <a:rPr lang="sv-SE" dirty="0"/>
              <a:t>. </a:t>
            </a:r>
            <a:endParaRPr lang="sv-SE"/>
          </a:p>
          <a:p>
            <a:pPr marL="457200" indent="-457200">
              <a:buAutoNum type="arabicPeriod"/>
            </a:pPr>
            <a:r>
              <a:rPr lang="sv-SE" dirty="0"/>
              <a:t>Visa svar/resultat </a:t>
            </a:r>
          </a:p>
          <a:p>
            <a:pPr marL="457200" indent="-457200">
              <a:buAutoNum type="arabicPeriod"/>
            </a:pPr>
            <a:r>
              <a:rPr lang="sv-SE" dirty="0"/>
              <a:t>Öppna i Excel</a:t>
            </a:r>
          </a:p>
          <a:p>
            <a:pPr marL="457200" indent="-457200">
              <a:buAutoNum type="arabicPeriod"/>
            </a:pPr>
            <a:r>
              <a:rPr lang="sv-SE" dirty="0"/>
              <a:t>Visa svar som diagram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59561B-F2E6-4E60-8D98-5FA992051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36728"/>
            <a:ext cx="5453066" cy="3967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632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BCF74E-A0FC-4DF8-8216-A899E558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 fontScale="90000"/>
          </a:bodyPr>
          <a:lstStyle/>
          <a:p>
            <a:br>
              <a:rPr lang="sv-SE" sz="2300"/>
            </a:br>
            <a:r>
              <a:rPr lang="sv-SE" sz="2800"/>
              <a:t>Visa alla svar per fråga på gruppnivå</a:t>
            </a:r>
            <a:endParaRPr lang="sv-SE" sz="23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618B06B-BD07-F1AD-62AE-4BD5C42AB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err="1"/>
              <a:t>Klicka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b="1" err="1"/>
              <a:t>mer</a:t>
            </a:r>
            <a:r>
              <a:rPr lang="en-US" b="1"/>
              <a:t> information </a:t>
            </a:r>
            <a:r>
              <a:rPr lang="en-US"/>
              <a:t>under </a:t>
            </a:r>
            <a:r>
              <a:rPr lang="en-US" err="1"/>
              <a:t>varje</a:t>
            </a:r>
            <a:r>
              <a:rPr lang="en-US"/>
              <a:t> </a:t>
            </a:r>
            <a:r>
              <a:rPr lang="en-US" err="1"/>
              <a:t>fråga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du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svar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den </a:t>
            </a:r>
            <a:r>
              <a:rPr lang="en-US" err="1"/>
              <a:t>specifika</a:t>
            </a:r>
            <a:r>
              <a:rPr lang="en-US"/>
              <a:t> </a:t>
            </a:r>
            <a:r>
              <a:rPr lang="en-US" err="1"/>
              <a:t>frågan</a:t>
            </a:r>
            <a:r>
              <a:rPr lang="en-US"/>
              <a:t>.</a:t>
            </a:r>
          </a:p>
          <a:p>
            <a:pPr marL="457200" indent="-457200">
              <a:buAutoNum type="arabicPeriod"/>
            </a:pPr>
            <a:endParaRPr lang="en-US"/>
          </a:p>
        </p:txBody>
      </p:sp>
      <p:pic>
        <p:nvPicPr>
          <p:cNvPr id="4" name="Platshållare för innehåll 6">
            <a:extLst>
              <a:ext uri="{FF2B5EF4-FFF2-40B4-BE49-F238E27FC236}">
                <a16:creationId xmlns:a16="http://schemas.microsoft.com/office/drawing/2014/main" id="{633BFAB4-B56A-4E03-9739-8B771C11DF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4012" y="1566001"/>
            <a:ext cx="5400000" cy="1862999"/>
          </a:xfrm>
          <a:prstGeom prst="rect">
            <a:avLst/>
          </a:prstGeom>
          <a:noFill/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01A2BEE-9A59-4DBB-8BDF-03E6EDE75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26" y="3877714"/>
            <a:ext cx="5228571" cy="14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2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02982F-B479-4EE1-B0FD-F2F034CF4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Visa alla svar på alla frågor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CB54BC-E692-451C-A623-4D7E5D2A9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861719"/>
            <a:ext cx="4854746" cy="4176710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Då måste du välja </a:t>
            </a:r>
            <a:r>
              <a:rPr lang="sv-SE" b="1"/>
              <a:t>öppna i Excel</a:t>
            </a:r>
          </a:p>
          <a:p>
            <a:pPr marL="0" indent="0">
              <a:buNone/>
            </a:pPr>
            <a:r>
              <a:rPr lang="sv-SE"/>
              <a:t>Obs! spara ner det på din dator.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Tänk på, att alla svar som kommer in efter du laddat ner en </a:t>
            </a:r>
            <a:r>
              <a:rPr lang="sv-SE" err="1"/>
              <a:t>excellfil</a:t>
            </a:r>
            <a:r>
              <a:rPr lang="sv-SE"/>
              <a:t> kommer inte med i den nedladdade filen. Kommer det nya svar så behöver du ladda ner en ny fil.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endParaRPr lang="sv-SE" b="1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EDCDC3E-C25C-4732-98D5-F0E1F3112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4942" y="4643991"/>
            <a:ext cx="7173317" cy="1471268"/>
          </a:xfrm>
        </p:spPr>
      </p:pic>
      <p:pic>
        <p:nvPicPr>
          <p:cNvPr id="5" name="Platshållare för innehåll 7">
            <a:extLst>
              <a:ext uri="{FF2B5EF4-FFF2-40B4-BE49-F238E27FC236}">
                <a16:creationId xmlns:a16="http://schemas.microsoft.com/office/drawing/2014/main" id="{5BEED7C4-51EA-4D4C-B613-F2C7EA69B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951" y="1112610"/>
            <a:ext cx="5678487" cy="25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2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F580098-02F7-DA28-046C-F6B24206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en-US" dirty="0"/>
              <a:t>Visa </a:t>
            </a:r>
            <a:r>
              <a:rPr lang="en-US" dirty="0" err="1"/>
              <a:t>individuella</a:t>
            </a:r>
            <a:r>
              <a:rPr lang="en-US" dirty="0"/>
              <a:t> </a:t>
            </a:r>
            <a:r>
              <a:rPr lang="en-US" dirty="0" err="1"/>
              <a:t>svar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A7B172-2AFF-DB94-B14D-5655A82AF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v-SE" b="1" dirty="0"/>
              <a:t>Visa resultat</a:t>
            </a:r>
          </a:p>
          <a:p>
            <a:pPr marL="457200" indent="-457200">
              <a:buAutoNum type="arabicPeriod"/>
            </a:pPr>
            <a:r>
              <a:rPr lang="sv-SE" dirty="0"/>
              <a:t>Antal elever som svarat</a:t>
            </a:r>
          </a:p>
          <a:p>
            <a:pPr marL="457200" indent="-457200">
              <a:buAutoNum type="arabicPeriod"/>
            </a:pPr>
            <a:r>
              <a:rPr lang="sv-SE" dirty="0"/>
              <a:t>Möjlighet att välja enskild elevs svar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sv-SE" dirty="0"/>
              <a:t>Här ser du alla som svarat du ser även individuella svar</a:t>
            </a:r>
          </a:p>
          <a:p>
            <a:pPr marL="457200" indent="-457200">
              <a:buAutoNum type="arabicPeriod"/>
            </a:pPr>
            <a:r>
              <a:rPr lang="sv-SE" dirty="0"/>
              <a:t>Här klickar du och kommer till nästa elevs svar.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5D6E0D-48DD-4FEB-A406-DA7BD95D5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250" y="2981334"/>
            <a:ext cx="5400000" cy="1687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875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CFC069-DAC9-435C-8E8C-946D5FAA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988558"/>
          </a:xfrm>
        </p:spPr>
        <p:txBody>
          <a:bodyPr>
            <a:normAutofit fontScale="90000"/>
          </a:bodyPr>
          <a:lstStyle/>
          <a:p>
            <a:r>
              <a:rPr lang="sv-SE" dirty="0"/>
              <a:t>Det finns tre stycken enkäter som skolor kan använda – denna instruktion gäller enkäterna B och C som utförs i Forms.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95E68D-5E48-4B9A-A8A8-93AC9C7E8D7E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0" tIns="0" rIns="0" bIns="0" rtlCol="0" anchor="t">
            <a:normAutofit fontScale="92500"/>
          </a:bodyPr>
          <a:lstStyle/>
          <a:p>
            <a:pPr marL="229870" indent="-229870"/>
            <a:r>
              <a:rPr lang="sv-SE" dirty="0"/>
              <a:t>Trygghetsenkät A (minst avancerad)</a:t>
            </a:r>
          </a:p>
          <a:p>
            <a:pPr marL="229870" indent="-229870"/>
            <a:r>
              <a:rPr lang="sv-SE" dirty="0"/>
              <a:t>Trygghetsenkät B (mer avancerad)</a:t>
            </a:r>
            <a:endParaRPr lang="sv-SE" dirty="0">
              <a:cs typeface="Arial"/>
            </a:endParaRPr>
          </a:p>
          <a:p>
            <a:pPr marL="229870" indent="-229870"/>
            <a:r>
              <a:rPr lang="sv-SE" dirty="0"/>
              <a:t>Trygghetsenkät C (mest avancerad)</a:t>
            </a:r>
            <a:endParaRPr lang="sv-SE" dirty="0">
              <a:cs typeface="Arial"/>
            </a:endParaRPr>
          </a:p>
          <a:p>
            <a:pPr marL="229870" indent="-229870"/>
            <a:endParaRPr lang="sv-SE" dirty="0">
              <a:cs typeface="Arial"/>
            </a:endParaRPr>
          </a:p>
          <a:p>
            <a:pPr marL="0" indent="0">
              <a:buNone/>
            </a:pPr>
            <a:r>
              <a:rPr lang="sv-SE" dirty="0"/>
              <a:t>1. Den eller de enkäter som ni väljer att använda på er skola ska kopieras/dupliceras till er enhet. </a:t>
            </a:r>
            <a:endParaRPr lang="sv-SE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2. Klicka på den länk som är namngiven med den enkät ni vill använda.</a:t>
            </a:r>
            <a:r>
              <a:rPr lang="sv-SE" dirty="0"/>
              <a:t>  </a:t>
            </a:r>
            <a:endParaRPr lang="sv-SE" dirty="0">
              <a:cs typeface="Arial"/>
            </a:endParaRPr>
          </a:p>
          <a:p>
            <a:pPr marL="0" indent="0">
              <a:buNone/>
            </a:pPr>
            <a:r>
              <a:rPr lang="sv-SE" dirty="0"/>
              <a:t>3. Duplicera enkäten, då hamnar du direkt i redigeringsläge i din egen enkät. </a:t>
            </a:r>
          </a:p>
          <a:p>
            <a:pPr marL="0" indent="0">
              <a:buNone/>
            </a:pPr>
            <a:r>
              <a:rPr lang="sv-SE" dirty="0"/>
              <a:t>Samma formulär hamnar också i dina senaste formulär i </a:t>
            </a:r>
            <a:r>
              <a:rPr lang="sv-SE" dirty="0" err="1"/>
              <a:t>Formsappen</a:t>
            </a:r>
            <a:r>
              <a:rPr lang="sv-SE" dirty="0"/>
              <a:t> på Office på webben. </a:t>
            </a:r>
          </a:p>
          <a:p>
            <a:pPr marL="0" indent="0">
              <a:buNone/>
            </a:pPr>
            <a:r>
              <a:rPr lang="sv-SE" dirty="0"/>
              <a:t>Följ instruktionerna på följande bilder hur du ska gå tillväga.</a:t>
            </a: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414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ljus&#10;&#10;Automatiskt genererad beskrivning">
            <a:extLst>
              <a:ext uri="{FF2B5EF4-FFF2-40B4-BE49-F238E27FC236}">
                <a16:creationId xmlns:a16="http://schemas.microsoft.com/office/drawing/2014/main" id="{DC8722A1-AD8A-294E-BF4C-CAD062AEE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940" y="1144789"/>
            <a:ext cx="8460121" cy="5390724"/>
          </a:xfrm>
          <a:prstGeom prst="rect">
            <a:avLst/>
          </a:prstGeom>
        </p:spPr>
      </p:pic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76C483F-5404-C841-963C-D878EBA959BD}"/>
              </a:ext>
            </a:extLst>
          </p:cNvPr>
          <p:cNvSpPr txBox="1">
            <a:spLocks/>
          </p:cNvSpPr>
          <p:nvPr/>
        </p:nvSpPr>
        <p:spPr>
          <a:xfrm>
            <a:off x="2652658" y="2400317"/>
            <a:ext cx="6294600" cy="2370028"/>
          </a:xfrm>
          <a:prstGeom prst="rect">
            <a:avLst/>
          </a:prstGeom>
        </p:spPr>
        <p:txBody>
          <a:bodyPr/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600" b="1" dirty="0">
                <a:latin typeface="+mj-lt"/>
              </a:rPr>
              <a:t>Kontakt</a:t>
            </a:r>
          </a:p>
          <a:p>
            <a:pPr marL="0" indent="0">
              <a:buNone/>
            </a:pPr>
            <a:r>
              <a:rPr lang="sv-SE" sz="1600" b="1" dirty="0"/>
              <a:t>Digitalisering och Innovation</a:t>
            </a:r>
          </a:p>
          <a:p>
            <a:pPr marL="0" indent="0">
              <a:buNone/>
            </a:pPr>
            <a:endParaRPr lang="sv-SE" sz="1600" b="1" dirty="0"/>
          </a:p>
          <a:p>
            <a:pPr marL="0" indent="0">
              <a:buNone/>
            </a:pPr>
            <a:r>
              <a:rPr lang="sv-SE" sz="1600" b="1" dirty="0"/>
              <a:t>Vi eventuella frågor om formas maila:</a:t>
            </a:r>
          </a:p>
          <a:p>
            <a:pPr marL="0" indent="0">
              <a:buNone/>
            </a:pPr>
            <a:r>
              <a:rPr lang="sv-SE" sz="1600" b="1" dirty="0"/>
              <a:t>digital@grundskola.goteborg.se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E7B62C16-1A96-214E-83CF-0BF2D3706B56}"/>
              </a:ext>
            </a:extLst>
          </p:cNvPr>
          <p:cNvSpPr txBox="1">
            <a:spLocks/>
          </p:cNvSpPr>
          <p:nvPr/>
        </p:nvSpPr>
        <p:spPr>
          <a:xfrm>
            <a:off x="1792046" y="456257"/>
            <a:ext cx="6294600" cy="281410"/>
          </a:xfrm>
          <a:prstGeom prst="rect">
            <a:avLst/>
          </a:prstGeom>
        </p:spPr>
        <p:txBody>
          <a:bodyPr/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/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969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27A60-4755-2C4E-E7A5-AC238F2D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Här</a:t>
            </a:r>
            <a:r>
              <a:rPr lang="en-US"/>
              <a:t> </a:t>
            </a:r>
            <a:r>
              <a:rPr lang="en-US" dirty="0" err="1"/>
              <a:t>hittar</a:t>
            </a:r>
            <a:r>
              <a:rPr lang="en-US" dirty="0"/>
              <a:t> </a:t>
            </a:r>
            <a:r>
              <a:rPr lang="en-US"/>
              <a:t>du Office </a:t>
            </a:r>
            <a:r>
              <a:rPr lang="en-US" err="1"/>
              <a:t>på</a:t>
            </a:r>
            <a:r>
              <a:rPr lang="en-US"/>
              <a:t> Intranätet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1D6EF28-98FC-4CEF-9574-2398B111E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3631160" cy="648720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Genom att öppna en webbläsare kommer du in på Intranätet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0AF1-346D-ED7C-13A3-9D89B964A9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Arial"/>
              </a:rPr>
              <a:t>  </a:t>
            </a: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69EE90-00EB-483F-87C4-AE9A9B015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0606" y="1591385"/>
            <a:ext cx="7041394" cy="648720"/>
          </a:xfrm>
        </p:spPr>
        <p:txBody>
          <a:bodyPr/>
          <a:lstStyle/>
          <a:p>
            <a:r>
              <a:rPr lang="sv-SE" dirty="0"/>
              <a:t>Glöm inte att klicka på ”Logga in” innan du då vidare till ”Office på webben”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BC8AA57-CB09-4957-A5D7-A8E1AB0981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70606" y="3300474"/>
            <a:ext cx="7041394" cy="2634844"/>
          </a:xfrm>
        </p:spPr>
      </p:pic>
      <p:pic>
        <p:nvPicPr>
          <p:cNvPr id="1026" name="Picture 2" descr="Ladda ned Microsoft Edge-webbläsaren | Microsoft">
            <a:extLst>
              <a:ext uri="{FF2B5EF4-FFF2-40B4-BE49-F238E27FC236}">
                <a16:creationId xmlns:a16="http://schemas.microsoft.com/office/drawing/2014/main" id="{469F6093-6B96-474B-8DF2-FB191AF2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3" y="3591154"/>
            <a:ext cx="2442249" cy="20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23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D0E877-1BDC-4CD3-BB39-46D337BE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Hitta </a:t>
            </a:r>
            <a:r>
              <a:rPr lang="sv-SE" dirty="0" err="1"/>
              <a:t>Formsappen</a:t>
            </a:r>
            <a:r>
              <a:rPr lang="sv-SE" dirty="0"/>
              <a:t> 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6204EE-A5F4-47C1-83D2-2B82A21287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/>
              <a:t>Klicka - </a:t>
            </a:r>
            <a:r>
              <a:rPr lang="sv-SE" b="1"/>
              <a:t>Forms</a:t>
            </a:r>
            <a:endParaRPr lang="sv-SE" b="1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sv-SE"/>
              <a:t>Klicka - </a:t>
            </a:r>
            <a:r>
              <a:rPr lang="sv-SE" b="1"/>
              <a:t>Senaste</a:t>
            </a:r>
            <a:r>
              <a:rPr lang="sv-SE" dirty="0"/>
              <a:t>. Nu</a:t>
            </a:r>
            <a:r>
              <a:rPr lang="sv-SE" dirty="0">
                <a:cs typeface="Arial"/>
              </a:rPr>
              <a:t> är den kopierad till dig och sparad i din forms </a:t>
            </a:r>
            <a:r>
              <a:rPr lang="sv-SE">
                <a:cs typeface="Arial"/>
              </a:rPr>
              <a:t>app.</a:t>
            </a:r>
            <a:r>
              <a:rPr lang="sv-SE" dirty="0">
                <a:cs typeface="Arial"/>
              </a:rPr>
              <a:t> </a:t>
            </a:r>
          </a:p>
          <a:p>
            <a:pPr marL="0" indent="0">
              <a:buNone/>
            </a:pPr>
            <a:r>
              <a:rPr lang="sv-SE" dirty="0">
                <a:cs typeface="Arial"/>
              </a:rPr>
              <a:t>3.   Du </a:t>
            </a:r>
            <a:r>
              <a:rPr lang="sv-SE">
                <a:cs typeface="Arial"/>
              </a:rPr>
              <a:t>hittar den nu bland dina senaste formulär i </a:t>
            </a:r>
            <a:r>
              <a:rPr lang="sv-SE" err="1">
                <a:cs typeface="Arial"/>
              </a:rPr>
              <a:t>formsappen</a:t>
            </a:r>
            <a:r>
              <a:rPr lang="sv-SE">
                <a:cs typeface="Arial"/>
              </a:rPr>
              <a:t> och </a:t>
            </a:r>
            <a:r>
              <a:rPr lang="sv-SE" dirty="0">
                <a:cs typeface="Arial"/>
              </a:rPr>
              <a:t>kan nu redigera och ändra som du vill i din enkät genom att klicka på enkätens namn  t ex trygghetsenkät B med </a:t>
            </a:r>
            <a:r>
              <a:rPr lang="sv-SE" dirty="0" err="1">
                <a:cs typeface="Arial"/>
              </a:rPr>
              <a:t>bildstöd</a:t>
            </a:r>
            <a:r>
              <a:rPr lang="sv-SE" dirty="0">
                <a:cs typeface="Arial"/>
              </a:rPr>
              <a:t>.</a:t>
            </a:r>
          </a:p>
          <a:p>
            <a:pPr marL="0" indent="0">
              <a:buNone/>
            </a:pPr>
            <a:endParaRPr lang="sv-SE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sv-SE" dirty="0">
              <a:cs typeface="Arial"/>
            </a:endParaRP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67DDE29-F8B9-4706-AA81-24D762AF81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258" y="1736725"/>
            <a:ext cx="5325309" cy="4176713"/>
          </a:xfrm>
        </p:spPr>
      </p:pic>
    </p:spTree>
    <p:extLst>
      <p:ext uri="{BB962C8B-B14F-4D97-AF65-F5344CB8AC3E}">
        <p14:creationId xmlns:p14="http://schemas.microsoft.com/office/powerpoint/2010/main" val="307154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F1C32F1-F6C5-1D2F-A4A7-A8C761BE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/>
          <a:lstStyle/>
          <a:p>
            <a:r>
              <a:rPr lang="sv-SE"/>
              <a:t>Öppna formuläret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1636EA3-F3A3-D248-4360-8B65C79A1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4845937" cy="4176710"/>
          </a:xfrm>
        </p:spPr>
        <p:txBody>
          <a:bodyPr vert="horz" lIns="0" tIns="0" rIns="0" bIns="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b="1" dirty="0"/>
              <a:t>Redigera</a:t>
            </a:r>
            <a:r>
              <a:rPr lang="en-US" b="1" dirty="0"/>
              <a:t> </a:t>
            </a:r>
            <a:r>
              <a:rPr lang="sv-SE" b="1" dirty="0"/>
              <a:t>frågor: </a:t>
            </a:r>
            <a:r>
              <a:rPr lang="sv-SE" dirty="0"/>
              <a:t>Se till att du är i rubriken frågor. Du får sedan klicka på fråga för fråga för att redigera frågorna som du önskar.</a:t>
            </a:r>
          </a:p>
          <a:p>
            <a:pPr marL="457200" indent="-457200">
              <a:buFont typeface="+mj-lt"/>
              <a:buAutoNum type="arabicPeriod"/>
            </a:pPr>
            <a:r>
              <a:rPr lang="sv-SE" b="1" dirty="0"/>
              <a:t>Se svar: </a:t>
            </a:r>
            <a:r>
              <a:rPr lang="sv-SE" dirty="0"/>
              <a:t>då klickar du på rubriken svar</a:t>
            </a:r>
            <a:endParaRPr lang="sv-SE"/>
          </a:p>
          <a:p>
            <a:pPr marL="457200" indent="-457200">
              <a:buFont typeface="+mj-lt"/>
              <a:buAutoNum type="arabicPeriod"/>
            </a:pPr>
            <a:endParaRPr lang="sv-SE">
              <a:cs typeface="Arial"/>
            </a:endParaRPr>
          </a:p>
          <a:p>
            <a:pPr marL="0" indent="0">
              <a:buNone/>
            </a:pPr>
            <a:r>
              <a:rPr lang="sv-SE">
                <a:cs typeface="Arial"/>
              </a:rPr>
              <a:t>Här kan du se två korta filmer som hur du jobbar i forms </a:t>
            </a:r>
            <a:r>
              <a:rPr lang="sv-SE" err="1">
                <a:hlinkClick r:id="rId2"/>
              </a:rPr>
              <a:t>Forms</a:t>
            </a:r>
            <a:r>
              <a:rPr lang="sv-SE">
                <a:hlinkClick r:id="rId2"/>
              </a:rPr>
              <a:t> (goteborg.se)</a:t>
            </a:r>
            <a:endParaRPr lang="sv-SE"/>
          </a:p>
          <a:p>
            <a:pPr marL="0" indent="0">
              <a:buNone/>
            </a:pPr>
            <a:endParaRPr lang="sv-SE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2C08368-D4F4-4B32-A7EF-51B4D6EA2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173" y="1921790"/>
            <a:ext cx="6010077" cy="3455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30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tshållare för bild 17">
            <a:extLst>
              <a:ext uri="{FF2B5EF4-FFF2-40B4-BE49-F238E27FC236}">
                <a16:creationId xmlns:a16="http://schemas.microsoft.com/office/drawing/2014/main" id="{4CA23BC5-4EAC-4440-A35F-CAA8FA445A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4" b="26690"/>
          <a:stretch/>
        </p:blipFill>
        <p:spPr>
          <a:xfrm>
            <a:off x="0" y="0"/>
            <a:ext cx="12192000" cy="6858000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2BF4A67-510C-2D44-AC0D-D4189DDA48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26" t="44401" r="7530"/>
          <a:stretch/>
        </p:blipFill>
        <p:spPr>
          <a:xfrm>
            <a:off x="0" y="1"/>
            <a:ext cx="12191999" cy="3697356"/>
          </a:xfrm>
          <a:prstGeom prst="rect">
            <a:avLst/>
          </a:prstGeom>
        </p:spPr>
      </p:pic>
      <p:sp>
        <p:nvSpPr>
          <p:cNvPr id="4" name="Rubrik 2">
            <a:extLst>
              <a:ext uri="{FF2B5EF4-FFF2-40B4-BE49-F238E27FC236}">
                <a16:creationId xmlns:a16="http://schemas.microsoft.com/office/drawing/2014/main" id="{4C1213B2-A56D-F946-BB11-DB9AB69CB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404813"/>
            <a:ext cx="8835591" cy="1113092"/>
          </a:xfrm>
        </p:spPr>
        <p:txBody>
          <a:bodyPr/>
          <a:lstStyle/>
          <a:p>
            <a:pPr algn="l"/>
            <a:r>
              <a:rPr lang="sv-SE"/>
              <a:t>Vill du redigera och ändra i enkäten</a:t>
            </a:r>
          </a:p>
        </p:txBody>
      </p:sp>
    </p:spTree>
    <p:extLst>
      <p:ext uri="{BB962C8B-B14F-4D97-AF65-F5344CB8AC3E}">
        <p14:creationId xmlns:p14="http://schemas.microsoft.com/office/powerpoint/2010/main" val="107900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>
            <a:extLst>
              <a:ext uri="{FF2B5EF4-FFF2-40B4-BE49-F238E27FC236}">
                <a16:creationId xmlns:a16="http://schemas.microsoft.com/office/drawing/2014/main" id="{05D82AE2-3D12-F349-DE8B-DA5661E69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>
            <a:normAutofit fontScale="90000"/>
          </a:bodyPr>
          <a:lstStyle/>
          <a:p>
            <a:r>
              <a:rPr lang="sv-SE" dirty="0"/>
              <a:t>Inställningar</a:t>
            </a:r>
            <a:r>
              <a:rPr lang="sv-SE"/>
              <a:t> hur du vill att formuläret ska se ut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E1F0C7-8A1A-4B5E-8696-12D907E80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Förhandsgranskning – så här ser mottagaren, alltså de som ska utföra enkäten formuläret när du skickar ut det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Byt tema -  färg och bakgrund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Samla in svar eller dela formuläret med Elever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Inställningar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F01AE96A-422B-4DB6-9EC2-DA4B91015E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9299" y="1736729"/>
            <a:ext cx="4539902" cy="41767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9489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1BDE3A28-30BF-4A1C-B49B-8B91428F59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9" b="33981"/>
          <a:stretch/>
        </p:blipFill>
        <p:spPr>
          <a:xfrm>
            <a:off x="0" y="0"/>
            <a:ext cx="12192000" cy="6858000"/>
          </a:xfr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CB48768-725F-824D-B2FF-3B75FF9777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9" r="5047" b="42952"/>
          <a:stretch/>
        </p:blipFill>
        <p:spPr>
          <a:xfrm>
            <a:off x="0" y="2993019"/>
            <a:ext cx="12191999" cy="3906079"/>
          </a:xfrm>
          <a:prstGeom prst="rect">
            <a:avLst/>
          </a:prstGeom>
        </p:spPr>
      </p:pic>
      <p:sp>
        <p:nvSpPr>
          <p:cNvPr id="4" name="Rubrik 2">
            <a:extLst>
              <a:ext uri="{FF2B5EF4-FFF2-40B4-BE49-F238E27FC236}">
                <a16:creationId xmlns:a16="http://schemas.microsoft.com/office/drawing/2014/main" id="{756B2848-CAF7-BA46-86A4-95EDE5AEF18A}"/>
              </a:ext>
            </a:extLst>
          </p:cNvPr>
          <p:cNvSpPr txBox="1">
            <a:spLocks/>
          </p:cNvSpPr>
          <p:nvPr/>
        </p:nvSpPr>
        <p:spPr>
          <a:xfrm>
            <a:off x="407988" y="5140296"/>
            <a:ext cx="9417155" cy="111309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ctr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5400" dirty="0"/>
              <a:t>Dela formuläret med lärare som ska se svaren</a:t>
            </a:r>
          </a:p>
        </p:txBody>
      </p:sp>
    </p:spTree>
    <p:extLst>
      <p:ext uri="{BB962C8B-B14F-4D97-AF65-F5344CB8AC3E}">
        <p14:creationId xmlns:p14="http://schemas.microsoft.com/office/powerpoint/2010/main" val="183418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C62514-75F3-4BA4-AFA1-29B6CC21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Dela formuläret med lärare som ska se svaren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7037120-E2FF-4B39-BFF4-52BF413355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Om du vill att fler än du ska kunna redigera och se svaren så klickar du på, </a:t>
            </a:r>
            <a:r>
              <a:rPr lang="sv-SE" b="1"/>
              <a:t>Dela</a:t>
            </a:r>
            <a:r>
              <a:rPr lang="sv-SE"/>
              <a:t> och därefter </a:t>
            </a:r>
            <a:r>
              <a:rPr lang="sv-SE" b="1"/>
              <a:t>dela för att samarbeta. </a:t>
            </a:r>
          </a:p>
          <a:p>
            <a:r>
              <a:rPr lang="sv-SE"/>
              <a:t>Välj alternativet </a:t>
            </a:r>
            <a:r>
              <a:rPr lang="sv-SE" b="1"/>
              <a:t>specifika personer i min organisation kan visa och redigera. </a:t>
            </a:r>
            <a:r>
              <a:rPr lang="sv-SE"/>
              <a:t>Skriv de namn du delar med, det sparas automatiskt.</a:t>
            </a:r>
          </a:p>
          <a:p>
            <a:r>
              <a:rPr lang="sv-SE"/>
              <a:t>Alla som du delat med hittar formuläret i forms </a:t>
            </a:r>
            <a:r>
              <a:rPr lang="sv-SE" err="1"/>
              <a:t>appen</a:t>
            </a:r>
            <a:r>
              <a:rPr lang="sv-SE"/>
              <a:t> under rubriken </a:t>
            </a:r>
            <a:r>
              <a:rPr lang="sv-SE" b="1"/>
              <a:t>delas med mig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07B94D8B-5C10-47DE-AC27-FB115FBB22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4901" y="2614744"/>
            <a:ext cx="4848058" cy="3467557"/>
          </a:xfr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D2074CB-6225-482C-87D8-2DEA21FF4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839"/>
          <a:stretch/>
        </p:blipFill>
        <p:spPr>
          <a:xfrm>
            <a:off x="6384014" y="1736729"/>
            <a:ext cx="4848058" cy="6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56574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2022.potx" id="{71B80625-70DF-475D-AB64-EF8C25D33190}" vid="{88485CE6-2284-41F7-9760-41171B08CE9B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2022.potx" id="{71B80625-70DF-475D-AB64-EF8C25D33190}" vid="{461951C9-CF50-4754-B1C3-27238FBB0881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2022.potx" id="{71B80625-70DF-475D-AB64-EF8C25D33190}" vid="{EF81290B-D897-48C1-BE84-F42F8B677F9C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2022.potx" id="{71B80625-70DF-475D-AB64-EF8C25D33190}" vid="{9754153E-FF89-4F74-9CAF-4A60FEE71255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2022.potx" id="{71B80625-70DF-475D-AB64-EF8C25D33190}" vid="{1E1F4CB6-3BF4-4C21-96D5-DFC01B6AED8D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2022.potx" id="{71B80625-70DF-475D-AB64-EF8C25D33190}" vid="{93E0BFFB-26C8-41F7-91B2-2CB4B4292A53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2022.potx" id="{71B80625-70DF-475D-AB64-EF8C25D33190}" vid="{C676CBBF-E5D1-4766-A8E7-93C3379FD186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skoleförvaltningen mall 2022.potx" id="{71B80625-70DF-475D-AB64-EF8C25D33190}" vid="{25BE09B7-549C-49D0-BC39-46F3E1154F9E}"/>
    </a:ext>
  </a:extLst>
</a:theme>
</file>

<file path=ppt/theme/theme9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771</Words>
  <Application>Microsoft Office PowerPoint</Application>
  <PresentationFormat>Bredbild</PresentationFormat>
  <Paragraphs>78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Wingdings</vt:lpstr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PowerPoint-presentation</vt:lpstr>
      <vt:lpstr>Det finns tre stycken enkäter som skolor kan använda – denna instruktion gäller enkäterna B och C som utförs i Forms. </vt:lpstr>
      <vt:lpstr>Här hittar du Office på Intranätet</vt:lpstr>
      <vt:lpstr>Hitta Formsappen </vt:lpstr>
      <vt:lpstr>Öppna formuläret</vt:lpstr>
      <vt:lpstr>Vill du redigera och ändra i enkäten</vt:lpstr>
      <vt:lpstr>Inställningar hur du vill att formuläret ska se ut </vt:lpstr>
      <vt:lpstr>PowerPoint-presentation</vt:lpstr>
      <vt:lpstr>Dela formuläret med lärare som ska se svaren</vt:lpstr>
      <vt:lpstr>Om du har en annan vy än bilden innan</vt:lpstr>
      <vt:lpstr>Dela formuläret med elever</vt:lpstr>
      <vt:lpstr>Dela formuläret med elever</vt:lpstr>
      <vt:lpstr>Om du har en annan vy än den som var på bilden innan</vt:lpstr>
      <vt:lpstr>Flera inställningar</vt:lpstr>
      <vt:lpstr>Hur tar jag fram svaren</vt:lpstr>
      <vt:lpstr>Du kan se svar/resultat på tre olika sätt</vt:lpstr>
      <vt:lpstr> Visa alla svar per fråga på gruppnivå</vt:lpstr>
      <vt:lpstr>Visa alla svar på alla frågor </vt:lpstr>
      <vt:lpstr>Visa individuella svar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PowerPointmall Grundskoleförvaltningen med bilder 2022</dc:title>
  <dc:creator>kenita.bajric@grundskola.goteborg.se</dc:creator>
  <cp:lastModifiedBy>Anita Molin</cp:lastModifiedBy>
  <cp:revision>113</cp:revision>
  <dcterms:created xsi:type="dcterms:W3CDTF">2020-02-27T10:02:57Z</dcterms:created>
  <dcterms:modified xsi:type="dcterms:W3CDTF">2022-10-18T09:28:39Z</dcterms:modified>
</cp:coreProperties>
</file>