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Action1.xml" ContentType="application/vnd.ms-office.inkAct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42_943D2C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6F_EC066A1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42" r:id="rId4"/>
    <p:sldMasterId id="2147484410" r:id="rId5"/>
    <p:sldMasterId id="2147484427" r:id="rId6"/>
    <p:sldMasterId id="2147484444" r:id="rId7"/>
    <p:sldMasterId id="2147484461" r:id="rId8"/>
    <p:sldMasterId id="2147484478" r:id="rId9"/>
    <p:sldMasterId id="2147484495" r:id="rId10"/>
    <p:sldMasterId id="2147484512" r:id="rId11"/>
    <p:sldMasterId id="2147484529" r:id="rId12"/>
    <p:sldMasterId id="2147484546" r:id="rId13"/>
  </p:sldMasterIdLst>
  <p:notesMasterIdLst>
    <p:notesMasterId r:id="rId51"/>
  </p:notesMasterIdLst>
  <p:handoutMasterIdLst>
    <p:handoutMasterId r:id="rId52"/>
  </p:handoutMasterIdLst>
  <p:sldIdLst>
    <p:sldId id="256" r:id="rId14"/>
    <p:sldId id="397" r:id="rId15"/>
    <p:sldId id="354" r:id="rId16"/>
    <p:sldId id="419" r:id="rId17"/>
    <p:sldId id="308" r:id="rId18"/>
    <p:sldId id="398" r:id="rId19"/>
    <p:sldId id="322" r:id="rId20"/>
    <p:sldId id="433" r:id="rId21"/>
    <p:sldId id="297" r:id="rId22"/>
    <p:sldId id="430" r:id="rId23"/>
    <p:sldId id="426" r:id="rId24"/>
    <p:sldId id="420" r:id="rId25"/>
    <p:sldId id="318" r:id="rId26"/>
    <p:sldId id="300" r:id="rId27"/>
    <p:sldId id="410" r:id="rId28"/>
    <p:sldId id="381" r:id="rId29"/>
    <p:sldId id="357" r:id="rId30"/>
    <p:sldId id="327" r:id="rId31"/>
    <p:sldId id="360" r:id="rId32"/>
    <p:sldId id="380" r:id="rId33"/>
    <p:sldId id="408" r:id="rId34"/>
    <p:sldId id="299" r:id="rId35"/>
    <p:sldId id="358" r:id="rId36"/>
    <p:sldId id="435" r:id="rId37"/>
    <p:sldId id="436" r:id="rId38"/>
    <p:sldId id="313" r:id="rId39"/>
    <p:sldId id="434" r:id="rId40"/>
    <p:sldId id="391" r:id="rId41"/>
    <p:sldId id="413" r:id="rId42"/>
    <p:sldId id="302" r:id="rId43"/>
    <p:sldId id="271" r:id="rId44"/>
    <p:sldId id="438" r:id="rId45"/>
    <p:sldId id="427" r:id="rId46"/>
    <p:sldId id="407" r:id="rId47"/>
    <p:sldId id="326" r:id="rId48"/>
    <p:sldId id="367" r:id="rId49"/>
    <p:sldId id="42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Författare"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2F0"/>
    <a:srgbClr val="F0CD50"/>
    <a:srgbClr val="008391"/>
    <a:srgbClr val="3F5564"/>
    <a:srgbClr val="0077BC"/>
    <a:srgbClr val="D53878"/>
    <a:srgbClr val="FBF2B4"/>
    <a:srgbClr val="4675B7"/>
    <a:srgbClr val="DBD1E6"/>
    <a:srgbClr val="D2D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C083E6E3-FA7D-4D7B-A595-EF9225AFEA82}" styleName="Ljust format 1 - Dekorfär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46F890A9-2807-4EBB-B81D-B2AA78EC7F39}" styleName="Mörkt format 2 - Dekorfärg 5/Dekorfärg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Mörkt forma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Mörkt format 2 - Dekorfärg 3/Dekorfär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llanmörkt format 1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0" autoAdjust="0"/>
    <p:restoredTop sz="83938" autoAdjust="0"/>
  </p:normalViewPr>
  <p:slideViewPr>
    <p:cSldViewPr snapToGrid="0">
      <p:cViewPr varScale="1">
        <p:scale>
          <a:sx n="120" d="100"/>
          <a:sy n="120" d="100"/>
        </p:scale>
        <p:origin x="414" y="108"/>
      </p:cViewPr>
      <p:guideLst/>
    </p:cSldViewPr>
  </p:slideViewPr>
  <p:outlineViewPr>
    <p:cViewPr>
      <p:scale>
        <a:sx n="33" d="100"/>
        <a:sy n="33" d="100"/>
      </p:scale>
      <p:origin x="0" y="-24624"/>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93" d="100"/>
          <a:sy n="93" d="100"/>
        </p:scale>
        <p:origin x="36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omments/modernComment_142_943D2C2.xml><?xml version="1.0" encoding="utf-8"?>
<p188:cmLst xmlns:a="http://schemas.openxmlformats.org/drawingml/2006/main" xmlns:r="http://schemas.openxmlformats.org/officeDocument/2006/relationships" xmlns:p188="http://schemas.microsoft.com/office/powerpoint/2018/8/main">
  <p188:cm id="{FBF5CFCB-3EEA-422D-85D9-9EF626F8EB1E}" authorId="{00000000-0000-0000-0000-000000000000}" created="2021-09-27T09:26:45.146">
    <ac:deMkLst xmlns:ac="http://schemas.microsoft.com/office/drawing/2013/main/command">
      <pc:docMk xmlns:pc="http://schemas.microsoft.com/office/powerpoint/2013/main/command"/>
      <pc:sldMk xmlns:pc="http://schemas.microsoft.com/office/powerpoint/2013/main/command" cId="155439810" sldId="322"/>
      <ac:spMk id="4" creationId="{8805B299-347F-421C-A8A0-89EA9AD621EE}"/>
    </ac:deMkLst>
    <p188:txBody>
      <a:bodyPr/>
      <a:lstStyle/>
      <a:p>
        <a:r>
          <a:rPr lang="sv-SE"/>
          <a:t>Enda skolformen som är för ALLA</a:t>
        </a:r>
      </a:p>
    </p188:txBody>
  </p188:cm>
</p188:cmLst>
</file>

<file path=ppt/comments/modernComment_16F_EC066A1D.xml><?xml version="1.0" encoding="utf-8"?>
<p188:cmLst xmlns:a="http://schemas.openxmlformats.org/drawingml/2006/main" xmlns:r="http://schemas.openxmlformats.org/officeDocument/2006/relationships" xmlns:p188="http://schemas.microsoft.com/office/powerpoint/2018/8/main">
  <p188:cm id="{6F7068F0-2FBD-4214-B1EC-1E8F18CC93FB}" authorId="{00000000-0000-0000-0000-000000000000}" status="resolved" created="2020-11-17T10:38:04.845" complete="100000">
    <ac:deMkLst xmlns:ac="http://schemas.microsoft.com/office/drawing/2013/main/command">
      <pc:docMk xmlns:pc="http://schemas.microsoft.com/office/powerpoint/2013/main/command"/>
      <pc:sldMk xmlns:pc="http://schemas.microsoft.com/office/powerpoint/2013/main/command" cId="3959843357" sldId="367"/>
      <ac:spMk id="4" creationId="{E34EE79C-428F-43F0-B635-078CB3C15435}"/>
    </ac:deMkLst>
    <p188:txBody>
      <a:bodyPr/>
      <a:lstStyle/>
      <a:p>
        <a:r>
          <a:rPr lang="sv-SE"/>
          <a:t>Vi justerade texten något och tog bort ordet anpassad vid två tillfällen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2021-11-15</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ax="4480" units="cm"/>
          <inkml:channel name="Y" type="integer" max="1440" units="cm"/>
          <inkml:channel name="T" type="integer" max="2.14748E9" units="dev"/>
        </inkml:traceFormat>
        <inkml:channelProperties>
          <inkml:channelProperty channel="X" name="resolution" value="75.04188" units="1/cm"/>
          <inkml:channelProperty channel="Y" name="resolution" value="42.85714" units="1/cm"/>
          <inkml:channelProperty channel="T" name="resolution" value="1" units="1/dev"/>
        </inkml:channelProperties>
      </inkml:inkSource>
      <inkml:timestamp xml:id="ts0" timeString="2021-11-09T16:02:57.9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25769 5730 0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4480" units="cm"/>
          <inkml:channel name="Y" type="integer" max="1440" units="cm"/>
          <inkml:channel name="T" type="integer" max="2.14748E9" units="dev"/>
        </inkml:traceFormat>
        <inkml:channelProperties>
          <inkml:channelProperty channel="X" name="resolution" value="75.04188" units="1/cm"/>
          <inkml:channelProperty channel="Y" name="resolution" value="42.85714" units="1/cm"/>
          <inkml:channelProperty channel="T" name="resolution" value="1" units="1/dev"/>
        </inkml:channelProperties>
      </inkml:inkSource>
      <inkml:timestamp xml:id="ts0" timeString="2021-11-09T16:01:14.135"/>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9447">
    <iact:property name="dataType"/>
    <iact:actionData xml:id="d0">
      <inkml:trace xmlns:inkml="http://www.w3.org/2003/InkML" xml:id="stk0" contextRef="#ctx0" brushRef="#br0">24729 5585 0,'25'0'231,"23"0"-208,0 0-15,-24 0 9,1 0-1,-1 0 18,0 0-20,0 0 10,0 0-15,1 0-2,-1 0 4,0 0 2,0 0 3,0 24-5,0-24 7,25 0-7,-25 0 17,0 0-5,24 0-8,-23 0 2,23 24-2,-24-24-6,0 24-2,0-24 4,25 0-8,-25 0 5,0 0 4,24 0-7,-23 0 2,-1 0 4,0 0-6,0 0 7,0 0-6,1 0 2,-1 0 0,0 0 0,0 0 9,0 0-11,0 24 3,1-24 5,23 0-1,-24 0 2,0 0-9,0 0 3,1 0-3,-1 0 11,0 0-8,0 0 6,0 0 1,0 0-12,1 0 0,-1 0 12,0 0 1,0 0-10,0 0 11,1 0 4,-1 0-18,0 0 4,0 0 1,24 0 6,-23 0-10,-1 0 0,0 0 6,24 0-6,-24 0 10,25 25-3,-25-25 2,0 0 4,0 0-9,0 0 3,1 0 4,-1 0 23,0 0-19,0 0 12,0 0 1</inkml:trace>
    </iact:actionData>
  </iact:action>
  <iact:action type="add" startTime="11958">
    <iact:property name="dataType"/>
    <iact:actionData xml:id="d1">
      <inkml:trace xmlns:inkml="http://www.w3.org/2003/InkML" xml:id="stk1" contextRef="#ctx0" brushRef="#br0">22916 11242 0,'25'0'139,"23"24"-134,-24-24 7,24 24 0,-23-24 1,-1 0-6,24 0 2,-24 0-3,1 0 4,47 0-8,-48 0 13,25 0-10,-25 0 6,24 0-6,-24 0 0,25 0 11,-25 0-5,24 0 8,-24 0-11,0 0-1,25 0-2,23 0 4,-23 0-3,-1 0 5,0 0-6,1 24 2,-25-24 1,0 0 2,0 0-4,0 0 13,1 0-14,23 0 11,-24 0-6,24 0-4,1 0 2,-1 0 0,0 0 3,25 0-6,-25 0 5,-23 0-4,23 0 6,-24 0-9,0 0 14,0 0 2,1 0-6,-1 0 3,0 0 3,0 24-10,0-24-2,0 0 6,1 0 10,-1 0-11,0 0-8,0 0 16,0 0-15,0 0 23,1 0 27,-1 0-41,0 0-7,-24 25 6,24-25 19,0 0 53</inkml:trace>
    </iact:actionData>
  </iact:action>
  <iact:action type="add" startTime="13822">
    <iact:property name="dataType"/>
    <iact:actionData xml:id="d2">
      <inkml:trace xmlns:inkml="http://www.w3.org/2003/InkML" xml:id="stk2" contextRef="#ctx0" brushRef="#br0">19967 13176 0,'49'0'106,"23"0"-97,1 0-2,-1 0 2,1 0-2,-1 24 1,1-24-1,-25 0 3,0 0-3,1 0 1,-25 0 0,0 0-3,0 0 6,0 24-3,1-24 0,23 0-3,0 0 4,1 24 1,23-24-4,-23 0 4,-1 0-4,0 24 4,-24-24-1,25 25-1,-25-25-3,0 0 5,24 0 4,-23 0 3,23 0-10,-24 0 3,25 0-5,-1 0 6,0 0-6,1 0 7,-1 0-8,0 0 13,-24 0 10,1 0-11,-1 0-9,0 0 2,24 0-2,-24 0 2,1 0-2,-1 0 4,0 0-9,0 0 8,0 0 9,1 0-8,-1 0 16,0 0-12,0 0-8,0 0 12,25 0-11,-25 0-4,0 0 7,0 0-6,0 0 12,0 0 1,1 0 0,23 0-7,-24 0 6,24 0-5,-23 0-6,-1 0 3,0 0-2,0 0 3,0 0-4,0 0 50</inkml:trace>
    </iact:actionData>
  </iact:action>
  <iact:action type="add" startTime="15761">
    <iact:property name="dataType"/>
    <iact:actionData xml:id="d3">
      <inkml:trace xmlns:inkml="http://www.w3.org/2003/InkML" xml:id="stk3" contextRef="#ctx0" brushRef="#br0">19508 7688 0,'0'-24'143,"24"24"-135,49 0 1,-1-24-2,49 24 3,-48-25-2,-25 25-2,-24-24 4,24 24-3,-23 0 0,-1 0 2,0 0-1,49 0 0,-49 0 0,24 0-1,0 0-1,25 0 4,-49 0-4,24 0 2,25 0 1,-49 0-2,24 0 10,1 0-10,-25 0 1,0 0 0,0 0 0,25 0 0,-25 0 2,24 0-1,1 0-2,-1 0-2,24 0 4,-23 0-1,-1 0 0,-24 0 2,0 0-4,25 0 2,-25 0 0,0 0 2,24 0-1,-23 0 4,-1 0 6,0 0-6,0 0 6,0 0 2,1 0-5,-1 0 10,0 0-20,0 0 44,0 0-18,0 0-8,1 0 22,-1 0-30,0 0 0,0 0-5,0 0-3,0 0 5,1 0 6,-1 0-5,0 0-7,0 0 12,0 0-5,0 0 3,1 0-7,-1 0 57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2021-11-15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1177.se/Vastra-Gotaland/sjukdomar--besvar/hjarna-och-nerver/larande-forstaelse-och-minne/intellektuell-funktionsnedsattning---utvecklingsstornin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1177.se/Vastra-Gotaland/sjukdomar--besvar/hjarna-och-nerver/larande-forstaelse-och-minne/autis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just"/>
            <a:endParaRPr lang="sv-SE" b="1" i="0"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a:t>
            </a:fld>
            <a:endParaRPr lang="sv-SE"/>
          </a:p>
        </p:txBody>
      </p:sp>
    </p:spTree>
    <p:extLst>
      <p:ext uri="{BB962C8B-B14F-4D97-AF65-F5344CB8AC3E}">
        <p14:creationId xmlns:p14="http://schemas.microsoft.com/office/powerpoint/2010/main" val="304428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Exempel 1: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Josefin bor närmre skola A än Adam. Men eftersom Adam har längre till skola B är det ändå Adam som får platsen i skola A. Hade vi däremot haft absolut närhet hade Josefin fått platsen.</a:t>
            </a:r>
            <a:endParaRPr lang="sv-SE" sz="1200" dirty="0"/>
          </a:p>
          <a:p>
            <a:endParaRPr lang="sv-SE" sz="1200" dirty="0"/>
          </a:p>
          <a:p>
            <a:pPr marL="229870" indent="-229870"/>
            <a:r>
              <a:rPr lang="sv-SE" dirty="0"/>
              <a:t>	1. Absolut närhet innebär att den elev som bor närmast skolan får förtur. </a:t>
            </a:r>
          </a:p>
          <a:p>
            <a:pPr marL="229870" indent="-229870"/>
            <a:r>
              <a:rPr lang="sv-SE" dirty="0"/>
              <a:t>	2. Relativ närhet innebär istället att den elev som förlorar mest på att inte få platsen får förtur. </a:t>
            </a:r>
          </a:p>
          <a:p>
            <a:pPr marL="229870" indent="-229870"/>
            <a:r>
              <a:rPr lang="sv-SE" dirty="0"/>
              <a:t>	3. Elever som bor nära skolor har en fördel av absolut närhet, medan elever som bor i ytterområden har en fördel av relativ närhet. </a:t>
            </a:r>
            <a:endParaRPr lang="sv-SE" dirty="0">
              <a:cs typeface="Arial"/>
            </a:endParaRPr>
          </a:p>
          <a:p>
            <a:pPr marL="229870" indent="-229870"/>
            <a:r>
              <a:rPr lang="sv-SE" dirty="0">
                <a:cs typeface="Arial"/>
              </a:rPr>
              <a:t>      </a:t>
            </a:r>
            <a:r>
              <a:rPr lang="sv-SE" dirty="0"/>
              <a:t>4. Relativ närhet kan bidra till att alla elever får ungefär lika långt till skolan. Det kan också leda till att elever som bor i ett visst område i större utsträckning hålls samman. </a:t>
            </a: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11</a:t>
            </a:fld>
            <a:endParaRPr lang="sv-SE"/>
          </a:p>
        </p:txBody>
      </p:sp>
    </p:spTree>
    <p:extLst>
      <p:ext uri="{BB962C8B-B14F-4D97-AF65-F5344CB8AC3E}">
        <p14:creationId xmlns:p14="http://schemas.microsoft.com/office/powerpoint/2010/main" val="3524950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Exempel 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Sven och Sonia bor lika nära skola A. Men eftersom Sonia har längre än Sven till sin alternativa skola (skola B) är det Sonia som får platsen i skola A. </a:t>
            </a:r>
            <a:endParaRPr lang="sv-SE" sz="1200" dirty="0"/>
          </a:p>
          <a:p>
            <a:endParaRPr lang="sv-SE" dirty="0"/>
          </a:p>
          <a:p>
            <a:r>
              <a:rPr lang="sv-SE" sz="1200" b="0" i="0" u="none" strike="noStrike" kern="1200" dirty="0">
                <a:solidFill>
                  <a:schemeClr val="tx1"/>
                </a:solidFill>
                <a:effectLst/>
                <a:latin typeface="+mn-lt"/>
                <a:ea typeface="+mn-ea"/>
                <a:cs typeface="+mn-cs"/>
              </a:rPr>
              <a:t>En annan förändring är att Grundskoleförvaltningen går från absolut närhet till relativ närhet. Det betyder att det inte längre är den elev som bor närmast skolenheten som prioriteras om det är fler som söker än vad det finns platser. Istället är det den elev som får längst skolväg till en annan skola och som därmed förlorar mest på att inte få en plats. </a:t>
            </a:r>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12</a:t>
            </a:fld>
            <a:endParaRPr lang="sv-SE"/>
          </a:p>
        </p:txBody>
      </p:sp>
    </p:spTree>
    <p:extLst>
      <p:ext uri="{BB962C8B-B14F-4D97-AF65-F5344CB8AC3E}">
        <p14:creationId xmlns:p14="http://schemas.microsoft.com/office/powerpoint/2010/main" val="1032156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13</a:t>
            </a:fld>
            <a:endParaRPr lang="sv-SE"/>
          </a:p>
        </p:txBody>
      </p:sp>
    </p:spTree>
    <p:extLst>
      <p:ext uri="{BB962C8B-B14F-4D97-AF65-F5344CB8AC3E}">
        <p14:creationId xmlns:p14="http://schemas.microsoft.com/office/powerpoint/2010/main" val="321011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15</a:t>
            </a:fld>
            <a:endParaRPr lang="sv-SE"/>
          </a:p>
        </p:txBody>
      </p:sp>
    </p:spTree>
    <p:extLst>
      <p:ext uri="{BB962C8B-B14F-4D97-AF65-F5344CB8AC3E}">
        <p14:creationId xmlns:p14="http://schemas.microsoft.com/office/powerpoint/2010/main" val="301567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16</a:t>
            </a:fld>
            <a:endParaRPr lang="sv-SE"/>
          </a:p>
        </p:txBody>
      </p:sp>
    </p:spTree>
    <p:extLst>
      <p:ext uri="{BB962C8B-B14F-4D97-AF65-F5344CB8AC3E}">
        <p14:creationId xmlns:p14="http://schemas.microsoft.com/office/powerpoint/2010/main" val="2701194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3 kap. 3 § skollagen (2010:800). </a:t>
            </a:r>
            <a:endParaRPr lang="sv-SE" dirty="0"/>
          </a:p>
          <a:p>
            <a:endParaRPr lang="sv-SE" dirty="0"/>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17</a:t>
            </a:fld>
            <a:endParaRPr lang="sv-SE"/>
          </a:p>
        </p:txBody>
      </p:sp>
    </p:spTree>
    <p:extLst>
      <p:ext uri="{BB962C8B-B14F-4D97-AF65-F5344CB8AC3E}">
        <p14:creationId xmlns:p14="http://schemas.microsoft.com/office/powerpoint/2010/main" val="366017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3 kap. 8 § skollagen</a:t>
            </a: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95446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19</a:t>
            </a:fld>
            <a:endParaRPr lang="sv-SE"/>
          </a:p>
        </p:txBody>
      </p:sp>
    </p:spTree>
    <p:extLst>
      <p:ext uri="{BB962C8B-B14F-4D97-AF65-F5344CB8AC3E}">
        <p14:creationId xmlns:p14="http://schemas.microsoft.com/office/powerpoint/2010/main" val="219596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20</a:t>
            </a:fld>
            <a:endParaRPr lang="sv-SE"/>
          </a:p>
        </p:txBody>
      </p:sp>
    </p:spTree>
    <p:extLst>
      <p:ext uri="{BB962C8B-B14F-4D97-AF65-F5344CB8AC3E}">
        <p14:creationId xmlns:p14="http://schemas.microsoft.com/office/powerpoint/2010/main" val="102991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21</a:t>
            </a:fld>
            <a:endParaRPr lang="sv-SE"/>
          </a:p>
        </p:txBody>
      </p:sp>
    </p:spTree>
    <p:extLst>
      <p:ext uri="{BB962C8B-B14F-4D97-AF65-F5344CB8AC3E}">
        <p14:creationId xmlns:p14="http://schemas.microsoft.com/office/powerpoint/2010/main" val="197338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302215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22</a:t>
            </a:fld>
            <a:endParaRPr lang="sv-SE"/>
          </a:p>
        </p:txBody>
      </p:sp>
    </p:spTree>
    <p:extLst>
      <p:ext uri="{BB962C8B-B14F-4D97-AF65-F5344CB8AC3E}">
        <p14:creationId xmlns:p14="http://schemas.microsoft.com/office/powerpoint/2010/main" val="3980172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”Barn som bedöms </a:t>
            </a:r>
            <a:r>
              <a:rPr lang="sv-SE" b="1" i="1" dirty="0"/>
              <a:t>inte</a:t>
            </a:r>
            <a:r>
              <a:rPr lang="sv-SE" i="1" dirty="0"/>
              <a:t> kunna nå upp till grundskolans kunskapskrav därför att de har en </a:t>
            </a:r>
            <a:r>
              <a:rPr lang="sv-SE" b="1" i="1" dirty="0"/>
              <a:t>utvecklingsstörning</a:t>
            </a:r>
            <a:r>
              <a:rPr lang="sv-SE" i="1" dirty="0"/>
              <a:t>, ska tas emot i grundsärskolan.” </a:t>
            </a:r>
            <a:endParaRPr lang="sv-SE" dirty="0">
              <a:cs typeface="Arial"/>
            </a:endParaRPr>
          </a:p>
          <a:p>
            <a:endParaRPr lang="sv-SE" dirty="0"/>
          </a:p>
          <a:p>
            <a:r>
              <a:rPr lang="sv-SE" dirty="0"/>
              <a:t>Skollagen 7 kap. 5 §</a:t>
            </a:r>
            <a:r>
              <a:rPr lang="sv-SE" i="1" dirty="0">
                <a:cs typeface="Arial"/>
              </a:rPr>
              <a:t> </a:t>
            </a:r>
            <a:endParaRPr lang="sv-SE" dirty="0">
              <a:cs typeface="Arial"/>
            </a:endParaRPr>
          </a:p>
          <a:p>
            <a:endParaRPr lang="sv-SE" sz="1200" b="0" i="1" u="none" strike="noStrike" kern="1200" dirty="0">
              <a:solidFill>
                <a:schemeClr val="tx1"/>
              </a:solidFill>
              <a:effectLst/>
              <a:latin typeface="+mn-lt"/>
              <a:ea typeface="+mn-ea"/>
              <a:cs typeface="+mn-cs"/>
            </a:endParaRPr>
          </a:p>
          <a:p>
            <a:r>
              <a:rPr lang="sv-SE" sz="1200" b="0" i="1" u="none" strike="noStrike" kern="1200" dirty="0">
                <a:solidFill>
                  <a:schemeClr val="tx1"/>
                </a:solidFill>
                <a:effectLst/>
                <a:latin typeface="+mn-lt"/>
                <a:ea typeface="+mn-ea"/>
                <a:cs typeface="+mn-cs"/>
              </a:rPr>
              <a:t>”Frågan om mottagande i grundsärskolan prövas av barnets hemkommun. Ett beslut om mottagande i grundsärskolan ska föregås av en utredning som omfattar en pedagogisk, psykologisk, medicinsk och social bedömning. </a:t>
            </a:r>
          </a:p>
          <a:p>
            <a:r>
              <a:rPr lang="sv-SE" sz="1200" b="0" i="1" u="none" strike="noStrike" kern="1200" dirty="0">
                <a:solidFill>
                  <a:schemeClr val="tx1"/>
                </a:solidFill>
                <a:effectLst/>
                <a:latin typeface="+mn-lt"/>
                <a:ea typeface="+mn-ea"/>
                <a:cs typeface="+mn-cs"/>
              </a:rPr>
              <a:t>Samråd med barnets vårdnadshavare ska ske när utredningen genomförs.”</a:t>
            </a:r>
            <a:r>
              <a:rPr lang="sv-SE" dirty="0"/>
              <a:t>		</a:t>
            </a:r>
          </a:p>
          <a:p>
            <a:pPr marL="0" indent="0">
              <a:buNone/>
            </a:pPr>
            <a:endParaRPr lang="sv-SE" dirty="0"/>
          </a:p>
          <a:p>
            <a:pPr marL="0" indent="0">
              <a:buNone/>
            </a:pPr>
            <a:r>
              <a:rPr lang="sv-SE" dirty="0"/>
              <a:t>Skollagen 7 kap. 5 §</a:t>
            </a:r>
          </a:p>
          <a:p>
            <a:pPr marL="0" indent="0">
              <a:buNone/>
            </a:pPr>
            <a:endParaRPr lang="sv-SE" dirty="0"/>
          </a:p>
          <a:p>
            <a:endParaRPr lang="sv-SE" i="1" dirty="0">
              <a:cs typeface="Arial"/>
            </a:endParaRP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24</a:t>
            </a:fld>
            <a:endParaRPr lang="sv-SE"/>
          </a:p>
        </p:txBody>
      </p:sp>
    </p:spTree>
    <p:extLst>
      <p:ext uri="{BB962C8B-B14F-4D97-AF65-F5344CB8AC3E}">
        <p14:creationId xmlns:p14="http://schemas.microsoft.com/office/powerpoint/2010/main" val="276558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1" dirty="0"/>
              <a:t>Personer med begåvningsmässig funktionsnedsättning</a:t>
            </a:r>
            <a:endParaRPr lang="en-US" dirty="0"/>
          </a:p>
          <a:p>
            <a:r>
              <a:rPr lang="sv-SE" b="1" i="1" dirty="0"/>
              <a:t>”</a:t>
            </a:r>
            <a:r>
              <a:rPr lang="sv-SE" i="1" dirty="0"/>
              <a:t>Det som i denna lag sägs om personer med utvecklingsstörning gäller även dem som har fått en betydande och bestående begåvningsmässig funktionsnedsättning på grund av hjärnskada, föranledd av yttre våld eller kroppslig sjukdom.</a:t>
            </a:r>
            <a:endParaRPr lang="en-US" dirty="0"/>
          </a:p>
          <a:p>
            <a:endParaRPr lang="sv-SE" dirty="0"/>
          </a:p>
          <a:p>
            <a:r>
              <a:rPr lang="sv-SE" i="1" dirty="0"/>
              <a:t>Personer med autism eller autismliknande tillstånd ska vid tillämpningen av denna lag jämställas med personer med utvecklingsstörning endast om de också har en utvecklingsstörning eller en sådan funktionsnedsättning som avses i första stycket.”</a:t>
            </a:r>
            <a:endParaRPr lang="en-US" dirty="0"/>
          </a:p>
          <a:p>
            <a:endParaRPr lang="sv-SE" dirty="0"/>
          </a:p>
          <a:p>
            <a:r>
              <a:rPr lang="sv-SE" dirty="0"/>
              <a:t>Skollagen kap. 29  8§</a:t>
            </a:r>
            <a:endParaRPr lang="en-US" dirty="0"/>
          </a:p>
          <a:p>
            <a:endParaRPr lang="sv-SE" dirty="0"/>
          </a:p>
          <a:p>
            <a:endParaRPr lang="sv-SE" i="1" dirty="0">
              <a:cs typeface="Arial"/>
            </a:endParaRP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25</a:t>
            </a:fld>
            <a:endParaRPr lang="sv-SE"/>
          </a:p>
        </p:txBody>
      </p:sp>
    </p:spTree>
    <p:extLst>
      <p:ext uri="{BB962C8B-B14F-4D97-AF65-F5344CB8AC3E}">
        <p14:creationId xmlns:p14="http://schemas.microsoft.com/office/powerpoint/2010/main" val="184896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26</a:t>
            </a:fld>
            <a:endParaRPr lang="sv-SE"/>
          </a:p>
        </p:txBody>
      </p:sp>
    </p:spTree>
    <p:extLst>
      <p:ext uri="{BB962C8B-B14F-4D97-AF65-F5344CB8AC3E}">
        <p14:creationId xmlns:p14="http://schemas.microsoft.com/office/powerpoint/2010/main" val="344022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spcBef>
                <a:spcPts val="600"/>
              </a:spcBef>
              <a:spcAft>
                <a:spcPts val="300"/>
              </a:spcAft>
              <a:buFont typeface="Arial"/>
              <a:buChar char="•"/>
            </a:pPr>
            <a:r>
              <a:rPr lang="sv-SE" dirty="0"/>
              <a:t>Om ditt barn ska läsa ämnen så är det dessa ämnen som ingår: </a:t>
            </a:r>
            <a:endParaRPr lang="en-US" dirty="0"/>
          </a:p>
          <a:p>
            <a:pPr marL="742950" lvl="1" indent="-285750">
              <a:spcAft>
                <a:spcPts val="300"/>
              </a:spcAft>
              <a:buFont typeface="Arial"/>
              <a:buChar char="•"/>
            </a:pPr>
            <a:r>
              <a:rPr lang="sv-SE" dirty="0"/>
              <a:t>Musik, bild, slöjd, svenska eller svenska som andraspråk, engelska, modersmål, idrott och hälsa, hem- och konsumentkunskap, samhällsorienterade ämnen (geografi, historia, religionskunskap och samhällskunskap), naturorienterande ämnen (biologi, fysik och kemi), teknik och matematik.</a:t>
            </a:r>
            <a:endParaRPr lang="en-US" dirty="0"/>
          </a:p>
          <a:p>
            <a:pPr marL="285750" indent="-285750">
              <a:spcBef>
                <a:spcPts val="600"/>
              </a:spcBef>
              <a:spcAft>
                <a:spcPts val="300"/>
              </a:spcAft>
              <a:buFont typeface="Arial"/>
              <a:buChar char="•"/>
            </a:pPr>
            <a:r>
              <a:rPr lang="sv-SE" dirty="0"/>
              <a:t>Om ditt barn ska läsa ämnesområden så ingår: </a:t>
            </a:r>
            <a:endParaRPr lang="en-US" dirty="0"/>
          </a:p>
          <a:p>
            <a:pPr marL="742950" lvl="1" indent="-285750">
              <a:spcAft>
                <a:spcPts val="300"/>
              </a:spcAft>
              <a:buFont typeface="Arial"/>
              <a:buChar char="•"/>
            </a:pPr>
            <a:r>
              <a:rPr lang="sv-SE" dirty="0"/>
              <a:t>Estetisk verksamhet, kommunikation, motorik, vardagsaktiviteter och verklighetsuppfattning.</a:t>
            </a:r>
            <a:endParaRPr lang="en-US" dirty="0"/>
          </a:p>
          <a:p>
            <a:pPr marL="285750" indent="-285750">
              <a:spcBef>
                <a:spcPts val="600"/>
              </a:spcBef>
              <a:spcAft>
                <a:spcPts val="300"/>
              </a:spcAft>
              <a:buFont typeface="Arial"/>
              <a:buChar char="•"/>
            </a:pPr>
            <a:endParaRPr lang="sv-SE" dirty="0"/>
          </a:p>
          <a:p>
            <a:endParaRPr lang="sv-SE" i="1" dirty="0">
              <a:cs typeface="Arial"/>
            </a:endParaRPr>
          </a:p>
          <a:p>
            <a:r>
              <a:rPr lang="sv-SE" i="1" dirty="0"/>
              <a:t>” Huvudmannen för utbildningen avgör om en elev huvudsakligen ska läsa ämnen eller ämnesområden.</a:t>
            </a:r>
            <a:br>
              <a:rPr lang="sv-SE" i="1" dirty="0">
                <a:cs typeface="+mn-lt"/>
              </a:rPr>
            </a:br>
            <a:r>
              <a:rPr lang="sv-SE" i="1" dirty="0"/>
              <a:t>Rektorn får besluta att en elev ska läsa en kombination av ämnen och ämnesområden samt ämnen enligt grundskolans kursplaner, om eleven har förutsättningar för det.  Samråd med elevens vårdnadshavare ska ske innan beslut fattas.”</a:t>
            </a:r>
            <a:endParaRPr lang="sv-SE" dirty="0"/>
          </a:p>
          <a:p>
            <a:pPr>
              <a:buNone/>
            </a:pPr>
            <a:r>
              <a:rPr lang="sv-SE" dirty="0"/>
              <a:t>		    				</a:t>
            </a:r>
            <a:r>
              <a:rPr lang="sv-SE" sz="1100" dirty="0"/>
              <a:t>Skollagen 11 kap. 8 §</a:t>
            </a:r>
          </a:p>
          <a:p>
            <a:pPr>
              <a:buNone/>
            </a:pPr>
            <a:r>
              <a:rPr lang="sv-SE" sz="1100" dirty="0"/>
              <a:t>Integrerade elever:</a:t>
            </a:r>
          </a:p>
          <a:p>
            <a:pPr>
              <a:buNone/>
            </a:pPr>
            <a:r>
              <a:rPr lang="sv-SE" sz="1100" dirty="0"/>
              <a:t>En elev som är mottagen i grundsärskolan kan få sin utbildning inom grundskolan i enlighet med skollagen.</a:t>
            </a:r>
          </a:p>
          <a:p>
            <a:endParaRPr lang="sv-SE" dirty="0"/>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27</a:t>
            </a:fld>
            <a:endParaRPr lang="sv-SE"/>
          </a:p>
        </p:txBody>
      </p:sp>
    </p:spTree>
    <p:extLst>
      <p:ext uri="{BB962C8B-B14F-4D97-AF65-F5344CB8AC3E}">
        <p14:creationId xmlns:p14="http://schemas.microsoft.com/office/powerpoint/2010/main" val="673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Arial"/>
              </a:rPr>
              <a:t>1. Grundskoleförvaltningen har kontaktpersoner som ger mer ingående information om denna skolform. </a:t>
            </a: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28</a:t>
            </a:fld>
            <a:endParaRPr lang="sv-SE"/>
          </a:p>
        </p:txBody>
      </p:sp>
    </p:spTree>
    <p:extLst>
      <p:ext uri="{BB962C8B-B14F-4D97-AF65-F5344CB8AC3E}">
        <p14:creationId xmlns:p14="http://schemas.microsoft.com/office/powerpoint/2010/main" val="1693397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Broschyren ligger på Skolverkets hemsida </a:t>
            </a:r>
          </a:p>
        </p:txBody>
      </p:sp>
      <p:sp>
        <p:nvSpPr>
          <p:cNvPr id="4" name="Date Placeholder 3"/>
          <p:cNvSpPr>
            <a:spLocks noGrp="1"/>
          </p:cNvSpPr>
          <p:nvPr>
            <p:ph type="dt" idx="1"/>
          </p:nvPr>
        </p:nvSpPr>
        <p:spPr/>
        <p:txBody>
          <a:bodyPr/>
          <a:lstStyle/>
          <a:p>
            <a:fld id="{F995FFDC-F934-4037-B505-500B08CD3B8C}" type="datetime1">
              <a:rPr lang="sv-SE" smtClean="0"/>
              <a:t>2021-11-15</a:t>
            </a:fld>
            <a:endParaRPr lang="sv-SE"/>
          </a:p>
        </p:txBody>
      </p:sp>
      <p:sp>
        <p:nvSpPr>
          <p:cNvPr id="5" name="Slide Number Placeholder 4"/>
          <p:cNvSpPr>
            <a:spLocks noGrp="1"/>
          </p:cNvSpPr>
          <p:nvPr>
            <p:ph type="sldNum" sz="quarter" idx="5"/>
          </p:nvPr>
        </p:nvSpPr>
        <p:spPr/>
        <p:txBody>
          <a:bodyPr/>
          <a:lstStyle/>
          <a:p>
            <a:fld id="{4B1086EF-3011-429C-976B-61D9CA3A2B54}" type="slidenum">
              <a:rPr lang="sv-SE" smtClean="0"/>
              <a:t>29</a:t>
            </a:fld>
            <a:endParaRPr lang="sv-SE"/>
          </a:p>
        </p:txBody>
      </p:sp>
    </p:spTree>
    <p:extLst>
      <p:ext uri="{BB962C8B-B14F-4D97-AF65-F5344CB8AC3E}">
        <p14:creationId xmlns:p14="http://schemas.microsoft.com/office/powerpoint/2010/main" val="1938278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30</a:t>
            </a:fld>
            <a:endParaRPr lang="sv-SE"/>
          </a:p>
        </p:txBody>
      </p:sp>
    </p:spTree>
    <p:extLst>
      <p:ext uri="{BB962C8B-B14F-4D97-AF65-F5344CB8AC3E}">
        <p14:creationId xmlns:p14="http://schemas.microsoft.com/office/powerpoint/2010/main" val="2578605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https://goteborg.se/wps/portal?uri=gbglnk%3agbg.page.bbf9a4ec-6b27-4d1e-b546-d683911108c2</a:t>
            </a:r>
          </a:p>
          <a:p>
            <a:endParaRPr lang="sv-SE" dirty="0"/>
          </a:p>
          <a:p>
            <a:pPr marL="0" indent="0">
              <a:buNone/>
            </a:pPr>
            <a:r>
              <a:rPr lang="sv-SE" dirty="0"/>
              <a:t>Vårdnadshavare har rätt att ansöka om uppskjuten skolplikt om det finns särskilda skäl enligt skollagens mening.</a:t>
            </a:r>
          </a:p>
          <a:p>
            <a:pPr marL="0" indent="0">
              <a:buNone/>
            </a:pPr>
            <a:endParaRPr lang="sv-SE" dirty="0"/>
          </a:p>
          <a:p>
            <a:pPr marL="0" indent="0">
              <a:buNone/>
            </a:pPr>
            <a:r>
              <a:rPr lang="sv-SE" dirty="0"/>
              <a:t>Särskilda skäl för att skjuta upp skolplikten kan handla om barn med: </a:t>
            </a:r>
          </a:p>
          <a:p>
            <a:pPr lvl="0"/>
            <a:r>
              <a:rPr lang="sv-SE" dirty="0"/>
              <a:t>- utvecklingsstörning</a:t>
            </a:r>
          </a:p>
          <a:p>
            <a:pPr lvl="0"/>
            <a:r>
              <a:rPr lang="sv-SE" dirty="0"/>
              <a:t>- en funktionsnedsättning</a:t>
            </a:r>
          </a:p>
          <a:p>
            <a:pPr lvl="0"/>
            <a:r>
              <a:rPr lang="sv-SE" dirty="0"/>
              <a:t>- en sjukdom</a:t>
            </a:r>
          </a:p>
          <a:p>
            <a:pPr marL="0" indent="0">
              <a:buNone/>
            </a:pPr>
            <a:r>
              <a:rPr lang="sv-SE" i="1" dirty="0"/>
              <a:t> </a:t>
            </a:r>
            <a:endParaRPr lang="sv-SE" dirty="0"/>
          </a:p>
          <a:p>
            <a:pPr marL="0" indent="0">
              <a:buNone/>
            </a:pPr>
            <a:r>
              <a:rPr lang="sv-SE" dirty="0"/>
              <a:t>Särskilda skäl kan också handla om barn som fötts mycket sent på året och under förskoletiden orienterat sig mot och identifierat sig med barn födda ett år senare. </a:t>
            </a:r>
          </a:p>
          <a:p>
            <a:pPr marL="0" indent="0">
              <a:buNone/>
            </a:pPr>
            <a:r>
              <a:rPr lang="sv-SE" dirty="0"/>
              <a:t>Ytterligare exempel kan vara att barnet tillbringat kort tid i Sverige eller har sitt hem långt från skolan.</a:t>
            </a:r>
          </a:p>
          <a:p>
            <a:endParaRPr lang="sv-SE" dirty="0"/>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31</a:t>
            </a:fld>
            <a:endParaRPr lang="sv-SE"/>
          </a:p>
        </p:txBody>
      </p:sp>
    </p:spTree>
    <p:extLst>
      <p:ext uri="{BB962C8B-B14F-4D97-AF65-F5344CB8AC3E}">
        <p14:creationId xmlns:p14="http://schemas.microsoft.com/office/powerpoint/2010/main" val="92585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33</a:t>
            </a:fld>
            <a:endParaRPr lang="sv-SE"/>
          </a:p>
        </p:txBody>
      </p:sp>
    </p:spTree>
    <p:extLst>
      <p:ext uri="{BB962C8B-B14F-4D97-AF65-F5344CB8AC3E}">
        <p14:creationId xmlns:p14="http://schemas.microsoft.com/office/powerpoint/2010/main" val="56657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3844802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34</a:t>
            </a:fld>
            <a:endParaRPr lang="sv-SE"/>
          </a:p>
        </p:txBody>
      </p:sp>
    </p:spTree>
    <p:extLst>
      <p:ext uri="{BB962C8B-B14F-4D97-AF65-F5344CB8AC3E}">
        <p14:creationId xmlns:p14="http://schemas.microsoft.com/office/powerpoint/2010/main" val="136287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4</a:t>
            </a:fld>
            <a:endParaRPr lang="sv-SE"/>
          </a:p>
        </p:txBody>
      </p:sp>
    </p:spTree>
    <p:extLst>
      <p:ext uri="{BB962C8B-B14F-4D97-AF65-F5344CB8AC3E}">
        <p14:creationId xmlns:p14="http://schemas.microsoft.com/office/powerpoint/2010/main" val="7597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333746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Arial"/>
              </a:rPr>
              <a:t>FINNS INTE I GÖTEBORG:</a:t>
            </a:r>
            <a:br>
              <a:rPr lang="sv-SE" b="1" dirty="0">
                <a:cs typeface="Arial"/>
              </a:rPr>
            </a:br>
            <a:r>
              <a:rPr lang="sv-SE" b="1" dirty="0">
                <a:cs typeface="Arial"/>
              </a:rPr>
              <a:t>Specialskolan: åk 1-10</a:t>
            </a:r>
            <a:r>
              <a:rPr lang="sv-SE" dirty="0">
                <a:cs typeface="Arial"/>
              </a:rPr>
              <a:t> Det finns 10 </a:t>
            </a:r>
            <a:r>
              <a:rPr lang="sv-SE" dirty="0" err="1">
                <a:cs typeface="Arial"/>
              </a:rPr>
              <a:t>st</a:t>
            </a:r>
            <a:r>
              <a:rPr lang="sv-SE" dirty="0">
                <a:cs typeface="Arial"/>
              </a:rPr>
              <a:t> skolor i Sverige. I Västra Götaland finns det en skola, Vänerskolan i Vänersborg. Huvudman är SPSM, </a:t>
            </a:r>
            <a:r>
              <a:rPr lang="sv-SE" dirty="0"/>
              <a:t>Specialpedagogiska skolmyndigheten</a:t>
            </a:r>
            <a:endParaRPr lang="sv-SE" dirty="0">
              <a:highlight>
                <a:srgbClr val="FFFF00"/>
              </a:highlight>
              <a:cs typeface="Arial"/>
            </a:endParaRPr>
          </a:p>
          <a:p>
            <a:endParaRPr lang="sv-SE" dirty="0">
              <a:cs typeface="Arial"/>
            </a:endParaRPr>
          </a:p>
          <a:p>
            <a:r>
              <a:rPr lang="sv-SE" b="1" dirty="0">
                <a:cs typeface="Arial"/>
              </a:rPr>
              <a:t>Sameskolan: Åk 1-6</a:t>
            </a:r>
            <a:r>
              <a:rPr lang="sv-SE" dirty="0">
                <a:cs typeface="Arial"/>
              </a:rPr>
              <a:t> Det finns 5 </a:t>
            </a:r>
            <a:r>
              <a:rPr lang="sv-SE" dirty="0" err="1">
                <a:cs typeface="Arial"/>
              </a:rPr>
              <a:t>st</a:t>
            </a:r>
            <a:r>
              <a:rPr lang="sv-SE" dirty="0">
                <a:cs typeface="Arial"/>
              </a:rPr>
              <a:t> skolor i Sverige</a:t>
            </a:r>
          </a:p>
          <a:p>
            <a:r>
              <a:rPr lang="sv-SE" dirty="0"/>
              <a:t>Sameskolstyrelsen är huvudman för de fem sameskolorna som finns i Karesuando, Kiruna, Gällivare, Jokkmokk och Tärnaby. Sameskolorna  har i uppgift att utbilda samers barn enligt skollagen och läroplanen för sameskolan, förskoleklassen och fritidshemmet</a:t>
            </a:r>
            <a:endParaRPr lang="sv-SE" dirty="0">
              <a:cs typeface="Arial"/>
            </a:endParaRP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379021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FÖRSKOLEKLASSEN ÄR OBLIGATORISK FÖR ALLA BARN: Det innebär att alla barn har skolplikt från höstterminen det år de fyller sex. Som vårdnadshavare är det viktigt att du känner till att alla barn har rätt att gå i förskoleklass, oavsett stödbehov. </a:t>
            </a:r>
          </a:p>
          <a:p>
            <a:endParaRPr lang="sv-SE" dirty="0">
              <a:cs typeface="Arial"/>
            </a:endParaRPr>
          </a:p>
          <a:p>
            <a:endParaRPr lang="sv-SE" dirty="0">
              <a:cs typeface="Arial"/>
            </a:endParaRP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a:p>
        </p:txBody>
      </p:sp>
    </p:spTree>
    <p:extLst>
      <p:ext uri="{BB962C8B-B14F-4D97-AF65-F5344CB8AC3E}">
        <p14:creationId xmlns:p14="http://schemas.microsoft.com/office/powerpoint/2010/main" val="409566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 till åk 6; Fritidshem gäller för ALLA elever, både de elever som går i Grundskola och Grundsärskola.</a:t>
            </a:r>
          </a:p>
          <a:p>
            <a:endParaRPr lang="sv-SE" dirty="0"/>
          </a:p>
          <a:p>
            <a:r>
              <a:rPr lang="sv-SE" dirty="0"/>
              <a:t>Fritidshem finns även för de elever som går i Årskurs 7-9:</a:t>
            </a:r>
          </a:p>
          <a:p>
            <a:endParaRPr lang="sv-SE" dirty="0"/>
          </a:p>
          <a:p>
            <a:r>
              <a:rPr lang="sv-SE" dirty="0"/>
              <a:t>LSS personkrets = </a:t>
            </a:r>
            <a:r>
              <a:rPr lang="sv-SE" sz="1200" b="0" i="0" u="none" strike="noStrike" kern="1200" dirty="0">
                <a:solidFill>
                  <a:schemeClr val="tx1"/>
                </a:solidFill>
                <a:effectLst/>
                <a:latin typeface="+mn-lt"/>
                <a:ea typeface="+mn-ea"/>
                <a:cs typeface="+mn-cs"/>
              </a:rPr>
              <a:t>Lagen om stöd och service till vissa funktionshindrade, LSS. </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I LSS beskrivs vilka personer som omfattas av lagen. De delas in i tre grupper utifrån olika bedömningsgrunder, så kallade personkretsar.</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 Du kan ansöka om stöd om du har något av följande:</a:t>
            </a:r>
          </a:p>
          <a:p>
            <a:r>
              <a:rPr lang="sv-SE" sz="1200" b="0" i="0" u="none" strike="noStrike" kern="1200" dirty="0">
                <a:solidFill>
                  <a:schemeClr val="tx1"/>
                </a:solidFill>
                <a:effectLst/>
                <a:latin typeface="+mn-lt"/>
                <a:ea typeface="+mn-ea"/>
                <a:cs typeface="+mn-cs"/>
              </a:rPr>
              <a:t>1. </a:t>
            </a:r>
            <a:r>
              <a:rPr lang="sv-SE"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Utvecklingsstörning</a:t>
            </a:r>
            <a:r>
              <a:rPr lang="sv-SE" sz="1200" b="0" i="0" u="none" strike="noStrike" kern="1200" dirty="0">
                <a:solidFill>
                  <a:schemeClr val="tx1"/>
                </a:solidFill>
                <a:effectLst/>
                <a:latin typeface="+mn-lt"/>
                <a:ea typeface="+mn-ea"/>
                <a:cs typeface="+mn-cs"/>
              </a:rPr>
              <a:t>, </a:t>
            </a:r>
            <a:r>
              <a:rPr lang="sv-SE" sz="1200" b="0" i="0"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autism eller autismliknande tillstånd</a:t>
            </a:r>
            <a:r>
              <a:rPr lang="sv-SE" sz="1200" b="0" i="0" u="none" strike="noStrike" kern="1200" dirty="0">
                <a:solidFill>
                  <a:schemeClr val="tx1"/>
                </a:solidFill>
                <a:effectLst/>
                <a:latin typeface="+mn-lt"/>
                <a:ea typeface="+mn-ea"/>
                <a:cs typeface="+mn-cs"/>
              </a:rPr>
              <a:t>.</a:t>
            </a:r>
          </a:p>
          <a:p>
            <a:r>
              <a:rPr lang="sv-SE" sz="1200" b="0" i="0" u="none" strike="noStrike" kern="1200" dirty="0">
                <a:solidFill>
                  <a:schemeClr val="tx1"/>
                </a:solidFill>
                <a:effectLst/>
                <a:latin typeface="+mn-lt"/>
                <a:ea typeface="+mn-ea"/>
                <a:cs typeface="+mn-cs"/>
              </a:rPr>
              <a:t>2. Betydande och bestående begåvningsmässig funktionsnedsättning efter en hjärnskada i vuxen ålder som har orsakats av yttre våld eller kroppslig sjukdom.</a:t>
            </a:r>
          </a:p>
          <a:p>
            <a:r>
              <a:rPr lang="sv-SE" sz="1200" b="0" i="0" u="none" strike="noStrike" kern="1200" dirty="0">
                <a:solidFill>
                  <a:schemeClr val="tx1"/>
                </a:solidFill>
                <a:effectLst/>
                <a:latin typeface="+mn-lt"/>
                <a:ea typeface="+mn-ea"/>
                <a:cs typeface="+mn-cs"/>
              </a:rPr>
              <a:t>3. Andra stora varaktiga fysiska eller psykiska funktionsnedsättningar som uppenbart inte beror på normalt åldrande och som gör att du har stora svårigheter att på egen hand klara daglig livsföring som att klä på dig, laga mat, förflytta dig eller kommunicera med omgivningen.</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Åk 7-9 = </a:t>
            </a:r>
            <a:r>
              <a:rPr lang="sv-SE" sz="1200" b="1" i="0" u="none" strike="noStrike" kern="1200" dirty="0">
                <a:solidFill>
                  <a:schemeClr val="tx1"/>
                </a:solidFill>
                <a:effectLst/>
                <a:latin typeface="+mn-lt"/>
                <a:ea typeface="+mn-ea"/>
                <a:cs typeface="+mn-cs"/>
              </a:rPr>
              <a:t>Korttidstillsyn för skolungdomar över tolv år OBS! VÅRDNADSHAVARE ANSÖKER HOS SIN LSS-HANDLÄGGARE</a:t>
            </a:r>
          </a:p>
          <a:p>
            <a:r>
              <a:rPr lang="sv-SE" sz="1200" b="0" i="0" u="none" strike="noStrike" kern="1200" dirty="0">
                <a:solidFill>
                  <a:schemeClr val="tx1"/>
                </a:solidFill>
                <a:effectLst/>
                <a:latin typeface="+mn-lt"/>
                <a:ea typeface="+mn-ea"/>
                <a:cs typeface="+mn-cs"/>
              </a:rPr>
              <a:t>Rätt till korttidstillsyn utanför hemmet före och efter skolans slut och på lovdagar, studiedagar och sommarlovet.</a:t>
            </a:r>
          </a:p>
          <a:p>
            <a:endParaRPr lang="sv-SE" dirty="0"/>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279337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1" i="0" u="none" strike="noStrike" kern="1200" dirty="0">
              <a:solidFill>
                <a:schemeClr val="tx1"/>
              </a:solidFill>
              <a:effectLst/>
              <a:latin typeface="+mn-lt"/>
              <a:ea typeface="+mn-ea"/>
              <a:cs typeface="+mn-cs"/>
            </a:endParaRPr>
          </a:p>
          <a:p>
            <a:r>
              <a:rPr lang="sv-SE" sz="1200" b="1" i="0" u="none" strike="noStrike" kern="1200" dirty="0">
                <a:solidFill>
                  <a:schemeClr val="tx1"/>
                </a:solidFill>
                <a:effectLst/>
                <a:latin typeface="+mn-lt"/>
                <a:ea typeface="+mn-ea"/>
                <a:cs typeface="+mn-cs"/>
              </a:rPr>
              <a:t>Vårdnadshavare kan önska skolenhet 15 januari-15 februari</a:t>
            </a:r>
          </a:p>
          <a:p>
            <a:r>
              <a:rPr lang="sv-SE" sz="1200" b="0" i="0" u="none" strike="noStrike" kern="1200" dirty="0">
                <a:solidFill>
                  <a:schemeClr val="tx1"/>
                </a:solidFill>
                <a:effectLst/>
                <a:latin typeface="+mn-lt"/>
                <a:ea typeface="+mn-ea"/>
                <a:cs typeface="+mn-cs"/>
              </a:rPr>
              <a:t>De nya reglerna börjar gälla 1 januari 2021. Vårdnadshavare kan önska skolenhet för läsåret 2022/2023 mellan 15 januari och 15 februari. Mer information om det kommer senare i höst. </a:t>
            </a:r>
          </a:p>
          <a:p>
            <a:endParaRPr lang="sv-SE" sz="1200" b="0" i="0" u="none" strike="noStrike" kern="1200" dirty="0">
              <a:solidFill>
                <a:schemeClr val="tx1"/>
              </a:solidFill>
              <a:effectLst/>
              <a:latin typeface="+mn-lt"/>
              <a:ea typeface="+mn-ea"/>
              <a:cs typeface="+mn-cs"/>
            </a:endParaRPr>
          </a:p>
          <a:p>
            <a:r>
              <a:rPr lang="sv-SE" sz="1200" b="1" i="0" u="none" strike="noStrike" kern="1200" dirty="0">
                <a:solidFill>
                  <a:schemeClr val="tx1"/>
                </a:solidFill>
                <a:effectLst/>
                <a:latin typeface="+mn-lt"/>
                <a:ea typeface="+mn-ea"/>
                <a:cs typeface="+mn-cs"/>
              </a:rPr>
              <a:t>Fakta: Regler för skolplacering i förskoleklass och grundskola</a:t>
            </a:r>
          </a:p>
          <a:p>
            <a:r>
              <a:rPr lang="sv-SE" sz="1200" b="0" i="0" u="none" strike="noStrike" kern="1200" dirty="0">
                <a:solidFill>
                  <a:schemeClr val="tx1"/>
                </a:solidFill>
                <a:effectLst/>
                <a:latin typeface="+mn-lt"/>
                <a:ea typeface="+mn-ea"/>
                <a:cs typeface="+mn-cs"/>
              </a:rPr>
              <a:t>Reglerna för skolplacering i förskoleklass och grundskola innebär att:</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Syskonförturen bara gäller om eleven har äldre syskon på skolenheten i årskurs F-6. </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Nyanlända tas bort som urvalskriterium för skolenheter med låg andel nyanlända.</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Relativ närhet går före absolut närhet. </a:t>
            </a:r>
          </a:p>
          <a:p>
            <a:r>
              <a:rPr lang="sv-SE" dirty="0"/>
              <a:t>	</a:t>
            </a:r>
          </a:p>
        </p:txBody>
      </p:sp>
      <p:sp>
        <p:nvSpPr>
          <p:cNvPr id="4" name="Platshållare för datum 3"/>
          <p:cNvSpPr>
            <a:spLocks noGrp="1"/>
          </p:cNvSpPr>
          <p:nvPr>
            <p:ph type="dt" idx="1"/>
          </p:nvPr>
        </p:nvSpPr>
        <p:spPr/>
        <p:txBody>
          <a:bodyPr/>
          <a:lstStyle/>
          <a:p>
            <a:fld id="{F995FFDC-F934-4037-B505-500B08CD3B8C}" type="datetime1">
              <a:rPr lang="sv-SE" smtClean="0"/>
              <a:t>2021-11-15</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10</a:t>
            </a:fld>
            <a:endParaRPr lang="sv-SE"/>
          </a:p>
        </p:txBody>
      </p:sp>
    </p:spTree>
    <p:extLst>
      <p:ext uri="{BB962C8B-B14F-4D97-AF65-F5344CB8AC3E}">
        <p14:creationId xmlns:p14="http://schemas.microsoft.com/office/powerpoint/2010/main" val="1840018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lumMod val="95000"/>
                    <a:lumOff val="5000"/>
                  </a:schemeClr>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lumMod val="95000"/>
                    <a:lumOff val="5000"/>
                  </a:schemeClr>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lumMod val="95000"/>
                    <a:lumOff val="5000"/>
                  </a:schemeClr>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1293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55698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65356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28542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1800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31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136944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5724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702728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1370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lumMod val="95000"/>
                    <a:lumOff val="5000"/>
                  </a:schemeClr>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solidFill>
                  <a:schemeClr val="tx1">
                    <a:lumMod val="95000"/>
                    <a:lumOff val="5000"/>
                  </a:schemeClr>
                </a:solidFill>
              </a:rPr>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lumMod val="95000"/>
                    <a:lumOff val="5000"/>
                  </a:schemeClr>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9" name="Bildobjekt 8" descr="GRAPHIC_small7.jpg">
            <a:extLst>
              <a:ext uri="{FF2B5EF4-FFF2-40B4-BE49-F238E27FC236}">
                <a16:creationId xmlns:a16="http://schemas.microsoft.com/office/drawing/2014/main" id="{34CF8842-4199-4192-A9E3-0B666A7171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07987" y="1144857"/>
            <a:ext cx="11366503" cy="5307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31696" y="2626154"/>
            <a:ext cx="8728608" cy="1349829"/>
          </a:xfrm>
          <a:prstGeom prst="rect">
            <a:avLst/>
          </a:prstGeom>
        </p:spPr>
        <p:txBody>
          <a:bodyPr anchor="ctr" anchorCtr="0">
            <a:noAutofit/>
          </a:bodyPr>
          <a:lstStyle>
            <a:lvl1pPr algn="l">
              <a:lnSpc>
                <a:spcPct val="90000"/>
              </a:lnSpc>
              <a:defRPr sz="4200" kern="0" spc="0" baseline="0">
                <a:solidFill>
                  <a:schemeClr val="tx1">
                    <a:lumMod val="95000"/>
                    <a:lumOff val="5000"/>
                  </a:schemeClr>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2"/>
            <a:ext cx="8728608" cy="251417"/>
          </a:xfrm>
        </p:spPr>
        <p:txBody>
          <a:bodyPr>
            <a:noAutofit/>
          </a:bodyPr>
          <a:lstStyle>
            <a:lvl1pPr marL="0" indent="0">
              <a:lnSpc>
                <a:spcPct val="100000"/>
              </a:lnSpc>
              <a:spcBef>
                <a:spcPts val="0"/>
              </a:spcBef>
              <a:buNone/>
              <a:defRPr sz="1800" kern="0" baseline="0">
                <a:solidFill>
                  <a:schemeClr val="tx1">
                    <a:lumMod val="95000"/>
                    <a:lumOff val="5000"/>
                  </a:schemeClr>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8"/>
            <a:ext cx="8728608" cy="251417"/>
          </a:xfrm>
        </p:spPr>
        <p:txBody>
          <a:bodyPr>
            <a:noAutofit/>
          </a:bodyPr>
          <a:lstStyle>
            <a:lvl1pPr marL="0" indent="0">
              <a:lnSpc>
                <a:spcPct val="100000"/>
              </a:lnSpc>
              <a:spcBef>
                <a:spcPts val="0"/>
              </a:spcBef>
              <a:buNone/>
              <a:defRPr sz="1400" kern="0" baseline="0">
                <a:solidFill>
                  <a:schemeClr val="tx1">
                    <a:lumMod val="95000"/>
                    <a:lumOff val="5000"/>
                  </a:schemeClr>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3"/>
          <a:stretch>
            <a:fillRect/>
          </a:stretch>
        </p:blipFill>
        <p:spPr>
          <a:xfrm>
            <a:off x="10297795" y="401984"/>
            <a:ext cx="1481456" cy="499915"/>
          </a:xfrm>
          <a:prstGeom prst="rect">
            <a:avLst/>
          </a:prstGeom>
        </p:spPr>
      </p:pic>
    </p:spTree>
    <p:extLst>
      <p:ext uri="{BB962C8B-B14F-4D97-AF65-F5344CB8AC3E}">
        <p14:creationId xmlns:p14="http://schemas.microsoft.com/office/powerpoint/2010/main" val="422711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4"/>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990309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30"/>
            <a:ext cx="5400000" cy="417671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1" y="1736730"/>
            <a:ext cx="5400000" cy="417671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314544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589966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965945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6"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4"/>
            <a:ext cx="4176000" cy="4175125"/>
          </a:xfrm>
          <a:solidFill>
            <a:schemeClr val="bg1">
              <a:lumMod val="85000"/>
            </a:schemeClr>
          </a:solidFill>
        </p:spPr>
        <p:txBody>
          <a:bodyPr anchor="ctr" anchorCtr="0">
            <a:normAutofit/>
          </a:bodyPr>
          <a:lstStyle>
            <a:lvl1pPr marL="0" indent="0" algn="ctr">
              <a:buNone/>
              <a:defRPr sz="20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17972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4"/>
            <a:ext cx="4176000" cy="4175125"/>
          </a:xfrm>
          <a:solidFill>
            <a:schemeClr val="bg1">
              <a:lumMod val="85000"/>
            </a:schemeClr>
          </a:solidFill>
        </p:spPr>
        <p:txBody>
          <a:bodyPr anchor="ctr" anchorCtr="0">
            <a:normAutofit/>
          </a:bodyPr>
          <a:lstStyle>
            <a:lvl1pPr marL="0" indent="0" algn="ctr">
              <a:buNone/>
              <a:defRPr sz="20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0983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5"/>
            <a:ext cx="3600000" cy="384464"/>
          </a:xfrm>
        </p:spPr>
        <p:txBody>
          <a:bodyPr>
            <a:normAutofit/>
          </a:bodyPr>
          <a:lstStyle>
            <a:lvl1pPr marL="0" indent="0">
              <a:buFont typeface="Arial" panose="020B0604020202020204" pitchFamily="34" charset="0"/>
              <a:buNone/>
              <a:defRPr sz="14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5"/>
            <a:ext cx="3600000" cy="384464"/>
          </a:xfrm>
        </p:spPr>
        <p:txBody>
          <a:bodyPr>
            <a:normAutofit/>
          </a:bodyPr>
          <a:lstStyle>
            <a:lvl1pPr marL="0" indent="0">
              <a:buFont typeface="Arial" panose="020B0604020202020204" pitchFamily="34" charset="0"/>
              <a:buNone/>
              <a:defRPr sz="14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5"/>
            <a:ext cx="3600000" cy="384464"/>
          </a:xfrm>
        </p:spPr>
        <p:txBody>
          <a:bodyPr>
            <a:normAutofit/>
          </a:bodyPr>
          <a:lstStyle>
            <a:lvl1pPr marL="0" indent="0">
              <a:buFont typeface="Arial" panose="020B0604020202020204" pitchFamily="34" charset="0"/>
              <a:buNone/>
              <a:defRPr sz="14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76110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09"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09"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893825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90"/>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09"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09"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10"/>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732886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7170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7182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3"/>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09"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09"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1"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2" y="6168924"/>
            <a:ext cx="1280271" cy="426757"/>
          </a:xfrm>
          <a:prstGeom prst="rect">
            <a:avLst/>
          </a:prstGeom>
        </p:spPr>
      </p:pic>
    </p:spTree>
    <p:extLst>
      <p:ext uri="{BB962C8B-B14F-4D97-AF65-F5344CB8AC3E}">
        <p14:creationId xmlns:p14="http://schemas.microsoft.com/office/powerpoint/2010/main" val="1171423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pic>
        <p:nvPicPr>
          <p:cNvPr id="8" name="Bildobjekt 7" descr="GRAPHIC_small7.jpg">
            <a:extLst>
              <a:ext uri="{FF2B5EF4-FFF2-40B4-BE49-F238E27FC236}">
                <a16:creationId xmlns:a16="http://schemas.microsoft.com/office/drawing/2014/main" id="{A89FACA4-D3B2-4A63-AD7E-139FD820E6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07987" y="404815"/>
            <a:ext cx="11366503" cy="550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8841" y="2404810"/>
            <a:ext cx="9134323" cy="1349829"/>
          </a:xfrm>
          <a:prstGeom prst="rect">
            <a:avLst/>
          </a:prstGeom>
        </p:spPr>
        <p:txBody>
          <a:bodyPr anchor="ctr" anchorCtr="0">
            <a:noAutofit/>
          </a:bodyPr>
          <a:lstStyle>
            <a:lvl1pPr algn="ctr">
              <a:lnSpc>
                <a:spcPct val="90000"/>
              </a:lnSpc>
              <a:defRPr sz="4500">
                <a:solidFill>
                  <a:schemeClr val="tx1">
                    <a:lumMod val="95000"/>
                    <a:lumOff val="5000"/>
                  </a:schemeClr>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1"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3"/>
          <a:stretch>
            <a:fillRect/>
          </a:stretch>
        </p:blipFill>
        <p:spPr>
          <a:xfrm>
            <a:off x="10498642" y="6168924"/>
            <a:ext cx="1280271" cy="426757"/>
          </a:xfrm>
          <a:prstGeom prst="rect">
            <a:avLst/>
          </a:prstGeom>
        </p:spPr>
      </p:pic>
    </p:spTree>
    <p:extLst>
      <p:ext uri="{BB962C8B-B14F-4D97-AF65-F5344CB8AC3E}">
        <p14:creationId xmlns:p14="http://schemas.microsoft.com/office/powerpoint/2010/main" val="35070781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pic>
        <p:nvPicPr>
          <p:cNvPr id="7" name="Bildobjekt 6" descr="GRAPHIC_small7.jpg">
            <a:extLst>
              <a:ext uri="{FF2B5EF4-FFF2-40B4-BE49-F238E27FC236}">
                <a16:creationId xmlns:a16="http://schemas.microsoft.com/office/drawing/2014/main" id="{9E2FCF00-2835-4346-9796-B565923CCE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07987" y="1144857"/>
            <a:ext cx="11366503" cy="5307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1"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sz="1700" dirty="0">
                <a:solidFill>
                  <a:schemeClr val="tx1">
                    <a:lumMod val="95000"/>
                    <a:lumOff val="5000"/>
                  </a:schemeClr>
                </a:solidFill>
              </a:rPr>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3"/>
          <a:stretch>
            <a:fillRect/>
          </a:stretch>
        </p:blipFill>
        <p:spPr>
          <a:xfrm>
            <a:off x="10297795" y="401984"/>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50" y="2830625"/>
            <a:ext cx="6148879" cy="2971087"/>
          </a:xfrm>
        </p:spPr>
        <p:txBody>
          <a:bodyPr numCol="1" spcCol="180000">
            <a:noAutofit/>
          </a:bodyPr>
          <a:lstStyle>
            <a:lvl1pPr marL="0" indent="0">
              <a:lnSpc>
                <a:spcPct val="110000"/>
              </a:lnSpc>
              <a:spcBef>
                <a:spcPts val="0"/>
              </a:spcBef>
              <a:buNone/>
              <a:defRPr sz="1600" b="1" kern="0" baseline="0">
                <a:solidFill>
                  <a:schemeClr val="tx1">
                    <a:lumMod val="95000"/>
                    <a:lumOff val="5000"/>
                  </a:schemeClr>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16687202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7" y="2300663"/>
            <a:ext cx="1426588" cy="2261812"/>
          </a:xfrm>
          <a:prstGeom prst="rect">
            <a:avLst/>
          </a:prstGeom>
        </p:spPr>
      </p:pic>
    </p:spTree>
    <p:extLst>
      <p:ext uri="{BB962C8B-B14F-4D97-AF65-F5344CB8AC3E}">
        <p14:creationId xmlns:p14="http://schemas.microsoft.com/office/powerpoint/2010/main" val="33107727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670903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78178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8712747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84461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7570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11104959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17013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369201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989343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3558051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3899529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412295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6965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2986276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3682421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1555524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159522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1.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056917444"/>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 id="2147484560" r:id="rId14"/>
    <p:sldLayoutId id="2147484561" r:id="rId15"/>
    <p:sldLayoutId id="2147484562"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90" y="404814"/>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3"/>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3"/>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4"/>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9"/>
            <a:ext cx="643251"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17982823"/>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 id="2147484545" r:id="rId16"/>
  </p:sldLayoutIdLst>
  <p:hf sldNum="0" hdr="0" ftr="0" dt="0"/>
  <p:txStyles>
    <p:titleStyle>
      <a:lvl1pPr algn="l" defTabSz="914309"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78" indent="-230378" algn="l" defTabSz="914309"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55" indent="-230378" algn="l" defTabSz="914309"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31" indent="-230378" algn="l" defTabSz="914309"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09" indent="-228578" algn="l" defTabSz="914309"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686" indent="-228578" algn="l" defTabSz="914309"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1">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hyperlink" Target="http://www.goteborg.se/"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5.em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36.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37.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3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goteborg.se/wps/portal?uri=gbglnk%3agbg.page.9b296cb4-9a4c-4d74-82da-b823fe6f0b42" TargetMode="External"/><Relationship Id="rId5" Type="http://schemas.openxmlformats.org/officeDocument/2006/relationships/hyperlink" Target="https://www.skolverket.se/publikationsserier/ovrigt-material/2020/grundsarskolan-ar-till-for-ditt-barn"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emf"/><Relationship Id="rId5" Type="http://schemas.openxmlformats.org/officeDocument/2006/relationships/image" Target="../media/image39.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40.jpe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2" Type="http://schemas.openxmlformats.org/officeDocument/2006/relationships/hyperlink" Target="https://goteborg.se/wps/portal/start" TargetMode="Externa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2.mp4"/><Relationship Id="rId1" Type="http://schemas.microsoft.com/office/2007/relationships/media" Target="../media/media32.mp4"/><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42.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42.jpeg"/><Relationship Id="rId4" Type="http://schemas.microsoft.com/office/2018/10/relationships/comments" Target="../comments/modernComment_16F_EC066A1D.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11/relationships/inkAction" Target="../ink/inkAction1.xml"/><Relationship Id="rId3" Type="http://schemas.openxmlformats.org/officeDocument/2006/relationships/slideLayout" Target="../slideLayouts/slideLayout6.xml"/><Relationship Id="rId7" Type="http://schemas.openxmlformats.org/officeDocument/2006/relationships/image" Target="../media/image13.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ustomXml" Target="../ink/ink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4.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microsoft.com/office/2018/10/relationships/comments" Target="../comments/modernComment_142_943D2C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person, inomhus, leker, ung&#10;&#10;Automatiskt genererad beskrivning">
            <a:extLst>
              <a:ext uri="{FF2B5EF4-FFF2-40B4-BE49-F238E27FC236}">
                <a16:creationId xmlns:a16="http://schemas.microsoft.com/office/drawing/2014/main" id="{9EC49ECF-7606-40D2-8EFF-475B587CA57C}"/>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t="8676" b="8676"/>
          <a:stretch>
            <a:fillRect/>
          </a:stretch>
        </p:blipFill>
        <p:spPr>
          <a:xfrm>
            <a:off x="0" y="0"/>
            <a:ext cx="12192000" cy="6858000"/>
          </a:xfrm>
        </p:spPr>
      </p:pic>
      <p:pic>
        <p:nvPicPr>
          <p:cNvPr id="3" name="Bildobjekt 2">
            <a:extLst>
              <a:ext uri="{FF2B5EF4-FFF2-40B4-BE49-F238E27FC236}">
                <a16:creationId xmlns:a16="http://schemas.microsoft.com/office/drawing/2014/main" id="{BD7A0BF1-C02C-5C4E-B2A3-731FFE4B9D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1482" t="35165" r="27356"/>
          <a:stretch/>
        </p:blipFill>
        <p:spPr>
          <a:xfrm rot="10800000">
            <a:off x="-1" y="2045776"/>
            <a:ext cx="12192000" cy="4812224"/>
          </a:xfrm>
          <a:prstGeom prst="rect">
            <a:avLst/>
          </a:prstGeom>
        </p:spPr>
      </p:pic>
      <p:sp>
        <p:nvSpPr>
          <p:cNvPr id="8" name="textruta 7">
            <a:extLst>
              <a:ext uri="{FF2B5EF4-FFF2-40B4-BE49-F238E27FC236}">
                <a16:creationId xmlns:a16="http://schemas.microsoft.com/office/drawing/2014/main" id="{293F466C-0F62-4B66-9DBC-310B487C9A13}"/>
              </a:ext>
            </a:extLst>
          </p:cNvPr>
          <p:cNvSpPr txBox="1"/>
          <p:nvPr/>
        </p:nvSpPr>
        <p:spPr>
          <a:xfrm>
            <a:off x="407988" y="3547536"/>
            <a:ext cx="11197658" cy="3600986"/>
          </a:xfrm>
          <a:prstGeom prst="rect">
            <a:avLst/>
          </a:prstGeom>
          <a:solidFill>
            <a:schemeClr val="accent1">
              <a:alpha val="0"/>
            </a:schemeClr>
          </a:solidFill>
        </p:spPr>
        <p:txBody>
          <a:bodyPr wrap="square" lIns="91440" tIns="45720" rIns="91440" bIns="45720" rtlCol="0" anchor="t">
            <a:spAutoFit/>
          </a:bodyPr>
          <a:lstStyle/>
          <a:p>
            <a:endParaRPr lang="sv-SE" sz="4000" dirty="0">
              <a:solidFill>
                <a:schemeClr val="bg1"/>
              </a:solidFill>
              <a:latin typeface="+mj-lt"/>
            </a:endParaRPr>
          </a:p>
          <a:p>
            <a:r>
              <a:rPr lang="sv-SE" sz="4400" dirty="0">
                <a:solidFill>
                  <a:schemeClr val="bg1"/>
                </a:solidFill>
                <a:latin typeface="+mj-lt"/>
              </a:rPr>
              <a:t>Göteborgs Stad </a:t>
            </a:r>
            <a:endParaRPr lang="sv-SE" sz="2400" dirty="0">
              <a:solidFill>
                <a:schemeClr val="bg1"/>
              </a:solidFill>
              <a:latin typeface="Arial"/>
              <a:cs typeface="Arial"/>
            </a:endParaRPr>
          </a:p>
          <a:p>
            <a:r>
              <a:rPr lang="sv-SE" sz="4000" dirty="0">
                <a:solidFill>
                  <a:schemeClr val="bg1"/>
                </a:solidFill>
              </a:rPr>
              <a:t>Informationsmöte om stöd i grundskola och grundsärskola </a:t>
            </a:r>
            <a:br>
              <a:rPr lang="sv-SE" sz="4000" dirty="0">
                <a:solidFill>
                  <a:schemeClr val="bg1"/>
                </a:solidFill>
              </a:rPr>
            </a:br>
            <a:r>
              <a:rPr lang="sv-SE" sz="2400" dirty="0">
                <a:solidFill>
                  <a:schemeClr val="bg1"/>
                </a:solidFill>
              </a:rPr>
              <a:t>22/23</a:t>
            </a:r>
            <a:endParaRPr lang="sv-SE" sz="2400" dirty="0">
              <a:solidFill>
                <a:schemeClr val="bg1"/>
              </a:solidFill>
              <a:cs typeface="Arial"/>
            </a:endParaRPr>
          </a:p>
          <a:p>
            <a:endParaRPr lang="sv-SE" sz="4000" dirty="0">
              <a:solidFill>
                <a:schemeClr val="bg1"/>
              </a:solidFill>
              <a:latin typeface="+mj-lt"/>
            </a:endParaRPr>
          </a:p>
        </p:txBody>
      </p:sp>
      <p:pic>
        <p:nvPicPr>
          <p:cNvPr id="2" name="Ljud 1">
            <a:hlinkClick r:id="" action="ppaction://media"/>
            <a:extLst>
              <a:ext uri="{FF2B5EF4-FFF2-40B4-BE49-F238E27FC236}">
                <a16:creationId xmlns:a16="http://schemas.microsoft.com/office/drawing/2014/main" id="{5CAC13B7-4A6D-4DFA-86CD-59F00C678B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3883863"/>
      </p:ext>
    </p:extLst>
  </p:cSld>
  <p:clrMapOvr>
    <a:masterClrMapping/>
  </p:clrMapOvr>
  <mc:AlternateContent xmlns:mc="http://schemas.openxmlformats.org/markup-compatibility/2006">
    <mc:Choice xmlns:p14="http://schemas.microsoft.com/office/powerpoint/2010/main" Requires="p14">
      <p:transition spd="slow" p14:dur="2000" advTm="17323"/>
    </mc:Choice>
    <mc:Fallback>
      <p:transition spd="slow" advTm="1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D0B20-B621-4A51-92BC-803A85E99132}"/>
              </a:ext>
            </a:extLst>
          </p:cNvPr>
          <p:cNvSpPr>
            <a:spLocks noGrp="1"/>
          </p:cNvSpPr>
          <p:nvPr>
            <p:ph type="title"/>
          </p:nvPr>
        </p:nvSpPr>
        <p:spPr/>
        <p:txBody>
          <a:bodyPr/>
          <a:lstStyle/>
          <a:p>
            <a:r>
              <a:rPr lang="sv-SE" dirty="0"/>
              <a:t>Grundskoleförvaltningens ansvar</a:t>
            </a:r>
          </a:p>
        </p:txBody>
      </p:sp>
      <p:sp>
        <p:nvSpPr>
          <p:cNvPr id="4" name="Platshållare för innehåll 3">
            <a:extLst>
              <a:ext uri="{FF2B5EF4-FFF2-40B4-BE49-F238E27FC236}">
                <a16:creationId xmlns:a16="http://schemas.microsoft.com/office/drawing/2014/main" id="{691148F0-D74B-4D91-89C1-310D998D7957}"/>
              </a:ext>
            </a:extLst>
          </p:cNvPr>
          <p:cNvSpPr>
            <a:spLocks noGrp="1"/>
          </p:cNvSpPr>
          <p:nvPr>
            <p:ph sz="half" idx="10"/>
          </p:nvPr>
        </p:nvSpPr>
        <p:spPr/>
        <p:txBody>
          <a:bodyPr vert="horz" lIns="0" tIns="0" rIns="0" bIns="0" rtlCol="0" anchor="t">
            <a:normAutofit/>
          </a:bodyPr>
          <a:lstStyle/>
          <a:p>
            <a:pPr marL="229870" indent="-229870"/>
            <a:r>
              <a:rPr lang="sv-SE" dirty="0"/>
              <a:t>Ge skolundervisning för alla barn som är folkbokförda i Göteborg.</a:t>
            </a:r>
            <a:endParaRPr lang="sv-SE"/>
          </a:p>
          <a:p>
            <a:pPr marL="229870" indent="-229870"/>
            <a:r>
              <a:rPr lang="sv-SE" dirty="0"/>
              <a:t>Erbjuda en plats i närområdet.</a:t>
            </a:r>
            <a:endParaRPr lang="sv-SE" dirty="0">
              <a:cs typeface="Arial"/>
            </a:endParaRPr>
          </a:p>
          <a:p>
            <a:pPr marL="229870" lvl="0" indent="-229870"/>
            <a:r>
              <a:rPr lang="sv-SE" dirty="0"/>
              <a:t>Med relativ närhet är målet att alla elever får ungefär lika långt till skolan.</a:t>
            </a:r>
            <a:endParaRPr lang="sv-SE" dirty="0">
              <a:cs typeface="Arial"/>
            </a:endParaRPr>
          </a:p>
          <a:p>
            <a:pPr marL="229870" indent="-229870"/>
            <a:endParaRPr lang="sv-SE" dirty="0">
              <a:cs typeface="Arial"/>
            </a:endParaRPr>
          </a:p>
          <a:p>
            <a:pPr marL="229870" indent="-229870"/>
            <a:endParaRPr lang="sv-SE" dirty="0">
              <a:cs typeface="Arial"/>
            </a:endParaRPr>
          </a:p>
        </p:txBody>
      </p:sp>
      <p:pic>
        <p:nvPicPr>
          <p:cNvPr id="8" name="Platshållare för bild 7" descr="En bild som visar person, inomhus, leker, ung&#10;&#10;Automatiskt genererad beskrivning">
            <a:extLst>
              <a:ext uri="{FF2B5EF4-FFF2-40B4-BE49-F238E27FC236}">
                <a16:creationId xmlns:a16="http://schemas.microsoft.com/office/drawing/2014/main" id="{B67870E7-01DA-41C6-9986-04BE1E28C67A}"/>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t="-38"/>
          <a:stretch/>
        </p:blipFill>
        <p:spPr>
          <a:xfrm>
            <a:off x="8269357" y="1738313"/>
            <a:ext cx="3505568" cy="4194629"/>
          </a:xfrm>
        </p:spPr>
      </p:pic>
      <p:pic>
        <p:nvPicPr>
          <p:cNvPr id="5" name="Ljud 4">
            <a:hlinkClick r:id="" action="ppaction://media"/>
            <a:extLst>
              <a:ext uri="{FF2B5EF4-FFF2-40B4-BE49-F238E27FC236}">
                <a16:creationId xmlns:a16="http://schemas.microsoft.com/office/drawing/2014/main" id="{719F7722-72FA-4413-800F-9CFDA153DC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49360930"/>
      </p:ext>
    </p:extLst>
  </p:cSld>
  <p:clrMapOvr>
    <a:masterClrMapping/>
  </p:clrMapOvr>
  <mc:AlternateContent xmlns:mc="http://schemas.openxmlformats.org/markup-compatibility/2006" xmlns:p14="http://schemas.microsoft.com/office/powerpoint/2010/main">
    <mc:Choice Requires="p14">
      <p:transition spd="slow" p14:dur="2000" advTm="52821"/>
    </mc:Choice>
    <mc:Fallback xmlns="">
      <p:transition spd="slow" advTm="5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FC1FA956-9903-4A0E-AB2F-9958DDA7D169}"/>
              </a:ext>
            </a:extLst>
          </p:cNvPr>
          <p:cNvPicPr>
            <a:picLocks noGrp="1" noChangeAspect="1"/>
          </p:cNvPicPr>
          <p:nvPr>
            <p:ph sz="half" idx="10"/>
          </p:nvPr>
        </p:nvPicPr>
        <p:blipFill rotWithShape="1">
          <a:blip r:embed="rId5">
            <a:extLst>
              <a:ext uri="{28A0092B-C50C-407E-A947-70E740481C1C}">
                <a14:useLocalDpi xmlns:a14="http://schemas.microsoft.com/office/drawing/2010/main" val="0"/>
              </a:ext>
            </a:extLst>
          </a:blip>
          <a:srcRect l="3623" t="18868" r="54082" b="7983"/>
          <a:stretch/>
        </p:blipFill>
        <p:spPr>
          <a:xfrm>
            <a:off x="2361063" y="1119800"/>
            <a:ext cx="8393373" cy="4542779"/>
          </a:xfrm>
        </p:spPr>
      </p:pic>
      <p:sp>
        <p:nvSpPr>
          <p:cNvPr id="2" name="textruta 1">
            <a:extLst>
              <a:ext uri="{FF2B5EF4-FFF2-40B4-BE49-F238E27FC236}">
                <a16:creationId xmlns:a16="http://schemas.microsoft.com/office/drawing/2014/main" id="{711FD589-60D2-474D-B680-BBCA7DB0A379}"/>
              </a:ext>
            </a:extLst>
          </p:cNvPr>
          <p:cNvSpPr txBox="1"/>
          <p:nvPr/>
        </p:nvSpPr>
        <p:spPr>
          <a:xfrm>
            <a:off x="523875" y="5153408"/>
            <a:ext cx="4629862" cy="646331"/>
          </a:xfrm>
          <a:prstGeom prst="rect">
            <a:avLst/>
          </a:prstGeom>
          <a:noFill/>
        </p:spPr>
        <p:txBody>
          <a:bodyPr wrap="square" rtlCol="0">
            <a:spAutoFit/>
          </a:bodyPr>
          <a:lstStyle/>
          <a:p>
            <a:r>
              <a:rPr lang="sv-SE" sz="1200" i="1" dirty="0"/>
              <a:t>Josefin bor närmre skola A än Adam. Men eftersom Adam har längre till skola B är det ändå Adam som får platsen i skola A. Hade vi däremot haft absolut närhet hade Josefin fått platsen.</a:t>
            </a:r>
            <a:endParaRPr lang="sv-SE" sz="1200" dirty="0"/>
          </a:p>
        </p:txBody>
      </p:sp>
      <p:sp>
        <p:nvSpPr>
          <p:cNvPr id="4" name="textruta 3">
            <a:extLst>
              <a:ext uri="{FF2B5EF4-FFF2-40B4-BE49-F238E27FC236}">
                <a16:creationId xmlns:a16="http://schemas.microsoft.com/office/drawing/2014/main" id="{345A7BBB-BDAA-433B-A904-6F3723DB0E79}"/>
              </a:ext>
            </a:extLst>
          </p:cNvPr>
          <p:cNvSpPr txBox="1"/>
          <p:nvPr/>
        </p:nvSpPr>
        <p:spPr>
          <a:xfrm>
            <a:off x="523875" y="600075"/>
            <a:ext cx="9067800" cy="553998"/>
          </a:xfrm>
          <a:prstGeom prst="rect">
            <a:avLst/>
          </a:prstGeom>
          <a:noFill/>
        </p:spPr>
        <p:txBody>
          <a:bodyPr wrap="square" rtlCol="0">
            <a:spAutoFit/>
          </a:bodyPr>
          <a:lstStyle/>
          <a:p>
            <a:r>
              <a:rPr lang="sv-SE" sz="3000" b="1">
                <a:latin typeface="+mj-lt"/>
              </a:rPr>
              <a:t>Så fungerar relativ närhet </a:t>
            </a:r>
            <a:endParaRPr lang="sv-SE" sz="3000" b="1" dirty="0">
              <a:latin typeface="+mj-lt"/>
            </a:endParaRPr>
          </a:p>
        </p:txBody>
      </p:sp>
      <p:pic>
        <p:nvPicPr>
          <p:cNvPr id="9" name="Ljud 8">
            <a:hlinkClick r:id="" action="ppaction://media"/>
            <a:extLst>
              <a:ext uri="{FF2B5EF4-FFF2-40B4-BE49-F238E27FC236}">
                <a16:creationId xmlns:a16="http://schemas.microsoft.com/office/drawing/2014/main" id="{0134FC6F-D358-4EB2-ABFC-394B76363D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9511234"/>
      </p:ext>
    </p:extLst>
  </p:cSld>
  <p:clrMapOvr>
    <a:masterClrMapping/>
  </p:clrMapOvr>
  <mc:AlternateContent xmlns:mc="http://schemas.openxmlformats.org/markup-compatibility/2006" xmlns:p14="http://schemas.microsoft.com/office/powerpoint/2010/main">
    <mc:Choice Requires="p14">
      <p:transition spd="slow" p14:dur="2000" advTm="51333"/>
    </mc:Choice>
    <mc:Fallback xmlns="">
      <p:transition spd="slow" advTm="5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FC1FA956-9903-4A0E-AB2F-9958DDA7D169}"/>
              </a:ext>
            </a:extLst>
          </p:cNvPr>
          <p:cNvPicPr>
            <a:picLocks noGrp="1" noChangeAspect="1"/>
          </p:cNvPicPr>
          <p:nvPr>
            <p:ph sz="half" idx="10"/>
          </p:nvPr>
        </p:nvPicPr>
        <p:blipFill rotWithShape="1">
          <a:blip r:embed="rId5">
            <a:extLst>
              <a:ext uri="{28A0092B-C50C-407E-A947-70E740481C1C}">
                <a14:useLocalDpi xmlns:a14="http://schemas.microsoft.com/office/drawing/2010/main" val="0"/>
              </a:ext>
            </a:extLst>
          </a:blip>
          <a:srcRect l="51049" t="16667"/>
          <a:stretch/>
        </p:blipFill>
        <p:spPr>
          <a:xfrm>
            <a:off x="1367708" y="1372088"/>
            <a:ext cx="9170836" cy="4885837"/>
          </a:xfrm>
        </p:spPr>
      </p:pic>
      <p:sp>
        <p:nvSpPr>
          <p:cNvPr id="5" name="textruta 4">
            <a:extLst>
              <a:ext uri="{FF2B5EF4-FFF2-40B4-BE49-F238E27FC236}">
                <a16:creationId xmlns:a16="http://schemas.microsoft.com/office/drawing/2014/main" id="{6403BC30-27F7-43A6-AE41-1B686AE5FB26}"/>
              </a:ext>
            </a:extLst>
          </p:cNvPr>
          <p:cNvSpPr txBox="1"/>
          <p:nvPr/>
        </p:nvSpPr>
        <p:spPr>
          <a:xfrm>
            <a:off x="6238875" y="5192830"/>
            <a:ext cx="5429250" cy="461665"/>
          </a:xfrm>
          <a:prstGeom prst="rect">
            <a:avLst/>
          </a:prstGeom>
          <a:noFill/>
        </p:spPr>
        <p:txBody>
          <a:bodyPr wrap="square" rtlCol="0">
            <a:spAutoFit/>
          </a:bodyPr>
          <a:lstStyle/>
          <a:p>
            <a:r>
              <a:rPr lang="sv-SE" sz="1200" i="1" dirty="0"/>
              <a:t>Sven och Sonia bor lika nära skola A. Men eftersom Sonia har längre än Sven till sin alternativa skola (skola B) är det Sonia som får platsen i skola A. </a:t>
            </a:r>
            <a:endParaRPr lang="sv-SE" sz="1200" dirty="0"/>
          </a:p>
        </p:txBody>
      </p:sp>
      <p:sp>
        <p:nvSpPr>
          <p:cNvPr id="4" name="textruta 3">
            <a:extLst>
              <a:ext uri="{FF2B5EF4-FFF2-40B4-BE49-F238E27FC236}">
                <a16:creationId xmlns:a16="http://schemas.microsoft.com/office/drawing/2014/main" id="{345A7BBB-BDAA-433B-A904-6F3723DB0E79}"/>
              </a:ext>
            </a:extLst>
          </p:cNvPr>
          <p:cNvSpPr txBox="1"/>
          <p:nvPr/>
        </p:nvSpPr>
        <p:spPr>
          <a:xfrm>
            <a:off x="523875" y="600075"/>
            <a:ext cx="9067800" cy="553998"/>
          </a:xfrm>
          <a:prstGeom prst="rect">
            <a:avLst/>
          </a:prstGeom>
          <a:noFill/>
        </p:spPr>
        <p:txBody>
          <a:bodyPr wrap="square" rtlCol="0">
            <a:spAutoFit/>
          </a:bodyPr>
          <a:lstStyle/>
          <a:p>
            <a:r>
              <a:rPr lang="sv-SE" sz="3000" b="1" dirty="0">
                <a:latin typeface="+mj-lt"/>
              </a:rPr>
              <a:t>Så fungerar relativ närhet </a:t>
            </a:r>
          </a:p>
        </p:txBody>
      </p:sp>
      <p:pic>
        <p:nvPicPr>
          <p:cNvPr id="3" name="Ljud 2">
            <a:hlinkClick r:id="" action="ppaction://media"/>
            <a:extLst>
              <a:ext uri="{FF2B5EF4-FFF2-40B4-BE49-F238E27FC236}">
                <a16:creationId xmlns:a16="http://schemas.microsoft.com/office/drawing/2014/main" id="{6AF5F4CD-73C8-430F-A2FD-39B46E4B53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2257028"/>
      </p:ext>
    </p:extLst>
  </p:cSld>
  <p:clrMapOvr>
    <a:masterClrMapping/>
  </p:clrMapOvr>
  <mc:AlternateContent xmlns:mc="http://schemas.openxmlformats.org/markup-compatibility/2006" xmlns:p14="http://schemas.microsoft.com/office/powerpoint/2010/main">
    <mc:Choice Requires="p14">
      <p:transition spd="slow" p14:dur="2000" advTm="49558"/>
    </mc:Choice>
    <mc:Fallback xmlns="">
      <p:transition spd="slow" advTm="4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E80167E8-7B58-466D-9157-95A12A132943}"/>
              </a:ext>
            </a:extLst>
          </p:cNvPr>
          <p:cNvSpPr>
            <a:spLocks noGrp="1"/>
          </p:cNvSpPr>
          <p:nvPr>
            <p:ph sz="half" idx="10"/>
          </p:nvPr>
        </p:nvSpPr>
        <p:spPr/>
        <p:txBody>
          <a:bodyPr vert="horz" lIns="0" tIns="0" rIns="0" bIns="0" rtlCol="0" anchor="t">
            <a:normAutofit/>
          </a:bodyPr>
          <a:lstStyle/>
          <a:p>
            <a:pPr marL="0" indent="0">
              <a:buNone/>
            </a:pPr>
            <a:r>
              <a:rPr lang="sv-SE" dirty="0"/>
              <a:t>Önska skola för ditt barn</a:t>
            </a:r>
          </a:p>
          <a:p>
            <a:pPr marL="229870" indent="-229870"/>
            <a:r>
              <a:rPr lang="sv-SE" dirty="0"/>
              <a:t>Kommunal skola</a:t>
            </a:r>
          </a:p>
          <a:p>
            <a:pPr marL="456653" lvl="1" indent="-229870"/>
            <a:r>
              <a:rPr lang="sv-SE" dirty="0"/>
              <a:t>Vårdnadshavares önskemål är vägledande</a:t>
            </a:r>
          </a:p>
          <a:p>
            <a:pPr marL="456653" lvl="1" indent="-229870"/>
            <a:r>
              <a:rPr lang="sv-SE" dirty="0"/>
              <a:t>Inför hösten 2021 fick 95% önskad plats</a:t>
            </a:r>
          </a:p>
          <a:p>
            <a:pPr marL="456653" lvl="1" indent="-229870"/>
            <a:r>
              <a:rPr lang="sv-SE" dirty="0">
                <a:hlinkClick r:id="rId5"/>
              </a:rPr>
              <a:t>www.goteborg.se</a:t>
            </a:r>
            <a:endParaRPr lang="sv-SE" dirty="0"/>
          </a:p>
          <a:p>
            <a:pPr marL="456653" lvl="1" indent="-229870"/>
            <a:r>
              <a:rPr lang="sv-SE" dirty="0"/>
              <a:t>15 januari – 15 februari 2022</a:t>
            </a:r>
          </a:p>
          <a:p>
            <a:pPr marL="226783" lvl="1" indent="0">
              <a:buNone/>
            </a:pPr>
            <a:endParaRPr lang="sv-SE" dirty="0"/>
          </a:p>
          <a:p>
            <a:pPr marL="229870" indent="-229870"/>
            <a:r>
              <a:rPr lang="sv-SE" dirty="0"/>
              <a:t>Friskola</a:t>
            </a:r>
          </a:p>
          <a:p>
            <a:pPr marL="456653" lvl="1" indent="-229870"/>
            <a:r>
              <a:rPr lang="sv-SE" dirty="0"/>
              <a:t>Kontakta den skola du vill söka till</a:t>
            </a:r>
            <a:br>
              <a:rPr lang="sv-SE" dirty="0"/>
            </a:br>
            <a:br>
              <a:rPr lang="sv-SE" dirty="0"/>
            </a:br>
            <a:endParaRPr lang="sv-SE" dirty="0">
              <a:cs typeface="Arial"/>
            </a:endParaRPr>
          </a:p>
          <a:p>
            <a:pPr marL="0" indent="0">
              <a:buNone/>
            </a:pPr>
            <a:endParaRPr lang="sv-SE" dirty="0"/>
          </a:p>
          <a:p>
            <a:pPr marL="229870" indent="-229870"/>
            <a:endParaRPr lang="sv-SE" dirty="0">
              <a:cs typeface="Arial"/>
            </a:endParaRPr>
          </a:p>
        </p:txBody>
      </p:sp>
      <p:pic>
        <p:nvPicPr>
          <p:cNvPr id="8" name="Platshållare för bild 7" descr="En bild som visar person, sitter, inomhus, bord&#10;&#10;Automatiskt genererad beskrivning">
            <a:extLst>
              <a:ext uri="{FF2B5EF4-FFF2-40B4-BE49-F238E27FC236}">
                <a16:creationId xmlns:a16="http://schemas.microsoft.com/office/drawing/2014/main" id="{FE0B21CA-6B34-4345-A1F6-C13319DDD2E8}"/>
              </a:ext>
            </a:extLst>
          </p:cNvPr>
          <p:cNvPicPr>
            <a:picLocks noGrp="1" noChangeAspect="1"/>
          </p:cNvPicPr>
          <p:nvPr>
            <p:ph type="pic" idx="1"/>
          </p:nvPr>
        </p:nvPicPr>
        <p:blipFill>
          <a:blip r:embed="rId6" cstate="screen">
            <a:extLst>
              <a:ext uri="{28A0092B-C50C-407E-A947-70E740481C1C}">
                <a14:useLocalDpi xmlns:a14="http://schemas.microsoft.com/office/drawing/2010/main"/>
              </a:ext>
            </a:extLst>
          </a:blip>
          <a:srcRect/>
          <a:stretch>
            <a:fillRect/>
          </a:stretch>
        </p:blipFill>
        <p:spPr>
          <a:xfrm>
            <a:off x="8259417" y="1738313"/>
            <a:ext cx="3515508" cy="4175125"/>
          </a:xfrm>
        </p:spPr>
      </p:pic>
      <p:sp>
        <p:nvSpPr>
          <p:cNvPr id="7" name="Rubrik 6">
            <a:extLst>
              <a:ext uri="{FF2B5EF4-FFF2-40B4-BE49-F238E27FC236}">
                <a16:creationId xmlns:a16="http://schemas.microsoft.com/office/drawing/2014/main" id="{4A06E672-E47D-4027-8220-C9FD41CE0A04}"/>
              </a:ext>
            </a:extLst>
          </p:cNvPr>
          <p:cNvSpPr>
            <a:spLocks noGrp="1"/>
          </p:cNvSpPr>
          <p:nvPr>
            <p:ph type="title"/>
          </p:nvPr>
        </p:nvSpPr>
        <p:spPr/>
        <p:txBody>
          <a:bodyPr/>
          <a:lstStyle/>
          <a:p>
            <a:r>
              <a:rPr lang="sv-SE" dirty="0"/>
              <a:t>Vårdnadshavares ansvar</a:t>
            </a:r>
          </a:p>
        </p:txBody>
      </p:sp>
      <p:pic>
        <p:nvPicPr>
          <p:cNvPr id="2" name="Ljud 1">
            <a:hlinkClick r:id="" action="ppaction://media"/>
            <a:extLst>
              <a:ext uri="{FF2B5EF4-FFF2-40B4-BE49-F238E27FC236}">
                <a16:creationId xmlns:a16="http://schemas.microsoft.com/office/drawing/2014/main" id="{8EBC9133-5B9D-4F71-B590-7E6EE0F4F1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2736391"/>
      </p:ext>
    </p:extLst>
  </p:cSld>
  <p:clrMapOvr>
    <a:masterClrMapping/>
  </p:clrMapOvr>
  <mc:AlternateContent xmlns:mc="http://schemas.openxmlformats.org/markup-compatibility/2006">
    <mc:Choice xmlns:p14="http://schemas.microsoft.com/office/powerpoint/2010/main" Requires="p14">
      <p:transition spd="slow" p14:dur="2000" advTm="54065"/>
    </mc:Choice>
    <mc:Fallback>
      <p:transition spd="slow" advTm="5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person, pojke, barn, inomhus&#10;&#10;Automatiskt genererad beskrivning">
            <a:extLst>
              <a:ext uri="{FF2B5EF4-FFF2-40B4-BE49-F238E27FC236}">
                <a16:creationId xmlns:a16="http://schemas.microsoft.com/office/drawing/2014/main" id="{9BB99A98-38D8-4F39-AF85-9C0E51F6F6A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7813" b="7813"/>
          <a:stretch>
            <a:fillRect/>
          </a:stretch>
        </p:blipFill>
        <p:spPr/>
      </p:pic>
      <p:pic>
        <p:nvPicPr>
          <p:cNvPr id="4" name="Bildobjekt 3">
            <a:extLst>
              <a:ext uri="{FF2B5EF4-FFF2-40B4-BE49-F238E27FC236}">
                <a16:creationId xmlns:a16="http://schemas.microsoft.com/office/drawing/2014/main" id="{2FC16B19-FB2A-944C-9EC9-981A42F5AE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110" r="7110" b="51501"/>
          <a:stretch/>
        </p:blipFill>
        <p:spPr>
          <a:xfrm>
            <a:off x="0" y="3528391"/>
            <a:ext cx="12192000" cy="3329609"/>
          </a:xfrm>
          <a:prstGeom prst="rect">
            <a:avLst/>
          </a:prstGeom>
        </p:spPr>
      </p:pic>
      <p:sp>
        <p:nvSpPr>
          <p:cNvPr id="3" name="Rubrik 2">
            <a:extLst>
              <a:ext uri="{FF2B5EF4-FFF2-40B4-BE49-F238E27FC236}">
                <a16:creationId xmlns:a16="http://schemas.microsoft.com/office/drawing/2014/main" id="{F5E6F64C-79F7-4FFF-BA17-98CE364C65BA}"/>
              </a:ext>
            </a:extLst>
          </p:cNvPr>
          <p:cNvSpPr>
            <a:spLocks noGrp="1"/>
          </p:cNvSpPr>
          <p:nvPr>
            <p:ph type="ctrTitle"/>
          </p:nvPr>
        </p:nvSpPr>
        <p:spPr>
          <a:xfrm>
            <a:off x="407988" y="5140296"/>
            <a:ext cx="9417155" cy="1113092"/>
          </a:xfrm>
        </p:spPr>
        <p:txBody>
          <a:bodyPr/>
          <a:lstStyle/>
          <a:p>
            <a:pPr algn="l"/>
            <a:r>
              <a:rPr lang="sv-SE" sz="8000" dirty="0"/>
              <a:t>Styrdokument </a:t>
            </a:r>
          </a:p>
        </p:txBody>
      </p:sp>
      <p:pic>
        <p:nvPicPr>
          <p:cNvPr id="6" name="Ljud 5">
            <a:hlinkClick r:id="" action="ppaction://media"/>
            <a:extLst>
              <a:ext uri="{FF2B5EF4-FFF2-40B4-BE49-F238E27FC236}">
                <a16:creationId xmlns:a16="http://schemas.microsoft.com/office/drawing/2014/main" id="{A1DA2C2D-621F-4254-958D-B157C8946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9386981"/>
      </p:ext>
    </p:extLst>
  </p:cSld>
  <p:clrMapOvr>
    <a:masterClrMapping/>
  </p:clrMapOvr>
  <mc:AlternateContent xmlns:mc="http://schemas.openxmlformats.org/markup-compatibility/2006">
    <mc:Choice xmlns:p14="http://schemas.microsoft.com/office/powerpoint/2010/main" Requires="p14">
      <p:transition spd="slow" p14:dur="2000" advTm="11421"/>
    </mc:Choice>
    <mc:Fallback>
      <p:transition spd="slow" advTm="1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395B23-7303-4595-8BFD-BD75C1FDFCFF}"/>
              </a:ext>
            </a:extLst>
          </p:cNvPr>
          <p:cNvSpPr>
            <a:spLocks noGrp="1"/>
          </p:cNvSpPr>
          <p:nvPr>
            <p:ph type="title"/>
          </p:nvPr>
        </p:nvSpPr>
        <p:spPr/>
        <p:txBody>
          <a:bodyPr>
            <a:normAutofit/>
          </a:bodyPr>
          <a:lstStyle/>
          <a:p>
            <a:r>
              <a:rPr lang="sv-SE" sz="3200" dirty="0"/>
              <a:t>Grundskola och grundsärskola </a:t>
            </a:r>
          </a:p>
        </p:txBody>
      </p:sp>
      <p:sp>
        <p:nvSpPr>
          <p:cNvPr id="4" name="Platshållare för innehåll 3">
            <a:extLst>
              <a:ext uri="{FF2B5EF4-FFF2-40B4-BE49-F238E27FC236}">
                <a16:creationId xmlns:a16="http://schemas.microsoft.com/office/drawing/2014/main" id="{2FE11913-3616-497A-85A1-3BF67BE6A427}"/>
              </a:ext>
            </a:extLst>
          </p:cNvPr>
          <p:cNvSpPr>
            <a:spLocks noGrp="1"/>
          </p:cNvSpPr>
          <p:nvPr>
            <p:ph sz="half" idx="1"/>
          </p:nvPr>
        </p:nvSpPr>
        <p:spPr>
          <a:xfrm>
            <a:off x="407988" y="1736729"/>
            <a:ext cx="5400000" cy="4176710"/>
          </a:xfrm>
          <a:solidFill>
            <a:schemeClr val="accent2"/>
          </a:solidFill>
        </p:spPr>
        <p:txBody>
          <a:bodyPr vert="horz" lIns="0" tIns="0" rIns="0" bIns="0" rtlCol="0" anchor="t">
            <a:normAutofit/>
          </a:bodyPr>
          <a:lstStyle/>
          <a:p>
            <a:pPr marL="226695" lvl="1" indent="0">
              <a:buNone/>
            </a:pPr>
            <a:endParaRPr lang="sv-SE" sz="2200" b="1" dirty="0">
              <a:solidFill>
                <a:schemeClr val="bg1"/>
              </a:solidFill>
              <a:cs typeface="Arial"/>
            </a:endParaRPr>
          </a:p>
          <a:p>
            <a:pPr marL="226695" lvl="1" indent="0">
              <a:buNone/>
            </a:pPr>
            <a:r>
              <a:rPr lang="sv-SE" sz="2200" b="1" dirty="0">
                <a:solidFill>
                  <a:schemeClr val="bg1"/>
                </a:solidFill>
              </a:rPr>
              <a:t>Grundskola årskurs 1–9</a:t>
            </a:r>
            <a:endParaRPr lang="sv-SE" sz="2200" b="1" dirty="0">
              <a:solidFill>
                <a:schemeClr val="bg1"/>
              </a:solidFill>
              <a:cs typeface="Arial"/>
            </a:endParaRPr>
          </a:p>
          <a:p>
            <a:pPr marL="456565" lvl="1" indent="-229870">
              <a:buFont typeface="Arial" panose="020B0604020202020204" pitchFamily="34" charset="0"/>
              <a:buChar char="•"/>
            </a:pPr>
            <a:r>
              <a:rPr lang="sv-SE" sz="2000" dirty="0">
                <a:solidFill>
                  <a:schemeClr val="bg1"/>
                </a:solidFill>
              </a:rPr>
              <a:t>Skollagen</a:t>
            </a:r>
            <a:endParaRPr lang="sv-SE" sz="2000" dirty="0">
              <a:solidFill>
                <a:schemeClr val="bg1"/>
              </a:solidFill>
              <a:cs typeface="Arial"/>
            </a:endParaRPr>
          </a:p>
          <a:p>
            <a:pPr marL="456565" lvl="1" indent="-229870">
              <a:buFont typeface="Arial" panose="020B0604020202020204" pitchFamily="34" charset="0"/>
              <a:buChar char="•"/>
            </a:pPr>
            <a:r>
              <a:rPr lang="sv-SE" sz="2000" dirty="0">
                <a:solidFill>
                  <a:schemeClr val="bg1"/>
                </a:solidFill>
              </a:rPr>
              <a:t>Skolförordningar</a:t>
            </a:r>
            <a:endParaRPr lang="sv-SE" sz="2000" dirty="0">
              <a:solidFill>
                <a:schemeClr val="bg1"/>
              </a:solidFill>
              <a:cs typeface="Arial"/>
            </a:endParaRPr>
          </a:p>
          <a:p>
            <a:pPr marL="456565" lvl="1" indent="-229870">
              <a:buFont typeface="Arial" panose="020B0604020202020204" pitchFamily="34" charset="0"/>
              <a:buChar char="•"/>
            </a:pPr>
            <a:r>
              <a:rPr lang="sv-SE" sz="2000" dirty="0">
                <a:solidFill>
                  <a:schemeClr val="bg1"/>
                </a:solidFill>
              </a:rPr>
              <a:t>Läroplan med kursplan</a:t>
            </a:r>
            <a:endParaRPr lang="sv-SE" sz="2000" dirty="0">
              <a:solidFill>
                <a:schemeClr val="bg1"/>
              </a:solidFill>
              <a:cs typeface="Arial"/>
            </a:endParaRPr>
          </a:p>
          <a:p>
            <a:pPr marL="687070" lvl="2" indent="-229870">
              <a:buFont typeface="Courier New" panose="02070309020205020404" pitchFamily="49" charset="0"/>
              <a:buChar char="o"/>
            </a:pPr>
            <a:r>
              <a:rPr lang="sv-SE" sz="2000" dirty="0">
                <a:solidFill>
                  <a:schemeClr val="bg1"/>
                </a:solidFill>
              </a:rPr>
              <a:t>Förskoleklass </a:t>
            </a:r>
            <a:endParaRPr lang="sv-SE" sz="2000" dirty="0">
              <a:solidFill>
                <a:schemeClr val="bg1"/>
              </a:solidFill>
              <a:cs typeface="Arial"/>
            </a:endParaRPr>
          </a:p>
          <a:p>
            <a:pPr marL="687070" lvl="2" indent="-229870">
              <a:buFont typeface="Courier New" panose="02070309020205020404" pitchFamily="49" charset="0"/>
              <a:buChar char="o"/>
            </a:pPr>
            <a:r>
              <a:rPr lang="sv-SE" sz="2000" dirty="0">
                <a:solidFill>
                  <a:schemeClr val="bg1"/>
                </a:solidFill>
              </a:rPr>
              <a:t>Grundskola</a:t>
            </a:r>
            <a:endParaRPr lang="sv-SE" sz="2000" dirty="0">
              <a:solidFill>
                <a:schemeClr val="bg1"/>
              </a:solidFill>
              <a:cs typeface="Arial"/>
            </a:endParaRPr>
          </a:p>
          <a:p>
            <a:pPr marL="687070" lvl="2" indent="-229870">
              <a:buFont typeface="Courier New" panose="02070309020205020404" pitchFamily="49" charset="0"/>
              <a:buChar char="o"/>
            </a:pPr>
            <a:r>
              <a:rPr lang="sv-SE" sz="2000" dirty="0">
                <a:solidFill>
                  <a:schemeClr val="bg1"/>
                </a:solidFill>
              </a:rPr>
              <a:t>Fritidshem </a:t>
            </a:r>
            <a:endParaRPr lang="sv-SE" sz="2000" dirty="0">
              <a:solidFill>
                <a:schemeClr val="bg1"/>
              </a:solidFill>
              <a:cs typeface="Arial"/>
            </a:endParaRPr>
          </a:p>
          <a:p>
            <a:pPr marL="456565" lvl="1" indent="-229870">
              <a:buFont typeface="Arial" panose="020B0604020202020204" pitchFamily="34" charset="0"/>
              <a:buChar char="•"/>
            </a:pPr>
            <a:r>
              <a:rPr lang="sv-SE" sz="2000" dirty="0">
                <a:solidFill>
                  <a:schemeClr val="bg1"/>
                </a:solidFill>
              </a:rPr>
              <a:t>Nationell timplan</a:t>
            </a:r>
            <a:endParaRPr lang="sv-SE" sz="2000" dirty="0">
              <a:solidFill>
                <a:schemeClr val="bg1"/>
              </a:solidFill>
              <a:cs typeface="Arial"/>
            </a:endParaRPr>
          </a:p>
          <a:p>
            <a:pPr marL="229870" indent="-229870"/>
            <a:endParaRPr lang="sv-SE" dirty="0">
              <a:cs typeface="Arial"/>
            </a:endParaRPr>
          </a:p>
        </p:txBody>
      </p:sp>
      <p:sp>
        <p:nvSpPr>
          <p:cNvPr id="3" name="Platshållare för innehåll 2">
            <a:extLst>
              <a:ext uri="{FF2B5EF4-FFF2-40B4-BE49-F238E27FC236}">
                <a16:creationId xmlns:a16="http://schemas.microsoft.com/office/drawing/2014/main" id="{EFAC89B8-F3E6-40C4-93DB-BC31B5C3A01A}"/>
              </a:ext>
            </a:extLst>
          </p:cNvPr>
          <p:cNvSpPr>
            <a:spLocks noGrp="1"/>
          </p:cNvSpPr>
          <p:nvPr>
            <p:ph sz="half" idx="2"/>
          </p:nvPr>
        </p:nvSpPr>
        <p:spPr>
          <a:solidFill>
            <a:schemeClr val="accent2"/>
          </a:solidFill>
        </p:spPr>
        <p:txBody>
          <a:bodyPr vert="horz" lIns="0" tIns="0" rIns="0" bIns="0" rtlCol="0" anchor="t">
            <a:normAutofit/>
          </a:bodyPr>
          <a:lstStyle/>
          <a:p>
            <a:pPr marL="226695" lvl="1" indent="0">
              <a:buNone/>
            </a:pPr>
            <a:endParaRPr lang="sv-SE" sz="2200" b="1" dirty="0">
              <a:solidFill>
                <a:schemeClr val="bg1"/>
              </a:solidFill>
              <a:cs typeface="Arial"/>
            </a:endParaRPr>
          </a:p>
          <a:p>
            <a:pPr marL="226695" lvl="1" indent="0">
              <a:buNone/>
            </a:pPr>
            <a:r>
              <a:rPr lang="sv-SE" sz="2200" b="1" dirty="0">
                <a:solidFill>
                  <a:schemeClr val="bg1"/>
                </a:solidFill>
              </a:rPr>
              <a:t>Grundsärskola årskurs 1–9</a:t>
            </a:r>
            <a:endParaRPr lang="sv-SE" sz="2200" b="1" dirty="0">
              <a:solidFill>
                <a:schemeClr val="bg1"/>
              </a:solidFill>
              <a:cs typeface="Arial"/>
            </a:endParaRPr>
          </a:p>
          <a:p>
            <a:pPr marL="456565" lvl="1" indent="-229870">
              <a:buFont typeface="Arial" panose="020B0604020202020204" pitchFamily="34" charset="0"/>
              <a:buChar char="•"/>
            </a:pPr>
            <a:r>
              <a:rPr lang="sv-SE" sz="2000" dirty="0">
                <a:solidFill>
                  <a:schemeClr val="bg1"/>
                </a:solidFill>
              </a:rPr>
              <a:t>Skollagen</a:t>
            </a:r>
            <a:endParaRPr lang="sv-SE" sz="2000" dirty="0">
              <a:solidFill>
                <a:schemeClr val="bg1"/>
              </a:solidFill>
              <a:cs typeface="Arial"/>
            </a:endParaRPr>
          </a:p>
          <a:p>
            <a:pPr marL="456565" lvl="1" indent="-229870">
              <a:buFont typeface="Arial" panose="020B0604020202020204" pitchFamily="34" charset="0"/>
              <a:buChar char="•"/>
            </a:pPr>
            <a:r>
              <a:rPr lang="sv-SE" sz="2000" dirty="0">
                <a:solidFill>
                  <a:schemeClr val="bg1"/>
                </a:solidFill>
              </a:rPr>
              <a:t>Skolförordning</a:t>
            </a:r>
            <a:endParaRPr lang="sv-SE" sz="2000" dirty="0">
              <a:solidFill>
                <a:schemeClr val="bg1"/>
              </a:solidFill>
              <a:cs typeface="Arial"/>
            </a:endParaRPr>
          </a:p>
          <a:p>
            <a:pPr marL="456565" lvl="1" indent="-229870">
              <a:lnSpc>
                <a:spcPct val="90000"/>
              </a:lnSpc>
              <a:buFont typeface="Arial" panose="020B0604020202020204" pitchFamily="34" charset="0"/>
              <a:buChar char="•"/>
            </a:pPr>
            <a:r>
              <a:rPr lang="sv-SE" sz="2000" dirty="0">
                <a:solidFill>
                  <a:schemeClr val="bg1"/>
                </a:solidFill>
              </a:rPr>
              <a:t>Läroplan med två kursplaner</a:t>
            </a:r>
            <a:endParaRPr lang="sv-SE" sz="2000" dirty="0">
              <a:solidFill>
                <a:schemeClr val="bg1"/>
              </a:solidFill>
              <a:cs typeface="Arial"/>
            </a:endParaRPr>
          </a:p>
          <a:p>
            <a:pPr marL="913765" lvl="3" indent="-227965">
              <a:lnSpc>
                <a:spcPct val="90000"/>
              </a:lnSpc>
              <a:buFont typeface="Courier New" panose="02070309020205020404" pitchFamily="49" charset="0"/>
              <a:buChar char="o"/>
            </a:pPr>
            <a:r>
              <a:rPr lang="sv-SE" sz="2000" dirty="0">
                <a:solidFill>
                  <a:schemeClr val="bg1"/>
                </a:solidFill>
              </a:rPr>
              <a:t>Ämnen</a:t>
            </a:r>
            <a:endParaRPr lang="sv-SE" sz="2000" dirty="0">
              <a:solidFill>
                <a:schemeClr val="bg1"/>
              </a:solidFill>
              <a:cs typeface="Arial"/>
            </a:endParaRPr>
          </a:p>
          <a:p>
            <a:pPr marL="913765" lvl="3" indent="-227965">
              <a:lnSpc>
                <a:spcPct val="90000"/>
              </a:lnSpc>
              <a:buFont typeface="Courier New" panose="02070309020205020404" pitchFamily="49" charset="0"/>
              <a:buChar char="o"/>
            </a:pPr>
            <a:r>
              <a:rPr lang="sv-SE" sz="2000" dirty="0">
                <a:solidFill>
                  <a:schemeClr val="bg1"/>
                </a:solidFill>
              </a:rPr>
              <a:t>Ämnesområden</a:t>
            </a:r>
            <a:endParaRPr lang="sv-SE" sz="2000" dirty="0">
              <a:solidFill>
                <a:schemeClr val="bg1"/>
              </a:solidFill>
              <a:cs typeface="Arial"/>
            </a:endParaRPr>
          </a:p>
          <a:p>
            <a:pPr marL="456565" lvl="1" indent="-229870">
              <a:lnSpc>
                <a:spcPct val="90000"/>
              </a:lnSpc>
              <a:buFont typeface="Arial" panose="020B0604020202020204" pitchFamily="34" charset="0"/>
              <a:buChar char="•"/>
            </a:pPr>
            <a:r>
              <a:rPr lang="sv-SE" sz="2000" dirty="0">
                <a:solidFill>
                  <a:schemeClr val="bg1"/>
                </a:solidFill>
              </a:rPr>
              <a:t>Nationella timplaner</a:t>
            </a:r>
            <a:endParaRPr lang="sv-SE" sz="2000" dirty="0">
              <a:solidFill>
                <a:schemeClr val="bg1"/>
              </a:solidFill>
              <a:cs typeface="Arial"/>
            </a:endParaRPr>
          </a:p>
          <a:p>
            <a:pPr marL="229870" indent="-229870"/>
            <a:endParaRPr lang="sv-SE" dirty="0">
              <a:solidFill>
                <a:schemeClr val="bg1"/>
              </a:solidFill>
              <a:cs typeface="Arial"/>
            </a:endParaRPr>
          </a:p>
          <a:p>
            <a:pPr marL="229870" indent="-229870"/>
            <a:endParaRPr lang="sv-SE" dirty="0">
              <a:cs typeface="Arial"/>
            </a:endParaRPr>
          </a:p>
        </p:txBody>
      </p:sp>
      <p:sp>
        <p:nvSpPr>
          <p:cNvPr id="9" name="Rubrik 1">
            <a:extLst>
              <a:ext uri="{FF2B5EF4-FFF2-40B4-BE49-F238E27FC236}">
                <a16:creationId xmlns:a16="http://schemas.microsoft.com/office/drawing/2014/main" id="{D06662F5-252E-4B44-874C-9D62DAC5424D}"/>
              </a:ext>
            </a:extLst>
          </p:cNvPr>
          <p:cNvSpPr txBox="1">
            <a:spLocks/>
          </p:cNvSpPr>
          <p:nvPr/>
        </p:nvSpPr>
        <p:spPr>
          <a:xfrm>
            <a:off x="6980713" y="513157"/>
            <a:ext cx="3453468" cy="1223571"/>
          </a:xfrm>
          <a:prstGeom prst="rect">
            <a:avLst/>
          </a:prstGeom>
        </p:spPr>
        <p:txBody>
          <a:bodyPr vert="horz" lIns="0" tIns="45720" rIns="0" bIns="45720" rtlCol="0" anchor="ctr">
            <a:normAutofit/>
          </a:bodyPr>
          <a:lst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a:lstStyle>
          <a:p>
            <a:endParaRPr lang="sv-SE" sz="3200" dirty="0"/>
          </a:p>
        </p:txBody>
      </p:sp>
      <p:pic>
        <p:nvPicPr>
          <p:cNvPr id="10" name="Ljud 9">
            <a:hlinkClick r:id="" action="ppaction://media"/>
            <a:extLst>
              <a:ext uri="{FF2B5EF4-FFF2-40B4-BE49-F238E27FC236}">
                <a16:creationId xmlns:a16="http://schemas.microsoft.com/office/drawing/2014/main" id="{4ADF64FD-B0F1-4C55-9517-926DE5B5A5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865527"/>
      </p:ext>
    </p:extLst>
  </p:cSld>
  <p:clrMapOvr>
    <a:masterClrMapping/>
  </p:clrMapOvr>
  <mc:AlternateContent xmlns:mc="http://schemas.openxmlformats.org/markup-compatibility/2006">
    <mc:Choice xmlns:p14="http://schemas.microsoft.com/office/powerpoint/2010/main" Requires="p14">
      <p:transition spd="slow" p14:dur="2000" advTm="55408"/>
    </mc:Choice>
    <mc:Fallback>
      <p:transition spd="slow" advTm="5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F89858-99DD-4E06-890D-47DBA618B95C}"/>
              </a:ext>
            </a:extLst>
          </p:cNvPr>
          <p:cNvSpPr>
            <a:spLocks noGrp="1"/>
          </p:cNvSpPr>
          <p:nvPr>
            <p:ph type="title"/>
          </p:nvPr>
        </p:nvSpPr>
        <p:spPr/>
        <p:txBody>
          <a:bodyPr/>
          <a:lstStyle/>
          <a:p>
            <a:r>
              <a:rPr lang="sv-SE" dirty="0"/>
              <a:t>Rektors ansvar utifrån skollagen </a:t>
            </a:r>
          </a:p>
        </p:txBody>
      </p:sp>
      <p:pic>
        <p:nvPicPr>
          <p:cNvPr id="6" name="Platshållare för bild 5" descr="En bild som visar person, inomhus, bord, man&#10;&#10;Automatiskt genererad beskrivning">
            <a:extLst>
              <a:ext uri="{FF2B5EF4-FFF2-40B4-BE49-F238E27FC236}">
                <a16:creationId xmlns:a16="http://schemas.microsoft.com/office/drawing/2014/main" id="{E2716ED0-7F04-4321-9EBB-AD89DCB07E4C}"/>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69357" y="1738313"/>
            <a:ext cx="3505568" cy="4175125"/>
          </a:xfrm>
        </p:spPr>
      </p:pic>
      <p:sp>
        <p:nvSpPr>
          <p:cNvPr id="4" name="Platshållare för innehåll 3">
            <a:extLst>
              <a:ext uri="{FF2B5EF4-FFF2-40B4-BE49-F238E27FC236}">
                <a16:creationId xmlns:a16="http://schemas.microsoft.com/office/drawing/2014/main" id="{ECE06597-98BC-4AF9-9FF7-8C1F5A3C7FD6}"/>
              </a:ext>
            </a:extLst>
          </p:cNvPr>
          <p:cNvSpPr>
            <a:spLocks noGrp="1"/>
          </p:cNvSpPr>
          <p:nvPr>
            <p:ph sz="half" idx="10"/>
          </p:nvPr>
        </p:nvSpPr>
        <p:spPr/>
        <p:txBody>
          <a:bodyPr vert="horz" lIns="0" tIns="0" rIns="0" bIns="0" rtlCol="0" anchor="t">
            <a:normAutofit/>
          </a:bodyPr>
          <a:lstStyle/>
          <a:p>
            <a:pPr marL="229870" indent="-229870"/>
            <a:r>
              <a:rPr lang="sv-SE" dirty="0"/>
              <a:t>Rektor har ansvar för att alla barn och elever får det stöd de behöver.</a:t>
            </a:r>
          </a:p>
          <a:p>
            <a:pPr marL="229870" indent="-229870"/>
            <a:r>
              <a:rPr lang="sv-SE" dirty="0"/>
              <a:t>Rektor har ansvar för att det tas hänsyn till barns och elevers olika behov.</a:t>
            </a:r>
            <a:endParaRPr lang="sv-SE" dirty="0">
              <a:cs typeface="Arial"/>
            </a:endParaRPr>
          </a:p>
          <a:p>
            <a:pPr marL="229870" indent="-229870"/>
            <a:r>
              <a:rPr lang="sv-SE" dirty="0"/>
              <a:t>Rektor har ansvar för att skolan ska ge stöd och stimulans så att barn och elever utvecklas så långt som möjligt.   </a:t>
            </a:r>
            <a:endParaRPr lang="sv-SE" dirty="0">
              <a:cs typeface="Arial"/>
            </a:endParaRPr>
          </a:p>
          <a:p>
            <a:pPr marL="229870" indent="-229870"/>
            <a:r>
              <a:rPr lang="sv-SE" dirty="0"/>
              <a:t>Rektor har ansvar för att skolan ska sträva efter att minska skillnader i barns och elevers förutsättningar att tillgodogöra sig utbildningen.</a:t>
            </a:r>
            <a:endParaRPr lang="sv-SE" dirty="0">
              <a:cs typeface="Arial"/>
            </a:endParaRPr>
          </a:p>
          <a:p>
            <a:pPr marL="229870" indent="-229870"/>
            <a:endParaRPr lang="sv-SE" dirty="0">
              <a:cs typeface="Arial"/>
            </a:endParaRPr>
          </a:p>
        </p:txBody>
      </p:sp>
      <p:pic>
        <p:nvPicPr>
          <p:cNvPr id="5" name="Ljud 4">
            <a:hlinkClick r:id="" action="ppaction://media"/>
            <a:extLst>
              <a:ext uri="{FF2B5EF4-FFF2-40B4-BE49-F238E27FC236}">
                <a16:creationId xmlns:a16="http://schemas.microsoft.com/office/drawing/2014/main" id="{BBF2FF37-DB4E-45E8-B15A-86C837434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1946167"/>
      </p:ext>
    </p:extLst>
  </p:cSld>
  <p:clrMapOvr>
    <a:masterClrMapping/>
  </p:clrMapOvr>
  <mc:AlternateContent xmlns:mc="http://schemas.openxmlformats.org/markup-compatibility/2006">
    <mc:Choice xmlns:p14="http://schemas.microsoft.com/office/powerpoint/2010/main" Requires="p14">
      <p:transition spd="slow" p14:dur="2000" advTm="40165"/>
    </mc:Choice>
    <mc:Fallback>
      <p:transition spd="slow" advTm="4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B68C1E-2DA4-455A-BB48-D5B45157B5B1}"/>
              </a:ext>
            </a:extLst>
          </p:cNvPr>
          <p:cNvSpPr>
            <a:spLocks noGrp="1"/>
          </p:cNvSpPr>
          <p:nvPr>
            <p:ph type="title"/>
          </p:nvPr>
        </p:nvSpPr>
        <p:spPr/>
        <p:txBody>
          <a:bodyPr>
            <a:noAutofit/>
          </a:bodyPr>
          <a:lstStyle/>
          <a:p>
            <a:r>
              <a:rPr lang="sv-SE" dirty="0"/>
              <a:t>Främja en god lärmiljö för att förebygga svårigheter </a:t>
            </a:r>
          </a:p>
        </p:txBody>
      </p:sp>
      <p:pic>
        <p:nvPicPr>
          <p:cNvPr id="6" name="Platshållare för bild 5" descr="En bild som visar utomhus, gräs, man, träd&#10;&#10;Automatiskt genererad beskrivning">
            <a:extLst>
              <a:ext uri="{FF2B5EF4-FFF2-40B4-BE49-F238E27FC236}">
                <a16:creationId xmlns:a16="http://schemas.microsoft.com/office/drawing/2014/main" id="{D0AC83C4-0D0D-4332-A1F8-AE7E2C5C009B}"/>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99173" y="1738313"/>
            <a:ext cx="3475751" cy="4175125"/>
          </a:xfrm>
        </p:spPr>
      </p:pic>
      <p:sp>
        <p:nvSpPr>
          <p:cNvPr id="4" name="Platshållare för innehåll 3">
            <a:extLst>
              <a:ext uri="{FF2B5EF4-FFF2-40B4-BE49-F238E27FC236}">
                <a16:creationId xmlns:a16="http://schemas.microsoft.com/office/drawing/2014/main" id="{5D2EB706-75B8-471D-8C88-859B2781F2DC}"/>
              </a:ext>
            </a:extLst>
          </p:cNvPr>
          <p:cNvSpPr>
            <a:spLocks noGrp="1"/>
          </p:cNvSpPr>
          <p:nvPr>
            <p:ph sz="half" idx="10"/>
          </p:nvPr>
        </p:nvSpPr>
        <p:spPr/>
        <p:txBody>
          <a:bodyPr/>
          <a:lstStyle/>
          <a:p>
            <a:pPr marL="0" indent="0">
              <a:buNone/>
            </a:pPr>
            <a:r>
              <a:rPr lang="sv-SE" dirty="0"/>
              <a:t>Av skollagen framgår att alla barn och elever ska få:</a:t>
            </a:r>
          </a:p>
          <a:p>
            <a:pPr marL="229870" indent="-229870">
              <a:buFont typeface="Arial" panose="020B0604020202020204" pitchFamily="34" charset="0"/>
              <a:buChar char="→"/>
            </a:pPr>
            <a:r>
              <a:rPr lang="sv-SE" dirty="0"/>
              <a:t> Ledning och stimulans som hjälper dem i sitt lärande, i sin personliga utveckling och hjälpa dem att utvecklas så långt som möjligt utifrån sina förutsättningar</a:t>
            </a:r>
            <a:endParaRPr lang="sv-SE" dirty="0">
              <a:cs typeface="Arial"/>
            </a:endParaRPr>
          </a:p>
          <a:p>
            <a:pPr marL="229870" indent="-229870">
              <a:buFont typeface="Arial" panose="020B0604020202020204" pitchFamily="34" charset="0"/>
              <a:buChar char="→"/>
            </a:pPr>
            <a:r>
              <a:rPr lang="sv-SE" dirty="0"/>
              <a:t> Extra anpassningar vid behov</a:t>
            </a:r>
            <a:endParaRPr lang="sv-SE" dirty="0">
              <a:cs typeface="Arial"/>
            </a:endParaRPr>
          </a:p>
          <a:p>
            <a:pPr marL="229870" indent="-229870">
              <a:buFont typeface="Arial" panose="020B0604020202020204" pitchFamily="34" charset="0"/>
              <a:buChar char="→"/>
            </a:pPr>
            <a:r>
              <a:rPr lang="sv-SE" dirty="0"/>
              <a:t> Särskilt stöd vid behov</a:t>
            </a:r>
            <a:endParaRPr lang="sv-SE" dirty="0">
              <a:cs typeface="Arial"/>
            </a:endParaRPr>
          </a:p>
          <a:p>
            <a:endParaRPr lang="sv-SE" dirty="0"/>
          </a:p>
          <a:p>
            <a:endParaRPr lang="sv-SE" dirty="0"/>
          </a:p>
        </p:txBody>
      </p:sp>
      <p:pic>
        <p:nvPicPr>
          <p:cNvPr id="7" name="Ljud 6">
            <a:hlinkClick r:id="" action="ppaction://media"/>
            <a:extLst>
              <a:ext uri="{FF2B5EF4-FFF2-40B4-BE49-F238E27FC236}">
                <a16:creationId xmlns:a16="http://schemas.microsoft.com/office/drawing/2014/main" id="{25691B66-5A0F-4604-8E93-A91F4EE21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8754271"/>
      </p:ext>
    </p:extLst>
  </p:cSld>
  <p:clrMapOvr>
    <a:masterClrMapping/>
  </p:clrMapOvr>
  <mc:AlternateContent xmlns:mc="http://schemas.openxmlformats.org/markup-compatibility/2006">
    <mc:Choice xmlns:p14="http://schemas.microsoft.com/office/powerpoint/2010/main" Requires="p14">
      <p:transition spd="slow" p14:dur="2000" advTm="39205"/>
    </mc:Choice>
    <mc:Fallback>
      <p:transition spd="slow" advTm="3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4449E9-D9B7-4E3E-8E03-8914C521ECF2}"/>
              </a:ext>
            </a:extLst>
          </p:cNvPr>
          <p:cNvSpPr>
            <a:spLocks noGrp="1"/>
          </p:cNvSpPr>
          <p:nvPr>
            <p:ph type="title"/>
          </p:nvPr>
        </p:nvSpPr>
        <p:spPr/>
        <p:txBody>
          <a:bodyPr/>
          <a:lstStyle/>
          <a:p>
            <a:r>
              <a:rPr lang="sv-SE" sz="4000" dirty="0"/>
              <a:t>Särskilt stöd - uppmärksamma</a:t>
            </a:r>
            <a:endParaRPr lang="sv-SE" dirty="0"/>
          </a:p>
        </p:txBody>
      </p:sp>
      <p:sp>
        <p:nvSpPr>
          <p:cNvPr id="4" name="Platshållare för innehåll 3">
            <a:extLst>
              <a:ext uri="{FF2B5EF4-FFF2-40B4-BE49-F238E27FC236}">
                <a16:creationId xmlns:a16="http://schemas.microsoft.com/office/drawing/2014/main" id="{F93A5FA3-882E-45F6-B676-17BB9C37AC15}"/>
              </a:ext>
            </a:extLst>
          </p:cNvPr>
          <p:cNvSpPr>
            <a:spLocks noGrp="1"/>
          </p:cNvSpPr>
          <p:nvPr>
            <p:ph sz="half" idx="10"/>
          </p:nvPr>
        </p:nvSpPr>
        <p:spPr>
          <a:xfrm>
            <a:off x="727891" y="1656518"/>
            <a:ext cx="5678925" cy="4194629"/>
          </a:xfrm>
        </p:spPr>
        <p:txBody>
          <a:bodyPr vert="horz" lIns="0" tIns="0" rIns="0" bIns="0" rtlCol="0" anchor="t">
            <a:normAutofit/>
          </a:bodyPr>
          <a:lstStyle/>
          <a:p>
            <a:pPr marL="229870" indent="-229870"/>
            <a:r>
              <a:rPr lang="sv-SE" dirty="0">
                <a:ea typeface="+mn-lt"/>
                <a:cs typeface="+mn-lt"/>
              </a:rPr>
              <a:t>Om de </a:t>
            </a:r>
            <a:r>
              <a:rPr lang="sv-SE">
                <a:ea typeface="+mn-lt"/>
                <a:cs typeface="+mn-lt"/>
              </a:rPr>
              <a:t>extra anpassningar </a:t>
            </a:r>
            <a:r>
              <a:rPr lang="sv-SE" dirty="0">
                <a:ea typeface="+mn-lt"/>
                <a:cs typeface="+mn-lt"/>
              </a:rPr>
              <a:t>som vi har gjort för eleven inte är tillräckliga ska rektor snabbt se till att utreda om eleven har ett behov av särskilt stöd.</a:t>
            </a:r>
            <a:r>
              <a:rPr lang="sv-SE" dirty="0">
                <a:cs typeface="Arial"/>
              </a:rPr>
              <a:t> </a:t>
            </a:r>
          </a:p>
          <a:p>
            <a:pPr marL="229870" indent="-229870"/>
            <a:r>
              <a:rPr lang="sv-SE" dirty="0"/>
              <a:t>I vissa fall kan det redan från början finnas skäl att anta att elevens behov av stöd inte kan tillgodoses genom extra anpassningar. </a:t>
            </a:r>
            <a:endParaRPr lang="sv-SE" dirty="0">
              <a:cs typeface="Arial"/>
            </a:endParaRPr>
          </a:p>
          <a:p>
            <a:pPr marL="0" indent="0">
              <a:buNone/>
            </a:pPr>
            <a:endParaRPr lang="sv-SE" dirty="0">
              <a:cs typeface="Arial"/>
            </a:endParaRPr>
          </a:p>
        </p:txBody>
      </p:sp>
      <p:pic>
        <p:nvPicPr>
          <p:cNvPr id="8" name="Platshållare för bild 7" descr="En bild som visar person, inomhus, pojke, barn&#10;&#10;Automatiskt genererad beskrivning">
            <a:extLst>
              <a:ext uri="{FF2B5EF4-FFF2-40B4-BE49-F238E27FC236}">
                <a16:creationId xmlns:a16="http://schemas.microsoft.com/office/drawing/2014/main" id="{AE19C5B4-4C6A-46B4-8C7F-BA30130725C0}"/>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a:stretch/>
        </p:blipFill>
        <p:spPr>
          <a:xfrm>
            <a:off x="8259417" y="1738313"/>
            <a:ext cx="3524596" cy="4194629"/>
          </a:xfrm>
        </p:spPr>
      </p:pic>
      <p:pic>
        <p:nvPicPr>
          <p:cNvPr id="3" name="Ljud 2">
            <a:hlinkClick r:id="" action="ppaction://media"/>
            <a:extLst>
              <a:ext uri="{FF2B5EF4-FFF2-40B4-BE49-F238E27FC236}">
                <a16:creationId xmlns:a16="http://schemas.microsoft.com/office/drawing/2014/main" id="{F1477B9B-3E89-463B-A488-87ECEF3002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0577207"/>
      </p:ext>
    </p:extLst>
  </p:cSld>
  <p:clrMapOvr>
    <a:masterClrMapping/>
  </p:clrMapOvr>
  <mc:AlternateContent xmlns:mc="http://schemas.openxmlformats.org/markup-compatibility/2006">
    <mc:Choice xmlns:p14="http://schemas.microsoft.com/office/powerpoint/2010/main" Requires="p14">
      <p:transition spd="slow" p14:dur="2000" advTm="30265"/>
    </mc:Choice>
    <mc:Fallback>
      <p:transition spd="slow" advTm="30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DF46CD-1289-416B-8204-351290EF1633}"/>
              </a:ext>
            </a:extLst>
          </p:cNvPr>
          <p:cNvSpPr>
            <a:spLocks noGrp="1"/>
          </p:cNvSpPr>
          <p:nvPr>
            <p:ph type="title"/>
          </p:nvPr>
        </p:nvSpPr>
        <p:spPr/>
        <p:txBody>
          <a:bodyPr/>
          <a:lstStyle/>
          <a:p>
            <a:r>
              <a:rPr lang="sv-SE" dirty="0"/>
              <a:t>Särskilt stöd - utreda</a:t>
            </a:r>
          </a:p>
        </p:txBody>
      </p:sp>
      <p:pic>
        <p:nvPicPr>
          <p:cNvPr id="6" name="Platshållare för bild 5" descr="En bild som visar utomhus, gräs, park, flicka&#10;&#10;Automatiskt genererad beskrivning">
            <a:extLst>
              <a:ext uri="{FF2B5EF4-FFF2-40B4-BE49-F238E27FC236}">
                <a16:creationId xmlns:a16="http://schemas.microsoft.com/office/drawing/2014/main" id="{71CA998F-2B3C-42F3-849F-00FBE229E31D}"/>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a:stretch/>
        </p:blipFill>
        <p:spPr>
          <a:xfrm>
            <a:off x="8259417" y="1736728"/>
            <a:ext cx="3515508" cy="4194629"/>
          </a:xfrm>
        </p:spPr>
      </p:pic>
      <p:sp>
        <p:nvSpPr>
          <p:cNvPr id="4" name="Platshållare för innehåll 3">
            <a:extLst>
              <a:ext uri="{FF2B5EF4-FFF2-40B4-BE49-F238E27FC236}">
                <a16:creationId xmlns:a16="http://schemas.microsoft.com/office/drawing/2014/main" id="{31CC6643-3BE8-49C5-9286-FF2E4C61C36B}"/>
              </a:ext>
            </a:extLst>
          </p:cNvPr>
          <p:cNvSpPr>
            <a:spLocks noGrp="1"/>
          </p:cNvSpPr>
          <p:nvPr>
            <p:ph sz="half" idx="10"/>
          </p:nvPr>
        </p:nvSpPr>
        <p:spPr/>
        <p:txBody>
          <a:bodyPr/>
          <a:lstStyle/>
          <a:p>
            <a:pPr marL="229870" indent="-229870"/>
            <a:r>
              <a:rPr lang="sv-SE" dirty="0"/>
              <a:t>Det är rektor som ansvarar för att en elevs behov utreds skyndsamt och det sker i samarbete med elevhälsan. </a:t>
            </a:r>
          </a:p>
          <a:p>
            <a:pPr marL="229870" indent="-229870"/>
            <a:r>
              <a:rPr lang="sv-SE" dirty="0"/>
              <a:t>Viktigt att förstå när, var, hur och varför en elevs svårigheter uppstår.</a:t>
            </a:r>
          </a:p>
          <a:p>
            <a:pPr marL="229870" indent="-229870"/>
            <a:r>
              <a:rPr lang="sv-SE" dirty="0"/>
              <a:t>Vilka stödinsatser behöver skolan sätta in. </a:t>
            </a:r>
            <a:endParaRPr lang="sv-SE" dirty="0">
              <a:cs typeface="Arial"/>
            </a:endParaRPr>
          </a:p>
          <a:p>
            <a:pPr marL="229870" indent="-229870"/>
            <a:r>
              <a:rPr lang="sv-SE" dirty="0"/>
              <a:t>Elevens och vårdnadshavarnas upplevelse av skolsituationen utgör en del av utredningen.</a:t>
            </a:r>
          </a:p>
          <a:p>
            <a:endParaRPr lang="sv-SE" dirty="0"/>
          </a:p>
        </p:txBody>
      </p:sp>
      <p:pic>
        <p:nvPicPr>
          <p:cNvPr id="5" name="Ljud 4">
            <a:hlinkClick r:id="" action="ppaction://media"/>
            <a:extLst>
              <a:ext uri="{FF2B5EF4-FFF2-40B4-BE49-F238E27FC236}">
                <a16:creationId xmlns:a16="http://schemas.microsoft.com/office/drawing/2014/main" id="{D27A8479-B8A1-4F22-9DD0-7F95D8964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4792670"/>
      </p:ext>
    </p:extLst>
  </p:cSld>
  <p:clrMapOvr>
    <a:masterClrMapping/>
  </p:clrMapOvr>
  <mc:AlternateContent xmlns:mc="http://schemas.openxmlformats.org/markup-compatibility/2006">
    <mc:Choice xmlns:p14="http://schemas.microsoft.com/office/powerpoint/2010/main" Requires="p14">
      <p:transition spd="slow" p14:dur="2000" advTm="39367"/>
    </mc:Choice>
    <mc:Fallback>
      <p:transition spd="slow" advTm="3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7E7FC75-A20E-424A-AA37-450C4B5F8526}"/>
              </a:ext>
            </a:extLst>
          </p:cNvPr>
          <p:cNvSpPr>
            <a:spLocks noGrp="1"/>
          </p:cNvSpPr>
          <p:nvPr>
            <p:ph type="title"/>
          </p:nvPr>
        </p:nvSpPr>
        <p:spPr>
          <a:xfrm>
            <a:off x="407988" y="404813"/>
            <a:ext cx="9170279" cy="736959"/>
          </a:xfrm>
        </p:spPr>
        <p:txBody>
          <a:bodyPr anchor="ctr">
            <a:normAutofit/>
          </a:bodyPr>
          <a:lstStyle/>
          <a:p>
            <a:r>
              <a:rPr lang="sv-SE" dirty="0"/>
              <a:t>Innehåll </a:t>
            </a:r>
          </a:p>
        </p:txBody>
      </p:sp>
      <p:pic>
        <p:nvPicPr>
          <p:cNvPr id="8" name="Platshållare för bild 7" descr="En bild som visar utomhus, gräs, barn, träd&#10;&#10;Automatiskt genererad beskrivning">
            <a:extLst>
              <a:ext uri="{FF2B5EF4-FFF2-40B4-BE49-F238E27FC236}">
                <a16:creationId xmlns:a16="http://schemas.microsoft.com/office/drawing/2014/main" id="{862E9E72-CC7F-48DC-8A4F-999B17535EEF}"/>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t="16267" r="3" b="3"/>
          <a:stretch/>
        </p:blipFill>
        <p:spPr>
          <a:xfrm>
            <a:off x="7598925" y="1738313"/>
            <a:ext cx="4176000" cy="4175125"/>
          </a:xfrm>
          <a:noFill/>
        </p:spPr>
      </p:pic>
      <p:sp>
        <p:nvSpPr>
          <p:cNvPr id="4" name="textruta 3">
            <a:extLst>
              <a:ext uri="{FF2B5EF4-FFF2-40B4-BE49-F238E27FC236}">
                <a16:creationId xmlns:a16="http://schemas.microsoft.com/office/drawing/2014/main" id="{41FFE40F-2CE0-4365-ABAD-A467620658B9}"/>
              </a:ext>
            </a:extLst>
          </p:cNvPr>
          <p:cNvSpPr txBox="1"/>
          <p:nvPr/>
        </p:nvSpPr>
        <p:spPr>
          <a:xfrm>
            <a:off x="407988" y="1371600"/>
            <a:ext cx="6227274" cy="46115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v-SE" sz="2000" dirty="0"/>
              <a:t>Stadsområden</a:t>
            </a:r>
          </a:p>
          <a:p>
            <a:pPr marL="285750" indent="-285750">
              <a:lnSpc>
                <a:spcPct val="150000"/>
              </a:lnSpc>
              <a:buFont typeface="Arial" panose="020B0604020202020204" pitchFamily="34" charset="0"/>
              <a:buChar char="•"/>
            </a:pPr>
            <a:r>
              <a:rPr lang="sv-SE" sz="2000" dirty="0"/>
              <a:t>Obligatoriska skolformer</a:t>
            </a:r>
          </a:p>
          <a:p>
            <a:pPr lvl="1">
              <a:lnSpc>
                <a:spcPct val="150000"/>
              </a:lnSpc>
            </a:pPr>
            <a:r>
              <a:rPr lang="sv-SE" sz="2000" dirty="0"/>
              <a:t>- Förskoleklass</a:t>
            </a:r>
          </a:p>
          <a:p>
            <a:pPr lvl="1">
              <a:lnSpc>
                <a:spcPct val="150000"/>
              </a:lnSpc>
            </a:pPr>
            <a:r>
              <a:rPr lang="sv-SE" sz="2000" dirty="0"/>
              <a:t>- Grundskola </a:t>
            </a:r>
          </a:p>
          <a:p>
            <a:pPr lvl="1">
              <a:lnSpc>
                <a:spcPct val="150000"/>
              </a:lnSpc>
            </a:pPr>
            <a:r>
              <a:rPr lang="sv-SE" sz="2000" dirty="0"/>
              <a:t>- Grundsärskola</a:t>
            </a:r>
          </a:p>
          <a:p>
            <a:pPr marL="285750" indent="-285750">
              <a:lnSpc>
                <a:spcPct val="150000"/>
              </a:lnSpc>
              <a:buFont typeface="Arial" panose="020B0604020202020204" pitchFamily="34" charset="0"/>
              <a:buChar char="•"/>
            </a:pPr>
            <a:r>
              <a:rPr lang="sv-SE" sz="2000" dirty="0"/>
              <a:t>Fritidshem</a:t>
            </a:r>
          </a:p>
          <a:p>
            <a:pPr marL="285750" indent="-285750">
              <a:lnSpc>
                <a:spcPct val="150000"/>
              </a:lnSpc>
              <a:buFont typeface="Arial" panose="020B0604020202020204" pitchFamily="34" charset="0"/>
              <a:buChar char="•"/>
            </a:pPr>
            <a:r>
              <a:rPr lang="sv-SE" sz="2000" dirty="0"/>
              <a:t>Skolplacering</a:t>
            </a:r>
          </a:p>
          <a:p>
            <a:pPr marL="285750" indent="-285750">
              <a:lnSpc>
                <a:spcPct val="150000"/>
              </a:lnSpc>
              <a:buFont typeface="Arial" panose="020B0604020202020204" pitchFamily="34" charset="0"/>
              <a:buChar char="•"/>
            </a:pPr>
            <a:r>
              <a:rPr lang="sv-SE" sz="2000" dirty="0"/>
              <a:t>Styrdokument</a:t>
            </a:r>
          </a:p>
          <a:p>
            <a:pPr marL="285750" indent="-285750">
              <a:lnSpc>
                <a:spcPct val="150000"/>
              </a:lnSpc>
              <a:buFont typeface="Arial" panose="020B0604020202020204" pitchFamily="34" charset="0"/>
              <a:buChar char="•"/>
            </a:pPr>
            <a:r>
              <a:rPr lang="sv-SE" sz="2000" dirty="0"/>
              <a:t>Uppskjuten skolplikt</a:t>
            </a:r>
          </a:p>
          <a:p>
            <a:pPr marL="285750" indent="-285750">
              <a:lnSpc>
                <a:spcPct val="150000"/>
              </a:lnSpc>
              <a:buFont typeface="Arial" panose="020B0604020202020204" pitchFamily="34" charset="0"/>
              <a:buChar char="•"/>
            </a:pPr>
            <a:r>
              <a:rPr lang="sv-SE" sz="2000" dirty="0"/>
              <a:t>Lots för barn och vuxna med funktionsnedsättning</a:t>
            </a:r>
          </a:p>
        </p:txBody>
      </p:sp>
      <p:pic>
        <p:nvPicPr>
          <p:cNvPr id="2" name="Ljud 1">
            <a:hlinkClick r:id="" action="ppaction://media"/>
            <a:extLst>
              <a:ext uri="{FF2B5EF4-FFF2-40B4-BE49-F238E27FC236}">
                <a16:creationId xmlns:a16="http://schemas.microsoft.com/office/drawing/2014/main" id="{A997A4AB-B167-49FA-9BE1-1ADFBCA8A2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4762174"/>
      </p:ext>
    </p:extLst>
  </p:cSld>
  <p:clrMapOvr>
    <a:masterClrMapping/>
  </p:clrMapOvr>
  <mc:AlternateContent xmlns:mc="http://schemas.openxmlformats.org/markup-compatibility/2006" xmlns:p14="http://schemas.microsoft.com/office/powerpoint/2010/main">
    <mc:Choice Requires="p14">
      <p:transition spd="slow" p14:dur="2000" advTm="37819"/>
    </mc:Choice>
    <mc:Fallback xmlns="">
      <p:transition spd="slow" advTm="3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ED9A3C-B0A9-4FD3-A7E5-0A8F06B29325}"/>
              </a:ext>
            </a:extLst>
          </p:cNvPr>
          <p:cNvSpPr>
            <a:spLocks noGrp="1"/>
          </p:cNvSpPr>
          <p:nvPr>
            <p:ph type="title"/>
          </p:nvPr>
        </p:nvSpPr>
        <p:spPr/>
        <p:txBody>
          <a:bodyPr/>
          <a:lstStyle/>
          <a:p>
            <a:r>
              <a:rPr lang="sv-SE" dirty="0"/>
              <a:t>Särskilt stöd - åtgärdsprogram</a:t>
            </a:r>
          </a:p>
        </p:txBody>
      </p:sp>
      <p:pic>
        <p:nvPicPr>
          <p:cNvPr id="6" name="Platshållare för bild 5" descr="En bild som visar bärbar dator, person, dator, inomhus&#10;&#10;Automatiskt genererad beskrivning">
            <a:extLst>
              <a:ext uri="{FF2B5EF4-FFF2-40B4-BE49-F238E27FC236}">
                <a16:creationId xmlns:a16="http://schemas.microsoft.com/office/drawing/2014/main" id="{33DDB3E5-9526-4EF7-B707-16903C5A8DE5}"/>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69357" y="1748252"/>
            <a:ext cx="3514656" cy="4194629"/>
          </a:xfrm>
        </p:spPr>
      </p:pic>
      <p:sp>
        <p:nvSpPr>
          <p:cNvPr id="4" name="Platshållare för innehåll 3">
            <a:extLst>
              <a:ext uri="{FF2B5EF4-FFF2-40B4-BE49-F238E27FC236}">
                <a16:creationId xmlns:a16="http://schemas.microsoft.com/office/drawing/2014/main" id="{45AB2CE4-7F58-45BD-8CC1-A658825D713E}"/>
              </a:ext>
            </a:extLst>
          </p:cNvPr>
          <p:cNvSpPr>
            <a:spLocks noGrp="1"/>
          </p:cNvSpPr>
          <p:nvPr>
            <p:ph sz="half" idx="10"/>
          </p:nvPr>
        </p:nvSpPr>
        <p:spPr/>
        <p:txBody>
          <a:bodyPr/>
          <a:lstStyle/>
          <a:p>
            <a:pPr marL="229870" indent="-229870"/>
            <a:r>
              <a:rPr lang="sv-SE" dirty="0"/>
              <a:t>Om utredningen visar att eleven är i behov av särskilt stöd ska rektor besluta om att eleven ska få det.</a:t>
            </a:r>
          </a:p>
          <a:p>
            <a:pPr marL="229870" indent="-229870"/>
            <a:r>
              <a:rPr lang="sv-SE" dirty="0"/>
              <a:t>Vi </a:t>
            </a:r>
            <a:r>
              <a:rPr lang="sv-SE" dirty="0">
                <a:ea typeface="+mn-lt"/>
                <a:cs typeface="+mn-lt"/>
              </a:rPr>
              <a:t>dokumenterar</a:t>
            </a:r>
            <a:r>
              <a:rPr lang="sv-SE" dirty="0"/>
              <a:t> det särskilda stödet i ett åtgärdsprogram. </a:t>
            </a:r>
            <a:endParaRPr lang="sv-SE" dirty="0">
              <a:cs typeface="Arial"/>
            </a:endParaRPr>
          </a:p>
          <a:p>
            <a:pPr marL="229870" indent="-229870"/>
            <a:endParaRPr lang="en-US" dirty="0">
              <a:cs typeface="Arial"/>
            </a:endParaRPr>
          </a:p>
        </p:txBody>
      </p:sp>
      <p:pic>
        <p:nvPicPr>
          <p:cNvPr id="3" name="Ljud 2">
            <a:hlinkClick r:id="" action="ppaction://media"/>
            <a:extLst>
              <a:ext uri="{FF2B5EF4-FFF2-40B4-BE49-F238E27FC236}">
                <a16:creationId xmlns:a16="http://schemas.microsoft.com/office/drawing/2014/main" id="{342B334F-9052-4767-9769-9878D186AE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5574048"/>
      </p:ext>
    </p:extLst>
  </p:cSld>
  <p:clrMapOvr>
    <a:masterClrMapping/>
  </p:clrMapOvr>
  <mc:AlternateContent xmlns:mc="http://schemas.openxmlformats.org/markup-compatibility/2006">
    <mc:Choice xmlns:p14="http://schemas.microsoft.com/office/powerpoint/2010/main" Requires="p14">
      <p:transition spd="slow" p14:dur="2000" advTm="21070"/>
    </mc:Choice>
    <mc:Fallback>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00C19F-1874-465E-8393-1DBED34A7BEA}"/>
              </a:ext>
            </a:extLst>
          </p:cNvPr>
          <p:cNvSpPr>
            <a:spLocks noGrp="1"/>
          </p:cNvSpPr>
          <p:nvPr>
            <p:ph type="title"/>
          </p:nvPr>
        </p:nvSpPr>
        <p:spPr/>
        <p:txBody>
          <a:bodyPr/>
          <a:lstStyle/>
          <a:p>
            <a:r>
              <a:rPr lang="sv-SE" dirty="0"/>
              <a:t>Exempel på särskilt stöd</a:t>
            </a:r>
          </a:p>
        </p:txBody>
      </p:sp>
      <p:pic>
        <p:nvPicPr>
          <p:cNvPr id="6" name="Platshållare för bild 5" descr="En bild som visar person, inomhus, sitter, bord&#10;&#10;Automatiskt genererad beskrivning">
            <a:extLst>
              <a:ext uri="{FF2B5EF4-FFF2-40B4-BE49-F238E27FC236}">
                <a16:creationId xmlns:a16="http://schemas.microsoft.com/office/drawing/2014/main" id="{A298C03B-12B0-497F-A14D-3CB58E8B7CF0}"/>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59417" y="1738313"/>
            <a:ext cx="3524596" cy="4175125"/>
          </a:xfrm>
        </p:spPr>
      </p:pic>
      <p:sp>
        <p:nvSpPr>
          <p:cNvPr id="4" name="Platshållare för innehåll 3">
            <a:extLst>
              <a:ext uri="{FF2B5EF4-FFF2-40B4-BE49-F238E27FC236}">
                <a16:creationId xmlns:a16="http://schemas.microsoft.com/office/drawing/2014/main" id="{8E2BF60A-247D-4D2D-8DF7-99913657CB60}"/>
              </a:ext>
            </a:extLst>
          </p:cNvPr>
          <p:cNvSpPr>
            <a:spLocks noGrp="1"/>
          </p:cNvSpPr>
          <p:nvPr>
            <p:ph sz="half" idx="10"/>
          </p:nvPr>
        </p:nvSpPr>
        <p:spPr/>
        <p:txBody>
          <a:bodyPr/>
          <a:lstStyle/>
          <a:p>
            <a:pPr marL="229870" indent="-229870"/>
            <a:r>
              <a:rPr lang="sv-SE" dirty="0"/>
              <a:t>Specialpedagog eller speciallärare hjälper elever med särskilt stöd. Till exempel enskild undervisning under en längre tid. </a:t>
            </a:r>
          </a:p>
          <a:p>
            <a:pPr marL="229870" indent="-229870"/>
            <a:r>
              <a:rPr lang="sv-SE" dirty="0"/>
              <a:t>Anpassad studiegång: innebär avvikelser från timplanen och de ämnen och mål som gäller för utbildningen. Till exempel kan rektor ta beslut på att ett eller flera delar av ett eller flera ämnen ska tas bort.</a:t>
            </a:r>
            <a:endParaRPr lang="sv-SE" dirty="0">
              <a:cs typeface="Arial"/>
            </a:endParaRPr>
          </a:p>
          <a:p>
            <a:pPr marL="229870" indent="-229870"/>
            <a:r>
              <a:rPr lang="sv-SE" dirty="0"/>
              <a:t>Rektor beslutar om att ditt barn har rätt till särskilt stöd i en särskild undervisningsgrupp (SU-grupp).</a:t>
            </a:r>
            <a:endParaRPr lang="sv-SE" dirty="0">
              <a:cs typeface="Arial"/>
            </a:endParaRPr>
          </a:p>
          <a:p>
            <a:pPr marL="229870" indent="-229870"/>
            <a:endParaRPr lang="sv-SE" dirty="0">
              <a:cs typeface="Arial"/>
            </a:endParaRPr>
          </a:p>
          <a:p>
            <a:pPr marL="229870" indent="-229870"/>
            <a:endParaRPr lang="sv-SE" dirty="0">
              <a:cs typeface="Arial"/>
            </a:endParaRPr>
          </a:p>
          <a:p>
            <a:endParaRPr lang="sv-SE" dirty="0"/>
          </a:p>
        </p:txBody>
      </p:sp>
      <p:pic>
        <p:nvPicPr>
          <p:cNvPr id="5" name="Ljud 4">
            <a:hlinkClick r:id="" action="ppaction://media"/>
            <a:extLst>
              <a:ext uri="{FF2B5EF4-FFF2-40B4-BE49-F238E27FC236}">
                <a16:creationId xmlns:a16="http://schemas.microsoft.com/office/drawing/2014/main" id="{71258C6C-6F26-436E-85A7-936D9F0B1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8012452"/>
      </p:ext>
    </p:extLst>
  </p:cSld>
  <p:clrMapOvr>
    <a:masterClrMapping/>
  </p:clrMapOvr>
  <mc:AlternateContent xmlns:mc="http://schemas.openxmlformats.org/markup-compatibility/2006">
    <mc:Choice xmlns:p14="http://schemas.microsoft.com/office/powerpoint/2010/main" Requires="p14">
      <p:transition spd="slow" p14:dur="2000" advTm="47262"/>
    </mc:Choice>
    <mc:Fallback>
      <p:transition spd="slow" advTm="4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gräs, utomhus, barn, träd&#10;&#10;Automatiskt genererad beskrivning">
            <a:extLst>
              <a:ext uri="{FF2B5EF4-FFF2-40B4-BE49-F238E27FC236}">
                <a16:creationId xmlns:a16="http://schemas.microsoft.com/office/drawing/2014/main" id="{3E877FB4-3894-4951-9547-02996E41A006}"/>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t="7813" b="7813"/>
          <a:stretch>
            <a:fillRect/>
          </a:stretch>
        </p:blipFill>
        <p:spPr/>
      </p:pic>
      <p:pic>
        <p:nvPicPr>
          <p:cNvPr id="5" name="Bildobjekt 4">
            <a:extLst>
              <a:ext uri="{FF2B5EF4-FFF2-40B4-BE49-F238E27FC236}">
                <a16:creationId xmlns:a16="http://schemas.microsoft.com/office/drawing/2014/main" id="{B2BF4A67-510C-2D44-AC0D-D4189DDA48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426" t="44401" r="7530"/>
          <a:stretch/>
        </p:blipFill>
        <p:spPr>
          <a:xfrm>
            <a:off x="0" y="1"/>
            <a:ext cx="12191999" cy="3697356"/>
          </a:xfrm>
          <a:prstGeom prst="rect">
            <a:avLst/>
          </a:prstGeom>
        </p:spPr>
      </p:pic>
      <p:sp>
        <p:nvSpPr>
          <p:cNvPr id="4" name="Rubrik 2">
            <a:extLst>
              <a:ext uri="{FF2B5EF4-FFF2-40B4-BE49-F238E27FC236}">
                <a16:creationId xmlns:a16="http://schemas.microsoft.com/office/drawing/2014/main" id="{4C1213B2-A56D-F946-BB11-DB9AB69CB4D7}"/>
              </a:ext>
            </a:extLst>
          </p:cNvPr>
          <p:cNvSpPr>
            <a:spLocks noGrp="1"/>
          </p:cNvSpPr>
          <p:nvPr>
            <p:ph type="ctrTitle"/>
          </p:nvPr>
        </p:nvSpPr>
        <p:spPr>
          <a:xfrm>
            <a:off x="407988" y="404813"/>
            <a:ext cx="8835591" cy="1113092"/>
          </a:xfrm>
        </p:spPr>
        <p:txBody>
          <a:bodyPr/>
          <a:lstStyle/>
          <a:p>
            <a:pPr algn="l"/>
            <a:r>
              <a:rPr lang="sv-SE" sz="8000" dirty="0"/>
              <a:t>Grundsärskola</a:t>
            </a:r>
          </a:p>
        </p:txBody>
      </p:sp>
      <p:pic>
        <p:nvPicPr>
          <p:cNvPr id="2" name="Ljud 1">
            <a:hlinkClick r:id="" action="ppaction://media"/>
            <a:extLst>
              <a:ext uri="{FF2B5EF4-FFF2-40B4-BE49-F238E27FC236}">
                <a16:creationId xmlns:a16="http://schemas.microsoft.com/office/drawing/2014/main" id="{B409556A-CA79-4F23-97E5-316C9CC453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9006029"/>
      </p:ext>
    </p:extLst>
  </p:cSld>
  <p:clrMapOvr>
    <a:masterClrMapping/>
  </p:clrMapOvr>
  <mc:AlternateContent xmlns:mc="http://schemas.openxmlformats.org/markup-compatibility/2006">
    <mc:Choice xmlns:p14="http://schemas.microsoft.com/office/powerpoint/2010/main" Requires="p14">
      <p:transition spd="slow" p14:dur="2000" advTm="2122"/>
    </mc:Choice>
    <mc:Fallback>
      <p:transition spd="slow" advTm="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DE3366-A312-4CE4-BD22-92451E1FFDAA}"/>
              </a:ext>
            </a:extLst>
          </p:cNvPr>
          <p:cNvSpPr>
            <a:spLocks noGrp="1"/>
          </p:cNvSpPr>
          <p:nvPr>
            <p:ph type="title"/>
          </p:nvPr>
        </p:nvSpPr>
        <p:spPr>
          <a:xfrm>
            <a:off x="407988" y="404813"/>
            <a:ext cx="9170279" cy="736959"/>
          </a:xfrm>
        </p:spPr>
        <p:txBody>
          <a:bodyPr anchor="ctr">
            <a:normAutofit/>
          </a:bodyPr>
          <a:lstStyle/>
          <a:p>
            <a:r>
              <a:rPr lang="sv-SE" dirty="0"/>
              <a:t>Vad är grundsärskola? </a:t>
            </a:r>
          </a:p>
        </p:txBody>
      </p:sp>
      <p:sp>
        <p:nvSpPr>
          <p:cNvPr id="4" name="Platshållare för innehåll 3">
            <a:extLst>
              <a:ext uri="{FF2B5EF4-FFF2-40B4-BE49-F238E27FC236}">
                <a16:creationId xmlns:a16="http://schemas.microsoft.com/office/drawing/2014/main" id="{0321C031-6756-44CA-B90B-092FE81E8E58}"/>
              </a:ext>
            </a:extLst>
          </p:cNvPr>
          <p:cNvSpPr>
            <a:spLocks noGrp="1"/>
          </p:cNvSpPr>
          <p:nvPr>
            <p:ph sz="half" idx="10"/>
          </p:nvPr>
        </p:nvSpPr>
        <p:spPr>
          <a:xfrm>
            <a:off x="417075" y="1736728"/>
            <a:ext cx="5678925" cy="4194629"/>
          </a:xfrm>
        </p:spPr>
        <p:txBody>
          <a:bodyPr vert="horz" lIns="0" tIns="0" rIns="0" bIns="0" rtlCol="0" anchor="t">
            <a:normAutofit/>
          </a:bodyPr>
          <a:lstStyle/>
          <a:p>
            <a:pPr marL="229870" indent="-229870"/>
            <a:r>
              <a:rPr lang="sv-SE" dirty="0"/>
              <a:t>Grundsärskola är en egen skolform.</a:t>
            </a:r>
          </a:p>
          <a:p>
            <a:pPr marL="229870" indent="-229870"/>
            <a:r>
              <a:rPr lang="sv-SE" dirty="0"/>
              <a:t>Grundsärskola har en egen läroplan med två kursplaner.</a:t>
            </a:r>
            <a:endParaRPr lang="sv-SE" dirty="0">
              <a:cs typeface="Arial"/>
            </a:endParaRPr>
          </a:p>
          <a:p>
            <a:pPr marL="0" indent="0">
              <a:buNone/>
            </a:pPr>
            <a:endParaRPr lang="sv-SE" dirty="0">
              <a:cs typeface="Arial"/>
            </a:endParaRPr>
          </a:p>
          <a:p>
            <a:pPr marL="229870" indent="-229870">
              <a:buNone/>
            </a:pPr>
            <a:endParaRPr lang="sv-SE" dirty="0">
              <a:cs typeface="Arial"/>
            </a:endParaRPr>
          </a:p>
          <a:p>
            <a:pPr marL="229870" indent="-229870">
              <a:buNone/>
            </a:pPr>
            <a:r>
              <a:rPr lang="sv-SE" dirty="0"/>
              <a:t>				</a:t>
            </a:r>
            <a:endParaRPr lang="sv-SE" b="1" dirty="0">
              <a:cs typeface="Arial"/>
            </a:endParaRPr>
          </a:p>
        </p:txBody>
      </p:sp>
      <p:pic>
        <p:nvPicPr>
          <p:cNvPr id="6" name="Platshållare för bild 5" descr="En bild som visar person, bord, mat, liten&#10;&#10;Automatiskt genererad beskrivning">
            <a:extLst>
              <a:ext uri="{FF2B5EF4-FFF2-40B4-BE49-F238E27FC236}">
                <a16:creationId xmlns:a16="http://schemas.microsoft.com/office/drawing/2014/main" id="{D2FA3D25-BFAA-4CD3-AB6A-29508EECE42C}"/>
              </a:ext>
            </a:extLst>
          </p:cNvPr>
          <p:cNvPicPr>
            <a:picLocks noGrp="1" noChangeAspect="1"/>
          </p:cNvPicPr>
          <p:nvPr>
            <p:ph type="pic" idx="1"/>
          </p:nvPr>
        </p:nvPicPr>
        <p:blipFill rotWithShape="1">
          <a:blip r:embed="rId4" cstate="screen">
            <a:extLst>
              <a:ext uri="{28A0092B-C50C-407E-A947-70E740481C1C}">
                <a14:useLocalDpi xmlns:a14="http://schemas.microsoft.com/office/drawing/2010/main"/>
              </a:ext>
            </a:extLst>
          </a:blip>
          <a:srcRect r="3" b="16270"/>
          <a:stretch/>
        </p:blipFill>
        <p:spPr>
          <a:xfrm>
            <a:off x="7598925" y="1738313"/>
            <a:ext cx="4176000" cy="4175125"/>
          </a:xfrm>
          <a:noFill/>
        </p:spPr>
      </p:pic>
      <p:pic>
        <p:nvPicPr>
          <p:cNvPr id="11" name="Ljud 10">
            <a:hlinkClick r:id="" action="ppaction://media"/>
            <a:extLst>
              <a:ext uri="{FF2B5EF4-FFF2-40B4-BE49-F238E27FC236}">
                <a16:creationId xmlns:a16="http://schemas.microsoft.com/office/drawing/2014/main" id="{FB576336-464A-4635-A00D-746613B7C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5150709"/>
      </p:ext>
    </p:extLst>
  </p:cSld>
  <p:clrMapOvr>
    <a:masterClrMapping/>
  </p:clrMapOvr>
  <mc:AlternateContent xmlns:mc="http://schemas.openxmlformats.org/markup-compatibility/2006" xmlns:p14="http://schemas.microsoft.com/office/powerpoint/2010/main">
    <mc:Choice Requires="p14">
      <p:transition spd="slow" p14:dur="2000" advTm="15814"/>
    </mc:Choice>
    <mc:Fallback xmlns="">
      <p:transition spd="slow" advTm="1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DE161B-748F-4A12-B533-D13B67DBC945}"/>
              </a:ext>
            </a:extLst>
          </p:cNvPr>
          <p:cNvSpPr>
            <a:spLocks noGrp="1"/>
          </p:cNvSpPr>
          <p:nvPr>
            <p:ph type="title"/>
          </p:nvPr>
        </p:nvSpPr>
        <p:spPr/>
        <p:txBody>
          <a:bodyPr>
            <a:normAutofit fontScale="90000"/>
          </a:bodyPr>
          <a:lstStyle/>
          <a:p>
            <a:r>
              <a:rPr lang="sv-SE" sz="3200" dirty="0"/>
              <a:t>Vem har rätt att bli mottagen i grundsärskola?      </a:t>
            </a:r>
            <a:endParaRPr lang="sv-SE" dirty="0"/>
          </a:p>
        </p:txBody>
      </p:sp>
      <p:pic>
        <p:nvPicPr>
          <p:cNvPr id="6" name="Platshållare för bild 5" descr="En bild som visar utomhus, person, ramp, trick&#10;&#10;Automatiskt genererad beskrivning">
            <a:extLst>
              <a:ext uri="{FF2B5EF4-FFF2-40B4-BE49-F238E27FC236}">
                <a16:creationId xmlns:a16="http://schemas.microsoft.com/office/drawing/2014/main" id="{6F445104-F93A-4BFD-8A09-9C800847030E}"/>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69357" y="1738313"/>
            <a:ext cx="3505568" cy="4175125"/>
          </a:xfrm>
        </p:spPr>
      </p:pic>
      <p:sp>
        <p:nvSpPr>
          <p:cNvPr id="4" name="Platshållare för innehåll 3">
            <a:extLst>
              <a:ext uri="{FF2B5EF4-FFF2-40B4-BE49-F238E27FC236}">
                <a16:creationId xmlns:a16="http://schemas.microsoft.com/office/drawing/2014/main" id="{F5FB0ABA-A828-4A7A-A68C-59EA49103EE8}"/>
              </a:ext>
            </a:extLst>
          </p:cNvPr>
          <p:cNvSpPr>
            <a:spLocks noGrp="1"/>
          </p:cNvSpPr>
          <p:nvPr>
            <p:ph sz="half" idx="10"/>
          </p:nvPr>
        </p:nvSpPr>
        <p:spPr/>
        <p:txBody>
          <a:bodyPr vert="horz" lIns="0" tIns="0" rIns="0" bIns="0" rtlCol="0" anchor="t">
            <a:normAutofit/>
          </a:bodyPr>
          <a:lstStyle/>
          <a:p>
            <a:pPr marL="0" indent="0">
              <a:lnSpc>
                <a:spcPct val="100000"/>
              </a:lnSpc>
              <a:buNone/>
            </a:pPr>
            <a:r>
              <a:rPr lang="sv-SE" dirty="0">
                <a:solidFill>
                  <a:schemeClr val="tx1"/>
                </a:solidFill>
                <a:ea typeface="+mn-lt"/>
                <a:cs typeface="+mn-lt"/>
              </a:rPr>
              <a:t>Det finns två krav som ditt barn behöver uppfylla för att gå i grundsärskola. </a:t>
            </a:r>
            <a:endParaRPr lang="sv-SE" dirty="0">
              <a:solidFill>
                <a:schemeClr val="tx1"/>
              </a:solidFill>
              <a:cs typeface="Arial"/>
            </a:endParaRPr>
          </a:p>
          <a:p>
            <a:pPr marL="457200" indent="-457200">
              <a:lnSpc>
                <a:spcPct val="100000"/>
              </a:lnSpc>
              <a:buAutoNum type="arabicPeriod"/>
            </a:pPr>
            <a:r>
              <a:rPr lang="sv-SE" dirty="0"/>
              <a:t>Ditt barn når inte kunskapskraven i grundskolan</a:t>
            </a:r>
            <a:endParaRPr lang="sv-SE" dirty="0">
              <a:cs typeface="Arial"/>
            </a:endParaRPr>
          </a:p>
          <a:p>
            <a:pPr marL="457200" indent="-457200">
              <a:lnSpc>
                <a:spcPct val="100000"/>
              </a:lnSpc>
              <a:buAutoNum type="arabicPeriod"/>
            </a:pPr>
            <a:r>
              <a:rPr lang="sv-SE" dirty="0"/>
              <a:t>därför att ditt barn har en intellektuell funktionsnedsättning (utvecklingsstörning). </a:t>
            </a:r>
            <a:endParaRPr lang="sv-SE" dirty="0">
              <a:highlight>
                <a:srgbClr val="FF0000"/>
              </a:highlight>
              <a:cs typeface="Arial"/>
            </a:endParaRPr>
          </a:p>
          <a:p>
            <a:pPr marL="0" indent="0">
              <a:lnSpc>
                <a:spcPct val="100000"/>
              </a:lnSpc>
              <a:buNone/>
            </a:pPr>
            <a:endParaRPr lang="sv-SE" dirty="0"/>
          </a:p>
          <a:p>
            <a:pPr marL="0" indent="0">
              <a:lnSpc>
                <a:spcPct val="100000"/>
              </a:lnSpc>
              <a:buNone/>
            </a:pPr>
            <a:r>
              <a:rPr lang="sv-SE" dirty="0"/>
              <a:t>För att grundskoleförvaltningen ska kunna utreda om ditt barn har rätt att gå i grundsärskola måste vi ha ditt samtycke.</a:t>
            </a:r>
            <a:endParaRPr lang="sv-SE" dirty="0">
              <a:cs typeface="Arial"/>
            </a:endParaRPr>
          </a:p>
          <a:p>
            <a:pPr marL="229870" indent="-229870"/>
            <a:endParaRPr lang="sv-SE" dirty="0">
              <a:highlight>
                <a:srgbClr val="FFFF00"/>
              </a:highlight>
              <a:ea typeface="+mn-lt"/>
              <a:cs typeface="+mn-lt"/>
            </a:endParaRPr>
          </a:p>
          <a:p>
            <a:pPr marL="0" indent="0">
              <a:buNone/>
            </a:pPr>
            <a:endParaRPr lang="sv-SE" dirty="0">
              <a:highlight>
                <a:srgbClr val="FFFF00"/>
              </a:highlight>
              <a:ea typeface="+mn-lt"/>
              <a:cs typeface="+mn-lt"/>
            </a:endParaRPr>
          </a:p>
          <a:p>
            <a:pPr marL="229870" indent="-229870"/>
            <a:endParaRPr lang="sv-SE" dirty="0">
              <a:ea typeface="+mn-lt"/>
              <a:cs typeface="+mn-lt"/>
            </a:endParaRPr>
          </a:p>
          <a:p>
            <a:pPr marL="229870" indent="-229870"/>
            <a:endParaRPr lang="sv-SE" dirty="0">
              <a:ea typeface="+mn-lt"/>
              <a:cs typeface="+mn-lt"/>
            </a:endParaRPr>
          </a:p>
          <a:p>
            <a:pPr marL="229870" indent="-229870">
              <a:lnSpc>
                <a:spcPct val="100000"/>
              </a:lnSpc>
            </a:pPr>
            <a:endParaRPr lang="sv-SE" dirty="0">
              <a:ea typeface="+mn-lt"/>
              <a:cs typeface="+mn-lt"/>
            </a:endParaRPr>
          </a:p>
          <a:p>
            <a:pPr marL="0" indent="0">
              <a:lnSpc>
                <a:spcPct val="100000"/>
              </a:lnSpc>
              <a:buNone/>
            </a:pPr>
            <a:endParaRPr lang="sv-SE" sz="1700" dirty="0">
              <a:cs typeface="Arial"/>
            </a:endParaRPr>
          </a:p>
          <a:p>
            <a:pPr marL="229870" indent="-229870"/>
            <a:endParaRPr lang="sv-SE" dirty="0">
              <a:cs typeface="Arial"/>
            </a:endParaRPr>
          </a:p>
        </p:txBody>
      </p:sp>
      <p:pic>
        <p:nvPicPr>
          <p:cNvPr id="5" name="Ljud 4">
            <a:hlinkClick r:id="" action="ppaction://media"/>
            <a:extLst>
              <a:ext uri="{FF2B5EF4-FFF2-40B4-BE49-F238E27FC236}">
                <a16:creationId xmlns:a16="http://schemas.microsoft.com/office/drawing/2014/main" id="{5985C459-8926-4238-8909-0D990B8178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8294949"/>
      </p:ext>
    </p:extLst>
  </p:cSld>
  <p:clrMapOvr>
    <a:masterClrMapping/>
  </p:clrMapOvr>
  <mc:AlternateContent xmlns:mc="http://schemas.openxmlformats.org/markup-compatibility/2006" xmlns:p14="http://schemas.microsoft.com/office/powerpoint/2010/main">
    <mc:Choice Requires="p14">
      <p:transition spd="slow" p14:dur="2000" advTm="88557"/>
    </mc:Choice>
    <mc:Fallback xmlns="">
      <p:transition spd="slow" advTm="8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DE161B-748F-4A12-B533-D13B67DBC945}"/>
              </a:ext>
            </a:extLst>
          </p:cNvPr>
          <p:cNvSpPr>
            <a:spLocks noGrp="1"/>
          </p:cNvSpPr>
          <p:nvPr>
            <p:ph type="title"/>
          </p:nvPr>
        </p:nvSpPr>
        <p:spPr/>
        <p:txBody>
          <a:bodyPr>
            <a:normAutofit fontScale="90000"/>
          </a:bodyPr>
          <a:lstStyle/>
          <a:p>
            <a:r>
              <a:rPr lang="sv-SE" sz="3200" dirty="0">
                <a:ea typeface="+mj-lt"/>
                <a:cs typeface="+mj-lt"/>
              </a:rPr>
              <a:t>Vem har rätt att bli mottagen i grundsärskola?      </a:t>
            </a:r>
            <a:endParaRPr lang="sv-SE" sz="3200" b="0" dirty="0">
              <a:ea typeface="+mj-lt"/>
              <a:cs typeface="+mj-lt"/>
            </a:endParaRPr>
          </a:p>
          <a:p>
            <a:endParaRPr lang="sv-SE" sz="3200" dirty="0"/>
          </a:p>
        </p:txBody>
      </p:sp>
      <p:pic>
        <p:nvPicPr>
          <p:cNvPr id="6" name="Platshållare för bild 5" descr="En bild som visar utomhus, person, ramp, trick&#10;&#10;Automatiskt genererad beskrivning">
            <a:extLst>
              <a:ext uri="{FF2B5EF4-FFF2-40B4-BE49-F238E27FC236}">
                <a16:creationId xmlns:a16="http://schemas.microsoft.com/office/drawing/2014/main" id="{6F445104-F93A-4BFD-8A09-9C800847030E}"/>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69357" y="1738313"/>
            <a:ext cx="3505568" cy="4175125"/>
          </a:xfrm>
        </p:spPr>
      </p:pic>
      <p:sp>
        <p:nvSpPr>
          <p:cNvPr id="4" name="Platshållare för innehåll 3">
            <a:extLst>
              <a:ext uri="{FF2B5EF4-FFF2-40B4-BE49-F238E27FC236}">
                <a16:creationId xmlns:a16="http://schemas.microsoft.com/office/drawing/2014/main" id="{F5FB0ABA-A828-4A7A-A68C-59EA49103EE8}"/>
              </a:ext>
            </a:extLst>
          </p:cNvPr>
          <p:cNvSpPr>
            <a:spLocks noGrp="1"/>
          </p:cNvSpPr>
          <p:nvPr>
            <p:ph sz="half" idx="10"/>
          </p:nvPr>
        </p:nvSpPr>
        <p:spPr/>
        <p:txBody>
          <a:bodyPr vert="horz" lIns="0" tIns="0" rIns="0" bIns="0" rtlCol="0" anchor="t">
            <a:normAutofit/>
          </a:bodyPr>
          <a:lstStyle/>
          <a:p>
            <a:pPr marL="229870" indent="-229870">
              <a:lnSpc>
                <a:spcPct val="100000"/>
              </a:lnSpc>
              <a:buFont typeface="Arial"/>
              <a:buChar char="•"/>
            </a:pPr>
            <a:r>
              <a:rPr lang="sv-SE" dirty="0">
                <a:cs typeface="Arial"/>
              </a:rPr>
              <a:t>Även elever som har fått en betydande och bestående begåvningsmässig funktionsnedsättning på grund av en hjärnskada (förvärvad hjärnskada) och som bedöms inte kunna nå grundskolans kunskapskrav, kan gå i grundsärskolan.</a:t>
            </a:r>
            <a:endParaRPr lang="sv-SE" dirty="0">
              <a:ea typeface="+mn-lt"/>
              <a:cs typeface="+mn-lt"/>
            </a:endParaRPr>
          </a:p>
          <a:p>
            <a:pPr marL="0" indent="0">
              <a:lnSpc>
                <a:spcPct val="100000"/>
              </a:lnSpc>
              <a:buNone/>
            </a:pPr>
            <a:endParaRPr lang="sv-SE" dirty="0">
              <a:solidFill>
                <a:schemeClr val="tx1"/>
              </a:solidFill>
              <a:cs typeface="Arial"/>
            </a:endParaRPr>
          </a:p>
        </p:txBody>
      </p:sp>
      <p:pic>
        <p:nvPicPr>
          <p:cNvPr id="5" name="Ljud 4">
            <a:hlinkClick r:id="" action="ppaction://media"/>
            <a:extLst>
              <a:ext uri="{FF2B5EF4-FFF2-40B4-BE49-F238E27FC236}">
                <a16:creationId xmlns:a16="http://schemas.microsoft.com/office/drawing/2014/main" id="{0C930C8F-E3ED-4EC0-8832-D013BD3AC2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8458421"/>
      </p:ext>
    </p:extLst>
  </p:cSld>
  <p:clrMapOvr>
    <a:masterClrMapping/>
  </p:clrMapOvr>
  <mc:AlternateContent xmlns:mc="http://schemas.openxmlformats.org/markup-compatibility/2006" xmlns:p14="http://schemas.microsoft.com/office/powerpoint/2010/main">
    <mc:Choice Requires="p14">
      <p:transition spd="slow" p14:dur="2000" advTm="24382"/>
    </mc:Choice>
    <mc:Fallback xmlns="">
      <p:transition spd="slow" advTm="2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2A01D9-1692-4681-86BA-7D3C9ADA0635}"/>
              </a:ext>
            </a:extLst>
          </p:cNvPr>
          <p:cNvSpPr>
            <a:spLocks noGrp="1"/>
          </p:cNvSpPr>
          <p:nvPr>
            <p:ph type="title"/>
          </p:nvPr>
        </p:nvSpPr>
        <p:spPr/>
        <p:txBody>
          <a:bodyPr/>
          <a:lstStyle/>
          <a:p>
            <a:r>
              <a:rPr lang="sv-SE" dirty="0"/>
              <a:t>Kursplanerna i grundsärskolan</a:t>
            </a:r>
          </a:p>
        </p:txBody>
      </p:sp>
      <p:sp>
        <p:nvSpPr>
          <p:cNvPr id="4" name="Platshållare för innehåll 3">
            <a:extLst>
              <a:ext uri="{FF2B5EF4-FFF2-40B4-BE49-F238E27FC236}">
                <a16:creationId xmlns:a16="http://schemas.microsoft.com/office/drawing/2014/main" id="{5A05C3D7-2CC0-414C-9B53-CFAF1D6A0329}"/>
              </a:ext>
            </a:extLst>
          </p:cNvPr>
          <p:cNvSpPr>
            <a:spLocks noGrp="1"/>
          </p:cNvSpPr>
          <p:nvPr>
            <p:ph sz="half" idx="10"/>
          </p:nvPr>
        </p:nvSpPr>
        <p:spPr/>
        <p:txBody>
          <a:bodyPr/>
          <a:lstStyle/>
          <a:p>
            <a:pPr marL="342900" indent="-342900"/>
            <a:r>
              <a:rPr lang="sv-SE" dirty="0"/>
              <a:t>Eleverna läser:</a:t>
            </a:r>
            <a:endParaRPr lang="sv-SE" dirty="0">
              <a:cs typeface="Arial"/>
            </a:endParaRPr>
          </a:p>
          <a:p>
            <a:pPr marL="229870" indent="-229870">
              <a:buFont typeface="Arial" panose="020B0604020202020204" pitchFamily="34" charset="0"/>
              <a:buChar char="→"/>
            </a:pPr>
            <a:r>
              <a:rPr lang="sv-SE" dirty="0"/>
              <a:t> ämnen </a:t>
            </a:r>
            <a:endParaRPr lang="sv-SE" dirty="0">
              <a:cs typeface="Arial"/>
            </a:endParaRPr>
          </a:p>
          <a:p>
            <a:pPr marL="229870" indent="-229870">
              <a:buFont typeface="Arial" panose="020B0604020202020204" pitchFamily="34" charset="0"/>
              <a:buChar char="→"/>
            </a:pPr>
            <a:r>
              <a:rPr lang="sv-SE" dirty="0"/>
              <a:t> ämnesområden</a:t>
            </a:r>
            <a:endParaRPr lang="sv-SE" dirty="0">
              <a:cs typeface="Arial"/>
            </a:endParaRPr>
          </a:p>
          <a:p>
            <a:pPr marL="229870" indent="-229870">
              <a:buFont typeface="Arial" panose="020B0604020202020204" pitchFamily="34" charset="0"/>
              <a:buChar char="→"/>
            </a:pPr>
            <a:r>
              <a:rPr lang="sv-SE" dirty="0"/>
              <a:t> en kombination av båda</a:t>
            </a:r>
            <a:endParaRPr lang="sv-SE" dirty="0">
              <a:cs typeface="Arial"/>
            </a:endParaRPr>
          </a:p>
          <a:p>
            <a:pPr marL="229870" indent="-229870">
              <a:buNone/>
            </a:pPr>
            <a:endParaRPr lang="sv-SE" dirty="0">
              <a:cs typeface="Arial"/>
            </a:endParaRPr>
          </a:p>
          <a:p>
            <a:pPr marL="229870" indent="-229870">
              <a:buNone/>
            </a:pPr>
            <a:r>
              <a:rPr lang="sv-SE" dirty="0"/>
              <a:t>				</a:t>
            </a:r>
            <a:endParaRPr lang="sv-SE" b="1" dirty="0">
              <a:cs typeface="Arial"/>
            </a:endParaRPr>
          </a:p>
          <a:p>
            <a:endParaRPr lang="sv-SE" dirty="0"/>
          </a:p>
        </p:txBody>
      </p:sp>
      <p:pic>
        <p:nvPicPr>
          <p:cNvPr id="8" name="Platshållare för bild 7" descr="En bild som visar utomhus, byggnad, gata, promenerar&#10;&#10;Automatiskt genererad beskrivning">
            <a:extLst>
              <a:ext uri="{FF2B5EF4-FFF2-40B4-BE49-F238E27FC236}">
                <a16:creationId xmlns:a16="http://schemas.microsoft.com/office/drawing/2014/main" id="{5ED2B116-A5F7-41E2-87DC-2101B3002587}"/>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l="2702" r="1"/>
          <a:stretch/>
        </p:blipFill>
        <p:spPr>
          <a:xfrm>
            <a:off x="8249478" y="1738313"/>
            <a:ext cx="3534534" cy="4194629"/>
          </a:xfrm>
        </p:spPr>
      </p:pic>
      <p:pic>
        <p:nvPicPr>
          <p:cNvPr id="3" name="Ljud 2">
            <a:hlinkClick r:id="" action="ppaction://media"/>
            <a:extLst>
              <a:ext uri="{FF2B5EF4-FFF2-40B4-BE49-F238E27FC236}">
                <a16:creationId xmlns:a16="http://schemas.microsoft.com/office/drawing/2014/main" id="{7383D5D5-4BCA-458A-BB32-6A17A0D4BB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14453433"/>
      </p:ext>
    </p:extLst>
  </p:cSld>
  <p:clrMapOvr>
    <a:masterClrMapping/>
  </p:clrMapOvr>
  <mc:AlternateContent xmlns:mc="http://schemas.openxmlformats.org/markup-compatibility/2006" xmlns:p14="http://schemas.microsoft.com/office/powerpoint/2010/main">
    <mc:Choice Requires="p14">
      <p:transition spd="slow" p14:dur="2000" advTm="24780"/>
    </mc:Choice>
    <mc:Fallback xmlns="">
      <p:transition spd="slow" advTm="2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994EC7-9927-4218-8B2B-3AAAA0457468}"/>
              </a:ext>
            </a:extLst>
          </p:cNvPr>
          <p:cNvSpPr>
            <a:spLocks noGrp="1"/>
          </p:cNvSpPr>
          <p:nvPr>
            <p:ph type="title"/>
          </p:nvPr>
        </p:nvSpPr>
        <p:spPr/>
        <p:txBody>
          <a:bodyPr>
            <a:normAutofit/>
          </a:bodyPr>
          <a:lstStyle/>
          <a:p>
            <a:r>
              <a:rPr lang="sv-SE" sz="2700" dirty="0"/>
              <a:t>Skillnaden mellan ämnen och ämnesområden</a:t>
            </a:r>
          </a:p>
        </p:txBody>
      </p:sp>
      <p:pic>
        <p:nvPicPr>
          <p:cNvPr id="16" name="Ljud 15">
            <a:hlinkClick r:id="" action="ppaction://media"/>
            <a:extLst>
              <a:ext uri="{FF2B5EF4-FFF2-40B4-BE49-F238E27FC236}">
                <a16:creationId xmlns:a16="http://schemas.microsoft.com/office/drawing/2014/main" id="{9FD019F5-E5FD-452C-9A5B-B2A75C603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graphicFrame>
        <p:nvGraphicFramePr>
          <p:cNvPr id="4" name="Tabell 5">
            <a:extLst>
              <a:ext uri="{FF2B5EF4-FFF2-40B4-BE49-F238E27FC236}">
                <a16:creationId xmlns:a16="http://schemas.microsoft.com/office/drawing/2014/main" id="{8344D151-4ED8-4612-A054-BB9157CF6570}"/>
              </a:ext>
            </a:extLst>
          </p:cNvPr>
          <p:cNvGraphicFramePr>
            <a:graphicFrameLocks noGrp="1"/>
          </p:cNvGraphicFramePr>
          <p:nvPr>
            <p:extLst>
              <p:ext uri="{D42A27DB-BD31-4B8C-83A1-F6EECF244321}">
                <p14:modId xmlns:p14="http://schemas.microsoft.com/office/powerpoint/2010/main" val="675531907"/>
              </p:ext>
            </p:extLst>
          </p:nvPr>
        </p:nvGraphicFramePr>
        <p:xfrm>
          <a:off x="405114" y="1263677"/>
          <a:ext cx="10648709" cy="5090160"/>
        </p:xfrm>
        <a:graphic>
          <a:graphicData uri="http://schemas.openxmlformats.org/drawingml/2006/table">
            <a:tbl>
              <a:tblPr firstRow="1" bandRow="1">
                <a:tableStyleId>{1FECB4D8-DB02-4DC6-A0A2-4F2EBAE1DC90}</a:tableStyleId>
              </a:tblPr>
              <a:tblGrid>
                <a:gridCol w="5325791">
                  <a:extLst>
                    <a:ext uri="{9D8B030D-6E8A-4147-A177-3AD203B41FA5}">
                      <a16:colId xmlns:a16="http://schemas.microsoft.com/office/drawing/2014/main" val="4256166702"/>
                    </a:ext>
                  </a:extLst>
                </a:gridCol>
                <a:gridCol w="5322918">
                  <a:extLst>
                    <a:ext uri="{9D8B030D-6E8A-4147-A177-3AD203B41FA5}">
                      <a16:colId xmlns:a16="http://schemas.microsoft.com/office/drawing/2014/main" val="1943814199"/>
                    </a:ext>
                  </a:extLst>
                </a:gridCol>
              </a:tblGrid>
              <a:tr h="370840">
                <a:tc>
                  <a:txBody>
                    <a:bodyPr/>
                    <a:lstStyle/>
                    <a:p>
                      <a:r>
                        <a:rPr lang="sv-SE" dirty="0"/>
                        <a:t>Ämnen i grundsärskolan</a:t>
                      </a:r>
                    </a:p>
                  </a:txBody>
                  <a:tcPr>
                    <a:lnB w="12700" cap="flat" cmpd="sng" algn="ctr">
                      <a:solidFill>
                        <a:schemeClr val="tx1"/>
                      </a:solidFill>
                      <a:prstDash val="solid"/>
                      <a:round/>
                      <a:headEnd type="none" w="med" len="med"/>
                      <a:tailEnd type="none" w="med" len="med"/>
                    </a:lnB>
                  </a:tcPr>
                </a:tc>
                <a:tc>
                  <a:txBody>
                    <a:bodyPr/>
                    <a:lstStyle/>
                    <a:p>
                      <a:r>
                        <a:rPr lang="sv-SE" dirty="0">
                          <a:solidFill>
                            <a:sysClr val="windowText" lastClr="000000"/>
                          </a:solidFill>
                        </a:rPr>
                        <a:t>Ämnesområden i grundsärskolan</a:t>
                      </a:r>
                    </a:p>
                  </a:txBody>
                  <a:tcPr>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928750402"/>
                  </a:ext>
                </a:extLst>
              </a:tr>
              <a:tr h="370840">
                <a:tc>
                  <a:txBody>
                    <a:bodyPr/>
                    <a:lstStyle/>
                    <a:p>
                      <a:r>
                        <a:rPr lang="sv-SE" dirty="0"/>
                        <a:t>Musik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rowSpan="3">
                  <a:txBody>
                    <a:bodyPr/>
                    <a:lstStyle/>
                    <a:p>
                      <a:r>
                        <a:rPr lang="sv-SE" dirty="0"/>
                        <a:t>Estetisk verksamhet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52990270"/>
                  </a:ext>
                </a:extLst>
              </a:tr>
              <a:tr h="370840">
                <a:tc>
                  <a:txBody>
                    <a:bodyPr/>
                    <a:lstStyle/>
                    <a:p>
                      <a:r>
                        <a:rPr lang="sv-SE" dirty="0"/>
                        <a:t>Bild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3851185518"/>
                  </a:ext>
                </a:extLst>
              </a:tr>
              <a:tr h="370840">
                <a:tc>
                  <a:txBody>
                    <a:bodyPr/>
                    <a:lstStyle/>
                    <a:p>
                      <a:r>
                        <a:rPr lang="sv-SE" dirty="0"/>
                        <a:t>Slöjd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2261501976"/>
                  </a:ext>
                </a:extLst>
              </a:tr>
              <a:tr h="370840">
                <a:tc>
                  <a:txBody>
                    <a:bodyPr/>
                    <a:lstStyle/>
                    <a:p>
                      <a:r>
                        <a:rPr lang="sv-SE" dirty="0"/>
                        <a:t>Svenska / Svenska som andraspråk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rowSpan="3">
                  <a:txBody>
                    <a:bodyPr/>
                    <a:lstStyle/>
                    <a:p>
                      <a:r>
                        <a:rPr lang="sv-SE" dirty="0"/>
                        <a:t>Kommunikation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83378561"/>
                  </a:ext>
                </a:extLst>
              </a:tr>
              <a:tr h="370840">
                <a:tc>
                  <a:txBody>
                    <a:bodyPr/>
                    <a:lstStyle/>
                    <a:p>
                      <a:r>
                        <a:rPr lang="sv-SE" dirty="0"/>
                        <a:t>Engelska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789421847"/>
                  </a:ext>
                </a:extLst>
              </a:tr>
              <a:tr h="370840">
                <a:tc>
                  <a:txBody>
                    <a:bodyPr/>
                    <a:lstStyle/>
                    <a:p>
                      <a:r>
                        <a:rPr lang="sv-SE" dirty="0"/>
                        <a:t>Modersmål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1906410594"/>
                  </a:ext>
                </a:extLst>
              </a:tr>
              <a:tr h="370840">
                <a:tc>
                  <a:txBody>
                    <a:bodyPr/>
                    <a:lstStyle/>
                    <a:p>
                      <a:r>
                        <a:rPr lang="sv-SE" dirty="0"/>
                        <a:t>Idrott och hälsa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a:txBody>
                    <a:bodyPr/>
                    <a:lstStyle/>
                    <a:p>
                      <a:r>
                        <a:rPr lang="sv-SE" dirty="0"/>
                        <a:t>Motorik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6479545"/>
                  </a:ext>
                </a:extLst>
              </a:tr>
              <a:tr h="370840">
                <a:tc>
                  <a:txBody>
                    <a:bodyPr/>
                    <a:lstStyle/>
                    <a:p>
                      <a:r>
                        <a:rPr lang="sv-SE" dirty="0"/>
                        <a:t>Hem- och konsumentkunskap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rowSpan="2">
                  <a:txBody>
                    <a:bodyPr/>
                    <a:lstStyle/>
                    <a:p>
                      <a:r>
                        <a:rPr lang="sv-SE" dirty="0"/>
                        <a:t>Vardagsaktiviteter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9908573"/>
                  </a:ext>
                </a:extLst>
              </a:tr>
              <a:tr h="370840">
                <a:tc>
                  <a:txBody>
                    <a:bodyPr/>
                    <a:lstStyle/>
                    <a:p>
                      <a:r>
                        <a:rPr lang="sv-SE" dirty="0"/>
                        <a:t>Samhällsorienterande ämnen (geografi, historia, religionskunskap och samhällskunskap)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1199809233"/>
                  </a:ext>
                </a:extLst>
              </a:tr>
              <a:tr h="370840">
                <a:tc>
                  <a:txBody>
                    <a:bodyPr/>
                    <a:lstStyle/>
                    <a:p>
                      <a:r>
                        <a:rPr lang="sv-SE" dirty="0"/>
                        <a:t>Naturorienterande ämnen (biologi, fysik och kemi)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rowSpan="3">
                  <a:txBody>
                    <a:bodyPr/>
                    <a:lstStyle/>
                    <a:p>
                      <a:r>
                        <a:rPr lang="sv-SE" dirty="0"/>
                        <a:t>Verklighetsuppfattning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2396174"/>
                  </a:ext>
                </a:extLst>
              </a:tr>
              <a:tr h="370840">
                <a:tc>
                  <a:txBody>
                    <a:bodyPr/>
                    <a:lstStyle/>
                    <a:p>
                      <a:r>
                        <a:rPr lang="sv-SE" dirty="0"/>
                        <a:t>Teknik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3698012993"/>
                  </a:ext>
                </a:extLst>
              </a:tr>
              <a:tr h="370840">
                <a:tc>
                  <a:txBody>
                    <a:bodyPr/>
                    <a:lstStyle/>
                    <a:p>
                      <a:r>
                        <a:rPr lang="sv-SE" dirty="0"/>
                        <a:t>Matematik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2F0"/>
                    </a:solidFill>
                  </a:tcPr>
                </a:tc>
                <a:tc vMerge="1">
                  <a:txBody>
                    <a:bodyPr/>
                    <a:lstStyle/>
                    <a:p>
                      <a:endParaRPr lang="sv-SE" dirty="0"/>
                    </a:p>
                  </a:txBody>
                  <a:tcPr/>
                </a:tc>
                <a:extLst>
                  <a:ext uri="{0D108BD9-81ED-4DB2-BD59-A6C34878D82A}">
                    <a16:rowId xmlns:a16="http://schemas.microsoft.com/office/drawing/2014/main" val="4024607317"/>
                  </a:ext>
                </a:extLst>
              </a:tr>
            </a:tbl>
          </a:graphicData>
        </a:graphic>
      </p:graphicFrame>
    </p:spTree>
    <p:extLst>
      <p:ext uri="{BB962C8B-B14F-4D97-AF65-F5344CB8AC3E}">
        <p14:creationId xmlns:p14="http://schemas.microsoft.com/office/powerpoint/2010/main" val="336829410"/>
      </p:ext>
    </p:extLst>
  </p:cSld>
  <p:clrMapOvr>
    <a:masterClrMapping/>
  </p:clrMapOvr>
  <mc:AlternateContent xmlns:mc="http://schemas.openxmlformats.org/markup-compatibility/2006" xmlns:p14="http://schemas.microsoft.com/office/powerpoint/2010/main">
    <mc:Choice Requires="p14">
      <p:transition spd="slow" p14:dur="2000" advTm="76120"/>
    </mc:Choice>
    <mc:Fallback xmlns="">
      <p:transition spd="slow" advTm="7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9F905B-9F77-47AB-8F96-637CD5556373}"/>
              </a:ext>
            </a:extLst>
          </p:cNvPr>
          <p:cNvSpPr>
            <a:spLocks noGrp="1"/>
          </p:cNvSpPr>
          <p:nvPr>
            <p:ph type="title"/>
          </p:nvPr>
        </p:nvSpPr>
        <p:spPr/>
        <p:txBody>
          <a:bodyPr/>
          <a:lstStyle/>
          <a:p>
            <a:r>
              <a:rPr lang="sv-SE" dirty="0"/>
              <a:t>Rutiner för mottagande i grundsärskola</a:t>
            </a:r>
          </a:p>
        </p:txBody>
      </p:sp>
      <p:pic>
        <p:nvPicPr>
          <p:cNvPr id="6" name="Platshållare för bild 5" descr="En bild som visar utomhus, snö, person, man&#10;&#10;Automatiskt genererad beskrivning">
            <a:extLst>
              <a:ext uri="{FF2B5EF4-FFF2-40B4-BE49-F238E27FC236}">
                <a16:creationId xmlns:a16="http://schemas.microsoft.com/office/drawing/2014/main" id="{1DA6F3C3-5484-4B8B-83D2-1EF7187B0574}"/>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8269357" y="1738313"/>
            <a:ext cx="3505568" cy="4175125"/>
          </a:xfrm>
        </p:spPr>
      </p:pic>
      <p:sp>
        <p:nvSpPr>
          <p:cNvPr id="4" name="Platshållare för innehåll 3">
            <a:extLst>
              <a:ext uri="{FF2B5EF4-FFF2-40B4-BE49-F238E27FC236}">
                <a16:creationId xmlns:a16="http://schemas.microsoft.com/office/drawing/2014/main" id="{487060EC-3309-4F96-9B64-280438F514EC}"/>
              </a:ext>
            </a:extLst>
          </p:cNvPr>
          <p:cNvSpPr>
            <a:spLocks noGrp="1"/>
          </p:cNvSpPr>
          <p:nvPr>
            <p:ph sz="half" idx="10"/>
          </p:nvPr>
        </p:nvSpPr>
        <p:spPr/>
        <p:txBody>
          <a:bodyPr vert="horz" lIns="0" tIns="0" rIns="0" bIns="0" rtlCol="0" anchor="t">
            <a:normAutofit fontScale="92500" lnSpcReduction="20000"/>
          </a:bodyPr>
          <a:lstStyle/>
          <a:p>
            <a:pPr marL="457200" indent="-457200">
              <a:lnSpc>
                <a:spcPct val="100000"/>
              </a:lnSpc>
              <a:buFont typeface="+mj-lt"/>
              <a:buAutoNum type="arabicPeriod"/>
            </a:pPr>
            <a:r>
              <a:rPr lang="sv-SE" dirty="0"/>
              <a:t>Grundskoleförvaltningens kontaktperson tar kontakt med dig som är vårdnadshavare.</a:t>
            </a:r>
          </a:p>
          <a:p>
            <a:pPr marL="457200" indent="-457200">
              <a:lnSpc>
                <a:spcPct val="100000"/>
              </a:lnSpc>
              <a:buFont typeface="+mj-lt"/>
              <a:buAutoNum type="arabicPeriod"/>
            </a:pPr>
            <a:r>
              <a:rPr lang="sv-SE" dirty="0"/>
              <a:t>Du som vårdnadshavare får information om processen.</a:t>
            </a:r>
          </a:p>
          <a:p>
            <a:pPr marL="457200" indent="-457200">
              <a:lnSpc>
                <a:spcPct val="100000"/>
              </a:lnSpc>
              <a:buFont typeface="+mj-lt"/>
              <a:buAutoNum type="arabicPeriod"/>
            </a:pPr>
            <a:r>
              <a:rPr lang="sv-SE" dirty="0"/>
              <a:t>Du som vårdnadshavare samtycker till att vi gör en utredning av ditt barn. </a:t>
            </a:r>
          </a:p>
          <a:p>
            <a:pPr marL="457200" indent="-457200">
              <a:lnSpc>
                <a:spcPct val="100000"/>
              </a:lnSpc>
              <a:buFont typeface="+mj-lt"/>
              <a:buAutoNum type="arabicPeriod"/>
            </a:pPr>
            <a:r>
              <a:rPr lang="sv-SE" dirty="0"/>
              <a:t>Grundskoleförvaltningen prövar ditt barns rätt till grundsärskola.</a:t>
            </a:r>
          </a:p>
          <a:p>
            <a:pPr marL="457200" indent="-457200">
              <a:lnSpc>
                <a:spcPct val="100000"/>
              </a:lnSpc>
              <a:buFont typeface="+mj-lt"/>
              <a:buAutoNum type="arabicPeriod"/>
            </a:pPr>
            <a:r>
              <a:rPr lang="sv-SE" dirty="0"/>
              <a:t>Du som vårdnadshavare ger ditt medgivande om att ditt barn börjar i grundsärskola.</a:t>
            </a:r>
          </a:p>
          <a:p>
            <a:pPr marL="457200" indent="-457200">
              <a:lnSpc>
                <a:spcPct val="100000"/>
              </a:lnSpc>
              <a:buFont typeface="+mj-lt"/>
              <a:buAutoNum type="arabicPeriod"/>
            </a:pPr>
            <a:r>
              <a:rPr lang="sv-SE" dirty="0"/>
              <a:t>Grundskoleförvaltningen beslutar om rätten för mottagande i grundsärskola.</a:t>
            </a:r>
          </a:p>
          <a:p>
            <a:pPr marL="457200" indent="-457200">
              <a:lnSpc>
                <a:spcPct val="100000"/>
              </a:lnSpc>
              <a:buFont typeface="+mj-lt"/>
              <a:buAutoNum type="arabicPeriod"/>
            </a:pPr>
            <a:r>
              <a:rPr lang="sv-SE" dirty="0"/>
              <a:t>Du som vårdnadshavare kan överklaga beslutet tre veckor efter att beslutet har tagits.</a:t>
            </a:r>
          </a:p>
          <a:p>
            <a:pPr marL="229870" indent="-229870">
              <a:lnSpc>
                <a:spcPct val="100000"/>
              </a:lnSpc>
            </a:pPr>
            <a:endParaRPr lang="sv-SE" dirty="0">
              <a:cs typeface="Arial"/>
            </a:endParaRPr>
          </a:p>
          <a:p>
            <a:pPr marL="229870" indent="-229870"/>
            <a:endParaRPr lang="sv-SE" dirty="0">
              <a:cs typeface="Arial"/>
            </a:endParaRPr>
          </a:p>
        </p:txBody>
      </p:sp>
      <p:pic>
        <p:nvPicPr>
          <p:cNvPr id="9" name="Ljud 8">
            <a:hlinkClick r:id="" action="ppaction://media"/>
            <a:extLst>
              <a:ext uri="{FF2B5EF4-FFF2-40B4-BE49-F238E27FC236}">
                <a16:creationId xmlns:a16="http://schemas.microsoft.com/office/drawing/2014/main" id="{C420554F-9331-4B1D-BA58-3BD80F953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9723959"/>
      </p:ext>
    </p:extLst>
  </p:cSld>
  <p:clrMapOvr>
    <a:masterClrMapping/>
  </p:clrMapOvr>
  <mc:AlternateContent xmlns:mc="http://schemas.openxmlformats.org/markup-compatibility/2006" xmlns:p14="http://schemas.microsoft.com/office/powerpoint/2010/main">
    <mc:Choice Requires="p14">
      <p:transition spd="slow" p14:dur="2000" advTm="92972"/>
    </mc:Choice>
    <mc:Fallback xmlns="">
      <p:transition spd="slow" advTm="92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6D4AC-5FD0-4C05-B793-162D53C2B773}"/>
              </a:ext>
            </a:extLst>
          </p:cNvPr>
          <p:cNvSpPr>
            <a:spLocks noGrp="1"/>
          </p:cNvSpPr>
          <p:nvPr>
            <p:ph type="title"/>
          </p:nvPr>
        </p:nvSpPr>
        <p:spPr>
          <a:xfrm>
            <a:off x="407988" y="404813"/>
            <a:ext cx="9170279" cy="736959"/>
          </a:xfrm>
        </p:spPr>
        <p:txBody>
          <a:bodyPr anchor="ctr">
            <a:normAutofit/>
          </a:bodyPr>
          <a:lstStyle/>
          <a:p>
            <a:r>
              <a:rPr lang="sv-SE" dirty="0"/>
              <a:t>Broschyren </a:t>
            </a:r>
          </a:p>
        </p:txBody>
      </p:sp>
      <p:sp>
        <p:nvSpPr>
          <p:cNvPr id="3" name="Platshållare för innehåll 2">
            <a:extLst>
              <a:ext uri="{FF2B5EF4-FFF2-40B4-BE49-F238E27FC236}">
                <a16:creationId xmlns:a16="http://schemas.microsoft.com/office/drawing/2014/main" id="{48559DA8-9B8F-472C-8BDF-76C51EBCCE50}"/>
              </a:ext>
            </a:extLst>
          </p:cNvPr>
          <p:cNvSpPr>
            <a:spLocks noGrp="1"/>
          </p:cNvSpPr>
          <p:nvPr>
            <p:ph sz="half" idx="1"/>
          </p:nvPr>
        </p:nvSpPr>
        <p:spPr>
          <a:xfrm>
            <a:off x="460376" y="1736729"/>
            <a:ext cx="5400000" cy="4176710"/>
          </a:xfrm>
        </p:spPr>
        <p:txBody>
          <a:bodyPr>
            <a:normAutofit/>
          </a:bodyPr>
          <a:lstStyle/>
          <a:p>
            <a:pPr marL="285750" indent="-285750"/>
            <a:r>
              <a:rPr lang="sv-SE" sz="1900" dirty="0"/>
              <a:t>Vem kan gå i grundsärskola?</a:t>
            </a:r>
          </a:p>
          <a:p>
            <a:pPr marL="285750" indent="-285750"/>
            <a:r>
              <a:rPr lang="sv-SE" sz="1900" dirty="0"/>
              <a:t>Vilka ämnen/ämnesområden läser mitt barn? </a:t>
            </a:r>
          </a:p>
          <a:p>
            <a:pPr marL="285750" indent="-285750"/>
            <a:r>
              <a:rPr lang="sv-SE" sz="1900" dirty="0"/>
              <a:t>Hur påverkar det mitt barns framtid?</a:t>
            </a:r>
          </a:p>
          <a:p>
            <a:pPr marL="285750" indent="-285750"/>
            <a:r>
              <a:rPr lang="sv-SE" sz="1900" dirty="0"/>
              <a:t>Ladda ner broschyren här: </a:t>
            </a:r>
            <a:r>
              <a:rPr lang="sv-SE" sz="1900" dirty="0">
                <a:hlinkClick r:id="rId5"/>
              </a:rPr>
              <a:t>https://www.skolverket.se/publikationsserier/ovrigt-material/2020/grundsarskolan-ar-till-for-ditt-barn</a:t>
            </a:r>
            <a:endParaRPr lang="sv-SE" sz="1900" dirty="0"/>
          </a:p>
          <a:p>
            <a:pPr marL="0" indent="0">
              <a:buNone/>
            </a:pPr>
            <a:endParaRPr lang="sv-SE" sz="1900" dirty="0"/>
          </a:p>
          <a:p>
            <a:r>
              <a:rPr lang="sv-SE" sz="1800" dirty="0">
                <a:cs typeface="Arial"/>
              </a:rPr>
              <a:t>Läs mer om grundsärskola på </a:t>
            </a:r>
            <a:r>
              <a:rPr lang="sv-SE" sz="1800" dirty="0">
                <a:cs typeface="Arial"/>
                <a:hlinkClick r:id="rId6"/>
              </a:rPr>
              <a:t>goteborg.se/grundskola</a:t>
            </a:r>
            <a:r>
              <a:rPr lang="sv-SE" sz="1800" dirty="0">
                <a:cs typeface="Arial"/>
              </a:rPr>
              <a:t>.</a:t>
            </a:r>
            <a:endParaRPr lang="sv-SE" sz="1800" dirty="0">
              <a:ea typeface="+mn-lt"/>
              <a:cs typeface="+mn-lt"/>
            </a:endParaRPr>
          </a:p>
          <a:p>
            <a:endParaRPr lang="sv-SE" sz="1900" dirty="0"/>
          </a:p>
        </p:txBody>
      </p:sp>
      <p:pic>
        <p:nvPicPr>
          <p:cNvPr id="5" name="Platshållare för innehåll 8">
            <a:extLst>
              <a:ext uri="{FF2B5EF4-FFF2-40B4-BE49-F238E27FC236}">
                <a16:creationId xmlns:a16="http://schemas.microsoft.com/office/drawing/2014/main" id="{F038DB7E-2CDC-4B16-9006-8F1510499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6959" y="1736729"/>
            <a:ext cx="2944582" cy="4176710"/>
          </a:xfrm>
          <a:prstGeom prst="rect">
            <a:avLst/>
          </a:prstGeom>
          <a:noFill/>
        </p:spPr>
      </p:pic>
      <p:pic>
        <p:nvPicPr>
          <p:cNvPr id="10" name="Ljud 9">
            <a:hlinkClick r:id="" action="ppaction://media"/>
            <a:extLst>
              <a:ext uri="{FF2B5EF4-FFF2-40B4-BE49-F238E27FC236}">
                <a16:creationId xmlns:a16="http://schemas.microsoft.com/office/drawing/2014/main" id="{8B38969A-3BE6-46C4-8C44-05482B0A4C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2917520"/>
      </p:ext>
    </p:extLst>
  </p:cSld>
  <p:clrMapOvr>
    <a:masterClrMapping/>
  </p:clrMapOvr>
  <mc:AlternateContent xmlns:mc="http://schemas.openxmlformats.org/markup-compatibility/2006" xmlns:p14="http://schemas.microsoft.com/office/powerpoint/2010/main">
    <mc:Choice Requires="p14">
      <p:transition spd="slow" p14:dur="2000" advTm="23735"/>
    </mc:Choice>
    <mc:Fallback xmlns="">
      <p:transition spd="slow" advTm="2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utomhus, gräs, träd, flicka&#10;&#10;Automatiskt genererad beskrivning">
            <a:extLst>
              <a:ext uri="{FF2B5EF4-FFF2-40B4-BE49-F238E27FC236}">
                <a16:creationId xmlns:a16="http://schemas.microsoft.com/office/drawing/2014/main" id="{011EA3B7-DCFE-4741-9170-750A979973EF}"/>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l="8366" t="15779" b="8902"/>
          <a:stretch/>
        </p:blipFill>
        <p:spPr>
          <a:xfrm>
            <a:off x="0" y="0"/>
            <a:ext cx="12192000" cy="6858000"/>
          </a:xfrm>
        </p:spPr>
      </p:pic>
      <p:pic>
        <p:nvPicPr>
          <p:cNvPr id="6" name="Bildobjekt 5">
            <a:extLst>
              <a:ext uri="{FF2B5EF4-FFF2-40B4-BE49-F238E27FC236}">
                <a16:creationId xmlns:a16="http://schemas.microsoft.com/office/drawing/2014/main" id="{0F1A1E4F-5A76-D444-B862-F08536824B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683" t="50000" r="13126"/>
          <a:stretch/>
        </p:blipFill>
        <p:spPr>
          <a:xfrm>
            <a:off x="0" y="0"/>
            <a:ext cx="12192000" cy="3231452"/>
          </a:xfrm>
          <a:prstGeom prst="rect">
            <a:avLst/>
          </a:prstGeom>
        </p:spPr>
      </p:pic>
      <p:sp>
        <p:nvSpPr>
          <p:cNvPr id="4" name="Rubrik 2">
            <a:extLst>
              <a:ext uri="{FF2B5EF4-FFF2-40B4-BE49-F238E27FC236}">
                <a16:creationId xmlns:a16="http://schemas.microsoft.com/office/drawing/2014/main" id="{9A86E1EE-7F2D-6343-A585-5B7DD40F8306}"/>
              </a:ext>
            </a:extLst>
          </p:cNvPr>
          <p:cNvSpPr>
            <a:spLocks noGrp="1"/>
          </p:cNvSpPr>
          <p:nvPr>
            <p:ph type="ctrTitle"/>
          </p:nvPr>
        </p:nvSpPr>
        <p:spPr>
          <a:xfrm>
            <a:off x="407988" y="404813"/>
            <a:ext cx="11015188" cy="1113092"/>
          </a:xfrm>
        </p:spPr>
        <p:txBody>
          <a:bodyPr/>
          <a:lstStyle/>
          <a:p>
            <a:pPr algn="l"/>
            <a:r>
              <a:rPr lang="sv-SE" sz="5400" dirty="0">
                <a:solidFill>
                  <a:schemeClr val="tx1"/>
                </a:solidFill>
              </a:rPr>
              <a:t>Göteborgs stadsområden</a:t>
            </a:r>
          </a:p>
        </p:txBody>
      </p:sp>
      <p:pic>
        <p:nvPicPr>
          <p:cNvPr id="3" name="Ljud 2">
            <a:hlinkClick r:id="" action="ppaction://media"/>
            <a:extLst>
              <a:ext uri="{FF2B5EF4-FFF2-40B4-BE49-F238E27FC236}">
                <a16:creationId xmlns:a16="http://schemas.microsoft.com/office/drawing/2014/main" id="{D0E86DBC-6EDE-48ED-A68C-F296F0E52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3462972"/>
      </p:ext>
    </p:extLst>
  </p:cSld>
  <p:clrMapOvr>
    <a:masterClrMapping/>
  </p:clrMapOvr>
  <mc:AlternateContent xmlns:mc="http://schemas.openxmlformats.org/markup-compatibility/2006" xmlns:p14="http://schemas.microsoft.com/office/powerpoint/2010/main">
    <mc:Choice Requires="p14">
      <p:transition spd="slow" p14:dur="2000" advTm="4429"/>
    </mc:Choice>
    <mc:Fallback xmlns="">
      <p:transition spd="slow" advTm="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person, inomhus, tittar, kvinna&#10;&#10;Automatiskt genererad beskrivning">
            <a:extLst>
              <a:ext uri="{FF2B5EF4-FFF2-40B4-BE49-F238E27FC236}">
                <a16:creationId xmlns:a16="http://schemas.microsoft.com/office/drawing/2014/main" id="{EBDC0725-4B65-4ED1-854E-3B08E58F3E3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t="7813" b="7813"/>
          <a:stretch>
            <a:fillRect/>
          </a:stretch>
        </p:blipFill>
        <p:spPr/>
      </p:pic>
      <p:pic>
        <p:nvPicPr>
          <p:cNvPr id="8" name="Bildobjekt 7">
            <a:extLst>
              <a:ext uri="{FF2B5EF4-FFF2-40B4-BE49-F238E27FC236}">
                <a16:creationId xmlns:a16="http://schemas.microsoft.com/office/drawing/2014/main" id="{F4128198-7161-4443-85FE-FFD2164891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760" r="32075" b="30846"/>
          <a:stretch/>
        </p:blipFill>
        <p:spPr>
          <a:xfrm>
            <a:off x="0" y="3110948"/>
            <a:ext cx="12192000" cy="3747053"/>
          </a:xfrm>
          <a:prstGeom prst="rect">
            <a:avLst/>
          </a:prstGeom>
        </p:spPr>
      </p:pic>
      <p:sp>
        <p:nvSpPr>
          <p:cNvPr id="6" name="Rubrik 2">
            <a:extLst>
              <a:ext uri="{FF2B5EF4-FFF2-40B4-BE49-F238E27FC236}">
                <a16:creationId xmlns:a16="http://schemas.microsoft.com/office/drawing/2014/main" id="{6539AAA0-CC1B-A745-8884-75A4D99F9625}"/>
              </a:ext>
            </a:extLst>
          </p:cNvPr>
          <p:cNvSpPr txBox="1">
            <a:spLocks/>
          </p:cNvSpPr>
          <p:nvPr/>
        </p:nvSpPr>
        <p:spPr>
          <a:xfrm>
            <a:off x="407988" y="5140296"/>
            <a:ext cx="11230637" cy="1113092"/>
          </a:xfrm>
          <a:prstGeom prst="rect">
            <a:avLst/>
          </a:prstGeom>
        </p:spPr>
        <p:txBody>
          <a:bodyPr vert="horz" lIns="0" tIns="45720" rIns="0" bIns="45720" rtlCol="0" anchor="ctr" anchorCtr="0">
            <a:noAutofit/>
          </a:bodyPr>
          <a:lstStyle>
            <a:lvl1pPr algn="ctr" defTabSz="914332" rtl="0" eaLnBrk="1" latinLnBrk="0" hangingPunct="1">
              <a:lnSpc>
                <a:spcPct val="90000"/>
              </a:lnSpc>
              <a:spcBef>
                <a:spcPct val="0"/>
              </a:spcBef>
              <a:buNone/>
              <a:defRPr sz="4500" b="1" kern="0" spc="0" baseline="0">
                <a:solidFill>
                  <a:schemeClr val="bg1"/>
                </a:solidFill>
                <a:latin typeface="+mj-lt"/>
                <a:ea typeface="+mj-ea"/>
                <a:cs typeface="+mj-cs"/>
              </a:defRPr>
            </a:lvl1pPr>
          </a:lstStyle>
          <a:p>
            <a:pPr algn="l"/>
            <a:r>
              <a:rPr lang="sv-SE" sz="7200" dirty="0"/>
              <a:t>Uppskjuten skolplikt</a:t>
            </a:r>
          </a:p>
        </p:txBody>
      </p:sp>
      <p:pic>
        <p:nvPicPr>
          <p:cNvPr id="2" name="Ljud 1">
            <a:hlinkClick r:id="" action="ppaction://media"/>
            <a:extLst>
              <a:ext uri="{FF2B5EF4-FFF2-40B4-BE49-F238E27FC236}">
                <a16:creationId xmlns:a16="http://schemas.microsoft.com/office/drawing/2014/main" id="{4CE8AD3E-8EE9-41CB-B7DA-9FE170EE53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18593955"/>
      </p:ext>
    </p:extLst>
  </p:cSld>
  <p:clrMapOvr>
    <a:masterClrMapping/>
  </p:clrMapOvr>
  <mc:AlternateContent xmlns:mc="http://schemas.openxmlformats.org/markup-compatibility/2006" xmlns:p14="http://schemas.microsoft.com/office/powerpoint/2010/main">
    <mc:Choice Requires="p14">
      <p:transition spd="slow" p14:dur="2000" advTm="3861"/>
    </mc:Choice>
    <mc:Fallback xmlns="">
      <p:transition spd="slow" advTm="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7683BC-919A-48A5-9FE4-A39FB8A37DA0}"/>
              </a:ext>
            </a:extLst>
          </p:cNvPr>
          <p:cNvSpPr>
            <a:spLocks noGrp="1"/>
          </p:cNvSpPr>
          <p:nvPr>
            <p:ph type="title"/>
          </p:nvPr>
        </p:nvSpPr>
        <p:spPr/>
        <p:txBody>
          <a:bodyPr/>
          <a:lstStyle/>
          <a:p>
            <a:r>
              <a:rPr lang="sv-SE" dirty="0"/>
              <a:t>Uppskjuten skolplikt</a:t>
            </a:r>
          </a:p>
        </p:txBody>
      </p:sp>
      <p:sp>
        <p:nvSpPr>
          <p:cNvPr id="4" name="Platshållare för innehåll 3">
            <a:extLst>
              <a:ext uri="{FF2B5EF4-FFF2-40B4-BE49-F238E27FC236}">
                <a16:creationId xmlns:a16="http://schemas.microsoft.com/office/drawing/2014/main" id="{11C0E10D-49EE-4A82-ACC2-8AC1F46FD9C6}"/>
              </a:ext>
            </a:extLst>
          </p:cNvPr>
          <p:cNvSpPr>
            <a:spLocks noGrp="1"/>
          </p:cNvSpPr>
          <p:nvPr>
            <p:ph sz="half" idx="10"/>
          </p:nvPr>
        </p:nvSpPr>
        <p:spPr/>
        <p:txBody>
          <a:bodyPr/>
          <a:lstStyle/>
          <a:p>
            <a:pPr marL="229870" indent="-229870">
              <a:lnSpc>
                <a:spcPct val="100000"/>
              </a:lnSpc>
            </a:pPr>
            <a:r>
              <a:rPr lang="sv-SE" dirty="0"/>
              <a:t>Om det finns särskilda skäl kan grundskoleförvaltningen besluta att skolplikten för ditt barn skjuts upp ett år.</a:t>
            </a:r>
          </a:p>
          <a:p>
            <a:pPr marL="0" indent="0">
              <a:lnSpc>
                <a:spcPct val="100000"/>
              </a:lnSpc>
              <a:buNone/>
            </a:pPr>
            <a:endParaRPr lang="sv-SE" dirty="0"/>
          </a:p>
          <a:p>
            <a:pPr marL="226695" lvl="1" indent="0">
              <a:lnSpc>
                <a:spcPct val="100000"/>
              </a:lnSpc>
              <a:buNone/>
            </a:pPr>
            <a:r>
              <a:rPr lang="sv-SE" sz="2000" b="1" dirty="0"/>
              <a:t>Särskilda skäl kan vara:</a:t>
            </a:r>
            <a:endParaRPr lang="sv-SE" sz="2000" b="1" dirty="0">
              <a:cs typeface="Arial"/>
            </a:endParaRPr>
          </a:p>
          <a:p>
            <a:pPr marL="456565" lvl="1" indent="-229870">
              <a:lnSpc>
                <a:spcPct val="100000"/>
              </a:lnSpc>
              <a:buFont typeface="Arial" panose="020B0604020202020204" pitchFamily="34" charset="0"/>
              <a:buChar char="•"/>
            </a:pPr>
            <a:r>
              <a:rPr lang="sv-SE" sz="2000" dirty="0"/>
              <a:t> Att barnet har en funktionsnedsättning (kan vara fysisk eller intellektuell).</a:t>
            </a:r>
            <a:endParaRPr lang="sv-SE" sz="2000" dirty="0">
              <a:cs typeface="Arial"/>
            </a:endParaRPr>
          </a:p>
          <a:p>
            <a:pPr marL="456565" lvl="1" indent="-229870">
              <a:lnSpc>
                <a:spcPct val="100000"/>
              </a:lnSpc>
              <a:buFont typeface="Arial" panose="020B0604020202020204" pitchFamily="34" charset="0"/>
              <a:buChar char="•"/>
            </a:pPr>
            <a:r>
              <a:rPr lang="sv-SE" sz="2000" dirty="0"/>
              <a:t> Att barnet har en sjukdom.</a:t>
            </a:r>
            <a:endParaRPr lang="sv-SE" sz="2000" dirty="0">
              <a:cs typeface="Arial"/>
            </a:endParaRPr>
          </a:p>
          <a:p>
            <a:pPr marL="456565" lvl="1" indent="-229870">
              <a:lnSpc>
                <a:spcPct val="100000"/>
              </a:lnSpc>
              <a:buFont typeface="Arial" panose="020B0604020202020204" pitchFamily="34" charset="0"/>
              <a:buChar char="•"/>
            </a:pPr>
            <a:r>
              <a:rPr lang="sv-SE" sz="2000" dirty="0"/>
              <a:t> Att barnet har fötts sent på året.</a:t>
            </a:r>
          </a:p>
          <a:p>
            <a:pPr marL="456565" lvl="1" indent="-229870">
              <a:lnSpc>
                <a:spcPct val="100000"/>
              </a:lnSpc>
              <a:buFont typeface="Arial" panose="020B0604020202020204" pitchFamily="34" charset="0"/>
              <a:buChar char="•"/>
            </a:pPr>
            <a:r>
              <a:rPr lang="sv-SE" sz="2000" dirty="0"/>
              <a:t> Att barnet orienterar sig med barn födda ett år</a:t>
            </a:r>
            <a:br>
              <a:rPr lang="sv-SE" sz="2000" dirty="0"/>
            </a:br>
            <a:r>
              <a:rPr lang="sv-SE" sz="2000" dirty="0"/>
              <a:t> senare.</a:t>
            </a:r>
            <a:endParaRPr lang="sv-SE" sz="2000" dirty="0">
              <a:cs typeface="Arial"/>
            </a:endParaRPr>
          </a:p>
          <a:p>
            <a:pPr marL="456565" lvl="1" indent="-229870">
              <a:lnSpc>
                <a:spcPct val="100000"/>
              </a:lnSpc>
              <a:buFont typeface="Arial" panose="020B0604020202020204" pitchFamily="34" charset="0"/>
              <a:buChar char="•"/>
            </a:pPr>
            <a:r>
              <a:rPr lang="sv-SE" sz="2000" dirty="0"/>
              <a:t> Att barnet har varit kort tid i Sverige.</a:t>
            </a:r>
            <a:endParaRPr lang="sv-SE" sz="2000" dirty="0">
              <a:cs typeface="Arial"/>
            </a:endParaRPr>
          </a:p>
          <a:p>
            <a:pPr marL="0" indent="0">
              <a:lnSpc>
                <a:spcPct val="100000"/>
              </a:lnSpc>
              <a:buNone/>
            </a:pPr>
            <a:endParaRPr lang="sv-SE" dirty="0"/>
          </a:p>
          <a:p>
            <a:endParaRPr lang="sv-SE" dirty="0"/>
          </a:p>
        </p:txBody>
      </p:sp>
      <p:pic>
        <p:nvPicPr>
          <p:cNvPr id="7" name="Platshållare för bild 6" descr="En bild som visar person, inomhus, tittar, kvinna&#10;&#10;Automatiskt genererad beskrivning">
            <a:extLst>
              <a:ext uri="{FF2B5EF4-FFF2-40B4-BE49-F238E27FC236}">
                <a16:creationId xmlns:a16="http://schemas.microsoft.com/office/drawing/2014/main" id="{055B64AF-E0FD-4F7A-B486-A4BAB2BF80B6}"/>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t="-38"/>
          <a:stretch/>
        </p:blipFill>
        <p:spPr>
          <a:xfrm>
            <a:off x="8279295" y="1738313"/>
            <a:ext cx="3495629" cy="4194629"/>
          </a:xfrm>
        </p:spPr>
      </p:pic>
      <p:pic>
        <p:nvPicPr>
          <p:cNvPr id="12" name="Ljud 11">
            <a:hlinkClick r:id="" action="ppaction://media"/>
            <a:extLst>
              <a:ext uri="{FF2B5EF4-FFF2-40B4-BE49-F238E27FC236}">
                <a16:creationId xmlns:a16="http://schemas.microsoft.com/office/drawing/2014/main" id="{33818FAA-E077-4CA1-8EC6-C07B080823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9990181"/>
      </p:ext>
    </p:extLst>
  </p:cSld>
  <p:clrMapOvr>
    <a:masterClrMapping/>
  </p:clrMapOvr>
  <mc:AlternateContent xmlns:mc="http://schemas.openxmlformats.org/markup-compatibility/2006" xmlns:p14="http://schemas.microsoft.com/office/powerpoint/2010/main">
    <mc:Choice Requires="p14">
      <p:transition spd="slow" p14:dur="2000" advTm="107623"/>
    </mc:Choice>
    <mc:Fallback xmlns="">
      <p:transition spd="slow" advTm="10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A689FBD8-1370-403B-B1A6-2E6A21DC8BEF}"/>
              </a:ext>
            </a:extLst>
          </p:cNvPr>
          <p:cNvSpPr>
            <a:spLocks noGrp="1"/>
          </p:cNvSpPr>
          <p:nvPr>
            <p:ph type="body" sz="quarter" idx="11"/>
          </p:nvPr>
        </p:nvSpPr>
        <p:spPr>
          <a:xfrm>
            <a:off x="1420649" y="2830624"/>
            <a:ext cx="6148878" cy="2082570"/>
          </a:xfrm>
        </p:spPr>
        <p:txBody>
          <a:bodyPr vert="horz" lIns="0" tIns="0" rIns="0" bIns="0" numCol="1" spcCol="180000" rtlCol="0" anchor="t">
            <a:noAutofit/>
          </a:bodyPr>
          <a:lstStyle/>
          <a:p>
            <a:endParaRPr lang="sv-SE" dirty="0">
              <a:cs typeface="Arial"/>
            </a:endParaRPr>
          </a:p>
          <a:p>
            <a:r>
              <a:rPr lang="sv-SE" b="0" dirty="0"/>
              <a:t>Göteborgs Stads officiella webbplats:</a:t>
            </a:r>
            <a:r>
              <a:rPr lang="sv-SE" u="sng" dirty="0">
                <a:hlinkClick r:id="rId2">
                  <a:extLst>
                    <a:ext uri="{A12FA001-AC4F-418D-AE19-62706E023703}">
                      <ahyp:hlinkClr xmlns:ahyp="http://schemas.microsoft.com/office/drawing/2018/hyperlinkcolor" val="tx"/>
                    </a:ext>
                  </a:extLst>
                </a:hlinkClick>
              </a:rPr>
              <a:t> www.goteborg.se</a:t>
            </a:r>
            <a:r>
              <a:rPr lang="sv-SE" b="0" dirty="0"/>
              <a:t> </a:t>
            </a:r>
          </a:p>
          <a:p>
            <a:endParaRPr lang="sv-SE" b="0" dirty="0"/>
          </a:p>
          <a:p>
            <a:r>
              <a:rPr lang="sv-SE" b="0" dirty="0"/>
              <a:t>Göteborgs Stads kontaktcenter, telefonnummer: 031-365 00 00</a:t>
            </a:r>
          </a:p>
          <a:p>
            <a:endParaRPr lang="sv-SE" b="0" dirty="0"/>
          </a:p>
          <a:p>
            <a:br>
              <a:rPr lang="sv-SE" b="0" dirty="0"/>
            </a:br>
            <a:endParaRPr lang="sv-SE" b="0" u="sng" dirty="0"/>
          </a:p>
          <a:p>
            <a:endParaRPr lang="it-IT" dirty="0">
              <a:cs typeface="Arial"/>
            </a:endParaRPr>
          </a:p>
          <a:p>
            <a:endParaRPr lang="it-IT" dirty="0">
              <a:cs typeface="Arial"/>
            </a:endParaRPr>
          </a:p>
          <a:p>
            <a:endParaRPr lang="sv-SE" dirty="0"/>
          </a:p>
          <a:p>
            <a:endParaRPr lang="sv-SE" dirty="0"/>
          </a:p>
          <a:p>
            <a:endParaRPr lang="sv-SE" dirty="0">
              <a:cs typeface="Arial" panose="020B0604020202020204"/>
            </a:endParaRPr>
          </a:p>
        </p:txBody>
      </p:sp>
    </p:spTree>
    <p:extLst>
      <p:ext uri="{BB962C8B-B14F-4D97-AF65-F5344CB8AC3E}">
        <p14:creationId xmlns:p14="http://schemas.microsoft.com/office/powerpoint/2010/main" val="3713148411"/>
      </p:ext>
    </p:extLst>
  </p:cSld>
  <p:clrMapOvr>
    <a:masterClrMapping/>
  </p:clrMapOvr>
  <mc:AlternateContent xmlns:mc="http://schemas.openxmlformats.org/markup-compatibility/2006" xmlns:p14="http://schemas.microsoft.com/office/powerpoint/2010/main">
    <mc:Choice Requires="p14">
      <p:transition spd="slow" p14:dur="2000" advTm="25322"/>
    </mc:Choice>
    <mc:Fallback xmlns="">
      <p:transition spd="slow" advTm="2532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ECDB40A-7EA9-4F0F-B3C5-AF6AB61E7167}"/>
              </a:ext>
            </a:extLst>
          </p:cNvPr>
          <p:cNvSpPr>
            <a:spLocks noGrp="1"/>
          </p:cNvSpPr>
          <p:nvPr>
            <p:ph type="ctrTitle"/>
          </p:nvPr>
        </p:nvSpPr>
        <p:spPr/>
        <p:txBody>
          <a:bodyPr/>
          <a:lstStyle/>
          <a:p>
            <a:r>
              <a:rPr lang="sv-SE" dirty="0"/>
              <a:t>Lots för barn och vuxna med funktionsnedsättning</a:t>
            </a:r>
          </a:p>
        </p:txBody>
      </p:sp>
      <p:sp>
        <p:nvSpPr>
          <p:cNvPr id="2" name="Platshållare för text 1">
            <a:extLst>
              <a:ext uri="{FF2B5EF4-FFF2-40B4-BE49-F238E27FC236}">
                <a16:creationId xmlns:a16="http://schemas.microsoft.com/office/drawing/2014/main" id="{8D24270F-8736-48EE-9832-BB28F8EE8737}"/>
              </a:ext>
            </a:extLst>
          </p:cNvPr>
          <p:cNvSpPr>
            <a:spLocks noGrp="1"/>
          </p:cNvSpPr>
          <p:nvPr>
            <p:ph type="body" sz="quarter" idx="10"/>
          </p:nvPr>
        </p:nvSpPr>
        <p:spPr/>
        <p:txBody>
          <a:bodyPr/>
          <a:lstStyle/>
          <a:p>
            <a:endParaRPr lang="sv-SE" dirty="0"/>
          </a:p>
        </p:txBody>
      </p:sp>
      <p:sp>
        <p:nvSpPr>
          <p:cNvPr id="3" name="Platshållare för text 2">
            <a:extLst>
              <a:ext uri="{FF2B5EF4-FFF2-40B4-BE49-F238E27FC236}">
                <a16:creationId xmlns:a16="http://schemas.microsoft.com/office/drawing/2014/main" id="{CC33C7B4-6EA2-401E-BBBF-0EBB9E83A3A0}"/>
              </a:ext>
            </a:extLst>
          </p:cNvPr>
          <p:cNvSpPr>
            <a:spLocks noGrp="1"/>
          </p:cNvSpPr>
          <p:nvPr>
            <p:ph type="body" sz="quarter" idx="11"/>
          </p:nvPr>
        </p:nvSpPr>
        <p:spPr/>
        <p:txBody>
          <a:bodyPr/>
          <a:lstStyle/>
          <a:p>
            <a:endParaRPr lang="sv-SE"/>
          </a:p>
        </p:txBody>
      </p:sp>
      <p:pic>
        <p:nvPicPr>
          <p:cNvPr id="12" name="Video 11">
            <a:hlinkClick r:id="" action="ppaction://media"/>
            <a:extLst>
              <a:ext uri="{FF2B5EF4-FFF2-40B4-BE49-F238E27FC236}">
                <a16:creationId xmlns:a16="http://schemas.microsoft.com/office/drawing/2014/main" id="{9D531B14-7EBA-43FD-919B-81B4D57213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91047305"/>
      </p:ext>
    </p:extLst>
  </p:cSld>
  <p:clrMapOvr>
    <a:masterClrMapping/>
  </p:clrMapOvr>
  <mc:AlternateContent xmlns:mc="http://schemas.openxmlformats.org/markup-compatibility/2006" xmlns:p14="http://schemas.microsoft.com/office/powerpoint/2010/main">
    <mc:Choice Requires="p14">
      <p:transition spd="slow" p14:dur="2000" advTm="10603"/>
    </mc:Choice>
    <mc:Fallback xmlns="">
      <p:transition spd="slow" advTm="1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575574-B166-444D-AAD6-AF65E1EB82D7}"/>
              </a:ext>
            </a:extLst>
          </p:cNvPr>
          <p:cNvSpPr>
            <a:spLocks noGrp="1"/>
          </p:cNvSpPr>
          <p:nvPr>
            <p:ph type="title"/>
          </p:nvPr>
        </p:nvSpPr>
        <p:spPr/>
        <p:txBody>
          <a:bodyPr/>
          <a:lstStyle/>
          <a:p>
            <a:r>
              <a:rPr lang="sv-SE" dirty="0"/>
              <a:t>Vi informerar och vägleder</a:t>
            </a:r>
          </a:p>
        </p:txBody>
      </p:sp>
      <p:sp>
        <p:nvSpPr>
          <p:cNvPr id="4" name="Platshållare för innehåll 3">
            <a:extLst>
              <a:ext uri="{FF2B5EF4-FFF2-40B4-BE49-F238E27FC236}">
                <a16:creationId xmlns:a16="http://schemas.microsoft.com/office/drawing/2014/main" id="{462D1120-9F01-4823-8285-DEDF38213595}"/>
              </a:ext>
            </a:extLst>
          </p:cNvPr>
          <p:cNvSpPr>
            <a:spLocks noGrp="1"/>
          </p:cNvSpPr>
          <p:nvPr>
            <p:ph sz="half" idx="10"/>
          </p:nvPr>
        </p:nvSpPr>
        <p:spPr/>
        <p:txBody>
          <a:bodyPr vert="horz" lIns="0" tIns="0" rIns="0" bIns="0" rtlCol="0" anchor="t">
            <a:normAutofit/>
          </a:bodyPr>
          <a:lstStyle/>
          <a:p>
            <a:pPr marL="229870" indent="-229870"/>
            <a:r>
              <a:rPr lang="sv-SE" dirty="0"/>
              <a:t>Barn som har en funktionsnedsättning behöver ofta olika typer av stöd. </a:t>
            </a:r>
            <a:endParaRPr lang="sv-SE" dirty="0">
              <a:cs typeface="Arial"/>
            </a:endParaRPr>
          </a:p>
          <a:p>
            <a:pPr marL="456565" lvl="1" indent="-229870"/>
            <a:r>
              <a:rPr lang="sv-SE" dirty="0"/>
              <a:t>Det kan vara exempelvis sjukvårdsinsatser, hjälpmedel, bostadsanpassningar, färdtjänst eller stöd enligt lagen om stöd och service till vissa funktionshindrade (LSS) eller socialtjänstlagen (</a:t>
            </a:r>
            <a:r>
              <a:rPr lang="sv-SE" dirty="0" err="1"/>
              <a:t>SoL</a:t>
            </a:r>
            <a:r>
              <a:rPr lang="sv-SE" dirty="0"/>
              <a:t>)</a:t>
            </a:r>
            <a:endParaRPr lang="sv-SE" dirty="0">
              <a:cs typeface="Arial"/>
            </a:endParaRPr>
          </a:p>
          <a:p>
            <a:pPr marL="229870" indent="-229870"/>
            <a:r>
              <a:rPr lang="sv-SE" dirty="0"/>
              <a:t> Att hitta bland alla insatser och förstå all information som finns kan vara svårt. Därför finns Lots för barn och vuxna med funktionsnedsättning för dig som bor i Göteborgs Stad.</a:t>
            </a:r>
            <a:endParaRPr lang="sv-SE" dirty="0">
              <a:cs typeface="Arial"/>
            </a:endParaRPr>
          </a:p>
          <a:p>
            <a:pPr marL="3885565" lvl="8" indent="-227965"/>
            <a:endParaRPr lang="sv-SE" dirty="0">
              <a:cs typeface="Arial"/>
            </a:endParaRPr>
          </a:p>
          <a:p>
            <a:pPr marL="3885565" lvl="8" indent="-227965"/>
            <a:endParaRPr lang="sv-SE" dirty="0">
              <a:cs typeface="Arial"/>
            </a:endParaRPr>
          </a:p>
        </p:txBody>
      </p:sp>
      <p:sp>
        <p:nvSpPr>
          <p:cNvPr id="13" name="Platshållare för bild 12">
            <a:extLst>
              <a:ext uri="{FF2B5EF4-FFF2-40B4-BE49-F238E27FC236}">
                <a16:creationId xmlns:a16="http://schemas.microsoft.com/office/drawing/2014/main" id="{720B21B8-1541-4A04-8A48-B8C1A4256648}"/>
              </a:ext>
            </a:extLst>
          </p:cNvPr>
          <p:cNvSpPr>
            <a:spLocks noGrp="1"/>
          </p:cNvSpPr>
          <p:nvPr>
            <p:ph type="pic" idx="1"/>
          </p:nvPr>
        </p:nvSpPr>
        <p:spPr/>
      </p:sp>
      <p:pic>
        <p:nvPicPr>
          <p:cNvPr id="14" name="Bildobjekt 5" descr="En bild som visar karta&#10;&#10;Automatiskt genererad beskrivning">
            <a:extLst>
              <a:ext uri="{FF2B5EF4-FFF2-40B4-BE49-F238E27FC236}">
                <a16:creationId xmlns:a16="http://schemas.microsoft.com/office/drawing/2014/main" id="{8236530D-5A8B-47DE-BBB8-54DF015CCBCE}"/>
              </a:ext>
            </a:extLst>
          </p:cNvPr>
          <p:cNvPicPr>
            <a:picLocks noChangeAspect="1"/>
          </p:cNvPicPr>
          <p:nvPr/>
        </p:nvPicPr>
        <p:blipFill rotWithShape="1">
          <a:blip r:embed="rId5"/>
          <a:srcRect l="37546" r="14617"/>
          <a:stretch/>
        </p:blipFill>
        <p:spPr>
          <a:xfrm>
            <a:off x="6379250" y="1736729"/>
            <a:ext cx="5400000" cy="4176710"/>
          </a:xfrm>
          <a:prstGeom prst="rect">
            <a:avLst/>
          </a:prstGeom>
          <a:noFill/>
        </p:spPr>
      </p:pic>
      <p:pic>
        <p:nvPicPr>
          <p:cNvPr id="12" name="Ljud 11">
            <a:hlinkClick r:id="" action="ppaction://media"/>
            <a:extLst>
              <a:ext uri="{FF2B5EF4-FFF2-40B4-BE49-F238E27FC236}">
                <a16:creationId xmlns:a16="http://schemas.microsoft.com/office/drawing/2014/main" id="{4FFB3491-ED79-4205-AFD4-055520124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25465730"/>
      </p:ext>
    </p:extLst>
  </p:cSld>
  <p:clrMapOvr>
    <a:masterClrMapping/>
  </p:clrMapOvr>
  <mc:AlternateContent xmlns:mc="http://schemas.openxmlformats.org/markup-compatibility/2006" xmlns:p14="http://schemas.microsoft.com/office/powerpoint/2010/main">
    <mc:Choice Requires="p14">
      <p:transition spd="slow" p14:dur="2000" advTm="64486"/>
    </mc:Choice>
    <mc:Fallback xmlns="">
      <p:transition spd="slow" advTm="6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D0B20-B621-4A51-92BC-803A85E99132}"/>
              </a:ext>
            </a:extLst>
          </p:cNvPr>
          <p:cNvSpPr>
            <a:spLocks noGrp="1"/>
          </p:cNvSpPr>
          <p:nvPr>
            <p:ph type="title"/>
          </p:nvPr>
        </p:nvSpPr>
        <p:spPr/>
        <p:txBody>
          <a:bodyPr/>
          <a:lstStyle/>
          <a:p>
            <a:r>
              <a:rPr lang="sv-SE" dirty="0"/>
              <a:t>Mer information på vår webbplats</a:t>
            </a:r>
          </a:p>
        </p:txBody>
      </p:sp>
      <p:sp>
        <p:nvSpPr>
          <p:cNvPr id="4" name="Platshållare för innehåll 3">
            <a:extLst>
              <a:ext uri="{FF2B5EF4-FFF2-40B4-BE49-F238E27FC236}">
                <a16:creationId xmlns:a16="http://schemas.microsoft.com/office/drawing/2014/main" id="{691148F0-D74B-4D91-89C1-310D998D7957}"/>
              </a:ext>
            </a:extLst>
          </p:cNvPr>
          <p:cNvSpPr>
            <a:spLocks noGrp="1"/>
          </p:cNvSpPr>
          <p:nvPr>
            <p:ph sz="half" idx="1"/>
          </p:nvPr>
        </p:nvSpPr>
        <p:spPr/>
        <p:txBody>
          <a:bodyPr vert="horz" lIns="0" tIns="0" rIns="0" bIns="0" rtlCol="0" anchor="t">
            <a:normAutofit/>
          </a:bodyPr>
          <a:lstStyle/>
          <a:p>
            <a:pPr marL="229870" indent="-229870"/>
            <a:r>
              <a:rPr lang="sv-SE" dirty="0"/>
              <a:t>På vår sida på Göteborgs Stads webbplats, </a:t>
            </a:r>
            <a:r>
              <a:rPr lang="sv-SE" b="1" dirty="0"/>
              <a:t>www.goteborg.se/</a:t>
            </a:r>
            <a:r>
              <a:rPr lang="sv-SE" b="1" dirty="0" err="1"/>
              <a:t>lotsforbarnochvuxna</a:t>
            </a:r>
            <a:r>
              <a:rPr lang="sv-SE" dirty="0"/>
              <a:t>, kan du hitta massor av användbar information. </a:t>
            </a:r>
            <a:endParaRPr lang="sv-SE">
              <a:cs typeface="Arial"/>
            </a:endParaRPr>
          </a:p>
          <a:p>
            <a:pPr marL="229870" indent="-229870"/>
            <a:r>
              <a:rPr lang="sv-SE" dirty="0"/>
              <a:t>Där står om vilket stöd som finns i staden och om olika intresseorganisationer med mera.</a:t>
            </a:r>
            <a:endParaRPr lang="sv-SE" dirty="0">
              <a:cs typeface="Arial"/>
            </a:endParaRPr>
          </a:p>
          <a:p>
            <a:pPr marL="229870" indent="-229870"/>
            <a:r>
              <a:rPr lang="sv-SE" dirty="0"/>
              <a:t> Saknar du något kan du höra av dig så hjälper vi dig finna det du söker. </a:t>
            </a:r>
            <a:endParaRPr lang="sv-SE" dirty="0">
              <a:cs typeface="Arial"/>
            </a:endParaRPr>
          </a:p>
        </p:txBody>
      </p:sp>
      <p:sp>
        <p:nvSpPr>
          <p:cNvPr id="6" name="Platshållare för innehåll 5">
            <a:extLst>
              <a:ext uri="{FF2B5EF4-FFF2-40B4-BE49-F238E27FC236}">
                <a16:creationId xmlns:a16="http://schemas.microsoft.com/office/drawing/2014/main" id="{822B7E66-E082-49A5-8964-5AEEF3C3F354}"/>
              </a:ext>
            </a:extLst>
          </p:cNvPr>
          <p:cNvSpPr>
            <a:spLocks noGrp="1"/>
          </p:cNvSpPr>
          <p:nvPr>
            <p:ph sz="half" idx="2"/>
          </p:nvPr>
        </p:nvSpPr>
        <p:spPr/>
        <p:txBody>
          <a:bodyPr/>
          <a:lstStyle/>
          <a:p>
            <a:endParaRPr lang="sv-SE"/>
          </a:p>
        </p:txBody>
      </p:sp>
      <p:pic>
        <p:nvPicPr>
          <p:cNvPr id="20" name="Bildobjekt 5" descr="En bild som visar karta&#10;&#10;Automatiskt genererad beskrivning">
            <a:extLst>
              <a:ext uri="{FF2B5EF4-FFF2-40B4-BE49-F238E27FC236}">
                <a16:creationId xmlns:a16="http://schemas.microsoft.com/office/drawing/2014/main" id="{F0870536-CF82-42C1-936F-FE2AFBF26CC6}"/>
              </a:ext>
            </a:extLst>
          </p:cNvPr>
          <p:cNvPicPr>
            <a:picLocks noChangeAspect="1"/>
          </p:cNvPicPr>
          <p:nvPr/>
        </p:nvPicPr>
        <p:blipFill rotWithShape="1">
          <a:blip r:embed="rId4"/>
          <a:srcRect l="37546" r="14617"/>
          <a:stretch/>
        </p:blipFill>
        <p:spPr>
          <a:xfrm>
            <a:off x="6379250" y="1736729"/>
            <a:ext cx="5400000" cy="4176710"/>
          </a:xfrm>
          <a:prstGeom prst="rect">
            <a:avLst/>
          </a:prstGeom>
          <a:noFill/>
        </p:spPr>
      </p:pic>
      <p:pic>
        <p:nvPicPr>
          <p:cNvPr id="16" name="Ljud 15">
            <a:hlinkClick r:id="" action="ppaction://media"/>
            <a:extLst>
              <a:ext uri="{FF2B5EF4-FFF2-40B4-BE49-F238E27FC236}">
                <a16:creationId xmlns:a16="http://schemas.microsoft.com/office/drawing/2014/main" id="{D91843D0-FB78-40A4-B2C0-0B620EB7F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79749238"/>
      </p:ext>
    </p:extLst>
  </p:cSld>
  <p:clrMapOvr>
    <a:masterClrMapping/>
  </p:clrMapOvr>
  <mc:AlternateContent xmlns:mc="http://schemas.openxmlformats.org/markup-compatibility/2006" xmlns:p14="http://schemas.microsoft.com/office/powerpoint/2010/main">
    <mc:Choice Requires="p14">
      <p:transition spd="slow" p14:dur="2000" advTm="54172"/>
    </mc:Choice>
    <mc:Fallback xmlns="">
      <p:transition spd="slow" advTm="54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98E637-BBAE-4C05-8B52-F7A83C54860C}"/>
              </a:ext>
            </a:extLst>
          </p:cNvPr>
          <p:cNvSpPr>
            <a:spLocks noGrp="1"/>
          </p:cNvSpPr>
          <p:nvPr>
            <p:ph type="title"/>
          </p:nvPr>
        </p:nvSpPr>
        <p:spPr>
          <a:xfrm>
            <a:off x="407988" y="336574"/>
            <a:ext cx="9170279" cy="736959"/>
          </a:xfrm>
        </p:spPr>
        <p:txBody>
          <a:bodyPr/>
          <a:lstStyle/>
          <a:p>
            <a:r>
              <a:rPr lang="sv-SE" dirty="0"/>
              <a:t>Vi ger dig information</a:t>
            </a:r>
          </a:p>
        </p:txBody>
      </p:sp>
      <p:sp>
        <p:nvSpPr>
          <p:cNvPr id="4" name="Platshållare för innehåll 3">
            <a:extLst>
              <a:ext uri="{FF2B5EF4-FFF2-40B4-BE49-F238E27FC236}">
                <a16:creationId xmlns:a16="http://schemas.microsoft.com/office/drawing/2014/main" id="{E34EE79C-428F-43F0-B635-078CB3C15435}"/>
              </a:ext>
            </a:extLst>
          </p:cNvPr>
          <p:cNvSpPr>
            <a:spLocks noGrp="1"/>
          </p:cNvSpPr>
          <p:nvPr>
            <p:ph sz="half" idx="1"/>
          </p:nvPr>
        </p:nvSpPr>
        <p:spPr/>
        <p:txBody>
          <a:bodyPr vert="horz" lIns="0" tIns="0" rIns="0" bIns="0" rtlCol="0" anchor="t">
            <a:normAutofit/>
          </a:bodyPr>
          <a:lstStyle/>
          <a:p>
            <a:pPr marL="229870" indent="-229870"/>
            <a:r>
              <a:rPr lang="sv-SE" dirty="0"/>
              <a:t>Behöver du anpassad information till följd av exempelvis språksvårigheter eller egen funktionsnedsättning? </a:t>
            </a:r>
            <a:endParaRPr lang="sv-SE"/>
          </a:p>
          <a:p>
            <a:pPr marL="229870" indent="-229870"/>
            <a:r>
              <a:rPr lang="sv-SE" dirty="0"/>
              <a:t>Då kan du boka ett möte med oss så ser vi till att det finns tolk eller förbereder information. </a:t>
            </a:r>
            <a:endParaRPr lang="sv-SE" dirty="0">
              <a:cs typeface="Arial"/>
            </a:endParaRPr>
          </a:p>
          <a:p>
            <a:pPr marL="229870" indent="-229870"/>
            <a:r>
              <a:rPr lang="sv-SE" dirty="0"/>
              <a:t>Du kan också skicka e-post eller brev till oss med din fråga. </a:t>
            </a:r>
            <a:endParaRPr lang="sv-SE" dirty="0">
              <a:cs typeface="Arial"/>
            </a:endParaRPr>
          </a:p>
          <a:p>
            <a:pPr marL="229870" indent="-229870"/>
            <a:r>
              <a:rPr lang="sv-SE" dirty="0"/>
              <a:t>Du är välkommen att ringa oss. </a:t>
            </a:r>
            <a:endParaRPr lang="sv-SE" dirty="0">
              <a:cs typeface="Arial"/>
            </a:endParaRPr>
          </a:p>
          <a:p>
            <a:pPr marL="229870" indent="-229870"/>
            <a:r>
              <a:rPr lang="sv-SE" dirty="0"/>
              <a:t>Det enda vi vill är att frågan ska handla om funktionsnedsättningen.</a:t>
            </a:r>
            <a:endParaRPr lang="sv-SE" dirty="0">
              <a:cs typeface="Arial"/>
            </a:endParaRPr>
          </a:p>
        </p:txBody>
      </p:sp>
      <p:sp>
        <p:nvSpPr>
          <p:cNvPr id="9" name="Platshållare för innehåll 8">
            <a:extLst>
              <a:ext uri="{FF2B5EF4-FFF2-40B4-BE49-F238E27FC236}">
                <a16:creationId xmlns:a16="http://schemas.microsoft.com/office/drawing/2014/main" id="{66478983-899D-4F54-B201-39F30DC136BC}"/>
              </a:ext>
            </a:extLst>
          </p:cNvPr>
          <p:cNvSpPr>
            <a:spLocks noGrp="1"/>
          </p:cNvSpPr>
          <p:nvPr>
            <p:ph sz="half" idx="2"/>
          </p:nvPr>
        </p:nvSpPr>
        <p:spPr/>
        <p:txBody>
          <a:bodyPr/>
          <a:lstStyle/>
          <a:p>
            <a:endParaRPr lang="sv-SE"/>
          </a:p>
        </p:txBody>
      </p:sp>
      <p:pic>
        <p:nvPicPr>
          <p:cNvPr id="10" name="Bildobjekt 5" descr="En bild som visar karta&#10;&#10;Automatiskt genererad beskrivning">
            <a:extLst>
              <a:ext uri="{FF2B5EF4-FFF2-40B4-BE49-F238E27FC236}">
                <a16:creationId xmlns:a16="http://schemas.microsoft.com/office/drawing/2014/main" id="{6DCDA497-24CC-4068-8861-69AD7BCE69CB}"/>
              </a:ext>
            </a:extLst>
          </p:cNvPr>
          <p:cNvPicPr>
            <a:picLocks noChangeAspect="1"/>
          </p:cNvPicPr>
          <p:nvPr/>
        </p:nvPicPr>
        <p:blipFill rotWithShape="1">
          <a:blip r:embed="rId5"/>
          <a:srcRect l="37546" r="14617"/>
          <a:stretch/>
        </p:blipFill>
        <p:spPr>
          <a:xfrm>
            <a:off x="6379250" y="1736729"/>
            <a:ext cx="5400000" cy="4176710"/>
          </a:xfrm>
          <a:prstGeom prst="rect">
            <a:avLst/>
          </a:prstGeom>
          <a:noFill/>
        </p:spPr>
      </p:pic>
      <p:pic>
        <p:nvPicPr>
          <p:cNvPr id="5" name="Ljud 4">
            <a:hlinkClick r:id="" action="ppaction://media"/>
            <a:extLst>
              <a:ext uri="{FF2B5EF4-FFF2-40B4-BE49-F238E27FC236}">
                <a16:creationId xmlns:a16="http://schemas.microsoft.com/office/drawing/2014/main" id="{BD5BE86E-9FB6-4C36-AEC6-8FA4B73E95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9843357"/>
      </p:ext>
    </p:extLst>
  </p:cSld>
  <p:clrMapOvr>
    <a:masterClrMapping/>
  </p:clrMapOvr>
  <mc:AlternateContent xmlns:mc="http://schemas.openxmlformats.org/markup-compatibility/2006" xmlns:p14="http://schemas.microsoft.com/office/powerpoint/2010/main">
    <mc:Choice Requires="p14">
      <p:transition spd="slow" p14:dur="2000" advTm="66163"/>
    </mc:Choice>
    <mc:Fallback xmlns="">
      <p:transition spd="slow" advTm="6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A689FBD8-1370-403B-B1A6-2E6A21DC8BEF}"/>
              </a:ext>
            </a:extLst>
          </p:cNvPr>
          <p:cNvSpPr>
            <a:spLocks noGrp="1"/>
          </p:cNvSpPr>
          <p:nvPr>
            <p:ph type="body" sz="quarter" idx="11"/>
          </p:nvPr>
        </p:nvSpPr>
        <p:spPr/>
        <p:txBody>
          <a:bodyPr vert="horz" lIns="0" tIns="0" rIns="0" bIns="0" numCol="1" spcCol="180000" rtlCol="0" anchor="t">
            <a:noAutofit/>
          </a:bodyPr>
          <a:lstStyle/>
          <a:p>
            <a:r>
              <a:rPr lang="sv-SE" dirty="0"/>
              <a:t>Lots för barn och vuxna med funktionsnedsättning</a:t>
            </a:r>
            <a:endParaRPr lang="sv-SE" dirty="0">
              <a:cs typeface="Arial"/>
            </a:endParaRPr>
          </a:p>
          <a:p>
            <a:r>
              <a:rPr lang="sv-SE" dirty="0"/>
              <a:t>Göteborgs Stad </a:t>
            </a:r>
            <a:endParaRPr lang="sv-SE" dirty="0">
              <a:cs typeface="Arial"/>
            </a:endParaRPr>
          </a:p>
          <a:p>
            <a:br>
              <a:rPr lang="sv-SE" dirty="0"/>
            </a:br>
            <a:r>
              <a:rPr lang="it-IT" dirty="0"/>
              <a:t>E-post: lotsforbarnochvuxna@socialresurs.goteborg.se</a:t>
            </a:r>
            <a:endParaRPr lang="it-IT" dirty="0">
              <a:cs typeface="Arial"/>
            </a:endParaRPr>
          </a:p>
          <a:p>
            <a:r>
              <a:rPr lang="sv-SE" dirty="0"/>
              <a:t>Telefonnummer: 031-367 98 08</a:t>
            </a:r>
            <a:endParaRPr lang="sv-SE" dirty="0">
              <a:cs typeface="Arial"/>
            </a:endParaRPr>
          </a:p>
          <a:p>
            <a:endParaRPr lang="it-IT" dirty="0">
              <a:cs typeface="Arial"/>
            </a:endParaRPr>
          </a:p>
          <a:p>
            <a:endParaRPr lang="it-IT" dirty="0">
              <a:cs typeface="Arial"/>
            </a:endParaRPr>
          </a:p>
          <a:p>
            <a:endParaRPr lang="sv-SE" dirty="0"/>
          </a:p>
          <a:p>
            <a:endParaRPr lang="sv-SE" dirty="0"/>
          </a:p>
          <a:p>
            <a:endParaRPr lang="sv-SE" dirty="0">
              <a:cs typeface="Arial" panose="020B0604020202020204"/>
            </a:endParaRPr>
          </a:p>
        </p:txBody>
      </p:sp>
      <p:pic>
        <p:nvPicPr>
          <p:cNvPr id="3" name="Ljud 2">
            <a:hlinkClick r:id="" action="ppaction://media"/>
            <a:extLst>
              <a:ext uri="{FF2B5EF4-FFF2-40B4-BE49-F238E27FC236}">
                <a16:creationId xmlns:a16="http://schemas.microsoft.com/office/drawing/2014/main" id="{EE073110-B181-42A3-91E5-9C3BB5BEDF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49557053"/>
      </p:ext>
    </p:extLst>
  </p:cSld>
  <p:clrMapOvr>
    <a:masterClrMapping/>
  </p:clrMapOvr>
  <mc:AlternateContent xmlns:mc="http://schemas.openxmlformats.org/markup-compatibility/2006" xmlns:p14="http://schemas.microsoft.com/office/powerpoint/2010/main">
    <mc:Choice Requires="p14">
      <p:transition spd="slow" p14:dur="2000" advTm="25322"/>
    </mc:Choice>
    <mc:Fallback xmlns="">
      <p:transition spd="slow" advTm="2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72C4BA-F1D2-47BE-928E-5BD19B3E71E3}"/>
              </a:ext>
            </a:extLst>
          </p:cNvPr>
          <p:cNvSpPr>
            <a:spLocks noGrp="1"/>
          </p:cNvSpPr>
          <p:nvPr>
            <p:ph type="title"/>
          </p:nvPr>
        </p:nvSpPr>
        <p:spPr>
          <a:xfrm>
            <a:off x="407988" y="404813"/>
            <a:ext cx="9170279" cy="736959"/>
          </a:xfrm>
        </p:spPr>
        <p:txBody>
          <a:bodyPr anchor="ctr">
            <a:normAutofit/>
          </a:bodyPr>
          <a:lstStyle/>
          <a:p>
            <a:r>
              <a:rPr lang="en-US" dirty="0" err="1"/>
              <a:t>Indelning</a:t>
            </a:r>
            <a:r>
              <a:rPr lang="en-US" dirty="0"/>
              <a:t> av </a:t>
            </a:r>
            <a:r>
              <a:rPr lang="en-US" dirty="0" err="1"/>
              <a:t>Göteborgs</a:t>
            </a:r>
            <a:r>
              <a:rPr lang="en-US" dirty="0"/>
              <a:t> </a:t>
            </a:r>
            <a:r>
              <a:rPr lang="en-US" dirty="0" err="1"/>
              <a:t>stad</a:t>
            </a:r>
            <a:endParaRPr lang="en-US" dirty="0"/>
          </a:p>
        </p:txBody>
      </p:sp>
      <p:grpSp>
        <p:nvGrpSpPr>
          <p:cNvPr id="18" name="Grupp 17">
            <a:extLst>
              <a:ext uri="{FF2B5EF4-FFF2-40B4-BE49-F238E27FC236}">
                <a16:creationId xmlns:a16="http://schemas.microsoft.com/office/drawing/2014/main" id="{28913CAF-D48C-46DF-A4D0-B78337F5F069}"/>
              </a:ext>
            </a:extLst>
          </p:cNvPr>
          <p:cNvGrpSpPr/>
          <p:nvPr/>
        </p:nvGrpSpPr>
        <p:grpSpPr>
          <a:xfrm>
            <a:off x="5589635" y="1015591"/>
            <a:ext cx="5233696" cy="5508302"/>
            <a:chOff x="6384013" y="1703579"/>
            <a:chExt cx="4963159" cy="5056612"/>
          </a:xfrm>
        </p:grpSpPr>
        <p:pic>
          <p:nvPicPr>
            <p:cNvPr id="19" name="Platshållare för bild 1">
              <a:extLst>
                <a:ext uri="{FF2B5EF4-FFF2-40B4-BE49-F238E27FC236}">
                  <a16:creationId xmlns:a16="http://schemas.microsoft.com/office/drawing/2014/main" id="{AB646098-8108-4CAF-89C5-3D8BF43DA96C}"/>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a:xfrm>
              <a:off x="6384013" y="1726324"/>
              <a:ext cx="4963159" cy="4962119"/>
            </a:xfrm>
            <a:prstGeom prst="rect">
              <a:avLst/>
            </a:prstGeom>
            <a:solidFill>
              <a:schemeClr val="bg1">
                <a:lumMod val="85000"/>
              </a:schemeClr>
            </a:solidFill>
            <a:effectLst>
              <a:reflection endPos="0" dist="50800" dir="5400000" sy="-100000" algn="bl" rotWithShape="0"/>
            </a:effectLst>
          </p:spPr>
        </p:pic>
        <p:sp>
          <p:nvSpPr>
            <p:cNvPr id="20" name="textruta 19">
              <a:extLst>
                <a:ext uri="{FF2B5EF4-FFF2-40B4-BE49-F238E27FC236}">
                  <a16:creationId xmlns:a16="http://schemas.microsoft.com/office/drawing/2014/main" id="{BC739090-9847-4CCC-A267-A95399A57EA8}"/>
                </a:ext>
              </a:extLst>
            </p:cNvPr>
            <p:cNvSpPr txBox="1"/>
            <p:nvPr/>
          </p:nvSpPr>
          <p:spPr>
            <a:xfrm>
              <a:off x="7694339" y="3164848"/>
              <a:ext cx="1171254" cy="307777"/>
            </a:xfrm>
            <a:prstGeom prst="rect">
              <a:avLst/>
            </a:prstGeom>
            <a:solidFill>
              <a:srgbClr val="B5D3D7"/>
            </a:solidFill>
          </p:spPr>
          <p:txBody>
            <a:bodyPr wrap="square" rtlCol="0">
              <a:spAutoFit/>
            </a:bodyPr>
            <a:lstStyle/>
            <a:p>
              <a:r>
                <a:rPr lang="sv-SE" sz="1400" b="1" dirty="0"/>
                <a:t>Hisingen</a:t>
              </a:r>
            </a:p>
          </p:txBody>
        </p:sp>
        <p:sp>
          <p:nvSpPr>
            <p:cNvPr id="21" name="textruta 20">
              <a:extLst>
                <a:ext uri="{FF2B5EF4-FFF2-40B4-BE49-F238E27FC236}">
                  <a16:creationId xmlns:a16="http://schemas.microsoft.com/office/drawing/2014/main" id="{BE8B905F-1919-463C-A464-ECD4772CBF20}"/>
                </a:ext>
              </a:extLst>
            </p:cNvPr>
            <p:cNvSpPr txBox="1"/>
            <p:nvPr/>
          </p:nvSpPr>
          <p:spPr>
            <a:xfrm>
              <a:off x="9441569" y="2538071"/>
              <a:ext cx="1171254" cy="307777"/>
            </a:xfrm>
            <a:prstGeom prst="rect">
              <a:avLst/>
            </a:prstGeom>
            <a:solidFill>
              <a:srgbClr val="A3C8CD"/>
            </a:solidFill>
            <a:ln>
              <a:noFill/>
            </a:ln>
          </p:spPr>
          <p:txBody>
            <a:bodyPr wrap="square" rtlCol="0">
              <a:spAutoFit/>
            </a:bodyPr>
            <a:lstStyle/>
            <a:p>
              <a:r>
                <a:rPr lang="sv-SE" sz="1400" b="1" dirty="0"/>
                <a:t>Nordost</a:t>
              </a:r>
            </a:p>
          </p:txBody>
        </p:sp>
        <p:sp>
          <p:nvSpPr>
            <p:cNvPr id="22" name="textruta 21">
              <a:extLst>
                <a:ext uri="{FF2B5EF4-FFF2-40B4-BE49-F238E27FC236}">
                  <a16:creationId xmlns:a16="http://schemas.microsoft.com/office/drawing/2014/main" id="{E435D707-C62A-4986-B9EF-810B99A5E3D8}"/>
                </a:ext>
              </a:extLst>
            </p:cNvPr>
            <p:cNvSpPr txBox="1"/>
            <p:nvPr/>
          </p:nvSpPr>
          <p:spPr>
            <a:xfrm>
              <a:off x="8788152" y="4382890"/>
              <a:ext cx="965182" cy="307777"/>
            </a:xfrm>
            <a:prstGeom prst="rect">
              <a:avLst/>
            </a:prstGeom>
            <a:solidFill>
              <a:srgbClr val="C0DADD"/>
            </a:solidFill>
          </p:spPr>
          <p:txBody>
            <a:bodyPr wrap="square" rtlCol="0">
              <a:spAutoFit/>
            </a:bodyPr>
            <a:lstStyle/>
            <a:p>
              <a:r>
                <a:rPr lang="sv-SE" sz="1400" b="1" dirty="0"/>
                <a:t>Centrum</a:t>
              </a:r>
            </a:p>
          </p:txBody>
        </p:sp>
        <p:sp>
          <p:nvSpPr>
            <p:cNvPr id="23" name="textruta 22">
              <a:extLst>
                <a:ext uri="{FF2B5EF4-FFF2-40B4-BE49-F238E27FC236}">
                  <a16:creationId xmlns:a16="http://schemas.microsoft.com/office/drawing/2014/main" id="{A9323FC2-2EF1-45D2-8414-51D33F44590C}"/>
                </a:ext>
              </a:extLst>
            </p:cNvPr>
            <p:cNvSpPr txBox="1"/>
            <p:nvPr/>
          </p:nvSpPr>
          <p:spPr>
            <a:xfrm>
              <a:off x="7936344" y="4983228"/>
              <a:ext cx="875560" cy="307777"/>
            </a:xfrm>
            <a:prstGeom prst="rect">
              <a:avLst/>
            </a:prstGeom>
            <a:solidFill>
              <a:srgbClr val="BCD7DA"/>
            </a:solidFill>
          </p:spPr>
          <p:txBody>
            <a:bodyPr wrap="square" rtlCol="0">
              <a:spAutoFit/>
            </a:bodyPr>
            <a:lstStyle/>
            <a:p>
              <a:r>
                <a:rPr lang="sv-SE" sz="1400" b="1" dirty="0"/>
                <a:t>Sydväst</a:t>
              </a:r>
            </a:p>
          </p:txBody>
        </p:sp>
        <p:sp>
          <p:nvSpPr>
            <p:cNvPr id="24" name="Frihandsfigur: Form 23">
              <a:extLst>
                <a:ext uri="{FF2B5EF4-FFF2-40B4-BE49-F238E27FC236}">
                  <a16:creationId xmlns:a16="http://schemas.microsoft.com/office/drawing/2014/main" id="{F2477BF6-C482-4EDE-8EAF-19AB24E2D10C}"/>
                </a:ext>
              </a:extLst>
            </p:cNvPr>
            <p:cNvSpPr/>
            <p:nvPr/>
          </p:nvSpPr>
          <p:spPr>
            <a:xfrm>
              <a:off x="8232134" y="3790536"/>
              <a:ext cx="1772438" cy="1109844"/>
            </a:xfrm>
            <a:custGeom>
              <a:avLst/>
              <a:gdLst>
                <a:gd name="connsiteX0" fmla="*/ 809697 w 1749691"/>
                <a:gd name="connsiteY0" fmla="*/ 167524 h 1109844"/>
                <a:gd name="connsiteX1" fmla="*/ 879499 w 1749691"/>
                <a:gd name="connsiteY1" fmla="*/ 246632 h 1109844"/>
                <a:gd name="connsiteX2" fmla="*/ 991181 w 1749691"/>
                <a:gd name="connsiteY2" fmla="*/ 151237 h 1109844"/>
                <a:gd name="connsiteX3" fmla="*/ 1060983 w 1749691"/>
                <a:gd name="connsiteY3" fmla="*/ 111683 h 1109844"/>
                <a:gd name="connsiteX4" fmla="*/ 1179645 w 1749691"/>
                <a:gd name="connsiteY4" fmla="*/ 95396 h 1109844"/>
                <a:gd name="connsiteX5" fmla="*/ 1391377 w 1749691"/>
                <a:gd name="connsiteY5" fmla="*/ 18614 h 1109844"/>
                <a:gd name="connsiteX6" fmla="*/ 1421624 w 1749691"/>
                <a:gd name="connsiteY6" fmla="*/ 0 h 1109844"/>
                <a:gd name="connsiteX7" fmla="*/ 1591474 w 1749691"/>
                <a:gd name="connsiteY7" fmla="*/ 365295 h 1109844"/>
                <a:gd name="connsiteX8" fmla="*/ 1582168 w 1749691"/>
                <a:gd name="connsiteY8" fmla="*/ 458364 h 1109844"/>
                <a:gd name="connsiteX9" fmla="*/ 1670583 w 1749691"/>
                <a:gd name="connsiteY9" fmla="*/ 639848 h 1109844"/>
                <a:gd name="connsiteX10" fmla="*/ 1749691 w 1749691"/>
                <a:gd name="connsiteY10" fmla="*/ 765490 h 1109844"/>
                <a:gd name="connsiteX11" fmla="*/ 1717117 w 1749691"/>
                <a:gd name="connsiteY11" fmla="*/ 830638 h 1109844"/>
                <a:gd name="connsiteX12" fmla="*/ 1605435 w 1749691"/>
                <a:gd name="connsiteY12" fmla="*/ 793411 h 1109844"/>
                <a:gd name="connsiteX13" fmla="*/ 1412317 w 1749691"/>
                <a:gd name="connsiteY13" fmla="*/ 891133 h 1109844"/>
                <a:gd name="connsiteX14" fmla="*/ 1319248 w 1749691"/>
                <a:gd name="connsiteY14" fmla="*/ 907420 h 1109844"/>
                <a:gd name="connsiteX15" fmla="*/ 1172665 w 1749691"/>
                <a:gd name="connsiteY15" fmla="*/ 926034 h 1109844"/>
                <a:gd name="connsiteX16" fmla="*/ 1144745 w 1749691"/>
                <a:gd name="connsiteY16" fmla="*/ 942321 h 1109844"/>
                <a:gd name="connsiteX17" fmla="*/ 1040042 w 1749691"/>
                <a:gd name="connsiteY17" fmla="*/ 895786 h 1109844"/>
                <a:gd name="connsiteX18" fmla="*/ 965587 w 1749691"/>
                <a:gd name="connsiteY18" fmla="*/ 888806 h 1109844"/>
                <a:gd name="connsiteX19" fmla="*/ 723609 w 1749691"/>
                <a:gd name="connsiteY19" fmla="*/ 874846 h 1109844"/>
                <a:gd name="connsiteX20" fmla="*/ 679401 w 1749691"/>
                <a:gd name="connsiteY20" fmla="*/ 907420 h 1109844"/>
                <a:gd name="connsiteX21" fmla="*/ 667768 w 1749691"/>
                <a:gd name="connsiteY21" fmla="*/ 977222 h 1109844"/>
                <a:gd name="connsiteX22" fmla="*/ 672421 w 1749691"/>
                <a:gd name="connsiteY22" fmla="*/ 1000489 h 1109844"/>
                <a:gd name="connsiteX23" fmla="*/ 584006 w 1749691"/>
                <a:gd name="connsiteY23" fmla="*/ 1047023 h 1109844"/>
                <a:gd name="connsiteX24" fmla="*/ 539798 w 1749691"/>
                <a:gd name="connsiteY24" fmla="*/ 1088904 h 1109844"/>
                <a:gd name="connsiteX25" fmla="*/ 528164 w 1749691"/>
                <a:gd name="connsiteY25" fmla="*/ 1109844 h 1109844"/>
                <a:gd name="connsiteX26" fmla="*/ 463016 w 1749691"/>
                <a:gd name="connsiteY26" fmla="*/ 1042370 h 1109844"/>
                <a:gd name="connsiteX27" fmla="*/ 407175 w 1749691"/>
                <a:gd name="connsiteY27" fmla="*/ 1030736 h 1109844"/>
                <a:gd name="connsiteX28" fmla="*/ 395542 w 1749691"/>
                <a:gd name="connsiteY28" fmla="*/ 928361 h 1109844"/>
                <a:gd name="connsiteX29" fmla="*/ 353661 w 1749691"/>
                <a:gd name="connsiteY29" fmla="*/ 900440 h 1109844"/>
                <a:gd name="connsiteX30" fmla="*/ 246632 w 1749691"/>
                <a:gd name="connsiteY30" fmla="*/ 916727 h 1109844"/>
                <a:gd name="connsiteX31" fmla="*/ 160543 w 1749691"/>
                <a:gd name="connsiteY31" fmla="*/ 888806 h 1109844"/>
                <a:gd name="connsiteX32" fmla="*/ 125642 w 1749691"/>
                <a:gd name="connsiteY32" fmla="*/ 823658 h 1109844"/>
                <a:gd name="connsiteX33" fmla="*/ 13960 w 1749691"/>
                <a:gd name="connsiteY33" fmla="*/ 805044 h 1109844"/>
                <a:gd name="connsiteX34" fmla="*/ 0 w 1749691"/>
                <a:gd name="connsiteY34" fmla="*/ 765490 h 1109844"/>
                <a:gd name="connsiteX35" fmla="*/ 46534 w 1749691"/>
                <a:gd name="connsiteY35" fmla="*/ 702669 h 1109844"/>
                <a:gd name="connsiteX36" fmla="*/ 53514 w 1749691"/>
                <a:gd name="connsiteY36" fmla="*/ 688709 h 1109844"/>
                <a:gd name="connsiteX37" fmla="*/ 169850 w 1749691"/>
                <a:gd name="connsiteY37" fmla="*/ 625887 h 1109844"/>
                <a:gd name="connsiteX38" fmla="*/ 267572 w 1749691"/>
                <a:gd name="connsiteY38" fmla="*/ 521185 h 1109844"/>
                <a:gd name="connsiteX39" fmla="*/ 409502 w 1749691"/>
                <a:gd name="connsiteY39" fmla="*/ 476977 h 1109844"/>
                <a:gd name="connsiteX40" fmla="*/ 539798 w 1749691"/>
                <a:gd name="connsiteY40" fmla="*/ 451383 h 1109844"/>
                <a:gd name="connsiteX41" fmla="*/ 616580 w 1749691"/>
                <a:gd name="connsiteY41" fmla="*/ 400196 h 1109844"/>
                <a:gd name="connsiteX42" fmla="*/ 672421 w 1749691"/>
                <a:gd name="connsiteY42" fmla="*/ 286186 h 1109844"/>
                <a:gd name="connsiteX43" fmla="*/ 735242 w 1749691"/>
                <a:gd name="connsiteY43" fmla="*/ 214058 h 1109844"/>
                <a:gd name="connsiteX44" fmla="*/ 809697 w 1749691"/>
                <a:gd name="connsiteY44" fmla="*/ 167524 h 1109844"/>
                <a:gd name="connsiteX0" fmla="*/ 809697 w 1749691"/>
                <a:gd name="connsiteY0" fmla="*/ 167524 h 1109844"/>
                <a:gd name="connsiteX1" fmla="*/ 879499 w 1749691"/>
                <a:gd name="connsiteY1" fmla="*/ 246632 h 1109844"/>
                <a:gd name="connsiteX2" fmla="*/ 991181 w 1749691"/>
                <a:gd name="connsiteY2" fmla="*/ 151237 h 1109844"/>
                <a:gd name="connsiteX3" fmla="*/ 1060983 w 1749691"/>
                <a:gd name="connsiteY3" fmla="*/ 111683 h 1109844"/>
                <a:gd name="connsiteX4" fmla="*/ 1179645 w 1749691"/>
                <a:gd name="connsiteY4" fmla="*/ 95396 h 1109844"/>
                <a:gd name="connsiteX5" fmla="*/ 1391377 w 1749691"/>
                <a:gd name="connsiteY5" fmla="*/ 18614 h 1109844"/>
                <a:gd name="connsiteX6" fmla="*/ 1421624 w 1749691"/>
                <a:gd name="connsiteY6" fmla="*/ 0 h 1109844"/>
                <a:gd name="connsiteX7" fmla="*/ 1568728 w 1749691"/>
                <a:gd name="connsiteY7" fmla="*/ 374393 h 1109844"/>
                <a:gd name="connsiteX8" fmla="*/ 1582168 w 1749691"/>
                <a:gd name="connsiteY8" fmla="*/ 458364 h 1109844"/>
                <a:gd name="connsiteX9" fmla="*/ 1670583 w 1749691"/>
                <a:gd name="connsiteY9" fmla="*/ 639848 h 1109844"/>
                <a:gd name="connsiteX10" fmla="*/ 1749691 w 1749691"/>
                <a:gd name="connsiteY10" fmla="*/ 765490 h 1109844"/>
                <a:gd name="connsiteX11" fmla="*/ 1717117 w 1749691"/>
                <a:gd name="connsiteY11" fmla="*/ 830638 h 1109844"/>
                <a:gd name="connsiteX12" fmla="*/ 1605435 w 1749691"/>
                <a:gd name="connsiteY12" fmla="*/ 793411 h 1109844"/>
                <a:gd name="connsiteX13" fmla="*/ 1412317 w 1749691"/>
                <a:gd name="connsiteY13" fmla="*/ 891133 h 1109844"/>
                <a:gd name="connsiteX14" fmla="*/ 1319248 w 1749691"/>
                <a:gd name="connsiteY14" fmla="*/ 907420 h 1109844"/>
                <a:gd name="connsiteX15" fmla="*/ 1172665 w 1749691"/>
                <a:gd name="connsiteY15" fmla="*/ 926034 h 1109844"/>
                <a:gd name="connsiteX16" fmla="*/ 1144745 w 1749691"/>
                <a:gd name="connsiteY16" fmla="*/ 942321 h 1109844"/>
                <a:gd name="connsiteX17" fmla="*/ 1040042 w 1749691"/>
                <a:gd name="connsiteY17" fmla="*/ 895786 h 1109844"/>
                <a:gd name="connsiteX18" fmla="*/ 965587 w 1749691"/>
                <a:gd name="connsiteY18" fmla="*/ 888806 h 1109844"/>
                <a:gd name="connsiteX19" fmla="*/ 723609 w 1749691"/>
                <a:gd name="connsiteY19" fmla="*/ 874846 h 1109844"/>
                <a:gd name="connsiteX20" fmla="*/ 679401 w 1749691"/>
                <a:gd name="connsiteY20" fmla="*/ 907420 h 1109844"/>
                <a:gd name="connsiteX21" fmla="*/ 667768 w 1749691"/>
                <a:gd name="connsiteY21" fmla="*/ 977222 h 1109844"/>
                <a:gd name="connsiteX22" fmla="*/ 672421 w 1749691"/>
                <a:gd name="connsiteY22" fmla="*/ 1000489 h 1109844"/>
                <a:gd name="connsiteX23" fmla="*/ 584006 w 1749691"/>
                <a:gd name="connsiteY23" fmla="*/ 1047023 h 1109844"/>
                <a:gd name="connsiteX24" fmla="*/ 539798 w 1749691"/>
                <a:gd name="connsiteY24" fmla="*/ 1088904 h 1109844"/>
                <a:gd name="connsiteX25" fmla="*/ 528164 w 1749691"/>
                <a:gd name="connsiteY25" fmla="*/ 1109844 h 1109844"/>
                <a:gd name="connsiteX26" fmla="*/ 463016 w 1749691"/>
                <a:gd name="connsiteY26" fmla="*/ 1042370 h 1109844"/>
                <a:gd name="connsiteX27" fmla="*/ 407175 w 1749691"/>
                <a:gd name="connsiteY27" fmla="*/ 1030736 h 1109844"/>
                <a:gd name="connsiteX28" fmla="*/ 395542 w 1749691"/>
                <a:gd name="connsiteY28" fmla="*/ 928361 h 1109844"/>
                <a:gd name="connsiteX29" fmla="*/ 353661 w 1749691"/>
                <a:gd name="connsiteY29" fmla="*/ 900440 h 1109844"/>
                <a:gd name="connsiteX30" fmla="*/ 246632 w 1749691"/>
                <a:gd name="connsiteY30" fmla="*/ 916727 h 1109844"/>
                <a:gd name="connsiteX31" fmla="*/ 160543 w 1749691"/>
                <a:gd name="connsiteY31" fmla="*/ 888806 h 1109844"/>
                <a:gd name="connsiteX32" fmla="*/ 125642 w 1749691"/>
                <a:gd name="connsiteY32" fmla="*/ 823658 h 1109844"/>
                <a:gd name="connsiteX33" fmla="*/ 13960 w 1749691"/>
                <a:gd name="connsiteY33" fmla="*/ 805044 h 1109844"/>
                <a:gd name="connsiteX34" fmla="*/ 0 w 1749691"/>
                <a:gd name="connsiteY34" fmla="*/ 765490 h 1109844"/>
                <a:gd name="connsiteX35" fmla="*/ 46534 w 1749691"/>
                <a:gd name="connsiteY35" fmla="*/ 702669 h 1109844"/>
                <a:gd name="connsiteX36" fmla="*/ 53514 w 1749691"/>
                <a:gd name="connsiteY36" fmla="*/ 688709 h 1109844"/>
                <a:gd name="connsiteX37" fmla="*/ 169850 w 1749691"/>
                <a:gd name="connsiteY37" fmla="*/ 625887 h 1109844"/>
                <a:gd name="connsiteX38" fmla="*/ 267572 w 1749691"/>
                <a:gd name="connsiteY38" fmla="*/ 521185 h 1109844"/>
                <a:gd name="connsiteX39" fmla="*/ 409502 w 1749691"/>
                <a:gd name="connsiteY39" fmla="*/ 476977 h 1109844"/>
                <a:gd name="connsiteX40" fmla="*/ 539798 w 1749691"/>
                <a:gd name="connsiteY40" fmla="*/ 451383 h 1109844"/>
                <a:gd name="connsiteX41" fmla="*/ 616580 w 1749691"/>
                <a:gd name="connsiteY41" fmla="*/ 400196 h 1109844"/>
                <a:gd name="connsiteX42" fmla="*/ 672421 w 1749691"/>
                <a:gd name="connsiteY42" fmla="*/ 286186 h 1109844"/>
                <a:gd name="connsiteX43" fmla="*/ 735242 w 1749691"/>
                <a:gd name="connsiteY43" fmla="*/ 214058 h 1109844"/>
                <a:gd name="connsiteX44" fmla="*/ 809697 w 1749691"/>
                <a:gd name="connsiteY44" fmla="*/ 167524 h 1109844"/>
                <a:gd name="connsiteX0" fmla="*/ 809697 w 1749691"/>
                <a:gd name="connsiteY0" fmla="*/ 167524 h 1109844"/>
                <a:gd name="connsiteX1" fmla="*/ 879499 w 1749691"/>
                <a:gd name="connsiteY1" fmla="*/ 246632 h 1109844"/>
                <a:gd name="connsiteX2" fmla="*/ 991181 w 1749691"/>
                <a:gd name="connsiteY2" fmla="*/ 151237 h 1109844"/>
                <a:gd name="connsiteX3" fmla="*/ 1060983 w 1749691"/>
                <a:gd name="connsiteY3" fmla="*/ 111683 h 1109844"/>
                <a:gd name="connsiteX4" fmla="*/ 1179645 w 1749691"/>
                <a:gd name="connsiteY4" fmla="*/ 95396 h 1109844"/>
                <a:gd name="connsiteX5" fmla="*/ 1391377 w 1749691"/>
                <a:gd name="connsiteY5" fmla="*/ 18614 h 1109844"/>
                <a:gd name="connsiteX6" fmla="*/ 1421624 w 1749691"/>
                <a:gd name="connsiteY6" fmla="*/ 0 h 1109844"/>
                <a:gd name="connsiteX7" fmla="*/ 1568728 w 1749691"/>
                <a:gd name="connsiteY7" fmla="*/ 374393 h 1109844"/>
                <a:gd name="connsiteX8" fmla="*/ 1582168 w 1749691"/>
                <a:gd name="connsiteY8" fmla="*/ 458364 h 1109844"/>
                <a:gd name="connsiteX9" fmla="*/ 1670583 w 1749691"/>
                <a:gd name="connsiteY9" fmla="*/ 639848 h 1109844"/>
                <a:gd name="connsiteX10" fmla="*/ 1749691 w 1749691"/>
                <a:gd name="connsiteY10" fmla="*/ 765490 h 1109844"/>
                <a:gd name="connsiteX11" fmla="*/ 1717117 w 1749691"/>
                <a:gd name="connsiteY11" fmla="*/ 830638 h 1109844"/>
                <a:gd name="connsiteX12" fmla="*/ 1605435 w 1749691"/>
                <a:gd name="connsiteY12" fmla="*/ 793411 h 1109844"/>
                <a:gd name="connsiteX13" fmla="*/ 1412317 w 1749691"/>
                <a:gd name="connsiteY13" fmla="*/ 891133 h 1109844"/>
                <a:gd name="connsiteX14" fmla="*/ 1319248 w 1749691"/>
                <a:gd name="connsiteY14" fmla="*/ 907420 h 1109844"/>
                <a:gd name="connsiteX15" fmla="*/ 1172665 w 1749691"/>
                <a:gd name="connsiteY15" fmla="*/ 926034 h 1109844"/>
                <a:gd name="connsiteX16" fmla="*/ 1144745 w 1749691"/>
                <a:gd name="connsiteY16" fmla="*/ 942321 h 1109844"/>
                <a:gd name="connsiteX17" fmla="*/ 1040042 w 1749691"/>
                <a:gd name="connsiteY17" fmla="*/ 895786 h 1109844"/>
                <a:gd name="connsiteX18" fmla="*/ 965587 w 1749691"/>
                <a:gd name="connsiteY18" fmla="*/ 888806 h 1109844"/>
                <a:gd name="connsiteX19" fmla="*/ 723609 w 1749691"/>
                <a:gd name="connsiteY19" fmla="*/ 874846 h 1109844"/>
                <a:gd name="connsiteX20" fmla="*/ 679401 w 1749691"/>
                <a:gd name="connsiteY20" fmla="*/ 907420 h 1109844"/>
                <a:gd name="connsiteX21" fmla="*/ 667768 w 1749691"/>
                <a:gd name="connsiteY21" fmla="*/ 977222 h 1109844"/>
                <a:gd name="connsiteX22" fmla="*/ 672421 w 1749691"/>
                <a:gd name="connsiteY22" fmla="*/ 1000489 h 1109844"/>
                <a:gd name="connsiteX23" fmla="*/ 584006 w 1749691"/>
                <a:gd name="connsiteY23" fmla="*/ 1047023 h 1109844"/>
                <a:gd name="connsiteX24" fmla="*/ 539798 w 1749691"/>
                <a:gd name="connsiteY24" fmla="*/ 1088904 h 1109844"/>
                <a:gd name="connsiteX25" fmla="*/ 528164 w 1749691"/>
                <a:gd name="connsiteY25" fmla="*/ 1109844 h 1109844"/>
                <a:gd name="connsiteX26" fmla="*/ 463016 w 1749691"/>
                <a:gd name="connsiteY26" fmla="*/ 1042370 h 1109844"/>
                <a:gd name="connsiteX27" fmla="*/ 407175 w 1749691"/>
                <a:gd name="connsiteY27" fmla="*/ 1030736 h 1109844"/>
                <a:gd name="connsiteX28" fmla="*/ 395542 w 1749691"/>
                <a:gd name="connsiteY28" fmla="*/ 928361 h 1109844"/>
                <a:gd name="connsiteX29" fmla="*/ 340014 w 1749691"/>
                <a:gd name="connsiteY29" fmla="*/ 914088 h 1109844"/>
                <a:gd name="connsiteX30" fmla="*/ 246632 w 1749691"/>
                <a:gd name="connsiteY30" fmla="*/ 916727 h 1109844"/>
                <a:gd name="connsiteX31" fmla="*/ 160543 w 1749691"/>
                <a:gd name="connsiteY31" fmla="*/ 888806 h 1109844"/>
                <a:gd name="connsiteX32" fmla="*/ 125642 w 1749691"/>
                <a:gd name="connsiteY32" fmla="*/ 823658 h 1109844"/>
                <a:gd name="connsiteX33" fmla="*/ 13960 w 1749691"/>
                <a:gd name="connsiteY33" fmla="*/ 805044 h 1109844"/>
                <a:gd name="connsiteX34" fmla="*/ 0 w 1749691"/>
                <a:gd name="connsiteY34" fmla="*/ 765490 h 1109844"/>
                <a:gd name="connsiteX35" fmla="*/ 46534 w 1749691"/>
                <a:gd name="connsiteY35" fmla="*/ 702669 h 1109844"/>
                <a:gd name="connsiteX36" fmla="*/ 53514 w 1749691"/>
                <a:gd name="connsiteY36" fmla="*/ 688709 h 1109844"/>
                <a:gd name="connsiteX37" fmla="*/ 169850 w 1749691"/>
                <a:gd name="connsiteY37" fmla="*/ 625887 h 1109844"/>
                <a:gd name="connsiteX38" fmla="*/ 267572 w 1749691"/>
                <a:gd name="connsiteY38" fmla="*/ 521185 h 1109844"/>
                <a:gd name="connsiteX39" fmla="*/ 409502 w 1749691"/>
                <a:gd name="connsiteY39" fmla="*/ 476977 h 1109844"/>
                <a:gd name="connsiteX40" fmla="*/ 539798 w 1749691"/>
                <a:gd name="connsiteY40" fmla="*/ 451383 h 1109844"/>
                <a:gd name="connsiteX41" fmla="*/ 616580 w 1749691"/>
                <a:gd name="connsiteY41" fmla="*/ 400196 h 1109844"/>
                <a:gd name="connsiteX42" fmla="*/ 672421 w 1749691"/>
                <a:gd name="connsiteY42" fmla="*/ 286186 h 1109844"/>
                <a:gd name="connsiteX43" fmla="*/ 735242 w 1749691"/>
                <a:gd name="connsiteY43" fmla="*/ 214058 h 1109844"/>
                <a:gd name="connsiteX44" fmla="*/ 809697 w 1749691"/>
                <a:gd name="connsiteY44" fmla="*/ 167524 h 1109844"/>
                <a:gd name="connsiteX0" fmla="*/ 809697 w 1749691"/>
                <a:gd name="connsiteY0" fmla="*/ 167524 h 1109844"/>
                <a:gd name="connsiteX1" fmla="*/ 879499 w 1749691"/>
                <a:gd name="connsiteY1" fmla="*/ 246632 h 1109844"/>
                <a:gd name="connsiteX2" fmla="*/ 991181 w 1749691"/>
                <a:gd name="connsiteY2" fmla="*/ 151237 h 1109844"/>
                <a:gd name="connsiteX3" fmla="*/ 1060983 w 1749691"/>
                <a:gd name="connsiteY3" fmla="*/ 111683 h 1109844"/>
                <a:gd name="connsiteX4" fmla="*/ 1179645 w 1749691"/>
                <a:gd name="connsiteY4" fmla="*/ 95396 h 1109844"/>
                <a:gd name="connsiteX5" fmla="*/ 1391377 w 1749691"/>
                <a:gd name="connsiteY5" fmla="*/ 18614 h 1109844"/>
                <a:gd name="connsiteX6" fmla="*/ 1421624 w 1749691"/>
                <a:gd name="connsiteY6" fmla="*/ 0 h 1109844"/>
                <a:gd name="connsiteX7" fmla="*/ 1568728 w 1749691"/>
                <a:gd name="connsiteY7" fmla="*/ 374393 h 1109844"/>
                <a:gd name="connsiteX8" fmla="*/ 1582168 w 1749691"/>
                <a:gd name="connsiteY8" fmla="*/ 458364 h 1109844"/>
                <a:gd name="connsiteX9" fmla="*/ 1670583 w 1749691"/>
                <a:gd name="connsiteY9" fmla="*/ 639848 h 1109844"/>
                <a:gd name="connsiteX10" fmla="*/ 1749691 w 1749691"/>
                <a:gd name="connsiteY10" fmla="*/ 765490 h 1109844"/>
                <a:gd name="connsiteX11" fmla="*/ 1717117 w 1749691"/>
                <a:gd name="connsiteY11" fmla="*/ 830638 h 1109844"/>
                <a:gd name="connsiteX12" fmla="*/ 1605435 w 1749691"/>
                <a:gd name="connsiteY12" fmla="*/ 793411 h 1109844"/>
                <a:gd name="connsiteX13" fmla="*/ 1412317 w 1749691"/>
                <a:gd name="connsiteY13" fmla="*/ 891133 h 1109844"/>
                <a:gd name="connsiteX14" fmla="*/ 1319248 w 1749691"/>
                <a:gd name="connsiteY14" fmla="*/ 907420 h 1109844"/>
                <a:gd name="connsiteX15" fmla="*/ 1172665 w 1749691"/>
                <a:gd name="connsiteY15" fmla="*/ 926034 h 1109844"/>
                <a:gd name="connsiteX16" fmla="*/ 1144745 w 1749691"/>
                <a:gd name="connsiteY16" fmla="*/ 942321 h 1109844"/>
                <a:gd name="connsiteX17" fmla="*/ 1040042 w 1749691"/>
                <a:gd name="connsiteY17" fmla="*/ 895786 h 1109844"/>
                <a:gd name="connsiteX18" fmla="*/ 965587 w 1749691"/>
                <a:gd name="connsiteY18" fmla="*/ 888806 h 1109844"/>
                <a:gd name="connsiteX19" fmla="*/ 723609 w 1749691"/>
                <a:gd name="connsiteY19" fmla="*/ 874846 h 1109844"/>
                <a:gd name="connsiteX20" fmla="*/ 679401 w 1749691"/>
                <a:gd name="connsiteY20" fmla="*/ 907420 h 1109844"/>
                <a:gd name="connsiteX21" fmla="*/ 667768 w 1749691"/>
                <a:gd name="connsiteY21" fmla="*/ 977222 h 1109844"/>
                <a:gd name="connsiteX22" fmla="*/ 672421 w 1749691"/>
                <a:gd name="connsiteY22" fmla="*/ 1000489 h 1109844"/>
                <a:gd name="connsiteX23" fmla="*/ 584006 w 1749691"/>
                <a:gd name="connsiteY23" fmla="*/ 1047023 h 1109844"/>
                <a:gd name="connsiteX24" fmla="*/ 539798 w 1749691"/>
                <a:gd name="connsiteY24" fmla="*/ 1088904 h 1109844"/>
                <a:gd name="connsiteX25" fmla="*/ 528164 w 1749691"/>
                <a:gd name="connsiteY25" fmla="*/ 1109844 h 1109844"/>
                <a:gd name="connsiteX26" fmla="*/ 463016 w 1749691"/>
                <a:gd name="connsiteY26" fmla="*/ 1042370 h 1109844"/>
                <a:gd name="connsiteX27" fmla="*/ 407175 w 1749691"/>
                <a:gd name="connsiteY27" fmla="*/ 1030736 h 1109844"/>
                <a:gd name="connsiteX28" fmla="*/ 368247 w 1749691"/>
                <a:gd name="connsiteY28" fmla="*/ 942009 h 1109844"/>
                <a:gd name="connsiteX29" fmla="*/ 340014 w 1749691"/>
                <a:gd name="connsiteY29" fmla="*/ 914088 h 1109844"/>
                <a:gd name="connsiteX30" fmla="*/ 246632 w 1749691"/>
                <a:gd name="connsiteY30" fmla="*/ 916727 h 1109844"/>
                <a:gd name="connsiteX31" fmla="*/ 160543 w 1749691"/>
                <a:gd name="connsiteY31" fmla="*/ 888806 h 1109844"/>
                <a:gd name="connsiteX32" fmla="*/ 125642 w 1749691"/>
                <a:gd name="connsiteY32" fmla="*/ 823658 h 1109844"/>
                <a:gd name="connsiteX33" fmla="*/ 13960 w 1749691"/>
                <a:gd name="connsiteY33" fmla="*/ 805044 h 1109844"/>
                <a:gd name="connsiteX34" fmla="*/ 0 w 1749691"/>
                <a:gd name="connsiteY34" fmla="*/ 765490 h 1109844"/>
                <a:gd name="connsiteX35" fmla="*/ 46534 w 1749691"/>
                <a:gd name="connsiteY35" fmla="*/ 702669 h 1109844"/>
                <a:gd name="connsiteX36" fmla="*/ 53514 w 1749691"/>
                <a:gd name="connsiteY36" fmla="*/ 688709 h 1109844"/>
                <a:gd name="connsiteX37" fmla="*/ 169850 w 1749691"/>
                <a:gd name="connsiteY37" fmla="*/ 625887 h 1109844"/>
                <a:gd name="connsiteX38" fmla="*/ 267572 w 1749691"/>
                <a:gd name="connsiteY38" fmla="*/ 521185 h 1109844"/>
                <a:gd name="connsiteX39" fmla="*/ 409502 w 1749691"/>
                <a:gd name="connsiteY39" fmla="*/ 476977 h 1109844"/>
                <a:gd name="connsiteX40" fmla="*/ 539798 w 1749691"/>
                <a:gd name="connsiteY40" fmla="*/ 451383 h 1109844"/>
                <a:gd name="connsiteX41" fmla="*/ 616580 w 1749691"/>
                <a:gd name="connsiteY41" fmla="*/ 400196 h 1109844"/>
                <a:gd name="connsiteX42" fmla="*/ 672421 w 1749691"/>
                <a:gd name="connsiteY42" fmla="*/ 286186 h 1109844"/>
                <a:gd name="connsiteX43" fmla="*/ 735242 w 1749691"/>
                <a:gd name="connsiteY43" fmla="*/ 214058 h 1109844"/>
                <a:gd name="connsiteX44" fmla="*/ 809697 w 1749691"/>
                <a:gd name="connsiteY44" fmla="*/ 167524 h 1109844"/>
                <a:gd name="connsiteX0" fmla="*/ 809697 w 1749691"/>
                <a:gd name="connsiteY0" fmla="*/ 167524 h 1109844"/>
                <a:gd name="connsiteX1" fmla="*/ 879499 w 1749691"/>
                <a:gd name="connsiteY1" fmla="*/ 246632 h 1109844"/>
                <a:gd name="connsiteX2" fmla="*/ 991181 w 1749691"/>
                <a:gd name="connsiteY2" fmla="*/ 151237 h 1109844"/>
                <a:gd name="connsiteX3" fmla="*/ 1060983 w 1749691"/>
                <a:gd name="connsiteY3" fmla="*/ 111683 h 1109844"/>
                <a:gd name="connsiteX4" fmla="*/ 1179645 w 1749691"/>
                <a:gd name="connsiteY4" fmla="*/ 95396 h 1109844"/>
                <a:gd name="connsiteX5" fmla="*/ 1391377 w 1749691"/>
                <a:gd name="connsiteY5" fmla="*/ 18614 h 1109844"/>
                <a:gd name="connsiteX6" fmla="*/ 1421624 w 1749691"/>
                <a:gd name="connsiteY6" fmla="*/ 0 h 1109844"/>
                <a:gd name="connsiteX7" fmla="*/ 1568728 w 1749691"/>
                <a:gd name="connsiteY7" fmla="*/ 374393 h 1109844"/>
                <a:gd name="connsiteX8" fmla="*/ 1582168 w 1749691"/>
                <a:gd name="connsiteY8" fmla="*/ 458364 h 1109844"/>
                <a:gd name="connsiteX9" fmla="*/ 1670583 w 1749691"/>
                <a:gd name="connsiteY9" fmla="*/ 639848 h 1109844"/>
                <a:gd name="connsiteX10" fmla="*/ 1749691 w 1749691"/>
                <a:gd name="connsiteY10" fmla="*/ 765490 h 1109844"/>
                <a:gd name="connsiteX11" fmla="*/ 1717117 w 1749691"/>
                <a:gd name="connsiteY11" fmla="*/ 830638 h 1109844"/>
                <a:gd name="connsiteX12" fmla="*/ 1605435 w 1749691"/>
                <a:gd name="connsiteY12" fmla="*/ 793411 h 1109844"/>
                <a:gd name="connsiteX13" fmla="*/ 1412317 w 1749691"/>
                <a:gd name="connsiteY13" fmla="*/ 891133 h 1109844"/>
                <a:gd name="connsiteX14" fmla="*/ 1319248 w 1749691"/>
                <a:gd name="connsiteY14" fmla="*/ 907420 h 1109844"/>
                <a:gd name="connsiteX15" fmla="*/ 1172665 w 1749691"/>
                <a:gd name="connsiteY15" fmla="*/ 926034 h 1109844"/>
                <a:gd name="connsiteX16" fmla="*/ 1144745 w 1749691"/>
                <a:gd name="connsiteY16" fmla="*/ 942321 h 1109844"/>
                <a:gd name="connsiteX17" fmla="*/ 1040042 w 1749691"/>
                <a:gd name="connsiteY17" fmla="*/ 895786 h 1109844"/>
                <a:gd name="connsiteX18" fmla="*/ 965587 w 1749691"/>
                <a:gd name="connsiteY18" fmla="*/ 888806 h 1109844"/>
                <a:gd name="connsiteX19" fmla="*/ 723609 w 1749691"/>
                <a:gd name="connsiteY19" fmla="*/ 874846 h 1109844"/>
                <a:gd name="connsiteX20" fmla="*/ 656655 w 1749691"/>
                <a:gd name="connsiteY20" fmla="*/ 911969 h 1109844"/>
                <a:gd name="connsiteX21" fmla="*/ 667768 w 1749691"/>
                <a:gd name="connsiteY21" fmla="*/ 977222 h 1109844"/>
                <a:gd name="connsiteX22" fmla="*/ 672421 w 1749691"/>
                <a:gd name="connsiteY22" fmla="*/ 1000489 h 1109844"/>
                <a:gd name="connsiteX23" fmla="*/ 584006 w 1749691"/>
                <a:gd name="connsiteY23" fmla="*/ 1047023 h 1109844"/>
                <a:gd name="connsiteX24" fmla="*/ 539798 w 1749691"/>
                <a:gd name="connsiteY24" fmla="*/ 1088904 h 1109844"/>
                <a:gd name="connsiteX25" fmla="*/ 528164 w 1749691"/>
                <a:gd name="connsiteY25" fmla="*/ 1109844 h 1109844"/>
                <a:gd name="connsiteX26" fmla="*/ 463016 w 1749691"/>
                <a:gd name="connsiteY26" fmla="*/ 1042370 h 1109844"/>
                <a:gd name="connsiteX27" fmla="*/ 407175 w 1749691"/>
                <a:gd name="connsiteY27" fmla="*/ 1030736 h 1109844"/>
                <a:gd name="connsiteX28" fmla="*/ 368247 w 1749691"/>
                <a:gd name="connsiteY28" fmla="*/ 942009 h 1109844"/>
                <a:gd name="connsiteX29" fmla="*/ 340014 w 1749691"/>
                <a:gd name="connsiteY29" fmla="*/ 914088 h 1109844"/>
                <a:gd name="connsiteX30" fmla="*/ 246632 w 1749691"/>
                <a:gd name="connsiteY30" fmla="*/ 916727 h 1109844"/>
                <a:gd name="connsiteX31" fmla="*/ 160543 w 1749691"/>
                <a:gd name="connsiteY31" fmla="*/ 888806 h 1109844"/>
                <a:gd name="connsiteX32" fmla="*/ 125642 w 1749691"/>
                <a:gd name="connsiteY32" fmla="*/ 823658 h 1109844"/>
                <a:gd name="connsiteX33" fmla="*/ 13960 w 1749691"/>
                <a:gd name="connsiteY33" fmla="*/ 805044 h 1109844"/>
                <a:gd name="connsiteX34" fmla="*/ 0 w 1749691"/>
                <a:gd name="connsiteY34" fmla="*/ 765490 h 1109844"/>
                <a:gd name="connsiteX35" fmla="*/ 46534 w 1749691"/>
                <a:gd name="connsiteY35" fmla="*/ 702669 h 1109844"/>
                <a:gd name="connsiteX36" fmla="*/ 53514 w 1749691"/>
                <a:gd name="connsiteY36" fmla="*/ 688709 h 1109844"/>
                <a:gd name="connsiteX37" fmla="*/ 169850 w 1749691"/>
                <a:gd name="connsiteY37" fmla="*/ 625887 h 1109844"/>
                <a:gd name="connsiteX38" fmla="*/ 267572 w 1749691"/>
                <a:gd name="connsiteY38" fmla="*/ 521185 h 1109844"/>
                <a:gd name="connsiteX39" fmla="*/ 409502 w 1749691"/>
                <a:gd name="connsiteY39" fmla="*/ 476977 h 1109844"/>
                <a:gd name="connsiteX40" fmla="*/ 539798 w 1749691"/>
                <a:gd name="connsiteY40" fmla="*/ 451383 h 1109844"/>
                <a:gd name="connsiteX41" fmla="*/ 616580 w 1749691"/>
                <a:gd name="connsiteY41" fmla="*/ 400196 h 1109844"/>
                <a:gd name="connsiteX42" fmla="*/ 672421 w 1749691"/>
                <a:gd name="connsiteY42" fmla="*/ 286186 h 1109844"/>
                <a:gd name="connsiteX43" fmla="*/ 735242 w 1749691"/>
                <a:gd name="connsiteY43" fmla="*/ 214058 h 1109844"/>
                <a:gd name="connsiteX44" fmla="*/ 809697 w 1749691"/>
                <a:gd name="connsiteY44" fmla="*/ 167524 h 1109844"/>
                <a:gd name="connsiteX0" fmla="*/ 809697 w 1749691"/>
                <a:gd name="connsiteY0" fmla="*/ 167524 h 1109844"/>
                <a:gd name="connsiteX1" fmla="*/ 879499 w 1749691"/>
                <a:gd name="connsiteY1" fmla="*/ 246632 h 1109844"/>
                <a:gd name="connsiteX2" fmla="*/ 991181 w 1749691"/>
                <a:gd name="connsiteY2" fmla="*/ 151237 h 1109844"/>
                <a:gd name="connsiteX3" fmla="*/ 1060983 w 1749691"/>
                <a:gd name="connsiteY3" fmla="*/ 111683 h 1109844"/>
                <a:gd name="connsiteX4" fmla="*/ 1179645 w 1749691"/>
                <a:gd name="connsiteY4" fmla="*/ 95396 h 1109844"/>
                <a:gd name="connsiteX5" fmla="*/ 1391377 w 1749691"/>
                <a:gd name="connsiteY5" fmla="*/ 18614 h 1109844"/>
                <a:gd name="connsiteX6" fmla="*/ 1421624 w 1749691"/>
                <a:gd name="connsiteY6" fmla="*/ 0 h 1109844"/>
                <a:gd name="connsiteX7" fmla="*/ 1568728 w 1749691"/>
                <a:gd name="connsiteY7" fmla="*/ 374393 h 1109844"/>
                <a:gd name="connsiteX8" fmla="*/ 1582168 w 1749691"/>
                <a:gd name="connsiteY8" fmla="*/ 458364 h 1109844"/>
                <a:gd name="connsiteX9" fmla="*/ 1670583 w 1749691"/>
                <a:gd name="connsiteY9" fmla="*/ 639848 h 1109844"/>
                <a:gd name="connsiteX10" fmla="*/ 1749691 w 1749691"/>
                <a:gd name="connsiteY10" fmla="*/ 765490 h 1109844"/>
                <a:gd name="connsiteX11" fmla="*/ 1717117 w 1749691"/>
                <a:gd name="connsiteY11" fmla="*/ 830638 h 1109844"/>
                <a:gd name="connsiteX12" fmla="*/ 1605435 w 1749691"/>
                <a:gd name="connsiteY12" fmla="*/ 793411 h 1109844"/>
                <a:gd name="connsiteX13" fmla="*/ 1412317 w 1749691"/>
                <a:gd name="connsiteY13" fmla="*/ 891133 h 1109844"/>
                <a:gd name="connsiteX14" fmla="*/ 1319248 w 1749691"/>
                <a:gd name="connsiteY14" fmla="*/ 907420 h 1109844"/>
                <a:gd name="connsiteX15" fmla="*/ 1172665 w 1749691"/>
                <a:gd name="connsiteY15" fmla="*/ 926034 h 1109844"/>
                <a:gd name="connsiteX16" fmla="*/ 1144745 w 1749691"/>
                <a:gd name="connsiteY16" fmla="*/ 942321 h 1109844"/>
                <a:gd name="connsiteX17" fmla="*/ 1040042 w 1749691"/>
                <a:gd name="connsiteY17" fmla="*/ 895786 h 1109844"/>
                <a:gd name="connsiteX18" fmla="*/ 965587 w 1749691"/>
                <a:gd name="connsiteY18" fmla="*/ 888806 h 1109844"/>
                <a:gd name="connsiteX19" fmla="*/ 723609 w 1749691"/>
                <a:gd name="connsiteY19" fmla="*/ 874846 h 1109844"/>
                <a:gd name="connsiteX20" fmla="*/ 656655 w 1749691"/>
                <a:gd name="connsiteY20" fmla="*/ 911969 h 1109844"/>
                <a:gd name="connsiteX21" fmla="*/ 667768 w 1749691"/>
                <a:gd name="connsiteY21" fmla="*/ 977222 h 1109844"/>
                <a:gd name="connsiteX22" fmla="*/ 672421 w 1749691"/>
                <a:gd name="connsiteY22" fmla="*/ 1000489 h 1109844"/>
                <a:gd name="connsiteX23" fmla="*/ 584006 w 1749691"/>
                <a:gd name="connsiteY23" fmla="*/ 1047023 h 1109844"/>
                <a:gd name="connsiteX24" fmla="*/ 539798 w 1749691"/>
                <a:gd name="connsiteY24" fmla="*/ 1088904 h 1109844"/>
                <a:gd name="connsiteX25" fmla="*/ 528164 w 1749691"/>
                <a:gd name="connsiteY25" fmla="*/ 1109844 h 1109844"/>
                <a:gd name="connsiteX26" fmla="*/ 463016 w 1749691"/>
                <a:gd name="connsiteY26" fmla="*/ 1042370 h 1109844"/>
                <a:gd name="connsiteX27" fmla="*/ 407175 w 1749691"/>
                <a:gd name="connsiteY27" fmla="*/ 1030736 h 1109844"/>
                <a:gd name="connsiteX28" fmla="*/ 368247 w 1749691"/>
                <a:gd name="connsiteY28" fmla="*/ 942009 h 1109844"/>
                <a:gd name="connsiteX29" fmla="*/ 340014 w 1749691"/>
                <a:gd name="connsiteY29" fmla="*/ 914088 h 1109844"/>
                <a:gd name="connsiteX30" fmla="*/ 246632 w 1749691"/>
                <a:gd name="connsiteY30" fmla="*/ 916727 h 1109844"/>
                <a:gd name="connsiteX31" fmla="*/ 160543 w 1749691"/>
                <a:gd name="connsiteY31" fmla="*/ 888806 h 1109844"/>
                <a:gd name="connsiteX32" fmla="*/ 125642 w 1749691"/>
                <a:gd name="connsiteY32" fmla="*/ 823658 h 1109844"/>
                <a:gd name="connsiteX33" fmla="*/ 13960 w 1749691"/>
                <a:gd name="connsiteY33" fmla="*/ 805044 h 1109844"/>
                <a:gd name="connsiteX34" fmla="*/ 0 w 1749691"/>
                <a:gd name="connsiteY34" fmla="*/ 765490 h 1109844"/>
                <a:gd name="connsiteX35" fmla="*/ 46534 w 1749691"/>
                <a:gd name="connsiteY35" fmla="*/ 702669 h 1109844"/>
                <a:gd name="connsiteX36" fmla="*/ 53514 w 1749691"/>
                <a:gd name="connsiteY36" fmla="*/ 688709 h 1109844"/>
                <a:gd name="connsiteX37" fmla="*/ 169850 w 1749691"/>
                <a:gd name="connsiteY37" fmla="*/ 625887 h 1109844"/>
                <a:gd name="connsiteX38" fmla="*/ 267572 w 1749691"/>
                <a:gd name="connsiteY38" fmla="*/ 521185 h 1109844"/>
                <a:gd name="connsiteX39" fmla="*/ 409502 w 1749691"/>
                <a:gd name="connsiteY39" fmla="*/ 476977 h 1109844"/>
                <a:gd name="connsiteX40" fmla="*/ 548896 w 1749691"/>
                <a:gd name="connsiteY40" fmla="*/ 474129 h 1109844"/>
                <a:gd name="connsiteX41" fmla="*/ 616580 w 1749691"/>
                <a:gd name="connsiteY41" fmla="*/ 400196 h 1109844"/>
                <a:gd name="connsiteX42" fmla="*/ 672421 w 1749691"/>
                <a:gd name="connsiteY42" fmla="*/ 286186 h 1109844"/>
                <a:gd name="connsiteX43" fmla="*/ 735242 w 1749691"/>
                <a:gd name="connsiteY43" fmla="*/ 214058 h 1109844"/>
                <a:gd name="connsiteX44" fmla="*/ 809697 w 1749691"/>
                <a:gd name="connsiteY44" fmla="*/ 167524 h 1109844"/>
                <a:gd name="connsiteX0" fmla="*/ 832444 w 1772438"/>
                <a:gd name="connsiteY0" fmla="*/ 167524 h 1109844"/>
                <a:gd name="connsiteX1" fmla="*/ 902246 w 1772438"/>
                <a:gd name="connsiteY1" fmla="*/ 246632 h 1109844"/>
                <a:gd name="connsiteX2" fmla="*/ 1013928 w 1772438"/>
                <a:gd name="connsiteY2" fmla="*/ 151237 h 1109844"/>
                <a:gd name="connsiteX3" fmla="*/ 1083730 w 1772438"/>
                <a:gd name="connsiteY3" fmla="*/ 111683 h 1109844"/>
                <a:gd name="connsiteX4" fmla="*/ 1202392 w 1772438"/>
                <a:gd name="connsiteY4" fmla="*/ 95396 h 1109844"/>
                <a:gd name="connsiteX5" fmla="*/ 1414124 w 1772438"/>
                <a:gd name="connsiteY5" fmla="*/ 18614 h 1109844"/>
                <a:gd name="connsiteX6" fmla="*/ 1444371 w 1772438"/>
                <a:gd name="connsiteY6" fmla="*/ 0 h 1109844"/>
                <a:gd name="connsiteX7" fmla="*/ 1591475 w 1772438"/>
                <a:gd name="connsiteY7" fmla="*/ 374393 h 1109844"/>
                <a:gd name="connsiteX8" fmla="*/ 1604915 w 1772438"/>
                <a:gd name="connsiteY8" fmla="*/ 458364 h 1109844"/>
                <a:gd name="connsiteX9" fmla="*/ 1693330 w 1772438"/>
                <a:gd name="connsiteY9" fmla="*/ 639848 h 1109844"/>
                <a:gd name="connsiteX10" fmla="*/ 1772438 w 1772438"/>
                <a:gd name="connsiteY10" fmla="*/ 765490 h 1109844"/>
                <a:gd name="connsiteX11" fmla="*/ 1739864 w 1772438"/>
                <a:gd name="connsiteY11" fmla="*/ 830638 h 1109844"/>
                <a:gd name="connsiteX12" fmla="*/ 1628182 w 1772438"/>
                <a:gd name="connsiteY12" fmla="*/ 793411 h 1109844"/>
                <a:gd name="connsiteX13" fmla="*/ 1435064 w 1772438"/>
                <a:gd name="connsiteY13" fmla="*/ 891133 h 1109844"/>
                <a:gd name="connsiteX14" fmla="*/ 1341995 w 1772438"/>
                <a:gd name="connsiteY14" fmla="*/ 907420 h 1109844"/>
                <a:gd name="connsiteX15" fmla="*/ 1195412 w 1772438"/>
                <a:gd name="connsiteY15" fmla="*/ 926034 h 1109844"/>
                <a:gd name="connsiteX16" fmla="*/ 1167492 w 1772438"/>
                <a:gd name="connsiteY16" fmla="*/ 942321 h 1109844"/>
                <a:gd name="connsiteX17" fmla="*/ 1062789 w 1772438"/>
                <a:gd name="connsiteY17" fmla="*/ 895786 h 1109844"/>
                <a:gd name="connsiteX18" fmla="*/ 988334 w 1772438"/>
                <a:gd name="connsiteY18" fmla="*/ 888806 h 1109844"/>
                <a:gd name="connsiteX19" fmla="*/ 746356 w 1772438"/>
                <a:gd name="connsiteY19" fmla="*/ 874846 h 1109844"/>
                <a:gd name="connsiteX20" fmla="*/ 679402 w 1772438"/>
                <a:gd name="connsiteY20" fmla="*/ 911969 h 1109844"/>
                <a:gd name="connsiteX21" fmla="*/ 690515 w 1772438"/>
                <a:gd name="connsiteY21" fmla="*/ 977222 h 1109844"/>
                <a:gd name="connsiteX22" fmla="*/ 695168 w 1772438"/>
                <a:gd name="connsiteY22" fmla="*/ 1000489 h 1109844"/>
                <a:gd name="connsiteX23" fmla="*/ 606753 w 1772438"/>
                <a:gd name="connsiteY23" fmla="*/ 1047023 h 1109844"/>
                <a:gd name="connsiteX24" fmla="*/ 562545 w 1772438"/>
                <a:gd name="connsiteY24" fmla="*/ 1088904 h 1109844"/>
                <a:gd name="connsiteX25" fmla="*/ 550911 w 1772438"/>
                <a:gd name="connsiteY25" fmla="*/ 1109844 h 1109844"/>
                <a:gd name="connsiteX26" fmla="*/ 485763 w 1772438"/>
                <a:gd name="connsiteY26" fmla="*/ 1042370 h 1109844"/>
                <a:gd name="connsiteX27" fmla="*/ 429922 w 1772438"/>
                <a:gd name="connsiteY27" fmla="*/ 1030736 h 1109844"/>
                <a:gd name="connsiteX28" fmla="*/ 390994 w 1772438"/>
                <a:gd name="connsiteY28" fmla="*/ 942009 h 1109844"/>
                <a:gd name="connsiteX29" fmla="*/ 362761 w 1772438"/>
                <a:gd name="connsiteY29" fmla="*/ 914088 h 1109844"/>
                <a:gd name="connsiteX30" fmla="*/ 269379 w 1772438"/>
                <a:gd name="connsiteY30" fmla="*/ 916727 h 1109844"/>
                <a:gd name="connsiteX31" fmla="*/ 183290 w 1772438"/>
                <a:gd name="connsiteY31" fmla="*/ 888806 h 1109844"/>
                <a:gd name="connsiteX32" fmla="*/ 148389 w 1772438"/>
                <a:gd name="connsiteY32" fmla="*/ 823658 h 1109844"/>
                <a:gd name="connsiteX33" fmla="*/ 36707 w 1772438"/>
                <a:gd name="connsiteY33" fmla="*/ 805044 h 1109844"/>
                <a:gd name="connsiteX34" fmla="*/ 0 w 1772438"/>
                <a:gd name="connsiteY34" fmla="*/ 765490 h 1109844"/>
                <a:gd name="connsiteX35" fmla="*/ 69281 w 1772438"/>
                <a:gd name="connsiteY35" fmla="*/ 702669 h 1109844"/>
                <a:gd name="connsiteX36" fmla="*/ 76261 w 1772438"/>
                <a:gd name="connsiteY36" fmla="*/ 688709 h 1109844"/>
                <a:gd name="connsiteX37" fmla="*/ 192597 w 1772438"/>
                <a:gd name="connsiteY37" fmla="*/ 625887 h 1109844"/>
                <a:gd name="connsiteX38" fmla="*/ 290319 w 1772438"/>
                <a:gd name="connsiteY38" fmla="*/ 521185 h 1109844"/>
                <a:gd name="connsiteX39" fmla="*/ 432249 w 1772438"/>
                <a:gd name="connsiteY39" fmla="*/ 476977 h 1109844"/>
                <a:gd name="connsiteX40" fmla="*/ 571643 w 1772438"/>
                <a:gd name="connsiteY40" fmla="*/ 474129 h 1109844"/>
                <a:gd name="connsiteX41" fmla="*/ 639327 w 1772438"/>
                <a:gd name="connsiteY41" fmla="*/ 400196 h 1109844"/>
                <a:gd name="connsiteX42" fmla="*/ 695168 w 1772438"/>
                <a:gd name="connsiteY42" fmla="*/ 286186 h 1109844"/>
                <a:gd name="connsiteX43" fmla="*/ 757989 w 1772438"/>
                <a:gd name="connsiteY43" fmla="*/ 214058 h 1109844"/>
                <a:gd name="connsiteX44" fmla="*/ 832444 w 1772438"/>
                <a:gd name="connsiteY44" fmla="*/ 167524 h 110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72438" h="1109844">
                  <a:moveTo>
                    <a:pt x="832444" y="167524"/>
                  </a:moveTo>
                  <a:lnTo>
                    <a:pt x="902246" y="246632"/>
                  </a:lnTo>
                  <a:lnTo>
                    <a:pt x="1013928" y="151237"/>
                  </a:lnTo>
                  <a:lnTo>
                    <a:pt x="1083730" y="111683"/>
                  </a:lnTo>
                  <a:lnTo>
                    <a:pt x="1202392" y="95396"/>
                  </a:lnTo>
                  <a:lnTo>
                    <a:pt x="1414124" y="18614"/>
                  </a:lnTo>
                  <a:lnTo>
                    <a:pt x="1444371" y="0"/>
                  </a:lnTo>
                  <a:lnTo>
                    <a:pt x="1591475" y="374393"/>
                  </a:lnTo>
                  <a:lnTo>
                    <a:pt x="1604915" y="458364"/>
                  </a:lnTo>
                  <a:lnTo>
                    <a:pt x="1693330" y="639848"/>
                  </a:lnTo>
                  <a:lnTo>
                    <a:pt x="1772438" y="765490"/>
                  </a:lnTo>
                  <a:lnTo>
                    <a:pt x="1739864" y="830638"/>
                  </a:lnTo>
                  <a:lnTo>
                    <a:pt x="1628182" y="793411"/>
                  </a:lnTo>
                  <a:lnTo>
                    <a:pt x="1435064" y="891133"/>
                  </a:lnTo>
                  <a:lnTo>
                    <a:pt x="1341995" y="907420"/>
                  </a:lnTo>
                  <a:lnTo>
                    <a:pt x="1195412" y="926034"/>
                  </a:lnTo>
                  <a:lnTo>
                    <a:pt x="1167492" y="942321"/>
                  </a:lnTo>
                  <a:lnTo>
                    <a:pt x="1062789" y="895786"/>
                  </a:lnTo>
                  <a:lnTo>
                    <a:pt x="988334" y="888806"/>
                  </a:lnTo>
                  <a:lnTo>
                    <a:pt x="746356" y="874846"/>
                  </a:lnTo>
                  <a:lnTo>
                    <a:pt x="679402" y="911969"/>
                  </a:lnTo>
                  <a:lnTo>
                    <a:pt x="690515" y="977222"/>
                  </a:lnTo>
                  <a:lnTo>
                    <a:pt x="695168" y="1000489"/>
                  </a:lnTo>
                  <a:lnTo>
                    <a:pt x="606753" y="1047023"/>
                  </a:lnTo>
                  <a:lnTo>
                    <a:pt x="562545" y="1088904"/>
                  </a:lnTo>
                  <a:lnTo>
                    <a:pt x="550911" y="1109844"/>
                  </a:lnTo>
                  <a:lnTo>
                    <a:pt x="485763" y="1042370"/>
                  </a:lnTo>
                  <a:lnTo>
                    <a:pt x="429922" y="1030736"/>
                  </a:lnTo>
                  <a:lnTo>
                    <a:pt x="390994" y="942009"/>
                  </a:lnTo>
                  <a:lnTo>
                    <a:pt x="362761" y="914088"/>
                  </a:lnTo>
                  <a:lnTo>
                    <a:pt x="269379" y="916727"/>
                  </a:lnTo>
                  <a:lnTo>
                    <a:pt x="183290" y="888806"/>
                  </a:lnTo>
                  <a:lnTo>
                    <a:pt x="148389" y="823658"/>
                  </a:lnTo>
                  <a:lnTo>
                    <a:pt x="36707" y="805044"/>
                  </a:lnTo>
                  <a:lnTo>
                    <a:pt x="0" y="765490"/>
                  </a:lnTo>
                  <a:lnTo>
                    <a:pt x="69281" y="702669"/>
                  </a:lnTo>
                  <a:lnTo>
                    <a:pt x="76261" y="688709"/>
                  </a:lnTo>
                  <a:lnTo>
                    <a:pt x="192597" y="625887"/>
                  </a:lnTo>
                  <a:lnTo>
                    <a:pt x="290319" y="521185"/>
                  </a:lnTo>
                  <a:lnTo>
                    <a:pt x="432249" y="476977"/>
                  </a:lnTo>
                  <a:lnTo>
                    <a:pt x="571643" y="474129"/>
                  </a:lnTo>
                  <a:lnTo>
                    <a:pt x="639327" y="400196"/>
                  </a:lnTo>
                  <a:lnTo>
                    <a:pt x="695168" y="286186"/>
                  </a:lnTo>
                  <a:lnTo>
                    <a:pt x="757989" y="214058"/>
                  </a:lnTo>
                  <a:lnTo>
                    <a:pt x="832444" y="167524"/>
                  </a:lnTo>
                  <a:close/>
                </a:path>
              </a:pathLst>
            </a:custGeom>
            <a:noFill/>
            <a:ln w="38100">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400" dirty="0"/>
            </a:p>
          </p:txBody>
        </p:sp>
        <p:sp>
          <p:nvSpPr>
            <p:cNvPr id="25" name="Frihandsfigur: Form 24">
              <a:extLst>
                <a:ext uri="{FF2B5EF4-FFF2-40B4-BE49-F238E27FC236}">
                  <a16:creationId xmlns:a16="http://schemas.microsoft.com/office/drawing/2014/main" id="{DC3FC882-B0D2-4828-8F04-3F067998E558}"/>
                </a:ext>
              </a:extLst>
            </p:cNvPr>
            <p:cNvSpPr/>
            <p:nvPr/>
          </p:nvSpPr>
          <p:spPr>
            <a:xfrm>
              <a:off x="9089135" y="1703579"/>
              <a:ext cx="2202917" cy="2282961"/>
            </a:xfrm>
            <a:custGeom>
              <a:avLst/>
              <a:gdLst>
                <a:gd name="connsiteX0" fmla="*/ 0 w 2234762"/>
                <a:gd name="connsiteY0" fmla="*/ 2222938 h 2305707"/>
                <a:gd name="connsiteX1" fmla="*/ 153713 w 2234762"/>
                <a:gd name="connsiteY1" fmla="*/ 1868214 h 2305707"/>
                <a:gd name="connsiteX2" fmla="*/ 161596 w 2234762"/>
                <a:gd name="connsiteY2" fmla="*/ 1781504 h 2305707"/>
                <a:gd name="connsiteX3" fmla="*/ 86710 w 2234762"/>
                <a:gd name="connsiteY3" fmla="*/ 1615966 h 2305707"/>
                <a:gd name="connsiteX4" fmla="*/ 130065 w 2234762"/>
                <a:gd name="connsiteY4" fmla="*/ 1529255 h 2305707"/>
                <a:gd name="connsiteX5" fmla="*/ 201010 w 2234762"/>
                <a:gd name="connsiteY5" fmla="*/ 1446486 h 2305707"/>
                <a:gd name="connsiteX6" fmla="*/ 145831 w 2234762"/>
                <a:gd name="connsiteY6" fmla="*/ 1233652 h 2305707"/>
                <a:gd name="connsiteX7" fmla="*/ 248307 w 2234762"/>
                <a:gd name="connsiteY7" fmla="*/ 807983 h 2305707"/>
                <a:gd name="connsiteX8" fmla="*/ 252248 w 2234762"/>
                <a:gd name="connsiteY8" fmla="*/ 673976 h 2305707"/>
                <a:gd name="connsiteX9" fmla="*/ 315310 w 2234762"/>
                <a:gd name="connsiteY9" fmla="*/ 709448 h 2305707"/>
                <a:gd name="connsiteX10" fmla="*/ 335017 w 2234762"/>
                <a:gd name="connsiteY10" fmla="*/ 524204 h 2305707"/>
                <a:gd name="connsiteX11" fmla="*/ 441434 w 2234762"/>
                <a:gd name="connsiteY11" fmla="*/ 461142 h 2305707"/>
                <a:gd name="connsiteX12" fmla="*/ 469024 w 2234762"/>
                <a:gd name="connsiteY12" fmla="*/ 331076 h 2305707"/>
                <a:gd name="connsiteX13" fmla="*/ 867103 w 2234762"/>
                <a:gd name="connsiteY13" fmla="*/ 78828 h 2305707"/>
                <a:gd name="connsiteX14" fmla="*/ 1040524 w 2234762"/>
                <a:gd name="connsiteY14" fmla="*/ 7883 h 2305707"/>
                <a:gd name="connsiteX15" fmla="*/ 1608082 w 2234762"/>
                <a:gd name="connsiteY15" fmla="*/ 0 h 2305707"/>
                <a:gd name="connsiteX16" fmla="*/ 1726324 w 2234762"/>
                <a:gd name="connsiteY16" fmla="*/ 189186 h 2305707"/>
                <a:gd name="connsiteX17" fmla="*/ 1828800 w 2234762"/>
                <a:gd name="connsiteY17" fmla="*/ 283779 h 2305707"/>
                <a:gd name="connsiteX18" fmla="*/ 1848507 w 2234762"/>
                <a:gd name="connsiteY18" fmla="*/ 480848 h 2305707"/>
                <a:gd name="connsiteX19" fmla="*/ 1919451 w 2234762"/>
                <a:gd name="connsiteY19" fmla="*/ 555735 h 2305707"/>
                <a:gd name="connsiteX20" fmla="*/ 1935217 w 2234762"/>
                <a:gd name="connsiteY20" fmla="*/ 650328 h 2305707"/>
                <a:gd name="connsiteX21" fmla="*/ 2159876 w 2234762"/>
                <a:gd name="connsiteY21" fmla="*/ 855279 h 2305707"/>
                <a:gd name="connsiteX22" fmla="*/ 2234762 w 2234762"/>
                <a:gd name="connsiteY22" fmla="*/ 1028700 h 2305707"/>
                <a:gd name="connsiteX23" fmla="*/ 2211113 w 2234762"/>
                <a:gd name="connsiteY23" fmla="*/ 1083879 h 2305707"/>
                <a:gd name="connsiteX24" fmla="*/ 2006162 w 2234762"/>
                <a:gd name="connsiteY24" fmla="*/ 1115410 h 2305707"/>
                <a:gd name="connsiteX25" fmla="*/ 1769679 w 2234762"/>
                <a:gd name="connsiteY25" fmla="*/ 1312479 h 2305707"/>
                <a:gd name="connsiteX26" fmla="*/ 1509548 w 2234762"/>
                <a:gd name="connsiteY26" fmla="*/ 1403131 h 2305707"/>
                <a:gd name="connsiteX27" fmla="*/ 1292772 w 2234762"/>
                <a:gd name="connsiteY27" fmla="*/ 1407073 h 2305707"/>
                <a:gd name="connsiteX28" fmla="*/ 1150882 w 2234762"/>
                <a:gd name="connsiteY28" fmla="*/ 1418897 h 2305707"/>
                <a:gd name="connsiteX29" fmla="*/ 1044465 w 2234762"/>
                <a:gd name="connsiteY29" fmla="*/ 1481959 h 2305707"/>
                <a:gd name="connsiteX30" fmla="*/ 1005051 w 2234762"/>
                <a:gd name="connsiteY30" fmla="*/ 1537138 h 2305707"/>
                <a:gd name="connsiteX31" fmla="*/ 874986 w 2234762"/>
                <a:gd name="connsiteY31" fmla="*/ 1564728 h 2305707"/>
                <a:gd name="connsiteX32" fmla="*/ 835572 w 2234762"/>
                <a:gd name="connsiteY32" fmla="*/ 1592317 h 2305707"/>
                <a:gd name="connsiteX33" fmla="*/ 855279 w 2234762"/>
                <a:gd name="connsiteY33" fmla="*/ 1706617 h 2305707"/>
                <a:gd name="connsiteX34" fmla="*/ 823748 w 2234762"/>
                <a:gd name="connsiteY34" fmla="*/ 1809093 h 2305707"/>
                <a:gd name="connsiteX35" fmla="*/ 843455 w 2234762"/>
                <a:gd name="connsiteY35" fmla="*/ 1994338 h 2305707"/>
                <a:gd name="connsiteX36" fmla="*/ 780393 w 2234762"/>
                <a:gd name="connsiteY36" fmla="*/ 2057400 h 2305707"/>
                <a:gd name="connsiteX37" fmla="*/ 618796 w 2234762"/>
                <a:gd name="connsiteY37" fmla="*/ 2065283 h 2305707"/>
                <a:gd name="connsiteX38" fmla="*/ 323193 w 2234762"/>
                <a:gd name="connsiteY38" fmla="*/ 2167759 h 2305707"/>
                <a:gd name="connsiteX39" fmla="*/ 232541 w 2234762"/>
                <a:gd name="connsiteY39" fmla="*/ 2171700 h 2305707"/>
                <a:gd name="connsiteX40" fmla="*/ 102476 w 2234762"/>
                <a:gd name="connsiteY40" fmla="*/ 2262352 h 2305707"/>
                <a:gd name="connsiteX41" fmla="*/ 82769 w 2234762"/>
                <a:gd name="connsiteY41" fmla="*/ 2305707 h 2305707"/>
                <a:gd name="connsiteX42" fmla="*/ 0 w 2234762"/>
                <a:gd name="connsiteY42" fmla="*/ 2222938 h 2305707"/>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15310 w 2234762"/>
                <a:gd name="connsiteY9" fmla="*/ 709448 h 2282961"/>
                <a:gd name="connsiteX10" fmla="*/ 335017 w 2234762"/>
                <a:gd name="connsiteY10" fmla="*/ 524204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11113 w 2234762"/>
                <a:gd name="connsiteY23" fmla="*/ 1083879 h 2282961"/>
                <a:gd name="connsiteX24" fmla="*/ 2006162 w 2234762"/>
                <a:gd name="connsiteY24" fmla="*/ 1115410 h 2282961"/>
                <a:gd name="connsiteX25" fmla="*/ 1769679 w 2234762"/>
                <a:gd name="connsiteY25" fmla="*/ 1312479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1005051 w 2234762"/>
                <a:gd name="connsiteY30" fmla="*/ 1537138 h 2282961"/>
                <a:gd name="connsiteX31" fmla="*/ 874986 w 2234762"/>
                <a:gd name="connsiteY31" fmla="*/ 1564728 h 2282961"/>
                <a:gd name="connsiteX32" fmla="*/ 835572 w 2234762"/>
                <a:gd name="connsiteY32" fmla="*/ 1592317 h 2282961"/>
                <a:gd name="connsiteX33" fmla="*/ 855279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15310 w 2234762"/>
                <a:gd name="connsiteY9" fmla="*/ 709448 h 2282961"/>
                <a:gd name="connsiteX10" fmla="*/ 335017 w 2234762"/>
                <a:gd name="connsiteY10" fmla="*/ 524204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11113 w 2234762"/>
                <a:gd name="connsiteY23" fmla="*/ 1083879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1005051 w 2234762"/>
                <a:gd name="connsiteY30" fmla="*/ 1537138 h 2282961"/>
                <a:gd name="connsiteX31" fmla="*/ 874986 w 2234762"/>
                <a:gd name="connsiteY31" fmla="*/ 1564728 h 2282961"/>
                <a:gd name="connsiteX32" fmla="*/ 835572 w 2234762"/>
                <a:gd name="connsiteY32" fmla="*/ 1592317 h 2282961"/>
                <a:gd name="connsiteX33" fmla="*/ 855279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15310 w 2234762"/>
                <a:gd name="connsiteY9" fmla="*/ 709448 h 2282961"/>
                <a:gd name="connsiteX10" fmla="*/ 335017 w 2234762"/>
                <a:gd name="connsiteY10" fmla="*/ 524204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1005051 w 2234762"/>
                <a:gd name="connsiteY30" fmla="*/ 1537138 h 2282961"/>
                <a:gd name="connsiteX31" fmla="*/ 874986 w 2234762"/>
                <a:gd name="connsiteY31" fmla="*/ 1564728 h 2282961"/>
                <a:gd name="connsiteX32" fmla="*/ 835572 w 2234762"/>
                <a:gd name="connsiteY32" fmla="*/ 1592317 h 2282961"/>
                <a:gd name="connsiteX33" fmla="*/ 855279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15310 w 2234762"/>
                <a:gd name="connsiteY9" fmla="*/ 709448 h 2282961"/>
                <a:gd name="connsiteX10" fmla="*/ 335017 w 2234762"/>
                <a:gd name="connsiteY10" fmla="*/ 524204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55279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15310 w 2234762"/>
                <a:gd name="connsiteY9" fmla="*/ 709448 h 2282961"/>
                <a:gd name="connsiteX10" fmla="*/ 335017 w 2234762"/>
                <a:gd name="connsiteY10" fmla="*/ 524204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15310 w 2234762"/>
                <a:gd name="connsiteY9" fmla="*/ 709448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52248 w 2234762"/>
                <a:gd name="connsiteY8" fmla="*/ 673976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48307 w 2234762"/>
                <a:gd name="connsiteY7" fmla="*/ 807983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45831 w 2234762"/>
                <a:gd name="connsiteY6" fmla="*/ 1233652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67103 w 2234762"/>
                <a:gd name="connsiteY13" fmla="*/ 78828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26324 w 2234762"/>
                <a:gd name="connsiteY16" fmla="*/ 189186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08127 w 2234762"/>
                <a:gd name="connsiteY16" fmla="*/ 211933 h 2282961"/>
                <a:gd name="connsiteX17" fmla="*/ 1828800 w 2234762"/>
                <a:gd name="connsiteY17" fmla="*/ 283779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08127 w 2234762"/>
                <a:gd name="connsiteY16" fmla="*/ 211933 h 2282961"/>
                <a:gd name="connsiteX17" fmla="*/ 1806053 w 2234762"/>
                <a:gd name="connsiteY17" fmla="*/ 297427 h 2282961"/>
                <a:gd name="connsiteX18" fmla="*/ 1848507 w 2234762"/>
                <a:gd name="connsiteY18" fmla="*/ 480848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08127 w 2234762"/>
                <a:gd name="connsiteY16" fmla="*/ 211933 h 2282961"/>
                <a:gd name="connsiteX17" fmla="*/ 1806053 w 2234762"/>
                <a:gd name="connsiteY17" fmla="*/ 297427 h 2282961"/>
                <a:gd name="connsiteX18" fmla="*/ 1825761 w 2234762"/>
                <a:gd name="connsiteY18" fmla="*/ 489947 h 2282961"/>
                <a:gd name="connsiteX19" fmla="*/ 1919451 w 2234762"/>
                <a:gd name="connsiteY19" fmla="*/ 555735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08127 w 2234762"/>
                <a:gd name="connsiteY16" fmla="*/ 211933 h 2282961"/>
                <a:gd name="connsiteX17" fmla="*/ 1806053 w 2234762"/>
                <a:gd name="connsiteY17" fmla="*/ 297427 h 2282961"/>
                <a:gd name="connsiteX18" fmla="*/ 1825761 w 2234762"/>
                <a:gd name="connsiteY18" fmla="*/ 489947 h 2282961"/>
                <a:gd name="connsiteX19" fmla="*/ 1914901 w 2234762"/>
                <a:gd name="connsiteY19" fmla="*/ 578482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9548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41434 w 2234762"/>
                <a:gd name="connsiteY11" fmla="*/ 461142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08127 w 2234762"/>
                <a:gd name="connsiteY16" fmla="*/ 211933 h 2282961"/>
                <a:gd name="connsiteX17" fmla="*/ 1806053 w 2234762"/>
                <a:gd name="connsiteY17" fmla="*/ 297427 h 2282961"/>
                <a:gd name="connsiteX18" fmla="*/ 1825761 w 2234762"/>
                <a:gd name="connsiteY18" fmla="*/ 489947 h 2282961"/>
                <a:gd name="connsiteX19" fmla="*/ 1914901 w 2234762"/>
                <a:gd name="connsiteY19" fmla="*/ 578482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4999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559714 w 2234762"/>
                <a:gd name="connsiteY11" fmla="*/ 574873 h 2282961"/>
                <a:gd name="connsiteX12" fmla="*/ 469024 w 2234762"/>
                <a:gd name="connsiteY12" fmla="*/ 331076 h 2282961"/>
                <a:gd name="connsiteX13" fmla="*/ 889850 w 2234762"/>
                <a:gd name="connsiteY13" fmla="*/ 115223 h 2282961"/>
                <a:gd name="connsiteX14" fmla="*/ 1040524 w 2234762"/>
                <a:gd name="connsiteY14" fmla="*/ 7883 h 2282961"/>
                <a:gd name="connsiteX15" fmla="*/ 1608082 w 2234762"/>
                <a:gd name="connsiteY15" fmla="*/ 0 h 2282961"/>
                <a:gd name="connsiteX16" fmla="*/ 1708127 w 2234762"/>
                <a:gd name="connsiteY16" fmla="*/ 211933 h 2282961"/>
                <a:gd name="connsiteX17" fmla="*/ 1806053 w 2234762"/>
                <a:gd name="connsiteY17" fmla="*/ 297427 h 2282961"/>
                <a:gd name="connsiteX18" fmla="*/ 1825761 w 2234762"/>
                <a:gd name="connsiteY18" fmla="*/ 489947 h 2282961"/>
                <a:gd name="connsiteX19" fmla="*/ 1914901 w 2234762"/>
                <a:gd name="connsiteY19" fmla="*/ 578482 h 2282961"/>
                <a:gd name="connsiteX20" fmla="*/ 1935217 w 2234762"/>
                <a:gd name="connsiteY20" fmla="*/ 650328 h 2282961"/>
                <a:gd name="connsiteX21" fmla="*/ 2159876 w 2234762"/>
                <a:gd name="connsiteY21" fmla="*/ 855279 h 2282961"/>
                <a:gd name="connsiteX22" fmla="*/ 2234762 w 2234762"/>
                <a:gd name="connsiteY22" fmla="*/ 1028700 h 2282961"/>
                <a:gd name="connsiteX23" fmla="*/ 2202015 w 2234762"/>
                <a:gd name="connsiteY23" fmla="*/ 1042936 h 2282961"/>
                <a:gd name="connsiteX24" fmla="*/ 2006162 w 2234762"/>
                <a:gd name="connsiteY24" fmla="*/ 1115410 h 2282961"/>
                <a:gd name="connsiteX25" fmla="*/ 1742383 w 2234762"/>
                <a:gd name="connsiteY25" fmla="*/ 1280634 h 2282961"/>
                <a:gd name="connsiteX26" fmla="*/ 1504999 w 2234762"/>
                <a:gd name="connsiteY26" fmla="*/ 1403131 h 2282961"/>
                <a:gd name="connsiteX27" fmla="*/ 1292772 w 2234762"/>
                <a:gd name="connsiteY27" fmla="*/ 1407073 h 2282961"/>
                <a:gd name="connsiteX28" fmla="*/ 1150882 w 2234762"/>
                <a:gd name="connsiteY28" fmla="*/ 1418897 h 2282961"/>
                <a:gd name="connsiteX29" fmla="*/ 1044465 w 2234762"/>
                <a:gd name="connsiteY29" fmla="*/ 1481959 h 2282961"/>
                <a:gd name="connsiteX30" fmla="*/ 977756 w 2234762"/>
                <a:gd name="connsiteY30" fmla="*/ 1532588 h 2282961"/>
                <a:gd name="connsiteX31" fmla="*/ 874986 w 2234762"/>
                <a:gd name="connsiteY31" fmla="*/ 1564728 h 2282961"/>
                <a:gd name="connsiteX32" fmla="*/ 835572 w 2234762"/>
                <a:gd name="connsiteY32" fmla="*/ 1592317 h 2282961"/>
                <a:gd name="connsiteX33" fmla="*/ 841631 w 2234762"/>
                <a:gd name="connsiteY33" fmla="*/ 1706617 h 2282961"/>
                <a:gd name="connsiteX34" fmla="*/ 823748 w 2234762"/>
                <a:gd name="connsiteY34" fmla="*/ 1809093 h 2282961"/>
                <a:gd name="connsiteX35" fmla="*/ 843455 w 2234762"/>
                <a:gd name="connsiteY35" fmla="*/ 1994338 h 2282961"/>
                <a:gd name="connsiteX36" fmla="*/ 780393 w 2234762"/>
                <a:gd name="connsiteY36" fmla="*/ 2057400 h 2282961"/>
                <a:gd name="connsiteX37" fmla="*/ 618796 w 2234762"/>
                <a:gd name="connsiteY37" fmla="*/ 2065283 h 2282961"/>
                <a:gd name="connsiteX38" fmla="*/ 323193 w 2234762"/>
                <a:gd name="connsiteY38" fmla="*/ 2167759 h 2282961"/>
                <a:gd name="connsiteX39" fmla="*/ 232541 w 2234762"/>
                <a:gd name="connsiteY39" fmla="*/ 2171700 h 2282961"/>
                <a:gd name="connsiteX40" fmla="*/ 102476 w 2234762"/>
                <a:gd name="connsiteY40" fmla="*/ 2262352 h 2282961"/>
                <a:gd name="connsiteX41" fmla="*/ 78220 w 2234762"/>
                <a:gd name="connsiteY41" fmla="*/ 2282961 h 2282961"/>
                <a:gd name="connsiteX42" fmla="*/ 0 w 2234762"/>
                <a:gd name="connsiteY42"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559714 w 2234762"/>
                <a:gd name="connsiteY12" fmla="*/ 574873 h 2282961"/>
                <a:gd name="connsiteX13" fmla="*/ 469024 w 2234762"/>
                <a:gd name="connsiteY13" fmla="*/ 331076 h 2282961"/>
                <a:gd name="connsiteX14" fmla="*/ 889850 w 2234762"/>
                <a:gd name="connsiteY14" fmla="*/ 115223 h 2282961"/>
                <a:gd name="connsiteX15" fmla="*/ 1040524 w 2234762"/>
                <a:gd name="connsiteY15" fmla="*/ 7883 h 2282961"/>
                <a:gd name="connsiteX16" fmla="*/ 1608082 w 2234762"/>
                <a:gd name="connsiteY16" fmla="*/ 0 h 2282961"/>
                <a:gd name="connsiteX17" fmla="*/ 1708127 w 2234762"/>
                <a:gd name="connsiteY17" fmla="*/ 211933 h 2282961"/>
                <a:gd name="connsiteX18" fmla="*/ 1806053 w 2234762"/>
                <a:gd name="connsiteY18" fmla="*/ 297427 h 2282961"/>
                <a:gd name="connsiteX19" fmla="*/ 1825761 w 2234762"/>
                <a:gd name="connsiteY19" fmla="*/ 489947 h 2282961"/>
                <a:gd name="connsiteX20" fmla="*/ 1914901 w 2234762"/>
                <a:gd name="connsiteY20" fmla="*/ 578482 h 2282961"/>
                <a:gd name="connsiteX21" fmla="*/ 1935217 w 2234762"/>
                <a:gd name="connsiteY21" fmla="*/ 650328 h 2282961"/>
                <a:gd name="connsiteX22" fmla="*/ 2159876 w 2234762"/>
                <a:gd name="connsiteY22" fmla="*/ 855279 h 2282961"/>
                <a:gd name="connsiteX23" fmla="*/ 2234762 w 2234762"/>
                <a:gd name="connsiteY23" fmla="*/ 1028700 h 2282961"/>
                <a:gd name="connsiteX24" fmla="*/ 2202015 w 2234762"/>
                <a:gd name="connsiteY24" fmla="*/ 1042936 h 2282961"/>
                <a:gd name="connsiteX25" fmla="*/ 2006162 w 2234762"/>
                <a:gd name="connsiteY25" fmla="*/ 1115410 h 2282961"/>
                <a:gd name="connsiteX26" fmla="*/ 1742383 w 2234762"/>
                <a:gd name="connsiteY26" fmla="*/ 1280634 h 2282961"/>
                <a:gd name="connsiteX27" fmla="*/ 1504999 w 2234762"/>
                <a:gd name="connsiteY27" fmla="*/ 1403131 h 2282961"/>
                <a:gd name="connsiteX28" fmla="*/ 1292772 w 2234762"/>
                <a:gd name="connsiteY28" fmla="*/ 1407073 h 2282961"/>
                <a:gd name="connsiteX29" fmla="*/ 1150882 w 2234762"/>
                <a:gd name="connsiteY29" fmla="*/ 1418897 h 2282961"/>
                <a:gd name="connsiteX30" fmla="*/ 1044465 w 2234762"/>
                <a:gd name="connsiteY30" fmla="*/ 1481959 h 2282961"/>
                <a:gd name="connsiteX31" fmla="*/ 977756 w 2234762"/>
                <a:gd name="connsiteY31" fmla="*/ 1532588 h 2282961"/>
                <a:gd name="connsiteX32" fmla="*/ 874986 w 2234762"/>
                <a:gd name="connsiteY32" fmla="*/ 1564728 h 2282961"/>
                <a:gd name="connsiteX33" fmla="*/ 835572 w 2234762"/>
                <a:gd name="connsiteY33" fmla="*/ 1592317 h 2282961"/>
                <a:gd name="connsiteX34" fmla="*/ 841631 w 2234762"/>
                <a:gd name="connsiteY34" fmla="*/ 1706617 h 2282961"/>
                <a:gd name="connsiteX35" fmla="*/ 823748 w 2234762"/>
                <a:gd name="connsiteY35" fmla="*/ 1809093 h 2282961"/>
                <a:gd name="connsiteX36" fmla="*/ 843455 w 2234762"/>
                <a:gd name="connsiteY36" fmla="*/ 1994338 h 2282961"/>
                <a:gd name="connsiteX37" fmla="*/ 780393 w 2234762"/>
                <a:gd name="connsiteY37" fmla="*/ 2057400 h 2282961"/>
                <a:gd name="connsiteX38" fmla="*/ 618796 w 2234762"/>
                <a:gd name="connsiteY38" fmla="*/ 2065283 h 2282961"/>
                <a:gd name="connsiteX39" fmla="*/ 323193 w 2234762"/>
                <a:gd name="connsiteY39" fmla="*/ 2167759 h 2282961"/>
                <a:gd name="connsiteX40" fmla="*/ 232541 w 2234762"/>
                <a:gd name="connsiteY40" fmla="*/ 2171700 h 2282961"/>
                <a:gd name="connsiteX41" fmla="*/ 102476 w 2234762"/>
                <a:gd name="connsiteY41" fmla="*/ 2262352 h 2282961"/>
                <a:gd name="connsiteX42" fmla="*/ 78220 w 2234762"/>
                <a:gd name="connsiteY42" fmla="*/ 2282961 h 2282961"/>
                <a:gd name="connsiteX43" fmla="*/ 0 w 2234762"/>
                <a:gd name="connsiteY43"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559714 w 2234762"/>
                <a:gd name="connsiteY12" fmla="*/ 574873 h 2282961"/>
                <a:gd name="connsiteX13" fmla="*/ 469024 w 2234762"/>
                <a:gd name="connsiteY13" fmla="*/ 331076 h 2282961"/>
                <a:gd name="connsiteX14" fmla="*/ 889850 w 2234762"/>
                <a:gd name="connsiteY14" fmla="*/ 115223 h 2282961"/>
                <a:gd name="connsiteX15" fmla="*/ 1040524 w 2234762"/>
                <a:gd name="connsiteY15" fmla="*/ 7883 h 2282961"/>
                <a:gd name="connsiteX16" fmla="*/ 1608082 w 2234762"/>
                <a:gd name="connsiteY16" fmla="*/ 0 h 2282961"/>
                <a:gd name="connsiteX17" fmla="*/ 1708127 w 2234762"/>
                <a:gd name="connsiteY17" fmla="*/ 211933 h 2282961"/>
                <a:gd name="connsiteX18" fmla="*/ 1806053 w 2234762"/>
                <a:gd name="connsiteY18" fmla="*/ 297427 h 2282961"/>
                <a:gd name="connsiteX19" fmla="*/ 1825761 w 2234762"/>
                <a:gd name="connsiteY19" fmla="*/ 489947 h 2282961"/>
                <a:gd name="connsiteX20" fmla="*/ 1914901 w 2234762"/>
                <a:gd name="connsiteY20" fmla="*/ 578482 h 2282961"/>
                <a:gd name="connsiteX21" fmla="*/ 1935217 w 2234762"/>
                <a:gd name="connsiteY21" fmla="*/ 650328 h 2282961"/>
                <a:gd name="connsiteX22" fmla="*/ 2159876 w 2234762"/>
                <a:gd name="connsiteY22" fmla="*/ 855279 h 2282961"/>
                <a:gd name="connsiteX23" fmla="*/ 2234762 w 2234762"/>
                <a:gd name="connsiteY23" fmla="*/ 1028700 h 2282961"/>
                <a:gd name="connsiteX24" fmla="*/ 2202015 w 2234762"/>
                <a:gd name="connsiteY24" fmla="*/ 1042936 h 2282961"/>
                <a:gd name="connsiteX25" fmla="*/ 2006162 w 2234762"/>
                <a:gd name="connsiteY25" fmla="*/ 1115410 h 2282961"/>
                <a:gd name="connsiteX26" fmla="*/ 1742383 w 2234762"/>
                <a:gd name="connsiteY26" fmla="*/ 1280634 h 2282961"/>
                <a:gd name="connsiteX27" fmla="*/ 1504999 w 2234762"/>
                <a:gd name="connsiteY27" fmla="*/ 1403131 h 2282961"/>
                <a:gd name="connsiteX28" fmla="*/ 1292772 w 2234762"/>
                <a:gd name="connsiteY28" fmla="*/ 1407073 h 2282961"/>
                <a:gd name="connsiteX29" fmla="*/ 1150882 w 2234762"/>
                <a:gd name="connsiteY29" fmla="*/ 1418897 h 2282961"/>
                <a:gd name="connsiteX30" fmla="*/ 1044465 w 2234762"/>
                <a:gd name="connsiteY30" fmla="*/ 1481959 h 2282961"/>
                <a:gd name="connsiteX31" fmla="*/ 977756 w 2234762"/>
                <a:gd name="connsiteY31" fmla="*/ 1532588 h 2282961"/>
                <a:gd name="connsiteX32" fmla="*/ 874986 w 2234762"/>
                <a:gd name="connsiteY32" fmla="*/ 1564728 h 2282961"/>
                <a:gd name="connsiteX33" fmla="*/ 835572 w 2234762"/>
                <a:gd name="connsiteY33" fmla="*/ 1592317 h 2282961"/>
                <a:gd name="connsiteX34" fmla="*/ 841631 w 2234762"/>
                <a:gd name="connsiteY34" fmla="*/ 1706617 h 2282961"/>
                <a:gd name="connsiteX35" fmla="*/ 823748 w 2234762"/>
                <a:gd name="connsiteY35" fmla="*/ 1809093 h 2282961"/>
                <a:gd name="connsiteX36" fmla="*/ 843455 w 2234762"/>
                <a:gd name="connsiteY36" fmla="*/ 1994338 h 2282961"/>
                <a:gd name="connsiteX37" fmla="*/ 780393 w 2234762"/>
                <a:gd name="connsiteY37" fmla="*/ 2057400 h 2282961"/>
                <a:gd name="connsiteX38" fmla="*/ 618796 w 2234762"/>
                <a:gd name="connsiteY38" fmla="*/ 2065283 h 2282961"/>
                <a:gd name="connsiteX39" fmla="*/ 323193 w 2234762"/>
                <a:gd name="connsiteY39" fmla="*/ 2167759 h 2282961"/>
                <a:gd name="connsiteX40" fmla="*/ 232541 w 2234762"/>
                <a:gd name="connsiteY40" fmla="*/ 2171700 h 2282961"/>
                <a:gd name="connsiteX41" fmla="*/ 102476 w 2234762"/>
                <a:gd name="connsiteY41" fmla="*/ 2262352 h 2282961"/>
                <a:gd name="connsiteX42" fmla="*/ 78220 w 2234762"/>
                <a:gd name="connsiteY42" fmla="*/ 2282961 h 2282961"/>
                <a:gd name="connsiteX43" fmla="*/ 0 w 2234762"/>
                <a:gd name="connsiteY43"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559714 w 2234762"/>
                <a:gd name="connsiteY12" fmla="*/ 574873 h 2282961"/>
                <a:gd name="connsiteX13" fmla="*/ 446278 w 2234762"/>
                <a:gd name="connsiteY13" fmla="*/ 362921 h 2282961"/>
                <a:gd name="connsiteX14" fmla="*/ 889850 w 2234762"/>
                <a:gd name="connsiteY14" fmla="*/ 115223 h 2282961"/>
                <a:gd name="connsiteX15" fmla="*/ 1040524 w 2234762"/>
                <a:gd name="connsiteY15" fmla="*/ 7883 h 2282961"/>
                <a:gd name="connsiteX16" fmla="*/ 1608082 w 2234762"/>
                <a:gd name="connsiteY16" fmla="*/ 0 h 2282961"/>
                <a:gd name="connsiteX17" fmla="*/ 1708127 w 2234762"/>
                <a:gd name="connsiteY17" fmla="*/ 211933 h 2282961"/>
                <a:gd name="connsiteX18" fmla="*/ 1806053 w 2234762"/>
                <a:gd name="connsiteY18" fmla="*/ 297427 h 2282961"/>
                <a:gd name="connsiteX19" fmla="*/ 1825761 w 2234762"/>
                <a:gd name="connsiteY19" fmla="*/ 489947 h 2282961"/>
                <a:gd name="connsiteX20" fmla="*/ 1914901 w 2234762"/>
                <a:gd name="connsiteY20" fmla="*/ 578482 h 2282961"/>
                <a:gd name="connsiteX21" fmla="*/ 1935217 w 2234762"/>
                <a:gd name="connsiteY21" fmla="*/ 650328 h 2282961"/>
                <a:gd name="connsiteX22" fmla="*/ 2159876 w 2234762"/>
                <a:gd name="connsiteY22" fmla="*/ 855279 h 2282961"/>
                <a:gd name="connsiteX23" fmla="*/ 2234762 w 2234762"/>
                <a:gd name="connsiteY23" fmla="*/ 1028700 h 2282961"/>
                <a:gd name="connsiteX24" fmla="*/ 2202015 w 2234762"/>
                <a:gd name="connsiteY24" fmla="*/ 1042936 h 2282961"/>
                <a:gd name="connsiteX25" fmla="*/ 2006162 w 2234762"/>
                <a:gd name="connsiteY25" fmla="*/ 1115410 h 2282961"/>
                <a:gd name="connsiteX26" fmla="*/ 1742383 w 2234762"/>
                <a:gd name="connsiteY26" fmla="*/ 1280634 h 2282961"/>
                <a:gd name="connsiteX27" fmla="*/ 1504999 w 2234762"/>
                <a:gd name="connsiteY27" fmla="*/ 1403131 h 2282961"/>
                <a:gd name="connsiteX28" fmla="*/ 1292772 w 2234762"/>
                <a:gd name="connsiteY28" fmla="*/ 1407073 h 2282961"/>
                <a:gd name="connsiteX29" fmla="*/ 1150882 w 2234762"/>
                <a:gd name="connsiteY29" fmla="*/ 1418897 h 2282961"/>
                <a:gd name="connsiteX30" fmla="*/ 1044465 w 2234762"/>
                <a:gd name="connsiteY30" fmla="*/ 1481959 h 2282961"/>
                <a:gd name="connsiteX31" fmla="*/ 977756 w 2234762"/>
                <a:gd name="connsiteY31" fmla="*/ 1532588 h 2282961"/>
                <a:gd name="connsiteX32" fmla="*/ 874986 w 2234762"/>
                <a:gd name="connsiteY32" fmla="*/ 1564728 h 2282961"/>
                <a:gd name="connsiteX33" fmla="*/ 835572 w 2234762"/>
                <a:gd name="connsiteY33" fmla="*/ 1592317 h 2282961"/>
                <a:gd name="connsiteX34" fmla="*/ 841631 w 2234762"/>
                <a:gd name="connsiteY34" fmla="*/ 1706617 h 2282961"/>
                <a:gd name="connsiteX35" fmla="*/ 823748 w 2234762"/>
                <a:gd name="connsiteY35" fmla="*/ 1809093 h 2282961"/>
                <a:gd name="connsiteX36" fmla="*/ 843455 w 2234762"/>
                <a:gd name="connsiteY36" fmla="*/ 1994338 h 2282961"/>
                <a:gd name="connsiteX37" fmla="*/ 780393 w 2234762"/>
                <a:gd name="connsiteY37" fmla="*/ 2057400 h 2282961"/>
                <a:gd name="connsiteX38" fmla="*/ 618796 w 2234762"/>
                <a:gd name="connsiteY38" fmla="*/ 2065283 h 2282961"/>
                <a:gd name="connsiteX39" fmla="*/ 323193 w 2234762"/>
                <a:gd name="connsiteY39" fmla="*/ 2167759 h 2282961"/>
                <a:gd name="connsiteX40" fmla="*/ 232541 w 2234762"/>
                <a:gd name="connsiteY40" fmla="*/ 2171700 h 2282961"/>
                <a:gd name="connsiteX41" fmla="*/ 102476 w 2234762"/>
                <a:gd name="connsiteY41" fmla="*/ 2262352 h 2282961"/>
                <a:gd name="connsiteX42" fmla="*/ 78220 w 2234762"/>
                <a:gd name="connsiteY42" fmla="*/ 2282961 h 2282961"/>
                <a:gd name="connsiteX43" fmla="*/ 0 w 2234762"/>
                <a:gd name="connsiteY43"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559714 w 2234762"/>
                <a:gd name="connsiteY12" fmla="*/ 574873 h 2282961"/>
                <a:gd name="connsiteX13" fmla="*/ 446278 w 2234762"/>
                <a:gd name="connsiteY13" fmla="*/ 362921 h 2282961"/>
                <a:gd name="connsiteX14" fmla="*/ 889850 w 2234762"/>
                <a:gd name="connsiteY14" fmla="*/ 115223 h 2282961"/>
                <a:gd name="connsiteX15" fmla="*/ 1040524 w 2234762"/>
                <a:gd name="connsiteY15" fmla="*/ 7883 h 2282961"/>
                <a:gd name="connsiteX16" fmla="*/ 1608082 w 2234762"/>
                <a:gd name="connsiteY16" fmla="*/ 0 h 2282961"/>
                <a:gd name="connsiteX17" fmla="*/ 1708127 w 2234762"/>
                <a:gd name="connsiteY17" fmla="*/ 211933 h 2282961"/>
                <a:gd name="connsiteX18" fmla="*/ 1806053 w 2234762"/>
                <a:gd name="connsiteY18" fmla="*/ 297427 h 2282961"/>
                <a:gd name="connsiteX19" fmla="*/ 1825761 w 2234762"/>
                <a:gd name="connsiteY19" fmla="*/ 489947 h 2282961"/>
                <a:gd name="connsiteX20" fmla="*/ 1914901 w 2234762"/>
                <a:gd name="connsiteY20" fmla="*/ 578482 h 2282961"/>
                <a:gd name="connsiteX21" fmla="*/ 1935217 w 2234762"/>
                <a:gd name="connsiteY21" fmla="*/ 650328 h 2282961"/>
                <a:gd name="connsiteX22" fmla="*/ 2159876 w 2234762"/>
                <a:gd name="connsiteY22" fmla="*/ 855279 h 2282961"/>
                <a:gd name="connsiteX23" fmla="*/ 2234762 w 2234762"/>
                <a:gd name="connsiteY23" fmla="*/ 1028700 h 2282961"/>
                <a:gd name="connsiteX24" fmla="*/ 2202015 w 2234762"/>
                <a:gd name="connsiteY24" fmla="*/ 1042936 h 2282961"/>
                <a:gd name="connsiteX25" fmla="*/ 2006162 w 2234762"/>
                <a:gd name="connsiteY25" fmla="*/ 1115410 h 2282961"/>
                <a:gd name="connsiteX26" fmla="*/ 1742383 w 2234762"/>
                <a:gd name="connsiteY26" fmla="*/ 1280634 h 2282961"/>
                <a:gd name="connsiteX27" fmla="*/ 1504999 w 2234762"/>
                <a:gd name="connsiteY27" fmla="*/ 1403131 h 2282961"/>
                <a:gd name="connsiteX28" fmla="*/ 1292772 w 2234762"/>
                <a:gd name="connsiteY28" fmla="*/ 1407073 h 2282961"/>
                <a:gd name="connsiteX29" fmla="*/ 1150882 w 2234762"/>
                <a:gd name="connsiteY29" fmla="*/ 1418897 h 2282961"/>
                <a:gd name="connsiteX30" fmla="*/ 1044465 w 2234762"/>
                <a:gd name="connsiteY30" fmla="*/ 1481959 h 2282961"/>
                <a:gd name="connsiteX31" fmla="*/ 977756 w 2234762"/>
                <a:gd name="connsiteY31" fmla="*/ 1532588 h 2282961"/>
                <a:gd name="connsiteX32" fmla="*/ 874986 w 2234762"/>
                <a:gd name="connsiteY32" fmla="*/ 1564728 h 2282961"/>
                <a:gd name="connsiteX33" fmla="*/ 835572 w 2234762"/>
                <a:gd name="connsiteY33" fmla="*/ 1592317 h 2282961"/>
                <a:gd name="connsiteX34" fmla="*/ 841631 w 2234762"/>
                <a:gd name="connsiteY34" fmla="*/ 1706617 h 2282961"/>
                <a:gd name="connsiteX35" fmla="*/ 823748 w 2234762"/>
                <a:gd name="connsiteY35" fmla="*/ 1809093 h 2282961"/>
                <a:gd name="connsiteX36" fmla="*/ 843455 w 2234762"/>
                <a:gd name="connsiteY36" fmla="*/ 1994338 h 2282961"/>
                <a:gd name="connsiteX37" fmla="*/ 780393 w 2234762"/>
                <a:gd name="connsiteY37" fmla="*/ 2057400 h 2282961"/>
                <a:gd name="connsiteX38" fmla="*/ 618796 w 2234762"/>
                <a:gd name="connsiteY38" fmla="*/ 2065283 h 2282961"/>
                <a:gd name="connsiteX39" fmla="*/ 323193 w 2234762"/>
                <a:gd name="connsiteY39" fmla="*/ 2167759 h 2282961"/>
                <a:gd name="connsiteX40" fmla="*/ 232541 w 2234762"/>
                <a:gd name="connsiteY40" fmla="*/ 2171700 h 2282961"/>
                <a:gd name="connsiteX41" fmla="*/ 102476 w 2234762"/>
                <a:gd name="connsiteY41" fmla="*/ 2262352 h 2282961"/>
                <a:gd name="connsiteX42" fmla="*/ 78220 w 2234762"/>
                <a:gd name="connsiteY42" fmla="*/ 2282961 h 2282961"/>
                <a:gd name="connsiteX43" fmla="*/ 0 w 2234762"/>
                <a:gd name="connsiteY43"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559714 w 2234762"/>
                <a:gd name="connsiteY12" fmla="*/ 574873 h 2282961"/>
                <a:gd name="connsiteX13" fmla="*/ 478122 w 2234762"/>
                <a:gd name="connsiteY13" fmla="*/ 353822 h 2282961"/>
                <a:gd name="connsiteX14" fmla="*/ 889850 w 2234762"/>
                <a:gd name="connsiteY14" fmla="*/ 115223 h 2282961"/>
                <a:gd name="connsiteX15" fmla="*/ 1040524 w 2234762"/>
                <a:gd name="connsiteY15" fmla="*/ 7883 h 2282961"/>
                <a:gd name="connsiteX16" fmla="*/ 1608082 w 2234762"/>
                <a:gd name="connsiteY16" fmla="*/ 0 h 2282961"/>
                <a:gd name="connsiteX17" fmla="*/ 1708127 w 2234762"/>
                <a:gd name="connsiteY17" fmla="*/ 211933 h 2282961"/>
                <a:gd name="connsiteX18" fmla="*/ 1806053 w 2234762"/>
                <a:gd name="connsiteY18" fmla="*/ 297427 h 2282961"/>
                <a:gd name="connsiteX19" fmla="*/ 1825761 w 2234762"/>
                <a:gd name="connsiteY19" fmla="*/ 489947 h 2282961"/>
                <a:gd name="connsiteX20" fmla="*/ 1914901 w 2234762"/>
                <a:gd name="connsiteY20" fmla="*/ 578482 h 2282961"/>
                <a:gd name="connsiteX21" fmla="*/ 1935217 w 2234762"/>
                <a:gd name="connsiteY21" fmla="*/ 650328 h 2282961"/>
                <a:gd name="connsiteX22" fmla="*/ 2159876 w 2234762"/>
                <a:gd name="connsiteY22" fmla="*/ 855279 h 2282961"/>
                <a:gd name="connsiteX23" fmla="*/ 2234762 w 2234762"/>
                <a:gd name="connsiteY23" fmla="*/ 1028700 h 2282961"/>
                <a:gd name="connsiteX24" fmla="*/ 2202015 w 2234762"/>
                <a:gd name="connsiteY24" fmla="*/ 1042936 h 2282961"/>
                <a:gd name="connsiteX25" fmla="*/ 2006162 w 2234762"/>
                <a:gd name="connsiteY25" fmla="*/ 1115410 h 2282961"/>
                <a:gd name="connsiteX26" fmla="*/ 1742383 w 2234762"/>
                <a:gd name="connsiteY26" fmla="*/ 1280634 h 2282961"/>
                <a:gd name="connsiteX27" fmla="*/ 1504999 w 2234762"/>
                <a:gd name="connsiteY27" fmla="*/ 1403131 h 2282961"/>
                <a:gd name="connsiteX28" fmla="*/ 1292772 w 2234762"/>
                <a:gd name="connsiteY28" fmla="*/ 1407073 h 2282961"/>
                <a:gd name="connsiteX29" fmla="*/ 1150882 w 2234762"/>
                <a:gd name="connsiteY29" fmla="*/ 1418897 h 2282961"/>
                <a:gd name="connsiteX30" fmla="*/ 1044465 w 2234762"/>
                <a:gd name="connsiteY30" fmla="*/ 1481959 h 2282961"/>
                <a:gd name="connsiteX31" fmla="*/ 977756 w 2234762"/>
                <a:gd name="connsiteY31" fmla="*/ 1532588 h 2282961"/>
                <a:gd name="connsiteX32" fmla="*/ 874986 w 2234762"/>
                <a:gd name="connsiteY32" fmla="*/ 1564728 h 2282961"/>
                <a:gd name="connsiteX33" fmla="*/ 835572 w 2234762"/>
                <a:gd name="connsiteY33" fmla="*/ 1592317 h 2282961"/>
                <a:gd name="connsiteX34" fmla="*/ 841631 w 2234762"/>
                <a:gd name="connsiteY34" fmla="*/ 1706617 h 2282961"/>
                <a:gd name="connsiteX35" fmla="*/ 823748 w 2234762"/>
                <a:gd name="connsiteY35" fmla="*/ 1809093 h 2282961"/>
                <a:gd name="connsiteX36" fmla="*/ 843455 w 2234762"/>
                <a:gd name="connsiteY36" fmla="*/ 1994338 h 2282961"/>
                <a:gd name="connsiteX37" fmla="*/ 780393 w 2234762"/>
                <a:gd name="connsiteY37" fmla="*/ 2057400 h 2282961"/>
                <a:gd name="connsiteX38" fmla="*/ 618796 w 2234762"/>
                <a:gd name="connsiteY38" fmla="*/ 2065283 h 2282961"/>
                <a:gd name="connsiteX39" fmla="*/ 323193 w 2234762"/>
                <a:gd name="connsiteY39" fmla="*/ 2167759 h 2282961"/>
                <a:gd name="connsiteX40" fmla="*/ 232541 w 2234762"/>
                <a:gd name="connsiteY40" fmla="*/ 2171700 h 2282961"/>
                <a:gd name="connsiteX41" fmla="*/ 102476 w 2234762"/>
                <a:gd name="connsiteY41" fmla="*/ 2262352 h 2282961"/>
                <a:gd name="connsiteX42" fmla="*/ 78220 w 2234762"/>
                <a:gd name="connsiteY42" fmla="*/ 2282961 h 2282961"/>
                <a:gd name="connsiteX43" fmla="*/ 0 w 2234762"/>
                <a:gd name="connsiteY43"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559714 w 2234762"/>
                <a:gd name="connsiteY12" fmla="*/ 574873 h 2282961"/>
                <a:gd name="connsiteX13" fmla="*/ 464475 w 2234762"/>
                <a:gd name="connsiteY13" fmla="*/ 385666 h 2282961"/>
                <a:gd name="connsiteX14" fmla="*/ 889850 w 2234762"/>
                <a:gd name="connsiteY14" fmla="*/ 115223 h 2282961"/>
                <a:gd name="connsiteX15" fmla="*/ 1040524 w 2234762"/>
                <a:gd name="connsiteY15" fmla="*/ 7883 h 2282961"/>
                <a:gd name="connsiteX16" fmla="*/ 1608082 w 2234762"/>
                <a:gd name="connsiteY16" fmla="*/ 0 h 2282961"/>
                <a:gd name="connsiteX17" fmla="*/ 1708127 w 2234762"/>
                <a:gd name="connsiteY17" fmla="*/ 211933 h 2282961"/>
                <a:gd name="connsiteX18" fmla="*/ 1806053 w 2234762"/>
                <a:gd name="connsiteY18" fmla="*/ 297427 h 2282961"/>
                <a:gd name="connsiteX19" fmla="*/ 1825761 w 2234762"/>
                <a:gd name="connsiteY19" fmla="*/ 489947 h 2282961"/>
                <a:gd name="connsiteX20" fmla="*/ 1914901 w 2234762"/>
                <a:gd name="connsiteY20" fmla="*/ 578482 h 2282961"/>
                <a:gd name="connsiteX21" fmla="*/ 1935217 w 2234762"/>
                <a:gd name="connsiteY21" fmla="*/ 650328 h 2282961"/>
                <a:gd name="connsiteX22" fmla="*/ 2159876 w 2234762"/>
                <a:gd name="connsiteY22" fmla="*/ 855279 h 2282961"/>
                <a:gd name="connsiteX23" fmla="*/ 2234762 w 2234762"/>
                <a:gd name="connsiteY23" fmla="*/ 1028700 h 2282961"/>
                <a:gd name="connsiteX24" fmla="*/ 2202015 w 2234762"/>
                <a:gd name="connsiteY24" fmla="*/ 1042936 h 2282961"/>
                <a:gd name="connsiteX25" fmla="*/ 2006162 w 2234762"/>
                <a:gd name="connsiteY25" fmla="*/ 1115410 h 2282961"/>
                <a:gd name="connsiteX26" fmla="*/ 1742383 w 2234762"/>
                <a:gd name="connsiteY26" fmla="*/ 1280634 h 2282961"/>
                <a:gd name="connsiteX27" fmla="*/ 1504999 w 2234762"/>
                <a:gd name="connsiteY27" fmla="*/ 1403131 h 2282961"/>
                <a:gd name="connsiteX28" fmla="*/ 1292772 w 2234762"/>
                <a:gd name="connsiteY28" fmla="*/ 1407073 h 2282961"/>
                <a:gd name="connsiteX29" fmla="*/ 1150882 w 2234762"/>
                <a:gd name="connsiteY29" fmla="*/ 1418897 h 2282961"/>
                <a:gd name="connsiteX30" fmla="*/ 1044465 w 2234762"/>
                <a:gd name="connsiteY30" fmla="*/ 1481959 h 2282961"/>
                <a:gd name="connsiteX31" fmla="*/ 977756 w 2234762"/>
                <a:gd name="connsiteY31" fmla="*/ 1532588 h 2282961"/>
                <a:gd name="connsiteX32" fmla="*/ 874986 w 2234762"/>
                <a:gd name="connsiteY32" fmla="*/ 1564728 h 2282961"/>
                <a:gd name="connsiteX33" fmla="*/ 835572 w 2234762"/>
                <a:gd name="connsiteY33" fmla="*/ 1592317 h 2282961"/>
                <a:gd name="connsiteX34" fmla="*/ 841631 w 2234762"/>
                <a:gd name="connsiteY34" fmla="*/ 1706617 h 2282961"/>
                <a:gd name="connsiteX35" fmla="*/ 823748 w 2234762"/>
                <a:gd name="connsiteY35" fmla="*/ 1809093 h 2282961"/>
                <a:gd name="connsiteX36" fmla="*/ 843455 w 2234762"/>
                <a:gd name="connsiteY36" fmla="*/ 1994338 h 2282961"/>
                <a:gd name="connsiteX37" fmla="*/ 780393 w 2234762"/>
                <a:gd name="connsiteY37" fmla="*/ 2057400 h 2282961"/>
                <a:gd name="connsiteX38" fmla="*/ 618796 w 2234762"/>
                <a:gd name="connsiteY38" fmla="*/ 2065283 h 2282961"/>
                <a:gd name="connsiteX39" fmla="*/ 323193 w 2234762"/>
                <a:gd name="connsiteY39" fmla="*/ 2167759 h 2282961"/>
                <a:gd name="connsiteX40" fmla="*/ 232541 w 2234762"/>
                <a:gd name="connsiteY40" fmla="*/ 2171700 h 2282961"/>
                <a:gd name="connsiteX41" fmla="*/ 102476 w 2234762"/>
                <a:gd name="connsiteY41" fmla="*/ 2262352 h 2282961"/>
                <a:gd name="connsiteX42" fmla="*/ 78220 w 2234762"/>
                <a:gd name="connsiteY42" fmla="*/ 2282961 h 2282961"/>
                <a:gd name="connsiteX43" fmla="*/ 0 w 2234762"/>
                <a:gd name="connsiteY43"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30065 w 2234762"/>
                <a:gd name="connsiteY4" fmla="*/ 1529255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496143 w 2234762"/>
                <a:gd name="connsiteY12" fmla="*/ 571049 h 2282961"/>
                <a:gd name="connsiteX13" fmla="*/ 559714 w 2234762"/>
                <a:gd name="connsiteY13" fmla="*/ 574873 h 2282961"/>
                <a:gd name="connsiteX14" fmla="*/ 464475 w 2234762"/>
                <a:gd name="connsiteY14" fmla="*/ 385666 h 2282961"/>
                <a:gd name="connsiteX15" fmla="*/ 889850 w 2234762"/>
                <a:gd name="connsiteY15" fmla="*/ 115223 h 2282961"/>
                <a:gd name="connsiteX16" fmla="*/ 1040524 w 2234762"/>
                <a:gd name="connsiteY16" fmla="*/ 7883 h 2282961"/>
                <a:gd name="connsiteX17" fmla="*/ 1608082 w 2234762"/>
                <a:gd name="connsiteY17" fmla="*/ 0 h 2282961"/>
                <a:gd name="connsiteX18" fmla="*/ 1708127 w 2234762"/>
                <a:gd name="connsiteY18" fmla="*/ 211933 h 2282961"/>
                <a:gd name="connsiteX19" fmla="*/ 1806053 w 2234762"/>
                <a:gd name="connsiteY19" fmla="*/ 297427 h 2282961"/>
                <a:gd name="connsiteX20" fmla="*/ 1825761 w 2234762"/>
                <a:gd name="connsiteY20" fmla="*/ 489947 h 2282961"/>
                <a:gd name="connsiteX21" fmla="*/ 1914901 w 2234762"/>
                <a:gd name="connsiteY21" fmla="*/ 578482 h 2282961"/>
                <a:gd name="connsiteX22" fmla="*/ 1935217 w 2234762"/>
                <a:gd name="connsiteY22" fmla="*/ 650328 h 2282961"/>
                <a:gd name="connsiteX23" fmla="*/ 2159876 w 2234762"/>
                <a:gd name="connsiteY23" fmla="*/ 855279 h 2282961"/>
                <a:gd name="connsiteX24" fmla="*/ 2234762 w 2234762"/>
                <a:gd name="connsiteY24" fmla="*/ 1028700 h 2282961"/>
                <a:gd name="connsiteX25" fmla="*/ 2202015 w 2234762"/>
                <a:gd name="connsiteY25" fmla="*/ 1042936 h 2282961"/>
                <a:gd name="connsiteX26" fmla="*/ 2006162 w 2234762"/>
                <a:gd name="connsiteY26" fmla="*/ 1115410 h 2282961"/>
                <a:gd name="connsiteX27" fmla="*/ 1742383 w 2234762"/>
                <a:gd name="connsiteY27" fmla="*/ 1280634 h 2282961"/>
                <a:gd name="connsiteX28" fmla="*/ 1504999 w 2234762"/>
                <a:gd name="connsiteY28" fmla="*/ 1403131 h 2282961"/>
                <a:gd name="connsiteX29" fmla="*/ 1292772 w 2234762"/>
                <a:gd name="connsiteY29" fmla="*/ 1407073 h 2282961"/>
                <a:gd name="connsiteX30" fmla="*/ 1150882 w 2234762"/>
                <a:gd name="connsiteY30" fmla="*/ 1418897 h 2282961"/>
                <a:gd name="connsiteX31" fmla="*/ 1044465 w 2234762"/>
                <a:gd name="connsiteY31" fmla="*/ 1481959 h 2282961"/>
                <a:gd name="connsiteX32" fmla="*/ 977756 w 2234762"/>
                <a:gd name="connsiteY32" fmla="*/ 1532588 h 2282961"/>
                <a:gd name="connsiteX33" fmla="*/ 874986 w 2234762"/>
                <a:gd name="connsiteY33" fmla="*/ 1564728 h 2282961"/>
                <a:gd name="connsiteX34" fmla="*/ 835572 w 2234762"/>
                <a:gd name="connsiteY34" fmla="*/ 1592317 h 2282961"/>
                <a:gd name="connsiteX35" fmla="*/ 841631 w 2234762"/>
                <a:gd name="connsiteY35" fmla="*/ 1706617 h 2282961"/>
                <a:gd name="connsiteX36" fmla="*/ 823748 w 2234762"/>
                <a:gd name="connsiteY36" fmla="*/ 1809093 h 2282961"/>
                <a:gd name="connsiteX37" fmla="*/ 843455 w 2234762"/>
                <a:gd name="connsiteY37" fmla="*/ 1994338 h 2282961"/>
                <a:gd name="connsiteX38" fmla="*/ 780393 w 2234762"/>
                <a:gd name="connsiteY38" fmla="*/ 2057400 h 2282961"/>
                <a:gd name="connsiteX39" fmla="*/ 618796 w 2234762"/>
                <a:gd name="connsiteY39" fmla="*/ 2065283 h 2282961"/>
                <a:gd name="connsiteX40" fmla="*/ 323193 w 2234762"/>
                <a:gd name="connsiteY40" fmla="*/ 2167759 h 2282961"/>
                <a:gd name="connsiteX41" fmla="*/ 232541 w 2234762"/>
                <a:gd name="connsiteY41" fmla="*/ 2171700 h 2282961"/>
                <a:gd name="connsiteX42" fmla="*/ 102476 w 2234762"/>
                <a:gd name="connsiteY42" fmla="*/ 2262352 h 2282961"/>
                <a:gd name="connsiteX43" fmla="*/ 78220 w 2234762"/>
                <a:gd name="connsiteY43" fmla="*/ 2282961 h 2282961"/>
                <a:gd name="connsiteX44" fmla="*/ 0 w 2234762"/>
                <a:gd name="connsiteY44" fmla="*/ 2222938 h 2282961"/>
                <a:gd name="connsiteX0" fmla="*/ 0 w 2234762"/>
                <a:gd name="connsiteY0" fmla="*/ 2222938 h 2282961"/>
                <a:gd name="connsiteX1" fmla="*/ 153713 w 2234762"/>
                <a:gd name="connsiteY1" fmla="*/ 1868214 h 2282961"/>
                <a:gd name="connsiteX2" fmla="*/ 161596 w 2234762"/>
                <a:gd name="connsiteY2" fmla="*/ 1781504 h 2282961"/>
                <a:gd name="connsiteX3" fmla="*/ 86710 w 2234762"/>
                <a:gd name="connsiteY3" fmla="*/ 1615966 h 2282961"/>
                <a:gd name="connsiteX4" fmla="*/ 148262 w 2234762"/>
                <a:gd name="connsiteY4" fmla="*/ 1542903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496143 w 2234762"/>
                <a:gd name="connsiteY12" fmla="*/ 571049 h 2282961"/>
                <a:gd name="connsiteX13" fmla="*/ 559714 w 2234762"/>
                <a:gd name="connsiteY13" fmla="*/ 574873 h 2282961"/>
                <a:gd name="connsiteX14" fmla="*/ 464475 w 2234762"/>
                <a:gd name="connsiteY14" fmla="*/ 385666 h 2282961"/>
                <a:gd name="connsiteX15" fmla="*/ 889850 w 2234762"/>
                <a:gd name="connsiteY15" fmla="*/ 115223 h 2282961"/>
                <a:gd name="connsiteX16" fmla="*/ 1040524 w 2234762"/>
                <a:gd name="connsiteY16" fmla="*/ 7883 h 2282961"/>
                <a:gd name="connsiteX17" fmla="*/ 1608082 w 2234762"/>
                <a:gd name="connsiteY17" fmla="*/ 0 h 2282961"/>
                <a:gd name="connsiteX18" fmla="*/ 1708127 w 2234762"/>
                <a:gd name="connsiteY18" fmla="*/ 211933 h 2282961"/>
                <a:gd name="connsiteX19" fmla="*/ 1806053 w 2234762"/>
                <a:gd name="connsiteY19" fmla="*/ 297427 h 2282961"/>
                <a:gd name="connsiteX20" fmla="*/ 1825761 w 2234762"/>
                <a:gd name="connsiteY20" fmla="*/ 489947 h 2282961"/>
                <a:gd name="connsiteX21" fmla="*/ 1914901 w 2234762"/>
                <a:gd name="connsiteY21" fmla="*/ 578482 h 2282961"/>
                <a:gd name="connsiteX22" fmla="*/ 1935217 w 2234762"/>
                <a:gd name="connsiteY22" fmla="*/ 650328 h 2282961"/>
                <a:gd name="connsiteX23" fmla="*/ 2159876 w 2234762"/>
                <a:gd name="connsiteY23" fmla="*/ 855279 h 2282961"/>
                <a:gd name="connsiteX24" fmla="*/ 2234762 w 2234762"/>
                <a:gd name="connsiteY24" fmla="*/ 1028700 h 2282961"/>
                <a:gd name="connsiteX25" fmla="*/ 2202015 w 2234762"/>
                <a:gd name="connsiteY25" fmla="*/ 1042936 h 2282961"/>
                <a:gd name="connsiteX26" fmla="*/ 2006162 w 2234762"/>
                <a:gd name="connsiteY26" fmla="*/ 1115410 h 2282961"/>
                <a:gd name="connsiteX27" fmla="*/ 1742383 w 2234762"/>
                <a:gd name="connsiteY27" fmla="*/ 1280634 h 2282961"/>
                <a:gd name="connsiteX28" fmla="*/ 1504999 w 2234762"/>
                <a:gd name="connsiteY28" fmla="*/ 1403131 h 2282961"/>
                <a:gd name="connsiteX29" fmla="*/ 1292772 w 2234762"/>
                <a:gd name="connsiteY29" fmla="*/ 1407073 h 2282961"/>
                <a:gd name="connsiteX30" fmla="*/ 1150882 w 2234762"/>
                <a:gd name="connsiteY30" fmla="*/ 1418897 h 2282961"/>
                <a:gd name="connsiteX31" fmla="*/ 1044465 w 2234762"/>
                <a:gd name="connsiteY31" fmla="*/ 1481959 h 2282961"/>
                <a:gd name="connsiteX32" fmla="*/ 977756 w 2234762"/>
                <a:gd name="connsiteY32" fmla="*/ 1532588 h 2282961"/>
                <a:gd name="connsiteX33" fmla="*/ 874986 w 2234762"/>
                <a:gd name="connsiteY33" fmla="*/ 1564728 h 2282961"/>
                <a:gd name="connsiteX34" fmla="*/ 835572 w 2234762"/>
                <a:gd name="connsiteY34" fmla="*/ 1592317 h 2282961"/>
                <a:gd name="connsiteX35" fmla="*/ 841631 w 2234762"/>
                <a:gd name="connsiteY35" fmla="*/ 1706617 h 2282961"/>
                <a:gd name="connsiteX36" fmla="*/ 823748 w 2234762"/>
                <a:gd name="connsiteY36" fmla="*/ 1809093 h 2282961"/>
                <a:gd name="connsiteX37" fmla="*/ 843455 w 2234762"/>
                <a:gd name="connsiteY37" fmla="*/ 1994338 h 2282961"/>
                <a:gd name="connsiteX38" fmla="*/ 780393 w 2234762"/>
                <a:gd name="connsiteY38" fmla="*/ 2057400 h 2282961"/>
                <a:gd name="connsiteX39" fmla="*/ 618796 w 2234762"/>
                <a:gd name="connsiteY39" fmla="*/ 2065283 h 2282961"/>
                <a:gd name="connsiteX40" fmla="*/ 323193 w 2234762"/>
                <a:gd name="connsiteY40" fmla="*/ 2167759 h 2282961"/>
                <a:gd name="connsiteX41" fmla="*/ 232541 w 2234762"/>
                <a:gd name="connsiteY41" fmla="*/ 2171700 h 2282961"/>
                <a:gd name="connsiteX42" fmla="*/ 102476 w 2234762"/>
                <a:gd name="connsiteY42" fmla="*/ 2262352 h 2282961"/>
                <a:gd name="connsiteX43" fmla="*/ 78220 w 2234762"/>
                <a:gd name="connsiteY43" fmla="*/ 2282961 h 2282961"/>
                <a:gd name="connsiteX44" fmla="*/ 0 w 2234762"/>
                <a:gd name="connsiteY44" fmla="*/ 2222938 h 2282961"/>
                <a:gd name="connsiteX0" fmla="*/ 0 w 2234762"/>
                <a:gd name="connsiteY0" fmla="*/ 2222938 h 2282961"/>
                <a:gd name="connsiteX1" fmla="*/ 167361 w 2234762"/>
                <a:gd name="connsiteY1" fmla="*/ 1868214 h 2282961"/>
                <a:gd name="connsiteX2" fmla="*/ 161596 w 2234762"/>
                <a:gd name="connsiteY2" fmla="*/ 1781504 h 2282961"/>
                <a:gd name="connsiteX3" fmla="*/ 86710 w 2234762"/>
                <a:gd name="connsiteY3" fmla="*/ 1615966 h 2282961"/>
                <a:gd name="connsiteX4" fmla="*/ 148262 w 2234762"/>
                <a:gd name="connsiteY4" fmla="*/ 1542903 h 2282961"/>
                <a:gd name="connsiteX5" fmla="*/ 201010 w 2234762"/>
                <a:gd name="connsiteY5" fmla="*/ 1446486 h 2282961"/>
                <a:gd name="connsiteX6" fmla="*/ 186775 w 2234762"/>
                <a:gd name="connsiteY6" fmla="*/ 1247299 h 2282961"/>
                <a:gd name="connsiteX7" fmla="*/ 284701 w 2234762"/>
                <a:gd name="connsiteY7" fmla="*/ 812532 h 2282961"/>
                <a:gd name="connsiteX8" fmla="*/ 279543 w 2234762"/>
                <a:gd name="connsiteY8" fmla="*/ 728567 h 2282961"/>
                <a:gd name="connsiteX9" fmla="*/ 351704 w 2234762"/>
                <a:gd name="connsiteY9" fmla="*/ 736743 h 2282961"/>
                <a:gd name="connsiteX10" fmla="*/ 394157 w 2234762"/>
                <a:gd name="connsiteY10" fmla="*/ 556049 h 2282961"/>
                <a:gd name="connsiteX11" fmla="*/ 409707 w 2234762"/>
                <a:gd name="connsiteY11" fmla="*/ 521007 h 2282961"/>
                <a:gd name="connsiteX12" fmla="*/ 496143 w 2234762"/>
                <a:gd name="connsiteY12" fmla="*/ 571049 h 2282961"/>
                <a:gd name="connsiteX13" fmla="*/ 559714 w 2234762"/>
                <a:gd name="connsiteY13" fmla="*/ 574873 h 2282961"/>
                <a:gd name="connsiteX14" fmla="*/ 464475 w 2234762"/>
                <a:gd name="connsiteY14" fmla="*/ 385666 h 2282961"/>
                <a:gd name="connsiteX15" fmla="*/ 889850 w 2234762"/>
                <a:gd name="connsiteY15" fmla="*/ 115223 h 2282961"/>
                <a:gd name="connsiteX16" fmla="*/ 1040524 w 2234762"/>
                <a:gd name="connsiteY16" fmla="*/ 7883 h 2282961"/>
                <a:gd name="connsiteX17" fmla="*/ 1608082 w 2234762"/>
                <a:gd name="connsiteY17" fmla="*/ 0 h 2282961"/>
                <a:gd name="connsiteX18" fmla="*/ 1708127 w 2234762"/>
                <a:gd name="connsiteY18" fmla="*/ 211933 h 2282961"/>
                <a:gd name="connsiteX19" fmla="*/ 1806053 w 2234762"/>
                <a:gd name="connsiteY19" fmla="*/ 297427 h 2282961"/>
                <a:gd name="connsiteX20" fmla="*/ 1825761 w 2234762"/>
                <a:gd name="connsiteY20" fmla="*/ 489947 h 2282961"/>
                <a:gd name="connsiteX21" fmla="*/ 1914901 w 2234762"/>
                <a:gd name="connsiteY21" fmla="*/ 578482 h 2282961"/>
                <a:gd name="connsiteX22" fmla="*/ 1935217 w 2234762"/>
                <a:gd name="connsiteY22" fmla="*/ 650328 h 2282961"/>
                <a:gd name="connsiteX23" fmla="*/ 2159876 w 2234762"/>
                <a:gd name="connsiteY23" fmla="*/ 855279 h 2282961"/>
                <a:gd name="connsiteX24" fmla="*/ 2234762 w 2234762"/>
                <a:gd name="connsiteY24" fmla="*/ 1028700 h 2282961"/>
                <a:gd name="connsiteX25" fmla="*/ 2202015 w 2234762"/>
                <a:gd name="connsiteY25" fmla="*/ 1042936 h 2282961"/>
                <a:gd name="connsiteX26" fmla="*/ 2006162 w 2234762"/>
                <a:gd name="connsiteY26" fmla="*/ 1115410 h 2282961"/>
                <a:gd name="connsiteX27" fmla="*/ 1742383 w 2234762"/>
                <a:gd name="connsiteY27" fmla="*/ 1280634 h 2282961"/>
                <a:gd name="connsiteX28" fmla="*/ 1504999 w 2234762"/>
                <a:gd name="connsiteY28" fmla="*/ 1403131 h 2282961"/>
                <a:gd name="connsiteX29" fmla="*/ 1292772 w 2234762"/>
                <a:gd name="connsiteY29" fmla="*/ 1407073 h 2282961"/>
                <a:gd name="connsiteX30" fmla="*/ 1150882 w 2234762"/>
                <a:gd name="connsiteY30" fmla="*/ 1418897 h 2282961"/>
                <a:gd name="connsiteX31" fmla="*/ 1044465 w 2234762"/>
                <a:gd name="connsiteY31" fmla="*/ 1481959 h 2282961"/>
                <a:gd name="connsiteX32" fmla="*/ 977756 w 2234762"/>
                <a:gd name="connsiteY32" fmla="*/ 1532588 h 2282961"/>
                <a:gd name="connsiteX33" fmla="*/ 874986 w 2234762"/>
                <a:gd name="connsiteY33" fmla="*/ 1564728 h 2282961"/>
                <a:gd name="connsiteX34" fmla="*/ 835572 w 2234762"/>
                <a:gd name="connsiteY34" fmla="*/ 1592317 h 2282961"/>
                <a:gd name="connsiteX35" fmla="*/ 841631 w 2234762"/>
                <a:gd name="connsiteY35" fmla="*/ 1706617 h 2282961"/>
                <a:gd name="connsiteX36" fmla="*/ 823748 w 2234762"/>
                <a:gd name="connsiteY36" fmla="*/ 1809093 h 2282961"/>
                <a:gd name="connsiteX37" fmla="*/ 843455 w 2234762"/>
                <a:gd name="connsiteY37" fmla="*/ 1994338 h 2282961"/>
                <a:gd name="connsiteX38" fmla="*/ 780393 w 2234762"/>
                <a:gd name="connsiteY38" fmla="*/ 2057400 h 2282961"/>
                <a:gd name="connsiteX39" fmla="*/ 618796 w 2234762"/>
                <a:gd name="connsiteY39" fmla="*/ 2065283 h 2282961"/>
                <a:gd name="connsiteX40" fmla="*/ 323193 w 2234762"/>
                <a:gd name="connsiteY40" fmla="*/ 2167759 h 2282961"/>
                <a:gd name="connsiteX41" fmla="*/ 232541 w 2234762"/>
                <a:gd name="connsiteY41" fmla="*/ 2171700 h 2282961"/>
                <a:gd name="connsiteX42" fmla="*/ 102476 w 2234762"/>
                <a:gd name="connsiteY42" fmla="*/ 2262352 h 2282961"/>
                <a:gd name="connsiteX43" fmla="*/ 78220 w 2234762"/>
                <a:gd name="connsiteY43" fmla="*/ 2282961 h 2282961"/>
                <a:gd name="connsiteX44" fmla="*/ 0 w 2234762"/>
                <a:gd name="connsiteY44" fmla="*/ 2222938 h 2282961"/>
                <a:gd name="connsiteX0" fmla="*/ 0 w 2202917"/>
                <a:gd name="connsiteY0" fmla="*/ 2241135 h 2282961"/>
                <a:gd name="connsiteX1" fmla="*/ 135516 w 2202917"/>
                <a:gd name="connsiteY1" fmla="*/ 1868214 h 2282961"/>
                <a:gd name="connsiteX2" fmla="*/ 129751 w 2202917"/>
                <a:gd name="connsiteY2" fmla="*/ 1781504 h 2282961"/>
                <a:gd name="connsiteX3" fmla="*/ 54865 w 2202917"/>
                <a:gd name="connsiteY3" fmla="*/ 1615966 h 2282961"/>
                <a:gd name="connsiteX4" fmla="*/ 116417 w 2202917"/>
                <a:gd name="connsiteY4" fmla="*/ 1542903 h 2282961"/>
                <a:gd name="connsiteX5" fmla="*/ 169165 w 2202917"/>
                <a:gd name="connsiteY5" fmla="*/ 1446486 h 2282961"/>
                <a:gd name="connsiteX6" fmla="*/ 154930 w 2202917"/>
                <a:gd name="connsiteY6" fmla="*/ 1247299 h 2282961"/>
                <a:gd name="connsiteX7" fmla="*/ 252856 w 2202917"/>
                <a:gd name="connsiteY7" fmla="*/ 812532 h 2282961"/>
                <a:gd name="connsiteX8" fmla="*/ 247698 w 2202917"/>
                <a:gd name="connsiteY8" fmla="*/ 728567 h 2282961"/>
                <a:gd name="connsiteX9" fmla="*/ 319859 w 2202917"/>
                <a:gd name="connsiteY9" fmla="*/ 736743 h 2282961"/>
                <a:gd name="connsiteX10" fmla="*/ 362312 w 2202917"/>
                <a:gd name="connsiteY10" fmla="*/ 556049 h 2282961"/>
                <a:gd name="connsiteX11" fmla="*/ 377862 w 2202917"/>
                <a:gd name="connsiteY11" fmla="*/ 521007 h 2282961"/>
                <a:gd name="connsiteX12" fmla="*/ 464298 w 2202917"/>
                <a:gd name="connsiteY12" fmla="*/ 571049 h 2282961"/>
                <a:gd name="connsiteX13" fmla="*/ 527869 w 2202917"/>
                <a:gd name="connsiteY13" fmla="*/ 574873 h 2282961"/>
                <a:gd name="connsiteX14" fmla="*/ 432630 w 2202917"/>
                <a:gd name="connsiteY14" fmla="*/ 385666 h 2282961"/>
                <a:gd name="connsiteX15" fmla="*/ 858005 w 2202917"/>
                <a:gd name="connsiteY15" fmla="*/ 115223 h 2282961"/>
                <a:gd name="connsiteX16" fmla="*/ 1008679 w 2202917"/>
                <a:gd name="connsiteY16" fmla="*/ 7883 h 2282961"/>
                <a:gd name="connsiteX17" fmla="*/ 1576237 w 2202917"/>
                <a:gd name="connsiteY17" fmla="*/ 0 h 2282961"/>
                <a:gd name="connsiteX18" fmla="*/ 1676282 w 2202917"/>
                <a:gd name="connsiteY18" fmla="*/ 211933 h 2282961"/>
                <a:gd name="connsiteX19" fmla="*/ 1774208 w 2202917"/>
                <a:gd name="connsiteY19" fmla="*/ 297427 h 2282961"/>
                <a:gd name="connsiteX20" fmla="*/ 1793916 w 2202917"/>
                <a:gd name="connsiteY20" fmla="*/ 489947 h 2282961"/>
                <a:gd name="connsiteX21" fmla="*/ 1883056 w 2202917"/>
                <a:gd name="connsiteY21" fmla="*/ 578482 h 2282961"/>
                <a:gd name="connsiteX22" fmla="*/ 1903372 w 2202917"/>
                <a:gd name="connsiteY22" fmla="*/ 650328 h 2282961"/>
                <a:gd name="connsiteX23" fmla="*/ 2128031 w 2202917"/>
                <a:gd name="connsiteY23" fmla="*/ 855279 h 2282961"/>
                <a:gd name="connsiteX24" fmla="*/ 2202917 w 2202917"/>
                <a:gd name="connsiteY24" fmla="*/ 1028700 h 2282961"/>
                <a:gd name="connsiteX25" fmla="*/ 2170170 w 2202917"/>
                <a:gd name="connsiteY25" fmla="*/ 1042936 h 2282961"/>
                <a:gd name="connsiteX26" fmla="*/ 1974317 w 2202917"/>
                <a:gd name="connsiteY26" fmla="*/ 1115410 h 2282961"/>
                <a:gd name="connsiteX27" fmla="*/ 1710538 w 2202917"/>
                <a:gd name="connsiteY27" fmla="*/ 1280634 h 2282961"/>
                <a:gd name="connsiteX28" fmla="*/ 1473154 w 2202917"/>
                <a:gd name="connsiteY28" fmla="*/ 1403131 h 2282961"/>
                <a:gd name="connsiteX29" fmla="*/ 1260927 w 2202917"/>
                <a:gd name="connsiteY29" fmla="*/ 1407073 h 2282961"/>
                <a:gd name="connsiteX30" fmla="*/ 1119037 w 2202917"/>
                <a:gd name="connsiteY30" fmla="*/ 1418897 h 2282961"/>
                <a:gd name="connsiteX31" fmla="*/ 1012620 w 2202917"/>
                <a:gd name="connsiteY31" fmla="*/ 1481959 h 2282961"/>
                <a:gd name="connsiteX32" fmla="*/ 945911 w 2202917"/>
                <a:gd name="connsiteY32" fmla="*/ 1532588 h 2282961"/>
                <a:gd name="connsiteX33" fmla="*/ 843141 w 2202917"/>
                <a:gd name="connsiteY33" fmla="*/ 1564728 h 2282961"/>
                <a:gd name="connsiteX34" fmla="*/ 803727 w 2202917"/>
                <a:gd name="connsiteY34" fmla="*/ 1592317 h 2282961"/>
                <a:gd name="connsiteX35" fmla="*/ 809786 w 2202917"/>
                <a:gd name="connsiteY35" fmla="*/ 1706617 h 2282961"/>
                <a:gd name="connsiteX36" fmla="*/ 791903 w 2202917"/>
                <a:gd name="connsiteY36" fmla="*/ 1809093 h 2282961"/>
                <a:gd name="connsiteX37" fmla="*/ 811610 w 2202917"/>
                <a:gd name="connsiteY37" fmla="*/ 1994338 h 2282961"/>
                <a:gd name="connsiteX38" fmla="*/ 748548 w 2202917"/>
                <a:gd name="connsiteY38" fmla="*/ 2057400 h 2282961"/>
                <a:gd name="connsiteX39" fmla="*/ 586951 w 2202917"/>
                <a:gd name="connsiteY39" fmla="*/ 2065283 h 2282961"/>
                <a:gd name="connsiteX40" fmla="*/ 291348 w 2202917"/>
                <a:gd name="connsiteY40" fmla="*/ 2167759 h 2282961"/>
                <a:gd name="connsiteX41" fmla="*/ 200696 w 2202917"/>
                <a:gd name="connsiteY41" fmla="*/ 2171700 h 2282961"/>
                <a:gd name="connsiteX42" fmla="*/ 70631 w 2202917"/>
                <a:gd name="connsiteY42" fmla="*/ 2262352 h 2282961"/>
                <a:gd name="connsiteX43" fmla="*/ 46375 w 2202917"/>
                <a:gd name="connsiteY43" fmla="*/ 2282961 h 2282961"/>
                <a:gd name="connsiteX44" fmla="*/ 0 w 2202917"/>
                <a:gd name="connsiteY44" fmla="*/ 2241135 h 22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02917" h="2282961">
                  <a:moveTo>
                    <a:pt x="0" y="2241135"/>
                  </a:moveTo>
                  <a:lnTo>
                    <a:pt x="135516" y="1868214"/>
                  </a:lnTo>
                  <a:lnTo>
                    <a:pt x="129751" y="1781504"/>
                  </a:lnTo>
                  <a:lnTo>
                    <a:pt x="54865" y="1615966"/>
                  </a:lnTo>
                  <a:lnTo>
                    <a:pt x="116417" y="1542903"/>
                  </a:lnTo>
                  <a:lnTo>
                    <a:pt x="169165" y="1446486"/>
                  </a:lnTo>
                  <a:lnTo>
                    <a:pt x="154930" y="1247299"/>
                  </a:lnTo>
                  <a:lnTo>
                    <a:pt x="252856" y="812532"/>
                  </a:lnTo>
                  <a:lnTo>
                    <a:pt x="247698" y="728567"/>
                  </a:lnTo>
                  <a:lnTo>
                    <a:pt x="319859" y="736743"/>
                  </a:lnTo>
                  <a:lnTo>
                    <a:pt x="362312" y="556049"/>
                  </a:lnTo>
                  <a:cubicBezTo>
                    <a:pt x="373561" y="556500"/>
                    <a:pt x="366613" y="520556"/>
                    <a:pt x="377862" y="521007"/>
                  </a:cubicBezTo>
                  <a:cubicBezTo>
                    <a:pt x="397134" y="519716"/>
                    <a:pt x="439297" y="562071"/>
                    <a:pt x="464298" y="571049"/>
                  </a:cubicBezTo>
                  <a:cubicBezTo>
                    <a:pt x="489299" y="580027"/>
                    <a:pt x="535422" y="601979"/>
                    <a:pt x="527869" y="574873"/>
                  </a:cubicBezTo>
                  <a:lnTo>
                    <a:pt x="432630" y="385666"/>
                  </a:lnTo>
                  <a:cubicBezTo>
                    <a:pt x="575938" y="275805"/>
                    <a:pt x="710148" y="197789"/>
                    <a:pt x="858005" y="115223"/>
                  </a:cubicBezTo>
                  <a:lnTo>
                    <a:pt x="1008679" y="7883"/>
                  </a:lnTo>
                  <a:lnTo>
                    <a:pt x="1576237" y="0"/>
                  </a:lnTo>
                  <a:lnTo>
                    <a:pt x="1676282" y="211933"/>
                  </a:lnTo>
                  <a:lnTo>
                    <a:pt x="1774208" y="297427"/>
                  </a:lnTo>
                  <a:lnTo>
                    <a:pt x="1793916" y="489947"/>
                  </a:lnTo>
                  <a:lnTo>
                    <a:pt x="1883056" y="578482"/>
                  </a:lnTo>
                  <a:lnTo>
                    <a:pt x="1903372" y="650328"/>
                  </a:lnTo>
                  <a:lnTo>
                    <a:pt x="2128031" y="855279"/>
                  </a:lnTo>
                  <a:lnTo>
                    <a:pt x="2202917" y="1028700"/>
                  </a:lnTo>
                  <a:lnTo>
                    <a:pt x="2170170" y="1042936"/>
                  </a:lnTo>
                  <a:lnTo>
                    <a:pt x="1974317" y="1115410"/>
                  </a:lnTo>
                  <a:lnTo>
                    <a:pt x="1710538" y="1280634"/>
                  </a:lnTo>
                  <a:lnTo>
                    <a:pt x="1473154" y="1403131"/>
                  </a:lnTo>
                  <a:lnTo>
                    <a:pt x="1260927" y="1407073"/>
                  </a:lnTo>
                  <a:lnTo>
                    <a:pt x="1119037" y="1418897"/>
                  </a:lnTo>
                  <a:lnTo>
                    <a:pt x="1012620" y="1481959"/>
                  </a:lnTo>
                  <a:lnTo>
                    <a:pt x="945911" y="1532588"/>
                  </a:lnTo>
                  <a:lnTo>
                    <a:pt x="843141" y="1564728"/>
                  </a:lnTo>
                  <a:lnTo>
                    <a:pt x="803727" y="1592317"/>
                  </a:lnTo>
                  <a:lnTo>
                    <a:pt x="809786" y="1706617"/>
                  </a:lnTo>
                  <a:lnTo>
                    <a:pt x="791903" y="1809093"/>
                  </a:lnTo>
                  <a:lnTo>
                    <a:pt x="811610" y="1994338"/>
                  </a:lnTo>
                  <a:lnTo>
                    <a:pt x="748548" y="2057400"/>
                  </a:lnTo>
                  <a:lnTo>
                    <a:pt x="586951" y="2065283"/>
                  </a:lnTo>
                  <a:lnTo>
                    <a:pt x="291348" y="2167759"/>
                  </a:lnTo>
                  <a:lnTo>
                    <a:pt x="200696" y="2171700"/>
                  </a:lnTo>
                  <a:lnTo>
                    <a:pt x="70631" y="2262352"/>
                  </a:lnTo>
                  <a:lnTo>
                    <a:pt x="46375" y="2282961"/>
                  </a:lnTo>
                  <a:lnTo>
                    <a:pt x="0" y="2241135"/>
                  </a:lnTo>
                  <a:close/>
                </a:path>
              </a:pathLst>
            </a:custGeom>
            <a:noFill/>
            <a:ln w="38100">
              <a:solidFill>
                <a:schemeClr val="accent5"/>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6" name="Frihandsfigur: Form 25">
              <a:extLst>
                <a:ext uri="{FF2B5EF4-FFF2-40B4-BE49-F238E27FC236}">
                  <a16:creationId xmlns:a16="http://schemas.microsoft.com/office/drawing/2014/main" id="{2382AB56-CC44-4C16-864E-BECF6F60D5C6}"/>
                </a:ext>
              </a:extLst>
            </p:cNvPr>
            <p:cNvSpPr/>
            <p:nvPr/>
          </p:nvSpPr>
          <p:spPr>
            <a:xfrm>
              <a:off x="6691952" y="4508310"/>
              <a:ext cx="2593075" cy="2251881"/>
            </a:xfrm>
            <a:custGeom>
              <a:avLst/>
              <a:gdLst>
                <a:gd name="connsiteX0" fmla="*/ 1578591 w 2593075"/>
                <a:gd name="connsiteY0" fmla="*/ 0 h 2251881"/>
                <a:gd name="connsiteX1" fmla="*/ 1442114 w 2593075"/>
                <a:gd name="connsiteY1" fmla="*/ 40944 h 2251881"/>
                <a:gd name="connsiteX2" fmla="*/ 1342030 w 2593075"/>
                <a:gd name="connsiteY2" fmla="*/ 109183 h 2251881"/>
                <a:gd name="connsiteX3" fmla="*/ 1237397 w 2593075"/>
                <a:gd name="connsiteY3" fmla="*/ 145577 h 2251881"/>
                <a:gd name="connsiteX4" fmla="*/ 1146412 w 2593075"/>
                <a:gd name="connsiteY4" fmla="*/ 186520 h 2251881"/>
                <a:gd name="connsiteX5" fmla="*/ 1150961 w 2593075"/>
                <a:gd name="connsiteY5" fmla="*/ 291153 h 2251881"/>
                <a:gd name="connsiteX6" fmla="*/ 1110018 w 2593075"/>
                <a:gd name="connsiteY6" fmla="*/ 354842 h 2251881"/>
                <a:gd name="connsiteX7" fmla="*/ 709684 w 2593075"/>
                <a:gd name="connsiteY7" fmla="*/ 363941 h 2251881"/>
                <a:gd name="connsiteX8" fmla="*/ 404884 w 2593075"/>
                <a:gd name="connsiteY8" fmla="*/ 468574 h 2251881"/>
                <a:gd name="connsiteX9" fmla="*/ 154675 w 2593075"/>
                <a:gd name="connsiteY9" fmla="*/ 541362 h 2251881"/>
                <a:gd name="connsiteX10" fmla="*/ 0 w 2593075"/>
                <a:gd name="connsiteY10" fmla="*/ 668741 h 2251881"/>
                <a:gd name="connsiteX11" fmla="*/ 195618 w 2593075"/>
                <a:gd name="connsiteY11" fmla="*/ 1241947 h 2251881"/>
                <a:gd name="connsiteX12" fmla="*/ 172872 w 2593075"/>
                <a:gd name="connsiteY12" fmla="*/ 1551296 h 2251881"/>
                <a:gd name="connsiteX13" fmla="*/ 222914 w 2593075"/>
                <a:gd name="connsiteY13" fmla="*/ 1887941 h 2251881"/>
                <a:gd name="connsiteX14" fmla="*/ 341194 w 2593075"/>
                <a:gd name="connsiteY14" fmla="*/ 2201839 h 2251881"/>
                <a:gd name="connsiteX15" fmla="*/ 573206 w 2593075"/>
                <a:gd name="connsiteY15" fmla="*/ 2251881 h 2251881"/>
                <a:gd name="connsiteX16" fmla="*/ 823415 w 2593075"/>
                <a:gd name="connsiteY16" fmla="*/ 2238233 h 2251881"/>
                <a:gd name="connsiteX17" fmla="*/ 1169158 w 2593075"/>
                <a:gd name="connsiteY17" fmla="*/ 2197290 h 2251881"/>
                <a:gd name="connsiteX18" fmla="*/ 1546747 w 2593075"/>
                <a:gd name="connsiteY18" fmla="*/ 2188191 h 2251881"/>
                <a:gd name="connsiteX19" fmla="*/ 1751463 w 2593075"/>
                <a:gd name="connsiteY19" fmla="*/ 2092657 h 2251881"/>
                <a:gd name="connsiteX20" fmla="*/ 1846997 w 2593075"/>
                <a:gd name="connsiteY20" fmla="*/ 2065362 h 2251881"/>
                <a:gd name="connsiteX21" fmla="*/ 1978926 w 2593075"/>
                <a:gd name="connsiteY21" fmla="*/ 2051714 h 2251881"/>
                <a:gd name="connsiteX22" fmla="*/ 2160896 w 2593075"/>
                <a:gd name="connsiteY22" fmla="*/ 2051714 h 2251881"/>
                <a:gd name="connsiteX23" fmla="*/ 2283726 w 2593075"/>
                <a:gd name="connsiteY23" fmla="*/ 2060812 h 2251881"/>
                <a:gd name="connsiteX24" fmla="*/ 2406555 w 2593075"/>
                <a:gd name="connsiteY24" fmla="*/ 2001672 h 2251881"/>
                <a:gd name="connsiteX25" fmla="*/ 2561230 w 2593075"/>
                <a:gd name="connsiteY25" fmla="*/ 1956180 h 2251881"/>
                <a:gd name="connsiteX26" fmla="*/ 2593075 w 2593075"/>
                <a:gd name="connsiteY26" fmla="*/ 1887941 h 2251881"/>
                <a:gd name="connsiteX27" fmla="*/ 2492991 w 2593075"/>
                <a:gd name="connsiteY27" fmla="*/ 1715069 h 2251881"/>
                <a:gd name="connsiteX28" fmla="*/ 2483893 w 2593075"/>
                <a:gd name="connsiteY28" fmla="*/ 1633183 h 2251881"/>
                <a:gd name="connsiteX29" fmla="*/ 2515738 w 2593075"/>
                <a:gd name="connsiteY29" fmla="*/ 1469409 h 2251881"/>
                <a:gd name="connsiteX30" fmla="*/ 2529385 w 2593075"/>
                <a:gd name="connsiteY30" fmla="*/ 1401171 h 2251881"/>
                <a:gd name="connsiteX31" fmla="*/ 2397457 w 2593075"/>
                <a:gd name="connsiteY31" fmla="*/ 1241947 h 2251881"/>
                <a:gd name="connsiteX32" fmla="*/ 2306472 w 2593075"/>
                <a:gd name="connsiteY32" fmla="*/ 1105469 h 2251881"/>
                <a:gd name="connsiteX33" fmla="*/ 2183642 w 2593075"/>
                <a:gd name="connsiteY33" fmla="*/ 859809 h 2251881"/>
                <a:gd name="connsiteX34" fmla="*/ 2165445 w 2593075"/>
                <a:gd name="connsiteY34" fmla="*/ 691487 h 2251881"/>
                <a:gd name="connsiteX35" fmla="*/ 2142699 w 2593075"/>
                <a:gd name="connsiteY35" fmla="*/ 591403 h 2251881"/>
                <a:gd name="connsiteX36" fmla="*/ 2115403 w 2593075"/>
                <a:gd name="connsiteY36" fmla="*/ 500418 h 2251881"/>
                <a:gd name="connsiteX37" fmla="*/ 2083558 w 2593075"/>
                <a:gd name="connsiteY37" fmla="*/ 409433 h 2251881"/>
                <a:gd name="connsiteX38" fmla="*/ 1992573 w 2593075"/>
                <a:gd name="connsiteY38" fmla="*/ 341194 h 2251881"/>
                <a:gd name="connsiteX39" fmla="*/ 1933433 w 2593075"/>
                <a:gd name="connsiteY39" fmla="*/ 332096 h 2251881"/>
                <a:gd name="connsiteX40" fmla="*/ 1915236 w 2593075"/>
                <a:gd name="connsiteY40" fmla="*/ 227463 h 2251881"/>
                <a:gd name="connsiteX41" fmla="*/ 1897039 w 2593075"/>
                <a:gd name="connsiteY41" fmla="*/ 218365 h 2251881"/>
                <a:gd name="connsiteX42" fmla="*/ 1819702 w 2593075"/>
                <a:gd name="connsiteY42" fmla="*/ 236562 h 2251881"/>
                <a:gd name="connsiteX43" fmla="*/ 1724167 w 2593075"/>
                <a:gd name="connsiteY43" fmla="*/ 209266 h 2251881"/>
                <a:gd name="connsiteX44" fmla="*/ 1674126 w 2593075"/>
                <a:gd name="connsiteY44" fmla="*/ 131929 h 2251881"/>
                <a:gd name="connsiteX45" fmla="*/ 1555845 w 2593075"/>
                <a:gd name="connsiteY45" fmla="*/ 104633 h 2251881"/>
                <a:gd name="connsiteX46" fmla="*/ 1519451 w 2593075"/>
                <a:gd name="connsiteY46" fmla="*/ 63690 h 2251881"/>
                <a:gd name="connsiteX47" fmla="*/ 1578591 w 2593075"/>
                <a:gd name="connsiteY47" fmla="*/ 0 h 2251881"/>
                <a:gd name="connsiteX0" fmla="*/ 1578591 w 2593075"/>
                <a:gd name="connsiteY0" fmla="*/ 0 h 2251881"/>
                <a:gd name="connsiteX1" fmla="*/ 1442114 w 2593075"/>
                <a:gd name="connsiteY1" fmla="*/ 40944 h 2251881"/>
                <a:gd name="connsiteX2" fmla="*/ 1342030 w 2593075"/>
                <a:gd name="connsiteY2" fmla="*/ 109183 h 2251881"/>
                <a:gd name="connsiteX3" fmla="*/ 1237397 w 2593075"/>
                <a:gd name="connsiteY3" fmla="*/ 145577 h 2251881"/>
                <a:gd name="connsiteX4" fmla="*/ 1146412 w 2593075"/>
                <a:gd name="connsiteY4" fmla="*/ 186520 h 2251881"/>
                <a:gd name="connsiteX5" fmla="*/ 1150961 w 2593075"/>
                <a:gd name="connsiteY5" fmla="*/ 291153 h 2251881"/>
                <a:gd name="connsiteX6" fmla="*/ 1110018 w 2593075"/>
                <a:gd name="connsiteY6" fmla="*/ 354842 h 2251881"/>
                <a:gd name="connsiteX7" fmla="*/ 709684 w 2593075"/>
                <a:gd name="connsiteY7" fmla="*/ 363941 h 2251881"/>
                <a:gd name="connsiteX8" fmla="*/ 404884 w 2593075"/>
                <a:gd name="connsiteY8" fmla="*/ 468574 h 2251881"/>
                <a:gd name="connsiteX9" fmla="*/ 154675 w 2593075"/>
                <a:gd name="connsiteY9" fmla="*/ 541362 h 2251881"/>
                <a:gd name="connsiteX10" fmla="*/ 0 w 2593075"/>
                <a:gd name="connsiteY10" fmla="*/ 668741 h 2251881"/>
                <a:gd name="connsiteX11" fmla="*/ 195618 w 2593075"/>
                <a:gd name="connsiteY11" fmla="*/ 1241947 h 2251881"/>
                <a:gd name="connsiteX12" fmla="*/ 172872 w 2593075"/>
                <a:gd name="connsiteY12" fmla="*/ 1551296 h 2251881"/>
                <a:gd name="connsiteX13" fmla="*/ 222914 w 2593075"/>
                <a:gd name="connsiteY13" fmla="*/ 1887941 h 2251881"/>
                <a:gd name="connsiteX14" fmla="*/ 341194 w 2593075"/>
                <a:gd name="connsiteY14" fmla="*/ 2201839 h 2251881"/>
                <a:gd name="connsiteX15" fmla="*/ 573206 w 2593075"/>
                <a:gd name="connsiteY15" fmla="*/ 2251881 h 2251881"/>
                <a:gd name="connsiteX16" fmla="*/ 823415 w 2593075"/>
                <a:gd name="connsiteY16" fmla="*/ 2238233 h 2251881"/>
                <a:gd name="connsiteX17" fmla="*/ 1169158 w 2593075"/>
                <a:gd name="connsiteY17" fmla="*/ 2197290 h 2251881"/>
                <a:gd name="connsiteX18" fmla="*/ 1546747 w 2593075"/>
                <a:gd name="connsiteY18" fmla="*/ 2188191 h 2251881"/>
                <a:gd name="connsiteX19" fmla="*/ 1751463 w 2593075"/>
                <a:gd name="connsiteY19" fmla="*/ 2092657 h 2251881"/>
                <a:gd name="connsiteX20" fmla="*/ 1846997 w 2593075"/>
                <a:gd name="connsiteY20" fmla="*/ 2065362 h 2251881"/>
                <a:gd name="connsiteX21" fmla="*/ 1978926 w 2593075"/>
                <a:gd name="connsiteY21" fmla="*/ 2051714 h 2251881"/>
                <a:gd name="connsiteX22" fmla="*/ 2160896 w 2593075"/>
                <a:gd name="connsiteY22" fmla="*/ 2051714 h 2251881"/>
                <a:gd name="connsiteX23" fmla="*/ 2283726 w 2593075"/>
                <a:gd name="connsiteY23" fmla="*/ 2060812 h 2251881"/>
                <a:gd name="connsiteX24" fmla="*/ 2406555 w 2593075"/>
                <a:gd name="connsiteY24" fmla="*/ 2001672 h 2251881"/>
                <a:gd name="connsiteX25" fmla="*/ 2561230 w 2593075"/>
                <a:gd name="connsiteY25" fmla="*/ 1956180 h 2251881"/>
                <a:gd name="connsiteX26" fmla="*/ 2593075 w 2593075"/>
                <a:gd name="connsiteY26" fmla="*/ 1887941 h 2251881"/>
                <a:gd name="connsiteX27" fmla="*/ 2492991 w 2593075"/>
                <a:gd name="connsiteY27" fmla="*/ 1715069 h 2251881"/>
                <a:gd name="connsiteX28" fmla="*/ 2483893 w 2593075"/>
                <a:gd name="connsiteY28" fmla="*/ 1633183 h 2251881"/>
                <a:gd name="connsiteX29" fmla="*/ 2515738 w 2593075"/>
                <a:gd name="connsiteY29" fmla="*/ 1469409 h 2251881"/>
                <a:gd name="connsiteX30" fmla="*/ 2529385 w 2593075"/>
                <a:gd name="connsiteY30" fmla="*/ 1401171 h 2251881"/>
                <a:gd name="connsiteX31" fmla="*/ 2370161 w 2593075"/>
                <a:gd name="connsiteY31" fmla="*/ 1269242 h 2251881"/>
                <a:gd name="connsiteX32" fmla="*/ 2306472 w 2593075"/>
                <a:gd name="connsiteY32" fmla="*/ 1105469 h 2251881"/>
                <a:gd name="connsiteX33" fmla="*/ 2183642 w 2593075"/>
                <a:gd name="connsiteY33" fmla="*/ 859809 h 2251881"/>
                <a:gd name="connsiteX34" fmla="*/ 2165445 w 2593075"/>
                <a:gd name="connsiteY34" fmla="*/ 691487 h 2251881"/>
                <a:gd name="connsiteX35" fmla="*/ 2142699 w 2593075"/>
                <a:gd name="connsiteY35" fmla="*/ 591403 h 2251881"/>
                <a:gd name="connsiteX36" fmla="*/ 2115403 w 2593075"/>
                <a:gd name="connsiteY36" fmla="*/ 500418 h 2251881"/>
                <a:gd name="connsiteX37" fmla="*/ 2083558 w 2593075"/>
                <a:gd name="connsiteY37" fmla="*/ 409433 h 2251881"/>
                <a:gd name="connsiteX38" fmla="*/ 1992573 w 2593075"/>
                <a:gd name="connsiteY38" fmla="*/ 341194 h 2251881"/>
                <a:gd name="connsiteX39" fmla="*/ 1933433 w 2593075"/>
                <a:gd name="connsiteY39" fmla="*/ 332096 h 2251881"/>
                <a:gd name="connsiteX40" fmla="*/ 1915236 w 2593075"/>
                <a:gd name="connsiteY40" fmla="*/ 227463 h 2251881"/>
                <a:gd name="connsiteX41" fmla="*/ 1897039 w 2593075"/>
                <a:gd name="connsiteY41" fmla="*/ 218365 h 2251881"/>
                <a:gd name="connsiteX42" fmla="*/ 1819702 w 2593075"/>
                <a:gd name="connsiteY42" fmla="*/ 236562 h 2251881"/>
                <a:gd name="connsiteX43" fmla="*/ 1724167 w 2593075"/>
                <a:gd name="connsiteY43" fmla="*/ 209266 h 2251881"/>
                <a:gd name="connsiteX44" fmla="*/ 1674126 w 2593075"/>
                <a:gd name="connsiteY44" fmla="*/ 131929 h 2251881"/>
                <a:gd name="connsiteX45" fmla="*/ 1555845 w 2593075"/>
                <a:gd name="connsiteY45" fmla="*/ 104633 h 2251881"/>
                <a:gd name="connsiteX46" fmla="*/ 1519451 w 2593075"/>
                <a:gd name="connsiteY46" fmla="*/ 63690 h 2251881"/>
                <a:gd name="connsiteX47" fmla="*/ 1578591 w 2593075"/>
                <a:gd name="connsiteY47" fmla="*/ 0 h 2251881"/>
                <a:gd name="connsiteX0" fmla="*/ 1578591 w 2593075"/>
                <a:gd name="connsiteY0" fmla="*/ 0 h 2251881"/>
                <a:gd name="connsiteX1" fmla="*/ 1442114 w 2593075"/>
                <a:gd name="connsiteY1" fmla="*/ 40944 h 2251881"/>
                <a:gd name="connsiteX2" fmla="*/ 1342030 w 2593075"/>
                <a:gd name="connsiteY2" fmla="*/ 109183 h 2251881"/>
                <a:gd name="connsiteX3" fmla="*/ 1237397 w 2593075"/>
                <a:gd name="connsiteY3" fmla="*/ 145577 h 2251881"/>
                <a:gd name="connsiteX4" fmla="*/ 1146412 w 2593075"/>
                <a:gd name="connsiteY4" fmla="*/ 186520 h 2251881"/>
                <a:gd name="connsiteX5" fmla="*/ 1150961 w 2593075"/>
                <a:gd name="connsiteY5" fmla="*/ 291153 h 2251881"/>
                <a:gd name="connsiteX6" fmla="*/ 1110018 w 2593075"/>
                <a:gd name="connsiteY6" fmla="*/ 354842 h 2251881"/>
                <a:gd name="connsiteX7" fmla="*/ 709684 w 2593075"/>
                <a:gd name="connsiteY7" fmla="*/ 363941 h 2251881"/>
                <a:gd name="connsiteX8" fmla="*/ 404884 w 2593075"/>
                <a:gd name="connsiteY8" fmla="*/ 468574 h 2251881"/>
                <a:gd name="connsiteX9" fmla="*/ 154675 w 2593075"/>
                <a:gd name="connsiteY9" fmla="*/ 541362 h 2251881"/>
                <a:gd name="connsiteX10" fmla="*/ 0 w 2593075"/>
                <a:gd name="connsiteY10" fmla="*/ 668741 h 2251881"/>
                <a:gd name="connsiteX11" fmla="*/ 195618 w 2593075"/>
                <a:gd name="connsiteY11" fmla="*/ 1241947 h 2251881"/>
                <a:gd name="connsiteX12" fmla="*/ 172872 w 2593075"/>
                <a:gd name="connsiteY12" fmla="*/ 1551296 h 2251881"/>
                <a:gd name="connsiteX13" fmla="*/ 222914 w 2593075"/>
                <a:gd name="connsiteY13" fmla="*/ 1887941 h 2251881"/>
                <a:gd name="connsiteX14" fmla="*/ 341194 w 2593075"/>
                <a:gd name="connsiteY14" fmla="*/ 2201839 h 2251881"/>
                <a:gd name="connsiteX15" fmla="*/ 573206 w 2593075"/>
                <a:gd name="connsiteY15" fmla="*/ 2251881 h 2251881"/>
                <a:gd name="connsiteX16" fmla="*/ 823415 w 2593075"/>
                <a:gd name="connsiteY16" fmla="*/ 2238233 h 2251881"/>
                <a:gd name="connsiteX17" fmla="*/ 1169158 w 2593075"/>
                <a:gd name="connsiteY17" fmla="*/ 2197290 h 2251881"/>
                <a:gd name="connsiteX18" fmla="*/ 1546747 w 2593075"/>
                <a:gd name="connsiteY18" fmla="*/ 2188191 h 2251881"/>
                <a:gd name="connsiteX19" fmla="*/ 1751463 w 2593075"/>
                <a:gd name="connsiteY19" fmla="*/ 2092657 h 2251881"/>
                <a:gd name="connsiteX20" fmla="*/ 1846997 w 2593075"/>
                <a:gd name="connsiteY20" fmla="*/ 2065362 h 2251881"/>
                <a:gd name="connsiteX21" fmla="*/ 1978926 w 2593075"/>
                <a:gd name="connsiteY21" fmla="*/ 2051714 h 2251881"/>
                <a:gd name="connsiteX22" fmla="*/ 2160896 w 2593075"/>
                <a:gd name="connsiteY22" fmla="*/ 2051714 h 2251881"/>
                <a:gd name="connsiteX23" fmla="*/ 2283726 w 2593075"/>
                <a:gd name="connsiteY23" fmla="*/ 2060812 h 2251881"/>
                <a:gd name="connsiteX24" fmla="*/ 2406555 w 2593075"/>
                <a:gd name="connsiteY24" fmla="*/ 2001672 h 2251881"/>
                <a:gd name="connsiteX25" fmla="*/ 2561230 w 2593075"/>
                <a:gd name="connsiteY25" fmla="*/ 1956180 h 2251881"/>
                <a:gd name="connsiteX26" fmla="*/ 2593075 w 2593075"/>
                <a:gd name="connsiteY26" fmla="*/ 1887941 h 2251881"/>
                <a:gd name="connsiteX27" fmla="*/ 2492991 w 2593075"/>
                <a:gd name="connsiteY27" fmla="*/ 1715069 h 2251881"/>
                <a:gd name="connsiteX28" fmla="*/ 2483893 w 2593075"/>
                <a:gd name="connsiteY28" fmla="*/ 1633183 h 2251881"/>
                <a:gd name="connsiteX29" fmla="*/ 2515738 w 2593075"/>
                <a:gd name="connsiteY29" fmla="*/ 1469409 h 2251881"/>
                <a:gd name="connsiteX30" fmla="*/ 2529385 w 2593075"/>
                <a:gd name="connsiteY30" fmla="*/ 1401171 h 2251881"/>
                <a:gd name="connsiteX31" fmla="*/ 2370161 w 2593075"/>
                <a:gd name="connsiteY31" fmla="*/ 1269242 h 2251881"/>
                <a:gd name="connsiteX32" fmla="*/ 2306472 w 2593075"/>
                <a:gd name="connsiteY32" fmla="*/ 1105469 h 2251881"/>
                <a:gd name="connsiteX33" fmla="*/ 2183642 w 2593075"/>
                <a:gd name="connsiteY33" fmla="*/ 859809 h 2251881"/>
                <a:gd name="connsiteX34" fmla="*/ 2165445 w 2593075"/>
                <a:gd name="connsiteY34" fmla="*/ 691487 h 2251881"/>
                <a:gd name="connsiteX35" fmla="*/ 2142699 w 2593075"/>
                <a:gd name="connsiteY35" fmla="*/ 591403 h 2251881"/>
                <a:gd name="connsiteX36" fmla="*/ 2115403 w 2593075"/>
                <a:gd name="connsiteY36" fmla="*/ 500418 h 2251881"/>
                <a:gd name="connsiteX37" fmla="*/ 2083558 w 2593075"/>
                <a:gd name="connsiteY37" fmla="*/ 409433 h 2251881"/>
                <a:gd name="connsiteX38" fmla="*/ 1992573 w 2593075"/>
                <a:gd name="connsiteY38" fmla="*/ 341194 h 2251881"/>
                <a:gd name="connsiteX39" fmla="*/ 1933433 w 2593075"/>
                <a:gd name="connsiteY39" fmla="*/ 332096 h 2251881"/>
                <a:gd name="connsiteX40" fmla="*/ 1915236 w 2593075"/>
                <a:gd name="connsiteY40" fmla="*/ 227463 h 2251881"/>
                <a:gd name="connsiteX41" fmla="*/ 1897039 w 2593075"/>
                <a:gd name="connsiteY41" fmla="*/ 218365 h 2251881"/>
                <a:gd name="connsiteX42" fmla="*/ 1819702 w 2593075"/>
                <a:gd name="connsiteY42" fmla="*/ 236562 h 2251881"/>
                <a:gd name="connsiteX43" fmla="*/ 1724167 w 2593075"/>
                <a:gd name="connsiteY43" fmla="*/ 209266 h 2251881"/>
                <a:gd name="connsiteX44" fmla="*/ 1674126 w 2593075"/>
                <a:gd name="connsiteY44" fmla="*/ 131929 h 2251881"/>
                <a:gd name="connsiteX45" fmla="*/ 1555845 w 2593075"/>
                <a:gd name="connsiteY45" fmla="*/ 104633 h 2251881"/>
                <a:gd name="connsiteX46" fmla="*/ 1519451 w 2593075"/>
                <a:gd name="connsiteY46" fmla="*/ 63690 h 2251881"/>
                <a:gd name="connsiteX47" fmla="*/ 1578591 w 2593075"/>
                <a:gd name="connsiteY47" fmla="*/ 0 h 225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93075" h="2251881">
                  <a:moveTo>
                    <a:pt x="1578591" y="0"/>
                  </a:moveTo>
                  <a:lnTo>
                    <a:pt x="1442114" y="40944"/>
                  </a:lnTo>
                  <a:lnTo>
                    <a:pt x="1342030" y="109183"/>
                  </a:lnTo>
                  <a:lnTo>
                    <a:pt x="1237397" y="145577"/>
                  </a:lnTo>
                  <a:lnTo>
                    <a:pt x="1146412" y="186520"/>
                  </a:lnTo>
                  <a:lnTo>
                    <a:pt x="1150961" y="291153"/>
                  </a:lnTo>
                  <a:lnTo>
                    <a:pt x="1110018" y="354842"/>
                  </a:lnTo>
                  <a:lnTo>
                    <a:pt x="709684" y="363941"/>
                  </a:lnTo>
                  <a:lnTo>
                    <a:pt x="404884" y="468574"/>
                  </a:lnTo>
                  <a:lnTo>
                    <a:pt x="154675" y="541362"/>
                  </a:lnTo>
                  <a:lnTo>
                    <a:pt x="0" y="668741"/>
                  </a:lnTo>
                  <a:lnTo>
                    <a:pt x="195618" y="1241947"/>
                  </a:lnTo>
                  <a:lnTo>
                    <a:pt x="172872" y="1551296"/>
                  </a:lnTo>
                  <a:lnTo>
                    <a:pt x="222914" y="1887941"/>
                  </a:lnTo>
                  <a:lnTo>
                    <a:pt x="341194" y="2201839"/>
                  </a:lnTo>
                  <a:lnTo>
                    <a:pt x="573206" y="2251881"/>
                  </a:lnTo>
                  <a:lnTo>
                    <a:pt x="823415" y="2238233"/>
                  </a:lnTo>
                  <a:lnTo>
                    <a:pt x="1169158" y="2197290"/>
                  </a:lnTo>
                  <a:lnTo>
                    <a:pt x="1546747" y="2188191"/>
                  </a:lnTo>
                  <a:lnTo>
                    <a:pt x="1751463" y="2092657"/>
                  </a:lnTo>
                  <a:lnTo>
                    <a:pt x="1846997" y="2065362"/>
                  </a:lnTo>
                  <a:lnTo>
                    <a:pt x="1978926" y="2051714"/>
                  </a:lnTo>
                  <a:lnTo>
                    <a:pt x="2160896" y="2051714"/>
                  </a:lnTo>
                  <a:lnTo>
                    <a:pt x="2283726" y="2060812"/>
                  </a:lnTo>
                  <a:lnTo>
                    <a:pt x="2406555" y="2001672"/>
                  </a:lnTo>
                  <a:lnTo>
                    <a:pt x="2561230" y="1956180"/>
                  </a:lnTo>
                  <a:lnTo>
                    <a:pt x="2593075" y="1887941"/>
                  </a:lnTo>
                  <a:lnTo>
                    <a:pt x="2492991" y="1715069"/>
                  </a:lnTo>
                  <a:lnTo>
                    <a:pt x="2483893" y="1633183"/>
                  </a:lnTo>
                  <a:lnTo>
                    <a:pt x="2515738" y="1469409"/>
                  </a:lnTo>
                  <a:lnTo>
                    <a:pt x="2529385" y="1401171"/>
                  </a:lnTo>
                  <a:cubicBezTo>
                    <a:pt x="2476310" y="1357195"/>
                    <a:pt x="2414138" y="1326866"/>
                    <a:pt x="2370161" y="1269242"/>
                  </a:cubicBezTo>
                  <a:lnTo>
                    <a:pt x="2306472" y="1105469"/>
                  </a:lnTo>
                  <a:lnTo>
                    <a:pt x="2183642" y="859809"/>
                  </a:lnTo>
                  <a:lnTo>
                    <a:pt x="2165445" y="691487"/>
                  </a:lnTo>
                  <a:lnTo>
                    <a:pt x="2142699" y="591403"/>
                  </a:lnTo>
                  <a:lnTo>
                    <a:pt x="2115403" y="500418"/>
                  </a:lnTo>
                  <a:lnTo>
                    <a:pt x="2083558" y="409433"/>
                  </a:lnTo>
                  <a:lnTo>
                    <a:pt x="1992573" y="341194"/>
                  </a:lnTo>
                  <a:lnTo>
                    <a:pt x="1933433" y="332096"/>
                  </a:lnTo>
                  <a:lnTo>
                    <a:pt x="1915236" y="227463"/>
                  </a:lnTo>
                  <a:lnTo>
                    <a:pt x="1897039" y="218365"/>
                  </a:lnTo>
                  <a:lnTo>
                    <a:pt x="1819702" y="236562"/>
                  </a:lnTo>
                  <a:lnTo>
                    <a:pt x="1724167" y="209266"/>
                  </a:lnTo>
                  <a:lnTo>
                    <a:pt x="1674126" y="131929"/>
                  </a:lnTo>
                  <a:lnTo>
                    <a:pt x="1555845" y="104633"/>
                  </a:lnTo>
                  <a:lnTo>
                    <a:pt x="1519451" y="63690"/>
                  </a:lnTo>
                  <a:lnTo>
                    <a:pt x="1578591" y="0"/>
                  </a:lnTo>
                  <a:close/>
                </a:path>
              </a:pathLst>
            </a:custGeom>
            <a:noFill/>
            <a:ln w="3810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7" name="Frihandsfigur: Form 26">
              <a:extLst>
                <a:ext uri="{FF2B5EF4-FFF2-40B4-BE49-F238E27FC236}">
                  <a16:creationId xmlns:a16="http://schemas.microsoft.com/office/drawing/2014/main" id="{C440C95D-B645-4D20-BCD4-2B504BFFF068}"/>
                </a:ext>
              </a:extLst>
            </p:cNvPr>
            <p:cNvSpPr/>
            <p:nvPr/>
          </p:nvSpPr>
          <p:spPr>
            <a:xfrm>
              <a:off x="6554839" y="1736729"/>
              <a:ext cx="2715904" cy="2793242"/>
            </a:xfrm>
            <a:custGeom>
              <a:avLst/>
              <a:gdLst>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88609 w 2715904"/>
                <a:gd name="connsiteY4" fmla="*/ 1082722 h 2793242"/>
                <a:gd name="connsiteX5" fmla="*/ 2629468 w 2715904"/>
                <a:gd name="connsiteY5" fmla="*/ 1241946 h 2793242"/>
                <a:gd name="connsiteX6" fmla="*/ 2647665 w 2715904"/>
                <a:gd name="connsiteY6" fmla="*/ 1396621 h 2793242"/>
                <a:gd name="connsiteX7" fmla="*/ 2629468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47582 w 2715904"/>
                <a:gd name="connsiteY11" fmla="*/ 2006221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382973 w 2715904"/>
                <a:gd name="connsiteY69" fmla="*/ 914400 h 2793242"/>
                <a:gd name="connsiteX70" fmla="*/ 1778758 w 2715904"/>
                <a:gd name="connsiteY70" fmla="*/ 377588 h 2793242"/>
                <a:gd name="connsiteX71" fmla="*/ 1810603 w 2715904"/>
                <a:gd name="connsiteY71" fmla="*/ 222913 h 2793242"/>
                <a:gd name="connsiteX72" fmla="*/ 1865194 w 2715904"/>
                <a:gd name="connsiteY72" fmla="*/ 195618 h 2793242"/>
                <a:gd name="connsiteX73" fmla="*/ 2010770 w 2715904"/>
                <a:gd name="connsiteY73" fmla="*/ 227463 h 2793242"/>
                <a:gd name="connsiteX74" fmla="*/ 2110853 w 2715904"/>
                <a:gd name="connsiteY74" fmla="*/ 191069 h 2793242"/>
                <a:gd name="connsiteX75" fmla="*/ 2138149 w 2715904"/>
                <a:gd name="connsiteY75" fmla="*/ 141027 h 2793242"/>
                <a:gd name="connsiteX76" fmla="*/ 2215486 w 2715904"/>
                <a:gd name="connsiteY76" fmla="*/ 168322 h 2793242"/>
                <a:gd name="connsiteX77" fmla="*/ 2297373 w 2715904"/>
                <a:gd name="connsiteY77" fmla="*/ 0 h 2793242"/>
                <a:gd name="connsiteX78" fmla="*/ 2643116 w 2715904"/>
                <a:gd name="connsiteY78" fmla="*/ 0 h 2793242"/>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88609 w 2715904"/>
                <a:gd name="connsiteY4" fmla="*/ 1082722 h 2793242"/>
                <a:gd name="connsiteX5" fmla="*/ 2629468 w 2715904"/>
                <a:gd name="connsiteY5" fmla="*/ 1241946 h 2793242"/>
                <a:gd name="connsiteX6" fmla="*/ 2647665 w 2715904"/>
                <a:gd name="connsiteY6" fmla="*/ 1396621 h 2793242"/>
                <a:gd name="connsiteX7" fmla="*/ 2629468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47582 w 2715904"/>
                <a:gd name="connsiteY11" fmla="*/ 2006221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205552 w 2715904"/>
                <a:gd name="connsiteY69" fmla="*/ 1064525 h 2793242"/>
                <a:gd name="connsiteX70" fmla="*/ 1382973 w 2715904"/>
                <a:gd name="connsiteY70" fmla="*/ 914400 h 2793242"/>
                <a:gd name="connsiteX71" fmla="*/ 1778758 w 2715904"/>
                <a:gd name="connsiteY71" fmla="*/ 377588 h 2793242"/>
                <a:gd name="connsiteX72" fmla="*/ 1810603 w 2715904"/>
                <a:gd name="connsiteY72" fmla="*/ 222913 h 2793242"/>
                <a:gd name="connsiteX73" fmla="*/ 1865194 w 2715904"/>
                <a:gd name="connsiteY73" fmla="*/ 195618 h 2793242"/>
                <a:gd name="connsiteX74" fmla="*/ 2010770 w 2715904"/>
                <a:gd name="connsiteY74" fmla="*/ 227463 h 2793242"/>
                <a:gd name="connsiteX75" fmla="*/ 2110853 w 2715904"/>
                <a:gd name="connsiteY75" fmla="*/ 191069 h 2793242"/>
                <a:gd name="connsiteX76" fmla="*/ 2138149 w 2715904"/>
                <a:gd name="connsiteY76" fmla="*/ 141027 h 2793242"/>
                <a:gd name="connsiteX77" fmla="*/ 2215486 w 2715904"/>
                <a:gd name="connsiteY77" fmla="*/ 168322 h 2793242"/>
                <a:gd name="connsiteX78" fmla="*/ 2297373 w 2715904"/>
                <a:gd name="connsiteY78" fmla="*/ 0 h 2793242"/>
                <a:gd name="connsiteX79" fmla="*/ 2643116 w 2715904"/>
                <a:gd name="connsiteY79" fmla="*/ 0 h 2793242"/>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79511 w 2715904"/>
                <a:gd name="connsiteY4" fmla="*/ 1082722 h 2793242"/>
                <a:gd name="connsiteX5" fmla="*/ 2629468 w 2715904"/>
                <a:gd name="connsiteY5" fmla="*/ 1241946 h 2793242"/>
                <a:gd name="connsiteX6" fmla="*/ 2647665 w 2715904"/>
                <a:gd name="connsiteY6" fmla="*/ 1396621 h 2793242"/>
                <a:gd name="connsiteX7" fmla="*/ 2629468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47582 w 2715904"/>
                <a:gd name="connsiteY11" fmla="*/ 2006221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205552 w 2715904"/>
                <a:gd name="connsiteY69" fmla="*/ 1064525 h 2793242"/>
                <a:gd name="connsiteX70" fmla="*/ 1382973 w 2715904"/>
                <a:gd name="connsiteY70" fmla="*/ 914400 h 2793242"/>
                <a:gd name="connsiteX71" fmla="*/ 1778758 w 2715904"/>
                <a:gd name="connsiteY71" fmla="*/ 377588 h 2793242"/>
                <a:gd name="connsiteX72" fmla="*/ 1810603 w 2715904"/>
                <a:gd name="connsiteY72" fmla="*/ 222913 h 2793242"/>
                <a:gd name="connsiteX73" fmla="*/ 1865194 w 2715904"/>
                <a:gd name="connsiteY73" fmla="*/ 195618 h 2793242"/>
                <a:gd name="connsiteX74" fmla="*/ 2010770 w 2715904"/>
                <a:gd name="connsiteY74" fmla="*/ 227463 h 2793242"/>
                <a:gd name="connsiteX75" fmla="*/ 2110853 w 2715904"/>
                <a:gd name="connsiteY75" fmla="*/ 191069 h 2793242"/>
                <a:gd name="connsiteX76" fmla="*/ 2138149 w 2715904"/>
                <a:gd name="connsiteY76" fmla="*/ 141027 h 2793242"/>
                <a:gd name="connsiteX77" fmla="*/ 2215486 w 2715904"/>
                <a:gd name="connsiteY77" fmla="*/ 168322 h 2793242"/>
                <a:gd name="connsiteX78" fmla="*/ 2297373 w 2715904"/>
                <a:gd name="connsiteY78" fmla="*/ 0 h 2793242"/>
                <a:gd name="connsiteX79" fmla="*/ 2643116 w 2715904"/>
                <a:gd name="connsiteY79" fmla="*/ 0 h 2793242"/>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79511 w 2715904"/>
                <a:gd name="connsiteY4" fmla="*/ 1082722 h 2793242"/>
                <a:gd name="connsiteX5" fmla="*/ 2629468 w 2715904"/>
                <a:gd name="connsiteY5" fmla="*/ 1241946 h 2793242"/>
                <a:gd name="connsiteX6" fmla="*/ 2647665 w 2715904"/>
                <a:gd name="connsiteY6" fmla="*/ 1396621 h 2793242"/>
                <a:gd name="connsiteX7" fmla="*/ 2611271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47582 w 2715904"/>
                <a:gd name="connsiteY11" fmla="*/ 2006221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205552 w 2715904"/>
                <a:gd name="connsiteY69" fmla="*/ 1064525 h 2793242"/>
                <a:gd name="connsiteX70" fmla="*/ 1382973 w 2715904"/>
                <a:gd name="connsiteY70" fmla="*/ 914400 h 2793242"/>
                <a:gd name="connsiteX71" fmla="*/ 1778758 w 2715904"/>
                <a:gd name="connsiteY71" fmla="*/ 377588 h 2793242"/>
                <a:gd name="connsiteX72" fmla="*/ 1810603 w 2715904"/>
                <a:gd name="connsiteY72" fmla="*/ 222913 h 2793242"/>
                <a:gd name="connsiteX73" fmla="*/ 1865194 w 2715904"/>
                <a:gd name="connsiteY73" fmla="*/ 195618 h 2793242"/>
                <a:gd name="connsiteX74" fmla="*/ 2010770 w 2715904"/>
                <a:gd name="connsiteY74" fmla="*/ 227463 h 2793242"/>
                <a:gd name="connsiteX75" fmla="*/ 2110853 w 2715904"/>
                <a:gd name="connsiteY75" fmla="*/ 191069 h 2793242"/>
                <a:gd name="connsiteX76" fmla="*/ 2138149 w 2715904"/>
                <a:gd name="connsiteY76" fmla="*/ 141027 h 2793242"/>
                <a:gd name="connsiteX77" fmla="*/ 2215486 w 2715904"/>
                <a:gd name="connsiteY77" fmla="*/ 168322 h 2793242"/>
                <a:gd name="connsiteX78" fmla="*/ 2297373 w 2715904"/>
                <a:gd name="connsiteY78" fmla="*/ 0 h 2793242"/>
                <a:gd name="connsiteX79" fmla="*/ 2643116 w 2715904"/>
                <a:gd name="connsiteY79" fmla="*/ 0 h 2793242"/>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79511 w 2715904"/>
                <a:gd name="connsiteY4" fmla="*/ 1082722 h 2793242"/>
                <a:gd name="connsiteX5" fmla="*/ 2629468 w 2715904"/>
                <a:gd name="connsiteY5" fmla="*/ 1241946 h 2793242"/>
                <a:gd name="connsiteX6" fmla="*/ 2647665 w 2715904"/>
                <a:gd name="connsiteY6" fmla="*/ 1396621 h 2793242"/>
                <a:gd name="connsiteX7" fmla="*/ 2611271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20286 w 2715904"/>
                <a:gd name="connsiteY11" fmla="*/ 2001672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205552 w 2715904"/>
                <a:gd name="connsiteY69" fmla="*/ 1064525 h 2793242"/>
                <a:gd name="connsiteX70" fmla="*/ 1382973 w 2715904"/>
                <a:gd name="connsiteY70" fmla="*/ 914400 h 2793242"/>
                <a:gd name="connsiteX71" fmla="*/ 1778758 w 2715904"/>
                <a:gd name="connsiteY71" fmla="*/ 377588 h 2793242"/>
                <a:gd name="connsiteX72" fmla="*/ 1810603 w 2715904"/>
                <a:gd name="connsiteY72" fmla="*/ 222913 h 2793242"/>
                <a:gd name="connsiteX73" fmla="*/ 1865194 w 2715904"/>
                <a:gd name="connsiteY73" fmla="*/ 195618 h 2793242"/>
                <a:gd name="connsiteX74" fmla="*/ 2010770 w 2715904"/>
                <a:gd name="connsiteY74" fmla="*/ 227463 h 2793242"/>
                <a:gd name="connsiteX75" fmla="*/ 2110853 w 2715904"/>
                <a:gd name="connsiteY75" fmla="*/ 191069 h 2793242"/>
                <a:gd name="connsiteX76" fmla="*/ 2138149 w 2715904"/>
                <a:gd name="connsiteY76" fmla="*/ 141027 h 2793242"/>
                <a:gd name="connsiteX77" fmla="*/ 2215486 w 2715904"/>
                <a:gd name="connsiteY77" fmla="*/ 168322 h 2793242"/>
                <a:gd name="connsiteX78" fmla="*/ 2297373 w 2715904"/>
                <a:gd name="connsiteY78" fmla="*/ 0 h 2793242"/>
                <a:gd name="connsiteX79" fmla="*/ 2643116 w 2715904"/>
                <a:gd name="connsiteY79" fmla="*/ 0 h 2793242"/>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79511 w 2715904"/>
                <a:gd name="connsiteY4" fmla="*/ 1082722 h 2793242"/>
                <a:gd name="connsiteX5" fmla="*/ 2629468 w 2715904"/>
                <a:gd name="connsiteY5" fmla="*/ 1241946 h 2793242"/>
                <a:gd name="connsiteX6" fmla="*/ 2647665 w 2715904"/>
                <a:gd name="connsiteY6" fmla="*/ 1396621 h 2793242"/>
                <a:gd name="connsiteX7" fmla="*/ 2611271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20286 w 2715904"/>
                <a:gd name="connsiteY11" fmla="*/ 2001672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205552 w 2715904"/>
                <a:gd name="connsiteY69" fmla="*/ 1064525 h 2793242"/>
                <a:gd name="connsiteX70" fmla="*/ 1382973 w 2715904"/>
                <a:gd name="connsiteY70" fmla="*/ 914400 h 2793242"/>
                <a:gd name="connsiteX71" fmla="*/ 1778758 w 2715904"/>
                <a:gd name="connsiteY71" fmla="*/ 377588 h 2793242"/>
                <a:gd name="connsiteX72" fmla="*/ 1810603 w 2715904"/>
                <a:gd name="connsiteY72" fmla="*/ 222913 h 2793242"/>
                <a:gd name="connsiteX73" fmla="*/ 1865194 w 2715904"/>
                <a:gd name="connsiteY73" fmla="*/ 195618 h 2793242"/>
                <a:gd name="connsiteX74" fmla="*/ 2010770 w 2715904"/>
                <a:gd name="connsiteY74" fmla="*/ 227463 h 2793242"/>
                <a:gd name="connsiteX75" fmla="*/ 2110853 w 2715904"/>
                <a:gd name="connsiteY75" fmla="*/ 191069 h 2793242"/>
                <a:gd name="connsiteX76" fmla="*/ 2138149 w 2715904"/>
                <a:gd name="connsiteY76" fmla="*/ 141027 h 2793242"/>
                <a:gd name="connsiteX77" fmla="*/ 2215486 w 2715904"/>
                <a:gd name="connsiteY77" fmla="*/ 168322 h 2793242"/>
                <a:gd name="connsiteX78" fmla="*/ 2297373 w 2715904"/>
                <a:gd name="connsiteY78" fmla="*/ 0 h 2793242"/>
                <a:gd name="connsiteX79" fmla="*/ 2643116 w 2715904"/>
                <a:gd name="connsiteY79" fmla="*/ 0 h 2793242"/>
                <a:gd name="connsiteX0" fmla="*/ 2643116 w 2715904"/>
                <a:gd name="connsiteY0" fmla="*/ 0 h 2793242"/>
                <a:gd name="connsiteX1" fmla="*/ 2693158 w 2715904"/>
                <a:gd name="connsiteY1" fmla="*/ 81886 h 2793242"/>
                <a:gd name="connsiteX2" fmla="*/ 2674961 w 2715904"/>
                <a:gd name="connsiteY2" fmla="*/ 454925 h 2793242"/>
                <a:gd name="connsiteX3" fmla="*/ 2715904 w 2715904"/>
                <a:gd name="connsiteY3" fmla="*/ 759725 h 2793242"/>
                <a:gd name="connsiteX4" fmla="*/ 2679511 w 2715904"/>
                <a:gd name="connsiteY4" fmla="*/ 1082722 h 2793242"/>
                <a:gd name="connsiteX5" fmla="*/ 2629468 w 2715904"/>
                <a:gd name="connsiteY5" fmla="*/ 1241946 h 2793242"/>
                <a:gd name="connsiteX6" fmla="*/ 2647665 w 2715904"/>
                <a:gd name="connsiteY6" fmla="*/ 1396621 h 2793242"/>
                <a:gd name="connsiteX7" fmla="*/ 2611271 w 2715904"/>
                <a:gd name="connsiteY7" fmla="*/ 1469409 h 2793242"/>
                <a:gd name="connsiteX8" fmla="*/ 2556680 w 2715904"/>
                <a:gd name="connsiteY8" fmla="*/ 1537648 h 2793242"/>
                <a:gd name="connsiteX9" fmla="*/ 2552131 w 2715904"/>
                <a:gd name="connsiteY9" fmla="*/ 1674125 h 2793242"/>
                <a:gd name="connsiteX10" fmla="*/ 2620370 w 2715904"/>
                <a:gd name="connsiteY10" fmla="*/ 1810603 h 2793242"/>
                <a:gd name="connsiteX11" fmla="*/ 2538483 w 2715904"/>
                <a:gd name="connsiteY11" fmla="*/ 2024419 h 2793242"/>
                <a:gd name="connsiteX12" fmla="*/ 2492991 w 2715904"/>
                <a:gd name="connsiteY12" fmla="*/ 2160895 h 2793242"/>
                <a:gd name="connsiteX13" fmla="*/ 2438400 w 2715904"/>
                <a:gd name="connsiteY13" fmla="*/ 2210937 h 2793242"/>
                <a:gd name="connsiteX14" fmla="*/ 2260979 w 2715904"/>
                <a:gd name="connsiteY14" fmla="*/ 2365612 h 2793242"/>
                <a:gd name="connsiteX15" fmla="*/ 2133600 w 2715904"/>
                <a:gd name="connsiteY15" fmla="*/ 2461146 h 2793242"/>
                <a:gd name="connsiteX16" fmla="*/ 1974376 w 2715904"/>
                <a:gd name="connsiteY16" fmla="*/ 2515737 h 2793242"/>
                <a:gd name="connsiteX17" fmla="*/ 1928883 w 2715904"/>
                <a:gd name="connsiteY17" fmla="*/ 2524836 h 2793242"/>
                <a:gd name="connsiteX18" fmla="*/ 1737815 w 2715904"/>
                <a:gd name="connsiteY18" fmla="*/ 2665863 h 2793242"/>
                <a:gd name="connsiteX19" fmla="*/ 1610435 w 2715904"/>
                <a:gd name="connsiteY19" fmla="*/ 2720454 h 2793242"/>
                <a:gd name="connsiteX20" fmla="*/ 1505803 w 2715904"/>
                <a:gd name="connsiteY20" fmla="*/ 2674961 h 2793242"/>
                <a:gd name="connsiteX21" fmla="*/ 1369325 w 2715904"/>
                <a:gd name="connsiteY21" fmla="*/ 2756848 h 2793242"/>
                <a:gd name="connsiteX22" fmla="*/ 1305635 w 2715904"/>
                <a:gd name="connsiteY22" fmla="*/ 2720454 h 2793242"/>
                <a:gd name="connsiteX23" fmla="*/ 1260143 w 2715904"/>
                <a:gd name="connsiteY23" fmla="*/ 2674961 h 2793242"/>
                <a:gd name="connsiteX24" fmla="*/ 1237397 w 2715904"/>
                <a:gd name="connsiteY24" fmla="*/ 2734101 h 2793242"/>
                <a:gd name="connsiteX25" fmla="*/ 1055426 w 2715904"/>
                <a:gd name="connsiteY25" fmla="*/ 2679510 h 2793242"/>
                <a:gd name="connsiteX26" fmla="*/ 950794 w 2715904"/>
                <a:gd name="connsiteY26" fmla="*/ 2652215 h 2793242"/>
                <a:gd name="connsiteX27" fmla="*/ 923498 w 2715904"/>
                <a:gd name="connsiteY27" fmla="*/ 2579427 h 2793242"/>
                <a:gd name="connsiteX28" fmla="*/ 941695 w 2715904"/>
                <a:gd name="connsiteY28" fmla="*/ 2447498 h 2793242"/>
                <a:gd name="connsiteX29" fmla="*/ 955343 w 2715904"/>
                <a:gd name="connsiteY29" fmla="*/ 2424752 h 2793242"/>
                <a:gd name="connsiteX30" fmla="*/ 896203 w 2715904"/>
                <a:gd name="connsiteY30" fmla="*/ 2415654 h 2793242"/>
                <a:gd name="connsiteX31" fmla="*/ 864358 w 2715904"/>
                <a:gd name="connsiteY31" fmla="*/ 2415654 h 2793242"/>
                <a:gd name="connsiteX32" fmla="*/ 850710 w 2715904"/>
                <a:gd name="connsiteY32" fmla="*/ 2383809 h 2793242"/>
                <a:gd name="connsiteX33" fmla="*/ 809767 w 2715904"/>
                <a:gd name="connsiteY33" fmla="*/ 2338316 h 2793242"/>
                <a:gd name="connsiteX34" fmla="*/ 773373 w 2715904"/>
                <a:gd name="connsiteY34" fmla="*/ 2429301 h 2793242"/>
                <a:gd name="connsiteX35" fmla="*/ 782471 w 2715904"/>
                <a:gd name="connsiteY35" fmla="*/ 2524836 h 2793242"/>
                <a:gd name="connsiteX36" fmla="*/ 791570 w 2715904"/>
                <a:gd name="connsiteY36" fmla="*/ 2547582 h 2793242"/>
                <a:gd name="connsiteX37" fmla="*/ 759725 w 2715904"/>
                <a:gd name="connsiteY37" fmla="*/ 2588525 h 2793242"/>
                <a:gd name="connsiteX38" fmla="*/ 723331 w 2715904"/>
                <a:gd name="connsiteY38" fmla="*/ 2638567 h 2793242"/>
                <a:gd name="connsiteX39" fmla="*/ 668740 w 2715904"/>
                <a:gd name="connsiteY39" fmla="*/ 2647666 h 2793242"/>
                <a:gd name="connsiteX40" fmla="*/ 609600 w 2715904"/>
                <a:gd name="connsiteY40" fmla="*/ 2602173 h 2793242"/>
                <a:gd name="connsiteX41" fmla="*/ 582304 w 2715904"/>
                <a:gd name="connsiteY41" fmla="*/ 2624919 h 2793242"/>
                <a:gd name="connsiteX42" fmla="*/ 623247 w 2715904"/>
                <a:gd name="connsiteY42" fmla="*/ 2720454 h 2793242"/>
                <a:gd name="connsiteX43" fmla="*/ 591403 w 2715904"/>
                <a:gd name="connsiteY43" fmla="*/ 2793242 h 2793242"/>
                <a:gd name="connsiteX44" fmla="*/ 468573 w 2715904"/>
                <a:gd name="connsiteY44" fmla="*/ 2738651 h 2793242"/>
                <a:gd name="connsiteX45" fmla="*/ 400334 w 2715904"/>
                <a:gd name="connsiteY45" fmla="*/ 2661313 h 2793242"/>
                <a:gd name="connsiteX46" fmla="*/ 350292 w 2715904"/>
                <a:gd name="connsiteY46" fmla="*/ 2602173 h 2793242"/>
                <a:gd name="connsiteX47" fmla="*/ 254758 w 2715904"/>
                <a:gd name="connsiteY47" fmla="*/ 2615821 h 2793242"/>
                <a:gd name="connsiteX48" fmla="*/ 136477 w 2715904"/>
                <a:gd name="connsiteY48" fmla="*/ 2593075 h 2793242"/>
                <a:gd name="connsiteX49" fmla="*/ 27295 w 2715904"/>
                <a:gd name="connsiteY49" fmla="*/ 2502089 h 2793242"/>
                <a:gd name="connsiteX50" fmla="*/ 0 w 2715904"/>
                <a:gd name="connsiteY50" fmla="*/ 2424752 h 2793242"/>
                <a:gd name="connsiteX51" fmla="*/ 45492 w 2715904"/>
                <a:gd name="connsiteY51" fmla="*/ 2361063 h 2793242"/>
                <a:gd name="connsiteX52" fmla="*/ 31844 w 2715904"/>
                <a:gd name="connsiteY52" fmla="*/ 2206388 h 2793242"/>
                <a:gd name="connsiteX53" fmla="*/ 104632 w 2715904"/>
                <a:gd name="connsiteY53" fmla="*/ 2129051 h 2793242"/>
                <a:gd name="connsiteX54" fmla="*/ 177421 w 2715904"/>
                <a:gd name="connsiteY54" fmla="*/ 2060812 h 2793242"/>
                <a:gd name="connsiteX55" fmla="*/ 181970 w 2715904"/>
                <a:gd name="connsiteY55" fmla="*/ 1933433 h 2793242"/>
                <a:gd name="connsiteX56" fmla="*/ 309349 w 2715904"/>
                <a:gd name="connsiteY56" fmla="*/ 1865194 h 2793242"/>
                <a:gd name="connsiteX57" fmla="*/ 532262 w 2715904"/>
                <a:gd name="connsiteY57" fmla="*/ 1828800 h 2793242"/>
                <a:gd name="connsiteX58" fmla="*/ 668740 w 2715904"/>
                <a:gd name="connsiteY58" fmla="*/ 1801504 h 2793242"/>
                <a:gd name="connsiteX59" fmla="*/ 714232 w 2715904"/>
                <a:gd name="connsiteY59" fmla="*/ 1719618 h 2793242"/>
                <a:gd name="connsiteX60" fmla="*/ 846161 w 2715904"/>
                <a:gd name="connsiteY60" fmla="*/ 1642281 h 2793242"/>
                <a:gd name="connsiteX61" fmla="*/ 827964 w 2715904"/>
                <a:gd name="connsiteY61" fmla="*/ 1605886 h 2793242"/>
                <a:gd name="connsiteX62" fmla="*/ 900752 w 2715904"/>
                <a:gd name="connsiteY62" fmla="*/ 1537648 h 2793242"/>
                <a:gd name="connsiteX63" fmla="*/ 736979 w 2715904"/>
                <a:gd name="connsiteY63" fmla="*/ 1496704 h 2793242"/>
                <a:gd name="connsiteX64" fmla="*/ 696035 w 2715904"/>
                <a:gd name="connsiteY64" fmla="*/ 1428466 h 2793242"/>
                <a:gd name="connsiteX65" fmla="*/ 805218 w 2715904"/>
                <a:gd name="connsiteY65" fmla="*/ 1355678 h 2793242"/>
                <a:gd name="connsiteX66" fmla="*/ 991737 w 2715904"/>
                <a:gd name="connsiteY66" fmla="*/ 1278340 h 2793242"/>
                <a:gd name="connsiteX67" fmla="*/ 982638 w 2715904"/>
                <a:gd name="connsiteY67" fmla="*/ 1191904 h 2793242"/>
                <a:gd name="connsiteX68" fmla="*/ 1082722 w 2715904"/>
                <a:gd name="connsiteY68" fmla="*/ 1087272 h 2793242"/>
                <a:gd name="connsiteX69" fmla="*/ 1205552 w 2715904"/>
                <a:gd name="connsiteY69" fmla="*/ 1064525 h 2793242"/>
                <a:gd name="connsiteX70" fmla="*/ 1382973 w 2715904"/>
                <a:gd name="connsiteY70" fmla="*/ 914400 h 2793242"/>
                <a:gd name="connsiteX71" fmla="*/ 1778758 w 2715904"/>
                <a:gd name="connsiteY71" fmla="*/ 377588 h 2793242"/>
                <a:gd name="connsiteX72" fmla="*/ 1810603 w 2715904"/>
                <a:gd name="connsiteY72" fmla="*/ 222913 h 2793242"/>
                <a:gd name="connsiteX73" fmla="*/ 1865194 w 2715904"/>
                <a:gd name="connsiteY73" fmla="*/ 195618 h 2793242"/>
                <a:gd name="connsiteX74" fmla="*/ 2010770 w 2715904"/>
                <a:gd name="connsiteY74" fmla="*/ 227463 h 2793242"/>
                <a:gd name="connsiteX75" fmla="*/ 2110853 w 2715904"/>
                <a:gd name="connsiteY75" fmla="*/ 191069 h 2793242"/>
                <a:gd name="connsiteX76" fmla="*/ 2138149 w 2715904"/>
                <a:gd name="connsiteY76" fmla="*/ 141027 h 2793242"/>
                <a:gd name="connsiteX77" fmla="*/ 2215486 w 2715904"/>
                <a:gd name="connsiteY77" fmla="*/ 168322 h 2793242"/>
                <a:gd name="connsiteX78" fmla="*/ 2297373 w 2715904"/>
                <a:gd name="connsiteY78" fmla="*/ 0 h 2793242"/>
                <a:gd name="connsiteX79" fmla="*/ 2643116 w 2715904"/>
                <a:gd name="connsiteY79" fmla="*/ 0 h 279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715904" h="2793242">
                  <a:moveTo>
                    <a:pt x="2643116" y="0"/>
                  </a:moveTo>
                  <a:lnTo>
                    <a:pt x="2693158" y="81886"/>
                  </a:lnTo>
                  <a:lnTo>
                    <a:pt x="2674961" y="454925"/>
                  </a:lnTo>
                  <a:lnTo>
                    <a:pt x="2715904" y="759725"/>
                  </a:lnTo>
                  <a:lnTo>
                    <a:pt x="2679511" y="1082722"/>
                  </a:lnTo>
                  <a:lnTo>
                    <a:pt x="2629468" y="1241946"/>
                  </a:lnTo>
                  <a:lnTo>
                    <a:pt x="2647665" y="1396621"/>
                  </a:lnTo>
                  <a:lnTo>
                    <a:pt x="2611271" y="1469409"/>
                  </a:lnTo>
                  <a:lnTo>
                    <a:pt x="2556680" y="1537648"/>
                  </a:lnTo>
                  <a:lnTo>
                    <a:pt x="2552131" y="1674125"/>
                  </a:lnTo>
                  <a:lnTo>
                    <a:pt x="2620370" y="1810603"/>
                  </a:lnTo>
                  <a:lnTo>
                    <a:pt x="2538483" y="2024419"/>
                  </a:lnTo>
                  <a:lnTo>
                    <a:pt x="2492991" y="2160895"/>
                  </a:lnTo>
                  <a:lnTo>
                    <a:pt x="2438400" y="2210937"/>
                  </a:lnTo>
                  <a:lnTo>
                    <a:pt x="2260979" y="2365612"/>
                  </a:lnTo>
                  <a:lnTo>
                    <a:pt x="2133600" y="2461146"/>
                  </a:lnTo>
                  <a:lnTo>
                    <a:pt x="1974376" y="2515737"/>
                  </a:lnTo>
                  <a:lnTo>
                    <a:pt x="1928883" y="2524836"/>
                  </a:lnTo>
                  <a:lnTo>
                    <a:pt x="1737815" y="2665863"/>
                  </a:lnTo>
                  <a:lnTo>
                    <a:pt x="1610435" y="2720454"/>
                  </a:lnTo>
                  <a:lnTo>
                    <a:pt x="1505803" y="2674961"/>
                  </a:lnTo>
                  <a:lnTo>
                    <a:pt x="1369325" y="2756848"/>
                  </a:lnTo>
                  <a:lnTo>
                    <a:pt x="1305635" y="2720454"/>
                  </a:lnTo>
                  <a:lnTo>
                    <a:pt x="1260143" y="2674961"/>
                  </a:lnTo>
                  <a:lnTo>
                    <a:pt x="1237397" y="2734101"/>
                  </a:lnTo>
                  <a:lnTo>
                    <a:pt x="1055426" y="2679510"/>
                  </a:lnTo>
                  <a:lnTo>
                    <a:pt x="950794" y="2652215"/>
                  </a:lnTo>
                  <a:lnTo>
                    <a:pt x="923498" y="2579427"/>
                  </a:lnTo>
                  <a:lnTo>
                    <a:pt x="941695" y="2447498"/>
                  </a:lnTo>
                  <a:lnTo>
                    <a:pt x="955343" y="2424752"/>
                  </a:lnTo>
                  <a:lnTo>
                    <a:pt x="896203" y="2415654"/>
                  </a:lnTo>
                  <a:lnTo>
                    <a:pt x="864358" y="2415654"/>
                  </a:lnTo>
                  <a:lnTo>
                    <a:pt x="850710" y="2383809"/>
                  </a:lnTo>
                  <a:lnTo>
                    <a:pt x="809767" y="2338316"/>
                  </a:lnTo>
                  <a:lnTo>
                    <a:pt x="773373" y="2429301"/>
                  </a:lnTo>
                  <a:lnTo>
                    <a:pt x="782471" y="2524836"/>
                  </a:lnTo>
                  <a:lnTo>
                    <a:pt x="791570" y="2547582"/>
                  </a:lnTo>
                  <a:lnTo>
                    <a:pt x="759725" y="2588525"/>
                  </a:lnTo>
                  <a:lnTo>
                    <a:pt x="723331" y="2638567"/>
                  </a:lnTo>
                  <a:lnTo>
                    <a:pt x="668740" y="2647666"/>
                  </a:lnTo>
                  <a:lnTo>
                    <a:pt x="609600" y="2602173"/>
                  </a:lnTo>
                  <a:lnTo>
                    <a:pt x="582304" y="2624919"/>
                  </a:lnTo>
                  <a:lnTo>
                    <a:pt x="623247" y="2720454"/>
                  </a:lnTo>
                  <a:lnTo>
                    <a:pt x="591403" y="2793242"/>
                  </a:lnTo>
                  <a:lnTo>
                    <a:pt x="468573" y="2738651"/>
                  </a:lnTo>
                  <a:lnTo>
                    <a:pt x="400334" y="2661313"/>
                  </a:lnTo>
                  <a:lnTo>
                    <a:pt x="350292" y="2602173"/>
                  </a:lnTo>
                  <a:lnTo>
                    <a:pt x="254758" y="2615821"/>
                  </a:lnTo>
                  <a:lnTo>
                    <a:pt x="136477" y="2593075"/>
                  </a:lnTo>
                  <a:lnTo>
                    <a:pt x="27295" y="2502089"/>
                  </a:lnTo>
                  <a:lnTo>
                    <a:pt x="0" y="2424752"/>
                  </a:lnTo>
                  <a:lnTo>
                    <a:pt x="45492" y="2361063"/>
                  </a:lnTo>
                  <a:lnTo>
                    <a:pt x="31844" y="2206388"/>
                  </a:lnTo>
                  <a:lnTo>
                    <a:pt x="104632" y="2129051"/>
                  </a:lnTo>
                  <a:lnTo>
                    <a:pt x="177421" y="2060812"/>
                  </a:lnTo>
                  <a:lnTo>
                    <a:pt x="181970" y="1933433"/>
                  </a:lnTo>
                  <a:lnTo>
                    <a:pt x="309349" y="1865194"/>
                  </a:lnTo>
                  <a:lnTo>
                    <a:pt x="532262" y="1828800"/>
                  </a:lnTo>
                  <a:lnTo>
                    <a:pt x="668740" y="1801504"/>
                  </a:lnTo>
                  <a:lnTo>
                    <a:pt x="714232" y="1719618"/>
                  </a:lnTo>
                  <a:lnTo>
                    <a:pt x="846161" y="1642281"/>
                  </a:lnTo>
                  <a:lnTo>
                    <a:pt x="827964" y="1605886"/>
                  </a:lnTo>
                  <a:lnTo>
                    <a:pt x="900752" y="1537648"/>
                  </a:lnTo>
                  <a:lnTo>
                    <a:pt x="736979" y="1496704"/>
                  </a:lnTo>
                  <a:lnTo>
                    <a:pt x="696035" y="1428466"/>
                  </a:lnTo>
                  <a:lnTo>
                    <a:pt x="805218" y="1355678"/>
                  </a:lnTo>
                  <a:lnTo>
                    <a:pt x="991737" y="1278340"/>
                  </a:lnTo>
                  <a:lnTo>
                    <a:pt x="982638" y="1191904"/>
                  </a:lnTo>
                  <a:lnTo>
                    <a:pt x="1082722" y="1087272"/>
                  </a:lnTo>
                  <a:cubicBezTo>
                    <a:pt x="1117600" y="1067558"/>
                    <a:pt x="1170674" y="1084239"/>
                    <a:pt x="1205552" y="1064525"/>
                  </a:cubicBezTo>
                  <a:lnTo>
                    <a:pt x="1382973" y="914400"/>
                  </a:lnTo>
                  <a:lnTo>
                    <a:pt x="1778758" y="377588"/>
                  </a:lnTo>
                  <a:lnTo>
                    <a:pt x="1810603" y="222913"/>
                  </a:lnTo>
                  <a:lnTo>
                    <a:pt x="1865194" y="195618"/>
                  </a:lnTo>
                  <a:lnTo>
                    <a:pt x="2010770" y="227463"/>
                  </a:lnTo>
                  <a:lnTo>
                    <a:pt x="2110853" y="191069"/>
                  </a:lnTo>
                  <a:lnTo>
                    <a:pt x="2138149" y="141027"/>
                  </a:lnTo>
                  <a:lnTo>
                    <a:pt x="2215486" y="168322"/>
                  </a:lnTo>
                  <a:lnTo>
                    <a:pt x="2297373" y="0"/>
                  </a:lnTo>
                  <a:lnTo>
                    <a:pt x="2643116" y="0"/>
                  </a:lnTo>
                  <a:close/>
                </a:path>
              </a:pathLst>
            </a:custGeom>
            <a:noFill/>
            <a:ln w="38100">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8" name="Rektangel 27">
              <a:extLst>
                <a:ext uri="{FF2B5EF4-FFF2-40B4-BE49-F238E27FC236}">
                  <a16:creationId xmlns:a16="http://schemas.microsoft.com/office/drawing/2014/main" id="{A2C0407F-4120-4252-B0D0-9D9C9D5D619A}"/>
                </a:ext>
              </a:extLst>
            </p:cNvPr>
            <p:cNvSpPr/>
            <p:nvPr/>
          </p:nvSpPr>
          <p:spPr>
            <a:xfrm>
              <a:off x="8743666" y="4280848"/>
              <a:ext cx="577755" cy="158261"/>
            </a:xfrm>
            <a:prstGeom prst="rect">
              <a:avLst/>
            </a:prstGeom>
            <a:solidFill>
              <a:srgbClr val="C0DAD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grpSp>
      <p:sp>
        <p:nvSpPr>
          <p:cNvPr id="4" name="Platshållare för innehåll 3">
            <a:extLst>
              <a:ext uri="{FF2B5EF4-FFF2-40B4-BE49-F238E27FC236}">
                <a16:creationId xmlns:a16="http://schemas.microsoft.com/office/drawing/2014/main" id="{EC88DFE4-9184-486F-B107-BA8C6AD0C0B9}"/>
              </a:ext>
            </a:extLst>
          </p:cNvPr>
          <p:cNvSpPr>
            <a:spLocks noGrp="1"/>
          </p:cNvSpPr>
          <p:nvPr>
            <p:ph sz="half" idx="10"/>
          </p:nvPr>
        </p:nvSpPr>
        <p:spPr/>
        <p:txBody>
          <a:bodyPr>
            <a:normAutofit/>
          </a:bodyPr>
          <a:lstStyle/>
          <a:p>
            <a:r>
              <a:rPr lang="sv-SE" dirty="0"/>
              <a:t>Göteborgs stad är indelad i fyra stadsområden:</a:t>
            </a:r>
          </a:p>
          <a:p>
            <a:pPr lvl="1"/>
            <a:endParaRPr lang="sv-SE" sz="1600" dirty="0"/>
          </a:p>
          <a:p>
            <a:pPr lvl="1"/>
            <a:r>
              <a:rPr lang="sv-SE" sz="1600" dirty="0"/>
              <a:t>Nordost</a:t>
            </a:r>
          </a:p>
          <a:p>
            <a:pPr lvl="1"/>
            <a:endParaRPr lang="sv-SE" sz="1600" dirty="0"/>
          </a:p>
          <a:p>
            <a:pPr lvl="1"/>
            <a:r>
              <a:rPr lang="sv-SE" sz="1600" dirty="0"/>
              <a:t>Centrum</a:t>
            </a:r>
          </a:p>
          <a:p>
            <a:pPr lvl="1"/>
            <a:endParaRPr lang="sv-SE" sz="1600" dirty="0"/>
          </a:p>
          <a:p>
            <a:pPr lvl="1"/>
            <a:r>
              <a:rPr lang="sv-SE" sz="1600" dirty="0"/>
              <a:t>Sydväst</a:t>
            </a:r>
          </a:p>
          <a:p>
            <a:pPr lvl="1"/>
            <a:endParaRPr lang="sv-SE" sz="1600" dirty="0"/>
          </a:p>
          <a:p>
            <a:pPr lvl="1"/>
            <a:r>
              <a:rPr lang="sv-SE" sz="1600" dirty="0"/>
              <a:t>Hisingen</a:t>
            </a:r>
          </a:p>
          <a:p>
            <a:pPr lvl="1"/>
            <a:endParaRPr lang="sv-SE" sz="1600" dirty="0"/>
          </a:p>
        </p:txBody>
      </p:sp>
      <mc:AlternateContent xmlns:mc="http://schemas.openxmlformats.org/markup-compatibility/2006" xmlns:p14="http://schemas.microsoft.com/office/powerpoint/2010/main">
        <mc:Choice Requires="p14">
          <p:contentPart p14:bwMode="auto" r:id="rId6">
            <p14:nvContentPartPr>
              <p14:cNvPr id="5" name="Pennanteckning 4">
                <a:extLst>
                  <a:ext uri="{FF2B5EF4-FFF2-40B4-BE49-F238E27FC236}">
                    <a16:creationId xmlns:a16="http://schemas.microsoft.com/office/drawing/2014/main" id="{31634FD9-98F5-4F9D-AA77-1A15819A8D59}"/>
                  </a:ext>
                </a:extLst>
              </p14:cNvPr>
              <p14:cNvContentPartPr/>
              <p14:nvPr/>
            </p14:nvContentPartPr>
            <p14:xfrm>
              <a:off x="9276840" y="2062800"/>
              <a:ext cx="360" cy="360"/>
            </p14:xfrm>
          </p:contentPart>
        </mc:Choice>
        <mc:Fallback xmlns="">
          <p:pic>
            <p:nvPicPr>
              <p:cNvPr id="5" name="Pennanteckning 4">
                <a:extLst>
                  <a:ext uri="{FF2B5EF4-FFF2-40B4-BE49-F238E27FC236}">
                    <a16:creationId xmlns:a16="http://schemas.microsoft.com/office/drawing/2014/main" id="{31634FD9-98F5-4F9D-AA77-1A15819A8D59}"/>
                  </a:ext>
                </a:extLst>
              </p:cNvPr>
              <p:cNvPicPr/>
              <p:nvPr/>
            </p:nvPicPr>
            <p:blipFill>
              <a:blip r:embed="rId7"/>
              <a:stretch>
                <a:fillRect/>
              </a:stretch>
            </p:blipFill>
            <p:spPr>
              <a:xfrm>
                <a:off x="9261000" y="1999440"/>
                <a:ext cx="31680" cy="1270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Pennanteckning 5">
                <a:extLst>
                  <a:ext uri="{FF2B5EF4-FFF2-40B4-BE49-F238E27FC236}">
                    <a16:creationId xmlns:a16="http://schemas.microsoft.com/office/drawing/2014/main" id="{EC7E634F-F719-4A8B-9EA0-F16D6D273FA4}"/>
                  </a:ext>
                </a:extLst>
              </p14:cNvPr>
              <p14:cNvContentPartPr/>
              <p14:nvPr>
                <p:extLst>
                  <p:ext uri="{42D2F446-02D8-4167-A562-619A0277C38B}">
                    <p15:isNarration xmlns:p15="http://schemas.microsoft.com/office/powerpoint/2012/main" val="1"/>
                  </p:ext>
                </p:extLst>
              </p14:nvPr>
            </p14:nvContentPartPr>
            <p14:xfrm>
              <a:off x="7022880" y="2010600"/>
              <a:ext cx="2628360" cy="2776680"/>
            </p14:xfrm>
          </p:contentPart>
        </mc:Choice>
        <mc:Fallback xmlns="">
          <p:pic>
            <p:nvPicPr>
              <p:cNvPr id="6" name="Pennanteckning 5">
                <a:extLst>
                  <a:ext uri="{FF2B5EF4-FFF2-40B4-BE49-F238E27FC236}">
                    <a16:creationId xmlns:a16="http://schemas.microsoft.com/office/drawing/2014/main" id="{EC7E634F-F719-4A8B-9EA0-F16D6D273FA4}"/>
                  </a:ext>
                </a:extLst>
              </p:cNvPr>
              <p:cNvPicPr>
                <a:picLocks noGrp="1" noRot="1" noChangeAspect="1" noMove="1" noResize="1" noEditPoints="1" noAdjustHandles="1" noChangeArrowheads="1" noChangeShapeType="1"/>
              </p:cNvPicPr>
              <p:nvPr/>
            </p:nvPicPr>
            <p:blipFill>
              <a:blip r:embed="rId9"/>
              <a:stretch>
                <a:fillRect/>
              </a:stretch>
            </p:blipFill>
            <p:spPr>
              <a:xfrm>
                <a:off x="7007040" y="1947240"/>
                <a:ext cx="2659680" cy="2903400"/>
              </a:xfrm>
              <a:prstGeom prst="rect">
                <a:avLst/>
              </a:prstGeom>
            </p:spPr>
          </p:pic>
        </mc:Fallback>
      </mc:AlternateContent>
      <p:pic>
        <p:nvPicPr>
          <p:cNvPr id="7" name="Ljud 6">
            <a:hlinkClick r:id="" action="ppaction://media"/>
            <a:extLst>
              <a:ext uri="{FF2B5EF4-FFF2-40B4-BE49-F238E27FC236}">
                <a16:creationId xmlns:a16="http://schemas.microsoft.com/office/drawing/2014/main" id="{444DF06B-54E6-4FD3-BDDD-E04AD2D9C1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5412019"/>
      </p:ext>
    </p:extLst>
  </p:cSld>
  <p:clrMapOvr>
    <a:masterClrMapping/>
  </p:clrMapOvr>
  <mc:AlternateContent xmlns:mc="http://schemas.openxmlformats.org/markup-compatibility/2006" xmlns:p14="http://schemas.microsoft.com/office/powerpoint/2010/main">
    <mc:Choice Requires="p14">
      <p:transition spd="slow" p14:dur="2000" advTm="20304"/>
    </mc:Choice>
    <mc:Fallback xmlns="">
      <p:transition spd="slow" advTm="20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svart, fågel, ramp, man&#10;&#10;Automatiskt genererad beskrivning">
            <a:extLst>
              <a:ext uri="{FF2B5EF4-FFF2-40B4-BE49-F238E27FC236}">
                <a16:creationId xmlns:a16="http://schemas.microsoft.com/office/drawing/2014/main" id="{A298D0DC-BF0E-4E17-889E-AA94E30EFAE8}"/>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t="10082" b="10082"/>
          <a:stretch>
            <a:fillRect/>
          </a:stretch>
        </p:blipFill>
        <p:spPr/>
      </p:pic>
      <p:pic>
        <p:nvPicPr>
          <p:cNvPr id="8" name="Bildobjekt 7">
            <a:extLst>
              <a:ext uri="{FF2B5EF4-FFF2-40B4-BE49-F238E27FC236}">
                <a16:creationId xmlns:a16="http://schemas.microsoft.com/office/drawing/2014/main" id="{ECB48768-725F-824D-B2FF-3B75FF9777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779" r="5047" b="42952"/>
          <a:stretch/>
        </p:blipFill>
        <p:spPr>
          <a:xfrm>
            <a:off x="0" y="2951922"/>
            <a:ext cx="12191999" cy="3906079"/>
          </a:xfrm>
          <a:prstGeom prst="rect">
            <a:avLst/>
          </a:prstGeom>
        </p:spPr>
      </p:pic>
      <p:sp>
        <p:nvSpPr>
          <p:cNvPr id="4" name="Rubrik 2">
            <a:extLst>
              <a:ext uri="{FF2B5EF4-FFF2-40B4-BE49-F238E27FC236}">
                <a16:creationId xmlns:a16="http://schemas.microsoft.com/office/drawing/2014/main" id="{756B2848-CAF7-BA46-86A4-95EDE5AEF18A}"/>
              </a:ext>
            </a:extLst>
          </p:cNvPr>
          <p:cNvSpPr txBox="1">
            <a:spLocks/>
          </p:cNvSpPr>
          <p:nvPr/>
        </p:nvSpPr>
        <p:spPr>
          <a:xfrm>
            <a:off x="407988" y="5140296"/>
            <a:ext cx="9417155" cy="1113092"/>
          </a:xfrm>
          <a:prstGeom prst="rect">
            <a:avLst/>
          </a:prstGeom>
        </p:spPr>
        <p:txBody>
          <a:bodyPr vert="horz" lIns="0" tIns="45720" rIns="0" bIns="45720" rtlCol="0" anchor="ctr" anchorCtr="0">
            <a:noAutofit/>
          </a:bodyPr>
          <a:lstStyle>
            <a:lvl1pPr algn="ctr" defTabSz="914332" rtl="0" eaLnBrk="1" latinLnBrk="0" hangingPunct="1">
              <a:lnSpc>
                <a:spcPct val="90000"/>
              </a:lnSpc>
              <a:spcBef>
                <a:spcPct val="0"/>
              </a:spcBef>
              <a:buNone/>
              <a:defRPr sz="4500" b="1" kern="0" spc="0" baseline="0">
                <a:solidFill>
                  <a:schemeClr val="bg1"/>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lang="sv-SE" sz="8000" dirty="0">
                <a:solidFill>
                  <a:prstClr val="white"/>
                </a:solidFill>
                <a:latin typeface="Arial Black"/>
              </a:rPr>
              <a:t>Obligatoriska skolformer</a:t>
            </a:r>
            <a:endParaRPr kumimoji="0" lang="sv-SE" sz="8000" b="1" i="0" u="none" strike="noStrike" kern="0" cap="none" spc="0" normalizeH="0" baseline="0" noProof="0" dirty="0">
              <a:ln>
                <a:noFill/>
              </a:ln>
              <a:solidFill>
                <a:prstClr val="white"/>
              </a:solidFill>
              <a:effectLst/>
              <a:uLnTx/>
              <a:uFillTx/>
              <a:latin typeface="Arial Black"/>
              <a:ea typeface="+mj-ea"/>
              <a:cs typeface="+mj-cs"/>
            </a:endParaRPr>
          </a:p>
        </p:txBody>
      </p:sp>
      <p:pic>
        <p:nvPicPr>
          <p:cNvPr id="3" name="Ljud 2">
            <a:hlinkClick r:id="" action="ppaction://media"/>
            <a:extLst>
              <a:ext uri="{FF2B5EF4-FFF2-40B4-BE49-F238E27FC236}">
                <a16:creationId xmlns:a16="http://schemas.microsoft.com/office/drawing/2014/main" id="{06D8F4CB-BB09-4580-B826-6F22945796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4181830"/>
      </p:ext>
    </p:extLst>
  </p:cSld>
  <p:clrMapOvr>
    <a:masterClrMapping/>
  </p:clrMapOvr>
  <mc:AlternateContent xmlns:mc="http://schemas.openxmlformats.org/markup-compatibility/2006" xmlns:p14="http://schemas.microsoft.com/office/powerpoint/2010/main">
    <mc:Choice Requires="p14">
      <p:transition spd="slow" p14:dur="2000" advTm="5652"/>
    </mc:Choice>
    <mc:Fallback xmlns="">
      <p:transition spd="slow" advTm="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210DFA-B957-4C19-BBA4-2DA8431F7EF3}"/>
              </a:ext>
            </a:extLst>
          </p:cNvPr>
          <p:cNvSpPr>
            <a:spLocks noGrp="1"/>
          </p:cNvSpPr>
          <p:nvPr>
            <p:ph type="title"/>
          </p:nvPr>
        </p:nvSpPr>
        <p:spPr>
          <a:xfrm>
            <a:off x="407988" y="404813"/>
            <a:ext cx="9170279" cy="736959"/>
          </a:xfrm>
        </p:spPr>
        <p:txBody>
          <a:bodyPr anchor="ctr">
            <a:normAutofit/>
          </a:bodyPr>
          <a:lstStyle/>
          <a:p>
            <a:r>
              <a:rPr lang="sv-SE" dirty="0"/>
              <a:t>Obligatoriska skolformer</a:t>
            </a:r>
          </a:p>
        </p:txBody>
      </p:sp>
      <p:sp>
        <p:nvSpPr>
          <p:cNvPr id="4" name="Platshållare för innehåll 3">
            <a:extLst>
              <a:ext uri="{FF2B5EF4-FFF2-40B4-BE49-F238E27FC236}">
                <a16:creationId xmlns:a16="http://schemas.microsoft.com/office/drawing/2014/main" id="{B11A1CD9-CD02-49B4-AC36-D51D06A72548}"/>
              </a:ext>
            </a:extLst>
          </p:cNvPr>
          <p:cNvSpPr>
            <a:spLocks noGrp="1"/>
          </p:cNvSpPr>
          <p:nvPr>
            <p:ph sz="half" idx="10"/>
          </p:nvPr>
        </p:nvSpPr>
        <p:spPr>
          <a:xfrm>
            <a:off x="417075" y="1736728"/>
            <a:ext cx="5678925" cy="4194629"/>
          </a:xfrm>
        </p:spPr>
        <p:txBody>
          <a:bodyPr vert="horz" lIns="0" tIns="0" rIns="0" bIns="0" rtlCol="0" anchor="t">
            <a:normAutofit/>
          </a:bodyPr>
          <a:lstStyle/>
          <a:p>
            <a:pPr marL="0" indent="0">
              <a:buNone/>
            </a:pPr>
            <a:r>
              <a:rPr lang="sv-SE" b="1" dirty="0"/>
              <a:t>Finns i Göteborg </a:t>
            </a:r>
          </a:p>
          <a:p>
            <a:pPr marL="229870" indent="-229870"/>
            <a:r>
              <a:rPr lang="sv-SE" dirty="0"/>
              <a:t>Förskoleklass		</a:t>
            </a:r>
            <a:endParaRPr lang="sv-SE" dirty="0">
              <a:cs typeface="Arial"/>
            </a:endParaRPr>
          </a:p>
          <a:p>
            <a:pPr marL="229870" indent="-229870"/>
            <a:r>
              <a:rPr lang="sv-SE" dirty="0"/>
              <a:t>Grundskola: årskurs 1–9 </a:t>
            </a:r>
            <a:endParaRPr lang="sv-SE" dirty="0">
              <a:cs typeface="Arial"/>
            </a:endParaRPr>
          </a:p>
          <a:p>
            <a:pPr marL="229870" indent="-229870"/>
            <a:r>
              <a:rPr lang="sv-SE" dirty="0"/>
              <a:t>Grundsärskola: årskurs 1–9</a:t>
            </a:r>
            <a:endParaRPr lang="sv-SE" b="1" dirty="0">
              <a:cs typeface="Arial"/>
            </a:endParaRPr>
          </a:p>
          <a:p>
            <a:pPr marL="0" indent="0">
              <a:buNone/>
            </a:pPr>
            <a:endParaRPr lang="sv-SE" b="1" dirty="0"/>
          </a:p>
          <a:p>
            <a:pPr marL="0" indent="0">
              <a:buNone/>
            </a:pPr>
            <a:r>
              <a:rPr lang="sv-SE" b="1" dirty="0"/>
              <a:t>Finns inte i Göteborg </a:t>
            </a:r>
            <a:endParaRPr lang="sv-SE" dirty="0"/>
          </a:p>
          <a:p>
            <a:pPr marL="229870" indent="-229870"/>
            <a:r>
              <a:rPr lang="sv-SE" dirty="0"/>
              <a:t>Specialskola: årskurs 1–10</a:t>
            </a:r>
            <a:endParaRPr lang="sv-SE" dirty="0">
              <a:cs typeface="Arial"/>
            </a:endParaRPr>
          </a:p>
          <a:p>
            <a:pPr marL="229870" indent="-229870"/>
            <a:r>
              <a:rPr lang="sv-SE" dirty="0"/>
              <a:t>Sameskola: årskurs 1– 6 </a:t>
            </a:r>
            <a:endParaRPr lang="sv-SE" dirty="0">
              <a:cs typeface="Arial"/>
            </a:endParaRPr>
          </a:p>
          <a:p>
            <a:pPr marL="229870" indent="-229870"/>
            <a:endParaRPr lang="sv-SE" dirty="0">
              <a:cs typeface="Arial"/>
            </a:endParaRPr>
          </a:p>
        </p:txBody>
      </p:sp>
      <p:pic>
        <p:nvPicPr>
          <p:cNvPr id="6" name="Platshållare för bild 5" descr="Skolbänk med böcker och pennor och svarta tavlan i bakgrunden">
            <a:extLst>
              <a:ext uri="{FF2B5EF4-FFF2-40B4-BE49-F238E27FC236}">
                <a16:creationId xmlns:a16="http://schemas.microsoft.com/office/drawing/2014/main" id="{65BDE45A-E8C1-4EC2-A14C-495EDEFCBFF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a:stretch/>
        </p:blipFill>
        <p:spPr>
          <a:xfrm>
            <a:off x="6096000" y="1774881"/>
            <a:ext cx="4959937" cy="3308238"/>
          </a:xfrm>
          <a:noFill/>
        </p:spPr>
      </p:pic>
      <p:pic>
        <p:nvPicPr>
          <p:cNvPr id="3" name="Ljud 2">
            <a:hlinkClick r:id="" action="ppaction://media"/>
            <a:extLst>
              <a:ext uri="{FF2B5EF4-FFF2-40B4-BE49-F238E27FC236}">
                <a16:creationId xmlns:a16="http://schemas.microsoft.com/office/drawing/2014/main" id="{19EA41E2-9604-4A80-8FE8-8CE1122C5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0134080"/>
      </p:ext>
    </p:extLst>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A13E02-A6A9-455F-8BE5-4D33F9F7EF69}"/>
              </a:ext>
            </a:extLst>
          </p:cNvPr>
          <p:cNvSpPr>
            <a:spLocks noGrp="1"/>
          </p:cNvSpPr>
          <p:nvPr>
            <p:ph type="title"/>
          </p:nvPr>
        </p:nvSpPr>
        <p:spPr/>
        <p:txBody>
          <a:bodyPr/>
          <a:lstStyle/>
          <a:p>
            <a:r>
              <a:rPr lang="sv-SE" dirty="0"/>
              <a:t>Förskoleklass</a:t>
            </a:r>
          </a:p>
        </p:txBody>
      </p:sp>
      <p:sp>
        <p:nvSpPr>
          <p:cNvPr id="4" name="Platshållare för innehåll 3">
            <a:extLst>
              <a:ext uri="{FF2B5EF4-FFF2-40B4-BE49-F238E27FC236}">
                <a16:creationId xmlns:a16="http://schemas.microsoft.com/office/drawing/2014/main" id="{8805B299-347F-421C-A8A0-89EA9AD621EE}"/>
              </a:ext>
            </a:extLst>
          </p:cNvPr>
          <p:cNvSpPr>
            <a:spLocks noGrp="1"/>
          </p:cNvSpPr>
          <p:nvPr>
            <p:ph sz="half" idx="10"/>
          </p:nvPr>
        </p:nvSpPr>
        <p:spPr/>
        <p:txBody>
          <a:bodyPr/>
          <a:lstStyle/>
          <a:p>
            <a:r>
              <a:rPr lang="sv-SE" dirty="0"/>
              <a:t>Sedan juli 2018 utökades skolplikten med ytterligare ett år och är nu tio år. </a:t>
            </a:r>
          </a:p>
          <a:p>
            <a:r>
              <a:rPr lang="sv-SE" dirty="0"/>
              <a:t>Förskoleklassen är obligatorisk för alla barn. </a:t>
            </a:r>
          </a:p>
          <a:p>
            <a:r>
              <a:rPr lang="sv-SE" dirty="0"/>
              <a:t>Det är skolans rektor som ansvarar för att se till att alla barn på skolan får det stöd de har rätt till. </a:t>
            </a:r>
          </a:p>
          <a:p>
            <a:endParaRPr lang="sv-SE" dirty="0"/>
          </a:p>
          <a:p>
            <a:endParaRPr lang="sv-SE" dirty="0"/>
          </a:p>
        </p:txBody>
      </p:sp>
      <p:pic>
        <p:nvPicPr>
          <p:cNvPr id="8" name="Platshållare för bild 7" descr="En bild som visar fönster, inomhus, bord, person&#10;&#10;Automatiskt genererad beskrivning">
            <a:extLst>
              <a:ext uri="{FF2B5EF4-FFF2-40B4-BE49-F238E27FC236}">
                <a16:creationId xmlns:a16="http://schemas.microsoft.com/office/drawing/2014/main" id="{9B6D431D-B1B3-46B2-9EB5-CAD1BF3DAECF}"/>
              </a:ext>
            </a:extLst>
          </p:cNvPr>
          <p:cNvPicPr>
            <a:picLocks noGrp="1" noChangeAspect="1"/>
          </p:cNvPicPr>
          <p:nvPr>
            <p:ph type="pic" idx="1"/>
          </p:nvPr>
        </p:nvPicPr>
        <p:blipFill rotWithShape="1">
          <a:blip r:embed="rId6" cstate="screen">
            <a:extLst>
              <a:ext uri="{28A0092B-C50C-407E-A947-70E740481C1C}">
                <a14:useLocalDpi xmlns:a14="http://schemas.microsoft.com/office/drawing/2010/main"/>
              </a:ext>
            </a:extLst>
          </a:blip>
          <a:srcRect t="-38"/>
          <a:stretch/>
        </p:blipFill>
        <p:spPr>
          <a:xfrm>
            <a:off x="8259417" y="1738313"/>
            <a:ext cx="3524596" cy="4194629"/>
          </a:xfrm>
        </p:spPr>
      </p:pic>
      <p:pic>
        <p:nvPicPr>
          <p:cNvPr id="3" name="Ljud 2">
            <a:hlinkClick r:id="" action="ppaction://media"/>
            <a:extLst>
              <a:ext uri="{FF2B5EF4-FFF2-40B4-BE49-F238E27FC236}">
                <a16:creationId xmlns:a16="http://schemas.microsoft.com/office/drawing/2014/main" id="{1A08CD3B-4D24-4A0B-BAB7-D47C7C0AA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439810"/>
      </p:ext>
    </p:extLst>
  </p:cSld>
  <p:clrMapOvr>
    <a:masterClrMapping/>
  </p:clrMapOvr>
  <mc:AlternateContent xmlns:mc="http://schemas.openxmlformats.org/markup-compatibility/2006" xmlns:p14="http://schemas.microsoft.com/office/powerpoint/2010/main">
    <mc:Choice Requires="p14">
      <p:transition spd="slow" p14:dur="2000" advTm="24558"/>
    </mc:Choice>
    <mc:Fallback xmlns="">
      <p:transition spd="slow" advTm="24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98E637-BBAE-4C05-8B52-F7A83C54860C}"/>
              </a:ext>
            </a:extLst>
          </p:cNvPr>
          <p:cNvSpPr>
            <a:spLocks noGrp="1"/>
          </p:cNvSpPr>
          <p:nvPr>
            <p:ph type="title"/>
          </p:nvPr>
        </p:nvSpPr>
        <p:spPr/>
        <p:txBody>
          <a:bodyPr/>
          <a:lstStyle/>
          <a:p>
            <a:r>
              <a:rPr lang="sv-SE" dirty="0"/>
              <a:t>Verksamhetsform – Fritidshem </a:t>
            </a:r>
          </a:p>
        </p:txBody>
      </p:sp>
      <p:pic>
        <p:nvPicPr>
          <p:cNvPr id="6" name="Platshållare för bild 5" descr="En bild som visar utomhus, väg, gräs, stående&#10;&#10;Automatiskt genererad beskrivning">
            <a:extLst>
              <a:ext uri="{FF2B5EF4-FFF2-40B4-BE49-F238E27FC236}">
                <a16:creationId xmlns:a16="http://schemas.microsoft.com/office/drawing/2014/main" id="{AB9A92E6-EA85-46C7-98D7-CDE5191B64E3}"/>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a:stretch/>
        </p:blipFill>
        <p:spPr>
          <a:xfrm>
            <a:off x="8269357" y="1738313"/>
            <a:ext cx="3505567" cy="4194629"/>
          </a:xfrm>
        </p:spPr>
      </p:pic>
      <p:sp>
        <p:nvSpPr>
          <p:cNvPr id="4" name="Platshållare för innehåll 3">
            <a:extLst>
              <a:ext uri="{FF2B5EF4-FFF2-40B4-BE49-F238E27FC236}">
                <a16:creationId xmlns:a16="http://schemas.microsoft.com/office/drawing/2014/main" id="{E34EE79C-428F-43F0-B635-078CB3C15435}"/>
              </a:ext>
            </a:extLst>
          </p:cNvPr>
          <p:cNvSpPr>
            <a:spLocks noGrp="1"/>
          </p:cNvSpPr>
          <p:nvPr>
            <p:ph sz="half" idx="10"/>
          </p:nvPr>
        </p:nvSpPr>
        <p:spPr/>
        <p:txBody>
          <a:bodyPr/>
          <a:lstStyle/>
          <a:p>
            <a:r>
              <a:rPr lang="sv-SE" dirty="0"/>
              <a:t>Upp till årskurs 6</a:t>
            </a:r>
          </a:p>
          <a:p>
            <a:r>
              <a:rPr lang="sv-SE" dirty="0"/>
              <a:t>Årskurs 7-9 för de elever som kan söka stöd utifrån Lagen om stöd och service till vissa funktionshindrade (LSS). </a:t>
            </a:r>
          </a:p>
          <a:p>
            <a:endParaRPr lang="sv-SE" dirty="0"/>
          </a:p>
        </p:txBody>
      </p:sp>
      <p:pic>
        <p:nvPicPr>
          <p:cNvPr id="5" name="Ljud 4">
            <a:hlinkClick r:id="" action="ppaction://media"/>
            <a:extLst>
              <a:ext uri="{FF2B5EF4-FFF2-40B4-BE49-F238E27FC236}">
                <a16:creationId xmlns:a16="http://schemas.microsoft.com/office/drawing/2014/main" id="{8B6DEBF2-27BF-4193-93CF-601D42841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7494589"/>
      </p:ext>
    </p:extLst>
  </p:cSld>
  <p:clrMapOvr>
    <a:masterClrMapping/>
  </p:clrMapOvr>
  <mc:AlternateContent xmlns:mc="http://schemas.openxmlformats.org/markup-compatibility/2006" xmlns:p14="http://schemas.microsoft.com/office/powerpoint/2010/main">
    <mc:Choice Requires="p14">
      <p:transition spd="slow" p14:dur="2000" advTm="31870"/>
    </mc:Choice>
    <mc:Fallback xmlns="">
      <p:transition spd="slow" advTm="3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person, inomhus, sitter, bord&#10;&#10;Automatiskt genererad beskrivning">
            <a:extLst>
              <a:ext uri="{FF2B5EF4-FFF2-40B4-BE49-F238E27FC236}">
                <a16:creationId xmlns:a16="http://schemas.microsoft.com/office/drawing/2014/main" id="{E15BCDAC-D12A-4808-82C0-E279BC578FE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31248" b="31248"/>
          <a:stretch>
            <a:fillRect/>
          </a:stretch>
        </p:blipFill>
        <p:spPr/>
      </p:pic>
      <p:pic>
        <p:nvPicPr>
          <p:cNvPr id="3" name="Bildobjekt 2">
            <a:extLst>
              <a:ext uri="{FF2B5EF4-FFF2-40B4-BE49-F238E27FC236}">
                <a16:creationId xmlns:a16="http://schemas.microsoft.com/office/drawing/2014/main" id="{A861D4A2-2618-C941-8F1E-8F7A5587A7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869" r="6869" b="61449"/>
          <a:stretch/>
        </p:blipFill>
        <p:spPr>
          <a:xfrm rot="10800000">
            <a:off x="-9939" y="-1"/>
            <a:ext cx="12192000" cy="3781652"/>
          </a:xfrm>
          <a:prstGeom prst="rect">
            <a:avLst/>
          </a:prstGeom>
        </p:spPr>
      </p:pic>
      <p:sp>
        <p:nvSpPr>
          <p:cNvPr id="6" name="Rubrik 2">
            <a:extLst>
              <a:ext uri="{FF2B5EF4-FFF2-40B4-BE49-F238E27FC236}">
                <a16:creationId xmlns:a16="http://schemas.microsoft.com/office/drawing/2014/main" id="{83206E15-CF09-004D-8038-ADBFDB5D6EC4}"/>
              </a:ext>
            </a:extLst>
          </p:cNvPr>
          <p:cNvSpPr>
            <a:spLocks noGrp="1"/>
          </p:cNvSpPr>
          <p:nvPr>
            <p:ph type="ctrTitle"/>
          </p:nvPr>
        </p:nvSpPr>
        <p:spPr>
          <a:xfrm>
            <a:off x="407988" y="625221"/>
            <a:ext cx="8835591" cy="1113092"/>
          </a:xfrm>
        </p:spPr>
        <p:txBody>
          <a:bodyPr/>
          <a:lstStyle/>
          <a:p>
            <a:pPr algn="l"/>
            <a:r>
              <a:rPr lang="sv-SE" sz="8000" dirty="0"/>
              <a:t>Skolplacering </a:t>
            </a:r>
            <a:endParaRPr lang="sv-SE" sz="8000" dirty="0">
              <a:solidFill>
                <a:schemeClr val="tx1"/>
              </a:solidFill>
            </a:endParaRPr>
          </a:p>
        </p:txBody>
      </p:sp>
      <p:pic>
        <p:nvPicPr>
          <p:cNvPr id="4" name="Video 3">
            <a:hlinkClick r:id="" action="ppaction://media"/>
            <a:extLst>
              <a:ext uri="{FF2B5EF4-FFF2-40B4-BE49-F238E27FC236}">
                <a16:creationId xmlns:a16="http://schemas.microsoft.com/office/drawing/2014/main" id="{737D4661-2961-47FE-8E15-47CD4AE44E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13581753"/>
      </p:ext>
    </p:extLst>
  </p:cSld>
  <p:clrMapOvr>
    <a:masterClrMapping/>
  </p:clrMapOvr>
  <mc:AlternateContent xmlns:mc="http://schemas.openxmlformats.org/markup-compatibility/2006" xmlns:p14="http://schemas.microsoft.com/office/powerpoint/2010/main">
    <mc:Choice Requires="p14">
      <p:transition spd="slow" p14:dur="2000" advTm="9459"/>
    </mc:Choice>
    <mc:Fallback xmlns="">
      <p:transition spd="slow" advTm="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477E2BE6-47BD-429C-BAC3-D86E4C1E598B}"/>
    </a:ext>
  </a:extLst>
</a:theme>
</file>

<file path=ppt/theme/theme10.xml><?xml version="1.0" encoding="utf-8"?>
<a:theme xmlns:a="http://schemas.openxmlformats.org/drawingml/2006/main" name="1_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4C212731-F2A8-4FE6-8EEC-182584E6BB93}" vid="{2E6778B8-951F-485A-ACC3-5A98F13A90D2}"/>
    </a:ext>
  </a:extLst>
</a:theme>
</file>

<file path=ppt/theme/theme11.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F57B47AC-11B1-405C-B8E0-3EFA7023D237}"/>
    </a:ext>
  </a:extLst>
</a:theme>
</file>

<file path=ppt/theme/theme3.xml><?xml version="1.0" encoding="utf-8"?>
<a:theme xmlns:a="http://schemas.openxmlformats.org/drawingml/2006/main" name="Göteborgs Stad – Röd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D372BB5F-8E50-436A-9DDA-F50FAC96B3A3}"/>
    </a:ext>
  </a:extLst>
</a:theme>
</file>

<file path=ppt/theme/theme4.xml><?xml version="1.0" encoding="utf-8"?>
<a:theme xmlns:a="http://schemas.openxmlformats.org/drawingml/2006/main" name="Göteborgs Stad – Turkos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BE735821-43D6-4AE1-A687-FDBA81A38A46}"/>
    </a:ext>
  </a:extLst>
</a:theme>
</file>

<file path=ppt/theme/theme5.xml><?xml version="1.0" encoding="utf-8"?>
<a:theme xmlns:a="http://schemas.openxmlformats.org/drawingml/2006/main" name="Göteborgs Stad – Ros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CC452CB2-E5E7-4527-80A8-7C58D371505F}"/>
    </a:ext>
  </a:extLst>
</a:theme>
</file>

<file path=ppt/theme/theme6.xml><?xml version="1.0" encoding="utf-8"?>
<a:theme xmlns:a="http://schemas.openxmlformats.org/drawingml/2006/main" name="Göteborgs Stad – Grön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B9968CC5-660F-449F-A315-03AEA65BA48F}"/>
    </a:ext>
  </a:extLst>
</a:theme>
</file>

<file path=ppt/theme/theme7.xml><?xml version="1.0" encoding="utf-8"?>
<a:theme xmlns:a="http://schemas.openxmlformats.org/drawingml/2006/main" name="Göteborgs Stad – Lil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CFC7F153-3CFD-4B77-AD13-69751FB5BBC3}"/>
    </a:ext>
  </a:extLst>
</a:theme>
</file>

<file path=ppt/theme/theme8.xml><?xml version="1.0" encoding="utf-8"?>
<a:theme xmlns:a="http://schemas.openxmlformats.org/drawingml/2006/main" name="Göteborgs Stad – Gul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Grundskoleförvaltningen 2020 format16-9.potm" id="{5619E062-9ACA-44E8-9C39-064D8F248533}" vid="{10C898DA-378B-4663-9B81-D397D3D49125}"/>
    </a:ext>
  </a:extLst>
</a:theme>
</file>

<file path=ppt/theme/theme9.xml><?xml version="1.0" encoding="utf-8"?>
<a:theme xmlns:a="http://schemas.openxmlformats.org/drawingml/2006/main" name="1_Göteborgs Stad – Grön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gbgs_stad_16-9_mall_alla_dekorbilder_sv.potx" id="{40FEC482-B29A-4E2F-802A-32F07D716C35}" vid="{77DCBC96-6C80-49E8-ADCF-1A488E4069E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6035BD4758B7042B52049DE4049EABB" ma:contentTypeVersion="5" ma:contentTypeDescription="Skapa ett nytt dokument." ma:contentTypeScope="" ma:versionID="94a6962de1e112a980449894b0053fcb">
  <xsd:schema xmlns:xsd="http://www.w3.org/2001/XMLSchema" xmlns:xs="http://www.w3.org/2001/XMLSchema" xmlns:p="http://schemas.microsoft.com/office/2006/metadata/properties" xmlns:ns3="29e37245-fcb4-4aeb-ba33-966b0a70d946" xmlns:ns4="f47909ff-c9cd-4ac2-a710-4144361f8e5e" targetNamespace="http://schemas.microsoft.com/office/2006/metadata/properties" ma:root="true" ma:fieldsID="4d6eebeccb63c9092c77c469b5b19264" ns3:_="" ns4:_="">
    <xsd:import namespace="29e37245-fcb4-4aeb-ba33-966b0a70d946"/>
    <xsd:import namespace="f47909ff-c9cd-4ac2-a710-4144361f8e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e37245-fcb4-4aeb-ba33-966b0a70d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7909ff-c9cd-4ac2-a710-4144361f8e5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458461-291A-4776-8694-EDFB8A0727F3}">
  <ds:schemaRefs>
    <ds:schemaRef ds:uri="http://schemas.microsoft.com/sharepoint/v3/contenttype/forms"/>
  </ds:schemaRefs>
</ds:datastoreItem>
</file>

<file path=customXml/itemProps2.xml><?xml version="1.0" encoding="utf-8"?>
<ds:datastoreItem xmlns:ds="http://schemas.openxmlformats.org/officeDocument/2006/customXml" ds:itemID="{EDED9AD5-1961-4D05-B92F-855EB7AF65E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47909ff-c9cd-4ac2-a710-4144361f8e5e"/>
    <ds:schemaRef ds:uri="http://purl.org/dc/terms/"/>
    <ds:schemaRef ds:uri="http://schemas.openxmlformats.org/package/2006/metadata/core-properties"/>
    <ds:schemaRef ds:uri="29e37245-fcb4-4aeb-ba33-966b0a70d946"/>
    <ds:schemaRef ds:uri="http://www.w3.org/XML/1998/namespace"/>
    <ds:schemaRef ds:uri="http://purl.org/dc/dcmitype/"/>
  </ds:schemaRefs>
</ds:datastoreItem>
</file>

<file path=customXml/itemProps3.xml><?xml version="1.0" encoding="utf-8"?>
<ds:datastoreItem xmlns:ds="http://schemas.openxmlformats.org/officeDocument/2006/customXml" ds:itemID="{8221AB3E-465C-4CE7-8164-5730B93804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e37245-fcb4-4aeb-ba33-966b0a70d946"/>
    <ds:schemaRef ds:uri="f47909ff-c9cd-4ac2-a710-4144361f8e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2585</Words>
  <Application>Microsoft Office PowerPoint</Application>
  <PresentationFormat>Bredbild</PresentationFormat>
  <Paragraphs>354</Paragraphs>
  <Slides>37</Slides>
  <Notes>30</Notes>
  <HiddenSlides>0</HiddenSlides>
  <MMClips>36</MMClips>
  <ScaleCrop>false</ScaleCrop>
  <HeadingPairs>
    <vt:vector size="6" baseType="variant">
      <vt:variant>
        <vt:lpstr>Använt teckensnitt</vt:lpstr>
      </vt:variant>
      <vt:variant>
        <vt:i4>5</vt:i4>
      </vt:variant>
      <vt:variant>
        <vt:lpstr>Tema</vt:lpstr>
      </vt:variant>
      <vt:variant>
        <vt:i4>10</vt:i4>
      </vt:variant>
      <vt:variant>
        <vt:lpstr>Bildrubriker</vt:lpstr>
      </vt:variant>
      <vt:variant>
        <vt:i4>37</vt:i4>
      </vt:variant>
    </vt:vector>
  </HeadingPairs>
  <TitlesOfParts>
    <vt:vector size="52" baseType="lpstr">
      <vt:lpstr>Arial</vt:lpstr>
      <vt:lpstr>Arial Black</vt:lpstr>
      <vt:lpstr>Calibri</vt:lpstr>
      <vt:lpstr>Courier New</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1_Göteborgs Stad – Grön dekor</vt:lpstr>
      <vt:lpstr>1_Göteborgs Stad – Blå dekor</vt:lpstr>
      <vt:lpstr>PowerPoint-presentation</vt:lpstr>
      <vt:lpstr>Innehåll </vt:lpstr>
      <vt:lpstr>Göteborgs stadsområden</vt:lpstr>
      <vt:lpstr>Indelning av Göteborgs stad</vt:lpstr>
      <vt:lpstr>PowerPoint-presentation</vt:lpstr>
      <vt:lpstr>Obligatoriska skolformer</vt:lpstr>
      <vt:lpstr>Förskoleklass</vt:lpstr>
      <vt:lpstr>Verksamhetsform – Fritidshem </vt:lpstr>
      <vt:lpstr>Skolplacering </vt:lpstr>
      <vt:lpstr>Grundskoleförvaltningens ansvar</vt:lpstr>
      <vt:lpstr>PowerPoint-presentation</vt:lpstr>
      <vt:lpstr>PowerPoint-presentation</vt:lpstr>
      <vt:lpstr>Vårdnadshavares ansvar</vt:lpstr>
      <vt:lpstr>Styrdokument </vt:lpstr>
      <vt:lpstr>Grundskola och grundsärskola </vt:lpstr>
      <vt:lpstr>Rektors ansvar utifrån skollagen </vt:lpstr>
      <vt:lpstr>Främja en god lärmiljö för att förebygga svårigheter </vt:lpstr>
      <vt:lpstr>Särskilt stöd - uppmärksamma</vt:lpstr>
      <vt:lpstr>Särskilt stöd - utreda</vt:lpstr>
      <vt:lpstr>Särskilt stöd - åtgärdsprogram</vt:lpstr>
      <vt:lpstr>Exempel på särskilt stöd</vt:lpstr>
      <vt:lpstr>Grundsärskola</vt:lpstr>
      <vt:lpstr>Vad är grundsärskola? </vt:lpstr>
      <vt:lpstr>Vem har rätt att bli mottagen i grundsärskola?      </vt:lpstr>
      <vt:lpstr>Vem har rätt att bli mottagen i grundsärskola?       </vt:lpstr>
      <vt:lpstr>Kursplanerna i grundsärskolan</vt:lpstr>
      <vt:lpstr>Skillnaden mellan ämnen och ämnesområden</vt:lpstr>
      <vt:lpstr>Rutiner för mottagande i grundsärskola</vt:lpstr>
      <vt:lpstr>Broschyren </vt:lpstr>
      <vt:lpstr>PowerPoint-presentation</vt:lpstr>
      <vt:lpstr>Uppskjuten skolplikt</vt:lpstr>
      <vt:lpstr>PowerPoint-presentation</vt:lpstr>
      <vt:lpstr>Lots för barn och vuxna med funktionsnedsättning</vt:lpstr>
      <vt:lpstr>Vi informerar och vägleder</vt:lpstr>
      <vt:lpstr>Mer information på vår webbplats</vt:lpstr>
      <vt:lpstr>Vi ger dig information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290</cp:revision>
  <dcterms:created xsi:type="dcterms:W3CDTF">2020-11-19T14:48:25Z</dcterms:created>
  <dcterms:modified xsi:type="dcterms:W3CDTF">2021-11-15T11:23:06Z</dcterms:modified>
  <cp:contentStatus/>
</cp:coreProperties>
</file>