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1" r:id="rId1"/>
    <p:sldMasterId id="2147483744" r:id="rId2"/>
    <p:sldMasterId id="2147483810" r:id="rId3"/>
    <p:sldMasterId id="2147483821" r:id="rId4"/>
    <p:sldMasterId id="2147483832" r:id="rId5"/>
    <p:sldMasterId id="2147483843" r:id="rId6"/>
    <p:sldMasterId id="2147483854" r:id="rId7"/>
  </p:sldMasterIdLst>
  <p:notesMasterIdLst>
    <p:notesMasterId r:id="rId21"/>
  </p:notesMasterIdLst>
  <p:handoutMasterIdLst>
    <p:handoutMasterId r:id="rId22"/>
  </p:handoutMasterIdLst>
  <p:sldIdLst>
    <p:sldId id="256" r:id="rId8"/>
    <p:sldId id="258" r:id="rId9"/>
    <p:sldId id="257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9144000" cy="6858000" type="screen4x3"/>
  <p:notesSz cx="6669088" cy="9872663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ktion av ppt-mallen" id="{55D86A81-7526-4CB2-AD27-B3EF5E673B66}">
          <p14:sldIdLst>
            <p14:sldId id="256"/>
            <p14:sldId id="258"/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  <p14:section name="Exempel på Layouter" id="{ADF40A6D-7FF3-41DA-948E-93F4E8FFB56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943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B45693"/>
    <a:srgbClr val="2C2C2C"/>
    <a:srgbClr val="275269"/>
    <a:srgbClr val="88CDD0"/>
    <a:srgbClr val="C3C300"/>
    <a:srgbClr val="F18700"/>
    <a:srgbClr val="3F5564"/>
    <a:srgbClr val="F2B700"/>
    <a:srgbClr val="F7BF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 autoAdjust="0"/>
    <p:restoredTop sz="81325" autoAdjust="0"/>
  </p:normalViewPr>
  <p:slideViewPr>
    <p:cSldViewPr snapToGrid="0" snapToObjects="1">
      <p:cViewPr varScale="1">
        <p:scale>
          <a:sx n="55" d="100"/>
          <a:sy n="55" d="100"/>
        </p:scale>
        <p:origin x="1652" y="44"/>
      </p:cViewPr>
      <p:guideLst>
        <p:guide orient="horz" pos="3943"/>
        <p:guide/>
      </p:guideLst>
    </p:cSldViewPr>
  </p:slideViewPr>
  <p:outlineViewPr>
    <p:cViewPr>
      <p:scale>
        <a:sx n="33" d="100"/>
        <a:sy n="33" d="100"/>
      </p:scale>
      <p:origin x="0" y="-3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1688" y="-1636"/>
      </p:cViewPr>
      <p:guideLst>
        <p:guide orient="horz" pos="3109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A4BE0-F786-0E49-94A8-1F2CBA953599}" type="datetimeFigureOut">
              <a:rPr lang="sv-SE" smtClean="0"/>
              <a:pPr/>
              <a:t>2019-01-31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1" y="9377316"/>
            <a:ext cx="2889938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497BC-B4BF-D24D-9855-FA158D57D12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41131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A7049-4081-424B-8128-683F6C2017C9}" type="datetimeFigureOut">
              <a:rPr lang="sv-SE" smtClean="0"/>
              <a:pPr/>
              <a:t>2019-01-31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66909" y="4689518"/>
            <a:ext cx="5335270" cy="444269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377316"/>
            <a:ext cx="2889938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970E8-606E-544E-9196-A0321FFF43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68551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65188" y="739775"/>
            <a:ext cx="4938712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1128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a031671f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65188" y="739775"/>
            <a:ext cx="4938712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a031671f9_0_21:notes"/>
          <p:cNvSpPr txBox="1">
            <a:spLocks noGrp="1"/>
          </p:cNvSpPr>
          <p:nvPr>
            <p:ph type="body" idx="1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873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9dd3aeab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65188" y="739775"/>
            <a:ext cx="4938712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49dd3aeab6_0_17:notes"/>
          <p:cNvSpPr txBox="1">
            <a:spLocks noGrp="1"/>
          </p:cNvSpPr>
          <p:nvPr>
            <p:ph type="body" idx="1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2218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9f36613b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65188" y="739775"/>
            <a:ext cx="4938712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9f36613b7_0_23:notes"/>
          <p:cNvSpPr txBox="1">
            <a:spLocks noGrp="1"/>
          </p:cNvSpPr>
          <p:nvPr>
            <p:ph type="body" idx="1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8779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9dd3aeab6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65188" y="739775"/>
            <a:ext cx="4938712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9dd3aeab6_0_22:notes"/>
          <p:cNvSpPr txBox="1">
            <a:spLocks noGrp="1"/>
          </p:cNvSpPr>
          <p:nvPr>
            <p:ph type="body" idx="1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8763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a93343b3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65188" y="739775"/>
            <a:ext cx="4938712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a93343b36_0_1:notes"/>
          <p:cNvSpPr txBox="1">
            <a:spLocks noGrp="1"/>
          </p:cNvSpPr>
          <p:nvPr>
            <p:ph type="body" idx="1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br>
              <a:rPr lang="sv-SE" b="0" dirty="0">
                <a:effectLst/>
              </a:rPr>
            </a:br>
            <a:endParaRPr lang="en-US" sz="11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0218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49dd3aeab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65188" y="739775"/>
            <a:ext cx="4938712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49dd3aeab6_0_0:notes"/>
          <p:cNvSpPr txBox="1">
            <a:spLocks noGrp="1"/>
          </p:cNvSpPr>
          <p:nvPr>
            <p:ph type="body" idx="1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0203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9c8e8b3a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65188" y="739775"/>
            <a:ext cx="4938712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9c8e8b3ad_0_2:notes"/>
          <p:cNvSpPr txBox="1">
            <a:spLocks noGrp="1"/>
          </p:cNvSpPr>
          <p:nvPr>
            <p:ph type="body" idx="1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598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3a58774b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65188" y="739775"/>
            <a:ext cx="4938712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3a58774b7_0_0:notes"/>
          <p:cNvSpPr txBox="1">
            <a:spLocks noGrp="1"/>
          </p:cNvSpPr>
          <p:nvPr>
            <p:ph type="body" idx="1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2512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3a58774b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65188" y="739775"/>
            <a:ext cx="4938712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3a58774b7_0_5:notes"/>
          <p:cNvSpPr txBox="1">
            <a:spLocks noGrp="1"/>
          </p:cNvSpPr>
          <p:nvPr>
            <p:ph type="body" idx="1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Framförallt när man söker pengar så utmålas ofta guld och gröna skogar för att man ska få sin finansiering – men vad är egentligen rimligt?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Bättre att våga vara tydlig både med vad man vill få för effekt och hur man ska kunna mäta den.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3687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9c335cf3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65188" y="739775"/>
            <a:ext cx="4938712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9c335cf31_0_2:notes"/>
          <p:cNvSpPr txBox="1">
            <a:spLocks noGrp="1"/>
          </p:cNvSpPr>
          <p:nvPr>
            <p:ph type="body" idx="1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3046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9dd3aeab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65188" y="739775"/>
            <a:ext cx="4938712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9dd3aeab6_0_11:notes"/>
          <p:cNvSpPr txBox="1">
            <a:spLocks noGrp="1"/>
          </p:cNvSpPr>
          <p:nvPr>
            <p:ph type="body" idx="1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4204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9c8e8b3a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65188" y="739775"/>
            <a:ext cx="4938712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9c8e8b3ad_0_7:notes"/>
          <p:cNvSpPr txBox="1">
            <a:spLocks noGrp="1"/>
          </p:cNvSpPr>
          <p:nvPr>
            <p:ph type="body" idx="1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02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sz="quarter" idx="15" hasCustomPrompt="1"/>
          </p:nvPr>
        </p:nvSpPr>
        <p:spPr>
          <a:xfrm>
            <a:off x="2371727" y="176213"/>
            <a:ext cx="6583363" cy="6518275"/>
          </a:xfrm>
          <a:solidFill>
            <a:schemeClr val="accent1"/>
          </a:solidFill>
        </p:spPr>
        <p:txBody>
          <a:bodyPr lIns="180000" tIns="180000" rIns="0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190500" y="176213"/>
            <a:ext cx="2180560" cy="6518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3181221" y="2239000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200399" y="3556712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Eventuell underrubrik</a:t>
            </a:r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2" y="2589374"/>
            <a:ext cx="898553" cy="1424063"/>
            <a:chOff x="828000" y="2716969"/>
            <a:chExt cx="898553" cy="1424063"/>
          </a:xfrm>
        </p:grpSpPr>
        <p:pic>
          <p:nvPicPr>
            <p:cNvPr id="7" name="Bildobjekt 6" descr="gbg_st_cmyk_neg-01.png"/>
            <p:cNvPicPr>
              <a:picLocks noChangeAspect="1"/>
            </p:cNvPicPr>
            <p:nvPr userDrawn="1"/>
          </p:nvPicPr>
          <p:blipFill>
            <a:blip r:embed="rId2" cstate="screen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9" name="Bildobjekt 8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6" name="Platshållare för text 5"/>
          <p:cNvSpPr>
            <a:spLocks noGrp="1"/>
          </p:cNvSpPr>
          <p:nvPr>
            <p:ph type="body" sz="quarter" idx="16" hasCustomPrompt="1"/>
          </p:nvPr>
        </p:nvSpPr>
        <p:spPr>
          <a:xfrm>
            <a:off x="3200401" y="3982829"/>
            <a:ext cx="5475619" cy="25588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/>
              <a:t>Eventuellt namn på föredragshållaren</a:t>
            </a:r>
          </a:p>
        </p:txBody>
      </p:sp>
    </p:spTree>
    <p:extLst>
      <p:ext uri="{BB962C8B-B14F-4D97-AF65-F5344CB8AC3E}">
        <p14:creationId xmlns:p14="http://schemas.microsoft.com/office/powerpoint/2010/main" val="185481531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1"/>
            <a:ext cx="28956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1"/>
            <a:ext cx="28956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1"/>
            <a:ext cx="28956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2" y="1440000"/>
            <a:ext cx="2732143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1" y="2"/>
            <a:ext cx="9143998" cy="6857999"/>
          </a:xfrm>
          <a:prstGeom prst="rect">
            <a:avLst/>
          </a:prstGeom>
        </p:spPr>
      </p:pic>
      <p:pic>
        <p:nvPicPr>
          <p:cNvPr id="11" name="Bildobjekt 10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2" y="2588781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6"/>
            <a:ext cx="0" cy="2266951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8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0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8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52901074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41254688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  <a:p>
            <a:endParaRPr lang="sv-SE" dirty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3435708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  <a:p>
            <a:endParaRPr lang="sv-SE" dirty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5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569713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1"/>
            <a:ext cx="2895600" cy="417575"/>
          </a:xfrm>
        </p:spPr>
        <p:txBody>
          <a:bodyPr/>
          <a:lstStyle/>
          <a:p>
            <a:r>
              <a:rPr lang="sv-SE" dirty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9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9022756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1"/>
            <a:ext cx="2895600" cy="417575"/>
          </a:xfrm>
        </p:spPr>
        <p:txBody>
          <a:bodyPr/>
          <a:lstStyle/>
          <a:p>
            <a:r>
              <a:rPr lang="en-GB" dirty="0"/>
              <a:t>HÅLLBAR STAD – ÖPPEN FÖR VÄRLDEN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45963504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1"/>
            <a:ext cx="28956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6107614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2" y="2"/>
            <a:ext cx="9143999" cy="6857999"/>
          </a:xfrm>
          <a:prstGeom prst="rect">
            <a:avLst/>
          </a:prstGeom>
        </p:spPr>
      </p:pic>
      <p:cxnSp>
        <p:nvCxnSpPr>
          <p:cNvPr id="13" name="Rak 12"/>
          <p:cNvCxnSpPr/>
          <p:nvPr userDrawn="1"/>
        </p:nvCxnSpPr>
        <p:spPr>
          <a:xfrm>
            <a:off x="2369561" y="2295526"/>
            <a:ext cx="0" cy="2266951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objekt 7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2" y="2588781"/>
            <a:ext cx="898553" cy="1424063"/>
          </a:xfrm>
          <a:prstGeom prst="rect">
            <a:avLst/>
          </a:prstGeom>
        </p:spPr>
      </p:pic>
      <p:sp>
        <p:nvSpPr>
          <p:cNvPr id="10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8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8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854815315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1"/>
            <a:ext cx="2895600" cy="417575"/>
          </a:xfrm>
        </p:spPr>
        <p:txBody>
          <a:bodyPr/>
          <a:lstStyle/>
          <a:p>
            <a:r>
              <a:rPr lang="en-GB" dirty="0"/>
              <a:t>HÅLLBAR STAD – ÖPPEN FÖR VÄRLDEN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:p14="http://schemas.microsoft.com/office/powerpoint/2010/main" val="2289522062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1"/>
            <a:ext cx="28956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9858989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1"/>
            <a:ext cx="28956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39310089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1"/>
            <a:ext cx="28956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2" y="1440000"/>
            <a:ext cx="2732143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05727683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1"/>
            <a:ext cx="9143998" cy="6857999"/>
          </a:xfrm>
          <a:prstGeom prst="rect">
            <a:avLst/>
          </a:prstGeom>
        </p:spPr>
      </p:pic>
      <p:pic>
        <p:nvPicPr>
          <p:cNvPr id="11" name="Bildobjekt 10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2" y="2588781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6"/>
            <a:ext cx="0" cy="2266951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8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8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381257617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41254688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  <a:p>
            <a:endParaRPr lang="sv-SE" dirty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4426288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  <a:p>
            <a:endParaRPr lang="sv-SE" dirty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5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14402433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1"/>
            <a:ext cx="2895600" cy="417575"/>
          </a:xfrm>
        </p:spPr>
        <p:txBody>
          <a:bodyPr/>
          <a:lstStyle/>
          <a:p>
            <a:r>
              <a:rPr lang="sv-SE" dirty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9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005436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1"/>
            <a:ext cx="2895600" cy="417575"/>
          </a:xfrm>
        </p:spPr>
        <p:txBody>
          <a:bodyPr/>
          <a:lstStyle/>
          <a:p>
            <a:r>
              <a:rPr lang="en-GB" dirty="0"/>
              <a:t>HÅLLBAR STAD – ÖPPEN FÖR VÄRLDEN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538392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07312406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1"/>
            <a:ext cx="28956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8318700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1"/>
            <a:ext cx="2895600" cy="417575"/>
          </a:xfrm>
        </p:spPr>
        <p:txBody>
          <a:bodyPr/>
          <a:lstStyle/>
          <a:p>
            <a:r>
              <a:rPr lang="en-GB" dirty="0"/>
              <a:t>HÅLLBAR STAD – ÖPPEN FÖR VÄRLDEN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:p14="http://schemas.microsoft.com/office/powerpoint/2010/main" val="377501513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1"/>
            <a:ext cx="28956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2246433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1"/>
            <a:ext cx="28956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09972941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1"/>
            <a:ext cx="28956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2" y="1440000"/>
            <a:ext cx="2732143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64982529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2" y="1"/>
            <a:ext cx="9143997" cy="6857999"/>
          </a:xfrm>
          <a:prstGeom prst="rect">
            <a:avLst/>
          </a:prstGeom>
        </p:spPr>
      </p:pic>
      <p:pic>
        <p:nvPicPr>
          <p:cNvPr id="14" name="Bildobjekt 13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2" y="2588781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6"/>
            <a:ext cx="0" cy="2266951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8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8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818646675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41254688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  <a:p>
            <a:endParaRPr lang="sv-SE" dirty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7047688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  <a:p>
            <a:endParaRPr lang="sv-SE" dirty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5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731487495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1"/>
            <a:ext cx="2895600" cy="417575"/>
          </a:xfrm>
        </p:spPr>
        <p:txBody>
          <a:bodyPr/>
          <a:lstStyle/>
          <a:p>
            <a:r>
              <a:rPr lang="sv-SE" dirty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9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897041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  <a:p>
            <a:endParaRPr lang="sv-SE" dirty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017017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1"/>
            <a:ext cx="2895600" cy="417575"/>
          </a:xfrm>
        </p:spPr>
        <p:txBody>
          <a:bodyPr/>
          <a:lstStyle/>
          <a:p>
            <a:r>
              <a:rPr lang="en-GB" dirty="0"/>
              <a:t>HÅLLBAR STAD – ÖPPEN FÖR VÄRLDEN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982284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1"/>
            <a:ext cx="28956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9532367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1"/>
            <a:ext cx="2895600" cy="417575"/>
          </a:xfrm>
        </p:spPr>
        <p:txBody>
          <a:bodyPr/>
          <a:lstStyle/>
          <a:p>
            <a:r>
              <a:rPr lang="en-GB" dirty="0"/>
              <a:t>HÅLLBAR STAD – ÖPPEN FÖR VÄRLDEN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:p14="http://schemas.microsoft.com/office/powerpoint/2010/main" val="651498529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1"/>
            <a:ext cx="28956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3494189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1"/>
            <a:ext cx="28956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4194891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1"/>
            <a:ext cx="28956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2" y="1440000"/>
            <a:ext cx="2732143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672319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2" y="0"/>
            <a:ext cx="9143997" cy="6857997"/>
          </a:xfrm>
          <a:prstGeom prst="rect">
            <a:avLst/>
          </a:prstGeom>
        </p:spPr>
      </p:pic>
      <p:pic>
        <p:nvPicPr>
          <p:cNvPr id="14" name="Bildobjekt 13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2" y="2588781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6"/>
            <a:ext cx="0" cy="2266951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8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8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val="711608961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41254688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  <a:p>
            <a:endParaRPr lang="sv-SE" dirty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4706950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  <a:p>
            <a:endParaRPr lang="sv-SE" dirty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5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6118594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  <a:p>
            <a:endParaRPr lang="sv-SE" dirty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5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791085175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1"/>
            <a:ext cx="2895600" cy="417575"/>
          </a:xfrm>
        </p:spPr>
        <p:txBody>
          <a:bodyPr/>
          <a:lstStyle/>
          <a:p>
            <a:r>
              <a:rPr lang="sv-SE" dirty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9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593725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1"/>
            <a:ext cx="2895600" cy="417575"/>
          </a:xfrm>
        </p:spPr>
        <p:txBody>
          <a:bodyPr/>
          <a:lstStyle/>
          <a:p>
            <a:r>
              <a:rPr lang="en-GB" dirty="0"/>
              <a:t>HÅLLBAR STAD – ÖPPEN FÖR VÄRLDEN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54813353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1"/>
            <a:ext cx="28956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5722916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1"/>
            <a:ext cx="2895600" cy="417575"/>
          </a:xfrm>
        </p:spPr>
        <p:txBody>
          <a:bodyPr/>
          <a:lstStyle/>
          <a:p>
            <a:r>
              <a:rPr lang="en-GB" dirty="0"/>
              <a:t>HÅLLBAR STAD – ÖPPEN FÖR VÄRLDEN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:p14="http://schemas.microsoft.com/office/powerpoint/2010/main" val="2600302054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1"/>
            <a:ext cx="28956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48373615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1"/>
            <a:ext cx="28956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8156067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1"/>
            <a:ext cx="28956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2" y="1440000"/>
            <a:ext cx="2732143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5992439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2" y="2"/>
            <a:ext cx="6783439" cy="6857999"/>
          </a:xfrm>
          <a:prstGeom prst="rect">
            <a:avLst/>
          </a:prstGeom>
        </p:spPr>
      </p:pic>
      <p:sp>
        <p:nvSpPr>
          <p:cNvPr id="12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Avslut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2" y="2589374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7477847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2" y="2"/>
            <a:ext cx="6783439" cy="6857999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2" y="2589374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Avslut</a:t>
            </a:r>
          </a:p>
        </p:txBody>
      </p:sp>
    </p:spTree>
    <p:extLst>
      <p:ext uri="{BB962C8B-B14F-4D97-AF65-F5344CB8AC3E}">
        <p14:creationId xmlns:p14="http://schemas.microsoft.com/office/powerpoint/2010/main" val="14139458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prick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1"/>
            <a:ext cx="6783438" cy="6857999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2" y="2589374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Avslut</a:t>
            </a:r>
          </a:p>
        </p:txBody>
      </p:sp>
    </p:spTree>
    <p:extLst>
      <p:ext uri="{BB962C8B-B14F-4D97-AF65-F5344CB8AC3E}">
        <p14:creationId xmlns:p14="http://schemas.microsoft.com/office/powerpoint/2010/main" val="35538150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1"/>
            <a:ext cx="2895600" cy="417575"/>
          </a:xfrm>
        </p:spPr>
        <p:txBody>
          <a:bodyPr/>
          <a:lstStyle/>
          <a:p>
            <a:r>
              <a:rPr lang="sv-SE" dirty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9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6017017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2" y="1"/>
            <a:ext cx="6783437" cy="6857999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2" y="2589374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Avslut</a:t>
            </a:r>
          </a:p>
        </p:txBody>
      </p:sp>
    </p:spTree>
    <p:extLst>
      <p:ext uri="{BB962C8B-B14F-4D97-AF65-F5344CB8AC3E}">
        <p14:creationId xmlns:p14="http://schemas.microsoft.com/office/powerpoint/2010/main" val="240180385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2" y="0"/>
            <a:ext cx="6783437" cy="6857997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2" y="2589374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Avslut</a:t>
            </a:r>
          </a:p>
        </p:txBody>
      </p:sp>
    </p:spTree>
    <p:extLst>
      <p:ext uri="{BB962C8B-B14F-4D97-AF65-F5344CB8AC3E}">
        <p14:creationId xmlns:p14="http://schemas.microsoft.com/office/powerpoint/2010/main" val="3006547002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sv" smtClean="0"/>
              <a:pPr algn="r"/>
              <a:t>‹#›</a:t>
            </a:fld>
            <a:endParaRPr lang="sv"/>
          </a:p>
        </p:txBody>
      </p:sp>
    </p:spTree>
    <p:extLst>
      <p:ext uri="{BB962C8B-B14F-4D97-AF65-F5344CB8AC3E}">
        <p14:creationId xmlns:p14="http://schemas.microsoft.com/office/powerpoint/2010/main" val="22878971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sv" smtClean="0"/>
              <a:pPr algn="r"/>
              <a:t>‹#›</a:t>
            </a:fld>
            <a:endParaRPr lang="sv"/>
          </a:p>
        </p:txBody>
      </p:sp>
    </p:spTree>
    <p:extLst>
      <p:ext uri="{BB962C8B-B14F-4D97-AF65-F5344CB8AC3E}">
        <p14:creationId xmlns:p14="http://schemas.microsoft.com/office/powerpoint/2010/main" val="900096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1"/>
            <a:ext cx="2895600" cy="417575"/>
          </a:xfrm>
        </p:spPr>
        <p:txBody>
          <a:bodyPr/>
          <a:lstStyle/>
          <a:p>
            <a:r>
              <a:rPr lang="en-GB" dirty="0"/>
              <a:t>HÅLLBAR STAD – ÖPPEN FÖR VÄRLDEN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1"/>
            <a:ext cx="28956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1"/>
            <a:ext cx="2895600" cy="417575"/>
          </a:xfrm>
        </p:spPr>
        <p:txBody>
          <a:bodyPr/>
          <a:lstStyle/>
          <a:p>
            <a:r>
              <a:rPr lang="en-GB" dirty="0"/>
              <a:t>HÅLLBAR STAD – ÖPPEN FÖR VÄRLDEN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58800" y="586800"/>
            <a:ext cx="6738950" cy="101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8800" y="1569601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0111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ransition spd="med">
    <p:fade/>
  </p:transition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8" cy="762436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3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1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1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HÅLLBAR STAD – ÖPPEN FÖR VÄRLDEN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1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1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1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874" r:id="rId2"/>
    <p:sldLayoutId id="2147483747" r:id="rId3"/>
    <p:sldLayoutId id="2147483869" r:id="rId4"/>
    <p:sldLayoutId id="2147483757" r:id="rId5"/>
    <p:sldLayoutId id="2147483753" r:id="rId6"/>
    <p:sldLayoutId id="2147483754" r:id="rId7"/>
    <p:sldLayoutId id="2147483755" r:id="rId8"/>
    <p:sldLayoutId id="2147483756" r:id="rId9"/>
    <p:sldLayoutId id="2147483758" r:id="rId10"/>
    <p:sldLayoutId id="2147483759" r:id="rId11"/>
  </p:sldLayoutIdLst>
  <p:transition spd="med">
    <p:fade/>
  </p:transition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1" y="6257925"/>
            <a:ext cx="9143998" cy="600075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3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1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1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HÅLLBAR STAD – ÖPPEN FÖR VÄRLDEN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1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1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1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75" r:id="rId2"/>
    <p:sldLayoutId id="2147483812" r:id="rId3"/>
    <p:sldLayoutId id="2147483870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ransition spd="med">
    <p:fade/>
  </p:transition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2" y="6095564"/>
            <a:ext cx="9143997" cy="762435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3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1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1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HÅLLBAR STAD – ÖPPEN FÖR VÄRLDEN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1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1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8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76" r:id="rId2"/>
    <p:sldLayoutId id="2147483823" r:id="rId3"/>
    <p:sldLayoutId id="2147483871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 spd="med">
    <p:fade/>
  </p:transition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2" y="6095563"/>
            <a:ext cx="9143997" cy="762435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3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1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1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HÅLLBAR STAD – ÖPPEN FÖR VÄRLDEN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1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1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77" r:id="rId2"/>
    <p:sldLayoutId id="2147483834" r:id="rId3"/>
    <p:sldLayoutId id="2147483872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ransition spd="med">
    <p:fade/>
  </p:transition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6" cy="762435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3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1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1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HÅLLBAR STAD – ÖPPEN FÖR VÄRLDEN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1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1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6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78" r:id="rId2"/>
    <p:sldLayoutId id="2147483845" r:id="rId3"/>
    <p:sldLayoutId id="2147483873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 spd="med">
    <p:fade/>
  </p:transition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3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1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1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58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8" r:id="rId2"/>
    <p:sldLayoutId id="2147483865" r:id="rId3"/>
    <p:sldLayoutId id="2147483866" r:id="rId4"/>
    <p:sldLayoutId id="2147483867" r:id="rId5"/>
    <p:sldLayoutId id="2147483882" r:id="rId6"/>
    <p:sldLayoutId id="2147483883" r:id="rId7"/>
  </p:sldLayoutIdLst>
  <p:transition spd="med">
    <p:fade/>
  </p:transition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2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l="19353" t="6929" r="18356" b="5803"/>
          <a:stretch/>
        </p:blipFill>
        <p:spPr>
          <a:xfrm>
            <a:off x="1997175" y="878800"/>
            <a:ext cx="5143500" cy="509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9850" y="5919684"/>
            <a:ext cx="2144100" cy="4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513262" y="2320813"/>
            <a:ext cx="8257500" cy="2052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sv" sz="3000" dirty="0">
                <a:solidFill>
                  <a:srgbClr val="00789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HÅLLBARA </a:t>
            </a:r>
            <a:endParaRPr sz="3000" dirty="0">
              <a:solidFill>
                <a:srgbClr val="00789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sv" sz="3000" dirty="0">
                <a:solidFill>
                  <a:srgbClr val="00789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LIVSSTILAR</a:t>
            </a:r>
            <a:br>
              <a:rPr lang="sv" sz="2400" dirty="0">
                <a:solidFill>
                  <a:srgbClr val="007898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sv" sz="1800" dirty="0">
                <a:solidFill>
                  <a:srgbClr val="007898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sv" sz="1800" dirty="0">
                <a:solidFill>
                  <a:srgbClr val="00789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</a:t>
            </a:r>
            <a:r>
              <a:rPr lang="sv-SE" sz="1800" dirty="0">
                <a:solidFill>
                  <a:srgbClr val="00789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r>
              <a:rPr lang="sv" sz="1800" dirty="0">
                <a:solidFill>
                  <a:srgbClr val="00789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ur du lyckas med </a:t>
            </a:r>
            <a:br>
              <a:rPr lang="sv" sz="1800" dirty="0">
                <a:solidFill>
                  <a:srgbClr val="007898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sv" sz="1800" dirty="0">
                <a:solidFill>
                  <a:srgbClr val="00789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insats &amp; utvärdering</a:t>
            </a:r>
            <a:r>
              <a:rPr lang="sv" sz="2400" dirty="0">
                <a:solidFill>
                  <a:srgbClr val="00789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 sz="2400" dirty="0"/>
          </a:p>
        </p:txBody>
      </p:sp>
      <p:sp>
        <p:nvSpPr>
          <p:cNvPr id="57" name="Google Shape;57;p13"/>
          <p:cNvSpPr txBox="1"/>
          <p:nvPr/>
        </p:nvSpPr>
        <p:spPr>
          <a:xfrm>
            <a:off x="6514225" y="5461575"/>
            <a:ext cx="2459400" cy="3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>
              <a:lnSpc>
                <a:spcPct val="115000"/>
              </a:lnSpc>
              <a:spcAft>
                <a:spcPts val="400"/>
              </a:spcAft>
              <a:buClr>
                <a:schemeClr val="dk1"/>
              </a:buClr>
              <a:buSzPts val="1100"/>
            </a:pPr>
            <a:r>
              <a:rPr lang="sv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Projektet</a:t>
            </a:r>
            <a:r>
              <a:rPr lang="sv" sz="1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sv-SE" sz="1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har </a:t>
            </a:r>
            <a:r>
              <a:rPr lang="sv" sz="1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finansierat</a:t>
            </a:r>
            <a:r>
              <a:rPr lang="sv-SE" sz="1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sv" sz="1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av </a:t>
            </a:r>
            <a:br>
              <a:rPr lang="sv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12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275275" y="4264025"/>
            <a:ext cx="2577600" cy="562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  <a:buClr>
                <a:schemeClr val="dk1"/>
              </a:buClr>
              <a:buSzPts val="1100"/>
            </a:pPr>
            <a:br>
              <a:rPr lang="sv" sz="1200" dirty="0">
                <a:solidFill>
                  <a:srgbClr val="007898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1200" dirty="0">
              <a:solidFill>
                <a:srgbClr val="00789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164225" y="5303475"/>
            <a:ext cx="3207000" cy="3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400"/>
              </a:spcBef>
            </a:pPr>
            <a:endParaRPr sz="12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58638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>
            <a:spLocks noGrp="1"/>
          </p:cNvSpPr>
          <p:nvPr>
            <p:ph type="title"/>
          </p:nvPr>
        </p:nvSpPr>
        <p:spPr>
          <a:xfrm>
            <a:off x="750550" y="779802"/>
            <a:ext cx="70560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ts val="1100"/>
            </a:pPr>
            <a:r>
              <a:rPr lang="sv" sz="2000" dirty="0">
                <a:solidFill>
                  <a:srgbClr val="00789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Tid &amp; resurser till utvärdering → klenare insats?</a:t>
            </a:r>
            <a:endParaRPr sz="2000" dirty="0">
              <a:solidFill>
                <a:srgbClr val="00789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22"/>
          <p:cNvSpPr txBox="1">
            <a:spLocks noGrp="1"/>
          </p:cNvSpPr>
          <p:nvPr>
            <p:ph type="body" idx="1"/>
          </p:nvPr>
        </p:nvSpPr>
        <p:spPr>
          <a:xfrm>
            <a:off x="887122" y="1654795"/>
            <a:ext cx="6109200" cy="1911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500"/>
              </a:spcBef>
              <a:buNone/>
            </a:pPr>
            <a:r>
              <a:rPr lang="sv-SE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 planera </a:t>
            </a:r>
            <a:r>
              <a:rPr lang="sv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utvärderingen </a:t>
            </a:r>
            <a:r>
              <a:rPr lang="sv-SE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samtidig som insatser </a:t>
            </a:r>
            <a:r>
              <a:rPr lang="sv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gör </a:t>
            </a:r>
            <a:r>
              <a:rPr lang="sv-SE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att: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>
              <a:spcBef>
                <a:spcPts val="500"/>
              </a:spcBef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sv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insatsen blir tydligare strukturerad och därmed lättare och roligare att arbeta med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sv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insatsens utveckling kan följas, så justeringar av upplägget kan göras efter hand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sv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utvärderingen inte behöver bli betungande i slutet av projekttiden</a:t>
            </a:r>
            <a:br>
              <a:rPr lang="sv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>
              <a:spcBef>
                <a:spcPts val="500"/>
              </a:spcBef>
              <a:buClr>
                <a:schemeClr val="dk1"/>
              </a:buClr>
              <a:buSzPts val="1100"/>
              <a:buNone/>
            </a:pPr>
            <a:r>
              <a:rPr lang="sv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Istället för att se utvärderingen som ett nödvändigt ont kan vi se den som en värdefull del av arbetet - för att stärka både insatsens resultat och vårt lärande!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40472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3"/>
          <p:cNvPicPr preferRelativeResize="0"/>
          <p:nvPr/>
        </p:nvPicPr>
        <p:blipFill rotWithShape="1">
          <a:blip r:embed="rId3">
            <a:alphaModFix/>
          </a:blip>
          <a:srcRect l="48157" t="4140" r="14772" b="70113"/>
          <a:stretch/>
        </p:blipFill>
        <p:spPr>
          <a:xfrm>
            <a:off x="1503512" y="616797"/>
            <a:ext cx="5367089" cy="505487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3"/>
          <p:cNvSpPr txBox="1">
            <a:spLocks noGrp="1"/>
          </p:cNvSpPr>
          <p:nvPr>
            <p:ph type="title"/>
          </p:nvPr>
        </p:nvSpPr>
        <p:spPr>
          <a:xfrm>
            <a:off x="438856" y="1151600"/>
            <a:ext cx="74964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/>
            <a:r>
              <a:rPr lang="sv" sz="2000" dirty="0">
                <a:solidFill>
                  <a:srgbClr val="00789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Dela lärdomarna</a:t>
            </a:r>
            <a:endParaRPr sz="2000" dirty="0">
              <a:solidFill>
                <a:srgbClr val="00789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/>
            <a:endParaRPr sz="1400" dirty="0"/>
          </a:p>
          <a:p>
            <a:pPr algn="ctr"/>
            <a:r>
              <a:rPr lang="sv" sz="1800" b="0" dirty="0">
                <a:latin typeface="Helvetica Neue"/>
                <a:ea typeface="Helvetica Neue"/>
                <a:cs typeface="Helvetica Neue"/>
                <a:sym typeface="Helvetica Neue"/>
              </a:rPr>
              <a:t>Efter </a:t>
            </a:r>
            <a:r>
              <a:rPr lang="sv-SE" sz="1800" b="0" dirty="0">
                <a:latin typeface="Helvetica Neue"/>
                <a:ea typeface="Helvetica Neue"/>
                <a:cs typeface="Helvetica Neue"/>
                <a:sym typeface="Helvetica Neue"/>
              </a:rPr>
              <a:t>er </a:t>
            </a:r>
            <a:r>
              <a:rPr lang="sv" sz="1800" b="0" dirty="0">
                <a:latin typeface="Helvetica Neue"/>
                <a:ea typeface="Helvetica Neue"/>
                <a:cs typeface="Helvetica Neue"/>
                <a:sym typeface="Helvetica Neue"/>
              </a:rPr>
              <a:t>insats och utvärdering – </a:t>
            </a:r>
            <a:br>
              <a:rPr lang="sv" sz="1800" b="0" dirty="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sv" sz="1800" b="0" dirty="0">
                <a:latin typeface="Helvetica Neue"/>
                <a:ea typeface="Helvetica Neue"/>
                <a:cs typeface="Helvetica Neue"/>
                <a:sym typeface="Helvetica Neue"/>
              </a:rPr>
              <a:t>se till att dela med er av era lärdomar! </a:t>
            </a:r>
            <a:br>
              <a:rPr lang="sv" sz="1800" b="0" dirty="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sv" sz="1800" b="0" dirty="0">
                <a:latin typeface="Helvetica Neue"/>
                <a:ea typeface="Helvetica Neue"/>
                <a:cs typeface="Helvetica Neue"/>
                <a:sym typeface="Helvetica Neue"/>
              </a:rPr>
              <a:t>Både det som gått bra </a:t>
            </a:r>
            <a:br>
              <a:rPr lang="sv" sz="1800" b="0" dirty="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sv" sz="1800" b="0" dirty="0">
                <a:latin typeface="Helvetica Neue"/>
                <a:ea typeface="Helvetica Neue"/>
                <a:cs typeface="Helvetica Neue"/>
                <a:sym typeface="Helvetica Neue"/>
              </a:rPr>
              <a:t>och det som gått mindre bra. </a:t>
            </a:r>
            <a:endParaRPr sz="1800" b="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/>
            <a:br>
              <a:rPr lang="sv" sz="1800" b="0" dirty="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sv" sz="1800" b="0" dirty="0">
                <a:latin typeface="Helvetica Neue"/>
                <a:ea typeface="Helvetica Neue"/>
                <a:cs typeface="Helvetica Neue"/>
                <a:sym typeface="Helvetica Neue"/>
              </a:rPr>
              <a:t>Låt oss tillsammans bli bättre </a:t>
            </a:r>
            <a:br>
              <a:rPr lang="sv" sz="1800" b="0" dirty="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sv" sz="1800" b="0" dirty="0">
                <a:latin typeface="Helvetica Neue"/>
                <a:ea typeface="Helvetica Neue"/>
                <a:cs typeface="Helvetica Neue"/>
                <a:sym typeface="Helvetica Neue"/>
              </a:rPr>
              <a:t>i det utmanande arbetet med att </a:t>
            </a:r>
            <a:br>
              <a:rPr lang="sv" sz="1800" b="0" dirty="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sv" sz="1800" b="0" dirty="0">
                <a:latin typeface="Helvetica Neue"/>
                <a:ea typeface="Helvetica Neue"/>
                <a:cs typeface="Helvetica Neue"/>
                <a:sym typeface="Helvetica Neue"/>
              </a:rPr>
              <a:t>främja hållbara livsstilar! </a:t>
            </a:r>
            <a:endParaRPr sz="1800" b="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5" name="Google Shape;135;p23"/>
          <p:cNvSpPr txBox="1"/>
          <p:nvPr/>
        </p:nvSpPr>
        <p:spPr>
          <a:xfrm>
            <a:off x="555150" y="5945233"/>
            <a:ext cx="8033700" cy="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sv" sz="1600" dirty="0">
                <a:latin typeface="Helvetica Neue"/>
                <a:ea typeface="Helvetica Neue"/>
                <a:cs typeface="Helvetica Neue"/>
                <a:sym typeface="Helvetica Neue"/>
              </a:rPr>
              <a:t>Dela gärna lärdomarna på </a:t>
            </a:r>
            <a:r>
              <a:rPr lang="sv" sz="2000" b="1" dirty="0">
                <a:solidFill>
                  <a:srgbClr val="00789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forummiljosmart.se</a:t>
            </a:r>
            <a:endParaRPr sz="2000" b="1" dirty="0">
              <a:solidFill>
                <a:srgbClr val="00789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20228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xfrm>
            <a:off x="0" y="1125761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indent="457200" algn="ctr">
              <a:buClr>
                <a:schemeClr val="dk1"/>
              </a:buClr>
              <a:buSzPts val="1100"/>
            </a:pPr>
            <a:r>
              <a:rPr lang="sv" sz="1800" dirty="0">
                <a:solidFill>
                  <a:srgbClr val="00789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sv" sz="2400" dirty="0">
                <a:solidFill>
                  <a:srgbClr val="00789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 viktigaste lärdomarna från </a:t>
            </a:r>
            <a:r>
              <a:rPr lang="sv-SE" sz="2400" dirty="0">
                <a:solidFill>
                  <a:srgbClr val="00789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projektet</a:t>
            </a:r>
            <a:endParaRPr sz="2400" dirty="0">
              <a:solidFill>
                <a:srgbClr val="00789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4"/>
          <p:cNvSpPr txBox="1">
            <a:spLocks noGrp="1"/>
          </p:cNvSpPr>
          <p:nvPr>
            <p:ph type="body" idx="1"/>
          </p:nvPr>
        </p:nvSpPr>
        <p:spPr>
          <a:xfrm>
            <a:off x="648182" y="1840928"/>
            <a:ext cx="7872418" cy="476821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 algn="ctr">
              <a:spcBef>
                <a:spcPts val="1000"/>
              </a:spcBef>
              <a:buNone/>
            </a:pPr>
            <a:r>
              <a:rPr lang="sv" dirty="0">
                <a:solidFill>
                  <a:srgbClr val="00789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Syfte! </a:t>
            </a:r>
            <a:br>
              <a:rPr lang="sv" sz="1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sv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Genom att från början vara helt klar över vad som är syftet med både insatsen och utvärderingen kan vi hålla kursen genom arbetet.</a:t>
            </a:r>
            <a:br>
              <a:rPr lang="sv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algn="ctr">
              <a:buNone/>
            </a:pPr>
            <a:r>
              <a:rPr lang="sv" dirty="0">
                <a:solidFill>
                  <a:srgbClr val="00789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Planera! </a:t>
            </a:r>
            <a:br>
              <a:rPr lang="sv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sv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Genom att planera för utvärderingen samtidigt som vi planerar själva insatsen tvingas vi tänka igenom viktiga frågor från start vilket gör insatsen både mer effektiv och enklare att utvärdera. </a:t>
            </a:r>
            <a:br>
              <a:rPr lang="sv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algn="ctr">
              <a:buNone/>
            </a:pPr>
            <a:r>
              <a:rPr lang="sv" dirty="0">
                <a:solidFill>
                  <a:srgbClr val="00789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Dela! </a:t>
            </a:r>
            <a:br>
              <a:rPr lang="sv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sv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Genom att våga dela lärdomar kring både det som gick bra och det som gick snett är vi med och bygger upp en kunskapsbank och en </a:t>
            </a:r>
          </a:p>
          <a:p>
            <a:pPr marL="0" indent="0" algn="ctr">
              <a:buNone/>
            </a:pPr>
            <a:r>
              <a:rPr lang="sv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“best practice” av insatser för hållbara livsstilar!</a:t>
            </a:r>
            <a:endParaRPr sz="18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algn="ctr">
              <a:buNone/>
            </a:pPr>
            <a:endParaRPr sz="12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algn="ctr">
              <a:spcAft>
                <a:spcPts val="16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7611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5"/>
          <p:cNvPicPr preferRelativeResize="0"/>
          <p:nvPr/>
        </p:nvPicPr>
        <p:blipFill rotWithShape="1">
          <a:blip r:embed="rId3">
            <a:alphaModFix/>
          </a:blip>
          <a:srcRect l="48157" t="4140" r="14772" b="70113"/>
          <a:stretch/>
        </p:blipFill>
        <p:spPr>
          <a:xfrm>
            <a:off x="5585466" y="3028690"/>
            <a:ext cx="2599574" cy="2554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5"/>
          <p:cNvSpPr txBox="1">
            <a:spLocks noGrp="1"/>
          </p:cNvSpPr>
          <p:nvPr>
            <p:ph type="body" idx="1"/>
          </p:nvPr>
        </p:nvSpPr>
        <p:spPr>
          <a:xfrm>
            <a:off x="2624953" y="3792102"/>
            <a:ext cx="8520600" cy="762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 algn="ctr">
              <a:spcAft>
                <a:spcPts val="1600"/>
              </a:spcAft>
              <a:buNone/>
            </a:pPr>
            <a:r>
              <a:rPr lang="sv-SE" dirty="0">
                <a:solidFill>
                  <a:srgbClr val="00789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Våga testa…</a:t>
            </a:r>
          </a:p>
          <a:p>
            <a:pPr marL="0" indent="0" algn="ctr">
              <a:spcAft>
                <a:spcPts val="1600"/>
              </a:spcAft>
              <a:buNone/>
            </a:pPr>
            <a:r>
              <a:rPr lang="sv-SE" dirty="0">
                <a:solidFill>
                  <a:srgbClr val="00789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&amp; ha så skoj!</a:t>
            </a:r>
            <a:endParaRPr dirty="0">
              <a:solidFill>
                <a:srgbClr val="00789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B5F00A83-7D41-4FDC-A0FB-DD40A5276308}"/>
              </a:ext>
            </a:extLst>
          </p:cNvPr>
          <p:cNvSpPr/>
          <p:nvPr/>
        </p:nvSpPr>
        <p:spPr>
          <a:xfrm>
            <a:off x="311700" y="1837493"/>
            <a:ext cx="78733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" sz="2000" dirty="0">
                <a:latin typeface="Helvetica Neue"/>
                <a:ea typeface="Helvetica Neue"/>
                <a:cs typeface="Helvetica Neue"/>
                <a:sym typeface="Helvetica Neue"/>
              </a:rPr>
              <a:t>Workshopmaterialet och handboken finns gratis att hämta på</a:t>
            </a:r>
            <a:r>
              <a:rPr lang="sv" sz="2000" dirty="0">
                <a:solidFill>
                  <a:srgbClr val="00789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algn="ctr"/>
            <a:r>
              <a:rPr lang="sv" sz="3600" b="1" dirty="0">
                <a:solidFill>
                  <a:srgbClr val="00789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goteborg.se/hallbaralivsstilar</a:t>
            </a:r>
            <a:endParaRPr lang="sv-SE" sz="3600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D2862EC-04AB-41BE-94F2-7973C54F95E4}"/>
              </a:ext>
            </a:extLst>
          </p:cNvPr>
          <p:cNvSpPr txBox="1"/>
          <p:nvPr/>
        </p:nvSpPr>
        <p:spPr>
          <a:xfrm>
            <a:off x="751438" y="3358836"/>
            <a:ext cx="42008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Workshopen tar 2 * 2 timmar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Bjud in 1-3 kollegor att delta (de behöver inte jobba med samma insats för att kunna delta!)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Kör! </a:t>
            </a:r>
          </a:p>
          <a:p>
            <a:endParaRPr lang="sv-SE" sz="16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782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2737" y="3669976"/>
            <a:ext cx="2351412" cy="166733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277" y="2236606"/>
            <a:ext cx="2199986" cy="31007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74" name="Google Shape;74;p15"/>
          <p:cNvCxnSpPr>
            <a:stCxn id="72" idx="0"/>
            <a:endCxn id="72" idx="2"/>
          </p:cNvCxnSpPr>
          <p:nvPr/>
        </p:nvCxnSpPr>
        <p:spPr>
          <a:xfrm>
            <a:off x="3848443" y="3669976"/>
            <a:ext cx="0" cy="166733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" name="Google Shape;75;p15"/>
          <p:cNvSpPr txBox="1"/>
          <p:nvPr/>
        </p:nvSpPr>
        <p:spPr>
          <a:xfrm>
            <a:off x="236278" y="5848052"/>
            <a:ext cx="8671439" cy="726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sv" sz="28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sv" sz="2800" b="1" dirty="0">
                <a:solidFill>
                  <a:srgbClr val="00789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goteborg.se/hallbaralivsstilar</a:t>
            </a:r>
            <a:endParaRPr sz="2800" b="1" dirty="0">
              <a:solidFill>
                <a:srgbClr val="00789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91;p17"/>
          <p:cNvSpPr txBox="1">
            <a:spLocks/>
          </p:cNvSpPr>
          <p:nvPr/>
        </p:nvSpPr>
        <p:spPr>
          <a:xfrm>
            <a:off x="503517" y="695822"/>
            <a:ext cx="7696547" cy="713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sv-SE" sz="2400" dirty="0">
                <a:solidFill>
                  <a:srgbClr val="00789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Handbok och workshopmaterial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2400" dirty="0">
                <a:solidFill>
                  <a:srgbClr val="00789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Gör det enklare och roligare att planera!</a:t>
            </a:r>
          </a:p>
          <a:p>
            <a:pPr marL="0" indent="0">
              <a:spcAft>
                <a:spcPts val="1600"/>
              </a:spcAft>
              <a:buNone/>
            </a:pPr>
            <a:endParaRPr lang="sv-SE" dirty="0">
              <a:solidFill>
                <a:srgbClr val="00789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" name="Google Shape;54;p13"/>
          <p:cNvPicPr preferRelativeResize="0"/>
          <p:nvPr/>
        </p:nvPicPr>
        <p:blipFill rotWithShape="1">
          <a:blip r:embed="rId5">
            <a:alphaModFix/>
          </a:blip>
          <a:srcRect l="19353" t="6929" r="18356" b="5803"/>
          <a:stretch/>
        </p:blipFill>
        <p:spPr>
          <a:xfrm>
            <a:off x="5196759" y="1726260"/>
            <a:ext cx="3710963" cy="361104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ruta 11"/>
          <p:cNvSpPr txBox="1"/>
          <p:nvPr/>
        </p:nvSpPr>
        <p:spPr>
          <a:xfrm>
            <a:off x="6032826" y="3164493"/>
            <a:ext cx="187278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>
                <a:solidFill>
                  <a:srgbClr val="00789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Workshop-material</a:t>
            </a:r>
          </a:p>
          <a:p>
            <a:endParaRPr lang="sv-SE" sz="1000" dirty="0">
              <a:solidFill>
                <a:srgbClr val="00789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2608873" y="3159230"/>
            <a:ext cx="2415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00789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Handbok </a:t>
            </a:r>
          </a:p>
          <a:p>
            <a:r>
              <a:rPr lang="sv-SE" sz="1000" dirty="0">
                <a:solidFill>
                  <a:srgbClr val="00789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hjälper steg för steg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3338677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l="48157" t="4140" r="14772" b="70113"/>
          <a:stretch/>
        </p:blipFill>
        <p:spPr>
          <a:xfrm>
            <a:off x="1053297" y="217026"/>
            <a:ext cx="6377650" cy="642394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959070"/>
            <a:ext cx="7941049" cy="1980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/>
            <a:r>
              <a:rPr lang="sv" sz="2000" dirty="0">
                <a:solidFill>
                  <a:srgbClr val="00789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Planering av </a:t>
            </a:r>
            <a:br>
              <a:rPr lang="sv" sz="2000" dirty="0">
                <a:solidFill>
                  <a:srgbClr val="007898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sv" sz="2000" dirty="0">
                <a:solidFill>
                  <a:srgbClr val="00789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insats och utvärdering?</a:t>
            </a:r>
            <a:br>
              <a:rPr lang="sv" sz="2000" dirty="0">
                <a:solidFill>
                  <a:srgbClr val="007898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sv" sz="2000" dirty="0">
                <a:solidFill>
                  <a:srgbClr val="00789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Kan vi inte bara köra?</a:t>
            </a:r>
            <a:endParaRPr sz="2000" dirty="0">
              <a:solidFill>
                <a:srgbClr val="00789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891251" y="2176041"/>
            <a:ext cx="6377650" cy="400484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None/>
            </a:pPr>
            <a:endParaRPr sz="12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algn="ctr">
              <a:buNone/>
            </a:pPr>
            <a:r>
              <a:rPr lang="sv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Om vi bara kör utan karta är risken stor </a:t>
            </a:r>
            <a:br>
              <a:rPr lang="sv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sv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 resan blir onödigt lång och krånglig.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algn="ctr">
              <a:buNone/>
            </a:pP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algn="ctr">
              <a:buNone/>
            </a:pPr>
            <a:r>
              <a:rPr lang="sv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 workshopmaterialet som en karta där vi hittar, och markerar, bästa vägen för vår insats och utvärdering! </a:t>
            </a:r>
            <a:br>
              <a:rPr lang="sv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sv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sv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Den tid vi investerar i planering i början av arbetet </a:t>
            </a:r>
            <a:br>
              <a:rPr lang="sv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sv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tjänar vi in flerdubbelt under arbetets gång. 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algn="ctr">
              <a:buNone/>
            </a:pPr>
            <a:endParaRPr sz="1200" dirty="0">
              <a:solidFill>
                <a:schemeClr val="dk1"/>
              </a:solidFill>
              <a:highlight>
                <a:srgbClr val="FFFF00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64408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/>
          </a:blip>
          <a:srcRect l="21459" r="20760" b="49277"/>
          <a:stretch/>
        </p:blipFill>
        <p:spPr>
          <a:xfrm>
            <a:off x="253504" y="520201"/>
            <a:ext cx="7144167" cy="443376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2380800" y="2942750"/>
            <a:ext cx="36942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/>
            <a:r>
              <a:rPr lang="sv" sz="2400">
                <a:solidFill>
                  <a:srgbClr val="00789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Workshop del 1 </a:t>
            </a:r>
            <a:br>
              <a:rPr lang="sv" sz="2000">
                <a:solidFill>
                  <a:srgbClr val="007898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sv" sz="1800">
                <a:solidFill>
                  <a:srgbClr val="00789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 fram en plan för insatsen</a:t>
            </a:r>
            <a:endParaRPr sz="1800">
              <a:solidFill>
                <a:srgbClr val="00789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1956122" y="3993266"/>
            <a:ext cx="5648444" cy="192139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None/>
            </a:pPr>
            <a:r>
              <a:rPr lang="sv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Genom att tänka igenom insatsen ordentligt från start blir den lättare och roligare att arbeta med och ges bättre förutsättningar att nå sina mål!</a:t>
            </a:r>
            <a:endParaRPr sz="18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05409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 rotWithShape="1">
          <a:blip r:embed="rId3">
            <a:alphaModFix/>
          </a:blip>
          <a:srcRect l="47504" t="32052" r="13476" b="41511"/>
          <a:stretch/>
        </p:blipFill>
        <p:spPr>
          <a:xfrm>
            <a:off x="7185516" y="1218588"/>
            <a:ext cx="1418850" cy="135977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/>
        </p:nvSpPr>
        <p:spPr>
          <a:xfrm>
            <a:off x="4011751" y="2428350"/>
            <a:ext cx="4182300" cy="3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sv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För att kunna utforma en effektiv insats </a:t>
            </a:r>
            <a:br>
              <a:rPr lang="sv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sv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behöver vi inte bara veta vilket problem vi </a:t>
            </a:r>
            <a:br>
              <a:rPr lang="sv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sv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ska lösa och varför vi ska lösa detta problem. </a:t>
            </a: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ts val="1100"/>
            </a:pP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lnSpc>
                <a:spcPct val="115000"/>
              </a:lnSpc>
              <a:spcBef>
                <a:spcPts val="400"/>
              </a:spcBef>
            </a:pPr>
            <a:r>
              <a:rPr lang="sv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 behöver också förstå vad som kan </a:t>
            </a:r>
            <a:br>
              <a:rPr lang="sv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sv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hjälpa eller stjälpa vår insats:</a:t>
            </a: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indent="-30480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sv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målgruppen</a:t>
            </a: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indent="-304800">
              <a:lnSpc>
                <a:spcPct val="115000"/>
              </a:lnSpc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sv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den specifika kontexten </a:t>
            </a: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indent="-304800">
              <a:lnSpc>
                <a:spcPct val="115000"/>
              </a:lnSpc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sv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faktorer som kan påverka målgruppen</a:t>
            </a:r>
            <a:br>
              <a:rPr lang="sv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sv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2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661" y="857250"/>
            <a:ext cx="362009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4011750" y="1898475"/>
            <a:ext cx="2979900" cy="551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sv" dirty="0">
                <a:solidFill>
                  <a:srgbClr val="00789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Vad kan ställa till det?</a:t>
            </a:r>
            <a:endParaRPr dirty="0">
              <a:solidFill>
                <a:srgbClr val="00789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07834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373125" y="1834125"/>
            <a:ext cx="3717900" cy="661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 algn="r">
              <a:spcAft>
                <a:spcPts val="1600"/>
              </a:spcAft>
              <a:buNone/>
            </a:pPr>
            <a:r>
              <a:rPr lang="sv">
                <a:solidFill>
                  <a:srgbClr val="00789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Vad är en rimlig ambitionsnivå </a:t>
            </a:r>
            <a:br>
              <a:rPr lang="sv">
                <a:solidFill>
                  <a:srgbClr val="007898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sv">
                <a:solidFill>
                  <a:srgbClr val="00789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och rimliga mål?</a:t>
            </a:r>
            <a:endParaRPr>
              <a:solidFill>
                <a:srgbClr val="00789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 rotWithShape="1">
          <a:blip r:embed="rId3">
            <a:alphaModFix/>
          </a:blip>
          <a:srcRect l="3671" r="4552"/>
          <a:stretch/>
        </p:blipFill>
        <p:spPr>
          <a:xfrm>
            <a:off x="5219650" y="473725"/>
            <a:ext cx="3953252" cy="611990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972273" y="2951543"/>
            <a:ext cx="3378877" cy="364208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sv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Försök inte tvinga in </a:t>
            </a:r>
            <a:r>
              <a:rPr lang="sv" sz="1800" i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allt</a:t>
            </a:r>
            <a:r>
              <a:rPr lang="sv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 </a:t>
            </a:r>
            <a:r>
              <a:rPr lang="sv-SE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</a:t>
            </a:r>
            <a:r>
              <a:rPr lang="sv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insats.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sv-SE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</a:t>
            </a:r>
            <a:r>
              <a:rPr lang="sv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älj ambitionsnivå utifrån hur mycket som kan uppnås inom den tid och budget vi har att jobba med. </a:t>
            </a:r>
            <a:endParaRPr sz="18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9" name="Google Shape;99;p18"/>
          <p:cNvPicPr preferRelativeResize="0"/>
          <p:nvPr/>
        </p:nvPicPr>
        <p:blipFill rotWithShape="1">
          <a:blip r:embed="rId4">
            <a:alphaModFix/>
          </a:blip>
          <a:srcRect l="6208" t="63844" r="56071" b="9195"/>
          <a:stretch/>
        </p:blipFill>
        <p:spPr>
          <a:xfrm>
            <a:off x="373125" y="522689"/>
            <a:ext cx="1371599" cy="13866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0578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9"/>
          <p:cNvPicPr preferRelativeResize="0"/>
          <p:nvPr/>
        </p:nvPicPr>
        <p:blipFill rotWithShape="1">
          <a:blip r:embed="rId3">
            <a:alphaModFix/>
          </a:blip>
          <a:srcRect l="29582" t="53766" r="18890" b="4034"/>
          <a:stretch/>
        </p:blipFill>
        <p:spPr>
          <a:xfrm>
            <a:off x="1542593" y="2894691"/>
            <a:ext cx="6425275" cy="371993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1988100" y="922606"/>
            <a:ext cx="4796400" cy="150807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sv" sz="3200" dirty="0">
                <a:solidFill>
                  <a:srgbClr val="00789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Workshop</a:t>
            </a:r>
            <a:r>
              <a:rPr lang="sv" sz="2400" dirty="0">
                <a:solidFill>
                  <a:srgbClr val="00789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sv" sz="3200" dirty="0">
                <a:solidFill>
                  <a:srgbClr val="00789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br>
              <a:rPr lang="sv" sz="2400" dirty="0">
                <a:solidFill>
                  <a:srgbClr val="007898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sv" sz="2000" dirty="0">
                <a:solidFill>
                  <a:srgbClr val="00789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 fram en plan för utvärderingen</a:t>
            </a:r>
            <a:endParaRPr sz="2000" dirty="0">
              <a:solidFill>
                <a:srgbClr val="00789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/>
            <a:endParaRPr dirty="0"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1988100" y="2430684"/>
            <a:ext cx="4796400" cy="262103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 algn="ctr">
              <a:buClr>
                <a:srgbClr val="000000"/>
              </a:buClr>
              <a:buSzPts val="1100"/>
              <a:buNone/>
            </a:pPr>
            <a:r>
              <a:rPr lang="sv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Med en välplanerad utvärdering blir </a:t>
            </a:r>
          </a:p>
          <a:p>
            <a:pPr marL="0" indent="0" algn="ctr">
              <a:buClr>
                <a:srgbClr val="000000"/>
              </a:buClr>
              <a:buSzPts val="1100"/>
              <a:buNone/>
            </a:pPr>
            <a:r>
              <a:rPr lang="sv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det lättare att hålla kursen i arbetet</a:t>
            </a:r>
          </a:p>
          <a:p>
            <a:pPr marL="0" indent="0" algn="ctr">
              <a:buClr>
                <a:srgbClr val="000000"/>
              </a:buClr>
              <a:buSzPts val="1100"/>
              <a:buNone/>
            </a:pPr>
            <a:br>
              <a:rPr lang="sv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sv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 och att lära både av det som går som planerat och av det som går snett!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algn="ctr">
              <a:spcAft>
                <a:spcPts val="160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61451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0"/>
          <p:cNvPicPr preferRelativeResize="0"/>
          <p:nvPr/>
        </p:nvPicPr>
        <p:blipFill rotWithShape="1">
          <a:blip r:embed="rId3">
            <a:alphaModFix/>
          </a:blip>
          <a:srcRect l="4907" t="3679" r="57913" b="69424"/>
          <a:stretch/>
        </p:blipFill>
        <p:spPr>
          <a:xfrm>
            <a:off x="304800" y="546572"/>
            <a:ext cx="1351900" cy="138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0035" y="1111170"/>
            <a:ext cx="4992067" cy="488958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/>
        </p:nvSpPr>
        <p:spPr>
          <a:xfrm>
            <a:off x="304800" y="1970335"/>
            <a:ext cx="3505300" cy="15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500"/>
              </a:spcBef>
            </a:pPr>
            <a:r>
              <a:rPr lang="sv" sz="2000" dirty="0">
                <a:solidFill>
                  <a:srgbClr val="00789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Vad vill vi veta?</a:t>
            </a:r>
            <a:endParaRPr sz="2000" dirty="0">
              <a:solidFill>
                <a:srgbClr val="00789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spcBef>
                <a:spcPts val="500"/>
              </a:spcBef>
              <a:buClr>
                <a:srgbClr val="000000"/>
              </a:buClr>
              <a:buSzPts val="1100"/>
            </a:pPr>
            <a:endParaRPr sz="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spcBef>
                <a:spcPts val="500"/>
              </a:spcBef>
            </a:pPr>
            <a:r>
              <a:rPr lang="sv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Det är viktigt att vi är tydliga för oss själva med vad vi vill </a:t>
            </a:r>
            <a:br>
              <a:rPr lang="sv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sv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 reda på i utvärderingen.  </a:t>
            </a:r>
            <a:br>
              <a:rPr lang="sv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12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4" name="Google Shape;114;p20"/>
          <p:cNvSpPr txBox="1"/>
          <p:nvPr/>
        </p:nvSpPr>
        <p:spPr>
          <a:xfrm>
            <a:off x="304800" y="3151150"/>
            <a:ext cx="3505200" cy="2849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500"/>
              </a:spcBef>
            </a:pPr>
            <a:r>
              <a:rPr lang="sv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Annars är det lätt hänt att vi börja utvärdera för utvärderandets skull, vilket sällan leder till förståelse som är av värde varken för oss eller </a:t>
            </a:r>
            <a:br>
              <a:rPr lang="sv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sv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för någon annan. </a:t>
            </a:r>
            <a:endParaRPr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84342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3893100" y="1030147"/>
            <a:ext cx="2970126" cy="114962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sv" sz="2000" dirty="0">
                <a:solidFill>
                  <a:srgbClr val="00789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Vad behövs för data </a:t>
            </a:r>
            <a:br>
              <a:rPr lang="sv" sz="2000" dirty="0">
                <a:solidFill>
                  <a:srgbClr val="007898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sv" sz="2000" dirty="0">
                <a:solidFill>
                  <a:srgbClr val="00789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och hur samlas den in?</a:t>
            </a:r>
            <a:endParaRPr sz="2000" dirty="0">
              <a:solidFill>
                <a:srgbClr val="00789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>
            <a:off x="3893100" y="2314524"/>
            <a:ext cx="4406100" cy="368622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None/>
            </a:pPr>
            <a:r>
              <a:rPr lang="sv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För att kunna utvärder</a:t>
            </a:r>
            <a:r>
              <a:rPr lang="sv-SE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lang="sv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br>
              <a:rPr lang="sv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sv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behöver vi förbereda insamling av data:</a:t>
            </a:r>
            <a:endParaRPr sz="18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>
              <a:spcBef>
                <a:spcPts val="1600"/>
              </a:spcBef>
              <a:buClr>
                <a:srgbClr val="000000"/>
              </a:buClr>
              <a:buSzPts val="1200"/>
              <a:buFont typeface="Helvetica Neue"/>
              <a:buChar char="●"/>
            </a:pPr>
            <a:r>
              <a:rPr lang="sv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när samlar vi in data?</a:t>
            </a:r>
            <a:endParaRPr sz="18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>
              <a:buClr>
                <a:srgbClr val="000000"/>
              </a:buClr>
              <a:buSzPts val="1200"/>
              <a:buFont typeface="Helvetica Neue"/>
              <a:buChar char="●"/>
            </a:pPr>
            <a:r>
              <a:rPr lang="sv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var samlar vi in data?</a:t>
            </a:r>
            <a:endParaRPr sz="18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>
              <a:buClr>
                <a:srgbClr val="000000"/>
              </a:buClr>
              <a:buSzPts val="1200"/>
              <a:buFont typeface="Helvetica Neue"/>
              <a:buChar char="●"/>
            </a:pPr>
            <a:r>
              <a:rPr lang="sv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hur samlar vi in data?</a:t>
            </a:r>
            <a:endParaRPr sz="18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>
              <a:buClr>
                <a:srgbClr val="000000"/>
              </a:buClr>
              <a:buSzPts val="1200"/>
              <a:buFont typeface="Helvetica Neue"/>
              <a:buChar char="●"/>
            </a:pPr>
            <a:r>
              <a:rPr lang="sv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vem samlar in data?</a:t>
            </a:r>
            <a:endParaRPr sz="18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>
              <a:spcBef>
                <a:spcPts val="1600"/>
              </a:spcBef>
              <a:buClr>
                <a:srgbClr val="000000"/>
              </a:buClr>
              <a:buSzPts val="1100"/>
              <a:buNone/>
            </a:pPr>
            <a:r>
              <a:rPr lang="sv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Vet vi vad vi vill veta? </a:t>
            </a:r>
            <a:br>
              <a:rPr lang="sv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sv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Tror vi att de som berörs av insatsen kan ge oss svar? </a:t>
            </a:r>
            <a:br>
              <a:rPr lang="sv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sv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Eller behöver vi samla in data på annat sätt?</a:t>
            </a:r>
            <a:endParaRPr sz="18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>
              <a:spcBef>
                <a:spcPts val="1600"/>
              </a:spcBef>
              <a:buNone/>
            </a:pPr>
            <a:endParaRPr sz="12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857250"/>
            <a:ext cx="362009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 rotWithShape="1">
          <a:blip r:embed="rId4">
            <a:alphaModFix/>
          </a:blip>
          <a:srcRect l="48339" t="62988" r="12170" b="8736"/>
          <a:stretch/>
        </p:blipFill>
        <p:spPr>
          <a:xfrm>
            <a:off x="7581213" y="1265259"/>
            <a:ext cx="1435974" cy="14543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9332296"/>
      </p:ext>
    </p:extLst>
  </p:cSld>
  <p:clrMapOvr>
    <a:masterClrMapping/>
  </p:clrMapOvr>
</p:sld>
</file>

<file path=ppt/theme/theme1.xml><?xml version="1.0" encoding="utf-8"?>
<a:theme xmlns:a="http://schemas.openxmlformats.org/drawingml/2006/main" name="GBG-Stad-Mall_SE_PPT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BGstad-grön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GBGstad-röd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BGstad-prickar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GBGstad-turkos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GBGstad-lila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GBGstad-avslut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355</Words>
  <Application>Microsoft Office PowerPoint</Application>
  <PresentationFormat>Bildspel på skärmen (4:3)</PresentationFormat>
  <Paragraphs>70</Paragraphs>
  <Slides>13</Slides>
  <Notes>13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7</vt:i4>
      </vt:variant>
      <vt:variant>
        <vt:lpstr>Bildrubriker</vt:lpstr>
      </vt:variant>
      <vt:variant>
        <vt:i4>13</vt:i4>
      </vt:variant>
    </vt:vector>
  </HeadingPairs>
  <TitlesOfParts>
    <vt:vector size="24" baseType="lpstr">
      <vt:lpstr>Arial</vt:lpstr>
      <vt:lpstr>Calibri</vt:lpstr>
      <vt:lpstr>Century Gothic</vt:lpstr>
      <vt:lpstr>Helvetica Neue</vt:lpstr>
      <vt:lpstr>GBG-Stad-Mall_SE_PPT</vt:lpstr>
      <vt:lpstr>GBGstad-grön</vt:lpstr>
      <vt:lpstr>GBGstad-röd</vt:lpstr>
      <vt:lpstr>GBGstad-prickar</vt:lpstr>
      <vt:lpstr>GBGstad-turkos</vt:lpstr>
      <vt:lpstr>GBGstad-lila</vt:lpstr>
      <vt:lpstr>GBGstad-avslut</vt:lpstr>
      <vt:lpstr>HÅLLBARA  LIVSSTILAR  - Hur du lyckas med  insats &amp; utvärdering  </vt:lpstr>
      <vt:lpstr>PowerPoint-presentation</vt:lpstr>
      <vt:lpstr>Planering av  insats och utvärdering?  Kan vi inte bara köra?</vt:lpstr>
      <vt:lpstr>Workshop del 1  Ta fram en plan för insatsen</vt:lpstr>
      <vt:lpstr>PowerPoint-presentation</vt:lpstr>
      <vt:lpstr>PowerPoint-presentation</vt:lpstr>
      <vt:lpstr>Workshop 2 Ta fram en plan för utvärderingen </vt:lpstr>
      <vt:lpstr>PowerPoint-presentation</vt:lpstr>
      <vt:lpstr>Vad behövs för data  och hur samlas den in?</vt:lpstr>
      <vt:lpstr>Tid &amp; resurser till utvärdering → klenare insats?</vt:lpstr>
      <vt:lpstr>Dela lärdomarna  Efter er insats och utvärdering –  se till att dela med er av era lärdomar!  Både det som gått bra  och det som gått mindre bra.   Låt oss tillsammans bli bättre  i det utmanande arbetet med att  främja hållbara livsstilar! </vt:lpstr>
      <vt:lpstr> 3 viktigaste lärdomarna från projektet</vt:lpstr>
      <vt:lpstr>PowerPoint-presentation</vt:lpstr>
    </vt:vector>
  </TitlesOfParts>
  <Company>Göteborgs stad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Instruktioner för ppt-mallen</dc:title>
  <dc:creator>marnor0619</dc:creator>
  <cp:lastModifiedBy>Karin Wallin</cp:lastModifiedBy>
  <cp:revision>544</cp:revision>
  <cp:lastPrinted>2018-04-04T14:48:37Z</cp:lastPrinted>
  <dcterms:created xsi:type="dcterms:W3CDTF">2015-01-22T10:38:35Z</dcterms:created>
  <dcterms:modified xsi:type="dcterms:W3CDTF">2019-01-31T09:24:45Z</dcterms:modified>
</cp:coreProperties>
</file>