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7.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60"/>
  </p:notesMasterIdLst>
  <p:handoutMasterIdLst>
    <p:handoutMasterId r:id="rId61"/>
  </p:handoutMasterIdLst>
  <p:sldIdLst>
    <p:sldId id="256" r:id="rId9"/>
    <p:sldId id="549" r:id="rId10"/>
    <p:sldId id="397" r:id="rId11"/>
    <p:sldId id="551" r:id="rId12"/>
    <p:sldId id="436" r:id="rId13"/>
    <p:sldId id="439" r:id="rId14"/>
    <p:sldId id="430" r:id="rId15"/>
    <p:sldId id="399" r:id="rId16"/>
    <p:sldId id="377" r:id="rId17"/>
    <p:sldId id="466" r:id="rId18"/>
    <p:sldId id="449" r:id="rId19"/>
    <p:sldId id="550" r:id="rId20"/>
    <p:sldId id="576" r:id="rId21"/>
    <p:sldId id="558" r:id="rId22"/>
    <p:sldId id="496" r:id="rId23"/>
    <p:sldId id="595" r:id="rId24"/>
    <p:sldId id="596" r:id="rId25"/>
    <p:sldId id="597" r:id="rId26"/>
    <p:sldId id="432" r:id="rId27"/>
    <p:sldId id="431" r:id="rId28"/>
    <p:sldId id="593" r:id="rId29"/>
    <p:sldId id="598" r:id="rId30"/>
    <p:sldId id="594" r:id="rId31"/>
    <p:sldId id="554" r:id="rId32"/>
    <p:sldId id="553" r:id="rId33"/>
    <p:sldId id="425" r:id="rId34"/>
    <p:sldId id="484" r:id="rId35"/>
    <p:sldId id="465" r:id="rId36"/>
    <p:sldId id="555" r:id="rId37"/>
    <p:sldId id="480" r:id="rId38"/>
    <p:sldId id="577" r:id="rId39"/>
    <p:sldId id="578" r:id="rId40"/>
    <p:sldId id="579" r:id="rId41"/>
    <p:sldId id="580" r:id="rId42"/>
    <p:sldId id="581" r:id="rId43"/>
    <p:sldId id="582" r:id="rId44"/>
    <p:sldId id="583" r:id="rId45"/>
    <p:sldId id="584" r:id="rId46"/>
    <p:sldId id="559" r:id="rId47"/>
    <p:sldId id="585" r:id="rId48"/>
    <p:sldId id="330" r:id="rId49"/>
    <p:sldId id="347" r:id="rId50"/>
    <p:sldId id="305" r:id="rId51"/>
    <p:sldId id="338" r:id="rId52"/>
    <p:sldId id="342" r:id="rId53"/>
    <p:sldId id="346" r:id="rId54"/>
    <p:sldId id="339" r:id="rId55"/>
    <p:sldId id="341" r:id="rId56"/>
    <p:sldId id="561" r:id="rId57"/>
    <p:sldId id="557" r:id="rId58"/>
    <p:sldId id="547" r:id="rId59"/>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ADD"/>
    <a:srgbClr val="A3C8CD"/>
    <a:srgbClr val="C7E7DD"/>
    <a:srgbClr val="C8F0E4"/>
    <a:srgbClr val="B4EAD5"/>
    <a:srgbClr val="B8E6D3"/>
    <a:srgbClr val="BCD7DA"/>
    <a:srgbClr val="B5D3D7"/>
    <a:srgbClr val="3F5564"/>
    <a:srgbClr val="007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D115-7E5B-4D23-950F-AC4B892CB95E}" v="1" dt="2023-12-21T10:55:49.0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1087" autoAdjust="0"/>
  </p:normalViewPr>
  <p:slideViewPr>
    <p:cSldViewPr snapToGrid="0">
      <p:cViewPr varScale="1">
        <p:scale>
          <a:sx n="18" d="100"/>
          <a:sy n="18" d="100"/>
        </p:scale>
        <p:origin x="2512" y="32"/>
      </p:cViewPr>
      <p:guideLst/>
    </p:cSldViewPr>
  </p:slideViewPr>
  <p:notesTextViewPr>
    <p:cViewPr>
      <p:scale>
        <a:sx n="1" d="1"/>
        <a:sy n="1" d="1"/>
      </p:scale>
      <p:origin x="0" y="-1872"/>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Molin" userId="0ad6c635-8e61-44b6-87ad-76a3cb42852d" providerId="ADAL" clId="{FA27D36E-5617-4EE4-A3E7-23B8713B902D}"/>
    <pc:docChg chg="modSld">
      <pc:chgData name="Anita Molin" userId="0ad6c635-8e61-44b6-87ad-76a3cb42852d" providerId="ADAL" clId="{FA27D36E-5617-4EE4-A3E7-23B8713B902D}" dt="2023-10-26T08:46:57.127" v="26" actId="20577"/>
      <pc:docMkLst>
        <pc:docMk/>
      </pc:docMkLst>
      <pc:sldChg chg="modSp mod">
        <pc:chgData name="Anita Molin" userId="0ad6c635-8e61-44b6-87ad-76a3cb42852d" providerId="ADAL" clId="{FA27D36E-5617-4EE4-A3E7-23B8713B902D}" dt="2023-10-26T08:43:09.353" v="4" actId="20577"/>
        <pc:sldMkLst>
          <pc:docMk/>
          <pc:sldMk cId="558618771" sldId="553"/>
        </pc:sldMkLst>
        <pc:spChg chg="mod">
          <ac:chgData name="Anita Molin" userId="0ad6c635-8e61-44b6-87ad-76a3cb42852d" providerId="ADAL" clId="{FA27D36E-5617-4EE4-A3E7-23B8713B902D}" dt="2023-10-26T08:43:09.353" v="4" actId="20577"/>
          <ac:spMkLst>
            <pc:docMk/>
            <pc:sldMk cId="558618771" sldId="553"/>
            <ac:spMk id="5" creationId="{5420D190-6733-9CE8-CF7A-434E777CFE50}"/>
          </ac:spMkLst>
        </pc:spChg>
      </pc:sldChg>
      <pc:sldChg chg="modSp mod">
        <pc:chgData name="Anita Molin" userId="0ad6c635-8e61-44b6-87ad-76a3cb42852d" providerId="ADAL" clId="{FA27D36E-5617-4EE4-A3E7-23B8713B902D}" dt="2023-10-26T08:40:29.889" v="0" actId="1036"/>
        <pc:sldMkLst>
          <pc:docMk/>
          <pc:sldMk cId="4208458099" sldId="576"/>
        </pc:sldMkLst>
        <pc:spChg chg="mod">
          <ac:chgData name="Anita Molin" userId="0ad6c635-8e61-44b6-87ad-76a3cb42852d" providerId="ADAL" clId="{FA27D36E-5617-4EE4-A3E7-23B8713B902D}" dt="2023-10-26T08:40:29.889" v="0" actId="1036"/>
          <ac:spMkLst>
            <pc:docMk/>
            <pc:sldMk cId="4208458099" sldId="576"/>
            <ac:spMk id="8" creationId="{1092A04D-A7DF-F392-3BAB-C7BEF0C03149}"/>
          </ac:spMkLst>
        </pc:spChg>
      </pc:sldChg>
      <pc:sldChg chg="modSp mod">
        <pc:chgData name="Anita Molin" userId="0ad6c635-8e61-44b6-87ad-76a3cb42852d" providerId="ADAL" clId="{FA27D36E-5617-4EE4-A3E7-23B8713B902D}" dt="2023-10-26T08:46:57.127" v="26" actId="20577"/>
        <pc:sldMkLst>
          <pc:docMk/>
          <pc:sldMk cId="3708319648" sldId="582"/>
        </pc:sldMkLst>
        <pc:spChg chg="mod">
          <ac:chgData name="Anita Molin" userId="0ad6c635-8e61-44b6-87ad-76a3cb42852d" providerId="ADAL" clId="{FA27D36E-5617-4EE4-A3E7-23B8713B902D}" dt="2023-10-26T08:46:57.127" v="26" actId="20577"/>
          <ac:spMkLst>
            <pc:docMk/>
            <pc:sldMk cId="3708319648" sldId="582"/>
            <ac:spMk id="2" creationId="{A28E66AB-D042-40DD-84BD-DB2325BDEEC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F2CC4-DF3B-4C6C-AF4E-C411E7788EB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6992327-308D-454D-99CD-FECCB549010F}">
      <dgm:prSet/>
      <dgm:spPr/>
      <dgm:t>
        <a:bodyPr/>
        <a:lstStyle/>
        <a:p>
          <a:r>
            <a:rPr lang="en-US"/>
            <a:t>14/9 Grundläggande utbildning kring dokumentation av  det systematiska värdegrundsarbetet</a:t>
          </a:r>
        </a:p>
      </dgm:t>
    </dgm:pt>
    <dgm:pt modelId="{1F8C45A5-B80A-4DDB-8866-9C0EE23C0D13}" type="parTrans" cxnId="{CB8F9553-B226-4B92-A518-B83FD5AB0FB4}">
      <dgm:prSet/>
      <dgm:spPr/>
      <dgm:t>
        <a:bodyPr/>
        <a:lstStyle/>
        <a:p>
          <a:endParaRPr lang="en-US"/>
        </a:p>
      </dgm:t>
    </dgm:pt>
    <dgm:pt modelId="{4AA3F496-1C3D-4639-9CF7-5BAD8BFD6274}" type="sibTrans" cxnId="{CB8F9553-B226-4B92-A518-B83FD5AB0FB4}">
      <dgm:prSet/>
      <dgm:spPr/>
      <dgm:t>
        <a:bodyPr/>
        <a:lstStyle/>
        <a:p>
          <a:endParaRPr lang="en-US"/>
        </a:p>
      </dgm:t>
    </dgm:pt>
    <dgm:pt modelId="{3E3D4CDD-1571-4E69-BA69-EECA14CEA0EF}">
      <dgm:prSet/>
      <dgm:spPr/>
      <dgm:t>
        <a:bodyPr/>
        <a:lstStyle/>
        <a:p>
          <a:r>
            <a:rPr lang="en-US"/>
            <a:t>5/10 Undersöka, kartlägga, analysera och formulera utvärderingsbara mål</a:t>
          </a:r>
        </a:p>
      </dgm:t>
    </dgm:pt>
    <dgm:pt modelId="{F4A35F73-BA65-4352-B6E5-95CCFFD700A9}" type="parTrans" cxnId="{9381887E-3091-40D7-AF4D-AAC37179D74C}">
      <dgm:prSet/>
      <dgm:spPr/>
      <dgm:t>
        <a:bodyPr/>
        <a:lstStyle/>
        <a:p>
          <a:endParaRPr lang="en-US"/>
        </a:p>
      </dgm:t>
    </dgm:pt>
    <dgm:pt modelId="{CBF48DD3-1617-472F-98DB-97086AFE319B}" type="sibTrans" cxnId="{9381887E-3091-40D7-AF4D-AAC37179D74C}">
      <dgm:prSet/>
      <dgm:spPr/>
      <dgm:t>
        <a:bodyPr/>
        <a:lstStyle/>
        <a:p>
          <a:endParaRPr lang="en-US"/>
        </a:p>
      </dgm:t>
    </dgm:pt>
    <dgm:pt modelId="{1B40039E-D7BF-4AB9-9D87-19BA048EF40F}">
      <dgm:prSet/>
      <dgm:spPr/>
      <dgm:t>
        <a:bodyPr/>
        <a:lstStyle/>
        <a:p>
          <a:r>
            <a:rPr lang="en-US"/>
            <a:t>19/10 Systematiken i värdegrundsarbetet och elevers delaktighet</a:t>
          </a:r>
        </a:p>
      </dgm:t>
    </dgm:pt>
    <dgm:pt modelId="{CB282479-F5C4-4BD6-9645-9DD4BBE2D871}" type="parTrans" cxnId="{F1DF5F1B-7B85-42AA-A667-174EB3F0C479}">
      <dgm:prSet/>
      <dgm:spPr/>
      <dgm:t>
        <a:bodyPr/>
        <a:lstStyle/>
        <a:p>
          <a:endParaRPr lang="en-US"/>
        </a:p>
      </dgm:t>
    </dgm:pt>
    <dgm:pt modelId="{69BED9C5-35C6-4203-8D29-853D556C0353}" type="sibTrans" cxnId="{F1DF5F1B-7B85-42AA-A667-174EB3F0C479}">
      <dgm:prSet/>
      <dgm:spPr/>
      <dgm:t>
        <a:bodyPr/>
        <a:lstStyle/>
        <a:p>
          <a:endParaRPr lang="en-US"/>
        </a:p>
      </dgm:t>
    </dgm:pt>
    <dgm:pt modelId="{00A7A16B-808C-4146-980B-EA42DB083863}" type="pres">
      <dgm:prSet presAssocID="{083F2CC4-DF3B-4C6C-AF4E-C411E7788EB5}" presName="root" presStyleCnt="0">
        <dgm:presLayoutVars>
          <dgm:dir/>
          <dgm:resizeHandles val="exact"/>
        </dgm:presLayoutVars>
      </dgm:prSet>
      <dgm:spPr/>
    </dgm:pt>
    <dgm:pt modelId="{B4D1E39F-9A09-45B6-A1F4-29B6C1B67217}" type="pres">
      <dgm:prSet presAssocID="{C6992327-308D-454D-99CD-FECCB549010F}" presName="compNode" presStyleCnt="0"/>
      <dgm:spPr/>
    </dgm:pt>
    <dgm:pt modelId="{5BDBBA44-F2EE-480B-8F5C-05ACD44B7026}" type="pres">
      <dgm:prSet presAssocID="{C6992327-308D-454D-99CD-FECCB549010F}" presName="bgRect" presStyleLbl="bgShp" presStyleIdx="0" presStyleCnt="3"/>
      <dgm:spPr/>
    </dgm:pt>
    <dgm:pt modelId="{55E15792-744F-42FA-A16D-475240951127}" type="pres">
      <dgm:prSet presAssocID="{C6992327-308D-454D-99CD-FECCB54901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öcker"/>
        </a:ext>
      </dgm:extLst>
    </dgm:pt>
    <dgm:pt modelId="{7874D8AD-AE50-41BA-AC5A-C1DE88D3E8C8}" type="pres">
      <dgm:prSet presAssocID="{C6992327-308D-454D-99CD-FECCB549010F}" presName="spaceRect" presStyleCnt="0"/>
      <dgm:spPr/>
    </dgm:pt>
    <dgm:pt modelId="{EF3DC70F-A669-4E76-A315-263DA33FAC02}" type="pres">
      <dgm:prSet presAssocID="{C6992327-308D-454D-99CD-FECCB549010F}" presName="parTx" presStyleLbl="revTx" presStyleIdx="0" presStyleCnt="3">
        <dgm:presLayoutVars>
          <dgm:chMax val="0"/>
          <dgm:chPref val="0"/>
        </dgm:presLayoutVars>
      </dgm:prSet>
      <dgm:spPr/>
    </dgm:pt>
    <dgm:pt modelId="{1B5FEC26-819C-4FAA-A050-82303B330C7E}" type="pres">
      <dgm:prSet presAssocID="{4AA3F496-1C3D-4639-9CF7-5BAD8BFD6274}" presName="sibTrans" presStyleCnt="0"/>
      <dgm:spPr/>
    </dgm:pt>
    <dgm:pt modelId="{83DDA936-5829-49CC-9773-16858118F17B}" type="pres">
      <dgm:prSet presAssocID="{3E3D4CDD-1571-4E69-BA69-EECA14CEA0EF}" presName="compNode" presStyleCnt="0"/>
      <dgm:spPr/>
    </dgm:pt>
    <dgm:pt modelId="{6E14F94A-2EB7-4134-B91C-84AC07ABFAE5}" type="pres">
      <dgm:prSet presAssocID="{3E3D4CDD-1571-4E69-BA69-EECA14CEA0EF}" presName="bgRect" presStyleLbl="bgShp" presStyleIdx="1" presStyleCnt="3"/>
      <dgm:spPr/>
    </dgm:pt>
    <dgm:pt modelId="{418FE35D-FB08-43DE-BBF8-D3E649ABBD60}" type="pres">
      <dgm:prSet presAssocID="{3E3D4CDD-1571-4E69-BA69-EECA14CEA0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60323AD-A4D4-4133-AD57-CCC71DFCB635}" type="pres">
      <dgm:prSet presAssocID="{3E3D4CDD-1571-4E69-BA69-EECA14CEA0EF}" presName="spaceRect" presStyleCnt="0"/>
      <dgm:spPr/>
    </dgm:pt>
    <dgm:pt modelId="{BBE4FB89-B2E0-4D3B-8B65-3B04A52E25A4}" type="pres">
      <dgm:prSet presAssocID="{3E3D4CDD-1571-4E69-BA69-EECA14CEA0EF}" presName="parTx" presStyleLbl="revTx" presStyleIdx="1" presStyleCnt="3">
        <dgm:presLayoutVars>
          <dgm:chMax val="0"/>
          <dgm:chPref val="0"/>
        </dgm:presLayoutVars>
      </dgm:prSet>
      <dgm:spPr/>
    </dgm:pt>
    <dgm:pt modelId="{0FAA81F6-CC60-463A-A67A-7C55666DDFF8}" type="pres">
      <dgm:prSet presAssocID="{CBF48DD3-1617-472F-98DB-97086AFE319B}" presName="sibTrans" presStyleCnt="0"/>
      <dgm:spPr/>
    </dgm:pt>
    <dgm:pt modelId="{1B2E4D34-5234-4D0D-ACF5-433942FDF5D8}" type="pres">
      <dgm:prSet presAssocID="{1B40039E-D7BF-4AB9-9D87-19BA048EF40F}" presName="compNode" presStyleCnt="0"/>
      <dgm:spPr/>
    </dgm:pt>
    <dgm:pt modelId="{27D287AF-E7D6-4AB9-B26F-281A30CA61A0}" type="pres">
      <dgm:prSet presAssocID="{1B40039E-D7BF-4AB9-9D87-19BA048EF40F}" presName="bgRect" presStyleLbl="bgShp" presStyleIdx="2" presStyleCnt="3"/>
      <dgm:spPr/>
    </dgm:pt>
    <dgm:pt modelId="{A4AF8BD0-1495-4AFF-9D75-C2F353FF358A}" type="pres">
      <dgm:prSet presAssocID="{1B40039E-D7BF-4AB9-9D87-19BA048EF4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ål"/>
        </a:ext>
      </dgm:extLst>
    </dgm:pt>
    <dgm:pt modelId="{1962FC36-E6E2-4BF5-BECF-3551EF858240}" type="pres">
      <dgm:prSet presAssocID="{1B40039E-D7BF-4AB9-9D87-19BA048EF40F}" presName="spaceRect" presStyleCnt="0"/>
      <dgm:spPr/>
    </dgm:pt>
    <dgm:pt modelId="{4EA43BE4-6D34-4C41-9439-90F0C34DD1B9}" type="pres">
      <dgm:prSet presAssocID="{1B40039E-D7BF-4AB9-9D87-19BA048EF40F}" presName="parTx" presStyleLbl="revTx" presStyleIdx="2" presStyleCnt="3">
        <dgm:presLayoutVars>
          <dgm:chMax val="0"/>
          <dgm:chPref val="0"/>
        </dgm:presLayoutVars>
      </dgm:prSet>
      <dgm:spPr/>
    </dgm:pt>
  </dgm:ptLst>
  <dgm:cxnLst>
    <dgm:cxn modelId="{F1DF5F1B-7B85-42AA-A667-174EB3F0C479}" srcId="{083F2CC4-DF3B-4C6C-AF4E-C411E7788EB5}" destId="{1B40039E-D7BF-4AB9-9D87-19BA048EF40F}" srcOrd="2" destOrd="0" parTransId="{CB282479-F5C4-4BD6-9645-9DD4BBE2D871}" sibTransId="{69BED9C5-35C6-4203-8D29-853D556C0353}"/>
    <dgm:cxn modelId="{F4549630-D2F1-4947-BA32-BE166A5C8EC3}" type="presOf" srcId="{1B40039E-D7BF-4AB9-9D87-19BA048EF40F}" destId="{4EA43BE4-6D34-4C41-9439-90F0C34DD1B9}" srcOrd="0" destOrd="0" presId="urn:microsoft.com/office/officeart/2018/2/layout/IconVerticalSolidList"/>
    <dgm:cxn modelId="{716AAC3D-2304-4BF5-89F3-EEB1827FFF42}" type="presOf" srcId="{3E3D4CDD-1571-4E69-BA69-EECA14CEA0EF}" destId="{BBE4FB89-B2E0-4D3B-8B65-3B04A52E25A4}" srcOrd="0" destOrd="0" presId="urn:microsoft.com/office/officeart/2018/2/layout/IconVerticalSolidList"/>
    <dgm:cxn modelId="{CB8F9553-B226-4B92-A518-B83FD5AB0FB4}" srcId="{083F2CC4-DF3B-4C6C-AF4E-C411E7788EB5}" destId="{C6992327-308D-454D-99CD-FECCB549010F}" srcOrd="0" destOrd="0" parTransId="{1F8C45A5-B80A-4DDB-8866-9C0EE23C0D13}" sibTransId="{4AA3F496-1C3D-4639-9CF7-5BAD8BFD6274}"/>
    <dgm:cxn modelId="{9381887E-3091-40D7-AF4D-AAC37179D74C}" srcId="{083F2CC4-DF3B-4C6C-AF4E-C411E7788EB5}" destId="{3E3D4CDD-1571-4E69-BA69-EECA14CEA0EF}" srcOrd="1" destOrd="0" parTransId="{F4A35F73-BA65-4352-B6E5-95CCFFD700A9}" sibTransId="{CBF48DD3-1617-472F-98DB-97086AFE319B}"/>
    <dgm:cxn modelId="{FB7B8294-E6B5-451E-B4FE-54F8196EBA98}" type="presOf" srcId="{083F2CC4-DF3B-4C6C-AF4E-C411E7788EB5}" destId="{00A7A16B-808C-4146-980B-EA42DB083863}" srcOrd="0" destOrd="0" presId="urn:microsoft.com/office/officeart/2018/2/layout/IconVerticalSolidList"/>
    <dgm:cxn modelId="{EC2A38D9-054C-4713-BD2B-6A6B3905B47B}" type="presOf" srcId="{C6992327-308D-454D-99CD-FECCB549010F}" destId="{EF3DC70F-A669-4E76-A315-263DA33FAC02}" srcOrd="0" destOrd="0" presId="urn:microsoft.com/office/officeart/2018/2/layout/IconVerticalSolidList"/>
    <dgm:cxn modelId="{81E08380-37B8-4248-BAD2-268F4969BB08}" type="presParOf" srcId="{00A7A16B-808C-4146-980B-EA42DB083863}" destId="{B4D1E39F-9A09-45B6-A1F4-29B6C1B67217}" srcOrd="0" destOrd="0" presId="urn:microsoft.com/office/officeart/2018/2/layout/IconVerticalSolidList"/>
    <dgm:cxn modelId="{7A232D18-ED98-4B3E-B299-8720987C34B4}" type="presParOf" srcId="{B4D1E39F-9A09-45B6-A1F4-29B6C1B67217}" destId="{5BDBBA44-F2EE-480B-8F5C-05ACD44B7026}" srcOrd="0" destOrd="0" presId="urn:microsoft.com/office/officeart/2018/2/layout/IconVerticalSolidList"/>
    <dgm:cxn modelId="{0653E847-2058-4C00-BCED-75CE635C042F}" type="presParOf" srcId="{B4D1E39F-9A09-45B6-A1F4-29B6C1B67217}" destId="{55E15792-744F-42FA-A16D-475240951127}" srcOrd="1" destOrd="0" presId="urn:microsoft.com/office/officeart/2018/2/layout/IconVerticalSolidList"/>
    <dgm:cxn modelId="{FD36AE01-1B91-4FD2-931C-73A1EB440EE7}" type="presParOf" srcId="{B4D1E39F-9A09-45B6-A1F4-29B6C1B67217}" destId="{7874D8AD-AE50-41BA-AC5A-C1DE88D3E8C8}" srcOrd="2" destOrd="0" presId="urn:microsoft.com/office/officeart/2018/2/layout/IconVerticalSolidList"/>
    <dgm:cxn modelId="{FE397340-2072-45A4-BEB5-07D987A34CBF}" type="presParOf" srcId="{B4D1E39F-9A09-45B6-A1F4-29B6C1B67217}" destId="{EF3DC70F-A669-4E76-A315-263DA33FAC02}" srcOrd="3" destOrd="0" presId="urn:microsoft.com/office/officeart/2018/2/layout/IconVerticalSolidList"/>
    <dgm:cxn modelId="{5E9AE3A8-D393-4B84-BC04-398B1053CA2F}" type="presParOf" srcId="{00A7A16B-808C-4146-980B-EA42DB083863}" destId="{1B5FEC26-819C-4FAA-A050-82303B330C7E}" srcOrd="1" destOrd="0" presId="urn:microsoft.com/office/officeart/2018/2/layout/IconVerticalSolidList"/>
    <dgm:cxn modelId="{29490D49-8078-4423-AD91-66F2CC45D8EB}" type="presParOf" srcId="{00A7A16B-808C-4146-980B-EA42DB083863}" destId="{83DDA936-5829-49CC-9773-16858118F17B}" srcOrd="2" destOrd="0" presId="urn:microsoft.com/office/officeart/2018/2/layout/IconVerticalSolidList"/>
    <dgm:cxn modelId="{85BBECE2-DF98-4C94-A81C-FD4F1D4C797B}" type="presParOf" srcId="{83DDA936-5829-49CC-9773-16858118F17B}" destId="{6E14F94A-2EB7-4134-B91C-84AC07ABFAE5}" srcOrd="0" destOrd="0" presId="urn:microsoft.com/office/officeart/2018/2/layout/IconVerticalSolidList"/>
    <dgm:cxn modelId="{46F892DF-3189-42D7-A854-CAD5E45C0533}" type="presParOf" srcId="{83DDA936-5829-49CC-9773-16858118F17B}" destId="{418FE35D-FB08-43DE-BBF8-D3E649ABBD60}" srcOrd="1" destOrd="0" presId="urn:microsoft.com/office/officeart/2018/2/layout/IconVerticalSolidList"/>
    <dgm:cxn modelId="{1C44A018-D174-46A6-96D0-62EB263F76E0}" type="presParOf" srcId="{83DDA936-5829-49CC-9773-16858118F17B}" destId="{560323AD-A4D4-4133-AD57-CCC71DFCB635}" srcOrd="2" destOrd="0" presId="urn:microsoft.com/office/officeart/2018/2/layout/IconVerticalSolidList"/>
    <dgm:cxn modelId="{ED32B267-E67B-4647-AB0B-D213A06E095C}" type="presParOf" srcId="{83DDA936-5829-49CC-9773-16858118F17B}" destId="{BBE4FB89-B2E0-4D3B-8B65-3B04A52E25A4}" srcOrd="3" destOrd="0" presId="urn:microsoft.com/office/officeart/2018/2/layout/IconVerticalSolidList"/>
    <dgm:cxn modelId="{29746BC8-1321-4D5E-8EC4-D4918650134C}" type="presParOf" srcId="{00A7A16B-808C-4146-980B-EA42DB083863}" destId="{0FAA81F6-CC60-463A-A67A-7C55666DDFF8}" srcOrd="3" destOrd="0" presId="urn:microsoft.com/office/officeart/2018/2/layout/IconVerticalSolidList"/>
    <dgm:cxn modelId="{6D8E2D2E-80B5-4348-A045-7B68CB2A4ABB}" type="presParOf" srcId="{00A7A16B-808C-4146-980B-EA42DB083863}" destId="{1B2E4D34-5234-4D0D-ACF5-433942FDF5D8}" srcOrd="4" destOrd="0" presId="urn:microsoft.com/office/officeart/2018/2/layout/IconVerticalSolidList"/>
    <dgm:cxn modelId="{77B6C92C-8B4D-4E5D-8054-DFA8E2D78074}" type="presParOf" srcId="{1B2E4D34-5234-4D0D-ACF5-433942FDF5D8}" destId="{27D287AF-E7D6-4AB9-B26F-281A30CA61A0}" srcOrd="0" destOrd="0" presId="urn:microsoft.com/office/officeart/2018/2/layout/IconVerticalSolidList"/>
    <dgm:cxn modelId="{B2C13351-B126-499D-91E2-C27267E1938E}" type="presParOf" srcId="{1B2E4D34-5234-4D0D-ACF5-433942FDF5D8}" destId="{A4AF8BD0-1495-4AFF-9D75-C2F353FF358A}" srcOrd="1" destOrd="0" presId="urn:microsoft.com/office/officeart/2018/2/layout/IconVerticalSolidList"/>
    <dgm:cxn modelId="{DE99A155-B57B-4BF9-8FBC-4C2D82E68BDA}" type="presParOf" srcId="{1B2E4D34-5234-4D0D-ACF5-433942FDF5D8}" destId="{1962FC36-E6E2-4BF5-BECF-3551EF858240}" srcOrd="2" destOrd="0" presId="urn:microsoft.com/office/officeart/2018/2/layout/IconVerticalSolidList"/>
    <dgm:cxn modelId="{9E23233B-05A4-4DE6-8895-D793A1D9E894}" type="presParOf" srcId="{1B2E4D34-5234-4D0D-ACF5-433942FDF5D8}" destId="{4EA43BE4-6D34-4C41-9439-90F0C34DD1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1013A-5748-472C-B510-2892533EEA21}" type="doc">
      <dgm:prSet loTypeId="urn:microsoft.com/office/officeart/2005/8/layout/process1" loCatId="process" qsTypeId="urn:microsoft.com/office/officeart/2005/8/quickstyle/simple1" qsCatId="simple" csTypeId="urn:microsoft.com/office/officeart/2005/8/colors/accent1_2" csCatId="accent1" phldr="1"/>
      <dgm:spPr/>
    </dgm:pt>
    <dgm:pt modelId="{F620EE2F-2A65-48BF-8A92-56AC96F27016}">
      <dgm:prSet phldrT="[Text]" custT="1"/>
      <dgm:spPr>
        <a:solidFill>
          <a:schemeClr val="accent1">
            <a:lumMod val="50000"/>
          </a:schemeClr>
        </a:solidFill>
      </dgm:spPr>
      <dgm:t>
        <a:bodyPr/>
        <a:lstStyle/>
        <a:p>
          <a:r>
            <a:rPr lang="sv-SE" sz="1500" b="1"/>
            <a:t>Idé 2021</a:t>
          </a:r>
          <a:br>
            <a:rPr lang="sv-SE" sz="1500" b="1"/>
          </a:br>
          <a:br>
            <a:rPr lang="sv-SE" sz="1500"/>
          </a:br>
          <a:r>
            <a:rPr lang="sv-SE" sz="1500"/>
            <a:t>Grundidén presenterades för och vidareutvecklades ihop med en grupp pedagoger i ”styrgrupp värdegrund”.</a:t>
          </a:r>
          <a:br>
            <a:rPr lang="sv-SE" sz="1500"/>
          </a:br>
          <a:br>
            <a:rPr lang="sv-SE" sz="1300"/>
          </a:br>
          <a:endParaRPr lang="sv-SE" sz="1300"/>
        </a:p>
      </dgm:t>
    </dgm:pt>
    <dgm:pt modelId="{34EA32AA-8F19-4A3A-A898-67748B60985E}" type="parTrans" cxnId="{A8B846F7-A171-4BBA-8ADA-320E1F567134}">
      <dgm:prSet/>
      <dgm:spPr/>
      <dgm:t>
        <a:bodyPr/>
        <a:lstStyle/>
        <a:p>
          <a:endParaRPr lang="sv-SE"/>
        </a:p>
      </dgm:t>
    </dgm:pt>
    <dgm:pt modelId="{79C87DF0-C707-4310-9175-47FB73E5391F}" type="sibTrans" cxnId="{A8B846F7-A171-4BBA-8ADA-320E1F567134}">
      <dgm:prSet/>
      <dgm:spPr/>
      <dgm:t>
        <a:bodyPr/>
        <a:lstStyle/>
        <a:p>
          <a:endParaRPr lang="sv-SE"/>
        </a:p>
      </dgm:t>
    </dgm:pt>
    <dgm:pt modelId="{DF371B83-4DA8-4737-9497-2C696CE7731E}">
      <dgm:prSet phldrT="[Text]" custT="1"/>
      <dgm:spPr>
        <a:solidFill>
          <a:schemeClr val="accent1">
            <a:lumMod val="75000"/>
          </a:schemeClr>
        </a:solidFill>
      </dgm:spPr>
      <dgm:t>
        <a:bodyPr/>
        <a:lstStyle/>
        <a:p>
          <a:r>
            <a:rPr lang="sv-SE" sz="1500" b="1"/>
            <a:t>Prototyp HT 2022</a:t>
          </a:r>
          <a:br>
            <a:rPr lang="sv-SE" sz="1500" b="1"/>
          </a:br>
          <a:br>
            <a:rPr lang="sv-SE" sz="1500" b="1"/>
          </a:br>
          <a:r>
            <a:rPr lang="sv-SE" sz="1500" b="0"/>
            <a:t>En årskurs material färdigställs för att kunna presentera materialet.</a:t>
          </a:r>
          <a:br>
            <a:rPr lang="sv-SE" sz="1500" b="0"/>
          </a:br>
          <a:br>
            <a:rPr lang="sv-SE" sz="1500" b="0"/>
          </a:br>
          <a:br>
            <a:rPr lang="sv-SE" sz="1500" b="0"/>
          </a:br>
          <a:endParaRPr lang="sv-SE" sz="1500" b="0"/>
        </a:p>
      </dgm:t>
    </dgm:pt>
    <dgm:pt modelId="{B955F1DA-0063-4710-9A56-FFF894C9C6B7}" type="parTrans" cxnId="{3C9D9323-331B-45E3-AF32-A5C5E71F913E}">
      <dgm:prSet/>
      <dgm:spPr/>
      <dgm:t>
        <a:bodyPr/>
        <a:lstStyle/>
        <a:p>
          <a:endParaRPr lang="sv-SE"/>
        </a:p>
      </dgm:t>
    </dgm:pt>
    <dgm:pt modelId="{0B8AE398-F343-4DE5-B06B-496FFFAA2F28}" type="sibTrans" cxnId="{3C9D9323-331B-45E3-AF32-A5C5E71F913E}">
      <dgm:prSet/>
      <dgm:spPr/>
      <dgm:t>
        <a:bodyPr/>
        <a:lstStyle/>
        <a:p>
          <a:endParaRPr lang="sv-SE"/>
        </a:p>
      </dgm:t>
    </dgm:pt>
    <dgm:pt modelId="{209AA139-1B67-4CBD-922B-505B164D4644}">
      <dgm:prSet phldrT="[Text]"/>
      <dgm:spPr>
        <a:solidFill>
          <a:schemeClr val="accent1">
            <a:lumMod val="60000"/>
            <a:lumOff val="40000"/>
          </a:schemeClr>
        </a:solidFill>
      </dgm:spPr>
      <dgm:t>
        <a:bodyPr/>
        <a:lstStyle/>
        <a:p>
          <a:r>
            <a:rPr lang="sv-SE" b="1"/>
            <a:t>Förankring VT 2023</a:t>
          </a:r>
          <a:br>
            <a:rPr lang="sv-SE" b="1"/>
          </a:br>
          <a:br>
            <a:rPr lang="sv-SE" b="1"/>
          </a:br>
          <a:r>
            <a:rPr lang="sv-SE" b="0"/>
            <a:t>Materialet presenteras för rektor och biträdande rektor. Materialet presenteras för elevråd.</a:t>
          </a:r>
        </a:p>
        <a:p>
          <a:br>
            <a:rPr lang="sv-SE" b="0"/>
          </a:br>
          <a:endParaRPr lang="sv-SE" b="0"/>
        </a:p>
      </dgm:t>
    </dgm:pt>
    <dgm:pt modelId="{EF88A025-2064-436D-9729-527B456B3E26}" type="parTrans" cxnId="{D05CEC2C-3C5D-42E0-A395-DC2D656DACCB}">
      <dgm:prSet/>
      <dgm:spPr/>
      <dgm:t>
        <a:bodyPr/>
        <a:lstStyle/>
        <a:p>
          <a:endParaRPr lang="sv-SE"/>
        </a:p>
      </dgm:t>
    </dgm:pt>
    <dgm:pt modelId="{FEFB0E79-C473-4328-B663-073A8A894133}" type="sibTrans" cxnId="{D05CEC2C-3C5D-42E0-A395-DC2D656DACCB}">
      <dgm:prSet/>
      <dgm:spPr/>
      <dgm:t>
        <a:bodyPr/>
        <a:lstStyle/>
        <a:p>
          <a:endParaRPr lang="sv-SE"/>
        </a:p>
      </dgm:t>
    </dgm:pt>
    <dgm:pt modelId="{4853B417-CF33-47C4-82B8-235D91C4D944}">
      <dgm:prSet phldrT="[Text]"/>
      <dgm:spPr>
        <a:solidFill>
          <a:srgbClr val="FFA7E0"/>
        </a:solidFill>
      </dgm:spPr>
      <dgm:t>
        <a:bodyPr/>
        <a:lstStyle/>
        <a:p>
          <a:r>
            <a:rPr lang="sv-SE" b="1"/>
            <a:t>Start för arbetet HT 2023</a:t>
          </a:r>
          <a:br>
            <a:rPr lang="sv-SE" b="1"/>
          </a:br>
          <a:br>
            <a:rPr lang="sv-SE" b="1"/>
          </a:br>
          <a:r>
            <a:rPr lang="sv-SE" b="0"/>
            <a:t>Lärare har tillgång till materialet och börjar arbetet i klasserna.</a:t>
          </a:r>
        </a:p>
        <a:p>
          <a:endParaRPr lang="sv-SE" b="0"/>
        </a:p>
        <a:p>
          <a:endParaRPr lang="sv-SE" b="0"/>
        </a:p>
        <a:p>
          <a:endParaRPr lang="sv-SE" b="0"/>
        </a:p>
      </dgm:t>
    </dgm:pt>
    <dgm:pt modelId="{22D373A8-8766-4230-91E3-EFF36BCD3339}" type="parTrans" cxnId="{616F4DED-8B49-4D07-84EE-3C2DABEF774A}">
      <dgm:prSet/>
      <dgm:spPr/>
      <dgm:t>
        <a:bodyPr/>
        <a:lstStyle/>
        <a:p>
          <a:endParaRPr lang="sv-SE"/>
        </a:p>
      </dgm:t>
    </dgm:pt>
    <dgm:pt modelId="{34234089-DE03-429C-9B18-06CC01DFA04F}" type="sibTrans" cxnId="{616F4DED-8B49-4D07-84EE-3C2DABEF774A}">
      <dgm:prSet/>
      <dgm:spPr/>
      <dgm:t>
        <a:bodyPr/>
        <a:lstStyle/>
        <a:p>
          <a:endParaRPr lang="sv-SE"/>
        </a:p>
      </dgm:t>
    </dgm:pt>
    <dgm:pt modelId="{0A6AA782-6E6C-4DFA-A4CD-DD1B9002D481}">
      <dgm:prSet phldrT="[Text]"/>
      <dgm:spPr>
        <a:solidFill>
          <a:schemeClr val="accent1">
            <a:lumMod val="40000"/>
            <a:lumOff val="60000"/>
          </a:schemeClr>
        </a:solidFill>
      </dgm:spPr>
      <dgm:t>
        <a:bodyPr/>
        <a:lstStyle/>
        <a:p>
          <a:r>
            <a:rPr lang="sv-SE" b="1"/>
            <a:t>Färdigställande VT 2023</a:t>
          </a:r>
          <a:br>
            <a:rPr lang="sv-SE" b="1"/>
          </a:br>
          <a:br>
            <a:rPr lang="sv-SE"/>
          </a:br>
          <a:r>
            <a:rPr lang="sv-SE"/>
            <a:t>40h sammanhållet arbete av kuratorerna</a:t>
          </a:r>
          <a:br>
            <a:rPr lang="sv-SE"/>
          </a:br>
          <a:r>
            <a:rPr lang="sv-SE"/>
            <a:t>Studiedag halvdag med lärarna, inklusive workshop.</a:t>
          </a:r>
        </a:p>
        <a:p>
          <a:endParaRPr lang="sv-SE"/>
        </a:p>
      </dgm:t>
    </dgm:pt>
    <dgm:pt modelId="{5F565F45-CED9-4F08-BF03-D408932DE13E}" type="parTrans" cxnId="{2E132AB8-FEF4-45A3-A03C-71E810880D16}">
      <dgm:prSet/>
      <dgm:spPr/>
      <dgm:t>
        <a:bodyPr/>
        <a:lstStyle/>
        <a:p>
          <a:endParaRPr lang="sv-SE"/>
        </a:p>
      </dgm:t>
    </dgm:pt>
    <dgm:pt modelId="{6C04B63C-7036-42DD-928B-260948FBD31C}" type="sibTrans" cxnId="{2E132AB8-FEF4-45A3-A03C-71E810880D16}">
      <dgm:prSet/>
      <dgm:spPr/>
      <dgm:t>
        <a:bodyPr/>
        <a:lstStyle/>
        <a:p>
          <a:endParaRPr lang="sv-SE"/>
        </a:p>
      </dgm:t>
    </dgm:pt>
    <dgm:pt modelId="{457C0DBE-CAC0-4C4B-B5F1-F78693C76B3C}" type="pres">
      <dgm:prSet presAssocID="{4121013A-5748-472C-B510-2892533EEA21}" presName="Name0" presStyleCnt="0">
        <dgm:presLayoutVars>
          <dgm:dir/>
          <dgm:resizeHandles val="exact"/>
        </dgm:presLayoutVars>
      </dgm:prSet>
      <dgm:spPr/>
    </dgm:pt>
    <dgm:pt modelId="{48BF690E-2409-4136-B0D0-3201ECA68E6F}" type="pres">
      <dgm:prSet presAssocID="{F620EE2F-2A65-48BF-8A92-56AC96F27016}" presName="node" presStyleLbl="node1" presStyleIdx="0" presStyleCnt="5">
        <dgm:presLayoutVars>
          <dgm:bulletEnabled val="1"/>
        </dgm:presLayoutVars>
      </dgm:prSet>
      <dgm:spPr/>
    </dgm:pt>
    <dgm:pt modelId="{B91786E4-A316-4A26-A5DD-B1B1B7630642}" type="pres">
      <dgm:prSet presAssocID="{79C87DF0-C707-4310-9175-47FB73E5391F}" presName="sibTrans" presStyleLbl="sibTrans2D1" presStyleIdx="0" presStyleCnt="4"/>
      <dgm:spPr/>
    </dgm:pt>
    <dgm:pt modelId="{8F4BE745-C9EC-4768-BC66-985687B19BDD}" type="pres">
      <dgm:prSet presAssocID="{79C87DF0-C707-4310-9175-47FB73E5391F}" presName="connectorText" presStyleLbl="sibTrans2D1" presStyleIdx="0" presStyleCnt="4"/>
      <dgm:spPr/>
    </dgm:pt>
    <dgm:pt modelId="{FCE67841-EFBC-4B72-B24E-7BC8E4C6B15A}" type="pres">
      <dgm:prSet presAssocID="{DF371B83-4DA8-4737-9497-2C696CE7731E}" presName="node" presStyleLbl="node1" presStyleIdx="1" presStyleCnt="5">
        <dgm:presLayoutVars>
          <dgm:bulletEnabled val="1"/>
        </dgm:presLayoutVars>
      </dgm:prSet>
      <dgm:spPr/>
    </dgm:pt>
    <dgm:pt modelId="{45427793-DCDF-4CC8-ABD4-CD2237A45DD2}" type="pres">
      <dgm:prSet presAssocID="{0B8AE398-F343-4DE5-B06B-496FFFAA2F28}" presName="sibTrans" presStyleLbl="sibTrans2D1" presStyleIdx="1" presStyleCnt="4"/>
      <dgm:spPr/>
    </dgm:pt>
    <dgm:pt modelId="{FC29291C-BFB7-4D87-BC29-A4D335769275}" type="pres">
      <dgm:prSet presAssocID="{0B8AE398-F343-4DE5-B06B-496FFFAA2F28}" presName="connectorText" presStyleLbl="sibTrans2D1" presStyleIdx="1" presStyleCnt="4"/>
      <dgm:spPr/>
    </dgm:pt>
    <dgm:pt modelId="{1BB92634-D326-4E6A-BA91-58D0CE11F44F}" type="pres">
      <dgm:prSet presAssocID="{209AA139-1B67-4CBD-922B-505B164D4644}" presName="node" presStyleLbl="node1" presStyleIdx="2" presStyleCnt="5">
        <dgm:presLayoutVars>
          <dgm:bulletEnabled val="1"/>
        </dgm:presLayoutVars>
      </dgm:prSet>
      <dgm:spPr/>
    </dgm:pt>
    <dgm:pt modelId="{91EC427E-377D-4AB7-8EE6-0ED8DB476822}" type="pres">
      <dgm:prSet presAssocID="{FEFB0E79-C473-4328-B663-073A8A894133}" presName="sibTrans" presStyleLbl="sibTrans2D1" presStyleIdx="2" presStyleCnt="4"/>
      <dgm:spPr/>
    </dgm:pt>
    <dgm:pt modelId="{98423A8E-AC00-4E47-9481-4C71F1095BAA}" type="pres">
      <dgm:prSet presAssocID="{FEFB0E79-C473-4328-B663-073A8A894133}" presName="connectorText" presStyleLbl="sibTrans2D1" presStyleIdx="2" presStyleCnt="4"/>
      <dgm:spPr/>
    </dgm:pt>
    <dgm:pt modelId="{E7CDB31E-E9FD-4BCD-9E07-9D8251F385ED}" type="pres">
      <dgm:prSet presAssocID="{0A6AA782-6E6C-4DFA-A4CD-DD1B9002D481}" presName="node" presStyleLbl="node1" presStyleIdx="3" presStyleCnt="5">
        <dgm:presLayoutVars>
          <dgm:bulletEnabled val="1"/>
        </dgm:presLayoutVars>
      </dgm:prSet>
      <dgm:spPr/>
    </dgm:pt>
    <dgm:pt modelId="{40C0050B-1FA0-4DC9-9DF4-301EC2DD191B}" type="pres">
      <dgm:prSet presAssocID="{6C04B63C-7036-42DD-928B-260948FBD31C}" presName="sibTrans" presStyleLbl="sibTrans2D1" presStyleIdx="3" presStyleCnt="4"/>
      <dgm:spPr/>
    </dgm:pt>
    <dgm:pt modelId="{5465A9F7-4991-4581-810F-A15005ACF088}" type="pres">
      <dgm:prSet presAssocID="{6C04B63C-7036-42DD-928B-260948FBD31C}" presName="connectorText" presStyleLbl="sibTrans2D1" presStyleIdx="3" presStyleCnt="4"/>
      <dgm:spPr/>
    </dgm:pt>
    <dgm:pt modelId="{BC515B42-090F-4F30-9871-A8E4994C6010}" type="pres">
      <dgm:prSet presAssocID="{4853B417-CF33-47C4-82B8-235D91C4D944}" presName="node" presStyleLbl="node1" presStyleIdx="4" presStyleCnt="5">
        <dgm:presLayoutVars>
          <dgm:bulletEnabled val="1"/>
        </dgm:presLayoutVars>
      </dgm:prSet>
      <dgm:spPr/>
    </dgm:pt>
  </dgm:ptLst>
  <dgm:cxnLst>
    <dgm:cxn modelId="{B31E9200-BB3F-41C8-9ECA-4B3751323DA4}" type="presOf" srcId="{4853B417-CF33-47C4-82B8-235D91C4D944}" destId="{BC515B42-090F-4F30-9871-A8E4994C6010}" srcOrd="0" destOrd="0" presId="urn:microsoft.com/office/officeart/2005/8/layout/process1"/>
    <dgm:cxn modelId="{3C9D9323-331B-45E3-AF32-A5C5E71F913E}" srcId="{4121013A-5748-472C-B510-2892533EEA21}" destId="{DF371B83-4DA8-4737-9497-2C696CE7731E}" srcOrd="1" destOrd="0" parTransId="{B955F1DA-0063-4710-9A56-FFF894C9C6B7}" sibTransId="{0B8AE398-F343-4DE5-B06B-496FFFAA2F28}"/>
    <dgm:cxn modelId="{D05CEC2C-3C5D-42E0-A395-DC2D656DACCB}" srcId="{4121013A-5748-472C-B510-2892533EEA21}" destId="{209AA139-1B67-4CBD-922B-505B164D4644}" srcOrd="2" destOrd="0" parTransId="{EF88A025-2064-436D-9729-527B456B3E26}" sibTransId="{FEFB0E79-C473-4328-B663-073A8A894133}"/>
    <dgm:cxn modelId="{26816442-20CD-4FE0-9F76-EE7E908F4F60}" type="presOf" srcId="{F620EE2F-2A65-48BF-8A92-56AC96F27016}" destId="{48BF690E-2409-4136-B0D0-3201ECA68E6F}" srcOrd="0" destOrd="0" presId="urn:microsoft.com/office/officeart/2005/8/layout/process1"/>
    <dgm:cxn modelId="{E9D15567-C0AF-4F17-97C0-FBA98EC0AC9B}" type="presOf" srcId="{79C87DF0-C707-4310-9175-47FB73E5391F}" destId="{8F4BE745-C9EC-4768-BC66-985687B19BDD}" srcOrd="1" destOrd="0" presId="urn:microsoft.com/office/officeart/2005/8/layout/process1"/>
    <dgm:cxn modelId="{A6AC8767-6614-426D-92E3-08F4D25F7024}" type="presOf" srcId="{FEFB0E79-C473-4328-B663-073A8A894133}" destId="{91EC427E-377D-4AB7-8EE6-0ED8DB476822}" srcOrd="0" destOrd="0" presId="urn:microsoft.com/office/officeart/2005/8/layout/process1"/>
    <dgm:cxn modelId="{61EF904A-E54C-4778-9CF4-F09A48C454F4}" type="presOf" srcId="{FEFB0E79-C473-4328-B663-073A8A894133}" destId="{98423A8E-AC00-4E47-9481-4C71F1095BAA}" srcOrd="1" destOrd="0" presId="urn:microsoft.com/office/officeart/2005/8/layout/process1"/>
    <dgm:cxn modelId="{8229A853-04A2-44C5-AC13-9DE3270A2CFE}" type="presOf" srcId="{79C87DF0-C707-4310-9175-47FB73E5391F}" destId="{B91786E4-A316-4A26-A5DD-B1B1B7630642}" srcOrd="0" destOrd="0" presId="urn:microsoft.com/office/officeart/2005/8/layout/process1"/>
    <dgm:cxn modelId="{B0139879-C4F6-4022-9F3F-E6FC05747555}" type="presOf" srcId="{209AA139-1B67-4CBD-922B-505B164D4644}" destId="{1BB92634-D326-4E6A-BA91-58D0CE11F44F}" srcOrd="0" destOrd="0" presId="urn:microsoft.com/office/officeart/2005/8/layout/process1"/>
    <dgm:cxn modelId="{A3C0A0A9-0159-44F8-A2AC-978698E50A94}" type="presOf" srcId="{6C04B63C-7036-42DD-928B-260948FBD31C}" destId="{5465A9F7-4991-4581-810F-A15005ACF088}" srcOrd="1" destOrd="0" presId="urn:microsoft.com/office/officeart/2005/8/layout/process1"/>
    <dgm:cxn modelId="{8F2282AC-ABC9-460E-A301-13D5C9ADB256}" type="presOf" srcId="{DF371B83-4DA8-4737-9497-2C696CE7731E}" destId="{FCE67841-EFBC-4B72-B24E-7BC8E4C6B15A}" srcOrd="0" destOrd="0" presId="urn:microsoft.com/office/officeart/2005/8/layout/process1"/>
    <dgm:cxn modelId="{5B6347AD-9B59-47C2-9D15-2909FDD3D430}" type="presOf" srcId="{6C04B63C-7036-42DD-928B-260948FBD31C}" destId="{40C0050B-1FA0-4DC9-9DF4-301EC2DD191B}" srcOrd="0" destOrd="0" presId="urn:microsoft.com/office/officeart/2005/8/layout/process1"/>
    <dgm:cxn modelId="{2E132AB8-FEF4-45A3-A03C-71E810880D16}" srcId="{4121013A-5748-472C-B510-2892533EEA21}" destId="{0A6AA782-6E6C-4DFA-A4CD-DD1B9002D481}" srcOrd="3" destOrd="0" parTransId="{5F565F45-CED9-4F08-BF03-D408932DE13E}" sibTransId="{6C04B63C-7036-42DD-928B-260948FBD31C}"/>
    <dgm:cxn modelId="{44B5F6B9-113F-478A-B102-963A62F1A37B}" type="presOf" srcId="{4121013A-5748-472C-B510-2892533EEA21}" destId="{457C0DBE-CAC0-4C4B-B5F1-F78693C76B3C}" srcOrd="0" destOrd="0" presId="urn:microsoft.com/office/officeart/2005/8/layout/process1"/>
    <dgm:cxn modelId="{16F70CC7-AE21-486A-8891-4D73789F3B87}" type="presOf" srcId="{0B8AE398-F343-4DE5-B06B-496FFFAA2F28}" destId="{45427793-DCDF-4CC8-ABD4-CD2237A45DD2}" srcOrd="0" destOrd="0" presId="urn:microsoft.com/office/officeart/2005/8/layout/process1"/>
    <dgm:cxn modelId="{783010E0-230F-4568-8658-8FCA7795556A}" type="presOf" srcId="{0A6AA782-6E6C-4DFA-A4CD-DD1B9002D481}" destId="{E7CDB31E-E9FD-4BCD-9E07-9D8251F385ED}" srcOrd="0" destOrd="0" presId="urn:microsoft.com/office/officeart/2005/8/layout/process1"/>
    <dgm:cxn modelId="{616F4DED-8B49-4D07-84EE-3C2DABEF774A}" srcId="{4121013A-5748-472C-B510-2892533EEA21}" destId="{4853B417-CF33-47C4-82B8-235D91C4D944}" srcOrd="4" destOrd="0" parTransId="{22D373A8-8766-4230-91E3-EFF36BCD3339}" sibTransId="{34234089-DE03-429C-9B18-06CC01DFA04F}"/>
    <dgm:cxn modelId="{A8B846F7-A171-4BBA-8ADA-320E1F567134}" srcId="{4121013A-5748-472C-B510-2892533EEA21}" destId="{F620EE2F-2A65-48BF-8A92-56AC96F27016}" srcOrd="0" destOrd="0" parTransId="{34EA32AA-8F19-4A3A-A898-67748B60985E}" sibTransId="{79C87DF0-C707-4310-9175-47FB73E5391F}"/>
    <dgm:cxn modelId="{7A8DE9FD-8443-4407-B261-CE1E89F01EB0}" type="presOf" srcId="{0B8AE398-F343-4DE5-B06B-496FFFAA2F28}" destId="{FC29291C-BFB7-4D87-BC29-A4D335769275}" srcOrd="1" destOrd="0" presId="urn:microsoft.com/office/officeart/2005/8/layout/process1"/>
    <dgm:cxn modelId="{B8850A5C-95E5-4065-ADAB-49176FDCEBFE}" type="presParOf" srcId="{457C0DBE-CAC0-4C4B-B5F1-F78693C76B3C}" destId="{48BF690E-2409-4136-B0D0-3201ECA68E6F}" srcOrd="0" destOrd="0" presId="urn:microsoft.com/office/officeart/2005/8/layout/process1"/>
    <dgm:cxn modelId="{1B4CF83F-E4D7-42E0-9C68-8880F37FA151}" type="presParOf" srcId="{457C0DBE-CAC0-4C4B-B5F1-F78693C76B3C}" destId="{B91786E4-A316-4A26-A5DD-B1B1B7630642}" srcOrd="1" destOrd="0" presId="urn:microsoft.com/office/officeart/2005/8/layout/process1"/>
    <dgm:cxn modelId="{62513677-EB7D-4E6D-A066-D167DA9D2892}" type="presParOf" srcId="{B91786E4-A316-4A26-A5DD-B1B1B7630642}" destId="{8F4BE745-C9EC-4768-BC66-985687B19BDD}" srcOrd="0" destOrd="0" presId="urn:microsoft.com/office/officeart/2005/8/layout/process1"/>
    <dgm:cxn modelId="{086BD87B-D9FC-4EE9-A056-F73DECA9BD68}" type="presParOf" srcId="{457C0DBE-CAC0-4C4B-B5F1-F78693C76B3C}" destId="{FCE67841-EFBC-4B72-B24E-7BC8E4C6B15A}" srcOrd="2" destOrd="0" presId="urn:microsoft.com/office/officeart/2005/8/layout/process1"/>
    <dgm:cxn modelId="{CD7181BE-7783-4C32-80A0-9062099997E0}" type="presParOf" srcId="{457C0DBE-CAC0-4C4B-B5F1-F78693C76B3C}" destId="{45427793-DCDF-4CC8-ABD4-CD2237A45DD2}" srcOrd="3" destOrd="0" presId="urn:microsoft.com/office/officeart/2005/8/layout/process1"/>
    <dgm:cxn modelId="{A39B3662-C683-4442-BC17-D71890A0D013}" type="presParOf" srcId="{45427793-DCDF-4CC8-ABD4-CD2237A45DD2}" destId="{FC29291C-BFB7-4D87-BC29-A4D335769275}" srcOrd="0" destOrd="0" presId="urn:microsoft.com/office/officeart/2005/8/layout/process1"/>
    <dgm:cxn modelId="{1FF27A3F-29A7-4E2A-82A1-243200F81B80}" type="presParOf" srcId="{457C0DBE-CAC0-4C4B-B5F1-F78693C76B3C}" destId="{1BB92634-D326-4E6A-BA91-58D0CE11F44F}" srcOrd="4" destOrd="0" presId="urn:microsoft.com/office/officeart/2005/8/layout/process1"/>
    <dgm:cxn modelId="{C2A65392-D31E-4962-A092-196E58EB833F}" type="presParOf" srcId="{457C0DBE-CAC0-4C4B-B5F1-F78693C76B3C}" destId="{91EC427E-377D-4AB7-8EE6-0ED8DB476822}" srcOrd="5" destOrd="0" presId="urn:microsoft.com/office/officeart/2005/8/layout/process1"/>
    <dgm:cxn modelId="{CD4FCF73-4F9A-4A47-A82D-B066F0D2AC7E}" type="presParOf" srcId="{91EC427E-377D-4AB7-8EE6-0ED8DB476822}" destId="{98423A8E-AC00-4E47-9481-4C71F1095BAA}" srcOrd="0" destOrd="0" presId="urn:microsoft.com/office/officeart/2005/8/layout/process1"/>
    <dgm:cxn modelId="{E3FFD256-88B6-459F-858C-A37042451809}" type="presParOf" srcId="{457C0DBE-CAC0-4C4B-B5F1-F78693C76B3C}" destId="{E7CDB31E-E9FD-4BCD-9E07-9D8251F385ED}" srcOrd="6" destOrd="0" presId="urn:microsoft.com/office/officeart/2005/8/layout/process1"/>
    <dgm:cxn modelId="{0076A813-2C88-44B4-ABBC-0F7A0691E4B4}" type="presParOf" srcId="{457C0DBE-CAC0-4C4B-B5F1-F78693C76B3C}" destId="{40C0050B-1FA0-4DC9-9DF4-301EC2DD191B}" srcOrd="7" destOrd="0" presId="urn:microsoft.com/office/officeart/2005/8/layout/process1"/>
    <dgm:cxn modelId="{7D49F605-B37B-44CF-8E3C-9D8A285695DE}" type="presParOf" srcId="{40C0050B-1FA0-4DC9-9DF4-301EC2DD191B}" destId="{5465A9F7-4991-4581-810F-A15005ACF088}" srcOrd="0" destOrd="0" presId="urn:microsoft.com/office/officeart/2005/8/layout/process1"/>
    <dgm:cxn modelId="{10F2F9AA-2868-4CB2-A606-46F6BC976284}" type="presParOf" srcId="{457C0DBE-CAC0-4C4B-B5F1-F78693C76B3C}" destId="{BC515B42-090F-4F30-9871-A8E4994C601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5B51C-433B-4A49-923D-45AA6F5FB5A1}" type="doc">
      <dgm:prSet loTypeId="urn:microsoft.com/office/officeart/2005/8/layout/process1" loCatId="process" qsTypeId="urn:microsoft.com/office/officeart/2005/8/quickstyle/simple1" qsCatId="simple" csTypeId="urn:microsoft.com/office/officeart/2005/8/colors/accent1_2" csCatId="accent1" phldr="1"/>
      <dgm:spPr/>
    </dgm:pt>
    <dgm:pt modelId="{9B1BF5AB-DCE3-48DD-98F9-5426F23D3473}">
      <dgm:prSet phldrT="[Text]" custT="1"/>
      <dgm:spPr>
        <a:solidFill>
          <a:srgbClr val="D893F7"/>
        </a:solidFill>
      </dgm:spPr>
      <dgm:t>
        <a:bodyPr/>
        <a:lstStyle/>
        <a:p>
          <a:r>
            <a:rPr lang="sv-SE" sz="1500" b="1"/>
            <a:t>Framtiden</a:t>
          </a:r>
          <a:br>
            <a:rPr lang="sv-SE" sz="1500"/>
          </a:br>
          <a:r>
            <a:rPr lang="sv-SE" sz="1500"/>
            <a:t>Fortsätta använda materialet (10 års horisont)</a:t>
          </a:r>
          <a:br>
            <a:rPr lang="sv-SE" sz="1500"/>
          </a:br>
          <a:br>
            <a:rPr lang="sv-SE" sz="1500"/>
          </a:br>
          <a:r>
            <a:rPr lang="sv-SE" sz="1500"/>
            <a:t>Underhållsarbete</a:t>
          </a:r>
        </a:p>
      </dgm:t>
    </dgm:pt>
    <dgm:pt modelId="{564A0581-DD4C-4F1A-876D-309003CFDC52}" type="parTrans" cxnId="{AD38EBCF-9EBB-4196-8D02-8DAD4BDB0520}">
      <dgm:prSet/>
      <dgm:spPr/>
      <dgm:t>
        <a:bodyPr/>
        <a:lstStyle/>
        <a:p>
          <a:endParaRPr lang="sv-SE"/>
        </a:p>
      </dgm:t>
    </dgm:pt>
    <dgm:pt modelId="{9B7E3903-9BF1-4097-8B97-0CDD793BFE59}" type="sibTrans" cxnId="{AD38EBCF-9EBB-4196-8D02-8DAD4BDB0520}">
      <dgm:prSet/>
      <dgm:spPr/>
      <dgm:t>
        <a:bodyPr/>
        <a:lstStyle/>
        <a:p>
          <a:endParaRPr lang="sv-SE"/>
        </a:p>
      </dgm:t>
    </dgm:pt>
    <dgm:pt modelId="{DF63F8E9-7479-427D-AFFE-BDDF74C51735}" type="pres">
      <dgm:prSet presAssocID="{0FB5B51C-433B-4A49-923D-45AA6F5FB5A1}" presName="Name0" presStyleCnt="0">
        <dgm:presLayoutVars>
          <dgm:dir/>
          <dgm:resizeHandles val="exact"/>
        </dgm:presLayoutVars>
      </dgm:prSet>
      <dgm:spPr/>
    </dgm:pt>
    <dgm:pt modelId="{A35EC7E8-3AE2-45E9-B972-E1553183CF15}" type="pres">
      <dgm:prSet presAssocID="{9B1BF5AB-DCE3-48DD-98F9-5426F23D3473}" presName="node" presStyleLbl="node1" presStyleIdx="0" presStyleCnt="1" custLinFactNeighborX="594" custLinFactNeighborY="16044">
        <dgm:presLayoutVars>
          <dgm:bulletEnabled val="1"/>
        </dgm:presLayoutVars>
      </dgm:prSet>
      <dgm:spPr/>
    </dgm:pt>
  </dgm:ptLst>
  <dgm:cxnLst>
    <dgm:cxn modelId="{AD38EBCF-9EBB-4196-8D02-8DAD4BDB0520}" srcId="{0FB5B51C-433B-4A49-923D-45AA6F5FB5A1}" destId="{9B1BF5AB-DCE3-48DD-98F9-5426F23D3473}" srcOrd="0" destOrd="0" parTransId="{564A0581-DD4C-4F1A-876D-309003CFDC52}" sibTransId="{9B7E3903-9BF1-4097-8B97-0CDD793BFE59}"/>
    <dgm:cxn modelId="{7B412ED5-64BB-4DC5-A40E-507A17C359C2}" type="presOf" srcId="{0FB5B51C-433B-4A49-923D-45AA6F5FB5A1}" destId="{DF63F8E9-7479-427D-AFFE-BDDF74C51735}" srcOrd="0" destOrd="0" presId="urn:microsoft.com/office/officeart/2005/8/layout/process1"/>
    <dgm:cxn modelId="{ACCBDDF3-C9FA-42C5-BD18-85CA1E142385}" type="presOf" srcId="{9B1BF5AB-DCE3-48DD-98F9-5426F23D3473}" destId="{A35EC7E8-3AE2-45E9-B972-E1553183CF15}" srcOrd="0" destOrd="0" presId="urn:microsoft.com/office/officeart/2005/8/layout/process1"/>
    <dgm:cxn modelId="{4F63871E-E4CB-4D42-BDFF-2E53E11DA7A9}" type="presParOf" srcId="{DF63F8E9-7479-427D-AFFE-BDDF74C51735}" destId="{A35EC7E8-3AE2-45E9-B972-E1553183CF15}"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BBA44-F2EE-480B-8F5C-05ACD44B7026}">
      <dsp:nvSpPr>
        <dsp:cNvPr id="0" name=""/>
        <dsp:cNvSpPr/>
      </dsp:nvSpPr>
      <dsp:spPr>
        <a:xfrm>
          <a:off x="0" y="509"/>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15792-744F-42FA-A16D-475240951127}">
      <dsp:nvSpPr>
        <dsp:cNvPr id="0" name=""/>
        <dsp:cNvSpPr/>
      </dsp:nvSpPr>
      <dsp:spPr>
        <a:xfrm>
          <a:off x="360761" y="268844"/>
          <a:ext cx="655930" cy="65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3DC70F-A669-4E76-A315-263DA33FAC02}">
      <dsp:nvSpPr>
        <dsp:cNvPr id="0" name=""/>
        <dsp:cNvSpPr/>
      </dsp:nvSpPr>
      <dsp:spPr>
        <a:xfrm>
          <a:off x="1377454" y="509"/>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90000"/>
            </a:lnSpc>
            <a:spcBef>
              <a:spcPct val="0"/>
            </a:spcBef>
            <a:spcAft>
              <a:spcPct val="35000"/>
            </a:spcAft>
            <a:buNone/>
          </a:pPr>
          <a:r>
            <a:rPr lang="en-US" sz="2500" kern="1200"/>
            <a:t>14/9 Grundläggande utbildning kring dokumentation av  det systematiska värdegrundsarbetet</a:t>
          </a:r>
        </a:p>
      </dsp:txBody>
      <dsp:txXfrm>
        <a:off x="1377454" y="509"/>
        <a:ext cx="8702545" cy="1192601"/>
      </dsp:txXfrm>
    </dsp:sp>
    <dsp:sp modelId="{6E14F94A-2EB7-4134-B91C-84AC07ABFAE5}">
      <dsp:nvSpPr>
        <dsp:cNvPr id="0" name=""/>
        <dsp:cNvSpPr/>
      </dsp:nvSpPr>
      <dsp:spPr>
        <a:xfrm>
          <a:off x="0" y="1491261"/>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FE35D-FB08-43DE-BBF8-D3E649ABBD60}">
      <dsp:nvSpPr>
        <dsp:cNvPr id="0" name=""/>
        <dsp:cNvSpPr/>
      </dsp:nvSpPr>
      <dsp:spPr>
        <a:xfrm>
          <a:off x="360761" y="1759596"/>
          <a:ext cx="655930" cy="65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FB89-B2E0-4D3B-8B65-3B04A52E25A4}">
      <dsp:nvSpPr>
        <dsp:cNvPr id="0" name=""/>
        <dsp:cNvSpPr/>
      </dsp:nvSpPr>
      <dsp:spPr>
        <a:xfrm>
          <a:off x="1377454" y="1491261"/>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90000"/>
            </a:lnSpc>
            <a:spcBef>
              <a:spcPct val="0"/>
            </a:spcBef>
            <a:spcAft>
              <a:spcPct val="35000"/>
            </a:spcAft>
            <a:buNone/>
          </a:pPr>
          <a:r>
            <a:rPr lang="en-US" sz="2500" kern="1200"/>
            <a:t>5/10 Undersöka, kartlägga, analysera och formulera utvärderingsbara mål</a:t>
          </a:r>
        </a:p>
      </dsp:txBody>
      <dsp:txXfrm>
        <a:off x="1377454" y="1491261"/>
        <a:ext cx="8702545" cy="1192601"/>
      </dsp:txXfrm>
    </dsp:sp>
    <dsp:sp modelId="{27D287AF-E7D6-4AB9-B26F-281A30CA61A0}">
      <dsp:nvSpPr>
        <dsp:cNvPr id="0" name=""/>
        <dsp:cNvSpPr/>
      </dsp:nvSpPr>
      <dsp:spPr>
        <a:xfrm>
          <a:off x="0" y="2982013"/>
          <a:ext cx="10080000" cy="11926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F8BD0-1495-4AFF-9D75-C2F353FF358A}">
      <dsp:nvSpPr>
        <dsp:cNvPr id="0" name=""/>
        <dsp:cNvSpPr/>
      </dsp:nvSpPr>
      <dsp:spPr>
        <a:xfrm>
          <a:off x="360761" y="3250348"/>
          <a:ext cx="655930" cy="6559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43BE4-6D34-4C41-9439-90F0C34DD1B9}">
      <dsp:nvSpPr>
        <dsp:cNvPr id="0" name=""/>
        <dsp:cNvSpPr/>
      </dsp:nvSpPr>
      <dsp:spPr>
        <a:xfrm>
          <a:off x="1377454" y="2982013"/>
          <a:ext cx="8702545"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17" tIns="126217" rIns="126217" bIns="126217" numCol="1" spcCol="1270" anchor="ctr" anchorCtr="0">
          <a:noAutofit/>
        </a:bodyPr>
        <a:lstStyle/>
        <a:p>
          <a:pPr marL="0" lvl="0" indent="0" algn="l" defTabSz="1111250">
            <a:lnSpc>
              <a:spcPct val="90000"/>
            </a:lnSpc>
            <a:spcBef>
              <a:spcPct val="0"/>
            </a:spcBef>
            <a:spcAft>
              <a:spcPct val="35000"/>
            </a:spcAft>
            <a:buNone/>
          </a:pPr>
          <a:r>
            <a:rPr lang="en-US" sz="2500" kern="1200"/>
            <a:t>19/10 Systematiken i värdegrundsarbetet och elevers delaktighet</a:t>
          </a:r>
        </a:p>
      </dsp:txBody>
      <dsp:txXfrm>
        <a:off x="1377454" y="2982013"/>
        <a:ext cx="8702545" cy="1192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F690E-2409-4136-B0D0-3201ECA68E6F}">
      <dsp:nvSpPr>
        <dsp:cNvPr id="0" name=""/>
        <dsp:cNvSpPr/>
      </dsp:nvSpPr>
      <dsp:spPr>
        <a:xfrm>
          <a:off x="10537" y="184534"/>
          <a:ext cx="1632523" cy="273823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a:t>Idé 2021</a:t>
          </a:r>
          <a:br>
            <a:rPr lang="sv-SE" sz="1500" b="1" kern="1200"/>
          </a:br>
          <a:br>
            <a:rPr lang="sv-SE" sz="1500" kern="1200"/>
          </a:br>
          <a:r>
            <a:rPr lang="sv-SE" sz="1500" kern="1200"/>
            <a:t>Grundidén presenterades för och vidareutvecklades ihop med en grupp pedagoger i ”styrgrupp värdegrund”.</a:t>
          </a:r>
          <a:br>
            <a:rPr lang="sv-SE" sz="1500" kern="1200"/>
          </a:br>
          <a:br>
            <a:rPr lang="sv-SE" sz="1300" kern="1200"/>
          </a:br>
          <a:endParaRPr lang="sv-SE" sz="1300" kern="1200"/>
        </a:p>
      </dsp:txBody>
      <dsp:txXfrm>
        <a:off x="58352" y="232349"/>
        <a:ext cx="1536893" cy="2642603"/>
      </dsp:txXfrm>
    </dsp:sp>
    <dsp:sp modelId="{B91786E4-A316-4A26-A5DD-B1B1B7630642}">
      <dsp:nvSpPr>
        <dsp:cNvPr id="0" name=""/>
        <dsp:cNvSpPr/>
      </dsp:nvSpPr>
      <dsp:spPr>
        <a:xfrm>
          <a:off x="1806313" y="1351218"/>
          <a:ext cx="346095" cy="404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1806313" y="1432191"/>
        <a:ext cx="242267" cy="242919"/>
      </dsp:txXfrm>
    </dsp:sp>
    <dsp:sp modelId="{FCE67841-EFBC-4B72-B24E-7BC8E4C6B15A}">
      <dsp:nvSpPr>
        <dsp:cNvPr id="0" name=""/>
        <dsp:cNvSpPr/>
      </dsp:nvSpPr>
      <dsp:spPr>
        <a:xfrm>
          <a:off x="2296071" y="184534"/>
          <a:ext cx="1632523" cy="273823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a:t>Prototyp HT 2022</a:t>
          </a:r>
          <a:br>
            <a:rPr lang="sv-SE" sz="1500" b="1" kern="1200"/>
          </a:br>
          <a:br>
            <a:rPr lang="sv-SE" sz="1500" b="1" kern="1200"/>
          </a:br>
          <a:r>
            <a:rPr lang="sv-SE" sz="1500" b="0" kern="1200"/>
            <a:t>En årskurs material färdigställs för att kunna presentera materialet.</a:t>
          </a:r>
          <a:br>
            <a:rPr lang="sv-SE" sz="1500" b="0" kern="1200"/>
          </a:br>
          <a:br>
            <a:rPr lang="sv-SE" sz="1500" b="0" kern="1200"/>
          </a:br>
          <a:br>
            <a:rPr lang="sv-SE" sz="1500" b="0" kern="1200"/>
          </a:br>
          <a:endParaRPr lang="sv-SE" sz="1500" b="0" kern="1200"/>
        </a:p>
      </dsp:txBody>
      <dsp:txXfrm>
        <a:off x="2343886" y="232349"/>
        <a:ext cx="1536893" cy="2642603"/>
      </dsp:txXfrm>
    </dsp:sp>
    <dsp:sp modelId="{45427793-DCDF-4CC8-ABD4-CD2237A45DD2}">
      <dsp:nvSpPr>
        <dsp:cNvPr id="0" name=""/>
        <dsp:cNvSpPr/>
      </dsp:nvSpPr>
      <dsp:spPr>
        <a:xfrm>
          <a:off x="4091847" y="1351218"/>
          <a:ext cx="346095" cy="404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4091847" y="1432191"/>
        <a:ext cx="242267" cy="242919"/>
      </dsp:txXfrm>
    </dsp:sp>
    <dsp:sp modelId="{1BB92634-D326-4E6A-BA91-58D0CE11F44F}">
      <dsp:nvSpPr>
        <dsp:cNvPr id="0" name=""/>
        <dsp:cNvSpPr/>
      </dsp:nvSpPr>
      <dsp:spPr>
        <a:xfrm>
          <a:off x="4581604" y="184534"/>
          <a:ext cx="1632523" cy="2738233"/>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Förankring VT 2023</a:t>
          </a:r>
          <a:br>
            <a:rPr lang="sv-SE" sz="1400" b="1" kern="1200"/>
          </a:br>
          <a:br>
            <a:rPr lang="sv-SE" sz="1400" b="1" kern="1200"/>
          </a:br>
          <a:r>
            <a:rPr lang="sv-SE" sz="1400" b="0" kern="1200"/>
            <a:t>Materialet presenteras för rektor och biträdande rektor. Materialet presenteras för elevråd.</a:t>
          </a:r>
        </a:p>
        <a:p>
          <a:pPr marL="0" lvl="0" indent="0" algn="ctr" defTabSz="622300">
            <a:lnSpc>
              <a:spcPct val="90000"/>
            </a:lnSpc>
            <a:spcBef>
              <a:spcPct val="0"/>
            </a:spcBef>
            <a:spcAft>
              <a:spcPct val="35000"/>
            </a:spcAft>
            <a:buNone/>
          </a:pPr>
          <a:br>
            <a:rPr lang="sv-SE" sz="1400" b="0" kern="1200"/>
          </a:br>
          <a:endParaRPr lang="sv-SE" sz="1400" b="0" kern="1200"/>
        </a:p>
      </dsp:txBody>
      <dsp:txXfrm>
        <a:off x="4629419" y="232349"/>
        <a:ext cx="1536893" cy="2642603"/>
      </dsp:txXfrm>
    </dsp:sp>
    <dsp:sp modelId="{91EC427E-377D-4AB7-8EE6-0ED8DB476822}">
      <dsp:nvSpPr>
        <dsp:cNvPr id="0" name=""/>
        <dsp:cNvSpPr/>
      </dsp:nvSpPr>
      <dsp:spPr>
        <a:xfrm>
          <a:off x="6377380" y="1351218"/>
          <a:ext cx="346095" cy="404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6377380" y="1432191"/>
        <a:ext cx="242267" cy="242919"/>
      </dsp:txXfrm>
    </dsp:sp>
    <dsp:sp modelId="{E7CDB31E-E9FD-4BCD-9E07-9D8251F385ED}">
      <dsp:nvSpPr>
        <dsp:cNvPr id="0" name=""/>
        <dsp:cNvSpPr/>
      </dsp:nvSpPr>
      <dsp:spPr>
        <a:xfrm>
          <a:off x="6867138" y="184534"/>
          <a:ext cx="1632523" cy="2738233"/>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Färdigställande VT 2023</a:t>
          </a:r>
          <a:br>
            <a:rPr lang="sv-SE" sz="1400" b="1" kern="1200"/>
          </a:br>
          <a:br>
            <a:rPr lang="sv-SE" sz="1400" kern="1200"/>
          </a:br>
          <a:r>
            <a:rPr lang="sv-SE" sz="1400" kern="1200"/>
            <a:t>40h sammanhållet arbete av kuratorerna</a:t>
          </a:r>
          <a:br>
            <a:rPr lang="sv-SE" sz="1400" kern="1200"/>
          </a:br>
          <a:r>
            <a:rPr lang="sv-SE" sz="1400" kern="1200"/>
            <a:t>Studiedag halvdag med lärarna, inklusive workshop.</a:t>
          </a:r>
        </a:p>
        <a:p>
          <a:pPr marL="0" lvl="0" indent="0" algn="ctr" defTabSz="622300">
            <a:lnSpc>
              <a:spcPct val="90000"/>
            </a:lnSpc>
            <a:spcBef>
              <a:spcPct val="0"/>
            </a:spcBef>
            <a:spcAft>
              <a:spcPct val="35000"/>
            </a:spcAft>
            <a:buNone/>
          </a:pPr>
          <a:endParaRPr lang="sv-SE" sz="1400" kern="1200"/>
        </a:p>
      </dsp:txBody>
      <dsp:txXfrm>
        <a:off x="6914953" y="232349"/>
        <a:ext cx="1536893" cy="2642603"/>
      </dsp:txXfrm>
    </dsp:sp>
    <dsp:sp modelId="{40C0050B-1FA0-4DC9-9DF4-301EC2DD191B}">
      <dsp:nvSpPr>
        <dsp:cNvPr id="0" name=""/>
        <dsp:cNvSpPr/>
      </dsp:nvSpPr>
      <dsp:spPr>
        <a:xfrm>
          <a:off x="8662914" y="1351218"/>
          <a:ext cx="346095" cy="4048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v-SE" sz="1100" kern="1200"/>
        </a:p>
      </dsp:txBody>
      <dsp:txXfrm>
        <a:off x="8662914" y="1432191"/>
        <a:ext cx="242267" cy="242919"/>
      </dsp:txXfrm>
    </dsp:sp>
    <dsp:sp modelId="{BC515B42-090F-4F30-9871-A8E4994C6010}">
      <dsp:nvSpPr>
        <dsp:cNvPr id="0" name=""/>
        <dsp:cNvSpPr/>
      </dsp:nvSpPr>
      <dsp:spPr>
        <a:xfrm>
          <a:off x="9152671" y="184534"/>
          <a:ext cx="1632523" cy="2738233"/>
        </a:xfrm>
        <a:prstGeom prst="roundRect">
          <a:avLst>
            <a:gd name="adj" fmla="val 10000"/>
          </a:avLst>
        </a:prstGeom>
        <a:solidFill>
          <a:srgbClr val="FFA7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t>Start för arbetet HT 2023</a:t>
          </a:r>
          <a:br>
            <a:rPr lang="sv-SE" sz="1400" b="1" kern="1200"/>
          </a:br>
          <a:br>
            <a:rPr lang="sv-SE" sz="1400" b="1" kern="1200"/>
          </a:br>
          <a:r>
            <a:rPr lang="sv-SE" sz="1400" b="0" kern="1200"/>
            <a:t>Lärare har tillgång till materialet och börjar arbetet i klasserna.</a:t>
          </a:r>
        </a:p>
        <a:p>
          <a:pPr marL="0" lvl="0" indent="0" algn="ctr" defTabSz="622300">
            <a:lnSpc>
              <a:spcPct val="90000"/>
            </a:lnSpc>
            <a:spcBef>
              <a:spcPct val="0"/>
            </a:spcBef>
            <a:spcAft>
              <a:spcPct val="35000"/>
            </a:spcAft>
            <a:buNone/>
          </a:pPr>
          <a:endParaRPr lang="sv-SE" sz="1400" b="0" kern="1200"/>
        </a:p>
        <a:p>
          <a:pPr marL="0" lvl="0" indent="0" algn="ctr" defTabSz="622300">
            <a:lnSpc>
              <a:spcPct val="90000"/>
            </a:lnSpc>
            <a:spcBef>
              <a:spcPct val="0"/>
            </a:spcBef>
            <a:spcAft>
              <a:spcPct val="35000"/>
            </a:spcAft>
            <a:buNone/>
          </a:pPr>
          <a:endParaRPr lang="sv-SE" sz="1400" b="0" kern="1200"/>
        </a:p>
        <a:p>
          <a:pPr marL="0" lvl="0" indent="0" algn="ctr" defTabSz="622300">
            <a:lnSpc>
              <a:spcPct val="90000"/>
            </a:lnSpc>
            <a:spcBef>
              <a:spcPct val="0"/>
            </a:spcBef>
            <a:spcAft>
              <a:spcPct val="35000"/>
            </a:spcAft>
            <a:buNone/>
          </a:pPr>
          <a:endParaRPr lang="sv-SE" sz="1400" b="0" kern="1200"/>
        </a:p>
      </dsp:txBody>
      <dsp:txXfrm>
        <a:off x="9200486" y="232349"/>
        <a:ext cx="1536893" cy="2642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C7E8-3AE2-45E9-B972-E1553183CF15}">
      <dsp:nvSpPr>
        <dsp:cNvPr id="0" name=""/>
        <dsp:cNvSpPr/>
      </dsp:nvSpPr>
      <dsp:spPr>
        <a:xfrm>
          <a:off x="0" y="411717"/>
          <a:ext cx="1728341" cy="1620319"/>
        </a:xfrm>
        <a:prstGeom prst="roundRect">
          <a:avLst>
            <a:gd name="adj" fmla="val 10000"/>
          </a:avLst>
        </a:prstGeom>
        <a:solidFill>
          <a:srgbClr val="D893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a:t>Framtiden</a:t>
          </a:r>
          <a:br>
            <a:rPr lang="sv-SE" sz="1500" kern="1200"/>
          </a:br>
          <a:r>
            <a:rPr lang="sv-SE" sz="1500" kern="1200"/>
            <a:t>Fortsätta använda materialet (10 års horisont)</a:t>
          </a:r>
          <a:br>
            <a:rPr lang="sv-SE" sz="1500" kern="1200"/>
          </a:br>
          <a:br>
            <a:rPr lang="sv-SE" sz="1500" kern="1200"/>
          </a:br>
          <a:r>
            <a:rPr lang="sv-SE" sz="1500" kern="1200"/>
            <a:t>Underhållsarbete</a:t>
          </a:r>
        </a:p>
      </dsp:txBody>
      <dsp:txXfrm>
        <a:off x="47458" y="459175"/>
        <a:ext cx="1633425" cy="15254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191BB566-3845-4DC0-8CE2-DC15231A2062}" type="datetime1">
              <a:rPr lang="sv-SE" smtClean="0"/>
              <a:t>2023-12-21</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995FFDC-F934-4037-B505-500B08CD3B8C}" type="datetime1">
              <a:rPr lang="sv-SE" smtClean="0"/>
              <a:t>2023-12-21</a:t>
            </a:fld>
            <a:endParaRPr lang="sv-SE"/>
          </a:p>
        </p:txBody>
      </p:sp>
      <p:sp>
        <p:nvSpPr>
          <p:cNvPr id="4" name="Platshållare för bildobjekt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iksdagen.se/sv/dokument-lagar/dokument/svensk-forfattningssamling/diskrimineringslag-2008567_sfs-2008-567"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riksdagen.se/sv/dokument-lagar/dokument/svensk-forfattningssamling/skollag-2010800_sfs-2010-80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421984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från två skolor. </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415930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a:effectLst/>
                <a:highlight>
                  <a:srgbClr val="FFFFFF"/>
                </a:highlight>
              </a:rPr>
              <a:t>Anita</a:t>
            </a:r>
          </a:p>
          <a:p>
            <a:r>
              <a:rPr lang="sv-SE" b="1" kern="1200">
                <a:effectLst/>
                <a:highlight>
                  <a:srgbClr val="FFFFFF"/>
                </a:highlight>
              </a:rPr>
              <a:t>Undersöka och kartlägga</a:t>
            </a:r>
            <a:r>
              <a:rPr lang="sv-SE">
                <a:highlight>
                  <a:srgbClr val="FFFFFF"/>
                </a:highlight>
              </a:rPr>
              <a:t> - </a:t>
            </a:r>
            <a:r>
              <a:rPr lang="sv-SE" b="1"/>
              <a:t>Metoder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kern="1200">
                <a:effectLst/>
              </a:rPr>
              <a:t>Tänk på de underlag ni redan har, det finns enkäter på intranätet man kan använda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kern="1200">
                <a:effectLst/>
              </a:rPr>
              <a:t>Hälsosamtal</a:t>
            </a:r>
          </a:p>
          <a:p>
            <a:endParaRPr lang="sv-SE">
              <a:ea typeface="+mn-ea"/>
              <a:cs typeface="+mn-cs"/>
            </a:endParaRPr>
          </a:p>
          <a:p>
            <a:r>
              <a:rPr lang="sv-SE" b="1" kern="1200">
                <a:effectLst/>
                <a:highlight>
                  <a:srgbClr val="FFFFFF"/>
                </a:highlight>
              </a:rPr>
              <a:t>Anvisning</a:t>
            </a:r>
            <a:r>
              <a:rPr lang="sv-SE">
                <a:highlight>
                  <a:srgbClr val="FFFFFF"/>
                </a:highlight>
              </a:rPr>
              <a:t> </a:t>
            </a:r>
            <a:endParaRPr lang="sv-SE">
              <a:ea typeface="+mn-ea"/>
              <a:cs typeface="+mn-cs"/>
            </a:endParaRPr>
          </a:p>
          <a:p>
            <a:r>
              <a:rPr lang="sv-SE" kern="1200">
                <a:effectLst/>
                <a:highlight>
                  <a:srgbClr val="FFFFFF"/>
                </a:highlight>
              </a:rPr>
              <a:t>Som grund för det förebyggande arbetet ska den egna verksamheten undersökas</a:t>
            </a:r>
            <a:r>
              <a:rPr lang="sv-SE">
                <a:highlight>
                  <a:srgbClr val="FFFFFF"/>
                </a:highlight>
              </a:rPr>
              <a:t> eller som vi brukar kalla det kartläggas</a:t>
            </a:r>
            <a:r>
              <a:rPr lang="sv-SE" kern="1200">
                <a:effectLst/>
                <a:highlight>
                  <a:srgbClr val="FFFFFF"/>
                </a:highlight>
              </a:rPr>
              <a:t>. </a:t>
            </a:r>
            <a:endParaRPr lang="sv-SE"/>
          </a:p>
          <a:p>
            <a:r>
              <a:rPr lang="sv-SE">
                <a:highlight>
                  <a:srgbClr val="FFFFFF"/>
                </a:highlight>
              </a:rPr>
              <a:t> </a:t>
            </a:r>
            <a:r>
              <a:rPr lang="sv-SE" kern="1200">
                <a:effectLst/>
                <a:highlight>
                  <a:srgbClr val="FFFFFF"/>
                </a:highlight>
              </a:rPr>
              <a:t>Skolan behöver därför genomföra kartläggningar med hjälp av olika metoder för att upptäcka eventuella </a:t>
            </a:r>
            <a:r>
              <a:rPr lang="sv-SE" b="1" kern="1200">
                <a:effectLst/>
                <a:highlight>
                  <a:srgbClr val="FFFFFF"/>
                </a:highlight>
              </a:rPr>
              <a:t>risker </a:t>
            </a:r>
            <a:r>
              <a:rPr lang="sv-SE" kern="1200">
                <a:effectLst/>
                <a:highlight>
                  <a:srgbClr val="FFFFFF"/>
                </a:highlight>
              </a:rPr>
              <a:t>för diskriminering, trakasserier, sexuella trakasserier, kränkningar eller andra hinder för elevers lika rättigheter och möjligheter. Det kan vara både reella, faktiska hinder eller hinder i form av attityder, normer och strukturer på skolan.</a:t>
            </a:r>
            <a:r>
              <a:rPr lang="sv-SE">
                <a:highlight>
                  <a:srgbClr val="FFFFFF"/>
                </a:highlight>
              </a:rPr>
              <a:t> </a:t>
            </a:r>
          </a:p>
          <a:p>
            <a:endParaRPr lang="sv-SE">
              <a:ea typeface="+mn-ea"/>
              <a:cs typeface="+mn-cs"/>
            </a:endParaRPr>
          </a:p>
          <a:p>
            <a:r>
              <a:rPr lang="sv-SE" kern="1200">
                <a:effectLst/>
                <a:highlight>
                  <a:srgbClr val="FFFFFF"/>
                </a:highlight>
              </a:rPr>
              <a:t>För att upptäcka risker, behöver man också analysera om skolans rutiner, arbetssätt, regler och praxis kan utgöra hinder för allas lika rättigheter och möjligheter. Även personalgruppens samarbete, normer, jargong och kompetens kan behöva undersökas.</a:t>
            </a:r>
            <a:r>
              <a:rPr lang="sv-SE">
                <a:highlight>
                  <a:srgbClr val="FFFFFF"/>
                </a:highlight>
              </a:rPr>
              <a:t> Oftast är vi inte är lika bra på att undersöka detta. </a:t>
            </a:r>
          </a:p>
          <a:p>
            <a:endParaRPr lang="sv-SE">
              <a:ea typeface="+mn-ea"/>
              <a:cs typeface="+mn-cs"/>
            </a:endParaRPr>
          </a:p>
          <a:p>
            <a:r>
              <a:rPr lang="sv-SE">
                <a:highlight>
                  <a:srgbClr val="FFFFFF"/>
                </a:highlight>
              </a:rPr>
              <a:t>När alla resultat av kartläggningar samlats ihop, det kan vara kartläggningar från flera delar under året inte just under endast en period så behöver man analysera </a:t>
            </a:r>
            <a:r>
              <a:rPr lang="sv-SE" kern="1200">
                <a:effectLst/>
                <a:highlight>
                  <a:srgbClr val="FFFFFF"/>
                </a:highlight>
              </a:rPr>
              <a:t>orsakerna till det man i undersökningen. </a:t>
            </a:r>
            <a:r>
              <a:rPr lang="sv-SE" b="1">
                <a:highlight>
                  <a:srgbClr val="FFFFFF"/>
                </a:highlight>
              </a:rPr>
              <a:t>Här är skollagen tydlig att elever </a:t>
            </a:r>
            <a:r>
              <a:rPr lang="sv-SE" b="1" kern="1200">
                <a:effectLst/>
                <a:highlight>
                  <a:srgbClr val="FFFFFF"/>
                </a:highlight>
              </a:rPr>
              <a:t>och personal ska vara delaktiga i analysfasen. </a:t>
            </a:r>
          </a:p>
          <a:p>
            <a:endParaRPr lang="sv-SE" b="1"/>
          </a:p>
          <a:p>
            <a:r>
              <a:rPr lang="sv-SE" b="1">
                <a:highlight>
                  <a:srgbClr val="FFFFFF"/>
                </a:highlight>
              </a:rPr>
              <a:t>Behöver ni på skolan förtydliga kring skillnaden på </a:t>
            </a:r>
            <a:r>
              <a:rPr lang="sv-SE" kern="1200">
                <a:effectLst/>
                <a:highlight>
                  <a:srgbClr val="FFFFFF"/>
                </a:highlight>
              </a:rPr>
              <a:t>diskriminering, trakasserier, sexuella trakasserier och kränkande behandling finns </a:t>
            </a:r>
            <a:r>
              <a:rPr lang="sv-SE">
                <a:highlight>
                  <a:srgbClr val="FFFFFF"/>
                </a:highlight>
              </a:rPr>
              <a:t>definitionerna </a:t>
            </a:r>
            <a:r>
              <a:rPr lang="sv-SE" kern="1200">
                <a:effectLst/>
                <a:highlight>
                  <a:srgbClr val="FFFFFF"/>
                </a:highlight>
              </a:rPr>
              <a:t>i bilaga 2 och 3</a:t>
            </a:r>
            <a:r>
              <a:rPr lang="sv-SE">
                <a:highlight>
                  <a:srgbClr val="FFFFFF"/>
                </a:highlight>
              </a:rPr>
              <a:t> i </a:t>
            </a:r>
            <a:r>
              <a:rPr lang="sv-SE" err="1">
                <a:highlight>
                  <a:srgbClr val="FFFFFF"/>
                </a:highlight>
              </a:rPr>
              <a:t>Stratys</a:t>
            </a:r>
            <a:r>
              <a:rPr lang="sv-SE" kern="1200">
                <a:effectLst/>
                <a:highlight>
                  <a:srgbClr val="FFFFFF"/>
                </a:highlight>
              </a:rPr>
              <a:t>.</a:t>
            </a:r>
            <a:r>
              <a:rPr lang="sv-SE">
                <a:highlight>
                  <a:srgbClr val="FFFFFF"/>
                </a:highlight>
              </a:rPr>
              <a:t> </a:t>
            </a:r>
          </a:p>
          <a:p>
            <a:endParaRPr lang="sv-SE">
              <a:ea typeface="+mn-ea"/>
              <a:cs typeface="+mn-cs"/>
            </a:endParaRPr>
          </a:p>
          <a:p>
            <a:r>
              <a:rPr lang="sv-SE" kern="1200">
                <a:effectLst/>
                <a:highlight>
                  <a:srgbClr val="FFFFFF"/>
                </a:highlight>
              </a:rPr>
              <a:t>Om planen avser flera verksamheter, såsom fritidshem, förskoleklass, grundskola eller grundsärskola, är det viktigt att alla kartläggningar synliggörs här.</a:t>
            </a:r>
            <a:r>
              <a:rPr lang="sv-SE">
                <a:highlight>
                  <a:srgbClr val="FFFFFF"/>
                </a:highlight>
              </a:rPr>
              <a:t> För resultat av dessa kan se olika ut om det är en förskoleklasselev eller en elev i åk 9 och olika åtgärder behöver kanske sättas in.</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a:p>
        </p:txBody>
      </p:sp>
    </p:spTree>
    <p:extLst>
      <p:ext uri="{BB962C8B-B14F-4D97-AF65-F5344CB8AC3E}">
        <p14:creationId xmlns:p14="http://schemas.microsoft.com/office/powerpoint/2010/main" val="241078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166099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145110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69110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a:p>
            <a:r>
              <a:rPr lang="sv-SE"/>
              <a:t>Vi går in interaktivt i </a:t>
            </a:r>
            <a:r>
              <a:rPr lang="sv-SE" err="1"/>
              <a:t>Stratsys</a:t>
            </a:r>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301171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a:p>
        </p:txBody>
      </p:sp>
    </p:spTree>
    <p:extLst>
      <p:ext uri="{BB962C8B-B14F-4D97-AF65-F5344CB8AC3E}">
        <p14:creationId xmlns:p14="http://schemas.microsoft.com/office/powerpoint/2010/main" val="2281253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2816175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154663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25</a:t>
            </a:fld>
            <a:endParaRPr lang="sv-SE"/>
          </a:p>
        </p:txBody>
      </p:sp>
    </p:spTree>
    <p:extLst>
      <p:ext uri="{BB962C8B-B14F-4D97-AF65-F5344CB8AC3E}">
        <p14:creationId xmlns:p14="http://schemas.microsoft.com/office/powerpoint/2010/main" val="183737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3330366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Anita</a:t>
            </a:r>
          </a:p>
          <a:p>
            <a:r>
              <a:rPr lang="en-US" err="1">
                <a:latin typeface="Calibri"/>
                <a:cs typeface="Calibri"/>
              </a:rPr>
              <a:t>Interaktivt</a:t>
            </a:r>
            <a:r>
              <a:rPr lang="en-US">
                <a:latin typeface="Calibri"/>
                <a:cs typeface="Calibri"/>
              </a:rPr>
              <a:t> </a:t>
            </a:r>
            <a:r>
              <a:rPr lang="en-US" err="1">
                <a:latin typeface="Calibri"/>
                <a:cs typeface="Calibri"/>
              </a:rPr>
              <a:t>Stratsys</a:t>
            </a:r>
            <a:endParaRPr lang="en-US">
              <a:latin typeface="Calibri"/>
              <a:cs typeface="Calibri"/>
            </a:endParaRPr>
          </a:p>
          <a:p>
            <a:endParaRPr lang="en-US">
              <a:latin typeface="Calibri"/>
              <a:cs typeface="Calibri"/>
            </a:endParaRPr>
          </a:p>
        </p:txBody>
      </p:sp>
      <p:sp>
        <p:nvSpPr>
          <p:cNvPr id="4" name="Date Placeholder 3"/>
          <p:cNvSpPr>
            <a:spLocks noGrp="1"/>
          </p:cNvSpPr>
          <p:nvPr>
            <p:ph type="dt" idx="1"/>
          </p:nvPr>
        </p:nvSpPr>
        <p:spPr/>
        <p:txBody>
          <a:bodyPr/>
          <a:lstStyle/>
          <a:p>
            <a:fld id="{F995FFDC-F934-4037-B505-500B08CD3B8C}" type="datetime1">
              <a:rPr lang="sv-SE" smtClean="0"/>
              <a:t>2023-12-21</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26</a:t>
            </a:fld>
            <a:endParaRPr lang="sv-SE"/>
          </a:p>
        </p:txBody>
      </p:sp>
    </p:spTree>
    <p:extLst>
      <p:ext uri="{BB962C8B-B14F-4D97-AF65-F5344CB8AC3E}">
        <p14:creationId xmlns:p14="http://schemas.microsoft.com/office/powerpoint/2010/main" val="104614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3654124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116487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29</a:t>
            </a:fld>
            <a:endParaRPr lang="sv-SE"/>
          </a:p>
        </p:txBody>
      </p:sp>
    </p:spTree>
    <p:extLst>
      <p:ext uri="{BB962C8B-B14F-4D97-AF65-F5344CB8AC3E}">
        <p14:creationId xmlns:p14="http://schemas.microsoft.com/office/powerpoint/2010/main" val="166707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Birgitta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a:p>
        </p:txBody>
      </p:sp>
    </p:spTree>
    <p:extLst>
      <p:ext uri="{BB962C8B-B14F-4D97-AF65-F5344CB8AC3E}">
        <p14:creationId xmlns:p14="http://schemas.microsoft.com/office/powerpoint/2010/main" val="3221980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Presentation av mig</a:t>
            </a:r>
          </a:p>
          <a:p>
            <a:r>
              <a:rPr lang="sv-SE"/>
              <a:t>Ställ frågor löpande</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62470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b="0" i="0">
              <a:solidFill>
                <a:srgbClr val="1A1A1A"/>
              </a:solidFill>
              <a:effectLst/>
              <a:latin typeface="Myriad W01 Bd"/>
            </a:endParaRP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36</a:t>
            </a:fld>
            <a:endParaRPr lang="sv-SE"/>
          </a:p>
        </p:txBody>
      </p:sp>
    </p:spTree>
    <p:extLst>
      <p:ext uri="{BB962C8B-B14F-4D97-AF65-F5344CB8AC3E}">
        <p14:creationId xmlns:p14="http://schemas.microsoft.com/office/powerpoint/2010/main" val="4081401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1200" b="1" i="0">
                <a:solidFill>
                  <a:srgbClr val="1A1A1A"/>
                </a:solidFill>
                <a:effectLst/>
              </a:rPr>
              <a:t>Skolinspektionen 2013-10-24, dnr 41-2013:1857:</a:t>
            </a:r>
            <a:br>
              <a:rPr lang="sv-SE" sz="1200" b="0" i="0">
                <a:solidFill>
                  <a:srgbClr val="1A1A1A"/>
                </a:solidFill>
                <a:effectLst/>
              </a:rPr>
            </a:br>
            <a:r>
              <a:rPr lang="sv-SE" sz="1200" b="0" i="0">
                <a:solidFill>
                  <a:srgbClr val="1A1A1A"/>
                </a:solidFill>
                <a:effectLst/>
              </a:rPr>
              <a:t>Det framgick att en skolas plan mot kränkande behandling inte hade upprättats för den aktuella skolan samt att planen endast reviderades i början av varje läsår. Skolinspektionen betonar att det ska upprättas en årlig plan för varje särskild verksamhet samt att planen inte ska revideras utan upprättas varje år. </a:t>
            </a:r>
          </a:p>
          <a:p>
            <a:pPr marL="0" indent="0" algn="l">
              <a:buNone/>
            </a:pPr>
            <a:r>
              <a:rPr lang="sv-SE" sz="1200" b="1" i="0">
                <a:solidFill>
                  <a:srgbClr val="1A1A1A"/>
                </a:solidFill>
                <a:effectLst/>
              </a:rPr>
              <a:t>Diskrimineringsombudsmannen 2023-06-28 dnr DO 2022/158</a:t>
            </a:r>
            <a:br>
              <a:rPr lang="sv-SE" sz="1200" b="0" i="0">
                <a:solidFill>
                  <a:srgbClr val="1A1A1A"/>
                </a:solidFill>
                <a:effectLst/>
              </a:rPr>
            </a:br>
            <a:r>
              <a:rPr lang="sv-SE" sz="1200" b="0" i="0">
                <a:solidFill>
                  <a:srgbClr val="1A1A1A"/>
                </a:solidFill>
                <a:effectLst/>
              </a:rPr>
              <a:t>I dokumentationen saknas rutiner som omfattar trakasserier och sexuella trakasserier och därmed uppfylls inte kraven gällande 3 kap. 18 § DL. </a:t>
            </a:r>
          </a:p>
          <a:p>
            <a:pPr marL="0" indent="0" algn="l">
              <a:buNone/>
            </a:pPr>
            <a:r>
              <a:rPr lang="sv-SE" sz="1200" b="1" i="0">
                <a:solidFill>
                  <a:srgbClr val="1A1A1A"/>
                </a:solidFill>
                <a:effectLst/>
              </a:rPr>
              <a:t>BEO 2021-09-02 Dnr SI 2021:3109</a:t>
            </a:r>
            <a:br>
              <a:rPr lang="sv-SE" sz="1200" b="0" i="0">
                <a:solidFill>
                  <a:srgbClr val="1A1A1A"/>
                </a:solidFill>
                <a:effectLst/>
              </a:rPr>
            </a:br>
            <a:r>
              <a:rPr lang="sv-SE" sz="1200" b="0" i="0">
                <a:solidFill>
                  <a:srgbClr val="1A1A1A"/>
                </a:solidFill>
                <a:effectLst/>
              </a:rPr>
              <a:t>Huvudmannen ska se till att det varje år upprättas en plan med en översikt över de åtgärder som behövs för att förebygga och förhindra kränkande behandling av elever, en så kallad plan mot kränkande behandling. En huvudman som lovade att planen ska tas fram "inom några veckor" får kritik från Barn- och elevombudet. </a:t>
            </a:r>
          </a:p>
          <a:p>
            <a:pPr marL="0" indent="0" algn="l">
              <a:buNone/>
            </a:pPr>
            <a:r>
              <a:rPr lang="sv-SE" sz="1200" b="1" i="0">
                <a:solidFill>
                  <a:srgbClr val="1A1A1A"/>
                </a:solidFill>
                <a:effectLst/>
              </a:rPr>
              <a:t>Skolinspektionen 2019-10-25 Dnr SI 2019:4564</a:t>
            </a:r>
            <a:br>
              <a:rPr lang="sv-SE" sz="1200" b="0" i="0">
                <a:solidFill>
                  <a:srgbClr val="1A1A1A"/>
                </a:solidFill>
                <a:effectLst/>
              </a:rPr>
            </a:br>
            <a:r>
              <a:rPr lang="sv-SE" sz="1200" b="0" i="0">
                <a:solidFill>
                  <a:srgbClr val="1A1A1A"/>
                </a:solidFill>
                <a:effectLst/>
              </a:rPr>
              <a:t>Planen mot kränkande behandling måste innehålla en redogörelse för vilka åtgärder, som utifrån en aktuell kartläggning, avses att påbörjas eller genomföras under det kommande året samt en redogörelse för föregående års åtgärder. </a:t>
            </a:r>
          </a:p>
          <a:p>
            <a:pPr marL="0" indent="0" algn="l">
              <a:buNone/>
            </a:pPr>
            <a:r>
              <a:rPr lang="sv-SE" sz="1200" b="1" i="0">
                <a:solidFill>
                  <a:srgbClr val="1A1A1A"/>
                </a:solidFill>
                <a:effectLst/>
              </a:rPr>
              <a:t>Skolinspektionen 2017-02-01 Dnr 41-2016:8136</a:t>
            </a:r>
            <a:br>
              <a:rPr lang="sv-SE" sz="1200" b="0" i="0">
                <a:solidFill>
                  <a:srgbClr val="1A1A1A"/>
                </a:solidFill>
                <a:effectLst/>
              </a:rPr>
            </a:br>
            <a:r>
              <a:rPr lang="sv-SE" sz="1200" b="0" i="0">
                <a:solidFill>
                  <a:srgbClr val="1A1A1A"/>
                </a:solidFill>
                <a:effectLst/>
              </a:rPr>
              <a:t>Anmärkning till kommun som i sin plan mot kränkande behandling inte redogjort för hur tidigare års åtgärder har genomförts. Planen är även bristfällig i det avseendet att den inte innehåller någon redogörelse för vilka specifik åtgärder som ska genomföras under året och som är kopplade till den kartläggning som genomförts.</a:t>
            </a:r>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37</a:t>
            </a:fld>
            <a:endParaRPr lang="sv-SE"/>
          </a:p>
        </p:txBody>
      </p:sp>
    </p:spTree>
    <p:extLst>
      <p:ext uri="{BB962C8B-B14F-4D97-AF65-F5344CB8AC3E}">
        <p14:creationId xmlns:p14="http://schemas.microsoft.com/office/powerpoint/2010/main" val="284878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Anita</a:t>
            </a:r>
          </a:p>
          <a:p>
            <a:r>
              <a:rPr lang="en-US" err="1">
                <a:latin typeface="Calibri"/>
                <a:cs typeface="Calibri"/>
              </a:rPr>
              <a:t>Introduktion</a:t>
            </a:r>
            <a:r>
              <a:rPr lang="en-US">
                <a:latin typeface="Calibri"/>
                <a:cs typeface="Calibri"/>
              </a:rPr>
              <a:t> till </a:t>
            </a:r>
            <a:r>
              <a:rPr lang="en-US" err="1">
                <a:latin typeface="Calibri"/>
                <a:cs typeface="Calibri"/>
              </a:rPr>
              <a:t>Jättestensskolan</a:t>
            </a:r>
            <a:r>
              <a:rPr lang="en-US">
                <a:latin typeface="Calibri"/>
                <a:cs typeface="Calibri"/>
              </a:rPr>
              <a:t>.</a:t>
            </a:r>
          </a:p>
        </p:txBody>
      </p:sp>
      <p:sp>
        <p:nvSpPr>
          <p:cNvPr id="4" name="Date Placeholder 3"/>
          <p:cNvSpPr>
            <a:spLocks noGrp="1"/>
          </p:cNvSpPr>
          <p:nvPr>
            <p:ph type="dt" idx="1"/>
          </p:nvPr>
        </p:nvSpPr>
        <p:spPr/>
        <p:txBody>
          <a:bodyPr/>
          <a:lstStyle/>
          <a:p>
            <a:fld id="{F995FFDC-F934-4037-B505-500B08CD3B8C}" type="datetime1">
              <a:rPr lang="sv-SE" smtClean="0"/>
              <a:t>2023-12-21</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39</a:t>
            </a:fld>
            <a:endParaRPr lang="sv-SE"/>
          </a:p>
        </p:txBody>
      </p:sp>
    </p:spTree>
    <p:extLst>
      <p:ext uri="{BB962C8B-B14F-4D97-AF65-F5344CB8AC3E}">
        <p14:creationId xmlns:p14="http://schemas.microsoft.com/office/powerpoint/2010/main" val="406440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40</a:t>
            </a:fld>
            <a:endParaRPr lang="sv-SE"/>
          </a:p>
        </p:txBody>
      </p:sp>
    </p:spTree>
    <p:extLst>
      <p:ext uri="{BB962C8B-B14F-4D97-AF65-F5344CB8AC3E}">
        <p14:creationId xmlns:p14="http://schemas.microsoft.com/office/powerpoint/2010/main" val="352805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Anita</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1483790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41</a:t>
            </a:fld>
            <a:endParaRPr lang="sv-SE"/>
          </a:p>
        </p:txBody>
      </p:sp>
    </p:spTree>
    <p:extLst>
      <p:ext uri="{BB962C8B-B14F-4D97-AF65-F5344CB8AC3E}">
        <p14:creationId xmlns:p14="http://schemas.microsoft.com/office/powerpoint/2010/main" val="3425710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43</a:t>
            </a:fld>
            <a:endParaRPr lang="sv-SE"/>
          </a:p>
        </p:txBody>
      </p:sp>
    </p:spTree>
    <p:extLst>
      <p:ext uri="{BB962C8B-B14F-4D97-AF65-F5344CB8AC3E}">
        <p14:creationId xmlns:p14="http://schemas.microsoft.com/office/powerpoint/2010/main" val="368126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44</a:t>
            </a:fld>
            <a:endParaRPr lang="sv-SE"/>
          </a:p>
        </p:txBody>
      </p:sp>
    </p:spTree>
    <p:extLst>
      <p:ext uri="{BB962C8B-B14F-4D97-AF65-F5344CB8AC3E}">
        <p14:creationId xmlns:p14="http://schemas.microsoft.com/office/powerpoint/2010/main" val="4229854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45</a:t>
            </a:fld>
            <a:endParaRPr lang="sv-SE"/>
          </a:p>
        </p:txBody>
      </p:sp>
    </p:spTree>
    <p:extLst>
      <p:ext uri="{BB962C8B-B14F-4D97-AF65-F5344CB8AC3E}">
        <p14:creationId xmlns:p14="http://schemas.microsoft.com/office/powerpoint/2010/main" val="2504203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46</a:t>
            </a:fld>
            <a:endParaRPr lang="sv-SE"/>
          </a:p>
        </p:txBody>
      </p:sp>
    </p:spTree>
    <p:extLst>
      <p:ext uri="{BB962C8B-B14F-4D97-AF65-F5344CB8AC3E}">
        <p14:creationId xmlns:p14="http://schemas.microsoft.com/office/powerpoint/2010/main" val="3255164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47</a:t>
            </a:fld>
            <a:endParaRPr lang="sv-SE"/>
          </a:p>
        </p:txBody>
      </p:sp>
    </p:spTree>
    <p:extLst>
      <p:ext uri="{BB962C8B-B14F-4D97-AF65-F5344CB8AC3E}">
        <p14:creationId xmlns:p14="http://schemas.microsoft.com/office/powerpoint/2010/main" val="316176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E2780FBB-F712-42E7-8C2F-226D98798B3F}" type="slidenum">
              <a:rPr lang="sv-SE" smtClean="0"/>
              <a:t>48</a:t>
            </a:fld>
            <a:endParaRPr lang="sv-SE"/>
          </a:p>
        </p:txBody>
      </p:sp>
    </p:spTree>
    <p:extLst>
      <p:ext uri="{BB962C8B-B14F-4D97-AF65-F5344CB8AC3E}">
        <p14:creationId xmlns:p14="http://schemas.microsoft.com/office/powerpoint/2010/main" val="2683570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49</a:t>
            </a:fld>
            <a:endParaRPr lang="sv-SE"/>
          </a:p>
        </p:txBody>
      </p:sp>
    </p:spTree>
    <p:extLst>
      <p:ext uri="{BB962C8B-B14F-4D97-AF65-F5344CB8AC3E}">
        <p14:creationId xmlns:p14="http://schemas.microsoft.com/office/powerpoint/2010/main" val="23761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50</a:t>
            </a:fld>
            <a:endParaRPr lang="sv-SE"/>
          </a:p>
        </p:txBody>
      </p:sp>
    </p:spTree>
    <p:extLst>
      <p:ext uri="{BB962C8B-B14F-4D97-AF65-F5344CB8AC3E}">
        <p14:creationId xmlns:p14="http://schemas.microsoft.com/office/powerpoint/2010/main" val="1276093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51</a:t>
            </a:fld>
            <a:endParaRPr lang="sv-SE"/>
          </a:p>
        </p:txBody>
      </p:sp>
    </p:spTree>
    <p:extLst>
      <p:ext uri="{BB962C8B-B14F-4D97-AF65-F5344CB8AC3E}">
        <p14:creationId xmlns:p14="http://schemas.microsoft.com/office/powerpoint/2010/main" val="33210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Tillsammans</a:t>
            </a:r>
          </a:p>
          <a:p>
            <a:r>
              <a:rPr lang="sv-SE" dirty="0"/>
              <a:t>I skollagen står det ju inte uttryckligen rektor ansvarar utan:</a:t>
            </a:r>
            <a:endParaRPr lang="en-US" dirty="0"/>
          </a:p>
          <a:p>
            <a:r>
              <a:rPr lang="sv-SE" dirty="0"/>
              <a:t> </a:t>
            </a:r>
            <a:endParaRPr lang="sv-SE" dirty="0">
              <a:cs typeface="Arial"/>
            </a:endParaRPr>
          </a:p>
          <a:p>
            <a:r>
              <a:rPr lang="sv-SE" dirty="0"/>
              <a:t>”Huvudmannen ska se till att det varje år upprättas en plan med en översikt över de åtgärder som behövs för att förebygga och förhindra kränkande behandling av barn och elever. Planen ska innehålla en redogörelse för vilka av dessa åtgärder som avses att påbörjas eller genomföras under det kommande året. En redogörelse för hur de planerade åtgärderna har genomförts ska tas in i efterföljande års plan ( 6 kap. 8 § skollagen 2010:800).</a:t>
            </a:r>
            <a:endParaRPr lang="sv-SE" dirty="0">
              <a:cs typeface="Arial"/>
            </a:endParaRPr>
          </a:p>
          <a:p>
            <a:r>
              <a:rPr lang="sv-SE" dirty="0"/>
              <a:t> </a:t>
            </a:r>
            <a:endParaRPr lang="sv-SE" dirty="0">
              <a:cs typeface="Arial"/>
            </a:endParaRPr>
          </a:p>
          <a:p>
            <a:r>
              <a:rPr lang="sv-SE" dirty="0"/>
              <a:t>Sen har grundskolenämnden i nästa led delegerat detta ansvar till ansvarig rektor/enhetschef SU-grupp i och med punkt 4.4.1 i delegationsordningen.</a:t>
            </a:r>
            <a:endParaRPr lang="sv-SE" dirty="0">
              <a:cs typeface="Arial"/>
            </a:endParaRPr>
          </a:p>
          <a:p>
            <a:endParaRPr lang="sv-SE" dirty="0">
              <a:cs typeface="Arial"/>
            </a:endParaRPr>
          </a:p>
          <a:p>
            <a:endParaRPr lang="sv-SE" dirty="0"/>
          </a:p>
          <a:p>
            <a:r>
              <a:rPr lang="sv-SE" dirty="0"/>
              <a:t>Vi har ju en hel del internationelle konventioner och lagar som tex barnkonventionen, som trycker på utbildningens ansvar att vidta  åtgärder för att säkerställa att barn och elever skyddas för alla former av tex diskriminering och kränkningar.</a:t>
            </a:r>
            <a:endParaRPr lang="en-US" dirty="0">
              <a:cs typeface="Arial"/>
            </a:endParaRPr>
          </a:p>
          <a:p>
            <a:r>
              <a:rPr lang="sv-SE" dirty="0"/>
              <a:t>Men här lyfter jag fram de som tar upp att vi ska ha en plan mot diskriminering och kränkande behandling och att vi ska arbeta med aktiva åtgärder. </a:t>
            </a:r>
            <a:endParaRPr lang="sv-SE" dirty="0">
              <a:cs typeface="Calibri"/>
            </a:endParaRPr>
          </a:p>
          <a:p>
            <a:r>
              <a:rPr lang="sv-SE" b="1" i="0" u="none" strike="noStrike" kern="1200" dirty="0">
                <a:effectLst/>
              </a:rPr>
              <a:t>Kap 3 Diskrimineringslagen</a:t>
            </a:r>
            <a:r>
              <a:rPr lang="sv-SE" dirty="0"/>
              <a:t>  </a:t>
            </a:r>
            <a:endParaRPr lang="en-US" dirty="0">
              <a:ea typeface="+mn-ea"/>
              <a:cs typeface="+mn-cs"/>
            </a:endParaRPr>
          </a:p>
          <a:p>
            <a:r>
              <a:rPr lang="sv-SE" b="1" i="0" u="none" strike="noStrike" kern="1200" dirty="0">
                <a:effectLst/>
              </a:rPr>
              <a:t>Arbetet med aktiva åtgärder</a:t>
            </a:r>
            <a:r>
              <a:rPr lang="sv-SE" dirty="0"/>
              <a:t> </a:t>
            </a:r>
            <a:r>
              <a:rPr lang="sv-SE" b="1" u="sng" dirty="0">
                <a:hlinkClick r:id="rId3"/>
              </a:rPr>
              <a:t>kap 3 Diskrimineringslagen - Aktiva åtgärder</a:t>
            </a:r>
            <a:r>
              <a:rPr lang="sv-SE" dirty="0"/>
              <a:t>  </a:t>
            </a:r>
            <a:endParaRPr lang="en-US" dirty="0">
              <a:ea typeface="+mn-ea"/>
              <a:cs typeface="+mn-cs"/>
            </a:endParaRPr>
          </a:p>
          <a:p>
            <a:r>
              <a:rPr lang="sv-SE" b="0" i="0" u="none" strike="noStrike" kern="1200" dirty="0">
                <a:effectLst/>
              </a:rPr>
              <a:t>1. </a:t>
            </a:r>
            <a:r>
              <a:rPr lang="sv-SE" b="1" i="0" u="none" strike="noStrike" kern="1200" dirty="0">
                <a:effectLst/>
              </a:rPr>
              <a:t>undersöka om det finns risker </a:t>
            </a:r>
            <a:r>
              <a:rPr lang="sv-SE" b="0" i="0" u="none" strike="noStrike" kern="1200" dirty="0">
                <a:effectLst/>
              </a:rPr>
              <a:t>för</a:t>
            </a:r>
            <a:r>
              <a:rPr lang="sv-SE" dirty="0"/>
              <a:t> </a:t>
            </a:r>
            <a:br>
              <a:rPr lang="sv-SE" dirty="0">
                <a:cs typeface="+mn-lt"/>
              </a:rPr>
            </a:br>
            <a:r>
              <a:rPr lang="sv-SE" b="0" i="0" u="none" strike="noStrike" kern="1200" dirty="0">
                <a:effectLst/>
              </a:rPr>
              <a:t>diskriminering eller repressalier eller om det finns andra hinder för enskildas lika rättigheter och möjligheter i verksamheten,</a:t>
            </a:r>
            <a:r>
              <a:rPr lang="sv-SE" dirty="0"/>
              <a:t> </a:t>
            </a:r>
            <a:endParaRPr lang="en-US" dirty="0">
              <a:ea typeface="+mn-ea"/>
              <a:cs typeface="+mn-cs"/>
            </a:endParaRPr>
          </a:p>
          <a:p>
            <a:r>
              <a:rPr lang="sv-SE" b="0" i="0" u="none" strike="noStrike" kern="1200" dirty="0">
                <a:effectLst/>
              </a:rPr>
              <a:t>2. </a:t>
            </a:r>
            <a:r>
              <a:rPr lang="sv-SE" b="1" i="0" u="none" strike="noStrike" kern="1200" dirty="0">
                <a:effectLst/>
              </a:rPr>
              <a:t>analysera orsaker till upptäckta risker</a:t>
            </a:r>
            <a:r>
              <a:rPr lang="sv-SE" b="0" i="0" u="none" strike="noStrike" kern="1200" dirty="0">
                <a:effectLst/>
              </a:rPr>
              <a:t> och hinder,</a:t>
            </a:r>
            <a:r>
              <a:rPr lang="sv-SE" dirty="0"/>
              <a:t> </a:t>
            </a:r>
            <a:endParaRPr lang="en-US" dirty="0">
              <a:ea typeface="+mn-ea"/>
              <a:cs typeface="+mn-cs"/>
            </a:endParaRPr>
          </a:p>
          <a:p>
            <a:r>
              <a:rPr lang="sv-SE" b="0" i="0" u="none" strike="noStrike" kern="1200" dirty="0">
                <a:effectLst/>
              </a:rPr>
              <a:t>3. </a:t>
            </a:r>
            <a:r>
              <a:rPr lang="sv-SE" b="1" i="0" u="none" strike="noStrike" kern="1200" dirty="0">
                <a:effectLst/>
              </a:rPr>
              <a:t>vidta de förebyggande och främjande åtgärder</a:t>
            </a:r>
            <a:r>
              <a:rPr lang="sv-SE" b="0" i="0" u="none" strike="noStrike" kern="1200" dirty="0">
                <a:effectLst/>
              </a:rPr>
              <a:t> som skäligen kan krävas, och</a:t>
            </a:r>
            <a:r>
              <a:rPr lang="sv-SE" dirty="0"/>
              <a:t> </a:t>
            </a:r>
            <a:endParaRPr lang="en-US" dirty="0">
              <a:ea typeface="+mn-ea"/>
              <a:cs typeface="+mn-cs"/>
            </a:endParaRPr>
          </a:p>
          <a:p>
            <a:r>
              <a:rPr lang="sv-SE" b="0" i="0" u="none" strike="noStrike" kern="1200" dirty="0">
                <a:effectLst/>
              </a:rPr>
              <a:t>4. </a:t>
            </a:r>
            <a:r>
              <a:rPr lang="sv-SE" b="1" i="0" u="none" strike="noStrike" kern="1200" dirty="0">
                <a:effectLst/>
              </a:rPr>
              <a:t>följa upp och utvärdera </a:t>
            </a:r>
            <a:r>
              <a:rPr lang="sv-SE" b="0" i="0" u="none" strike="noStrike" kern="1200" dirty="0">
                <a:effectLst/>
              </a:rPr>
              <a:t>arbetet enligt 1-3. </a:t>
            </a:r>
            <a:r>
              <a:rPr lang="sv-SE" b="0" i="1" u="none" strike="noStrike" kern="1200" dirty="0">
                <a:effectLst/>
              </a:rPr>
              <a:t>Lag (2016:828)</a:t>
            </a:r>
            <a:r>
              <a:rPr lang="sv-SE" b="0" i="0" u="none" strike="noStrike" kern="1200" dirty="0">
                <a:effectLst/>
              </a:rPr>
              <a:t>.</a:t>
            </a:r>
            <a:r>
              <a:rPr lang="sv-SE" dirty="0"/>
              <a:t> </a:t>
            </a:r>
            <a:endParaRPr lang="en-US" dirty="0">
              <a:ea typeface="+mn-ea"/>
              <a:cs typeface="+mn-cs"/>
            </a:endParaRPr>
          </a:p>
          <a:p>
            <a:r>
              <a:rPr lang="sv-SE" b="1" i="0" u="none" strike="noStrike" kern="1200" dirty="0">
                <a:effectLst/>
              </a:rPr>
              <a:t>3 §</a:t>
            </a:r>
            <a:r>
              <a:rPr lang="sv-SE" b="0" i="0" u="none" strike="noStrike" kern="1200" dirty="0">
                <a:effectLst/>
              </a:rPr>
              <a:t> Arbetet med </a:t>
            </a:r>
            <a:r>
              <a:rPr lang="sv-SE" b="1" i="0" u="none" strike="noStrike" kern="1200" dirty="0">
                <a:effectLst/>
              </a:rPr>
              <a:t>aktiva åtgärder ska genomföras fortlöpande</a:t>
            </a:r>
            <a:r>
              <a:rPr lang="sv-SE" b="0" i="0" u="none" strike="noStrike" kern="1200" dirty="0">
                <a:effectLst/>
              </a:rPr>
              <a:t> och </a:t>
            </a:r>
            <a:r>
              <a:rPr lang="sv-SE" b="0" i="0" u="none" strike="noStrike" kern="1200" dirty="0" err="1">
                <a:effectLst/>
              </a:rPr>
              <a:t>tidsplaneras</a:t>
            </a:r>
            <a:r>
              <a:rPr lang="sv-SE" dirty="0"/>
              <a:t> </a:t>
            </a:r>
            <a:endParaRPr lang="en-US" dirty="0">
              <a:ea typeface="+mn-ea"/>
              <a:cs typeface="+mn-cs"/>
            </a:endParaRPr>
          </a:p>
          <a:p>
            <a:r>
              <a:rPr lang="sv-SE" dirty="0"/>
              <a:t>  </a:t>
            </a:r>
            <a:endParaRPr lang="en-US" dirty="0">
              <a:ea typeface="+mn-ea"/>
              <a:cs typeface="+mn-cs"/>
            </a:endParaRPr>
          </a:p>
          <a:p>
            <a:r>
              <a:rPr lang="sv-SE" b="1" i="0" u="sng" strike="noStrike" kern="1200" dirty="0">
                <a:effectLst/>
              </a:rPr>
              <a:t>Skollagen kap.6 </a:t>
            </a:r>
            <a:r>
              <a:rPr lang="sv-SE" u="sng" dirty="0"/>
              <a:t> </a:t>
            </a:r>
            <a:r>
              <a:rPr lang="sv-SE" u="sng" dirty="0">
                <a:hlinkClick r:id="rId4"/>
              </a:rPr>
              <a:t>Kap. 6 Skollagen- </a:t>
            </a:r>
            <a:r>
              <a:rPr lang="sv-SE" b="0" i="0" u="sng" strike="noStrike" kern="1200" dirty="0">
                <a:effectLst/>
                <a:hlinkClick r:id="rId4"/>
              </a:rPr>
              <a:t>Åtgärder mot kränkande behandling</a:t>
            </a:r>
            <a:r>
              <a:rPr lang="sv-SE" dirty="0"/>
              <a:t>  </a:t>
            </a:r>
            <a:endParaRPr lang="en-US" dirty="0">
              <a:ea typeface="+mn-ea"/>
              <a:cs typeface="+mn-cs"/>
            </a:endParaRPr>
          </a:p>
          <a:p>
            <a:pPr marL="285750" indent="-285750">
              <a:buFont typeface="Arial"/>
              <a:buChar char="•"/>
            </a:pPr>
            <a:r>
              <a:rPr lang="sv-SE" b="0" i="0" u="none" strike="noStrike" kern="1200" dirty="0">
                <a:effectLst/>
              </a:rPr>
              <a:t>Aktiva åtgärder</a:t>
            </a:r>
            <a:r>
              <a:rPr lang="sv-SE" dirty="0"/>
              <a:t> mot kränkande behandling </a:t>
            </a:r>
            <a:endParaRPr lang="en-US" dirty="0">
              <a:ea typeface="+mn-ea"/>
              <a:cs typeface="+mn-cs"/>
            </a:endParaRPr>
          </a:p>
          <a:p>
            <a:pPr marL="285750" indent="-285750">
              <a:buFont typeface="Arial"/>
              <a:buChar char="•"/>
            </a:pPr>
            <a:r>
              <a:rPr lang="sv-SE" b="0" i="0" u="none" strike="noStrike" kern="1200" dirty="0">
                <a:effectLst/>
              </a:rPr>
              <a:t>Målinriktat arbete -varje särskild verksamhet bedrivs ett målinriktat arbete för att motverka kränkande behandling av barn och elever.</a:t>
            </a:r>
            <a:r>
              <a:rPr lang="sv-SE" dirty="0"/>
              <a:t> </a:t>
            </a:r>
            <a:endParaRPr lang="en-US" dirty="0">
              <a:ea typeface="+mn-ea"/>
              <a:cs typeface="+mn-cs"/>
            </a:endParaRPr>
          </a:p>
          <a:p>
            <a:pPr marL="285750" indent="-285750">
              <a:buFont typeface="Arial"/>
              <a:buChar char="•"/>
            </a:pPr>
            <a:r>
              <a:rPr lang="sv-SE" b="0" i="0" u="none" strike="noStrike" kern="1200" dirty="0">
                <a:effectLst/>
              </a:rPr>
              <a:t>Skyldighet att förebygga och förhindra kränkande behandling</a:t>
            </a:r>
            <a:r>
              <a:rPr lang="sv-SE" dirty="0"/>
              <a:t> </a:t>
            </a:r>
            <a:endParaRPr lang="en-US" dirty="0">
              <a:ea typeface="+mn-ea"/>
              <a:cs typeface="+mn-cs"/>
            </a:endParaRPr>
          </a:p>
          <a:p>
            <a:pPr marL="285750" indent="-285750">
              <a:buFont typeface="Arial"/>
              <a:buChar char="•"/>
            </a:pPr>
            <a:r>
              <a:rPr lang="sv-SE" b="0" i="0" u="none" strike="noStrike" kern="1200" dirty="0">
                <a:effectLst/>
              </a:rPr>
              <a:t>Plan mot kränkande behandling</a:t>
            </a:r>
            <a:r>
              <a:rPr lang="en-US" dirty="0"/>
              <a:t> </a:t>
            </a:r>
            <a:br>
              <a:rPr lang="en-US" dirty="0">
                <a:cs typeface="+mn-lt"/>
              </a:rPr>
            </a:br>
            <a:br>
              <a:rPr lang="en-US" dirty="0">
                <a:cs typeface="+mn-lt"/>
              </a:rPr>
            </a:br>
            <a:r>
              <a:rPr lang="en-US" b="1" dirty="0" err="1"/>
              <a:t>Huvudmannens</a:t>
            </a:r>
            <a:r>
              <a:rPr lang="en-US" b="1" dirty="0"/>
              <a:t> </a:t>
            </a:r>
            <a:r>
              <a:rPr lang="en-US" b="1" dirty="0" err="1"/>
              <a:t>ansvar</a:t>
            </a:r>
            <a:endParaRPr lang="en-US" b="1" dirty="0"/>
          </a:p>
          <a:p>
            <a:pPr marL="285750" indent="-285750">
              <a:buFont typeface="Arial"/>
              <a:buChar char="•"/>
            </a:pPr>
            <a:endParaRPr lang="en-US" dirty="0"/>
          </a:p>
          <a:p>
            <a:pPr marL="285750" indent="-285750">
              <a:buFont typeface="Arial"/>
              <a:buChar char="•"/>
            </a:pPr>
            <a:r>
              <a:rPr lang="sv-SE" dirty="0"/>
              <a:t>Huvudmannen ska se till att det genomförs åtgärder för att förebygga och förhindra att barn och elever utsätts för kränkande behandling (Skollag kap </a:t>
            </a:r>
            <a:r>
              <a:rPr lang="sv-SE" b="0" i="0" strike="noStrike" kern="1200" dirty="0">
                <a:effectLst/>
              </a:rPr>
              <a:t>6</a:t>
            </a:r>
            <a:r>
              <a:rPr lang="sv-SE" dirty="0"/>
              <a:t>, §7).</a:t>
            </a:r>
            <a:endParaRPr lang="en-US" dirty="0"/>
          </a:p>
          <a:p>
            <a:pPr marL="285750" indent="-285750">
              <a:buFont typeface="Arial"/>
              <a:buChar char="•"/>
            </a:pPr>
            <a:endParaRPr lang="sv-SE" dirty="0"/>
          </a:p>
          <a:p>
            <a:pPr marL="342900" indent="-342900">
              <a:buFont typeface="Arial,Sans-Serif"/>
              <a:buChar char="•"/>
            </a:pPr>
            <a:r>
              <a:rPr lang="sv-SE" dirty="0"/>
              <a:t>Huvudmannen ska se till att det varje år upprättas en plan med en översikt över de åtgärder som behövs för att förebygga och förhindra</a:t>
            </a:r>
            <a:r>
              <a:rPr lang="sv-SE" b="0" i="0" strike="noStrike" kern="1200" dirty="0">
                <a:effectLst/>
              </a:rPr>
              <a:t> kränkande behandling</a:t>
            </a:r>
            <a:r>
              <a:rPr lang="sv-SE" dirty="0"/>
              <a:t> av barn och elever(Skollag kap 6 §8)</a:t>
            </a:r>
            <a:endParaRPr lang="sv-SE" dirty="0">
              <a:cs typeface="Arial"/>
            </a:endParaRPr>
          </a:p>
          <a:p>
            <a:pPr marL="342900" indent="-342900">
              <a:buFont typeface="Arial,Sans-Serif"/>
              <a:buChar char="•"/>
            </a:pPr>
            <a:endParaRPr lang="sv-SE" dirty="0">
              <a:cs typeface="Arial"/>
            </a:endParaRPr>
          </a:p>
          <a:p>
            <a:r>
              <a:rPr lang="sv-SE" b="1" dirty="0">
                <a:cs typeface="Arial"/>
              </a:rPr>
              <a:t>Huvudmannen delegerat till rektor ansvaret</a:t>
            </a:r>
          </a:p>
          <a:p>
            <a:pPr marL="171450" indent="-171450">
              <a:buFont typeface="Arial,Sans-Serif"/>
              <a:buChar char="•"/>
            </a:pPr>
            <a:endParaRPr lang="en-US" dirty="0">
              <a:cs typeface="Arial"/>
            </a:endParaRPr>
          </a:p>
          <a:p>
            <a:pPr marL="285750" indent="-285750">
              <a:buFont typeface="Arial"/>
              <a:buChar char="•"/>
            </a:pPr>
            <a:endParaRPr lang="sv-SE" dirty="0">
              <a:cs typeface="Arial"/>
            </a:endParaRPr>
          </a:p>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42298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Arial"/>
              </a:rPr>
              <a:t>Birgitta</a:t>
            </a:r>
          </a:p>
          <a:p>
            <a:r>
              <a:rPr lang="sv-SE">
                <a:cs typeface="Arial"/>
              </a:rPr>
              <a:t>Här är en bild på PDK hjulet som visar på tanken hur man kan skapa en systematik och röd tråd i arbetet. Det kan ibland vara viktigt att stanna upp och se till att man ger utrymme för</a:t>
            </a:r>
            <a:r>
              <a:rPr lang="sv-SE" b="1">
                <a:cs typeface="Arial"/>
              </a:rPr>
              <a:t> alla </a:t>
            </a:r>
            <a:r>
              <a:rPr lang="sv-SE">
                <a:cs typeface="Arial"/>
              </a:rPr>
              <a:t>delar, då vi lätt hamnar direkt i åtgärder utan att gjort en gedigen kartläggning med analys. Det finns även en risk i att man inte planerar in tid för uppföljning och utvärdering.</a:t>
            </a:r>
          </a:p>
          <a:p>
            <a:endParaRPr lang="sv-SE">
              <a:cs typeface="Calibri" panose="020F0502020204030204"/>
            </a:endParaRPr>
          </a:p>
          <a:p>
            <a:pPr>
              <a:defRPr/>
            </a:pPr>
            <a:r>
              <a:rPr lang="sv-SE" sz="1800">
                <a:solidFill>
                  <a:srgbClr val="0070C0"/>
                </a:solidFill>
                <a:effectLst/>
                <a:latin typeface="Calibri"/>
                <a:ea typeface="Times New Roman" panose="02020603050405020304" pitchFamily="18" charset="0"/>
                <a:cs typeface="Calibri"/>
              </a:rPr>
              <a:t>Reflektera över hur mycket tid och planering och delaktighet man lägger i de olika delarna, varför vissa delar får mindre utrymme, risker med det, när är det relevant. Hur skapa utrymme för alla delar?</a:t>
            </a:r>
            <a:r>
              <a:rPr lang="sv-SE" sz="1800">
                <a:solidFill>
                  <a:srgbClr val="0070C0"/>
                </a:solidFill>
                <a:latin typeface="Calibri"/>
                <a:ea typeface="Times New Roman" panose="02020603050405020304" pitchFamily="18" charset="0"/>
                <a:cs typeface="Calibri"/>
              </a:rPr>
              <a:t> </a:t>
            </a:r>
            <a:endParaRPr lang="sv-SE" sz="1800">
              <a:effectLst/>
              <a:latin typeface="Times New Roman" panose="02020603050405020304" pitchFamily="18" charset="0"/>
              <a:ea typeface="Times New Roman" panose="02020603050405020304" pitchFamily="18" charset="0"/>
            </a:endParaRPr>
          </a:p>
          <a:p>
            <a:endParaRPr lang="sv-SE"/>
          </a:p>
          <a:p>
            <a:r>
              <a:rPr lang="sv-SE">
                <a:cs typeface="Arial"/>
              </a:rPr>
              <a:t>Birgitta lägger till pilar med koppling till </a:t>
            </a:r>
            <a:r>
              <a:rPr lang="sv-SE" err="1">
                <a:cs typeface="Arial"/>
              </a:rPr>
              <a:t>PDK:s</a:t>
            </a:r>
            <a:r>
              <a:rPr lang="sv-SE">
                <a:cs typeface="Arial"/>
              </a:rPr>
              <a:t> olika avsnitt.</a:t>
            </a:r>
          </a:p>
          <a:p>
            <a:r>
              <a:rPr lang="sv-SE" b="1">
                <a:cs typeface="Arial"/>
              </a:rPr>
              <a:t>Bikupa </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151607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Birgitta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I innehållsförteckningen får man en överblick av de olika stegen.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Er PDK  är klar när ni skrivit </a:t>
            </a:r>
            <a:r>
              <a:rPr lang="sv-SE" sz="1200" i="1" kern="1200">
                <a:solidFill>
                  <a:schemeClr val="tx1"/>
                </a:solidFill>
                <a:effectLst/>
                <a:highlight>
                  <a:srgbClr val="00FFFF"/>
                </a:highlight>
                <a:latin typeface="+mn-lt"/>
                <a:ea typeface="+mn-ea"/>
                <a:cs typeface="+mn-cs"/>
              </a:rPr>
              <a:t>rubrik 1-6.</a:t>
            </a:r>
            <a:r>
              <a:rPr lang="sv-SE" sz="1200" kern="1200">
                <a:solidFill>
                  <a:schemeClr val="tx1"/>
                </a:solidFill>
                <a:effectLst/>
                <a:highlight>
                  <a:srgbClr val="00FFFF"/>
                </a:highlight>
                <a:latin typeface="+mn-lt"/>
                <a:ea typeface="+mn-ea"/>
                <a:cs typeface="+mn-cs"/>
              </a:rPr>
              <a:t> </a:t>
            </a:r>
            <a:r>
              <a:rPr lang="sv-SE" sz="1200" kern="1200">
                <a:solidFill>
                  <a:schemeClr val="tx1"/>
                </a:solidFill>
                <a:effectLst/>
                <a:latin typeface="+mn-lt"/>
                <a:ea typeface="+mn-ea"/>
                <a:cs typeface="+mn-cs"/>
              </a:rPr>
              <a:t>Därefter kan den exporteras till en Word- eller </a:t>
            </a:r>
            <a:r>
              <a:rPr lang="sv-SE" sz="1200" kern="1200" err="1">
                <a:solidFill>
                  <a:schemeClr val="tx1"/>
                </a:solidFill>
                <a:effectLst/>
                <a:latin typeface="+mn-lt"/>
                <a:ea typeface="+mn-ea"/>
                <a:cs typeface="+mn-cs"/>
              </a:rPr>
              <a:t>Pdf</a:t>
            </a:r>
            <a:r>
              <a:rPr lang="sv-SE" sz="1200" kern="1200">
                <a:solidFill>
                  <a:schemeClr val="tx1"/>
                </a:solidFill>
                <a:effectLst/>
                <a:latin typeface="+mn-lt"/>
                <a:ea typeface="+mn-ea"/>
                <a:cs typeface="+mn-cs"/>
              </a:rPr>
              <a:t> fil, uppföljning sker löpande och utvärdering vid årets slut.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Ändring PDK 23/24 avsnitt 6</a:t>
            </a: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97753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Anita</a:t>
            </a:r>
          </a:p>
          <a:p>
            <a:pPr>
              <a:defRPr/>
            </a:pPr>
            <a:r>
              <a:rPr lang="sv-SE"/>
              <a:t>I inledningen så formulera ni er vision med ert värdegrundsarbete och sedan beskriver man ansvar och förklarar hur elever och personal görs delaktiga. </a:t>
            </a:r>
          </a:p>
          <a:p>
            <a:endParaRPr lang="sv-SE"/>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54176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4320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2307"/>
              </a:lnSpc>
            </a:pPr>
            <a:r>
              <a:rPr lang="sv-SE"/>
              <a:t>Anita</a:t>
            </a:r>
          </a:p>
          <a:p>
            <a:pPr>
              <a:lnSpc>
                <a:spcPct val="92307"/>
              </a:lnSpc>
            </a:pPr>
            <a:r>
              <a:rPr lang="sv-SE"/>
              <a:t>När ni gjort era utvärderingar i förra årets plan skriver ni in de  sammanfattningar ni gjort i den nya planen under rubrik 2. </a:t>
            </a:r>
          </a:p>
          <a:p>
            <a:pPr marL="171450" indent="-171450">
              <a:lnSpc>
                <a:spcPct val="92307"/>
              </a:lnSpc>
              <a:buFontTx/>
              <a:buChar char="-"/>
            </a:pPr>
            <a:r>
              <a:rPr lang="sv-SE"/>
              <a:t>Har ni haft en plan för förra året och löpande följt upp den så har ni ett underlag som ni sammanfattar här.</a:t>
            </a:r>
            <a:endParaRPr lang="sv-SE">
              <a:cs typeface="Arial"/>
            </a:endParaRPr>
          </a:p>
          <a:p>
            <a:pPr marL="171450" indent="-171450">
              <a:lnSpc>
                <a:spcPct val="92307"/>
              </a:lnSpc>
              <a:buFontTx/>
              <a:buChar char="-"/>
            </a:pPr>
            <a:r>
              <a:rPr lang="sv-SE"/>
              <a:t>Om  ni inte har haft någon plan eller inte följt upp i förra årets plan behöver man ändå göra en utvärdering av det värdegrundsarbete ni har haft.</a:t>
            </a:r>
            <a:endParaRPr lang="sv-SE">
              <a:cs typeface="Arial"/>
            </a:endParaRPr>
          </a:p>
          <a:p>
            <a:pPr marL="171450" indent="-171450">
              <a:lnSpc>
                <a:spcPct val="92307"/>
              </a:lnSpc>
              <a:buFontTx/>
              <a:buChar char="-"/>
            </a:pPr>
            <a:endParaRPr lang="sv-SE"/>
          </a:p>
          <a:p>
            <a:pPr>
              <a:lnSpc>
                <a:spcPct val="92307"/>
              </a:lnSpc>
              <a:defRPr/>
            </a:pPr>
            <a:r>
              <a:rPr lang="sv-SE"/>
              <a:t>Första steget innan ni upprättar en ny plan är att utvärdera hur arbetet gick med förra årets plan. Det är ju en viktig grund för det fortsatta arbetet. I slutet av förra årets plan finns denna sida där tanken är att man ska ha kopierat och klistrat in sina åtgärder och </a:t>
            </a:r>
            <a:r>
              <a:rPr lang="sv-SE" b="1"/>
              <a:t>löpande</a:t>
            </a:r>
            <a:r>
              <a:rPr lang="sv-SE"/>
              <a:t> följt upp dem. Om de inte är inlagda tidigare så kan ni göra det nu och beskriva resultatet och analysera, för att se vad ni behöver arbeta vidare med. Detta behöver så klart ske i dialog med all personal på skolan. </a:t>
            </a:r>
            <a:r>
              <a:rPr lang="sv-SE" sz="1200" kern="1200">
                <a:solidFill>
                  <a:schemeClr val="tx1"/>
                </a:solidFill>
                <a:effectLst/>
                <a:latin typeface="+mn-lt"/>
                <a:ea typeface="+mn-ea"/>
                <a:cs typeface="+mn-cs"/>
              </a:rPr>
              <a:t>Efter det skriver man kort fram sina slutsatser att ta med i kommande års plan.</a:t>
            </a:r>
            <a:endParaRPr lang="sv-SE" sz="1200" kern="1200">
              <a:solidFill>
                <a:schemeClr val="tx1"/>
              </a:solidFill>
              <a:effectLst/>
              <a:latin typeface="+mn-lt"/>
              <a:cs typeface="Arial"/>
            </a:endParaRPr>
          </a:p>
          <a:p>
            <a:pPr marL="0" indent="0">
              <a:lnSpc>
                <a:spcPct val="92307"/>
              </a:lnSpc>
              <a:buFontTx/>
              <a:buNone/>
            </a:pPr>
            <a:endParaRPr lang="sv-SE"/>
          </a:p>
          <a:p>
            <a:pPr marL="0" indent="0">
              <a:lnSpc>
                <a:spcPct val="92307"/>
              </a:lnSpc>
              <a:buFontTx/>
              <a:buNone/>
            </a:pPr>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2023-12-21</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527787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useBgFill="1">
        <p:nvSpPr>
          <p:cNvPr id="11" name="Rektangulär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2" name="Rektangulär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3" name="Rektangulär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4" name="Ellips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5" name="Ellips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16" name="Ellips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pic>
        <p:nvPicPr>
          <p:cNvPr id="17" name="Bild 16" descr="Tagg=KundFoto&#10;Beskär=1&#10;Justera=Ej tillämpligt">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Rubrik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sv-SE"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Klicka här för att ändra mall för rubrikformat</a:t>
            </a:r>
          </a:p>
        </p:txBody>
      </p:sp>
      <p:sp>
        <p:nvSpPr>
          <p:cNvPr id="20" name="Platshållare för text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sv-SE" noProof="0"/>
              <a:t>Redigera format för bakgrundstext</a:t>
            </a:r>
          </a:p>
        </p:txBody>
      </p:sp>
    </p:spTree>
    <p:extLst>
      <p:ext uri="{BB962C8B-B14F-4D97-AF65-F5344CB8AC3E}">
        <p14:creationId xmlns:p14="http://schemas.microsoft.com/office/powerpoint/2010/main" val="1325044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lednin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sv-SE" sz="4400" noProof="0">
                <a:gradFill flip="none" rotWithShape="1">
                  <a:gsLst>
                    <a:gs pos="0">
                      <a:schemeClr val="accent5">
                        <a:alpha val="70000"/>
                      </a:schemeClr>
                    </a:gs>
                    <a:gs pos="100000">
                      <a:schemeClr val="accent1">
                        <a:alpha val="70000"/>
                      </a:schemeClr>
                    </a:gs>
                  </a:gsLst>
                  <a:lin ang="0" scaled="1"/>
                  <a:tileRect/>
                </a:gradFill>
              </a:rPr>
              <a:t>Klicka här för att ändra mall för rubrikformat</a:t>
            </a:r>
          </a:p>
        </p:txBody>
      </p:sp>
      <p:sp>
        <p:nvSpPr>
          <p:cNvPr id="17" name="Platshållare för innehåll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sv-SE" sz="1800" noProof="0">
                <a:solidFill>
                  <a:schemeClr val="tx2">
                    <a:alpha val="60000"/>
                  </a:schemeClr>
                </a:solidFill>
              </a:rPr>
              <a:t>Klicka här för att ändra format på bakgrundstexten</a:t>
            </a:r>
          </a:p>
        </p:txBody>
      </p:sp>
      <p:sp>
        <p:nvSpPr>
          <p:cNvPr id="29" name="Platshållare för datum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sv-SE" noProof="0"/>
              <a:t>1/3/20XX</a:t>
            </a:r>
          </a:p>
        </p:txBody>
      </p:sp>
      <p:sp>
        <p:nvSpPr>
          <p:cNvPr id="24" name="Platshållare för bild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sv-SE" noProof="0"/>
              <a:t>Klicka på ikonen för att lägga till en bild</a:t>
            </a:r>
          </a:p>
        </p:txBody>
      </p:sp>
      <p:sp>
        <p:nvSpPr>
          <p:cNvPr id="25" name="Platshållare för bild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sv-SE" noProof="0"/>
              <a:t>Klicka på ikonen för att lägga till en bild</a:t>
            </a:r>
          </a:p>
        </p:txBody>
      </p:sp>
      <p:sp>
        <p:nvSpPr>
          <p:cNvPr id="26" name="Platshållare för bild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sv-SE" noProof="0"/>
              <a:t>Klicka på ikonen för att lägga till en bild</a:t>
            </a:r>
          </a:p>
        </p:txBody>
      </p:sp>
      <p:sp>
        <p:nvSpPr>
          <p:cNvPr id="30" name="Platshållare för sidfot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sv-SE" noProof="0"/>
              <a:t>EXEMPEL PÅ SIDFOTSTEXT</a:t>
            </a:r>
          </a:p>
        </p:txBody>
      </p:sp>
      <p:sp>
        <p:nvSpPr>
          <p:cNvPr id="31" name="Platshållare för bildnumm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noProof="0" smtClean="0"/>
              <a:t>‹#›</a:t>
            </a:fld>
            <a:endParaRPr lang="sv-SE" noProof="0"/>
          </a:p>
        </p:txBody>
      </p:sp>
    </p:spTree>
    <p:extLst>
      <p:ext uri="{BB962C8B-B14F-4D97-AF65-F5344CB8AC3E}">
        <p14:creationId xmlns:p14="http://schemas.microsoft.com/office/powerpoint/2010/main" val="214042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vsnittsbrytning">
    <p:spTree>
      <p:nvGrpSpPr>
        <p:cNvPr id="1" name=""/>
        <p:cNvGrpSpPr/>
        <p:nvPr/>
      </p:nvGrpSpPr>
      <p:grpSpPr>
        <a:xfrm>
          <a:off x="0" y="0"/>
          <a:ext cx="0" cy="0"/>
          <a:chOff x="0" y="0"/>
          <a:chExt cx="0" cy="0"/>
        </a:xfrm>
      </p:grpSpPr>
      <p:sp useBgFill="1">
        <p:nvSpPr>
          <p:cNvPr id="5" name="Rektangulär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6" name="Rektangulär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7" name="Rektangulär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useBgFill="1">
        <p:nvSpPr>
          <p:cNvPr id="8" name="Frihandsfigur: Figur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9" name="Bildruta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solidFill>
                <a:schemeClr val="tx1"/>
              </a:solidFill>
            </a:endParaRPr>
          </a:p>
        </p:txBody>
      </p:sp>
      <p:sp>
        <p:nvSpPr>
          <p:cNvPr id="10" name="Rubrik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sv-SE" noProof="0">
                <a:solidFill>
                  <a:srgbClr val="FFFFFF"/>
                </a:solidFill>
                <a:ea typeface="Cambria" panose="02040503050406030204" pitchFamily="18" charset="0"/>
                <a:cs typeface="Sabon Next LT" panose="020B0502040204020203" pitchFamily="2" charset="0"/>
              </a:rPr>
              <a:t>Klicka här för att ändra mall för rubrikformat</a:t>
            </a:r>
          </a:p>
        </p:txBody>
      </p:sp>
      <p:sp>
        <p:nvSpPr>
          <p:cNvPr id="18" name="Platshållare för bild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sv-SE" noProof="0"/>
              <a:t>Klicka på ikonen för att lägga till en bild</a:t>
            </a:r>
          </a:p>
        </p:txBody>
      </p:sp>
      <p:sp>
        <p:nvSpPr>
          <p:cNvPr id="20" name="Platshållare för bild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sv-SE" noProof="0"/>
              <a:t>Klicka på ikonen för att lägga till en bild</a:t>
            </a:r>
          </a:p>
        </p:txBody>
      </p:sp>
      <p:sp>
        <p:nvSpPr>
          <p:cNvPr id="13" name="Platshållare för text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sv-SE" noProof="0"/>
              <a:t>Redigera format för bakgrundstext</a:t>
            </a:r>
          </a:p>
        </p:txBody>
      </p:sp>
    </p:spTree>
    <p:extLst>
      <p:ext uri="{BB962C8B-B14F-4D97-AF65-F5344CB8AC3E}">
        <p14:creationId xmlns:p14="http://schemas.microsoft.com/office/powerpoint/2010/main" val="284820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dslinje för tabell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B98991-AEF1-4F19-AAB8-436EAD58C282}"/>
              </a:ext>
            </a:extLst>
          </p:cNvPr>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a:extLst>
              <a:ext uri="{FF2B5EF4-FFF2-40B4-BE49-F238E27FC236}">
                <a16:creationId xmlns:a16="http://schemas.microsoft.com/office/drawing/2014/main" id="{0D25B44F-E7DA-40C6-8B44-71EAB6BDFC98}"/>
              </a:ext>
            </a:extLst>
          </p:cNvPr>
          <p:cNvSpPr>
            <a:spLocks noGrp="1"/>
          </p:cNvSpPr>
          <p:nvPr>
            <p:ph idx="1" hasCustomPrompt="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sv-SE" noProof="0"/>
              <a:t>1/3/20XX</a:t>
            </a:r>
          </a:p>
        </p:txBody>
      </p:sp>
      <p:sp>
        <p:nvSpPr>
          <p:cNvPr id="5" name="Platshållare för sidfot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sv-SE" noProof="0"/>
              <a:t>EXEMPEL PÅ SIDFOTSTEXT</a:t>
            </a:r>
          </a:p>
        </p:txBody>
      </p:sp>
      <p:sp>
        <p:nvSpPr>
          <p:cNvPr id="6" name="Platshållare för bildnumm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sv-SE" noProof="0" smtClean="0"/>
              <a:t>‹#›</a:t>
            </a:fld>
            <a:endParaRPr lang="sv-SE" noProof="0"/>
          </a:p>
        </p:txBody>
      </p:sp>
    </p:spTree>
    <p:extLst>
      <p:ext uri="{BB962C8B-B14F-4D97-AF65-F5344CB8AC3E}">
        <p14:creationId xmlns:p14="http://schemas.microsoft.com/office/powerpoint/2010/main" val="1292179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olumn för innehåll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DC85CC-8D2B-4219-A2A4-1625A02DFECD}"/>
              </a:ext>
            </a:extLst>
          </p:cNvPr>
          <p:cNvSpPr>
            <a:spLocks noGrp="1"/>
          </p:cNvSpPr>
          <p:nvPr>
            <p:ph type="title" hasCustomPrompt="1"/>
          </p:nvPr>
        </p:nvSpPr>
        <p:spPr>
          <a:xfrm>
            <a:off x="839788" y="685800"/>
            <a:ext cx="10515600" cy="1325880"/>
          </a:xfrm>
        </p:spPr>
        <p:txBody>
          <a:bodyPr rtlCol="0"/>
          <a:lstStyle/>
          <a:p>
            <a:pPr rtl="0"/>
            <a:r>
              <a:rPr lang="sv-SE" noProof="0"/>
              <a:t>Klicka här för att ändra format</a:t>
            </a:r>
          </a:p>
        </p:txBody>
      </p:sp>
      <p:sp>
        <p:nvSpPr>
          <p:cNvPr id="3" name="Platshållare för text 2">
            <a:extLst>
              <a:ext uri="{FF2B5EF4-FFF2-40B4-BE49-F238E27FC236}">
                <a16:creationId xmlns:a16="http://schemas.microsoft.com/office/drawing/2014/main" id="{DD6143C8-1CF7-440E-99A3-0527314598C6}"/>
              </a:ext>
            </a:extLst>
          </p:cNvPr>
          <p:cNvSpPr>
            <a:spLocks noGrp="1"/>
          </p:cNvSpPr>
          <p:nvPr>
            <p:ph type="body" idx="1" hasCustomPrompt="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a:extLst>
              <a:ext uri="{FF2B5EF4-FFF2-40B4-BE49-F238E27FC236}">
                <a16:creationId xmlns:a16="http://schemas.microsoft.com/office/drawing/2014/main" id="{876CB5B7-DC23-41CE-872B-E25BD64F84A5}"/>
              </a:ext>
            </a:extLst>
          </p:cNvPr>
          <p:cNvSpPr>
            <a:spLocks noGrp="1"/>
          </p:cNvSpPr>
          <p:nvPr>
            <p:ph type="body" sz="quarter" idx="3" hasCustomPrompt="1"/>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6" name="Platshållare för innehåll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10" name="Platshållare för text 4">
            <a:extLst>
              <a:ext uri="{FF2B5EF4-FFF2-40B4-BE49-F238E27FC236}">
                <a16:creationId xmlns:a16="http://schemas.microsoft.com/office/drawing/2014/main" id="{422881CE-A366-4A3A-AE00-9B14BEFE4A95}"/>
              </a:ext>
            </a:extLst>
          </p:cNvPr>
          <p:cNvSpPr>
            <a:spLocks noGrp="1"/>
          </p:cNvSpPr>
          <p:nvPr>
            <p:ph type="body" sz="quarter" idx="13" hasCustomPrompt="1"/>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1" name="Platshållare för innehåll 5">
            <a:extLst>
              <a:ext uri="{FF2B5EF4-FFF2-40B4-BE49-F238E27FC236}">
                <a16:creationId xmlns:a16="http://schemas.microsoft.com/office/drawing/2014/main" id="{3CF16E98-73C9-47B5-B88B-9120BEB9F09B}"/>
              </a:ext>
            </a:extLst>
          </p:cNvPr>
          <p:cNvSpPr>
            <a:spLocks noGrp="1"/>
          </p:cNvSpPr>
          <p:nvPr>
            <p:ph sz="quarter" idx="14" hasCustomPrompt="1"/>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sv-SE" noProof="0"/>
              <a:t>1/3/20XX</a:t>
            </a:r>
          </a:p>
        </p:txBody>
      </p:sp>
      <p:sp>
        <p:nvSpPr>
          <p:cNvPr id="8" name="Platshållare för sidfot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sv-SE" noProof="0"/>
              <a:t>EXEMPEL PÅ SIDFOTSTEXT</a:t>
            </a:r>
          </a:p>
        </p:txBody>
      </p:sp>
      <p:sp>
        <p:nvSpPr>
          <p:cNvPr id="9" name="Platshållare för bildnumm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sv-SE" noProof="0" smtClean="0"/>
              <a:t>‹#›</a:t>
            </a:fld>
            <a:endParaRPr lang="sv-SE" noProof="0"/>
          </a:p>
        </p:txBody>
      </p:sp>
    </p:spTree>
    <p:extLst>
      <p:ext uri="{BB962C8B-B14F-4D97-AF65-F5344CB8AC3E}">
        <p14:creationId xmlns:p14="http://schemas.microsoft.com/office/powerpoint/2010/main" val="54971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olumn för innehåll 2 (jämförelsebi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EEFF5CA-4662-4430-80C7-99CD7D66C9CF}"/>
              </a:ext>
            </a:extLst>
          </p:cNvPr>
          <p:cNvSpPr>
            <a:spLocks noGrp="1"/>
          </p:cNvSpPr>
          <p:nvPr>
            <p:ph sz="half" idx="2" hasCustomPrompt="1"/>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innehåll 5">
            <a:extLst>
              <a:ext uri="{FF2B5EF4-FFF2-40B4-BE49-F238E27FC236}">
                <a16:creationId xmlns:a16="http://schemas.microsoft.com/office/drawing/2014/main" id="{4DF7633C-C24D-4947-979C-132B3AC405A8}"/>
              </a:ext>
            </a:extLst>
          </p:cNvPr>
          <p:cNvSpPr>
            <a:spLocks noGrp="1"/>
          </p:cNvSpPr>
          <p:nvPr>
            <p:ph sz="quarter" idx="4" hasCustomPrompt="1"/>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sv-SE" noProof="0"/>
              <a:t>1/3/20XX</a:t>
            </a:r>
          </a:p>
        </p:txBody>
      </p:sp>
      <p:sp>
        <p:nvSpPr>
          <p:cNvPr id="8" name="Platshållare för sidfot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sv-SE" noProof="0"/>
              <a:t>EXEMPEL PÅ SIDFOTSTEXT</a:t>
            </a:r>
          </a:p>
        </p:txBody>
      </p:sp>
      <p:sp>
        <p:nvSpPr>
          <p:cNvPr id="9" name="Platshållare för bildnumm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sv-SE" noProof="0" smtClean="0"/>
              <a:t>‹#›</a:t>
            </a:fld>
            <a:endParaRPr lang="sv-SE" noProof="0"/>
          </a:p>
        </p:txBody>
      </p:sp>
      <p:sp>
        <p:nvSpPr>
          <p:cNvPr id="10" name="Rubrik 9">
            <a:extLst>
              <a:ext uri="{FF2B5EF4-FFF2-40B4-BE49-F238E27FC236}">
                <a16:creationId xmlns:a16="http://schemas.microsoft.com/office/drawing/2014/main" id="{351C83D0-CBAB-4E41-89AB-89FF36D38A0A}"/>
              </a:ext>
            </a:extLst>
          </p:cNvPr>
          <p:cNvSpPr>
            <a:spLocks noGrp="1"/>
          </p:cNvSpPr>
          <p:nvPr>
            <p:ph type="title" hasCustomPrompt="1"/>
          </p:nvPr>
        </p:nvSpPr>
        <p:spPr/>
        <p:txBody>
          <a:bodyPr rtlCol="0"/>
          <a:lstStyle/>
          <a:p>
            <a:pPr rtl="0"/>
            <a:r>
              <a:rPr lang="sv-SE" noProof="0"/>
              <a:t>Klicka här för att ändra format</a:t>
            </a:r>
          </a:p>
        </p:txBody>
      </p:sp>
      <p:sp>
        <p:nvSpPr>
          <p:cNvPr id="11" name="Platshållare för text 2">
            <a:extLst>
              <a:ext uri="{FF2B5EF4-FFF2-40B4-BE49-F238E27FC236}">
                <a16:creationId xmlns:a16="http://schemas.microsoft.com/office/drawing/2014/main" id="{9C302BB0-D231-4195-8083-264C01DF99B8}"/>
              </a:ext>
            </a:extLst>
          </p:cNvPr>
          <p:cNvSpPr>
            <a:spLocks noGrp="1"/>
          </p:cNvSpPr>
          <p:nvPr>
            <p:ph type="body" idx="1" hasCustomPrompt="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13" name="Platshållare för text 4">
            <a:extLst>
              <a:ext uri="{FF2B5EF4-FFF2-40B4-BE49-F238E27FC236}">
                <a16:creationId xmlns:a16="http://schemas.microsoft.com/office/drawing/2014/main" id="{5B2A70FA-99E0-466C-AC57-33C48353BBDB}"/>
              </a:ext>
            </a:extLst>
          </p:cNvPr>
          <p:cNvSpPr>
            <a:spLocks noGrp="1"/>
          </p:cNvSpPr>
          <p:nvPr>
            <p:ph type="body" sz="quarter" idx="13" hasCustomPrompt="1"/>
          </p:nvPr>
        </p:nvSpPr>
        <p:spPr>
          <a:xfrm>
            <a:off x="6169027" y="2011680"/>
            <a:ext cx="51831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Tree>
    <p:extLst>
      <p:ext uri="{BB962C8B-B14F-4D97-AF65-F5344CB8AC3E}">
        <p14:creationId xmlns:p14="http://schemas.microsoft.com/office/powerpoint/2010/main" val="595190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4.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1.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6.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theme" Target="../theme/theme7.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image" Target="../media/image1.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theme" Target="../theme/theme8.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29" r:id="rId17"/>
    <p:sldLayoutId id="2147484530" r:id="rId18"/>
    <p:sldLayoutId id="2147484531" r:id="rId19"/>
    <p:sldLayoutId id="2147484532" r:id="rId20"/>
    <p:sldLayoutId id="2147484533" r:id="rId21"/>
    <p:sldLayoutId id="2147484534" r:id="rId22"/>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48.jpeg"/><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mailto:ellinor.jullander@grundskola.goteborg.se"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hyperlink" Target="mailto:lina.ram@grundskola.goteborg.s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person, inomhus, fönster, arbetar&#10;&#10;Automatiskt genererad beskrivning">
            <a:extLst>
              <a:ext uri="{FF2B5EF4-FFF2-40B4-BE49-F238E27FC236}">
                <a16:creationId xmlns:a16="http://schemas.microsoft.com/office/drawing/2014/main" id="{122490C8-CEF6-4704-9E76-2FED54DC793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r="-269"/>
          <a:stretch/>
        </p:blipFill>
        <p:spPr>
          <a:xfrm>
            <a:off x="16329" y="-469900"/>
            <a:ext cx="12192000" cy="6218768"/>
          </a:xfrm>
        </p:spPr>
      </p:pic>
      <p:pic>
        <p:nvPicPr>
          <p:cNvPr id="3" name="Bildobjekt 2">
            <a:extLst>
              <a:ext uri="{FF2B5EF4-FFF2-40B4-BE49-F238E27FC236}">
                <a16:creationId xmlns:a16="http://schemas.microsoft.com/office/drawing/2014/main" id="{BD7A0BF1-C02C-5C4E-B2A3-731FFE4B9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82" t="35165" r="27356"/>
          <a:stretch/>
        </p:blipFill>
        <p:spPr>
          <a:xfrm rot="10800000">
            <a:off x="-16329" y="2063261"/>
            <a:ext cx="12192000" cy="4794737"/>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407988" y="4194597"/>
            <a:ext cx="11286841" cy="2862322"/>
          </a:xfrm>
          <a:prstGeom prst="rect">
            <a:avLst/>
          </a:prstGeom>
          <a:solidFill>
            <a:schemeClr val="accent1">
              <a:alpha val="0"/>
            </a:schemeClr>
          </a:solidFill>
        </p:spPr>
        <p:txBody>
          <a:bodyPr wrap="square" rtlCol="0">
            <a:spAutoFit/>
          </a:bodyPr>
          <a:lstStyle/>
          <a:p>
            <a:endParaRPr lang="sv-SE" sz="4000">
              <a:solidFill>
                <a:schemeClr val="bg1"/>
              </a:solidFill>
              <a:latin typeface="+mj-lt"/>
            </a:endParaRPr>
          </a:p>
          <a:p>
            <a:r>
              <a:rPr lang="sv-SE" sz="4000">
                <a:solidFill>
                  <a:schemeClr val="bg1"/>
                </a:solidFill>
                <a:latin typeface="+mj-lt"/>
              </a:rPr>
              <a:t>Grundskoleförvaltningen</a:t>
            </a:r>
            <a:br>
              <a:rPr lang="sv-SE" sz="3600">
                <a:solidFill>
                  <a:schemeClr val="bg1"/>
                </a:solidFill>
                <a:latin typeface="+mj-lt"/>
              </a:rPr>
            </a:br>
            <a:r>
              <a:rPr lang="sv-SE" sz="2000">
                <a:solidFill>
                  <a:schemeClr val="bg1"/>
                </a:solidFill>
                <a:effectLst/>
                <a:ea typeface="Calibri" panose="020F0502020204030204" pitchFamily="34" charset="0"/>
              </a:rPr>
              <a:t>Grundläggande utbildning kring dokumentation av det systematiska värdegrundsarbetet</a:t>
            </a:r>
            <a:br>
              <a:rPr lang="sv-SE" sz="3600">
                <a:solidFill>
                  <a:schemeClr val="bg1"/>
                </a:solidFill>
              </a:rPr>
            </a:br>
            <a:r>
              <a:rPr lang="sv-SE" sz="2000">
                <a:solidFill>
                  <a:schemeClr val="bg1"/>
                </a:solidFill>
              </a:rPr>
              <a:t>2023-09-14</a:t>
            </a:r>
            <a:br>
              <a:rPr lang="sv-SE" sz="2000">
                <a:solidFill>
                  <a:schemeClr val="bg1"/>
                </a:solidFill>
              </a:rPr>
            </a:br>
            <a:endParaRPr lang="sv-SE" sz="2000">
              <a:solidFill>
                <a:schemeClr val="bg1"/>
              </a:solidFill>
            </a:endParaRPr>
          </a:p>
          <a:p>
            <a:endParaRPr lang="sv-SE" sz="4000">
              <a:solidFill>
                <a:schemeClr val="bg1"/>
              </a:solidFill>
              <a:latin typeface="+mj-lt"/>
            </a:endParaRPr>
          </a:p>
        </p:txBody>
      </p:sp>
    </p:spTree>
    <p:extLst>
      <p:ext uri="{BB962C8B-B14F-4D97-AF65-F5344CB8AC3E}">
        <p14:creationId xmlns:p14="http://schemas.microsoft.com/office/powerpoint/2010/main" val="10138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93601-BB06-4DEC-A39A-0268F64BF544}"/>
              </a:ext>
            </a:extLst>
          </p:cNvPr>
          <p:cNvSpPr>
            <a:spLocks noGrp="1"/>
          </p:cNvSpPr>
          <p:nvPr>
            <p:ph type="title"/>
          </p:nvPr>
        </p:nvSpPr>
        <p:spPr>
          <a:xfrm>
            <a:off x="419361" y="629392"/>
            <a:ext cx="9158906" cy="512380"/>
          </a:xfrm>
        </p:spPr>
        <p:txBody>
          <a:bodyPr>
            <a:normAutofit fontScale="90000"/>
          </a:bodyPr>
          <a:lstStyle/>
          <a:p>
            <a:br>
              <a:rPr lang="sv-SE" sz="3200"/>
            </a:br>
            <a:r>
              <a:rPr lang="sv-SE" sz="3200"/>
              <a:t>2. Exempel Kort analys av fjolårets åtgärder</a:t>
            </a:r>
            <a:br>
              <a:rPr lang="sv-SE" sz="3200"/>
            </a:br>
            <a:br>
              <a:rPr lang="sv-SE" sz="3200"/>
            </a:br>
            <a:endParaRPr lang="sv-SE"/>
          </a:p>
        </p:txBody>
      </p:sp>
      <p:sp>
        <p:nvSpPr>
          <p:cNvPr id="3" name="Platshållare för innehåll 2">
            <a:extLst>
              <a:ext uri="{FF2B5EF4-FFF2-40B4-BE49-F238E27FC236}">
                <a16:creationId xmlns:a16="http://schemas.microsoft.com/office/drawing/2014/main" id="{36B9F45A-D850-4D48-BD9F-F1D6B2E99430}"/>
              </a:ext>
            </a:extLst>
          </p:cNvPr>
          <p:cNvSpPr>
            <a:spLocks noGrp="1"/>
          </p:cNvSpPr>
          <p:nvPr>
            <p:ph sz="half" idx="10"/>
          </p:nvPr>
        </p:nvSpPr>
        <p:spPr>
          <a:xfrm>
            <a:off x="417075" y="1311965"/>
            <a:ext cx="11386998" cy="4619393"/>
          </a:xfrm>
        </p:spPr>
        <p:txBody>
          <a:bodyPr>
            <a:normAutofit lnSpcReduction="10000"/>
          </a:bodyPr>
          <a:lstStyle/>
          <a:p>
            <a:r>
              <a:rPr lang="sv-SE" b="0" i="0">
                <a:solidFill>
                  <a:srgbClr val="000000"/>
                </a:solidFill>
                <a:effectLst/>
              </a:rPr>
              <a:t>Förra årets åtgärder har </a:t>
            </a:r>
            <a:r>
              <a:rPr lang="sv-SE" b="1" i="0">
                <a:solidFill>
                  <a:srgbClr val="000000"/>
                </a:solidFill>
                <a:effectLst/>
              </a:rPr>
              <a:t>utvärderats </a:t>
            </a:r>
            <a:r>
              <a:rPr lang="sv-SE" b="0" i="0">
                <a:solidFill>
                  <a:srgbClr val="000000"/>
                </a:solidFill>
                <a:effectLst/>
              </a:rPr>
              <a:t>genom att samtlig personal i sina arbetslag/spår och elever genom klassråd och elevråd har fått svara på utvalda analysfrågor som Värdegrundsgruppen valt ut.</a:t>
            </a:r>
          </a:p>
          <a:p>
            <a:r>
              <a:rPr lang="sv-SE" i="0">
                <a:solidFill>
                  <a:srgbClr val="000000"/>
                </a:solidFill>
                <a:effectLst/>
              </a:rPr>
              <a:t>Eleverna upplever att de inte alltid finns vuxna att vända sig till på rasterna. De upplever att vuxna vaktar sina egna elever.  </a:t>
            </a:r>
            <a:r>
              <a:rPr lang="sv-SE" b="0" i="0">
                <a:solidFill>
                  <a:srgbClr val="000000"/>
                </a:solidFill>
                <a:effectLst/>
              </a:rPr>
              <a:t>Genom trivselenkät och trygghetsvandring som genomförts under läsåret framkommer att elever fortfarande anser att det inte alltid finns vuxna att vända sig till under raster. Skolan har således ett viktigt uppdrag att fortsatt arbeta såväl förebyggande och främjande som åtgärdande kring rasterna. </a:t>
            </a:r>
            <a:endParaRPr lang="sv-SE" b="0" i="0">
              <a:solidFill>
                <a:srgbClr val="242424"/>
              </a:solidFill>
              <a:effectLst/>
            </a:endParaRPr>
          </a:p>
          <a:p>
            <a:pPr algn="l">
              <a:spcAft>
                <a:spcPts val="600"/>
              </a:spcAft>
            </a:pPr>
            <a:r>
              <a:rPr lang="sv-SE" b="0" i="0">
                <a:solidFill>
                  <a:srgbClr val="000000"/>
                </a:solidFill>
                <a:effectLst/>
              </a:rPr>
              <a:t>Utifrån elevernas berättelse framkommer det även nya identifierade risker. Vissa av de yngre eleverna är otrygga i de äldre elevernas sällskap på raster samt i bamba. Analysen </a:t>
            </a:r>
            <a:r>
              <a:rPr lang="sv-SE">
                <a:solidFill>
                  <a:srgbClr val="000000"/>
                </a:solidFill>
              </a:rPr>
              <a:t>visade</a:t>
            </a:r>
            <a:r>
              <a:rPr lang="sv-SE" b="0" i="0">
                <a:solidFill>
                  <a:srgbClr val="000000"/>
                </a:solidFill>
                <a:effectLst/>
              </a:rPr>
              <a:t> att skola X därför behöver arbeta med att skapa fler tillfällen och möjligheter för att eleverna ska mötas och lära känna varandra, mellan årskurserna.</a:t>
            </a:r>
            <a:endParaRPr lang="sv-SE" b="0" i="0">
              <a:solidFill>
                <a:srgbClr val="242424"/>
              </a:solidFill>
              <a:effectLst/>
            </a:endParaRPr>
          </a:p>
          <a:p>
            <a:pPr algn="l"/>
            <a:r>
              <a:rPr lang="sv-SE" b="0" i="0">
                <a:solidFill>
                  <a:srgbClr val="000000"/>
                </a:solidFill>
                <a:effectLst/>
              </a:rPr>
              <a:t>Slutligen framkom nya identifierade behov om kunskap kring könsnormer och hedersrelaterat våld. </a:t>
            </a:r>
            <a:endParaRPr lang="sv-SE" b="0" i="0">
              <a:solidFill>
                <a:srgbClr val="242424"/>
              </a:solidFill>
              <a:effectLst/>
            </a:endParaRPr>
          </a:p>
          <a:p>
            <a:endParaRPr lang="sv-SE"/>
          </a:p>
        </p:txBody>
      </p:sp>
    </p:spTree>
    <p:extLst>
      <p:ext uri="{BB962C8B-B14F-4D97-AF65-F5344CB8AC3E}">
        <p14:creationId xmlns:p14="http://schemas.microsoft.com/office/powerpoint/2010/main" val="162868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8E66AB-D042-40DD-84BD-DB2325BDEEC7}"/>
              </a:ext>
            </a:extLst>
          </p:cNvPr>
          <p:cNvSpPr>
            <a:spLocks noGrp="1"/>
          </p:cNvSpPr>
          <p:nvPr>
            <p:ph type="title"/>
          </p:nvPr>
        </p:nvSpPr>
        <p:spPr>
          <a:xfrm>
            <a:off x="407988" y="404813"/>
            <a:ext cx="9170279" cy="736959"/>
          </a:xfrm>
        </p:spPr>
        <p:txBody>
          <a:bodyPr anchor="ctr">
            <a:normAutofit/>
          </a:bodyPr>
          <a:lstStyle/>
          <a:p>
            <a:r>
              <a:rPr lang="sv-SE"/>
              <a:t>3. Undersöka och kartlägga</a:t>
            </a:r>
          </a:p>
        </p:txBody>
      </p:sp>
      <p:pic>
        <p:nvPicPr>
          <p:cNvPr id="8" name="Platshållare för innehåll 7" descr="En bild som visar text, elektronik, skärmbild, skärm&#10;&#10;Automatiskt genererad beskrivning">
            <a:extLst>
              <a:ext uri="{FF2B5EF4-FFF2-40B4-BE49-F238E27FC236}">
                <a16:creationId xmlns:a16="http://schemas.microsoft.com/office/drawing/2014/main" id="{30FA509A-0571-9CF3-F5F3-E958C6891298}"/>
              </a:ext>
            </a:extLst>
          </p:cNvPr>
          <p:cNvPicPr>
            <a:picLocks noGrp="1" noChangeAspect="1"/>
          </p:cNvPicPr>
          <p:nvPr>
            <p:ph idx="11"/>
          </p:nvPr>
        </p:nvPicPr>
        <p:blipFill>
          <a:blip r:embed="rId3"/>
          <a:stretch>
            <a:fillRect/>
          </a:stretch>
        </p:blipFill>
        <p:spPr>
          <a:xfrm>
            <a:off x="1403739" y="1367403"/>
            <a:ext cx="9384521" cy="5325716"/>
          </a:xfrm>
          <a:noFill/>
        </p:spPr>
      </p:pic>
    </p:spTree>
    <p:extLst>
      <p:ext uri="{BB962C8B-B14F-4D97-AF65-F5344CB8AC3E}">
        <p14:creationId xmlns:p14="http://schemas.microsoft.com/office/powerpoint/2010/main" val="365295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921AE2-D92A-A87E-F6BA-EF8D449E75AB}"/>
              </a:ext>
            </a:extLst>
          </p:cNvPr>
          <p:cNvSpPr>
            <a:spLocks noGrp="1"/>
          </p:cNvSpPr>
          <p:nvPr>
            <p:ph type="title"/>
          </p:nvPr>
        </p:nvSpPr>
        <p:spPr>
          <a:xfrm>
            <a:off x="407988" y="404813"/>
            <a:ext cx="9170279" cy="736959"/>
          </a:xfrm>
        </p:spPr>
        <p:txBody>
          <a:bodyPr>
            <a:normAutofit/>
          </a:bodyPr>
          <a:lstStyle/>
          <a:p>
            <a:r>
              <a:rPr lang="en-US"/>
              <a:t>3. </a:t>
            </a:r>
            <a:r>
              <a:rPr lang="en-US" err="1"/>
              <a:t>Undersöka</a:t>
            </a:r>
            <a:r>
              <a:rPr lang="en-US"/>
              <a:t> </a:t>
            </a:r>
            <a:r>
              <a:rPr lang="en-US" err="1"/>
              <a:t>och</a:t>
            </a:r>
            <a:r>
              <a:rPr lang="en-US"/>
              <a:t> </a:t>
            </a:r>
            <a:r>
              <a:rPr lang="en-US" err="1"/>
              <a:t>kartlägga</a:t>
            </a:r>
            <a:r>
              <a:rPr lang="en-US"/>
              <a:t> </a:t>
            </a:r>
          </a:p>
        </p:txBody>
      </p:sp>
      <p:pic>
        <p:nvPicPr>
          <p:cNvPr id="5" name="Platshållare för innehåll 4">
            <a:extLst>
              <a:ext uri="{FF2B5EF4-FFF2-40B4-BE49-F238E27FC236}">
                <a16:creationId xmlns:a16="http://schemas.microsoft.com/office/drawing/2014/main" id="{9244892F-D24B-F7B3-88EE-7CBF2488F58F}"/>
              </a:ext>
            </a:extLst>
          </p:cNvPr>
          <p:cNvPicPr>
            <a:picLocks noGrp="1" noChangeAspect="1"/>
          </p:cNvPicPr>
          <p:nvPr>
            <p:ph idx="11"/>
          </p:nvPr>
        </p:nvPicPr>
        <p:blipFill>
          <a:blip r:embed="rId3"/>
          <a:stretch>
            <a:fillRect/>
          </a:stretch>
        </p:blipFill>
        <p:spPr>
          <a:xfrm>
            <a:off x="1510861" y="1547087"/>
            <a:ext cx="9170278" cy="4906100"/>
          </a:xfrm>
          <a:noFill/>
        </p:spPr>
      </p:pic>
    </p:spTree>
    <p:extLst>
      <p:ext uri="{BB962C8B-B14F-4D97-AF65-F5344CB8AC3E}">
        <p14:creationId xmlns:p14="http://schemas.microsoft.com/office/powerpoint/2010/main" val="215186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682F17B-2E8D-32BF-021F-A4D5ABFF2575}"/>
              </a:ext>
            </a:extLst>
          </p:cNvPr>
          <p:cNvSpPr>
            <a:spLocks noGrp="1"/>
          </p:cNvSpPr>
          <p:nvPr>
            <p:ph type="title"/>
          </p:nvPr>
        </p:nvSpPr>
        <p:spPr/>
        <p:txBody>
          <a:bodyPr>
            <a:normAutofit fontScale="90000"/>
          </a:bodyPr>
          <a:lstStyle/>
          <a:p>
            <a:r>
              <a:rPr lang="sv-SE"/>
              <a:t>Resultat och analys av kartläggningen</a:t>
            </a:r>
            <a:br>
              <a:rPr lang="sv-SE"/>
            </a:br>
            <a:r>
              <a:rPr lang="sv-SE" sz="2700" err="1">
                <a:highlight>
                  <a:srgbClr val="FFFF00"/>
                </a:highlight>
              </a:rPr>
              <a:t>Gulmarkerat</a:t>
            </a:r>
            <a:r>
              <a:rPr lang="sv-SE" sz="2700">
                <a:highlight>
                  <a:srgbClr val="FFFF00"/>
                </a:highlight>
              </a:rPr>
              <a:t> kort i </a:t>
            </a:r>
            <a:r>
              <a:rPr lang="sv-SE" sz="2700" err="1">
                <a:highlight>
                  <a:srgbClr val="FFFF00"/>
                </a:highlight>
              </a:rPr>
              <a:t>Stratsys</a:t>
            </a:r>
            <a:endParaRPr lang="sv-SE" sz="2700">
              <a:highlight>
                <a:srgbClr val="FFFF00"/>
              </a:highlight>
            </a:endParaRPr>
          </a:p>
        </p:txBody>
      </p:sp>
      <p:sp>
        <p:nvSpPr>
          <p:cNvPr id="3" name="Platshållare för innehåll 2">
            <a:extLst>
              <a:ext uri="{FF2B5EF4-FFF2-40B4-BE49-F238E27FC236}">
                <a16:creationId xmlns:a16="http://schemas.microsoft.com/office/drawing/2014/main" id="{6EE8B4BF-3C68-66F8-8AB4-154CE33E78A1}"/>
              </a:ext>
            </a:extLst>
          </p:cNvPr>
          <p:cNvSpPr>
            <a:spLocks noGrp="1"/>
          </p:cNvSpPr>
          <p:nvPr>
            <p:ph sz="half" idx="1"/>
          </p:nvPr>
        </p:nvSpPr>
        <p:spPr>
          <a:xfrm>
            <a:off x="412751" y="1458411"/>
            <a:ext cx="4668535" cy="3654276"/>
          </a:xfrm>
          <a:ln w="76200">
            <a:solidFill>
              <a:srgbClr val="C0DADD"/>
            </a:solidFill>
          </a:ln>
        </p:spPr>
        <p:txBody>
          <a:bodyPr>
            <a:normAutofit fontScale="25000" lnSpcReduction="20000"/>
          </a:bodyPr>
          <a:lstStyle/>
          <a:p>
            <a:pPr marL="0" indent="0">
              <a:buNone/>
            </a:pPr>
            <a:r>
              <a:rPr lang="sv-SE" sz="7200" b="1"/>
              <a:t>Kartläggningar – Hur ser det ut?</a:t>
            </a:r>
          </a:p>
          <a:p>
            <a:pPr marL="0" indent="0">
              <a:buNone/>
            </a:pPr>
            <a:r>
              <a:rPr lang="sv-SE" sz="7200"/>
              <a:t>1 </a:t>
            </a:r>
            <a:r>
              <a:rPr lang="sv-SE" sz="7200">
                <a:highlight>
                  <a:srgbClr val="FFFF00"/>
                </a:highlight>
              </a:rPr>
              <a:t>Sammanfatta vad vi ser i kartläggningar?</a:t>
            </a:r>
          </a:p>
          <a:p>
            <a:pPr marL="0" indent="0">
              <a:buNone/>
            </a:pPr>
            <a:r>
              <a:rPr lang="sv-SE" sz="7200"/>
              <a:t>2 Jämföra resultat – olika grupper/år /kön för att se mönster</a:t>
            </a:r>
          </a:p>
          <a:p>
            <a:pPr marL="0" indent="0">
              <a:buNone/>
            </a:pPr>
            <a:r>
              <a:rPr lang="sv-SE" sz="7200"/>
              <a:t>3  Behöver vi komplettera vår kartläggning?</a:t>
            </a:r>
          </a:p>
          <a:p>
            <a:r>
              <a:rPr lang="sv-SE" sz="7200"/>
              <a:t>Vad vet jag</a:t>
            </a:r>
          </a:p>
          <a:p>
            <a:r>
              <a:rPr lang="sv-SE" sz="7200"/>
              <a:t>Vad tror jag mig veta?</a:t>
            </a:r>
          </a:p>
          <a:p>
            <a:r>
              <a:rPr lang="sv-SE" sz="7200"/>
              <a:t>Vad vet jag inte som jag behöver veta?         bakomliggande normer</a:t>
            </a:r>
          </a:p>
          <a:p>
            <a:r>
              <a:rPr lang="sv-SE" sz="7200"/>
              <a:t>Hur kan jag ta reda på det?</a:t>
            </a:r>
          </a:p>
          <a:p>
            <a:pPr marL="0" indent="0">
              <a:buNone/>
            </a:pPr>
            <a:endParaRPr lang="sv-SE" sz="6400"/>
          </a:p>
          <a:p>
            <a:endParaRPr lang="sv-SE" sz="2000"/>
          </a:p>
          <a:p>
            <a:endParaRPr lang="sv-SE" sz="2000"/>
          </a:p>
          <a:p>
            <a:endParaRPr lang="sv-SE"/>
          </a:p>
        </p:txBody>
      </p:sp>
      <p:sp>
        <p:nvSpPr>
          <p:cNvPr id="5" name="Platshållare för innehåll 4">
            <a:extLst>
              <a:ext uri="{FF2B5EF4-FFF2-40B4-BE49-F238E27FC236}">
                <a16:creationId xmlns:a16="http://schemas.microsoft.com/office/drawing/2014/main" id="{4FC3DB63-82B1-6A71-E021-41794CCB7B74}"/>
              </a:ext>
            </a:extLst>
          </p:cNvPr>
          <p:cNvSpPr>
            <a:spLocks noGrp="1"/>
          </p:cNvSpPr>
          <p:nvPr>
            <p:ph sz="half" idx="2"/>
          </p:nvPr>
        </p:nvSpPr>
        <p:spPr>
          <a:xfrm>
            <a:off x="6551271" y="1458410"/>
            <a:ext cx="4768770" cy="3654277"/>
          </a:xfrm>
          <a:ln w="76200">
            <a:solidFill>
              <a:srgbClr val="C0DADD"/>
            </a:solidFill>
          </a:ln>
        </p:spPr>
        <p:txBody>
          <a:bodyPr/>
          <a:lstStyle/>
          <a:p>
            <a:pPr marL="0" indent="0">
              <a:buNone/>
            </a:pPr>
            <a:r>
              <a:rPr lang="sv-SE" sz="1800" b="1"/>
              <a:t>Analys – Vad beror det på</a:t>
            </a:r>
          </a:p>
          <a:p>
            <a:pPr marL="0" indent="0">
              <a:buNone/>
            </a:pPr>
            <a:r>
              <a:rPr lang="sv-SE" sz="1800"/>
              <a:t>4  Vad är problematiskt och vad fungerar bra? Förbyggande respektive främjande</a:t>
            </a:r>
          </a:p>
          <a:p>
            <a:pPr marL="0" indent="0">
              <a:buNone/>
            </a:pPr>
            <a:r>
              <a:rPr lang="sv-SE" sz="1800"/>
              <a:t>5 Prioritera vad vi ska jobba vidare med</a:t>
            </a:r>
          </a:p>
          <a:p>
            <a:pPr marL="0" indent="0">
              <a:buNone/>
            </a:pPr>
            <a:r>
              <a:rPr lang="sv-SE" sz="1800"/>
              <a:t>6 </a:t>
            </a:r>
            <a:r>
              <a:rPr lang="sv-SE" sz="1800">
                <a:highlight>
                  <a:srgbClr val="FFFF00"/>
                </a:highlight>
              </a:rPr>
              <a:t>Vad tänker vi att ”det problematiska” beror på? </a:t>
            </a:r>
          </a:p>
          <a:p>
            <a:pPr marL="0" indent="0">
              <a:buNone/>
            </a:pPr>
            <a:r>
              <a:rPr lang="sv-SE" sz="1800"/>
              <a:t> </a:t>
            </a:r>
          </a:p>
          <a:p>
            <a:pPr marL="0" indent="0">
              <a:buNone/>
            </a:pPr>
            <a:endParaRPr lang="sv-SE" sz="1800"/>
          </a:p>
          <a:p>
            <a:pPr marL="0" indent="0">
              <a:buNone/>
            </a:pPr>
            <a:endParaRPr lang="sv-SE" sz="2000"/>
          </a:p>
          <a:p>
            <a:endParaRPr lang="sv-SE"/>
          </a:p>
        </p:txBody>
      </p:sp>
      <p:sp>
        <p:nvSpPr>
          <p:cNvPr id="7" name="Tankebubbla: moln 6">
            <a:extLst>
              <a:ext uri="{FF2B5EF4-FFF2-40B4-BE49-F238E27FC236}">
                <a16:creationId xmlns:a16="http://schemas.microsoft.com/office/drawing/2014/main" id="{9C335939-0474-4255-028A-EADD68A643A1}"/>
              </a:ext>
            </a:extLst>
          </p:cNvPr>
          <p:cNvSpPr/>
          <p:nvPr/>
        </p:nvSpPr>
        <p:spPr>
          <a:xfrm>
            <a:off x="3576577" y="4722472"/>
            <a:ext cx="4190036" cy="1886986"/>
          </a:xfrm>
          <a:prstGeom prst="cloudCallout">
            <a:avLst>
              <a:gd name="adj1" fmla="val 6613"/>
              <a:gd name="adj2" fmla="val -89250"/>
            </a:avLst>
          </a:prstGeom>
          <a:solidFill>
            <a:srgbClr val="C7E7DD"/>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1092A04D-A7DF-F392-3BAB-C7BEF0C03149}"/>
              </a:ext>
            </a:extLst>
          </p:cNvPr>
          <p:cNvSpPr txBox="1"/>
          <p:nvPr/>
        </p:nvSpPr>
        <p:spPr>
          <a:xfrm>
            <a:off x="4939367" y="5123198"/>
            <a:ext cx="2455432" cy="1200329"/>
          </a:xfrm>
          <a:prstGeom prst="rect">
            <a:avLst/>
          </a:prstGeom>
          <a:noFill/>
        </p:spPr>
        <p:txBody>
          <a:bodyPr wrap="square" rtlCol="0">
            <a:spAutoFit/>
          </a:bodyPr>
          <a:lstStyle/>
          <a:p>
            <a:r>
              <a:rPr lang="sv-SE" sz="1800"/>
              <a:t>Vilka är de bakomliggande normerna?</a:t>
            </a:r>
          </a:p>
          <a:p>
            <a:endParaRPr lang="sv-SE"/>
          </a:p>
        </p:txBody>
      </p:sp>
    </p:spTree>
    <p:extLst>
      <p:ext uri="{BB962C8B-B14F-4D97-AF65-F5344CB8AC3E}">
        <p14:creationId xmlns:p14="http://schemas.microsoft.com/office/powerpoint/2010/main" val="420845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567CA7-1C73-7379-773E-3F5ED75261B3}"/>
              </a:ext>
            </a:extLst>
          </p:cNvPr>
          <p:cNvSpPr>
            <a:spLocks noGrp="1"/>
          </p:cNvSpPr>
          <p:nvPr>
            <p:ph type="title"/>
          </p:nvPr>
        </p:nvSpPr>
        <p:spPr>
          <a:xfrm>
            <a:off x="407988" y="404813"/>
            <a:ext cx="9170279" cy="736959"/>
          </a:xfrm>
        </p:spPr>
        <p:txBody>
          <a:bodyPr>
            <a:normAutofit fontScale="90000"/>
          </a:bodyPr>
          <a:lstStyle/>
          <a:p>
            <a:r>
              <a:rPr lang="en-US"/>
              <a:t>3. </a:t>
            </a:r>
            <a:r>
              <a:rPr lang="en-US" err="1"/>
              <a:t>Exempel</a:t>
            </a:r>
            <a:r>
              <a:rPr lang="en-US"/>
              <a:t> på </a:t>
            </a:r>
            <a:r>
              <a:rPr lang="en-US" err="1"/>
              <a:t>kartläggning</a:t>
            </a:r>
            <a:r>
              <a:rPr lang="en-US"/>
              <a:t> </a:t>
            </a:r>
            <a:r>
              <a:rPr lang="en-US" err="1"/>
              <a:t>och</a:t>
            </a:r>
            <a:r>
              <a:rPr lang="en-US"/>
              <a:t> </a:t>
            </a:r>
            <a:r>
              <a:rPr lang="en-US" err="1"/>
              <a:t>analys</a:t>
            </a:r>
            <a:r>
              <a:rPr lang="en-US"/>
              <a:t> av </a:t>
            </a:r>
            <a:r>
              <a:rPr lang="en-US" err="1"/>
              <a:t>kartläggningar</a:t>
            </a:r>
            <a:r>
              <a:rPr lang="en-US"/>
              <a:t> (</a:t>
            </a:r>
            <a:r>
              <a:rPr lang="en-US" err="1"/>
              <a:t>Stratsys</a:t>
            </a:r>
            <a:r>
              <a:rPr lang="en-US"/>
              <a:t>)</a:t>
            </a:r>
          </a:p>
        </p:txBody>
      </p:sp>
      <p:pic>
        <p:nvPicPr>
          <p:cNvPr id="4" name="Picture 4">
            <a:extLst>
              <a:ext uri="{FF2B5EF4-FFF2-40B4-BE49-F238E27FC236}">
                <a16:creationId xmlns:a16="http://schemas.microsoft.com/office/drawing/2014/main" id="{3E16344E-31A0-1AFE-BB04-1F84D311F728}"/>
              </a:ext>
            </a:extLst>
          </p:cNvPr>
          <p:cNvPicPr>
            <a:picLocks noGrp="1" noChangeAspect="1"/>
          </p:cNvPicPr>
          <p:nvPr>
            <p:ph idx="11"/>
          </p:nvPr>
        </p:nvPicPr>
        <p:blipFill>
          <a:blip r:embed="rId3"/>
          <a:stretch>
            <a:fillRect/>
          </a:stretch>
        </p:blipFill>
        <p:spPr>
          <a:xfrm>
            <a:off x="1056000" y="1947037"/>
            <a:ext cx="10080000" cy="3757675"/>
          </a:xfrm>
          <a:noFill/>
        </p:spPr>
      </p:pic>
    </p:spTree>
    <p:extLst>
      <p:ext uri="{BB962C8B-B14F-4D97-AF65-F5344CB8AC3E}">
        <p14:creationId xmlns:p14="http://schemas.microsoft.com/office/powerpoint/2010/main" val="232458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0F12B-085F-4333-B0FB-800222D21104}"/>
              </a:ext>
            </a:extLst>
          </p:cNvPr>
          <p:cNvSpPr>
            <a:spLocks noGrp="1"/>
          </p:cNvSpPr>
          <p:nvPr>
            <p:ph type="title"/>
          </p:nvPr>
        </p:nvSpPr>
        <p:spPr>
          <a:xfrm>
            <a:off x="407988" y="404813"/>
            <a:ext cx="9170279" cy="736959"/>
          </a:xfrm>
        </p:spPr>
        <p:txBody>
          <a:bodyPr anchor="ctr">
            <a:normAutofit/>
          </a:bodyPr>
          <a:lstStyle/>
          <a:p>
            <a:r>
              <a:rPr lang="sv-SE" sz="2300"/>
              <a:t>4. Främjande målinriktat arbete med identifierade friskfaktorer</a:t>
            </a:r>
          </a:p>
        </p:txBody>
      </p:sp>
      <p:pic>
        <p:nvPicPr>
          <p:cNvPr id="8" name="Platshållare för innehåll 7">
            <a:extLst>
              <a:ext uri="{FF2B5EF4-FFF2-40B4-BE49-F238E27FC236}">
                <a16:creationId xmlns:a16="http://schemas.microsoft.com/office/drawing/2014/main" id="{09DC3878-994A-8D4B-4CE1-A44D7F075A5D}"/>
              </a:ext>
            </a:extLst>
          </p:cNvPr>
          <p:cNvPicPr>
            <a:picLocks noGrp="1" noChangeAspect="1"/>
          </p:cNvPicPr>
          <p:nvPr>
            <p:ph idx="11"/>
          </p:nvPr>
        </p:nvPicPr>
        <p:blipFill>
          <a:blip r:embed="rId3"/>
          <a:stretch>
            <a:fillRect/>
          </a:stretch>
        </p:blipFill>
        <p:spPr>
          <a:xfrm>
            <a:off x="1152981" y="1576801"/>
            <a:ext cx="10080000" cy="3704398"/>
          </a:xfrm>
          <a:noFill/>
        </p:spPr>
      </p:pic>
      <p:sp>
        <p:nvSpPr>
          <p:cNvPr id="4" name="textruta 3">
            <a:extLst>
              <a:ext uri="{FF2B5EF4-FFF2-40B4-BE49-F238E27FC236}">
                <a16:creationId xmlns:a16="http://schemas.microsoft.com/office/drawing/2014/main" id="{AF788F14-43AB-044E-97AF-95FEE20DBE05}"/>
              </a:ext>
            </a:extLst>
          </p:cNvPr>
          <p:cNvSpPr txBox="1"/>
          <p:nvPr/>
        </p:nvSpPr>
        <p:spPr>
          <a:xfrm>
            <a:off x="1365662" y="5498275"/>
            <a:ext cx="9654639" cy="461665"/>
          </a:xfrm>
          <a:prstGeom prst="rect">
            <a:avLst/>
          </a:prstGeom>
          <a:solidFill>
            <a:srgbClr val="A3C8CD"/>
          </a:solidFill>
        </p:spPr>
        <p:txBody>
          <a:bodyPr wrap="square" rtlCol="0">
            <a:spAutoFit/>
          </a:bodyPr>
          <a:lstStyle/>
          <a:p>
            <a:r>
              <a:rPr lang="sv-SE" sz="2400" b="1"/>
              <a:t>Vi går in i </a:t>
            </a:r>
            <a:r>
              <a:rPr lang="sv-SE" sz="2400" b="1" err="1"/>
              <a:t>Stratsys</a:t>
            </a:r>
            <a:r>
              <a:rPr lang="sv-SE" sz="2400" b="1"/>
              <a:t> under punkt 4</a:t>
            </a:r>
          </a:p>
        </p:txBody>
      </p:sp>
    </p:spTree>
    <p:extLst>
      <p:ext uri="{BB962C8B-B14F-4D97-AF65-F5344CB8AC3E}">
        <p14:creationId xmlns:p14="http://schemas.microsoft.com/office/powerpoint/2010/main" val="390622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A674E5-F70A-0B2F-D90C-DEEB34598186}"/>
              </a:ext>
            </a:extLst>
          </p:cNvPr>
          <p:cNvSpPr>
            <a:spLocks noGrp="1"/>
          </p:cNvSpPr>
          <p:nvPr>
            <p:ph type="title"/>
          </p:nvPr>
        </p:nvSpPr>
        <p:spPr>
          <a:xfrm>
            <a:off x="407989" y="404813"/>
            <a:ext cx="3122611" cy="1398587"/>
          </a:xfrm>
        </p:spPr>
        <p:txBody>
          <a:bodyPr>
            <a:normAutofit/>
          </a:bodyPr>
          <a:lstStyle/>
          <a:p>
            <a:r>
              <a:rPr lang="sv-SE" dirty="0"/>
              <a:t>Exempel främjande åtgärd</a:t>
            </a:r>
          </a:p>
        </p:txBody>
      </p:sp>
      <p:pic>
        <p:nvPicPr>
          <p:cNvPr id="5" name="Platshållare för innehåll 4">
            <a:extLst>
              <a:ext uri="{FF2B5EF4-FFF2-40B4-BE49-F238E27FC236}">
                <a16:creationId xmlns:a16="http://schemas.microsoft.com/office/drawing/2014/main" id="{D3517EE4-5956-3651-738B-99A6F04D0D0E}"/>
              </a:ext>
            </a:extLst>
          </p:cNvPr>
          <p:cNvPicPr>
            <a:picLocks noGrp="1" noChangeAspect="1"/>
          </p:cNvPicPr>
          <p:nvPr>
            <p:ph idx="11"/>
          </p:nvPr>
        </p:nvPicPr>
        <p:blipFill>
          <a:blip r:embed="rId2"/>
          <a:stretch>
            <a:fillRect/>
          </a:stretch>
        </p:blipFill>
        <p:spPr>
          <a:xfrm>
            <a:off x="3937000" y="164206"/>
            <a:ext cx="8217487" cy="6503293"/>
          </a:xfrm>
        </p:spPr>
      </p:pic>
    </p:spTree>
    <p:extLst>
      <p:ext uri="{BB962C8B-B14F-4D97-AF65-F5344CB8AC3E}">
        <p14:creationId xmlns:p14="http://schemas.microsoft.com/office/powerpoint/2010/main" val="150355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0AFFA5-19B7-E816-6B3D-841FD32B5D90}"/>
              </a:ext>
            </a:extLst>
          </p:cNvPr>
          <p:cNvSpPr>
            <a:spLocks noGrp="1"/>
          </p:cNvSpPr>
          <p:nvPr>
            <p:ph type="title"/>
          </p:nvPr>
        </p:nvSpPr>
        <p:spPr>
          <a:xfrm>
            <a:off x="407989" y="404813"/>
            <a:ext cx="2944812" cy="1525587"/>
          </a:xfrm>
        </p:spPr>
        <p:txBody>
          <a:bodyPr>
            <a:normAutofit/>
          </a:bodyPr>
          <a:lstStyle/>
          <a:p>
            <a:r>
              <a:rPr lang="sv-SE" dirty="0"/>
              <a:t>Exempel främjande åtgärd</a:t>
            </a:r>
          </a:p>
        </p:txBody>
      </p:sp>
      <p:pic>
        <p:nvPicPr>
          <p:cNvPr id="7" name="Bildobjekt 6">
            <a:extLst>
              <a:ext uri="{FF2B5EF4-FFF2-40B4-BE49-F238E27FC236}">
                <a16:creationId xmlns:a16="http://schemas.microsoft.com/office/drawing/2014/main" id="{EC5A2980-5672-7543-C00B-1AC58407E75C}"/>
              </a:ext>
            </a:extLst>
          </p:cNvPr>
          <p:cNvPicPr>
            <a:picLocks noChangeAspect="1"/>
          </p:cNvPicPr>
          <p:nvPr/>
        </p:nvPicPr>
        <p:blipFill>
          <a:blip r:embed="rId2"/>
          <a:stretch>
            <a:fillRect/>
          </a:stretch>
        </p:blipFill>
        <p:spPr>
          <a:xfrm>
            <a:off x="4105970" y="254567"/>
            <a:ext cx="7870130" cy="6348865"/>
          </a:xfrm>
          <a:prstGeom prst="rect">
            <a:avLst/>
          </a:prstGeom>
        </p:spPr>
      </p:pic>
    </p:spTree>
    <p:extLst>
      <p:ext uri="{BB962C8B-B14F-4D97-AF65-F5344CB8AC3E}">
        <p14:creationId xmlns:p14="http://schemas.microsoft.com/office/powerpoint/2010/main" val="49595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44500-56FA-AB9A-CF8A-A969257BCD8D}"/>
              </a:ext>
            </a:extLst>
          </p:cNvPr>
          <p:cNvSpPr>
            <a:spLocks noGrp="1"/>
          </p:cNvSpPr>
          <p:nvPr>
            <p:ph type="title"/>
          </p:nvPr>
        </p:nvSpPr>
        <p:spPr/>
        <p:txBody>
          <a:bodyPr/>
          <a:lstStyle/>
          <a:p>
            <a:r>
              <a:rPr lang="sv-SE" dirty="0"/>
              <a:t>Exempel främjande åtgärd</a:t>
            </a:r>
          </a:p>
        </p:txBody>
      </p:sp>
      <p:pic>
        <p:nvPicPr>
          <p:cNvPr id="4" name="Bildobjekt 3">
            <a:extLst>
              <a:ext uri="{FF2B5EF4-FFF2-40B4-BE49-F238E27FC236}">
                <a16:creationId xmlns:a16="http://schemas.microsoft.com/office/drawing/2014/main" id="{5FFE9123-8F67-1E8A-5C61-AF045F148E71}"/>
              </a:ext>
            </a:extLst>
          </p:cNvPr>
          <p:cNvPicPr>
            <a:picLocks noChangeAspect="1"/>
          </p:cNvPicPr>
          <p:nvPr/>
        </p:nvPicPr>
        <p:blipFill>
          <a:blip r:embed="rId2"/>
          <a:stretch>
            <a:fillRect/>
          </a:stretch>
        </p:blipFill>
        <p:spPr>
          <a:xfrm>
            <a:off x="1671100" y="1518809"/>
            <a:ext cx="8459381" cy="4601217"/>
          </a:xfrm>
          <a:prstGeom prst="rect">
            <a:avLst/>
          </a:prstGeom>
        </p:spPr>
      </p:pic>
    </p:spTree>
    <p:extLst>
      <p:ext uri="{BB962C8B-B14F-4D97-AF65-F5344CB8AC3E}">
        <p14:creationId xmlns:p14="http://schemas.microsoft.com/office/powerpoint/2010/main" val="114786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CA5AA5-DF62-4E8A-9520-972859F834A4}"/>
              </a:ext>
            </a:extLst>
          </p:cNvPr>
          <p:cNvSpPr>
            <a:spLocks noGrp="1"/>
          </p:cNvSpPr>
          <p:nvPr>
            <p:ph type="title"/>
          </p:nvPr>
        </p:nvSpPr>
        <p:spPr>
          <a:xfrm>
            <a:off x="407988" y="404813"/>
            <a:ext cx="9170279" cy="736959"/>
          </a:xfrm>
        </p:spPr>
        <p:txBody>
          <a:bodyPr anchor="ctr">
            <a:normAutofit/>
          </a:bodyPr>
          <a:lstStyle/>
          <a:p>
            <a:r>
              <a:rPr lang="sv-SE" sz="2300"/>
              <a:t>5. Förebyggande – målinriktat arbete med identifierade riskfaktorer</a:t>
            </a:r>
          </a:p>
        </p:txBody>
      </p:sp>
      <p:pic>
        <p:nvPicPr>
          <p:cNvPr id="4" name="Picture 4">
            <a:extLst>
              <a:ext uri="{FF2B5EF4-FFF2-40B4-BE49-F238E27FC236}">
                <a16:creationId xmlns:a16="http://schemas.microsoft.com/office/drawing/2014/main" id="{79058754-FA86-6170-24F7-CEF0CD5DF993}"/>
              </a:ext>
            </a:extLst>
          </p:cNvPr>
          <p:cNvPicPr>
            <a:picLocks noChangeAspect="1"/>
          </p:cNvPicPr>
          <p:nvPr/>
        </p:nvPicPr>
        <p:blipFill>
          <a:blip r:embed="rId3"/>
          <a:stretch>
            <a:fillRect/>
          </a:stretch>
        </p:blipFill>
        <p:spPr>
          <a:xfrm>
            <a:off x="1056000" y="1488600"/>
            <a:ext cx="10080000" cy="3880800"/>
          </a:xfrm>
          <a:prstGeom prst="rect">
            <a:avLst/>
          </a:prstGeom>
          <a:noFill/>
        </p:spPr>
      </p:pic>
      <p:sp>
        <p:nvSpPr>
          <p:cNvPr id="3" name="textruta 2">
            <a:extLst>
              <a:ext uri="{FF2B5EF4-FFF2-40B4-BE49-F238E27FC236}">
                <a16:creationId xmlns:a16="http://schemas.microsoft.com/office/drawing/2014/main" id="{9695F792-C97D-9505-3B3B-56004833D32E}"/>
              </a:ext>
            </a:extLst>
          </p:cNvPr>
          <p:cNvSpPr txBox="1"/>
          <p:nvPr/>
        </p:nvSpPr>
        <p:spPr>
          <a:xfrm>
            <a:off x="1270660" y="5369400"/>
            <a:ext cx="9749641" cy="461665"/>
          </a:xfrm>
          <a:prstGeom prst="rect">
            <a:avLst/>
          </a:prstGeom>
          <a:solidFill>
            <a:srgbClr val="A3C8CD"/>
          </a:solidFill>
        </p:spPr>
        <p:txBody>
          <a:bodyPr wrap="square" rtlCol="0">
            <a:spAutoFit/>
          </a:bodyPr>
          <a:lstStyle/>
          <a:p>
            <a:r>
              <a:rPr lang="sv-SE" sz="2400" b="1"/>
              <a:t>Vi går in i </a:t>
            </a:r>
            <a:r>
              <a:rPr lang="sv-SE" sz="2400" b="1" err="1"/>
              <a:t>Stratsys</a:t>
            </a:r>
            <a:r>
              <a:rPr lang="sv-SE" sz="2400" b="1"/>
              <a:t> under punkt 5</a:t>
            </a:r>
            <a:endParaRPr lang="sv-SE" sz="2400"/>
          </a:p>
        </p:txBody>
      </p:sp>
    </p:spTree>
    <p:extLst>
      <p:ext uri="{BB962C8B-B14F-4D97-AF65-F5344CB8AC3E}">
        <p14:creationId xmlns:p14="http://schemas.microsoft.com/office/powerpoint/2010/main" val="341609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CE9F6B-03E2-4E40-AE01-47D20486213D}"/>
              </a:ext>
            </a:extLst>
          </p:cNvPr>
          <p:cNvSpPr>
            <a:spLocks noGrp="1"/>
          </p:cNvSpPr>
          <p:nvPr>
            <p:ph type="title"/>
          </p:nvPr>
        </p:nvSpPr>
        <p:spPr>
          <a:xfrm>
            <a:off x="407988" y="404813"/>
            <a:ext cx="9170279" cy="736959"/>
          </a:xfrm>
        </p:spPr>
        <p:txBody>
          <a:bodyPr anchor="ctr">
            <a:normAutofit/>
          </a:bodyPr>
          <a:lstStyle/>
          <a:p>
            <a:r>
              <a:rPr lang="sv-SE" sz="4000"/>
              <a:t>Höstens utbildningar </a:t>
            </a:r>
          </a:p>
        </p:txBody>
      </p:sp>
      <p:graphicFrame>
        <p:nvGraphicFramePr>
          <p:cNvPr id="11" name="Platshållare för innehåll 2">
            <a:extLst>
              <a:ext uri="{FF2B5EF4-FFF2-40B4-BE49-F238E27FC236}">
                <a16:creationId xmlns:a16="http://schemas.microsoft.com/office/drawing/2014/main" id="{EA2E4BAC-6A8E-63E3-54F1-DD411BC661F5}"/>
              </a:ext>
            </a:extLst>
          </p:cNvPr>
          <p:cNvGraphicFramePr>
            <a:graphicFrameLocks noGrp="1"/>
          </p:cNvGraphicFramePr>
          <p:nvPr>
            <p:ph idx="11"/>
            <p:extLst>
              <p:ext uri="{D42A27DB-BD31-4B8C-83A1-F6EECF244321}">
                <p14:modId xmlns:p14="http://schemas.microsoft.com/office/powerpoint/2010/main" val="2599477533"/>
              </p:ext>
            </p:extLst>
          </p:nvPr>
        </p:nvGraphicFramePr>
        <p:xfrm>
          <a:off x="1056000" y="1738313"/>
          <a:ext cx="10080000" cy="417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05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730FE-7928-4D90-9B03-07D645017C36}"/>
              </a:ext>
            </a:extLst>
          </p:cNvPr>
          <p:cNvSpPr>
            <a:spLocks noGrp="1"/>
          </p:cNvSpPr>
          <p:nvPr>
            <p:ph type="title"/>
          </p:nvPr>
        </p:nvSpPr>
        <p:spPr>
          <a:xfrm>
            <a:off x="407988" y="404813"/>
            <a:ext cx="9170279" cy="736959"/>
          </a:xfrm>
        </p:spPr>
        <p:txBody>
          <a:bodyPr anchor="ctr">
            <a:normAutofit fontScale="90000"/>
          </a:bodyPr>
          <a:lstStyle/>
          <a:p>
            <a:r>
              <a:rPr lang="sv-SE"/>
              <a:t>6. Om kränkning sker – skyldighet att anmäla utreda och åtgärda samt lokala rutiner för detta.</a:t>
            </a:r>
          </a:p>
        </p:txBody>
      </p:sp>
      <p:pic>
        <p:nvPicPr>
          <p:cNvPr id="7" name="Picture 7">
            <a:extLst>
              <a:ext uri="{FF2B5EF4-FFF2-40B4-BE49-F238E27FC236}">
                <a16:creationId xmlns:a16="http://schemas.microsoft.com/office/drawing/2014/main" id="{70A22E81-708D-B0BF-6541-ED2CC795C6EC}"/>
              </a:ext>
            </a:extLst>
          </p:cNvPr>
          <p:cNvPicPr>
            <a:picLocks noGrp="1" noChangeAspect="1"/>
          </p:cNvPicPr>
          <p:nvPr>
            <p:ph idx="11"/>
          </p:nvPr>
        </p:nvPicPr>
        <p:blipFill>
          <a:blip r:embed="rId3"/>
          <a:stretch>
            <a:fillRect/>
          </a:stretch>
        </p:blipFill>
        <p:spPr>
          <a:xfrm>
            <a:off x="1506653" y="1533680"/>
            <a:ext cx="9178694" cy="4795868"/>
          </a:xfrm>
          <a:noFill/>
        </p:spPr>
      </p:pic>
    </p:spTree>
    <p:extLst>
      <p:ext uri="{BB962C8B-B14F-4D97-AF65-F5344CB8AC3E}">
        <p14:creationId xmlns:p14="http://schemas.microsoft.com/office/powerpoint/2010/main" val="12216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73BFE-B85C-4B7F-2B51-FF51BCE1996D}"/>
              </a:ext>
            </a:extLst>
          </p:cNvPr>
          <p:cNvSpPr>
            <a:spLocks noGrp="1"/>
          </p:cNvSpPr>
          <p:nvPr>
            <p:ph type="title"/>
          </p:nvPr>
        </p:nvSpPr>
        <p:spPr/>
        <p:txBody>
          <a:bodyPr/>
          <a:lstStyle/>
          <a:p>
            <a:r>
              <a:rPr lang="sv-SE" dirty="0"/>
              <a:t>Exempel förebyggande åtgärd</a:t>
            </a:r>
          </a:p>
        </p:txBody>
      </p:sp>
      <p:sp>
        <p:nvSpPr>
          <p:cNvPr id="4" name="Platshållare för innehåll 3">
            <a:extLst>
              <a:ext uri="{FF2B5EF4-FFF2-40B4-BE49-F238E27FC236}">
                <a16:creationId xmlns:a16="http://schemas.microsoft.com/office/drawing/2014/main" id="{77F1E439-BD23-CCD2-8ECE-8A821A865BD6}"/>
              </a:ext>
            </a:extLst>
          </p:cNvPr>
          <p:cNvSpPr>
            <a:spLocks noGrp="1"/>
          </p:cNvSpPr>
          <p:nvPr>
            <p:ph idx="11"/>
          </p:nvPr>
        </p:nvSpPr>
        <p:spPr/>
        <p:txBody>
          <a:bodyPr/>
          <a:lstStyle/>
          <a:p>
            <a:endParaRPr lang="sv-SE"/>
          </a:p>
        </p:txBody>
      </p:sp>
      <p:pic>
        <p:nvPicPr>
          <p:cNvPr id="7" name="Bildobjekt 6">
            <a:extLst>
              <a:ext uri="{FF2B5EF4-FFF2-40B4-BE49-F238E27FC236}">
                <a16:creationId xmlns:a16="http://schemas.microsoft.com/office/drawing/2014/main" id="{9A961081-F8C9-434E-B759-F46017298931}"/>
              </a:ext>
            </a:extLst>
          </p:cNvPr>
          <p:cNvPicPr>
            <a:picLocks noChangeAspect="1"/>
          </p:cNvPicPr>
          <p:nvPr/>
        </p:nvPicPr>
        <p:blipFill>
          <a:blip r:embed="rId2"/>
          <a:stretch>
            <a:fillRect/>
          </a:stretch>
        </p:blipFill>
        <p:spPr>
          <a:xfrm>
            <a:off x="163230" y="1576145"/>
            <a:ext cx="11571570" cy="4724410"/>
          </a:xfrm>
          <a:prstGeom prst="rect">
            <a:avLst/>
          </a:prstGeom>
        </p:spPr>
      </p:pic>
    </p:spTree>
    <p:extLst>
      <p:ext uri="{BB962C8B-B14F-4D97-AF65-F5344CB8AC3E}">
        <p14:creationId xmlns:p14="http://schemas.microsoft.com/office/powerpoint/2010/main" val="395017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51135-2F58-1E89-0974-B4CC52419E29}"/>
              </a:ext>
            </a:extLst>
          </p:cNvPr>
          <p:cNvSpPr>
            <a:spLocks noGrp="1"/>
          </p:cNvSpPr>
          <p:nvPr>
            <p:ph type="title"/>
          </p:nvPr>
        </p:nvSpPr>
        <p:spPr>
          <a:xfrm>
            <a:off x="407988" y="404813"/>
            <a:ext cx="9170279" cy="736959"/>
          </a:xfrm>
        </p:spPr>
        <p:txBody>
          <a:bodyPr anchor="ctr">
            <a:normAutofit/>
          </a:bodyPr>
          <a:lstStyle/>
          <a:p>
            <a:r>
              <a:rPr lang="sv-SE" dirty="0"/>
              <a:t>Exempel förebyggande åtgärd</a:t>
            </a:r>
          </a:p>
        </p:txBody>
      </p:sp>
      <p:pic>
        <p:nvPicPr>
          <p:cNvPr id="5" name="Bildobjekt 4">
            <a:extLst>
              <a:ext uri="{FF2B5EF4-FFF2-40B4-BE49-F238E27FC236}">
                <a16:creationId xmlns:a16="http://schemas.microsoft.com/office/drawing/2014/main" id="{2D290140-B971-B80F-77E1-FAA4D642620A}"/>
              </a:ext>
            </a:extLst>
          </p:cNvPr>
          <p:cNvPicPr>
            <a:picLocks noChangeAspect="1"/>
          </p:cNvPicPr>
          <p:nvPr/>
        </p:nvPicPr>
        <p:blipFill>
          <a:blip r:embed="rId2"/>
          <a:stretch>
            <a:fillRect/>
          </a:stretch>
        </p:blipFill>
        <p:spPr>
          <a:xfrm>
            <a:off x="2271427" y="1744652"/>
            <a:ext cx="7649146" cy="4168785"/>
          </a:xfrm>
          <a:prstGeom prst="rect">
            <a:avLst/>
          </a:prstGeom>
          <a:noFill/>
        </p:spPr>
      </p:pic>
    </p:spTree>
    <p:extLst>
      <p:ext uri="{BB962C8B-B14F-4D97-AF65-F5344CB8AC3E}">
        <p14:creationId xmlns:p14="http://schemas.microsoft.com/office/powerpoint/2010/main" val="43784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4670E5-D702-781A-AA82-13FFF9D3945A}"/>
              </a:ext>
            </a:extLst>
          </p:cNvPr>
          <p:cNvSpPr>
            <a:spLocks noGrp="1"/>
          </p:cNvSpPr>
          <p:nvPr>
            <p:ph type="title"/>
          </p:nvPr>
        </p:nvSpPr>
        <p:spPr>
          <a:xfrm>
            <a:off x="407989" y="404813"/>
            <a:ext cx="2855912" cy="1614487"/>
          </a:xfrm>
        </p:spPr>
        <p:txBody>
          <a:bodyPr>
            <a:normAutofit/>
          </a:bodyPr>
          <a:lstStyle/>
          <a:p>
            <a:r>
              <a:rPr lang="sv-SE" dirty="0"/>
              <a:t>Exempel förebyggande åtgärd</a:t>
            </a:r>
          </a:p>
        </p:txBody>
      </p:sp>
      <p:pic>
        <p:nvPicPr>
          <p:cNvPr id="11" name="Bildobjekt 10">
            <a:extLst>
              <a:ext uri="{FF2B5EF4-FFF2-40B4-BE49-F238E27FC236}">
                <a16:creationId xmlns:a16="http://schemas.microsoft.com/office/drawing/2014/main" id="{2B4C2375-D128-4800-A347-02B3637337D5}"/>
              </a:ext>
            </a:extLst>
          </p:cNvPr>
          <p:cNvPicPr>
            <a:picLocks noChangeAspect="1"/>
          </p:cNvPicPr>
          <p:nvPr/>
        </p:nvPicPr>
        <p:blipFill>
          <a:blip r:embed="rId2"/>
          <a:stretch>
            <a:fillRect/>
          </a:stretch>
        </p:blipFill>
        <p:spPr>
          <a:xfrm>
            <a:off x="3263900" y="404813"/>
            <a:ext cx="8813800" cy="5724901"/>
          </a:xfrm>
          <a:prstGeom prst="rect">
            <a:avLst/>
          </a:prstGeom>
        </p:spPr>
      </p:pic>
    </p:spTree>
    <p:extLst>
      <p:ext uri="{BB962C8B-B14F-4D97-AF65-F5344CB8AC3E}">
        <p14:creationId xmlns:p14="http://schemas.microsoft.com/office/powerpoint/2010/main" val="195026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715A8-B2A1-E1E9-6447-27239BE9727A}"/>
              </a:ext>
            </a:extLst>
          </p:cNvPr>
          <p:cNvSpPr>
            <a:spLocks noGrp="1"/>
          </p:cNvSpPr>
          <p:nvPr>
            <p:ph type="title"/>
          </p:nvPr>
        </p:nvSpPr>
        <p:spPr/>
        <p:txBody>
          <a:bodyPr/>
          <a:lstStyle/>
          <a:p>
            <a:r>
              <a:rPr lang="sv-SE"/>
              <a:t>Bikupa </a:t>
            </a:r>
            <a:endParaRPr lang="sv-SE">
              <a:solidFill>
                <a:schemeClr val="tx1"/>
              </a:solidFill>
              <a:highlight>
                <a:srgbClr val="FF0000"/>
              </a:highlight>
            </a:endParaRPr>
          </a:p>
        </p:txBody>
      </p:sp>
      <p:sp>
        <p:nvSpPr>
          <p:cNvPr id="6" name="Tankebubbla: moln 5">
            <a:extLst>
              <a:ext uri="{FF2B5EF4-FFF2-40B4-BE49-F238E27FC236}">
                <a16:creationId xmlns:a16="http://schemas.microsoft.com/office/drawing/2014/main" id="{1744BA37-156D-A7BB-E64D-7A3B726954D1}"/>
              </a:ext>
            </a:extLst>
          </p:cNvPr>
          <p:cNvSpPr/>
          <p:nvPr/>
        </p:nvSpPr>
        <p:spPr>
          <a:xfrm>
            <a:off x="2291937" y="1291442"/>
            <a:ext cx="7410203" cy="4275116"/>
          </a:xfrm>
          <a:prstGeom prst="cloudCallout">
            <a:avLst>
              <a:gd name="adj1" fmla="val -41038"/>
              <a:gd name="adj2" fmla="val 60500"/>
            </a:avLst>
          </a:prstGeom>
          <a:solidFill>
            <a:srgbClr val="C7E7DD"/>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A11BED29-2947-6773-31C2-BE9FB2D09EC2}"/>
              </a:ext>
            </a:extLst>
          </p:cNvPr>
          <p:cNvSpPr txBox="1"/>
          <p:nvPr/>
        </p:nvSpPr>
        <p:spPr>
          <a:xfrm>
            <a:off x="3550722" y="2386940"/>
            <a:ext cx="4833257" cy="2062103"/>
          </a:xfrm>
          <a:prstGeom prst="rect">
            <a:avLst/>
          </a:prstGeom>
          <a:noFill/>
        </p:spPr>
        <p:txBody>
          <a:bodyPr wrap="square" lIns="91440" tIns="45720" rIns="91440" bIns="45720" rtlCol="0" anchor="t">
            <a:spAutoFit/>
          </a:bodyPr>
          <a:lstStyle/>
          <a:p>
            <a:r>
              <a:rPr lang="sv-SE" sz="3200" b="1"/>
              <a:t>Hur ser era lokala rutiner ut, då kränkningsanmälningar ska göras?</a:t>
            </a:r>
          </a:p>
        </p:txBody>
      </p:sp>
    </p:spTree>
    <p:extLst>
      <p:ext uri="{BB962C8B-B14F-4D97-AF65-F5344CB8AC3E}">
        <p14:creationId xmlns:p14="http://schemas.microsoft.com/office/powerpoint/2010/main" val="187761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6CE859-931F-8309-E8C5-68FDFE4A84D3}"/>
              </a:ext>
            </a:extLst>
          </p:cNvPr>
          <p:cNvSpPr>
            <a:spLocks noGrp="1"/>
          </p:cNvSpPr>
          <p:nvPr>
            <p:ph type="title"/>
          </p:nvPr>
        </p:nvSpPr>
        <p:spPr>
          <a:xfrm>
            <a:off x="407988" y="404813"/>
            <a:ext cx="9170279" cy="736959"/>
          </a:xfrm>
        </p:spPr>
        <p:txBody>
          <a:bodyPr anchor="ctr">
            <a:normAutofit fontScale="90000"/>
          </a:bodyPr>
          <a:lstStyle/>
          <a:p>
            <a:r>
              <a:rPr lang="sv-SE"/>
              <a:t>Om kränkning sker - lokala rutiner </a:t>
            </a:r>
            <a:br>
              <a:rPr lang="sv-SE"/>
            </a:br>
            <a:endParaRPr lang="sv-SE">
              <a:highlight>
                <a:srgbClr val="FF0000"/>
              </a:highlight>
            </a:endParaRPr>
          </a:p>
        </p:txBody>
      </p:sp>
      <p:sp>
        <p:nvSpPr>
          <p:cNvPr id="5" name="Content Placeholder 4">
            <a:extLst>
              <a:ext uri="{FF2B5EF4-FFF2-40B4-BE49-F238E27FC236}">
                <a16:creationId xmlns:a16="http://schemas.microsoft.com/office/drawing/2014/main" id="{5420D190-6733-9CE8-CF7A-434E777CFE50}"/>
              </a:ext>
            </a:extLst>
          </p:cNvPr>
          <p:cNvSpPr>
            <a:spLocks noGrp="1"/>
          </p:cNvSpPr>
          <p:nvPr>
            <p:ph idx="11"/>
          </p:nvPr>
        </p:nvSpPr>
        <p:spPr>
          <a:xfrm>
            <a:off x="810228" y="1388962"/>
            <a:ext cx="10382490" cy="4815068"/>
          </a:xfrm>
        </p:spPr>
        <p:txBody>
          <a:bodyPr vert="horz" lIns="0" tIns="0" rIns="0" bIns="0" rtlCol="0" anchor="t">
            <a:normAutofit lnSpcReduction="10000"/>
          </a:bodyPr>
          <a:lstStyle/>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När en kränkningar/trakasserier upptäcks eller kommer till kännedom, vem ingriper i det akuta skedet och till vem meddelas händelsen?</a:t>
            </a:r>
          </a:p>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Vem pratar med eleven som anses har utsatts och förklarar hur man kommer gå vidare?</a:t>
            </a:r>
          </a:p>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Vem upprättar anmälan i det digitala kränkningsverktyget?</a:t>
            </a:r>
          </a:p>
          <a:p>
            <a:pPr marL="342900" lvl="0" indent="-342900">
              <a:lnSpc>
                <a:spcPct val="107000"/>
              </a:lnSpc>
              <a:buFont typeface="+mj-lt"/>
              <a:buAutoNum type="arabicPeriod"/>
            </a:pPr>
            <a:r>
              <a:rPr lang="sv-SE" dirty="0">
                <a:effectLst/>
                <a:latin typeface="Calibri"/>
                <a:ea typeface="Calibri" panose="020F0502020204030204" pitchFamily="34" charset="0"/>
                <a:cs typeface="Times New Roman"/>
              </a:rPr>
              <a:t>Vem pratar med </a:t>
            </a:r>
            <a:r>
              <a:rPr lang="sv-SE" dirty="0">
                <a:latin typeface="Calibri"/>
                <a:ea typeface="Calibri" panose="020F0502020204030204" pitchFamily="34" charset="0"/>
                <a:cs typeface="Times New Roman"/>
              </a:rPr>
              <a:t>eleven/eleverna</a:t>
            </a:r>
            <a:r>
              <a:rPr lang="sv-SE" dirty="0">
                <a:effectLst/>
                <a:latin typeface="Calibri"/>
                <a:ea typeface="Calibri" panose="020F0502020204030204" pitchFamily="34" charset="0"/>
                <a:cs typeface="Times New Roman"/>
              </a:rPr>
              <a:t> som anses utfört kränkningar/trakasserier och dokumenterar detta?</a:t>
            </a:r>
          </a:p>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Om det visar sig att en kränkningar/trakasserier skett, vem gör upp en plan med eleverna kring vad som behövs göras för att kränkningarna ska upphöra och dokumenterar detta?</a:t>
            </a:r>
          </a:p>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Vem kontaktar vårdnadshavarna för att informera kring vad som hänt och vad som beslutats och dokumenterar detta?</a:t>
            </a:r>
          </a:p>
          <a:p>
            <a:pPr marL="342900" lvl="0" indent="-342900">
              <a:lnSpc>
                <a:spcPct val="107000"/>
              </a:lnSpc>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Vem har ansvar för och hur sker uppföljning av det som beslutats?</a:t>
            </a:r>
          </a:p>
          <a:p>
            <a:pPr marL="342900" lvl="0" indent="-342900">
              <a:lnSpc>
                <a:spcPct val="107000"/>
              </a:lnSpc>
              <a:spcAft>
                <a:spcPts val="800"/>
              </a:spcAft>
              <a:buFont typeface="+mj-lt"/>
              <a:buAutoNum type="arabicPeriod"/>
            </a:pPr>
            <a:r>
              <a:rPr lang="sv-SE" dirty="0">
                <a:effectLst/>
                <a:latin typeface="Calibri" panose="020F0502020204030204" pitchFamily="34" charset="0"/>
                <a:ea typeface="Calibri" panose="020F0502020204030204" pitchFamily="34" charset="0"/>
                <a:cs typeface="Times New Roman" panose="02020603050405020304" pitchFamily="18" charset="0"/>
              </a:rPr>
              <a:t>Hur agera vid allvarliga kränkningar/trakasserier?</a:t>
            </a:r>
          </a:p>
          <a:p>
            <a:pPr marL="0" indent="0">
              <a:buNone/>
            </a:pPr>
            <a:endParaRPr lang="en-US" dirty="0">
              <a:cs typeface="Arial"/>
            </a:endParaRPr>
          </a:p>
        </p:txBody>
      </p:sp>
    </p:spTree>
    <p:extLst>
      <p:ext uri="{BB962C8B-B14F-4D97-AF65-F5344CB8AC3E}">
        <p14:creationId xmlns:p14="http://schemas.microsoft.com/office/powerpoint/2010/main" val="55861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DE532-1CD8-4259-A123-0466863E096E}"/>
              </a:ext>
            </a:extLst>
          </p:cNvPr>
          <p:cNvSpPr>
            <a:spLocks noGrp="1"/>
          </p:cNvSpPr>
          <p:nvPr>
            <p:ph type="title"/>
          </p:nvPr>
        </p:nvSpPr>
        <p:spPr>
          <a:xfrm>
            <a:off x="407988" y="72304"/>
            <a:ext cx="9087152" cy="1776049"/>
          </a:xfrm>
        </p:spPr>
        <p:txBody>
          <a:bodyPr>
            <a:normAutofit/>
          </a:bodyPr>
          <a:lstStyle/>
          <a:p>
            <a:r>
              <a:rPr lang="sv-SE"/>
              <a:t>7. </a:t>
            </a:r>
            <a:r>
              <a:rPr lang="sv-SE" sz="2700">
                <a:solidFill>
                  <a:srgbClr val="000000"/>
                </a:solidFill>
              </a:rPr>
              <a:t>Uppföljning av åtgärder</a:t>
            </a:r>
            <a:br>
              <a:rPr lang="sv-SE" sz="2700">
                <a:solidFill>
                  <a:srgbClr val="000000"/>
                </a:solidFill>
              </a:rPr>
            </a:br>
            <a:r>
              <a:rPr lang="sv-SE" sz="2700">
                <a:solidFill>
                  <a:srgbClr val="000000"/>
                </a:solidFill>
              </a:rPr>
              <a:t> </a:t>
            </a:r>
            <a:br>
              <a:rPr lang="sv-SE" sz="2700">
                <a:solidFill>
                  <a:srgbClr val="000000"/>
                </a:solidFill>
              </a:rPr>
            </a:br>
            <a:endParaRPr lang="sv-SE" sz="2700">
              <a:solidFill>
                <a:srgbClr val="000000"/>
              </a:solidFill>
            </a:endParaRPr>
          </a:p>
        </p:txBody>
      </p:sp>
      <p:pic>
        <p:nvPicPr>
          <p:cNvPr id="3" name="Picture 4">
            <a:extLst>
              <a:ext uri="{FF2B5EF4-FFF2-40B4-BE49-F238E27FC236}">
                <a16:creationId xmlns:a16="http://schemas.microsoft.com/office/drawing/2014/main" id="{5ED91F00-D99A-B91C-8E70-5F657FED2497}"/>
              </a:ext>
            </a:extLst>
          </p:cNvPr>
          <p:cNvPicPr>
            <a:picLocks noGrp="1" noChangeAspect="1"/>
          </p:cNvPicPr>
          <p:nvPr>
            <p:ph sz="half" idx="10"/>
          </p:nvPr>
        </p:nvPicPr>
        <p:blipFill>
          <a:blip r:embed="rId3"/>
          <a:stretch>
            <a:fillRect/>
          </a:stretch>
        </p:blipFill>
        <p:spPr>
          <a:xfrm>
            <a:off x="1521975" y="1603112"/>
            <a:ext cx="9654025" cy="3877660"/>
          </a:xfrm>
        </p:spPr>
      </p:pic>
      <p:sp>
        <p:nvSpPr>
          <p:cNvPr id="5" name="textruta 4">
            <a:extLst>
              <a:ext uri="{FF2B5EF4-FFF2-40B4-BE49-F238E27FC236}">
                <a16:creationId xmlns:a16="http://schemas.microsoft.com/office/drawing/2014/main" id="{76550F37-BF11-5CEA-5FD4-181827352738}"/>
              </a:ext>
            </a:extLst>
          </p:cNvPr>
          <p:cNvSpPr txBox="1"/>
          <p:nvPr/>
        </p:nvSpPr>
        <p:spPr>
          <a:xfrm>
            <a:off x="1736203" y="5717894"/>
            <a:ext cx="9317620" cy="646331"/>
          </a:xfrm>
          <a:prstGeom prst="rect">
            <a:avLst/>
          </a:prstGeom>
          <a:solidFill>
            <a:srgbClr val="A3C8CD"/>
          </a:solidFill>
        </p:spPr>
        <p:txBody>
          <a:bodyPr wrap="square" rtlCol="0">
            <a:spAutoFit/>
          </a:bodyPr>
          <a:lstStyle/>
          <a:p>
            <a:r>
              <a:rPr lang="sv-SE" sz="1800" b="1"/>
              <a:t>Vi går in i </a:t>
            </a:r>
            <a:r>
              <a:rPr lang="sv-SE" b="1" err="1"/>
              <a:t>S</a:t>
            </a:r>
            <a:r>
              <a:rPr lang="sv-SE" sz="1800" b="1" err="1"/>
              <a:t>tratsys</a:t>
            </a:r>
            <a:r>
              <a:rPr lang="sv-SE" sz="1800" b="1"/>
              <a:t> under punkt 7</a:t>
            </a:r>
          </a:p>
          <a:p>
            <a:endParaRPr lang="sv-SE"/>
          </a:p>
        </p:txBody>
      </p:sp>
    </p:spTree>
    <p:extLst>
      <p:ext uri="{BB962C8B-B14F-4D97-AF65-F5344CB8AC3E}">
        <p14:creationId xmlns:p14="http://schemas.microsoft.com/office/powerpoint/2010/main" val="636385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60F12B-085F-4333-B0FB-800222D21104}"/>
              </a:ext>
            </a:extLst>
          </p:cNvPr>
          <p:cNvSpPr>
            <a:spLocks noGrp="1"/>
          </p:cNvSpPr>
          <p:nvPr>
            <p:ph type="title"/>
          </p:nvPr>
        </p:nvSpPr>
        <p:spPr>
          <a:xfrm>
            <a:off x="407988" y="404813"/>
            <a:ext cx="9170279" cy="736959"/>
          </a:xfrm>
        </p:spPr>
        <p:txBody>
          <a:bodyPr anchor="ctr">
            <a:normAutofit/>
          </a:bodyPr>
          <a:lstStyle/>
          <a:p>
            <a:r>
              <a:rPr lang="sv-SE"/>
              <a:t>8.  Utvärdering av arbetsprocess </a:t>
            </a:r>
          </a:p>
        </p:txBody>
      </p:sp>
      <p:sp>
        <p:nvSpPr>
          <p:cNvPr id="3" name="textruta 2">
            <a:extLst>
              <a:ext uri="{FF2B5EF4-FFF2-40B4-BE49-F238E27FC236}">
                <a16:creationId xmlns:a16="http://schemas.microsoft.com/office/drawing/2014/main" id="{FD8699FC-56B8-B8A8-4AE3-4D825D500B58}"/>
              </a:ext>
            </a:extLst>
          </p:cNvPr>
          <p:cNvSpPr txBox="1"/>
          <p:nvPr/>
        </p:nvSpPr>
        <p:spPr>
          <a:xfrm>
            <a:off x="1354238" y="5810491"/>
            <a:ext cx="9097701" cy="646331"/>
          </a:xfrm>
          <a:prstGeom prst="rect">
            <a:avLst/>
          </a:prstGeom>
          <a:solidFill>
            <a:srgbClr val="C0DADD"/>
          </a:solidFill>
        </p:spPr>
        <p:txBody>
          <a:bodyPr wrap="square" rtlCol="0">
            <a:spAutoFit/>
          </a:bodyPr>
          <a:lstStyle/>
          <a:p>
            <a:r>
              <a:rPr lang="sv-SE" sz="1800" b="1"/>
              <a:t>Vi går in i </a:t>
            </a:r>
            <a:r>
              <a:rPr lang="sv-SE" b="1" err="1"/>
              <a:t>S</a:t>
            </a:r>
            <a:r>
              <a:rPr lang="sv-SE" sz="1800" b="1" err="1"/>
              <a:t>tratsys</a:t>
            </a:r>
            <a:r>
              <a:rPr lang="sv-SE" sz="1800" b="1"/>
              <a:t> under punkt 8</a:t>
            </a:r>
          </a:p>
          <a:p>
            <a:endParaRPr lang="sv-SE"/>
          </a:p>
        </p:txBody>
      </p:sp>
      <p:sp>
        <p:nvSpPr>
          <p:cNvPr id="5" name="Platshållare för innehåll 4">
            <a:extLst>
              <a:ext uri="{FF2B5EF4-FFF2-40B4-BE49-F238E27FC236}">
                <a16:creationId xmlns:a16="http://schemas.microsoft.com/office/drawing/2014/main" id="{C39AE79F-C882-A20D-0AB7-EF244827F978}"/>
              </a:ext>
            </a:extLst>
          </p:cNvPr>
          <p:cNvSpPr>
            <a:spLocks noGrp="1"/>
          </p:cNvSpPr>
          <p:nvPr>
            <p:ph idx="11"/>
          </p:nvPr>
        </p:nvSpPr>
        <p:spPr/>
        <p:txBody>
          <a:bodyPr/>
          <a:lstStyle/>
          <a:p>
            <a:endParaRPr lang="sv-SE"/>
          </a:p>
        </p:txBody>
      </p:sp>
      <p:pic>
        <p:nvPicPr>
          <p:cNvPr id="8" name="Bildobjekt 7">
            <a:extLst>
              <a:ext uri="{FF2B5EF4-FFF2-40B4-BE49-F238E27FC236}">
                <a16:creationId xmlns:a16="http://schemas.microsoft.com/office/drawing/2014/main" id="{BFE22D80-4596-76BC-3C5E-4F2BD4A61741}"/>
              </a:ext>
            </a:extLst>
          </p:cNvPr>
          <p:cNvPicPr>
            <a:picLocks noChangeAspect="1"/>
          </p:cNvPicPr>
          <p:nvPr/>
        </p:nvPicPr>
        <p:blipFill rotWithShape="1">
          <a:blip r:embed="rId3"/>
          <a:srcRect t="18463"/>
          <a:stretch/>
        </p:blipFill>
        <p:spPr>
          <a:xfrm>
            <a:off x="901148" y="1738313"/>
            <a:ext cx="10234852" cy="3786479"/>
          </a:xfrm>
          <a:prstGeom prst="rect">
            <a:avLst/>
          </a:prstGeom>
        </p:spPr>
      </p:pic>
    </p:spTree>
    <p:extLst>
      <p:ext uri="{BB962C8B-B14F-4D97-AF65-F5344CB8AC3E}">
        <p14:creationId xmlns:p14="http://schemas.microsoft.com/office/powerpoint/2010/main" val="3927938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E2B399-BC21-419A-99AA-EF44FD54031E}"/>
              </a:ext>
            </a:extLst>
          </p:cNvPr>
          <p:cNvSpPr>
            <a:spLocks noGrp="1"/>
          </p:cNvSpPr>
          <p:nvPr>
            <p:ph type="title"/>
          </p:nvPr>
        </p:nvSpPr>
        <p:spPr/>
        <p:txBody>
          <a:bodyPr>
            <a:normAutofit fontScale="90000"/>
          </a:bodyPr>
          <a:lstStyle/>
          <a:p>
            <a:br>
              <a:rPr lang="sv-SE"/>
            </a:br>
            <a:br>
              <a:rPr lang="sv-SE"/>
            </a:br>
            <a:r>
              <a:rPr lang="sv-SE" sz="3600"/>
              <a:t>Efter ett år, då ny plan ska upprättas…</a:t>
            </a:r>
            <a:br>
              <a:rPr lang="sv-SE"/>
            </a:br>
            <a:br>
              <a:rPr lang="sv-SE"/>
            </a:br>
            <a:r>
              <a:rPr lang="en-US" sz="2700" err="1">
                <a:highlight>
                  <a:srgbClr val="00FFFF"/>
                </a:highlight>
              </a:rPr>
              <a:t>Slutsatser</a:t>
            </a:r>
            <a:r>
              <a:rPr lang="en-US" sz="2700"/>
              <a:t> </a:t>
            </a:r>
            <a:r>
              <a:rPr lang="en-US" sz="2700" err="1"/>
              <a:t>från</a:t>
            </a:r>
            <a:r>
              <a:rPr lang="en-US" sz="2700"/>
              <a:t> </a:t>
            </a:r>
            <a:r>
              <a:rPr lang="en-US" sz="2700" err="1"/>
              <a:t>rubrik</a:t>
            </a:r>
            <a:r>
              <a:rPr lang="en-US" sz="2700"/>
              <a:t> 7 </a:t>
            </a:r>
            <a:r>
              <a:rPr lang="en-US" sz="2700" err="1"/>
              <a:t>och</a:t>
            </a:r>
            <a:r>
              <a:rPr lang="en-US" sz="2700"/>
              <a:t> 8 </a:t>
            </a:r>
            <a:r>
              <a:rPr lang="en-US" sz="2700" err="1"/>
              <a:t>läggs</a:t>
            </a:r>
            <a:r>
              <a:rPr lang="en-US" sz="2700"/>
              <a:t> in under </a:t>
            </a:r>
            <a:r>
              <a:rPr lang="en-US" sz="2700" err="1"/>
              <a:t>rubrik</a:t>
            </a:r>
            <a:r>
              <a:rPr lang="en-US" sz="2700"/>
              <a:t> 2 i den </a:t>
            </a:r>
            <a:r>
              <a:rPr lang="en-US" sz="2700" err="1"/>
              <a:t>nya</a:t>
            </a:r>
            <a:r>
              <a:rPr lang="en-US" sz="2700"/>
              <a:t> </a:t>
            </a:r>
            <a:r>
              <a:rPr lang="en-US" sz="2700" err="1"/>
              <a:t>planen</a:t>
            </a:r>
            <a:r>
              <a:rPr lang="en-US" sz="2700"/>
              <a:t>. </a:t>
            </a:r>
            <a:br>
              <a:rPr lang="sv-SE"/>
            </a:br>
            <a:endParaRPr lang="sv-SE"/>
          </a:p>
        </p:txBody>
      </p:sp>
      <p:pic>
        <p:nvPicPr>
          <p:cNvPr id="8" name="Platshållare för innehåll 8" descr="En bild som visar bord&#10;&#10;Automatiskt genererad beskrivning">
            <a:extLst>
              <a:ext uri="{FF2B5EF4-FFF2-40B4-BE49-F238E27FC236}">
                <a16:creationId xmlns:a16="http://schemas.microsoft.com/office/drawing/2014/main" id="{13D0C973-961E-0EA9-F6AA-F31D854830E3}"/>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b="65717"/>
          <a:stretch/>
        </p:blipFill>
        <p:spPr>
          <a:xfrm>
            <a:off x="590267" y="1929636"/>
            <a:ext cx="5505733" cy="1896239"/>
          </a:xfrm>
        </p:spPr>
      </p:pic>
      <p:pic>
        <p:nvPicPr>
          <p:cNvPr id="9" name="Platshållare för innehåll 8" descr="En bild som visar bord&#10;&#10;Automatiskt genererad beskrivning">
            <a:extLst>
              <a:ext uri="{FF2B5EF4-FFF2-40B4-BE49-F238E27FC236}">
                <a16:creationId xmlns:a16="http://schemas.microsoft.com/office/drawing/2014/main" id="{3931155D-BECA-2BDA-E3D3-B428E796CF4E}"/>
              </a:ext>
            </a:extLst>
          </p:cNvPr>
          <p:cNvPicPr>
            <a:picLocks noChangeAspect="1"/>
          </p:cNvPicPr>
          <p:nvPr/>
        </p:nvPicPr>
        <p:blipFill rotWithShape="1">
          <a:blip r:embed="rId3">
            <a:extLst>
              <a:ext uri="{28A0092B-C50C-407E-A947-70E740481C1C}">
                <a14:useLocalDpi xmlns:a14="http://schemas.microsoft.com/office/drawing/2010/main" val="0"/>
              </a:ext>
            </a:extLst>
          </a:blip>
          <a:srcRect t="73553" b="230"/>
          <a:stretch/>
        </p:blipFill>
        <p:spPr>
          <a:xfrm>
            <a:off x="590268" y="3965741"/>
            <a:ext cx="5505732" cy="1295996"/>
          </a:xfrm>
          <a:prstGeom prst="rect">
            <a:avLst/>
          </a:prstGeom>
        </p:spPr>
      </p:pic>
      <p:pic>
        <p:nvPicPr>
          <p:cNvPr id="10" name="Platshållare för innehåll 3" descr="En bild som visar bord&#10;&#10;Automatiskt genererad beskrivning">
            <a:extLst>
              <a:ext uri="{FF2B5EF4-FFF2-40B4-BE49-F238E27FC236}">
                <a16:creationId xmlns:a16="http://schemas.microsoft.com/office/drawing/2014/main" id="{0BABA55C-34D1-CC03-A7E3-EE280896A408}"/>
              </a:ext>
            </a:extLst>
          </p:cNvPr>
          <p:cNvPicPr>
            <a:picLocks noChangeAspect="1"/>
          </p:cNvPicPr>
          <p:nvPr/>
        </p:nvPicPr>
        <p:blipFill rotWithShape="1">
          <a:blip r:embed="rId4">
            <a:extLst>
              <a:ext uri="{28A0092B-C50C-407E-A947-70E740481C1C}">
                <a14:useLocalDpi xmlns:a14="http://schemas.microsoft.com/office/drawing/2010/main" val="0"/>
              </a:ext>
            </a:extLst>
          </a:blip>
          <a:srcRect b="43383"/>
          <a:stretch/>
        </p:blipFill>
        <p:spPr>
          <a:xfrm>
            <a:off x="6477870" y="1929636"/>
            <a:ext cx="4732435" cy="2321730"/>
          </a:xfrm>
          <a:prstGeom prst="rect">
            <a:avLst/>
          </a:prstGeom>
        </p:spPr>
      </p:pic>
      <p:pic>
        <p:nvPicPr>
          <p:cNvPr id="11" name="Platshållare för innehåll 3" descr="En bild som visar bord&#10;&#10;Automatiskt genererad beskrivning">
            <a:extLst>
              <a:ext uri="{FF2B5EF4-FFF2-40B4-BE49-F238E27FC236}">
                <a16:creationId xmlns:a16="http://schemas.microsoft.com/office/drawing/2014/main" id="{9F3112F8-86AB-83F2-423F-E5640732F738}"/>
              </a:ext>
            </a:extLst>
          </p:cNvPr>
          <p:cNvPicPr>
            <a:picLocks noChangeAspect="1"/>
          </p:cNvPicPr>
          <p:nvPr/>
        </p:nvPicPr>
        <p:blipFill rotWithShape="1">
          <a:blip r:embed="rId4">
            <a:extLst>
              <a:ext uri="{28A0092B-C50C-407E-A947-70E740481C1C}">
                <a14:useLocalDpi xmlns:a14="http://schemas.microsoft.com/office/drawing/2010/main" val="0"/>
              </a:ext>
            </a:extLst>
          </a:blip>
          <a:srcRect t="67336"/>
          <a:stretch/>
        </p:blipFill>
        <p:spPr>
          <a:xfrm>
            <a:off x="6602682" y="4131996"/>
            <a:ext cx="4607623" cy="1295996"/>
          </a:xfrm>
          <a:prstGeom prst="rect">
            <a:avLst/>
          </a:prstGeom>
        </p:spPr>
      </p:pic>
    </p:spTree>
    <p:extLst>
      <p:ext uri="{BB962C8B-B14F-4D97-AF65-F5344CB8AC3E}">
        <p14:creationId xmlns:p14="http://schemas.microsoft.com/office/powerpoint/2010/main" val="287499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7E7DD"/>
        </a:solidFill>
        <a:effectLst/>
      </p:bgPr>
    </p:bg>
    <p:spTree>
      <p:nvGrpSpPr>
        <p:cNvPr id="1" name=""/>
        <p:cNvGrpSpPr/>
        <p:nvPr/>
      </p:nvGrpSpPr>
      <p:grpSpPr>
        <a:xfrm>
          <a:off x="0" y="0"/>
          <a:ext cx="0" cy="0"/>
          <a:chOff x="0" y="0"/>
          <a:chExt cx="0" cy="0"/>
        </a:xfrm>
      </p:grpSpPr>
      <p:pic>
        <p:nvPicPr>
          <p:cNvPr id="8" name="Bildobjekt 7" descr="En bild som visar cirkel, Grafik, clipart, tecknad serie&#10;&#10;Automatiskt genererad beskrivning">
            <a:extLst>
              <a:ext uri="{FF2B5EF4-FFF2-40B4-BE49-F238E27FC236}">
                <a16:creationId xmlns:a16="http://schemas.microsoft.com/office/drawing/2014/main" id="{4149D4E2-C73E-9155-D2DC-13BF4F8B8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791" y="0"/>
            <a:ext cx="6858000" cy="6858000"/>
          </a:xfrm>
          <a:prstGeom prst="rect">
            <a:avLst/>
          </a:prstGeom>
        </p:spPr>
      </p:pic>
      <p:sp>
        <p:nvSpPr>
          <p:cNvPr id="9" name="Rektangel 8">
            <a:extLst>
              <a:ext uri="{FF2B5EF4-FFF2-40B4-BE49-F238E27FC236}">
                <a16:creationId xmlns:a16="http://schemas.microsoft.com/office/drawing/2014/main" id="{0FDCF03F-0CB2-3335-494E-A0B0E28F4E74}"/>
              </a:ext>
            </a:extLst>
          </p:cNvPr>
          <p:cNvSpPr/>
          <p:nvPr/>
        </p:nvSpPr>
        <p:spPr>
          <a:xfrm>
            <a:off x="191387" y="1541721"/>
            <a:ext cx="3363472" cy="1200329"/>
          </a:xfrm>
          <a:prstGeom prst="rect">
            <a:avLst/>
          </a:prstGeom>
          <a:noFill/>
        </p:spPr>
        <p:txBody>
          <a:bodyPr wrap="square" lIns="91440" tIns="45720" rIns="91440" bIns="45720">
            <a:spAutoFit/>
          </a:bodyPr>
          <a:lstStyle/>
          <a:p>
            <a:pPr algn="ctr"/>
            <a:r>
              <a:rPr lang="sv-SE" sz="7200" b="1">
                <a:ln w="22225">
                  <a:solidFill>
                    <a:schemeClr val="accent2"/>
                  </a:solidFill>
                  <a:prstDash val="solid"/>
                </a:ln>
                <a:solidFill>
                  <a:schemeClr val="accent2">
                    <a:lumMod val="40000"/>
                    <a:lumOff val="60000"/>
                  </a:schemeClr>
                </a:solidFill>
              </a:rPr>
              <a:t>FIKA</a:t>
            </a:r>
          </a:p>
        </p:txBody>
      </p:sp>
      <p:sp>
        <p:nvSpPr>
          <p:cNvPr id="10" name="Rektangel 9">
            <a:extLst>
              <a:ext uri="{FF2B5EF4-FFF2-40B4-BE49-F238E27FC236}">
                <a16:creationId xmlns:a16="http://schemas.microsoft.com/office/drawing/2014/main" id="{15852387-F628-C3C5-F8C8-1E629ADA4197}"/>
              </a:ext>
            </a:extLst>
          </p:cNvPr>
          <p:cNvSpPr/>
          <p:nvPr/>
        </p:nvSpPr>
        <p:spPr>
          <a:xfrm>
            <a:off x="1273995" y="2967335"/>
            <a:ext cx="1950795" cy="923330"/>
          </a:xfrm>
          <a:prstGeom prst="rect">
            <a:avLst/>
          </a:prstGeom>
          <a:noFill/>
        </p:spPr>
        <p:txBody>
          <a:bodyPr wrap="square" lIns="91440" tIns="45720" rIns="91440" bIns="45720">
            <a:spAutoFit/>
          </a:bodyPr>
          <a:lstStyle/>
          <a:p>
            <a:pPr algn="ctr"/>
            <a:r>
              <a:rPr lang="sv-SE" sz="5400" b="1" cap="none" spc="0">
                <a:ln w="12700">
                  <a:solidFill>
                    <a:schemeClr val="accent5"/>
                  </a:solidFill>
                  <a:prstDash val="solid"/>
                </a:ln>
                <a:pattFill prst="ltDnDiag">
                  <a:fgClr>
                    <a:schemeClr val="accent5">
                      <a:lumMod val="60000"/>
                      <a:lumOff val="40000"/>
                    </a:schemeClr>
                  </a:fgClr>
                  <a:bgClr>
                    <a:schemeClr val="bg1"/>
                  </a:bgClr>
                </a:pattFill>
                <a:effectLst/>
              </a:rPr>
              <a:t>Fika</a:t>
            </a:r>
          </a:p>
        </p:txBody>
      </p:sp>
      <p:sp>
        <p:nvSpPr>
          <p:cNvPr id="11" name="Rektangel 10">
            <a:extLst>
              <a:ext uri="{FF2B5EF4-FFF2-40B4-BE49-F238E27FC236}">
                <a16:creationId xmlns:a16="http://schemas.microsoft.com/office/drawing/2014/main" id="{0237F6BA-B51B-F3FC-FD15-B7A916FA4B12}"/>
              </a:ext>
            </a:extLst>
          </p:cNvPr>
          <p:cNvSpPr/>
          <p:nvPr/>
        </p:nvSpPr>
        <p:spPr>
          <a:xfrm>
            <a:off x="883578" y="2967335"/>
            <a:ext cx="390418" cy="3416320"/>
          </a:xfrm>
          <a:prstGeom prst="rect">
            <a:avLst/>
          </a:prstGeom>
          <a:noFill/>
        </p:spPr>
        <p:txBody>
          <a:bodyPr wrap="square" lIns="91440" tIns="45720" rIns="91440" bIns="45720">
            <a:spAutoFit/>
          </a:bodyPr>
          <a:lstStyle/>
          <a:p>
            <a:pPr algn="ctr"/>
            <a:r>
              <a:rPr lang="sv-SE"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Fika</a:t>
            </a:r>
          </a:p>
        </p:txBody>
      </p:sp>
      <p:sp>
        <p:nvSpPr>
          <p:cNvPr id="2" name="textruta 1">
            <a:extLst>
              <a:ext uri="{FF2B5EF4-FFF2-40B4-BE49-F238E27FC236}">
                <a16:creationId xmlns:a16="http://schemas.microsoft.com/office/drawing/2014/main" id="{86D67A38-44B4-091E-02C8-56B258B464C2}"/>
              </a:ext>
            </a:extLst>
          </p:cNvPr>
          <p:cNvSpPr txBox="1"/>
          <p:nvPr/>
        </p:nvSpPr>
        <p:spPr>
          <a:xfrm>
            <a:off x="191387" y="416689"/>
            <a:ext cx="3512512" cy="461665"/>
          </a:xfrm>
          <a:prstGeom prst="rect">
            <a:avLst/>
          </a:prstGeom>
          <a:noFill/>
        </p:spPr>
        <p:txBody>
          <a:bodyPr wrap="square" rtlCol="0">
            <a:spAutoFit/>
          </a:bodyPr>
          <a:lstStyle/>
          <a:p>
            <a:r>
              <a:rPr lang="sv-SE" sz="2400" b="1"/>
              <a:t>14:30-14:45</a:t>
            </a:r>
          </a:p>
        </p:txBody>
      </p:sp>
    </p:spTree>
    <p:extLst>
      <p:ext uri="{BB962C8B-B14F-4D97-AF65-F5344CB8AC3E}">
        <p14:creationId xmlns:p14="http://schemas.microsoft.com/office/powerpoint/2010/main" val="89654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a:xfrm>
            <a:off x="407988" y="404813"/>
            <a:ext cx="9170279" cy="736959"/>
          </a:xfrm>
        </p:spPr>
        <p:txBody>
          <a:bodyPr anchor="ctr">
            <a:normAutofit/>
          </a:bodyPr>
          <a:lstStyle/>
          <a:p>
            <a:r>
              <a:rPr lang="sv-SE" sz="4000"/>
              <a:t>Dagens program</a:t>
            </a: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
          </p:nvPr>
        </p:nvSpPr>
        <p:spPr>
          <a:xfrm>
            <a:off x="407988" y="1736729"/>
            <a:ext cx="5400000" cy="4176710"/>
          </a:xfrm>
        </p:spPr>
        <p:txBody>
          <a:bodyPr>
            <a:normAutofit/>
          </a:bodyPr>
          <a:lstStyle/>
          <a:p>
            <a:pPr marL="0" lvl="0" indent="0" fontAlgn="base">
              <a:lnSpc>
                <a:spcPct val="100000"/>
              </a:lnSpc>
              <a:buSzPts val="1000"/>
              <a:buNone/>
              <a:tabLst>
                <a:tab pos="457200" algn="l"/>
              </a:tabLst>
            </a:pPr>
            <a:r>
              <a:rPr lang="sv-SE" sz="1700">
                <a:effectLst/>
              </a:rPr>
              <a:t>13:00 Incheckning</a:t>
            </a:r>
          </a:p>
          <a:p>
            <a:pPr marL="0" lvl="0" indent="0" fontAlgn="base">
              <a:lnSpc>
                <a:spcPct val="100000"/>
              </a:lnSpc>
              <a:buSzPts val="1000"/>
              <a:buNone/>
              <a:tabLst>
                <a:tab pos="457200" algn="l"/>
              </a:tabLst>
            </a:pPr>
            <a:r>
              <a:rPr lang="sv-SE" sz="1700">
                <a:effectLst/>
              </a:rPr>
              <a:t>13:15  Hur skriver jag planen mot diskriminering och kränkande behandling i </a:t>
            </a:r>
            <a:r>
              <a:rPr lang="sv-SE" sz="1700" err="1">
                <a:effectLst/>
              </a:rPr>
              <a:t>Stratsys</a:t>
            </a:r>
            <a:r>
              <a:rPr lang="sv-SE" sz="1700">
                <a:effectLst/>
              </a:rPr>
              <a:t>. Grundläggande dokumentation i </a:t>
            </a:r>
            <a:r>
              <a:rPr lang="sv-SE" sz="1700" err="1">
                <a:effectLst/>
              </a:rPr>
              <a:t>Stratsys</a:t>
            </a:r>
            <a:r>
              <a:rPr lang="sv-SE" sz="1700">
                <a:effectLst/>
              </a:rPr>
              <a:t>, vad ser vi för vanliga brister i dag? </a:t>
            </a:r>
          </a:p>
          <a:p>
            <a:pPr marL="0" lvl="0" indent="0" fontAlgn="base">
              <a:lnSpc>
                <a:spcPct val="100000"/>
              </a:lnSpc>
              <a:buSzPts val="1000"/>
              <a:buNone/>
              <a:tabLst>
                <a:tab pos="457200" algn="l"/>
              </a:tabLst>
            </a:pPr>
            <a:r>
              <a:rPr lang="sv-SE" sz="1700">
                <a:effectLst/>
              </a:rPr>
              <a:t>14:30 Fika</a:t>
            </a:r>
          </a:p>
          <a:p>
            <a:pPr marL="0" lvl="0" indent="0" fontAlgn="base">
              <a:lnSpc>
                <a:spcPct val="100000"/>
              </a:lnSpc>
              <a:buSzPts val="1000"/>
              <a:buNone/>
              <a:tabLst>
                <a:tab pos="457200" algn="l"/>
              </a:tabLst>
            </a:pPr>
            <a:r>
              <a:rPr lang="sv-SE" sz="1700">
                <a:effectLst/>
              </a:rPr>
              <a:t>14:45 Vilken kritik på planerna får vi från Skolinspektionen? Utredning och juridik </a:t>
            </a:r>
            <a:endParaRPr lang="sv-SE" sz="1700"/>
          </a:p>
          <a:p>
            <a:pPr marL="0" lvl="0" indent="0" fontAlgn="base">
              <a:lnSpc>
                <a:spcPct val="100000"/>
              </a:lnSpc>
              <a:buSzPts val="1000"/>
              <a:buNone/>
              <a:tabLst>
                <a:tab pos="457200" algn="l"/>
              </a:tabLst>
            </a:pPr>
            <a:r>
              <a:rPr lang="sv-SE" sz="1700">
                <a:effectLst/>
              </a:rPr>
              <a:t>15:15 Fördjupning kring diskrimineringsgrunderna med exempel hur ett arbete kan byggas upp och bli en levande del av skolans arbete. </a:t>
            </a:r>
            <a:r>
              <a:rPr lang="sv-SE" sz="1700" err="1">
                <a:effectLst/>
              </a:rPr>
              <a:t>Jättestenskolan</a:t>
            </a:r>
            <a:r>
              <a:rPr lang="sv-SE" sz="1700">
                <a:effectLst/>
              </a:rPr>
              <a:t> </a:t>
            </a:r>
            <a:endParaRPr lang="sv-SE" sz="1700"/>
          </a:p>
          <a:p>
            <a:pPr marL="0" lvl="0" indent="0" fontAlgn="base">
              <a:lnSpc>
                <a:spcPct val="100000"/>
              </a:lnSpc>
              <a:buSzPts val="1000"/>
              <a:buNone/>
              <a:tabLst>
                <a:tab pos="457200" algn="l"/>
              </a:tabLst>
            </a:pPr>
            <a:r>
              <a:rPr lang="sv-SE" sz="1700">
                <a:effectLst/>
              </a:rPr>
              <a:t>15:45-16:00 Utvärdering</a:t>
            </a:r>
          </a:p>
          <a:p>
            <a:pPr marL="0" indent="0">
              <a:lnSpc>
                <a:spcPct val="100000"/>
              </a:lnSpc>
              <a:buNone/>
            </a:pPr>
            <a:endParaRPr lang="sv-SE" sz="1700"/>
          </a:p>
        </p:txBody>
      </p:sp>
      <p:pic>
        <p:nvPicPr>
          <p:cNvPr id="4" name="Platshållare för bild 7" descr="En bild som visar person, inomhus, fönster, barn&#10;&#10;Automatiskt genererad beskrivning">
            <a:extLst>
              <a:ext uri="{FF2B5EF4-FFF2-40B4-BE49-F238E27FC236}">
                <a16:creationId xmlns:a16="http://schemas.microsoft.com/office/drawing/2014/main" id="{71339511-CE1B-5E20-87CA-BA4EDF8BE7E0}"/>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r="-3" b="35027"/>
          <a:stretch/>
        </p:blipFill>
        <p:spPr>
          <a:xfrm>
            <a:off x="6379250" y="1736729"/>
            <a:ext cx="5400000" cy="4176710"/>
          </a:xfrm>
          <a:prstGeom prst="rect">
            <a:avLst/>
          </a:prstGeom>
          <a:noFill/>
        </p:spPr>
      </p:pic>
    </p:spTree>
    <p:extLst>
      <p:ext uri="{BB962C8B-B14F-4D97-AF65-F5344CB8AC3E}">
        <p14:creationId xmlns:p14="http://schemas.microsoft.com/office/powerpoint/2010/main" val="255476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F14C53F-DC5A-F4EE-30D9-E3394CEA036D}"/>
              </a:ext>
            </a:extLst>
          </p:cNvPr>
          <p:cNvPicPr>
            <a:picLocks noChangeAspect="1"/>
          </p:cNvPicPr>
          <p:nvPr/>
        </p:nvPicPr>
        <p:blipFill rotWithShape="1">
          <a:blip r:embed="rId3"/>
          <a:srcRect t="29460" r="-2" b="-2"/>
          <a:stretch/>
        </p:blipFill>
        <p:spPr>
          <a:xfrm>
            <a:off x="407989" y="404812"/>
            <a:ext cx="11376024" cy="5508625"/>
          </a:xfrm>
          <a:prstGeom prst="round2SameRect">
            <a:avLst>
              <a:gd name="adj1" fmla="val 0"/>
              <a:gd name="adj2" fmla="val 0"/>
            </a:avLst>
          </a:prstGeom>
          <a:noFill/>
        </p:spPr>
      </p:pic>
      <p:sp>
        <p:nvSpPr>
          <p:cNvPr id="12" name="Title 1">
            <a:extLst>
              <a:ext uri="{FF2B5EF4-FFF2-40B4-BE49-F238E27FC236}">
                <a16:creationId xmlns:a16="http://schemas.microsoft.com/office/drawing/2014/main" id="{1DA22BFC-C253-9EDE-4DC9-B9C3B9851556}"/>
              </a:ext>
            </a:extLst>
          </p:cNvPr>
          <p:cNvSpPr>
            <a:spLocks noGrp="1"/>
          </p:cNvSpPr>
          <p:nvPr>
            <p:ph type="ctrTitle"/>
          </p:nvPr>
        </p:nvSpPr>
        <p:spPr>
          <a:xfrm>
            <a:off x="1879600" y="1973603"/>
            <a:ext cx="8483640" cy="885112"/>
          </a:xfrm>
        </p:spPr>
        <p:txBody>
          <a:bodyPr anchor="ctr">
            <a:normAutofit/>
          </a:bodyPr>
          <a:lstStyle/>
          <a:p>
            <a:r>
              <a:rPr lang="en-US" sz="3400" err="1"/>
              <a:t>Utredning</a:t>
            </a:r>
            <a:r>
              <a:rPr lang="en-US" sz="3400"/>
              <a:t> </a:t>
            </a:r>
            <a:r>
              <a:rPr lang="en-US" sz="3400" err="1"/>
              <a:t>och</a:t>
            </a:r>
            <a:r>
              <a:rPr lang="en-US" sz="3400"/>
              <a:t> </a:t>
            </a:r>
            <a:r>
              <a:rPr lang="en-US" sz="3400" err="1"/>
              <a:t>juridik</a:t>
            </a:r>
            <a:r>
              <a:rPr lang="en-US" sz="3400"/>
              <a:t> 14:45-15:15 </a:t>
            </a:r>
          </a:p>
        </p:txBody>
      </p:sp>
      <p:sp>
        <p:nvSpPr>
          <p:cNvPr id="2" name="AutoShape 2">
            <a:extLst>
              <a:ext uri="{FF2B5EF4-FFF2-40B4-BE49-F238E27FC236}">
                <a16:creationId xmlns:a16="http://schemas.microsoft.com/office/drawing/2014/main" id="{719B988F-622D-06B2-7EA9-BA8473E63C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977629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person, inomhus, fönster, arbetar&#10;&#10;Automatiskt genererad beskrivning">
            <a:extLst>
              <a:ext uri="{FF2B5EF4-FFF2-40B4-BE49-F238E27FC236}">
                <a16:creationId xmlns:a16="http://schemas.microsoft.com/office/drawing/2014/main" id="{122490C8-CEF6-4704-9E76-2FED54DC793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r="-269"/>
          <a:stretch/>
        </p:blipFill>
        <p:spPr>
          <a:xfrm>
            <a:off x="16329" y="-469900"/>
            <a:ext cx="12192000" cy="6218768"/>
          </a:xfrm>
        </p:spPr>
      </p:pic>
      <p:pic>
        <p:nvPicPr>
          <p:cNvPr id="3" name="Bildobjekt 2">
            <a:extLst>
              <a:ext uri="{FF2B5EF4-FFF2-40B4-BE49-F238E27FC236}">
                <a16:creationId xmlns:a16="http://schemas.microsoft.com/office/drawing/2014/main" id="{BD7A0BF1-C02C-5C4E-B2A3-731FFE4B9D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1482" t="35165" r="27356"/>
          <a:stretch/>
        </p:blipFill>
        <p:spPr>
          <a:xfrm rot="10800000">
            <a:off x="-16329" y="2063261"/>
            <a:ext cx="12192000" cy="4794737"/>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345995" y="3749456"/>
            <a:ext cx="11286841" cy="3724096"/>
          </a:xfrm>
          <a:prstGeom prst="rect">
            <a:avLst/>
          </a:prstGeom>
          <a:solidFill>
            <a:schemeClr val="accent1">
              <a:alpha val="0"/>
            </a:schemeClr>
          </a:solidFill>
        </p:spPr>
        <p:txBody>
          <a:bodyPr wrap="square" rtlCol="0">
            <a:spAutoFit/>
          </a:bodyPr>
          <a:lstStyle/>
          <a:p>
            <a:endParaRPr lang="sv-SE" sz="4000">
              <a:solidFill>
                <a:schemeClr val="bg1"/>
              </a:solidFill>
              <a:latin typeface="+mj-lt"/>
            </a:endParaRPr>
          </a:p>
          <a:p>
            <a:r>
              <a:rPr lang="sv-SE" sz="4000">
                <a:solidFill>
                  <a:schemeClr val="bg1"/>
                </a:solidFill>
                <a:latin typeface="+mj-lt"/>
              </a:rPr>
              <a:t>Grundskoleförvaltningen</a:t>
            </a:r>
            <a:br>
              <a:rPr lang="sv-SE" sz="3600">
                <a:solidFill>
                  <a:schemeClr val="bg1"/>
                </a:solidFill>
                <a:latin typeface="+mj-lt"/>
              </a:rPr>
            </a:br>
            <a:r>
              <a:rPr lang="sv-SE" sz="3600">
                <a:solidFill>
                  <a:schemeClr val="bg1"/>
                </a:solidFill>
              </a:rPr>
              <a:t>Plan mot kränkande behandling och diskriminering</a:t>
            </a:r>
            <a:br>
              <a:rPr lang="sv-SE" sz="3600">
                <a:solidFill>
                  <a:schemeClr val="bg1"/>
                </a:solidFill>
              </a:rPr>
            </a:br>
            <a:r>
              <a:rPr lang="sv-SE" sz="2000">
                <a:solidFill>
                  <a:schemeClr val="bg1"/>
                </a:solidFill>
              </a:rPr>
              <a:t>2023-09-14</a:t>
            </a:r>
            <a:br>
              <a:rPr lang="sv-SE" sz="2000">
                <a:solidFill>
                  <a:schemeClr val="bg1"/>
                </a:solidFill>
              </a:rPr>
            </a:br>
            <a:r>
              <a:rPr lang="sv-SE" sz="2000">
                <a:solidFill>
                  <a:schemeClr val="bg1"/>
                </a:solidFill>
              </a:rPr>
              <a:t>Mergim Rexhepi</a:t>
            </a:r>
            <a:br>
              <a:rPr lang="sv-SE" sz="2000">
                <a:solidFill>
                  <a:schemeClr val="bg1"/>
                </a:solidFill>
              </a:rPr>
            </a:br>
            <a:r>
              <a:rPr lang="sv-SE" sz="2000">
                <a:solidFill>
                  <a:schemeClr val="bg1"/>
                </a:solidFill>
              </a:rPr>
              <a:t>Planeringsledare</a:t>
            </a:r>
            <a:br>
              <a:rPr lang="sv-SE" sz="2000">
                <a:solidFill>
                  <a:schemeClr val="bg1"/>
                </a:solidFill>
              </a:rPr>
            </a:br>
            <a:r>
              <a:rPr lang="sv-SE" sz="2000">
                <a:solidFill>
                  <a:schemeClr val="bg1"/>
                </a:solidFill>
              </a:rPr>
              <a:t>Enheten för Utredning och juridik </a:t>
            </a:r>
          </a:p>
          <a:p>
            <a:endParaRPr lang="sv-SE" sz="4000">
              <a:solidFill>
                <a:schemeClr val="bg1"/>
              </a:solidFill>
              <a:latin typeface="+mj-lt"/>
            </a:endParaRPr>
          </a:p>
        </p:txBody>
      </p:sp>
    </p:spTree>
    <p:extLst>
      <p:ext uri="{BB962C8B-B14F-4D97-AF65-F5344CB8AC3E}">
        <p14:creationId xmlns:p14="http://schemas.microsoft.com/office/powerpoint/2010/main" val="372242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DE532-1CD8-4259-A123-0466863E096E}"/>
              </a:ext>
            </a:extLst>
          </p:cNvPr>
          <p:cNvSpPr>
            <a:spLocks noGrp="1"/>
          </p:cNvSpPr>
          <p:nvPr>
            <p:ph type="title"/>
          </p:nvPr>
        </p:nvSpPr>
        <p:spPr/>
        <p:txBody>
          <a:bodyPr>
            <a:noAutofit/>
          </a:bodyPr>
          <a:lstStyle/>
          <a:p>
            <a:r>
              <a:rPr lang="sv-SE" sz="2800" b="1" i="0" u="none" strike="noStrike">
                <a:solidFill>
                  <a:schemeClr val="tx1"/>
                </a:solidFill>
                <a:effectLst/>
              </a:rPr>
              <a:t>Plan mot kränkande behandling + dokumentation enl. diskrimineringslagen</a:t>
            </a:r>
            <a:endParaRPr lang="sv-SE" sz="2800">
              <a:solidFill>
                <a:schemeClr val="tx1"/>
              </a:solidFill>
            </a:endParaRPr>
          </a:p>
        </p:txBody>
      </p:sp>
      <p:sp>
        <p:nvSpPr>
          <p:cNvPr id="4" name="Platshållare för innehåll 3">
            <a:extLst>
              <a:ext uri="{FF2B5EF4-FFF2-40B4-BE49-F238E27FC236}">
                <a16:creationId xmlns:a16="http://schemas.microsoft.com/office/drawing/2014/main" id="{4475771D-2247-48A5-87B7-9C33D3895B67}"/>
              </a:ext>
            </a:extLst>
          </p:cNvPr>
          <p:cNvSpPr>
            <a:spLocks noGrp="1"/>
          </p:cNvSpPr>
          <p:nvPr>
            <p:ph sz="half" idx="10"/>
          </p:nvPr>
        </p:nvSpPr>
        <p:spPr/>
        <p:txBody>
          <a:bodyPr/>
          <a:lstStyle/>
          <a:p>
            <a:pPr marL="381000" rtl="0" fontAlgn="base">
              <a:spcBef>
                <a:spcPts val="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Ska upprättas årligen (räcker inte att revidera)</a:t>
            </a:r>
          </a:p>
          <a:p>
            <a:pPr marL="381000"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Redogörelse av planerade åtgärder (främjande + förebyggande)</a:t>
            </a:r>
          </a:p>
          <a:p>
            <a:pPr marL="381000"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Redogörelse av kartläggning+ analys som gjorts för att identifiera de risker som ligger till grund för de förebyggande åtgärderna</a:t>
            </a:r>
          </a:p>
          <a:p>
            <a:pPr marL="381000"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Utvärdering/uppföljning av föregående års åtgärder</a:t>
            </a:r>
          </a:p>
          <a:p>
            <a:endParaRPr lang="sv-SE"/>
          </a:p>
        </p:txBody>
      </p:sp>
      <p:pic>
        <p:nvPicPr>
          <p:cNvPr id="10" name="Platshållare för bild 9" descr="En bild som visar person, person&#10;&#10;Automatiskt genererad beskrivning">
            <a:extLst>
              <a:ext uri="{FF2B5EF4-FFF2-40B4-BE49-F238E27FC236}">
                <a16:creationId xmlns:a16="http://schemas.microsoft.com/office/drawing/2014/main" id="{171D18DF-8313-4E71-BFD6-603C0BA63F6E}"/>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19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593601-BB06-4DEC-A39A-0268F64BF544}"/>
              </a:ext>
            </a:extLst>
          </p:cNvPr>
          <p:cNvSpPr>
            <a:spLocks noGrp="1"/>
          </p:cNvSpPr>
          <p:nvPr>
            <p:ph type="title"/>
          </p:nvPr>
        </p:nvSpPr>
        <p:spPr/>
        <p:txBody>
          <a:bodyPr>
            <a:normAutofit fontScale="90000"/>
          </a:bodyPr>
          <a:lstStyle/>
          <a:p>
            <a:r>
              <a:rPr lang="sv-SE" sz="3200" b="1" i="0" u="none" strike="noStrike">
                <a:solidFill>
                  <a:schemeClr val="tx1"/>
                </a:solidFill>
                <a:effectLst/>
              </a:rPr>
              <a:t>Plan mot kränkande behandling + dokumentation enl. diskrimineringslagen</a:t>
            </a:r>
            <a:endParaRPr lang="sv-SE"/>
          </a:p>
        </p:txBody>
      </p:sp>
      <p:sp>
        <p:nvSpPr>
          <p:cNvPr id="3" name="Platshållare för innehåll 2">
            <a:extLst>
              <a:ext uri="{FF2B5EF4-FFF2-40B4-BE49-F238E27FC236}">
                <a16:creationId xmlns:a16="http://schemas.microsoft.com/office/drawing/2014/main" id="{36B9F45A-D850-4D48-BD9F-F1D6B2E99430}"/>
              </a:ext>
            </a:extLst>
          </p:cNvPr>
          <p:cNvSpPr>
            <a:spLocks noGrp="1"/>
          </p:cNvSpPr>
          <p:nvPr>
            <p:ph sz="half" idx="10"/>
          </p:nvPr>
        </p:nvSpPr>
        <p:spPr/>
        <p:txBody>
          <a:bodyPr/>
          <a:lstStyle/>
          <a:p>
            <a:pPr rtl="0" fontAlgn="base">
              <a:spcBef>
                <a:spcPts val="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Redogörelse av hur arbetet samverkats med eleverna (de ska medverka i både upprättandet, kartläggningen och utvärderingen)</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Riktlinjer (att diskriminering, trakasserier och kränkningar inte accepteras)</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Rutiner för akuta situationer (till vem/vilka ska eleverna vända sig?)</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Beskrivning av hur planen ska göras känd bland elever, personal och vårdnadshavare</a:t>
            </a:r>
          </a:p>
          <a:p>
            <a:endParaRPr lang="sv-SE"/>
          </a:p>
        </p:txBody>
      </p:sp>
      <p:pic>
        <p:nvPicPr>
          <p:cNvPr id="6" name="Platshållare för bild 5" descr="En bild som visar friidrott, inomhus, sport, golv&#10;&#10;Automatiskt genererad beskrivning">
            <a:extLst>
              <a:ext uri="{FF2B5EF4-FFF2-40B4-BE49-F238E27FC236}">
                <a16:creationId xmlns:a16="http://schemas.microsoft.com/office/drawing/2014/main" id="{5E7D34AD-29FD-4409-9908-62D17F9C5525}"/>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b="-2"/>
          <a:stretch/>
        </p:blipFill>
        <p:spPr>
          <a:xfrm>
            <a:off x="7598925" y="1738313"/>
            <a:ext cx="4176000" cy="4175125"/>
          </a:xfrm>
        </p:spPr>
      </p:pic>
    </p:spTree>
    <p:extLst>
      <p:ext uri="{BB962C8B-B14F-4D97-AF65-F5344CB8AC3E}">
        <p14:creationId xmlns:p14="http://schemas.microsoft.com/office/powerpoint/2010/main" val="260758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C4B37-CF9F-46F6-A289-35309F2B65CD}"/>
              </a:ext>
            </a:extLst>
          </p:cNvPr>
          <p:cNvSpPr>
            <a:spLocks noGrp="1"/>
          </p:cNvSpPr>
          <p:nvPr>
            <p:ph type="title"/>
          </p:nvPr>
        </p:nvSpPr>
        <p:spPr/>
        <p:txBody>
          <a:bodyPr/>
          <a:lstStyle/>
          <a:p>
            <a:r>
              <a:rPr lang="sv-SE"/>
              <a:t>Myndigheters granskning av PDK</a:t>
            </a:r>
          </a:p>
        </p:txBody>
      </p:sp>
      <p:sp>
        <p:nvSpPr>
          <p:cNvPr id="3" name="Platshållare för innehåll 2">
            <a:extLst>
              <a:ext uri="{FF2B5EF4-FFF2-40B4-BE49-F238E27FC236}">
                <a16:creationId xmlns:a16="http://schemas.microsoft.com/office/drawing/2014/main" id="{8BA54257-9266-4FFD-B20B-35487BDCD6F5}"/>
              </a:ext>
            </a:extLst>
          </p:cNvPr>
          <p:cNvSpPr>
            <a:spLocks noGrp="1"/>
          </p:cNvSpPr>
          <p:nvPr>
            <p:ph sz="half" idx="10"/>
          </p:nvPr>
        </p:nvSpPr>
        <p:spPr/>
        <p:txBody>
          <a:bodyPr>
            <a:normAutofit/>
          </a:bodyPr>
          <a:lstStyle/>
          <a:p>
            <a:pPr marL="0" indent="0">
              <a:buNone/>
            </a:pPr>
            <a:r>
              <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Frågan om vilka krav som kan ställas på en plan mot kränkande behandling och diskriminering har aktualiserats i ett stort antal beslut från Skolverket, Skolinspektionen, Barn- och elevombudet och Diskrimineringsombudsmannen. </a:t>
            </a:r>
          </a:p>
          <a:p>
            <a:pPr marL="0" indent="0">
              <a:buNone/>
            </a:pPr>
            <a:endPar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I många av myndigheternas beslut har brister i huvudmännens arbete med planerna påtalats och kritiserats. </a:t>
            </a:r>
          </a:p>
          <a:p>
            <a:endPar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sv-SE"/>
          </a:p>
        </p:txBody>
      </p:sp>
      <p:pic>
        <p:nvPicPr>
          <p:cNvPr id="6" name="Platshållare för bild 5" descr="En bild som visar träd, utomhus, person&#10;&#10;Automatiskt genererad beskrivning">
            <a:extLst>
              <a:ext uri="{FF2B5EF4-FFF2-40B4-BE49-F238E27FC236}">
                <a16:creationId xmlns:a16="http://schemas.microsoft.com/office/drawing/2014/main" id="{4395C21A-537B-410F-87F3-37AD17211D74}"/>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b="-38"/>
          <a:stretch/>
        </p:blipFill>
        <p:spPr>
          <a:xfrm>
            <a:off x="7598925" y="1738313"/>
            <a:ext cx="4176000" cy="4175125"/>
          </a:xfrm>
        </p:spPr>
      </p:pic>
    </p:spTree>
    <p:extLst>
      <p:ext uri="{BB962C8B-B14F-4D97-AF65-F5344CB8AC3E}">
        <p14:creationId xmlns:p14="http://schemas.microsoft.com/office/powerpoint/2010/main" val="528630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09CFAA-ECE1-4644-B019-2167EDE17E06}"/>
              </a:ext>
            </a:extLst>
          </p:cNvPr>
          <p:cNvSpPr>
            <a:spLocks noGrp="1"/>
          </p:cNvSpPr>
          <p:nvPr>
            <p:ph type="title"/>
          </p:nvPr>
        </p:nvSpPr>
        <p:spPr/>
        <p:txBody>
          <a:bodyPr/>
          <a:lstStyle/>
          <a:p>
            <a:r>
              <a:rPr lang="sv-SE"/>
              <a:t>Myndigheters granskning av PDK</a:t>
            </a:r>
          </a:p>
        </p:txBody>
      </p:sp>
      <p:sp>
        <p:nvSpPr>
          <p:cNvPr id="3" name="Platshållare för innehåll 2">
            <a:extLst>
              <a:ext uri="{FF2B5EF4-FFF2-40B4-BE49-F238E27FC236}">
                <a16:creationId xmlns:a16="http://schemas.microsoft.com/office/drawing/2014/main" id="{781E2E39-B878-4768-A073-74E6A460EF08}"/>
              </a:ext>
            </a:extLst>
          </p:cNvPr>
          <p:cNvSpPr>
            <a:spLocks noGrp="1"/>
          </p:cNvSpPr>
          <p:nvPr>
            <p:ph sz="half" idx="10"/>
          </p:nvPr>
        </p:nvSpPr>
        <p:spPr/>
        <p:txBody>
          <a:bodyPr/>
          <a:lstStyle/>
          <a:p>
            <a:r>
              <a:rPr lang="sv-SE" sz="1800">
                <a:solidFill>
                  <a:srgbClr val="1A1A1A"/>
                </a:solidFill>
                <a:effectLst/>
                <a:latin typeface="Arial" panose="020B0604020202020204" pitchFamily="34" charset="0"/>
                <a:ea typeface="Times New Roman" panose="02020603050405020304" pitchFamily="18" charset="0"/>
              </a:rPr>
              <a:t>Granskade myndigheter har i sina beslut ställt långtgående krav på att planerna ska vara heltäckande och levande dokument som kan användas som ett skarpt verktyg i den dagliga verksamheten i syfte att säkerställa att lagens bestämmelser efterlevs.</a:t>
            </a:r>
          </a:p>
          <a:p>
            <a:r>
              <a:rPr lang="sv-SE" sz="1800">
                <a:solidFill>
                  <a:srgbClr val="1A1A1A"/>
                </a:solidFill>
                <a:effectLst/>
                <a:latin typeface="Arial" panose="020B0604020202020204" pitchFamily="34" charset="0"/>
                <a:ea typeface="Times New Roman" panose="02020603050405020304" pitchFamily="18" charset="0"/>
              </a:rPr>
              <a:t>Att inte ha en PDK resulterar i att skolan i regel får kritik för brister i sitt arbete med att motverka kränkande behandling samt för brister i de åtgärder som ska vidtas när kränkande behandling förekommit.</a:t>
            </a:r>
            <a:endParaRPr lang="sv-SE"/>
          </a:p>
        </p:txBody>
      </p:sp>
      <p:pic>
        <p:nvPicPr>
          <p:cNvPr id="6" name="Platshållare för bild 5" descr="En bild som visar person, inomhus&#10;&#10;Automatiskt genererad beskrivning">
            <a:extLst>
              <a:ext uri="{FF2B5EF4-FFF2-40B4-BE49-F238E27FC236}">
                <a16:creationId xmlns:a16="http://schemas.microsoft.com/office/drawing/2014/main" id="{91BF0047-DD9A-466B-96B0-138DE31AB6F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43300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8E66AB-D042-40DD-84BD-DB2325BDEEC7}"/>
              </a:ext>
            </a:extLst>
          </p:cNvPr>
          <p:cNvSpPr>
            <a:spLocks noGrp="1"/>
          </p:cNvSpPr>
          <p:nvPr>
            <p:ph type="title"/>
          </p:nvPr>
        </p:nvSpPr>
        <p:spPr/>
        <p:txBody>
          <a:bodyPr/>
          <a:lstStyle/>
          <a:p>
            <a:r>
              <a:rPr lang="sv-SE" dirty="0"/>
              <a:t>Vanlig kritik </a:t>
            </a:r>
            <a:r>
              <a:rPr lang="sv-SE"/>
              <a:t>från skolinspektionen</a:t>
            </a:r>
          </a:p>
        </p:txBody>
      </p:sp>
      <p:sp>
        <p:nvSpPr>
          <p:cNvPr id="3" name="Platshållare för innehåll 2">
            <a:extLst>
              <a:ext uri="{FF2B5EF4-FFF2-40B4-BE49-F238E27FC236}">
                <a16:creationId xmlns:a16="http://schemas.microsoft.com/office/drawing/2014/main" id="{8753AF09-81E5-4A9A-B0FF-5E09E5A3FB35}"/>
              </a:ext>
            </a:extLst>
          </p:cNvPr>
          <p:cNvSpPr>
            <a:spLocks noGrp="1"/>
          </p:cNvSpPr>
          <p:nvPr>
            <p:ph sz="half" idx="10"/>
          </p:nvPr>
        </p:nvSpPr>
        <p:spPr/>
        <p:txBody>
          <a:bodyPr>
            <a:normAutofit/>
          </a:bodyPr>
          <a:lstStyle/>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Är bara ett dokument, inte ett levande styrdokument.</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Inte tillräckligt konkreta åtgärder (svårt att följa upp)</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Brister i delaktighet/samverkan och implementering.</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En uppföljning/utvärdering från föregående år ligger inte till grund för arbetet </a:t>
            </a:r>
          </a:p>
          <a:p>
            <a:pPr rtl="0" fontAlgn="base">
              <a:spcBef>
                <a:spcPts val="480"/>
              </a:spcBef>
              <a:spcAft>
                <a:spcPts val="0"/>
              </a:spcAft>
              <a:buFont typeface="Arial" panose="020B0604020202020204" pitchFamily="34" charset="0"/>
              <a:buChar char="•"/>
            </a:pPr>
            <a:r>
              <a:rPr lang="sv-SE" sz="1800" b="0" i="0" u="none" strike="noStrike">
                <a:solidFill>
                  <a:srgbClr val="000000"/>
                </a:solidFill>
                <a:effectLst/>
                <a:latin typeface="Arial" panose="020B0604020202020204" pitchFamily="34" charset="0"/>
              </a:rPr>
              <a:t>Alla verksamheter synliggörs inte (exempelvis fritidshem, förskoleklass)</a:t>
            </a:r>
          </a:p>
          <a:p>
            <a:pPr rtl="0" fontAlgn="base">
              <a:spcBef>
                <a:spcPts val="480"/>
              </a:spcBef>
              <a:spcAft>
                <a:spcPts val="0"/>
              </a:spcAft>
              <a:buFont typeface="Arial" panose="020B0604020202020204" pitchFamily="34" charset="0"/>
              <a:buChar char="•"/>
            </a:pPr>
            <a:r>
              <a:rPr lang="sv-SE" sz="1800">
                <a:solidFill>
                  <a:srgbClr val="1A1A1A"/>
                </a:solidFill>
                <a:latin typeface="Arial" panose="020B0604020202020204" pitchFamily="34" charset="0"/>
                <a:ea typeface="Times New Roman" panose="02020603050405020304" pitchFamily="18" charset="0"/>
                <a:cs typeface="Times New Roman" panose="02020603050405020304" pitchFamily="18" charset="0"/>
              </a:rPr>
              <a:t>E</a:t>
            </a:r>
            <a:r>
              <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rPr>
              <a:t>lever inte varit tillräckligt delaktiga i framtagandet</a:t>
            </a:r>
          </a:p>
          <a:p>
            <a:pPr rtl="0" fontAlgn="base">
              <a:spcBef>
                <a:spcPts val="480"/>
              </a:spcBef>
              <a:spcAft>
                <a:spcPts val="0"/>
              </a:spcAft>
              <a:buFont typeface="Arial" panose="020B0604020202020204" pitchFamily="34" charset="0"/>
              <a:buChar char="•"/>
            </a:pPr>
            <a:r>
              <a:rPr lang="sv-SE" sz="1800">
                <a:solidFill>
                  <a:srgbClr val="1A1A1A"/>
                </a:solidFill>
                <a:latin typeface="Arial" panose="020B0604020202020204" pitchFamily="34" charset="0"/>
                <a:ea typeface="Times New Roman" panose="02020603050405020304" pitchFamily="18" charset="0"/>
                <a:cs typeface="Times New Roman" panose="02020603050405020304" pitchFamily="18" charset="0"/>
              </a:rPr>
              <a:t>Avsaknad av rutin (otydlig ansvarsfördelning).</a:t>
            </a:r>
            <a:endParaRPr lang="sv-SE" sz="1800">
              <a:solidFill>
                <a:srgbClr val="1A1A1A"/>
              </a:solidFill>
              <a:effectLst/>
              <a:latin typeface="Arial" panose="020B0604020202020204" pitchFamily="34" charset="0"/>
              <a:ea typeface="Times New Roman" panose="02020603050405020304" pitchFamily="18" charset="0"/>
              <a:cs typeface="Times New Roman" panose="02020603050405020304" pitchFamily="18" charset="0"/>
            </a:endParaRPr>
          </a:p>
          <a:p>
            <a:pPr rtl="0" fontAlgn="base">
              <a:spcBef>
                <a:spcPts val="480"/>
              </a:spcBef>
              <a:spcAft>
                <a:spcPts val="0"/>
              </a:spcAft>
              <a:buFont typeface="Arial" panose="020B0604020202020204" pitchFamily="34" charset="0"/>
              <a:buChar char="•"/>
            </a:pPr>
            <a:endParaRPr lang="sv-SE" sz="1800">
              <a:solidFill>
                <a:srgbClr val="000000"/>
              </a:solidFill>
              <a:latin typeface="Arial" panose="020B0604020202020204" pitchFamily="34" charset="0"/>
            </a:endParaRPr>
          </a:p>
          <a:p>
            <a:pPr rtl="0" fontAlgn="base">
              <a:spcBef>
                <a:spcPts val="480"/>
              </a:spcBef>
              <a:spcAft>
                <a:spcPts val="0"/>
              </a:spcAft>
              <a:buFont typeface="Arial" panose="020B0604020202020204" pitchFamily="34" charset="0"/>
              <a:buChar char="•"/>
            </a:pPr>
            <a:endParaRPr lang="sv-SE" sz="1800" b="0" i="0" u="none" strike="noStrike">
              <a:solidFill>
                <a:srgbClr val="000000"/>
              </a:solidFill>
              <a:effectLst/>
              <a:latin typeface="Arial" panose="020B0604020202020204" pitchFamily="34" charset="0"/>
            </a:endParaRPr>
          </a:p>
          <a:p>
            <a:pPr marL="0" indent="0">
              <a:buNone/>
            </a:pPr>
            <a:endParaRPr lang="sv-SE"/>
          </a:p>
        </p:txBody>
      </p:sp>
      <p:pic>
        <p:nvPicPr>
          <p:cNvPr id="6" name="Platshållare för bild 5" descr="En bild som visar utomhus, person, mark&#10;&#10;Automatiskt genererad beskrivning">
            <a:extLst>
              <a:ext uri="{FF2B5EF4-FFF2-40B4-BE49-F238E27FC236}">
                <a16:creationId xmlns:a16="http://schemas.microsoft.com/office/drawing/2014/main" id="{040C0EB3-9B39-4CD7-91F7-3FD6460AEF1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38"/>
          <a:stretch/>
        </p:blipFill>
        <p:spPr>
          <a:xfrm>
            <a:off x="7598925" y="1738313"/>
            <a:ext cx="4176000" cy="4175125"/>
          </a:xfrm>
        </p:spPr>
      </p:pic>
    </p:spTree>
    <p:extLst>
      <p:ext uri="{BB962C8B-B14F-4D97-AF65-F5344CB8AC3E}">
        <p14:creationId xmlns:p14="http://schemas.microsoft.com/office/powerpoint/2010/main" val="3708319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730FE-7928-4D90-9B03-07D645017C36}"/>
              </a:ext>
            </a:extLst>
          </p:cNvPr>
          <p:cNvSpPr>
            <a:spLocks noGrp="1"/>
          </p:cNvSpPr>
          <p:nvPr>
            <p:ph type="title"/>
          </p:nvPr>
        </p:nvSpPr>
        <p:spPr/>
        <p:txBody>
          <a:bodyPr/>
          <a:lstStyle/>
          <a:p>
            <a:r>
              <a:rPr lang="sv-SE"/>
              <a:t>Olika intressanta beslut</a:t>
            </a:r>
          </a:p>
        </p:txBody>
      </p:sp>
      <p:sp>
        <p:nvSpPr>
          <p:cNvPr id="3" name="Platshållare för innehåll 2">
            <a:extLst>
              <a:ext uri="{FF2B5EF4-FFF2-40B4-BE49-F238E27FC236}">
                <a16:creationId xmlns:a16="http://schemas.microsoft.com/office/drawing/2014/main" id="{668AA88A-852A-4EA4-A87C-681A5292B439}"/>
              </a:ext>
            </a:extLst>
          </p:cNvPr>
          <p:cNvSpPr>
            <a:spLocks noGrp="1"/>
          </p:cNvSpPr>
          <p:nvPr>
            <p:ph sz="half" idx="10"/>
          </p:nvPr>
        </p:nvSpPr>
        <p:spPr/>
        <p:txBody>
          <a:bodyPr>
            <a:normAutofit/>
          </a:bodyPr>
          <a:lstStyle/>
          <a:p>
            <a:r>
              <a:rPr lang="sv-SE" sz="2200" i="0">
                <a:solidFill>
                  <a:srgbClr val="1A1A1A"/>
                </a:solidFill>
                <a:effectLst/>
              </a:rPr>
              <a:t>Barn- och elevombudets beslut</a:t>
            </a:r>
          </a:p>
          <a:p>
            <a:r>
              <a:rPr lang="sv-SE" sz="2200">
                <a:solidFill>
                  <a:srgbClr val="1A1A1A"/>
                </a:solidFill>
              </a:rPr>
              <a:t>Skolinspektionens beslut</a:t>
            </a:r>
          </a:p>
          <a:p>
            <a:r>
              <a:rPr lang="sv-SE" sz="2200" i="0">
                <a:solidFill>
                  <a:srgbClr val="1A1A1A"/>
                </a:solidFill>
                <a:effectLst/>
              </a:rPr>
              <a:t>Diskrimineringsombudsmannens beslut</a:t>
            </a:r>
          </a:p>
          <a:p>
            <a:endParaRPr lang="sv-SE"/>
          </a:p>
        </p:txBody>
      </p:sp>
      <p:pic>
        <p:nvPicPr>
          <p:cNvPr id="6" name="Platshållare för bild 5" descr="En bild som visar text, inomhus, kopp&#10;&#10;Automatiskt genererad beskrivning">
            <a:extLst>
              <a:ext uri="{FF2B5EF4-FFF2-40B4-BE49-F238E27FC236}">
                <a16:creationId xmlns:a16="http://schemas.microsoft.com/office/drawing/2014/main" id="{E3075077-E16C-4313-BC99-38BF0F46FAB0}"/>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196"/>
          <a:stretch/>
        </p:blipFill>
        <p:spPr>
          <a:xfrm>
            <a:off x="7598925" y="1738313"/>
            <a:ext cx="4176000" cy="4175125"/>
          </a:xfrm>
        </p:spPr>
      </p:pic>
    </p:spTree>
    <p:extLst>
      <p:ext uri="{BB962C8B-B14F-4D97-AF65-F5344CB8AC3E}">
        <p14:creationId xmlns:p14="http://schemas.microsoft.com/office/powerpoint/2010/main" val="1729082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B89641-A633-439F-8BF9-FEA321B8395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7" y="1200150"/>
            <a:ext cx="11280161" cy="4933950"/>
          </a:xfrm>
          <a:prstGeom prst="rect">
            <a:avLst/>
          </a:prstGeom>
        </p:spPr>
      </p:pic>
      <p:sp>
        <p:nvSpPr>
          <p:cNvPr id="6" name="Platshållare för text 2">
            <a:extLst>
              <a:ext uri="{FF2B5EF4-FFF2-40B4-BE49-F238E27FC236}">
                <a16:creationId xmlns:a16="http://schemas.microsoft.com/office/drawing/2014/main" id="{F0AE9463-EA22-444B-8F3D-E6E85C8E1C56}"/>
              </a:ext>
              <a:ext uri="{C183D7F6-B498-43B3-948B-1728B52AA6E4}">
                <adec:decorative xmlns:adec="http://schemas.microsoft.com/office/drawing/2017/decorative" val="1"/>
              </a:ext>
            </a:extLst>
          </p:cNvPr>
          <p:cNvSpPr txBox="1">
            <a:spLocks/>
          </p:cNvSpPr>
          <p:nvPr/>
        </p:nvSpPr>
        <p:spPr>
          <a:xfrm>
            <a:off x="1504877" y="2057423"/>
            <a:ext cx="8392800" cy="3160037"/>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Black"/>
                <a:ea typeface="+mn-ea"/>
                <a:cs typeface="+mn-cs"/>
              </a:rPr>
              <a:t>Kontakt</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Mergim Rexhepi</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lang="sv-SE" sz="1600" b="1">
                <a:solidFill>
                  <a:prstClr val="black"/>
                </a:solidFill>
                <a:latin typeface="Arial" panose="020B0604020202020204"/>
              </a:rPr>
              <a:t>Planeringsledare</a:t>
            </a:r>
            <a:br>
              <a:rPr lang="sv-SE" sz="1600" b="1">
                <a:solidFill>
                  <a:prstClr val="black"/>
                </a:solidFill>
                <a:latin typeface="Arial" panose="020B0604020202020204"/>
              </a:rPr>
            </a:br>
            <a:r>
              <a:rPr lang="sv-SE" sz="1600" b="1">
                <a:solidFill>
                  <a:prstClr val="black"/>
                </a:solidFill>
                <a:latin typeface="Arial" panose="020B0604020202020204"/>
              </a:rPr>
              <a:t>Enheten för Utredning och Juridik</a:t>
            </a:r>
            <a:endParaRPr kumimoji="0" lang="sv-SE" sz="16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lang="sv-SE" sz="1600" b="1">
                <a:solidFill>
                  <a:prstClr val="black"/>
                </a:solidFill>
                <a:latin typeface="Arial" panose="020B0604020202020204"/>
              </a:rPr>
              <a:t>Mergim.rexhepi</a:t>
            </a:r>
            <a:r>
              <a:rPr kumimoji="0" lang="sv-SE" sz="1600" b="1" i="0" u="none" strike="noStrike" kern="1200" cap="none" spc="0" normalizeH="0" baseline="0" noProof="0">
                <a:ln>
                  <a:noFill/>
                </a:ln>
                <a:solidFill>
                  <a:prstClr val="black"/>
                </a:solidFill>
                <a:effectLst/>
                <a:uLnTx/>
                <a:uFillTx/>
                <a:latin typeface="Arial" panose="020B0604020202020204"/>
              </a:rPr>
              <a:t>@grundskola.goteborg.se</a:t>
            </a:r>
            <a:endParaRPr kumimoji="0" lang="sv-SE"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40406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DA22BFC-C253-9EDE-4DC9-B9C3B9851556}"/>
              </a:ext>
            </a:extLst>
          </p:cNvPr>
          <p:cNvSpPr>
            <a:spLocks noGrp="1"/>
          </p:cNvSpPr>
          <p:nvPr>
            <p:ph type="title"/>
          </p:nvPr>
        </p:nvSpPr>
        <p:spPr>
          <a:xfrm>
            <a:off x="407988" y="404813"/>
            <a:ext cx="9170279" cy="736959"/>
          </a:xfrm>
        </p:spPr>
        <p:txBody>
          <a:bodyPr anchor="ctr">
            <a:normAutofit/>
          </a:bodyPr>
          <a:lstStyle/>
          <a:p>
            <a:r>
              <a:rPr lang="en-US" err="1"/>
              <a:t>Jättestenskolan</a:t>
            </a:r>
            <a:r>
              <a:rPr lang="en-US"/>
              <a:t> 15:15-15:45</a:t>
            </a:r>
          </a:p>
        </p:txBody>
      </p:sp>
      <p:sp>
        <p:nvSpPr>
          <p:cNvPr id="13" name="Platshållare för innehåll 12">
            <a:extLst>
              <a:ext uri="{FF2B5EF4-FFF2-40B4-BE49-F238E27FC236}">
                <a16:creationId xmlns:a16="http://schemas.microsoft.com/office/drawing/2014/main" id="{05F1793F-B6F4-E811-1560-A5BFA84F7D4F}"/>
              </a:ext>
            </a:extLst>
          </p:cNvPr>
          <p:cNvSpPr>
            <a:spLocks noGrp="1"/>
          </p:cNvSpPr>
          <p:nvPr>
            <p:ph sz="half" idx="10"/>
          </p:nvPr>
        </p:nvSpPr>
        <p:spPr>
          <a:xfrm>
            <a:off x="6096000" y="1736728"/>
            <a:ext cx="5688013" cy="4194629"/>
          </a:xfrm>
        </p:spPr>
        <p:txBody>
          <a:bodyPr>
            <a:normAutofit/>
          </a:bodyPr>
          <a:lstStyle/>
          <a:p>
            <a:pPr marL="0" indent="0">
              <a:buNone/>
            </a:pPr>
            <a:r>
              <a:rPr lang="en-US" b="1" err="1"/>
              <a:t>Kränkande</a:t>
            </a:r>
            <a:r>
              <a:rPr lang="en-US" b="1"/>
              <a:t> </a:t>
            </a:r>
            <a:r>
              <a:rPr lang="en-US" b="1" err="1"/>
              <a:t>behandling</a:t>
            </a:r>
            <a:endParaRPr lang="en-US"/>
          </a:p>
          <a:p>
            <a:pPr marL="0" indent="0">
              <a:buNone/>
            </a:pPr>
            <a:r>
              <a:rPr lang="en-US" err="1"/>
              <a:t>Synliga</a:t>
            </a:r>
            <a:r>
              <a:rPr lang="en-US"/>
              <a:t>. </a:t>
            </a:r>
            <a:r>
              <a:rPr lang="en-US" err="1"/>
              <a:t>Lättare</a:t>
            </a:r>
            <a:r>
              <a:rPr lang="en-US"/>
              <a:t> </a:t>
            </a:r>
            <a:r>
              <a:rPr lang="en-US" err="1"/>
              <a:t>att</a:t>
            </a:r>
            <a:r>
              <a:rPr lang="en-US"/>
              <a:t> </a:t>
            </a:r>
            <a:r>
              <a:rPr lang="en-US" err="1"/>
              <a:t>upptäcka</a:t>
            </a:r>
            <a:r>
              <a:rPr lang="en-US"/>
              <a:t> </a:t>
            </a:r>
            <a:r>
              <a:rPr lang="en-US" err="1"/>
              <a:t>och</a:t>
            </a:r>
            <a:r>
              <a:rPr lang="en-US"/>
              <a:t> </a:t>
            </a:r>
            <a:r>
              <a:rPr lang="en-US" err="1"/>
              <a:t>åtgärda</a:t>
            </a:r>
            <a:r>
              <a:rPr lang="en-US"/>
              <a:t>.</a:t>
            </a:r>
          </a:p>
          <a:p>
            <a:pPr marL="229870" indent="-229870"/>
            <a:endParaRPr lang="en-US"/>
          </a:p>
          <a:p>
            <a:pPr marL="229870" indent="-229870"/>
            <a:endParaRPr lang="en-US"/>
          </a:p>
          <a:p>
            <a:pPr marL="0" indent="0">
              <a:buNone/>
            </a:pPr>
            <a:r>
              <a:rPr lang="en-US" b="1" err="1"/>
              <a:t>Diskriminering</a:t>
            </a:r>
            <a:r>
              <a:rPr lang="en-US" b="1"/>
              <a:t>/ </a:t>
            </a:r>
            <a:r>
              <a:rPr lang="en-US" b="1" err="1"/>
              <a:t>trakasserier</a:t>
            </a:r>
            <a:endParaRPr lang="en-US"/>
          </a:p>
          <a:p>
            <a:pPr marL="0" indent="0">
              <a:buNone/>
            </a:pPr>
            <a:r>
              <a:rPr lang="en-US" err="1"/>
              <a:t>Osynliga</a:t>
            </a:r>
            <a:r>
              <a:rPr lang="en-US"/>
              <a:t>. </a:t>
            </a:r>
            <a:r>
              <a:rPr lang="en-US" err="1"/>
              <a:t>Svårare</a:t>
            </a:r>
            <a:r>
              <a:rPr lang="en-US"/>
              <a:t> </a:t>
            </a:r>
            <a:r>
              <a:rPr lang="en-US" err="1"/>
              <a:t>att</a:t>
            </a:r>
            <a:r>
              <a:rPr lang="en-US"/>
              <a:t> </a:t>
            </a:r>
            <a:r>
              <a:rPr lang="en-US" err="1"/>
              <a:t>upptäcka</a:t>
            </a:r>
            <a:r>
              <a:rPr lang="en-US"/>
              <a:t> </a:t>
            </a:r>
            <a:r>
              <a:rPr lang="en-US" err="1"/>
              <a:t>och</a:t>
            </a:r>
            <a:r>
              <a:rPr lang="en-US"/>
              <a:t> </a:t>
            </a:r>
            <a:r>
              <a:rPr lang="en-US" err="1"/>
              <a:t>åtgärda</a:t>
            </a:r>
            <a:r>
              <a:rPr lang="en-US"/>
              <a:t>.</a:t>
            </a:r>
          </a:p>
          <a:p>
            <a:endParaRPr lang="sv-SE"/>
          </a:p>
        </p:txBody>
      </p:sp>
      <p:pic>
        <p:nvPicPr>
          <p:cNvPr id="8" name="Picture 4">
            <a:extLst>
              <a:ext uri="{FF2B5EF4-FFF2-40B4-BE49-F238E27FC236}">
                <a16:creationId xmlns:a16="http://schemas.microsoft.com/office/drawing/2014/main" id="{4298F298-514F-C902-62B3-65795DE2099F}"/>
              </a:ext>
            </a:extLst>
          </p:cNvPr>
          <p:cNvPicPr>
            <a:picLocks noChangeAspect="1"/>
          </p:cNvPicPr>
          <p:nvPr/>
        </p:nvPicPr>
        <p:blipFill rotWithShape="1">
          <a:blip r:embed="rId3"/>
          <a:srcRect t="4454" r="2" b="4456"/>
          <a:stretch/>
        </p:blipFill>
        <p:spPr>
          <a:xfrm>
            <a:off x="407988" y="1738313"/>
            <a:ext cx="4176000" cy="4175125"/>
          </a:xfrm>
          <a:prstGeom prst="rect">
            <a:avLst/>
          </a:prstGeom>
          <a:noFill/>
        </p:spPr>
      </p:pic>
    </p:spTree>
    <p:extLst>
      <p:ext uri="{BB962C8B-B14F-4D97-AF65-F5344CB8AC3E}">
        <p14:creationId xmlns:p14="http://schemas.microsoft.com/office/powerpoint/2010/main" val="297247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inomhus, golv, av trä&#10;&#10;Automatiskt genererad beskrivning">
            <a:extLst>
              <a:ext uri="{FF2B5EF4-FFF2-40B4-BE49-F238E27FC236}">
                <a16:creationId xmlns:a16="http://schemas.microsoft.com/office/drawing/2014/main" id="{642CCA7E-8205-3080-B88B-E04A2212345C}"/>
              </a:ext>
            </a:extLst>
          </p:cNvPr>
          <p:cNvPicPr>
            <a:picLocks noChangeAspect="1"/>
          </p:cNvPicPr>
          <p:nvPr/>
        </p:nvPicPr>
        <p:blipFill rotWithShape="1">
          <a:blip r:embed="rId3">
            <a:extLst>
              <a:ext uri="{28A0092B-C50C-407E-A947-70E740481C1C}">
                <a14:useLocalDpi xmlns:a14="http://schemas.microsoft.com/office/drawing/2010/main" val="0"/>
              </a:ext>
            </a:extLst>
          </a:blip>
          <a:srcRect t="10534" b="5196"/>
          <a:stretch/>
        </p:blipFill>
        <p:spPr>
          <a:xfrm>
            <a:off x="20" y="10"/>
            <a:ext cx="12191980" cy="6857990"/>
          </a:xfrm>
          <a:prstGeom prst="round2SameRect">
            <a:avLst>
              <a:gd name="adj1" fmla="val 0"/>
              <a:gd name="adj2" fmla="val 0"/>
            </a:avLst>
          </a:prstGeom>
          <a:noFill/>
          <a:ln>
            <a:noFill/>
          </a:ln>
          <a:effectLst>
            <a:outerShdw blurRad="190500" algn="tl" rotWithShape="0">
              <a:srgbClr val="000000">
                <a:alpha val="70000"/>
              </a:srgbClr>
            </a:outerShdw>
          </a:effectLst>
        </p:spPr>
      </p:pic>
      <p:sp>
        <p:nvSpPr>
          <p:cNvPr id="6" name="textruta 5">
            <a:extLst>
              <a:ext uri="{FF2B5EF4-FFF2-40B4-BE49-F238E27FC236}">
                <a16:creationId xmlns:a16="http://schemas.microsoft.com/office/drawing/2014/main" id="{D07EB45E-E097-2AAC-D144-6B53E2AD563B}"/>
              </a:ext>
            </a:extLst>
          </p:cNvPr>
          <p:cNvSpPr txBox="1"/>
          <p:nvPr/>
        </p:nvSpPr>
        <p:spPr>
          <a:xfrm>
            <a:off x="1223158" y="391886"/>
            <a:ext cx="9951523" cy="707886"/>
          </a:xfrm>
          <a:prstGeom prst="rect">
            <a:avLst/>
          </a:prstGeom>
          <a:solidFill>
            <a:schemeClr val="accent2">
              <a:lumMod val="60000"/>
              <a:lumOff val="40000"/>
            </a:schemeClr>
          </a:solidFill>
        </p:spPr>
        <p:txBody>
          <a:bodyPr wrap="square" rtlCol="0">
            <a:spAutoFit/>
          </a:bodyPr>
          <a:lstStyle/>
          <a:p>
            <a:pPr algn="ctr"/>
            <a:r>
              <a:rPr lang="sv-SE" sz="4000" b="1"/>
              <a:t>Vad säger styrdokumenten?</a:t>
            </a:r>
          </a:p>
        </p:txBody>
      </p:sp>
      <p:sp>
        <p:nvSpPr>
          <p:cNvPr id="7" name="textruta 6">
            <a:extLst>
              <a:ext uri="{FF2B5EF4-FFF2-40B4-BE49-F238E27FC236}">
                <a16:creationId xmlns:a16="http://schemas.microsoft.com/office/drawing/2014/main" id="{F8EF0D4C-3600-DF6C-43EA-E7ADCB015221}"/>
              </a:ext>
            </a:extLst>
          </p:cNvPr>
          <p:cNvSpPr txBox="1"/>
          <p:nvPr/>
        </p:nvSpPr>
        <p:spPr>
          <a:xfrm>
            <a:off x="653143" y="5260769"/>
            <a:ext cx="4940136" cy="1200329"/>
          </a:xfrm>
          <a:prstGeom prst="rect">
            <a:avLst/>
          </a:prstGeom>
          <a:solidFill>
            <a:schemeClr val="accent2">
              <a:lumMod val="60000"/>
              <a:lumOff val="40000"/>
            </a:schemeClr>
          </a:solidFill>
        </p:spPr>
        <p:txBody>
          <a:bodyPr wrap="square" rtlCol="0">
            <a:spAutoFit/>
          </a:bodyPr>
          <a:lstStyle/>
          <a:p>
            <a:pPr algn="ctr"/>
            <a:r>
              <a:rPr lang="sv-SE" sz="3600" b="1"/>
              <a:t>Diskrimineringslagen kap 3</a:t>
            </a:r>
          </a:p>
        </p:txBody>
      </p:sp>
      <p:sp>
        <p:nvSpPr>
          <p:cNvPr id="8" name="textruta 7">
            <a:extLst>
              <a:ext uri="{FF2B5EF4-FFF2-40B4-BE49-F238E27FC236}">
                <a16:creationId xmlns:a16="http://schemas.microsoft.com/office/drawing/2014/main" id="{BCD2B5E1-2697-0224-2776-F5FB1078CD3B}"/>
              </a:ext>
            </a:extLst>
          </p:cNvPr>
          <p:cNvSpPr txBox="1"/>
          <p:nvPr/>
        </p:nvSpPr>
        <p:spPr>
          <a:xfrm>
            <a:off x="6958940" y="5260769"/>
            <a:ext cx="4579917" cy="1200329"/>
          </a:xfrm>
          <a:prstGeom prst="rect">
            <a:avLst/>
          </a:prstGeom>
          <a:solidFill>
            <a:schemeClr val="accent2">
              <a:lumMod val="60000"/>
              <a:lumOff val="40000"/>
            </a:schemeClr>
          </a:solidFill>
        </p:spPr>
        <p:txBody>
          <a:bodyPr wrap="square" rtlCol="0">
            <a:spAutoFit/>
          </a:bodyPr>
          <a:lstStyle/>
          <a:p>
            <a:pPr algn="ctr"/>
            <a:r>
              <a:rPr lang="sv-SE" sz="3600" b="1"/>
              <a:t>Skollagen </a:t>
            </a:r>
          </a:p>
          <a:p>
            <a:pPr algn="ctr"/>
            <a:r>
              <a:rPr lang="sv-SE" sz="3600" b="1"/>
              <a:t>kap 6</a:t>
            </a:r>
          </a:p>
        </p:txBody>
      </p:sp>
      <p:sp>
        <p:nvSpPr>
          <p:cNvPr id="3" name="textruta 2">
            <a:extLst>
              <a:ext uri="{FF2B5EF4-FFF2-40B4-BE49-F238E27FC236}">
                <a16:creationId xmlns:a16="http://schemas.microsoft.com/office/drawing/2014/main" id="{8542C406-0BE6-8895-98EA-F8FB6AA23606}"/>
              </a:ext>
            </a:extLst>
          </p:cNvPr>
          <p:cNvSpPr txBox="1"/>
          <p:nvPr/>
        </p:nvSpPr>
        <p:spPr>
          <a:xfrm>
            <a:off x="7179962" y="1782501"/>
            <a:ext cx="4105354" cy="1692771"/>
          </a:xfrm>
          <a:prstGeom prst="rect">
            <a:avLst/>
          </a:prstGeom>
          <a:solidFill>
            <a:schemeClr val="accent2">
              <a:lumMod val="60000"/>
              <a:lumOff val="40000"/>
            </a:schemeClr>
          </a:solidFill>
        </p:spPr>
        <p:txBody>
          <a:bodyPr wrap="square" rtlCol="0">
            <a:spAutoFit/>
          </a:bodyPr>
          <a:lstStyle/>
          <a:p>
            <a:r>
              <a:rPr lang="sv-SE" sz="3200" b="1"/>
              <a:t>Ansvarig för planen</a:t>
            </a:r>
          </a:p>
          <a:p>
            <a:r>
              <a:rPr lang="sv-SE" sz="2400" b="1"/>
              <a:t>Grundskolenämnden har delegerat till ansvarig rektor/enhetschef</a:t>
            </a:r>
          </a:p>
        </p:txBody>
      </p:sp>
    </p:spTree>
    <p:extLst>
      <p:ext uri="{BB962C8B-B14F-4D97-AF65-F5344CB8AC3E}">
        <p14:creationId xmlns:p14="http://schemas.microsoft.com/office/powerpoint/2010/main" val="395914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rtlCol="0" anchor="b" anchorCtr="0"/>
          <a:lstStyle/>
          <a:p>
            <a:pPr rtl="0"/>
            <a:r>
              <a:rPr lang="sv-SE"/>
              <a:t>Långsiktigt värdegrundsarbete</a:t>
            </a:r>
          </a:p>
        </p:txBody>
      </p:sp>
      <p:sp>
        <p:nvSpPr>
          <p:cNvPr id="5" name="Underrubrik 4">
            <a:extLst>
              <a:ext uri="{FF2B5EF4-FFF2-40B4-BE49-F238E27FC236}">
                <a16:creationId xmlns:a16="http://schemas.microsoft.com/office/drawing/2014/main" id="{AD04BED3-CF2E-4CAD-8CE8-ED3ED12AEBD6}"/>
              </a:ext>
            </a:extLst>
          </p:cNvPr>
          <p:cNvSpPr>
            <a:spLocks noGrp="1"/>
          </p:cNvSpPr>
          <p:nvPr>
            <p:ph type="body" sz="quarter" idx="15"/>
          </p:nvPr>
        </p:nvSpPr>
        <p:spPr>
          <a:xfrm>
            <a:off x="1527175" y="3600450"/>
            <a:ext cx="9144000" cy="2451100"/>
          </a:xfrm>
        </p:spPr>
        <p:txBody>
          <a:bodyPr rtlCol="0"/>
          <a:lstStyle/>
          <a:p>
            <a:pPr rtl="0"/>
            <a:r>
              <a:rPr lang="sv-SE"/>
              <a:t>Utifrån diskrimineringsgrunderna</a:t>
            </a:r>
          </a:p>
        </p:txBody>
      </p:sp>
    </p:spTree>
    <p:extLst>
      <p:ext uri="{BB962C8B-B14F-4D97-AF65-F5344CB8AC3E}">
        <p14:creationId xmlns:p14="http://schemas.microsoft.com/office/powerpoint/2010/main" val="703580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49352-2AB0-4ADD-96B9-AB0FAECB557C}"/>
              </a:ext>
            </a:extLst>
          </p:cNvPr>
          <p:cNvSpPr>
            <a:spLocks noGrp="1"/>
          </p:cNvSpPr>
          <p:nvPr>
            <p:ph type="title"/>
          </p:nvPr>
        </p:nvSpPr>
        <p:spPr>
          <a:xfrm>
            <a:off x="838200" y="557150"/>
            <a:ext cx="3761232" cy="917761"/>
          </a:xfrm>
        </p:spPr>
        <p:txBody>
          <a:bodyPr rtlCol="0"/>
          <a:lstStyle/>
          <a:p>
            <a:pPr rtl="0"/>
            <a:r>
              <a:rPr lang="sv-SE"/>
              <a:t>Läroplanen</a:t>
            </a:r>
          </a:p>
        </p:txBody>
      </p:sp>
      <p:sp>
        <p:nvSpPr>
          <p:cNvPr id="3" name="Platshållare för innehåll 2">
            <a:extLst>
              <a:ext uri="{FF2B5EF4-FFF2-40B4-BE49-F238E27FC236}">
                <a16:creationId xmlns:a16="http://schemas.microsoft.com/office/drawing/2014/main" id="{2F49AA98-AED4-4FAD-999C-98B64BB9DF71}"/>
              </a:ext>
            </a:extLst>
          </p:cNvPr>
          <p:cNvSpPr>
            <a:spLocks noGrp="1"/>
          </p:cNvSpPr>
          <p:nvPr>
            <p:ph idx="1"/>
          </p:nvPr>
        </p:nvSpPr>
        <p:spPr>
          <a:xfrm>
            <a:off x="669843" y="1387475"/>
            <a:ext cx="6651811" cy="3184525"/>
          </a:xfrm>
        </p:spPr>
        <p:txBody>
          <a:bodyPr rtlCol="0">
            <a:normAutofit/>
          </a:bodyPr>
          <a:lstStyle/>
          <a:p>
            <a:pPr rtl="0"/>
            <a:r>
              <a:rPr lang="sv-SE">
                <a:effectLst/>
                <a:ea typeface="Calibri" panose="020F0502020204030204" pitchFamily="34" charset="0"/>
                <a:cs typeface="Calibri" panose="020F0502020204030204" pitchFamily="34" charset="0"/>
              </a:rPr>
              <a:t>I läroplanen står det att skolan ska främja förståelse för andra människor och förmåga till inlevelse. Utbildningen ska präglas av öppenhet och respekt för människors olikheter. Ingen ska i skolan utsättas för diskriminering eller annan kränkande behandling. Alla sådana tendenser ska aktivt motverkas. För att göra detta behöver vi arbeta systematiskt och långsiktigt med de sju diskrimineringsgrunderna</a:t>
            </a:r>
            <a:r>
              <a:rPr lang="sv-SE">
                <a:ea typeface="Calibri" panose="020F0502020204030204" pitchFamily="34" charset="0"/>
                <a:cs typeface="Calibri" panose="020F0502020204030204" pitchFamily="34" charset="0"/>
              </a:rPr>
              <a:t> som en del av vår Plan mot diskriminering och kränkande behandling (PDK). </a:t>
            </a:r>
          </a:p>
        </p:txBody>
      </p:sp>
      <p:sp>
        <p:nvSpPr>
          <p:cNvPr id="81" name="Platshållare för datum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rtlCol="0"/>
          <a:lstStyle/>
          <a:p>
            <a:pPr rtl="0"/>
            <a:r>
              <a:rPr lang="sv-SE"/>
              <a:t>HT 2023</a:t>
            </a:r>
          </a:p>
        </p:txBody>
      </p:sp>
      <p:pic>
        <p:nvPicPr>
          <p:cNvPr id="8" name="Platshållare för bild 7" descr="Foto av en pensel med blå och vit färg">
            <a:extLst>
              <a:ext uri="{FF2B5EF4-FFF2-40B4-BE49-F238E27FC236}">
                <a16:creationId xmlns:a16="http://schemas.microsoft.com/office/drawing/2014/main" id="{2088C71B-3F8B-4679-8801-8C4C86D45C1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7589520" y="0"/>
            <a:ext cx="4599432" cy="2286000"/>
          </a:xfrm>
        </p:spPr>
      </p:pic>
      <p:pic>
        <p:nvPicPr>
          <p:cNvPr id="10" name="Platshållare för bild 9" descr="Bild av färgglada triangulära former">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7589520" y="2286000"/>
            <a:ext cx="4599432" cy="2286000"/>
          </a:xfrm>
        </p:spPr>
      </p:pic>
      <p:pic>
        <p:nvPicPr>
          <p:cNvPr id="12" name="Platshållare för bild 11" descr="Foto av händer med en reflektion av färgat ljus">
            <a:extLst>
              <a:ext uri="{FF2B5EF4-FFF2-40B4-BE49-F238E27FC236}">
                <a16:creationId xmlns:a16="http://schemas.microsoft.com/office/drawing/2014/main" id="{4F42B7E8-FEA7-4E82-B22D-FA992604095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7589520" y="4572000"/>
            <a:ext cx="4599432" cy="2286000"/>
          </a:xfrm>
        </p:spPr>
      </p:pic>
      <p:sp>
        <p:nvSpPr>
          <p:cNvPr id="82" name="Platshållare för sidfot 81">
            <a:extLst>
              <a:ext uri="{FF2B5EF4-FFF2-40B4-BE49-F238E27FC236}">
                <a16:creationId xmlns:a16="http://schemas.microsoft.com/office/drawing/2014/main" id="{503949B9-68A2-4ABE-91ED-37C05B246C8B}"/>
              </a:ext>
            </a:extLst>
          </p:cNvPr>
          <p:cNvSpPr>
            <a:spLocks noGrp="1"/>
          </p:cNvSpPr>
          <p:nvPr>
            <p:ph type="ftr" sz="quarter" idx="11"/>
          </p:nvPr>
        </p:nvSpPr>
        <p:spPr>
          <a:xfrm>
            <a:off x="4038600" y="6429375"/>
            <a:ext cx="4114800" cy="365125"/>
          </a:xfrm>
        </p:spPr>
        <p:txBody>
          <a:bodyPr rtlCol="0"/>
          <a:lstStyle/>
          <a:p>
            <a:pPr rtl="0"/>
            <a:endParaRPr lang="sv-SE"/>
          </a:p>
        </p:txBody>
      </p:sp>
      <p:sp>
        <p:nvSpPr>
          <p:cNvPr id="18" name="Platshållare för bildnumm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41</a:t>
            </a:fld>
            <a:endParaRPr lang="sv-SE"/>
          </a:p>
        </p:txBody>
      </p:sp>
      <p:sp>
        <p:nvSpPr>
          <p:cNvPr id="5" name="textruta 4">
            <a:extLst>
              <a:ext uri="{FF2B5EF4-FFF2-40B4-BE49-F238E27FC236}">
                <a16:creationId xmlns:a16="http://schemas.microsoft.com/office/drawing/2014/main" id="{759277CB-994B-2E3D-2C65-520F4F471DBF}"/>
              </a:ext>
            </a:extLst>
          </p:cNvPr>
          <p:cNvSpPr txBox="1"/>
          <p:nvPr/>
        </p:nvSpPr>
        <p:spPr>
          <a:xfrm>
            <a:off x="838200" y="4514845"/>
            <a:ext cx="1788459" cy="892552"/>
          </a:xfrm>
          <a:prstGeom prst="rect">
            <a:avLst/>
          </a:prstGeom>
          <a:noFill/>
        </p:spPr>
        <p:txBody>
          <a:bodyPr wrap="square">
            <a:spAutoFit/>
          </a:bodyPr>
          <a:lstStyle/>
          <a:p>
            <a:r>
              <a:rPr kumimoji="0" lang="sv-SE" sz="5200" b="0" i="0" u="none" strike="noStrike" kern="1200" cap="none" spc="0" normalizeH="0" baseline="0" noProof="0">
                <a:ln>
                  <a:noFill/>
                </a:ln>
                <a:gradFill flip="none" rotWithShape="1">
                  <a:gsLst>
                    <a:gs pos="0">
                      <a:srgbClr val="7162FE"/>
                    </a:gs>
                    <a:gs pos="100000">
                      <a:srgbClr val="F900A0">
                        <a:alpha val="70000"/>
                      </a:srgbClr>
                    </a:gs>
                  </a:gsLst>
                  <a:lin ang="0" scaled="1"/>
                  <a:tileRect/>
                </a:gradFill>
                <a:effectLst/>
                <a:uLnTx/>
                <a:uFillTx/>
                <a:latin typeface="Sabon Next LT"/>
                <a:ea typeface="+mn-ea"/>
                <a:cs typeface="Angsana New" panose="02020603050405020304" pitchFamily="18" charset="-34"/>
              </a:rPr>
              <a:t>Syfte</a:t>
            </a:r>
            <a:endParaRPr lang="sv-SE"/>
          </a:p>
        </p:txBody>
      </p:sp>
      <p:sp>
        <p:nvSpPr>
          <p:cNvPr id="7" name="textruta 6">
            <a:extLst>
              <a:ext uri="{FF2B5EF4-FFF2-40B4-BE49-F238E27FC236}">
                <a16:creationId xmlns:a16="http://schemas.microsoft.com/office/drawing/2014/main" id="{C4E671A0-AA87-3474-BC67-36BD2AC952ED}"/>
              </a:ext>
            </a:extLst>
          </p:cNvPr>
          <p:cNvSpPr txBox="1"/>
          <p:nvPr/>
        </p:nvSpPr>
        <p:spPr>
          <a:xfrm>
            <a:off x="669842" y="5314890"/>
            <a:ext cx="6215051" cy="1015663"/>
          </a:xfrm>
          <a:prstGeom prst="rect">
            <a:avLst/>
          </a:prstGeom>
          <a:noFill/>
        </p:spPr>
        <p:txBody>
          <a:bodyPr wrap="square">
            <a:spAutoFit/>
          </a:bodyPr>
          <a:lstStyle/>
          <a:p>
            <a:r>
              <a:rPr lang="sv-SE" sz="2000">
                <a:solidFill>
                  <a:srgbClr val="201449">
                    <a:alpha val="70000"/>
                  </a:srgbClr>
                </a:solidFill>
                <a:latin typeface="Avenir Next LT Pro"/>
                <a:cs typeface="Calibri" panose="020F0502020204030204" pitchFamily="34" charset="0"/>
              </a:rPr>
              <a:t>- Lättillgängligt</a:t>
            </a:r>
          </a:p>
          <a:p>
            <a:r>
              <a:rPr lang="sv-SE" sz="2000">
                <a:solidFill>
                  <a:srgbClr val="201449">
                    <a:alpha val="70000"/>
                  </a:srgbClr>
                </a:solidFill>
                <a:latin typeface="Avenir Next LT Pro"/>
                <a:cs typeface="Calibri" panose="020F0502020204030204" pitchFamily="34" charset="0"/>
              </a:rPr>
              <a:t>- Genomförbart</a:t>
            </a:r>
          </a:p>
          <a:p>
            <a:r>
              <a:rPr lang="sv-SE" sz="2000">
                <a:solidFill>
                  <a:srgbClr val="201449">
                    <a:alpha val="70000"/>
                  </a:srgbClr>
                </a:solidFill>
                <a:latin typeface="Avenir Next LT Pro"/>
                <a:cs typeface="Calibri" panose="020F0502020204030204" pitchFamily="34" charset="0"/>
              </a:rPr>
              <a:t>- Långsiktigt</a:t>
            </a:r>
            <a:endParaRPr lang="sv-SE"/>
          </a:p>
        </p:txBody>
      </p:sp>
    </p:spTree>
    <p:extLst>
      <p:ext uri="{BB962C8B-B14F-4D97-AF65-F5344CB8AC3E}">
        <p14:creationId xmlns:p14="http://schemas.microsoft.com/office/powerpoint/2010/main" val="1590342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CC6328-3B63-5818-9C99-CFFAEE655504}"/>
              </a:ext>
            </a:extLst>
          </p:cNvPr>
          <p:cNvSpPr>
            <a:spLocks noGrp="1"/>
          </p:cNvSpPr>
          <p:nvPr>
            <p:ph type="title"/>
          </p:nvPr>
        </p:nvSpPr>
        <p:spPr>
          <a:xfrm>
            <a:off x="841249" y="857251"/>
            <a:ext cx="5914937" cy="812929"/>
          </a:xfrm>
        </p:spPr>
        <p:txBody>
          <a:bodyPr/>
          <a:lstStyle/>
          <a:p>
            <a:r>
              <a:rPr lang="sv-SE"/>
              <a:t>Processen</a:t>
            </a:r>
          </a:p>
        </p:txBody>
      </p:sp>
      <p:graphicFrame>
        <p:nvGraphicFramePr>
          <p:cNvPr id="18" name="Platshållare för innehåll 17">
            <a:extLst>
              <a:ext uri="{FF2B5EF4-FFF2-40B4-BE49-F238E27FC236}">
                <a16:creationId xmlns:a16="http://schemas.microsoft.com/office/drawing/2014/main" id="{FA115C58-EC6B-024E-4CE0-2253F99D26A3}"/>
              </a:ext>
            </a:extLst>
          </p:cNvPr>
          <p:cNvGraphicFramePr>
            <a:graphicFrameLocks noGrp="1"/>
          </p:cNvGraphicFramePr>
          <p:nvPr>
            <p:ph idx="1"/>
          </p:nvPr>
        </p:nvGraphicFramePr>
        <p:xfrm>
          <a:off x="841375" y="1670181"/>
          <a:ext cx="10795733" cy="3107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datum 3">
            <a:extLst>
              <a:ext uri="{FF2B5EF4-FFF2-40B4-BE49-F238E27FC236}">
                <a16:creationId xmlns:a16="http://schemas.microsoft.com/office/drawing/2014/main" id="{77109EA8-6560-F888-C927-ED08306CA07E}"/>
              </a:ext>
            </a:extLst>
          </p:cNvPr>
          <p:cNvSpPr>
            <a:spLocks noGrp="1"/>
          </p:cNvSpPr>
          <p:nvPr>
            <p:ph type="dt" sz="half" idx="10"/>
          </p:nvPr>
        </p:nvSpPr>
        <p:spPr/>
        <p:txBody>
          <a:bodyPr/>
          <a:lstStyle/>
          <a:p>
            <a:pPr rtl="0"/>
            <a:r>
              <a:rPr lang="sv-SE"/>
              <a:t>HT 2023</a:t>
            </a:r>
            <a:endParaRPr lang="sv-SE" noProof="0"/>
          </a:p>
        </p:txBody>
      </p:sp>
      <p:sp>
        <p:nvSpPr>
          <p:cNvPr id="8" name="Platshållare för sidfot 7">
            <a:extLst>
              <a:ext uri="{FF2B5EF4-FFF2-40B4-BE49-F238E27FC236}">
                <a16:creationId xmlns:a16="http://schemas.microsoft.com/office/drawing/2014/main" id="{3536D478-578B-4D05-798A-63077BF7165F}"/>
              </a:ext>
            </a:extLst>
          </p:cNvPr>
          <p:cNvSpPr>
            <a:spLocks noGrp="1"/>
          </p:cNvSpPr>
          <p:nvPr>
            <p:ph type="ftr" sz="quarter" idx="11"/>
          </p:nvPr>
        </p:nvSpPr>
        <p:spPr/>
        <p:txBody>
          <a:bodyPr/>
          <a:lstStyle/>
          <a:p>
            <a:pPr rtl="0"/>
            <a:endParaRPr lang="sv-SE" noProof="0"/>
          </a:p>
        </p:txBody>
      </p:sp>
      <p:sp>
        <p:nvSpPr>
          <p:cNvPr id="9" name="Platshållare för bildnummer 8">
            <a:extLst>
              <a:ext uri="{FF2B5EF4-FFF2-40B4-BE49-F238E27FC236}">
                <a16:creationId xmlns:a16="http://schemas.microsoft.com/office/drawing/2014/main" id="{A870059B-4AC0-4D23-0399-BFCA3D0BE513}"/>
              </a:ext>
            </a:extLst>
          </p:cNvPr>
          <p:cNvSpPr>
            <a:spLocks noGrp="1"/>
          </p:cNvSpPr>
          <p:nvPr>
            <p:ph type="sldNum" sz="quarter" idx="12"/>
          </p:nvPr>
        </p:nvSpPr>
        <p:spPr/>
        <p:txBody>
          <a:bodyPr/>
          <a:lstStyle/>
          <a:p>
            <a:pPr rtl="0"/>
            <a:fld id="{28844951-7827-47D4-8276-7DDE1FA7D85A}" type="slidenum">
              <a:rPr lang="sv-SE" noProof="0" smtClean="0"/>
              <a:t>42</a:t>
            </a:fld>
            <a:endParaRPr lang="sv-SE" noProof="0"/>
          </a:p>
        </p:txBody>
      </p:sp>
      <p:graphicFrame>
        <p:nvGraphicFramePr>
          <p:cNvPr id="20" name="Diagram 19">
            <a:extLst>
              <a:ext uri="{FF2B5EF4-FFF2-40B4-BE49-F238E27FC236}">
                <a16:creationId xmlns:a16="http://schemas.microsoft.com/office/drawing/2014/main" id="{4DFE9103-6E31-072D-961B-25BA59B4BBE2}"/>
              </a:ext>
            </a:extLst>
          </p:cNvPr>
          <p:cNvGraphicFramePr/>
          <p:nvPr/>
        </p:nvGraphicFramePr>
        <p:xfrm>
          <a:off x="4867669" y="4397337"/>
          <a:ext cx="1728341" cy="20320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2148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F8E50F-247A-4628-90BB-62A60E39664C}"/>
              </a:ext>
            </a:extLst>
          </p:cNvPr>
          <p:cNvSpPr>
            <a:spLocks noGrp="1"/>
          </p:cNvSpPr>
          <p:nvPr>
            <p:ph type="ctrTitle"/>
          </p:nvPr>
        </p:nvSpPr>
        <p:spPr>
          <a:xfrm>
            <a:off x="552451" y="1741241"/>
            <a:ext cx="6232397" cy="2387600"/>
          </a:xfrm>
        </p:spPr>
        <p:txBody>
          <a:bodyPr rtlCol="0">
            <a:normAutofit/>
          </a:bodyPr>
          <a:lstStyle/>
          <a:p>
            <a:pPr rtl="0"/>
            <a:r>
              <a:rPr lang="sv-SE" sz="4000"/>
              <a:t>Diskrimineringsgrunderna</a:t>
            </a:r>
          </a:p>
        </p:txBody>
      </p:sp>
      <p:sp>
        <p:nvSpPr>
          <p:cNvPr id="3" name="Underrubrik 2">
            <a:extLst>
              <a:ext uri="{FF2B5EF4-FFF2-40B4-BE49-F238E27FC236}">
                <a16:creationId xmlns:a16="http://schemas.microsoft.com/office/drawing/2014/main" id="{DD2A8BE8-DC21-47DE-B6F3-7DC95B43C52E}"/>
              </a:ext>
            </a:extLst>
          </p:cNvPr>
          <p:cNvSpPr>
            <a:spLocks noGrp="1"/>
          </p:cNvSpPr>
          <p:nvPr>
            <p:ph type="body" sz="quarter" idx="15"/>
          </p:nvPr>
        </p:nvSpPr>
        <p:spPr>
          <a:xfrm>
            <a:off x="838200" y="3600450"/>
            <a:ext cx="5322888" cy="2451100"/>
          </a:xfrm>
        </p:spPr>
        <p:txBody>
          <a:bodyPr rtlCol="0"/>
          <a:lstStyle/>
          <a:p>
            <a:pPr rtl="0"/>
            <a:endParaRPr lang="sv-SE"/>
          </a:p>
        </p:txBody>
      </p:sp>
      <p:pic>
        <p:nvPicPr>
          <p:cNvPr id="7" name="Platshållare för bild 6" descr="Foto av färgade pennspetsar">
            <a:extLst>
              <a:ext uri="{FF2B5EF4-FFF2-40B4-BE49-F238E27FC236}">
                <a16:creationId xmlns:a16="http://schemas.microsoft.com/office/drawing/2014/main" id="{4C238EB8-09B7-4151-B562-13B050D4A3E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784848" y="905256"/>
            <a:ext cx="4581144" cy="2450592"/>
          </a:xfrm>
        </p:spPr>
      </p:pic>
      <p:pic>
        <p:nvPicPr>
          <p:cNvPr id="9" name="Platshållare för bild 8" descr="Foto av kritor &#10;">
            <a:extLst>
              <a:ext uri="{FF2B5EF4-FFF2-40B4-BE49-F238E27FC236}">
                <a16:creationId xmlns:a16="http://schemas.microsoft.com/office/drawing/2014/main" id="{8C7F1323-5935-4F21-BFEA-E642AAB30A7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6784848" y="3520440"/>
            <a:ext cx="4581144" cy="2450592"/>
          </a:xfrm>
        </p:spPr>
      </p:pic>
    </p:spTree>
    <p:extLst>
      <p:ext uri="{BB962C8B-B14F-4D97-AF65-F5344CB8AC3E}">
        <p14:creationId xmlns:p14="http://schemas.microsoft.com/office/powerpoint/2010/main" val="2693196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43182-22EB-43CF-838B-D35955098B4F}"/>
              </a:ext>
            </a:extLst>
          </p:cNvPr>
          <p:cNvSpPr>
            <a:spLocks noGrp="1"/>
          </p:cNvSpPr>
          <p:nvPr>
            <p:ph type="title"/>
          </p:nvPr>
        </p:nvSpPr>
        <p:spPr>
          <a:xfrm>
            <a:off x="1034561" y="681037"/>
            <a:ext cx="2647462" cy="1241548"/>
          </a:xfrm>
        </p:spPr>
        <p:txBody>
          <a:bodyPr rtlCol="0">
            <a:normAutofit/>
          </a:bodyPr>
          <a:lstStyle/>
          <a:p>
            <a:pPr rtl="0"/>
            <a:r>
              <a:rPr lang="sv-SE" sz="2800"/>
              <a:t>Årskurs F-3</a:t>
            </a:r>
            <a:br>
              <a:rPr lang="sv-SE"/>
            </a:br>
            <a:endParaRPr lang="sv-SE"/>
          </a:p>
        </p:txBody>
      </p:sp>
      <p:sp>
        <p:nvSpPr>
          <p:cNvPr id="7" name="Platshållare för datum 6">
            <a:extLst>
              <a:ext uri="{FF2B5EF4-FFF2-40B4-BE49-F238E27FC236}">
                <a16:creationId xmlns:a16="http://schemas.microsoft.com/office/drawing/2014/main" id="{CF9BF983-B96B-4610-9F94-9B626A8DFF69}"/>
              </a:ext>
            </a:extLst>
          </p:cNvPr>
          <p:cNvSpPr>
            <a:spLocks noGrp="1"/>
          </p:cNvSpPr>
          <p:nvPr>
            <p:ph type="dt" sz="half" idx="10"/>
          </p:nvPr>
        </p:nvSpPr>
        <p:spPr>
          <a:xfrm>
            <a:off x="838200" y="6429375"/>
            <a:ext cx="2743200" cy="365125"/>
          </a:xfrm>
        </p:spPr>
        <p:txBody>
          <a:bodyPr rtlCol="0"/>
          <a:lstStyle/>
          <a:p>
            <a:pPr rtl="0"/>
            <a:r>
              <a:rPr lang="sv-SE"/>
              <a:t>HT 2023</a:t>
            </a:r>
          </a:p>
        </p:txBody>
      </p:sp>
      <p:sp>
        <p:nvSpPr>
          <p:cNvPr id="8" name="Platshållare för sidfot 7">
            <a:extLst>
              <a:ext uri="{FF2B5EF4-FFF2-40B4-BE49-F238E27FC236}">
                <a16:creationId xmlns:a16="http://schemas.microsoft.com/office/drawing/2014/main" id="{55267946-87E4-4FCD-85C7-87A978DD9637}"/>
              </a:ext>
            </a:extLst>
          </p:cNvPr>
          <p:cNvSpPr>
            <a:spLocks noGrp="1"/>
          </p:cNvSpPr>
          <p:nvPr>
            <p:ph type="ftr" sz="quarter" idx="11"/>
          </p:nvPr>
        </p:nvSpPr>
        <p:spPr>
          <a:xfrm>
            <a:off x="4038600" y="6429375"/>
            <a:ext cx="4114800" cy="365125"/>
          </a:xfrm>
        </p:spPr>
        <p:txBody>
          <a:bodyPr rtlCol="0"/>
          <a:lstStyle/>
          <a:p>
            <a:pPr rtl="0"/>
            <a:endParaRPr lang="sv-SE"/>
          </a:p>
        </p:txBody>
      </p:sp>
      <p:sp>
        <p:nvSpPr>
          <p:cNvPr id="9" name="Platshållare för bildnummer 8">
            <a:extLst>
              <a:ext uri="{FF2B5EF4-FFF2-40B4-BE49-F238E27FC236}">
                <a16:creationId xmlns:a16="http://schemas.microsoft.com/office/drawing/2014/main" id="{ECDBD4D7-D985-4FC0-B4DA-EFF28F39E846}"/>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44</a:t>
            </a:fld>
            <a:endParaRPr lang="sv-SE"/>
          </a:p>
        </p:txBody>
      </p:sp>
      <p:sp>
        <p:nvSpPr>
          <p:cNvPr id="4" name="Platshållare för innehåll 3">
            <a:extLst>
              <a:ext uri="{FF2B5EF4-FFF2-40B4-BE49-F238E27FC236}">
                <a16:creationId xmlns:a16="http://schemas.microsoft.com/office/drawing/2014/main" id="{773841D0-CB36-04B1-423B-852C3CB054EF}"/>
              </a:ext>
            </a:extLst>
          </p:cNvPr>
          <p:cNvSpPr>
            <a:spLocks noGrp="1"/>
          </p:cNvSpPr>
          <p:nvPr>
            <p:ph idx="1"/>
          </p:nvPr>
        </p:nvSpPr>
        <p:spPr>
          <a:xfrm>
            <a:off x="737577" y="1922584"/>
            <a:ext cx="2944446" cy="3012831"/>
          </a:xfrm>
        </p:spPr>
        <p:txBody>
          <a:bodyPr>
            <a:noAutofit/>
          </a:bodyPr>
          <a:lstStyle/>
          <a:p>
            <a:r>
              <a:rPr lang="sv-SE" sz="1500"/>
              <a:t>Förskoleklass – </a:t>
            </a:r>
            <a:br>
              <a:rPr lang="sv-SE" sz="1500"/>
            </a:br>
            <a:r>
              <a:rPr lang="sv-SE" sz="1500"/>
              <a:t>Etnisk tillhörighet</a:t>
            </a:r>
            <a:br>
              <a:rPr lang="sv-SE" sz="1500"/>
            </a:br>
            <a:endParaRPr lang="sv-SE" sz="1500"/>
          </a:p>
          <a:p>
            <a:r>
              <a:rPr lang="sv-SE" sz="1500"/>
              <a:t>Årskurs 1- </a:t>
            </a:r>
            <a:br>
              <a:rPr lang="sv-SE" sz="1500"/>
            </a:br>
            <a:r>
              <a:rPr lang="sv-SE" sz="1500"/>
              <a:t>Kön</a:t>
            </a:r>
            <a:br>
              <a:rPr lang="sv-SE" sz="1500"/>
            </a:br>
            <a:endParaRPr lang="sv-SE" sz="1500"/>
          </a:p>
          <a:p>
            <a:r>
              <a:rPr lang="sv-SE" sz="1500"/>
              <a:t>Årskurs 2 – </a:t>
            </a:r>
            <a:br>
              <a:rPr lang="sv-SE" sz="1500"/>
            </a:br>
            <a:r>
              <a:rPr lang="sv-SE" sz="1500"/>
              <a:t>Ålder</a:t>
            </a:r>
            <a:br>
              <a:rPr lang="sv-SE" sz="1500"/>
            </a:br>
            <a:endParaRPr lang="sv-SE" sz="1500"/>
          </a:p>
          <a:p>
            <a:r>
              <a:rPr lang="sv-SE" sz="1500"/>
              <a:t>Årskurs 3 - </a:t>
            </a:r>
            <a:br>
              <a:rPr lang="sv-SE" sz="1500"/>
            </a:br>
            <a:r>
              <a:rPr lang="sv-SE" sz="1500"/>
              <a:t>Funktionsnedsättning</a:t>
            </a:r>
          </a:p>
        </p:txBody>
      </p:sp>
      <p:sp>
        <p:nvSpPr>
          <p:cNvPr id="5" name="Platshållare för innehåll 3">
            <a:extLst>
              <a:ext uri="{FF2B5EF4-FFF2-40B4-BE49-F238E27FC236}">
                <a16:creationId xmlns:a16="http://schemas.microsoft.com/office/drawing/2014/main" id="{8EDEE9B5-7304-3D52-7104-5E8A8C4A2DF3}"/>
              </a:ext>
            </a:extLst>
          </p:cNvPr>
          <p:cNvSpPr txBox="1">
            <a:spLocks/>
          </p:cNvSpPr>
          <p:nvPr/>
        </p:nvSpPr>
        <p:spPr>
          <a:xfrm>
            <a:off x="4218355" y="1922585"/>
            <a:ext cx="3182815" cy="3012830"/>
          </a:xfrm>
          <a:prstGeom prst="rect">
            <a:avLst/>
          </a:prstGeom>
        </p:spPr>
        <p:txBody>
          <a:bodyPr vert="horz" lIns="91440" tIns="45720" rIns="91440" bIns="45720" rtlCol="0">
            <a:normAutofit/>
          </a:bodyPr>
          <a:lst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6858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002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500"/>
              <a:t>Årskurs 4 – </a:t>
            </a:r>
            <a:br>
              <a:rPr lang="sv-SE" sz="1500"/>
            </a:br>
            <a:r>
              <a:rPr lang="sv-SE" sz="1500"/>
              <a:t>Etnisk tillhörighet</a:t>
            </a:r>
            <a:br>
              <a:rPr lang="sv-SE" sz="1500"/>
            </a:br>
            <a:endParaRPr lang="sv-SE" sz="1500"/>
          </a:p>
          <a:p>
            <a:r>
              <a:rPr lang="sv-SE" sz="1500"/>
              <a:t>Årskurs 5- </a:t>
            </a:r>
            <a:br>
              <a:rPr lang="sv-SE" sz="1500"/>
            </a:br>
            <a:r>
              <a:rPr lang="sv-SE" sz="1500"/>
              <a:t>Religion/trosuppfattning</a:t>
            </a:r>
            <a:br>
              <a:rPr lang="sv-SE" sz="1500"/>
            </a:br>
            <a:endParaRPr lang="sv-SE" sz="1500"/>
          </a:p>
          <a:p>
            <a:r>
              <a:rPr lang="sv-SE" sz="1500"/>
              <a:t>Årskurs 6 – </a:t>
            </a:r>
            <a:br>
              <a:rPr lang="sv-SE" sz="1500"/>
            </a:br>
            <a:r>
              <a:rPr lang="sv-SE" sz="1500"/>
              <a:t>Funktionsnedsättning</a:t>
            </a:r>
            <a:br>
              <a:rPr lang="sv-SE" sz="1200"/>
            </a:br>
            <a:endParaRPr lang="sv-SE" sz="1200"/>
          </a:p>
        </p:txBody>
      </p:sp>
      <p:sp>
        <p:nvSpPr>
          <p:cNvPr id="11" name="Platshållare för innehåll 3">
            <a:extLst>
              <a:ext uri="{FF2B5EF4-FFF2-40B4-BE49-F238E27FC236}">
                <a16:creationId xmlns:a16="http://schemas.microsoft.com/office/drawing/2014/main" id="{0CB3ADD7-E1DC-DE1C-C3F5-9E1E4CC4A14F}"/>
              </a:ext>
            </a:extLst>
          </p:cNvPr>
          <p:cNvSpPr txBox="1">
            <a:spLocks/>
          </p:cNvSpPr>
          <p:nvPr/>
        </p:nvSpPr>
        <p:spPr>
          <a:xfrm>
            <a:off x="7973646" y="1922584"/>
            <a:ext cx="2944446" cy="3471349"/>
          </a:xfrm>
          <a:prstGeom prst="rect">
            <a:avLst/>
          </a:prstGeom>
        </p:spPr>
        <p:txBody>
          <a:bodyPr vert="horz" lIns="91440" tIns="45720" rIns="91440" bIns="45720" rtlCol="0">
            <a:normAutofit lnSpcReduction="10000"/>
          </a:bodyPr>
          <a:lst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6858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002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500"/>
              <a:t>Årskurs 7 – </a:t>
            </a:r>
            <a:br>
              <a:rPr lang="sv-SE" sz="1500"/>
            </a:br>
            <a:r>
              <a:rPr lang="sv-SE" sz="1500"/>
              <a:t>Sexuell Läggning</a:t>
            </a:r>
            <a:br>
              <a:rPr lang="sv-SE" sz="1500"/>
            </a:br>
            <a:endParaRPr lang="sv-SE" sz="1500"/>
          </a:p>
          <a:p>
            <a:r>
              <a:rPr lang="sv-SE" sz="1500"/>
              <a:t>Årskurs 8 – </a:t>
            </a:r>
            <a:br>
              <a:rPr lang="sv-SE" sz="1500"/>
            </a:br>
            <a:r>
              <a:rPr lang="sv-SE" sz="1500"/>
              <a:t>Könsöverskridande identitet</a:t>
            </a:r>
            <a:br>
              <a:rPr lang="sv-SE" sz="1500"/>
            </a:br>
            <a:endParaRPr lang="sv-SE" sz="1500"/>
          </a:p>
          <a:p>
            <a:r>
              <a:rPr lang="sv-SE" sz="1500"/>
              <a:t>Årskurs 9 – </a:t>
            </a:r>
            <a:br>
              <a:rPr lang="sv-SE" sz="1500"/>
            </a:br>
            <a:r>
              <a:rPr lang="sv-SE" sz="1500"/>
              <a:t>Ålder (endast under höstens temavecka – planeras av elevråd F-3 och 6-9)</a:t>
            </a:r>
            <a:br>
              <a:rPr lang="sv-SE" sz="1200"/>
            </a:br>
            <a:endParaRPr lang="sv-SE" sz="1200"/>
          </a:p>
        </p:txBody>
      </p:sp>
      <p:sp>
        <p:nvSpPr>
          <p:cNvPr id="12" name="Rubrik 1">
            <a:extLst>
              <a:ext uri="{FF2B5EF4-FFF2-40B4-BE49-F238E27FC236}">
                <a16:creationId xmlns:a16="http://schemas.microsoft.com/office/drawing/2014/main" id="{4731525E-5E97-B257-8140-5A1D0B2E1CC8}"/>
              </a:ext>
            </a:extLst>
          </p:cNvPr>
          <p:cNvSpPr txBox="1">
            <a:spLocks/>
          </p:cNvSpPr>
          <p:nvPr/>
        </p:nvSpPr>
        <p:spPr>
          <a:xfrm>
            <a:off x="4375638" y="670412"/>
            <a:ext cx="2647462" cy="1241548"/>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sv-SE" sz="2800"/>
              <a:t>Årskurs 4-6</a:t>
            </a:r>
            <a:br>
              <a:rPr lang="sv-SE"/>
            </a:br>
            <a:endParaRPr lang="sv-SE"/>
          </a:p>
        </p:txBody>
      </p:sp>
      <p:sp>
        <p:nvSpPr>
          <p:cNvPr id="13" name="Rubrik 1">
            <a:extLst>
              <a:ext uri="{FF2B5EF4-FFF2-40B4-BE49-F238E27FC236}">
                <a16:creationId xmlns:a16="http://schemas.microsoft.com/office/drawing/2014/main" id="{C5761C97-C3ED-9A7E-BE7B-634BDB5CD9EE}"/>
              </a:ext>
            </a:extLst>
          </p:cNvPr>
          <p:cNvSpPr txBox="1">
            <a:spLocks/>
          </p:cNvSpPr>
          <p:nvPr/>
        </p:nvSpPr>
        <p:spPr>
          <a:xfrm>
            <a:off x="8353669" y="681037"/>
            <a:ext cx="2647462" cy="1241548"/>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sv-SE" sz="2800"/>
              <a:t>Årskurs 7-9</a:t>
            </a:r>
            <a:br>
              <a:rPr lang="sv-SE"/>
            </a:br>
            <a:endParaRPr lang="sv-SE"/>
          </a:p>
        </p:txBody>
      </p:sp>
    </p:spTree>
    <p:extLst>
      <p:ext uri="{BB962C8B-B14F-4D97-AF65-F5344CB8AC3E}">
        <p14:creationId xmlns:p14="http://schemas.microsoft.com/office/powerpoint/2010/main" val="33020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360FCC-0BF5-45B2-9CDD-17A4BA1878EE}"/>
              </a:ext>
            </a:extLst>
          </p:cNvPr>
          <p:cNvSpPr>
            <a:spLocks noGrp="1"/>
          </p:cNvSpPr>
          <p:nvPr>
            <p:ph type="title"/>
          </p:nvPr>
        </p:nvSpPr>
        <p:spPr>
          <a:xfrm>
            <a:off x="839788" y="685800"/>
            <a:ext cx="10515600" cy="1325880"/>
          </a:xfrm>
        </p:spPr>
        <p:txBody>
          <a:bodyPr rtlCol="0"/>
          <a:lstStyle/>
          <a:p>
            <a:pPr rtl="0"/>
            <a:r>
              <a:rPr lang="sv-SE"/>
              <a:t>Materialet</a:t>
            </a:r>
          </a:p>
        </p:txBody>
      </p:sp>
      <p:sp>
        <p:nvSpPr>
          <p:cNvPr id="3" name="Platshållare för text 2">
            <a:extLst>
              <a:ext uri="{FF2B5EF4-FFF2-40B4-BE49-F238E27FC236}">
                <a16:creationId xmlns:a16="http://schemas.microsoft.com/office/drawing/2014/main" id="{88BA67A4-895F-49F8-97D0-7158E0597C07}"/>
              </a:ext>
            </a:extLst>
          </p:cNvPr>
          <p:cNvSpPr>
            <a:spLocks noGrp="1"/>
          </p:cNvSpPr>
          <p:nvPr>
            <p:ph type="body" idx="1"/>
          </p:nvPr>
        </p:nvSpPr>
        <p:spPr>
          <a:xfrm>
            <a:off x="839788" y="2011680"/>
            <a:ext cx="3383280" cy="530352"/>
          </a:xfrm>
        </p:spPr>
        <p:txBody>
          <a:bodyPr rtlCol="0">
            <a:normAutofit/>
          </a:bodyPr>
          <a:lstStyle/>
          <a:p>
            <a:pPr rtl="0"/>
            <a:r>
              <a:rPr lang="sv-SE"/>
              <a:t>Fysisk låda</a:t>
            </a:r>
          </a:p>
        </p:txBody>
      </p:sp>
      <p:sp>
        <p:nvSpPr>
          <p:cNvPr id="4" name="Platshållare för innehåll 3">
            <a:extLst>
              <a:ext uri="{FF2B5EF4-FFF2-40B4-BE49-F238E27FC236}">
                <a16:creationId xmlns:a16="http://schemas.microsoft.com/office/drawing/2014/main" id="{020BAF9D-516C-4AC0-B83C-33BFA6E280A1}"/>
              </a:ext>
            </a:extLst>
          </p:cNvPr>
          <p:cNvSpPr>
            <a:spLocks noGrp="1"/>
          </p:cNvSpPr>
          <p:nvPr>
            <p:ph sz="half" idx="2"/>
          </p:nvPr>
        </p:nvSpPr>
        <p:spPr>
          <a:xfrm>
            <a:off x="839788" y="2560320"/>
            <a:ext cx="3383280" cy="3446463"/>
          </a:xfrm>
        </p:spPr>
        <p:txBody>
          <a:bodyPr rtlCol="0">
            <a:noAutofit/>
          </a:bodyPr>
          <a:lstStyle/>
          <a:p>
            <a:pPr rtl="0"/>
            <a:r>
              <a:rPr lang="sv-SE" sz="1500"/>
              <a:t>För varje årskurs finns det en tidskriftssamlare med det fysiska materialet. </a:t>
            </a:r>
          </a:p>
          <a:p>
            <a:pPr rtl="0"/>
            <a:r>
              <a:rPr lang="sv-SE" sz="1500"/>
              <a:t>Varje låda kommer med ett försättsblad som beskriver innehållet. </a:t>
            </a:r>
          </a:p>
          <a:p>
            <a:pPr rtl="0"/>
            <a:r>
              <a:rPr lang="sv-SE" sz="1500"/>
              <a:t>Kuratorerna kommer att se över de fysiska lådorna mellan varje läsår så att allt som ska finnas där finns.  </a:t>
            </a:r>
          </a:p>
          <a:p>
            <a:pPr rtl="0"/>
            <a:endParaRPr lang="sv-SE"/>
          </a:p>
        </p:txBody>
      </p:sp>
      <p:sp>
        <p:nvSpPr>
          <p:cNvPr id="5" name="Platshållare för text 4">
            <a:extLst>
              <a:ext uri="{FF2B5EF4-FFF2-40B4-BE49-F238E27FC236}">
                <a16:creationId xmlns:a16="http://schemas.microsoft.com/office/drawing/2014/main" id="{5951D7A3-45F6-43A4-8ADB-05DA212ADAAF}"/>
              </a:ext>
            </a:extLst>
          </p:cNvPr>
          <p:cNvSpPr>
            <a:spLocks noGrp="1"/>
          </p:cNvSpPr>
          <p:nvPr>
            <p:ph type="body" sz="quarter" idx="3"/>
          </p:nvPr>
        </p:nvSpPr>
        <p:spPr>
          <a:xfrm>
            <a:off x="4404360" y="2011680"/>
            <a:ext cx="3383280" cy="530352"/>
          </a:xfrm>
        </p:spPr>
        <p:txBody>
          <a:bodyPr rtlCol="0">
            <a:normAutofit/>
          </a:bodyPr>
          <a:lstStyle/>
          <a:p>
            <a:pPr rtl="0"/>
            <a:r>
              <a:rPr lang="sv-SE"/>
              <a:t>Drive</a:t>
            </a:r>
          </a:p>
        </p:txBody>
      </p:sp>
      <p:sp>
        <p:nvSpPr>
          <p:cNvPr id="6" name="Platshållare för innehåll 5">
            <a:extLst>
              <a:ext uri="{FF2B5EF4-FFF2-40B4-BE49-F238E27FC236}">
                <a16:creationId xmlns:a16="http://schemas.microsoft.com/office/drawing/2014/main" id="{4E022558-08EA-41A8-88BE-1F82971F0E31}"/>
              </a:ext>
            </a:extLst>
          </p:cNvPr>
          <p:cNvSpPr>
            <a:spLocks noGrp="1"/>
          </p:cNvSpPr>
          <p:nvPr>
            <p:ph sz="quarter" idx="4"/>
          </p:nvPr>
        </p:nvSpPr>
        <p:spPr>
          <a:xfrm>
            <a:off x="4404360" y="2560320"/>
            <a:ext cx="3383280" cy="3446463"/>
          </a:xfrm>
        </p:spPr>
        <p:txBody>
          <a:bodyPr rtlCol="0">
            <a:noAutofit/>
          </a:bodyPr>
          <a:lstStyle/>
          <a:p>
            <a:pPr rtl="0"/>
            <a:r>
              <a:rPr lang="sv-SE" sz="1500"/>
              <a:t>Allt material finns digitalt på en gemensam Google Drive som all personal har tillgång till. Det innebär en enkel åtkomst till länkar, material som går att skriva ut mm. </a:t>
            </a:r>
          </a:p>
          <a:p>
            <a:pPr rtl="0"/>
            <a:r>
              <a:rPr lang="sv-SE" sz="1500"/>
              <a:t>Kuratorerna kommer att se över och eventuellt lägga till material om det uppkommit nytt material under läsåret. </a:t>
            </a:r>
          </a:p>
          <a:p>
            <a:pPr rtl="0"/>
            <a:endParaRPr lang="sv-SE"/>
          </a:p>
        </p:txBody>
      </p:sp>
      <p:sp>
        <p:nvSpPr>
          <p:cNvPr id="9" name="Platshållare för datum 8">
            <a:extLst>
              <a:ext uri="{FF2B5EF4-FFF2-40B4-BE49-F238E27FC236}">
                <a16:creationId xmlns:a16="http://schemas.microsoft.com/office/drawing/2014/main" id="{72919092-CCE1-4A58-8E2A-540307E14B56}"/>
              </a:ext>
            </a:extLst>
          </p:cNvPr>
          <p:cNvSpPr>
            <a:spLocks noGrp="1"/>
          </p:cNvSpPr>
          <p:nvPr>
            <p:ph type="dt" sz="half" idx="10"/>
          </p:nvPr>
        </p:nvSpPr>
        <p:spPr>
          <a:xfrm>
            <a:off x="838200" y="6429375"/>
            <a:ext cx="2743200" cy="365125"/>
          </a:xfrm>
        </p:spPr>
        <p:txBody>
          <a:bodyPr rtlCol="0"/>
          <a:lstStyle/>
          <a:p>
            <a:pPr rtl="0"/>
            <a:r>
              <a:rPr lang="sv-SE"/>
              <a:t>HT 2023</a:t>
            </a:r>
          </a:p>
        </p:txBody>
      </p:sp>
      <p:sp>
        <p:nvSpPr>
          <p:cNvPr id="10" name="Platshållare för sidfot 9">
            <a:extLst>
              <a:ext uri="{FF2B5EF4-FFF2-40B4-BE49-F238E27FC236}">
                <a16:creationId xmlns:a16="http://schemas.microsoft.com/office/drawing/2014/main" id="{43032B0D-C227-4CB9-85CC-4B9B8BF1621E}"/>
              </a:ext>
            </a:extLst>
          </p:cNvPr>
          <p:cNvSpPr>
            <a:spLocks noGrp="1"/>
          </p:cNvSpPr>
          <p:nvPr>
            <p:ph type="ftr" sz="quarter" idx="11"/>
          </p:nvPr>
        </p:nvSpPr>
        <p:spPr>
          <a:xfrm>
            <a:off x="4038600" y="6429375"/>
            <a:ext cx="4114800" cy="365125"/>
          </a:xfrm>
        </p:spPr>
        <p:txBody>
          <a:bodyPr rtlCol="0"/>
          <a:lstStyle/>
          <a:p>
            <a:pPr rtl="0"/>
            <a:endParaRPr lang="sv-SE"/>
          </a:p>
        </p:txBody>
      </p:sp>
      <p:sp>
        <p:nvSpPr>
          <p:cNvPr id="11" name="Platshållare för bildnummer 10">
            <a:extLst>
              <a:ext uri="{FF2B5EF4-FFF2-40B4-BE49-F238E27FC236}">
                <a16:creationId xmlns:a16="http://schemas.microsoft.com/office/drawing/2014/main" id="{5F67B498-D587-4BC1-B0F3-4316C41ADDF9}"/>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45</a:t>
            </a:fld>
            <a:endParaRPr lang="sv-SE"/>
          </a:p>
        </p:txBody>
      </p:sp>
      <p:sp>
        <p:nvSpPr>
          <p:cNvPr id="8" name="Platshållare för text 4">
            <a:extLst>
              <a:ext uri="{FF2B5EF4-FFF2-40B4-BE49-F238E27FC236}">
                <a16:creationId xmlns:a16="http://schemas.microsoft.com/office/drawing/2014/main" id="{EB632AC7-4879-CF65-21FF-AB9C7BFE733F}"/>
              </a:ext>
            </a:extLst>
          </p:cNvPr>
          <p:cNvSpPr txBox="1">
            <a:spLocks/>
          </p:cNvSpPr>
          <p:nvPr/>
        </p:nvSpPr>
        <p:spPr>
          <a:xfrm>
            <a:off x="7879874" y="2011680"/>
            <a:ext cx="3383280" cy="530352"/>
          </a:xfrm>
          <a:prstGeom prst="rect">
            <a:avLst/>
          </a:prstGeom>
        </p:spPr>
        <p:txBody>
          <a:bodyPr vert="horz" lIns="91440" tIns="45720" rIns="91440" bIns="45720" rtlCol="0" anchor="t" anchorCtr="0">
            <a:normAutofit/>
          </a:bodyPr>
          <a:lstStyle>
            <a:lvl1pPr marL="0" indent="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None/>
              <a:defRPr sz="2400" b="0" kern="1200">
                <a:solidFill>
                  <a:schemeClr val="tx2">
                    <a:alpha val="70000"/>
                  </a:schemeClr>
                </a:solidFill>
                <a:latin typeface="+mn-lt"/>
                <a:ea typeface="+mn-ea"/>
                <a:cs typeface="+mn-cs"/>
              </a:defRPr>
            </a:lvl1pPr>
            <a:lvl2pPr marL="457200" indent="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2000" b="1" kern="1200">
                <a:solidFill>
                  <a:schemeClr val="tx2">
                    <a:alpha val="70000"/>
                  </a:schemeClr>
                </a:solidFill>
                <a:latin typeface="+mn-lt"/>
                <a:ea typeface="+mn-ea"/>
                <a:cs typeface="+mn-cs"/>
              </a:defRPr>
            </a:lvl2pPr>
            <a:lvl3pPr marL="914400" indent="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800" b="1" kern="1200">
                <a:solidFill>
                  <a:schemeClr val="tx2">
                    <a:alpha val="70000"/>
                  </a:schemeClr>
                </a:solidFill>
                <a:latin typeface="+mn-lt"/>
                <a:ea typeface="+mn-ea"/>
                <a:cs typeface="+mn-cs"/>
              </a:defRPr>
            </a:lvl3pPr>
            <a:lvl4pPr marL="1371600" indent="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b="1" kern="1200">
                <a:solidFill>
                  <a:schemeClr val="tx2">
                    <a:alpha val="70000"/>
                  </a:schemeClr>
                </a:solidFill>
                <a:latin typeface="+mn-lt"/>
                <a:ea typeface="+mn-ea"/>
                <a:cs typeface="+mn-cs"/>
              </a:defRPr>
            </a:lvl4pPr>
            <a:lvl5pPr marL="1828800" indent="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None/>
              <a:defRPr sz="1600" b="1" kern="1200">
                <a:solidFill>
                  <a:schemeClr val="tx2">
                    <a:alpha val="7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
        <p:nvSpPr>
          <p:cNvPr id="13" name="Platshållare för innehåll 5">
            <a:extLst>
              <a:ext uri="{FF2B5EF4-FFF2-40B4-BE49-F238E27FC236}">
                <a16:creationId xmlns:a16="http://schemas.microsoft.com/office/drawing/2014/main" id="{C0D20218-71A1-3037-2288-E82E841CB439}"/>
              </a:ext>
            </a:extLst>
          </p:cNvPr>
          <p:cNvSpPr txBox="1">
            <a:spLocks/>
          </p:cNvSpPr>
          <p:nvPr/>
        </p:nvSpPr>
        <p:spPr>
          <a:xfrm>
            <a:off x="7370298" y="2560319"/>
            <a:ext cx="3383280" cy="3446463"/>
          </a:xfrm>
          <a:prstGeom prst="rect">
            <a:avLst/>
          </a:prstGeom>
        </p:spPr>
        <p:txBody>
          <a:bodyPr vert="horz" lIns="91440" tIns="45720" rIns="91440" bIns="45720" rtlCol="0">
            <a:noAutofit/>
          </a:bodyPr>
          <a:lstStyle>
            <a:lvl1pPr marL="457200" indent="-228600" algn="l" defTabSz="914400" rtl="0" eaLnBrk="1" latinLnBrk="0" hangingPunct="1">
              <a:lnSpc>
                <a:spcPct val="110000"/>
              </a:lnSpc>
              <a:spcBef>
                <a:spcPts val="10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15" name="Platshållare för innehåll 5">
            <a:extLst>
              <a:ext uri="{FF2B5EF4-FFF2-40B4-BE49-F238E27FC236}">
                <a16:creationId xmlns:a16="http://schemas.microsoft.com/office/drawing/2014/main" id="{5A968065-EFF7-0738-E937-3DE881E65DCB}"/>
              </a:ext>
            </a:extLst>
          </p:cNvPr>
          <p:cNvSpPr txBox="1">
            <a:spLocks/>
          </p:cNvSpPr>
          <p:nvPr/>
        </p:nvSpPr>
        <p:spPr>
          <a:xfrm>
            <a:off x="7578969" y="2560318"/>
            <a:ext cx="3383280" cy="3446463"/>
          </a:xfrm>
          <a:prstGeom prst="rect">
            <a:avLst/>
          </a:prstGeom>
        </p:spPr>
        <p:txBody>
          <a:bodyPr vert="horz" lIns="91440" tIns="45720" rIns="91440" bIns="45720" rtlCol="0">
            <a:noAutofit/>
          </a:bodyPr>
          <a:lstStyle>
            <a:lvl1pPr marL="457200" indent="-228600" algn="l" defTabSz="914400" rtl="0" eaLnBrk="1" latinLnBrk="0" hangingPunct="1">
              <a:lnSpc>
                <a:spcPct val="110000"/>
              </a:lnSpc>
              <a:spcBef>
                <a:spcPts val="10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50000"/>
                  <a:lumOff val="50000"/>
                </a:schemeClr>
              </a:buClr>
              <a:buSzPct val="80000"/>
              <a:buFont typeface="Wingdings" panose="05000000000000000000" pitchFamily="2" charset="2"/>
              <a:buChar char="§"/>
              <a:defRPr sz="14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2911269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360FCC-0BF5-45B2-9CDD-17A4BA1878EE}"/>
              </a:ext>
            </a:extLst>
          </p:cNvPr>
          <p:cNvSpPr>
            <a:spLocks noGrp="1"/>
          </p:cNvSpPr>
          <p:nvPr>
            <p:ph type="title"/>
          </p:nvPr>
        </p:nvSpPr>
        <p:spPr>
          <a:xfrm>
            <a:off x="839788" y="685800"/>
            <a:ext cx="10515600" cy="1325880"/>
          </a:xfrm>
        </p:spPr>
        <p:txBody>
          <a:bodyPr rtlCol="0"/>
          <a:lstStyle/>
          <a:p>
            <a:pPr rtl="0"/>
            <a:r>
              <a:rPr lang="sv-SE"/>
              <a:t>Drive</a:t>
            </a:r>
          </a:p>
        </p:txBody>
      </p:sp>
      <p:sp>
        <p:nvSpPr>
          <p:cNvPr id="9" name="Platshållare för datum 8">
            <a:extLst>
              <a:ext uri="{FF2B5EF4-FFF2-40B4-BE49-F238E27FC236}">
                <a16:creationId xmlns:a16="http://schemas.microsoft.com/office/drawing/2014/main" id="{72919092-CCE1-4A58-8E2A-540307E14B56}"/>
              </a:ext>
            </a:extLst>
          </p:cNvPr>
          <p:cNvSpPr>
            <a:spLocks noGrp="1"/>
          </p:cNvSpPr>
          <p:nvPr>
            <p:ph type="dt" sz="half" idx="10"/>
          </p:nvPr>
        </p:nvSpPr>
        <p:spPr>
          <a:xfrm>
            <a:off x="838200" y="6429375"/>
            <a:ext cx="2743200" cy="365125"/>
          </a:xfrm>
        </p:spPr>
        <p:txBody>
          <a:bodyPr rtlCol="0"/>
          <a:lstStyle/>
          <a:p>
            <a:pPr rtl="0"/>
            <a:r>
              <a:rPr lang="sv-SE"/>
              <a:t>HT 2023</a:t>
            </a:r>
          </a:p>
        </p:txBody>
      </p:sp>
      <p:sp>
        <p:nvSpPr>
          <p:cNvPr id="10" name="Platshållare för sidfot 9">
            <a:extLst>
              <a:ext uri="{FF2B5EF4-FFF2-40B4-BE49-F238E27FC236}">
                <a16:creationId xmlns:a16="http://schemas.microsoft.com/office/drawing/2014/main" id="{43032B0D-C227-4CB9-85CC-4B9B8BF1621E}"/>
              </a:ext>
            </a:extLst>
          </p:cNvPr>
          <p:cNvSpPr>
            <a:spLocks noGrp="1"/>
          </p:cNvSpPr>
          <p:nvPr>
            <p:ph type="ftr" sz="quarter" idx="11"/>
          </p:nvPr>
        </p:nvSpPr>
        <p:spPr>
          <a:xfrm>
            <a:off x="4038600" y="6429375"/>
            <a:ext cx="4114800" cy="365125"/>
          </a:xfrm>
        </p:spPr>
        <p:txBody>
          <a:bodyPr rtlCol="0"/>
          <a:lstStyle/>
          <a:p>
            <a:pPr rtl="0"/>
            <a:endParaRPr lang="sv-SE"/>
          </a:p>
        </p:txBody>
      </p:sp>
      <p:sp>
        <p:nvSpPr>
          <p:cNvPr id="11" name="Platshållare för bildnummer 10">
            <a:extLst>
              <a:ext uri="{FF2B5EF4-FFF2-40B4-BE49-F238E27FC236}">
                <a16:creationId xmlns:a16="http://schemas.microsoft.com/office/drawing/2014/main" id="{5F67B498-D587-4BC1-B0F3-4316C41ADDF9}"/>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46</a:t>
            </a:fld>
            <a:endParaRPr lang="sv-SE"/>
          </a:p>
        </p:txBody>
      </p:sp>
      <p:pic>
        <p:nvPicPr>
          <p:cNvPr id="4" name="Bildobjekt 3" descr="En bild som visar text, programvara, Datorikon, Webbsida&#10;&#10;Automatiskt genererad beskrivning">
            <a:extLst>
              <a:ext uri="{FF2B5EF4-FFF2-40B4-BE49-F238E27FC236}">
                <a16:creationId xmlns:a16="http://schemas.microsoft.com/office/drawing/2014/main" id="{730914AA-5DD4-53DC-F446-958BBC4D275B}"/>
              </a:ext>
            </a:extLst>
          </p:cNvPr>
          <p:cNvPicPr>
            <a:picLocks noChangeAspect="1"/>
          </p:cNvPicPr>
          <p:nvPr/>
        </p:nvPicPr>
        <p:blipFill>
          <a:blip r:embed="rId3"/>
          <a:stretch>
            <a:fillRect/>
          </a:stretch>
        </p:blipFill>
        <p:spPr>
          <a:xfrm>
            <a:off x="967994" y="1690860"/>
            <a:ext cx="10504260" cy="4481340"/>
          </a:xfrm>
          <a:prstGeom prst="rect">
            <a:avLst/>
          </a:prstGeom>
        </p:spPr>
      </p:pic>
    </p:spTree>
    <p:extLst>
      <p:ext uri="{BB962C8B-B14F-4D97-AF65-F5344CB8AC3E}">
        <p14:creationId xmlns:p14="http://schemas.microsoft.com/office/powerpoint/2010/main" val="1570587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5D5648-EC4F-4D61-9453-4E038C0332BD}"/>
              </a:ext>
            </a:extLst>
          </p:cNvPr>
          <p:cNvSpPr>
            <a:spLocks noGrp="1"/>
          </p:cNvSpPr>
          <p:nvPr>
            <p:ph type="title"/>
          </p:nvPr>
        </p:nvSpPr>
        <p:spPr>
          <a:xfrm>
            <a:off x="838200" y="681037"/>
            <a:ext cx="10515600" cy="1325563"/>
          </a:xfrm>
        </p:spPr>
        <p:txBody>
          <a:bodyPr rtlCol="0"/>
          <a:lstStyle/>
          <a:p>
            <a:pPr rtl="0"/>
            <a:r>
              <a:rPr lang="sv-SE"/>
              <a:t>Årskurs 3 - Funktionsnedsättning</a:t>
            </a:r>
          </a:p>
        </p:txBody>
      </p:sp>
      <p:sp>
        <p:nvSpPr>
          <p:cNvPr id="5" name="Platshållare för datum 4">
            <a:extLst>
              <a:ext uri="{FF2B5EF4-FFF2-40B4-BE49-F238E27FC236}">
                <a16:creationId xmlns:a16="http://schemas.microsoft.com/office/drawing/2014/main" id="{ADA3CCFA-9D3B-44D7-8242-579B453172D2}"/>
              </a:ext>
            </a:extLst>
          </p:cNvPr>
          <p:cNvSpPr>
            <a:spLocks noGrp="1"/>
          </p:cNvSpPr>
          <p:nvPr>
            <p:ph type="dt" sz="half" idx="10"/>
          </p:nvPr>
        </p:nvSpPr>
        <p:spPr>
          <a:xfrm>
            <a:off x="838200" y="6429375"/>
            <a:ext cx="2743200" cy="365125"/>
          </a:xfrm>
        </p:spPr>
        <p:txBody>
          <a:bodyPr rtlCol="0"/>
          <a:lstStyle/>
          <a:p>
            <a:pPr rtl="0"/>
            <a:r>
              <a:rPr lang="sv-SE"/>
              <a:t>HT 2023</a:t>
            </a:r>
          </a:p>
        </p:txBody>
      </p:sp>
      <p:sp>
        <p:nvSpPr>
          <p:cNvPr id="6" name="Platshållare för sidfot 5">
            <a:extLst>
              <a:ext uri="{FF2B5EF4-FFF2-40B4-BE49-F238E27FC236}">
                <a16:creationId xmlns:a16="http://schemas.microsoft.com/office/drawing/2014/main" id="{1011E6AD-E6EE-4A80-8931-5E7F66D2AEC7}"/>
              </a:ext>
            </a:extLst>
          </p:cNvPr>
          <p:cNvSpPr>
            <a:spLocks noGrp="1"/>
          </p:cNvSpPr>
          <p:nvPr>
            <p:ph type="ftr" sz="quarter" idx="11"/>
          </p:nvPr>
        </p:nvSpPr>
        <p:spPr>
          <a:xfrm>
            <a:off x="4038600" y="6429375"/>
            <a:ext cx="4114800" cy="365125"/>
          </a:xfrm>
        </p:spPr>
        <p:txBody>
          <a:bodyPr rtlCol="0"/>
          <a:lstStyle/>
          <a:p>
            <a:pPr rtl="0"/>
            <a:endParaRPr lang="sv-SE"/>
          </a:p>
        </p:txBody>
      </p:sp>
      <p:sp>
        <p:nvSpPr>
          <p:cNvPr id="7" name="Platshållare för bildnummer 6">
            <a:extLst>
              <a:ext uri="{FF2B5EF4-FFF2-40B4-BE49-F238E27FC236}">
                <a16:creationId xmlns:a16="http://schemas.microsoft.com/office/drawing/2014/main" id="{E7BA18D9-DF9D-45C8-A71D-661F2BD20474}"/>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47</a:t>
            </a:fld>
            <a:endParaRPr lang="sv-SE"/>
          </a:p>
        </p:txBody>
      </p:sp>
      <p:pic>
        <p:nvPicPr>
          <p:cNvPr id="9" name="Platshållare för innehåll 8" descr="En bild som visar text, skärmbild, Webbsida, Webbplats&#10;&#10;Automatiskt genererad beskrivning">
            <a:extLst>
              <a:ext uri="{FF2B5EF4-FFF2-40B4-BE49-F238E27FC236}">
                <a16:creationId xmlns:a16="http://schemas.microsoft.com/office/drawing/2014/main" id="{9810FFE4-5434-6450-049D-EAD369146866}"/>
              </a:ext>
            </a:extLst>
          </p:cNvPr>
          <p:cNvPicPr>
            <a:picLocks noGrp="1" noChangeAspect="1"/>
          </p:cNvPicPr>
          <p:nvPr>
            <p:ph idx="1"/>
          </p:nvPr>
        </p:nvPicPr>
        <p:blipFill>
          <a:blip r:embed="rId3"/>
          <a:stretch>
            <a:fillRect/>
          </a:stretch>
        </p:blipFill>
        <p:spPr>
          <a:xfrm>
            <a:off x="838200" y="1561601"/>
            <a:ext cx="8819508" cy="4847511"/>
          </a:xfrm>
        </p:spPr>
      </p:pic>
    </p:spTree>
    <p:extLst>
      <p:ext uri="{BB962C8B-B14F-4D97-AF65-F5344CB8AC3E}">
        <p14:creationId xmlns:p14="http://schemas.microsoft.com/office/powerpoint/2010/main" val="2262191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8518F4-D13C-40F3-9843-13BBC3B8BDCF}"/>
              </a:ext>
            </a:extLst>
          </p:cNvPr>
          <p:cNvSpPr>
            <a:spLocks noGrp="1"/>
          </p:cNvSpPr>
          <p:nvPr>
            <p:ph type="title"/>
          </p:nvPr>
        </p:nvSpPr>
        <p:spPr>
          <a:xfrm>
            <a:off x="838200" y="681037"/>
            <a:ext cx="10515600" cy="1325563"/>
          </a:xfrm>
        </p:spPr>
        <p:txBody>
          <a:bodyPr rtlCol="0"/>
          <a:lstStyle/>
          <a:p>
            <a:pPr rtl="0"/>
            <a:r>
              <a:rPr lang="sv-SE"/>
              <a:t>Frågor?</a:t>
            </a:r>
          </a:p>
        </p:txBody>
      </p:sp>
      <p:sp>
        <p:nvSpPr>
          <p:cNvPr id="4" name="Platshållare för innehåll 3">
            <a:extLst>
              <a:ext uri="{FF2B5EF4-FFF2-40B4-BE49-F238E27FC236}">
                <a16:creationId xmlns:a16="http://schemas.microsoft.com/office/drawing/2014/main" id="{FABA94CC-2803-437F-B79F-A5067E28041B}"/>
              </a:ext>
            </a:extLst>
          </p:cNvPr>
          <p:cNvSpPr>
            <a:spLocks noGrp="1"/>
          </p:cNvSpPr>
          <p:nvPr>
            <p:ph sz="half" idx="2"/>
          </p:nvPr>
        </p:nvSpPr>
        <p:spPr>
          <a:xfrm>
            <a:off x="839788" y="2560320"/>
            <a:ext cx="5157787" cy="3446463"/>
          </a:xfrm>
        </p:spPr>
        <p:txBody>
          <a:bodyPr rtlCol="0">
            <a:normAutofit/>
          </a:bodyPr>
          <a:lstStyle/>
          <a:p>
            <a:pPr rtl="0"/>
            <a:r>
              <a:rPr lang="sv-SE"/>
              <a:t>Ellinor Jullander</a:t>
            </a:r>
            <a:br>
              <a:rPr lang="sv-SE"/>
            </a:br>
            <a:r>
              <a:rPr lang="sv-SE"/>
              <a:t>Skolkurator Jättestensskolan</a:t>
            </a:r>
            <a:br>
              <a:rPr lang="sv-SE"/>
            </a:br>
            <a:r>
              <a:rPr lang="sv-SE">
                <a:hlinkClick r:id="rId3"/>
              </a:rPr>
              <a:t>ellinor.jullander@grundskola.goteborg.se</a:t>
            </a:r>
            <a:endParaRPr lang="sv-SE"/>
          </a:p>
          <a:p>
            <a:pPr rtl="0"/>
            <a:r>
              <a:rPr lang="sv-SE"/>
              <a:t>Lina Ram</a:t>
            </a:r>
            <a:br>
              <a:rPr lang="sv-SE"/>
            </a:br>
            <a:r>
              <a:rPr lang="sv-SE"/>
              <a:t>Skolkurator Frölundaskolan</a:t>
            </a:r>
            <a:br>
              <a:rPr lang="sv-SE"/>
            </a:br>
            <a:r>
              <a:rPr lang="sv-SE">
                <a:hlinkClick r:id="rId4"/>
              </a:rPr>
              <a:t>lina.ram@grundskola.goteborg.se</a:t>
            </a:r>
            <a:endParaRPr lang="sv-SE"/>
          </a:p>
        </p:txBody>
      </p:sp>
      <p:sp>
        <p:nvSpPr>
          <p:cNvPr id="7" name="Platshållare för datum 6">
            <a:extLst>
              <a:ext uri="{FF2B5EF4-FFF2-40B4-BE49-F238E27FC236}">
                <a16:creationId xmlns:a16="http://schemas.microsoft.com/office/drawing/2014/main" id="{A7FD409D-82CA-4A05-9EF1-71EEFF9420DE}"/>
              </a:ext>
            </a:extLst>
          </p:cNvPr>
          <p:cNvSpPr>
            <a:spLocks noGrp="1"/>
          </p:cNvSpPr>
          <p:nvPr>
            <p:ph type="dt" sz="half" idx="10"/>
          </p:nvPr>
        </p:nvSpPr>
        <p:spPr>
          <a:xfrm>
            <a:off x="838200" y="6429375"/>
            <a:ext cx="2743200" cy="365125"/>
          </a:xfrm>
        </p:spPr>
        <p:txBody>
          <a:bodyPr rtlCol="0"/>
          <a:lstStyle/>
          <a:p>
            <a:pPr rtl="0"/>
            <a:r>
              <a:rPr lang="sv-SE"/>
              <a:t>HT 2023</a:t>
            </a:r>
          </a:p>
        </p:txBody>
      </p:sp>
      <p:sp>
        <p:nvSpPr>
          <p:cNvPr id="8" name="Platshållare för sidfot 7">
            <a:extLst>
              <a:ext uri="{FF2B5EF4-FFF2-40B4-BE49-F238E27FC236}">
                <a16:creationId xmlns:a16="http://schemas.microsoft.com/office/drawing/2014/main" id="{CDD187DA-D1E6-4203-8426-B028CDCA5BAF}"/>
              </a:ext>
            </a:extLst>
          </p:cNvPr>
          <p:cNvSpPr>
            <a:spLocks noGrp="1"/>
          </p:cNvSpPr>
          <p:nvPr>
            <p:ph type="ftr" sz="quarter" idx="11"/>
          </p:nvPr>
        </p:nvSpPr>
        <p:spPr>
          <a:xfrm>
            <a:off x="4038600" y="6429375"/>
            <a:ext cx="4114800" cy="365125"/>
          </a:xfrm>
        </p:spPr>
        <p:txBody>
          <a:bodyPr rtlCol="0"/>
          <a:lstStyle/>
          <a:p>
            <a:pPr rtl="0"/>
            <a:endParaRPr lang="sv-SE"/>
          </a:p>
        </p:txBody>
      </p:sp>
      <p:sp>
        <p:nvSpPr>
          <p:cNvPr id="9" name="Platshållare för bildnummer 8">
            <a:extLst>
              <a:ext uri="{FF2B5EF4-FFF2-40B4-BE49-F238E27FC236}">
                <a16:creationId xmlns:a16="http://schemas.microsoft.com/office/drawing/2014/main" id="{7BD57D52-635E-45A8-AB12-6DAF783169CA}"/>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sv-SE" smtClean="0"/>
              <a:pPr rtl="0"/>
              <a:t>48</a:t>
            </a:fld>
            <a:endParaRPr lang="sv-SE"/>
          </a:p>
        </p:txBody>
      </p:sp>
      <p:pic>
        <p:nvPicPr>
          <p:cNvPr id="10" name="Platshållare för bild 6" descr="Foto av en konstnär med en pensel som målar på orange färg på en färgpalett">
            <a:extLst>
              <a:ext uri="{FF2B5EF4-FFF2-40B4-BE49-F238E27FC236}">
                <a16:creationId xmlns:a16="http://schemas.microsoft.com/office/drawing/2014/main" id="{B120B082-B0CB-D2C3-4389-D90138665208}"/>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51" r="51"/>
          <a:stretch/>
        </p:blipFill>
        <p:spPr>
          <a:xfrm>
            <a:off x="7424928" y="484632"/>
            <a:ext cx="4279392" cy="2862072"/>
          </a:xfrm>
          <a:prstGeom prst="rect">
            <a:avLst/>
          </a:prstGeom>
        </p:spPr>
      </p:pic>
      <p:pic>
        <p:nvPicPr>
          <p:cNvPr id="11" name="Platshållare för bild 8" descr="Foto av en konstnär som öppnar en tub med målarfärg">
            <a:extLst>
              <a:ext uri="{FF2B5EF4-FFF2-40B4-BE49-F238E27FC236}">
                <a16:creationId xmlns:a16="http://schemas.microsoft.com/office/drawing/2014/main" id="{199E7B75-BC6E-6822-5738-B05A717A3FA6}"/>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51" r="51"/>
          <a:stretch/>
        </p:blipFill>
        <p:spPr>
          <a:xfrm>
            <a:off x="7424928" y="3511296"/>
            <a:ext cx="4279392" cy="2862072"/>
          </a:xfrm>
          <a:prstGeom prst="rect">
            <a:avLst/>
          </a:prstGeom>
        </p:spPr>
      </p:pic>
    </p:spTree>
    <p:extLst>
      <p:ext uri="{BB962C8B-B14F-4D97-AF65-F5344CB8AC3E}">
        <p14:creationId xmlns:p14="http://schemas.microsoft.com/office/powerpoint/2010/main" val="1448471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7E7D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DA22BFC-C253-9EDE-4DC9-B9C3B9851556}"/>
              </a:ext>
            </a:extLst>
          </p:cNvPr>
          <p:cNvSpPr>
            <a:spLocks noGrp="1"/>
          </p:cNvSpPr>
          <p:nvPr>
            <p:ph type="title"/>
          </p:nvPr>
        </p:nvSpPr>
        <p:spPr>
          <a:xfrm>
            <a:off x="407988" y="404813"/>
            <a:ext cx="9170279" cy="736959"/>
          </a:xfrm>
        </p:spPr>
        <p:txBody>
          <a:bodyPr>
            <a:normAutofit fontScale="90000"/>
          </a:bodyPr>
          <a:lstStyle/>
          <a:p>
            <a:r>
              <a:rPr lang="sv-SE" sz="3600"/>
              <a:t>Stöd i värdegrundsarbetet </a:t>
            </a:r>
            <a:br>
              <a:rPr lang="sv-SE" sz="3600"/>
            </a:br>
            <a:r>
              <a:rPr lang="sv-SE" sz="2700"/>
              <a:t>15:45-15:50</a:t>
            </a:r>
            <a:endParaRPr lang="en-US" sz="2700"/>
          </a:p>
        </p:txBody>
      </p:sp>
      <p:sp>
        <p:nvSpPr>
          <p:cNvPr id="2" name="textruta 1">
            <a:extLst>
              <a:ext uri="{FF2B5EF4-FFF2-40B4-BE49-F238E27FC236}">
                <a16:creationId xmlns:a16="http://schemas.microsoft.com/office/drawing/2014/main" id="{77C08433-DFFC-F6F7-2D9A-939945322306}"/>
              </a:ext>
            </a:extLst>
          </p:cNvPr>
          <p:cNvSpPr txBox="1"/>
          <p:nvPr/>
        </p:nvSpPr>
        <p:spPr>
          <a:xfrm>
            <a:off x="300434" y="1714315"/>
            <a:ext cx="6077967" cy="4216539"/>
          </a:xfrm>
          <a:prstGeom prst="rect">
            <a:avLst/>
          </a:prstGeom>
          <a:noFill/>
        </p:spPr>
        <p:txBody>
          <a:bodyPr wrap="square" lIns="91440" tIns="45720" rIns="91440" bIns="45720" rtlCol="0" anchor="t">
            <a:spAutoFit/>
          </a:bodyPr>
          <a:lstStyle/>
          <a:p>
            <a:r>
              <a:rPr lang="sv-SE" sz="2400" b="1">
                <a:cs typeface="Arial"/>
              </a:rPr>
              <a:t>Under "Vår Grundskoleförvaltning"</a:t>
            </a:r>
          </a:p>
          <a:p>
            <a:pPr marL="0" indent="0">
              <a:lnSpc>
                <a:spcPct val="100000"/>
              </a:lnSpc>
              <a:buNone/>
            </a:pPr>
            <a:r>
              <a:rPr lang="sv-SE" sz="1800"/>
              <a:t>Under: Vår grundskoleförvaltning, skola och utbildning,  Normer och värden hittar du:</a:t>
            </a:r>
            <a:endParaRPr lang="sv-SE" sz="1800">
              <a:cs typeface="Arial"/>
            </a:endParaRPr>
          </a:p>
          <a:p>
            <a:pPr marL="229870" indent="-229870">
              <a:lnSpc>
                <a:spcPct val="100000"/>
              </a:lnSpc>
            </a:pPr>
            <a:r>
              <a:rPr lang="sv-SE" sz="1800"/>
              <a:t>Fortbildningsmaterial och undervisningsmaterial </a:t>
            </a:r>
            <a:endParaRPr lang="sv-SE" sz="1800">
              <a:cs typeface="Arial"/>
            </a:endParaRPr>
          </a:p>
          <a:p>
            <a:pPr marL="229870" indent="-229870"/>
            <a:r>
              <a:rPr lang="sv-SE" sz="1800"/>
              <a:t>Under boxen ”systematiskt värdegrundsarbete” </a:t>
            </a:r>
            <a:r>
              <a:rPr lang="sv-SE"/>
              <a:t>ligger stödmaterial</a:t>
            </a:r>
            <a:r>
              <a:rPr lang="sv-SE" sz="1800"/>
              <a:t> för att skriva </a:t>
            </a:r>
            <a:r>
              <a:rPr lang="sv-SE" sz="1800" i="1"/>
              <a:t>PDK samt trygghetsenkäter.</a:t>
            </a:r>
            <a:endParaRPr lang="sv-SE" sz="1800" i="1">
              <a:cs typeface="Arial"/>
            </a:endParaRPr>
          </a:p>
          <a:p>
            <a:pPr marL="0" indent="0">
              <a:lnSpc>
                <a:spcPct val="100000"/>
              </a:lnSpc>
              <a:buNone/>
            </a:pPr>
            <a:endParaRPr lang="sv-SE" sz="1800" i="1"/>
          </a:p>
          <a:p>
            <a:r>
              <a:rPr lang="sv-SE" sz="2400" b="1"/>
              <a:t>Lärarakademin </a:t>
            </a:r>
            <a:endParaRPr lang="sv-SE" sz="2400" b="1">
              <a:cs typeface="Arial"/>
            </a:endParaRPr>
          </a:p>
          <a:p>
            <a:pPr>
              <a:lnSpc>
                <a:spcPct val="100000"/>
              </a:lnSpc>
            </a:pPr>
            <a:r>
              <a:rPr lang="sv-SE" sz="1800"/>
              <a:t>Under Normer och värden ligger förvaltningens eget material</a:t>
            </a:r>
            <a:endParaRPr lang="sv-SE" sz="1800">
              <a:cs typeface="Arial"/>
            </a:endParaRPr>
          </a:p>
          <a:p>
            <a:endParaRPr lang="sv-SE">
              <a:cs typeface="Arial"/>
            </a:endParaRPr>
          </a:p>
          <a:p>
            <a:r>
              <a:rPr lang="sv-SE" sz="2000" b="1">
                <a:cs typeface="Arial"/>
              </a:rPr>
              <a:t>Det mest relevanta och aktuella hittas under MR årshjulet</a:t>
            </a:r>
            <a:endParaRPr lang="sv-SE" sz="2000"/>
          </a:p>
          <a:p>
            <a:endParaRPr lang="sv-SE">
              <a:cs typeface="Arial"/>
            </a:endParaRPr>
          </a:p>
        </p:txBody>
      </p:sp>
      <p:pic>
        <p:nvPicPr>
          <p:cNvPr id="3" name="Picture 3">
            <a:extLst>
              <a:ext uri="{FF2B5EF4-FFF2-40B4-BE49-F238E27FC236}">
                <a16:creationId xmlns:a16="http://schemas.microsoft.com/office/drawing/2014/main" id="{F2CC5A65-4A48-F721-CAB2-454C6924B03F}"/>
              </a:ext>
            </a:extLst>
          </p:cNvPr>
          <p:cNvPicPr>
            <a:picLocks noChangeAspect="1"/>
          </p:cNvPicPr>
          <p:nvPr/>
        </p:nvPicPr>
        <p:blipFill>
          <a:blip r:embed="rId3"/>
          <a:stretch>
            <a:fillRect/>
          </a:stretch>
        </p:blipFill>
        <p:spPr>
          <a:xfrm>
            <a:off x="6729664" y="1939304"/>
            <a:ext cx="5269830" cy="3781498"/>
          </a:xfrm>
          <a:prstGeom prst="rect">
            <a:avLst/>
          </a:prstGeom>
        </p:spPr>
      </p:pic>
    </p:spTree>
    <p:extLst>
      <p:ext uri="{BB962C8B-B14F-4D97-AF65-F5344CB8AC3E}">
        <p14:creationId xmlns:p14="http://schemas.microsoft.com/office/powerpoint/2010/main" val="427101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E7DD"/>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22D30A6-A0A8-453E-FC98-AA19F17CECBD}"/>
              </a:ext>
            </a:extLst>
          </p:cNvPr>
          <p:cNvSpPr>
            <a:spLocks noGrp="1"/>
          </p:cNvSpPr>
          <p:nvPr>
            <p:ph type="title"/>
          </p:nvPr>
        </p:nvSpPr>
        <p:spPr>
          <a:xfrm>
            <a:off x="1551398" y="404813"/>
            <a:ext cx="8341192" cy="736959"/>
          </a:xfrm>
        </p:spPr>
        <p:txBody>
          <a:bodyPr>
            <a:normAutofit/>
          </a:bodyPr>
          <a:lstStyle/>
          <a:p>
            <a:pPr algn="ctr"/>
            <a:r>
              <a:rPr lang="en-US" sz="4000"/>
              <a:t>PDK-</a:t>
            </a:r>
            <a:r>
              <a:rPr lang="en-US" sz="4000" err="1"/>
              <a:t>hjulet</a:t>
            </a:r>
            <a:endParaRPr lang="en-US" sz="4000"/>
          </a:p>
        </p:txBody>
      </p:sp>
      <p:pic>
        <p:nvPicPr>
          <p:cNvPr id="4" name="Platshållare för innehåll 3">
            <a:extLst>
              <a:ext uri="{FF2B5EF4-FFF2-40B4-BE49-F238E27FC236}">
                <a16:creationId xmlns:a16="http://schemas.microsoft.com/office/drawing/2014/main" id="{C0DD44A5-45F0-E693-0EB9-EB9E753C4B7D}"/>
              </a:ext>
            </a:extLst>
          </p:cNvPr>
          <p:cNvPicPr>
            <a:picLocks noGrp="1" noChangeAspect="1"/>
          </p:cNvPicPr>
          <p:nvPr>
            <p:ph idx="11"/>
          </p:nvPr>
        </p:nvPicPr>
        <p:blipFill>
          <a:blip r:embed="rId3"/>
          <a:stretch>
            <a:fillRect/>
          </a:stretch>
        </p:blipFill>
        <p:spPr>
          <a:xfrm>
            <a:off x="3266177" y="1293463"/>
            <a:ext cx="6462347" cy="5159724"/>
          </a:xfrm>
          <a:prstGeom prst="rect">
            <a:avLst/>
          </a:prstGeom>
          <a:noFill/>
        </p:spPr>
      </p:pic>
      <p:sp>
        <p:nvSpPr>
          <p:cNvPr id="2" name="TextBox 1">
            <a:extLst>
              <a:ext uri="{FF2B5EF4-FFF2-40B4-BE49-F238E27FC236}">
                <a16:creationId xmlns:a16="http://schemas.microsoft.com/office/drawing/2014/main" id="{6B2DC599-2A8E-429F-DF84-DFC55B0298A6}"/>
              </a:ext>
            </a:extLst>
          </p:cNvPr>
          <p:cNvSpPr txBox="1"/>
          <p:nvPr/>
        </p:nvSpPr>
        <p:spPr>
          <a:xfrm>
            <a:off x="163983" y="3590865"/>
            <a:ext cx="2774830" cy="2031325"/>
          </a:xfrm>
          <a:prstGeom prst="rect">
            <a:avLst/>
          </a:prstGeom>
          <a:solidFill>
            <a:srgbClr val="C0DAD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cs typeface="Arial"/>
              </a:rPr>
              <a:t>Bikupa</a:t>
            </a:r>
            <a:endParaRPr lang="en-US" b="1">
              <a:cs typeface="Arial"/>
            </a:endParaRPr>
          </a:p>
          <a:p>
            <a:r>
              <a:rPr lang="sv-SE">
                <a:solidFill>
                  <a:srgbClr val="0070C0"/>
                </a:solidFill>
                <a:latin typeface="Calibri"/>
                <a:ea typeface="Times New Roman" panose="02020603050405020304" pitchFamily="18" charset="0"/>
                <a:cs typeface="Calibri"/>
              </a:rPr>
              <a:t>H</a:t>
            </a:r>
            <a:r>
              <a:rPr lang="sv-SE" sz="1800">
                <a:solidFill>
                  <a:srgbClr val="0070C0"/>
                </a:solidFill>
                <a:effectLst/>
                <a:latin typeface="Calibri"/>
                <a:ea typeface="Times New Roman" panose="02020603050405020304" pitchFamily="18" charset="0"/>
                <a:cs typeface="Calibri"/>
              </a:rPr>
              <a:t>ur mycket planering och delaktighet lägger i de </a:t>
            </a:r>
            <a:r>
              <a:rPr lang="sv-SE" sz="1800" b="1">
                <a:solidFill>
                  <a:srgbClr val="0070C0"/>
                </a:solidFill>
                <a:effectLst/>
                <a:latin typeface="Calibri"/>
                <a:ea typeface="Times New Roman" panose="02020603050405020304" pitchFamily="18" charset="0"/>
                <a:cs typeface="Calibri"/>
              </a:rPr>
              <a:t>olika</a:t>
            </a:r>
            <a:r>
              <a:rPr lang="sv-SE" sz="1800">
                <a:solidFill>
                  <a:srgbClr val="0070C0"/>
                </a:solidFill>
                <a:effectLst/>
                <a:latin typeface="Calibri"/>
                <a:ea typeface="Times New Roman" panose="02020603050405020304" pitchFamily="18" charset="0"/>
                <a:cs typeface="Calibri"/>
              </a:rPr>
              <a:t> delarna? </a:t>
            </a:r>
            <a:r>
              <a:rPr lang="sv-SE">
                <a:solidFill>
                  <a:srgbClr val="0070C0"/>
                </a:solidFill>
                <a:latin typeface="Calibri"/>
                <a:ea typeface="Times New Roman" panose="02020603050405020304" pitchFamily="18" charset="0"/>
                <a:cs typeface="Calibri"/>
              </a:rPr>
              <a:t>V</a:t>
            </a:r>
            <a:r>
              <a:rPr lang="sv-SE" sz="1800">
                <a:solidFill>
                  <a:srgbClr val="0070C0"/>
                </a:solidFill>
                <a:effectLst/>
                <a:latin typeface="Calibri"/>
                <a:ea typeface="Times New Roman" panose="02020603050405020304" pitchFamily="18" charset="0"/>
                <a:cs typeface="Calibri"/>
              </a:rPr>
              <a:t>arför får </a:t>
            </a:r>
            <a:r>
              <a:rPr lang="sv-SE" sz="1800" err="1">
                <a:solidFill>
                  <a:srgbClr val="0070C0"/>
                </a:solidFill>
                <a:effectLst/>
                <a:latin typeface="Calibri"/>
                <a:ea typeface="Times New Roman" panose="02020603050405020304" pitchFamily="18" charset="0"/>
                <a:cs typeface="Calibri"/>
              </a:rPr>
              <a:t>ev</a:t>
            </a:r>
            <a:r>
              <a:rPr lang="sv-SE" sz="1800">
                <a:solidFill>
                  <a:srgbClr val="0070C0"/>
                </a:solidFill>
                <a:effectLst/>
                <a:latin typeface="Calibri"/>
                <a:ea typeface="Times New Roman" panose="02020603050405020304" pitchFamily="18" charset="0"/>
                <a:cs typeface="Calibri"/>
              </a:rPr>
              <a:t> vissa delar mer och vissa mindre utrymme? </a:t>
            </a:r>
            <a:endParaRPr lang="sv-SE" sz="1800">
              <a:effectLst/>
              <a:latin typeface="Times New Roman" panose="02020603050405020304" pitchFamily="18" charset="0"/>
              <a:ea typeface="Times New Roman" panose="02020603050405020304" pitchFamily="18" charset="0"/>
            </a:endParaRPr>
          </a:p>
          <a:p>
            <a:pPr algn="l"/>
            <a:endParaRPr lang="en-US" b="1">
              <a:cs typeface="Arial"/>
            </a:endParaRPr>
          </a:p>
        </p:txBody>
      </p:sp>
    </p:spTree>
    <p:extLst>
      <p:ext uri="{BB962C8B-B14F-4D97-AF65-F5344CB8AC3E}">
        <p14:creationId xmlns:p14="http://schemas.microsoft.com/office/powerpoint/2010/main" val="230132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7E7D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B1C5A-48EA-5F4A-E9CB-6CD8AC88DDF7}"/>
              </a:ext>
            </a:extLst>
          </p:cNvPr>
          <p:cNvSpPr>
            <a:spLocks noGrp="1"/>
          </p:cNvSpPr>
          <p:nvPr>
            <p:ph type="title"/>
          </p:nvPr>
        </p:nvSpPr>
        <p:spPr/>
        <p:txBody>
          <a:bodyPr/>
          <a:lstStyle/>
          <a:p>
            <a:r>
              <a:rPr lang="sv-SE"/>
              <a:t>Kontakta för frågor som rör</a:t>
            </a:r>
          </a:p>
        </p:txBody>
      </p:sp>
      <p:sp>
        <p:nvSpPr>
          <p:cNvPr id="3" name="Platshållare för innehåll 2">
            <a:extLst>
              <a:ext uri="{FF2B5EF4-FFF2-40B4-BE49-F238E27FC236}">
                <a16:creationId xmlns:a16="http://schemas.microsoft.com/office/drawing/2014/main" id="{B4F71F66-2EB2-35F3-AB10-FF1022157094}"/>
              </a:ext>
            </a:extLst>
          </p:cNvPr>
          <p:cNvSpPr>
            <a:spLocks noGrp="1"/>
          </p:cNvSpPr>
          <p:nvPr>
            <p:ph sz="half" idx="1"/>
          </p:nvPr>
        </p:nvSpPr>
        <p:spPr/>
        <p:txBody>
          <a:bodyPr/>
          <a:lstStyle/>
          <a:p>
            <a:pPr marL="0" indent="0">
              <a:buNone/>
            </a:pPr>
            <a:r>
              <a:rPr lang="sv-SE" sz="2200" b="1"/>
              <a:t>Hur rapporter och/eller statistik tas fram</a:t>
            </a:r>
          </a:p>
          <a:p>
            <a:pPr marL="0" indent="0">
              <a:buNone/>
            </a:pPr>
            <a:r>
              <a:rPr lang="sv-SE"/>
              <a:t>Koordinatorerna i utbildningsområdet</a:t>
            </a:r>
          </a:p>
          <a:p>
            <a:r>
              <a:rPr lang="sv-SE"/>
              <a:t>Centrum: Louise Högberg</a:t>
            </a:r>
          </a:p>
          <a:p>
            <a:r>
              <a:rPr lang="sv-SE"/>
              <a:t>Nordost: </a:t>
            </a:r>
            <a:r>
              <a:rPr lang="sv-SE">
                <a:effectLst/>
                <a:latin typeface="Calibri" panose="020F0502020204030204" pitchFamily="34" charset="0"/>
              </a:rPr>
              <a:t>Agneta Wikevall Larsson</a:t>
            </a:r>
            <a:endParaRPr lang="sv-SE"/>
          </a:p>
          <a:p>
            <a:r>
              <a:rPr lang="sv-SE"/>
              <a:t>Sydväst: Kerstin Kloo</a:t>
            </a:r>
          </a:p>
          <a:p>
            <a:r>
              <a:rPr lang="sv-SE"/>
              <a:t>Hisingen: Hanna Hermansson</a:t>
            </a:r>
          </a:p>
          <a:p>
            <a:endParaRPr lang="sv-SE"/>
          </a:p>
        </p:txBody>
      </p:sp>
      <p:sp>
        <p:nvSpPr>
          <p:cNvPr id="4" name="Platshållare för innehåll 3">
            <a:extLst>
              <a:ext uri="{FF2B5EF4-FFF2-40B4-BE49-F238E27FC236}">
                <a16:creationId xmlns:a16="http://schemas.microsoft.com/office/drawing/2014/main" id="{4F556BBA-D515-BBF4-86C0-445F516C3056}"/>
              </a:ext>
            </a:extLst>
          </p:cNvPr>
          <p:cNvSpPr>
            <a:spLocks noGrp="1"/>
          </p:cNvSpPr>
          <p:nvPr>
            <p:ph sz="half" idx="2"/>
          </p:nvPr>
        </p:nvSpPr>
        <p:spPr/>
        <p:txBody>
          <a:bodyPr vert="horz" lIns="0" tIns="0" rIns="0" bIns="0" rtlCol="0" anchor="t">
            <a:normAutofit/>
          </a:bodyPr>
          <a:lstStyle/>
          <a:p>
            <a:pPr marL="0" indent="0">
              <a:buNone/>
            </a:pPr>
            <a:r>
              <a:rPr lang="sv-SE" sz="2200" b="1"/>
              <a:t>Stöd i skrivandet av planen i </a:t>
            </a:r>
            <a:r>
              <a:rPr lang="sv-SE" sz="2200" b="1" err="1"/>
              <a:t>Stratsys</a:t>
            </a:r>
            <a:r>
              <a:rPr lang="sv-SE" sz="2200" b="1"/>
              <a:t> eller arbetsgången inför upprättande</a:t>
            </a:r>
          </a:p>
          <a:p>
            <a:pPr marL="0" indent="0">
              <a:buNone/>
            </a:pPr>
            <a:r>
              <a:rPr lang="sv-SE"/>
              <a:t>Verksamhetsutvecklare i utbildningsområdet</a:t>
            </a:r>
            <a:endParaRPr lang="sv-SE">
              <a:cs typeface="Arial"/>
            </a:endParaRPr>
          </a:p>
          <a:p>
            <a:pPr marL="229870" indent="-229870"/>
            <a:r>
              <a:rPr lang="sv-SE"/>
              <a:t>Centrum: Katarina </a:t>
            </a:r>
            <a:r>
              <a:rPr lang="sv-SE" err="1"/>
              <a:t>Breidning</a:t>
            </a:r>
            <a:endParaRPr lang="sv-SE" err="1">
              <a:cs typeface="Arial"/>
            </a:endParaRPr>
          </a:p>
          <a:p>
            <a:pPr marL="229870" indent="-229870"/>
            <a:r>
              <a:rPr lang="sv-SE"/>
              <a:t>Nordost: Håkan Glimhage, Jenny </a:t>
            </a:r>
            <a:r>
              <a:rPr lang="sv-SE" err="1"/>
              <a:t>Almhöjd</a:t>
            </a:r>
            <a:r>
              <a:rPr lang="sv-SE"/>
              <a:t>, Elin Svensson och Birgitta Lager</a:t>
            </a:r>
            <a:endParaRPr lang="sv-SE">
              <a:cs typeface="Arial"/>
            </a:endParaRPr>
          </a:p>
          <a:p>
            <a:pPr marL="229870" indent="-229870"/>
            <a:r>
              <a:rPr lang="sv-SE"/>
              <a:t>Sydväst: Elin Persson och Ingela </a:t>
            </a:r>
            <a:r>
              <a:rPr lang="sv-SE" err="1"/>
              <a:t>Sjörén</a:t>
            </a:r>
            <a:endParaRPr lang="sv-SE" err="1">
              <a:cs typeface="Arial"/>
            </a:endParaRPr>
          </a:p>
          <a:p>
            <a:pPr marL="229870" indent="-229870"/>
            <a:r>
              <a:rPr lang="sv-SE"/>
              <a:t>Hisingen: Cecilia Lyrheden, Annika Stenberg och Cecilia Hellgren</a:t>
            </a:r>
            <a:endParaRPr lang="sv-SE">
              <a:cs typeface="Arial"/>
            </a:endParaRPr>
          </a:p>
          <a:p>
            <a:pPr marL="229870" indent="-229870"/>
            <a:endParaRPr lang="sv-SE">
              <a:cs typeface="Arial"/>
            </a:endParaRPr>
          </a:p>
        </p:txBody>
      </p:sp>
    </p:spTree>
    <p:extLst>
      <p:ext uri="{BB962C8B-B14F-4D97-AF65-F5344CB8AC3E}">
        <p14:creationId xmlns:p14="http://schemas.microsoft.com/office/powerpoint/2010/main" val="2349065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AB89641-A633-439F-8BF9-FEA321B839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37" y="1200150"/>
            <a:ext cx="11280161" cy="4933950"/>
          </a:xfrm>
          <a:prstGeom prst="rect">
            <a:avLst/>
          </a:prstGeom>
        </p:spPr>
      </p:pic>
      <p:sp>
        <p:nvSpPr>
          <p:cNvPr id="6" name="Platshållare för text 2">
            <a:extLst>
              <a:ext uri="{FF2B5EF4-FFF2-40B4-BE49-F238E27FC236}">
                <a16:creationId xmlns:a16="http://schemas.microsoft.com/office/drawing/2014/main" id="{F0AE9463-EA22-444B-8F3D-E6E85C8E1C56}"/>
              </a:ext>
              <a:ext uri="{C183D7F6-B498-43B3-948B-1728B52AA6E4}">
                <adec:decorative xmlns:adec="http://schemas.microsoft.com/office/drawing/2017/decorative" val="1"/>
              </a:ext>
            </a:extLst>
          </p:cNvPr>
          <p:cNvSpPr txBox="1">
            <a:spLocks/>
          </p:cNvSpPr>
          <p:nvPr/>
        </p:nvSpPr>
        <p:spPr>
          <a:xfrm>
            <a:off x="1504877" y="2057423"/>
            <a:ext cx="8392800" cy="3160037"/>
          </a:xfrm>
          <a:prstGeom prst="rect">
            <a:avLst/>
          </a:prstGeom>
        </p:spPr>
        <p:txBody>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Black"/>
                <a:ea typeface="+mn-ea"/>
                <a:cs typeface="+mn-cs"/>
              </a:rPr>
              <a:t>Kontakt</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Avdelning: Kvalitet, samordning och utveckling</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Område, Göteborgs Stad</a:t>
            </a: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r>
              <a:rPr kumimoji="0" lang="sv-SE" sz="1600" b="1" i="0" u="none" strike="noStrike" kern="1200" cap="none" spc="0" normalizeH="0" baseline="0" noProof="0">
                <a:ln>
                  <a:noFill/>
                </a:ln>
                <a:solidFill>
                  <a:prstClr val="black"/>
                </a:solidFill>
                <a:effectLst/>
                <a:uLnTx/>
                <a:uFillTx/>
                <a:latin typeface="Arial" panose="020B0604020202020204"/>
                <a:ea typeface="+mn-ea"/>
                <a:cs typeface="+mn-cs"/>
              </a:rPr>
              <a:t>Namn</a:t>
            </a:r>
          </a:p>
          <a:p>
            <a:pPr marL="0" indent="0">
              <a:buNone/>
            </a:pPr>
            <a:r>
              <a:rPr lang="sv-SE" sz="1600" b="1"/>
              <a:t>Birgitta Lager, birgitta.lager@grundskola.goteborg.se</a:t>
            </a:r>
            <a:endParaRPr lang="sv-SE" sz="1600" b="1">
              <a:cs typeface="Arial"/>
            </a:endParaRPr>
          </a:p>
          <a:p>
            <a:pPr marL="0" indent="0">
              <a:buNone/>
            </a:pPr>
            <a:r>
              <a:rPr lang="sv-SE" sz="1600" b="1"/>
              <a:t>Anita Molin, anita.molin@grundskola.goteborg.se</a:t>
            </a:r>
            <a:endParaRPr lang="sv-SE" sz="1600" b="1">
              <a:cs typeface="Arial"/>
            </a:endParaRPr>
          </a:p>
          <a:p>
            <a:pPr marL="0" marR="0" lvl="0" indent="0" algn="l" defTabSz="1219079" rtl="0" eaLnBrk="1" fontAlgn="auto" latinLnBrk="0" hangingPunct="1">
              <a:lnSpc>
                <a:spcPct val="110000"/>
              </a:lnSpc>
              <a:spcBef>
                <a:spcPts val="800"/>
              </a:spcBef>
              <a:spcAft>
                <a:spcPts val="400"/>
              </a:spcAft>
              <a:buClrTx/>
              <a:buSzTx/>
              <a:buFont typeface="Arial" panose="020B0604020202020204" pitchFamily="34" charset="0"/>
              <a:buNone/>
              <a:tabLst/>
              <a:defRPr/>
            </a:pPr>
            <a:endParaRPr kumimoji="0" lang="sv-SE"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009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EAD3687-71DF-BFA4-ED62-1403DF699CB7}"/>
              </a:ext>
            </a:extLst>
          </p:cNvPr>
          <p:cNvSpPr>
            <a:spLocks noGrp="1"/>
          </p:cNvSpPr>
          <p:nvPr>
            <p:ph type="title"/>
          </p:nvPr>
        </p:nvSpPr>
        <p:spPr>
          <a:xfrm>
            <a:off x="407988" y="404813"/>
            <a:ext cx="9170279" cy="736959"/>
          </a:xfrm>
        </p:spPr>
        <p:txBody>
          <a:bodyPr anchor="ctr">
            <a:normAutofit/>
          </a:bodyPr>
          <a:lstStyle/>
          <a:p>
            <a:r>
              <a:rPr lang="en-US" sz="2300"/>
              <a:t>Plan mot </a:t>
            </a:r>
            <a:r>
              <a:rPr lang="en-US" sz="2300" err="1"/>
              <a:t>diskriminering</a:t>
            </a:r>
            <a:r>
              <a:rPr lang="en-US" sz="2300"/>
              <a:t> </a:t>
            </a:r>
            <a:r>
              <a:rPr lang="en-US" sz="2300" err="1"/>
              <a:t>och</a:t>
            </a:r>
            <a:r>
              <a:rPr lang="en-US" sz="2300"/>
              <a:t> </a:t>
            </a:r>
            <a:r>
              <a:rPr lang="en-US" sz="2300" err="1"/>
              <a:t>kränkande</a:t>
            </a:r>
            <a:r>
              <a:rPr lang="en-US" sz="2300"/>
              <a:t> </a:t>
            </a:r>
            <a:r>
              <a:rPr lang="en-US" sz="2300" err="1"/>
              <a:t>behandling</a:t>
            </a:r>
            <a:endParaRPr lang="en-US" sz="2300"/>
          </a:p>
        </p:txBody>
      </p:sp>
      <p:pic>
        <p:nvPicPr>
          <p:cNvPr id="1026" name="Picture 2" descr="Förhandsgranskning av bild">
            <a:extLst>
              <a:ext uri="{FF2B5EF4-FFF2-40B4-BE49-F238E27FC236}">
                <a16:creationId xmlns:a16="http://schemas.microsoft.com/office/drawing/2014/main" id="{9A724A77-2C78-1066-4E19-AE093EA3ACA4}"/>
              </a:ext>
            </a:extLst>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tretch>
            <a:fillRect/>
          </a:stretch>
        </p:blipFill>
        <p:spPr bwMode="auto">
          <a:xfrm>
            <a:off x="2509056" y="1520687"/>
            <a:ext cx="7658673" cy="4932500"/>
          </a:xfrm>
          <a:prstGeom prst="rect">
            <a:avLst/>
          </a:prstGeom>
          <a:solidFill>
            <a:srgbClr val="FFFFFF"/>
          </a:solidFill>
        </p:spPr>
      </p:pic>
      <p:sp>
        <p:nvSpPr>
          <p:cNvPr id="16" name="textruta 15">
            <a:extLst>
              <a:ext uri="{FF2B5EF4-FFF2-40B4-BE49-F238E27FC236}">
                <a16:creationId xmlns:a16="http://schemas.microsoft.com/office/drawing/2014/main" id="{F1828DA3-6458-D93A-48E6-E907C2EAA090}"/>
              </a:ext>
            </a:extLst>
          </p:cNvPr>
          <p:cNvSpPr txBox="1"/>
          <p:nvPr/>
        </p:nvSpPr>
        <p:spPr>
          <a:xfrm>
            <a:off x="188843" y="1699591"/>
            <a:ext cx="2216427" cy="2308324"/>
          </a:xfrm>
          <a:prstGeom prst="rect">
            <a:avLst/>
          </a:prstGeom>
          <a:noFill/>
        </p:spPr>
        <p:txBody>
          <a:bodyPr wrap="square" rtlCol="0">
            <a:spAutoFit/>
          </a:bodyPr>
          <a:lstStyle/>
          <a:p>
            <a:r>
              <a:rPr lang="sv-SE"/>
              <a:t>PDK är upprättad efter punkt 6. Löpande uppföljning sker under året utifrån åtgärderna. </a:t>
            </a:r>
            <a:r>
              <a:rPr lang="sv-SE" b="1"/>
              <a:t>KLARMARKERA INTE PLANEN</a:t>
            </a:r>
          </a:p>
        </p:txBody>
      </p:sp>
      <p:sp>
        <p:nvSpPr>
          <p:cNvPr id="2" name="Pil: höger 1">
            <a:extLst>
              <a:ext uri="{FF2B5EF4-FFF2-40B4-BE49-F238E27FC236}">
                <a16:creationId xmlns:a16="http://schemas.microsoft.com/office/drawing/2014/main" id="{1071C3B2-894F-76DA-CDA1-B2C52C181EC1}"/>
              </a:ext>
            </a:extLst>
          </p:cNvPr>
          <p:cNvSpPr/>
          <p:nvPr/>
        </p:nvSpPr>
        <p:spPr>
          <a:xfrm>
            <a:off x="1911927" y="3777750"/>
            <a:ext cx="994423" cy="609080"/>
          </a:xfrm>
          <a:prstGeom prst="rightArrow">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008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3C52E8E-ABA5-4608-8F8E-DE6CA681ACFA}"/>
              </a:ext>
            </a:extLst>
          </p:cNvPr>
          <p:cNvPicPr>
            <a:picLocks noGrp="1" noChangeAspect="1"/>
          </p:cNvPicPr>
          <p:nvPr>
            <p:ph idx="11"/>
          </p:nvPr>
        </p:nvPicPr>
        <p:blipFill rotWithShape="1">
          <a:blip r:embed="rId3"/>
          <a:srcRect t="1435" r="21606"/>
          <a:stretch/>
        </p:blipFill>
        <p:spPr>
          <a:xfrm>
            <a:off x="2752052" y="1303147"/>
            <a:ext cx="7762461" cy="4711245"/>
          </a:xfrm>
          <a:noFill/>
        </p:spPr>
      </p:pic>
      <p:sp>
        <p:nvSpPr>
          <p:cNvPr id="9" name="textruta 8">
            <a:extLst>
              <a:ext uri="{FF2B5EF4-FFF2-40B4-BE49-F238E27FC236}">
                <a16:creationId xmlns:a16="http://schemas.microsoft.com/office/drawing/2014/main" id="{B4A56701-8827-6223-3DDD-8AB75A9BC1B2}"/>
              </a:ext>
            </a:extLst>
          </p:cNvPr>
          <p:cNvSpPr txBox="1"/>
          <p:nvPr/>
        </p:nvSpPr>
        <p:spPr>
          <a:xfrm>
            <a:off x="320634" y="4590702"/>
            <a:ext cx="231568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rtlCol="0" anchor="t">
            <a:spAutoFit/>
          </a:bodyPr>
          <a:lstStyle/>
          <a:p>
            <a:r>
              <a:rPr lang="sv-SE"/>
              <a:t>Bikupa</a:t>
            </a:r>
            <a:endParaRPr lang="en-US"/>
          </a:p>
          <a:p>
            <a:r>
              <a:rPr lang="sv-SE"/>
              <a:t>Hur kan ni göra och hur kan ni beskriva det?</a:t>
            </a:r>
          </a:p>
        </p:txBody>
      </p:sp>
      <p:sp>
        <p:nvSpPr>
          <p:cNvPr id="12" name="Rubrik 11">
            <a:extLst>
              <a:ext uri="{FF2B5EF4-FFF2-40B4-BE49-F238E27FC236}">
                <a16:creationId xmlns:a16="http://schemas.microsoft.com/office/drawing/2014/main" id="{0C8F2BC1-7E3E-BAE4-D0AC-517B6C191C0D}"/>
              </a:ext>
            </a:extLst>
          </p:cNvPr>
          <p:cNvSpPr>
            <a:spLocks noGrp="1"/>
          </p:cNvSpPr>
          <p:nvPr>
            <p:ph type="title"/>
          </p:nvPr>
        </p:nvSpPr>
        <p:spPr/>
        <p:txBody>
          <a:bodyPr>
            <a:normAutofit fontScale="90000"/>
          </a:bodyPr>
          <a:lstStyle/>
          <a:p>
            <a:r>
              <a:rPr lang="sv-SE"/>
              <a:t>1. Inledning skolans förhållningssätt och vision</a:t>
            </a:r>
          </a:p>
        </p:txBody>
      </p:sp>
    </p:spTree>
    <p:extLst>
      <p:ext uri="{BB962C8B-B14F-4D97-AF65-F5344CB8AC3E}">
        <p14:creationId xmlns:p14="http://schemas.microsoft.com/office/powerpoint/2010/main" val="235163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itle 1">
            <a:extLst>
              <a:ext uri="{FF2B5EF4-FFF2-40B4-BE49-F238E27FC236}">
                <a16:creationId xmlns:a16="http://schemas.microsoft.com/office/drawing/2014/main" id="{8EFCF55F-8D4E-D202-7716-08D8020D8A9B}"/>
              </a:ext>
            </a:extLst>
          </p:cNvPr>
          <p:cNvSpPr>
            <a:spLocks noGrp="1"/>
          </p:cNvSpPr>
          <p:nvPr>
            <p:ph type="title"/>
          </p:nvPr>
        </p:nvSpPr>
        <p:spPr>
          <a:xfrm>
            <a:off x="407988" y="318053"/>
            <a:ext cx="9241309" cy="1232452"/>
          </a:xfrm>
        </p:spPr>
        <p:txBody>
          <a:bodyPr>
            <a:normAutofit fontScale="90000"/>
          </a:bodyPr>
          <a:lstStyle/>
          <a:p>
            <a:r>
              <a:rPr lang="sv-SE" sz="3200"/>
              <a:t>1.</a:t>
            </a:r>
            <a:r>
              <a:rPr lang="sv-SE" sz="3200" b="0"/>
              <a:t> </a:t>
            </a:r>
            <a:r>
              <a:rPr lang="sv-SE" sz="3200"/>
              <a:t>Exempel Inledning</a:t>
            </a:r>
            <a:br>
              <a:rPr lang="sv-SE" sz="3200"/>
            </a:br>
            <a:r>
              <a:rPr lang="sv-SE" sz="3200"/>
              <a:t>Skolans förhållningssätt och vision</a:t>
            </a:r>
            <a:br>
              <a:rPr lang="sv-SE" sz="4000"/>
            </a:br>
            <a:endParaRPr lang="en-US"/>
          </a:p>
        </p:txBody>
      </p:sp>
      <p:pic>
        <p:nvPicPr>
          <p:cNvPr id="2050" name="Picture 2" descr="Förhandsgranskning av bild">
            <a:extLst>
              <a:ext uri="{FF2B5EF4-FFF2-40B4-BE49-F238E27FC236}">
                <a16:creationId xmlns:a16="http://schemas.microsoft.com/office/drawing/2014/main" id="{BB0527FA-4D79-D24B-8A80-D4A4FA757BB6}"/>
              </a:ext>
            </a:extLst>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tretch>
            <a:fillRect/>
          </a:stretch>
        </p:blipFill>
        <p:spPr bwMode="auto">
          <a:xfrm>
            <a:off x="2542702" y="1738313"/>
            <a:ext cx="7106595" cy="417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3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8DE532-1CD8-4259-A123-0466863E096E}"/>
              </a:ext>
            </a:extLst>
          </p:cNvPr>
          <p:cNvSpPr>
            <a:spLocks noGrp="1"/>
          </p:cNvSpPr>
          <p:nvPr>
            <p:ph type="title"/>
          </p:nvPr>
        </p:nvSpPr>
        <p:spPr>
          <a:xfrm>
            <a:off x="407988" y="733425"/>
            <a:ext cx="9170279" cy="895350"/>
          </a:xfrm>
        </p:spPr>
        <p:txBody>
          <a:bodyPr anchor="ctr">
            <a:normAutofit fontScale="90000"/>
          </a:bodyPr>
          <a:lstStyle/>
          <a:p>
            <a:r>
              <a:rPr lang="sv-SE" sz="3200"/>
              <a:t>2. Kort analys av fjolårets åtgärder</a:t>
            </a:r>
            <a:br>
              <a:rPr lang="sv-SE" sz="3200"/>
            </a:br>
            <a:br>
              <a:rPr lang="sv-SE" sz="3200"/>
            </a:br>
            <a:r>
              <a:rPr lang="sv-SE" sz="3200">
                <a:highlight>
                  <a:srgbClr val="FFFF00"/>
                </a:highlight>
              </a:rPr>
              <a:t>Hur gick det?</a:t>
            </a:r>
            <a:br>
              <a:rPr lang="sv-SE" sz="2300"/>
            </a:br>
            <a:endParaRPr lang="sv-SE" sz="2300"/>
          </a:p>
        </p:txBody>
      </p:sp>
      <p:pic>
        <p:nvPicPr>
          <p:cNvPr id="5" name="Platshållare för innehåll 4">
            <a:extLst>
              <a:ext uri="{FF2B5EF4-FFF2-40B4-BE49-F238E27FC236}">
                <a16:creationId xmlns:a16="http://schemas.microsoft.com/office/drawing/2014/main" id="{CE1FA656-66A2-91BD-009A-7F4C69BA5B5A}"/>
              </a:ext>
            </a:extLst>
          </p:cNvPr>
          <p:cNvPicPr>
            <a:picLocks noGrp="1" noChangeAspect="1"/>
          </p:cNvPicPr>
          <p:nvPr>
            <p:ph idx="11"/>
          </p:nvPr>
        </p:nvPicPr>
        <p:blipFill>
          <a:blip r:embed="rId3"/>
          <a:stretch>
            <a:fillRect/>
          </a:stretch>
        </p:blipFill>
        <p:spPr>
          <a:xfrm>
            <a:off x="1056000" y="2754875"/>
            <a:ext cx="10080000" cy="2141999"/>
          </a:xfrm>
          <a:noFill/>
        </p:spPr>
      </p:pic>
    </p:spTree>
    <p:extLst>
      <p:ext uri="{BB962C8B-B14F-4D97-AF65-F5344CB8AC3E}">
        <p14:creationId xmlns:p14="http://schemas.microsoft.com/office/powerpoint/2010/main" val="2406629538"/>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0D6698E4-FED5-4F9D-BF76-A28BB2FA8F0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672D46C9-BCDF-42CB-880F-585FC9D37E3C}"/>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5CC73482-E2A8-4C26-AA72-E4299C891AC2}"/>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D369EFD1-FEA3-450A-A51D-255822D9B286}"/>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5D4BDEE9-495E-4474-BEA5-E6B2E3035C9C}"/>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04A326BC-79C9-465F-BA34-A36B0B7AD55D}"/>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BAFCE834-FE43-414A-9023-3189C68D1CDE}"/>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006C75C6-D7C4-41E4-85DA-CA21B56D835A}"/>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3264</Words>
  <Application>Microsoft Office PowerPoint</Application>
  <PresentationFormat>Bredbild</PresentationFormat>
  <Paragraphs>377</Paragraphs>
  <Slides>51</Slides>
  <Notes>39</Notes>
  <HiddenSlides>0</HiddenSlides>
  <MMClips>0</MMClips>
  <ScaleCrop>false</ScaleCrop>
  <HeadingPairs>
    <vt:vector size="6" baseType="variant">
      <vt:variant>
        <vt:lpstr>Använt teckensnitt</vt:lpstr>
      </vt:variant>
      <vt:variant>
        <vt:i4>9</vt:i4>
      </vt:variant>
      <vt:variant>
        <vt:lpstr>Tema</vt:lpstr>
      </vt:variant>
      <vt:variant>
        <vt:i4>8</vt:i4>
      </vt:variant>
      <vt:variant>
        <vt:lpstr>Bildrubriker</vt:lpstr>
      </vt:variant>
      <vt:variant>
        <vt:i4>51</vt:i4>
      </vt:variant>
    </vt:vector>
  </HeadingPairs>
  <TitlesOfParts>
    <vt:vector size="68" baseType="lpstr">
      <vt:lpstr>Arial</vt:lpstr>
      <vt:lpstr>Arial Black</vt:lpstr>
      <vt:lpstr>Arial,Sans-Serif</vt:lpstr>
      <vt:lpstr>Avenir Next LT Pro</vt:lpstr>
      <vt:lpstr>Calibri</vt:lpstr>
      <vt:lpstr>Myriad W01 Bd</vt:lpstr>
      <vt:lpstr>Sabon Next LT</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PowerPoint-presentation</vt:lpstr>
      <vt:lpstr>Höstens utbildningar </vt:lpstr>
      <vt:lpstr>Dagens program</vt:lpstr>
      <vt:lpstr>PowerPoint-presentation</vt:lpstr>
      <vt:lpstr>PDK-hjulet</vt:lpstr>
      <vt:lpstr>Plan mot diskriminering och kränkande behandling</vt:lpstr>
      <vt:lpstr>1. Inledning skolans förhållningssätt och vision</vt:lpstr>
      <vt:lpstr>1. Exempel Inledning Skolans förhållningssätt och vision </vt:lpstr>
      <vt:lpstr>2. Kort analys av fjolårets åtgärder  Hur gick det? </vt:lpstr>
      <vt:lpstr> 2. Exempel Kort analys av fjolårets åtgärder  </vt:lpstr>
      <vt:lpstr>3. Undersöka och kartlägga</vt:lpstr>
      <vt:lpstr>3. Undersöka och kartlägga </vt:lpstr>
      <vt:lpstr>Resultat och analys av kartläggningen Gulmarkerat kort i Stratsys</vt:lpstr>
      <vt:lpstr>3. Exempel på kartläggning och analys av kartläggningar (Stratsys)</vt:lpstr>
      <vt:lpstr>4. Främjande målinriktat arbete med identifierade friskfaktorer</vt:lpstr>
      <vt:lpstr>Exempel främjande åtgärd</vt:lpstr>
      <vt:lpstr>Exempel främjande åtgärd</vt:lpstr>
      <vt:lpstr>Exempel främjande åtgärd</vt:lpstr>
      <vt:lpstr>5. Förebyggande – målinriktat arbete med identifierade riskfaktorer</vt:lpstr>
      <vt:lpstr>6. Om kränkning sker – skyldighet att anmäla utreda och åtgärda samt lokala rutiner för detta.</vt:lpstr>
      <vt:lpstr>Exempel förebyggande åtgärd</vt:lpstr>
      <vt:lpstr>Exempel förebyggande åtgärd</vt:lpstr>
      <vt:lpstr>Exempel förebyggande åtgärd</vt:lpstr>
      <vt:lpstr>Bikupa </vt:lpstr>
      <vt:lpstr>Om kränkning sker - lokala rutiner  </vt:lpstr>
      <vt:lpstr>7. Uppföljning av åtgärder   </vt:lpstr>
      <vt:lpstr>8.  Utvärdering av arbetsprocess </vt:lpstr>
      <vt:lpstr>  Efter ett år, då ny plan ska upprättas…  Slutsatser från rubrik 7 och 8 läggs in under rubrik 2 i den nya planen.  </vt:lpstr>
      <vt:lpstr>PowerPoint-presentation</vt:lpstr>
      <vt:lpstr>Utredning och juridik 14:45-15:15 </vt:lpstr>
      <vt:lpstr>PowerPoint-presentation</vt:lpstr>
      <vt:lpstr>Plan mot kränkande behandling + dokumentation enl. diskrimineringslagen</vt:lpstr>
      <vt:lpstr>Plan mot kränkande behandling + dokumentation enl. diskrimineringslagen</vt:lpstr>
      <vt:lpstr>Myndigheters granskning av PDK</vt:lpstr>
      <vt:lpstr>Myndigheters granskning av PDK</vt:lpstr>
      <vt:lpstr>Vanlig kritik från skolinspektionen</vt:lpstr>
      <vt:lpstr>Olika intressanta beslut</vt:lpstr>
      <vt:lpstr>PowerPoint-presentation</vt:lpstr>
      <vt:lpstr>Jättestenskolan 15:15-15:45</vt:lpstr>
      <vt:lpstr>Långsiktigt värdegrundsarbete</vt:lpstr>
      <vt:lpstr>Läroplanen</vt:lpstr>
      <vt:lpstr>Processen</vt:lpstr>
      <vt:lpstr>Diskrimineringsgrunderna</vt:lpstr>
      <vt:lpstr>Årskurs F-3 </vt:lpstr>
      <vt:lpstr>Materialet</vt:lpstr>
      <vt:lpstr>Drive</vt:lpstr>
      <vt:lpstr>Årskurs 3 - Funktionsnedsättning</vt:lpstr>
      <vt:lpstr>Frågor?</vt:lpstr>
      <vt:lpstr>Stöd i värdegrundsarbetet  15:45-15:50</vt:lpstr>
      <vt:lpstr>Kontakta för frågor som rör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 Grundskoleförvaltningen med bilder 2023</dc:title>
  <dc:creator>Grundskoleförvaltningen</dc:creator>
  <cp:lastModifiedBy>Anita Molin</cp:lastModifiedBy>
  <cp:revision>2</cp:revision>
  <cp:lastPrinted>2023-09-12T11:25:17Z</cp:lastPrinted>
  <dcterms:created xsi:type="dcterms:W3CDTF">2020-02-27T10:02:57Z</dcterms:created>
  <dcterms:modified xsi:type="dcterms:W3CDTF">2023-12-21T10:56:00Z</dcterms:modified>
</cp:coreProperties>
</file>