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53"/>
  </p:notesMasterIdLst>
  <p:sldIdLst>
    <p:sldId id="256" r:id="rId2"/>
    <p:sldId id="1431" r:id="rId3"/>
    <p:sldId id="276" r:id="rId4"/>
    <p:sldId id="742" r:id="rId5"/>
    <p:sldId id="499" r:id="rId6"/>
    <p:sldId id="1432" r:id="rId7"/>
    <p:sldId id="356" r:id="rId8"/>
    <p:sldId id="1435" r:id="rId9"/>
    <p:sldId id="1449" r:id="rId10"/>
    <p:sldId id="1401" r:id="rId11"/>
    <p:sldId id="1450" r:id="rId12"/>
    <p:sldId id="1406" r:id="rId13"/>
    <p:sldId id="1452" r:id="rId14"/>
    <p:sldId id="262" r:id="rId15"/>
    <p:sldId id="263" r:id="rId16"/>
    <p:sldId id="1454" r:id="rId17"/>
    <p:sldId id="1455" r:id="rId18"/>
    <p:sldId id="1456" r:id="rId19"/>
    <p:sldId id="1458" r:id="rId20"/>
    <p:sldId id="1353" r:id="rId21"/>
    <p:sldId id="1301" r:id="rId22"/>
    <p:sldId id="267" r:id="rId23"/>
    <p:sldId id="1368" r:id="rId24"/>
    <p:sldId id="478" r:id="rId25"/>
    <p:sldId id="1402" r:id="rId26"/>
    <p:sldId id="1469" r:id="rId27"/>
    <p:sldId id="398" r:id="rId28"/>
    <p:sldId id="1470" r:id="rId29"/>
    <p:sldId id="1436" r:id="rId30"/>
    <p:sldId id="1459" r:id="rId31"/>
    <p:sldId id="1340" r:id="rId32"/>
    <p:sldId id="1364" r:id="rId33"/>
    <p:sldId id="1460" r:id="rId34"/>
    <p:sldId id="1461" r:id="rId35"/>
    <p:sldId id="389" r:id="rId36"/>
    <p:sldId id="1399" r:id="rId37"/>
    <p:sldId id="1346" r:id="rId38"/>
    <p:sldId id="1403" r:id="rId39"/>
    <p:sldId id="1429" r:id="rId40"/>
    <p:sldId id="1446" r:id="rId41"/>
    <p:sldId id="1464" r:id="rId42"/>
    <p:sldId id="1415" r:id="rId43"/>
    <p:sldId id="1425" r:id="rId44"/>
    <p:sldId id="1427" r:id="rId45"/>
    <p:sldId id="1445" r:id="rId46"/>
    <p:sldId id="1374" r:id="rId47"/>
    <p:sldId id="1466" r:id="rId48"/>
    <p:sldId id="1467" r:id="rId49"/>
    <p:sldId id="1468" r:id="rId50"/>
    <p:sldId id="1441" r:id="rId51"/>
    <p:sldId id="1465"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84720"/>
  </p:normalViewPr>
  <p:slideViewPr>
    <p:cSldViewPr snapToGrid="0">
      <p:cViewPr varScale="1">
        <p:scale>
          <a:sx n="87" d="100"/>
          <a:sy n="87" d="100"/>
        </p:scale>
        <p:origin x="208"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CF4CE-7D55-4D8F-9565-C4CEE661325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sv-SE"/>
        </a:p>
      </dgm:t>
    </dgm:pt>
    <dgm:pt modelId="{E582D487-61B1-4534-80C1-2639CFCA2A43}">
      <dgm:prSet phldrT="[Text]" custT="1"/>
      <dgm:spPr/>
      <dgm:t>
        <a:bodyPr/>
        <a:lstStyle/>
        <a:p>
          <a:r>
            <a:rPr lang="sv-SE" sz="2000" b="1" dirty="0">
              <a:ea typeface="Calibri" panose="020F0502020204030204" pitchFamily="34" charset="0"/>
              <a:cs typeface="Arial" panose="020B0604020202020204" pitchFamily="34" charset="0"/>
            </a:rPr>
            <a:t>Förbättrings-agenda</a:t>
          </a:r>
          <a:endParaRPr lang="sv-SE" sz="2000" dirty="0"/>
        </a:p>
      </dgm:t>
    </dgm:pt>
    <dgm:pt modelId="{B7F7F592-19FD-416B-8655-D786BA329052}" type="parTrans" cxnId="{05B5149F-C0E1-468F-BE19-F2BC106E4743}">
      <dgm:prSet/>
      <dgm:spPr/>
      <dgm:t>
        <a:bodyPr/>
        <a:lstStyle/>
        <a:p>
          <a:endParaRPr lang="sv-SE"/>
        </a:p>
      </dgm:t>
    </dgm:pt>
    <dgm:pt modelId="{7C01BC85-F307-4916-90D5-902ADC8B5868}" type="sibTrans" cxnId="{05B5149F-C0E1-468F-BE19-F2BC106E4743}">
      <dgm:prSet/>
      <dgm:spPr/>
      <dgm:t>
        <a:bodyPr/>
        <a:lstStyle/>
        <a:p>
          <a:endParaRPr lang="sv-SE"/>
        </a:p>
      </dgm:t>
    </dgm:pt>
    <dgm:pt modelId="{723B7418-D92E-4376-8A3C-B6254CB7264D}">
      <dgm:prSet phldrT="[Text]" custT="1"/>
      <dgm:spPr/>
      <dgm:t>
        <a:bodyPr/>
        <a:lstStyle/>
        <a:p>
          <a:r>
            <a:rPr lang="sv-SE" sz="2000" b="1" dirty="0">
              <a:ea typeface="Calibri" panose="020F0502020204030204" pitchFamily="34" charset="0"/>
              <a:cs typeface="Arial" panose="020B0604020202020204" pitchFamily="34" charset="0"/>
            </a:rPr>
            <a:t>Förbättrings-agenter</a:t>
          </a:r>
          <a:endParaRPr lang="sv-SE" sz="2000" dirty="0"/>
        </a:p>
      </dgm:t>
    </dgm:pt>
    <dgm:pt modelId="{ED5628A0-01CC-4F39-B4C3-B4EF26AC82AF}" type="parTrans" cxnId="{65BFACD5-B50B-4937-BA7C-08FC732EB030}">
      <dgm:prSet/>
      <dgm:spPr/>
      <dgm:t>
        <a:bodyPr/>
        <a:lstStyle/>
        <a:p>
          <a:endParaRPr lang="sv-SE"/>
        </a:p>
      </dgm:t>
    </dgm:pt>
    <dgm:pt modelId="{CEF5D1FB-CB35-44A9-A0B3-FB056E17C653}" type="sibTrans" cxnId="{65BFACD5-B50B-4937-BA7C-08FC732EB030}">
      <dgm:prSet/>
      <dgm:spPr/>
      <dgm:t>
        <a:bodyPr/>
        <a:lstStyle/>
        <a:p>
          <a:endParaRPr lang="sv-SE"/>
        </a:p>
      </dgm:t>
    </dgm:pt>
    <dgm:pt modelId="{8B83FCDD-258E-4A4D-A67C-65A257A9D9F8}">
      <dgm:prSet phldrT="[Text]" custT="1"/>
      <dgm:spPr/>
      <dgm:t>
        <a:bodyPr/>
        <a:lstStyle/>
        <a:p>
          <a:r>
            <a:rPr lang="sv-SE" sz="2000" b="1" dirty="0">
              <a:ea typeface="Calibri" panose="020F0502020204030204" pitchFamily="34" charset="0"/>
              <a:cs typeface="Arial" panose="020B0604020202020204" pitchFamily="34" charset="0"/>
            </a:rPr>
            <a:t>Förbättrings-organisation</a:t>
          </a:r>
          <a:endParaRPr lang="sv-SE" sz="2000" dirty="0"/>
        </a:p>
      </dgm:t>
    </dgm:pt>
    <dgm:pt modelId="{65AB5494-4BCA-4ADF-A0CE-4B404D57C8BF}" type="parTrans" cxnId="{C6056128-8AC7-43D8-B3F0-FAC901D82A02}">
      <dgm:prSet/>
      <dgm:spPr/>
      <dgm:t>
        <a:bodyPr/>
        <a:lstStyle/>
        <a:p>
          <a:endParaRPr lang="sv-SE"/>
        </a:p>
      </dgm:t>
    </dgm:pt>
    <dgm:pt modelId="{A1286591-444F-4FF7-ADDF-3AB04FEF774F}" type="sibTrans" cxnId="{C6056128-8AC7-43D8-B3F0-FAC901D82A02}">
      <dgm:prSet/>
      <dgm:spPr/>
      <dgm:t>
        <a:bodyPr/>
        <a:lstStyle/>
        <a:p>
          <a:endParaRPr lang="sv-SE"/>
        </a:p>
      </dgm:t>
    </dgm:pt>
    <dgm:pt modelId="{5C507892-F78A-4294-B590-B3750B88942F}">
      <dgm:prSet phldrT="[Text]" custT="1"/>
      <dgm:spPr/>
      <dgm:t>
        <a:bodyPr/>
        <a:lstStyle/>
        <a:p>
          <a:r>
            <a:rPr lang="sv-SE" sz="2000" b="1" dirty="0">
              <a:ea typeface="Calibri" panose="020F0502020204030204" pitchFamily="34" charset="0"/>
              <a:cs typeface="Arial" panose="020B0604020202020204" pitchFamily="34" charset="0"/>
            </a:rPr>
            <a:t>Förbättrings-kultur och förbättrings-historia </a:t>
          </a:r>
          <a:endParaRPr lang="sv-SE" sz="2000" dirty="0"/>
        </a:p>
      </dgm:t>
    </dgm:pt>
    <dgm:pt modelId="{73ED8316-D883-47A2-B83D-2BC1275B9A8E}" type="parTrans" cxnId="{F2E3C7DA-6FE3-4740-A85C-69A9F74AC6FE}">
      <dgm:prSet/>
      <dgm:spPr/>
      <dgm:t>
        <a:bodyPr/>
        <a:lstStyle/>
        <a:p>
          <a:endParaRPr lang="sv-SE"/>
        </a:p>
      </dgm:t>
    </dgm:pt>
    <dgm:pt modelId="{0E0C3068-C450-42E2-B69A-4AA2A14571BE}" type="sibTrans" cxnId="{F2E3C7DA-6FE3-4740-A85C-69A9F74AC6FE}">
      <dgm:prSet/>
      <dgm:spPr/>
      <dgm:t>
        <a:bodyPr/>
        <a:lstStyle/>
        <a:p>
          <a:endParaRPr lang="sv-SE"/>
        </a:p>
      </dgm:t>
    </dgm:pt>
    <dgm:pt modelId="{F57E8DFA-DD5F-41A9-816B-44B110F9E15A}">
      <dgm:prSet phldrT="[Text]" custT="1"/>
      <dgm:spPr/>
      <dgm:t>
        <a:bodyPr/>
        <a:lstStyle/>
        <a:p>
          <a:r>
            <a:rPr lang="sv-SE" sz="2000" b="1" dirty="0">
              <a:solidFill>
                <a:schemeClr val="tx1"/>
              </a:solidFill>
              <a:ea typeface="Calibri" panose="020F0502020204030204" pitchFamily="34" charset="0"/>
              <a:cs typeface="Arial" panose="020B0604020202020204" pitchFamily="34" charset="0"/>
            </a:rPr>
            <a:t>Förbättrings-ledarskap</a:t>
          </a:r>
          <a:r>
            <a:rPr lang="sv-SE" sz="2000" b="1" dirty="0">
              <a:ea typeface="Calibri" panose="020F0502020204030204" pitchFamily="34" charset="0"/>
              <a:cs typeface="Arial" panose="020B0604020202020204" pitchFamily="34" charset="0"/>
            </a:rPr>
            <a:t> och förbättrings-processer</a:t>
          </a:r>
          <a:endParaRPr lang="sv-SE" sz="2000" dirty="0"/>
        </a:p>
      </dgm:t>
    </dgm:pt>
    <dgm:pt modelId="{9F4091F0-E5B1-482E-9270-7665339FA2E5}" type="parTrans" cxnId="{646FFE01-9929-4630-8030-20A6FCC37396}">
      <dgm:prSet/>
      <dgm:spPr/>
      <dgm:t>
        <a:bodyPr/>
        <a:lstStyle/>
        <a:p>
          <a:endParaRPr lang="sv-SE"/>
        </a:p>
      </dgm:t>
    </dgm:pt>
    <dgm:pt modelId="{1FC400B1-B69E-4CD1-AAD0-C24386CE5E5F}" type="sibTrans" cxnId="{646FFE01-9929-4630-8030-20A6FCC37396}">
      <dgm:prSet/>
      <dgm:spPr/>
      <dgm:t>
        <a:bodyPr/>
        <a:lstStyle/>
        <a:p>
          <a:endParaRPr lang="sv-SE"/>
        </a:p>
      </dgm:t>
    </dgm:pt>
    <dgm:pt modelId="{CE7202A3-F5CF-4D69-92AC-C0D03EAEA209}" type="pres">
      <dgm:prSet presAssocID="{7DCCF4CE-7D55-4D8F-9565-C4CEE661325A}" presName="cycle" presStyleCnt="0">
        <dgm:presLayoutVars>
          <dgm:dir/>
          <dgm:resizeHandles val="exact"/>
        </dgm:presLayoutVars>
      </dgm:prSet>
      <dgm:spPr/>
    </dgm:pt>
    <dgm:pt modelId="{0C7D4CEF-91E0-4C53-84D1-367AFAC3DBC1}" type="pres">
      <dgm:prSet presAssocID="{E582D487-61B1-4534-80C1-2639CFCA2A43}" presName="node" presStyleLbl="node1" presStyleIdx="0" presStyleCnt="5">
        <dgm:presLayoutVars>
          <dgm:bulletEnabled val="1"/>
        </dgm:presLayoutVars>
      </dgm:prSet>
      <dgm:spPr/>
    </dgm:pt>
    <dgm:pt modelId="{C741BAF9-E7DA-4F43-9C82-B8B70E5AB5A4}" type="pres">
      <dgm:prSet presAssocID="{E582D487-61B1-4534-80C1-2639CFCA2A43}" presName="spNode" presStyleCnt="0"/>
      <dgm:spPr/>
    </dgm:pt>
    <dgm:pt modelId="{EA8218E2-5FD6-4F4E-9A64-863A84AE9976}" type="pres">
      <dgm:prSet presAssocID="{7C01BC85-F307-4916-90D5-902ADC8B5868}" presName="sibTrans" presStyleLbl="sibTrans1D1" presStyleIdx="0" presStyleCnt="5"/>
      <dgm:spPr/>
    </dgm:pt>
    <dgm:pt modelId="{5115C614-80D3-4684-A3C1-25A4D09D40CB}" type="pres">
      <dgm:prSet presAssocID="{723B7418-D92E-4376-8A3C-B6254CB7264D}" presName="node" presStyleLbl="node1" presStyleIdx="1" presStyleCnt="5">
        <dgm:presLayoutVars>
          <dgm:bulletEnabled val="1"/>
        </dgm:presLayoutVars>
      </dgm:prSet>
      <dgm:spPr/>
    </dgm:pt>
    <dgm:pt modelId="{6345C94B-0AE0-4567-A388-6C0139EB3EE3}" type="pres">
      <dgm:prSet presAssocID="{723B7418-D92E-4376-8A3C-B6254CB7264D}" presName="spNode" presStyleCnt="0"/>
      <dgm:spPr/>
    </dgm:pt>
    <dgm:pt modelId="{E425AF03-5615-44C2-A281-DE8345FB3467}" type="pres">
      <dgm:prSet presAssocID="{CEF5D1FB-CB35-44A9-A0B3-FB056E17C653}" presName="sibTrans" presStyleLbl="sibTrans1D1" presStyleIdx="1" presStyleCnt="5"/>
      <dgm:spPr/>
    </dgm:pt>
    <dgm:pt modelId="{B4DD261F-5DF6-43F8-8BEF-3FD5179219F6}" type="pres">
      <dgm:prSet presAssocID="{8B83FCDD-258E-4A4D-A67C-65A257A9D9F8}" presName="node" presStyleLbl="node1" presStyleIdx="2" presStyleCnt="5">
        <dgm:presLayoutVars>
          <dgm:bulletEnabled val="1"/>
        </dgm:presLayoutVars>
      </dgm:prSet>
      <dgm:spPr/>
    </dgm:pt>
    <dgm:pt modelId="{18C4277A-B817-4101-B63F-1D5FA1E3804E}" type="pres">
      <dgm:prSet presAssocID="{8B83FCDD-258E-4A4D-A67C-65A257A9D9F8}" presName="spNode" presStyleCnt="0"/>
      <dgm:spPr/>
    </dgm:pt>
    <dgm:pt modelId="{731E0A23-A5E3-4346-8053-AF1C5BE35F53}" type="pres">
      <dgm:prSet presAssocID="{A1286591-444F-4FF7-ADDF-3AB04FEF774F}" presName="sibTrans" presStyleLbl="sibTrans1D1" presStyleIdx="2" presStyleCnt="5"/>
      <dgm:spPr/>
    </dgm:pt>
    <dgm:pt modelId="{D2BA0DE3-8D2F-4821-B9E2-54C5C89539CC}" type="pres">
      <dgm:prSet presAssocID="{5C507892-F78A-4294-B590-B3750B88942F}" presName="node" presStyleLbl="node1" presStyleIdx="3" presStyleCnt="5">
        <dgm:presLayoutVars>
          <dgm:bulletEnabled val="1"/>
        </dgm:presLayoutVars>
      </dgm:prSet>
      <dgm:spPr/>
    </dgm:pt>
    <dgm:pt modelId="{7895F648-5BD5-445F-8242-1695F1F0C4ED}" type="pres">
      <dgm:prSet presAssocID="{5C507892-F78A-4294-B590-B3750B88942F}" presName="spNode" presStyleCnt="0"/>
      <dgm:spPr/>
    </dgm:pt>
    <dgm:pt modelId="{695A62A4-33C0-451D-B394-D5E35ADDE6B3}" type="pres">
      <dgm:prSet presAssocID="{0E0C3068-C450-42E2-B69A-4AA2A14571BE}" presName="sibTrans" presStyleLbl="sibTrans1D1" presStyleIdx="3" presStyleCnt="5"/>
      <dgm:spPr/>
    </dgm:pt>
    <dgm:pt modelId="{D74765AC-7098-4A9D-BAC5-044F2CC76B92}" type="pres">
      <dgm:prSet presAssocID="{F57E8DFA-DD5F-41A9-816B-44B110F9E15A}" presName="node" presStyleLbl="node1" presStyleIdx="4" presStyleCnt="5" custScaleX="94038" custScaleY="108523">
        <dgm:presLayoutVars>
          <dgm:bulletEnabled val="1"/>
        </dgm:presLayoutVars>
      </dgm:prSet>
      <dgm:spPr/>
    </dgm:pt>
    <dgm:pt modelId="{7FC663A0-8155-4EC8-8EC4-F6271567F7A6}" type="pres">
      <dgm:prSet presAssocID="{F57E8DFA-DD5F-41A9-816B-44B110F9E15A}" presName="spNode" presStyleCnt="0"/>
      <dgm:spPr/>
    </dgm:pt>
    <dgm:pt modelId="{F7E3F4F3-23B1-4174-88DE-89DC2D07B656}" type="pres">
      <dgm:prSet presAssocID="{1FC400B1-B69E-4CD1-AAD0-C24386CE5E5F}" presName="sibTrans" presStyleLbl="sibTrans1D1" presStyleIdx="4" presStyleCnt="5"/>
      <dgm:spPr/>
    </dgm:pt>
  </dgm:ptLst>
  <dgm:cxnLst>
    <dgm:cxn modelId="{646FFE01-9929-4630-8030-20A6FCC37396}" srcId="{7DCCF4CE-7D55-4D8F-9565-C4CEE661325A}" destId="{F57E8DFA-DD5F-41A9-816B-44B110F9E15A}" srcOrd="4" destOrd="0" parTransId="{9F4091F0-E5B1-482E-9270-7665339FA2E5}" sibTransId="{1FC400B1-B69E-4CD1-AAD0-C24386CE5E5F}"/>
    <dgm:cxn modelId="{FE150502-1B65-4168-97D3-A7E7AF728220}" type="presOf" srcId="{8B83FCDD-258E-4A4D-A67C-65A257A9D9F8}" destId="{B4DD261F-5DF6-43F8-8BEF-3FD5179219F6}" srcOrd="0" destOrd="0" presId="urn:microsoft.com/office/officeart/2005/8/layout/cycle6"/>
    <dgm:cxn modelId="{9DD0EA0E-E28B-4ACC-A038-4F0353715449}" type="presOf" srcId="{7DCCF4CE-7D55-4D8F-9565-C4CEE661325A}" destId="{CE7202A3-F5CF-4D69-92AC-C0D03EAEA209}" srcOrd="0" destOrd="0" presId="urn:microsoft.com/office/officeart/2005/8/layout/cycle6"/>
    <dgm:cxn modelId="{C6056128-8AC7-43D8-B3F0-FAC901D82A02}" srcId="{7DCCF4CE-7D55-4D8F-9565-C4CEE661325A}" destId="{8B83FCDD-258E-4A4D-A67C-65A257A9D9F8}" srcOrd="2" destOrd="0" parTransId="{65AB5494-4BCA-4ADF-A0CE-4B404D57C8BF}" sibTransId="{A1286591-444F-4FF7-ADDF-3AB04FEF774F}"/>
    <dgm:cxn modelId="{D7657663-473F-43A5-9285-B568F532B408}" type="presOf" srcId="{E582D487-61B1-4534-80C1-2639CFCA2A43}" destId="{0C7D4CEF-91E0-4C53-84D1-367AFAC3DBC1}" srcOrd="0" destOrd="0" presId="urn:microsoft.com/office/officeart/2005/8/layout/cycle6"/>
    <dgm:cxn modelId="{B2608F72-E0FB-4BB0-ABBC-FFB781C72A73}" type="presOf" srcId="{1FC400B1-B69E-4CD1-AAD0-C24386CE5E5F}" destId="{F7E3F4F3-23B1-4174-88DE-89DC2D07B656}" srcOrd="0" destOrd="0" presId="urn:microsoft.com/office/officeart/2005/8/layout/cycle6"/>
    <dgm:cxn modelId="{05B5149F-C0E1-468F-BE19-F2BC106E4743}" srcId="{7DCCF4CE-7D55-4D8F-9565-C4CEE661325A}" destId="{E582D487-61B1-4534-80C1-2639CFCA2A43}" srcOrd="0" destOrd="0" parTransId="{B7F7F592-19FD-416B-8655-D786BA329052}" sibTransId="{7C01BC85-F307-4916-90D5-902ADC8B5868}"/>
    <dgm:cxn modelId="{88E5BAB8-928F-471C-BA3C-0DC59D4BDDDD}" type="presOf" srcId="{CEF5D1FB-CB35-44A9-A0B3-FB056E17C653}" destId="{E425AF03-5615-44C2-A281-DE8345FB3467}" srcOrd="0" destOrd="0" presId="urn:microsoft.com/office/officeart/2005/8/layout/cycle6"/>
    <dgm:cxn modelId="{B09240C8-3D7C-4274-A1EF-2F096F63A979}" type="presOf" srcId="{F57E8DFA-DD5F-41A9-816B-44B110F9E15A}" destId="{D74765AC-7098-4A9D-BAC5-044F2CC76B92}" srcOrd="0" destOrd="0" presId="urn:microsoft.com/office/officeart/2005/8/layout/cycle6"/>
    <dgm:cxn modelId="{53F106D0-89B5-4F6B-AC54-9C413B1C218A}" type="presOf" srcId="{5C507892-F78A-4294-B590-B3750B88942F}" destId="{D2BA0DE3-8D2F-4821-B9E2-54C5C89539CC}" srcOrd="0" destOrd="0" presId="urn:microsoft.com/office/officeart/2005/8/layout/cycle6"/>
    <dgm:cxn modelId="{65BFACD5-B50B-4937-BA7C-08FC732EB030}" srcId="{7DCCF4CE-7D55-4D8F-9565-C4CEE661325A}" destId="{723B7418-D92E-4376-8A3C-B6254CB7264D}" srcOrd="1" destOrd="0" parTransId="{ED5628A0-01CC-4F39-B4C3-B4EF26AC82AF}" sibTransId="{CEF5D1FB-CB35-44A9-A0B3-FB056E17C653}"/>
    <dgm:cxn modelId="{F2E3C7DA-6FE3-4740-A85C-69A9F74AC6FE}" srcId="{7DCCF4CE-7D55-4D8F-9565-C4CEE661325A}" destId="{5C507892-F78A-4294-B590-B3750B88942F}" srcOrd="3" destOrd="0" parTransId="{73ED8316-D883-47A2-B83D-2BC1275B9A8E}" sibTransId="{0E0C3068-C450-42E2-B69A-4AA2A14571BE}"/>
    <dgm:cxn modelId="{92BC14EE-414E-474F-B116-FC09D04F15E5}" type="presOf" srcId="{0E0C3068-C450-42E2-B69A-4AA2A14571BE}" destId="{695A62A4-33C0-451D-B394-D5E35ADDE6B3}" srcOrd="0" destOrd="0" presId="urn:microsoft.com/office/officeart/2005/8/layout/cycle6"/>
    <dgm:cxn modelId="{0BF1F2F6-1CBE-4DFA-8145-304E57B13799}" type="presOf" srcId="{7C01BC85-F307-4916-90D5-902ADC8B5868}" destId="{EA8218E2-5FD6-4F4E-9A64-863A84AE9976}" srcOrd="0" destOrd="0" presId="urn:microsoft.com/office/officeart/2005/8/layout/cycle6"/>
    <dgm:cxn modelId="{70609DF7-56F6-493F-8725-A1AB53FF5F5A}" type="presOf" srcId="{A1286591-444F-4FF7-ADDF-3AB04FEF774F}" destId="{731E0A23-A5E3-4346-8053-AF1C5BE35F53}" srcOrd="0" destOrd="0" presId="urn:microsoft.com/office/officeart/2005/8/layout/cycle6"/>
    <dgm:cxn modelId="{2F71FAFE-CE67-4B31-ABCF-84735BC45AD3}" type="presOf" srcId="{723B7418-D92E-4376-8A3C-B6254CB7264D}" destId="{5115C614-80D3-4684-A3C1-25A4D09D40CB}" srcOrd="0" destOrd="0" presId="urn:microsoft.com/office/officeart/2005/8/layout/cycle6"/>
    <dgm:cxn modelId="{A9DD151C-DE52-4CEF-931D-377AD7E2561A}" type="presParOf" srcId="{CE7202A3-F5CF-4D69-92AC-C0D03EAEA209}" destId="{0C7D4CEF-91E0-4C53-84D1-367AFAC3DBC1}" srcOrd="0" destOrd="0" presId="urn:microsoft.com/office/officeart/2005/8/layout/cycle6"/>
    <dgm:cxn modelId="{74C2028D-AE33-40E3-ADAC-B0CCED0CB1AF}" type="presParOf" srcId="{CE7202A3-F5CF-4D69-92AC-C0D03EAEA209}" destId="{C741BAF9-E7DA-4F43-9C82-B8B70E5AB5A4}" srcOrd="1" destOrd="0" presId="urn:microsoft.com/office/officeart/2005/8/layout/cycle6"/>
    <dgm:cxn modelId="{C956086C-18C4-4A4A-AB8F-033ED76FA3BA}" type="presParOf" srcId="{CE7202A3-F5CF-4D69-92AC-C0D03EAEA209}" destId="{EA8218E2-5FD6-4F4E-9A64-863A84AE9976}" srcOrd="2" destOrd="0" presId="urn:microsoft.com/office/officeart/2005/8/layout/cycle6"/>
    <dgm:cxn modelId="{CE0B1779-6035-4012-A790-1903E3D9A90A}" type="presParOf" srcId="{CE7202A3-F5CF-4D69-92AC-C0D03EAEA209}" destId="{5115C614-80D3-4684-A3C1-25A4D09D40CB}" srcOrd="3" destOrd="0" presId="urn:microsoft.com/office/officeart/2005/8/layout/cycle6"/>
    <dgm:cxn modelId="{AE087C8E-F0FD-4A50-AE82-EAC9164BA04B}" type="presParOf" srcId="{CE7202A3-F5CF-4D69-92AC-C0D03EAEA209}" destId="{6345C94B-0AE0-4567-A388-6C0139EB3EE3}" srcOrd="4" destOrd="0" presId="urn:microsoft.com/office/officeart/2005/8/layout/cycle6"/>
    <dgm:cxn modelId="{84AF7C76-9061-4F19-B764-897EA30050E7}" type="presParOf" srcId="{CE7202A3-F5CF-4D69-92AC-C0D03EAEA209}" destId="{E425AF03-5615-44C2-A281-DE8345FB3467}" srcOrd="5" destOrd="0" presId="urn:microsoft.com/office/officeart/2005/8/layout/cycle6"/>
    <dgm:cxn modelId="{86EC4024-C7C7-4300-9C65-1C170585FD5F}" type="presParOf" srcId="{CE7202A3-F5CF-4D69-92AC-C0D03EAEA209}" destId="{B4DD261F-5DF6-43F8-8BEF-3FD5179219F6}" srcOrd="6" destOrd="0" presId="urn:microsoft.com/office/officeart/2005/8/layout/cycle6"/>
    <dgm:cxn modelId="{7DAC28A0-F156-4963-8232-7F1E3A615ABA}" type="presParOf" srcId="{CE7202A3-F5CF-4D69-92AC-C0D03EAEA209}" destId="{18C4277A-B817-4101-B63F-1D5FA1E3804E}" srcOrd="7" destOrd="0" presId="urn:microsoft.com/office/officeart/2005/8/layout/cycle6"/>
    <dgm:cxn modelId="{5D6BEEDF-E6D2-46F3-BB7A-A2D562FB5FCA}" type="presParOf" srcId="{CE7202A3-F5CF-4D69-92AC-C0D03EAEA209}" destId="{731E0A23-A5E3-4346-8053-AF1C5BE35F53}" srcOrd="8" destOrd="0" presId="urn:microsoft.com/office/officeart/2005/8/layout/cycle6"/>
    <dgm:cxn modelId="{61B76C86-FA54-4B37-9AD1-19EBD1B25286}" type="presParOf" srcId="{CE7202A3-F5CF-4D69-92AC-C0D03EAEA209}" destId="{D2BA0DE3-8D2F-4821-B9E2-54C5C89539CC}" srcOrd="9" destOrd="0" presId="urn:microsoft.com/office/officeart/2005/8/layout/cycle6"/>
    <dgm:cxn modelId="{4E030B4D-FEED-4E1E-9DA6-279AA8071ADF}" type="presParOf" srcId="{CE7202A3-F5CF-4D69-92AC-C0D03EAEA209}" destId="{7895F648-5BD5-445F-8242-1695F1F0C4ED}" srcOrd="10" destOrd="0" presId="urn:microsoft.com/office/officeart/2005/8/layout/cycle6"/>
    <dgm:cxn modelId="{9EE24965-B583-482D-9875-A4B4222BD710}" type="presParOf" srcId="{CE7202A3-F5CF-4D69-92AC-C0D03EAEA209}" destId="{695A62A4-33C0-451D-B394-D5E35ADDE6B3}" srcOrd="11" destOrd="0" presId="urn:microsoft.com/office/officeart/2005/8/layout/cycle6"/>
    <dgm:cxn modelId="{F714D53A-4524-4424-BDD7-9AFC12E76DD0}" type="presParOf" srcId="{CE7202A3-F5CF-4D69-92AC-C0D03EAEA209}" destId="{D74765AC-7098-4A9D-BAC5-044F2CC76B92}" srcOrd="12" destOrd="0" presId="urn:microsoft.com/office/officeart/2005/8/layout/cycle6"/>
    <dgm:cxn modelId="{C37CDFEA-E82D-4308-9C9C-AFA306896981}" type="presParOf" srcId="{CE7202A3-F5CF-4D69-92AC-C0D03EAEA209}" destId="{7FC663A0-8155-4EC8-8EC4-F6271567F7A6}" srcOrd="13" destOrd="0" presId="urn:microsoft.com/office/officeart/2005/8/layout/cycle6"/>
    <dgm:cxn modelId="{6543B3DE-0077-4516-B762-2FF4C915E7A7}" type="presParOf" srcId="{CE7202A3-F5CF-4D69-92AC-C0D03EAEA209}" destId="{F7E3F4F3-23B1-4174-88DE-89DC2D07B656}"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88E283-ED42-0A42-9DA5-ECF3C14E9BD6}"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sv-SE"/>
        </a:p>
      </dgm:t>
    </dgm:pt>
    <dgm:pt modelId="{9CC57B9F-7276-0345-9EE2-1D983C02263F}">
      <dgm:prSet phldrT="[Text]" custT="1"/>
      <dgm:spPr/>
      <dgm:t>
        <a:bodyPr/>
        <a:lstStyle/>
        <a:p>
          <a:r>
            <a:rPr lang="sv-SE" sz="1800" dirty="0">
              <a:solidFill>
                <a:schemeClr val="tx1"/>
              </a:solidFill>
            </a:rPr>
            <a:t>Pedagogisk skicklighet</a:t>
          </a:r>
        </a:p>
      </dgm:t>
    </dgm:pt>
    <dgm:pt modelId="{2F6C6679-4224-3A4F-BD4F-7E46A4ED0759}" type="parTrans" cxnId="{250F455E-6B4E-8147-B506-E6785079ABD1}">
      <dgm:prSet/>
      <dgm:spPr/>
      <dgm:t>
        <a:bodyPr/>
        <a:lstStyle/>
        <a:p>
          <a:endParaRPr lang="sv-SE"/>
        </a:p>
      </dgm:t>
    </dgm:pt>
    <dgm:pt modelId="{5D26447D-DDE5-F144-BC45-D9D0E532462F}" type="sibTrans" cxnId="{250F455E-6B4E-8147-B506-E6785079ABD1}">
      <dgm:prSet/>
      <dgm:spPr/>
      <dgm:t>
        <a:bodyPr/>
        <a:lstStyle/>
        <a:p>
          <a:endParaRPr lang="sv-SE"/>
        </a:p>
      </dgm:t>
    </dgm:pt>
    <dgm:pt modelId="{C5A4D234-D030-2746-889F-1751EDDA7C4C}">
      <dgm:prSet phldrT="[Text]" custT="1"/>
      <dgm:spPr/>
      <dgm:t>
        <a:bodyPr/>
        <a:lstStyle/>
        <a:p>
          <a:r>
            <a:rPr lang="sv-SE" sz="1800" dirty="0">
              <a:solidFill>
                <a:schemeClr val="tx1"/>
              </a:solidFill>
            </a:rPr>
            <a:t>Lärarskicklighet</a:t>
          </a:r>
        </a:p>
      </dgm:t>
    </dgm:pt>
    <dgm:pt modelId="{DB77E0CB-0453-8D4A-9048-0EF63594C7C0}" type="parTrans" cxnId="{46B1AF29-A152-E948-89F6-C18C7676CD16}">
      <dgm:prSet/>
      <dgm:spPr/>
      <dgm:t>
        <a:bodyPr/>
        <a:lstStyle/>
        <a:p>
          <a:endParaRPr lang="sv-SE"/>
        </a:p>
      </dgm:t>
    </dgm:pt>
    <dgm:pt modelId="{5D6081E8-B0B2-1F41-B25D-8117C81EA1FE}" type="sibTrans" cxnId="{46B1AF29-A152-E948-89F6-C18C7676CD16}">
      <dgm:prSet/>
      <dgm:spPr/>
      <dgm:t>
        <a:bodyPr/>
        <a:lstStyle/>
        <a:p>
          <a:endParaRPr lang="sv-SE"/>
        </a:p>
      </dgm:t>
    </dgm:pt>
    <dgm:pt modelId="{FE80D10A-2495-F746-AC3C-0DF32A758A98}">
      <dgm:prSet phldrT="[Text]" custT="1"/>
      <dgm:spPr/>
      <dgm:t>
        <a:bodyPr/>
        <a:lstStyle/>
        <a:p>
          <a:r>
            <a:rPr lang="sv-SE" sz="1800" dirty="0">
              <a:solidFill>
                <a:schemeClr val="tx1"/>
              </a:solidFill>
            </a:rPr>
            <a:t>Undervisnings-skicklighet</a:t>
          </a:r>
        </a:p>
      </dgm:t>
    </dgm:pt>
    <dgm:pt modelId="{47D56653-FA84-3E40-9D4F-09FF770F89F3}" type="parTrans" cxnId="{90BDA3C5-D56A-2E45-807D-D9E68ED7E979}">
      <dgm:prSet/>
      <dgm:spPr/>
      <dgm:t>
        <a:bodyPr/>
        <a:lstStyle/>
        <a:p>
          <a:endParaRPr lang="sv-SE"/>
        </a:p>
      </dgm:t>
    </dgm:pt>
    <dgm:pt modelId="{E8BA9FD6-02D4-7A46-89B7-5175942452BB}" type="sibTrans" cxnId="{90BDA3C5-D56A-2E45-807D-D9E68ED7E979}">
      <dgm:prSet/>
      <dgm:spPr/>
      <dgm:t>
        <a:bodyPr/>
        <a:lstStyle/>
        <a:p>
          <a:endParaRPr lang="sv-SE"/>
        </a:p>
      </dgm:t>
    </dgm:pt>
    <dgm:pt modelId="{62DC5873-6514-A747-A4FD-2CF5A460E27D}" type="pres">
      <dgm:prSet presAssocID="{4688E283-ED42-0A42-9DA5-ECF3C14E9BD6}" presName="Name0" presStyleCnt="0">
        <dgm:presLayoutVars>
          <dgm:chMax val="7"/>
          <dgm:resizeHandles val="exact"/>
        </dgm:presLayoutVars>
      </dgm:prSet>
      <dgm:spPr/>
    </dgm:pt>
    <dgm:pt modelId="{02336666-6819-E844-807F-49AF75160993}" type="pres">
      <dgm:prSet presAssocID="{4688E283-ED42-0A42-9DA5-ECF3C14E9BD6}" presName="comp1" presStyleCnt="0"/>
      <dgm:spPr/>
    </dgm:pt>
    <dgm:pt modelId="{C89A7F7B-4607-E746-9535-F6E6250CE143}" type="pres">
      <dgm:prSet presAssocID="{4688E283-ED42-0A42-9DA5-ECF3C14E9BD6}" presName="circle1" presStyleLbl="node1" presStyleIdx="0" presStyleCnt="3"/>
      <dgm:spPr/>
    </dgm:pt>
    <dgm:pt modelId="{D54FD28D-72A8-6748-BC2B-C1483E589B5B}" type="pres">
      <dgm:prSet presAssocID="{4688E283-ED42-0A42-9DA5-ECF3C14E9BD6}" presName="c1text" presStyleLbl="node1" presStyleIdx="0" presStyleCnt="3">
        <dgm:presLayoutVars>
          <dgm:bulletEnabled val="1"/>
        </dgm:presLayoutVars>
      </dgm:prSet>
      <dgm:spPr/>
    </dgm:pt>
    <dgm:pt modelId="{D8655C52-1F07-0F47-A441-DFB8B6FAC10C}" type="pres">
      <dgm:prSet presAssocID="{4688E283-ED42-0A42-9DA5-ECF3C14E9BD6}" presName="comp2" presStyleCnt="0"/>
      <dgm:spPr/>
    </dgm:pt>
    <dgm:pt modelId="{0108DC17-92EB-D04E-8B94-8F04F2E00BDE}" type="pres">
      <dgm:prSet presAssocID="{4688E283-ED42-0A42-9DA5-ECF3C14E9BD6}" presName="circle2" presStyleLbl="node1" presStyleIdx="1" presStyleCnt="3"/>
      <dgm:spPr/>
    </dgm:pt>
    <dgm:pt modelId="{1186A83D-C08E-344B-A1DA-F104AD4E63E7}" type="pres">
      <dgm:prSet presAssocID="{4688E283-ED42-0A42-9DA5-ECF3C14E9BD6}" presName="c2text" presStyleLbl="node1" presStyleIdx="1" presStyleCnt="3">
        <dgm:presLayoutVars>
          <dgm:bulletEnabled val="1"/>
        </dgm:presLayoutVars>
      </dgm:prSet>
      <dgm:spPr/>
    </dgm:pt>
    <dgm:pt modelId="{BB1AB964-1305-3F47-85AE-11E1A3EF29C8}" type="pres">
      <dgm:prSet presAssocID="{4688E283-ED42-0A42-9DA5-ECF3C14E9BD6}" presName="comp3" presStyleCnt="0"/>
      <dgm:spPr/>
    </dgm:pt>
    <dgm:pt modelId="{39443A39-54DE-3641-8D89-8E07DA82E595}" type="pres">
      <dgm:prSet presAssocID="{4688E283-ED42-0A42-9DA5-ECF3C14E9BD6}" presName="circle3" presStyleLbl="node1" presStyleIdx="2" presStyleCnt="3"/>
      <dgm:spPr/>
    </dgm:pt>
    <dgm:pt modelId="{37134367-CC1E-344A-B4AB-4F2CA0588F32}" type="pres">
      <dgm:prSet presAssocID="{4688E283-ED42-0A42-9DA5-ECF3C14E9BD6}" presName="c3text" presStyleLbl="node1" presStyleIdx="2" presStyleCnt="3">
        <dgm:presLayoutVars>
          <dgm:bulletEnabled val="1"/>
        </dgm:presLayoutVars>
      </dgm:prSet>
      <dgm:spPr/>
    </dgm:pt>
  </dgm:ptLst>
  <dgm:cxnLst>
    <dgm:cxn modelId="{46B1AF29-A152-E948-89F6-C18C7676CD16}" srcId="{4688E283-ED42-0A42-9DA5-ECF3C14E9BD6}" destId="{C5A4D234-D030-2746-889F-1751EDDA7C4C}" srcOrd="1" destOrd="0" parTransId="{DB77E0CB-0453-8D4A-9048-0EF63594C7C0}" sibTransId="{5D6081E8-B0B2-1F41-B25D-8117C81EA1FE}"/>
    <dgm:cxn modelId="{8B6B1138-E0CD-5747-B826-56820D61EC3E}" type="presOf" srcId="{C5A4D234-D030-2746-889F-1751EDDA7C4C}" destId="{1186A83D-C08E-344B-A1DA-F104AD4E63E7}" srcOrd="1" destOrd="0" presId="urn:microsoft.com/office/officeart/2005/8/layout/venn2"/>
    <dgm:cxn modelId="{AE5AE25D-5420-0743-99A1-B15A634916E5}" type="presOf" srcId="{FE80D10A-2495-F746-AC3C-0DF32A758A98}" destId="{37134367-CC1E-344A-B4AB-4F2CA0588F32}" srcOrd="1" destOrd="0" presId="urn:microsoft.com/office/officeart/2005/8/layout/venn2"/>
    <dgm:cxn modelId="{250F455E-6B4E-8147-B506-E6785079ABD1}" srcId="{4688E283-ED42-0A42-9DA5-ECF3C14E9BD6}" destId="{9CC57B9F-7276-0345-9EE2-1D983C02263F}" srcOrd="0" destOrd="0" parTransId="{2F6C6679-4224-3A4F-BD4F-7E46A4ED0759}" sibTransId="{5D26447D-DDE5-F144-BC45-D9D0E532462F}"/>
    <dgm:cxn modelId="{97BDAE80-0E24-DB44-ADA0-F2AC7922CD7D}" type="presOf" srcId="{4688E283-ED42-0A42-9DA5-ECF3C14E9BD6}" destId="{62DC5873-6514-A747-A4FD-2CF5A460E27D}" srcOrd="0" destOrd="0" presId="urn:microsoft.com/office/officeart/2005/8/layout/venn2"/>
    <dgm:cxn modelId="{180F578D-4856-A44B-B831-DDBB20461F10}" type="presOf" srcId="{9CC57B9F-7276-0345-9EE2-1D983C02263F}" destId="{D54FD28D-72A8-6748-BC2B-C1483E589B5B}" srcOrd="1" destOrd="0" presId="urn:microsoft.com/office/officeart/2005/8/layout/venn2"/>
    <dgm:cxn modelId="{F6E75EB7-BBD4-9D45-826B-9E56AA4602B1}" type="presOf" srcId="{C5A4D234-D030-2746-889F-1751EDDA7C4C}" destId="{0108DC17-92EB-D04E-8B94-8F04F2E00BDE}" srcOrd="0" destOrd="0" presId="urn:microsoft.com/office/officeart/2005/8/layout/venn2"/>
    <dgm:cxn modelId="{90BDA3C5-D56A-2E45-807D-D9E68ED7E979}" srcId="{4688E283-ED42-0A42-9DA5-ECF3C14E9BD6}" destId="{FE80D10A-2495-F746-AC3C-0DF32A758A98}" srcOrd="2" destOrd="0" parTransId="{47D56653-FA84-3E40-9D4F-09FF770F89F3}" sibTransId="{E8BA9FD6-02D4-7A46-89B7-5175942452BB}"/>
    <dgm:cxn modelId="{AA6AD0DF-3BB9-7C4D-8AC7-30E03659BA8F}" type="presOf" srcId="{FE80D10A-2495-F746-AC3C-0DF32A758A98}" destId="{39443A39-54DE-3641-8D89-8E07DA82E595}" srcOrd="0" destOrd="0" presId="urn:microsoft.com/office/officeart/2005/8/layout/venn2"/>
    <dgm:cxn modelId="{878733E4-D3AA-9245-BD32-53CA36E82C02}" type="presOf" srcId="{9CC57B9F-7276-0345-9EE2-1D983C02263F}" destId="{C89A7F7B-4607-E746-9535-F6E6250CE143}" srcOrd="0" destOrd="0" presId="urn:microsoft.com/office/officeart/2005/8/layout/venn2"/>
    <dgm:cxn modelId="{EBB02010-E092-FF4B-B3D8-0317C537AF40}" type="presParOf" srcId="{62DC5873-6514-A747-A4FD-2CF5A460E27D}" destId="{02336666-6819-E844-807F-49AF75160993}" srcOrd="0" destOrd="0" presId="urn:microsoft.com/office/officeart/2005/8/layout/venn2"/>
    <dgm:cxn modelId="{44A3DB24-8916-1143-9503-9B64360F1119}" type="presParOf" srcId="{02336666-6819-E844-807F-49AF75160993}" destId="{C89A7F7B-4607-E746-9535-F6E6250CE143}" srcOrd="0" destOrd="0" presId="urn:microsoft.com/office/officeart/2005/8/layout/venn2"/>
    <dgm:cxn modelId="{B29AEC3B-A228-664A-A4AA-1BFBD5D4BCB7}" type="presParOf" srcId="{02336666-6819-E844-807F-49AF75160993}" destId="{D54FD28D-72A8-6748-BC2B-C1483E589B5B}" srcOrd="1" destOrd="0" presId="urn:microsoft.com/office/officeart/2005/8/layout/venn2"/>
    <dgm:cxn modelId="{E38FDF3E-7C5F-EC4B-A35D-C0133582D373}" type="presParOf" srcId="{62DC5873-6514-A747-A4FD-2CF5A460E27D}" destId="{D8655C52-1F07-0F47-A441-DFB8B6FAC10C}" srcOrd="1" destOrd="0" presId="urn:microsoft.com/office/officeart/2005/8/layout/venn2"/>
    <dgm:cxn modelId="{9957014F-11BE-BE4B-A956-7B85DC323650}" type="presParOf" srcId="{D8655C52-1F07-0F47-A441-DFB8B6FAC10C}" destId="{0108DC17-92EB-D04E-8B94-8F04F2E00BDE}" srcOrd="0" destOrd="0" presId="urn:microsoft.com/office/officeart/2005/8/layout/venn2"/>
    <dgm:cxn modelId="{FD84B214-551C-4C49-93A8-4B0040A51908}" type="presParOf" srcId="{D8655C52-1F07-0F47-A441-DFB8B6FAC10C}" destId="{1186A83D-C08E-344B-A1DA-F104AD4E63E7}" srcOrd="1" destOrd="0" presId="urn:microsoft.com/office/officeart/2005/8/layout/venn2"/>
    <dgm:cxn modelId="{0DC65956-0E6E-FC42-B0A8-1E1FC2F65959}" type="presParOf" srcId="{62DC5873-6514-A747-A4FD-2CF5A460E27D}" destId="{BB1AB964-1305-3F47-85AE-11E1A3EF29C8}" srcOrd="2" destOrd="0" presId="urn:microsoft.com/office/officeart/2005/8/layout/venn2"/>
    <dgm:cxn modelId="{9712EF92-98CF-E941-9812-04621A86ADD5}" type="presParOf" srcId="{BB1AB964-1305-3F47-85AE-11E1A3EF29C8}" destId="{39443A39-54DE-3641-8D89-8E07DA82E595}" srcOrd="0" destOrd="0" presId="urn:microsoft.com/office/officeart/2005/8/layout/venn2"/>
    <dgm:cxn modelId="{AC81B8A9-0B89-AF4D-BFFA-C827F0933D3A}" type="presParOf" srcId="{BB1AB964-1305-3F47-85AE-11E1A3EF29C8}" destId="{37134367-CC1E-344A-B4AB-4F2CA0588F32}"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D4CEF-91E0-4C53-84D1-367AFAC3DBC1}">
      <dsp:nvSpPr>
        <dsp:cNvPr id="0" name=""/>
        <dsp:cNvSpPr/>
      </dsp:nvSpPr>
      <dsp:spPr>
        <a:xfrm>
          <a:off x="4369925" y="787"/>
          <a:ext cx="1927026" cy="12525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ea typeface="Calibri" panose="020F0502020204030204" pitchFamily="34" charset="0"/>
              <a:cs typeface="Arial" panose="020B0604020202020204" pitchFamily="34" charset="0"/>
            </a:rPr>
            <a:t>Förbättrings-agenda</a:t>
          </a:r>
          <a:endParaRPr lang="sv-SE" sz="2000" kern="1200" dirty="0"/>
        </a:p>
      </dsp:txBody>
      <dsp:txXfrm>
        <a:off x="4431070" y="61932"/>
        <a:ext cx="1804736" cy="1130277"/>
      </dsp:txXfrm>
    </dsp:sp>
    <dsp:sp modelId="{EA8218E2-5FD6-4F4E-9A64-863A84AE9976}">
      <dsp:nvSpPr>
        <dsp:cNvPr id="0" name=""/>
        <dsp:cNvSpPr/>
      </dsp:nvSpPr>
      <dsp:spPr>
        <a:xfrm>
          <a:off x="2832970" y="627071"/>
          <a:ext cx="5000936" cy="5000936"/>
        </a:xfrm>
        <a:custGeom>
          <a:avLst/>
          <a:gdLst/>
          <a:ahLst/>
          <a:cxnLst/>
          <a:rect l="0" t="0" r="0" b="0"/>
          <a:pathLst>
            <a:path>
              <a:moveTo>
                <a:pt x="3477193" y="198654"/>
              </a:moveTo>
              <a:arcTo wR="2500468" hR="2500468" stAng="17579574" swAng="1959511"/>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15C614-80D3-4684-A3C1-25A4D09D40CB}">
      <dsp:nvSpPr>
        <dsp:cNvPr id="0" name=""/>
        <dsp:cNvSpPr/>
      </dsp:nvSpPr>
      <dsp:spPr>
        <a:xfrm>
          <a:off x="6748011" y="1728568"/>
          <a:ext cx="1927026" cy="12525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ea typeface="Calibri" panose="020F0502020204030204" pitchFamily="34" charset="0"/>
              <a:cs typeface="Arial" panose="020B0604020202020204" pitchFamily="34" charset="0"/>
            </a:rPr>
            <a:t>Förbättrings-agenter</a:t>
          </a:r>
          <a:endParaRPr lang="sv-SE" sz="2000" kern="1200" dirty="0"/>
        </a:p>
      </dsp:txBody>
      <dsp:txXfrm>
        <a:off x="6809156" y="1789713"/>
        <a:ext cx="1804736" cy="1130277"/>
      </dsp:txXfrm>
    </dsp:sp>
    <dsp:sp modelId="{E425AF03-5615-44C2-A281-DE8345FB3467}">
      <dsp:nvSpPr>
        <dsp:cNvPr id="0" name=""/>
        <dsp:cNvSpPr/>
      </dsp:nvSpPr>
      <dsp:spPr>
        <a:xfrm>
          <a:off x="2832970" y="627071"/>
          <a:ext cx="5000936" cy="5000936"/>
        </a:xfrm>
        <a:custGeom>
          <a:avLst/>
          <a:gdLst/>
          <a:ahLst/>
          <a:cxnLst/>
          <a:rect l="0" t="0" r="0" b="0"/>
          <a:pathLst>
            <a:path>
              <a:moveTo>
                <a:pt x="4997532" y="2370037"/>
              </a:moveTo>
              <a:arcTo wR="2500468" hR="2500468" stAng="21420597" swAng="2194746"/>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DD261F-5DF6-43F8-8BEF-3FD5179219F6}">
      <dsp:nvSpPr>
        <dsp:cNvPr id="0" name=""/>
        <dsp:cNvSpPr/>
      </dsp:nvSpPr>
      <dsp:spPr>
        <a:xfrm>
          <a:off x="5839663" y="4524176"/>
          <a:ext cx="1927026" cy="12525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ea typeface="Calibri" panose="020F0502020204030204" pitchFamily="34" charset="0"/>
              <a:cs typeface="Arial" panose="020B0604020202020204" pitchFamily="34" charset="0"/>
            </a:rPr>
            <a:t>Förbättrings-organisation</a:t>
          </a:r>
          <a:endParaRPr lang="sv-SE" sz="2000" kern="1200" dirty="0"/>
        </a:p>
      </dsp:txBody>
      <dsp:txXfrm>
        <a:off x="5900808" y="4585321"/>
        <a:ext cx="1804736" cy="1130277"/>
      </dsp:txXfrm>
    </dsp:sp>
    <dsp:sp modelId="{731E0A23-A5E3-4346-8053-AF1C5BE35F53}">
      <dsp:nvSpPr>
        <dsp:cNvPr id="0" name=""/>
        <dsp:cNvSpPr/>
      </dsp:nvSpPr>
      <dsp:spPr>
        <a:xfrm>
          <a:off x="2832970" y="627071"/>
          <a:ext cx="5000936" cy="5000936"/>
        </a:xfrm>
        <a:custGeom>
          <a:avLst/>
          <a:gdLst/>
          <a:ahLst/>
          <a:cxnLst/>
          <a:rect l="0" t="0" r="0" b="0"/>
          <a:pathLst>
            <a:path>
              <a:moveTo>
                <a:pt x="2996774" y="4951186"/>
              </a:moveTo>
              <a:arcTo wR="2500468" hR="2500468" stAng="4713096" swAng="1373807"/>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BA0DE3-8D2F-4821-B9E2-54C5C89539CC}">
      <dsp:nvSpPr>
        <dsp:cNvPr id="0" name=""/>
        <dsp:cNvSpPr/>
      </dsp:nvSpPr>
      <dsp:spPr>
        <a:xfrm>
          <a:off x="2900187" y="4524176"/>
          <a:ext cx="1927026" cy="12525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ea typeface="Calibri" panose="020F0502020204030204" pitchFamily="34" charset="0"/>
              <a:cs typeface="Arial" panose="020B0604020202020204" pitchFamily="34" charset="0"/>
            </a:rPr>
            <a:t>Förbättrings-kultur och förbättrings-historia </a:t>
          </a:r>
          <a:endParaRPr lang="sv-SE" sz="2000" kern="1200" dirty="0"/>
        </a:p>
      </dsp:txBody>
      <dsp:txXfrm>
        <a:off x="2961332" y="4585321"/>
        <a:ext cx="1804736" cy="1130277"/>
      </dsp:txXfrm>
    </dsp:sp>
    <dsp:sp modelId="{695A62A4-33C0-451D-B394-D5E35ADDE6B3}">
      <dsp:nvSpPr>
        <dsp:cNvPr id="0" name=""/>
        <dsp:cNvSpPr/>
      </dsp:nvSpPr>
      <dsp:spPr>
        <a:xfrm>
          <a:off x="2832970" y="627071"/>
          <a:ext cx="5000936" cy="5000936"/>
        </a:xfrm>
        <a:custGeom>
          <a:avLst/>
          <a:gdLst/>
          <a:ahLst/>
          <a:cxnLst/>
          <a:rect l="0" t="0" r="0" b="0"/>
          <a:pathLst>
            <a:path>
              <a:moveTo>
                <a:pt x="417791" y="3884230"/>
              </a:moveTo>
              <a:arcTo wR="2500468" hR="2500468" stAng="8783960" swAng="2122668"/>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4765AC-7098-4A9D-BAC5-044F2CC76B92}">
      <dsp:nvSpPr>
        <dsp:cNvPr id="0" name=""/>
        <dsp:cNvSpPr/>
      </dsp:nvSpPr>
      <dsp:spPr>
        <a:xfrm>
          <a:off x="2049283" y="1675190"/>
          <a:ext cx="1812137" cy="13593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solidFill>
                <a:schemeClr val="tx1"/>
              </a:solidFill>
              <a:ea typeface="Calibri" panose="020F0502020204030204" pitchFamily="34" charset="0"/>
              <a:cs typeface="Arial" panose="020B0604020202020204" pitchFamily="34" charset="0"/>
            </a:rPr>
            <a:t>Förbättrings-ledarskap</a:t>
          </a:r>
          <a:r>
            <a:rPr lang="sv-SE" sz="2000" b="1" kern="1200" dirty="0">
              <a:ea typeface="Calibri" panose="020F0502020204030204" pitchFamily="34" charset="0"/>
              <a:cs typeface="Arial" panose="020B0604020202020204" pitchFamily="34" charset="0"/>
            </a:rPr>
            <a:t> och förbättrings-processer</a:t>
          </a:r>
          <a:endParaRPr lang="sv-SE" sz="2000" kern="1200" dirty="0"/>
        </a:p>
      </dsp:txBody>
      <dsp:txXfrm>
        <a:off x="2115640" y="1741547"/>
        <a:ext cx="1679423" cy="1226609"/>
      </dsp:txXfrm>
    </dsp:sp>
    <dsp:sp modelId="{F7E3F4F3-23B1-4174-88DE-89DC2D07B656}">
      <dsp:nvSpPr>
        <dsp:cNvPr id="0" name=""/>
        <dsp:cNvSpPr/>
      </dsp:nvSpPr>
      <dsp:spPr>
        <a:xfrm>
          <a:off x="2832970" y="627071"/>
          <a:ext cx="5000936" cy="5000936"/>
        </a:xfrm>
        <a:custGeom>
          <a:avLst/>
          <a:gdLst/>
          <a:ahLst/>
          <a:cxnLst/>
          <a:rect l="0" t="0" r="0" b="0"/>
          <a:pathLst>
            <a:path>
              <a:moveTo>
                <a:pt x="473021" y="1036979"/>
              </a:moveTo>
              <a:arcTo wR="2500468" hR="2500468" stAng="12949391" swAng="1871892"/>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A7F7B-4607-E746-9535-F6E6250CE143}">
      <dsp:nvSpPr>
        <dsp:cNvPr id="0" name=""/>
        <dsp:cNvSpPr/>
      </dsp:nvSpPr>
      <dsp:spPr>
        <a:xfrm>
          <a:off x="1354666" y="0"/>
          <a:ext cx="5418667" cy="541866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rPr>
            <a:t>Pedagogisk skicklighet</a:t>
          </a:r>
        </a:p>
      </dsp:txBody>
      <dsp:txXfrm>
        <a:off x="3117087" y="270933"/>
        <a:ext cx="1893824" cy="812800"/>
      </dsp:txXfrm>
    </dsp:sp>
    <dsp:sp modelId="{0108DC17-92EB-D04E-8B94-8F04F2E00BDE}">
      <dsp:nvSpPr>
        <dsp:cNvPr id="0" name=""/>
        <dsp:cNvSpPr/>
      </dsp:nvSpPr>
      <dsp:spPr>
        <a:xfrm>
          <a:off x="2031999" y="1354666"/>
          <a:ext cx="4064000" cy="40640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rPr>
            <a:t>Lärarskicklighet</a:t>
          </a:r>
        </a:p>
      </dsp:txBody>
      <dsp:txXfrm>
        <a:off x="3117087" y="1608666"/>
        <a:ext cx="1893824" cy="762000"/>
      </dsp:txXfrm>
    </dsp:sp>
    <dsp:sp modelId="{39443A39-54DE-3641-8D89-8E07DA82E595}">
      <dsp:nvSpPr>
        <dsp:cNvPr id="0" name=""/>
        <dsp:cNvSpPr/>
      </dsp:nvSpPr>
      <dsp:spPr>
        <a:xfrm>
          <a:off x="2709333" y="2709333"/>
          <a:ext cx="2709333" cy="270933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rPr>
            <a:t>Undervisnings-skicklighet</a:t>
          </a:r>
        </a:p>
      </dsp:txBody>
      <dsp:txXfrm>
        <a:off x="3106105" y="3386666"/>
        <a:ext cx="1915788"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183A5-C52E-1C4F-AA2F-8FE096B83168}" type="datetimeFigureOut">
              <a:rPr lang="sv-SE" smtClean="0"/>
              <a:t>2024-10-23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72BD4-EAA3-DE43-9CB3-175418957D2D}" type="slidenum">
              <a:rPr lang="sv-SE" smtClean="0"/>
              <a:t>‹#›</a:t>
            </a:fld>
            <a:endParaRPr lang="sv-SE"/>
          </a:p>
        </p:txBody>
      </p:sp>
    </p:spTree>
    <p:extLst>
      <p:ext uri="{BB962C8B-B14F-4D97-AF65-F5344CB8AC3E}">
        <p14:creationId xmlns:p14="http://schemas.microsoft.com/office/powerpoint/2010/main" val="1269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0" i="0" u="none" strike="noStrike" dirty="0">
                <a:solidFill>
                  <a:srgbClr val="212121"/>
                </a:solidFill>
                <a:effectLst/>
                <a:latin typeface="Calibri" panose="020F0502020204030204" pitchFamily="34" charset="0"/>
              </a:rPr>
              <a:t>Pass 1: Att leda analys och utveckling av undervisning</a:t>
            </a:r>
          </a:p>
          <a:p>
            <a:pPr marL="600075" algn="l">
              <a:buFont typeface="Arial" panose="020B0604020202020204" pitchFamily="34" charset="0"/>
              <a:buChar char="•"/>
            </a:pPr>
            <a:r>
              <a:rPr lang="sv-SE" sz="1800" b="0" i="0" u="none" strike="noStrike" dirty="0">
                <a:solidFill>
                  <a:srgbClr val="212121"/>
                </a:solidFill>
                <a:effectLst/>
                <a:latin typeface="Calibri" panose="020F0502020204030204" pitchFamily="34" charset="0"/>
              </a:rPr>
              <a:t>Skolledares kunskapsbas och ”split vision” i det systematiska kvalitetsarbetet med fokus på undervisning och elevers lärande</a:t>
            </a:r>
          </a:p>
          <a:p>
            <a:pPr marL="600075" algn="l">
              <a:buFont typeface="Arial" panose="020B0604020202020204" pitchFamily="34" charset="0"/>
              <a:buChar char="•"/>
            </a:pPr>
            <a:r>
              <a:rPr lang="sv-SE" sz="1800" b="0" i="0" u="none" strike="noStrike" dirty="0">
                <a:solidFill>
                  <a:srgbClr val="212121"/>
                </a:solidFill>
                <a:effectLst/>
                <a:latin typeface="Calibri" panose="020F0502020204030204" pitchFamily="34" charset="0"/>
              </a:rPr>
              <a:t>Tre viktiga analyser – resultat, undervisning, förbättringskapacitet (mer om detta i pass 2)</a:t>
            </a:r>
          </a:p>
          <a:p>
            <a:pPr marL="600075" algn="l">
              <a:buFont typeface="Arial" panose="020B0604020202020204" pitchFamily="34" charset="0"/>
              <a:buChar char="•"/>
            </a:pPr>
            <a:r>
              <a:rPr lang="sv-SE" sz="1800" b="0" i="0" u="none" strike="noStrike" dirty="0">
                <a:solidFill>
                  <a:srgbClr val="212121"/>
                </a:solidFill>
                <a:effectLst/>
                <a:latin typeface="Calibri" panose="020F0502020204030204" pitchFamily="34" charset="0"/>
              </a:rPr>
              <a:t>Elevers röster i SKA – en outnyttjad resurs?</a:t>
            </a:r>
          </a:p>
          <a:p>
            <a:pPr algn="l"/>
            <a:r>
              <a:rPr lang="sv-SE" sz="1800" b="0" i="0" u="none" strike="noStrike" dirty="0">
                <a:solidFill>
                  <a:srgbClr val="212121"/>
                </a:solidFill>
                <a:effectLst/>
                <a:latin typeface="Calibri" panose="020F0502020204030204" pitchFamily="34" charset="0"/>
              </a:rPr>
              <a:t> </a:t>
            </a:r>
          </a:p>
          <a:p>
            <a:pPr algn="l"/>
            <a:r>
              <a:rPr lang="sv-SE" sz="1800" b="0" i="0" u="none" strike="noStrike" dirty="0">
                <a:solidFill>
                  <a:srgbClr val="212121"/>
                </a:solidFill>
                <a:effectLst/>
                <a:latin typeface="Calibri" panose="020F0502020204030204" pitchFamily="34" charset="0"/>
              </a:rPr>
              <a:t>Pass 2: Att leda kapacitetsbyggande förbättringsarbete på skolan</a:t>
            </a:r>
          </a:p>
          <a:p>
            <a:pPr marL="600075" algn="l">
              <a:buFont typeface="Arial" panose="020B0604020202020204" pitchFamily="34" charset="0"/>
              <a:buChar char="•"/>
            </a:pPr>
            <a:r>
              <a:rPr lang="sv-SE" sz="1800" b="0" i="0" u="none" strike="noStrike" dirty="0">
                <a:solidFill>
                  <a:srgbClr val="212121"/>
                </a:solidFill>
                <a:effectLst/>
                <a:latin typeface="Calibri" panose="020F0502020204030204" pitchFamily="34" charset="0"/>
              </a:rPr>
              <a:t>Tre strategier för skolförbättring – 1) iterativa processer, 2) distribuerat ledarskap, 3) Observationer och återkoppling</a:t>
            </a:r>
          </a:p>
          <a:p>
            <a:pPr marL="600075" algn="l">
              <a:buFont typeface="Arial" panose="020B0604020202020204" pitchFamily="34" charset="0"/>
              <a:buChar char="•"/>
            </a:pPr>
            <a:r>
              <a:rPr lang="sv-SE" sz="1800" b="0" i="0" u="none" strike="noStrike" dirty="0">
                <a:solidFill>
                  <a:srgbClr val="212121"/>
                </a:solidFill>
                <a:effectLst/>
                <a:latin typeface="Calibri" panose="020F0502020204030204" pitchFamily="34" charset="0"/>
              </a:rPr>
              <a:t>Förbättringskapacitet som samlingsbegrepp för främjande villkor i det systematiska kvalitetsarbetet – ett ramverk för analys och utvecklingsarbete i skolan</a:t>
            </a:r>
          </a:p>
          <a:p>
            <a:endParaRPr lang="sv-SE" dirty="0"/>
          </a:p>
        </p:txBody>
      </p:sp>
      <p:sp>
        <p:nvSpPr>
          <p:cNvPr id="4" name="Platshållare för bildnummer 3"/>
          <p:cNvSpPr>
            <a:spLocks noGrp="1"/>
          </p:cNvSpPr>
          <p:nvPr>
            <p:ph type="sldNum" sz="quarter" idx="5"/>
          </p:nvPr>
        </p:nvSpPr>
        <p:spPr/>
        <p:txBody>
          <a:bodyPr/>
          <a:lstStyle/>
          <a:p>
            <a:fld id="{18172BD4-EAA3-DE43-9CB3-175418957D2D}" type="slidenum">
              <a:rPr lang="sv-SE" smtClean="0"/>
              <a:t>1</a:t>
            </a:fld>
            <a:endParaRPr lang="sv-SE"/>
          </a:p>
        </p:txBody>
      </p:sp>
    </p:spTree>
    <p:extLst>
      <p:ext uri="{BB962C8B-B14F-4D97-AF65-F5344CB8AC3E}">
        <p14:creationId xmlns:p14="http://schemas.microsoft.com/office/powerpoint/2010/main" val="1049335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80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Datnow utgår mer från typ av data, jag betonar innehållsaspekter i underlagen. Men likartad idé, dvs. underlagen ska bidra till bredd och djup och en fördjupad analys av elevernas lärande.</a:t>
            </a:r>
            <a:endParaRPr/>
          </a:p>
        </p:txBody>
      </p:sp>
      <p:sp>
        <p:nvSpPr>
          <p:cNvPr id="197" name="Google Shape;1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Exempel på referensramar för god undervisning.</a:t>
            </a:r>
          </a:p>
          <a:p>
            <a:pPr marL="342900" lvl="0" indent="-342900" algn="l" rtl="0">
              <a:spcBef>
                <a:spcPts val="0"/>
              </a:spcBef>
              <a:spcAft>
                <a:spcPts val="0"/>
              </a:spcAft>
              <a:buSzPts val="1920"/>
              <a:buChar char="►"/>
            </a:pPr>
            <a:r>
              <a:rPr lang="sv-SE" sz="1200" dirty="0"/>
              <a:t>Forskning har under lång tid genererat generella referensramar med kategorier av:</a:t>
            </a:r>
            <a:endParaRPr lang="sv-SE" dirty="0"/>
          </a:p>
          <a:p>
            <a:pPr marL="0" lvl="0" indent="0" algn="l" rtl="0">
              <a:spcBef>
                <a:spcPts val="1000"/>
              </a:spcBef>
              <a:spcAft>
                <a:spcPts val="0"/>
              </a:spcAft>
              <a:buSzPts val="1920"/>
              <a:buNone/>
            </a:pPr>
            <a:r>
              <a:rPr lang="sv-SE" sz="1200" dirty="0"/>
              <a:t>	</a:t>
            </a:r>
            <a:endParaRPr lang="sv-SE" dirty="0"/>
          </a:p>
          <a:p>
            <a:pPr marL="0" lvl="0" indent="0" algn="l" rtl="0">
              <a:spcBef>
                <a:spcPts val="1000"/>
              </a:spcBef>
              <a:spcAft>
                <a:spcPts val="0"/>
              </a:spcAft>
              <a:buSzPts val="1920"/>
              <a:buNone/>
            </a:pPr>
            <a:r>
              <a:rPr lang="sv-SE" sz="1200" dirty="0"/>
              <a:t>	- psykologiska och relationsrelaterade aspekter</a:t>
            </a:r>
            <a:endParaRPr lang="sv-SE" dirty="0"/>
          </a:p>
          <a:p>
            <a:pPr marL="0" lvl="0" indent="0" algn="l" rtl="0">
              <a:spcBef>
                <a:spcPts val="1000"/>
              </a:spcBef>
              <a:spcAft>
                <a:spcPts val="0"/>
              </a:spcAft>
              <a:buSzPts val="1920"/>
              <a:buNone/>
            </a:pPr>
            <a:r>
              <a:rPr lang="sv-SE" sz="1200" dirty="0"/>
              <a:t>	- ämnes/innehållsrelaterade aspekter</a:t>
            </a:r>
            <a:endParaRPr lang="sv-SE" dirty="0"/>
          </a:p>
          <a:p>
            <a:pPr marL="0" lvl="0" indent="0" algn="l" rtl="0">
              <a:spcBef>
                <a:spcPts val="1000"/>
              </a:spcBef>
              <a:spcAft>
                <a:spcPts val="0"/>
              </a:spcAft>
              <a:buSzPts val="1920"/>
              <a:buNone/>
            </a:pPr>
            <a:r>
              <a:rPr lang="sv-SE" sz="1200" dirty="0"/>
              <a:t>	- pedagogiska/didaktiska aspekter</a:t>
            </a:r>
            <a:endParaRPr lang="sv-SE" dirty="0"/>
          </a:p>
          <a:p>
            <a:pPr marL="0" lvl="0" indent="0" algn="l" rtl="0">
              <a:spcBef>
                <a:spcPts val="1000"/>
              </a:spcBef>
              <a:spcAft>
                <a:spcPts val="0"/>
              </a:spcAft>
              <a:buSzPts val="1440"/>
              <a:buNone/>
            </a:pPr>
            <a:endParaRPr lang="sv-SE" dirty="0"/>
          </a:p>
          <a:p>
            <a:pPr marL="0" lvl="0" indent="0" algn="l" rtl="0">
              <a:spcBef>
                <a:spcPts val="1000"/>
              </a:spcBef>
              <a:spcAft>
                <a:spcPts val="0"/>
              </a:spcAft>
              <a:buSzPts val="1440"/>
              <a:buNone/>
            </a:pPr>
            <a:endParaRPr lang="sv-SE" dirty="0"/>
          </a:p>
          <a:p>
            <a:pPr marL="0" lvl="0" indent="0" algn="l" rtl="0">
              <a:spcBef>
                <a:spcPts val="1000"/>
              </a:spcBef>
              <a:spcAft>
                <a:spcPts val="0"/>
              </a:spcAft>
              <a:buSzPts val="1600"/>
              <a:buNone/>
            </a:pPr>
            <a:r>
              <a:rPr lang="sv-SE" sz="1100" dirty="0"/>
              <a:t>(jfr Håkansson &amp; Sundberg, 2020; Alexander m.fl., 2010; </a:t>
            </a:r>
            <a:r>
              <a:rPr lang="sv-SE" sz="1100" dirty="0" err="1"/>
              <a:t>Creemers</a:t>
            </a:r>
            <a:r>
              <a:rPr lang="sv-SE" sz="1100" dirty="0"/>
              <a:t> &amp; </a:t>
            </a:r>
            <a:r>
              <a:rPr lang="sv-SE" sz="1100" dirty="0" err="1"/>
              <a:t>Kyriakides</a:t>
            </a:r>
            <a:r>
              <a:rPr lang="sv-SE" sz="1100" dirty="0"/>
              <a:t>, 2012; osv)</a:t>
            </a:r>
            <a:endParaRPr lang="sv-SE" dirty="0"/>
          </a:p>
          <a:p>
            <a:pPr marL="0" lvl="0" indent="0" algn="l" rtl="0">
              <a:spcBef>
                <a:spcPts val="0"/>
              </a:spcBef>
              <a:spcAft>
                <a:spcPts val="0"/>
              </a:spcAft>
              <a:buNone/>
            </a:pPr>
            <a:endParaRPr dirty="0"/>
          </a:p>
        </p:txBody>
      </p:sp>
      <p:sp>
        <p:nvSpPr>
          <p:cNvPr id="285" name="Google Shape;28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resultat:</a:t>
            </a:r>
          </a:p>
          <a:p>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Förbättringsarbetet når ut i klassrummen, men utifrån elevernas perspektiv varierar genomslagskraften och styrkan mellan lärare, ämnen och lektioner.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r>
              <a:rPr lang="sv-SE" dirty="0"/>
              <a:t>Vissa undervisningsaspekter påverkas tydligt – andra ”tonar ut” eller påverkas inte alls!</a:t>
            </a:r>
          </a:p>
          <a:p>
            <a:r>
              <a:rPr lang="sv-SE" dirty="0"/>
              <a:t>Att vidmakthålla förbättring av undervisning – en krävande uppgift!</a:t>
            </a:r>
          </a:p>
          <a:p>
            <a:r>
              <a:rPr lang="sv-SE" dirty="0"/>
              <a:t>Elevernas bild av skolförbättring en viktig indikator för att följa utveckling över tid.</a:t>
            </a:r>
          </a:p>
          <a:p>
            <a:pPr marL="0" indent="0">
              <a:buNone/>
            </a:pPr>
            <a:r>
              <a:rPr lang="sv-SE" sz="1100" dirty="0"/>
              <a:t>(Adolfsson &amp; Håkansson, 2018b)</a:t>
            </a:r>
          </a:p>
          <a:p>
            <a:endParaRPr lang="sv-SE" dirty="0"/>
          </a:p>
        </p:txBody>
      </p:sp>
      <p:sp>
        <p:nvSpPr>
          <p:cNvPr id="4" name="Platshållare för bildnummer 3"/>
          <p:cNvSpPr>
            <a:spLocks noGrp="1"/>
          </p:cNvSpPr>
          <p:nvPr>
            <p:ph type="sldNum" sz="quarter" idx="5"/>
          </p:nvPr>
        </p:nvSpPr>
        <p:spPr/>
        <p:txBody>
          <a:bodyPr/>
          <a:lstStyle/>
          <a:p>
            <a:fld id="{F151FA31-6C29-414C-9E36-71F8271A13CD}" type="slidenum">
              <a:rPr lang="sv-SE" smtClean="0"/>
              <a:t>24</a:t>
            </a:fld>
            <a:endParaRPr lang="sv-SE"/>
          </a:p>
        </p:txBody>
      </p:sp>
    </p:spTree>
    <p:extLst>
      <p:ext uri="{BB962C8B-B14F-4D97-AF65-F5344CB8AC3E}">
        <p14:creationId xmlns:p14="http://schemas.microsoft.com/office/powerpoint/2010/main" val="1234253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3730545-C005-074C-9D22-149AAAE32ED2}" type="slidenum">
              <a:rPr lang="sv-SE" smtClean="0"/>
              <a:t>26</a:t>
            </a:fld>
            <a:endParaRPr lang="sv-SE"/>
          </a:p>
        </p:txBody>
      </p:sp>
    </p:spTree>
    <p:extLst>
      <p:ext uri="{BB962C8B-B14F-4D97-AF65-F5344CB8AC3E}">
        <p14:creationId xmlns:p14="http://schemas.microsoft.com/office/powerpoint/2010/main" val="256410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hjälpmedel för analys: att relatera</a:t>
            </a:r>
            <a:r>
              <a:rPr lang="sv-SE" baseline="0" dirty="0"/>
              <a:t> Utfall D till övriga utfallsmått.</a:t>
            </a:r>
            <a:endParaRPr lang="sv-SE" dirty="0"/>
          </a:p>
        </p:txBody>
      </p:sp>
      <p:sp>
        <p:nvSpPr>
          <p:cNvPr id="4" name="Platshållare för bildnummer 3"/>
          <p:cNvSpPr>
            <a:spLocks noGrp="1"/>
          </p:cNvSpPr>
          <p:nvPr>
            <p:ph type="sldNum" sz="quarter" idx="10"/>
          </p:nvPr>
        </p:nvSpPr>
        <p:spPr/>
        <p:txBody>
          <a:bodyPr/>
          <a:lstStyle/>
          <a:p>
            <a:fld id="{F2057AA4-F3DE-9E46-BE74-9D35A18D261D}" type="slidenum">
              <a:rPr lang="sv-SE" smtClean="0"/>
              <a:t>27</a:t>
            </a:fld>
            <a:endParaRPr lang="sv-SE"/>
          </a:p>
        </p:txBody>
      </p:sp>
    </p:spTree>
    <p:extLst>
      <p:ext uri="{BB962C8B-B14F-4D97-AF65-F5344CB8AC3E}">
        <p14:creationId xmlns:p14="http://schemas.microsoft.com/office/powerpoint/2010/main" val="3391495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3" name="Google Shape;38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85" name="Google Shape;48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Ett ramverk av fyra metaforiska vägar som visar hur skolledares påverkan tar sig uttryck: den målinriktade (med exempelvis fokus på undervisning och studieprestationer), den emotionella (med exempelvis fokus på lärares kollektiva kapacitetsupplevelse), den organisatoriska (med exempelvis fokus på akademisk optimism) och den familjeorienterade (med exempelvis fokus på studiekulturen i familjen)</a:t>
            </a:r>
            <a:r>
              <a:rPr lang="sv-SE" dirty="0">
                <a:effectLst/>
              </a:rPr>
              <a:t> (</a:t>
            </a:r>
            <a:r>
              <a:rPr lang="sv-SE" dirty="0" err="1"/>
              <a:t>Leithwood</a:t>
            </a:r>
            <a:r>
              <a:rPr lang="sv-SE" dirty="0"/>
              <a:t>, </a:t>
            </a:r>
            <a:r>
              <a:rPr lang="sv-SE" dirty="0" err="1"/>
              <a:t>Sun</a:t>
            </a:r>
            <a:r>
              <a:rPr lang="sv-SE" dirty="0"/>
              <a:t> &amp; Pollock (2017) </a:t>
            </a:r>
          </a:p>
          <a:p>
            <a:endParaRPr lang="sv-SE" dirty="0"/>
          </a:p>
        </p:txBody>
      </p:sp>
      <p:sp>
        <p:nvSpPr>
          <p:cNvPr id="4" name="Platshållare för bildnummer 3"/>
          <p:cNvSpPr>
            <a:spLocks noGrp="1"/>
          </p:cNvSpPr>
          <p:nvPr>
            <p:ph type="sldNum" sz="quarter" idx="10"/>
          </p:nvPr>
        </p:nvSpPr>
        <p:spPr/>
        <p:txBody>
          <a:bodyPr/>
          <a:lstStyle/>
          <a:p>
            <a:fld id="{F151FA31-6C29-414C-9E36-71F8271A13CD}" type="slidenum">
              <a:rPr lang="sv-SE" smtClean="0"/>
              <a:t>35</a:t>
            </a:fld>
            <a:endParaRPr lang="sv-SE"/>
          </a:p>
        </p:txBody>
      </p:sp>
    </p:spTree>
    <p:extLst>
      <p:ext uri="{BB962C8B-B14F-4D97-AF65-F5344CB8AC3E}">
        <p14:creationId xmlns:p14="http://schemas.microsoft.com/office/powerpoint/2010/main" val="329158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 S 28 UL 6 steg i utvecklingen av skolans ledarskap</a:t>
            </a:r>
          </a:p>
          <a:p>
            <a:endParaRPr lang="sv-SE" dirty="0"/>
          </a:p>
        </p:txBody>
      </p:sp>
      <p:sp>
        <p:nvSpPr>
          <p:cNvPr id="4" name="Platshållare för bildnummer 3"/>
          <p:cNvSpPr>
            <a:spLocks noGrp="1"/>
          </p:cNvSpPr>
          <p:nvPr>
            <p:ph type="sldNum" sz="quarter" idx="5"/>
          </p:nvPr>
        </p:nvSpPr>
        <p:spPr/>
        <p:txBody>
          <a:bodyPr/>
          <a:lstStyle/>
          <a:p>
            <a:pPr>
              <a:defRPr/>
            </a:pPr>
            <a:fld id="{B6CF9593-DD22-4640-A389-C6495713432F}" type="slidenum">
              <a:rPr lang="sv-SE" smtClean="0"/>
              <a:pPr>
                <a:defRPr/>
              </a:pPr>
              <a:t>3</a:t>
            </a:fld>
            <a:endParaRPr lang="sv-SE"/>
          </a:p>
        </p:txBody>
      </p:sp>
    </p:spTree>
    <p:extLst>
      <p:ext uri="{BB962C8B-B14F-4D97-AF65-F5344CB8AC3E}">
        <p14:creationId xmlns:p14="http://schemas.microsoft.com/office/powerpoint/2010/main" val="3793280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vissa situationer kan en person vara en ledare, medan i andra kan samma person inta följarens roll. Ledarskap något ”flytande” som pågår mellan ledare och följare inte en egenskap kopplad till en organisatorisk position (Håkansson &amp; Sundberg, 2018, s. 96).</a:t>
            </a:r>
          </a:p>
        </p:txBody>
      </p:sp>
      <p:sp>
        <p:nvSpPr>
          <p:cNvPr id="4" name="Platshållare för bildnummer 3"/>
          <p:cNvSpPr>
            <a:spLocks noGrp="1"/>
          </p:cNvSpPr>
          <p:nvPr>
            <p:ph type="sldNum" sz="quarter" idx="5"/>
          </p:nvPr>
        </p:nvSpPr>
        <p:spPr/>
        <p:txBody>
          <a:bodyPr/>
          <a:lstStyle/>
          <a:p>
            <a:fld id="{18172BD4-EAA3-DE43-9CB3-175418957D2D}" type="slidenum">
              <a:rPr lang="sv-SE" smtClean="0"/>
              <a:t>38</a:t>
            </a:fld>
            <a:endParaRPr lang="sv-SE"/>
          </a:p>
        </p:txBody>
      </p:sp>
    </p:spTree>
    <p:extLst>
      <p:ext uri="{BB962C8B-B14F-4D97-AF65-F5344CB8AC3E}">
        <p14:creationId xmlns:p14="http://schemas.microsoft.com/office/powerpoint/2010/main" val="2816508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latin typeface="Helvetica" pitchFamily="2" charset="0"/>
              </a:rPr>
              <a:t>Christopher </a:t>
            </a:r>
            <a:r>
              <a:rPr lang="sv-SE" dirty="0" err="1">
                <a:effectLst/>
                <a:latin typeface="Helvetica" pitchFamily="2" charset="0"/>
              </a:rPr>
              <a:t>Kellermann</a:t>
            </a:r>
            <a:r>
              <a:rPr lang="sv-SE" dirty="0">
                <a:effectLst/>
                <a:latin typeface="Helvetica" pitchFamily="2" charset="0"/>
              </a:rPr>
              <a:t>, Max </a:t>
            </a:r>
            <a:r>
              <a:rPr lang="sv-SE" dirty="0" err="1">
                <a:effectLst/>
                <a:latin typeface="Helvetica" pitchFamily="2" charset="0"/>
              </a:rPr>
              <a:t>Nachbauer</a:t>
            </a:r>
            <a:r>
              <a:rPr lang="sv-SE" dirty="0">
                <a:effectLst/>
                <a:latin typeface="Helvetica" pitchFamily="2" charset="0"/>
              </a:rPr>
              <a:t>, Holger </a:t>
            </a:r>
            <a:r>
              <a:rPr lang="sv-SE" dirty="0" err="1">
                <a:effectLst/>
                <a:latin typeface="Helvetica" pitchFamily="2" charset="0"/>
              </a:rPr>
              <a:t>Gaertner</a:t>
            </a:r>
            <a:r>
              <a:rPr lang="sv-SE" dirty="0">
                <a:effectLst/>
                <a:latin typeface="Helvetica" pitchFamily="2" charset="0"/>
              </a:rPr>
              <a:t> &amp; Felicitas</a:t>
            </a:r>
          </a:p>
          <a:p>
            <a:r>
              <a:rPr lang="sv-SE" dirty="0">
                <a:effectLst/>
                <a:latin typeface="Helvetica" pitchFamily="2" charset="0"/>
              </a:rPr>
              <a:t>Thiel (2022): The </a:t>
            </a:r>
            <a:r>
              <a:rPr lang="sv-SE" dirty="0" err="1">
                <a:effectLst/>
                <a:latin typeface="Helvetica" pitchFamily="2" charset="0"/>
              </a:rPr>
              <a:t>effect</a:t>
            </a:r>
            <a:r>
              <a:rPr lang="sv-SE" dirty="0">
                <a:effectLst/>
                <a:latin typeface="Helvetica" pitchFamily="2" charset="0"/>
              </a:rPr>
              <a:t> </a:t>
            </a:r>
            <a:r>
              <a:rPr lang="sv-SE" dirty="0" err="1">
                <a:effectLst/>
                <a:latin typeface="Helvetica" pitchFamily="2" charset="0"/>
              </a:rPr>
              <a:t>of</a:t>
            </a:r>
            <a:r>
              <a:rPr lang="sv-SE" dirty="0">
                <a:effectLst/>
                <a:latin typeface="Helvetica" pitchFamily="2" charset="0"/>
              </a:rPr>
              <a:t> </a:t>
            </a:r>
            <a:r>
              <a:rPr lang="sv-SE" dirty="0" err="1">
                <a:effectLst/>
                <a:latin typeface="Helvetica" pitchFamily="2" charset="0"/>
              </a:rPr>
              <a:t>school</a:t>
            </a:r>
            <a:r>
              <a:rPr lang="sv-SE" dirty="0">
                <a:effectLst/>
                <a:latin typeface="Helvetica" pitchFamily="2" charset="0"/>
              </a:rPr>
              <a:t> </a:t>
            </a:r>
            <a:r>
              <a:rPr lang="sv-SE" dirty="0" err="1">
                <a:effectLst/>
                <a:latin typeface="Helvetica" pitchFamily="2" charset="0"/>
              </a:rPr>
              <a:t>leaders</a:t>
            </a:r>
            <a:r>
              <a:rPr lang="sv-SE" dirty="0">
                <a:effectLst/>
                <a:latin typeface="Helvetica" pitchFamily="2" charset="0"/>
              </a:rPr>
              <a:t>’ feedback on </a:t>
            </a:r>
            <a:r>
              <a:rPr lang="sv-SE" dirty="0" err="1">
                <a:effectLst/>
                <a:latin typeface="Helvetica" pitchFamily="2" charset="0"/>
              </a:rPr>
              <a:t>teaching</a:t>
            </a:r>
            <a:r>
              <a:rPr lang="sv-SE" dirty="0">
                <a:effectLst/>
                <a:latin typeface="Helvetica" pitchFamily="2" charset="0"/>
              </a:rPr>
              <a:t> </a:t>
            </a:r>
            <a:r>
              <a:rPr lang="sv-SE" dirty="0" err="1">
                <a:effectLst/>
                <a:latin typeface="Helvetica" pitchFamily="2" charset="0"/>
              </a:rPr>
              <a:t>quality</a:t>
            </a:r>
            <a:r>
              <a:rPr lang="sv-SE" dirty="0">
                <a:effectLst/>
                <a:latin typeface="Helvetica" pitchFamily="2" charset="0"/>
              </a:rPr>
              <a:t> </a:t>
            </a:r>
            <a:r>
              <a:rPr lang="sv-SE" dirty="0" err="1">
                <a:effectLst/>
                <a:latin typeface="Helvetica" pitchFamily="2" charset="0"/>
              </a:rPr>
              <a:t>perceived</a:t>
            </a:r>
            <a:r>
              <a:rPr lang="sv-SE" dirty="0">
                <a:effectLst/>
                <a:latin typeface="Helvetica" pitchFamily="2" charset="0"/>
              </a:rPr>
              <a:t> by students</a:t>
            </a:r>
          </a:p>
          <a:p>
            <a:r>
              <a:rPr lang="sv-SE" dirty="0">
                <a:effectLst/>
                <a:latin typeface="Helvetica" pitchFamily="2" charset="0"/>
              </a:rPr>
              <a:t>– </a:t>
            </a:r>
            <a:r>
              <a:rPr lang="sv-SE" dirty="0" err="1">
                <a:effectLst/>
                <a:latin typeface="Helvetica" pitchFamily="2" charset="0"/>
              </a:rPr>
              <a:t>results</a:t>
            </a:r>
            <a:r>
              <a:rPr lang="sv-SE" dirty="0">
                <a:effectLst/>
                <a:latin typeface="Helvetica" pitchFamily="2" charset="0"/>
              </a:rPr>
              <a:t> </a:t>
            </a:r>
            <a:r>
              <a:rPr lang="sv-SE" dirty="0" err="1">
                <a:effectLst/>
                <a:latin typeface="Helvetica" pitchFamily="2" charset="0"/>
              </a:rPr>
              <a:t>of</a:t>
            </a:r>
            <a:r>
              <a:rPr lang="sv-SE" dirty="0">
                <a:effectLst/>
                <a:latin typeface="Helvetica" pitchFamily="2" charset="0"/>
              </a:rPr>
              <a:t> an intervention </a:t>
            </a:r>
            <a:r>
              <a:rPr lang="sv-SE" dirty="0" err="1">
                <a:effectLst/>
                <a:latin typeface="Helvetica" pitchFamily="2" charset="0"/>
              </a:rPr>
              <a:t>study</a:t>
            </a:r>
            <a:r>
              <a:rPr lang="sv-SE" dirty="0">
                <a:effectLst/>
                <a:latin typeface="Helvetica" pitchFamily="2" charset="0"/>
              </a:rPr>
              <a:t>, </a:t>
            </a:r>
            <a:r>
              <a:rPr lang="sv-SE" dirty="0" err="1">
                <a:effectLst/>
                <a:latin typeface="Helvetica" pitchFamily="2" charset="0"/>
              </a:rPr>
              <a:t>School</a:t>
            </a:r>
            <a:r>
              <a:rPr lang="sv-SE" dirty="0">
                <a:effectLst/>
                <a:latin typeface="Helvetica" pitchFamily="2" charset="0"/>
              </a:rPr>
              <a:t> </a:t>
            </a:r>
            <a:r>
              <a:rPr lang="sv-SE" dirty="0" err="1">
                <a:effectLst/>
                <a:latin typeface="Helvetica" pitchFamily="2" charset="0"/>
              </a:rPr>
              <a:t>Effectiveness</a:t>
            </a:r>
            <a:r>
              <a:rPr lang="sv-SE" dirty="0">
                <a:effectLst/>
                <a:latin typeface="Helvetica" pitchFamily="2" charset="0"/>
              </a:rPr>
              <a:t> and </a:t>
            </a:r>
            <a:r>
              <a:rPr lang="sv-SE" dirty="0" err="1">
                <a:effectLst/>
                <a:latin typeface="Helvetica" pitchFamily="2" charset="0"/>
              </a:rPr>
              <a:t>School</a:t>
            </a:r>
            <a:r>
              <a:rPr lang="sv-SE" dirty="0">
                <a:effectLst/>
                <a:latin typeface="Helvetica" pitchFamily="2" charset="0"/>
              </a:rPr>
              <a:t> </a:t>
            </a:r>
            <a:r>
              <a:rPr lang="sv-SE" dirty="0" err="1">
                <a:effectLst/>
                <a:latin typeface="Helvetica" pitchFamily="2" charset="0"/>
              </a:rPr>
              <a:t>Improvement</a:t>
            </a:r>
            <a:r>
              <a:rPr lang="sv-SE" dirty="0">
                <a:effectLst/>
                <a:latin typeface="Helvetica" pitchFamily="2" charset="0"/>
              </a:rPr>
              <a:t>, DOI:</a:t>
            </a:r>
          </a:p>
          <a:p>
            <a:r>
              <a:rPr lang="sv-SE" dirty="0">
                <a:effectLst/>
                <a:latin typeface="Helvetica" pitchFamily="2" charset="0"/>
              </a:rPr>
              <a:t>10.1080/09243453.2022.2075018</a:t>
            </a:r>
          </a:p>
          <a:p>
            <a:endParaRPr lang="sv-SE" dirty="0"/>
          </a:p>
          <a:p>
            <a:r>
              <a:rPr lang="sv-SE" dirty="0"/>
              <a:t>”Ceremoniella gratulationer” = sakfrågan (dvs lärares bristande kompetens) tonas ned eller förminskas med generellt positiva kommentarer.</a:t>
            </a:r>
          </a:p>
          <a:p>
            <a:r>
              <a:rPr lang="sv-SE" dirty="0"/>
              <a:t>”Tvetydigheter” = kritik framförd som förslag till förändring. (Le </a:t>
            </a:r>
            <a:r>
              <a:rPr lang="sv-SE" dirty="0" err="1"/>
              <a:t>Fevre</a:t>
            </a:r>
            <a:r>
              <a:rPr lang="sv-SE" dirty="0"/>
              <a:t> &amp; Robinson, 2015)</a:t>
            </a:r>
          </a:p>
        </p:txBody>
      </p:sp>
      <p:sp>
        <p:nvSpPr>
          <p:cNvPr id="4" name="Platshållare för bildnummer 3"/>
          <p:cNvSpPr>
            <a:spLocks noGrp="1"/>
          </p:cNvSpPr>
          <p:nvPr>
            <p:ph type="sldNum" sz="quarter" idx="5"/>
          </p:nvPr>
        </p:nvSpPr>
        <p:spPr/>
        <p:txBody>
          <a:bodyPr/>
          <a:lstStyle/>
          <a:p>
            <a:fld id="{D9AAB5AE-4ABB-E849-929C-57B54C78DA0D}" type="slidenum">
              <a:rPr lang="sv-SE" smtClean="0"/>
              <a:t>44</a:t>
            </a:fld>
            <a:endParaRPr lang="sv-SE"/>
          </a:p>
        </p:txBody>
      </p:sp>
    </p:spTree>
    <p:extLst>
      <p:ext uri="{BB962C8B-B14F-4D97-AF65-F5344CB8AC3E}">
        <p14:creationId xmlns:p14="http://schemas.microsoft.com/office/powerpoint/2010/main" val="83053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Helvetica" pitchFamily="2" charset="0"/>
              </a:rPr>
              <a:t>“the </a:t>
            </a:r>
            <a:r>
              <a:rPr lang="sv-SE" sz="1200" dirty="0" err="1">
                <a:effectLst/>
                <a:latin typeface="Helvetica" pitchFamily="2" charset="0"/>
              </a:rPr>
              <a:t>power</a:t>
            </a:r>
            <a:r>
              <a:rPr lang="sv-SE" sz="1200" dirty="0">
                <a:effectLst/>
                <a:latin typeface="Helvetica" pitchFamily="2" charset="0"/>
              </a:rPr>
              <a:t> to </a:t>
            </a:r>
            <a:r>
              <a:rPr lang="sv-SE" sz="1200" dirty="0" err="1">
                <a:effectLst/>
                <a:latin typeface="Helvetica" pitchFamily="2" charset="0"/>
              </a:rPr>
              <a:t>engage</a:t>
            </a:r>
            <a:r>
              <a:rPr lang="sv-SE" sz="1200" dirty="0">
                <a:effectLst/>
                <a:latin typeface="Helvetica" pitchFamily="2" charset="0"/>
              </a:rPr>
              <a:t> in and</a:t>
            </a:r>
          </a:p>
          <a:p>
            <a:r>
              <a:rPr lang="sv-SE" sz="1200" dirty="0" err="1">
                <a:effectLst/>
                <a:latin typeface="Helvetica" pitchFamily="2" charset="0"/>
              </a:rPr>
              <a:t>maintain</a:t>
            </a:r>
            <a:r>
              <a:rPr lang="sv-SE" sz="1200" dirty="0">
                <a:effectLst/>
                <a:latin typeface="Helvetica" pitchFamily="2" charset="0"/>
              </a:rPr>
              <a:t> </a:t>
            </a:r>
            <a:r>
              <a:rPr lang="sv-SE" sz="1200" dirty="0" err="1">
                <a:effectLst/>
                <a:latin typeface="Helvetica" pitchFamily="2" charset="0"/>
              </a:rPr>
              <a:t>continuous</a:t>
            </a:r>
            <a:r>
              <a:rPr lang="sv-SE" sz="1200" dirty="0">
                <a:effectLst/>
                <a:latin typeface="Helvetica" pitchFamily="2" charset="0"/>
              </a:rPr>
              <a:t> </a:t>
            </a:r>
            <a:r>
              <a:rPr lang="sv-SE" sz="1200" dirty="0" err="1">
                <a:effectLst/>
                <a:latin typeface="Helvetica" pitchFamily="2" charset="0"/>
              </a:rPr>
              <a:t>learning</a:t>
            </a:r>
            <a:r>
              <a:rPr lang="sv-SE" sz="1200" dirty="0">
                <a:effectLst/>
                <a:latin typeface="Helvetica" pitchFamily="2" charset="0"/>
              </a:rPr>
              <a:t> </a:t>
            </a:r>
            <a:r>
              <a:rPr lang="sv-SE" sz="1200" dirty="0" err="1">
                <a:effectLst/>
                <a:latin typeface="Helvetica" pitchFamily="2" charset="0"/>
              </a:rPr>
              <a:t>among</a:t>
            </a:r>
            <a:r>
              <a:rPr lang="sv-SE" sz="1200" dirty="0">
                <a:effectLst/>
                <a:latin typeface="Helvetica" pitchFamily="2" charset="0"/>
              </a:rPr>
              <a:t> the </a:t>
            </a:r>
            <a:r>
              <a:rPr lang="sv-SE" sz="1200" dirty="0" err="1">
                <a:effectLst/>
                <a:latin typeface="Helvetica" pitchFamily="2" charset="0"/>
              </a:rPr>
              <a:t>teachers</a:t>
            </a:r>
            <a:r>
              <a:rPr lang="sv-SE" sz="1200" dirty="0">
                <a:effectLst/>
                <a:latin typeface="Helvetica" pitchFamily="2" charset="0"/>
              </a:rPr>
              <a:t> and the </a:t>
            </a:r>
            <a:r>
              <a:rPr lang="sv-SE" sz="1200" dirty="0" err="1">
                <a:effectLst/>
                <a:latin typeface="Helvetica" pitchFamily="2" charset="0"/>
              </a:rPr>
              <a:t>school</a:t>
            </a:r>
            <a:r>
              <a:rPr lang="sv-SE" sz="1200" dirty="0">
                <a:effectLst/>
                <a:latin typeface="Helvetica" pitchFamily="2" charset="0"/>
              </a:rPr>
              <a:t> </a:t>
            </a:r>
            <a:r>
              <a:rPr lang="sv-SE" sz="1200" dirty="0" err="1">
                <a:effectLst/>
                <a:latin typeface="Helvetica" pitchFamily="2" charset="0"/>
              </a:rPr>
              <a:t>itself</a:t>
            </a:r>
            <a:r>
              <a:rPr lang="sv-SE" sz="1200" dirty="0">
                <a:effectLst/>
                <a:latin typeface="Helvetica" pitchFamily="2" charset="0"/>
              </a:rPr>
              <a:t>, </a:t>
            </a:r>
            <a:r>
              <a:rPr lang="sv-SE" sz="1200" dirty="0" err="1">
                <a:effectLst/>
                <a:latin typeface="Helvetica" pitchFamily="2" charset="0"/>
              </a:rPr>
              <a:t>with</a:t>
            </a:r>
            <a:endParaRPr lang="sv-SE" sz="1200" dirty="0">
              <a:effectLst/>
              <a:latin typeface="Helvetica" pitchFamily="2" charset="0"/>
            </a:endParaRPr>
          </a:p>
          <a:p>
            <a:r>
              <a:rPr lang="sv-SE" sz="1200" dirty="0">
                <a:effectLst/>
                <a:latin typeface="Helvetica" pitchFamily="2" charset="0"/>
              </a:rPr>
              <a:t>the </a:t>
            </a:r>
            <a:r>
              <a:rPr lang="sv-SE" sz="1200" dirty="0" err="1">
                <a:effectLst/>
                <a:latin typeface="Helvetica" pitchFamily="2" charset="0"/>
              </a:rPr>
              <a:t>aim</a:t>
            </a:r>
            <a:r>
              <a:rPr lang="sv-SE" sz="1200" dirty="0">
                <a:effectLst/>
                <a:latin typeface="Helvetica" pitchFamily="2" charset="0"/>
              </a:rPr>
              <a:t> </a:t>
            </a:r>
            <a:r>
              <a:rPr lang="sv-SE" sz="1200" dirty="0" err="1">
                <a:effectLst/>
                <a:latin typeface="Helvetica" pitchFamily="2" charset="0"/>
              </a:rPr>
              <a:t>of</a:t>
            </a:r>
            <a:r>
              <a:rPr lang="sv-SE" sz="1200" dirty="0">
                <a:effectLst/>
                <a:latin typeface="Helvetica" pitchFamily="2" charset="0"/>
              </a:rPr>
              <a:t> </a:t>
            </a:r>
            <a:r>
              <a:rPr lang="sv-SE" sz="1200" dirty="0" err="1">
                <a:effectLst/>
                <a:latin typeface="Helvetica" pitchFamily="2" charset="0"/>
              </a:rPr>
              <a:t>strengthening</a:t>
            </a:r>
            <a:r>
              <a:rPr lang="sv-SE" sz="1200" dirty="0">
                <a:effectLst/>
                <a:latin typeface="Helvetica" pitchFamily="2" charset="0"/>
              </a:rPr>
              <a:t> student </a:t>
            </a:r>
            <a:r>
              <a:rPr lang="sv-SE" sz="1200" dirty="0" err="1">
                <a:effectLst/>
                <a:latin typeface="Helvetica" pitchFamily="2" charset="0"/>
              </a:rPr>
              <a:t>learning</a:t>
            </a:r>
            <a:r>
              <a:rPr lang="sv-SE" sz="1200" dirty="0">
                <a:effectLst/>
                <a:latin typeface="Helvetica" pitchFamily="2" charset="0"/>
              </a:rPr>
              <a:t>, </a:t>
            </a:r>
            <a:r>
              <a:rPr lang="sv-SE" sz="1200" dirty="0" err="1">
                <a:effectLst/>
                <a:latin typeface="Helvetica" pitchFamily="2" charset="0"/>
              </a:rPr>
              <a:t>impacted</a:t>
            </a:r>
            <a:r>
              <a:rPr lang="sv-SE" sz="1200" dirty="0">
                <a:effectLst/>
                <a:latin typeface="Helvetica" pitchFamily="2" charset="0"/>
              </a:rPr>
              <a:t> by </a:t>
            </a:r>
            <a:r>
              <a:rPr lang="sv-SE" sz="1200" dirty="0" err="1">
                <a:effectLst/>
                <a:latin typeface="Helvetica" pitchFamily="2" charset="0"/>
              </a:rPr>
              <a:t>individual</a:t>
            </a:r>
            <a:r>
              <a:rPr lang="sv-SE" sz="1200" dirty="0">
                <a:effectLst/>
                <a:latin typeface="Helvetica" pitchFamily="2" charset="0"/>
              </a:rPr>
              <a:t> </a:t>
            </a:r>
            <a:r>
              <a:rPr lang="sv-SE" sz="1200" dirty="0" err="1">
                <a:effectLst/>
                <a:latin typeface="Helvetica" pitchFamily="2" charset="0"/>
              </a:rPr>
              <a:t>teachers</a:t>
            </a:r>
            <a:r>
              <a:rPr lang="sv-SE" sz="1200" dirty="0">
                <a:effectLst/>
                <a:latin typeface="Helvetica" pitchFamily="2" charset="0"/>
              </a:rPr>
              <a:t> in</a:t>
            </a:r>
          </a:p>
          <a:p>
            <a:r>
              <a:rPr lang="sv-SE" sz="1200" dirty="0">
                <a:effectLst/>
                <a:latin typeface="Helvetica" pitchFamily="2" charset="0"/>
              </a:rPr>
              <a:t>a </a:t>
            </a:r>
            <a:r>
              <a:rPr lang="sv-SE" sz="1200" dirty="0" err="1">
                <a:effectLst/>
                <a:latin typeface="Helvetica" pitchFamily="2" charset="0"/>
              </a:rPr>
              <a:t>school</a:t>
            </a:r>
            <a:r>
              <a:rPr lang="sv-SE" sz="1200" dirty="0">
                <a:effectLst/>
                <a:latin typeface="Helvetica" pitchFamily="2" charset="0"/>
              </a:rPr>
              <a:t>, the </a:t>
            </a:r>
            <a:r>
              <a:rPr lang="sv-SE" sz="1200" dirty="0" err="1">
                <a:effectLst/>
                <a:latin typeface="Helvetica" pitchFamily="2" charset="0"/>
              </a:rPr>
              <a:t>school’s</a:t>
            </a:r>
            <a:r>
              <a:rPr lang="sv-SE" sz="1200" dirty="0">
                <a:effectLst/>
                <a:latin typeface="Helvetica" pitchFamily="2" charset="0"/>
              </a:rPr>
              <a:t> social and </a:t>
            </a:r>
            <a:r>
              <a:rPr lang="sv-SE" sz="1200" dirty="0" err="1">
                <a:effectLst/>
                <a:latin typeface="Helvetica" pitchFamily="2" charset="0"/>
              </a:rPr>
              <a:t>structural</a:t>
            </a:r>
            <a:r>
              <a:rPr lang="sv-SE" sz="1200" dirty="0">
                <a:effectLst/>
                <a:latin typeface="Helvetica" pitchFamily="2" charset="0"/>
              </a:rPr>
              <a:t> </a:t>
            </a:r>
            <a:r>
              <a:rPr lang="sv-SE" sz="1200" dirty="0" err="1">
                <a:effectLst/>
                <a:latin typeface="Helvetica" pitchFamily="2" charset="0"/>
              </a:rPr>
              <a:t>learning</a:t>
            </a:r>
            <a:r>
              <a:rPr lang="sv-SE" sz="1200" dirty="0">
                <a:effectLst/>
                <a:latin typeface="Helvetica" pitchFamily="2" charset="0"/>
              </a:rPr>
              <a:t> </a:t>
            </a:r>
            <a:r>
              <a:rPr lang="sv-SE" sz="1200" dirty="0" err="1">
                <a:effectLst/>
                <a:latin typeface="Helvetica" pitchFamily="2" charset="0"/>
              </a:rPr>
              <a:t>context</a:t>
            </a:r>
            <a:r>
              <a:rPr lang="sv-SE" sz="1200" dirty="0">
                <a:effectLst/>
                <a:latin typeface="Helvetica" pitchFamily="2" charset="0"/>
              </a:rPr>
              <a:t> and the </a:t>
            </a:r>
            <a:r>
              <a:rPr lang="sv-SE" sz="1200" dirty="0" err="1">
                <a:effectLst/>
                <a:latin typeface="Helvetica" pitchFamily="2" charset="0"/>
              </a:rPr>
              <a:t>external</a:t>
            </a:r>
            <a:endParaRPr lang="sv-SE" sz="1200" dirty="0">
              <a:effectLst/>
              <a:latin typeface="Helvetica" pitchFamily="2" charset="0"/>
            </a:endParaRPr>
          </a:p>
          <a:p>
            <a:r>
              <a:rPr lang="sv-SE" sz="1200" dirty="0" err="1">
                <a:effectLst/>
                <a:latin typeface="Helvetica" pitchFamily="2" charset="0"/>
              </a:rPr>
              <a:t>context</a:t>
            </a:r>
            <a:r>
              <a:rPr lang="sv-SE" sz="1200" dirty="0">
                <a:effectLst/>
                <a:latin typeface="Helvetica" pitchFamily="2" charset="0"/>
              </a:rPr>
              <a:t>” (Stoll, 2009, p. 2)</a:t>
            </a:r>
          </a:p>
          <a:p>
            <a:endParaRPr lang="sv-SE" dirty="0"/>
          </a:p>
          <a:p>
            <a:r>
              <a:rPr lang="sv-SE" dirty="0">
                <a:effectLst/>
                <a:latin typeface="Helvetica" pitchFamily="2" charset="0"/>
              </a:rPr>
              <a:t>“</a:t>
            </a:r>
            <a:r>
              <a:rPr lang="sv-SE" dirty="0" err="1">
                <a:effectLst/>
                <a:latin typeface="Helvetica" pitchFamily="2" charset="0"/>
              </a:rPr>
              <a:t>creating</a:t>
            </a:r>
            <a:r>
              <a:rPr lang="sv-SE" dirty="0">
                <a:effectLst/>
                <a:latin typeface="Helvetica" pitchFamily="2" charset="0"/>
              </a:rPr>
              <a:t> the </a:t>
            </a:r>
            <a:r>
              <a:rPr lang="sv-SE" dirty="0" err="1">
                <a:effectLst/>
                <a:latin typeface="Helvetica" pitchFamily="2" charset="0"/>
              </a:rPr>
              <a:t>conditions</a:t>
            </a:r>
            <a:r>
              <a:rPr lang="sv-SE" dirty="0">
                <a:effectLst/>
                <a:latin typeface="Helvetica" pitchFamily="2" charset="0"/>
              </a:rPr>
              <a:t>, </a:t>
            </a:r>
            <a:r>
              <a:rPr lang="sv-SE" dirty="0" err="1">
                <a:effectLst/>
                <a:latin typeface="Helvetica" pitchFamily="2" charset="0"/>
              </a:rPr>
              <a:t>opportunities</a:t>
            </a:r>
            <a:r>
              <a:rPr lang="sv-SE" dirty="0">
                <a:effectLst/>
                <a:latin typeface="Helvetica" pitchFamily="2" charset="0"/>
              </a:rPr>
              <a:t> and </a:t>
            </a:r>
            <a:r>
              <a:rPr lang="sv-SE" dirty="0" err="1">
                <a:effectLst/>
                <a:latin typeface="Helvetica" pitchFamily="2" charset="0"/>
              </a:rPr>
              <a:t>experiences</a:t>
            </a:r>
            <a:r>
              <a:rPr lang="sv-SE" dirty="0">
                <a:effectLst/>
                <a:latin typeface="Helvetica" pitchFamily="2" charset="0"/>
              </a:rPr>
              <a:t> for</a:t>
            </a:r>
          </a:p>
          <a:p>
            <a:r>
              <a:rPr lang="sv-SE" dirty="0" err="1">
                <a:effectLst/>
                <a:latin typeface="Helvetica" pitchFamily="2" charset="0"/>
              </a:rPr>
              <a:t>collaboration</a:t>
            </a:r>
            <a:r>
              <a:rPr lang="sv-SE" dirty="0">
                <a:effectLst/>
                <a:latin typeface="Helvetica" pitchFamily="2" charset="0"/>
              </a:rPr>
              <a:t> and </a:t>
            </a:r>
            <a:r>
              <a:rPr lang="sv-SE" dirty="0" err="1">
                <a:effectLst/>
                <a:latin typeface="Helvetica" pitchFamily="2" charset="0"/>
              </a:rPr>
              <a:t>mutual</a:t>
            </a:r>
            <a:r>
              <a:rPr lang="sv-SE" dirty="0">
                <a:effectLst/>
                <a:latin typeface="Helvetica" pitchFamily="2" charset="0"/>
              </a:rPr>
              <a:t> </a:t>
            </a:r>
            <a:r>
              <a:rPr lang="sv-SE" dirty="0" err="1">
                <a:effectLst/>
                <a:latin typeface="Helvetica" pitchFamily="2" charset="0"/>
              </a:rPr>
              <a:t>learning</a:t>
            </a:r>
            <a:r>
              <a:rPr lang="sv-SE" dirty="0">
                <a:effectLst/>
                <a:latin typeface="Helvetica" pitchFamily="2" charset="0"/>
              </a:rPr>
              <a:t>” (Harris, 2001)</a:t>
            </a:r>
          </a:p>
          <a:p>
            <a:endParaRPr lang="sv-SE" dirty="0"/>
          </a:p>
        </p:txBody>
      </p:sp>
      <p:sp>
        <p:nvSpPr>
          <p:cNvPr id="4" name="Platshållare för bildnummer 3"/>
          <p:cNvSpPr>
            <a:spLocks noGrp="1"/>
          </p:cNvSpPr>
          <p:nvPr>
            <p:ph type="sldNum" sz="quarter" idx="5"/>
          </p:nvPr>
        </p:nvSpPr>
        <p:spPr/>
        <p:txBody>
          <a:bodyPr/>
          <a:lstStyle/>
          <a:p>
            <a:fld id="{B8D06D80-D724-7748-B3B4-CB4E4D2034B7}" type="slidenum">
              <a:rPr lang="sv-SE" smtClean="0"/>
              <a:t>46</a:t>
            </a:fld>
            <a:endParaRPr lang="sv-SE"/>
          </a:p>
        </p:txBody>
      </p:sp>
    </p:spTree>
    <p:extLst>
      <p:ext uri="{BB962C8B-B14F-4D97-AF65-F5344CB8AC3E}">
        <p14:creationId xmlns:p14="http://schemas.microsoft.com/office/powerpoint/2010/main" val="1961537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C1FEF8E-3F1A-4D81-BE1C-22A8FAE7BFF1}" type="slidenum">
              <a:rPr lang="sv-SE" smtClean="0"/>
              <a:t>47</a:t>
            </a:fld>
            <a:endParaRPr lang="sv-SE"/>
          </a:p>
        </p:txBody>
      </p:sp>
    </p:spTree>
    <p:extLst>
      <p:ext uri="{BB962C8B-B14F-4D97-AF65-F5344CB8AC3E}">
        <p14:creationId xmlns:p14="http://schemas.microsoft.com/office/powerpoint/2010/main" val="3812911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lnSpc>
                <a:spcPts val="1690"/>
              </a:lnSpc>
              <a:spcAft>
                <a:spcPts val="1268"/>
              </a:spcAft>
            </a:pPr>
            <a:r>
              <a:rPr lang="sv-SE" sz="1200" dirty="0">
                <a:latin typeface="Times New Roman" panose="02020603050405020304" pitchFamily="18" charset="0"/>
                <a:ea typeface="DengXian" panose="02010600030101010101" pitchFamily="2" charset="-122"/>
                <a:cs typeface="Arial" panose="020B0604020202020204" pitchFamily="34" charset="0"/>
              </a:rPr>
              <a:t>I utvecklingsarbetet kring begreppet förbättringskapacitet har hittills fem väsentliga aspekter lyfts fram (för en utvecklad och forskningsbaserad beskrivning se </a:t>
            </a:r>
            <a:r>
              <a:rPr lang="sv-SE" sz="1200" dirty="0" err="1">
                <a:latin typeface="Times New Roman" panose="02020603050405020304" pitchFamily="18" charset="0"/>
                <a:ea typeface="DengXian" panose="02010600030101010101" pitchFamily="2" charset="-122"/>
                <a:cs typeface="Arial" panose="020B0604020202020204" pitchFamily="34" charset="0"/>
              </a:rPr>
              <a:t>Rönnström</a:t>
            </a:r>
            <a:r>
              <a:rPr lang="sv-SE" sz="1200" dirty="0">
                <a:latin typeface="Times New Roman" panose="02020603050405020304" pitchFamily="18" charset="0"/>
                <a:ea typeface="DengXian" panose="02010600030101010101" pitchFamily="2" charset="-122"/>
                <a:cs typeface="Arial" panose="020B0604020202020204" pitchFamily="34" charset="0"/>
              </a:rPr>
              <a:t> &amp; Håkansson, 2021):</a:t>
            </a:r>
            <a:endParaRPr lang="sv-SE" sz="1200" dirty="0">
              <a:latin typeface="Calibri" panose="020F0502020204030204" pitchFamily="34" charset="0"/>
              <a:ea typeface="DengXian" panose="02010600030101010101" pitchFamily="2" charset="-122"/>
              <a:cs typeface="Arial" panose="020B0604020202020204" pitchFamily="34" charset="0"/>
            </a:endParaRPr>
          </a:p>
          <a:p>
            <a:pPr marL="362274" indent="-362274" algn="just">
              <a:lnSpc>
                <a:spcPts val="1690"/>
              </a:lnSpc>
              <a:spcAft>
                <a:spcPts val="1268"/>
              </a:spcAft>
              <a:buFont typeface="Arial" panose="020B0604020202020204" pitchFamily="34" charset="0"/>
              <a:buChar char="•"/>
            </a:pPr>
            <a:r>
              <a:rPr lang="sv-SE" sz="1200" b="1" dirty="0">
                <a:latin typeface="Times New Roman" panose="02020603050405020304" pitchFamily="18" charset="0"/>
                <a:ea typeface="Calibri" panose="020F0502020204030204" pitchFamily="34" charset="0"/>
              </a:rPr>
              <a:t>Förbättringsagenda: förmåga att kommunicera och aktivera analyser och målsättningar</a:t>
            </a:r>
            <a:endParaRPr lang="sv-SE" sz="1200" dirty="0">
              <a:latin typeface="Calibri" panose="020F0502020204030204" pitchFamily="34" charset="0"/>
              <a:ea typeface="Calibri" panose="020F0502020204030204" pitchFamily="34" charset="0"/>
            </a:endParaRPr>
          </a:p>
          <a:p>
            <a:pPr marL="0" indent="0" algn="just">
              <a:lnSpc>
                <a:spcPts val="1690"/>
              </a:lnSpc>
              <a:spcAft>
                <a:spcPts val="1268"/>
              </a:spcAft>
              <a:buFont typeface="Arial" panose="020B0604020202020204" pitchFamily="34" charset="0"/>
              <a:buNone/>
            </a:pPr>
            <a:r>
              <a:rPr lang="sv-SE" sz="1200" dirty="0">
                <a:latin typeface="Times New Roman" panose="02020603050405020304" pitchFamily="18" charset="0"/>
                <a:ea typeface="DengXian" panose="02010600030101010101" pitchFamily="2" charset="-122"/>
                <a:cs typeface="Arial" panose="020B0604020202020204" pitchFamily="34" charset="0"/>
              </a:rPr>
              <a:t>Förbättringsagendan handlar till exempel om att utveckla gemensam förståelse och acceptans för förbättringsarbetets innebörder, och att aktivera drivkrafter och engagemang hos de olika aktörerna för att delta i arbete med analys och målsättningar.</a:t>
            </a:r>
            <a:endParaRPr lang="sv-SE" sz="1200" dirty="0">
              <a:latin typeface="Calibri" panose="020F0502020204030204" pitchFamily="34" charset="0"/>
              <a:ea typeface="DengXian" panose="02010600030101010101" pitchFamily="2" charset="-122"/>
              <a:cs typeface="Arial" panose="020B0604020202020204" pitchFamily="34" charset="0"/>
            </a:endParaRPr>
          </a:p>
          <a:p>
            <a:pPr marL="362274" indent="-362274" algn="just">
              <a:lnSpc>
                <a:spcPts val="1690"/>
              </a:lnSpc>
              <a:spcAft>
                <a:spcPts val="1268"/>
              </a:spcAft>
              <a:buFont typeface="Arial" panose="020B0604020202020204" pitchFamily="34" charset="0"/>
              <a:buChar char="•"/>
            </a:pPr>
            <a:r>
              <a:rPr lang="sv-SE" sz="1200" b="1" dirty="0">
                <a:latin typeface="Times New Roman" panose="02020603050405020304" pitchFamily="18" charset="0"/>
                <a:ea typeface="Calibri" panose="020F0502020204030204" pitchFamily="34" charset="0"/>
              </a:rPr>
              <a:t>Förbättringsagenterna: att ha mandat, kunskap, vilja och att delta i arbetet.</a:t>
            </a:r>
            <a:endParaRPr lang="sv-SE" sz="1200" dirty="0">
              <a:latin typeface="Calibri" panose="020F0502020204030204" pitchFamily="34" charset="0"/>
              <a:ea typeface="Calibri" panose="020F0502020204030204" pitchFamily="34" charset="0"/>
            </a:endParaRPr>
          </a:p>
          <a:p>
            <a:pPr marL="0" indent="0" algn="just">
              <a:lnSpc>
                <a:spcPts val="1690"/>
              </a:lnSpc>
              <a:spcAft>
                <a:spcPts val="1268"/>
              </a:spcAft>
              <a:buFont typeface="Arial" panose="020B0604020202020204" pitchFamily="34" charset="0"/>
              <a:buNone/>
            </a:pPr>
            <a:r>
              <a:rPr lang="sv-SE" sz="1200" dirty="0">
                <a:latin typeface="Times New Roman" panose="02020603050405020304" pitchFamily="18" charset="0"/>
                <a:ea typeface="DengXian" panose="02010600030101010101" pitchFamily="2" charset="-122"/>
                <a:cs typeface="Arial" panose="020B0604020202020204" pitchFamily="34" charset="0"/>
              </a:rPr>
              <a:t>För att aktivera förbättringsagenterna i arbetet med förbättringsagendan finns ett flertal framgångsvillkor att ta hänsyn till, till exempel: kunskaper och förmågor, motivation och beredskap, mandat och befogenhet, mod och initiativ, men också tidsaspekter och prioriteringar. Även uttryck för motstånd mot förbättringsarbetet och graden av deltagande kan knytas till förbättringsagenterna.</a:t>
            </a:r>
          </a:p>
          <a:p>
            <a:pPr marL="0" indent="0" algn="just">
              <a:lnSpc>
                <a:spcPts val="1690"/>
              </a:lnSpc>
              <a:spcAft>
                <a:spcPts val="1268"/>
              </a:spcAft>
              <a:buFont typeface="Arial" panose="020B0604020202020204" pitchFamily="34" charset="0"/>
              <a:buNone/>
            </a:pPr>
            <a:endParaRPr lang="sv-SE" sz="1200" dirty="0">
              <a:latin typeface="Calibri" panose="020F0502020204030204" pitchFamily="34" charset="0"/>
              <a:ea typeface="DengXian" panose="02010600030101010101" pitchFamily="2" charset="-122"/>
              <a:cs typeface="Arial" panose="020B0604020202020204" pitchFamily="34" charset="0"/>
            </a:endParaRPr>
          </a:p>
          <a:p>
            <a:pPr marL="362274" indent="-362274" algn="just">
              <a:lnSpc>
                <a:spcPts val="1690"/>
              </a:lnSpc>
              <a:spcAft>
                <a:spcPts val="1268"/>
              </a:spcAft>
              <a:buFont typeface="Arial" panose="020B0604020202020204" pitchFamily="34" charset="0"/>
              <a:buChar char="•"/>
            </a:pPr>
            <a:r>
              <a:rPr lang="sv-SE" sz="1200" b="1" dirty="0">
                <a:latin typeface="Times New Roman" panose="02020603050405020304" pitchFamily="18" charset="0"/>
                <a:ea typeface="Calibri" panose="020F0502020204030204" pitchFamily="34" charset="0"/>
              </a:rPr>
              <a:t>Förbättringsorganisation: team, arenor och väl formad samordning.</a:t>
            </a:r>
            <a:endParaRPr lang="sv-SE" sz="1200" dirty="0">
              <a:latin typeface="Calibri" panose="020F0502020204030204" pitchFamily="34" charset="0"/>
              <a:ea typeface="Calibri" panose="020F0502020204030204" pitchFamily="34" charset="0"/>
            </a:endParaRPr>
          </a:p>
          <a:p>
            <a:pPr marL="0" indent="0" algn="just">
              <a:lnSpc>
                <a:spcPts val="1690"/>
              </a:lnSpc>
              <a:spcAft>
                <a:spcPts val="1268"/>
              </a:spcAft>
              <a:buFont typeface="Arial" panose="020B0604020202020204" pitchFamily="34" charset="0"/>
              <a:buNone/>
            </a:pPr>
            <a:r>
              <a:rPr lang="sv-SE" sz="1200" dirty="0">
                <a:latin typeface="Times New Roman" panose="02020603050405020304" pitchFamily="18" charset="0"/>
                <a:ea typeface="DengXian" panose="02010600030101010101" pitchFamily="2" charset="-122"/>
                <a:cs typeface="Arial" panose="020B0604020202020204" pitchFamily="34" charset="0"/>
              </a:rPr>
              <a:t>Förbättringsorganisationen möjliggör arbetet med förbättringsagendan under förutsättning att det skapas arenor för gemensamt arbete, lärande och problemlösning och där det samtidigt finns kompetens, ansvar och mandat att leda förbättringsarbetet i arbetsgrupper och utvecklingsgrupper med eller utan externt stöd.</a:t>
            </a:r>
            <a:endParaRPr lang="sv-SE" sz="1200" dirty="0">
              <a:latin typeface="Calibri" panose="020F0502020204030204" pitchFamily="34" charset="0"/>
              <a:ea typeface="DengXian" panose="02010600030101010101" pitchFamily="2" charset="-122"/>
              <a:cs typeface="Arial" panose="020B0604020202020204" pitchFamily="34" charset="0"/>
            </a:endParaRPr>
          </a:p>
          <a:p>
            <a:pPr marL="0" indent="0" algn="just">
              <a:lnSpc>
                <a:spcPts val="1690"/>
              </a:lnSpc>
              <a:spcAft>
                <a:spcPts val="1268"/>
              </a:spcAft>
              <a:buFont typeface="Arial" panose="020B0604020202020204" pitchFamily="34" charset="0"/>
              <a:buNone/>
            </a:pPr>
            <a:endParaRPr lang="sv-SE" sz="1200" dirty="0">
              <a:latin typeface="Calibri" panose="020F0502020204030204" pitchFamily="34" charset="0"/>
              <a:ea typeface="DengXian" panose="02010600030101010101" pitchFamily="2" charset="-122"/>
              <a:cs typeface="Arial" panose="020B0604020202020204" pitchFamily="34" charset="0"/>
            </a:endParaRPr>
          </a:p>
          <a:p>
            <a:pPr marL="362274" indent="-362274" algn="just">
              <a:lnSpc>
                <a:spcPts val="1690"/>
              </a:lnSpc>
              <a:spcAft>
                <a:spcPts val="1268"/>
              </a:spcAft>
              <a:buFont typeface="Arial" panose="020B0604020202020204" pitchFamily="34" charset="0"/>
              <a:buChar char="•"/>
            </a:pPr>
            <a:r>
              <a:rPr lang="sv-SE" sz="1200" b="1" dirty="0">
                <a:latin typeface="Times New Roman" panose="02020603050405020304" pitchFamily="18" charset="0"/>
                <a:ea typeface="Calibri" panose="020F0502020204030204" pitchFamily="34" charset="0"/>
              </a:rPr>
              <a:t>Förbättringskultur och förbättringshistoria – den lokala kontextens auktoritet</a:t>
            </a:r>
            <a:endParaRPr lang="sv-SE" sz="1200" dirty="0">
              <a:latin typeface="Calibri" panose="020F0502020204030204" pitchFamily="34" charset="0"/>
              <a:ea typeface="Calibri" panose="020F0502020204030204" pitchFamily="34" charset="0"/>
            </a:endParaRPr>
          </a:p>
          <a:p>
            <a:pPr marL="0" indent="0" algn="just">
              <a:lnSpc>
                <a:spcPts val="1690"/>
              </a:lnSpc>
              <a:spcAft>
                <a:spcPts val="1268"/>
              </a:spcAft>
              <a:buFont typeface="Arial" panose="020B0604020202020204" pitchFamily="34" charset="0"/>
              <a:buNone/>
            </a:pPr>
            <a:r>
              <a:rPr lang="sv-SE" sz="1200" dirty="0">
                <a:latin typeface="Times New Roman" panose="02020603050405020304" pitchFamily="18" charset="0"/>
                <a:ea typeface="DengXian" panose="02010600030101010101" pitchFamily="2" charset="-122"/>
                <a:cs typeface="Arial" panose="020B0604020202020204" pitchFamily="34" charset="0"/>
              </a:rPr>
              <a:t>I förbättringskulturen och förbättringshistorien ingår ett flertal sociokulturella framgångsvillkor som pekar ut den lokala kontextens auktoritet och som påverkar möjligheterna till framgång i förbättringsarbetet, till exempel: delat ansvar för förbättringsarbetet, tillit till och respekt för egen och andras förmåga och yrkeskunnande, metod- och analyskunnande som påverkar förbättringsarbetet, samverkan och dialog i förbättringsarbetets olika faser, öppen och ”avprivatiserad” hållning i relation till undervisnings- och utbildningspraktiker, samt höga förväntningar kopplade till uppbackning i form av stöd och resurser.</a:t>
            </a:r>
            <a:endParaRPr lang="sv-SE" sz="1200" dirty="0">
              <a:latin typeface="Calibri" panose="020F0502020204030204" pitchFamily="34" charset="0"/>
              <a:ea typeface="DengXian" panose="02010600030101010101" pitchFamily="2" charset="-122"/>
              <a:cs typeface="Arial" panose="020B0604020202020204" pitchFamily="34" charset="0"/>
            </a:endParaRPr>
          </a:p>
          <a:p>
            <a:pPr marL="362274" indent="-362274" algn="just">
              <a:lnSpc>
                <a:spcPts val="1690"/>
              </a:lnSpc>
              <a:spcAft>
                <a:spcPts val="1268"/>
              </a:spcAft>
              <a:buFont typeface="Arial" panose="020B0604020202020204" pitchFamily="34" charset="0"/>
              <a:buChar char="•"/>
            </a:pPr>
            <a:r>
              <a:rPr lang="sv-SE" sz="1200" b="1" dirty="0">
                <a:latin typeface="Times New Roman" panose="02020603050405020304" pitchFamily="18" charset="0"/>
                <a:ea typeface="Calibri" panose="020F0502020204030204" pitchFamily="34" charset="0"/>
              </a:rPr>
              <a:t>Förbättringsledarskap och förbättringsprocesser: fördelning, ändamålsenlighet, faser</a:t>
            </a:r>
            <a:endParaRPr lang="sv-SE" sz="1200" dirty="0">
              <a:latin typeface="Calibri" panose="020F0502020204030204" pitchFamily="34" charset="0"/>
              <a:ea typeface="Calibri" panose="020F0502020204030204" pitchFamily="34" charset="0"/>
            </a:endParaRPr>
          </a:p>
          <a:p>
            <a:pPr marL="0" indent="0" algn="just">
              <a:lnSpc>
                <a:spcPts val="1690"/>
              </a:lnSpc>
              <a:spcAft>
                <a:spcPts val="1268"/>
              </a:spcAft>
              <a:buFont typeface="Arial" panose="020B0604020202020204" pitchFamily="34" charset="0"/>
              <a:buNone/>
            </a:pPr>
            <a:r>
              <a:rPr lang="sv-SE" sz="1200" dirty="0">
                <a:latin typeface="Times New Roman" panose="02020603050405020304" pitchFamily="18" charset="0"/>
                <a:ea typeface="DengXian" panose="02010600030101010101" pitchFamily="2" charset="-122"/>
                <a:cs typeface="Arial" panose="020B0604020202020204" pitchFamily="34" charset="0"/>
              </a:rPr>
              <a:t>Förbättringsarbetet är beroende av ledarskap och ändamålsenliga processer för att bli uthålligt och leda till önskvärda resultat. I detta ingår ändamålsenliga förändringsprocesser som leds av inte bara formellt utsedda ledare utan också av nyckelpersoner som har förmåga, vilja, mandat och möjlighet att realisera förbättringsarbetets målsättningar. Hänsyn tas till att förbättringsarbetet genomgår faser av olika karaktär av betydelse för ansvarsfördelning, prioritering och kompetensutnyttjande.</a:t>
            </a:r>
            <a:endParaRPr lang="sv-SE" sz="1200" dirty="0">
              <a:latin typeface="Calibri" panose="020F0502020204030204" pitchFamily="34" charset="0"/>
              <a:ea typeface="DengXian" panose="02010600030101010101" pitchFamily="2" charset="-122"/>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8C1FEF8E-3F1A-4D81-BE1C-22A8FAE7BFF1}" type="slidenum">
              <a:rPr lang="sv-SE" smtClean="0"/>
              <a:t>48</a:t>
            </a:fld>
            <a:endParaRPr lang="sv-SE"/>
          </a:p>
        </p:txBody>
      </p:sp>
    </p:spTree>
    <p:extLst>
      <p:ext uri="{BB962C8B-B14F-4D97-AF65-F5344CB8AC3E}">
        <p14:creationId xmlns:p14="http://schemas.microsoft.com/office/powerpoint/2010/main" val="1960009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Lärarkompetensens utsida: utbildningsnivå, ämnesdjup, betyg, elevers prestationer</a:t>
            </a:r>
          </a:p>
          <a:p>
            <a:endParaRPr lang="sv-SE" dirty="0"/>
          </a:p>
          <a:p>
            <a:r>
              <a:rPr lang="sv-SE" dirty="0"/>
              <a:t>Undervisningsskicklighet – kvaliteter i mötet och samspelet med elever kring ett ämnesinnehåll i en klassrumskontext (läraren som individ – elevgrupper)</a:t>
            </a:r>
          </a:p>
          <a:p>
            <a:endParaRPr lang="sv-SE" dirty="0"/>
          </a:p>
          <a:p>
            <a:r>
              <a:rPr lang="sv-SE" dirty="0"/>
              <a:t>Lärarskicklighet – kvaliteter som innefattar även planering-utförande-utvärdering av undervisning utanför klassrummet (läraren i kollegiet – skolan)</a:t>
            </a:r>
          </a:p>
          <a:p>
            <a:endParaRPr lang="sv-SE" dirty="0"/>
          </a:p>
          <a:p>
            <a:r>
              <a:rPr lang="sv-SE" dirty="0"/>
              <a:t>Pedagogisk skicklighet – kvaliteter som innefattar även utveckling av professionalitet i förhållande till professionsnormer, att driva pedagogisk utveckling i en professions- och verksamhetskontext (läraren i verksamheten)</a:t>
            </a:r>
          </a:p>
        </p:txBody>
      </p:sp>
      <p:sp>
        <p:nvSpPr>
          <p:cNvPr id="4" name="Platshållare för bildnummer 3"/>
          <p:cNvSpPr>
            <a:spLocks noGrp="1"/>
          </p:cNvSpPr>
          <p:nvPr>
            <p:ph type="sldNum" sz="quarter" idx="5"/>
          </p:nvPr>
        </p:nvSpPr>
        <p:spPr/>
        <p:txBody>
          <a:bodyPr/>
          <a:lstStyle/>
          <a:p>
            <a:fld id="{0601DF77-84AF-42BB-B24D-D58989A766F1}" type="slidenum">
              <a:rPr lang="sv-SE" sz="1000" smtClean="0"/>
              <a:t>50</a:t>
            </a:fld>
            <a:endParaRPr lang="sv-SE" sz="1000" dirty="0"/>
          </a:p>
        </p:txBody>
      </p:sp>
    </p:spTree>
    <p:extLst>
      <p:ext uri="{BB962C8B-B14F-4D97-AF65-F5344CB8AC3E}">
        <p14:creationId xmlns:p14="http://schemas.microsoft.com/office/powerpoint/2010/main" val="324240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Koppla till Utmärkt skolutveckling</a:t>
            </a:r>
          </a:p>
        </p:txBody>
      </p:sp>
      <p:sp>
        <p:nvSpPr>
          <p:cNvPr id="4" name="Platshållare för bildnummer 3"/>
          <p:cNvSpPr>
            <a:spLocks noGrp="1"/>
          </p:cNvSpPr>
          <p:nvPr>
            <p:ph type="sldNum" sz="quarter" idx="5"/>
          </p:nvPr>
        </p:nvSpPr>
        <p:spPr/>
        <p:txBody>
          <a:bodyPr/>
          <a:lstStyle/>
          <a:p>
            <a:fld id="{F151FA31-6C29-414C-9E36-71F8271A13CD}" type="slidenum">
              <a:rPr lang="sv-SE" smtClean="0"/>
              <a:t>4</a:t>
            </a:fld>
            <a:endParaRPr lang="sv-SE"/>
          </a:p>
        </p:txBody>
      </p:sp>
    </p:spTree>
    <p:extLst>
      <p:ext uri="{BB962C8B-B14F-4D97-AF65-F5344CB8AC3E}">
        <p14:creationId xmlns:p14="http://schemas.microsoft.com/office/powerpoint/2010/main" val="422733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Förenkling av bilden på s. 43 ”Det pedagogiska ledarskapets kompass”. Vad i den hör till det vertikala respektive horisontella ledarskapet?</a:t>
            </a:r>
          </a:p>
          <a:p>
            <a:endParaRPr lang="sv-SE" dirty="0"/>
          </a:p>
          <a:p>
            <a:r>
              <a:rPr lang="sv-SE" dirty="0"/>
              <a:t>Skolledarskapets två grundläggande praktiker: ledning/styrning och förändring/förbättring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Jfr </a:t>
            </a:r>
            <a:r>
              <a:rPr lang="sv-SE" dirty="0" err="1"/>
              <a:t>R</a:t>
            </a:r>
            <a:r>
              <a:rPr lang="sv-se" dirty="0" err="1"/>
              <a:t>önnström</a:t>
            </a:r>
            <a:r>
              <a:rPr lang="sv-se" dirty="0"/>
              <a:t> &amp; Robertson (2022)</a:t>
            </a:r>
            <a:r>
              <a:rPr lang="sv-se" b="0" dirty="0"/>
              <a:t> </a:t>
            </a:r>
            <a:r>
              <a:rPr lang="en-AU" b="0" dirty="0">
                <a:ea typeface="Times New Roman" panose="02020603050405020304" pitchFamily="18" charset="0"/>
              </a:rPr>
              <a:t>A licence to lead transformative change: On the complex capabilities of school leaders and the dynamic capabilities of schools</a:t>
            </a:r>
            <a:endParaRPr lang="sv-SE" b="0" dirty="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F151FA31-6C29-414C-9E36-71F8271A13CD}" type="slidenum">
              <a:rPr lang="sv-SE" smtClean="0"/>
              <a:t>5</a:t>
            </a:fld>
            <a:endParaRPr lang="sv-SE"/>
          </a:p>
        </p:txBody>
      </p:sp>
    </p:spTree>
    <p:extLst>
      <p:ext uri="{BB962C8B-B14F-4D97-AF65-F5344CB8AC3E}">
        <p14:creationId xmlns:p14="http://schemas.microsoft.com/office/powerpoint/2010/main" val="82135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studier som fokuserar rektorers förmåga att genomföra ”svåra” samtal, t. ex. om inte lärares prestationer är tillfredsställande. Vanligt förekommande är t.ex.:</a:t>
            </a:r>
          </a:p>
          <a:p>
            <a:pPr marL="171450" indent="-171450">
              <a:buFont typeface="Arial" panose="020B0604020202020204" pitchFamily="34" charset="0"/>
              <a:buChar char="•"/>
            </a:pPr>
            <a:r>
              <a:rPr lang="sv-SE" dirty="0"/>
              <a:t>”Ceremoniella gratulationer”, kritiken tonas ned eller förminskas med generellt positiva kommentarer.</a:t>
            </a:r>
          </a:p>
          <a:p>
            <a:pPr marL="171450" indent="-171450">
              <a:buFont typeface="Arial" panose="020B0604020202020204" pitchFamily="34" charset="0"/>
              <a:buChar char="•"/>
            </a:pPr>
            <a:r>
              <a:rPr lang="sv-SE" dirty="0"/>
              <a:t>Tvetydigheter, dvs. kritik framförd som förslag till förändring.</a:t>
            </a:r>
          </a:p>
          <a:p>
            <a:pPr marL="171450" indent="-171450">
              <a:buFont typeface="Arial" panose="020B0604020202020204" pitchFamily="34" charset="0"/>
              <a:buChar char="•"/>
            </a:pPr>
            <a:r>
              <a:rPr lang="sv-SE" dirty="0"/>
              <a:t>Svårigheten att hantera ”dubbla lojaliteter” eller ”målkonflikter”, dvs å ena sidan hävda elevernas intressen (och rätt till) lärande, bra bemötande och god undervisning, å andra sidan det relationella målet (att upprätthålla goda relationer till sina lärare).</a:t>
            </a:r>
          </a:p>
        </p:txBody>
      </p:sp>
      <p:sp>
        <p:nvSpPr>
          <p:cNvPr id="4" name="Platshållare för bildnummer 3"/>
          <p:cNvSpPr>
            <a:spLocks noGrp="1"/>
          </p:cNvSpPr>
          <p:nvPr>
            <p:ph type="sldNum" sz="quarter" idx="5"/>
          </p:nvPr>
        </p:nvSpPr>
        <p:spPr/>
        <p:txBody>
          <a:bodyPr/>
          <a:lstStyle/>
          <a:p>
            <a:fld id="{7E7DA00A-BFAB-4F36-A25D-03F756AD7D20}" type="slidenum">
              <a:rPr lang="sv-SE" smtClean="0"/>
              <a:t>6</a:t>
            </a:fld>
            <a:endParaRPr lang="sv-SE"/>
          </a:p>
        </p:txBody>
      </p:sp>
    </p:spTree>
    <p:extLst>
      <p:ext uri="{BB962C8B-B14F-4D97-AF65-F5344CB8AC3E}">
        <p14:creationId xmlns:p14="http://schemas.microsoft.com/office/powerpoint/2010/main" val="255692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Diskutera en stund! Fundera</a:t>
            </a:r>
            <a:r>
              <a:rPr lang="sv-SE" baseline="0" dirty="0"/>
              <a:t> över vad är svårt/lätt i ledarskapet och styrkor/svagheter i ditt eget ledarskap!</a:t>
            </a:r>
          </a:p>
          <a:p>
            <a:endParaRPr lang="sv-SE" baseline="0" dirty="0"/>
          </a:p>
        </p:txBody>
      </p:sp>
      <p:sp>
        <p:nvSpPr>
          <p:cNvPr id="4" name="Platshållare för bildnummer 3"/>
          <p:cNvSpPr>
            <a:spLocks noGrp="1"/>
          </p:cNvSpPr>
          <p:nvPr>
            <p:ph type="sldNum" sz="quarter" idx="10"/>
          </p:nvPr>
        </p:nvSpPr>
        <p:spPr/>
        <p:txBody>
          <a:bodyPr/>
          <a:lstStyle/>
          <a:p>
            <a:fld id="{F151FA31-6C29-414C-9E36-71F8271A13CD}" type="slidenum">
              <a:rPr lang="sv-SE" smtClean="0"/>
              <a:t>7</a:t>
            </a:fld>
            <a:endParaRPr lang="sv-SE"/>
          </a:p>
        </p:txBody>
      </p:sp>
    </p:spTree>
    <p:extLst>
      <p:ext uri="{BB962C8B-B14F-4D97-AF65-F5344CB8AC3E}">
        <p14:creationId xmlns:p14="http://schemas.microsoft.com/office/powerpoint/2010/main" val="282810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effectLst/>
              <a:latin typeface="Times New Roman" panose="02020603050405020304" pitchFamily="18" charset="0"/>
            </a:endParaRPr>
          </a:p>
          <a:p>
            <a:br>
              <a:rPr lang="sv-SE" dirty="0">
                <a:effectLst/>
                <a:latin typeface="Arial" panose="020B0604020202020204" pitchFamily="34" charset="0"/>
              </a:rPr>
            </a:br>
            <a:endParaRPr lang="sv-SE" dirty="0">
              <a:effectLst/>
              <a:latin typeface="Arial" panose="020B0604020202020204" pitchFamily="34" charset="0"/>
            </a:endParaRPr>
          </a:p>
          <a:p>
            <a:r>
              <a:rPr lang="sv-SE" dirty="0">
                <a:effectLst/>
                <a:latin typeface="Arial" panose="020B0604020202020204" pitchFamily="34" charset="0"/>
              </a:rPr>
              <a:t> </a:t>
            </a:r>
            <a:r>
              <a:rPr lang="sv-SE" b="1" dirty="0">
                <a:effectLst/>
                <a:latin typeface="Arial" panose="020B0604020202020204" pitchFamily="34" charset="0"/>
              </a:rPr>
              <a:t>Skolverkets föreskrifter och allmänna råd om systematiskt kvalitetsarbete i skolväsendet; </a:t>
            </a:r>
            <a:endParaRPr lang="sv-SE" dirty="0">
              <a:effectLst/>
              <a:latin typeface="Arial" panose="020B0604020202020204" pitchFamily="34" charset="0"/>
            </a:endParaRPr>
          </a:p>
          <a:p>
            <a:r>
              <a:rPr lang="sv-SE" dirty="0">
                <a:effectLst/>
                <a:latin typeface="Times New Roman" panose="02020603050405020304" pitchFamily="18" charset="0"/>
              </a:rPr>
              <a:t>Skolverket föreskriver följande med stöd av 15 kap. 4 § skolförordningen (2011:185), 14 kap. 3 § gymnasieförordningen (2010:2039) och 7 kap. 10 § för-ordningen (2011:1108) om vuxenutbildning. </a:t>
            </a:r>
          </a:p>
          <a:p>
            <a:pPr>
              <a:buFont typeface="+mj-lt"/>
              <a:buAutoNum type="arabicPeriod"/>
            </a:pPr>
            <a:r>
              <a:rPr lang="sv-SE" dirty="0">
                <a:effectLst/>
                <a:latin typeface="Times New Roman" panose="02020603050405020304" pitchFamily="18" charset="0"/>
              </a:rPr>
              <a:t>Dessa föreskrifter ska tillämpas för det systematiska kvalitetsarbetet enligt 4 kap. skollagen (2010:800) beträffande förskolan, förskoleklassen, grundskolan, anpassade grundskolan, specialskolan, sameskolan, fritidshemmet, gymnasiesko-lan, anpassade gymnasieskolan och den kommunala vuxenutbildningen. </a:t>
            </a:r>
          </a:p>
          <a:p>
            <a:endParaRPr lang="sv-SE" dirty="0">
              <a:effectLst/>
              <a:latin typeface="Arial" panose="020B0604020202020204" pitchFamily="34" charset="0"/>
            </a:endParaRPr>
          </a:p>
          <a:p>
            <a:r>
              <a:rPr lang="sv-SE" b="1" dirty="0">
                <a:effectLst/>
                <a:latin typeface="Arial" panose="020B0604020202020204" pitchFamily="34" charset="0"/>
              </a:rPr>
              <a:t>Det systematiska kvalitetsarbetets inriktning och omfattning </a:t>
            </a:r>
            <a:endParaRPr lang="sv-SE" dirty="0">
              <a:effectLst/>
              <a:latin typeface="Arial" panose="020B0604020202020204" pitchFamily="34" charset="0"/>
            </a:endParaRPr>
          </a:p>
          <a:p>
            <a:pPr>
              <a:buFont typeface="+mj-lt"/>
              <a:buAutoNum type="arabicPeriod"/>
            </a:pPr>
            <a:r>
              <a:rPr lang="sv-SE" dirty="0">
                <a:effectLst/>
                <a:latin typeface="Times New Roman" panose="02020603050405020304" pitchFamily="18" charset="0"/>
              </a:rPr>
              <a:t>Varje år ska det kontinuerligt på huvudmannanivå samt på förskole- och skolenhetsnivå utföras ett dokumenterat systematiskt kvalitetsarbete. Det årliga systematiska kvalitetsarbetet ska omfatta planering och uppföljning, analys av or-sakerna till uppföljningens resultat och genomförande av insatser utifrån analysen i syfte att utveckla utbildningen enligt 4 kap. 3–6 §§ skollagen (2010:800). Om det finns särskilda skäl får längre tid än ett år avsättas för det systematiska </a:t>
            </a:r>
            <a:r>
              <a:rPr lang="sv-SE" dirty="0" err="1">
                <a:effectLst/>
                <a:latin typeface="Times New Roman" panose="02020603050405020304" pitchFamily="18" charset="0"/>
              </a:rPr>
              <a:t>kva-litetsarbetet</a:t>
            </a:r>
            <a:r>
              <a:rPr lang="sv-SE" dirty="0">
                <a:effectLst/>
                <a:latin typeface="Times New Roman" panose="02020603050405020304" pitchFamily="18" charset="0"/>
              </a:rPr>
              <a:t> i fråga om ett visst nationellt mål eller för delar av ett visst nationellt mål. </a:t>
            </a:r>
          </a:p>
          <a:p>
            <a:pPr>
              <a:buFont typeface="+mj-lt"/>
              <a:buAutoNum type="arabicPeriod"/>
            </a:pPr>
            <a:r>
              <a:rPr lang="sv-SE" dirty="0">
                <a:effectLst/>
                <a:latin typeface="Times New Roman" panose="02020603050405020304" pitchFamily="18" charset="0"/>
              </a:rPr>
              <a:t>Inriktningen på det systematiska kvalitetsarbetet enligt 4 kap. 3 och 4 §§ skollagen (2010:800) ska enligt 4 kap. 5 § samma lag vara att de mål som finns för utbildningen i skollagen och andra föreskrifter uppfylls (nationella mål). </a:t>
            </a:r>
          </a:p>
          <a:p>
            <a:br>
              <a:rPr lang="sv-SE" dirty="0">
                <a:effectLst/>
                <a:latin typeface="Arial" panose="020B0604020202020204" pitchFamily="34" charset="0"/>
              </a:rPr>
            </a:br>
            <a:endParaRPr lang="sv-SE" dirty="0">
              <a:effectLst/>
              <a:latin typeface="Arial" panose="020B0604020202020204" pitchFamily="34" charset="0"/>
            </a:endParaRPr>
          </a:p>
          <a:p>
            <a:r>
              <a:rPr lang="sv-SE" dirty="0">
                <a:effectLst/>
                <a:latin typeface="Times New Roman" panose="02020603050405020304" pitchFamily="18" charset="0"/>
              </a:rPr>
              <a:t>I det årliga systematiska kvalitetsarbetet ska särskilt de mål enligt 4 kap. 5 § skollagen som omfattar trygghet och </a:t>
            </a:r>
            <a:r>
              <a:rPr lang="sv-SE" dirty="0" err="1">
                <a:effectLst/>
                <a:latin typeface="Times New Roman" panose="02020603050405020304" pitchFamily="18" charset="0"/>
              </a:rPr>
              <a:t>studiero</a:t>
            </a:r>
            <a:r>
              <a:rPr lang="sv-SE" dirty="0">
                <a:effectLst/>
                <a:latin typeface="Times New Roman" panose="02020603050405020304" pitchFamily="18" charset="0"/>
              </a:rPr>
              <a:t>, värdegrund, kunskapsutveckling och lärande samt betyg och bedömning ingå, i den utsträckning dessa mål är reglerade för en viss skolform eller fritidshemmet. </a:t>
            </a:r>
          </a:p>
          <a:p>
            <a:r>
              <a:rPr lang="sv-SE" dirty="0">
                <a:effectLst/>
                <a:latin typeface="Times New Roman" panose="02020603050405020304" pitchFamily="18" charset="0"/>
              </a:rPr>
              <a:t>I det årliga systematiska kvalitetsarbetet ska huvudmannens styrning av förskole- eller skolenheten samt de förutsättningar som enheten ges att bedriva utbildningen enligt 2 kap. 8 och 8 b §§ skollagen ingå. Detsamma gäller för rektorns styrning av förskole- eller skolenheten samt de förutsättningar som enheten ges för att bedriva utbildningen enligt 2 kap. 9 och 10 §§ skollagen. </a:t>
            </a:r>
          </a:p>
          <a:p>
            <a:r>
              <a:rPr lang="sv-SE" i="1" dirty="0">
                <a:effectLst/>
                <a:latin typeface="Times New Roman" panose="02020603050405020304" pitchFamily="18" charset="0"/>
              </a:rPr>
              <a:t>Allmänna råd till 3 § </a:t>
            </a:r>
            <a:endParaRPr lang="sv-SE" dirty="0">
              <a:effectLst/>
              <a:latin typeface="Times New Roman" panose="02020603050405020304" pitchFamily="18" charset="0"/>
            </a:endParaRPr>
          </a:p>
          <a:p>
            <a:r>
              <a:rPr lang="sv-SE" dirty="0">
                <a:effectLst/>
                <a:latin typeface="Times New Roman" panose="02020603050405020304" pitchFamily="18" charset="0"/>
              </a:rPr>
              <a:t>I det systematiska kvalitetsarbetet bör huvudmannen, rektorn, lärarna, för-skollärarna och övrig berörd personal beakta de nationella målsättningarna, delmålen, indikatorerna och framgångsfaktorerna i det nationella kvalitetssystemet. </a:t>
            </a:r>
            <a:r>
              <a:rPr lang="sv-SE" b="1" dirty="0">
                <a:solidFill>
                  <a:srgbClr val="808080"/>
                </a:solidFill>
                <a:effectLst/>
                <a:latin typeface="Arial" panose="020B0604020202020204" pitchFamily="34" charset="0"/>
              </a:rPr>
              <a:t>SKOLFS </a:t>
            </a:r>
            <a:r>
              <a:rPr lang="sv-SE" dirty="0">
                <a:effectLst/>
                <a:latin typeface="Arial" panose="020B0604020202020204" pitchFamily="34" charset="0"/>
              </a:rPr>
              <a:t>SKOLVERKET 2023-10-26 2 (4) </a:t>
            </a:r>
            <a:endParaRPr lang="sv-SE" dirty="0">
              <a:effectLst/>
              <a:latin typeface="Times New Roman" panose="02020603050405020304" pitchFamily="18" charset="0"/>
            </a:endParaRPr>
          </a:p>
          <a:p>
            <a:br>
              <a:rPr lang="sv-SE" dirty="0">
                <a:effectLst/>
                <a:latin typeface="Arial" panose="020B0604020202020204" pitchFamily="34" charset="0"/>
              </a:rPr>
            </a:br>
            <a:endParaRPr lang="sv-SE" dirty="0">
              <a:effectLst/>
              <a:latin typeface="Arial" panose="020B0604020202020204" pitchFamily="34" charset="0"/>
            </a:endParaRPr>
          </a:p>
          <a:p>
            <a:br>
              <a:rPr lang="sv-SE" dirty="0">
                <a:effectLst/>
                <a:latin typeface="Arial" panose="020B0604020202020204" pitchFamily="34" charset="0"/>
              </a:rPr>
            </a:br>
            <a:endParaRPr lang="sv-SE" dirty="0">
              <a:effectLst/>
              <a:latin typeface="Arial" panose="020B0604020202020204" pitchFamily="34" charset="0"/>
            </a:endParaRPr>
          </a:p>
          <a:p>
            <a:pPr>
              <a:buFont typeface="+mj-lt"/>
              <a:buAutoNum type="arabicPeriod"/>
            </a:pPr>
            <a:r>
              <a:rPr lang="sv-SE" dirty="0">
                <a:effectLst/>
                <a:latin typeface="Times New Roman" panose="02020603050405020304" pitchFamily="18" charset="0"/>
              </a:rPr>
              <a:t>Det systematiska kvalitetsarbetet på huvudmannanivå respektive förskole- och skolenhetsnivå ska omfatta alla berörda skolformer och fritidshemmet samt de barn- och undervisningsgrupper, program, inriktningar och övriga former av verksamhet som finns inom huvudmannens och rektorns ansvarsområden. </a:t>
            </a:r>
          </a:p>
          <a:p>
            <a:br>
              <a:rPr lang="sv-SE" dirty="0">
                <a:effectLst/>
                <a:latin typeface="Arial" panose="020B0604020202020204" pitchFamily="34" charset="0"/>
              </a:rPr>
            </a:br>
            <a:endParaRPr lang="sv-SE" dirty="0">
              <a:effectLst/>
              <a:latin typeface="Arial" panose="020B0604020202020204" pitchFamily="34" charset="0"/>
            </a:endParaRPr>
          </a:p>
          <a:p>
            <a:r>
              <a:rPr lang="sv-SE" dirty="0">
                <a:effectLst/>
                <a:latin typeface="Times New Roman" panose="02020603050405020304" pitchFamily="18" charset="0"/>
              </a:rPr>
              <a:t>I huvudmannens systematiska kvalitetsarbete ska huvudmannens samtliga förskole- och skolenheter ingå. Detsamma gäller för rektorns systematiska kvalitetsarbete i det fall rektorn ansvarar för flera enheter. </a:t>
            </a:r>
          </a:p>
          <a:p>
            <a:pPr>
              <a:buFont typeface="+mj-lt"/>
              <a:buAutoNum type="arabicPeriod"/>
            </a:pPr>
            <a:r>
              <a:rPr lang="sv-SE" dirty="0">
                <a:effectLst/>
                <a:latin typeface="Times New Roman" panose="02020603050405020304" pitchFamily="18" charset="0"/>
              </a:rPr>
              <a:t>Det ska finnas dokumenterade rutiner för hur det systematiska kvalitetsarbetet ska bedrivas på huvudmannanivå respektive förskole- och skolenhetsnivå. </a:t>
            </a:r>
          </a:p>
          <a:p>
            <a:br>
              <a:rPr lang="sv-SE" dirty="0">
                <a:effectLst/>
                <a:latin typeface="Arial" panose="020B0604020202020204" pitchFamily="34" charset="0"/>
              </a:rPr>
            </a:br>
            <a:endParaRPr lang="sv-SE" dirty="0">
              <a:effectLst/>
              <a:latin typeface="Arial" panose="020B0604020202020204" pitchFamily="34" charset="0"/>
            </a:endParaRPr>
          </a:p>
          <a:p>
            <a:r>
              <a:rPr lang="sv-SE" b="1" dirty="0">
                <a:effectLst/>
                <a:latin typeface="Arial" panose="020B0604020202020204" pitchFamily="34" charset="0"/>
              </a:rPr>
              <a:t>Planering </a:t>
            </a:r>
            <a:endParaRPr lang="sv-SE" dirty="0">
              <a:effectLst/>
              <a:latin typeface="Arial" panose="020B0604020202020204" pitchFamily="34" charset="0"/>
            </a:endParaRPr>
          </a:p>
          <a:p>
            <a:pPr>
              <a:buFont typeface="+mj-lt"/>
              <a:buAutoNum type="arabicPeriod"/>
            </a:pPr>
            <a:r>
              <a:rPr lang="sv-SE" dirty="0">
                <a:effectLst/>
                <a:latin typeface="Times New Roman" panose="02020603050405020304" pitchFamily="18" charset="0"/>
              </a:rPr>
              <a:t>Planeringen för det systematiska kvalitetsarbetet ska på huvudmannanivå och förskole- och skolenhetsnivå omfatta prioriteringar, avgränsningar, resurser, tidsaspekter och övrigt som bedöms kunna vara av betydelse för det systematiska kvalitetsarbetets genomförande. </a:t>
            </a:r>
          </a:p>
          <a:p>
            <a:br>
              <a:rPr lang="sv-SE" dirty="0">
                <a:effectLst/>
                <a:latin typeface="Arial" panose="020B0604020202020204" pitchFamily="34" charset="0"/>
              </a:rPr>
            </a:br>
            <a:endParaRPr lang="sv-SE" dirty="0">
              <a:effectLst/>
              <a:latin typeface="Arial" panose="020B0604020202020204" pitchFamily="34" charset="0"/>
            </a:endParaRPr>
          </a:p>
          <a:p>
            <a:r>
              <a:rPr lang="sv-SE" dirty="0">
                <a:effectLst/>
                <a:latin typeface="Times New Roman" panose="02020603050405020304" pitchFamily="18" charset="0"/>
              </a:rPr>
              <a:t>Planeringen på enhetsnivå ska omfatta </a:t>
            </a:r>
          </a:p>
          <a:p>
            <a:r>
              <a:rPr lang="sv-SE" dirty="0">
                <a:effectLst/>
                <a:latin typeface="Times New Roman" panose="02020603050405020304" pitchFamily="18" charset="0"/>
              </a:rPr>
              <a:t>hur lärare, förskollärare och övrig personal ska medverka i det systematiska kvalitetsarbetet enligt 4 kap. 4 § skollagen (2010:800), </a:t>
            </a:r>
          </a:p>
          <a:p>
            <a:r>
              <a:rPr lang="sv-SE" dirty="0">
                <a:effectLst/>
                <a:latin typeface="Times New Roman" panose="02020603050405020304" pitchFamily="18" charset="0"/>
              </a:rPr>
              <a:t>hur elevhälsan ska vara en del av det systematiska kvalitetsarbetet enligt 2 kap. 25 § skollagen, och </a:t>
            </a:r>
          </a:p>
          <a:p>
            <a:r>
              <a:rPr lang="sv-SE" dirty="0">
                <a:effectLst/>
                <a:latin typeface="Times New Roman" panose="02020603050405020304" pitchFamily="18" charset="0"/>
              </a:rPr>
              <a:t>hur elever ska medverka, och hur barn samt vårdnadshavare till barn och elever ska ges möjlighet att delta, i det systematiska kvalitetsarbetet enligt 4 kap. 4 § skollagen. </a:t>
            </a:r>
          </a:p>
          <a:p>
            <a:br>
              <a:rPr lang="sv-SE" dirty="0">
                <a:effectLst/>
                <a:latin typeface="Arial" panose="020B0604020202020204" pitchFamily="34" charset="0"/>
              </a:rPr>
            </a:br>
            <a:endParaRPr lang="sv-SE" dirty="0">
              <a:effectLst/>
              <a:latin typeface="Arial" panose="020B0604020202020204" pitchFamily="34" charset="0"/>
            </a:endParaRPr>
          </a:p>
          <a:p>
            <a:r>
              <a:rPr lang="sv-SE" b="1" dirty="0">
                <a:effectLst/>
                <a:latin typeface="Arial" panose="020B0604020202020204" pitchFamily="34" charset="0"/>
              </a:rPr>
              <a:t>Särskilt om planering i fråga om betyg </a:t>
            </a:r>
            <a:endParaRPr lang="sv-SE" dirty="0">
              <a:effectLst/>
              <a:latin typeface="Arial" panose="020B0604020202020204" pitchFamily="34" charset="0"/>
            </a:endParaRPr>
          </a:p>
          <a:p>
            <a:pPr>
              <a:buFont typeface="+mj-lt"/>
              <a:buAutoNum type="arabicPeriod"/>
            </a:pPr>
            <a:r>
              <a:rPr lang="sv-SE" dirty="0">
                <a:effectLst/>
                <a:latin typeface="Times New Roman" panose="02020603050405020304" pitchFamily="18" charset="0"/>
              </a:rPr>
              <a:t>I planeringen för det systematiska kvalitetsarbetet i fråga om betyg ska på huvudmannanivå och skolenhetsnivå särskilt ingå hur kvalitetsarbetet ska organiseras för att möjliggöra uppföljning, analys och insatser för rättvisande och likvärdiga betyg som återspeglar elevens kunskaper i ämnet. </a:t>
            </a:r>
          </a:p>
          <a:p>
            <a:br>
              <a:rPr lang="sv-SE" dirty="0">
                <a:effectLst/>
                <a:latin typeface="Arial" panose="020B0604020202020204" pitchFamily="34" charset="0"/>
              </a:rPr>
            </a:br>
            <a:endParaRPr lang="sv-SE" dirty="0">
              <a:effectLst/>
              <a:latin typeface="Arial" panose="020B0604020202020204" pitchFamily="34" charset="0"/>
            </a:endParaRPr>
          </a:p>
          <a:p>
            <a:r>
              <a:rPr lang="sv-SE" b="1" dirty="0">
                <a:effectLst/>
                <a:latin typeface="Arial" panose="020B0604020202020204" pitchFamily="34" charset="0"/>
              </a:rPr>
              <a:t>Uppföljning </a:t>
            </a:r>
            <a:endParaRPr lang="sv-SE" dirty="0">
              <a:effectLst/>
              <a:latin typeface="Arial" panose="020B0604020202020204" pitchFamily="34" charset="0"/>
            </a:endParaRPr>
          </a:p>
          <a:p>
            <a:pPr>
              <a:buFont typeface="+mj-lt"/>
              <a:buAutoNum type="arabicPeriod"/>
            </a:pPr>
            <a:r>
              <a:rPr lang="sv-SE" dirty="0">
                <a:effectLst/>
                <a:latin typeface="Times New Roman" panose="02020603050405020304" pitchFamily="18" charset="0"/>
              </a:rPr>
              <a:t>I den uppföljning som ska göras i det systematiska kvalitetsarbetet ska insamlingar och sammanställningar av de olika former av underlag ingå, som behövs för en ändamålsenlig analys enligt 10 § i dessa föreskrifter. </a:t>
            </a:r>
          </a:p>
          <a:p>
            <a:br>
              <a:rPr lang="sv-SE" dirty="0">
                <a:effectLst/>
                <a:latin typeface="Arial" panose="020B0604020202020204" pitchFamily="34" charset="0"/>
              </a:rPr>
            </a:br>
            <a:endParaRPr lang="sv-SE" dirty="0">
              <a:effectLst/>
              <a:latin typeface="Arial" panose="020B0604020202020204" pitchFamily="34" charset="0"/>
            </a:endParaRPr>
          </a:p>
          <a:p>
            <a:r>
              <a:rPr lang="sv-SE" dirty="0">
                <a:effectLst/>
                <a:latin typeface="Times New Roman" panose="02020603050405020304" pitchFamily="18" charset="0"/>
              </a:rPr>
              <a:t>Underlag om de nationella mål som omfattar trygghet och </a:t>
            </a:r>
            <a:r>
              <a:rPr lang="sv-SE" dirty="0" err="1">
                <a:effectLst/>
                <a:latin typeface="Times New Roman" panose="02020603050405020304" pitchFamily="18" charset="0"/>
              </a:rPr>
              <a:t>studiero</a:t>
            </a:r>
            <a:r>
              <a:rPr lang="sv-SE" dirty="0">
                <a:effectLst/>
                <a:latin typeface="Times New Roman" panose="02020603050405020304" pitchFamily="18" charset="0"/>
              </a:rPr>
              <a:t>, värdegrund samt kunskapsutveckling och lärande ska särskilt ingå, däribland underlag i form av en bedömning av uppfyllelsen av dessa nationella mål, i den utsträckning målen är reglerade för en viss skolform eller fritidshemmet. </a:t>
            </a:r>
            <a:r>
              <a:rPr lang="sv-SE" dirty="0">
                <a:effectLst/>
                <a:latin typeface="Arial" panose="020B0604020202020204" pitchFamily="34" charset="0"/>
              </a:rPr>
              <a:t>SKOLVERKET </a:t>
            </a:r>
            <a:r>
              <a:rPr lang="sv-SE" b="1" dirty="0">
                <a:solidFill>
                  <a:srgbClr val="808080"/>
                </a:solidFill>
                <a:effectLst/>
                <a:latin typeface="Arial" panose="020B0604020202020204" pitchFamily="34" charset="0"/>
              </a:rPr>
              <a:t>SKOLFS </a:t>
            </a:r>
            <a:r>
              <a:rPr lang="sv-SE" dirty="0">
                <a:effectLst/>
                <a:latin typeface="Arial" panose="020B0604020202020204" pitchFamily="34" charset="0"/>
              </a:rPr>
              <a:t>2023-10-26 3 (4) </a:t>
            </a:r>
            <a:endParaRPr lang="sv-SE" dirty="0">
              <a:effectLst/>
              <a:latin typeface="Times New Roman" panose="02020603050405020304" pitchFamily="18" charset="0"/>
            </a:endParaRPr>
          </a:p>
          <a:p>
            <a:br>
              <a:rPr lang="sv-SE" dirty="0">
                <a:effectLst/>
                <a:latin typeface="Arial" panose="020B0604020202020204" pitchFamily="34" charset="0"/>
              </a:rPr>
            </a:br>
            <a:endParaRPr lang="sv-SE" dirty="0">
              <a:effectLst/>
              <a:latin typeface="Arial" panose="020B0604020202020204" pitchFamily="34" charset="0"/>
            </a:endParaRPr>
          </a:p>
          <a:p>
            <a:r>
              <a:rPr lang="sv-SE" i="1" dirty="0">
                <a:effectLst/>
                <a:latin typeface="Times New Roman" panose="02020603050405020304" pitchFamily="18" charset="0"/>
              </a:rPr>
              <a:t>Allmänna råd till 8 § </a:t>
            </a:r>
            <a:endParaRPr lang="sv-SE" dirty="0">
              <a:effectLst/>
              <a:latin typeface="Times New Roman" panose="02020603050405020304" pitchFamily="18" charset="0"/>
            </a:endParaRPr>
          </a:p>
          <a:p>
            <a:r>
              <a:rPr lang="sv-SE" dirty="0">
                <a:effectLst/>
                <a:latin typeface="Times New Roman" panose="02020603050405020304" pitchFamily="18" charset="0"/>
              </a:rPr>
              <a:t>Sådant underlag som kan antas behövas för den analys som ska ingå i det systematiska kvalitetsarbetet kan vara underlag i form av resultat, nationell statistik, beskrivningar, bedömningar och annan information. </a:t>
            </a:r>
          </a:p>
          <a:p>
            <a:r>
              <a:rPr lang="sv-SE" b="1" dirty="0">
                <a:effectLst/>
                <a:latin typeface="Arial" panose="020B0604020202020204" pitchFamily="34" charset="0"/>
              </a:rPr>
              <a:t>Särskilt om uppföljning av betyg och bedömning </a:t>
            </a:r>
            <a:endParaRPr lang="sv-SE" dirty="0">
              <a:effectLst/>
              <a:latin typeface="Arial" panose="020B0604020202020204" pitchFamily="34" charset="0"/>
            </a:endParaRPr>
          </a:p>
          <a:p>
            <a:pPr>
              <a:buFont typeface="+mj-lt"/>
              <a:buAutoNum type="arabicPeriod"/>
            </a:pPr>
            <a:r>
              <a:rPr lang="sv-SE" dirty="0">
                <a:effectLst/>
                <a:latin typeface="Times New Roman" panose="02020603050405020304" pitchFamily="18" charset="0"/>
              </a:rPr>
              <a:t>I fråga om uppföljning av betyg och bedömning ska följande underlag inhämtas och sammanställas i de skolformer där betyg sätts eller där nationella prov eller nationella bedömningsstöd har genomförts. </a:t>
            </a:r>
          </a:p>
          <a:p>
            <a:pPr>
              <a:buFont typeface="+mj-lt"/>
              <a:buAutoNum type="arabicPeriod"/>
            </a:pPr>
            <a:r>
              <a:rPr lang="sv-SE" dirty="0">
                <a:effectLst/>
                <a:latin typeface="Arial" panose="020B0604020202020204" pitchFamily="34" charset="0"/>
              </a:rPr>
              <a:t>Resultat på nationella prov eller nationella bedömningsstöd. </a:t>
            </a:r>
          </a:p>
          <a:p>
            <a:pPr>
              <a:buFont typeface="+mj-lt"/>
              <a:buAutoNum type="arabicPeriod"/>
            </a:pPr>
            <a:r>
              <a:rPr lang="sv-SE" dirty="0">
                <a:effectLst/>
                <a:latin typeface="Arial" panose="020B0604020202020204" pitchFamily="34" charset="0"/>
              </a:rPr>
              <a:t>Betyg och betygsstatistik i samtliga ämnen. </a:t>
            </a:r>
          </a:p>
          <a:p>
            <a:pPr>
              <a:buFont typeface="+mj-lt"/>
              <a:buAutoNum type="arabicPeriod"/>
            </a:pPr>
            <a:r>
              <a:rPr lang="sv-SE" dirty="0">
                <a:effectLst/>
                <a:latin typeface="Arial" panose="020B0604020202020204" pitchFamily="34" charset="0"/>
              </a:rPr>
              <a:t>Elevresultaten på skolenhetsnivå och undervisningsgruppsnivå. </a:t>
            </a:r>
          </a:p>
          <a:p>
            <a:pPr>
              <a:buFont typeface="+mj-lt"/>
              <a:buAutoNum type="arabicPeriod"/>
            </a:pPr>
            <a:r>
              <a:rPr lang="sv-SE" dirty="0">
                <a:effectLst/>
                <a:latin typeface="Times New Roman" panose="02020603050405020304" pitchFamily="18" charset="0"/>
              </a:rPr>
              <a:t>En beskrivning av hur elevresultaten på de nationella proven förhåller sig till elevernas betyg. </a:t>
            </a:r>
          </a:p>
          <a:p>
            <a:br>
              <a:rPr lang="sv-SE" dirty="0">
                <a:effectLst/>
                <a:latin typeface="Arial" panose="020B0604020202020204" pitchFamily="34" charset="0"/>
              </a:rPr>
            </a:br>
            <a:endParaRPr lang="sv-SE" dirty="0">
              <a:effectLst/>
              <a:latin typeface="Arial" panose="020B0604020202020204" pitchFamily="34" charset="0"/>
            </a:endParaRPr>
          </a:p>
          <a:p>
            <a:r>
              <a:rPr lang="sv-SE" b="1" dirty="0">
                <a:effectLst/>
                <a:latin typeface="Arial" panose="020B0604020202020204" pitchFamily="34" charset="0"/>
              </a:rPr>
              <a:t>Analys och insatser </a:t>
            </a:r>
            <a:endParaRPr lang="sv-SE" dirty="0">
              <a:effectLst/>
              <a:latin typeface="Arial" panose="020B0604020202020204" pitchFamily="34" charset="0"/>
            </a:endParaRPr>
          </a:p>
          <a:p>
            <a:pPr>
              <a:buFont typeface="+mj-lt"/>
              <a:buAutoNum type="arabicPeriod"/>
            </a:pPr>
            <a:r>
              <a:rPr lang="sv-SE" dirty="0">
                <a:effectLst/>
                <a:latin typeface="Times New Roman" panose="02020603050405020304" pitchFamily="18" charset="0"/>
              </a:rPr>
              <a:t>Uppföljningens resultat ska analyseras genom jämförelser eller andra metoder. Analysen ska syfta till att identifiera orsakerna till rådande förhållanden, däribland verksamhetens förutsättningar, framgångar, brister eller omotiverade skillnader i verksamheten som framkommer vid uppföljningen. </a:t>
            </a:r>
          </a:p>
          <a:p>
            <a:br>
              <a:rPr lang="sv-SE" dirty="0">
                <a:effectLst/>
                <a:latin typeface="Arial" panose="020B0604020202020204" pitchFamily="34" charset="0"/>
              </a:rPr>
            </a:br>
            <a:endParaRPr lang="sv-SE" dirty="0">
              <a:effectLst/>
              <a:latin typeface="Arial" panose="020B0604020202020204" pitchFamily="34" charset="0"/>
            </a:endParaRPr>
          </a:p>
          <a:p>
            <a:r>
              <a:rPr lang="sv-SE" dirty="0">
                <a:effectLst/>
                <a:latin typeface="Times New Roman" panose="02020603050405020304" pitchFamily="18" charset="0"/>
              </a:rPr>
              <a:t>Analysen ska även syfta till att identifiera vilka insatser som kan vara lämpliga att vidta för att tillgodose behovet av utveckling samt komma till rätta med brister och omotiverade skillnader. Analysen ska dessutom ge stöd i hur sådana insatser ska prioriteras. </a:t>
            </a:r>
          </a:p>
          <a:p>
            <a:r>
              <a:rPr lang="sv-SE" b="1" dirty="0">
                <a:effectLst/>
                <a:latin typeface="Arial" panose="020B0604020202020204" pitchFamily="34" charset="0"/>
              </a:rPr>
              <a:t>Särskilt om analys av och insatser i fråga om betyg </a:t>
            </a:r>
            <a:endParaRPr lang="sv-SE" dirty="0">
              <a:effectLst/>
              <a:latin typeface="Arial" panose="020B0604020202020204" pitchFamily="34" charset="0"/>
            </a:endParaRPr>
          </a:p>
          <a:p>
            <a:pPr>
              <a:buFont typeface="+mj-lt"/>
              <a:buAutoNum type="arabicPeriod"/>
            </a:pPr>
            <a:r>
              <a:rPr lang="sv-SE" dirty="0">
                <a:effectLst/>
                <a:latin typeface="Times New Roman" panose="02020603050405020304" pitchFamily="18" charset="0"/>
              </a:rPr>
              <a:t>I det systematiska kvalitetsarbetet ska en analys av betyg göras i skolformer där betyg sätts. En sådan analys ska utgå från skillnader i betygsstatistik i samtliga ämnen, dels inom och mellan skolenheter, dels mellan olika ämnen i relation till nationell statistik samt från avvikelser mellan resultatet på nationella prov och betyg. </a:t>
            </a:r>
          </a:p>
          <a:p>
            <a:pPr>
              <a:buFont typeface="+mj-lt"/>
              <a:buAutoNum type="arabicPeriod"/>
            </a:pPr>
            <a:r>
              <a:rPr lang="sv-SE" dirty="0">
                <a:effectLst/>
                <a:latin typeface="Times New Roman" panose="02020603050405020304" pitchFamily="18" charset="0"/>
              </a:rPr>
              <a:t>I analysen av betyg ska på huvudmannanivå och skolenhetsnivå särskilt ingå analys av om betygen är rättvisande och likvärdiga, samt ifall brister eller utvecklingsbehov identifieras, vilka insatser som kan vara lämpliga för att uppnå rättvisande och likvärdiga betyg som återspeglar elevens kunskaper i ämnet. </a:t>
            </a:r>
          </a:p>
          <a:p>
            <a:pPr>
              <a:buFont typeface="+mj-lt"/>
              <a:buAutoNum type="arabicPeriod"/>
            </a:pPr>
            <a:r>
              <a:rPr lang="sv-SE" dirty="0">
                <a:effectLst/>
                <a:latin typeface="Times New Roman" panose="02020603050405020304" pitchFamily="18" charset="0"/>
              </a:rPr>
              <a:t>Rektorn ska ge betygssättande lärare förutsättningar att medverka i det systematiska kvalitetsarbetet genom att ge läraren möjligheter </a:t>
            </a:r>
          </a:p>
          <a:p>
            <a:pPr marL="228600" indent="0">
              <a:buFontTx/>
              <a:buNone/>
            </a:pPr>
            <a:r>
              <a:rPr lang="sv-SE" dirty="0">
                <a:effectLst/>
                <a:latin typeface="Times New Roman" panose="02020603050405020304" pitchFamily="18" charset="0"/>
              </a:rPr>
              <a:t>att analysera avvikelser på undervisningsgruppsnivå, </a:t>
            </a:r>
          </a:p>
          <a:p>
            <a:pPr marL="228600" indent="0">
              <a:buFontTx/>
              <a:buNone/>
            </a:pPr>
            <a:r>
              <a:rPr lang="sv-SE" dirty="0">
                <a:effectLst/>
                <a:latin typeface="Times New Roman" panose="02020603050405020304" pitchFamily="18" charset="0"/>
              </a:rPr>
              <a:t>att analysera hur de satta betygen förhåller sig till resultaten på nationella prov på undervisningsgruppnivå, och </a:t>
            </a:r>
          </a:p>
          <a:p>
            <a:pPr marL="228600" indent="0">
              <a:buFontTx/>
              <a:buNone/>
            </a:pPr>
            <a:r>
              <a:rPr lang="sv-SE" dirty="0">
                <a:effectLst/>
                <a:latin typeface="Times New Roman" panose="02020603050405020304" pitchFamily="18" charset="0"/>
              </a:rPr>
              <a:t>att analysera hur ändamålsenligt betygsunderlaget har varit i samband med betygssättningen. </a:t>
            </a:r>
          </a:p>
          <a:p>
            <a:br>
              <a:rPr lang="sv-SE" dirty="0">
                <a:effectLst/>
                <a:latin typeface="Arial" panose="020B0604020202020204" pitchFamily="34" charset="0"/>
              </a:rPr>
            </a:br>
            <a:endParaRPr lang="sv-SE" dirty="0">
              <a:effectLst/>
              <a:latin typeface="Arial" panose="020B0604020202020204" pitchFamily="34" charset="0"/>
            </a:endParaRPr>
          </a:p>
          <a:p>
            <a:r>
              <a:rPr lang="sv-SE" dirty="0">
                <a:effectLst/>
                <a:latin typeface="Times New Roman" panose="02020603050405020304" pitchFamily="18" charset="0"/>
              </a:rPr>
              <a:t>____________________ </a:t>
            </a:r>
          </a:p>
          <a:p>
            <a:r>
              <a:rPr lang="sv-SE" dirty="0">
                <a:effectLst/>
                <a:latin typeface="Times New Roman" panose="02020603050405020304" pitchFamily="18" charset="0"/>
              </a:rPr>
              <a:t>1. Dessa föreskrifter träder i kraft den 1 juli 2024. </a:t>
            </a:r>
          </a:p>
          <a:p>
            <a:r>
              <a:rPr lang="sv-SE" dirty="0">
                <a:effectLst/>
                <a:latin typeface="Times New Roman" panose="02020603050405020304" pitchFamily="18" charset="0"/>
              </a:rPr>
              <a:t>2. Skolverkets allmänna råd (SKOLFS 2012:98) om systematiskt </a:t>
            </a:r>
            <a:r>
              <a:rPr lang="sv-SE" dirty="0" err="1">
                <a:effectLst/>
                <a:latin typeface="Times New Roman" panose="02020603050405020304" pitchFamily="18" charset="0"/>
              </a:rPr>
              <a:t>kvalitetsar</a:t>
            </a:r>
            <a:r>
              <a:rPr lang="sv-SE" dirty="0">
                <a:effectLst/>
                <a:latin typeface="Times New Roman" panose="02020603050405020304" pitchFamily="18" charset="0"/>
              </a:rPr>
              <a:t>-bete för skolväsendet ska upphöra att gälla den 1 juli 2024. </a:t>
            </a:r>
          </a:p>
          <a:p>
            <a:r>
              <a:rPr lang="sv-SE" dirty="0">
                <a:effectLst/>
                <a:latin typeface="Times New Roman" panose="02020603050405020304" pitchFamily="18" charset="0"/>
              </a:rPr>
              <a:t>På Skolverkets vägnar </a:t>
            </a:r>
          </a:p>
          <a:p>
            <a:r>
              <a:rPr lang="sv-SE" dirty="0">
                <a:effectLst/>
                <a:latin typeface="Times New Roman" panose="02020603050405020304" pitchFamily="18" charset="0"/>
              </a:rPr>
              <a:t>GENERALDIREKTÖREN </a:t>
            </a:r>
          </a:p>
          <a:p>
            <a:r>
              <a:rPr lang="sv-SE" dirty="0">
                <a:effectLst/>
                <a:latin typeface="Arial" panose="020B0604020202020204" pitchFamily="34" charset="0"/>
              </a:rPr>
              <a:t>Föredragande </a:t>
            </a:r>
          </a:p>
          <a:p>
            <a:endParaRPr lang="sv-SE" dirty="0">
              <a:effectLst/>
              <a:latin typeface="Times New Roman" panose="02020603050405020304" pitchFamily="18" charset="0"/>
            </a:endParaRPr>
          </a:p>
          <a:p>
            <a:endParaRPr lang="sv-SE" dirty="0"/>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10</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672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latin typeface="Helvetica" pitchFamily="2" charset="0"/>
              </a:rPr>
              <a:t>”XX kommun behöver fördjupa analysen av studieresultat och resultat</a:t>
            </a:r>
          </a:p>
          <a:p>
            <a:r>
              <a:rPr lang="sv-SE" dirty="0">
                <a:effectLst/>
                <a:latin typeface="Helvetica" pitchFamily="2" charset="0"/>
              </a:rPr>
              <a:t>av trygghetsarbete för att identifiera såväl styrkor som utvecklingsområden</a:t>
            </a:r>
          </a:p>
          <a:p>
            <a:r>
              <a:rPr lang="sv-SE" dirty="0">
                <a:effectLst/>
                <a:latin typeface="Helvetica" pitchFamily="2" charset="0"/>
              </a:rPr>
              <a:t>i syfte att utveckla verksamheten. I det ingår att, med utgångspunkt i</a:t>
            </a:r>
          </a:p>
          <a:p>
            <a:r>
              <a:rPr lang="sv-SE" dirty="0">
                <a:effectLst/>
                <a:latin typeface="Helvetica" pitchFamily="2" charset="0"/>
              </a:rPr>
              <a:t>skolornas förutsättningar och undervisningens genomförande, hitta</a:t>
            </a:r>
          </a:p>
          <a:p>
            <a:r>
              <a:rPr lang="sv-SE" dirty="0">
                <a:effectLst/>
                <a:latin typeface="Helvetica" pitchFamily="2" charset="0"/>
              </a:rPr>
              <a:t>förklaringar till såväl de nedåtgående kunskapsresultaten som till</a:t>
            </a:r>
          </a:p>
          <a:p>
            <a:r>
              <a:rPr lang="sv-SE" dirty="0">
                <a:effectLst/>
                <a:latin typeface="Helvetica" pitchFamily="2" charset="0"/>
              </a:rPr>
              <a:t>variationer i resultat mellan olika skolenheter, grupper av elever och utifrån</a:t>
            </a:r>
          </a:p>
          <a:p>
            <a:r>
              <a:rPr lang="sv-SE" dirty="0">
                <a:effectLst/>
                <a:latin typeface="Helvetica" pitchFamily="2" charset="0"/>
              </a:rPr>
              <a:t>kön.” (</a:t>
            </a:r>
            <a:r>
              <a:rPr lang="sv-SE">
                <a:effectLst/>
                <a:latin typeface="Helvetica" pitchFamily="2" charset="0"/>
              </a:rPr>
              <a:t>Källa Skolinspektionen)</a:t>
            </a:r>
            <a:endParaRPr lang="sv-SE" dirty="0">
              <a:effectLst/>
              <a:latin typeface="Helvetica" pitchFamily="2" charset="0"/>
            </a:endParaRPr>
          </a:p>
          <a:p>
            <a:endParaRPr lang="sv-SE" dirty="0"/>
          </a:p>
        </p:txBody>
      </p:sp>
      <p:sp>
        <p:nvSpPr>
          <p:cNvPr id="4" name="Platshållare för bildnummer 3"/>
          <p:cNvSpPr>
            <a:spLocks noGrp="1"/>
          </p:cNvSpPr>
          <p:nvPr>
            <p:ph type="sldNum" sz="quarter" idx="5"/>
          </p:nvPr>
        </p:nvSpPr>
        <p:spPr/>
        <p:txBody>
          <a:bodyPr/>
          <a:lstStyle/>
          <a:p>
            <a:fld id="{7E7DA00A-BFAB-4F36-A25D-03F756AD7D20}" type="slidenum">
              <a:rPr lang="sv-SE" smtClean="0"/>
              <a:t>13</a:t>
            </a:fld>
            <a:endParaRPr lang="sv-SE"/>
          </a:p>
        </p:txBody>
      </p:sp>
    </p:spTree>
    <p:extLst>
      <p:ext uri="{BB962C8B-B14F-4D97-AF65-F5344CB8AC3E}">
        <p14:creationId xmlns:p14="http://schemas.microsoft.com/office/powerpoint/2010/main" val="29284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37D6E3-E4AB-8E4F-B953-B9B54EEAB02E}" type="slidenum">
              <a:rPr lang="sv-SE" smtClean="0"/>
              <a:t>15</a:t>
            </a:fld>
            <a:endParaRPr lang="sv-SE"/>
          </a:p>
        </p:txBody>
      </p:sp>
    </p:spTree>
    <p:extLst>
      <p:ext uri="{BB962C8B-B14F-4D97-AF65-F5344CB8AC3E}">
        <p14:creationId xmlns:p14="http://schemas.microsoft.com/office/powerpoint/2010/main" val="270801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A454A0A7-E5C2-2843-964E-FC58369B0E07}" type="datetimeFigureOut">
              <a:rPr lang="sv-SE" smtClean="0"/>
              <a:t>2024-10-23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206690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454A0A7-E5C2-2843-964E-FC58369B0E07}" type="datetimeFigureOut">
              <a:rPr lang="sv-SE" smtClean="0"/>
              <a:t>2024-10-23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176606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454A0A7-E5C2-2843-964E-FC58369B0E07}" type="datetimeFigureOut">
              <a:rPr lang="sv-SE" smtClean="0"/>
              <a:t>2024-10-23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E600FA9-3E87-C442-A327-69933EFEA564}"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226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454A0A7-E5C2-2843-964E-FC58369B0E07}" type="datetimeFigureOut">
              <a:rPr lang="sv-SE" smtClean="0"/>
              <a:t>2024-10-23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3109543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454A0A7-E5C2-2843-964E-FC58369B0E07}" type="datetimeFigureOut">
              <a:rPr lang="sv-SE" smtClean="0"/>
              <a:t>2024-10-23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E600FA9-3E87-C442-A327-69933EFEA564}"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296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454A0A7-E5C2-2843-964E-FC58369B0E07}" type="datetimeFigureOut">
              <a:rPr lang="sv-SE" smtClean="0"/>
              <a:t>2024-10-23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1741369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454A0A7-E5C2-2843-964E-FC58369B0E07}" type="datetimeFigureOut">
              <a:rPr lang="sv-SE" smtClean="0"/>
              <a:t>2024-10-23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2619383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454A0A7-E5C2-2843-964E-FC58369B0E07}" type="datetimeFigureOut">
              <a:rPr lang="sv-SE" smtClean="0"/>
              <a:t>2024-10-23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446189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Överrubrik">
    <p:spTree>
      <p:nvGrpSpPr>
        <p:cNvPr id="1" name=""/>
        <p:cNvGrpSpPr/>
        <p:nvPr/>
      </p:nvGrpSpPr>
      <p:grpSpPr>
        <a:xfrm>
          <a:off x="0" y="0"/>
          <a:ext cx="0" cy="0"/>
          <a:chOff x="0" y="0"/>
          <a:chExt cx="0" cy="0"/>
        </a:xfrm>
      </p:grpSpPr>
      <p:sp>
        <p:nvSpPr>
          <p:cNvPr id="6" name="Platshållare för rubrik 1">
            <a:extLst>
              <a:ext uri="{FF2B5EF4-FFF2-40B4-BE49-F238E27FC236}">
                <a16:creationId xmlns:a16="http://schemas.microsoft.com/office/drawing/2014/main" id="{853C89B3-21D8-4415-B262-82D495B9CF48}"/>
              </a:ext>
            </a:extLst>
          </p:cNvPr>
          <p:cNvSpPr>
            <a:spLocks noGrp="1"/>
          </p:cNvSpPr>
          <p:nvPr>
            <p:ph type="title" hasCustomPrompt="1"/>
          </p:nvPr>
        </p:nvSpPr>
        <p:spPr>
          <a:xfrm>
            <a:off x="1055688" y="541056"/>
            <a:ext cx="9006689" cy="546765"/>
          </a:xfrm>
          <a:prstGeom prst="rect">
            <a:avLst/>
          </a:prstGeom>
        </p:spPr>
        <p:txBody>
          <a:bodyPr vert="horz" lIns="91440" tIns="45720" rIns="91440" bIns="45720" rtlCol="0" anchor="b" anchorCtr="0">
            <a:noAutofit/>
          </a:bodyPr>
          <a:lstStyle>
            <a:lvl1pPr>
              <a:defRPr sz="1800" b="0">
                <a:solidFill>
                  <a:schemeClr val="accent1"/>
                </a:solidFill>
                <a:latin typeface="+mj-lt"/>
                <a:cs typeface="Arial" panose="020B0604020202020204" pitchFamily="34" charset="0"/>
              </a:defRPr>
            </a:lvl1pPr>
          </a:lstStyle>
          <a:p>
            <a:pPr lvl="0"/>
            <a:r>
              <a:rPr lang="sv-SE" dirty="0"/>
              <a:t>Lägg till presentationstitel, kapitelrubrik eller överrubrik</a:t>
            </a:r>
            <a:endParaRPr lang="en-US" dirty="0"/>
          </a:p>
        </p:txBody>
      </p:sp>
      <p:sp>
        <p:nvSpPr>
          <p:cNvPr id="4" name="Text Placeholder 13">
            <a:extLst>
              <a:ext uri="{FF2B5EF4-FFF2-40B4-BE49-F238E27FC236}">
                <a16:creationId xmlns:a16="http://schemas.microsoft.com/office/drawing/2014/main" id="{E5537D54-DA30-44EF-84CB-F92BBC7F4068}"/>
              </a:ext>
            </a:extLst>
          </p:cNvPr>
          <p:cNvSpPr>
            <a:spLocks noGrp="1"/>
          </p:cNvSpPr>
          <p:nvPr>
            <p:ph type="body" sz="quarter" idx="14"/>
          </p:nvPr>
        </p:nvSpPr>
        <p:spPr>
          <a:xfrm>
            <a:off x="1083368" y="1520826"/>
            <a:ext cx="9006688" cy="4248150"/>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A9D9A2C5-D908-46E8-BE7D-52D26F557AA2}"/>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2024-10-23</a:t>
            </a:fld>
            <a:endParaRPr lang="sv-SE" dirty="0"/>
          </a:p>
        </p:txBody>
      </p:sp>
      <p:sp>
        <p:nvSpPr>
          <p:cNvPr id="8" name="Platshållare för sidfot 4">
            <a:extLst>
              <a:ext uri="{FF2B5EF4-FFF2-40B4-BE49-F238E27FC236}">
                <a16:creationId xmlns:a16="http://schemas.microsoft.com/office/drawing/2014/main" id="{CBF0FD68-E40A-479A-BB97-59254D1C98FC}"/>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2" name="Platshållare för bildnummer 5">
            <a:extLst>
              <a:ext uri="{FF2B5EF4-FFF2-40B4-BE49-F238E27FC236}">
                <a16:creationId xmlns:a16="http://schemas.microsoft.com/office/drawing/2014/main" id="{D707D619-29D4-4F9D-B430-C6AE8130E5BB}"/>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1821967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3B426B7-3400-CA49-9EF1-749C7DAFEE07}" type="datetimeFigureOut">
              <a:rPr lang="sv-SE" smtClean="0"/>
              <a:t>2024-10-23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C030C5F-37C3-7648-B683-87B4C524AB7F}" type="slidenum">
              <a:rPr lang="sv-SE" smtClean="0"/>
              <a:t>‹#›</a:t>
            </a:fld>
            <a:endParaRPr lang="sv-SE"/>
          </a:p>
        </p:txBody>
      </p:sp>
    </p:spTree>
    <p:extLst>
      <p:ext uri="{BB962C8B-B14F-4D97-AF65-F5344CB8AC3E}">
        <p14:creationId xmlns:p14="http://schemas.microsoft.com/office/powerpoint/2010/main" val="176943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454A0A7-E5C2-2843-964E-FC58369B0E07}" type="datetimeFigureOut">
              <a:rPr lang="sv-SE" smtClean="0"/>
              <a:t>2024-10-23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29392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454A0A7-E5C2-2843-964E-FC58369B0E07}" type="datetimeFigureOut">
              <a:rPr lang="sv-SE" smtClean="0"/>
              <a:t>2024-10-23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156418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A454A0A7-E5C2-2843-964E-FC58369B0E07}" type="datetimeFigureOut">
              <a:rPr lang="sv-SE" smtClean="0"/>
              <a:t>2024-10-23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387407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A454A0A7-E5C2-2843-964E-FC58369B0E07}" type="datetimeFigureOut">
              <a:rPr lang="sv-SE" smtClean="0"/>
              <a:t>2024-10-23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407405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454A0A7-E5C2-2843-964E-FC58369B0E07}" type="datetimeFigureOut">
              <a:rPr lang="sv-SE" smtClean="0"/>
              <a:t>2024-10-23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143851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4A0A7-E5C2-2843-964E-FC58369B0E07}" type="datetimeFigureOut">
              <a:rPr lang="sv-SE" smtClean="0"/>
              <a:t>2024-10-23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136502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454A0A7-E5C2-2843-964E-FC58369B0E07}" type="datetimeFigureOut">
              <a:rPr lang="sv-SE" smtClean="0"/>
              <a:t>2024-10-23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43017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454A0A7-E5C2-2843-964E-FC58369B0E07}" type="datetimeFigureOut">
              <a:rPr lang="sv-SE" smtClean="0"/>
              <a:t>2024-10-23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E600FA9-3E87-C442-A327-69933EFEA564}" type="slidenum">
              <a:rPr lang="sv-SE" smtClean="0"/>
              <a:t>‹#›</a:t>
            </a:fld>
            <a:endParaRPr lang="sv-SE"/>
          </a:p>
        </p:txBody>
      </p:sp>
    </p:spTree>
    <p:extLst>
      <p:ext uri="{BB962C8B-B14F-4D97-AF65-F5344CB8AC3E}">
        <p14:creationId xmlns:p14="http://schemas.microsoft.com/office/powerpoint/2010/main" val="291720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54A0A7-E5C2-2843-964E-FC58369B0E07}" type="datetimeFigureOut">
              <a:rPr lang="sv-SE" smtClean="0"/>
              <a:t>2024-10-23</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600FA9-3E87-C442-A327-69933EFEA564}" type="slidenum">
              <a:rPr lang="sv-SE" smtClean="0"/>
              <a:t>‹#›</a:t>
            </a:fld>
            <a:endParaRPr lang="sv-SE"/>
          </a:p>
        </p:txBody>
      </p:sp>
    </p:spTree>
    <p:extLst>
      <p:ext uri="{BB962C8B-B14F-4D97-AF65-F5344CB8AC3E}">
        <p14:creationId xmlns:p14="http://schemas.microsoft.com/office/powerpoint/2010/main" val="2083318873"/>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dokument.docx"/><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adlibris.com/se/bok/att-forbattra-skolor-med-stod-i-forskning-exempel-analyser-och-utmaningar-9789127827660" TargetMode="Externa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B9D97DC-8461-73DC-2D17-5038E0560ABE}"/>
              </a:ext>
            </a:extLst>
          </p:cNvPr>
          <p:cNvSpPr>
            <a:spLocks noGrp="1"/>
          </p:cNvSpPr>
          <p:nvPr>
            <p:ph type="title"/>
          </p:nvPr>
        </p:nvSpPr>
        <p:spPr>
          <a:xfrm>
            <a:off x="677331" y="156237"/>
            <a:ext cx="10364741" cy="1320800"/>
          </a:xfrm>
        </p:spPr>
        <p:txBody>
          <a:bodyPr>
            <a:normAutofit/>
          </a:bodyPr>
          <a:lstStyle/>
          <a:p>
            <a:pPr algn="ctr"/>
            <a:r>
              <a:rPr lang="sv-SE" i="0" u="none" strike="noStrike" dirty="0">
                <a:solidFill>
                  <a:schemeClr val="tx1"/>
                </a:solidFill>
                <a:effectLst/>
                <a:latin typeface="Calibri" panose="020F0502020204030204" pitchFamily="34" charset="0"/>
              </a:rPr>
              <a:t>Att leda systematiskt kvalitetsarbete – rektorers kunskapsbas, analys och kapacitetsbyggande</a:t>
            </a:r>
            <a:endParaRPr lang="sv-SE" dirty="0">
              <a:solidFill>
                <a:schemeClr val="tx1"/>
              </a:solidFill>
            </a:endParaRPr>
          </a:p>
        </p:txBody>
      </p:sp>
      <p:sp>
        <p:nvSpPr>
          <p:cNvPr id="5" name="Platshållare för innehåll 4">
            <a:extLst>
              <a:ext uri="{FF2B5EF4-FFF2-40B4-BE49-F238E27FC236}">
                <a16:creationId xmlns:a16="http://schemas.microsoft.com/office/drawing/2014/main" id="{1E61019E-D023-20CD-21DC-21B464F6BAB4}"/>
              </a:ext>
            </a:extLst>
          </p:cNvPr>
          <p:cNvSpPr>
            <a:spLocks noGrp="1"/>
          </p:cNvSpPr>
          <p:nvPr>
            <p:ph idx="1"/>
          </p:nvPr>
        </p:nvSpPr>
        <p:spPr>
          <a:xfrm>
            <a:off x="677332" y="1632031"/>
            <a:ext cx="10801653" cy="5069732"/>
          </a:xfrm>
        </p:spPr>
        <p:txBody>
          <a:bodyPr>
            <a:normAutofit/>
          </a:bodyPr>
          <a:lstStyle/>
          <a:p>
            <a:pPr marL="0" indent="0" algn="ctr">
              <a:buNone/>
            </a:pPr>
            <a:r>
              <a:rPr lang="sv-SE" sz="2800" dirty="0">
                <a:solidFill>
                  <a:schemeClr val="tx1"/>
                </a:solidFill>
              </a:rPr>
              <a:t>Göteborgs kommun 2024-10-23</a:t>
            </a:r>
          </a:p>
          <a:p>
            <a:pPr marL="0" indent="0">
              <a:buNone/>
            </a:pPr>
            <a:endParaRPr lang="sv-SE" sz="2800" dirty="0">
              <a:solidFill>
                <a:schemeClr val="tx1"/>
              </a:solidFill>
            </a:endParaRPr>
          </a:p>
          <a:p>
            <a:pPr marL="514350" indent="-514350" algn="ctr">
              <a:buAutoNum type="arabicParenR"/>
            </a:pPr>
            <a:r>
              <a:rPr lang="sv-SE" sz="2800" dirty="0"/>
              <a:t>Att leda analys och utveckling av undervisning</a:t>
            </a:r>
          </a:p>
          <a:p>
            <a:pPr marL="514350" indent="-514350" algn="ctr">
              <a:buAutoNum type="arabicParenR"/>
            </a:pPr>
            <a:endParaRPr lang="sv-SE" sz="2800" dirty="0">
              <a:solidFill>
                <a:schemeClr val="tx1"/>
              </a:solidFill>
            </a:endParaRPr>
          </a:p>
          <a:p>
            <a:pPr marL="514350" indent="-514350" algn="ctr">
              <a:buAutoNum type="arabicParenR"/>
            </a:pPr>
            <a:endParaRPr lang="sv-SE" sz="2800" dirty="0">
              <a:solidFill>
                <a:schemeClr val="tx1"/>
              </a:solidFill>
            </a:endParaRPr>
          </a:p>
          <a:p>
            <a:pPr marL="514350" indent="-514350" algn="ctr">
              <a:buAutoNum type="arabicParenR"/>
            </a:pPr>
            <a:r>
              <a:rPr lang="sv-SE" sz="2800" dirty="0">
                <a:solidFill>
                  <a:schemeClr val="tx1"/>
                </a:solidFill>
              </a:rPr>
              <a:t>Att leda kapacitetsbyggande förbättringsarbete på skolan</a:t>
            </a:r>
          </a:p>
          <a:p>
            <a:pPr marL="0" indent="0" algn="ctr">
              <a:buNone/>
            </a:pPr>
            <a:endParaRPr lang="sv-SE" sz="2800" dirty="0">
              <a:solidFill>
                <a:schemeClr val="tx1"/>
              </a:solidFill>
            </a:endParaRPr>
          </a:p>
          <a:p>
            <a:pPr marL="0" indent="0" algn="ctr">
              <a:buNone/>
            </a:pPr>
            <a:r>
              <a:rPr lang="sv-SE" sz="2800" dirty="0">
                <a:solidFill>
                  <a:schemeClr val="tx1"/>
                </a:solidFill>
              </a:rPr>
              <a:t>Jan Håkansson</a:t>
            </a:r>
          </a:p>
          <a:p>
            <a:pPr marL="0" indent="0" algn="ctr">
              <a:buNone/>
            </a:pPr>
            <a:r>
              <a:rPr lang="sv-SE" sz="2800" dirty="0" err="1">
                <a:solidFill>
                  <a:schemeClr val="tx1"/>
                </a:solidFill>
              </a:rPr>
              <a:t>jaha@du.se</a:t>
            </a:r>
            <a:endParaRPr lang="sv-SE" sz="2800" dirty="0">
              <a:solidFill>
                <a:schemeClr val="tx1"/>
              </a:solidFill>
            </a:endParaRPr>
          </a:p>
        </p:txBody>
      </p:sp>
    </p:spTree>
    <p:extLst>
      <p:ext uri="{BB962C8B-B14F-4D97-AF65-F5344CB8AC3E}">
        <p14:creationId xmlns:p14="http://schemas.microsoft.com/office/powerpoint/2010/main" val="8390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EE309F4-98AD-D18B-C536-83C0A0927B64}"/>
              </a:ext>
            </a:extLst>
          </p:cNvPr>
          <p:cNvSpPr>
            <a:spLocks noGrp="1"/>
          </p:cNvSpPr>
          <p:nvPr>
            <p:ph type="title"/>
          </p:nvPr>
        </p:nvSpPr>
        <p:spPr>
          <a:xfrm>
            <a:off x="677333" y="156237"/>
            <a:ext cx="9965682" cy="1320800"/>
          </a:xfrm>
        </p:spPr>
        <p:txBody>
          <a:bodyPr>
            <a:normAutofit/>
          </a:bodyPr>
          <a:lstStyle/>
          <a:p>
            <a:pPr algn="ctr"/>
            <a:r>
              <a:rPr lang="sv-SE" dirty="0"/>
              <a:t>(Troliga) kommande förändringar av det systematiska kvalitetsarbetet</a:t>
            </a:r>
          </a:p>
        </p:txBody>
      </p:sp>
      <p:sp>
        <p:nvSpPr>
          <p:cNvPr id="6" name="Platshållare för text 5">
            <a:extLst>
              <a:ext uri="{FF2B5EF4-FFF2-40B4-BE49-F238E27FC236}">
                <a16:creationId xmlns:a16="http://schemas.microsoft.com/office/drawing/2014/main" id="{4C40F638-E49C-91AD-EF67-52D50FF566D5}"/>
              </a:ext>
            </a:extLst>
          </p:cNvPr>
          <p:cNvSpPr>
            <a:spLocks noGrp="1"/>
          </p:cNvSpPr>
          <p:nvPr>
            <p:ph type="body" idx="1"/>
          </p:nvPr>
        </p:nvSpPr>
        <p:spPr>
          <a:xfrm>
            <a:off x="175888" y="1366281"/>
            <a:ext cx="11844047" cy="5202746"/>
          </a:xfrm>
        </p:spPr>
        <p:txBody>
          <a:bodyPr>
            <a:normAutofit lnSpcReduction="10000"/>
          </a:bodyPr>
          <a:lstStyle/>
          <a:p>
            <a:r>
              <a:rPr lang="sv-SE" sz="2400" dirty="0"/>
              <a:t>Föreskrifter och allmänna råd om systematiskt kvalitetsarbete i skolväsendet införs 2025, Allmänna råd från 2012 upphör att gälla.</a:t>
            </a:r>
          </a:p>
          <a:p>
            <a:pPr marL="137160" indent="0">
              <a:buNone/>
            </a:pPr>
            <a:r>
              <a:rPr lang="sv-SE" sz="2400" dirty="0">
                <a:effectLst/>
              </a:rPr>
              <a:t>I det första förslaget fanns preciseringar kring t.ex. uppföljning och analys av vissa innehåll kunskaper, värden, bedömning, betyg m.m.</a:t>
            </a:r>
          </a:p>
          <a:p>
            <a:pPr marL="137160" indent="0">
              <a:buNone/>
            </a:pPr>
            <a:r>
              <a:rPr lang="sv-SE" sz="2400" dirty="0"/>
              <a:t>SKOLVERKETS UTREDNING PÅGÅR:</a:t>
            </a:r>
          </a:p>
          <a:p>
            <a:pPr marL="0" indent="0" fontAlgn="base">
              <a:buNone/>
            </a:pPr>
            <a:r>
              <a:rPr lang="sv-SE" sz="2400" dirty="0">
                <a:solidFill>
                  <a:schemeClr val="tx1"/>
                </a:solidFill>
              </a:rPr>
              <a:t>”På regeringens uppdrag tar vi även fram föreskrifter som kommer att förtydliga hur arbetet ska bedrivas.</a:t>
            </a:r>
          </a:p>
          <a:p>
            <a:pPr marL="0" indent="0" fontAlgn="base">
              <a:buNone/>
            </a:pPr>
            <a:r>
              <a:rPr lang="sv-SE" sz="2400" dirty="0">
                <a:solidFill>
                  <a:schemeClr val="tx1"/>
                </a:solidFill>
              </a:rPr>
              <a:t>Regeringen har nu gjort vissa ändringar av det uppdraget. Ändringarna innebär att </a:t>
            </a:r>
            <a:r>
              <a:rPr lang="sv-SE" sz="2400" dirty="0">
                <a:solidFill>
                  <a:schemeClr val="bg1"/>
                </a:solidFill>
                <a:highlight>
                  <a:srgbClr val="FFFF00"/>
                </a:highlight>
              </a:rPr>
              <a:t>vissa krav på innehållet i föreskrifterna inte längre ingår i uppdraget</a:t>
            </a:r>
          </a:p>
          <a:p>
            <a:pPr marL="0" indent="0" fontAlgn="base">
              <a:buNone/>
            </a:pPr>
            <a:r>
              <a:rPr lang="sv-SE" sz="2400" dirty="0">
                <a:solidFill>
                  <a:schemeClr val="tx1"/>
                </a:solidFill>
              </a:rPr>
              <a:t>Bestämmelser ska införas i föreskrifterna om hur arbetet ska bedrivas för att betyg ska sättas på ett rättvisande sätt som återspeglar elevens kunskaper i ämnet, </a:t>
            </a:r>
          </a:p>
          <a:p>
            <a:pPr marL="0" indent="0" fontAlgn="base">
              <a:buNone/>
            </a:pPr>
            <a:r>
              <a:rPr lang="sv-SE" sz="2400" dirty="0">
                <a:solidFill>
                  <a:schemeClr val="tx1"/>
                </a:solidFill>
              </a:rPr>
              <a:t>… föreskrifterna ska bli ändamålsenliga vid tillsyn och inte i onödan öka den administrativa bördan” (BESLUT 28 FEBRUARI 2025 ENLIGT SKOLVERKET.SE)</a:t>
            </a:r>
          </a:p>
          <a:p>
            <a:pPr marL="0" indent="0" fontAlgn="base">
              <a:buNone/>
            </a:pPr>
            <a:endParaRPr lang="sv-SE" sz="2400" dirty="0">
              <a:solidFill>
                <a:schemeClr val="tx1"/>
              </a:solidFill>
              <a:effectLst/>
              <a:latin typeface="Trebuchet MS" panose="020B0703020202090204" pitchFamily="34" charset="0"/>
            </a:endParaRPr>
          </a:p>
          <a:p>
            <a:pPr marL="137160" indent="0">
              <a:buNone/>
            </a:pPr>
            <a:endParaRPr lang="sv-SE" sz="2400" dirty="0"/>
          </a:p>
        </p:txBody>
      </p:sp>
    </p:spTree>
    <p:extLst>
      <p:ext uri="{BB962C8B-B14F-4D97-AF65-F5344CB8AC3E}">
        <p14:creationId xmlns:p14="http://schemas.microsoft.com/office/powerpoint/2010/main" val="163927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1F7609-E705-3F98-6194-229CAAA6049D}"/>
              </a:ext>
            </a:extLst>
          </p:cNvPr>
          <p:cNvSpPr>
            <a:spLocks noGrp="1"/>
          </p:cNvSpPr>
          <p:nvPr>
            <p:ph type="title"/>
          </p:nvPr>
        </p:nvSpPr>
        <p:spPr>
          <a:xfrm>
            <a:off x="677334" y="156238"/>
            <a:ext cx="8596668" cy="1320800"/>
          </a:xfrm>
        </p:spPr>
        <p:txBody>
          <a:bodyPr/>
          <a:lstStyle/>
          <a:p>
            <a:pPr algn="ctr"/>
            <a:r>
              <a:rPr lang="sv-SE" dirty="0"/>
              <a:t>Nationella målsättningar</a:t>
            </a:r>
          </a:p>
        </p:txBody>
      </p:sp>
      <p:sp>
        <p:nvSpPr>
          <p:cNvPr id="3" name="Platshållare för innehåll 2">
            <a:extLst>
              <a:ext uri="{FF2B5EF4-FFF2-40B4-BE49-F238E27FC236}">
                <a16:creationId xmlns:a16="http://schemas.microsoft.com/office/drawing/2014/main" id="{45648D10-5580-CE69-72AF-E37FAB1F2B5B}"/>
              </a:ext>
            </a:extLst>
          </p:cNvPr>
          <p:cNvSpPr>
            <a:spLocks noGrp="1"/>
          </p:cNvSpPr>
          <p:nvPr>
            <p:ph idx="1"/>
          </p:nvPr>
        </p:nvSpPr>
        <p:spPr>
          <a:xfrm>
            <a:off x="677333" y="914400"/>
            <a:ext cx="10925661" cy="5523469"/>
          </a:xfrm>
        </p:spPr>
        <p:txBody>
          <a:bodyPr>
            <a:normAutofit/>
          </a:bodyPr>
          <a:lstStyle/>
          <a:p>
            <a:r>
              <a:rPr lang="sv-SE" sz="2000" dirty="0">
                <a:effectLst/>
                <a:ea typeface="Times New Roman" panose="02020603050405020304" pitchFamily="18" charset="0"/>
                <a:cs typeface="Times New Roman" panose="02020603050405020304" pitchFamily="18" charset="0"/>
              </a:rPr>
              <a:t>I </a:t>
            </a:r>
            <a:r>
              <a:rPr lang="sv-SE" sz="2000" dirty="0">
                <a:solidFill>
                  <a:schemeClr val="bg1"/>
                </a:solidFill>
                <a:effectLst/>
                <a:highlight>
                  <a:srgbClr val="FFFF00"/>
                </a:highlight>
                <a:ea typeface="Times New Roman" panose="02020603050405020304" pitchFamily="18" charset="0"/>
                <a:cs typeface="Times New Roman" panose="02020603050405020304" pitchFamily="18" charset="0"/>
              </a:rPr>
              <a:t>förskoleklassen </a:t>
            </a:r>
            <a:r>
              <a:rPr lang="sv-SE" sz="2000" dirty="0">
                <a:effectLst/>
                <a:ea typeface="Times New Roman" panose="02020603050405020304" pitchFamily="18" charset="0"/>
                <a:cs typeface="Times New Roman" panose="02020603050405020304" pitchFamily="18" charset="0"/>
              </a:rPr>
              <a:t>får varje elev en utbildning av hög kvalitet som ger eleven goda möjligheter att utvecklas och lära samt förbereder för fortsatt utbildning.</a:t>
            </a:r>
          </a:p>
          <a:p>
            <a:r>
              <a:rPr lang="sv-SE" sz="2000" dirty="0">
                <a:effectLst/>
                <a:ea typeface="Times New Roman" panose="02020603050405020304" pitchFamily="18" charset="0"/>
                <a:cs typeface="Times New Roman" panose="02020603050405020304" pitchFamily="18" charset="0"/>
              </a:rPr>
              <a:t>I </a:t>
            </a:r>
            <a:r>
              <a:rPr lang="sv-SE" sz="2000" dirty="0">
                <a:solidFill>
                  <a:schemeClr val="bg1"/>
                </a:solidFill>
                <a:effectLst/>
                <a:highlight>
                  <a:srgbClr val="FFFF00"/>
                </a:highlight>
                <a:ea typeface="Times New Roman" panose="02020603050405020304" pitchFamily="18" charset="0"/>
                <a:cs typeface="Times New Roman" panose="02020603050405020304" pitchFamily="18" charset="0"/>
              </a:rPr>
              <a:t>grundskolan </a:t>
            </a:r>
            <a:r>
              <a:rPr lang="sv-SE" sz="2000" dirty="0">
                <a:effectLst/>
                <a:ea typeface="Times New Roman" panose="02020603050405020304" pitchFamily="18" charset="0"/>
                <a:cs typeface="Times New Roman" panose="02020603050405020304" pitchFamily="18" charset="0"/>
              </a:rPr>
              <a:t>får varje elev en utbildning av hög kvalitet som ger eleven goda möjligheter att inhämta och utveckla kunskaper och värden samt ger en god grund för fortsatt utbildning.</a:t>
            </a:r>
          </a:p>
          <a:p>
            <a:r>
              <a:rPr lang="sv-SE" sz="2000" dirty="0">
                <a:effectLst/>
                <a:ea typeface="Times New Roman" panose="02020603050405020304" pitchFamily="18" charset="0"/>
                <a:cs typeface="Times New Roman" panose="02020603050405020304" pitchFamily="18" charset="0"/>
              </a:rPr>
              <a:t>I den </a:t>
            </a:r>
            <a:r>
              <a:rPr lang="sv-SE" sz="2000" dirty="0">
                <a:solidFill>
                  <a:schemeClr val="bg1"/>
                </a:solidFill>
                <a:effectLst/>
                <a:highlight>
                  <a:srgbClr val="FFFF00"/>
                </a:highlight>
                <a:ea typeface="Times New Roman" panose="02020603050405020304" pitchFamily="18" charset="0"/>
                <a:cs typeface="Times New Roman" panose="02020603050405020304" pitchFamily="18" charset="0"/>
              </a:rPr>
              <a:t>anpassade grundskolan </a:t>
            </a:r>
            <a:r>
              <a:rPr lang="sv-SE" sz="2000" dirty="0">
                <a:effectLst/>
                <a:ea typeface="Times New Roman" panose="02020603050405020304" pitchFamily="18" charset="0"/>
                <a:cs typeface="Times New Roman" panose="02020603050405020304" pitchFamily="18" charset="0"/>
              </a:rPr>
              <a:t>får varje elev en utbildning av hög kvalitet som ger eleven goda möjligheter att inhämta och utveckla kunskaper och värden samt ger en god grund för fortsatt utbildning.</a:t>
            </a:r>
          </a:p>
          <a:p>
            <a:pPr marL="0" indent="0">
              <a:buNone/>
            </a:pPr>
            <a:r>
              <a:rPr lang="sv-SE" dirty="0"/>
              <a:t>Dessutom </a:t>
            </a:r>
            <a:r>
              <a:rPr lang="sv-SE" dirty="0">
                <a:solidFill>
                  <a:schemeClr val="bg1"/>
                </a:solidFill>
                <a:highlight>
                  <a:srgbClr val="FFFF00"/>
                </a:highlight>
              </a:rPr>
              <a:t>delmål och indikatorer </a:t>
            </a:r>
            <a:r>
              <a:rPr lang="sv-SE" dirty="0"/>
              <a:t>om:</a:t>
            </a:r>
          </a:p>
          <a:p>
            <a:pPr marL="0" indent="0">
              <a:buNone/>
            </a:pPr>
            <a:r>
              <a:rPr lang="sv-SE" dirty="0"/>
              <a:t>- kunskaper</a:t>
            </a:r>
          </a:p>
          <a:p>
            <a:pPr marL="0" indent="0">
              <a:buNone/>
            </a:pPr>
            <a:r>
              <a:rPr lang="sv-SE" dirty="0"/>
              <a:t>- trygghet och </a:t>
            </a:r>
            <a:r>
              <a:rPr lang="sv-SE" dirty="0" err="1"/>
              <a:t>studiero</a:t>
            </a:r>
            <a:endParaRPr lang="sv-SE" dirty="0"/>
          </a:p>
          <a:p>
            <a:pPr marL="0" indent="0">
              <a:buNone/>
            </a:pPr>
            <a:r>
              <a:rPr lang="sv-SE" dirty="0"/>
              <a:t>- ledning och stimulans</a:t>
            </a:r>
          </a:p>
          <a:p>
            <a:pPr marL="0" indent="0">
              <a:buNone/>
            </a:pPr>
            <a:r>
              <a:rPr lang="sv-SE" dirty="0"/>
              <a:t>- stöd</a:t>
            </a:r>
          </a:p>
          <a:p>
            <a:pPr marL="0" indent="0">
              <a:buNone/>
            </a:pPr>
            <a:r>
              <a:rPr lang="sv-SE" dirty="0"/>
              <a:t>- svenska och matematik</a:t>
            </a:r>
          </a:p>
        </p:txBody>
      </p:sp>
      <p:sp>
        <p:nvSpPr>
          <p:cNvPr id="4" name="textruta 3">
            <a:extLst>
              <a:ext uri="{FF2B5EF4-FFF2-40B4-BE49-F238E27FC236}">
                <a16:creationId xmlns:a16="http://schemas.microsoft.com/office/drawing/2014/main" id="{DE978C33-BCE8-1582-0727-6DA9227424DF}"/>
              </a:ext>
            </a:extLst>
          </p:cNvPr>
          <p:cNvSpPr txBox="1"/>
          <p:nvPr/>
        </p:nvSpPr>
        <p:spPr>
          <a:xfrm>
            <a:off x="6845643" y="4151870"/>
            <a:ext cx="4090087" cy="1477328"/>
          </a:xfrm>
          <a:prstGeom prst="rect">
            <a:avLst/>
          </a:prstGeom>
          <a:noFill/>
        </p:spPr>
        <p:txBody>
          <a:bodyPr wrap="square" rtlCol="0">
            <a:spAutoFit/>
          </a:bodyPr>
          <a:lstStyle/>
          <a:p>
            <a:r>
              <a:rPr lang="sv-SE" dirty="0"/>
              <a:t>VAD ÄR NYTT?	INTE MYCKET, MEN</a:t>
            </a:r>
          </a:p>
          <a:p>
            <a:endParaRPr lang="sv-SE" dirty="0"/>
          </a:p>
          <a:p>
            <a:r>
              <a:rPr lang="sv-SE" dirty="0"/>
              <a:t>VISS VÄGLEDNING FÖR ANALYSARBETET, DVS. VAD SOM SKA ANALYSERAS!</a:t>
            </a:r>
          </a:p>
        </p:txBody>
      </p:sp>
    </p:spTree>
    <p:extLst>
      <p:ext uri="{BB962C8B-B14F-4D97-AF65-F5344CB8AC3E}">
        <p14:creationId xmlns:p14="http://schemas.microsoft.com/office/powerpoint/2010/main" val="33163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6C67F-56B1-53E7-DC4B-E5C8BB8543B7}"/>
              </a:ext>
            </a:extLst>
          </p:cNvPr>
          <p:cNvSpPr>
            <a:spLocks noGrp="1"/>
          </p:cNvSpPr>
          <p:nvPr>
            <p:ph type="title"/>
          </p:nvPr>
        </p:nvSpPr>
        <p:spPr>
          <a:xfrm>
            <a:off x="1888614" y="147485"/>
            <a:ext cx="8596668" cy="1320800"/>
          </a:xfrm>
        </p:spPr>
        <p:txBody>
          <a:bodyPr/>
          <a:lstStyle/>
          <a:p>
            <a:pPr algn="ctr"/>
            <a:r>
              <a:rPr lang="sv-SE" dirty="0"/>
              <a:t>Är det en brytningstid för det systematiska kvalitetsarbetet?</a:t>
            </a:r>
          </a:p>
        </p:txBody>
      </p:sp>
      <p:sp>
        <p:nvSpPr>
          <p:cNvPr id="3" name="Platshållare för text 2">
            <a:extLst>
              <a:ext uri="{FF2B5EF4-FFF2-40B4-BE49-F238E27FC236}">
                <a16:creationId xmlns:a16="http://schemas.microsoft.com/office/drawing/2014/main" id="{CF1B27BF-5A61-CE62-6A67-AB588F8898C8}"/>
              </a:ext>
            </a:extLst>
          </p:cNvPr>
          <p:cNvSpPr>
            <a:spLocks noGrp="1"/>
          </p:cNvSpPr>
          <p:nvPr>
            <p:ph type="body" idx="1"/>
          </p:nvPr>
        </p:nvSpPr>
        <p:spPr>
          <a:xfrm>
            <a:off x="412955" y="1356852"/>
            <a:ext cx="11547987" cy="5353663"/>
          </a:xfrm>
        </p:spPr>
        <p:txBody>
          <a:bodyPr>
            <a:normAutofit/>
          </a:bodyPr>
          <a:lstStyle/>
          <a:p>
            <a:endParaRPr lang="sv-SE" sz="2000" dirty="0"/>
          </a:p>
          <a:p>
            <a:endParaRPr lang="sv-SE" sz="2000" dirty="0"/>
          </a:p>
          <a:p>
            <a:r>
              <a:rPr lang="sv-SE" sz="2800" dirty="0"/>
              <a:t>Starkare innehållsstyrning (t.ex. delmål och indikatorer i det nationella kvalitetssystemet) + det som indikeras i förslag till föreskrifter och allmänna råd</a:t>
            </a:r>
          </a:p>
          <a:p>
            <a:pPr marL="0" indent="0">
              <a:buNone/>
            </a:pPr>
            <a:endParaRPr lang="sv-SE" sz="2800" dirty="0"/>
          </a:p>
          <a:p>
            <a:r>
              <a:rPr lang="sv-SE" sz="2800" dirty="0"/>
              <a:t>Kvalitetsdialoger med Skolverket och SPSM </a:t>
            </a:r>
          </a:p>
          <a:p>
            <a:endParaRPr lang="sv-SE" sz="2800" dirty="0"/>
          </a:p>
          <a:p>
            <a:r>
              <a:rPr lang="sv-SE" sz="2800" dirty="0"/>
              <a:t>Analys – fortsatt ”den heliga graalen”</a:t>
            </a:r>
          </a:p>
          <a:p>
            <a:endParaRPr lang="sv-SE" sz="2000" dirty="0"/>
          </a:p>
          <a:p>
            <a:pPr marL="137160" indent="0">
              <a:buNone/>
            </a:pPr>
            <a:endParaRPr lang="sv-SE" sz="2000" dirty="0"/>
          </a:p>
          <a:p>
            <a:pPr marL="137160" indent="0">
              <a:buNone/>
            </a:pPr>
            <a:endParaRPr lang="sv-SE" sz="2000" dirty="0"/>
          </a:p>
          <a:p>
            <a:pPr marL="137160" indent="0">
              <a:buNone/>
            </a:pPr>
            <a:endParaRPr lang="sv-SE" sz="2000" dirty="0"/>
          </a:p>
          <a:p>
            <a:pPr marL="137160" indent="0">
              <a:buNone/>
            </a:pPr>
            <a:endParaRPr lang="sv-SE" sz="2000" dirty="0"/>
          </a:p>
        </p:txBody>
      </p:sp>
    </p:spTree>
    <p:extLst>
      <p:ext uri="{BB962C8B-B14F-4D97-AF65-F5344CB8AC3E}">
        <p14:creationId xmlns:p14="http://schemas.microsoft.com/office/powerpoint/2010/main" val="29084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0E1719-F13C-09E3-5D87-8262D0E5B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163" y="1099752"/>
            <a:ext cx="5039496" cy="5275169"/>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61F2BE33-4AD1-9CAC-9521-98A529460314}"/>
              </a:ext>
            </a:extLst>
          </p:cNvPr>
          <p:cNvSpPr txBox="1"/>
          <p:nvPr/>
        </p:nvSpPr>
        <p:spPr>
          <a:xfrm>
            <a:off x="654909" y="190691"/>
            <a:ext cx="9527059" cy="584775"/>
          </a:xfrm>
          <a:prstGeom prst="rect">
            <a:avLst/>
          </a:prstGeom>
          <a:noFill/>
        </p:spPr>
        <p:txBody>
          <a:bodyPr wrap="square" rtlCol="0">
            <a:spAutoFit/>
          </a:bodyPr>
          <a:lstStyle/>
          <a:p>
            <a:r>
              <a:rPr lang="sv-SE" sz="3200" dirty="0"/>
              <a:t>ANALYS – DEN ”HELIGA GRAALEN” – MEN VARFÖR?</a:t>
            </a:r>
          </a:p>
        </p:txBody>
      </p:sp>
      <p:sp>
        <p:nvSpPr>
          <p:cNvPr id="5" name="textruta 4">
            <a:extLst>
              <a:ext uri="{FF2B5EF4-FFF2-40B4-BE49-F238E27FC236}">
                <a16:creationId xmlns:a16="http://schemas.microsoft.com/office/drawing/2014/main" id="{E6C88759-BFAA-B762-F35D-569C54598F82}"/>
              </a:ext>
            </a:extLst>
          </p:cNvPr>
          <p:cNvSpPr txBox="1"/>
          <p:nvPr/>
        </p:nvSpPr>
        <p:spPr>
          <a:xfrm>
            <a:off x="7278130" y="1235676"/>
            <a:ext cx="4337221" cy="4893647"/>
          </a:xfrm>
          <a:prstGeom prst="rect">
            <a:avLst/>
          </a:prstGeom>
          <a:noFill/>
        </p:spPr>
        <p:txBody>
          <a:bodyPr wrap="square" rtlCol="0">
            <a:spAutoFit/>
          </a:bodyPr>
          <a:lstStyle/>
          <a:p>
            <a:r>
              <a:rPr lang="sv-SE" sz="2400" dirty="0"/>
              <a:t>Skolinspektionens återkommande kritik till huvudmän och skolor.</a:t>
            </a:r>
          </a:p>
          <a:p>
            <a:endParaRPr lang="sv-SE" sz="2400" dirty="0"/>
          </a:p>
          <a:p>
            <a:r>
              <a:rPr lang="sv-SE" sz="2400" dirty="0"/>
              <a:t>Omfattande forskning världen över kring analysarbetets funktion och betydelse för skolförbättring.</a:t>
            </a:r>
          </a:p>
          <a:p>
            <a:endParaRPr lang="sv-SE" sz="2400" dirty="0"/>
          </a:p>
          <a:p>
            <a:r>
              <a:rPr lang="sv-SE" sz="2400" dirty="0"/>
              <a:t>Det ”logiska svaret” – analys behövs för att förankra SKA i vetenskap och beprövad erfarenhet.</a:t>
            </a:r>
          </a:p>
        </p:txBody>
      </p:sp>
    </p:spTree>
    <p:extLst>
      <p:ext uri="{BB962C8B-B14F-4D97-AF65-F5344CB8AC3E}">
        <p14:creationId xmlns:p14="http://schemas.microsoft.com/office/powerpoint/2010/main" val="381657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A815FF-412A-6D72-E7CC-0310AD9B8A6E}"/>
              </a:ext>
            </a:extLst>
          </p:cNvPr>
          <p:cNvSpPr>
            <a:spLocks noGrp="1"/>
          </p:cNvSpPr>
          <p:nvPr>
            <p:ph type="title"/>
          </p:nvPr>
        </p:nvSpPr>
        <p:spPr>
          <a:xfrm>
            <a:off x="838200" y="161925"/>
            <a:ext cx="10515600" cy="1325563"/>
          </a:xfrm>
        </p:spPr>
        <p:txBody>
          <a:bodyPr>
            <a:normAutofit/>
          </a:bodyPr>
          <a:lstStyle/>
          <a:p>
            <a:pPr algn="ctr"/>
            <a:r>
              <a:rPr lang="sv-SE" sz="3600" dirty="0"/>
              <a:t>Analys en viktig del av SKA – vad vet vi?</a:t>
            </a:r>
            <a:br>
              <a:rPr lang="sv-SE" sz="3600" dirty="0"/>
            </a:br>
            <a:r>
              <a:rPr lang="sv-SE" sz="3600" dirty="0"/>
              <a:t>Forskningsfält som belyser …</a:t>
            </a:r>
          </a:p>
        </p:txBody>
      </p:sp>
      <p:sp>
        <p:nvSpPr>
          <p:cNvPr id="3" name="Platshållare för innehåll 2">
            <a:extLst>
              <a:ext uri="{FF2B5EF4-FFF2-40B4-BE49-F238E27FC236}">
                <a16:creationId xmlns:a16="http://schemas.microsoft.com/office/drawing/2014/main" id="{A98AD154-C145-BEEC-A30E-5ADE251B4776}"/>
              </a:ext>
            </a:extLst>
          </p:cNvPr>
          <p:cNvSpPr>
            <a:spLocks noGrp="1"/>
          </p:cNvSpPr>
          <p:nvPr>
            <p:ph idx="1"/>
          </p:nvPr>
        </p:nvSpPr>
        <p:spPr>
          <a:xfrm>
            <a:off x="838200" y="1487488"/>
            <a:ext cx="10515600" cy="5208587"/>
          </a:xfrm>
        </p:spPr>
        <p:txBody>
          <a:bodyPr>
            <a:noAutofit/>
          </a:bodyPr>
          <a:lstStyle/>
          <a:p>
            <a:pPr marL="0" indent="0">
              <a:buNone/>
            </a:pPr>
            <a:r>
              <a:rPr lang="sv-SE" sz="2400" dirty="0"/>
              <a:t>…till exempel: ”Datagrundad skolutveckling”, ”Databaserat beslutsfattande”, ”</a:t>
            </a:r>
            <a:r>
              <a:rPr lang="sv-SE" sz="2400" dirty="0" err="1"/>
              <a:t>Datafiering</a:t>
            </a:r>
            <a:r>
              <a:rPr lang="sv-SE" sz="2400" dirty="0"/>
              <a:t> av utbildning” osv. med översikter som tar upp:</a:t>
            </a:r>
          </a:p>
          <a:p>
            <a:r>
              <a:rPr lang="sv-SE" sz="2400" dirty="0">
                <a:effectLst/>
                <a:ea typeface="Times New Roman" panose="02020603050405020304" pitchFamily="18" charset="0"/>
              </a:rPr>
              <a:t>lärares användning av elevdata (</a:t>
            </a:r>
            <a:r>
              <a:rPr lang="sv-SE" sz="2400" dirty="0" err="1">
                <a:effectLst/>
                <a:ea typeface="Times New Roman" panose="02020603050405020304" pitchFamily="18" charset="0"/>
              </a:rPr>
              <a:t>Sun</a:t>
            </a:r>
            <a:r>
              <a:rPr lang="sv-SE" sz="2400" dirty="0">
                <a:effectLst/>
                <a:ea typeface="Times New Roman" panose="02020603050405020304" pitchFamily="18" charset="0"/>
              </a:rPr>
              <a:t> </a:t>
            </a:r>
            <a:r>
              <a:rPr lang="sv-SE" sz="2400" dirty="0" err="1">
                <a:effectLst/>
                <a:ea typeface="Times New Roman" panose="02020603050405020304" pitchFamily="18" charset="0"/>
              </a:rPr>
              <a:t>m.fl</a:t>
            </a:r>
            <a:r>
              <a:rPr lang="sv-SE" sz="2400" dirty="0">
                <a:effectLst/>
                <a:ea typeface="Times New Roman" panose="02020603050405020304" pitchFamily="18" charset="0"/>
              </a:rPr>
              <a:t>, 2016), </a:t>
            </a:r>
          </a:p>
          <a:p>
            <a:r>
              <a:rPr lang="sv-SE" sz="2400" dirty="0" err="1">
                <a:effectLst/>
                <a:ea typeface="Times New Roman" panose="02020603050405020304" pitchFamily="18" charset="0"/>
              </a:rPr>
              <a:t>datagrundat</a:t>
            </a:r>
            <a:r>
              <a:rPr lang="sv-SE" sz="2400" dirty="0">
                <a:effectLst/>
                <a:ea typeface="Times New Roman" panose="02020603050405020304" pitchFamily="18" charset="0"/>
              </a:rPr>
              <a:t> beslutsfattande i klassrummet (</a:t>
            </a:r>
            <a:r>
              <a:rPr lang="sv-SE" sz="2400" dirty="0" err="1">
                <a:effectLst/>
                <a:ea typeface="Times New Roman" panose="02020603050405020304" pitchFamily="18" charset="0"/>
              </a:rPr>
              <a:t>Hoogland</a:t>
            </a:r>
            <a:r>
              <a:rPr lang="sv-SE" sz="2400" dirty="0">
                <a:effectLst/>
                <a:ea typeface="Times New Roman" panose="02020603050405020304" pitchFamily="18" charset="0"/>
              </a:rPr>
              <a:t> </a:t>
            </a:r>
            <a:r>
              <a:rPr lang="sv-SE" sz="2400" dirty="0" err="1">
                <a:effectLst/>
                <a:ea typeface="Times New Roman" panose="02020603050405020304" pitchFamily="18" charset="0"/>
              </a:rPr>
              <a:t>m.fl</a:t>
            </a:r>
            <a:r>
              <a:rPr lang="sv-SE" sz="2400" dirty="0">
                <a:effectLst/>
                <a:ea typeface="Times New Roman" panose="02020603050405020304" pitchFamily="18" charset="0"/>
              </a:rPr>
              <a:t>, 2016),</a:t>
            </a:r>
          </a:p>
          <a:p>
            <a:r>
              <a:rPr lang="sv-SE" sz="2400" dirty="0">
                <a:effectLst/>
                <a:ea typeface="Times New Roman" panose="02020603050405020304" pitchFamily="18" charset="0"/>
              </a:rPr>
              <a:t>rektorers ledarskap i DBDM (</a:t>
            </a:r>
            <a:r>
              <a:rPr lang="sv-SE" sz="2400" dirty="0" err="1">
                <a:effectLst/>
                <a:ea typeface="Times New Roman" panose="02020603050405020304" pitchFamily="18" charset="0"/>
              </a:rPr>
              <a:t>Sun</a:t>
            </a:r>
            <a:r>
              <a:rPr lang="sv-SE" sz="2400" dirty="0">
                <a:effectLst/>
                <a:ea typeface="Times New Roman" panose="02020603050405020304" pitchFamily="18" charset="0"/>
              </a:rPr>
              <a:t> </a:t>
            </a:r>
            <a:r>
              <a:rPr lang="sv-SE" sz="2400" dirty="0" err="1">
                <a:effectLst/>
                <a:ea typeface="Times New Roman" panose="02020603050405020304" pitchFamily="18" charset="0"/>
              </a:rPr>
              <a:t>m.fl</a:t>
            </a:r>
            <a:r>
              <a:rPr lang="sv-SE" sz="2400" dirty="0">
                <a:effectLst/>
                <a:ea typeface="Times New Roman" panose="02020603050405020304" pitchFamily="18" charset="0"/>
              </a:rPr>
              <a:t>, 2016), </a:t>
            </a:r>
          </a:p>
          <a:p>
            <a:r>
              <a:rPr lang="sv-SE" sz="2400" dirty="0">
                <a:effectLst/>
                <a:ea typeface="Times New Roman" panose="02020603050405020304" pitchFamily="18" charset="0"/>
              </a:rPr>
              <a:t>dataanvändningens påverkan på elevers studieprestationer (Schildkamp m.fl., 2019), </a:t>
            </a:r>
          </a:p>
          <a:p>
            <a:r>
              <a:rPr lang="sv-SE" sz="2400" dirty="0">
                <a:effectLst/>
                <a:ea typeface="Times New Roman" panose="02020603050405020304" pitchFamily="18" charset="0"/>
              </a:rPr>
              <a:t>lärares data-</a:t>
            </a:r>
            <a:r>
              <a:rPr lang="sv-SE" sz="2400" dirty="0" err="1">
                <a:effectLst/>
                <a:ea typeface="Times New Roman" panose="02020603050405020304" pitchFamily="18" charset="0"/>
              </a:rPr>
              <a:t>litteracitet</a:t>
            </a:r>
            <a:r>
              <a:rPr lang="sv-SE" sz="2400" dirty="0">
                <a:effectLst/>
                <a:ea typeface="Times New Roman" panose="02020603050405020304" pitchFamily="18" charset="0"/>
              </a:rPr>
              <a:t> (</a:t>
            </a:r>
            <a:r>
              <a:rPr lang="sv-SE" sz="2400" dirty="0" err="1">
                <a:effectLst/>
                <a:ea typeface="Times New Roman" panose="02020603050405020304" pitchFamily="18" charset="0"/>
              </a:rPr>
              <a:t>Datnow</a:t>
            </a:r>
            <a:r>
              <a:rPr lang="sv-SE" sz="2400" dirty="0">
                <a:effectLst/>
                <a:ea typeface="Times New Roman" panose="02020603050405020304" pitchFamily="18" charset="0"/>
              </a:rPr>
              <a:t> &amp; Hubbard, 2015) </a:t>
            </a:r>
          </a:p>
          <a:p>
            <a:r>
              <a:rPr lang="sv-SE" sz="2400" dirty="0">
                <a:effectLst/>
                <a:ea typeface="Times New Roman" panose="02020603050405020304" pitchFamily="18" charset="0"/>
              </a:rPr>
              <a:t>missuppfattningar om databaserat beslutsfattande i utbildning (</a:t>
            </a:r>
            <a:r>
              <a:rPr lang="sv-SE" sz="2400" dirty="0" err="1">
                <a:effectLst/>
                <a:ea typeface="Times New Roman" panose="02020603050405020304" pitchFamily="18" charset="0"/>
              </a:rPr>
              <a:t>Mandinach</a:t>
            </a:r>
            <a:r>
              <a:rPr lang="sv-SE" sz="2400" dirty="0">
                <a:effectLst/>
                <a:ea typeface="Times New Roman" panose="02020603050405020304" pitchFamily="18" charset="0"/>
              </a:rPr>
              <a:t> &amp; Schildkamp, 2020)</a:t>
            </a:r>
            <a:endParaRPr lang="sv-SE" sz="2400" dirty="0"/>
          </a:p>
        </p:txBody>
      </p:sp>
    </p:spTree>
    <p:extLst>
      <p:ext uri="{BB962C8B-B14F-4D97-AF65-F5344CB8AC3E}">
        <p14:creationId xmlns:p14="http://schemas.microsoft.com/office/powerpoint/2010/main" val="87425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E0647-D383-6AD9-4906-5D1A85AB59C1}"/>
              </a:ext>
            </a:extLst>
          </p:cNvPr>
          <p:cNvSpPr>
            <a:spLocks noGrp="1"/>
          </p:cNvSpPr>
          <p:nvPr>
            <p:ph type="title"/>
          </p:nvPr>
        </p:nvSpPr>
        <p:spPr>
          <a:xfrm>
            <a:off x="449943" y="132896"/>
            <a:ext cx="11344267" cy="920989"/>
          </a:xfrm>
        </p:spPr>
        <p:txBody>
          <a:bodyPr>
            <a:normAutofit fontScale="90000"/>
          </a:bodyPr>
          <a:lstStyle/>
          <a:p>
            <a:pPr algn="ctr"/>
            <a:r>
              <a:rPr lang="sv-SE" sz="4000" dirty="0"/>
              <a:t>Dataanvändning i skolan – </a:t>
            </a:r>
            <a:br>
              <a:rPr lang="sv-SE" sz="4000" dirty="0"/>
            </a:br>
            <a:r>
              <a:rPr lang="sv-SE" sz="4000" dirty="0"/>
              <a:t>övergripande forskningsresultat</a:t>
            </a:r>
          </a:p>
        </p:txBody>
      </p:sp>
      <p:sp>
        <p:nvSpPr>
          <p:cNvPr id="3" name="Platshållare för innehåll 2">
            <a:extLst>
              <a:ext uri="{FF2B5EF4-FFF2-40B4-BE49-F238E27FC236}">
                <a16:creationId xmlns:a16="http://schemas.microsoft.com/office/drawing/2014/main" id="{9310D063-B720-48B5-5BE6-B8E14DE03C3B}"/>
              </a:ext>
            </a:extLst>
          </p:cNvPr>
          <p:cNvSpPr>
            <a:spLocks noGrp="1"/>
          </p:cNvSpPr>
          <p:nvPr>
            <p:ph idx="1"/>
          </p:nvPr>
        </p:nvSpPr>
        <p:spPr>
          <a:xfrm>
            <a:off x="449943" y="1320800"/>
            <a:ext cx="11176000" cy="5404304"/>
          </a:xfrm>
        </p:spPr>
        <p:txBody>
          <a:bodyPr>
            <a:normAutofit/>
          </a:bodyPr>
          <a:lstStyle/>
          <a:p>
            <a:pPr marL="0" indent="0">
              <a:buNone/>
            </a:pPr>
            <a:r>
              <a:rPr lang="sv-SE" sz="2400" dirty="0"/>
              <a:t>Om ”</a:t>
            </a:r>
            <a:r>
              <a:rPr lang="sv-SE" sz="2400" dirty="0" err="1"/>
              <a:t>datafieringens</a:t>
            </a:r>
            <a:r>
              <a:rPr lang="sv-SE" sz="2400" dirty="0"/>
              <a:t>” konsekvenser t.ex. att : </a:t>
            </a:r>
          </a:p>
          <a:p>
            <a:r>
              <a:rPr lang="sv-SE" sz="2400" dirty="0">
                <a:ea typeface="Times New Roman" panose="02020603050405020304" pitchFamily="18" charset="0"/>
              </a:rPr>
              <a:t>V</a:t>
            </a:r>
            <a:r>
              <a:rPr lang="sv-SE" sz="2400" dirty="0">
                <a:effectLst/>
                <a:ea typeface="Times New Roman" panose="02020603050405020304" pitchFamily="18" charset="0"/>
              </a:rPr>
              <a:t>are sig tillgången till mer data eller ökad användning av data på skolnivå automatiskt leder till bättre studieresultat för eleverna (jfr </a:t>
            </a:r>
            <a:r>
              <a:rPr lang="nl-NL" sz="2400" dirty="0" err="1">
                <a:solidFill>
                  <a:schemeClr val="tx1"/>
                </a:solidFill>
              </a:rPr>
              <a:t>Lai</a:t>
            </a:r>
            <a:r>
              <a:rPr lang="nl-NL" sz="2400" dirty="0">
                <a:solidFill>
                  <a:schemeClr val="tx1"/>
                </a:solidFill>
              </a:rPr>
              <a:t> &amp; </a:t>
            </a:r>
            <a:r>
              <a:rPr lang="nl-NL" sz="2400" dirty="0" err="1">
                <a:solidFill>
                  <a:schemeClr val="tx1"/>
                </a:solidFill>
              </a:rPr>
              <a:t>Hsiao</a:t>
            </a:r>
            <a:r>
              <a:rPr lang="nl-NL" sz="2400" dirty="0">
                <a:solidFill>
                  <a:schemeClr val="tx1"/>
                </a:solidFill>
              </a:rPr>
              <a:t>, 2014)</a:t>
            </a:r>
            <a:r>
              <a:rPr lang="sv-SE" sz="2400" dirty="0">
                <a:effectLst/>
                <a:ea typeface="Times New Roman" panose="02020603050405020304" pitchFamily="18" charset="0"/>
              </a:rPr>
              <a:t>.</a:t>
            </a:r>
            <a:r>
              <a:rPr lang="sv-SE" sz="2400" dirty="0">
                <a:effectLst/>
              </a:rPr>
              <a:t> </a:t>
            </a:r>
          </a:p>
          <a:p>
            <a:pPr marL="0" indent="0">
              <a:buNone/>
            </a:pPr>
            <a:endParaRPr lang="sv-SE" sz="2400" dirty="0">
              <a:effectLst/>
            </a:endParaRPr>
          </a:p>
          <a:p>
            <a:pPr marL="0" indent="0">
              <a:buNone/>
            </a:pPr>
            <a:r>
              <a:rPr lang="sv-SE" sz="2400" dirty="0"/>
              <a:t>Men också att:</a:t>
            </a:r>
          </a:p>
          <a:p>
            <a:r>
              <a:rPr lang="sv-SE" sz="2400" dirty="0">
                <a:effectLst/>
                <a:ea typeface="Times New Roman" panose="02020603050405020304" pitchFamily="18" charset="0"/>
              </a:rPr>
              <a:t>Det finns potential för skolförbättring med stöd av dataanvändning under vissa förutsättningar, till exempel skolornas förmåga att hantera balansen mellan externa källor och lokalt framtagna data, samt </a:t>
            </a:r>
            <a:r>
              <a:rPr lang="sv-SE" sz="2400" dirty="0">
                <a:solidFill>
                  <a:schemeClr val="tx1"/>
                </a:solidFill>
              </a:rPr>
              <a:t>kunskaper i att samla in, tolka och använda data på sätt som förvandlar siffror till handlingsinriktad information</a:t>
            </a:r>
            <a:r>
              <a:rPr lang="sv-SE" sz="2400" dirty="0">
                <a:effectLst/>
                <a:ea typeface="Times New Roman" panose="02020603050405020304" pitchFamily="18" charset="0"/>
              </a:rPr>
              <a:t> (</a:t>
            </a:r>
            <a:r>
              <a:rPr lang="sv-SE" sz="2400" dirty="0" err="1">
                <a:effectLst/>
                <a:ea typeface="Times New Roman" panose="02020603050405020304" pitchFamily="18" charset="0"/>
              </a:rPr>
              <a:t>Mandinach</a:t>
            </a:r>
            <a:r>
              <a:rPr lang="sv-SE" sz="2400" dirty="0">
                <a:effectLst/>
                <a:ea typeface="Times New Roman" panose="02020603050405020304" pitchFamily="18" charset="0"/>
              </a:rPr>
              <a:t> &amp; Schildkamp, 2020; </a:t>
            </a:r>
            <a:r>
              <a:rPr lang="nl-NL" sz="2400" dirty="0" err="1">
                <a:solidFill>
                  <a:schemeClr val="tx1"/>
                </a:solidFill>
              </a:rPr>
              <a:t>Vanhoof</a:t>
            </a:r>
            <a:r>
              <a:rPr lang="nl-NL" sz="2400" dirty="0">
                <a:solidFill>
                  <a:schemeClr val="tx1"/>
                </a:solidFill>
              </a:rPr>
              <a:t> &amp; Schildkamp, 2014</a:t>
            </a:r>
            <a:r>
              <a:rPr lang="sv-SE" sz="2400" dirty="0">
                <a:effectLst/>
                <a:ea typeface="Times New Roman" panose="02020603050405020304" pitchFamily="18" charset="0"/>
              </a:rPr>
              <a:t>).</a:t>
            </a:r>
            <a:endParaRPr lang="sv-SE" sz="2400" dirty="0"/>
          </a:p>
        </p:txBody>
      </p:sp>
    </p:spTree>
    <p:extLst>
      <p:ext uri="{BB962C8B-B14F-4D97-AF65-F5344CB8AC3E}">
        <p14:creationId xmlns:p14="http://schemas.microsoft.com/office/powerpoint/2010/main" val="90892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3"/>
          <p:cNvSpPr txBox="1">
            <a:spLocks noGrp="1"/>
          </p:cNvSpPr>
          <p:nvPr>
            <p:ph type="title"/>
          </p:nvPr>
        </p:nvSpPr>
        <p:spPr>
          <a:xfrm>
            <a:off x="591990" y="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accent1"/>
              </a:buClr>
              <a:buSzPct val="100000"/>
              <a:buFont typeface="Candara"/>
              <a:buNone/>
            </a:pPr>
            <a:r>
              <a:rPr lang="sv-SE" sz="3200" b="1" dirty="0">
                <a:latin typeface="Candara"/>
                <a:ea typeface="Candara"/>
                <a:cs typeface="Candara"/>
                <a:sym typeface="Candara"/>
              </a:rPr>
              <a:t> Skolors dataanvändning och analysarbete – resultat från forskning i svenska kontexter</a:t>
            </a:r>
            <a:br>
              <a:rPr lang="sv-SE" sz="3200" b="1" dirty="0">
                <a:latin typeface="Candara"/>
                <a:ea typeface="Candara"/>
                <a:cs typeface="Candara"/>
                <a:sym typeface="Candara"/>
              </a:rPr>
            </a:br>
            <a:endParaRPr sz="3200" dirty="0"/>
          </a:p>
        </p:txBody>
      </p:sp>
      <p:sp>
        <p:nvSpPr>
          <p:cNvPr id="514" name="Google Shape;514;p33"/>
          <p:cNvSpPr txBox="1">
            <a:spLocks noGrp="1"/>
          </p:cNvSpPr>
          <p:nvPr>
            <p:ph type="body" idx="1"/>
          </p:nvPr>
        </p:nvSpPr>
        <p:spPr>
          <a:xfrm>
            <a:off x="677334" y="1320800"/>
            <a:ext cx="9179898" cy="531774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920"/>
              <a:buFont typeface="Arial"/>
              <a:buChar char="•"/>
            </a:pPr>
            <a:r>
              <a:rPr lang="sv-SE" sz="2400" dirty="0">
                <a:solidFill>
                  <a:schemeClr val="tx1"/>
                </a:solidFill>
                <a:ea typeface="Trebuchet MS"/>
                <a:cs typeface="Trebuchet MS"/>
                <a:sym typeface="Trebuchet MS"/>
              </a:rPr>
              <a:t>Kunskaper om analys av data varierar mellan lärare på olika skolor.</a:t>
            </a:r>
            <a:endParaRPr dirty="0">
              <a:solidFill>
                <a:schemeClr val="tx1"/>
              </a:solidFill>
            </a:endParaRPr>
          </a:p>
          <a:p>
            <a:pPr marL="342900" lvl="0" indent="-342900" algn="l" rtl="0">
              <a:spcBef>
                <a:spcPts val="1000"/>
              </a:spcBef>
              <a:spcAft>
                <a:spcPts val="0"/>
              </a:spcAft>
              <a:buSzPts val="1920"/>
              <a:buFont typeface="Arial"/>
              <a:buChar char="•"/>
            </a:pPr>
            <a:r>
              <a:rPr lang="sv-SE" sz="2400" dirty="0">
                <a:solidFill>
                  <a:schemeClr val="tx1"/>
                </a:solidFill>
                <a:ea typeface="Trebuchet MS"/>
                <a:cs typeface="Trebuchet MS"/>
                <a:sym typeface="Trebuchet MS"/>
              </a:rPr>
              <a:t>Skillnader mellan skolor bland annat beroende av skolledares hantering av analysarbetet.</a:t>
            </a:r>
            <a:endParaRPr dirty="0">
              <a:solidFill>
                <a:schemeClr val="tx1"/>
              </a:solidFill>
            </a:endParaRPr>
          </a:p>
          <a:p>
            <a:pPr marL="342900" lvl="0" indent="-342900" algn="l" rtl="0">
              <a:spcBef>
                <a:spcPts val="1000"/>
              </a:spcBef>
              <a:spcAft>
                <a:spcPts val="0"/>
              </a:spcAft>
              <a:buSzPts val="1920"/>
              <a:buFont typeface="Arial"/>
              <a:buChar char="•"/>
            </a:pPr>
            <a:r>
              <a:rPr lang="sv-SE" sz="2400" dirty="0">
                <a:solidFill>
                  <a:schemeClr val="tx1"/>
                </a:solidFill>
                <a:ea typeface="Trebuchet MS"/>
                <a:cs typeface="Trebuchet MS"/>
                <a:sym typeface="Trebuchet MS"/>
              </a:rPr>
              <a:t>Nyckelfråga A: balansen mellan den informella analysen (typ 1) och den formella (typ 2).</a:t>
            </a:r>
            <a:endParaRPr dirty="0">
              <a:solidFill>
                <a:schemeClr val="tx1"/>
              </a:solidFill>
            </a:endParaRPr>
          </a:p>
          <a:p>
            <a:pPr marL="342900" lvl="0" indent="-342900" algn="l" rtl="0">
              <a:spcBef>
                <a:spcPts val="1000"/>
              </a:spcBef>
              <a:spcAft>
                <a:spcPts val="0"/>
              </a:spcAft>
              <a:buSzPts val="1920"/>
              <a:buFont typeface="Arial"/>
              <a:buChar char="•"/>
            </a:pPr>
            <a:r>
              <a:rPr lang="sv-SE" sz="2400" dirty="0">
                <a:solidFill>
                  <a:schemeClr val="tx1"/>
                </a:solidFill>
                <a:ea typeface="Trebuchet MS"/>
                <a:cs typeface="Trebuchet MS"/>
                <a:sym typeface="Trebuchet MS"/>
              </a:rPr>
              <a:t>Nyckelfråga B: Organiseringen av analysarbetet på skolan tycks främja värdet av detsamma (t.ex. ”analysteam” som bearbetar och förbereder data; flera ”analysperioder” under året).</a:t>
            </a:r>
            <a:endParaRPr lang="sv-SE" dirty="0">
              <a:solidFill>
                <a:schemeClr val="tx1"/>
              </a:solidFill>
              <a:sym typeface="Trebuchet MS"/>
            </a:endParaRPr>
          </a:p>
          <a:p>
            <a:pPr marL="0" lvl="0" indent="0" algn="l" rtl="0">
              <a:spcBef>
                <a:spcPts val="1000"/>
              </a:spcBef>
              <a:spcAft>
                <a:spcPts val="0"/>
              </a:spcAft>
              <a:buSzPts val="1920"/>
              <a:buNone/>
            </a:pPr>
            <a:endParaRPr lang="sv-SE" sz="1800" dirty="0">
              <a:solidFill>
                <a:schemeClr val="tx1"/>
              </a:solidFill>
              <a:latin typeface="Trebuchet MS"/>
              <a:ea typeface="Trebuchet MS"/>
              <a:cs typeface="Trebuchet MS"/>
              <a:sym typeface="Trebuchet MS"/>
            </a:endParaRPr>
          </a:p>
          <a:p>
            <a:pPr marL="0" indent="0">
              <a:buNone/>
            </a:pPr>
            <a:r>
              <a:rPr lang="sv-SE" dirty="0">
                <a:solidFill>
                  <a:schemeClr val="tx1"/>
                </a:solidFill>
              </a:rPr>
              <a:t>Adolfsson &amp; Håkansson (2021). </a:t>
            </a:r>
            <a:r>
              <a:rPr lang="en-US" dirty="0">
                <a:solidFill>
                  <a:schemeClr val="tx1"/>
                </a:solidFill>
              </a:rPr>
              <a:t>Data Analysis for School Improvement within Coupled Local School Systems: Which Data and with what Purposes? </a:t>
            </a:r>
            <a:r>
              <a:rPr lang="en-US" i="1" dirty="0">
                <a:solidFill>
                  <a:schemeClr val="tx1"/>
                </a:solidFill>
              </a:rPr>
              <a:t>Leadership and Policy in Schools. </a:t>
            </a:r>
            <a:r>
              <a:rPr lang="sv-SE" dirty="0" err="1">
                <a:solidFill>
                  <a:schemeClr val="tx1"/>
                </a:solidFill>
              </a:rPr>
              <a:t>https</a:t>
            </a:r>
            <a:r>
              <a:rPr lang="sv-SE" dirty="0">
                <a:solidFill>
                  <a:schemeClr val="tx1"/>
                </a:solidFill>
              </a:rPr>
              <a:t>://</a:t>
            </a:r>
            <a:r>
              <a:rPr lang="sv-SE" dirty="0" err="1">
                <a:solidFill>
                  <a:schemeClr val="tx1"/>
                </a:solidFill>
              </a:rPr>
              <a:t>doi.org</a:t>
            </a:r>
            <a:r>
              <a:rPr lang="sv-SE" dirty="0">
                <a:solidFill>
                  <a:schemeClr val="tx1"/>
                </a:solidFill>
              </a:rPr>
              <a:t>/10.1080/15700763.2021.2010101</a:t>
            </a:r>
            <a:endParaRPr lang="sv-SE" dirty="0">
              <a:solidFill>
                <a:schemeClr val="tx1"/>
              </a:solidFill>
              <a:latin typeface="Trebuchet MS" panose="020B0603020202020204" pitchFamily="34" charset="0"/>
            </a:endParaRPr>
          </a:p>
          <a:p>
            <a:pPr marL="342900" lvl="0" indent="-220980" algn="l" rtl="0">
              <a:spcBef>
                <a:spcPts val="1000"/>
              </a:spcBef>
              <a:spcAft>
                <a:spcPts val="0"/>
              </a:spcAft>
              <a:buSzPts val="1920"/>
              <a:buFont typeface="Arial"/>
              <a:buNone/>
            </a:pPr>
            <a:endParaRPr sz="2400" dirty="0">
              <a:solidFill>
                <a:schemeClr val="lt1"/>
              </a:solidFill>
              <a:latin typeface="Trebuchet MS"/>
              <a:ea typeface="Trebuchet MS"/>
              <a:cs typeface="Trebuchet MS"/>
              <a:sym typeface="Trebuchet MS"/>
            </a:endParaRPr>
          </a:p>
          <a:p>
            <a:pPr marL="342900" lvl="0" indent="-220980" algn="l" rtl="0">
              <a:spcBef>
                <a:spcPts val="1000"/>
              </a:spcBef>
              <a:spcAft>
                <a:spcPts val="0"/>
              </a:spcAft>
              <a:buSzPts val="1920"/>
              <a:buFont typeface="Arial"/>
              <a:buNone/>
            </a:pPr>
            <a:endParaRPr sz="240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3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E3C78E-4DDE-44BB-93D4-61BDA8EB2F7B}"/>
              </a:ext>
            </a:extLst>
          </p:cNvPr>
          <p:cNvSpPr>
            <a:spLocks noGrp="1"/>
          </p:cNvSpPr>
          <p:nvPr>
            <p:ph type="title"/>
          </p:nvPr>
        </p:nvSpPr>
        <p:spPr>
          <a:xfrm>
            <a:off x="818011" y="222737"/>
            <a:ext cx="8596668" cy="1320800"/>
          </a:xfrm>
        </p:spPr>
        <p:txBody>
          <a:bodyPr>
            <a:normAutofit/>
          </a:bodyPr>
          <a:lstStyle/>
          <a:p>
            <a:pPr algn="ctr"/>
            <a:r>
              <a:rPr lang="sv-SE" sz="2800" b="1" dirty="0">
                <a:latin typeface="Candara"/>
                <a:ea typeface="Candara"/>
                <a:cs typeface="Candara"/>
                <a:sym typeface="Candara"/>
              </a:rPr>
              <a:t>Skolors dataanvändning och analysarbete – </a:t>
            </a:r>
            <a:br>
              <a:rPr lang="sv-SE" sz="2800" b="1" dirty="0">
                <a:latin typeface="Candara"/>
                <a:ea typeface="Candara"/>
                <a:cs typeface="Candara"/>
                <a:sym typeface="Candara"/>
              </a:rPr>
            </a:br>
            <a:r>
              <a:rPr lang="sv-SE" sz="2800" b="1" dirty="0">
                <a:latin typeface="Candara"/>
                <a:ea typeface="Candara"/>
                <a:cs typeface="Candara"/>
                <a:sym typeface="Candara"/>
              </a:rPr>
              <a:t>resultat från forskning i svenska kontexter</a:t>
            </a:r>
            <a:endParaRPr lang="sv-SE" sz="2800" dirty="0"/>
          </a:p>
        </p:txBody>
      </p:sp>
      <p:sp>
        <p:nvSpPr>
          <p:cNvPr id="3" name="Platshållare för innehåll 2">
            <a:extLst>
              <a:ext uri="{FF2B5EF4-FFF2-40B4-BE49-F238E27FC236}">
                <a16:creationId xmlns:a16="http://schemas.microsoft.com/office/drawing/2014/main" id="{DAA2FB1C-0CEA-4751-A242-BA8C2986F488}"/>
              </a:ext>
            </a:extLst>
          </p:cNvPr>
          <p:cNvSpPr>
            <a:spLocks noGrp="1"/>
          </p:cNvSpPr>
          <p:nvPr>
            <p:ph type="body" idx="1"/>
          </p:nvPr>
        </p:nvSpPr>
        <p:spPr>
          <a:xfrm>
            <a:off x="398585" y="1242646"/>
            <a:ext cx="9758289" cy="5392617"/>
          </a:xfrm>
        </p:spPr>
        <p:txBody>
          <a:bodyPr>
            <a:normAutofit/>
          </a:bodyPr>
          <a:lstStyle/>
          <a:p>
            <a:pPr marL="137160" indent="0">
              <a:buNone/>
            </a:pPr>
            <a:r>
              <a:rPr lang="sv-SE" sz="2400" dirty="0"/>
              <a:t>Ansvarsnivåerna kopplas bara delvis samman dvs.:</a:t>
            </a:r>
          </a:p>
          <a:p>
            <a:endParaRPr lang="sv-SE" sz="2400" dirty="0"/>
          </a:p>
          <a:p>
            <a:r>
              <a:rPr lang="sv-SE" sz="2400" dirty="0"/>
              <a:t>Rektorer och tjänstemän på huvudmannanivå är relativt samstämmiga ifråga om syfte, typ av data, användning och nytta, MEN</a:t>
            </a:r>
          </a:p>
          <a:p>
            <a:r>
              <a:rPr lang="sv-SE" sz="2400" dirty="0"/>
              <a:t>Lärares uppfattningar om dataanvändning och analys kopplas snarare till den egna undervisningen och i viss mån lärarkollegorna (jfr typ 1 och 2).</a:t>
            </a:r>
          </a:p>
          <a:p>
            <a:endParaRPr lang="sv-SE" sz="2400" dirty="0"/>
          </a:p>
          <a:p>
            <a:pPr marL="137160" indent="0">
              <a:buNone/>
            </a:pPr>
            <a:endParaRPr lang="sv-SE" dirty="0"/>
          </a:p>
          <a:p>
            <a:pPr marL="0" indent="0">
              <a:buNone/>
            </a:pPr>
            <a:r>
              <a:rPr lang="sv-SE" sz="1600" dirty="0">
                <a:solidFill>
                  <a:schemeClr val="tx1"/>
                </a:solidFill>
              </a:rPr>
              <a:t>Adolfsson &amp; Håkansson (2021). </a:t>
            </a:r>
            <a:r>
              <a:rPr lang="en-US" sz="1600" dirty="0">
                <a:solidFill>
                  <a:schemeClr val="tx1"/>
                </a:solidFill>
              </a:rPr>
              <a:t>Data Analysis for School Improvement within Coupled Local School Systems: Which Data and with what Purposes? </a:t>
            </a:r>
            <a:r>
              <a:rPr lang="en-US" sz="1600" i="1" dirty="0">
                <a:solidFill>
                  <a:schemeClr val="tx1"/>
                </a:solidFill>
              </a:rPr>
              <a:t>Leadership and Policy in Schools. </a:t>
            </a:r>
            <a:r>
              <a:rPr lang="sv-SE" sz="1600" dirty="0" err="1">
                <a:solidFill>
                  <a:schemeClr val="tx1"/>
                </a:solidFill>
              </a:rPr>
              <a:t>https</a:t>
            </a:r>
            <a:r>
              <a:rPr lang="sv-SE" sz="1600" dirty="0">
                <a:solidFill>
                  <a:schemeClr val="tx1"/>
                </a:solidFill>
              </a:rPr>
              <a:t>://</a:t>
            </a:r>
            <a:r>
              <a:rPr lang="sv-SE" sz="1600" dirty="0" err="1">
                <a:solidFill>
                  <a:schemeClr val="tx1"/>
                </a:solidFill>
              </a:rPr>
              <a:t>doi.org</a:t>
            </a:r>
            <a:r>
              <a:rPr lang="sv-SE" sz="1600" dirty="0">
                <a:solidFill>
                  <a:schemeClr val="tx1"/>
                </a:solidFill>
              </a:rPr>
              <a:t>/10.1080/15700763.2021.2010101</a:t>
            </a:r>
            <a:endParaRPr lang="sv-SE" sz="1600" dirty="0">
              <a:solidFill>
                <a:schemeClr val="tx1"/>
              </a:solidFill>
              <a:latin typeface="Trebuchet MS" panose="020B0603020202020204" pitchFamily="34" charset="0"/>
            </a:endParaRPr>
          </a:p>
          <a:p>
            <a:endParaRPr lang="sv-SE" sz="1600" dirty="0"/>
          </a:p>
        </p:txBody>
      </p:sp>
    </p:spTree>
    <p:extLst>
      <p:ext uri="{BB962C8B-B14F-4D97-AF65-F5344CB8AC3E}">
        <p14:creationId xmlns:p14="http://schemas.microsoft.com/office/powerpoint/2010/main" val="734200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D2DED6-8CCD-6CB1-47DE-DAE6D7835B2F}"/>
              </a:ext>
            </a:extLst>
          </p:cNvPr>
          <p:cNvSpPr>
            <a:spLocks noGrp="1"/>
          </p:cNvSpPr>
          <p:nvPr>
            <p:ph type="title"/>
          </p:nvPr>
        </p:nvSpPr>
        <p:spPr>
          <a:xfrm>
            <a:off x="677334" y="156238"/>
            <a:ext cx="8596668" cy="1320800"/>
          </a:xfrm>
        </p:spPr>
        <p:txBody>
          <a:bodyPr>
            <a:normAutofit fontScale="90000"/>
          </a:bodyPr>
          <a:lstStyle/>
          <a:p>
            <a:pPr algn="ctr"/>
            <a:r>
              <a:rPr lang="sv-SE" sz="3600" dirty="0"/>
              <a:t>Analyser av vad? – tre infallsvinklar på analysarbetet, behov av split vision igen!</a:t>
            </a:r>
            <a:br>
              <a:rPr lang="sv-SE" sz="3600" dirty="0"/>
            </a:br>
            <a:endParaRPr lang="sv-SE" dirty="0"/>
          </a:p>
        </p:txBody>
      </p:sp>
      <p:sp>
        <p:nvSpPr>
          <p:cNvPr id="3" name="Platshållare för innehåll 2">
            <a:extLst>
              <a:ext uri="{FF2B5EF4-FFF2-40B4-BE49-F238E27FC236}">
                <a16:creationId xmlns:a16="http://schemas.microsoft.com/office/drawing/2014/main" id="{F6748DAC-5642-505A-FA64-8D6EE86ED302}"/>
              </a:ext>
            </a:extLst>
          </p:cNvPr>
          <p:cNvSpPr>
            <a:spLocks noGrp="1"/>
          </p:cNvSpPr>
          <p:nvPr>
            <p:ph idx="1"/>
          </p:nvPr>
        </p:nvSpPr>
        <p:spPr>
          <a:xfrm>
            <a:off x="677334" y="1364105"/>
            <a:ext cx="8596668" cy="4677257"/>
          </a:xfrm>
        </p:spPr>
        <p:txBody>
          <a:bodyPr>
            <a:normAutofit/>
          </a:bodyPr>
          <a:lstStyle/>
          <a:p>
            <a:r>
              <a:rPr lang="sv-SE" sz="2800" dirty="0"/>
              <a:t>Resultatanalyser – fokus på elevers lärande och studieresultat</a:t>
            </a:r>
          </a:p>
          <a:p>
            <a:endParaRPr lang="sv-SE" sz="2800" dirty="0"/>
          </a:p>
          <a:p>
            <a:r>
              <a:rPr lang="sv-SE" sz="2800" dirty="0"/>
              <a:t>Undervisningsanalyser – fokus på kvaliteter i undervisningen</a:t>
            </a:r>
          </a:p>
          <a:p>
            <a:endParaRPr lang="sv-SE" sz="2800" dirty="0"/>
          </a:p>
          <a:p>
            <a:r>
              <a:rPr lang="sv-SE" sz="2800" dirty="0"/>
              <a:t>Kapacitetsanalyser – fokus på verksamhetens förbättringskapacitet</a:t>
            </a:r>
          </a:p>
        </p:txBody>
      </p:sp>
      <p:sp>
        <p:nvSpPr>
          <p:cNvPr id="4" name="Höger klammerparentes 3">
            <a:extLst>
              <a:ext uri="{FF2B5EF4-FFF2-40B4-BE49-F238E27FC236}">
                <a16:creationId xmlns:a16="http://schemas.microsoft.com/office/drawing/2014/main" id="{782F1E0B-277D-A898-7F1E-57BDA2756C1E}"/>
              </a:ext>
            </a:extLst>
          </p:cNvPr>
          <p:cNvSpPr/>
          <p:nvPr/>
        </p:nvSpPr>
        <p:spPr>
          <a:xfrm>
            <a:off x="9058275" y="1477038"/>
            <a:ext cx="385763" cy="22234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 name="Höger klammerparentes 4">
            <a:extLst>
              <a:ext uri="{FF2B5EF4-FFF2-40B4-BE49-F238E27FC236}">
                <a16:creationId xmlns:a16="http://schemas.microsoft.com/office/drawing/2014/main" id="{5119F95C-07F8-B92A-6CDB-92E80C6BF7E9}"/>
              </a:ext>
            </a:extLst>
          </p:cNvPr>
          <p:cNvSpPr/>
          <p:nvPr/>
        </p:nvSpPr>
        <p:spPr>
          <a:xfrm>
            <a:off x="9058275" y="4557713"/>
            <a:ext cx="328613" cy="671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textruta 6">
            <a:extLst>
              <a:ext uri="{FF2B5EF4-FFF2-40B4-BE49-F238E27FC236}">
                <a16:creationId xmlns:a16="http://schemas.microsoft.com/office/drawing/2014/main" id="{1C72B391-53C5-5B19-E612-25A76D1299E0}"/>
              </a:ext>
            </a:extLst>
          </p:cNvPr>
          <p:cNvSpPr txBox="1"/>
          <p:nvPr/>
        </p:nvSpPr>
        <p:spPr>
          <a:xfrm>
            <a:off x="9815512" y="4672418"/>
            <a:ext cx="2319337" cy="369332"/>
          </a:xfrm>
          <a:prstGeom prst="rect">
            <a:avLst/>
          </a:prstGeom>
          <a:noFill/>
        </p:spPr>
        <p:txBody>
          <a:bodyPr wrap="square" rtlCol="0">
            <a:spAutoFit/>
          </a:bodyPr>
          <a:lstStyle/>
          <a:p>
            <a:r>
              <a:rPr lang="sv-SE" dirty="0"/>
              <a:t>FOKUS PASS 2</a:t>
            </a:r>
          </a:p>
        </p:txBody>
      </p:sp>
      <p:sp>
        <p:nvSpPr>
          <p:cNvPr id="8" name="textruta 7">
            <a:extLst>
              <a:ext uri="{FF2B5EF4-FFF2-40B4-BE49-F238E27FC236}">
                <a16:creationId xmlns:a16="http://schemas.microsoft.com/office/drawing/2014/main" id="{7D48CAEC-0BCC-AE9D-F6B6-FE1F2ACD5D2A}"/>
              </a:ext>
            </a:extLst>
          </p:cNvPr>
          <p:cNvSpPr txBox="1"/>
          <p:nvPr/>
        </p:nvSpPr>
        <p:spPr>
          <a:xfrm>
            <a:off x="2330280" y="2499167"/>
            <a:ext cx="6015037" cy="371475"/>
          </a:xfrm>
          <a:prstGeom prst="rect">
            <a:avLst/>
          </a:prstGeom>
          <a:noFill/>
        </p:spPr>
        <p:txBody>
          <a:bodyPr wrap="square" rtlCol="0">
            <a:spAutoFit/>
          </a:bodyPr>
          <a:lstStyle/>
          <a:p>
            <a:r>
              <a:rPr lang="sv-SE" dirty="0"/>
              <a:t>OBS! KOPPLINGEN MELLAN UNDERVISNING OCH LÄRANDE</a:t>
            </a:r>
          </a:p>
        </p:txBody>
      </p:sp>
      <p:sp>
        <p:nvSpPr>
          <p:cNvPr id="9" name="textruta 8">
            <a:extLst>
              <a:ext uri="{FF2B5EF4-FFF2-40B4-BE49-F238E27FC236}">
                <a16:creationId xmlns:a16="http://schemas.microsoft.com/office/drawing/2014/main" id="{5591200B-7BFC-5A7D-BD82-F9037DAB2B9D}"/>
              </a:ext>
            </a:extLst>
          </p:cNvPr>
          <p:cNvSpPr txBox="1"/>
          <p:nvPr/>
        </p:nvSpPr>
        <p:spPr>
          <a:xfrm>
            <a:off x="9815512" y="1816251"/>
            <a:ext cx="2128837" cy="369332"/>
          </a:xfrm>
          <a:prstGeom prst="rect">
            <a:avLst/>
          </a:prstGeom>
          <a:noFill/>
        </p:spPr>
        <p:txBody>
          <a:bodyPr wrap="square" rtlCol="0">
            <a:spAutoFit/>
          </a:bodyPr>
          <a:lstStyle/>
          <a:p>
            <a:r>
              <a:rPr lang="sv-SE" dirty="0"/>
              <a:t>FOKUS PASS 1</a:t>
            </a:r>
          </a:p>
        </p:txBody>
      </p:sp>
    </p:spTree>
    <p:extLst>
      <p:ext uri="{BB962C8B-B14F-4D97-AF65-F5344CB8AC3E}">
        <p14:creationId xmlns:p14="http://schemas.microsoft.com/office/powerpoint/2010/main" val="337264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199" name="Google Shape;199;p6"/>
          <p:cNvGrpSpPr/>
          <p:nvPr/>
        </p:nvGrpSpPr>
        <p:grpSpPr>
          <a:xfrm>
            <a:off x="2321504" y="827089"/>
            <a:ext cx="7302928" cy="5559424"/>
            <a:chOff x="797504" y="0"/>
            <a:chExt cx="7302928" cy="5559424"/>
          </a:xfrm>
        </p:grpSpPr>
        <p:sp>
          <p:nvSpPr>
            <p:cNvPr id="200" name="Google Shape;200;p6"/>
            <p:cNvSpPr/>
            <p:nvPr/>
          </p:nvSpPr>
          <p:spPr>
            <a:xfrm>
              <a:off x="5354077" y="3780408"/>
              <a:ext cx="2746355" cy="1779016"/>
            </a:xfrm>
            <a:prstGeom prst="roundRect">
              <a:avLst>
                <a:gd name="adj" fmla="val 10000"/>
              </a:avLst>
            </a:prstGeom>
            <a:solidFill>
              <a:schemeClr val="lt1">
                <a:alpha val="89803"/>
              </a:schemeClr>
            </a:solidFill>
            <a:ln w="19050" cap="rnd" cmpd="sng">
              <a:solidFill>
                <a:srgbClr val="90C2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6217063" y="4264241"/>
              <a:ext cx="1844291" cy="1256104"/>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Icke kognitiva förmågor</a:t>
              </a:r>
              <a:endParaRPr dirty="0">
                <a:solidFill>
                  <a:schemeClr val="bg1"/>
                </a:solidFill>
              </a:endParaRPr>
            </a:p>
            <a:p>
              <a:pPr marL="171450" marR="0" lvl="1" indent="-171450" algn="l" rtl="0">
                <a:lnSpc>
                  <a:spcPct val="90000"/>
                </a:lnSpc>
                <a:spcBef>
                  <a:spcPts val="24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Erfarenheter</a:t>
              </a:r>
              <a:endParaRPr dirty="0">
                <a:solidFill>
                  <a:schemeClr val="bg1"/>
                </a:solidFill>
              </a:endParaRPr>
            </a:p>
            <a:p>
              <a:pPr marL="171450" marR="0" lvl="1" indent="-171450" algn="l" rtl="0">
                <a:lnSpc>
                  <a:spcPct val="90000"/>
                </a:lnSpc>
                <a:spcBef>
                  <a:spcPts val="24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Känslor</a:t>
              </a:r>
              <a:endParaRPr dirty="0">
                <a:solidFill>
                  <a:schemeClr val="bg1"/>
                </a:solidFill>
              </a:endParaRPr>
            </a:p>
          </p:txBody>
        </p:sp>
        <p:sp>
          <p:nvSpPr>
            <p:cNvPr id="202" name="Google Shape;202;p6"/>
            <p:cNvSpPr/>
            <p:nvPr/>
          </p:nvSpPr>
          <p:spPr>
            <a:xfrm>
              <a:off x="873180" y="3780408"/>
              <a:ext cx="2746355" cy="1779016"/>
            </a:xfrm>
            <a:prstGeom prst="roundRect">
              <a:avLst>
                <a:gd name="adj" fmla="val 10000"/>
              </a:avLst>
            </a:prstGeom>
            <a:solidFill>
              <a:schemeClr val="lt1">
                <a:alpha val="89803"/>
              </a:schemeClr>
            </a:solidFill>
            <a:ln w="19050" cap="rnd" cmpd="sng">
              <a:solidFill>
                <a:srgbClr val="90C2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txBox="1"/>
            <p:nvPr/>
          </p:nvSpPr>
          <p:spPr>
            <a:xfrm>
              <a:off x="807836" y="3833854"/>
              <a:ext cx="1978984" cy="1672123"/>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Diagnoser</a:t>
              </a:r>
              <a:endParaRPr dirty="0">
                <a:solidFill>
                  <a:schemeClr val="bg1"/>
                </a:solidFill>
              </a:endParaRPr>
            </a:p>
            <a:p>
              <a:pPr marL="171450" marR="0" lvl="1" indent="-171450" algn="l" rtl="0">
                <a:lnSpc>
                  <a:spcPct val="90000"/>
                </a:lnSpc>
                <a:spcBef>
                  <a:spcPts val="24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Redovisningar</a:t>
              </a:r>
              <a:endParaRPr dirty="0">
                <a:solidFill>
                  <a:schemeClr val="bg1"/>
                </a:solidFill>
              </a:endParaRPr>
            </a:p>
            <a:p>
              <a:pPr marL="171450" marR="0" lvl="1" indent="-171450" algn="l" rtl="0">
                <a:lnSpc>
                  <a:spcPct val="90000"/>
                </a:lnSpc>
                <a:spcBef>
                  <a:spcPts val="24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Fortlöpande formativa bedömningar</a:t>
              </a:r>
            </a:p>
            <a:p>
              <a:pPr marL="171450" lvl="1" indent="-171450">
                <a:lnSpc>
                  <a:spcPct val="90000"/>
                </a:lnSpc>
                <a:spcBef>
                  <a:spcPts val="240"/>
                </a:spcBef>
                <a:buClr>
                  <a:schemeClr val="lt1"/>
                </a:buClr>
                <a:buSzPts val="1600"/>
                <a:buFont typeface="Trebuchet MS"/>
                <a:buChar char="•"/>
              </a:pPr>
              <a:endParaRPr lang="sv-SE" sz="1600" dirty="0">
                <a:solidFill>
                  <a:schemeClr val="bg1"/>
                </a:solidFill>
              </a:endParaRPr>
            </a:p>
            <a:p>
              <a:pPr marL="171450" marR="0" lvl="1" indent="-171450" algn="l" rtl="0">
                <a:lnSpc>
                  <a:spcPct val="90000"/>
                </a:lnSpc>
                <a:spcBef>
                  <a:spcPts val="240"/>
                </a:spcBef>
                <a:spcAft>
                  <a:spcPts val="0"/>
                </a:spcAft>
                <a:buClr>
                  <a:schemeClr val="lt1"/>
                </a:buClr>
                <a:buSzPts val="1600"/>
                <a:buFont typeface="Trebuchet MS"/>
                <a:buChar char="•"/>
              </a:pPr>
              <a:endParaRPr lang="sv-SE" sz="1600" b="0" i="0" u="none" strike="noStrike" cap="none" dirty="0">
                <a:solidFill>
                  <a:schemeClr val="tx1"/>
                </a:solidFill>
                <a:latin typeface="Trebuchet MS"/>
                <a:ea typeface="Trebuchet MS"/>
                <a:cs typeface="Trebuchet MS"/>
                <a:sym typeface="Trebuchet MS"/>
              </a:endParaRPr>
            </a:p>
          </p:txBody>
        </p:sp>
        <p:sp>
          <p:nvSpPr>
            <p:cNvPr id="204" name="Google Shape;204;p6"/>
            <p:cNvSpPr/>
            <p:nvPr/>
          </p:nvSpPr>
          <p:spPr>
            <a:xfrm>
              <a:off x="5354077" y="0"/>
              <a:ext cx="2746355" cy="1779016"/>
            </a:xfrm>
            <a:prstGeom prst="roundRect">
              <a:avLst>
                <a:gd name="adj" fmla="val 10000"/>
              </a:avLst>
            </a:prstGeom>
            <a:solidFill>
              <a:schemeClr val="lt1">
                <a:alpha val="89803"/>
              </a:schemeClr>
            </a:solidFill>
            <a:ln w="19050" cap="rnd" cmpd="sng">
              <a:solidFill>
                <a:srgbClr val="90C2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txBox="1"/>
            <p:nvPr/>
          </p:nvSpPr>
          <p:spPr>
            <a:xfrm>
              <a:off x="6217063" y="39079"/>
              <a:ext cx="1844291" cy="1256104"/>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SES</a:t>
              </a:r>
              <a:endParaRPr dirty="0">
                <a:solidFill>
                  <a:schemeClr val="bg1"/>
                </a:solidFill>
              </a:endParaRPr>
            </a:p>
            <a:p>
              <a:pPr marL="171450" marR="0" lvl="1" indent="-171450" algn="l" rtl="0">
                <a:lnSpc>
                  <a:spcPct val="90000"/>
                </a:lnSpc>
                <a:spcBef>
                  <a:spcPts val="24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Modersmål</a:t>
              </a:r>
              <a:endParaRPr dirty="0">
                <a:solidFill>
                  <a:schemeClr val="bg1"/>
                </a:solidFill>
              </a:endParaRPr>
            </a:p>
            <a:p>
              <a:pPr marL="171450" marR="0" lvl="1" indent="-171450" algn="l" rtl="0">
                <a:lnSpc>
                  <a:spcPct val="90000"/>
                </a:lnSpc>
                <a:spcBef>
                  <a:spcPts val="24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Genus</a:t>
              </a:r>
              <a:endParaRPr dirty="0">
                <a:solidFill>
                  <a:schemeClr val="bg1"/>
                </a:solidFill>
              </a:endParaRPr>
            </a:p>
          </p:txBody>
        </p:sp>
        <p:sp>
          <p:nvSpPr>
            <p:cNvPr id="206" name="Google Shape;206;p6"/>
            <p:cNvSpPr/>
            <p:nvPr/>
          </p:nvSpPr>
          <p:spPr>
            <a:xfrm>
              <a:off x="797504" y="0"/>
              <a:ext cx="2897707" cy="1779016"/>
            </a:xfrm>
            <a:prstGeom prst="roundRect">
              <a:avLst>
                <a:gd name="adj" fmla="val 10000"/>
              </a:avLst>
            </a:prstGeom>
            <a:solidFill>
              <a:schemeClr val="lt1">
                <a:alpha val="89803"/>
              </a:schemeClr>
            </a:solidFill>
            <a:ln w="19050" cap="rnd" cmpd="sng">
              <a:solidFill>
                <a:srgbClr val="90C2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txBox="1"/>
            <p:nvPr/>
          </p:nvSpPr>
          <p:spPr>
            <a:xfrm>
              <a:off x="836583" y="39079"/>
              <a:ext cx="1950237" cy="1256104"/>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Nationella prov</a:t>
              </a:r>
              <a:endParaRPr dirty="0">
                <a:solidFill>
                  <a:schemeClr val="bg1"/>
                </a:solidFill>
              </a:endParaRPr>
            </a:p>
            <a:p>
              <a:pPr marL="171450" marR="0" lvl="1" indent="-171450" algn="l" rtl="0">
                <a:lnSpc>
                  <a:spcPct val="90000"/>
                </a:lnSpc>
                <a:spcBef>
                  <a:spcPts val="24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Betyg</a:t>
              </a:r>
              <a:endParaRPr dirty="0">
                <a:solidFill>
                  <a:schemeClr val="bg1"/>
                </a:solidFill>
              </a:endParaRPr>
            </a:p>
            <a:p>
              <a:pPr marL="171450" marR="0" lvl="1" indent="-171450" algn="l" rtl="0">
                <a:lnSpc>
                  <a:spcPct val="90000"/>
                </a:lnSpc>
                <a:spcBef>
                  <a:spcPts val="240"/>
                </a:spcBef>
                <a:spcAft>
                  <a:spcPts val="0"/>
                </a:spcAft>
                <a:buClr>
                  <a:schemeClr val="lt1"/>
                </a:buClr>
                <a:buSzPts val="1600"/>
                <a:buFont typeface="Trebuchet MS"/>
                <a:buChar char="•"/>
              </a:pPr>
              <a:r>
                <a:rPr lang="sv-SE" sz="1600" b="0" i="0" u="none" strike="noStrike" cap="none" dirty="0">
                  <a:solidFill>
                    <a:schemeClr val="bg1"/>
                  </a:solidFill>
                  <a:latin typeface="Trebuchet MS"/>
                  <a:ea typeface="Trebuchet MS"/>
                  <a:cs typeface="Trebuchet MS"/>
                  <a:sym typeface="Trebuchet MS"/>
                </a:rPr>
                <a:t>Bedömningsstöd</a:t>
              </a:r>
            </a:p>
            <a:p>
              <a:pPr marL="171450" marR="0" lvl="1" indent="-171450" algn="l" rtl="0">
                <a:lnSpc>
                  <a:spcPct val="90000"/>
                </a:lnSpc>
                <a:spcBef>
                  <a:spcPts val="240"/>
                </a:spcBef>
                <a:spcAft>
                  <a:spcPts val="0"/>
                </a:spcAft>
                <a:buClr>
                  <a:schemeClr val="lt1"/>
                </a:buClr>
                <a:buSzPts val="1600"/>
                <a:buFont typeface="Trebuchet MS"/>
                <a:buChar char="•"/>
              </a:pPr>
              <a:r>
                <a:rPr lang="sv-SE" sz="1600" dirty="0">
                  <a:solidFill>
                    <a:schemeClr val="bg1"/>
                  </a:solidFill>
                  <a:latin typeface="Trebuchet MS"/>
                  <a:sym typeface="Trebuchet MS"/>
                </a:rPr>
                <a:t>Kartläggningar i förskoleklassen</a:t>
              </a:r>
              <a:endParaRPr dirty="0">
                <a:solidFill>
                  <a:schemeClr val="bg1"/>
                </a:solidFill>
              </a:endParaRPr>
            </a:p>
          </p:txBody>
        </p:sp>
        <p:sp>
          <p:nvSpPr>
            <p:cNvPr id="208" name="Google Shape;208;p6"/>
            <p:cNvSpPr/>
            <p:nvPr/>
          </p:nvSpPr>
          <p:spPr>
            <a:xfrm>
              <a:off x="1986143" y="316887"/>
              <a:ext cx="2407231" cy="240723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txBox="1"/>
            <p:nvPr/>
          </p:nvSpPr>
          <p:spPr>
            <a:xfrm>
              <a:off x="2691205" y="1021949"/>
              <a:ext cx="1702169" cy="1702169"/>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Trebuchet MS"/>
                <a:buNone/>
              </a:pPr>
              <a:r>
                <a:rPr lang="sv-SE" sz="1800">
                  <a:solidFill>
                    <a:schemeClr val="lt1"/>
                  </a:solidFill>
                  <a:latin typeface="Trebuchet MS"/>
                  <a:ea typeface="Trebuchet MS"/>
                  <a:cs typeface="Trebuchet MS"/>
                  <a:sym typeface="Trebuchet MS"/>
                </a:rPr>
                <a:t>Standardised assessment data</a:t>
              </a:r>
              <a:endParaRPr/>
            </a:p>
          </p:txBody>
        </p:sp>
        <p:sp>
          <p:nvSpPr>
            <p:cNvPr id="210" name="Google Shape;210;p6"/>
            <p:cNvSpPr/>
            <p:nvPr/>
          </p:nvSpPr>
          <p:spPr>
            <a:xfrm rot="5400000">
              <a:off x="4504563" y="316887"/>
              <a:ext cx="2407231" cy="240723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txBox="1"/>
            <p:nvPr/>
          </p:nvSpPr>
          <p:spPr>
            <a:xfrm>
              <a:off x="4504563" y="1021949"/>
              <a:ext cx="1702169" cy="1702169"/>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Trebuchet MS"/>
                <a:buNone/>
              </a:pPr>
              <a:r>
                <a:rPr lang="sv-SE" sz="1800">
                  <a:solidFill>
                    <a:schemeClr val="lt1"/>
                  </a:solidFill>
                  <a:latin typeface="Trebuchet MS"/>
                  <a:ea typeface="Trebuchet MS"/>
                  <a:cs typeface="Trebuchet MS"/>
                  <a:sym typeface="Trebuchet MS"/>
                </a:rPr>
                <a:t>Background data</a:t>
              </a:r>
              <a:endParaRPr/>
            </a:p>
          </p:txBody>
        </p:sp>
        <p:sp>
          <p:nvSpPr>
            <p:cNvPr id="212" name="Google Shape;212;p6"/>
            <p:cNvSpPr/>
            <p:nvPr/>
          </p:nvSpPr>
          <p:spPr>
            <a:xfrm rot="10800000">
              <a:off x="4504563" y="2835306"/>
              <a:ext cx="2407231" cy="240723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txBox="1"/>
            <p:nvPr/>
          </p:nvSpPr>
          <p:spPr>
            <a:xfrm>
              <a:off x="4504563" y="2835306"/>
              <a:ext cx="1702169" cy="1702169"/>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Trebuchet MS"/>
                <a:buNone/>
              </a:pPr>
              <a:r>
                <a:rPr lang="sv-SE" sz="1800">
                  <a:solidFill>
                    <a:schemeClr val="lt1"/>
                  </a:solidFill>
                  <a:latin typeface="Trebuchet MS"/>
                  <a:ea typeface="Trebuchet MS"/>
                  <a:cs typeface="Trebuchet MS"/>
                  <a:sym typeface="Trebuchet MS"/>
                </a:rPr>
                <a:t>Other forms of data</a:t>
              </a:r>
              <a:endParaRPr/>
            </a:p>
          </p:txBody>
        </p:sp>
        <p:sp>
          <p:nvSpPr>
            <p:cNvPr id="214" name="Google Shape;214;p6"/>
            <p:cNvSpPr/>
            <p:nvPr/>
          </p:nvSpPr>
          <p:spPr>
            <a:xfrm rot="-5400000">
              <a:off x="1986143" y="2835306"/>
              <a:ext cx="2407231" cy="240723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txBox="1"/>
            <p:nvPr/>
          </p:nvSpPr>
          <p:spPr>
            <a:xfrm>
              <a:off x="2691205" y="2835306"/>
              <a:ext cx="1702169" cy="1702169"/>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Trebuchet MS"/>
                <a:buNone/>
              </a:pPr>
              <a:r>
                <a:rPr lang="sv-SE" sz="1800">
                  <a:solidFill>
                    <a:schemeClr val="lt1"/>
                  </a:solidFill>
                  <a:latin typeface="Trebuchet MS"/>
                  <a:ea typeface="Trebuchet MS"/>
                  <a:cs typeface="Trebuchet MS"/>
                  <a:sym typeface="Trebuchet MS"/>
                </a:rPr>
                <a:t>Teacher created assessments</a:t>
              </a:r>
              <a:endParaRPr sz="1800">
                <a:solidFill>
                  <a:schemeClr val="lt1"/>
                </a:solidFill>
                <a:latin typeface="Trebuchet MS"/>
                <a:ea typeface="Trebuchet MS"/>
                <a:cs typeface="Trebuchet MS"/>
                <a:sym typeface="Trebuchet MS"/>
              </a:endParaRPr>
            </a:p>
          </p:txBody>
        </p:sp>
        <p:sp>
          <p:nvSpPr>
            <p:cNvPr id="216" name="Google Shape;216;p6"/>
            <p:cNvSpPr/>
            <p:nvPr/>
          </p:nvSpPr>
          <p:spPr>
            <a:xfrm>
              <a:off x="4033401" y="2279364"/>
              <a:ext cx="831134" cy="722725"/>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C5DDA8"/>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rot="10800000">
              <a:off x="4033401" y="2557335"/>
              <a:ext cx="831134" cy="722725"/>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C5DDA8"/>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6"/>
          <p:cNvSpPr txBox="1"/>
          <p:nvPr/>
        </p:nvSpPr>
        <p:spPr>
          <a:xfrm>
            <a:off x="0" y="68126"/>
            <a:ext cx="121920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2000" dirty="0">
                <a:latin typeface="Trebuchet MS"/>
                <a:ea typeface="Trebuchet MS"/>
                <a:cs typeface="Trebuchet MS"/>
                <a:sym typeface="Trebuchet MS"/>
              </a:rPr>
              <a:t>VILKA RESULTAT ska analyseras?</a:t>
            </a:r>
            <a:endParaRPr dirty="0"/>
          </a:p>
        </p:txBody>
      </p:sp>
      <p:sp>
        <p:nvSpPr>
          <p:cNvPr id="219" name="Google Shape;219;p6"/>
          <p:cNvSpPr txBox="1"/>
          <p:nvPr/>
        </p:nvSpPr>
        <p:spPr>
          <a:xfrm>
            <a:off x="5336275" y="6519486"/>
            <a:ext cx="679658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600" dirty="0">
                <a:latin typeface="Trebuchet MS"/>
                <a:ea typeface="Trebuchet MS"/>
                <a:cs typeface="Trebuchet MS"/>
                <a:sym typeface="Trebuchet MS"/>
              </a:rPr>
              <a:t>Behovet av en helhetsbild av elevers lärande, fritt efter </a:t>
            </a:r>
            <a:r>
              <a:rPr lang="sv-SE" sz="1600" dirty="0" err="1">
                <a:latin typeface="Trebuchet MS"/>
                <a:ea typeface="Trebuchet MS"/>
                <a:cs typeface="Trebuchet MS"/>
                <a:sym typeface="Trebuchet MS"/>
              </a:rPr>
              <a:t>Datnow</a:t>
            </a:r>
            <a:r>
              <a:rPr lang="sv-SE" sz="1600" dirty="0">
                <a:latin typeface="Trebuchet MS"/>
                <a:ea typeface="Trebuchet MS"/>
                <a:cs typeface="Trebuchet MS"/>
                <a:sym typeface="Trebuchet MS"/>
              </a:rPr>
              <a:t> (2019)</a:t>
            </a:r>
            <a:endParaRPr sz="1600" dirty="0"/>
          </a:p>
        </p:txBody>
      </p:sp>
      <p:sp>
        <p:nvSpPr>
          <p:cNvPr id="2" name="textruta 1">
            <a:extLst>
              <a:ext uri="{FF2B5EF4-FFF2-40B4-BE49-F238E27FC236}">
                <a16:creationId xmlns:a16="http://schemas.microsoft.com/office/drawing/2014/main" id="{A2536F69-413E-0EAA-E2F4-089451F883B1}"/>
              </a:ext>
            </a:extLst>
          </p:cNvPr>
          <p:cNvSpPr txBox="1"/>
          <p:nvPr/>
        </p:nvSpPr>
        <p:spPr>
          <a:xfrm>
            <a:off x="9794821" y="3313678"/>
            <a:ext cx="2338039" cy="3139321"/>
          </a:xfrm>
          <a:prstGeom prst="rect">
            <a:avLst/>
          </a:prstGeom>
          <a:noFill/>
        </p:spPr>
        <p:txBody>
          <a:bodyPr wrap="square" rtlCol="0">
            <a:spAutoFit/>
          </a:bodyPr>
          <a:lstStyle/>
          <a:p>
            <a:r>
              <a:rPr lang="sv-SE" sz="1800" dirty="0">
                <a:latin typeface="Trebuchet MS"/>
                <a:ea typeface="Trebuchet MS"/>
                <a:cs typeface="Trebuchet MS"/>
                <a:sym typeface="Trebuchet MS"/>
              </a:rPr>
              <a:t>Till exempel motivation, engagemang, uthållighet, koncentration, självreglering, metakognitiva förmågor, samarbetsförmåga tillit till den egna förmågan</a:t>
            </a:r>
            <a:endParaRPr lang="sv-SE" dirty="0"/>
          </a:p>
        </p:txBody>
      </p:sp>
      <p:sp>
        <p:nvSpPr>
          <p:cNvPr id="3" name="textruta 2">
            <a:extLst>
              <a:ext uri="{FF2B5EF4-FFF2-40B4-BE49-F238E27FC236}">
                <a16:creationId xmlns:a16="http://schemas.microsoft.com/office/drawing/2014/main" id="{FA1414CD-5901-EFC4-45ED-C668376CF560}"/>
              </a:ext>
            </a:extLst>
          </p:cNvPr>
          <p:cNvSpPr txBox="1"/>
          <p:nvPr/>
        </p:nvSpPr>
        <p:spPr>
          <a:xfrm>
            <a:off x="53455" y="3608283"/>
            <a:ext cx="2696358" cy="1200329"/>
          </a:xfrm>
          <a:prstGeom prst="rect">
            <a:avLst/>
          </a:prstGeom>
          <a:noFill/>
        </p:spPr>
        <p:txBody>
          <a:bodyPr wrap="square" rtlCol="0">
            <a:spAutoFit/>
          </a:bodyPr>
          <a:lstStyle/>
          <a:p>
            <a:r>
              <a:rPr lang="sv-SE" sz="1800" dirty="0">
                <a:latin typeface="Trebuchet MS"/>
                <a:ea typeface="Trebuchet MS"/>
                <a:cs typeface="Trebuchet MS"/>
                <a:sym typeface="Trebuchet MS"/>
              </a:rPr>
              <a:t>Analyser av </a:t>
            </a:r>
            <a:r>
              <a:rPr lang="sv-SE" sz="1800" b="1" dirty="0">
                <a:latin typeface="Trebuchet MS"/>
                <a:ea typeface="Trebuchet MS"/>
                <a:cs typeface="Trebuchet MS"/>
                <a:sym typeface="Trebuchet MS"/>
              </a:rPr>
              <a:t>övriga läroplansområden, trygghet och studie-</a:t>
            </a:r>
          </a:p>
          <a:p>
            <a:r>
              <a:rPr lang="sv-SE" sz="1800" b="1" dirty="0">
                <a:latin typeface="Trebuchet MS"/>
                <a:ea typeface="Trebuchet MS"/>
                <a:cs typeface="Trebuchet MS"/>
                <a:sym typeface="Trebuchet MS"/>
              </a:rPr>
              <a:t>ro </a:t>
            </a:r>
            <a:r>
              <a:rPr lang="sv-SE" sz="1800" dirty="0">
                <a:latin typeface="Trebuchet MS"/>
                <a:ea typeface="Trebuchet MS"/>
                <a:cs typeface="Trebuchet MS"/>
                <a:sym typeface="Trebuchet MS"/>
              </a:rPr>
              <a:t>samt </a:t>
            </a:r>
            <a:r>
              <a:rPr lang="sv-SE" sz="1800" b="1" dirty="0">
                <a:solidFill>
                  <a:schemeClr val="bg1"/>
                </a:solidFill>
                <a:highlight>
                  <a:srgbClr val="FFFF00"/>
                </a:highlight>
                <a:latin typeface="Trebuchet MS"/>
                <a:ea typeface="Trebuchet MS"/>
                <a:cs typeface="Trebuchet MS"/>
                <a:sym typeface="Trebuchet MS"/>
              </a:rPr>
              <a:t>undervisning</a:t>
            </a:r>
            <a:r>
              <a:rPr lang="sv-SE" sz="1800" dirty="0">
                <a:solidFill>
                  <a:schemeClr val="bg1"/>
                </a:solidFill>
                <a:latin typeface="Trebuchet MS"/>
                <a:ea typeface="Trebuchet MS"/>
                <a:cs typeface="Trebuchet MS"/>
                <a:sym typeface="Trebuchet MS"/>
              </a:rPr>
              <a:t>, </a:t>
            </a:r>
            <a:endParaRPr lang="sv-SE" dirty="0">
              <a:solidFill>
                <a:schemeClr val="bg1"/>
              </a:solidFill>
            </a:endParaRPr>
          </a:p>
        </p:txBody>
      </p:sp>
      <p:sp>
        <p:nvSpPr>
          <p:cNvPr id="4" name="textruta 3">
            <a:extLst>
              <a:ext uri="{FF2B5EF4-FFF2-40B4-BE49-F238E27FC236}">
                <a16:creationId xmlns:a16="http://schemas.microsoft.com/office/drawing/2014/main" id="{6AD7AEB9-9BED-F151-6F68-32E64AB20C9D}"/>
              </a:ext>
            </a:extLst>
          </p:cNvPr>
          <p:cNvSpPr txBox="1"/>
          <p:nvPr/>
        </p:nvSpPr>
        <p:spPr>
          <a:xfrm>
            <a:off x="96634" y="2674824"/>
            <a:ext cx="3403178" cy="923330"/>
          </a:xfrm>
          <a:prstGeom prst="rect">
            <a:avLst/>
          </a:prstGeom>
          <a:noFill/>
        </p:spPr>
        <p:txBody>
          <a:bodyPr wrap="square" rtlCol="0">
            <a:spAutoFit/>
          </a:bodyPr>
          <a:lstStyle/>
          <a:p>
            <a:r>
              <a:rPr lang="sv-SE" dirty="0"/>
              <a:t>OCH VILKA ANDRA ANALYSER KAN RESULTATEN RELATERAS TILL?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B5BC57A3-C10E-2CF6-DC0E-97F4A675E0D6}"/>
              </a:ext>
            </a:extLst>
          </p:cNvPr>
          <p:cNvSpPr txBox="1"/>
          <p:nvPr/>
        </p:nvSpPr>
        <p:spPr>
          <a:xfrm>
            <a:off x="0" y="1608185"/>
            <a:ext cx="12192000" cy="3600986"/>
          </a:xfrm>
          <a:prstGeom prst="rect">
            <a:avLst/>
          </a:prstGeom>
          <a:noFill/>
        </p:spPr>
        <p:txBody>
          <a:bodyPr wrap="square" rtlCol="0">
            <a:spAutoFit/>
          </a:bodyPr>
          <a:lstStyle/>
          <a:p>
            <a:pPr algn="ctr"/>
            <a:endParaRPr lang="sv-SE" sz="4000" dirty="0"/>
          </a:p>
          <a:p>
            <a:pPr algn="ctr"/>
            <a:r>
              <a:rPr lang="sv-SE" sz="3600" dirty="0"/>
              <a:t>ATT LEDA ANALYS OCH UTVECKLING AV UNDERVISNING</a:t>
            </a:r>
          </a:p>
          <a:p>
            <a:pPr algn="ctr"/>
            <a:endParaRPr lang="sv-SE" sz="3600" dirty="0"/>
          </a:p>
          <a:p>
            <a:pPr algn="ctr"/>
            <a:r>
              <a:rPr lang="sv-SE" sz="3600" dirty="0"/>
              <a:t>Vad behöver rektorn veta och kunna?</a:t>
            </a:r>
          </a:p>
          <a:p>
            <a:pPr algn="ctr"/>
            <a:endParaRPr lang="sv-SE" sz="4000" dirty="0"/>
          </a:p>
          <a:p>
            <a:pPr algn="ctr"/>
            <a:endParaRPr lang="sv-SE" sz="4000" dirty="0"/>
          </a:p>
        </p:txBody>
      </p:sp>
    </p:spTree>
    <p:extLst>
      <p:ext uri="{BB962C8B-B14F-4D97-AF65-F5344CB8AC3E}">
        <p14:creationId xmlns:p14="http://schemas.microsoft.com/office/powerpoint/2010/main" val="2332031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A0186D-EC40-4DA9-8D51-F914A9926FE9}"/>
              </a:ext>
            </a:extLst>
          </p:cNvPr>
          <p:cNvSpPr>
            <a:spLocks noGrp="1"/>
          </p:cNvSpPr>
          <p:nvPr>
            <p:ph type="title"/>
          </p:nvPr>
        </p:nvSpPr>
        <p:spPr>
          <a:xfrm>
            <a:off x="0" y="156949"/>
            <a:ext cx="12192000" cy="825690"/>
          </a:xfrm>
        </p:spPr>
        <p:txBody>
          <a:bodyPr>
            <a:noAutofit/>
          </a:bodyPr>
          <a:lstStyle/>
          <a:p>
            <a:pPr algn="ctr"/>
            <a:r>
              <a:rPr lang="sv-SE" sz="2800" dirty="0"/>
              <a:t>Undervisningsanalyser handlar om vad som kännetecknar </a:t>
            </a:r>
            <a:br>
              <a:rPr lang="sv-SE" sz="2800" dirty="0"/>
            </a:br>
            <a:r>
              <a:rPr lang="sv-SE" sz="2800" dirty="0"/>
              <a:t>bra undervisning exempelvis:</a:t>
            </a:r>
          </a:p>
        </p:txBody>
      </p:sp>
      <p:sp>
        <p:nvSpPr>
          <p:cNvPr id="4" name="Platshållare för innehåll 3">
            <a:extLst>
              <a:ext uri="{FF2B5EF4-FFF2-40B4-BE49-F238E27FC236}">
                <a16:creationId xmlns:a16="http://schemas.microsoft.com/office/drawing/2014/main" id="{1D1798B6-3F1A-4D84-8432-F5B9FAA101E4}"/>
              </a:ext>
            </a:extLst>
          </p:cNvPr>
          <p:cNvSpPr>
            <a:spLocks noGrp="1"/>
          </p:cNvSpPr>
          <p:nvPr>
            <p:ph sz="half" idx="1"/>
          </p:nvPr>
        </p:nvSpPr>
        <p:spPr>
          <a:xfrm>
            <a:off x="260650" y="1154243"/>
            <a:ext cx="4995080" cy="5923129"/>
          </a:xfrm>
        </p:spPr>
        <p:txBody>
          <a:bodyPr>
            <a:normAutofit lnSpcReduction="10000"/>
          </a:bodyPr>
          <a:lstStyle/>
          <a:p>
            <a:pPr marL="0" indent="0">
              <a:buNone/>
            </a:pPr>
            <a:r>
              <a:rPr lang="sv-SE" sz="2000" dirty="0"/>
              <a:t>Dimensioner av undervisningskvalitet</a:t>
            </a:r>
          </a:p>
          <a:p>
            <a:pPr marL="0" indent="0">
              <a:buNone/>
            </a:pPr>
            <a:endParaRPr lang="sv-SE" sz="2000" dirty="0"/>
          </a:p>
          <a:p>
            <a:r>
              <a:rPr lang="sv-SE" sz="2000" dirty="0"/>
              <a:t>Tydlighet i undervisningen</a:t>
            </a:r>
          </a:p>
          <a:p>
            <a:endParaRPr lang="sv-SE" sz="2000" dirty="0"/>
          </a:p>
          <a:p>
            <a:r>
              <a:rPr lang="sv-SE" sz="2000" dirty="0"/>
              <a:t>Kognitiv aktivering</a:t>
            </a:r>
          </a:p>
          <a:p>
            <a:endParaRPr lang="sv-SE" sz="2000" dirty="0"/>
          </a:p>
          <a:p>
            <a:r>
              <a:rPr lang="sv-SE" sz="2000" dirty="0"/>
              <a:t>Samtalets karaktär</a:t>
            </a:r>
          </a:p>
          <a:p>
            <a:endParaRPr lang="sv-SE" sz="2000" dirty="0"/>
          </a:p>
          <a:p>
            <a:r>
              <a:rPr lang="sv-SE" sz="2000" dirty="0"/>
              <a:t>Stödjande klimat</a:t>
            </a:r>
          </a:p>
          <a:p>
            <a:endParaRPr lang="sv-SE" sz="2000" dirty="0"/>
          </a:p>
          <a:p>
            <a:pPr marL="0" indent="0">
              <a:buNone/>
            </a:pPr>
            <a:endParaRPr lang="sv-SE" sz="2000" dirty="0"/>
          </a:p>
          <a:p>
            <a:pPr marL="0" indent="0">
              <a:buNone/>
            </a:pPr>
            <a:r>
              <a:rPr lang="sv-SE" sz="2000" dirty="0"/>
              <a:t>”</a:t>
            </a:r>
            <a:r>
              <a:rPr lang="sv-SE" sz="2000" dirty="0" err="1"/>
              <a:t>Linking</a:t>
            </a:r>
            <a:r>
              <a:rPr lang="sv-SE" sz="2000" dirty="0"/>
              <a:t> </a:t>
            </a:r>
            <a:r>
              <a:rPr lang="sv-SE" sz="2000" dirty="0" err="1"/>
              <a:t>instruction</a:t>
            </a:r>
            <a:r>
              <a:rPr lang="sv-SE" sz="2000" dirty="0"/>
              <a:t> and student </a:t>
            </a:r>
            <a:r>
              <a:rPr lang="sv-SE" sz="2000" dirty="0" err="1"/>
              <a:t>achievement</a:t>
            </a:r>
            <a:r>
              <a:rPr lang="sv-SE" sz="2000" dirty="0"/>
              <a:t>” (Klette m. fl., 2017)</a:t>
            </a:r>
          </a:p>
          <a:p>
            <a:pPr marL="0" indent="0">
              <a:buNone/>
            </a:pPr>
            <a:endParaRPr lang="sv-SE" dirty="0"/>
          </a:p>
        </p:txBody>
      </p:sp>
      <p:sp>
        <p:nvSpPr>
          <p:cNvPr id="5" name="Platshållare för innehåll 4">
            <a:extLst>
              <a:ext uri="{FF2B5EF4-FFF2-40B4-BE49-F238E27FC236}">
                <a16:creationId xmlns:a16="http://schemas.microsoft.com/office/drawing/2014/main" id="{FAC2F14F-9D4A-4C9A-B632-E109ED9FF189}"/>
              </a:ext>
            </a:extLst>
          </p:cNvPr>
          <p:cNvSpPr>
            <a:spLocks noGrp="1"/>
          </p:cNvSpPr>
          <p:nvPr>
            <p:ph sz="half" idx="2"/>
          </p:nvPr>
        </p:nvSpPr>
        <p:spPr>
          <a:xfrm>
            <a:off x="6096000" y="1154243"/>
            <a:ext cx="5523942" cy="5642342"/>
          </a:xfrm>
        </p:spPr>
        <p:txBody>
          <a:bodyPr>
            <a:normAutofit lnSpcReduction="10000"/>
          </a:bodyPr>
          <a:lstStyle/>
          <a:p>
            <a:pPr marL="0" indent="0">
              <a:buNone/>
            </a:pPr>
            <a:r>
              <a:rPr lang="sv-SE" sz="2000" dirty="0"/>
              <a:t>Kvaliteter i undervisning kopplad till lärares handlingar i klassrummet med påverkan på studieprestationer:</a:t>
            </a:r>
          </a:p>
          <a:p>
            <a:pPr marL="0" indent="0">
              <a:buNone/>
            </a:pPr>
            <a:endParaRPr lang="sv-SE" sz="2000" dirty="0"/>
          </a:p>
          <a:p>
            <a:r>
              <a:rPr lang="sv-SE" sz="2000" dirty="0"/>
              <a:t>Målinriktning</a:t>
            </a:r>
          </a:p>
          <a:p>
            <a:r>
              <a:rPr lang="sv-SE" sz="2000" dirty="0"/>
              <a:t>Struktur</a:t>
            </a:r>
          </a:p>
          <a:p>
            <a:r>
              <a:rPr lang="sv-SE" sz="2000" dirty="0"/>
              <a:t>Frågor</a:t>
            </a:r>
          </a:p>
          <a:p>
            <a:r>
              <a:rPr lang="sv-SE" sz="2000" dirty="0"/>
              <a:t>Modellering</a:t>
            </a:r>
          </a:p>
          <a:p>
            <a:r>
              <a:rPr lang="sv-SE" sz="2000" dirty="0"/>
              <a:t>Tillämpning</a:t>
            </a:r>
          </a:p>
          <a:p>
            <a:r>
              <a:rPr lang="sv-SE" sz="2000" dirty="0"/>
              <a:t>Lärandemiljö</a:t>
            </a:r>
          </a:p>
          <a:p>
            <a:r>
              <a:rPr lang="sv-SE" sz="2000" dirty="0"/>
              <a:t>Tidsstyrning</a:t>
            </a:r>
          </a:p>
          <a:p>
            <a:r>
              <a:rPr lang="sv-SE" sz="2000" dirty="0"/>
              <a:t>Bedömning </a:t>
            </a:r>
          </a:p>
          <a:p>
            <a:pPr marL="82296" indent="0">
              <a:buNone/>
            </a:pPr>
            <a:endParaRPr lang="sv-SE" dirty="0"/>
          </a:p>
          <a:p>
            <a:pPr marL="82296" indent="0">
              <a:buNone/>
            </a:pPr>
            <a:r>
              <a:rPr lang="sv-SE" sz="1800" dirty="0"/>
              <a:t>(jfr </a:t>
            </a:r>
            <a:r>
              <a:rPr lang="sv-SE" sz="1800" dirty="0" err="1"/>
              <a:t>Creemers</a:t>
            </a:r>
            <a:r>
              <a:rPr lang="sv-SE" sz="1800" dirty="0"/>
              <a:t> &amp; </a:t>
            </a:r>
            <a:r>
              <a:rPr lang="sv-SE" sz="1800" dirty="0" err="1"/>
              <a:t>Kyriakides</a:t>
            </a:r>
            <a:r>
              <a:rPr lang="sv-SE" sz="1800" dirty="0"/>
              <a:t>, 2012, s. 35)</a:t>
            </a:r>
          </a:p>
          <a:p>
            <a:endParaRPr lang="sv-SE" dirty="0"/>
          </a:p>
        </p:txBody>
      </p:sp>
    </p:spTree>
    <p:extLst>
      <p:ext uri="{BB962C8B-B14F-4D97-AF65-F5344CB8AC3E}">
        <p14:creationId xmlns:p14="http://schemas.microsoft.com/office/powerpoint/2010/main" val="304811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B33B9F2A-8495-4FB9-AE4B-5370528BD6F6}"/>
              </a:ext>
            </a:extLst>
          </p:cNvPr>
          <p:cNvSpPr/>
          <p:nvPr/>
        </p:nvSpPr>
        <p:spPr>
          <a:xfrm>
            <a:off x="3719736" y="2060848"/>
            <a:ext cx="4680520" cy="3024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 name="Rak koppling 5">
            <a:extLst>
              <a:ext uri="{FF2B5EF4-FFF2-40B4-BE49-F238E27FC236}">
                <a16:creationId xmlns:a16="http://schemas.microsoft.com/office/drawing/2014/main" id="{FE92D771-BA93-4F32-8AE2-48FACC981563}"/>
              </a:ext>
            </a:extLst>
          </p:cNvPr>
          <p:cNvCxnSpPr>
            <a:cxnSpLocks/>
            <a:endCxn id="4" idx="3"/>
          </p:cNvCxnSpPr>
          <p:nvPr/>
        </p:nvCxnSpPr>
        <p:spPr>
          <a:xfrm flipH="1">
            <a:off x="4405182" y="2060848"/>
            <a:ext cx="1114754" cy="2581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B34C690D-DF26-478D-8E71-D1EA0196EB09}"/>
              </a:ext>
            </a:extLst>
          </p:cNvPr>
          <p:cNvCxnSpPr>
            <a:cxnSpLocks/>
            <a:stCxn id="4" idx="3"/>
          </p:cNvCxnSpPr>
          <p:nvPr/>
        </p:nvCxnSpPr>
        <p:spPr>
          <a:xfrm flipH="1" flipV="1">
            <a:off x="4262976" y="4581128"/>
            <a:ext cx="142206" cy="6115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75EEBAA-DC20-413B-BEEE-AFF2FC88EE78}"/>
              </a:ext>
            </a:extLst>
          </p:cNvPr>
          <p:cNvSpPr txBox="1"/>
          <p:nvPr/>
        </p:nvSpPr>
        <p:spPr>
          <a:xfrm>
            <a:off x="4497855" y="3243494"/>
            <a:ext cx="3534627" cy="461665"/>
          </a:xfrm>
          <a:prstGeom prst="rect">
            <a:avLst/>
          </a:prstGeom>
          <a:noFill/>
        </p:spPr>
        <p:txBody>
          <a:bodyPr wrap="square" rtlCol="0">
            <a:spAutoFit/>
          </a:bodyPr>
          <a:lstStyle/>
          <a:p>
            <a:r>
              <a:rPr lang="sv-SE" sz="2400" dirty="0"/>
              <a:t>Utmärkt undervisning</a:t>
            </a:r>
          </a:p>
        </p:txBody>
      </p:sp>
      <p:cxnSp>
        <p:nvCxnSpPr>
          <p:cNvPr id="14" name="Koppling: böjd 13">
            <a:extLst>
              <a:ext uri="{FF2B5EF4-FFF2-40B4-BE49-F238E27FC236}">
                <a16:creationId xmlns:a16="http://schemas.microsoft.com/office/drawing/2014/main" id="{3C54EB0E-E35C-4563-86AD-E54F2CC5DA65}"/>
              </a:ext>
            </a:extLst>
          </p:cNvPr>
          <p:cNvCxnSpPr/>
          <p:nvPr/>
        </p:nvCxnSpPr>
        <p:spPr>
          <a:xfrm>
            <a:off x="5181600" y="2514600"/>
            <a:ext cx="1828800" cy="1828800"/>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F973458F-009A-4A53-980E-C450D73D4A0B}"/>
              </a:ext>
            </a:extLst>
          </p:cNvPr>
          <p:cNvSpPr txBox="1"/>
          <p:nvPr/>
        </p:nvSpPr>
        <p:spPr>
          <a:xfrm>
            <a:off x="4789565" y="956500"/>
            <a:ext cx="2340260" cy="707886"/>
          </a:xfrm>
          <a:prstGeom prst="rect">
            <a:avLst/>
          </a:prstGeom>
          <a:noFill/>
        </p:spPr>
        <p:txBody>
          <a:bodyPr wrap="square" rtlCol="0">
            <a:spAutoFit/>
          </a:bodyPr>
          <a:lstStyle/>
          <a:p>
            <a:pPr algn="ctr"/>
            <a:r>
              <a:rPr lang="sv-SE" sz="2000" dirty="0"/>
              <a:t>Undervisningens måldimension</a:t>
            </a:r>
          </a:p>
        </p:txBody>
      </p:sp>
      <p:sp>
        <p:nvSpPr>
          <p:cNvPr id="22" name="textruta 21">
            <a:extLst>
              <a:ext uri="{FF2B5EF4-FFF2-40B4-BE49-F238E27FC236}">
                <a16:creationId xmlns:a16="http://schemas.microsoft.com/office/drawing/2014/main" id="{AA8D7EC2-E695-45F7-B82E-85B399B3EB25}"/>
              </a:ext>
            </a:extLst>
          </p:cNvPr>
          <p:cNvSpPr txBox="1"/>
          <p:nvPr/>
        </p:nvSpPr>
        <p:spPr>
          <a:xfrm>
            <a:off x="8472264" y="3198168"/>
            <a:ext cx="2195736" cy="707886"/>
          </a:xfrm>
          <a:prstGeom prst="rect">
            <a:avLst/>
          </a:prstGeom>
          <a:noFill/>
        </p:spPr>
        <p:txBody>
          <a:bodyPr wrap="square" rtlCol="0">
            <a:spAutoFit/>
          </a:bodyPr>
          <a:lstStyle/>
          <a:p>
            <a:pPr algn="ctr"/>
            <a:r>
              <a:rPr lang="sv-SE" sz="2000" dirty="0"/>
              <a:t>Undervisningens sociala dimension</a:t>
            </a:r>
          </a:p>
        </p:txBody>
      </p:sp>
      <p:sp>
        <p:nvSpPr>
          <p:cNvPr id="23" name="textruta 22">
            <a:extLst>
              <a:ext uri="{FF2B5EF4-FFF2-40B4-BE49-F238E27FC236}">
                <a16:creationId xmlns:a16="http://schemas.microsoft.com/office/drawing/2014/main" id="{64CF2077-8B4F-4BA9-A7B9-5F5320EDEEAF}"/>
              </a:ext>
            </a:extLst>
          </p:cNvPr>
          <p:cNvSpPr txBox="1"/>
          <p:nvPr/>
        </p:nvSpPr>
        <p:spPr>
          <a:xfrm>
            <a:off x="4789565" y="5425656"/>
            <a:ext cx="2721193" cy="707886"/>
          </a:xfrm>
          <a:prstGeom prst="rect">
            <a:avLst/>
          </a:prstGeom>
          <a:noFill/>
        </p:spPr>
        <p:txBody>
          <a:bodyPr wrap="square" rtlCol="0">
            <a:spAutoFit/>
          </a:bodyPr>
          <a:lstStyle/>
          <a:p>
            <a:pPr algn="ctr"/>
            <a:r>
              <a:rPr lang="sv-SE" sz="2000" dirty="0"/>
              <a:t>Undervisningens kognitiva dimension</a:t>
            </a:r>
          </a:p>
        </p:txBody>
      </p:sp>
      <p:sp>
        <p:nvSpPr>
          <p:cNvPr id="24" name="textruta 23">
            <a:extLst>
              <a:ext uri="{FF2B5EF4-FFF2-40B4-BE49-F238E27FC236}">
                <a16:creationId xmlns:a16="http://schemas.microsoft.com/office/drawing/2014/main" id="{73F845C4-D8F8-40B4-8C83-1770AA0B38A9}"/>
              </a:ext>
            </a:extLst>
          </p:cNvPr>
          <p:cNvSpPr txBox="1"/>
          <p:nvPr/>
        </p:nvSpPr>
        <p:spPr>
          <a:xfrm>
            <a:off x="1418897" y="3198168"/>
            <a:ext cx="2156823" cy="707886"/>
          </a:xfrm>
          <a:prstGeom prst="rect">
            <a:avLst/>
          </a:prstGeom>
          <a:noFill/>
        </p:spPr>
        <p:txBody>
          <a:bodyPr wrap="square" rtlCol="0">
            <a:spAutoFit/>
          </a:bodyPr>
          <a:lstStyle/>
          <a:p>
            <a:pPr algn="ctr"/>
            <a:r>
              <a:rPr lang="sv-SE" sz="2000" dirty="0"/>
              <a:t>Undervisningens lärmiljö</a:t>
            </a:r>
          </a:p>
        </p:txBody>
      </p:sp>
      <p:sp>
        <p:nvSpPr>
          <p:cNvPr id="25" name="textruta 24">
            <a:extLst>
              <a:ext uri="{FF2B5EF4-FFF2-40B4-BE49-F238E27FC236}">
                <a16:creationId xmlns:a16="http://schemas.microsoft.com/office/drawing/2014/main" id="{945BF02D-17E7-41CD-94AB-00621727F47B}"/>
              </a:ext>
            </a:extLst>
          </p:cNvPr>
          <p:cNvSpPr txBox="1"/>
          <p:nvPr/>
        </p:nvSpPr>
        <p:spPr>
          <a:xfrm>
            <a:off x="1728591" y="169054"/>
            <a:ext cx="9432099" cy="461665"/>
          </a:xfrm>
          <a:prstGeom prst="rect">
            <a:avLst/>
          </a:prstGeom>
          <a:noFill/>
        </p:spPr>
        <p:txBody>
          <a:bodyPr wrap="square" rtlCol="0">
            <a:spAutoFit/>
          </a:bodyPr>
          <a:lstStyle/>
          <a:p>
            <a:r>
              <a:rPr lang="sv-SE" sz="2400" dirty="0"/>
              <a:t>OCH ÄVEN DETTA! – ETT RAMVERK FÖR UTMÄRKT UNDERVISNING</a:t>
            </a:r>
          </a:p>
        </p:txBody>
      </p:sp>
      <p:pic>
        <p:nvPicPr>
          <p:cNvPr id="12" name="Picture 2">
            <a:extLst>
              <a:ext uri="{FF2B5EF4-FFF2-40B4-BE49-F238E27FC236}">
                <a16:creationId xmlns:a16="http://schemas.microsoft.com/office/drawing/2014/main" id="{BC784326-53CA-47E0-B0F6-E9DD85065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1" y="4130041"/>
            <a:ext cx="1824488" cy="259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55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aphicFrame>
        <p:nvGraphicFramePr>
          <p:cNvPr id="287" name="Google Shape;287;p12"/>
          <p:cNvGraphicFramePr/>
          <p:nvPr/>
        </p:nvGraphicFramePr>
        <p:xfrm>
          <a:off x="283780" y="639852"/>
          <a:ext cx="10993820" cy="5669468"/>
        </p:xfrm>
        <a:graphic>
          <a:graphicData uri="http://schemas.openxmlformats.org/presentationml/2006/ole">
            <mc:AlternateContent xmlns:mc="http://schemas.openxmlformats.org/markup-compatibility/2006">
              <mc:Choice xmlns:v="urn:schemas-microsoft-com:vml" Requires="v">
                <p:oleObj r:id="rId3" imgW="8640960" imgH="5904656" progId="Word.Document.12">
                  <p:embed/>
                </p:oleObj>
              </mc:Choice>
              <mc:Fallback>
                <p:oleObj r:id="rId3" imgW="8640960" imgH="5904656" progId="Word.Document.12">
                  <p:embed/>
                  <p:pic>
                    <p:nvPicPr>
                      <p:cNvPr id="287" name="Google Shape;287;p12"/>
                      <p:cNvPicPr preferRelativeResize="0"/>
                      <p:nvPr/>
                    </p:nvPicPr>
                    <p:blipFill rotWithShape="1">
                      <a:blip r:embed="rId4">
                        <a:alphaModFix/>
                      </a:blip>
                      <a:srcRect/>
                      <a:stretch/>
                    </p:blipFill>
                    <p:spPr>
                      <a:xfrm>
                        <a:off x="283780" y="639852"/>
                        <a:ext cx="10993820" cy="5669468"/>
                      </a:xfrm>
                      <a:prstGeom prst="rect">
                        <a:avLst/>
                      </a:prstGeom>
                      <a:noFill/>
                      <a:ln>
                        <a:noFill/>
                      </a:ln>
                    </p:spPr>
                  </p:pic>
                </p:oleObj>
              </mc:Fallback>
            </mc:AlternateContent>
          </a:graphicData>
        </a:graphic>
      </p:graphicFrame>
      <p:sp>
        <p:nvSpPr>
          <p:cNvPr id="288" name="Google Shape;288;p12"/>
          <p:cNvSpPr txBox="1"/>
          <p:nvPr/>
        </p:nvSpPr>
        <p:spPr>
          <a:xfrm>
            <a:off x="1099430" y="179348"/>
            <a:ext cx="954055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2800" b="1" dirty="0">
                <a:solidFill>
                  <a:schemeClr val="lt1"/>
                </a:solidFill>
                <a:latin typeface="Trebuchet MS"/>
                <a:ea typeface="Trebuchet MS"/>
                <a:cs typeface="Trebuchet MS"/>
                <a:sym typeface="Trebuchet MS"/>
              </a:rPr>
              <a:t>Kategorisering av kvalitetsaspekter i undervisning</a:t>
            </a:r>
            <a:endParaRPr dirty="0"/>
          </a:p>
        </p:txBody>
      </p:sp>
      <p:sp>
        <p:nvSpPr>
          <p:cNvPr id="289" name="Google Shape;289;p12"/>
          <p:cNvSpPr txBox="1"/>
          <p:nvPr/>
        </p:nvSpPr>
        <p:spPr>
          <a:xfrm>
            <a:off x="2438913" y="6309320"/>
            <a:ext cx="82010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lt1"/>
                </a:solidFill>
                <a:latin typeface="Trebuchet MS"/>
                <a:ea typeface="Trebuchet MS"/>
                <a:cs typeface="Trebuchet MS"/>
                <a:sym typeface="Trebuchet MS"/>
              </a:rPr>
              <a:t>(jfr </a:t>
            </a:r>
            <a:r>
              <a:rPr lang="sv-SE" sz="1800" dirty="0" err="1">
                <a:solidFill>
                  <a:schemeClr val="lt1"/>
                </a:solidFill>
                <a:latin typeface="Trebuchet MS"/>
                <a:ea typeface="Trebuchet MS"/>
                <a:cs typeface="Trebuchet MS"/>
                <a:sym typeface="Trebuchet MS"/>
              </a:rPr>
              <a:t>Good</a:t>
            </a:r>
            <a:r>
              <a:rPr lang="sv-SE" sz="1800" dirty="0">
                <a:solidFill>
                  <a:schemeClr val="lt1"/>
                </a:solidFill>
                <a:latin typeface="Trebuchet MS"/>
                <a:ea typeface="Trebuchet MS"/>
                <a:cs typeface="Trebuchet MS"/>
                <a:sym typeface="Trebuchet MS"/>
              </a:rPr>
              <a:t> </a:t>
            </a:r>
            <a:r>
              <a:rPr lang="sv-SE" sz="1800" dirty="0" err="1">
                <a:solidFill>
                  <a:schemeClr val="lt1"/>
                </a:solidFill>
                <a:latin typeface="Trebuchet MS"/>
                <a:ea typeface="Trebuchet MS"/>
                <a:cs typeface="Trebuchet MS"/>
                <a:sym typeface="Trebuchet MS"/>
              </a:rPr>
              <a:t>et.al</a:t>
            </a:r>
            <a:r>
              <a:rPr lang="sv-SE" sz="1800" dirty="0">
                <a:solidFill>
                  <a:schemeClr val="lt1"/>
                </a:solidFill>
                <a:latin typeface="Trebuchet MS"/>
                <a:ea typeface="Trebuchet MS"/>
                <a:cs typeface="Trebuchet MS"/>
                <a:sym typeface="Trebuchet MS"/>
              </a:rPr>
              <a:t>. 2009; Håkansson &amp; Sundberg, 2012/2020; Håkansson, 2021)</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2"/>
          <p:cNvSpPr txBox="1">
            <a:spLocks noGrp="1"/>
          </p:cNvSpPr>
          <p:nvPr>
            <p:ph type="title"/>
          </p:nvPr>
        </p:nvSpPr>
        <p:spPr>
          <a:xfrm>
            <a:off x="677334" y="24765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200"/>
              <a:buFont typeface="Trebuchet MS"/>
              <a:buNone/>
            </a:pPr>
            <a:r>
              <a:rPr lang="sv-SE" sz="3200"/>
              <a:t>Analys i det systematiska kvalitetsarbetet – en stegvis process</a:t>
            </a:r>
            <a:endParaRPr/>
          </a:p>
        </p:txBody>
      </p:sp>
      <p:sp>
        <p:nvSpPr>
          <p:cNvPr id="372" name="Google Shape;372;p22"/>
          <p:cNvSpPr txBox="1">
            <a:spLocks noGrp="1"/>
          </p:cNvSpPr>
          <p:nvPr>
            <p:ph type="body" idx="1"/>
          </p:nvPr>
        </p:nvSpPr>
        <p:spPr>
          <a:xfrm>
            <a:off x="677334" y="1568450"/>
            <a:ext cx="10130874" cy="50418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240"/>
              <a:buChar char="►"/>
            </a:pPr>
            <a:r>
              <a:rPr lang="sv-SE" sz="2800"/>
              <a:t>Steg 1: </a:t>
            </a:r>
            <a:r>
              <a:rPr lang="sv-SE" sz="2800" b="1"/>
              <a:t>Beskrivande analys</a:t>
            </a:r>
            <a:r>
              <a:rPr lang="sv-SE" sz="2800"/>
              <a:t>: vad visar underlagen, skillnader, likheter, jämförelser?</a:t>
            </a:r>
            <a:endParaRPr/>
          </a:p>
          <a:p>
            <a:pPr marL="342900" lvl="0" indent="-342900" algn="l" rtl="0">
              <a:spcBef>
                <a:spcPts val="1000"/>
              </a:spcBef>
              <a:spcAft>
                <a:spcPts val="0"/>
              </a:spcAft>
              <a:buSzPts val="2240"/>
              <a:buChar char="►"/>
            </a:pPr>
            <a:r>
              <a:rPr lang="sv-SE" sz="2800"/>
              <a:t>Steg 2: </a:t>
            </a:r>
            <a:r>
              <a:rPr lang="sv-SE" sz="2800" b="1"/>
              <a:t>Tolkande analys</a:t>
            </a:r>
            <a:r>
              <a:rPr lang="sv-SE" sz="2800"/>
              <a:t>: vilka mönster/kategorier framträder, vilka styrkor och svagheter syns i resultaten?</a:t>
            </a:r>
            <a:endParaRPr/>
          </a:p>
          <a:p>
            <a:pPr marL="342900" lvl="0" indent="-342900" algn="l" rtl="0">
              <a:spcBef>
                <a:spcPts val="1000"/>
              </a:spcBef>
              <a:spcAft>
                <a:spcPts val="0"/>
              </a:spcAft>
              <a:buSzPts val="2240"/>
              <a:buChar char="►"/>
            </a:pPr>
            <a:r>
              <a:rPr lang="sv-SE" sz="2800"/>
              <a:t>Steg 3: </a:t>
            </a:r>
            <a:r>
              <a:rPr lang="sv-SE" sz="2800" b="1"/>
              <a:t>Förklarande analys</a:t>
            </a:r>
            <a:r>
              <a:rPr lang="sv-SE" sz="2800"/>
              <a:t>: Formulera hypoteser eller tänkbara orsaker till mönstren/resultaten, </a:t>
            </a:r>
            <a:endParaRPr/>
          </a:p>
          <a:p>
            <a:pPr marL="342900" lvl="0" indent="-342900" algn="l" rtl="0">
              <a:spcBef>
                <a:spcPts val="1000"/>
              </a:spcBef>
              <a:spcAft>
                <a:spcPts val="0"/>
              </a:spcAft>
              <a:buSzPts val="2240"/>
              <a:buChar char="►"/>
            </a:pPr>
            <a:r>
              <a:rPr lang="sv-SE" sz="2800"/>
              <a:t>Steg 4: </a:t>
            </a:r>
            <a:r>
              <a:rPr lang="sv-SE" sz="2800" b="1"/>
              <a:t>Framåtsyftande analys:</a:t>
            </a:r>
            <a:r>
              <a:rPr lang="sv-SE" sz="2800"/>
              <a:t> Identifiera utvecklingsområden som avgränsar det kommande förbättringsarbetet.</a:t>
            </a:r>
            <a:endParaRPr/>
          </a:p>
          <a:p>
            <a:pPr marL="0" lvl="0" indent="0" algn="l" rtl="0">
              <a:spcBef>
                <a:spcPts val="1000"/>
              </a:spcBef>
              <a:spcAft>
                <a:spcPts val="0"/>
              </a:spcAft>
              <a:buSzPts val="1920"/>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E739A-8F1F-D744-8E81-45311DCA7F5C}"/>
              </a:ext>
            </a:extLst>
          </p:cNvPr>
          <p:cNvSpPr>
            <a:spLocks noGrp="1"/>
          </p:cNvSpPr>
          <p:nvPr>
            <p:ph type="title"/>
          </p:nvPr>
        </p:nvSpPr>
        <p:spPr>
          <a:xfrm>
            <a:off x="592715" y="225537"/>
            <a:ext cx="8332837" cy="1202485"/>
          </a:xfrm>
        </p:spPr>
        <p:txBody>
          <a:bodyPr>
            <a:normAutofit/>
          </a:bodyPr>
          <a:lstStyle/>
          <a:p>
            <a:pPr algn="ctr"/>
            <a:r>
              <a:rPr lang="sv-SE" sz="2800" dirty="0"/>
              <a:t>Elevers röster i SKA – en outnyttjad resurs?</a:t>
            </a:r>
          </a:p>
        </p:txBody>
      </p:sp>
      <p:sp>
        <p:nvSpPr>
          <p:cNvPr id="3" name="Platshållare för innehåll 2">
            <a:extLst>
              <a:ext uri="{FF2B5EF4-FFF2-40B4-BE49-F238E27FC236}">
                <a16:creationId xmlns:a16="http://schemas.microsoft.com/office/drawing/2014/main" id="{913041B4-1598-5941-87B4-9CDF0B12E0CA}"/>
              </a:ext>
            </a:extLst>
          </p:cNvPr>
          <p:cNvSpPr>
            <a:spLocks noGrp="1"/>
          </p:cNvSpPr>
          <p:nvPr>
            <p:ph idx="1"/>
          </p:nvPr>
        </p:nvSpPr>
        <p:spPr>
          <a:xfrm>
            <a:off x="318052" y="1563329"/>
            <a:ext cx="9727648" cy="5069133"/>
          </a:xfrm>
        </p:spPr>
        <p:txBody>
          <a:bodyPr>
            <a:normAutofit/>
          </a:bodyPr>
          <a:lstStyle/>
          <a:p>
            <a:r>
              <a:rPr lang="sv-SE" sz="2400" dirty="0"/>
              <a:t>Eleverna är oftast ”resultatleverantörer” i skolutveckling och forskning via kunskapsmätningar och betygsresultat!</a:t>
            </a:r>
          </a:p>
          <a:p>
            <a:pPr marL="0" indent="0">
              <a:buNone/>
            </a:pPr>
            <a:r>
              <a:rPr lang="sv-SE" sz="2400" dirty="0"/>
              <a:t>MEN</a:t>
            </a:r>
          </a:p>
          <a:p>
            <a:r>
              <a:rPr lang="sv-SE" sz="2400" dirty="0"/>
              <a:t>Elever har också förstahandsinformation om skolutvecklingens påverkan på det som händer (eller inte) i klassrummet!</a:t>
            </a:r>
          </a:p>
          <a:p>
            <a:pPr marL="0" indent="0">
              <a:buNone/>
            </a:pPr>
            <a:endParaRPr lang="sv-SE" dirty="0"/>
          </a:p>
          <a:p>
            <a:pPr marL="0" indent="0" algn="ctr">
              <a:buNone/>
            </a:pPr>
            <a:r>
              <a:rPr lang="sv-SE" sz="2000" dirty="0"/>
              <a:t>”</a:t>
            </a:r>
            <a:r>
              <a:rPr lang="sv-SE" sz="2000" i="1" dirty="0"/>
              <a:t>När lärarna hjälper till med en ny strategi … och de säger att nu </a:t>
            </a:r>
          </a:p>
          <a:p>
            <a:pPr marL="0" indent="0" algn="ctr">
              <a:buNone/>
            </a:pPr>
            <a:r>
              <a:rPr lang="sv-SE" sz="2000" i="1" dirty="0"/>
              <a:t>kan du fortsätta … och du inser att du har lyckats med det</a:t>
            </a:r>
            <a:r>
              <a:rPr lang="sv-SE" sz="2000" dirty="0"/>
              <a:t>” (elev 11).</a:t>
            </a:r>
          </a:p>
          <a:p>
            <a:pPr marL="0" indent="0">
              <a:buNone/>
            </a:pPr>
            <a:endParaRPr lang="sv-SE" dirty="0"/>
          </a:p>
          <a:p>
            <a:pPr marL="0" indent="0">
              <a:buNone/>
            </a:pPr>
            <a:r>
              <a:rPr lang="sv-SE" sz="1600" dirty="0"/>
              <a:t>Adolfsson &amp; Håkansson (2018). </a:t>
            </a:r>
            <a:r>
              <a:rPr lang="sv-SE" sz="1600" dirty="0" err="1"/>
              <a:t>Evaluating</a:t>
            </a:r>
            <a:r>
              <a:rPr lang="sv-SE" sz="1600" dirty="0"/>
              <a:t> </a:t>
            </a:r>
            <a:r>
              <a:rPr lang="sv-SE" sz="1600" dirty="0" err="1"/>
              <a:t>School</a:t>
            </a:r>
            <a:r>
              <a:rPr lang="sv-SE" sz="1600" dirty="0"/>
              <a:t> </a:t>
            </a:r>
            <a:r>
              <a:rPr lang="sv-SE" sz="1600" dirty="0" err="1"/>
              <a:t>Improvement</a:t>
            </a:r>
            <a:r>
              <a:rPr lang="sv-SE" sz="1600" dirty="0"/>
              <a:t> </a:t>
            </a:r>
            <a:r>
              <a:rPr lang="sv-SE" sz="1600" dirty="0" err="1"/>
              <a:t>Efforts</a:t>
            </a:r>
            <a:r>
              <a:rPr lang="sv-SE" sz="1600" dirty="0"/>
              <a:t> – </a:t>
            </a:r>
            <a:r>
              <a:rPr lang="sv-SE" sz="1600" dirty="0" err="1"/>
              <a:t>Pupils</a:t>
            </a:r>
            <a:r>
              <a:rPr lang="sv-SE" sz="1600" dirty="0"/>
              <a:t> as </a:t>
            </a:r>
            <a:r>
              <a:rPr lang="sv-SE" sz="1600" dirty="0" err="1"/>
              <a:t>Silent</a:t>
            </a:r>
            <a:r>
              <a:rPr lang="sv-SE" sz="1600" dirty="0"/>
              <a:t> </a:t>
            </a:r>
            <a:r>
              <a:rPr lang="sv-SE" sz="1600" dirty="0" err="1"/>
              <a:t>Result</a:t>
            </a:r>
            <a:r>
              <a:rPr lang="sv-SE" sz="1600" dirty="0"/>
              <a:t> </a:t>
            </a:r>
            <a:r>
              <a:rPr lang="sv-SE" sz="1600" dirty="0" err="1"/>
              <a:t>Suppliers</a:t>
            </a:r>
            <a:r>
              <a:rPr lang="sv-SE" sz="1600" dirty="0"/>
              <a:t>, or </a:t>
            </a:r>
            <a:r>
              <a:rPr lang="sv-SE" sz="1600" dirty="0" err="1"/>
              <a:t>Audible</a:t>
            </a:r>
            <a:r>
              <a:rPr lang="sv-SE" sz="1600" dirty="0"/>
              <a:t> </a:t>
            </a:r>
            <a:r>
              <a:rPr lang="sv-SE" sz="1600" dirty="0" err="1"/>
              <a:t>Improvement</a:t>
            </a:r>
            <a:r>
              <a:rPr lang="sv-SE" sz="1600" dirty="0"/>
              <a:t> Resources? </a:t>
            </a:r>
            <a:r>
              <a:rPr lang="sv-SE" sz="1600" i="1" dirty="0"/>
              <a:t>International Journal </a:t>
            </a:r>
            <a:r>
              <a:rPr lang="sv-SE" sz="1600" i="1" dirty="0" err="1"/>
              <a:t>of</a:t>
            </a:r>
            <a:r>
              <a:rPr lang="sv-SE" sz="1600" i="1" dirty="0"/>
              <a:t> Learning, </a:t>
            </a:r>
            <a:r>
              <a:rPr lang="sv-SE" sz="1600" i="1" dirty="0" err="1"/>
              <a:t>Teaching</a:t>
            </a:r>
            <a:r>
              <a:rPr lang="sv-SE" sz="1600" i="1" dirty="0"/>
              <a:t> and </a:t>
            </a:r>
            <a:r>
              <a:rPr lang="sv-SE" sz="1600" i="1" dirty="0" err="1"/>
              <a:t>Educational</a:t>
            </a:r>
            <a:r>
              <a:rPr lang="sv-SE" sz="1600" i="1" dirty="0"/>
              <a:t> Research. </a:t>
            </a:r>
            <a:r>
              <a:rPr lang="sv-SE" sz="1600" dirty="0"/>
              <a:t>Vol. 17, No. 6, </a:t>
            </a:r>
            <a:r>
              <a:rPr lang="sv-SE" sz="1600" dirty="0" err="1"/>
              <a:t>pp</a:t>
            </a:r>
            <a:r>
              <a:rPr lang="sv-SE" sz="1600" dirty="0"/>
              <a:t>. 34-50. </a:t>
            </a:r>
          </a:p>
        </p:txBody>
      </p:sp>
    </p:spTree>
    <p:extLst>
      <p:ext uri="{BB962C8B-B14F-4D97-AF65-F5344CB8AC3E}">
        <p14:creationId xmlns:p14="http://schemas.microsoft.com/office/powerpoint/2010/main" val="32771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7A12C-FCD8-2941-B3D9-DCBF1FF2C499}"/>
              </a:ext>
            </a:extLst>
          </p:cNvPr>
          <p:cNvSpPr>
            <a:spLocks noGrp="1"/>
          </p:cNvSpPr>
          <p:nvPr>
            <p:ph type="title"/>
          </p:nvPr>
        </p:nvSpPr>
        <p:spPr/>
        <p:txBody>
          <a:bodyPr/>
          <a:lstStyle/>
          <a:p>
            <a:pPr algn="ctr"/>
            <a:r>
              <a:rPr lang="sv-SE" dirty="0"/>
              <a:t>Lärandemotivet!</a:t>
            </a:r>
          </a:p>
        </p:txBody>
      </p:sp>
      <p:sp>
        <p:nvSpPr>
          <p:cNvPr id="3" name="Platshållare för innehåll 2">
            <a:extLst>
              <a:ext uri="{FF2B5EF4-FFF2-40B4-BE49-F238E27FC236}">
                <a16:creationId xmlns:a16="http://schemas.microsoft.com/office/drawing/2014/main" id="{EAE2D680-7990-062D-2C66-1AB3BDF382B6}"/>
              </a:ext>
            </a:extLst>
          </p:cNvPr>
          <p:cNvSpPr>
            <a:spLocks noGrp="1"/>
          </p:cNvSpPr>
          <p:nvPr>
            <p:ph idx="1"/>
          </p:nvPr>
        </p:nvSpPr>
        <p:spPr>
          <a:xfrm>
            <a:off x="677333" y="1930401"/>
            <a:ext cx="9309629" cy="4110962"/>
          </a:xfrm>
        </p:spPr>
        <p:txBody>
          <a:bodyPr>
            <a:normAutofit/>
          </a:bodyPr>
          <a:lstStyle/>
          <a:p>
            <a:pPr marL="0" indent="0" algn="ctr">
              <a:buNone/>
            </a:pPr>
            <a:endParaRPr lang="sv-SE" sz="3200" dirty="0">
              <a:effectLst/>
              <a:latin typeface="Times New Roman" panose="02020603050405020304" pitchFamily="18" charset="0"/>
              <a:ea typeface="Times New Roman" panose="02020603050405020304" pitchFamily="18" charset="0"/>
            </a:endParaRPr>
          </a:p>
          <a:p>
            <a:pPr marL="0" indent="0" algn="ctr">
              <a:buNone/>
            </a:pPr>
            <a:r>
              <a:rPr lang="sv-SE" sz="3200" dirty="0">
                <a:effectLst/>
                <a:ea typeface="Times New Roman" panose="02020603050405020304" pitchFamily="18" charset="0"/>
              </a:rPr>
              <a:t>”… eleverna sitter i klassrummet, de vet huruvida läraren ser lärandet genom deras ögon och de är medvetna om kvaliteten i relationen med sin lärare” (</a:t>
            </a:r>
            <a:r>
              <a:rPr lang="sv-SE" sz="3200" dirty="0" err="1">
                <a:effectLst/>
                <a:ea typeface="Times New Roman" panose="02020603050405020304" pitchFamily="18" charset="0"/>
              </a:rPr>
              <a:t>Hattie</a:t>
            </a:r>
            <a:r>
              <a:rPr lang="sv-SE" sz="3200" dirty="0">
                <a:effectLst/>
                <a:ea typeface="Times New Roman" panose="02020603050405020304" pitchFamily="18" charset="0"/>
              </a:rPr>
              <a:t>, 2009, s. 116)</a:t>
            </a:r>
            <a:endParaRPr lang="sv-SE" sz="3200" dirty="0"/>
          </a:p>
        </p:txBody>
      </p:sp>
    </p:spTree>
    <p:extLst>
      <p:ext uri="{BB962C8B-B14F-4D97-AF65-F5344CB8AC3E}">
        <p14:creationId xmlns:p14="http://schemas.microsoft.com/office/powerpoint/2010/main" val="3296093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EA1FB09-2D04-BC93-5F52-BF74500E318C}"/>
              </a:ext>
            </a:extLst>
          </p:cNvPr>
          <p:cNvSpPr>
            <a:spLocks noGrp="1"/>
          </p:cNvSpPr>
          <p:nvPr>
            <p:ph type="title"/>
          </p:nvPr>
        </p:nvSpPr>
        <p:spPr>
          <a:xfrm>
            <a:off x="677334" y="156237"/>
            <a:ext cx="8596668" cy="1320800"/>
          </a:xfrm>
        </p:spPr>
        <p:txBody>
          <a:bodyPr/>
          <a:lstStyle/>
          <a:p>
            <a:pPr algn="ctr"/>
            <a:r>
              <a:rPr lang="sv-SE" dirty="0"/>
              <a:t>Motiv enligt forskning!</a:t>
            </a:r>
          </a:p>
        </p:txBody>
      </p:sp>
      <p:sp>
        <p:nvSpPr>
          <p:cNvPr id="7" name="Platshållare för innehåll 6">
            <a:extLst>
              <a:ext uri="{FF2B5EF4-FFF2-40B4-BE49-F238E27FC236}">
                <a16:creationId xmlns:a16="http://schemas.microsoft.com/office/drawing/2014/main" id="{E83EBC93-C317-5F31-F06E-C4572C83805A}"/>
              </a:ext>
            </a:extLst>
          </p:cNvPr>
          <p:cNvSpPr>
            <a:spLocks noGrp="1"/>
          </p:cNvSpPr>
          <p:nvPr>
            <p:ph idx="1"/>
          </p:nvPr>
        </p:nvSpPr>
        <p:spPr>
          <a:xfrm>
            <a:off x="677334" y="1477037"/>
            <a:ext cx="8596668" cy="4564326"/>
          </a:xfrm>
        </p:spPr>
        <p:txBody>
          <a:bodyPr>
            <a:normAutofit lnSpcReduction="10000"/>
          </a:bodyPr>
          <a:lstStyle/>
          <a:p>
            <a:pPr marL="0" indent="0">
              <a:buNone/>
            </a:pPr>
            <a:r>
              <a:rPr lang="sv-SE" sz="2800" dirty="0">
                <a:effectLst/>
                <a:ea typeface="Times New Roman" panose="02020603050405020304" pitchFamily="18" charset="0"/>
              </a:rPr>
              <a:t>Viktigt därför att:</a:t>
            </a:r>
          </a:p>
          <a:p>
            <a:r>
              <a:rPr lang="sv-SE" sz="2800" dirty="0">
                <a:ea typeface="Times New Roman" panose="02020603050405020304" pitchFamily="18" charset="0"/>
              </a:rPr>
              <a:t>d</a:t>
            </a:r>
            <a:r>
              <a:rPr lang="sv-SE" sz="2800" dirty="0">
                <a:effectLst/>
                <a:ea typeface="Times New Roman" panose="02020603050405020304" pitchFamily="18" charset="0"/>
              </a:rPr>
              <a:t>et är en rättighet för eleverna (</a:t>
            </a:r>
            <a:r>
              <a:rPr lang="sv-SE" sz="2800" dirty="0">
                <a:solidFill>
                  <a:schemeClr val="bg1"/>
                </a:solidFill>
                <a:effectLst/>
                <a:highlight>
                  <a:srgbClr val="FFFF00"/>
                </a:highlight>
                <a:ea typeface="Times New Roman" panose="02020603050405020304" pitchFamily="18" charset="0"/>
              </a:rPr>
              <a:t>demokratimotivet</a:t>
            </a:r>
            <a:r>
              <a:rPr lang="sv-SE" sz="2800" dirty="0">
                <a:effectLst/>
                <a:ea typeface="Times New Roman" panose="02020603050405020304" pitchFamily="18" charset="0"/>
              </a:rPr>
              <a:t>), </a:t>
            </a:r>
          </a:p>
          <a:p>
            <a:r>
              <a:rPr lang="sv-SE" sz="2800" dirty="0">
                <a:effectLst/>
                <a:ea typeface="Times New Roman" panose="02020603050405020304" pitchFamily="18" charset="0"/>
              </a:rPr>
              <a:t>de har viktiga kunskaper att bidra med (</a:t>
            </a:r>
            <a:r>
              <a:rPr lang="sv-SE" sz="2800" dirty="0">
                <a:solidFill>
                  <a:schemeClr val="bg1"/>
                </a:solidFill>
                <a:effectLst/>
                <a:highlight>
                  <a:srgbClr val="FFFF00"/>
                </a:highlight>
                <a:ea typeface="Times New Roman" panose="02020603050405020304" pitchFamily="18" charset="0"/>
              </a:rPr>
              <a:t>lärandemotivet</a:t>
            </a:r>
            <a:r>
              <a:rPr lang="sv-SE" sz="2800" dirty="0">
                <a:effectLst/>
                <a:ea typeface="Times New Roman" panose="02020603050405020304" pitchFamily="18" charset="0"/>
              </a:rPr>
              <a:t>), </a:t>
            </a:r>
          </a:p>
          <a:p>
            <a:r>
              <a:rPr lang="sv-SE" sz="2800" dirty="0">
                <a:effectLst/>
                <a:ea typeface="Times New Roman" panose="02020603050405020304" pitchFamily="18" charset="0"/>
              </a:rPr>
              <a:t>de aktivt kan stärka beslutsfattande och förändring (</a:t>
            </a:r>
            <a:r>
              <a:rPr lang="sv-SE" sz="2800" dirty="0">
                <a:solidFill>
                  <a:schemeClr val="bg1"/>
                </a:solidFill>
                <a:effectLst/>
                <a:highlight>
                  <a:srgbClr val="FFFF00"/>
                </a:highlight>
                <a:ea typeface="Times New Roman" panose="02020603050405020304" pitchFamily="18" charset="0"/>
              </a:rPr>
              <a:t>deltagarmotivet</a:t>
            </a:r>
            <a:r>
              <a:rPr lang="sv-SE" sz="2800" dirty="0">
                <a:effectLst/>
                <a:ea typeface="Times New Roman" panose="02020603050405020304" pitchFamily="18" charset="0"/>
              </a:rPr>
              <a:t>). </a:t>
            </a:r>
          </a:p>
          <a:p>
            <a:pPr marL="0" indent="0">
              <a:buNone/>
            </a:pPr>
            <a:endParaRPr lang="sv-SE" sz="2800" dirty="0">
              <a:ea typeface="Times New Roman" panose="02020603050405020304" pitchFamily="18" charset="0"/>
            </a:endParaRPr>
          </a:p>
          <a:p>
            <a:pPr marL="0" indent="0">
              <a:buNone/>
            </a:pPr>
            <a:r>
              <a:rPr lang="sv-SE" sz="2800" dirty="0">
                <a:ea typeface="Times New Roman" panose="02020603050405020304" pitchFamily="18" charset="0"/>
              </a:rPr>
              <a:t>(</a:t>
            </a:r>
            <a:r>
              <a:rPr lang="sv-SE" sz="2800" dirty="0">
                <a:effectLst/>
                <a:ea typeface="Times New Roman" panose="02020603050405020304" pitchFamily="18" charset="0"/>
              </a:rPr>
              <a:t>Thomson, 2010). </a:t>
            </a:r>
            <a:endParaRPr lang="sv-SE" sz="2800" dirty="0"/>
          </a:p>
        </p:txBody>
      </p:sp>
    </p:spTree>
    <p:extLst>
      <p:ext uri="{BB962C8B-B14F-4D97-AF65-F5344CB8AC3E}">
        <p14:creationId xmlns:p14="http://schemas.microsoft.com/office/powerpoint/2010/main" val="1422887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2418333" y="1"/>
            <a:ext cx="7499350" cy="1268760"/>
          </a:xfrm>
        </p:spPr>
        <p:txBody>
          <a:bodyPr>
            <a:normAutofit/>
          </a:bodyPr>
          <a:lstStyle/>
          <a:p>
            <a:pPr algn="ctr"/>
            <a:r>
              <a:rPr lang="sv-SE" dirty="0"/>
              <a:t>Elevernas perspektiv kan utvidga </a:t>
            </a:r>
            <a:r>
              <a:rPr lang="sv-SE" dirty="0" err="1"/>
              <a:t>resultatbegreppet</a:t>
            </a:r>
            <a:endParaRPr lang="sv-SE" dirty="0"/>
          </a:p>
        </p:txBody>
      </p:sp>
      <p:cxnSp>
        <p:nvCxnSpPr>
          <p:cNvPr id="5" name="Rak pil 4"/>
          <p:cNvCxnSpPr/>
          <p:nvPr/>
        </p:nvCxnSpPr>
        <p:spPr>
          <a:xfrm>
            <a:off x="4007768" y="3429000"/>
            <a:ext cx="453650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Rak pil 6"/>
          <p:cNvCxnSpPr/>
          <p:nvPr/>
        </p:nvCxnSpPr>
        <p:spPr>
          <a:xfrm>
            <a:off x="6168008" y="1772816"/>
            <a:ext cx="0" cy="345638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ruta 13"/>
          <p:cNvSpPr txBox="1"/>
          <p:nvPr/>
        </p:nvSpPr>
        <p:spPr>
          <a:xfrm>
            <a:off x="2260493" y="3228945"/>
            <a:ext cx="1944216" cy="400110"/>
          </a:xfrm>
          <a:prstGeom prst="rect">
            <a:avLst/>
          </a:prstGeom>
          <a:noFill/>
        </p:spPr>
        <p:txBody>
          <a:bodyPr wrap="square" rtlCol="0">
            <a:spAutoFit/>
          </a:bodyPr>
          <a:lstStyle/>
          <a:p>
            <a:r>
              <a:rPr lang="sv-SE" sz="2000" dirty="0"/>
              <a:t>Vad - innehåll</a:t>
            </a:r>
          </a:p>
        </p:txBody>
      </p:sp>
      <p:sp>
        <p:nvSpPr>
          <p:cNvPr id="15" name="textruta 14"/>
          <p:cNvSpPr txBox="1"/>
          <p:nvPr/>
        </p:nvSpPr>
        <p:spPr>
          <a:xfrm>
            <a:off x="8672819" y="3228945"/>
            <a:ext cx="2232248" cy="400110"/>
          </a:xfrm>
          <a:prstGeom prst="rect">
            <a:avLst/>
          </a:prstGeom>
          <a:noFill/>
        </p:spPr>
        <p:txBody>
          <a:bodyPr wrap="square" rtlCol="0">
            <a:spAutoFit/>
          </a:bodyPr>
          <a:lstStyle/>
          <a:p>
            <a:r>
              <a:rPr lang="sv-SE" sz="2000" dirty="0"/>
              <a:t>Vem - utveckling</a:t>
            </a:r>
          </a:p>
        </p:txBody>
      </p:sp>
      <p:sp>
        <p:nvSpPr>
          <p:cNvPr id="16" name="textruta 15"/>
          <p:cNvSpPr txBox="1"/>
          <p:nvPr/>
        </p:nvSpPr>
        <p:spPr>
          <a:xfrm>
            <a:off x="5307558" y="1268760"/>
            <a:ext cx="1944216" cy="400110"/>
          </a:xfrm>
          <a:prstGeom prst="rect">
            <a:avLst/>
          </a:prstGeom>
          <a:noFill/>
        </p:spPr>
        <p:txBody>
          <a:bodyPr wrap="square" rtlCol="0">
            <a:spAutoFit/>
          </a:bodyPr>
          <a:lstStyle/>
          <a:p>
            <a:r>
              <a:rPr lang="sv-SE" sz="2000" dirty="0"/>
              <a:t>Kunskapsmål</a:t>
            </a:r>
          </a:p>
        </p:txBody>
      </p:sp>
      <p:sp>
        <p:nvSpPr>
          <p:cNvPr id="17" name="textruta 16"/>
          <p:cNvSpPr txBox="1"/>
          <p:nvPr/>
        </p:nvSpPr>
        <p:spPr>
          <a:xfrm>
            <a:off x="5159896" y="5373216"/>
            <a:ext cx="2376264" cy="400110"/>
          </a:xfrm>
          <a:prstGeom prst="rect">
            <a:avLst/>
          </a:prstGeom>
          <a:noFill/>
        </p:spPr>
        <p:txBody>
          <a:bodyPr wrap="square" rtlCol="0">
            <a:spAutoFit/>
          </a:bodyPr>
          <a:lstStyle/>
          <a:p>
            <a:r>
              <a:rPr lang="sv-SE" sz="2000" dirty="0" err="1"/>
              <a:t>Socialisationsmål</a:t>
            </a:r>
            <a:endParaRPr lang="sv-SE" sz="2000" dirty="0"/>
          </a:p>
        </p:txBody>
      </p:sp>
      <p:sp>
        <p:nvSpPr>
          <p:cNvPr id="18" name="textruta 17"/>
          <p:cNvSpPr txBox="1"/>
          <p:nvPr/>
        </p:nvSpPr>
        <p:spPr>
          <a:xfrm>
            <a:off x="3863752" y="2348880"/>
            <a:ext cx="2232248" cy="707886"/>
          </a:xfrm>
          <a:prstGeom prst="rect">
            <a:avLst/>
          </a:prstGeom>
          <a:noFill/>
        </p:spPr>
        <p:txBody>
          <a:bodyPr wrap="square" rtlCol="0">
            <a:spAutoFit/>
          </a:bodyPr>
          <a:lstStyle/>
          <a:p>
            <a:r>
              <a:rPr lang="sv-SE" sz="2000" dirty="0"/>
              <a:t>Utfall A - kunskapsresultat</a:t>
            </a:r>
          </a:p>
        </p:txBody>
      </p:sp>
      <p:sp>
        <p:nvSpPr>
          <p:cNvPr id="19" name="textruta 18"/>
          <p:cNvSpPr txBox="1"/>
          <p:nvPr/>
        </p:nvSpPr>
        <p:spPr>
          <a:xfrm>
            <a:off x="6744072" y="2420888"/>
            <a:ext cx="1512168" cy="707886"/>
          </a:xfrm>
          <a:prstGeom prst="rect">
            <a:avLst/>
          </a:prstGeom>
          <a:noFill/>
        </p:spPr>
        <p:txBody>
          <a:bodyPr wrap="square" rtlCol="0">
            <a:spAutoFit/>
          </a:bodyPr>
          <a:lstStyle/>
          <a:p>
            <a:r>
              <a:rPr lang="sv-SE" sz="2000" dirty="0"/>
              <a:t>Utfall B - kompetens</a:t>
            </a:r>
          </a:p>
        </p:txBody>
      </p:sp>
      <p:sp>
        <p:nvSpPr>
          <p:cNvPr id="20" name="textruta 19"/>
          <p:cNvSpPr txBox="1"/>
          <p:nvPr/>
        </p:nvSpPr>
        <p:spPr>
          <a:xfrm>
            <a:off x="3935760" y="3933057"/>
            <a:ext cx="1872208" cy="1015663"/>
          </a:xfrm>
          <a:prstGeom prst="rect">
            <a:avLst/>
          </a:prstGeom>
          <a:noFill/>
        </p:spPr>
        <p:txBody>
          <a:bodyPr wrap="square" rtlCol="0">
            <a:spAutoFit/>
          </a:bodyPr>
          <a:lstStyle/>
          <a:p>
            <a:r>
              <a:rPr lang="sv-SE" sz="2000" dirty="0"/>
              <a:t>Utfall </a:t>
            </a:r>
            <a:r>
              <a:rPr lang="sv-SE" sz="2000"/>
              <a:t>C - </a:t>
            </a:r>
            <a:r>
              <a:rPr lang="sv-SE" sz="2000" dirty="0"/>
              <a:t>kunnande i samspel</a:t>
            </a:r>
          </a:p>
        </p:txBody>
      </p:sp>
      <p:sp>
        <p:nvSpPr>
          <p:cNvPr id="22" name="textruta 21"/>
          <p:cNvSpPr txBox="1"/>
          <p:nvPr/>
        </p:nvSpPr>
        <p:spPr>
          <a:xfrm>
            <a:off x="6816080" y="4077072"/>
            <a:ext cx="2666928" cy="707886"/>
          </a:xfrm>
          <a:prstGeom prst="rect">
            <a:avLst/>
          </a:prstGeom>
          <a:noFill/>
        </p:spPr>
        <p:txBody>
          <a:bodyPr wrap="square" rtlCol="0">
            <a:spAutoFit/>
          </a:bodyPr>
          <a:lstStyle/>
          <a:p>
            <a:r>
              <a:rPr lang="sv-SE" sz="2000" dirty="0"/>
              <a:t>Utfall D - lärandeerfarenheter</a:t>
            </a:r>
          </a:p>
        </p:txBody>
      </p:sp>
      <p:sp>
        <p:nvSpPr>
          <p:cNvPr id="23" name="textruta 22"/>
          <p:cNvSpPr txBox="1"/>
          <p:nvPr/>
        </p:nvSpPr>
        <p:spPr>
          <a:xfrm>
            <a:off x="8977739" y="6098812"/>
            <a:ext cx="3407630" cy="338554"/>
          </a:xfrm>
          <a:prstGeom prst="rect">
            <a:avLst/>
          </a:prstGeom>
          <a:noFill/>
        </p:spPr>
        <p:txBody>
          <a:bodyPr wrap="square" rtlCol="0">
            <a:spAutoFit/>
          </a:bodyPr>
          <a:lstStyle/>
          <a:p>
            <a:r>
              <a:rPr lang="sv-SE" sz="1600" dirty="0"/>
              <a:t>(Håkansson &amp; Sundberg, 2016)</a:t>
            </a:r>
          </a:p>
        </p:txBody>
      </p:sp>
      <p:sp>
        <p:nvSpPr>
          <p:cNvPr id="4" name="textruta 3">
            <a:extLst>
              <a:ext uri="{FF2B5EF4-FFF2-40B4-BE49-F238E27FC236}">
                <a16:creationId xmlns:a16="http://schemas.microsoft.com/office/drawing/2014/main" id="{7E14B762-2BFB-D095-58FB-25EC606AB6AB}"/>
              </a:ext>
            </a:extLst>
          </p:cNvPr>
          <p:cNvSpPr txBox="1"/>
          <p:nvPr/>
        </p:nvSpPr>
        <p:spPr>
          <a:xfrm>
            <a:off x="9483008" y="3930987"/>
            <a:ext cx="2569665" cy="400110"/>
          </a:xfrm>
          <a:prstGeom prst="rect">
            <a:avLst/>
          </a:prstGeom>
          <a:noFill/>
        </p:spPr>
        <p:txBody>
          <a:bodyPr wrap="square" rtlCol="0">
            <a:spAutoFit/>
          </a:bodyPr>
          <a:lstStyle/>
          <a:p>
            <a:r>
              <a:rPr lang="sv-SE" sz="2000" dirty="0"/>
              <a:t>T.ex. kring det här!</a:t>
            </a:r>
          </a:p>
        </p:txBody>
      </p:sp>
      <p:sp>
        <p:nvSpPr>
          <p:cNvPr id="6" name="Vänster 5">
            <a:extLst>
              <a:ext uri="{FF2B5EF4-FFF2-40B4-BE49-F238E27FC236}">
                <a16:creationId xmlns:a16="http://schemas.microsoft.com/office/drawing/2014/main" id="{5C73D178-CCC8-8346-A643-57ECC70240BB}"/>
              </a:ext>
            </a:extLst>
          </p:cNvPr>
          <p:cNvSpPr/>
          <p:nvPr/>
        </p:nvSpPr>
        <p:spPr>
          <a:xfrm>
            <a:off x="9428479" y="4384116"/>
            <a:ext cx="978408" cy="486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8004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1E34EA-650E-2406-EBBC-2DD26493CD19}"/>
              </a:ext>
            </a:extLst>
          </p:cNvPr>
          <p:cNvSpPr>
            <a:spLocks noGrp="1"/>
          </p:cNvSpPr>
          <p:nvPr>
            <p:ph type="title"/>
          </p:nvPr>
        </p:nvSpPr>
        <p:spPr>
          <a:xfrm>
            <a:off x="191559" y="156238"/>
            <a:ext cx="9723966" cy="1320800"/>
          </a:xfrm>
        </p:spPr>
        <p:txBody>
          <a:bodyPr>
            <a:normAutofit fontScale="90000"/>
          </a:bodyPr>
          <a:lstStyle/>
          <a:p>
            <a:pPr algn="ctr"/>
            <a:r>
              <a:rPr lang="sv-SE" dirty="0"/>
              <a:t>Vilken roll spelar ”Student-voice” i det systematiska kvalitetsarbetet och skolutvecklingen</a:t>
            </a:r>
          </a:p>
        </p:txBody>
      </p:sp>
      <p:sp>
        <p:nvSpPr>
          <p:cNvPr id="3" name="Platshållare för innehåll 2">
            <a:extLst>
              <a:ext uri="{FF2B5EF4-FFF2-40B4-BE49-F238E27FC236}">
                <a16:creationId xmlns:a16="http://schemas.microsoft.com/office/drawing/2014/main" id="{0A056772-006E-1D13-D42F-2AD3C08CBD07}"/>
              </a:ext>
            </a:extLst>
          </p:cNvPr>
          <p:cNvSpPr>
            <a:spLocks noGrp="1"/>
          </p:cNvSpPr>
          <p:nvPr>
            <p:ph idx="1"/>
          </p:nvPr>
        </p:nvSpPr>
        <p:spPr>
          <a:xfrm>
            <a:off x="677334" y="1477038"/>
            <a:ext cx="9723966" cy="5224723"/>
          </a:xfrm>
        </p:spPr>
        <p:txBody>
          <a:bodyPr>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sz="2000" dirty="0">
                <a:effectLst/>
                <a:ea typeface="Times New Roman" panose="02020603050405020304" pitchFamily="18" charset="0"/>
              </a:rPr>
              <a:t>Ett flertal studier som fokuserat på:</a:t>
            </a:r>
          </a:p>
          <a:p>
            <a:pPr>
              <a:lnSpc>
                <a:spcPct val="150000"/>
              </a:lnSpc>
            </a:pPr>
            <a:r>
              <a:rPr lang="sv-SE" sz="2000" dirty="0">
                <a:effectLst/>
                <a:ea typeface="Times New Roman" panose="02020603050405020304" pitchFamily="18" charset="0"/>
              </a:rPr>
              <a:t>elevers bidrag till förbättring av undervisning och skolutveckling genom olika former av återkoppling på kvaliteter hos lärare och i undervisning i relation till deras eget lärande (</a:t>
            </a:r>
            <a:r>
              <a:rPr lang="sv-SE" sz="2000" dirty="0">
                <a:ea typeface="Times New Roman" panose="02020603050405020304" pitchFamily="18" charset="0"/>
              </a:rPr>
              <a:t>till exempel </a:t>
            </a:r>
            <a:r>
              <a:rPr lang="sv-SE" sz="2000" dirty="0" err="1">
                <a:effectLst/>
                <a:ea typeface="Times New Roman" panose="02020603050405020304" pitchFamily="18" charset="0"/>
              </a:rPr>
              <a:t>Keddie</a:t>
            </a:r>
            <a:r>
              <a:rPr lang="sv-SE" sz="2000" dirty="0">
                <a:effectLst/>
                <a:ea typeface="Times New Roman" panose="02020603050405020304" pitchFamily="18" charset="0"/>
              </a:rPr>
              <a:t>, 2015; Wennergren &amp; </a:t>
            </a:r>
            <a:r>
              <a:rPr lang="sv-SE" sz="2000" dirty="0" err="1">
                <a:effectLst/>
                <a:ea typeface="Times New Roman" panose="02020603050405020304" pitchFamily="18" charset="0"/>
              </a:rPr>
              <a:t>Blossing</a:t>
            </a:r>
            <a:r>
              <a:rPr lang="sv-SE" sz="2000" dirty="0">
                <a:effectLst/>
                <a:ea typeface="Times New Roman" panose="02020603050405020304" pitchFamily="18" charset="0"/>
              </a:rPr>
              <a:t>, 2017; Adolfsson &amp; Håkansson, 2018; Hill, 2020).</a:t>
            </a:r>
          </a:p>
          <a:p>
            <a:pPr marL="0" indent="0">
              <a:lnSpc>
                <a:spcPct val="150000"/>
              </a:lnSpc>
              <a:buNone/>
            </a:pPr>
            <a:r>
              <a:rPr lang="sv-SE" sz="2000" dirty="0">
                <a:ea typeface="Times New Roman" panose="02020603050405020304" pitchFamily="18" charset="0"/>
              </a:rPr>
              <a:t>Vilka är felkällorna?</a:t>
            </a:r>
          </a:p>
          <a:p>
            <a:pPr>
              <a:lnSpc>
                <a:spcPct val="150000"/>
              </a:lnSpc>
            </a:pPr>
            <a:r>
              <a:rPr lang="sv-SE" sz="2000" dirty="0">
                <a:effectLst/>
                <a:ea typeface="Times New Roman" panose="02020603050405020304" pitchFamily="18" charset="0"/>
              </a:rPr>
              <a:t>Det blir popularitetsmätningar snarare än </a:t>
            </a:r>
            <a:r>
              <a:rPr lang="sv-SE" sz="2000">
                <a:effectLst/>
                <a:ea typeface="Times New Roman" panose="02020603050405020304" pitchFamily="18" charset="0"/>
              </a:rPr>
              <a:t>kvalitativa bedömningar. </a:t>
            </a:r>
            <a:endParaRPr lang="sv-SE" sz="2000" dirty="0">
              <a:effectLst/>
              <a:ea typeface="Times New Roman" panose="02020603050405020304" pitchFamily="18" charset="0"/>
            </a:endParaRPr>
          </a:p>
          <a:p>
            <a:pPr>
              <a:lnSpc>
                <a:spcPct val="150000"/>
              </a:lnSpc>
            </a:pPr>
            <a:r>
              <a:rPr lang="sv-SE" sz="2000" dirty="0">
                <a:effectLst/>
                <a:ea typeface="Times New Roman" panose="02020603050405020304" pitchFamily="18" charset="0"/>
              </a:rPr>
              <a:t>Elever med höga betyg har en tendens att skatta sina lärares undervisning högre (</a:t>
            </a:r>
            <a:r>
              <a:rPr lang="sv-SE" sz="2000" dirty="0" err="1">
                <a:effectLst/>
                <a:ea typeface="Times New Roman" panose="02020603050405020304" pitchFamily="18" charset="0"/>
              </a:rPr>
              <a:t>Muijs</a:t>
            </a:r>
            <a:r>
              <a:rPr lang="sv-SE" sz="2000" dirty="0">
                <a:effectLst/>
                <a:ea typeface="Times New Roman" panose="02020603050405020304" pitchFamily="18" charset="0"/>
              </a:rPr>
              <a:t> &amp; Reynolds, 2018). </a:t>
            </a:r>
          </a:p>
          <a:p>
            <a:pPr>
              <a:lnSpc>
                <a:spcPct val="150000"/>
              </a:lnSpc>
            </a:pPr>
            <a:endParaRPr lang="sv-SE" sz="2000" dirty="0">
              <a:latin typeface="Times New Roman" panose="02020603050405020304" pitchFamily="18" charset="0"/>
              <a:ea typeface="Times New Roman" panose="02020603050405020304" pitchFamily="18" charset="0"/>
            </a:endParaRPr>
          </a:p>
          <a:p>
            <a:pPr marL="0" indent="0">
              <a:lnSpc>
                <a:spcPct val="150000"/>
              </a:lnSpc>
              <a:buNone/>
            </a:pPr>
            <a:endParaRPr lang="sv-SE" sz="2000" dirty="0">
              <a:effectLst/>
              <a:latin typeface="Times New Roman" panose="02020603050405020304" pitchFamily="18" charset="0"/>
              <a:ea typeface="Times New Roman" panose="02020603050405020304" pitchFamily="18" charset="0"/>
            </a:endParaRPr>
          </a:p>
          <a:p>
            <a:endParaRPr lang="sv-SE" dirty="0"/>
          </a:p>
        </p:txBody>
      </p:sp>
    </p:spTree>
    <p:extLst>
      <p:ext uri="{BB962C8B-B14F-4D97-AF65-F5344CB8AC3E}">
        <p14:creationId xmlns:p14="http://schemas.microsoft.com/office/powerpoint/2010/main" val="376353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84BAA1-5A46-161D-8909-C9593E735BA9}"/>
              </a:ext>
            </a:extLst>
          </p:cNvPr>
          <p:cNvSpPr>
            <a:spLocks noGrp="1"/>
          </p:cNvSpPr>
          <p:nvPr>
            <p:ph type="title"/>
          </p:nvPr>
        </p:nvSpPr>
        <p:spPr>
          <a:xfrm>
            <a:off x="205740" y="145143"/>
            <a:ext cx="11727180" cy="1320800"/>
          </a:xfrm>
        </p:spPr>
        <p:txBody>
          <a:bodyPr/>
          <a:lstStyle/>
          <a:p>
            <a:pPr algn="ctr"/>
            <a:r>
              <a:rPr lang="sv-SE" dirty="0"/>
              <a:t>Att kombinera resultatanalysen med undervisningsanalysen – leda för elevers lärande</a:t>
            </a:r>
          </a:p>
        </p:txBody>
      </p:sp>
      <p:sp>
        <p:nvSpPr>
          <p:cNvPr id="3" name="Platshållare för innehåll 2">
            <a:extLst>
              <a:ext uri="{FF2B5EF4-FFF2-40B4-BE49-F238E27FC236}">
                <a16:creationId xmlns:a16="http://schemas.microsoft.com/office/drawing/2014/main" id="{15F52430-7AE7-72B5-8B12-198C79C7E295}"/>
              </a:ext>
            </a:extLst>
          </p:cNvPr>
          <p:cNvSpPr>
            <a:spLocks noGrp="1"/>
          </p:cNvSpPr>
          <p:nvPr>
            <p:ph idx="1"/>
          </p:nvPr>
        </p:nvSpPr>
        <p:spPr>
          <a:xfrm>
            <a:off x="205740" y="1465943"/>
            <a:ext cx="11727180" cy="5228563"/>
          </a:xfrm>
        </p:spPr>
        <p:txBody>
          <a:bodyPr>
            <a:normAutofit/>
          </a:bodyPr>
          <a:lstStyle/>
          <a:p>
            <a:pPr marL="0" indent="0" algn="ctr">
              <a:buNone/>
            </a:pPr>
            <a:r>
              <a:rPr lang="sv-SE" sz="2400" dirty="0">
                <a:solidFill>
                  <a:schemeClr val="tx1"/>
                </a:solidFill>
              </a:rPr>
              <a:t>ATT FUNDERA PÅ OCH PRATA OM! </a:t>
            </a:r>
          </a:p>
          <a:p>
            <a:pPr marL="0" indent="0" algn="ctr">
              <a:buNone/>
            </a:pPr>
            <a:r>
              <a:rPr lang="sv-SE" sz="2400" b="0" i="0" u="none" strike="noStrike" dirty="0">
                <a:solidFill>
                  <a:schemeClr val="tx1"/>
                </a:solidFill>
                <a:effectLst/>
              </a:rPr>
              <a:t>Hur agerar jag som rektor för att stödja och utveckla lärarna </a:t>
            </a:r>
          </a:p>
          <a:p>
            <a:pPr marL="0" indent="0" algn="ctr">
              <a:buNone/>
            </a:pPr>
            <a:r>
              <a:rPr lang="sv-SE" sz="2400" b="0" i="0" u="none" strike="noStrike" dirty="0">
                <a:solidFill>
                  <a:schemeClr val="tx1"/>
                </a:solidFill>
                <a:effectLst/>
              </a:rPr>
              <a:t>i deras analyser av undervisningen?</a:t>
            </a:r>
          </a:p>
          <a:p>
            <a:pPr marL="0" indent="0" algn="ctr">
              <a:buNone/>
            </a:pPr>
            <a:r>
              <a:rPr lang="sv-SE" sz="2400" dirty="0">
                <a:solidFill>
                  <a:schemeClr val="tx1"/>
                </a:solidFill>
              </a:rPr>
              <a:t>Exempel på frågor att uppmärksamma i samtalet:</a:t>
            </a:r>
          </a:p>
          <a:p>
            <a:pPr marL="0" indent="0" algn="ctr">
              <a:buNone/>
            </a:pPr>
            <a:r>
              <a:rPr lang="sv-SE" sz="2400" dirty="0">
                <a:solidFill>
                  <a:schemeClr val="tx1"/>
                </a:solidFill>
              </a:rPr>
              <a:t>- Vilka underlag har lärarna tillgång till (t.ex. elevröster)?</a:t>
            </a:r>
          </a:p>
          <a:p>
            <a:pPr marL="0" indent="0" algn="ctr">
              <a:buNone/>
            </a:pPr>
            <a:r>
              <a:rPr lang="sv-SE" sz="2400" dirty="0">
                <a:solidFill>
                  <a:schemeClr val="tx1"/>
                </a:solidFill>
              </a:rPr>
              <a:t>- Vilka forum finns för analys och diskussion om undervisningen?</a:t>
            </a:r>
          </a:p>
          <a:p>
            <a:pPr marL="0" indent="0" algn="ctr">
              <a:buNone/>
            </a:pPr>
            <a:r>
              <a:rPr lang="sv-SE" sz="2400" dirty="0">
                <a:solidFill>
                  <a:schemeClr val="tx1"/>
                </a:solidFill>
              </a:rPr>
              <a:t>- Vem leder samtal och hur följs de upp?</a:t>
            </a:r>
          </a:p>
          <a:p>
            <a:pPr marL="0" indent="0" algn="ctr">
              <a:buNone/>
            </a:pPr>
            <a:r>
              <a:rPr lang="sv-SE" sz="2400" dirty="0">
                <a:solidFill>
                  <a:schemeClr val="tx1"/>
                </a:solidFill>
              </a:rPr>
              <a:t>- På vilket sätt är du som rektor involverad?</a:t>
            </a:r>
          </a:p>
          <a:p>
            <a:pPr marL="0" indent="0" algn="ctr">
              <a:buNone/>
            </a:pPr>
            <a:r>
              <a:rPr lang="sv-SE" sz="2400" dirty="0">
                <a:solidFill>
                  <a:schemeClr val="tx1"/>
                </a:solidFill>
              </a:rPr>
              <a:t>- Vilket engagemang finns kring detta?</a:t>
            </a:r>
          </a:p>
          <a:p>
            <a:pPr marL="0" indent="0" algn="ctr">
              <a:buNone/>
            </a:pPr>
            <a:r>
              <a:rPr lang="sv-SE" sz="2400" dirty="0">
                <a:solidFill>
                  <a:schemeClr val="tx1"/>
                </a:solidFill>
              </a:rPr>
              <a:t>- Vilka dilemman och glädjeämnen ser du?</a:t>
            </a:r>
          </a:p>
        </p:txBody>
      </p:sp>
    </p:spTree>
    <p:extLst>
      <p:ext uri="{BB962C8B-B14F-4D97-AF65-F5344CB8AC3E}">
        <p14:creationId xmlns:p14="http://schemas.microsoft.com/office/powerpoint/2010/main" val="557984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ubrik 1"/>
          <p:cNvSpPr>
            <a:spLocks noGrp="1"/>
          </p:cNvSpPr>
          <p:nvPr>
            <p:ph type="title"/>
          </p:nvPr>
        </p:nvSpPr>
        <p:spPr>
          <a:xfrm>
            <a:off x="348648" y="172448"/>
            <a:ext cx="10415808" cy="985020"/>
          </a:xfrm>
        </p:spPr>
        <p:txBody>
          <a:bodyPr>
            <a:normAutofit fontScale="90000"/>
          </a:bodyPr>
          <a:lstStyle/>
          <a:p>
            <a:pPr algn="ctr">
              <a:lnSpc>
                <a:spcPct val="100000"/>
              </a:lnSpc>
            </a:pPr>
            <a:r>
              <a:rPr lang="sv-SE" sz="3200" b="1" dirty="0">
                <a:latin typeface="Century" charset="0"/>
                <a:cs typeface="Century" charset="0"/>
              </a:rPr>
              <a:t>Hur har det sett ut? Fyra generationer av skolutveckling och skolledarskap – snabbversionen</a:t>
            </a:r>
          </a:p>
        </p:txBody>
      </p:sp>
      <p:sp>
        <p:nvSpPr>
          <p:cNvPr id="3" name="Platshållare för innehåll 2"/>
          <p:cNvSpPr>
            <a:spLocks noGrp="1"/>
          </p:cNvSpPr>
          <p:nvPr>
            <p:ph idx="1"/>
          </p:nvPr>
        </p:nvSpPr>
        <p:spPr>
          <a:xfrm>
            <a:off x="488731" y="1474076"/>
            <a:ext cx="11118249" cy="5211476"/>
          </a:xfrm>
        </p:spPr>
        <p:txBody>
          <a:bodyPr>
            <a:normAutofit fontScale="92500" lnSpcReduction="20000"/>
          </a:bodyPr>
          <a:lstStyle/>
          <a:p>
            <a:pPr marL="457200" indent="-457200">
              <a:buFont typeface="+mj-lt"/>
              <a:buAutoNum type="arabicPeriod"/>
              <a:defRPr/>
            </a:pPr>
            <a:r>
              <a:rPr lang="sv-SE" sz="2600" dirty="0">
                <a:cs typeface="Century"/>
              </a:rPr>
              <a:t>1960-70-talen: Storskaliga strukturreformer – top-down-organisering – skolledaren som ”systemaktör”.</a:t>
            </a:r>
          </a:p>
          <a:p>
            <a:pPr marL="457200" indent="-457200">
              <a:buFont typeface="+mj-lt"/>
              <a:buAutoNum type="arabicPeriod"/>
              <a:defRPr/>
            </a:pPr>
            <a:endParaRPr lang="sv-SE" sz="2600" dirty="0">
              <a:cs typeface="Century"/>
            </a:endParaRPr>
          </a:p>
          <a:p>
            <a:pPr marL="457200" indent="-457200">
              <a:buFont typeface="+mj-lt"/>
              <a:buAutoNum type="arabicPeriod"/>
              <a:defRPr/>
            </a:pPr>
            <a:r>
              <a:rPr lang="sv-SE" sz="2600" dirty="0">
                <a:cs typeface="Century"/>
              </a:rPr>
              <a:t>1970-1990-talen: Omstrukturering och decentralisering- </a:t>
            </a:r>
            <a:r>
              <a:rPr lang="sv-SE" sz="2600" dirty="0" err="1">
                <a:cs typeface="Century"/>
              </a:rPr>
              <a:t>bottom</a:t>
            </a:r>
            <a:r>
              <a:rPr lang="sv-SE" sz="2600" dirty="0">
                <a:cs typeface="Century"/>
              </a:rPr>
              <a:t>-</a:t>
            </a:r>
            <a:r>
              <a:rPr lang="sv-SE" sz="2600" dirty="0" err="1">
                <a:cs typeface="Century"/>
              </a:rPr>
              <a:t>up</a:t>
            </a:r>
            <a:r>
              <a:rPr lang="sv-SE" sz="2600" dirty="0">
                <a:cs typeface="Century"/>
              </a:rPr>
              <a:t>-försök – skolledaren som ”lokal samspelare”.</a:t>
            </a:r>
          </a:p>
          <a:p>
            <a:pPr marL="457200" indent="-457200">
              <a:buFont typeface="+mj-lt"/>
              <a:buAutoNum type="arabicPeriod"/>
              <a:defRPr/>
            </a:pPr>
            <a:endParaRPr lang="sv-SE" sz="2600" dirty="0">
              <a:cs typeface="Century"/>
            </a:endParaRPr>
          </a:p>
          <a:p>
            <a:pPr marL="457200" indent="-457200">
              <a:buFont typeface="+mj-lt"/>
              <a:buAutoNum type="arabicPeriod"/>
              <a:defRPr/>
            </a:pPr>
            <a:r>
              <a:rPr lang="sv-SE" sz="2600" dirty="0">
                <a:cs typeface="Century"/>
              </a:rPr>
              <a:t>1990-2000-talet: Standardisering och </a:t>
            </a:r>
            <a:r>
              <a:rPr lang="sv-SE" sz="2600" dirty="0" err="1">
                <a:cs typeface="Century"/>
              </a:rPr>
              <a:t>marknadisering</a:t>
            </a:r>
            <a:r>
              <a:rPr lang="sv-SE" sz="2600" dirty="0">
                <a:cs typeface="Century"/>
              </a:rPr>
              <a:t> – top-down-kontroll – skolledaren som ”konkurrent”.</a:t>
            </a:r>
          </a:p>
          <a:p>
            <a:pPr marL="457200" indent="-457200">
              <a:buFont typeface="+mj-lt"/>
              <a:buAutoNum type="arabicPeriod"/>
              <a:defRPr/>
            </a:pPr>
            <a:endParaRPr lang="sv-SE" sz="2600" dirty="0">
              <a:cs typeface="Century"/>
            </a:endParaRPr>
          </a:p>
          <a:p>
            <a:pPr marL="457200" indent="-457200">
              <a:buFont typeface="+mj-lt"/>
              <a:buAutoNum type="arabicPeriod"/>
              <a:defRPr/>
            </a:pPr>
            <a:r>
              <a:rPr lang="sv-SE" sz="2600" dirty="0">
                <a:cs typeface="Century"/>
              </a:rPr>
              <a:t>Från mitten av 00-talet- Samspel och lärandefokus – top-down-initiativ som stödjer och driver </a:t>
            </a:r>
            <a:r>
              <a:rPr lang="sv-SE" sz="2600" dirty="0" err="1">
                <a:cs typeface="Century"/>
              </a:rPr>
              <a:t>bottom</a:t>
            </a:r>
            <a:r>
              <a:rPr lang="sv-SE" sz="2600" dirty="0">
                <a:cs typeface="Century"/>
              </a:rPr>
              <a:t>-</a:t>
            </a:r>
            <a:r>
              <a:rPr lang="sv-SE" sz="2600" dirty="0" err="1">
                <a:cs typeface="Century"/>
              </a:rPr>
              <a:t>up</a:t>
            </a:r>
            <a:r>
              <a:rPr lang="sv-SE" sz="2600" dirty="0">
                <a:cs typeface="Century"/>
              </a:rPr>
              <a:t>-utveckling – skolledaren som ”resultat- och kapacitetsutvecklare”.</a:t>
            </a:r>
            <a:r>
              <a:rPr lang="sv-SE" sz="2200" dirty="0">
                <a:cs typeface="Century"/>
              </a:rPr>
              <a:t>				</a:t>
            </a:r>
          </a:p>
          <a:p>
            <a:pPr marL="0" indent="0">
              <a:buNone/>
              <a:defRPr/>
            </a:pPr>
            <a:endParaRPr lang="sv-SE" sz="2200" dirty="0">
              <a:cs typeface="Century"/>
            </a:endParaRPr>
          </a:p>
          <a:p>
            <a:pPr marL="0" indent="0">
              <a:buNone/>
              <a:defRPr/>
            </a:pPr>
            <a:r>
              <a:rPr lang="sv-SE" sz="2200" dirty="0">
                <a:cs typeface="Century"/>
              </a:rPr>
              <a:t>														(Håkansson &amp; Sundberg, 2016)</a:t>
            </a:r>
          </a:p>
          <a:p>
            <a:pPr marL="457200" indent="-457200">
              <a:buFont typeface="+mj-lt"/>
              <a:buAutoNum type="arabicPeriod"/>
              <a:defRPr/>
            </a:pPr>
            <a:endParaRPr lang="sv-SE" sz="2200" dirty="0">
              <a:latin typeface="Century"/>
              <a:cs typeface="Century"/>
            </a:endParaRPr>
          </a:p>
          <a:p>
            <a:pPr marL="457200" indent="-457200">
              <a:buFont typeface="+mj-lt"/>
              <a:buAutoNum type="arabicPeriod"/>
              <a:defRPr/>
            </a:pPr>
            <a:endParaRPr lang="sv-SE" sz="2200" dirty="0">
              <a:latin typeface="Century"/>
              <a:cs typeface="Century"/>
            </a:endParaRPr>
          </a:p>
          <a:p>
            <a:pPr marL="457200" indent="-457200">
              <a:buFont typeface="+mj-lt"/>
              <a:buAutoNum type="arabicPeriod"/>
              <a:defRPr/>
            </a:pPr>
            <a:endParaRPr lang="sv-SE" sz="2200" dirty="0">
              <a:latin typeface="Century"/>
              <a:cs typeface="Century"/>
            </a:endParaRPr>
          </a:p>
          <a:p>
            <a:pPr marL="457200" indent="-457200">
              <a:buFont typeface="+mj-lt"/>
              <a:buAutoNum type="arabicPeriod"/>
              <a:defRPr/>
            </a:pPr>
            <a:endParaRPr lang="sv-SE" sz="2200" dirty="0">
              <a:latin typeface="Century"/>
              <a:cs typeface="Century"/>
            </a:endParaRPr>
          </a:p>
        </p:txBody>
      </p:sp>
    </p:spTree>
    <p:extLst>
      <p:ext uri="{BB962C8B-B14F-4D97-AF65-F5344CB8AC3E}">
        <p14:creationId xmlns:p14="http://schemas.microsoft.com/office/powerpoint/2010/main" val="188176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84C7FE48-9D09-B5FC-278B-56042B2A6D2B}"/>
              </a:ext>
            </a:extLst>
          </p:cNvPr>
          <p:cNvSpPr txBox="1"/>
          <p:nvPr/>
        </p:nvSpPr>
        <p:spPr>
          <a:xfrm>
            <a:off x="1341120" y="2328595"/>
            <a:ext cx="9509760" cy="2554545"/>
          </a:xfrm>
          <a:prstGeom prst="rect">
            <a:avLst/>
          </a:prstGeom>
          <a:noFill/>
        </p:spPr>
        <p:txBody>
          <a:bodyPr wrap="square">
            <a:spAutoFit/>
          </a:bodyPr>
          <a:lstStyle/>
          <a:p>
            <a:pPr algn="ctr"/>
            <a:r>
              <a:rPr lang="sv-SE" sz="4000" dirty="0">
                <a:solidFill>
                  <a:schemeClr val="tx1"/>
                </a:solidFill>
              </a:rPr>
              <a:t>Att leda kapacitetsbyggande förbättringsarbete på skolan – tre strategier + ett ramverk för kapacitetsbyggande</a:t>
            </a:r>
          </a:p>
        </p:txBody>
      </p:sp>
    </p:spTree>
    <p:extLst>
      <p:ext uri="{BB962C8B-B14F-4D97-AF65-F5344CB8AC3E}">
        <p14:creationId xmlns:p14="http://schemas.microsoft.com/office/powerpoint/2010/main" val="884501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pSp>
        <p:nvGrpSpPr>
          <p:cNvPr id="385" name="Google Shape;385;p24"/>
          <p:cNvGrpSpPr/>
          <p:nvPr/>
        </p:nvGrpSpPr>
        <p:grpSpPr>
          <a:xfrm>
            <a:off x="1161025" y="770335"/>
            <a:ext cx="6700029" cy="6085425"/>
            <a:chOff x="1327649" y="2239"/>
            <a:chExt cx="6700029" cy="6085425"/>
          </a:xfrm>
        </p:grpSpPr>
        <p:sp>
          <p:nvSpPr>
            <p:cNvPr id="386" name="Google Shape;386;p24"/>
            <p:cNvSpPr/>
            <p:nvPr/>
          </p:nvSpPr>
          <p:spPr>
            <a:xfrm>
              <a:off x="3946826" y="2239"/>
              <a:ext cx="1481458" cy="1157995"/>
            </a:xfrm>
            <a:prstGeom prst="ellipse">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txBox="1"/>
            <p:nvPr/>
          </p:nvSpPr>
          <p:spPr>
            <a:xfrm>
              <a:off x="4163781" y="171823"/>
              <a:ext cx="1047548" cy="81882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Trebuchet MS"/>
                <a:buNone/>
              </a:pPr>
              <a:r>
                <a:rPr lang="sv-SE" sz="1600" dirty="0">
                  <a:solidFill>
                    <a:schemeClr val="dk1"/>
                  </a:solidFill>
                  <a:latin typeface="Trebuchet MS"/>
                  <a:ea typeface="Trebuchet MS"/>
                  <a:cs typeface="Trebuchet MS"/>
                  <a:sym typeface="Trebuchet MS"/>
                </a:rPr>
                <a:t>Samman-fattande analys och värdering</a:t>
              </a:r>
              <a:endParaRPr sz="1600" dirty="0"/>
            </a:p>
          </p:txBody>
        </p:sp>
        <p:sp>
          <p:nvSpPr>
            <p:cNvPr id="388" name="Google Shape;388;p24"/>
            <p:cNvSpPr/>
            <p:nvPr/>
          </p:nvSpPr>
          <p:spPr>
            <a:xfrm rot="1200000">
              <a:off x="5404292" y="669569"/>
              <a:ext cx="125686" cy="390823"/>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txBox="1"/>
            <p:nvPr/>
          </p:nvSpPr>
          <p:spPr>
            <a:xfrm rot="1200000">
              <a:off x="5405429" y="741286"/>
              <a:ext cx="87980" cy="2344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500"/>
                <a:buFont typeface="Trebuchet MS"/>
                <a:buNone/>
              </a:pPr>
              <a:endParaRPr sz="1500">
                <a:solidFill>
                  <a:schemeClr val="lt1"/>
                </a:solidFill>
                <a:latin typeface="Trebuchet MS"/>
                <a:ea typeface="Trebuchet MS"/>
                <a:cs typeface="Trebuchet MS"/>
                <a:sym typeface="Trebuchet MS"/>
              </a:endParaRPr>
            </a:p>
          </p:txBody>
        </p:sp>
        <p:sp>
          <p:nvSpPr>
            <p:cNvPr id="390" name="Google Shape;390;p24"/>
            <p:cNvSpPr/>
            <p:nvPr/>
          </p:nvSpPr>
          <p:spPr>
            <a:xfrm>
              <a:off x="5486589" y="596559"/>
              <a:ext cx="1667699" cy="1157995"/>
            </a:xfrm>
            <a:prstGeom prst="ellipse">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txBox="1"/>
            <p:nvPr/>
          </p:nvSpPr>
          <p:spPr>
            <a:xfrm>
              <a:off x="5730818" y="766143"/>
              <a:ext cx="1179241" cy="818827"/>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Trebuchet MS"/>
                <a:buNone/>
              </a:pPr>
              <a:r>
                <a:rPr lang="sv-SE" sz="1600" dirty="0">
                  <a:solidFill>
                    <a:schemeClr val="dk1"/>
                  </a:solidFill>
                  <a:latin typeface="Trebuchet MS"/>
                  <a:ea typeface="Trebuchet MS"/>
                  <a:cs typeface="Trebuchet MS"/>
                  <a:sym typeface="Trebuchet MS"/>
                </a:rPr>
                <a:t>Dialog</a:t>
              </a:r>
              <a:endParaRPr dirty="0"/>
            </a:p>
          </p:txBody>
        </p:sp>
        <p:sp>
          <p:nvSpPr>
            <p:cNvPr id="392" name="Google Shape;392;p24"/>
            <p:cNvSpPr/>
            <p:nvPr/>
          </p:nvSpPr>
          <p:spPr>
            <a:xfrm rot="3600000">
              <a:off x="6619556" y="1725936"/>
              <a:ext cx="262929" cy="390823"/>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txBox="1"/>
            <p:nvPr/>
          </p:nvSpPr>
          <p:spPr>
            <a:xfrm rot="3600000">
              <a:off x="6639276" y="1769945"/>
              <a:ext cx="184050" cy="2344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500"/>
                <a:buFont typeface="Trebuchet MS"/>
                <a:buNone/>
              </a:pPr>
              <a:endParaRPr sz="1500">
                <a:solidFill>
                  <a:schemeClr val="lt1"/>
                </a:solidFill>
                <a:latin typeface="Trebuchet MS"/>
                <a:ea typeface="Trebuchet MS"/>
                <a:cs typeface="Trebuchet MS"/>
                <a:sym typeface="Trebuchet MS"/>
              </a:endParaRPr>
            </a:p>
          </p:txBody>
        </p:sp>
        <p:sp>
          <p:nvSpPr>
            <p:cNvPr id="394" name="Google Shape;394;p24"/>
            <p:cNvSpPr/>
            <p:nvPr/>
          </p:nvSpPr>
          <p:spPr>
            <a:xfrm>
              <a:off x="6350877" y="2101432"/>
              <a:ext cx="1676801" cy="1157995"/>
            </a:xfrm>
            <a:prstGeom prst="ellipse">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txBox="1"/>
            <p:nvPr/>
          </p:nvSpPr>
          <p:spPr>
            <a:xfrm>
              <a:off x="6516057" y="2271016"/>
              <a:ext cx="1332304" cy="818827"/>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Trebuchet MS"/>
                <a:buNone/>
              </a:pPr>
              <a:r>
                <a:rPr lang="sv-SE" sz="1600" dirty="0">
                  <a:solidFill>
                    <a:schemeClr val="dk1"/>
                  </a:solidFill>
                  <a:latin typeface="Trebuchet MS"/>
                  <a:ea typeface="Trebuchet MS"/>
                  <a:cs typeface="Trebuchet MS"/>
                  <a:sym typeface="Trebuchet MS"/>
                </a:rPr>
                <a:t>Uppföljnings- och analys-period 1</a:t>
              </a:r>
              <a:endParaRPr dirty="0"/>
            </a:p>
          </p:txBody>
        </p:sp>
        <p:sp>
          <p:nvSpPr>
            <p:cNvPr id="396" name="Google Shape;396;p24"/>
            <p:cNvSpPr/>
            <p:nvPr/>
          </p:nvSpPr>
          <p:spPr>
            <a:xfrm rot="6000000">
              <a:off x="6888902" y="3331989"/>
              <a:ext cx="302064" cy="390823"/>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txBox="1"/>
            <p:nvPr/>
          </p:nvSpPr>
          <p:spPr>
            <a:xfrm rot="-4800000">
              <a:off x="6942079" y="3365533"/>
              <a:ext cx="211445" cy="2344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500"/>
                <a:buFont typeface="Trebuchet MS"/>
                <a:buNone/>
              </a:pPr>
              <a:endParaRPr sz="1500">
                <a:solidFill>
                  <a:schemeClr val="lt1"/>
                </a:solidFill>
                <a:latin typeface="Trebuchet MS"/>
                <a:ea typeface="Trebuchet MS"/>
                <a:cs typeface="Trebuchet MS"/>
                <a:sym typeface="Trebuchet MS"/>
              </a:endParaRPr>
            </a:p>
          </p:txBody>
        </p:sp>
        <p:sp>
          <p:nvSpPr>
            <p:cNvPr id="398" name="Google Shape;398;p24"/>
            <p:cNvSpPr/>
            <p:nvPr/>
          </p:nvSpPr>
          <p:spPr>
            <a:xfrm>
              <a:off x="5994400" y="3812711"/>
              <a:ext cx="1786266" cy="1157995"/>
            </a:xfrm>
            <a:prstGeom prst="ellipse">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txBox="1"/>
            <p:nvPr/>
          </p:nvSpPr>
          <p:spPr>
            <a:xfrm>
              <a:off x="6255993" y="3982295"/>
              <a:ext cx="1263080" cy="818827"/>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Trebuchet MS"/>
                <a:buNone/>
              </a:pPr>
              <a:r>
                <a:rPr lang="sv-SE" sz="1600" dirty="0">
                  <a:solidFill>
                    <a:schemeClr val="dk1"/>
                  </a:solidFill>
                  <a:latin typeface="Trebuchet MS"/>
                  <a:ea typeface="Trebuchet MS"/>
                  <a:cs typeface="Trebuchet MS"/>
                  <a:sym typeface="Trebuchet MS"/>
                </a:rPr>
                <a:t>Dialog</a:t>
              </a:r>
              <a:r>
                <a:rPr lang="sv-SE" sz="1600" dirty="0">
                  <a:solidFill>
                    <a:schemeClr val="lt1"/>
                  </a:solidFill>
                  <a:latin typeface="Trebuchet MS"/>
                  <a:ea typeface="Trebuchet MS"/>
                  <a:cs typeface="Trebuchet MS"/>
                  <a:sym typeface="Trebuchet MS"/>
                </a:rPr>
                <a:t> </a:t>
              </a:r>
              <a:endParaRPr dirty="0"/>
            </a:p>
          </p:txBody>
        </p:sp>
        <p:sp>
          <p:nvSpPr>
            <p:cNvPr id="400" name="Google Shape;400;p24"/>
            <p:cNvSpPr/>
            <p:nvPr/>
          </p:nvSpPr>
          <p:spPr>
            <a:xfrm rot="8400000">
              <a:off x="6130859" y="4757641"/>
              <a:ext cx="175379" cy="390823"/>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txBox="1"/>
            <p:nvPr/>
          </p:nvSpPr>
          <p:spPr>
            <a:xfrm rot="-2400000">
              <a:off x="6177318" y="4818896"/>
              <a:ext cx="122765" cy="2344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500"/>
                <a:buFont typeface="Trebuchet MS"/>
                <a:buNone/>
              </a:pPr>
              <a:endParaRPr sz="1500">
                <a:solidFill>
                  <a:schemeClr val="lt1"/>
                </a:solidFill>
                <a:latin typeface="Trebuchet MS"/>
                <a:ea typeface="Trebuchet MS"/>
                <a:cs typeface="Trebuchet MS"/>
                <a:sym typeface="Trebuchet MS"/>
              </a:endParaRPr>
            </a:p>
          </p:txBody>
        </p:sp>
        <p:sp>
          <p:nvSpPr>
            <p:cNvPr id="402" name="Google Shape;402;p24"/>
            <p:cNvSpPr/>
            <p:nvPr/>
          </p:nvSpPr>
          <p:spPr>
            <a:xfrm>
              <a:off x="4722545" y="4929669"/>
              <a:ext cx="1667699" cy="1157995"/>
            </a:xfrm>
            <a:prstGeom prst="ellipse">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txBox="1"/>
            <p:nvPr/>
          </p:nvSpPr>
          <p:spPr>
            <a:xfrm>
              <a:off x="4842064" y="5099253"/>
              <a:ext cx="1303952" cy="81882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Trebuchet MS"/>
                <a:buNone/>
              </a:pPr>
              <a:r>
                <a:rPr lang="sv-SE" sz="1600" dirty="0">
                  <a:solidFill>
                    <a:schemeClr val="dk1"/>
                  </a:solidFill>
                  <a:latin typeface="Trebuchet MS"/>
                  <a:ea typeface="Trebuchet MS"/>
                  <a:cs typeface="Trebuchet MS"/>
                  <a:sym typeface="Trebuchet MS"/>
                </a:rPr>
                <a:t>Uppföljnings- och analys-period 2</a:t>
              </a:r>
              <a:endParaRPr sz="1600" dirty="0"/>
            </a:p>
          </p:txBody>
        </p:sp>
        <p:sp>
          <p:nvSpPr>
            <p:cNvPr id="404" name="Google Shape;404;p24"/>
            <p:cNvSpPr/>
            <p:nvPr/>
          </p:nvSpPr>
          <p:spPr>
            <a:xfrm rot="10800000">
              <a:off x="4607625" y="5313255"/>
              <a:ext cx="81210" cy="390823"/>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txBox="1"/>
            <p:nvPr/>
          </p:nvSpPr>
          <p:spPr>
            <a:xfrm>
              <a:off x="4631988" y="5391420"/>
              <a:ext cx="56847" cy="2344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500"/>
                <a:buFont typeface="Trebuchet MS"/>
                <a:buNone/>
              </a:pPr>
              <a:endParaRPr sz="1500">
                <a:solidFill>
                  <a:schemeClr val="lt1"/>
                </a:solidFill>
                <a:latin typeface="Trebuchet MS"/>
                <a:ea typeface="Trebuchet MS"/>
                <a:cs typeface="Trebuchet MS"/>
                <a:sym typeface="Trebuchet MS"/>
              </a:endParaRPr>
            </a:p>
          </p:txBody>
        </p:sp>
        <p:sp>
          <p:nvSpPr>
            <p:cNvPr id="406" name="Google Shape;406;p24"/>
            <p:cNvSpPr/>
            <p:nvPr/>
          </p:nvSpPr>
          <p:spPr>
            <a:xfrm>
              <a:off x="3068115" y="4929669"/>
              <a:ext cx="1501202" cy="1157995"/>
            </a:xfrm>
            <a:prstGeom prst="ellipse">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txBox="1"/>
            <p:nvPr/>
          </p:nvSpPr>
          <p:spPr>
            <a:xfrm>
              <a:off x="3287961" y="5099253"/>
              <a:ext cx="1061510" cy="81882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Trebuchet MS"/>
                <a:buNone/>
              </a:pPr>
              <a:r>
                <a:rPr lang="sv-SE" sz="1600" dirty="0">
                  <a:solidFill>
                    <a:schemeClr val="dk1"/>
                  </a:solidFill>
                  <a:latin typeface="Trebuchet MS"/>
                  <a:ea typeface="Trebuchet MS"/>
                  <a:cs typeface="Trebuchet MS"/>
                  <a:sym typeface="Trebuchet MS"/>
                </a:rPr>
                <a:t>Dialog</a:t>
              </a:r>
              <a:endParaRPr sz="1600" dirty="0"/>
            </a:p>
          </p:txBody>
        </p:sp>
        <p:sp>
          <p:nvSpPr>
            <p:cNvPr id="408" name="Google Shape;408;p24"/>
            <p:cNvSpPr/>
            <p:nvPr/>
          </p:nvSpPr>
          <p:spPr>
            <a:xfrm rot="-8400000">
              <a:off x="3063008" y="4765677"/>
              <a:ext cx="206261" cy="390823"/>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txBox="1"/>
            <p:nvPr/>
          </p:nvSpPr>
          <p:spPr>
            <a:xfrm rot="2400000">
              <a:off x="3117648" y="4863729"/>
              <a:ext cx="144383" cy="2344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500"/>
                <a:buFont typeface="Trebuchet MS"/>
                <a:buNone/>
              </a:pPr>
              <a:endParaRPr sz="1500">
                <a:solidFill>
                  <a:schemeClr val="lt1"/>
                </a:solidFill>
                <a:latin typeface="Trebuchet MS"/>
                <a:ea typeface="Trebuchet MS"/>
                <a:cs typeface="Trebuchet MS"/>
                <a:sym typeface="Trebuchet MS"/>
              </a:endParaRPr>
            </a:p>
          </p:txBody>
        </p:sp>
        <p:sp>
          <p:nvSpPr>
            <p:cNvPr id="410" name="Google Shape;410;p24"/>
            <p:cNvSpPr/>
            <p:nvPr/>
          </p:nvSpPr>
          <p:spPr>
            <a:xfrm>
              <a:off x="1678464" y="3812711"/>
              <a:ext cx="1618229" cy="1157995"/>
            </a:xfrm>
            <a:prstGeom prst="ellipse">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txBox="1"/>
            <p:nvPr/>
          </p:nvSpPr>
          <p:spPr>
            <a:xfrm>
              <a:off x="1853785" y="3982295"/>
              <a:ext cx="1303173" cy="81882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Trebuchet MS"/>
                <a:buNone/>
              </a:pPr>
              <a:r>
                <a:rPr lang="sv-SE" sz="1600" dirty="0">
                  <a:solidFill>
                    <a:schemeClr val="dk1"/>
                  </a:solidFill>
                  <a:latin typeface="Trebuchet MS"/>
                  <a:ea typeface="Trebuchet MS"/>
                  <a:cs typeface="Trebuchet MS"/>
                  <a:sym typeface="Trebuchet MS"/>
                </a:rPr>
                <a:t>Uppföljnings- och analys-period 3</a:t>
              </a:r>
              <a:endParaRPr lang="sv-SE" sz="1600" dirty="0"/>
            </a:p>
          </p:txBody>
        </p:sp>
        <p:sp>
          <p:nvSpPr>
            <p:cNvPr id="412" name="Google Shape;412;p24"/>
            <p:cNvSpPr/>
            <p:nvPr/>
          </p:nvSpPr>
          <p:spPr>
            <a:xfrm rot="-6000000">
              <a:off x="2187038" y="3349336"/>
              <a:ext cx="302396" cy="390823"/>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txBox="1"/>
            <p:nvPr/>
          </p:nvSpPr>
          <p:spPr>
            <a:xfrm rot="4800000">
              <a:off x="2240274" y="3472171"/>
              <a:ext cx="211677" cy="2344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500"/>
                <a:buFont typeface="Trebuchet MS"/>
                <a:buNone/>
              </a:pPr>
              <a:endParaRPr sz="1500">
                <a:solidFill>
                  <a:schemeClr val="lt1"/>
                </a:solidFill>
                <a:latin typeface="Trebuchet MS"/>
                <a:ea typeface="Trebuchet MS"/>
                <a:cs typeface="Trebuchet MS"/>
                <a:sym typeface="Trebuchet MS"/>
              </a:endParaRPr>
            </a:p>
          </p:txBody>
        </p:sp>
        <p:sp>
          <p:nvSpPr>
            <p:cNvPr id="414" name="Google Shape;414;p24"/>
            <p:cNvSpPr/>
            <p:nvPr/>
          </p:nvSpPr>
          <p:spPr>
            <a:xfrm>
              <a:off x="1327649" y="2101432"/>
              <a:ext cx="1716369" cy="1157995"/>
            </a:xfrm>
            <a:prstGeom prst="ellipse">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txBox="1"/>
            <p:nvPr/>
          </p:nvSpPr>
          <p:spPr>
            <a:xfrm>
              <a:off x="1579005" y="2271016"/>
              <a:ext cx="1213657" cy="81882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Trebuchet MS"/>
                <a:buNone/>
              </a:pPr>
              <a:r>
                <a:rPr lang="sv-SE" sz="1600" dirty="0">
                  <a:solidFill>
                    <a:schemeClr val="dk1"/>
                  </a:solidFill>
                  <a:latin typeface="Trebuchet MS"/>
                  <a:ea typeface="Trebuchet MS"/>
                  <a:cs typeface="Trebuchet MS"/>
                  <a:sym typeface="Trebuchet MS"/>
                </a:rPr>
                <a:t>Dialog</a:t>
              </a:r>
              <a:endParaRPr sz="1600" dirty="0"/>
            </a:p>
          </p:txBody>
        </p:sp>
        <p:sp>
          <p:nvSpPr>
            <p:cNvPr id="416" name="Google Shape;416;p24"/>
            <p:cNvSpPr/>
            <p:nvPr/>
          </p:nvSpPr>
          <p:spPr>
            <a:xfrm rot="-3600000">
              <a:off x="2486315" y="1740029"/>
              <a:ext cx="259278" cy="390823"/>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txBox="1"/>
            <p:nvPr/>
          </p:nvSpPr>
          <p:spPr>
            <a:xfrm rot="-3600000">
              <a:off x="2505761" y="1851875"/>
              <a:ext cx="181495" cy="2344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500"/>
                <a:buFont typeface="Trebuchet MS"/>
                <a:buNone/>
              </a:pPr>
              <a:endParaRPr sz="1500">
                <a:solidFill>
                  <a:schemeClr val="lt1"/>
                </a:solidFill>
                <a:latin typeface="Trebuchet MS"/>
                <a:ea typeface="Trebuchet MS"/>
                <a:cs typeface="Trebuchet MS"/>
                <a:sym typeface="Trebuchet MS"/>
              </a:endParaRPr>
            </a:p>
          </p:txBody>
        </p:sp>
        <p:sp>
          <p:nvSpPr>
            <p:cNvPr id="418" name="Google Shape;418;p24"/>
            <p:cNvSpPr/>
            <p:nvPr/>
          </p:nvSpPr>
          <p:spPr>
            <a:xfrm>
              <a:off x="2169020" y="596559"/>
              <a:ext cx="1771305" cy="1157995"/>
            </a:xfrm>
            <a:prstGeom prst="ellipse">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4"/>
            <p:cNvSpPr txBox="1"/>
            <p:nvPr/>
          </p:nvSpPr>
          <p:spPr>
            <a:xfrm>
              <a:off x="2381904" y="766143"/>
              <a:ext cx="1299020" cy="81882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Trebuchet MS"/>
                <a:buNone/>
              </a:pPr>
              <a:r>
                <a:rPr lang="sv-SE" sz="1600" dirty="0">
                  <a:solidFill>
                    <a:schemeClr val="dk1"/>
                  </a:solidFill>
                  <a:latin typeface="Trebuchet MS"/>
                  <a:ea typeface="Trebuchet MS"/>
                  <a:cs typeface="Trebuchet MS"/>
                  <a:sym typeface="Trebuchet MS"/>
                </a:rPr>
                <a:t>Uppföljnings- och analys-period 4</a:t>
              </a:r>
              <a:endParaRPr lang="sv-SE" sz="1600" dirty="0"/>
            </a:p>
          </p:txBody>
        </p:sp>
        <p:sp>
          <p:nvSpPr>
            <p:cNvPr id="420" name="Google Shape;420;p24"/>
            <p:cNvSpPr/>
            <p:nvPr/>
          </p:nvSpPr>
          <p:spPr>
            <a:xfrm rot="-1200000">
              <a:off x="3866559" y="665390"/>
              <a:ext cx="105793" cy="390823"/>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txBox="1"/>
            <p:nvPr/>
          </p:nvSpPr>
          <p:spPr>
            <a:xfrm rot="-1200000">
              <a:off x="3867516" y="748983"/>
              <a:ext cx="74055" cy="2344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500"/>
                <a:buFont typeface="Trebuchet MS"/>
                <a:buNone/>
              </a:pPr>
              <a:endParaRPr sz="1500">
                <a:solidFill>
                  <a:schemeClr val="lt1"/>
                </a:solidFill>
                <a:latin typeface="Trebuchet MS"/>
                <a:ea typeface="Trebuchet MS"/>
                <a:cs typeface="Trebuchet MS"/>
                <a:sym typeface="Trebuchet MS"/>
              </a:endParaRPr>
            </a:p>
          </p:txBody>
        </p:sp>
      </p:grpSp>
      <p:sp>
        <p:nvSpPr>
          <p:cNvPr id="422" name="Google Shape;422;p24"/>
          <p:cNvSpPr txBox="1"/>
          <p:nvPr/>
        </p:nvSpPr>
        <p:spPr>
          <a:xfrm>
            <a:off x="74115" y="17544"/>
            <a:ext cx="121920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2400" dirty="0">
                <a:effectLst/>
                <a:latin typeface="+mj-lt"/>
              </a:rPr>
              <a:t>Strategi 1: Att leda uppföljning, analys och </a:t>
            </a:r>
            <a:r>
              <a:rPr lang="sv-SE" sz="2400" dirty="0">
                <a:latin typeface="+mj-lt"/>
              </a:rPr>
              <a:t>förbättringsarbete </a:t>
            </a:r>
            <a:r>
              <a:rPr lang="sv-SE" sz="2400" dirty="0">
                <a:effectLst/>
                <a:latin typeface="+mj-lt"/>
              </a:rPr>
              <a:t>genom </a:t>
            </a:r>
          </a:p>
          <a:p>
            <a:pPr marL="0" marR="0" lvl="0" indent="0" algn="ctr" rtl="0">
              <a:spcBef>
                <a:spcPts val="0"/>
              </a:spcBef>
              <a:spcAft>
                <a:spcPts val="0"/>
              </a:spcAft>
              <a:buNone/>
            </a:pPr>
            <a:r>
              <a:rPr lang="sv-SE" sz="2400" dirty="0">
                <a:effectLst/>
                <a:latin typeface="+mj-lt"/>
              </a:rPr>
              <a:t>iterativa processer och cykliska förlopp</a:t>
            </a:r>
            <a:endParaRPr dirty="0">
              <a:solidFill>
                <a:schemeClr val="bg1"/>
              </a:solidFill>
            </a:endParaRPr>
          </a:p>
        </p:txBody>
      </p:sp>
      <p:sp>
        <p:nvSpPr>
          <p:cNvPr id="423" name="Google Shape;423;p24"/>
          <p:cNvSpPr/>
          <p:nvPr/>
        </p:nvSpPr>
        <p:spPr>
          <a:xfrm>
            <a:off x="7681736" y="1040639"/>
            <a:ext cx="1353312" cy="5431536"/>
          </a:xfrm>
          <a:prstGeom prst="curvedLeftArrow">
            <a:avLst>
              <a:gd name="adj1" fmla="val 25000"/>
              <a:gd name="adj2" fmla="val 50000"/>
              <a:gd name="adj3" fmla="val 25000"/>
            </a:avLst>
          </a:prstGeom>
          <a:solidFill>
            <a:schemeClr val="accent1"/>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 name="textruta 5">
            <a:extLst>
              <a:ext uri="{FF2B5EF4-FFF2-40B4-BE49-F238E27FC236}">
                <a16:creationId xmlns:a16="http://schemas.microsoft.com/office/drawing/2014/main" id="{7A349BA3-1A23-DEFF-5313-0DFB817D4701}"/>
              </a:ext>
            </a:extLst>
          </p:cNvPr>
          <p:cNvSpPr txBox="1"/>
          <p:nvPr/>
        </p:nvSpPr>
        <p:spPr>
          <a:xfrm>
            <a:off x="3240351" y="2854778"/>
            <a:ext cx="2929764" cy="1569660"/>
          </a:xfrm>
          <a:prstGeom prst="rect">
            <a:avLst/>
          </a:prstGeom>
          <a:noFill/>
        </p:spPr>
        <p:txBody>
          <a:bodyPr wrap="square" rtlCol="0">
            <a:spAutoFit/>
          </a:bodyPr>
          <a:lstStyle/>
          <a:p>
            <a:pPr algn="ctr"/>
            <a:r>
              <a:rPr lang="sv-SE" sz="3200" dirty="0"/>
              <a:t>VAD uppföljningen riktas mot</a:t>
            </a:r>
          </a:p>
        </p:txBody>
      </p:sp>
      <p:sp>
        <p:nvSpPr>
          <p:cNvPr id="7" name="textruta 6">
            <a:extLst>
              <a:ext uri="{FF2B5EF4-FFF2-40B4-BE49-F238E27FC236}">
                <a16:creationId xmlns:a16="http://schemas.microsoft.com/office/drawing/2014/main" id="{FE426909-B358-5F7C-7E4D-40F233323D80}"/>
              </a:ext>
            </a:extLst>
          </p:cNvPr>
          <p:cNvSpPr txBox="1"/>
          <p:nvPr/>
        </p:nvSpPr>
        <p:spPr>
          <a:xfrm>
            <a:off x="9239437" y="2256459"/>
            <a:ext cx="2714169" cy="2677656"/>
          </a:xfrm>
          <a:prstGeom prst="rect">
            <a:avLst/>
          </a:prstGeom>
          <a:noFill/>
        </p:spPr>
        <p:txBody>
          <a:bodyPr wrap="square" rtlCol="0">
            <a:spAutoFit/>
          </a:bodyPr>
          <a:lstStyle/>
          <a:p>
            <a:pPr algn="ctr"/>
            <a:r>
              <a:rPr lang="sv-SE" sz="2800" dirty="0"/>
              <a:t>HUR den kontinuerliga uppföljningen, analysen och dialogen fortskrider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17C4458-F4A1-3BE4-E87F-808006DF090E}"/>
              </a:ext>
            </a:extLst>
          </p:cNvPr>
          <p:cNvSpPr>
            <a:spLocks noGrp="1"/>
          </p:cNvSpPr>
          <p:nvPr>
            <p:ph type="title"/>
          </p:nvPr>
        </p:nvSpPr>
        <p:spPr>
          <a:xfrm>
            <a:off x="573774" y="160638"/>
            <a:ext cx="10399026" cy="766545"/>
          </a:xfrm>
        </p:spPr>
        <p:txBody>
          <a:bodyPr/>
          <a:lstStyle/>
          <a:p>
            <a:pPr algn="ctr"/>
            <a:r>
              <a:rPr lang="sv-SE" sz="2800" dirty="0"/>
              <a:t>Uppföljningens, analysens och förbättringsarbetets karaktär – hur beskrivs detta i forskning?</a:t>
            </a:r>
          </a:p>
        </p:txBody>
      </p:sp>
      <p:sp>
        <p:nvSpPr>
          <p:cNvPr id="5" name="Platshållare för text 4">
            <a:extLst>
              <a:ext uri="{FF2B5EF4-FFF2-40B4-BE49-F238E27FC236}">
                <a16:creationId xmlns:a16="http://schemas.microsoft.com/office/drawing/2014/main" id="{C0E9F11D-B6F7-300F-E47E-D58FF9018C24}"/>
              </a:ext>
            </a:extLst>
          </p:cNvPr>
          <p:cNvSpPr>
            <a:spLocks noGrp="1"/>
          </p:cNvSpPr>
          <p:nvPr>
            <p:ph type="body" sz="quarter" idx="14"/>
          </p:nvPr>
        </p:nvSpPr>
        <p:spPr>
          <a:xfrm>
            <a:off x="1095725" y="927183"/>
            <a:ext cx="9006688" cy="5399476"/>
          </a:xfrm>
        </p:spPr>
        <p:txBody>
          <a:bodyPr/>
          <a:lstStyle/>
          <a:p>
            <a:r>
              <a:rPr lang="sv-SE" sz="2400" dirty="0"/>
              <a:t>”Kunskapsbildande cykler” (t.ex. </a:t>
            </a:r>
            <a:r>
              <a:rPr lang="sv-SE" sz="2400" dirty="0" err="1"/>
              <a:t>Timperley</a:t>
            </a:r>
            <a:r>
              <a:rPr lang="sv-SE" sz="2400" dirty="0"/>
              <a:t>)</a:t>
            </a:r>
          </a:p>
          <a:p>
            <a:pPr marL="0" indent="0">
              <a:buNone/>
            </a:pPr>
            <a:endParaRPr lang="sv-SE" sz="2400" dirty="0"/>
          </a:p>
          <a:p>
            <a:r>
              <a:rPr lang="sv-SE" sz="2400" dirty="0"/>
              <a:t>”Utvärderande undersökning” (t.ex. </a:t>
            </a:r>
            <a:r>
              <a:rPr lang="sv-SE" sz="2400" dirty="0" err="1"/>
              <a:t>Timperley</a:t>
            </a:r>
            <a:r>
              <a:rPr lang="sv-SE" sz="2400" dirty="0"/>
              <a:t>)</a:t>
            </a:r>
          </a:p>
          <a:p>
            <a:pPr marL="0" indent="0">
              <a:buNone/>
            </a:pPr>
            <a:endParaRPr lang="sv-SE" sz="2400" dirty="0"/>
          </a:p>
          <a:p>
            <a:r>
              <a:rPr lang="sv-SE" sz="2400" dirty="0"/>
              <a:t>”Aktionsforskning” (t.ex. Rönnerman, </a:t>
            </a:r>
            <a:r>
              <a:rPr lang="sv-SE" sz="2400" dirty="0" err="1"/>
              <a:t>Blossing</a:t>
            </a:r>
            <a:r>
              <a:rPr lang="sv-SE" sz="2400" dirty="0"/>
              <a:t>)</a:t>
            </a:r>
          </a:p>
          <a:p>
            <a:pPr marL="0" indent="0">
              <a:buNone/>
            </a:pPr>
            <a:endParaRPr lang="sv-SE" sz="2400" dirty="0"/>
          </a:p>
          <a:p>
            <a:r>
              <a:rPr lang="sv-SE" sz="2400" dirty="0"/>
              <a:t>”Aktionslärande” (t.ex. </a:t>
            </a:r>
            <a:r>
              <a:rPr lang="sv-SE" sz="2400" dirty="0" err="1"/>
              <a:t>Tiller</a:t>
            </a:r>
            <a:r>
              <a:rPr lang="sv-SE" sz="2400" dirty="0"/>
              <a:t>, </a:t>
            </a:r>
            <a:r>
              <a:rPr lang="sv-SE" sz="2400" dirty="0" err="1"/>
              <a:t>Blossing</a:t>
            </a:r>
            <a:r>
              <a:rPr lang="sv-SE" sz="2400" dirty="0"/>
              <a:t>)</a:t>
            </a:r>
          </a:p>
          <a:p>
            <a:pPr marL="0" indent="0">
              <a:buNone/>
            </a:pPr>
            <a:endParaRPr lang="sv-SE" sz="2400" dirty="0"/>
          </a:p>
          <a:p>
            <a:r>
              <a:rPr lang="sv-SE" sz="2400" dirty="0"/>
              <a:t>”Iterativa processer” (t.ex. Hirsch)</a:t>
            </a:r>
          </a:p>
          <a:p>
            <a:endParaRPr lang="sv-SE" sz="2400" dirty="0"/>
          </a:p>
          <a:p>
            <a:r>
              <a:rPr lang="sv-SE" sz="2400" dirty="0"/>
              <a:t>”Kvalificerad uppföljning” (t.ex. </a:t>
            </a:r>
            <a:r>
              <a:rPr lang="sv-SE" sz="2400" dirty="0" err="1"/>
              <a:t>Vedung</a:t>
            </a:r>
            <a:r>
              <a:rPr lang="sv-SE" sz="2400" dirty="0"/>
              <a:t>)</a:t>
            </a:r>
          </a:p>
        </p:txBody>
      </p:sp>
    </p:spTree>
    <p:extLst>
      <p:ext uri="{BB962C8B-B14F-4D97-AF65-F5344CB8AC3E}">
        <p14:creationId xmlns:p14="http://schemas.microsoft.com/office/powerpoint/2010/main" val="112594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9"/>
          <p:cNvSpPr txBox="1">
            <a:spLocks noGrp="1"/>
          </p:cNvSpPr>
          <p:nvPr>
            <p:ph type="title"/>
          </p:nvPr>
        </p:nvSpPr>
        <p:spPr>
          <a:xfrm>
            <a:off x="413109" y="119855"/>
            <a:ext cx="9940712" cy="821225"/>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accent1"/>
              </a:buClr>
              <a:buSzPts val="3200"/>
              <a:buFont typeface="Trebuchet MS"/>
              <a:buNone/>
            </a:pPr>
            <a:r>
              <a:rPr lang="sv-SE" sz="3200" dirty="0"/>
              <a:t>Analys- och förbättringsarbetets organisering och ledning</a:t>
            </a:r>
            <a:endParaRPr dirty="0"/>
          </a:p>
        </p:txBody>
      </p:sp>
      <p:sp>
        <p:nvSpPr>
          <p:cNvPr id="488" name="Google Shape;488;p29"/>
          <p:cNvSpPr txBox="1">
            <a:spLocks noGrp="1"/>
          </p:cNvSpPr>
          <p:nvPr>
            <p:ph type="body" idx="1"/>
          </p:nvPr>
        </p:nvSpPr>
        <p:spPr>
          <a:xfrm>
            <a:off x="220205" y="1097280"/>
            <a:ext cx="10751949" cy="540902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20"/>
              <a:buNone/>
            </a:pPr>
            <a:r>
              <a:rPr lang="sv-SE" sz="2400" dirty="0"/>
              <a:t>Behov av:</a:t>
            </a:r>
            <a:endParaRPr dirty="0"/>
          </a:p>
          <a:p>
            <a:pPr marL="342900" lvl="0" indent="-342900" algn="l" rtl="0">
              <a:spcBef>
                <a:spcPts val="1000"/>
              </a:spcBef>
              <a:spcAft>
                <a:spcPts val="0"/>
              </a:spcAft>
              <a:buSzPts val="1920"/>
              <a:buChar char="►"/>
            </a:pPr>
            <a:r>
              <a:rPr lang="sv-SE" sz="2400" dirty="0"/>
              <a:t>Formellt utsedda ledare, men också nyckelpersoner med förmåga, vilja, mandat och möjlighet att realisera förbättringsarbetets målsättningar.</a:t>
            </a:r>
            <a:endParaRPr dirty="0"/>
          </a:p>
          <a:p>
            <a:pPr marL="0" lvl="0" indent="0" algn="l" rtl="0">
              <a:spcBef>
                <a:spcPts val="1000"/>
              </a:spcBef>
              <a:spcAft>
                <a:spcPts val="0"/>
              </a:spcAft>
              <a:buSzPts val="1920"/>
              <a:buNone/>
            </a:pPr>
            <a:r>
              <a:rPr lang="sv-SE" sz="2400" dirty="0"/>
              <a:t>Hänsyn tas till att:</a:t>
            </a:r>
            <a:endParaRPr dirty="0"/>
          </a:p>
          <a:p>
            <a:pPr marL="342900" lvl="0" indent="-342900" algn="l" rtl="0">
              <a:spcBef>
                <a:spcPts val="1000"/>
              </a:spcBef>
              <a:spcAft>
                <a:spcPts val="0"/>
              </a:spcAft>
              <a:buSzPts val="1920"/>
              <a:buChar char="►"/>
            </a:pPr>
            <a:r>
              <a:rPr lang="sv-SE" sz="2400" dirty="0"/>
              <a:t>Förbättringsarbetet genomgår faser av olika karaktär med betydelse för:</a:t>
            </a:r>
            <a:endParaRPr dirty="0"/>
          </a:p>
          <a:p>
            <a:pPr marL="0" lvl="0" indent="0" algn="l" rtl="0">
              <a:spcBef>
                <a:spcPts val="1000"/>
              </a:spcBef>
              <a:spcAft>
                <a:spcPts val="0"/>
              </a:spcAft>
              <a:buSzPts val="1920"/>
              <a:buNone/>
            </a:pPr>
            <a:r>
              <a:rPr lang="sv-SE" sz="2400" dirty="0"/>
              <a:t>		- Ansvarsfördelning</a:t>
            </a:r>
            <a:endParaRPr dirty="0"/>
          </a:p>
          <a:p>
            <a:pPr marL="0" lvl="0" indent="0" algn="l" rtl="0">
              <a:spcBef>
                <a:spcPts val="1000"/>
              </a:spcBef>
              <a:spcAft>
                <a:spcPts val="0"/>
              </a:spcAft>
              <a:buSzPts val="1920"/>
              <a:buNone/>
            </a:pPr>
            <a:r>
              <a:rPr lang="sv-SE" sz="2400" dirty="0"/>
              <a:t>		- Prioriteringar</a:t>
            </a:r>
            <a:endParaRPr dirty="0"/>
          </a:p>
          <a:p>
            <a:pPr marL="0" lvl="0" indent="0" algn="l" rtl="0">
              <a:spcBef>
                <a:spcPts val="1000"/>
              </a:spcBef>
              <a:spcAft>
                <a:spcPts val="0"/>
              </a:spcAft>
              <a:buSzPts val="1920"/>
              <a:buNone/>
            </a:pPr>
            <a:r>
              <a:rPr lang="sv-SE" sz="2400" dirty="0"/>
              <a:t>		- Kompetensutnyttjande</a:t>
            </a:r>
            <a:endParaRPr dirty="0"/>
          </a:p>
          <a:p>
            <a:pPr marL="0" lvl="0" indent="0" algn="l" rtl="0">
              <a:spcBef>
                <a:spcPts val="1000"/>
              </a:spcBef>
              <a:spcAft>
                <a:spcPts val="0"/>
              </a:spcAft>
              <a:buSzPts val="1600"/>
              <a:buNone/>
            </a:pPr>
            <a:endParaRPr sz="2000" dirty="0"/>
          </a:p>
          <a:p>
            <a:pPr marL="0" lvl="0" indent="0" algn="l" rtl="0">
              <a:spcBef>
                <a:spcPts val="1000"/>
              </a:spcBef>
              <a:spcAft>
                <a:spcPts val="0"/>
              </a:spcAft>
              <a:buSzPts val="1600"/>
              <a:buNone/>
            </a:pPr>
            <a:r>
              <a:rPr lang="sv-SE" sz="2000" dirty="0"/>
              <a:t>(Jfr </a:t>
            </a:r>
            <a:r>
              <a:rPr lang="sv-SE" sz="2000" dirty="0" err="1"/>
              <a:t>Rönnström</a:t>
            </a:r>
            <a:r>
              <a:rPr lang="sv-SE" sz="2000" dirty="0"/>
              <a:t> &amp; Håkansson, 2021)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27C6F94-AE59-4CE5-8AA3-0130E444729C}"/>
              </a:ext>
            </a:extLst>
          </p:cNvPr>
          <p:cNvSpPr>
            <a:spLocks noGrp="1"/>
          </p:cNvSpPr>
          <p:nvPr>
            <p:ph type="title"/>
          </p:nvPr>
        </p:nvSpPr>
        <p:spPr>
          <a:xfrm>
            <a:off x="677333" y="140677"/>
            <a:ext cx="8596668" cy="1320800"/>
          </a:xfrm>
        </p:spPr>
        <p:txBody>
          <a:bodyPr>
            <a:normAutofit/>
          </a:bodyPr>
          <a:lstStyle/>
          <a:p>
            <a:pPr algn="ctr"/>
            <a:r>
              <a:rPr lang="sv-SE" sz="3600" dirty="0"/>
              <a:t>Vilken roll spelar rektorn för stöd till lärares analysarbete?</a:t>
            </a:r>
            <a:endParaRPr lang="sv-SE" dirty="0"/>
          </a:p>
        </p:txBody>
      </p:sp>
      <p:sp>
        <p:nvSpPr>
          <p:cNvPr id="6" name="Platshållare för text 5">
            <a:extLst>
              <a:ext uri="{FF2B5EF4-FFF2-40B4-BE49-F238E27FC236}">
                <a16:creationId xmlns:a16="http://schemas.microsoft.com/office/drawing/2014/main" id="{B490E368-4FDF-439E-96B7-063553BB50B7}"/>
              </a:ext>
            </a:extLst>
          </p:cNvPr>
          <p:cNvSpPr>
            <a:spLocks noGrp="1"/>
          </p:cNvSpPr>
          <p:nvPr>
            <p:ph type="body" idx="1"/>
          </p:nvPr>
        </p:nvSpPr>
        <p:spPr>
          <a:xfrm>
            <a:off x="677333" y="1461477"/>
            <a:ext cx="10277881" cy="5255846"/>
          </a:xfrm>
        </p:spPr>
        <p:txBody>
          <a:bodyPr>
            <a:normAutofit fontScale="85000" lnSpcReduction="10000"/>
          </a:bodyPr>
          <a:lstStyle/>
          <a:p>
            <a:pPr marL="0" indent="0" algn="ctr">
              <a:buNone/>
            </a:pPr>
            <a:r>
              <a:rPr lang="sv-SE" sz="3100" dirty="0">
                <a:solidFill>
                  <a:schemeClr val="tx1"/>
                </a:solidFill>
              </a:rPr>
              <a:t>Personligt, tekniskt och kulturellt stöd</a:t>
            </a:r>
          </a:p>
          <a:p>
            <a:pPr marL="0" indent="0">
              <a:buNone/>
            </a:pPr>
            <a:r>
              <a:rPr lang="sv-SE" sz="3100" dirty="0">
                <a:solidFill>
                  <a:schemeClr val="tx1"/>
                </a:solidFill>
              </a:rPr>
              <a:t>Innebär att rektorer:</a:t>
            </a:r>
          </a:p>
          <a:p>
            <a:r>
              <a:rPr lang="sv-SE" sz="3100" dirty="0">
                <a:solidFill>
                  <a:schemeClr val="tx1"/>
                </a:solidFill>
              </a:rPr>
              <a:t>hjälper lärare att se meningen och syftet med att använda data, genom att agera som förebild, ge individuellt stöd och erbjuda samarbete med kollegor.</a:t>
            </a:r>
          </a:p>
          <a:p>
            <a:r>
              <a:rPr lang="sv-SE" sz="3100" dirty="0">
                <a:solidFill>
                  <a:schemeClr val="tx1"/>
                </a:solidFill>
              </a:rPr>
              <a:t>tillhandahåller tid och datoriserat stöd för undervisningsutveckling i form av användarvänliga datalagringssystem och kompetensutveckling.</a:t>
            </a:r>
          </a:p>
          <a:p>
            <a:r>
              <a:rPr lang="sv-SE" sz="3100" dirty="0">
                <a:solidFill>
                  <a:schemeClr val="tx1"/>
                </a:solidFill>
              </a:rPr>
              <a:t>bidrar till en samarbetande ”datainformerad kultur” för att främja lärares utveckling av ”datainformerad undervisning”.</a:t>
            </a:r>
          </a:p>
          <a:p>
            <a:pPr marL="0" indent="0">
              <a:buNone/>
            </a:pPr>
            <a:endParaRPr lang="sv-SE" sz="2400" dirty="0"/>
          </a:p>
          <a:p>
            <a:pPr marL="0" indent="0">
              <a:buNone/>
            </a:pPr>
            <a:r>
              <a:rPr lang="sv-SE" sz="2400" dirty="0"/>
              <a:t>(</a:t>
            </a:r>
            <a:r>
              <a:rPr lang="sv-SE" sz="2400" dirty="0" err="1"/>
              <a:t>Sun</a:t>
            </a:r>
            <a:r>
              <a:rPr lang="sv-SE" sz="2400" dirty="0"/>
              <a:t>, </a:t>
            </a:r>
            <a:r>
              <a:rPr lang="sv-SE" sz="2400" dirty="0" err="1"/>
              <a:t>Przybylski</a:t>
            </a:r>
            <a:r>
              <a:rPr lang="sv-SE" sz="2400" dirty="0"/>
              <a:t> &amp; Johnson 2016) </a:t>
            </a:r>
          </a:p>
          <a:p>
            <a:endParaRPr lang="sv-SE" sz="2400" dirty="0"/>
          </a:p>
        </p:txBody>
      </p:sp>
    </p:spTree>
    <p:extLst>
      <p:ext uri="{BB962C8B-B14F-4D97-AF65-F5344CB8AC3E}">
        <p14:creationId xmlns:p14="http://schemas.microsoft.com/office/powerpoint/2010/main" val="3495119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156238"/>
            <a:ext cx="9233582" cy="1320800"/>
          </a:xfrm>
        </p:spPr>
        <p:txBody>
          <a:bodyPr>
            <a:normAutofit fontScale="90000"/>
          </a:bodyPr>
          <a:lstStyle/>
          <a:p>
            <a:pPr algn="ctr"/>
            <a:r>
              <a:rPr lang="sv-SE" b="1" dirty="0"/>
              <a:t>Vad kan skolledaren mer göra? - Utveckla en gemensam karta</a:t>
            </a:r>
            <a:r>
              <a:rPr lang="sv-SE" dirty="0"/>
              <a:t> </a:t>
            </a:r>
            <a:br>
              <a:rPr lang="sv-SE" dirty="0"/>
            </a:br>
            <a:endParaRPr lang="sv-SE" dirty="0"/>
          </a:p>
        </p:txBody>
      </p:sp>
      <p:sp>
        <p:nvSpPr>
          <p:cNvPr id="3" name="Platshållare för innehåll 2"/>
          <p:cNvSpPr>
            <a:spLocks noGrp="1"/>
          </p:cNvSpPr>
          <p:nvPr>
            <p:ph idx="1"/>
          </p:nvPr>
        </p:nvSpPr>
        <p:spPr>
          <a:xfrm>
            <a:off x="228600" y="967564"/>
            <a:ext cx="10731500" cy="5734198"/>
          </a:xfrm>
        </p:spPr>
        <p:txBody>
          <a:bodyPr>
            <a:noAutofit/>
          </a:bodyPr>
          <a:lstStyle/>
          <a:p>
            <a:pPr marL="0" indent="0">
              <a:buNone/>
            </a:pPr>
            <a:r>
              <a:rPr lang="sv-SE" sz="2400" dirty="0"/>
              <a:t>En viktig aspekt: </a:t>
            </a:r>
          </a:p>
          <a:p>
            <a:pPr marL="0" indent="0">
              <a:buNone/>
            </a:pPr>
            <a:r>
              <a:rPr lang="sv-SE" sz="2400" dirty="0"/>
              <a:t>Ledarskapets arbete med att kollektivt förankra resultatanalyser och skapa organisatorisk beredskap på skolan via den ”emotionella vägen” </a:t>
            </a:r>
          </a:p>
          <a:p>
            <a:pPr marL="0" indent="0">
              <a:buNone/>
            </a:pPr>
            <a:r>
              <a:rPr lang="sv-SE" sz="2400" dirty="0"/>
              <a:t>Tre betydelsefulla komponenter med relevans för olika faser av skolförbättringsarbetet: </a:t>
            </a:r>
          </a:p>
          <a:p>
            <a:pPr marL="0" indent="0">
              <a:buNone/>
            </a:pPr>
            <a:r>
              <a:rPr lang="sv-SE" sz="2400" dirty="0"/>
              <a:t>a) Lärares kollektiva kapacitetsupplevelse (</a:t>
            </a:r>
            <a:r>
              <a:rPr lang="sv-SE" sz="2400" dirty="0" err="1"/>
              <a:t>Collective</a:t>
            </a:r>
            <a:r>
              <a:rPr lang="sv-SE" sz="2400" dirty="0"/>
              <a:t> </a:t>
            </a:r>
            <a:r>
              <a:rPr lang="sv-SE" sz="2400" dirty="0" err="1"/>
              <a:t>Teacher</a:t>
            </a:r>
            <a:r>
              <a:rPr lang="sv-SE" sz="2400" dirty="0"/>
              <a:t> </a:t>
            </a:r>
            <a:r>
              <a:rPr lang="sv-SE" sz="2400" dirty="0" err="1"/>
              <a:t>Efficacy</a:t>
            </a:r>
            <a:r>
              <a:rPr lang="sv-SE" sz="2400" dirty="0"/>
              <a:t>, CTE), </a:t>
            </a:r>
          </a:p>
          <a:p>
            <a:pPr marL="0" indent="0">
              <a:buNone/>
            </a:pPr>
            <a:r>
              <a:rPr lang="sv-SE" sz="2400" dirty="0"/>
              <a:t>b) Lärares tillit till skolledning, kollegor, föräldrar och elever (trust) samt </a:t>
            </a:r>
          </a:p>
          <a:p>
            <a:pPr marL="0" indent="0">
              <a:buNone/>
            </a:pPr>
            <a:r>
              <a:rPr lang="sv-SE" sz="2400" dirty="0"/>
              <a:t>c) ”Organisatoriskt agerande” (</a:t>
            </a:r>
            <a:r>
              <a:rPr lang="sv-SE" sz="2400" dirty="0" err="1"/>
              <a:t>Organizational</a:t>
            </a:r>
            <a:r>
              <a:rPr lang="sv-SE" sz="2400" dirty="0"/>
              <a:t> </a:t>
            </a:r>
            <a:r>
              <a:rPr lang="sv-SE" sz="2400" dirty="0" err="1"/>
              <a:t>Citizenship</a:t>
            </a:r>
            <a:r>
              <a:rPr lang="sv-SE" sz="2400" dirty="0"/>
              <a:t> </a:t>
            </a:r>
            <a:r>
              <a:rPr lang="sv-SE" sz="2400" dirty="0" err="1"/>
              <a:t>Behaviour</a:t>
            </a:r>
            <a:r>
              <a:rPr lang="sv-SE" sz="2400" dirty="0"/>
              <a:t>).</a:t>
            </a:r>
          </a:p>
          <a:p>
            <a:pPr marL="0" indent="0">
              <a:buNone/>
            </a:pPr>
            <a:r>
              <a:rPr lang="sv-SE" sz="2400" dirty="0"/>
              <a:t> </a:t>
            </a:r>
          </a:p>
          <a:p>
            <a:pPr marL="0" indent="0">
              <a:buNone/>
            </a:pPr>
            <a:endParaRPr lang="sv-SE" sz="2000" dirty="0"/>
          </a:p>
          <a:p>
            <a:pPr marL="0" indent="0">
              <a:buNone/>
            </a:pPr>
            <a:r>
              <a:rPr lang="sv-SE" sz="2000" dirty="0" err="1"/>
              <a:t>Leithwood</a:t>
            </a:r>
            <a:r>
              <a:rPr lang="sv-SE" sz="2000" dirty="0"/>
              <a:t>, </a:t>
            </a:r>
            <a:r>
              <a:rPr lang="sv-SE" sz="2000" dirty="0" err="1"/>
              <a:t>Sun</a:t>
            </a:r>
            <a:r>
              <a:rPr lang="sv-SE" sz="2000" dirty="0"/>
              <a:t> och Pollock (2017); Håkansson &amp; Sundberg (2018, kap 2)</a:t>
            </a:r>
          </a:p>
        </p:txBody>
      </p:sp>
    </p:spTree>
    <p:extLst>
      <p:ext uri="{BB962C8B-B14F-4D97-AF65-F5344CB8AC3E}">
        <p14:creationId xmlns:p14="http://schemas.microsoft.com/office/powerpoint/2010/main" val="197284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91A3DE-473C-7D94-39B9-2C894544F5AD}"/>
              </a:ext>
            </a:extLst>
          </p:cNvPr>
          <p:cNvSpPr>
            <a:spLocks noGrp="1"/>
          </p:cNvSpPr>
          <p:nvPr>
            <p:ph type="title"/>
          </p:nvPr>
        </p:nvSpPr>
        <p:spPr>
          <a:xfrm>
            <a:off x="491067" y="274320"/>
            <a:ext cx="11209866" cy="1320800"/>
          </a:xfrm>
        </p:spPr>
        <p:txBody>
          <a:bodyPr/>
          <a:lstStyle/>
          <a:p>
            <a:pPr algn="ctr"/>
            <a:r>
              <a:rPr lang="sv-SE" dirty="0"/>
              <a:t>Organisatorisk beredskap för systematiska </a:t>
            </a:r>
            <a:br>
              <a:rPr lang="sv-SE" dirty="0"/>
            </a:br>
            <a:r>
              <a:rPr lang="sv-SE" dirty="0"/>
              <a:t>analyser och utvecklingsinsatser</a:t>
            </a:r>
          </a:p>
        </p:txBody>
      </p:sp>
      <p:sp>
        <p:nvSpPr>
          <p:cNvPr id="3" name="Platshållare för innehåll 2">
            <a:extLst>
              <a:ext uri="{FF2B5EF4-FFF2-40B4-BE49-F238E27FC236}">
                <a16:creationId xmlns:a16="http://schemas.microsoft.com/office/drawing/2014/main" id="{19E5C874-AC5F-6CE4-7547-E6E07DF624CD}"/>
              </a:ext>
            </a:extLst>
          </p:cNvPr>
          <p:cNvSpPr>
            <a:spLocks noGrp="1"/>
          </p:cNvSpPr>
          <p:nvPr>
            <p:ph idx="1"/>
          </p:nvPr>
        </p:nvSpPr>
        <p:spPr>
          <a:xfrm>
            <a:off x="677334" y="1595121"/>
            <a:ext cx="10463106" cy="4446242"/>
          </a:xfrm>
        </p:spPr>
        <p:txBody>
          <a:bodyPr>
            <a:normAutofit/>
          </a:bodyPr>
          <a:lstStyle/>
          <a:p>
            <a:r>
              <a:rPr lang="sv-SE" sz="2400" dirty="0"/>
              <a:t>Vilka grupper har vi? Hur fördelas ansvaret? Hur hanteras målen?</a:t>
            </a:r>
          </a:p>
          <a:p>
            <a:r>
              <a:rPr lang="sv-SE" sz="2400" dirty="0"/>
              <a:t>Vilka normer gäller och hur ges respons?</a:t>
            </a:r>
          </a:p>
          <a:p>
            <a:r>
              <a:rPr lang="sv-SE" sz="2400" dirty="0"/>
              <a:t>Vilka roller intar olika personer (t.ex. målhävdare, visionär, tillämpare, </a:t>
            </a:r>
            <a:r>
              <a:rPr lang="sv-SE" sz="2400" dirty="0" err="1"/>
              <a:t>kvarhållare</a:t>
            </a:r>
            <a:r>
              <a:rPr lang="sv-SE" sz="2400" dirty="0"/>
              <a:t>, granskare)?</a:t>
            </a:r>
          </a:p>
          <a:p>
            <a:endParaRPr lang="sv-SE" sz="2400" dirty="0"/>
          </a:p>
          <a:p>
            <a:pPr marL="0" indent="0" algn="ctr">
              <a:buNone/>
            </a:pPr>
            <a:r>
              <a:rPr lang="sv-SE" sz="2400" dirty="0"/>
              <a:t>Vilken betydelse har detta för utvecklingen av </a:t>
            </a:r>
            <a:r>
              <a:rPr lang="sv-SE" sz="2400"/>
              <a:t>den </a:t>
            </a:r>
          </a:p>
          <a:p>
            <a:pPr marL="0" indent="0" algn="ctr">
              <a:buNone/>
            </a:pPr>
            <a:r>
              <a:rPr lang="sv-SE" sz="2400"/>
              <a:t>gemensamma </a:t>
            </a:r>
            <a:r>
              <a:rPr lang="sv-SE" sz="2400" dirty="0"/>
              <a:t>kartbilden </a:t>
            </a:r>
            <a:r>
              <a:rPr lang="sv-SE" sz="2400"/>
              <a:t>(förbättringsagendan)?</a:t>
            </a:r>
            <a:endParaRPr lang="sv-SE" sz="2400" dirty="0"/>
          </a:p>
          <a:p>
            <a:endParaRPr lang="sv-SE" sz="2400" dirty="0"/>
          </a:p>
        </p:txBody>
      </p:sp>
    </p:spTree>
    <p:extLst>
      <p:ext uri="{BB962C8B-B14F-4D97-AF65-F5344CB8AC3E}">
        <p14:creationId xmlns:p14="http://schemas.microsoft.com/office/powerpoint/2010/main" val="2447283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FA35A-6770-470F-89C0-AD1FFEA939F4}"/>
              </a:ext>
            </a:extLst>
          </p:cNvPr>
          <p:cNvSpPr>
            <a:spLocks noGrp="1"/>
          </p:cNvSpPr>
          <p:nvPr>
            <p:ph type="title"/>
          </p:nvPr>
        </p:nvSpPr>
        <p:spPr>
          <a:xfrm>
            <a:off x="677334" y="156238"/>
            <a:ext cx="8596668" cy="681962"/>
          </a:xfrm>
        </p:spPr>
        <p:txBody>
          <a:bodyPr>
            <a:normAutofit/>
          </a:bodyPr>
          <a:lstStyle/>
          <a:p>
            <a:pPr algn="ctr"/>
            <a:r>
              <a:rPr lang="sv-SE" sz="3200" dirty="0"/>
              <a:t>Vad ”fastnar” skolor i under analysarbetet?</a:t>
            </a:r>
          </a:p>
        </p:txBody>
      </p:sp>
      <p:sp>
        <p:nvSpPr>
          <p:cNvPr id="3" name="Platshållare för innehåll 2">
            <a:extLst>
              <a:ext uri="{FF2B5EF4-FFF2-40B4-BE49-F238E27FC236}">
                <a16:creationId xmlns:a16="http://schemas.microsoft.com/office/drawing/2014/main" id="{5A4B40D9-481E-434A-A187-4A1950AD5B8C}"/>
              </a:ext>
            </a:extLst>
          </p:cNvPr>
          <p:cNvSpPr>
            <a:spLocks noGrp="1"/>
          </p:cNvSpPr>
          <p:nvPr>
            <p:ph idx="1"/>
          </p:nvPr>
        </p:nvSpPr>
        <p:spPr>
          <a:xfrm>
            <a:off x="457200" y="971550"/>
            <a:ext cx="9035716" cy="5730211"/>
          </a:xfrm>
        </p:spPr>
        <p:txBody>
          <a:bodyPr>
            <a:normAutofit/>
          </a:bodyPr>
          <a:lstStyle/>
          <a:p>
            <a:pPr marL="0" indent="0" algn="ctr">
              <a:buNone/>
            </a:pPr>
            <a:r>
              <a:rPr lang="sv-SE" sz="2000" dirty="0"/>
              <a:t>Lärdomar från forskning om ”datateammetoden”</a:t>
            </a:r>
          </a:p>
          <a:p>
            <a:pPr marL="0" indent="0">
              <a:buNone/>
            </a:pPr>
            <a:r>
              <a:rPr lang="sv-SE" sz="2000" dirty="0"/>
              <a:t>Hinder och möjligheter i fråga om:</a:t>
            </a:r>
          </a:p>
          <a:p>
            <a:r>
              <a:rPr lang="sv-SE" sz="2000" dirty="0"/>
              <a:t>Karaktären på de underlag som används.</a:t>
            </a:r>
          </a:p>
          <a:p>
            <a:r>
              <a:rPr lang="sv-SE" sz="2000" dirty="0"/>
              <a:t>Individers och gruppers kunskaper, förmågor och attityder.</a:t>
            </a:r>
          </a:p>
          <a:p>
            <a:r>
              <a:rPr lang="sv-SE" sz="2000" dirty="0"/>
              <a:t>Organisatoriska faktorer.</a:t>
            </a:r>
          </a:p>
          <a:p>
            <a:r>
              <a:rPr lang="sv-SE" sz="2000" dirty="0"/>
              <a:t>Kontextuella faktorer.</a:t>
            </a:r>
          </a:p>
          <a:p>
            <a:pPr marL="0" indent="0">
              <a:buNone/>
            </a:pPr>
            <a:endParaRPr lang="sv-SE" sz="2000" dirty="0"/>
          </a:p>
          <a:p>
            <a:pPr marL="0" indent="0">
              <a:buNone/>
            </a:pPr>
            <a:r>
              <a:rPr lang="sv-SE" sz="2000" dirty="0"/>
              <a:t>Medvetenheten om betydelsen av att använda data för analys, problemlösning och åtgärder ökar, MEN</a:t>
            </a:r>
          </a:p>
          <a:p>
            <a:pPr marL="0" indent="0">
              <a:buNone/>
            </a:pPr>
            <a:r>
              <a:rPr lang="sv-SE" sz="2000" dirty="0"/>
              <a:t>Svårt att närma sig orsaker till problem och fokus på vad ”den andre”, dvs. eleven ska göra för att lösa problemet.</a:t>
            </a:r>
          </a:p>
          <a:p>
            <a:pPr marL="0" indent="0">
              <a:buNone/>
            </a:pPr>
            <a:endParaRPr lang="sv-SE" sz="1600" dirty="0"/>
          </a:p>
          <a:p>
            <a:pPr marL="0" indent="0">
              <a:buNone/>
            </a:pPr>
            <a:r>
              <a:rPr lang="sv-SE" sz="1600" dirty="0"/>
              <a:t>(Jfr Schildkamp, Smit &amp; </a:t>
            </a:r>
            <a:r>
              <a:rPr lang="sv-SE" sz="1600" dirty="0" err="1"/>
              <a:t>Blossing</a:t>
            </a:r>
            <a:r>
              <a:rPr lang="sv-SE" sz="1600" dirty="0"/>
              <a:t>, 2017; se även Håkansson &amp; Sundberg, 2018, s. 155-157).</a:t>
            </a:r>
          </a:p>
        </p:txBody>
      </p:sp>
    </p:spTree>
    <p:extLst>
      <p:ext uri="{BB962C8B-B14F-4D97-AF65-F5344CB8AC3E}">
        <p14:creationId xmlns:p14="http://schemas.microsoft.com/office/powerpoint/2010/main" val="19219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FA633F-3533-FAC2-DE4B-3A2895CE6A03}"/>
              </a:ext>
            </a:extLst>
          </p:cNvPr>
          <p:cNvSpPr>
            <a:spLocks noGrp="1"/>
          </p:cNvSpPr>
          <p:nvPr>
            <p:ph type="title"/>
          </p:nvPr>
        </p:nvSpPr>
        <p:spPr>
          <a:xfrm>
            <a:off x="319548" y="198404"/>
            <a:ext cx="11195118" cy="926975"/>
          </a:xfrm>
        </p:spPr>
        <p:txBody>
          <a:bodyPr>
            <a:normAutofit fontScale="90000"/>
          </a:bodyPr>
          <a:lstStyle/>
          <a:p>
            <a:pPr algn="ctr"/>
            <a:r>
              <a:rPr lang="sv-SE" dirty="0"/>
              <a:t>Strategi 2: Distribuerat ledarskap – men är det lösningen?</a:t>
            </a:r>
          </a:p>
        </p:txBody>
      </p:sp>
      <p:sp>
        <p:nvSpPr>
          <p:cNvPr id="3" name="Platshållare för innehåll 2">
            <a:extLst>
              <a:ext uri="{FF2B5EF4-FFF2-40B4-BE49-F238E27FC236}">
                <a16:creationId xmlns:a16="http://schemas.microsoft.com/office/drawing/2014/main" id="{16E3EFAD-8CBA-DF05-ACA4-8F059A0E150D}"/>
              </a:ext>
            </a:extLst>
          </p:cNvPr>
          <p:cNvSpPr>
            <a:spLocks noGrp="1"/>
          </p:cNvSpPr>
          <p:nvPr>
            <p:ph idx="1"/>
          </p:nvPr>
        </p:nvSpPr>
        <p:spPr>
          <a:xfrm>
            <a:off x="530943" y="1237957"/>
            <a:ext cx="10983724" cy="4958151"/>
          </a:xfrm>
        </p:spPr>
        <p:txBody>
          <a:bodyPr>
            <a:normAutofit/>
          </a:bodyPr>
          <a:lstStyle/>
          <a:p>
            <a:r>
              <a:rPr lang="sv-SE" sz="2400" dirty="0"/>
              <a:t>Förskolans och skolans ledarskap som utvidgat och gemensamt snarare än enbart individuellt utövat av rektorn.</a:t>
            </a:r>
          </a:p>
          <a:p>
            <a:r>
              <a:rPr lang="sv-SE" sz="2400" dirty="0"/>
              <a:t>Ledarskapspraktiker skapas i den tredelade relationen mellan ledare, följare och situation – ledare och följare bidrar på olika sätt.</a:t>
            </a:r>
          </a:p>
          <a:p>
            <a:r>
              <a:rPr lang="sv-SE" sz="2400" dirty="0"/>
              <a:t>Motsatsförhållanden i ett distribuerat ledarskap t.ex.</a:t>
            </a:r>
          </a:p>
          <a:p>
            <a:pPr marL="0" indent="0">
              <a:buNone/>
            </a:pPr>
            <a:r>
              <a:rPr lang="sv-SE" sz="2400" dirty="0"/>
              <a:t>	- struktur (spontan eller formaliserad)</a:t>
            </a:r>
          </a:p>
          <a:p>
            <a:pPr marL="0" indent="0">
              <a:buNone/>
            </a:pPr>
            <a:r>
              <a:rPr lang="sv-SE" sz="2400" dirty="0"/>
              <a:t>	- delaktighet (individuell frihet eller kollektivt ansvar)</a:t>
            </a:r>
          </a:p>
          <a:p>
            <a:pPr marL="0" indent="0">
              <a:buNone/>
            </a:pPr>
            <a:r>
              <a:rPr lang="sv-SE" sz="2400" dirty="0"/>
              <a:t>	- identitet (grupptillhörighet, gränsdragningar mellan grupper)</a:t>
            </a:r>
          </a:p>
          <a:p>
            <a:pPr marL="0" indent="0">
              <a:buNone/>
            </a:pPr>
            <a:r>
              <a:rPr lang="sv-SE" sz="2400" dirty="0"/>
              <a:t>	- makt (efterfråga olika åsikter eller tysta ner avvikande uppfattningar)</a:t>
            </a:r>
          </a:p>
          <a:p>
            <a:pPr marL="0" indent="0">
              <a:buNone/>
            </a:pPr>
            <a:endParaRPr lang="sv-SE" sz="2400" dirty="0"/>
          </a:p>
        </p:txBody>
      </p:sp>
    </p:spTree>
    <p:extLst>
      <p:ext uri="{BB962C8B-B14F-4D97-AF65-F5344CB8AC3E}">
        <p14:creationId xmlns:p14="http://schemas.microsoft.com/office/powerpoint/2010/main" val="288631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8B686A-022B-4310-A39E-E6AB25537B0C}"/>
              </a:ext>
            </a:extLst>
          </p:cNvPr>
          <p:cNvSpPr>
            <a:spLocks noGrp="1"/>
          </p:cNvSpPr>
          <p:nvPr>
            <p:ph type="title"/>
          </p:nvPr>
        </p:nvSpPr>
        <p:spPr>
          <a:xfrm>
            <a:off x="1294543" y="106810"/>
            <a:ext cx="8596668" cy="1090716"/>
          </a:xfrm>
        </p:spPr>
        <p:txBody>
          <a:bodyPr>
            <a:normAutofit/>
          </a:bodyPr>
          <a:lstStyle/>
          <a:p>
            <a:pPr algn="ctr"/>
            <a:r>
              <a:rPr lang="sv-SE" sz="3200" dirty="0"/>
              <a:t>Mellanledaren i en svensk </a:t>
            </a:r>
            <a:br>
              <a:rPr lang="sv-SE" sz="3200" dirty="0"/>
            </a:br>
            <a:r>
              <a:rPr lang="sv-SE" sz="3200" dirty="0"/>
              <a:t>förskole- och skolkontext</a:t>
            </a:r>
          </a:p>
        </p:txBody>
      </p:sp>
      <p:sp>
        <p:nvSpPr>
          <p:cNvPr id="3" name="Platshållare för innehåll 2">
            <a:extLst>
              <a:ext uri="{FF2B5EF4-FFF2-40B4-BE49-F238E27FC236}">
                <a16:creationId xmlns:a16="http://schemas.microsoft.com/office/drawing/2014/main" id="{20ED94EA-736A-417A-B583-0DF909823B11}"/>
              </a:ext>
            </a:extLst>
          </p:cNvPr>
          <p:cNvSpPr>
            <a:spLocks noGrp="1"/>
          </p:cNvSpPr>
          <p:nvPr>
            <p:ph idx="1"/>
          </p:nvPr>
        </p:nvSpPr>
        <p:spPr>
          <a:xfrm>
            <a:off x="398822" y="1319994"/>
            <a:ext cx="10631643" cy="5357055"/>
          </a:xfrm>
        </p:spPr>
        <p:txBody>
          <a:bodyPr>
            <a:normAutofit lnSpcReduction="10000"/>
          </a:bodyPr>
          <a:lstStyle/>
          <a:p>
            <a:pPr marL="0" indent="0">
              <a:buNone/>
            </a:pPr>
            <a:r>
              <a:rPr lang="sv-SE" sz="2400" dirty="0"/>
              <a:t>Mellanledarens bidrag till skolförbättringsarbetet genom:</a:t>
            </a:r>
          </a:p>
          <a:p>
            <a:pPr>
              <a:buFontTx/>
              <a:buChar char="-"/>
            </a:pPr>
            <a:r>
              <a:rPr lang="sv-SE" sz="2400" dirty="0"/>
              <a:t>”Översättning”, tydliggörande och avgränsning av roller och utvecklingsområden.</a:t>
            </a:r>
          </a:p>
          <a:p>
            <a:pPr>
              <a:buFontTx/>
              <a:buChar char="-"/>
            </a:pPr>
            <a:r>
              <a:rPr lang="sv-SE" sz="2400" dirty="0"/>
              <a:t>Strukturering av förbättringsarbetet.</a:t>
            </a:r>
          </a:p>
          <a:p>
            <a:pPr>
              <a:buFontTx/>
              <a:buChar char="-"/>
            </a:pPr>
            <a:r>
              <a:rPr lang="sv-SE" sz="2400" dirty="0"/>
              <a:t>Att engagera och involvera kollegor i skolförbättringen.</a:t>
            </a:r>
          </a:p>
          <a:p>
            <a:pPr>
              <a:buFontTx/>
              <a:buChar char="-"/>
            </a:pPr>
            <a:r>
              <a:rPr lang="sv-SE" sz="2400" dirty="0"/>
              <a:t>Att utveckla en professionell och lärande kultur.</a:t>
            </a:r>
          </a:p>
          <a:p>
            <a:pPr marL="0" indent="0">
              <a:buNone/>
            </a:pPr>
            <a:endParaRPr lang="sv-SE" sz="2400" dirty="0"/>
          </a:p>
          <a:p>
            <a:pPr marL="0" indent="0">
              <a:buNone/>
            </a:pPr>
            <a:r>
              <a:rPr lang="sv-SE" sz="2400" dirty="0" err="1"/>
              <a:t>Kontextualisering</a:t>
            </a:r>
            <a:r>
              <a:rPr lang="sv-SE" sz="2400" dirty="0"/>
              <a:t> genom mikroprocesser av ”översättning”  snarare än rationell planering tycks bidra till ökat deltagande och framväxten av en samarbetande kultur på förskolan/skolan.</a:t>
            </a:r>
          </a:p>
          <a:p>
            <a:pPr marL="0" indent="0">
              <a:buNone/>
            </a:pPr>
            <a:endParaRPr lang="sv-SE" sz="1600" dirty="0"/>
          </a:p>
          <a:p>
            <a:pPr marL="0" indent="0">
              <a:buNone/>
            </a:pPr>
            <a:r>
              <a:rPr lang="sv-SE" sz="1600" dirty="0"/>
              <a:t>Jfr </a:t>
            </a:r>
            <a:r>
              <a:rPr lang="sv-SE" sz="1600" dirty="0" err="1"/>
              <a:t>Nehez</a:t>
            </a:r>
            <a:r>
              <a:rPr lang="sv-SE" sz="1600" dirty="0"/>
              <a:t>, </a:t>
            </a:r>
            <a:r>
              <a:rPr lang="sv-SE" sz="1600" dirty="0" err="1"/>
              <a:t>Blossing</a:t>
            </a:r>
            <a:r>
              <a:rPr lang="sv-SE" sz="1600" dirty="0"/>
              <a:t>, Gyllander </a:t>
            </a:r>
            <a:r>
              <a:rPr lang="sv-SE" sz="1600" dirty="0" err="1"/>
              <a:t>Torkildsen</a:t>
            </a:r>
            <a:r>
              <a:rPr lang="sv-SE" sz="1600" dirty="0"/>
              <a:t>, Lander &amp; Olin (2021). </a:t>
            </a:r>
            <a:r>
              <a:rPr lang="sv-SE" sz="1600" dirty="0" err="1"/>
              <a:t>Middle</a:t>
            </a:r>
            <a:r>
              <a:rPr lang="sv-SE" sz="1600" dirty="0"/>
              <a:t> </a:t>
            </a:r>
            <a:r>
              <a:rPr lang="sv-SE" sz="1600" dirty="0" err="1"/>
              <a:t>leaders</a:t>
            </a:r>
            <a:r>
              <a:rPr lang="sv-SE" sz="1600" dirty="0"/>
              <a:t> </a:t>
            </a:r>
            <a:r>
              <a:rPr lang="sv-SE" sz="1600" dirty="0" err="1"/>
              <a:t>translating</a:t>
            </a:r>
            <a:r>
              <a:rPr lang="sv-SE" sz="1600" dirty="0"/>
              <a:t> </a:t>
            </a:r>
            <a:r>
              <a:rPr lang="sv-SE" sz="1600" dirty="0" err="1"/>
              <a:t>knowledge</a:t>
            </a:r>
            <a:r>
              <a:rPr lang="sv-SE" sz="1600" dirty="0"/>
              <a:t> </a:t>
            </a:r>
            <a:r>
              <a:rPr lang="sv-SE" sz="1600" dirty="0" err="1"/>
              <a:t>about</a:t>
            </a:r>
            <a:r>
              <a:rPr lang="sv-SE" sz="1600" dirty="0"/>
              <a:t> </a:t>
            </a:r>
            <a:r>
              <a:rPr lang="sv-SE" sz="1600" dirty="0" err="1"/>
              <a:t>improvement</a:t>
            </a:r>
            <a:r>
              <a:rPr lang="sv-SE" sz="1600" dirty="0"/>
              <a:t>: </a:t>
            </a:r>
            <a:r>
              <a:rPr lang="sv-SE" sz="1600" dirty="0" err="1"/>
              <a:t>Making</a:t>
            </a:r>
            <a:r>
              <a:rPr lang="sv-SE" sz="1600" dirty="0"/>
              <a:t> </a:t>
            </a:r>
            <a:r>
              <a:rPr lang="sv-SE" sz="1600" dirty="0" err="1"/>
              <a:t>change</a:t>
            </a:r>
            <a:r>
              <a:rPr lang="sv-SE" sz="1600" dirty="0"/>
              <a:t> in the </a:t>
            </a:r>
            <a:r>
              <a:rPr lang="sv-SE" sz="1600" dirty="0" err="1"/>
              <a:t>school</a:t>
            </a:r>
            <a:r>
              <a:rPr lang="sv-SE" sz="1600" dirty="0"/>
              <a:t> and </a:t>
            </a:r>
            <a:r>
              <a:rPr lang="sv-SE" sz="1600" dirty="0" err="1"/>
              <a:t>preschool</a:t>
            </a:r>
            <a:r>
              <a:rPr lang="sv-SE" sz="1600" dirty="0"/>
              <a:t> organisation. </a:t>
            </a:r>
            <a:r>
              <a:rPr lang="sv-SE" sz="1600" i="1" dirty="0"/>
              <a:t>Journal </a:t>
            </a:r>
            <a:r>
              <a:rPr lang="sv-SE" sz="1600" i="1" dirty="0" err="1"/>
              <a:t>of</a:t>
            </a:r>
            <a:r>
              <a:rPr lang="sv-SE" sz="1600" i="1" dirty="0"/>
              <a:t> </a:t>
            </a:r>
            <a:r>
              <a:rPr lang="sv-SE" sz="1600" i="1" dirty="0" err="1"/>
              <a:t>Educational</a:t>
            </a:r>
            <a:r>
              <a:rPr lang="sv-SE" sz="1600" i="1" dirty="0"/>
              <a:t> Change.</a:t>
            </a:r>
            <a:r>
              <a:rPr lang="sv-SE" sz="1600" dirty="0"/>
              <a:t> (online)</a:t>
            </a:r>
          </a:p>
          <a:p>
            <a:pPr marL="0" indent="0">
              <a:buNone/>
            </a:pPr>
            <a:endParaRPr lang="sv-SE" sz="2400" dirty="0"/>
          </a:p>
        </p:txBody>
      </p:sp>
    </p:spTree>
    <p:extLst>
      <p:ext uri="{BB962C8B-B14F-4D97-AF65-F5344CB8AC3E}">
        <p14:creationId xmlns:p14="http://schemas.microsoft.com/office/powerpoint/2010/main" val="280412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522594-9B09-8B4E-9911-8D643BBF2A46}"/>
              </a:ext>
            </a:extLst>
          </p:cNvPr>
          <p:cNvSpPr>
            <a:spLocks noGrp="1"/>
          </p:cNvSpPr>
          <p:nvPr>
            <p:ph type="title"/>
          </p:nvPr>
        </p:nvSpPr>
        <p:spPr>
          <a:xfrm>
            <a:off x="592274" y="156238"/>
            <a:ext cx="8596668" cy="1320800"/>
          </a:xfrm>
        </p:spPr>
        <p:txBody>
          <a:bodyPr/>
          <a:lstStyle/>
          <a:p>
            <a:pPr algn="ctr"/>
            <a:r>
              <a:rPr lang="sv-SE" sz="3200" dirty="0"/>
              <a:t>Pedagogiskt ledarskap i en </a:t>
            </a:r>
            <a:br>
              <a:rPr lang="sv-SE" sz="3200" dirty="0"/>
            </a:br>
            <a:r>
              <a:rPr lang="sv-SE" sz="3200" dirty="0"/>
              <a:t>nordisk/svensk kontext</a:t>
            </a:r>
          </a:p>
        </p:txBody>
      </p:sp>
      <p:sp>
        <p:nvSpPr>
          <p:cNvPr id="3" name="Platshållare för innehåll 2">
            <a:extLst>
              <a:ext uri="{FF2B5EF4-FFF2-40B4-BE49-F238E27FC236}">
                <a16:creationId xmlns:a16="http://schemas.microsoft.com/office/drawing/2014/main" id="{832AAFA4-9054-C540-BA0C-E22A32FC07EB}"/>
              </a:ext>
            </a:extLst>
          </p:cNvPr>
          <p:cNvSpPr>
            <a:spLocks noGrp="1"/>
          </p:cNvSpPr>
          <p:nvPr>
            <p:ph idx="1"/>
          </p:nvPr>
        </p:nvSpPr>
        <p:spPr>
          <a:xfrm>
            <a:off x="677334" y="1318437"/>
            <a:ext cx="8596668" cy="4722925"/>
          </a:xfrm>
        </p:spPr>
        <p:txBody>
          <a:bodyPr>
            <a:normAutofit/>
          </a:bodyPr>
          <a:lstStyle/>
          <a:p>
            <a:pPr marL="0" indent="0">
              <a:buNone/>
            </a:pPr>
            <a:r>
              <a:rPr lang="sv-SE" sz="2400" dirty="0"/>
              <a:t>Det pedagogiska ledarskapet med fokus på:</a:t>
            </a:r>
          </a:p>
          <a:p>
            <a:pPr marL="457200" indent="-457200">
              <a:buAutoNum type="arabicParenR"/>
            </a:pPr>
            <a:r>
              <a:rPr lang="sv-SE" sz="2400" dirty="0"/>
              <a:t>Läroplanens uppdrag att </a:t>
            </a:r>
            <a:r>
              <a:rPr lang="sv-SE" sz="2400" dirty="0">
                <a:solidFill>
                  <a:schemeClr val="bg2"/>
                </a:solidFill>
                <a:highlight>
                  <a:srgbClr val="FFFF00"/>
                </a:highlight>
              </a:rPr>
              <a:t>definiera mål </a:t>
            </a:r>
            <a:r>
              <a:rPr lang="sv-SE" sz="2400" dirty="0"/>
              <a:t>för verksamheten och att </a:t>
            </a:r>
            <a:r>
              <a:rPr lang="sv-SE" sz="2400" dirty="0">
                <a:solidFill>
                  <a:schemeClr val="bg2"/>
                </a:solidFill>
                <a:highlight>
                  <a:srgbClr val="FFFF00"/>
                </a:highlight>
              </a:rPr>
              <a:t>kommunicera</a:t>
            </a:r>
            <a:r>
              <a:rPr lang="sv-SE" sz="2400" dirty="0">
                <a:solidFill>
                  <a:schemeClr val="bg1"/>
                </a:solidFill>
                <a:highlight>
                  <a:srgbClr val="FFFF00"/>
                </a:highlight>
              </a:rPr>
              <a:t> dem </a:t>
            </a:r>
            <a:r>
              <a:rPr lang="sv-SE" sz="2400" dirty="0"/>
              <a:t>till andra.</a:t>
            </a:r>
          </a:p>
          <a:p>
            <a:pPr marL="457200" indent="-457200">
              <a:buAutoNum type="arabicParenR"/>
            </a:pPr>
            <a:r>
              <a:rPr lang="sv-SE" sz="2400" dirty="0"/>
              <a:t>Att </a:t>
            </a:r>
            <a:r>
              <a:rPr lang="sv-SE" sz="2400" dirty="0">
                <a:solidFill>
                  <a:schemeClr val="bg2"/>
                </a:solidFill>
                <a:highlight>
                  <a:srgbClr val="FFFF00"/>
                </a:highlight>
              </a:rPr>
              <a:t>leda utvecklingen av undervisningen </a:t>
            </a:r>
            <a:r>
              <a:rPr lang="sv-SE" sz="2400" dirty="0"/>
              <a:t>genom att skapa förutsättningar för handledning, utvärdering av undervisningen och elevers lärandeprogression och måluppfyllelse.</a:t>
            </a:r>
          </a:p>
          <a:p>
            <a:pPr marL="457200" indent="-457200">
              <a:buAutoNum type="arabicParenR"/>
            </a:pPr>
            <a:r>
              <a:rPr lang="sv-SE" sz="2400" dirty="0"/>
              <a:t>Att </a:t>
            </a:r>
            <a:r>
              <a:rPr lang="sv-SE" sz="2400" dirty="0">
                <a:solidFill>
                  <a:schemeClr val="bg2"/>
                </a:solidFill>
                <a:highlight>
                  <a:srgbClr val="FFFF00"/>
                </a:highlight>
              </a:rPr>
              <a:t>skapa goda lärandemiljöer för lärare och elever </a:t>
            </a:r>
            <a:r>
              <a:rPr lang="sv-SE" sz="2400" dirty="0"/>
              <a:t>(t.ex. incitament för lärande och personlig utveckling; skydda undervisningsuppgifter)</a:t>
            </a:r>
          </a:p>
          <a:p>
            <a:pPr marL="0" indent="0">
              <a:buNone/>
            </a:pPr>
            <a:r>
              <a:rPr lang="sv-SE" sz="2400" dirty="0"/>
              <a:t>(Håkansson &amp; Sundberg, 2018, kap 1, s. 41)</a:t>
            </a:r>
          </a:p>
          <a:p>
            <a:pPr marL="457200" indent="-457200">
              <a:buAutoNum type="arabicParenR"/>
            </a:pPr>
            <a:endParaRPr lang="sv-SE" dirty="0"/>
          </a:p>
        </p:txBody>
      </p:sp>
    </p:spTree>
    <p:extLst>
      <p:ext uri="{BB962C8B-B14F-4D97-AF65-F5344CB8AC3E}">
        <p14:creationId xmlns:p14="http://schemas.microsoft.com/office/powerpoint/2010/main" val="39910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A071AB-872D-8595-F5F1-897D17F0F074}"/>
              </a:ext>
            </a:extLst>
          </p:cNvPr>
          <p:cNvSpPr>
            <a:spLocks noGrp="1"/>
          </p:cNvSpPr>
          <p:nvPr>
            <p:ph type="title"/>
          </p:nvPr>
        </p:nvSpPr>
        <p:spPr>
          <a:xfrm>
            <a:off x="677334" y="156238"/>
            <a:ext cx="8596668" cy="1320800"/>
          </a:xfrm>
        </p:spPr>
        <p:txBody>
          <a:bodyPr/>
          <a:lstStyle/>
          <a:p>
            <a:pPr algn="ctr"/>
            <a:r>
              <a:rPr lang="sv-SE" dirty="0"/>
              <a:t>Rektorer och mellanledare kan </a:t>
            </a:r>
            <a:br>
              <a:rPr lang="sv-SE" dirty="0"/>
            </a:br>
            <a:r>
              <a:rPr lang="sv-SE" dirty="0"/>
              <a:t>bidra gemensamt</a:t>
            </a:r>
          </a:p>
        </p:txBody>
      </p:sp>
      <p:sp>
        <p:nvSpPr>
          <p:cNvPr id="3" name="Platshållare för innehåll 2">
            <a:extLst>
              <a:ext uri="{FF2B5EF4-FFF2-40B4-BE49-F238E27FC236}">
                <a16:creationId xmlns:a16="http://schemas.microsoft.com/office/drawing/2014/main" id="{A75FE9D6-48AA-4681-544C-2BF85DA65955}"/>
              </a:ext>
            </a:extLst>
          </p:cNvPr>
          <p:cNvSpPr>
            <a:spLocks noGrp="1"/>
          </p:cNvSpPr>
          <p:nvPr>
            <p:ph idx="1"/>
          </p:nvPr>
        </p:nvSpPr>
        <p:spPr>
          <a:xfrm>
            <a:off x="1159248" y="1665120"/>
            <a:ext cx="8596668" cy="4339171"/>
          </a:xfrm>
        </p:spPr>
        <p:txBody>
          <a:bodyPr>
            <a:normAutofit/>
          </a:bodyPr>
          <a:lstStyle/>
          <a:p>
            <a:pPr marL="0" indent="0">
              <a:buNone/>
            </a:pPr>
            <a:r>
              <a:rPr lang="sv-SE" sz="2400" dirty="0"/>
              <a:t>Det förutsätter dock att …</a:t>
            </a:r>
          </a:p>
          <a:p>
            <a:pPr marL="0" indent="0">
              <a:buNone/>
            </a:pPr>
            <a:endParaRPr lang="sv-SE" sz="2400" dirty="0"/>
          </a:p>
          <a:p>
            <a:pPr marL="0" indent="0" algn="ctr">
              <a:buNone/>
            </a:pPr>
            <a:r>
              <a:rPr lang="sv-SE" sz="2400" dirty="0"/>
              <a:t>”… </a:t>
            </a:r>
            <a:r>
              <a:rPr lang="sv-SE" sz="2400" dirty="0" err="1"/>
              <a:t>mellanledarna</a:t>
            </a:r>
            <a:r>
              <a:rPr lang="sv-SE" sz="2400" dirty="0"/>
              <a:t> har rektorns helhjärtade stöd, att uppdragets arbetsuppgifter är definierade i skolans organisation och att rektorn har en genomtänkt plan för vad </a:t>
            </a:r>
            <a:r>
              <a:rPr lang="sv-SE" sz="2400" dirty="0" err="1"/>
              <a:t>mellanledarna</a:t>
            </a:r>
            <a:r>
              <a:rPr lang="sv-SE" sz="2400" dirty="0"/>
              <a:t> ska göra.” (Lillejord &amp; </a:t>
            </a:r>
            <a:r>
              <a:rPr lang="sv-SE" sz="2400" dirty="0" err="1"/>
              <a:t>Börte</a:t>
            </a:r>
            <a:r>
              <a:rPr lang="sv-SE" sz="2400" dirty="0"/>
              <a:t>, 2018, s. 47-48).</a:t>
            </a:r>
          </a:p>
        </p:txBody>
      </p:sp>
    </p:spTree>
    <p:extLst>
      <p:ext uri="{BB962C8B-B14F-4D97-AF65-F5344CB8AC3E}">
        <p14:creationId xmlns:p14="http://schemas.microsoft.com/office/powerpoint/2010/main" val="2107829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7A6D24-46B5-7D01-5DE6-09A1D60E91CB}"/>
              </a:ext>
            </a:extLst>
          </p:cNvPr>
          <p:cNvSpPr>
            <a:spLocks noGrp="1"/>
          </p:cNvSpPr>
          <p:nvPr>
            <p:ph type="title"/>
          </p:nvPr>
        </p:nvSpPr>
        <p:spPr>
          <a:xfrm>
            <a:off x="677334" y="156238"/>
            <a:ext cx="8596668" cy="1320800"/>
          </a:xfrm>
        </p:spPr>
        <p:txBody>
          <a:bodyPr/>
          <a:lstStyle/>
          <a:p>
            <a:pPr algn="ctr"/>
            <a:r>
              <a:rPr lang="sv-SE" dirty="0"/>
              <a:t>Formellt/hierarkiskt ledarskap och informellt/distribuerat ledarskap</a:t>
            </a:r>
          </a:p>
        </p:txBody>
      </p:sp>
      <p:sp>
        <p:nvSpPr>
          <p:cNvPr id="3" name="Platshållare för innehåll 2">
            <a:extLst>
              <a:ext uri="{FF2B5EF4-FFF2-40B4-BE49-F238E27FC236}">
                <a16:creationId xmlns:a16="http://schemas.microsoft.com/office/drawing/2014/main" id="{4C2301EE-0E2B-B634-3ABF-BEDED2B4E42F}"/>
              </a:ext>
            </a:extLst>
          </p:cNvPr>
          <p:cNvSpPr>
            <a:spLocks noGrp="1"/>
          </p:cNvSpPr>
          <p:nvPr>
            <p:ph idx="1"/>
          </p:nvPr>
        </p:nvSpPr>
        <p:spPr>
          <a:xfrm>
            <a:off x="677334" y="1477039"/>
            <a:ext cx="9281054" cy="4564324"/>
          </a:xfrm>
        </p:spPr>
        <p:txBody>
          <a:bodyPr>
            <a:normAutofit lnSpcReduction="10000"/>
          </a:bodyPr>
          <a:lstStyle/>
          <a:p>
            <a:pPr marL="0" indent="0">
              <a:buNone/>
            </a:pPr>
            <a:r>
              <a:rPr lang="sv-SE" sz="2400" dirty="0"/>
              <a:t>Risker enligt forskning:</a:t>
            </a:r>
          </a:p>
          <a:p>
            <a:pPr marL="0" indent="0">
              <a:buNone/>
            </a:pPr>
            <a:r>
              <a:rPr lang="sv-SE" sz="2400" dirty="0"/>
              <a:t>Ensidigt hierarkiskt ledarskap: sämre prestationer, lägre moral.</a:t>
            </a:r>
          </a:p>
          <a:p>
            <a:pPr marL="0" indent="0">
              <a:buNone/>
            </a:pPr>
            <a:r>
              <a:rPr lang="sv-SE" sz="2400" dirty="0"/>
              <a:t>Ensidigt distribuerat ledarskap: arbetslag som arbetar helt på egen hand utan tillsyn från ledare framstår som mindre effektiva.</a:t>
            </a:r>
          </a:p>
          <a:p>
            <a:pPr marL="0" indent="0">
              <a:buNone/>
            </a:pPr>
            <a:r>
              <a:rPr lang="sv-SE" sz="2400" dirty="0"/>
              <a:t>Distribuerat ledarskap som kamouflage för top-down styrning – ökad arbetsbörda för lärare.</a:t>
            </a:r>
          </a:p>
          <a:p>
            <a:pPr marL="0" indent="0">
              <a:buNone/>
            </a:pPr>
            <a:endParaRPr lang="sv-SE" sz="2400" dirty="0"/>
          </a:p>
          <a:p>
            <a:pPr marL="0" indent="0">
              <a:buNone/>
            </a:pPr>
            <a:r>
              <a:rPr lang="sv-SE" sz="2400" dirty="0"/>
              <a:t>Kloka kombinationer av hierarkiskt och distribuerat ledarskap snarare en förutsättning för ett kvalificerat, brett och utvecklingsinriktat ledarskap.</a:t>
            </a:r>
          </a:p>
          <a:p>
            <a:pPr marL="0" indent="0">
              <a:buNone/>
            </a:pPr>
            <a:r>
              <a:rPr lang="sv-SE" sz="2000" dirty="0"/>
              <a:t>Håkansson &amp; Sundberg (2018, kap 6)</a:t>
            </a:r>
          </a:p>
          <a:p>
            <a:endParaRPr lang="sv-SE" sz="2400" dirty="0"/>
          </a:p>
        </p:txBody>
      </p:sp>
    </p:spTree>
    <p:extLst>
      <p:ext uri="{BB962C8B-B14F-4D97-AF65-F5344CB8AC3E}">
        <p14:creationId xmlns:p14="http://schemas.microsoft.com/office/powerpoint/2010/main" val="4811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538B99-DC52-2389-B124-80164C8BA251}"/>
              </a:ext>
            </a:extLst>
          </p:cNvPr>
          <p:cNvSpPr>
            <a:spLocks noGrp="1"/>
          </p:cNvSpPr>
          <p:nvPr>
            <p:ph type="title"/>
          </p:nvPr>
        </p:nvSpPr>
        <p:spPr>
          <a:xfrm>
            <a:off x="1214249" y="134924"/>
            <a:ext cx="8911687" cy="1280890"/>
          </a:xfrm>
        </p:spPr>
        <p:txBody>
          <a:bodyPr>
            <a:normAutofit/>
          </a:bodyPr>
          <a:lstStyle/>
          <a:p>
            <a:pPr algn="ctr"/>
            <a:r>
              <a:rPr lang="sv-SE" sz="3200" dirty="0"/>
              <a:t>Strategi 3: Att leda med stöd av observationer, coachning och återkoppling</a:t>
            </a:r>
          </a:p>
        </p:txBody>
      </p:sp>
      <p:sp>
        <p:nvSpPr>
          <p:cNvPr id="3" name="Platshållare för innehåll 2">
            <a:extLst>
              <a:ext uri="{FF2B5EF4-FFF2-40B4-BE49-F238E27FC236}">
                <a16:creationId xmlns:a16="http://schemas.microsoft.com/office/drawing/2014/main" id="{3E600948-AF4D-2476-204C-1BA636466AA0}"/>
              </a:ext>
            </a:extLst>
          </p:cNvPr>
          <p:cNvSpPr>
            <a:spLocks noGrp="1"/>
          </p:cNvSpPr>
          <p:nvPr>
            <p:ph idx="1"/>
          </p:nvPr>
        </p:nvSpPr>
        <p:spPr>
          <a:xfrm>
            <a:off x="687388" y="1415814"/>
            <a:ext cx="9965410" cy="5442186"/>
          </a:xfrm>
        </p:spPr>
        <p:txBody>
          <a:bodyPr>
            <a:normAutofit/>
          </a:bodyPr>
          <a:lstStyle/>
          <a:p>
            <a:pPr marL="0" indent="0">
              <a:buNone/>
            </a:pPr>
            <a:r>
              <a:rPr lang="sv-SE" sz="2400" dirty="0"/>
              <a:t>Några spänningsfält att fundera på:</a:t>
            </a:r>
          </a:p>
          <a:p>
            <a:r>
              <a:rPr lang="sv-SE" sz="2400" dirty="0"/>
              <a:t>Individuellt lärande eller utveckling av professionella lärande gemenskaper?</a:t>
            </a:r>
          </a:p>
          <a:p>
            <a:r>
              <a:rPr lang="sv-SE" sz="2400" dirty="0"/>
              <a:t>Utvärderande återkoppling eller kollega-coachning och samarbete?</a:t>
            </a:r>
          </a:p>
          <a:p>
            <a:r>
              <a:rPr lang="sv-SE" sz="2400" dirty="0"/>
              <a:t>Individuell problemlösning eller professionellt kapacitetsbyggande?</a:t>
            </a:r>
          </a:p>
          <a:p>
            <a:r>
              <a:rPr lang="sv-SE" sz="2400" dirty="0"/>
              <a:t>Förändring på individnivå eller skol- och systemförändring?</a:t>
            </a:r>
          </a:p>
          <a:p>
            <a:r>
              <a:rPr lang="sv-SE" sz="2400" dirty="0"/>
              <a:t>Individuella samtal eller utmanande konversationer i grupper?</a:t>
            </a:r>
          </a:p>
          <a:p>
            <a:pPr marL="0" indent="0">
              <a:buNone/>
            </a:pPr>
            <a:r>
              <a:rPr lang="sv-SE" dirty="0"/>
              <a:t>															</a:t>
            </a:r>
          </a:p>
          <a:p>
            <a:pPr marL="0" indent="0">
              <a:buNone/>
            </a:pPr>
            <a:endParaRPr lang="sv-SE" dirty="0"/>
          </a:p>
          <a:p>
            <a:pPr marL="0" indent="0">
              <a:buNone/>
            </a:pPr>
            <a:r>
              <a:rPr lang="sv-SE" dirty="0"/>
              <a:t>															(</a:t>
            </a:r>
            <a:r>
              <a:rPr lang="sv-SE" dirty="0" err="1"/>
              <a:t>Zepeda</a:t>
            </a:r>
            <a:r>
              <a:rPr lang="sv-SE" dirty="0"/>
              <a:t> &amp; Ponticell, 2019)</a:t>
            </a:r>
          </a:p>
          <a:p>
            <a:endParaRPr lang="sv-SE" dirty="0"/>
          </a:p>
        </p:txBody>
      </p:sp>
    </p:spTree>
    <p:extLst>
      <p:ext uri="{BB962C8B-B14F-4D97-AF65-F5344CB8AC3E}">
        <p14:creationId xmlns:p14="http://schemas.microsoft.com/office/powerpoint/2010/main" val="813355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D907C8-A999-018E-2765-183650EFF4ED}"/>
              </a:ext>
            </a:extLst>
          </p:cNvPr>
          <p:cNvSpPr>
            <a:spLocks noGrp="1"/>
          </p:cNvSpPr>
          <p:nvPr>
            <p:ph type="title"/>
          </p:nvPr>
        </p:nvSpPr>
        <p:spPr>
          <a:xfrm>
            <a:off x="2248859" y="136152"/>
            <a:ext cx="8596668" cy="1320800"/>
          </a:xfrm>
        </p:spPr>
        <p:txBody>
          <a:bodyPr>
            <a:normAutofit/>
          </a:bodyPr>
          <a:lstStyle/>
          <a:p>
            <a:pPr algn="ctr"/>
            <a:r>
              <a:rPr lang="sv-SE" sz="3200" dirty="0"/>
              <a:t>Observationer i kombination med handledning/coachning – en framkomlig väg?</a:t>
            </a:r>
          </a:p>
        </p:txBody>
      </p:sp>
      <p:sp>
        <p:nvSpPr>
          <p:cNvPr id="4" name="Platshållare för text 3">
            <a:extLst>
              <a:ext uri="{FF2B5EF4-FFF2-40B4-BE49-F238E27FC236}">
                <a16:creationId xmlns:a16="http://schemas.microsoft.com/office/drawing/2014/main" id="{195FE39D-F937-C1C0-FBE6-5FEC7CA827E1}"/>
              </a:ext>
            </a:extLst>
          </p:cNvPr>
          <p:cNvSpPr>
            <a:spLocks noGrp="1"/>
          </p:cNvSpPr>
          <p:nvPr>
            <p:ph type="body" idx="1"/>
          </p:nvPr>
        </p:nvSpPr>
        <p:spPr>
          <a:xfrm>
            <a:off x="294468" y="1317357"/>
            <a:ext cx="12107835" cy="5540644"/>
          </a:xfrm>
        </p:spPr>
        <p:txBody>
          <a:bodyPr>
            <a:normAutofit/>
          </a:bodyPr>
          <a:lstStyle/>
          <a:p>
            <a:pPr marL="137160" indent="0">
              <a:buNone/>
            </a:pPr>
            <a:r>
              <a:rPr lang="sv-SE" sz="2400" dirty="0">
                <a:effectLst/>
                <a:ea typeface="Times" pitchFamily="2" charset="0"/>
                <a:cs typeface="Calibri" panose="020F0502020204030204" pitchFamily="34" charset="0"/>
              </a:rPr>
              <a:t>Klassrumsobservationer som framåtsyftande professionell och lärande aktivitet:</a:t>
            </a:r>
          </a:p>
          <a:p>
            <a:r>
              <a:rPr lang="sv-SE" sz="2400" dirty="0">
                <a:ea typeface="Times" pitchFamily="2" charset="0"/>
                <a:cs typeface="Calibri" panose="020F0502020204030204" pitchFamily="34" charset="0"/>
              </a:rPr>
              <a:t>H</a:t>
            </a:r>
            <a:r>
              <a:rPr lang="sv-SE" sz="2400" dirty="0">
                <a:effectLst/>
                <a:ea typeface="Times" pitchFamily="2" charset="0"/>
                <a:cs typeface="Calibri" panose="020F0502020204030204" pitchFamily="34" charset="0"/>
              </a:rPr>
              <a:t>ar inslag av reflektion och återkoppling. </a:t>
            </a:r>
          </a:p>
          <a:p>
            <a:r>
              <a:rPr lang="sv-SE" sz="2400" dirty="0">
                <a:ea typeface="Times" pitchFamily="2" charset="0"/>
                <a:cs typeface="Calibri" panose="020F0502020204030204" pitchFamily="34" charset="0"/>
              </a:rPr>
              <a:t>B</a:t>
            </a:r>
            <a:r>
              <a:rPr lang="sv-SE" sz="2400" dirty="0">
                <a:effectLst/>
                <a:ea typeface="Times" pitchFamily="2" charset="0"/>
                <a:cs typeface="Calibri" panose="020F0502020204030204" pitchFamily="34" charset="0"/>
              </a:rPr>
              <a:t>edrivs ”sida vid sida” med lärare för att belysa och utforska betydelsefulla frågor som uppkommer i den dagliga undervisningen. </a:t>
            </a:r>
          </a:p>
          <a:p>
            <a:r>
              <a:rPr lang="sv-SE" sz="2400" dirty="0">
                <a:effectLst/>
                <a:ea typeface="Times" pitchFamily="2" charset="0"/>
                <a:cs typeface="Calibri" panose="020F0502020204030204" pitchFamily="34" charset="0"/>
              </a:rPr>
              <a:t>En strategi för att förstärka lärarskicklighet och lära tillsammans till gagn för undervisningen och eleverna.</a:t>
            </a:r>
          </a:p>
          <a:p>
            <a:r>
              <a:rPr lang="sv-SE" sz="2400" dirty="0">
                <a:ea typeface="Times" pitchFamily="2" charset="0"/>
                <a:cs typeface="Calibri" panose="020F0502020204030204" pitchFamily="34" charset="0"/>
              </a:rPr>
              <a:t>Vem ger återkopplingen – skolledaren, kollegan, den externa coachen?</a:t>
            </a:r>
            <a:endParaRPr lang="sv-SE" sz="2400" dirty="0">
              <a:effectLst/>
              <a:ea typeface="Times" pitchFamily="2" charset="0"/>
              <a:cs typeface="Calibri" panose="020F0502020204030204" pitchFamily="34" charset="0"/>
            </a:endParaRPr>
          </a:p>
          <a:p>
            <a:pPr marL="137160" indent="0">
              <a:buNone/>
            </a:pPr>
            <a:endParaRPr lang="sv-SE" sz="2400" dirty="0">
              <a:latin typeface="Calibri" panose="020F0502020204030204" pitchFamily="34" charset="0"/>
              <a:cs typeface="Calibri" panose="020F0502020204030204" pitchFamily="34" charset="0"/>
            </a:endParaRPr>
          </a:p>
          <a:p>
            <a:pPr marL="137160" indent="0">
              <a:buNone/>
            </a:pPr>
            <a:endParaRPr lang="sv-SE" dirty="0">
              <a:latin typeface="Calibri" panose="020F0502020204030204" pitchFamily="34" charset="0"/>
              <a:cs typeface="Calibri" panose="020F0502020204030204" pitchFamily="34" charset="0"/>
            </a:endParaRPr>
          </a:p>
          <a:p>
            <a:pPr marL="137160" indent="0">
              <a:buNone/>
            </a:pPr>
            <a:endParaRPr lang="sv-SE" dirty="0">
              <a:latin typeface="Calibri" panose="020F0502020204030204" pitchFamily="34" charset="0"/>
              <a:cs typeface="Calibri" panose="020F0502020204030204" pitchFamily="34" charset="0"/>
            </a:endParaRPr>
          </a:p>
          <a:p>
            <a:pPr marL="137160" indent="0">
              <a:buNone/>
            </a:pPr>
            <a:endParaRPr lang="sv-SE" sz="1600" dirty="0">
              <a:cs typeface="Calibri" panose="020F0502020204030204" pitchFamily="34" charset="0"/>
            </a:endParaRPr>
          </a:p>
          <a:p>
            <a:pPr marL="137160" indent="0">
              <a:buNone/>
            </a:pPr>
            <a:r>
              <a:rPr lang="sv-SE" sz="1600" dirty="0">
                <a:cs typeface="Calibri" panose="020F0502020204030204" pitchFamily="34" charset="0"/>
              </a:rPr>
              <a:t>Håkansson &amp; Sundberg (2023, kommande). </a:t>
            </a:r>
            <a:r>
              <a:rPr lang="sv-SE" sz="1600" i="1" dirty="0">
                <a:cs typeface="Calibri" panose="020F0502020204030204" pitchFamily="34" charset="0"/>
              </a:rPr>
              <a:t>Utmärkt lärare. Forskning om lärarskicklighet och vägarna dit.</a:t>
            </a:r>
            <a:r>
              <a:rPr lang="sv-SE" sz="1600" dirty="0">
                <a:cs typeface="Calibri" panose="020F0502020204030204" pitchFamily="34" charset="0"/>
              </a:rPr>
              <a:t> Natur &amp; Kultur.</a:t>
            </a:r>
          </a:p>
        </p:txBody>
      </p:sp>
    </p:spTree>
    <p:extLst>
      <p:ext uri="{BB962C8B-B14F-4D97-AF65-F5344CB8AC3E}">
        <p14:creationId xmlns:p14="http://schemas.microsoft.com/office/powerpoint/2010/main" val="4059000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A42AA1-449C-9B69-35A6-656E46BAF46B}"/>
              </a:ext>
            </a:extLst>
          </p:cNvPr>
          <p:cNvSpPr>
            <a:spLocks noGrp="1"/>
          </p:cNvSpPr>
          <p:nvPr>
            <p:ph type="title"/>
          </p:nvPr>
        </p:nvSpPr>
        <p:spPr>
          <a:xfrm>
            <a:off x="793912" y="190157"/>
            <a:ext cx="10352868" cy="1280890"/>
          </a:xfrm>
        </p:spPr>
        <p:txBody>
          <a:bodyPr>
            <a:normAutofit/>
          </a:bodyPr>
          <a:lstStyle/>
          <a:p>
            <a:pPr algn="ctr"/>
            <a:r>
              <a:rPr lang="sv-SE" sz="3200" dirty="0"/>
              <a:t>Skolledares återkoppling till lärare efter klassrumsobservationer, inte alltid så effektiv – men …</a:t>
            </a:r>
          </a:p>
        </p:txBody>
      </p:sp>
      <p:sp>
        <p:nvSpPr>
          <p:cNvPr id="3" name="Platshållare för innehåll 2">
            <a:extLst>
              <a:ext uri="{FF2B5EF4-FFF2-40B4-BE49-F238E27FC236}">
                <a16:creationId xmlns:a16="http://schemas.microsoft.com/office/drawing/2014/main" id="{828F7D01-98B4-E48D-CC23-2B543BD4E74F}"/>
              </a:ext>
            </a:extLst>
          </p:cNvPr>
          <p:cNvSpPr>
            <a:spLocks noGrp="1"/>
          </p:cNvSpPr>
          <p:nvPr>
            <p:ph idx="1"/>
          </p:nvPr>
        </p:nvSpPr>
        <p:spPr>
          <a:xfrm>
            <a:off x="511445" y="1331562"/>
            <a:ext cx="11680556" cy="5336281"/>
          </a:xfrm>
        </p:spPr>
        <p:txBody>
          <a:bodyPr/>
          <a:lstStyle/>
          <a:p>
            <a:r>
              <a:rPr lang="sv-SE" sz="2400" dirty="0">
                <a:effectLst/>
              </a:rPr>
              <a:t>11 skolledare fick en tredagars utbildning och träning i observation av forskningsgrundade undervisningsaspekter och effektiv feedback.</a:t>
            </a:r>
          </a:p>
          <a:p>
            <a:r>
              <a:rPr lang="sv-SE" sz="2400" dirty="0"/>
              <a:t>26 lärare erhöll feedback (interventionsgrupp), 27 lärare erhöll inte feedback (kontrollgrupp).</a:t>
            </a:r>
            <a:endParaRPr lang="sv-SE" sz="2400" dirty="0">
              <a:effectLst/>
            </a:endParaRPr>
          </a:p>
          <a:p>
            <a:r>
              <a:rPr lang="sv-SE" sz="2400" dirty="0">
                <a:effectLst/>
              </a:rPr>
              <a:t>7 av 14 undervisningskvaliteter påverkades positivt av återkopplingen.</a:t>
            </a:r>
          </a:p>
          <a:p>
            <a:r>
              <a:rPr lang="sv-SE" sz="2400" dirty="0"/>
              <a:t>3 undervisningskvaliteter påverkades signifikant positivt av återkopplingen – stödjande lärandeklimat, gruppaktivering, individualisering (Kellerman m.fl., 2022).</a:t>
            </a:r>
          </a:p>
          <a:p>
            <a:pPr marL="0" indent="0">
              <a:buNone/>
            </a:pPr>
            <a:endParaRPr lang="sv-SE" sz="2400" dirty="0"/>
          </a:p>
          <a:p>
            <a:pPr marL="0" indent="0">
              <a:buNone/>
            </a:pPr>
            <a:r>
              <a:rPr lang="sv-SE" sz="2400" dirty="0"/>
              <a:t>Vad kännetecknar skolledares återkoppling som inte fungerar t.ex.:</a:t>
            </a:r>
          </a:p>
          <a:p>
            <a:pPr marL="0" indent="0">
              <a:buNone/>
            </a:pPr>
            <a:r>
              <a:rPr lang="sv-SE" sz="2400" dirty="0">
                <a:effectLst/>
              </a:rPr>
              <a:t>”Cerem</a:t>
            </a:r>
            <a:r>
              <a:rPr lang="sv-SE" sz="2400" dirty="0"/>
              <a:t>oniella gratulationer”, ”Tvetydigheter”, ”Målkonflikter” dvs. elevers lärande ELLER goda relationer med personalen (Le </a:t>
            </a:r>
            <a:r>
              <a:rPr lang="sv-SE" sz="2400" dirty="0" err="1"/>
              <a:t>Fevre</a:t>
            </a:r>
            <a:r>
              <a:rPr lang="sv-SE" sz="2400" dirty="0"/>
              <a:t> &amp; Robinson, 2015).</a:t>
            </a:r>
            <a:endParaRPr lang="sv-SE" sz="2400" dirty="0">
              <a:effectLst/>
            </a:endParaRPr>
          </a:p>
          <a:p>
            <a:pPr marL="0" indent="0">
              <a:buNone/>
            </a:pPr>
            <a:endParaRPr lang="sv-SE" dirty="0"/>
          </a:p>
        </p:txBody>
      </p:sp>
    </p:spTree>
    <p:extLst>
      <p:ext uri="{BB962C8B-B14F-4D97-AF65-F5344CB8AC3E}">
        <p14:creationId xmlns:p14="http://schemas.microsoft.com/office/powerpoint/2010/main" val="216594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3B70E5-80EF-88A9-06E5-1F416AE4EA5E}"/>
              </a:ext>
            </a:extLst>
          </p:cNvPr>
          <p:cNvSpPr>
            <a:spLocks noGrp="1"/>
          </p:cNvSpPr>
          <p:nvPr>
            <p:ph type="title"/>
          </p:nvPr>
        </p:nvSpPr>
        <p:spPr>
          <a:xfrm>
            <a:off x="677334" y="294806"/>
            <a:ext cx="10670220" cy="1320800"/>
          </a:xfrm>
        </p:spPr>
        <p:txBody>
          <a:bodyPr/>
          <a:lstStyle/>
          <a:p>
            <a:pPr algn="ctr"/>
            <a:r>
              <a:rPr lang="sv-SE" dirty="0"/>
              <a:t>Att handleda och coacha till lärarskicklighet – </a:t>
            </a:r>
            <a:br>
              <a:rPr lang="sv-SE" dirty="0"/>
            </a:br>
            <a:r>
              <a:rPr lang="sv-SE" dirty="0"/>
              <a:t>Vad kan det leda till?</a:t>
            </a:r>
          </a:p>
        </p:txBody>
      </p:sp>
      <p:sp>
        <p:nvSpPr>
          <p:cNvPr id="3" name="Platshållare för text 2">
            <a:extLst>
              <a:ext uri="{FF2B5EF4-FFF2-40B4-BE49-F238E27FC236}">
                <a16:creationId xmlns:a16="http://schemas.microsoft.com/office/drawing/2014/main" id="{85EE950C-6CCA-F531-501C-B64544A94719}"/>
              </a:ext>
            </a:extLst>
          </p:cNvPr>
          <p:cNvSpPr>
            <a:spLocks noGrp="1"/>
          </p:cNvSpPr>
          <p:nvPr>
            <p:ph type="body" idx="1"/>
          </p:nvPr>
        </p:nvSpPr>
        <p:spPr>
          <a:xfrm>
            <a:off x="677333" y="1513765"/>
            <a:ext cx="10959143" cy="4542346"/>
          </a:xfrm>
        </p:spPr>
        <p:txBody>
          <a:bodyPr>
            <a:normAutofit/>
          </a:bodyPr>
          <a:lstStyle/>
          <a:p>
            <a:pPr algn="ctr"/>
            <a:endParaRPr lang="sv-SE" sz="2800" dirty="0"/>
          </a:p>
          <a:p>
            <a:pPr marL="0" indent="0" algn="ctr">
              <a:buNone/>
            </a:pPr>
            <a:endParaRPr lang="sv-SE" sz="2800" dirty="0"/>
          </a:p>
          <a:p>
            <a:pPr marL="0" indent="0" algn="ctr">
              <a:buNone/>
            </a:pPr>
            <a:r>
              <a:rPr lang="sv-SE" sz="2800" dirty="0"/>
              <a:t>När coachning ingår i en helhet av systematiskt kvalitetsarbete och skolförbättring ”… är den mer värdefull än i stort sett alla typer av skolbaserade interventioner som undersökts i forskning ” (Håkansson &amp; Sundberg, s. 258; jfr Kraft m.fl., 2018; </a:t>
            </a:r>
            <a:r>
              <a:rPr lang="sv-SE" sz="2800" dirty="0" err="1"/>
              <a:t>Fryer</a:t>
            </a:r>
            <a:r>
              <a:rPr lang="sv-SE" sz="2800" dirty="0"/>
              <a:t>, 2017)</a:t>
            </a:r>
          </a:p>
        </p:txBody>
      </p:sp>
    </p:spTree>
    <p:extLst>
      <p:ext uri="{BB962C8B-B14F-4D97-AF65-F5344CB8AC3E}">
        <p14:creationId xmlns:p14="http://schemas.microsoft.com/office/powerpoint/2010/main" val="99137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E0DCCA-20EB-1A91-9C72-0EFF92B5D7B0}"/>
              </a:ext>
            </a:extLst>
          </p:cNvPr>
          <p:cNvSpPr>
            <a:spLocks noGrp="1"/>
          </p:cNvSpPr>
          <p:nvPr>
            <p:ph type="title"/>
          </p:nvPr>
        </p:nvSpPr>
        <p:spPr>
          <a:xfrm>
            <a:off x="1490746" y="0"/>
            <a:ext cx="8596668" cy="1320800"/>
          </a:xfrm>
        </p:spPr>
        <p:txBody>
          <a:bodyPr>
            <a:normAutofit fontScale="90000"/>
          </a:bodyPr>
          <a:lstStyle/>
          <a:p>
            <a:pPr algn="ctr"/>
            <a:r>
              <a:rPr lang="sv-SE" dirty="0"/>
              <a:t>Kapacitetsbyggande i förskolor, skolor och på skolförvaltningar – vad innebär det?</a:t>
            </a:r>
          </a:p>
        </p:txBody>
      </p:sp>
      <p:sp>
        <p:nvSpPr>
          <p:cNvPr id="3" name="Platshållare för innehåll 2">
            <a:extLst>
              <a:ext uri="{FF2B5EF4-FFF2-40B4-BE49-F238E27FC236}">
                <a16:creationId xmlns:a16="http://schemas.microsoft.com/office/drawing/2014/main" id="{55076740-F0B6-2976-9C49-F1840E76B55E}"/>
              </a:ext>
            </a:extLst>
          </p:cNvPr>
          <p:cNvSpPr>
            <a:spLocks noGrp="1"/>
          </p:cNvSpPr>
          <p:nvPr>
            <p:ph sz="quarter" idx="13"/>
          </p:nvPr>
        </p:nvSpPr>
        <p:spPr>
          <a:xfrm>
            <a:off x="898901" y="1131376"/>
            <a:ext cx="11148719" cy="5558182"/>
          </a:xfrm>
        </p:spPr>
        <p:txBody>
          <a:bodyPr>
            <a:normAutofit/>
          </a:bodyPr>
          <a:lstStyle/>
          <a:p>
            <a:pPr marL="0" indent="0">
              <a:buNone/>
            </a:pPr>
            <a:r>
              <a:rPr lang="sv-SE" sz="2400" dirty="0"/>
              <a:t>En övergripande förklaring: Förmåga till fortlöpande ”självförbättring” och hantering av förändrade interna och externa förutsättningar.</a:t>
            </a:r>
          </a:p>
          <a:p>
            <a:pPr marL="0" indent="0">
              <a:buNone/>
            </a:pPr>
            <a:r>
              <a:rPr lang="sv-SE" sz="2400" dirty="0"/>
              <a:t>Individers och gruppers lärande, organisationsutveckling och ledarskapsaspekter inbegrips.</a:t>
            </a:r>
          </a:p>
          <a:p>
            <a:pPr marL="0" indent="0">
              <a:buNone/>
            </a:pPr>
            <a:r>
              <a:rPr lang="sv-SE" sz="2400" dirty="0"/>
              <a:t>Kapacitet för skolförbättring inrymmer individuella, kollegiala, kulturella, strukturella och organisatoriska dimensioner.</a:t>
            </a:r>
          </a:p>
          <a:p>
            <a:pPr marL="0" indent="0">
              <a:buNone/>
            </a:pPr>
            <a:r>
              <a:rPr lang="sv-SE" sz="2400" dirty="0"/>
              <a:t>Kraften att engagera och bibehålla kontinuerligt lärande bland lärare och skolan själv med målet att stärka elevers lärande, som i sin tur påverkas av individuella lärare, skolans sociala och strukturella sammanhang och den yttre kontexten (Stoll, 2009).</a:t>
            </a:r>
          </a:p>
          <a:p>
            <a:pPr marL="0" indent="0">
              <a:buNone/>
            </a:pPr>
            <a:r>
              <a:rPr lang="sv-SE" sz="2400" dirty="0"/>
              <a:t>Skapa förutsättningarna, möjligheterna och erfarenheterna för samarbete och gemensamt lärande (Harris, 2001).</a:t>
            </a:r>
          </a:p>
          <a:p>
            <a:pPr marL="0" indent="0">
              <a:buNone/>
            </a:pPr>
            <a:endParaRPr lang="sv-SE" sz="2400" dirty="0"/>
          </a:p>
        </p:txBody>
      </p:sp>
    </p:spTree>
    <p:extLst>
      <p:ext uri="{BB962C8B-B14F-4D97-AF65-F5344CB8AC3E}">
        <p14:creationId xmlns:p14="http://schemas.microsoft.com/office/powerpoint/2010/main" val="163077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94BAE-73E0-44CF-91EB-DD369EBC4FB4}"/>
              </a:ext>
            </a:extLst>
          </p:cNvPr>
          <p:cNvSpPr>
            <a:spLocks noGrp="1"/>
          </p:cNvSpPr>
          <p:nvPr>
            <p:ph type="title"/>
          </p:nvPr>
        </p:nvSpPr>
        <p:spPr>
          <a:xfrm>
            <a:off x="677334" y="156237"/>
            <a:ext cx="8596668" cy="758163"/>
          </a:xfrm>
        </p:spPr>
        <p:txBody>
          <a:bodyPr/>
          <a:lstStyle/>
          <a:p>
            <a:pPr algn="ctr"/>
            <a:r>
              <a:rPr lang="sv-SE" dirty="0"/>
              <a:t>Förbättringskapacitet som …</a:t>
            </a:r>
          </a:p>
        </p:txBody>
      </p:sp>
      <p:sp>
        <p:nvSpPr>
          <p:cNvPr id="3" name="Platshållare för innehåll 2">
            <a:extLst>
              <a:ext uri="{FF2B5EF4-FFF2-40B4-BE49-F238E27FC236}">
                <a16:creationId xmlns:a16="http://schemas.microsoft.com/office/drawing/2014/main" id="{380BF481-B556-4211-984F-AA091E0D03D1}"/>
              </a:ext>
            </a:extLst>
          </p:cNvPr>
          <p:cNvSpPr>
            <a:spLocks noGrp="1"/>
          </p:cNvSpPr>
          <p:nvPr>
            <p:ph idx="1"/>
          </p:nvPr>
        </p:nvSpPr>
        <p:spPr>
          <a:xfrm>
            <a:off x="677333" y="989704"/>
            <a:ext cx="9627252" cy="5421854"/>
          </a:xfrm>
        </p:spPr>
        <p:txBody>
          <a:bodyPr>
            <a:normAutofit/>
          </a:bodyPr>
          <a:lstStyle/>
          <a:p>
            <a:r>
              <a:rPr lang="sv-SE" sz="2800" dirty="0">
                <a:cs typeface="Times New Roman" panose="02020603050405020304" pitchFamily="18" charset="0"/>
              </a:rPr>
              <a:t>… ett väl fungerande, ändamålsenligt och framåtsyftande systematiskt kvalitetsarbete (jfr Håkansson, 2021; </a:t>
            </a:r>
            <a:r>
              <a:rPr lang="sv-SE" sz="2800" dirty="0" err="1">
                <a:cs typeface="Times New Roman" panose="02020603050405020304" pitchFamily="18" charset="0"/>
              </a:rPr>
              <a:t>Rönnström</a:t>
            </a:r>
            <a:r>
              <a:rPr lang="sv-SE" sz="2800" dirty="0">
                <a:cs typeface="Times New Roman" panose="02020603050405020304" pitchFamily="18" charset="0"/>
              </a:rPr>
              <a:t> &amp; Håkansson, 2021).</a:t>
            </a:r>
          </a:p>
          <a:p>
            <a:pPr marL="0" indent="0">
              <a:buNone/>
            </a:pPr>
            <a:endParaRPr lang="sv-SE" sz="2800" dirty="0">
              <a:cs typeface="Times New Roman" panose="02020603050405020304" pitchFamily="18" charset="0"/>
            </a:endParaRPr>
          </a:p>
          <a:p>
            <a:r>
              <a:rPr lang="sv-SE" sz="2800" dirty="0"/>
              <a:t>Vad ska förbättringskapaciteten påverka?</a:t>
            </a:r>
          </a:p>
          <a:p>
            <a:pPr marL="0" indent="0">
              <a:buNone/>
            </a:pPr>
            <a:endParaRPr lang="sv-SE" sz="2800" dirty="0"/>
          </a:p>
          <a:p>
            <a:r>
              <a:rPr lang="sv-SE" sz="2800" dirty="0"/>
              <a:t>Vilka är de viktigaste framgångsvillkoren?</a:t>
            </a:r>
          </a:p>
          <a:p>
            <a:pPr marL="0" indent="0">
              <a:buNone/>
            </a:pPr>
            <a:endParaRPr lang="sv-SE" sz="2800" dirty="0"/>
          </a:p>
          <a:p>
            <a:r>
              <a:rPr lang="sv-SE" sz="2800" dirty="0"/>
              <a:t>På vilket sätt gör förbättringskapacitet skillnad för utbildningskvalitet, undervisning och studieresultat?</a:t>
            </a:r>
          </a:p>
          <a:p>
            <a:pPr marL="0" indent="0">
              <a:buNone/>
            </a:pPr>
            <a:endParaRPr lang="sv-SE"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A1FC630-CFF4-49BE-8B17-F4433512E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585" y="691545"/>
            <a:ext cx="15240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tt förbättra skolor med stöd i forskning : exempel, analyser och utmaningar">
            <a:hlinkClick r:id="rId4"/>
            <a:extLst>
              <a:ext uri="{FF2B5EF4-FFF2-40B4-BE49-F238E27FC236}">
                <a16:creationId xmlns:a16="http://schemas.microsoft.com/office/drawing/2014/main" id="{757AF121-8CF4-BF0C-9712-9F1C1B7384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4585" y="3424093"/>
            <a:ext cx="1635624" cy="229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B7485C2-4A49-4C59-9E10-DAB75FCEB241}"/>
              </a:ext>
            </a:extLst>
          </p:cNvPr>
          <p:cNvGraphicFramePr/>
          <p:nvPr/>
        </p:nvGraphicFramePr>
        <p:xfrm>
          <a:off x="397565" y="719666"/>
          <a:ext cx="10724322" cy="586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a:extLst>
              <a:ext uri="{FF2B5EF4-FFF2-40B4-BE49-F238E27FC236}">
                <a16:creationId xmlns:a16="http://schemas.microsoft.com/office/drawing/2014/main" id="{4BF08934-C952-412D-ACE6-F47601F2000D}"/>
              </a:ext>
            </a:extLst>
          </p:cNvPr>
          <p:cNvSpPr txBox="1"/>
          <p:nvPr/>
        </p:nvSpPr>
        <p:spPr>
          <a:xfrm>
            <a:off x="3092522" y="14687"/>
            <a:ext cx="6361044" cy="461665"/>
          </a:xfrm>
          <a:prstGeom prst="rect">
            <a:avLst/>
          </a:prstGeom>
          <a:noFill/>
        </p:spPr>
        <p:txBody>
          <a:bodyPr wrap="square" rtlCol="0">
            <a:spAutoFit/>
          </a:bodyPr>
          <a:lstStyle/>
          <a:p>
            <a:r>
              <a:rPr lang="sv-SE" sz="2400" dirty="0"/>
              <a:t>Fem aspekter av förbättringskapacitet!</a:t>
            </a:r>
          </a:p>
        </p:txBody>
      </p:sp>
      <p:sp>
        <p:nvSpPr>
          <p:cNvPr id="2" name="textruta 1">
            <a:extLst>
              <a:ext uri="{FF2B5EF4-FFF2-40B4-BE49-F238E27FC236}">
                <a16:creationId xmlns:a16="http://schemas.microsoft.com/office/drawing/2014/main" id="{42E6C5DE-7623-499E-9056-BAD7C5E8B1BA}"/>
              </a:ext>
            </a:extLst>
          </p:cNvPr>
          <p:cNvSpPr txBox="1"/>
          <p:nvPr/>
        </p:nvSpPr>
        <p:spPr>
          <a:xfrm>
            <a:off x="6902604" y="1003609"/>
            <a:ext cx="3951653" cy="646331"/>
          </a:xfrm>
          <a:prstGeom prst="rect">
            <a:avLst/>
          </a:prstGeom>
          <a:noFill/>
        </p:spPr>
        <p:txBody>
          <a:bodyPr wrap="square" rtlCol="0">
            <a:spAutoFit/>
          </a:bodyPr>
          <a:lstStyle/>
          <a:p>
            <a:r>
              <a:rPr lang="sv-SE" dirty="0">
                <a:ea typeface="Calibri" panose="020F0502020204030204" pitchFamily="34" charset="0"/>
                <a:cs typeface="Arial" panose="020B0604020202020204" pitchFamily="34" charset="0"/>
              </a:rPr>
              <a:t>F</a:t>
            </a:r>
            <a:r>
              <a:rPr lang="sv-SE" sz="1800" dirty="0">
                <a:ea typeface="Calibri" panose="020F0502020204030204" pitchFamily="34" charset="0"/>
                <a:cs typeface="Arial" panose="020B0604020202020204" pitchFamily="34" charset="0"/>
              </a:rPr>
              <a:t>örmåga att kommunicera och aktivera analyser och målsättningar!</a:t>
            </a:r>
            <a:endParaRPr lang="sv-SE" dirty="0"/>
          </a:p>
        </p:txBody>
      </p:sp>
      <p:sp>
        <p:nvSpPr>
          <p:cNvPr id="3" name="textruta 2">
            <a:extLst>
              <a:ext uri="{FF2B5EF4-FFF2-40B4-BE49-F238E27FC236}">
                <a16:creationId xmlns:a16="http://schemas.microsoft.com/office/drawing/2014/main" id="{D86D1A15-4051-4E2F-AB17-2DEDA949336B}"/>
              </a:ext>
            </a:extLst>
          </p:cNvPr>
          <p:cNvSpPr txBox="1"/>
          <p:nvPr/>
        </p:nvSpPr>
        <p:spPr>
          <a:xfrm>
            <a:off x="9311268" y="2598233"/>
            <a:ext cx="2754351" cy="923330"/>
          </a:xfrm>
          <a:prstGeom prst="rect">
            <a:avLst/>
          </a:prstGeom>
          <a:noFill/>
        </p:spPr>
        <p:txBody>
          <a:bodyPr wrap="square" rtlCol="0">
            <a:spAutoFit/>
          </a:bodyPr>
          <a:lstStyle/>
          <a:p>
            <a:r>
              <a:rPr lang="sv-SE" dirty="0">
                <a:ea typeface="Calibri" panose="020F0502020204030204" pitchFamily="34" charset="0"/>
                <a:cs typeface="Arial" panose="020B0604020202020204" pitchFamily="34" charset="0"/>
              </a:rPr>
              <a:t>A</a:t>
            </a:r>
            <a:r>
              <a:rPr lang="sv-SE" sz="1800" dirty="0">
                <a:ea typeface="Calibri" panose="020F0502020204030204" pitchFamily="34" charset="0"/>
                <a:cs typeface="Arial" panose="020B0604020202020204" pitchFamily="34" charset="0"/>
              </a:rPr>
              <a:t>tt ha mandat, kunskap, vilja och att delta i arbetet.</a:t>
            </a:r>
            <a:endParaRPr lang="sv-SE" dirty="0"/>
          </a:p>
        </p:txBody>
      </p:sp>
      <p:sp>
        <p:nvSpPr>
          <p:cNvPr id="8" name="textruta 7">
            <a:extLst>
              <a:ext uri="{FF2B5EF4-FFF2-40B4-BE49-F238E27FC236}">
                <a16:creationId xmlns:a16="http://schemas.microsoft.com/office/drawing/2014/main" id="{8BD027C4-901E-4AF5-A136-B3B3236881DD}"/>
              </a:ext>
            </a:extLst>
          </p:cNvPr>
          <p:cNvSpPr txBox="1"/>
          <p:nvPr/>
        </p:nvSpPr>
        <p:spPr>
          <a:xfrm>
            <a:off x="8508381" y="5536608"/>
            <a:ext cx="2832410" cy="646331"/>
          </a:xfrm>
          <a:prstGeom prst="rect">
            <a:avLst/>
          </a:prstGeom>
          <a:noFill/>
        </p:spPr>
        <p:txBody>
          <a:bodyPr wrap="square" rtlCol="0">
            <a:spAutoFit/>
          </a:bodyPr>
          <a:lstStyle/>
          <a:p>
            <a:r>
              <a:rPr lang="sv-SE" dirty="0">
                <a:ea typeface="Calibri" panose="020F0502020204030204" pitchFamily="34" charset="0"/>
                <a:cs typeface="Arial" panose="020B0604020202020204" pitchFamily="34" charset="0"/>
              </a:rPr>
              <a:t>T</a:t>
            </a:r>
            <a:r>
              <a:rPr lang="sv-SE" sz="1800" dirty="0">
                <a:ea typeface="Calibri" panose="020F0502020204030204" pitchFamily="34" charset="0"/>
                <a:cs typeface="Arial" panose="020B0604020202020204" pitchFamily="34" charset="0"/>
              </a:rPr>
              <a:t>eam, arenor och väl formad samordning.</a:t>
            </a:r>
            <a:endParaRPr lang="sv-SE" dirty="0"/>
          </a:p>
        </p:txBody>
      </p:sp>
      <p:sp>
        <p:nvSpPr>
          <p:cNvPr id="9" name="textruta 8">
            <a:extLst>
              <a:ext uri="{FF2B5EF4-FFF2-40B4-BE49-F238E27FC236}">
                <a16:creationId xmlns:a16="http://schemas.microsoft.com/office/drawing/2014/main" id="{26A79EF3-7017-47A7-9E3B-EB8E1C45E68E}"/>
              </a:ext>
            </a:extLst>
          </p:cNvPr>
          <p:cNvSpPr txBox="1"/>
          <p:nvPr/>
        </p:nvSpPr>
        <p:spPr>
          <a:xfrm>
            <a:off x="605803" y="5541771"/>
            <a:ext cx="2475570" cy="646331"/>
          </a:xfrm>
          <a:prstGeom prst="rect">
            <a:avLst/>
          </a:prstGeom>
          <a:noFill/>
        </p:spPr>
        <p:txBody>
          <a:bodyPr wrap="square" rtlCol="0">
            <a:spAutoFit/>
          </a:bodyPr>
          <a:lstStyle/>
          <a:p>
            <a:r>
              <a:rPr lang="sv-SE" dirty="0">
                <a:ea typeface="Calibri" panose="020F0502020204030204" pitchFamily="34" charset="0"/>
                <a:cs typeface="Arial" panose="020B0604020202020204" pitchFamily="34" charset="0"/>
              </a:rPr>
              <a:t>D</a:t>
            </a:r>
            <a:r>
              <a:rPr lang="sv-SE" sz="1800" dirty="0">
                <a:ea typeface="Calibri" panose="020F0502020204030204" pitchFamily="34" charset="0"/>
                <a:cs typeface="Arial" panose="020B0604020202020204" pitchFamily="34" charset="0"/>
              </a:rPr>
              <a:t>en lokala kontextens auktoritet.</a:t>
            </a:r>
            <a:endParaRPr lang="sv-SE" dirty="0"/>
          </a:p>
        </p:txBody>
      </p:sp>
      <p:sp>
        <p:nvSpPr>
          <p:cNvPr id="10" name="textruta 9">
            <a:extLst>
              <a:ext uri="{FF2B5EF4-FFF2-40B4-BE49-F238E27FC236}">
                <a16:creationId xmlns:a16="http://schemas.microsoft.com/office/drawing/2014/main" id="{CB553253-09AB-44A4-9BE8-EF799977B7FB}"/>
              </a:ext>
            </a:extLst>
          </p:cNvPr>
          <p:cNvSpPr txBox="1"/>
          <p:nvPr/>
        </p:nvSpPr>
        <p:spPr>
          <a:xfrm>
            <a:off x="304800" y="2609384"/>
            <a:ext cx="2170769" cy="923330"/>
          </a:xfrm>
          <a:prstGeom prst="rect">
            <a:avLst/>
          </a:prstGeom>
          <a:noFill/>
        </p:spPr>
        <p:txBody>
          <a:bodyPr wrap="square" rtlCol="0">
            <a:spAutoFit/>
          </a:bodyPr>
          <a:lstStyle/>
          <a:p>
            <a:r>
              <a:rPr lang="sv-SE" dirty="0">
                <a:ea typeface="Calibri" panose="020F0502020204030204" pitchFamily="34" charset="0"/>
                <a:cs typeface="Arial" panose="020B0604020202020204" pitchFamily="34" charset="0"/>
              </a:rPr>
              <a:t>F</a:t>
            </a:r>
            <a:r>
              <a:rPr lang="sv-SE" sz="1800" dirty="0">
                <a:ea typeface="Calibri" panose="020F0502020204030204" pitchFamily="34" charset="0"/>
                <a:cs typeface="Arial" panose="020B0604020202020204" pitchFamily="34" charset="0"/>
              </a:rPr>
              <a:t>ördelning, ändamålsenlighet, faser.</a:t>
            </a:r>
          </a:p>
        </p:txBody>
      </p:sp>
      <p:sp>
        <p:nvSpPr>
          <p:cNvPr id="11" name="textruta 10">
            <a:extLst>
              <a:ext uri="{FF2B5EF4-FFF2-40B4-BE49-F238E27FC236}">
                <a16:creationId xmlns:a16="http://schemas.microsoft.com/office/drawing/2014/main" id="{D7AD0E51-0358-49CA-8D66-7715D0E2EEB4}"/>
              </a:ext>
            </a:extLst>
          </p:cNvPr>
          <p:cNvSpPr txBox="1"/>
          <p:nvPr/>
        </p:nvSpPr>
        <p:spPr>
          <a:xfrm>
            <a:off x="8069765" y="6504759"/>
            <a:ext cx="4742985" cy="338554"/>
          </a:xfrm>
          <a:prstGeom prst="rect">
            <a:avLst/>
          </a:prstGeom>
          <a:noFill/>
        </p:spPr>
        <p:txBody>
          <a:bodyPr wrap="square" rtlCol="0">
            <a:spAutoFit/>
          </a:bodyPr>
          <a:lstStyle/>
          <a:p>
            <a:r>
              <a:rPr lang="sv-SE" sz="1600" dirty="0" err="1"/>
              <a:t>Rönnström</a:t>
            </a:r>
            <a:r>
              <a:rPr lang="sv-SE" sz="1600" dirty="0"/>
              <a:t> &amp; Håkansson, 2021</a:t>
            </a:r>
          </a:p>
        </p:txBody>
      </p:sp>
    </p:spTree>
    <p:extLst>
      <p:ext uri="{BB962C8B-B14F-4D97-AF65-F5344CB8AC3E}">
        <p14:creationId xmlns:p14="http://schemas.microsoft.com/office/powerpoint/2010/main" val="326370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B10C67B7-E0C1-45DF-AA73-AA1E6A2A48C4}"/>
              </a:ext>
            </a:extLst>
          </p:cNvPr>
          <p:cNvSpPr txBox="1"/>
          <p:nvPr/>
        </p:nvSpPr>
        <p:spPr>
          <a:xfrm>
            <a:off x="294289" y="1250731"/>
            <a:ext cx="3983421" cy="2523768"/>
          </a:xfrm>
          <a:prstGeom prst="rect">
            <a:avLst/>
          </a:prstGeom>
          <a:noFill/>
        </p:spPr>
        <p:txBody>
          <a:bodyPr wrap="square" rtlCol="0">
            <a:spAutoFit/>
          </a:bodyPr>
          <a:lstStyle/>
          <a:p>
            <a:r>
              <a:rPr lang="sv-SE" sz="2000" dirty="0">
                <a:effectLst/>
                <a:latin typeface="Times New Roman" panose="02020603050405020304" pitchFamily="18" charset="0"/>
                <a:ea typeface="Times New Roman" panose="02020603050405020304" pitchFamily="18" charset="0"/>
              </a:rPr>
              <a:t>FÖRBÄTTRINGSAGENDAN</a:t>
            </a:r>
          </a:p>
          <a:p>
            <a:r>
              <a:rPr lang="sv-SE" sz="2000" dirty="0">
                <a:effectLst/>
                <a:latin typeface="Times New Roman" panose="02020603050405020304" pitchFamily="18" charset="0"/>
                <a:ea typeface="Times New Roman" panose="02020603050405020304" pitchFamily="18" charset="0"/>
              </a:rPr>
              <a:t>Vilka är utvecklingsområdena i vår verksamhet och vilka analyser grundar de sig på? Vilka mål arbetar vi mot, hur rimliga är de och hur kommuniceras de? Vilka är våra styrkor och svagheter?</a:t>
            </a:r>
          </a:p>
          <a:p>
            <a:endParaRPr lang="sv-SE" dirty="0"/>
          </a:p>
        </p:txBody>
      </p:sp>
      <p:sp>
        <p:nvSpPr>
          <p:cNvPr id="9" name="textruta 8">
            <a:extLst>
              <a:ext uri="{FF2B5EF4-FFF2-40B4-BE49-F238E27FC236}">
                <a16:creationId xmlns:a16="http://schemas.microsoft.com/office/drawing/2014/main" id="{5DE33FB1-7578-4C25-B59C-8DE910D144D6}"/>
              </a:ext>
            </a:extLst>
          </p:cNvPr>
          <p:cNvSpPr txBox="1"/>
          <p:nvPr/>
        </p:nvSpPr>
        <p:spPr>
          <a:xfrm>
            <a:off x="-762001" y="47407"/>
            <a:ext cx="12076387" cy="830997"/>
          </a:xfrm>
          <a:prstGeom prst="rect">
            <a:avLst/>
          </a:prstGeom>
          <a:noFill/>
        </p:spPr>
        <p:txBody>
          <a:bodyPr wrap="square" rtlCol="0">
            <a:spAutoFit/>
          </a:bodyPr>
          <a:lstStyle/>
          <a:p>
            <a:pPr algn="ctr"/>
            <a:r>
              <a:rPr lang="sv-SE" sz="2400" dirty="0"/>
              <a:t>Att fundera på – en startpunkt för samtal om </a:t>
            </a:r>
          </a:p>
          <a:p>
            <a:pPr algn="ctr"/>
            <a:r>
              <a:rPr lang="sv-SE" sz="2400" dirty="0"/>
              <a:t>(och kartläggning av) förbättringskapaciteten!</a:t>
            </a:r>
          </a:p>
        </p:txBody>
      </p:sp>
      <p:sp>
        <p:nvSpPr>
          <p:cNvPr id="10" name="textruta 9">
            <a:extLst>
              <a:ext uri="{FF2B5EF4-FFF2-40B4-BE49-F238E27FC236}">
                <a16:creationId xmlns:a16="http://schemas.microsoft.com/office/drawing/2014/main" id="{27C4AFEA-573C-4250-9D0F-640E1A097AB8}"/>
              </a:ext>
            </a:extLst>
          </p:cNvPr>
          <p:cNvSpPr txBox="1"/>
          <p:nvPr/>
        </p:nvSpPr>
        <p:spPr>
          <a:xfrm>
            <a:off x="294289" y="3675662"/>
            <a:ext cx="3983420" cy="2831544"/>
          </a:xfrm>
          <a:prstGeom prst="rect">
            <a:avLst/>
          </a:prstGeom>
          <a:noFill/>
        </p:spPr>
        <p:txBody>
          <a:bodyPr wrap="square" rtlCol="0">
            <a:spAutoFit/>
          </a:bodyPr>
          <a:lstStyle/>
          <a:p>
            <a:r>
              <a:rPr lang="sv-SE" sz="2000" dirty="0">
                <a:effectLst/>
                <a:latin typeface="Times New Roman" panose="02020603050405020304" pitchFamily="18" charset="0"/>
                <a:ea typeface="Times New Roman" panose="02020603050405020304" pitchFamily="18" charset="0"/>
              </a:rPr>
              <a:t>FÖRBÄTTRINGSAGENTERNA</a:t>
            </a:r>
          </a:p>
          <a:p>
            <a:r>
              <a:rPr lang="sv-SE" sz="2000" dirty="0">
                <a:effectLst/>
                <a:latin typeface="Times New Roman" panose="02020603050405020304" pitchFamily="18" charset="0"/>
                <a:ea typeface="Times New Roman" panose="02020603050405020304" pitchFamily="18" charset="0"/>
              </a:rPr>
              <a:t>Vilka kunskaper och drivkrafter för att bedriva förbättringsarbetet finns hos individer och grupper inom organisationen? Vilka mandat har getts till olika personer och vilka hinder möter vi? Vilka är våra styrkor och svagheter?</a:t>
            </a:r>
          </a:p>
          <a:p>
            <a:endParaRPr lang="sv-SE" dirty="0"/>
          </a:p>
        </p:txBody>
      </p:sp>
      <p:sp>
        <p:nvSpPr>
          <p:cNvPr id="11" name="textruta 10">
            <a:extLst>
              <a:ext uri="{FF2B5EF4-FFF2-40B4-BE49-F238E27FC236}">
                <a16:creationId xmlns:a16="http://schemas.microsoft.com/office/drawing/2014/main" id="{9C9AF2D0-C824-4E50-A507-687369640E46}"/>
              </a:ext>
            </a:extLst>
          </p:cNvPr>
          <p:cNvSpPr txBox="1"/>
          <p:nvPr/>
        </p:nvSpPr>
        <p:spPr>
          <a:xfrm>
            <a:off x="6896179" y="3103126"/>
            <a:ext cx="5001532" cy="2215991"/>
          </a:xfrm>
          <a:prstGeom prst="rect">
            <a:avLst/>
          </a:prstGeom>
          <a:noFill/>
        </p:spPr>
        <p:txBody>
          <a:bodyPr wrap="square" rtlCol="0">
            <a:spAutoFit/>
          </a:bodyPr>
          <a:lstStyle/>
          <a:p>
            <a:r>
              <a:rPr lang="sv-SE" sz="2000" dirty="0"/>
              <a:t>FÖRBÄTTRINGSORGANISATIONEN</a:t>
            </a:r>
          </a:p>
          <a:p>
            <a:r>
              <a:rPr lang="sv-SE" sz="2000" dirty="0">
                <a:effectLst/>
                <a:latin typeface="Times New Roman" panose="02020603050405020304" pitchFamily="18" charset="0"/>
                <a:ea typeface="Times New Roman" panose="02020603050405020304" pitchFamily="18" charset="0"/>
              </a:rPr>
              <a:t>Vilka mötesplatser för samarbete, analys och lärande i förbättringsarbetet finns och hur fungerar de? Hur samspelar dessa mötesplatser med organisationen för vardagsarbetet? Vilka är våra styrkor och svagheter?</a:t>
            </a:r>
          </a:p>
          <a:p>
            <a:endParaRPr lang="sv-SE" dirty="0"/>
          </a:p>
        </p:txBody>
      </p:sp>
      <p:sp>
        <p:nvSpPr>
          <p:cNvPr id="12" name="textruta 11">
            <a:extLst>
              <a:ext uri="{FF2B5EF4-FFF2-40B4-BE49-F238E27FC236}">
                <a16:creationId xmlns:a16="http://schemas.microsoft.com/office/drawing/2014/main" id="{DC713A71-499F-475E-AD3B-46EC79ED9A10}"/>
              </a:ext>
            </a:extLst>
          </p:cNvPr>
          <p:cNvSpPr txBox="1"/>
          <p:nvPr/>
        </p:nvSpPr>
        <p:spPr>
          <a:xfrm>
            <a:off x="5276193" y="831257"/>
            <a:ext cx="6915807" cy="2215991"/>
          </a:xfrm>
          <a:prstGeom prst="rect">
            <a:avLst/>
          </a:prstGeom>
          <a:noFill/>
        </p:spPr>
        <p:txBody>
          <a:bodyPr wrap="square" rtlCol="0">
            <a:spAutoFit/>
          </a:bodyPr>
          <a:lstStyle/>
          <a:p>
            <a:r>
              <a:rPr lang="sv-SE" sz="2000" dirty="0"/>
              <a:t>FÖRBÄTTRINGSKULTUR OCH FÖRBÄTTRINGSHISTORIA</a:t>
            </a:r>
          </a:p>
          <a:p>
            <a:r>
              <a:rPr lang="sv-SE" sz="2000" dirty="0">
                <a:effectLst/>
                <a:latin typeface="Times New Roman" panose="02020603050405020304" pitchFamily="18" charset="0"/>
                <a:ea typeface="Times New Roman" panose="02020603050405020304" pitchFamily="18" charset="0"/>
              </a:rPr>
              <a:t>Vilka lärdomar har vi dragit från tidigare utvecklingsarbete i verksamheten? Vilka förväntningar har vi på varandra om aktivt och öppet deltagande och om undersökande och experimenterande kring den egna praktiken? Vilka är våra styrkor och svagheter?</a:t>
            </a:r>
          </a:p>
          <a:p>
            <a:endParaRPr lang="sv-SE" dirty="0"/>
          </a:p>
        </p:txBody>
      </p:sp>
      <p:sp>
        <p:nvSpPr>
          <p:cNvPr id="13" name="textruta 12">
            <a:extLst>
              <a:ext uri="{FF2B5EF4-FFF2-40B4-BE49-F238E27FC236}">
                <a16:creationId xmlns:a16="http://schemas.microsoft.com/office/drawing/2014/main" id="{295437C6-E2F6-4239-9AE3-DFA2CBA82B86}"/>
              </a:ext>
            </a:extLst>
          </p:cNvPr>
          <p:cNvSpPr txBox="1"/>
          <p:nvPr/>
        </p:nvSpPr>
        <p:spPr>
          <a:xfrm>
            <a:off x="4801816" y="5257562"/>
            <a:ext cx="7095895" cy="1600438"/>
          </a:xfrm>
          <a:prstGeom prst="rect">
            <a:avLst/>
          </a:prstGeom>
          <a:noFill/>
        </p:spPr>
        <p:txBody>
          <a:bodyPr wrap="square" rtlCol="0">
            <a:spAutoFit/>
          </a:bodyPr>
          <a:lstStyle/>
          <a:p>
            <a:r>
              <a:rPr lang="sv-SE" sz="2000" dirty="0"/>
              <a:t>FÖRBÄTTRINGSLEDARSKAP OCH FÖRBÄTTRINGSPROCESSER</a:t>
            </a:r>
          </a:p>
          <a:p>
            <a:r>
              <a:rPr lang="sv-SE" sz="2000" dirty="0">
                <a:effectLst/>
                <a:latin typeface="Times New Roman" panose="02020603050405020304" pitchFamily="18" charset="0"/>
                <a:ea typeface="Times New Roman" panose="02020603050405020304" pitchFamily="18" charset="0"/>
              </a:rPr>
              <a:t>Vilket ledarskap krävs i olika faser av förbättringsarbetet och hur är ansvaret och ledarskapet fördelat mellan olika aktörer i vår verksamhet? Vilka är våra styrkor och svagheter?</a:t>
            </a:r>
          </a:p>
          <a:p>
            <a:endParaRPr lang="sv-SE" dirty="0"/>
          </a:p>
        </p:txBody>
      </p:sp>
      <p:sp>
        <p:nvSpPr>
          <p:cNvPr id="2" name="textruta 1">
            <a:extLst>
              <a:ext uri="{FF2B5EF4-FFF2-40B4-BE49-F238E27FC236}">
                <a16:creationId xmlns:a16="http://schemas.microsoft.com/office/drawing/2014/main" id="{D6D9FC1A-36C8-48E3-A975-03F6F981B09D}"/>
              </a:ext>
            </a:extLst>
          </p:cNvPr>
          <p:cNvSpPr txBox="1"/>
          <p:nvPr/>
        </p:nvSpPr>
        <p:spPr>
          <a:xfrm>
            <a:off x="484116" y="6491064"/>
            <a:ext cx="2155846" cy="338554"/>
          </a:xfrm>
          <a:prstGeom prst="rect">
            <a:avLst/>
          </a:prstGeom>
          <a:noFill/>
        </p:spPr>
        <p:txBody>
          <a:bodyPr wrap="square" rtlCol="0">
            <a:spAutoFit/>
          </a:bodyPr>
          <a:lstStyle/>
          <a:p>
            <a:r>
              <a:rPr lang="sv-SE" sz="1600" dirty="0"/>
              <a:t>Jfr Håkansson, 2021</a:t>
            </a:r>
          </a:p>
        </p:txBody>
      </p:sp>
    </p:spTree>
    <p:extLst>
      <p:ext uri="{BB962C8B-B14F-4D97-AF65-F5344CB8AC3E}">
        <p14:creationId xmlns:p14="http://schemas.microsoft.com/office/powerpoint/2010/main" val="26477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ak pil 4">
            <a:extLst>
              <a:ext uri="{FF2B5EF4-FFF2-40B4-BE49-F238E27FC236}">
                <a16:creationId xmlns:a16="http://schemas.microsoft.com/office/drawing/2014/main" id="{8F9DACAE-2935-F74B-99D1-069DD29A2166}"/>
              </a:ext>
            </a:extLst>
          </p:cNvPr>
          <p:cNvCxnSpPr/>
          <p:nvPr/>
        </p:nvCxnSpPr>
        <p:spPr>
          <a:xfrm>
            <a:off x="5617586" y="1548787"/>
            <a:ext cx="0" cy="443581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Rak pil 6">
            <a:extLst>
              <a:ext uri="{FF2B5EF4-FFF2-40B4-BE49-F238E27FC236}">
                <a16:creationId xmlns:a16="http://schemas.microsoft.com/office/drawing/2014/main" id="{0CE7B024-9F45-1141-9345-5C420A9EE77D}"/>
              </a:ext>
            </a:extLst>
          </p:cNvPr>
          <p:cNvCxnSpPr/>
          <p:nvPr/>
        </p:nvCxnSpPr>
        <p:spPr>
          <a:xfrm>
            <a:off x="2835476" y="3617712"/>
            <a:ext cx="5564221"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ruta 7">
            <a:extLst>
              <a:ext uri="{FF2B5EF4-FFF2-40B4-BE49-F238E27FC236}">
                <a16:creationId xmlns:a16="http://schemas.microsoft.com/office/drawing/2014/main" id="{EB7D5DA4-8E29-7B44-AC82-03BF8605B2F1}"/>
              </a:ext>
            </a:extLst>
          </p:cNvPr>
          <p:cNvSpPr txBox="1"/>
          <p:nvPr/>
        </p:nvSpPr>
        <p:spPr>
          <a:xfrm>
            <a:off x="1229202" y="165475"/>
            <a:ext cx="9810932" cy="830997"/>
          </a:xfrm>
          <a:prstGeom prst="rect">
            <a:avLst/>
          </a:prstGeom>
          <a:noFill/>
        </p:spPr>
        <p:txBody>
          <a:bodyPr wrap="square" rtlCol="0">
            <a:spAutoFit/>
          </a:bodyPr>
          <a:lstStyle/>
          <a:p>
            <a:pPr algn="ctr"/>
            <a:r>
              <a:rPr lang="sv-SE" sz="2400" dirty="0"/>
              <a:t>Att hantera och balansera det pedagogiska ledarskapets </a:t>
            </a:r>
          </a:p>
          <a:p>
            <a:pPr algn="ctr"/>
            <a:r>
              <a:rPr lang="sv-SE" sz="2400" dirty="0"/>
              <a:t>vertikala och horisontella dimensioner – behovet av ”split vision”</a:t>
            </a:r>
          </a:p>
        </p:txBody>
      </p:sp>
      <p:sp>
        <p:nvSpPr>
          <p:cNvPr id="9" name="textruta 8">
            <a:extLst>
              <a:ext uri="{FF2B5EF4-FFF2-40B4-BE49-F238E27FC236}">
                <a16:creationId xmlns:a16="http://schemas.microsoft.com/office/drawing/2014/main" id="{EECDEF76-BBFE-014C-B64F-13A896AED75B}"/>
              </a:ext>
            </a:extLst>
          </p:cNvPr>
          <p:cNvSpPr txBox="1"/>
          <p:nvPr/>
        </p:nvSpPr>
        <p:spPr>
          <a:xfrm>
            <a:off x="5917909" y="1309389"/>
            <a:ext cx="2646218" cy="2062103"/>
          </a:xfrm>
          <a:prstGeom prst="rect">
            <a:avLst/>
          </a:prstGeom>
          <a:noFill/>
        </p:spPr>
        <p:txBody>
          <a:bodyPr wrap="square" rtlCol="0">
            <a:spAutoFit/>
          </a:bodyPr>
          <a:lstStyle/>
          <a:p>
            <a:r>
              <a:rPr lang="sv-SE" sz="1600" dirty="0"/>
              <a:t>Den vertikala dimensionen </a:t>
            </a:r>
          </a:p>
          <a:p>
            <a:r>
              <a:rPr lang="sv-SE" sz="1600" dirty="0"/>
              <a:t>”Styrkedjan” med olika ledningsnivåer, regelverk kring styrdokument, anställningar, administration, ekonomi etc. Från statlig styrning till klassrumsnivå.</a:t>
            </a:r>
          </a:p>
        </p:txBody>
      </p:sp>
      <p:sp>
        <p:nvSpPr>
          <p:cNvPr id="10" name="textruta 9">
            <a:extLst>
              <a:ext uri="{FF2B5EF4-FFF2-40B4-BE49-F238E27FC236}">
                <a16:creationId xmlns:a16="http://schemas.microsoft.com/office/drawing/2014/main" id="{77656E0C-7F8B-5C4E-9E59-BA6CF5E14CC9}"/>
              </a:ext>
            </a:extLst>
          </p:cNvPr>
          <p:cNvSpPr txBox="1"/>
          <p:nvPr/>
        </p:nvSpPr>
        <p:spPr>
          <a:xfrm>
            <a:off x="3054434" y="3970158"/>
            <a:ext cx="5971309" cy="830997"/>
          </a:xfrm>
          <a:prstGeom prst="rect">
            <a:avLst/>
          </a:prstGeom>
          <a:noFill/>
        </p:spPr>
        <p:txBody>
          <a:bodyPr wrap="square" rtlCol="0">
            <a:spAutoFit/>
          </a:bodyPr>
          <a:lstStyle/>
          <a:p>
            <a:r>
              <a:rPr lang="sv-SE" sz="1600" dirty="0"/>
              <a:t>Den horisontella dimensionen med utveckling av undervisningskvalitet, leda kollegialt lärande och lärares professionella lärande.</a:t>
            </a:r>
          </a:p>
        </p:txBody>
      </p:sp>
      <p:sp>
        <p:nvSpPr>
          <p:cNvPr id="2" name="textruta 1">
            <a:extLst>
              <a:ext uri="{FF2B5EF4-FFF2-40B4-BE49-F238E27FC236}">
                <a16:creationId xmlns:a16="http://schemas.microsoft.com/office/drawing/2014/main" id="{AE701B3C-37AD-B645-9DAA-190B0DFC1397}"/>
              </a:ext>
            </a:extLst>
          </p:cNvPr>
          <p:cNvSpPr txBox="1"/>
          <p:nvPr/>
        </p:nvSpPr>
        <p:spPr>
          <a:xfrm>
            <a:off x="6570921" y="6238953"/>
            <a:ext cx="5242537" cy="369332"/>
          </a:xfrm>
          <a:prstGeom prst="rect">
            <a:avLst/>
          </a:prstGeom>
          <a:noFill/>
        </p:spPr>
        <p:txBody>
          <a:bodyPr wrap="square" rtlCol="0">
            <a:spAutoFit/>
          </a:bodyPr>
          <a:lstStyle/>
          <a:p>
            <a:r>
              <a:rPr lang="sv-SE" dirty="0"/>
              <a:t>(Håkansson &amp; Sundberg, 2018, kap 1, s. 43-44)</a:t>
            </a:r>
          </a:p>
        </p:txBody>
      </p:sp>
    </p:spTree>
    <p:extLst>
      <p:ext uri="{BB962C8B-B14F-4D97-AF65-F5344CB8AC3E}">
        <p14:creationId xmlns:p14="http://schemas.microsoft.com/office/powerpoint/2010/main" val="360158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9A7D46C-071B-1805-28F2-9D4BFF5CCE18}"/>
              </a:ext>
            </a:extLst>
          </p:cNvPr>
          <p:cNvGraphicFramePr/>
          <p:nvPr/>
        </p:nvGraphicFramePr>
        <p:xfrm>
          <a:off x="498167" y="1254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ruta 7">
            <a:extLst>
              <a:ext uri="{FF2B5EF4-FFF2-40B4-BE49-F238E27FC236}">
                <a16:creationId xmlns:a16="http://schemas.microsoft.com/office/drawing/2014/main" id="{0A1D3532-4276-30BE-B524-0970F181C14E}"/>
              </a:ext>
            </a:extLst>
          </p:cNvPr>
          <p:cNvSpPr txBox="1"/>
          <p:nvPr/>
        </p:nvSpPr>
        <p:spPr>
          <a:xfrm>
            <a:off x="0" y="46299"/>
            <a:ext cx="12192000" cy="830997"/>
          </a:xfrm>
          <a:prstGeom prst="rect">
            <a:avLst/>
          </a:prstGeom>
          <a:noFill/>
        </p:spPr>
        <p:txBody>
          <a:bodyPr wrap="square">
            <a:spAutoFit/>
          </a:bodyPr>
          <a:lstStyle/>
          <a:p>
            <a:pPr algn="ctr"/>
            <a:r>
              <a:rPr lang="sv-SE" sz="2400" dirty="0"/>
              <a:t>Vad ska det systematiska kvalitetsarbetet leda till, t.ex.: Undervisningsskicklighet, lärarskicklighet och pedagogisk skicklighet – men vad är vad?</a:t>
            </a:r>
          </a:p>
        </p:txBody>
      </p:sp>
      <p:sp>
        <p:nvSpPr>
          <p:cNvPr id="9" name="textruta 8">
            <a:extLst>
              <a:ext uri="{FF2B5EF4-FFF2-40B4-BE49-F238E27FC236}">
                <a16:creationId xmlns:a16="http://schemas.microsoft.com/office/drawing/2014/main" id="{10092027-E558-A8B2-8FF0-7F3E57AD6CF2}"/>
              </a:ext>
            </a:extLst>
          </p:cNvPr>
          <p:cNvSpPr txBox="1"/>
          <p:nvPr/>
        </p:nvSpPr>
        <p:spPr>
          <a:xfrm>
            <a:off x="1456840" y="3960682"/>
            <a:ext cx="2913681" cy="307777"/>
          </a:xfrm>
          <a:prstGeom prst="rect">
            <a:avLst/>
          </a:prstGeom>
          <a:noFill/>
        </p:spPr>
        <p:txBody>
          <a:bodyPr wrap="square" rtlCol="0">
            <a:spAutoFit/>
          </a:bodyPr>
          <a:lstStyle/>
          <a:p>
            <a:pPr algn="ctr"/>
            <a:r>
              <a:rPr lang="sv-SE" dirty="0">
                <a:solidFill>
                  <a:schemeClr val="tx1"/>
                </a:solidFill>
              </a:rPr>
              <a:t>Lärarkompetensens insida</a:t>
            </a:r>
          </a:p>
        </p:txBody>
      </p:sp>
      <p:sp>
        <p:nvSpPr>
          <p:cNvPr id="10" name="textruta 9">
            <a:extLst>
              <a:ext uri="{FF2B5EF4-FFF2-40B4-BE49-F238E27FC236}">
                <a16:creationId xmlns:a16="http://schemas.microsoft.com/office/drawing/2014/main" id="{50C34BAC-86FF-AA7A-49F1-D0BB7D89ADD7}"/>
              </a:ext>
            </a:extLst>
          </p:cNvPr>
          <p:cNvSpPr txBox="1"/>
          <p:nvPr/>
        </p:nvSpPr>
        <p:spPr>
          <a:xfrm>
            <a:off x="0" y="1522177"/>
            <a:ext cx="2913681" cy="369332"/>
          </a:xfrm>
          <a:prstGeom prst="rect">
            <a:avLst/>
          </a:prstGeom>
          <a:noFill/>
        </p:spPr>
        <p:txBody>
          <a:bodyPr wrap="square" rtlCol="0">
            <a:spAutoFit/>
          </a:bodyPr>
          <a:lstStyle/>
          <a:p>
            <a:pPr lvl="0" algn="ctr"/>
            <a:r>
              <a:rPr lang="sv-SE" sz="1800" dirty="0"/>
              <a:t>Lärarkompetensens utsida</a:t>
            </a:r>
          </a:p>
        </p:txBody>
      </p:sp>
      <p:pic>
        <p:nvPicPr>
          <p:cNvPr id="2" name="Bildobjekt 1" descr="En bild som visar text, Människoansikte, person, konst&#10;&#10;Automatiskt genererad beskrivning">
            <a:extLst>
              <a:ext uri="{FF2B5EF4-FFF2-40B4-BE49-F238E27FC236}">
                <a16:creationId xmlns:a16="http://schemas.microsoft.com/office/drawing/2014/main" id="{49F50AB5-12C8-2D62-389F-AF839FD4DCF4}"/>
              </a:ext>
            </a:extLst>
          </p:cNvPr>
          <p:cNvPicPr>
            <a:picLocks noChangeAspect="1"/>
          </p:cNvPicPr>
          <p:nvPr/>
        </p:nvPicPr>
        <p:blipFill>
          <a:blip r:embed="rId8"/>
          <a:stretch>
            <a:fillRect/>
          </a:stretch>
        </p:blipFill>
        <p:spPr>
          <a:xfrm>
            <a:off x="8805512" y="3110446"/>
            <a:ext cx="3037892" cy="3562887"/>
          </a:xfrm>
          <a:prstGeom prst="rect">
            <a:avLst/>
          </a:prstGeom>
        </p:spPr>
      </p:pic>
    </p:spTree>
    <p:extLst>
      <p:ext uri="{BB962C8B-B14F-4D97-AF65-F5344CB8AC3E}">
        <p14:creationId xmlns:p14="http://schemas.microsoft.com/office/powerpoint/2010/main" val="116387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0AB4A5-1861-0C63-E713-D55EC3C5D94A}"/>
              </a:ext>
            </a:extLst>
          </p:cNvPr>
          <p:cNvSpPr>
            <a:spLocks noGrp="1"/>
          </p:cNvSpPr>
          <p:nvPr>
            <p:ph type="title"/>
          </p:nvPr>
        </p:nvSpPr>
        <p:spPr>
          <a:xfrm>
            <a:off x="677334" y="156238"/>
            <a:ext cx="8596668" cy="1320800"/>
          </a:xfrm>
        </p:spPr>
        <p:txBody>
          <a:bodyPr/>
          <a:lstStyle/>
          <a:p>
            <a:pPr algn="ctr"/>
            <a:r>
              <a:rPr lang="sv-SE" dirty="0"/>
              <a:t>Att samtala om i grupperna!</a:t>
            </a:r>
          </a:p>
        </p:txBody>
      </p:sp>
      <p:sp>
        <p:nvSpPr>
          <p:cNvPr id="3" name="Platshållare för innehåll 2">
            <a:extLst>
              <a:ext uri="{FF2B5EF4-FFF2-40B4-BE49-F238E27FC236}">
                <a16:creationId xmlns:a16="http://schemas.microsoft.com/office/drawing/2014/main" id="{048C88D2-F038-B836-579F-EC4A7FB8D027}"/>
              </a:ext>
            </a:extLst>
          </p:cNvPr>
          <p:cNvSpPr>
            <a:spLocks noGrp="1"/>
          </p:cNvSpPr>
          <p:nvPr>
            <p:ph idx="1"/>
          </p:nvPr>
        </p:nvSpPr>
        <p:spPr>
          <a:xfrm>
            <a:off x="677334" y="1548581"/>
            <a:ext cx="8596668" cy="4492781"/>
          </a:xfrm>
        </p:spPr>
        <p:txBody>
          <a:bodyPr>
            <a:normAutofit/>
          </a:bodyPr>
          <a:lstStyle/>
          <a:p>
            <a:pPr marL="0" indent="0">
              <a:buNone/>
            </a:pPr>
            <a:r>
              <a:rPr lang="sv-SE" sz="2400" dirty="0"/>
              <a:t>Exempel på ”ingångar” i samtalet:</a:t>
            </a:r>
          </a:p>
          <a:p>
            <a:pPr marL="0" indent="0">
              <a:buNone/>
            </a:pPr>
            <a:endParaRPr lang="sv-SE" sz="2400" dirty="0"/>
          </a:p>
          <a:p>
            <a:pPr marL="0" indent="0">
              <a:buNone/>
            </a:pPr>
            <a:r>
              <a:rPr lang="sv-SE" sz="2400" dirty="0"/>
              <a:t>- Hur är det systematiska kvalitetsarbetet organiserat det här läsåret (jfr förbättringsorganisationen)?</a:t>
            </a:r>
          </a:p>
          <a:p>
            <a:pPr marL="0" indent="0">
              <a:buNone/>
            </a:pPr>
            <a:r>
              <a:rPr lang="sv-SE" sz="2400" dirty="0"/>
              <a:t>- Vilka är ”förbättringsagenterna”/”</a:t>
            </a:r>
            <a:r>
              <a:rPr lang="sv-SE" sz="2400" dirty="0" err="1"/>
              <a:t>mellanledarna</a:t>
            </a:r>
            <a:r>
              <a:rPr lang="sv-SE" sz="2400" dirty="0"/>
              <a:t>” och vilket uppdrag har de?</a:t>
            </a:r>
          </a:p>
          <a:p>
            <a:pPr marL="0" indent="0">
              <a:buNone/>
            </a:pPr>
            <a:r>
              <a:rPr lang="sv-SE" sz="2400" dirty="0"/>
              <a:t>- Hur tydlig är planen och vilken förståelse finns för de prioriteringar som gjorts/kommer att göras (jfr förbättringsagendan)?</a:t>
            </a:r>
          </a:p>
        </p:txBody>
      </p:sp>
    </p:spTree>
    <p:extLst>
      <p:ext uri="{BB962C8B-B14F-4D97-AF65-F5344CB8AC3E}">
        <p14:creationId xmlns:p14="http://schemas.microsoft.com/office/powerpoint/2010/main" val="94217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7B0038-E2B3-4943-96FC-84186BB3CA8E}"/>
              </a:ext>
            </a:extLst>
          </p:cNvPr>
          <p:cNvSpPr>
            <a:spLocks noGrp="1"/>
          </p:cNvSpPr>
          <p:nvPr>
            <p:ph type="title"/>
          </p:nvPr>
        </p:nvSpPr>
        <p:spPr>
          <a:xfrm>
            <a:off x="666182" y="22424"/>
            <a:ext cx="8596668" cy="1320800"/>
          </a:xfrm>
        </p:spPr>
        <p:txBody>
          <a:bodyPr/>
          <a:lstStyle/>
          <a:p>
            <a:pPr algn="ctr"/>
            <a:r>
              <a:rPr lang="sv-SE" dirty="0"/>
              <a:t>Vilka förmågor ligger bakom ett ledarskap för lärande?</a:t>
            </a:r>
          </a:p>
        </p:txBody>
      </p:sp>
      <p:sp>
        <p:nvSpPr>
          <p:cNvPr id="3" name="Platshållare för innehåll 2">
            <a:extLst>
              <a:ext uri="{FF2B5EF4-FFF2-40B4-BE49-F238E27FC236}">
                <a16:creationId xmlns:a16="http://schemas.microsoft.com/office/drawing/2014/main" id="{2F59C8DD-6080-47B3-BD0E-51DA42F91CB5}"/>
              </a:ext>
            </a:extLst>
          </p:cNvPr>
          <p:cNvSpPr>
            <a:spLocks noGrp="1"/>
          </p:cNvSpPr>
          <p:nvPr>
            <p:ph idx="1"/>
          </p:nvPr>
        </p:nvSpPr>
        <p:spPr>
          <a:xfrm>
            <a:off x="256478" y="1226634"/>
            <a:ext cx="9946888" cy="5475127"/>
          </a:xfrm>
        </p:spPr>
        <p:txBody>
          <a:bodyPr>
            <a:normAutofit/>
          </a:bodyPr>
          <a:lstStyle/>
          <a:p>
            <a:pPr marL="457200" indent="-457200">
              <a:buAutoNum type="arabicParenR"/>
            </a:pPr>
            <a:r>
              <a:rPr lang="sv-SE" sz="2400" dirty="0"/>
              <a:t>Djupa och specialiserade kunskaper om undervisning och lärande.</a:t>
            </a:r>
          </a:p>
          <a:p>
            <a:pPr marL="457200" indent="-457200">
              <a:buAutoNum type="arabicParenR"/>
            </a:pPr>
            <a:r>
              <a:rPr lang="sv-SE" sz="2400" dirty="0"/>
              <a:t>Förmåga att skapa relationer till lärarna med hjälp av dessa kunskaper.</a:t>
            </a:r>
          </a:p>
          <a:p>
            <a:pPr marL="457200" indent="-457200">
              <a:buAutoNum type="arabicParenR"/>
            </a:pPr>
            <a:r>
              <a:rPr lang="sv-SE" sz="2400" dirty="0"/>
              <a:t>”Utvidgade förväntningar” om alla elevers lärande och studieprestationer som omfattar:</a:t>
            </a:r>
          </a:p>
          <a:p>
            <a:pPr marL="0" indent="0">
              <a:buNone/>
            </a:pPr>
            <a:r>
              <a:rPr lang="sv-SE" sz="2400" dirty="0"/>
              <a:t>	- elever</a:t>
            </a:r>
          </a:p>
          <a:p>
            <a:pPr marL="0" indent="0">
              <a:buNone/>
            </a:pPr>
            <a:r>
              <a:rPr lang="sv-SE" sz="2400" dirty="0"/>
              <a:t>	- personal</a:t>
            </a:r>
          </a:p>
          <a:p>
            <a:pPr marL="0" indent="0">
              <a:buNone/>
            </a:pPr>
            <a:r>
              <a:rPr lang="sv-SE" sz="2400" dirty="0"/>
              <a:t>	- vårdnadshavare</a:t>
            </a:r>
          </a:p>
          <a:p>
            <a:pPr marL="0" indent="0">
              <a:buNone/>
            </a:pPr>
            <a:r>
              <a:rPr lang="sv-SE" sz="2400" dirty="0"/>
              <a:t>	- skolledare</a:t>
            </a:r>
          </a:p>
          <a:p>
            <a:pPr marL="0" indent="0">
              <a:buNone/>
            </a:pPr>
            <a:r>
              <a:rPr lang="sv-SE" sz="2000" dirty="0" err="1"/>
              <a:t>Timperley</a:t>
            </a:r>
            <a:r>
              <a:rPr lang="sv-SE" sz="2000" dirty="0"/>
              <a:t>, H. (2011). </a:t>
            </a:r>
            <a:r>
              <a:rPr lang="sv-SE" sz="2000" dirty="0" err="1"/>
              <a:t>Knowledge</a:t>
            </a:r>
            <a:r>
              <a:rPr lang="sv-SE" sz="2000" dirty="0"/>
              <a:t> and the </a:t>
            </a:r>
            <a:r>
              <a:rPr lang="sv-SE" sz="2000" dirty="0" err="1"/>
              <a:t>leadership</a:t>
            </a:r>
            <a:r>
              <a:rPr lang="sv-SE" sz="2000" dirty="0"/>
              <a:t> </a:t>
            </a:r>
            <a:r>
              <a:rPr lang="sv-SE" sz="2000" dirty="0" err="1"/>
              <a:t>of</a:t>
            </a:r>
            <a:r>
              <a:rPr lang="sv-SE" sz="2000" dirty="0"/>
              <a:t> </a:t>
            </a:r>
            <a:r>
              <a:rPr lang="sv-SE" sz="2000" dirty="0" err="1"/>
              <a:t>learning</a:t>
            </a:r>
            <a:r>
              <a:rPr lang="sv-SE" sz="2000" dirty="0"/>
              <a:t>. </a:t>
            </a:r>
            <a:r>
              <a:rPr lang="sv-SE" sz="2000" i="1" dirty="0" err="1"/>
              <a:t>Leadership</a:t>
            </a:r>
            <a:r>
              <a:rPr lang="sv-SE" sz="2000" i="1" dirty="0"/>
              <a:t> and Policy in </a:t>
            </a:r>
            <a:r>
              <a:rPr lang="sv-SE" sz="2000" i="1" dirty="0" err="1"/>
              <a:t>Schools</a:t>
            </a:r>
            <a:r>
              <a:rPr lang="sv-SE" sz="2000" i="1" dirty="0"/>
              <a:t>, 10</a:t>
            </a:r>
            <a:r>
              <a:rPr lang="sv-SE" sz="2000" dirty="0"/>
              <a:t>(2), 145-170.</a:t>
            </a:r>
          </a:p>
        </p:txBody>
      </p:sp>
    </p:spTree>
    <p:extLst>
      <p:ext uri="{BB962C8B-B14F-4D97-AF65-F5344CB8AC3E}">
        <p14:creationId xmlns:p14="http://schemas.microsoft.com/office/powerpoint/2010/main" val="13386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77671" y="248093"/>
            <a:ext cx="8596668" cy="1320800"/>
          </a:xfrm>
        </p:spPr>
        <p:txBody>
          <a:bodyPr>
            <a:normAutofit/>
          </a:bodyPr>
          <a:lstStyle/>
          <a:p>
            <a:pPr algn="ctr"/>
            <a:r>
              <a:rPr lang="sv-SE" dirty="0"/>
              <a:t>”</a:t>
            </a:r>
            <a:r>
              <a:rPr lang="sv-SE" dirty="0" err="1"/>
              <a:t>Leadership</a:t>
            </a:r>
            <a:r>
              <a:rPr lang="sv-SE" dirty="0"/>
              <a:t> </a:t>
            </a:r>
            <a:r>
              <a:rPr lang="sv-SE" dirty="0" err="1"/>
              <a:t>content</a:t>
            </a:r>
            <a:r>
              <a:rPr lang="sv-SE" dirty="0"/>
              <a:t> </a:t>
            </a:r>
            <a:r>
              <a:rPr lang="sv-SE" dirty="0" err="1"/>
              <a:t>knowledge</a:t>
            </a:r>
            <a:r>
              <a:rPr lang="sv-SE" dirty="0"/>
              <a:t>” – en dynamisk och flexibel kunskapsbas</a:t>
            </a:r>
          </a:p>
        </p:txBody>
      </p:sp>
      <p:sp>
        <p:nvSpPr>
          <p:cNvPr id="3" name="Platshållare för innehåll 2"/>
          <p:cNvSpPr>
            <a:spLocks noGrp="1"/>
          </p:cNvSpPr>
          <p:nvPr>
            <p:ph idx="1"/>
          </p:nvPr>
        </p:nvSpPr>
        <p:spPr>
          <a:xfrm>
            <a:off x="294563" y="1977657"/>
            <a:ext cx="11563140" cy="4632250"/>
          </a:xfrm>
        </p:spPr>
        <p:txBody>
          <a:bodyPr>
            <a:normAutofit/>
          </a:bodyPr>
          <a:lstStyle/>
          <a:p>
            <a:pPr marL="0" indent="0" algn="ctr">
              <a:buNone/>
            </a:pPr>
            <a:r>
              <a:rPr lang="sv-SE" sz="2400" dirty="0"/>
              <a:t>Vad behöver skolledaren veta och kunna? - ”split vision” igen!</a:t>
            </a:r>
          </a:p>
          <a:p>
            <a:pPr marL="0" indent="0" algn="ctr">
              <a:buNone/>
            </a:pPr>
            <a:endParaRPr lang="sv-SE" sz="2400" dirty="0"/>
          </a:p>
          <a:p>
            <a:pPr marL="0" indent="0" algn="ctr">
              <a:buNone/>
            </a:pPr>
            <a:r>
              <a:rPr lang="sv-SE" sz="2400" dirty="0"/>
              <a:t>Å ena sidan: en professionell kunskapsbas kring centrala aspekter i förskolans/skolans uppdrag/undervisning.</a:t>
            </a:r>
          </a:p>
          <a:p>
            <a:pPr marL="0" indent="0">
              <a:buNone/>
            </a:pPr>
            <a:endParaRPr lang="sv-SE" sz="2400" dirty="0"/>
          </a:p>
          <a:p>
            <a:pPr marL="0" indent="0">
              <a:buNone/>
            </a:pPr>
            <a:endParaRPr lang="sv-SE" sz="2400" dirty="0"/>
          </a:p>
          <a:p>
            <a:pPr marL="0" indent="0" algn="ctr">
              <a:buNone/>
            </a:pPr>
            <a:r>
              <a:rPr lang="sv-SE" sz="2400" dirty="0"/>
              <a:t>Å andra sidan: centrala aspekter av ledarskapsstrategier och handlingar som kan bidra till organisatoriskt lärande och hållbart kapacitetsbyggande på skolan.</a:t>
            </a:r>
          </a:p>
          <a:p>
            <a:pPr marL="0" indent="0" algn="r">
              <a:buNone/>
            </a:pPr>
            <a:r>
              <a:rPr lang="sv-SE" sz="2400" dirty="0"/>
              <a:t>(English och </a:t>
            </a:r>
            <a:r>
              <a:rPr lang="sv-SE" sz="2400" dirty="0" err="1"/>
              <a:t>Steffy</a:t>
            </a:r>
            <a:r>
              <a:rPr lang="sv-SE" sz="2400" dirty="0"/>
              <a:t> 2011, s. 304). </a:t>
            </a:r>
          </a:p>
          <a:p>
            <a:pPr marL="0" indent="0">
              <a:buNone/>
            </a:pPr>
            <a:endParaRPr lang="sv-SE" sz="2400" dirty="0"/>
          </a:p>
          <a:p>
            <a:pPr marL="0" indent="0">
              <a:buNone/>
            </a:pPr>
            <a:endParaRPr lang="sv-SE" dirty="0"/>
          </a:p>
        </p:txBody>
      </p:sp>
    </p:spTree>
    <p:extLst>
      <p:ext uri="{BB962C8B-B14F-4D97-AF65-F5344CB8AC3E}">
        <p14:creationId xmlns:p14="http://schemas.microsoft.com/office/powerpoint/2010/main" val="49005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2B323ABB-7A11-154B-7099-48E07F536B24}"/>
              </a:ext>
            </a:extLst>
          </p:cNvPr>
          <p:cNvSpPr txBox="1"/>
          <p:nvPr/>
        </p:nvSpPr>
        <p:spPr>
          <a:xfrm>
            <a:off x="1165122" y="596375"/>
            <a:ext cx="9424220" cy="3908762"/>
          </a:xfrm>
          <a:prstGeom prst="rect">
            <a:avLst/>
          </a:prstGeom>
          <a:noFill/>
        </p:spPr>
        <p:txBody>
          <a:bodyPr wrap="square">
            <a:spAutoFit/>
          </a:bodyPr>
          <a:lstStyle/>
          <a:p>
            <a:pPr algn="ctr"/>
            <a:r>
              <a:rPr lang="sv-SE" sz="4000" dirty="0"/>
              <a:t>Analysen som grundbult i det systematiska kvalitetsarbetet</a:t>
            </a:r>
          </a:p>
          <a:p>
            <a:endParaRPr lang="sv-SE" sz="4000" dirty="0"/>
          </a:p>
          <a:p>
            <a:pPr algn="ctr"/>
            <a:r>
              <a:rPr lang="sv-SE" sz="3200" dirty="0"/>
              <a:t>- Förändringar på gång</a:t>
            </a:r>
          </a:p>
          <a:p>
            <a:pPr algn="ctr"/>
            <a:r>
              <a:rPr lang="sv-SE" sz="3200" dirty="0"/>
              <a:t>- Analysens varför, vad och hur</a:t>
            </a:r>
          </a:p>
          <a:p>
            <a:pPr algn="ctr"/>
            <a:r>
              <a:rPr lang="sv-SE" sz="3200" b="0" i="0" u="none" strike="noStrike" dirty="0">
                <a:effectLst/>
              </a:rPr>
              <a:t>- Tre viktiga analyser – resultat, undervisning, förbättringskapacitet</a:t>
            </a:r>
            <a:endParaRPr lang="sv-SE" sz="4000" dirty="0"/>
          </a:p>
        </p:txBody>
      </p:sp>
    </p:spTree>
    <p:extLst>
      <p:ext uri="{BB962C8B-B14F-4D97-AF65-F5344CB8AC3E}">
        <p14:creationId xmlns:p14="http://schemas.microsoft.com/office/powerpoint/2010/main" val="168832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C28289-8DC7-EDAF-D5E3-0B62014B5B2B}"/>
              </a:ext>
            </a:extLst>
          </p:cNvPr>
          <p:cNvSpPr>
            <a:spLocks noGrp="1"/>
          </p:cNvSpPr>
          <p:nvPr>
            <p:ph type="title"/>
          </p:nvPr>
        </p:nvSpPr>
        <p:spPr>
          <a:xfrm>
            <a:off x="677334" y="156238"/>
            <a:ext cx="10520318" cy="1320800"/>
          </a:xfrm>
        </p:spPr>
        <p:txBody>
          <a:bodyPr/>
          <a:lstStyle/>
          <a:p>
            <a:pPr algn="ctr"/>
            <a:r>
              <a:rPr lang="sv-SE" dirty="0"/>
              <a:t>OBS! Genomförda förändringar av det systematiska kvalitetsarbetet</a:t>
            </a:r>
          </a:p>
        </p:txBody>
      </p:sp>
      <p:sp>
        <p:nvSpPr>
          <p:cNvPr id="3" name="Platshållare för text 2">
            <a:extLst>
              <a:ext uri="{FF2B5EF4-FFF2-40B4-BE49-F238E27FC236}">
                <a16:creationId xmlns:a16="http://schemas.microsoft.com/office/drawing/2014/main" id="{C764E75A-A938-5CE0-7203-AFF0C559794F}"/>
              </a:ext>
            </a:extLst>
          </p:cNvPr>
          <p:cNvSpPr>
            <a:spLocks noGrp="1"/>
          </p:cNvSpPr>
          <p:nvPr>
            <p:ph type="body" idx="1"/>
          </p:nvPr>
        </p:nvSpPr>
        <p:spPr>
          <a:xfrm>
            <a:off x="677334" y="1477038"/>
            <a:ext cx="10221724" cy="4953741"/>
          </a:xfrm>
        </p:spPr>
        <p:txBody>
          <a:bodyPr>
            <a:normAutofit/>
          </a:bodyPr>
          <a:lstStyle/>
          <a:p>
            <a:pPr marL="0" indent="0">
              <a:buNone/>
            </a:pPr>
            <a:r>
              <a:rPr lang="sv-SE" sz="2800" dirty="0">
                <a:cs typeface="Calibri" panose="020F0502020204030204" pitchFamily="34" charset="0"/>
              </a:rPr>
              <a:t>Gäller från 2022-08-01</a:t>
            </a:r>
          </a:p>
          <a:p>
            <a:pPr marL="0" indent="0">
              <a:buNone/>
            </a:pPr>
            <a:r>
              <a:rPr lang="sv-SE" sz="2800" dirty="0">
                <a:cs typeface="Calibri" panose="020F0502020204030204" pitchFamily="34" charset="0"/>
              </a:rPr>
              <a:t>”Varje huvudman inom skolväsendet ska på huvudmannanivå systematiskt och kontinuerligt planera och följa upp utbildningen, </a:t>
            </a:r>
            <a:r>
              <a:rPr lang="sv-SE" sz="2800" b="1" dirty="0">
                <a:solidFill>
                  <a:schemeClr val="bg1"/>
                </a:solidFill>
                <a:highlight>
                  <a:srgbClr val="FFFF00"/>
                </a:highlight>
                <a:cs typeface="Calibri" panose="020F0502020204030204" pitchFamily="34" charset="0"/>
              </a:rPr>
              <a:t>analysera orsakerna till uppföljningens resultat och utifrån analysen genomföra insatser i syfte att utveckla utbildningen</a:t>
            </a:r>
            <a:r>
              <a:rPr lang="sv-SE" sz="2800" dirty="0">
                <a:cs typeface="Calibri" panose="020F0502020204030204" pitchFamily="34" charset="0"/>
              </a:rPr>
              <a:t>” (Skollagen 3 §).</a:t>
            </a:r>
          </a:p>
          <a:p>
            <a:pPr marL="0" indent="0">
              <a:buNone/>
            </a:pPr>
            <a:r>
              <a:rPr lang="sv-SE" sz="2800" dirty="0">
                <a:cs typeface="Calibri" panose="020F0502020204030204" pitchFamily="34" charset="0"/>
              </a:rPr>
              <a:t>OBS! Detsamma gäller varje förskola, skola och fritidshem!</a:t>
            </a:r>
          </a:p>
          <a:p>
            <a:pPr marL="0" indent="0">
              <a:buNone/>
            </a:pPr>
            <a:r>
              <a:rPr lang="sv-SE" sz="2800" dirty="0">
                <a:cs typeface="Calibri" panose="020F0502020204030204" pitchFamily="34" charset="0"/>
              </a:rPr>
              <a:t>Gäller från 2023-07-01</a:t>
            </a:r>
          </a:p>
          <a:p>
            <a:pPr marL="0" indent="0">
              <a:buNone/>
            </a:pPr>
            <a:r>
              <a:rPr lang="sv-SE" sz="2800" b="0" i="0" dirty="0">
                <a:solidFill>
                  <a:schemeClr val="tx1"/>
                </a:solidFill>
                <a:effectLst/>
                <a:cs typeface="Calibri" panose="020F0502020204030204" pitchFamily="34" charset="0"/>
              </a:rPr>
              <a:t>”Elevhälsan ska vara en del av skolans kvalitetsarbete” (Skollagen 2 kap. 25 §)</a:t>
            </a:r>
            <a:endParaRPr lang="sv-SE" sz="2800" dirty="0">
              <a:solidFill>
                <a:schemeClr val="tx1"/>
              </a:solidFill>
              <a:cs typeface="Calibri" panose="020F0502020204030204" pitchFamily="34" charset="0"/>
            </a:endParaRPr>
          </a:p>
          <a:p>
            <a:endParaRPr lang="sv-SE" dirty="0"/>
          </a:p>
        </p:txBody>
      </p:sp>
    </p:spTree>
    <p:extLst>
      <p:ext uri="{BB962C8B-B14F-4D97-AF65-F5344CB8AC3E}">
        <p14:creationId xmlns:p14="http://schemas.microsoft.com/office/powerpoint/2010/main" val="4173587253"/>
      </p:ext>
    </p:extLst>
  </p:cSld>
  <p:clrMapOvr>
    <a:masterClrMapping/>
  </p:clrMapOvr>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{07C25095-B1AB-5B45-B6ED-95C15DB18E79}tf10001060</Template>
  <TotalTime>5780</TotalTime>
  <Words>6429</Words>
  <Application>Microsoft Macintosh PowerPoint</Application>
  <PresentationFormat>Bredbild</PresentationFormat>
  <Paragraphs>607</Paragraphs>
  <Slides>51</Slides>
  <Notes>25</Notes>
  <HiddenSlides>0</HiddenSlides>
  <MMClips>0</MMClips>
  <ScaleCrop>false</ScaleCrop>
  <HeadingPairs>
    <vt:vector size="8" baseType="variant">
      <vt:variant>
        <vt:lpstr>Använt teckensnitt</vt:lpstr>
      </vt:variant>
      <vt:variant>
        <vt:i4>8</vt:i4>
      </vt:variant>
      <vt:variant>
        <vt:lpstr>Tema</vt:lpstr>
      </vt:variant>
      <vt:variant>
        <vt:i4>1</vt:i4>
      </vt:variant>
      <vt:variant>
        <vt:lpstr>Serverprogram för OLE-inbäddning</vt:lpstr>
      </vt:variant>
      <vt:variant>
        <vt:i4>1</vt:i4>
      </vt:variant>
      <vt:variant>
        <vt:lpstr>Bildrubriker</vt:lpstr>
      </vt:variant>
      <vt:variant>
        <vt:i4>51</vt:i4>
      </vt:variant>
    </vt:vector>
  </HeadingPairs>
  <TitlesOfParts>
    <vt:vector size="61" baseType="lpstr">
      <vt:lpstr>Arial</vt:lpstr>
      <vt:lpstr>Calibri</vt:lpstr>
      <vt:lpstr>Candara</vt:lpstr>
      <vt:lpstr>Century</vt:lpstr>
      <vt:lpstr>Helvetica</vt:lpstr>
      <vt:lpstr>Times New Roman</vt:lpstr>
      <vt:lpstr>Trebuchet MS</vt:lpstr>
      <vt:lpstr>Wingdings 3</vt:lpstr>
      <vt:lpstr>Fasett</vt:lpstr>
      <vt:lpstr>Word.Document.12</vt:lpstr>
      <vt:lpstr>Att leda systematiskt kvalitetsarbete – rektorers kunskapsbas, analys och kapacitetsbyggande</vt:lpstr>
      <vt:lpstr>PowerPoint-presentation</vt:lpstr>
      <vt:lpstr>Hur har det sett ut? Fyra generationer av skolutveckling och skolledarskap – snabbversionen</vt:lpstr>
      <vt:lpstr>Pedagogiskt ledarskap i en  nordisk/svensk kontext</vt:lpstr>
      <vt:lpstr>PowerPoint-presentation</vt:lpstr>
      <vt:lpstr>Vilka förmågor ligger bakom ett ledarskap för lärande?</vt:lpstr>
      <vt:lpstr>”Leadership content knowledge” – en dynamisk och flexibel kunskapsbas</vt:lpstr>
      <vt:lpstr>PowerPoint-presentation</vt:lpstr>
      <vt:lpstr>OBS! Genomförda förändringar av det systematiska kvalitetsarbetet</vt:lpstr>
      <vt:lpstr>(Troliga) kommande förändringar av det systematiska kvalitetsarbetet</vt:lpstr>
      <vt:lpstr>Nationella målsättningar</vt:lpstr>
      <vt:lpstr>Är det en brytningstid för det systematiska kvalitetsarbetet?</vt:lpstr>
      <vt:lpstr>PowerPoint-presentation</vt:lpstr>
      <vt:lpstr>Analys en viktig del av SKA – vad vet vi? Forskningsfält som belyser …</vt:lpstr>
      <vt:lpstr>Dataanvändning i skolan –  övergripande forskningsresultat</vt:lpstr>
      <vt:lpstr> Skolors dataanvändning och analysarbete – resultat från forskning i svenska kontexter </vt:lpstr>
      <vt:lpstr>Skolors dataanvändning och analysarbete –  resultat från forskning i svenska kontexter</vt:lpstr>
      <vt:lpstr>Analyser av vad? – tre infallsvinklar på analysarbetet, behov av split vision igen! </vt:lpstr>
      <vt:lpstr>PowerPoint-presentation</vt:lpstr>
      <vt:lpstr>Undervisningsanalyser handlar om vad som kännetecknar  bra undervisning exempelvis:</vt:lpstr>
      <vt:lpstr>PowerPoint-presentation</vt:lpstr>
      <vt:lpstr>PowerPoint-presentation</vt:lpstr>
      <vt:lpstr>Analys i det systematiska kvalitetsarbetet – en stegvis process</vt:lpstr>
      <vt:lpstr>Elevers röster i SKA – en outnyttjad resurs?</vt:lpstr>
      <vt:lpstr>Lärandemotivet!</vt:lpstr>
      <vt:lpstr>Motiv enligt forskning!</vt:lpstr>
      <vt:lpstr>Elevernas perspektiv kan utvidga resultatbegreppet</vt:lpstr>
      <vt:lpstr>Vilken roll spelar ”Student-voice” i det systematiska kvalitetsarbetet och skolutvecklingen</vt:lpstr>
      <vt:lpstr>Att kombinera resultatanalysen med undervisningsanalysen – leda för elevers lärande</vt:lpstr>
      <vt:lpstr>PowerPoint-presentation</vt:lpstr>
      <vt:lpstr>PowerPoint-presentation</vt:lpstr>
      <vt:lpstr>Uppföljningens, analysens och förbättringsarbetets karaktär – hur beskrivs detta i forskning?</vt:lpstr>
      <vt:lpstr>Analys- och förbättringsarbetets organisering och ledning</vt:lpstr>
      <vt:lpstr>Vilken roll spelar rektorn för stöd till lärares analysarbete?</vt:lpstr>
      <vt:lpstr>Vad kan skolledaren mer göra? - Utveckla en gemensam karta  </vt:lpstr>
      <vt:lpstr>Organisatorisk beredskap för systematiska  analyser och utvecklingsinsatser</vt:lpstr>
      <vt:lpstr>Vad ”fastnar” skolor i under analysarbetet?</vt:lpstr>
      <vt:lpstr>Strategi 2: Distribuerat ledarskap – men är det lösningen?</vt:lpstr>
      <vt:lpstr>Mellanledaren i en svensk  förskole- och skolkontext</vt:lpstr>
      <vt:lpstr>Rektorer och mellanledare kan  bidra gemensamt</vt:lpstr>
      <vt:lpstr>Formellt/hierarkiskt ledarskap och informellt/distribuerat ledarskap</vt:lpstr>
      <vt:lpstr>Strategi 3: Att leda med stöd av observationer, coachning och återkoppling</vt:lpstr>
      <vt:lpstr>Observationer i kombination med handledning/coachning – en framkomlig väg?</vt:lpstr>
      <vt:lpstr>Skolledares återkoppling till lärare efter klassrumsobservationer, inte alltid så effektiv – men …</vt:lpstr>
      <vt:lpstr>Att handleda och coacha till lärarskicklighet –  Vad kan det leda till?</vt:lpstr>
      <vt:lpstr>Kapacitetsbyggande i förskolor, skolor och på skolförvaltningar – vad innebär det?</vt:lpstr>
      <vt:lpstr>Förbättringskapacitet som …</vt:lpstr>
      <vt:lpstr>PowerPoint-presentation</vt:lpstr>
      <vt:lpstr>PowerPoint-presentation</vt:lpstr>
      <vt:lpstr>PowerPoint-presentation</vt:lpstr>
      <vt:lpstr>Att samtala om i grupperna!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Vallentuna kommun Utvecklingskonferens 2023-10-20</dc:title>
  <dc:creator>Jan Håkansson (HDa)</dc:creator>
  <cp:lastModifiedBy>Jan Håkansson (HDa)</cp:lastModifiedBy>
  <cp:revision>36</cp:revision>
  <dcterms:created xsi:type="dcterms:W3CDTF">2023-10-13T05:57:40Z</dcterms:created>
  <dcterms:modified xsi:type="dcterms:W3CDTF">2024-10-23T08:16:39Z</dcterms:modified>
</cp:coreProperties>
</file>