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210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Månader</c:v>
                </c:pt>
              </c:strCache>
            </c:strRef>
          </c:tx>
          <c:dPt>
            <c:idx val="0"/>
            <c:bubble3D val="0"/>
            <c:spPr>
              <a:solidFill>
                <a:srgbClr val="DBD1E6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81-419B-8441-00575EA851D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81-419B-8441-00575EA851D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81-419B-8441-00575EA851D7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81-419B-8441-00575EA851D7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81-419B-8441-00575EA851D7}"/>
              </c:ext>
            </c:extLst>
          </c:dPt>
          <c:dPt>
            <c:idx val="5"/>
            <c:bubble3D val="0"/>
            <c:spPr>
              <a:solidFill>
                <a:schemeClr val="accent4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81-419B-8441-00575EA851D7}"/>
              </c:ext>
            </c:extLst>
          </c:dPt>
          <c:dPt>
            <c:idx val="6"/>
            <c:bubble3D val="0"/>
            <c:spPr>
              <a:solidFill>
                <a:schemeClr val="accent6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481-419B-8441-00575EA851D7}"/>
              </c:ext>
            </c:extLst>
          </c:dPt>
          <c:dPt>
            <c:idx val="7"/>
            <c:bubble3D val="0"/>
            <c:spPr>
              <a:solidFill>
                <a:srgbClr val="C1E4F2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481-419B-8441-00575EA851D7}"/>
              </c:ext>
            </c:extLst>
          </c:dPt>
          <c:dPt>
            <c:idx val="8"/>
            <c:bubble3D val="0"/>
            <c:spPr>
              <a:solidFill>
                <a:srgbClr val="B8E1C8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481-419B-8441-00575EA851D7}"/>
              </c:ext>
            </c:extLst>
          </c:dPt>
          <c:dPt>
            <c:idx val="9"/>
            <c:bubble3D val="0"/>
            <c:spPr>
              <a:solidFill>
                <a:srgbClr val="FFF3B0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481-419B-8441-00575EA851D7}"/>
              </c:ext>
            </c:extLst>
          </c:dPt>
          <c:dPt>
            <c:idx val="10"/>
            <c:bubble3D val="0"/>
            <c:spPr>
              <a:solidFill>
                <a:srgbClr val="FBCFB9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481-419B-8441-00575EA851D7}"/>
              </c:ext>
            </c:extLst>
          </c:dPt>
          <c:dPt>
            <c:idx val="11"/>
            <c:bubble3D val="0"/>
            <c:spPr>
              <a:solidFill>
                <a:srgbClr val="F8CCDC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481-419B-8441-00575EA851D7}"/>
              </c:ext>
            </c:extLst>
          </c:dPt>
          <c:cat>
            <c:numRef>
              <c:f>Blad1!$A$2:$A$13</c:f>
              <c:numCache>
                <c:formatCode>General</c:formatCode>
                <c:ptCount val="12"/>
              </c:numCache>
            </c:num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481-419B-8441-00575EA85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45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rtl="0"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5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rtl="0"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73B91-B489-479D-9258-C367417A55F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BF88A-FE5C-4B99-B0AF-E0D00EC928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32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Årshjul</a:t>
            </a:r>
            <a:r>
              <a:rPr lang="sv-SE" dirty="0"/>
              <a:t> för skola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8FA180-80FB-4E55-8091-3E6010A13E5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70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D66A35-D26E-D564-7663-08D7C5BF2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3DBDF1C-3029-D0C1-774C-7D07AB2BC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BF4DDA-BBFB-25CF-C1E0-B6655A12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851C86-19F9-9F1B-0D20-CE9F9C4E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37334A-AC45-7908-1263-24629F2A1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864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B9C98A-8720-7CD4-A3F7-7733676EB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AFFAE6F-2476-CB41-210A-4D94920D4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C0027D-33A0-9B35-F8BF-13C27E6B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176E1F-1B7F-5AFF-EDEC-5C9C9E08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E1A486-726A-D218-86DE-3AFDCC36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85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D8BFE0E-4280-944A-2D31-78234A1CB4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52BB080-B976-03A8-DA1E-C25638CFC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206CB6-F426-629D-DD3E-375904D6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215641-70D6-AA7D-C671-1371603D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7C4920-8A9D-2CB8-BF70-07EF92A6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40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AC2CCB-D236-F22B-A068-0F07A9DFA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DD493-F01D-640C-1847-8C2F6F73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09207A-7546-F4F1-0D5E-CADCCBBD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4D19F6-1046-B3B3-F8C7-0FC9F955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AD1720-FD88-2CA6-342D-EAF677BB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127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78326E-126B-FA25-815A-FEAEF8871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1B39D5-F2CE-273C-D2F4-3024DFE4C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11B443-A658-52D8-78B9-3B33FB17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474005-19FE-0185-3F65-6DF5E556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106F0C-52FE-770C-54FD-DC2767A4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97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F4E601-E1E2-3371-E9E7-3B56BFA5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790F01-A98B-80A0-5A47-5AD38BEB9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513B4FC-85B8-FDAA-9C60-D8AF0B040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356DD00-7CB9-2A69-53BE-2B99D33D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8C20A0-115E-C72D-C718-CDD1A247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E51741-22C1-E209-FAD5-3B6D72E6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38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D17C56-67DB-F4A0-B634-853DF02B9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070DC9-7348-817E-7276-521B37C50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7F0E8C6-6CD8-9C0E-94F3-48D8E4636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CA8E87-98C8-FE70-5175-4957D2885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C90249E-EF1C-5B7B-2FFA-92E9321164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33583A9-157D-FC8D-635B-6AA4E2C9C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E069D5C-5A55-5A7C-75CE-1F51FF3B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D337014-E413-E539-2F1B-510E2DE0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959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F86A66-E9E3-7E6B-EFEB-2E8FCFA1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D293668-2095-29A8-BA9B-E3F483FC6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11232D-2FF0-049C-E463-6BFADD6E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516D34F-810B-7BBC-A786-E9377984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44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B6E5436-6B30-DE00-C3B9-06E62449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D239356-8958-3EC8-CF49-9E086109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9F8AD76-90B3-028A-2AB0-DBF23513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77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42E864-181F-557D-ED21-DCCE38C6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2FD348-4B9E-3F15-B77E-8F29DE56D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D722C2-35AB-390A-68A9-E5929C02E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0EE416C-4DCE-9DF6-CE72-2B5DC72A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A32C19B-807B-2304-7371-CA87384C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52D0EE-B019-23A5-E28B-B60D202C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653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12E9A4-6810-11F2-5486-C383B1EEC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3D272DA-D332-D352-C007-730A11B8B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E4B360-B895-EC89-596F-CF5515377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1CF96B2-F77B-6813-9077-08490679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625FBB-600E-2A82-89B5-E714D46D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5BDE10-E786-05D4-233E-3833812B4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37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010FDC-BD36-86B2-61FD-5C6CF775C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419357-25E2-F8E1-ECEE-CD6B374A2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DE2CBA-9659-273E-8744-AA07EE12B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BBD3-3000-465A-9E20-ACE551A3700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2F0C5A-180C-0D93-8E56-3EBA5FEAA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8FC159-9927-062E-3CEA-BF6AB9635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06B55-C3EF-4B0F-A2E2-0FEDAC0C13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090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 37">
            <a:extLst>
              <a:ext uri="{FF2B5EF4-FFF2-40B4-BE49-F238E27FC236}">
                <a16:creationId xmlns:a16="http://schemas.microsoft.com/office/drawing/2014/main" id="{0E010D9C-8068-403C-8FAD-35DA3799E440}"/>
              </a:ext>
            </a:extLst>
          </p:cNvPr>
          <p:cNvGrpSpPr/>
          <p:nvPr/>
        </p:nvGrpSpPr>
        <p:grpSpPr>
          <a:xfrm>
            <a:off x="2699289" y="1077910"/>
            <a:ext cx="5892953" cy="5316859"/>
            <a:chOff x="1213836" y="195145"/>
            <a:chExt cx="6859586" cy="6188994"/>
          </a:xfrm>
        </p:grpSpPr>
        <p:graphicFrame>
          <p:nvGraphicFramePr>
            <p:cNvPr id="39" name="Diagram 38">
              <a:extLst>
                <a:ext uri="{FF2B5EF4-FFF2-40B4-BE49-F238E27FC236}">
                  <a16:creationId xmlns:a16="http://schemas.microsoft.com/office/drawing/2014/main" id="{ACE025A8-B240-468A-9766-7CCC939C4000}"/>
                </a:ext>
              </a:extLst>
            </p:cNvPr>
            <p:cNvGraphicFramePr/>
            <p:nvPr/>
          </p:nvGraphicFramePr>
          <p:xfrm>
            <a:off x="1213836" y="917238"/>
            <a:ext cx="6859586" cy="47995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40" name="Bildobjekt 39">
              <a:extLst>
                <a:ext uri="{FF2B5EF4-FFF2-40B4-BE49-F238E27FC236}">
                  <a16:creationId xmlns:a16="http://schemas.microsoft.com/office/drawing/2014/main" id="{E5D8068F-D6FF-4A4C-AD75-2F3E8D9F6B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928" y="195145"/>
              <a:ext cx="6188994" cy="6188994"/>
            </a:xfrm>
            <a:prstGeom prst="rect">
              <a:avLst/>
            </a:prstGeom>
          </p:spPr>
        </p:pic>
        <p:sp>
          <p:nvSpPr>
            <p:cNvPr id="41" name="Ellips 40">
              <a:extLst>
                <a:ext uri="{FF2B5EF4-FFF2-40B4-BE49-F238E27FC236}">
                  <a16:creationId xmlns:a16="http://schemas.microsoft.com/office/drawing/2014/main" id="{2FDA6965-5ADA-458E-8F77-E0629DC5CA8A}"/>
                </a:ext>
              </a:extLst>
            </p:cNvPr>
            <p:cNvSpPr/>
            <p:nvPr/>
          </p:nvSpPr>
          <p:spPr>
            <a:xfrm>
              <a:off x="3941795" y="2633640"/>
              <a:ext cx="1403669" cy="14036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89068493-E0CD-4466-A9E5-3EBCECB52440}"/>
                </a:ext>
              </a:extLst>
            </p:cNvPr>
            <p:cNvSpPr txBox="1"/>
            <p:nvPr/>
          </p:nvSpPr>
          <p:spPr>
            <a:xfrm>
              <a:off x="3860399" y="2864742"/>
              <a:ext cx="1577508" cy="967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600" err="1">
                  <a:latin typeface="+mj-lt"/>
                </a:rPr>
                <a:t>Årshjul</a:t>
              </a:r>
              <a:endParaRPr lang="sv-SE" sz="1600">
                <a:latin typeface="+mj-lt"/>
              </a:endParaRPr>
            </a:p>
            <a:p>
              <a:pPr algn="ctr"/>
              <a:r>
                <a:rPr lang="sv-SE" sz="1600"/>
                <a:t>XXX</a:t>
              </a:r>
            </a:p>
            <a:p>
              <a:pPr algn="ctr"/>
              <a:r>
                <a:rPr lang="sv-SE" sz="1600">
                  <a:latin typeface="+mj-lt"/>
                </a:rPr>
                <a:t>2019</a:t>
              </a:r>
            </a:p>
          </p:txBody>
        </p:sp>
      </p:grp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A6A013AC-9820-417C-BA8D-3BD23B33589A}"/>
              </a:ext>
            </a:extLst>
          </p:cNvPr>
          <p:cNvGraphicFramePr/>
          <p:nvPr/>
        </p:nvGraphicFramePr>
        <p:xfrm>
          <a:off x="2523865" y="1757099"/>
          <a:ext cx="5993718" cy="419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Ellips 23">
            <a:extLst>
              <a:ext uri="{FF2B5EF4-FFF2-40B4-BE49-F238E27FC236}">
                <a16:creationId xmlns:a16="http://schemas.microsoft.com/office/drawing/2014/main" id="{5C25241A-ECDD-421C-8110-89F6F745A7D8}"/>
              </a:ext>
            </a:extLst>
          </p:cNvPr>
          <p:cNvSpPr/>
          <p:nvPr/>
        </p:nvSpPr>
        <p:spPr>
          <a:xfrm>
            <a:off x="4860539" y="3087316"/>
            <a:ext cx="1403669" cy="14036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BDB03FD7-393B-4EFB-AAA7-534EFE144D9F}"/>
              </a:ext>
            </a:extLst>
          </p:cNvPr>
          <p:cNvSpPr txBox="1"/>
          <p:nvPr/>
        </p:nvSpPr>
        <p:spPr>
          <a:xfrm>
            <a:off x="4666789" y="3281883"/>
            <a:ext cx="17761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atin typeface="+mj-lt"/>
              </a:rPr>
              <a:t>ÅRSHJUL</a:t>
            </a:r>
          </a:p>
          <a:p>
            <a:pPr algn="ctr"/>
            <a:r>
              <a:rPr lang="sv-SE" sz="1200" dirty="0"/>
              <a:t>SKOLOR</a:t>
            </a:r>
          </a:p>
          <a:p>
            <a:pPr algn="ctr"/>
            <a:r>
              <a:rPr lang="sv-SE" sz="1600" dirty="0">
                <a:latin typeface="+mj-lt"/>
              </a:rPr>
              <a:t>2024</a:t>
            </a:r>
          </a:p>
        </p:txBody>
      </p:sp>
      <p:grpSp>
        <p:nvGrpSpPr>
          <p:cNvPr id="26" name="Grupp 25">
            <a:extLst>
              <a:ext uri="{FF2B5EF4-FFF2-40B4-BE49-F238E27FC236}">
                <a16:creationId xmlns:a16="http://schemas.microsoft.com/office/drawing/2014/main" id="{1CDFB32C-F5DC-4A18-B45E-737B0FC82EE8}"/>
              </a:ext>
            </a:extLst>
          </p:cNvPr>
          <p:cNvGrpSpPr/>
          <p:nvPr/>
        </p:nvGrpSpPr>
        <p:grpSpPr>
          <a:xfrm>
            <a:off x="224068" y="416123"/>
            <a:ext cx="11279231" cy="6492016"/>
            <a:chOff x="2408972" y="905377"/>
            <a:chExt cx="8686501" cy="4718393"/>
          </a:xfrm>
        </p:grpSpPr>
        <p:sp>
          <p:nvSpPr>
            <p:cNvPr id="27" name="Rectangle 174">
              <a:extLst>
                <a:ext uri="{FF2B5EF4-FFF2-40B4-BE49-F238E27FC236}">
                  <a16:creationId xmlns:a16="http://schemas.microsoft.com/office/drawing/2014/main" id="{985DC7BE-20EA-4ECF-A00B-A7EEF00F5F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08972" y="4452554"/>
              <a:ext cx="3109338" cy="6854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91440" tIns="45720" rIns="91440" bIns="45720" anchor="ctr"/>
            <a:lstStyle/>
            <a:p>
              <a:pPr defTabSz="762000" eaLnBrk="0" hangingPunct="0"/>
              <a:r>
                <a:rPr lang="sv-SE" sz="1400" b="1" dirty="0">
                  <a:latin typeface="Arial Black"/>
                  <a:cs typeface="Arial"/>
                </a:rPr>
                <a:t>September</a:t>
              </a:r>
            </a:p>
            <a:p>
              <a:pPr defTabSz="762000" eaLnBrk="0" hangingPunct="0"/>
              <a:endParaRPr lang="sv-SE" sz="1000" dirty="0">
                <a:latin typeface="Arial Black"/>
                <a:cs typeface="Arial"/>
              </a:endParaRPr>
            </a:p>
            <a:p>
              <a:pPr marL="90170" indent="-90170" defTabSz="360000">
                <a:buFont typeface="Arial" panose="020B0604020202020204" pitchFamily="34" charset="0"/>
                <a:buChar char="•"/>
              </a:pPr>
              <a:r>
                <a:rPr lang="sv-SE" sz="1000" dirty="0">
                  <a:cs typeface="Calibri"/>
                </a:rPr>
                <a:t>Valaffischer skickas ut till alla skolor med röstberättigade elever</a:t>
              </a:r>
            </a:p>
            <a:p>
              <a:pPr marL="90170" indent="-90170" defTabSz="360000">
                <a:buFont typeface="Arial" panose="020B0604020202020204" pitchFamily="34" charset="0"/>
                <a:buChar char="•"/>
              </a:pPr>
              <a:r>
                <a:rPr lang="sv-SE" sz="1000" dirty="0">
                  <a:cs typeface="Calibri"/>
                </a:rPr>
                <a:t>10/9 Digital träff för alla kontaktpersoner och samordnare i hela staden</a:t>
              </a:r>
            </a:p>
            <a:p>
              <a:pPr marL="90170" indent="-90170" defTabSz="360000">
                <a:buFont typeface="Arial" panose="020B0604020202020204" pitchFamily="34" charset="0"/>
                <a:buChar char="•"/>
              </a:pPr>
              <a:r>
                <a:rPr lang="sv-SE" sz="1000" dirty="0">
                  <a:cs typeface="Calibri"/>
                </a:rPr>
                <a:t>11/8 stormöte med ungdomsfullmäktige på Börsen</a:t>
              </a:r>
            </a:p>
            <a:p>
              <a:pPr marL="90170" indent="-90170" defTabSz="360000">
                <a:buFont typeface="Arial" panose="020B0604020202020204" pitchFamily="34" charset="0"/>
                <a:buChar char="•"/>
              </a:pPr>
              <a:r>
                <a:rPr lang="sv-SE" sz="1000" dirty="0">
                  <a:cs typeface="Calibri"/>
                </a:rPr>
                <a:t>Extra stöd erbjuds till skolor med lågt valdeltagande</a:t>
              </a:r>
              <a:endParaRPr lang="sv-SE" sz="1000" dirty="0">
                <a:cs typeface="Calibri" pitchFamily="34" charset="0"/>
              </a:endParaRPr>
            </a:p>
            <a:p>
              <a:pPr marL="90170" indent="-90170" defTabSz="360000">
                <a:buFont typeface="Arial" panose="020B0604020202020204" pitchFamily="34" charset="0"/>
                <a:buChar char="•"/>
              </a:pPr>
              <a:endParaRPr lang="sv-SE" sz="1000" dirty="0">
                <a:cs typeface="Calibri" pitchFamily="34" charset="0"/>
              </a:endParaRPr>
            </a:p>
            <a:p>
              <a:pPr algn="r" defTabSz="762000" eaLnBrk="0" hangingPunct="0"/>
              <a:br>
                <a:rPr lang="sv-SE" sz="1000" dirty="0">
                  <a:cs typeface="Calibri" pitchFamily="34" charset="0"/>
                </a:rPr>
              </a:br>
              <a:endParaRPr lang="sv-SE" sz="1000" dirty="0">
                <a:cs typeface="Calibri" pitchFamily="34" charset="0"/>
              </a:endParaRPr>
            </a:p>
          </p:txBody>
        </p:sp>
        <p:sp>
          <p:nvSpPr>
            <p:cNvPr id="28" name="Rectangle 174">
              <a:extLst>
                <a:ext uri="{FF2B5EF4-FFF2-40B4-BE49-F238E27FC236}">
                  <a16:creationId xmlns:a16="http://schemas.microsoft.com/office/drawing/2014/main" id="{3EAA80CF-A5E7-4C77-94EE-8624CFF2B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432" y="4895031"/>
              <a:ext cx="2925552" cy="7287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sv-SE" sz="1400" b="1" dirty="0">
                <a:cs typeface="Calibri" pitchFamily="34" charset="0"/>
              </a:endParaRPr>
            </a:p>
            <a:p>
              <a:pPr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br>
                <a:rPr lang="sv-SE" sz="1400" b="1" dirty="0">
                  <a:cs typeface="Calibri" pitchFamily="34" charset="0"/>
                </a:rPr>
              </a:br>
              <a:br>
                <a:rPr lang="sv-SE" sz="1400" b="1" dirty="0">
                  <a:cs typeface="Calibri" pitchFamily="34" charset="0"/>
                </a:rPr>
              </a:br>
              <a:r>
                <a:rPr lang="sv-SE" sz="14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Augusti</a:t>
              </a:r>
            </a:p>
            <a:p>
              <a:pPr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sv-SE" sz="1400" b="1" dirty="0">
                <a:latin typeface="Arial Black" panose="020B0A04020102020204" pitchFamily="34" charset="0"/>
                <a:cs typeface="Arial" panose="020B0604020202020204" pitchFamily="34" charset="0"/>
              </a:endParaRP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Mejl till alla kontaktpersoner med påminnelse om höstens datum</a:t>
              </a:r>
            </a:p>
            <a:p>
              <a:pPr defTabSz="360000"/>
              <a:endParaRPr lang="sv-SE" sz="1000" dirty="0"/>
            </a:p>
            <a:p>
              <a:pPr marL="90488" indent="-90488" algn="r" defTabSz="360000">
                <a:buFont typeface="Arial" panose="020B0604020202020204" pitchFamily="34" charset="0"/>
                <a:buChar char="•"/>
              </a:pPr>
              <a:endParaRPr lang="sv-SE" sz="1000" dirty="0">
                <a:cs typeface="Calibri" pitchFamily="34" charset="0"/>
              </a:endParaRPr>
            </a:p>
            <a:p>
              <a:pPr algn="r"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sv-SE" sz="1400" b="1" dirty="0">
                <a:cs typeface="Calibri" pitchFamily="34" charset="0"/>
              </a:endParaRPr>
            </a:p>
            <a:p>
              <a:pPr algn="r"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sv-SE" sz="1400" b="1" dirty="0">
                <a:cs typeface="Calibri" pitchFamily="34" charset="0"/>
              </a:endParaRPr>
            </a:p>
            <a:p>
              <a:pPr algn="r"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sz="1400" b="1" dirty="0">
                  <a:cs typeface="+mn-cs"/>
                </a:rPr>
                <a:t> </a:t>
              </a:r>
              <a:endParaRPr lang="sv-SE" sz="1400" dirty="0">
                <a:cs typeface="+mn-cs"/>
              </a:endParaRPr>
            </a:p>
          </p:txBody>
        </p:sp>
        <p:sp>
          <p:nvSpPr>
            <p:cNvPr id="29" name="textruta 39">
              <a:extLst>
                <a:ext uri="{FF2B5EF4-FFF2-40B4-BE49-F238E27FC236}">
                  <a16:creationId xmlns:a16="http://schemas.microsoft.com/office/drawing/2014/main" id="{26DE8B3B-F6D4-4DD8-8A0B-572706A94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2727" y="1050548"/>
              <a:ext cx="2447725" cy="827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762000" eaLnBrk="0" hangingPunct="0"/>
              <a:r>
                <a:rPr lang="sv-SE" sz="14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December</a:t>
              </a:r>
            </a:p>
            <a:p>
              <a:pPr defTabSz="762000" eaLnBrk="0" hangingPunct="0"/>
              <a:endParaRPr lang="sv-SE" sz="1400" b="1" dirty="0">
                <a:latin typeface="Arial Black" panose="020B0A04020102020204" pitchFamily="34" charset="0"/>
                <a:cs typeface="Arial" panose="020B0604020202020204" pitchFamily="34" charset="0"/>
              </a:endParaRP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Politikerutbildning med invalda ledamöter och ersättare 6 december (heldag) och 7 december (halvdag)</a:t>
              </a: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Julfest med ledamöter och ersättare</a:t>
              </a:r>
              <a:br>
                <a:rPr lang="sv-SE" sz="1000" dirty="0">
                  <a:cs typeface="Calibri" pitchFamily="34" charset="0"/>
                </a:rPr>
              </a:br>
              <a:endParaRPr lang="sv-SE" sz="1000" dirty="0">
                <a:cs typeface="Calibri" pitchFamily="34" charset="0"/>
              </a:endParaRPr>
            </a:p>
          </p:txBody>
        </p:sp>
        <p:sp>
          <p:nvSpPr>
            <p:cNvPr id="30" name="Rectangle 174">
              <a:extLst>
                <a:ext uri="{FF2B5EF4-FFF2-40B4-BE49-F238E27FC236}">
                  <a16:creationId xmlns:a16="http://schemas.microsoft.com/office/drawing/2014/main" id="{0EBDDA33-665F-49C3-BA63-B7F893B201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19955" y="4795300"/>
              <a:ext cx="2337521" cy="6854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 eaLnBrk="0" hangingPunct="0">
                <a:defRPr/>
              </a:pPr>
              <a:endParaRPr lang="sv-SE" sz="1400">
                <a:cs typeface="+mn-cs"/>
              </a:endParaRPr>
            </a:p>
          </p:txBody>
        </p:sp>
        <p:sp>
          <p:nvSpPr>
            <p:cNvPr id="31" name="Rectangle 174">
              <a:extLst>
                <a:ext uri="{FF2B5EF4-FFF2-40B4-BE49-F238E27FC236}">
                  <a16:creationId xmlns:a16="http://schemas.microsoft.com/office/drawing/2014/main" id="{B43A0CB0-1DB9-4E4D-98B6-9D4970659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2307" y="1333359"/>
              <a:ext cx="2855989" cy="6951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 eaLnBrk="0" hangingPunct="0"/>
              <a:r>
                <a:rPr lang="sv-SE" sz="1400" b="1" dirty="0">
                  <a:latin typeface="Arial Black" panose="020B0A04020102020204" pitchFamily="34" charset="0"/>
                  <a:cs typeface="Calibri" pitchFamily="34" charset="0"/>
                </a:rPr>
                <a:t>Februari</a:t>
              </a:r>
            </a:p>
            <a:p>
              <a:pPr defTabSz="762000" eaLnBrk="0" hangingPunct="0"/>
              <a:endParaRPr lang="sv-SE" sz="1400" b="1" dirty="0">
                <a:latin typeface="Arial Black" panose="020B0A04020102020204" pitchFamily="34" charset="0"/>
                <a:cs typeface="Calibri" pitchFamily="34" charset="0"/>
              </a:endParaRP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28/2 stormöte ungdomsfullmäktige</a:t>
              </a:r>
            </a:p>
            <a:p>
              <a:pPr defTabSz="360000"/>
              <a:r>
                <a:rPr lang="sv-SE" sz="1000" dirty="0"/>
                <a:t>Tips!</a:t>
              </a:r>
              <a:br>
                <a:rPr lang="sv-SE" sz="1000" dirty="0"/>
              </a:br>
              <a:r>
                <a:rPr lang="sv-SE" sz="1000" dirty="0"/>
                <a:t>Besök stormötet eller ungdomsfullmäktiges kontor</a:t>
              </a:r>
              <a:br>
                <a:rPr lang="sv-SE" sz="1000" dirty="0"/>
              </a:br>
              <a:r>
                <a:rPr lang="sv-SE" sz="1000" dirty="0"/>
                <a:t>på måndagar och onsdagar. </a:t>
              </a:r>
              <a:endParaRPr lang="sv-SE" sz="1400" dirty="0"/>
            </a:p>
            <a:p>
              <a:pPr defTabSz="360000"/>
              <a:endParaRPr lang="sv-SE" sz="1000" dirty="0"/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endParaRPr lang="sv-SE" sz="1000" dirty="0"/>
            </a:p>
          </p:txBody>
        </p:sp>
        <p:sp>
          <p:nvSpPr>
            <p:cNvPr id="32" name="Rectangle 174">
              <a:extLst>
                <a:ext uri="{FF2B5EF4-FFF2-40B4-BE49-F238E27FC236}">
                  <a16:creationId xmlns:a16="http://schemas.microsoft.com/office/drawing/2014/main" id="{2A4A12D7-4083-4450-8DBD-65124F7F3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281" y="3043482"/>
              <a:ext cx="2487928" cy="10697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 eaLnBrk="0" hangingPunct="0">
                <a:defRPr/>
              </a:pPr>
              <a:r>
                <a:rPr lang="sv-SE" sz="1400" b="1" dirty="0">
                  <a:latin typeface="Arial Black" panose="020B0A04020102020204" pitchFamily="34" charset="0"/>
                  <a:cs typeface="Arial" panose="020B0604020202020204" pitchFamily="34" charset="0"/>
                </a:rPr>
                <a:t>Oktober</a:t>
              </a:r>
            </a:p>
            <a:p>
              <a:pPr defTabSz="762000" eaLnBrk="0" hangingPunct="0">
                <a:defRPr/>
              </a:pPr>
              <a:endParaRPr lang="sv-SE" sz="1400" b="1" dirty="0">
                <a:latin typeface="Arial Black" panose="020B0A04020102020204" pitchFamily="34" charset="0"/>
                <a:cs typeface="Arial" panose="020B0604020202020204" pitchFamily="34" charset="0"/>
              </a:endParaRPr>
            </a:p>
            <a:p>
              <a:pPr marL="90488" indent="-90488" algn="just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1 oktober öppnar kandideringsperioden och pågår </a:t>
              </a:r>
              <a:br>
                <a:rPr lang="sv-SE" sz="1000" dirty="0"/>
              </a:br>
              <a:r>
                <a:rPr lang="sv-SE" sz="1000" dirty="0"/>
                <a:t>fram till valet. </a:t>
              </a:r>
            </a:p>
            <a:p>
              <a:pPr marL="90488" indent="-90488" algn="just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Sätt upp affischer och arbeta med ungdomsfullmäktige </a:t>
              </a:r>
              <a:br>
                <a:rPr lang="sv-SE" sz="1000" dirty="0"/>
              </a:br>
              <a:r>
                <a:rPr lang="sv-SE" sz="1000" dirty="0"/>
                <a:t>i undervisning</a:t>
              </a:r>
            </a:p>
            <a:p>
              <a:pPr marL="90488" indent="-90488" algn="just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Boka in </a:t>
              </a:r>
              <a:r>
                <a:rPr lang="sv-SE" sz="1000" dirty="0" err="1"/>
                <a:t>fd</a:t>
              </a:r>
              <a:r>
                <a:rPr lang="sv-SE" sz="1000" dirty="0"/>
                <a:t> ledamöter eller besök från Fritid</a:t>
              </a:r>
            </a:p>
            <a:p>
              <a:pPr marL="90488" indent="-90488" algn="just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Digitalt klassrumsbesök – datum kommer</a:t>
              </a:r>
            </a:p>
          </p:txBody>
        </p:sp>
        <p:sp>
          <p:nvSpPr>
            <p:cNvPr id="33" name="textruta 40">
              <a:extLst>
                <a:ext uri="{FF2B5EF4-FFF2-40B4-BE49-F238E27FC236}">
                  <a16:creationId xmlns:a16="http://schemas.microsoft.com/office/drawing/2014/main" id="{0FE3E21B-9DEF-4490-9A75-14C1DC947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8972" y="2028073"/>
              <a:ext cx="2915681" cy="939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762000" eaLnBrk="0" hangingPunct="0"/>
              <a:r>
                <a:rPr lang="sv-SE" sz="1400" dirty="0">
                  <a:latin typeface="Arial Black" panose="020B0A04020102020204" pitchFamily="34" charset="0"/>
                  <a:cs typeface="Arial" panose="020B0604020202020204" pitchFamily="34" charset="0"/>
                </a:rPr>
                <a:t>November</a:t>
              </a:r>
            </a:p>
            <a:p>
              <a:pPr defTabSz="762000" eaLnBrk="0" hangingPunct="0"/>
              <a:endParaRPr lang="sv-SE" sz="1400" dirty="0">
                <a:latin typeface="Arial Black" panose="020B0A04020102020204" pitchFamily="34" charset="0"/>
                <a:cs typeface="Arial" panose="020B0604020202020204" pitchFamily="34" charset="0"/>
              </a:endParaRP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u="sng" dirty="0"/>
                <a:t>Val till ungdomsfullmäktige 8 – 18 november</a:t>
              </a: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>
                  <a:cs typeface="Calibri" pitchFamily="34" charset="0"/>
                </a:rPr>
                <a:t>6/11 stormöte ungdomsfullmäktige på Börsen</a:t>
              </a:r>
              <a:endParaRPr lang="sv-SE" sz="1000" dirty="0"/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Riktade insatser (</a:t>
              </a:r>
              <a:r>
                <a:rPr lang="sv-SE" sz="1000" dirty="0" err="1"/>
                <a:t>fd</a:t>
              </a:r>
              <a:r>
                <a:rPr lang="sv-SE" sz="1000" dirty="0"/>
                <a:t> ledamöter besöker skolor, fritids-</a:t>
              </a:r>
              <a:br>
                <a:rPr lang="sv-SE" sz="1000" dirty="0"/>
              </a:br>
              <a:r>
                <a:rPr lang="sv-SE" sz="1000" dirty="0"/>
                <a:t>verksamheter, mötesplatser. Valstärkande arbete med  valambassadörer och medborgarguider</a:t>
              </a:r>
            </a:p>
          </p:txBody>
        </p:sp>
        <p:sp>
          <p:nvSpPr>
            <p:cNvPr id="34" name="Rectangle 174">
              <a:extLst>
                <a:ext uri="{FF2B5EF4-FFF2-40B4-BE49-F238E27FC236}">
                  <a16:creationId xmlns:a16="http://schemas.microsoft.com/office/drawing/2014/main" id="{CB94CF7C-F984-48ED-8EBE-53D970AA8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6868" y="2465871"/>
              <a:ext cx="2642882" cy="6854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 eaLnBrk="0" hangingPunct="0"/>
              <a:r>
                <a:rPr lang="sv-SE" sz="1400" dirty="0">
                  <a:latin typeface="Arial Black" panose="020B0A04020102020204" pitchFamily="34" charset="0"/>
                  <a:cs typeface="Arial" panose="020B0604020202020204" pitchFamily="34" charset="0"/>
                </a:rPr>
                <a:t>Mars</a:t>
              </a:r>
            </a:p>
            <a:p>
              <a:pPr defTabSz="360000"/>
              <a:endParaRPr lang="sv-SE" sz="1000" dirty="0"/>
            </a:p>
            <a:p>
              <a:pPr marL="171450" indent="-171450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20/3 stormöte ungdomsfullmäktige på Börsen</a:t>
              </a: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Erbjudande om extra stöd till skolor med lågt valdeltagande</a:t>
              </a:r>
              <a:br>
                <a:rPr lang="sv-SE" sz="1000" dirty="0"/>
              </a:br>
              <a:r>
                <a:rPr lang="sv-SE" sz="1000" dirty="0"/>
                <a:t>Tips!</a:t>
              </a:r>
              <a:br>
                <a:rPr lang="sv-SE" sz="1000" dirty="0"/>
              </a:br>
              <a:r>
                <a:rPr lang="sv-SE" sz="1000" dirty="0"/>
                <a:t>Anmäl dig till UF-bladets utskick och bli uppdaterad om </a:t>
              </a:r>
              <a:br>
                <a:rPr lang="sv-SE" sz="1000" dirty="0"/>
              </a:br>
              <a:r>
                <a:rPr lang="sv-SE" sz="1000" dirty="0"/>
                <a:t>ungdomsfullmäktiges arbete och aktiviteter. Sprid vidare </a:t>
              </a:r>
              <a:br>
                <a:rPr lang="sv-SE" sz="1000" dirty="0"/>
              </a:br>
              <a:r>
                <a:rPr lang="sv-SE" sz="1000" dirty="0"/>
                <a:t>information och inbjudningar till ungdomsfullmäktiges </a:t>
              </a:r>
              <a:br>
                <a:rPr lang="sv-SE" sz="1000" dirty="0"/>
              </a:br>
              <a:r>
                <a:rPr lang="sv-SE" sz="1000" dirty="0"/>
                <a:t>dialoger, konferenser och andra aktiviteter</a:t>
              </a:r>
              <a:br>
                <a:rPr lang="sv-SE" sz="1000" dirty="0"/>
              </a:br>
              <a:endParaRPr lang="sv-SE" sz="1000" dirty="0">
                <a:cs typeface="Calibri" pitchFamily="34" charset="0"/>
              </a:endParaRP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endParaRPr lang="sv-SE" sz="1000" dirty="0">
                <a:cs typeface="Calibri" pitchFamily="34" charset="0"/>
              </a:endParaRP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endParaRPr lang="sv-SE" sz="1400" dirty="0"/>
            </a:p>
          </p:txBody>
        </p:sp>
        <p:sp>
          <p:nvSpPr>
            <p:cNvPr id="35" name="Rectangle 174">
              <a:extLst>
                <a:ext uri="{FF2B5EF4-FFF2-40B4-BE49-F238E27FC236}">
                  <a16:creationId xmlns:a16="http://schemas.microsoft.com/office/drawing/2014/main" id="{0BA2B842-C91B-43F6-A407-97AD349CE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2592" y="3445746"/>
              <a:ext cx="2642881" cy="863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762000" eaLnBrk="0" hangingPunct="0"/>
              <a:r>
                <a:rPr lang="sv-SE" sz="1400" dirty="0">
                  <a:latin typeface="Arial Black" panose="020B0A04020102020204" pitchFamily="34" charset="0"/>
                  <a:cs typeface="Arial" panose="020B0604020202020204" pitchFamily="34" charset="0"/>
                </a:rPr>
                <a:t>April</a:t>
              </a: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endParaRPr lang="sv-SE" sz="1000" dirty="0"/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Kontaktperson på skolan utses </a:t>
              </a: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Alla kontaktpersoner bjuds in till </a:t>
              </a:r>
              <a:br>
                <a:rPr lang="sv-SE" sz="1000" dirty="0"/>
              </a:br>
              <a:r>
                <a:rPr lang="sv-SE" sz="1000" dirty="0"/>
                <a:t>digital träff 21/5 14.00 – 14.40</a:t>
              </a:r>
            </a:p>
            <a:p>
              <a:pPr defTabSz="360000"/>
              <a:r>
                <a:rPr lang="sv-SE" sz="1000" dirty="0"/>
                <a:t>Fråga </a:t>
              </a:r>
              <a:r>
                <a:rPr lang="sv-SE" sz="1000" i="1" dirty="0"/>
                <a:t>- </a:t>
              </a:r>
              <a:r>
                <a:rPr lang="sv-SE" sz="1000" dirty="0"/>
                <a:t>”</a:t>
              </a:r>
              <a:r>
                <a:rPr lang="sv-SE" sz="1000" i="1" dirty="0"/>
                <a:t>Hur kan elevrådet eller eleverna engageras </a:t>
              </a:r>
            </a:p>
            <a:p>
              <a:pPr defTabSz="360000"/>
              <a:r>
                <a:rPr lang="sv-SE" sz="1000" i="1" dirty="0"/>
                <a:t>i skolans arbete med att öka valdeltagandet till ungdomsfullmäktige”</a:t>
              </a:r>
              <a:endParaRPr lang="sv-SE" sz="10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360000"/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762000" eaLnBrk="0" hangingPunct="0"/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762000" eaLnBrk="0" hangingPunct="0"/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174">
              <a:extLst>
                <a:ext uri="{FF2B5EF4-FFF2-40B4-BE49-F238E27FC236}">
                  <a16:creationId xmlns:a16="http://schemas.microsoft.com/office/drawing/2014/main" id="{09D29C33-35BF-45DD-BF3E-0BB6DE8B1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3164" y="4472138"/>
              <a:ext cx="3055971" cy="8799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360000"/>
              <a:r>
                <a:rPr lang="sv-SE" sz="1400" dirty="0">
                  <a:latin typeface="Arial Black" panose="020B0A04020102020204" pitchFamily="34" charset="0"/>
                  <a:cs typeface="Arial" panose="020B0604020202020204" pitchFamily="34" charset="0"/>
                </a:rPr>
                <a:t>Maj</a:t>
              </a:r>
            </a:p>
            <a:p>
              <a:pPr defTabSz="360000"/>
              <a:endParaRPr lang="sv-SE" sz="1000" dirty="0"/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21/5 Digitalträff för nya kontaktpersoner 14.00 – 14.40</a:t>
              </a: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22/5 stormöte ungdomsfullmäktige på Börsen</a:t>
              </a: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Information skickas ut till alla kontaktpersoner</a:t>
              </a:r>
            </a:p>
            <a:p>
              <a:pPr defTabSz="360000"/>
              <a:r>
                <a:rPr lang="sv-SE" sz="1000" dirty="0"/>
                <a:t>Tips!</a:t>
              </a:r>
            </a:p>
            <a:p>
              <a:pPr defTabSz="360000"/>
              <a:r>
                <a:rPr lang="sv-SE" sz="1000" dirty="0"/>
                <a:t>Planera in UF i skolans höstplanering så att eleverna får kunskap om </a:t>
              </a:r>
            </a:p>
            <a:p>
              <a:pPr defTabSz="360000"/>
              <a:r>
                <a:rPr lang="sv-SE" sz="1000" dirty="0"/>
                <a:t>och kan arbeta med valet samt planera för en dag på skolan då </a:t>
              </a:r>
            </a:p>
            <a:p>
              <a:pPr defTabSz="360000"/>
              <a:r>
                <a:rPr lang="sv-SE" sz="1000" dirty="0"/>
                <a:t>eleverna ges möjlighet att rösta.  Lägg in viktiga datum i skolans </a:t>
              </a:r>
              <a:r>
                <a:rPr lang="sv-SE" sz="1000" dirty="0" err="1"/>
                <a:t>årshjul</a:t>
              </a:r>
              <a:endParaRPr lang="sv-SE" sz="1000" dirty="0"/>
            </a:p>
            <a:p>
              <a:pPr defTabSz="360000"/>
              <a:endParaRPr lang="sv-SE" sz="1000" dirty="0"/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endParaRPr lang="sv-SE" sz="1400" dirty="0"/>
            </a:p>
          </p:txBody>
        </p:sp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631DC01B-A33E-47FD-A030-70A0B77BD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4583" y="905377"/>
              <a:ext cx="2337521" cy="1051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360000"/>
              <a:r>
                <a:rPr lang="sv-SE" sz="1400" dirty="0">
                  <a:latin typeface="Arial Black" panose="020B0A04020102020204" pitchFamily="34" charset="0"/>
                  <a:cs typeface="Arial" panose="020B0604020202020204" pitchFamily="34" charset="0"/>
                </a:rPr>
                <a:t>Januari</a:t>
              </a:r>
            </a:p>
            <a:p>
              <a:pPr defTabSz="360000"/>
              <a:endParaRPr lang="sv-S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Mandatperiod 1/1 – 31/12</a:t>
              </a: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Affisch med bilder på invalda skickas till alla skolor</a:t>
              </a:r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r>
                <a:rPr lang="sv-SE" sz="1000" dirty="0"/>
                <a:t>Utskick till alla skolor via utsedd kontaktperson</a:t>
              </a:r>
            </a:p>
            <a:p>
              <a:pPr defTabSz="360000"/>
              <a:r>
                <a:rPr lang="sv-SE" sz="1000" dirty="0"/>
                <a:t>Tips! Lägg in viktiga datum i kalendern redan nu.</a:t>
              </a:r>
              <a:endParaRPr lang="sv-SE" sz="1400" dirty="0"/>
            </a:p>
            <a:p>
              <a:pPr defTabSz="360000"/>
              <a:endParaRPr lang="sv-SE" sz="1000" dirty="0"/>
            </a:p>
            <a:p>
              <a:pPr marL="90488" indent="-90488" defTabSz="360000">
                <a:buFont typeface="Arial" panose="020B0604020202020204" pitchFamily="34" charset="0"/>
                <a:buChar char="•"/>
              </a:pPr>
              <a:endParaRPr lang="sv-SE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0072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Bredbild</PresentationFormat>
  <Paragraphs>70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Fredrika Ideblad</dc:creator>
  <cp:lastModifiedBy>Karin Jofur</cp:lastModifiedBy>
  <cp:revision>1</cp:revision>
  <dcterms:created xsi:type="dcterms:W3CDTF">2024-03-20T17:32:03Z</dcterms:created>
  <dcterms:modified xsi:type="dcterms:W3CDTF">2024-03-28T09:42:24Z</dcterms:modified>
</cp:coreProperties>
</file>