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216" r:id="rId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Blad1!$B$1</c:f>
              <c:strCache>
                <c:ptCount val="1"/>
                <c:pt idx="0">
                  <c:v>Månader</c:v>
                </c:pt>
              </c:strCache>
            </c:strRef>
          </c:tx>
          <c:dPt>
            <c:idx val="0"/>
            <c:bubble3D val="0"/>
            <c:spPr>
              <a:solidFill>
                <a:srgbClr val="DBD1E6"/>
              </a:solidFill>
              <a:ln w="0">
                <a:solidFill>
                  <a:schemeClr val="lt1"/>
                </a:solidFill>
              </a:ln>
              <a:effectLst/>
            </c:spPr>
            <c:extLst>
              <c:ext xmlns:c16="http://schemas.microsoft.com/office/drawing/2014/chart" uri="{C3380CC4-5D6E-409C-BE32-E72D297353CC}">
                <c16:uniqueId val="{00000001-5481-419B-8441-00575EA851D7}"/>
              </c:ext>
            </c:extLst>
          </c:dPt>
          <c:dPt>
            <c:idx val="1"/>
            <c:bubble3D val="0"/>
            <c:spPr>
              <a:solidFill>
                <a:schemeClr val="accent3"/>
              </a:solidFill>
              <a:ln w="0">
                <a:solidFill>
                  <a:schemeClr val="lt1"/>
                </a:solidFill>
              </a:ln>
              <a:effectLst/>
            </c:spPr>
            <c:extLst>
              <c:ext xmlns:c16="http://schemas.microsoft.com/office/drawing/2014/chart" uri="{C3380CC4-5D6E-409C-BE32-E72D297353CC}">
                <c16:uniqueId val="{00000003-5481-419B-8441-00575EA851D7}"/>
              </c:ext>
            </c:extLst>
          </c:dPt>
          <c:dPt>
            <c:idx val="2"/>
            <c:bubble3D val="0"/>
            <c:spPr>
              <a:solidFill>
                <a:schemeClr val="accent5"/>
              </a:solidFill>
              <a:ln w="0">
                <a:solidFill>
                  <a:schemeClr val="lt1"/>
                </a:solidFill>
              </a:ln>
              <a:effectLst/>
            </c:spPr>
            <c:extLst>
              <c:ext xmlns:c16="http://schemas.microsoft.com/office/drawing/2014/chart" uri="{C3380CC4-5D6E-409C-BE32-E72D297353CC}">
                <c16:uniqueId val="{00000005-5481-419B-8441-00575EA851D7}"/>
              </c:ext>
            </c:extLst>
          </c:dPt>
          <c:dPt>
            <c:idx val="3"/>
            <c:bubble3D val="0"/>
            <c:spPr>
              <a:solidFill>
                <a:schemeClr val="bg2"/>
              </a:solidFill>
              <a:ln w="0">
                <a:solidFill>
                  <a:schemeClr val="lt1"/>
                </a:solidFill>
              </a:ln>
              <a:effectLst/>
            </c:spPr>
            <c:extLst>
              <c:ext xmlns:c16="http://schemas.microsoft.com/office/drawing/2014/chart" uri="{C3380CC4-5D6E-409C-BE32-E72D297353CC}">
                <c16:uniqueId val="{00000007-5481-419B-8441-00575EA851D7}"/>
              </c:ext>
            </c:extLst>
          </c:dPt>
          <c:dPt>
            <c:idx val="4"/>
            <c:bubble3D val="0"/>
            <c:spPr>
              <a:solidFill>
                <a:schemeClr val="accent2"/>
              </a:solidFill>
              <a:ln w="0">
                <a:solidFill>
                  <a:schemeClr val="lt1"/>
                </a:solidFill>
              </a:ln>
              <a:effectLst/>
            </c:spPr>
            <c:extLst>
              <c:ext xmlns:c16="http://schemas.microsoft.com/office/drawing/2014/chart" uri="{C3380CC4-5D6E-409C-BE32-E72D297353CC}">
                <c16:uniqueId val="{00000009-5481-419B-8441-00575EA851D7}"/>
              </c:ext>
            </c:extLst>
          </c:dPt>
          <c:dPt>
            <c:idx val="5"/>
            <c:bubble3D val="0"/>
            <c:spPr>
              <a:solidFill>
                <a:schemeClr val="accent4"/>
              </a:solidFill>
              <a:ln w="0">
                <a:solidFill>
                  <a:schemeClr val="lt1"/>
                </a:solidFill>
              </a:ln>
              <a:effectLst/>
            </c:spPr>
            <c:extLst>
              <c:ext xmlns:c16="http://schemas.microsoft.com/office/drawing/2014/chart" uri="{C3380CC4-5D6E-409C-BE32-E72D297353CC}">
                <c16:uniqueId val="{0000000B-5481-419B-8441-00575EA851D7}"/>
              </c:ext>
            </c:extLst>
          </c:dPt>
          <c:dPt>
            <c:idx val="6"/>
            <c:bubble3D val="0"/>
            <c:spPr>
              <a:solidFill>
                <a:schemeClr val="accent6"/>
              </a:solidFill>
              <a:ln w="0">
                <a:solidFill>
                  <a:schemeClr val="lt1"/>
                </a:solidFill>
              </a:ln>
              <a:effectLst/>
            </c:spPr>
            <c:extLst>
              <c:ext xmlns:c16="http://schemas.microsoft.com/office/drawing/2014/chart" uri="{C3380CC4-5D6E-409C-BE32-E72D297353CC}">
                <c16:uniqueId val="{0000000D-5481-419B-8441-00575EA851D7}"/>
              </c:ext>
            </c:extLst>
          </c:dPt>
          <c:dPt>
            <c:idx val="7"/>
            <c:bubble3D val="0"/>
            <c:spPr>
              <a:solidFill>
                <a:srgbClr val="C1E4F2"/>
              </a:solidFill>
              <a:ln w="0">
                <a:solidFill>
                  <a:schemeClr val="lt1"/>
                </a:solidFill>
              </a:ln>
              <a:effectLst/>
            </c:spPr>
            <c:extLst>
              <c:ext xmlns:c16="http://schemas.microsoft.com/office/drawing/2014/chart" uri="{C3380CC4-5D6E-409C-BE32-E72D297353CC}">
                <c16:uniqueId val="{0000000F-5481-419B-8441-00575EA851D7}"/>
              </c:ext>
            </c:extLst>
          </c:dPt>
          <c:dPt>
            <c:idx val="8"/>
            <c:bubble3D val="0"/>
            <c:spPr>
              <a:solidFill>
                <a:srgbClr val="B8E1C8"/>
              </a:solidFill>
              <a:ln w="0">
                <a:solidFill>
                  <a:schemeClr val="lt1"/>
                </a:solidFill>
              </a:ln>
              <a:effectLst/>
            </c:spPr>
            <c:extLst>
              <c:ext xmlns:c16="http://schemas.microsoft.com/office/drawing/2014/chart" uri="{C3380CC4-5D6E-409C-BE32-E72D297353CC}">
                <c16:uniqueId val="{00000011-5481-419B-8441-00575EA851D7}"/>
              </c:ext>
            </c:extLst>
          </c:dPt>
          <c:dPt>
            <c:idx val="9"/>
            <c:bubble3D val="0"/>
            <c:spPr>
              <a:solidFill>
                <a:srgbClr val="FFF3B0"/>
              </a:solidFill>
              <a:ln w="0">
                <a:solidFill>
                  <a:schemeClr val="lt1"/>
                </a:solidFill>
              </a:ln>
              <a:effectLst/>
            </c:spPr>
            <c:extLst>
              <c:ext xmlns:c16="http://schemas.microsoft.com/office/drawing/2014/chart" uri="{C3380CC4-5D6E-409C-BE32-E72D297353CC}">
                <c16:uniqueId val="{00000013-5481-419B-8441-00575EA851D7}"/>
              </c:ext>
            </c:extLst>
          </c:dPt>
          <c:dPt>
            <c:idx val="10"/>
            <c:bubble3D val="0"/>
            <c:spPr>
              <a:solidFill>
                <a:srgbClr val="FBCFB9"/>
              </a:solidFill>
              <a:ln w="0">
                <a:solidFill>
                  <a:schemeClr val="lt1"/>
                </a:solidFill>
              </a:ln>
              <a:effectLst/>
            </c:spPr>
            <c:extLst>
              <c:ext xmlns:c16="http://schemas.microsoft.com/office/drawing/2014/chart" uri="{C3380CC4-5D6E-409C-BE32-E72D297353CC}">
                <c16:uniqueId val="{00000015-5481-419B-8441-00575EA851D7}"/>
              </c:ext>
            </c:extLst>
          </c:dPt>
          <c:dPt>
            <c:idx val="11"/>
            <c:bubble3D val="0"/>
            <c:spPr>
              <a:solidFill>
                <a:srgbClr val="F8CCDC"/>
              </a:solidFill>
              <a:ln w="0">
                <a:solidFill>
                  <a:schemeClr val="lt1"/>
                </a:solidFill>
              </a:ln>
              <a:effectLst/>
            </c:spPr>
            <c:extLst>
              <c:ext xmlns:c16="http://schemas.microsoft.com/office/drawing/2014/chart" uri="{C3380CC4-5D6E-409C-BE32-E72D297353CC}">
                <c16:uniqueId val="{00000017-5481-419B-8441-00575EA851D7}"/>
              </c:ext>
            </c:extLst>
          </c:dPt>
          <c:cat>
            <c:numRef>
              <c:f>Blad1!$A$2:$A$13</c:f>
              <c:numCache>
                <c:formatCode>General</c:formatCode>
                <c:ptCount val="12"/>
              </c:numCache>
            </c:numRef>
          </c:cat>
          <c:val>
            <c:numRef>
              <c:f>Blad1!$B$2:$B$13</c:f>
              <c:numCache>
                <c:formatCode>General</c:formatCode>
                <c:ptCount val="12"/>
                <c:pt idx="0">
                  <c:v>1</c:v>
                </c:pt>
                <c:pt idx="1">
                  <c:v>1</c:v>
                </c:pt>
                <c:pt idx="2">
                  <c:v>1</c:v>
                </c:pt>
                <c:pt idx="3">
                  <c:v>1</c:v>
                </c:pt>
                <c:pt idx="4">
                  <c:v>1</c:v>
                </c:pt>
                <c:pt idx="5">
                  <c:v>1</c:v>
                </c:pt>
                <c:pt idx="6">
                  <c:v>1</c:v>
                </c:pt>
                <c:pt idx="7">
                  <c:v>1</c:v>
                </c:pt>
                <c:pt idx="8">
                  <c:v>1</c:v>
                </c:pt>
                <c:pt idx="9">
                  <c:v>1</c:v>
                </c:pt>
                <c:pt idx="10">
                  <c:v>1</c:v>
                </c:pt>
                <c:pt idx="11">
                  <c:v>1</c:v>
                </c:pt>
              </c:numCache>
            </c:numRef>
          </c:val>
          <c:extLst>
            <c:ext xmlns:c16="http://schemas.microsoft.com/office/drawing/2014/chart" uri="{C3380CC4-5D6E-409C-BE32-E72D297353CC}">
              <c16:uniqueId val="{00000018-5481-419B-8441-00575EA851D7}"/>
            </c:ext>
          </c:extLst>
        </c:ser>
        <c:dLbls>
          <c:showLegendKey val="0"/>
          <c:showVal val="0"/>
          <c:showCatName val="0"/>
          <c:showSerName val="0"/>
          <c:showPercent val="0"/>
          <c:showBubbleSize val="0"/>
          <c:showLeaderLines val="1"/>
        </c:dLbls>
        <c:firstSliceAng val="345"/>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rtl="0">
        <a:defRPr/>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0"/>
          <c:showCatName val="0"/>
          <c:showSerName val="0"/>
          <c:showPercent val="0"/>
          <c:showBubbleSize val="0"/>
          <c:showLeaderLines val="0"/>
        </c:dLbls>
        <c:firstSliceAng val="345"/>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rtl="0">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1EBFB0-E567-4D2A-8425-3EFFCF77BBCB}" type="datetimeFigureOut">
              <a:rPr lang="sv-SE" smtClean="0"/>
              <a:t>2025-03-18</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2912B4-2CD6-4AB9-A39C-4132CAA91890}" type="slidenum">
              <a:rPr lang="sv-SE" smtClean="0"/>
              <a:t>‹#›</a:t>
            </a:fld>
            <a:endParaRPr lang="sv-SE"/>
          </a:p>
        </p:txBody>
      </p:sp>
    </p:spTree>
    <p:extLst>
      <p:ext uri="{BB962C8B-B14F-4D97-AF65-F5344CB8AC3E}">
        <p14:creationId xmlns:p14="http://schemas.microsoft.com/office/powerpoint/2010/main" val="2835161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r>
              <a:rPr lang="sv-SE" sz="1800" b="1" kern="0" dirty="0">
                <a:solidFill>
                  <a:srgbClr val="333333"/>
                </a:solidFill>
                <a:effectLst/>
                <a:latin typeface="Open Sans" panose="020B0606030504020204" pitchFamily="34" charset="0"/>
                <a:ea typeface="Times New Roman" panose="02020603050405020304" pitchFamily="18" charset="0"/>
                <a:cs typeface="Times New Roman" panose="02020603050405020304" pitchFamily="18" charset="0"/>
              </a:rPr>
              <a:t>Datum för stormöten 2025</a:t>
            </a:r>
            <a:endParaRPr lang="sv-SE"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1800"/>
              </a:spcAft>
              <a:buClrTx/>
              <a:buSzTx/>
              <a:buFontTx/>
              <a:buNone/>
              <a:tabLst/>
              <a:defRPr/>
            </a:pPr>
            <a:r>
              <a:rPr lang="sv-SE" sz="1800" kern="0" dirty="0">
                <a:solidFill>
                  <a:srgbClr val="333333"/>
                </a:solidFill>
                <a:effectLst/>
                <a:latin typeface="Open Sans" panose="020B0606030504020204" pitchFamily="34" charset="0"/>
                <a:ea typeface="Times New Roman" panose="02020603050405020304" pitchFamily="18" charset="0"/>
                <a:cs typeface="Times New Roman" panose="02020603050405020304" pitchFamily="18" charset="0"/>
              </a:rPr>
              <a:t>Ungdomsfullmäktiges möten börjar klockan 16.30 och håller som längst på till 20.30. (Om mötet inte är färdigt då behandlas resterande ärenden vid nästa möte). Ungdomsfullmäktiges möten är öppna för alla. Eventuell publik sitter uppe på läktarna.</a:t>
            </a:r>
            <a:endParaRPr lang="sv-SE"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800"/>
              </a:spcAft>
            </a:pPr>
            <a:endParaRPr lang="sv-SE" dirty="0"/>
          </a:p>
        </p:txBody>
      </p:sp>
      <p:sp>
        <p:nvSpPr>
          <p:cNvPr id="4" name="Platshållare för bildnummer 3"/>
          <p:cNvSpPr>
            <a:spLocks noGrp="1"/>
          </p:cNvSpPr>
          <p:nvPr>
            <p:ph type="sldNum" sz="quarter" idx="5"/>
          </p:nvPr>
        </p:nvSpPr>
        <p:spPr/>
        <p:txBody>
          <a:bodyPr/>
          <a:lstStyle/>
          <a:p>
            <a:fld id="{778FA180-80FB-4E55-8091-3E6010A13E5F}" type="slidenum">
              <a:rPr lang="sv-SE" smtClean="0"/>
              <a:t>1</a:t>
            </a:fld>
            <a:endParaRPr lang="sv-SE"/>
          </a:p>
        </p:txBody>
      </p:sp>
    </p:spTree>
    <p:extLst>
      <p:ext uri="{BB962C8B-B14F-4D97-AF65-F5344CB8AC3E}">
        <p14:creationId xmlns:p14="http://schemas.microsoft.com/office/powerpoint/2010/main" val="808821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7964889-8F2D-3A05-43E4-53319F3276AF}"/>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0CCD95E5-F698-77F7-3A3A-62FCFA6659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035ADAA6-EBDE-4804-2F05-4E09463803FD}"/>
              </a:ext>
            </a:extLst>
          </p:cNvPr>
          <p:cNvSpPr>
            <a:spLocks noGrp="1"/>
          </p:cNvSpPr>
          <p:nvPr>
            <p:ph type="dt" sz="half" idx="10"/>
          </p:nvPr>
        </p:nvSpPr>
        <p:spPr/>
        <p:txBody>
          <a:bodyPr/>
          <a:lstStyle/>
          <a:p>
            <a:fld id="{69B6BD0E-2C03-4C8B-A2EC-C89527C085A2}" type="datetimeFigureOut">
              <a:rPr lang="sv-SE" smtClean="0"/>
              <a:t>2025-03-18</a:t>
            </a:fld>
            <a:endParaRPr lang="sv-SE"/>
          </a:p>
        </p:txBody>
      </p:sp>
      <p:sp>
        <p:nvSpPr>
          <p:cNvPr id="5" name="Platshållare för sidfot 4">
            <a:extLst>
              <a:ext uri="{FF2B5EF4-FFF2-40B4-BE49-F238E27FC236}">
                <a16:creationId xmlns:a16="http://schemas.microsoft.com/office/drawing/2014/main" id="{86F6B9A2-E403-3584-0449-66FD639E2BA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9141990-4061-6B26-5C77-554630356FB5}"/>
              </a:ext>
            </a:extLst>
          </p:cNvPr>
          <p:cNvSpPr>
            <a:spLocks noGrp="1"/>
          </p:cNvSpPr>
          <p:nvPr>
            <p:ph type="sldNum" sz="quarter" idx="12"/>
          </p:nvPr>
        </p:nvSpPr>
        <p:spPr/>
        <p:txBody>
          <a:bodyPr/>
          <a:lstStyle/>
          <a:p>
            <a:fld id="{C8F76119-7DD0-40D7-A606-8DB5ADADCCF6}" type="slidenum">
              <a:rPr lang="sv-SE" smtClean="0"/>
              <a:t>‹#›</a:t>
            </a:fld>
            <a:endParaRPr lang="sv-SE"/>
          </a:p>
        </p:txBody>
      </p:sp>
    </p:spTree>
    <p:extLst>
      <p:ext uri="{BB962C8B-B14F-4D97-AF65-F5344CB8AC3E}">
        <p14:creationId xmlns:p14="http://schemas.microsoft.com/office/powerpoint/2010/main" val="3666758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A1B2B25-ADB1-9BE1-DBA3-8F99B4C1D159}"/>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EC8F5057-BA29-B5DA-58D9-9E56132E38A7}"/>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EF77A75-A0CB-E6F2-E517-FB1F69BED747}"/>
              </a:ext>
            </a:extLst>
          </p:cNvPr>
          <p:cNvSpPr>
            <a:spLocks noGrp="1"/>
          </p:cNvSpPr>
          <p:nvPr>
            <p:ph type="dt" sz="half" idx="10"/>
          </p:nvPr>
        </p:nvSpPr>
        <p:spPr/>
        <p:txBody>
          <a:bodyPr/>
          <a:lstStyle/>
          <a:p>
            <a:fld id="{69B6BD0E-2C03-4C8B-A2EC-C89527C085A2}" type="datetimeFigureOut">
              <a:rPr lang="sv-SE" smtClean="0"/>
              <a:t>2025-03-18</a:t>
            </a:fld>
            <a:endParaRPr lang="sv-SE"/>
          </a:p>
        </p:txBody>
      </p:sp>
      <p:sp>
        <p:nvSpPr>
          <p:cNvPr id="5" name="Platshållare för sidfot 4">
            <a:extLst>
              <a:ext uri="{FF2B5EF4-FFF2-40B4-BE49-F238E27FC236}">
                <a16:creationId xmlns:a16="http://schemas.microsoft.com/office/drawing/2014/main" id="{EDD08074-9C6A-781B-AD30-95256120E20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AA868FA-0E72-91F3-5812-8BD61AAF7E98}"/>
              </a:ext>
            </a:extLst>
          </p:cNvPr>
          <p:cNvSpPr>
            <a:spLocks noGrp="1"/>
          </p:cNvSpPr>
          <p:nvPr>
            <p:ph type="sldNum" sz="quarter" idx="12"/>
          </p:nvPr>
        </p:nvSpPr>
        <p:spPr/>
        <p:txBody>
          <a:bodyPr/>
          <a:lstStyle/>
          <a:p>
            <a:fld id="{C8F76119-7DD0-40D7-A606-8DB5ADADCCF6}" type="slidenum">
              <a:rPr lang="sv-SE" smtClean="0"/>
              <a:t>‹#›</a:t>
            </a:fld>
            <a:endParaRPr lang="sv-SE"/>
          </a:p>
        </p:txBody>
      </p:sp>
    </p:spTree>
    <p:extLst>
      <p:ext uri="{BB962C8B-B14F-4D97-AF65-F5344CB8AC3E}">
        <p14:creationId xmlns:p14="http://schemas.microsoft.com/office/powerpoint/2010/main" val="523113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44585C70-D38D-3CE3-9636-65B51028CAB9}"/>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CCB6F3F1-D4D4-865E-059F-8826C3D32EE0}"/>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20A1742-B252-A132-02A6-5539174E001C}"/>
              </a:ext>
            </a:extLst>
          </p:cNvPr>
          <p:cNvSpPr>
            <a:spLocks noGrp="1"/>
          </p:cNvSpPr>
          <p:nvPr>
            <p:ph type="dt" sz="half" idx="10"/>
          </p:nvPr>
        </p:nvSpPr>
        <p:spPr/>
        <p:txBody>
          <a:bodyPr/>
          <a:lstStyle/>
          <a:p>
            <a:fld id="{69B6BD0E-2C03-4C8B-A2EC-C89527C085A2}" type="datetimeFigureOut">
              <a:rPr lang="sv-SE" smtClean="0"/>
              <a:t>2025-03-18</a:t>
            </a:fld>
            <a:endParaRPr lang="sv-SE"/>
          </a:p>
        </p:txBody>
      </p:sp>
      <p:sp>
        <p:nvSpPr>
          <p:cNvPr id="5" name="Platshållare för sidfot 4">
            <a:extLst>
              <a:ext uri="{FF2B5EF4-FFF2-40B4-BE49-F238E27FC236}">
                <a16:creationId xmlns:a16="http://schemas.microsoft.com/office/drawing/2014/main" id="{4433A7E7-AB14-C91A-C1FE-007866854BA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62DF8A3-F747-9E22-B1F9-4553F685659C}"/>
              </a:ext>
            </a:extLst>
          </p:cNvPr>
          <p:cNvSpPr>
            <a:spLocks noGrp="1"/>
          </p:cNvSpPr>
          <p:nvPr>
            <p:ph type="sldNum" sz="quarter" idx="12"/>
          </p:nvPr>
        </p:nvSpPr>
        <p:spPr/>
        <p:txBody>
          <a:bodyPr/>
          <a:lstStyle/>
          <a:p>
            <a:fld id="{C8F76119-7DD0-40D7-A606-8DB5ADADCCF6}" type="slidenum">
              <a:rPr lang="sv-SE" smtClean="0"/>
              <a:t>‹#›</a:t>
            </a:fld>
            <a:endParaRPr lang="sv-SE"/>
          </a:p>
        </p:txBody>
      </p:sp>
    </p:spTree>
    <p:extLst>
      <p:ext uri="{BB962C8B-B14F-4D97-AF65-F5344CB8AC3E}">
        <p14:creationId xmlns:p14="http://schemas.microsoft.com/office/powerpoint/2010/main" val="2625372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866B89B-0B10-11D7-3466-DD9502712CB0}"/>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3B9CC96-E98B-9B94-AE6E-9D5C3E0D871A}"/>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DC669FE-3027-C981-F822-D731BE77F89A}"/>
              </a:ext>
            </a:extLst>
          </p:cNvPr>
          <p:cNvSpPr>
            <a:spLocks noGrp="1"/>
          </p:cNvSpPr>
          <p:nvPr>
            <p:ph type="dt" sz="half" idx="10"/>
          </p:nvPr>
        </p:nvSpPr>
        <p:spPr/>
        <p:txBody>
          <a:bodyPr/>
          <a:lstStyle/>
          <a:p>
            <a:fld id="{69B6BD0E-2C03-4C8B-A2EC-C89527C085A2}" type="datetimeFigureOut">
              <a:rPr lang="sv-SE" smtClean="0"/>
              <a:t>2025-03-18</a:t>
            </a:fld>
            <a:endParaRPr lang="sv-SE"/>
          </a:p>
        </p:txBody>
      </p:sp>
      <p:sp>
        <p:nvSpPr>
          <p:cNvPr id="5" name="Platshållare för sidfot 4">
            <a:extLst>
              <a:ext uri="{FF2B5EF4-FFF2-40B4-BE49-F238E27FC236}">
                <a16:creationId xmlns:a16="http://schemas.microsoft.com/office/drawing/2014/main" id="{0A75757E-87B9-3A92-00BA-31E688F910E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02BA784-E658-C992-C8A8-5201E7F363DD}"/>
              </a:ext>
            </a:extLst>
          </p:cNvPr>
          <p:cNvSpPr>
            <a:spLocks noGrp="1"/>
          </p:cNvSpPr>
          <p:nvPr>
            <p:ph type="sldNum" sz="quarter" idx="12"/>
          </p:nvPr>
        </p:nvSpPr>
        <p:spPr/>
        <p:txBody>
          <a:bodyPr/>
          <a:lstStyle/>
          <a:p>
            <a:fld id="{C8F76119-7DD0-40D7-A606-8DB5ADADCCF6}" type="slidenum">
              <a:rPr lang="sv-SE" smtClean="0"/>
              <a:t>‹#›</a:t>
            </a:fld>
            <a:endParaRPr lang="sv-SE"/>
          </a:p>
        </p:txBody>
      </p:sp>
    </p:spTree>
    <p:extLst>
      <p:ext uri="{BB962C8B-B14F-4D97-AF65-F5344CB8AC3E}">
        <p14:creationId xmlns:p14="http://schemas.microsoft.com/office/powerpoint/2010/main" val="559096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99AF992-0BC2-670A-8126-221AD5919343}"/>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FE3BE4BC-A534-89ED-2FFD-ED058EFB0CF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30F03905-3B45-052D-45CF-82A0882F656E}"/>
              </a:ext>
            </a:extLst>
          </p:cNvPr>
          <p:cNvSpPr>
            <a:spLocks noGrp="1"/>
          </p:cNvSpPr>
          <p:nvPr>
            <p:ph type="dt" sz="half" idx="10"/>
          </p:nvPr>
        </p:nvSpPr>
        <p:spPr/>
        <p:txBody>
          <a:bodyPr/>
          <a:lstStyle/>
          <a:p>
            <a:fld id="{69B6BD0E-2C03-4C8B-A2EC-C89527C085A2}" type="datetimeFigureOut">
              <a:rPr lang="sv-SE" smtClean="0"/>
              <a:t>2025-03-18</a:t>
            </a:fld>
            <a:endParaRPr lang="sv-SE"/>
          </a:p>
        </p:txBody>
      </p:sp>
      <p:sp>
        <p:nvSpPr>
          <p:cNvPr id="5" name="Platshållare för sidfot 4">
            <a:extLst>
              <a:ext uri="{FF2B5EF4-FFF2-40B4-BE49-F238E27FC236}">
                <a16:creationId xmlns:a16="http://schemas.microsoft.com/office/drawing/2014/main" id="{577BB2E2-19B3-E3B6-9897-8C141E6FB87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8786104-88BF-36AE-C13D-4CA354C789D4}"/>
              </a:ext>
            </a:extLst>
          </p:cNvPr>
          <p:cNvSpPr>
            <a:spLocks noGrp="1"/>
          </p:cNvSpPr>
          <p:nvPr>
            <p:ph type="sldNum" sz="quarter" idx="12"/>
          </p:nvPr>
        </p:nvSpPr>
        <p:spPr/>
        <p:txBody>
          <a:bodyPr/>
          <a:lstStyle/>
          <a:p>
            <a:fld id="{C8F76119-7DD0-40D7-A606-8DB5ADADCCF6}" type="slidenum">
              <a:rPr lang="sv-SE" smtClean="0"/>
              <a:t>‹#›</a:t>
            </a:fld>
            <a:endParaRPr lang="sv-SE"/>
          </a:p>
        </p:txBody>
      </p:sp>
    </p:spTree>
    <p:extLst>
      <p:ext uri="{BB962C8B-B14F-4D97-AF65-F5344CB8AC3E}">
        <p14:creationId xmlns:p14="http://schemas.microsoft.com/office/powerpoint/2010/main" val="3747932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BECFFA9-2F51-A755-195F-8C5321C8AE7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75EDC2E-9E90-32DA-15F9-24275E161D69}"/>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12AF4E50-2BA4-D91C-5E5A-613290BAB5AD}"/>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A6A9F3CE-D033-75CA-1CC3-C13A3AA3C4F4}"/>
              </a:ext>
            </a:extLst>
          </p:cNvPr>
          <p:cNvSpPr>
            <a:spLocks noGrp="1"/>
          </p:cNvSpPr>
          <p:nvPr>
            <p:ph type="dt" sz="half" idx="10"/>
          </p:nvPr>
        </p:nvSpPr>
        <p:spPr/>
        <p:txBody>
          <a:bodyPr/>
          <a:lstStyle/>
          <a:p>
            <a:fld id="{69B6BD0E-2C03-4C8B-A2EC-C89527C085A2}" type="datetimeFigureOut">
              <a:rPr lang="sv-SE" smtClean="0"/>
              <a:t>2025-03-18</a:t>
            </a:fld>
            <a:endParaRPr lang="sv-SE"/>
          </a:p>
        </p:txBody>
      </p:sp>
      <p:sp>
        <p:nvSpPr>
          <p:cNvPr id="6" name="Platshållare för sidfot 5">
            <a:extLst>
              <a:ext uri="{FF2B5EF4-FFF2-40B4-BE49-F238E27FC236}">
                <a16:creationId xmlns:a16="http://schemas.microsoft.com/office/drawing/2014/main" id="{070D6469-18A8-4A22-110F-663791EF488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78A59B32-938C-04A4-7B4E-388BAF593DF5}"/>
              </a:ext>
            </a:extLst>
          </p:cNvPr>
          <p:cNvSpPr>
            <a:spLocks noGrp="1"/>
          </p:cNvSpPr>
          <p:nvPr>
            <p:ph type="sldNum" sz="quarter" idx="12"/>
          </p:nvPr>
        </p:nvSpPr>
        <p:spPr/>
        <p:txBody>
          <a:bodyPr/>
          <a:lstStyle/>
          <a:p>
            <a:fld id="{C8F76119-7DD0-40D7-A606-8DB5ADADCCF6}" type="slidenum">
              <a:rPr lang="sv-SE" smtClean="0"/>
              <a:t>‹#›</a:t>
            </a:fld>
            <a:endParaRPr lang="sv-SE"/>
          </a:p>
        </p:txBody>
      </p:sp>
    </p:spTree>
    <p:extLst>
      <p:ext uri="{BB962C8B-B14F-4D97-AF65-F5344CB8AC3E}">
        <p14:creationId xmlns:p14="http://schemas.microsoft.com/office/powerpoint/2010/main" val="192966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A0DFD6-9AD4-7727-B64E-86530A7C075F}"/>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B1AD70B9-819B-32B0-7B29-533128991D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ED56706E-ECC1-A3E0-D619-4DE064D1595D}"/>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1152DB9E-614D-8FD5-443C-32F8A7786A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41975431-A1F2-67D2-D24E-D911DEDD2C2B}"/>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4B2DED07-44AA-AD5B-31B6-075A91A4FA8D}"/>
              </a:ext>
            </a:extLst>
          </p:cNvPr>
          <p:cNvSpPr>
            <a:spLocks noGrp="1"/>
          </p:cNvSpPr>
          <p:nvPr>
            <p:ph type="dt" sz="half" idx="10"/>
          </p:nvPr>
        </p:nvSpPr>
        <p:spPr/>
        <p:txBody>
          <a:bodyPr/>
          <a:lstStyle/>
          <a:p>
            <a:fld id="{69B6BD0E-2C03-4C8B-A2EC-C89527C085A2}" type="datetimeFigureOut">
              <a:rPr lang="sv-SE" smtClean="0"/>
              <a:t>2025-03-18</a:t>
            </a:fld>
            <a:endParaRPr lang="sv-SE"/>
          </a:p>
        </p:txBody>
      </p:sp>
      <p:sp>
        <p:nvSpPr>
          <p:cNvPr id="8" name="Platshållare för sidfot 7">
            <a:extLst>
              <a:ext uri="{FF2B5EF4-FFF2-40B4-BE49-F238E27FC236}">
                <a16:creationId xmlns:a16="http://schemas.microsoft.com/office/drawing/2014/main" id="{9DE72EFC-9F1B-25C4-C3C3-176C609993BB}"/>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D41659FE-24DF-4A7E-6A39-811707B4C3CC}"/>
              </a:ext>
            </a:extLst>
          </p:cNvPr>
          <p:cNvSpPr>
            <a:spLocks noGrp="1"/>
          </p:cNvSpPr>
          <p:nvPr>
            <p:ph type="sldNum" sz="quarter" idx="12"/>
          </p:nvPr>
        </p:nvSpPr>
        <p:spPr/>
        <p:txBody>
          <a:bodyPr/>
          <a:lstStyle/>
          <a:p>
            <a:fld id="{C8F76119-7DD0-40D7-A606-8DB5ADADCCF6}" type="slidenum">
              <a:rPr lang="sv-SE" smtClean="0"/>
              <a:t>‹#›</a:t>
            </a:fld>
            <a:endParaRPr lang="sv-SE"/>
          </a:p>
        </p:txBody>
      </p:sp>
    </p:spTree>
    <p:extLst>
      <p:ext uri="{BB962C8B-B14F-4D97-AF65-F5344CB8AC3E}">
        <p14:creationId xmlns:p14="http://schemas.microsoft.com/office/powerpoint/2010/main" val="1046849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ED979C1-BA45-6A4C-2FD8-94CD5BC489DE}"/>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E9D1A7B6-C808-DFEC-BE75-FCF67B873F39}"/>
              </a:ext>
            </a:extLst>
          </p:cNvPr>
          <p:cNvSpPr>
            <a:spLocks noGrp="1"/>
          </p:cNvSpPr>
          <p:nvPr>
            <p:ph type="dt" sz="half" idx="10"/>
          </p:nvPr>
        </p:nvSpPr>
        <p:spPr/>
        <p:txBody>
          <a:bodyPr/>
          <a:lstStyle/>
          <a:p>
            <a:fld id="{69B6BD0E-2C03-4C8B-A2EC-C89527C085A2}" type="datetimeFigureOut">
              <a:rPr lang="sv-SE" smtClean="0"/>
              <a:t>2025-03-18</a:t>
            </a:fld>
            <a:endParaRPr lang="sv-SE"/>
          </a:p>
        </p:txBody>
      </p:sp>
      <p:sp>
        <p:nvSpPr>
          <p:cNvPr id="4" name="Platshållare för sidfot 3">
            <a:extLst>
              <a:ext uri="{FF2B5EF4-FFF2-40B4-BE49-F238E27FC236}">
                <a16:creationId xmlns:a16="http://schemas.microsoft.com/office/drawing/2014/main" id="{985B5532-831D-5F43-F10A-4558E452CF11}"/>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21955B21-F7E4-3C15-8BF3-4EB66B088680}"/>
              </a:ext>
            </a:extLst>
          </p:cNvPr>
          <p:cNvSpPr>
            <a:spLocks noGrp="1"/>
          </p:cNvSpPr>
          <p:nvPr>
            <p:ph type="sldNum" sz="quarter" idx="12"/>
          </p:nvPr>
        </p:nvSpPr>
        <p:spPr/>
        <p:txBody>
          <a:bodyPr/>
          <a:lstStyle/>
          <a:p>
            <a:fld id="{C8F76119-7DD0-40D7-A606-8DB5ADADCCF6}" type="slidenum">
              <a:rPr lang="sv-SE" smtClean="0"/>
              <a:t>‹#›</a:t>
            </a:fld>
            <a:endParaRPr lang="sv-SE"/>
          </a:p>
        </p:txBody>
      </p:sp>
    </p:spTree>
    <p:extLst>
      <p:ext uri="{BB962C8B-B14F-4D97-AF65-F5344CB8AC3E}">
        <p14:creationId xmlns:p14="http://schemas.microsoft.com/office/powerpoint/2010/main" val="2670828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8433561E-A3F9-A584-47D8-616D9EDDAE02}"/>
              </a:ext>
            </a:extLst>
          </p:cNvPr>
          <p:cNvSpPr>
            <a:spLocks noGrp="1"/>
          </p:cNvSpPr>
          <p:nvPr>
            <p:ph type="dt" sz="half" idx="10"/>
          </p:nvPr>
        </p:nvSpPr>
        <p:spPr/>
        <p:txBody>
          <a:bodyPr/>
          <a:lstStyle/>
          <a:p>
            <a:fld id="{69B6BD0E-2C03-4C8B-A2EC-C89527C085A2}" type="datetimeFigureOut">
              <a:rPr lang="sv-SE" smtClean="0"/>
              <a:t>2025-03-18</a:t>
            </a:fld>
            <a:endParaRPr lang="sv-SE"/>
          </a:p>
        </p:txBody>
      </p:sp>
      <p:sp>
        <p:nvSpPr>
          <p:cNvPr id="3" name="Platshållare för sidfot 2">
            <a:extLst>
              <a:ext uri="{FF2B5EF4-FFF2-40B4-BE49-F238E27FC236}">
                <a16:creationId xmlns:a16="http://schemas.microsoft.com/office/drawing/2014/main" id="{D67E908D-231D-DBBD-C2CA-151C692BD05E}"/>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A1D616C5-A304-A136-CB1D-A0D10B49BE14}"/>
              </a:ext>
            </a:extLst>
          </p:cNvPr>
          <p:cNvSpPr>
            <a:spLocks noGrp="1"/>
          </p:cNvSpPr>
          <p:nvPr>
            <p:ph type="sldNum" sz="quarter" idx="12"/>
          </p:nvPr>
        </p:nvSpPr>
        <p:spPr/>
        <p:txBody>
          <a:bodyPr/>
          <a:lstStyle/>
          <a:p>
            <a:fld id="{C8F76119-7DD0-40D7-A606-8DB5ADADCCF6}" type="slidenum">
              <a:rPr lang="sv-SE" smtClean="0"/>
              <a:t>‹#›</a:t>
            </a:fld>
            <a:endParaRPr lang="sv-SE"/>
          </a:p>
        </p:txBody>
      </p:sp>
    </p:spTree>
    <p:extLst>
      <p:ext uri="{BB962C8B-B14F-4D97-AF65-F5344CB8AC3E}">
        <p14:creationId xmlns:p14="http://schemas.microsoft.com/office/powerpoint/2010/main" val="218153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801B2DE-30C9-478B-152C-62A7C5BBD6C5}"/>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55FC06E-D3A8-AB59-807C-0E1921DF4F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D0309D1B-C699-AE92-717A-4A18A1C2A9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D31B783A-22C8-18A7-D8DC-4F315D177826}"/>
              </a:ext>
            </a:extLst>
          </p:cNvPr>
          <p:cNvSpPr>
            <a:spLocks noGrp="1"/>
          </p:cNvSpPr>
          <p:nvPr>
            <p:ph type="dt" sz="half" idx="10"/>
          </p:nvPr>
        </p:nvSpPr>
        <p:spPr/>
        <p:txBody>
          <a:bodyPr/>
          <a:lstStyle/>
          <a:p>
            <a:fld id="{69B6BD0E-2C03-4C8B-A2EC-C89527C085A2}" type="datetimeFigureOut">
              <a:rPr lang="sv-SE" smtClean="0"/>
              <a:t>2025-03-18</a:t>
            </a:fld>
            <a:endParaRPr lang="sv-SE"/>
          </a:p>
        </p:txBody>
      </p:sp>
      <p:sp>
        <p:nvSpPr>
          <p:cNvPr id="6" name="Platshållare för sidfot 5">
            <a:extLst>
              <a:ext uri="{FF2B5EF4-FFF2-40B4-BE49-F238E27FC236}">
                <a16:creationId xmlns:a16="http://schemas.microsoft.com/office/drawing/2014/main" id="{733A6C16-A6E5-FE26-0AC2-5288E21D15DB}"/>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C7A6A11-F738-F72F-2274-0947C9EDD40C}"/>
              </a:ext>
            </a:extLst>
          </p:cNvPr>
          <p:cNvSpPr>
            <a:spLocks noGrp="1"/>
          </p:cNvSpPr>
          <p:nvPr>
            <p:ph type="sldNum" sz="quarter" idx="12"/>
          </p:nvPr>
        </p:nvSpPr>
        <p:spPr/>
        <p:txBody>
          <a:bodyPr/>
          <a:lstStyle/>
          <a:p>
            <a:fld id="{C8F76119-7DD0-40D7-A606-8DB5ADADCCF6}" type="slidenum">
              <a:rPr lang="sv-SE" smtClean="0"/>
              <a:t>‹#›</a:t>
            </a:fld>
            <a:endParaRPr lang="sv-SE"/>
          </a:p>
        </p:txBody>
      </p:sp>
    </p:spTree>
    <p:extLst>
      <p:ext uri="{BB962C8B-B14F-4D97-AF65-F5344CB8AC3E}">
        <p14:creationId xmlns:p14="http://schemas.microsoft.com/office/powerpoint/2010/main" val="2518578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733539-887F-79B4-3A70-1057EC66D49F}"/>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E66D4D3B-EE43-E13A-1821-89E18F65C1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12D6D2AF-54DC-A15A-6736-553C4A94C0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5B35D372-5D75-7185-20D8-25AD359D5BC2}"/>
              </a:ext>
            </a:extLst>
          </p:cNvPr>
          <p:cNvSpPr>
            <a:spLocks noGrp="1"/>
          </p:cNvSpPr>
          <p:nvPr>
            <p:ph type="dt" sz="half" idx="10"/>
          </p:nvPr>
        </p:nvSpPr>
        <p:spPr/>
        <p:txBody>
          <a:bodyPr/>
          <a:lstStyle/>
          <a:p>
            <a:fld id="{69B6BD0E-2C03-4C8B-A2EC-C89527C085A2}" type="datetimeFigureOut">
              <a:rPr lang="sv-SE" smtClean="0"/>
              <a:t>2025-03-18</a:t>
            </a:fld>
            <a:endParaRPr lang="sv-SE"/>
          </a:p>
        </p:txBody>
      </p:sp>
      <p:sp>
        <p:nvSpPr>
          <p:cNvPr id="6" name="Platshållare för sidfot 5">
            <a:extLst>
              <a:ext uri="{FF2B5EF4-FFF2-40B4-BE49-F238E27FC236}">
                <a16:creationId xmlns:a16="http://schemas.microsoft.com/office/drawing/2014/main" id="{E1A544DC-7A3D-C6C3-25E4-0414D2AEDADC}"/>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7D045729-4FB4-3EF0-62E8-C10F0F7E5AEF}"/>
              </a:ext>
            </a:extLst>
          </p:cNvPr>
          <p:cNvSpPr>
            <a:spLocks noGrp="1"/>
          </p:cNvSpPr>
          <p:nvPr>
            <p:ph type="sldNum" sz="quarter" idx="12"/>
          </p:nvPr>
        </p:nvSpPr>
        <p:spPr/>
        <p:txBody>
          <a:bodyPr/>
          <a:lstStyle/>
          <a:p>
            <a:fld id="{C8F76119-7DD0-40D7-A606-8DB5ADADCCF6}" type="slidenum">
              <a:rPr lang="sv-SE" smtClean="0"/>
              <a:t>‹#›</a:t>
            </a:fld>
            <a:endParaRPr lang="sv-SE"/>
          </a:p>
        </p:txBody>
      </p:sp>
    </p:spTree>
    <p:extLst>
      <p:ext uri="{BB962C8B-B14F-4D97-AF65-F5344CB8AC3E}">
        <p14:creationId xmlns:p14="http://schemas.microsoft.com/office/powerpoint/2010/main" val="3849168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E6B28C71-EC5F-E429-040A-1247142643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64D24234-3B5F-8A6D-59FE-E0C49733BA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CA5ACE2-79C2-7287-1919-9CC9BEF324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9B6BD0E-2C03-4C8B-A2EC-C89527C085A2}" type="datetimeFigureOut">
              <a:rPr lang="sv-SE" smtClean="0"/>
              <a:t>2025-03-18</a:t>
            </a:fld>
            <a:endParaRPr lang="sv-SE"/>
          </a:p>
        </p:txBody>
      </p:sp>
      <p:sp>
        <p:nvSpPr>
          <p:cNvPr id="5" name="Platshållare för sidfot 4">
            <a:extLst>
              <a:ext uri="{FF2B5EF4-FFF2-40B4-BE49-F238E27FC236}">
                <a16:creationId xmlns:a16="http://schemas.microsoft.com/office/drawing/2014/main" id="{05D97712-BF2D-B8D3-19A2-0F649F78F3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a:extLst>
              <a:ext uri="{FF2B5EF4-FFF2-40B4-BE49-F238E27FC236}">
                <a16:creationId xmlns:a16="http://schemas.microsoft.com/office/drawing/2014/main" id="{BBA6AD63-0DD2-8651-9227-9CB3B1F1F0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8F76119-7DD0-40D7-A606-8DB5ADADCCF6}" type="slidenum">
              <a:rPr lang="sv-SE" smtClean="0"/>
              <a:t>‹#›</a:t>
            </a:fld>
            <a:endParaRPr lang="sv-SE"/>
          </a:p>
        </p:txBody>
      </p:sp>
    </p:spTree>
    <p:extLst>
      <p:ext uri="{BB962C8B-B14F-4D97-AF65-F5344CB8AC3E}">
        <p14:creationId xmlns:p14="http://schemas.microsoft.com/office/powerpoint/2010/main" val="31456840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chart" Target="../charts/char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upp 37">
            <a:extLst>
              <a:ext uri="{FF2B5EF4-FFF2-40B4-BE49-F238E27FC236}">
                <a16:creationId xmlns:a16="http://schemas.microsoft.com/office/drawing/2014/main" id="{0E010D9C-8068-403C-8FAD-35DA3799E440}"/>
              </a:ext>
            </a:extLst>
          </p:cNvPr>
          <p:cNvGrpSpPr/>
          <p:nvPr/>
        </p:nvGrpSpPr>
        <p:grpSpPr>
          <a:xfrm>
            <a:off x="2699289" y="1077910"/>
            <a:ext cx="5892953" cy="5316859"/>
            <a:chOff x="1213836" y="195145"/>
            <a:chExt cx="6859586" cy="6188994"/>
          </a:xfrm>
        </p:grpSpPr>
        <p:graphicFrame>
          <p:nvGraphicFramePr>
            <p:cNvPr id="39" name="Diagram 38">
              <a:extLst>
                <a:ext uri="{FF2B5EF4-FFF2-40B4-BE49-F238E27FC236}">
                  <a16:creationId xmlns:a16="http://schemas.microsoft.com/office/drawing/2014/main" id="{ACE025A8-B240-468A-9766-7CCC939C4000}"/>
                </a:ext>
              </a:extLst>
            </p:cNvPr>
            <p:cNvGraphicFramePr/>
            <p:nvPr/>
          </p:nvGraphicFramePr>
          <p:xfrm>
            <a:off x="1213836" y="917238"/>
            <a:ext cx="6859586" cy="4799528"/>
          </p:xfrm>
          <a:graphic>
            <a:graphicData uri="http://schemas.openxmlformats.org/drawingml/2006/chart">
              <c:chart xmlns:c="http://schemas.openxmlformats.org/drawingml/2006/chart" xmlns:r="http://schemas.openxmlformats.org/officeDocument/2006/relationships" r:id="rId3"/>
            </a:graphicData>
          </a:graphic>
        </p:graphicFrame>
        <p:pic>
          <p:nvPicPr>
            <p:cNvPr id="40" name="Bildobjekt 39">
              <a:extLst>
                <a:ext uri="{FF2B5EF4-FFF2-40B4-BE49-F238E27FC236}">
                  <a16:creationId xmlns:a16="http://schemas.microsoft.com/office/drawing/2014/main" id="{E5D8068F-D6FF-4A4C-AD75-2F3E8D9F6B0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02928" y="195145"/>
              <a:ext cx="6188994" cy="6188994"/>
            </a:xfrm>
            <a:prstGeom prst="rect">
              <a:avLst/>
            </a:prstGeom>
          </p:spPr>
        </p:pic>
        <p:sp>
          <p:nvSpPr>
            <p:cNvPr id="41" name="Ellips 40">
              <a:extLst>
                <a:ext uri="{FF2B5EF4-FFF2-40B4-BE49-F238E27FC236}">
                  <a16:creationId xmlns:a16="http://schemas.microsoft.com/office/drawing/2014/main" id="{2FDA6965-5ADA-458E-8F77-E0629DC5CA8A}"/>
                </a:ext>
              </a:extLst>
            </p:cNvPr>
            <p:cNvSpPr/>
            <p:nvPr/>
          </p:nvSpPr>
          <p:spPr>
            <a:xfrm>
              <a:off x="3941795" y="2633640"/>
              <a:ext cx="1403669" cy="1403669"/>
            </a:xfrm>
            <a:prstGeom prst="ellipse">
              <a:avLst/>
            </a:prstGeom>
            <a:solidFill>
              <a:schemeClr val="bg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sp>
          <p:nvSpPr>
            <p:cNvPr id="42" name="textruta 41">
              <a:extLst>
                <a:ext uri="{FF2B5EF4-FFF2-40B4-BE49-F238E27FC236}">
                  <a16:creationId xmlns:a16="http://schemas.microsoft.com/office/drawing/2014/main" id="{89068493-E0CD-4466-A9E5-3EBCECB52440}"/>
                </a:ext>
              </a:extLst>
            </p:cNvPr>
            <p:cNvSpPr txBox="1"/>
            <p:nvPr/>
          </p:nvSpPr>
          <p:spPr>
            <a:xfrm>
              <a:off x="3860399" y="2864742"/>
              <a:ext cx="1577508" cy="967307"/>
            </a:xfrm>
            <a:prstGeom prst="rect">
              <a:avLst/>
            </a:prstGeom>
            <a:noFill/>
          </p:spPr>
          <p:txBody>
            <a:bodyPr wrap="square" rtlCol="0">
              <a:spAutoFit/>
            </a:bodyPr>
            <a:lstStyle/>
            <a:p>
              <a:pPr algn="ctr"/>
              <a:r>
                <a:rPr lang="sv-SE" sz="1600" err="1">
                  <a:latin typeface="+mj-lt"/>
                </a:rPr>
                <a:t>Årshjul</a:t>
              </a:r>
              <a:endParaRPr lang="sv-SE" sz="1600">
                <a:latin typeface="+mj-lt"/>
              </a:endParaRPr>
            </a:p>
            <a:p>
              <a:pPr algn="ctr"/>
              <a:r>
                <a:rPr lang="sv-SE" sz="1600"/>
                <a:t>XXX</a:t>
              </a:r>
            </a:p>
            <a:p>
              <a:pPr algn="ctr"/>
              <a:r>
                <a:rPr lang="sv-SE" sz="1600">
                  <a:latin typeface="+mj-lt"/>
                </a:rPr>
                <a:t>2019</a:t>
              </a:r>
            </a:p>
          </p:txBody>
        </p:sp>
      </p:grpSp>
      <p:graphicFrame>
        <p:nvGraphicFramePr>
          <p:cNvPr id="23" name="Diagram 22">
            <a:extLst>
              <a:ext uri="{FF2B5EF4-FFF2-40B4-BE49-F238E27FC236}">
                <a16:creationId xmlns:a16="http://schemas.microsoft.com/office/drawing/2014/main" id="{A6A013AC-9820-417C-BA8D-3BD23B33589A}"/>
              </a:ext>
            </a:extLst>
          </p:cNvPr>
          <p:cNvGraphicFramePr/>
          <p:nvPr/>
        </p:nvGraphicFramePr>
        <p:xfrm>
          <a:off x="2523865" y="1757099"/>
          <a:ext cx="5993718" cy="4193696"/>
        </p:xfrm>
        <a:graphic>
          <a:graphicData uri="http://schemas.openxmlformats.org/drawingml/2006/chart">
            <c:chart xmlns:c="http://schemas.openxmlformats.org/drawingml/2006/chart" xmlns:r="http://schemas.openxmlformats.org/officeDocument/2006/relationships" r:id="rId5"/>
          </a:graphicData>
        </a:graphic>
      </p:graphicFrame>
      <p:sp>
        <p:nvSpPr>
          <p:cNvPr id="24" name="Ellips 23">
            <a:extLst>
              <a:ext uri="{FF2B5EF4-FFF2-40B4-BE49-F238E27FC236}">
                <a16:creationId xmlns:a16="http://schemas.microsoft.com/office/drawing/2014/main" id="{5C25241A-ECDD-421C-8110-89F6F745A7D8}"/>
              </a:ext>
            </a:extLst>
          </p:cNvPr>
          <p:cNvSpPr/>
          <p:nvPr/>
        </p:nvSpPr>
        <p:spPr>
          <a:xfrm>
            <a:off x="4860539" y="3087316"/>
            <a:ext cx="1403669" cy="1403669"/>
          </a:xfrm>
          <a:prstGeom prst="ellipse">
            <a:avLst/>
          </a:prstGeom>
          <a:solidFill>
            <a:schemeClr val="bg1"/>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sv-SE"/>
          </a:p>
        </p:txBody>
      </p:sp>
      <p:sp>
        <p:nvSpPr>
          <p:cNvPr id="25" name="textruta 24">
            <a:extLst>
              <a:ext uri="{FF2B5EF4-FFF2-40B4-BE49-F238E27FC236}">
                <a16:creationId xmlns:a16="http://schemas.microsoft.com/office/drawing/2014/main" id="{BDB03FD7-393B-4EFB-AAA7-534EFE144D9F}"/>
              </a:ext>
            </a:extLst>
          </p:cNvPr>
          <p:cNvSpPr txBox="1"/>
          <p:nvPr/>
        </p:nvSpPr>
        <p:spPr>
          <a:xfrm>
            <a:off x="4666789" y="3281883"/>
            <a:ext cx="1776111" cy="830997"/>
          </a:xfrm>
          <a:prstGeom prst="rect">
            <a:avLst/>
          </a:prstGeom>
          <a:noFill/>
        </p:spPr>
        <p:txBody>
          <a:bodyPr wrap="square" rtlCol="0">
            <a:spAutoFit/>
          </a:bodyPr>
          <a:lstStyle/>
          <a:p>
            <a:pPr algn="ctr"/>
            <a:r>
              <a:rPr lang="sv-SE" sz="1600" dirty="0">
                <a:latin typeface="+mj-lt"/>
              </a:rPr>
              <a:t>ÅRSHJUL</a:t>
            </a:r>
          </a:p>
          <a:p>
            <a:pPr algn="ctr"/>
            <a:r>
              <a:rPr lang="sv-SE" sz="1600" dirty="0">
                <a:latin typeface="+mj-lt"/>
              </a:rPr>
              <a:t>SKOLOR</a:t>
            </a:r>
            <a:br>
              <a:rPr lang="sv-SE" sz="1600" dirty="0">
                <a:latin typeface="+mj-lt"/>
              </a:rPr>
            </a:br>
            <a:r>
              <a:rPr lang="sv-SE" sz="1600" dirty="0">
                <a:latin typeface="+mj-lt"/>
              </a:rPr>
              <a:t>2025</a:t>
            </a:r>
          </a:p>
        </p:txBody>
      </p:sp>
      <p:grpSp>
        <p:nvGrpSpPr>
          <p:cNvPr id="26" name="Grupp 25">
            <a:extLst>
              <a:ext uri="{FF2B5EF4-FFF2-40B4-BE49-F238E27FC236}">
                <a16:creationId xmlns:a16="http://schemas.microsoft.com/office/drawing/2014/main" id="{1CDFB32C-F5DC-4A18-B45E-737B0FC82EE8}"/>
              </a:ext>
            </a:extLst>
          </p:cNvPr>
          <p:cNvGrpSpPr/>
          <p:nvPr/>
        </p:nvGrpSpPr>
        <p:grpSpPr>
          <a:xfrm>
            <a:off x="76938" y="183751"/>
            <a:ext cx="11681147" cy="6825985"/>
            <a:chOff x="2292154" y="773646"/>
            <a:chExt cx="9274620" cy="4961122"/>
          </a:xfrm>
        </p:grpSpPr>
        <p:sp>
          <p:nvSpPr>
            <p:cNvPr id="27" name="Rectangle 174">
              <a:extLst>
                <a:ext uri="{FF2B5EF4-FFF2-40B4-BE49-F238E27FC236}">
                  <a16:creationId xmlns:a16="http://schemas.microsoft.com/office/drawing/2014/main" id="{985DC7BE-20EA-4ECF-A00B-A7EEF00F5F2C}"/>
                </a:ext>
              </a:extLst>
            </p:cNvPr>
            <p:cNvSpPr>
              <a:spLocks noChangeAspect="1" noChangeArrowheads="1"/>
            </p:cNvSpPr>
            <p:nvPr/>
          </p:nvSpPr>
          <p:spPr bwMode="auto">
            <a:xfrm>
              <a:off x="2292154" y="4530735"/>
              <a:ext cx="2886347" cy="823660"/>
            </a:xfrm>
            <a:prstGeom prst="rect">
              <a:avLst/>
            </a:prstGeom>
            <a:noFill/>
            <a:ln w="12700">
              <a:noFill/>
              <a:miter lim="800000"/>
              <a:headEnd type="none" w="sm" len="sm"/>
              <a:tailEnd type="none" w="sm" len="sm"/>
            </a:ln>
          </p:spPr>
          <p:txBody>
            <a:bodyPr wrap="none" lIns="91440" tIns="45720" rIns="91440" bIns="45720" anchor="ctr"/>
            <a:lstStyle/>
            <a:p>
              <a:pPr defTabSz="762000" eaLnBrk="0" hangingPunct="0"/>
              <a:r>
                <a:rPr lang="sv-SE" sz="1400" b="1" dirty="0">
                  <a:latin typeface="Arial Black"/>
                  <a:cs typeface="Arial"/>
                </a:rPr>
                <a:t>September</a:t>
              </a:r>
            </a:p>
            <a:p>
              <a:pPr defTabSz="762000" eaLnBrk="0" hangingPunct="0"/>
              <a:endParaRPr lang="sv-SE" sz="1000" dirty="0">
                <a:latin typeface="Arial Black"/>
                <a:cs typeface="Arial"/>
              </a:endParaRPr>
            </a:p>
            <a:p>
              <a:pPr marL="90170" indent="-90170" defTabSz="360000">
                <a:buFont typeface="Arial" panose="020B0604020202020204" pitchFamily="34" charset="0"/>
                <a:buChar char="•"/>
              </a:pPr>
              <a:r>
                <a:rPr lang="sv-SE" sz="1000" dirty="0">
                  <a:cs typeface="Calibri"/>
                </a:rPr>
                <a:t>Valaffischer skickas ut i vecka 37 och 38. Stäm gärna av att affischer </a:t>
              </a:r>
              <a:br>
                <a:rPr lang="sv-SE" sz="1000" dirty="0">
                  <a:cs typeface="Calibri"/>
                </a:rPr>
              </a:br>
              <a:r>
                <a:rPr lang="sv-SE" sz="1000" dirty="0">
                  <a:cs typeface="Calibri"/>
                </a:rPr>
                <a:t>och broschyrer levererats till skolan.</a:t>
              </a:r>
            </a:p>
            <a:p>
              <a:pPr marL="90170" indent="-90170" defTabSz="360000">
                <a:buFont typeface="Arial" panose="020B0604020202020204" pitchFamily="34" charset="0"/>
                <a:buChar char="•"/>
              </a:pPr>
              <a:r>
                <a:rPr lang="sv-SE" sz="1000" dirty="0">
                  <a:cs typeface="Calibri"/>
                </a:rPr>
                <a:t>10/9 stormöte med ungdomsfullmäktige på Börsen</a:t>
              </a:r>
            </a:p>
            <a:p>
              <a:pPr marL="90170" indent="-90170" defTabSz="360000">
                <a:buFont typeface="Arial" panose="020B0604020202020204" pitchFamily="34" charset="0"/>
                <a:buChar char="•"/>
              </a:pPr>
              <a:r>
                <a:rPr lang="sv-SE" sz="1000" dirty="0">
                  <a:cs typeface="Calibri"/>
                </a:rPr>
                <a:t>11/9 Digital träff för kontaktpersoner och samordnare i hela staden</a:t>
              </a:r>
              <a:br>
                <a:rPr lang="sv-SE" sz="1000" dirty="0">
                  <a:cs typeface="Calibri" pitchFamily="34" charset="0"/>
                </a:rPr>
              </a:br>
              <a:endParaRPr lang="sv-SE" sz="1000" dirty="0">
                <a:cs typeface="Calibri" pitchFamily="34" charset="0"/>
              </a:endParaRPr>
            </a:p>
            <a:p>
              <a:pPr algn="r" defTabSz="762000" eaLnBrk="0" hangingPunct="0"/>
              <a:br>
                <a:rPr lang="sv-SE" sz="1000" dirty="0">
                  <a:cs typeface="Calibri" pitchFamily="34" charset="0"/>
                </a:rPr>
              </a:br>
              <a:endParaRPr lang="sv-SE" sz="1000" dirty="0">
                <a:cs typeface="Calibri" pitchFamily="34" charset="0"/>
              </a:endParaRPr>
            </a:p>
          </p:txBody>
        </p:sp>
        <p:sp>
          <p:nvSpPr>
            <p:cNvPr id="28" name="Rectangle 174">
              <a:extLst>
                <a:ext uri="{FF2B5EF4-FFF2-40B4-BE49-F238E27FC236}">
                  <a16:creationId xmlns:a16="http://schemas.microsoft.com/office/drawing/2014/main" id="{3EAA80CF-A5E7-4C77-94EE-8624CFF2BE1B}"/>
                </a:ext>
              </a:extLst>
            </p:cNvPr>
            <p:cNvSpPr>
              <a:spLocks noChangeArrowheads="1"/>
            </p:cNvSpPr>
            <p:nvPr/>
          </p:nvSpPr>
          <p:spPr bwMode="auto">
            <a:xfrm>
              <a:off x="5445696" y="5006029"/>
              <a:ext cx="3705573" cy="728739"/>
            </a:xfrm>
            <a:prstGeom prst="rect">
              <a:avLst/>
            </a:prstGeom>
            <a:noFill/>
            <a:ln w="12700">
              <a:noFill/>
              <a:miter lim="800000"/>
              <a:headEnd type="none" w="sm" len="sm"/>
              <a:tailEnd type="none" w="sm" len="sm"/>
            </a:ln>
          </p:spPr>
          <p:txBody>
            <a:bodyPr wrap="none" lIns="91440" tIns="45720" rIns="91440" bIns="45720" anchor="ctr"/>
            <a:lstStyle/>
            <a:p>
              <a:pPr defTabSz="762000" eaLnBrk="0" fontAlgn="auto" hangingPunct="0">
                <a:spcBef>
                  <a:spcPts val="0"/>
                </a:spcBef>
                <a:spcAft>
                  <a:spcPts val="0"/>
                </a:spcAft>
                <a:defRPr/>
              </a:pPr>
              <a:br>
                <a:rPr lang="sv-SE" sz="1400" b="1" dirty="0">
                  <a:cs typeface="Calibri" pitchFamily="34" charset="0"/>
                </a:rPr>
              </a:br>
              <a:br>
                <a:rPr lang="sv-SE" sz="1400" b="1" dirty="0">
                  <a:cs typeface="Calibri" pitchFamily="34" charset="0"/>
                </a:rPr>
              </a:br>
              <a:r>
                <a:rPr lang="sv-SE" sz="1400" b="1" dirty="0">
                  <a:latin typeface="Arial Black" panose="020B0A04020102020204" pitchFamily="34" charset="0"/>
                  <a:cs typeface="Arial" panose="020B0604020202020204" pitchFamily="34" charset="0"/>
                </a:rPr>
                <a:t>Augusti</a:t>
              </a:r>
            </a:p>
            <a:p>
              <a:pPr marL="171450" indent="-171450" defTabSz="360000">
                <a:buFont typeface="Arial" panose="020B0604020202020204" pitchFamily="34" charset="0"/>
                <a:buChar char="•"/>
              </a:pPr>
              <a:r>
                <a:rPr lang="sv-SE" sz="1000" dirty="0">
                  <a:cs typeface="Calibri"/>
                </a:rPr>
                <a:t>Mejl med höstens datum skickas ut</a:t>
              </a:r>
            </a:p>
            <a:p>
              <a:pPr defTabSz="360000"/>
              <a:r>
                <a:rPr lang="sv-SE" sz="1000" dirty="0">
                  <a:cs typeface="Calibri"/>
                </a:rPr>
                <a:t>Tips! </a:t>
              </a:r>
              <a:br>
                <a:rPr lang="sv-SE" sz="1000" dirty="0">
                  <a:cs typeface="Calibri"/>
                </a:rPr>
              </a:br>
              <a:r>
                <a:rPr lang="sv-SE" sz="1000" dirty="0">
                  <a:cs typeface="Calibri"/>
                </a:rPr>
                <a:t>Nominera in val till ungdomsfullmäktige i lämpligt forum/ mötestillfälle för att </a:t>
              </a:r>
              <a:br>
                <a:rPr lang="sv-SE" sz="1000" dirty="0">
                  <a:cs typeface="Calibri"/>
                </a:rPr>
              </a:br>
              <a:r>
                <a:rPr lang="sv-SE" sz="1000" dirty="0">
                  <a:cs typeface="Calibri"/>
                </a:rPr>
                <a:t>informera och planera för att kunna ge eleverna möjlighet att rösta på skoltid.</a:t>
              </a:r>
              <a:endParaRPr lang="sv-SE" sz="1000" dirty="0">
                <a:cs typeface="Arial"/>
              </a:endParaRPr>
            </a:p>
            <a:p>
              <a:pPr marL="90170" indent="-90170" algn="r" defTabSz="360000">
                <a:buFont typeface="Arial" panose="020B0604020202020204" pitchFamily="34" charset="0"/>
                <a:buChar char="•"/>
              </a:pPr>
              <a:endParaRPr lang="sv-SE" sz="1000" dirty="0">
                <a:cs typeface="Calibri" pitchFamily="34" charset="0"/>
              </a:endParaRPr>
            </a:p>
            <a:p>
              <a:pPr algn="r" defTabSz="762000" eaLnBrk="0" fontAlgn="auto" hangingPunct="0">
                <a:spcBef>
                  <a:spcPts val="0"/>
                </a:spcBef>
                <a:spcAft>
                  <a:spcPts val="0"/>
                </a:spcAft>
                <a:defRPr/>
              </a:pPr>
              <a:endParaRPr lang="sv-SE" sz="1400" b="1" dirty="0">
                <a:cs typeface="Calibri" pitchFamily="34" charset="0"/>
              </a:endParaRPr>
            </a:p>
            <a:p>
              <a:pPr algn="r" defTabSz="762000" eaLnBrk="0" fontAlgn="auto" hangingPunct="0">
                <a:spcBef>
                  <a:spcPts val="0"/>
                </a:spcBef>
                <a:spcAft>
                  <a:spcPts val="0"/>
                </a:spcAft>
                <a:defRPr/>
              </a:pPr>
              <a:endParaRPr lang="sv-SE" sz="1400" b="1" dirty="0">
                <a:cs typeface="Calibri" pitchFamily="34" charset="0"/>
              </a:endParaRPr>
            </a:p>
            <a:p>
              <a:pPr algn="r" defTabSz="762000" eaLnBrk="0" fontAlgn="auto" hangingPunct="0">
                <a:spcBef>
                  <a:spcPts val="0"/>
                </a:spcBef>
                <a:spcAft>
                  <a:spcPts val="0"/>
                </a:spcAft>
                <a:defRPr/>
              </a:pPr>
              <a:r>
                <a:rPr lang="sv-SE" sz="1400" b="1" dirty="0">
                  <a:cs typeface="+mn-cs"/>
                </a:rPr>
                <a:t> </a:t>
              </a:r>
              <a:endParaRPr lang="sv-SE" sz="1400" dirty="0">
                <a:cs typeface="+mn-cs"/>
              </a:endParaRPr>
            </a:p>
          </p:txBody>
        </p:sp>
        <p:sp>
          <p:nvSpPr>
            <p:cNvPr id="29" name="textruta 39">
              <a:extLst>
                <a:ext uri="{FF2B5EF4-FFF2-40B4-BE49-F238E27FC236}">
                  <a16:creationId xmlns:a16="http://schemas.microsoft.com/office/drawing/2014/main" id="{26DE8B3B-F6D4-4DD8-8A0B-572706A946CB}"/>
                </a:ext>
              </a:extLst>
            </p:cNvPr>
            <p:cNvSpPr txBox="1">
              <a:spLocks noChangeArrowheads="1"/>
            </p:cNvSpPr>
            <p:nvPr/>
          </p:nvSpPr>
          <p:spPr bwMode="auto">
            <a:xfrm>
              <a:off x="2707564" y="976772"/>
              <a:ext cx="3382683" cy="671076"/>
            </a:xfrm>
            <a:prstGeom prst="rect">
              <a:avLst/>
            </a:prstGeom>
            <a:noFill/>
            <a:ln w="9525">
              <a:noFill/>
              <a:miter lim="800000"/>
              <a:headEnd/>
              <a:tailEnd/>
            </a:ln>
          </p:spPr>
          <p:txBody>
            <a:bodyPr wrap="square" lIns="91440" tIns="45720" rIns="91440" bIns="45720" anchor="t">
              <a:spAutoFit/>
            </a:bodyPr>
            <a:lstStyle/>
            <a:p>
              <a:pPr defTabSz="762000" eaLnBrk="0" hangingPunct="0"/>
              <a:r>
                <a:rPr lang="sv-SE" sz="1400" b="1" dirty="0">
                  <a:latin typeface="Arial Black"/>
                  <a:cs typeface="Arial"/>
                </a:rPr>
                <a:t>December</a:t>
              </a:r>
            </a:p>
            <a:p>
              <a:pPr marL="90170" indent="-90170" defTabSz="360000">
                <a:buFont typeface="Arial" panose="020B0604020202020204" pitchFamily="34" charset="0"/>
                <a:buChar char="•"/>
              </a:pPr>
              <a:r>
                <a:rPr lang="sv-SE" sz="1000" dirty="0"/>
                <a:t>5-6/12 politikerutbildning med invalda ledamöter och ersättare</a:t>
              </a:r>
            </a:p>
            <a:p>
              <a:pPr marL="90170" indent="-90170" defTabSz="360000">
                <a:buFont typeface="Arial" panose="020B0604020202020204" pitchFamily="34" charset="0"/>
                <a:buChar char="•"/>
              </a:pPr>
              <a:r>
                <a:rPr lang="sv-SE" sz="1000" dirty="0"/>
                <a:t>Julfest med ledamöter och ersättare</a:t>
              </a:r>
            </a:p>
            <a:p>
              <a:pPr marL="90170" indent="-90170" defTabSz="360000">
                <a:buFont typeface="Arial" panose="020B0604020202020204" pitchFamily="34" charset="0"/>
                <a:buChar char="•"/>
              </a:pPr>
              <a:r>
                <a:rPr lang="sv-SE" sz="1000" dirty="0"/>
                <a:t>Utvärdering skickas ut till samtliga kontaktpersoner. Fyll i för att kunna utveckla arbetet och stödmaterial.</a:t>
              </a:r>
            </a:p>
          </p:txBody>
        </p:sp>
        <p:sp>
          <p:nvSpPr>
            <p:cNvPr id="30" name="Rectangle 174">
              <a:extLst>
                <a:ext uri="{FF2B5EF4-FFF2-40B4-BE49-F238E27FC236}">
                  <a16:creationId xmlns:a16="http://schemas.microsoft.com/office/drawing/2014/main" id="{0EBDDA33-665F-49C3-BA63-B7F893B20150}"/>
                </a:ext>
              </a:extLst>
            </p:cNvPr>
            <p:cNvSpPr>
              <a:spLocks noChangeArrowheads="1"/>
            </p:cNvSpPr>
            <p:nvPr/>
          </p:nvSpPr>
          <p:spPr bwMode="auto">
            <a:xfrm flipH="1">
              <a:off x="7619955" y="4795300"/>
              <a:ext cx="2337521" cy="685491"/>
            </a:xfrm>
            <a:prstGeom prst="rect">
              <a:avLst/>
            </a:prstGeom>
            <a:noFill/>
            <a:ln w="12700">
              <a:noFill/>
              <a:miter lim="800000"/>
              <a:headEnd type="none" w="sm" len="sm"/>
              <a:tailEnd type="none" w="sm" len="sm"/>
            </a:ln>
          </p:spPr>
          <p:txBody>
            <a:bodyPr wrap="none" anchor="ctr"/>
            <a:lstStyle/>
            <a:p>
              <a:pPr defTabSz="762000" eaLnBrk="0" hangingPunct="0">
                <a:defRPr/>
              </a:pPr>
              <a:endParaRPr lang="sv-SE" sz="1400">
                <a:cs typeface="+mn-cs"/>
              </a:endParaRPr>
            </a:p>
          </p:txBody>
        </p:sp>
        <p:sp>
          <p:nvSpPr>
            <p:cNvPr id="31" name="Rectangle 174">
              <a:extLst>
                <a:ext uri="{FF2B5EF4-FFF2-40B4-BE49-F238E27FC236}">
                  <a16:creationId xmlns:a16="http://schemas.microsoft.com/office/drawing/2014/main" id="{B43A0CB0-1DB9-4E4D-98B6-9D4970659651}"/>
                </a:ext>
              </a:extLst>
            </p:cNvPr>
            <p:cNvSpPr>
              <a:spLocks noChangeArrowheads="1"/>
            </p:cNvSpPr>
            <p:nvPr/>
          </p:nvSpPr>
          <p:spPr bwMode="auto">
            <a:xfrm>
              <a:off x="8239098" y="1015629"/>
              <a:ext cx="2940913" cy="695112"/>
            </a:xfrm>
            <a:prstGeom prst="rect">
              <a:avLst/>
            </a:prstGeom>
            <a:noFill/>
            <a:ln w="12700">
              <a:noFill/>
              <a:miter lim="800000"/>
              <a:headEnd type="none" w="sm" len="sm"/>
              <a:tailEnd type="none" w="sm" len="sm"/>
            </a:ln>
          </p:spPr>
          <p:txBody>
            <a:bodyPr wrap="none" anchor="ctr"/>
            <a:lstStyle/>
            <a:p>
              <a:pPr defTabSz="762000" eaLnBrk="0" hangingPunct="0"/>
              <a:r>
                <a:rPr lang="sv-SE" sz="1400" b="1" dirty="0">
                  <a:latin typeface="Arial Black" panose="020B0A04020102020204" pitchFamily="34" charset="0"/>
                  <a:cs typeface="Calibri" pitchFamily="34" charset="0"/>
                </a:rPr>
                <a:t>Februari</a:t>
              </a:r>
            </a:p>
            <a:p>
              <a:pPr defTabSz="762000" eaLnBrk="0" hangingPunct="0"/>
              <a:endParaRPr lang="sv-SE" sz="1400" b="1" dirty="0">
                <a:latin typeface="Arial Black" panose="020B0A04020102020204" pitchFamily="34" charset="0"/>
                <a:cs typeface="Calibri" pitchFamily="34" charset="0"/>
              </a:endParaRPr>
            </a:p>
            <a:p>
              <a:pPr marL="90488" indent="-90488" defTabSz="360000">
                <a:buFont typeface="Arial" panose="020B0604020202020204" pitchFamily="34" charset="0"/>
                <a:buChar char="•"/>
              </a:pPr>
              <a:r>
                <a:rPr lang="sv-SE" sz="1000" dirty="0"/>
                <a:t>26/2 stormöte ungdomsfullmäktige</a:t>
              </a:r>
            </a:p>
            <a:p>
              <a:pPr marL="90488" indent="-90488" defTabSz="360000">
                <a:buFont typeface="Arial" panose="020B0604020202020204" pitchFamily="34" charset="0"/>
                <a:buChar char="•"/>
              </a:pPr>
              <a:r>
                <a:rPr lang="sv-SE" sz="1000" dirty="0"/>
                <a:t>Tips!</a:t>
              </a:r>
              <a:br>
                <a:rPr lang="sv-SE" sz="1000" dirty="0"/>
              </a:br>
              <a:r>
                <a:rPr lang="sv-SE" sz="1000" dirty="0"/>
                <a:t>Besök stormötet eller ungdomsfullmäktiges kontor</a:t>
              </a:r>
              <a:br>
                <a:rPr lang="sv-SE" sz="1000" dirty="0"/>
              </a:br>
              <a:r>
                <a:rPr lang="sv-SE" sz="1000" dirty="0"/>
                <a:t>på måndagar och onsdagar. </a:t>
              </a:r>
              <a:endParaRPr lang="sv-SE" sz="1400" dirty="0"/>
            </a:p>
            <a:p>
              <a:pPr marL="90488" indent="-90488" defTabSz="360000">
                <a:buFont typeface="Arial" panose="020B0604020202020204" pitchFamily="34" charset="0"/>
                <a:buChar char="•"/>
              </a:pPr>
              <a:endParaRPr lang="sv-SE" sz="1000" dirty="0"/>
            </a:p>
            <a:p>
              <a:pPr marL="90488" indent="-90488" defTabSz="360000">
                <a:buFont typeface="Arial" panose="020B0604020202020204" pitchFamily="34" charset="0"/>
                <a:buChar char="•"/>
              </a:pPr>
              <a:endParaRPr lang="sv-SE" sz="1000" dirty="0"/>
            </a:p>
          </p:txBody>
        </p:sp>
        <p:sp>
          <p:nvSpPr>
            <p:cNvPr id="32" name="Rectangle 174">
              <a:extLst>
                <a:ext uri="{FF2B5EF4-FFF2-40B4-BE49-F238E27FC236}">
                  <a16:creationId xmlns:a16="http://schemas.microsoft.com/office/drawing/2014/main" id="{2A4A12D7-4083-4450-8DBD-65124F7F3931}"/>
                </a:ext>
              </a:extLst>
            </p:cNvPr>
            <p:cNvSpPr>
              <a:spLocks noChangeArrowheads="1"/>
            </p:cNvSpPr>
            <p:nvPr/>
          </p:nvSpPr>
          <p:spPr bwMode="auto">
            <a:xfrm>
              <a:off x="2321432" y="3226965"/>
              <a:ext cx="2611434" cy="1289920"/>
            </a:xfrm>
            <a:prstGeom prst="rect">
              <a:avLst/>
            </a:prstGeom>
            <a:noFill/>
            <a:ln w="12700">
              <a:noFill/>
              <a:miter lim="800000"/>
              <a:headEnd type="none" w="sm" len="sm"/>
              <a:tailEnd type="none" w="sm" len="sm"/>
            </a:ln>
          </p:spPr>
          <p:txBody>
            <a:bodyPr wrap="none" lIns="91440" tIns="45720" rIns="91440" bIns="45720" anchor="ctr"/>
            <a:lstStyle/>
            <a:p>
              <a:pPr defTabSz="762000" eaLnBrk="0" hangingPunct="0">
                <a:defRPr/>
              </a:pPr>
              <a:r>
                <a:rPr lang="sv-SE" sz="1400" b="1" dirty="0">
                  <a:latin typeface="Arial Black" panose="020B0A04020102020204" pitchFamily="34" charset="0"/>
                  <a:cs typeface="Arial" panose="020B0604020202020204" pitchFamily="34" charset="0"/>
                </a:rPr>
                <a:t>Oktober</a:t>
              </a:r>
            </a:p>
            <a:p>
              <a:pPr marL="90170" indent="-90170" algn="just" defTabSz="360000">
                <a:buFont typeface="Arial" panose="020B0604020202020204" pitchFamily="34" charset="0"/>
                <a:buChar char="•"/>
              </a:pPr>
              <a:r>
                <a:rPr lang="sv-SE" sz="1000" b="1" dirty="0"/>
                <a:t>1 oktober öppnar kandideringsperioden och pågår </a:t>
              </a:r>
              <a:br>
                <a:rPr lang="sv-SE" sz="1000" b="1" dirty="0"/>
              </a:br>
              <a:r>
                <a:rPr lang="sv-SE" sz="1000" b="1" dirty="0"/>
                <a:t>fram till valet - </a:t>
              </a:r>
              <a:r>
                <a:rPr lang="sv-SE" sz="1000" dirty="0">
                  <a:cs typeface="Calibri" pitchFamily="34" charset="0"/>
                </a:rPr>
                <a:t>Informera i förvaltning</a:t>
              </a:r>
            </a:p>
            <a:p>
              <a:pPr marL="90170" indent="-90170" algn="just" defTabSz="360000">
                <a:buFont typeface="Arial" panose="020B0604020202020204" pitchFamily="34" charset="0"/>
                <a:buChar char="•"/>
              </a:pPr>
              <a:r>
                <a:rPr lang="sv-SE" sz="1000" dirty="0"/>
                <a:t>Riktade insatser pågår (skolbesök, fritidsverksamheter, </a:t>
              </a:r>
              <a:br>
                <a:rPr lang="sv-SE" sz="1000" dirty="0"/>
              </a:br>
              <a:r>
                <a:rPr lang="sv-SE" sz="1000" dirty="0"/>
                <a:t>mötesplatser, uppsökande arbete  och ev.  lokala valkonvent</a:t>
              </a:r>
            </a:p>
            <a:p>
              <a:pPr marL="90170" indent="-90170" algn="just" defTabSz="360000">
                <a:buFont typeface="Arial" panose="020B0604020202020204" pitchFamily="34" charset="0"/>
                <a:buChar char="•"/>
              </a:pPr>
              <a:r>
                <a:rPr lang="sv-SE" sz="1000" dirty="0"/>
                <a:t>Svara på dagens fråga vardagar fram till valet</a:t>
              </a:r>
            </a:p>
            <a:p>
              <a:pPr marL="90170" indent="-90170" algn="just" defTabSz="360000">
                <a:buFont typeface="Arial" panose="020B0604020202020204" pitchFamily="34" charset="0"/>
                <a:buChar char="•"/>
              </a:pPr>
              <a:r>
                <a:rPr lang="sv-SE" sz="1000" dirty="0">
                  <a:cs typeface="Calibri" pitchFamily="34" charset="0"/>
                </a:rPr>
                <a:t>Digitala klassrumsbesök erbjuds skolorna</a:t>
              </a:r>
            </a:p>
            <a:p>
              <a:pPr marL="90170" indent="-90170" algn="just" defTabSz="360000">
                <a:buFont typeface="Arial" panose="020B0604020202020204" pitchFamily="34" charset="0"/>
                <a:buChar char="•"/>
              </a:pPr>
              <a:r>
                <a:rPr lang="sv-SE" sz="1000" dirty="0">
                  <a:cs typeface="Calibri" pitchFamily="34" charset="0"/>
                </a:rPr>
                <a:t>UF:s kontor har öppet hus – Välkommen!</a:t>
              </a:r>
            </a:p>
            <a:p>
              <a:pPr algn="just" defTabSz="360000"/>
              <a:endParaRPr lang="sv-SE" sz="1000" dirty="0"/>
            </a:p>
          </p:txBody>
        </p:sp>
        <p:sp>
          <p:nvSpPr>
            <p:cNvPr id="33" name="textruta 40">
              <a:extLst>
                <a:ext uri="{FF2B5EF4-FFF2-40B4-BE49-F238E27FC236}">
                  <a16:creationId xmlns:a16="http://schemas.microsoft.com/office/drawing/2014/main" id="{0FE3E21B-9DEF-4490-9A75-14C1DC947C7B}"/>
                </a:ext>
              </a:extLst>
            </p:cNvPr>
            <p:cNvSpPr txBox="1">
              <a:spLocks noChangeArrowheads="1"/>
            </p:cNvSpPr>
            <p:nvPr/>
          </p:nvSpPr>
          <p:spPr bwMode="auto">
            <a:xfrm>
              <a:off x="2368199" y="1818229"/>
              <a:ext cx="3072091" cy="1342151"/>
            </a:xfrm>
            <a:prstGeom prst="rect">
              <a:avLst/>
            </a:prstGeom>
            <a:noFill/>
            <a:ln w="9525">
              <a:noFill/>
              <a:miter lim="800000"/>
              <a:headEnd/>
              <a:tailEnd/>
            </a:ln>
          </p:spPr>
          <p:txBody>
            <a:bodyPr wrap="square" lIns="91440" tIns="45720" rIns="91440" bIns="45720" anchor="t">
              <a:spAutoFit/>
            </a:bodyPr>
            <a:lstStyle/>
            <a:p>
              <a:pPr defTabSz="762000" eaLnBrk="0" hangingPunct="0"/>
              <a:r>
                <a:rPr lang="sv-SE" sz="1400" dirty="0">
                  <a:latin typeface="Arial Black"/>
                  <a:cs typeface="Arial"/>
                </a:rPr>
                <a:t>November</a:t>
              </a:r>
            </a:p>
            <a:p>
              <a:pPr marL="90170" indent="-90170" defTabSz="360000">
                <a:buFont typeface="Arial" panose="020B0604020202020204" pitchFamily="34" charset="0"/>
                <a:buChar char="•"/>
              </a:pPr>
              <a:r>
                <a:rPr lang="sv-SE" sz="1000" b="1" dirty="0"/>
                <a:t>Val till ungdomsfullmäktige 7 – 17 november</a:t>
              </a:r>
            </a:p>
            <a:p>
              <a:pPr marL="90170" indent="-90170" defTabSz="360000">
                <a:buFont typeface="Arial" panose="020B0604020202020204" pitchFamily="34" charset="0"/>
                <a:buChar char="•"/>
              </a:pPr>
              <a:r>
                <a:rPr lang="sv-SE" sz="1000" b="1" dirty="0"/>
                <a:t>7/11 Valkonvent på stadsbiblioteket </a:t>
              </a:r>
            </a:p>
            <a:p>
              <a:pPr marL="90170" indent="-90170" defTabSz="360000">
                <a:buFont typeface="Arial" panose="020B0604020202020204" pitchFamily="34" charset="0"/>
                <a:buChar char="•"/>
              </a:pPr>
              <a:r>
                <a:rPr lang="sv-SE" sz="1000" b="1" dirty="0"/>
                <a:t>10/11 Demokratidag för elever i anpassad skola </a:t>
              </a:r>
            </a:p>
            <a:p>
              <a:pPr marL="90170" indent="-90170" defTabSz="360000">
                <a:buFont typeface="Arial" panose="020B0604020202020204" pitchFamily="34" charset="0"/>
                <a:buChar char="•"/>
              </a:pPr>
              <a:r>
                <a:rPr lang="sv-SE" sz="1000" dirty="0">
                  <a:cs typeface="Calibri" pitchFamily="34" charset="0"/>
                </a:rPr>
                <a:t>5/11 stormöte ungdomsfullmäktige på Börsen</a:t>
              </a:r>
            </a:p>
            <a:p>
              <a:pPr marL="90170" indent="-90170" defTabSz="360000">
                <a:buFont typeface="Arial" panose="020B0604020202020204" pitchFamily="34" charset="0"/>
                <a:buChar char="•"/>
              </a:pPr>
              <a:r>
                <a:rPr lang="sv-SE" sz="1000" dirty="0"/>
                <a:t>Riktade insatser (</a:t>
              </a:r>
              <a:r>
                <a:rPr lang="sv-SE" sz="1000" dirty="0" err="1"/>
                <a:t>fd</a:t>
              </a:r>
              <a:r>
                <a:rPr lang="sv-SE" sz="1000" dirty="0"/>
                <a:t> ledamöter besöker skolor, fritidsverksamheter, mötesplatser. Uppsökande arbete/ valambassadörer och medborgarguider för att informera om valet)</a:t>
              </a:r>
            </a:p>
            <a:p>
              <a:pPr marL="90170" indent="-90170" defTabSz="360000">
                <a:buFont typeface="Arial" panose="020B0604020202020204" pitchFamily="34" charset="0"/>
                <a:buChar char="•"/>
              </a:pPr>
              <a:r>
                <a:rPr lang="sv-SE" sz="1000" dirty="0"/>
                <a:t>Chatta med en politiker vardagar under valet. Ett par tillfällen </a:t>
              </a:r>
              <a:br>
                <a:rPr lang="sv-SE" sz="1000" dirty="0"/>
              </a:br>
              <a:r>
                <a:rPr lang="sv-SE" sz="1000" dirty="0"/>
                <a:t>även under skoltid för att kunna vara en del i undervisning.</a:t>
              </a:r>
            </a:p>
            <a:p>
              <a:pPr marL="90170" indent="-90170" defTabSz="360000">
                <a:buFont typeface="Arial" panose="020B0604020202020204" pitchFamily="34" charset="0"/>
                <a:buChar char="•"/>
              </a:pPr>
              <a:endParaRPr lang="sv-SE" sz="1000" dirty="0">
                <a:cs typeface="Calibri" pitchFamily="34" charset="0"/>
              </a:endParaRPr>
            </a:p>
          </p:txBody>
        </p:sp>
        <p:sp>
          <p:nvSpPr>
            <p:cNvPr id="34" name="Rectangle 174">
              <a:extLst>
                <a:ext uri="{FF2B5EF4-FFF2-40B4-BE49-F238E27FC236}">
                  <a16:creationId xmlns:a16="http://schemas.microsoft.com/office/drawing/2014/main" id="{CB94CF7C-F984-48ED-8EBE-53D970AA8D5C}"/>
                </a:ext>
              </a:extLst>
            </p:cNvPr>
            <p:cNvSpPr>
              <a:spLocks noChangeArrowheads="1"/>
            </p:cNvSpPr>
            <p:nvPr/>
          </p:nvSpPr>
          <p:spPr bwMode="auto">
            <a:xfrm>
              <a:off x="8465122" y="2046599"/>
              <a:ext cx="2847621" cy="899471"/>
            </a:xfrm>
            <a:prstGeom prst="rect">
              <a:avLst/>
            </a:prstGeom>
            <a:noFill/>
            <a:ln w="12700">
              <a:noFill/>
              <a:miter lim="800000"/>
              <a:headEnd type="none" w="sm" len="sm"/>
              <a:tailEnd type="none" w="sm" len="sm"/>
            </a:ln>
          </p:spPr>
          <p:txBody>
            <a:bodyPr wrap="none" anchor="ctr"/>
            <a:lstStyle/>
            <a:p>
              <a:pPr defTabSz="762000" eaLnBrk="0" hangingPunct="0"/>
              <a:r>
                <a:rPr lang="sv-SE" sz="1400" dirty="0">
                  <a:latin typeface="Arial Black" panose="020B0A04020102020204" pitchFamily="34" charset="0"/>
                  <a:cs typeface="Arial" panose="020B0604020202020204" pitchFamily="34" charset="0"/>
                </a:rPr>
                <a:t>Mars</a:t>
              </a:r>
            </a:p>
            <a:p>
              <a:pPr marL="90488" indent="-90488" defTabSz="360000">
                <a:buFont typeface="Arial" panose="020B0604020202020204" pitchFamily="34" charset="0"/>
                <a:buChar char="•"/>
              </a:pPr>
              <a:endParaRPr lang="sv-SE" sz="1000" dirty="0"/>
            </a:p>
            <a:p>
              <a:pPr marL="171450" indent="-171450" defTabSz="360000">
                <a:buFont typeface="Arial" panose="020B0604020202020204" pitchFamily="34" charset="0"/>
                <a:buChar char="•"/>
              </a:pPr>
              <a:r>
                <a:rPr lang="sv-SE" sz="1000" dirty="0"/>
                <a:t>26/3 stormöte ungdomsfullmäktige på Börsen</a:t>
              </a:r>
            </a:p>
            <a:p>
              <a:pPr defTabSz="360000"/>
              <a:r>
                <a:rPr lang="sv-SE" sz="1000" dirty="0"/>
                <a:t>Tips!</a:t>
              </a:r>
              <a:br>
                <a:rPr lang="sv-SE" sz="1000" dirty="0"/>
              </a:br>
              <a:r>
                <a:rPr lang="sv-SE" sz="1000" dirty="0"/>
                <a:t>Anmäl dig till UF-bladets utskick och bli uppdaterad om </a:t>
              </a:r>
              <a:br>
                <a:rPr lang="sv-SE" sz="1000" dirty="0"/>
              </a:br>
              <a:r>
                <a:rPr lang="sv-SE" sz="1000" dirty="0"/>
                <a:t>ungdomsfullmäktiges arbete och aktiviteter. </a:t>
              </a:r>
              <a:br>
                <a:rPr lang="sv-SE" sz="1000" dirty="0"/>
              </a:br>
              <a:r>
                <a:rPr lang="sv-SE" sz="1000" dirty="0"/>
                <a:t>Sprid vidare i förvaltningen och nätverk om UF-bladet och </a:t>
              </a:r>
              <a:br>
                <a:rPr lang="sv-SE" sz="1000" dirty="0">
                  <a:cs typeface="Calibri" pitchFamily="34" charset="0"/>
                </a:rPr>
              </a:br>
              <a:r>
                <a:rPr lang="sv-SE" sz="1000" dirty="0">
                  <a:cs typeface="Calibri" pitchFamily="34" charset="0"/>
                </a:rPr>
                <a:t>aktiviteter/ arrangemang som ungdomsfullmäktige anordnar</a:t>
              </a:r>
            </a:p>
            <a:p>
              <a:pPr marL="90488" indent="-90488" defTabSz="360000">
                <a:buFont typeface="Arial" panose="020B0604020202020204" pitchFamily="34" charset="0"/>
                <a:buChar char="•"/>
              </a:pPr>
              <a:endParaRPr lang="sv-SE" sz="1000" dirty="0">
                <a:cs typeface="Calibri" pitchFamily="34" charset="0"/>
              </a:endParaRPr>
            </a:p>
            <a:p>
              <a:pPr marL="90488" indent="-90488" defTabSz="360000">
                <a:buFont typeface="Arial" panose="020B0604020202020204" pitchFamily="34" charset="0"/>
                <a:buChar char="•"/>
              </a:pPr>
              <a:endParaRPr lang="sv-SE" sz="1400" dirty="0"/>
            </a:p>
          </p:txBody>
        </p:sp>
        <p:sp>
          <p:nvSpPr>
            <p:cNvPr id="35" name="Rectangle 174">
              <a:extLst>
                <a:ext uri="{FF2B5EF4-FFF2-40B4-BE49-F238E27FC236}">
                  <a16:creationId xmlns:a16="http://schemas.microsoft.com/office/drawing/2014/main" id="{0BA2B842-C91B-43F6-A407-97AD349CE457}"/>
                </a:ext>
              </a:extLst>
            </p:cNvPr>
            <p:cNvSpPr>
              <a:spLocks noChangeArrowheads="1"/>
            </p:cNvSpPr>
            <p:nvPr/>
          </p:nvSpPr>
          <p:spPr bwMode="auto">
            <a:xfrm>
              <a:off x="8587367" y="3255323"/>
              <a:ext cx="2938664" cy="863600"/>
            </a:xfrm>
            <a:prstGeom prst="rect">
              <a:avLst/>
            </a:prstGeom>
            <a:noFill/>
            <a:ln w="12700">
              <a:noFill/>
              <a:miter lim="800000"/>
              <a:headEnd type="none" w="sm" len="sm"/>
              <a:tailEnd type="none" w="sm" len="sm"/>
            </a:ln>
          </p:spPr>
          <p:txBody>
            <a:bodyPr wrap="none" anchor="ctr"/>
            <a:lstStyle/>
            <a:p>
              <a:pPr defTabSz="762000" eaLnBrk="0" hangingPunct="0"/>
              <a:r>
                <a:rPr lang="sv-SE" sz="1400" dirty="0">
                  <a:latin typeface="Arial Black" panose="020B0A04020102020204" pitchFamily="34" charset="0"/>
                  <a:cs typeface="Arial" panose="020B0604020202020204" pitchFamily="34" charset="0"/>
                </a:rPr>
                <a:t>April</a:t>
              </a:r>
            </a:p>
            <a:p>
              <a:pPr defTabSz="360000"/>
              <a:endParaRPr lang="sv-SE" sz="1000" dirty="0"/>
            </a:p>
            <a:p>
              <a:pPr defTabSz="360000"/>
              <a:r>
                <a:rPr lang="sv-SE" sz="1000" dirty="0"/>
                <a:t>Skolor utser kontaktperson och får frågan </a:t>
              </a:r>
              <a:br>
                <a:rPr lang="sv-SE" sz="1000" dirty="0"/>
              </a:br>
              <a:r>
                <a:rPr lang="sv-SE" sz="1000" i="1" dirty="0"/>
                <a:t>” Hur kan skolan planera eller arbeta för att ge eleverna möjlighet </a:t>
              </a:r>
              <a:br>
                <a:rPr lang="sv-SE" sz="1000" i="1" dirty="0"/>
              </a:br>
              <a:r>
                <a:rPr lang="sv-SE" sz="1000" i="1" dirty="0"/>
                <a:t>att rösta på skoltid?” </a:t>
              </a:r>
              <a:endParaRPr lang="sv-SE" sz="1000" i="1" dirty="0">
                <a:latin typeface="Arial" panose="020B0604020202020204" pitchFamily="34" charset="0"/>
                <a:cs typeface="Arial" panose="020B0604020202020204" pitchFamily="34" charset="0"/>
              </a:endParaRPr>
            </a:p>
            <a:p>
              <a:pPr defTabSz="360000"/>
              <a:r>
                <a:rPr lang="sv-SE" sz="1000" dirty="0"/>
                <a:t> </a:t>
              </a:r>
            </a:p>
            <a:p>
              <a:pPr defTabSz="762000" eaLnBrk="0" hangingPunct="0"/>
              <a:endParaRPr lang="sv-SE" sz="1000" dirty="0">
                <a:latin typeface="Arial" panose="020B0604020202020204" pitchFamily="34" charset="0"/>
                <a:cs typeface="Arial" panose="020B0604020202020204" pitchFamily="34" charset="0"/>
              </a:endParaRPr>
            </a:p>
            <a:p>
              <a:pPr defTabSz="762000" eaLnBrk="0" hangingPunct="0"/>
              <a:endParaRPr lang="sv-SE" sz="1000" dirty="0">
                <a:latin typeface="Arial" panose="020B0604020202020204" pitchFamily="34" charset="0"/>
                <a:cs typeface="Arial" panose="020B0604020202020204" pitchFamily="34" charset="0"/>
              </a:endParaRPr>
            </a:p>
            <a:p>
              <a:pPr defTabSz="762000" eaLnBrk="0" hangingPunct="0"/>
              <a:endParaRPr lang="sv-SE" sz="1000" dirty="0">
                <a:latin typeface="Arial" panose="020B0604020202020204" pitchFamily="34" charset="0"/>
                <a:cs typeface="Arial" panose="020B0604020202020204" pitchFamily="34" charset="0"/>
              </a:endParaRPr>
            </a:p>
            <a:p>
              <a:pPr defTabSz="762000" eaLnBrk="0" hangingPunct="0"/>
              <a:endParaRPr lang="sv-SE" sz="1000" dirty="0">
                <a:latin typeface="Arial" panose="020B0604020202020204" pitchFamily="34" charset="0"/>
                <a:cs typeface="Arial" panose="020B0604020202020204" pitchFamily="34" charset="0"/>
              </a:endParaRPr>
            </a:p>
          </p:txBody>
        </p:sp>
        <p:sp>
          <p:nvSpPr>
            <p:cNvPr id="36" name="Rectangle 174">
              <a:extLst>
                <a:ext uri="{FF2B5EF4-FFF2-40B4-BE49-F238E27FC236}">
                  <a16:creationId xmlns:a16="http://schemas.microsoft.com/office/drawing/2014/main" id="{09D29C33-35BF-45DD-BF3E-0BB6DE8B13CF}"/>
                </a:ext>
              </a:extLst>
            </p:cNvPr>
            <p:cNvSpPr>
              <a:spLocks noChangeArrowheads="1"/>
            </p:cNvSpPr>
            <p:nvPr/>
          </p:nvSpPr>
          <p:spPr bwMode="auto">
            <a:xfrm>
              <a:off x="8510803" y="4066588"/>
              <a:ext cx="3055971" cy="912930"/>
            </a:xfrm>
            <a:prstGeom prst="rect">
              <a:avLst/>
            </a:prstGeom>
            <a:noFill/>
            <a:ln w="12700">
              <a:noFill/>
              <a:miter lim="800000"/>
              <a:headEnd type="none" w="sm" len="sm"/>
              <a:tailEnd type="none" w="sm" len="sm"/>
            </a:ln>
          </p:spPr>
          <p:txBody>
            <a:bodyPr wrap="none" lIns="91440" tIns="45720" rIns="91440" bIns="45720" anchor="ctr"/>
            <a:lstStyle/>
            <a:p>
              <a:pPr defTabSz="360000"/>
              <a:r>
                <a:rPr lang="sv-SE" sz="1400" dirty="0">
                  <a:latin typeface="Arial Black" panose="020B0A04020102020204" pitchFamily="34" charset="0"/>
                  <a:cs typeface="Arial" panose="020B0604020202020204" pitchFamily="34" charset="0"/>
                </a:rPr>
                <a:t>Maj</a:t>
              </a:r>
            </a:p>
            <a:p>
              <a:pPr defTabSz="360000"/>
              <a:endParaRPr lang="sv-SE" sz="1400" dirty="0">
                <a:latin typeface="Arial Black" panose="020B0A04020102020204" pitchFamily="34" charset="0"/>
                <a:cs typeface="Arial" panose="020B0604020202020204" pitchFamily="34" charset="0"/>
              </a:endParaRPr>
            </a:p>
            <a:p>
              <a:pPr marL="90170" indent="-90170" defTabSz="360000">
                <a:buFont typeface="Arial" panose="020B0604020202020204" pitchFamily="34" charset="0"/>
                <a:buChar char="•"/>
              </a:pPr>
              <a:r>
                <a:rPr lang="sv-SE" sz="1000" dirty="0"/>
                <a:t>14/5 14.00 – 14.45 Digitalträff för kontaktpersoner i skola</a:t>
              </a:r>
              <a:endParaRPr lang="sv-SE" sz="1000" dirty="0">
                <a:ea typeface="Calibri" panose="020F0502020204030204"/>
                <a:cs typeface="Calibri" panose="020F0502020204030204"/>
              </a:endParaRPr>
            </a:p>
            <a:p>
              <a:pPr marL="90170" indent="-90170" defTabSz="360000">
                <a:buFont typeface="Arial" panose="020B0604020202020204" pitchFamily="34" charset="0"/>
                <a:buChar char="•"/>
              </a:pPr>
              <a:r>
                <a:rPr lang="sv-SE" sz="1000" dirty="0"/>
                <a:t>21/5 Stormöte ungdomsfullmäktige på Börsen</a:t>
              </a:r>
              <a:endParaRPr lang="sv-SE" sz="1000" dirty="0">
                <a:ea typeface="Calibri" panose="020F0502020204030204"/>
                <a:cs typeface="Calibri" panose="020F0502020204030204"/>
              </a:endParaRPr>
            </a:p>
            <a:p>
              <a:pPr marL="90170" indent="-90170" defTabSz="360000">
                <a:buFont typeface="Arial" panose="020B0604020202020204" pitchFamily="34" charset="0"/>
                <a:buChar char="•"/>
              </a:pPr>
              <a:r>
                <a:rPr lang="sv-SE" sz="1000" dirty="0"/>
                <a:t>Hur många valaffischer vill skolan ha? </a:t>
              </a:r>
              <a:endParaRPr lang="sv-SE" sz="1000" dirty="0">
                <a:ea typeface="Calibri"/>
                <a:cs typeface="Calibri"/>
              </a:endParaRPr>
            </a:p>
            <a:p>
              <a:pPr marL="90170" indent="-90170" defTabSz="360000">
                <a:buFont typeface="Arial" panose="020B0604020202020204" pitchFamily="34" charset="0"/>
                <a:buChar char="•"/>
              </a:pPr>
              <a:r>
                <a:rPr lang="sv-SE" sz="1000" dirty="0"/>
                <a:t>Höstplanering – förankra arbetet i egna förvaltningen/ ledning</a:t>
              </a:r>
              <a:endParaRPr lang="sv-SE" sz="1000" dirty="0">
                <a:ea typeface="Calibri" panose="020F0502020204030204"/>
                <a:cs typeface="Calibri" panose="020F0502020204030204"/>
              </a:endParaRPr>
            </a:p>
            <a:p>
              <a:pPr marL="90170" indent="-90170" defTabSz="360000">
                <a:buFont typeface="Arial" panose="020B0604020202020204" pitchFamily="34" charset="0"/>
                <a:buChar char="•"/>
              </a:pPr>
              <a:endParaRPr lang="sv-SE" sz="1400" dirty="0">
                <a:ea typeface="Calibri" panose="020F0502020204030204"/>
                <a:cs typeface="Calibri" panose="020F0502020204030204"/>
              </a:endParaRPr>
            </a:p>
          </p:txBody>
        </p:sp>
        <p:sp>
          <p:nvSpPr>
            <p:cNvPr id="37" name="Rektangel 36">
              <a:extLst>
                <a:ext uri="{FF2B5EF4-FFF2-40B4-BE49-F238E27FC236}">
                  <a16:creationId xmlns:a16="http://schemas.microsoft.com/office/drawing/2014/main" id="{631DC01B-A33E-47FD-A030-70A0B77BD058}"/>
                </a:ext>
              </a:extLst>
            </p:cNvPr>
            <p:cNvSpPr>
              <a:spLocks noChangeArrowheads="1"/>
            </p:cNvSpPr>
            <p:nvPr/>
          </p:nvSpPr>
          <p:spPr bwMode="auto">
            <a:xfrm>
              <a:off x="6039631" y="773646"/>
              <a:ext cx="2063100" cy="1051352"/>
            </a:xfrm>
            <a:prstGeom prst="rect">
              <a:avLst/>
            </a:prstGeom>
            <a:noFill/>
            <a:ln w="9525">
              <a:noFill/>
              <a:miter lim="800000"/>
              <a:headEnd/>
              <a:tailEnd/>
            </a:ln>
          </p:spPr>
          <p:txBody>
            <a:bodyPr wrap="square">
              <a:spAutoFit/>
            </a:bodyPr>
            <a:lstStyle/>
            <a:p>
              <a:pPr defTabSz="360000"/>
              <a:r>
                <a:rPr lang="sv-SE" sz="1400" dirty="0">
                  <a:latin typeface="Arial Black" panose="020B0A04020102020204" pitchFamily="34" charset="0"/>
                  <a:cs typeface="Arial" panose="020B0604020202020204" pitchFamily="34" charset="0"/>
                </a:rPr>
                <a:t>Januari</a:t>
              </a:r>
            </a:p>
            <a:p>
              <a:pPr defTabSz="360000"/>
              <a:endParaRPr lang="sv-SE" sz="1400" b="1" dirty="0">
                <a:latin typeface="Arial" panose="020B0604020202020204" pitchFamily="34" charset="0"/>
                <a:cs typeface="Arial" panose="020B0604020202020204" pitchFamily="34" charset="0"/>
              </a:endParaRPr>
            </a:p>
            <a:p>
              <a:pPr marL="90488" indent="-90488" defTabSz="360000">
                <a:buFont typeface="Arial" panose="020B0604020202020204" pitchFamily="34" charset="0"/>
                <a:buChar char="•"/>
              </a:pPr>
              <a:r>
                <a:rPr lang="sv-SE" sz="1000" dirty="0"/>
                <a:t>Mandatperiod 1/1 – 31/12</a:t>
              </a:r>
            </a:p>
            <a:p>
              <a:pPr marL="90488" indent="-90488" defTabSz="360000">
                <a:buFont typeface="Arial" panose="020B0604020202020204" pitchFamily="34" charset="0"/>
                <a:buChar char="•"/>
              </a:pPr>
              <a:r>
                <a:rPr lang="sv-SE" sz="1000" dirty="0"/>
                <a:t>Affischer med bilder på invalda finns på hemsidan och kan skickas ut meddela Katja eller Fredrika (begränsat antal)</a:t>
              </a:r>
              <a:endParaRPr lang="sv-SE" sz="1400" dirty="0"/>
            </a:p>
            <a:p>
              <a:pPr defTabSz="360000"/>
              <a:endParaRPr lang="sv-SE" sz="1000" dirty="0"/>
            </a:p>
            <a:p>
              <a:pPr marL="90488" indent="-90488" defTabSz="360000">
                <a:buFont typeface="Arial" panose="020B0604020202020204" pitchFamily="34" charset="0"/>
                <a:buChar char="•"/>
              </a:pPr>
              <a:endParaRPr lang="sv-SE" sz="1000" dirty="0"/>
            </a:p>
          </p:txBody>
        </p:sp>
      </p:grpSp>
    </p:spTree>
    <p:extLst>
      <p:ext uri="{BB962C8B-B14F-4D97-AF65-F5344CB8AC3E}">
        <p14:creationId xmlns:p14="http://schemas.microsoft.com/office/powerpoint/2010/main" val="6719480"/>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432</Words>
  <Application>Microsoft Office PowerPoint</Application>
  <PresentationFormat>Bredbild</PresentationFormat>
  <Paragraphs>62</Paragraphs>
  <Slides>1</Slides>
  <Notes>1</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1</vt:i4>
      </vt:variant>
    </vt:vector>
  </HeadingPairs>
  <TitlesOfParts>
    <vt:vector size="8" baseType="lpstr">
      <vt:lpstr>Aptos</vt:lpstr>
      <vt:lpstr>Aptos Display</vt:lpstr>
      <vt:lpstr>Arial</vt:lpstr>
      <vt:lpstr>Arial Black</vt:lpstr>
      <vt:lpstr>Calibri</vt:lpstr>
      <vt:lpstr>Open Sans</vt:lpstr>
      <vt:lpstr>Office-tema</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Fredrika Ideblad</dc:creator>
  <cp:lastModifiedBy>Fredrika Ideblad</cp:lastModifiedBy>
  <cp:revision>1</cp:revision>
  <dcterms:created xsi:type="dcterms:W3CDTF">2025-03-18T09:54:48Z</dcterms:created>
  <dcterms:modified xsi:type="dcterms:W3CDTF">2025-03-18T09:55:06Z</dcterms:modified>
</cp:coreProperties>
</file>