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4"/>
    <p:sldMasterId id="2147484410" r:id="rId5"/>
    <p:sldMasterId id="2147484427" r:id="rId6"/>
    <p:sldMasterId id="2147484444" r:id="rId7"/>
    <p:sldMasterId id="2147484461" r:id="rId8"/>
    <p:sldMasterId id="2147484478" r:id="rId9"/>
    <p:sldMasterId id="2147484495" r:id="rId10"/>
    <p:sldMasterId id="2147484512" r:id="rId11"/>
  </p:sldMasterIdLst>
  <p:notesMasterIdLst>
    <p:notesMasterId r:id="rId20"/>
  </p:notesMasterIdLst>
  <p:handoutMasterIdLst>
    <p:handoutMasterId r:id="rId21"/>
  </p:handoutMasterIdLst>
  <p:sldIdLst>
    <p:sldId id="263" r:id="rId12"/>
    <p:sldId id="272" r:id="rId13"/>
    <p:sldId id="2711" r:id="rId14"/>
    <p:sldId id="2730" r:id="rId15"/>
    <p:sldId id="267" r:id="rId16"/>
    <p:sldId id="2731" r:id="rId17"/>
    <p:sldId id="261" r:id="rId18"/>
    <p:sldId id="25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B0"/>
    <a:srgbClr val="3F5564"/>
    <a:srgbClr val="0077BC"/>
    <a:srgbClr val="D53878"/>
    <a:srgbClr val="008391"/>
    <a:srgbClr val="FBF2B4"/>
    <a:srgbClr val="F0CD50"/>
    <a:srgbClr val="4675B7"/>
    <a:srgbClr val="DBD1E6"/>
    <a:srgbClr val="D2D8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80AE97-28BC-4935-AE8F-3BEAE58C98D2}" v="1" dt="2024-03-20T14:50:25.288"/>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0432" autoAdjust="0"/>
  </p:normalViewPr>
  <p:slideViewPr>
    <p:cSldViewPr snapToGrid="0">
      <p:cViewPr varScale="1">
        <p:scale>
          <a:sx n="104" d="100"/>
          <a:sy n="104" d="100"/>
        </p:scale>
        <p:origin x="756" y="96"/>
      </p:cViewPr>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varScale="1">
        <p:scale>
          <a:sx n="93" d="100"/>
          <a:sy n="93" d="100"/>
        </p:scale>
        <p:origin x="362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Broms" userId="3e25c615-0865-43a8-bfa5-41a5ccfda4d1" providerId="ADAL" clId="{4380AE97-28BC-4935-AE8F-3BEAE58C98D2}"/>
    <pc:docChg chg="delSld modSld sldOrd">
      <pc:chgData name="Emma Broms" userId="3e25c615-0865-43a8-bfa5-41a5ccfda4d1" providerId="ADAL" clId="{4380AE97-28BC-4935-AE8F-3BEAE58C98D2}" dt="2024-03-20T14:50:27.995" v="3" actId="47"/>
      <pc:docMkLst>
        <pc:docMk/>
      </pc:docMkLst>
      <pc:sldChg chg="ord">
        <pc:chgData name="Emma Broms" userId="3e25c615-0865-43a8-bfa5-41a5ccfda4d1" providerId="ADAL" clId="{4380AE97-28BC-4935-AE8F-3BEAE58C98D2}" dt="2024-03-20T14:44:54.090" v="2"/>
        <pc:sldMkLst>
          <pc:docMk/>
          <pc:sldMk cId="2324451567" sldId="267"/>
        </pc:sldMkLst>
      </pc:sldChg>
      <pc:sldChg chg="del">
        <pc:chgData name="Emma Broms" userId="3e25c615-0865-43a8-bfa5-41a5ccfda4d1" providerId="ADAL" clId="{4380AE97-28BC-4935-AE8F-3BEAE58C98D2}" dt="2024-03-20T14:44:15.103" v="0" actId="47"/>
        <pc:sldMkLst>
          <pc:docMk/>
          <pc:sldMk cId="3928470731" sldId="270"/>
        </pc:sldMkLst>
      </pc:sldChg>
      <pc:sldChg chg="del">
        <pc:chgData name="Emma Broms" userId="3e25c615-0865-43a8-bfa5-41a5ccfda4d1" providerId="ADAL" clId="{4380AE97-28BC-4935-AE8F-3BEAE58C98D2}" dt="2024-03-20T14:50:27.995" v="3" actId="47"/>
        <pc:sldMkLst>
          <pc:docMk/>
          <pc:sldMk cId="3050243036" sldId="27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8D75527-1052-40CF-90A7-805EC4F772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82182B2-420A-475A-83CF-72C9A1964B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1BB566-3845-4DC0-8CE2-DC15231A2062}" type="datetime1">
              <a:rPr lang="sv-SE" smtClean="0"/>
              <a:t>2024-03-20</a:t>
            </a:fld>
            <a:endParaRPr lang="sv-SE"/>
          </a:p>
        </p:txBody>
      </p:sp>
      <p:sp>
        <p:nvSpPr>
          <p:cNvPr id="4" name="Platshållare för sidfot 3">
            <a:extLst>
              <a:ext uri="{FF2B5EF4-FFF2-40B4-BE49-F238E27FC236}">
                <a16:creationId xmlns:a16="http://schemas.microsoft.com/office/drawing/2014/main" id="{3CFEBD13-AD79-4726-9C7A-9E5C531A1A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00A28DF-4169-4B51-B8D3-AA9A5D6123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9A0780-C7EB-45E8-96EB-66D0986C42C0}" type="slidenum">
              <a:rPr lang="sv-SE" smtClean="0"/>
              <a:t>‹#›</a:t>
            </a:fld>
            <a:endParaRPr lang="sv-SE"/>
          </a:p>
        </p:txBody>
      </p:sp>
    </p:spTree>
    <p:extLst>
      <p:ext uri="{BB962C8B-B14F-4D97-AF65-F5344CB8AC3E}">
        <p14:creationId xmlns:p14="http://schemas.microsoft.com/office/powerpoint/2010/main" val="8103370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5FFDC-F934-4037-B505-500B08CD3B8C}" type="datetime1">
              <a:rPr lang="sv-SE" smtClean="0"/>
              <a:t>2024-03-20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086EF-3011-429C-976B-61D9CA3A2B54}" type="slidenum">
              <a:rPr lang="sv-SE" smtClean="0"/>
              <a:t>‹#›</a:t>
            </a:fld>
            <a:endParaRPr lang="sv-SE"/>
          </a:p>
        </p:txBody>
      </p:sp>
    </p:spTree>
    <p:extLst>
      <p:ext uri="{BB962C8B-B14F-4D97-AF65-F5344CB8AC3E}">
        <p14:creationId xmlns:p14="http://schemas.microsoft.com/office/powerpoint/2010/main" val="2079586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Programmet är stadens övergripande styrande dokument för arbetet inom den ekologiska dimensionen av hållbar utveckling och lägger grunden för omställningen till en ekologiskt hållbar stad 2030.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Programmet är beslutat av kommunfullmäktige och innehåller fullmäktiges långsiktiga mål för en ekologiskt hållbar stad </a:t>
            </a:r>
            <a:br>
              <a:rPr lang="sv-SE" dirty="0"/>
            </a:br>
            <a:r>
              <a:rPr lang="sv-SE" dirty="0"/>
              <a:t>Naturen - Göteborg har en hög biologisk mångfald, </a:t>
            </a:r>
            <a:br>
              <a:rPr lang="sv-SE" dirty="0"/>
            </a:br>
            <a:r>
              <a:rPr lang="sv-SE" dirty="0"/>
              <a:t>Klimatet – Göteborg har ett klimatavtryck nära noll och </a:t>
            </a:r>
            <a:br>
              <a:rPr lang="sv-SE" dirty="0"/>
            </a:br>
            <a:r>
              <a:rPr lang="sv-SE" dirty="0"/>
              <a:t>Människan – Göteborgarna har en hälsosam livsmiljö</a:t>
            </a:r>
            <a:br>
              <a:rPr lang="sv-SE" dirty="0"/>
            </a:br>
            <a:br>
              <a:rPr lang="sv-SE" dirty="0"/>
            </a:br>
            <a:r>
              <a:rPr lang="sv-SE" sz="1200" kern="1200" dirty="0">
                <a:solidFill>
                  <a:schemeClr val="tx1"/>
                </a:solidFill>
                <a:effectLst/>
                <a:latin typeface="+mn-lt"/>
                <a:ea typeface="+mn-ea"/>
                <a:cs typeface="+mn-cs"/>
              </a:rPr>
              <a:t>Med det här programmet ska vi öka takten och skapa handling.</a:t>
            </a:r>
            <a:endParaRPr lang="sv-S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Miljö- och klimatprogrammet bidrar till att nå Sveriges nationella miljökvalitetsmål, Parisavtalet om klimatet och den ekologiska dimensionen i FN:s globala hållbarhetsmål Agenda 2030. </a:t>
            </a:r>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2024-03-20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a:t>
            </a:fld>
            <a:endParaRPr lang="sv-SE"/>
          </a:p>
        </p:txBody>
      </p:sp>
    </p:spTree>
    <p:extLst>
      <p:ext uri="{BB962C8B-B14F-4D97-AF65-F5344CB8AC3E}">
        <p14:creationId xmlns:p14="http://schemas.microsoft.com/office/powerpoint/2010/main" val="4292787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Den här bilden sammanfattar innehållet i programmet. </a:t>
            </a:r>
          </a:p>
          <a:p>
            <a:endParaRPr lang="sv-SE" sz="1200" dirty="0"/>
          </a:p>
          <a:p>
            <a:r>
              <a:rPr lang="sv-SE" sz="1200" dirty="0"/>
              <a:t>Målbilden är en Ekologisk hållbar stad 2030  </a:t>
            </a:r>
          </a:p>
          <a:p>
            <a:pPr>
              <a:lnSpc>
                <a:spcPct val="100000"/>
              </a:lnSpc>
            </a:pPr>
            <a:r>
              <a:rPr lang="sv-SE" sz="1200" dirty="0"/>
              <a:t> </a:t>
            </a:r>
          </a:p>
          <a:p>
            <a:r>
              <a:rPr lang="sv-SE" sz="1200" dirty="0"/>
              <a:t>Programmet </a:t>
            </a:r>
            <a:r>
              <a:rPr lang="sv-SE" sz="1200" b="0" u="none" dirty="0"/>
              <a:t>innehåller tre miljömål som handlar om: </a:t>
            </a:r>
            <a:r>
              <a:rPr lang="sv-SE" b="1" dirty="0"/>
              <a:t>naturen</a:t>
            </a:r>
            <a:r>
              <a:rPr lang="sv-SE" b="0" u="none" dirty="0"/>
              <a:t>,</a:t>
            </a:r>
            <a:r>
              <a:rPr lang="sv-SE" dirty="0"/>
              <a:t> </a:t>
            </a:r>
            <a:r>
              <a:rPr lang="sv-SE" b="1" dirty="0"/>
              <a:t>klimatet</a:t>
            </a:r>
            <a:r>
              <a:rPr lang="sv-SE" dirty="0"/>
              <a:t> </a:t>
            </a:r>
            <a:r>
              <a:rPr lang="sv-SE" b="0" u="none" dirty="0"/>
              <a:t>och</a:t>
            </a:r>
            <a:r>
              <a:rPr lang="sv-SE" dirty="0"/>
              <a:t> </a:t>
            </a:r>
            <a:r>
              <a:rPr lang="sv-SE" b="1" dirty="0"/>
              <a:t>människan</a:t>
            </a:r>
            <a:r>
              <a:rPr lang="sv-SE" b="0" u="none" dirty="0"/>
              <a:t>.</a:t>
            </a:r>
            <a:r>
              <a:rPr lang="sv-SE" dirty="0"/>
              <a:t> </a:t>
            </a:r>
            <a:r>
              <a:rPr lang="sv-SE" sz="1200" b="0" u="none" dirty="0"/>
              <a:t>De tre miljömålen omfattar hela Göteborg som geografiskt område. </a:t>
            </a:r>
            <a:r>
              <a:rPr lang="sv-SE" dirty="0"/>
              <a:t> </a:t>
            </a:r>
            <a:endParaRPr lang="sv-SE" sz="1200" b="0" u="none" dirty="0">
              <a:cs typeface="Arial"/>
            </a:endParaRPr>
          </a:p>
          <a:p>
            <a:endParaRPr lang="sv-SE" dirty="0"/>
          </a:p>
          <a:p>
            <a:r>
              <a:rPr lang="sv-SE" sz="1200" dirty="0"/>
              <a:t>Under respektive mål finns fyra delmål. Delmålen fokuserar i huvudsak på Göteborg Stads egen verksamhet.   </a:t>
            </a:r>
            <a:r>
              <a:rPr lang="sv-SE" dirty="0"/>
              <a:t> </a:t>
            </a:r>
            <a:endParaRPr lang="sv-SE" dirty="0">
              <a:cs typeface="Arial"/>
            </a:endParaRPr>
          </a:p>
          <a:p>
            <a:pPr>
              <a:lnSpc>
                <a:spcPct val="100000"/>
              </a:lnSpc>
            </a:pPr>
            <a:r>
              <a:rPr lang="sv-SE" sz="1200" dirty="0"/>
              <a:t> </a:t>
            </a:r>
          </a:p>
          <a:p>
            <a:pPr>
              <a:lnSpc>
                <a:spcPct val="100000"/>
              </a:lnSpc>
            </a:pPr>
            <a:r>
              <a:rPr lang="sv-SE" sz="1200" dirty="0"/>
              <a:t>Programmet innehåller förutom målen också sju tvärgående strategier som alla, på olika sätt, bidrar till att nå målen i programmet.</a:t>
            </a:r>
          </a:p>
          <a:p>
            <a:pPr>
              <a:lnSpc>
                <a:spcPct val="100000"/>
              </a:lnSpc>
            </a:pPr>
            <a:endParaRPr lang="sv-SE" sz="1200" dirty="0"/>
          </a:p>
          <a:p>
            <a:r>
              <a:rPr lang="sv-SE" sz="1200" dirty="0"/>
              <a:t>Till miljömålen och delmålen finns indikatorer med målvärden som konkretiserar vad som ska uppnås för varje mål.</a:t>
            </a:r>
            <a:r>
              <a:rPr lang="sv-SE" dirty="0"/>
              <a:t> </a:t>
            </a:r>
            <a:endParaRPr lang="sv-SE" sz="1200" dirty="0"/>
          </a:p>
          <a:p>
            <a:pPr>
              <a:lnSpc>
                <a:spcPct val="100000"/>
              </a:lnSpc>
            </a:pPr>
            <a:r>
              <a:rPr lang="sv-SE" sz="1200" dirty="0"/>
              <a:t> </a:t>
            </a:r>
            <a:endParaRPr lang="sv-SE" sz="1200" b="1" kern="1200" dirty="0">
              <a:solidFill>
                <a:schemeClr val="tx1"/>
              </a:solidFill>
              <a:effectLst/>
              <a:latin typeface="+mn-lt"/>
              <a:ea typeface="+mn-ea"/>
              <a:cs typeface="+mn-cs"/>
            </a:endParaRPr>
          </a:p>
          <a:p>
            <a:pPr>
              <a:defRPr/>
            </a:pPr>
            <a:r>
              <a:rPr lang="sv-SE" sz="1200" kern="1200" dirty="0">
                <a:solidFill>
                  <a:schemeClr val="tx1"/>
                </a:solidFill>
                <a:effectLst/>
                <a:latin typeface="+mn-lt"/>
                <a:ea typeface="+mn-ea"/>
                <a:cs typeface="+mn-cs"/>
              </a:rPr>
              <a:t>Programmets mål och strategier ringas på den här bilden in av aktiviteterna i Göteborgs Stads miljöledningssystem: </a:t>
            </a:r>
            <a:r>
              <a:rPr lang="sv-SE" dirty="0"/>
              <a:t>planera</a:t>
            </a:r>
            <a:r>
              <a:rPr lang="sv-SE" sz="1200" kern="1200" dirty="0">
                <a:solidFill>
                  <a:schemeClr val="tx1"/>
                </a:solidFill>
                <a:effectLst/>
                <a:latin typeface="+mn-lt"/>
                <a:ea typeface="+mn-ea"/>
                <a:cs typeface="+mn-cs"/>
              </a:rPr>
              <a:t>, </a:t>
            </a:r>
            <a:r>
              <a:rPr lang="sv-SE" dirty="0"/>
              <a:t>genomföra</a:t>
            </a:r>
            <a:r>
              <a:rPr lang="sv-SE" sz="1200" kern="1200" dirty="0">
                <a:solidFill>
                  <a:schemeClr val="tx1"/>
                </a:solidFill>
                <a:effectLst/>
                <a:latin typeface="+mn-lt"/>
                <a:ea typeface="+mn-ea"/>
                <a:cs typeface="+mn-cs"/>
              </a:rPr>
              <a:t>, </a:t>
            </a:r>
            <a:r>
              <a:rPr lang="sv-SE" dirty="0"/>
              <a:t>följa</a:t>
            </a:r>
            <a:r>
              <a:rPr lang="sv-SE" sz="1200" kern="1200" dirty="0">
                <a:solidFill>
                  <a:schemeClr val="tx1"/>
                </a:solidFill>
                <a:effectLst/>
                <a:latin typeface="+mn-lt"/>
                <a:ea typeface="+mn-ea"/>
                <a:cs typeface="+mn-cs"/>
              </a:rPr>
              <a:t> upp och </a:t>
            </a:r>
            <a:r>
              <a:rPr lang="sv-SE" dirty="0"/>
              <a:t>förbättra</a:t>
            </a:r>
            <a:r>
              <a:rPr lang="sv-SE" sz="1200" kern="1200" dirty="0">
                <a:solidFill>
                  <a:schemeClr val="tx1"/>
                </a:solidFill>
                <a:effectLst/>
                <a:latin typeface="+mn-lt"/>
                <a:ea typeface="+mn-ea"/>
                <a:cs typeface="+mn-cs"/>
              </a:rPr>
              <a:t>. </a:t>
            </a:r>
            <a:endParaRPr lang="sv-SE" dirty="0">
              <a:cs typeface="Arial"/>
            </a:endParaRPr>
          </a:p>
          <a:p>
            <a:pPr>
              <a:lnSpc>
                <a:spcPct val="100000"/>
              </a:lnSpc>
            </a:pP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p:txBody>
      </p:sp>
      <p:sp>
        <p:nvSpPr>
          <p:cNvPr id="4" name="Platshållare för datum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32145-269E-4DEC-A5F5-E687CD17D12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2024-03-20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45210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dirty="0"/>
              <a:t>Hur förvaltningar och bolag arbetar med åtgärder för att nå målen visas på den här bilden. </a:t>
            </a:r>
          </a:p>
          <a:p>
            <a:pPr>
              <a:defRPr/>
            </a:pPr>
            <a:r>
              <a:rPr lang="sv-SE" dirty="0"/>
              <a:t>Det sker huvudsakligen på två sätt.</a:t>
            </a:r>
            <a:endParaRPr lang="sv-SE" dirty="0">
              <a:cs typeface="Arial"/>
            </a:endParaRPr>
          </a:p>
          <a:p>
            <a:pPr>
              <a:defRPr/>
            </a:pPr>
            <a:endParaRPr lang="sv-SE"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dirty="0"/>
              <a:t>Det ena är det systematiska miljöarbetet </a:t>
            </a:r>
            <a:r>
              <a:rPr lang="sv-SE" sz="1200" kern="1200" dirty="0">
                <a:solidFill>
                  <a:schemeClr val="tx1"/>
                </a:solidFill>
                <a:effectLst/>
                <a:latin typeface="+mn-lt"/>
                <a:ea typeface="+mn-ea"/>
                <a:cs typeface="+mn-cs"/>
              </a:rPr>
              <a:t>i linjeorganisationen i respektive förvaltning och bolag där man har hjälp av det stadengemensamma miljöledningssystemet. </a:t>
            </a:r>
            <a:r>
              <a:rPr lang="sv-SE" kern="1200" dirty="0">
                <a:effectLst/>
              </a:rPr>
              <a:t>På detta sätt integreras miljöfrågorna i verksamheternas planering.</a:t>
            </a:r>
            <a:endParaRPr lang="sv-SE" b="1" kern="1200" dirty="0">
              <a:effectLst/>
              <a:cs typeface="Arial"/>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sv-SE" b="1" kern="1200" dirty="0">
              <a:effectLst/>
            </a:endParaRPr>
          </a:p>
          <a:p>
            <a:pPr marL="228600" indent="-228600">
              <a:buFontTx/>
              <a:buAutoNum type="arabicPeriod"/>
              <a:defRPr/>
            </a:pPr>
            <a:r>
              <a:rPr lang="sv-SE" dirty="0"/>
              <a:t>Det andra är arbetet genom programmets sju strategier som </a:t>
            </a:r>
            <a:r>
              <a:rPr lang="sv-SE" sz="1200" kern="1200" dirty="0">
                <a:solidFill>
                  <a:schemeClr val="tx1"/>
                </a:solidFill>
                <a:effectLst/>
                <a:latin typeface="+mn-lt"/>
                <a:ea typeface="+mn-ea"/>
                <a:cs typeface="+mn-cs"/>
              </a:rPr>
              <a:t>på olika sätt bidrar till att nå samtliga miljömål. </a:t>
            </a:r>
            <a:r>
              <a:rPr lang="sv-SE" sz="1200" b="0" kern="1200" dirty="0">
                <a:solidFill>
                  <a:schemeClr val="tx1"/>
                </a:solidFill>
                <a:effectLst/>
                <a:latin typeface="+mn-lt"/>
                <a:ea typeface="+mn-ea"/>
                <a:cs typeface="+mn-cs"/>
              </a:rPr>
              <a:t>Här kraftsamlar vi inom områden som kräver en hög grad av samverkan och tvärgående nya lösningar. Arbetssättet i strategierna är utmaningsdrivet och </a:t>
            </a:r>
            <a:r>
              <a:rPr lang="sv-SE" sz="1200" kern="1200" dirty="0">
                <a:solidFill>
                  <a:schemeClr val="tx1"/>
                </a:solidFill>
                <a:effectLst/>
                <a:latin typeface="+mn-lt"/>
                <a:ea typeface="+mn-ea"/>
                <a:cs typeface="+mn-cs"/>
              </a:rPr>
              <a:t>situationsanpassat, som gör att det kan gå snabbt från ord till handling.</a:t>
            </a:r>
            <a:r>
              <a:rPr lang="sv-SE" dirty="0"/>
              <a:t> </a:t>
            </a:r>
            <a:endParaRPr lang="sv-SE" sz="1200" kern="1200" dirty="0">
              <a:solidFill>
                <a:schemeClr val="tx1"/>
              </a:solidFill>
              <a:effectLst/>
              <a:latin typeface="+mn-lt"/>
              <a:ea typeface="+mn-ea"/>
              <a:cs typeface="+mn-cs"/>
            </a:endParaRPr>
          </a:p>
          <a:p>
            <a:pPr marL="0" indent="0">
              <a:buNone/>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p:txBody>
      </p:sp>
      <p:sp>
        <p:nvSpPr>
          <p:cNvPr id="4" name="Platshållare för datum 3"/>
          <p:cNvSpPr>
            <a:spLocks noGrp="1"/>
          </p:cNvSpPr>
          <p:nvPr>
            <p:ph type="dt" idx="1"/>
          </p:nvPr>
        </p:nvSpPr>
        <p:spPr/>
        <p:txBody>
          <a:bodyPr/>
          <a:lstStyle/>
          <a:p>
            <a:fld id="{F995FFDC-F934-4037-B505-500B08CD3B8C}" type="datetime1">
              <a:rPr lang="sv-SE" smtClean="0"/>
              <a:t>2024-03-20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4</a:t>
            </a:fld>
            <a:endParaRPr lang="sv-SE"/>
          </a:p>
        </p:txBody>
      </p:sp>
    </p:spTree>
    <p:extLst>
      <p:ext uri="{BB962C8B-B14F-4D97-AF65-F5344CB8AC3E}">
        <p14:creationId xmlns:p14="http://schemas.microsoft.com/office/powerpoint/2010/main" val="1668991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333333"/>
                </a:solidFill>
                <a:effectLst/>
                <a:latin typeface="Open Sans" panose="020B0606030504020204" pitchFamily="34" charset="0"/>
              </a:rPr>
              <a:t>Miljöledningssystemet innebär att Göteborgs Stads nämnder och styrelser systematiskt ska planera, genomföra, följa upp och förbättra sitt miljöarbete med stöd från centralt håll. Med en gemensam systematik blir det enklare att styra miljö- och klimatarbetet och se till att takten ökar och att åtgärder genomförs enligt plan.</a:t>
            </a:r>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2024-03-20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5</a:t>
            </a:fld>
            <a:endParaRPr lang="sv-SE"/>
          </a:p>
        </p:txBody>
      </p:sp>
    </p:spTree>
    <p:extLst>
      <p:ext uri="{BB962C8B-B14F-4D97-AF65-F5344CB8AC3E}">
        <p14:creationId xmlns:p14="http://schemas.microsoft.com/office/powerpoint/2010/main" val="1692950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333333"/>
                </a:solidFill>
                <a:effectLst/>
                <a:latin typeface="Open Sans" panose="020B0606030504020204" pitchFamily="34" charset="0"/>
              </a:rPr>
              <a:t>Att nå de högt satta målen i Göteborgs Stads klimat- och miljöprogram är en komplex utmaning. Vi måste hitta nya arbetssätt och fokusera på det som ger störst effekt för klimatet och miljön. Därför innehåller programmet sju strategier som på olika sätt ska bidra till att öka takten och få saker att hända.</a:t>
            </a:r>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2024-03-20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6</a:t>
            </a:fld>
            <a:endParaRPr lang="sv-SE"/>
          </a:p>
        </p:txBody>
      </p:sp>
    </p:spTree>
    <p:extLst>
      <p:ext uri="{BB962C8B-B14F-4D97-AF65-F5344CB8AC3E}">
        <p14:creationId xmlns:p14="http://schemas.microsoft.com/office/powerpoint/2010/main" val="3060885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2024-03-20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7</a:t>
            </a:fld>
            <a:endParaRPr lang="sv-SE"/>
          </a:p>
        </p:txBody>
      </p:sp>
    </p:spTree>
    <p:extLst>
      <p:ext uri="{BB962C8B-B14F-4D97-AF65-F5344CB8AC3E}">
        <p14:creationId xmlns:p14="http://schemas.microsoft.com/office/powerpoint/2010/main" val="954536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0"/>
          </p:nvPr>
        </p:nvSpPr>
        <p:spPr/>
        <p:txBody>
          <a:bodyPr/>
          <a:lstStyle/>
          <a:p>
            <a:fld id="{FBBFA50B-E819-411C-B95B-B3FD3A3FC2B7}" type="datetime1">
              <a:rPr lang="sv-SE" smtClean="0"/>
              <a:t>2024-03-20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8</a:t>
            </a:fld>
            <a:endParaRPr lang="sv-SE"/>
          </a:p>
        </p:txBody>
      </p:sp>
    </p:spTree>
    <p:extLst>
      <p:ext uri="{BB962C8B-B14F-4D97-AF65-F5344CB8AC3E}">
        <p14:creationId xmlns:p14="http://schemas.microsoft.com/office/powerpoint/2010/main" val="8127358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18699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24072373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543038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087165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5108323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804035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78765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25883367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3886726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9239428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7754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197552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1148642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388E3460-7228-4DB3-A6B8-F304B211BC3F}"/>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00141488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81ADCA10-B0AD-4D27-A94A-34783BF31DB3}"/>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6553C1A9-DB36-4729-A526-0352AB7C6E25}"/>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821230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149653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dirty="0"/>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9268684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2129371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dirty="0"/>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8556983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653569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285428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180063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243115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9523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1369446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57241932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7027287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0137005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01674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79632599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solidFill>
              </a:defRPr>
            </a:lvl1pPr>
          </a:lstStyle>
          <a:p>
            <a:r>
              <a:rPr lang="sv-SE" dirty="0"/>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4367532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A335F1B5-8765-459C-802C-DA620794171A}"/>
              </a:ext>
            </a:extLst>
          </p:cNvPr>
          <p:cNvSpPr>
            <a:spLocks noGrp="1"/>
          </p:cNvSpPr>
          <p:nvPr>
            <p:ph type="title" hasCustomPrompt="1"/>
          </p:nvPr>
        </p:nvSpPr>
        <p:spPr>
          <a:xfrm>
            <a:off x="1420650" y="2399545"/>
            <a:ext cx="6148878" cy="309600"/>
          </a:xfrm>
        </p:spPr>
        <p:txBody>
          <a:bodyPr>
            <a:normAutofit/>
          </a:bodyPr>
          <a:lstStyle>
            <a:lvl1pPr>
              <a:defRPr sz="1700">
                <a:solidFill>
                  <a:schemeClr val="tx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92F5E2AC-A457-4DE9-9A2C-4BE86BC0052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17644128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698010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684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03024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solidFill>
                <a:latin typeface="+mn-lt"/>
              </a:rPr>
              <a:t>Hållbar stad – öppen för världen</a:t>
            </a:r>
          </a:p>
        </p:txBody>
      </p:sp>
    </p:spTree>
    <p:extLst>
      <p:ext uri="{BB962C8B-B14F-4D97-AF65-F5344CB8AC3E}">
        <p14:creationId xmlns:p14="http://schemas.microsoft.com/office/powerpoint/2010/main" val="1110495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63907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515288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latshållare för bildnummer 2">
            <a:extLst>
              <a:ext uri="{FF2B5EF4-FFF2-40B4-BE49-F238E27FC236}">
                <a16:creationId xmlns:a16="http://schemas.microsoft.com/office/drawing/2014/main" id="{2BC929D8-093F-4826-8D04-F268FF63E889}"/>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45635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5">
            <a:extLst>
              <a:ext uri="{FF2B5EF4-FFF2-40B4-BE49-F238E27FC236}">
                <a16:creationId xmlns:a16="http://schemas.microsoft.com/office/drawing/2014/main" id="{615128C6-B678-4715-9D0F-D4C07F59EDA5}"/>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3072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740651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dirty="0"/>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88807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31503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03241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62909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522466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05355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606708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404909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099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2221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214740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A5CC9138-760F-4A17-8B1B-6D99EFF79AD6}"/>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858437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10;&#10;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2C9C189C-4F50-4B1D-9EA5-30AB73E59C08}"/>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201825FE-CC31-4DE6-9AA9-7C27B553E870}"/>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9172592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6892215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6802138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653767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767873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813503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2027795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9724989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25150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507884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41209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5141202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8481916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970678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52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469694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477CCA5E-96FA-4B08-97E3-9C131E99F26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a:t>
            </a:r>
            <a:r>
              <a:rPr lang="sv-SE" sz="1050" dirty="0">
                <a:solidFill>
                  <a:schemeClr val="tx1"/>
                </a:solidFill>
              </a:rPr>
              <a:t>öppen</a:t>
            </a:r>
            <a:r>
              <a:rPr lang="sv-SE" sz="1050" dirty="0">
                <a:solidFill>
                  <a:schemeClr val="tx1">
                    <a:lumMod val="95000"/>
                    <a:lumOff val="5000"/>
                  </a:schemeClr>
                </a:solidFill>
              </a:rPr>
              <a:t> för världen</a:t>
            </a:r>
          </a:p>
        </p:txBody>
      </p:sp>
    </p:spTree>
    <p:extLst>
      <p:ext uri="{BB962C8B-B14F-4D97-AF65-F5344CB8AC3E}">
        <p14:creationId xmlns:p14="http://schemas.microsoft.com/office/powerpoint/2010/main" val="12395555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01D92FDB-2EC0-4D2B-9027-B2C6802AC70F}"/>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03B86F8F-A217-4EC5-95CF-481328A25B1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431015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26082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465305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183982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679904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322901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2383832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859057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3082183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3377983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4814292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4095411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494007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86840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4815549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8063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671319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F54FBE38-BAA0-4913-A593-C4237FC13E33}"/>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5231172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48B20EB8-4FF0-4D86-B782-FE843B459F2B}"/>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266C4A4B-0FFF-4609-BF3A-89A12B42C121}"/>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1240437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517064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0443832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708605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730186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012043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68104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544503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266406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561137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8602658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6383635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0420958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897697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0291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9788633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B3A12899-234C-4D37-942E-64C01D64533B}"/>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6724697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D9E1B7B2-3451-4D29-B53E-14A2743034F0}"/>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BA484A78-938B-41DE-9685-15EC3BD0A57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65666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08802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019117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1495196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150915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459298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6002743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315633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618994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6827762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45453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538324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4684120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2420113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119730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7122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90889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6715C386-526F-48AC-AD19-830972616829}"/>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5876177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D4F390AC-3BA8-4C70-9E3A-28CC7DA51740}"/>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5342DB73-4413-4392-B228-119A141D349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2294277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4269824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8283211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3811878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56211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image" Target="../media/image1.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theme" Target="../theme/theme6.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image" Target="../media/image1.pn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theme" Target="../theme/theme7.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image" Target="../media/image1.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theme" Target="../theme/theme8.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86967930"/>
      </p:ext>
    </p:extLst>
  </p:cSld>
  <p:clrMap bg1="lt1" tx1="dk1" bg2="lt2" tx2="dk2" accent1="accent1" accent2="accent2" accent3="accent3" accent4="accent4" accent5="accent5" accent6="accent6" hlink="hlink" folHlink="folHlink"/>
  <p:sldLayoutIdLst>
    <p:sldLayoutId id="2147484044" r:id="rId1"/>
    <p:sldLayoutId id="2147484048" r:id="rId2"/>
    <p:sldLayoutId id="2147484050" r:id="rId3"/>
    <p:sldLayoutId id="2147484051" r:id="rId4"/>
    <p:sldLayoutId id="2147484052" r:id="rId5"/>
    <p:sldLayoutId id="2147484053" r:id="rId6"/>
    <p:sldLayoutId id="2147484054" r:id="rId7"/>
    <p:sldLayoutId id="2147484055" r:id="rId8"/>
    <p:sldLayoutId id="2147484056" r:id="rId9"/>
    <p:sldLayoutId id="2147484049" r:id="rId10"/>
    <p:sldLayoutId id="2147484057" r:id="rId11"/>
    <p:sldLayoutId id="2147484058" r:id="rId12"/>
    <p:sldLayoutId id="2147484047" r:id="rId13"/>
    <p:sldLayoutId id="2147484408" r:id="rId14"/>
    <p:sldLayoutId id="2147484409" r:id="rId15"/>
    <p:sldLayoutId id="21474840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Platshållare för bildnummer 1">
            <a:extLst>
              <a:ext uri="{FF2B5EF4-FFF2-40B4-BE49-F238E27FC236}">
                <a16:creationId xmlns:a16="http://schemas.microsoft.com/office/drawing/2014/main" id="{49735908-7AA6-42A8-8D13-0A0800940836}"/>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089848896"/>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 id="2147484423" r:id="rId13"/>
    <p:sldLayoutId id="2147484424" r:id="rId14"/>
    <p:sldLayoutId id="2147484425" r:id="rId15"/>
    <p:sldLayoutId id="2147484426"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16FC2686-3742-4CA7-96AE-CD7BBA1A90F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2A7AAA3E-885B-47E9-ACBA-A0293FCE587E}"/>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523591297"/>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1" r:id="rId14"/>
    <p:sldLayoutId id="2147484442" r:id="rId15"/>
    <p:sldLayoutId id="21474844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7DFF76B2-A88A-470E-B646-73BDC425A6E8}"/>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4D8D5E03-09FD-47B8-83A3-7C8B23D877BF}"/>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96936714"/>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 id="2147484456" r:id="rId12"/>
    <p:sldLayoutId id="2147484457" r:id="rId13"/>
    <p:sldLayoutId id="2147484458" r:id="rId14"/>
    <p:sldLayoutId id="2147484459" r:id="rId15"/>
    <p:sldLayoutId id="2147484460"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F4542BD5-103E-4DB5-88FB-E05DB9624044}"/>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ACAA70FC-8994-456B-8FC6-D537F840626C}"/>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9459540"/>
      </p:ext>
    </p:extLst>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 id="2147484473" r:id="rId12"/>
    <p:sldLayoutId id="2147484474" r:id="rId13"/>
    <p:sldLayoutId id="2147484475" r:id="rId14"/>
    <p:sldLayoutId id="2147484476" r:id="rId15"/>
    <p:sldLayoutId id="2147484477"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BA98ADB3-7E4F-4041-B143-C1933A3E0DE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3F2844B7-CEF6-4069-B35D-9858A8789980}"/>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57771119"/>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 id="2147484490" r:id="rId12"/>
    <p:sldLayoutId id="2147484491" r:id="rId13"/>
    <p:sldLayoutId id="2147484492" r:id="rId14"/>
    <p:sldLayoutId id="2147484493" r:id="rId15"/>
    <p:sldLayoutId id="2147484494"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C30862AA-79CD-47D7-A508-195920CF797F}"/>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0B5FE696-6F97-4D3C-86EA-DA1B9AC17F4B}"/>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98833470"/>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 id="2147484508" r:id="rId13"/>
    <p:sldLayoutId id="2147484509" r:id="rId14"/>
    <p:sldLayoutId id="2147484510" r:id="rId15"/>
    <p:sldLayoutId id="2147484511"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06A2100A-00F3-4208-962E-587779F2E0C0}"/>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F508861A-5DB9-448E-9A9B-FD5CEF06B171}"/>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82768213"/>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 id="2147484524" r:id="rId12"/>
    <p:sldLayoutId id="2147484525" r:id="rId13"/>
    <p:sldLayoutId id="2147484526" r:id="rId14"/>
    <p:sldLayoutId id="2147484527" r:id="rId15"/>
    <p:sldLayoutId id="2147484528"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hyperlink" Target="https://goteborg.se/miljoklimat2030"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DEE84395-6719-46A8-ACBF-D52AB4D529B6}"/>
              </a:ext>
            </a:extLst>
          </p:cNvPr>
          <p:cNvPicPr>
            <a:picLocks noGrp="1" noChangeAspect="1"/>
          </p:cNvPicPr>
          <p:nvPr>
            <p:ph type="pic" sz="quarter" idx="11"/>
          </p:nvPr>
        </p:nvPicPr>
        <p:blipFill rotWithShape="1">
          <a:blip r:embed="rId2">
            <a:extLst>
              <a:ext uri="{96DAC541-7B7A-43D3-8B79-37D633B846F1}">
                <asvg:svgBlip xmlns:asvg="http://schemas.microsoft.com/office/drawing/2016/SVG/main" r:embed="rId3"/>
              </a:ext>
            </a:extLst>
          </a:blip>
          <a:srcRect l="13359" t="31910" r="13684" b="35138"/>
          <a:stretch/>
        </p:blipFill>
        <p:spPr>
          <a:xfrm>
            <a:off x="407989" y="404812"/>
            <a:ext cx="11376024" cy="5508625"/>
          </a:xfrm>
        </p:spPr>
      </p:pic>
      <p:sp>
        <p:nvSpPr>
          <p:cNvPr id="8" name="Rektangel 7">
            <a:extLst>
              <a:ext uri="{FF2B5EF4-FFF2-40B4-BE49-F238E27FC236}">
                <a16:creationId xmlns:a16="http://schemas.microsoft.com/office/drawing/2014/main" id="{D488DAB3-9AE8-4947-8B88-A79956D73CAB}"/>
              </a:ext>
            </a:extLst>
          </p:cNvPr>
          <p:cNvSpPr/>
          <p:nvPr/>
        </p:nvSpPr>
        <p:spPr>
          <a:xfrm>
            <a:off x="2670140" y="2211571"/>
            <a:ext cx="7124619" cy="1217429"/>
          </a:xfrm>
          <a:prstGeom prst="rect">
            <a:avLst/>
          </a:prstGeom>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E5920628-F32D-4B59-82A3-068B459839A7}"/>
              </a:ext>
            </a:extLst>
          </p:cNvPr>
          <p:cNvSpPr>
            <a:spLocks noGrp="1"/>
          </p:cNvSpPr>
          <p:nvPr>
            <p:ph type="ctrTitle"/>
          </p:nvPr>
        </p:nvSpPr>
        <p:spPr>
          <a:xfrm>
            <a:off x="1941075" y="1873405"/>
            <a:ext cx="8483640" cy="1940311"/>
          </a:xfrm>
        </p:spPr>
        <p:txBody>
          <a:bodyPr/>
          <a:lstStyle/>
          <a:p>
            <a:r>
              <a:rPr lang="sv-SE" dirty="0">
                <a:solidFill>
                  <a:schemeClr val="tx1"/>
                </a:solidFill>
              </a:rPr>
              <a:t>Miljö och klimat</a:t>
            </a:r>
            <a:br>
              <a:rPr lang="sv-SE" dirty="0">
                <a:solidFill>
                  <a:schemeClr val="tx1"/>
                </a:solidFill>
              </a:rPr>
            </a:br>
            <a:r>
              <a:rPr lang="sv-SE" dirty="0">
                <a:solidFill>
                  <a:schemeClr val="tx1"/>
                </a:solidFill>
              </a:rPr>
              <a:t>Göteborg 2030</a:t>
            </a:r>
          </a:p>
        </p:txBody>
      </p:sp>
    </p:spTree>
    <p:extLst>
      <p:ext uri="{BB962C8B-B14F-4D97-AF65-F5344CB8AC3E}">
        <p14:creationId xmlns:p14="http://schemas.microsoft.com/office/powerpoint/2010/main" val="3578789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79AA8B46-94AB-4DA7-9AC7-8E9E7100C823}"/>
              </a:ext>
              <a:ext uri="{C183D7F6-B498-43B3-948B-1728B52AA6E4}">
                <adec:decorative xmlns:adec="http://schemas.microsoft.com/office/drawing/2017/decorative" val="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99310" y="2100899"/>
            <a:ext cx="2924772" cy="2924772"/>
          </a:xfrm>
          <a:prstGeom prst="rect">
            <a:avLst/>
          </a:prstGeom>
        </p:spPr>
      </p:pic>
      <p:pic>
        <p:nvPicPr>
          <p:cNvPr id="9" name="Bildobjekt 8">
            <a:extLst>
              <a:ext uri="{FF2B5EF4-FFF2-40B4-BE49-F238E27FC236}">
                <a16:creationId xmlns:a16="http://schemas.microsoft.com/office/drawing/2014/main" id="{F2370B51-0BFC-4B0D-AC0D-0D947574E14A}"/>
              </a:ext>
              <a:ext uri="{C183D7F6-B498-43B3-948B-1728B52AA6E4}">
                <adec:decorative xmlns:adec="http://schemas.microsoft.com/office/drawing/2017/decorative" val="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769205" y="2191468"/>
            <a:ext cx="2924772" cy="2924772"/>
          </a:xfrm>
          <a:prstGeom prst="rect">
            <a:avLst/>
          </a:prstGeom>
        </p:spPr>
      </p:pic>
      <p:pic>
        <p:nvPicPr>
          <p:cNvPr id="10" name="Bildobjekt 9">
            <a:extLst>
              <a:ext uri="{FF2B5EF4-FFF2-40B4-BE49-F238E27FC236}">
                <a16:creationId xmlns:a16="http://schemas.microsoft.com/office/drawing/2014/main" id="{6F798112-1D5B-4068-8BC6-205C991EE947}"/>
              </a:ext>
              <a:ext uri="{C183D7F6-B498-43B3-948B-1728B52AA6E4}">
                <adec:decorative xmlns:adec="http://schemas.microsoft.com/office/drawing/2017/decorative" val="1"/>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8539100" y="2204739"/>
            <a:ext cx="2924772" cy="2924772"/>
          </a:xfrm>
          <a:prstGeom prst="rect">
            <a:avLst/>
          </a:prstGeom>
        </p:spPr>
      </p:pic>
      <p:sp>
        <p:nvSpPr>
          <p:cNvPr id="11" name="Platshållare för innehåll 2">
            <a:extLst>
              <a:ext uri="{FF2B5EF4-FFF2-40B4-BE49-F238E27FC236}">
                <a16:creationId xmlns:a16="http://schemas.microsoft.com/office/drawing/2014/main" id="{7B142E06-466A-4B8B-BBC8-4A50A9A5BDC7}"/>
              </a:ext>
            </a:extLst>
          </p:cNvPr>
          <p:cNvSpPr txBox="1">
            <a:spLocks/>
          </p:cNvSpPr>
          <p:nvPr/>
        </p:nvSpPr>
        <p:spPr>
          <a:xfrm>
            <a:off x="4489640" y="2204739"/>
            <a:ext cx="1741951" cy="432079"/>
          </a:xfrm>
          <a:prstGeom prst="rect">
            <a:avLst/>
          </a:prstGeom>
        </p:spPr>
        <p:txBody>
          <a:bodyPr vert="horz" lIns="0" tIns="0" rIns="0" bIns="0" rtlCol="0">
            <a:no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sv-SE" sz="2400" b="1" dirty="0"/>
              <a:t>Klimatet	</a:t>
            </a:r>
          </a:p>
        </p:txBody>
      </p:sp>
      <p:sp>
        <p:nvSpPr>
          <p:cNvPr id="12" name="Platshållare för innehåll 2">
            <a:extLst>
              <a:ext uri="{FF2B5EF4-FFF2-40B4-BE49-F238E27FC236}">
                <a16:creationId xmlns:a16="http://schemas.microsoft.com/office/drawing/2014/main" id="{B8F854A6-B516-4AA4-8287-3202DAA0EA68}"/>
              </a:ext>
            </a:extLst>
          </p:cNvPr>
          <p:cNvSpPr txBox="1">
            <a:spLocks/>
          </p:cNvSpPr>
          <p:nvPr/>
        </p:nvSpPr>
        <p:spPr>
          <a:xfrm>
            <a:off x="7975993" y="2204739"/>
            <a:ext cx="1741951" cy="432079"/>
          </a:xfrm>
          <a:prstGeom prst="rect">
            <a:avLst/>
          </a:prstGeom>
        </p:spPr>
        <p:txBody>
          <a:bodyPr vert="horz" lIns="0" tIns="0" rIns="0" bIns="0" rtlCol="0">
            <a:no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sv-SE" sz="2400" b="1" dirty="0"/>
              <a:t>Människan	</a:t>
            </a:r>
          </a:p>
        </p:txBody>
      </p:sp>
      <p:sp>
        <p:nvSpPr>
          <p:cNvPr id="14" name="textruta 13">
            <a:extLst>
              <a:ext uri="{FF2B5EF4-FFF2-40B4-BE49-F238E27FC236}">
                <a16:creationId xmlns:a16="http://schemas.microsoft.com/office/drawing/2014/main" id="{FAA357CF-E159-47AC-8742-A7A279762A0C}"/>
              </a:ext>
            </a:extLst>
          </p:cNvPr>
          <p:cNvSpPr txBox="1"/>
          <p:nvPr/>
        </p:nvSpPr>
        <p:spPr>
          <a:xfrm>
            <a:off x="1202952" y="5267706"/>
            <a:ext cx="2855495" cy="646331"/>
          </a:xfrm>
          <a:prstGeom prst="rect">
            <a:avLst/>
          </a:prstGeom>
          <a:noFill/>
        </p:spPr>
        <p:txBody>
          <a:bodyPr wrap="square">
            <a:spAutoFit/>
          </a:bodyPr>
          <a:lstStyle/>
          <a:p>
            <a:r>
              <a:rPr lang="sv-SE" sz="1800" dirty="0"/>
              <a:t>Göteborg har en hög biologisk mångfald</a:t>
            </a:r>
          </a:p>
        </p:txBody>
      </p:sp>
      <p:sp>
        <p:nvSpPr>
          <p:cNvPr id="16" name="textruta 15">
            <a:extLst>
              <a:ext uri="{FF2B5EF4-FFF2-40B4-BE49-F238E27FC236}">
                <a16:creationId xmlns:a16="http://schemas.microsoft.com/office/drawing/2014/main" id="{B9135B6B-252F-4482-B471-70676B5B7AC7}"/>
              </a:ext>
            </a:extLst>
          </p:cNvPr>
          <p:cNvSpPr txBox="1"/>
          <p:nvPr/>
        </p:nvSpPr>
        <p:spPr>
          <a:xfrm>
            <a:off x="5122131" y="5279520"/>
            <a:ext cx="2706416" cy="646331"/>
          </a:xfrm>
          <a:prstGeom prst="rect">
            <a:avLst/>
          </a:prstGeom>
          <a:noFill/>
        </p:spPr>
        <p:txBody>
          <a:bodyPr wrap="square">
            <a:spAutoFit/>
          </a:bodyPr>
          <a:lstStyle/>
          <a:p>
            <a:r>
              <a:rPr lang="sv-SE" sz="1800" dirty="0"/>
              <a:t>Göteborgs klimatavtryck är nära noll</a:t>
            </a:r>
          </a:p>
        </p:txBody>
      </p:sp>
      <p:sp>
        <p:nvSpPr>
          <p:cNvPr id="18" name="textruta 17">
            <a:extLst>
              <a:ext uri="{FF2B5EF4-FFF2-40B4-BE49-F238E27FC236}">
                <a16:creationId xmlns:a16="http://schemas.microsoft.com/office/drawing/2014/main" id="{29508379-D0C8-4D4B-9E74-4FBE7372E250}"/>
              </a:ext>
            </a:extLst>
          </p:cNvPr>
          <p:cNvSpPr txBox="1"/>
          <p:nvPr/>
        </p:nvSpPr>
        <p:spPr>
          <a:xfrm>
            <a:off x="8846969" y="5267707"/>
            <a:ext cx="2430631" cy="646331"/>
          </a:xfrm>
          <a:prstGeom prst="rect">
            <a:avLst/>
          </a:prstGeom>
          <a:noFill/>
        </p:spPr>
        <p:txBody>
          <a:bodyPr wrap="square">
            <a:spAutoFit/>
          </a:bodyPr>
          <a:lstStyle/>
          <a:p>
            <a:r>
              <a:rPr lang="sv-SE" sz="1800" dirty="0"/>
              <a:t>Göteborgarna har en hälsosam livsmiljö</a:t>
            </a:r>
          </a:p>
        </p:txBody>
      </p:sp>
      <p:sp>
        <p:nvSpPr>
          <p:cNvPr id="7" name="Platshållare för innehåll 2">
            <a:extLst>
              <a:ext uri="{FF2B5EF4-FFF2-40B4-BE49-F238E27FC236}">
                <a16:creationId xmlns:a16="http://schemas.microsoft.com/office/drawing/2014/main" id="{016C097C-9A33-4549-85CF-A804CE09FA85}"/>
              </a:ext>
            </a:extLst>
          </p:cNvPr>
          <p:cNvSpPr txBox="1">
            <a:spLocks/>
          </p:cNvSpPr>
          <p:nvPr/>
        </p:nvSpPr>
        <p:spPr>
          <a:xfrm>
            <a:off x="556771" y="2126896"/>
            <a:ext cx="1741951" cy="432079"/>
          </a:xfrm>
          <a:prstGeom prst="rect">
            <a:avLst/>
          </a:prstGeom>
        </p:spPr>
        <p:txBody>
          <a:bodyPr vert="horz" lIns="0" tIns="0" rIns="0" bIns="0" rtlCol="0">
            <a:no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sv-SE" sz="2400" b="1" dirty="0"/>
              <a:t>Naturen	</a:t>
            </a:r>
          </a:p>
        </p:txBody>
      </p:sp>
      <p:sp>
        <p:nvSpPr>
          <p:cNvPr id="2" name="Rubrik 1">
            <a:extLst>
              <a:ext uri="{FF2B5EF4-FFF2-40B4-BE49-F238E27FC236}">
                <a16:creationId xmlns:a16="http://schemas.microsoft.com/office/drawing/2014/main" id="{AA48B778-B9DA-4498-8D0E-A579A45E06C6}"/>
              </a:ext>
            </a:extLst>
          </p:cNvPr>
          <p:cNvSpPr>
            <a:spLocks noGrp="1"/>
          </p:cNvSpPr>
          <p:nvPr>
            <p:ph type="title"/>
          </p:nvPr>
        </p:nvSpPr>
        <p:spPr/>
        <p:txBody>
          <a:bodyPr>
            <a:normAutofit fontScale="90000"/>
          </a:bodyPr>
          <a:lstStyle/>
          <a:p>
            <a:r>
              <a:rPr lang="sv-SE" dirty="0"/>
              <a:t>Miljö och klimatprogrammet – </a:t>
            </a:r>
            <a:r>
              <a:rPr lang="sv-SE" sz="2200" dirty="0"/>
              <a:t>Göteborgs Stads övergripande styrande dokument för miljö- och klimatområdet</a:t>
            </a:r>
            <a:endParaRPr lang="sv-SE" dirty="0"/>
          </a:p>
        </p:txBody>
      </p:sp>
    </p:spTree>
    <p:extLst>
      <p:ext uri="{BB962C8B-B14F-4D97-AF65-F5344CB8AC3E}">
        <p14:creationId xmlns:p14="http://schemas.microsoft.com/office/powerpoint/2010/main" val="148544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 11">
            <a:extLst>
              <a:ext uri="{FF2B5EF4-FFF2-40B4-BE49-F238E27FC236}">
                <a16:creationId xmlns:a16="http://schemas.microsoft.com/office/drawing/2014/main" id="{47786E6D-EE42-4972-AD84-6CE30BD22C2F}"/>
              </a:ext>
            </a:extLst>
          </p:cNvPr>
          <p:cNvGrpSpPr/>
          <p:nvPr/>
        </p:nvGrpSpPr>
        <p:grpSpPr>
          <a:xfrm>
            <a:off x="778300" y="3978130"/>
            <a:ext cx="10270831" cy="2184053"/>
            <a:chOff x="778300" y="3978130"/>
            <a:chExt cx="10270831" cy="2184053"/>
          </a:xfrm>
        </p:grpSpPr>
        <p:sp>
          <p:nvSpPr>
            <p:cNvPr id="42" name="Bild 24">
              <a:extLst>
                <a:ext uri="{FF2B5EF4-FFF2-40B4-BE49-F238E27FC236}">
                  <a16:creationId xmlns:a16="http://schemas.microsoft.com/office/drawing/2014/main" id="{154F1FFF-CAB9-4910-90F9-0676AE1CFAE3}"/>
                </a:ext>
              </a:extLst>
            </p:cNvPr>
            <p:cNvSpPr/>
            <p:nvPr/>
          </p:nvSpPr>
          <p:spPr>
            <a:xfrm rot="10800000">
              <a:off x="778300" y="4002183"/>
              <a:ext cx="381000" cy="2160000"/>
            </a:xfrm>
            <a:custGeom>
              <a:avLst/>
              <a:gdLst>
                <a:gd name="connsiteX0" fmla="*/ 0 w 381000"/>
                <a:gd name="connsiteY0" fmla="*/ 0 h 781050"/>
                <a:gd name="connsiteX1" fmla="*/ 388811 w 381000"/>
                <a:gd name="connsiteY1" fmla="*/ 0 h 781050"/>
                <a:gd name="connsiteX2" fmla="*/ 388811 w 381000"/>
                <a:gd name="connsiteY2" fmla="*/ 790289 h 781050"/>
                <a:gd name="connsiteX3" fmla="*/ 0 w 381000"/>
                <a:gd name="connsiteY3" fmla="*/ 790289 h 781050"/>
              </a:gdLst>
              <a:ahLst/>
              <a:cxnLst>
                <a:cxn ang="0">
                  <a:pos x="connsiteX0" y="connsiteY0"/>
                </a:cxn>
                <a:cxn ang="0">
                  <a:pos x="connsiteX1" y="connsiteY1"/>
                </a:cxn>
                <a:cxn ang="0">
                  <a:pos x="connsiteX2" y="connsiteY2"/>
                </a:cxn>
                <a:cxn ang="0">
                  <a:pos x="connsiteX3" y="connsiteY3"/>
                </a:cxn>
              </a:cxnLst>
              <a:rect l="l" t="t" r="r" b="b"/>
              <a:pathLst>
                <a:path w="381000" h="781050">
                  <a:moveTo>
                    <a:pt x="0" y="0"/>
                  </a:moveTo>
                  <a:lnTo>
                    <a:pt x="388811" y="0"/>
                  </a:lnTo>
                  <a:lnTo>
                    <a:pt x="388811" y="790289"/>
                  </a:lnTo>
                  <a:lnTo>
                    <a:pt x="0" y="790289"/>
                  </a:lnTo>
                  <a:close/>
                </a:path>
              </a:pathLst>
            </a:custGeom>
            <a:solidFill>
              <a:srgbClr val="008391"/>
            </a:solidFill>
            <a:ln w="9525" cap="flat">
              <a:noFill/>
              <a:prstDash val="solid"/>
              <a:miter/>
            </a:ln>
          </p:spPr>
          <p:txBody>
            <a:bodyPr vert="vert" lIns="108000" tIns="72000" rtlCol="0" anchor="ctr" anchorCtr="1"/>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dirty="0">
                  <a:ln>
                    <a:noFill/>
                  </a:ln>
                  <a:solidFill>
                    <a:prstClr val="white"/>
                  </a:solidFill>
                  <a:effectLst/>
                  <a:uLnTx/>
                  <a:uFillTx/>
                  <a:latin typeface="Arial Black"/>
                  <a:ea typeface="+mn-ea"/>
                  <a:cs typeface="+mn-cs"/>
                </a:rPr>
                <a:t>Strategier</a:t>
              </a:r>
            </a:p>
          </p:txBody>
        </p:sp>
        <p:grpSp>
          <p:nvGrpSpPr>
            <p:cNvPr id="11" name="Grupp 10">
              <a:extLst>
                <a:ext uri="{FF2B5EF4-FFF2-40B4-BE49-F238E27FC236}">
                  <a16:creationId xmlns:a16="http://schemas.microsoft.com/office/drawing/2014/main" id="{CABE4726-8D89-49F6-9901-2D1CD6B76432}"/>
                </a:ext>
              </a:extLst>
            </p:cNvPr>
            <p:cNvGrpSpPr/>
            <p:nvPr/>
          </p:nvGrpSpPr>
          <p:grpSpPr>
            <a:xfrm>
              <a:off x="1217185" y="3978130"/>
              <a:ext cx="9831946" cy="2171587"/>
              <a:chOff x="1217185" y="3978130"/>
              <a:chExt cx="9831946" cy="2171587"/>
            </a:xfrm>
          </p:grpSpPr>
          <p:grpSp>
            <p:nvGrpSpPr>
              <p:cNvPr id="10" name="Grupp 9">
                <a:extLst>
                  <a:ext uri="{FF2B5EF4-FFF2-40B4-BE49-F238E27FC236}">
                    <a16:creationId xmlns:a16="http://schemas.microsoft.com/office/drawing/2014/main" id="{BBE3D64F-AD08-4814-B4C9-B553F86829B0}"/>
                  </a:ext>
                </a:extLst>
              </p:cNvPr>
              <p:cNvGrpSpPr/>
              <p:nvPr/>
            </p:nvGrpSpPr>
            <p:grpSpPr>
              <a:xfrm>
                <a:off x="1217185" y="3978130"/>
                <a:ext cx="9831946" cy="2171587"/>
                <a:chOff x="1217185" y="3978130"/>
                <a:chExt cx="9831946" cy="2171587"/>
              </a:xfrm>
            </p:grpSpPr>
            <p:sp>
              <p:nvSpPr>
                <p:cNvPr id="60" name="Bild 2">
                  <a:extLst>
                    <a:ext uri="{FF2B5EF4-FFF2-40B4-BE49-F238E27FC236}">
                      <a16:creationId xmlns:a16="http://schemas.microsoft.com/office/drawing/2014/main" id="{A5531AD3-B414-4891-8676-A0D7DAF1C4ED}"/>
                    </a:ext>
                  </a:extLst>
                </p:cNvPr>
                <p:cNvSpPr/>
                <p:nvPr/>
              </p:nvSpPr>
              <p:spPr>
                <a:xfrm>
                  <a:off x="4498979" y="3988763"/>
                  <a:ext cx="3240000" cy="2160000"/>
                </a:xfrm>
                <a:custGeom>
                  <a:avLst/>
                  <a:gdLst>
                    <a:gd name="connsiteX0" fmla="*/ 0 w 2162175"/>
                    <a:gd name="connsiteY0" fmla="*/ 0 h 1133475"/>
                    <a:gd name="connsiteX1" fmla="*/ 2169414 w 2162175"/>
                    <a:gd name="connsiteY1" fmla="*/ 0 h 1133475"/>
                    <a:gd name="connsiteX2" fmla="*/ 2169414 w 2162175"/>
                    <a:gd name="connsiteY2" fmla="*/ 1134713 h 1133475"/>
                    <a:gd name="connsiteX3" fmla="*/ 0 w 2162175"/>
                    <a:gd name="connsiteY3" fmla="*/ 1134713 h 1133475"/>
                  </a:gdLst>
                  <a:ahLst/>
                  <a:cxnLst>
                    <a:cxn ang="0">
                      <a:pos x="connsiteX0" y="connsiteY0"/>
                    </a:cxn>
                    <a:cxn ang="0">
                      <a:pos x="connsiteX1" y="connsiteY1"/>
                    </a:cxn>
                    <a:cxn ang="0">
                      <a:pos x="connsiteX2" y="connsiteY2"/>
                    </a:cxn>
                    <a:cxn ang="0">
                      <a:pos x="connsiteX3" y="connsiteY3"/>
                    </a:cxn>
                  </a:cxnLst>
                  <a:rect l="l" t="t" r="r" b="b"/>
                  <a:pathLst>
                    <a:path w="2162175" h="1133475">
                      <a:moveTo>
                        <a:pt x="0" y="0"/>
                      </a:moveTo>
                      <a:lnTo>
                        <a:pt x="2169414" y="0"/>
                      </a:lnTo>
                      <a:lnTo>
                        <a:pt x="2169414" y="1134713"/>
                      </a:lnTo>
                      <a:lnTo>
                        <a:pt x="0" y="1134713"/>
                      </a:lnTo>
                      <a:close/>
                    </a:path>
                  </a:pathLst>
                </a:custGeom>
                <a:solidFill>
                  <a:srgbClr val="FBCFB9"/>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Bild 2">
                  <a:extLst>
                    <a:ext uri="{FF2B5EF4-FFF2-40B4-BE49-F238E27FC236}">
                      <a16:creationId xmlns:a16="http://schemas.microsoft.com/office/drawing/2014/main" id="{D26FF3BB-B916-4536-A86D-F4874CF14BE7}"/>
                    </a:ext>
                  </a:extLst>
                </p:cNvPr>
                <p:cNvSpPr/>
                <p:nvPr/>
              </p:nvSpPr>
              <p:spPr>
                <a:xfrm>
                  <a:off x="1217185" y="3978130"/>
                  <a:ext cx="3240000" cy="2160000"/>
                </a:xfrm>
                <a:custGeom>
                  <a:avLst/>
                  <a:gdLst>
                    <a:gd name="connsiteX0" fmla="*/ 0 w 2162175"/>
                    <a:gd name="connsiteY0" fmla="*/ 0 h 1133475"/>
                    <a:gd name="connsiteX1" fmla="*/ 2169414 w 2162175"/>
                    <a:gd name="connsiteY1" fmla="*/ 0 h 1133475"/>
                    <a:gd name="connsiteX2" fmla="*/ 2169414 w 2162175"/>
                    <a:gd name="connsiteY2" fmla="*/ 1134713 h 1133475"/>
                    <a:gd name="connsiteX3" fmla="*/ 0 w 2162175"/>
                    <a:gd name="connsiteY3" fmla="*/ 1134713 h 1133475"/>
                  </a:gdLst>
                  <a:ahLst/>
                  <a:cxnLst>
                    <a:cxn ang="0">
                      <a:pos x="connsiteX0" y="connsiteY0"/>
                    </a:cxn>
                    <a:cxn ang="0">
                      <a:pos x="connsiteX1" y="connsiteY1"/>
                    </a:cxn>
                    <a:cxn ang="0">
                      <a:pos x="connsiteX2" y="connsiteY2"/>
                    </a:cxn>
                    <a:cxn ang="0">
                      <a:pos x="connsiteX3" y="connsiteY3"/>
                    </a:cxn>
                  </a:cxnLst>
                  <a:rect l="l" t="t" r="r" b="b"/>
                  <a:pathLst>
                    <a:path w="2162175" h="1133475">
                      <a:moveTo>
                        <a:pt x="0" y="0"/>
                      </a:moveTo>
                      <a:lnTo>
                        <a:pt x="2169414" y="0"/>
                      </a:lnTo>
                      <a:lnTo>
                        <a:pt x="2169414" y="1134713"/>
                      </a:lnTo>
                      <a:lnTo>
                        <a:pt x="0" y="1134713"/>
                      </a:lnTo>
                      <a:close/>
                    </a:path>
                  </a:pathLst>
                </a:custGeom>
                <a:solidFill>
                  <a:srgbClr val="B8E1C8"/>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Bild 2">
                  <a:extLst>
                    <a:ext uri="{FF2B5EF4-FFF2-40B4-BE49-F238E27FC236}">
                      <a16:creationId xmlns:a16="http://schemas.microsoft.com/office/drawing/2014/main" id="{43A854B1-D576-4288-B3E7-42696729E919}"/>
                    </a:ext>
                  </a:extLst>
                </p:cNvPr>
                <p:cNvSpPr/>
                <p:nvPr/>
              </p:nvSpPr>
              <p:spPr>
                <a:xfrm>
                  <a:off x="7809131" y="3989717"/>
                  <a:ext cx="3240000" cy="2160000"/>
                </a:xfrm>
                <a:custGeom>
                  <a:avLst/>
                  <a:gdLst>
                    <a:gd name="connsiteX0" fmla="*/ 0 w 2162175"/>
                    <a:gd name="connsiteY0" fmla="*/ 0 h 1133475"/>
                    <a:gd name="connsiteX1" fmla="*/ 2169414 w 2162175"/>
                    <a:gd name="connsiteY1" fmla="*/ 0 h 1133475"/>
                    <a:gd name="connsiteX2" fmla="*/ 2169414 w 2162175"/>
                    <a:gd name="connsiteY2" fmla="*/ 1134713 h 1133475"/>
                    <a:gd name="connsiteX3" fmla="*/ 0 w 2162175"/>
                    <a:gd name="connsiteY3" fmla="*/ 1134713 h 1133475"/>
                  </a:gdLst>
                  <a:ahLst/>
                  <a:cxnLst>
                    <a:cxn ang="0">
                      <a:pos x="connsiteX0" y="connsiteY0"/>
                    </a:cxn>
                    <a:cxn ang="0">
                      <a:pos x="connsiteX1" y="connsiteY1"/>
                    </a:cxn>
                    <a:cxn ang="0">
                      <a:pos x="connsiteX2" y="connsiteY2"/>
                    </a:cxn>
                    <a:cxn ang="0">
                      <a:pos x="connsiteX3" y="connsiteY3"/>
                    </a:cxn>
                  </a:cxnLst>
                  <a:rect l="l" t="t" r="r" b="b"/>
                  <a:pathLst>
                    <a:path w="2162175" h="1133475">
                      <a:moveTo>
                        <a:pt x="0" y="0"/>
                      </a:moveTo>
                      <a:lnTo>
                        <a:pt x="2169414" y="0"/>
                      </a:lnTo>
                      <a:lnTo>
                        <a:pt x="2169414" y="1134713"/>
                      </a:lnTo>
                      <a:lnTo>
                        <a:pt x="0" y="1134713"/>
                      </a:lnTo>
                      <a:close/>
                    </a:path>
                  </a:pathLst>
                </a:custGeom>
                <a:solidFill>
                  <a:srgbClr val="C0E4F2"/>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78" name="Bild 76">
                <a:extLst>
                  <a:ext uri="{FF2B5EF4-FFF2-40B4-BE49-F238E27FC236}">
                    <a16:creationId xmlns:a16="http://schemas.microsoft.com/office/drawing/2014/main" id="{4B8BF53D-5D27-4ED4-9EF6-2D44F2D28DCE}"/>
                  </a:ext>
                </a:extLst>
              </p:cNvPr>
              <p:cNvSpPr/>
              <p:nvPr/>
            </p:nvSpPr>
            <p:spPr>
              <a:xfrm>
                <a:off x="2930040" y="4952519"/>
                <a:ext cx="6236893" cy="253207"/>
              </a:xfrm>
              <a:custGeom>
                <a:avLst/>
                <a:gdLst>
                  <a:gd name="connsiteX0" fmla="*/ 78105 w 4457700"/>
                  <a:gd name="connsiteY0" fmla="*/ 0 h 180975"/>
                  <a:gd name="connsiteX1" fmla="*/ 0 w 4457700"/>
                  <a:gd name="connsiteY1" fmla="*/ 91154 h 180975"/>
                  <a:gd name="connsiteX2" fmla="*/ 78105 w 4457700"/>
                  <a:gd name="connsiteY2" fmla="*/ 182309 h 180975"/>
                  <a:gd name="connsiteX3" fmla="*/ 4384072 w 4457700"/>
                  <a:gd name="connsiteY3" fmla="*/ 182309 h 180975"/>
                  <a:gd name="connsiteX4" fmla="*/ 4462272 w 4457700"/>
                  <a:gd name="connsiteY4" fmla="*/ 91154 h 180975"/>
                  <a:gd name="connsiteX5" fmla="*/ 4384072 w 4457700"/>
                  <a:gd name="connsiteY5" fmla="*/ 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80975">
                    <a:moveTo>
                      <a:pt x="78105" y="0"/>
                    </a:moveTo>
                    <a:lnTo>
                      <a:pt x="0" y="91154"/>
                    </a:lnTo>
                    <a:lnTo>
                      <a:pt x="78105" y="182309"/>
                    </a:lnTo>
                    <a:lnTo>
                      <a:pt x="4384072" y="182309"/>
                    </a:lnTo>
                    <a:lnTo>
                      <a:pt x="4462272" y="91154"/>
                    </a:lnTo>
                    <a:lnTo>
                      <a:pt x="4384072" y="0"/>
                    </a:lnTo>
                    <a:close/>
                  </a:path>
                </a:pathLst>
              </a:custGeom>
              <a:solidFill>
                <a:srgbClr val="048493"/>
              </a:solidFill>
              <a:ln w="9525" cap="flat">
                <a:noFill/>
                <a:prstDash val="solid"/>
                <a:miter/>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white"/>
                    </a:solidFill>
                    <a:effectLst/>
                    <a:uLnTx/>
                    <a:uFillTx/>
                    <a:latin typeface="Arial Black"/>
                    <a:ea typeface="+mn-ea"/>
                    <a:cs typeface="+mn-cs"/>
                  </a:rPr>
                  <a:t>Vi arbetar strategiskt med finansiering för ökad takt i omställningen</a:t>
                </a:r>
              </a:p>
            </p:txBody>
          </p:sp>
          <p:sp>
            <p:nvSpPr>
              <p:cNvPr id="40" name="Bild 76">
                <a:extLst>
                  <a:ext uri="{FF2B5EF4-FFF2-40B4-BE49-F238E27FC236}">
                    <a16:creationId xmlns:a16="http://schemas.microsoft.com/office/drawing/2014/main" id="{75AB7167-D059-4AB4-B94F-D6D74E6D59F0}"/>
                  </a:ext>
                </a:extLst>
              </p:cNvPr>
              <p:cNvSpPr/>
              <p:nvPr/>
            </p:nvSpPr>
            <p:spPr>
              <a:xfrm>
                <a:off x="2930040" y="5251046"/>
                <a:ext cx="6236893" cy="253207"/>
              </a:xfrm>
              <a:custGeom>
                <a:avLst/>
                <a:gdLst>
                  <a:gd name="connsiteX0" fmla="*/ 78105 w 4457700"/>
                  <a:gd name="connsiteY0" fmla="*/ 0 h 180975"/>
                  <a:gd name="connsiteX1" fmla="*/ 0 w 4457700"/>
                  <a:gd name="connsiteY1" fmla="*/ 91154 h 180975"/>
                  <a:gd name="connsiteX2" fmla="*/ 78105 w 4457700"/>
                  <a:gd name="connsiteY2" fmla="*/ 182309 h 180975"/>
                  <a:gd name="connsiteX3" fmla="*/ 4384072 w 4457700"/>
                  <a:gd name="connsiteY3" fmla="*/ 182309 h 180975"/>
                  <a:gd name="connsiteX4" fmla="*/ 4462272 w 4457700"/>
                  <a:gd name="connsiteY4" fmla="*/ 91154 h 180975"/>
                  <a:gd name="connsiteX5" fmla="*/ 4384072 w 4457700"/>
                  <a:gd name="connsiteY5" fmla="*/ 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80975">
                    <a:moveTo>
                      <a:pt x="78105" y="0"/>
                    </a:moveTo>
                    <a:lnTo>
                      <a:pt x="0" y="91154"/>
                    </a:lnTo>
                    <a:lnTo>
                      <a:pt x="78105" y="182309"/>
                    </a:lnTo>
                    <a:lnTo>
                      <a:pt x="4384072" y="182309"/>
                    </a:lnTo>
                    <a:lnTo>
                      <a:pt x="4462272" y="91154"/>
                    </a:lnTo>
                    <a:lnTo>
                      <a:pt x="4384072" y="0"/>
                    </a:lnTo>
                    <a:close/>
                  </a:path>
                </a:pathLst>
              </a:custGeom>
              <a:solidFill>
                <a:srgbClr val="048493"/>
              </a:solidFill>
              <a:ln w="9525" cap="flat">
                <a:noFill/>
                <a:prstDash val="solid"/>
                <a:miter/>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white"/>
                    </a:solidFill>
                    <a:effectLst/>
                    <a:uLnTx/>
                    <a:uFillTx/>
                    <a:latin typeface="Arial Black"/>
                    <a:ea typeface="+mn-ea"/>
                    <a:cs typeface="+mn-cs"/>
                  </a:rPr>
                  <a:t>Vi driver på utvecklingen för hållbart byggande</a:t>
                </a:r>
              </a:p>
            </p:txBody>
          </p:sp>
          <p:sp>
            <p:nvSpPr>
              <p:cNvPr id="50" name="Bild 76">
                <a:extLst>
                  <a:ext uri="{FF2B5EF4-FFF2-40B4-BE49-F238E27FC236}">
                    <a16:creationId xmlns:a16="http://schemas.microsoft.com/office/drawing/2014/main" id="{DF6279CD-353B-4E61-8BC7-CB081353C923}"/>
                  </a:ext>
                </a:extLst>
              </p:cNvPr>
              <p:cNvSpPr/>
              <p:nvPr/>
            </p:nvSpPr>
            <p:spPr>
              <a:xfrm>
                <a:off x="2930040" y="5549572"/>
                <a:ext cx="6236893" cy="253207"/>
              </a:xfrm>
              <a:custGeom>
                <a:avLst/>
                <a:gdLst>
                  <a:gd name="connsiteX0" fmla="*/ 78105 w 4457700"/>
                  <a:gd name="connsiteY0" fmla="*/ 0 h 180975"/>
                  <a:gd name="connsiteX1" fmla="*/ 0 w 4457700"/>
                  <a:gd name="connsiteY1" fmla="*/ 91154 h 180975"/>
                  <a:gd name="connsiteX2" fmla="*/ 78105 w 4457700"/>
                  <a:gd name="connsiteY2" fmla="*/ 182309 h 180975"/>
                  <a:gd name="connsiteX3" fmla="*/ 4384072 w 4457700"/>
                  <a:gd name="connsiteY3" fmla="*/ 182309 h 180975"/>
                  <a:gd name="connsiteX4" fmla="*/ 4462272 w 4457700"/>
                  <a:gd name="connsiteY4" fmla="*/ 91154 h 180975"/>
                  <a:gd name="connsiteX5" fmla="*/ 4384072 w 4457700"/>
                  <a:gd name="connsiteY5" fmla="*/ 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80975">
                    <a:moveTo>
                      <a:pt x="78105" y="0"/>
                    </a:moveTo>
                    <a:lnTo>
                      <a:pt x="0" y="91154"/>
                    </a:lnTo>
                    <a:lnTo>
                      <a:pt x="78105" y="182309"/>
                    </a:lnTo>
                    <a:lnTo>
                      <a:pt x="4384072" y="182309"/>
                    </a:lnTo>
                    <a:lnTo>
                      <a:pt x="4462272" y="91154"/>
                    </a:lnTo>
                    <a:lnTo>
                      <a:pt x="4384072" y="0"/>
                    </a:lnTo>
                    <a:close/>
                  </a:path>
                </a:pathLst>
              </a:custGeom>
              <a:solidFill>
                <a:srgbClr val="048493"/>
              </a:solidFill>
              <a:ln w="9525" cap="flat">
                <a:noFill/>
                <a:prstDash val="solid"/>
                <a:miter/>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white"/>
                    </a:solidFill>
                    <a:effectLst/>
                    <a:uLnTx/>
                    <a:uFillTx/>
                    <a:latin typeface="Arial Black"/>
                    <a:ea typeface="+mn-ea"/>
                    <a:cs typeface="+mn-cs"/>
                  </a:rPr>
                  <a:t>Vi planerar för en grön och robust stad</a:t>
                </a:r>
              </a:p>
            </p:txBody>
          </p:sp>
          <p:sp>
            <p:nvSpPr>
              <p:cNvPr id="51" name="Bild 76">
                <a:extLst>
                  <a:ext uri="{FF2B5EF4-FFF2-40B4-BE49-F238E27FC236}">
                    <a16:creationId xmlns:a16="http://schemas.microsoft.com/office/drawing/2014/main" id="{C9BE2E2A-B831-441D-8A11-DF71A3836CB7}"/>
                  </a:ext>
                </a:extLst>
              </p:cNvPr>
              <p:cNvSpPr/>
              <p:nvPr/>
            </p:nvSpPr>
            <p:spPr>
              <a:xfrm>
                <a:off x="2920404" y="4654230"/>
                <a:ext cx="6236893" cy="253207"/>
              </a:xfrm>
              <a:custGeom>
                <a:avLst/>
                <a:gdLst>
                  <a:gd name="connsiteX0" fmla="*/ 78105 w 4457700"/>
                  <a:gd name="connsiteY0" fmla="*/ 0 h 180975"/>
                  <a:gd name="connsiteX1" fmla="*/ 0 w 4457700"/>
                  <a:gd name="connsiteY1" fmla="*/ 91154 h 180975"/>
                  <a:gd name="connsiteX2" fmla="*/ 78105 w 4457700"/>
                  <a:gd name="connsiteY2" fmla="*/ 182309 h 180975"/>
                  <a:gd name="connsiteX3" fmla="*/ 4384072 w 4457700"/>
                  <a:gd name="connsiteY3" fmla="*/ 182309 h 180975"/>
                  <a:gd name="connsiteX4" fmla="*/ 4462272 w 4457700"/>
                  <a:gd name="connsiteY4" fmla="*/ 91154 h 180975"/>
                  <a:gd name="connsiteX5" fmla="*/ 4384072 w 4457700"/>
                  <a:gd name="connsiteY5" fmla="*/ 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80975">
                    <a:moveTo>
                      <a:pt x="78105" y="0"/>
                    </a:moveTo>
                    <a:lnTo>
                      <a:pt x="0" y="91154"/>
                    </a:lnTo>
                    <a:lnTo>
                      <a:pt x="78105" y="182309"/>
                    </a:lnTo>
                    <a:lnTo>
                      <a:pt x="4384072" y="182309"/>
                    </a:lnTo>
                    <a:lnTo>
                      <a:pt x="4462272" y="91154"/>
                    </a:lnTo>
                    <a:lnTo>
                      <a:pt x="4384072" y="0"/>
                    </a:lnTo>
                    <a:close/>
                  </a:path>
                </a:pathLst>
              </a:custGeom>
              <a:solidFill>
                <a:srgbClr val="048493"/>
              </a:solidFill>
              <a:ln w="9525" cap="flat">
                <a:noFill/>
                <a:prstDash val="solid"/>
                <a:miter/>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white"/>
                    </a:solidFill>
                    <a:effectLst/>
                    <a:uLnTx/>
                    <a:uFillTx/>
                    <a:latin typeface="Arial Black"/>
                    <a:ea typeface="+mn-ea"/>
                    <a:cs typeface="+mn-cs"/>
                  </a:rPr>
                  <a:t>Vi driver på utvecklingen av cirkulär ekonomi</a:t>
                </a:r>
              </a:p>
            </p:txBody>
          </p:sp>
          <p:sp>
            <p:nvSpPr>
              <p:cNvPr id="52" name="Bild 76">
                <a:extLst>
                  <a:ext uri="{FF2B5EF4-FFF2-40B4-BE49-F238E27FC236}">
                    <a16:creationId xmlns:a16="http://schemas.microsoft.com/office/drawing/2014/main" id="{6B396947-0CA7-423B-AA81-889B316DAB71}"/>
                  </a:ext>
                </a:extLst>
              </p:cNvPr>
              <p:cNvSpPr/>
              <p:nvPr/>
            </p:nvSpPr>
            <p:spPr>
              <a:xfrm>
                <a:off x="2936078" y="4363914"/>
                <a:ext cx="6236893" cy="253207"/>
              </a:xfrm>
              <a:custGeom>
                <a:avLst/>
                <a:gdLst>
                  <a:gd name="connsiteX0" fmla="*/ 78105 w 4457700"/>
                  <a:gd name="connsiteY0" fmla="*/ 0 h 180975"/>
                  <a:gd name="connsiteX1" fmla="*/ 0 w 4457700"/>
                  <a:gd name="connsiteY1" fmla="*/ 91154 h 180975"/>
                  <a:gd name="connsiteX2" fmla="*/ 78105 w 4457700"/>
                  <a:gd name="connsiteY2" fmla="*/ 182309 h 180975"/>
                  <a:gd name="connsiteX3" fmla="*/ 4384072 w 4457700"/>
                  <a:gd name="connsiteY3" fmla="*/ 182309 h 180975"/>
                  <a:gd name="connsiteX4" fmla="*/ 4462272 w 4457700"/>
                  <a:gd name="connsiteY4" fmla="*/ 91154 h 180975"/>
                  <a:gd name="connsiteX5" fmla="*/ 4384072 w 4457700"/>
                  <a:gd name="connsiteY5" fmla="*/ 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80975">
                    <a:moveTo>
                      <a:pt x="78105" y="0"/>
                    </a:moveTo>
                    <a:lnTo>
                      <a:pt x="0" y="91154"/>
                    </a:lnTo>
                    <a:lnTo>
                      <a:pt x="78105" y="182309"/>
                    </a:lnTo>
                    <a:lnTo>
                      <a:pt x="4384072" y="182309"/>
                    </a:lnTo>
                    <a:lnTo>
                      <a:pt x="4462272" y="91154"/>
                    </a:lnTo>
                    <a:lnTo>
                      <a:pt x="4384072" y="0"/>
                    </a:lnTo>
                    <a:close/>
                  </a:path>
                </a:pathLst>
              </a:custGeom>
              <a:solidFill>
                <a:srgbClr val="048493"/>
              </a:solidFill>
              <a:ln w="9525" cap="flat">
                <a:noFill/>
                <a:prstDash val="solid"/>
                <a:miter/>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white"/>
                    </a:solidFill>
                    <a:effectLst/>
                    <a:uLnTx/>
                    <a:uFillTx/>
                    <a:latin typeface="Arial Black"/>
                    <a:ea typeface="+mn-ea"/>
                    <a:cs typeface="+mn-cs"/>
                  </a:rPr>
                  <a:t>Vi skapar förutsättningar för att leva hållbart</a:t>
                </a:r>
              </a:p>
            </p:txBody>
          </p:sp>
          <p:sp>
            <p:nvSpPr>
              <p:cNvPr id="53" name="Bild 76">
                <a:extLst>
                  <a:ext uri="{FF2B5EF4-FFF2-40B4-BE49-F238E27FC236}">
                    <a16:creationId xmlns:a16="http://schemas.microsoft.com/office/drawing/2014/main" id="{8B7F5104-422C-4D01-A7B7-58A351DF5240}"/>
                  </a:ext>
                </a:extLst>
              </p:cNvPr>
              <p:cNvSpPr/>
              <p:nvPr/>
            </p:nvSpPr>
            <p:spPr>
              <a:xfrm>
                <a:off x="2936078" y="4068733"/>
                <a:ext cx="6236893" cy="253207"/>
              </a:xfrm>
              <a:custGeom>
                <a:avLst/>
                <a:gdLst>
                  <a:gd name="connsiteX0" fmla="*/ 78105 w 4457700"/>
                  <a:gd name="connsiteY0" fmla="*/ 0 h 180975"/>
                  <a:gd name="connsiteX1" fmla="*/ 0 w 4457700"/>
                  <a:gd name="connsiteY1" fmla="*/ 91154 h 180975"/>
                  <a:gd name="connsiteX2" fmla="*/ 78105 w 4457700"/>
                  <a:gd name="connsiteY2" fmla="*/ 182309 h 180975"/>
                  <a:gd name="connsiteX3" fmla="*/ 4384072 w 4457700"/>
                  <a:gd name="connsiteY3" fmla="*/ 182309 h 180975"/>
                  <a:gd name="connsiteX4" fmla="*/ 4462272 w 4457700"/>
                  <a:gd name="connsiteY4" fmla="*/ 91154 h 180975"/>
                  <a:gd name="connsiteX5" fmla="*/ 4384072 w 4457700"/>
                  <a:gd name="connsiteY5" fmla="*/ 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80975">
                    <a:moveTo>
                      <a:pt x="78105" y="0"/>
                    </a:moveTo>
                    <a:lnTo>
                      <a:pt x="0" y="91154"/>
                    </a:lnTo>
                    <a:lnTo>
                      <a:pt x="78105" y="182309"/>
                    </a:lnTo>
                    <a:lnTo>
                      <a:pt x="4384072" y="182309"/>
                    </a:lnTo>
                    <a:lnTo>
                      <a:pt x="4462272" y="91154"/>
                    </a:lnTo>
                    <a:lnTo>
                      <a:pt x="4384072" y="0"/>
                    </a:lnTo>
                    <a:close/>
                  </a:path>
                </a:pathLst>
              </a:custGeom>
              <a:solidFill>
                <a:srgbClr val="048493"/>
              </a:solidFill>
              <a:ln w="9525" cap="flat">
                <a:noFill/>
                <a:prstDash val="solid"/>
                <a:miter/>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white"/>
                    </a:solidFill>
                    <a:effectLst/>
                    <a:uLnTx/>
                    <a:uFillTx/>
                    <a:latin typeface="Arial Black"/>
                    <a:ea typeface="+mn-ea"/>
                    <a:cs typeface="+mn-cs"/>
                  </a:rPr>
                  <a:t>Vi agerar som föregångare</a:t>
                </a:r>
              </a:p>
            </p:txBody>
          </p:sp>
          <p:sp>
            <p:nvSpPr>
              <p:cNvPr id="47" name="Bild 76">
                <a:extLst>
                  <a:ext uri="{FF2B5EF4-FFF2-40B4-BE49-F238E27FC236}">
                    <a16:creationId xmlns:a16="http://schemas.microsoft.com/office/drawing/2014/main" id="{F78BCBD1-CFA3-4B43-83D9-8B93220D7D9B}"/>
                  </a:ext>
                </a:extLst>
              </p:cNvPr>
              <p:cNvSpPr/>
              <p:nvPr/>
            </p:nvSpPr>
            <p:spPr>
              <a:xfrm>
                <a:off x="2936078" y="5849049"/>
                <a:ext cx="6236893" cy="253207"/>
              </a:xfrm>
              <a:custGeom>
                <a:avLst/>
                <a:gdLst>
                  <a:gd name="connsiteX0" fmla="*/ 78105 w 4457700"/>
                  <a:gd name="connsiteY0" fmla="*/ 0 h 180975"/>
                  <a:gd name="connsiteX1" fmla="*/ 0 w 4457700"/>
                  <a:gd name="connsiteY1" fmla="*/ 91154 h 180975"/>
                  <a:gd name="connsiteX2" fmla="*/ 78105 w 4457700"/>
                  <a:gd name="connsiteY2" fmla="*/ 182309 h 180975"/>
                  <a:gd name="connsiteX3" fmla="*/ 4384072 w 4457700"/>
                  <a:gd name="connsiteY3" fmla="*/ 182309 h 180975"/>
                  <a:gd name="connsiteX4" fmla="*/ 4462272 w 4457700"/>
                  <a:gd name="connsiteY4" fmla="*/ 91154 h 180975"/>
                  <a:gd name="connsiteX5" fmla="*/ 4384072 w 4457700"/>
                  <a:gd name="connsiteY5" fmla="*/ 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80975">
                    <a:moveTo>
                      <a:pt x="78105" y="0"/>
                    </a:moveTo>
                    <a:lnTo>
                      <a:pt x="0" y="91154"/>
                    </a:lnTo>
                    <a:lnTo>
                      <a:pt x="78105" y="182309"/>
                    </a:lnTo>
                    <a:lnTo>
                      <a:pt x="4384072" y="182309"/>
                    </a:lnTo>
                    <a:lnTo>
                      <a:pt x="4462272" y="91154"/>
                    </a:lnTo>
                    <a:lnTo>
                      <a:pt x="4384072" y="0"/>
                    </a:lnTo>
                    <a:close/>
                  </a:path>
                </a:pathLst>
              </a:custGeom>
              <a:solidFill>
                <a:srgbClr val="048493"/>
              </a:solidFill>
              <a:ln w="9525" cap="flat">
                <a:noFill/>
                <a:prstDash val="solid"/>
                <a:miter/>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chemeClr val="bg1"/>
                    </a:solidFill>
                    <a:effectLst/>
                    <a:uLnTx/>
                    <a:uFillTx/>
                    <a:latin typeface="Arial Black"/>
                    <a:ea typeface="+mn-ea"/>
                    <a:cs typeface="+mn-cs"/>
                  </a:rPr>
                  <a:t>Vi driver på utvecklingen av hållbara transporter</a:t>
                </a:r>
              </a:p>
            </p:txBody>
          </p:sp>
        </p:grpSp>
      </p:grpSp>
      <p:grpSp>
        <p:nvGrpSpPr>
          <p:cNvPr id="57" name="Grupp 56">
            <a:extLst>
              <a:ext uri="{FF2B5EF4-FFF2-40B4-BE49-F238E27FC236}">
                <a16:creationId xmlns:a16="http://schemas.microsoft.com/office/drawing/2014/main" id="{474AD3DA-89C2-4B17-A332-35F20A5CE810}"/>
              </a:ext>
            </a:extLst>
          </p:cNvPr>
          <p:cNvGrpSpPr/>
          <p:nvPr/>
        </p:nvGrpSpPr>
        <p:grpSpPr>
          <a:xfrm>
            <a:off x="8644250" y="953635"/>
            <a:ext cx="2556000" cy="5400000"/>
            <a:chOff x="10278717" y="1534260"/>
            <a:chExt cx="751234" cy="4419688"/>
          </a:xfrm>
        </p:grpSpPr>
        <p:cxnSp>
          <p:nvCxnSpPr>
            <p:cNvPr id="64" name="Rak koppling 63">
              <a:extLst>
                <a:ext uri="{FF2B5EF4-FFF2-40B4-BE49-F238E27FC236}">
                  <a16:creationId xmlns:a16="http://schemas.microsoft.com/office/drawing/2014/main" id="{317589B8-5769-41D2-97CD-2A8BDD4D9E87}"/>
                </a:ext>
              </a:extLst>
            </p:cNvPr>
            <p:cNvCxnSpPr>
              <a:cxnSpLocks/>
            </p:cNvCxnSpPr>
            <p:nvPr/>
          </p:nvCxnSpPr>
          <p:spPr>
            <a:xfrm>
              <a:off x="10420350" y="1534260"/>
              <a:ext cx="609600" cy="0"/>
            </a:xfrm>
            <a:prstGeom prst="line">
              <a:avLst/>
            </a:prstGeom>
            <a:ln w="158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Rak koppling 64">
              <a:extLst>
                <a:ext uri="{FF2B5EF4-FFF2-40B4-BE49-F238E27FC236}">
                  <a16:creationId xmlns:a16="http://schemas.microsoft.com/office/drawing/2014/main" id="{8BD6A5A4-7E80-4923-AA5E-D8D44B9443C8}"/>
                </a:ext>
              </a:extLst>
            </p:cNvPr>
            <p:cNvCxnSpPr>
              <a:cxnSpLocks/>
            </p:cNvCxnSpPr>
            <p:nvPr/>
          </p:nvCxnSpPr>
          <p:spPr>
            <a:xfrm>
              <a:off x="11029950" y="1534260"/>
              <a:ext cx="0" cy="4419688"/>
            </a:xfrm>
            <a:prstGeom prst="line">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7" name="Rak koppling 66">
              <a:extLst>
                <a:ext uri="{FF2B5EF4-FFF2-40B4-BE49-F238E27FC236}">
                  <a16:creationId xmlns:a16="http://schemas.microsoft.com/office/drawing/2014/main" id="{CEDE29F4-99B5-49E1-AE59-0683DA9DEED2}"/>
                </a:ext>
              </a:extLst>
            </p:cNvPr>
            <p:cNvCxnSpPr>
              <a:cxnSpLocks/>
            </p:cNvCxnSpPr>
            <p:nvPr/>
          </p:nvCxnSpPr>
          <p:spPr>
            <a:xfrm rot="10800000" flipH="1">
              <a:off x="10278717" y="5953948"/>
              <a:ext cx="751234" cy="0"/>
            </a:xfrm>
            <a:prstGeom prst="line">
              <a:avLst/>
            </a:prstGeom>
            <a:ln w="15875">
              <a:solidFill>
                <a:schemeClr val="tx1"/>
              </a:solidFill>
              <a:headEnd type="arrow"/>
            </a:ln>
          </p:spPr>
          <p:style>
            <a:lnRef idx="1">
              <a:schemeClr val="accent1"/>
            </a:lnRef>
            <a:fillRef idx="0">
              <a:schemeClr val="accent1"/>
            </a:fillRef>
            <a:effectRef idx="0">
              <a:schemeClr val="accent1"/>
            </a:effectRef>
            <a:fontRef idx="minor">
              <a:schemeClr val="tx1"/>
            </a:fontRef>
          </p:style>
        </p:cxnSp>
      </p:grpSp>
      <p:sp>
        <p:nvSpPr>
          <p:cNvPr id="68" name="Rektangel 67">
            <a:extLst>
              <a:ext uri="{FF2B5EF4-FFF2-40B4-BE49-F238E27FC236}">
                <a16:creationId xmlns:a16="http://schemas.microsoft.com/office/drawing/2014/main" id="{5AB99E20-1FAD-4F4A-97E8-EDB2F7B1ADB9}"/>
              </a:ext>
            </a:extLst>
          </p:cNvPr>
          <p:cNvSpPr/>
          <p:nvPr/>
        </p:nvSpPr>
        <p:spPr>
          <a:xfrm>
            <a:off x="1860275" y="810818"/>
            <a:ext cx="879984" cy="292388"/>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dirty="0">
                <a:ln>
                  <a:noFill/>
                </a:ln>
                <a:solidFill>
                  <a:prstClr val="black"/>
                </a:solidFill>
                <a:effectLst/>
                <a:uLnTx/>
                <a:uFillTx/>
                <a:latin typeface="Arial Black"/>
                <a:ea typeface="+mn-ea"/>
                <a:cs typeface="+mn-cs"/>
              </a:rPr>
              <a:t>Planera</a:t>
            </a:r>
          </a:p>
        </p:txBody>
      </p:sp>
      <p:sp>
        <p:nvSpPr>
          <p:cNvPr id="69" name="Rektangel 68">
            <a:extLst>
              <a:ext uri="{FF2B5EF4-FFF2-40B4-BE49-F238E27FC236}">
                <a16:creationId xmlns:a16="http://schemas.microsoft.com/office/drawing/2014/main" id="{18D70804-2CE7-4526-97A3-D43C1FE1DD42}"/>
              </a:ext>
            </a:extLst>
          </p:cNvPr>
          <p:cNvSpPr/>
          <p:nvPr/>
        </p:nvSpPr>
        <p:spPr>
          <a:xfrm>
            <a:off x="7862753" y="814521"/>
            <a:ext cx="1184555" cy="292388"/>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dirty="0">
                <a:ln>
                  <a:noFill/>
                </a:ln>
                <a:solidFill>
                  <a:prstClr val="black"/>
                </a:solidFill>
                <a:effectLst/>
                <a:uLnTx/>
                <a:uFillTx/>
                <a:latin typeface="Arial Black"/>
                <a:ea typeface="+mn-ea"/>
                <a:cs typeface="+mn-cs"/>
              </a:rPr>
              <a:t>Genomföra</a:t>
            </a:r>
          </a:p>
        </p:txBody>
      </p:sp>
      <p:sp>
        <p:nvSpPr>
          <p:cNvPr id="70" name="Rektangel 69">
            <a:extLst>
              <a:ext uri="{FF2B5EF4-FFF2-40B4-BE49-F238E27FC236}">
                <a16:creationId xmlns:a16="http://schemas.microsoft.com/office/drawing/2014/main" id="{148DB115-E912-4217-AB9B-06FD09DC3D71}"/>
              </a:ext>
            </a:extLst>
          </p:cNvPr>
          <p:cNvSpPr/>
          <p:nvPr/>
        </p:nvSpPr>
        <p:spPr>
          <a:xfrm>
            <a:off x="7687229" y="6206879"/>
            <a:ext cx="1010918" cy="292388"/>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dirty="0">
                <a:ln>
                  <a:noFill/>
                </a:ln>
                <a:solidFill>
                  <a:prstClr val="black"/>
                </a:solidFill>
                <a:effectLst/>
                <a:uLnTx/>
                <a:uFillTx/>
                <a:latin typeface="Arial Black"/>
                <a:ea typeface="+mn-ea"/>
                <a:cs typeface="+mn-cs"/>
              </a:rPr>
              <a:t>Följa upp</a:t>
            </a:r>
          </a:p>
        </p:txBody>
      </p:sp>
      <p:sp>
        <p:nvSpPr>
          <p:cNvPr id="71" name="Rektangel 70">
            <a:extLst>
              <a:ext uri="{FF2B5EF4-FFF2-40B4-BE49-F238E27FC236}">
                <a16:creationId xmlns:a16="http://schemas.microsoft.com/office/drawing/2014/main" id="{EDAD511E-5F7B-415B-8BA6-AC16ABC0563D}"/>
              </a:ext>
            </a:extLst>
          </p:cNvPr>
          <p:cNvSpPr/>
          <p:nvPr/>
        </p:nvSpPr>
        <p:spPr>
          <a:xfrm>
            <a:off x="1598133" y="6159620"/>
            <a:ext cx="1029769" cy="292388"/>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dirty="0">
                <a:ln>
                  <a:noFill/>
                </a:ln>
                <a:solidFill>
                  <a:prstClr val="black"/>
                </a:solidFill>
                <a:effectLst/>
                <a:uLnTx/>
                <a:uFillTx/>
                <a:latin typeface="Arial Black"/>
                <a:ea typeface="+mn-ea"/>
                <a:cs typeface="+mn-cs"/>
              </a:rPr>
              <a:t>Förbättra</a:t>
            </a:r>
          </a:p>
        </p:txBody>
      </p:sp>
      <p:cxnSp>
        <p:nvCxnSpPr>
          <p:cNvPr id="75" name="Rak pilkoppling 74">
            <a:extLst>
              <a:ext uri="{FF2B5EF4-FFF2-40B4-BE49-F238E27FC236}">
                <a16:creationId xmlns:a16="http://schemas.microsoft.com/office/drawing/2014/main" id="{E30639CC-28AE-4186-87E0-8A56107306CE}"/>
              </a:ext>
            </a:extLst>
          </p:cNvPr>
          <p:cNvCxnSpPr>
            <a:cxnSpLocks/>
          </p:cNvCxnSpPr>
          <p:nvPr/>
        </p:nvCxnSpPr>
        <p:spPr>
          <a:xfrm>
            <a:off x="2798735" y="946296"/>
            <a:ext cx="5040000" cy="0"/>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Rak pilkoppling 75">
            <a:extLst>
              <a:ext uri="{FF2B5EF4-FFF2-40B4-BE49-F238E27FC236}">
                <a16:creationId xmlns:a16="http://schemas.microsoft.com/office/drawing/2014/main" id="{F3F8486A-C59A-4A8F-805D-EB1321909DC2}"/>
              </a:ext>
            </a:extLst>
          </p:cNvPr>
          <p:cNvCxnSpPr>
            <a:cxnSpLocks/>
          </p:cNvCxnSpPr>
          <p:nvPr/>
        </p:nvCxnSpPr>
        <p:spPr>
          <a:xfrm>
            <a:off x="2625263" y="6305003"/>
            <a:ext cx="4991856" cy="26262"/>
          </a:xfrm>
          <a:prstGeom prst="straightConnector1">
            <a:avLst/>
          </a:prstGeom>
          <a:ln w="15875" cmpd="sng">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grpSp>
        <p:nvGrpSpPr>
          <p:cNvPr id="77" name="Grupp 76">
            <a:extLst>
              <a:ext uri="{FF2B5EF4-FFF2-40B4-BE49-F238E27FC236}">
                <a16:creationId xmlns:a16="http://schemas.microsoft.com/office/drawing/2014/main" id="{AFFA0B24-3799-4DC3-A700-63C3DD301DD8}"/>
              </a:ext>
            </a:extLst>
          </p:cNvPr>
          <p:cNvGrpSpPr/>
          <p:nvPr/>
        </p:nvGrpSpPr>
        <p:grpSpPr>
          <a:xfrm rot="10800000">
            <a:off x="648854" y="941392"/>
            <a:ext cx="1227373" cy="5364000"/>
            <a:chOff x="10279288" y="1534260"/>
            <a:chExt cx="751234" cy="4420466"/>
          </a:xfrm>
        </p:grpSpPr>
        <p:cxnSp>
          <p:nvCxnSpPr>
            <p:cNvPr id="79" name="Rak koppling 78">
              <a:extLst>
                <a:ext uri="{FF2B5EF4-FFF2-40B4-BE49-F238E27FC236}">
                  <a16:creationId xmlns:a16="http://schemas.microsoft.com/office/drawing/2014/main" id="{A3BF0DC4-3DD1-4EB8-9360-9AF2A449AF16}"/>
                </a:ext>
              </a:extLst>
            </p:cNvPr>
            <p:cNvCxnSpPr>
              <a:cxnSpLocks/>
            </p:cNvCxnSpPr>
            <p:nvPr/>
          </p:nvCxnSpPr>
          <p:spPr>
            <a:xfrm>
              <a:off x="10420350" y="1534260"/>
              <a:ext cx="609600" cy="0"/>
            </a:xfrm>
            <a:prstGeom prst="line">
              <a:avLst/>
            </a:prstGeom>
            <a:ln w="158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0" name="Rak koppling 79">
              <a:extLst>
                <a:ext uri="{FF2B5EF4-FFF2-40B4-BE49-F238E27FC236}">
                  <a16:creationId xmlns:a16="http://schemas.microsoft.com/office/drawing/2014/main" id="{D6DCB065-EEE1-4AEE-976A-1DDDE24C426E}"/>
                </a:ext>
              </a:extLst>
            </p:cNvPr>
            <p:cNvCxnSpPr>
              <a:cxnSpLocks/>
            </p:cNvCxnSpPr>
            <p:nvPr/>
          </p:nvCxnSpPr>
          <p:spPr>
            <a:xfrm>
              <a:off x="11029950" y="1534260"/>
              <a:ext cx="0" cy="4419688"/>
            </a:xfrm>
            <a:prstGeom prst="line">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1" name="Rak koppling 80">
              <a:extLst>
                <a:ext uri="{FF2B5EF4-FFF2-40B4-BE49-F238E27FC236}">
                  <a16:creationId xmlns:a16="http://schemas.microsoft.com/office/drawing/2014/main" id="{7DCD68A1-F3D6-4385-95D1-7EFA70177484}"/>
                </a:ext>
              </a:extLst>
            </p:cNvPr>
            <p:cNvCxnSpPr>
              <a:cxnSpLocks/>
            </p:cNvCxnSpPr>
            <p:nvPr/>
          </p:nvCxnSpPr>
          <p:spPr>
            <a:xfrm rot="10800000" flipH="1">
              <a:off x="10279288" y="5954726"/>
              <a:ext cx="751234" cy="0"/>
            </a:xfrm>
            <a:prstGeom prst="line">
              <a:avLst/>
            </a:prstGeom>
            <a:ln w="15875">
              <a:solidFill>
                <a:schemeClr val="tx1"/>
              </a:solidFill>
              <a:headEnd type="arrow"/>
            </a:ln>
          </p:spPr>
          <p:style>
            <a:lnRef idx="1">
              <a:schemeClr val="accent1"/>
            </a:lnRef>
            <a:fillRef idx="0">
              <a:schemeClr val="accent1"/>
            </a:fillRef>
            <a:effectRef idx="0">
              <a:schemeClr val="accent1"/>
            </a:effectRef>
            <a:fontRef idx="minor">
              <a:schemeClr val="tx1"/>
            </a:fontRef>
          </p:style>
        </p:cxnSp>
      </p:grpSp>
      <p:grpSp>
        <p:nvGrpSpPr>
          <p:cNvPr id="14" name="Grupp 13">
            <a:extLst>
              <a:ext uri="{FF2B5EF4-FFF2-40B4-BE49-F238E27FC236}">
                <a16:creationId xmlns:a16="http://schemas.microsoft.com/office/drawing/2014/main" id="{CA9E349C-43A8-48C2-BE81-E6E3D688148B}"/>
              </a:ext>
            </a:extLst>
          </p:cNvPr>
          <p:cNvGrpSpPr/>
          <p:nvPr/>
        </p:nvGrpSpPr>
        <p:grpSpPr>
          <a:xfrm>
            <a:off x="778258" y="1930886"/>
            <a:ext cx="10271659" cy="882987"/>
            <a:chOff x="778258" y="1930886"/>
            <a:chExt cx="10271659" cy="882987"/>
          </a:xfrm>
        </p:grpSpPr>
        <p:sp>
          <p:nvSpPr>
            <p:cNvPr id="30" name="Bild 24">
              <a:extLst>
                <a:ext uri="{FF2B5EF4-FFF2-40B4-BE49-F238E27FC236}">
                  <a16:creationId xmlns:a16="http://schemas.microsoft.com/office/drawing/2014/main" id="{6B0E4B50-251F-42EC-9762-7D9B1D0ECAF6}"/>
                </a:ext>
              </a:extLst>
            </p:cNvPr>
            <p:cNvSpPr/>
            <p:nvPr/>
          </p:nvSpPr>
          <p:spPr>
            <a:xfrm rot="10800000">
              <a:off x="778258" y="1937904"/>
              <a:ext cx="381600" cy="864000"/>
            </a:xfrm>
            <a:custGeom>
              <a:avLst/>
              <a:gdLst>
                <a:gd name="connsiteX0" fmla="*/ 0 w 381000"/>
                <a:gd name="connsiteY0" fmla="*/ 0 h 781050"/>
                <a:gd name="connsiteX1" fmla="*/ 388811 w 381000"/>
                <a:gd name="connsiteY1" fmla="*/ 0 h 781050"/>
                <a:gd name="connsiteX2" fmla="*/ 388811 w 381000"/>
                <a:gd name="connsiteY2" fmla="*/ 790289 h 781050"/>
                <a:gd name="connsiteX3" fmla="*/ 0 w 381000"/>
                <a:gd name="connsiteY3" fmla="*/ 790289 h 781050"/>
              </a:gdLst>
              <a:ahLst/>
              <a:cxnLst>
                <a:cxn ang="0">
                  <a:pos x="connsiteX0" y="connsiteY0"/>
                </a:cxn>
                <a:cxn ang="0">
                  <a:pos x="connsiteX1" y="connsiteY1"/>
                </a:cxn>
                <a:cxn ang="0">
                  <a:pos x="connsiteX2" y="connsiteY2"/>
                </a:cxn>
                <a:cxn ang="0">
                  <a:pos x="connsiteX3" y="connsiteY3"/>
                </a:cxn>
              </a:cxnLst>
              <a:rect l="l" t="t" r="r" b="b"/>
              <a:pathLst>
                <a:path w="381000" h="781050">
                  <a:moveTo>
                    <a:pt x="0" y="0"/>
                  </a:moveTo>
                  <a:lnTo>
                    <a:pt x="388811" y="0"/>
                  </a:lnTo>
                  <a:lnTo>
                    <a:pt x="388811" y="790289"/>
                  </a:lnTo>
                  <a:lnTo>
                    <a:pt x="0" y="790289"/>
                  </a:lnTo>
                  <a:close/>
                </a:path>
              </a:pathLst>
            </a:custGeom>
            <a:solidFill>
              <a:srgbClr val="008391"/>
            </a:solidFill>
            <a:ln w="9525" cap="flat">
              <a:noFill/>
              <a:prstDash val="solid"/>
              <a:miter/>
            </a:ln>
          </p:spPr>
          <p:txBody>
            <a:bodyPr vert="vert" lIns="108000" rtlCol="0" anchor="ctr" anchorCtr="1"/>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dirty="0">
                  <a:ln>
                    <a:noFill/>
                  </a:ln>
                  <a:solidFill>
                    <a:prstClr val="white"/>
                  </a:solidFill>
                  <a:effectLst/>
                  <a:uLnTx/>
                  <a:uFillTx/>
                  <a:latin typeface="Arial Black"/>
                  <a:ea typeface="+mn-ea"/>
                  <a:cs typeface="+mn-cs"/>
                </a:rPr>
                <a:t>Miljömål</a:t>
              </a:r>
            </a:p>
          </p:txBody>
        </p:sp>
        <p:grpSp>
          <p:nvGrpSpPr>
            <p:cNvPr id="6" name="Grupp 5">
              <a:extLst>
                <a:ext uri="{FF2B5EF4-FFF2-40B4-BE49-F238E27FC236}">
                  <a16:creationId xmlns:a16="http://schemas.microsoft.com/office/drawing/2014/main" id="{6234FA60-B1C8-44B7-90A6-484945C8E29F}"/>
                </a:ext>
              </a:extLst>
            </p:cNvPr>
            <p:cNvGrpSpPr/>
            <p:nvPr/>
          </p:nvGrpSpPr>
          <p:grpSpPr>
            <a:xfrm>
              <a:off x="7809917" y="1930886"/>
              <a:ext cx="3240000" cy="877647"/>
              <a:chOff x="7809917" y="1930886"/>
              <a:chExt cx="3240000" cy="877647"/>
            </a:xfrm>
          </p:grpSpPr>
          <p:sp>
            <p:nvSpPr>
              <p:cNvPr id="36" name="Bild 13">
                <a:extLst>
                  <a:ext uri="{FF2B5EF4-FFF2-40B4-BE49-F238E27FC236}">
                    <a16:creationId xmlns:a16="http://schemas.microsoft.com/office/drawing/2014/main" id="{A4DFC49D-E4C7-42EB-85C1-F7DF9CCEF0A8}"/>
                  </a:ext>
                </a:extLst>
              </p:cNvPr>
              <p:cNvSpPr/>
              <p:nvPr/>
            </p:nvSpPr>
            <p:spPr>
              <a:xfrm>
                <a:off x="7809917" y="1930886"/>
                <a:ext cx="3240000" cy="877647"/>
              </a:xfrm>
              <a:custGeom>
                <a:avLst/>
                <a:gdLst>
                  <a:gd name="connsiteX0" fmla="*/ 0 w 2171700"/>
                  <a:gd name="connsiteY0" fmla="*/ 0 h 781050"/>
                  <a:gd name="connsiteX1" fmla="*/ 2173224 w 2171700"/>
                  <a:gd name="connsiteY1" fmla="*/ 0 h 781050"/>
                  <a:gd name="connsiteX2" fmla="*/ 2173224 w 2171700"/>
                  <a:gd name="connsiteY2" fmla="*/ 790289 h 781050"/>
                  <a:gd name="connsiteX3" fmla="*/ 0 w 2171700"/>
                  <a:gd name="connsiteY3" fmla="*/ 790289 h 781050"/>
                </a:gdLst>
                <a:ahLst/>
                <a:cxnLst>
                  <a:cxn ang="0">
                    <a:pos x="connsiteX0" y="connsiteY0"/>
                  </a:cxn>
                  <a:cxn ang="0">
                    <a:pos x="connsiteX1" y="connsiteY1"/>
                  </a:cxn>
                  <a:cxn ang="0">
                    <a:pos x="connsiteX2" y="connsiteY2"/>
                  </a:cxn>
                  <a:cxn ang="0">
                    <a:pos x="connsiteX3" y="connsiteY3"/>
                  </a:cxn>
                </a:cxnLst>
                <a:rect l="l" t="t" r="r" b="b"/>
                <a:pathLst>
                  <a:path w="2171700" h="781050">
                    <a:moveTo>
                      <a:pt x="0" y="0"/>
                    </a:moveTo>
                    <a:lnTo>
                      <a:pt x="2173224" y="0"/>
                    </a:lnTo>
                    <a:lnTo>
                      <a:pt x="2173224" y="790289"/>
                    </a:lnTo>
                    <a:lnTo>
                      <a:pt x="0" y="790289"/>
                    </a:lnTo>
                    <a:close/>
                  </a:path>
                </a:pathLst>
              </a:custGeom>
              <a:solidFill>
                <a:srgbClr val="C0E4F2"/>
              </a:solidFill>
              <a:ln w="9525" cap="flat">
                <a:noFill/>
                <a:prstDash val="solid"/>
                <a:miter/>
              </a:ln>
            </p:spPr>
            <p:txBody>
              <a:bodyPr lIns="936000" tIns="11160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Black"/>
                    <a:ea typeface="+mn-ea"/>
                    <a:cs typeface="+mn-cs"/>
                  </a:rPr>
                  <a:t>Människan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Arial"/>
                    <a:ea typeface="+mn-ea"/>
                    <a:cs typeface="+mn-cs"/>
                  </a:rPr>
                  <a:t>Göteborgarna har en hälsosam livsmiljö </a:t>
                </a:r>
              </a:p>
            </p:txBody>
          </p:sp>
          <p:pic>
            <p:nvPicPr>
              <p:cNvPr id="49" name="Bild 48">
                <a:extLst>
                  <a:ext uri="{FF2B5EF4-FFF2-40B4-BE49-F238E27FC236}">
                    <a16:creationId xmlns:a16="http://schemas.microsoft.com/office/drawing/2014/main" id="{9D64A04D-0238-41DA-A10D-7471AC74C9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72069" y="2064236"/>
                <a:ext cx="620606" cy="620606"/>
              </a:xfrm>
              <a:prstGeom prst="rect">
                <a:avLst/>
              </a:prstGeom>
            </p:spPr>
          </p:pic>
        </p:grpSp>
        <p:grpSp>
          <p:nvGrpSpPr>
            <p:cNvPr id="55" name="Grupp 54">
              <a:extLst>
                <a:ext uri="{FF2B5EF4-FFF2-40B4-BE49-F238E27FC236}">
                  <a16:creationId xmlns:a16="http://schemas.microsoft.com/office/drawing/2014/main" id="{3BD0129B-E6EA-4B78-82D9-00FFA8D4570E}"/>
                </a:ext>
              </a:extLst>
            </p:cNvPr>
            <p:cNvGrpSpPr/>
            <p:nvPr/>
          </p:nvGrpSpPr>
          <p:grpSpPr>
            <a:xfrm>
              <a:off x="1217185" y="1934893"/>
              <a:ext cx="3240000" cy="871808"/>
              <a:chOff x="1217185" y="1934893"/>
              <a:chExt cx="3240000" cy="871808"/>
            </a:xfrm>
          </p:grpSpPr>
          <p:sp>
            <p:nvSpPr>
              <p:cNvPr id="56" name="Bild 13">
                <a:extLst>
                  <a:ext uri="{FF2B5EF4-FFF2-40B4-BE49-F238E27FC236}">
                    <a16:creationId xmlns:a16="http://schemas.microsoft.com/office/drawing/2014/main" id="{22653AC8-9358-4A54-A19B-E6B52F4894B8}"/>
                  </a:ext>
                </a:extLst>
              </p:cNvPr>
              <p:cNvSpPr/>
              <p:nvPr/>
            </p:nvSpPr>
            <p:spPr>
              <a:xfrm>
                <a:off x="1217185" y="1934893"/>
                <a:ext cx="3240000" cy="871808"/>
              </a:xfrm>
              <a:custGeom>
                <a:avLst/>
                <a:gdLst>
                  <a:gd name="connsiteX0" fmla="*/ 0 w 2171700"/>
                  <a:gd name="connsiteY0" fmla="*/ 0 h 781050"/>
                  <a:gd name="connsiteX1" fmla="*/ 2173224 w 2171700"/>
                  <a:gd name="connsiteY1" fmla="*/ 0 h 781050"/>
                  <a:gd name="connsiteX2" fmla="*/ 2173224 w 2171700"/>
                  <a:gd name="connsiteY2" fmla="*/ 790289 h 781050"/>
                  <a:gd name="connsiteX3" fmla="*/ 0 w 2171700"/>
                  <a:gd name="connsiteY3" fmla="*/ 790289 h 781050"/>
                </a:gdLst>
                <a:ahLst/>
                <a:cxnLst>
                  <a:cxn ang="0">
                    <a:pos x="connsiteX0" y="connsiteY0"/>
                  </a:cxn>
                  <a:cxn ang="0">
                    <a:pos x="connsiteX1" y="connsiteY1"/>
                  </a:cxn>
                  <a:cxn ang="0">
                    <a:pos x="connsiteX2" y="connsiteY2"/>
                  </a:cxn>
                  <a:cxn ang="0">
                    <a:pos x="connsiteX3" y="connsiteY3"/>
                  </a:cxn>
                </a:cxnLst>
                <a:rect l="l" t="t" r="r" b="b"/>
                <a:pathLst>
                  <a:path w="2171700" h="781050">
                    <a:moveTo>
                      <a:pt x="0" y="0"/>
                    </a:moveTo>
                    <a:lnTo>
                      <a:pt x="2173224" y="0"/>
                    </a:lnTo>
                    <a:lnTo>
                      <a:pt x="2173224" y="790289"/>
                    </a:lnTo>
                    <a:lnTo>
                      <a:pt x="0" y="790289"/>
                    </a:lnTo>
                    <a:close/>
                  </a:path>
                </a:pathLst>
              </a:custGeom>
              <a:solidFill>
                <a:srgbClr val="B8E1C8"/>
              </a:solidFill>
              <a:ln w="9525" cap="flat">
                <a:noFill/>
                <a:prstDash val="solid"/>
                <a:miter/>
              </a:ln>
            </p:spPr>
            <p:txBody>
              <a:bodyPr lIns="936000" tIns="11160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Black"/>
                    <a:ea typeface="+mn-ea"/>
                    <a:cs typeface="+mn-cs"/>
                  </a:rPr>
                  <a:t>Naturen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Arial"/>
                    <a:ea typeface="+mn-ea"/>
                    <a:cs typeface="+mn-cs"/>
                  </a:rPr>
                  <a:t>Göteborg har en hög biologisk mångfald</a:t>
                </a:r>
              </a:p>
            </p:txBody>
          </p:sp>
          <p:pic>
            <p:nvPicPr>
              <p:cNvPr id="72" name="Bild 71">
                <a:extLst>
                  <a:ext uri="{FF2B5EF4-FFF2-40B4-BE49-F238E27FC236}">
                    <a16:creationId xmlns:a16="http://schemas.microsoft.com/office/drawing/2014/main" id="{D0E0019D-596D-484C-8362-AF5A2F415A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79957" y="2079694"/>
                <a:ext cx="620606" cy="620606"/>
              </a:xfrm>
              <a:prstGeom prst="rect">
                <a:avLst/>
              </a:prstGeom>
            </p:spPr>
          </p:pic>
        </p:grpSp>
        <p:grpSp>
          <p:nvGrpSpPr>
            <p:cNvPr id="73" name="Grupp 72">
              <a:extLst>
                <a:ext uri="{FF2B5EF4-FFF2-40B4-BE49-F238E27FC236}">
                  <a16:creationId xmlns:a16="http://schemas.microsoft.com/office/drawing/2014/main" id="{E41C3CE1-6780-4113-AABD-58C0B4867691}"/>
                </a:ext>
              </a:extLst>
            </p:cNvPr>
            <p:cNvGrpSpPr/>
            <p:nvPr/>
          </p:nvGrpSpPr>
          <p:grpSpPr>
            <a:xfrm>
              <a:off x="4514512" y="1936226"/>
              <a:ext cx="3240000" cy="877647"/>
              <a:chOff x="4514512" y="1936226"/>
              <a:chExt cx="3240000" cy="877647"/>
            </a:xfrm>
          </p:grpSpPr>
          <p:sp>
            <p:nvSpPr>
              <p:cNvPr id="74" name="Bild 13">
                <a:extLst>
                  <a:ext uri="{FF2B5EF4-FFF2-40B4-BE49-F238E27FC236}">
                    <a16:creationId xmlns:a16="http://schemas.microsoft.com/office/drawing/2014/main" id="{5AEFF00B-8127-45A0-8500-88F86C4E8B50}"/>
                  </a:ext>
                </a:extLst>
              </p:cNvPr>
              <p:cNvSpPr/>
              <p:nvPr/>
            </p:nvSpPr>
            <p:spPr>
              <a:xfrm>
                <a:off x="4514512" y="1936226"/>
                <a:ext cx="3240000" cy="877647"/>
              </a:xfrm>
              <a:custGeom>
                <a:avLst/>
                <a:gdLst>
                  <a:gd name="connsiteX0" fmla="*/ 0 w 2171700"/>
                  <a:gd name="connsiteY0" fmla="*/ 0 h 781050"/>
                  <a:gd name="connsiteX1" fmla="*/ 2173224 w 2171700"/>
                  <a:gd name="connsiteY1" fmla="*/ 0 h 781050"/>
                  <a:gd name="connsiteX2" fmla="*/ 2173224 w 2171700"/>
                  <a:gd name="connsiteY2" fmla="*/ 790289 h 781050"/>
                  <a:gd name="connsiteX3" fmla="*/ 0 w 2171700"/>
                  <a:gd name="connsiteY3" fmla="*/ 790289 h 781050"/>
                </a:gdLst>
                <a:ahLst/>
                <a:cxnLst>
                  <a:cxn ang="0">
                    <a:pos x="connsiteX0" y="connsiteY0"/>
                  </a:cxn>
                  <a:cxn ang="0">
                    <a:pos x="connsiteX1" y="connsiteY1"/>
                  </a:cxn>
                  <a:cxn ang="0">
                    <a:pos x="connsiteX2" y="connsiteY2"/>
                  </a:cxn>
                  <a:cxn ang="0">
                    <a:pos x="connsiteX3" y="connsiteY3"/>
                  </a:cxn>
                </a:cxnLst>
                <a:rect l="l" t="t" r="r" b="b"/>
                <a:pathLst>
                  <a:path w="2171700" h="781050">
                    <a:moveTo>
                      <a:pt x="0" y="0"/>
                    </a:moveTo>
                    <a:lnTo>
                      <a:pt x="2173224" y="0"/>
                    </a:lnTo>
                    <a:lnTo>
                      <a:pt x="2173224" y="790289"/>
                    </a:lnTo>
                    <a:lnTo>
                      <a:pt x="0" y="790289"/>
                    </a:lnTo>
                    <a:close/>
                  </a:path>
                </a:pathLst>
              </a:custGeom>
              <a:solidFill>
                <a:srgbClr val="FBCFB9"/>
              </a:solidFill>
              <a:ln w="9525" cap="flat">
                <a:noFill/>
                <a:prstDash val="solid"/>
                <a:miter/>
              </a:ln>
            </p:spPr>
            <p:txBody>
              <a:bodyPr lIns="936000" tIns="11160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Black"/>
                    <a:ea typeface="+mn-ea"/>
                    <a:cs typeface="+mn-cs"/>
                  </a:rPr>
                  <a:t>Klimatet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Arial"/>
                    <a:ea typeface="+mn-ea"/>
                    <a:cs typeface="+mn-cs"/>
                  </a:rPr>
                  <a:t>Göteborgs klimatavtryck är nära noll</a:t>
                </a:r>
              </a:p>
            </p:txBody>
          </p:sp>
          <p:pic>
            <p:nvPicPr>
              <p:cNvPr id="82" name="Bild 81">
                <a:extLst>
                  <a:ext uri="{FF2B5EF4-FFF2-40B4-BE49-F238E27FC236}">
                    <a16:creationId xmlns:a16="http://schemas.microsoft.com/office/drawing/2014/main" id="{64A36202-5E88-45F8-9268-96014A59B00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77285" y="2079911"/>
                <a:ext cx="620606" cy="620606"/>
              </a:xfrm>
              <a:prstGeom prst="rect">
                <a:avLst/>
              </a:prstGeom>
            </p:spPr>
          </p:pic>
        </p:grpSp>
      </p:grpSp>
      <p:grpSp>
        <p:nvGrpSpPr>
          <p:cNvPr id="13" name="Grupp 12">
            <a:extLst>
              <a:ext uri="{FF2B5EF4-FFF2-40B4-BE49-F238E27FC236}">
                <a16:creationId xmlns:a16="http://schemas.microsoft.com/office/drawing/2014/main" id="{F7CCBC8C-ED09-44CB-A2BB-4ADE51012C04}"/>
              </a:ext>
            </a:extLst>
          </p:cNvPr>
          <p:cNvGrpSpPr/>
          <p:nvPr/>
        </p:nvGrpSpPr>
        <p:grpSpPr>
          <a:xfrm>
            <a:off x="778300" y="2846457"/>
            <a:ext cx="10271617" cy="1125367"/>
            <a:chOff x="778300" y="2846457"/>
            <a:chExt cx="10271617" cy="1125367"/>
          </a:xfrm>
        </p:grpSpPr>
        <p:sp>
          <p:nvSpPr>
            <p:cNvPr id="31" name="Bild 24">
              <a:extLst>
                <a:ext uri="{FF2B5EF4-FFF2-40B4-BE49-F238E27FC236}">
                  <a16:creationId xmlns:a16="http://schemas.microsoft.com/office/drawing/2014/main" id="{1A8012E1-FBE1-444B-A722-D254AFC4E533}"/>
                </a:ext>
              </a:extLst>
            </p:cNvPr>
            <p:cNvSpPr/>
            <p:nvPr/>
          </p:nvSpPr>
          <p:spPr>
            <a:xfrm rot="10800000">
              <a:off x="778300" y="2869885"/>
              <a:ext cx="381000" cy="1080000"/>
            </a:xfrm>
            <a:custGeom>
              <a:avLst/>
              <a:gdLst>
                <a:gd name="connsiteX0" fmla="*/ 0 w 381000"/>
                <a:gd name="connsiteY0" fmla="*/ 0 h 781050"/>
                <a:gd name="connsiteX1" fmla="*/ 388811 w 381000"/>
                <a:gd name="connsiteY1" fmla="*/ 0 h 781050"/>
                <a:gd name="connsiteX2" fmla="*/ 388811 w 381000"/>
                <a:gd name="connsiteY2" fmla="*/ 790289 h 781050"/>
                <a:gd name="connsiteX3" fmla="*/ 0 w 381000"/>
                <a:gd name="connsiteY3" fmla="*/ 790289 h 781050"/>
              </a:gdLst>
              <a:ahLst/>
              <a:cxnLst>
                <a:cxn ang="0">
                  <a:pos x="connsiteX0" y="connsiteY0"/>
                </a:cxn>
                <a:cxn ang="0">
                  <a:pos x="connsiteX1" y="connsiteY1"/>
                </a:cxn>
                <a:cxn ang="0">
                  <a:pos x="connsiteX2" y="connsiteY2"/>
                </a:cxn>
                <a:cxn ang="0">
                  <a:pos x="connsiteX3" y="connsiteY3"/>
                </a:cxn>
              </a:cxnLst>
              <a:rect l="l" t="t" r="r" b="b"/>
              <a:pathLst>
                <a:path w="381000" h="781050">
                  <a:moveTo>
                    <a:pt x="0" y="0"/>
                  </a:moveTo>
                  <a:lnTo>
                    <a:pt x="388811" y="0"/>
                  </a:lnTo>
                  <a:lnTo>
                    <a:pt x="388811" y="790289"/>
                  </a:lnTo>
                  <a:lnTo>
                    <a:pt x="0" y="790289"/>
                  </a:lnTo>
                  <a:close/>
                </a:path>
              </a:pathLst>
            </a:custGeom>
            <a:solidFill>
              <a:srgbClr val="008391"/>
            </a:solidFill>
            <a:ln w="9525" cap="flat">
              <a:noFill/>
              <a:prstDash val="solid"/>
              <a:miter/>
            </a:ln>
          </p:spPr>
          <p:txBody>
            <a:bodyPr vert="vert" lIns="108000" rtlCol="0" anchor="ctr" anchorCtr="1"/>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dirty="0">
                  <a:ln>
                    <a:noFill/>
                  </a:ln>
                  <a:solidFill>
                    <a:prstClr val="white"/>
                  </a:solidFill>
                  <a:effectLst/>
                  <a:uLnTx/>
                  <a:uFillTx/>
                  <a:latin typeface="Arial Black"/>
                  <a:ea typeface="+mn-ea"/>
                  <a:cs typeface="+mn-cs"/>
                </a:rPr>
                <a:t>Delmål</a:t>
              </a:r>
            </a:p>
          </p:txBody>
        </p:sp>
        <p:grpSp>
          <p:nvGrpSpPr>
            <p:cNvPr id="8" name="Grupp 7">
              <a:extLst>
                <a:ext uri="{FF2B5EF4-FFF2-40B4-BE49-F238E27FC236}">
                  <a16:creationId xmlns:a16="http://schemas.microsoft.com/office/drawing/2014/main" id="{A49D7220-8F4B-4182-96D8-DC492CA00B2F}"/>
                </a:ext>
              </a:extLst>
            </p:cNvPr>
            <p:cNvGrpSpPr/>
            <p:nvPr/>
          </p:nvGrpSpPr>
          <p:grpSpPr>
            <a:xfrm>
              <a:off x="4494031" y="2856666"/>
              <a:ext cx="3276000" cy="1080000"/>
              <a:chOff x="4494031" y="2856666"/>
              <a:chExt cx="3276000" cy="1080000"/>
            </a:xfrm>
          </p:grpSpPr>
          <p:sp>
            <p:nvSpPr>
              <p:cNvPr id="59" name="Bild 12">
                <a:extLst>
                  <a:ext uri="{FF2B5EF4-FFF2-40B4-BE49-F238E27FC236}">
                    <a16:creationId xmlns:a16="http://schemas.microsoft.com/office/drawing/2014/main" id="{AD633D52-F843-49EA-9B21-F79A280EA816}"/>
                  </a:ext>
                </a:extLst>
              </p:cNvPr>
              <p:cNvSpPr/>
              <p:nvPr/>
            </p:nvSpPr>
            <p:spPr>
              <a:xfrm>
                <a:off x="4512031" y="2856666"/>
                <a:ext cx="3240000" cy="1080000"/>
              </a:xfrm>
              <a:custGeom>
                <a:avLst/>
                <a:gdLst>
                  <a:gd name="connsiteX0" fmla="*/ 0 w 2162175"/>
                  <a:gd name="connsiteY0" fmla="*/ 0 h 904875"/>
                  <a:gd name="connsiteX1" fmla="*/ 2169414 w 2162175"/>
                  <a:gd name="connsiteY1" fmla="*/ 0 h 904875"/>
                  <a:gd name="connsiteX2" fmla="*/ 2169414 w 2162175"/>
                  <a:gd name="connsiteY2" fmla="*/ 911733 h 904875"/>
                  <a:gd name="connsiteX3" fmla="*/ 0 w 2162175"/>
                  <a:gd name="connsiteY3" fmla="*/ 911733 h 904875"/>
                </a:gdLst>
                <a:ahLst/>
                <a:cxnLst>
                  <a:cxn ang="0">
                    <a:pos x="connsiteX0" y="connsiteY0"/>
                  </a:cxn>
                  <a:cxn ang="0">
                    <a:pos x="connsiteX1" y="connsiteY1"/>
                  </a:cxn>
                  <a:cxn ang="0">
                    <a:pos x="connsiteX2" y="connsiteY2"/>
                  </a:cxn>
                  <a:cxn ang="0">
                    <a:pos x="connsiteX3" y="connsiteY3"/>
                  </a:cxn>
                </a:cxnLst>
                <a:rect l="l" t="t" r="r" b="b"/>
                <a:pathLst>
                  <a:path w="2162175" h="904875">
                    <a:moveTo>
                      <a:pt x="0" y="0"/>
                    </a:moveTo>
                    <a:lnTo>
                      <a:pt x="2169414" y="0"/>
                    </a:lnTo>
                    <a:lnTo>
                      <a:pt x="2169414" y="911733"/>
                    </a:lnTo>
                    <a:lnTo>
                      <a:pt x="0" y="911733"/>
                    </a:lnTo>
                    <a:close/>
                  </a:path>
                </a:pathLst>
              </a:custGeom>
              <a:solidFill>
                <a:srgbClr val="FBCFB9"/>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5" name="textruta 44">
                <a:extLst>
                  <a:ext uri="{FF2B5EF4-FFF2-40B4-BE49-F238E27FC236}">
                    <a16:creationId xmlns:a16="http://schemas.microsoft.com/office/drawing/2014/main" id="{CABC7E8E-5A58-4005-BDC2-724601D9696A}"/>
                  </a:ext>
                </a:extLst>
              </p:cNvPr>
              <p:cNvSpPr txBox="1"/>
              <p:nvPr/>
            </p:nvSpPr>
            <p:spPr>
              <a:xfrm>
                <a:off x="4494031" y="2888335"/>
                <a:ext cx="3276000" cy="1008000"/>
              </a:xfrm>
              <a:prstGeom prst="rect">
                <a:avLst/>
              </a:prstGeom>
              <a:noFill/>
            </p:spPr>
            <p:txBody>
              <a:bodyPr wrap="square" rtlCol="0">
                <a:spAutoFit/>
              </a:bodyPr>
              <a:lstStyle/>
              <a:p>
                <a:pPr marL="180000" marR="0" lvl="0" indent="-180000" algn="l" defTabSz="457200" rtl="0" eaLnBrk="1" fontAlgn="auto" latinLnBrk="0" hangingPunct="1">
                  <a:spcBef>
                    <a:spcPts val="150"/>
                  </a:spcBef>
                  <a:spcAft>
                    <a:spcPts val="150"/>
                  </a:spcAft>
                  <a:buClrTx/>
                  <a:buSzTx/>
                  <a:buFont typeface="+mj-lt"/>
                  <a:buAutoNum type="arabicPeriod"/>
                  <a:tabLst/>
                  <a:defRPr/>
                </a:pPr>
                <a:r>
                  <a:rPr lang="sv-SE" sz="1000" b="1" dirty="0">
                    <a:solidFill>
                      <a:prstClr val="black"/>
                    </a:solidFill>
                    <a:latin typeface="Arial"/>
                  </a:rPr>
                  <a:t>Minska</a:t>
                </a:r>
                <a:r>
                  <a:rPr kumimoji="0" lang="sv-SE" sz="1000" b="1" i="0" u="none" strike="noStrike" kern="1200" cap="none" spc="0" normalizeH="0" baseline="0" noProof="0" dirty="0">
                    <a:ln>
                      <a:noFill/>
                    </a:ln>
                    <a:solidFill>
                      <a:prstClr val="black"/>
                    </a:solidFill>
                    <a:effectLst/>
                    <a:uLnTx/>
                    <a:uFillTx/>
                    <a:latin typeface="Arial"/>
                    <a:ea typeface="+mn-ea"/>
                    <a:cs typeface="+mn-cs"/>
                  </a:rPr>
                  <a:t> energianvändningen i bostäder och lokaler </a:t>
                </a:r>
              </a:p>
              <a:p>
                <a:pPr marL="180000" marR="0" lvl="0" indent="-180000" algn="l" defTabSz="457200" rtl="0" eaLnBrk="1" fontAlgn="auto" latinLnBrk="0" hangingPunct="1">
                  <a:spcBef>
                    <a:spcPts val="150"/>
                  </a:spcBef>
                  <a:spcAft>
                    <a:spcPts val="150"/>
                  </a:spcAft>
                  <a:buClrTx/>
                  <a:buSzTx/>
                  <a:buFont typeface="+mj-lt"/>
                  <a:buAutoNum type="arabicPeriod"/>
                  <a:tabLst/>
                  <a:defRPr/>
                </a:pPr>
                <a:r>
                  <a:rPr lang="sv-SE" sz="1000" b="1" dirty="0">
                    <a:solidFill>
                      <a:prstClr val="black"/>
                    </a:solidFill>
                    <a:latin typeface="Arial"/>
                  </a:rPr>
                  <a:t>Producera energi enbart av förnybara källor</a:t>
                </a:r>
                <a:endParaRPr kumimoji="0" lang="sv-SE" sz="1000" b="1" i="0" u="none" strike="noStrike" kern="1200" cap="none" spc="0" normalizeH="0" baseline="0" noProof="0" dirty="0">
                  <a:ln>
                    <a:noFill/>
                  </a:ln>
                  <a:solidFill>
                    <a:prstClr val="black"/>
                  </a:solidFill>
                  <a:effectLst/>
                  <a:uLnTx/>
                  <a:uFillTx/>
                  <a:latin typeface="Arial"/>
                  <a:ea typeface="+mn-ea"/>
                  <a:cs typeface="+mn-cs"/>
                </a:endParaRPr>
              </a:p>
              <a:p>
                <a:pPr marL="180000" marR="0" lvl="0" indent="-180000" algn="l" defTabSz="457200" rtl="0" eaLnBrk="1" fontAlgn="auto" latinLnBrk="0" hangingPunct="1">
                  <a:spcBef>
                    <a:spcPts val="150"/>
                  </a:spcBef>
                  <a:spcAft>
                    <a:spcPts val="150"/>
                  </a:spcAft>
                  <a:buClrTx/>
                  <a:buSzTx/>
                  <a:buFont typeface="+mj-lt"/>
                  <a:buAutoNum type="arabicPeriod"/>
                  <a:tabLst/>
                  <a:defRPr/>
                </a:pPr>
                <a:r>
                  <a:rPr lang="sv-SE" sz="1000" b="1" dirty="0">
                    <a:solidFill>
                      <a:prstClr val="black"/>
                    </a:solidFill>
                    <a:latin typeface="Arial"/>
                  </a:rPr>
                  <a:t>Minska klimatpåverkan från transporter</a:t>
                </a:r>
              </a:p>
              <a:p>
                <a:pPr marL="180000" marR="0" lvl="0" indent="-180000" algn="l" defTabSz="457200" rtl="0" eaLnBrk="1" fontAlgn="auto" latinLnBrk="0" hangingPunct="1">
                  <a:spcBef>
                    <a:spcPts val="150"/>
                  </a:spcBef>
                  <a:spcAft>
                    <a:spcPts val="150"/>
                  </a:spcAft>
                  <a:buClrTx/>
                  <a:buSzTx/>
                  <a:buFont typeface="+mj-lt"/>
                  <a:buAutoNum type="arabicPeriod"/>
                  <a:tabLst/>
                  <a:defRPr/>
                </a:pPr>
                <a:r>
                  <a:rPr kumimoji="0" lang="sv-SE" sz="1000" b="1" i="0" u="none" strike="noStrike" kern="1200" cap="none" spc="0" normalizeH="0" baseline="0" noProof="0" dirty="0">
                    <a:ln>
                      <a:noFill/>
                    </a:ln>
                    <a:solidFill>
                      <a:prstClr val="black"/>
                    </a:solidFill>
                    <a:effectLst/>
                    <a:uLnTx/>
                    <a:uFillTx/>
                    <a:latin typeface="Arial"/>
                    <a:ea typeface="+mn-ea"/>
                    <a:cs typeface="+mn-cs"/>
                  </a:rPr>
                  <a:t>Minska</a:t>
                </a:r>
                <a:r>
                  <a:rPr lang="sv-SE" sz="1000" b="1" dirty="0">
                    <a:solidFill>
                      <a:prstClr val="black"/>
                    </a:solidFill>
                    <a:latin typeface="Arial"/>
                  </a:rPr>
                  <a:t> klimatpåverkan från inköp</a:t>
                </a:r>
              </a:p>
            </p:txBody>
          </p:sp>
        </p:grpSp>
        <p:grpSp>
          <p:nvGrpSpPr>
            <p:cNvPr id="9" name="Grupp 8">
              <a:extLst>
                <a:ext uri="{FF2B5EF4-FFF2-40B4-BE49-F238E27FC236}">
                  <a16:creationId xmlns:a16="http://schemas.microsoft.com/office/drawing/2014/main" id="{A75517EE-1AC1-4D59-BE34-31E14547E3FF}"/>
                </a:ext>
              </a:extLst>
            </p:cNvPr>
            <p:cNvGrpSpPr/>
            <p:nvPr/>
          </p:nvGrpSpPr>
          <p:grpSpPr>
            <a:xfrm>
              <a:off x="7806875" y="2856855"/>
              <a:ext cx="3243042" cy="1079055"/>
              <a:chOff x="7806875" y="2856855"/>
              <a:chExt cx="3243042" cy="1079055"/>
            </a:xfrm>
          </p:grpSpPr>
          <p:sp>
            <p:nvSpPr>
              <p:cNvPr id="37" name="Bild 12">
                <a:extLst>
                  <a:ext uri="{FF2B5EF4-FFF2-40B4-BE49-F238E27FC236}">
                    <a16:creationId xmlns:a16="http://schemas.microsoft.com/office/drawing/2014/main" id="{043F5CB3-F91A-4258-9C93-D2D13C57B2D6}"/>
                  </a:ext>
                </a:extLst>
              </p:cNvPr>
              <p:cNvSpPr/>
              <p:nvPr/>
            </p:nvSpPr>
            <p:spPr>
              <a:xfrm>
                <a:off x="7809917" y="2856855"/>
                <a:ext cx="3240000" cy="1079055"/>
              </a:xfrm>
              <a:custGeom>
                <a:avLst/>
                <a:gdLst>
                  <a:gd name="connsiteX0" fmla="*/ 0 w 2162175"/>
                  <a:gd name="connsiteY0" fmla="*/ 0 h 904875"/>
                  <a:gd name="connsiteX1" fmla="*/ 2169414 w 2162175"/>
                  <a:gd name="connsiteY1" fmla="*/ 0 h 904875"/>
                  <a:gd name="connsiteX2" fmla="*/ 2169414 w 2162175"/>
                  <a:gd name="connsiteY2" fmla="*/ 911733 h 904875"/>
                  <a:gd name="connsiteX3" fmla="*/ 0 w 2162175"/>
                  <a:gd name="connsiteY3" fmla="*/ 911733 h 904875"/>
                </a:gdLst>
                <a:ahLst/>
                <a:cxnLst>
                  <a:cxn ang="0">
                    <a:pos x="connsiteX0" y="connsiteY0"/>
                  </a:cxn>
                  <a:cxn ang="0">
                    <a:pos x="connsiteX1" y="connsiteY1"/>
                  </a:cxn>
                  <a:cxn ang="0">
                    <a:pos x="connsiteX2" y="connsiteY2"/>
                  </a:cxn>
                  <a:cxn ang="0">
                    <a:pos x="connsiteX3" y="connsiteY3"/>
                  </a:cxn>
                </a:cxnLst>
                <a:rect l="l" t="t" r="r" b="b"/>
                <a:pathLst>
                  <a:path w="2162175" h="904875">
                    <a:moveTo>
                      <a:pt x="0" y="0"/>
                    </a:moveTo>
                    <a:lnTo>
                      <a:pt x="2169414" y="0"/>
                    </a:lnTo>
                    <a:lnTo>
                      <a:pt x="2169414" y="911733"/>
                    </a:lnTo>
                    <a:lnTo>
                      <a:pt x="0" y="911733"/>
                    </a:lnTo>
                    <a:close/>
                  </a:path>
                </a:pathLst>
              </a:custGeom>
              <a:solidFill>
                <a:srgbClr val="C0E4F2"/>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textruta 45">
                <a:extLst>
                  <a:ext uri="{FF2B5EF4-FFF2-40B4-BE49-F238E27FC236}">
                    <a16:creationId xmlns:a16="http://schemas.microsoft.com/office/drawing/2014/main" id="{D62633B4-505D-43E5-9B2B-779F9C0801B6}"/>
                  </a:ext>
                </a:extLst>
              </p:cNvPr>
              <p:cNvSpPr txBox="1"/>
              <p:nvPr/>
            </p:nvSpPr>
            <p:spPr>
              <a:xfrm>
                <a:off x="7806875" y="2896033"/>
                <a:ext cx="3239999" cy="972000"/>
              </a:xfrm>
              <a:prstGeom prst="rect">
                <a:avLst/>
              </a:prstGeom>
              <a:noFill/>
            </p:spPr>
            <p:txBody>
              <a:bodyPr wrap="square" rtlCol="0">
                <a:noAutofit/>
              </a:bodyPr>
              <a:lstStyle/>
              <a:p>
                <a:pPr marL="180000" marR="0" lvl="0" indent="-180000" algn="l" defTabSz="457200" rtl="0" eaLnBrk="1" fontAlgn="auto" latinLnBrk="0" hangingPunct="1">
                  <a:spcBef>
                    <a:spcPts val="150"/>
                  </a:spcBef>
                  <a:spcAft>
                    <a:spcPts val="150"/>
                  </a:spcAft>
                  <a:buClrTx/>
                  <a:buSzTx/>
                  <a:buFont typeface="+mj-lt"/>
                  <a:buAutoNum type="arabicPeriod"/>
                  <a:tabLst/>
                  <a:defRPr/>
                </a:pPr>
                <a:r>
                  <a:rPr lang="sv-SE" sz="1000" b="1" dirty="0">
                    <a:solidFill>
                      <a:prstClr val="black"/>
                    </a:solidFill>
                    <a:latin typeface="Arial"/>
                  </a:rPr>
                  <a:t>Minska användningen av skadliga ämnen</a:t>
                </a:r>
                <a:endParaRPr kumimoji="0" lang="sv-SE" sz="1000" b="1" i="0" u="none" strike="noStrike" kern="1200" cap="none" spc="0" normalizeH="0" baseline="0" noProof="0" dirty="0">
                  <a:ln>
                    <a:noFill/>
                  </a:ln>
                  <a:solidFill>
                    <a:prstClr val="black"/>
                  </a:solidFill>
                  <a:effectLst/>
                  <a:uLnTx/>
                  <a:uFillTx/>
                  <a:latin typeface="Arial"/>
                  <a:ea typeface="+mn-ea"/>
                  <a:cs typeface="+mn-cs"/>
                </a:endParaRPr>
              </a:p>
              <a:p>
                <a:pPr marL="180000" marR="0" lvl="0" indent="-180000" algn="l" defTabSz="457200" rtl="0" eaLnBrk="1" fontAlgn="auto" latinLnBrk="0" hangingPunct="1">
                  <a:spcBef>
                    <a:spcPts val="150"/>
                  </a:spcBef>
                  <a:spcAft>
                    <a:spcPts val="150"/>
                  </a:spcAft>
                  <a:buClrTx/>
                  <a:buSzTx/>
                  <a:buFont typeface="+mj-lt"/>
                  <a:buAutoNum type="arabicPeriod"/>
                  <a:tabLst/>
                  <a:defRPr/>
                </a:pPr>
                <a:r>
                  <a:rPr lang="sv-SE" sz="1000" b="1" dirty="0">
                    <a:solidFill>
                      <a:prstClr val="black"/>
                    </a:solidFill>
                    <a:latin typeface="Arial"/>
                  </a:rPr>
                  <a:t>Säkra en god luftkvalitet för göteborgarna</a:t>
                </a:r>
                <a:endParaRPr kumimoji="0" lang="sv-SE" sz="1000" b="1" i="0" u="none" strike="noStrike" kern="1200" cap="none" spc="0" normalizeH="0" baseline="0" noProof="0" dirty="0">
                  <a:ln>
                    <a:noFill/>
                  </a:ln>
                  <a:solidFill>
                    <a:prstClr val="black"/>
                  </a:solidFill>
                  <a:effectLst/>
                  <a:uLnTx/>
                  <a:uFillTx/>
                  <a:latin typeface="Arial"/>
                  <a:ea typeface="+mn-ea"/>
                  <a:cs typeface="+mn-cs"/>
                </a:endParaRPr>
              </a:p>
              <a:p>
                <a:pPr marL="180000" marR="0" lvl="0" indent="-180000" algn="l" defTabSz="457200" rtl="0" eaLnBrk="1" fontAlgn="auto" latinLnBrk="0" hangingPunct="1">
                  <a:spcBef>
                    <a:spcPts val="150"/>
                  </a:spcBef>
                  <a:spcAft>
                    <a:spcPts val="150"/>
                  </a:spcAft>
                  <a:buClrTx/>
                  <a:buSzTx/>
                  <a:buFont typeface="+mj-lt"/>
                  <a:buAutoNum type="arabicPeriod"/>
                  <a:tabLst/>
                  <a:defRPr/>
                </a:pPr>
                <a:r>
                  <a:rPr lang="sv-SE" sz="1000" b="1" dirty="0">
                    <a:solidFill>
                      <a:prstClr val="black"/>
                    </a:solidFill>
                    <a:latin typeface="Arial"/>
                  </a:rPr>
                  <a:t>Säkra en god ljudmiljö för göteborgarna</a:t>
                </a:r>
              </a:p>
              <a:p>
                <a:pPr marL="180000" marR="0" lvl="0" indent="-180000" algn="l" defTabSz="457200" rtl="0" eaLnBrk="1" fontAlgn="auto" latinLnBrk="0" hangingPunct="1">
                  <a:spcBef>
                    <a:spcPts val="150"/>
                  </a:spcBef>
                  <a:spcAft>
                    <a:spcPts val="150"/>
                  </a:spcAft>
                  <a:buClrTx/>
                  <a:buSzTx/>
                  <a:buFont typeface="+mj-lt"/>
                  <a:buAutoNum type="arabicPeriod"/>
                  <a:tabLst/>
                  <a:defRPr/>
                </a:pPr>
                <a:r>
                  <a:rPr lang="sv-SE" sz="1000" b="1" dirty="0">
                    <a:solidFill>
                      <a:prstClr val="black"/>
                    </a:solidFill>
                    <a:latin typeface="Arial"/>
                  </a:rPr>
                  <a:t>Säkra tillgången</a:t>
                </a:r>
                <a:r>
                  <a:rPr kumimoji="0" lang="sv-SE" sz="1000" b="1" i="0" u="none" strike="noStrike" kern="1200" cap="none" spc="0" normalizeH="0" baseline="0" noProof="0" dirty="0">
                    <a:ln>
                      <a:noFill/>
                    </a:ln>
                    <a:solidFill>
                      <a:prstClr val="black"/>
                    </a:solidFill>
                    <a:effectLst/>
                    <a:uLnTx/>
                    <a:uFillTx/>
                    <a:latin typeface="Arial"/>
                    <a:ea typeface="+mn-ea"/>
                    <a:cs typeface="+mn-cs"/>
                  </a:rPr>
                  <a:t> till grönområden och nyttja ekosystemtjänster</a:t>
                </a:r>
              </a:p>
            </p:txBody>
          </p:sp>
        </p:grpSp>
        <p:grpSp>
          <p:nvGrpSpPr>
            <p:cNvPr id="7" name="Grupp 6">
              <a:extLst>
                <a:ext uri="{FF2B5EF4-FFF2-40B4-BE49-F238E27FC236}">
                  <a16:creationId xmlns:a16="http://schemas.microsoft.com/office/drawing/2014/main" id="{7FFE34CE-9D5A-48CE-BF6C-CF2B2638F76C}"/>
                </a:ext>
              </a:extLst>
            </p:cNvPr>
            <p:cNvGrpSpPr/>
            <p:nvPr/>
          </p:nvGrpSpPr>
          <p:grpSpPr>
            <a:xfrm>
              <a:off x="1217186" y="2846457"/>
              <a:ext cx="3268313" cy="1125367"/>
              <a:chOff x="1217186" y="2846457"/>
              <a:chExt cx="3268313" cy="1125367"/>
            </a:xfrm>
          </p:grpSpPr>
          <p:sp>
            <p:nvSpPr>
              <p:cNvPr id="62" name="Bild 12">
                <a:extLst>
                  <a:ext uri="{FF2B5EF4-FFF2-40B4-BE49-F238E27FC236}">
                    <a16:creationId xmlns:a16="http://schemas.microsoft.com/office/drawing/2014/main" id="{4E71F312-CFBE-4C71-B9B3-CC7D4F38CF3B}"/>
                  </a:ext>
                </a:extLst>
              </p:cNvPr>
              <p:cNvSpPr/>
              <p:nvPr/>
            </p:nvSpPr>
            <p:spPr>
              <a:xfrm>
                <a:off x="1217186" y="2846457"/>
                <a:ext cx="3240000" cy="1080000"/>
              </a:xfrm>
              <a:custGeom>
                <a:avLst/>
                <a:gdLst>
                  <a:gd name="connsiteX0" fmla="*/ 0 w 2162175"/>
                  <a:gd name="connsiteY0" fmla="*/ 0 h 904875"/>
                  <a:gd name="connsiteX1" fmla="*/ 2169414 w 2162175"/>
                  <a:gd name="connsiteY1" fmla="*/ 0 h 904875"/>
                  <a:gd name="connsiteX2" fmla="*/ 2169414 w 2162175"/>
                  <a:gd name="connsiteY2" fmla="*/ 911733 h 904875"/>
                  <a:gd name="connsiteX3" fmla="*/ 0 w 2162175"/>
                  <a:gd name="connsiteY3" fmla="*/ 911733 h 904875"/>
                </a:gdLst>
                <a:ahLst/>
                <a:cxnLst>
                  <a:cxn ang="0">
                    <a:pos x="connsiteX0" y="connsiteY0"/>
                  </a:cxn>
                  <a:cxn ang="0">
                    <a:pos x="connsiteX1" y="connsiteY1"/>
                  </a:cxn>
                  <a:cxn ang="0">
                    <a:pos x="connsiteX2" y="connsiteY2"/>
                  </a:cxn>
                  <a:cxn ang="0">
                    <a:pos x="connsiteX3" y="connsiteY3"/>
                  </a:cxn>
                </a:cxnLst>
                <a:rect l="l" t="t" r="r" b="b"/>
                <a:pathLst>
                  <a:path w="2162175" h="904875">
                    <a:moveTo>
                      <a:pt x="0" y="0"/>
                    </a:moveTo>
                    <a:lnTo>
                      <a:pt x="2169414" y="0"/>
                    </a:lnTo>
                    <a:lnTo>
                      <a:pt x="2169414" y="911733"/>
                    </a:lnTo>
                    <a:lnTo>
                      <a:pt x="0" y="911733"/>
                    </a:lnTo>
                    <a:close/>
                  </a:path>
                </a:pathLst>
              </a:custGeom>
              <a:solidFill>
                <a:srgbClr val="B8E1C8"/>
              </a:solidFill>
              <a:ln w="9525" cap="flat">
                <a:noFill/>
                <a:prstDash val="solid"/>
                <a:miter/>
              </a:ln>
            </p:spPr>
            <p:txBody>
              <a:bodyPr wrap="square" lIns="144000" tIns="0" rIns="0" bIns="0" rtlCol="0" anchor="ctr" anchorCtr="0"/>
              <a:lstStyle/>
              <a:p>
                <a:pPr marL="0" marR="0" lvl="0" indent="0" algn="l" defTabSz="457200" rtl="0" eaLnBrk="1" fontAlgn="auto" latinLnBrk="0" hangingPunct="1">
                  <a:lnSpc>
                    <a:spcPct val="100000"/>
                  </a:lnSpc>
                  <a:spcBef>
                    <a:spcPts val="0"/>
                  </a:spcBef>
                  <a:spcAft>
                    <a:spcPts val="0"/>
                  </a:spcAft>
                  <a:buClrTx/>
                  <a:buSzPct val="100000"/>
                  <a:buFontTx/>
                  <a:buNone/>
                  <a:tabLst/>
                  <a:defRPr/>
                </a:pPr>
                <a:endParaRPr kumimoji="0" lang="sv-SE" sz="1400" b="0" i="0" u="none" strike="noStrike" kern="1200" cap="none" spc="0" normalizeH="0" baseline="30000" noProof="0" dirty="0">
                  <a:ln>
                    <a:noFill/>
                  </a:ln>
                  <a:solidFill>
                    <a:prstClr val="black"/>
                  </a:solidFill>
                  <a:effectLst/>
                  <a:uLnTx/>
                  <a:uFillTx/>
                  <a:latin typeface="Arial"/>
                  <a:ea typeface="+mn-ea"/>
                  <a:cs typeface="+mn-cs"/>
                </a:endParaRPr>
              </a:p>
            </p:txBody>
          </p:sp>
          <p:sp>
            <p:nvSpPr>
              <p:cNvPr id="84" name="textruta 83">
                <a:extLst>
                  <a:ext uri="{FF2B5EF4-FFF2-40B4-BE49-F238E27FC236}">
                    <a16:creationId xmlns:a16="http://schemas.microsoft.com/office/drawing/2014/main" id="{3F81100D-9397-4F59-B709-FF9068DF2553}"/>
                  </a:ext>
                </a:extLst>
              </p:cNvPr>
              <p:cNvSpPr txBox="1"/>
              <p:nvPr/>
            </p:nvSpPr>
            <p:spPr>
              <a:xfrm>
                <a:off x="1245499" y="2891824"/>
                <a:ext cx="3240000" cy="1080000"/>
              </a:xfrm>
              <a:prstGeom prst="rect">
                <a:avLst/>
              </a:prstGeom>
              <a:noFill/>
            </p:spPr>
            <p:txBody>
              <a:bodyPr wrap="square" lIns="90000" rtlCol="0">
                <a:spAutoFit/>
              </a:bodyPr>
              <a:lstStyle/>
              <a:p>
                <a:pPr marL="180000" marR="0" lvl="0" indent="-180000" algn="l" defTabSz="457200" rtl="0" eaLnBrk="1" fontAlgn="auto" latinLnBrk="0" hangingPunct="1">
                  <a:spcBef>
                    <a:spcPts val="150"/>
                  </a:spcBef>
                  <a:spcAft>
                    <a:spcPts val="150"/>
                  </a:spcAft>
                  <a:buClrTx/>
                  <a:buSzTx/>
                  <a:buFont typeface="+mj-lt"/>
                  <a:buAutoNum type="arabicPeriod"/>
                  <a:tabLst/>
                  <a:defRPr/>
                </a:pPr>
                <a:r>
                  <a:rPr lang="sv-SE" sz="1000" b="1" dirty="0">
                    <a:solidFill>
                      <a:prstClr val="black"/>
                    </a:solidFill>
                    <a:latin typeface="Arial"/>
                  </a:rPr>
                  <a:t>Skydda arters livsmiljöer så att naturvärdena utvecklas</a:t>
                </a:r>
              </a:p>
              <a:p>
                <a:pPr marL="180000" marR="0" lvl="0" indent="-180000" algn="l" defTabSz="457200" rtl="0" eaLnBrk="1" fontAlgn="auto" latinLnBrk="0" hangingPunct="1">
                  <a:spcBef>
                    <a:spcPts val="150"/>
                  </a:spcBef>
                  <a:spcAft>
                    <a:spcPts val="150"/>
                  </a:spcAft>
                  <a:buClrTx/>
                  <a:buSzTx/>
                  <a:buFont typeface="+mj-lt"/>
                  <a:buAutoNum type="arabicPeriod"/>
                  <a:tabLst/>
                  <a:defRPr/>
                </a:pPr>
                <a:r>
                  <a:rPr lang="sv-SE" sz="1000" b="1" dirty="0">
                    <a:solidFill>
                      <a:prstClr val="black"/>
                    </a:solidFill>
                    <a:latin typeface="Arial"/>
                  </a:rPr>
                  <a:t>Arbeta för r</a:t>
                </a:r>
                <a:r>
                  <a:rPr kumimoji="0" lang="sv-SE" sz="1000" b="1" i="0" u="none" strike="noStrike" kern="1200" cap="none" spc="0" normalizeH="0" baseline="0" dirty="0">
                    <a:solidFill>
                      <a:prstClr val="black"/>
                    </a:solidFill>
                    <a:effectLst/>
                    <a:uLnTx/>
                    <a:uFillTx/>
                    <a:latin typeface="Arial"/>
                    <a:ea typeface="+mn-ea"/>
                    <a:cs typeface="+mn-cs"/>
                  </a:rPr>
                  <a:t>enare</a:t>
                </a:r>
                <a:r>
                  <a:rPr kumimoji="0" lang="sv-SE" sz="1000" b="1" i="0" u="none" strike="noStrike" kern="1200" cap="none" spc="0" normalizeH="0" baseline="0" noProof="0" dirty="0">
                    <a:solidFill>
                      <a:prstClr val="black"/>
                    </a:solidFill>
                    <a:effectLst/>
                    <a:uLnTx/>
                    <a:uFillTx/>
                    <a:latin typeface="Arial"/>
                    <a:ea typeface="+mn-ea"/>
                    <a:cs typeface="+mn-cs"/>
                  </a:rPr>
                  <a:t> hav, sjöar och vattendrag</a:t>
                </a:r>
              </a:p>
              <a:p>
                <a:pPr marL="180000" marR="0" lvl="0" indent="-180000" algn="l" defTabSz="457200" rtl="0" eaLnBrk="1" fontAlgn="auto" latinLnBrk="0" hangingPunct="1">
                  <a:spcBef>
                    <a:spcPts val="150"/>
                  </a:spcBef>
                  <a:spcAft>
                    <a:spcPts val="150"/>
                  </a:spcAft>
                  <a:buClrTx/>
                  <a:buSzTx/>
                  <a:buFont typeface="+mj-lt"/>
                  <a:buAutoNum type="arabicPeriod"/>
                  <a:tabLst/>
                  <a:defRPr/>
                </a:pPr>
                <a:r>
                  <a:rPr lang="sv-SE" sz="1000" b="1" dirty="0">
                    <a:solidFill>
                      <a:prstClr val="black"/>
                    </a:solidFill>
                    <a:latin typeface="Arial"/>
                  </a:rPr>
                  <a:t>Öka </a:t>
                </a:r>
                <a:r>
                  <a:rPr lang="sv-SE" sz="1000" b="1" noProof="1">
                    <a:solidFill>
                      <a:prstClr val="black"/>
                    </a:solidFill>
                    <a:latin typeface="Arial"/>
                  </a:rPr>
                  <a:t>den b</a:t>
                </a:r>
                <a:r>
                  <a:rPr kumimoji="0" lang="sv-SE" sz="1000" b="1" i="0" u="none" strike="noStrike" kern="1200" cap="none" spc="0" normalizeH="0" baseline="0" noProof="1">
                    <a:solidFill>
                      <a:prstClr val="black"/>
                    </a:solidFill>
                    <a:effectLst/>
                    <a:uLnTx/>
                    <a:uFillTx/>
                    <a:latin typeface="Arial"/>
                    <a:ea typeface="+mn-ea"/>
                    <a:cs typeface="+mn-cs"/>
                  </a:rPr>
                  <a:t>iologiska </a:t>
                </a:r>
                <a:r>
                  <a:rPr kumimoji="0" lang="sv-SE" sz="1000" b="1" i="0" u="none" strike="noStrike" kern="1200" cap="none" spc="0" normalizeH="0" baseline="0" noProof="0" dirty="0">
                    <a:solidFill>
                      <a:prstClr val="black"/>
                    </a:solidFill>
                    <a:effectLst/>
                    <a:uLnTx/>
                    <a:uFillTx/>
                    <a:latin typeface="Arial"/>
                    <a:ea typeface="+mn-ea"/>
                    <a:cs typeface="+mn-cs"/>
                  </a:rPr>
                  <a:t>mångfalden i stadsmiljön</a:t>
                </a:r>
              </a:p>
              <a:p>
                <a:pPr marL="180000" marR="0" lvl="0" indent="-180000" algn="l" defTabSz="457200" rtl="0" eaLnBrk="1" fontAlgn="auto" latinLnBrk="0" hangingPunct="1">
                  <a:spcBef>
                    <a:spcPts val="150"/>
                  </a:spcBef>
                  <a:spcAft>
                    <a:spcPts val="150"/>
                  </a:spcAft>
                  <a:buClrTx/>
                  <a:buSzTx/>
                  <a:buFont typeface="+mj-lt"/>
                  <a:buAutoNum type="arabicPeriod"/>
                  <a:tabLst/>
                  <a:defRPr/>
                </a:pPr>
                <a:r>
                  <a:rPr lang="sv-SE" sz="1000" b="1" dirty="0">
                    <a:solidFill>
                      <a:prstClr val="black"/>
                    </a:solidFill>
                    <a:latin typeface="Arial"/>
                  </a:rPr>
                  <a:t>Främja biologisk mångfald vid inköp</a:t>
                </a:r>
                <a:endParaRPr kumimoji="0" lang="sv-SE" sz="1000" b="1" i="0" u="none" strike="noStrike" kern="1200" cap="none" spc="0" normalizeH="0" baseline="0" noProof="0" dirty="0">
                  <a:solidFill>
                    <a:prstClr val="black"/>
                  </a:solidFill>
                  <a:effectLst/>
                  <a:uLnTx/>
                  <a:uFillTx/>
                  <a:latin typeface="Arial"/>
                </a:endParaRPr>
              </a:p>
            </p:txBody>
          </p:sp>
        </p:grpSp>
      </p:grpSp>
      <p:grpSp>
        <p:nvGrpSpPr>
          <p:cNvPr id="5" name="Grupp 4">
            <a:extLst>
              <a:ext uri="{FF2B5EF4-FFF2-40B4-BE49-F238E27FC236}">
                <a16:creationId xmlns:a16="http://schemas.microsoft.com/office/drawing/2014/main" id="{E0682EFC-88A1-4F45-805A-97FB05369772}"/>
              </a:ext>
            </a:extLst>
          </p:cNvPr>
          <p:cNvGrpSpPr/>
          <p:nvPr/>
        </p:nvGrpSpPr>
        <p:grpSpPr>
          <a:xfrm>
            <a:off x="784916" y="1123110"/>
            <a:ext cx="10265001" cy="756706"/>
            <a:chOff x="784916" y="1123110"/>
            <a:chExt cx="10265001" cy="756706"/>
          </a:xfrm>
        </p:grpSpPr>
        <p:sp>
          <p:nvSpPr>
            <p:cNvPr id="54" name="Bild 24">
              <a:extLst>
                <a:ext uri="{FF2B5EF4-FFF2-40B4-BE49-F238E27FC236}">
                  <a16:creationId xmlns:a16="http://schemas.microsoft.com/office/drawing/2014/main" id="{5DAEE451-C7E4-4201-8123-867B2646F3AF}"/>
                </a:ext>
              </a:extLst>
            </p:cNvPr>
            <p:cNvSpPr/>
            <p:nvPr/>
          </p:nvSpPr>
          <p:spPr>
            <a:xfrm rot="10800000">
              <a:off x="784916" y="1123816"/>
              <a:ext cx="381600" cy="756000"/>
            </a:xfrm>
            <a:custGeom>
              <a:avLst/>
              <a:gdLst>
                <a:gd name="connsiteX0" fmla="*/ 0 w 381000"/>
                <a:gd name="connsiteY0" fmla="*/ 0 h 781050"/>
                <a:gd name="connsiteX1" fmla="*/ 388811 w 381000"/>
                <a:gd name="connsiteY1" fmla="*/ 0 h 781050"/>
                <a:gd name="connsiteX2" fmla="*/ 388811 w 381000"/>
                <a:gd name="connsiteY2" fmla="*/ 790289 h 781050"/>
                <a:gd name="connsiteX3" fmla="*/ 0 w 381000"/>
                <a:gd name="connsiteY3" fmla="*/ 790289 h 781050"/>
              </a:gdLst>
              <a:ahLst/>
              <a:cxnLst>
                <a:cxn ang="0">
                  <a:pos x="connsiteX0" y="connsiteY0"/>
                </a:cxn>
                <a:cxn ang="0">
                  <a:pos x="connsiteX1" y="connsiteY1"/>
                </a:cxn>
                <a:cxn ang="0">
                  <a:pos x="connsiteX2" y="connsiteY2"/>
                </a:cxn>
                <a:cxn ang="0">
                  <a:pos x="connsiteX3" y="connsiteY3"/>
                </a:cxn>
              </a:cxnLst>
              <a:rect l="l" t="t" r="r" b="b"/>
              <a:pathLst>
                <a:path w="381000" h="781050">
                  <a:moveTo>
                    <a:pt x="0" y="0"/>
                  </a:moveTo>
                  <a:lnTo>
                    <a:pt x="388811" y="0"/>
                  </a:lnTo>
                  <a:lnTo>
                    <a:pt x="388811" y="790289"/>
                  </a:lnTo>
                  <a:lnTo>
                    <a:pt x="0" y="790289"/>
                  </a:lnTo>
                  <a:close/>
                </a:path>
              </a:pathLst>
            </a:custGeom>
            <a:solidFill>
              <a:srgbClr val="008391"/>
            </a:solidFill>
            <a:ln w="9525" cap="flat">
              <a:noFill/>
              <a:prstDash val="solid"/>
              <a:miter/>
            </a:ln>
          </p:spPr>
          <p:txBody>
            <a:bodyPr vert="vert" lIns="108000" rtlCol="0" anchor="ctr" anchorCtr="1"/>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dirty="0">
                  <a:ln>
                    <a:noFill/>
                  </a:ln>
                  <a:solidFill>
                    <a:prstClr val="white"/>
                  </a:solidFill>
                  <a:effectLst/>
                  <a:uLnTx/>
                  <a:uFillTx/>
                  <a:latin typeface="Arial Black"/>
                  <a:ea typeface="+mn-ea"/>
                  <a:cs typeface="+mn-cs"/>
                </a:rPr>
                <a:t>Målbild</a:t>
              </a:r>
            </a:p>
          </p:txBody>
        </p:sp>
        <p:sp>
          <p:nvSpPr>
            <p:cNvPr id="3" name="Rektangel 2">
              <a:extLst>
                <a:ext uri="{FF2B5EF4-FFF2-40B4-BE49-F238E27FC236}">
                  <a16:creationId xmlns:a16="http://schemas.microsoft.com/office/drawing/2014/main" id="{25D33D4D-CF99-4230-B5DD-69FE4E9B5536}"/>
                </a:ext>
              </a:extLst>
            </p:cNvPr>
            <p:cNvSpPr/>
            <p:nvPr/>
          </p:nvSpPr>
          <p:spPr>
            <a:xfrm>
              <a:off x="1217184" y="1123110"/>
              <a:ext cx="9832733" cy="756000"/>
            </a:xfrm>
            <a:prstGeom prst="rect">
              <a:avLst/>
            </a:prstGeom>
            <a:solidFill>
              <a:srgbClr val="008391"/>
            </a:solidFill>
            <a:ln>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solidFill>
                  <a:srgbClr val="008391"/>
                </a:solidFill>
              </a:endParaRPr>
            </a:p>
          </p:txBody>
        </p:sp>
      </p:grpSp>
      <p:sp>
        <p:nvSpPr>
          <p:cNvPr id="2" name="Rubrik 1">
            <a:extLst>
              <a:ext uri="{FF2B5EF4-FFF2-40B4-BE49-F238E27FC236}">
                <a16:creationId xmlns:a16="http://schemas.microsoft.com/office/drawing/2014/main" id="{04E53A94-3D8E-445A-9924-9B2D8453F0F2}"/>
              </a:ext>
            </a:extLst>
          </p:cNvPr>
          <p:cNvSpPr>
            <a:spLocks noGrp="1"/>
          </p:cNvSpPr>
          <p:nvPr>
            <p:ph type="title"/>
          </p:nvPr>
        </p:nvSpPr>
        <p:spPr>
          <a:xfrm>
            <a:off x="3272340" y="1245994"/>
            <a:ext cx="6001154" cy="634201"/>
          </a:xfrm>
        </p:spPr>
        <p:txBody>
          <a:bodyPr>
            <a:normAutofit/>
          </a:bodyPr>
          <a:lstStyle/>
          <a:p>
            <a:r>
              <a:rPr lang="sv-SE" dirty="0">
                <a:solidFill>
                  <a:schemeClr val="bg1"/>
                </a:solidFill>
              </a:rPr>
              <a:t>Ekologiskt hållbar stad 2030</a:t>
            </a:r>
          </a:p>
        </p:txBody>
      </p:sp>
    </p:spTree>
    <p:extLst>
      <p:ext uri="{BB962C8B-B14F-4D97-AF65-F5344CB8AC3E}">
        <p14:creationId xmlns:p14="http://schemas.microsoft.com/office/powerpoint/2010/main" val="2453839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D966E8-EE3F-4703-8A58-89FE3AD82666}"/>
              </a:ext>
            </a:extLst>
          </p:cNvPr>
          <p:cNvSpPr>
            <a:spLocks noGrp="1"/>
          </p:cNvSpPr>
          <p:nvPr>
            <p:ph type="title"/>
          </p:nvPr>
        </p:nvSpPr>
        <p:spPr>
          <a:xfrm>
            <a:off x="407988" y="404813"/>
            <a:ext cx="10022201" cy="736959"/>
          </a:xfrm>
        </p:spPr>
        <p:txBody>
          <a:bodyPr anchor="ctr">
            <a:noAutofit/>
          </a:bodyPr>
          <a:lstStyle/>
          <a:p>
            <a:r>
              <a:rPr lang="sv-SE" dirty="0"/>
              <a:t>Två sätt för genomförandet av åtgärder</a:t>
            </a:r>
          </a:p>
        </p:txBody>
      </p:sp>
      <p:sp>
        <p:nvSpPr>
          <p:cNvPr id="3" name="Rektangel 2">
            <a:extLst>
              <a:ext uri="{FF2B5EF4-FFF2-40B4-BE49-F238E27FC236}">
                <a16:creationId xmlns:a16="http://schemas.microsoft.com/office/drawing/2014/main" id="{4C6B88E1-DCBB-4D32-A96D-10D09AD6C8D7}"/>
              </a:ext>
            </a:extLst>
          </p:cNvPr>
          <p:cNvSpPr/>
          <p:nvPr/>
        </p:nvSpPr>
        <p:spPr>
          <a:xfrm>
            <a:off x="2500579" y="1636385"/>
            <a:ext cx="2160396" cy="914400"/>
          </a:xfrm>
          <a:prstGeom prst="rect">
            <a:avLst/>
          </a:prstGeom>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dirty="0"/>
              <a:t>Strategierna</a:t>
            </a:r>
          </a:p>
        </p:txBody>
      </p:sp>
      <p:sp>
        <p:nvSpPr>
          <p:cNvPr id="5" name="textruta 4">
            <a:extLst>
              <a:ext uri="{FF2B5EF4-FFF2-40B4-BE49-F238E27FC236}">
                <a16:creationId xmlns:a16="http://schemas.microsoft.com/office/drawing/2014/main" id="{1E99BF65-F823-4134-8F01-D4FF8773D30E}"/>
              </a:ext>
            </a:extLst>
          </p:cNvPr>
          <p:cNvSpPr txBox="1"/>
          <p:nvPr/>
        </p:nvSpPr>
        <p:spPr>
          <a:xfrm>
            <a:off x="1090767" y="1436093"/>
            <a:ext cx="3570208" cy="369332"/>
          </a:xfrm>
          <a:prstGeom prst="rect">
            <a:avLst/>
          </a:prstGeom>
          <a:noFill/>
        </p:spPr>
        <p:txBody>
          <a:bodyPr wrap="none" rtlCol="0">
            <a:spAutoFit/>
          </a:bodyPr>
          <a:lstStyle/>
          <a:p>
            <a:r>
              <a:rPr lang="sv-SE" dirty="0"/>
              <a:t>Gemensamt miljöledningssystem</a:t>
            </a:r>
          </a:p>
        </p:txBody>
      </p:sp>
      <p:sp>
        <p:nvSpPr>
          <p:cNvPr id="15" name="textruta 14">
            <a:extLst>
              <a:ext uri="{FF2B5EF4-FFF2-40B4-BE49-F238E27FC236}">
                <a16:creationId xmlns:a16="http://schemas.microsoft.com/office/drawing/2014/main" id="{E951A149-D127-4D79-B323-E7232E37E95C}"/>
              </a:ext>
            </a:extLst>
          </p:cNvPr>
          <p:cNvSpPr txBox="1"/>
          <p:nvPr/>
        </p:nvSpPr>
        <p:spPr>
          <a:xfrm>
            <a:off x="7120798" y="1404018"/>
            <a:ext cx="3980435" cy="369332"/>
          </a:xfrm>
          <a:prstGeom prst="rect">
            <a:avLst/>
          </a:prstGeom>
          <a:noFill/>
        </p:spPr>
        <p:txBody>
          <a:bodyPr wrap="square" rtlCol="0">
            <a:spAutoFit/>
          </a:bodyPr>
          <a:lstStyle/>
          <a:p>
            <a:r>
              <a:rPr lang="sv-SE" dirty="0"/>
              <a:t>Programmets strategier</a:t>
            </a:r>
          </a:p>
        </p:txBody>
      </p:sp>
      <p:pic>
        <p:nvPicPr>
          <p:cNvPr id="20" name="Bildobjekt 19">
            <a:extLst>
              <a:ext uri="{FF2B5EF4-FFF2-40B4-BE49-F238E27FC236}">
                <a16:creationId xmlns:a16="http://schemas.microsoft.com/office/drawing/2014/main" id="{86197812-A817-4A2D-ADCB-9CE9F6F14A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915" y="1994002"/>
            <a:ext cx="3621031" cy="3611887"/>
          </a:xfrm>
          <a:prstGeom prst="rect">
            <a:avLst/>
          </a:prstGeom>
          <a:ln>
            <a:noFill/>
          </a:ln>
        </p:spPr>
      </p:pic>
      <p:pic>
        <p:nvPicPr>
          <p:cNvPr id="21" name="Bildobjekt 20">
            <a:extLst>
              <a:ext uri="{FF2B5EF4-FFF2-40B4-BE49-F238E27FC236}">
                <a16:creationId xmlns:a16="http://schemas.microsoft.com/office/drawing/2014/main" id="{2E3F1B0E-3A7E-4E6E-99A2-170A339C20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902" y="1893417"/>
            <a:ext cx="3813056" cy="3813056"/>
          </a:xfrm>
          <a:prstGeom prst="rect">
            <a:avLst/>
          </a:prstGeom>
        </p:spPr>
      </p:pic>
      <p:grpSp>
        <p:nvGrpSpPr>
          <p:cNvPr id="30" name="Grupp 29">
            <a:extLst>
              <a:ext uri="{FF2B5EF4-FFF2-40B4-BE49-F238E27FC236}">
                <a16:creationId xmlns:a16="http://schemas.microsoft.com/office/drawing/2014/main" id="{77DD9DB1-7130-4B44-887F-7B24F3494FE0}"/>
              </a:ext>
            </a:extLst>
          </p:cNvPr>
          <p:cNvGrpSpPr/>
          <p:nvPr/>
        </p:nvGrpSpPr>
        <p:grpSpPr>
          <a:xfrm>
            <a:off x="6030903" y="2200625"/>
            <a:ext cx="5199675" cy="3219197"/>
            <a:chOff x="1016439" y="2200625"/>
            <a:chExt cx="5199675" cy="3219197"/>
          </a:xfrm>
        </p:grpSpPr>
        <p:sp>
          <p:nvSpPr>
            <p:cNvPr id="38" name="Bild 76">
              <a:extLst>
                <a:ext uri="{FF2B5EF4-FFF2-40B4-BE49-F238E27FC236}">
                  <a16:creationId xmlns:a16="http://schemas.microsoft.com/office/drawing/2014/main" id="{437D7878-075E-47EA-B72A-0D7054E7FB92}"/>
                </a:ext>
              </a:extLst>
            </p:cNvPr>
            <p:cNvSpPr/>
            <p:nvPr/>
          </p:nvSpPr>
          <p:spPr>
            <a:xfrm>
              <a:off x="1023660" y="5023822"/>
              <a:ext cx="5184000" cy="396000"/>
            </a:xfrm>
            <a:custGeom>
              <a:avLst/>
              <a:gdLst>
                <a:gd name="connsiteX0" fmla="*/ 78105 w 4457700"/>
                <a:gd name="connsiteY0" fmla="*/ 0 h 180975"/>
                <a:gd name="connsiteX1" fmla="*/ 0 w 4457700"/>
                <a:gd name="connsiteY1" fmla="*/ 91154 h 180975"/>
                <a:gd name="connsiteX2" fmla="*/ 78105 w 4457700"/>
                <a:gd name="connsiteY2" fmla="*/ 182309 h 180975"/>
                <a:gd name="connsiteX3" fmla="*/ 4384072 w 4457700"/>
                <a:gd name="connsiteY3" fmla="*/ 182309 h 180975"/>
                <a:gd name="connsiteX4" fmla="*/ 4462272 w 4457700"/>
                <a:gd name="connsiteY4" fmla="*/ 91154 h 180975"/>
                <a:gd name="connsiteX5" fmla="*/ 4384072 w 4457700"/>
                <a:gd name="connsiteY5" fmla="*/ 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80975">
                  <a:moveTo>
                    <a:pt x="78105" y="0"/>
                  </a:moveTo>
                  <a:lnTo>
                    <a:pt x="0" y="91154"/>
                  </a:lnTo>
                  <a:lnTo>
                    <a:pt x="78105" y="182309"/>
                  </a:lnTo>
                  <a:lnTo>
                    <a:pt x="4384072" y="182309"/>
                  </a:lnTo>
                  <a:lnTo>
                    <a:pt x="4462272" y="91154"/>
                  </a:lnTo>
                  <a:lnTo>
                    <a:pt x="4384072" y="0"/>
                  </a:lnTo>
                  <a:close/>
                </a:path>
              </a:pathLst>
            </a:custGeom>
            <a:solidFill>
              <a:srgbClr val="048493"/>
            </a:solidFill>
            <a:ln w="9525" cap="flat">
              <a:noFill/>
              <a:prstDash val="solid"/>
              <a:miter/>
            </a:ln>
          </p:spPr>
          <p:txBody>
            <a:bodyPr rtlCol="0" anchor="ctr"/>
            <a:lstStyle/>
            <a:p>
              <a:pPr lvl="0" algn="ctr">
                <a:defRPr/>
              </a:pPr>
              <a:r>
                <a:rPr lang="sv-SE" sz="1400" dirty="0">
                  <a:solidFill>
                    <a:schemeClr val="bg1"/>
                  </a:solidFill>
                  <a:latin typeface="Arial Black"/>
                </a:rPr>
                <a:t>Hållbara transporter​</a:t>
              </a:r>
              <a:endParaRPr kumimoji="0" lang="sv-SE" sz="1400" b="0" i="0" u="none" strike="noStrike" kern="1200" cap="none" spc="0" normalizeH="0" baseline="0" noProof="0" dirty="0">
                <a:ln>
                  <a:noFill/>
                </a:ln>
                <a:solidFill>
                  <a:schemeClr val="bg1"/>
                </a:solidFill>
                <a:effectLst/>
                <a:uLnTx/>
                <a:uFillTx/>
                <a:latin typeface="Arial Black"/>
                <a:ea typeface="+mn-ea"/>
                <a:cs typeface="+mn-cs"/>
              </a:endParaRPr>
            </a:p>
          </p:txBody>
        </p:sp>
        <p:sp>
          <p:nvSpPr>
            <p:cNvPr id="39" name="Bild 76">
              <a:extLst>
                <a:ext uri="{FF2B5EF4-FFF2-40B4-BE49-F238E27FC236}">
                  <a16:creationId xmlns:a16="http://schemas.microsoft.com/office/drawing/2014/main" id="{FAB96CE1-46D2-4FF8-9188-F53884E946ED}"/>
                </a:ext>
              </a:extLst>
            </p:cNvPr>
            <p:cNvSpPr/>
            <p:nvPr/>
          </p:nvSpPr>
          <p:spPr>
            <a:xfrm>
              <a:off x="1023660" y="3601946"/>
              <a:ext cx="5184000" cy="396000"/>
            </a:xfrm>
            <a:custGeom>
              <a:avLst/>
              <a:gdLst>
                <a:gd name="connsiteX0" fmla="*/ 78105 w 4457700"/>
                <a:gd name="connsiteY0" fmla="*/ 0 h 180975"/>
                <a:gd name="connsiteX1" fmla="*/ 0 w 4457700"/>
                <a:gd name="connsiteY1" fmla="*/ 91154 h 180975"/>
                <a:gd name="connsiteX2" fmla="*/ 78105 w 4457700"/>
                <a:gd name="connsiteY2" fmla="*/ 182309 h 180975"/>
                <a:gd name="connsiteX3" fmla="*/ 4384072 w 4457700"/>
                <a:gd name="connsiteY3" fmla="*/ 182309 h 180975"/>
                <a:gd name="connsiteX4" fmla="*/ 4462272 w 4457700"/>
                <a:gd name="connsiteY4" fmla="*/ 91154 h 180975"/>
                <a:gd name="connsiteX5" fmla="*/ 4384072 w 4457700"/>
                <a:gd name="connsiteY5" fmla="*/ 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80975">
                  <a:moveTo>
                    <a:pt x="78105" y="0"/>
                  </a:moveTo>
                  <a:lnTo>
                    <a:pt x="0" y="91154"/>
                  </a:lnTo>
                  <a:lnTo>
                    <a:pt x="78105" y="182309"/>
                  </a:lnTo>
                  <a:lnTo>
                    <a:pt x="4384072" y="182309"/>
                  </a:lnTo>
                  <a:lnTo>
                    <a:pt x="4462272" y="91154"/>
                  </a:lnTo>
                  <a:lnTo>
                    <a:pt x="4384072" y="0"/>
                  </a:lnTo>
                  <a:close/>
                </a:path>
              </a:pathLst>
            </a:custGeom>
            <a:solidFill>
              <a:srgbClr val="048493"/>
            </a:solidFill>
            <a:ln w="9525" cap="flat">
              <a:noFill/>
              <a:prstDash val="solid"/>
              <a:miter/>
            </a:ln>
          </p:spPr>
          <p:txBody>
            <a:bodyPr rtlCol="0" anchor="ctr"/>
            <a:lstStyle/>
            <a:p>
              <a:pPr lvl="0" algn="ctr">
                <a:defRPr/>
              </a:pPr>
              <a:r>
                <a:rPr lang="sv-SE" sz="1400" dirty="0">
                  <a:solidFill>
                    <a:prstClr val="white"/>
                  </a:solidFill>
                  <a:latin typeface="Arial Black"/>
                </a:rPr>
                <a:t>Finansiering för omställning​</a:t>
              </a:r>
              <a:endParaRPr kumimoji="0" lang="sv-SE" sz="1400" b="0" i="0" u="none" strike="noStrike" kern="1200" cap="none" spc="0" normalizeH="0" baseline="0" noProof="0" dirty="0">
                <a:ln>
                  <a:noFill/>
                </a:ln>
                <a:solidFill>
                  <a:prstClr val="white"/>
                </a:solidFill>
                <a:effectLst/>
                <a:uLnTx/>
                <a:uFillTx/>
                <a:latin typeface="Arial Black"/>
                <a:ea typeface="+mn-ea"/>
                <a:cs typeface="+mn-cs"/>
              </a:endParaRPr>
            </a:p>
          </p:txBody>
        </p:sp>
        <p:sp>
          <p:nvSpPr>
            <p:cNvPr id="40" name="Bild 76">
              <a:extLst>
                <a:ext uri="{FF2B5EF4-FFF2-40B4-BE49-F238E27FC236}">
                  <a16:creationId xmlns:a16="http://schemas.microsoft.com/office/drawing/2014/main" id="{A51D15CB-AD61-4DE1-8D3D-6385C097B659}"/>
                </a:ext>
              </a:extLst>
            </p:cNvPr>
            <p:cNvSpPr/>
            <p:nvPr/>
          </p:nvSpPr>
          <p:spPr>
            <a:xfrm>
              <a:off x="1023660" y="4072739"/>
              <a:ext cx="5184000" cy="396000"/>
            </a:xfrm>
            <a:custGeom>
              <a:avLst/>
              <a:gdLst>
                <a:gd name="connsiteX0" fmla="*/ 78105 w 4457700"/>
                <a:gd name="connsiteY0" fmla="*/ 0 h 180975"/>
                <a:gd name="connsiteX1" fmla="*/ 0 w 4457700"/>
                <a:gd name="connsiteY1" fmla="*/ 91154 h 180975"/>
                <a:gd name="connsiteX2" fmla="*/ 78105 w 4457700"/>
                <a:gd name="connsiteY2" fmla="*/ 182309 h 180975"/>
                <a:gd name="connsiteX3" fmla="*/ 4384072 w 4457700"/>
                <a:gd name="connsiteY3" fmla="*/ 182309 h 180975"/>
                <a:gd name="connsiteX4" fmla="*/ 4462272 w 4457700"/>
                <a:gd name="connsiteY4" fmla="*/ 91154 h 180975"/>
                <a:gd name="connsiteX5" fmla="*/ 4384072 w 4457700"/>
                <a:gd name="connsiteY5" fmla="*/ 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80975">
                  <a:moveTo>
                    <a:pt x="78105" y="0"/>
                  </a:moveTo>
                  <a:lnTo>
                    <a:pt x="0" y="91154"/>
                  </a:lnTo>
                  <a:lnTo>
                    <a:pt x="78105" y="182309"/>
                  </a:lnTo>
                  <a:lnTo>
                    <a:pt x="4384072" y="182309"/>
                  </a:lnTo>
                  <a:lnTo>
                    <a:pt x="4462272" y="91154"/>
                  </a:lnTo>
                  <a:lnTo>
                    <a:pt x="4384072" y="0"/>
                  </a:lnTo>
                  <a:close/>
                </a:path>
              </a:pathLst>
            </a:custGeom>
            <a:solidFill>
              <a:srgbClr val="048493"/>
            </a:solidFill>
            <a:ln w="9525" cap="flat">
              <a:noFill/>
              <a:prstDash val="solid"/>
              <a:miter/>
            </a:ln>
          </p:spPr>
          <p:txBody>
            <a:bodyPr rtlCol="0" anchor="ctr"/>
            <a:lstStyle/>
            <a:p>
              <a:pPr lvl="0" algn="ctr">
                <a:defRPr/>
              </a:pPr>
              <a:r>
                <a:rPr lang="sv-SE" sz="1400" dirty="0">
                  <a:solidFill>
                    <a:prstClr val="white"/>
                  </a:solidFill>
                  <a:latin typeface="Arial Black"/>
                </a:rPr>
                <a:t>Hållbart byggande​</a:t>
              </a:r>
              <a:endParaRPr kumimoji="0" lang="sv-SE" sz="1400" b="0" i="0" u="none" strike="noStrike" kern="1200" cap="none" spc="0" normalizeH="0" baseline="0" noProof="0" dirty="0">
                <a:ln>
                  <a:noFill/>
                </a:ln>
                <a:solidFill>
                  <a:prstClr val="white"/>
                </a:solidFill>
                <a:effectLst/>
                <a:uLnTx/>
                <a:uFillTx/>
                <a:latin typeface="Arial Black"/>
                <a:ea typeface="+mn-ea"/>
                <a:cs typeface="+mn-cs"/>
              </a:endParaRPr>
            </a:p>
          </p:txBody>
        </p:sp>
        <p:sp>
          <p:nvSpPr>
            <p:cNvPr id="42" name="Bild 76">
              <a:extLst>
                <a:ext uri="{FF2B5EF4-FFF2-40B4-BE49-F238E27FC236}">
                  <a16:creationId xmlns:a16="http://schemas.microsoft.com/office/drawing/2014/main" id="{4176E03E-0B87-48C6-9C78-8DCF5F0E4DE1}"/>
                </a:ext>
              </a:extLst>
            </p:cNvPr>
            <p:cNvSpPr/>
            <p:nvPr/>
          </p:nvSpPr>
          <p:spPr>
            <a:xfrm>
              <a:off x="1016439" y="4543439"/>
              <a:ext cx="5184000" cy="396000"/>
            </a:xfrm>
            <a:custGeom>
              <a:avLst/>
              <a:gdLst>
                <a:gd name="connsiteX0" fmla="*/ 78105 w 4457700"/>
                <a:gd name="connsiteY0" fmla="*/ 0 h 180975"/>
                <a:gd name="connsiteX1" fmla="*/ 0 w 4457700"/>
                <a:gd name="connsiteY1" fmla="*/ 91154 h 180975"/>
                <a:gd name="connsiteX2" fmla="*/ 78105 w 4457700"/>
                <a:gd name="connsiteY2" fmla="*/ 182309 h 180975"/>
                <a:gd name="connsiteX3" fmla="*/ 4384072 w 4457700"/>
                <a:gd name="connsiteY3" fmla="*/ 182309 h 180975"/>
                <a:gd name="connsiteX4" fmla="*/ 4462272 w 4457700"/>
                <a:gd name="connsiteY4" fmla="*/ 91154 h 180975"/>
                <a:gd name="connsiteX5" fmla="*/ 4384072 w 4457700"/>
                <a:gd name="connsiteY5" fmla="*/ 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80975">
                  <a:moveTo>
                    <a:pt x="78105" y="0"/>
                  </a:moveTo>
                  <a:lnTo>
                    <a:pt x="0" y="91154"/>
                  </a:lnTo>
                  <a:lnTo>
                    <a:pt x="78105" y="182309"/>
                  </a:lnTo>
                  <a:lnTo>
                    <a:pt x="4384072" y="182309"/>
                  </a:lnTo>
                  <a:lnTo>
                    <a:pt x="4462272" y="91154"/>
                  </a:lnTo>
                  <a:lnTo>
                    <a:pt x="4384072" y="0"/>
                  </a:lnTo>
                  <a:close/>
                </a:path>
              </a:pathLst>
            </a:custGeom>
            <a:solidFill>
              <a:srgbClr val="048493"/>
            </a:solidFill>
            <a:ln w="9525" cap="flat">
              <a:noFill/>
              <a:prstDash val="solid"/>
              <a:miter/>
            </a:ln>
          </p:spPr>
          <p:txBody>
            <a:bodyPr rtlCol="0" anchor="ctr"/>
            <a:lstStyle/>
            <a:p>
              <a:pPr lvl="0" algn="ctr">
                <a:defRPr/>
              </a:pPr>
              <a:r>
                <a:rPr lang="sv-SE" sz="1400" dirty="0">
                  <a:solidFill>
                    <a:prstClr val="white"/>
                  </a:solidFill>
                  <a:latin typeface="Arial Black"/>
                </a:rPr>
                <a:t>Grön och robust stad​</a:t>
              </a:r>
              <a:endParaRPr kumimoji="0" lang="sv-SE" sz="1400" b="0" i="0" u="none" strike="noStrike" kern="1200" cap="none" spc="0" normalizeH="0" baseline="0" noProof="0" dirty="0">
                <a:ln>
                  <a:noFill/>
                </a:ln>
                <a:solidFill>
                  <a:prstClr val="white"/>
                </a:solidFill>
                <a:effectLst/>
                <a:uLnTx/>
                <a:uFillTx/>
                <a:latin typeface="Arial Black"/>
                <a:ea typeface="+mn-ea"/>
                <a:cs typeface="+mn-cs"/>
              </a:endParaRPr>
            </a:p>
          </p:txBody>
        </p:sp>
        <p:sp>
          <p:nvSpPr>
            <p:cNvPr id="43" name="Bild 76">
              <a:extLst>
                <a:ext uri="{FF2B5EF4-FFF2-40B4-BE49-F238E27FC236}">
                  <a16:creationId xmlns:a16="http://schemas.microsoft.com/office/drawing/2014/main" id="{176B2A41-8101-4963-B9A2-F6D33591ED5C}"/>
                </a:ext>
              </a:extLst>
            </p:cNvPr>
            <p:cNvSpPr/>
            <p:nvPr/>
          </p:nvSpPr>
          <p:spPr>
            <a:xfrm>
              <a:off x="1016439" y="3136921"/>
              <a:ext cx="5184000" cy="396000"/>
            </a:xfrm>
            <a:custGeom>
              <a:avLst/>
              <a:gdLst>
                <a:gd name="connsiteX0" fmla="*/ 78105 w 4457700"/>
                <a:gd name="connsiteY0" fmla="*/ 0 h 180975"/>
                <a:gd name="connsiteX1" fmla="*/ 0 w 4457700"/>
                <a:gd name="connsiteY1" fmla="*/ 91154 h 180975"/>
                <a:gd name="connsiteX2" fmla="*/ 78105 w 4457700"/>
                <a:gd name="connsiteY2" fmla="*/ 182309 h 180975"/>
                <a:gd name="connsiteX3" fmla="*/ 4384072 w 4457700"/>
                <a:gd name="connsiteY3" fmla="*/ 182309 h 180975"/>
                <a:gd name="connsiteX4" fmla="*/ 4462272 w 4457700"/>
                <a:gd name="connsiteY4" fmla="*/ 91154 h 180975"/>
                <a:gd name="connsiteX5" fmla="*/ 4384072 w 4457700"/>
                <a:gd name="connsiteY5" fmla="*/ 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80975">
                  <a:moveTo>
                    <a:pt x="78105" y="0"/>
                  </a:moveTo>
                  <a:lnTo>
                    <a:pt x="0" y="91154"/>
                  </a:lnTo>
                  <a:lnTo>
                    <a:pt x="78105" y="182309"/>
                  </a:lnTo>
                  <a:lnTo>
                    <a:pt x="4384072" y="182309"/>
                  </a:lnTo>
                  <a:lnTo>
                    <a:pt x="4462272" y="91154"/>
                  </a:lnTo>
                  <a:lnTo>
                    <a:pt x="4384072" y="0"/>
                  </a:lnTo>
                  <a:close/>
                </a:path>
              </a:pathLst>
            </a:custGeom>
            <a:solidFill>
              <a:srgbClr val="048493"/>
            </a:solidFill>
            <a:ln w="9525" cap="flat">
              <a:noFill/>
              <a:prstDash val="solid"/>
              <a:miter/>
            </a:ln>
          </p:spPr>
          <p:txBody>
            <a:bodyPr rtlCol="0" anchor="ctr"/>
            <a:lstStyle/>
            <a:p>
              <a:pPr lvl="0" algn="ctr">
                <a:defRPr/>
              </a:pPr>
              <a:r>
                <a:rPr lang="sv-SE" sz="1400" dirty="0">
                  <a:solidFill>
                    <a:prstClr val="white"/>
                  </a:solidFill>
                  <a:latin typeface="Arial Black"/>
                </a:rPr>
                <a:t>Cirkulär ekonomi​</a:t>
              </a:r>
              <a:endParaRPr kumimoji="0" lang="sv-SE" sz="1400" b="0" i="0" u="none" strike="noStrike" kern="1200" cap="none" spc="0" normalizeH="0" baseline="0" noProof="0" dirty="0">
                <a:ln>
                  <a:noFill/>
                </a:ln>
                <a:solidFill>
                  <a:prstClr val="white"/>
                </a:solidFill>
                <a:effectLst/>
                <a:uLnTx/>
                <a:uFillTx/>
                <a:latin typeface="Arial Black"/>
                <a:ea typeface="+mn-ea"/>
                <a:cs typeface="+mn-cs"/>
              </a:endParaRPr>
            </a:p>
          </p:txBody>
        </p:sp>
        <p:sp>
          <p:nvSpPr>
            <p:cNvPr id="44" name="Bild 76">
              <a:extLst>
                <a:ext uri="{FF2B5EF4-FFF2-40B4-BE49-F238E27FC236}">
                  <a16:creationId xmlns:a16="http://schemas.microsoft.com/office/drawing/2014/main" id="{04D15364-A522-4864-8BE5-3143D696EAB4}"/>
                </a:ext>
              </a:extLst>
            </p:cNvPr>
            <p:cNvSpPr/>
            <p:nvPr/>
          </p:nvSpPr>
          <p:spPr>
            <a:xfrm>
              <a:off x="1032114" y="2662842"/>
              <a:ext cx="5184000" cy="396000"/>
            </a:xfrm>
            <a:custGeom>
              <a:avLst/>
              <a:gdLst>
                <a:gd name="connsiteX0" fmla="*/ 78105 w 4457700"/>
                <a:gd name="connsiteY0" fmla="*/ 0 h 180975"/>
                <a:gd name="connsiteX1" fmla="*/ 0 w 4457700"/>
                <a:gd name="connsiteY1" fmla="*/ 91154 h 180975"/>
                <a:gd name="connsiteX2" fmla="*/ 78105 w 4457700"/>
                <a:gd name="connsiteY2" fmla="*/ 182309 h 180975"/>
                <a:gd name="connsiteX3" fmla="*/ 4384072 w 4457700"/>
                <a:gd name="connsiteY3" fmla="*/ 182309 h 180975"/>
                <a:gd name="connsiteX4" fmla="*/ 4462272 w 4457700"/>
                <a:gd name="connsiteY4" fmla="*/ 91154 h 180975"/>
                <a:gd name="connsiteX5" fmla="*/ 4384072 w 4457700"/>
                <a:gd name="connsiteY5" fmla="*/ 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80975">
                  <a:moveTo>
                    <a:pt x="78105" y="0"/>
                  </a:moveTo>
                  <a:lnTo>
                    <a:pt x="0" y="91154"/>
                  </a:lnTo>
                  <a:lnTo>
                    <a:pt x="78105" y="182309"/>
                  </a:lnTo>
                  <a:lnTo>
                    <a:pt x="4384072" y="182309"/>
                  </a:lnTo>
                  <a:lnTo>
                    <a:pt x="4462272" y="91154"/>
                  </a:lnTo>
                  <a:lnTo>
                    <a:pt x="4384072" y="0"/>
                  </a:lnTo>
                  <a:close/>
                </a:path>
              </a:pathLst>
            </a:custGeom>
            <a:solidFill>
              <a:srgbClr val="048493"/>
            </a:solidFill>
            <a:ln w="9525" cap="flat">
              <a:noFill/>
              <a:prstDash val="solid"/>
              <a:miter/>
            </a:ln>
          </p:spPr>
          <p:txBody>
            <a:bodyPr rtlCol="0" anchor="ctr"/>
            <a:lstStyle/>
            <a:p>
              <a:pPr lvl="0" algn="ctr">
                <a:defRPr/>
              </a:pPr>
              <a:r>
                <a:rPr lang="sv-SE" sz="1400" dirty="0">
                  <a:solidFill>
                    <a:prstClr val="white"/>
                  </a:solidFill>
                  <a:latin typeface="Arial Black"/>
                </a:rPr>
                <a:t>Leva hållbart​</a:t>
              </a:r>
              <a:endParaRPr kumimoji="0" lang="sv-SE" sz="1400" b="0" i="0" u="none" strike="noStrike" kern="1200" cap="none" spc="0" normalizeH="0" baseline="0" noProof="0" dirty="0">
                <a:ln>
                  <a:noFill/>
                </a:ln>
                <a:solidFill>
                  <a:prstClr val="white"/>
                </a:solidFill>
                <a:effectLst/>
                <a:uLnTx/>
                <a:uFillTx/>
                <a:latin typeface="Arial Black"/>
                <a:ea typeface="+mn-ea"/>
                <a:cs typeface="+mn-cs"/>
              </a:endParaRPr>
            </a:p>
          </p:txBody>
        </p:sp>
        <p:sp>
          <p:nvSpPr>
            <p:cNvPr id="45" name="Bild 76">
              <a:extLst>
                <a:ext uri="{FF2B5EF4-FFF2-40B4-BE49-F238E27FC236}">
                  <a16:creationId xmlns:a16="http://schemas.microsoft.com/office/drawing/2014/main" id="{31FA23DC-F9CD-48D2-B484-A67C4AEDE41B}"/>
                </a:ext>
              </a:extLst>
            </p:cNvPr>
            <p:cNvSpPr/>
            <p:nvPr/>
          </p:nvSpPr>
          <p:spPr>
            <a:xfrm>
              <a:off x="1032114" y="2200625"/>
              <a:ext cx="5184000" cy="396000"/>
            </a:xfrm>
            <a:custGeom>
              <a:avLst/>
              <a:gdLst>
                <a:gd name="connsiteX0" fmla="*/ 78105 w 4457700"/>
                <a:gd name="connsiteY0" fmla="*/ 0 h 180975"/>
                <a:gd name="connsiteX1" fmla="*/ 0 w 4457700"/>
                <a:gd name="connsiteY1" fmla="*/ 91154 h 180975"/>
                <a:gd name="connsiteX2" fmla="*/ 78105 w 4457700"/>
                <a:gd name="connsiteY2" fmla="*/ 182309 h 180975"/>
                <a:gd name="connsiteX3" fmla="*/ 4384072 w 4457700"/>
                <a:gd name="connsiteY3" fmla="*/ 182309 h 180975"/>
                <a:gd name="connsiteX4" fmla="*/ 4462272 w 4457700"/>
                <a:gd name="connsiteY4" fmla="*/ 91154 h 180975"/>
                <a:gd name="connsiteX5" fmla="*/ 4384072 w 4457700"/>
                <a:gd name="connsiteY5" fmla="*/ 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80975">
                  <a:moveTo>
                    <a:pt x="78105" y="0"/>
                  </a:moveTo>
                  <a:lnTo>
                    <a:pt x="0" y="91154"/>
                  </a:lnTo>
                  <a:lnTo>
                    <a:pt x="78105" y="182309"/>
                  </a:lnTo>
                  <a:lnTo>
                    <a:pt x="4384072" y="182309"/>
                  </a:lnTo>
                  <a:lnTo>
                    <a:pt x="4462272" y="91154"/>
                  </a:lnTo>
                  <a:lnTo>
                    <a:pt x="4384072" y="0"/>
                  </a:lnTo>
                  <a:close/>
                </a:path>
              </a:pathLst>
            </a:custGeom>
            <a:solidFill>
              <a:srgbClr val="048493"/>
            </a:solidFill>
            <a:ln w="9525" cap="flat">
              <a:noFill/>
              <a:prstDash val="solid"/>
              <a:miter/>
            </a:ln>
          </p:spPr>
          <p:txBody>
            <a:bodyPr rtlCol="0" anchor="ctr"/>
            <a:lstStyle/>
            <a:p>
              <a:pPr lvl="0" algn="ctr">
                <a:defRPr/>
              </a:pPr>
              <a:r>
                <a:rPr lang="sv-SE" sz="1400" dirty="0">
                  <a:solidFill>
                    <a:prstClr val="white"/>
                  </a:solidFill>
                  <a:latin typeface="Arial Black"/>
                </a:rPr>
                <a:t>Agera föregångare</a:t>
              </a:r>
              <a:endParaRPr kumimoji="0" lang="sv-SE" sz="1400" b="0" i="0" u="none" strike="noStrike" kern="1200" cap="none" spc="0" normalizeH="0" baseline="0" noProof="0" dirty="0">
                <a:ln>
                  <a:noFill/>
                </a:ln>
                <a:solidFill>
                  <a:prstClr val="white"/>
                </a:solidFill>
                <a:effectLst/>
                <a:uLnTx/>
                <a:uFillTx/>
                <a:latin typeface="Arial Black"/>
                <a:ea typeface="+mn-ea"/>
                <a:cs typeface="+mn-cs"/>
              </a:endParaRPr>
            </a:p>
          </p:txBody>
        </p:sp>
      </p:grpSp>
    </p:spTree>
    <p:extLst>
      <p:ext uri="{BB962C8B-B14F-4D97-AF65-F5344CB8AC3E}">
        <p14:creationId xmlns:p14="http://schemas.microsoft.com/office/powerpoint/2010/main" val="616562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7E70DB-942F-4BA9-B58B-A204089FDF9C}"/>
              </a:ext>
            </a:extLst>
          </p:cNvPr>
          <p:cNvSpPr>
            <a:spLocks noGrp="1"/>
          </p:cNvSpPr>
          <p:nvPr>
            <p:ph type="title"/>
          </p:nvPr>
        </p:nvSpPr>
        <p:spPr/>
        <p:txBody>
          <a:bodyPr>
            <a:normAutofit fontScale="90000"/>
          </a:bodyPr>
          <a:lstStyle/>
          <a:p>
            <a:r>
              <a:rPr lang="sv-SE" dirty="0"/>
              <a:t>Systematiskt miljöarbete</a:t>
            </a:r>
            <a:br>
              <a:rPr lang="sv-SE" dirty="0"/>
            </a:br>
            <a:r>
              <a:rPr lang="sv-SE" sz="1800" dirty="0"/>
              <a:t>- ett gemensamt miljöledningssystem </a:t>
            </a:r>
          </a:p>
        </p:txBody>
      </p:sp>
      <p:sp>
        <p:nvSpPr>
          <p:cNvPr id="5" name="Platshållare för innehåll 4">
            <a:extLst>
              <a:ext uri="{FF2B5EF4-FFF2-40B4-BE49-F238E27FC236}">
                <a16:creationId xmlns:a16="http://schemas.microsoft.com/office/drawing/2014/main" id="{80302FE3-D14A-4ED3-ACF8-8F1C1674B6E6}"/>
              </a:ext>
            </a:extLst>
          </p:cNvPr>
          <p:cNvSpPr>
            <a:spLocks noGrp="1"/>
          </p:cNvSpPr>
          <p:nvPr>
            <p:ph sz="half" idx="10"/>
          </p:nvPr>
        </p:nvSpPr>
        <p:spPr/>
        <p:txBody>
          <a:bodyPr/>
          <a:lstStyle/>
          <a:p>
            <a:pPr marL="0" indent="0">
              <a:buNone/>
            </a:pPr>
            <a:r>
              <a:rPr lang="sv-SE" dirty="0">
                <a:solidFill>
                  <a:srgbClr val="333333"/>
                </a:solidFill>
              </a:rPr>
              <a:t>Med en gemensam systematik för miljöarbetet ska stadens alla förvaltningar och bolag </a:t>
            </a:r>
            <a:r>
              <a:rPr lang="sv-SE" b="0" i="0" dirty="0">
                <a:solidFill>
                  <a:srgbClr val="333333"/>
                </a:solidFill>
                <a:effectLst/>
              </a:rPr>
              <a:t>ta sig an miljö- och klimatfrågorna mer samordnat och med större kraft.</a:t>
            </a:r>
          </a:p>
          <a:p>
            <a:pPr marL="0" indent="0">
              <a:buNone/>
            </a:pPr>
            <a:endParaRPr lang="sv-SE" dirty="0">
              <a:solidFill>
                <a:srgbClr val="333333"/>
              </a:solidFill>
            </a:endParaRPr>
          </a:p>
          <a:p>
            <a:pPr marL="0" indent="0">
              <a:buNone/>
            </a:pPr>
            <a:r>
              <a:rPr lang="sv-SE" b="0" i="0" dirty="0">
                <a:solidFill>
                  <a:srgbClr val="333333"/>
                </a:solidFill>
                <a:effectLst/>
              </a:rPr>
              <a:t>Systematiken bygger på Göteborgs Stads befintliga styrmodell och miljöarbetet ska på så sätt lätt kunna integreras i verksamheternas ordinarie styrning. </a:t>
            </a:r>
          </a:p>
          <a:p>
            <a:pPr marL="0" indent="0">
              <a:buNone/>
            </a:pPr>
            <a:endParaRPr lang="sv-SE" b="0" i="0" dirty="0">
              <a:solidFill>
                <a:srgbClr val="333333"/>
              </a:solidFill>
              <a:effectLst/>
            </a:endParaRPr>
          </a:p>
          <a:p>
            <a:pPr marL="0" indent="0">
              <a:buNone/>
            </a:pPr>
            <a:endParaRPr lang="sv-SE" sz="2400" dirty="0">
              <a:solidFill>
                <a:srgbClr val="333333"/>
              </a:solidFill>
              <a:latin typeface="Open Sans" panose="020B0606030504020204" pitchFamily="34" charset="0"/>
            </a:endParaRPr>
          </a:p>
        </p:txBody>
      </p:sp>
      <p:pic>
        <p:nvPicPr>
          <p:cNvPr id="6" name="Platshållare för bild 12">
            <a:extLst>
              <a:ext uri="{FF2B5EF4-FFF2-40B4-BE49-F238E27FC236}">
                <a16:creationId xmlns:a16="http://schemas.microsoft.com/office/drawing/2014/main" id="{7B4CAB48-B7D0-42B8-A9E8-D457DCEDC869}"/>
              </a:ext>
            </a:extLst>
          </p:cNvPr>
          <p:cNvPicPr>
            <a:picLocks noGrp="1" noChangeAspect="1"/>
          </p:cNvPicPr>
          <p:nvPr>
            <p:ph type="pic" idx="1"/>
          </p:nvPr>
        </p:nvPicPr>
        <p:blipFill rotWithShape="1">
          <a:blip r:embed="rId3"/>
          <a:srcRect l="6430" r="6430"/>
          <a:stretch/>
        </p:blipFill>
        <p:spPr>
          <a:xfrm>
            <a:off x="7599363" y="1738313"/>
            <a:ext cx="4175125" cy="4175125"/>
          </a:xfrm>
        </p:spPr>
      </p:pic>
    </p:spTree>
    <p:extLst>
      <p:ext uri="{BB962C8B-B14F-4D97-AF65-F5344CB8AC3E}">
        <p14:creationId xmlns:p14="http://schemas.microsoft.com/office/powerpoint/2010/main" val="2324451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E3FA3A-F193-4AAD-8793-BF6163B5DE69}"/>
              </a:ext>
            </a:extLst>
          </p:cNvPr>
          <p:cNvSpPr>
            <a:spLocks noGrp="1"/>
          </p:cNvSpPr>
          <p:nvPr>
            <p:ph type="title"/>
          </p:nvPr>
        </p:nvSpPr>
        <p:spPr/>
        <p:txBody>
          <a:bodyPr/>
          <a:lstStyle/>
          <a:p>
            <a:r>
              <a:rPr lang="sv-SE" dirty="0"/>
              <a:t>Strategiarbetet</a:t>
            </a:r>
          </a:p>
        </p:txBody>
      </p:sp>
      <p:sp>
        <p:nvSpPr>
          <p:cNvPr id="3" name="Platshållare för innehåll 2">
            <a:extLst>
              <a:ext uri="{FF2B5EF4-FFF2-40B4-BE49-F238E27FC236}">
                <a16:creationId xmlns:a16="http://schemas.microsoft.com/office/drawing/2014/main" id="{59E6DD39-E635-40C3-9032-CD3D50DB54EE}"/>
              </a:ext>
            </a:extLst>
          </p:cNvPr>
          <p:cNvSpPr>
            <a:spLocks noGrp="1"/>
          </p:cNvSpPr>
          <p:nvPr>
            <p:ph idx="11"/>
          </p:nvPr>
        </p:nvSpPr>
        <p:spPr>
          <a:xfrm>
            <a:off x="508000" y="1384436"/>
            <a:ext cx="4729017" cy="4651050"/>
          </a:xfrm>
        </p:spPr>
        <p:txBody>
          <a:bodyPr>
            <a:normAutofit/>
          </a:bodyPr>
          <a:lstStyle/>
          <a:p>
            <a:pPr marL="0" indent="0">
              <a:buNone/>
            </a:pPr>
            <a:r>
              <a:rPr lang="sv-SE" sz="2000" b="0" dirty="0">
                <a:solidFill>
                  <a:srgbClr val="333333"/>
                </a:solidFill>
                <a:latin typeface="+mn-lt"/>
              </a:rPr>
              <a:t>Genom miljö- och klimatprogrammets sju strategier</a:t>
            </a:r>
            <a:r>
              <a:rPr lang="sv-SE" sz="2000" b="0" i="0" dirty="0">
                <a:solidFill>
                  <a:srgbClr val="333333"/>
                </a:solidFill>
                <a:effectLst/>
                <a:latin typeface="+mn-lt"/>
              </a:rPr>
              <a:t> växlar vi upp, hittar nya arbetssätt och fokuserar på det som ger störst effekt.</a:t>
            </a:r>
            <a:br>
              <a:rPr lang="sv-SE" sz="2000" b="0" i="0" dirty="0">
                <a:solidFill>
                  <a:srgbClr val="333333"/>
                </a:solidFill>
                <a:effectLst/>
                <a:latin typeface="+mn-lt"/>
              </a:rPr>
            </a:br>
            <a:endParaRPr lang="sv-SE" sz="2000" b="0" i="0" dirty="0">
              <a:solidFill>
                <a:srgbClr val="333333"/>
              </a:solidFill>
              <a:effectLst/>
              <a:latin typeface="+mn-lt"/>
            </a:endParaRPr>
          </a:p>
          <a:p>
            <a:pPr marL="0" indent="0">
              <a:buNone/>
            </a:pPr>
            <a:r>
              <a:rPr lang="sv-SE" dirty="0">
                <a:solidFill>
                  <a:srgbClr val="333333"/>
                </a:solidFill>
              </a:rPr>
              <a:t>Strategierna ska: </a:t>
            </a:r>
          </a:p>
          <a:p>
            <a:pPr algn="l" rtl="0" fontAlgn="base">
              <a:buFont typeface="Arial" panose="020B0604020202020204" pitchFamily="34" charset="0"/>
              <a:buChar char="•"/>
            </a:pPr>
            <a:r>
              <a:rPr lang="sv-SE" sz="1800" b="0" i="0" u="none" strike="noStrike" dirty="0">
                <a:solidFill>
                  <a:srgbClr val="0D0D0D"/>
                </a:solidFill>
                <a:effectLst/>
                <a:latin typeface="Arial" panose="020B0604020202020204" pitchFamily="34" charset="0"/>
              </a:rPr>
              <a:t>driva och samordna arbete som kräver hög grad av samverkan, mellan stadens verksamheter och med omvärlden.</a:t>
            </a:r>
            <a:r>
              <a:rPr lang="en-US" sz="1800" b="0" i="0" dirty="0">
                <a:solidFill>
                  <a:srgbClr val="000000"/>
                </a:solidFill>
                <a:effectLst/>
                <a:latin typeface="Arial" panose="020B060402020202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sv-SE" sz="1800" b="0" i="0" u="none" strike="noStrike" dirty="0">
                <a:solidFill>
                  <a:srgbClr val="0D0D0D"/>
                </a:solidFill>
                <a:effectLst/>
                <a:latin typeface="Arial" panose="020B0604020202020204" pitchFamily="34" charset="0"/>
              </a:rPr>
              <a:t>identifiera hinder och möjligheter, utveckla förslag på lösningar och identifiera vad som saknas för att öka takten i genomförandet.</a:t>
            </a:r>
            <a:r>
              <a:rPr lang="en-US" sz="1800" b="0" i="0" dirty="0">
                <a:solidFill>
                  <a:srgbClr val="000000"/>
                </a:solidFill>
                <a:effectLst/>
                <a:latin typeface="Arial" panose="020B0604020202020204" pitchFamily="34" charset="0"/>
              </a:rPr>
              <a:t>​</a:t>
            </a:r>
            <a:endParaRPr lang="en-US" b="0" i="0" dirty="0">
              <a:solidFill>
                <a:srgbClr val="000000"/>
              </a:solidFill>
              <a:effectLst/>
              <a:latin typeface="Arial" panose="020B0604020202020204" pitchFamily="34" charset="0"/>
            </a:endParaRPr>
          </a:p>
          <a:p>
            <a:pPr marL="0" indent="0">
              <a:lnSpc>
                <a:spcPct val="100000"/>
              </a:lnSpc>
              <a:buNone/>
            </a:pPr>
            <a:endParaRPr lang="sv-SE" dirty="0"/>
          </a:p>
          <a:p>
            <a:pPr marL="0" indent="0">
              <a:buNone/>
            </a:pPr>
            <a:endParaRPr lang="sv-SE" dirty="0">
              <a:solidFill>
                <a:srgbClr val="333333"/>
              </a:solidFill>
            </a:endParaRPr>
          </a:p>
          <a:p>
            <a:pPr marL="0" indent="0">
              <a:buNone/>
            </a:pPr>
            <a:endParaRPr lang="sv-SE" dirty="0"/>
          </a:p>
          <a:p>
            <a:pPr marL="0" indent="0">
              <a:buNone/>
            </a:pPr>
            <a:endParaRPr lang="sv-SE" dirty="0"/>
          </a:p>
        </p:txBody>
      </p:sp>
      <p:grpSp>
        <p:nvGrpSpPr>
          <p:cNvPr id="4" name="Grupp 3">
            <a:extLst>
              <a:ext uri="{FF2B5EF4-FFF2-40B4-BE49-F238E27FC236}">
                <a16:creationId xmlns:a16="http://schemas.microsoft.com/office/drawing/2014/main" id="{26D2284C-46E2-4878-9CB8-0B36C90BD3C8}"/>
              </a:ext>
            </a:extLst>
          </p:cNvPr>
          <p:cNvGrpSpPr/>
          <p:nvPr/>
        </p:nvGrpSpPr>
        <p:grpSpPr>
          <a:xfrm>
            <a:off x="5644808" y="2216276"/>
            <a:ext cx="5199675" cy="3219197"/>
            <a:chOff x="1016439" y="2200625"/>
            <a:chExt cx="5199675" cy="3219197"/>
          </a:xfrm>
        </p:grpSpPr>
        <p:sp>
          <p:nvSpPr>
            <p:cNvPr id="5" name="Bild 76">
              <a:extLst>
                <a:ext uri="{FF2B5EF4-FFF2-40B4-BE49-F238E27FC236}">
                  <a16:creationId xmlns:a16="http://schemas.microsoft.com/office/drawing/2014/main" id="{6BDB1691-B58E-4F29-9D9A-FF5363CF21B1}"/>
                </a:ext>
              </a:extLst>
            </p:cNvPr>
            <p:cNvSpPr/>
            <p:nvPr/>
          </p:nvSpPr>
          <p:spPr>
            <a:xfrm>
              <a:off x="1023660" y="5023822"/>
              <a:ext cx="5184000" cy="396000"/>
            </a:xfrm>
            <a:custGeom>
              <a:avLst/>
              <a:gdLst>
                <a:gd name="connsiteX0" fmla="*/ 78105 w 4457700"/>
                <a:gd name="connsiteY0" fmla="*/ 0 h 180975"/>
                <a:gd name="connsiteX1" fmla="*/ 0 w 4457700"/>
                <a:gd name="connsiteY1" fmla="*/ 91154 h 180975"/>
                <a:gd name="connsiteX2" fmla="*/ 78105 w 4457700"/>
                <a:gd name="connsiteY2" fmla="*/ 182309 h 180975"/>
                <a:gd name="connsiteX3" fmla="*/ 4384072 w 4457700"/>
                <a:gd name="connsiteY3" fmla="*/ 182309 h 180975"/>
                <a:gd name="connsiteX4" fmla="*/ 4462272 w 4457700"/>
                <a:gd name="connsiteY4" fmla="*/ 91154 h 180975"/>
                <a:gd name="connsiteX5" fmla="*/ 4384072 w 4457700"/>
                <a:gd name="connsiteY5" fmla="*/ 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80975">
                  <a:moveTo>
                    <a:pt x="78105" y="0"/>
                  </a:moveTo>
                  <a:lnTo>
                    <a:pt x="0" y="91154"/>
                  </a:lnTo>
                  <a:lnTo>
                    <a:pt x="78105" y="182309"/>
                  </a:lnTo>
                  <a:lnTo>
                    <a:pt x="4384072" y="182309"/>
                  </a:lnTo>
                  <a:lnTo>
                    <a:pt x="4462272" y="91154"/>
                  </a:lnTo>
                  <a:lnTo>
                    <a:pt x="4384072" y="0"/>
                  </a:lnTo>
                  <a:close/>
                </a:path>
              </a:pathLst>
            </a:custGeom>
            <a:solidFill>
              <a:srgbClr val="048493"/>
            </a:solidFill>
            <a:ln w="9525" cap="flat">
              <a:noFill/>
              <a:prstDash val="solid"/>
              <a:miter/>
            </a:ln>
          </p:spPr>
          <p:txBody>
            <a:bodyPr rtlCol="0" anchor="ctr"/>
            <a:lstStyle/>
            <a:p>
              <a:pPr lvl="0" algn="ctr">
                <a:defRPr/>
              </a:pPr>
              <a:r>
                <a:rPr lang="sv-SE" sz="1400" dirty="0">
                  <a:solidFill>
                    <a:schemeClr val="bg1"/>
                  </a:solidFill>
                  <a:latin typeface="Arial Black"/>
                </a:rPr>
                <a:t>Hållbara transporter​</a:t>
              </a:r>
              <a:endParaRPr kumimoji="0" lang="sv-SE" sz="1400" b="0" i="0" u="none" strike="noStrike" kern="1200" cap="none" spc="0" normalizeH="0" baseline="0" noProof="0" dirty="0">
                <a:ln>
                  <a:noFill/>
                </a:ln>
                <a:solidFill>
                  <a:schemeClr val="bg1"/>
                </a:solidFill>
                <a:effectLst/>
                <a:uLnTx/>
                <a:uFillTx/>
                <a:latin typeface="Arial Black"/>
                <a:ea typeface="+mn-ea"/>
                <a:cs typeface="+mn-cs"/>
              </a:endParaRPr>
            </a:p>
          </p:txBody>
        </p:sp>
        <p:sp>
          <p:nvSpPr>
            <p:cNvPr id="6" name="Bild 76">
              <a:extLst>
                <a:ext uri="{FF2B5EF4-FFF2-40B4-BE49-F238E27FC236}">
                  <a16:creationId xmlns:a16="http://schemas.microsoft.com/office/drawing/2014/main" id="{6F851C91-E056-4777-8127-D93D4E06520B}"/>
                </a:ext>
              </a:extLst>
            </p:cNvPr>
            <p:cNvSpPr/>
            <p:nvPr/>
          </p:nvSpPr>
          <p:spPr>
            <a:xfrm>
              <a:off x="1023660" y="3601946"/>
              <a:ext cx="5184000" cy="396000"/>
            </a:xfrm>
            <a:custGeom>
              <a:avLst/>
              <a:gdLst>
                <a:gd name="connsiteX0" fmla="*/ 78105 w 4457700"/>
                <a:gd name="connsiteY0" fmla="*/ 0 h 180975"/>
                <a:gd name="connsiteX1" fmla="*/ 0 w 4457700"/>
                <a:gd name="connsiteY1" fmla="*/ 91154 h 180975"/>
                <a:gd name="connsiteX2" fmla="*/ 78105 w 4457700"/>
                <a:gd name="connsiteY2" fmla="*/ 182309 h 180975"/>
                <a:gd name="connsiteX3" fmla="*/ 4384072 w 4457700"/>
                <a:gd name="connsiteY3" fmla="*/ 182309 h 180975"/>
                <a:gd name="connsiteX4" fmla="*/ 4462272 w 4457700"/>
                <a:gd name="connsiteY4" fmla="*/ 91154 h 180975"/>
                <a:gd name="connsiteX5" fmla="*/ 4384072 w 4457700"/>
                <a:gd name="connsiteY5" fmla="*/ 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80975">
                  <a:moveTo>
                    <a:pt x="78105" y="0"/>
                  </a:moveTo>
                  <a:lnTo>
                    <a:pt x="0" y="91154"/>
                  </a:lnTo>
                  <a:lnTo>
                    <a:pt x="78105" y="182309"/>
                  </a:lnTo>
                  <a:lnTo>
                    <a:pt x="4384072" y="182309"/>
                  </a:lnTo>
                  <a:lnTo>
                    <a:pt x="4462272" y="91154"/>
                  </a:lnTo>
                  <a:lnTo>
                    <a:pt x="4384072" y="0"/>
                  </a:lnTo>
                  <a:close/>
                </a:path>
              </a:pathLst>
            </a:custGeom>
            <a:solidFill>
              <a:srgbClr val="048493"/>
            </a:solidFill>
            <a:ln w="9525" cap="flat">
              <a:noFill/>
              <a:prstDash val="solid"/>
              <a:miter/>
            </a:ln>
          </p:spPr>
          <p:txBody>
            <a:bodyPr rtlCol="0" anchor="ctr"/>
            <a:lstStyle/>
            <a:p>
              <a:pPr lvl="0" algn="ctr">
                <a:defRPr/>
              </a:pPr>
              <a:r>
                <a:rPr lang="sv-SE" sz="1400" dirty="0">
                  <a:solidFill>
                    <a:prstClr val="white"/>
                  </a:solidFill>
                  <a:latin typeface="Arial Black"/>
                </a:rPr>
                <a:t>Finansiering för omställning​</a:t>
              </a:r>
              <a:endParaRPr kumimoji="0" lang="sv-SE" sz="1400" b="0" i="0" u="none" strike="noStrike" kern="1200" cap="none" spc="0" normalizeH="0" baseline="0" noProof="0" dirty="0">
                <a:ln>
                  <a:noFill/>
                </a:ln>
                <a:solidFill>
                  <a:prstClr val="white"/>
                </a:solidFill>
                <a:effectLst/>
                <a:uLnTx/>
                <a:uFillTx/>
                <a:latin typeface="Arial Black"/>
                <a:ea typeface="+mn-ea"/>
                <a:cs typeface="+mn-cs"/>
              </a:endParaRPr>
            </a:p>
          </p:txBody>
        </p:sp>
        <p:sp>
          <p:nvSpPr>
            <p:cNvPr id="7" name="Bild 76">
              <a:extLst>
                <a:ext uri="{FF2B5EF4-FFF2-40B4-BE49-F238E27FC236}">
                  <a16:creationId xmlns:a16="http://schemas.microsoft.com/office/drawing/2014/main" id="{D2DFD34B-9128-4B94-B6DD-C36DD4C21031}"/>
                </a:ext>
              </a:extLst>
            </p:cNvPr>
            <p:cNvSpPr/>
            <p:nvPr/>
          </p:nvSpPr>
          <p:spPr>
            <a:xfrm>
              <a:off x="1023660" y="4072739"/>
              <a:ext cx="5184000" cy="396000"/>
            </a:xfrm>
            <a:custGeom>
              <a:avLst/>
              <a:gdLst>
                <a:gd name="connsiteX0" fmla="*/ 78105 w 4457700"/>
                <a:gd name="connsiteY0" fmla="*/ 0 h 180975"/>
                <a:gd name="connsiteX1" fmla="*/ 0 w 4457700"/>
                <a:gd name="connsiteY1" fmla="*/ 91154 h 180975"/>
                <a:gd name="connsiteX2" fmla="*/ 78105 w 4457700"/>
                <a:gd name="connsiteY2" fmla="*/ 182309 h 180975"/>
                <a:gd name="connsiteX3" fmla="*/ 4384072 w 4457700"/>
                <a:gd name="connsiteY3" fmla="*/ 182309 h 180975"/>
                <a:gd name="connsiteX4" fmla="*/ 4462272 w 4457700"/>
                <a:gd name="connsiteY4" fmla="*/ 91154 h 180975"/>
                <a:gd name="connsiteX5" fmla="*/ 4384072 w 4457700"/>
                <a:gd name="connsiteY5" fmla="*/ 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80975">
                  <a:moveTo>
                    <a:pt x="78105" y="0"/>
                  </a:moveTo>
                  <a:lnTo>
                    <a:pt x="0" y="91154"/>
                  </a:lnTo>
                  <a:lnTo>
                    <a:pt x="78105" y="182309"/>
                  </a:lnTo>
                  <a:lnTo>
                    <a:pt x="4384072" y="182309"/>
                  </a:lnTo>
                  <a:lnTo>
                    <a:pt x="4462272" y="91154"/>
                  </a:lnTo>
                  <a:lnTo>
                    <a:pt x="4384072" y="0"/>
                  </a:lnTo>
                  <a:close/>
                </a:path>
              </a:pathLst>
            </a:custGeom>
            <a:solidFill>
              <a:srgbClr val="048493"/>
            </a:solidFill>
            <a:ln w="9525" cap="flat">
              <a:noFill/>
              <a:prstDash val="solid"/>
              <a:miter/>
            </a:ln>
          </p:spPr>
          <p:txBody>
            <a:bodyPr rtlCol="0" anchor="ctr"/>
            <a:lstStyle/>
            <a:p>
              <a:pPr lvl="0" algn="ctr">
                <a:defRPr/>
              </a:pPr>
              <a:r>
                <a:rPr lang="sv-SE" sz="1400" dirty="0">
                  <a:solidFill>
                    <a:prstClr val="white"/>
                  </a:solidFill>
                  <a:latin typeface="Arial Black"/>
                </a:rPr>
                <a:t>Hållbart byggande​</a:t>
              </a:r>
              <a:endParaRPr kumimoji="0" lang="sv-SE" sz="1400" b="0" i="0" u="none" strike="noStrike" kern="1200" cap="none" spc="0" normalizeH="0" baseline="0" noProof="0" dirty="0">
                <a:ln>
                  <a:noFill/>
                </a:ln>
                <a:solidFill>
                  <a:prstClr val="white"/>
                </a:solidFill>
                <a:effectLst/>
                <a:uLnTx/>
                <a:uFillTx/>
                <a:latin typeface="Arial Black"/>
                <a:ea typeface="+mn-ea"/>
                <a:cs typeface="+mn-cs"/>
              </a:endParaRPr>
            </a:p>
          </p:txBody>
        </p:sp>
        <p:sp>
          <p:nvSpPr>
            <p:cNvPr id="8" name="Bild 76">
              <a:extLst>
                <a:ext uri="{FF2B5EF4-FFF2-40B4-BE49-F238E27FC236}">
                  <a16:creationId xmlns:a16="http://schemas.microsoft.com/office/drawing/2014/main" id="{635D6269-5173-4E6A-B140-DF78861E2244}"/>
                </a:ext>
              </a:extLst>
            </p:cNvPr>
            <p:cNvSpPr/>
            <p:nvPr/>
          </p:nvSpPr>
          <p:spPr>
            <a:xfrm>
              <a:off x="1016439" y="4543439"/>
              <a:ext cx="5184000" cy="396000"/>
            </a:xfrm>
            <a:custGeom>
              <a:avLst/>
              <a:gdLst>
                <a:gd name="connsiteX0" fmla="*/ 78105 w 4457700"/>
                <a:gd name="connsiteY0" fmla="*/ 0 h 180975"/>
                <a:gd name="connsiteX1" fmla="*/ 0 w 4457700"/>
                <a:gd name="connsiteY1" fmla="*/ 91154 h 180975"/>
                <a:gd name="connsiteX2" fmla="*/ 78105 w 4457700"/>
                <a:gd name="connsiteY2" fmla="*/ 182309 h 180975"/>
                <a:gd name="connsiteX3" fmla="*/ 4384072 w 4457700"/>
                <a:gd name="connsiteY3" fmla="*/ 182309 h 180975"/>
                <a:gd name="connsiteX4" fmla="*/ 4462272 w 4457700"/>
                <a:gd name="connsiteY4" fmla="*/ 91154 h 180975"/>
                <a:gd name="connsiteX5" fmla="*/ 4384072 w 4457700"/>
                <a:gd name="connsiteY5" fmla="*/ 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80975">
                  <a:moveTo>
                    <a:pt x="78105" y="0"/>
                  </a:moveTo>
                  <a:lnTo>
                    <a:pt x="0" y="91154"/>
                  </a:lnTo>
                  <a:lnTo>
                    <a:pt x="78105" y="182309"/>
                  </a:lnTo>
                  <a:lnTo>
                    <a:pt x="4384072" y="182309"/>
                  </a:lnTo>
                  <a:lnTo>
                    <a:pt x="4462272" y="91154"/>
                  </a:lnTo>
                  <a:lnTo>
                    <a:pt x="4384072" y="0"/>
                  </a:lnTo>
                  <a:close/>
                </a:path>
              </a:pathLst>
            </a:custGeom>
            <a:solidFill>
              <a:srgbClr val="048493"/>
            </a:solidFill>
            <a:ln w="9525" cap="flat">
              <a:noFill/>
              <a:prstDash val="solid"/>
              <a:miter/>
            </a:ln>
          </p:spPr>
          <p:txBody>
            <a:bodyPr rtlCol="0" anchor="ctr"/>
            <a:lstStyle/>
            <a:p>
              <a:pPr lvl="0" algn="ctr">
                <a:defRPr/>
              </a:pPr>
              <a:r>
                <a:rPr lang="sv-SE" sz="1400" dirty="0">
                  <a:solidFill>
                    <a:prstClr val="white"/>
                  </a:solidFill>
                  <a:latin typeface="Arial Black"/>
                </a:rPr>
                <a:t>Grön och robust stad​</a:t>
              </a:r>
              <a:endParaRPr kumimoji="0" lang="sv-SE" sz="1400" b="0" i="0" u="none" strike="noStrike" kern="1200" cap="none" spc="0" normalizeH="0" baseline="0" noProof="0" dirty="0">
                <a:ln>
                  <a:noFill/>
                </a:ln>
                <a:solidFill>
                  <a:prstClr val="white"/>
                </a:solidFill>
                <a:effectLst/>
                <a:uLnTx/>
                <a:uFillTx/>
                <a:latin typeface="Arial Black"/>
                <a:ea typeface="+mn-ea"/>
                <a:cs typeface="+mn-cs"/>
              </a:endParaRPr>
            </a:p>
          </p:txBody>
        </p:sp>
        <p:sp>
          <p:nvSpPr>
            <p:cNvPr id="9" name="Bild 76">
              <a:extLst>
                <a:ext uri="{FF2B5EF4-FFF2-40B4-BE49-F238E27FC236}">
                  <a16:creationId xmlns:a16="http://schemas.microsoft.com/office/drawing/2014/main" id="{DFE26BA9-38C8-4D84-9CE8-DEDC19A08F6B}"/>
                </a:ext>
              </a:extLst>
            </p:cNvPr>
            <p:cNvSpPr/>
            <p:nvPr/>
          </p:nvSpPr>
          <p:spPr>
            <a:xfrm>
              <a:off x="1016439" y="3136921"/>
              <a:ext cx="5184000" cy="396000"/>
            </a:xfrm>
            <a:custGeom>
              <a:avLst/>
              <a:gdLst>
                <a:gd name="connsiteX0" fmla="*/ 78105 w 4457700"/>
                <a:gd name="connsiteY0" fmla="*/ 0 h 180975"/>
                <a:gd name="connsiteX1" fmla="*/ 0 w 4457700"/>
                <a:gd name="connsiteY1" fmla="*/ 91154 h 180975"/>
                <a:gd name="connsiteX2" fmla="*/ 78105 w 4457700"/>
                <a:gd name="connsiteY2" fmla="*/ 182309 h 180975"/>
                <a:gd name="connsiteX3" fmla="*/ 4384072 w 4457700"/>
                <a:gd name="connsiteY3" fmla="*/ 182309 h 180975"/>
                <a:gd name="connsiteX4" fmla="*/ 4462272 w 4457700"/>
                <a:gd name="connsiteY4" fmla="*/ 91154 h 180975"/>
                <a:gd name="connsiteX5" fmla="*/ 4384072 w 4457700"/>
                <a:gd name="connsiteY5" fmla="*/ 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80975">
                  <a:moveTo>
                    <a:pt x="78105" y="0"/>
                  </a:moveTo>
                  <a:lnTo>
                    <a:pt x="0" y="91154"/>
                  </a:lnTo>
                  <a:lnTo>
                    <a:pt x="78105" y="182309"/>
                  </a:lnTo>
                  <a:lnTo>
                    <a:pt x="4384072" y="182309"/>
                  </a:lnTo>
                  <a:lnTo>
                    <a:pt x="4462272" y="91154"/>
                  </a:lnTo>
                  <a:lnTo>
                    <a:pt x="4384072" y="0"/>
                  </a:lnTo>
                  <a:close/>
                </a:path>
              </a:pathLst>
            </a:custGeom>
            <a:solidFill>
              <a:srgbClr val="048493"/>
            </a:solidFill>
            <a:ln w="9525" cap="flat">
              <a:noFill/>
              <a:prstDash val="solid"/>
              <a:miter/>
            </a:ln>
          </p:spPr>
          <p:txBody>
            <a:bodyPr rtlCol="0" anchor="ctr"/>
            <a:lstStyle/>
            <a:p>
              <a:pPr lvl="0" algn="ctr">
                <a:defRPr/>
              </a:pPr>
              <a:r>
                <a:rPr lang="sv-SE" sz="1400" dirty="0">
                  <a:solidFill>
                    <a:prstClr val="white"/>
                  </a:solidFill>
                  <a:latin typeface="Arial Black"/>
                </a:rPr>
                <a:t>Cirkulär ekonomi​</a:t>
              </a:r>
              <a:endParaRPr kumimoji="0" lang="sv-SE" sz="1400" b="0" i="0" u="none" strike="noStrike" kern="1200" cap="none" spc="0" normalizeH="0" baseline="0" noProof="0" dirty="0">
                <a:ln>
                  <a:noFill/>
                </a:ln>
                <a:solidFill>
                  <a:prstClr val="white"/>
                </a:solidFill>
                <a:effectLst/>
                <a:uLnTx/>
                <a:uFillTx/>
                <a:latin typeface="Arial Black"/>
                <a:ea typeface="+mn-ea"/>
                <a:cs typeface="+mn-cs"/>
              </a:endParaRPr>
            </a:p>
          </p:txBody>
        </p:sp>
        <p:sp>
          <p:nvSpPr>
            <p:cNvPr id="10" name="Bild 76">
              <a:extLst>
                <a:ext uri="{FF2B5EF4-FFF2-40B4-BE49-F238E27FC236}">
                  <a16:creationId xmlns:a16="http://schemas.microsoft.com/office/drawing/2014/main" id="{6076DE4C-C8FC-4A1D-B912-839CF53A65E6}"/>
                </a:ext>
              </a:extLst>
            </p:cNvPr>
            <p:cNvSpPr/>
            <p:nvPr/>
          </p:nvSpPr>
          <p:spPr>
            <a:xfrm>
              <a:off x="1032114" y="2662842"/>
              <a:ext cx="5184000" cy="396000"/>
            </a:xfrm>
            <a:custGeom>
              <a:avLst/>
              <a:gdLst>
                <a:gd name="connsiteX0" fmla="*/ 78105 w 4457700"/>
                <a:gd name="connsiteY0" fmla="*/ 0 h 180975"/>
                <a:gd name="connsiteX1" fmla="*/ 0 w 4457700"/>
                <a:gd name="connsiteY1" fmla="*/ 91154 h 180975"/>
                <a:gd name="connsiteX2" fmla="*/ 78105 w 4457700"/>
                <a:gd name="connsiteY2" fmla="*/ 182309 h 180975"/>
                <a:gd name="connsiteX3" fmla="*/ 4384072 w 4457700"/>
                <a:gd name="connsiteY3" fmla="*/ 182309 h 180975"/>
                <a:gd name="connsiteX4" fmla="*/ 4462272 w 4457700"/>
                <a:gd name="connsiteY4" fmla="*/ 91154 h 180975"/>
                <a:gd name="connsiteX5" fmla="*/ 4384072 w 4457700"/>
                <a:gd name="connsiteY5" fmla="*/ 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80975">
                  <a:moveTo>
                    <a:pt x="78105" y="0"/>
                  </a:moveTo>
                  <a:lnTo>
                    <a:pt x="0" y="91154"/>
                  </a:lnTo>
                  <a:lnTo>
                    <a:pt x="78105" y="182309"/>
                  </a:lnTo>
                  <a:lnTo>
                    <a:pt x="4384072" y="182309"/>
                  </a:lnTo>
                  <a:lnTo>
                    <a:pt x="4462272" y="91154"/>
                  </a:lnTo>
                  <a:lnTo>
                    <a:pt x="4384072" y="0"/>
                  </a:lnTo>
                  <a:close/>
                </a:path>
              </a:pathLst>
            </a:custGeom>
            <a:solidFill>
              <a:srgbClr val="048493"/>
            </a:solidFill>
            <a:ln w="9525" cap="flat">
              <a:noFill/>
              <a:prstDash val="solid"/>
              <a:miter/>
            </a:ln>
          </p:spPr>
          <p:txBody>
            <a:bodyPr rtlCol="0" anchor="ctr"/>
            <a:lstStyle/>
            <a:p>
              <a:pPr lvl="0" algn="ctr">
                <a:defRPr/>
              </a:pPr>
              <a:r>
                <a:rPr lang="sv-SE" sz="1400" dirty="0">
                  <a:solidFill>
                    <a:prstClr val="white"/>
                  </a:solidFill>
                  <a:latin typeface="Arial Black"/>
                </a:rPr>
                <a:t>Leva hållbart​</a:t>
              </a:r>
              <a:endParaRPr kumimoji="0" lang="sv-SE" sz="1400" b="0" i="0" u="none" strike="noStrike" kern="1200" cap="none" spc="0" normalizeH="0" baseline="0" noProof="0" dirty="0">
                <a:ln>
                  <a:noFill/>
                </a:ln>
                <a:solidFill>
                  <a:prstClr val="white"/>
                </a:solidFill>
                <a:effectLst/>
                <a:uLnTx/>
                <a:uFillTx/>
                <a:latin typeface="Arial Black"/>
                <a:ea typeface="+mn-ea"/>
                <a:cs typeface="+mn-cs"/>
              </a:endParaRPr>
            </a:p>
          </p:txBody>
        </p:sp>
        <p:sp>
          <p:nvSpPr>
            <p:cNvPr id="11" name="Bild 76">
              <a:extLst>
                <a:ext uri="{FF2B5EF4-FFF2-40B4-BE49-F238E27FC236}">
                  <a16:creationId xmlns:a16="http://schemas.microsoft.com/office/drawing/2014/main" id="{8E32F71B-6F8F-4175-946C-EF57A39CEB5B}"/>
                </a:ext>
              </a:extLst>
            </p:cNvPr>
            <p:cNvSpPr/>
            <p:nvPr/>
          </p:nvSpPr>
          <p:spPr>
            <a:xfrm>
              <a:off x="1032114" y="2200625"/>
              <a:ext cx="5184000" cy="396000"/>
            </a:xfrm>
            <a:custGeom>
              <a:avLst/>
              <a:gdLst>
                <a:gd name="connsiteX0" fmla="*/ 78105 w 4457700"/>
                <a:gd name="connsiteY0" fmla="*/ 0 h 180975"/>
                <a:gd name="connsiteX1" fmla="*/ 0 w 4457700"/>
                <a:gd name="connsiteY1" fmla="*/ 91154 h 180975"/>
                <a:gd name="connsiteX2" fmla="*/ 78105 w 4457700"/>
                <a:gd name="connsiteY2" fmla="*/ 182309 h 180975"/>
                <a:gd name="connsiteX3" fmla="*/ 4384072 w 4457700"/>
                <a:gd name="connsiteY3" fmla="*/ 182309 h 180975"/>
                <a:gd name="connsiteX4" fmla="*/ 4462272 w 4457700"/>
                <a:gd name="connsiteY4" fmla="*/ 91154 h 180975"/>
                <a:gd name="connsiteX5" fmla="*/ 4384072 w 4457700"/>
                <a:gd name="connsiteY5" fmla="*/ 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80975">
                  <a:moveTo>
                    <a:pt x="78105" y="0"/>
                  </a:moveTo>
                  <a:lnTo>
                    <a:pt x="0" y="91154"/>
                  </a:lnTo>
                  <a:lnTo>
                    <a:pt x="78105" y="182309"/>
                  </a:lnTo>
                  <a:lnTo>
                    <a:pt x="4384072" y="182309"/>
                  </a:lnTo>
                  <a:lnTo>
                    <a:pt x="4462272" y="91154"/>
                  </a:lnTo>
                  <a:lnTo>
                    <a:pt x="4384072" y="0"/>
                  </a:lnTo>
                  <a:close/>
                </a:path>
              </a:pathLst>
            </a:custGeom>
            <a:solidFill>
              <a:srgbClr val="048493"/>
            </a:solidFill>
            <a:ln w="9525" cap="flat">
              <a:noFill/>
              <a:prstDash val="solid"/>
              <a:miter/>
            </a:ln>
          </p:spPr>
          <p:txBody>
            <a:bodyPr rtlCol="0" anchor="ctr"/>
            <a:lstStyle/>
            <a:p>
              <a:pPr lvl="0" algn="ctr">
                <a:defRPr/>
              </a:pPr>
              <a:r>
                <a:rPr lang="sv-SE" sz="1400" dirty="0">
                  <a:solidFill>
                    <a:prstClr val="white"/>
                  </a:solidFill>
                  <a:latin typeface="Arial Black"/>
                </a:rPr>
                <a:t>Agera föregångare</a:t>
              </a:r>
              <a:endParaRPr kumimoji="0" lang="sv-SE" sz="1400" b="0" i="0" u="none" strike="noStrike" kern="1200" cap="none" spc="0" normalizeH="0" baseline="0" noProof="0" dirty="0">
                <a:ln>
                  <a:noFill/>
                </a:ln>
                <a:solidFill>
                  <a:prstClr val="white"/>
                </a:solidFill>
                <a:effectLst/>
                <a:uLnTx/>
                <a:uFillTx/>
                <a:latin typeface="Arial Black"/>
                <a:ea typeface="+mn-ea"/>
                <a:cs typeface="+mn-cs"/>
              </a:endParaRPr>
            </a:p>
          </p:txBody>
        </p:sp>
      </p:grpSp>
    </p:spTree>
    <p:extLst>
      <p:ext uri="{BB962C8B-B14F-4D97-AF65-F5344CB8AC3E}">
        <p14:creationId xmlns:p14="http://schemas.microsoft.com/office/powerpoint/2010/main" val="2852382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3" descr="En bild som visar utomhus, himmel, mark, väg&#10;&#10;Automatiskt genererad beskrivning">
            <a:extLst>
              <a:ext uri="{FF2B5EF4-FFF2-40B4-BE49-F238E27FC236}">
                <a16:creationId xmlns:a16="http://schemas.microsoft.com/office/drawing/2014/main" id="{488306B7-D170-4526-8C30-8BA6FB03CBB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821" b="7821"/>
          <a:stretch>
            <a:fillRect/>
          </a:stretch>
        </p:blipFill>
        <p:spPr/>
      </p:pic>
      <p:sp>
        <p:nvSpPr>
          <p:cNvPr id="9" name="Rektangel 8">
            <a:extLst>
              <a:ext uri="{FF2B5EF4-FFF2-40B4-BE49-F238E27FC236}">
                <a16:creationId xmlns:a16="http://schemas.microsoft.com/office/drawing/2014/main" id="{6F79F6F8-4EB3-42C2-B3C2-34560A2F5A16}"/>
              </a:ext>
            </a:extLst>
          </p:cNvPr>
          <p:cNvSpPr/>
          <p:nvPr/>
        </p:nvSpPr>
        <p:spPr>
          <a:xfrm>
            <a:off x="1628273" y="2315791"/>
            <a:ext cx="8935453" cy="1974687"/>
          </a:xfrm>
          <a:prstGeom prst="rect">
            <a:avLst/>
          </a:prstGeom>
          <a:solidFill>
            <a:schemeClr val="bg1">
              <a:alpha val="73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7" name="Rubrik 6">
            <a:extLst>
              <a:ext uri="{FF2B5EF4-FFF2-40B4-BE49-F238E27FC236}">
                <a16:creationId xmlns:a16="http://schemas.microsoft.com/office/drawing/2014/main" id="{F777499D-1D0B-48E0-ACEC-807492458057}"/>
              </a:ext>
            </a:extLst>
          </p:cNvPr>
          <p:cNvSpPr>
            <a:spLocks noGrp="1"/>
          </p:cNvSpPr>
          <p:nvPr>
            <p:ph type="ctrTitle"/>
          </p:nvPr>
        </p:nvSpPr>
        <p:spPr>
          <a:xfrm>
            <a:off x="1820780" y="2240377"/>
            <a:ext cx="8967537" cy="1974687"/>
          </a:xfrm>
        </p:spPr>
        <p:txBody>
          <a:bodyPr>
            <a:normAutofit/>
          </a:bodyPr>
          <a:lstStyle/>
          <a:p>
            <a:r>
              <a:rPr lang="sv-SE" sz="3600" dirty="0">
                <a:solidFill>
                  <a:schemeClr val="tx1"/>
                </a:solidFill>
              </a:rPr>
              <a:t>Tillsammans ökar vi takten!</a:t>
            </a:r>
            <a:br>
              <a:rPr lang="sv-SE" sz="3200" dirty="0">
                <a:solidFill>
                  <a:schemeClr val="tx1"/>
                </a:solidFill>
              </a:rPr>
            </a:br>
            <a:r>
              <a:rPr lang="sv-SE" sz="3200" b="0" dirty="0">
                <a:solidFill>
                  <a:schemeClr val="tx1"/>
                </a:solidFill>
                <a:hlinkClick r:id="rId4"/>
              </a:rPr>
              <a:t>goteborg.se/miljoklimat2030</a:t>
            </a:r>
            <a:br>
              <a:rPr lang="sv-SE" sz="3200" b="0" dirty="0">
                <a:solidFill>
                  <a:schemeClr val="tx1"/>
                </a:solidFill>
              </a:rPr>
            </a:br>
            <a:r>
              <a:rPr lang="sv-SE" sz="3200" b="0" dirty="0">
                <a:solidFill>
                  <a:schemeClr val="tx1"/>
                </a:solidFill>
              </a:rPr>
              <a:t>#miljöklimat2030</a:t>
            </a:r>
          </a:p>
        </p:txBody>
      </p:sp>
    </p:spTree>
    <p:extLst>
      <p:ext uri="{BB962C8B-B14F-4D97-AF65-F5344CB8AC3E}">
        <p14:creationId xmlns:p14="http://schemas.microsoft.com/office/powerpoint/2010/main" val="2017824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DAD27-E3F8-408B-A998-F2688550736A}"/>
              </a:ext>
            </a:extLst>
          </p:cNvPr>
          <p:cNvSpPr>
            <a:spLocks noGrp="1"/>
          </p:cNvSpPr>
          <p:nvPr>
            <p:ph type="title"/>
          </p:nvPr>
        </p:nvSpPr>
        <p:spPr/>
        <p:txBody>
          <a:bodyPr>
            <a:normAutofit fontScale="90000"/>
          </a:bodyPr>
          <a:lstStyle/>
          <a:p>
            <a:r>
              <a:rPr lang="sv-SE" dirty="0"/>
              <a:t>Kontakt</a:t>
            </a:r>
          </a:p>
        </p:txBody>
      </p:sp>
      <p:sp>
        <p:nvSpPr>
          <p:cNvPr id="3" name="Platshållare för text 2">
            <a:extLst>
              <a:ext uri="{FF2B5EF4-FFF2-40B4-BE49-F238E27FC236}">
                <a16:creationId xmlns:a16="http://schemas.microsoft.com/office/drawing/2014/main" id="{8E4FCA14-D569-4621-9ECA-81A823936203}"/>
              </a:ext>
            </a:extLst>
          </p:cNvPr>
          <p:cNvSpPr>
            <a:spLocks noGrp="1"/>
          </p:cNvSpPr>
          <p:nvPr>
            <p:ph type="body" sz="quarter" idx="11"/>
          </p:nvPr>
        </p:nvSpPr>
        <p:spPr/>
        <p:txBody>
          <a:bodyPr/>
          <a:lstStyle/>
          <a:p>
            <a:endParaRPr lang="sv-SE" dirty="0"/>
          </a:p>
          <a:p>
            <a:r>
              <a:rPr lang="sv-SE" dirty="0"/>
              <a:t>Miljöförvaltningen Göteborgs Stad</a:t>
            </a:r>
          </a:p>
          <a:p>
            <a:r>
              <a:rPr lang="sv-SE" dirty="0"/>
              <a:t>miljoforvaltningen@miljo.goteborg.se</a:t>
            </a:r>
          </a:p>
        </p:txBody>
      </p:sp>
    </p:spTree>
    <p:extLst>
      <p:ext uri="{BB962C8B-B14F-4D97-AF65-F5344CB8AC3E}">
        <p14:creationId xmlns:p14="http://schemas.microsoft.com/office/powerpoint/2010/main" val="2441568218"/>
      </p:ext>
    </p:extLst>
  </p:cSld>
  <p:clrMapOvr>
    <a:masterClrMapping/>
  </p:clrMapOvr>
</p:sld>
</file>

<file path=ppt/theme/theme1.xml><?xml version="1.0" encoding="utf-8"?>
<a:theme xmlns:a="http://schemas.openxmlformats.org/drawingml/2006/main" name="Göteborgs Stad – Blå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v4.pptx" id="{E3193080-49D2-4DE4-B013-108D15EE1419}" vid="{8EBC49C1-6180-4C9D-9B8D-3C1E50410938}"/>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öteborgs Stad – Mörkblå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v4.pptx" id="{E3193080-49D2-4DE4-B013-108D15EE1419}" vid="{BDB837A3-603F-461C-B148-DB61C10D661B}"/>
    </a:ext>
  </a:extLst>
</a:theme>
</file>

<file path=ppt/theme/theme3.xml><?xml version="1.0" encoding="utf-8"?>
<a:theme xmlns:a="http://schemas.openxmlformats.org/drawingml/2006/main" name="Göteborgs Stad – Röd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v4.pptx" id="{E3193080-49D2-4DE4-B013-108D15EE1419}" vid="{D2CAE3F2-BC92-4DFF-AEEE-E356BD821320}"/>
    </a:ext>
  </a:extLst>
</a:theme>
</file>

<file path=ppt/theme/theme4.xml><?xml version="1.0" encoding="utf-8"?>
<a:theme xmlns:a="http://schemas.openxmlformats.org/drawingml/2006/main" name="Göteborgs Stad – Turkos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v4.pptx" id="{E3193080-49D2-4DE4-B013-108D15EE1419}" vid="{200127D2-FD5B-49B3-9C0C-2C7363B47D73}"/>
    </a:ext>
  </a:extLst>
</a:theme>
</file>

<file path=ppt/theme/theme5.xml><?xml version="1.0" encoding="utf-8"?>
<a:theme xmlns:a="http://schemas.openxmlformats.org/drawingml/2006/main" name="Göteborgs Stad – Rosa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v4.pptx" id="{E3193080-49D2-4DE4-B013-108D15EE1419}" vid="{F05FF3CC-9949-4A4D-B478-6F1A5DB8E7A0}"/>
    </a:ext>
  </a:extLst>
</a:theme>
</file>

<file path=ppt/theme/theme6.xml><?xml version="1.0" encoding="utf-8"?>
<a:theme xmlns:a="http://schemas.openxmlformats.org/drawingml/2006/main" name="Göteborgs Stad – Grön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v4.pptx" id="{E3193080-49D2-4DE4-B013-108D15EE1419}" vid="{A6165CE6-4CC1-45ED-BC19-73C2186824F4}"/>
    </a:ext>
  </a:extLst>
</a:theme>
</file>

<file path=ppt/theme/theme7.xml><?xml version="1.0" encoding="utf-8"?>
<a:theme xmlns:a="http://schemas.openxmlformats.org/drawingml/2006/main" name="Göteborgs Stad – Lila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v4.pptx" id="{E3193080-49D2-4DE4-B013-108D15EE1419}" vid="{2F6D3D8E-1679-466C-BB18-4E9C6FC4AB31}"/>
    </a:ext>
  </a:extLst>
</a:theme>
</file>

<file path=ppt/theme/theme8.xml><?xml version="1.0" encoding="utf-8"?>
<a:theme xmlns:a="http://schemas.openxmlformats.org/drawingml/2006/main" name="Göteborgs Stad – Gul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v4.pptx" id="{E3193080-49D2-4DE4-B013-108D15EE1419}" vid="{516B551B-5582-498E-802A-D2457898B643}"/>
    </a:ext>
  </a:extLst>
</a:theme>
</file>

<file path=ppt/theme/theme9.xml><?xml version="1.0" encoding="utf-8"?>
<a:theme xmlns:a="http://schemas.openxmlformats.org/drawingml/2006/main" name="Office-tema">
  <a:themeElements>
    <a:clrScheme name="Göteborgs Stad Powerpoin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877e962f-cce8-4263-958b-2ac367db93b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005D01A6D4361E46BFB3EE737536BBB5" ma:contentTypeVersion="18" ma:contentTypeDescription="Skapa ett nytt dokument." ma:contentTypeScope="" ma:versionID="ce1182906adc56f52e4724417d77368a">
  <xsd:schema xmlns:xsd="http://www.w3.org/2001/XMLSchema" xmlns:xs="http://www.w3.org/2001/XMLSchema" xmlns:p="http://schemas.microsoft.com/office/2006/metadata/properties" xmlns:ns3="877e962f-cce8-4263-958b-2ac367db93b4" xmlns:ns4="9a887aa9-39d4-4fcf-8988-c4e8ddf8a7b4" targetNamespace="http://schemas.microsoft.com/office/2006/metadata/properties" ma:root="true" ma:fieldsID="12df524c18a93fbb97ace436ee03be78" ns3:_="" ns4:_="">
    <xsd:import namespace="877e962f-cce8-4263-958b-2ac367db93b4"/>
    <xsd:import namespace="9a887aa9-39d4-4fcf-8988-c4e8ddf8a7b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7e962f-cce8-4263-958b-2ac367db93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a887aa9-39d4-4fcf-8988-c4e8ddf8a7b4"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SharingHintHash" ma:index="12"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511F4A-7510-4912-BFF9-FA820E47E45E}">
  <ds:schemaRefs>
    <ds:schemaRef ds:uri="http://schemas.microsoft.com/sharepoint/v3/contenttype/forms"/>
  </ds:schemaRefs>
</ds:datastoreItem>
</file>

<file path=customXml/itemProps2.xml><?xml version="1.0" encoding="utf-8"?>
<ds:datastoreItem xmlns:ds="http://schemas.openxmlformats.org/officeDocument/2006/customXml" ds:itemID="{AEB855EC-3532-46BF-91BC-8BEF83ECBE5C}">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9a887aa9-39d4-4fcf-8988-c4e8ddf8a7b4"/>
    <ds:schemaRef ds:uri="877e962f-cce8-4263-958b-2ac367db93b4"/>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B32270B1-090A-48A4-9A06-92E4B7B365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7e962f-cce8-4263-958b-2ac367db93b4"/>
    <ds:schemaRef ds:uri="9a887aa9-39d4-4fcf-8988-c4e8ddf8a7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865</Words>
  <Application>Microsoft Office PowerPoint</Application>
  <PresentationFormat>Bredbild</PresentationFormat>
  <Paragraphs>117</Paragraphs>
  <Slides>8</Slides>
  <Notes>7</Notes>
  <HiddenSlides>0</HiddenSlides>
  <MMClips>0</MMClips>
  <ScaleCrop>false</ScaleCrop>
  <HeadingPairs>
    <vt:vector size="6" baseType="variant">
      <vt:variant>
        <vt:lpstr>Använt teckensnitt</vt:lpstr>
      </vt:variant>
      <vt:variant>
        <vt:i4>5</vt:i4>
      </vt:variant>
      <vt:variant>
        <vt:lpstr>Tema</vt:lpstr>
      </vt:variant>
      <vt:variant>
        <vt:i4>8</vt:i4>
      </vt:variant>
      <vt:variant>
        <vt:lpstr>Bildrubriker</vt:lpstr>
      </vt:variant>
      <vt:variant>
        <vt:i4>8</vt:i4>
      </vt:variant>
    </vt:vector>
  </HeadingPairs>
  <TitlesOfParts>
    <vt:vector size="21" baseType="lpstr">
      <vt:lpstr>Arial</vt:lpstr>
      <vt:lpstr>Arial Black</vt:lpstr>
      <vt:lpstr>Calibri</vt:lpstr>
      <vt:lpstr>Open Sans</vt:lpstr>
      <vt:lpstr>Wingdings</vt:lpstr>
      <vt:lpstr>Göteborgs Stad – Blå dekor</vt:lpstr>
      <vt:lpstr>Göteborgs Stad – Mörkblå dekor</vt:lpstr>
      <vt:lpstr>Göteborgs Stad – Röd dekor</vt:lpstr>
      <vt:lpstr>Göteborgs Stad – Turkos dekor</vt:lpstr>
      <vt:lpstr>Göteborgs Stad – Rosa dekor</vt:lpstr>
      <vt:lpstr>Göteborgs Stad – Grön dekor</vt:lpstr>
      <vt:lpstr>Göteborgs Stad – Lila dekor</vt:lpstr>
      <vt:lpstr>Göteborgs Stad – Gul dekor</vt:lpstr>
      <vt:lpstr>Miljö och klimat Göteborg 2030</vt:lpstr>
      <vt:lpstr>Miljö och klimatprogrammet – Göteborgs Stads övergripande styrande dokument för miljö- och klimatområdet</vt:lpstr>
      <vt:lpstr>Ekologiskt hållbar stad 2030</vt:lpstr>
      <vt:lpstr>Två sätt för genomförandet av åtgärder</vt:lpstr>
      <vt:lpstr>Systematiskt miljöarbete - ett gemensamt miljöledningssystem </vt:lpstr>
      <vt:lpstr>Strategiarbetet</vt:lpstr>
      <vt:lpstr>Tillsammans ökar vi takten! goteborg.se/miljoklimat2030 #miljöklimat2030</vt:lpstr>
      <vt:lpstr>Kontakt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16:9</dc:title>
  <dc:creator>annelie.karlsson@miljo.goteborg.se</dc:creator>
  <cp:lastModifiedBy>Emma Broms</cp:lastModifiedBy>
  <cp:revision>46</cp:revision>
  <dcterms:created xsi:type="dcterms:W3CDTF">2022-01-20T14:09:27Z</dcterms:created>
  <dcterms:modified xsi:type="dcterms:W3CDTF">2024-03-20T14:50:34Z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0x010100005D01A6D4361E46BFB3EE737536BBB5</vt:lpwstr>
  </property>
</Properties>
</file>