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4042" r:id="rId5"/>
    <p:sldMasterId id="2147484605" r:id="rId6"/>
  </p:sldMasterIdLst>
  <p:notesMasterIdLst>
    <p:notesMasterId r:id="rId37"/>
  </p:notesMasterIdLst>
  <p:sldIdLst>
    <p:sldId id="434" r:id="rId7"/>
    <p:sldId id="476" r:id="rId8"/>
    <p:sldId id="3850" r:id="rId9"/>
    <p:sldId id="474" r:id="rId10"/>
    <p:sldId id="464" r:id="rId11"/>
    <p:sldId id="480" r:id="rId12"/>
    <p:sldId id="477" r:id="rId13"/>
    <p:sldId id="422" r:id="rId14"/>
    <p:sldId id="3869" r:id="rId15"/>
    <p:sldId id="3866" r:id="rId16"/>
    <p:sldId id="3856" r:id="rId17"/>
    <p:sldId id="3870" r:id="rId18"/>
    <p:sldId id="3858" r:id="rId19"/>
    <p:sldId id="3860" r:id="rId20"/>
    <p:sldId id="3862" r:id="rId21"/>
    <p:sldId id="3871" r:id="rId22"/>
    <p:sldId id="3864" r:id="rId23"/>
    <p:sldId id="3865" r:id="rId24"/>
    <p:sldId id="470" r:id="rId25"/>
    <p:sldId id="262" r:id="rId26"/>
    <p:sldId id="259" r:id="rId27"/>
    <p:sldId id="471" r:id="rId28"/>
    <p:sldId id="481" r:id="rId29"/>
    <p:sldId id="3855" r:id="rId30"/>
    <p:sldId id="3857" r:id="rId31"/>
    <p:sldId id="3859" r:id="rId32"/>
    <p:sldId id="3861" r:id="rId33"/>
    <p:sldId id="3863" r:id="rId34"/>
    <p:sldId id="3854" r:id="rId35"/>
    <p:sldId id="438" r:id="rId36"/>
  </p:sldIdLst>
  <p:sldSz cx="12192000" cy="6858000"/>
  <p:notesSz cx="6669088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C24E1C-C0DA-4195-96FD-272CF72866D7}" v="300" dt="2023-04-11T11:04:16.578"/>
    <p1510:client id="{1EA8DC14-2BDD-5F1E-A833-69DD1F354D06}" v="374" dt="2023-04-11T07:48:12.6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66" autoAdjust="0"/>
    <p:restoredTop sz="94660"/>
  </p:normalViewPr>
  <p:slideViewPr>
    <p:cSldViewPr snapToGrid="0">
      <p:cViewPr varScale="1">
        <p:scale>
          <a:sx n="81" d="100"/>
          <a:sy n="81" d="100"/>
        </p:scale>
        <p:origin x="40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microsoft.com/office/2015/10/relationships/revisionInfo" Target="revisionInfo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CC68A1-468B-4891-9DAA-3E24F5EBB911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594DA-699B-48A2-82B5-26BF96FBEE3A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4056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Var kommer syftet ifrån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13089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>
              <a:cs typeface="Calibri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4823B0-CA0E-4DA3-84F2-571341B65761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562246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Från förra gången ihop med det som de har gjort idag.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38518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sv-SE" sz="1200" b="1" i="0">
                <a:effectLst/>
                <a:latin typeface="Century Gothic" panose="020B0502020202020204" pitchFamily="34" charset="0"/>
              </a:rPr>
              <a:t>Tydlig vision och riktning - tillgänglig lärmiljö</a:t>
            </a:r>
            <a:r>
              <a:rPr lang="sv-SE" sz="1200" b="0" i="0">
                <a:effectLst/>
                <a:latin typeface="Century Gothic" panose="020B0502020202020204" pitchFamily="34" charset="0"/>
              </a:rPr>
              <a:t> </a:t>
            </a:r>
            <a:endParaRPr lang="sv-SE" sz="2800" b="0" i="0">
              <a:effectLst/>
            </a:endParaRPr>
          </a:p>
          <a:p>
            <a:pPr algn="l" rtl="0" fontAlgn="base"/>
            <a:r>
              <a:rPr lang="sv-SE" sz="1200" b="0" i="0">
                <a:effectLst/>
                <a:latin typeface="Century Gothic" panose="020B0502020202020204" pitchFamily="34" charset="0"/>
              </a:rPr>
              <a:t> </a:t>
            </a:r>
            <a:endParaRPr lang="sv-SE" sz="2800" b="0" i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1" i="0">
                <a:effectLst/>
                <a:latin typeface="Century Gothic" panose="020B0502020202020204" pitchFamily="34" charset="0"/>
              </a:rPr>
              <a:t>Beskriv er vision och riktning för arbetet med tillgänglig lärmiljö!</a:t>
            </a:r>
            <a:r>
              <a:rPr lang="sv-SE" sz="1200" b="0" i="0">
                <a:effectLst/>
                <a:latin typeface="Century Gothic" panose="020B0502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0" i="0">
                <a:effectLst/>
                <a:latin typeface="Century Gothic" panose="020B0502020202020204" pitchFamily="34" charset="0"/>
              </a:rPr>
              <a:t>Hur blir medarbetarna delaktiga i att förstå och förverkliga visionen/riktningen?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0" i="0">
                <a:effectLst/>
                <a:latin typeface="Century Gothic" panose="020B0502020202020204" pitchFamily="34" charset="0"/>
              </a:rPr>
              <a:t>Hur görs barn, elever och vårdnadshavare delaktiga i arbetet med skolans vision? </a:t>
            </a:r>
            <a:endParaRPr lang="sv-SE" sz="2800">
              <a:effectLst/>
            </a:endParaRPr>
          </a:p>
          <a:p>
            <a:pPr algn="l" rtl="0" fontAlgn="base"/>
            <a:r>
              <a:rPr lang="sv-SE" sz="1200" b="1" i="0">
                <a:effectLst/>
                <a:latin typeface="Century Gothic" panose="020B0502020202020204" pitchFamily="34" charset="0"/>
              </a:rPr>
              <a:t>Gemensam kunskapsbas - tillgänglig lärmiljö</a:t>
            </a:r>
            <a:r>
              <a:rPr lang="sv-SE" sz="1200" b="0" i="0">
                <a:effectLst/>
                <a:latin typeface="Century Gothic" panose="020B0502020202020204" pitchFamily="34" charset="0"/>
              </a:rPr>
              <a:t> </a:t>
            </a:r>
            <a:endParaRPr lang="sv-SE" sz="2800" b="0" i="0">
              <a:effectLst/>
            </a:endParaRPr>
          </a:p>
          <a:p>
            <a:pPr algn="l" rtl="0" fontAlgn="base"/>
            <a:r>
              <a:rPr lang="sv-SE" sz="1200" b="0" i="0">
                <a:effectLst/>
                <a:latin typeface="Century Gothic" panose="020B0502020202020204" pitchFamily="34" charset="0"/>
              </a:rPr>
              <a:t> </a:t>
            </a:r>
            <a:endParaRPr lang="sv-SE" sz="2800" b="0" i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1" i="0">
                <a:effectLst/>
                <a:latin typeface="Century Gothic" panose="020B0502020202020204" pitchFamily="34" charset="0"/>
              </a:rPr>
              <a:t>Hur arbetar ni för att all personal ska ta ansvar för att realisera inkluderande arbetssätt och förhållningssätt?</a:t>
            </a:r>
            <a:r>
              <a:rPr lang="sv-SE" sz="1200" b="0" i="0">
                <a:effectLst/>
                <a:latin typeface="Century Gothic" panose="020B0502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0" i="0">
                <a:effectLst/>
                <a:latin typeface="Century Gothic" panose="020B0502020202020204" pitchFamily="34" charset="0"/>
              </a:rPr>
              <a:t>Hur arbetar ni för att alla ska ta avstånd från beteenden som är diskriminerande och exkluderande?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0" i="0">
                <a:effectLst/>
                <a:latin typeface="Century Gothic" panose="020B0502020202020204" pitchFamily="34" charset="0"/>
              </a:rPr>
              <a:t>Hur arbetar ni för att främja undervisning där arbetssätten är ändamålsenliga, anpassade och varierande för att möta upp elevers olika förutsättningar och behov? </a:t>
            </a:r>
          </a:p>
          <a:p>
            <a:pPr algn="l" rtl="0" fontAlgn="base"/>
            <a:r>
              <a:rPr lang="sv-SE" sz="1200" b="1" i="0">
                <a:effectLst/>
                <a:latin typeface="Century Gothic" panose="020B0502020202020204" pitchFamily="34" charset="0"/>
              </a:rPr>
              <a:t>Hållbar organisation - tillgänglig lärmiljö:</a:t>
            </a:r>
            <a:r>
              <a:rPr lang="sv-SE" sz="1200" b="0" i="0">
                <a:effectLst/>
                <a:latin typeface="Century Gothic" panose="020B0502020202020204" pitchFamily="34" charset="0"/>
              </a:rPr>
              <a:t> </a:t>
            </a:r>
            <a:endParaRPr lang="sv-SE" sz="2800" b="0" i="0">
              <a:effectLst/>
            </a:endParaRPr>
          </a:p>
          <a:p>
            <a:pPr algn="l" rtl="0" fontAlgn="base"/>
            <a:r>
              <a:rPr lang="sv-SE" sz="1200" b="0" i="0">
                <a:effectLst/>
                <a:latin typeface="Century Gothic" panose="020B0502020202020204" pitchFamily="34" charset="0"/>
              </a:rPr>
              <a:t> </a:t>
            </a:r>
            <a:endParaRPr lang="sv-SE" sz="2800" b="0" i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1" i="0">
                <a:effectLst/>
                <a:latin typeface="Century Gothic" panose="020B0502020202020204" pitchFamily="34" charset="0"/>
              </a:rPr>
              <a:t>Hur skapar ni en flexibel organisation som kan möta upp varje elevs behov och rätt till utbildning av god kvalitet?</a:t>
            </a:r>
            <a:r>
              <a:rPr lang="sv-SE" sz="1200" b="0" i="0">
                <a:effectLst/>
                <a:latin typeface="Century Gothic" panose="020B0502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0" i="0">
                <a:effectLst/>
                <a:latin typeface="Century Gothic" panose="020B0502020202020204" pitchFamily="34" charset="0"/>
              </a:rPr>
              <a:t>Hur fördelar ni resurser utifrån elevers behov, för att realisera en inkluderande utbildning? 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0" i="0">
                <a:effectLst/>
                <a:latin typeface="Century Gothic" panose="020B0502020202020204" pitchFamily="34" charset="0"/>
              </a:rPr>
              <a:t>Hur ser ni till att en tillgänglig lärmiljö beaktas vid rekrytering och bemanning?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0" i="0">
                <a:effectLst/>
                <a:latin typeface="Century Gothic" panose="020B0502020202020204" pitchFamily="34" charset="0"/>
              </a:rPr>
              <a:t>Hur följer ni upp och utvärderar organisationens möjligheter att möta elevers behov? </a:t>
            </a:r>
          </a:p>
          <a:p>
            <a:pPr algn="l" rtl="0" fontAlgn="base"/>
            <a:r>
              <a:rPr lang="sv-SE" sz="1200" b="1" i="0">
                <a:effectLst/>
                <a:latin typeface="Century Gothic" panose="020B0502020202020204" pitchFamily="34" charset="0"/>
              </a:rPr>
              <a:t>Levande systematiskt kvalitetsarbete - tillgänglig lärmiljö:</a:t>
            </a:r>
            <a:r>
              <a:rPr lang="sv-SE" sz="1200" b="0" i="0">
                <a:effectLst/>
                <a:latin typeface="Century Gothic" panose="020B0502020202020204" pitchFamily="34" charset="0"/>
              </a:rPr>
              <a:t> </a:t>
            </a:r>
            <a:endParaRPr lang="sv-SE" sz="2800" b="0" i="0">
              <a:effectLst/>
            </a:endParaRPr>
          </a:p>
          <a:p>
            <a:pPr algn="l" rtl="0" fontAlgn="base"/>
            <a:r>
              <a:rPr lang="sv-SE" sz="1200" b="0" i="0">
                <a:effectLst/>
                <a:latin typeface="Century Gothic" panose="020B0502020202020204" pitchFamily="34" charset="0"/>
              </a:rPr>
              <a:t> </a:t>
            </a:r>
            <a:endParaRPr lang="sv-SE" sz="2800" b="0" i="0">
              <a:effectLst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1" i="0">
                <a:effectLst/>
                <a:latin typeface="Century Gothic" panose="020B0502020202020204" pitchFamily="34" charset="0"/>
              </a:rPr>
              <a:t>Hur formulerar ni konkreta mål och aktiviteter som är möjliga att följa upp så att er vision/riktning omsätts i handling?  </a:t>
            </a:r>
            <a:r>
              <a:rPr lang="sv-SE" sz="1200" b="0" i="0">
                <a:effectLst/>
                <a:latin typeface="Century Gothic" panose="020B0502020202020204" pitchFamily="34" charset="0"/>
              </a:rPr>
              <a:t>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0" i="0">
                <a:effectLst/>
                <a:latin typeface="Century Gothic" panose="020B0502020202020204" pitchFamily="34" charset="0"/>
              </a:rPr>
              <a:t>Hur blir medarbetare (inklusive elevhälsans professioner) delaktiga i det systematiska kvalitetsarbetet?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sv-SE" sz="1200" b="0" i="0">
                <a:effectLst/>
                <a:latin typeface="Century Gothic" panose="020B0502020202020204" pitchFamily="34" charset="0"/>
              </a:rPr>
              <a:t>Vilken data och underlag använder ni vid uppföljning/utvärdering av nuläget? 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v-SE" sz="1200" b="0" i="0">
              <a:effectLst/>
              <a:latin typeface="Century Gothic" panose="020B0502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endParaRPr lang="sv-SE" sz="1200" b="0" i="0">
              <a:effectLst/>
              <a:latin typeface="Century Gothic" panose="020B0502020202020204" pitchFamily="34" charset="0"/>
            </a:endParaRPr>
          </a:p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94359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Syfte varje bord ny input på varje, nya grupper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39526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Annika leder samtalet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01261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Karin Nilsson </a:t>
            </a:r>
            <a:r>
              <a:rPr lang="en-US" err="1">
                <a:cs typeface="Calibri"/>
              </a:rPr>
              <a:t>berättar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8261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Karin Nilsson </a:t>
            </a:r>
            <a:r>
              <a:rPr lang="en-US" err="1"/>
              <a:t>berättar</a:t>
            </a:r>
            <a:endParaRPr lang="sv-SE" err="1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8077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/>
              <a:t>Repetera kort, Elin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3594DA-699B-48A2-82B5-26BF96FBEE3A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74003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84422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2371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644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585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806612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824707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6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4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78245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bild (alt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2000" y="1411201"/>
            <a:ext cx="6912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6912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5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202560" y="-5736"/>
            <a:ext cx="3989441" cy="68637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9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lnSpc>
                <a:spcPct val="100000"/>
              </a:lnSpc>
              <a:defRPr lang="sv-SE" sz="110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ORGANISATIONSNAMN (ÄNDRA SIDHUVUD VIA FLIKEN INFOGA-SIDHUVUD/SIDFOT)</a:t>
            </a:r>
          </a:p>
        </p:txBody>
      </p:sp>
      <p:sp>
        <p:nvSpPr>
          <p:cNvPr id="9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507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1" y="2350800"/>
            <a:ext cx="9984316" cy="381635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399877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rtsida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2000" y="2275200"/>
            <a:ext cx="10560000" cy="1143000"/>
          </a:xfrm>
        </p:spPr>
        <p:txBody>
          <a:bodyPr anchorCtr="0"/>
          <a:lstStyle>
            <a:lvl1pPr algn="l">
              <a:defRPr sz="3600" b="1" i="0" cap="all" baseline="0">
                <a:latin typeface="Arial Narrow" panose="020B0606020202030204" pitchFamily="34" charset="0"/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13" name="Platshållare för text 12"/>
          <p:cNvSpPr>
            <a:spLocks noGrp="1"/>
          </p:cNvSpPr>
          <p:nvPr>
            <p:ph type="body" sz="quarter" idx="14" hasCustomPrompt="1"/>
          </p:nvPr>
        </p:nvSpPr>
        <p:spPr>
          <a:xfrm>
            <a:off x="912000" y="6237312"/>
            <a:ext cx="10560000" cy="216222"/>
          </a:xfrm>
        </p:spPr>
        <p:txBody>
          <a:bodyPr tIns="0" bIns="0"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 i="0" cap="all" baseline="0">
                <a:latin typeface="Arial Narrow"/>
              </a:defRPr>
            </a:lvl1pPr>
          </a:lstStyle>
          <a:p>
            <a:pPr lvl="0"/>
            <a:r>
              <a:rPr lang="sv-SE"/>
              <a:t>Klicka och Skriv in namn och titel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pPr algn="r"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32698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464646"/>
                </a:solidFill>
              </a:defRPr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text 6"/>
          <p:cNvSpPr>
            <a:spLocks noGrp="1"/>
          </p:cNvSpPr>
          <p:nvPr>
            <p:ph type="body" sz="quarter" idx="12"/>
          </p:nvPr>
        </p:nvSpPr>
        <p:spPr>
          <a:xfrm>
            <a:off x="1524000" y="2286000"/>
            <a:ext cx="8940800" cy="358140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sz="quarter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59AC-CD85-6044-AFE7-84B92296A0AB}" type="slidenum">
              <a:rPr lang="sv-SE" altLang="sv-SE"/>
              <a:pPr>
                <a:defRPr/>
              </a:pPr>
              <a:t>‹#›</a:t>
            </a:fld>
            <a:endParaRPr lang="sv-SE" altLang="sv-SE"/>
          </a:p>
        </p:txBody>
      </p:sp>
      <p:sp>
        <p:nvSpPr>
          <p:cNvPr id="6" name="Platshållare för datum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3A1B3-F4EB-8642-9EB4-D09B4B733F30}" type="datetime1">
              <a:rPr lang="sv-SE" altLang="sv-SE"/>
              <a:pPr>
                <a:defRPr/>
              </a:pPr>
              <a:t>2023-04-24</a:t>
            </a:fld>
            <a:endParaRPr lang="sv-SE" alt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1351370"/>
      </p:ext>
    </p:extLst>
  </p:cSld>
  <p:clrMapOvr>
    <a:masterClrMapping/>
  </p:clrMapOvr>
  <p:transition advClick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227205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Rubrik och tabe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968501" y="274638"/>
            <a:ext cx="9613900" cy="114300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abell 2"/>
          <p:cNvSpPr>
            <a:spLocks noGrp="1"/>
          </p:cNvSpPr>
          <p:nvPr>
            <p:ph type="tbl" idx="1"/>
          </p:nvPr>
        </p:nvSpPr>
        <p:spPr>
          <a:xfrm>
            <a:off x="1968501" y="1600200"/>
            <a:ext cx="9613900" cy="4205288"/>
          </a:xfrm>
        </p:spPr>
        <p:txBody>
          <a:bodyPr rtlCol="0">
            <a:normAutofit/>
          </a:bodyPr>
          <a:lstStyle/>
          <a:p>
            <a:pPr lvl="0"/>
            <a:endParaRPr lang="sv-SE" noProof="0"/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BA6D0C0-208A-F748-A223-066E53C3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EB5C155-3564-E842-8E1D-313525A6FD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02F2CB85-5487-934B-A98A-1BC26DA584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487F92-86F4-8440-A67D-ECDDF7D89A2B}" type="slidenum">
              <a:rPr lang="en-US" altLang="sv-SE"/>
              <a:pPr>
                <a:defRPr/>
              </a:pPr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110421623"/>
      </p:ext>
    </p:extLst>
  </p:cSld>
  <p:clrMapOvr>
    <a:masterClrMapping/>
  </p:clrMapOvr>
  <p:transition advClick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7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5088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8" name="Platshållare för innehåll 3"/>
          <p:cNvSpPr>
            <a:spLocks noGrp="1"/>
          </p:cNvSpPr>
          <p:nvPr>
            <p:ph sz="quarter" idx="13" hasCustomPrompt="1"/>
          </p:nvPr>
        </p:nvSpPr>
        <p:spPr>
          <a:xfrm>
            <a:off x="6384597" y="2350800"/>
            <a:ext cx="5088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20673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 och numrerad li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ubrik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5" name="Platshållare för innehåll 2"/>
          <p:cNvSpPr>
            <a:spLocks noGrp="1"/>
          </p:cNvSpPr>
          <p:nvPr>
            <p:ph idx="1" hasCustomPrompt="1"/>
          </p:nvPr>
        </p:nvSpPr>
        <p:spPr>
          <a:xfrm>
            <a:off x="912000" y="2350800"/>
            <a:ext cx="9984000" cy="381600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60363" indent="-360363">
              <a:buFont typeface="+mj-lt"/>
              <a:buAutoNum type="arabicPeriod"/>
              <a:defRPr lang="sv-SE" dirty="0" smtClean="0"/>
            </a:lvl1pPr>
            <a:lvl2pPr marL="648000" indent="-288000">
              <a:buFont typeface="+mj-lt"/>
              <a:buAutoNum type="alphaLcPeriod"/>
              <a:defRPr baseline="0"/>
            </a:lvl2pPr>
            <a:lvl3pPr marL="936000" indent="-288000">
              <a:buFont typeface="+mj-lt"/>
              <a:buAutoNum type="romanLcPeriod"/>
              <a:defRPr/>
            </a:lvl3pPr>
            <a:lvl4pPr marL="1224000" indent="-288000">
              <a:buSzPct val="90000"/>
              <a:buFont typeface="Helvetica" panose="020B0604020202020204" pitchFamily="34" charset="0"/>
              <a:buChar char="»"/>
              <a:defRPr/>
            </a:lvl4pPr>
            <a:lvl5pPr marL="1566900" indent="-342900">
              <a:buSzPct val="80000"/>
              <a:buFont typeface="+mj-lt"/>
              <a:buAutoNum type="arabicPeriod"/>
              <a:defRPr/>
            </a:lvl5pPr>
          </a:lstStyle>
          <a:p>
            <a:pPr lvl="0"/>
            <a:r>
              <a:rPr lang="sv-SE"/>
              <a:t>Skriv in din text eller klicka på ikonerna nedan för att infoga objekt</a:t>
            </a:r>
          </a:p>
          <a:p>
            <a:pPr lvl="1"/>
            <a:r>
              <a:rPr lang="sv-SE"/>
              <a:t>Nivå 2</a:t>
            </a:r>
          </a:p>
          <a:p>
            <a:pPr lvl="2"/>
            <a:r>
              <a:rPr lang="sv-SE"/>
              <a:t>Nivå 3</a:t>
            </a:r>
          </a:p>
          <a:p>
            <a:pPr lvl="3"/>
            <a:r>
              <a:rPr lang="sv-SE"/>
              <a:t>Nivå 4</a:t>
            </a:r>
          </a:p>
          <a:p>
            <a:pPr lvl="4"/>
            <a:r>
              <a:rPr lang="sv-SE"/>
              <a:t>Nivå 5</a:t>
            </a:r>
          </a:p>
        </p:txBody>
      </p:sp>
      <p:sp>
        <p:nvSpPr>
          <p:cNvPr id="3" name="Platshållare för bildnumm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426A61E-93B8-384D-8975-0A89DB09A550}" type="slidenum">
              <a:rPr lang="sv-SE" smtClean="0"/>
              <a:pPr>
                <a:defRPr/>
              </a:pPr>
              <a:t>‹#›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pPr eaLnBrk="0" hangingPunct="0"/>
            <a:r>
              <a:rPr lang="sv-SE"/>
              <a:t>ORGANISATIONSNAMN (ÄNDRA SIDHUVUD VIA FLIKEN INFOGA-SIDHUVUD/SIDFOT)</a:t>
            </a:r>
          </a:p>
        </p:txBody>
      </p:sp>
    </p:spTree>
    <p:extLst>
      <p:ext uri="{BB962C8B-B14F-4D97-AF65-F5344CB8AC3E}">
        <p14:creationId xmlns:p14="http://schemas.microsoft.com/office/powerpoint/2010/main" val="37868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ch två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912000" y="1411201"/>
            <a:ext cx="6816000" cy="7921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Platshållare för innehåll 2"/>
          <p:cNvSpPr>
            <a:spLocks noGrp="1"/>
          </p:cNvSpPr>
          <p:nvPr>
            <p:ph sz="quarter" idx="12" hasCustomPrompt="1"/>
          </p:nvPr>
        </p:nvSpPr>
        <p:spPr>
          <a:xfrm>
            <a:off x="912000" y="2350800"/>
            <a:ext cx="6816000" cy="3888000"/>
          </a:xfrm>
        </p:spPr>
        <p:txBody>
          <a:bodyPr/>
          <a:lstStyle>
            <a:lvl1pPr marL="216000" indent="-216000">
              <a:defRPr/>
            </a:lvl1pPr>
            <a:lvl2pPr marL="432000" indent="-216000">
              <a:defRPr/>
            </a:lvl2pPr>
            <a:lvl3pPr marL="648000" indent="-216000">
              <a:defRPr/>
            </a:lvl3pPr>
            <a:lvl4pPr marL="864000" indent="-216000">
              <a:defRPr/>
            </a:lvl4pPr>
            <a:lvl5pPr marL="1080000" indent="-216000">
              <a:defRPr/>
            </a:lvl5pPr>
          </a:lstStyle>
          <a:p>
            <a:pPr lvl="0"/>
            <a:r>
              <a:rPr lang="sv-SE"/>
              <a:t>Skriv in din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4" name="Platshållare för bild 7"/>
          <p:cNvSpPr>
            <a:spLocks noGrp="1"/>
          </p:cNvSpPr>
          <p:nvPr>
            <p:ph type="pic" sz="quarter" idx="17" hasCustomPrompt="1"/>
          </p:nvPr>
        </p:nvSpPr>
        <p:spPr>
          <a:xfrm>
            <a:off x="8199781" y="-5736"/>
            <a:ext cx="398944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10" name="Platshållare för bild 7"/>
          <p:cNvSpPr>
            <a:spLocks noGrp="1"/>
          </p:cNvSpPr>
          <p:nvPr>
            <p:ph type="pic" sz="quarter" idx="20" hasCustomPrompt="1"/>
          </p:nvPr>
        </p:nvSpPr>
        <p:spPr>
          <a:xfrm>
            <a:off x="8199781" y="3477884"/>
            <a:ext cx="3989441" cy="3396636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marL="0" marR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lang="sv-SE" sz="1600" noProof="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10000"/>
              </a:lnSpc>
              <a:spcBef>
                <a:spcPts val="8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sv-SE" noProof="0"/>
              <a:t>Klicka på ikonen</a:t>
            </a:r>
            <a:br>
              <a:rPr lang="sv-SE" noProof="0"/>
            </a:br>
            <a:br>
              <a:rPr lang="sv-SE" noProof="0"/>
            </a:br>
            <a:r>
              <a:rPr lang="sv-SE" noProof="0"/>
              <a:t>för att lägga till en bild</a:t>
            </a:r>
          </a:p>
        </p:txBody>
      </p:sp>
      <p:sp>
        <p:nvSpPr>
          <p:cNvPr id="2" name="Platshållare för sidfot 1"/>
          <p:cNvSpPr>
            <a:spLocks noGrp="1"/>
          </p:cNvSpPr>
          <p:nvPr>
            <p:ph type="ftr" sz="quarter" idx="21"/>
          </p:nvPr>
        </p:nvSpPr>
        <p:spPr>
          <a:xfrm>
            <a:off x="8496000" y="222935"/>
            <a:ext cx="3360000" cy="460800"/>
          </a:xfrm>
        </p:spPr>
        <p:txBody>
          <a:bodyPr vert="horz" lIns="0" tIns="0" rIns="0" bIns="0" rtlCol="0" anchor="t" anchorCtr="0">
            <a:noAutofit/>
          </a:bodyPr>
          <a:lstStyle>
            <a:lvl1pPr algn="r">
              <a:defRPr lang="sv-SE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sv-SE"/>
              <a:t>ORGANISATIONSNAMN (ÄNDRA SIDHUVUD VIA FLIKEN INFOGA-SIDHUVUD/SIDFOT)</a:t>
            </a:r>
          </a:p>
        </p:txBody>
      </p:sp>
      <p:sp>
        <p:nvSpPr>
          <p:cNvPr id="12" name="Platshållare för bildnummer 3"/>
          <p:cNvSpPr>
            <a:spLocks noGrp="1"/>
          </p:cNvSpPr>
          <p:nvPr>
            <p:ph type="sldNum" sz="quarter" idx="25"/>
          </p:nvPr>
        </p:nvSpPr>
        <p:spPr>
          <a:xfrm>
            <a:off x="10703667" y="6407151"/>
            <a:ext cx="768931" cy="241300"/>
          </a:xfrm>
        </p:spPr>
        <p:txBody>
          <a:bodyPr vert="horz" lIns="0" tIns="0" rIns="0" bIns="0" rtlCol="0" anchor="t" anchorCtr="0">
            <a:noAutofit/>
          </a:bodyPr>
          <a:lstStyle>
            <a:lvl1pPr>
              <a:defRPr lang="sv-SE" b="1" i="0" cap="all" baseline="0" smtClean="0">
                <a:solidFill>
                  <a:schemeClr val="bg1"/>
                </a:soli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  <a:latin typeface="Arial Narrow"/>
                <a:ea typeface="ＭＳ Ｐゴシック" pitchFamily="-65" charset="-128"/>
              </a:defRPr>
            </a:lvl1pPr>
          </a:lstStyle>
          <a:p>
            <a:fld id="{9426A61E-93B8-384D-8975-0A89DB09A550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0267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>
      <p:transition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672291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408345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6579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8972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8913015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9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67282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406511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1474088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0788418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39825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8155490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544503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0880293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1209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23735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14864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236055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09523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842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245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11104959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60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390145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1696" y="2626153"/>
            <a:ext cx="8728608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90000"/>
              </a:lnSpc>
              <a:defRPr sz="4200" kern="0" spc="0" baseline="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0F7CA53-6D92-4A66-95D1-2CEF9E76DF2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731696" y="4165601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kern="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sv-SE"/>
              <a:t>Eventuell underrubrik</a:t>
            </a:r>
          </a:p>
        </p:txBody>
      </p:sp>
      <p:sp>
        <p:nvSpPr>
          <p:cNvPr id="6" name="Platshållare för text 4">
            <a:extLst>
              <a:ext uri="{FF2B5EF4-FFF2-40B4-BE49-F238E27FC236}">
                <a16:creationId xmlns:a16="http://schemas.microsoft.com/office/drawing/2014/main" id="{384ED656-5CBC-4AAE-AA1E-D848C8E71D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731696" y="4606637"/>
            <a:ext cx="8728608" cy="251417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Eventuellt namn på föredragshållare</a:t>
            </a: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pic>
        <p:nvPicPr>
          <p:cNvPr id="8" name="Bildobjekt 7" descr="Logo" title="Logo">
            <a:extLst>
              <a:ext uri="{FF2B5EF4-FFF2-40B4-BE49-F238E27FC236}">
                <a16:creationId xmlns:a16="http://schemas.microsoft.com/office/drawing/2014/main" id="{2DF30E6D-8B83-4DA1-ADDE-3B45462766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897790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64393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4424537-5ECE-4D36-9AE9-88D8AFB54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988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9250" y="1736729"/>
            <a:ext cx="5400000" cy="4176710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EC9B43C6-89FD-4564-BB62-9B67C1AE2E6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3260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>
            <a:extLst>
              <a:ext uri="{FF2B5EF4-FFF2-40B4-BE49-F238E27FC236}">
                <a16:creationId xmlns:a16="http://schemas.microsoft.com/office/drawing/2014/main" id="{BCE7E41F-F5AB-42BF-88B5-ED5B44A646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7988" y="1588563"/>
            <a:ext cx="527808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988" y="2281031"/>
            <a:ext cx="5278080" cy="3524684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32000" y="1591385"/>
            <a:ext cx="5280000" cy="648720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8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32000" y="2281035"/>
            <a:ext cx="5280000" cy="3524685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5B0B39BD-A593-4A83-AD46-53A96C2F78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6679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776507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8562D-9C3D-4ED0-821E-7821BFECF3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1AB884-926D-4607-993A-83391A779C1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355285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79632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800F4CB-80BD-4C46-8862-E3F5646FD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D18EAA5A-4340-4EE5-A1A8-3200B98C0962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096000" y="1736728"/>
            <a:ext cx="5688013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EAD5FAA-1657-4061-B125-FAABE5DDE22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99140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C800227-24F3-424A-950F-9031EC7717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407988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7988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5F04B5A-F0FB-4FC9-9F5F-CDA6CEE251C7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4296000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A5F93C07-C166-474C-8E0B-4E9C3BBCB337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296000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7F97845-F21E-448F-BCE4-594A545AB8CB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8184013" y="1738313"/>
            <a:ext cx="3600000" cy="3660464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5F230963-9997-4CAE-9B9D-4F53D8044D29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8184013" y="5528974"/>
            <a:ext cx="3600000" cy="384464"/>
          </a:xfrm>
        </p:spPr>
        <p:txBody>
          <a:bodyPr>
            <a:normAutofit/>
          </a:bodyPr>
          <a:lstStyle>
            <a:lvl1pPr marL="0" indent="0">
              <a:buFont typeface="Arial" panose="020B0604020202020204" pitchFamily="34" charset="0"/>
              <a:buNone/>
              <a:defRPr sz="1400"/>
            </a:lvl1pPr>
            <a:lvl2pPr marL="457167" indent="0">
              <a:buNone/>
              <a:defRPr sz="1400"/>
            </a:lvl2pPr>
            <a:lvl3pPr marL="914332" indent="0">
              <a:buNone/>
              <a:defRPr sz="1200"/>
            </a:lvl3pPr>
            <a:lvl4pPr marL="1371498" indent="0">
              <a:buNone/>
              <a:defRPr sz="1000"/>
            </a:lvl4pPr>
            <a:lvl5pPr marL="1828664" indent="0">
              <a:buNone/>
              <a:defRPr sz="1000"/>
            </a:lvl5pPr>
            <a:lvl6pPr marL="2285830" indent="0">
              <a:buNone/>
              <a:defRPr sz="1000"/>
            </a:lvl6pPr>
            <a:lvl7pPr marL="2742994" indent="0">
              <a:buNone/>
              <a:defRPr sz="1000"/>
            </a:lvl7pPr>
            <a:lvl8pPr marL="3200160" indent="0">
              <a:buNone/>
              <a:defRPr sz="1000"/>
            </a:lvl8pPr>
            <a:lvl9pPr marL="3657327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44BB15C-87DA-407B-A8B6-CA070A8D70E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784714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bild 4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8362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hel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fot 1">
            <a:extLst>
              <a:ext uri="{FF2B5EF4-FFF2-40B4-BE49-F238E27FC236}">
                <a16:creationId xmlns:a16="http://schemas.microsoft.com/office/drawing/2014/main" id="{4C2CB002-9FCD-48CA-BEF4-9C216A360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76989"/>
            <a:ext cx="5616000" cy="147636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 5">
            <a:extLst>
              <a:ext uri="{FF2B5EF4-FFF2-40B4-BE49-F238E27FC236}">
                <a16:creationId xmlns:a16="http://schemas.microsoft.com/office/drawing/2014/main" id="{1566CF40-59BE-4449-B880-5CCAFCC9D9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12192000" cy="68580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F556A3A-7138-45B2-8593-FAB5296ADD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11309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9627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474F5195-589E-4BA5-AA31-A11EABAE75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190125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Helt 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672158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 me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89F1A3B-CD83-40C2-B654-7491BD29FCD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7989" y="404812"/>
            <a:ext cx="11376024" cy="5508625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marR="0" indent="0" algn="ctr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tx1"/>
                </a:solidFill>
              </a:defRPr>
            </a:lvl1pPr>
          </a:lstStyle>
          <a:p>
            <a:pPr marL="0" marR="0" lvl="0" indent="0" algn="l" defTabSz="914332" rtl="0" eaLnBrk="1" fontAlgn="auto" latinLnBrk="0" hangingPunct="1">
              <a:lnSpc>
                <a:spcPct val="100000"/>
              </a:lnSpc>
              <a:spcBef>
                <a:spcPts val="1843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br>
              <a:rPr lang="sv-SE"/>
            </a:br>
            <a:br>
              <a:rPr lang="sv-SE"/>
            </a:br>
            <a:br>
              <a:rPr lang="sv-SE"/>
            </a:br>
            <a:r>
              <a:rPr lang="sv-SE"/>
              <a:t>Klicka på ikonen ovan</a:t>
            </a: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EAB74EFB-B5F9-4503-84BF-A1C8C3809B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79600" y="1973603"/>
            <a:ext cx="8483640" cy="885112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BE03C4AA-7F69-47DB-B0C7-C398C29343E8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/>
              <a:t>Hållbar stad – öppen för världen</a:t>
            </a:r>
          </a:p>
        </p:txBody>
      </p:sp>
      <p:pic>
        <p:nvPicPr>
          <p:cNvPr id="7" name="Bildobjekt 6" descr="Logo" title="Logo">
            <a:extLst>
              <a:ext uri="{FF2B5EF4-FFF2-40B4-BE49-F238E27FC236}">
                <a16:creationId xmlns:a16="http://schemas.microsoft.com/office/drawing/2014/main" id="{A42DC399-9929-4DB1-86A7-EDD1619A0A0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714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8966CA57-627C-4882-9601-245D15D92392}"/>
              </a:ext>
            </a:extLst>
          </p:cNvPr>
          <p:cNvSpPr/>
          <p:nvPr userDrawn="1"/>
        </p:nvSpPr>
        <p:spPr>
          <a:xfrm>
            <a:off x="407988" y="404813"/>
            <a:ext cx="11376025" cy="550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8841" y="2404809"/>
            <a:ext cx="9134323" cy="1349829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ctr">
              <a:lnSpc>
                <a:spcPct val="90000"/>
              </a:lnSpc>
              <a:defRPr sz="45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mall för rubrikformat</a:t>
            </a:r>
            <a:endParaRPr lang="en-US"/>
          </a:p>
        </p:txBody>
      </p:sp>
      <p:sp>
        <p:nvSpPr>
          <p:cNvPr id="15" name="textruta 14">
            <a:extLst>
              <a:ext uri="{FF2B5EF4-FFF2-40B4-BE49-F238E27FC236}">
                <a16:creationId xmlns:a16="http://schemas.microsoft.com/office/drawing/2014/main" id="{F8CA43A6-7E16-4DBD-AD75-D68133193CDD}"/>
              </a:ext>
            </a:extLst>
          </p:cNvPr>
          <p:cNvSpPr txBox="1"/>
          <p:nvPr userDrawn="1"/>
        </p:nvSpPr>
        <p:spPr>
          <a:xfrm>
            <a:off x="407988" y="6453188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05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pic>
        <p:nvPicPr>
          <p:cNvPr id="6" name="Bildobjekt 5" descr="Logo" title="Logo">
            <a:extLst>
              <a:ext uri="{FF2B5EF4-FFF2-40B4-BE49-F238E27FC236}">
                <a16:creationId xmlns:a16="http://schemas.microsoft.com/office/drawing/2014/main" id="{1BFA490F-F636-4FBD-9551-5FE7BB924C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98641" y="6168924"/>
            <a:ext cx="1280271" cy="42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127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5660961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vslut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89901358-FAEB-466E-A059-DFCAF845E54F}"/>
              </a:ext>
            </a:extLst>
          </p:cNvPr>
          <p:cNvSpPr/>
          <p:nvPr userDrawn="1"/>
        </p:nvSpPr>
        <p:spPr>
          <a:xfrm>
            <a:off x="407987" y="1144857"/>
            <a:ext cx="11374809" cy="5307954"/>
          </a:xfrm>
          <a:prstGeom prst="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2522B255-A89B-4F1E-A846-36B4A9F18AE3}"/>
              </a:ext>
            </a:extLst>
          </p:cNvPr>
          <p:cNvSpPr txBox="1"/>
          <p:nvPr userDrawn="1"/>
        </p:nvSpPr>
        <p:spPr>
          <a:xfrm>
            <a:off x="407987" y="580165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</a:rPr>
              <a:t>Hållbar stad – öppen för världen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791AD600-C07A-4C4F-816C-2BE89532B957}"/>
              </a:ext>
            </a:extLst>
          </p:cNvPr>
          <p:cNvSpPr txBox="1"/>
          <p:nvPr userDrawn="1"/>
        </p:nvSpPr>
        <p:spPr>
          <a:xfrm>
            <a:off x="1420650" y="2405064"/>
            <a:ext cx="3026004" cy="30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lvl="0" indent="0" defTabSz="914332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None/>
              <a:defRPr sz="1700" kern="0" baseline="0">
                <a:solidFill>
                  <a:schemeClr val="bg1"/>
                </a:solidFill>
                <a:latin typeface="+mj-lt"/>
              </a:defRPr>
            </a:lvl1pPr>
            <a:lvl2pPr marL="457167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/>
            </a:lvl2pPr>
            <a:lvl3pPr marL="687548" indent="-2303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/>
            </a:lvl3pPr>
            <a:lvl4pPr marL="914332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4pPr>
            <a:lvl5pPr marL="1144714" indent="-228584" defTabSz="914332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/>
            </a:lvl5pPr>
            <a:lvl6pPr marL="2514412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578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8744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5910" indent="-228584" defTabSz="914332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 lvl="0"/>
            <a:r>
              <a:rPr lang="sv-SE"/>
              <a:t>Kontakt</a:t>
            </a:r>
          </a:p>
        </p:txBody>
      </p:sp>
      <p:pic>
        <p:nvPicPr>
          <p:cNvPr id="13" name="Bildobjekt 12" descr="Logo" title="Logo">
            <a:extLst>
              <a:ext uri="{FF2B5EF4-FFF2-40B4-BE49-F238E27FC236}">
                <a16:creationId xmlns:a16="http://schemas.microsoft.com/office/drawing/2014/main" id="{8FA31A6C-4824-4084-8D71-178D8B56BB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15" name="Platshållare för text 4">
            <a:extLst>
              <a:ext uri="{FF2B5EF4-FFF2-40B4-BE49-F238E27FC236}">
                <a16:creationId xmlns:a16="http://schemas.microsoft.com/office/drawing/2014/main" id="{483A67E9-807F-424F-890D-A3A5CA39AF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20649" y="2830624"/>
            <a:ext cx="6148878" cy="2971086"/>
          </a:xfrm>
        </p:spPr>
        <p:txBody>
          <a:bodyPr numCol="1" spcCol="180000">
            <a:no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1600" b="1" kern="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sv-SE"/>
              <a:t>Avdelning</a:t>
            </a:r>
            <a:br>
              <a:rPr lang="sv-SE"/>
            </a:br>
            <a:r>
              <a:rPr lang="sv-SE"/>
              <a:t>Område, Göteborgs Stad</a:t>
            </a:r>
            <a:br>
              <a:rPr lang="sv-SE"/>
            </a:br>
            <a:r>
              <a:rPr lang="sv-SE"/>
              <a:t>Namn</a:t>
            </a:r>
            <a:br>
              <a:rPr lang="sv-SE"/>
            </a:br>
            <a:r>
              <a:rPr lang="sv-SE"/>
              <a:t>namn@namn.se</a:t>
            </a:r>
          </a:p>
        </p:txBody>
      </p:sp>
    </p:spTree>
    <p:extLst>
      <p:ext uri="{BB962C8B-B14F-4D97-AF65-F5344CB8AC3E}">
        <p14:creationId xmlns:p14="http://schemas.microsoft.com/office/powerpoint/2010/main" val="6358842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ty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Logo" title="Logo">
            <a:extLst>
              <a:ext uri="{FF2B5EF4-FFF2-40B4-BE49-F238E27FC236}">
                <a16:creationId xmlns:a16="http://schemas.microsoft.com/office/drawing/2014/main" id="{1F12769C-ECF3-448E-A565-83EEEC398EE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82706" y="2300663"/>
            <a:ext cx="1426588" cy="2261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26225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1307854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latshållare för bildnummer 2">
            <a:extLst>
              <a:ext uri="{FF2B5EF4-FFF2-40B4-BE49-F238E27FC236}">
                <a16:creationId xmlns:a16="http://schemas.microsoft.com/office/drawing/2014/main" id="{040785F0-4073-4C09-A77E-AF825CBA62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7916290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>
            <a:extLst>
              <a:ext uri="{FF2B5EF4-FFF2-40B4-BE49-F238E27FC236}">
                <a16:creationId xmlns:a16="http://schemas.microsoft.com/office/drawing/2014/main" id="{956AE382-6D43-4751-9CE2-2A4899C59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3E3ABC-9643-4C0C-A216-D9FDF5F8C34E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056000" y="1738313"/>
            <a:ext cx="10080000" cy="4175124"/>
          </a:xfrm>
        </p:spPr>
        <p:txBody>
          <a:bodyPr/>
          <a:lstStyle>
            <a:lvl1pPr>
              <a:lnSpc>
                <a:spcPct val="110000"/>
              </a:lnSpc>
              <a:defRPr/>
            </a:lvl1pPr>
            <a:lvl2pPr>
              <a:lnSpc>
                <a:spcPct val="110000"/>
              </a:lnSpc>
              <a:defRPr/>
            </a:lvl2pPr>
            <a:lvl3pPr>
              <a:lnSpc>
                <a:spcPct val="110000"/>
              </a:lnSpc>
              <a:defRPr/>
            </a:lvl3pPr>
            <a:lvl4pPr>
              <a:lnSpc>
                <a:spcPct val="110000"/>
              </a:lnSpc>
              <a:defRPr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AF1C70CC-B8D4-4719-BB1B-23D6C9B71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22513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43509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5466817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8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047242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338352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5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3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93206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110765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07159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2_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2EDB076-0118-4581-B17D-C1A0602FB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FAA0E3-3FDA-41A6-B9F8-73A1FEF31347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17076" y="1736728"/>
            <a:ext cx="5678925" cy="4194629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7598925" y="1738314"/>
            <a:ext cx="4176000" cy="4175125"/>
          </a:xfr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ctr">
              <a:buNone/>
              <a:defRPr sz="2000"/>
            </a:lvl1pPr>
            <a:lvl2pPr marL="457155" indent="0">
              <a:buNone/>
              <a:defRPr sz="2800"/>
            </a:lvl2pPr>
            <a:lvl3pPr marL="914309" indent="0">
              <a:buNone/>
              <a:defRPr sz="2400"/>
            </a:lvl3pPr>
            <a:lvl4pPr marL="1371464" indent="0">
              <a:buNone/>
              <a:defRPr sz="2000"/>
            </a:lvl4pPr>
            <a:lvl5pPr marL="1828618" indent="0">
              <a:buNone/>
              <a:defRPr sz="2000"/>
            </a:lvl5pPr>
            <a:lvl6pPr marL="2285774" indent="0">
              <a:buNone/>
              <a:defRPr sz="2000"/>
            </a:lvl6pPr>
            <a:lvl7pPr marL="2742926" indent="0">
              <a:buNone/>
              <a:defRPr sz="2000"/>
            </a:lvl7pPr>
            <a:lvl8pPr marL="3200080" indent="0">
              <a:buNone/>
              <a:defRPr sz="2000"/>
            </a:lvl8pPr>
            <a:lvl9pPr marL="3657235" indent="0">
              <a:buNone/>
              <a:defRPr sz="2000"/>
            </a:lvl9pPr>
          </a:lstStyle>
          <a:p>
            <a:r>
              <a:rPr lang="sv-SE"/>
              <a:t>Klicka på ikonen </a:t>
            </a:r>
            <a:br>
              <a:rPr lang="sv-SE"/>
            </a:br>
            <a:br>
              <a:rPr lang="sv-SE"/>
            </a:br>
            <a:r>
              <a:rPr lang="sv-SE"/>
              <a:t>för att lägga till en bild</a:t>
            </a:r>
            <a:endParaRPr lang="en-US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BA6D7259-E2CF-428A-9B5C-9AEE444FC13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8281409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gr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Rektangulär 1">
            <a:extLst>
              <a:ext uri="{FF2B5EF4-FFF2-40B4-BE49-F238E27FC236}">
                <a16:creationId xmlns:a16="http://schemas.microsoft.com/office/drawing/2014/main" id="{1BA840BD-172F-4ADB-A4C1-EA3FB3A68A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>
              <a:solidFill>
                <a:schemeClr val="bg1"/>
              </a:solidFill>
            </a:endParaRPr>
          </a:p>
        </p:txBody>
      </p:sp>
      <p:sp>
        <p:nvSpPr>
          <p:cNvPr id="3" name="Rektangulär 2">
            <a:extLst>
              <a:ext uri="{FF2B5EF4-FFF2-40B4-BE49-F238E27FC236}">
                <a16:creationId xmlns:a16="http://schemas.microsoft.com/office/drawing/2014/main" id="{D0D03E71-B54E-4A6E-A4F8-B60561824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0"/>
            <a:ext cx="12208613" cy="6858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>
              <a:solidFill>
                <a:schemeClr val="tx2"/>
              </a:solidFill>
            </a:endParaRPr>
          </a:p>
        </p:txBody>
      </p:sp>
      <p:sp>
        <p:nvSpPr>
          <p:cNvPr id="4" name="Rätvinklig triangel 3">
            <a:extLst>
              <a:ext uri="{FF2B5EF4-FFF2-40B4-BE49-F238E27FC236}">
                <a16:creationId xmlns:a16="http://schemas.microsoft.com/office/drawing/2014/main" id="{DD6F5FA1-46FA-4429-A549-1D06D0D7D9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 rot="18900000">
            <a:off x="5901199" y="-284145"/>
            <a:ext cx="568289" cy="568289"/>
          </a:xfrm>
          <a:prstGeom prst="rtTriangle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/>
          </a:p>
        </p:txBody>
      </p:sp>
      <p:grpSp>
        <p:nvGrpSpPr>
          <p:cNvPr id="5" name="Grupp 4">
            <a:extLst>
              <a:ext uri="{FF2B5EF4-FFF2-40B4-BE49-F238E27FC236}">
                <a16:creationId xmlns:a16="http://schemas.microsoft.com/office/drawing/2014/main" id="{971BDD7C-B416-481F-A16C-3B14FBB31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-1"/>
            <a:ext cx="12214827" cy="6858000"/>
            <a:chOff x="-6214" y="-1"/>
            <a:chExt cx="12214827" cy="6858000"/>
          </a:xfrm>
        </p:grpSpPr>
        <p:cxnSp>
          <p:nvCxnSpPr>
            <p:cNvPr id="6" name="Rak 5">
              <a:extLst>
                <a:ext uri="{FF2B5EF4-FFF2-40B4-BE49-F238E27FC236}">
                  <a16:creationId xmlns:a16="http://schemas.microsoft.com/office/drawing/2014/main" id="{BCB31C5D-A43A-4C38-B74E-9234A84B02E9}"/>
                </a:ext>
              </a:extLst>
            </p:cNvPr>
            <p:cNvCxnSpPr>
              <a:cxnSpLocks/>
            </p:cNvCxnSpPr>
            <p:nvPr/>
          </p:nvCxnSpPr>
          <p:spPr>
            <a:xfrm>
              <a:off x="-6214" y="6686283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Rak 6">
              <a:extLst>
                <a:ext uri="{FF2B5EF4-FFF2-40B4-BE49-F238E27FC236}">
                  <a16:creationId xmlns:a16="http://schemas.microsoft.com/office/drawing/2014/main" id="{C6244DD8-1D8F-4AA3-A5F5-4298E404A2C8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Rak 7">
              <a:extLst>
                <a:ext uri="{FF2B5EF4-FFF2-40B4-BE49-F238E27FC236}">
                  <a16:creationId xmlns:a16="http://schemas.microsoft.com/office/drawing/2014/main" id="{4CE3EBC0-4667-4BC6-A9CC-DA103BD5F43C}"/>
                </a:ext>
              </a:extLst>
            </p:cNvPr>
            <p:cNvCxnSpPr>
              <a:cxnSpLocks/>
            </p:cNvCxnSpPr>
            <p:nvPr/>
          </p:nvCxnSpPr>
          <p:spPr>
            <a:xfrm>
              <a:off x="1199325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ak 8">
              <a:extLst>
                <a:ext uri="{FF2B5EF4-FFF2-40B4-BE49-F238E27FC236}">
                  <a16:creationId xmlns:a16="http://schemas.microsoft.com/office/drawing/2014/main" id="{BFF8C9D8-06A6-4057-AF4A-E68C2FF52192}"/>
                </a:ext>
              </a:extLst>
            </p:cNvPr>
            <p:cNvCxnSpPr>
              <a:cxnSpLocks/>
            </p:cNvCxnSpPr>
            <p:nvPr/>
          </p:nvCxnSpPr>
          <p:spPr>
            <a:xfrm>
              <a:off x="19252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ak 9">
              <a:extLst>
                <a:ext uri="{FF2B5EF4-FFF2-40B4-BE49-F238E27FC236}">
                  <a16:creationId xmlns:a16="http://schemas.microsoft.com/office/drawing/2014/main" id="{1698C5D6-0CD8-4B0A-9018-E4E8AB06B165}"/>
                </a:ext>
              </a:extLst>
            </p:cNvPr>
            <p:cNvCxnSpPr>
              <a:cxnSpLocks/>
            </p:cNvCxnSpPr>
            <p:nvPr/>
          </p:nvCxnSpPr>
          <p:spPr>
            <a:xfrm>
              <a:off x="119196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Rak 10">
              <a:extLst>
                <a:ext uri="{FF2B5EF4-FFF2-40B4-BE49-F238E27FC236}">
                  <a16:creationId xmlns:a16="http://schemas.microsoft.com/office/drawing/2014/main" id="{E5FA1E06-A7E0-4387-B888-01CD139E36C5}"/>
                </a:ext>
              </a:extLst>
            </p:cNvPr>
            <p:cNvCxnSpPr>
              <a:cxnSpLocks/>
            </p:cNvCxnSpPr>
            <p:nvPr/>
          </p:nvCxnSpPr>
          <p:spPr>
            <a:xfrm>
              <a:off x="219140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Rak 11">
              <a:extLst>
                <a:ext uri="{FF2B5EF4-FFF2-40B4-BE49-F238E27FC236}">
                  <a16:creationId xmlns:a16="http://schemas.microsoft.com/office/drawing/2014/main" id="{67D7FF7A-6DED-49BA-B18D-C07C47CAC127}"/>
                </a:ext>
              </a:extLst>
            </p:cNvPr>
            <p:cNvCxnSpPr>
              <a:cxnSpLocks/>
            </p:cNvCxnSpPr>
            <p:nvPr/>
          </p:nvCxnSpPr>
          <p:spPr>
            <a:xfrm>
              <a:off x="319084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Rak 12">
              <a:extLst>
                <a:ext uri="{FF2B5EF4-FFF2-40B4-BE49-F238E27FC236}">
                  <a16:creationId xmlns:a16="http://schemas.microsoft.com/office/drawing/2014/main" id="{50FB5490-621E-4776-8805-17DC2DEB2B2A}"/>
                </a:ext>
              </a:extLst>
            </p:cNvPr>
            <p:cNvCxnSpPr>
              <a:cxnSpLocks/>
            </p:cNvCxnSpPr>
            <p:nvPr/>
          </p:nvCxnSpPr>
          <p:spPr>
            <a:xfrm>
              <a:off x="419028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Rak 13">
              <a:extLst>
                <a:ext uri="{FF2B5EF4-FFF2-40B4-BE49-F238E27FC236}">
                  <a16:creationId xmlns:a16="http://schemas.microsoft.com/office/drawing/2014/main" id="{4EFD8034-FE34-446D-BB83-87D71E740780}"/>
                </a:ext>
              </a:extLst>
            </p:cNvPr>
            <p:cNvCxnSpPr>
              <a:cxnSpLocks/>
            </p:cNvCxnSpPr>
            <p:nvPr/>
          </p:nvCxnSpPr>
          <p:spPr>
            <a:xfrm>
              <a:off x="518971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ak 14">
              <a:extLst>
                <a:ext uri="{FF2B5EF4-FFF2-40B4-BE49-F238E27FC236}">
                  <a16:creationId xmlns:a16="http://schemas.microsoft.com/office/drawing/2014/main" id="{F8094A7D-9F32-4BC1-807A-99DF2F31074F}"/>
                </a:ext>
              </a:extLst>
            </p:cNvPr>
            <p:cNvCxnSpPr>
              <a:cxnSpLocks/>
            </p:cNvCxnSpPr>
            <p:nvPr/>
          </p:nvCxnSpPr>
          <p:spPr>
            <a:xfrm>
              <a:off x="618915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Rak 15">
              <a:extLst>
                <a:ext uri="{FF2B5EF4-FFF2-40B4-BE49-F238E27FC236}">
                  <a16:creationId xmlns:a16="http://schemas.microsoft.com/office/drawing/2014/main" id="{57259383-E3EA-4FD9-8ED8-83404582FD54}"/>
                </a:ext>
              </a:extLst>
            </p:cNvPr>
            <p:cNvCxnSpPr>
              <a:cxnSpLocks/>
            </p:cNvCxnSpPr>
            <p:nvPr/>
          </p:nvCxnSpPr>
          <p:spPr>
            <a:xfrm>
              <a:off x="7188594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Rak 16">
              <a:extLst>
                <a:ext uri="{FF2B5EF4-FFF2-40B4-BE49-F238E27FC236}">
                  <a16:creationId xmlns:a16="http://schemas.microsoft.com/office/drawing/2014/main" id="{AA077C54-7103-434A-AC1C-7F8C94E7DE48}"/>
                </a:ext>
              </a:extLst>
            </p:cNvPr>
            <p:cNvCxnSpPr>
              <a:cxnSpLocks/>
            </p:cNvCxnSpPr>
            <p:nvPr/>
          </p:nvCxnSpPr>
          <p:spPr>
            <a:xfrm>
              <a:off x="8188032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Rak 17">
              <a:extLst>
                <a:ext uri="{FF2B5EF4-FFF2-40B4-BE49-F238E27FC236}">
                  <a16:creationId xmlns:a16="http://schemas.microsoft.com/office/drawing/2014/main" id="{F6FEA7A7-36E0-418B-B34C-E78BF293A96C}"/>
                </a:ext>
              </a:extLst>
            </p:cNvPr>
            <p:cNvCxnSpPr>
              <a:cxnSpLocks/>
            </p:cNvCxnSpPr>
            <p:nvPr/>
          </p:nvCxnSpPr>
          <p:spPr>
            <a:xfrm>
              <a:off x="9187470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Rak 18">
              <a:extLst>
                <a:ext uri="{FF2B5EF4-FFF2-40B4-BE49-F238E27FC236}">
                  <a16:creationId xmlns:a16="http://schemas.microsoft.com/office/drawing/2014/main" id="{BC33DAE9-7530-473F-B552-AEFA8FB27772}"/>
                </a:ext>
              </a:extLst>
            </p:cNvPr>
            <p:cNvCxnSpPr>
              <a:cxnSpLocks/>
            </p:cNvCxnSpPr>
            <p:nvPr/>
          </p:nvCxnSpPr>
          <p:spPr>
            <a:xfrm>
              <a:off x="10186908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Rak 19">
              <a:extLst>
                <a:ext uri="{FF2B5EF4-FFF2-40B4-BE49-F238E27FC236}">
                  <a16:creationId xmlns:a16="http://schemas.microsoft.com/office/drawing/2014/main" id="{EE5A9F99-D683-48ED-A296-1FFD3F21F3A1}"/>
                </a:ext>
              </a:extLst>
            </p:cNvPr>
            <p:cNvCxnSpPr>
              <a:cxnSpLocks/>
            </p:cNvCxnSpPr>
            <p:nvPr/>
          </p:nvCxnSpPr>
          <p:spPr>
            <a:xfrm>
              <a:off x="1118634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Rak 20">
              <a:extLst>
                <a:ext uri="{FF2B5EF4-FFF2-40B4-BE49-F238E27FC236}">
                  <a16:creationId xmlns:a16="http://schemas.microsoft.com/office/drawing/2014/main" id="{2D183D34-AB5D-4F46-8E22-B01A42D6AC64}"/>
                </a:ext>
              </a:extLst>
            </p:cNvPr>
            <p:cNvCxnSpPr>
              <a:cxnSpLocks/>
            </p:cNvCxnSpPr>
            <p:nvPr/>
          </p:nvCxnSpPr>
          <p:spPr>
            <a:xfrm>
              <a:off x="12185786" y="-1"/>
              <a:ext cx="0" cy="685800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Rak 21">
              <a:extLst>
                <a:ext uri="{FF2B5EF4-FFF2-40B4-BE49-F238E27FC236}">
                  <a16:creationId xmlns:a16="http://schemas.microsoft.com/office/drawing/2014/main" id="{84D26E20-E8AB-4CF7-B688-5BFDFA98C97D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717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Rak 22">
              <a:extLst>
                <a:ext uri="{FF2B5EF4-FFF2-40B4-BE49-F238E27FC236}">
                  <a16:creationId xmlns:a16="http://schemas.microsoft.com/office/drawing/2014/main" id="{2D5CACA9-37C6-4659-BECC-9BE92661075C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72890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Rak 23">
              <a:extLst>
                <a:ext uri="{FF2B5EF4-FFF2-40B4-BE49-F238E27FC236}">
                  <a16:creationId xmlns:a16="http://schemas.microsoft.com/office/drawing/2014/main" id="{D43037EA-282B-48DA-A0BF-8B91F2AB9F1F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28609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Rak 24">
              <a:extLst>
                <a:ext uri="{FF2B5EF4-FFF2-40B4-BE49-F238E27FC236}">
                  <a16:creationId xmlns:a16="http://schemas.microsoft.com/office/drawing/2014/main" id="{C77A6A28-098B-407A-831E-D7948FE5E23B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184328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Rak 25">
              <a:extLst>
                <a:ext uri="{FF2B5EF4-FFF2-40B4-BE49-F238E27FC236}">
                  <a16:creationId xmlns:a16="http://schemas.microsoft.com/office/drawing/2014/main" id="{2BF6BC88-7C7A-46D2-ADA4-C76A9305F46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40047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Rak 26">
              <a:extLst>
                <a:ext uri="{FF2B5EF4-FFF2-40B4-BE49-F238E27FC236}">
                  <a16:creationId xmlns:a16="http://schemas.microsoft.com/office/drawing/2014/main" id="{E47B60D5-0F4B-420A-AB1D-D0294AC71C9E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295766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Rak 27">
              <a:extLst>
                <a:ext uri="{FF2B5EF4-FFF2-40B4-BE49-F238E27FC236}">
                  <a16:creationId xmlns:a16="http://schemas.microsoft.com/office/drawing/2014/main" id="{33834F93-1811-4CFD-83C0-27A8A4B7C345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351485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Rak 28">
              <a:extLst>
                <a:ext uri="{FF2B5EF4-FFF2-40B4-BE49-F238E27FC236}">
                  <a16:creationId xmlns:a16="http://schemas.microsoft.com/office/drawing/2014/main" id="{90F437B9-26C4-4229-BB1F-5642B6DFAA0A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07204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Rak 29">
              <a:extLst>
                <a:ext uri="{FF2B5EF4-FFF2-40B4-BE49-F238E27FC236}">
                  <a16:creationId xmlns:a16="http://schemas.microsoft.com/office/drawing/2014/main" id="{A167DE33-C7E4-48D4-9D60-DDC9998505F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462923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Rak 30">
              <a:extLst>
                <a:ext uri="{FF2B5EF4-FFF2-40B4-BE49-F238E27FC236}">
                  <a16:creationId xmlns:a16="http://schemas.microsoft.com/office/drawing/2014/main" id="{3313C28F-6328-443A-8D90-A5449D98ACB1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18642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Rak 31">
              <a:extLst>
                <a:ext uri="{FF2B5EF4-FFF2-40B4-BE49-F238E27FC236}">
                  <a16:creationId xmlns:a16="http://schemas.microsoft.com/office/drawing/2014/main" id="{F98F2146-C0F1-40F0-8F15-8C43677357E3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5743616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Rak 32">
              <a:extLst>
                <a:ext uri="{FF2B5EF4-FFF2-40B4-BE49-F238E27FC236}">
                  <a16:creationId xmlns:a16="http://schemas.microsoft.com/office/drawing/2014/main" id="{A7712F40-2F4A-4840-9A39-5A5D70CF6FD7}"/>
                </a:ext>
              </a:extLst>
            </p:cNvPr>
            <p:cNvCxnSpPr>
              <a:cxnSpLocks/>
            </p:cNvCxnSpPr>
            <p:nvPr/>
          </p:nvCxnSpPr>
          <p:spPr>
            <a:xfrm>
              <a:off x="0" y="6857999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Rak 33">
              <a:extLst>
                <a:ext uri="{FF2B5EF4-FFF2-40B4-BE49-F238E27FC236}">
                  <a16:creationId xmlns:a16="http://schemas.microsoft.com/office/drawing/2014/main" id="{80515D50-4076-4227-A8A6-1EB1AFD0ED33}"/>
                </a:ext>
              </a:extLst>
            </p:cNvPr>
            <p:cNvCxnSpPr>
              <a:cxnSpLocks/>
            </p:cNvCxnSpPr>
            <p:nvPr/>
          </p:nvCxnSpPr>
          <p:spPr>
            <a:xfrm>
              <a:off x="16613" y="6248400"/>
              <a:ext cx="12192000" cy="0"/>
            </a:xfrm>
            <a:prstGeom prst="line">
              <a:avLst/>
            </a:prstGeom>
            <a:ln w="19050">
              <a:solidFill>
                <a:schemeClr val="accent2">
                  <a:alpha val="20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Rektangulär 34">
            <a:extLst>
              <a:ext uri="{FF2B5EF4-FFF2-40B4-BE49-F238E27FC236}">
                <a16:creationId xmlns:a16="http://schemas.microsoft.com/office/drawing/2014/main" id="{6B10FFBE-9594-45E8-A55B-2C29EC4994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198742" y="1839842"/>
            <a:ext cx="11791142" cy="44051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sv-SE" noProof="0">
              <a:solidFill>
                <a:schemeClr val="bg1"/>
              </a:solidFill>
            </a:endParaRPr>
          </a:p>
        </p:txBody>
      </p:sp>
      <p:sp>
        <p:nvSpPr>
          <p:cNvPr id="36" name="Rubrik 1">
            <a:extLst>
              <a:ext uri="{FF2B5EF4-FFF2-40B4-BE49-F238E27FC236}">
                <a16:creationId xmlns:a16="http://schemas.microsoft.com/office/drawing/2014/main" id="{6A6EAAA1-04E1-4507-BB68-77740F2960C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4" y="339991"/>
            <a:ext cx="11502142" cy="1499851"/>
          </a:xfrm>
          <a:prstGeom prst="rect">
            <a:avLst/>
          </a:prstGeom>
        </p:spPr>
        <p:txBody>
          <a:bodyPr rtlCol="0" anchor="ctr">
            <a:normAutofit/>
          </a:bodyPr>
          <a:lstStyle>
            <a:lvl1pPr algn="ctr">
              <a:defRPr sz="44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pPr algn="ctr" rtl="0">
              <a:lnSpc>
                <a:spcPct val="110000"/>
              </a:lnSpc>
            </a:pPr>
            <a:r>
              <a:rPr lang="sv-SE" noProof="0">
                <a:solidFill>
                  <a:schemeClr val="tx2">
                    <a:alpha val="80000"/>
                  </a:schemeClr>
                </a:solidFill>
                <a:cs typeface="Posterama" panose="020B0504020200020000" pitchFamily="34" charset="0"/>
              </a:rPr>
              <a:t>Klicka här för att ändra mall för rubrikformat</a:t>
            </a:r>
          </a:p>
        </p:txBody>
      </p:sp>
      <p:sp>
        <p:nvSpPr>
          <p:cNvPr id="38" name="Platshållare för innehåll 37">
            <a:extLst>
              <a:ext uri="{FF2B5EF4-FFF2-40B4-BE49-F238E27FC236}">
                <a16:creationId xmlns:a16="http://schemas.microsoft.com/office/drawing/2014/main" id="{A3DF4F51-7BE0-4413-AE23-64539333639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39788" y="2124075"/>
            <a:ext cx="10512425" cy="39068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0" indent="0">
              <a:buNone/>
              <a:defRPr sz="1800">
                <a:solidFill>
                  <a:schemeClr val="tx1"/>
                </a:solidFill>
              </a:defRPr>
            </a:lvl2pPr>
            <a:lvl3pPr marL="0" indent="0">
              <a:buNone/>
              <a:defRPr sz="1600">
                <a:solidFill>
                  <a:schemeClr val="tx1"/>
                </a:solidFill>
              </a:defRPr>
            </a:lvl3pPr>
            <a:lvl4pPr marL="0" indent="0">
              <a:buNone/>
              <a:defRPr sz="1400">
                <a:solidFill>
                  <a:schemeClr val="tx1"/>
                </a:solidFill>
              </a:defRPr>
            </a:lvl4pPr>
            <a:lvl5pPr marL="0" indent="0">
              <a:buNone/>
              <a:defRPr sz="1400">
                <a:solidFill>
                  <a:schemeClr val="tx1"/>
                </a:solidFill>
              </a:defRPr>
            </a:lvl5pPr>
          </a:lstStyle>
          <a:p>
            <a:pPr lvl="0" rtl="0"/>
            <a:r>
              <a:rPr lang="sv-SE" noProof="0"/>
              <a:t>Klicka för att lägga till innehåll</a:t>
            </a:r>
          </a:p>
        </p:txBody>
      </p:sp>
      <p:sp>
        <p:nvSpPr>
          <p:cNvPr id="40" name="Platshållare för datum 3">
            <a:extLst>
              <a:ext uri="{FF2B5EF4-FFF2-40B4-BE49-F238E27FC236}">
                <a16:creationId xmlns:a16="http://schemas.microsoft.com/office/drawing/2014/main" id="{523D1252-F7F4-4FB8-950F-8E4B712E27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560220" cy="365125"/>
          </a:xfrm>
          <a:prstGeom prst="rect">
            <a:avLst/>
          </a:prstGeom>
        </p:spPr>
        <p:txBody>
          <a:bodyPr rtlCol="0" anchor="ctr"/>
          <a:lstStyle>
            <a:lvl1pPr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 noProof="0"/>
              <a:t>20XX-02-02</a:t>
            </a:r>
          </a:p>
        </p:txBody>
      </p:sp>
      <p:sp>
        <p:nvSpPr>
          <p:cNvPr id="41" name="Platshållare för sidfot 4">
            <a:extLst>
              <a:ext uri="{FF2B5EF4-FFF2-40B4-BE49-F238E27FC236}">
                <a16:creationId xmlns:a16="http://schemas.microsoft.com/office/drawing/2014/main" id="{F83A4E74-05AF-4A1F-A4D9-6EF4B285C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00861" y="6319838"/>
            <a:ext cx="3982781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r>
              <a:rPr lang="sv-SE" noProof="0"/>
              <a:t>PRESENTATIONENS RUBRIK</a:t>
            </a:r>
          </a:p>
        </p:txBody>
      </p:sp>
      <p:sp>
        <p:nvSpPr>
          <p:cNvPr id="42" name="Platshållare för bildnummer 5">
            <a:extLst>
              <a:ext uri="{FF2B5EF4-FFF2-40B4-BE49-F238E27FC236}">
                <a16:creationId xmlns:a16="http://schemas.microsoft.com/office/drawing/2014/main" id="{0E42BF9C-AE51-478A-B770-1FB2E0831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90806" y="6324600"/>
            <a:ext cx="799078" cy="365125"/>
          </a:xfrm>
          <a:prstGeom prst="rect">
            <a:avLst/>
          </a:prstGeom>
        </p:spPr>
        <p:txBody>
          <a:bodyPr rtlCol="0" anchor="ctr"/>
          <a:lstStyle>
            <a:lvl1pPr algn="ctr">
              <a:defRPr sz="900" spc="150" baseline="0">
                <a:solidFill>
                  <a:schemeClr val="tx1"/>
                </a:solidFill>
              </a:defRPr>
            </a:lvl1pPr>
          </a:lstStyle>
          <a:p>
            <a:pPr rtl="0"/>
            <a:fld id="{11A71338-8BA2-4C79-A6C5-5A8E30081D0C}" type="slidenum">
              <a:rPr lang="sv-SE" noProof="0" smtClean="0"/>
              <a:pPr rtl="0"/>
              <a:t>‹#›</a:t>
            </a:fld>
            <a:endParaRPr lang="sv-SE" noProof="0"/>
          </a:p>
        </p:txBody>
      </p:sp>
    </p:spTree>
    <p:extLst>
      <p:ext uri="{BB962C8B-B14F-4D97-AF65-F5344CB8AC3E}">
        <p14:creationId xmlns:p14="http://schemas.microsoft.com/office/powerpoint/2010/main" val="4120786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89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714538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slideLayout" Target="../slideLayouts/slideLayout58.xml"/><Relationship Id="rId18" Type="http://schemas.openxmlformats.org/officeDocument/2006/relationships/slideLayout" Target="../slideLayouts/slideLayout63.xml"/><Relationship Id="rId26" Type="http://schemas.openxmlformats.org/officeDocument/2006/relationships/slideLayout" Target="../slideLayouts/slideLayout71.xml"/><Relationship Id="rId3" Type="http://schemas.openxmlformats.org/officeDocument/2006/relationships/slideLayout" Target="../slideLayouts/slideLayout48.xml"/><Relationship Id="rId21" Type="http://schemas.openxmlformats.org/officeDocument/2006/relationships/slideLayout" Target="../slideLayouts/slideLayout66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17" Type="http://schemas.openxmlformats.org/officeDocument/2006/relationships/slideLayout" Target="../slideLayouts/slideLayout62.xml"/><Relationship Id="rId25" Type="http://schemas.openxmlformats.org/officeDocument/2006/relationships/slideLayout" Target="../slideLayouts/slideLayout70.xml"/><Relationship Id="rId2" Type="http://schemas.openxmlformats.org/officeDocument/2006/relationships/slideLayout" Target="../slideLayouts/slideLayout47.xml"/><Relationship Id="rId16" Type="http://schemas.openxmlformats.org/officeDocument/2006/relationships/slideLayout" Target="../slideLayouts/slideLayout61.xml"/><Relationship Id="rId20" Type="http://schemas.openxmlformats.org/officeDocument/2006/relationships/slideLayout" Target="../slideLayouts/slideLayout65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24" Type="http://schemas.openxmlformats.org/officeDocument/2006/relationships/slideLayout" Target="../slideLayouts/slideLayout69.xml"/><Relationship Id="rId5" Type="http://schemas.openxmlformats.org/officeDocument/2006/relationships/slideLayout" Target="../slideLayouts/slideLayout50.xml"/><Relationship Id="rId15" Type="http://schemas.openxmlformats.org/officeDocument/2006/relationships/slideLayout" Target="../slideLayouts/slideLayout60.xml"/><Relationship Id="rId23" Type="http://schemas.openxmlformats.org/officeDocument/2006/relationships/slideLayout" Target="../slideLayouts/slideLayout68.xml"/><Relationship Id="rId28" Type="http://schemas.openxmlformats.org/officeDocument/2006/relationships/theme" Target="../theme/theme3.xml"/><Relationship Id="rId10" Type="http://schemas.openxmlformats.org/officeDocument/2006/relationships/slideLayout" Target="../slideLayouts/slideLayout55.xml"/><Relationship Id="rId19" Type="http://schemas.openxmlformats.org/officeDocument/2006/relationships/slideLayout" Target="../slideLayouts/slideLayout64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Relationship Id="rId14" Type="http://schemas.openxmlformats.org/officeDocument/2006/relationships/slideLayout" Target="../slideLayouts/slideLayout59.xml"/><Relationship Id="rId22" Type="http://schemas.openxmlformats.org/officeDocument/2006/relationships/slideLayout" Target="../slideLayouts/slideLayout67.xml"/><Relationship Id="rId27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0A13A-DB3F-4AD5-B6AF-BDA0278A0A39}" type="datetimeFigureOut">
              <a:rPr lang="sv-SE" smtClean="0"/>
              <a:t>2023-04-24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2F05B-BAF9-488D-83DE-20A7CCFAC19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7285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4530" r:id="rId12"/>
    <p:sldLayoutId id="2147483661" r:id="rId13"/>
    <p:sldLayoutId id="2147483662" r:id="rId14"/>
    <p:sldLayoutId id="2147484596" r:id="rId15"/>
    <p:sldLayoutId id="2147484597" r:id="rId16"/>
    <p:sldLayoutId id="2147484598" r:id="rId17"/>
    <p:sldLayoutId id="2147484599" r:id="rId18"/>
    <p:sldLayoutId id="2147484600" r:id="rId19"/>
    <p:sldLayoutId id="2147484601" r:id="rId20"/>
    <p:sldLayoutId id="2147484602" r:id="rId21"/>
    <p:sldLayoutId id="2147484603" r:id="rId22"/>
    <p:sldLayoutId id="2147484604" r:id="rId23"/>
    <p:sldLayoutId id="2147484548" r:id="rId24"/>
    <p:sldLayoutId id="2147484531" r:id="rId25"/>
    <p:sldLayoutId id="2147484410" r:id="rId26"/>
    <p:sldLayoutId id="2147484532" r:id="rId27"/>
    <p:sldLayoutId id="2147484533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6967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4" r:id="rId1"/>
    <p:sldLayoutId id="2147484048" r:id="rId2"/>
    <p:sldLayoutId id="2147484050" r:id="rId3"/>
    <p:sldLayoutId id="2147484051" r:id="rId4"/>
    <p:sldLayoutId id="2147484052" r:id="rId5"/>
    <p:sldLayoutId id="2147484053" r:id="rId6"/>
    <p:sldLayoutId id="2147484054" r:id="rId7"/>
    <p:sldLayoutId id="2147484055" r:id="rId8"/>
    <p:sldLayoutId id="2147484056" r:id="rId9"/>
    <p:sldLayoutId id="2147484049" r:id="rId10"/>
    <p:sldLayoutId id="2147484057" r:id="rId11"/>
    <p:sldLayoutId id="2147484058" r:id="rId12"/>
    <p:sldLayoutId id="2147484047" r:id="rId13"/>
    <p:sldLayoutId id="2147484408" r:id="rId14"/>
    <p:sldLayoutId id="2147484409" r:id="rId15"/>
    <p:sldLayoutId id="2147484043" r:id="rId16"/>
    <p:sldLayoutId id="2147484529" r:id="rId17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 userDrawn="1">
          <p15:clr>
            <a:srgbClr val="F26B43"/>
          </p15:clr>
        </p15:guide>
        <p15:guide id="9" orient="horz" pos="255" userDrawn="1">
          <p15:clr>
            <a:srgbClr val="F26B43"/>
          </p15:clr>
        </p15:guide>
        <p15:guide id="10" pos="257" userDrawn="1">
          <p15:clr>
            <a:srgbClr val="F26B43"/>
          </p15:clr>
        </p15:guide>
        <p15:guide id="11" pos="7423" userDrawn="1">
          <p15:clr>
            <a:srgbClr val="F26B43"/>
          </p15:clr>
        </p15:guide>
        <p15:guide id="12" orient="horz" pos="4156" userDrawn="1">
          <p15:clr>
            <a:srgbClr val="F26B43"/>
          </p15:clr>
        </p15:guide>
        <p15:guide id="14" orient="horz" pos="1095" userDrawn="1">
          <p15:clr>
            <a:srgbClr val="F26B43"/>
          </p15:clr>
        </p15:guide>
        <p15:guide id="15" orient="horz" pos="550" userDrawn="1">
          <p15:clr>
            <a:srgbClr val="F26B43"/>
          </p15:clr>
        </p15:guide>
        <p15:guide id="16" orient="horz" pos="3725" userDrawn="1">
          <p15:clr>
            <a:srgbClr val="F26B43"/>
          </p15:clr>
        </p15:guide>
        <p15:guide id="17" orient="horz" pos="4065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rubrik 1">
            <a:extLst>
              <a:ext uri="{FF2B5EF4-FFF2-40B4-BE49-F238E27FC236}">
                <a16:creationId xmlns:a16="http://schemas.microsoft.com/office/drawing/2014/main" id="{0F91ECD4-9258-45E0-83DE-D200F507C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CAEB2E3D-92F2-44E1-BB5F-C8FAE387A996}"/>
              </a:ext>
            </a:extLst>
          </p:cNvPr>
          <p:cNvSpPr txBox="1"/>
          <p:nvPr userDrawn="1"/>
        </p:nvSpPr>
        <p:spPr>
          <a:xfrm>
            <a:off x="407988" y="6454562"/>
            <a:ext cx="864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sv-SE" sz="1100">
                <a:solidFill>
                  <a:schemeClr val="tx1">
                    <a:lumMod val="95000"/>
                    <a:lumOff val="5000"/>
                  </a:schemeClr>
                </a:solidFill>
              </a:rPr>
              <a:t>Hållbar stad – öppen för världen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6000" y="1744652"/>
            <a:ext cx="10080000" cy="416878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en-US"/>
          </a:p>
        </p:txBody>
      </p:sp>
      <p:pic>
        <p:nvPicPr>
          <p:cNvPr id="9" name="Bildobjekt 8" descr="Logo" title="Logo">
            <a:extLst>
              <a:ext uri="{FF2B5EF4-FFF2-40B4-BE49-F238E27FC236}">
                <a16:creationId xmlns:a16="http://schemas.microsoft.com/office/drawing/2014/main" id="{E827BE2D-9929-4BFA-9192-B82AEC788915}"/>
              </a:ext>
            </a:extLst>
          </p:cNvPr>
          <p:cNvPicPr>
            <a:picLocks noChangeAspect="1"/>
          </p:cNvPicPr>
          <p:nvPr userDrawn="1"/>
        </p:nvPicPr>
        <p:blipFill>
          <a:blip r:embed="rId29"/>
          <a:stretch>
            <a:fillRect/>
          </a:stretch>
        </p:blipFill>
        <p:spPr>
          <a:xfrm>
            <a:off x="10297795" y="401983"/>
            <a:ext cx="1481456" cy="499915"/>
          </a:xfrm>
          <a:prstGeom prst="rect">
            <a:avLst/>
          </a:prstGeom>
        </p:spPr>
      </p:pic>
      <p:sp>
        <p:nvSpPr>
          <p:cNvPr id="2" name="Platshållare för bildnummer 1">
            <a:extLst>
              <a:ext uri="{FF2B5EF4-FFF2-40B4-BE49-F238E27FC236}">
                <a16:creationId xmlns:a16="http://schemas.microsoft.com/office/drawing/2014/main" id="{048D0267-35CA-45BC-A225-E420D66A8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36000" y="6453187"/>
            <a:ext cx="643250" cy="144463"/>
          </a:xfrm>
          <a:prstGeom prst="rect">
            <a:avLst/>
          </a:prstGeom>
        </p:spPr>
        <p:txBody>
          <a:bodyPr vert="horz" lIns="0" tIns="180000" rIns="0" bIns="0" rtlCol="0" anchor="b" anchorCtr="0"/>
          <a:lstStyle>
            <a:lvl1pPr algn="r">
              <a:defRPr sz="10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fld id="{59C8BBA8-F427-4879-AAC6-186856FF899B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05001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06" r:id="rId1"/>
    <p:sldLayoutId id="2147484607" r:id="rId2"/>
    <p:sldLayoutId id="2147484608" r:id="rId3"/>
    <p:sldLayoutId id="2147484609" r:id="rId4"/>
    <p:sldLayoutId id="2147484610" r:id="rId5"/>
    <p:sldLayoutId id="2147484611" r:id="rId6"/>
    <p:sldLayoutId id="2147484612" r:id="rId7"/>
    <p:sldLayoutId id="2147484613" r:id="rId8"/>
    <p:sldLayoutId id="2147484614" r:id="rId9"/>
    <p:sldLayoutId id="2147484615" r:id="rId10"/>
    <p:sldLayoutId id="2147484616" r:id="rId11"/>
    <p:sldLayoutId id="2147484617" r:id="rId12"/>
    <p:sldLayoutId id="2147484618" r:id="rId13"/>
    <p:sldLayoutId id="2147484619" r:id="rId14"/>
    <p:sldLayoutId id="2147484620" r:id="rId15"/>
    <p:sldLayoutId id="2147484621" r:id="rId16"/>
    <p:sldLayoutId id="2147484622" r:id="rId17"/>
    <p:sldLayoutId id="2147484623" r:id="rId18"/>
    <p:sldLayoutId id="2147484624" r:id="rId19"/>
    <p:sldLayoutId id="2147484625" r:id="rId20"/>
    <p:sldLayoutId id="2147484626" r:id="rId21"/>
    <p:sldLayoutId id="2147484627" r:id="rId22"/>
    <p:sldLayoutId id="2147484628" r:id="rId23"/>
    <p:sldLayoutId id="2147484629" r:id="rId24"/>
    <p:sldLayoutId id="2147484630" r:id="rId25"/>
    <p:sldLayoutId id="2147484631" r:id="rId26"/>
    <p:sldLayoutId id="2147484632" r:id="rId27"/>
  </p:sldLayoutIdLst>
  <p:hf sldNum="0" hdr="0" ftr="0" dt="0"/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3000" b="1" kern="0" spc="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230384" indent="-230384" algn="l" defTabSz="914332" rtl="0" eaLnBrk="1" latinLnBrk="0" hangingPunct="1">
        <a:lnSpc>
          <a:spcPct val="110000"/>
        </a:lnSpc>
        <a:spcBef>
          <a:spcPts val="600"/>
        </a:spcBef>
        <a:spcAft>
          <a:spcPts val="300"/>
        </a:spcAft>
        <a:buFont typeface="Arial" panose="020B0604020202020204" pitchFamily="34" charset="0"/>
        <a:buChar char="•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457167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–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687548" indent="-2303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Wingdings" panose="05000000000000000000" pitchFamily="2" charset="2"/>
        <a:buChar char="§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914332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1144714" indent="-228584" algn="l" defTabSz="914332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7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pos="3840">
          <p15:clr>
            <a:srgbClr val="F26B43"/>
          </p15:clr>
        </p15:guide>
        <p15:guide id="9" orient="horz" pos="255">
          <p15:clr>
            <a:srgbClr val="F26B43"/>
          </p15:clr>
        </p15:guide>
        <p15:guide id="10" pos="257">
          <p15:clr>
            <a:srgbClr val="F26B43"/>
          </p15:clr>
        </p15:guide>
        <p15:guide id="11" pos="7423">
          <p15:clr>
            <a:srgbClr val="F26B43"/>
          </p15:clr>
        </p15:guide>
        <p15:guide id="12" orient="horz" pos="4156">
          <p15:clr>
            <a:srgbClr val="F26B43"/>
          </p15:clr>
        </p15:guide>
        <p15:guide id="14" orient="horz" pos="1095">
          <p15:clr>
            <a:srgbClr val="F26B43"/>
          </p15:clr>
        </p15:guide>
        <p15:guide id="15" orient="horz" pos="550">
          <p15:clr>
            <a:srgbClr val="F26B43"/>
          </p15:clr>
        </p15:guide>
        <p15:guide id="16" orient="horz" pos="3725">
          <p15:clr>
            <a:srgbClr val="F26B43"/>
          </p15:clr>
        </p15:guide>
        <p15:guide id="17" orient="horz" pos="4065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lartorget.goteborg.se/larresurs/ledarskap-for-tillganglig-larmiljo-ett-utbildningsmaterial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0.xml"/><Relationship Id="rId4" Type="http://schemas.openxmlformats.org/officeDocument/2006/relationships/hyperlink" Target="https://goteborg.luvit.se/LuvitPortal/activities/ActivityDetails.aspx?inapp=1&amp;id=2743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34.xml"/><Relationship Id="rId6" Type="http://schemas.openxmlformats.org/officeDocument/2006/relationships/hyperlink" Target="https://pixabay.com/sv/illustrations/%C3%A4gg-p%C3%A5sk-p%C3%A5sk%C3%A4gg-blommor-669237/" TargetMode="External"/><Relationship Id="rId5" Type="http://schemas.openxmlformats.org/officeDocument/2006/relationships/image" Target="../media/image63.png"/><Relationship Id="rId4" Type="http://schemas.openxmlformats.org/officeDocument/2006/relationships/hyperlink" Target="https://pixabay.com/en/easter-egg-colorful-mandala-2181493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D29CF3B-5839-4242-AE80-9CB25117C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93F466C-0F62-4B66-9DBC-310B487C9A13}"/>
              </a:ext>
            </a:extLst>
          </p:cNvPr>
          <p:cNvSpPr txBox="1"/>
          <p:nvPr/>
        </p:nvSpPr>
        <p:spPr>
          <a:xfrm>
            <a:off x="787999" y="745000"/>
            <a:ext cx="11286841" cy="37240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r>
              <a:rPr lang="sv-SE" sz="4000" dirty="0">
                <a:solidFill>
                  <a:schemeClr val="bg1"/>
                </a:solidFill>
                <a:latin typeface="+mj-lt"/>
              </a:rPr>
              <a:t>Grundskoleförvaltningen</a:t>
            </a:r>
            <a:br>
              <a:rPr lang="sv-SE" sz="3600" dirty="0">
                <a:solidFill>
                  <a:schemeClr val="bg1"/>
                </a:solidFill>
                <a:latin typeface="+mj-lt"/>
              </a:rPr>
            </a:br>
            <a:r>
              <a:rPr lang="sv-SE" sz="3600" dirty="0">
                <a:solidFill>
                  <a:schemeClr val="bg1"/>
                </a:solidFill>
                <a:latin typeface="+mj-lt"/>
              </a:rPr>
              <a:t>Rektorsakademin </a:t>
            </a:r>
          </a:p>
          <a:p>
            <a:pPr marL="914400" lvl="1" indent="-457200">
              <a:buFontTx/>
              <a:buChar char="-"/>
            </a:pPr>
            <a:r>
              <a:rPr lang="sv-SE" sz="3200" dirty="0">
                <a:solidFill>
                  <a:schemeClr val="bg1"/>
                </a:solidFill>
                <a:latin typeface="+mj-lt"/>
              </a:rPr>
              <a:t>Rektorsverkstad</a:t>
            </a:r>
          </a:p>
          <a:p>
            <a:pPr lvl="1"/>
            <a:r>
              <a:rPr lang="sv-SE" sz="2400" dirty="0">
                <a:solidFill>
                  <a:schemeClr val="bg1"/>
                </a:solidFill>
                <a:latin typeface="+mj-lt"/>
              </a:rPr>
              <a:t>Hälsofrämjande skolutveckling i teori och praktik</a:t>
            </a:r>
            <a:br>
              <a:rPr lang="sv-SE" sz="3600" dirty="0">
                <a:solidFill>
                  <a:schemeClr val="bg1"/>
                </a:solidFill>
              </a:rPr>
            </a:br>
            <a:endParaRPr lang="sv-SE" sz="3600" dirty="0">
              <a:solidFill>
                <a:schemeClr val="bg1"/>
              </a:solidFill>
            </a:endParaRPr>
          </a:p>
          <a:p>
            <a:r>
              <a:rPr lang="sv-SE" sz="2000" dirty="0">
                <a:solidFill>
                  <a:schemeClr val="bg1"/>
                </a:solidFill>
              </a:rPr>
              <a:t>2023-04-05</a:t>
            </a:r>
            <a:br>
              <a:rPr lang="sv-SE" sz="2000" dirty="0">
                <a:solidFill>
                  <a:schemeClr val="bg1"/>
                </a:solidFill>
              </a:rPr>
            </a:br>
            <a:endParaRPr lang="sv-SE" sz="4000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23B48FD-DE05-E74B-BFA6-4D0053B3C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648">
            <a:off x="1821624" y="3332821"/>
            <a:ext cx="4878308" cy="31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6443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D924FDD5-73DF-4A0C-BCB0-5CB3CD280E00" descr="En bild som visar person, inomhus, personer&#10;&#10;Automatiskt genererad beskrivning">
            <a:extLst>
              <a:ext uri="{FF2B5EF4-FFF2-40B4-BE49-F238E27FC236}">
                <a16:creationId xmlns:a16="http://schemas.microsoft.com/office/drawing/2014/main" id="{62588191-EBDC-F9F3-51BE-215B19A180C7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829" b="7185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46443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E2E1B2F8-43BA-BD22-53D5-E59E1A87CB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7514" y="1185952"/>
            <a:ext cx="5087127" cy="3941543"/>
          </a:xfrm>
          <a:prstGeom prst="rect">
            <a:avLst/>
          </a:prstGeom>
        </p:spPr>
      </p:pic>
      <p:pic>
        <p:nvPicPr>
          <p:cNvPr id="7" name="Bildobjekt 7" descr="En bild som visar text&#10;&#10;Automatiskt genererad beskrivning">
            <a:extLst>
              <a:ext uri="{FF2B5EF4-FFF2-40B4-BE49-F238E27FC236}">
                <a16:creationId xmlns:a16="http://schemas.microsoft.com/office/drawing/2014/main" id="{0DD0A89E-7A18-B605-B088-142F95F13E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948" y="1663100"/>
            <a:ext cx="5345788" cy="4141826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72AD340E-4C1E-1659-2A61-FE012F862CF9}"/>
              </a:ext>
            </a:extLst>
          </p:cNvPr>
          <p:cNvSpPr txBox="1"/>
          <p:nvPr/>
        </p:nvSpPr>
        <p:spPr>
          <a:xfrm>
            <a:off x="236305" y="231845"/>
            <a:ext cx="571243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dirty="0">
                <a:latin typeface="+mj-lt"/>
                <a:cs typeface="Arial"/>
              </a:rPr>
              <a:t>”Älsklingar” från samtalen:</a:t>
            </a:r>
          </a:p>
          <a:p>
            <a:r>
              <a:rPr lang="sv-SE" sz="2800" i="1" dirty="0">
                <a:latin typeface="+mj-lt"/>
                <a:cs typeface="Arial"/>
              </a:rPr>
              <a:t>Tydlig vision och mål</a:t>
            </a:r>
            <a:endParaRPr lang="sv-SE" sz="2800" i="1" dirty="0">
              <a:latin typeface="+mj-lt"/>
            </a:endParaRP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73379862-5C69-5784-51AE-8EEB17EFD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7513" y="5127495"/>
            <a:ext cx="5087127" cy="1354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604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>
            <a:extLst>
              <a:ext uri="{FF2B5EF4-FFF2-40B4-BE49-F238E27FC236}">
                <a16:creationId xmlns:a16="http://schemas.microsoft.com/office/drawing/2014/main" id="{942711FB-F273-55D2-3501-6F13E80C7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250" y="725072"/>
            <a:ext cx="5087127" cy="2681392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5242CE9-2309-922F-1B5C-F4EB9176B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3335" y="1787214"/>
            <a:ext cx="5734050" cy="3238500"/>
          </a:xfrm>
          <a:prstGeom prst="rect">
            <a:avLst/>
          </a:prstGeom>
        </p:spPr>
      </p:pic>
      <p:pic>
        <p:nvPicPr>
          <p:cNvPr id="9" name="Bildobjekt 5" descr="En bild som visar text&#10;&#10;Automatiskt genererad beskrivning">
            <a:extLst>
              <a:ext uri="{FF2B5EF4-FFF2-40B4-BE49-F238E27FC236}">
                <a16:creationId xmlns:a16="http://schemas.microsoft.com/office/drawing/2014/main" id="{51581D4F-F575-A5C6-FE71-DB1D7C56C8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250" y="3406464"/>
            <a:ext cx="5087127" cy="2640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8598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126E9CD-A03A-73E0-B5B6-D0F517462410}"/>
              </a:ext>
            </a:extLst>
          </p:cNvPr>
          <p:cNvSpPr txBox="1"/>
          <p:nvPr/>
        </p:nvSpPr>
        <p:spPr>
          <a:xfrm>
            <a:off x="236305" y="231845"/>
            <a:ext cx="571243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dirty="0">
                <a:latin typeface="+mj-lt"/>
                <a:cs typeface="Arial"/>
              </a:rPr>
              <a:t>”Älsklingar” från samtalen:</a:t>
            </a:r>
          </a:p>
          <a:p>
            <a:r>
              <a:rPr lang="sv-SE" sz="2800" i="1" dirty="0">
                <a:latin typeface="+mj-lt"/>
                <a:cs typeface="Arial"/>
              </a:rPr>
              <a:t>Hållbar organisation</a:t>
            </a:r>
            <a:endParaRPr lang="sv-SE" sz="2800" i="1" dirty="0">
              <a:latin typeface="+mj-lt"/>
            </a:endParaRPr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54BC6B88-3073-8AAB-DF17-E46C9DF95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129" y="2183376"/>
            <a:ext cx="3660277" cy="3213285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3B87220A-DAD1-48B9-17AF-739C1071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7362" y="1065714"/>
            <a:ext cx="3845821" cy="301521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52D65B8D-5810-0F66-6CD0-040B89744A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13183" y="1065714"/>
            <a:ext cx="4025532" cy="2894977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19BFE840-5368-E5DC-966B-D2F039A99A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7406" y="4036453"/>
            <a:ext cx="3765699" cy="2720416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C18AA5FA-7206-91C6-B826-CC8EDD2F399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13183" y="3861892"/>
            <a:ext cx="3945574" cy="289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662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5">
            <a:extLst>
              <a:ext uri="{FF2B5EF4-FFF2-40B4-BE49-F238E27FC236}">
                <a16:creationId xmlns:a16="http://schemas.microsoft.com/office/drawing/2014/main" id="{95D821D9-8B2D-2704-CD6C-FCB96AD42F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500" y="206729"/>
            <a:ext cx="5149496" cy="3222271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7B92E0B2-1BA0-BDB0-D98D-600070906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613608"/>
            <a:ext cx="5739187" cy="1670561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56480122-8E2E-B713-C31A-BEAD1EAE5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062876"/>
            <a:ext cx="5678464" cy="3513005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60DE8F94-1B3C-9E76-C535-9EE8ED040D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500" y="3429000"/>
            <a:ext cx="5149496" cy="260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8208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ruta 4">
            <a:extLst>
              <a:ext uri="{FF2B5EF4-FFF2-40B4-BE49-F238E27FC236}">
                <a16:creationId xmlns:a16="http://schemas.microsoft.com/office/drawing/2014/main" id="{65F9ECAE-2E75-A861-D7BF-A709300787DC}"/>
              </a:ext>
            </a:extLst>
          </p:cNvPr>
          <p:cNvSpPr txBox="1"/>
          <p:nvPr/>
        </p:nvSpPr>
        <p:spPr>
          <a:xfrm>
            <a:off x="236305" y="231845"/>
            <a:ext cx="7756989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dirty="0">
                <a:latin typeface="+mj-lt"/>
                <a:cs typeface="Arial"/>
              </a:rPr>
              <a:t>”Älsklingar” från samtalen:</a:t>
            </a:r>
          </a:p>
          <a:p>
            <a:r>
              <a:rPr lang="sv-SE" sz="2800" i="1" dirty="0">
                <a:latin typeface="+mj-lt"/>
                <a:cs typeface="Arial"/>
              </a:rPr>
              <a:t>Levande systematiskt kvalitetsarbete</a:t>
            </a:r>
            <a:endParaRPr lang="sv-SE" sz="2800" i="1" dirty="0">
              <a:latin typeface="+mj-lt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D1DFBB0B-9FC2-05BD-37A6-32E47874A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39" y="2684476"/>
            <a:ext cx="5366267" cy="3601402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260303E1-39CC-0467-147A-81AEB1EC68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094" y="1601542"/>
            <a:ext cx="5327537" cy="4372684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1850FC26-C7C0-09AB-C2DF-BFFDA48D52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39" y="1482094"/>
            <a:ext cx="5366267" cy="11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3690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0058649A-F89B-FFE7-03B5-5D05EAC7D0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441" y="2700793"/>
            <a:ext cx="5379161" cy="346059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5D80025A-91D8-5E71-9284-703857952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6441" y="450511"/>
            <a:ext cx="5379161" cy="2250282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BD470B5E-31BE-3746-9CE8-BD6390BF92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1951" y="1876358"/>
            <a:ext cx="5379160" cy="2802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7858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1AB932CD-34DF-8BC6-0D88-BB3C0C59E3CE}"/>
              </a:ext>
            </a:extLst>
          </p:cNvPr>
          <p:cNvSpPr txBox="1"/>
          <p:nvPr/>
        </p:nvSpPr>
        <p:spPr>
          <a:xfrm>
            <a:off x="236305" y="231845"/>
            <a:ext cx="5712431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sz="2800" dirty="0">
                <a:latin typeface="+mj-lt"/>
                <a:cs typeface="Arial"/>
              </a:rPr>
              <a:t>”Älsklingar” från samtalen:</a:t>
            </a:r>
          </a:p>
          <a:p>
            <a:r>
              <a:rPr lang="sv-SE" sz="2800" i="1" dirty="0">
                <a:latin typeface="+mj-lt"/>
                <a:cs typeface="Arial"/>
              </a:rPr>
              <a:t>Gemensam kunskapsbas</a:t>
            </a:r>
            <a:endParaRPr lang="sv-SE" sz="2800" i="1" dirty="0">
              <a:latin typeface="+mj-lt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CACA4488-052B-7F69-5C8F-D0481D50F2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79" y="1566383"/>
            <a:ext cx="4500081" cy="3725233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BFDD8D96-8428-E369-2231-183DD7643F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3266" y="1007753"/>
            <a:ext cx="4500081" cy="3735215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4F70CB80-5B07-2724-78F2-6B539AC3F7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43266" y="4742968"/>
            <a:ext cx="4500081" cy="2033260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1659171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E4CFAD5-E1D3-E6F4-FB66-753DE0F11B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91" y="316731"/>
            <a:ext cx="4622995" cy="3529873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80FED86C-745C-2E54-ACE7-E9283AA02D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252461"/>
            <a:ext cx="4622995" cy="2594143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77D7723-BE9F-7BB1-6424-9B7476A1EF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993854"/>
            <a:ext cx="4622994" cy="2565762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CA124CEB-EB19-16D8-5F8A-CE30670206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792" y="3993854"/>
            <a:ext cx="4622994" cy="2353458"/>
          </a:xfrm>
          <a:prstGeom prst="rect">
            <a:avLst/>
          </a:prstGeom>
          <a:ln w="38100"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7391339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0274D51-E12E-45D9-B5E0-1A547D369B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Dialog med rektorer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E894067-EF43-4276-A719-8FEA2876B02F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438365" y="2416791"/>
            <a:ext cx="6209756" cy="4194629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sv-SE" sz="2400" dirty="0">
                <a:ea typeface="+mn-lt"/>
                <a:cs typeface="+mn-lt"/>
              </a:rPr>
              <a:t>Johannes </a:t>
            </a:r>
            <a:r>
              <a:rPr lang="sv-SE" sz="2400" dirty="0" err="1">
                <a:ea typeface="+mn-lt"/>
                <a:cs typeface="+mn-lt"/>
              </a:rPr>
              <a:t>Lyche</a:t>
            </a:r>
            <a:r>
              <a:rPr lang="sv-SE" sz="2400" dirty="0">
                <a:ea typeface="+mn-lt"/>
                <a:cs typeface="+mn-lt"/>
              </a:rPr>
              <a:t>, Skolområde 12 Centrum</a:t>
            </a:r>
          </a:p>
          <a:p>
            <a:pPr marL="0" indent="0">
              <a:buNone/>
            </a:pPr>
            <a:r>
              <a:rPr lang="sv-SE" sz="2400" dirty="0">
                <a:cs typeface="Arial"/>
              </a:rPr>
              <a:t>Jessica Thompson, Skolområde 21 Hisingen</a:t>
            </a:r>
          </a:p>
          <a:p>
            <a:pPr marL="0" indent="0">
              <a:buNone/>
            </a:pPr>
            <a:r>
              <a:rPr lang="sv-SE" sz="2400" dirty="0">
                <a:cs typeface="Arial"/>
              </a:rPr>
              <a:t>Jonas Forsberg, Skolområde 12 Nordost</a:t>
            </a:r>
          </a:p>
          <a:p>
            <a:pPr marL="0" indent="0">
              <a:buNone/>
            </a:pPr>
            <a:r>
              <a:rPr lang="sv-SE" sz="2400" dirty="0">
                <a:cs typeface="Arial"/>
              </a:rPr>
              <a:t>Anne Erefalk, Skolområde 4 Sydväst</a:t>
            </a:r>
          </a:p>
          <a:p>
            <a:pPr marL="0" indent="0">
              <a:buNone/>
            </a:pPr>
            <a:endParaRPr lang="sv-SE" dirty="0">
              <a:cs typeface="Arial"/>
            </a:endParaRP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07A9FAAA-1075-D23F-6CDC-314A600AD0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792" y="1670736"/>
            <a:ext cx="4965843" cy="3724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6140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latshållare för bild 3">
            <a:extLst>
              <a:ext uri="{FF2B5EF4-FFF2-40B4-BE49-F238E27FC236}">
                <a16:creationId xmlns:a16="http://schemas.microsoft.com/office/drawing/2014/main" id="{AC3E7C69-B5AF-1843-9BD8-D8D7AB01B8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C7E7FC75-A20E-424A-AA37-450C4B5F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>
                <a:latin typeface="Arial Black"/>
              </a:rPr>
              <a:t>Dagens innehåll</a:t>
            </a:r>
            <a:endParaRPr lang="sv-SE">
              <a:latin typeface="Arial Black" panose="020B0A04020102020204" pitchFamily="34" charset="0"/>
            </a:endParaRP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A755FA46-F803-2D42-B7A7-09D550F3B802}"/>
              </a:ext>
            </a:extLst>
          </p:cNvPr>
          <p:cNvSpPr txBox="1">
            <a:spLocks/>
          </p:cNvSpPr>
          <p:nvPr/>
        </p:nvSpPr>
        <p:spPr>
          <a:xfrm>
            <a:off x="2946520" y="3161767"/>
            <a:ext cx="5678925" cy="419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8E0A3D9F-52E7-A14E-80DD-82BDADC57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67538">
            <a:off x="9607138" y="3944822"/>
            <a:ext cx="2115044" cy="3060795"/>
          </a:xfrm>
          <a:prstGeom prst="rect">
            <a:avLst/>
          </a:prstGeom>
        </p:spPr>
      </p:pic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1CD1ED1F-AC80-0FCB-C57C-CD8005A5A6D3}"/>
              </a:ext>
            </a:extLst>
          </p:cNvPr>
          <p:cNvSpPr/>
          <p:nvPr/>
        </p:nvSpPr>
        <p:spPr>
          <a:xfrm>
            <a:off x="6762642" y="1841302"/>
            <a:ext cx="4591158" cy="1805528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r>
              <a:rPr lang="sv-SE" sz="1400">
                <a:ea typeface="+mn-lt"/>
                <a:cs typeface="+mn-lt"/>
              </a:rPr>
              <a:t>Syfte: </a:t>
            </a:r>
            <a:endParaRPr lang="sv-SE" sz="1400"/>
          </a:p>
          <a:p>
            <a:pPr>
              <a:buNone/>
            </a:pPr>
            <a:r>
              <a:rPr lang="sv-SE" sz="1400">
                <a:ea typeface="+mn-lt"/>
                <a:cs typeface="+mn-lt"/>
              </a:rPr>
              <a:t>Belysa hur skolledare kan </a:t>
            </a:r>
            <a:r>
              <a:rPr lang="sv-SE" sz="1400" b="1">
                <a:ea typeface="+mn-lt"/>
                <a:cs typeface="+mn-lt"/>
              </a:rPr>
              <a:t>utöva sitt skolledarskap </a:t>
            </a:r>
            <a:r>
              <a:rPr lang="sv-SE" sz="1400">
                <a:ea typeface="+mn-lt"/>
                <a:cs typeface="+mn-lt"/>
              </a:rPr>
              <a:t>för att förverkliga en tillgänglig lärmiljö och en inkluderande utbildning. </a:t>
            </a:r>
            <a:endParaRPr lang="sv-SE" sz="1400"/>
          </a:p>
          <a:p>
            <a:pPr>
              <a:buNone/>
            </a:pPr>
            <a:r>
              <a:rPr lang="sv-SE" sz="1400">
                <a:ea typeface="+mn-lt"/>
                <a:cs typeface="+mn-lt"/>
              </a:rPr>
              <a:t>Genom ett</a:t>
            </a:r>
          </a:p>
          <a:p>
            <a:r>
              <a:rPr lang="sv-SE" sz="1400" b="1">
                <a:ea typeface="+mn-lt"/>
                <a:cs typeface="+mn-lt"/>
              </a:rPr>
              <a:t>kollegialt lärande </a:t>
            </a:r>
            <a:r>
              <a:rPr lang="sv-SE" sz="1400">
                <a:ea typeface="+mn-lt"/>
                <a:cs typeface="+mn-lt"/>
              </a:rPr>
              <a:t>med möjlighet att få höra om andras </a:t>
            </a:r>
            <a:r>
              <a:rPr lang="sv-SE" sz="1400" b="1">
                <a:ea typeface="+mn-lt"/>
                <a:cs typeface="+mn-lt"/>
              </a:rPr>
              <a:t>framgångar</a:t>
            </a:r>
            <a:r>
              <a:rPr lang="sv-SE" sz="1400">
                <a:ea typeface="+mn-lt"/>
                <a:cs typeface="+mn-lt"/>
              </a:rPr>
              <a:t>, skutt och kliv. </a:t>
            </a:r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DE78EBC0-2F7E-28A2-F4B4-A66C02FA42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100" y="370755"/>
            <a:ext cx="1828800" cy="666750"/>
          </a:xfrm>
          <a:prstGeom prst="rect">
            <a:avLst/>
          </a:prstGeom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B1CF66B9-4EF9-B8BB-FBFA-FEA937F86A23}"/>
              </a:ext>
            </a:extLst>
          </p:cNvPr>
          <p:cNvSpPr txBox="1"/>
          <p:nvPr/>
        </p:nvSpPr>
        <p:spPr>
          <a:xfrm>
            <a:off x="1497365" y="1831810"/>
            <a:ext cx="5591804" cy="29560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b="1">
                <a:latin typeface="Arial"/>
                <a:cs typeface="Arial"/>
              </a:rPr>
              <a:t>13.00 </a:t>
            </a:r>
            <a:r>
              <a:rPr lang="sv-SE" sz="1800">
                <a:latin typeface="Arial"/>
                <a:cs typeface="Arial"/>
              </a:rPr>
              <a:t>Inledning </a:t>
            </a:r>
          </a:p>
          <a:p>
            <a:pPr marL="229870" indent="-229870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sv-SE" sz="1800">
                <a:latin typeface="Arial"/>
                <a:cs typeface="Arial"/>
              </a:rPr>
              <a:t>Annika Hellström, Kvalitetschef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b="1">
                <a:latin typeface="Arial"/>
                <a:cs typeface="Arial"/>
              </a:rPr>
              <a:t>13.30 </a:t>
            </a:r>
            <a:r>
              <a:rPr lang="sv-SE" sz="1800">
                <a:latin typeface="Arial"/>
                <a:cs typeface="Arial"/>
              </a:rPr>
              <a:t>Kollegialt lärande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b="1">
                <a:latin typeface="Arial"/>
                <a:cs typeface="Arial"/>
              </a:rPr>
              <a:t>15.15</a:t>
            </a:r>
            <a:r>
              <a:rPr lang="sv-SE" sz="1800" b="1" i="1">
                <a:latin typeface="Arial"/>
                <a:cs typeface="Arial"/>
              </a:rPr>
              <a:t> </a:t>
            </a:r>
            <a:r>
              <a:rPr lang="sv-SE" sz="1800">
                <a:latin typeface="Arial"/>
                <a:cs typeface="Arial"/>
              </a:rPr>
              <a:t>Kaffe/te, kaka och frukt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b="1">
                <a:latin typeface="Arial"/>
                <a:cs typeface="Arial"/>
              </a:rPr>
              <a:t>15.45</a:t>
            </a:r>
            <a:r>
              <a:rPr lang="sv-SE" sz="1800">
                <a:latin typeface="Arial"/>
                <a:cs typeface="Arial"/>
              </a:rPr>
              <a:t> Summering – Dialog med rektorer på scenen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b="1">
                <a:latin typeface="Arial"/>
                <a:cs typeface="Arial"/>
              </a:rPr>
              <a:t>16.15</a:t>
            </a:r>
            <a:r>
              <a:rPr lang="sv-SE" sz="1800">
                <a:latin typeface="Arial"/>
                <a:cs typeface="Arial"/>
              </a:rPr>
              <a:t> Utvärdering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sv-SE" sz="1800" b="1">
                <a:latin typeface="Arial"/>
                <a:cs typeface="Arial"/>
              </a:rPr>
              <a:t>16.30</a:t>
            </a:r>
            <a:r>
              <a:rPr lang="sv-SE" sz="1800">
                <a:latin typeface="Arial"/>
                <a:cs typeface="Arial"/>
              </a:rPr>
              <a:t> Tack för idag! 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40324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E549E1B-B866-0A29-DC14-744AE4837F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075" y="461963"/>
            <a:ext cx="9170279" cy="736959"/>
          </a:xfrm>
        </p:spPr>
        <p:txBody>
          <a:bodyPr anchor="ctr">
            <a:normAutofit fontScale="90000"/>
          </a:bodyPr>
          <a:lstStyle/>
          <a:p>
            <a:r>
              <a:rPr lang="sv-SE"/>
              <a:t>Filmer och stödmaterial som inspiration till fortsatt enskild och kollegial fortbildning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59E6239-F068-E9BD-80F3-FC207B40164C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566071" y="1498182"/>
            <a:ext cx="6058152" cy="4343401"/>
          </a:xfrm>
        </p:spPr>
        <p:txBody>
          <a:bodyPr vert="horz" lIns="0" tIns="0" rIns="0" bIns="0" rtlCol="0" anchor="t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sv-SE" sz="1600" dirty="0"/>
              <a:t>Nu finns stödmaterial och filmer om </a:t>
            </a:r>
            <a:r>
              <a:rPr lang="sv-SE" sz="1600" b="1" dirty="0"/>
              <a:t>Ledarskap för tillgänglig lärmiljö och lärande</a:t>
            </a:r>
            <a:r>
              <a:rPr lang="sv-SE" sz="1600" dirty="0"/>
              <a:t> på Lärarakademins webbsida. Materialet kan användas av lärare, skolledare och andra medarbetare för enskild kompetensutveckling och för kollegialt lärande.</a:t>
            </a: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sz="1600" b="1" u="sng" dirty="0"/>
          </a:p>
          <a:p>
            <a:pPr marL="229870" indent="-229870">
              <a:lnSpc>
                <a:spcPct val="100000"/>
              </a:lnSpc>
            </a:pPr>
            <a:r>
              <a:rPr lang="sv-SE" sz="1600" b="1" dirty="0">
                <a:effectLst/>
              </a:rPr>
              <a:t>Att leda med relationskompetens</a:t>
            </a:r>
            <a:endParaRPr lang="sv-SE" sz="1600" b="1" dirty="0">
              <a:effectLst/>
              <a:cs typeface="Arial"/>
            </a:endParaRPr>
          </a:p>
          <a:p>
            <a:pPr marL="229870" indent="-229870">
              <a:lnSpc>
                <a:spcPct val="100000"/>
              </a:lnSpc>
            </a:pPr>
            <a:r>
              <a:rPr lang="sv-SE" sz="1600" b="1" dirty="0">
                <a:effectLst/>
              </a:rPr>
              <a:t>Att arbeta språk- och kunskapsutvecklande</a:t>
            </a:r>
            <a:r>
              <a:rPr lang="sv-SE" sz="1600" b="1" dirty="0"/>
              <a:t> </a:t>
            </a:r>
          </a:p>
          <a:p>
            <a:pPr marL="229870" indent="-229870">
              <a:lnSpc>
                <a:spcPct val="100000"/>
              </a:lnSpc>
            </a:pPr>
            <a:r>
              <a:rPr lang="sv-SE" sz="1600" b="1" dirty="0">
                <a:effectLst/>
              </a:rPr>
              <a:t>Att undervisa grupper med varierad teoretisk begåvning</a:t>
            </a:r>
            <a:r>
              <a:rPr lang="sv-SE" sz="1600" b="1" dirty="0"/>
              <a:t> </a:t>
            </a:r>
            <a:endParaRPr lang="sv-SE" sz="1600" b="1" dirty="0">
              <a:effectLst/>
              <a:cs typeface="Arial"/>
            </a:endParaRPr>
          </a:p>
          <a:p>
            <a:pPr marL="229870" indent="-229870">
              <a:lnSpc>
                <a:spcPct val="100000"/>
              </a:lnSpc>
            </a:pPr>
            <a:r>
              <a:rPr lang="sv-SE" sz="1600" b="1" dirty="0">
                <a:effectLst/>
              </a:rPr>
              <a:t>Att bygga kunskap och sociala färdigheter</a:t>
            </a:r>
            <a:r>
              <a:rPr lang="sv-SE" sz="1600" b="1" dirty="0"/>
              <a:t> </a:t>
            </a:r>
            <a:endParaRPr lang="sv-SE" sz="1600" b="1" dirty="0">
              <a:effectLst/>
              <a:cs typeface="Arial"/>
            </a:endParaRPr>
          </a:p>
          <a:p>
            <a:pPr marL="229870" indent="-229870">
              <a:lnSpc>
                <a:spcPct val="100000"/>
              </a:lnSpc>
            </a:pPr>
            <a:r>
              <a:rPr lang="sv-SE" sz="1600" b="1" dirty="0">
                <a:effectLst/>
              </a:rPr>
              <a:t>Att skapa struktur och stärka elever</a:t>
            </a:r>
            <a:endParaRPr lang="sv-SE" sz="1600" b="1" dirty="0">
              <a:effectLst/>
              <a:cs typeface="Arial"/>
            </a:endParaRPr>
          </a:p>
          <a:p>
            <a:pPr marL="229870" indent="-229870">
              <a:lnSpc>
                <a:spcPct val="100000"/>
              </a:lnSpc>
            </a:pPr>
            <a:r>
              <a:rPr lang="sv-SE" sz="1600" b="1" dirty="0">
                <a:cs typeface="Arial"/>
              </a:rPr>
              <a:t>Att undervisa elever med NPF</a:t>
            </a:r>
          </a:p>
          <a:p>
            <a:pPr marL="229870" indent="-229870">
              <a:lnSpc>
                <a:spcPct val="100000"/>
              </a:lnSpc>
            </a:pPr>
            <a:r>
              <a:rPr lang="sv-SE" sz="1600" b="1" dirty="0">
                <a:cs typeface="Arial"/>
              </a:rPr>
              <a:t>Att arbeta kollegialt och tvärprofessionellt </a:t>
            </a:r>
          </a:p>
          <a:p>
            <a:pPr marL="229870" indent="-229870">
              <a:lnSpc>
                <a:spcPct val="100000"/>
              </a:lnSpc>
            </a:pPr>
            <a:endParaRPr lang="sv-SE" sz="1600" b="1" dirty="0">
              <a:cs typeface="Arial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sv-SE" sz="1600" dirty="0">
                <a:effectLst/>
              </a:rPr>
              <a:t>Det finns stöd- och reflektionsfrågor till filmerna!</a:t>
            </a:r>
            <a:endParaRPr lang="sv-SE" sz="1600" dirty="0">
              <a:effectLst/>
              <a:cs typeface="Arial"/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A4614395-1721-23DD-5E15-748B4CACD75F}"/>
              </a:ext>
            </a:extLst>
          </p:cNvPr>
          <p:cNvSpPr txBox="1"/>
          <p:nvPr/>
        </p:nvSpPr>
        <p:spPr>
          <a:xfrm>
            <a:off x="8861004" y="5841583"/>
            <a:ext cx="2026477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 dirty="0">
                <a:cs typeface="Arial"/>
                <a:hlinkClick r:id="rId3"/>
              </a:rPr>
              <a:t>Till filmerna</a:t>
            </a:r>
            <a:endParaRPr lang="sv-SE" dirty="0"/>
          </a:p>
        </p:txBody>
      </p:sp>
      <p:pic>
        <p:nvPicPr>
          <p:cNvPr id="8" name="Bildobjekt 7">
            <a:hlinkClick r:id="rId3"/>
            <a:extLst>
              <a:ext uri="{FF2B5EF4-FFF2-40B4-BE49-F238E27FC236}">
                <a16:creationId xmlns:a16="http://schemas.microsoft.com/office/drawing/2014/main" id="{289781B0-D80F-E79D-C9D8-BDEB6554EE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00473" y="2275366"/>
            <a:ext cx="4924288" cy="3332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416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C62746AF-7E20-FA89-1427-E926DCAF8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/>
          <a:lstStyle/>
          <a:p>
            <a:r>
              <a:rPr lang="en-US" dirty="0" err="1"/>
              <a:t>Kompetensutveckling</a:t>
            </a:r>
            <a:r>
              <a:rPr lang="en-US" dirty="0"/>
              <a:t> - </a:t>
            </a:r>
            <a:r>
              <a:rPr lang="en-US" dirty="0" err="1"/>
              <a:t>Fritidshemmet</a:t>
            </a:r>
            <a:endParaRPr lang="en-US" dirty="0"/>
          </a:p>
        </p:txBody>
      </p:sp>
      <p:pic>
        <p:nvPicPr>
          <p:cNvPr id="5" name="Bildobjekt 5" descr="En bild som visar diagram&#10;&#10;Automatiskt genererad beskrivning">
            <a:extLst>
              <a:ext uri="{FF2B5EF4-FFF2-40B4-BE49-F238E27FC236}">
                <a16:creationId xmlns:a16="http://schemas.microsoft.com/office/drawing/2014/main" id="{D55E70A0-CCE5-FA90-D62D-6D8B29325204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3"/>
          <a:stretch>
            <a:fillRect/>
          </a:stretch>
        </p:blipFill>
        <p:spPr>
          <a:xfrm>
            <a:off x="1477925" y="1437014"/>
            <a:ext cx="7929591" cy="4519865"/>
          </a:xfrm>
          <a:noFill/>
        </p:spPr>
      </p:pic>
      <p:sp>
        <p:nvSpPr>
          <p:cNvPr id="4" name="textruta 3">
            <a:extLst>
              <a:ext uri="{FF2B5EF4-FFF2-40B4-BE49-F238E27FC236}">
                <a16:creationId xmlns:a16="http://schemas.microsoft.com/office/drawing/2014/main" id="{1AEA525D-E1A1-5D6B-5C3F-FE7DFBDF65D4}"/>
              </a:ext>
            </a:extLst>
          </p:cNvPr>
          <p:cNvSpPr txBox="1"/>
          <p:nvPr/>
        </p:nvSpPr>
        <p:spPr>
          <a:xfrm>
            <a:off x="9677373" y="2828835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>
                <a:ea typeface="+mn-lt"/>
                <a:cs typeface="+mn-lt"/>
              </a:rPr>
              <a:t>Länk till anmälan: </a:t>
            </a:r>
            <a:r>
              <a:rPr lang="sv-SE" u="sng">
                <a:ea typeface="+mn-lt"/>
                <a:cs typeface="+mn-lt"/>
                <a:hlinkClick r:id="rId4"/>
              </a:rPr>
              <a:t>Kompetensutveckling tillgängliga lärmiljöer Fritidshem (luvit.se)</a:t>
            </a:r>
            <a:r>
              <a:rPr lang="sv-SE">
                <a:ea typeface="+mn-lt"/>
                <a:cs typeface="+mn-lt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33505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80293A9-2923-5C4A-8DBD-A57E4DE676C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1772"/>
            <a:ext cx="12192000" cy="5716228"/>
          </a:xfrm>
          <a:prstGeom prst="rect">
            <a:avLst/>
          </a:prstGeom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C7E7FC75-A20E-424A-AA37-450C4B5F85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Utvärdering av vårens rektorsverkstäder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A755FA46-F803-2D42-B7A7-09D550F3B802}"/>
              </a:ext>
            </a:extLst>
          </p:cNvPr>
          <p:cNvSpPr txBox="1">
            <a:spLocks/>
          </p:cNvSpPr>
          <p:nvPr/>
        </p:nvSpPr>
        <p:spPr>
          <a:xfrm>
            <a:off x="2946520" y="3161767"/>
            <a:ext cx="5678925" cy="419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pic>
        <p:nvPicPr>
          <p:cNvPr id="11" name="Bildobjekt 10">
            <a:extLst>
              <a:ext uri="{FF2B5EF4-FFF2-40B4-BE49-F238E27FC236}">
                <a16:creationId xmlns:a16="http://schemas.microsoft.com/office/drawing/2014/main" id="{AC0DF809-1522-A244-B6EF-0B531FCDD04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480" y="4898765"/>
            <a:ext cx="2546713" cy="1634926"/>
          </a:xfrm>
          <a:prstGeom prst="rect">
            <a:avLst/>
          </a:prstGeom>
        </p:spPr>
      </p:pic>
      <p:sp>
        <p:nvSpPr>
          <p:cNvPr id="2" name="Rektangel: rundade hörn 1">
            <a:extLst>
              <a:ext uri="{FF2B5EF4-FFF2-40B4-BE49-F238E27FC236}">
                <a16:creationId xmlns:a16="http://schemas.microsoft.com/office/drawing/2014/main" id="{8B87572A-7CAB-618F-36F6-06E17A136D83}"/>
              </a:ext>
            </a:extLst>
          </p:cNvPr>
          <p:cNvSpPr/>
          <p:nvPr/>
        </p:nvSpPr>
        <p:spPr>
          <a:xfrm>
            <a:off x="7594200" y="3070700"/>
            <a:ext cx="2381881" cy="191226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bg2">
                <a:lumMod val="7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sv-SE" b="1">
              <a:solidFill>
                <a:schemeClr val="tx1"/>
              </a:solidFill>
            </a:endParaRPr>
          </a:p>
          <a:p>
            <a:pPr algn="ctr"/>
            <a:r>
              <a:rPr lang="sv-SE" b="1">
                <a:solidFill>
                  <a:schemeClr val="tx1"/>
                </a:solidFill>
              </a:rPr>
              <a:t>5 april</a:t>
            </a:r>
            <a:endParaRPr lang="sv-SE" b="1">
              <a:solidFill>
                <a:schemeClr val="tx1"/>
              </a:solidFill>
              <a:cs typeface="Arial"/>
            </a:endParaRPr>
          </a:p>
          <a:p>
            <a:pPr algn="ctr"/>
            <a:r>
              <a:rPr lang="sv-SE" i="1">
                <a:solidFill>
                  <a:schemeClr val="tx1"/>
                </a:solidFill>
              </a:rPr>
              <a:t>Praktiknära reflektion och nya idéer</a:t>
            </a:r>
          </a:p>
          <a:p>
            <a:pPr algn="ctr"/>
            <a:r>
              <a:rPr lang="sv-SE" i="1">
                <a:solidFill>
                  <a:schemeClr val="tx1"/>
                </a:solidFill>
              </a:rPr>
              <a:t>Kollegialt lärande</a:t>
            </a:r>
          </a:p>
          <a:p>
            <a:pPr algn="ctr"/>
            <a:endParaRPr lang="sv-SE" i="1">
              <a:solidFill>
                <a:schemeClr val="tx1"/>
              </a:solidFill>
              <a:cs typeface="Arial"/>
            </a:endParaRPr>
          </a:p>
        </p:txBody>
      </p:sp>
      <p:sp>
        <p:nvSpPr>
          <p:cNvPr id="3" name="Pil: höger 2">
            <a:extLst>
              <a:ext uri="{FF2B5EF4-FFF2-40B4-BE49-F238E27FC236}">
                <a16:creationId xmlns:a16="http://schemas.microsoft.com/office/drawing/2014/main" id="{897E29E0-0F92-EB7A-6A7F-B20FC83C5AEB}"/>
              </a:ext>
            </a:extLst>
          </p:cNvPr>
          <p:cNvSpPr/>
          <p:nvPr/>
        </p:nvSpPr>
        <p:spPr>
          <a:xfrm>
            <a:off x="1856786" y="2019289"/>
            <a:ext cx="8262764" cy="848344"/>
          </a:xfrm>
          <a:prstGeom prst="rightArrow">
            <a:avLst/>
          </a:prstGeom>
          <a:solidFill>
            <a:srgbClr val="A3C8C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/>
              <a:t>Ledning och stimulans</a:t>
            </a:r>
          </a:p>
        </p:txBody>
      </p:sp>
      <p:sp>
        <p:nvSpPr>
          <p:cNvPr id="6" name="Rektangel: rundade hörn 5">
            <a:extLst>
              <a:ext uri="{FF2B5EF4-FFF2-40B4-BE49-F238E27FC236}">
                <a16:creationId xmlns:a16="http://schemas.microsoft.com/office/drawing/2014/main" id="{BD2B4CF2-506D-E865-C9C4-380D1A624DAA}"/>
              </a:ext>
            </a:extLst>
          </p:cNvPr>
          <p:cNvSpPr/>
          <p:nvPr/>
        </p:nvSpPr>
        <p:spPr>
          <a:xfrm>
            <a:off x="4700543" y="3070700"/>
            <a:ext cx="2381881" cy="1940064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1 mars</a:t>
            </a:r>
          </a:p>
          <a:p>
            <a:pPr algn="ctr"/>
            <a:r>
              <a:rPr lang="sv-SE" i="1">
                <a:solidFill>
                  <a:schemeClr val="tx1"/>
                </a:solidFill>
              </a:rPr>
              <a:t>Kollegialt lärande, teori och praktik </a:t>
            </a:r>
          </a:p>
          <a:p>
            <a:pPr algn="ctr"/>
            <a:r>
              <a:rPr lang="sv-SE" i="1">
                <a:solidFill>
                  <a:schemeClr val="tx1"/>
                </a:solidFill>
              </a:rPr>
              <a:t>     </a:t>
            </a:r>
            <a:r>
              <a:rPr lang="sv-SE" i="1">
                <a:solidFill>
                  <a:schemeClr val="tx1"/>
                </a:solidFill>
                <a:cs typeface="Arial"/>
              </a:rPr>
              <a:t> </a:t>
            </a:r>
          </a:p>
          <a:p>
            <a:pPr algn="ctr"/>
            <a:r>
              <a:rPr lang="sv-SE" i="1" err="1">
                <a:solidFill>
                  <a:schemeClr val="tx1"/>
                </a:solidFill>
                <a:cs typeface="Arial"/>
              </a:rPr>
              <a:t>Kollegahandledning</a:t>
            </a:r>
            <a:endParaRPr lang="sv-SE" i="1">
              <a:solidFill>
                <a:schemeClr val="tx1"/>
              </a:solidFill>
              <a:cs typeface="Arial"/>
            </a:endParaRPr>
          </a:p>
          <a:p>
            <a:pPr algn="ctr"/>
            <a:r>
              <a:rPr lang="sv-SE" i="1">
                <a:solidFill>
                  <a:schemeClr val="tx1"/>
                </a:solidFill>
                <a:cs typeface="Arial"/>
              </a:rPr>
              <a:t>Skolledarteamen </a:t>
            </a:r>
          </a:p>
        </p:txBody>
      </p:sp>
      <p:sp>
        <p:nvSpPr>
          <p:cNvPr id="10" name="Rektangel: rundade hörn 9">
            <a:extLst>
              <a:ext uri="{FF2B5EF4-FFF2-40B4-BE49-F238E27FC236}">
                <a16:creationId xmlns:a16="http://schemas.microsoft.com/office/drawing/2014/main" id="{788ACDAB-C2BD-7A73-A721-E76FD8017BF0}"/>
              </a:ext>
            </a:extLst>
          </p:cNvPr>
          <p:cNvSpPr/>
          <p:nvPr/>
        </p:nvSpPr>
        <p:spPr>
          <a:xfrm>
            <a:off x="1856786" y="3060262"/>
            <a:ext cx="2381881" cy="1950502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  <a:ln w="38100">
            <a:solidFill>
              <a:schemeClr val="bg2">
                <a:lumMod val="75000"/>
              </a:schemeClr>
            </a:solidFill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25 januari</a:t>
            </a:r>
          </a:p>
          <a:p>
            <a:pPr algn="ctr"/>
            <a:endParaRPr lang="sv-SE" b="1">
              <a:solidFill>
                <a:schemeClr val="tx1"/>
              </a:solidFill>
            </a:endParaRPr>
          </a:p>
          <a:p>
            <a:pPr algn="ctr"/>
            <a:r>
              <a:rPr lang="sv-SE" i="1">
                <a:solidFill>
                  <a:schemeClr val="tx1"/>
                </a:solidFill>
              </a:rPr>
              <a:t>Forskarperspektiv</a:t>
            </a:r>
          </a:p>
          <a:p>
            <a:pPr algn="ctr"/>
            <a:r>
              <a:rPr lang="sv-SE" i="1">
                <a:solidFill>
                  <a:schemeClr val="tx1"/>
                </a:solidFill>
              </a:rPr>
              <a:t>Mats </a:t>
            </a:r>
            <a:r>
              <a:rPr lang="sv-SE" i="1" err="1">
                <a:solidFill>
                  <a:schemeClr val="tx1"/>
                </a:solidFill>
              </a:rPr>
              <a:t>Widigson</a:t>
            </a:r>
            <a:r>
              <a:rPr lang="sv-SE" i="1">
                <a:solidFill>
                  <a:schemeClr val="tx1"/>
                </a:solidFill>
              </a:rPr>
              <a:t> &amp; Emma </a:t>
            </a:r>
            <a:r>
              <a:rPr lang="sv-SE" i="1" err="1">
                <a:solidFill>
                  <a:schemeClr val="tx1"/>
                </a:solidFill>
              </a:rPr>
              <a:t>Leifler</a:t>
            </a:r>
            <a:endParaRPr lang="sv-SE" i="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1322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>
            <a:extLst>
              <a:ext uri="{FF2B5EF4-FFF2-40B4-BE49-F238E27FC236}">
                <a16:creationId xmlns:a16="http://schemas.microsoft.com/office/drawing/2014/main" id="{780293A9-2923-5C4A-8DBD-A57E4DE676C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C0DF809-1522-A244-B6EF-0B531FCDD0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343" y="3834042"/>
            <a:ext cx="3945330" cy="2532804"/>
          </a:xfrm>
          <a:prstGeom prst="rect">
            <a:avLst/>
          </a:prstGeom>
        </p:spPr>
      </p:pic>
      <p:sp>
        <p:nvSpPr>
          <p:cNvPr id="2" name="Rubrik 4">
            <a:extLst>
              <a:ext uri="{FF2B5EF4-FFF2-40B4-BE49-F238E27FC236}">
                <a16:creationId xmlns:a16="http://schemas.microsoft.com/office/drawing/2014/main" id="{17EB8C7B-AE8F-CE9A-1A5F-1A812FAFD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>
            <a:normAutofit/>
          </a:bodyPr>
          <a:lstStyle/>
          <a:p>
            <a:r>
              <a:rPr lang="sv-SE" dirty="0"/>
              <a:t>Enskild utvärdering rektorsverkstäder vt-23</a:t>
            </a: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94678A0F-4EE9-6075-ADC7-9B5DF8A104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5284" y="1291717"/>
            <a:ext cx="4503059" cy="410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2362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839A0AEB-70D3-FBD0-8992-D6C2A01AD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/>
              <a:t>Utvärdering av vårens rektorsverkstäder</a:t>
            </a:r>
          </a:p>
        </p:txBody>
      </p:sp>
      <p:pic>
        <p:nvPicPr>
          <p:cNvPr id="5" name="Bildobjekt 5" descr="En bild som visar diagram&#10;&#10;Automatiskt genererad beskrivning">
            <a:extLst>
              <a:ext uri="{FF2B5EF4-FFF2-40B4-BE49-F238E27FC236}">
                <a16:creationId xmlns:a16="http://schemas.microsoft.com/office/drawing/2014/main" id="{DD5733D5-E63E-9F1D-8294-A51C236BDD0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1209" y="1564664"/>
            <a:ext cx="7176459" cy="4174145"/>
          </a:xfrm>
          <a:noFill/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874E8CC-D997-CE12-D313-FBA8A34152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06604" y="1564664"/>
            <a:ext cx="4392195" cy="4324194"/>
          </a:xfrm>
        </p:spPr>
        <p:txBody>
          <a:bodyPr vert="horz" lIns="0" tIns="0" rIns="0" bIns="0" rtlCol="0" anchor="t">
            <a:normAutofit fontScale="92500" lnSpcReduction="20000"/>
          </a:bodyPr>
          <a:lstStyle/>
          <a:p>
            <a:pPr marL="0" indent="0">
              <a:buNone/>
            </a:pPr>
            <a:r>
              <a:rPr lang="sv-SE" b="1" dirty="0"/>
              <a:t>Rektorsverkstad 25 januari - Föreläsning med Mats </a:t>
            </a:r>
            <a:r>
              <a:rPr lang="sv-SE" b="1" dirty="0" err="1"/>
              <a:t>Widigson</a:t>
            </a:r>
            <a:r>
              <a:rPr lang="sv-SE" b="1" dirty="0"/>
              <a:t> samt Emma Leifler. </a:t>
            </a:r>
            <a:endParaRPr lang="sv-SE" dirty="0"/>
          </a:p>
          <a:p>
            <a:pPr marL="229870" indent="-229870"/>
            <a:r>
              <a:rPr lang="sv-SE" i="1" dirty="0">
                <a:solidFill>
                  <a:srgbClr val="212121"/>
                </a:solidFill>
                <a:highlight>
                  <a:srgbClr val="FFFFFF"/>
                </a:highlight>
                <a:latin typeface="Arial"/>
                <a:cs typeface="Segoe UI"/>
              </a:rPr>
              <a:t>Emmas bredd i konkreta ex och Mars lite mer teoretiska blev bra komplement för förståelsen av helheten. Inspiration till fortsatt arbete god.</a:t>
            </a:r>
          </a:p>
          <a:p>
            <a:pPr marL="229870" indent="-229870"/>
            <a:r>
              <a:rPr lang="sv-SE" i="1" dirty="0">
                <a:solidFill>
                  <a:srgbClr val="212121"/>
                </a:solidFill>
                <a:highlight>
                  <a:srgbClr val="FFFFFF"/>
                </a:highlight>
                <a:latin typeface="Arial"/>
                <a:cs typeface="Segoe UI"/>
              </a:rPr>
              <a:t>Tog verkligen till mig begreppet </a:t>
            </a:r>
            <a:r>
              <a:rPr lang="sv-SE" i="1" dirty="0">
                <a:solidFill>
                  <a:srgbClr val="212121"/>
                </a:solidFill>
                <a:latin typeface="Arial"/>
                <a:cs typeface="Segoe UI"/>
              </a:rPr>
              <a:t>inkluderingskompetens som för mig är ett bättre paraply än tillgängliga lärmiljöer.</a:t>
            </a:r>
          </a:p>
          <a:p>
            <a:pPr marL="229870" indent="-229870"/>
            <a:r>
              <a:rPr lang="sv-SE" i="1" dirty="0">
                <a:solidFill>
                  <a:srgbClr val="212121"/>
                </a:solidFill>
                <a:latin typeface="Arial"/>
                <a:cs typeface="Segoe UI"/>
              </a:rPr>
              <a:t>De båda kompletterade varandra på ett väldigt fint sätt - Mats med teori och Emma med praktiknära exempel.</a:t>
            </a:r>
          </a:p>
        </p:txBody>
      </p:sp>
    </p:spTree>
    <p:extLst>
      <p:ext uri="{BB962C8B-B14F-4D97-AF65-F5344CB8AC3E}">
        <p14:creationId xmlns:p14="http://schemas.microsoft.com/office/powerpoint/2010/main" val="11772388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5" descr="En bild som visar diagram&#10;&#10;Automatiskt genererad beskrivning">
            <a:extLst>
              <a:ext uri="{FF2B5EF4-FFF2-40B4-BE49-F238E27FC236}">
                <a16:creationId xmlns:a16="http://schemas.microsoft.com/office/drawing/2014/main" id="{7E39EF73-864C-87E9-07D0-E5EC13ACB5F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1" y="921351"/>
            <a:ext cx="7948757" cy="4593062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41B7A38-A69B-7032-1519-E441B962E7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20643" y="1374376"/>
            <a:ext cx="4163765" cy="4591614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sv-SE" b="1" dirty="0">
                <a:cs typeface="Arial"/>
              </a:rPr>
              <a:t>Rektorsverkstad 1 mars -  </a:t>
            </a:r>
            <a:r>
              <a:rPr lang="sv-SE" b="1" dirty="0" err="1">
                <a:cs typeface="Arial"/>
              </a:rPr>
              <a:t>Kollegahandledning</a:t>
            </a:r>
            <a:r>
              <a:rPr lang="sv-SE" b="1" dirty="0">
                <a:cs typeface="Arial"/>
              </a:rPr>
              <a:t> </a:t>
            </a:r>
            <a:endParaRPr lang="sv-SE" dirty="0"/>
          </a:p>
          <a:p>
            <a:pPr marL="229870" indent="-229870"/>
            <a:r>
              <a:rPr lang="sv-SE" i="1" dirty="0">
                <a:solidFill>
                  <a:srgbClr val="212121"/>
                </a:solidFill>
                <a:highlight>
                  <a:srgbClr val="FFFFFF"/>
                </a:highlight>
                <a:latin typeface="Arial"/>
                <a:cs typeface="Segoe UI"/>
              </a:rPr>
              <a:t>Innehållet med riktade frågor väldigt bra och extra plus för att ny samtalsmodell provades.</a:t>
            </a:r>
            <a:endParaRPr lang="sv-SE" b="1" i="1" dirty="0">
              <a:latin typeface="Arial"/>
              <a:cs typeface="Arial"/>
            </a:endParaRPr>
          </a:p>
          <a:p>
            <a:pPr marL="229870" indent="-229870"/>
            <a:r>
              <a:rPr lang="sv-SE" i="1" dirty="0">
                <a:solidFill>
                  <a:srgbClr val="212121"/>
                </a:solidFill>
                <a:highlight>
                  <a:srgbClr val="FFFFFF"/>
                </a:highlight>
                <a:latin typeface="Arial"/>
                <a:cs typeface="Segoe UI"/>
              </a:rPr>
              <a:t>Att det blev möjlighet att reflektera och gå till konkreta handlingar.</a:t>
            </a:r>
          </a:p>
          <a:p>
            <a:pPr marL="229870" indent="-229870"/>
            <a:r>
              <a:rPr lang="sv-SE" i="1" dirty="0">
                <a:solidFill>
                  <a:srgbClr val="212121"/>
                </a:solidFill>
                <a:latin typeface="Arial"/>
                <a:cs typeface="Segoe UI"/>
              </a:rPr>
              <a:t>Alla får ut något av konceptet. Inte bara den som äger ärendet. Skulle önska att det användes i rektorsgruppen regelbundet.</a:t>
            </a:r>
          </a:p>
          <a:p>
            <a:pPr marL="229870" indent="-229870"/>
            <a:endParaRPr lang="sv-SE" b="1" dirty="0">
              <a:cs typeface="Arial"/>
            </a:endParaRPr>
          </a:p>
          <a:p>
            <a:pPr marL="229870" indent="-229870"/>
            <a:endParaRPr lang="sv-SE" b="1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052587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5" descr="En bild som visar diagram&#10;&#10;Automatiskt genererad beskrivning">
            <a:extLst>
              <a:ext uri="{FF2B5EF4-FFF2-40B4-BE49-F238E27FC236}">
                <a16:creationId xmlns:a16="http://schemas.microsoft.com/office/drawing/2014/main" id="{B222C536-F6D7-AA6A-7838-6588C7227A1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526229" y="695990"/>
            <a:ext cx="9328241" cy="5351671"/>
          </a:xfrm>
        </p:spPr>
      </p:pic>
    </p:spTree>
    <p:extLst>
      <p:ext uri="{BB962C8B-B14F-4D97-AF65-F5344CB8AC3E}">
        <p14:creationId xmlns:p14="http://schemas.microsoft.com/office/powerpoint/2010/main" val="1750188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dobjekt 5" descr="En bild som visar diagram&#10;&#10;Automatiskt genererad beskrivning">
            <a:extLst>
              <a:ext uri="{FF2B5EF4-FFF2-40B4-BE49-F238E27FC236}">
                <a16:creationId xmlns:a16="http://schemas.microsoft.com/office/drawing/2014/main" id="{03309AF4-5887-E766-9496-BC7EF32E4F9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3860" y="1024874"/>
            <a:ext cx="7377365" cy="4399881"/>
          </a:xfrm>
        </p:spPr>
      </p:pic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E9F383C2-C530-3448-6DFD-7C42E57CB0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645153" y="1441761"/>
            <a:ext cx="4429065" cy="4201291"/>
          </a:xfrm>
        </p:spPr>
        <p:txBody>
          <a:bodyPr vert="horz" lIns="0" tIns="0" rIns="0" bIns="0" rtlCol="0" anchor="t">
            <a:normAutofit fontScale="92500" lnSpcReduction="10000"/>
          </a:bodyPr>
          <a:lstStyle/>
          <a:p>
            <a:pPr marL="0" indent="0">
              <a:buNone/>
            </a:pPr>
            <a:r>
              <a:rPr lang="sv-SE" b="1" dirty="0">
                <a:cs typeface="Arial"/>
              </a:rPr>
              <a:t>Rektorsverkstad 5 april – Kollegialt lärande</a:t>
            </a:r>
          </a:p>
          <a:p>
            <a:pPr marL="229870" indent="-229870"/>
            <a:r>
              <a:rPr lang="sv-SE" i="1" dirty="0">
                <a:solidFill>
                  <a:srgbClr val="212121"/>
                </a:solidFill>
                <a:latin typeface="Arial"/>
                <a:cs typeface="Segoe UI"/>
              </a:rPr>
              <a:t>Toppen med det kollegiala samtalen. Så bra med utbyte och möjlighet att knyta kontakter med de som bidrog med saker man ville veta mer om.</a:t>
            </a:r>
          </a:p>
          <a:p>
            <a:pPr marL="229870" indent="-229870"/>
            <a:r>
              <a:rPr lang="sv-SE" i="1" dirty="0">
                <a:solidFill>
                  <a:srgbClr val="212121"/>
                </a:solidFill>
                <a:latin typeface="Arial"/>
                <a:cs typeface="Segoe UI"/>
              </a:rPr>
              <a:t>Tyckte om upplägget även om det blev för kort stund i varje grupp. Blir lite för stora frågor att diskutera samt att underfrågorna i sig är stora nog att ha diskussion kring enskilt.</a:t>
            </a:r>
          </a:p>
          <a:p>
            <a:pPr marL="229870" indent="-229870"/>
            <a:r>
              <a:rPr lang="sv-SE" i="1" dirty="0">
                <a:solidFill>
                  <a:srgbClr val="212121"/>
                </a:solidFill>
                <a:latin typeface="Arial"/>
                <a:cs typeface="Segoe UI"/>
              </a:rPr>
              <a:t>Många goda samtal med kollegor. Bra att få erfarenhetsutbyte.</a:t>
            </a:r>
          </a:p>
        </p:txBody>
      </p:sp>
    </p:spTree>
    <p:extLst>
      <p:ext uri="{BB962C8B-B14F-4D97-AF65-F5344CB8AC3E}">
        <p14:creationId xmlns:p14="http://schemas.microsoft.com/office/powerpoint/2010/main" val="29699768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5FF23C9-0856-1C29-464D-8AF57BC65D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7988" y="731773"/>
            <a:ext cx="9497130" cy="5181666"/>
          </a:xfrm>
        </p:spPr>
        <p:txBody>
          <a:bodyPr vert="horz" lIns="0" tIns="0" rIns="0" bIns="0" rtlCol="0" anchor="t">
            <a:normAutofit/>
          </a:bodyPr>
          <a:lstStyle/>
          <a:p>
            <a:pPr marL="0" indent="0">
              <a:buNone/>
            </a:pPr>
            <a:r>
              <a:rPr lang="sv-SE" b="1" dirty="0">
                <a:cs typeface="Arial"/>
              </a:rPr>
              <a:t>Övriga kommentarer: </a:t>
            </a:r>
          </a:p>
          <a:p>
            <a:pPr marL="0" indent="0">
              <a:buNone/>
            </a:pPr>
            <a:endParaRPr lang="sv-SE" b="1" dirty="0">
              <a:cs typeface="Arial"/>
            </a:endParaRPr>
          </a:p>
          <a:p>
            <a:pPr marL="342900" indent="-342900"/>
            <a:r>
              <a:rPr lang="sv-SE" i="1" dirty="0">
                <a:solidFill>
                  <a:srgbClr val="212121"/>
                </a:solidFill>
                <a:highlight>
                  <a:srgbClr val="FFFFFF"/>
                </a:highlight>
                <a:latin typeface="Arial"/>
                <a:cs typeface="Segoe UI"/>
              </a:rPr>
              <a:t>Tid … att våga vara stanna i frågor. Någon gång kosta på sig en heldag.</a:t>
            </a:r>
          </a:p>
          <a:p>
            <a:pPr marL="342900" indent="-342900"/>
            <a:r>
              <a:rPr lang="sv-SE" i="1" dirty="0">
                <a:solidFill>
                  <a:srgbClr val="212121"/>
                </a:solidFill>
                <a:latin typeface="Arial"/>
                <a:cs typeface="Segoe UI"/>
              </a:rPr>
              <a:t>Bra med dialoger.</a:t>
            </a:r>
          </a:p>
          <a:p>
            <a:pPr marL="342900" indent="-342900"/>
            <a:r>
              <a:rPr lang="sv-SE" i="1" dirty="0">
                <a:solidFill>
                  <a:srgbClr val="212121"/>
                </a:solidFill>
                <a:latin typeface="Arial"/>
                <a:cs typeface="Segoe UI"/>
              </a:rPr>
              <a:t>Klokt att fokusera på ett område - det blir en tydlig riktning.</a:t>
            </a:r>
          </a:p>
          <a:p>
            <a:pPr marL="342900" indent="-342900"/>
            <a:r>
              <a:rPr lang="sv-SE" i="1" dirty="0">
                <a:solidFill>
                  <a:srgbClr val="212121"/>
                </a:solidFill>
                <a:latin typeface="Arial"/>
                <a:cs typeface="Segoe UI"/>
              </a:rPr>
              <a:t>Hade önskat att vi kunde söka stöd från stödprocesser kring våra lokala behov istället för att diskutera så allmänt som sker i dessa forum. Föreläsningar ger bra tankeställare men de korta inspelen med bordssamtal blir för ytligt för att ge något (i förhållande till vad tiden är värd).</a:t>
            </a:r>
          </a:p>
          <a:p>
            <a:pPr marL="342900" indent="-342900"/>
            <a:r>
              <a:rPr lang="sv-SE" i="1" dirty="0">
                <a:solidFill>
                  <a:srgbClr val="212121"/>
                </a:solidFill>
                <a:latin typeface="Arial"/>
                <a:cs typeface="Segoe UI"/>
              </a:rPr>
              <a:t>Fortsatt fokus på tillgängliga lärmiljöer även nästa läsår. Det arbetet behöver landa och fortsätta.</a:t>
            </a:r>
          </a:p>
        </p:txBody>
      </p:sp>
    </p:spTree>
    <p:extLst>
      <p:ext uri="{BB962C8B-B14F-4D97-AF65-F5344CB8AC3E}">
        <p14:creationId xmlns:p14="http://schemas.microsoft.com/office/powerpoint/2010/main" val="22173897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D29CF3B-5839-4242-AE80-9CB25117CB6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ruta 7">
            <a:extLst>
              <a:ext uri="{FF2B5EF4-FFF2-40B4-BE49-F238E27FC236}">
                <a16:creationId xmlns:a16="http://schemas.microsoft.com/office/drawing/2014/main" id="{293F466C-0F62-4B66-9DBC-310B487C9A13}"/>
              </a:ext>
            </a:extLst>
          </p:cNvPr>
          <p:cNvSpPr txBox="1"/>
          <p:nvPr/>
        </p:nvSpPr>
        <p:spPr>
          <a:xfrm>
            <a:off x="787999" y="745000"/>
            <a:ext cx="11286841" cy="3416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Höstens rektorsverkstäder</a:t>
            </a:r>
            <a:b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Datum är fastställda – 27 </a:t>
            </a:r>
            <a:r>
              <a:rPr kumimoji="0" lang="sv-SE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sept</a:t>
            </a:r>
            <a: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25 </a:t>
            </a:r>
            <a:r>
              <a:rPr kumimoji="0" lang="sv-SE" sz="2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okt och 29 nov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8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sz="2800" dirty="0">
              <a:solidFill>
                <a:prstClr val="white"/>
              </a:solidFill>
              <a:latin typeface="Calibri" panose="020F0502020204030204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2800" dirty="0">
                <a:solidFill>
                  <a:prstClr val="white"/>
                </a:solidFill>
                <a:latin typeface="Calibri" panose="020F0502020204030204"/>
              </a:rPr>
              <a:t>Innehåll och form  - på väg</a:t>
            </a:r>
            <a:br>
              <a:rPr kumimoji="0" lang="sv-SE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sv-SE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123B48FD-DE05-E74B-BFA6-4D0053B3C5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01648">
            <a:off x="507450" y="3918125"/>
            <a:ext cx="4878308" cy="3131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115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A407522A-FCA4-5846-57AE-B3DADB4E1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en-US" err="1"/>
              <a:t>Dialogkonferens</a:t>
            </a:r>
            <a:r>
              <a:rPr lang="en-US"/>
              <a:t> för </a:t>
            </a:r>
            <a:r>
              <a:rPr lang="en-US" err="1"/>
              <a:t>kollegialt</a:t>
            </a:r>
            <a:r>
              <a:rPr lang="en-US"/>
              <a:t> </a:t>
            </a:r>
            <a:r>
              <a:rPr lang="en-US" err="1"/>
              <a:t>lärande</a:t>
            </a:r>
            <a:endParaRPr lang="en-US"/>
          </a:p>
        </p:txBody>
      </p:sp>
      <p:pic>
        <p:nvPicPr>
          <p:cNvPr id="3" name="Bildobjekt 2" descr="En bild som visar diagram&#10;&#10;Automatiskt genererad beskrivning">
            <a:extLst>
              <a:ext uri="{FF2B5EF4-FFF2-40B4-BE49-F238E27FC236}">
                <a16:creationId xmlns:a16="http://schemas.microsoft.com/office/drawing/2014/main" id="{E351A01F-FDB1-2796-67F5-A62EB3B9EC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0860" y="1493436"/>
            <a:ext cx="9170279" cy="46539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66065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Bildobjekt 17">
            <a:extLst>
              <a:ext uri="{FF2B5EF4-FFF2-40B4-BE49-F238E27FC236}">
                <a16:creationId xmlns:a16="http://schemas.microsoft.com/office/drawing/2014/main" id="{6370C4C9-6555-6B44-AD71-547DCA5958B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A755FA46-F803-2D42-B7A7-09D550F3B802}"/>
              </a:ext>
            </a:extLst>
          </p:cNvPr>
          <p:cNvSpPr txBox="1">
            <a:spLocks/>
          </p:cNvSpPr>
          <p:nvPr/>
        </p:nvSpPr>
        <p:spPr>
          <a:xfrm>
            <a:off x="2946520" y="3161767"/>
            <a:ext cx="5678925" cy="419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9" name="Rubrik 4">
            <a:extLst>
              <a:ext uri="{FF2B5EF4-FFF2-40B4-BE49-F238E27FC236}">
                <a16:creationId xmlns:a16="http://schemas.microsoft.com/office/drawing/2014/main" id="{28FD0029-6BD7-1342-A406-F4BD414809E4}"/>
              </a:ext>
            </a:extLst>
          </p:cNvPr>
          <p:cNvSpPr txBox="1">
            <a:spLocks/>
          </p:cNvSpPr>
          <p:nvPr/>
        </p:nvSpPr>
        <p:spPr>
          <a:xfrm>
            <a:off x="1510859" y="1266545"/>
            <a:ext cx="9170279" cy="123728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>
            <a:lvl1pPr algn="l" defTabSz="91433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0" spc="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v-SE" sz="3600">
                <a:solidFill>
                  <a:schemeClr val="bg1"/>
                </a:solidFill>
              </a:rPr>
              <a:t>Tack alla för ert deltagande på årets rektorsverkstäder</a:t>
            </a:r>
          </a:p>
        </p:txBody>
      </p:sp>
      <p:sp>
        <p:nvSpPr>
          <p:cNvPr id="20" name="Platshållare för innehåll 6">
            <a:extLst>
              <a:ext uri="{FF2B5EF4-FFF2-40B4-BE49-F238E27FC236}">
                <a16:creationId xmlns:a16="http://schemas.microsoft.com/office/drawing/2014/main" id="{2280F21A-1FA2-8A44-B0F6-470614030F80}"/>
              </a:ext>
            </a:extLst>
          </p:cNvPr>
          <p:cNvSpPr txBox="1">
            <a:spLocks/>
          </p:cNvSpPr>
          <p:nvPr/>
        </p:nvSpPr>
        <p:spPr>
          <a:xfrm>
            <a:off x="3256537" y="2886792"/>
            <a:ext cx="5678925" cy="316741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v-SE" sz="3200">
                <a:solidFill>
                  <a:schemeClr val="bg1"/>
                </a:solidFill>
                <a:latin typeface="+mj-lt"/>
              </a:rPr>
              <a:t>Vi ses!</a:t>
            </a:r>
            <a:r>
              <a:rPr lang="sv-SE" sz="1800">
                <a:solidFill>
                  <a:schemeClr val="bg1"/>
                </a:solidFill>
                <a:latin typeface="+mj-lt"/>
              </a:rPr>
              <a:t> </a:t>
            </a:r>
          </a:p>
        </p:txBody>
      </p:sp>
      <p:pic>
        <p:nvPicPr>
          <p:cNvPr id="2" name="Bildobjekt 1" descr="En bild som visar mörkt&#10;&#10;Automatiskt genererad beskrivning">
            <a:extLst>
              <a:ext uri="{FF2B5EF4-FFF2-40B4-BE49-F238E27FC236}">
                <a16:creationId xmlns:a16="http://schemas.microsoft.com/office/drawing/2014/main" id="{BB094924-828F-924B-9697-2948B4B1210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625445" y="4443414"/>
            <a:ext cx="1784333" cy="2082204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1F9990A2-9346-E7C4-A5BF-715CDB99E03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 rot="795493">
            <a:off x="9588194" y="4788143"/>
            <a:ext cx="1643166" cy="1906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475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9D81468-004D-8069-0B85-F7B60EE5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6667"/>
          </a:xfrm>
        </p:spPr>
        <p:txBody>
          <a:bodyPr>
            <a:normAutofit/>
          </a:bodyPr>
          <a:lstStyle/>
          <a:p>
            <a:r>
              <a:rPr lang="sv-SE" sz="3600" b="1">
                <a:latin typeface="Arial Black"/>
                <a:cs typeface="Calibri"/>
              </a:rPr>
              <a:t>Tillgänglig lärmiljö läsåret 2022-2023</a:t>
            </a: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4A9963B1-8617-3857-7F0F-D9A8DA35DFD7}"/>
              </a:ext>
            </a:extLst>
          </p:cNvPr>
          <p:cNvSpPr txBox="1"/>
          <p:nvPr/>
        </p:nvSpPr>
        <p:spPr>
          <a:xfrm>
            <a:off x="3048000" y="3244334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SE" b="0" i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endParaRPr lang="sv-SE"/>
          </a:p>
        </p:txBody>
      </p:sp>
      <p:graphicFrame>
        <p:nvGraphicFramePr>
          <p:cNvPr id="8" name="Tabell 8">
            <a:extLst>
              <a:ext uri="{FF2B5EF4-FFF2-40B4-BE49-F238E27FC236}">
                <a16:creationId xmlns:a16="http://schemas.microsoft.com/office/drawing/2014/main" id="{4C264485-7743-4F3A-6FBA-CBC46FF74F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594741"/>
              </p:ext>
            </p:extLst>
          </p:nvPr>
        </p:nvGraphicFramePr>
        <p:xfrm>
          <a:off x="696485" y="1037689"/>
          <a:ext cx="10799030" cy="57238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315">
                  <a:extLst>
                    <a:ext uri="{9D8B030D-6E8A-4147-A177-3AD203B41FA5}">
                      <a16:colId xmlns:a16="http://schemas.microsoft.com/office/drawing/2014/main" val="2530200521"/>
                    </a:ext>
                  </a:extLst>
                </a:gridCol>
                <a:gridCol w="3595955">
                  <a:extLst>
                    <a:ext uri="{9D8B030D-6E8A-4147-A177-3AD203B41FA5}">
                      <a16:colId xmlns:a16="http://schemas.microsoft.com/office/drawing/2014/main" val="2088968133"/>
                    </a:ext>
                  </a:extLst>
                </a:gridCol>
                <a:gridCol w="6070760">
                  <a:extLst>
                    <a:ext uri="{9D8B030D-6E8A-4147-A177-3AD203B41FA5}">
                      <a16:colId xmlns:a16="http://schemas.microsoft.com/office/drawing/2014/main" val="894134035"/>
                    </a:ext>
                  </a:extLst>
                </a:gridCol>
              </a:tblGrid>
              <a:tr h="394750">
                <a:tc>
                  <a:txBody>
                    <a:bodyPr/>
                    <a:lstStyle/>
                    <a:p>
                      <a:r>
                        <a:rPr lang="sv-SE">
                          <a:solidFill>
                            <a:schemeClr val="tx1"/>
                          </a:solidFill>
                        </a:rPr>
                        <a:t>Datum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>
                          <a:solidFill>
                            <a:schemeClr val="tx1"/>
                          </a:solidFill>
                        </a:rPr>
                        <a:t>Innehåll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>
                          <a:solidFill>
                            <a:schemeClr val="tx1"/>
                          </a:solidFill>
                        </a:rPr>
                        <a:t>Syfte: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2679334"/>
                  </a:ext>
                </a:extLst>
              </a:tr>
              <a:tr h="986875">
                <a:tc>
                  <a:txBody>
                    <a:bodyPr/>
                    <a:lstStyle/>
                    <a:p>
                      <a:r>
                        <a:rPr lang="sv-SE"/>
                        <a:t>7 </a:t>
                      </a:r>
                      <a:r>
                        <a:rPr lang="sv-SE" err="1"/>
                        <a:t>sept</a:t>
                      </a:r>
                      <a:endParaRPr lang="sv-SE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/>
                        <a:t>Eva Hjörne</a:t>
                      </a:r>
                    </a:p>
                    <a:p>
                      <a:r>
                        <a:rPr lang="sv-SE" i="1"/>
                        <a:t>Forskarperspektiv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 b="1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</a:t>
                      </a:r>
                      <a:r>
                        <a:rPr lang="en-US" sz="18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få</a:t>
                      </a:r>
                      <a:r>
                        <a:rPr lang="en-US" sz="18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perspektiv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på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elevhälsa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skolsvårigheter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inkluderande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lärmiljöer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ett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förebyggande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främjande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elvhälsoarbete</a:t>
                      </a:r>
                      <a:endParaRPr lang="en-US" sz="1800" b="0" i="0" kern="1200" err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1198217"/>
                  </a:ext>
                </a:extLst>
              </a:tr>
              <a:tr h="986875">
                <a:tc>
                  <a:txBody>
                    <a:bodyPr/>
                    <a:lstStyle/>
                    <a:p>
                      <a:r>
                        <a:rPr lang="sv-SE"/>
                        <a:t>12 okt</a:t>
                      </a:r>
                    </a:p>
                    <a:p>
                      <a:endParaRPr lang="sv-SE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Elinor </a:t>
                      </a:r>
                      <a:r>
                        <a:rPr lang="sv-SE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Kennerö</a:t>
                      </a:r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  <a:r>
                        <a:rPr lang="sv-SE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Tonner</a:t>
                      </a:r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 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1800" b="0" i="1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Skolutvecklingsfokus</a:t>
                      </a:r>
                      <a:r>
                        <a:rPr lang="en-US" sz="1800" b="0" i="1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800" b="0" i="1" kern="120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en-US" sz="1800" b="1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</a:t>
                      </a:r>
                      <a:r>
                        <a:rPr lang="en-US" sz="18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få</a:t>
                      </a:r>
                      <a:r>
                        <a:rPr lang="en-US" sz="18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1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kunskap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om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hur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man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konkret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kan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leda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och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driva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hälsofrämjande</a:t>
                      </a:r>
                      <a:r>
                        <a:rPr lang="en-US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b="0" i="0" u="none" strike="noStrike" kern="120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skolutveckling</a:t>
                      </a:r>
                      <a:endParaRPr lang="en-US" sz="1800" b="0" i="0" kern="1200" err="1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050127"/>
                  </a:ext>
                </a:extLst>
              </a:tr>
              <a:tr h="690813">
                <a:tc>
                  <a:txBody>
                    <a:bodyPr/>
                    <a:lstStyle/>
                    <a:p>
                      <a:r>
                        <a:rPr lang="sv-SE"/>
                        <a:t>30 nov</a:t>
                      </a:r>
                    </a:p>
                    <a:p>
                      <a:endParaRPr lang="sv-SE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i="1"/>
                        <a:t>Kollegialt lärande </a:t>
                      </a:r>
                      <a:r>
                        <a:rPr lang="sv-SE"/>
                        <a:t>teori och praktik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8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genom kollegiala samtal få syn på vilka ledarhandlinga</a:t>
                      </a:r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som behöver vidtas för att nå önskade effekter i verksamheten</a:t>
                      </a:r>
                      <a:endParaRPr lang="sv-SE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82431"/>
                  </a:ext>
                </a:extLst>
              </a:tr>
              <a:tr h="986875">
                <a:tc>
                  <a:txBody>
                    <a:bodyPr/>
                    <a:lstStyle/>
                    <a:p>
                      <a:r>
                        <a:rPr lang="sv-SE"/>
                        <a:t>25 jan</a:t>
                      </a:r>
                    </a:p>
                    <a:p>
                      <a:endParaRPr lang="sv-SE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/>
                        <a:t>Emma </a:t>
                      </a:r>
                      <a:r>
                        <a:rPr lang="sv-SE" err="1"/>
                        <a:t>Leifler</a:t>
                      </a:r>
                      <a:r>
                        <a:rPr lang="sv-SE"/>
                        <a:t>, Mats </a:t>
                      </a:r>
                      <a:r>
                        <a:rPr lang="sv-SE" err="1"/>
                        <a:t>Widigsson</a:t>
                      </a:r>
                    </a:p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sv-SE" i="1"/>
                        <a:t>Forskarperspektiv</a:t>
                      </a:r>
                      <a:r>
                        <a:rPr lang="sv-SE"/>
                        <a:t> 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  <a:defRPr/>
                      </a:pPr>
                      <a:r>
                        <a:rPr lang="sv-SE" sz="18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få kunskap</a:t>
                      </a:r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om en likvärdig skola med goda förutsättningar för lärande, utveckling och välbefinnande för alla barn och unga.</a:t>
                      </a:r>
                      <a:endParaRPr lang="sv-SE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2906410"/>
                  </a:ext>
                </a:extLst>
              </a:tr>
              <a:tr h="690813">
                <a:tc>
                  <a:txBody>
                    <a:bodyPr/>
                    <a:lstStyle/>
                    <a:p>
                      <a:r>
                        <a:rPr lang="sv-SE"/>
                        <a:t>1 mars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 i="1"/>
                        <a:t>Kollegialt lärande </a:t>
                      </a:r>
                      <a:r>
                        <a:rPr lang="sv-SE"/>
                        <a:t>teori och praktik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sv-SE" sz="18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genom kollegiala samtal</a:t>
                      </a:r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få syn på vilka ledarhandlingar som behöver vidtas för att nå önskade effekter i verksamheten</a:t>
                      </a:r>
                      <a:endParaRPr lang="sv-SE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6806510"/>
                  </a:ext>
                </a:extLst>
              </a:tr>
              <a:tr h="986875">
                <a:tc>
                  <a:txBody>
                    <a:bodyPr/>
                    <a:lstStyle/>
                    <a:p>
                      <a:r>
                        <a:rPr lang="sv-SE"/>
                        <a:t>5 april</a:t>
                      </a: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sv-SE"/>
                        <a:t>Praktiknära, reflektion och nya idéer</a:t>
                      </a:r>
                    </a:p>
                    <a:p>
                      <a:r>
                        <a:rPr lang="sv-SE" i="1"/>
                        <a:t>Kollegialt lärande </a:t>
                      </a:r>
                      <a:endParaRPr lang="sv-SE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ase"/>
                      <a:r>
                        <a:rPr lang="sv-SE" sz="1800" b="1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Att genom kollegialt lärande få ta del av kollegors ”kliv”</a:t>
                      </a:r>
                      <a:r>
                        <a:rPr lang="sv-SE" sz="1800" b="0" i="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i sitt arbete med att förverkliga en tillgänglig lärmiljö och en inkluderande utbildning. </a:t>
                      </a:r>
                      <a:endParaRPr lang="sv-SE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851423"/>
                  </a:ext>
                </a:extLst>
              </a:tr>
            </a:tbl>
          </a:graphicData>
        </a:graphic>
      </p:graphicFrame>
      <p:pic>
        <p:nvPicPr>
          <p:cNvPr id="9" name="Bildobjekt 8">
            <a:extLst>
              <a:ext uri="{FF2B5EF4-FFF2-40B4-BE49-F238E27FC236}">
                <a16:creationId xmlns:a16="http://schemas.microsoft.com/office/drawing/2014/main" id="{1CDB4D4B-D9D1-071A-958C-75EC2D1E94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8544" y="370754"/>
            <a:ext cx="1334356" cy="666935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F85395D4-AA17-C81F-5070-730876FE0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678" y="1808727"/>
            <a:ext cx="1111768" cy="528824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4EEDDA51-B82E-CFCD-6504-C125F3F5EF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484" y="4520450"/>
            <a:ext cx="1130157" cy="528824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37205C0A-EC71-428E-9116-CCA1EBA387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678" y="2844177"/>
            <a:ext cx="1111768" cy="52882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2EF41DDC-1D4C-3487-B82F-7AC4049ABC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6484" y="6154220"/>
            <a:ext cx="1130157" cy="597440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82D9087A-AB44-AF24-DA6D-4F303781512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5677" y="3720673"/>
            <a:ext cx="1111767" cy="409538"/>
          </a:xfrm>
          <a:prstGeom prst="rect">
            <a:avLst/>
          </a:prstGeom>
        </p:spPr>
      </p:pic>
      <p:pic>
        <p:nvPicPr>
          <p:cNvPr id="17" name="Bildobjekt 16">
            <a:extLst>
              <a:ext uri="{FF2B5EF4-FFF2-40B4-BE49-F238E27FC236}">
                <a16:creationId xmlns:a16="http://schemas.microsoft.com/office/drawing/2014/main" id="{B5DEC409-C879-16F0-F8A2-77F65EFBD2A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6484" y="5397122"/>
            <a:ext cx="1120960" cy="42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230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E19442B-9313-4FD7-9CAE-82DFF11FA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 anchor="ctr">
            <a:normAutofit/>
          </a:bodyPr>
          <a:lstStyle/>
          <a:p>
            <a:r>
              <a:rPr lang="sv-SE" dirty="0"/>
              <a:t>30 november - Dialoger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1BC5F4B4-8C1A-47C0-9CBA-B3C6AE7437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6000" y="1609138"/>
            <a:ext cx="5400000" cy="4176710"/>
          </a:xfrm>
        </p:spPr>
        <p:txBody>
          <a:bodyPr vert="horz" lIns="0" tIns="0" rIns="0" bIns="0" rtlCol="0">
            <a:normAutofit fontScale="92500" lnSpcReduction="20000"/>
          </a:bodyPr>
          <a:lstStyle/>
          <a:p>
            <a:pPr marL="0" indent="0">
              <a:buNone/>
            </a:pPr>
            <a:r>
              <a:rPr lang="sv-SE" i="1" dirty="0"/>
              <a:t>Kompetens</a:t>
            </a:r>
          </a:p>
          <a:p>
            <a:pPr marL="0" indent="0">
              <a:buNone/>
            </a:pPr>
            <a:r>
              <a:rPr lang="sv-SE" i="1" dirty="0"/>
              <a:t>Arbetssätt</a:t>
            </a:r>
          </a:p>
          <a:p>
            <a:pPr marL="0" indent="0">
              <a:buNone/>
            </a:pPr>
            <a:r>
              <a:rPr lang="sv-SE" i="1" dirty="0"/>
              <a:t>Organisation</a:t>
            </a:r>
          </a:p>
          <a:p>
            <a:pPr marL="0" indent="0">
              <a:buNone/>
            </a:pPr>
            <a:endParaRPr lang="sv-SE" i="1" dirty="0"/>
          </a:p>
          <a:p>
            <a:pPr marL="229870" indent="-229870"/>
            <a:r>
              <a:rPr lang="sv-SE" dirty="0"/>
              <a:t>Vilka effekter vill jag se på mitt område/min skola?</a:t>
            </a:r>
          </a:p>
          <a:p>
            <a:pPr marL="229870" indent="-229870"/>
            <a:r>
              <a:rPr lang="sv-SE" dirty="0"/>
              <a:t>Vilka ledarhandlingar behöver jag/vi planera, genomföra och följa upp då?</a:t>
            </a:r>
          </a:p>
          <a:p>
            <a:pPr marL="0" indent="0">
              <a:buNone/>
            </a:pPr>
            <a:endParaRPr lang="sv-SE" dirty="0"/>
          </a:p>
          <a:p>
            <a:r>
              <a:rPr lang="sv-SE" dirty="0"/>
              <a:t>Ensam- par- alla (största möjliga mångfald)</a:t>
            </a:r>
          </a:p>
          <a:p>
            <a:r>
              <a:rPr lang="sv-SE" dirty="0"/>
              <a:t>Enskild reflektion – att ta med till skolledarteamet</a:t>
            </a:r>
          </a:p>
          <a:p>
            <a:pPr marL="0" indent="0">
              <a:buNone/>
            </a:pPr>
            <a:endParaRPr lang="sv-SE" dirty="0"/>
          </a:p>
        </p:txBody>
      </p:sp>
      <p:pic>
        <p:nvPicPr>
          <p:cNvPr id="6" name="Platshållare för bild 5">
            <a:extLst>
              <a:ext uri="{FF2B5EF4-FFF2-40B4-BE49-F238E27FC236}">
                <a16:creationId xmlns:a16="http://schemas.microsoft.com/office/drawing/2014/main" id="{B9457D11-DE7F-130E-8550-043F884B863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299" r="5473" b="-1"/>
          <a:stretch/>
        </p:blipFill>
        <p:spPr>
          <a:xfrm>
            <a:off x="6379250" y="1736729"/>
            <a:ext cx="5400000" cy="4176710"/>
          </a:xfrm>
          <a:noFill/>
        </p:spPr>
      </p:pic>
    </p:spTree>
    <p:extLst>
      <p:ext uri="{BB962C8B-B14F-4D97-AF65-F5344CB8AC3E}">
        <p14:creationId xmlns:p14="http://schemas.microsoft.com/office/powerpoint/2010/main" val="3602186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itle 1">
            <a:extLst>
              <a:ext uri="{FF2B5EF4-FFF2-40B4-BE49-F238E27FC236}">
                <a16:creationId xmlns:a16="http://schemas.microsoft.com/office/drawing/2014/main" id="{DAFE098A-34FB-29AC-1DDA-B4D618FD50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988" y="404813"/>
            <a:ext cx="9170279" cy="736959"/>
          </a:xfrm>
        </p:spPr>
        <p:txBody>
          <a:bodyPr>
            <a:normAutofit fontScale="90000"/>
          </a:bodyPr>
          <a:lstStyle/>
          <a:p>
            <a:r>
              <a:rPr lang="en-US" dirty="0"/>
              <a:t> 1 mars - </a:t>
            </a:r>
            <a:r>
              <a:rPr lang="en-US" dirty="0" err="1"/>
              <a:t>Kollegahandledning</a:t>
            </a:r>
            <a:r>
              <a:rPr lang="en-US" dirty="0"/>
              <a:t> och </a:t>
            </a:r>
            <a:r>
              <a:rPr lang="en-US" dirty="0" err="1"/>
              <a:t>skolledarteam</a:t>
            </a:r>
            <a:r>
              <a:rPr lang="en-US" dirty="0"/>
              <a:t> 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62B8B1A-62AD-129B-0D24-56085A5B0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2287" y="1464674"/>
            <a:ext cx="4092224" cy="246268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Pil: höger 1">
            <a:extLst>
              <a:ext uri="{FF2B5EF4-FFF2-40B4-BE49-F238E27FC236}">
                <a16:creationId xmlns:a16="http://schemas.microsoft.com/office/drawing/2014/main" id="{9506876A-3BD6-6B5B-8EF7-4A0A466693BD}"/>
              </a:ext>
            </a:extLst>
          </p:cNvPr>
          <p:cNvSpPr/>
          <p:nvPr/>
        </p:nvSpPr>
        <p:spPr>
          <a:xfrm>
            <a:off x="5010904" y="2743098"/>
            <a:ext cx="3352260" cy="2044659"/>
          </a:xfrm>
          <a:prstGeom prst="rightArrow">
            <a:avLst>
              <a:gd name="adj1" fmla="val 72181"/>
              <a:gd name="adj2" fmla="val 56159"/>
            </a:avLst>
          </a:prstGeom>
          <a:solidFill>
            <a:srgbClr val="A3C8CD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sv-SE" b="1">
                <a:solidFill>
                  <a:schemeClr val="tx1"/>
                </a:solidFill>
              </a:rPr>
              <a:t>Underlag för skolområdets SKA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A52FE9EC-6855-49DD-9B3E-6FA61C3817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95" b="988"/>
          <a:stretch/>
        </p:blipFill>
        <p:spPr>
          <a:xfrm>
            <a:off x="8363164" y="1464674"/>
            <a:ext cx="3183965" cy="2462685"/>
          </a:xfrm>
          <a:prstGeom prst="rect">
            <a:avLst/>
          </a:prstGeom>
          <a:noFill/>
        </p:spPr>
      </p:pic>
      <p:pic>
        <p:nvPicPr>
          <p:cNvPr id="6" name="Bildobjekt 6" descr="En bild som visar text&#10;&#10;Automatiskt genererad beskrivning">
            <a:extLst>
              <a:ext uri="{FF2B5EF4-FFF2-40B4-BE49-F238E27FC236}">
                <a16:creationId xmlns:a16="http://schemas.microsoft.com/office/drawing/2014/main" id="{A35AF1A1-69E2-C3A2-DFE0-885CF812B8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069" y="4250261"/>
            <a:ext cx="2978170" cy="1958673"/>
          </a:xfrm>
          <a:prstGeom prst="rect">
            <a:avLst/>
          </a:prstGeom>
        </p:spPr>
      </p:pic>
      <p:sp>
        <p:nvSpPr>
          <p:cNvPr id="7" name="textruta 6">
            <a:extLst>
              <a:ext uri="{FF2B5EF4-FFF2-40B4-BE49-F238E27FC236}">
                <a16:creationId xmlns:a16="http://schemas.microsoft.com/office/drawing/2014/main" id="{532F0552-0991-F855-3D5D-CB308F2F0E25}"/>
              </a:ext>
            </a:extLst>
          </p:cNvPr>
          <p:cNvSpPr txBox="1"/>
          <p:nvPr/>
        </p:nvSpPr>
        <p:spPr>
          <a:xfrm>
            <a:off x="1083063" y="4073699"/>
            <a:ext cx="39278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400" b="1"/>
              <a:t>Förväntad effekt</a:t>
            </a:r>
          </a:p>
          <a:p>
            <a:r>
              <a:rPr lang="sv-SE" sz="2400"/>
              <a:t>Skattning av nuläget</a:t>
            </a:r>
          </a:p>
          <a:p>
            <a:r>
              <a:rPr lang="sv-SE" sz="2400"/>
              <a:t>Nästa steg</a:t>
            </a:r>
          </a:p>
          <a:p>
            <a:r>
              <a:rPr lang="sv-SE" sz="2400"/>
              <a:t>Ledarhandling/Aktivitet</a:t>
            </a:r>
          </a:p>
          <a:p>
            <a:r>
              <a:rPr lang="sv-SE" sz="2400"/>
              <a:t>Genomförande</a:t>
            </a:r>
          </a:p>
        </p:txBody>
      </p:sp>
    </p:spTree>
    <p:extLst>
      <p:ext uri="{BB962C8B-B14F-4D97-AF65-F5344CB8AC3E}">
        <p14:creationId xmlns:p14="http://schemas.microsoft.com/office/powerpoint/2010/main" val="2687348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955A2079-FA98-4876-80F0-72364A7D2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ubrik 1">
            <a:extLst>
              <a:ext uri="{FF2B5EF4-FFF2-40B4-BE49-F238E27FC236}">
                <a16:creationId xmlns:a16="http://schemas.microsoft.com/office/drawing/2014/main" id="{EC03531A-FE37-06F9-262B-8FBED6BC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74" y="316218"/>
            <a:ext cx="10515600" cy="1133499"/>
          </a:xfrm>
        </p:spPr>
        <p:txBody>
          <a:bodyPr>
            <a:normAutofit/>
          </a:bodyPr>
          <a:lstStyle/>
          <a:p>
            <a:pPr algn="ctr"/>
            <a:r>
              <a:rPr lang="sv-SE" sz="5200"/>
              <a:t>Färgkodade frågeställningar </a:t>
            </a:r>
          </a:p>
        </p:txBody>
      </p:sp>
      <p:graphicFrame>
        <p:nvGraphicFramePr>
          <p:cNvPr id="4" name="Platshållare för innehåll 3">
            <a:extLst>
              <a:ext uri="{FF2B5EF4-FFF2-40B4-BE49-F238E27FC236}">
                <a16:creationId xmlns:a16="http://schemas.microsoft.com/office/drawing/2014/main" id="{F34E9170-B5A9-7440-47FF-4EA2E0C2E2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31981911"/>
              </p:ext>
            </p:extLst>
          </p:nvPr>
        </p:nvGraphicFramePr>
        <p:xfrm>
          <a:off x="1331088" y="1449717"/>
          <a:ext cx="9526771" cy="4598342"/>
        </p:xfrm>
        <a:graphic>
          <a:graphicData uri="http://schemas.openxmlformats.org/drawingml/2006/table">
            <a:tbl>
              <a:tblPr firstRow="1" bandRow="1"/>
              <a:tblGrid>
                <a:gridCol w="9526771">
                  <a:extLst>
                    <a:ext uri="{9D8B030D-6E8A-4147-A177-3AD203B41FA5}">
                      <a16:colId xmlns:a16="http://schemas.microsoft.com/office/drawing/2014/main" val="1051110334"/>
                    </a:ext>
                  </a:extLst>
                </a:gridCol>
              </a:tblGrid>
              <a:tr h="998693">
                <a:tc>
                  <a:txBody>
                    <a:bodyPr/>
                    <a:lstStyle/>
                    <a:p>
                      <a:pPr algn="ctr" fontAlgn="t"/>
                      <a:endParaRPr lang="sv-S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sv-SE" sz="14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Tydlig vision och riktning - tillgänglig lärmiljö</a:t>
                      </a:r>
                      <a:r>
                        <a:rPr lang="sv-SE" sz="1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endParaRPr lang="sv-SE" sz="14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indent="0" algn="ctr" rtl="0" fontAlgn="base">
                        <a:buFont typeface="Arial" panose="020B0604020202020204" pitchFamily="34" charset="0"/>
                        <a:buNone/>
                      </a:pPr>
                      <a:r>
                        <a:rPr lang="sv-SE" sz="1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Beskriv er vision och riktning för arbetet med tillgänglig lärmiljö</a:t>
                      </a:r>
                    </a:p>
                    <a:p>
                      <a:pPr lvl="0" algn="ctr" rtl="0">
                        <a:buNone/>
                      </a:pPr>
                      <a:endParaRPr lang="sv-SE" sz="14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78" marR="53578" marT="26789" marB="267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F5D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2549108"/>
                  </a:ext>
                </a:extLst>
              </a:tr>
              <a:tr h="1117951">
                <a:tc>
                  <a:txBody>
                    <a:bodyPr/>
                    <a:lstStyle/>
                    <a:p>
                      <a:pPr algn="ctr" fontAlgn="t"/>
                      <a:endParaRPr lang="sv-S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sv-SE" sz="14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Gemensam kunskapsbas - tillgänglig lärmiljö</a:t>
                      </a:r>
                      <a:r>
                        <a:rPr lang="sv-SE" sz="1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endParaRPr lang="sv-SE" sz="14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sv-SE" sz="1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 arbetar ni för att all personal ska ta ansvar för att realisera inkluderande arbetssätt och förhållningssätt?</a:t>
                      </a:r>
                    </a:p>
                    <a:p>
                      <a:pPr algn="ctr" rtl="0" fontAlgn="base"/>
                      <a:endParaRPr lang="sv-SE" sz="14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78" marR="53578" marT="26789" marB="267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ECC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8010755"/>
                  </a:ext>
                </a:extLst>
              </a:tr>
              <a:tr h="1237208">
                <a:tc>
                  <a:txBody>
                    <a:bodyPr/>
                    <a:lstStyle/>
                    <a:p>
                      <a:pPr algn="ctr" fontAlgn="t"/>
                      <a:endParaRPr lang="sv-SE" sz="14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sv-SE" sz="14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Hållbar organisation - tillgänglig lärmiljö</a:t>
                      </a:r>
                      <a:r>
                        <a:rPr lang="sv-SE" sz="1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algn="ctr" rtl="0" fontAlgn="base"/>
                      <a:endParaRPr lang="sv-SE" sz="14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sv-SE" sz="1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 skapar ni en flexibel organisation som kan möta upp varje elevs behov och rätt till utbildning av god kvalitet? </a:t>
                      </a:r>
                    </a:p>
                    <a:p>
                      <a:pPr algn="ctr" rtl="0" fontAlgn="base">
                        <a:buFont typeface="Arial" panose="020B0604020202020204" pitchFamily="34" charset="0"/>
                        <a:buNone/>
                      </a:pPr>
                      <a:endParaRPr lang="sv-SE" sz="14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3578" marR="53578" marT="26789" marB="267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ED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1880544"/>
                  </a:ext>
                </a:extLst>
              </a:tr>
              <a:tr h="998693">
                <a:tc>
                  <a:txBody>
                    <a:bodyPr/>
                    <a:lstStyle/>
                    <a:p>
                      <a:pPr algn="ctr" fontAlgn="t"/>
                      <a:endParaRPr lang="sv-SE" sz="14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algn="ctr" rtl="0" fontAlgn="base"/>
                      <a:r>
                        <a:rPr lang="sv-SE" sz="1400" b="1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Levande systematiskt kvalitetsarbete - tillgänglig lärmiljö</a:t>
                      </a:r>
                    </a:p>
                    <a:p>
                      <a:pPr algn="ctr" rtl="0" fontAlgn="base"/>
                      <a:endParaRPr lang="sv-SE" sz="1400" b="0" i="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 rtl="0" fontAlgn="base"/>
                      <a:r>
                        <a:rPr lang="sv-SE" sz="1400" b="0" i="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Hur formulerar ni konkreta mål och aktiviteter som är möjliga att följa upp så att er vision/riktning omsätts i handling?   </a:t>
                      </a:r>
                    </a:p>
                    <a:p>
                      <a:pPr algn="ctr" rtl="0" fontAlgn="base"/>
                      <a:endParaRPr lang="sv-SE" sz="1400" b="0" i="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53578" marR="53578" marT="26789" marB="26789">
                    <a:lnL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E5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11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835401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latshållare för bild 3">
            <a:extLst>
              <a:ext uri="{FF2B5EF4-FFF2-40B4-BE49-F238E27FC236}">
                <a16:creationId xmlns:a16="http://schemas.microsoft.com/office/drawing/2014/main" id="{4F3EBAC6-9FA8-6046-9593-3CA315F65DF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</p:spPr>
      </p:pic>
      <p:sp>
        <p:nvSpPr>
          <p:cNvPr id="5" name="Rubrik 4">
            <a:extLst>
              <a:ext uri="{FF2B5EF4-FFF2-40B4-BE49-F238E27FC236}">
                <a16:creationId xmlns:a16="http://schemas.microsoft.com/office/drawing/2014/main" id="{C7E7FC75-A20E-424A-AA37-450C4B5F85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2603"/>
            <a:ext cx="10515600" cy="1325563"/>
          </a:xfrm>
        </p:spPr>
        <p:txBody>
          <a:bodyPr/>
          <a:lstStyle/>
          <a:p>
            <a:r>
              <a:rPr lang="sv-SE" dirty="0"/>
              <a:t>Samtalsmodell</a:t>
            </a:r>
          </a:p>
        </p:txBody>
      </p:sp>
      <p:sp>
        <p:nvSpPr>
          <p:cNvPr id="9" name="Platshållare för innehåll 6">
            <a:extLst>
              <a:ext uri="{FF2B5EF4-FFF2-40B4-BE49-F238E27FC236}">
                <a16:creationId xmlns:a16="http://schemas.microsoft.com/office/drawing/2014/main" id="{A755FA46-F803-2D42-B7A7-09D550F3B802}"/>
              </a:ext>
            </a:extLst>
          </p:cNvPr>
          <p:cNvSpPr txBox="1">
            <a:spLocks/>
          </p:cNvSpPr>
          <p:nvPr/>
        </p:nvSpPr>
        <p:spPr>
          <a:xfrm>
            <a:off x="2946520" y="3161767"/>
            <a:ext cx="5678925" cy="41946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30384" indent="-230384" algn="l" defTabSz="914332" rtl="0" eaLnBrk="1" latinLnBrk="0" hangingPunct="1">
              <a:lnSpc>
                <a:spcPct val="110000"/>
              </a:lnSpc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67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–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7548" indent="-2303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332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4714" indent="-228584" algn="l" defTabSz="914332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700" kern="120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412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578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744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10" indent="-228584" algn="l" defTabSz="914332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v-SE"/>
          </a:p>
        </p:txBody>
      </p:sp>
      <p:sp>
        <p:nvSpPr>
          <p:cNvPr id="18" name="Platshållare för innehåll 17">
            <a:extLst>
              <a:ext uri="{FF2B5EF4-FFF2-40B4-BE49-F238E27FC236}">
                <a16:creationId xmlns:a16="http://schemas.microsoft.com/office/drawing/2014/main" id="{4A0092DC-7A21-564A-B5B9-7A2440F255B1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86813" y="959540"/>
            <a:ext cx="8075359" cy="4404454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buNone/>
            </a:pPr>
            <a:endParaRPr lang="sv-SE" dirty="0">
              <a:cs typeface="Calibri" panose="020F0502020204030204"/>
            </a:endParaRPr>
          </a:p>
          <a:p>
            <a:pPr marL="457200" indent="-457200"/>
            <a:r>
              <a:rPr lang="sv-SE" dirty="0">
                <a:cs typeface="Calibri" panose="020F0502020204030204"/>
              </a:rPr>
              <a:t>Du får vara med om 3 samtal i olika grupper.</a:t>
            </a:r>
          </a:p>
          <a:p>
            <a:pPr marL="457200" indent="-457200"/>
            <a:r>
              <a:rPr lang="sv-SE" dirty="0">
                <a:cs typeface="Calibri" panose="020F0502020204030204"/>
              </a:rPr>
              <a:t>ca 30 min samtal / bord</a:t>
            </a:r>
          </a:p>
          <a:p>
            <a:pPr marL="0" indent="0">
              <a:buNone/>
            </a:pPr>
            <a:r>
              <a:rPr lang="sv-SE" i="1" dirty="0">
                <a:cs typeface="Calibri" panose="020F0502020204030204"/>
              </a:rPr>
              <a:t>Vid första bordet, skriv namnlapp </a:t>
            </a:r>
          </a:p>
          <a:p>
            <a:pPr marL="457200" indent="-457200"/>
            <a:r>
              <a:rPr lang="sv-SE" dirty="0">
                <a:cs typeface="Calibri" panose="020F0502020204030204"/>
              </a:rPr>
              <a:t>Utse en samtalsledare vid varje bord</a:t>
            </a:r>
          </a:p>
          <a:p>
            <a:pPr marL="457200" indent="-457200"/>
            <a:r>
              <a:rPr lang="sv-SE" dirty="0">
                <a:cs typeface="Calibri" panose="020F0502020204030204"/>
              </a:rPr>
              <a:t>Samtalsrunda utifrån frågorna i mappen</a:t>
            </a:r>
          </a:p>
          <a:p>
            <a:pPr marL="457200" indent="-457200"/>
            <a:r>
              <a:rPr lang="sv-SE" dirty="0">
                <a:cs typeface="Calibri" panose="020F0502020204030204"/>
              </a:rPr>
              <a:t>Hjälp gruppen att ställa nyfikna frågor</a:t>
            </a:r>
          </a:p>
          <a:p>
            <a:pPr marL="457200" indent="-457200"/>
            <a:r>
              <a:rPr lang="sv-SE" dirty="0">
                <a:cs typeface="Calibri" panose="020F0502020204030204"/>
              </a:rPr>
              <a:t>Klockan ringer när det är 5 min kvar </a:t>
            </a:r>
          </a:p>
          <a:p>
            <a:pPr marL="0" indent="0">
              <a:buNone/>
            </a:pPr>
            <a:r>
              <a:rPr lang="sv-SE" dirty="0">
                <a:cs typeface="Calibri" panose="020F0502020204030204"/>
              </a:rPr>
              <a:t>- välj tillsammans ut "en älskling" och skriv in via QR-kod</a:t>
            </a:r>
          </a:p>
          <a:p>
            <a:pPr marL="457200" indent="-457200"/>
            <a:r>
              <a:rPr lang="sv-SE" dirty="0">
                <a:cs typeface="Calibri" panose="020F0502020204030204"/>
              </a:rPr>
              <a:t>Klockan ringer igen – byt bord och grupp</a:t>
            </a:r>
            <a:endParaRPr lang="sv-SE" dirty="0"/>
          </a:p>
          <a:p>
            <a:endParaRPr lang="sv-SE" dirty="0">
              <a:cs typeface="Calibri" panose="020F0502020204030204"/>
            </a:endParaRPr>
          </a:p>
          <a:p>
            <a:endParaRPr lang="sv-SE" dirty="0">
              <a:cs typeface="Calibri" panose="020F0502020204030204"/>
            </a:endParaRPr>
          </a:p>
        </p:txBody>
      </p:sp>
      <p:pic>
        <p:nvPicPr>
          <p:cNvPr id="21" name="Platshållare för innehåll 16">
            <a:extLst>
              <a:ext uri="{FF2B5EF4-FFF2-40B4-BE49-F238E27FC236}">
                <a16:creationId xmlns:a16="http://schemas.microsoft.com/office/drawing/2014/main" id="{91A33FE8-8C48-514B-BA19-50FAAA49ED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97539">
            <a:off x="7634310" y="4025614"/>
            <a:ext cx="4411081" cy="3093745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93588C74-1242-E324-7F11-D625638828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44100" y="370755"/>
            <a:ext cx="1828800" cy="66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6505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471AF18D-3F3F-6364-EDC7-F10F6223B5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16" y="380736"/>
            <a:ext cx="4572396" cy="6096528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D5C5B04F-5C91-430F-AD36-07577441CF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76404" y="-1122405"/>
            <a:ext cx="4196396" cy="9102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511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öteborgs Stad – Blå dekor">
  <a:themeElements>
    <a:clrScheme name="Göteborgs Stad mörka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767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 bilder 2023.pptx" id="{10467D20-3424-4EB2-8418-7E975D646959}" vid="{0D6698E4-FED5-4F9D-BF76-A28BB2FA8F05}"/>
    </a:ext>
  </a:extLst>
</a:theme>
</file>

<file path=ppt/theme/theme3.xml><?xml version="1.0" encoding="utf-8"?>
<a:theme xmlns:a="http://schemas.openxmlformats.org/drawingml/2006/main" name="1_Göteborgs Stad – Blå dekor">
  <a:themeElements>
    <a:clrScheme name="Göteborgs Stad färgpalett">
      <a:dk1>
        <a:sysClr val="windowText" lastClr="000000"/>
      </a:dk1>
      <a:lt1>
        <a:sysClr val="window" lastClr="FFFFFF"/>
      </a:lt1>
      <a:dk2>
        <a:srgbClr val="3F5564"/>
      </a:dk2>
      <a:lt2>
        <a:srgbClr val="FFCD37"/>
      </a:lt2>
      <a:accent1>
        <a:srgbClr val="0077BC"/>
      </a:accent1>
      <a:accent2>
        <a:srgbClr val="D24723"/>
      </a:accent2>
      <a:accent3>
        <a:srgbClr val="008391"/>
      </a:accent3>
      <a:accent4>
        <a:srgbClr val="D53878"/>
      </a:accent4>
      <a:accent5>
        <a:srgbClr val="008868"/>
      </a:accent5>
      <a:accent6>
        <a:srgbClr val="674B99"/>
      </a:accent6>
      <a:hlink>
        <a:srgbClr val="0563C1"/>
      </a:hlink>
      <a:folHlink>
        <a:srgbClr val="954F72"/>
      </a:folHlink>
    </a:clrScheme>
    <a:fontScheme name="Göteborgs Stad Powerpoint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 dirty="0" smtClean="0"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small_format_vidskärm.pptx" id="{6D05AFB1-10C9-4DC8-B0FF-C20B832AF2AF}" vid="{BF4ECF85-1CDE-492E-B947-9465745B2E24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8d6515f-32fe-4b2b-bba2-68d03d5f884c">
      <Terms xmlns="http://schemas.microsoft.com/office/infopath/2007/PartnerControls"/>
    </lcf76f155ced4ddcb4097134ff3c332f>
    <TaxCatchAll xmlns="a0776b3a-78a2-4095-b1a4-7c5addda7b1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E708B7F793FDFE42839A0CB5F0F4C5C4" ma:contentTypeVersion="15" ma:contentTypeDescription="Skapa ett nytt dokument." ma:contentTypeScope="" ma:versionID="cb50c433a500bb984d7c8465b5871643">
  <xsd:schema xmlns:xsd="http://www.w3.org/2001/XMLSchema" xmlns:xs="http://www.w3.org/2001/XMLSchema" xmlns:p="http://schemas.microsoft.com/office/2006/metadata/properties" xmlns:ns2="e8d6515f-32fe-4b2b-bba2-68d03d5f884c" xmlns:ns3="a0776b3a-78a2-4095-b1a4-7c5addda7b10" targetNamespace="http://schemas.microsoft.com/office/2006/metadata/properties" ma:root="true" ma:fieldsID="3e3fafdf73f8a73238f576ebe8e7558c" ns2:_="" ns3:_="">
    <xsd:import namespace="e8d6515f-32fe-4b2b-bba2-68d03d5f884c"/>
    <xsd:import namespace="a0776b3a-78a2-4095-b1a4-7c5addda7b1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8d6515f-32fe-4b2b-bba2-68d03d5f88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markeringar" ma:readOnly="false" ma:fieldId="{5cf76f15-5ced-4ddc-b409-7134ff3c332f}" ma:taxonomyMulti="true" ma:sspId="5ba0a079-088f-45e9-a2b8-c4105584005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776b3a-78a2-4095-b1a4-7c5addda7b10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19" nillable="true" ma:displayName="Taxonomy Catch All Column" ma:hidden="true" ma:list="{e7b225f0-9804-411b-b7e0-26a4f4b7f356}" ma:internalName="TaxCatchAll" ma:showField="CatchAllData" ma:web="a0776b3a-78a2-4095-b1a4-7c5addda7b1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8DCD829-0558-4030-8167-103F893FA959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http://schemas.microsoft.com/office/2006/metadata/properties"/>
    <ds:schemaRef ds:uri="http://schemas.microsoft.com/office/infopath/2007/PartnerControls"/>
    <ds:schemaRef ds:uri="http://purl.org/dc/terms/"/>
    <ds:schemaRef ds:uri="a0776b3a-78a2-4095-b1a4-7c5addda7b10"/>
    <ds:schemaRef ds:uri="e8d6515f-32fe-4b2b-bba2-68d03d5f884c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ACDA7F-778D-424A-A5C4-0678897CF06B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A696A9-258D-4299-BDFD-7648C8E96431}">
  <ds:schemaRefs>
    <ds:schemaRef ds:uri="a0776b3a-78a2-4095-b1a4-7c5addda7b10"/>
    <ds:schemaRef ds:uri="e8d6515f-32fe-4b2b-bba2-68d03d5f884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1341</Words>
  <Application>Microsoft Office PowerPoint</Application>
  <PresentationFormat>Bredbild</PresentationFormat>
  <Paragraphs>198</Paragraphs>
  <Slides>30</Slides>
  <Notes>9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30</vt:i4>
      </vt:variant>
    </vt:vector>
  </HeadingPairs>
  <TitlesOfParts>
    <vt:vector size="42" baseType="lpstr">
      <vt:lpstr>Arial</vt:lpstr>
      <vt:lpstr>Arial Black</vt:lpstr>
      <vt:lpstr>Arial Narrow</vt:lpstr>
      <vt:lpstr>Calibri</vt:lpstr>
      <vt:lpstr>Calibri Light</vt:lpstr>
      <vt:lpstr>Century Gothic</vt:lpstr>
      <vt:lpstr>Helvetica</vt:lpstr>
      <vt:lpstr>Times New Roman</vt:lpstr>
      <vt:lpstr>Wingdings</vt:lpstr>
      <vt:lpstr>Office-tema</vt:lpstr>
      <vt:lpstr>Göteborgs Stad – Blå dekor</vt:lpstr>
      <vt:lpstr>1_Göteborgs Stad – Blå dekor</vt:lpstr>
      <vt:lpstr>PowerPoint-presentation</vt:lpstr>
      <vt:lpstr>Dagens innehåll</vt:lpstr>
      <vt:lpstr>Dialogkonferens för kollegialt lärande</vt:lpstr>
      <vt:lpstr>Tillgänglig lärmiljö läsåret 2022-2023</vt:lpstr>
      <vt:lpstr>30 november - Dialoger</vt:lpstr>
      <vt:lpstr> 1 mars - Kollegahandledning och skolledarteam </vt:lpstr>
      <vt:lpstr>Färgkodade frågeställningar </vt:lpstr>
      <vt:lpstr>Samtalsmodell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Dialog med rektorer</vt:lpstr>
      <vt:lpstr>Filmer och stödmaterial som inspiration till fortsatt enskild och kollegial fortbildning</vt:lpstr>
      <vt:lpstr>Kompetensutveckling - Fritidshemmet</vt:lpstr>
      <vt:lpstr>Utvärdering av vårens rektorsverkstäder</vt:lpstr>
      <vt:lpstr>Enskild utvärdering rektorsverkstäder vt-23</vt:lpstr>
      <vt:lpstr>Utvärdering av vårens rektorsverkstäder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/>
  <cp:lastModifiedBy>Nina Bejre</cp:lastModifiedBy>
  <cp:revision>2</cp:revision>
  <cp:lastPrinted>2023-04-04T12:58:13Z</cp:lastPrinted>
  <dcterms:created xsi:type="dcterms:W3CDTF">2023-03-10T11:56:24Z</dcterms:created>
  <dcterms:modified xsi:type="dcterms:W3CDTF">2023-04-24T07:55:32Z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0x010100E708B7F793FDFE42839A0CB5F0F4C5C4</vt:lpwstr>
  </property>
  <property fmtid="{D5CDD505-2E9C-101B-9397-08002B2CF9AE}" pid="3" name="MediaServiceImageTags">
    <vt:lpwstr/>
  </property>
</Properties>
</file>