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8.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4042" r:id="rId4"/>
    <p:sldMasterId id="2147484410" r:id="rId5"/>
    <p:sldMasterId id="2147484427" r:id="rId6"/>
    <p:sldMasterId id="2147484444" r:id="rId7"/>
    <p:sldMasterId id="2147484461" r:id="rId8"/>
    <p:sldMasterId id="2147484478" r:id="rId9"/>
    <p:sldMasterId id="2147484495" r:id="rId10"/>
    <p:sldMasterId id="2147484512" r:id="rId11"/>
    <p:sldMasterId id="2147484530" r:id="rId12"/>
  </p:sldMasterIdLst>
  <p:notesMasterIdLst>
    <p:notesMasterId r:id="rId31"/>
  </p:notesMasterIdLst>
  <p:handoutMasterIdLst>
    <p:handoutMasterId r:id="rId32"/>
  </p:handoutMasterIdLst>
  <p:sldIdLst>
    <p:sldId id="263" r:id="rId13"/>
    <p:sldId id="4426" r:id="rId14"/>
    <p:sldId id="4434" r:id="rId15"/>
    <p:sldId id="4406" r:id="rId16"/>
    <p:sldId id="257" r:id="rId17"/>
    <p:sldId id="339" r:id="rId18"/>
    <p:sldId id="4421" r:id="rId19"/>
    <p:sldId id="4423" r:id="rId20"/>
    <p:sldId id="4424" r:id="rId21"/>
    <p:sldId id="4422" r:id="rId22"/>
    <p:sldId id="4409" r:id="rId23"/>
    <p:sldId id="336" r:id="rId24"/>
    <p:sldId id="4419" r:id="rId25"/>
    <p:sldId id="4420" r:id="rId26"/>
    <p:sldId id="4408" r:id="rId27"/>
    <p:sldId id="4416" r:id="rId28"/>
    <p:sldId id="4415" r:id="rId29"/>
    <p:sldId id="4435" r:id="rId30"/>
  </p:sldIdLst>
  <p:sldSz cx="12192000" cy="6858000"/>
  <p:notesSz cx="9926638" cy="143017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ite våld Spelinstruktion" id="{623CD146-A556-4740-8686-0AAFB30F6944}">
          <p14:sldIdLst>
            <p14:sldId id="263"/>
          </p14:sldIdLst>
        </p14:section>
        <p14:section name="Informationstext till föräldrar" id="{2F8128AD-FAC0-4E4B-AAC6-E1F4BD4E0913}">
          <p14:sldIdLst>
            <p14:sldId id="4426"/>
          </p14:sldIdLst>
        </p14:section>
        <p14:section name="Spelintroduktion" id="{29E3595F-4400-4E45-A92A-99E304AEDE22}">
          <p14:sldIdLst>
            <p14:sldId id="4434"/>
            <p14:sldId id="4406"/>
            <p14:sldId id="257"/>
            <p14:sldId id="339"/>
            <p14:sldId id="4421"/>
            <p14:sldId id="4423"/>
            <p14:sldId id="4424"/>
            <p14:sldId id="4422"/>
            <p14:sldId id="4409"/>
            <p14:sldId id="336"/>
            <p14:sldId id="4419"/>
            <p14:sldId id="4420"/>
            <p14:sldId id="4408"/>
            <p14:sldId id="4416"/>
            <p14:sldId id="4415"/>
            <p14:sldId id="443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0E4F2"/>
    <a:srgbClr val="FFFFFF"/>
    <a:srgbClr val="F8CCDC"/>
    <a:srgbClr val="5BA0B1"/>
    <a:srgbClr val="D64923"/>
    <a:srgbClr val="E47199"/>
    <a:srgbClr val="F5CFD3"/>
    <a:srgbClr val="616161"/>
    <a:srgbClr val="1D1D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C625B0-A8E6-216C-C2FA-98D16064D3AE}" v="54" dt="2024-08-27T12:50:40.337"/>
    <p1510:client id="{3DB22E9F-0ED9-70D2-2901-91BFE982894B}" v="1" dt="2024-08-27T12:51:31.814"/>
    <p1510:client id="{BC1E432A-683A-74D3-A0F6-18AD9DFD20AB}" v="2" dt="2024-08-27T08:46:58.914"/>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4729" autoAdjust="0"/>
  </p:normalViewPr>
  <p:slideViewPr>
    <p:cSldViewPr snapToGrid="0">
      <p:cViewPr varScale="1">
        <p:scale>
          <a:sx n="28" d="100"/>
          <a:sy n="28" d="100"/>
        </p:scale>
        <p:origin x="2112" y="28"/>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28D75527-1052-40CF-90A7-805EC4F7728D}"/>
              </a:ext>
            </a:extLst>
          </p:cNvPr>
          <p:cNvSpPr>
            <a:spLocks noGrp="1"/>
          </p:cNvSpPr>
          <p:nvPr>
            <p:ph type="hdr" sz="quarter"/>
          </p:nvPr>
        </p:nvSpPr>
        <p:spPr>
          <a:xfrm>
            <a:off x="0" y="0"/>
            <a:ext cx="4301543" cy="717573"/>
          </a:xfrm>
          <a:prstGeom prst="rect">
            <a:avLst/>
          </a:prstGeom>
        </p:spPr>
        <p:txBody>
          <a:bodyPr vert="horz" lIns="138440" tIns="69220" rIns="138440" bIns="69220" rtlCol="0"/>
          <a:lstStyle>
            <a:lvl1pPr algn="l">
              <a:defRPr sz="1800"/>
            </a:lvl1pPr>
          </a:lstStyle>
          <a:p>
            <a:endParaRPr lang="sv-SE"/>
          </a:p>
        </p:txBody>
      </p:sp>
      <p:sp>
        <p:nvSpPr>
          <p:cNvPr id="3" name="Platshållare för datum 2">
            <a:extLst>
              <a:ext uri="{FF2B5EF4-FFF2-40B4-BE49-F238E27FC236}">
                <a16:creationId xmlns:a16="http://schemas.microsoft.com/office/drawing/2014/main" id="{782182B2-420A-475A-83CF-72C9A1964B53}"/>
              </a:ext>
            </a:extLst>
          </p:cNvPr>
          <p:cNvSpPr>
            <a:spLocks noGrp="1"/>
          </p:cNvSpPr>
          <p:nvPr>
            <p:ph type="dt" sz="quarter" idx="1"/>
          </p:nvPr>
        </p:nvSpPr>
        <p:spPr>
          <a:xfrm>
            <a:off x="5622798" y="0"/>
            <a:ext cx="4301543" cy="717573"/>
          </a:xfrm>
          <a:prstGeom prst="rect">
            <a:avLst/>
          </a:prstGeom>
        </p:spPr>
        <p:txBody>
          <a:bodyPr vert="horz" lIns="138440" tIns="69220" rIns="138440" bIns="69220" rtlCol="0"/>
          <a:lstStyle>
            <a:lvl1pPr algn="r">
              <a:defRPr sz="1800"/>
            </a:lvl1pPr>
          </a:lstStyle>
          <a:p>
            <a:fld id="{191BB566-3845-4DC0-8CE2-DC15231A2062}" type="datetime1">
              <a:rPr lang="sv-SE" smtClean="0"/>
              <a:t>2025-05-20</a:t>
            </a:fld>
            <a:endParaRPr lang="sv-SE"/>
          </a:p>
        </p:txBody>
      </p:sp>
      <p:sp>
        <p:nvSpPr>
          <p:cNvPr id="4" name="Platshållare för sidfot 3">
            <a:extLst>
              <a:ext uri="{FF2B5EF4-FFF2-40B4-BE49-F238E27FC236}">
                <a16:creationId xmlns:a16="http://schemas.microsoft.com/office/drawing/2014/main" id="{3CFEBD13-AD79-4726-9C7A-9E5C531A1A58}"/>
              </a:ext>
            </a:extLst>
          </p:cNvPr>
          <p:cNvSpPr>
            <a:spLocks noGrp="1"/>
          </p:cNvSpPr>
          <p:nvPr>
            <p:ph type="ftr" sz="quarter" idx="2"/>
          </p:nvPr>
        </p:nvSpPr>
        <p:spPr>
          <a:xfrm>
            <a:off x="0" y="13584217"/>
            <a:ext cx="4301543" cy="717572"/>
          </a:xfrm>
          <a:prstGeom prst="rect">
            <a:avLst/>
          </a:prstGeom>
        </p:spPr>
        <p:txBody>
          <a:bodyPr vert="horz" lIns="138440" tIns="69220" rIns="138440" bIns="69220" rtlCol="0" anchor="b"/>
          <a:lstStyle>
            <a:lvl1pPr algn="l">
              <a:defRPr sz="1800"/>
            </a:lvl1pPr>
          </a:lstStyle>
          <a:p>
            <a:endParaRPr lang="sv-SE"/>
          </a:p>
        </p:txBody>
      </p:sp>
      <p:sp>
        <p:nvSpPr>
          <p:cNvPr id="5" name="Platshållare för bildnummer 4">
            <a:extLst>
              <a:ext uri="{FF2B5EF4-FFF2-40B4-BE49-F238E27FC236}">
                <a16:creationId xmlns:a16="http://schemas.microsoft.com/office/drawing/2014/main" id="{F00A28DF-4169-4B51-B8D3-AA9A5D61235C}"/>
              </a:ext>
            </a:extLst>
          </p:cNvPr>
          <p:cNvSpPr>
            <a:spLocks noGrp="1"/>
          </p:cNvSpPr>
          <p:nvPr>
            <p:ph type="sldNum" sz="quarter" idx="3"/>
          </p:nvPr>
        </p:nvSpPr>
        <p:spPr>
          <a:xfrm>
            <a:off x="5622798" y="13584217"/>
            <a:ext cx="4301543" cy="717572"/>
          </a:xfrm>
          <a:prstGeom prst="rect">
            <a:avLst/>
          </a:prstGeom>
        </p:spPr>
        <p:txBody>
          <a:bodyPr vert="horz" lIns="138440" tIns="69220" rIns="138440" bIns="69220" rtlCol="0" anchor="b"/>
          <a:lstStyle>
            <a:lvl1pPr algn="r">
              <a:defRPr sz="1800"/>
            </a:lvl1pPr>
          </a:lstStyle>
          <a:p>
            <a:fld id="{789A0780-C7EB-45E8-96EB-66D0986C42C0}" type="slidenum">
              <a:rPr lang="sv-SE" smtClean="0"/>
              <a:t>‹#›</a:t>
            </a:fld>
            <a:endParaRPr lang="sv-SE"/>
          </a:p>
        </p:txBody>
      </p:sp>
    </p:spTree>
    <p:extLst>
      <p:ext uri="{BB962C8B-B14F-4D97-AF65-F5344CB8AC3E}">
        <p14:creationId xmlns:p14="http://schemas.microsoft.com/office/powerpoint/2010/main" val="81033701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4301543" cy="717573"/>
          </a:xfrm>
          <a:prstGeom prst="rect">
            <a:avLst/>
          </a:prstGeom>
        </p:spPr>
        <p:txBody>
          <a:bodyPr vert="horz" lIns="138440" tIns="69220" rIns="138440" bIns="69220" rtlCol="0"/>
          <a:lstStyle>
            <a:lvl1pPr algn="l">
              <a:defRPr sz="1800"/>
            </a:lvl1pPr>
          </a:lstStyle>
          <a:p>
            <a:endParaRPr lang="sv-SE"/>
          </a:p>
        </p:txBody>
      </p:sp>
      <p:sp>
        <p:nvSpPr>
          <p:cNvPr id="3" name="Platshållare för datum 2"/>
          <p:cNvSpPr>
            <a:spLocks noGrp="1"/>
          </p:cNvSpPr>
          <p:nvPr>
            <p:ph type="dt" idx="1"/>
          </p:nvPr>
        </p:nvSpPr>
        <p:spPr>
          <a:xfrm>
            <a:off x="5622798" y="0"/>
            <a:ext cx="4301543" cy="717573"/>
          </a:xfrm>
          <a:prstGeom prst="rect">
            <a:avLst/>
          </a:prstGeom>
        </p:spPr>
        <p:txBody>
          <a:bodyPr vert="horz" lIns="138440" tIns="69220" rIns="138440" bIns="69220" rtlCol="0"/>
          <a:lstStyle>
            <a:lvl1pPr algn="r">
              <a:defRPr sz="1800"/>
            </a:lvl1pPr>
          </a:lstStyle>
          <a:p>
            <a:fld id="{F995FFDC-F934-4037-B505-500B08CD3B8C}" type="datetime1">
              <a:rPr lang="sv-SE" smtClean="0"/>
              <a:t>2025-05-20</a:t>
            </a:fld>
            <a:endParaRPr lang="sv-SE"/>
          </a:p>
        </p:txBody>
      </p:sp>
      <p:sp>
        <p:nvSpPr>
          <p:cNvPr id="4" name="Platshållare för bildobjekt 3"/>
          <p:cNvSpPr>
            <a:spLocks noGrp="1" noRot="1" noChangeAspect="1"/>
          </p:cNvSpPr>
          <p:nvPr>
            <p:ph type="sldImg" idx="2"/>
          </p:nvPr>
        </p:nvSpPr>
        <p:spPr>
          <a:xfrm>
            <a:off x="673100" y="1787525"/>
            <a:ext cx="8580438" cy="4827588"/>
          </a:xfrm>
          <a:prstGeom prst="rect">
            <a:avLst/>
          </a:prstGeom>
          <a:noFill/>
          <a:ln w="12700">
            <a:solidFill>
              <a:prstClr val="black"/>
            </a:solidFill>
          </a:ln>
        </p:spPr>
        <p:txBody>
          <a:bodyPr vert="horz" lIns="138440" tIns="69220" rIns="138440" bIns="69220" rtlCol="0" anchor="ctr"/>
          <a:lstStyle/>
          <a:p>
            <a:endParaRPr lang="sv-SE"/>
          </a:p>
        </p:txBody>
      </p:sp>
      <p:sp>
        <p:nvSpPr>
          <p:cNvPr id="5" name="Platshållare för anteckningar 4"/>
          <p:cNvSpPr>
            <a:spLocks noGrp="1"/>
          </p:cNvSpPr>
          <p:nvPr>
            <p:ph type="body" sz="quarter" idx="3"/>
          </p:nvPr>
        </p:nvSpPr>
        <p:spPr>
          <a:xfrm>
            <a:off x="992664" y="6882735"/>
            <a:ext cx="7941310" cy="5631329"/>
          </a:xfrm>
          <a:prstGeom prst="rect">
            <a:avLst/>
          </a:prstGeom>
        </p:spPr>
        <p:txBody>
          <a:bodyPr vert="horz" lIns="138440" tIns="69220" rIns="138440" bIns="692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13584217"/>
            <a:ext cx="4301543" cy="717572"/>
          </a:xfrm>
          <a:prstGeom prst="rect">
            <a:avLst/>
          </a:prstGeom>
        </p:spPr>
        <p:txBody>
          <a:bodyPr vert="horz" lIns="138440" tIns="69220" rIns="138440" bIns="69220" rtlCol="0" anchor="b"/>
          <a:lstStyle>
            <a:lvl1pPr algn="l">
              <a:defRPr sz="1800"/>
            </a:lvl1pPr>
          </a:lstStyle>
          <a:p>
            <a:endParaRPr lang="sv-SE"/>
          </a:p>
        </p:txBody>
      </p:sp>
      <p:sp>
        <p:nvSpPr>
          <p:cNvPr id="7" name="Platshållare för bildnummer 6"/>
          <p:cNvSpPr>
            <a:spLocks noGrp="1"/>
          </p:cNvSpPr>
          <p:nvPr>
            <p:ph type="sldNum" sz="quarter" idx="5"/>
          </p:nvPr>
        </p:nvSpPr>
        <p:spPr>
          <a:xfrm>
            <a:off x="5622798" y="13584217"/>
            <a:ext cx="4301543" cy="717572"/>
          </a:xfrm>
          <a:prstGeom prst="rect">
            <a:avLst/>
          </a:prstGeom>
        </p:spPr>
        <p:txBody>
          <a:bodyPr vert="horz" lIns="138440" tIns="69220" rIns="138440" bIns="69220" rtlCol="0" anchor="b"/>
          <a:lstStyle>
            <a:lvl1pPr algn="r">
              <a:defRPr sz="1800"/>
            </a:lvl1pPr>
          </a:lstStyle>
          <a:p>
            <a:fld id="{4B1086EF-3011-429C-976B-61D9CA3A2B54}" type="slidenum">
              <a:rPr lang="sv-SE" smtClean="0"/>
              <a:t>‹#›</a:t>
            </a:fld>
            <a:endParaRPr lang="sv-SE"/>
          </a:p>
        </p:txBody>
      </p:sp>
    </p:spTree>
    <p:extLst>
      <p:ext uri="{BB962C8B-B14F-4D97-AF65-F5344CB8AC3E}">
        <p14:creationId xmlns:p14="http://schemas.microsoft.com/office/powerpoint/2010/main" val="207958687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Förberedelser för den vuxne spelledaren (3 steg)</a:t>
            </a:r>
          </a:p>
          <a:p>
            <a:pPr marL="228600" indent="-228600">
              <a:buAutoNum type="arabicPeriod"/>
            </a:pPr>
            <a:r>
              <a:rPr lang="sv-SE" dirty="0"/>
              <a:t>Som spelledare förbereder du dig genom att läsa igenom spelinstruktionerna i medföljande folder i spellådan. Din roll som spelledare är att guida gruppens diskussioner och hjälpa dem att identifiera konstruktiva lösningar på uppgifterna. Det är också viktigt att du som spelledare följer upp om du får misstankar eller kännedom av att något barn far illa i sina relationer, familj eller exempelvis i skolan genom att följa de lagar och rutiner som gäller i din verksamhet. Prata med närmsta chef om du är osäker.</a:t>
            </a:r>
            <a:r>
              <a:rPr lang="sv-SE" dirty="0">
                <a:cs typeface="+mn-cs"/>
              </a:rPr>
              <a:t> Tänk på att om spelet spelas i flera mindre grupper att det finns lika många spelledare som aktivt kan delta i </a:t>
            </a:r>
            <a:r>
              <a:rPr lang="sv-SE">
                <a:cs typeface="+mn-cs"/>
              </a:rPr>
              <a:t>varje grupp.</a:t>
            </a:r>
            <a:endParaRPr lang="sv-SE" dirty="0">
              <a:cs typeface="Arial"/>
            </a:endParaRPr>
          </a:p>
          <a:p>
            <a:endParaRPr lang="sv-SE" dirty="0"/>
          </a:p>
          <a:p>
            <a:r>
              <a:rPr lang="sv-SE" dirty="0"/>
              <a:t>2. På sidan goteborg.se/</a:t>
            </a:r>
            <a:r>
              <a:rPr lang="sv-SE" dirty="0" err="1"/>
              <a:t>frittfranvald</a:t>
            </a:r>
            <a:r>
              <a:rPr lang="sv-SE" dirty="0"/>
              <a:t> kan du trycka dig vidare till en likvärdig sida som riktar sig till vuxna som förvaltar spelet. På hemsidorna kan du också läsa mer om våld och vart man kan vända sig vid behov av hjälp och stöd.</a:t>
            </a:r>
            <a:endParaRPr lang="sv-SE" dirty="0">
              <a:cs typeface="Arial"/>
            </a:endParaRPr>
          </a:p>
          <a:p>
            <a:endParaRPr lang="sv-SE" dirty="0"/>
          </a:p>
          <a:p>
            <a:r>
              <a:rPr lang="sv-SE" dirty="0"/>
              <a:t>3. Ladda ner bildspelet till din dator och öppna det i </a:t>
            </a:r>
            <a:r>
              <a:rPr lang="sv-SE" dirty="0" err="1"/>
              <a:t>skrivbordsappen</a:t>
            </a:r>
            <a:r>
              <a:rPr lang="sv-SE" dirty="0"/>
              <a:t>. Gå igenom bildspelet själv först och läs igenom anteckningarna till varje bild. När du ska visa bildspelet för deltagarna startar du på bild 4 i bildspelet. Se till att du har anteckningarna synliga för dig. Vänta med att placera ut spelet på bordet tills ni kommit till bild 14 (men ha det gärna tillgängligt framme vid dig fram till dess)</a:t>
            </a:r>
            <a:endParaRPr lang="sv-SE" dirty="0">
              <a:cs typeface="Arial"/>
            </a:endParaRPr>
          </a:p>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2025-05-20</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a:t>
            </a:fld>
            <a:endParaRPr lang="sv-SE"/>
          </a:p>
        </p:txBody>
      </p:sp>
    </p:spTree>
    <p:extLst>
      <p:ext uri="{BB962C8B-B14F-4D97-AF65-F5344CB8AC3E}">
        <p14:creationId xmlns:p14="http://schemas.microsoft.com/office/powerpoint/2010/main" val="63968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Filmerna visas i presentationsläge. Klicka en gång så startar filmen</a:t>
            </a:r>
          </a:p>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2025-05-20</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10</a:t>
            </a:fld>
            <a:endParaRPr lang="sv-SE"/>
          </a:p>
        </p:txBody>
      </p:sp>
    </p:spTree>
    <p:extLst>
      <p:ext uri="{BB962C8B-B14F-4D97-AF65-F5344CB8AC3E}">
        <p14:creationId xmlns:p14="http://schemas.microsoft.com/office/powerpoint/2010/main" val="2228501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Ställ frågan och låt målgruppen reflektera. Gå tillbaka till Per </a:t>
            </a:r>
            <a:r>
              <a:rPr lang="sv-SE" dirty="0" err="1"/>
              <a:t>Isdals</a:t>
            </a:r>
            <a:r>
              <a:rPr lang="sv-SE" dirty="0"/>
              <a:t> definition av våld/vad våld är som hjälp och vägledning i samtalet. </a:t>
            </a:r>
          </a:p>
        </p:txBody>
      </p:sp>
      <p:sp>
        <p:nvSpPr>
          <p:cNvPr id="4" name="Platshållare för datum 3"/>
          <p:cNvSpPr>
            <a:spLocks noGrp="1"/>
          </p:cNvSpPr>
          <p:nvPr>
            <p:ph type="dt" idx="1"/>
          </p:nvPr>
        </p:nvSpPr>
        <p:spPr/>
        <p:txBody>
          <a:bodyPr/>
          <a:lstStyle/>
          <a:p>
            <a:fld id="{F995FFDC-F934-4037-B505-500B08CD3B8C}" type="datetime1">
              <a:rPr lang="sv-SE" smtClean="0"/>
              <a:t>2025-05-20</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11</a:t>
            </a:fld>
            <a:endParaRPr lang="sv-SE"/>
          </a:p>
        </p:txBody>
      </p:sp>
    </p:spTree>
    <p:extLst>
      <p:ext uri="{BB962C8B-B14F-4D97-AF65-F5344CB8AC3E}">
        <p14:creationId xmlns:p14="http://schemas.microsoft.com/office/powerpoint/2010/main" val="1664915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dirty="0" err="1">
                <a:latin typeface="Calibri"/>
                <a:cs typeface="Calibri"/>
              </a:rPr>
              <a:t>Förklara</a:t>
            </a:r>
            <a:r>
              <a:rPr lang="en-US" b="1" dirty="0">
                <a:latin typeface="Calibri"/>
                <a:cs typeface="Calibri"/>
              </a:rPr>
              <a:t> </a:t>
            </a:r>
            <a:r>
              <a:rPr lang="en-US" b="1" dirty="0" err="1">
                <a:latin typeface="Calibri"/>
                <a:cs typeface="Calibri"/>
              </a:rPr>
              <a:t>våldspyramiden</a:t>
            </a:r>
            <a:r>
              <a:rPr lang="en-US" b="1" dirty="0">
                <a:latin typeface="Calibri"/>
                <a:cs typeface="Calibri"/>
              </a:rPr>
              <a:t> för </a:t>
            </a:r>
            <a:r>
              <a:rPr lang="en-US" b="1" dirty="0" err="1">
                <a:latin typeface="Calibri"/>
                <a:cs typeface="Calibri"/>
              </a:rPr>
              <a:t>målguppen</a:t>
            </a:r>
            <a:r>
              <a:rPr lang="en-US" b="1" dirty="0">
                <a:latin typeface="Calibri"/>
                <a:cs typeface="Calibri"/>
              </a:rPr>
              <a:t> </a:t>
            </a:r>
            <a:r>
              <a:rPr lang="en-US" b="1" dirty="0" err="1">
                <a:latin typeface="Calibri"/>
                <a:cs typeface="Calibri"/>
              </a:rPr>
              <a:t>enligt</a:t>
            </a:r>
            <a:r>
              <a:rPr lang="en-US" b="1" dirty="0">
                <a:latin typeface="Calibri"/>
                <a:cs typeface="Calibri"/>
              </a:rPr>
              <a:t> </a:t>
            </a:r>
            <a:r>
              <a:rPr lang="en-US" b="1" dirty="0" err="1">
                <a:latin typeface="Calibri"/>
                <a:cs typeface="Calibri"/>
              </a:rPr>
              <a:t>anteckningarna</a:t>
            </a:r>
            <a:r>
              <a:rPr lang="en-US" b="1" dirty="0">
                <a:latin typeface="Calibri"/>
                <a:cs typeface="Calibri"/>
              </a:rPr>
              <a:t> </a:t>
            </a:r>
            <a:r>
              <a:rPr lang="en-US" b="1" dirty="0" err="1">
                <a:latin typeface="Calibri"/>
                <a:cs typeface="Calibri"/>
              </a:rPr>
              <a:t>nedan</a:t>
            </a:r>
            <a:r>
              <a:rPr lang="en-US" b="1" dirty="0">
                <a:latin typeface="Calibri"/>
                <a:cs typeface="Calibri"/>
              </a:rPr>
              <a:t>:</a:t>
            </a:r>
          </a:p>
          <a:p>
            <a:r>
              <a:rPr lang="sv-SE" dirty="0">
                <a:latin typeface="Calibri"/>
                <a:cs typeface="Calibri"/>
              </a:rPr>
              <a:t>De flesta förstår att handlingarna högst upp i pyramiden är våld men inte lika många tänker på att handlingarna längre ner i pyramiden också är våld. Våldet längre ner i pyramiden är vanligare och riskerar att uppfattas som okej och som något ”normalt” om vi inte hjälps åt att motverka det. </a:t>
            </a:r>
            <a:br>
              <a:rPr lang="en-US" dirty="0">
                <a:latin typeface="Calibri"/>
                <a:cs typeface="Calibri"/>
              </a:rPr>
            </a:br>
            <a:r>
              <a:rPr lang="en-US" dirty="0" err="1">
                <a:latin typeface="Calibri"/>
                <a:cs typeface="Calibri"/>
              </a:rPr>
              <a:t>När</a:t>
            </a:r>
            <a:r>
              <a:rPr lang="en-US" dirty="0">
                <a:latin typeface="Calibri"/>
                <a:cs typeface="Calibri"/>
              </a:rPr>
              <a:t> </a:t>
            </a:r>
            <a:r>
              <a:rPr lang="en-US" dirty="0" err="1">
                <a:latin typeface="Calibri"/>
                <a:cs typeface="Calibri"/>
              </a:rPr>
              <a:t>våld</a:t>
            </a:r>
            <a:r>
              <a:rPr lang="en-US" dirty="0">
                <a:latin typeface="Calibri"/>
                <a:cs typeface="Calibri"/>
              </a:rPr>
              <a:t> </a:t>
            </a:r>
            <a:r>
              <a:rPr lang="en-US" dirty="0" err="1">
                <a:latin typeface="Calibri"/>
                <a:cs typeface="Calibri"/>
              </a:rPr>
              <a:t>och</a:t>
            </a:r>
            <a:r>
              <a:rPr lang="en-US" dirty="0">
                <a:latin typeface="Calibri"/>
                <a:cs typeface="Calibri"/>
              </a:rPr>
              <a:t> </a:t>
            </a:r>
            <a:r>
              <a:rPr lang="en-US" dirty="0" err="1">
                <a:latin typeface="Calibri"/>
                <a:cs typeface="Calibri"/>
              </a:rPr>
              <a:t>kränkningar</a:t>
            </a:r>
            <a:r>
              <a:rPr lang="en-US" dirty="0">
                <a:latin typeface="Calibri"/>
                <a:cs typeface="Calibri"/>
              </a:rPr>
              <a:t> </a:t>
            </a:r>
            <a:r>
              <a:rPr lang="en-US" dirty="0" err="1">
                <a:latin typeface="Calibri"/>
                <a:cs typeface="Calibri"/>
              </a:rPr>
              <a:t>händer</a:t>
            </a:r>
            <a:r>
              <a:rPr lang="en-US" dirty="0">
                <a:latin typeface="Calibri"/>
                <a:cs typeface="Calibri"/>
              </a:rPr>
              <a:t> </a:t>
            </a:r>
            <a:r>
              <a:rPr lang="en-US" dirty="0" err="1">
                <a:latin typeface="Calibri"/>
                <a:cs typeface="Calibri"/>
              </a:rPr>
              <a:t>ofta</a:t>
            </a:r>
            <a:r>
              <a:rPr lang="en-US" dirty="0">
                <a:latin typeface="Calibri"/>
                <a:cs typeface="Calibri"/>
              </a:rPr>
              <a:t> </a:t>
            </a:r>
            <a:r>
              <a:rPr lang="en-US" dirty="0" err="1">
                <a:latin typeface="Calibri"/>
                <a:cs typeface="Calibri"/>
              </a:rPr>
              <a:t>på</a:t>
            </a:r>
            <a:r>
              <a:rPr lang="en-US" dirty="0">
                <a:latin typeface="Calibri"/>
                <a:cs typeface="Calibri"/>
              </a:rPr>
              <a:t> de </a:t>
            </a:r>
            <a:r>
              <a:rPr lang="en-US" dirty="0" err="1">
                <a:latin typeface="Calibri"/>
                <a:cs typeface="Calibri"/>
              </a:rPr>
              <a:t>platser</a:t>
            </a:r>
            <a:r>
              <a:rPr lang="en-US" dirty="0">
                <a:latin typeface="Calibri"/>
                <a:cs typeface="Calibri"/>
              </a:rPr>
              <a:t> </a:t>
            </a:r>
            <a:r>
              <a:rPr lang="en-US" dirty="0" err="1">
                <a:latin typeface="Calibri"/>
                <a:cs typeface="Calibri"/>
              </a:rPr>
              <a:t>där</a:t>
            </a:r>
            <a:r>
              <a:rPr lang="en-US" dirty="0">
                <a:latin typeface="Calibri"/>
                <a:cs typeface="Calibri"/>
              </a:rPr>
              <a:t> vi </a:t>
            </a:r>
            <a:r>
              <a:rPr lang="en-US" dirty="0" err="1">
                <a:latin typeface="Calibri"/>
                <a:cs typeface="Calibri"/>
              </a:rPr>
              <a:t>befinner</a:t>
            </a:r>
            <a:r>
              <a:rPr lang="en-US" dirty="0">
                <a:latin typeface="Calibri"/>
                <a:cs typeface="Calibri"/>
              </a:rPr>
              <a:t> </a:t>
            </a:r>
            <a:r>
              <a:rPr lang="en-US" dirty="0" err="1">
                <a:latin typeface="Calibri"/>
                <a:cs typeface="Calibri"/>
              </a:rPr>
              <a:t>oss</a:t>
            </a:r>
            <a:r>
              <a:rPr lang="en-US" dirty="0">
                <a:latin typeface="Calibri"/>
                <a:cs typeface="Calibri"/>
              </a:rPr>
              <a:t> </a:t>
            </a:r>
            <a:r>
              <a:rPr lang="en-US" dirty="0" err="1">
                <a:latin typeface="Calibri"/>
                <a:cs typeface="Calibri"/>
              </a:rPr>
              <a:t>kan</a:t>
            </a:r>
            <a:r>
              <a:rPr lang="en-US" dirty="0">
                <a:latin typeface="Calibri"/>
                <a:cs typeface="Calibri"/>
              </a:rPr>
              <a:t> man </a:t>
            </a:r>
            <a:r>
              <a:rPr lang="en-US" dirty="0" err="1">
                <a:latin typeface="Calibri"/>
                <a:cs typeface="Calibri"/>
              </a:rPr>
              <a:t>tillslut</a:t>
            </a:r>
            <a:r>
              <a:rPr lang="en-US" dirty="0">
                <a:latin typeface="Calibri"/>
                <a:cs typeface="Calibri"/>
              </a:rPr>
              <a:t> </a:t>
            </a:r>
            <a:r>
              <a:rPr lang="en-US" dirty="0" err="1">
                <a:latin typeface="Calibri"/>
                <a:cs typeface="Calibri"/>
              </a:rPr>
              <a:t>tro</a:t>
            </a:r>
            <a:r>
              <a:rPr lang="en-US" dirty="0">
                <a:latin typeface="Calibri"/>
                <a:cs typeface="Calibri"/>
              </a:rPr>
              <a:t> </a:t>
            </a:r>
            <a:r>
              <a:rPr lang="en-US" dirty="0" err="1">
                <a:latin typeface="Calibri"/>
                <a:cs typeface="Calibri"/>
              </a:rPr>
              <a:t>att</a:t>
            </a:r>
            <a:r>
              <a:rPr lang="en-US" dirty="0">
                <a:latin typeface="Calibri"/>
                <a:cs typeface="Calibri"/>
              </a:rPr>
              <a:t> det </a:t>
            </a:r>
            <a:r>
              <a:rPr lang="en-US" dirty="0" err="1">
                <a:latin typeface="Calibri"/>
                <a:cs typeface="Calibri"/>
              </a:rPr>
              <a:t>är</a:t>
            </a:r>
            <a:r>
              <a:rPr lang="en-US" dirty="0">
                <a:latin typeface="Calibri"/>
                <a:cs typeface="Calibri"/>
              </a:rPr>
              <a:t> </a:t>
            </a:r>
            <a:r>
              <a:rPr lang="en-US" dirty="0" err="1">
                <a:latin typeface="Calibri"/>
                <a:cs typeface="Calibri"/>
              </a:rPr>
              <a:t>okej</a:t>
            </a:r>
            <a:r>
              <a:rPr lang="en-US" dirty="0">
                <a:latin typeface="Calibri"/>
                <a:cs typeface="Calibri"/>
              </a:rPr>
              <a:t> </a:t>
            </a:r>
            <a:r>
              <a:rPr lang="en-US" dirty="0" err="1">
                <a:latin typeface="Calibri"/>
                <a:cs typeface="Calibri"/>
              </a:rPr>
              <a:t>och</a:t>
            </a:r>
            <a:r>
              <a:rPr lang="en-US" dirty="0">
                <a:latin typeface="Calibri"/>
                <a:cs typeface="Calibri"/>
              </a:rPr>
              <a:t> </a:t>
            </a:r>
            <a:r>
              <a:rPr lang="en-US" dirty="0" err="1">
                <a:latin typeface="Calibri"/>
                <a:cs typeface="Calibri"/>
              </a:rPr>
              <a:t>fler</a:t>
            </a:r>
            <a:r>
              <a:rPr lang="en-US" dirty="0">
                <a:latin typeface="Calibri"/>
                <a:cs typeface="Calibri"/>
              </a:rPr>
              <a:t> </a:t>
            </a:r>
            <a:r>
              <a:rPr lang="en-US" dirty="0" err="1">
                <a:latin typeface="Calibri"/>
                <a:cs typeface="Calibri"/>
              </a:rPr>
              <a:t>börjar</a:t>
            </a:r>
            <a:r>
              <a:rPr lang="en-US" dirty="0">
                <a:latin typeface="Calibri"/>
                <a:cs typeface="Calibri"/>
              </a:rPr>
              <a:t> </a:t>
            </a:r>
            <a:r>
              <a:rPr lang="en-US" dirty="0" err="1">
                <a:latin typeface="Calibri"/>
                <a:cs typeface="Calibri"/>
              </a:rPr>
              <a:t>bete</a:t>
            </a:r>
            <a:r>
              <a:rPr lang="en-US" dirty="0">
                <a:latin typeface="Calibri"/>
                <a:cs typeface="Calibri"/>
              </a:rPr>
              <a:t> sig </a:t>
            </a:r>
            <a:r>
              <a:rPr lang="en-US" dirty="0" err="1">
                <a:latin typeface="Calibri"/>
                <a:cs typeface="Calibri"/>
              </a:rPr>
              <a:t>likadant</a:t>
            </a:r>
            <a:r>
              <a:rPr lang="en-US" dirty="0">
                <a:latin typeface="Calibri"/>
                <a:cs typeface="Calibri"/>
              </a:rPr>
              <a:t>, </a:t>
            </a:r>
            <a:r>
              <a:rPr lang="en-US" dirty="0" err="1">
                <a:latin typeface="Calibri"/>
                <a:cs typeface="Calibri"/>
              </a:rPr>
              <a:t>och</a:t>
            </a:r>
            <a:r>
              <a:rPr lang="en-US" dirty="0">
                <a:latin typeface="Calibri"/>
                <a:cs typeface="Calibri"/>
              </a:rPr>
              <a:t> om vi </a:t>
            </a:r>
            <a:r>
              <a:rPr lang="en-US" dirty="0" err="1">
                <a:latin typeface="Calibri"/>
                <a:cs typeface="Calibri"/>
              </a:rPr>
              <a:t>inte</a:t>
            </a:r>
            <a:r>
              <a:rPr lang="en-US" dirty="0">
                <a:latin typeface="Calibri"/>
                <a:cs typeface="Calibri"/>
              </a:rPr>
              <a:t> </a:t>
            </a:r>
            <a:r>
              <a:rPr lang="en-US" dirty="0" err="1">
                <a:latin typeface="Calibri"/>
                <a:cs typeface="Calibri"/>
              </a:rPr>
              <a:t>är</a:t>
            </a:r>
            <a:r>
              <a:rPr lang="en-US" dirty="0">
                <a:latin typeface="Calibri"/>
                <a:cs typeface="Calibri"/>
              </a:rPr>
              <a:t> </a:t>
            </a:r>
            <a:r>
              <a:rPr lang="en-US" dirty="0" err="1">
                <a:latin typeface="Calibri"/>
                <a:cs typeface="Calibri"/>
              </a:rPr>
              <a:t>tydliga</a:t>
            </a:r>
            <a:r>
              <a:rPr lang="en-US" dirty="0">
                <a:latin typeface="Calibri"/>
                <a:cs typeface="Calibri"/>
              </a:rPr>
              <a:t> med </a:t>
            </a:r>
            <a:r>
              <a:rPr lang="en-US" dirty="0" err="1">
                <a:latin typeface="Calibri"/>
                <a:cs typeface="Calibri"/>
              </a:rPr>
              <a:t>att</a:t>
            </a:r>
            <a:r>
              <a:rPr lang="en-US" dirty="0">
                <a:latin typeface="Calibri"/>
                <a:cs typeface="Calibri"/>
              </a:rPr>
              <a:t> </a:t>
            </a:r>
            <a:r>
              <a:rPr lang="en-US" dirty="0" err="1">
                <a:latin typeface="Calibri"/>
                <a:cs typeface="Calibri"/>
              </a:rPr>
              <a:t>inget</a:t>
            </a:r>
            <a:r>
              <a:rPr lang="en-US" dirty="0">
                <a:latin typeface="Calibri"/>
                <a:cs typeface="Calibri"/>
              </a:rPr>
              <a:t> </a:t>
            </a:r>
            <a:r>
              <a:rPr lang="en-US" dirty="0" err="1">
                <a:latin typeface="Calibri"/>
                <a:cs typeface="Calibri"/>
              </a:rPr>
              <a:t>våld</a:t>
            </a:r>
            <a:r>
              <a:rPr lang="en-US" dirty="0">
                <a:latin typeface="Calibri"/>
                <a:cs typeface="Calibri"/>
              </a:rPr>
              <a:t> </a:t>
            </a:r>
            <a:r>
              <a:rPr lang="en-US" dirty="0" err="1">
                <a:latin typeface="Calibri"/>
                <a:cs typeface="Calibri"/>
              </a:rPr>
              <a:t>är</a:t>
            </a:r>
            <a:r>
              <a:rPr lang="en-US" dirty="0">
                <a:latin typeface="Calibri"/>
                <a:cs typeface="Calibri"/>
              </a:rPr>
              <a:t> </a:t>
            </a:r>
            <a:r>
              <a:rPr lang="en-US" dirty="0" err="1">
                <a:latin typeface="Calibri"/>
                <a:cs typeface="Calibri"/>
              </a:rPr>
              <a:t>okej</a:t>
            </a:r>
            <a:r>
              <a:rPr lang="en-US" dirty="0">
                <a:latin typeface="Calibri"/>
                <a:cs typeface="Calibri"/>
              </a:rPr>
              <a:t>, </a:t>
            </a:r>
            <a:r>
              <a:rPr lang="en-US" dirty="0" err="1">
                <a:latin typeface="Calibri"/>
                <a:cs typeface="Calibri"/>
              </a:rPr>
              <a:t>inte</a:t>
            </a:r>
            <a:r>
              <a:rPr lang="en-US" dirty="0">
                <a:latin typeface="Calibri"/>
                <a:cs typeface="Calibri"/>
              </a:rPr>
              <a:t> </a:t>
            </a:r>
            <a:r>
              <a:rPr lang="en-US" dirty="0" err="1">
                <a:latin typeface="Calibri"/>
                <a:cs typeface="Calibri"/>
              </a:rPr>
              <a:t>ens</a:t>
            </a:r>
            <a:r>
              <a:rPr lang="en-US" dirty="0">
                <a:latin typeface="Calibri"/>
                <a:cs typeface="Calibri"/>
              </a:rPr>
              <a:t> det </a:t>
            </a:r>
            <a:r>
              <a:rPr lang="en-US" dirty="0" err="1">
                <a:latin typeface="Calibri"/>
                <a:cs typeface="Calibri"/>
              </a:rPr>
              <a:t>våld</a:t>
            </a:r>
            <a:r>
              <a:rPr lang="en-US" dirty="0">
                <a:latin typeface="Calibri"/>
                <a:cs typeface="Calibri"/>
              </a:rPr>
              <a:t> </a:t>
            </a:r>
            <a:r>
              <a:rPr lang="en-US" dirty="0" err="1">
                <a:latin typeface="Calibri"/>
                <a:cs typeface="Calibri"/>
              </a:rPr>
              <a:t>som</a:t>
            </a:r>
            <a:r>
              <a:rPr lang="en-US" dirty="0">
                <a:latin typeface="Calibri"/>
                <a:cs typeface="Calibri"/>
              </a:rPr>
              <a:t> </a:t>
            </a:r>
            <a:r>
              <a:rPr lang="en-US" dirty="0" err="1">
                <a:latin typeface="Calibri"/>
                <a:cs typeface="Calibri"/>
              </a:rPr>
              <a:t>är</a:t>
            </a:r>
            <a:r>
              <a:rPr lang="en-US" dirty="0">
                <a:latin typeface="Calibri"/>
                <a:cs typeface="Calibri"/>
              </a:rPr>
              <a:t> </a:t>
            </a:r>
            <a:r>
              <a:rPr lang="en-US" dirty="0" err="1">
                <a:latin typeface="Calibri"/>
                <a:cs typeface="Calibri"/>
              </a:rPr>
              <a:t>längre</a:t>
            </a:r>
            <a:r>
              <a:rPr lang="en-US" dirty="0">
                <a:latin typeface="Calibri"/>
                <a:cs typeface="Calibri"/>
              </a:rPr>
              <a:t> </a:t>
            </a:r>
            <a:r>
              <a:rPr lang="en-US" dirty="0" err="1">
                <a:latin typeface="Calibri"/>
                <a:cs typeface="Calibri"/>
              </a:rPr>
              <a:t>ner</a:t>
            </a:r>
            <a:r>
              <a:rPr lang="en-US" dirty="0">
                <a:latin typeface="Calibri"/>
                <a:cs typeface="Calibri"/>
              </a:rPr>
              <a:t> i </a:t>
            </a:r>
            <a:r>
              <a:rPr lang="en-US" dirty="0" err="1">
                <a:latin typeface="Calibri"/>
                <a:cs typeface="Calibri"/>
              </a:rPr>
              <a:t>pyramiden</a:t>
            </a:r>
            <a:r>
              <a:rPr lang="en-US" dirty="0">
                <a:latin typeface="Calibri"/>
                <a:cs typeface="Calibri"/>
              </a:rPr>
              <a:t>, </a:t>
            </a:r>
            <a:r>
              <a:rPr lang="en-US" dirty="0" err="1">
                <a:latin typeface="Calibri"/>
                <a:cs typeface="Calibri"/>
              </a:rPr>
              <a:t>kan</a:t>
            </a:r>
            <a:r>
              <a:rPr lang="en-US" dirty="0">
                <a:latin typeface="Calibri"/>
                <a:cs typeface="Calibri"/>
              </a:rPr>
              <a:t> det </a:t>
            </a:r>
            <a:r>
              <a:rPr lang="en-US" dirty="0" err="1">
                <a:latin typeface="Calibri"/>
                <a:cs typeface="Calibri"/>
              </a:rPr>
              <a:t>ibland</a:t>
            </a:r>
            <a:r>
              <a:rPr lang="en-US" dirty="0">
                <a:latin typeface="Calibri"/>
                <a:cs typeface="Calibri"/>
              </a:rPr>
              <a:t> </a:t>
            </a:r>
            <a:r>
              <a:rPr lang="en-US" dirty="0" err="1">
                <a:latin typeface="Calibri"/>
                <a:cs typeface="Calibri"/>
              </a:rPr>
              <a:t>ge</a:t>
            </a:r>
            <a:r>
              <a:rPr lang="en-US" dirty="0">
                <a:latin typeface="Calibri"/>
                <a:cs typeface="Calibri"/>
              </a:rPr>
              <a:t> plats för </a:t>
            </a:r>
            <a:r>
              <a:rPr lang="en-US" dirty="0" err="1">
                <a:latin typeface="Calibri"/>
                <a:cs typeface="Calibri"/>
              </a:rPr>
              <a:t>även</a:t>
            </a:r>
            <a:r>
              <a:rPr lang="en-US" dirty="0">
                <a:latin typeface="Calibri"/>
                <a:cs typeface="Calibri"/>
              </a:rPr>
              <a:t> det </a:t>
            </a:r>
            <a:r>
              <a:rPr lang="en-US" dirty="0" err="1">
                <a:latin typeface="Calibri"/>
                <a:cs typeface="Calibri"/>
              </a:rPr>
              <a:t>grövre</a:t>
            </a:r>
            <a:r>
              <a:rPr lang="en-US" dirty="0">
                <a:latin typeface="Calibri"/>
                <a:cs typeface="Calibri"/>
              </a:rPr>
              <a:t> </a:t>
            </a:r>
            <a:r>
              <a:rPr lang="en-US" dirty="0" err="1">
                <a:latin typeface="Calibri"/>
                <a:cs typeface="Calibri"/>
              </a:rPr>
              <a:t>våldet</a:t>
            </a:r>
            <a:r>
              <a:rPr lang="en-US" dirty="0">
                <a:latin typeface="Calibri"/>
                <a:cs typeface="Calibri"/>
              </a:rPr>
              <a:t> </a:t>
            </a:r>
            <a:r>
              <a:rPr lang="en-US" dirty="0" err="1">
                <a:latin typeface="Calibri"/>
                <a:cs typeface="Calibri"/>
              </a:rPr>
              <a:t>högre</a:t>
            </a:r>
            <a:r>
              <a:rPr lang="en-US" dirty="0">
                <a:latin typeface="Calibri"/>
                <a:cs typeface="Calibri"/>
              </a:rPr>
              <a:t> </a:t>
            </a:r>
            <a:r>
              <a:rPr lang="en-US" dirty="0" err="1">
                <a:latin typeface="Calibri"/>
                <a:cs typeface="Calibri"/>
              </a:rPr>
              <a:t>upp</a:t>
            </a:r>
            <a:r>
              <a:rPr lang="en-US" dirty="0">
                <a:latin typeface="Calibri"/>
                <a:cs typeface="Calibri"/>
              </a:rPr>
              <a:t> i </a:t>
            </a:r>
            <a:r>
              <a:rPr lang="en-US" dirty="0" err="1">
                <a:latin typeface="Calibri"/>
                <a:cs typeface="Calibri"/>
              </a:rPr>
              <a:t>pyramiden</a:t>
            </a:r>
            <a:r>
              <a:rPr lang="en-US" dirty="0">
                <a:latin typeface="Calibri"/>
                <a:cs typeface="Calibri"/>
              </a:rPr>
              <a:t>. </a:t>
            </a:r>
            <a:r>
              <a:rPr lang="en-US" dirty="0" err="1">
                <a:latin typeface="Calibri"/>
                <a:cs typeface="Calibri"/>
              </a:rPr>
              <a:t>Därför</a:t>
            </a:r>
            <a:r>
              <a:rPr lang="en-US" dirty="0">
                <a:latin typeface="Calibri"/>
                <a:cs typeface="Calibri"/>
              </a:rPr>
              <a:t> </a:t>
            </a:r>
            <a:r>
              <a:rPr lang="en-US" dirty="0" err="1">
                <a:latin typeface="Calibri"/>
                <a:cs typeface="Calibri"/>
              </a:rPr>
              <a:t>måste</a:t>
            </a:r>
            <a:r>
              <a:rPr lang="en-US" dirty="0">
                <a:latin typeface="Calibri"/>
                <a:cs typeface="Calibri"/>
              </a:rPr>
              <a:t> vi prata om </a:t>
            </a:r>
            <a:r>
              <a:rPr lang="en-US" dirty="0" err="1">
                <a:latin typeface="Calibri"/>
                <a:cs typeface="Calibri"/>
              </a:rPr>
              <a:t>våldet</a:t>
            </a:r>
            <a:r>
              <a:rPr lang="en-US" dirty="0">
                <a:latin typeface="Calibri"/>
                <a:cs typeface="Calibri"/>
              </a:rPr>
              <a:t> </a:t>
            </a:r>
            <a:r>
              <a:rPr lang="en-US" dirty="0" err="1">
                <a:latin typeface="Calibri"/>
                <a:cs typeface="Calibri"/>
              </a:rPr>
              <a:t>längst</a:t>
            </a:r>
            <a:r>
              <a:rPr lang="en-US" dirty="0">
                <a:latin typeface="Calibri"/>
                <a:cs typeface="Calibri"/>
              </a:rPr>
              <a:t> </a:t>
            </a:r>
            <a:r>
              <a:rPr lang="en-US" dirty="0" err="1">
                <a:latin typeface="Calibri"/>
                <a:cs typeface="Calibri"/>
              </a:rPr>
              <a:t>ner</a:t>
            </a:r>
            <a:r>
              <a:rPr lang="en-US" dirty="0">
                <a:latin typeface="Calibri"/>
                <a:cs typeface="Calibri"/>
              </a:rPr>
              <a:t> </a:t>
            </a:r>
            <a:r>
              <a:rPr lang="en-US" dirty="0" err="1">
                <a:latin typeface="Calibri"/>
                <a:cs typeface="Calibri"/>
              </a:rPr>
              <a:t>och</a:t>
            </a:r>
            <a:r>
              <a:rPr lang="en-US" dirty="0">
                <a:latin typeface="Calibri"/>
                <a:cs typeface="Calibri"/>
              </a:rPr>
              <a:t> </a:t>
            </a:r>
            <a:r>
              <a:rPr lang="en-US" dirty="0" err="1">
                <a:latin typeface="Calibri"/>
                <a:cs typeface="Calibri"/>
              </a:rPr>
              <a:t>tillsammans</a:t>
            </a:r>
            <a:r>
              <a:rPr lang="en-US" dirty="0">
                <a:latin typeface="Calibri"/>
                <a:cs typeface="Calibri"/>
              </a:rPr>
              <a:t> </a:t>
            </a:r>
            <a:r>
              <a:rPr lang="en-US" dirty="0" err="1">
                <a:latin typeface="Calibri"/>
                <a:cs typeface="Calibri"/>
              </a:rPr>
              <a:t>säga</a:t>
            </a:r>
            <a:r>
              <a:rPr lang="en-US" dirty="0">
                <a:latin typeface="Calibri"/>
                <a:cs typeface="Calibri"/>
              </a:rPr>
              <a:t> </a:t>
            </a:r>
            <a:r>
              <a:rPr lang="en-US" dirty="0" err="1">
                <a:latin typeface="Calibri"/>
                <a:cs typeface="Calibri"/>
              </a:rPr>
              <a:t>ifrån</a:t>
            </a:r>
            <a:r>
              <a:rPr lang="en-US" dirty="0">
                <a:latin typeface="Calibri"/>
                <a:cs typeface="Calibri"/>
              </a:rPr>
              <a:t> mot det.</a:t>
            </a:r>
          </a:p>
        </p:txBody>
      </p:sp>
      <p:sp>
        <p:nvSpPr>
          <p:cNvPr id="4" name="Platshållare för datum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95FFDC-F934-4037-B505-500B08CD3B8C}"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2025-05-20</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086EF-3011-429C-976B-61D9CA3A2B5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7148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Nu är det snart dags att spela! Hur går spelet till?</a:t>
            </a:r>
          </a:p>
          <a:p>
            <a:r>
              <a:rPr lang="sv-SE" b="0" dirty="0"/>
              <a:t>Läs upp spelreglerna på s.2</a:t>
            </a:r>
            <a:r>
              <a:rPr lang="sv-SE" dirty="0"/>
              <a:t> i medföljande folder i spellådan.</a:t>
            </a:r>
            <a:r>
              <a:rPr lang="sv-SE" b="0" dirty="0"/>
              <a:t> </a:t>
            </a:r>
            <a:r>
              <a:rPr lang="sv-SE" dirty="0"/>
              <a:t>Börja med den inledande texten på sidan och läs sedan </a:t>
            </a:r>
            <a:r>
              <a:rPr lang="sv-SE" b="0" dirty="0"/>
              <a:t>punkt 2-6</a:t>
            </a:r>
            <a:r>
              <a:rPr lang="sv-SE" dirty="0"/>
              <a:t>.</a:t>
            </a:r>
            <a:r>
              <a:rPr lang="sv-SE" b="0" dirty="0"/>
              <a:t> </a:t>
            </a:r>
            <a:r>
              <a:rPr lang="sv-SE" dirty="0"/>
              <a:t>Fråga</a:t>
            </a:r>
            <a:r>
              <a:rPr lang="sv-SE" b="0" dirty="0"/>
              <a:t> om det finns några oklarheter kring hur spelet går till. Packa upp och sortera spelet enligt instruktionerna</a:t>
            </a:r>
            <a:r>
              <a:rPr lang="sv-SE" dirty="0"/>
              <a:t> i foldern.</a:t>
            </a:r>
            <a:endParaRPr lang="sv-SE" b="0" dirty="0">
              <a:cs typeface="Arial"/>
            </a:endParaRPr>
          </a:p>
          <a:p>
            <a:endParaRPr lang="sv-SE" b="0" dirty="0"/>
          </a:p>
          <a:p>
            <a:pPr marL="0" indent="0">
              <a:lnSpc>
                <a:spcPct val="107000"/>
              </a:lnSpc>
              <a:spcAft>
                <a:spcPts val="800"/>
              </a:spcAft>
              <a:buFont typeface="Arial" panose="020B0604020202020204" pitchFamily="34" charset="0"/>
              <a:buNone/>
            </a:pPr>
            <a:r>
              <a:rPr lang="sv-SE" sz="1200" b="1" dirty="0">
                <a:ea typeface="Calibri" panose="020F0502020204030204" pitchFamily="34" charset="0"/>
                <a:cs typeface="Times New Roman" panose="02020603050405020304" pitchFamily="18" charset="0"/>
              </a:rPr>
              <a:t>Spelregler</a:t>
            </a:r>
            <a:br>
              <a:rPr lang="sv-SE" sz="1200" b="1" dirty="0">
                <a:ea typeface="Calibri" panose="020F0502020204030204" pitchFamily="34" charset="0"/>
                <a:cs typeface="Times New Roman" panose="02020603050405020304" pitchFamily="18" charset="0"/>
              </a:rPr>
            </a:br>
            <a:r>
              <a:rPr lang="sv-SE" sz="1200" dirty="0">
                <a:ea typeface="Calibri" panose="020F0502020204030204" pitchFamily="34" charset="0"/>
                <a:cs typeface="Times New Roman" panose="02020603050405020304" pitchFamily="18" charset="0"/>
              </a:rPr>
              <a:t>Spelet spelas med 3-4 personer. Gruppen löser uppgiftskorten tillsammans. De spelar med varandra och ingen vinner. Spelet går ut på dialog och samarbete.</a:t>
            </a:r>
          </a:p>
          <a:p>
            <a:pPr marL="0" indent="0">
              <a:lnSpc>
                <a:spcPct val="107000"/>
              </a:lnSpc>
              <a:spcAft>
                <a:spcPts val="800"/>
              </a:spcAft>
              <a:buNone/>
            </a:pPr>
            <a:r>
              <a:rPr lang="sv-SE" sz="1200" b="1" dirty="0">
                <a:ea typeface="Calibri" panose="020F0502020204030204" pitchFamily="34" charset="0"/>
                <a:cs typeface="Times New Roman" panose="02020603050405020304" pitchFamily="18" charset="0"/>
              </a:rPr>
              <a:t>Gör så här</a:t>
            </a:r>
          </a:p>
          <a:p>
            <a:pPr>
              <a:lnSpc>
                <a:spcPct val="100000"/>
              </a:lnSpc>
              <a:spcAft>
                <a:spcPts val="800"/>
              </a:spcAft>
            </a:pPr>
            <a:r>
              <a:rPr lang="sv-SE" sz="1200" dirty="0">
                <a:ea typeface="Calibri" panose="020F0502020204030204" pitchFamily="34" charset="0"/>
                <a:cs typeface="Times New Roman" panose="02020603050405020304" pitchFamily="18" charset="0"/>
              </a:rPr>
              <a:t>Visa bildspelet för gruppen.</a:t>
            </a:r>
          </a:p>
          <a:p>
            <a:pPr>
              <a:lnSpc>
                <a:spcPct val="100000"/>
              </a:lnSpc>
              <a:spcAft>
                <a:spcPts val="800"/>
              </a:spcAft>
            </a:pPr>
            <a:r>
              <a:rPr lang="sv-SE" sz="1200" dirty="0">
                <a:ea typeface="Calibri" panose="020F0502020204030204" pitchFamily="34" charset="0"/>
                <a:cs typeface="Times New Roman" panose="02020603050405020304" pitchFamily="18" charset="0"/>
              </a:rPr>
              <a:t>Förbered spelplan, kortlek, spelpjäs och ett timglas om ni har begränsat med tid. Spelet kan spelas på cirka 30 minuter om varje kort spelas i 3-5 minuter.</a:t>
            </a:r>
          </a:p>
          <a:p>
            <a:pPr>
              <a:lnSpc>
                <a:spcPct val="100000"/>
              </a:lnSpc>
              <a:spcAft>
                <a:spcPts val="800"/>
              </a:spcAft>
            </a:pPr>
            <a:r>
              <a:rPr lang="sv-SE" sz="1200" dirty="0">
                <a:ea typeface="Calibri" panose="020F0502020204030204" pitchFamily="34" charset="0"/>
                <a:cs typeface="Times New Roman" panose="02020603050405020304" pitchFamily="18" charset="0"/>
              </a:rPr>
              <a:t>Lägg spelkorten i fem olika högar bredvid spelplanen. </a:t>
            </a:r>
          </a:p>
          <a:p>
            <a:pPr>
              <a:lnSpc>
                <a:spcPct val="100000"/>
              </a:lnSpc>
              <a:spcAft>
                <a:spcPts val="800"/>
              </a:spcAft>
            </a:pPr>
            <a:r>
              <a:rPr lang="sv-SE" sz="1200" dirty="0">
                <a:ea typeface="Calibri" panose="020F0502020204030204" pitchFamily="34" charset="0"/>
                <a:cs typeface="Times New Roman" panose="02020603050405020304" pitchFamily="18" charset="0"/>
              </a:rPr>
              <a:t>En spelare börjar med att kasta tärningen. Spelfiguren flyttas så många steg som tärningen visar. </a:t>
            </a:r>
          </a:p>
          <a:p>
            <a:pPr>
              <a:lnSpc>
                <a:spcPct val="100000"/>
              </a:lnSpc>
              <a:spcAft>
                <a:spcPts val="800"/>
              </a:spcAft>
            </a:pPr>
            <a:r>
              <a:rPr lang="sv-SE" sz="1200" dirty="0">
                <a:ea typeface="Calibri" panose="020F0502020204030204" pitchFamily="34" charset="0"/>
                <a:cs typeface="Times New Roman" panose="02020603050405020304" pitchFamily="18" charset="0"/>
              </a:rPr>
              <a:t>Vänd ett kort med samma färg som cirkeln figuren står på. </a:t>
            </a:r>
            <a:br>
              <a:rPr lang="sv-SE" sz="1200" dirty="0">
                <a:ea typeface="Calibri" panose="020F0502020204030204" pitchFamily="34" charset="0"/>
                <a:cs typeface="Times New Roman" panose="02020603050405020304" pitchFamily="18" charset="0"/>
              </a:rPr>
            </a:br>
            <a:r>
              <a:rPr lang="sv-SE" sz="1200" dirty="0">
                <a:ea typeface="Calibri" panose="020F0502020204030204" pitchFamily="34" charset="0"/>
                <a:cs typeface="Times New Roman" panose="02020603050405020304" pitchFamily="18" charset="0"/>
              </a:rPr>
              <a:t>När uppgiften är löst slår nästa spelare tärningen. Deltagaren behöver inte berätta något om sig själv och kan välja att säga pass.</a:t>
            </a:r>
          </a:p>
          <a:p>
            <a:pPr>
              <a:lnSpc>
                <a:spcPct val="100000"/>
              </a:lnSpc>
              <a:spcAft>
                <a:spcPts val="800"/>
              </a:spcAft>
            </a:pPr>
            <a:r>
              <a:rPr lang="sv-SE" sz="1200" dirty="0">
                <a:ea typeface="Calibri" panose="020F0502020204030204" pitchFamily="34" charset="0"/>
                <a:cs typeface="Times New Roman" panose="02020603050405020304" pitchFamily="18" charset="0"/>
              </a:rPr>
              <a:t>Spelet är klart när spelpjäsen når målet.</a:t>
            </a:r>
          </a:p>
          <a:p>
            <a:pPr marL="0" indent="0">
              <a:lnSpc>
                <a:spcPct val="107000"/>
              </a:lnSpc>
              <a:spcAft>
                <a:spcPts val="800"/>
              </a:spcAft>
              <a:buNone/>
            </a:pPr>
            <a:r>
              <a:rPr lang="sv-SE" sz="1200" b="1" dirty="0">
                <a:ea typeface="Calibri" panose="020F0502020204030204" pitchFamily="34" charset="0"/>
                <a:cs typeface="Times New Roman" panose="02020603050405020304" pitchFamily="18" charset="0"/>
              </a:rPr>
              <a:t>När ni spelat klart</a:t>
            </a:r>
          </a:p>
          <a:p>
            <a:pPr>
              <a:lnSpc>
                <a:spcPct val="107000"/>
              </a:lnSpc>
              <a:spcAft>
                <a:spcPts val="800"/>
              </a:spcAft>
            </a:pPr>
            <a:r>
              <a:rPr lang="sv-SE" sz="1200" dirty="0">
                <a:ea typeface="Calibri" panose="020F0502020204030204" pitchFamily="34" charset="0"/>
                <a:cs typeface="Times New Roman" panose="02020603050405020304" pitchFamily="18" charset="0"/>
              </a:rPr>
              <a:t>Diskutera med deltagarna för att samla ihop deras tankar och frågor. Låt gärna gruppen berätta om något de lärt sig av spelet.</a:t>
            </a:r>
          </a:p>
          <a:p>
            <a:endParaRPr lang="sv-SE" b="0" dirty="0"/>
          </a:p>
        </p:txBody>
      </p:sp>
      <p:sp>
        <p:nvSpPr>
          <p:cNvPr id="4" name="Platshållare för datum 3"/>
          <p:cNvSpPr>
            <a:spLocks noGrp="1"/>
          </p:cNvSpPr>
          <p:nvPr>
            <p:ph type="dt" idx="1"/>
          </p:nvPr>
        </p:nvSpPr>
        <p:spPr/>
        <p:txBody>
          <a:bodyPr/>
          <a:lstStyle/>
          <a:p>
            <a:fld id="{F995FFDC-F934-4037-B505-500B08CD3B8C}" type="datetime1">
              <a:rPr lang="sv-SE" smtClean="0"/>
              <a:t>2025-05-20</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13</a:t>
            </a:fld>
            <a:endParaRPr lang="sv-SE"/>
          </a:p>
        </p:txBody>
      </p:sp>
    </p:spTree>
    <p:extLst>
      <p:ext uri="{BB962C8B-B14F-4D97-AF65-F5344CB8AC3E}">
        <p14:creationId xmlns:p14="http://schemas.microsoft.com/office/powerpoint/2010/main" val="3003548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cs typeface="Arial"/>
              </a:rPr>
              <a:t>Dags att spela! Låt denna bild vara uppe medan ni spelar och byt till nästa bild när ni spelat klart.</a:t>
            </a:r>
            <a:endParaRPr lang="sv-SE" b="1" dirty="0">
              <a:solidFill>
                <a:srgbClr val="FFFFFF"/>
              </a:solidFill>
              <a:cs typeface="Arial"/>
            </a:endParaRPr>
          </a:p>
          <a:p>
            <a:endParaRPr lang="sv-SE" dirty="0">
              <a:ea typeface="Calibri" panose="020F0502020204030204" pitchFamily="34" charset="0"/>
              <a:cs typeface="Arial"/>
            </a:endParaRPr>
          </a:p>
          <a:p>
            <a:pPr marL="0" indent="0">
              <a:lnSpc>
                <a:spcPct val="107000"/>
              </a:lnSpc>
              <a:spcAft>
                <a:spcPts val="800"/>
              </a:spcAft>
              <a:buFont typeface="Arial" panose="020B0604020202020204" pitchFamily="34" charset="0"/>
              <a:buNone/>
            </a:pPr>
            <a:r>
              <a:rPr lang="sv-SE" sz="1200" b="1" dirty="0">
                <a:ea typeface="Calibri" panose="020F0502020204030204" pitchFamily="34" charset="0"/>
                <a:cs typeface="Times New Roman" panose="02020603050405020304" pitchFamily="18" charset="0"/>
              </a:rPr>
              <a:t>Spelregler</a:t>
            </a:r>
            <a:br>
              <a:rPr lang="sv-SE" sz="1200" b="1" dirty="0">
                <a:ea typeface="Calibri" panose="020F0502020204030204" pitchFamily="34" charset="0"/>
                <a:cs typeface="Times New Roman" panose="02020603050405020304" pitchFamily="18" charset="0"/>
              </a:rPr>
            </a:br>
            <a:r>
              <a:rPr lang="sv-SE" sz="1200" dirty="0">
                <a:ea typeface="Calibri" panose="020F0502020204030204" pitchFamily="34" charset="0"/>
                <a:cs typeface="Times New Roman" panose="02020603050405020304" pitchFamily="18" charset="0"/>
              </a:rPr>
              <a:t>Spelet spelas med 3-4 personer. Gruppen löser uppgiftskorten tillsammans. De spelar med varandra och ingen vinner. Spelet går ut på dialog och samarbete.</a:t>
            </a:r>
          </a:p>
          <a:p>
            <a:pPr marL="0" indent="0">
              <a:lnSpc>
                <a:spcPct val="107000"/>
              </a:lnSpc>
              <a:spcAft>
                <a:spcPts val="800"/>
              </a:spcAft>
              <a:buNone/>
            </a:pPr>
            <a:r>
              <a:rPr lang="sv-SE" sz="1200" b="1" dirty="0">
                <a:ea typeface="Calibri" panose="020F0502020204030204" pitchFamily="34" charset="0"/>
                <a:cs typeface="Times New Roman" panose="02020603050405020304" pitchFamily="18" charset="0"/>
              </a:rPr>
              <a:t>Gör så här</a:t>
            </a:r>
          </a:p>
          <a:p>
            <a:pPr>
              <a:lnSpc>
                <a:spcPct val="100000"/>
              </a:lnSpc>
              <a:spcAft>
                <a:spcPts val="800"/>
              </a:spcAft>
            </a:pPr>
            <a:r>
              <a:rPr lang="sv-SE" sz="1200" dirty="0">
                <a:ea typeface="Calibri" panose="020F0502020204030204" pitchFamily="34" charset="0"/>
                <a:cs typeface="Times New Roman" panose="02020603050405020304" pitchFamily="18" charset="0"/>
              </a:rPr>
              <a:t>Visa bildspelet för gruppen.</a:t>
            </a:r>
          </a:p>
          <a:p>
            <a:pPr>
              <a:lnSpc>
                <a:spcPct val="100000"/>
              </a:lnSpc>
              <a:spcAft>
                <a:spcPts val="800"/>
              </a:spcAft>
            </a:pPr>
            <a:r>
              <a:rPr lang="sv-SE" sz="1200" dirty="0">
                <a:ea typeface="Calibri" panose="020F0502020204030204" pitchFamily="34" charset="0"/>
                <a:cs typeface="Times New Roman" panose="02020603050405020304" pitchFamily="18" charset="0"/>
              </a:rPr>
              <a:t>Förbered spelplan, kortlek och spelpjäs. Spelet kan spelas till spelpjäsen gått i mål men gärna flera varv beroende på vad gruppen orkar och vilket tidsutrymme ni har att spela. </a:t>
            </a:r>
          </a:p>
          <a:p>
            <a:pPr>
              <a:lnSpc>
                <a:spcPct val="100000"/>
              </a:lnSpc>
              <a:spcAft>
                <a:spcPts val="800"/>
              </a:spcAft>
            </a:pPr>
            <a:r>
              <a:rPr lang="sv-SE" sz="1200" dirty="0">
                <a:ea typeface="Calibri" panose="020F0502020204030204" pitchFamily="34" charset="0"/>
                <a:cs typeface="Times New Roman" panose="02020603050405020304" pitchFamily="18" charset="0"/>
              </a:rPr>
              <a:t>Lägg spelkorten i fem olika högar bredvid spelplanen. </a:t>
            </a:r>
          </a:p>
          <a:p>
            <a:pPr>
              <a:lnSpc>
                <a:spcPct val="100000"/>
              </a:lnSpc>
              <a:spcAft>
                <a:spcPts val="800"/>
              </a:spcAft>
            </a:pPr>
            <a:r>
              <a:rPr lang="sv-SE" sz="1200" dirty="0">
                <a:ea typeface="Calibri" panose="020F0502020204030204" pitchFamily="34" charset="0"/>
                <a:cs typeface="Times New Roman" panose="02020603050405020304" pitchFamily="18" charset="0"/>
              </a:rPr>
              <a:t>En spelare börjar med att kasta tärningen. Spelfiguren flyttas så många steg som tärningen visar. </a:t>
            </a:r>
          </a:p>
          <a:p>
            <a:pPr>
              <a:lnSpc>
                <a:spcPct val="100000"/>
              </a:lnSpc>
              <a:spcAft>
                <a:spcPts val="800"/>
              </a:spcAft>
            </a:pPr>
            <a:r>
              <a:rPr lang="sv-SE" sz="1200" dirty="0">
                <a:ea typeface="Calibri" panose="020F0502020204030204" pitchFamily="34" charset="0"/>
                <a:cs typeface="Times New Roman" panose="02020603050405020304" pitchFamily="18" charset="0"/>
              </a:rPr>
              <a:t>Vänd ett kort med samma färg som cirkeln figuren står på. Alla deltagare får gärna delta i samtalet.</a:t>
            </a:r>
            <a:br>
              <a:rPr lang="sv-SE" sz="1200" dirty="0">
                <a:ea typeface="Calibri" panose="020F0502020204030204" pitchFamily="34" charset="0"/>
                <a:cs typeface="Times New Roman" panose="02020603050405020304" pitchFamily="18" charset="0"/>
              </a:rPr>
            </a:br>
            <a:r>
              <a:rPr lang="sv-SE" sz="1200" dirty="0">
                <a:ea typeface="Calibri" panose="020F0502020204030204" pitchFamily="34" charset="0"/>
                <a:cs typeface="Times New Roman" panose="02020603050405020304" pitchFamily="18" charset="0"/>
              </a:rPr>
              <a:t>När uppgiften är löst slår nästa spelare tärningen. Deltagaren behöver inte berätta något om sig själv och kan välja att säga pass.</a:t>
            </a:r>
          </a:p>
          <a:p>
            <a:pPr>
              <a:lnSpc>
                <a:spcPct val="100000"/>
              </a:lnSpc>
              <a:spcAft>
                <a:spcPts val="800"/>
              </a:spcAft>
            </a:pPr>
            <a:r>
              <a:rPr lang="sv-SE" sz="1200" dirty="0">
                <a:ea typeface="Calibri" panose="020F0502020204030204" pitchFamily="34" charset="0"/>
                <a:cs typeface="Times New Roman" panose="02020603050405020304" pitchFamily="18" charset="0"/>
              </a:rPr>
              <a:t>Spelet är klart när spelpjäsen når målet eller när ni känner er klara.</a:t>
            </a:r>
          </a:p>
          <a:p>
            <a:pPr marL="0" indent="0">
              <a:lnSpc>
                <a:spcPct val="107000"/>
              </a:lnSpc>
              <a:spcAft>
                <a:spcPts val="800"/>
              </a:spcAft>
              <a:buNone/>
            </a:pPr>
            <a:r>
              <a:rPr lang="sv-SE" sz="1200" b="1" dirty="0">
                <a:ea typeface="Calibri" panose="020F0502020204030204" pitchFamily="34" charset="0"/>
                <a:cs typeface="Times New Roman" panose="02020603050405020304" pitchFamily="18" charset="0"/>
              </a:rPr>
              <a:t>När ni spelat klart</a:t>
            </a:r>
          </a:p>
          <a:p>
            <a:pPr>
              <a:lnSpc>
                <a:spcPct val="107000"/>
              </a:lnSpc>
              <a:spcAft>
                <a:spcPts val="800"/>
              </a:spcAft>
            </a:pPr>
            <a:r>
              <a:rPr lang="sv-SE" sz="1200" dirty="0">
                <a:ea typeface="Calibri" panose="020F0502020204030204" pitchFamily="34" charset="0"/>
                <a:cs typeface="Times New Roman" panose="02020603050405020304" pitchFamily="18" charset="0"/>
              </a:rPr>
              <a:t>Diskutera med deltagarna för att samla ihop deras tankar och frågor. Låt gärna gruppen berätta om något de lärt sig av spelet.</a:t>
            </a:r>
          </a:p>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2025-05-20</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14</a:t>
            </a:fld>
            <a:endParaRPr lang="sv-SE"/>
          </a:p>
        </p:txBody>
      </p:sp>
    </p:spTree>
    <p:extLst>
      <p:ext uri="{BB962C8B-B14F-4D97-AF65-F5344CB8AC3E}">
        <p14:creationId xmlns:p14="http://schemas.microsoft.com/office/powerpoint/2010/main" val="1735779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cs typeface="Arial"/>
              </a:rPr>
              <a:t>När ni spelat klart visar du denna bild.</a:t>
            </a:r>
            <a:endParaRPr lang="sv-SE" b="1" dirty="0"/>
          </a:p>
          <a:p>
            <a:r>
              <a:rPr lang="sv-SE" dirty="0"/>
              <a:t>Ställ frågan hur det kändes att spela och låt deltagarna komma till tals med sina upplevelser. Försök med hjälp av deltagarna att identifiera om det är något som kan göras annorlunda nästa gång ni spelar för att upplevelsen ska kännas (ännu) bättre?</a:t>
            </a:r>
          </a:p>
        </p:txBody>
      </p:sp>
      <p:sp>
        <p:nvSpPr>
          <p:cNvPr id="4" name="Platshållare för datum 3"/>
          <p:cNvSpPr>
            <a:spLocks noGrp="1"/>
          </p:cNvSpPr>
          <p:nvPr>
            <p:ph type="dt" idx="1"/>
          </p:nvPr>
        </p:nvSpPr>
        <p:spPr/>
        <p:txBody>
          <a:bodyPr/>
          <a:lstStyle/>
          <a:p>
            <a:fld id="{F995FFDC-F934-4037-B505-500B08CD3B8C}" type="datetime1">
              <a:rPr lang="sv-SE" smtClean="0"/>
              <a:t>2025-05-20</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15</a:t>
            </a:fld>
            <a:endParaRPr lang="sv-SE"/>
          </a:p>
        </p:txBody>
      </p:sp>
    </p:spTree>
    <p:extLst>
      <p:ext uri="{BB962C8B-B14F-4D97-AF65-F5344CB8AC3E}">
        <p14:creationId xmlns:p14="http://schemas.microsoft.com/office/powerpoint/2010/main" val="151006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dirty="0"/>
              <a:t>Gå en runda bland deltagarna där alla får svara på frågan:</a:t>
            </a:r>
          </a:p>
          <a:p>
            <a:r>
              <a:rPr lang="sv-SE" dirty="0"/>
              <a:t>1 grej som kan få en att må bra? Detta är för att lämna deltagarna med en positiv känsla.</a:t>
            </a:r>
          </a:p>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2025-05-20</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16</a:t>
            </a:fld>
            <a:endParaRPr lang="sv-SE"/>
          </a:p>
        </p:txBody>
      </p:sp>
    </p:spTree>
    <p:extLst>
      <p:ext uri="{BB962C8B-B14F-4D97-AF65-F5344CB8AC3E}">
        <p14:creationId xmlns:p14="http://schemas.microsoft.com/office/powerpoint/2010/main" val="1710803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Avsluta tillfället med att lyfta att det finns stöd och hjälp att få om man är utsatt för våld eller behöver prata om något som inte känns bra eller som man inte förstår. Visa exempelvis affischen med stöd och hjälp eller likvärdiga alternativ.</a:t>
            </a:r>
          </a:p>
          <a:p>
            <a:endParaRPr lang="sv-SE" dirty="0"/>
          </a:p>
          <a:p>
            <a:r>
              <a:rPr lang="sv-SE" dirty="0"/>
              <a:t>Det finns massa ställen du kan få hjälp och stöd eller om du bara behöver prata med någon. Läs mer på goteborg.se/</a:t>
            </a:r>
            <a:r>
              <a:rPr lang="sv-SE" dirty="0" err="1"/>
              <a:t>frittfranvald</a:t>
            </a:r>
            <a:endParaRPr lang="sv-SE" dirty="0"/>
          </a:p>
          <a:p>
            <a:r>
              <a:rPr lang="sv-SE" dirty="0"/>
              <a:t>Du kan också prata med en vuxen du litar på eller vända dig till socialtjänsten där du bor. </a:t>
            </a:r>
          </a:p>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2025-05-20</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17</a:t>
            </a:fld>
            <a:endParaRPr lang="sv-SE"/>
          </a:p>
        </p:txBody>
      </p:sp>
    </p:spTree>
    <p:extLst>
      <p:ext uri="{BB962C8B-B14F-4D97-AF65-F5344CB8AC3E}">
        <p14:creationId xmlns:p14="http://schemas.microsoft.com/office/powerpoint/2010/main" val="3137059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finns massa ställen du kan få hjälp och stöd eller om du bara behöver prata med någon. Läs mer på goteborg.se/</a:t>
            </a:r>
            <a:r>
              <a:rPr lang="sv-SE" dirty="0" err="1"/>
              <a:t>frittfranvald</a:t>
            </a:r>
            <a:endParaRPr lang="sv-SE">
              <a:cs typeface="Arial"/>
            </a:endParaRPr>
          </a:p>
          <a:p>
            <a:r>
              <a:rPr lang="sv-SE" dirty="0"/>
              <a:t>Du kan också prata med en vuxen du litar på eller vända dig till socialtjänsten där du bor. </a:t>
            </a:r>
          </a:p>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2025-05-20</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18</a:t>
            </a:fld>
            <a:endParaRPr lang="sv-SE"/>
          </a:p>
        </p:txBody>
      </p:sp>
    </p:spTree>
    <p:extLst>
      <p:ext uri="{BB962C8B-B14F-4D97-AF65-F5344CB8AC3E}">
        <p14:creationId xmlns:p14="http://schemas.microsoft.com/office/powerpoint/2010/main" val="192030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Vill man förbereda och engagera föräldrar och vårdnadshavare i arbetet kan man informera dem på förhand att spelet kommer användas i verksamheten.</a:t>
            </a:r>
          </a:p>
        </p:txBody>
      </p:sp>
      <p:sp>
        <p:nvSpPr>
          <p:cNvPr id="4" name="Platshållare för datum 3"/>
          <p:cNvSpPr>
            <a:spLocks noGrp="1"/>
          </p:cNvSpPr>
          <p:nvPr>
            <p:ph type="dt" idx="1"/>
          </p:nvPr>
        </p:nvSpPr>
        <p:spPr/>
        <p:txBody>
          <a:bodyPr/>
          <a:lstStyle/>
          <a:p>
            <a:fld id="{F995FFDC-F934-4037-B505-500B08CD3B8C}" type="datetime1">
              <a:rPr lang="sv-SE" smtClean="0"/>
              <a:t>2025-05-20</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a:t>
            </a:fld>
            <a:endParaRPr lang="sv-SE"/>
          </a:p>
        </p:txBody>
      </p:sp>
    </p:spTree>
    <p:extLst>
      <p:ext uri="{BB962C8B-B14F-4D97-AF65-F5344CB8AC3E}">
        <p14:creationId xmlns:p14="http://schemas.microsoft.com/office/powerpoint/2010/main" val="4246738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2025-05-20</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3</a:t>
            </a:fld>
            <a:endParaRPr lang="sv-SE"/>
          </a:p>
        </p:txBody>
      </p:sp>
    </p:spTree>
    <p:extLst>
      <p:ext uri="{BB962C8B-B14F-4D97-AF65-F5344CB8AC3E}">
        <p14:creationId xmlns:p14="http://schemas.microsoft.com/office/powerpoint/2010/main" val="3024973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Introducera spelet för deltagarna</a:t>
            </a:r>
          </a:p>
          <a:p>
            <a:r>
              <a:rPr lang="sv-SE" dirty="0"/>
              <a:t>Introducera att ni ska spela ett spel som heter ”lite våld gör också ont” som handlar om våld och hur man kan vara en schysst kompis. Berätta att våld är handlingar som kan stoppas om vi alla hjälps åt.</a:t>
            </a:r>
          </a:p>
          <a:p>
            <a:r>
              <a:rPr lang="sv-SE" dirty="0"/>
              <a:t>Berätta att deltagarna inte behöver ha egna erfarenheter eller känna igen sig i det som står på korten för att kunna delta och fundera kring lösningarna. Var också noga med att berätta att de inte behöver berätta något om sig själva och att det är okej säga pass när ni väl börjat spela.  </a:t>
            </a:r>
            <a:endParaRPr lang="sv-SE" dirty="0">
              <a:cs typeface="Arial"/>
            </a:endParaRPr>
          </a:p>
        </p:txBody>
      </p:sp>
      <p:sp>
        <p:nvSpPr>
          <p:cNvPr id="4" name="Platshållare för datum 3"/>
          <p:cNvSpPr>
            <a:spLocks noGrp="1"/>
          </p:cNvSpPr>
          <p:nvPr>
            <p:ph type="dt" idx="1"/>
          </p:nvPr>
        </p:nvSpPr>
        <p:spPr/>
        <p:txBody>
          <a:bodyPr/>
          <a:lstStyle/>
          <a:p>
            <a:fld id="{F995FFDC-F934-4037-B505-500B08CD3B8C}" type="datetime1">
              <a:rPr lang="sv-SE" smtClean="0"/>
              <a:t>2025-05-20</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4</a:t>
            </a:fld>
            <a:endParaRPr lang="sv-SE"/>
          </a:p>
        </p:txBody>
      </p:sp>
    </p:spTree>
    <p:extLst>
      <p:ext uri="{BB962C8B-B14F-4D97-AF65-F5344CB8AC3E}">
        <p14:creationId xmlns:p14="http://schemas.microsoft.com/office/powerpoint/2010/main" val="3911796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tid finns visa filmen. Den är framtagen av Borås Stad och syftar till att visa hur vi tillsammans kan förebygga våld.</a:t>
            </a:r>
          </a:p>
        </p:txBody>
      </p:sp>
      <p:sp>
        <p:nvSpPr>
          <p:cNvPr id="4" name="Platshållare för datum 3"/>
          <p:cNvSpPr>
            <a:spLocks noGrp="1"/>
          </p:cNvSpPr>
          <p:nvPr>
            <p:ph type="dt" idx="1"/>
          </p:nvPr>
        </p:nvSpPr>
        <p:spPr/>
        <p:txBody>
          <a:bodyPr/>
          <a:lstStyle/>
          <a:p>
            <a:fld id="{F995FFDC-F934-4037-B505-500B08CD3B8C}" type="datetime1">
              <a:rPr lang="sv-SE" smtClean="0"/>
              <a:t>2025-05-20</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5</a:t>
            </a:fld>
            <a:endParaRPr lang="sv-SE"/>
          </a:p>
        </p:txBody>
      </p:sp>
    </p:spTree>
    <p:extLst>
      <p:ext uri="{BB962C8B-B14F-4D97-AF65-F5344CB8AC3E}">
        <p14:creationId xmlns:p14="http://schemas.microsoft.com/office/powerpoint/2010/main" val="4071177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Definiera vad våld är</a:t>
            </a:r>
          </a:p>
          <a:p>
            <a:r>
              <a:rPr lang="sv-SE" dirty="0"/>
              <a:t>I Göteborgs stad använder vi Per </a:t>
            </a:r>
            <a:r>
              <a:rPr lang="sv-SE" dirty="0" err="1"/>
              <a:t>Isdals</a:t>
            </a:r>
            <a:r>
              <a:rPr lang="sv-SE" dirty="0"/>
              <a:t> definition när vi pratar om vad våld är. Per </a:t>
            </a:r>
            <a:r>
              <a:rPr lang="sv-SE" dirty="0" err="1"/>
              <a:t>Isdal</a:t>
            </a:r>
            <a:r>
              <a:rPr lang="sv-SE" dirty="0"/>
              <a:t> är en psykolog som jobbar med våld. Per </a:t>
            </a:r>
            <a:r>
              <a:rPr lang="sv-SE" dirty="0" err="1"/>
              <a:t>Isdals</a:t>
            </a:r>
            <a:r>
              <a:rPr lang="sv-SE" dirty="0"/>
              <a:t> citat visar tydligt att våld är mer än bara slag och sparkar. Förklara åldersanpassat för deltagarna att våld kan se ut på olika sätt förutom slag och sparkar: tex taskiga kommentarer och hot.</a:t>
            </a:r>
          </a:p>
          <a:p>
            <a:pPr>
              <a:lnSpc>
                <a:spcPct val="107000"/>
              </a:lnSpc>
              <a:spcAft>
                <a:spcPts val="800"/>
              </a:spcAft>
            </a:pPr>
            <a:r>
              <a:rPr lang="sv-SE" sz="1200" b="1" dirty="0">
                <a:solidFill>
                  <a:schemeClr val="bg1"/>
                </a:solidFill>
                <a:ea typeface="Calibri" panose="020F0502020204030204" pitchFamily="34" charset="0"/>
                <a:cs typeface="Times New Roman" panose="02020603050405020304" pitchFamily="18" charset="0"/>
              </a:rPr>
              <a:t>Per </a:t>
            </a:r>
            <a:r>
              <a:rPr lang="sv-SE" sz="1200" b="1" dirty="0" err="1">
                <a:solidFill>
                  <a:schemeClr val="bg1"/>
                </a:solidFill>
                <a:ea typeface="Calibri" panose="020F0502020204030204" pitchFamily="34" charset="0"/>
                <a:cs typeface="Times New Roman" panose="02020603050405020304" pitchFamily="18" charset="0"/>
              </a:rPr>
              <a:t>Isdals</a:t>
            </a:r>
            <a:r>
              <a:rPr lang="sv-SE" sz="1200" b="1" dirty="0">
                <a:solidFill>
                  <a:schemeClr val="bg1"/>
                </a:solidFill>
                <a:ea typeface="Calibri" panose="020F0502020204030204" pitchFamily="34" charset="0"/>
                <a:cs typeface="Times New Roman" panose="02020603050405020304" pitchFamily="18" charset="0"/>
              </a:rPr>
              <a:t> definition:</a:t>
            </a:r>
          </a:p>
          <a:p>
            <a:pPr>
              <a:lnSpc>
                <a:spcPct val="107000"/>
              </a:lnSpc>
              <a:spcAft>
                <a:spcPts val="800"/>
              </a:spcAft>
            </a:pPr>
            <a:r>
              <a:rPr lang="sv-SE" sz="1200" dirty="0">
                <a:solidFill>
                  <a:schemeClr val="bg1"/>
                </a:solidFill>
                <a:ea typeface="Calibri" panose="020F0502020204030204" pitchFamily="34" charset="0"/>
                <a:cs typeface="Times New Roman" panose="02020603050405020304" pitchFamily="18" charset="0"/>
              </a:rPr>
              <a:t>”Våld är varje handling riktad mot en annan person, som genom att denna handling skadar, smärtar, skrämmer eller kränker, får denna person att göra något mot sin vilja eller avstå från att göra något den vill. ” </a:t>
            </a:r>
            <a:r>
              <a:rPr lang="sv-SE" sz="1200" i="1" dirty="0">
                <a:solidFill>
                  <a:schemeClr val="bg1"/>
                </a:solidFill>
                <a:ea typeface="Calibri" panose="020F0502020204030204" pitchFamily="34" charset="0"/>
                <a:cs typeface="Times New Roman" panose="02020603050405020304" pitchFamily="18" charset="0"/>
              </a:rPr>
              <a:t>Per </a:t>
            </a:r>
            <a:r>
              <a:rPr lang="sv-SE" sz="1200" i="1" dirty="0" err="1">
                <a:solidFill>
                  <a:schemeClr val="bg1"/>
                </a:solidFill>
                <a:ea typeface="Calibri" panose="020F0502020204030204" pitchFamily="34" charset="0"/>
                <a:cs typeface="Times New Roman" panose="02020603050405020304" pitchFamily="18" charset="0"/>
              </a:rPr>
              <a:t>Isdal</a:t>
            </a:r>
            <a:endParaRPr lang="sv-SE" sz="1200" i="1" dirty="0">
              <a:solidFill>
                <a:schemeClr val="bg1"/>
              </a:solidFill>
              <a:ea typeface="Calibri" panose="020F0502020204030204" pitchFamily="34" charset="0"/>
              <a:cs typeface="Times New Roman" panose="02020603050405020304" pitchFamily="18" charset="0"/>
            </a:endParaRPr>
          </a:p>
          <a:p>
            <a:endParaRPr lang="sv-SE" dirty="0"/>
          </a:p>
          <a:p>
            <a:endParaRPr lang="sv-SE" dirty="0"/>
          </a:p>
          <a:p>
            <a:endParaRPr lang="sv-SE" dirty="0"/>
          </a:p>
          <a:p>
            <a:endParaRPr lang="sv-SE" dirty="0">
              <a:cs typeface="Arial"/>
            </a:endParaRPr>
          </a:p>
          <a:p>
            <a:endParaRPr lang="sv-SE" dirty="0">
              <a:cs typeface="Arial"/>
            </a:endParaRPr>
          </a:p>
        </p:txBody>
      </p:sp>
      <p:sp>
        <p:nvSpPr>
          <p:cNvPr id="4" name="Platshållare för bildnummer 3"/>
          <p:cNvSpPr>
            <a:spLocks noGrp="1"/>
          </p:cNvSpPr>
          <p:nvPr>
            <p:ph type="sldNum" sz="quarter" idx="5"/>
          </p:nvPr>
        </p:nvSpPr>
        <p:spPr/>
        <p:txBody>
          <a:bodyPr/>
          <a:lstStyle/>
          <a:p>
            <a:fld id="{DABD4479-89B8-4001-9D68-9BEBDC60559B}" type="slidenum">
              <a:rPr lang="sv-SE" smtClean="0"/>
              <a:t>6</a:t>
            </a:fld>
            <a:endParaRPr lang="sv-SE"/>
          </a:p>
        </p:txBody>
      </p:sp>
    </p:spTree>
    <p:extLst>
      <p:ext uri="{BB962C8B-B14F-4D97-AF65-F5344CB8AC3E}">
        <p14:creationId xmlns:p14="http://schemas.microsoft.com/office/powerpoint/2010/main" val="1003779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Berätta att ni ska titta på fyra olika klipp om våld och hur man kan vara en schysst kompis</a:t>
            </a:r>
          </a:p>
          <a:p>
            <a:pPr>
              <a:defRPr/>
            </a:pPr>
            <a:r>
              <a:rPr lang="sv-SE" dirty="0"/>
              <a:t>Visa alla fyra filmerna på bild 7-10 och ställ sedan frågan på sidan efter. Syftet är att synliggöra för målgruppen att kränkningarna som skildras i filmerna är våld och att man kan säga ifrån mot våld på olika sätt. Filmerna visas i presentationsläge. Klicka en gång på skärmen så startar filmen.</a:t>
            </a:r>
          </a:p>
          <a:p>
            <a:pPr>
              <a:defRPr/>
            </a:pPr>
            <a:r>
              <a:rPr lang="sv-SE" dirty="0">
                <a:cs typeface="Arial"/>
              </a:rPr>
              <a:t>För kännedom finns filmerna även med som QR-koder i spelet med specifika frågeställningar kopplat till varje film.</a:t>
            </a:r>
          </a:p>
        </p:txBody>
      </p:sp>
      <p:sp>
        <p:nvSpPr>
          <p:cNvPr id="4" name="Platshållare för datum 3"/>
          <p:cNvSpPr>
            <a:spLocks noGrp="1"/>
          </p:cNvSpPr>
          <p:nvPr>
            <p:ph type="dt" idx="1"/>
          </p:nvPr>
        </p:nvSpPr>
        <p:spPr/>
        <p:txBody>
          <a:bodyPr/>
          <a:lstStyle/>
          <a:p>
            <a:fld id="{F995FFDC-F934-4037-B505-500B08CD3B8C}" type="datetime1">
              <a:rPr lang="sv-SE" smtClean="0"/>
              <a:t>2025-05-20</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7</a:t>
            </a:fld>
            <a:endParaRPr lang="sv-SE"/>
          </a:p>
        </p:txBody>
      </p:sp>
    </p:spTree>
    <p:extLst>
      <p:ext uri="{BB962C8B-B14F-4D97-AF65-F5344CB8AC3E}">
        <p14:creationId xmlns:p14="http://schemas.microsoft.com/office/powerpoint/2010/main" val="2402031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Filmerna visas i </a:t>
            </a:r>
            <a:r>
              <a:rPr lang="sv-SE" dirty="0" err="1"/>
              <a:t>presentationsläge.Klicka</a:t>
            </a:r>
            <a:r>
              <a:rPr lang="sv-SE" dirty="0"/>
              <a:t> en gång så startar filmen</a:t>
            </a:r>
          </a:p>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2025-05-20</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8</a:t>
            </a:fld>
            <a:endParaRPr lang="sv-SE"/>
          </a:p>
        </p:txBody>
      </p:sp>
    </p:spTree>
    <p:extLst>
      <p:ext uri="{BB962C8B-B14F-4D97-AF65-F5344CB8AC3E}">
        <p14:creationId xmlns:p14="http://schemas.microsoft.com/office/powerpoint/2010/main" val="3498705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Filmerna visas i presentationsläge. Klicka en gång så startar filmen</a:t>
            </a:r>
          </a:p>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2025-05-20</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9</a:t>
            </a:fld>
            <a:endParaRPr lang="sv-SE"/>
          </a:p>
        </p:txBody>
      </p:sp>
    </p:spTree>
    <p:extLst>
      <p:ext uri="{BB962C8B-B14F-4D97-AF65-F5344CB8AC3E}">
        <p14:creationId xmlns:p14="http://schemas.microsoft.com/office/powerpoint/2010/main" val="34102545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4186997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2407237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3811878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9562116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7543038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7087165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5108323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804035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178765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25883367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33886726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923942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41148642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7754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1975527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388E3460-7228-4DB3-A6B8-F304B211BC3F}"/>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0014148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81ADCA10-B0AD-4D27-A94A-34783BF31DB3}"/>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6553C1A9-DB36-4729-A526-0352AB7C6E25}"/>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821230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7149653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tx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tx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tx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9268684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1212937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8556983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9653569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628542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9523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5180063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2431153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1369446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5724193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37027287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40137005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0167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7963259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tx1"/>
                </a:solidFill>
              </a:defRPr>
            </a:lvl1pPr>
          </a:lstStyle>
          <a:p>
            <a:r>
              <a:rPr lang="sv-SE"/>
              <a:t>Klicka här för att ändra mall för rubrikformat</a:t>
            </a:r>
            <a:endParaRPr lang="en-US"/>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0436753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A335F1B5-8765-459C-802C-DA620794171A}"/>
              </a:ext>
            </a:extLst>
          </p:cNvPr>
          <p:cNvSpPr>
            <a:spLocks noGrp="1"/>
          </p:cNvSpPr>
          <p:nvPr>
            <p:ph type="title" hasCustomPrompt="1"/>
          </p:nvPr>
        </p:nvSpPr>
        <p:spPr>
          <a:xfrm>
            <a:off x="1420650" y="2399545"/>
            <a:ext cx="6148878" cy="309600"/>
          </a:xfrm>
        </p:spPr>
        <p:txBody>
          <a:bodyPr>
            <a:normAutofit/>
          </a:bodyPr>
          <a:lstStyle>
            <a:lvl1pPr>
              <a:defRPr sz="1700">
                <a:solidFill>
                  <a:schemeClr val="tx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tx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92F5E2AC-A457-4DE9-9A2C-4BE86BC00522}"/>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1764412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706842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6980105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31495196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9150915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9459298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6002743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9315633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7618994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6827762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945453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3538324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5030245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32420113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9119730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71227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70908899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6715C386-526F-48AC-AD19-830972616829}"/>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5876177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D4F390AC-3BA8-4C70-9E3A-28CC7DA51740}"/>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5342DB73-4413-4392-B228-119A141D349B}"/>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2294277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4269824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Avsnittsrubrik vit">
    <p:spTree>
      <p:nvGrpSpPr>
        <p:cNvPr id="1" name=""/>
        <p:cNvGrpSpPr/>
        <p:nvPr/>
      </p:nvGrpSpPr>
      <p:grpSpPr>
        <a:xfrm>
          <a:off x="0" y="0"/>
          <a:ext cx="0" cy="0"/>
          <a:chOff x="0" y="0"/>
          <a:chExt cx="0" cy="0"/>
        </a:xfrm>
      </p:grpSpPr>
      <p:sp>
        <p:nvSpPr>
          <p:cNvPr id="2" name="Title 1"/>
          <p:cNvSpPr>
            <a:spLocks noGrp="1"/>
          </p:cNvSpPr>
          <p:nvPr>
            <p:ph type="ctrTitle"/>
          </p:nvPr>
        </p:nvSpPr>
        <p:spPr>
          <a:xfrm>
            <a:off x="1528841" y="2754085"/>
            <a:ext cx="9134323" cy="1349829"/>
          </a:xfrm>
          <a:prstGeom prst="rect">
            <a:avLst/>
          </a:prstGeom>
        </p:spPr>
        <p:txBody>
          <a:bodyPr anchor="ctr" anchorCtr="0">
            <a:noAutofit/>
          </a:bodyPr>
          <a:lstStyle>
            <a:lvl1pPr algn="ctr">
              <a:lnSpc>
                <a:spcPct val="100000"/>
              </a:lnSpc>
              <a:defRPr sz="4400">
                <a:solidFill>
                  <a:schemeClr val="tx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1619131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4" name="Rubrik 3">
            <a:extLst>
              <a:ext uri="{FF2B5EF4-FFF2-40B4-BE49-F238E27FC236}">
                <a16:creationId xmlns:a16="http://schemas.microsoft.com/office/drawing/2014/main" id="{7A284E58-B676-47B0-B49B-D281A884EF27}"/>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solidFill>
                <a:latin typeface="+mn-lt"/>
              </a:rPr>
              <a:t>Hållbar stad – öppen för världen</a:t>
            </a:r>
          </a:p>
        </p:txBody>
      </p:sp>
    </p:spTree>
    <p:extLst>
      <p:ext uri="{BB962C8B-B14F-4D97-AF65-F5344CB8AC3E}">
        <p14:creationId xmlns:p14="http://schemas.microsoft.com/office/powerpoint/2010/main" val="1110495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63907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68C776E-B204-3BEC-73BF-C41840E8D32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85F1FC6-242F-26ED-F4D1-F56459C5B221}"/>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D8D655D-9154-C591-7935-D44491A910E9}"/>
              </a:ext>
            </a:extLst>
          </p:cNvPr>
          <p:cNvSpPr>
            <a:spLocks noGrp="1"/>
          </p:cNvSpPr>
          <p:nvPr>
            <p:ph type="dt" sz="half" idx="10"/>
          </p:nvPr>
        </p:nvSpPr>
        <p:spPr/>
        <p:txBody>
          <a:bodyPr/>
          <a:lstStyle/>
          <a:p>
            <a:fld id="{5B314F42-43A7-4145-BA24-0C818AE3EAA0}" type="datetimeFigureOut">
              <a:rPr lang="sv-SE" smtClean="0"/>
              <a:t>2025-05-20</a:t>
            </a:fld>
            <a:endParaRPr lang="sv-SE"/>
          </a:p>
        </p:txBody>
      </p:sp>
      <p:sp>
        <p:nvSpPr>
          <p:cNvPr id="5" name="Platshållare för sidfot 4">
            <a:extLst>
              <a:ext uri="{FF2B5EF4-FFF2-40B4-BE49-F238E27FC236}">
                <a16:creationId xmlns:a16="http://schemas.microsoft.com/office/drawing/2014/main" id="{FCC33B08-A9E7-3E00-2E0F-B6473DB3135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09DC6B0-6D79-5987-B227-183BA76FD8F9}"/>
              </a:ext>
            </a:extLst>
          </p:cNvPr>
          <p:cNvSpPr>
            <a:spLocks noGrp="1"/>
          </p:cNvSpPr>
          <p:nvPr>
            <p:ph type="sldNum" sz="quarter" idx="12"/>
          </p:nvPr>
        </p:nvSpPr>
        <p:spPr/>
        <p:txBody>
          <a:bodyPr/>
          <a:lstStyle/>
          <a:p>
            <a:fld id="{FFEB6B49-4E5D-4FB6-A918-62703F9F68A5}" type="slidenum">
              <a:rPr lang="sv-SE" smtClean="0"/>
              <a:t>‹#›</a:t>
            </a:fld>
            <a:endParaRPr lang="sv-SE"/>
          </a:p>
        </p:txBody>
      </p:sp>
    </p:spTree>
    <p:extLst>
      <p:ext uri="{BB962C8B-B14F-4D97-AF65-F5344CB8AC3E}">
        <p14:creationId xmlns:p14="http://schemas.microsoft.com/office/powerpoint/2010/main" val="4128349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1560A13A-DB3F-4AD5-B6AF-BDA0278A0A39}" type="datetimeFigureOut">
              <a:rPr lang="sv-SE" smtClean="0"/>
              <a:t>2025-05-20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2271420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2515288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740651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2BC929D8-093F-4826-8D04-F268FF63E889}"/>
              </a:ext>
            </a:extLst>
          </p:cNvPr>
          <p:cNvSpPr>
            <a:spLocks noGrp="1"/>
          </p:cNvSpPr>
          <p:nvPr>
            <p:ph type="sldNum" sz="quarter" idx="12"/>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745635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bildnummer 5">
            <a:extLst>
              <a:ext uri="{FF2B5EF4-FFF2-40B4-BE49-F238E27FC236}">
                <a16:creationId xmlns:a16="http://schemas.microsoft.com/office/drawing/2014/main" id="{615128C6-B678-4715-9D0F-D4C07F59EDA5}"/>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830721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088807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731503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703241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6629092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552246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105355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1606708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404909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214740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099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4222158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A5CC9138-760F-4A17-8B1B-6D99EFF79AD6}"/>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858437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10;&#10;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2C9C189C-4F50-4B1D-9EA5-30AB73E59C08}"/>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201825FE-CC31-4DE6-9AA9-7C27B553E870}"/>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9172592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2689221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680213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665376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7767873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7813503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202779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507884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9724989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1251508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541209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15141202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3848191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0970678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529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4696940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477CCA5E-96FA-4B08-97E3-9C131E99F26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a:t>
            </a:r>
            <a:r>
              <a:rPr lang="sv-SE" sz="1050">
                <a:solidFill>
                  <a:schemeClr val="tx1"/>
                </a:solidFill>
              </a:rPr>
              <a:t>öppen</a:t>
            </a:r>
            <a:r>
              <a:rPr lang="sv-SE" sz="1050">
                <a:solidFill>
                  <a:schemeClr val="tx1">
                    <a:lumMod val="95000"/>
                    <a:lumOff val="5000"/>
                  </a:schemeClr>
                </a:solidFill>
              </a:rPr>
              <a:t> för världen</a:t>
            </a:r>
          </a:p>
        </p:txBody>
      </p:sp>
    </p:spTree>
    <p:extLst>
      <p:ext uri="{BB962C8B-B14F-4D97-AF65-F5344CB8AC3E}">
        <p14:creationId xmlns:p14="http://schemas.microsoft.com/office/powerpoint/2010/main" val="12395555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01D92FDB-2EC0-4D2B-9027-B2C6802AC70F}"/>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03B86F8F-A217-4EC5-95CF-481328A25B1B}"/>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431015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183982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4260826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14653056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6799046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3229012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2383832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7859057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3082183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3377983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4814292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409541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4815549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1494007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6868409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8063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4671319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F54FBE38-BAA0-4913-A593-C4237FC13E33}"/>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5231172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48B20EB8-4FF0-4D86-B782-FE843B459F2B}"/>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266C4A4B-0FFF-4609-BF3A-89A12B42C121}"/>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1240437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7517064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30443832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7708605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873018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6544503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0012043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7681040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7266406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1561137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8602658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36383635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10420958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7897697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0291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978863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0088029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B3A12899-234C-4D37-942E-64C01D64533B}"/>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6724697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D9E1B7B2-3451-4D29-B53E-14A2743034F0}"/>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BA484A78-938B-41DE-9685-15EC3BD0A572}"/>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6566666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4019117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31495196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9150915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9459298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6002743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9315633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7618994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682776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14684120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945453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35383248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32420113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9119730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7122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7090889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6715C386-526F-48AC-AD19-830972616829}"/>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5876177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D4F390AC-3BA8-4C70-9E3A-28CC7DA51740}"/>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5342DB73-4413-4392-B228-119A141D349B}"/>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2294277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4269824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828321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theme" Target="../theme/theme4.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5.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image" Target="../media/image1.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theme" Target="../theme/theme6.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image" Target="../media/image1.pn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theme" Target="../theme/theme7.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image" Target="../media/image1.pn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theme" Target="../theme/theme8.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theme" Target="../theme/theme9.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19" Type="http://schemas.openxmlformats.org/officeDocument/2006/relationships/image" Target="../media/image1.png"/><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0"/>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886967930"/>
      </p:ext>
    </p:extLst>
  </p:cSld>
  <p:clrMap bg1="lt1" tx1="dk1" bg2="lt2" tx2="dk2" accent1="accent1" accent2="accent2" accent3="accent3" accent4="accent4" accent5="accent5" accent6="accent6" hlink="hlink" folHlink="folHlink"/>
  <p:sldLayoutIdLst>
    <p:sldLayoutId id="2147484044" r:id="rId1"/>
    <p:sldLayoutId id="2147484048" r:id="rId2"/>
    <p:sldLayoutId id="2147484050" r:id="rId3"/>
    <p:sldLayoutId id="2147484051" r:id="rId4"/>
    <p:sldLayoutId id="2147484052" r:id="rId5"/>
    <p:sldLayoutId id="2147484053" r:id="rId6"/>
    <p:sldLayoutId id="2147484054" r:id="rId7"/>
    <p:sldLayoutId id="2147484055" r:id="rId8"/>
    <p:sldLayoutId id="2147484056" r:id="rId9"/>
    <p:sldLayoutId id="2147484049" r:id="rId10"/>
    <p:sldLayoutId id="2147484057" r:id="rId11"/>
    <p:sldLayoutId id="2147484058" r:id="rId12"/>
    <p:sldLayoutId id="2147484047" r:id="rId13"/>
    <p:sldLayoutId id="2147484408" r:id="rId14"/>
    <p:sldLayoutId id="2147484409" r:id="rId15"/>
    <p:sldLayoutId id="2147484043" r:id="rId16"/>
    <p:sldLayoutId id="2147484547" r:id="rId17"/>
    <p:sldLayoutId id="2147484548" r:id="rId18"/>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userDrawn="1">
          <p15:clr>
            <a:srgbClr val="F26B43"/>
          </p15:clr>
        </p15:guide>
        <p15:guide id="9" orient="horz" pos="255" userDrawn="1">
          <p15:clr>
            <a:srgbClr val="F26B43"/>
          </p15:clr>
        </p15:guide>
        <p15:guide id="10" pos="257" userDrawn="1">
          <p15:clr>
            <a:srgbClr val="F26B43"/>
          </p15:clr>
        </p15:guide>
        <p15:guide id="11" pos="7423" userDrawn="1">
          <p15:clr>
            <a:srgbClr val="F26B43"/>
          </p15:clr>
        </p15:guide>
        <p15:guide id="12" orient="horz" pos="4156" userDrawn="1">
          <p15:clr>
            <a:srgbClr val="F26B43"/>
          </p15:clr>
        </p15:guide>
        <p15:guide id="14" orient="horz" pos="1095" userDrawn="1">
          <p15:clr>
            <a:srgbClr val="F26B43"/>
          </p15:clr>
        </p15:guide>
        <p15:guide id="15" orient="horz" pos="550" userDrawn="1">
          <p15:clr>
            <a:srgbClr val="F26B43"/>
          </p15:clr>
        </p15:guide>
        <p15:guide id="16" orient="horz" pos="3725" userDrawn="1">
          <p15:clr>
            <a:srgbClr val="F26B43"/>
          </p15:clr>
        </p15:guide>
        <p15:guide id="17" orient="horz" pos="40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Platshållare för bildnummer 1">
            <a:extLst>
              <a:ext uri="{FF2B5EF4-FFF2-40B4-BE49-F238E27FC236}">
                <a16:creationId xmlns:a16="http://schemas.microsoft.com/office/drawing/2014/main" id="{49735908-7AA6-42A8-8D13-0A0800940836}"/>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4089848896"/>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 id="2147484424" r:id="rId14"/>
    <p:sldLayoutId id="2147484425" r:id="rId15"/>
    <p:sldLayoutId id="2147484426"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16FC2686-3742-4CA7-96AE-CD7BBA1A90F3}"/>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2A7AAA3E-885B-47E9-ACBA-A0293FCE587E}"/>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1523591297"/>
      </p:ext>
    </p:extLst>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 id="2147484439" r:id="rId12"/>
    <p:sldLayoutId id="2147484440" r:id="rId13"/>
    <p:sldLayoutId id="2147484441" r:id="rId14"/>
    <p:sldLayoutId id="2147484442" r:id="rId15"/>
    <p:sldLayoutId id="2147484443"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7DFF76B2-A88A-470E-B646-73BDC425A6E8}"/>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4D8D5E03-09FD-47B8-83A3-7C8B23D877BF}"/>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1096936714"/>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 id="2147484457" r:id="rId13"/>
    <p:sldLayoutId id="2147484458" r:id="rId14"/>
    <p:sldLayoutId id="2147484459" r:id="rId15"/>
    <p:sldLayoutId id="2147484460"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F4542BD5-103E-4DB5-88FB-E05DB9624044}"/>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ACAA70FC-8994-456B-8FC6-D537F840626C}"/>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39459540"/>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 id="2147484473" r:id="rId12"/>
    <p:sldLayoutId id="2147484474" r:id="rId13"/>
    <p:sldLayoutId id="2147484475" r:id="rId14"/>
    <p:sldLayoutId id="2147484476" r:id="rId15"/>
    <p:sldLayoutId id="2147484477"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BA98ADB3-7E4F-4041-B143-C1933A3E0DE3}"/>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3F2844B7-CEF6-4069-B35D-9858A8789980}"/>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3757771119"/>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 id="2147484490" r:id="rId12"/>
    <p:sldLayoutId id="2147484491" r:id="rId13"/>
    <p:sldLayoutId id="2147484492" r:id="rId14"/>
    <p:sldLayoutId id="2147484493" r:id="rId15"/>
    <p:sldLayoutId id="2147484494"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C30862AA-79CD-47D7-A508-195920CF797F}"/>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0B5FE696-6F97-4D3C-86EA-DA1B9AC17F4B}"/>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198833470"/>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 id="2147484509" r:id="rId14"/>
    <p:sldLayoutId id="2147484510" r:id="rId15"/>
    <p:sldLayoutId id="2147484511"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06A2100A-00F3-4208-962E-587779F2E0C0}"/>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F508861A-5DB9-448E-9A9B-FD5CEF06B171}"/>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1082768213"/>
      </p:ext>
    </p:extLst>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 id="2147484524" r:id="rId12"/>
    <p:sldLayoutId id="2147484525" r:id="rId13"/>
    <p:sldLayoutId id="2147484526" r:id="rId14"/>
    <p:sldLayoutId id="2147484527" r:id="rId15"/>
    <p:sldLayoutId id="2147484528"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9"/>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BA98ADB3-7E4F-4041-B143-C1933A3E0DE3}"/>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3F2844B7-CEF6-4069-B35D-9858A8789980}"/>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3757771119"/>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 id="2147484542" r:id="rId12"/>
    <p:sldLayoutId id="2147484543" r:id="rId13"/>
    <p:sldLayoutId id="2147484544" r:id="rId14"/>
    <p:sldLayoutId id="2147484545" r:id="rId15"/>
    <p:sldLayoutId id="2147484546" r:id="rId16"/>
    <p:sldLayoutId id="2147484529" r:id="rId17"/>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15.gif"/><Relationship Id="rId4" Type="http://schemas.openxmlformats.org/officeDocument/2006/relationships/image" Target="../media/image14.gif"/></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0.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ideo" Target="https://www.youtube.com/embed/YjNAm4QOKEs?feature=oembed" TargetMode="Externa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CE9EFC90-15B1-C3CE-455E-7423CFF60084}"/>
              </a:ext>
            </a:extLst>
          </p:cNvPr>
          <p:cNvSpPr>
            <a:spLocks noGrp="1"/>
          </p:cNvSpPr>
          <p:nvPr>
            <p:ph type="ctrTitle"/>
          </p:nvPr>
        </p:nvSpPr>
        <p:spPr/>
        <p:txBody>
          <a:bodyPr/>
          <a:lstStyle/>
          <a:p>
            <a:r>
              <a:rPr lang="sv-SE" dirty="0"/>
              <a:t>Lite våld gör också ont</a:t>
            </a:r>
          </a:p>
        </p:txBody>
      </p:sp>
      <p:sp>
        <p:nvSpPr>
          <p:cNvPr id="6" name="Platshållare för text 5">
            <a:extLst>
              <a:ext uri="{FF2B5EF4-FFF2-40B4-BE49-F238E27FC236}">
                <a16:creationId xmlns:a16="http://schemas.microsoft.com/office/drawing/2014/main" id="{A0C97ED3-B168-9911-E116-1231F040235E}"/>
              </a:ext>
            </a:extLst>
          </p:cNvPr>
          <p:cNvSpPr>
            <a:spLocks noGrp="1"/>
          </p:cNvSpPr>
          <p:nvPr>
            <p:ph type="body" sz="quarter" idx="10"/>
          </p:nvPr>
        </p:nvSpPr>
        <p:spPr/>
        <p:txBody>
          <a:bodyPr vert="horz" lIns="0" tIns="0" rIns="0" bIns="0" rtlCol="0" anchor="t">
            <a:noAutofit/>
          </a:bodyPr>
          <a:lstStyle/>
          <a:p>
            <a:r>
              <a:rPr lang="sv-SE" dirty="0"/>
              <a:t>Spelintroduktion</a:t>
            </a:r>
          </a:p>
        </p:txBody>
      </p:sp>
    </p:spTree>
    <p:extLst>
      <p:ext uri="{BB962C8B-B14F-4D97-AF65-F5344CB8AC3E}">
        <p14:creationId xmlns:p14="http://schemas.microsoft.com/office/powerpoint/2010/main" val="3578789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Lite våld gör också ont_nudes_1080x1920">
            <a:hlinkClick r:id="" action="ppaction://media"/>
            <a:extLst>
              <a:ext uri="{FF2B5EF4-FFF2-40B4-BE49-F238E27FC236}">
                <a16:creationId xmlns:a16="http://schemas.microsoft.com/office/drawing/2014/main" id="{1D35E2A2-475A-F40D-8A18-4153338C4BD4}"/>
              </a:ext>
            </a:extLst>
          </p:cNvPr>
          <p:cNvPicPr>
            <a:picLocks noChangeAspect="1"/>
          </p:cNvPicPr>
          <p:nvPr>
            <a:videoFile r:link="rId1"/>
            <p:extLst>
              <p:ext uri="{DAA4B4D4-6D71-4841-9C94-3DE7FCFB9230}">
                <p14:media xmlns:p14="http://schemas.microsoft.com/office/powerpoint/2010/main" r:embed="rId2">
                  <p14:trim end="2352"/>
                </p14:media>
              </p:ext>
            </p:extLst>
          </p:nvPr>
        </p:nvPicPr>
        <p:blipFill>
          <a:blip r:embed="rId5"/>
          <a:stretch>
            <a:fillRect/>
          </a:stretch>
        </p:blipFill>
        <p:spPr>
          <a:xfrm>
            <a:off x="4167187" y="0"/>
            <a:ext cx="3857625" cy="6858000"/>
          </a:xfrm>
          <a:prstGeom prst="rect">
            <a:avLst/>
          </a:prstGeom>
        </p:spPr>
      </p:pic>
      <p:sp>
        <p:nvSpPr>
          <p:cNvPr id="6" name="Likbent triangel 5">
            <a:extLst>
              <a:ext uri="{FF2B5EF4-FFF2-40B4-BE49-F238E27FC236}">
                <a16:creationId xmlns:a16="http://schemas.microsoft.com/office/drawing/2014/main" id="{6545A150-391D-2217-8A89-1577D3BC072C}"/>
              </a:ext>
            </a:extLst>
          </p:cNvPr>
          <p:cNvSpPr/>
          <p:nvPr/>
        </p:nvSpPr>
        <p:spPr>
          <a:xfrm rot="5400000">
            <a:off x="840000" y="3293618"/>
            <a:ext cx="314085" cy="270763"/>
          </a:xfrm>
          <a:prstGeom prst="triangle">
            <a:avLst/>
          </a:prstGeom>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67300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D9621F-604C-0BCD-A8B8-D161A1C55027}"/>
              </a:ext>
            </a:extLst>
          </p:cNvPr>
          <p:cNvSpPr txBox="1">
            <a:spLocks/>
          </p:cNvSpPr>
          <p:nvPr/>
        </p:nvSpPr>
        <p:spPr>
          <a:xfrm>
            <a:off x="1528841" y="2754086"/>
            <a:ext cx="9134323" cy="1349829"/>
          </a:xfrm>
          <a:prstGeom prst="rect">
            <a:avLst/>
          </a:prstGeom>
        </p:spPr>
        <p:txBody>
          <a:bodyPr anchor="ctr"/>
          <a:lst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a:lstStyle>
          <a:p>
            <a:pPr algn="ctr"/>
            <a:r>
              <a:rPr lang="sv-SE" sz="4500" dirty="0">
                <a:solidFill>
                  <a:schemeClr val="bg1"/>
                </a:solidFill>
              </a:rPr>
              <a:t>Varför är detta våld?</a:t>
            </a:r>
          </a:p>
        </p:txBody>
      </p:sp>
    </p:spTree>
    <p:extLst>
      <p:ext uri="{BB962C8B-B14F-4D97-AF65-F5344CB8AC3E}">
        <p14:creationId xmlns:p14="http://schemas.microsoft.com/office/powerpoint/2010/main" val="1360912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92992E28-8D80-87D5-4D1B-DB4F406D06AE}"/>
              </a:ext>
            </a:extLst>
          </p:cNvPr>
          <p:cNvPicPr>
            <a:picLocks noChangeAspect="1"/>
          </p:cNvPicPr>
          <p:nvPr/>
        </p:nvPicPr>
        <p:blipFill>
          <a:blip r:embed="rId3"/>
          <a:stretch>
            <a:fillRect/>
          </a:stretch>
        </p:blipFill>
        <p:spPr>
          <a:xfrm>
            <a:off x="1590437" y="893145"/>
            <a:ext cx="9011127" cy="5313136"/>
          </a:xfrm>
          <a:prstGeom prst="rect">
            <a:avLst/>
          </a:prstGeom>
        </p:spPr>
      </p:pic>
    </p:spTree>
    <p:extLst>
      <p:ext uri="{BB962C8B-B14F-4D97-AF65-F5344CB8AC3E}">
        <p14:creationId xmlns:p14="http://schemas.microsoft.com/office/powerpoint/2010/main" val="2373681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Bildobjekt 2" descr="En bild som visar cirkel, Grafik, typografi&#10;&#10;Automatiskt genererad beskrivning">
            <a:extLst>
              <a:ext uri="{FF2B5EF4-FFF2-40B4-BE49-F238E27FC236}">
                <a16:creationId xmlns:a16="http://schemas.microsoft.com/office/drawing/2014/main" id="{4BBCA7DB-3C9E-3118-A286-7E681E97D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579" y="2305675"/>
            <a:ext cx="2246645" cy="2246645"/>
          </a:xfrm>
          <a:prstGeom prst="rect">
            <a:avLst/>
          </a:prstGeom>
        </p:spPr>
      </p:pic>
      <p:pic>
        <p:nvPicPr>
          <p:cNvPr id="4" name="Bildobjekt 3" descr="En bild som visar mask, typografi&#10;&#10;Automatiskt genererad beskrivning med låg exakthet">
            <a:extLst>
              <a:ext uri="{FF2B5EF4-FFF2-40B4-BE49-F238E27FC236}">
                <a16:creationId xmlns:a16="http://schemas.microsoft.com/office/drawing/2014/main" id="{A208D893-B110-2EF4-4F57-25CAE3CBB6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2806" y="2305676"/>
            <a:ext cx="2246645" cy="2246645"/>
          </a:xfrm>
          <a:prstGeom prst="rect">
            <a:avLst/>
          </a:prstGeom>
        </p:spPr>
      </p:pic>
      <p:pic>
        <p:nvPicPr>
          <p:cNvPr id="5" name="Bildobjekt 4" descr="En bild som visar Grafik, typografi&#10;&#10;Automatiskt genererad beskrivning">
            <a:extLst>
              <a:ext uri="{FF2B5EF4-FFF2-40B4-BE49-F238E27FC236}">
                <a16:creationId xmlns:a16="http://schemas.microsoft.com/office/drawing/2014/main" id="{02D36DD8-6530-43F8-360A-0460B80CF5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8033" y="2305674"/>
            <a:ext cx="2246645" cy="2246645"/>
          </a:xfrm>
          <a:prstGeom prst="rect">
            <a:avLst/>
          </a:prstGeom>
        </p:spPr>
      </p:pic>
    </p:spTree>
    <p:extLst>
      <p:ext uri="{BB962C8B-B14F-4D97-AF65-F5344CB8AC3E}">
        <p14:creationId xmlns:p14="http://schemas.microsoft.com/office/powerpoint/2010/main" val="1170203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Bildobjekt 2" descr="En bild som visar clipart, Grafik, tecknad serie, illustration&#10;&#10;Automatiskt genererad beskrivning">
            <a:extLst>
              <a:ext uri="{FF2B5EF4-FFF2-40B4-BE49-F238E27FC236}">
                <a16:creationId xmlns:a16="http://schemas.microsoft.com/office/drawing/2014/main" id="{2D19140B-4A3D-6AB4-AADC-60205E72D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8082" y="701082"/>
            <a:ext cx="5455836" cy="5455836"/>
          </a:xfrm>
          <a:prstGeom prst="rect">
            <a:avLst/>
          </a:prstGeom>
        </p:spPr>
      </p:pic>
    </p:spTree>
    <p:extLst>
      <p:ext uri="{BB962C8B-B14F-4D97-AF65-F5344CB8AC3E}">
        <p14:creationId xmlns:p14="http://schemas.microsoft.com/office/powerpoint/2010/main" val="521717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D9621F-604C-0BCD-A8B8-D161A1C55027}"/>
              </a:ext>
            </a:extLst>
          </p:cNvPr>
          <p:cNvSpPr txBox="1">
            <a:spLocks/>
          </p:cNvSpPr>
          <p:nvPr/>
        </p:nvSpPr>
        <p:spPr>
          <a:xfrm>
            <a:off x="1528841" y="2754086"/>
            <a:ext cx="9134323" cy="1349829"/>
          </a:xfrm>
          <a:prstGeom prst="rect">
            <a:avLst/>
          </a:prstGeom>
        </p:spPr>
        <p:txBody>
          <a:bodyPr anchor="ctr"/>
          <a:lst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a:lstStyle>
          <a:p>
            <a:pPr algn="ctr"/>
            <a:r>
              <a:rPr lang="sv-SE" sz="4500">
                <a:solidFill>
                  <a:schemeClr val="bg1"/>
                </a:solidFill>
              </a:rPr>
              <a:t>Hur kändes det </a:t>
            </a:r>
            <a:br>
              <a:rPr lang="sv-SE" sz="4500">
                <a:solidFill>
                  <a:schemeClr val="bg1"/>
                </a:solidFill>
              </a:rPr>
            </a:br>
            <a:r>
              <a:rPr lang="sv-SE" sz="4500">
                <a:solidFill>
                  <a:schemeClr val="bg1"/>
                </a:solidFill>
              </a:rPr>
              <a:t>att spela?</a:t>
            </a:r>
          </a:p>
        </p:txBody>
      </p:sp>
    </p:spTree>
    <p:extLst>
      <p:ext uri="{BB962C8B-B14F-4D97-AF65-F5344CB8AC3E}">
        <p14:creationId xmlns:p14="http://schemas.microsoft.com/office/powerpoint/2010/main" val="2035705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D9621F-604C-0BCD-A8B8-D161A1C55027}"/>
              </a:ext>
            </a:extLst>
          </p:cNvPr>
          <p:cNvSpPr txBox="1">
            <a:spLocks/>
          </p:cNvSpPr>
          <p:nvPr/>
        </p:nvSpPr>
        <p:spPr>
          <a:xfrm>
            <a:off x="1207294" y="-431241"/>
            <a:ext cx="9134323" cy="1349829"/>
          </a:xfrm>
          <a:prstGeom prst="rect">
            <a:avLst/>
          </a:prstGeom>
        </p:spPr>
        <p:txBody>
          <a:bodyPr anchor="ctr"/>
          <a:lst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a:lstStyle>
          <a:p>
            <a:pPr algn="ctr"/>
            <a:endParaRPr lang="sv-SE" sz="4500">
              <a:solidFill>
                <a:schemeClr val="bg1"/>
              </a:solidFill>
            </a:endParaRPr>
          </a:p>
        </p:txBody>
      </p:sp>
      <p:sp>
        <p:nvSpPr>
          <p:cNvPr id="3" name="Rubrik 1">
            <a:extLst>
              <a:ext uri="{FF2B5EF4-FFF2-40B4-BE49-F238E27FC236}">
                <a16:creationId xmlns:a16="http://schemas.microsoft.com/office/drawing/2014/main" id="{F4ECDB6B-0AC0-E469-5247-7F893C79481A}"/>
              </a:ext>
            </a:extLst>
          </p:cNvPr>
          <p:cNvSpPr txBox="1">
            <a:spLocks/>
          </p:cNvSpPr>
          <p:nvPr/>
        </p:nvSpPr>
        <p:spPr>
          <a:xfrm>
            <a:off x="1857088" y="2817149"/>
            <a:ext cx="4932248" cy="1349829"/>
          </a:xfrm>
          <a:prstGeom prst="rect">
            <a:avLst/>
          </a:prstGeom>
        </p:spPr>
        <p:txBody>
          <a:bodyPr anchor="ctr"/>
          <a:lst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a:lstStyle>
          <a:p>
            <a:r>
              <a:rPr lang="sv-SE" sz="4500">
                <a:solidFill>
                  <a:schemeClr val="bg1"/>
                </a:solidFill>
              </a:rPr>
              <a:t>Berätta om något som får dig att må bra</a:t>
            </a:r>
          </a:p>
        </p:txBody>
      </p:sp>
      <p:pic>
        <p:nvPicPr>
          <p:cNvPr id="4" name="Bild 3">
            <a:extLst>
              <a:ext uri="{FF2B5EF4-FFF2-40B4-BE49-F238E27FC236}">
                <a16:creationId xmlns:a16="http://schemas.microsoft.com/office/drawing/2014/main" id="{9E1728D6-ECCC-E709-079D-750C45911E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57424" y="1694114"/>
            <a:ext cx="3384671" cy="3469771"/>
          </a:xfrm>
          <a:prstGeom prst="rect">
            <a:avLst/>
          </a:prstGeom>
        </p:spPr>
      </p:pic>
    </p:spTree>
    <p:extLst>
      <p:ext uri="{BB962C8B-B14F-4D97-AF65-F5344CB8AC3E}">
        <p14:creationId xmlns:p14="http://schemas.microsoft.com/office/powerpoint/2010/main" val="6699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D9621F-604C-0BCD-A8B8-D161A1C55027}"/>
              </a:ext>
            </a:extLst>
          </p:cNvPr>
          <p:cNvSpPr txBox="1">
            <a:spLocks/>
          </p:cNvSpPr>
          <p:nvPr/>
        </p:nvSpPr>
        <p:spPr>
          <a:xfrm>
            <a:off x="1857088" y="2244396"/>
            <a:ext cx="4490122" cy="1349829"/>
          </a:xfrm>
          <a:prstGeom prst="rect">
            <a:avLst/>
          </a:prstGeom>
        </p:spPr>
        <p:txBody>
          <a:bodyPr anchor="ctr"/>
          <a:lst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a:lstStyle>
          <a:p>
            <a:r>
              <a:rPr lang="sv-SE" sz="4500">
                <a:solidFill>
                  <a:schemeClr val="bg1"/>
                </a:solidFill>
              </a:rPr>
              <a:t>Vill du prata?</a:t>
            </a:r>
          </a:p>
        </p:txBody>
      </p:sp>
      <p:pic>
        <p:nvPicPr>
          <p:cNvPr id="3" name="Bild 2">
            <a:extLst>
              <a:ext uri="{FF2B5EF4-FFF2-40B4-BE49-F238E27FC236}">
                <a16:creationId xmlns:a16="http://schemas.microsoft.com/office/drawing/2014/main" id="{1EFED9A3-E8D5-F9EB-5136-FEABCB59DD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9336" y="1694114"/>
            <a:ext cx="3384671" cy="3469771"/>
          </a:xfrm>
          <a:prstGeom prst="rect">
            <a:avLst/>
          </a:prstGeom>
        </p:spPr>
      </p:pic>
      <p:sp>
        <p:nvSpPr>
          <p:cNvPr id="5" name="textruta 4">
            <a:extLst>
              <a:ext uri="{FF2B5EF4-FFF2-40B4-BE49-F238E27FC236}">
                <a16:creationId xmlns:a16="http://schemas.microsoft.com/office/drawing/2014/main" id="{07CC2B0D-5C57-34A6-8A45-F979446A1324}"/>
              </a:ext>
            </a:extLst>
          </p:cNvPr>
          <p:cNvSpPr txBox="1"/>
          <p:nvPr/>
        </p:nvSpPr>
        <p:spPr>
          <a:xfrm>
            <a:off x="1857089" y="3591140"/>
            <a:ext cx="4711184" cy="1077218"/>
          </a:xfrm>
          <a:prstGeom prst="rect">
            <a:avLst/>
          </a:prstGeom>
          <a:noFill/>
        </p:spPr>
        <p:txBody>
          <a:bodyPr wrap="square">
            <a:spAutoFit/>
          </a:bodyPr>
          <a:lstStyle/>
          <a:p>
            <a:r>
              <a:rPr lang="sv-SE" sz="1600" dirty="0">
                <a:solidFill>
                  <a:schemeClr val="bg1"/>
                </a:solidFill>
              </a:rPr>
              <a:t>Läs mer på goteborg.se/</a:t>
            </a:r>
            <a:r>
              <a:rPr lang="sv-SE" sz="1600" dirty="0" err="1">
                <a:solidFill>
                  <a:schemeClr val="bg1"/>
                </a:solidFill>
              </a:rPr>
              <a:t>frittfranvald</a:t>
            </a:r>
            <a:endParaRPr lang="sv-SE" sz="1600" dirty="0">
              <a:solidFill>
                <a:schemeClr val="bg1"/>
              </a:solidFill>
            </a:endParaRPr>
          </a:p>
          <a:p>
            <a:endParaRPr lang="sv-SE" sz="1600" dirty="0">
              <a:solidFill>
                <a:schemeClr val="bg1"/>
              </a:solidFill>
            </a:endParaRPr>
          </a:p>
          <a:p>
            <a:r>
              <a:rPr lang="sv-SE" sz="1600" dirty="0">
                <a:solidFill>
                  <a:schemeClr val="bg1"/>
                </a:solidFill>
              </a:rPr>
              <a:t>Du kan också prata med en vuxen du litar på eller vända dig till socialtjänsten där du bor. </a:t>
            </a:r>
          </a:p>
        </p:txBody>
      </p:sp>
    </p:spTree>
    <p:extLst>
      <p:ext uri="{BB962C8B-B14F-4D97-AF65-F5344CB8AC3E}">
        <p14:creationId xmlns:p14="http://schemas.microsoft.com/office/powerpoint/2010/main" val="1087155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Bildobjekt 6" descr="En bild som visar text, Teckensnitt, skärmbild, svart och vit&#10;&#10;Automatiskt genererad beskrivning">
            <a:extLst>
              <a:ext uri="{FF2B5EF4-FFF2-40B4-BE49-F238E27FC236}">
                <a16:creationId xmlns:a16="http://schemas.microsoft.com/office/drawing/2014/main" id="{5AE3EA0B-317F-337E-CDFD-B1DBC5065F32}"/>
              </a:ext>
            </a:extLst>
          </p:cNvPr>
          <p:cNvPicPr>
            <a:picLocks noChangeAspect="1"/>
          </p:cNvPicPr>
          <p:nvPr/>
        </p:nvPicPr>
        <p:blipFill>
          <a:blip r:embed="rId3"/>
          <a:stretch>
            <a:fillRect/>
          </a:stretch>
        </p:blipFill>
        <p:spPr>
          <a:xfrm>
            <a:off x="545892" y="-21236"/>
            <a:ext cx="2743200" cy="6875488"/>
          </a:xfrm>
          <a:prstGeom prst="rect">
            <a:avLst/>
          </a:prstGeom>
        </p:spPr>
      </p:pic>
      <p:pic>
        <p:nvPicPr>
          <p:cNvPr id="8" name="Bildobjekt 7" descr="En bild som visar text, Teckensnitt, skärmbild, svart och vit&#10;&#10;Automatiskt genererad beskrivning">
            <a:extLst>
              <a:ext uri="{FF2B5EF4-FFF2-40B4-BE49-F238E27FC236}">
                <a16:creationId xmlns:a16="http://schemas.microsoft.com/office/drawing/2014/main" id="{733DEDC9-A90C-6317-F8DD-50E57D97C4DE}"/>
              </a:ext>
            </a:extLst>
          </p:cNvPr>
          <p:cNvPicPr>
            <a:picLocks noChangeAspect="1"/>
          </p:cNvPicPr>
          <p:nvPr/>
        </p:nvPicPr>
        <p:blipFill>
          <a:blip r:embed="rId4"/>
          <a:stretch>
            <a:fillRect/>
          </a:stretch>
        </p:blipFill>
        <p:spPr>
          <a:xfrm>
            <a:off x="4396959" y="533479"/>
            <a:ext cx="2686051" cy="6090847"/>
          </a:xfrm>
          <a:prstGeom prst="rect">
            <a:avLst/>
          </a:prstGeom>
        </p:spPr>
      </p:pic>
      <p:pic>
        <p:nvPicPr>
          <p:cNvPr id="9" name="Bildobjekt 8" descr="En bild som visar text, Teckensnitt, skärmbild, svart och vit&#10;&#10;Automatiskt genererad beskrivning">
            <a:extLst>
              <a:ext uri="{FF2B5EF4-FFF2-40B4-BE49-F238E27FC236}">
                <a16:creationId xmlns:a16="http://schemas.microsoft.com/office/drawing/2014/main" id="{C55858F4-F463-086F-D3F9-F2C0BA5846AB}"/>
              </a:ext>
            </a:extLst>
          </p:cNvPr>
          <p:cNvPicPr>
            <a:picLocks noChangeAspect="1"/>
          </p:cNvPicPr>
          <p:nvPr/>
        </p:nvPicPr>
        <p:blipFill>
          <a:blip r:embed="rId5"/>
          <a:stretch>
            <a:fillRect/>
          </a:stretch>
        </p:blipFill>
        <p:spPr>
          <a:xfrm>
            <a:off x="8370523" y="-22097"/>
            <a:ext cx="2733675" cy="6864715"/>
          </a:xfrm>
          <a:prstGeom prst="rect">
            <a:avLst/>
          </a:prstGeom>
        </p:spPr>
      </p:pic>
    </p:spTree>
    <p:extLst>
      <p:ext uri="{BB962C8B-B14F-4D97-AF65-F5344CB8AC3E}">
        <p14:creationId xmlns:p14="http://schemas.microsoft.com/office/powerpoint/2010/main" val="3771975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470D0AA-0780-FBDE-BCDE-FE74897AA4F8}"/>
              </a:ext>
            </a:extLst>
          </p:cNvPr>
          <p:cNvSpPr/>
          <p:nvPr/>
        </p:nvSpPr>
        <p:spPr>
          <a:xfrm>
            <a:off x="0" y="0"/>
            <a:ext cx="5311414" cy="6858000"/>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9ED8A37D-1E5B-EEF6-ABD3-D1B04762B267}"/>
              </a:ext>
            </a:extLst>
          </p:cNvPr>
          <p:cNvSpPr txBox="1">
            <a:spLocks/>
          </p:cNvSpPr>
          <p:nvPr/>
        </p:nvSpPr>
        <p:spPr>
          <a:xfrm>
            <a:off x="5095344" y="3716963"/>
            <a:ext cx="3118982" cy="4120993"/>
          </a:xfrm>
          <a:prstGeom prst="rect">
            <a:avLst/>
          </a:prstGeom>
        </p:spPr>
        <p:txBody>
          <a:bodyPr/>
          <a:lst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a:lstStyle>
          <a:p>
            <a:endParaRPr lang="sv-SE" sz="1600">
              <a:solidFill>
                <a:schemeClr val="bg1"/>
              </a:solidFill>
            </a:endParaRPr>
          </a:p>
        </p:txBody>
      </p:sp>
      <p:sp>
        <p:nvSpPr>
          <p:cNvPr id="3" name="Rubrik 1">
            <a:extLst>
              <a:ext uri="{FF2B5EF4-FFF2-40B4-BE49-F238E27FC236}">
                <a16:creationId xmlns:a16="http://schemas.microsoft.com/office/drawing/2014/main" id="{AF391F4F-D6C6-BC50-B011-60CC0693DE43}"/>
              </a:ext>
            </a:extLst>
          </p:cNvPr>
          <p:cNvSpPr txBox="1">
            <a:spLocks/>
          </p:cNvSpPr>
          <p:nvPr/>
        </p:nvSpPr>
        <p:spPr>
          <a:xfrm>
            <a:off x="760752" y="1676399"/>
            <a:ext cx="3956028" cy="4669725"/>
          </a:xfrm>
          <a:prstGeom prst="rect">
            <a:avLst/>
          </a:prstGeom>
        </p:spPr>
        <p:txBody>
          <a:bodyPr/>
          <a:lst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a:lstStyle>
          <a:p>
            <a:r>
              <a:rPr lang="sv-SE" sz="1600" dirty="0">
                <a:solidFill>
                  <a:schemeClr val="bg1"/>
                </a:solidFill>
              </a:rPr>
              <a:t>Informationstext till föräldrar</a:t>
            </a:r>
          </a:p>
          <a:p>
            <a:endParaRPr lang="sv-SE" sz="1600" dirty="0">
              <a:solidFill>
                <a:schemeClr val="bg1"/>
              </a:solidFill>
            </a:endParaRPr>
          </a:p>
          <a:p>
            <a:r>
              <a:rPr lang="sv-SE" sz="1400" b="0" dirty="0">
                <a:solidFill>
                  <a:schemeClr val="bg1"/>
                </a:solidFill>
                <a:latin typeface="+mn-lt"/>
              </a:rPr>
              <a:t>Den här texten kan du som pedagog använda som information till vårdnadshavare inför arbetet med spelet.</a:t>
            </a:r>
          </a:p>
          <a:p>
            <a:r>
              <a:rPr lang="sv-SE" sz="1400" b="0" dirty="0">
                <a:solidFill>
                  <a:schemeClr val="bg1"/>
                </a:solidFill>
                <a:latin typeface="+mn-lt"/>
              </a:rPr>
              <a:t>Det ger föräldrarna möjlighet att förbereda sig på att barnen kan komma hem med nya tankar och idéer.</a:t>
            </a:r>
          </a:p>
          <a:p>
            <a:endParaRPr lang="sv-SE" sz="1600" dirty="0"/>
          </a:p>
        </p:txBody>
      </p:sp>
      <p:sp>
        <p:nvSpPr>
          <p:cNvPr id="4" name="Platshållare för innehåll 2">
            <a:extLst>
              <a:ext uri="{FF2B5EF4-FFF2-40B4-BE49-F238E27FC236}">
                <a16:creationId xmlns:a16="http://schemas.microsoft.com/office/drawing/2014/main" id="{80EDAE91-BF7C-8585-CCD4-2149D87A8DDC}"/>
              </a:ext>
            </a:extLst>
          </p:cNvPr>
          <p:cNvSpPr txBox="1">
            <a:spLocks/>
          </p:cNvSpPr>
          <p:nvPr/>
        </p:nvSpPr>
        <p:spPr>
          <a:xfrm>
            <a:off x="5814204" y="655744"/>
            <a:ext cx="5848709" cy="5546511"/>
          </a:xfrm>
          <a:prstGeom prst="rect">
            <a:avLst/>
          </a:prstGeom>
        </p:spPr>
        <p:txBody>
          <a:bodyPr lIns="91440" tIns="45720" rIns="91440" bIns="45720" anchor="t"/>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pPr>
            <a:r>
              <a:rPr lang="sv-SE" sz="1050" dirty="0">
                <a:ea typeface="Calibri" panose="020F0502020204030204" pitchFamily="34" charset="0"/>
                <a:cs typeface="Times New Roman"/>
              </a:rPr>
              <a:t>Hej,</a:t>
            </a:r>
            <a:br>
              <a:rPr lang="sv-SE" sz="1050" dirty="0">
                <a:ea typeface="Calibri" panose="020F0502020204030204" pitchFamily="34" charset="0"/>
                <a:cs typeface="Times New Roman"/>
              </a:rPr>
            </a:br>
            <a:r>
              <a:rPr lang="sv-SE" sz="1050" dirty="0">
                <a:ea typeface="Calibri" panose="020F0502020204030204" pitchFamily="34" charset="0"/>
                <a:cs typeface="Times New Roman"/>
              </a:rPr>
              <a:t>Under nästa vecka kommer vi att spela ett spel med barnen som heter </a:t>
            </a:r>
            <a:r>
              <a:rPr lang="sv-SE" sz="1050" i="1" dirty="0">
                <a:ea typeface="Calibri" panose="020F0502020204030204" pitchFamily="34" charset="0"/>
                <a:cs typeface="Times New Roman"/>
              </a:rPr>
              <a:t>Lite våld gör också ont.</a:t>
            </a:r>
          </a:p>
          <a:p>
            <a:pPr marL="0" indent="0">
              <a:lnSpc>
                <a:spcPct val="107000"/>
              </a:lnSpc>
              <a:spcAft>
                <a:spcPts val="800"/>
              </a:spcAft>
              <a:buFont typeface="Arial" panose="020B0604020202020204" pitchFamily="34" charset="0"/>
              <a:buNone/>
            </a:pPr>
            <a:r>
              <a:rPr lang="sv-SE" sz="1050" dirty="0">
                <a:ea typeface="Calibri" panose="020F0502020204030204" pitchFamily="34" charset="0"/>
                <a:cs typeface="Times New Roman"/>
              </a:rPr>
              <a:t>Spelet ska få unga att förstå vad våld är och vilka konsekvenser våld får. De ska förstå att lite våld också gör ont och kan leda till mer våld och att det är viktigt att avnormalisera våld.</a:t>
            </a:r>
          </a:p>
          <a:p>
            <a:pPr marL="0" indent="0">
              <a:lnSpc>
                <a:spcPct val="107000"/>
              </a:lnSpc>
              <a:spcAft>
                <a:spcPts val="800"/>
              </a:spcAft>
              <a:buFont typeface="Arial" panose="020B0604020202020204" pitchFamily="34" charset="0"/>
              <a:buNone/>
            </a:pPr>
            <a:r>
              <a:rPr lang="sv-SE" sz="1050" dirty="0">
                <a:ea typeface="Calibri" panose="020F0502020204030204" pitchFamily="34" charset="0"/>
                <a:cs typeface="Times New Roman"/>
              </a:rPr>
              <a:t>Vi gör detta för att få barnen att reflektera över våld i sin vardag. Både på nätet och i sin verkliga miljö. </a:t>
            </a:r>
            <a:r>
              <a:rPr lang="sv-SE" sz="1050" dirty="0">
                <a:ea typeface="Calibri" panose="020F0502020204030204" pitchFamily="34" charset="0"/>
                <a:cs typeface="Times New Roman" panose="02020603050405020304" pitchFamily="18" charset="0"/>
              </a:rPr>
              <a:t>Spelet gör det möjligt att prata om ämnen som kan kännas svåra. Målet är att deltagarna ska</a:t>
            </a:r>
          </a:p>
          <a:p>
            <a:pPr marL="229870" indent="-229870">
              <a:lnSpc>
                <a:spcPct val="107000"/>
              </a:lnSpc>
              <a:spcAft>
                <a:spcPts val="800"/>
              </a:spcAft>
            </a:pPr>
            <a:r>
              <a:rPr lang="sv-SE" sz="1050" dirty="0">
                <a:ea typeface="Calibri" panose="020F0502020204030204" pitchFamily="34" charset="0"/>
                <a:cs typeface="Times New Roman"/>
              </a:rPr>
              <a:t>Lära sig att identifiera våld</a:t>
            </a:r>
          </a:p>
          <a:p>
            <a:pPr marL="229870" indent="-229870">
              <a:lnSpc>
                <a:spcPct val="107000"/>
              </a:lnSpc>
              <a:spcAft>
                <a:spcPts val="800"/>
              </a:spcAft>
            </a:pPr>
            <a:r>
              <a:rPr lang="sv-SE" sz="1050" dirty="0">
                <a:ea typeface="Calibri" panose="020F0502020204030204" pitchFamily="34" charset="0"/>
                <a:cs typeface="Times New Roman" panose="02020603050405020304" pitchFamily="18" charset="0"/>
              </a:rPr>
              <a:t>Veta hur normer och våld hänger ihop</a:t>
            </a:r>
          </a:p>
          <a:p>
            <a:pPr marL="229870" indent="-229870">
              <a:lnSpc>
                <a:spcPct val="107000"/>
              </a:lnSpc>
              <a:spcAft>
                <a:spcPts val="800"/>
              </a:spcAft>
            </a:pPr>
            <a:r>
              <a:rPr lang="sv-SE" sz="1050" dirty="0">
                <a:ea typeface="Calibri" panose="020F0502020204030204" pitchFamily="34" charset="0"/>
                <a:cs typeface="Times New Roman" panose="02020603050405020304" pitchFamily="18" charset="0"/>
              </a:rPr>
              <a:t>Träna på att agera mot våld</a:t>
            </a:r>
          </a:p>
          <a:p>
            <a:pPr marL="0" indent="0">
              <a:lnSpc>
                <a:spcPct val="107000"/>
              </a:lnSpc>
              <a:spcAft>
                <a:spcPts val="800"/>
              </a:spcAft>
              <a:buNone/>
            </a:pPr>
            <a:r>
              <a:rPr lang="sv-SE" sz="1050" b="1" dirty="0">
                <a:ea typeface="Calibri" panose="020F0502020204030204" pitchFamily="34" charset="0"/>
                <a:cs typeface="Times New Roman"/>
              </a:rPr>
              <a:t>Vad är våld?</a:t>
            </a:r>
            <a:br>
              <a:rPr lang="sv-SE" sz="1050" dirty="0">
                <a:ea typeface="Calibri" panose="020F0502020204030204" pitchFamily="34" charset="0"/>
                <a:cs typeface="Times New Roman" panose="02020603050405020304" pitchFamily="18" charset="0"/>
              </a:rPr>
            </a:br>
            <a:r>
              <a:rPr lang="sv-SE" sz="1050" dirty="0">
                <a:ea typeface="Calibri" panose="020F0502020204030204" pitchFamily="34" charset="0"/>
                <a:cs typeface="Times New Roman" panose="02020603050405020304" pitchFamily="18" charset="0"/>
              </a:rPr>
              <a:t>Våld är varje handling riktad mot en annan person, som genom att denna handling skadar, smärtar, skrämmer eller kränker, får denna person att göra något mot sin vilja eller avstå från att göra något den vill" – </a:t>
            </a:r>
            <a:r>
              <a:rPr lang="sv-SE" sz="1050" dirty="0" err="1">
                <a:ea typeface="Calibri" panose="020F0502020204030204" pitchFamily="34" charset="0"/>
                <a:cs typeface="Times New Roman" panose="02020603050405020304" pitchFamily="18" charset="0"/>
              </a:rPr>
              <a:t>Isdal</a:t>
            </a:r>
            <a:r>
              <a:rPr lang="sv-SE" sz="1050" dirty="0">
                <a:ea typeface="Calibri" panose="020F0502020204030204" pitchFamily="34" charset="0"/>
                <a:cs typeface="Times New Roman" panose="02020603050405020304" pitchFamily="18" charset="0"/>
              </a:rPr>
              <a:t>, Per (2001)</a:t>
            </a:r>
          </a:p>
          <a:p>
            <a:pPr marL="0" indent="0">
              <a:lnSpc>
                <a:spcPct val="107000"/>
              </a:lnSpc>
              <a:spcAft>
                <a:spcPts val="800"/>
              </a:spcAft>
              <a:buFont typeface="Arial" panose="020B0604020202020204" pitchFamily="34" charset="0"/>
              <a:buNone/>
            </a:pPr>
            <a:r>
              <a:rPr lang="sv-SE" sz="1050" b="1" dirty="0">
                <a:ea typeface="Calibri" panose="020F0502020204030204" pitchFamily="34" charset="0"/>
                <a:cs typeface="Times New Roman" panose="02020603050405020304" pitchFamily="18" charset="0"/>
              </a:rPr>
              <a:t>Varför ska vi motverka våld? </a:t>
            </a:r>
            <a:br>
              <a:rPr lang="sv-SE" sz="1050" dirty="0">
                <a:ea typeface="Calibri" panose="020F0502020204030204" pitchFamily="34" charset="0"/>
                <a:cs typeface="Times New Roman" panose="02020603050405020304" pitchFamily="18" charset="0"/>
              </a:rPr>
            </a:br>
            <a:r>
              <a:rPr lang="sv-SE" sz="1050" dirty="0">
                <a:ea typeface="Calibri" panose="020F0502020204030204" pitchFamily="34" charset="0"/>
                <a:cs typeface="Times New Roman" panose="02020603050405020304" pitchFamily="18" charset="0"/>
              </a:rPr>
              <a:t>För att alla har rätt till ett liv fritt från våld.</a:t>
            </a:r>
          </a:p>
          <a:p>
            <a:pPr marL="0" indent="0">
              <a:lnSpc>
                <a:spcPct val="107000"/>
              </a:lnSpc>
              <a:spcAft>
                <a:spcPts val="800"/>
              </a:spcAft>
              <a:buFont typeface="Arial" panose="020B0604020202020204" pitchFamily="34" charset="0"/>
              <a:buNone/>
            </a:pPr>
            <a:r>
              <a:rPr lang="sv-SE" sz="1050" b="1" dirty="0">
                <a:ea typeface="Calibri" panose="020F0502020204030204" pitchFamily="34" charset="0"/>
                <a:cs typeface="Times New Roman" panose="02020603050405020304" pitchFamily="18" charset="0"/>
              </a:rPr>
              <a:t>Vad händer när fler säger ifrån?</a:t>
            </a:r>
            <a:br>
              <a:rPr lang="sv-SE" sz="1050" b="1" dirty="0">
                <a:ea typeface="Calibri" panose="020F0502020204030204" pitchFamily="34" charset="0"/>
                <a:cs typeface="Times New Roman" panose="02020603050405020304" pitchFamily="18" charset="0"/>
              </a:rPr>
            </a:br>
            <a:r>
              <a:rPr lang="sv-SE" sz="1050" dirty="0">
                <a:ea typeface="Calibri" panose="020F0502020204030204" pitchFamily="34" charset="0"/>
                <a:cs typeface="Times New Roman" panose="02020603050405020304" pitchFamily="18" charset="0"/>
              </a:rPr>
              <a:t>Våldet blir inte längre det normala.</a:t>
            </a:r>
          </a:p>
          <a:p>
            <a:pPr marL="0" indent="0">
              <a:lnSpc>
                <a:spcPct val="107000"/>
              </a:lnSpc>
              <a:spcAft>
                <a:spcPts val="800"/>
              </a:spcAft>
              <a:buFont typeface="Arial" panose="020B0604020202020204" pitchFamily="34" charset="0"/>
              <a:buNone/>
            </a:pPr>
            <a:r>
              <a:rPr lang="sv-SE" sz="1050" b="1" dirty="0">
                <a:ea typeface="Calibri" panose="020F0502020204030204" pitchFamily="34" charset="0"/>
                <a:cs typeface="Times New Roman" panose="02020603050405020304" pitchFamily="18" charset="0"/>
              </a:rPr>
              <a:t>Vad ska den som ser våld göra? </a:t>
            </a:r>
            <a:br>
              <a:rPr lang="sv-SE" sz="1050" b="1" dirty="0">
                <a:ea typeface="Calibri" panose="020F0502020204030204" pitchFamily="34" charset="0"/>
                <a:cs typeface="Times New Roman" panose="02020603050405020304" pitchFamily="18" charset="0"/>
              </a:rPr>
            </a:br>
            <a:r>
              <a:rPr lang="sv-SE" sz="1050" dirty="0">
                <a:ea typeface="Calibri" panose="020F0502020204030204" pitchFamily="34" charset="0"/>
                <a:cs typeface="Times New Roman" panose="02020603050405020304" pitchFamily="18" charset="0"/>
              </a:rPr>
              <a:t>Det kan den som spelar det här spelet lära sig.</a:t>
            </a:r>
          </a:p>
          <a:p>
            <a:pPr marL="0" indent="0">
              <a:lnSpc>
                <a:spcPct val="107000"/>
              </a:lnSpc>
              <a:spcAft>
                <a:spcPts val="800"/>
              </a:spcAft>
              <a:buFont typeface="Arial" panose="020B0604020202020204" pitchFamily="34" charset="0"/>
              <a:buNone/>
            </a:pPr>
            <a:r>
              <a:rPr lang="sv-SE" sz="1050" dirty="0">
                <a:ea typeface="Calibri" panose="020F0502020204030204" pitchFamily="34" charset="0"/>
                <a:cs typeface="Times New Roman" panose="02020603050405020304" pitchFamily="18" charset="0"/>
              </a:rPr>
              <a:t>På </a:t>
            </a:r>
            <a:r>
              <a:rPr lang="sv-SE" sz="1050" i="1" dirty="0">
                <a:ea typeface="Calibri" panose="020F0502020204030204" pitchFamily="34" charset="0"/>
                <a:cs typeface="Times New Roman" panose="02020603050405020304" pitchFamily="18" charset="0"/>
              </a:rPr>
              <a:t>goteborg.se/xx</a:t>
            </a:r>
            <a:r>
              <a:rPr lang="sv-SE" sz="1050" dirty="0">
                <a:ea typeface="Calibri" panose="020F0502020204030204" pitchFamily="34" charset="0"/>
                <a:cs typeface="Times New Roman" panose="02020603050405020304" pitchFamily="18" charset="0"/>
              </a:rPr>
              <a:t> kan du läsa mer om var du kan få råd, stöd och hjälp. </a:t>
            </a:r>
          </a:p>
          <a:p>
            <a:pPr marL="229870" indent="-229870">
              <a:lnSpc>
                <a:spcPct val="107000"/>
              </a:lnSpc>
              <a:spcAft>
                <a:spcPts val="800"/>
              </a:spcAft>
            </a:pPr>
            <a:endParaRPr lang="sv-SE" sz="1050" dirty="0">
              <a:ea typeface="Calibri" panose="020F0502020204030204" pitchFamily="34" charset="0"/>
              <a:cs typeface="Times New Roman" panose="02020603050405020304" pitchFamily="18" charset="0"/>
            </a:endParaRPr>
          </a:p>
          <a:p>
            <a:pPr marL="0" indent="0">
              <a:lnSpc>
                <a:spcPct val="107000"/>
              </a:lnSpc>
              <a:spcAft>
                <a:spcPts val="800"/>
              </a:spcAft>
              <a:buNone/>
            </a:pPr>
            <a:endParaRPr lang="sv-SE" sz="1050" dirty="0">
              <a:highlight>
                <a:srgbClr val="FFFF00"/>
              </a:highlight>
              <a:ea typeface="Calibri" panose="020F0502020204030204" pitchFamily="34" charset="0"/>
              <a:cs typeface="Times New Roman"/>
            </a:endParaRPr>
          </a:p>
        </p:txBody>
      </p:sp>
      <p:sp>
        <p:nvSpPr>
          <p:cNvPr id="5" name="textruta 4">
            <a:extLst>
              <a:ext uri="{FF2B5EF4-FFF2-40B4-BE49-F238E27FC236}">
                <a16:creationId xmlns:a16="http://schemas.microsoft.com/office/drawing/2014/main" id="{0B5E7570-D195-F9D4-8FF1-A3098DA5F551}"/>
              </a:ext>
            </a:extLst>
          </p:cNvPr>
          <p:cNvSpPr txBox="1"/>
          <p:nvPr/>
        </p:nvSpPr>
        <p:spPr>
          <a:xfrm>
            <a:off x="6527024" y="3929189"/>
            <a:ext cx="3136857" cy="480516"/>
          </a:xfrm>
          <a:prstGeom prst="rect">
            <a:avLst/>
          </a:prstGeom>
          <a:noFill/>
        </p:spPr>
        <p:txBody>
          <a:bodyPr wrap="square">
            <a:spAutoFit/>
          </a:bodyPr>
          <a:lstStyle/>
          <a:p>
            <a:pPr marL="0" indent="0">
              <a:lnSpc>
                <a:spcPct val="107000"/>
              </a:lnSpc>
              <a:spcAft>
                <a:spcPts val="800"/>
              </a:spcAft>
              <a:buFont typeface="Arial" panose="020B0604020202020204" pitchFamily="34" charset="0"/>
              <a:buNone/>
            </a:pPr>
            <a:endParaRPr lang="sv-SE" sz="900">
              <a:ea typeface="Calibri" panose="020F0502020204030204" pitchFamily="34" charset="0"/>
              <a:cs typeface="Times New Roman" panose="02020603050405020304" pitchFamily="18" charset="0"/>
            </a:endParaRPr>
          </a:p>
          <a:p>
            <a:pPr marL="0" indent="0">
              <a:lnSpc>
                <a:spcPct val="107000"/>
              </a:lnSpc>
              <a:spcAft>
                <a:spcPts val="800"/>
              </a:spcAft>
              <a:buNone/>
            </a:pPr>
            <a:endParaRPr lang="sv-SE" sz="900">
              <a:ea typeface="Calibri" panose="020F0502020204030204" pitchFamily="34" charset="0"/>
              <a:cs typeface="Times New Roman"/>
            </a:endParaRPr>
          </a:p>
        </p:txBody>
      </p:sp>
    </p:spTree>
    <p:extLst>
      <p:ext uri="{BB962C8B-B14F-4D97-AF65-F5344CB8AC3E}">
        <p14:creationId xmlns:p14="http://schemas.microsoft.com/office/powerpoint/2010/main" val="3411062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D9621F-604C-0BCD-A8B8-D161A1C55027}"/>
              </a:ext>
            </a:extLst>
          </p:cNvPr>
          <p:cNvSpPr txBox="1">
            <a:spLocks/>
          </p:cNvSpPr>
          <p:nvPr/>
        </p:nvSpPr>
        <p:spPr>
          <a:xfrm>
            <a:off x="1528841" y="2754086"/>
            <a:ext cx="9134323" cy="1349829"/>
          </a:xfrm>
          <a:prstGeom prst="rect">
            <a:avLst/>
          </a:prstGeom>
        </p:spPr>
        <p:txBody>
          <a:bodyPr anchor="ctr"/>
          <a:lst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a:lstStyle>
          <a:p>
            <a:pPr algn="ctr"/>
            <a:r>
              <a:rPr lang="sv-SE" sz="4500">
                <a:solidFill>
                  <a:schemeClr val="bg1"/>
                </a:solidFill>
              </a:rPr>
              <a:t>Kampanjaffisch</a:t>
            </a:r>
          </a:p>
        </p:txBody>
      </p:sp>
      <p:sp>
        <p:nvSpPr>
          <p:cNvPr id="3" name="Rektangel 2">
            <a:extLst>
              <a:ext uri="{FF2B5EF4-FFF2-40B4-BE49-F238E27FC236}">
                <a16:creationId xmlns:a16="http://schemas.microsoft.com/office/drawing/2014/main" id="{D6DE69F5-8B4A-F650-5436-C3ADE9ED5D63}"/>
              </a:ext>
            </a:extLst>
          </p:cNvPr>
          <p:cNvSpPr/>
          <p:nvPr/>
        </p:nvSpPr>
        <p:spPr>
          <a:xfrm>
            <a:off x="0" y="0"/>
            <a:ext cx="12192000" cy="6858000"/>
          </a:xfrm>
          <a:prstGeom prst="rect">
            <a:avLst/>
          </a:prstGeom>
          <a:solidFill>
            <a:schemeClr val="tx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4" name="Rubrik 1">
            <a:extLst>
              <a:ext uri="{FF2B5EF4-FFF2-40B4-BE49-F238E27FC236}">
                <a16:creationId xmlns:a16="http://schemas.microsoft.com/office/drawing/2014/main" id="{28891B2C-A89A-F6A1-AC68-E63D50F50AAF}"/>
              </a:ext>
            </a:extLst>
          </p:cNvPr>
          <p:cNvSpPr txBox="1">
            <a:spLocks/>
          </p:cNvSpPr>
          <p:nvPr/>
        </p:nvSpPr>
        <p:spPr>
          <a:xfrm>
            <a:off x="1681241" y="2906486"/>
            <a:ext cx="9134323" cy="1349829"/>
          </a:xfrm>
          <a:prstGeom prst="rect">
            <a:avLst/>
          </a:prstGeom>
        </p:spPr>
        <p:txBody>
          <a:bodyPr anchor="ctr"/>
          <a:lst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a:lstStyle>
          <a:p>
            <a:pPr algn="ctr"/>
            <a:r>
              <a:rPr lang="sv-SE" sz="4500" dirty="0">
                <a:solidFill>
                  <a:schemeClr val="bg1"/>
                </a:solidFill>
              </a:rPr>
              <a:t>Spelintroduktion</a:t>
            </a:r>
          </a:p>
        </p:txBody>
      </p:sp>
    </p:spTree>
    <p:extLst>
      <p:ext uri="{BB962C8B-B14F-4D97-AF65-F5344CB8AC3E}">
        <p14:creationId xmlns:p14="http://schemas.microsoft.com/office/powerpoint/2010/main" val="213108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CFCAB33B-57D3-CC34-AAD7-8E71C86E9D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18542" y="451542"/>
            <a:ext cx="5954915" cy="5954915"/>
          </a:xfrm>
          <a:prstGeom prst="rect">
            <a:avLst/>
          </a:prstGeom>
          <a:solidFill>
            <a:schemeClr val="tx1">
              <a:lumMod val="10000"/>
              <a:lumOff val="90000"/>
            </a:schemeClr>
          </a:solidFill>
        </p:spPr>
      </p:pic>
      <p:grpSp>
        <p:nvGrpSpPr>
          <p:cNvPr id="7" name="Grupp 6">
            <a:extLst>
              <a:ext uri="{FF2B5EF4-FFF2-40B4-BE49-F238E27FC236}">
                <a16:creationId xmlns:a16="http://schemas.microsoft.com/office/drawing/2014/main" id="{C031C0F3-92CC-20AF-1B16-A00369BD22C2}"/>
              </a:ext>
            </a:extLst>
          </p:cNvPr>
          <p:cNvGrpSpPr/>
          <p:nvPr/>
        </p:nvGrpSpPr>
        <p:grpSpPr>
          <a:xfrm>
            <a:off x="3864141" y="1227221"/>
            <a:ext cx="4463716" cy="4463716"/>
            <a:chOff x="3864141" y="1227221"/>
            <a:chExt cx="4463716" cy="4463716"/>
          </a:xfrm>
        </p:grpSpPr>
        <p:sp>
          <p:nvSpPr>
            <p:cNvPr id="6" name="Ellips 5">
              <a:extLst>
                <a:ext uri="{FF2B5EF4-FFF2-40B4-BE49-F238E27FC236}">
                  <a16:creationId xmlns:a16="http://schemas.microsoft.com/office/drawing/2014/main" id="{D7317508-AFA9-D81C-5D7D-EC413371130F}"/>
                </a:ext>
              </a:extLst>
            </p:cNvPr>
            <p:cNvSpPr/>
            <p:nvPr/>
          </p:nvSpPr>
          <p:spPr>
            <a:xfrm>
              <a:off x="3864141" y="1227221"/>
              <a:ext cx="4463716" cy="4463716"/>
            </a:xfrm>
            <a:prstGeom prst="ellipse">
              <a:avLst/>
            </a:prstGeom>
            <a:solidFill>
              <a:srgbClr val="00000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5" name="Bildobjekt 4">
              <a:extLst>
                <a:ext uri="{FF2B5EF4-FFF2-40B4-BE49-F238E27FC236}">
                  <a16:creationId xmlns:a16="http://schemas.microsoft.com/office/drawing/2014/main" id="{2175FCA5-CD15-B0BD-CEE7-9D5F3740E353}"/>
                </a:ext>
              </a:extLst>
            </p:cNvPr>
            <p:cNvPicPr>
              <a:picLocks noChangeAspect="1"/>
            </p:cNvPicPr>
            <p:nvPr/>
          </p:nvPicPr>
          <p:blipFill>
            <a:blip r:embed="rId4"/>
            <a:stretch>
              <a:fillRect/>
            </a:stretch>
          </p:blipFill>
          <p:spPr>
            <a:xfrm>
              <a:off x="4219192" y="2546393"/>
              <a:ext cx="3753615" cy="1765213"/>
            </a:xfrm>
            <a:prstGeom prst="rect">
              <a:avLst/>
            </a:prstGeom>
          </p:spPr>
        </p:pic>
      </p:grpSp>
    </p:spTree>
    <p:extLst>
      <p:ext uri="{BB962C8B-B14F-4D97-AF65-F5344CB8AC3E}">
        <p14:creationId xmlns:p14="http://schemas.microsoft.com/office/powerpoint/2010/main" val="90617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5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Onlinemedia 3" title="En tillvaro fri från våld">
            <a:hlinkClick r:id="" action="ppaction://media"/>
            <a:extLst>
              <a:ext uri="{FF2B5EF4-FFF2-40B4-BE49-F238E27FC236}">
                <a16:creationId xmlns:a16="http://schemas.microsoft.com/office/drawing/2014/main" id="{79551592-E239-2B95-D78E-0F3F11B8392B}"/>
              </a:ext>
            </a:extLst>
          </p:cNvPr>
          <p:cNvPicPr>
            <a:picLocks noGrp="1" noRot="1" noChangeAspect="1"/>
          </p:cNvPicPr>
          <p:nvPr>
            <p:ph idx="4294967295"/>
            <a:videoFile r:link="rId1"/>
          </p:nvPr>
        </p:nvPicPr>
        <p:blipFill>
          <a:blip r:embed="rId4"/>
          <a:stretch>
            <a:fillRect/>
          </a:stretch>
        </p:blipFill>
        <p:spPr>
          <a:xfrm>
            <a:off x="303274" y="155888"/>
            <a:ext cx="11585452" cy="6546223"/>
          </a:xfrm>
          <a:prstGeom prst="rect">
            <a:avLst/>
          </a:prstGeom>
        </p:spPr>
      </p:pic>
    </p:spTree>
    <p:extLst>
      <p:ext uri="{BB962C8B-B14F-4D97-AF65-F5344CB8AC3E}">
        <p14:creationId xmlns:p14="http://schemas.microsoft.com/office/powerpoint/2010/main" val="336051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textruta 8">
            <a:extLst>
              <a:ext uri="{FF2B5EF4-FFF2-40B4-BE49-F238E27FC236}">
                <a16:creationId xmlns:a16="http://schemas.microsoft.com/office/drawing/2014/main" id="{53EDF435-5E5A-BEE9-3347-0F5609C691E0}"/>
              </a:ext>
            </a:extLst>
          </p:cNvPr>
          <p:cNvSpPr txBox="1"/>
          <p:nvPr/>
        </p:nvSpPr>
        <p:spPr>
          <a:xfrm>
            <a:off x="195942" y="2331072"/>
            <a:ext cx="7527471" cy="2625591"/>
          </a:xfrm>
          <a:prstGeom prst="rect">
            <a:avLst/>
          </a:prstGeom>
          <a:noFill/>
        </p:spPr>
        <p:txBody>
          <a:bodyPr wrap="square">
            <a:spAutoFit/>
          </a:bodyPr>
          <a:lstStyle/>
          <a:p>
            <a:pPr>
              <a:lnSpc>
                <a:spcPct val="107000"/>
              </a:lnSpc>
              <a:spcAft>
                <a:spcPts val="800"/>
              </a:spcAft>
            </a:pPr>
            <a:r>
              <a:rPr lang="sv-SE" sz="3600" dirty="0">
                <a:solidFill>
                  <a:schemeClr val="bg1"/>
                </a:solidFill>
                <a:ea typeface="Calibri" panose="020F0502020204030204" pitchFamily="34" charset="0"/>
                <a:cs typeface="Times New Roman" panose="02020603050405020304" pitchFamily="18" charset="0"/>
              </a:rPr>
              <a:t>Våld är mer än bara slag och sparkar</a:t>
            </a:r>
          </a:p>
          <a:p>
            <a:pPr>
              <a:lnSpc>
                <a:spcPct val="107000"/>
              </a:lnSpc>
              <a:spcAft>
                <a:spcPts val="800"/>
              </a:spcAft>
            </a:pPr>
            <a:endParaRPr lang="sv-SE" sz="3600" dirty="0">
              <a:solidFill>
                <a:schemeClr val="bg1"/>
              </a:solidFill>
              <a:ea typeface="Calibri" panose="020F0502020204030204" pitchFamily="34" charset="0"/>
              <a:cs typeface="Times New Roman" panose="02020603050405020304" pitchFamily="18" charset="0"/>
            </a:endParaRPr>
          </a:p>
          <a:p>
            <a:pPr>
              <a:lnSpc>
                <a:spcPct val="107000"/>
              </a:lnSpc>
              <a:spcAft>
                <a:spcPts val="800"/>
              </a:spcAft>
            </a:pPr>
            <a:r>
              <a:rPr lang="sv-SE" sz="3600" i="1" dirty="0">
                <a:solidFill>
                  <a:schemeClr val="bg1"/>
                </a:solidFill>
                <a:ea typeface="Calibri" panose="020F0502020204030204" pitchFamily="34" charset="0"/>
                <a:cs typeface="Times New Roman" panose="02020603050405020304" pitchFamily="18" charset="0"/>
              </a:rPr>
              <a:t>Lite våld gör också ont</a:t>
            </a:r>
          </a:p>
        </p:txBody>
      </p:sp>
      <p:pic>
        <p:nvPicPr>
          <p:cNvPr id="11" name="Bildobjekt 10" descr="En bild som visar Grafik, Teckensnitt, cirkel, grafisk design&#10;&#10;Automatiskt genererad beskrivning">
            <a:extLst>
              <a:ext uri="{FF2B5EF4-FFF2-40B4-BE49-F238E27FC236}">
                <a16:creationId xmlns:a16="http://schemas.microsoft.com/office/drawing/2014/main" id="{730B9993-2099-A106-E609-75CBB33C8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5948" y="1922721"/>
            <a:ext cx="1800000" cy="1800000"/>
          </a:xfrm>
          <a:prstGeom prst="rect">
            <a:avLst/>
          </a:prstGeom>
        </p:spPr>
      </p:pic>
      <p:pic>
        <p:nvPicPr>
          <p:cNvPr id="12" name="Bildobjekt 11" descr="En bild som visar Grafik, Teckensnitt, cirkel, text&#10;&#10;Automatiskt genererad beskrivning">
            <a:extLst>
              <a:ext uri="{FF2B5EF4-FFF2-40B4-BE49-F238E27FC236}">
                <a16:creationId xmlns:a16="http://schemas.microsoft.com/office/drawing/2014/main" id="{5D0A83BD-4404-FA5C-8509-3E6F85E044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55833">
            <a:off x="9106008" y="357072"/>
            <a:ext cx="1800000" cy="1800000"/>
          </a:xfrm>
          <a:prstGeom prst="rect">
            <a:avLst/>
          </a:prstGeom>
        </p:spPr>
      </p:pic>
      <p:pic>
        <p:nvPicPr>
          <p:cNvPr id="13" name="Bildobjekt 12" descr="En bild som visar cirkel, Grafik, Teckensnitt, Färggrann&#10;&#10;Automatiskt genererad beskrivning">
            <a:extLst>
              <a:ext uri="{FF2B5EF4-FFF2-40B4-BE49-F238E27FC236}">
                <a16:creationId xmlns:a16="http://schemas.microsoft.com/office/drawing/2014/main" id="{C413D4A6-3BBD-362E-EFE4-6DB1D413B7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49221">
            <a:off x="8471291" y="4076006"/>
            <a:ext cx="1800000" cy="1800000"/>
          </a:xfrm>
          <a:prstGeom prst="rect">
            <a:avLst/>
          </a:prstGeom>
        </p:spPr>
      </p:pic>
      <p:pic>
        <p:nvPicPr>
          <p:cNvPr id="14" name="Bildobjekt 13" descr="En bild som visar cirkel, Grafik, skärmbild, grafisk design&#10;&#10;Automatiskt genererad beskrivning">
            <a:extLst>
              <a:ext uri="{FF2B5EF4-FFF2-40B4-BE49-F238E27FC236}">
                <a16:creationId xmlns:a16="http://schemas.microsoft.com/office/drawing/2014/main" id="{70F58153-713D-A719-D00C-442D76D578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95044">
            <a:off x="9739803" y="2466426"/>
            <a:ext cx="1800000" cy="1800000"/>
          </a:xfrm>
          <a:prstGeom prst="rect">
            <a:avLst/>
          </a:prstGeom>
        </p:spPr>
      </p:pic>
    </p:spTree>
    <p:extLst>
      <p:ext uri="{BB962C8B-B14F-4D97-AF65-F5344CB8AC3E}">
        <p14:creationId xmlns:p14="http://schemas.microsoft.com/office/powerpoint/2010/main" val="234000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10000"/>
                            </p:stCondLst>
                            <p:childTnLst>
                              <p:par>
                                <p:cTn id="8" presetID="1" presetClass="entr" presetSubtype="0" fill="hold" nodeType="afterEffect">
                                  <p:stCondLst>
                                    <p:cond delay="2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2000"/>
                            </p:stCondLst>
                            <p:childTnLst>
                              <p:par>
                                <p:cTn id="11" presetID="1" presetClass="entr" presetSubtype="0" fill="hold" nodeType="afterEffect">
                                  <p:stCondLst>
                                    <p:cond delay="200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14000"/>
                            </p:stCondLst>
                            <p:childTnLst>
                              <p:par>
                                <p:cTn id="14" presetID="1" presetClass="entr" presetSubtype="0" fill="hold" nodeType="afterEffect">
                                  <p:stCondLst>
                                    <p:cond delay="200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Lite våld gör också ont_andra killar_1080x1920">
            <a:hlinkClick r:id="" action="ppaction://media"/>
            <a:extLst>
              <a:ext uri="{FF2B5EF4-FFF2-40B4-BE49-F238E27FC236}">
                <a16:creationId xmlns:a16="http://schemas.microsoft.com/office/drawing/2014/main" id="{BF5E47B8-41A9-73F7-0E9E-FEF503AB7687}"/>
              </a:ext>
            </a:extLst>
          </p:cNvPr>
          <p:cNvPicPr>
            <a:picLocks noChangeAspect="1"/>
          </p:cNvPicPr>
          <p:nvPr>
            <a:videoFile r:link="rId1"/>
            <p:extLst>
              <p:ext uri="{DAA4B4D4-6D71-4841-9C94-3DE7FCFB9230}">
                <p14:media xmlns:p14="http://schemas.microsoft.com/office/powerpoint/2010/main" r:embed="rId2">
                  <p14:trim end="2352"/>
                </p14:media>
              </p:ext>
            </p:extLst>
          </p:nvPr>
        </p:nvPicPr>
        <p:blipFill>
          <a:blip r:embed="rId5"/>
          <a:stretch>
            <a:fillRect/>
          </a:stretch>
        </p:blipFill>
        <p:spPr>
          <a:xfrm>
            <a:off x="4167187" y="0"/>
            <a:ext cx="3857625" cy="6858000"/>
          </a:xfrm>
          <a:prstGeom prst="rect">
            <a:avLst/>
          </a:prstGeom>
        </p:spPr>
      </p:pic>
      <p:sp>
        <p:nvSpPr>
          <p:cNvPr id="4" name="Likbent triangel 3">
            <a:extLst>
              <a:ext uri="{FF2B5EF4-FFF2-40B4-BE49-F238E27FC236}">
                <a16:creationId xmlns:a16="http://schemas.microsoft.com/office/drawing/2014/main" id="{88603593-E4DE-B55E-C5BB-6EF34B61D813}"/>
              </a:ext>
            </a:extLst>
          </p:cNvPr>
          <p:cNvSpPr/>
          <p:nvPr/>
        </p:nvSpPr>
        <p:spPr>
          <a:xfrm rot="5400000">
            <a:off x="840000" y="3293618"/>
            <a:ext cx="314085" cy="270763"/>
          </a:xfrm>
          <a:prstGeom prst="triangle">
            <a:avLst/>
          </a:prstGeom>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85490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Lite våld gör också ont_sprider bilder_1080x1920">
            <a:hlinkClick r:id="" action="ppaction://media"/>
            <a:extLst>
              <a:ext uri="{FF2B5EF4-FFF2-40B4-BE49-F238E27FC236}">
                <a16:creationId xmlns:a16="http://schemas.microsoft.com/office/drawing/2014/main" id="{BDB8EA3D-26C2-3D8A-75E3-AAF1B11DE4D7}"/>
              </a:ext>
            </a:extLst>
          </p:cNvPr>
          <p:cNvPicPr>
            <a:picLocks noChangeAspect="1"/>
          </p:cNvPicPr>
          <p:nvPr>
            <a:videoFile r:link="rId1"/>
            <p:extLst>
              <p:ext uri="{DAA4B4D4-6D71-4841-9C94-3DE7FCFB9230}">
                <p14:media xmlns:p14="http://schemas.microsoft.com/office/powerpoint/2010/main" r:embed="rId2">
                  <p14:trim end="2352"/>
                </p14:media>
              </p:ext>
            </p:extLst>
          </p:nvPr>
        </p:nvPicPr>
        <p:blipFill>
          <a:blip r:embed="rId5"/>
          <a:stretch>
            <a:fillRect/>
          </a:stretch>
        </p:blipFill>
        <p:spPr>
          <a:xfrm>
            <a:off x="4167187" y="0"/>
            <a:ext cx="3857625" cy="6858000"/>
          </a:xfrm>
          <a:prstGeom prst="rect">
            <a:avLst/>
          </a:prstGeom>
        </p:spPr>
      </p:pic>
      <p:sp>
        <p:nvSpPr>
          <p:cNvPr id="4" name="Likbent triangel 3">
            <a:extLst>
              <a:ext uri="{FF2B5EF4-FFF2-40B4-BE49-F238E27FC236}">
                <a16:creationId xmlns:a16="http://schemas.microsoft.com/office/drawing/2014/main" id="{0EF16299-EC12-ADA4-4124-987D1FD4FCBA}"/>
              </a:ext>
            </a:extLst>
          </p:cNvPr>
          <p:cNvSpPr/>
          <p:nvPr/>
        </p:nvSpPr>
        <p:spPr>
          <a:xfrm rot="5400000">
            <a:off x="840000" y="3293618"/>
            <a:ext cx="314085" cy="270763"/>
          </a:xfrm>
          <a:prstGeom prst="triangle">
            <a:avLst/>
          </a:prstGeom>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55291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Lite våld gör också ont_visa känsla_1080x1920">
            <a:hlinkClick r:id="" action="ppaction://media"/>
            <a:extLst>
              <a:ext uri="{FF2B5EF4-FFF2-40B4-BE49-F238E27FC236}">
                <a16:creationId xmlns:a16="http://schemas.microsoft.com/office/drawing/2014/main" id="{D886458D-DFF4-006C-E111-272B60E0775C}"/>
              </a:ext>
            </a:extLst>
          </p:cNvPr>
          <p:cNvPicPr>
            <a:picLocks noChangeAspect="1"/>
          </p:cNvPicPr>
          <p:nvPr>
            <a:videoFile r:link="rId1"/>
            <p:extLst>
              <p:ext uri="{DAA4B4D4-6D71-4841-9C94-3DE7FCFB9230}">
                <p14:media xmlns:p14="http://schemas.microsoft.com/office/powerpoint/2010/main" r:embed="rId2">
                  <p14:trim end="2352"/>
                </p14:media>
              </p:ext>
            </p:extLst>
          </p:nvPr>
        </p:nvPicPr>
        <p:blipFill>
          <a:blip r:embed="rId5"/>
          <a:stretch>
            <a:fillRect/>
          </a:stretch>
        </p:blipFill>
        <p:spPr>
          <a:xfrm>
            <a:off x="4167187" y="0"/>
            <a:ext cx="3857625" cy="6858000"/>
          </a:xfrm>
          <a:prstGeom prst="rect">
            <a:avLst/>
          </a:prstGeom>
        </p:spPr>
      </p:pic>
      <p:sp>
        <p:nvSpPr>
          <p:cNvPr id="4" name="Likbent triangel 3">
            <a:extLst>
              <a:ext uri="{FF2B5EF4-FFF2-40B4-BE49-F238E27FC236}">
                <a16:creationId xmlns:a16="http://schemas.microsoft.com/office/drawing/2014/main" id="{FA026274-C619-A67C-AEFB-4963BE0CE110}"/>
              </a:ext>
            </a:extLst>
          </p:cNvPr>
          <p:cNvSpPr/>
          <p:nvPr/>
        </p:nvSpPr>
        <p:spPr>
          <a:xfrm rot="5400000">
            <a:off x="840000" y="3293618"/>
            <a:ext cx="314085" cy="270763"/>
          </a:xfrm>
          <a:prstGeom prst="triangle">
            <a:avLst/>
          </a:prstGeom>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01723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theme/theme1.xml><?xml version="1.0" encoding="utf-8"?>
<a:theme xmlns:a="http://schemas.openxmlformats.org/drawingml/2006/main" name="Göteborgs Stad – Blå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56B1DC07-6D57-4D31-8580-18CBCFD8CE66}" vid="{D4275864-D5AC-4A6B-BAA4-0EFC7814A7AF}"/>
    </a:ext>
  </a:extLst>
</a:theme>
</file>

<file path=ppt/theme/theme10.xml><?xml version="1.0" encoding="utf-8"?>
<a:theme xmlns:a="http://schemas.openxmlformats.org/drawingml/2006/main" name="Office-tema">
  <a:themeElements>
    <a:clrScheme name="Göteborgs Stad Powerpoint">
      <a:dk1>
        <a:sysClr val="windowText" lastClr="000000"/>
      </a:dk1>
      <a:lt1>
        <a:sysClr val="window" lastClr="FFFFFF"/>
      </a:lt1>
      <a:dk2>
        <a:srgbClr val="495663"/>
      </a:dk2>
      <a:lt2>
        <a:srgbClr val="FFCD37"/>
      </a:lt2>
      <a:accent1>
        <a:srgbClr val="0077BC"/>
      </a:accent1>
      <a:accent2>
        <a:srgbClr val="D24723"/>
      </a:accent2>
      <a:accent3>
        <a:srgbClr val="008391"/>
      </a:accent3>
      <a:accent4>
        <a:srgbClr val="D53878"/>
      </a:accent4>
      <a:accent5>
        <a:srgbClr val="008868"/>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öteborgs Stad – Mörkblå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56B1DC07-6D57-4D31-8580-18CBCFD8CE66}" vid="{160985AA-21DA-4BAA-AF4F-CD6B28ABF57C}"/>
    </a:ext>
  </a:extLst>
</a:theme>
</file>

<file path=ppt/theme/theme3.xml><?xml version="1.0" encoding="utf-8"?>
<a:theme xmlns:a="http://schemas.openxmlformats.org/drawingml/2006/main" name="Göteborgs Stad – Röd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56B1DC07-6D57-4D31-8580-18CBCFD8CE66}" vid="{F3052FB0-4E90-4F3B-99EE-8A8B9FE8EA24}"/>
    </a:ext>
  </a:extLst>
</a:theme>
</file>

<file path=ppt/theme/theme4.xml><?xml version="1.0" encoding="utf-8"?>
<a:theme xmlns:a="http://schemas.openxmlformats.org/drawingml/2006/main" name="Göteborgs Stad – Turkos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56B1DC07-6D57-4D31-8580-18CBCFD8CE66}" vid="{2761E6E0-747E-414E-B11C-2A635FB0105D}"/>
    </a:ext>
  </a:extLst>
</a:theme>
</file>

<file path=ppt/theme/theme5.xml><?xml version="1.0" encoding="utf-8"?>
<a:theme xmlns:a="http://schemas.openxmlformats.org/drawingml/2006/main" name="Göteborgs Stad – Rosa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56B1DC07-6D57-4D31-8580-18CBCFD8CE66}" vid="{58A7446F-3DD0-4992-AD39-E227EAA89669}"/>
    </a:ext>
  </a:extLst>
</a:theme>
</file>

<file path=ppt/theme/theme6.xml><?xml version="1.0" encoding="utf-8"?>
<a:theme xmlns:a="http://schemas.openxmlformats.org/drawingml/2006/main" name="Göteborgs Stad – Grön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56B1DC07-6D57-4D31-8580-18CBCFD8CE66}" vid="{00FE0295-6B73-46AC-ACC3-DA692BE5FFEC}"/>
    </a:ext>
  </a:extLst>
</a:theme>
</file>

<file path=ppt/theme/theme7.xml><?xml version="1.0" encoding="utf-8"?>
<a:theme xmlns:a="http://schemas.openxmlformats.org/drawingml/2006/main" name="Göteborgs Stad – Lila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56B1DC07-6D57-4D31-8580-18CBCFD8CE66}" vid="{34A89F00-7DEF-45D3-9985-425D735A563D}"/>
    </a:ext>
  </a:extLst>
</a:theme>
</file>

<file path=ppt/theme/theme8.xml><?xml version="1.0" encoding="utf-8"?>
<a:theme xmlns:a="http://schemas.openxmlformats.org/drawingml/2006/main" name="Göteborgs Stad – Gul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56B1DC07-6D57-4D31-8580-18CBCFD8CE66}" vid="{CF45DD88-369F-40FC-AD29-7CA2C6034793}"/>
    </a:ext>
  </a:extLst>
</a:theme>
</file>

<file path=ppt/theme/theme9.xml><?xml version="1.0" encoding="utf-8"?>
<a:theme xmlns:a="http://schemas.openxmlformats.org/drawingml/2006/main" name="Göteborgs Stad – Grön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_ny.potx" id="{A3BC0E49-C5D0-4865-B1BE-3A636DF5CAE3}" vid="{590A078F-1C00-4335-8517-E713EE09D18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EE3AD4097B77A4A917638B65B29E7BF" ma:contentTypeVersion="12" ma:contentTypeDescription="Skapa ett nytt dokument." ma:contentTypeScope="" ma:versionID="acafdaea049be6ff4e124a2cb4a1620b">
  <xsd:schema xmlns:xsd="http://www.w3.org/2001/XMLSchema" xmlns:xs="http://www.w3.org/2001/XMLSchema" xmlns:p="http://schemas.microsoft.com/office/2006/metadata/properties" xmlns:ns2="5ebb7051-51bc-4cf2-80e2-25651ed2311d" xmlns:ns3="7a206019-8992-4dfb-8bcb-673bf57fbade" targetNamespace="http://schemas.microsoft.com/office/2006/metadata/properties" ma:root="true" ma:fieldsID="ac30128bb2a0b3612cfb951fd998ce05" ns2:_="" ns3:_="">
    <xsd:import namespace="5ebb7051-51bc-4cf2-80e2-25651ed2311d"/>
    <xsd:import namespace="7a206019-8992-4dfb-8bcb-673bf57fbad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bb7051-51bc-4cf2-80e2-25651ed231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dmarkeringar" ma:readOnly="false" ma:fieldId="{5cf76f15-5ced-4ddc-b409-7134ff3c332f}" ma:taxonomyMulti="true" ma:sspId="5ba0a079-088f-45e9-a2b8-c41055840053"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206019-8992-4dfb-8bcb-673bf57fbad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c178be4-42e2-4ee6-a093-27fe732f0de2}" ma:internalName="TaxCatchAll" ma:showField="CatchAllData" ma:web="7a206019-8992-4dfb-8bcb-673bf57fba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ebb7051-51bc-4cf2-80e2-25651ed2311d">
      <Terms xmlns="http://schemas.microsoft.com/office/infopath/2007/PartnerControls"/>
    </lcf76f155ced4ddcb4097134ff3c332f>
    <TaxCatchAll xmlns="7a206019-8992-4dfb-8bcb-673bf57fbade" xsi:nil="true"/>
  </documentManagement>
</p:properties>
</file>

<file path=customXml/itemProps1.xml><?xml version="1.0" encoding="utf-8"?>
<ds:datastoreItem xmlns:ds="http://schemas.openxmlformats.org/officeDocument/2006/customXml" ds:itemID="{4C49EE04-B1DD-4609-9BB2-D9254F71A1B6}">
  <ds:schemaRefs>
    <ds:schemaRef ds:uri="5ebb7051-51bc-4cf2-80e2-25651ed2311d"/>
    <ds:schemaRef ds:uri="7a206019-8992-4dfb-8bcb-673bf57fba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983D047-25FD-4C40-9266-ABAE3AD12D3B}">
  <ds:schemaRefs>
    <ds:schemaRef ds:uri="http://schemas.microsoft.com/sharepoint/v3/contenttype/forms"/>
  </ds:schemaRefs>
</ds:datastoreItem>
</file>

<file path=customXml/itemProps3.xml><?xml version="1.0" encoding="utf-8"?>
<ds:datastoreItem xmlns:ds="http://schemas.openxmlformats.org/officeDocument/2006/customXml" ds:itemID="{3170BEDC-FC84-4190-A911-A664E6872D7C}">
  <ds:schemaRefs>
    <ds:schemaRef ds:uri="5ebb7051-51bc-4cf2-80e2-25651ed2311d"/>
    <ds:schemaRef ds:uri="http://purl.org/dc/terms/"/>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7a206019-8992-4dfb-8bcb-673bf57fbad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1865</Words>
  <Application>Microsoft Office PowerPoint</Application>
  <PresentationFormat>Bredbild</PresentationFormat>
  <Paragraphs>126</Paragraphs>
  <Slides>18</Slides>
  <Notes>18</Notes>
  <HiddenSlides>0</HiddenSlides>
  <MMClips>5</MMClips>
  <ScaleCrop>false</ScaleCrop>
  <HeadingPairs>
    <vt:vector size="6" baseType="variant">
      <vt:variant>
        <vt:lpstr>Använt teckensnitt</vt:lpstr>
      </vt:variant>
      <vt:variant>
        <vt:i4>4</vt:i4>
      </vt:variant>
      <vt:variant>
        <vt:lpstr>Tema</vt:lpstr>
      </vt:variant>
      <vt:variant>
        <vt:i4>9</vt:i4>
      </vt:variant>
      <vt:variant>
        <vt:lpstr>Bildrubriker</vt:lpstr>
      </vt:variant>
      <vt:variant>
        <vt:i4>18</vt:i4>
      </vt:variant>
    </vt:vector>
  </HeadingPairs>
  <TitlesOfParts>
    <vt:vector size="31" baseType="lpstr">
      <vt:lpstr>Arial</vt:lpstr>
      <vt:lpstr>Arial Black</vt:lpstr>
      <vt:lpstr>Calibri</vt:lpstr>
      <vt:lpstr>Wingdings</vt:lpstr>
      <vt:lpstr>Göteborgs Stad – Blå dekor</vt:lpstr>
      <vt:lpstr>Göteborgs Stad – Mörkblå dekor</vt:lpstr>
      <vt:lpstr>Göteborgs Stad – Röd dekor</vt:lpstr>
      <vt:lpstr>Göteborgs Stad – Turkos dekor</vt:lpstr>
      <vt:lpstr>Göteborgs Stad – Rosa dekor</vt:lpstr>
      <vt:lpstr>Göteborgs Stad – Grön dekor</vt:lpstr>
      <vt:lpstr>Göteborgs Stad – Lila dekor</vt:lpstr>
      <vt:lpstr>Göteborgs Stad – Gul dekor</vt:lpstr>
      <vt:lpstr>Göteborgs Stad – Grön dekor</vt:lpstr>
      <vt:lpstr>Lite våld gör också ont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Presentationsmall standard</dc:title>
  <dc:creator>hanna.westberg@intraservice.goteborg.se</dc:creator>
  <cp:lastModifiedBy>Rebecka Vikström</cp:lastModifiedBy>
  <cp:revision>144</cp:revision>
  <dcterms:created xsi:type="dcterms:W3CDTF">2022-01-20T14:09:27Z</dcterms:created>
  <dcterms:modified xsi:type="dcterms:W3CDTF">2025-05-20T12:37:22Z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0x010100BEE3AD4097B77A4A917638B65B29E7BF</vt:lpwstr>
  </property>
  <property fmtid="{D5CDD505-2E9C-101B-9397-08002B2CF9AE}" pid="3" name="MediaServiceImageTags">
    <vt:lpwstr/>
  </property>
</Properties>
</file>