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2" r:id="rId5"/>
    <p:sldMasterId id="2147483681" r:id="rId6"/>
    <p:sldMasterId id="2147483716" r:id="rId7"/>
  </p:sldMasterIdLst>
  <p:notesMasterIdLst>
    <p:notesMasterId r:id="rId35"/>
  </p:notesMasterIdLst>
  <p:handoutMasterIdLst>
    <p:handoutMasterId r:id="rId36"/>
  </p:handoutMasterIdLst>
  <p:sldIdLst>
    <p:sldId id="2147481441" r:id="rId8"/>
    <p:sldId id="2147472300" r:id="rId9"/>
    <p:sldId id="2147481053" r:id="rId10"/>
    <p:sldId id="2147481055" r:id="rId11"/>
    <p:sldId id="2147472252" r:id="rId12"/>
    <p:sldId id="2147472309" r:id="rId13"/>
    <p:sldId id="2147472292" r:id="rId14"/>
    <p:sldId id="2147481433" r:id="rId15"/>
    <p:sldId id="2147472366" r:id="rId16"/>
    <p:sldId id="2147472362" r:id="rId17"/>
    <p:sldId id="2147472363" r:id="rId18"/>
    <p:sldId id="2147472312" r:id="rId19"/>
    <p:sldId id="2147481430" r:id="rId20"/>
    <p:sldId id="2147472255" r:id="rId21"/>
    <p:sldId id="2147481431" r:id="rId22"/>
    <p:sldId id="2147481437" r:id="rId23"/>
    <p:sldId id="2147481438" r:id="rId24"/>
    <p:sldId id="2147481439" r:id="rId25"/>
    <p:sldId id="2147481440" r:id="rId26"/>
    <p:sldId id="2147481443" r:id="rId27"/>
    <p:sldId id="2147481435" r:id="rId28"/>
    <p:sldId id="2147481436" r:id="rId29"/>
    <p:sldId id="2147472308" r:id="rId30"/>
    <p:sldId id="2147472184" r:id="rId31"/>
    <p:sldId id="2147472170" r:id="rId32"/>
    <p:sldId id="2147472310" r:id="rId33"/>
    <p:sldId id="2147481442" r:id="rId34"/>
  </p:sldIdLst>
  <p:sldSz cx="12192000" cy="6858000"/>
  <p:notesSz cx="6888163" cy="10020300"/>
  <p:custDataLst>
    <p:tags r:id="rId37"/>
  </p:custData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vsnitt" id="{80C4F3CC-53A4-4590-A983-F1C3F7D6D1B5}">
          <p14:sldIdLst/>
        </p14:section>
        <p14:section name="Göteborgs stads näringslivskontor" id="{A1FD431A-5314-4A1E-B0CB-C035E24B3B75}">
          <p14:sldIdLst/>
        </p14:section>
        <p14:section name="Framgågsrika företag" id="{85C9BB45-3193-4460-BC5B-EBB37CD4F7F5}">
          <p14:sldIdLst>
            <p14:sldId id="2147481441"/>
            <p14:sldId id="2147472300"/>
            <p14:sldId id="2147481053"/>
            <p14:sldId id="2147481055"/>
            <p14:sldId id="2147472252"/>
          </p14:sldIdLst>
        </p14:section>
        <p14:section name="Hållbar omställning" id="{ACE43502-8498-40A4-8C75-200C0B5105C7}">
          <p14:sldIdLst>
            <p14:sldId id="2147472309"/>
            <p14:sldId id="2147472292"/>
            <p14:sldId id="2147481433"/>
            <p14:sldId id="2147472366"/>
            <p14:sldId id="2147472362"/>
            <p14:sldId id="2147472363"/>
            <p14:sldId id="2147472312"/>
            <p14:sldId id="2147481430"/>
            <p14:sldId id="2147472255"/>
            <p14:sldId id="2147481431"/>
            <p14:sldId id="2147481437"/>
            <p14:sldId id="2147481438"/>
            <p14:sldId id="2147481439"/>
            <p14:sldId id="2147481440"/>
            <p14:sldId id="2147481443"/>
            <p14:sldId id="2147481435"/>
            <p14:sldId id="2147481436"/>
            <p14:sldId id="2147472308"/>
            <p14:sldId id="2147472184"/>
            <p14:sldId id="2147472170"/>
            <p14:sldId id="2147472310"/>
            <p14:sldId id="2147481442"/>
          </p14:sldIdLst>
        </p14:section>
      </p14:sectionLst>
    </p:ext>
    <p:ext uri="{EFAFB233-063F-42B5-8137-9DF3F51BA10A}">
      <p15:sldGuideLst xmlns:p15="http://schemas.microsoft.com/office/powerpoint/2012/main">
        <p15:guide id="3" pos="3817" userDrawn="1">
          <p15:clr>
            <a:srgbClr val="A4A3A4"/>
          </p15:clr>
        </p15:guide>
        <p15:guide id="4" pos="7174" userDrawn="1">
          <p15:clr>
            <a:srgbClr val="A4A3A4"/>
          </p15:clr>
        </p15:guide>
        <p15:guide id="5" orient="horz" pos="29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55" userDrawn="1">
          <p15:clr>
            <a:srgbClr val="A4A3A4"/>
          </p15:clr>
        </p15:guide>
        <p15:guide id="2" pos="217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214A2B-AC3B-2F28-1068-5B771BB1D2B1}" name="Peter Holmberg" initials="PH" userId="S::Peter.Holmberg@valentin.se::5ebf9060-ffe7-4a4b-aa88-5738748868f6" providerId="AD"/>
  <p188:author id="{20946530-264D-24E2-709B-6C3669648694}" name="Jessica Jincén" initials="" userId="S::jessica.jincen@businessregion.se::b6c01736-bd3f-4450-a841-61bc6f1e6ed1" providerId="AD"/>
  <p188:author id="{D1BD6536-30E2-0B6E-7139-D7D8A0D6387C}" name="Ben Kendall" initials="" userId="S::Ben.Kendall@businessregion.se::887a7673-38cc-4476-a57a-e358571b2482" providerId="AD"/>
  <p188:author id="{29B4AF3E-FEFA-C839-9D34-AE48D475CCEE}" name="Jonas Hellström" initials="JH" userId="S::jonas.hellstrom@businessregion.se::20aaccc9-10f4-4d00-a07f-be7883cecdd4" providerId="AD"/>
  <p188:author id="{D88C9A5B-0034-69BC-3C1E-96F078BF01A7}" name="Bodil Kronstam Brattö" initials="BB" userId="S::bodil.kronstam@businessregion.se::d770a715-432e-4ea3-874c-27e952f653e4" providerId="AD"/>
  <p188:author id="{DE94E082-5FA8-C8A7-4A6F-C6406F75BF2E}" name="Eva-Lena Albihn" initials="EA" userId="S::eva-lena.albihn@businessregion.se::b119a758-4004-45fa-a288-9e83e41fbeed" providerId="AD"/>
  <p188:author id="{739CC198-D74B-1346-FF48-549A1AA6F53A}" name="Jessica Humleklo" initials="JH" userId="S::jessica.humleklo@businessregion.se::92a1d5d5-242c-4e43-9e3b-8547bbbc1b7e" providerId="AD"/>
  <p188:author id="{BA8C28AB-F6BC-B347-C3DA-C83E8ABF3BAF}" name="Sanna Öhrn" initials="SÖ" userId="S::sanna.ohrn@businessregion.se::ba65b10c-9f83-4843-92d4-56201489b216" providerId="AD"/>
  <p188:author id="{174E48B4-EBC3-6C28-70D2-58F319676E4E}" name="Emil Bredmar" initials="EB" userId="S::emil.bredmar@businessregion.se::b4e5d51b-50e7-47d4-8f27-1dcd8f1930d2" providerId="AD"/>
  <p188:author id="{A0B06BB4-3DFD-0679-8261-42031EE0E751}" name="Andreas Petersson" initials="AP" userId="S::andreas.petersson@businessregion.se::fd8b1a6d-5baa-4ca1-9608-899be59ace3b" providerId="AD"/>
  <p188:author id="{61349EBF-1939-168B-BC60-12C9FC8C7E22}" name="Ben Kendall" initials="BK" userId="S::ben.kendall@businessregion.se::887a7673-38cc-4476-a57a-e358571b2482" providerId="AD"/>
  <p188:author id="{695EB0C1-4C11-35E4-A162-5AA45694292F}" name="Katarina Innocenti" initials="KI" userId="S::katarina.innocenti@businessregion.se::0382c021-0eae-4ba5-bd12-1c238efd5a45" providerId="AD"/>
  <p188:author id="{AA8F7BD2-D70D-BEE1-6D5D-4F9CD15FC04C}" name="Marie Gumabon" initials="" userId="S::marie.gumabon@businessregion.se::ff9be68f-4972-45e9-b3a4-48306915ea50" providerId="AD"/>
  <p188:author id="{E11F7CE5-7FF6-EE8B-7E70-5B75BC4E381E}" name="Maria Leffler" initials="ML" userId="S::maria.leffler@businessregion.se::d27c5cd3-957d-4397-9e07-b74895448a0c" providerId="AD"/>
  <p188:author id="{4E6DB0E7-5C6E-B44C-CABF-81DEA6481DA7}" name="Erik Sanderoth" initials="ES" userId="S::erik.sanderoth@valentin.se::75447f41-021b-4631-b426-c4e9fea43aa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C4F8"/>
    <a:srgbClr val="EDF7F7"/>
    <a:srgbClr val="66C1BF"/>
    <a:srgbClr val="96D2D1"/>
    <a:srgbClr val="EAF6F6"/>
    <a:srgbClr val="FFFFFF"/>
    <a:srgbClr val="E0F3F2"/>
    <a:srgbClr val="1D4F78"/>
    <a:srgbClr val="000000"/>
    <a:srgbClr val="DA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2CB8A3-89DD-448A-B057-F4D4C643B4BB}" v="365" dt="2026-09-13T07:03: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829" autoAdjust="0"/>
  </p:normalViewPr>
  <p:slideViewPr>
    <p:cSldViewPr snapToGrid="0" showGuides="1">
      <p:cViewPr varScale="1">
        <p:scale>
          <a:sx n="106" d="100"/>
          <a:sy n="106" d="100"/>
        </p:scale>
        <p:origin x="792" y="102"/>
      </p:cViewPr>
      <p:guideLst>
        <p:guide pos="3817"/>
        <p:guide pos="7174"/>
        <p:guide orient="horz" pos="299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5592"/>
    </p:cViewPr>
  </p:sorter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3155"/>
        <p:guide pos="217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43" Type="http://schemas.microsoft.com/office/2018/10/relationships/authors" Target="author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businessregion.sharepoint.com/sites/kluster-innovation-avd/Delade%20dokument/MODE%20OCH%20TEXTIL/WORKWORK/FFF/FFF%20Statistik%20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/>
              <a:t>Totalt har 806 personer deltagit, främst företag</a:t>
            </a:r>
          </a:p>
        </c:rich>
      </c:tx>
      <c:layout>
        <c:manualLayout>
          <c:xMode val="edge"/>
          <c:yMode val="edge"/>
          <c:x val="0.13513205881211218"/>
          <c:y val="3.68988585567514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24257858213470768"/>
          <c:y val="0.15898215903070193"/>
          <c:w val="0.45522645540248802"/>
          <c:h val="0.60352707760516699"/>
        </c:manualLayout>
      </c:layout>
      <c:doughnutChart>
        <c:varyColors val="1"/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5C5-430F-8F12-CAB941D8521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5C5-430F-8F12-CAB941D8521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5C5-430F-8F12-CAB941D8521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5C5-430F-8F12-CAB941D8521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5C5-430F-8F12-CAB941D8521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5C5-430F-8F12-CAB941D85210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5C5-430F-8F12-CAB941D85210}"/>
              </c:ext>
            </c:extLst>
          </c:dPt>
          <c:dLbls>
            <c:dLbl>
              <c:idx val="0"/>
              <c:layout>
                <c:manualLayout>
                  <c:x val="5.1948051948051861E-2"/>
                  <c:y val="3.1771247021445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C5-430F-8F12-CAB941D85210}"/>
                </c:ext>
              </c:extLst>
            </c:dLbl>
            <c:dLbl>
              <c:idx val="1"/>
              <c:layout>
                <c:manualLayout>
                  <c:x val="0"/>
                  <c:y val="9.53137410643367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C5-430F-8F12-CAB941D85210}"/>
                </c:ext>
              </c:extLst>
            </c:dLbl>
            <c:dLbl>
              <c:idx val="2"/>
              <c:layout>
                <c:manualLayout>
                  <c:x val="-4.590758079130168E-2"/>
                  <c:y val="7.30738681493247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5C5-430F-8F12-CAB941D85210}"/>
                </c:ext>
              </c:extLst>
            </c:dLbl>
            <c:dLbl>
              <c:idx val="3"/>
              <c:layout>
                <c:manualLayout>
                  <c:x val="-5.1948051948051993E-2"/>
                  <c:y val="2.54169976171563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5C5-430F-8F12-CAB941D85210}"/>
                </c:ext>
              </c:extLst>
            </c:dLbl>
            <c:dLbl>
              <c:idx val="4"/>
              <c:layout>
                <c:manualLayout>
                  <c:x val="-4.2283298097251627E-2"/>
                  <c:y val="-1.2708498808578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5C5-430F-8F12-CAB941D85210}"/>
                </c:ext>
              </c:extLst>
            </c:dLbl>
            <c:dLbl>
              <c:idx val="5"/>
              <c:layout>
                <c:manualLayout>
                  <c:x val="-5.4364240410752086E-2"/>
                  <c:y val="-9.53137410643367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5C5-430F-8F12-CAB941D85210}"/>
                </c:ext>
              </c:extLst>
            </c:dLbl>
            <c:dLbl>
              <c:idx val="6"/>
              <c:layout>
                <c:manualLayout>
                  <c:x val="-3.5034732709151355E-2"/>
                  <c:y val="-8.26052422557585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5C5-430F-8F12-CAB941D852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Blad1!$A$2:$A$8</c:f>
              <c:strCache>
                <c:ptCount val="7"/>
                <c:pt idx="0">
                  <c:v>Företag</c:v>
                </c:pt>
                <c:pt idx="1">
                  <c:v>Akademi</c:v>
                </c:pt>
                <c:pt idx="2">
                  <c:v>Stad/Offentlig verksamhet</c:v>
                </c:pt>
                <c:pt idx="3">
                  <c:v>Myndighet</c:v>
                </c:pt>
                <c:pt idx="4">
                  <c:v>NGO</c:v>
                </c:pt>
                <c:pt idx="5">
                  <c:v>Branschorganisation</c:v>
                </c:pt>
                <c:pt idx="6">
                  <c:v>Privatperson</c:v>
                </c:pt>
              </c:strCache>
            </c:strRef>
          </c:cat>
          <c:val>
            <c:numRef>
              <c:f>Blad1!$B$2:$B$8</c:f>
              <c:numCache>
                <c:formatCode>0%</c:formatCode>
                <c:ptCount val="7"/>
                <c:pt idx="0">
                  <c:v>0.44044665012406947</c:v>
                </c:pt>
                <c:pt idx="1">
                  <c:v>0.16625310173697269</c:v>
                </c:pt>
                <c:pt idx="2">
                  <c:v>6.9478908188585611E-2</c:v>
                </c:pt>
                <c:pt idx="3">
                  <c:v>7.4441687344913151E-3</c:v>
                </c:pt>
                <c:pt idx="4">
                  <c:v>7.8163771712158811E-2</c:v>
                </c:pt>
                <c:pt idx="5">
                  <c:v>7.5682382133995044E-2</c:v>
                </c:pt>
                <c:pt idx="6">
                  <c:v>0.16253101736972705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55C5-430F-8F12-CAB941D8521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3398729892695464E-3"/>
          <c:y val="0.6742093424160075"/>
          <c:w val="0.50557644427602466"/>
          <c:h val="0.305541506932224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Kolumn1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041-4F41-8CF3-FE88C98A27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041-4F41-8CF3-FE88C98A27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041-4F41-8CF3-FE88C98A27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041-4F41-8CF3-FE88C98A270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041-4F41-8CF3-FE88C98A270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041-4F41-8CF3-FE88C98A2707}"/>
              </c:ext>
            </c:extLst>
          </c:dPt>
          <c:dLbls>
            <c:dLbl>
              <c:idx val="0"/>
              <c:layout>
                <c:manualLayout>
                  <c:x val="4.6010011778563654E-3"/>
                  <c:y val="7.363789464040781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9568668094933357E-2"/>
                      <c:h val="0.1134687478165929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041-4F41-8CF3-FE88C98A2707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Blad1!$A$2:$A$7</c:f>
              <c:strCache>
                <c:ptCount val="6"/>
                <c:pt idx="0">
                  <c:v>Lindex</c:v>
                </c:pt>
                <c:pt idx="1">
                  <c:v>Didriksons</c:v>
                </c:pt>
                <c:pt idx="2">
                  <c:v>Kappahl</c:v>
                </c:pt>
                <c:pt idx="3">
                  <c:v>HM</c:v>
                </c:pt>
                <c:pt idx="4">
                  <c:v>GinaTricot</c:v>
                </c:pt>
                <c:pt idx="5">
                  <c:v>Nudie Jeans</c:v>
                </c:pt>
              </c:strCache>
            </c:strRef>
          </c:cat>
          <c:val>
            <c:numRef>
              <c:f>Blad1!$B$2:$B$7</c:f>
              <c:numCache>
                <c:formatCode>0%</c:formatCode>
                <c:ptCount val="6"/>
                <c:pt idx="0">
                  <c:v>0.17</c:v>
                </c:pt>
                <c:pt idx="1">
                  <c:v>0.19</c:v>
                </c:pt>
                <c:pt idx="2">
                  <c:v>0.14000000000000001</c:v>
                </c:pt>
                <c:pt idx="3">
                  <c:v>0.1</c:v>
                </c:pt>
                <c:pt idx="4">
                  <c:v>0.13</c:v>
                </c:pt>
                <c:pt idx="5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041-4F41-8CF3-FE88C98A27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FF19A59-27F9-4D5F-9A78-1FC2D7C74F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98D38353-3320-4759-A856-8610AED92F8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00934" y="0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C7FAE3B6-AEA4-4DC4-B259-3E020BC8A997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A7833C-64F9-479A-BDC1-F7DCD37721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518724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9C70AB4-7108-4933-9391-A40CBA5314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00934" y="9518724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D407C9C1-1246-4EFC-8BB5-51B2293CCC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4790878"/>
      </p:ext>
    </p:extLst>
  </p:cSld>
  <p:clrMap bg1="lt1" tx1="dk1" bg2="lt2" tx2="dk2" accent1="accent1" accent2="accent2" accent3="accent3" accent4="accent4" accent5="accent5" accent6="accent6" hlink="hlink" folHlink="folHlink"/>
  <p:hf ftr="0" dt="0"/>
  <p:extLst>
    <p:ext uri="{56416CCD-93CA-4268-BC5B-53C4BB910035}">
      <p15:sldGuideLst xmlns:p15="http://schemas.microsoft.com/office/powerpoint/2012/main">
        <p15:guide id="1" orient="horz" pos="3156" userDrawn="1">
          <p15:clr>
            <a:srgbClr val="F26B43"/>
          </p15:clr>
        </p15:guide>
        <p15:guide id="2" pos="2169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688494" y="155964"/>
            <a:ext cx="5511174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ctr">
              <a:defRPr sz="1200"/>
            </a:lvl1pPr>
          </a:lstStyle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691938" y="9362760"/>
            <a:ext cx="1492812" cy="50157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fld id="{DDAD3D5C-A49C-4E6B-A239-B4E9EA73BA38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1252538"/>
            <a:ext cx="5491163" cy="3089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8495" y="4821859"/>
            <a:ext cx="5511174" cy="3945303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2697675" y="9362760"/>
            <a:ext cx="1492811" cy="501576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ctr">
              <a:defRPr sz="1200"/>
            </a:lvl1pPr>
          </a:lstStyle>
          <a:p>
            <a:fld id="{AC497CE8-006A-4D39-B790-B2C157C2517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B715D6FA-7C00-492E-B2A9-CE3FF8084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744" y="9174895"/>
            <a:ext cx="1070373" cy="68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4932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975" indent="-180975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363" indent="-179388" algn="l" defTabSz="914400" rtl="0" eaLnBrk="1" latinLnBrk="0" hangingPunct="1">
      <a:buFont typeface="Arial" panose="020B0604020202020204" pitchFamily="34" charset="0"/>
      <a:buChar char="−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1338" indent="-180975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725" indent="-179388" algn="l" defTabSz="914400" rtl="0" eaLnBrk="1" latinLnBrk="0" hangingPunct="1">
      <a:buFont typeface="Arial" panose="020B0604020202020204" pitchFamily="34" charset="0"/>
      <a:buChar char="−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A48D1-0A21-4D25-EEEC-DF9F8D67F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B70563C-DC76-CB2E-136D-0CA621DD2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447C4997-9DF1-FE4A-B147-B7680107F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Hållbart företagande handlar om att integrera hållbarhet i företagets affärsstrategi och dagliga verksamhet.</a:t>
            </a:r>
          </a:p>
          <a:p>
            <a:r>
              <a:rPr lang="sv-SE"/>
              <a:t>BRG stöttar företag i att utveckla mer hållbara affärsmodeller som stärker både konkurrenskraft och lönsamhet.</a:t>
            </a:r>
          </a:p>
          <a:p>
            <a:endParaRPr lang="sv-SE"/>
          </a:p>
          <a:p>
            <a:r>
              <a:rPr lang="sv-SE"/>
              <a:t>Arbetet omfattar miljömässig, social och ekonomisk hållbarhet och fokuserar på praktiska och genomförbara lösningar.</a:t>
            </a:r>
          </a:p>
          <a:p>
            <a:endParaRPr lang="sv-SE"/>
          </a:p>
          <a:p>
            <a:r>
              <a:rPr lang="sv-SE"/>
              <a:t>Genom kunskap, rådgivning och samverkan hjälper BRG företag att möta nya krav och förväntningar från marknaden.</a:t>
            </a:r>
          </a:p>
        </p:txBody>
      </p:sp>
      <p:sp>
        <p:nvSpPr>
          <p:cNvPr id="4" name="Platshållare för sidhuvud 3">
            <a:extLst>
              <a:ext uri="{FF2B5EF4-FFF2-40B4-BE49-F238E27FC236}">
                <a16:creationId xmlns:a16="http://schemas.microsoft.com/office/drawing/2014/main" id="{3B977936-E231-0B9E-2324-8CEE042C855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730F09B-3674-E831-AE9B-0361248F8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254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Gothenburg Green City </a:t>
            </a:r>
            <a:r>
              <a:rPr lang="sv-S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Zone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</a:t>
            </a:r>
            <a:r>
              <a:rPr lang="sv-SE"/>
              <a:t>ett initiativ och ett samarbete där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nya lösningar för framtidens hållbara transportsystem utvecklas och testas direkt i verklig stadsmiljö.</a:t>
            </a:r>
          </a:p>
          <a:p>
            <a:br>
              <a:rPr lang="sv-SE" sz="1200" b="0" i="0" kern="1200">
                <a:effectLst/>
                <a:cs typeface="+mn-lt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Här samverkar företag, akademi och offentliga aktörer för att tillsammans ta fram, testa och utvärdera nya lösningar – i nära samspel med staden.</a:t>
            </a:r>
          </a:p>
          <a:p>
            <a:br>
              <a:rPr lang="sv-SE" sz="1200" b="0" i="0" kern="1200">
                <a:effectLst/>
                <a:cs typeface="+mn-lt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 att testa lösningar i skarpt läge kan omställningen till ett </a:t>
            </a:r>
            <a:r>
              <a:rPr lang="sv-SE"/>
              <a:t>utsläppsfritt transportsystem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gå snabbare och skalas upp både lokalt och internationellt.</a:t>
            </a:r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16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D4922-DAEF-99B0-664A-23C55B27F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4BFA5AD-C0CE-D686-40B0-5A1F29272A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F3A9C20-1D7B-C5D9-09D6-583D4D9FBE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Ett av våra huvuduppdrag är att göra det enklare att starta och driva företag i Göteborgsregionen. Vi erbjuder rådgivning, workshops, nätverk och program som ger företag rätt förutsättningar att växa hållbart.</a:t>
            </a:r>
            <a:endParaRPr lang="sv-SE"/>
          </a:p>
        </p:txBody>
      </p:sp>
      <p:sp>
        <p:nvSpPr>
          <p:cNvPr id="4" name="Platshållare för sidhuvud 3">
            <a:extLst>
              <a:ext uri="{FF2B5EF4-FFF2-40B4-BE49-F238E27FC236}">
                <a16:creationId xmlns:a16="http://schemas.microsoft.com/office/drawing/2014/main" id="{BBCDC62D-3467-BE66-D86D-6AF741FB0D48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8546A3-11C2-6395-3F0B-5A338C17B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072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/>
              <a:t>På gång: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/>
              <a:t>Ytterligare SMF kommer rekryteras in för affärsstöd under hösten (ca 5 </a:t>
            </a:r>
            <a:r>
              <a:rPr lang="sv-SE" err="1"/>
              <a:t>st</a:t>
            </a:r>
            <a:r>
              <a:rPr lang="sv-SE"/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/>
              <a:t>2 nätverksträffar under hösten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/>
              <a:t>Förberedelser för en större digital </a:t>
            </a:r>
            <a:r>
              <a:rPr lang="sv-SE" err="1"/>
              <a:t>matchmaking</a:t>
            </a:r>
            <a:r>
              <a:rPr lang="sv-SE"/>
              <a:t> pågår. Genomförs jan-feb 2027.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E180D6-4807-4A5F-87F6-DFBFB4A5270F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29203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Mode- och textilbranschen står inför en omfattande omställning mot mer cirkulära affärsmodeller, där resursanvändning, materialval och livslängd spelar en allt större roll.</a:t>
            </a:r>
          </a:p>
          <a:p>
            <a:b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BRG arbetar tillsammans med företag och andra aktörer för att driva innovation och samverkan som stödjer branschens omställning och utveckling.</a:t>
            </a:r>
          </a:p>
          <a:p>
            <a:b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 riktade insatser bidrar BRG till att stärka mode- och textilbranschens långsiktiga hållbarhet och konkurrenskraft i regionen.</a:t>
            </a:r>
          </a:p>
          <a:p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BRG:s</a:t>
            </a:r>
            <a:r>
              <a:rPr lang="sv-S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nätverk för mode och textil har vuxit kraftigt — från 275 till över 700 aktörer — och skapar ett kraftfullt ekosystem med kunskapsutbyte, innovation och gemensam omställning kring nya EU‑krav och hållbarhet.</a:t>
            </a:r>
          </a:p>
          <a:p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319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1054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Gothenburg Green City </a:t>
            </a:r>
            <a:r>
              <a:rPr lang="sv-S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Zone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är </a:t>
            </a:r>
            <a:r>
              <a:rPr lang="sv-SE"/>
              <a:t>ett initiativ och ett samarbete där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nya lösningar för framtidens hållbara transportsystem utvecklas och testas direkt i verklig stadsmiljö.</a:t>
            </a:r>
          </a:p>
          <a:p>
            <a:br>
              <a:rPr lang="sv-SE" sz="1200" b="0" i="0" kern="1200">
                <a:effectLst/>
                <a:cs typeface="+mn-lt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Här samverkar företag, akademi och offentliga aktörer för att tillsammans ta fram, testa och utvärdera nya lösningar – i nära samspel med staden.</a:t>
            </a:r>
          </a:p>
          <a:p>
            <a:br>
              <a:rPr lang="sv-SE" sz="1200" b="0" i="0" kern="1200">
                <a:effectLst/>
                <a:cs typeface="+mn-lt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 att testa lösningar i skarpt läge kan omställningen till ett </a:t>
            </a:r>
            <a:r>
              <a:rPr lang="sv-SE"/>
              <a:t>utsläppsfritt transportsystem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gå snabbare och skalas upp både lokalt och internationellt.</a:t>
            </a:r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316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Bilden ska visa på hur vi gått från rena teknikutvecklingsprojekt till att komplettera projekten med ett fokus på att driva på samverkan i olika former. Antingen i specifika handslag likt </a:t>
            </a:r>
            <a:r>
              <a:rPr lang="sv-SE" dirty="0" err="1"/>
              <a:t>electrical</a:t>
            </a:r>
            <a:r>
              <a:rPr lang="sv-SE" dirty="0"/>
              <a:t> </a:t>
            </a:r>
            <a:r>
              <a:rPr lang="sv-SE" dirty="0" err="1"/>
              <a:t>freight</a:t>
            </a:r>
            <a:r>
              <a:rPr lang="sv-SE" dirty="0"/>
              <a:t> </a:t>
            </a:r>
            <a:r>
              <a:rPr lang="sv-SE" dirty="0" err="1"/>
              <a:t>initiative</a:t>
            </a:r>
            <a:r>
              <a:rPr lang="sv-SE" dirty="0"/>
              <a:t> (EVS) eller i mer löpande arbetsgrupper med näringslivet likt Forum bildelning.</a:t>
            </a:r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447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1044575" y="1789113"/>
            <a:ext cx="7837488" cy="4408487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dirty="0"/>
              <a:t>Fokusområdet Samverkansarena</a:t>
            </a:r>
            <a:endParaRPr lang="sv-SE" sz="1200" dirty="0"/>
          </a:p>
          <a:p>
            <a:endParaRPr lang="sv-SE" sz="1200" dirty="0"/>
          </a:p>
          <a:p>
            <a:r>
              <a:rPr lang="sv-SE" sz="1200" i="1" dirty="0"/>
              <a:t>Exempel på arbeten: </a:t>
            </a:r>
            <a:r>
              <a:rPr lang="sv-SE" sz="1200" dirty="0"/>
              <a:t>Status Autonoma Fordon, Forum </a:t>
            </a:r>
            <a:r>
              <a:rPr lang="sv-SE" sz="1200" dirty="0" err="1"/>
              <a:t>bildelning</a:t>
            </a:r>
            <a:r>
              <a:rPr lang="sv-SE" sz="1200" dirty="0"/>
              <a:t>, arbetspendling och fastighetsägare mobilitet (Fastforward)  </a:t>
            </a:r>
          </a:p>
          <a:p>
            <a:endParaRPr lang="sv-SE" sz="1200" dirty="0"/>
          </a:p>
          <a:p>
            <a:r>
              <a:rPr lang="sv-SE" sz="1200" b="1" dirty="0"/>
              <a:t>Fokusområdet Elektrifiering</a:t>
            </a:r>
          </a:p>
          <a:p>
            <a:endParaRPr lang="sv-SE" sz="1200" dirty="0"/>
          </a:p>
          <a:p>
            <a:r>
              <a:rPr lang="sv-SE" sz="1200" i="1" dirty="0"/>
              <a:t>Exempel</a:t>
            </a:r>
            <a:r>
              <a:rPr lang="sv-SE" sz="1200" dirty="0"/>
              <a:t>: Handslag för ökad takt i elektrifieringen, </a:t>
            </a:r>
          </a:p>
          <a:p>
            <a:r>
              <a:rPr lang="sv-SE" sz="1200" dirty="0"/>
              <a:t>Kampanj ”Välja elbil”, kampanjsite Fast Forward, seminarieserie transportbeställare.</a:t>
            </a:r>
          </a:p>
          <a:p>
            <a:endParaRPr lang="sv-SE" sz="1200" dirty="0"/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Presentation för enbart de smartase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497CE8-006A-4D39-B790-B2C157C25173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7324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Industriell symbios handlar om att använda resurser mer effektivt genom att restflöden, energi och material tas tillvara och används av andra aktörer.</a:t>
            </a:r>
          </a:p>
          <a:p>
            <a:br>
              <a:rPr lang="sv-SE" sz="1200" b="0" i="0" kern="1200">
                <a:effectLst/>
                <a:cs typeface="+mn-lt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 att koppla samman företag från olika branscher skapas samarbeten där resurser kan delas och cirkulera, vilket </a:t>
            </a:r>
            <a:r>
              <a:rPr lang="sv-SE"/>
              <a:t>kan minska både kostnader och</a:t>
            </a: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klimatpåverkan</a:t>
            </a:r>
            <a:r>
              <a:rPr lang="sv-SE"/>
              <a:t>, samt skapa mer robusta företag.</a:t>
            </a: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sv-SE" sz="1200" b="0" i="0" kern="1200">
                <a:effectLst/>
                <a:cs typeface="+mn-lt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Industriell symbios bidrar också till nya affärsmöjligheter. När företag samarbetar kring resurser och flöden uppstår innovation, nya tjänster och mer hållbara affärsmodeller.</a:t>
            </a:r>
          </a:p>
        </p:txBody>
      </p:sp>
      <p:sp>
        <p:nvSpPr>
          <p:cNvPr id="4" name="Platshållare för sidhuvud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40371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4C12BA-B3EB-D69E-4522-C20996993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02CE55E0-C49B-08AF-D895-EA4F1FF20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AA11508-2F09-849C-7472-EF645148A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>
                <a:solidFill>
                  <a:schemeClr val="bg1"/>
                </a:solidFill>
              </a:rPr>
              <a:t>Positiv områdesutveckling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>
                <a:solidFill>
                  <a:schemeClr val="bg1"/>
                </a:solidFill>
              </a:rPr>
              <a:t>Samverkan mellan aktörer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>
                <a:solidFill>
                  <a:schemeClr val="bg1"/>
                </a:solidFill>
              </a:rPr>
              <a:t>Ökad trygghet och attraktivitet</a:t>
            </a:r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Handslag för trygghet är ett initiativ som fokuserar på positiv områdesutveckling som ett sätt att skapa långsiktigt trygga och attraktiva miljöer.</a:t>
            </a:r>
          </a:p>
          <a:p>
            <a:b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Arbetet bygger på samverkan mellan näringsliv, stad och andra samhällsaktörer, där gemensamma insatser stärker både lokalsamhället och företagens förutsättningar.</a:t>
            </a:r>
          </a:p>
          <a:p>
            <a:b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sv-S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 att koppla trygghetsfrågor till näringslivsutveckling bidrar Handslag för trygghet till ökad attraktivitet för boende, företag och besökare.</a:t>
            </a:r>
          </a:p>
        </p:txBody>
      </p:sp>
      <p:sp>
        <p:nvSpPr>
          <p:cNvPr id="4" name="Platshållare för sidhuvud 3">
            <a:extLst>
              <a:ext uri="{FF2B5EF4-FFF2-40B4-BE49-F238E27FC236}">
                <a16:creationId xmlns:a16="http://schemas.microsoft.com/office/drawing/2014/main" id="{CCED5378-5B42-1A27-AE5B-4710A77B8E7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sv-SE"/>
              <a:t>Presentation för enbart de smartase</a:t>
            </a:r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A12498B-93E2-9891-CD02-06A3802286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497CE8-006A-4D39-B790-B2C157C25173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6050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5.emf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5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10.png"/><Relationship Id="rId4" Type="http://schemas.openxmlformats.org/officeDocument/2006/relationships/image" Target="../media/image2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openxmlformats.org/officeDocument/2006/relationships/image" Target="../media/image10.png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5.emf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5.emf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19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0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1.xml"/><Relationship Id="rId4" Type="http://schemas.openxmlformats.org/officeDocument/2006/relationships/image" Target="../media/image5.emf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2.xml"/><Relationship Id="rId6" Type="http://schemas.openxmlformats.org/officeDocument/2006/relationships/image" Target="../media/image6.png"/><Relationship Id="rId5" Type="http://schemas.openxmlformats.org/officeDocument/2006/relationships/image" Target="../media/image13.png"/><Relationship Id="rId4" Type="http://schemas.openxmlformats.org/officeDocument/2006/relationships/image" Target="../media/image5.emf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23.xml"/><Relationship Id="rId4" Type="http://schemas.openxmlformats.org/officeDocument/2006/relationships/image" Target="../media/image5.emf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6.xml"/><Relationship Id="rId5" Type="http://schemas.openxmlformats.org/officeDocument/2006/relationships/image" Target="../media/image1.svg"/><Relationship Id="rId4" Type="http://schemas.openxmlformats.org/officeDocument/2006/relationships/image" Target="../media/image5.emf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7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8.xml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v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CC55F63E-4F63-DCFB-26D5-EF2E9E6D34C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12490" y="0"/>
            <a:ext cx="11779510" cy="6862763"/>
          </a:xfrm>
          <a:custGeom>
            <a:avLst/>
            <a:gdLst>
              <a:gd name="connsiteX0" fmla="*/ 1561891 w 11779510"/>
              <a:gd name="connsiteY0" fmla="*/ 0 h 6862763"/>
              <a:gd name="connsiteX1" fmla="*/ 11779510 w 11779510"/>
              <a:gd name="connsiteY1" fmla="*/ 0 h 6862763"/>
              <a:gd name="connsiteX2" fmla="*/ 11779510 w 11779510"/>
              <a:gd name="connsiteY2" fmla="*/ 6862763 h 6862763"/>
              <a:gd name="connsiteX3" fmla="*/ 1669548 w 11779510"/>
              <a:gd name="connsiteY3" fmla="*/ 6862763 h 6862763"/>
              <a:gd name="connsiteX4" fmla="*/ 0 w 11779510"/>
              <a:gd name="connsiteY4" fmla="*/ 4818063 h 6862763"/>
              <a:gd name="connsiteX5" fmla="*/ 1586345 w 11779510"/>
              <a:gd name="connsiteY5" fmla="*/ 2453 h 6862763"/>
              <a:gd name="connsiteX6" fmla="*/ 1560861 w 11779510"/>
              <a:gd name="connsiteY6" fmla="*/ 2424 h 6862763"/>
              <a:gd name="connsiteX0" fmla="*/ 1560861 w 11779510"/>
              <a:gd name="connsiteY0" fmla="*/ 2424 h 6862763"/>
              <a:gd name="connsiteX1" fmla="*/ 11779510 w 11779510"/>
              <a:gd name="connsiteY1" fmla="*/ 0 h 6862763"/>
              <a:gd name="connsiteX2" fmla="*/ 11779510 w 11779510"/>
              <a:gd name="connsiteY2" fmla="*/ 6862763 h 6862763"/>
              <a:gd name="connsiteX3" fmla="*/ 1669548 w 11779510"/>
              <a:gd name="connsiteY3" fmla="*/ 6862763 h 6862763"/>
              <a:gd name="connsiteX4" fmla="*/ 0 w 11779510"/>
              <a:gd name="connsiteY4" fmla="*/ 4818063 h 6862763"/>
              <a:gd name="connsiteX5" fmla="*/ 1586345 w 11779510"/>
              <a:gd name="connsiteY5" fmla="*/ 2453 h 6862763"/>
              <a:gd name="connsiteX6" fmla="*/ 1560861 w 11779510"/>
              <a:gd name="connsiteY6" fmla="*/ 2424 h 6862763"/>
              <a:gd name="connsiteX0" fmla="*/ 1586345 w 11779510"/>
              <a:gd name="connsiteY0" fmla="*/ 2453 h 6862763"/>
              <a:gd name="connsiteX1" fmla="*/ 11779510 w 11779510"/>
              <a:gd name="connsiteY1" fmla="*/ 0 h 6862763"/>
              <a:gd name="connsiteX2" fmla="*/ 11779510 w 11779510"/>
              <a:gd name="connsiteY2" fmla="*/ 6862763 h 6862763"/>
              <a:gd name="connsiteX3" fmla="*/ 1669548 w 11779510"/>
              <a:gd name="connsiteY3" fmla="*/ 6862763 h 6862763"/>
              <a:gd name="connsiteX4" fmla="*/ 0 w 11779510"/>
              <a:gd name="connsiteY4" fmla="*/ 4818063 h 6862763"/>
              <a:gd name="connsiteX5" fmla="*/ 1586345 w 11779510"/>
              <a:gd name="connsiteY5" fmla="*/ 2453 h 686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79510" h="6862763">
                <a:moveTo>
                  <a:pt x="1586345" y="2453"/>
                </a:moveTo>
                <a:lnTo>
                  <a:pt x="11779510" y="0"/>
                </a:lnTo>
                <a:lnTo>
                  <a:pt x="11779510" y="6862763"/>
                </a:lnTo>
                <a:lnTo>
                  <a:pt x="1669548" y="6862763"/>
                </a:lnTo>
                <a:lnTo>
                  <a:pt x="0" y="4818063"/>
                </a:lnTo>
                <a:lnTo>
                  <a:pt x="1586345" y="245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88FA0F3-0574-1303-9DAB-0EE2433ECE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61" y="311212"/>
            <a:ext cx="1265053" cy="815850"/>
          </a:xfrm>
          <a:prstGeom prst="rect">
            <a:avLst/>
          </a:prstGeom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6095" y="3288218"/>
            <a:ext cx="7762995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sv-SE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ABADD7-0A30-4292-4688-5E6E59E1C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6" y="3812093"/>
            <a:ext cx="7762996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55EBEFB-B9CF-F7FB-00F2-B3B83F4D9FA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618" y="5467855"/>
            <a:ext cx="7757472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D5592077-BB7B-F079-7FCC-3F55417E2FEB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372706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7D4F622E-3E03-D02A-3565-D27BDDDB2E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88FA0F3-0574-1303-9DAB-0EE2433ECE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0987" y="311212"/>
            <a:ext cx="1265053" cy="815850"/>
          </a:xfrm>
          <a:prstGeom prst="rect">
            <a:avLst/>
          </a:prstGeom>
        </p:spPr>
      </p:pic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4B5A43F-9A2C-C3F7-8157-210D31845D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857966 h 6858000"/>
              <a:gd name="connsiteX1" fmla="*/ 12192000 w 12192000"/>
              <a:gd name="connsiteY1" fmla="*/ 6858000 h 6858000"/>
              <a:gd name="connsiteX2" fmla="*/ 12189112 w 12192000"/>
              <a:gd name="connsiteY2" fmla="*/ 6858000 h 6858000"/>
              <a:gd name="connsiteX3" fmla="*/ 0 w 12192000"/>
              <a:gd name="connsiteY3" fmla="*/ 0 h 6858000"/>
              <a:gd name="connsiteX4" fmla="*/ 10205882 w 12192000"/>
              <a:gd name="connsiteY4" fmla="*/ 0 h 6858000"/>
              <a:gd name="connsiteX5" fmla="*/ 11772900 w 12192000"/>
              <a:gd name="connsiteY5" fmla="*/ 4798134 h 6858000"/>
              <a:gd name="connsiteX6" fmla="*/ 10091828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6857966"/>
                </a:moveTo>
                <a:lnTo>
                  <a:pt x="12192000" y="6858000"/>
                </a:lnTo>
                <a:lnTo>
                  <a:pt x="12189112" y="6858000"/>
                </a:lnTo>
                <a:close/>
                <a:moveTo>
                  <a:pt x="0" y="0"/>
                </a:moveTo>
                <a:lnTo>
                  <a:pt x="10205882" y="0"/>
                </a:lnTo>
                <a:lnTo>
                  <a:pt x="11772900" y="4798134"/>
                </a:lnTo>
                <a:lnTo>
                  <a:pt x="1009182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6095" y="3288218"/>
            <a:ext cx="7762995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 algn="l"/>
            <a:r>
              <a:rPr lang="sv-SE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E096332-3937-8A3D-3A06-DA6F74457B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6" y="3812093"/>
            <a:ext cx="7762996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089F245-CC03-7935-169D-D60EEF4A4A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618" y="5467855"/>
            <a:ext cx="7757472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09A5356-3E7F-DE01-7CA9-ECAF78CE77D6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4184359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utan bild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usiness Region Goeteborg logo, Vector Logo of Business Region ...">
            <a:extLst>
              <a:ext uri="{FF2B5EF4-FFF2-40B4-BE49-F238E27FC236}">
                <a16:creationId xmlns:a16="http://schemas.microsoft.com/office/drawing/2014/main" id="{93910FD2-3E83-41EC-FCD7-4DF9D8E18A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5853" y="243105"/>
            <a:ext cx="1423988" cy="93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exhörning 23">
            <a:extLst>
              <a:ext uri="{FF2B5EF4-FFF2-40B4-BE49-F238E27FC236}">
                <a16:creationId xmlns:a16="http://schemas.microsoft.com/office/drawing/2014/main" id="{45207F4D-1E9C-4D34-E6BF-DC6C40EDB6BA}"/>
              </a:ext>
            </a:extLst>
          </p:cNvPr>
          <p:cNvSpPr/>
          <p:nvPr userDrawn="1"/>
        </p:nvSpPr>
        <p:spPr>
          <a:xfrm>
            <a:off x="551959" y="2032449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ihandsfigur: Form 55">
            <a:extLst>
              <a:ext uri="{FF2B5EF4-FFF2-40B4-BE49-F238E27FC236}">
                <a16:creationId xmlns:a16="http://schemas.microsoft.com/office/drawing/2014/main" id="{77191475-B38F-C856-462F-CE98C93F3114}"/>
              </a:ext>
            </a:extLst>
          </p:cNvPr>
          <p:cNvSpPr/>
          <p:nvPr userDrawn="1"/>
        </p:nvSpPr>
        <p:spPr>
          <a:xfrm>
            <a:off x="-15239" y="493176"/>
            <a:ext cx="833595" cy="1029274"/>
          </a:xfrm>
          <a:custGeom>
            <a:avLst/>
            <a:gdLst>
              <a:gd name="csX0" fmla="*/ 0 w 833595"/>
              <a:gd name="csY0" fmla="*/ 0 h 1029274"/>
              <a:gd name="csX1" fmla="*/ 576277 w 833595"/>
              <a:gd name="csY1" fmla="*/ 0 h 1029274"/>
              <a:gd name="csX2" fmla="*/ 833595 w 833595"/>
              <a:gd name="csY2" fmla="*/ 514637 h 1029274"/>
              <a:gd name="csX3" fmla="*/ 576277 w 833595"/>
              <a:gd name="csY3" fmla="*/ 1029274 h 1029274"/>
              <a:gd name="csX4" fmla="*/ 0 w 833595"/>
              <a:gd name="csY4" fmla="*/ 1029274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33595" h="1029274">
                <a:moveTo>
                  <a:pt x="0" y="0"/>
                </a:moveTo>
                <a:lnTo>
                  <a:pt x="576277" y="0"/>
                </a:lnTo>
                <a:lnTo>
                  <a:pt x="833595" y="514637"/>
                </a:lnTo>
                <a:lnTo>
                  <a:pt x="576277" y="1029274"/>
                </a:lnTo>
                <a:lnTo>
                  <a:pt x="0" y="102927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58" name="Frihandsfigur: Form 57">
            <a:extLst>
              <a:ext uri="{FF2B5EF4-FFF2-40B4-BE49-F238E27FC236}">
                <a16:creationId xmlns:a16="http://schemas.microsoft.com/office/drawing/2014/main" id="{54C436AA-D8DF-4054-1178-6F181E6312F3}"/>
              </a:ext>
            </a:extLst>
          </p:cNvPr>
          <p:cNvSpPr/>
          <p:nvPr userDrawn="1"/>
        </p:nvSpPr>
        <p:spPr>
          <a:xfrm>
            <a:off x="1495648" y="-6968"/>
            <a:ext cx="1179465" cy="500144"/>
          </a:xfrm>
          <a:custGeom>
            <a:avLst/>
            <a:gdLst>
              <a:gd name="csX0" fmla="*/ 0 w 1179465"/>
              <a:gd name="csY0" fmla="*/ 0 h 500144"/>
              <a:gd name="csX1" fmla="*/ 1179465 w 1179465"/>
              <a:gd name="csY1" fmla="*/ 0 h 500144"/>
              <a:gd name="csX2" fmla="*/ 929393 w 1179465"/>
              <a:gd name="csY2" fmla="*/ 500144 h 500144"/>
              <a:gd name="csX3" fmla="*/ 250072 w 1179465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9465" h="500144">
                <a:moveTo>
                  <a:pt x="0" y="0"/>
                </a:moveTo>
                <a:lnTo>
                  <a:pt x="1179465" y="0"/>
                </a:lnTo>
                <a:lnTo>
                  <a:pt x="929393" y="500144"/>
                </a:lnTo>
                <a:lnTo>
                  <a:pt x="250072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Frihandsfigur: Form 60">
            <a:extLst>
              <a:ext uri="{FF2B5EF4-FFF2-40B4-BE49-F238E27FC236}">
                <a16:creationId xmlns:a16="http://schemas.microsoft.com/office/drawing/2014/main" id="{05505741-DBA3-40E9-484D-84EC5EEDF908}"/>
              </a:ext>
            </a:extLst>
          </p:cNvPr>
          <p:cNvSpPr/>
          <p:nvPr userDrawn="1"/>
        </p:nvSpPr>
        <p:spPr>
          <a:xfrm>
            <a:off x="-26669" y="-6968"/>
            <a:ext cx="831747" cy="500144"/>
          </a:xfrm>
          <a:custGeom>
            <a:avLst/>
            <a:gdLst>
              <a:gd name="csX0" fmla="*/ 0 w 831747"/>
              <a:gd name="csY0" fmla="*/ 0 h 500144"/>
              <a:gd name="csX1" fmla="*/ 831747 w 831747"/>
              <a:gd name="csY1" fmla="*/ 0 h 500144"/>
              <a:gd name="csX2" fmla="*/ 581675 w 831747"/>
              <a:gd name="csY2" fmla="*/ 500144 h 500144"/>
              <a:gd name="csX3" fmla="*/ 0 w 831747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31747" h="500144">
                <a:moveTo>
                  <a:pt x="0" y="0"/>
                </a:moveTo>
                <a:lnTo>
                  <a:pt x="831747" y="0"/>
                </a:lnTo>
                <a:lnTo>
                  <a:pt x="581675" y="500144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Frihandsfigur: Form 68">
            <a:extLst>
              <a:ext uri="{FF2B5EF4-FFF2-40B4-BE49-F238E27FC236}">
                <a16:creationId xmlns:a16="http://schemas.microsoft.com/office/drawing/2014/main" id="{2345C15D-7152-4A98-E725-D8ECD8A2B91E}"/>
              </a:ext>
            </a:extLst>
          </p:cNvPr>
          <p:cNvSpPr/>
          <p:nvPr userDrawn="1"/>
        </p:nvSpPr>
        <p:spPr>
          <a:xfrm>
            <a:off x="552739" y="-6967"/>
            <a:ext cx="1193958" cy="1014781"/>
          </a:xfrm>
          <a:custGeom>
            <a:avLst/>
            <a:gdLst>
              <a:gd name="csX0" fmla="*/ 250073 w 1193958"/>
              <a:gd name="csY0" fmla="*/ 0 h 1014781"/>
              <a:gd name="csX1" fmla="*/ 943887 w 1193958"/>
              <a:gd name="csY1" fmla="*/ 0 h 1014781"/>
              <a:gd name="csX2" fmla="*/ 1193958 w 1193958"/>
              <a:gd name="csY2" fmla="*/ 500144 h 1014781"/>
              <a:gd name="csX3" fmla="*/ 936640 w 1193958"/>
              <a:gd name="csY3" fmla="*/ 1014781 h 1014781"/>
              <a:gd name="csX4" fmla="*/ 257319 w 1193958"/>
              <a:gd name="csY4" fmla="*/ 1014781 h 1014781"/>
              <a:gd name="csX5" fmla="*/ 0 w 1193958"/>
              <a:gd name="csY5" fmla="*/ 50014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1014781">
                <a:moveTo>
                  <a:pt x="250073" y="0"/>
                </a:moveTo>
                <a:lnTo>
                  <a:pt x="943887" y="0"/>
                </a:lnTo>
                <a:lnTo>
                  <a:pt x="1193958" y="500144"/>
                </a:lnTo>
                <a:lnTo>
                  <a:pt x="936640" y="1014781"/>
                </a:lnTo>
                <a:lnTo>
                  <a:pt x="257319" y="1014781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Sexhörning 12">
            <a:extLst>
              <a:ext uri="{FF2B5EF4-FFF2-40B4-BE49-F238E27FC236}">
                <a16:creationId xmlns:a16="http://schemas.microsoft.com/office/drawing/2014/main" id="{0FD45B65-E818-F06A-4CE0-D09C815ACFDF}"/>
              </a:ext>
            </a:extLst>
          </p:cNvPr>
          <p:cNvSpPr/>
          <p:nvPr userDrawn="1"/>
        </p:nvSpPr>
        <p:spPr>
          <a:xfrm>
            <a:off x="1488400" y="493176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ihandsfigur: Form 66">
            <a:extLst>
              <a:ext uri="{FF2B5EF4-FFF2-40B4-BE49-F238E27FC236}">
                <a16:creationId xmlns:a16="http://schemas.microsoft.com/office/drawing/2014/main" id="{A442CA05-D519-960F-3F65-9FBFAC29C1BD}"/>
              </a:ext>
            </a:extLst>
          </p:cNvPr>
          <p:cNvSpPr/>
          <p:nvPr userDrawn="1"/>
        </p:nvSpPr>
        <p:spPr>
          <a:xfrm>
            <a:off x="0" y="-6967"/>
            <a:ext cx="1094738" cy="1014781"/>
          </a:xfrm>
          <a:custGeom>
            <a:avLst/>
            <a:gdLst>
              <a:gd name="csX0" fmla="*/ 150853 w 1094738"/>
              <a:gd name="csY0" fmla="*/ 0 h 1014781"/>
              <a:gd name="csX1" fmla="*/ 844667 w 1094738"/>
              <a:gd name="csY1" fmla="*/ 0 h 1014781"/>
              <a:gd name="csX2" fmla="*/ 1094738 w 1094738"/>
              <a:gd name="csY2" fmla="*/ 500144 h 1014781"/>
              <a:gd name="csX3" fmla="*/ 837420 w 1094738"/>
              <a:gd name="csY3" fmla="*/ 1014781 h 1014781"/>
              <a:gd name="csX4" fmla="*/ 158099 w 1094738"/>
              <a:gd name="csY4" fmla="*/ 1014781 h 1014781"/>
              <a:gd name="csX5" fmla="*/ 0 w 1094738"/>
              <a:gd name="csY5" fmla="*/ 698584 h 1014781"/>
              <a:gd name="csX6" fmla="*/ 0 w 1094738"/>
              <a:gd name="csY6" fmla="*/ 30170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94738" h="1014781">
                <a:moveTo>
                  <a:pt x="150853" y="0"/>
                </a:moveTo>
                <a:lnTo>
                  <a:pt x="844667" y="0"/>
                </a:lnTo>
                <a:lnTo>
                  <a:pt x="1094738" y="500144"/>
                </a:lnTo>
                <a:lnTo>
                  <a:pt x="837420" y="1014781"/>
                </a:lnTo>
                <a:lnTo>
                  <a:pt x="158099" y="1014781"/>
                </a:lnTo>
                <a:lnTo>
                  <a:pt x="0" y="698584"/>
                </a:lnTo>
                <a:lnTo>
                  <a:pt x="0" y="301704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ihandsfigur: Form 58">
            <a:extLst>
              <a:ext uri="{FF2B5EF4-FFF2-40B4-BE49-F238E27FC236}">
                <a16:creationId xmlns:a16="http://schemas.microsoft.com/office/drawing/2014/main" id="{1E408E18-59DA-8239-F613-0785C2AE0118}"/>
              </a:ext>
            </a:extLst>
          </p:cNvPr>
          <p:cNvSpPr/>
          <p:nvPr userDrawn="1"/>
        </p:nvSpPr>
        <p:spPr>
          <a:xfrm>
            <a:off x="2171169" y="-6968"/>
            <a:ext cx="1179465" cy="500144"/>
          </a:xfrm>
          <a:custGeom>
            <a:avLst/>
            <a:gdLst>
              <a:gd name="csX0" fmla="*/ 0 w 1179465"/>
              <a:gd name="csY0" fmla="*/ 0 h 500144"/>
              <a:gd name="csX1" fmla="*/ 1179465 w 1179465"/>
              <a:gd name="csY1" fmla="*/ 0 h 500144"/>
              <a:gd name="csX2" fmla="*/ 929393 w 1179465"/>
              <a:gd name="csY2" fmla="*/ 500144 h 500144"/>
              <a:gd name="csX3" fmla="*/ 250072 w 1179465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9465" h="500144">
                <a:moveTo>
                  <a:pt x="0" y="0"/>
                </a:moveTo>
                <a:lnTo>
                  <a:pt x="1179465" y="0"/>
                </a:lnTo>
                <a:lnTo>
                  <a:pt x="929393" y="500144"/>
                </a:lnTo>
                <a:lnTo>
                  <a:pt x="250072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Frihandsfigur: Form 67">
            <a:extLst>
              <a:ext uri="{FF2B5EF4-FFF2-40B4-BE49-F238E27FC236}">
                <a16:creationId xmlns:a16="http://schemas.microsoft.com/office/drawing/2014/main" id="{BF17F2F0-7DD7-E1FF-F5C4-DEC0F700BF2F}"/>
              </a:ext>
            </a:extLst>
          </p:cNvPr>
          <p:cNvSpPr/>
          <p:nvPr userDrawn="1"/>
        </p:nvSpPr>
        <p:spPr>
          <a:xfrm>
            <a:off x="2419666" y="-6967"/>
            <a:ext cx="1193958" cy="1014781"/>
          </a:xfrm>
          <a:custGeom>
            <a:avLst/>
            <a:gdLst>
              <a:gd name="csX0" fmla="*/ 250073 w 1193958"/>
              <a:gd name="csY0" fmla="*/ 0 h 1014781"/>
              <a:gd name="csX1" fmla="*/ 943887 w 1193958"/>
              <a:gd name="csY1" fmla="*/ 0 h 1014781"/>
              <a:gd name="csX2" fmla="*/ 1193958 w 1193958"/>
              <a:gd name="csY2" fmla="*/ 500144 h 1014781"/>
              <a:gd name="csX3" fmla="*/ 936640 w 1193958"/>
              <a:gd name="csY3" fmla="*/ 1014781 h 1014781"/>
              <a:gd name="csX4" fmla="*/ 257319 w 1193958"/>
              <a:gd name="csY4" fmla="*/ 1014781 h 1014781"/>
              <a:gd name="csX5" fmla="*/ 0 w 1193958"/>
              <a:gd name="csY5" fmla="*/ 50014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1014781">
                <a:moveTo>
                  <a:pt x="250073" y="0"/>
                </a:moveTo>
                <a:lnTo>
                  <a:pt x="943887" y="0"/>
                </a:lnTo>
                <a:lnTo>
                  <a:pt x="1193958" y="500144"/>
                </a:lnTo>
                <a:lnTo>
                  <a:pt x="936640" y="1014781"/>
                </a:lnTo>
                <a:lnTo>
                  <a:pt x="257319" y="1014781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9" name="Sexhörning 18">
            <a:extLst>
              <a:ext uri="{FF2B5EF4-FFF2-40B4-BE49-F238E27FC236}">
                <a16:creationId xmlns:a16="http://schemas.microsoft.com/office/drawing/2014/main" id="{2174F6EA-3081-CBA7-3CEC-42CF36276E5E}"/>
              </a:ext>
            </a:extLst>
          </p:cNvPr>
          <p:cNvSpPr/>
          <p:nvPr userDrawn="1"/>
        </p:nvSpPr>
        <p:spPr>
          <a:xfrm>
            <a:off x="3355614" y="493176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exhörning 20">
            <a:extLst>
              <a:ext uri="{FF2B5EF4-FFF2-40B4-BE49-F238E27FC236}">
                <a16:creationId xmlns:a16="http://schemas.microsoft.com/office/drawing/2014/main" id="{5A0B9D5E-2055-7B07-1A32-D83A73A77887}"/>
              </a:ext>
            </a:extLst>
          </p:cNvPr>
          <p:cNvSpPr/>
          <p:nvPr userDrawn="1"/>
        </p:nvSpPr>
        <p:spPr>
          <a:xfrm>
            <a:off x="560545" y="1007813"/>
            <a:ext cx="1193958" cy="1029274"/>
          </a:xfrm>
          <a:prstGeom prst="hexagon">
            <a:avLst/>
          </a:pr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exhörning 21">
            <a:extLst>
              <a:ext uri="{FF2B5EF4-FFF2-40B4-BE49-F238E27FC236}">
                <a16:creationId xmlns:a16="http://schemas.microsoft.com/office/drawing/2014/main" id="{536AEE03-35BD-898B-C5DE-BE55B2CD5CEB}"/>
              </a:ext>
            </a:extLst>
          </p:cNvPr>
          <p:cNvSpPr/>
          <p:nvPr userDrawn="1"/>
        </p:nvSpPr>
        <p:spPr>
          <a:xfrm>
            <a:off x="1488400" y="1522450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exhörning 22">
            <a:extLst>
              <a:ext uri="{FF2B5EF4-FFF2-40B4-BE49-F238E27FC236}">
                <a16:creationId xmlns:a16="http://schemas.microsoft.com/office/drawing/2014/main" id="{1B91ABF8-A767-21B9-2D83-B86FA7B77365}"/>
              </a:ext>
            </a:extLst>
          </p:cNvPr>
          <p:cNvSpPr/>
          <p:nvPr userDrawn="1"/>
        </p:nvSpPr>
        <p:spPr>
          <a:xfrm>
            <a:off x="806254" y="1532305"/>
            <a:ext cx="1193958" cy="1029274"/>
          </a:xfrm>
          <a:prstGeom prst="hexagon">
            <a:avLst/>
          </a:pr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exhörning 24">
            <a:extLst>
              <a:ext uri="{FF2B5EF4-FFF2-40B4-BE49-F238E27FC236}">
                <a16:creationId xmlns:a16="http://schemas.microsoft.com/office/drawing/2014/main" id="{4D14F010-80C5-3D72-EEEA-A0203274D868}"/>
              </a:ext>
            </a:extLst>
          </p:cNvPr>
          <p:cNvSpPr/>
          <p:nvPr userDrawn="1"/>
        </p:nvSpPr>
        <p:spPr>
          <a:xfrm>
            <a:off x="3364504" y="2032449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927930" y="3288218"/>
            <a:ext cx="7493754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 algn="l"/>
            <a:r>
              <a:rPr lang="sv-SE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ABADD7-0A30-4292-4688-5E6E59E1C646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927930" y="3812093"/>
            <a:ext cx="7493755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55EBEFB-B9CF-F7FB-00F2-B3B83F4D9FA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933452" y="5467855"/>
            <a:ext cx="7488423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9DBDF531-EE1D-FB0E-6957-C00CD458C150}"/>
              </a:ext>
            </a:extLst>
          </p:cNvPr>
          <p:cNvSpPr/>
          <p:nvPr userDrawn="1"/>
        </p:nvSpPr>
        <p:spPr>
          <a:xfrm rot="10800000">
            <a:off x="11495874" y="4301439"/>
            <a:ext cx="691363" cy="1029274"/>
          </a:xfrm>
          <a:custGeom>
            <a:avLst/>
            <a:gdLst>
              <a:gd name="csX0" fmla="*/ 434045 w 691363"/>
              <a:gd name="csY0" fmla="*/ 1029274 h 1029274"/>
              <a:gd name="csX1" fmla="*/ 0 w 691363"/>
              <a:gd name="csY1" fmla="*/ 1029274 h 1029274"/>
              <a:gd name="csX2" fmla="*/ 0 w 691363"/>
              <a:gd name="csY2" fmla="*/ 0 h 1029274"/>
              <a:gd name="csX3" fmla="*/ 434045 w 691363"/>
              <a:gd name="csY3" fmla="*/ 0 h 1029274"/>
              <a:gd name="csX4" fmla="*/ 691363 w 691363"/>
              <a:gd name="csY4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91363" h="1029274">
                <a:moveTo>
                  <a:pt x="434045" y="1029274"/>
                </a:moveTo>
                <a:lnTo>
                  <a:pt x="0" y="1029274"/>
                </a:lnTo>
                <a:lnTo>
                  <a:pt x="0" y="0"/>
                </a:lnTo>
                <a:lnTo>
                  <a:pt x="434045" y="0"/>
                </a:lnTo>
                <a:lnTo>
                  <a:pt x="691363" y="51463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Frihandsfigur: Form 48">
            <a:extLst>
              <a:ext uri="{FF2B5EF4-FFF2-40B4-BE49-F238E27FC236}">
                <a16:creationId xmlns:a16="http://schemas.microsoft.com/office/drawing/2014/main" id="{9D14AC24-212E-4668-5E18-053B1A14F0AF}"/>
              </a:ext>
            </a:extLst>
          </p:cNvPr>
          <p:cNvSpPr/>
          <p:nvPr userDrawn="1"/>
        </p:nvSpPr>
        <p:spPr>
          <a:xfrm rot="10800000">
            <a:off x="11486388" y="6360316"/>
            <a:ext cx="723309" cy="514636"/>
          </a:xfrm>
          <a:custGeom>
            <a:avLst/>
            <a:gdLst>
              <a:gd name="csX0" fmla="*/ 465992 w 723309"/>
              <a:gd name="csY0" fmla="*/ 514636 h 514636"/>
              <a:gd name="csX1" fmla="*/ 0 w 723309"/>
              <a:gd name="csY1" fmla="*/ 514636 h 514636"/>
              <a:gd name="csX2" fmla="*/ 0 w 723309"/>
              <a:gd name="csY2" fmla="*/ 0 h 514636"/>
              <a:gd name="csX3" fmla="*/ 723309 w 723309"/>
              <a:gd name="csY3" fmla="*/ 0 h 514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23309" h="514636">
                <a:moveTo>
                  <a:pt x="465992" y="514636"/>
                </a:moveTo>
                <a:lnTo>
                  <a:pt x="0" y="514636"/>
                </a:lnTo>
                <a:lnTo>
                  <a:pt x="0" y="0"/>
                </a:lnTo>
                <a:lnTo>
                  <a:pt x="723309" y="0"/>
                </a:lnTo>
                <a:close/>
              </a:path>
            </a:pathLst>
          </a:cu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4" name="Sexhörning 33">
            <a:extLst>
              <a:ext uri="{FF2B5EF4-FFF2-40B4-BE49-F238E27FC236}">
                <a16:creationId xmlns:a16="http://schemas.microsoft.com/office/drawing/2014/main" id="{E414D660-E3FA-4EB0-B596-C1C7BBE129A1}"/>
              </a:ext>
            </a:extLst>
          </p:cNvPr>
          <p:cNvSpPr/>
          <p:nvPr userDrawn="1"/>
        </p:nvSpPr>
        <p:spPr>
          <a:xfrm rot="10800000">
            <a:off x="10558140" y="5845679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ihandsfigur: Form 70">
            <a:extLst>
              <a:ext uri="{FF2B5EF4-FFF2-40B4-BE49-F238E27FC236}">
                <a16:creationId xmlns:a16="http://schemas.microsoft.com/office/drawing/2014/main" id="{C805F467-1DCE-90E5-FCB5-B32A3481D666}"/>
              </a:ext>
            </a:extLst>
          </p:cNvPr>
          <p:cNvSpPr/>
          <p:nvPr userDrawn="1"/>
        </p:nvSpPr>
        <p:spPr>
          <a:xfrm rot="10800000">
            <a:off x="9621850" y="6360315"/>
            <a:ext cx="1193958" cy="516734"/>
          </a:xfrm>
          <a:custGeom>
            <a:avLst/>
            <a:gdLst>
              <a:gd name="csX0" fmla="*/ 936640 w 1193958"/>
              <a:gd name="csY0" fmla="*/ 516734 h 516734"/>
              <a:gd name="csX1" fmla="*/ 257319 w 1193958"/>
              <a:gd name="csY1" fmla="*/ 516734 h 516734"/>
              <a:gd name="csX2" fmla="*/ 0 w 1193958"/>
              <a:gd name="csY2" fmla="*/ 2097 h 516734"/>
              <a:gd name="csX3" fmla="*/ 1049 w 1193958"/>
              <a:gd name="csY3" fmla="*/ 0 h 516734"/>
              <a:gd name="csX4" fmla="*/ 1192909 w 1193958"/>
              <a:gd name="csY4" fmla="*/ 0 h 516734"/>
              <a:gd name="csX5" fmla="*/ 1193958 w 1193958"/>
              <a:gd name="csY5" fmla="*/ 2097 h 516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516734">
                <a:moveTo>
                  <a:pt x="936640" y="516734"/>
                </a:moveTo>
                <a:lnTo>
                  <a:pt x="257319" y="516734"/>
                </a:lnTo>
                <a:lnTo>
                  <a:pt x="0" y="2097"/>
                </a:lnTo>
                <a:lnTo>
                  <a:pt x="1049" y="0"/>
                </a:lnTo>
                <a:lnTo>
                  <a:pt x="1192909" y="0"/>
                </a:lnTo>
                <a:lnTo>
                  <a:pt x="1193958" y="2097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9" name="Sexhörning 38">
            <a:extLst>
              <a:ext uri="{FF2B5EF4-FFF2-40B4-BE49-F238E27FC236}">
                <a16:creationId xmlns:a16="http://schemas.microsoft.com/office/drawing/2014/main" id="{F794561F-F86D-C6AC-3DA5-9618E98B4808}"/>
              </a:ext>
            </a:extLst>
          </p:cNvPr>
          <p:cNvSpPr/>
          <p:nvPr userDrawn="1"/>
        </p:nvSpPr>
        <p:spPr>
          <a:xfrm rot="10800000">
            <a:off x="8690926" y="5845679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ihandsfigur: Form 44">
            <a:extLst>
              <a:ext uri="{FF2B5EF4-FFF2-40B4-BE49-F238E27FC236}">
                <a16:creationId xmlns:a16="http://schemas.microsoft.com/office/drawing/2014/main" id="{3B4D9691-CFAA-4924-939D-EEB6BE545773}"/>
              </a:ext>
            </a:extLst>
          </p:cNvPr>
          <p:cNvSpPr/>
          <p:nvPr userDrawn="1"/>
        </p:nvSpPr>
        <p:spPr>
          <a:xfrm rot="10800000">
            <a:off x="11491894" y="5331042"/>
            <a:ext cx="706005" cy="1029274"/>
          </a:xfrm>
          <a:custGeom>
            <a:avLst/>
            <a:gdLst>
              <a:gd name="csX0" fmla="*/ 448687 w 706005"/>
              <a:gd name="csY0" fmla="*/ 1029274 h 1029274"/>
              <a:gd name="csX1" fmla="*/ 0 w 706005"/>
              <a:gd name="csY1" fmla="*/ 1029274 h 1029274"/>
              <a:gd name="csX2" fmla="*/ 0 w 706005"/>
              <a:gd name="csY2" fmla="*/ 0 h 1029274"/>
              <a:gd name="csX3" fmla="*/ 448687 w 706005"/>
              <a:gd name="csY3" fmla="*/ 0 h 1029274"/>
              <a:gd name="csX4" fmla="*/ 706005 w 706005"/>
              <a:gd name="csY4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06005" h="1029274">
                <a:moveTo>
                  <a:pt x="448687" y="1029274"/>
                </a:moveTo>
                <a:lnTo>
                  <a:pt x="0" y="1029274"/>
                </a:lnTo>
                <a:lnTo>
                  <a:pt x="0" y="0"/>
                </a:lnTo>
                <a:lnTo>
                  <a:pt x="448687" y="0"/>
                </a:lnTo>
                <a:lnTo>
                  <a:pt x="706005" y="51463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1" name="Sexhörning 40">
            <a:extLst>
              <a:ext uri="{FF2B5EF4-FFF2-40B4-BE49-F238E27FC236}">
                <a16:creationId xmlns:a16="http://schemas.microsoft.com/office/drawing/2014/main" id="{37B56318-84C9-73B2-8815-894F058FB6EE}"/>
              </a:ext>
            </a:extLst>
          </p:cNvPr>
          <p:cNvSpPr/>
          <p:nvPr userDrawn="1"/>
        </p:nvSpPr>
        <p:spPr>
          <a:xfrm rot="10800000">
            <a:off x="10562903" y="4816405"/>
            <a:ext cx="1193958" cy="1029274"/>
          </a:xfrm>
          <a:prstGeom prst="hexagon">
            <a:avLst/>
          </a:pr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ihandsfigur: Form 43">
            <a:extLst>
              <a:ext uri="{FF2B5EF4-FFF2-40B4-BE49-F238E27FC236}">
                <a16:creationId xmlns:a16="http://schemas.microsoft.com/office/drawing/2014/main" id="{E37B10CB-8D28-AFBF-E268-968E957EAAB1}"/>
              </a:ext>
            </a:extLst>
          </p:cNvPr>
          <p:cNvSpPr/>
          <p:nvPr userDrawn="1"/>
        </p:nvSpPr>
        <p:spPr>
          <a:xfrm rot="10800000">
            <a:off x="11240286" y="4806550"/>
            <a:ext cx="951714" cy="1029274"/>
          </a:xfrm>
          <a:custGeom>
            <a:avLst/>
            <a:gdLst>
              <a:gd name="csX0" fmla="*/ 694396 w 951714"/>
              <a:gd name="csY0" fmla="*/ 1029274 h 1029274"/>
              <a:gd name="csX1" fmla="*/ 15075 w 951714"/>
              <a:gd name="csY1" fmla="*/ 1029274 h 1029274"/>
              <a:gd name="csX2" fmla="*/ 0 w 951714"/>
              <a:gd name="csY2" fmla="*/ 999124 h 1029274"/>
              <a:gd name="csX3" fmla="*/ 0 w 951714"/>
              <a:gd name="csY3" fmla="*/ 30150 h 1029274"/>
              <a:gd name="csX4" fmla="*/ 15075 w 951714"/>
              <a:gd name="csY4" fmla="*/ 0 h 1029274"/>
              <a:gd name="csX5" fmla="*/ 694396 w 951714"/>
              <a:gd name="csY5" fmla="*/ 0 h 1029274"/>
              <a:gd name="csX6" fmla="*/ 951714 w 951714"/>
              <a:gd name="csY6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51714" h="1029274">
                <a:moveTo>
                  <a:pt x="694396" y="1029274"/>
                </a:moveTo>
                <a:lnTo>
                  <a:pt x="15075" y="1029274"/>
                </a:lnTo>
                <a:lnTo>
                  <a:pt x="0" y="999124"/>
                </a:lnTo>
                <a:lnTo>
                  <a:pt x="0" y="30150"/>
                </a:lnTo>
                <a:lnTo>
                  <a:pt x="15075" y="0"/>
                </a:lnTo>
                <a:lnTo>
                  <a:pt x="694396" y="0"/>
                </a:lnTo>
                <a:lnTo>
                  <a:pt x="951714" y="514637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3" name="Sexhörning 42">
            <a:extLst>
              <a:ext uri="{FF2B5EF4-FFF2-40B4-BE49-F238E27FC236}">
                <a16:creationId xmlns:a16="http://schemas.microsoft.com/office/drawing/2014/main" id="{021ECE35-5E83-BA85-74E5-DD9A06022FF2}"/>
              </a:ext>
            </a:extLst>
          </p:cNvPr>
          <p:cNvSpPr/>
          <p:nvPr userDrawn="1"/>
        </p:nvSpPr>
        <p:spPr>
          <a:xfrm rot="10800000">
            <a:off x="8682036" y="4291913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459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23" grpId="0" animBg="1"/>
      <p:bldP spid="71" grpId="0" animBg="1"/>
      <p:bldP spid="44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/3 bild hög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46320" cy="132556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39798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86435E8-4F97-8F50-FBDE-2705F23335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3946" y="1"/>
            <a:ext cx="6948055" cy="6858000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A2C4657C-2C05-5034-FAA5-E5D47AABAEF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244800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/3 bild höger (ljus)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46320" cy="1325563"/>
          </a:xfrm>
        </p:spPr>
        <p:txBody>
          <a:bodyPr vert="horz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86435E8-4F97-8F50-FBDE-2705F23335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3946" y="1"/>
            <a:ext cx="6948055" cy="6858000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9BE91A91-8CED-864B-8916-63C9809D6AD4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42674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dubbelpil hög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1447CD8-B60C-EB30-F7B6-3BA076B92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47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27A8C22E-69CC-E6A6-E74C-DED6C4268D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24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11" name="Frihandsfigur: Form 10">
            <a:extLst>
              <a:ext uri="{FF2B5EF4-FFF2-40B4-BE49-F238E27FC236}">
                <a16:creationId xmlns:a16="http://schemas.microsoft.com/office/drawing/2014/main" id="{A64C02C6-89EE-60D4-4C52-83CD2F8C0BAB}"/>
              </a:ext>
            </a:extLst>
          </p:cNvPr>
          <p:cNvSpPr/>
          <p:nvPr userDrawn="1"/>
        </p:nvSpPr>
        <p:spPr>
          <a:xfrm>
            <a:off x="8290560" y="2"/>
            <a:ext cx="3909915" cy="6857996"/>
          </a:xfrm>
          <a:custGeom>
            <a:avLst/>
            <a:gdLst>
              <a:gd name="connsiteX0" fmla="*/ 1714500 w 4450935"/>
              <a:gd name="connsiteY0" fmla="*/ 0 h 6857996"/>
              <a:gd name="connsiteX1" fmla="*/ 4450935 w 4450935"/>
              <a:gd name="connsiteY1" fmla="*/ 0 h 6857996"/>
              <a:gd name="connsiteX2" fmla="*/ 4450935 w 4450935"/>
              <a:gd name="connsiteY2" fmla="*/ 6857996 h 6857996"/>
              <a:gd name="connsiteX3" fmla="*/ 1714500 w 4450935"/>
              <a:gd name="connsiteY3" fmla="*/ 6857996 h 6857996"/>
              <a:gd name="connsiteX4" fmla="*/ 0 w 4450935"/>
              <a:gd name="connsiteY4" fmla="*/ 3428998 h 6857996"/>
              <a:gd name="connsiteX0" fmla="*/ 1714500 w 4450935"/>
              <a:gd name="connsiteY0" fmla="*/ 0 h 6857996"/>
              <a:gd name="connsiteX1" fmla="*/ 4031835 w 4450935"/>
              <a:gd name="connsiteY1" fmla="*/ 0 h 6857996"/>
              <a:gd name="connsiteX2" fmla="*/ 4450935 w 4450935"/>
              <a:gd name="connsiteY2" fmla="*/ 6857996 h 6857996"/>
              <a:gd name="connsiteX3" fmla="*/ 1714500 w 4450935"/>
              <a:gd name="connsiteY3" fmla="*/ 6857996 h 6857996"/>
              <a:gd name="connsiteX4" fmla="*/ 0 w 4450935"/>
              <a:gd name="connsiteY4" fmla="*/ 3428998 h 6857996"/>
              <a:gd name="connsiteX5" fmla="*/ 1714500 w 4450935"/>
              <a:gd name="connsiteY5" fmla="*/ 0 h 6857996"/>
              <a:gd name="connsiteX0" fmla="*/ 1714500 w 4031835"/>
              <a:gd name="connsiteY0" fmla="*/ 0 h 6857996"/>
              <a:gd name="connsiteX1" fmla="*/ 4031835 w 4031835"/>
              <a:gd name="connsiteY1" fmla="*/ 0 h 6857996"/>
              <a:gd name="connsiteX2" fmla="*/ 4024215 w 4031835"/>
              <a:gd name="connsiteY2" fmla="*/ 6850376 h 6857996"/>
              <a:gd name="connsiteX3" fmla="*/ 1714500 w 4031835"/>
              <a:gd name="connsiteY3" fmla="*/ 6857996 h 6857996"/>
              <a:gd name="connsiteX4" fmla="*/ 0 w 4031835"/>
              <a:gd name="connsiteY4" fmla="*/ 3428998 h 6857996"/>
              <a:gd name="connsiteX5" fmla="*/ 1714500 w 4031835"/>
              <a:gd name="connsiteY5" fmla="*/ 0 h 6857996"/>
              <a:gd name="connsiteX0" fmla="*/ 1714500 w 4024215"/>
              <a:gd name="connsiteY0" fmla="*/ 0 h 6857996"/>
              <a:gd name="connsiteX1" fmla="*/ 3909915 w 4024215"/>
              <a:gd name="connsiteY1" fmla="*/ 0 h 6857996"/>
              <a:gd name="connsiteX2" fmla="*/ 4024215 w 4024215"/>
              <a:gd name="connsiteY2" fmla="*/ 6850376 h 6857996"/>
              <a:gd name="connsiteX3" fmla="*/ 1714500 w 4024215"/>
              <a:gd name="connsiteY3" fmla="*/ 6857996 h 6857996"/>
              <a:gd name="connsiteX4" fmla="*/ 0 w 4024215"/>
              <a:gd name="connsiteY4" fmla="*/ 3428998 h 6857996"/>
              <a:gd name="connsiteX5" fmla="*/ 1714500 w 4024215"/>
              <a:gd name="connsiteY5" fmla="*/ 0 h 6857996"/>
              <a:gd name="connsiteX0" fmla="*/ 1714500 w 3909915"/>
              <a:gd name="connsiteY0" fmla="*/ 0 h 6857996"/>
              <a:gd name="connsiteX1" fmla="*/ 3909915 w 3909915"/>
              <a:gd name="connsiteY1" fmla="*/ 0 h 6857996"/>
              <a:gd name="connsiteX2" fmla="*/ 3909915 w 3909915"/>
              <a:gd name="connsiteY2" fmla="*/ 6857996 h 6857996"/>
              <a:gd name="connsiteX3" fmla="*/ 1714500 w 3909915"/>
              <a:gd name="connsiteY3" fmla="*/ 6857996 h 6857996"/>
              <a:gd name="connsiteX4" fmla="*/ 0 w 3909915"/>
              <a:gd name="connsiteY4" fmla="*/ 3428998 h 6857996"/>
              <a:gd name="connsiteX5" fmla="*/ 1714500 w 3909915"/>
              <a:gd name="connsiteY5" fmla="*/ 0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9915" h="6857996">
                <a:moveTo>
                  <a:pt x="1714500" y="0"/>
                </a:moveTo>
                <a:lnTo>
                  <a:pt x="3909915" y="0"/>
                </a:lnTo>
                <a:lnTo>
                  <a:pt x="3909915" y="6857996"/>
                </a:lnTo>
                <a:lnTo>
                  <a:pt x="1714500" y="6857996"/>
                </a:lnTo>
                <a:lnTo>
                  <a:pt x="0" y="3428998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B10A0EF0-F6BF-D32A-6722-3F11180E7527}"/>
              </a:ext>
            </a:extLst>
          </p:cNvPr>
          <p:cNvSpPr/>
          <p:nvPr userDrawn="1"/>
        </p:nvSpPr>
        <p:spPr>
          <a:xfrm>
            <a:off x="8803640" y="0"/>
            <a:ext cx="3396835" cy="6857996"/>
          </a:xfrm>
          <a:custGeom>
            <a:avLst/>
            <a:gdLst>
              <a:gd name="connsiteX0" fmla="*/ 1714500 w 3396835"/>
              <a:gd name="connsiteY0" fmla="*/ 0 h 6857996"/>
              <a:gd name="connsiteX1" fmla="*/ 3396835 w 3396835"/>
              <a:gd name="connsiteY1" fmla="*/ 0 h 6857996"/>
              <a:gd name="connsiteX2" fmla="*/ 3396835 w 3396835"/>
              <a:gd name="connsiteY2" fmla="*/ 6857996 h 6857996"/>
              <a:gd name="connsiteX3" fmla="*/ 1714500 w 3396835"/>
              <a:gd name="connsiteY3" fmla="*/ 6857996 h 6857996"/>
              <a:gd name="connsiteX4" fmla="*/ 0 w 3396835"/>
              <a:gd name="connsiteY4" fmla="*/ 3428998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6835" h="6857996">
                <a:moveTo>
                  <a:pt x="1714500" y="0"/>
                </a:moveTo>
                <a:lnTo>
                  <a:pt x="3396835" y="0"/>
                </a:lnTo>
                <a:lnTo>
                  <a:pt x="3396835" y="6857996"/>
                </a:lnTo>
                <a:lnTo>
                  <a:pt x="1714500" y="6857996"/>
                </a:lnTo>
                <a:lnTo>
                  <a:pt x="0" y="3428998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69E976-927A-BDD8-2818-54CC112B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6738" y="6356350"/>
            <a:ext cx="13192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339C130-53C7-1B4D-308F-F9B26209D0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18014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30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667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667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667">
                                          <p:cBhvr additive="base">
                                            <p:cTn id="1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667">
                                          <p:cBhvr additive="base">
                                            <p:cTn id="1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animBg="1"/>
          <p:bldP spid="13" grpId="0" animBg="1"/>
        </p:bldLst>
      </p:timing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ubrik + två textboxa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ECA394-5DCF-4AA1-827C-0B4D291B9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4AD33AB-FE64-4715-BEC5-3CB0B406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57DEDD3-A814-4D6F-9E66-12FC02C37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287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824655E-3710-4A12-876D-2F2D28CD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F8E1C-D67B-B864-85DC-39383FED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3775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917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2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824655E-3710-4A12-876D-2F2D28CD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685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6F04DD3D-CB7D-7AD5-CC4A-5170CE050E36}"/>
              </a:ext>
            </a:extLst>
          </p:cNvPr>
          <p:cNvSpPr/>
          <p:nvPr userDrawn="1"/>
        </p:nvSpPr>
        <p:spPr>
          <a:xfrm>
            <a:off x="10089357" y="-4619"/>
            <a:ext cx="2102644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2644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098025" y="2287540"/>
                  <a:pt x="2095716" y="0"/>
                </a:cubicBezTo>
                <a:lnTo>
                  <a:pt x="84499" y="2309"/>
                </a:lnTo>
                <a:close/>
              </a:path>
            </a:pathLst>
          </a:custGeom>
          <a:solidFill>
            <a:srgbClr val="D4E1E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F8E1C-D67B-B864-85DC-39383FED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51157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E4817055-734D-31D6-20A4-ADC5A53FE7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70563" y="223821"/>
            <a:ext cx="560382" cy="479968"/>
          </a:xfrm>
          <a:prstGeom prst="rect">
            <a:avLst/>
          </a:prstGeom>
        </p:spPr>
      </p:pic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D85D3BEE-7076-0B70-FB57-1BAB7373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0145" y="6356350"/>
            <a:ext cx="1319212" cy="365125"/>
          </a:xfrm>
        </p:spPr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83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4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6F04DD3D-CB7D-7AD5-CC4A-5170CE050E36}"/>
              </a:ext>
            </a:extLst>
          </p:cNvPr>
          <p:cNvSpPr/>
          <p:nvPr userDrawn="1"/>
        </p:nvSpPr>
        <p:spPr>
          <a:xfrm>
            <a:off x="10089357" y="-4619"/>
            <a:ext cx="2102644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2644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098025" y="2287540"/>
                  <a:pt x="2095716" y="0"/>
                </a:cubicBezTo>
                <a:lnTo>
                  <a:pt x="84499" y="2309"/>
                </a:lnTo>
                <a:close/>
              </a:path>
            </a:pathLst>
          </a:cu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824655E-3710-4A12-876D-2F2D28CDF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0145" y="6356350"/>
            <a:ext cx="1319212" cy="365125"/>
          </a:xfrm>
        </p:spPr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F8E1C-D67B-B864-85DC-39383FED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51157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90B169A9-D3DE-A0F0-2C06-C92DB82396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705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17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sida"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BAE6C38-C2EA-316F-AAB8-47D8B78F5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1154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AE6C38-C2EA-316F-AAB8-47D8B78F5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C0C6180E-8AA2-3277-A3FD-4A6BA407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931F59B-69AB-F1B0-50AC-534A5C74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FC706FC-B74A-7873-C1E2-2FF12B835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4FB78EA-4B44-1A7E-57D6-0B28CCEA4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38DADB9-19A8-55AA-664E-3EF6ED455336}"/>
              </a:ext>
            </a:extLst>
          </p:cNvPr>
          <p:cNvSpPr/>
          <p:nvPr userDrawn="1"/>
        </p:nvSpPr>
        <p:spPr>
          <a:xfrm>
            <a:off x="839788" y="1808163"/>
            <a:ext cx="10512425" cy="4068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62048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1B6E0B08-E7B9-C881-1CDC-AAAD3CBB19CB}"/>
              </a:ext>
            </a:extLst>
          </p:cNvPr>
          <p:cNvSpPr/>
          <p:nvPr userDrawn="1"/>
        </p:nvSpPr>
        <p:spPr>
          <a:xfrm>
            <a:off x="0" y="2"/>
            <a:ext cx="11353800" cy="6857996"/>
          </a:xfrm>
          <a:custGeom>
            <a:avLst/>
            <a:gdLst>
              <a:gd name="connsiteX0" fmla="*/ 0 w 11353800"/>
              <a:gd name="connsiteY0" fmla="*/ 0 h 6857996"/>
              <a:gd name="connsiteX1" fmla="*/ 9639300 w 11353800"/>
              <a:gd name="connsiteY1" fmla="*/ 0 h 6857996"/>
              <a:gd name="connsiteX2" fmla="*/ 11353800 w 11353800"/>
              <a:gd name="connsiteY2" fmla="*/ 3428998 h 6857996"/>
              <a:gd name="connsiteX3" fmla="*/ 9639300 w 11353800"/>
              <a:gd name="connsiteY3" fmla="*/ 6857996 h 6857996"/>
              <a:gd name="connsiteX4" fmla="*/ 0 w 11353800"/>
              <a:gd name="connsiteY4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3800" h="6857996">
                <a:moveTo>
                  <a:pt x="0" y="0"/>
                </a:moveTo>
                <a:lnTo>
                  <a:pt x="9639300" y="0"/>
                </a:lnTo>
                <a:lnTo>
                  <a:pt x="11353800" y="3428998"/>
                </a:lnTo>
                <a:lnTo>
                  <a:pt x="9639300" y="6857996"/>
                </a:lnTo>
                <a:lnTo>
                  <a:pt x="0" y="685799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9405F5B1-8B5A-14D1-B020-A9BF9353F613}"/>
              </a:ext>
            </a:extLst>
          </p:cNvPr>
          <p:cNvSpPr/>
          <p:nvPr userDrawn="1"/>
        </p:nvSpPr>
        <p:spPr>
          <a:xfrm>
            <a:off x="-28575" y="2"/>
            <a:ext cx="10482776" cy="6877046"/>
          </a:xfrm>
          <a:custGeom>
            <a:avLst/>
            <a:gdLst>
              <a:gd name="connsiteX0" fmla="*/ 0 w 10311326"/>
              <a:gd name="connsiteY0" fmla="*/ 0 h 6857996"/>
              <a:gd name="connsiteX1" fmla="*/ 8596826 w 10311326"/>
              <a:gd name="connsiteY1" fmla="*/ 0 h 6857996"/>
              <a:gd name="connsiteX2" fmla="*/ 10311326 w 10311326"/>
              <a:gd name="connsiteY2" fmla="*/ 3428998 h 6857996"/>
              <a:gd name="connsiteX3" fmla="*/ 8596826 w 10311326"/>
              <a:gd name="connsiteY3" fmla="*/ 6857996 h 6857996"/>
              <a:gd name="connsiteX4" fmla="*/ 0 w 10311326"/>
              <a:gd name="connsiteY4" fmla="*/ 6857996 h 6857996"/>
              <a:gd name="connsiteX0" fmla="*/ 0 w 10473251"/>
              <a:gd name="connsiteY0" fmla="*/ 0 h 6867521"/>
              <a:gd name="connsiteX1" fmla="*/ 8758751 w 10473251"/>
              <a:gd name="connsiteY1" fmla="*/ 9525 h 6867521"/>
              <a:gd name="connsiteX2" fmla="*/ 10473251 w 10473251"/>
              <a:gd name="connsiteY2" fmla="*/ 3438523 h 6867521"/>
              <a:gd name="connsiteX3" fmla="*/ 8758751 w 10473251"/>
              <a:gd name="connsiteY3" fmla="*/ 6867521 h 6867521"/>
              <a:gd name="connsiteX4" fmla="*/ 161925 w 10473251"/>
              <a:gd name="connsiteY4" fmla="*/ 6867521 h 6867521"/>
              <a:gd name="connsiteX5" fmla="*/ 0 w 10473251"/>
              <a:gd name="connsiteY5" fmla="*/ 0 h 6867521"/>
              <a:gd name="connsiteX0" fmla="*/ 0 w 10463726"/>
              <a:gd name="connsiteY0" fmla="*/ 9525 h 6857996"/>
              <a:gd name="connsiteX1" fmla="*/ 8749226 w 10463726"/>
              <a:gd name="connsiteY1" fmla="*/ 0 h 6857996"/>
              <a:gd name="connsiteX2" fmla="*/ 10463726 w 10463726"/>
              <a:gd name="connsiteY2" fmla="*/ 3428998 h 6857996"/>
              <a:gd name="connsiteX3" fmla="*/ 8749226 w 10463726"/>
              <a:gd name="connsiteY3" fmla="*/ 6857996 h 6857996"/>
              <a:gd name="connsiteX4" fmla="*/ 152400 w 10463726"/>
              <a:gd name="connsiteY4" fmla="*/ 6857996 h 6857996"/>
              <a:gd name="connsiteX5" fmla="*/ 0 w 10463726"/>
              <a:gd name="connsiteY5" fmla="*/ 9525 h 6857996"/>
              <a:gd name="connsiteX0" fmla="*/ 28575 w 10492301"/>
              <a:gd name="connsiteY0" fmla="*/ 9525 h 6886571"/>
              <a:gd name="connsiteX1" fmla="*/ 8777801 w 10492301"/>
              <a:gd name="connsiteY1" fmla="*/ 0 h 6886571"/>
              <a:gd name="connsiteX2" fmla="*/ 10492301 w 10492301"/>
              <a:gd name="connsiteY2" fmla="*/ 3428998 h 6886571"/>
              <a:gd name="connsiteX3" fmla="*/ 8777801 w 10492301"/>
              <a:gd name="connsiteY3" fmla="*/ 6857996 h 6886571"/>
              <a:gd name="connsiteX4" fmla="*/ 0 w 10492301"/>
              <a:gd name="connsiteY4" fmla="*/ 6886571 h 6886571"/>
              <a:gd name="connsiteX5" fmla="*/ 28575 w 10492301"/>
              <a:gd name="connsiteY5" fmla="*/ 9525 h 6886571"/>
              <a:gd name="connsiteX0" fmla="*/ 19050 w 10482776"/>
              <a:gd name="connsiteY0" fmla="*/ 9525 h 6877046"/>
              <a:gd name="connsiteX1" fmla="*/ 8768276 w 10482776"/>
              <a:gd name="connsiteY1" fmla="*/ 0 h 6877046"/>
              <a:gd name="connsiteX2" fmla="*/ 10482776 w 10482776"/>
              <a:gd name="connsiteY2" fmla="*/ 3428998 h 6877046"/>
              <a:gd name="connsiteX3" fmla="*/ 8768276 w 10482776"/>
              <a:gd name="connsiteY3" fmla="*/ 6857996 h 6877046"/>
              <a:gd name="connsiteX4" fmla="*/ 0 w 10482776"/>
              <a:gd name="connsiteY4" fmla="*/ 6877046 h 6877046"/>
              <a:gd name="connsiteX5" fmla="*/ 19050 w 10482776"/>
              <a:gd name="connsiteY5" fmla="*/ 9525 h 6877046"/>
              <a:gd name="connsiteX0" fmla="*/ 19050 w 10482776"/>
              <a:gd name="connsiteY0" fmla="*/ 0 h 6886571"/>
              <a:gd name="connsiteX1" fmla="*/ 8768276 w 10482776"/>
              <a:gd name="connsiteY1" fmla="*/ 9525 h 6886571"/>
              <a:gd name="connsiteX2" fmla="*/ 10482776 w 10482776"/>
              <a:gd name="connsiteY2" fmla="*/ 3438523 h 6886571"/>
              <a:gd name="connsiteX3" fmla="*/ 8768276 w 10482776"/>
              <a:gd name="connsiteY3" fmla="*/ 6867521 h 6886571"/>
              <a:gd name="connsiteX4" fmla="*/ 0 w 10482776"/>
              <a:gd name="connsiteY4" fmla="*/ 6886571 h 6886571"/>
              <a:gd name="connsiteX5" fmla="*/ 19050 w 10482776"/>
              <a:gd name="connsiteY5" fmla="*/ 0 h 6886571"/>
              <a:gd name="connsiteX0" fmla="*/ 9525 w 10482776"/>
              <a:gd name="connsiteY0" fmla="*/ 0 h 6877046"/>
              <a:gd name="connsiteX1" fmla="*/ 8768276 w 10482776"/>
              <a:gd name="connsiteY1" fmla="*/ 0 h 6877046"/>
              <a:gd name="connsiteX2" fmla="*/ 10482776 w 10482776"/>
              <a:gd name="connsiteY2" fmla="*/ 3428998 h 6877046"/>
              <a:gd name="connsiteX3" fmla="*/ 8768276 w 10482776"/>
              <a:gd name="connsiteY3" fmla="*/ 6857996 h 6877046"/>
              <a:gd name="connsiteX4" fmla="*/ 0 w 10482776"/>
              <a:gd name="connsiteY4" fmla="*/ 6877046 h 6877046"/>
              <a:gd name="connsiteX5" fmla="*/ 9525 w 10482776"/>
              <a:gd name="connsiteY5" fmla="*/ 0 h 687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82776" h="6877046">
                <a:moveTo>
                  <a:pt x="9525" y="0"/>
                </a:moveTo>
                <a:lnTo>
                  <a:pt x="8768276" y="0"/>
                </a:lnTo>
                <a:lnTo>
                  <a:pt x="10482776" y="3428998"/>
                </a:lnTo>
                <a:lnTo>
                  <a:pt x="8768276" y="6857996"/>
                </a:lnTo>
                <a:lnTo>
                  <a:pt x="0" y="6877046"/>
                </a:lnTo>
                <a:cubicBezTo>
                  <a:pt x="0" y="4591047"/>
                  <a:pt x="9525" y="2285999"/>
                  <a:pt x="95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9300" y="1768476"/>
            <a:ext cx="7239000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</a:t>
            </a:r>
            <a:br>
              <a:rPr lang="sv-SE"/>
            </a:br>
            <a:r>
              <a:rPr lang="sv-SE"/>
              <a:t>mall för rubrikformat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317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ängre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 flipV="1">
            <a:off x="5049997" y="2571486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8319" y="3438525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Längre</a:t>
            </a:r>
            <a:r>
              <a:rPr lang="en-GB"/>
              <a:t> </a:t>
            </a:r>
            <a:r>
              <a:rPr lang="en-GB" err="1"/>
              <a:t>citat</a:t>
            </a:r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90DC5D33-9F71-AE40-5EC1-1BA285D7856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7C2562E-3BAF-ED74-3F25-9A0399FE178D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5942439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bild hög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768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76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77C5ECA8-D09A-D4A0-5CEE-A6E23ED860E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995527" y="0"/>
            <a:ext cx="3196473" cy="6857999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AEB936F0-D54F-1CDD-6DBC-E6BFB526072B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054A72D-FC6F-8AFD-AC0F-E7CD67843196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14636483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/3 bild hög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25800" cy="1325563"/>
          </a:xfrm>
        </p:spPr>
        <p:txBody>
          <a:bodyPr vert="horz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225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1"/>
            <a:ext cx="79502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78F7E661-2F72-B632-353C-1519F2665978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995527" y="1"/>
            <a:ext cx="3196473" cy="6858000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AB763A90-E76F-34F5-ED33-A413E29F997D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50894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13" y="365125"/>
            <a:ext cx="4390707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5413" y="1825625"/>
            <a:ext cx="4876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1CA92B86-793C-5ED5-732E-74948CFD4444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>
            <a:off x="-1" y="1"/>
            <a:ext cx="3196473" cy="6858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71A3A55-7F64-9DFF-23A1-DC550A727615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397092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B909792E-A871-10CC-323D-74260B7C2E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23796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909792E-A871-10CC-323D-74260B7C2E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ubrik 1">
            <a:extLst>
              <a:ext uri="{FF2B5EF4-FFF2-40B4-BE49-F238E27FC236}">
                <a16:creationId xmlns:a16="http://schemas.microsoft.com/office/drawing/2014/main" id="{95DE5F71-E0FB-60E8-E42D-0CA0AE95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4403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F848955C-00EC-4B47-BC95-A26380F7B6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5653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F848955C-00EC-4B47-BC95-A26380F7B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p 2">
            <a:extLst>
              <a:ext uri="{FF2B5EF4-FFF2-40B4-BE49-F238E27FC236}">
                <a16:creationId xmlns:a16="http://schemas.microsoft.com/office/drawing/2014/main" id="{BA24694D-106D-F3E7-90D3-A179ABA8A4D3}"/>
              </a:ext>
            </a:extLst>
          </p:cNvPr>
          <p:cNvGrpSpPr/>
          <p:nvPr userDrawn="1"/>
        </p:nvGrpSpPr>
        <p:grpSpPr>
          <a:xfrm>
            <a:off x="3292429" y="1286615"/>
            <a:ext cx="5842046" cy="4284770"/>
            <a:chOff x="5085834" y="2419402"/>
            <a:chExt cx="1710845" cy="1254796"/>
          </a:xfrm>
        </p:grpSpPr>
        <p:sp>
          <p:nvSpPr>
            <p:cNvPr id="5" name="Sexhörning 4">
              <a:extLst>
                <a:ext uri="{FF2B5EF4-FFF2-40B4-BE49-F238E27FC236}">
                  <a16:creationId xmlns:a16="http://schemas.microsoft.com/office/drawing/2014/main" id="{F6052BDB-E3F0-541D-BC64-27C2AC08A72A}"/>
                </a:ext>
              </a:extLst>
            </p:cNvPr>
            <p:cNvSpPr/>
            <p:nvPr/>
          </p:nvSpPr>
          <p:spPr>
            <a:xfrm rot="5400000">
              <a:off x="5010171" y="2495065"/>
              <a:ext cx="1254796" cy="11034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Sexhörning 7">
              <a:extLst>
                <a:ext uri="{FF2B5EF4-FFF2-40B4-BE49-F238E27FC236}">
                  <a16:creationId xmlns:a16="http://schemas.microsoft.com/office/drawing/2014/main" id="{762EFCB3-B939-203E-C05C-223376C8A892}"/>
                </a:ext>
              </a:extLst>
            </p:cNvPr>
            <p:cNvSpPr/>
            <p:nvPr/>
          </p:nvSpPr>
          <p:spPr>
            <a:xfrm rot="5400000">
              <a:off x="5617546" y="2495065"/>
              <a:ext cx="1254796" cy="110347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Sexhörning 11">
              <a:extLst>
                <a:ext uri="{FF2B5EF4-FFF2-40B4-BE49-F238E27FC236}">
                  <a16:creationId xmlns:a16="http://schemas.microsoft.com/office/drawing/2014/main" id="{7ED6D1DD-7223-43C7-1AE8-B7C670481996}"/>
                </a:ext>
              </a:extLst>
            </p:cNvPr>
            <p:cNvSpPr/>
            <p:nvPr/>
          </p:nvSpPr>
          <p:spPr>
            <a:xfrm rot="5400000">
              <a:off x="5464104" y="2628483"/>
              <a:ext cx="950713" cy="836057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65CA5509-FF9B-D8E8-4AB8-DFECC285CF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185" y="2702079"/>
            <a:ext cx="2164534" cy="1395938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3D0A7A89-DB05-E582-5E77-28F68F3F183D}"/>
              </a:ext>
            </a:extLst>
          </p:cNvPr>
          <p:cNvSpPr txBox="1"/>
          <p:nvPr userDrawn="1"/>
        </p:nvSpPr>
        <p:spPr>
          <a:xfrm>
            <a:off x="839788" y="6419676"/>
            <a:ext cx="10512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cap="all" baseline="0">
                <a:solidFill>
                  <a:schemeClr val="accent1"/>
                </a:solidFill>
              </a:rPr>
              <a:t>Business region göteborg – en del av göteborgs stad i samarbete med regionen</a:t>
            </a:r>
          </a:p>
        </p:txBody>
      </p:sp>
    </p:spTree>
    <p:extLst>
      <p:ext uri="{BB962C8B-B14F-4D97-AF65-F5344CB8AC3E}">
        <p14:creationId xmlns:p14="http://schemas.microsoft.com/office/powerpoint/2010/main" val="18954237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ssida med 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F848955C-00EC-4B47-BC95-A26380F7B6C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62565391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60" imgH="360" progId="TCLayout.ActiveDocument.1">
                  <p:embed/>
                </p:oleObj>
              </mc:Choice>
              <mc:Fallback>
                <p:oleObj name="think-cell Slide" r:id="rId3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F848955C-00EC-4B47-BC95-A26380F7B6C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upp 2">
            <a:extLst>
              <a:ext uri="{FF2B5EF4-FFF2-40B4-BE49-F238E27FC236}">
                <a16:creationId xmlns:a16="http://schemas.microsoft.com/office/drawing/2014/main" id="{BA24694D-106D-F3E7-90D3-A179ABA8A4D3}"/>
              </a:ext>
            </a:extLst>
          </p:cNvPr>
          <p:cNvGrpSpPr/>
          <p:nvPr userDrawn="1"/>
        </p:nvGrpSpPr>
        <p:grpSpPr>
          <a:xfrm>
            <a:off x="3292429" y="1286615"/>
            <a:ext cx="5842046" cy="4284770"/>
            <a:chOff x="5085834" y="2419402"/>
            <a:chExt cx="1710845" cy="1254796"/>
          </a:xfrm>
        </p:grpSpPr>
        <p:sp>
          <p:nvSpPr>
            <p:cNvPr id="5" name="Sexhörning 4">
              <a:extLst>
                <a:ext uri="{FF2B5EF4-FFF2-40B4-BE49-F238E27FC236}">
                  <a16:creationId xmlns:a16="http://schemas.microsoft.com/office/drawing/2014/main" id="{F6052BDB-E3F0-541D-BC64-27C2AC08A72A}"/>
                </a:ext>
              </a:extLst>
            </p:cNvPr>
            <p:cNvSpPr/>
            <p:nvPr/>
          </p:nvSpPr>
          <p:spPr>
            <a:xfrm rot="5400000">
              <a:off x="5010171" y="2495065"/>
              <a:ext cx="1254796" cy="1103470"/>
            </a:xfrm>
            <a:prstGeom prst="hex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Sexhörning 7">
              <a:extLst>
                <a:ext uri="{FF2B5EF4-FFF2-40B4-BE49-F238E27FC236}">
                  <a16:creationId xmlns:a16="http://schemas.microsoft.com/office/drawing/2014/main" id="{762EFCB3-B939-203E-C05C-223376C8A892}"/>
                </a:ext>
              </a:extLst>
            </p:cNvPr>
            <p:cNvSpPr/>
            <p:nvPr/>
          </p:nvSpPr>
          <p:spPr>
            <a:xfrm rot="5400000">
              <a:off x="5617546" y="2495065"/>
              <a:ext cx="1254796" cy="1103470"/>
            </a:xfrm>
            <a:prstGeom prst="hex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2" name="Sexhörning 11">
              <a:extLst>
                <a:ext uri="{FF2B5EF4-FFF2-40B4-BE49-F238E27FC236}">
                  <a16:creationId xmlns:a16="http://schemas.microsoft.com/office/drawing/2014/main" id="{7ED6D1DD-7223-43C7-1AE8-B7C670481996}"/>
                </a:ext>
              </a:extLst>
            </p:cNvPr>
            <p:cNvSpPr/>
            <p:nvPr/>
          </p:nvSpPr>
          <p:spPr>
            <a:xfrm rot="5400000">
              <a:off x="5464104" y="2628483"/>
              <a:ext cx="950713" cy="836057"/>
            </a:xfrm>
            <a:prstGeom prst="hex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65CA5509-FF9B-D8E8-4AB8-DFECC285CF1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1185" y="2702079"/>
            <a:ext cx="2164534" cy="1395938"/>
          </a:xfrm>
          <a:prstGeom prst="rect">
            <a:avLst/>
          </a:prstGeom>
        </p:spPr>
      </p:pic>
      <p:sp>
        <p:nvSpPr>
          <p:cNvPr id="4" name="Underrubrik 2">
            <a:extLst>
              <a:ext uri="{FF2B5EF4-FFF2-40B4-BE49-F238E27FC236}">
                <a16:creationId xmlns:a16="http://schemas.microsoft.com/office/drawing/2014/main" id="{7B8E925F-A8B8-C9CB-F631-753209A448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9788" y="299824"/>
            <a:ext cx="4572000" cy="933254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40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Kontakt: </a:t>
            </a:r>
            <a:br>
              <a:rPr lang="sv-SE"/>
            </a:br>
            <a:r>
              <a:rPr lang="sv-SE"/>
              <a:t>namn</a:t>
            </a:r>
            <a:br>
              <a:rPr lang="sv-SE"/>
            </a:br>
            <a:r>
              <a:rPr lang="sv-SE" err="1"/>
              <a:t>tel</a:t>
            </a:r>
            <a:r>
              <a:rPr lang="sv-SE"/>
              <a:t> och mailadress</a:t>
            </a:r>
            <a:endParaRPr lang="en-GB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33EA92C8-F617-9CC4-F10D-64208A098DED}"/>
              </a:ext>
            </a:extLst>
          </p:cNvPr>
          <p:cNvSpPr txBox="1"/>
          <p:nvPr userDrawn="1"/>
        </p:nvSpPr>
        <p:spPr>
          <a:xfrm>
            <a:off x="839788" y="6419676"/>
            <a:ext cx="10512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cap="all" baseline="0">
                <a:solidFill>
                  <a:schemeClr val="accent1"/>
                </a:solidFill>
              </a:rPr>
              <a:t>Business region göteborg – en del av göteborgs stad i samarbete med regionen</a:t>
            </a:r>
          </a:p>
        </p:txBody>
      </p:sp>
    </p:spTree>
    <p:extLst>
      <p:ext uri="{BB962C8B-B14F-4D97-AF65-F5344CB8AC3E}">
        <p14:creationId xmlns:p14="http://schemas.microsoft.com/office/powerpoint/2010/main" val="16536666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d slides added after thi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97D998-5772-F48A-F7BA-7A582AB6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1D3092D-94D7-9404-4A40-A77D3583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BF36466-2F05-E603-8DBB-B6F898FF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DD30648-32FD-D873-CF12-49764785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7C68154-B8A1-0A31-BE87-13D5715A10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/>
              <a:t>ANVÄND INTE MALLSIDOR EFTER DENNA SIDA</a:t>
            </a:r>
            <a:endParaRPr lang="sv-SE" sz="6600"/>
          </a:p>
        </p:txBody>
      </p:sp>
    </p:spTree>
    <p:extLst>
      <p:ext uri="{BB962C8B-B14F-4D97-AF65-F5344CB8AC3E}">
        <p14:creationId xmlns:p14="http://schemas.microsoft.com/office/powerpoint/2010/main" val="4102294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Utfallande bild med vit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DD3BCDB-96D3-4083-8A3F-F545079B5F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 err="1"/>
              <a:t>Klicka</a:t>
            </a:r>
            <a:r>
              <a:rPr lang="en-GB"/>
              <a:t> </a:t>
            </a:r>
            <a:r>
              <a:rPr lang="en-GB" err="1"/>
              <a:t>här</a:t>
            </a:r>
            <a:r>
              <a:rPr lang="en-GB"/>
              <a:t>, </a:t>
            </a:r>
            <a:r>
              <a:rPr lang="en-GB" err="1"/>
              <a:t>gå</a:t>
            </a:r>
            <a:r>
              <a:rPr lang="en-GB"/>
              <a:t> in under </a:t>
            </a:r>
            <a:r>
              <a:rPr lang="en-GB" err="1"/>
              <a:t>Infoga</a:t>
            </a:r>
            <a:r>
              <a:rPr lang="en-GB"/>
              <a:t>, </a:t>
            </a:r>
            <a:r>
              <a:rPr lang="en-GB" err="1"/>
              <a:t>Bilder</a:t>
            </a:r>
            <a:r>
              <a:rPr lang="en-GB"/>
              <a:t> </a:t>
            </a:r>
            <a:r>
              <a:rPr lang="en-GB" err="1"/>
              <a:t>och</a:t>
            </a:r>
            <a:r>
              <a:rPr lang="en-GB"/>
              <a:t> </a:t>
            </a:r>
            <a:r>
              <a:rPr lang="en-GB" err="1"/>
              <a:t>välj</a:t>
            </a:r>
            <a:r>
              <a:rPr lang="en-GB"/>
              <a:t> </a:t>
            </a:r>
            <a:r>
              <a:rPr lang="en-GB" err="1"/>
              <a:t>önskad</a:t>
            </a:r>
            <a:r>
              <a:rPr lang="en-GB"/>
              <a:t> </a:t>
            </a:r>
            <a:r>
              <a:rPr lang="en-GB" err="1"/>
              <a:t>bild</a:t>
            </a:r>
            <a:r>
              <a:rPr lang="en-GB"/>
              <a:t>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9A78C544-F792-4924-A752-73F7CF26B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092" y="2426509"/>
            <a:ext cx="6607816" cy="1655762"/>
          </a:xfrm>
        </p:spPr>
        <p:txBody>
          <a:bodyPr anchor="ctr"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72D781E3-12C9-4F82-B8EC-9B8C37ACB4D8}"/>
              </a:ext>
            </a:extLst>
          </p:cNvPr>
          <p:cNvSpPr/>
          <p:nvPr userDrawn="1"/>
        </p:nvSpPr>
        <p:spPr>
          <a:xfrm>
            <a:off x="-2632363" y="0"/>
            <a:ext cx="2492278" cy="1831271"/>
          </a:xfrm>
          <a:prstGeom prst="roundRect">
            <a:avLst>
              <a:gd name="adj" fmla="val 0"/>
            </a:avLst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lvl="0">
              <a:spcAft>
                <a:spcPts val="600"/>
              </a:spcAft>
            </a:pPr>
            <a:r>
              <a:rPr lang="sv-SE">
                <a:solidFill>
                  <a:schemeClr val="bg1"/>
                </a:solidFill>
              </a:rPr>
              <a:t>Ifall du tar bort en bild och ersätter med ny kommer bilden hamna ovanpå texten. </a:t>
            </a:r>
          </a:p>
          <a:p>
            <a:pPr lvl="0">
              <a:spcAft>
                <a:spcPts val="600"/>
              </a:spcAft>
            </a:pPr>
            <a:r>
              <a:rPr lang="sv-SE">
                <a:solidFill>
                  <a:schemeClr val="bg1"/>
                </a:solidFill>
              </a:rPr>
              <a:t>Tryck på Start/Återställ för att rätta till detta</a:t>
            </a:r>
          </a:p>
        </p:txBody>
      </p:sp>
      <p:sp>
        <p:nvSpPr>
          <p:cNvPr id="3" name="Logo">
            <a:extLst>
              <a:ext uri="{FF2B5EF4-FFF2-40B4-BE49-F238E27FC236}">
                <a16:creationId xmlns:a16="http://schemas.microsoft.com/office/drawing/2014/main" id="{FC2E8098-FE03-25B3-D703-AD1076A097DE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093821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v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599A379F-8177-3518-85A5-30BFA55EF26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9050" y="-4763"/>
            <a:ext cx="12211050" cy="6862763"/>
          </a:xfrm>
          <a:custGeom>
            <a:avLst/>
            <a:gdLst>
              <a:gd name="connsiteX0" fmla="*/ 0 w 12211050"/>
              <a:gd name="connsiteY0" fmla="*/ 0 h 6862763"/>
              <a:gd name="connsiteX1" fmla="*/ 12211050 w 12211050"/>
              <a:gd name="connsiteY1" fmla="*/ 0 h 6862763"/>
              <a:gd name="connsiteX2" fmla="*/ 12211050 w 12211050"/>
              <a:gd name="connsiteY2" fmla="*/ 6862763 h 6862763"/>
              <a:gd name="connsiteX3" fmla="*/ 2101088 w 12211050"/>
              <a:gd name="connsiteY3" fmla="*/ 6862763 h 6862763"/>
              <a:gd name="connsiteX4" fmla="*/ 431540 w 12211050"/>
              <a:gd name="connsiteY4" fmla="*/ 4818063 h 6862763"/>
              <a:gd name="connsiteX5" fmla="*/ 2017885 w 12211050"/>
              <a:gd name="connsiteY5" fmla="*/ 2453 h 6862763"/>
              <a:gd name="connsiteX6" fmla="*/ 6668 w 12211050"/>
              <a:gd name="connsiteY6" fmla="*/ 144 h 6862763"/>
              <a:gd name="connsiteX7" fmla="*/ 0 w 12211050"/>
              <a:gd name="connsiteY7" fmla="*/ 6605194 h 686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1050" h="6862763">
                <a:moveTo>
                  <a:pt x="0" y="0"/>
                </a:moveTo>
                <a:lnTo>
                  <a:pt x="12211050" y="0"/>
                </a:lnTo>
                <a:lnTo>
                  <a:pt x="12211050" y="6862763"/>
                </a:lnTo>
                <a:lnTo>
                  <a:pt x="2101088" y="6862763"/>
                </a:lnTo>
                <a:lnTo>
                  <a:pt x="431540" y="4818063"/>
                </a:lnTo>
                <a:lnTo>
                  <a:pt x="2017885" y="2453"/>
                </a:lnTo>
                <a:lnTo>
                  <a:pt x="6668" y="144"/>
                </a:lnTo>
                <a:lnTo>
                  <a:pt x="0" y="660519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88FA0F3-0574-1303-9DAB-0EE2433ECE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61" y="311212"/>
            <a:ext cx="1265053" cy="815850"/>
          </a:xfrm>
          <a:prstGeom prst="rect">
            <a:avLst/>
          </a:prstGeom>
        </p:spPr>
      </p:pic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6095" y="3288218"/>
            <a:ext cx="7762995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sv-SE"/>
              <a:t>Datum	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7D2DAA0-E013-6E46-548B-D6A66D9A23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6" y="3812093"/>
            <a:ext cx="7762996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553F9B9-CFFD-40C4-8F89-6162B2B7E7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618" y="5467855"/>
            <a:ext cx="7757472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AEEF0FD-A7F3-BC69-3247-202B1C55CB99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9032158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msida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7D4F622E-3E03-D02A-3565-D27BDDDB2E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4B5A43F-9A2C-C3F7-8157-210D31845D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857966 h 6858000"/>
              <a:gd name="connsiteX1" fmla="*/ 12192000 w 12192000"/>
              <a:gd name="connsiteY1" fmla="*/ 6858000 h 6858000"/>
              <a:gd name="connsiteX2" fmla="*/ 12189112 w 12192000"/>
              <a:gd name="connsiteY2" fmla="*/ 6858000 h 6858000"/>
              <a:gd name="connsiteX3" fmla="*/ 0 w 12192000"/>
              <a:gd name="connsiteY3" fmla="*/ 0 h 6858000"/>
              <a:gd name="connsiteX4" fmla="*/ 10205882 w 12192000"/>
              <a:gd name="connsiteY4" fmla="*/ 0 h 6858000"/>
              <a:gd name="connsiteX5" fmla="*/ 11772900 w 12192000"/>
              <a:gd name="connsiteY5" fmla="*/ 4798134 h 6858000"/>
              <a:gd name="connsiteX6" fmla="*/ 10091828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6857966"/>
                </a:moveTo>
                <a:lnTo>
                  <a:pt x="12192000" y="6858000"/>
                </a:lnTo>
                <a:lnTo>
                  <a:pt x="12189112" y="6858000"/>
                </a:lnTo>
                <a:close/>
                <a:moveTo>
                  <a:pt x="0" y="0"/>
                </a:moveTo>
                <a:lnTo>
                  <a:pt x="10205882" y="0"/>
                </a:lnTo>
                <a:lnTo>
                  <a:pt x="11772900" y="4798134"/>
                </a:lnTo>
                <a:lnTo>
                  <a:pt x="1009182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6095" y="3288218"/>
            <a:ext cx="7762995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sv-SE"/>
              <a:t>Datum	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0AB25016-C0D5-110B-22E4-178A0B271B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0987" y="311212"/>
            <a:ext cx="1265053" cy="81585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FD389228-4B2D-2434-1FC2-9CDC92BD9C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6" y="3812093"/>
            <a:ext cx="7762996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C56B5741-53A4-5BE1-291F-A46DFFDA232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618" y="5467855"/>
            <a:ext cx="7757472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77A0295-B716-A495-7CA7-CAE4F22C5773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86399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utan bild"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xhörning 23">
            <a:extLst>
              <a:ext uri="{FF2B5EF4-FFF2-40B4-BE49-F238E27FC236}">
                <a16:creationId xmlns:a16="http://schemas.microsoft.com/office/drawing/2014/main" id="{45207F4D-1E9C-4D34-E6BF-DC6C40EDB6BA}"/>
              </a:ext>
            </a:extLst>
          </p:cNvPr>
          <p:cNvSpPr/>
          <p:nvPr userDrawn="1"/>
        </p:nvSpPr>
        <p:spPr>
          <a:xfrm>
            <a:off x="551959" y="2032449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ihandsfigur: Form 55">
            <a:extLst>
              <a:ext uri="{FF2B5EF4-FFF2-40B4-BE49-F238E27FC236}">
                <a16:creationId xmlns:a16="http://schemas.microsoft.com/office/drawing/2014/main" id="{77191475-B38F-C856-462F-CE98C93F3114}"/>
              </a:ext>
            </a:extLst>
          </p:cNvPr>
          <p:cNvSpPr/>
          <p:nvPr userDrawn="1"/>
        </p:nvSpPr>
        <p:spPr>
          <a:xfrm>
            <a:off x="-15239" y="493176"/>
            <a:ext cx="833595" cy="1029274"/>
          </a:xfrm>
          <a:custGeom>
            <a:avLst/>
            <a:gdLst>
              <a:gd name="csX0" fmla="*/ 0 w 833595"/>
              <a:gd name="csY0" fmla="*/ 0 h 1029274"/>
              <a:gd name="csX1" fmla="*/ 576277 w 833595"/>
              <a:gd name="csY1" fmla="*/ 0 h 1029274"/>
              <a:gd name="csX2" fmla="*/ 833595 w 833595"/>
              <a:gd name="csY2" fmla="*/ 514637 h 1029274"/>
              <a:gd name="csX3" fmla="*/ 576277 w 833595"/>
              <a:gd name="csY3" fmla="*/ 1029274 h 1029274"/>
              <a:gd name="csX4" fmla="*/ 0 w 833595"/>
              <a:gd name="csY4" fmla="*/ 1029274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33595" h="1029274">
                <a:moveTo>
                  <a:pt x="0" y="0"/>
                </a:moveTo>
                <a:lnTo>
                  <a:pt x="576277" y="0"/>
                </a:lnTo>
                <a:lnTo>
                  <a:pt x="833595" y="514637"/>
                </a:lnTo>
                <a:lnTo>
                  <a:pt x="576277" y="1029274"/>
                </a:lnTo>
                <a:lnTo>
                  <a:pt x="0" y="102927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58" name="Frihandsfigur: Form 57">
            <a:extLst>
              <a:ext uri="{FF2B5EF4-FFF2-40B4-BE49-F238E27FC236}">
                <a16:creationId xmlns:a16="http://schemas.microsoft.com/office/drawing/2014/main" id="{54C436AA-D8DF-4054-1178-6F181E6312F3}"/>
              </a:ext>
            </a:extLst>
          </p:cNvPr>
          <p:cNvSpPr/>
          <p:nvPr userDrawn="1"/>
        </p:nvSpPr>
        <p:spPr>
          <a:xfrm>
            <a:off x="1495648" y="-6968"/>
            <a:ext cx="1179465" cy="500144"/>
          </a:xfrm>
          <a:custGeom>
            <a:avLst/>
            <a:gdLst>
              <a:gd name="csX0" fmla="*/ 0 w 1179465"/>
              <a:gd name="csY0" fmla="*/ 0 h 500144"/>
              <a:gd name="csX1" fmla="*/ 1179465 w 1179465"/>
              <a:gd name="csY1" fmla="*/ 0 h 500144"/>
              <a:gd name="csX2" fmla="*/ 929393 w 1179465"/>
              <a:gd name="csY2" fmla="*/ 500144 h 500144"/>
              <a:gd name="csX3" fmla="*/ 250072 w 1179465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9465" h="500144">
                <a:moveTo>
                  <a:pt x="0" y="0"/>
                </a:moveTo>
                <a:lnTo>
                  <a:pt x="1179465" y="0"/>
                </a:lnTo>
                <a:lnTo>
                  <a:pt x="929393" y="500144"/>
                </a:lnTo>
                <a:lnTo>
                  <a:pt x="250072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Frihandsfigur: Form 60">
            <a:extLst>
              <a:ext uri="{FF2B5EF4-FFF2-40B4-BE49-F238E27FC236}">
                <a16:creationId xmlns:a16="http://schemas.microsoft.com/office/drawing/2014/main" id="{05505741-DBA3-40E9-484D-84EC5EEDF908}"/>
              </a:ext>
            </a:extLst>
          </p:cNvPr>
          <p:cNvSpPr/>
          <p:nvPr userDrawn="1"/>
        </p:nvSpPr>
        <p:spPr>
          <a:xfrm>
            <a:off x="-26669" y="-6968"/>
            <a:ext cx="831747" cy="500144"/>
          </a:xfrm>
          <a:custGeom>
            <a:avLst/>
            <a:gdLst>
              <a:gd name="csX0" fmla="*/ 0 w 831747"/>
              <a:gd name="csY0" fmla="*/ 0 h 500144"/>
              <a:gd name="csX1" fmla="*/ 831747 w 831747"/>
              <a:gd name="csY1" fmla="*/ 0 h 500144"/>
              <a:gd name="csX2" fmla="*/ 581675 w 831747"/>
              <a:gd name="csY2" fmla="*/ 500144 h 500144"/>
              <a:gd name="csX3" fmla="*/ 0 w 831747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31747" h="500144">
                <a:moveTo>
                  <a:pt x="0" y="0"/>
                </a:moveTo>
                <a:lnTo>
                  <a:pt x="831747" y="0"/>
                </a:lnTo>
                <a:lnTo>
                  <a:pt x="581675" y="500144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Frihandsfigur: Form 68">
            <a:extLst>
              <a:ext uri="{FF2B5EF4-FFF2-40B4-BE49-F238E27FC236}">
                <a16:creationId xmlns:a16="http://schemas.microsoft.com/office/drawing/2014/main" id="{2345C15D-7152-4A98-E725-D8ECD8A2B91E}"/>
              </a:ext>
            </a:extLst>
          </p:cNvPr>
          <p:cNvSpPr/>
          <p:nvPr userDrawn="1"/>
        </p:nvSpPr>
        <p:spPr>
          <a:xfrm>
            <a:off x="552739" y="-6967"/>
            <a:ext cx="1193958" cy="1014781"/>
          </a:xfrm>
          <a:custGeom>
            <a:avLst/>
            <a:gdLst>
              <a:gd name="csX0" fmla="*/ 250073 w 1193958"/>
              <a:gd name="csY0" fmla="*/ 0 h 1014781"/>
              <a:gd name="csX1" fmla="*/ 943887 w 1193958"/>
              <a:gd name="csY1" fmla="*/ 0 h 1014781"/>
              <a:gd name="csX2" fmla="*/ 1193958 w 1193958"/>
              <a:gd name="csY2" fmla="*/ 500144 h 1014781"/>
              <a:gd name="csX3" fmla="*/ 936640 w 1193958"/>
              <a:gd name="csY3" fmla="*/ 1014781 h 1014781"/>
              <a:gd name="csX4" fmla="*/ 257319 w 1193958"/>
              <a:gd name="csY4" fmla="*/ 1014781 h 1014781"/>
              <a:gd name="csX5" fmla="*/ 0 w 1193958"/>
              <a:gd name="csY5" fmla="*/ 50014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1014781">
                <a:moveTo>
                  <a:pt x="250073" y="0"/>
                </a:moveTo>
                <a:lnTo>
                  <a:pt x="943887" y="0"/>
                </a:lnTo>
                <a:lnTo>
                  <a:pt x="1193958" y="500144"/>
                </a:lnTo>
                <a:lnTo>
                  <a:pt x="936640" y="1014781"/>
                </a:lnTo>
                <a:lnTo>
                  <a:pt x="257319" y="1014781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Sexhörning 12">
            <a:extLst>
              <a:ext uri="{FF2B5EF4-FFF2-40B4-BE49-F238E27FC236}">
                <a16:creationId xmlns:a16="http://schemas.microsoft.com/office/drawing/2014/main" id="{0FD45B65-E818-F06A-4CE0-D09C815ACFDF}"/>
              </a:ext>
            </a:extLst>
          </p:cNvPr>
          <p:cNvSpPr/>
          <p:nvPr userDrawn="1"/>
        </p:nvSpPr>
        <p:spPr>
          <a:xfrm>
            <a:off x="1488400" y="493176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ihandsfigur: Form 66">
            <a:extLst>
              <a:ext uri="{FF2B5EF4-FFF2-40B4-BE49-F238E27FC236}">
                <a16:creationId xmlns:a16="http://schemas.microsoft.com/office/drawing/2014/main" id="{A442CA05-D519-960F-3F65-9FBFAC29C1BD}"/>
              </a:ext>
            </a:extLst>
          </p:cNvPr>
          <p:cNvSpPr/>
          <p:nvPr userDrawn="1"/>
        </p:nvSpPr>
        <p:spPr>
          <a:xfrm>
            <a:off x="0" y="-6967"/>
            <a:ext cx="1094738" cy="1014781"/>
          </a:xfrm>
          <a:custGeom>
            <a:avLst/>
            <a:gdLst>
              <a:gd name="csX0" fmla="*/ 150853 w 1094738"/>
              <a:gd name="csY0" fmla="*/ 0 h 1014781"/>
              <a:gd name="csX1" fmla="*/ 844667 w 1094738"/>
              <a:gd name="csY1" fmla="*/ 0 h 1014781"/>
              <a:gd name="csX2" fmla="*/ 1094738 w 1094738"/>
              <a:gd name="csY2" fmla="*/ 500144 h 1014781"/>
              <a:gd name="csX3" fmla="*/ 837420 w 1094738"/>
              <a:gd name="csY3" fmla="*/ 1014781 h 1014781"/>
              <a:gd name="csX4" fmla="*/ 158099 w 1094738"/>
              <a:gd name="csY4" fmla="*/ 1014781 h 1014781"/>
              <a:gd name="csX5" fmla="*/ 0 w 1094738"/>
              <a:gd name="csY5" fmla="*/ 698584 h 1014781"/>
              <a:gd name="csX6" fmla="*/ 0 w 1094738"/>
              <a:gd name="csY6" fmla="*/ 30170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94738" h="1014781">
                <a:moveTo>
                  <a:pt x="150853" y="0"/>
                </a:moveTo>
                <a:lnTo>
                  <a:pt x="844667" y="0"/>
                </a:lnTo>
                <a:lnTo>
                  <a:pt x="1094738" y="500144"/>
                </a:lnTo>
                <a:lnTo>
                  <a:pt x="837420" y="1014781"/>
                </a:lnTo>
                <a:lnTo>
                  <a:pt x="158099" y="1014781"/>
                </a:lnTo>
                <a:lnTo>
                  <a:pt x="0" y="698584"/>
                </a:lnTo>
                <a:lnTo>
                  <a:pt x="0" y="301704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ihandsfigur: Form 58">
            <a:extLst>
              <a:ext uri="{FF2B5EF4-FFF2-40B4-BE49-F238E27FC236}">
                <a16:creationId xmlns:a16="http://schemas.microsoft.com/office/drawing/2014/main" id="{1E408E18-59DA-8239-F613-0785C2AE0118}"/>
              </a:ext>
            </a:extLst>
          </p:cNvPr>
          <p:cNvSpPr/>
          <p:nvPr userDrawn="1"/>
        </p:nvSpPr>
        <p:spPr>
          <a:xfrm>
            <a:off x="2171169" y="-6968"/>
            <a:ext cx="1179465" cy="500144"/>
          </a:xfrm>
          <a:custGeom>
            <a:avLst/>
            <a:gdLst>
              <a:gd name="csX0" fmla="*/ 0 w 1179465"/>
              <a:gd name="csY0" fmla="*/ 0 h 500144"/>
              <a:gd name="csX1" fmla="*/ 1179465 w 1179465"/>
              <a:gd name="csY1" fmla="*/ 0 h 500144"/>
              <a:gd name="csX2" fmla="*/ 929393 w 1179465"/>
              <a:gd name="csY2" fmla="*/ 500144 h 500144"/>
              <a:gd name="csX3" fmla="*/ 250072 w 1179465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9465" h="500144">
                <a:moveTo>
                  <a:pt x="0" y="0"/>
                </a:moveTo>
                <a:lnTo>
                  <a:pt x="1179465" y="0"/>
                </a:lnTo>
                <a:lnTo>
                  <a:pt x="929393" y="500144"/>
                </a:lnTo>
                <a:lnTo>
                  <a:pt x="250072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Frihandsfigur: Form 67">
            <a:extLst>
              <a:ext uri="{FF2B5EF4-FFF2-40B4-BE49-F238E27FC236}">
                <a16:creationId xmlns:a16="http://schemas.microsoft.com/office/drawing/2014/main" id="{BF17F2F0-7DD7-E1FF-F5C4-DEC0F700BF2F}"/>
              </a:ext>
            </a:extLst>
          </p:cNvPr>
          <p:cNvSpPr/>
          <p:nvPr userDrawn="1"/>
        </p:nvSpPr>
        <p:spPr>
          <a:xfrm>
            <a:off x="2419666" y="-6967"/>
            <a:ext cx="1193958" cy="1014781"/>
          </a:xfrm>
          <a:custGeom>
            <a:avLst/>
            <a:gdLst>
              <a:gd name="csX0" fmla="*/ 250073 w 1193958"/>
              <a:gd name="csY0" fmla="*/ 0 h 1014781"/>
              <a:gd name="csX1" fmla="*/ 943887 w 1193958"/>
              <a:gd name="csY1" fmla="*/ 0 h 1014781"/>
              <a:gd name="csX2" fmla="*/ 1193958 w 1193958"/>
              <a:gd name="csY2" fmla="*/ 500144 h 1014781"/>
              <a:gd name="csX3" fmla="*/ 936640 w 1193958"/>
              <a:gd name="csY3" fmla="*/ 1014781 h 1014781"/>
              <a:gd name="csX4" fmla="*/ 257319 w 1193958"/>
              <a:gd name="csY4" fmla="*/ 1014781 h 1014781"/>
              <a:gd name="csX5" fmla="*/ 0 w 1193958"/>
              <a:gd name="csY5" fmla="*/ 50014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1014781">
                <a:moveTo>
                  <a:pt x="250073" y="0"/>
                </a:moveTo>
                <a:lnTo>
                  <a:pt x="943887" y="0"/>
                </a:lnTo>
                <a:lnTo>
                  <a:pt x="1193958" y="500144"/>
                </a:lnTo>
                <a:lnTo>
                  <a:pt x="936640" y="1014781"/>
                </a:lnTo>
                <a:lnTo>
                  <a:pt x="257319" y="1014781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9" name="Sexhörning 18">
            <a:extLst>
              <a:ext uri="{FF2B5EF4-FFF2-40B4-BE49-F238E27FC236}">
                <a16:creationId xmlns:a16="http://schemas.microsoft.com/office/drawing/2014/main" id="{2174F6EA-3081-CBA7-3CEC-42CF36276E5E}"/>
              </a:ext>
            </a:extLst>
          </p:cNvPr>
          <p:cNvSpPr/>
          <p:nvPr userDrawn="1"/>
        </p:nvSpPr>
        <p:spPr>
          <a:xfrm>
            <a:off x="3355614" y="493176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exhörning 20">
            <a:extLst>
              <a:ext uri="{FF2B5EF4-FFF2-40B4-BE49-F238E27FC236}">
                <a16:creationId xmlns:a16="http://schemas.microsoft.com/office/drawing/2014/main" id="{5A0B9D5E-2055-7B07-1A32-D83A73A77887}"/>
              </a:ext>
            </a:extLst>
          </p:cNvPr>
          <p:cNvSpPr/>
          <p:nvPr userDrawn="1"/>
        </p:nvSpPr>
        <p:spPr>
          <a:xfrm>
            <a:off x="560545" y="1007813"/>
            <a:ext cx="1193958" cy="1029274"/>
          </a:xfrm>
          <a:prstGeom prst="hexagon">
            <a:avLst/>
          </a:pr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exhörning 21">
            <a:extLst>
              <a:ext uri="{FF2B5EF4-FFF2-40B4-BE49-F238E27FC236}">
                <a16:creationId xmlns:a16="http://schemas.microsoft.com/office/drawing/2014/main" id="{536AEE03-35BD-898B-C5DE-BE55B2CD5CEB}"/>
              </a:ext>
            </a:extLst>
          </p:cNvPr>
          <p:cNvSpPr/>
          <p:nvPr userDrawn="1"/>
        </p:nvSpPr>
        <p:spPr>
          <a:xfrm>
            <a:off x="1488400" y="1522450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exhörning 22">
            <a:extLst>
              <a:ext uri="{FF2B5EF4-FFF2-40B4-BE49-F238E27FC236}">
                <a16:creationId xmlns:a16="http://schemas.microsoft.com/office/drawing/2014/main" id="{1B91ABF8-A767-21B9-2D83-B86FA7B77365}"/>
              </a:ext>
            </a:extLst>
          </p:cNvPr>
          <p:cNvSpPr/>
          <p:nvPr userDrawn="1"/>
        </p:nvSpPr>
        <p:spPr>
          <a:xfrm>
            <a:off x="806254" y="1532305"/>
            <a:ext cx="1193958" cy="1029274"/>
          </a:xfrm>
          <a:prstGeom prst="hexagon">
            <a:avLst/>
          </a:pr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exhörning 24">
            <a:extLst>
              <a:ext uri="{FF2B5EF4-FFF2-40B4-BE49-F238E27FC236}">
                <a16:creationId xmlns:a16="http://schemas.microsoft.com/office/drawing/2014/main" id="{4D14F010-80C5-3D72-EEEA-A0203274D868}"/>
              </a:ext>
            </a:extLst>
          </p:cNvPr>
          <p:cNvSpPr/>
          <p:nvPr userDrawn="1"/>
        </p:nvSpPr>
        <p:spPr>
          <a:xfrm>
            <a:off x="3364504" y="2032449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927930" y="3288218"/>
            <a:ext cx="7493754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 algn="l"/>
            <a:r>
              <a:rPr lang="sv-SE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ABADD7-0A30-4292-4688-5E6E59E1C646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927930" y="3812093"/>
            <a:ext cx="7493755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55EBEFB-B9CF-F7FB-00F2-B3B83F4D9FA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933452" y="5467855"/>
            <a:ext cx="7488423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9DBDF531-EE1D-FB0E-6957-C00CD458C150}"/>
              </a:ext>
            </a:extLst>
          </p:cNvPr>
          <p:cNvSpPr/>
          <p:nvPr userDrawn="1"/>
        </p:nvSpPr>
        <p:spPr>
          <a:xfrm rot="10800000">
            <a:off x="11495874" y="4301439"/>
            <a:ext cx="691363" cy="1029274"/>
          </a:xfrm>
          <a:custGeom>
            <a:avLst/>
            <a:gdLst>
              <a:gd name="csX0" fmla="*/ 434045 w 691363"/>
              <a:gd name="csY0" fmla="*/ 1029274 h 1029274"/>
              <a:gd name="csX1" fmla="*/ 0 w 691363"/>
              <a:gd name="csY1" fmla="*/ 1029274 h 1029274"/>
              <a:gd name="csX2" fmla="*/ 0 w 691363"/>
              <a:gd name="csY2" fmla="*/ 0 h 1029274"/>
              <a:gd name="csX3" fmla="*/ 434045 w 691363"/>
              <a:gd name="csY3" fmla="*/ 0 h 1029274"/>
              <a:gd name="csX4" fmla="*/ 691363 w 691363"/>
              <a:gd name="csY4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91363" h="1029274">
                <a:moveTo>
                  <a:pt x="434045" y="1029274"/>
                </a:moveTo>
                <a:lnTo>
                  <a:pt x="0" y="1029274"/>
                </a:lnTo>
                <a:lnTo>
                  <a:pt x="0" y="0"/>
                </a:lnTo>
                <a:lnTo>
                  <a:pt x="434045" y="0"/>
                </a:lnTo>
                <a:lnTo>
                  <a:pt x="691363" y="51463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Frihandsfigur: Form 48">
            <a:extLst>
              <a:ext uri="{FF2B5EF4-FFF2-40B4-BE49-F238E27FC236}">
                <a16:creationId xmlns:a16="http://schemas.microsoft.com/office/drawing/2014/main" id="{9D14AC24-212E-4668-5E18-053B1A14F0AF}"/>
              </a:ext>
            </a:extLst>
          </p:cNvPr>
          <p:cNvSpPr/>
          <p:nvPr userDrawn="1"/>
        </p:nvSpPr>
        <p:spPr>
          <a:xfrm rot="10800000">
            <a:off x="11486388" y="6360316"/>
            <a:ext cx="723309" cy="514636"/>
          </a:xfrm>
          <a:custGeom>
            <a:avLst/>
            <a:gdLst>
              <a:gd name="csX0" fmla="*/ 465992 w 723309"/>
              <a:gd name="csY0" fmla="*/ 514636 h 514636"/>
              <a:gd name="csX1" fmla="*/ 0 w 723309"/>
              <a:gd name="csY1" fmla="*/ 514636 h 514636"/>
              <a:gd name="csX2" fmla="*/ 0 w 723309"/>
              <a:gd name="csY2" fmla="*/ 0 h 514636"/>
              <a:gd name="csX3" fmla="*/ 723309 w 723309"/>
              <a:gd name="csY3" fmla="*/ 0 h 514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23309" h="514636">
                <a:moveTo>
                  <a:pt x="465992" y="514636"/>
                </a:moveTo>
                <a:lnTo>
                  <a:pt x="0" y="514636"/>
                </a:lnTo>
                <a:lnTo>
                  <a:pt x="0" y="0"/>
                </a:lnTo>
                <a:lnTo>
                  <a:pt x="723309" y="0"/>
                </a:lnTo>
                <a:close/>
              </a:path>
            </a:pathLst>
          </a:cu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4" name="Sexhörning 33">
            <a:extLst>
              <a:ext uri="{FF2B5EF4-FFF2-40B4-BE49-F238E27FC236}">
                <a16:creationId xmlns:a16="http://schemas.microsoft.com/office/drawing/2014/main" id="{E414D660-E3FA-4EB0-B596-C1C7BBE129A1}"/>
              </a:ext>
            </a:extLst>
          </p:cNvPr>
          <p:cNvSpPr/>
          <p:nvPr userDrawn="1"/>
        </p:nvSpPr>
        <p:spPr>
          <a:xfrm rot="10800000">
            <a:off x="10558140" y="5845679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ihandsfigur: Form 70">
            <a:extLst>
              <a:ext uri="{FF2B5EF4-FFF2-40B4-BE49-F238E27FC236}">
                <a16:creationId xmlns:a16="http://schemas.microsoft.com/office/drawing/2014/main" id="{C805F467-1DCE-90E5-FCB5-B32A3481D666}"/>
              </a:ext>
            </a:extLst>
          </p:cNvPr>
          <p:cNvSpPr/>
          <p:nvPr userDrawn="1"/>
        </p:nvSpPr>
        <p:spPr>
          <a:xfrm rot="10800000">
            <a:off x="9621850" y="6360315"/>
            <a:ext cx="1193958" cy="516734"/>
          </a:xfrm>
          <a:custGeom>
            <a:avLst/>
            <a:gdLst>
              <a:gd name="csX0" fmla="*/ 936640 w 1193958"/>
              <a:gd name="csY0" fmla="*/ 516734 h 516734"/>
              <a:gd name="csX1" fmla="*/ 257319 w 1193958"/>
              <a:gd name="csY1" fmla="*/ 516734 h 516734"/>
              <a:gd name="csX2" fmla="*/ 0 w 1193958"/>
              <a:gd name="csY2" fmla="*/ 2097 h 516734"/>
              <a:gd name="csX3" fmla="*/ 1049 w 1193958"/>
              <a:gd name="csY3" fmla="*/ 0 h 516734"/>
              <a:gd name="csX4" fmla="*/ 1192909 w 1193958"/>
              <a:gd name="csY4" fmla="*/ 0 h 516734"/>
              <a:gd name="csX5" fmla="*/ 1193958 w 1193958"/>
              <a:gd name="csY5" fmla="*/ 2097 h 516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516734">
                <a:moveTo>
                  <a:pt x="936640" y="516734"/>
                </a:moveTo>
                <a:lnTo>
                  <a:pt x="257319" y="516734"/>
                </a:lnTo>
                <a:lnTo>
                  <a:pt x="0" y="2097"/>
                </a:lnTo>
                <a:lnTo>
                  <a:pt x="1049" y="0"/>
                </a:lnTo>
                <a:lnTo>
                  <a:pt x="1192909" y="0"/>
                </a:lnTo>
                <a:lnTo>
                  <a:pt x="1193958" y="2097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9" name="Sexhörning 38">
            <a:extLst>
              <a:ext uri="{FF2B5EF4-FFF2-40B4-BE49-F238E27FC236}">
                <a16:creationId xmlns:a16="http://schemas.microsoft.com/office/drawing/2014/main" id="{F794561F-F86D-C6AC-3DA5-9618E98B4808}"/>
              </a:ext>
            </a:extLst>
          </p:cNvPr>
          <p:cNvSpPr/>
          <p:nvPr userDrawn="1"/>
        </p:nvSpPr>
        <p:spPr>
          <a:xfrm rot="10800000">
            <a:off x="8690926" y="5845679"/>
            <a:ext cx="1193958" cy="1029274"/>
          </a:xfrm>
          <a:prstGeom prst="hexagon">
            <a:avLst/>
          </a:prstGeom>
          <a:solidFill>
            <a:srgbClr val="1D4F78">
              <a:alpha val="40000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ihandsfigur: Form 44">
            <a:extLst>
              <a:ext uri="{FF2B5EF4-FFF2-40B4-BE49-F238E27FC236}">
                <a16:creationId xmlns:a16="http://schemas.microsoft.com/office/drawing/2014/main" id="{3B4D9691-CFAA-4924-939D-EEB6BE545773}"/>
              </a:ext>
            </a:extLst>
          </p:cNvPr>
          <p:cNvSpPr/>
          <p:nvPr userDrawn="1"/>
        </p:nvSpPr>
        <p:spPr>
          <a:xfrm rot="10800000">
            <a:off x="11491894" y="5331042"/>
            <a:ext cx="706005" cy="1029274"/>
          </a:xfrm>
          <a:custGeom>
            <a:avLst/>
            <a:gdLst>
              <a:gd name="csX0" fmla="*/ 448687 w 706005"/>
              <a:gd name="csY0" fmla="*/ 1029274 h 1029274"/>
              <a:gd name="csX1" fmla="*/ 0 w 706005"/>
              <a:gd name="csY1" fmla="*/ 1029274 h 1029274"/>
              <a:gd name="csX2" fmla="*/ 0 w 706005"/>
              <a:gd name="csY2" fmla="*/ 0 h 1029274"/>
              <a:gd name="csX3" fmla="*/ 448687 w 706005"/>
              <a:gd name="csY3" fmla="*/ 0 h 1029274"/>
              <a:gd name="csX4" fmla="*/ 706005 w 706005"/>
              <a:gd name="csY4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06005" h="1029274">
                <a:moveTo>
                  <a:pt x="448687" y="1029274"/>
                </a:moveTo>
                <a:lnTo>
                  <a:pt x="0" y="1029274"/>
                </a:lnTo>
                <a:lnTo>
                  <a:pt x="0" y="0"/>
                </a:lnTo>
                <a:lnTo>
                  <a:pt x="448687" y="0"/>
                </a:lnTo>
                <a:lnTo>
                  <a:pt x="706005" y="51463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1" name="Sexhörning 40">
            <a:extLst>
              <a:ext uri="{FF2B5EF4-FFF2-40B4-BE49-F238E27FC236}">
                <a16:creationId xmlns:a16="http://schemas.microsoft.com/office/drawing/2014/main" id="{37B56318-84C9-73B2-8815-894F058FB6EE}"/>
              </a:ext>
            </a:extLst>
          </p:cNvPr>
          <p:cNvSpPr/>
          <p:nvPr userDrawn="1"/>
        </p:nvSpPr>
        <p:spPr>
          <a:xfrm rot="10800000">
            <a:off x="10562903" y="4816405"/>
            <a:ext cx="1193958" cy="1029274"/>
          </a:xfrm>
          <a:prstGeom prst="hexagon">
            <a:avLst/>
          </a:pr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ihandsfigur: Form 43">
            <a:extLst>
              <a:ext uri="{FF2B5EF4-FFF2-40B4-BE49-F238E27FC236}">
                <a16:creationId xmlns:a16="http://schemas.microsoft.com/office/drawing/2014/main" id="{E37B10CB-8D28-AFBF-E268-968E957EAAB1}"/>
              </a:ext>
            </a:extLst>
          </p:cNvPr>
          <p:cNvSpPr/>
          <p:nvPr userDrawn="1"/>
        </p:nvSpPr>
        <p:spPr>
          <a:xfrm rot="10800000">
            <a:off x="11240286" y="4806550"/>
            <a:ext cx="951714" cy="1029274"/>
          </a:xfrm>
          <a:custGeom>
            <a:avLst/>
            <a:gdLst>
              <a:gd name="csX0" fmla="*/ 694396 w 951714"/>
              <a:gd name="csY0" fmla="*/ 1029274 h 1029274"/>
              <a:gd name="csX1" fmla="*/ 15075 w 951714"/>
              <a:gd name="csY1" fmla="*/ 1029274 h 1029274"/>
              <a:gd name="csX2" fmla="*/ 0 w 951714"/>
              <a:gd name="csY2" fmla="*/ 999124 h 1029274"/>
              <a:gd name="csX3" fmla="*/ 0 w 951714"/>
              <a:gd name="csY3" fmla="*/ 30150 h 1029274"/>
              <a:gd name="csX4" fmla="*/ 15075 w 951714"/>
              <a:gd name="csY4" fmla="*/ 0 h 1029274"/>
              <a:gd name="csX5" fmla="*/ 694396 w 951714"/>
              <a:gd name="csY5" fmla="*/ 0 h 1029274"/>
              <a:gd name="csX6" fmla="*/ 951714 w 951714"/>
              <a:gd name="csY6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51714" h="1029274">
                <a:moveTo>
                  <a:pt x="694396" y="1029274"/>
                </a:moveTo>
                <a:lnTo>
                  <a:pt x="15075" y="1029274"/>
                </a:lnTo>
                <a:lnTo>
                  <a:pt x="0" y="999124"/>
                </a:lnTo>
                <a:lnTo>
                  <a:pt x="0" y="30150"/>
                </a:lnTo>
                <a:lnTo>
                  <a:pt x="15075" y="0"/>
                </a:lnTo>
                <a:lnTo>
                  <a:pt x="694396" y="0"/>
                </a:lnTo>
                <a:lnTo>
                  <a:pt x="951714" y="514637"/>
                </a:lnTo>
                <a:close/>
              </a:path>
            </a:pathLst>
          </a:custGeom>
          <a:solidFill>
            <a:srgbClr val="1D4F78">
              <a:alpha val="69804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3" name="Sexhörning 42">
            <a:extLst>
              <a:ext uri="{FF2B5EF4-FFF2-40B4-BE49-F238E27FC236}">
                <a16:creationId xmlns:a16="http://schemas.microsoft.com/office/drawing/2014/main" id="{021ECE35-5E83-BA85-74E5-DD9A06022FF2}"/>
              </a:ext>
            </a:extLst>
          </p:cNvPr>
          <p:cNvSpPr/>
          <p:nvPr userDrawn="1"/>
        </p:nvSpPr>
        <p:spPr>
          <a:xfrm rot="10800000">
            <a:off x="8682036" y="4291913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Business Region Goeteborg logo, Vector Logo of Business Region ...">
            <a:extLst>
              <a:ext uri="{FF2B5EF4-FFF2-40B4-BE49-F238E27FC236}">
                <a16:creationId xmlns:a16="http://schemas.microsoft.com/office/drawing/2014/main" id="{DFFA457E-21E0-7F27-8756-C48EEFE79F7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5853" y="243105"/>
            <a:ext cx="1423988" cy="93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2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23" grpId="0" animBg="1"/>
      <p:bldP spid="71" grpId="0" animBg="1"/>
      <p:bldP spid="4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2/3 bild hög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46320" cy="132556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40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86435E8-4F97-8F50-FBDE-2705F23335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3946" y="1"/>
            <a:ext cx="6948055" cy="6858000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11037AE2-B7C3-FBDB-FC6C-B9F5CB2CE0C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76675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/3 bild höger (lju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46320" cy="1325563"/>
          </a:xfrm>
        </p:spPr>
        <p:txBody>
          <a:bodyPr vert="horz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86435E8-4F97-8F50-FBDE-2705F23335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3946" y="1"/>
            <a:ext cx="6948055" cy="6858000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24B4566D-E21C-891A-64DA-3C7E178221D2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986812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dubbelpil höger"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47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F8E1C-D67B-B864-85DC-39383FED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24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14" name="Frihandsfigur: Form 13">
            <a:extLst>
              <a:ext uri="{FF2B5EF4-FFF2-40B4-BE49-F238E27FC236}">
                <a16:creationId xmlns:a16="http://schemas.microsoft.com/office/drawing/2014/main" id="{C935C318-8D42-C5D7-811E-9D2E03E8D2B7}"/>
              </a:ext>
            </a:extLst>
          </p:cNvPr>
          <p:cNvSpPr/>
          <p:nvPr userDrawn="1"/>
        </p:nvSpPr>
        <p:spPr>
          <a:xfrm>
            <a:off x="8290560" y="2"/>
            <a:ext cx="3909915" cy="6857996"/>
          </a:xfrm>
          <a:custGeom>
            <a:avLst/>
            <a:gdLst>
              <a:gd name="connsiteX0" fmla="*/ 1714500 w 4450935"/>
              <a:gd name="connsiteY0" fmla="*/ 0 h 6857996"/>
              <a:gd name="connsiteX1" fmla="*/ 4450935 w 4450935"/>
              <a:gd name="connsiteY1" fmla="*/ 0 h 6857996"/>
              <a:gd name="connsiteX2" fmla="*/ 4450935 w 4450935"/>
              <a:gd name="connsiteY2" fmla="*/ 6857996 h 6857996"/>
              <a:gd name="connsiteX3" fmla="*/ 1714500 w 4450935"/>
              <a:gd name="connsiteY3" fmla="*/ 6857996 h 6857996"/>
              <a:gd name="connsiteX4" fmla="*/ 0 w 4450935"/>
              <a:gd name="connsiteY4" fmla="*/ 3428998 h 6857996"/>
              <a:gd name="connsiteX0" fmla="*/ 1714500 w 4450935"/>
              <a:gd name="connsiteY0" fmla="*/ 0 h 6857996"/>
              <a:gd name="connsiteX1" fmla="*/ 4031835 w 4450935"/>
              <a:gd name="connsiteY1" fmla="*/ 0 h 6857996"/>
              <a:gd name="connsiteX2" fmla="*/ 4450935 w 4450935"/>
              <a:gd name="connsiteY2" fmla="*/ 6857996 h 6857996"/>
              <a:gd name="connsiteX3" fmla="*/ 1714500 w 4450935"/>
              <a:gd name="connsiteY3" fmla="*/ 6857996 h 6857996"/>
              <a:gd name="connsiteX4" fmla="*/ 0 w 4450935"/>
              <a:gd name="connsiteY4" fmla="*/ 3428998 h 6857996"/>
              <a:gd name="connsiteX5" fmla="*/ 1714500 w 4450935"/>
              <a:gd name="connsiteY5" fmla="*/ 0 h 6857996"/>
              <a:gd name="connsiteX0" fmla="*/ 1714500 w 4031835"/>
              <a:gd name="connsiteY0" fmla="*/ 0 h 6857996"/>
              <a:gd name="connsiteX1" fmla="*/ 4031835 w 4031835"/>
              <a:gd name="connsiteY1" fmla="*/ 0 h 6857996"/>
              <a:gd name="connsiteX2" fmla="*/ 4024215 w 4031835"/>
              <a:gd name="connsiteY2" fmla="*/ 6850376 h 6857996"/>
              <a:gd name="connsiteX3" fmla="*/ 1714500 w 4031835"/>
              <a:gd name="connsiteY3" fmla="*/ 6857996 h 6857996"/>
              <a:gd name="connsiteX4" fmla="*/ 0 w 4031835"/>
              <a:gd name="connsiteY4" fmla="*/ 3428998 h 6857996"/>
              <a:gd name="connsiteX5" fmla="*/ 1714500 w 4031835"/>
              <a:gd name="connsiteY5" fmla="*/ 0 h 6857996"/>
              <a:gd name="connsiteX0" fmla="*/ 1714500 w 4024215"/>
              <a:gd name="connsiteY0" fmla="*/ 0 h 6857996"/>
              <a:gd name="connsiteX1" fmla="*/ 3909915 w 4024215"/>
              <a:gd name="connsiteY1" fmla="*/ 0 h 6857996"/>
              <a:gd name="connsiteX2" fmla="*/ 4024215 w 4024215"/>
              <a:gd name="connsiteY2" fmla="*/ 6850376 h 6857996"/>
              <a:gd name="connsiteX3" fmla="*/ 1714500 w 4024215"/>
              <a:gd name="connsiteY3" fmla="*/ 6857996 h 6857996"/>
              <a:gd name="connsiteX4" fmla="*/ 0 w 4024215"/>
              <a:gd name="connsiteY4" fmla="*/ 3428998 h 6857996"/>
              <a:gd name="connsiteX5" fmla="*/ 1714500 w 4024215"/>
              <a:gd name="connsiteY5" fmla="*/ 0 h 6857996"/>
              <a:gd name="connsiteX0" fmla="*/ 1714500 w 3909915"/>
              <a:gd name="connsiteY0" fmla="*/ 0 h 6857996"/>
              <a:gd name="connsiteX1" fmla="*/ 3909915 w 3909915"/>
              <a:gd name="connsiteY1" fmla="*/ 0 h 6857996"/>
              <a:gd name="connsiteX2" fmla="*/ 3909915 w 3909915"/>
              <a:gd name="connsiteY2" fmla="*/ 6857996 h 6857996"/>
              <a:gd name="connsiteX3" fmla="*/ 1714500 w 3909915"/>
              <a:gd name="connsiteY3" fmla="*/ 6857996 h 6857996"/>
              <a:gd name="connsiteX4" fmla="*/ 0 w 3909915"/>
              <a:gd name="connsiteY4" fmla="*/ 3428998 h 6857996"/>
              <a:gd name="connsiteX5" fmla="*/ 1714500 w 3909915"/>
              <a:gd name="connsiteY5" fmla="*/ 0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9915" h="6857996">
                <a:moveTo>
                  <a:pt x="1714500" y="0"/>
                </a:moveTo>
                <a:lnTo>
                  <a:pt x="3909915" y="0"/>
                </a:lnTo>
                <a:lnTo>
                  <a:pt x="3909915" y="6857996"/>
                </a:lnTo>
                <a:lnTo>
                  <a:pt x="1714500" y="6857996"/>
                </a:lnTo>
                <a:lnTo>
                  <a:pt x="0" y="3428998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B10A0EF0-F6BF-D32A-6722-3F11180E7527}"/>
              </a:ext>
            </a:extLst>
          </p:cNvPr>
          <p:cNvSpPr/>
          <p:nvPr userDrawn="1"/>
        </p:nvSpPr>
        <p:spPr>
          <a:xfrm>
            <a:off x="8795166" y="2"/>
            <a:ext cx="3396835" cy="6857996"/>
          </a:xfrm>
          <a:custGeom>
            <a:avLst/>
            <a:gdLst>
              <a:gd name="connsiteX0" fmla="*/ 1714500 w 3396835"/>
              <a:gd name="connsiteY0" fmla="*/ 0 h 6857996"/>
              <a:gd name="connsiteX1" fmla="*/ 3396835 w 3396835"/>
              <a:gd name="connsiteY1" fmla="*/ 0 h 6857996"/>
              <a:gd name="connsiteX2" fmla="*/ 3396835 w 3396835"/>
              <a:gd name="connsiteY2" fmla="*/ 6857996 h 6857996"/>
              <a:gd name="connsiteX3" fmla="*/ 1714500 w 3396835"/>
              <a:gd name="connsiteY3" fmla="*/ 6857996 h 6857996"/>
              <a:gd name="connsiteX4" fmla="*/ 0 w 3396835"/>
              <a:gd name="connsiteY4" fmla="*/ 3428998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6835" h="6857996">
                <a:moveTo>
                  <a:pt x="1714500" y="0"/>
                </a:moveTo>
                <a:lnTo>
                  <a:pt x="3396835" y="0"/>
                </a:lnTo>
                <a:lnTo>
                  <a:pt x="3396835" y="6857996"/>
                </a:lnTo>
                <a:lnTo>
                  <a:pt x="1714500" y="6857996"/>
                </a:lnTo>
                <a:lnTo>
                  <a:pt x="0" y="3428998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69E976-927A-BDD8-2818-54CC112B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6738" y="6356350"/>
            <a:ext cx="13192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07208BD3-AEFE-33EC-7B9E-5565F2BDC9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991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3" grpId="0" animBg="1"/>
        </p:bldLst>
      </p:timing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ubrik + två textbox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ECA394-5DCF-4AA1-827C-0B4D291B9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4AD33AB-FE64-4715-BEC5-3CB0B406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45260618-5032-4CA5-ADE2-51B459983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1009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ED07C5C-5D6C-4952-8EA0-E8341C74F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74849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ED07C5C-5D6C-4952-8EA0-E8341C74F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D3672FD6-8C71-7DA2-AF72-582538ACA8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159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9327804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A3A4FB87-8E00-0259-B62D-D583D2ABFBC8}"/>
              </a:ext>
            </a:extLst>
          </p:cNvPr>
          <p:cNvSpPr/>
          <p:nvPr userDrawn="1"/>
        </p:nvSpPr>
        <p:spPr>
          <a:xfrm>
            <a:off x="10089357" y="-4619"/>
            <a:ext cx="2115803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  <a:gd name="connsiteX0" fmla="*/ 84499 w 2115803"/>
              <a:gd name="connsiteY0" fmla="*/ 2309 h 6864206"/>
              <a:gd name="connsiteX1" fmla="*/ 1670844 w 2115803"/>
              <a:gd name="connsiteY1" fmla="*/ 4817919 h 6864206"/>
              <a:gd name="connsiteX2" fmla="*/ 0 w 2115803"/>
              <a:gd name="connsiteY2" fmla="*/ 6864206 h 6864206"/>
              <a:gd name="connsiteX3" fmla="*/ 2102644 w 2115803"/>
              <a:gd name="connsiteY3" fmla="*/ 6862619 h 6864206"/>
              <a:gd name="connsiteX4" fmla="*/ 2115594 w 2115803"/>
              <a:gd name="connsiteY4" fmla="*/ 0 h 6864206"/>
              <a:gd name="connsiteX5" fmla="*/ 84499 w 2115803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803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117903" y="2287540"/>
                  <a:pt x="2115594" y="0"/>
                </a:cubicBezTo>
                <a:lnTo>
                  <a:pt x="84499" y="2309"/>
                </a:lnTo>
                <a:close/>
              </a:path>
            </a:pathLst>
          </a:custGeom>
          <a:solidFill>
            <a:srgbClr val="1D4F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ED07C5C-5D6C-4952-8EA0-E8341C74F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6628" y="6356350"/>
            <a:ext cx="1959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FD68FE4D-1CCA-D7FF-1EFB-82B52E339F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0748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642DD6C6-FAB2-F335-D154-9DAA521330D1}"/>
              </a:ext>
            </a:extLst>
          </p:cNvPr>
          <p:cNvSpPr/>
          <p:nvPr userDrawn="1"/>
        </p:nvSpPr>
        <p:spPr>
          <a:xfrm>
            <a:off x="9654405" y="-7793"/>
            <a:ext cx="2102644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2644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098025" y="2287540"/>
                  <a:pt x="2095716" y="0"/>
                </a:cubicBezTo>
                <a:lnTo>
                  <a:pt x="84499" y="2309"/>
                </a:lnTo>
                <a:close/>
              </a:path>
            </a:pathLst>
          </a:custGeom>
          <a:solidFill>
            <a:srgbClr val="5199D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40648620-86A0-A6D3-5BD2-517EEEA2F2D6}"/>
              </a:ext>
            </a:extLst>
          </p:cNvPr>
          <p:cNvSpPr/>
          <p:nvPr userDrawn="1"/>
        </p:nvSpPr>
        <p:spPr>
          <a:xfrm>
            <a:off x="10089357" y="-6206"/>
            <a:ext cx="2115803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  <a:gd name="connsiteX0" fmla="*/ 84499 w 2115803"/>
              <a:gd name="connsiteY0" fmla="*/ 2309 h 6864206"/>
              <a:gd name="connsiteX1" fmla="*/ 1670844 w 2115803"/>
              <a:gd name="connsiteY1" fmla="*/ 4817919 h 6864206"/>
              <a:gd name="connsiteX2" fmla="*/ 0 w 2115803"/>
              <a:gd name="connsiteY2" fmla="*/ 6864206 h 6864206"/>
              <a:gd name="connsiteX3" fmla="*/ 2102644 w 2115803"/>
              <a:gd name="connsiteY3" fmla="*/ 6862619 h 6864206"/>
              <a:gd name="connsiteX4" fmla="*/ 2115594 w 2115803"/>
              <a:gd name="connsiteY4" fmla="*/ 0 h 6864206"/>
              <a:gd name="connsiteX5" fmla="*/ 84499 w 2115803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5803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117903" y="2287540"/>
                  <a:pt x="2115594" y="0"/>
                </a:cubicBezTo>
                <a:lnTo>
                  <a:pt x="84499" y="230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881779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59348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ED07C5C-5D6C-4952-8EA0-E8341C74F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507EF397-A8C5-B0F2-ACE9-FE58761B26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998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sida"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BAE6C38-C2EA-316F-AAB8-47D8B78F5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1154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AE6C38-C2EA-316F-AAB8-47D8B78F5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C0C6180E-8AA2-3277-A3FD-4A6BA407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931F59B-69AB-F1B0-50AC-534A5C74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FC706FC-B74A-7873-C1E2-2FF12B835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4FB78EA-4B44-1A7E-57D6-0B28CCEA4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38DADB9-19A8-55AA-664E-3EF6ED455336}"/>
              </a:ext>
            </a:extLst>
          </p:cNvPr>
          <p:cNvSpPr/>
          <p:nvPr userDrawn="1"/>
        </p:nvSpPr>
        <p:spPr>
          <a:xfrm>
            <a:off x="839788" y="1808163"/>
            <a:ext cx="10512425" cy="4068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8677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1B6E0B08-E7B9-C881-1CDC-AAAD3CBB19CB}"/>
              </a:ext>
            </a:extLst>
          </p:cNvPr>
          <p:cNvSpPr/>
          <p:nvPr userDrawn="1"/>
        </p:nvSpPr>
        <p:spPr>
          <a:xfrm>
            <a:off x="0" y="2"/>
            <a:ext cx="11353800" cy="6857996"/>
          </a:xfrm>
          <a:custGeom>
            <a:avLst/>
            <a:gdLst>
              <a:gd name="connsiteX0" fmla="*/ 0 w 11353800"/>
              <a:gd name="connsiteY0" fmla="*/ 0 h 6857996"/>
              <a:gd name="connsiteX1" fmla="*/ 9639300 w 11353800"/>
              <a:gd name="connsiteY1" fmla="*/ 0 h 6857996"/>
              <a:gd name="connsiteX2" fmla="*/ 11353800 w 11353800"/>
              <a:gd name="connsiteY2" fmla="*/ 3428998 h 6857996"/>
              <a:gd name="connsiteX3" fmla="*/ 9639300 w 11353800"/>
              <a:gd name="connsiteY3" fmla="*/ 6857996 h 6857996"/>
              <a:gd name="connsiteX4" fmla="*/ 0 w 11353800"/>
              <a:gd name="connsiteY4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3800" h="6857996">
                <a:moveTo>
                  <a:pt x="0" y="0"/>
                </a:moveTo>
                <a:lnTo>
                  <a:pt x="9639300" y="0"/>
                </a:lnTo>
                <a:lnTo>
                  <a:pt x="11353800" y="3428998"/>
                </a:lnTo>
                <a:lnTo>
                  <a:pt x="9639300" y="6857996"/>
                </a:lnTo>
                <a:lnTo>
                  <a:pt x="0" y="685799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9405F5B1-8B5A-14D1-B020-A9BF9353F613}"/>
              </a:ext>
            </a:extLst>
          </p:cNvPr>
          <p:cNvSpPr/>
          <p:nvPr userDrawn="1"/>
        </p:nvSpPr>
        <p:spPr>
          <a:xfrm>
            <a:off x="-28575" y="2"/>
            <a:ext cx="10482776" cy="6877046"/>
          </a:xfrm>
          <a:custGeom>
            <a:avLst/>
            <a:gdLst>
              <a:gd name="connsiteX0" fmla="*/ 0 w 10311326"/>
              <a:gd name="connsiteY0" fmla="*/ 0 h 6857996"/>
              <a:gd name="connsiteX1" fmla="*/ 8596826 w 10311326"/>
              <a:gd name="connsiteY1" fmla="*/ 0 h 6857996"/>
              <a:gd name="connsiteX2" fmla="*/ 10311326 w 10311326"/>
              <a:gd name="connsiteY2" fmla="*/ 3428998 h 6857996"/>
              <a:gd name="connsiteX3" fmla="*/ 8596826 w 10311326"/>
              <a:gd name="connsiteY3" fmla="*/ 6857996 h 6857996"/>
              <a:gd name="connsiteX4" fmla="*/ 0 w 10311326"/>
              <a:gd name="connsiteY4" fmla="*/ 6857996 h 6857996"/>
              <a:gd name="connsiteX0" fmla="*/ 0 w 10473251"/>
              <a:gd name="connsiteY0" fmla="*/ 0 h 6867521"/>
              <a:gd name="connsiteX1" fmla="*/ 8758751 w 10473251"/>
              <a:gd name="connsiteY1" fmla="*/ 9525 h 6867521"/>
              <a:gd name="connsiteX2" fmla="*/ 10473251 w 10473251"/>
              <a:gd name="connsiteY2" fmla="*/ 3438523 h 6867521"/>
              <a:gd name="connsiteX3" fmla="*/ 8758751 w 10473251"/>
              <a:gd name="connsiteY3" fmla="*/ 6867521 h 6867521"/>
              <a:gd name="connsiteX4" fmla="*/ 161925 w 10473251"/>
              <a:gd name="connsiteY4" fmla="*/ 6867521 h 6867521"/>
              <a:gd name="connsiteX5" fmla="*/ 0 w 10473251"/>
              <a:gd name="connsiteY5" fmla="*/ 0 h 6867521"/>
              <a:gd name="connsiteX0" fmla="*/ 0 w 10463726"/>
              <a:gd name="connsiteY0" fmla="*/ 9525 h 6857996"/>
              <a:gd name="connsiteX1" fmla="*/ 8749226 w 10463726"/>
              <a:gd name="connsiteY1" fmla="*/ 0 h 6857996"/>
              <a:gd name="connsiteX2" fmla="*/ 10463726 w 10463726"/>
              <a:gd name="connsiteY2" fmla="*/ 3428998 h 6857996"/>
              <a:gd name="connsiteX3" fmla="*/ 8749226 w 10463726"/>
              <a:gd name="connsiteY3" fmla="*/ 6857996 h 6857996"/>
              <a:gd name="connsiteX4" fmla="*/ 152400 w 10463726"/>
              <a:gd name="connsiteY4" fmla="*/ 6857996 h 6857996"/>
              <a:gd name="connsiteX5" fmla="*/ 0 w 10463726"/>
              <a:gd name="connsiteY5" fmla="*/ 9525 h 6857996"/>
              <a:gd name="connsiteX0" fmla="*/ 28575 w 10492301"/>
              <a:gd name="connsiteY0" fmla="*/ 9525 h 6886571"/>
              <a:gd name="connsiteX1" fmla="*/ 8777801 w 10492301"/>
              <a:gd name="connsiteY1" fmla="*/ 0 h 6886571"/>
              <a:gd name="connsiteX2" fmla="*/ 10492301 w 10492301"/>
              <a:gd name="connsiteY2" fmla="*/ 3428998 h 6886571"/>
              <a:gd name="connsiteX3" fmla="*/ 8777801 w 10492301"/>
              <a:gd name="connsiteY3" fmla="*/ 6857996 h 6886571"/>
              <a:gd name="connsiteX4" fmla="*/ 0 w 10492301"/>
              <a:gd name="connsiteY4" fmla="*/ 6886571 h 6886571"/>
              <a:gd name="connsiteX5" fmla="*/ 28575 w 10492301"/>
              <a:gd name="connsiteY5" fmla="*/ 9525 h 6886571"/>
              <a:gd name="connsiteX0" fmla="*/ 19050 w 10482776"/>
              <a:gd name="connsiteY0" fmla="*/ 9525 h 6877046"/>
              <a:gd name="connsiteX1" fmla="*/ 8768276 w 10482776"/>
              <a:gd name="connsiteY1" fmla="*/ 0 h 6877046"/>
              <a:gd name="connsiteX2" fmla="*/ 10482776 w 10482776"/>
              <a:gd name="connsiteY2" fmla="*/ 3428998 h 6877046"/>
              <a:gd name="connsiteX3" fmla="*/ 8768276 w 10482776"/>
              <a:gd name="connsiteY3" fmla="*/ 6857996 h 6877046"/>
              <a:gd name="connsiteX4" fmla="*/ 0 w 10482776"/>
              <a:gd name="connsiteY4" fmla="*/ 6877046 h 6877046"/>
              <a:gd name="connsiteX5" fmla="*/ 19050 w 10482776"/>
              <a:gd name="connsiteY5" fmla="*/ 9525 h 6877046"/>
              <a:gd name="connsiteX0" fmla="*/ 19050 w 10482776"/>
              <a:gd name="connsiteY0" fmla="*/ 0 h 6886571"/>
              <a:gd name="connsiteX1" fmla="*/ 8768276 w 10482776"/>
              <a:gd name="connsiteY1" fmla="*/ 9525 h 6886571"/>
              <a:gd name="connsiteX2" fmla="*/ 10482776 w 10482776"/>
              <a:gd name="connsiteY2" fmla="*/ 3438523 h 6886571"/>
              <a:gd name="connsiteX3" fmla="*/ 8768276 w 10482776"/>
              <a:gd name="connsiteY3" fmla="*/ 6867521 h 6886571"/>
              <a:gd name="connsiteX4" fmla="*/ 0 w 10482776"/>
              <a:gd name="connsiteY4" fmla="*/ 6886571 h 6886571"/>
              <a:gd name="connsiteX5" fmla="*/ 19050 w 10482776"/>
              <a:gd name="connsiteY5" fmla="*/ 0 h 6886571"/>
              <a:gd name="connsiteX0" fmla="*/ 9525 w 10482776"/>
              <a:gd name="connsiteY0" fmla="*/ 0 h 6877046"/>
              <a:gd name="connsiteX1" fmla="*/ 8768276 w 10482776"/>
              <a:gd name="connsiteY1" fmla="*/ 0 h 6877046"/>
              <a:gd name="connsiteX2" fmla="*/ 10482776 w 10482776"/>
              <a:gd name="connsiteY2" fmla="*/ 3428998 h 6877046"/>
              <a:gd name="connsiteX3" fmla="*/ 8768276 w 10482776"/>
              <a:gd name="connsiteY3" fmla="*/ 6857996 h 6877046"/>
              <a:gd name="connsiteX4" fmla="*/ 0 w 10482776"/>
              <a:gd name="connsiteY4" fmla="*/ 6877046 h 6877046"/>
              <a:gd name="connsiteX5" fmla="*/ 9525 w 10482776"/>
              <a:gd name="connsiteY5" fmla="*/ 0 h 687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82776" h="6877046">
                <a:moveTo>
                  <a:pt x="9525" y="0"/>
                </a:moveTo>
                <a:lnTo>
                  <a:pt x="8768276" y="0"/>
                </a:lnTo>
                <a:lnTo>
                  <a:pt x="10482776" y="3428998"/>
                </a:lnTo>
                <a:lnTo>
                  <a:pt x="8768276" y="6857996"/>
                </a:lnTo>
                <a:lnTo>
                  <a:pt x="0" y="6877046"/>
                </a:lnTo>
                <a:cubicBezTo>
                  <a:pt x="0" y="4591047"/>
                  <a:pt x="9525" y="2285999"/>
                  <a:pt x="95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9300" y="1768476"/>
            <a:ext cx="7239000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</a:t>
            </a:r>
            <a:br>
              <a:rPr lang="sv-SE"/>
            </a:br>
            <a:r>
              <a:rPr lang="sv-SE"/>
              <a:t>mall för rubrikformat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59186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-28575" y="0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0952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545C77E1-3BB4-FB11-9CAA-4139086248AD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F071939-403C-79B7-C872-1999D6134703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380706130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ängre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 flipV="1">
            <a:off x="5049997" y="2571486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8319" y="3438525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Längre</a:t>
            </a:r>
            <a:r>
              <a:rPr lang="en-GB"/>
              <a:t> </a:t>
            </a:r>
            <a:r>
              <a:rPr lang="en-GB" err="1"/>
              <a:t>citat</a:t>
            </a:r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90DC5D33-9F71-AE40-5EC1-1BA285D7856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7C2562E-3BAF-ED74-3F25-9A0399FE178D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301325202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bild höger"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768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76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AD69F1B6-076F-ED53-592F-7CADDEAC0606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995527" y="0"/>
            <a:ext cx="3196473" cy="6939887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92B38912-8154-727B-00BA-D8D951BD9BF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4CF9F72F-52D7-2BEE-0338-8BDD6FD08993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83330403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1/3 bild höger"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25800" cy="1325563"/>
          </a:xfrm>
        </p:spPr>
        <p:txBody>
          <a:bodyPr vert="horz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225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1"/>
            <a:ext cx="79502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2DAACBFD-9C7A-14AA-3731-EE42F4064F5D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995527" y="0"/>
            <a:ext cx="3196473" cy="6857999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50401E1D-A905-04B6-FCB8-A2369ED0CCCF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499755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vänster"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13" y="365125"/>
            <a:ext cx="48768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5413" y="1825625"/>
            <a:ext cx="4876800" cy="397986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ACB0E7D2-3F03-BC2C-BC8D-98F39BF4C01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>
            <a:off x="-1" y="0"/>
            <a:ext cx="3196473" cy="694671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EBD4CBF-98F8-184B-97B3-98825ECB3CCF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42044806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AA1812-C957-4535-81C1-C0BD3611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E082B23-3E9D-477C-B446-8644CBBF4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E07ACFF-E6F6-4FF0-AA9D-3FEF1E31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F14EFC7-DD15-450C-9679-EC5B2ABD3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88900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fä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23D55-5347-A7FD-44CC-23B64356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9423AD6-F71A-940D-9019-FF4878AC7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BCE0ED-3A43-D621-1B18-953B47FC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D9EDD96-C560-C3B5-64B4-93787E4BC0E6}"/>
              </a:ext>
            </a:extLst>
          </p:cNvPr>
          <p:cNvSpPr/>
          <p:nvPr userDrawn="1"/>
        </p:nvSpPr>
        <p:spPr>
          <a:xfrm>
            <a:off x="0" y="-1"/>
            <a:ext cx="3048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19D4930-DE70-E1BE-A153-C070719B4623}"/>
              </a:ext>
            </a:extLst>
          </p:cNvPr>
          <p:cNvSpPr/>
          <p:nvPr userDrawn="1"/>
        </p:nvSpPr>
        <p:spPr>
          <a:xfrm>
            <a:off x="3048000" y="-1"/>
            <a:ext cx="304800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0ACF916-23DB-613D-0ADB-90AA0E3E1746}"/>
              </a:ext>
            </a:extLst>
          </p:cNvPr>
          <p:cNvSpPr/>
          <p:nvPr userDrawn="1"/>
        </p:nvSpPr>
        <p:spPr>
          <a:xfrm>
            <a:off x="6096000" y="-1"/>
            <a:ext cx="3048000" cy="68579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E56AFBD-94E0-B7C9-9171-B9C1C76852CA}"/>
              </a:ext>
            </a:extLst>
          </p:cNvPr>
          <p:cNvSpPr/>
          <p:nvPr userDrawn="1"/>
        </p:nvSpPr>
        <p:spPr>
          <a:xfrm>
            <a:off x="9144000" y="-1"/>
            <a:ext cx="3048000" cy="6857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Bild 14">
            <a:extLst>
              <a:ext uri="{FF2B5EF4-FFF2-40B4-BE49-F238E27FC236}">
                <a16:creationId xmlns:a16="http://schemas.microsoft.com/office/drawing/2014/main" id="{CBE0FFAA-839C-743D-D73E-BDD3F5117A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AC78640C-8C04-CF7E-B4D2-68003A5E8E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7550" y="2752725"/>
            <a:ext cx="2571750" cy="34131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0" name="Rubrik 19">
            <a:extLst>
              <a:ext uri="{FF2B5EF4-FFF2-40B4-BE49-F238E27FC236}">
                <a16:creationId xmlns:a16="http://schemas.microsoft.com/office/drawing/2014/main" id="{67864A58-3E27-AF67-1151-AAE7642C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808235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22" name="Platshållare för text 18">
            <a:extLst>
              <a:ext uri="{FF2B5EF4-FFF2-40B4-BE49-F238E27FC236}">
                <a16:creationId xmlns:a16="http://schemas.microsoft.com/office/drawing/2014/main" id="{EB8AAA63-C6FA-971E-94AD-E8CFA21E1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613" y="2752725"/>
            <a:ext cx="2011362" cy="3413125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3" name="Platshållare för text 18">
            <a:extLst>
              <a:ext uri="{FF2B5EF4-FFF2-40B4-BE49-F238E27FC236}">
                <a16:creationId xmlns:a16="http://schemas.microsoft.com/office/drawing/2014/main" id="{DC4E5866-3382-E4B6-3F34-24AAE0191E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6613" y="2118519"/>
            <a:ext cx="2011362" cy="497683"/>
          </a:xfrm>
        </p:spPr>
        <p:txBody>
          <a:bodyPr anchor="b">
            <a:normAutofit/>
          </a:bodyPr>
          <a:lstStyle>
            <a:lvl1pPr>
              <a:buNone/>
              <a:defRPr sz="1800" b="1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24" name="Platshållare för text 18">
            <a:extLst>
              <a:ext uri="{FF2B5EF4-FFF2-40B4-BE49-F238E27FC236}">
                <a16:creationId xmlns:a16="http://schemas.microsoft.com/office/drawing/2014/main" id="{72256EE5-CF23-0259-7A72-CB9996BBE3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1356" y="2118519"/>
            <a:ext cx="2597943" cy="497683"/>
          </a:xfrm>
        </p:spPr>
        <p:txBody>
          <a:bodyPr anchor="b">
            <a:normAutofit/>
          </a:bodyPr>
          <a:lstStyle>
            <a:lvl1pPr>
              <a:buNone/>
              <a:defRPr sz="1800" b="1">
                <a:solidFill>
                  <a:schemeClr val="bg1"/>
                </a:solidFill>
              </a:defRPr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25" name="Platshållare för text 18">
            <a:extLst>
              <a:ext uri="{FF2B5EF4-FFF2-40B4-BE49-F238E27FC236}">
                <a16:creationId xmlns:a16="http://schemas.microsoft.com/office/drawing/2014/main" id="{026178F9-0293-7257-8F24-528C561467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47222" y="2752725"/>
            <a:ext cx="257175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6" name="Platshållare för text 18">
            <a:extLst>
              <a:ext uri="{FF2B5EF4-FFF2-40B4-BE49-F238E27FC236}">
                <a16:creationId xmlns:a16="http://schemas.microsoft.com/office/drawing/2014/main" id="{FF9217EC-2B0E-79AF-334D-912C209A9A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1028" y="2118519"/>
            <a:ext cx="2597943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27" name="Platshållare för text 18">
            <a:extLst>
              <a:ext uri="{FF2B5EF4-FFF2-40B4-BE49-F238E27FC236}">
                <a16:creationId xmlns:a16="http://schemas.microsoft.com/office/drawing/2014/main" id="{B241AFA2-7375-A657-1C2F-CE84FE6A29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44025" y="2752725"/>
            <a:ext cx="2011362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8" name="Platshållare för text 18">
            <a:extLst>
              <a:ext uri="{FF2B5EF4-FFF2-40B4-BE49-F238E27FC236}">
                <a16:creationId xmlns:a16="http://schemas.microsoft.com/office/drawing/2014/main" id="{745B188B-604D-72A1-4613-7A7C173D1D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44025" y="2118519"/>
            <a:ext cx="2011362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480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fä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98AC5BAD-5923-E1EA-81B2-947D40278053}"/>
              </a:ext>
            </a:extLst>
          </p:cNvPr>
          <p:cNvGrpSpPr/>
          <p:nvPr userDrawn="1"/>
        </p:nvGrpSpPr>
        <p:grpSpPr>
          <a:xfrm>
            <a:off x="0" y="-1"/>
            <a:ext cx="12192000" cy="6857999"/>
            <a:chOff x="3048000" y="-1"/>
            <a:chExt cx="9144000" cy="68579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E19D4930-DE70-E1BE-A153-C070719B4623}"/>
                </a:ext>
              </a:extLst>
            </p:cNvPr>
            <p:cNvSpPr/>
            <p:nvPr userDrawn="1"/>
          </p:nvSpPr>
          <p:spPr>
            <a:xfrm>
              <a:off x="3048000" y="-1"/>
              <a:ext cx="3048000" cy="6857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50ACF916-23DB-613D-0ADB-90AA0E3E1746}"/>
                </a:ext>
              </a:extLst>
            </p:cNvPr>
            <p:cNvSpPr/>
            <p:nvPr userDrawn="1"/>
          </p:nvSpPr>
          <p:spPr>
            <a:xfrm>
              <a:off x="6096000" y="-1"/>
              <a:ext cx="3048000" cy="6857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FE56AFBD-94E0-B7C9-9171-B9C1C76852CA}"/>
                </a:ext>
              </a:extLst>
            </p:cNvPr>
            <p:cNvSpPr/>
            <p:nvPr userDrawn="1"/>
          </p:nvSpPr>
          <p:spPr>
            <a:xfrm>
              <a:off x="9144000" y="-1"/>
              <a:ext cx="3048000" cy="6857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23D55-5347-A7FD-44CC-23B64356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9423AD6-F71A-940D-9019-FF4878AC7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BCE0ED-3A43-D621-1B18-953B47FC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Bild 14">
            <a:extLst>
              <a:ext uri="{FF2B5EF4-FFF2-40B4-BE49-F238E27FC236}">
                <a16:creationId xmlns:a16="http://schemas.microsoft.com/office/drawing/2014/main" id="{CBE0FFAA-839C-743D-D73E-BDD3F5117A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  <p:sp>
        <p:nvSpPr>
          <p:cNvPr id="20" name="Rubrik 19">
            <a:extLst>
              <a:ext uri="{FF2B5EF4-FFF2-40B4-BE49-F238E27FC236}">
                <a16:creationId xmlns:a16="http://schemas.microsoft.com/office/drawing/2014/main" id="{67864A58-3E27-AF67-1151-AAE7642C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8082358" cy="132556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dirty="0"/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22" name="Platshållare för text 18">
            <a:extLst>
              <a:ext uri="{FF2B5EF4-FFF2-40B4-BE49-F238E27FC236}">
                <a16:creationId xmlns:a16="http://schemas.microsoft.com/office/drawing/2014/main" id="{EB8AAA63-C6FA-971E-94AD-E8CFA21E1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613" y="2752725"/>
            <a:ext cx="296613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3" name="Platshållare för text 18">
            <a:extLst>
              <a:ext uri="{FF2B5EF4-FFF2-40B4-BE49-F238E27FC236}">
                <a16:creationId xmlns:a16="http://schemas.microsoft.com/office/drawing/2014/main" id="{DC4E5866-3382-E4B6-3F34-24AAE0191E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6613" y="2118519"/>
            <a:ext cx="2966130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6" name="Platshållare för text 18">
            <a:extLst>
              <a:ext uri="{FF2B5EF4-FFF2-40B4-BE49-F238E27FC236}">
                <a16:creationId xmlns:a16="http://schemas.microsoft.com/office/drawing/2014/main" id="{0863A45B-59AF-798F-C2D7-89BC69ADFA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677" y="2752725"/>
            <a:ext cx="3594893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8B6957E5-BFF7-6844-F81B-ADD3946D15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1677" y="2118519"/>
            <a:ext cx="3594893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8" name="Platshållare för text 18">
            <a:extLst>
              <a:ext uri="{FF2B5EF4-FFF2-40B4-BE49-F238E27FC236}">
                <a16:creationId xmlns:a16="http://schemas.microsoft.com/office/drawing/2014/main" id="{BB9A4855-5C2B-163B-8376-AB0180060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9257" y="2752725"/>
            <a:ext cx="296613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9" name="Platshållare för text 18">
            <a:extLst>
              <a:ext uri="{FF2B5EF4-FFF2-40B4-BE49-F238E27FC236}">
                <a16:creationId xmlns:a16="http://schemas.microsoft.com/office/drawing/2014/main" id="{BE0D3694-4312-CA1A-DFC8-AB70B31429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9257" y="2118519"/>
            <a:ext cx="2966130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5395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A093140-AFB2-1132-95BC-481E17E0B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8F042F-B160-EE71-1159-1C8D84B2F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BDCC8C-9FCA-3515-E945-D079CA9E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81CB694E-F379-AC13-87F2-3065C78B777B}"/>
              </a:ext>
            </a:extLst>
          </p:cNvPr>
          <p:cNvSpPr/>
          <p:nvPr userDrawn="1"/>
        </p:nvSpPr>
        <p:spPr>
          <a:xfrm>
            <a:off x="2940163" y="904082"/>
            <a:ext cx="5849394" cy="5049836"/>
          </a:xfrm>
          <a:prstGeom prst="hexagon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955D6167-510C-772B-9841-11B90B50815D}"/>
              </a:ext>
            </a:extLst>
          </p:cNvPr>
          <p:cNvSpPr/>
          <p:nvPr userDrawn="1"/>
        </p:nvSpPr>
        <p:spPr>
          <a:xfrm rot="20535069">
            <a:off x="3582368" y="1413353"/>
            <a:ext cx="4669583" cy="4031294"/>
          </a:xfrm>
          <a:prstGeom prst="hexagon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xhörning 8">
            <a:extLst>
              <a:ext uri="{FF2B5EF4-FFF2-40B4-BE49-F238E27FC236}">
                <a16:creationId xmlns:a16="http://schemas.microsoft.com/office/drawing/2014/main" id="{23464855-4BDD-D503-6B2E-A6DF2E50AE9F}"/>
              </a:ext>
            </a:extLst>
          </p:cNvPr>
          <p:cNvSpPr/>
          <p:nvPr userDrawn="1"/>
        </p:nvSpPr>
        <p:spPr>
          <a:xfrm>
            <a:off x="4463559" y="2219244"/>
            <a:ext cx="2802602" cy="2419512"/>
          </a:xfrm>
          <a:prstGeom prst="hexagon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605FABC9-8A40-0CC7-6DDE-7B10EB33B04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6036" y="2112705"/>
            <a:ext cx="4537363" cy="2498725"/>
          </a:xfrm>
        </p:spPr>
        <p:txBody>
          <a:bodyPr anchor="ctr">
            <a:noAutofit/>
          </a:bodyPr>
          <a:lstStyle>
            <a:lvl1pPr marL="0" indent="0" algn="ctr">
              <a:buNone/>
              <a:defRPr sz="115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7061231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eller påståen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B88FDA-B539-4B2D-9411-ED872D30D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31E560B-B256-C9A0-B99B-29D51178B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2443A5-E0CD-B126-4AFE-A485D58E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A36A8435-F4FA-6DBA-A886-7A305C2C467A}"/>
              </a:ext>
            </a:extLst>
          </p:cNvPr>
          <p:cNvSpPr/>
          <p:nvPr userDrawn="1"/>
        </p:nvSpPr>
        <p:spPr>
          <a:xfrm>
            <a:off x="771183" y="1700213"/>
            <a:ext cx="3149487" cy="2718981"/>
          </a:xfrm>
          <a:prstGeom prst="hexagon">
            <a:avLst/>
          </a:prstGeom>
          <a:solidFill>
            <a:srgbClr val="0092D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07809150-5BD0-A40F-8EE5-E36680B52BA2}"/>
              </a:ext>
            </a:extLst>
          </p:cNvPr>
          <p:cNvSpPr/>
          <p:nvPr userDrawn="1"/>
        </p:nvSpPr>
        <p:spPr>
          <a:xfrm rot="20535069">
            <a:off x="1116965" y="1974420"/>
            <a:ext cx="2514242" cy="2170568"/>
          </a:xfrm>
          <a:prstGeom prst="hexagon">
            <a:avLst/>
          </a:prstGeom>
          <a:solidFill>
            <a:srgbClr val="1B4D7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exhörning 7">
            <a:extLst>
              <a:ext uri="{FF2B5EF4-FFF2-40B4-BE49-F238E27FC236}">
                <a16:creationId xmlns:a16="http://schemas.microsoft.com/office/drawing/2014/main" id="{E2F786B3-AA9F-7C71-B7A5-BA970C515E0F}"/>
              </a:ext>
            </a:extLst>
          </p:cNvPr>
          <p:cNvSpPr/>
          <p:nvPr userDrawn="1"/>
        </p:nvSpPr>
        <p:spPr>
          <a:xfrm>
            <a:off x="1591425" y="2408335"/>
            <a:ext cx="1509004" cy="1302737"/>
          </a:xfrm>
          <a:prstGeom prst="hexagon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48E93867-9A2B-7BD3-CA32-F8447407E0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119" y="1722938"/>
            <a:ext cx="6554244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B9C3BACF-B269-9D28-334B-204793130C2C}"/>
              </a:ext>
            </a:extLst>
          </p:cNvPr>
          <p:cNvSpPr/>
          <p:nvPr userDrawn="1"/>
        </p:nvSpPr>
        <p:spPr>
          <a:xfrm>
            <a:off x="-2714625" y="-1"/>
            <a:ext cx="2607945" cy="4029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Fyll själv t.ex. citattecken, utropstecken eller fråge-tecken i rutan med gul text (annars syns inte detta i presentationsläge/ utskrift).</a:t>
            </a:r>
          </a:p>
          <a:p>
            <a:pPr algn="l"/>
            <a:endParaRPr lang="sv-SE" sz="1600"/>
          </a:p>
          <a:p>
            <a:pPr algn="l"/>
            <a:r>
              <a:rPr lang="sv-SE" sz="1600"/>
              <a:t>Vid val av citattecken gå upp till fontstorlek 200 och lägg centrerad.</a:t>
            </a:r>
          </a:p>
          <a:p>
            <a:pPr algn="l"/>
            <a:endParaRPr lang="sv-SE" sz="16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/>
              <a:t>Vid citat: Citerad person nedanför i den mindre textrutan</a:t>
            </a:r>
          </a:p>
          <a:p>
            <a:pPr algn="l"/>
            <a:endParaRPr lang="sv-SE" sz="160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B3F80318-DC3E-35BF-9B0C-21137D84DF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19575" y="4586288"/>
            <a:ext cx="6556375" cy="5588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71462" indent="0">
              <a:buNone/>
              <a:defRPr/>
            </a:lvl2pPr>
          </a:lstStyle>
          <a:p>
            <a:pPr lvl="0"/>
            <a:r>
              <a:rPr lang="sv-SE"/>
              <a:t>Skriv namn på citerad person eller ta bort textrutan</a:t>
            </a:r>
          </a:p>
        </p:txBody>
      </p:sp>
      <p:sp>
        <p:nvSpPr>
          <p:cNvPr id="11" name="Platshållare för text 9">
            <a:extLst>
              <a:ext uri="{FF2B5EF4-FFF2-40B4-BE49-F238E27FC236}">
                <a16:creationId xmlns:a16="http://schemas.microsoft.com/office/drawing/2014/main" id="{493572EE-6FD7-E75E-0986-BDB143EAE0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6223" y="2408335"/>
            <a:ext cx="1355725" cy="1302738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200">
                <a:solidFill>
                  <a:srgbClr val="FFFF00"/>
                </a:solidFill>
              </a:defRPr>
            </a:lvl1pPr>
          </a:lstStyle>
          <a:p>
            <a:pPr lvl="0"/>
            <a:r>
              <a:rPr lang="sv-SE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26716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1000" decel="49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d slides added after thi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97D998-5772-F48A-F7BA-7A582AB6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1D3092D-94D7-9404-4A40-A77D3583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BF36466-2F05-E603-8DBB-B6F898FF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DD30648-32FD-D873-CF12-49764785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7C68154-B8A1-0A31-BE87-13D5715A10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/>
              <a:t>ANVÄND INTE MALLSIDOR EFTER DENNA SIDA</a:t>
            </a:r>
            <a:endParaRPr lang="sv-SE" sz="6600"/>
          </a:p>
        </p:txBody>
      </p:sp>
    </p:spTree>
    <p:extLst>
      <p:ext uri="{BB962C8B-B14F-4D97-AF65-F5344CB8AC3E}">
        <p14:creationId xmlns:p14="http://schemas.microsoft.com/office/powerpoint/2010/main" val="27958306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ramsida v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bild 21">
            <a:extLst>
              <a:ext uri="{FF2B5EF4-FFF2-40B4-BE49-F238E27FC236}">
                <a16:creationId xmlns:a16="http://schemas.microsoft.com/office/drawing/2014/main" id="{599A379F-8177-3518-85A5-30BFA55EF26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9050" y="-4763"/>
            <a:ext cx="12211050" cy="6862763"/>
          </a:xfrm>
          <a:custGeom>
            <a:avLst/>
            <a:gdLst>
              <a:gd name="connsiteX0" fmla="*/ 0 w 12211050"/>
              <a:gd name="connsiteY0" fmla="*/ 0 h 6862763"/>
              <a:gd name="connsiteX1" fmla="*/ 12211050 w 12211050"/>
              <a:gd name="connsiteY1" fmla="*/ 0 h 6862763"/>
              <a:gd name="connsiteX2" fmla="*/ 12211050 w 12211050"/>
              <a:gd name="connsiteY2" fmla="*/ 6862763 h 6862763"/>
              <a:gd name="connsiteX3" fmla="*/ 2101088 w 12211050"/>
              <a:gd name="connsiteY3" fmla="*/ 6862763 h 6862763"/>
              <a:gd name="connsiteX4" fmla="*/ 431540 w 12211050"/>
              <a:gd name="connsiteY4" fmla="*/ 4818063 h 6862763"/>
              <a:gd name="connsiteX5" fmla="*/ 2017885 w 12211050"/>
              <a:gd name="connsiteY5" fmla="*/ 2453 h 6862763"/>
              <a:gd name="connsiteX6" fmla="*/ 6668 w 12211050"/>
              <a:gd name="connsiteY6" fmla="*/ 144 h 6862763"/>
              <a:gd name="connsiteX7" fmla="*/ 0 w 12211050"/>
              <a:gd name="connsiteY7" fmla="*/ 6605194 h 6862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211050" h="6862763">
                <a:moveTo>
                  <a:pt x="0" y="0"/>
                </a:moveTo>
                <a:lnTo>
                  <a:pt x="12211050" y="0"/>
                </a:lnTo>
                <a:lnTo>
                  <a:pt x="12211050" y="6862763"/>
                </a:lnTo>
                <a:lnTo>
                  <a:pt x="2101088" y="6862763"/>
                </a:lnTo>
                <a:lnTo>
                  <a:pt x="431540" y="4818063"/>
                </a:lnTo>
                <a:lnTo>
                  <a:pt x="2017885" y="2453"/>
                </a:lnTo>
                <a:lnTo>
                  <a:pt x="6668" y="144"/>
                </a:lnTo>
                <a:lnTo>
                  <a:pt x="0" y="660519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endParaRPr lang="sv-SE"/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888FA0F3-0574-1303-9DAB-0EE2433ECE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61" y="311212"/>
            <a:ext cx="1265053" cy="815850"/>
          </a:xfrm>
          <a:prstGeom prst="rect">
            <a:avLst/>
          </a:prstGeom>
        </p:spPr>
      </p:pic>
      <p:sp>
        <p:nvSpPr>
          <p:cNvPr id="6" name="Rubrik 1">
            <a:extLst>
              <a:ext uri="{FF2B5EF4-FFF2-40B4-BE49-F238E27FC236}">
                <a16:creationId xmlns:a16="http://schemas.microsoft.com/office/drawing/2014/main" id="{0CB93E8F-B451-396A-2D80-B9171E747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6" y="3812093"/>
            <a:ext cx="7762996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7" name="Underrubrik 2">
            <a:extLst>
              <a:ext uri="{FF2B5EF4-FFF2-40B4-BE49-F238E27FC236}">
                <a16:creationId xmlns:a16="http://schemas.microsoft.com/office/drawing/2014/main" id="{8EDE2934-EB36-9F0B-C383-78FA771D24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618" y="5467855"/>
            <a:ext cx="7757472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6095" y="3288218"/>
            <a:ext cx="7762995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sv-SE"/>
              <a:t>Datum	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0A1EBD11-B1B8-CAAE-F6B4-72AD9C62F68E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3684101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ramsida 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7D4F622E-3E03-D02A-3565-D27BDDDB2E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34B5A43F-9A2C-C3F7-8157-210D31845D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12192000 w 12192000"/>
              <a:gd name="connsiteY0" fmla="*/ 6857966 h 6858000"/>
              <a:gd name="connsiteX1" fmla="*/ 12192000 w 12192000"/>
              <a:gd name="connsiteY1" fmla="*/ 6858000 h 6858000"/>
              <a:gd name="connsiteX2" fmla="*/ 12189112 w 12192000"/>
              <a:gd name="connsiteY2" fmla="*/ 6858000 h 6858000"/>
              <a:gd name="connsiteX3" fmla="*/ 0 w 12192000"/>
              <a:gd name="connsiteY3" fmla="*/ 0 h 6858000"/>
              <a:gd name="connsiteX4" fmla="*/ 10205882 w 12192000"/>
              <a:gd name="connsiteY4" fmla="*/ 0 h 6858000"/>
              <a:gd name="connsiteX5" fmla="*/ 11772900 w 12192000"/>
              <a:gd name="connsiteY5" fmla="*/ 4798134 h 6858000"/>
              <a:gd name="connsiteX6" fmla="*/ 10091828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2192000" y="6857966"/>
                </a:moveTo>
                <a:lnTo>
                  <a:pt x="12192000" y="6858000"/>
                </a:lnTo>
                <a:lnTo>
                  <a:pt x="12189112" y="6858000"/>
                </a:lnTo>
                <a:close/>
                <a:moveTo>
                  <a:pt x="0" y="0"/>
                </a:moveTo>
                <a:lnTo>
                  <a:pt x="10205882" y="0"/>
                </a:lnTo>
                <a:lnTo>
                  <a:pt x="11772900" y="4798134"/>
                </a:lnTo>
                <a:lnTo>
                  <a:pt x="1009182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>
            <a:noAutofit/>
          </a:bodyPr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086095" y="3288218"/>
            <a:ext cx="7762995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sv-SE"/>
              <a:t>Datum	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F3387863-FD6F-3FF0-6C8F-E93039481F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0987" y="311212"/>
            <a:ext cx="1265053" cy="815850"/>
          </a:xfrm>
          <a:prstGeom prst="rect">
            <a:avLst/>
          </a:prstGeom>
        </p:spPr>
      </p:pic>
      <p:sp>
        <p:nvSpPr>
          <p:cNvPr id="3" name="Rubrik 1">
            <a:extLst>
              <a:ext uri="{FF2B5EF4-FFF2-40B4-BE49-F238E27FC236}">
                <a16:creationId xmlns:a16="http://schemas.microsoft.com/office/drawing/2014/main" id="{629B0703-F797-06BD-531F-1C8039FED2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6" y="3812093"/>
            <a:ext cx="7762996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5" name="Underrubrik 2">
            <a:extLst>
              <a:ext uri="{FF2B5EF4-FFF2-40B4-BE49-F238E27FC236}">
                <a16:creationId xmlns:a16="http://schemas.microsoft.com/office/drawing/2014/main" id="{A06BB27F-D9B2-0FA2-AA29-CE273FBBAD7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91618" y="5467855"/>
            <a:ext cx="7757472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AC425EE-EA01-2B55-4836-84150833C4FC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38703954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amsida utan bild">
    <p:bg>
      <p:bgPr>
        <a:solidFill>
          <a:srgbClr val="ED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exhörning 23">
            <a:extLst>
              <a:ext uri="{FF2B5EF4-FFF2-40B4-BE49-F238E27FC236}">
                <a16:creationId xmlns:a16="http://schemas.microsoft.com/office/drawing/2014/main" id="{45207F4D-1E9C-4D34-E6BF-DC6C40EDB6BA}"/>
              </a:ext>
            </a:extLst>
          </p:cNvPr>
          <p:cNvSpPr/>
          <p:nvPr userDrawn="1"/>
        </p:nvSpPr>
        <p:spPr>
          <a:xfrm>
            <a:off x="551959" y="2032449"/>
            <a:ext cx="1193958" cy="102927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Frihandsfigur: Form 55">
            <a:extLst>
              <a:ext uri="{FF2B5EF4-FFF2-40B4-BE49-F238E27FC236}">
                <a16:creationId xmlns:a16="http://schemas.microsoft.com/office/drawing/2014/main" id="{77191475-B38F-C856-462F-CE98C93F3114}"/>
              </a:ext>
            </a:extLst>
          </p:cNvPr>
          <p:cNvSpPr/>
          <p:nvPr userDrawn="1"/>
        </p:nvSpPr>
        <p:spPr>
          <a:xfrm>
            <a:off x="-15239" y="493176"/>
            <a:ext cx="833595" cy="1029274"/>
          </a:xfrm>
          <a:custGeom>
            <a:avLst/>
            <a:gdLst>
              <a:gd name="csX0" fmla="*/ 0 w 833595"/>
              <a:gd name="csY0" fmla="*/ 0 h 1029274"/>
              <a:gd name="csX1" fmla="*/ 576277 w 833595"/>
              <a:gd name="csY1" fmla="*/ 0 h 1029274"/>
              <a:gd name="csX2" fmla="*/ 833595 w 833595"/>
              <a:gd name="csY2" fmla="*/ 514637 h 1029274"/>
              <a:gd name="csX3" fmla="*/ 576277 w 833595"/>
              <a:gd name="csY3" fmla="*/ 1029274 h 1029274"/>
              <a:gd name="csX4" fmla="*/ 0 w 833595"/>
              <a:gd name="csY4" fmla="*/ 1029274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33595" h="1029274">
                <a:moveTo>
                  <a:pt x="0" y="0"/>
                </a:moveTo>
                <a:lnTo>
                  <a:pt x="576277" y="0"/>
                </a:lnTo>
                <a:lnTo>
                  <a:pt x="833595" y="514637"/>
                </a:lnTo>
                <a:lnTo>
                  <a:pt x="576277" y="1029274"/>
                </a:lnTo>
                <a:lnTo>
                  <a:pt x="0" y="1029274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58" name="Frihandsfigur: Form 57">
            <a:extLst>
              <a:ext uri="{FF2B5EF4-FFF2-40B4-BE49-F238E27FC236}">
                <a16:creationId xmlns:a16="http://schemas.microsoft.com/office/drawing/2014/main" id="{54C436AA-D8DF-4054-1178-6F181E6312F3}"/>
              </a:ext>
            </a:extLst>
          </p:cNvPr>
          <p:cNvSpPr/>
          <p:nvPr userDrawn="1"/>
        </p:nvSpPr>
        <p:spPr>
          <a:xfrm>
            <a:off x="1495648" y="-6968"/>
            <a:ext cx="1179465" cy="500144"/>
          </a:xfrm>
          <a:custGeom>
            <a:avLst/>
            <a:gdLst>
              <a:gd name="csX0" fmla="*/ 0 w 1179465"/>
              <a:gd name="csY0" fmla="*/ 0 h 500144"/>
              <a:gd name="csX1" fmla="*/ 1179465 w 1179465"/>
              <a:gd name="csY1" fmla="*/ 0 h 500144"/>
              <a:gd name="csX2" fmla="*/ 929393 w 1179465"/>
              <a:gd name="csY2" fmla="*/ 500144 h 500144"/>
              <a:gd name="csX3" fmla="*/ 250072 w 1179465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9465" h="500144">
                <a:moveTo>
                  <a:pt x="0" y="0"/>
                </a:moveTo>
                <a:lnTo>
                  <a:pt x="1179465" y="0"/>
                </a:lnTo>
                <a:lnTo>
                  <a:pt x="929393" y="500144"/>
                </a:lnTo>
                <a:lnTo>
                  <a:pt x="250072" y="50014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  <a:alpha val="30196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1" name="Frihandsfigur: Form 60">
            <a:extLst>
              <a:ext uri="{FF2B5EF4-FFF2-40B4-BE49-F238E27FC236}">
                <a16:creationId xmlns:a16="http://schemas.microsoft.com/office/drawing/2014/main" id="{05505741-DBA3-40E9-484D-84EC5EEDF908}"/>
              </a:ext>
            </a:extLst>
          </p:cNvPr>
          <p:cNvSpPr/>
          <p:nvPr userDrawn="1"/>
        </p:nvSpPr>
        <p:spPr>
          <a:xfrm>
            <a:off x="-26669" y="-6968"/>
            <a:ext cx="831747" cy="500144"/>
          </a:xfrm>
          <a:custGeom>
            <a:avLst/>
            <a:gdLst>
              <a:gd name="csX0" fmla="*/ 0 w 831747"/>
              <a:gd name="csY0" fmla="*/ 0 h 500144"/>
              <a:gd name="csX1" fmla="*/ 831747 w 831747"/>
              <a:gd name="csY1" fmla="*/ 0 h 500144"/>
              <a:gd name="csX2" fmla="*/ 581675 w 831747"/>
              <a:gd name="csY2" fmla="*/ 500144 h 500144"/>
              <a:gd name="csX3" fmla="*/ 0 w 831747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831747" h="500144">
                <a:moveTo>
                  <a:pt x="0" y="0"/>
                </a:moveTo>
                <a:lnTo>
                  <a:pt x="831747" y="0"/>
                </a:lnTo>
                <a:lnTo>
                  <a:pt x="581675" y="500144"/>
                </a:lnTo>
                <a:lnTo>
                  <a:pt x="0" y="500144"/>
                </a:lnTo>
                <a:close/>
              </a:path>
            </a:pathLst>
          </a:custGeom>
          <a:solidFill>
            <a:srgbClr val="1D4F78">
              <a:alpha val="30196"/>
            </a:srgb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9" name="Frihandsfigur: Form 68">
            <a:extLst>
              <a:ext uri="{FF2B5EF4-FFF2-40B4-BE49-F238E27FC236}">
                <a16:creationId xmlns:a16="http://schemas.microsoft.com/office/drawing/2014/main" id="{2345C15D-7152-4A98-E725-D8ECD8A2B91E}"/>
              </a:ext>
            </a:extLst>
          </p:cNvPr>
          <p:cNvSpPr/>
          <p:nvPr userDrawn="1"/>
        </p:nvSpPr>
        <p:spPr>
          <a:xfrm>
            <a:off x="552739" y="-6967"/>
            <a:ext cx="1193958" cy="1014781"/>
          </a:xfrm>
          <a:custGeom>
            <a:avLst/>
            <a:gdLst>
              <a:gd name="csX0" fmla="*/ 250073 w 1193958"/>
              <a:gd name="csY0" fmla="*/ 0 h 1014781"/>
              <a:gd name="csX1" fmla="*/ 943887 w 1193958"/>
              <a:gd name="csY1" fmla="*/ 0 h 1014781"/>
              <a:gd name="csX2" fmla="*/ 1193958 w 1193958"/>
              <a:gd name="csY2" fmla="*/ 500144 h 1014781"/>
              <a:gd name="csX3" fmla="*/ 936640 w 1193958"/>
              <a:gd name="csY3" fmla="*/ 1014781 h 1014781"/>
              <a:gd name="csX4" fmla="*/ 257319 w 1193958"/>
              <a:gd name="csY4" fmla="*/ 1014781 h 1014781"/>
              <a:gd name="csX5" fmla="*/ 0 w 1193958"/>
              <a:gd name="csY5" fmla="*/ 50014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1014781">
                <a:moveTo>
                  <a:pt x="250073" y="0"/>
                </a:moveTo>
                <a:lnTo>
                  <a:pt x="943887" y="0"/>
                </a:lnTo>
                <a:lnTo>
                  <a:pt x="1193958" y="500144"/>
                </a:lnTo>
                <a:lnTo>
                  <a:pt x="936640" y="1014781"/>
                </a:lnTo>
                <a:lnTo>
                  <a:pt x="257319" y="1014781"/>
                </a:lnTo>
                <a:lnTo>
                  <a:pt x="0" y="500144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Sexhörning 12">
            <a:extLst>
              <a:ext uri="{FF2B5EF4-FFF2-40B4-BE49-F238E27FC236}">
                <a16:creationId xmlns:a16="http://schemas.microsoft.com/office/drawing/2014/main" id="{0FD45B65-E818-F06A-4CE0-D09C815ACFDF}"/>
              </a:ext>
            </a:extLst>
          </p:cNvPr>
          <p:cNvSpPr/>
          <p:nvPr userDrawn="1"/>
        </p:nvSpPr>
        <p:spPr>
          <a:xfrm>
            <a:off x="1488400" y="493176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Frihandsfigur: Form 66">
            <a:extLst>
              <a:ext uri="{FF2B5EF4-FFF2-40B4-BE49-F238E27FC236}">
                <a16:creationId xmlns:a16="http://schemas.microsoft.com/office/drawing/2014/main" id="{A442CA05-D519-960F-3F65-9FBFAC29C1BD}"/>
              </a:ext>
            </a:extLst>
          </p:cNvPr>
          <p:cNvSpPr/>
          <p:nvPr userDrawn="1"/>
        </p:nvSpPr>
        <p:spPr>
          <a:xfrm>
            <a:off x="0" y="-6967"/>
            <a:ext cx="1094738" cy="1014781"/>
          </a:xfrm>
          <a:custGeom>
            <a:avLst/>
            <a:gdLst>
              <a:gd name="csX0" fmla="*/ 150853 w 1094738"/>
              <a:gd name="csY0" fmla="*/ 0 h 1014781"/>
              <a:gd name="csX1" fmla="*/ 844667 w 1094738"/>
              <a:gd name="csY1" fmla="*/ 0 h 1014781"/>
              <a:gd name="csX2" fmla="*/ 1094738 w 1094738"/>
              <a:gd name="csY2" fmla="*/ 500144 h 1014781"/>
              <a:gd name="csX3" fmla="*/ 837420 w 1094738"/>
              <a:gd name="csY3" fmla="*/ 1014781 h 1014781"/>
              <a:gd name="csX4" fmla="*/ 158099 w 1094738"/>
              <a:gd name="csY4" fmla="*/ 1014781 h 1014781"/>
              <a:gd name="csX5" fmla="*/ 0 w 1094738"/>
              <a:gd name="csY5" fmla="*/ 698584 h 1014781"/>
              <a:gd name="csX6" fmla="*/ 0 w 1094738"/>
              <a:gd name="csY6" fmla="*/ 30170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94738" h="1014781">
                <a:moveTo>
                  <a:pt x="150853" y="0"/>
                </a:moveTo>
                <a:lnTo>
                  <a:pt x="844667" y="0"/>
                </a:lnTo>
                <a:lnTo>
                  <a:pt x="1094738" y="500144"/>
                </a:lnTo>
                <a:lnTo>
                  <a:pt x="837420" y="1014781"/>
                </a:lnTo>
                <a:lnTo>
                  <a:pt x="158099" y="1014781"/>
                </a:lnTo>
                <a:lnTo>
                  <a:pt x="0" y="698584"/>
                </a:lnTo>
                <a:lnTo>
                  <a:pt x="0" y="301704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9" name="Frihandsfigur: Form 58">
            <a:extLst>
              <a:ext uri="{FF2B5EF4-FFF2-40B4-BE49-F238E27FC236}">
                <a16:creationId xmlns:a16="http://schemas.microsoft.com/office/drawing/2014/main" id="{1E408E18-59DA-8239-F613-0785C2AE0118}"/>
              </a:ext>
            </a:extLst>
          </p:cNvPr>
          <p:cNvSpPr/>
          <p:nvPr userDrawn="1"/>
        </p:nvSpPr>
        <p:spPr>
          <a:xfrm>
            <a:off x="2171169" y="-6968"/>
            <a:ext cx="1179465" cy="500144"/>
          </a:xfrm>
          <a:custGeom>
            <a:avLst/>
            <a:gdLst>
              <a:gd name="csX0" fmla="*/ 0 w 1179465"/>
              <a:gd name="csY0" fmla="*/ 0 h 500144"/>
              <a:gd name="csX1" fmla="*/ 1179465 w 1179465"/>
              <a:gd name="csY1" fmla="*/ 0 h 500144"/>
              <a:gd name="csX2" fmla="*/ 929393 w 1179465"/>
              <a:gd name="csY2" fmla="*/ 500144 h 500144"/>
              <a:gd name="csX3" fmla="*/ 250072 w 1179465"/>
              <a:gd name="csY3" fmla="*/ 500144 h 50014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9465" h="500144">
                <a:moveTo>
                  <a:pt x="0" y="0"/>
                </a:moveTo>
                <a:lnTo>
                  <a:pt x="1179465" y="0"/>
                </a:lnTo>
                <a:lnTo>
                  <a:pt x="929393" y="500144"/>
                </a:lnTo>
                <a:lnTo>
                  <a:pt x="250072" y="500144"/>
                </a:lnTo>
                <a:close/>
              </a:path>
            </a:pathLst>
          </a:cu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8" name="Frihandsfigur: Form 67">
            <a:extLst>
              <a:ext uri="{FF2B5EF4-FFF2-40B4-BE49-F238E27FC236}">
                <a16:creationId xmlns:a16="http://schemas.microsoft.com/office/drawing/2014/main" id="{BF17F2F0-7DD7-E1FF-F5C4-DEC0F700BF2F}"/>
              </a:ext>
            </a:extLst>
          </p:cNvPr>
          <p:cNvSpPr/>
          <p:nvPr userDrawn="1"/>
        </p:nvSpPr>
        <p:spPr>
          <a:xfrm>
            <a:off x="2419666" y="-6967"/>
            <a:ext cx="1193958" cy="1014781"/>
          </a:xfrm>
          <a:custGeom>
            <a:avLst/>
            <a:gdLst>
              <a:gd name="csX0" fmla="*/ 250073 w 1193958"/>
              <a:gd name="csY0" fmla="*/ 0 h 1014781"/>
              <a:gd name="csX1" fmla="*/ 943887 w 1193958"/>
              <a:gd name="csY1" fmla="*/ 0 h 1014781"/>
              <a:gd name="csX2" fmla="*/ 1193958 w 1193958"/>
              <a:gd name="csY2" fmla="*/ 500144 h 1014781"/>
              <a:gd name="csX3" fmla="*/ 936640 w 1193958"/>
              <a:gd name="csY3" fmla="*/ 1014781 h 1014781"/>
              <a:gd name="csX4" fmla="*/ 257319 w 1193958"/>
              <a:gd name="csY4" fmla="*/ 1014781 h 1014781"/>
              <a:gd name="csX5" fmla="*/ 0 w 1193958"/>
              <a:gd name="csY5" fmla="*/ 500144 h 1014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1014781">
                <a:moveTo>
                  <a:pt x="250073" y="0"/>
                </a:moveTo>
                <a:lnTo>
                  <a:pt x="943887" y="0"/>
                </a:lnTo>
                <a:lnTo>
                  <a:pt x="1193958" y="500144"/>
                </a:lnTo>
                <a:lnTo>
                  <a:pt x="936640" y="1014781"/>
                </a:lnTo>
                <a:lnTo>
                  <a:pt x="257319" y="1014781"/>
                </a:lnTo>
                <a:lnTo>
                  <a:pt x="0" y="500144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9" name="Sexhörning 18">
            <a:extLst>
              <a:ext uri="{FF2B5EF4-FFF2-40B4-BE49-F238E27FC236}">
                <a16:creationId xmlns:a16="http://schemas.microsoft.com/office/drawing/2014/main" id="{2174F6EA-3081-CBA7-3CEC-42CF36276E5E}"/>
              </a:ext>
            </a:extLst>
          </p:cNvPr>
          <p:cNvSpPr/>
          <p:nvPr userDrawn="1"/>
        </p:nvSpPr>
        <p:spPr>
          <a:xfrm>
            <a:off x="3355614" y="493176"/>
            <a:ext cx="1193958" cy="102927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Sexhörning 20">
            <a:extLst>
              <a:ext uri="{FF2B5EF4-FFF2-40B4-BE49-F238E27FC236}">
                <a16:creationId xmlns:a16="http://schemas.microsoft.com/office/drawing/2014/main" id="{5A0B9D5E-2055-7B07-1A32-D83A73A77887}"/>
              </a:ext>
            </a:extLst>
          </p:cNvPr>
          <p:cNvSpPr/>
          <p:nvPr userDrawn="1"/>
        </p:nvSpPr>
        <p:spPr>
          <a:xfrm>
            <a:off x="560545" y="1007813"/>
            <a:ext cx="1193958" cy="1029274"/>
          </a:xfrm>
          <a:prstGeom prst="hexagon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Sexhörning 21">
            <a:extLst>
              <a:ext uri="{FF2B5EF4-FFF2-40B4-BE49-F238E27FC236}">
                <a16:creationId xmlns:a16="http://schemas.microsoft.com/office/drawing/2014/main" id="{536AEE03-35BD-898B-C5DE-BE55B2CD5CEB}"/>
              </a:ext>
            </a:extLst>
          </p:cNvPr>
          <p:cNvSpPr/>
          <p:nvPr userDrawn="1"/>
        </p:nvSpPr>
        <p:spPr>
          <a:xfrm>
            <a:off x="1488400" y="1522450"/>
            <a:ext cx="1193958" cy="102927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Sexhörning 22">
            <a:extLst>
              <a:ext uri="{FF2B5EF4-FFF2-40B4-BE49-F238E27FC236}">
                <a16:creationId xmlns:a16="http://schemas.microsoft.com/office/drawing/2014/main" id="{1B91ABF8-A767-21B9-2D83-B86FA7B77365}"/>
              </a:ext>
            </a:extLst>
          </p:cNvPr>
          <p:cNvSpPr/>
          <p:nvPr userDrawn="1"/>
        </p:nvSpPr>
        <p:spPr>
          <a:xfrm>
            <a:off x="806254" y="1532305"/>
            <a:ext cx="1193958" cy="1029274"/>
          </a:xfrm>
          <a:prstGeom prst="hexagon">
            <a:avLst/>
          </a:prstGeom>
          <a:solidFill>
            <a:schemeClr val="accent1">
              <a:alpha val="69804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Sexhörning 24">
            <a:extLst>
              <a:ext uri="{FF2B5EF4-FFF2-40B4-BE49-F238E27FC236}">
                <a16:creationId xmlns:a16="http://schemas.microsoft.com/office/drawing/2014/main" id="{4D14F010-80C5-3D72-EEEA-A0203274D868}"/>
              </a:ext>
            </a:extLst>
          </p:cNvPr>
          <p:cNvSpPr/>
          <p:nvPr userDrawn="1"/>
        </p:nvSpPr>
        <p:spPr>
          <a:xfrm>
            <a:off x="3364504" y="2032449"/>
            <a:ext cx="1193958" cy="102927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2B61C74B-A711-4E05-FF8D-B6D73F8B48D0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927930" y="3288218"/>
            <a:ext cx="7493754" cy="523875"/>
          </a:xfrm>
        </p:spPr>
        <p:txBody>
          <a:bodyPr anchor="b"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pPr lvl="0" algn="l"/>
            <a:r>
              <a:rPr lang="sv-SE"/>
              <a:t>Klicka här för att ändra format på bakgrundstexten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DABADD7-0A30-4292-4688-5E6E59E1C646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927930" y="3812093"/>
            <a:ext cx="7493755" cy="1655762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8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55EBEFB-B9CF-F7FB-00F2-B3B83F4D9FAD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933452" y="5467855"/>
            <a:ext cx="7488423" cy="933254"/>
          </a:xfrm>
        </p:spPr>
        <p:txBody>
          <a:bodyPr anchor="t">
            <a:noAutofit/>
          </a:bodyPr>
          <a:lstStyle>
            <a:lvl1pPr marL="0" indent="0" algn="l">
              <a:buNone/>
              <a:defRPr sz="2000" cap="all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Namn</a:t>
            </a:r>
          </a:p>
          <a:p>
            <a:r>
              <a:rPr lang="sv-SE"/>
              <a:t>Titel</a:t>
            </a:r>
            <a:endParaRPr lang="en-GB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9DBDF531-EE1D-FB0E-6957-C00CD458C150}"/>
              </a:ext>
            </a:extLst>
          </p:cNvPr>
          <p:cNvSpPr/>
          <p:nvPr userDrawn="1"/>
        </p:nvSpPr>
        <p:spPr>
          <a:xfrm rot="10800000">
            <a:off x="11495874" y="4301439"/>
            <a:ext cx="691363" cy="1029274"/>
          </a:xfrm>
          <a:custGeom>
            <a:avLst/>
            <a:gdLst>
              <a:gd name="csX0" fmla="*/ 434045 w 691363"/>
              <a:gd name="csY0" fmla="*/ 1029274 h 1029274"/>
              <a:gd name="csX1" fmla="*/ 0 w 691363"/>
              <a:gd name="csY1" fmla="*/ 1029274 h 1029274"/>
              <a:gd name="csX2" fmla="*/ 0 w 691363"/>
              <a:gd name="csY2" fmla="*/ 0 h 1029274"/>
              <a:gd name="csX3" fmla="*/ 434045 w 691363"/>
              <a:gd name="csY3" fmla="*/ 0 h 1029274"/>
              <a:gd name="csX4" fmla="*/ 691363 w 691363"/>
              <a:gd name="csY4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91363" h="1029274">
                <a:moveTo>
                  <a:pt x="434045" y="1029274"/>
                </a:moveTo>
                <a:lnTo>
                  <a:pt x="0" y="1029274"/>
                </a:lnTo>
                <a:lnTo>
                  <a:pt x="0" y="0"/>
                </a:lnTo>
                <a:lnTo>
                  <a:pt x="434045" y="0"/>
                </a:lnTo>
                <a:lnTo>
                  <a:pt x="691363" y="51463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9" name="Frihandsfigur: Form 48">
            <a:extLst>
              <a:ext uri="{FF2B5EF4-FFF2-40B4-BE49-F238E27FC236}">
                <a16:creationId xmlns:a16="http://schemas.microsoft.com/office/drawing/2014/main" id="{9D14AC24-212E-4668-5E18-053B1A14F0AF}"/>
              </a:ext>
            </a:extLst>
          </p:cNvPr>
          <p:cNvSpPr/>
          <p:nvPr userDrawn="1"/>
        </p:nvSpPr>
        <p:spPr>
          <a:xfrm rot="10800000">
            <a:off x="11486388" y="6360316"/>
            <a:ext cx="723309" cy="514636"/>
          </a:xfrm>
          <a:custGeom>
            <a:avLst/>
            <a:gdLst>
              <a:gd name="csX0" fmla="*/ 465992 w 723309"/>
              <a:gd name="csY0" fmla="*/ 514636 h 514636"/>
              <a:gd name="csX1" fmla="*/ 0 w 723309"/>
              <a:gd name="csY1" fmla="*/ 514636 h 514636"/>
              <a:gd name="csX2" fmla="*/ 0 w 723309"/>
              <a:gd name="csY2" fmla="*/ 0 h 514636"/>
              <a:gd name="csX3" fmla="*/ 723309 w 723309"/>
              <a:gd name="csY3" fmla="*/ 0 h 514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723309" h="514636">
                <a:moveTo>
                  <a:pt x="465992" y="514636"/>
                </a:moveTo>
                <a:lnTo>
                  <a:pt x="0" y="514636"/>
                </a:lnTo>
                <a:lnTo>
                  <a:pt x="0" y="0"/>
                </a:lnTo>
                <a:lnTo>
                  <a:pt x="723309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4" name="Sexhörning 33">
            <a:extLst>
              <a:ext uri="{FF2B5EF4-FFF2-40B4-BE49-F238E27FC236}">
                <a16:creationId xmlns:a16="http://schemas.microsoft.com/office/drawing/2014/main" id="{E414D660-E3FA-4EB0-B596-C1C7BBE129A1}"/>
              </a:ext>
            </a:extLst>
          </p:cNvPr>
          <p:cNvSpPr/>
          <p:nvPr userDrawn="1"/>
        </p:nvSpPr>
        <p:spPr>
          <a:xfrm rot="10800000">
            <a:off x="10558140" y="5845679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Frihandsfigur: Form 70">
            <a:extLst>
              <a:ext uri="{FF2B5EF4-FFF2-40B4-BE49-F238E27FC236}">
                <a16:creationId xmlns:a16="http://schemas.microsoft.com/office/drawing/2014/main" id="{C805F467-1DCE-90E5-FCB5-B32A3481D666}"/>
              </a:ext>
            </a:extLst>
          </p:cNvPr>
          <p:cNvSpPr/>
          <p:nvPr userDrawn="1"/>
        </p:nvSpPr>
        <p:spPr>
          <a:xfrm rot="10800000">
            <a:off x="9621850" y="6360315"/>
            <a:ext cx="1193958" cy="516734"/>
          </a:xfrm>
          <a:custGeom>
            <a:avLst/>
            <a:gdLst>
              <a:gd name="csX0" fmla="*/ 936640 w 1193958"/>
              <a:gd name="csY0" fmla="*/ 516734 h 516734"/>
              <a:gd name="csX1" fmla="*/ 257319 w 1193958"/>
              <a:gd name="csY1" fmla="*/ 516734 h 516734"/>
              <a:gd name="csX2" fmla="*/ 0 w 1193958"/>
              <a:gd name="csY2" fmla="*/ 2097 h 516734"/>
              <a:gd name="csX3" fmla="*/ 1049 w 1193958"/>
              <a:gd name="csY3" fmla="*/ 0 h 516734"/>
              <a:gd name="csX4" fmla="*/ 1192909 w 1193958"/>
              <a:gd name="csY4" fmla="*/ 0 h 516734"/>
              <a:gd name="csX5" fmla="*/ 1193958 w 1193958"/>
              <a:gd name="csY5" fmla="*/ 2097 h 516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193958" h="516734">
                <a:moveTo>
                  <a:pt x="936640" y="516734"/>
                </a:moveTo>
                <a:lnTo>
                  <a:pt x="257319" y="516734"/>
                </a:lnTo>
                <a:lnTo>
                  <a:pt x="0" y="2097"/>
                </a:lnTo>
                <a:lnTo>
                  <a:pt x="1049" y="0"/>
                </a:lnTo>
                <a:lnTo>
                  <a:pt x="1192909" y="0"/>
                </a:lnTo>
                <a:lnTo>
                  <a:pt x="1193958" y="2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39" name="Sexhörning 38">
            <a:extLst>
              <a:ext uri="{FF2B5EF4-FFF2-40B4-BE49-F238E27FC236}">
                <a16:creationId xmlns:a16="http://schemas.microsoft.com/office/drawing/2014/main" id="{F794561F-F86D-C6AC-3DA5-9618E98B4808}"/>
              </a:ext>
            </a:extLst>
          </p:cNvPr>
          <p:cNvSpPr/>
          <p:nvPr userDrawn="1"/>
        </p:nvSpPr>
        <p:spPr>
          <a:xfrm rot="10800000">
            <a:off x="8690926" y="5845679"/>
            <a:ext cx="1193958" cy="102927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Frihandsfigur: Form 44">
            <a:extLst>
              <a:ext uri="{FF2B5EF4-FFF2-40B4-BE49-F238E27FC236}">
                <a16:creationId xmlns:a16="http://schemas.microsoft.com/office/drawing/2014/main" id="{3B4D9691-CFAA-4924-939D-EEB6BE545773}"/>
              </a:ext>
            </a:extLst>
          </p:cNvPr>
          <p:cNvSpPr/>
          <p:nvPr userDrawn="1"/>
        </p:nvSpPr>
        <p:spPr>
          <a:xfrm rot="10800000">
            <a:off x="11491894" y="5331042"/>
            <a:ext cx="706005" cy="1029274"/>
          </a:xfrm>
          <a:custGeom>
            <a:avLst/>
            <a:gdLst>
              <a:gd name="csX0" fmla="*/ 448687 w 706005"/>
              <a:gd name="csY0" fmla="*/ 1029274 h 1029274"/>
              <a:gd name="csX1" fmla="*/ 0 w 706005"/>
              <a:gd name="csY1" fmla="*/ 1029274 h 1029274"/>
              <a:gd name="csX2" fmla="*/ 0 w 706005"/>
              <a:gd name="csY2" fmla="*/ 0 h 1029274"/>
              <a:gd name="csX3" fmla="*/ 448687 w 706005"/>
              <a:gd name="csY3" fmla="*/ 0 h 1029274"/>
              <a:gd name="csX4" fmla="*/ 706005 w 706005"/>
              <a:gd name="csY4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06005" h="1029274">
                <a:moveTo>
                  <a:pt x="448687" y="1029274"/>
                </a:moveTo>
                <a:lnTo>
                  <a:pt x="0" y="1029274"/>
                </a:lnTo>
                <a:lnTo>
                  <a:pt x="0" y="0"/>
                </a:lnTo>
                <a:lnTo>
                  <a:pt x="448687" y="0"/>
                </a:lnTo>
                <a:lnTo>
                  <a:pt x="706005" y="514637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1" name="Sexhörning 40">
            <a:extLst>
              <a:ext uri="{FF2B5EF4-FFF2-40B4-BE49-F238E27FC236}">
                <a16:creationId xmlns:a16="http://schemas.microsoft.com/office/drawing/2014/main" id="{37B56318-84C9-73B2-8815-894F058FB6EE}"/>
              </a:ext>
            </a:extLst>
          </p:cNvPr>
          <p:cNvSpPr/>
          <p:nvPr userDrawn="1"/>
        </p:nvSpPr>
        <p:spPr>
          <a:xfrm rot="10800000">
            <a:off x="10562903" y="4816405"/>
            <a:ext cx="1193958" cy="1029274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Frihandsfigur: Form 43">
            <a:extLst>
              <a:ext uri="{FF2B5EF4-FFF2-40B4-BE49-F238E27FC236}">
                <a16:creationId xmlns:a16="http://schemas.microsoft.com/office/drawing/2014/main" id="{E37B10CB-8D28-AFBF-E268-968E957EAAB1}"/>
              </a:ext>
            </a:extLst>
          </p:cNvPr>
          <p:cNvSpPr/>
          <p:nvPr userDrawn="1"/>
        </p:nvSpPr>
        <p:spPr>
          <a:xfrm rot="10800000">
            <a:off x="11240286" y="4806550"/>
            <a:ext cx="951714" cy="1029274"/>
          </a:xfrm>
          <a:custGeom>
            <a:avLst/>
            <a:gdLst>
              <a:gd name="csX0" fmla="*/ 694396 w 951714"/>
              <a:gd name="csY0" fmla="*/ 1029274 h 1029274"/>
              <a:gd name="csX1" fmla="*/ 15075 w 951714"/>
              <a:gd name="csY1" fmla="*/ 1029274 h 1029274"/>
              <a:gd name="csX2" fmla="*/ 0 w 951714"/>
              <a:gd name="csY2" fmla="*/ 999124 h 1029274"/>
              <a:gd name="csX3" fmla="*/ 0 w 951714"/>
              <a:gd name="csY3" fmla="*/ 30150 h 1029274"/>
              <a:gd name="csX4" fmla="*/ 15075 w 951714"/>
              <a:gd name="csY4" fmla="*/ 0 h 1029274"/>
              <a:gd name="csX5" fmla="*/ 694396 w 951714"/>
              <a:gd name="csY5" fmla="*/ 0 h 1029274"/>
              <a:gd name="csX6" fmla="*/ 951714 w 951714"/>
              <a:gd name="csY6" fmla="*/ 514637 h 10292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51714" h="1029274">
                <a:moveTo>
                  <a:pt x="694396" y="1029274"/>
                </a:moveTo>
                <a:lnTo>
                  <a:pt x="15075" y="1029274"/>
                </a:lnTo>
                <a:lnTo>
                  <a:pt x="0" y="999124"/>
                </a:lnTo>
                <a:lnTo>
                  <a:pt x="0" y="30150"/>
                </a:lnTo>
                <a:lnTo>
                  <a:pt x="15075" y="0"/>
                </a:lnTo>
                <a:lnTo>
                  <a:pt x="694396" y="0"/>
                </a:lnTo>
                <a:lnTo>
                  <a:pt x="951714" y="51463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3" name="Sexhörning 42">
            <a:extLst>
              <a:ext uri="{FF2B5EF4-FFF2-40B4-BE49-F238E27FC236}">
                <a16:creationId xmlns:a16="http://schemas.microsoft.com/office/drawing/2014/main" id="{021ECE35-5E83-BA85-74E5-DD9A06022FF2}"/>
              </a:ext>
            </a:extLst>
          </p:cNvPr>
          <p:cNvSpPr/>
          <p:nvPr userDrawn="1"/>
        </p:nvSpPr>
        <p:spPr>
          <a:xfrm rot="10800000">
            <a:off x="8682036" y="4291913"/>
            <a:ext cx="1193958" cy="1029274"/>
          </a:xfrm>
          <a:prstGeom prst="hexagon">
            <a:avLst/>
          </a:prstGeom>
          <a:solidFill>
            <a:schemeClr val="accent1">
              <a:alpha val="20000"/>
            </a:schemeClr>
          </a:solidFill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2" descr="Business Region Goeteborg logo, Vector Logo of Business Region ...">
            <a:extLst>
              <a:ext uri="{FF2B5EF4-FFF2-40B4-BE49-F238E27FC236}">
                <a16:creationId xmlns:a16="http://schemas.microsoft.com/office/drawing/2014/main" id="{7D6134D7-05F0-2C96-339B-4F7278C080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35853" y="243105"/>
            <a:ext cx="1423988" cy="93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52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23" grpId="0" animBg="1"/>
      <p:bldP spid="71" grpId="0" animBg="1"/>
      <p:bldP spid="44" grpId="0" animBg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/3 bild hög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46320" cy="132556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402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86435E8-4F97-8F50-FBDE-2705F23335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3946" y="1"/>
            <a:ext cx="6948055" cy="6858000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7D5CECEC-E587-8383-3192-3DF9044D6ADC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36942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2/3 bild höger (lju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46320" cy="1325563"/>
          </a:xfrm>
        </p:spPr>
        <p:txBody>
          <a:bodyPr vert="horz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2291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786435E8-4F97-8F50-FBDE-2705F23335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43946" y="1"/>
            <a:ext cx="6948055" cy="6858000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543996F4-113E-3956-49B6-829DEDDBE41A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826381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+ dubbelpil höger">
    <p:bg>
      <p:bgPr>
        <a:solidFill>
          <a:srgbClr val="ED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0CEE0424-5C1D-32AF-4FF9-7515EB22B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247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Rubrik 1">
            <a:extLst>
              <a:ext uri="{FF2B5EF4-FFF2-40B4-BE49-F238E27FC236}">
                <a16:creationId xmlns:a16="http://schemas.microsoft.com/office/drawing/2014/main" id="{717C8797-CD43-D576-28B1-D482391A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247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028CF2F7-8BCA-9741-9FD8-E6F1CA6A21E7}"/>
              </a:ext>
            </a:extLst>
          </p:cNvPr>
          <p:cNvSpPr/>
          <p:nvPr userDrawn="1"/>
        </p:nvSpPr>
        <p:spPr>
          <a:xfrm>
            <a:off x="8290560" y="2"/>
            <a:ext cx="3909915" cy="6857996"/>
          </a:xfrm>
          <a:custGeom>
            <a:avLst/>
            <a:gdLst>
              <a:gd name="connsiteX0" fmla="*/ 1714500 w 4450935"/>
              <a:gd name="connsiteY0" fmla="*/ 0 h 6857996"/>
              <a:gd name="connsiteX1" fmla="*/ 4450935 w 4450935"/>
              <a:gd name="connsiteY1" fmla="*/ 0 h 6857996"/>
              <a:gd name="connsiteX2" fmla="*/ 4450935 w 4450935"/>
              <a:gd name="connsiteY2" fmla="*/ 6857996 h 6857996"/>
              <a:gd name="connsiteX3" fmla="*/ 1714500 w 4450935"/>
              <a:gd name="connsiteY3" fmla="*/ 6857996 h 6857996"/>
              <a:gd name="connsiteX4" fmla="*/ 0 w 4450935"/>
              <a:gd name="connsiteY4" fmla="*/ 3428998 h 6857996"/>
              <a:gd name="connsiteX0" fmla="*/ 1714500 w 4450935"/>
              <a:gd name="connsiteY0" fmla="*/ 0 h 6857996"/>
              <a:gd name="connsiteX1" fmla="*/ 4031835 w 4450935"/>
              <a:gd name="connsiteY1" fmla="*/ 0 h 6857996"/>
              <a:gd name="connsiteX2" fmla="*/ 4450935 w 4450935"/>
              <a:gd name="connsiteY2" fmla="*/ 6857996 h 6857996"/>
              <a:gd name="connsiteX3" fmla="*/ 1714500 w 4450935"/>
              <a:gd name="connsiteY3" fmla="*/ 6857996 h 6857996"/>
              <a:gd name="connsiteX4" fmla="*/ 0 w 4450935"/>
              <a:gd name="connsiteY4" fmla="*/ 3428998 h 6857996"/>
              <a:gd name="connsiteX5" fmla="*/ 1714500 w 4450935"/>
              <a:gd name="connsiteY5" fmla="*/ 0 h 6857996"/>
              <a:gd name="connsiteX0" fmla="*/ 1714500 w 4031835"/>
              <a:gd name="connsiteY0" fmla="*/ 0 h 6857996"/>
              <a:gd name="connsiteX1" fmla="*/ 4031835 w 4031835"/>
              <a:gd name="connsiteY1" fmla="*/ 0 h 6857996"/>
              <a:gd name="connsiteX2" fmla="*/ 4024215 w 4031835"/>
              <a:gd name="connsiteY2" fmla="*/ 6850376 h 6857996"/>
              <a:gd name="connsiteX3" fmla="*/ 1714500 w 4031835"/>
              <a:gd name="connsiteY3" fmla="*/ 6857996 h 6857996"/>
              <a:gd name="connsiteX4" fmla="*/ 0 w 4031835"/>
              <a:gd name="connsiteY4" fmla="*/ 3428998 h 6857996"/>
              <a:gd name="connsiteX5" fmla="*/ 1714500 w 4031835"/>
              <a:gd name="connsiteY5" fmla="*/ 0 h 6857996"/>
              <a:gd name="connsiteX0" fmla="*/ 1714500 w 4024215"/>
              <a:gd name="connsiteY0" fmla="*/ 0 h 6857996"/>
              <a:gd name="connsiteX1" fmla="*/ 3909915 w 4024215"/>
              <a:gd name="connsiteY1" fmla="*/ 0 h 6857996"/>
              <a:gd name="connsiteX2" fmla="*/ 4024215 w 4024215"/>
              <a:gd name="connsiteY2" fmla="*/ 6850376 h 6857996"/>
              <a:gd name="connsiteX3" fmla="*/ 1714500 w 4024215"/>
              <a:gd name="connsiteY3" fmla="*/ 6857996 h 6857996"/>
              <a:gd name="connsiteX4" fmla="*/ 0 w 4024215"/>
              <a:gd name="connsiteY4" fmla="*/ 3428998 h 6857996"/>
              <a:gd name="connsiteX5" fmla="*/ 1714500 w 4024215"/>
              <a:gd name="connsiteY5" fmla="*/ 0 h 6857996"/>
              <a:gd name="connsiteX0" fmla="*/ 1714500 w 3909915"/>
              <a:gd name="connsiteY0" fmla="*/ 0 h 6857996"/>
              <a:gd name="connsiteX1" fmla="*/ 3909915 w 3909915"/>
              <a:gd name="connsiteY1" fmla="*/ 0 h 6857996"/>
              <a:gd name="connsiteX2" fmla="*/ 3909915 w 3909915"/>
              <a:gd name="connsiteY2" fmla="*/ 6857996 h 6857996"/>
              <a:gd name="connsiteX3" fmla="*/ 1714500 w 3909915"/>
              <a:gd name="connsiteY3" fmla="*/ 6857996 h 6857996"/>
              <a:gd name="connsiteX4" fmla="*/ 0 w 3909915"/>
              <a:gd name="connsiteY4" fmla="*/ 3428998 h 6857996"/>
              <a:gd name="connsiteX5" fmla="*/ 1714500 w 3909915"/>
              <a:gd name="connsiteY5" fmla="*/ 0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09915" h="6857996">
                <a:moveTo>
                  <a:pt x="1714500" y="0"/>
                </a:moveTo>
                <a:lnTo>
                  <a:pt x="3909915" y="0"/>
                </a:lnTo>
                <a:lnTo>
                  <a:pt x="3909915" y="6857996"/>
                </a:lnTo>
                <a:lnTo>
                  <a:pt x="1714500" y="6857996"/>
                </a:lnTo>
                <a:lnTo>
                  <a:pt x="0" y="3428998"/>
                </a:lnTo>
                <a:lnTo>
                  <a:pt x="1714500" y="0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13" name="Frihandsfigur: Form 12">
            <a:extLst>
              <a:ext uri="{FF2B5EF4-FFF2-40B4-BE49-F238E27FC236}">
                <a16:creationId xmlns:a16="http://schemas.microsoft.com/office/drawing/2014/main" id="{B10A0EF0-F6BF-D32A-6722-3F11180E7527}"/>
              </a:ext>
            </a:extLst>
          </p:cNvPr>
          <p:cNvSpPr/>
          <p:nvPr userDrawn="1"/>
        </p:nvSpPr>
        <p:spPr>
          <a:xfrm>
            <a:off x="8795166" y="2"/>
            <a:ext cx="3396835" cy="6857996"/>
          </a:xfrm>
          <a:custGeom>
            <a:avLst/>
            <a:gdLst>
              <a:gd name="connsiteX0" fmla="*/ 1714500 w 3396835"/>
              <a:gd name="connsiteY0" fmla="*/ 0 h 6857996"/>
              <a:gd name="connsiteX1" fmla="*/ 3396835 w 3396835"/>
              <a:gd name="connsiteY1" fmla="*/ 0 h 6857996"/>
              <a:gd name="connsiteX2" fmla="*/ 3396835 w 3396835"/>
              <a:gd name="connsiteY2" fmla="*/ 6857996 h 6857996"/>
              <a:gd name="connsiteX3" fmla="*/ 1714500 w 3396835"/>
              <a:gd name="connsiteY3" fmla="*/ 6857996 h 6857996"/>
              <a:gd name="connsiteX4" fmla="*/ 0 w 3396835"/>
              <a:gd name="connsiteY4" fmla="*/ 3428998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6835" h="6857996">
                <a:moveTo>
                  <a:pt x="1714500" y="0"/>
                </a:moveTo>
                <a:lnTo>
                  <a:pt x="3396835" y="0"/>
                </a:lnTo>
                <a:lnTo>
                  <a:pt x="3396835" y="6857996"/>
                </a:lnTo>
                <a:lnTo>
                  <a:pt x="1714500" y="6857996"/>
                </a:lnTo>
                <a:lnTo>
                  <a:pt x="0" y="3428998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D69E976-927A-BDD8-2818-54CC112BD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56738" y="6356350"/>
            <a:ext cx="1319212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Bild 8">
            <a:extLst>
              <a:ext uri="{FF2B5EF4-FFF2-40B4-BE49-F238E27FC236}">
                <a16:creationId xmlns:a16="http://schemas.microsoft.com/office/drawing/2014/main" id="{F32F0300-26C2-1EBB-7ACB-389B51688F2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6202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52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5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667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667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54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667">
                                          <p:cBhvr additive="base"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667">
                                          <p:cBhvr additive="base"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13" grpId="0" animBg="1"/>
        </p:bldLst>
      </p:timing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ubrik + två textbox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57750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DECA394-5DCF-4AA1-827C-0B4D291B9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18200" y="1825625"/>
            <a:ext cx="4857750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4AD33AB-FE64-4715-BEC5-3CB0B4068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tshållare för bildnummer 5">
            <a:extLst>
              <a:ext uri="{FF2B5EF4-FFF2-40B4-BE49-F238E27FC236}">
                <a16:creationId xmlns:a16="http://schemas.microsoft.com/office/drawing/2014/main" id="{5C489BE3-1DB9-4564-856D-F1DF541A18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4125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90084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69845B8F-4287-48D6-8BA9-E08192F8D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5712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47526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Rubrik och innehåll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69845B8F-4287-48D6-8BA9-E08192F8D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4125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E20C981-96AF-5135-6DA5-129EC05289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91299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9252744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rihandsfigur: Form 5">
            <a:extLst>
              <a:ext uri="{FF2B5EF4-FFF2-40B4-BE49-F238E27FC236}">
                <a16:creationId xmlns:a16="http://schemas.microsoft.com/office/drawing/2014/main" id="{161E6CC6-F1B7-3564-82BC-A0FF0D1AEDC2}"/>
              </a:ext>
            </a:extLst>
          </p:cNvPr>
          <p:cNvSpPr/>
          <p:nvPr userDrawn="1"/>
        </p:nvSpPr>
        <p:spPr>
          <a:xfrm>
            <a:off x="10089357" y="-10969"/>
            <a:ext cx="2114985" cy="687055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  <a:gd name="connsiteX0" fmla="*/ 84499 w 2114985"/>
              <a:gd name="connsiteY0" fmla="*/ 8659 h 6870556"/>
              <a:gd name="connsiteX1" fmla="*/ 1670844 w 2114985"/>
              <a:gd name="connsiteY1" fmla="*/ 4824269 h 6870556"/>
              <a:gd name="connsiteX2" fmla="*/ 0 w 2114985"/>
              <a:gd name="connsiteY2" fmla="*/ 6870556 h 6870556"/>
              <a:gd name="connsiteX3" fmla="*/ 2102644 w 2114985"/>
              <a:gd name="connsiteY3" fmla="*/ 6868969 h 6870556"/>
              <a:gd name="connsiteX4" fmla="*/ 2114766 w 2114985"/>
              <a:gd name="connsiteY4" fmla="*/ 0 h 6870556"/>
              <a:gd name="connsiteX5" fmla="*/ 84499 w 2114985"/>
              <a:gd name="connsiteY5" fmla="*/ 8659 h 6870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14985" h="6870556">
                <a:moveTo>
                  <a:pt x="84499" y="8659"/>
                </a:moveTo>
                <a:lnTo>
                  <a:pt x="1670844" y="4824269"/>
                </a:lnTo>
                <a:lnTo>
                  <a:pt x="0" y="6870556"/>
                </a:lnTo>
                <a:lnTo>
                  <a:pt x="2102644" y="6868969"/>
                </a:lnTo>
                <a:cubicBezTo>
                  <a:pt x="2100335" y="4581429"/>
                  <a:pt x="2117075" y="2287540"/>
                  <a:pt x="2114766" y="0"/>
                </a:cubicBezTo>
                <a:lnTo>
                  <a:pt x="84499" y="8659"/>
                </a:lnTo>
                <a:close/>
              </a:path>
            </a:pathLst>
          </a:custGeom>
          <a:solidFill>
            <a:srgbClr val="66C1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69845B8F-4287-48D6-8BA9-E08192F8D4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2012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28B1A43-2816-9378-B9F9-B9199E5FC5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6449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642DD6C6-FAB2-F335-D154-9DAA521330D1}"/>
              </a:ext>
            </a:extLst>
          </p:cNvPr>
          <p:cNvSpPr/>
          <p:nvPr userDrawn="1"/>
        </p:nvSpPr>
        <p:spPr>
          <a:xfrm>
            <a:off x="9654405" y="-7793"/>
            <a:ext cx="2102644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2644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098025" y="2287540"/>
                  <a:pt x="2095716" y="0"/>
                </a:cubicBezTo>
                <a:lnTo>
                  <a:pt x="84499" y="2309"/>
                </a:lnTo>
                <a:close/>
              </a:path>
            </a:pathLst>
          </a:custGeom>
          <a:solidFill>
            <a:srgbClr val="D9EF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40648620-86A0-A6D3-5BD2-517EEEA2F2D6}"/>
              </a:ext>
            </a:extLst>
          </p:cNvPr>
          <p:cNvSpPr/>
          <p:nvPr userDrawn="1"/>
        </p:nvSpPr>
        <p:spPr>
          <a:xfrm>
            <a:off x="10089357" y="-3897"/>
            <a:ext cx="2108753" cy="6861897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  <a:gd name="connsiteX0" fmla="*/ 84499 w 2102644"/>
              <a:gd name="connsiteY0" fmla="*/ 0 h 6861897"/>
              <a:gd name="connsiteX1" fmla="*/ 1670844 w 2102644"/>
              <a:gd name="connsiteY1" fmla="*/ 4815610 h 6861897"/>
              <a:gd name="connsiteX2" fmla="*/ 0 w 2102644"/>
              <a:gd name="connsiteY2" fmla="*/ 6861897 h 6861897"/>
              <a:gd name="connsiteX3" fmla="*/ 2102644 w 2102644"/>
              <a:gd name="connsiteY3" fmla="*/ 6860310 h 6861897"/>
              <a:gd name="connsiteX4" fmla="*/ 2095716 w 2102644"/>
              <a:gd name="connsiteY4" fmla="*/ 4041 h 6861897"/>
              <a:gd name="connsiteX5" fmla="*/ 84499 w 2102644"/>
              <a:gd name="connsiteY5" fmla="*/ 0 h 6861897"/>
              <a:gd name="connsiteX0" fmla="*/ 84499 w 2108753"/>
              <a:gd name="connsiteY0" fmla="*/ 0 h 6861897"/>
              <a:gd name="connsiteX1" fmla="*/ 1670844 w 2108753"/>
              <a:gd name="connsiteY1" fmla="*/ 4815610 h 6861897"/>
              <a:gd name="connsiteX2" fmla="*/ 0 w 2108753"/>
              <a:gd name="connsiteY2" fmla="*/ 6861897 h 6861897"/>
              <a:gd name="connsiteX3" fmla="*/ 2102644 w 2108753"/>
              <a:gd name="connsiteY3" fmla="*/ 6860310 h 6861897"/>
              <a:gd name="connsiteX4" fmla="*/ 2108416 w 2108753"/>
              <a:gd name="connsiteY4" fmla="*/ 4041 h 6861897"/>
              <a:gd name="connsiteX5" fmla="*/ 84499 w 2108753"/>
              <a:gd name="connsiteY5" fmla="*/ 0 h 6861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8753" h="6861897">
                <a:moveTo>
                  <a:pt x="84499" y="0"/>
                </a:moveTo>
                <a:lnTo>
                  <a:pt x="1670844" y="4815610"/>
                </a:lnTo>
                <a:lnTo>
                  <a:pt x="0" y="6861897"/>
                </a:lnTo>
                <a:lnTo>
                  <a:pt x="2102644" y="6860310"/>
                </a:lnTo>
                <a:cubicBezTo>
                  <a:pt x="2100335" y="4572770"/>
                  <a:pt x="2110725" y="2291581"/>
                  <a:pt x="2108416" y="4041"/>
                </a:cubicBezTo>
                <a:lnTo>
                  <a:pt x="8449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8817792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538252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49C83B4D-0072-CA50-510E-3238FB12D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63000" y="6356350"/>
            <a:ext cx="20129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A5BC5E7-0B1B-38B9-0C1E-CDAB41B2D7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085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sida">
    <p:bg>
      <p:bgPr>
        <a:solidFill>
          <a:srgbClr val="ED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BAE6C38-C2EA-316F-AAB8-47D8B78F506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91154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AE6C38-C2EA-316F-AAB8-47D8B78F50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C0C6180E-8AA2-3277-A3FD-4A6BA4079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931F59B-69AB-F1B0-50AC-534A5C740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FC706FC-B74A-7873-C1E2-2FF12B835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4FB78EA-4B44-1A7E-57D6-0B28CCEA4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E38DADB9-19A8-55AA-664E-3EF6ED455336}"/>
              </a:ext>
            </a:extLst>
          </p:cNvPr>
          <p:cNvSpPr/>
          <p:nvPr userDrawn="1"/>
        </p:nvSpPr>
        <p:spPr>
          <a:xfrm>
            <a:off x="839788" y="1808163"/>
            <a:ext cx="10512425" cy="4068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30604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ihandsfigur: Form 11">
            <a:extLst>
              <a:ext uri="{FF2B5EF4-FFF2-40B4-BE49-F238E27FC236}">
                <a16:creationId xmlns:a16="http://schemas.microsoft.com/office/drawing/2014/main" id="{1B6E0B08-E7B9-C881-1CDC-AAAD3CBB19CB}"/>
              </a:ext>
            </a:extLst>
          </p:cNvPr>
          <p:cNvSpPr/>
          <p:nvPr userDrawn="1"/>
        </p:nvSpPr>
        <p:spPr>
          <a:xfrm>
            <a:off x="0" y="2"/>
            <a:ext cx="11353800" cy="6857996"/>
          </a:xfrm>
          <a:custGeom>
            <a:avLst/>
            <a:gdLst>
              <a:gd name="connsiteX0" fmla="*/ 0 w 11353800"/>
              <a:gd name="connsiteY0" fmla="*/ 0 h 6857996"/>
              <a:gd name="connsiteX1" fmla="*/ 9639300 w 11353800"/>
              <a:gd name="connsiteY1" fmla="*/ 0 h 6857996"/>
              <a:gd name="connsiteX2" fmla="*/ 11353800 w 11353800"/>
              <a:gd name="connsiteY2" fmla="*/ 3428998 h 6857996"/>
              <a:gd name="connsiteX3" fmla="*/ 9639300 w 11353800"/>
              <a:gd name="connsiteY3" fmla="*/ 6857996 h 6857996"/>
              <a:gd name="connsiteX4" fmla="*/ 0 w 11353800"/>
              <a:gd name="connsiteY4" fmla="*/ 6857996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3800" h="6857996">
                <a:moveTo>
                  <a:pt x="0" y="0"/>
                </a:moveTo>
                <a:lnTo>
                  <a:pt x="9639300" y="0"/>
                </a:lnTo>
                <a:lnTo>
                  <a:pt x="11353800" y="3428998"/>
                </a:lnTo>
                <a:lnTo>
                  <a:pt x="9639300" y="6857996"/>
                </a:lnTo>
                <a:lnTo>
                  <a:pt x="0" y="6857996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9405F5B1-8B5A-14D1-B020-A9BF9353F613}"/>
              </a:ext>
            </a:extLst>
          </p:cNvPr>
          <p:cNvSpPr/>
          <p:nvPr userDrawn="1"/>
        </p:nvSpPr>
        <p:spPr>
          <a:xfrm>
            <a:off x="-28575" y="2"/>
            <a:ext cx="10482776" cy="6877046"/>
          </a:xfrm>
          <a:custGeom>
            <a:avLst/>
            <a:gdLst>
              <a:gd name="connsiteX0" fmla="*/ 0 w 10311326"/>
              <a:gd name="connsiteY0" fmla="*/ 0 h 6857996"/>
              <a:gd name="connsiteX1" fmla="*/ 8596826 w 10311326"/>
              <a:gd name="connsiteY1" fmla="*/ 0 h 6857996"/>
              <a:gd name="connsiteX2" fmla="*/ 10311326 w 10311326"/>
              <a:gd name="connsiteY2" fmla="*/ 3428998 h 6857996"/>
              <a:gd name="connsiteX3" fmla="*/ 8596826 w 10311326"/>
              <a:gd name="connsiteY3" fmla="*/ 6857996 h 6857996"/>
              <a:gd name="connsiteX4" fmla="*/ 0 w 10311326"/>
              <a:gd name="connsiteY4" fmla="*/ 6857996 h 6857996"/>
              <a:gd name="connsiteX0" fmla="*/ 0 w 10473251"/>
              <a:gd name="connsiteY0" fmla="*/ 0 h 6867521"/>
              <a:gd name="connsiteX1" fmla="*/ 8758751 w 10473251"/>
              <a:gd name="connsiteY1" fmla="*/ 9525 h 6867521"/>
              <a:gd name="connsiteX2" fmla="*/ 10473251 w 10473251"/>
              <a:gd name="connsiteY2" fmla="*/ 3438523 h 6867521"/>
              <a:gd name="connsiteX3" fmla="*/ 8758751 w 10473251"/>
              <a:gd name="connsiteY3" fmla="*/ 6867521 h 6867521"/>
              <a:gd name="connsiteX4" fmla="*/ 161925 w 10473251"/>
              <a:gd name="connsiteY4" fmla="*/ 6867521 h 6867521"/>
              <a:gd name="connsiteX5" fmla="*/ 0 w 10473251"/>
              <a:gd name="connsiteY5" fmla="*/ 0 h 6867521"/>
              <a:gd name="connsiteX0" fmla="*/ 0 w 10463726"/>
              <a:gd name="connsiteY0" fmla="*/ 9525 h 6857996"/>
              <a:gd name="connsiteX1" fmla="*/ 8749226 w 10463726"/>
              <a:gd name="connsiteY1" fmla="*/ 0 h 6857996"/>
              <a:gd name="connsiteX2" fmla="*/ 10463726 w 10463726"/>
              <a:gd name="connsiteY2" fmla="*/ 3428998 h 6857996"/>
              <a:gd name="connsiteX3" fmla="*/ 8749226 w 10463726"/>
              <a:gd name="connsiteY3" fmla="*/ 6857996 h 6857996"/>
              <a:gd name="connsiteX4" fmla="*/ 152400 w 10463726"/>
              <a:gd name="connsiteY4" fmla="*/ 6857996 h 6857996"/>
              <a:gd name="connsiteX5" fmla="*/ 0 w 10463726"/>
              <a:gd name="connsiteY5" fmla="*/ 9525 h 6857996"/>
              <a:gd name="connsiteX0" fmla="*/ 28575 w 10492301"/>
              <a:gd name="connsiteY0" fmla="*/ 9525 h 6886571"/>
              <a:gd name="connsiteX1" fmla="*/ 8777801 w 10492301"/>
              <a:gd name="connsiteY1" fmla="*/ 0 h 6886571"/>
              <a:gd name="connsiteX2" fmla="*/ 10492301 w 10492301"/>
              <a:gd name="connsiteY2" fmla="*/ 3428998 h 6886571"/>
              <a:gd name="connsiteX3" fmla="*/ 8777801 w 10492301"/>
              <a:gd name="connsiteY3" fmla="*/ 6857996 h 6886571"/>
              <a:gd name="connsiteX4" fmla="*/ 0 w 10492301"/>
              <a:gd name="connsiteY4" fmla="*/ 6886571 h 6886571"/>
              <a:gd name="connsiteX5" fmla="*/ 28575 w 10492301"/>
              <a:gd name="connsiteY5" fmla="*/ 9525 h 6886571"/>
              <a:gd name="connsiteX0" fmla="*/ 19050 w 10482776"/>
              <a:gd name="connsiteY0" fmla="*/ 9525 h 6877046"/>
              <a:gd name="connsiteX1" fmla="*/ 8768276 w 10482776"/>
              <a:gd name="connsiteY1" fmla="*/ 0 h 6877046"/>
              <a:gd name="connsiteX2" fmla="*/ 10482776 w 10482776"/>
              <a:gd name="connsiteY2" fmla="*/ 3428998 h 6877046"/>
              <a:gd name="connsiteX3" fmla="*/ 8768276 w 10482776"/>
              <a:gd name="connsiteY3" fmla="*/ 6857996 h 6877046"/>
              <a:gd name="connsiteX4" fmla="*/ 0 w 10482776"/>
              <a:gd name="connsiteY4" fmla="*/ 6877046 h 6877046"/>
              <a:gd name="connsiteX5" fmla="*/ 19050 w 10482776"/>
              <a:gd name="connsiteY5" fmla="*/ 9525 h 6877046"/>
              <a:gd name="connsiteX0" fmla="*/ 19050 w 10482776"/>
              <a:gd name="connsiteY0" fmla="*/ 0 h 6886571"/>
              <a:gd name="connsiteX1" fmla="*/ 8768276 w 10482776"/>
              <a:gd name="connsiteY1" fmla="*/ 9525 h 6886571"/>
              <a:gd name="connsiteX2" fmla="*/ 10482776 w 10482776"/>
              <a:gd name="connsiteY2" fmla="*/ 3438523 h 6886571"/>
              <a:gd name="connsiteX3" fmla="*/ 8768276 w 10482776"/>
              <a:gd name="connsiteY3" fmla="*/ 6867521 h 6886571"/>
              <a:gd name="connsiteX4" fmla="*/ 0 w 10482776"/>
              <a:gd name="connsiteY4" fmla="*/ 6886571 h 6886571"/>
              <a:gd name="connsiteX5" fmla="*/ 19050 w 10482776"/>
              <a:gd name="connsiteY5" fmla="*/ 0 h 6886571"/>
              <a:gd name="connsiteX0" fmla="*/ 9525 w 10482776"/>
              <a:gd name="connsiteY0" fmla="*/ 0 h 6877046"/>
              <a:gd name="connsiteX1" fmla="*/ 8768276 w 10482776"/>
              <a:gd name="connsiteY1" fmla="*/ 0 h 6877046"/>
              <a:gd name="connsiteX2" fmla="*/ 10482776 w 10482776"/>
              <a:gd name="connsiteY2" fmla="*/ 3428998 h 6877046"/>
              <a:gd name="connsiteX3" fmla="*/ 8768276 w 10482776"/>
              <a:gd name="connsiteY3" fmla="*/ 6857996 h 6877046"/>
              <a:gd name="connsiteX4" fmla="*/ 0 w 10482776"/>
              <a:gd name="connsiteY4" fmla="*/ 6877046 h 6877046"/>
              <a:gd name="connsiteX5" fmla="*/ 9525 w 10482776"/>
              <a:gd name="connsiteY5" fmla="*/ 0 h 6877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482776" h="6877046">
                <a:moveTo>
                  <a:pt x="9525" y="0"/>
                </a:moveTo>
                <a:lnTo>
                  <a:pt x="8768276" y="0"/>
                </a:lnTo>
                <a:lnTo>
                  <a:pt x="10482776" y="3428998"/>
                </a:lnTo>
                <a:lnTo>
                  <a:pt x="8768276" y="6857996"/>
                </a:lnTo>
                <a:lnTo>
                  <a:pt x="0" y="6877046"/>
                </a:lnTo>
                <a:cubicBezTo>
                  <a:pt x="0" y="4591047"/>
                  <a:pt x="9525" y="2285999"/>
                  <a:pt x="952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9300" y="1768476"/>
            <a:ext cx="7239000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</a:t>
            </a:r>
            <a:br>
              <a:rPr lang="sv-SE"/>
            </a:br>
            <a:r>
              <a:rPr lang="sv-SE"/>
              <a:t>mall för rubrikformat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149349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t 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-28575" y="0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0952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A7753ADA-763C-8AFE-60B4-C9FE6EDBEAE1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93431D72-17BE-5278-CA97-A4E3ADBB0E33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0643497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ängre 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 flipV="1">
            <a:off x="5049997" y="2571486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720000" rIns="91440" bIns="45720" rtlCol="0">
            <a:normAutofit/>
          </a:bodyPr>
          <a:lstStyle>
            <a:lvl1pPr>
              <a:defRPr lang="en-GB" sz="100" dirty="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8319" y="3438525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Längre</a:t>
            </a:r>
            <a:r>
              <a:rPr lang="en-GB"/>
              <a:t> </a:t>
            </a:r>
            <a:r>
              <a:rPr lang="en-GB" err="1"/>
              <a:t>citat</a:t>
            </a:r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90DC5D33-9F71-AE40-5EC1-1BA285D7856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7C2562E-3BAF-ED74-3F25-9A0399FE178D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6431526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+ bild höger">
    <p:bg>
      <p:bgPr>
        <a:solidFill>
          <a:srgbClr val="ED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"/>
            <a:ext cx="6096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8768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876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E9A38C11-01F6-9D03-1FBC-25B9851E86DB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995527" y="0"/>
            <a:ext cx="3196473" cy="6858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44166C22-E2AD-709A-7206-065AD936AAD8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D566288A-D650-A9AE-12FD-F1612218803D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52361965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ext + 1/3 bild höger">
    <p:bg>
      <p:bgPr>
        <a:solidFill>
          <a:srgbClr val="ED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25800" cy="1325563"/>
          </a:xfrm>
        </p:spPr>
        <p:txBody>
          <a:bodyPr vert="horz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225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41800" y="1"/>
            <a:ext cx="79502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195786E0-D383-DC5F-B009-C2920E494841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8995527" y="0"/>
            <a:ext cx="3196473" cy="6858000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1CB34ADF-5798-C208-EE2A-650EC5D774B6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1770652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bild vän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13" y="365125"/>
            <a:ext cx="4390707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5413" y="1825625"/>
            <a:ext cx="4876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3A89EB75-32CD-9F72-F4B2-82FECF44F4C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>
            <a:off x="0" y="0"/>
            <a:ext cx="3196473" cy="685800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A634BD6-67EF-6469-1918-258C4FEC790B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14043885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B909792E-A871-10CC-323D-74260B7C2E3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623796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909792E-A871-10CC-323D-74260B7C2E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ubrik 1">
            <a:extLst>
              <a:ext uri="{FF2B5EF4-FFF2-40B4-BE49-F238E27FC236}">
                <a16:creationId xmlns:a16="http://schemas.microsoft.com/office/drawing/2014/main" id="{95DE5F71-E0FB-60E8-E42D-0CA0AE954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47866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ra fä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23D55-5347-A7FD-44CC-23B64356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9423AD6-F71A-940D-9019-FF4878AC7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BCE0ED-3A43-D621-1B18-953B47FC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D9EDD96-C560-C3B5-64B4-93787E4BC0E6}"/>
              </a:ext>
            </a:extLst>
          </p:cNvPr>
          <p:cNvSpPr/>
          <p:nvPr userDrawn="1"/>
        </p:nvSpPr>
        <p:spPr>
          <a:xfrm>
            <a:off x="0" y="-1"/>
            <a:ext cx="3048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E19D4930-DE70-E1BE-A153-C070719B4623}"/>
              </a:ext>
            </a:extLst>
          </p:cNvPr>
          <p:cNvSpPr/>
          <p:nvPr userDrawn="1"/>
        </p:nvSpPr>
        <p:spPr>
          <a:xfrm>
            <a:off x="3048000" y="-1"/>
            <a:ext cx="3048000" cy="6857999"/>
          </a:xfrm>
          <a:prstGeom prst="rect">
            <a:avLst/>
          </a:prstGeom>
          <a:solidFill>
            <a:srgbClr val="96D2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0ACF916-23DB-613D-0ADB-90AA0E3E1746}"/>
              </a:ext>
            </a:extLst>
          </p:cNvPr>
          <p:cNvSpPr/>
          <p:nvPr userDrawn="1"/>
        </p:nvSpPr>
        <p:spPr>
          <a:xfrm>
            <a:off x="6096000" y="-1"/>
            <a:ext cx="3048000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FE56AFBD-94E0-B7C9-9171-B9C1C76852CA}"/>
              </a:ext>
            </a:extLst>
          </p:cNvPr>
          <p:cNvSpPr/>
          <p:nvPr userDrawn="1"/>
        </p:nvSpPr>
        <p:spPr>
          <a:xfrm>
            <a:off x="9144000" y="-1"/>
            <a:ext cx="3048000" cy="6857999"/>
          </a:xfrm>
          <a:prstGeom prst="rect">
            <a:avLst/>
          </a:prstGeom>
          <a:solidFill>
            <a:srgbClr val="EAF6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Bild 14">
            <a:extLst>
              <a:ext uri="{FF2B5EF4-FFF2-40B4-BE49-F238E27FC236}">
                <a16:creationId xmlns:a16="http://schemas.microsoft.com/office/drawing/2014/main" id="{CBE0FFAA-839C-743D-D73E-BDD3F5117A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AC78640C-8C04-CF7E-B4D2-68003A5E8E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7550" y="2752725"/>
            <a:ext cx="257175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0" name="Rubrik 19">
            <a:extLst>
              <a:ext uri="{FF2B5EF4-FFF2-40B4-BE49-F238E27FC236}">
                <a16:creationId xmlns:a16="http://schemas.microsoft.com/office/drawing/2014/main" id="{67864A58-3E27-AF67-1151-AAE7642C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808235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22" name="Platshållare för text 18">
            <a:extLst>
              <a:ext uri="{FF2B5EF4-FFF2-40B4-BE49-F238E27FC236}">
                <a16:creationId xmlns:a16="http://schemas.microsoft.com/office/drawing/2014/main" id="{EB8AAA63-C6FA-971E-94AD-E8CFA21E1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613" y="2752725"/>
            <a:ext cx="2011362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3" name="Platshållare för text 18">
            <a:extLst>
              <a:ext uri="{FF2B5EF4-FFF2-40B4-BE49-F238E27FC236}">
                <a16:creationId xmlns:a16="http://schemas.microsoft.com/office/drawing/2014/main" id="{DC4E5866-3382-E4B6-3F34-24AAE0191E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6613" y="2118519"/>
            <a:ext cx="2011362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24" name="Platshållare för text 18">
            <a:extLst>
              <a:ext uri="{FF2B5EF4-FFF2-40B4-BE49-F238E27FC236}">
                <a16:creationId xmlns:a16="http://schemas.microsoft.com/office/drawing/2014/main" id="{72256EE5-CF23-0259-7A72-CB9996BBE3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1356" y="2118519"/>
            <a:ext cx="2597943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25" name="Platshållare för text 18">
            <a:extLst>
              <a:ext uri="{FF2B5EF4-FFF2-40B4-BE49-F238E27FC236}">
                <a16:creationId xmlns:a16="http://schemas.microsoft.com/office/drawing/2014/main" id="{026178F9-0293-7257-8F24-528C561467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47222" y="2752725"/>
            <a:ext cx="257175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6" name="Platshållare för text 18">
            <a:extLst>
              <a:ext uri="{FF2B5EF4-FFF2-40B4-BE49-F238E27FC236}">
                <a16:creationId xmlns:a16="http://schemas.microsoft.com/office/drawing/2014/main" id="{FF9217EC-2B0E-79AF-334D-912C209A9A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21028" y="2118519"/>
            <a:ext cx="2597943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27" name="Platshållare för text 18">
            <a:extLst>
              <a:ext uri="{FF2B5EF4-FFF2-40B4-BE49-F238E27FC236}">
                <a16:creationId xmlns:a16="http://schemas.microsoft.com/office/drawing/2014/main" id="{B241AFA2-7375-A657-1C2F-CE84FE6A29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44025" y="2752725"/>
            <a:ext cx="2011362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8" name="Platshållare för text 18">
            <a:extLst>
              <a:ext uri="{FF2B5EF4-FFF2-40B4-BE49-F238E27FC236}">
                <a16:creationId xmlns:a16="http://schemas.microsoft.com/office/drawing/2014/main" id="{745B188B-604D-72A1-4613-7A7C173D1D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44025" y="2118519"/>
            <a:ext cx="2011362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9620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fä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 1">
            <a:extLst>
              <a:ext uri="{FF2B5EF4-FFF2-40B4-BE49-F238E27FC236}">
                <a16:creationId xmlns:a16="http://schemas.microsoft.com/office/drawing/2014/main" id="{98AC5BAD-5923-E1EA-81B2-947D40278053}"/>
              </a:ext>
            </a:extLst>
          </p:cNvPr>
          <p:cNvGrpSpPr/>
          <p:nvPr userDrawn="1"/>
        </p:nvGrpSpPr>
        <p:grpSpPr>
          <a:xfrm>
            <a:off x="0" y="-1"/>
            <a:ext cx="12192000" cy="6857999"/>
            <a:chOff x="3048000" y="-1"/>
            <a:chExt cx="9144000" cy="68579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E19D4930-DE70-E1BE-A153-C070719B4623}"/>
                </a:ext>
              </a:extLst>
            </p:cNvPr>
            <p:cNvSpPr/>
            <p:nvPr userDrawn="1"/>
          </p:nvSpPr>
          <p:spPr>
            <a:xfrm>
              <a:off x="3048000" y="-1"/>
              <a:ext cx="3048000" cy="6857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50ACF916-23DB-613D-0ADB-90AA0E3E1746}"/>
                </a:ext>
              </a:extLst>
            </p:cNvPr>
            <p:cNvSpPr/>
            <p:nvPr userDrawn="1"/>
          </p:nvSpPr>
          <p:spPr>
            <a:xfrm>
              <a:off x="6096000" y="-1"/>
              <a:ext cx="3048000" cy="68579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ktangel 13">
              <a:extLst>
                <a:ext uri="{FF2B5EF4-FFF2-40B4-BE49-F238E27FC236}">
                  <a16:creationId xmlns:a16="http://schemas.microsoft.com/office/drawing/2014/main" id="{FE56AFBD-94E0-B7C9-9171-B9C1C76852CA}"/>
                </a:ext>
              </a:extLst>
            </p:cNvPr>
            <p:cNvSpPr/>
            <p:nvPr userDrawn="1"/>
          </p:nvSpPr>
          <p:spPr>
            <a:xfrm>
              <a:off x="9144000" y="-1"/>
              <a:ext cx="3048000" cy="6857999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3023D55-5347-A7FD-44CC-23B643565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A9423AD6-F71A-940D-9019-FF4878AC7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BCE0ED-3A43-D621-1B18-953B47FC1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15" name="Bild 14">
            <a:extLst>
              <a:ext uri="{FF2B5EF4-FFF2-40B4-BE49-F238E27FC236}">
                <a16:creationId xmlns:a16="http://schemas.microsoft.com/office/drawing/2014/main" id="{CBE0FFAA-839C-743D-D73E-BDD3F5117A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  <p:sp>
        <p:nvSpPr>
          <p:cNvPr id="20" name="Rubrik 19">
            <a:extLst>
              <a:ext uri="{FF2B5EF4-FFF2-40B4-BE49-F238E27FC236}">
                <a16:creationId xmlns:a16="http://schemas.microsoft.com/office/drawing/2014/main" id="{67864A58-3E27-AF67-1151-AAE7642C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8082358" cy="1325563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dirty="0"/>
            </a:lvl1pPr>
          </a:lstStyle>
          <a:p>
            <a:pPr lvl="0"/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22" name="Platshållare för text 18">
            <a:extLst>
              <a:ext uri="{FF2B5EF4-FFF2-40B4-BE49-F238E27FC236}">
                <a16:creationId xmlns:a16="http://schemas.microsoft.com/office/drawing/2014/main" id="{EB8AAA63-C6FA-971E-94AD-E8CFA21E10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6613" y="2752725"/>
            <a:ext cx="296613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23" name="Platshållare för text 18">
            <a:extLst>
              <a:ext uri="{FF2B5EF4-FFF2-40B4-BE49-F238E27FC236}">
                <a16:creationId xmlns:a16="http://schemas.microsoft.com/office/drawing/2014/main" id="{DC4E5866-3382-E4B6-3F34-24AAE0191E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6613" y="2118519"/>
            <a:ext cx="2966130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6" name="Platshållare för text 18">
            <a:extLst>
              <a:ext uri="{FF2B5EF4-FFF2-40B4-BE49-F238E27FC236}">
                <a16:creationId xmlns:a16="http://schemas.microsoft.com/office/drawing/2014/main" id="{0863A45B-59AF-798F-C2D7-89BC69ADFA9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51677" y="2752725"/>
            <a:ext cx="3594893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7" name="Platshållare för text 18">
            <a:extLst>
              <a:ext uri="{FF2B5EF4-FFF2-40B4-BE49-F238E27FC236}">
                <a16:creationId xmlns:a16="http://schemas.microsoft.com/office/drawing/2014/main" id="{8B6957E5-BFF7-6844-F81B-ADD3946D15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51677" y="2118519"/>
            <a:ext cx="3594893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  <p:sp>
        <p:nvSpPr>
          <p:cNvPr id="8" name="Platshållare för text 18">
            <a:extLst>
              <a:ext uri="{FF2B5EF4-FFF2-40B4-BE49-F238E27FC236}">
                <a16:creationId xmlns:a16="http://schemas.microsoft.com/office/drawing/2014/main" id="{BB9A4855-5C2B-163B-8376-AB0180060A8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89257" y="2752725"/>
            <a:ext cx="2966130" cy="34131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endParaRPr lang="en-GB"/>
          </a:p>
        </p:txBody>
      </p:sp>
      <p:sp>
        <p:nvSpPr>
          <p:cNvPr id="9" name="Platshållare för text 18">
            <a:extLst>
              <a:ext uri="{FF2B5EF4-FFF2-40B4-BE49-F238E27FC236}">
                <a16:creationId xmlns:a16="http://schemas.microsoft.com/office/drawing/2014/main" id="{BE0D3694-4312-CA1A-DFC8-AB70B31429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9257" y="2118519"/>
            <a:ext cx="2966130" cy="497683"/>
          </a:xfrm>
        </p:spPr>
        <p:txBody>
          <a:bodyPr anchor="b">
            <a:normAutofit/>
          </a:bodyPr>
          <a:lstStyle>
            <a:lvl1pPr>
              <a:buNone/>
              <a:defRPr sz="1800" b="1"/>
            </a:lvl1pPr>
            <a:lvl2pPr>
              <a:defRPr sz="1800"/>
            </a:lvl2pPr>
            <a:lvl3pPr>
              <a:defRPr sz="1800"/>
            </a:lvl3pPr>
          </a:lstStyle>
          <a:p>
            <a:pPr lvl="0"/>
            <a:r>
              <a:rPr lang="sv-SE"/>
              <a:t>Rubrik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7986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A093140-AFB2-1132-95BC-481E17E0B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8F042F-B160-EE71-1159-1C8D84B2F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BDCC8C-9FCA-3515-E945-D079CA9E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81CB694E-F379-AC13-87F2-3065C78B777B}"/>
              </a:ext>
            </a:extLst>
          </p:cNvPr>
          <p:cNvSpPr/>
          <p:nvPr userDrawn="1"/>
        </p:nvSpPr>
        <p:spPr>
          <a:xfrm>
            <a:off x="2940163" y="904082"/>
            <a:ext cx="5849394" cy="5049836"/>
          </a:xfrm>
          <a:prstGeom prst="hexagon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955D6167-510C-772B-9841-11B90B50815D}"/>
              </a:ext>
            </a:extLst>
          </p:cNvPr>
          <p:cNvSpPr/>
          <p:nvPr userDrawn="1"/>
        </p:nvSpPr>
        <p:spPr>
          <a:xfrm rot="20535069">
            <a:off x="3582368" y="1413353"/>
            <a:ext cx="4669583" cy="4031294"/>
          </a:xfrm>
          <a:prstGeom prst="hexagon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xhörning 8">
            <a:extLst>
              <a:ext uri="{FF2B5EF4-FFF2-40B4-BE49-F238E27FC236}">
                <a16:creationId xmlns:a16="http://schemas.microsoft.com/office/drawing/2014/main" id="{23464855-4BDD-D503-6B2E-A6DF2E50AE9F}"/>
              </a:ext>
            </a:extLst>
          </p:cNvPr>
          <p:cNvSpPr/>
          <p:nvPr userDrawn="1"/>
        </p:nvSpPr>
        <p:spPr>
          <a:xfrm>
            <a:off x="4463559" y="2219244"/>
            <a:ext cx="2802602" cy="2419512"/>
          </a:xfrm>
          <a:prstGeom prst="hexagon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1CB83589-DAB5-8E9D-6295-BFF6FF70FC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6036" y="2112705"/>
            <a:ext cx="4537363" cy="2498725"/>
          </a:xfrm>
        </p:spPr>
        <p:txBody>
          <a:bodyPr anchor="ctr">
            <a:noAutofit/>
          </a:bodyPr>
          <a:lstStyle>
            <a:lvl1pPr marL="0" indent="0" algn="ctr">
              <a:buNone/>
              <a:defRPr sz="115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44402503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eller påståen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B88FDA-B539-4B2D-9411-ED872D30D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31E560B-B256-C9A0-B99B-29D51178B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2443A5-E0CD-B126-4AFE-A485D58E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A36A8435-F4FA-6DBA-A886-7A305C2C467A}"/>
              </a:ext>
            </a:extLst>
          </p:cNvPr>
          <p:cNvSpPr/>
          <p:nvPr userDrawn="1"/>
        </p:nvSpPr>
        <p:spPr>
          <a:xfrm>
            <a:off x="771183" y="1700213"/>
            <a:ext cx="3149487" cy="2718981"/>
          </a:xfrm>
          <a:prstGeom prst="hexagon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07809150-5BD0-A40F-8EE5-E36680B52BA2}"/>
              </a:ext>
            </a:extLst>
          </p:cNvPr>
          <p:cNvSpPr/>
          <p:nvPr userDrawn="1"/>
        </p:nvSpPr>
        <p:spPr>
          <a:xfrm rot="20535069">
            <a:off x="1116965" y="1974420"/>
            <a:ext cx="2514242" cy="2170568"/>
          </a:xfrm>
          <a:prstGeom prst="hexagon">
            <a:avLst/>
          </a:prstGeom>
          <a:solidFill>
            <a:schemeClr val="accent3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Sexhörning 7">
            <a:extLst>
              <a:ext uri="{FF2B5EF4-FFF2-40B4-BE49-F238E27FC236}">
                <a16:creationId xmlns:a16="http://schemas.microsoft.com/office/drawing/2014/main" id="{E2F786B3-AA9F-7C71-B7A5-BA970C515E0F}"/>
              </a:ext>
            </a:extLst>
          </p:cNvPr>
          <p:cNvSpPr/>
          <p:nvPr userDrawn="1"/>
        </p:nvSpPr>
        <p:spPr>
          <a:xfrm>
            <a:off x="1591425" y="2408335"/>
            <a:ext cx="1509004" cy="1302737"/>
          </a:xfrm>
          <a:prstGeom prst="hexagon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0DC0269D-B816-3F2F-41B6-629E07D40F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6223" y="2408335"/>
            <a:ext cx="1355725" cy="1302738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200">
                <a:solidFill>
                  <a:srgbClr val="FFFF00"/>
                </a:solidFill>
              </a:defRPr>
            </a:lvl1pPr>
          </a:lstStyle>
          <a:p>
            <a:pPr lvl="0"/>
            <a:r>
              <a:rPr lang="sv-SE"/>
              <a:t>!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B288121-07B8-7C90-C19B-FC4352022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119" y="1722938"/>
            <a:ext cx="6554244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8FD1F74-05BE-6239-F264-8DDCAFF615F3}"/>
              </a:ext>
            </a:extLst>
          </p:cNvPr>
          <p:cNvSpPr/>
          <p:nvPr userDrawn="1"/>
        </p:nvSpPr>
        <p:spPr>
          <a:xfrm>
            <a:off x="-2714625" y="-1"/>
            <a:ext cx="2607945" cy="4029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Fyll själv t.ex. citattecken, utropstecken eller fråge-tecken i rutan med gul text (annars syns inte detta i presentationsläge/ utskrift).</a:t>
            </a:r>
          </a:p>
          <a:p>
            <a:pPr algn="l"/>
            <a:endParaRPr lang="sv-SE" sz="1600"/>
          </a:p>
          <a:p>
            <a:pPr algn="l"/>
            <a:r>
              <a:rPr lang="sv-SE" sz="1600"/>
              <a:t>Vid val av citattecken gå upp till fontstorlek 200 och lägg centrerad.</a:t>
            </a:r>
          </a:p>
          <a:p>
            <a:pPr algn="l"/>
            <a:endParaRPr lang="sv-SE" sz="16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/>
              <a:t>Vid citat: Citerad person nedanför i den mindre textrutan</a:t>
            </a:r>
          </a:p>
          <a:p>
            <a:pPr algn="l"/>
            <a:endParaRPr lang="sv-SE" sz="1600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0F52CEF4-2743-FFAC-F407-1E902AAD95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19575" y="4586288"/>
            <a:ext cx="6556375" cy="5588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sv-SE"/>
              <a:t>Skriv namn på citerad person eller ta bort textrutan</a:t>
            </a:r>
          </a:p>
        </p:txBody>
      </p:sp>
    </p:spTree>
    <p:extLst>
      <p:ext uri="{BB962C8B-B14F-4D97-AF65-F5344CB8AC3E}">
        <p14:creationId xmlns:p14="http://schemas.microsoft.com/office/powerpoint/2010/main" val="2264084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1000" decel="49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d slides added after thi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97D998-5772-F48A-F7BA-7A582AB6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1D3092D-94D7-9404-4A40-A77D3583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BF36466-2F05-E603-8DBB-B6F898FF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DD30648-32FD-D873-CF12-49764785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7C68154-B8A1-0A31-BE87-13D5715A10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/>
              <a:t>ANVÄND INTE MALLSIDOR EFTER DENNA SIDA</a:t>
            </a:r>
            <a:endParaRPr lang="sv-SE" sz="6600"/>
          </a:p>
        </p:txBody>
      </p:sp>
    </p:spTree>
    <p:extLst>
      <p:ext uri="{BB962C8B-B14F-4D97-AF65-F5344CB8AC3E}">
        <p14:creationId xmlns:p14="http://schemas.microsoft.com/office/powerpoint/2010/main" val="209488691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bild vänster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31FE79-7559-48FD-97F6-85DE67B9DF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13" y="365125"/>
            <a:ext cx="48768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5413" y="1825625"/>
            <a:ext cx="4876800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8C8BFD3B-C71D-6F1E-EDEB-9D398C662E2C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>
            <a:off x="0" y="-2"/>
            <a:ext cx="3196473" cy="6858001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9EE6303-0237-800F-F9CF-4C2A2B4129AF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06908668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slide 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CF577B-577E-4D47-BA18-91C9C206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2FCF92E-9D53-4B5E-8604-3E4A6733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CAD18E-7585-4489-959E-AA41C736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D6571F2-565B-4D0E-AFFC-EFB954BD3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231901"/>
            <a:ext cx="10514012" cy="468312"/>
          </a:xfrm>
        </p:spPr>
        <p:txBody>
          <a:bodyPr>
            <a:no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2259E7B4-370E-4FBB-BEE6-E3A23D42A9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808163"/>
            <a:ext cx="10512425" cy="39973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99265A6-E441-4438-BBAD-F915E85A7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788" y="5913438"/>
            <a:ext cx="9866312" cy="230832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Rubrik 1">
            <a:extLst>
              <a:ext uri="{FF2B5EF4-FFF2-40B4-BE49-F238E27FC236}">
                <a16:creationId xmlns:a16="http://schemas.microsoft.com/office/drawing/2014/main" id="{0A763847-0FF3-55CD-509C-2B188D1CA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194131" cy="73025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3018452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slide ljus 2 textbox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CF577B-577E-4D47-BA18-91C9C206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2FCF92E-9D53-4B5E-8604-3E4A6733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CAD18E-7585-4489-959E-AA41C736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D6571F2-565B-4D0E-AFFC-EFB954BD3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231901"/>
            <a:ext cx="10514012" cy="468312"/>
          </a:xfrm>
        </p:spPr>
        <p:txBody>
          <a:bodyPr>
            <a:no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2259E7B4-370E-4FBB-BEE6-E3A23D42A9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808163"/>
            <a:ext cx="4976811" cy="39973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99265A6-E441-4438-BBAD-F915E85A7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788" y="5913438"/>
            <a:ext cx="9866312" cy="230832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8">
            <a:extLst>
              <a:ext uri="{FF2B5EF4-FFF2-40B4-BE49-F238E27FC236}">
                <a16:creationId xmlns:a16="http://schemas.microsoft.com/office/drawing/2014/main" id="{6B75D467-998F-D685-0336-B7FCD071A96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76988" y="1808163"/>
            <a:ext cx="4976811" cy="39973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EC97A58E-D4ED-33D1-0D2B-B9FD4868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194131" cy="73025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8676283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slide 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4A648B-C5A8-4439-A48C-3BBC5138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191750" cy="73025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CF577B-577E-4D47-BA18-91C9C206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2FCF92E-9D53-4B5E-8604-3E4A6733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CAD18E-7585-4489-959E-AA41C736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D6571F2-565B-4D0E-AFFC-EFB954BD3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231901"/>
            <a:ext cx="10514012" cy="468312"/>
          </a:xfrm>
        </p:spPr>
        <p:txBody>
          <a:bodyPr>
            <a:noAutofit/>
          </a:bodyPr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2259E7B4-370E-4FBB-BEE6-E3A23D42A9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808163"/>
            <a:ext cx="10512425" cy="39973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A8881C00-8B57-4A24-99DC-27F5070F66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788" y="5913438"/>
            <a:ext cx="9866312" cy="230832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43AF02A2-6452-DFE1-7070-2C403BB2B2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10780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port slide mörk 2 textboxa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94A648B-C5A8-4439-A48C-3BBC5138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194131" cy="730250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CF577B-577E-4D47-BA18-91C9C206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2FCF92E-9D53-4B5E-8604-3E4A6733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CAD18E-7585-4489-959E-AA41C736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D6571F2-565B-4D0E-AFFC-EFB954BD3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231901"/>
            <a:ext cx="10514012" cy="468312"/>
          </a:xfrm>
        </p:spPr>
        <p:txBody>
          <a:bodyPr>
            <a:noAutofit/>
          </a:bodyPr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2259E7B4-370E-4FBB-BEE6-E3A23D42A9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808163"/>
            <a:ext cx="4975225" cy="39973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text 10">
            <a:extLst>
              <a:ext uri="{FF2B5EF4-FFF2-40B4-BE49-F238E27FC236}">
                <a16:creationId xmlns:a16="http://schemas.microsoft.com/office/drawing/2014/main" id="{A8881C00-8B57-4A24-99DC-27F5070F66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788" y="5913438"/>
            <a:ext cx="9866312" cy="230832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1" name="Platshållare för innehåll 8">
            <a:extLst>
              <a:ext uri="{FF2B5EF4-FFF2-40B4-BE49-F238E27FC236}">
                <a16:creationId xmlns:a16="http://schemas.microsoft.com/office/drawing/2014/main" id="{012DD56E-C0B2-A1FF-6938-1B399F20EB09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88101" y="1808163"/>
            <a:ext cx="4975225" cy="3997325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88B9E44F-D8E8-4503-B10F-D7FFE92145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041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ort slide ljus grön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think-cell data - do not delete" hidden="1">
            <a:extLst>
              <a:ext uri="{FF2B5EF4-FFF2-40B4-BE49-F238E27FC236}">
                <a16:creationId xmlns:a16="http://schemas.microsoft.com/office/drawing/2014/main" id="{F67896D7-7ED8-613B-BF4D-23D0FEE9840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567023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67896D7-7ED8-613B-BF4D-23D0FEE984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ktangel 5">
            <a:extLst>
              <a:ext uri="{FF2B5EF4-FFF2-40B4-BE49-F238E27FC236}">
                <a16:creationId xmlns:a16="http://schemas.microsoft.com/office/drawing/2014/main" id="{633D36C3-22DF-EE00-D736-DEF64035D73A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F1680487-8ECC-1281-F984-659829371DB5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94A648B-C5A8-4439-A48C-3BBC5138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317480" cy="730250"/>
          </a:xfrm>
        </p:spPr>
        <p:txBody>
          <a:bodyPr vert="horz">
            <a:normAutofit/>
          </a:bodyPr>
          <a:lstStyle>
            <a:lvl1pPr>
              <a:defRPr sz="2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8CF577B-577E-4D47-BA18-91C9C206D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2FCF92E-9D53-4B5E-8604-3E4A6733B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CAD18E-7585-4489-959E-AA41C736A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9D6571F2-565B-4D0E-AFFC-EFB954BD32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9788" y="1231901"/>
            <a:ext cx="10514012" cy="468312"/>
          </a:xfrm>
        </p:spPr>
        <p:txBody>
          <a:bodyPr>
            <a:noAutofit/>
          </a:bodyPr>
          <a:lstStyle>
            <a:lvl1pPr marL="0" indent="0">
              <a:buNone/>
              <a:defRPr sz="1400" cap="all" baseline="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2259E7B4-370E-4FBB-BEE6-E3A23D42A94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9788" y="1808163"/>
            <a:ext cx="10512425" cy="39973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199265A6-E441-4438-BBAD-F915E85A7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9788" y="5913438"/>
            <a:ext cx="9866312" cy="230832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B8ED537C-9BD4-6091-E572-371F077FC5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165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ed tonat fält och infographics"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BE3939F4-980F-438B-A738-984A96B50FCE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0" y="0"/>
            <a:ext cx="12192000" cy="5805488"/>
          </a:xfrm>
        </p:spPr>
        <p:txBody>
          <a:bodyPr/>
          <a:lstStyle/>
          <a:p>
            <a:endParaRPr lang="sv-SE"/>
          </a:p>
        </p:txBody>
      </p:sp>
      <p:graphicFrame>
        <p:nvGraphicFramePr>
          <p:cNvPr id="9" name="think-cell data - do not delete" hidden="1">
            <a:extLst>
              <a:ext uri="{FF2B5EF4-FFF2-40B4-BE49-F238E27FC236}">
                <a16:creationId xmlns:a16="http://schemas.microsoft.com/office/drawing/2014/main" id="{AE82C1FC-9A9F-DFD2-41C2-5B013E7BDF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566863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9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E82C1FC-9A9F-DFD2-41C2-5B013E7BDF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FEC3D090-8EE9-B973-C944-8780931BF51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0" y="5805488"/>
            <a:ext cx="12192000" cy="1052512"/>
          </a:xfrm>
          <a:solidFill>
            <a:schemeClr val="accent1">
              <a:alpha val="8470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sv-SE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sv-SE"/>
              <a:t>     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C20C6FE0-DD8F-44C7-1C61-0BD644726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5990788"/>
            <a:ext cx="1828800" cy="681230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F611F6A4-9450-F432-2712-B50DFFD3E9B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09504" y="5990788"/>
            <a:ext cx="1828800" cy="681230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text 12">
            <a:extLst>
              <a:ext uri="{FF2B5EF4-FFF2-40B4-BE49-F238E27FC236}">
                <a16:creationId xmlns:a16="http://schemas.microsoft.com/office/drawing/2014/main" id="{64123DC2-728F-CF0F-96F8-8FAA6CF054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180808" y="5990788"/>
            <a:ext cx="1828800" cy="681230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6" name="Platshållare för text 12">
            <a:extLst>
              <a:ext uri="{FF2B5EF4-FFF2-40B4-BE49-F238E27FC236}">
                <a16:creationId xmlns:a16="http://schemas.microsoft.com/office/drawing/2014/main" id="{445CE97E-A6AE-9F5C-1D93-9342E23F146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352112" y="5990788"/>
            <a:ext cx="1828800" cy="681230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Platshållare för text 12">
            <a:extLst>
              <a:ext uri="{FF2B5EF4-FFF2-40B4-BE49-F238E27FC236}">
                <a16:creationId xmlns:a16="http://schemas.microsoft.com/office/drawing/2014/main" id="{2DF3AA84-ABFF-BC1E-3333-5C61C7FD39E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23413" y="5990788"/>
            <a:ext cx="1828800" cy="681230"/>
          </a:xfrm>
        </p:spPr>
        <p:txBody>
          <a:bodyPr anchor="ctr"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4A58953E-908B-E036-6337-8AB22F146DAB}"/>
              </a:ext>
            </a:extLst>
          </p:cNvPr>
          <p:cNvSpPr>
            <a:spLocks noGrp="1" noChangeAspect="1"/>
          </p:cNvSpPr>
          <p:nvPr>
            <p:ph type="body" sz="quarter" idx="20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D6FDEEB2-F9AC-BC62-0A11-F8E3CCDE9B4C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832852" y="5991225"/>
            <a:ext cx="10800" cy="681038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endParaRPr lang="sv-SE"/>
          </a:p>
        </p:txBody>
      </p:sp>
      <p:sp>
        <p:nvSpPr>
          <p:cNvPr id="5" name="Platshållare för bild 3">
            <a:extLst>
              <a:ext uri="{FF2B5EF4-FFF2-40B4-BE49-F238E27FC236}">
                <a16:creationId xmlns:a16="http://schemas.microsoft.com/office/drawing/2014/main" id="{DA09FCB3-41DF-D6F1-FBF6-484175506ED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5004156" y="5991225"/>
            <a:ext cx="10800" cy="681038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endParaRPr lang="sv-SE"/>
          </a:p>
        </p:txBody>
      </p:sp>
      <p:sp>
        <p:nvSpPr>
          <p:cNvPr id="6" name="Platshållare för bild 3">
            <a:extLst>
              <a:ext uri="{FF2B5EF4-FFF2-40B4-BE49-F238E27FC236}">
                <a16:creationId xmlns:a16="http://schemas.microsoft.com/office/drawing/2014/main" id="{6D202FFB-85C2-7E93-D0D2-5D348D63999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175460" y="5991225"/>
            <a:ext cx="10800" cy="681038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endParaRPr lang="sv-SE"/>
          </a:p>
        </p:txBody>
      </p:sp>
      <p:sp>
        <p:nvSpPr>
          <p:cNvPr id="8" name="Platshållare för bild 3">
            <a:extLst>
              <a:ext uri="{FF2B5EF4-FFF2-40B4-BE49-F238E27FC236}">
                <a16:creationId xmlns:a16="http://schemas.microsoft.com/office/drawing/2014/main" id="{7F60D9FC-939B-FADB-4354-5025A7172C7F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9346764" y="5991225"/>
            <a:ext cx="10800" cy="681038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/>
          <a:lstStyle/>
          <a:p>
            <a:endParaRPr lang="sv-SE"/>
          </a:p>
        </p:txBody>
      </p:sp>
      <p:sp>
        <p:nvSpPr>
          <p:cNvPr id="20" name="Rubrik 19">
            <a:extLst>
              <a:ext uri="{FF2B5EF4-FFF2-40B4-BE49-F238E27FC236}">
                <a16:creationId xmlns:a16="http://schemas.microsoft.com/office/drawing/2014/main" id="{F583B662-D433-7A5A-455A-D624813B0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97478339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6">
    <p:bg>
      <p:bgPr>
        <a:solidFill>
          <a:srgbClr val="F6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DDCF29-19EA-8168-EE55-FB1CDD331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087F7868-1FF0-25BE-059F-FD245B16B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D4A9AB4-4EAD-E21F-45DC-B63EC8A74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B0DB82C-BC96-CDA0-B810-4C147790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B9BF076D-E41B-9D50-0DE7-B9EFA57277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9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0C3512A2-1C57-DCA5-DD1C-EF27DEEA72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bild 6">
            <a:extLst>
              <a:ext uri="{FF2B5EF4-FFF2-40B4-BE49-F238E27FC236}">
                <a16:creationId xmlns:a16="http://schemas.microsoft.com/office/drawing/2014/main" id="{B9EC2212-F9A3-51F6-F14F-226FBDABAB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174423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1" name="Platshållare för bild 6">
            <a:extLst>
              <a:ext uri="{FF2B5EF4-FFF2-40B4-BE49-F238E27FC236}">
                <a16:creationId xmlns:a16="http://schemas.microsoft.com/office/drawing/2014/main" id="{74DB19ED-BC10-0A24-A718-42849A015E1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509057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1C69EDE8-256D-69CF-7E56-54BF86DCB1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43691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3" name="Platshållare för bild 6">
            <a:extLst>
              <a:ext uri="{FF2B5EF4-FFF2-40B4-BE49-F238E27FC236}">
                <a16:creationId xmlns:a16="http://schemas.microsoft.com/office/drawing/2014/main" id="{D0D6F316-7BCE-4D4E-CA6C-5E5F438EFB9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8325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4" name="Platshållare för bild 6">
            <a:extLst>
              <a:ext uri="{FF2B5EF4-FFF2-40B4-BE49-F238E27FC236}">
                <a16:creationId xmlns:a16="http://schemas.microsoft.com/office/drawing/2014/main" id="{56CAEABF-3087-DD20-A0E6-CACD575E67D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12959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5" name="Platshållare för bild 6">
            <a:extLst>
              <a:ext uri="{FF2B5EF4-FFF2-40B4-BE49-F238E27FC236}">
                <a16:creationId xmlns:a16="http://schemas.microsoft.com/office/drawing/2014/main" id="{4346C7EC-D65D-14A5-6CA0-C1FB61595664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847593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16" name="Platshållare för bild 6">
            <a:extLst>
              <a:ext uri="{FF2B5EF4-FFF2-40B4-BE49-F238E27FC236}">
                <a16:creationId xmlns:a16="http://schemas.microsoft.com/office/drawing/2014/main" id="{FD3E3ADE-1DF5-89E9-2FB2-902D3F8CC53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182226" y="1808163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21" name="Platshållare för text 8">
            <a:extLst>
              <a:ext uri="{FF2B5EF4-FFF2-40B4-BE49-F238E27FC236}">
                <a16:creationId xmlns:a16="http://schemas.microsoft.com/office/drawing/2014/main" id="{CDC89450-DF21-0104-80B2-330773F8C34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73061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2" name="Platshållare för text 8">
            <a:extLst>
              <a:ext uri="{FF2B5EF4-FFF2-40B4-BE49-F238E27FC236}">
                <a16:creationId xmlns:a16="http://schemas.microsoft.com/office/drawing/2014/main" id="{D198491F-6B28-D6CA-766E-184E796546E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507922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3" name="Platshållare för text 8">
            <a:extLst>
              <a:ext uri="{FF2B5EF4-FFF2-40B4-BE49-F238E27FC236}">
                <a16:creationId xmlns:a16="http://schemas.microsoft.com/office/drawing/2014/main" id="{51129A51-6AB9-55DC-46A5-5D1692359F3A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842783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4" name="Platshållare för text 8">
            <a:extLst>
              <a:ext uri="{FF2B5EF4-FFF2-40B4-BE49-F238E27FC236}">
                <a16:creationId xmlns:a16="http://schemas.microsoft.com/office/drawing/2014/main" id="{4F7BB43D-C510-6D77-0694-0EF652CD7665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177644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5" name="Platshållare för text 8">
            <a:extLst>
              <a:ext uri="{FF2B5EF4-FFF2-40B4-BE49-F238E27FC236}">
                <a16:creationId xmlns:a16="http://schemas.microsoft.com/office/drawing/2014/main" id="{91DECD49-06E6-AAA4-F5E8-C876FB7B77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12505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6" name="Platshållare för text 8">
            <a:extLst>
              <a:ext uri="{FF2B5EF4-FFF2-40B4-BE49-F238E27FC236}">
                <a16:creationId xmlns:a16="http://schemas.microsoft.com/office/drawing/2014/main" id="{0423B971-ACF7-63E8-42BC-85AA4EEAEC3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847366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7" name="Platshållare för text 8">
            <a:extLst>
              <a:ext uri="{FF2B5EF4-FFF2-40B4-BE49-F238E27FC236}">
                <a16:creationId xmlns:a16="http://schemas.microsoft.com/office/drawing/2014/main" id="{A7B6AB28-470B-80D7-7967-EE0B50035FD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10182226" y="3038475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8" name="Platshållare för bild 6">
            <a:extLst>
              <a:ext uri="{FF2B5EF4-FFF2-40B4-BE49-F238E27FC236}">
                <a16:creationId xmlns:a16="http://schemas.microsoft.com/office/drawing/2014/main" id="{B988E9D1-A9EE-8536-5E80-4278CC8781F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9789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29" name="Platshållare för text 8">
            <a:extLst>
              <a:ext uri="{FF2B5EF4-FFF2-40B4-BE49-F238E27FC236}">
                <a16:creationId xmlns:a16="http://schemas.microsoft.com/office/drawing/2014/main" id="{176CFCE2-E9A5-0CA6-E6BE-E449842FAB4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8200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0" name="Platshållare för bild 6">
            <a:extLst>
              <a:ext uri="{FF2B5EF4-FFF2-40B4-BE49-F238E27FC236}">
                <a16:creationId xmlns:a16="http://schemas.microsoft.com/office/drawing/2014/main" id="{70EFB29D-8BBB-F0AB-75F3-411A2B52546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2174423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1" name="Platshållare för bild 6">
            <a:extLst>
              <a:ext uri="{FF2B5EF4-FFF2-40B4-BE49-F238E27FC236}">
                <a16:creationId xmlns:a16="http://schemas.microsoft.com/office/drawing/2014/main" id="{69056CC5-2D14-C0B7-D2DD-298DBA4615A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3509057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2" name="Platshållare för bild 6">
            <a:extLst>
              <a:ext uri="{FF2B5EF4-FFF2-40B4-BE49-F238E27FC236}">
                <a16:creationId xmlns:a16="http://schemas.microsoft.com/office/drawing/2014/main" id="{1073DEDC-8888-9BF2-4FED-B0C96E0946D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843691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3" name="Platshållare för bild 6">
            <a:extLst>
              <a:ext uri="{FF2B5EF4-FFF2-40B4-BE49-F238E27FC236}">
                <a16:creationId xmlns:a16="http://schemas.microsoft.com/office/drawing/2014/main" id="{46EAD82B-EA53-D6E7-73AB-4420295184E7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178325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4" name="Platshållare för bild 6">
            <a:extLst>
              <a:ext uri="{FF2B5EF4-FFF2-40B4-BE49-F238E27FC236}">
                <a16:creationId xmlns:a16="http://schemas.microsoft.com/office/drawing/2014/main" id="{FE2ED5C7-8454-9DA0-A6DA-23BBECC35791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7512959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5" name="Platshållare för bild 6">
            <a:extLst>
              <a:ext uri="{FF2B5EF4-FFF2-40B4-BE49-F238E27FC236}">
                <a16:creationId xmlns:a16="http://schemas.microsoft.com/office/drawing/2014/main" id="{68D9E14D-093E-4000-4926-A0F16DDC8C64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847593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6" name="Platshållare för bild 6">
            <a:extLst>
              <a:ext uri="{FF2B5EF4-FFF2-40B4-BE49-F238E27FC236}">
                <a16:creationId xmlns:a16="http://schemas.microsoft.com/office/drawing/2014/main" id="{EEB69BA5-58C5-1BE7-5B6D-353FD8F76FE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0182226" y="4025108"/>
            <a:ext cx="1169987" cy="123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sv-SE"/>
          </a:p>
        </p:txBody>
      </p:sp>
      <p:sp>
        <p:nvSpPr>
          <p:cNvPr id="37" name="Platshållare för text 8">
            <a:extLst>
              <a:ext uri="{FF2B5EF4-FFF2-40B4-BE49-F238E27FC236}">
                <a16:creationId xmlns:a16="http://schemas.microsoft.com/office/drawing/2014/main" id="{980EF248-2D30-BBAF-CB51-354FDDA222E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73061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8" name="Platshållare för text 8">
            <a:extLst>
              <a:ext uri="{FF2B5EF4-FFF2-40B4-BE49-F238E27FC236}">
                <a16:creationId xmlns:a16="http://schemas.microsoft.com/office/drawing/2014/main" id="{A35629B5-42E0-6E08-C676-8E553166846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507922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text 8">
            <a:extLst>
              <a:ext uri="{FF2B5EF4-FFF2-40B4-BE49-F238E27FC236}">
                <a16:creationId xmlns:a16="http://schemas.microsoft.com/office/drawing/2014/main" id="{48911B15-5C87-F27E-6202-9A4C808AB65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4842783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0" name="Platshållare för text 8">
            <a:extLst>
              <a:ext uri="{FF2B5EF4-FFF2-40B4-BE49-F238E27FC236}">
                <a16:creationId xmlns:a16="http://schemas.microsoft.com/office/drawing/2014/main" id="{6523FF90-B346-B215-7E07-5EAD34AE858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177644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1" name="Platshållare för text 8">
            <a:extLst>
              <a:ext uri="{FF2B5EF4-FFF2-40B4-BE49-F238E27FC236}">
                <a16:creationId xmlns:a16="http://schemas.microsoft.com/office/drawing/2014/main" id="{A2173BD9-995C-9BB3-3E5B-53E1E7E9264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7512505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2" name="Platshållare för text 8">
            <a:extLst>
              <a:ext uri="{FF2B5EF4-FFF2-40B4-BE49-F238E27FC236}">
                <a16:creationId xmlns:a16="http://schemas.microsoft.com/office/drawing/2014/main" id="{FF77D1D7-BE9B-FAEE-26D8-193C24AEEEC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847366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3" name="Platshållare för text 8">
            <a:extLst>
              <a:ext uri="{FF2B5EF4-FFF2-40B4-BE49-F238E27FC236}">
                <a16:creationId xmlns:a16="http://schemas.microsoft.com/office/drawing/2014/main" id="{982FC7B8-7C96-FE20-101D-958EFB071500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10182226" y="5255420"/>
            <a:ext cx="1169988" cy="538956"/>
          </a:xfrm>
          <a:solidFill>
            <a:schemeClr val="accent1"/>
          </a:solidFill>
          <a:ln>
            <a:noFill/>
          </a:ln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1035984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vå foton och text på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B198010F-8F9A-4DDE-AE40-C426F11DA43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6" name="Platshållare för bild 8">
            <a:extLst>
              <a:ext uri="{FF2B5EF4-FFF2-40B4-BE49-F238E27FC236}">
                <a16:creationId xmlns:a16="http://schemas.microsoft.com/office/drawing/2014/main" id="{7944C8A2-3E33-B021-611F-A3DD4E355EE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DA38DFC8-4FA7-7A97-0BD7-51FEA556E1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56987" y="904875"/>
            <a:ext cx="5677463" cy="490061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600A2A6-51F6-46B2-878D-E153C55AD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3820" y="904875"/>
            <a:ext cx="4328160" cy="4900613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E86F426-F6F1-4A77-94D0-4E4BBABEE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2" name="Logo">
            <a:extLst>
              <a:ext uri="{FF2B5EF4-FFF2-40B4-BE49-F238E27FC236}">
                <a16:creationId xmlns:a16="http://schemas.microsoft.com/office/drawing/2014/main" id="{DD7E20D4-490E-9B23-F325-0E625AB6CBD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7A4317A9-D3E9-AA46-1D59-A3195368A069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66291406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ör QR-kod"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D71BCB1-F15C-73DC-4239-C664CA67B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2BD7B28-9016-2734-0FE2-21E0FB643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>
              <a:solidFill>
                <a:schemeClr val="bg1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73C9297-96E9-58E5-1A18-064812620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797F2EB4-FE7A-9055-266F-BFDEB561AE92}"/>
              </a:ext>
            </a:extLst>
          </p:cNvPr>
          <p:cNvGrpSpPr/>
          <p:nvPr userDrawn="1"/>
        </p:nvGrpSpPr>
        <p:grpSpPr>
          <a:xfrm>
            <a:off x="2761853" y="464343"/>
            <a:ext cx="6668294" cy="5756800"/>
            <a:chOff x="2940163" y="904082"/>
            <a:chExt cx="5849394" cy="5049836"/>
          </a:xfrm>
        </p:grpSpPr>
        <p:sp>
          <p:nvSpPr>
            <p:cNvPr id="2" name="Sexhörning 1">
              <a:extLst>
                <a:ext uri="{FF2B5EF4-FFF2-40B4-BE49-F238E27FC236}">
                  <a16:creationId xmlns:a16="http://schemas.microsoft.com/office/drawing/2014/main" id="{9EBE63B8-3FFE-5EB3-9735-C7521D713E6B}"/>
                </a:ext>
              </a:extLst>
            </p:cNvPr>
            <p:cNvSpPr/>
            <p:nvPr userDrawn="1"/>
          </p:nvSpPr>
          <p:spPr>
            <a:xfrm>
              <a:off x="2940163" y="904082"/>
              <a:ext cx="5849394" cy="5049836"/>
            </a:xfrm>
            <a:prstGeom prst="hexagon">
              <a:avLst/>
            </a:prstGeom>
            <a:solidFill>
              <a:schemeClr val="accent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Sexhörning 7">
              <a:extLst>
                <a:ext uri="{FF2B5EF4-FFF2-40B4-BE49-F238E27FC236}">
                  <a16:creationId xmlns:a16="http://schemas.microsoft.com/office/drawing/2014/main" id="{50F30C92-6316-C950-90CF-182B88804FAD}"/>
                </a:ext>
              </a:extLst>
            </p:cNvPr>
            <p:cNvSpPr/>
            <p:nvPr userDrawn="1"/>
          </p:nvSpPr>
          <p:spPr>
            <a:xfrm rot="20535069">
              <a:off x="3582368" y="1413353"/>
              <a:ext cx="4669583" cy="4031294"/>
            </a:xfrm>
            <a:prstGeom prst="hexagon">
              <a:avLst/>
            </a:prstGeom>
            <a:solidFill>
              <a:schemeClr val="accent2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6" name="Rektangel 5">
            <a:extLst>
              <a:ext uri="{FF2B5EF4-FFF2-40B4-BE49-F238E27FC236}">
                <a16:creationId xmlns:a16="http://schemas.microsoft.com/office/drawing/2014/main" id="{6DEC69DE-5D6C-AFCA-F63D-1E710C517EAA}"/>
              </a:ext>
            </a:extLst>
          </p:cNvPr>
          <p:cNvSpPr/>
          <p:nvPr userDrawn="1"/>
        </p:nvSpPr>
        <p:spPr>
          <a:xfrm>
            <a:off x="4262688" y="1700213"/>
            <a:ext cx="3768821" cy="34160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711FD6C6-9C96-F31F-01B8-87FC72D3E3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515404"/>
            <a:ext cx="2743200" cy="1698026"/>
          </a:xfrm>
        </p:spPr>
        <p:txBody>
          <a:bodyPr>
            <a:noAutofit/>
          </a:bodyPr>
          <a:lstStyle>
            <a:lvl1pPr marL="0" indent="0">
              <a:buNone/>
              <a:defRPr b="1"/>
            </a:lvl1pPr>
          </a:lstStyle>
          <a:p>
            <a:pPr lvl="0"/>
            <a:r>
              <a:rPr lang="sv-SE"/>
              <a:t>Klicka här för att ändra format på bakgrundstexten</a:t>
            </a:r>
            <a:endParaRPr lang="en-GB"/>
          </a:p>
        </p:txBody>
      </p:sp>
      <p:pic>
        <p:nvPicPr>
          <p:cNvPr id="14" name="Bild 13">
            <a:extLst>
              <a:ext uri="{FF2B5EF4-FFF2-40B4-BE49-F238E27FC236}">
                <a16:creationId xmlns:a16="http://schemas.microsoft.com/office/drawing/2014/main" id="{BEDDBBFA-F6A9-901A-5B0C-5EC153706A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0696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a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364F1BBA-715C-2557-1A0F-40D36B08C2FC}"/>
              </a:ext>
            </a:extLst>
          </p:cNvPr>
          <p:cNvSpPr/>
          <p:nvPr userDrawn="1"/>
        </p:nvSpPr>
        <p:spPr>
          <a:xfrm>
            <a:off x="1" y="-76200"/>
            <a:ext cx="12191998" cy="6934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7C54B4E7-8E1C-1318-5BC9-A60466435499}"/>
              </a:ext>
            </a:extLst>
          </p:cNvPr>
          <p:cNvSpPr/>
          <p:nvPr userDrawn="1"/>
        </p:nvSpPr>
        <p:spPr>
          <a:xfrm>
            <a:off x="5919078" y="-78033"/>
            <a:ext cx="6272921" cy="6948734"/>
          </a:xfrm>
          <a:custGeom>
            <a:avLst/>
            <a:gdLst>
              <a:gd name="csX0" fmla="*/ 2328598 w 6011340"/>
              <a:gd name="csY0" fmla="*/ 0 h 6936034"/>
              <a:gd name="csX1" fmla="*/ 4175283 w 6011340"/>
              <a:gd name="csY1" fmla="*/ 0 h 6936034"/>
              <a:gd name="csX2" fmla="*/ 4413413 w 6011340"/>
              <a:gd name="csY2" fmla="*/ 0 h 6936034"/>
              <a:gd name="csX3" fmla="*/ 6011340 w 6011340"/>
              <a:gd name="csY3" fmla="*/ 0 h 6936034"/>
              <a:gd name="csX4" fmla="*/ 6011340 w 6011340"/>
              <a:gd name="csY4" fmla="*/ 6934200 h 6936034"/>
              <a:gd name="csX5" fmla="*/ 4413413 w 6011340"/>
              <a:gd name="csY5" fmla="*/ 6934200 h 6936034"/>
              <a:gd name="csX6" fmla="*/ 4413413 w 6011340"/>
              <a:gd name="csY6" fmla="*/ 6936034 h 6936034"/>
              <a:gd name="csX7" fmla="*/ 1139421 w 6011340"/>
              <a:gd name="csY7" fmla="*/ 6936034 h 6936034"/>
              <a:gd name="csX8" fmla="*/ 0 w 6011340"/>
              <a:gd name="csY8" fmla="*/ 4657193 h 6936034"/>
              <a:gd name="csX0" fmla="*/ 2328598 w 6011340"/>
              <a:gd name="csY0" fmla="*/ 0 h 6967784"/>
              <a:gd name="csX1" fmla="*/ 4175283 w 6011340"/>
              <a:gd name="csY1" fmla="*/ 0 h 6967784"/>
              <a:gd name="csX2" fmla="*/ 4413413 w 6011340"/>
              <a:gd name="csY2" fmla="*/ 0 h 6967784"/>
              <a:gd name="csX3" fmla="*/ 6011340 w 6011340"/>
              <a:gd name="csY3" fmla="*/ 0 h 6967784"/>
              <a:gd name="csX4" fmla="*/ 6011340 w 6011340"/>
              <a:gd name="csY4" fmla="*/ 6934200 h 6967784"/>
              <a:gd name="csX5" fmla="*/ 4413413 w 6011340"/>
              <a:gd name="csY5" fmla="*/ 6934200 h 6967784"/>
              <a:gd name="csX6" fmla="*/ 4413413 w 6011340"/>
              <a:gd name="csY6" fmla="*/ 6936034 h 6967784"/>
              <a:gd name="csX7" fmla="*/ 1158471 w 6011340"/>
              <a:gd name="csY7" fmla="*/ 6967784 h 6967784"/>
              <a:gd name="csX8" fmla="*/ 0 w 6011340"/>
              <a:gd name="csY8" fmla="*/ 4657193 h 6967784"/>
              <a:gd name="csX9" fmla="*/ 2328598 w 6011340"/>
              <a:gd name="csY9" fmla="*/ 0 h 6967784"/>
              <a:gd name="csX0" fmla="*/ 2328598 w 6011340"/>
              <a:gd name="csY0" fmla="*/ 0 h 6936034"/>
              <a:gd name="csX1" fmla="*/ 4175283 w 6011340"/>
              <a:gd name="csY1" fmla="*/ 0 h 6936034"/>
              <a:gd name="csX2" fmla="*/ 4413413 w 6011340"/>
              <a:gd name="csY2" fmla="*/ 0 h 6936034"/>
              <a:gd name="csX3" fmla="*/ 6011340 w 6011340"/>
              <a:gd name="csY3" fmla="*/ 0 h 6936034"/>
              <a:gd name="csX4" fmla="*/ 6011340 w 6011340"/>
              <a:gd name="csY4" fmla="*/ 6934200 h 6936034"/>
              <a:gd name="csX5" fmla="*/ 4413413 w 6011340"/>
              <a:gd name="csY5" fmla="*/ 6934200 h 6936034"/>
              <a:gd name="csX6" fmla="*/ 4413413 w 6011340"/>
              <a:gd name="csY6" fmla="*/ 6936034 h 6936034"/>
              <a:gd name="csX7" fmla="*/ 1158471 w 6011340"/>
              <a:gd name="csY7" fmla="*/ 6923334 h 6936034"/>
              <a:gd name="csX8" fmla="*/ 0 w 6011340"/>
              <a:gd name="csY8" fmla="*/ 4657193 h 6936034"/>
              <a:gd name="csX9" fmla="*/ 2328598 w 6011340"/>
              <a:gd name="csY9" fmla="*/ 0 h 6936034"/>
              <a:gd name="csX0" fmla="*/ 2328598 w 6011340"/>
              <a:gd name="csY0" fmla="*/ 0 h 6948734"/>
              <a:gd name="csX1" fmla="*/ 4175283 w 6011340"/>
              <a:gd name="csY1" fmla="*/ 0 h 6948734"/>
              <a:gd name="csX2" fmla="*/ 4413413 w 6011340"/>
              <a:gd name="csY2" fmla="*/ 0 h 6948734"/>
              <a:gd name="csX3" fmla="*/ 6011340 w 6011340"/>
              <a:gd name="csY3" fmla="*/ 0 h 6948734"/>
              <a:gd name="csX4" fmla="*/ 6011340 w 6011340"/>
              <a:gd name="csY4" fmla="*/ 6934200 h 6948734"/>
              <a:gd name="csX5" fmla="*/ 4413413 w 6011340"/>
              <a:gd name="csY5" fmla="*/ 6934200 h 6948734"/>
              <a:gd name="csX6" fmla="*/ 4413413 w 6011340"/>
              <a:gd name="csY6" fmla="*/ 6936034 h 6948734"/>
              <a:gd name="csX7" fmla="*/ 1158471 w 6011340"/>
              <a:gd name="csY7" fmla="*/ 6948734 h 6948734"/>
              <a:gd name="csX8" fmla="*/ 0 w 6011340"/>
              <a:gd name="csY8" fmla="*/ 4657193 h 6948734"/>
              <a:gd name="csX9" fmla="*/ 2328598 w 6011340"/>
              <a:gd name="csY9" fmla="*/ 0 h 6948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011340" h="6948734">
                <a:moveTo>
                  <a:pt x="2328598" y="0"/>
                </a:moveTo>
                <a:lnTo>
                  <a:pt x="4175283" y="0"/>
                </a:lnTo>
                <a:lnTo>
                  <a:pt x="4413413" y="0"/>
                </a:lnTo>
                <a:lnTo>
                  <a:pt x="6011340" y="0"/>
                </a:lnTo>
                <a:lnTo>
                  <a:pt x="6011340" y="6934200"/>
                </a:lnTo>
                <a:lnTo>
                  <a:pt x="4413413" y="6934200"/>
                </a:lnTo>
                <a:lnTo>
                  <a:pt x="4413413" y="6936034"/>
                </a:lnTo>
                <a:lnTo>
                  <a:pt x="1158471" y="6948734"/>
                </a:lnTo>
                <a:lnTo>
                  <a:pt x="0" y="4657193"/>
                </a:lnTo>
                <a:lnTo>
                  <a:pt x="2328598" y="0"/>
                </a:lnTo>
                <a:close/>
              </a:path>
            </a:pathLst>
          </a:custGeom>
          <a:solidFill>
            <a:srgbClr val="0094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2E16BBB-B526-5FF9-24D5-1B8DF67476C3}"/>
              </a:ext>
            </a:extLst>
          </p:cNvPr>
          <p:cNvSpPr/>
          <p:nvPr userDrawn="1"/>
        </p:nvSpPr>
        <p:spPr>
          <a:xfrm>
            <a:off x="0" y="-78034"/>
            <a:ext cx="12192001" cy="6954165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Frihandsfigur: Form 4">
            <a:extLst>
              <a:ext uri="{FF2B5EF4-FFF2-40B4-BE49-F238E27FC236}">
                <a16:creationId xmlns:a16="http://schemas.microsoft.com/office/drawing/2014/main" id="{F197D577-F44E-5236-75F6-75F422E75700}"/>
              </a:ext>
            </a:extLst>
          </p:cNvPr>
          <p:cNvSpPr/>
          <p:nvPr userDrawn="1"/>
        </p:nvSpPr>
        <p:spPr>
          <a:xfrm>
            <a:off x="6594004" y="-78034"/>
            <a:ext cx="5597995" cy="6947815"/>
          </a:xfrm>
          <a:custGeom>
            <a:avLst/>
            <a:gdLst>
              <a:gd name="csX0" fmla="*/ 3505590 w 5341647"/>
              <a:gd name="csY0" fmla="*/ 0 h 6941006"/>
              <a:gd name="csX1" fmla="*/ 5341647 w 5341647"/>
              <a:gd name="csY1" fmla="*/ 0 h 6941006"/>
              <a:gd name="csX2" fmla="*/ 5341647 w 5341647"/>
              <a:gd name="csY2" fmla="*/ 6934200 h 6941006"/>
              <a:gd name="csX3" fmla="*/ 3764811 w 5341647"/>
              <a:gd name="csY3" fmla="*/ 6934200 h 6941006"/>
              <a:gd name="csX4" fmla="*/ 3764811 w 5341647"/>
              <a:gd name="csY4" fmla="*/ 6941006 h 6941006"/>
              <a:gd name="csX5" fmla="*/ 1052352 w 5341647"/>
              <a:gd name="csY5" fmla="*/ 6941006 h 6941006"/>
              <a:gd name="csX6" fmla="*/ 0 w 5341647"/>
              <a:gd name="csY6" fmla="*/ 4768403 h 6941006"/>
              <a:gd name="csX7" fmla="*/ 2307277 w 5341647"/>
              <a:gd name="csY7" fmla="*/ 4976 h 6941006"/>
              <a:gd name="csX8" fmla="*/ 3505590 w 5341647"/>
              <a:gd name="csY8" fmla="*/ 4976 h 6941006"/>
              <a:gd name="csX0" fmla="*/ 3505590 w 5341647"/>
              <a:gd name="csY0" fmla="*/ 0 h 6941006"/>
              <a:gd name="csX1" fmla="*/ 5341647 w 5341647"/>
              <a:gd name="csY1" fmla="*/ 0 h 6941006"/>
              <a:gd name="csX2" fmla="*/ 5341647 w 5341647"/>
              <a:gd name="csY2" fmla="*/ 6934200 h 6941006"/>
              <a:gd name="csX3" fmla="*/ 3764811 w 5341647"/>
              <a:gd name="csY3" fmla="*/ 6934200 h 6941006"/>
              <a:gd name="csX4" fmla="*/ 3764811 w 5341647"/>
              <a:gd name="csY4" fmla="*/ 6941006 h 6941006"/>
              <a:gd name="csX5" fmla="*/ 1058702 w 5341647"/>
              <a:gd name="csY5" fmla="*/ 6941006 h 6941006"/>
              <a:gd name="csX6" fmla="*/ 0 w 5341647"/>
              <a:gd name="csY6" fmla="*/ 4768403 h 6941006"/>
              <a:gd name="csX7" fmla="*/ 2307277 w 5341647"/>
              <a:gd name="csY7" fmla="*/ 4976 h 6941006"/>
              <a:gd name="csX8" fmla="*/ 3505590 w 5341647"/>
              <a:gd name="csY8" fmla="*/ 4976 h 6941006"/>
              <a:gd name="csX9" fmla="*/ 3505590 w 5341647"/>
              <a:gd name="csY9" fmla="*/ 0 h 6941006"/>
              <a:gd name="csX0" fmla="*/ 3511256 w 5347313"/>
              <a:gd name="csY0" fmla="*/ 0 h 6941006"/>
              <a:gd name="csX1" fmla="*/ 5347313 w 5347313"/>
              <a:gd name="csY1" fmla="*/ 0 h 6941006"/>
              <a:gd name="csX2" fmla="*/ 5347313 w 5347313"/>
              <a:gd name="csY2" fmla="*/ 6934200 h 6941006"/>
              <a:gd name="csX3" fmla="*/ 3770477 w 5347313"/>
              <a:gd name="csY3" fmla="*/ 6934200 h 6941006"/>
              <a:gd name="csX4" fmla="*/ 3770477 w 5347313"/>
              <a:gd name="csY4" fmla="*/ 6941006 h 6941006"/>
              <a:gd name="csX5" fmla="*/ 1064368 w 5347313"/>
              <a:gd name="csY5" fmla="*/ 6941006 h 6941006"/>
              <a:gd name="csX6" fmla="*/ 0 w 5347313"/>
              <a:gd name="csY6" fmla="*/ 4679999 h 6941006"/>
              <a:gd name="csX7" fmla="*/ 2312943 w 5347313"/>
              <a:gd name="csY7" fmla="*/ 4976 h 6941006"/>
              <a:gd name="csX8" fmla="*/ 3511256 w 5347313"/>
              <a:gd name="csY8" fmla="*/ 4976 h 6941006"/>
              <a:gd name="csX9" fmla="*/ 3511256 w 5347313"/>
              <a:gd name="csY9" fmla="*/ 0 h 6941006"/>
              <a:gd name="csX0" fmla="*/ 3539580 w 5375637"/>
              <a:gd name="csY0" fmla="*/ 0 h 6941006"/>
              <a:gd name="csX1" fmla="*/ 5375637 w 5375637"/>
              <a:gd name="csY1" fmla="*/ 0 h 6941006"/>
              <a:gd name="csX2" fmla="*/ 5375637 w 5375637"/>
              <a:gd name="csY2" fmla="*/ 6934200 h 6941006"/>
              <a:gd name="csX3" fmla="*/ 3798801 w 5375637"/>
              <a:gd name="csY3" fmla="*/ 6934200 h 6941006"/>
              <a:gd name="csX4" fmla="*/ 3798801 w 5375637"/>
              <a:gd name="csY4" fmla="*/ 6941006 h 6941006"/>
              <a:gd name="csX5" fmla="*/ 1092692 w 5375637"/>
              <a:gd name="csY5" fmla="*/ 6941006 h 6941006"/>
              <a:gd name="csX6" fmla="*/ 0 w 5375637"/>
              <a:gd name="csY6" fmla="*/ 4679999 h 6941006"/>
              <a:gd name="csX7" fmla="*/ 2341267 w 5375637"/>
              <a:gd name="csY7" fmla="*/ 4976 h 6941006"/>
              <a:gd name="csX8" fmla="*/ 3539580 w 5375637"/>
              <a:gd name="csY8" fmla="*/ 4976 h 6941006"/>
              <a:gd name="csX9" fmla="*/ 3539580 w 5375637"/>
              <a:gd name="csY9" fmla="*/ 0 h 6941006"/>
              <a:gd name="csX0" fmla="*/ 3539580 w 5375637"/>
              <a:gd name="csY0" fmla="*/ 0 h 6941006"/>
              <a:gd name="csX1" fmla="*/ 5375637 w 5375637"/>
              <a:gd name="csY1" fmla="*/ 0 h 6941006"/>
              <a:gd name="csX2" fmla="*/ 5375637 w 5375637"/>
              <a:gd name="csY2" fmla="*/ 6934200 h 6941006"/>
              <a:gd name="csX3" fmla="*/ 3798801 w 5375637"/>
              <a:gd name="csY3" fmla="*/ 6934200 h 6941006"/>
              <a:gd name="csX4" fmla="*/ 3798801 w 5375637"/>
              <a:gd name="csY4" fmla="*/ 6941006 h 6941006"/>
              <a:gd name="csX5" fmla="*/ 1143677 w 5375637"/>
              <a:gd name="csY5" fmla="*/ 6935113 h 6941006"/>
              <a:gd name="csX6" fmla="*/ 0 w 5375637"/>
              <a:gd name="csY6" fmla="*/ 4679999 h 6941006"/>
              <a:gd name="csX7" fmla="*/ 2341267 w 5375637"/>
              <a:gd name="csY7" fmla="*/ 4976 h 6941006"/>
              <a:gd name="csX8" fmla="*/ 3539580 w 5375637"/>
              <a:gd name="csY8" fmla="*/ 4976 h 6941006"/>
              <a:gd name="csX9" fmla="*/ 3539580 w 5375637"/>
              <a:gd name="csY9" fmla="*/ 0 h 69410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5375637" h="6941006">
                <a:moveTo>
                  <a:pt x="3539580" y="0"/>
                </a:moveTo>
                <a:lnTo>
                  <a:pt x="5375637" y="0"/>
                </a:lnTo>
                <a:lnTo>
                  <a:pt x="5375637" y="6934200"/>
                </a:lnTo>
                <a:lnTo>
                  <a:pt x="3798801" y="6934200"/>
                </a:lnTo>
                <a:lnTo>
                  <a:pt x="3798801" y="6941006"/>
                </a:lnTo>
                <a:lnTo>
                  <a:pt x="1143677" y="6935113"/>
                </a:lnTo>
                <a:lnTo>
                  <a:pt x="0" y="4679999"/>
                </a:lnTo>
                <a:lnTo>
                  <a:pt x="2341267" y="4976"/>
                </a:lnTo>
                <a:lnTo>
                  <a:pt x="3539580" y="4976"/>
                </a:lnTo>
                <a:lnTo>
                  <a:pt x="3539580" y="0"/>
                </a:lnTo>
                <a:close/>
              </a:path>
            </a:pathLst>
          </a:custGeom>
          <a:solidFill>
            <a:srgbClr val="0094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graphicFrame>
        <p:nvGraphicFramePr>
          <p:cNvPr id="12" name="think-cell data - do not delete" hidden="1">
            <a:extLst>
              <a:ext uri="{FF2B5EF4-FFF2-40B4-BE49-F238E27FC236}">
                <a16:creationId xmlns:a16="http://schemas.microsoft.com/office/drawing/2014/main" id="{BB0979C0-7088-BC71-A9C3-FD1FCD12D0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510627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45" imgH="245" progId="TCLayout.ActiveDocument.1">
                  <p:embed/>
                </p:oleObj>
              </mc:Choice>
              <mc:Fallback>
                <p:oleObj name="think-cell Slide" r:id="rId3" imgW="245" imgH="245" progId="TCLayout.ActiveDocument.1">
                  <p:embed/>
                  <p:pic>
                    <p:nvPicPr>
                      <p:cNvPr id="1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B0979C0-7088-BC71-A9C3-FD1FCD12D0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ubrik 33">
            <a:extLst>
              <a:ext uri="{FF2B5EF4-FFF2-40B4-BE49-F238E27FC236}">
                <a16:creationId xmlns:a16="http://schemas.microsoft.com/office/drawing/2014/main" id="{4DFF39FA-255C-9815-2E62-E62636432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67676" y="2103437"/>
            <a:ext cx="3442154" cy="1325563"/>
          </a:xfrm>
        </p:spPr>
        <p:txBody>
          <a:bodyPr/>
          <a:lstStyle>
            <a:lvl1pPr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1" name="Platshållare för bild 32">
            <a:extLst>
              <a:ext uri="{FF2B5EF4-FFF2-40B4-BE49-F238E27FC236}">
                <a16:creationId xmlns:a16="http://schemas.microsoft.com/office/drawing/2014/main" id="{E4F13D52-BC6C-4107-600E-6C259746E56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6612" y="1166047"/>
            <a:ext cx="2178405" cy="21207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41" name="Platshållare för bild 32">
            <a:extLst>
              <a:ext uri="{FF2B5EF4-FFF2-40B4-BE49-F238E27FC236}">
                <a16:creationId xmlns:a16="http://schemas.microsoft.com/office/drawing/2014/main" id="{2074E555-524C-5468-0C1F-8719D1033D2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77845" y="1166047"/>
            <a:ext cx="2178405" cy="21207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GB"/>
          </a:p>
        </p:txBody>
      </p:sp>
      <p:sp>
        <p:nvSpPr>
          <p:cNvPr id="43" name="Platshållare för bild 32">
            <a:extLst>
              <a:ext uri="{FF2B5EF4-FFF2-40B4-BE49-F238E27FC236}">
                <a16:creationId xmlns:a16="http://schemas.microsoft.com/office/drawing/2014/main" id="{A35400E5-E977-B351-0B34-44F8FB8026D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36612" y="3655702"/>
            <a:ext cx="2178405" cy="21207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45" name="Platshållare för bild 32">
            <a:extLst>
              <a:ext uri="{FF2B5EF4-FFF2-40B4-BE49-F238E27FC236}">
                <a16:creationId xmlns:a16="http://schemas.microsoft.com/office/drawing/2014/main" id="{B3102DDD-E26C-E4D2-F25B-427A9D3A7CC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3377845" y="3655702"/>
            <a:ext cx="2178405" cy="2120760"/>
          </a:xfrm>
          <a:prstGeom prst="rect">
            <a:avLst/>
          </a:prstGeom>
        </p:spPr>
        <p:txBody>
          <a:bodyPr wrap="square">
            <a:noAutofit/>
          </a:bodyPr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30" name="Platshållare för text 18">
            <a:extLst>
              <a:ext uri="{FF2B5EF4-FFF2-40B4-BE49-F238E27FC236}">
                <a16:creationId xmlns:a16="http://schemas.microsoft.com/office/drawing/2014/main" id="{D4E9C962-DF24-504A-3F13-5DE47BA6F29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612" y="2677339"/>
            <a:ext cx="2178405" cy="609468"/>
          </a:xfrm>
          <a:solidFill>
            <a:srgbClr val="FFFFFF">
              <a:alpha val="80000"/>
            </a:srgbClr>
          </a:solidFill>
        </p:spPr>
        <p:txBody>
          <a:bodyPr lIns="72000" tIns="72000" rIns="72000" bIns="7200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text 18">
            <a:extLst>
              <a:ext uri="{FF2B5EF4-FFF2-40B4-BE49-F238E27FC236}">
                <a16:creationId xmlns:a16="http://schemas.microsoft.com/office/drawing/2014/main" id="{82A69923-215E-B477-4CAD-96C1CB4F6A0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77845" y="2677339"/>
            <a:ext cx="2178405" cy="609468"/>
          </a:xfrm>
          <a:solidFill>
            <a:srgbClr val="FFFFFF">
              <a:alpha val="80000"/>
            </a:srgbClr>
          </a:solidFill>
        </p:spPr>
        <p:txBody>
          <a:bodyPr lIns="72000" tIns="72000" rIns="72000" bIns="7200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2" name="Platshållare för text 18">
            <a:extLst>
              <a:ext uri="{FF2B5EF4-FFF2-40B4-BE49-F238E27FC236}">
                <a16:creationId xmlns:a16="http://schemas.microsoft.com/office/drawing/2014/main" id="{F9AF2685-B272-4AC9-A7B6-1EDE4DAC963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36612" y="5166994"/>
            <a:ext cx="2178405" cy="609468"/>
          </a:xfrm>
          <a:solidFill>
            <a:srgbClr val="FFFFFF">
              <a:alpha val="80000"/>
            </a:srgbClr>
          </a:solidFill>
        </p:spPr>
        <p:txBody>
          <a:bodyPr lIns="72000" tIns="72000" rIns="72000" bIns="7200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4" name="Platshållare för text 18">
            <a:extLst>
              <a:ext uri="{FF2B5EF4-FFF2-40B4-BE49-F238E27FC236}">
                <a16:creationId xmlns:a16="http://schemas.microsoft.com/office/drawing/2014/main" id="{7CFDA594-F473-7CA6-EF1A-078833D8E905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377845" y="5166994"/>
            <a:ext cx="2178405" cy="609468"/>
          </a:xfrm>
          <a:solidFill>
            <a:srgbClr val="FFFFFF">
              <a:alpha val="80000"/>
            </a:srgbClr>
          </a:solidFill>
        </p:spPr>
        <p:txBody>
          <a:bodyPr lIns="72000" tIns="72000" rIns="72000" bIns="7200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100">
                <a:solidFill>
                  <a:schemeClr val="accent1"/>
                </a:solidFill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A2C4657C-2C05-5034-FAA5-E5D47AABAEF5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10" name="Platshållare för text 8">
            <a:extLst>
              <a:ext uri="{FF2B5EF4-FFF2-40B4-BE49-F238E27FC236}">
                <a16:creationId xmlns:a16="http://schemas.microsoft.com/office/drawing/2014/main" id="{E73EA7AB-ACDD-CDB8-1251-40252AB5DB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74897" y="3663950"/>
            <a:ext cx="3364629" cy="201726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>
              <a:buNone/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6308513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il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C93A95-473F-11F3-0183-0F21A8DD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A1A9DD-5A4B-7FF4-927A-F5B876406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C68366-DB80-4ADF-6BBB-FF84A5DB3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4841BB2-EF9F-E079-F45C-182CFED0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66F92384-E4E3-78EE-BA98-AC2F30C33F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0" y="1808163"/>
            <a:ext cx="3358971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latshållare för bild 6">
            <a:extLst>
              <a:ext uri="{FF2B5EF4-FFF2-40B4-BE49-F238E27FC236}">
                <a16:creationId xmlns:a16="http://schemas.microsoft.com/office/drawing/2014/main" id="{EEB38F7E-ADB9-5C0A-1C49-3235996989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5721" y="1808163"/>
            <a:ext cx="3358971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Platshållare för bild 6">
            <a:extLst>
              <a:ext uri="{FF2B5EF4-FFF2-40B4-BE49-F238E27FC236}">
                <a16:creationId xmlns:a16="http://schemas.microsoft.com/office/drawing/2014/main" id="{A104360B-7C85-945E-F24A-A1007DEA7AE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93242" y="1808163"/>
            <a:ext cx="3358971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latshållare för bild 6">
            <a:extLst>
              <a:ext uri="{FF2B5EF4-FFF2-40B4-BE49-F238E27FC236}">
                <a16:creationId xmlns:a16="http://schemas.microsoft.com/office/drawing/2014/main" id="{60E170A4-CFC0-680C-7436-FE557497636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38200" y="4082256"/>
            <a:ext cx="3358971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BCC053C8-1960-C785-D164-319AA76DB44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5721" y="4082256"/>
            <a:ext cx="3358971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13" name="Platshållare för bild 6">
            <a:extLst>
              <a:ext uri="{FF2B5EF4-FFF2-40B4-BE49-F238E27FC236}">
                <a16:creationId xmlns:a16="http://schemas.microsoft.com/office/drawing/2014/main" id="{DCABE624-4777-7EDE-1F95-FA6BEF7673A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993242" y="4082256"/>
            <a:ext cx="3358971" cy="20732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9071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C93A95-473F-11F3-0183-0F21A8DD5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CA1A9DD-5A4B-7FF4-927A-F5B876406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FC68366-DB80-4ADF-6BBB-FF84A5DB3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4841BB2-EF9F-E079-F45C-182CFED09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66F92384-E4E3-78EE-BA98-AC2F30C33F8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3513" y="1808163"/>
            <a:ext cx="5139464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9" name="Platshållare för bild 6">
            <a:extLst>
              <a:ext uri="{FF2B5EF4-FFF2-40B4-BE49-F238E27FC236}">
                <a16:creationId xmlns:a16="http://schemas.microsoft.com/office/drawing/2014/main" id="{EEB38F7E-ADB9-5C0A-1C49-32359969890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12749" y="1808163"/>
            <a:ext cx="5139464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11" name="Platshållare för bild 6">
            <a:extLst>
              <a:ext uri="{FF2B5EF4-FFF2-40B4-BE49-F238E27FC236}">
                <a16:creationId xmlns:a16="http://schemas.microsoft.com/office/drawing/2014/main" id="{60E170A4-CFC0-680C-7436-FE557497636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03513" y="4082256"/>
            <a:ext cx="5139464" cy="207327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latshållare för bild 6">
            <a:extLst>
              <a:ext uri="{FF2B5EF4-FFF2-40B4-BE49-F238E27FC236}">
                <a16:creationId xmlns:a16="http://schemas.microsoft.com/office/drawing/2014/main" id="{BCC053C8-1960-C785-D164-319AA76DB44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12749" y="4082256"/>
            <a:ext cx="5139464" cy="2073275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538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t info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-28575" y="0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0952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E5A5430D-617D-B455-262A-06649055720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38B60CD3-57B3-DA07-6036-2587B239D3EA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3852125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ängre citat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 flipV="1">
            <a:off x="5049997" y="2571486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720000" rIns="91440" bIns="45720" rtlCol="0">
            <a:normAutofit/>
          </a:bodyPr>
          <a:lstStyle>
            <a:lvl1pPr>
              <a:defRPr lang="en-GB" sz="100" dirty="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8319" y="3438525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GB" err="1"/>
              <a:t>Längre</a:t>
            </a:r>
            <a:r>
              <a:rPr lang="en-GB"/>
              <a:t> </a:t>
            </a:r>
            <a:r>
              <a:rPr lang="en-GB" err="1"/>
              <a:t>citat</a:t>
            </a:r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90DC5D33-9F71-AE40-5EC1-1BA285D7856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7C2562E-3BAF-ED74-3F25-9A0399FE178D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140200527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tor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A093140-AFB2-1132-95BC-481E17E0B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8F042F-B160-EE71-1159-1C8D84B2F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BDCC8C-9FCA-3515-E945-D079CA9E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81CB694E-F379-AC13-87F2-3065C78B777B}"/>
              </a:ext>
            </a:extLst>
          </p:cNvPr>
          <p:cNvSpPr/>
          <p:nvPr userDrawn="1"/>
        </p:nvSpPr>
        <p:spPr>
          <a:xfrm>
            <a:off x="2940163" y="904082"/>
            <a:ext cx="5849394" cy="5049836"/>
          </a:xfrm>
          <a:prstGeom prst="hexagon">
            <a:avLst/>
          </a:prstGeom>
          <a:solidFill>
            <a:srgbClr val="FBE85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955D6167-510C-772B-9841-11B90B50815D}"/>
              </a:ext>
            </a:extLst>
          </p:cNvPr>
          <p:cNvSpPr/>
          <p:nvPr userDrawn="1"/>
        </p:nvSpPr>
        <p:spPr>
          <a:xfrm rot="20535069">
            <a:off x="3582368" y="1413353"/>
            <a:ext cx="4669583" cy="4031294"/>
          </a:xfrm>
          <a:prstGeom prst="hexagon">
            <a:avLst/>
          </a:prstGeom>
          <a:solidFill>
            <a:srgbClr val="FBE85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xhörning 8">
            <a:extLst>
              <a:ext uri="{FF2B5EF4-FFF2-40B4-BE49-F238E27FC236}">
                <a16:creationId xmlns:a16="http://schemas.microsoft.com/office/drawing/2014/main" id="{23464855-4BDD-D503-6B2E-A6DF2E50AE9F}"/>
              </a:ext>
            </a:extLst>
          </p:cNvPr>
          <p:cNvSpPr/>
          <p:nvPr userDrawn="1"/>
        </p:nvSpPr>
        <p:spPr>
          <a:xfrm>
            <a:off x="4463559" y="2219244"/>
            <a:ext cx="2802602" cy="2419512"/>
          </a:xfrm>
          <a:prstGeom prst="hexagon">
            <a:avLst/>
          </a:prstGeom>
          <a:solidFill>
            <a:srgbClr val="FBE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C0A7E2AE-C727-1799-5292-AFD120D720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6036" y="2112705"/>
            <a:ext cx="4537363" cy="2498725"/>
          </a:xfrm>
        </p:spPr>
        <p:txBody>
          <a:bodyPr anchor="ctr">
            <a:noAutofit/>
          </a:bodyPr>
          <a:lstStyle>
            <a:lvl1pPr marL="0" indent="0" algn="ctr">
              <a:buNone/>
              <a:defRPr sz="115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399774088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eller påstående gu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B88FDA-B539-4B2D-9411-ED872D30D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31E560B-B256-C9A0-B99B-29D51178B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2443A5-E0CD-B126-4AFE-A485D58E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A36A8435-F4FA-6DBA-A886-7A305C2C467A}"/>
              </a:ext>
            </a:extLst>
          </p:cNvPr>
          <p:cNvSpPr/>
          <p:nvPr userDrawn="1"/>
        </p:nvSpPr>
        <p:spPr>
          <a:xfrm>
            <a:off x="771183" y="1700213"/>
            <a:ext cx="3149487" cy="2718981"/>
          </a:xfrm>
          <a:prstGeom prst="hexagon">
            <a:avLst/>
          </a:prstGeom>
          <a:solidFill>
            <a:srgbClr val="FBE85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07809150-5BD0-A40F-8EE5-E36680B52BA2}"/>
              </a:ext>
            </a:extLst>
          </p:cNvPr>
          <p:cNvSpPr/>
          <p:nvPr userDrawn="1"/>
        </p:nvSpPr>
        <p:spPr>
          <a:xfrm rot="20535069">
            <a:off x="1116965" y="1974420"/>
            <a:ext cx="2514242" cy="2170568"/>
          </a:xfrm>
          <a:prstGeom prst="hexagon">
            <a:avLst/>
          </a:prstGeom>
          <a:solidFill>
            <a:srgbClr val="FBE85D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8" name="Sexhörning 7">
            <a:extLst>
              <a:ext uri="{FF2B5EF4-FFF2-40B4-BE49-F238E27FC236}">
                <a16:creationId xmlns:a16="http://schemas.microsoft.com/office/drawing/2014/main" id="{E2F786B3-AA9F-7C71-B7A5-BA970C515E0F}"/>
              </a:ext>
            </a:extLst>
          </p:cNvPr>
          <p:cNvSpPr/>
          <p:nvPr userDrawn="1"/>
        </p:nvSpPr>
        <p:spPr>
          <a:xfrm>
            <a:off x="1591425" y="2408335"/>
            <a:ext cx="1509004" cy="1302737"/>
          </a:xfrm>
          <a:prstGeom prst="hexagon">
            <a:avLst/>
          </a:prstGeom>
          <a:solidFill>
            <a:srgbClr val="FBE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0DC0269D-B816-3F2F-41B6-629E07D40F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6223" y="2408335"/>
            <a:ext cx="1355725" cy="1302738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2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!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D907FCD-A527-0575-B311-28C7FEDCC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119" y="1722938"/>
            <a:ext cx="6554244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60602EF2-20B6-9149-8905-82041C41C2E3}"/>
              </a:ext>
            </a:extLst>
          </p:cNvPr>
          <p:cNvSpPr/>
          <p:nvPr userDrawn="1"/>
        </p:nvSpPr>
        <p:spPr>
          <a:xfrm>
            <a:off x="-2714625" y="-1"/>
            <a:ext cx="2607945" cy="4029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Fyll själv t.ex. citattecken, utropstecken eller fråge-tecken i rutan med gul text (annars syns inte detta i presentationsläge/ utskrift).</a:t>
            </a:r>
          </a:p>
          <a:p>
            <a:pPr algn="l"/>
            <a:endParaRPr lang="sv-SE" sz="1600"/>
          </a:p>
          <a:p>
            <a:pPr algn="l"/>
            <a:r>
              <a:rPr lang="sv-SE" sz="1600"/>
              <a:t>Vid val av citattecken gå upp till fontstorlek 200 och lägg centrerad.</a:t>
            </a:r>
          </a:p>
          <a:p>
            <a:pPr algn="l"/>
            <a:endParaRPr lang="sv-SE" sz="16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/>
              <a:t>Vid citat: Citerad person nedanför i den mindre textrutan</a:t>
            </a:r>
          </a:p>
          <a:p>
            <a:pPr algn="l"/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118763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1000" decel="49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ihandsfigur: Form 6">
            <a:extLst>
              <a:ext uri="{FF2B5EF4-FFF2-40B4-BE49-F238E27FC236}">
                <a16:creationId xmlns:a16="http://schemas.microsoft.com/office/drawing/2014/main" id="{6F04DD3D-CB7D-7AD5-CC4A-5170CE050E36}"/>
              </a:ext>
            </a:extLst>
          </p:cNvPr>
          <p:cNvSpPr/>
          <p:nvPr userDrawn="1"/>
        </p:nvSpPr>
        <p:spPr>
          <a:xfrm>
            <a:off x="10089357" y="-4619"/>
            <a:ext cx="2102644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2644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098025" y="2287540"/>
                  <a:pt x="2095716" y="0"/>
                </a:cubicBezTo>
                <a:lnTo>
                  <a:pt x="84499" y="2309"/>
                </a:lnTo>
                <a:close/>
              </a:path>
            </a:pathLst>
          </a:custGeom>
          <a:solidFill>
            <a:srgbClr val="FDF6B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47852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F8E1C-D67B-B864-85DC-39383FED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51157" cy="132556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D85D3BEE-7076-0B70-FB57-1BAB7373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033001" y="6356350"/>
            <a:ext cx="1319212" cy="365125"/>
          </a:xfrm>
        </p:spPr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7B94F3F8-CA1A-5278-491A-20D16928A2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724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rt info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-28575" y="-31206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30952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0F9CF573-A547-B7C1-8BE6-3D1B7DFD83D6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77A2DFAE-4EF6-703D-E5A1-89085E2BFD9E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291666778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ängre citat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04AB23CE-9BB3-9C8D-B811-FEF29A350A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575" y="0"/>
            <a:ext cx="12220575" cy="6877050"/>
          </a:xfrm>
        </p:spPr>
        <p:txBody>
          <a:bodyPr/>
          <a:lstStyle/>
          <a:p>
            <a:endParaRPr lang="sv-SE"/>
          </a:p>
        </p:txBody>
      </p:sp>
      <p:sp>
        <p:nvSpPr>
          <p:cNvPr id="11" name="Logo">
            <a:extLst>
              <a:ext uri="{FF2B5EF4-FFF2-40B4-BE49-F238E27FC236}">
                <a16:creationId xmlns:a16="http://schemas.microsoft.com/office/drawing/2014/main" id="{171E6A0B-1A4B-D956-063C-9FD31F79DDB9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 flipH="1" flipV="1">
            <a:off x="5049997" y="2571486"/>
            <a:ext cx="7220108" cy="430556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720000" rIns="91440" bIns="45720" rtlCol="0">
            <a:normAutofit/>
          </a:bodyPr>
          <a:lstStyle>
            <a:lvl1pPr>
              <a:defRPr lang="en-GB" sz="100" dirty="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736A817A-6D90-4763-A086-230AEE35D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68319" y="3438525"/>
            <a:ext cx="4849812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Längre</a:t>
            </a:r>
            <a:r>
              <a:rPr lang="en-GB"/>
              <a:t> </a:t>
            </a:r>
            <a:r>
              <a:rPr lang="en-GB" err="1"/>
              <a:t>citat</a:t>
            </a:r>
            <a:endParaRPr lang="en-GB"/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90DC5D33-9F71-AE40-5EC1-1BA285D7856C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F7C2562E-3BAF-ED74-3F25-9A0399FE178D}"/>
              </a:ext>
            </a:extLst>
          </p:cNvPr>
          <p:cNvSpPr/>
          <p:nvPr userDrawn="1"/>
        </p:nvSpPr>
        <p:spPr>
          <a:xfrm>
            <a:off x="-1607820" y="0"/>
            <a:ext cx="1501140" cy="18745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För att lägga till bild, gå till ”Infoga”, ”bilder och välj önskad bild</a:t>
            </a:r>
          </a:p>
        </p:txBody>
      </p:sp>
    </p:spTree>
    <p:extLst>
      <p:ext uri="{BB962C8B-B14F-4D97-AF65-F5344CB8AC3E}">
        <p14:creationId xmlns:p14="http://schemas.microsoft.com/office/powerpoint/2010/main" val="11809545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 stor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A093140-AFB2-1132-95BC-481E17E0B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438F042F-B160-EE71-1159-1C8D84B2F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DBDCC8C-9FCA-3515-E945-D079CA9EB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81CB694E-F379-AC13-87F2-3065C78B777B}"/>
              </a:ext>
            </a:extLst>
          </p:cNvPr>
          <p:cNvSpPr/>
          <p:nvPr userDrawn="1"/>
        </p:nvSpPr>
        <p:spPr>
          <a:xfrm>
            <a:off x="2940163" y="904082"/>
            <a:ext cx="5849394" cy="5049836"/>
          </a:xfrm>
          <a:prstGeom prst="hexagon">
            <a:avLst/>
          </a:prstGeom>
          <a:solidFill>
            <a:srgbClr val="FF74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955D6167-510C-772B-9841-11B90B50815D}"/>
              </a:ext>
            </a:extLst>
          </p:cNvPr>
          <p:cNvSpPr/>
          <p:nvPr userDrawn="1"/>
        </p:nvSpPr>
        <p:spPr>
          <a:xfrm rot="20535069">
            <a:off x="3582368" y="1413353"/>
            <a:ext cx="4669583" cy="4031294"/>
          </a:xfrm>
          <a:prstGeom prst="hexagon">
            <a:avLst/>
          </a:prstGeom>
          <a:solidFill>
            <a:srgbClr val="FF748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xhörning 8">
            <a:extLst>
              <a:ext uri="{FF2B5EF4-FFF2-40B4-BE49-F238E27FC236}">
                <a16:creationId xmlns:a16="http://schemas.microsoft.com/office/drawing/2014/main" id="{23464855-4BDD-D503-6B2E-A6DF2E50AE9F}"/>
              </a:ext>
            </a:extLst>
          </p:cNvPr>
          <p:cNvSpPr/>
          <p:nvPr userDrawn="1"/>
        </p:nvSpPr>
        <p:spPr>
          <a:xfrm>
            <a:off x="4463559" y="2219244"/>
            <a:ext cx="2802602" cy="2419512"/>
          </a:xfrm>
          <a:prstGeom prst="hexagon">
            <a:avLst/>
          </a:prstGeom>
          <a:solidFill>
            <a:srgbClr val="FF74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Platshållare för text 10">
            <a:extLst>
              <a:ext uri="{FF2B5EF4-FFF2-40B4-BE49-F238E27FC236}">
                <a16:creationId xmlns:a16="http://schemas.microsoft.com/office/drawing/2014/main" id="{C0A7E2AE-C727-1799-5292-AFD120D720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6036" y="2112705"/>
            <a:ext cx="4537363" cy="2498725"/>
          </a:xfrm>
        </p:spPr>
        <p:txBody>
          <a:bodyPr anchor="ctr">
            <a:noAutofit/>
          </a:bodyPr>
          <a:lstStyle>
            <a:lvl1pPr marL="0" indent="0" algn="ctr">
              <a:buNone/>
              <a:defRPr sz="1150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xx</a:t>
            </a:r>
          </a:p>
        </p:txBody>
      </p:sp>
    </p:spTree>
    <p:extLst>
      <p:ext uri="{BB962C8B-B14F-4D97-AF65-F5344CB8AC3E}">
        <p14:creationId xmlns:p14="http://schemas.microsoft.com/office/powerpoint/2010/main" val="229166259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eller påstående 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B88FDA-B539-4B2D-9411-ED872D30D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AD5718-60B2-496E-9FAD-9B02076132A9}" type="datetimeFigureOut">
              <a:rPr lang="en-GB" smtClean="0"/>
              <a:pPr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31E560B-B256-C9A0-B99B-29D51178B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2443A5-E0CD-B126-4AFE-A485D58E0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A36A8435-F4FA-6DBA-A886-7A305C2C467A}"/>
              </a:ext>
            </a:extLst>
          </p:cNvPr>
          <p:cNvSpPr/>
          <p:nvPr userDrawn="1"/>
        </p:nvSpPr>
        <p:spPr>
          <a:xfrm>
            <a:off x="771183" y="1700213"/>
            <a:ext cx="3149487" cy="2718981"/>
          </a:xfrm>
          <a:prstGeom prst="hexagon">
            <a:avLst/>
          </a:prstGeom>
          <a:solidFill>
            <a:srgbClr val="FF74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7" name="Sexhörning 6">
            <a:extLst>
              <a:ext uri="{FF2B5EF4-FFF2-40B4-BE49-F238E27FC236}">
                <a16:creationId xmlns:a16="http://schemas.microsoft.com/office/drawing/2014/main" id="{07809150-5BD0-A40F-8EE5-E36680B52BA2}"/>
              </a:ext>
            </a:extLst>
          </p:cNvPr>
          <p:cNvSpPr/>
          <p:nvPr userDrawn="1"/>
        </p:nvSpPr>
        <p:spPr>
          <a:xfrm rot="20535069">
            <a:off x="1116965" y="1974420"/>
            <a:ext cx="2514242" cy="2170568"/>
          </a:xfrm>
          <a:prstGeom prst="hexagon">
            <a:avLst/>
          </a:prstGeom>
          <a:solidFill>
            <a:srgbClr val="FF748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8" name="Sexhörning 7">
            <a:extLst>
              <a:ext uri="{FF2B5EF4-FFF2-40B4-BE49-F238E27FC236}">
                <a16:creationId xmlns:a16="http://schemas.microsoft.com/office/drawing/2014/main" id="{E2F786B3-AA9F-7C71-B7A5-BA970C515E0F}"/>
              </a:ext>
            </a:extLst>
          </p:cNvPr>
          <p:cNvSpPr/>
          <p:nvPr userDrawn="1"/>
        </p:nvSpPr>
        <p:spPr>
          <a:xfrm>
            <a:off x="1591425" y="2408335"/>
            <a:ext cx="1509004" cy="1302737"/>
          </a:xfrm>
          <a:prstGeom prst="hexagon">
            <a:avLst/>
          </a:prstGeom>
          <a:solidFill>
            <a:srgbClr val="FF74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0DC0269D-B816-3F2F-41B6-629E07D40F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96223" y="2408335"/>
            <a:ext cx="1355725" cy="1302738"/>
          </a:xfr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720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!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15AC4E4-942F-685D-C185-A90EA64B0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119" y="1722938"/>
            <a:ext cx="6554244" cy="27536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8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0D7C7B9-24BE-B006-FBF9-879204425934}"/>
              </a:ext>
            </a:extLst>
          </p:cNvPr>
          <p:cNvSpPr/>
          <p:nvPr userDrawn="1"/>
        </p:nvSpPr>
        <p:spPr>
          <a:xfrm>
            <a:off x="-2714625" y="-1"/>
            <a:ext cx="2607945" cy="40290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sv-SE" sz="1600"/>
              <a:t>Fyll själv t.ex. citattecken, utropstecken eller fråge-tecken i rutan med gul text (annars syns inte detta i presentationsläge/ utskrift).</a:t>
            </a:r>
          </a:p>
          <a:p>
            <a:pPr algn="l"/>
            <a:endParaRPr lang="sv-SE" sz="1600"/>
          </a:p>
          <a:p>
            <a:pPr algn="l"/>
            <a:r>
              <a:rPr lang="sv-SE" sz="1600"/>
              <a:t>Vid val av citattecken gå upp till fontstorlek 200 och lägg centrerad.</a:t>
            </a:r>
          </a:p>
          <a:p>
            <a:pPr algn="l"/>
            <a:endParaRPr lang="sv-SE" sz="160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600"/>
              <a:t>Vid citat: Citerad person nedanför i den mindre textrutan</a:t>
            </a:r>
          </a:p>
          <a:p>
            <a:pPr algn="l"/>
            <a:endParaRPr lang="sv-SE" sz="1600"/>
          </a:p>
        </p:txBody>
      </p:sp>
    </p:spTree>
    <p:extLst>
      <p:ext uri="{BB962C8B-B14F-4D97-AF65-F5344CB8AC3E}">
        <p14:creationId xmlns:p14="http://schemas.microsoft.com/office/powerpoint/2010/main" val="1155716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ccel="51000" decel="49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 rosa v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: Form 7">
            <a:extLst>
              <a:ext uri="{FF2B5EF4-FFF2-40B4-BE49-F238E27FC236}">
                <a16:creationId xmlns:a16="http://schemas.microsoft.com/office/drawing/2014/main" id="{642DD6C6-FAB2-F335-D154-9DAA521330D1}"/>
              </a:ext>
            </a:extLst>
          </p:cNvPr>
          <p:cNvSpPr/>
          <p:nvPr userDrawn="1"/>
        </p:nvSpPr>
        <p:spPr>
          <a:xfrm>
            <a:off x="9654405" y="-7793"/>
            <a:ext cx="2102644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2644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098025" y="2287540"/>
                  <a:pt x="2095716" y="0"/>
                </a:cubicBezTo>
                <a:lnTo>
                  <a:pt x="84499" y="2309"/>
                </a:lnTo>
                <a:close/>
              </a:path>
            </a:pathLst>
          </a:custGeom>
          <a:solidFill>
            <a:srgbClr val="FFD5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40648620-86A0-A6D3-5BD2-517EEEA2F2D6}"/>
              </a:ext>
            </a:extLst>
          </p:cNvPr>
          <p:cNvSpPr/>
          <p:nvPr userDrawn="1"/>
        </p:nvSpPr>
        <p:spPr>
          <a:xfrm>
            <a:off x="10089357" y="-6206"/>
            <a:ext cx="2103045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  <a:gd name="connsiteX0" fmla="*/ 84499 w 2103045"/>
              <a:gd name="connsiteY0" fmla="*/ 2309 h 6864206"/>
              <a:gd name="connsiteX1" fmla="*/ 1670844 w 2103045"/>
              <a:gd name="connsiteY1" fmla="*/ 4817919 h 6864206"/>
              <a:gd name="connsiteX2" fmla="*/ 0 w 2103045"/>
              <a:gd name="connsiteY2" fmla="*/ 6864206 h 6864206"/>
              <a:gd name="connsiteX3" fmla="*/ 2102644 w 2103045"/>
              <a:gd name="connsiteY3" fmla="*/ 6862619 h 6864206"/>
              <a:gd name="connsiteX4" fmla="*/ 2102342 w 2103045"/>
              <a:gd name="connsiteY4" fmla="*/ 0 h 6864206"/>
              <a:gd name="connsiteX5" fmla="*/ 84499 w 2103045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045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104651" y="2287540"/>
                  <a:pt x="2102342" y="0"/>
                </a:cubicBezTo>
                <a:lnTo>
                  <a:pt x="84499" y="230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31DDFF5-BCCC-4FB8-A434-37E573C6B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816205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312965" cy="4340225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EED07C5C-5D6C-4952-8EA0-E8341C74F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3562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14F6F1BA-E2CE-1697-347E-2D89B6A0A5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32215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innehåll rosa ver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E05B1F34-8D33-9D23-F8CC-ACFC2DD09239}"/>
              </a:ext>
            </a:extLst>
          </p:cNvPr>
          <p:cNvSpPr/>
          <p:nvPr userDrawn="1"/>
        </p:nvSpPr>
        <p:spPr>
          <a:xfrm>
            <a:off x="10089357" y="-6206"/>
            <a:ext cx="2103045" cy="6864206"/>
          </a:xfrm>
          <a:custGeom>
            <a:avLst/>
            <a:gdLst>
              <a:gd name="connsiteX0" fmla="*/ 101600 w 2133600"/>
              <a:gd name="connsiteY0" fmla="*/ 0 h 6934200"/>
              <a:gd name="connsiteX1" fmla="*/ 1701800 w 2133600"/>
              <a:gd name="connsiteY1" fmla="*/ 4864100 h 6934200"/>
              <a:gd name="connsiteX2" fmla="*/ 0 w 2133600"/>
              <a:gd name="connsiteY2" fmla="*/ 6934200 h 6934200"/>
              <a:gd name="connsiteX3" fmla="*/ 2133600 w 2133600"/>
              <a:gd name="connsiteY3" fmla="*/ 6908800 h 6934200"/>
              <a:gd name="connsiteX4" fmla="*/ 2133600 w 2133600"/>
              <a:gd name="connsiteY4" fmla="*/ 25400 h 6934200"/>
              <a:gd name="connsiteX5" fmla="*/ 101600 w 2133600"/>
              <a:gd name="connsiteY5" fmla="*/ 0 h 6934200"/>
              <a:gd name="connsiteX0" fmla="*/ 115455 w 2133600"/>
              <a:gd name="connsiteY0" fmla="*/ 16163 h 6908800"/>
              <a:gd name="connsiteX1" fmla="*/ 1701800 w 2133600"/>
              <a:gd name="connsiteY1" fmla="*/ 4838700 h 6908800"/>
              <a:gd name="connsiteX2" fmla="*/ 0 w 2133600"/>
              <a:gd name="connsiteY2" fmla="*/ 6908800 h 6908800"/>
              <a:gd name="connsiteX3" fmla="*/ 2133600 w 2133600"/>
              <a:gd name="connsiteY3" fmla="*/ 6883400 h 6908800"/>
              <a:gd name="connsiteX4" fmla="*/ 2133600 w 2133600"/>
              <a:gd name="connsiteY4" fmla="*/ 0 h 6908800"/>
              <a:gd name="connsiteX5" fmla="*/ 115455 w 2133600"/>
              <a:gd name="connsiteY5" fmla="*/ 16163 h 6908800"/>
              <a:gd name="connsiteX0" fmla="*/ 115455 w 2133600"/>
              <a:gd name="connsiteY0" fmla="*/ 0 h 6892637"/>
              <a:gd name="connsiteX1" fmla="*/ 1701800 w 2133600"/>
              <a:gd name="connsiteY1" fmla="*/ 4822537 h 6892637"/>
              <a:gd name="connsiteX2" fmla="*/ 0 w 2133600"/>
              <a:gd name="connsiteY2" fmla="*/ 6892637 h 6892637"/>
              <a:gd name="connsiteX3" fmla="*/ 2133600 w 2133600"/>
              <a:gd name="connsiteY3" fmla="*/ 6867237 h 6892637"/>
              <a:gd name="connsiteX4" fmla="*/ 2126672 w 2133600"/>
              <a:gd name="connsiteY4" fmla="*/ 4618 h 6892637"/>
              <a:gd name="connsiteX5" fmla="*/ 115455 w 2133600"/>
              <a:gd name="connsiteY5" fmla="*/ 0 h 6892637"/>
              <a:gd name="connsiteX0" fmla="*/ 115455 w 2133600"/>
              <a:gd name="connsiteY0" fmla="*/ 2309 h 6888019"/>
              <a:gd name="connsiteX1" fmla="*/ 1701800 w 2133600"/>
              <a:gd name="connsiteY1" fmla="*/ 4817919 h 6888019"/>
              <a:gd name="connsiteX2" fmla="*/ 0 w 2133600"/>
              <a:gd name="connsiteY2" fmla="*/ 6888019 h 6888019"/>
              <a:gd name="connsiteX3" fmla="*/ 2133600 w 2133600"/>
              <a:gd name="connsiteY3" fmla="*/ 6862619 h 6888019"/>
              <a:gd name="connsiteX4" fmla="*/ 2126672 w 2133600"/>
              <a:gd name="connsiteY4" fmla="*/ 0 h 6888019"/>
              <a:gd name="connsiteX5" fmla="*/ 115455 w 2133600"/>
              <a:gd name="connsiteY5" fmla="*/ 2309 h 6888019"/>
              <a:gd name="connsiteX0" fmla="*/ 98786 w 2116931"/>
              <a:gd name="connsiteY0" fmla="*/ 2309 h 6862619"/>
              <a:gd name="connsiteX1" fmla="*/ 1685131 w 2116931"/>
              <a:gd name="connsiteY1" fmla="*/ 4817919 h 6862619"/>
              <a:gd name="connsiteX2" fmla="*/ 0 w 2116931"/>
              <a:gd name="connsiteY2" fmla="*/ 6859444 h 6862619"/>
              <a:gd name="connsiteX3" fmla="*/ 2116931 w 2116931"/>
              <a:gd name="connsiteY3" fmla="*/ 6862619 h 6862619"/>
              <a:gd name="connsiteX4" fmla="*/ 2110003 w 2116931"/>
              <a:gd name="connsiteY4" fmla="*/ 0 h 6862619"/>
              <a:gd name="connsiteX5" fmla="*/ 98786 w 2116931"/>
              <a:gd name="connsiteY5" fmla="*/ 2309 h 6862619"/>
              <a:gd name="connsiteX0" fmla="*/ 98786 w 2116931"/>
              <a:gd name="connsiteY0" fmla="*/ 2309 h 6866587"/>
              <a:gd name="connsiteX1" fmla="*/ 1685131 w 2116931"/>
              <a:gd name="connsiteY1" fmla="*/ 4817919 h 6866587"/>
              <a:gd name="connsiteX2" fmla="*/ 0 w 2116931"/>
              <a:gd name="connsiteY2" fmla="*/ 6866587 h 6866587"/>
              <a:gd name="connsiteX3" fmla="*/ 2116931 w 2116931"/>
              <a:gd name="connsiteY3" fmla="*/ 6862619 h 6866587"/>
              <a:gd name="connsiteX4" fmla="*/ 2110003 w 2116931"/>
              <a:gd name="connsiteY4" fmla="*/ 0 h 6866587"/>
              <a:gd name="connsiteX5" fmla="*/ 98786 w 2116931"/>
              <a:gd name="connsiteY5" fmla="*/ 2309 h 6866587"/>
              <a:gd name="connsiteX0" fmla="*/ 84499 w 2102644"/>
              <a:gd name="connsiteY0" fmla="*/ 2309 h 6864206"/>
              <a:gd name="connsiteX1" fmla="*/ 1670844 w 2102644"/>
              <a:gd name="connsiteY1" fmla="*/ 4817919 h 6864206"/>
              <a:gd name="connsiteX2" fmla="*/ 0 w 2102644"/>
              <a:gd name="connsiteY2" fmla="*/ 6864206 h 6864206"/>
              <a:gd name="connsiteX3" fmla="*/ 2102644 w 2102644"/>
              <a:gd name="connsiteY3" fmla="*/ 6862619 h 6864206"/>
              <a:gd name="connsiteX4" fmla="*/ 2095716 w 2102644"/>
              <a:gd name="connsiteY4" fmla="*/ 0 h 6864206"/>
              <a:gd name="connsiteX5" fmla="*/ 84499 w 2102644"/>
              <a:gd name="connsiteY5" fmla="*/ 2309 h 6864206"/>
              <a:gd name="connsiteX0" fmla="*/ 84499 w 2103045"/>
              <a:gd name="connsiteY0" fmla="*/ 2309 h 6864206"/>
              <a:gd name="connsiteX1" fmla="*/ 1670844 w 2103045"/>
              <a:gd name="connsiteY1" fmla="*/ 4817919 h 6864206"/>
              <a:gd name="connsiteX2" fmla="*/ 0 w 2103045"/>
              <a:gd name="connsiteY2" fmla="*/ 6864206 h 6864206"/>
              <a:gd name="connsiteX3" fmla="*/ 2102644 w 2103045"/>
              <a:gd name="connsiteY3" fmla="*/ 6862619 h 6864206"/>
              <a:gd name="connsiteX4" fmla="*/ 2102342 w 2103045"/>
              <a:gd name="connsiteY4" fmla="*/ 0 h 6864206"/>
              <a:gd name="connsiteX5" fmla="*/ 84499 w 2103045"/>
              <a:gd name="connsiteY5" fmla="*/ 2309 h 686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3045" h="6864206">
                <a:moveTo>
                  <a:pt x="84499" y="2309"/>
                </a:moveTo>
                <a:lnTo>
                  <a:pt x="1670844" y="4817919"/>
                </a:lnTo>
                <a:lnTo>
                  <a:pt x="0" y="6864206"/>
                </a:lnTo>
                <a:lnTo>
                  <a:pt x="2102644" y="6862619"/>
                </a:lnTo>
                <a:cubicBezTo>
                  <a:pt x="2100335" y="4575079"/>
                  <a:pt x="2104651" y="2287540"/>
                  <a:pt x="2102342" y="0"/>
                </a:cubicBezTo>
                <a:lnTo>
                  <a:pt x="84499" y="230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D4A18FC-C606-4F17-94BE-6A7D5704D8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108096" cy="4340225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2C3FFE-CDDA-4CFF-9942-127EB2649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1CA4ABA-884C-4701-8C1C-2EB93E2FE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9F8E1C-D67B-B864-85DC-39383FED6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51157" cy="13255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D85D3BEE-7076-0B70-FB57-1BAB73733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0144" y="6356350"/>
            <a:ext cx="258365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4C3BD01-E488-4B64-A04E-23BB7B336F1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FD4F3416-B0ED-3706-3F16-6DCE2B9EA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422856" y="221456"/>
            <a:ext cx="573882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3211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 med vit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DD3BCDB-96D3-4083-8A3F-F545079B5F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 err="1"/>
              <a:t>Klicka</a:t>
            </a:r>
            <a:r>
              <a:rPr lang="en-GB"/>
              <a:t> </a:t>
            </a:r>
            <a:r>
              <a:rPr lang="en-GB" err="1"/>
              <a:t>här</a:t>
            </a:r>
            <a:r>
              <a:rPr lang="en-GB"/>
              <a:t>, </a:t>
            </a:r>
            <a:r>
              <a:rPr lang="en-GB" err="1"/>
              <a:t>gå</a:t>
            </a:r>
            <a:r>
              <a:rPr lang="en-GB"/>
              <a:t> in under </a:t>
            </a:r>
            <a:r>
              <a:rPr lang="en-GB" err="1"/>
              <a:t>Infoga</a:t>
            </a:r>
            <a:r>
              <a:rPr lang="en-GB"/>
              <a:t>, </a:t>
            </a:r>
            <a:r>
              <a:rPr lang="en-GB" err="1"/>
              <a:t>Bilder</a:t>
            </a:r>
            <a:r>
              <a:rPr lang="en-GB"/>
              <a:t> </a:t>
            </a:r>
            <a:r>
              <a:rPr lang="en-GB" err="1"/>
              <a:t>och</a:t>
            </a:r>
            <a:r>
              <a:rPr lang="en-GB"/>
              <a:t> </a:t>
            </a:r>
            <a:r>
              <a:rPr lang="en-GB" err="1"/>
              <a:t>välj</a:t>
            </a:r>
            <a:r>
              <a:rPr lang="en-GB"/>
              <a:t> </a:t>
            </a:r>
            <a:r>
              <a:rPr lang="en-GB" err="1"/>
              <a:t>önskad</a:t>
            </a:r>
            <a:r>
              <a:rPr lang="en-GB"/>
              <a:t> </a:t>
            </a:r>
            <a:r>
              <a:rPr lang="en-GB" err="1"/>
              <a:t>bild</a:t>
            </a:r>
            <a:r>
              <a:rPr lang="en-GB"/>
              <a:t>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9A78C544-F792-4924-A752-73F7CF26B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092" y="2426509"/>
            <a:ext cx="6607816" cy="1655762"/>
          </a:xfrm>
        </p:spPr>
        <p:txBody>
          <a:bodyPr anchor="ctr"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72D781E3-12C9-4F82-B8EC-9B8C37ACB4D8}"/>
              </a:ext>
            </a:extLst>
          </p:cNvPr>
          <p:cNvSpPr/>
          <p:nvPr userDrawn="1"/>
        </p:nvSpPr>
        <p:spPr>
          <a:xfrm>
            <a:off x="-2632363" y="0"/>
            <a:ext cx="2492278" cy="1831271"/>
          </a:xfrm>
          <a:prstGeom prst="roundRect">
            <a:avLst>
              <a:gd name="adj" fmla="val 0"/>
            </a:avLst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lvl="0">
              <a:spcAft>
                <a:spcPts val="600"/>
              </a:spcAft>
            </a:pPr>
            <a:r>
              <a:rPr lang="sv-SE">
                <a:solidFill>
                  <a:schemeClr val="bg1"/>
                </a:solidFill>
              </a:rPr>
              <a:t>Ifall du tar bort en bild och ersätter med ny kommer bilden hamna ovanpå texten. </a:t>
            </a:r>
          </a:p>
          <a:p>
            <a:pPr lvl="0">
              <a:spcAft>
                <a:spcPts val="600"/>
              </a:spcAft>
            </a:pPr>
            <a:r>
              <a:rPr lang="sv-SE">
                <a:solidFill>
                  <a:schemeClr val="bg1"/>
                </a:solidFill>
              </a:rPr>
              <a:t>Tryck på Start/Återställ för att rätta till detta</a:t>
            </a:r>
          </a:p>
        </p:txBody>
      </p:sp>
      <p:sp>
        <p:nvSpPr>
          <p:cNvPr id="3" name="Logo">
            <a:extLst>
              <a:ext uri="{FF2B5EF4-FFF2-40B4-BE49-F238E27FC236}">
                <a16:creationId xmlns:a16="http://schemas.microsoft.com/office/drawing/2014/main" id="{FC2E8098-FE03-25B3-D703-AD1076A097DE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0382378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tfallande bild med blå logg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0DD3BCDB-96D3-4083-8A3F-F545079B5F0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GB" err="1"/>
              <a:t>Klicka</a:t>
            </a:r>
            <a:r>
              <a:rPr lang="en-GB"/>
              <a:t> </a:t>
            </a:r>
            <a:r>
              <a:rPr lang="en-GB" err="1"/>
              <a:t>här</a:t>
            </a:r>
            <a:r>
              <a:rPr lang="en-GB"/>
              <a:t>, </a:t>
            </a:r>
            <a:r>
              <a:rPr lang="en-GB" err="1"/>
              <a:t>gå</a:t>
            </a:r>
            <a:r>
              <a:rPr lang="en-GB"/>
              <a:t> in under </a:t>
            </a:r>
            <a:r>
              <a:rPr lang="en-GB" err="1"/>
              <a:t>Infoga</a:t>
            </a:r>
            <a:r>
              <a:rPr lang="en-GB"/>
              <a:t>, </a:t>
            </a:r>
            <a:r>
              <a:rPr lang="en-GB" err="1"/>
              <a:t>Bilder</a:t>
            </a:r>
            <a:r>
              <a:rPr lang="en-GB"/>
              <a:t> </a:t>
            </a:r>
            <a:r>
              <a:rPr lang="en-GB" err="1"/>
              <a:t>och</a:t>
            </a:r>
            <a:r>
              <a:rPr lang="en-GB"/>
              <a:t> </a:t>
            </a:r>
            <a:r>
              <a:rPr lang="en-GB" err="1"/>
              <a:t>välj</a:t>
            </a:r>
            <a:r>
              <a:rPr lang="en-GB"/>
              <a:t> </a:t>
            </a:r>
            <a:r>
              <a:rPr lang="en-GB" err="1"/>
              <a:t>önskad</a:t>
            </a:r>
            <a:r>
              <a:rPr lang="en-GB"/>
              <a:t> </a:t>
            </a:r>
            <a:r>
              <a:rPr lang="en-GB" err="1"/>
              <a:t>bild</a:t>
            </a:r>
            <a:r>
              <a:rPr lang="en-GB"/>
              <a:t> </a:t>
            </a:r>
          </a:p>
        </p:txBody>
      </p:sp>
      <p:sp>
        <p:nvSpPr>
          <p:cNvPr id="4" name="Rubrik 1">
            <a:extLst>
              <a:ext uri="{FF2B5EF4-FFF2-40B4-BE49-F238E27FC236}">
                <a16:creationId xmlns:a16="http://schemas.microsoft.com/office/drawing/2014/main" id="{9A78C544-F792-4924-A752-73F7CF26BF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2092" y="2426509"/>
            <a:ext cx="6607816" cy="1655762"/>
          </a:xfrm>
        </p:spPr>
        <p:txBody>
          <a:bodyPr anchor="ctr">
            <a:normAutofit/>
          </a:bodyPr>
          <a:lstStyle>
            <a:lvl1pPr algn="ctr">
              <a:lnSpc>
                <a:spcPts val="42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B3626ED7-6321-478E-8947-0F3935869315}"/>
              </a:ext>
            </a:extLst>
          </p:cNvPr>
          <p:cNvSpPr/>
          <p:nvPr userDrawn="1"/>
        </p:nvSpPr>
        <p:spPr>
          <a:xfrm>
            <a:off x="-2632363" y="0"/>
            <a:ext cx="2492278" cy="1831271"/>
          </a:xfrm>
          <a:prstGeom prst="roundRect">
            <a:avLst>
              <a:gd name="adj" fmla="val 0"/>
            </a:avLst>
          </a:prstGeom>
          <a:solidFill>
            <a:schemeClr val="accent2"/>
          </a:solidFill>
        </p:spPr>
        <p:txBody>
          <a:bodyPr wrap="square" rtlCol="0" anchor="ctr">
            <a:spAutoFit/>
          </a:bodyPr>
          <a:lstStyle/>
          <a:p>
            <a:pPr lvl="0">
              <a:spcAft>
                <a:spcPts val="600"/>
              </a:spcAft>
            </a:pPr>
            <a:r>
              <a:rPr lang="sv-SE">
                <a:solidFill>
                  <a:schemeClr val="bg1"/>
                </a:solidFill>
              </a:rPr>
              <a:t>Ifall du tar bort en bild och ersätter med ny kommer bilden hamna ovanpå texten. </a:t>
            </a:r>
          </a:p>
          <a:p>
            <a:pPr lvl="0">
              <a:spcAft>
                <a:spcPts val="600"/>
              </a:spcAft>
            </a:pPr>
            <a:r>
              <a:rPr lang="sv-SE">
                <a:solidFill>
                  <a:schemeClr val="bg1"/>
                </a:solidFill>
              </a:rPr>
              <a:t>Tryck på Start/Återställ för att rätta till detta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5746C5CD-4415-59B3-EB35-885843EF94E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11439525" y="221457"/>
            <a:ext cx="557213" cy="483394"/>
          </a:xfrm>
          <a:blipFill dpi="0" rotWithShape="1"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 tIns="720000"/>
          <a:lstStyle>
            <a:lvl1pPr>
              <a:defRPr sz="100"/>
            </a:lvl1pPr>
          </a:lstStyle>
          <a:p>
            <a:pPr lvl="0"/>
            <a:r>
              <a:rPr lang="en-GB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97257793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d slides added after thi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97D998-5772-F48A-F7BA-7A582AB61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1D3092D-94D7-9404-4A40-A77D3583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BF36466-2F05-E603-8DBB-B6F898FF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DD30648-32FD-D873-CF12-497647853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57C68154-B8A1-0A31-BE87-13D5715A10B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600"/>
              <a:t>ANVÄND INTE MALLSIDOR EFTER DENNA SIDA</a:t>
            </a:r>
            <a:endParaRPr lang="sv-SE" sz="6600"/>
          </a:p>
        </p:txBody>
      </p:sp>
    </p:spTree>
    <p:extLst>
      <p:ext uri="{BB962C8B-B14F-4D97-AF65-F5344CB8AC3E}">
        <p14:creationId xmlns:p14="http://schemas.microsoft.com/office/powerpoint/2010/main" val="79586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26" Type="http://schemas.openxmlformats.org/officeDocument/2006/relationships/tags" Target="../tags/tag11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29" Type="http://schemas.openxmlformats.org/officeDocument/2006/relationships/image" Target="../media/image2.emf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slideLayout" Target="../slideLayouts/slideLayout46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28" Type="http://schemas.openxmlformats.org/officeDocument/2006/relationships/oleObject" Target="../embeddings/oleObject6.bin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Relationship Id="rId27" Type="http://schemas.openxmlformats.org/officeDocument/2006/relationships/tags" Target="../tags/tag12.xml"/><Relationship Id="rId30" Type="http://schemas.openxmlformats.org/officeDocument/2006/relationships/image" Target="../media/image1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theme" Target="../theme/theme3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29" Type="http://schemas.openxmlformats.org/officeDocument/2006/relationships/oleObject" Target="../embeddings/oleObject7.bin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tags" Target="../tags/tag18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image" Target="../media/image1.svg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tags" Target="../tags/tag17.xml"/><Relationship Id="rId30" Type="http://schemas.openxmlformats.org/officeDocument/2006/relationships/image" Target="../media/image2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18" Type="http://schemas.openxmlformats.org/officeDocument/2006/relationships/slideLayout" Target="../slideLayouts/slideLayout89.xml"/><Relationship Id="rId26" Type="http://schemas.openxmlformats.org/officeDocument/2006/relationships/slideLayout" Target="../slideLayouts/slideLayout97.xml"/><Relationship Id="rId3" Type="http://schemas.openxmlformats.org/officeDocument/2006/relationships/slideLayout" Target="../slideLayouts/slideLayout74.xml"/><Relationship Id="rId21" Type="http://schemas.openxmlformats.org/officeDocument/2006/relationships/slideLayout" Target="../slideLayouts/slideLayout92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17" Type="http://schemas.openxmlformats.org/officeDocument/2006/relationships/slideLayout" Target="../slideLayouts/slideLayout88.xml"/><Relationship Id="rId25" Type="http://schemas.openxmlformats.org/officeDocument/2006/relationships/slideLayout" Target="../slideLayouts/slideLayout96.xml"/><Relationship Id="rId2" Type="http://schemas.openxmlformats.org/officeDocument/2006/relationships/slideLayout" Target="../slideLayouts/slideLayout73.xml"/><Relationship Id="rId16" Type="http://schemas.openxmlformats.org/officeDocument/2006/relationships/slideLayout" Target="../slideLayouts/slideLayout87.xml"/><Relationship Id="rId20" Type="http://schemas.openxmlformats.org/officeDocument/2006/relationships/slideLayout" Target="../slideLayouts/slideLayout91.xml"/><Relationship Id="rId29" Type="http://schemas.openxmlformats.org/officeDocument/2006/relationships/tags" Target="../tags/tag25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95.xml"/><Relationship Id="rId32" Type="http://schemas.openxmlformats.org/officeDocument/2006/relationships/image" Target="../media/image1.svg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94.xml"/><Relationship Id="rId28" Type="http://schemas.openxmlformats.org/officeDocument/2006/relationships/tags" Target="../tags/tag24.xml"/><Relationship Id="rId10" Type="http://schemas.openxmlformats.org/officeDocument/2006/relationships/slideLayout" Target="../slideLayouts/slideLayout81.xml"/><Relationship Id="rId19" Type="http://schemas.openxmlformats.org/officeDocument/2006/relationships/slideLayout" Target="../slideLayouts/slideLayout90.xml"/><Relationship Id="rId31" Type="http://schemas.openxmlformats.org/officeDocument/2006/relationships/image" Target="../media/image2.emf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93.xml"/><Relationship Id="rId27" Type="http://schemas.openxmlformats.org/officeDocument/2006/relationships/theme" Target="../theme/theme4.xml"/><Relationship Id="rId30" Type="http://schemas.openxmlformats.org/officeDocument/2006/relationships/oleObject" Target="../embeddings/oleObject8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3AC1C003-6F59-6F9E-D37F-C266E5B561E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F1262A14-C18A-43AD-8174-EA6D5AC8AE8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260557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498" imgH="499" progId="TCLayout.ActiveDocument.1">
                  <p:embed/>
                </p:oleObj>
              </mc:Choice>
              <mc:Fallback>
                <p:oleObj name="think-cell Slide" r:id="rId27" imgW="498" imgH="499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F1262A14-C18A-43AD-8174-EA6D5AC8AE8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 hidden="1">
            <a:extLst>
              <a:ext uri="{FF2B5EF4-FFF2-40B4-BE49-F238E27FC236}">
                <a16:creationId xmlns:a16="http://schemas.microsoft.com/office/drawing/2014/main" id="{19D2BCF4-8713-4980-86F1-4C71D0C542E6}"/>
              </a:ext>
            </a:extLst>
          </p:cNvPr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97E94E6-E056-44DB-88F4-99A19E9B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93775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B8ED10-F4B2-4FA1-8E88-70AFDC69C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937750" cy="4340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63B157-AAB9-40E3-9103-92766FFC2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028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5C12CA-C4C9-478F-B06C-6D1D166FF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9600E1-62B8-4BC8-B329-4E589520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6738" y="6356350"/>
            <a:ext cx="13192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7355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91" r:id="rId2"/>
    <p:sldLayoutId id="2147484026" r:id="rId3"/>
    <p:sldLayoutId id="2147483853" r:id="rId4"/>
    <p:sldLayoutId id="2147483852" r:id="rId5"/>
    <p:sldLayoutId id="2147483855" r:id="rId6"/>
    <p:sldLayoutId id="2147483652" r:id="rId7"/>
    <p:sldLayoutId id="2147483650" r:id="rId8"/>
    <p:sldLayoutId id="2147483661" r:id="rId9"/>
    <p:sldLayoutId id="2147483851" r:id="rId10"/>
    <p:sldLayoutId id="2147483856" r:id="rId11"/>
    <p:sldLayoutId id="2147483947" r:id="rId12"/>
    <p:sldLayoutId id="2147483935" r:id="rId13"/>
    <p:sldLayoutId id="2147483948" r:id="rId14"/>
    <p:sldLayoutId id="2147483763" r:id="rId15"/>
    <p:sldLayoutId id="2147483909" r:id="rId16"/>
    <p:sldLayoutId id="2147483764" r:id="rId17"/>
    <p:sldLayoutId id="2147483812" r:id="rId18"/>
    <p:sldLayoutId id="2147483750" r:id="rId19"/>
    <p:sldLayoutId id="2147483938" r:id="rId20"/>
    <p:sldLayoutId id="2147483843" r:id="rId21"/>
    <p:sldLayoutId id="2147484177" r:id="rId22"/>
  </p:sldLayoutIdLst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100000"/>
        </a:lnSpc>
        <a:spcBef>
          <a:spcPts val="10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1938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7305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7913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49375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 userDrawn="1">
          <p15:clr>
            <a:srgbClr val="F26B43"/>
          </p15:clr>
        </p15:guide>
        <p15:guide id="2" pos="529" userDrawn="1">
          <p15:clr>
            <a:srgbClr val="F26B43"/>
          </p15:clr>
        </p15:guide>
        <p15:guide id="3" pos="6788" userDrawn="1">
          <p15:clr>
            <a:srgbClr val="F26B43"/>
          </p15:clr>
        </p15:guide>
        <p15:guide id="4" orient="horz" pos="1139" userDrawn="1">
          <p15:clr>
            <a:srgbClr val="F26B43"/>
          </p15:clr>
        </p15:guide>
        <p15:guide id="5" orient="horz" pos="38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AE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958B59F1-F599-42EA-B0AF-D694CD5566E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2206489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8" imgW="498" imgH="499" progId="TCLayout.ActiveDocument.1">
                  <p:embed/>
                </p:oleObj>
              </mc:Choice>
              <mc:Fallback>
                <p:oleObj name="think-cell Slide" r:id="rId28" imgW="498" imgH="49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958B59F1-F599-42EA-B0AF-D694CD5566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 hidden="1">
            <a:extLst>
              <a:ext uri="{FF2B5EF4-FFF2-40B4-BE49-F238E27FC236}">
                <a16:creationId xmlns:a16="http://schemas.microsoft.com/office/drawing/2014/main" id="{B61D218C-849D-494C-AA25-56222077AB86}"/>
              </a:ext>
            </a:extLst>
          </p:cNvPr>
          <p:cNvSpPr/>
          <p:nvPr userDrawn="1">
            <p:custDataLst>
              <p:tags r:id="rId27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97E94E6-E056-44DB-88F4-99A19E9B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993775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B8ED10-F4B2-4FA1-8E88-70AFDC69C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937750" cy="4340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63B157-AAB9-40E3-9103-92766FFC2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5C12CA-C4C9-478F-B06C-6D1D166FF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9600E1-62B8-4BC8-B329-4E589520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4125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F4E5F144-FBB5-3BF4-612F-E956FC2AAD8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8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84" r:id="rId2"/>
    <p:sldLayoutId id="2147484023" r:id="rId3"/>
    <p:sldLayoutId id="2147483896" r:id="rId4"/>
    <p:sldLayoutId id="2147483922" r:id="rId5"/>
    <p:sldLayoutId id="2147483931" r:id="rId6"/>
    <p:sldLayoutId id="2147483665" r:id="rId7"/>
    <p:sldLayoutId id="2147483664" r:id="rId8"/>
    <p:sldLayoutId id="2147483863" r:id="rId9"/>
    <p:sldLayoutId id="2147483859" r:id="rId10"/>
    <p:sldLayoutId id="2147483903" r:id="rId11"/>
    <p:sldLayoutId id="2147483955" r:id="rId12"/>
    <p:sldLayoutId id="2147483680" r:id="rId13"/>
    <p:sldLayoutId id="2147483876" r:id="rId14"/>
    <p:sldLayoutId id="2147483949" r:id="rId15"/>
    <p:sldLayoutId id="2147483765" r:id="rId16"/>
    <p:sldLayoutId id="2147483818" r:id="rId17"/>
    <p:sldLayoutId id="2147483766" r:id="rId18"/>
    <p:sldLayoutId id="2147483667" r:id="rId19"/>
    <p:sldLayoutId id="2147484032" r:id="rId20"/>
    <p:sldLayoutId id="2147484040" r:id="rId21"/>
    <p:sldLayoutId id="2147483872" r:id="rId22"/>
    <p:sldLayoutId id="2147483940" r:id="rId23"/>
    <p:sldLayoutId id="2147483844" r:id="rId24"/>
  </p:sldLayoutIdLst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100000"/>
        </a:lnSpc>
        <a:spcBef>
          <a:spcPts val="10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1938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7305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7913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49375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>
          <p15:clr>
            <a:srgbClr val="F26B43"/>
          </p15:clr>
        </p15:guide>
        <p15:guide id="2" pos="529">
          <p15:clr>
            <a:srgbClr val="F26B43"/>
          </p15:clr>
        </p15:guide>
        <p15:guide id="3" pos="6788" userDrawn="1">
          <p15:clr>
            <a:srgbClr val="F26B43"/>
          </p15:clr>
        </p15:guide>
        <p15:guide id="4" orient="horz" pos="1139">
          <p15:clr>
            <a:srgbClr val="F26B43"/>
          </p15:clr>
        </p15:guide>
        <p15:guide id="5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D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F55B9FB1-673E-4FA5-AEAD-234B05B5404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7"/>
            </p:custDataLst>
            <p:extLst>
              <p:ext uri="{D42A27DB-BD31-4B8C-83A1-F6EECF244321}">
                <p14:modId xmlns:p14="http://schemas.microsoft.com/office/powerpoint/2010/main" val="103040654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9" imgW="498" imgH="499" progId="TCLayout.ActiveDocument.1">
                  <p:embed/>
                </p:oleObj>
              </mc:Choice>
              <mc:Fallback>
                <p:oleObj name="think-cell Slide" r:id="rId29" imgW="498" imgH="49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F55B9FB1-673E-4FA5-AEAD-234B05B540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 hidden="1">
            <a:extLst>
              <a:ext uri="{FF2B5EF4-FFF2-40B4-BE49-F238E27FC236}">
                <a16:creationId xmlns:a16="http://schemas.microsoft.com/office/drawing/2014/main" id="{DBE36DAA-5B8C-4FD8-9ADA-0B562E8D9672}"/>
              </a:ext>
            </a:extLst>
          </p:cNvPr>
          <p:cNvSpPr/>
          <p:nvPr userDrawn="1">
            <p:custDataLst>
              <p:tags r:id="rId2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97E94E6-E056-44DB-88F4-99A19E9B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374650"/>
            <a:ext cx="993775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B8ED10-F4B2-4FA1-8E88-70AFDC69C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9937750" cy="4340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63B157-AAB9-40E3-9103-92766FFC2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5C12CA-C4C9-478F-B06C-6D1D166FF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9600E1-62B8-4BC8-B329-4E589520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74126" y="6356350"/>
            <a:ext cx="19002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D98DB72C-1FCE-4460-8D25-C98D581AA9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89" r:id="rId2"/>
    <p:sldLayoutId id="2147484024" r:id="rId3"/>
    <p:sldLayoutId id="2147483898" r:id="rId4"/>
    <p:sldLayoutId id="2147483924" r:id="rId5"/>
    <p:sldLayoutId id="2147483933" r:id="rId6"/>
    <p:sldLayoutId id="2147483683" r:id="rId7"/>
    <p:sldLayoutId id="2147483861" r:id="rId8"/>
    <p:sldLayoutId id="2147483862" r:id="rId9"/>
    <p:sldLayoutId id="2147483682" r:id="rId10"/>
    <p:sldLayoutId id="2147483906" r:id="rId11"/>
    <p:sldLayoutId id="2147483957" r:id="rId12"/>
    <p:sldLayoutId id="2147483870" r:id="rId13"/>
    <p:sldLayoutId id="2147483878" r:id="rId14"/>
    <p:sldLayoutId id="2147483951" r:id="rId15"/>
    <p:sldLayoutId id="2147483913" r:id="rId16"/>
    <p:sldLayoutId id="2147483914" r:id="rId17"/>
    <p:sldLayoutId id="2147483915" r:id="rId18"/>
    <p:sldLayoutId id="2147483929" r:id="rId19"/>
    <p:sldLayoutId id="2147483995" r:id="rId20"/>
    <p:sldLayoutId id="2147484037" r:id="rId21"/>
    <p:sldLayoutId id="2147483874" r:id="rId22"/>
    <p:sldLayoutId id="2147483942" r:id="rId23"/>
    <p:sldLayoutId id="2147483845" r:id="rId24"/>
    <p:sldLayoutId id="2147484180" r:id="rId25"/>
  </p:sldLayoutIdLst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buNone/>
        <a:defRPr sz="28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100000"/>
        </a:lnSpc>
        <a:spcBef>
          <a:spcPts val="10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1938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7305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7913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49375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>
          <p15:clr>
            <a:srgbClr val="F26B43"/>
          </p15:clr>
        </p15:guide>
        <p15:guide id="2" pos="529">
          <p15:clr>
            <a:srgbClr val="F26B43"/>
          </p15:clr>
        </p15:guide>
        <p15:guide id="3" pos="6788" userDrawn="1">
          <p15:clr>
            <a:srgbClr val="F26B43"/>
          </p15:clr>
        </p15:guide>
        <p15:guide id="4" orient="horz" pos="1139">
          <p15:clr>
            <a:srgbClr val="F26B43"/>
          </p15:clr>
        </p15:guide>
        <p15:guide id="5" orient="horz" pos="388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1755514C-7FB5-4E02-9230-89025535BEC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18028178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0" imgW="498" imgH="499" progId="TCLayout.ActiveDocument.1">
                  <p:embed/>
                </p:oleObj>
              </mc:Choice>
              <mc:Fallback>
                <p:oleObj name="think-cell Slide" r:id="rId30" imgW="498" imgH="499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1755514C-7FB5-4E02-9230-89025535BE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 hidden="1">
            <a:extLst>
              <a:ext uri="{FF2B5EF4-FFF2-40B4-BE49-F238E27FC236}">
                <a16:creationId xmlns:a16="http://schemas.microsoft.com/office/drawing/2014/main" id="{25F98DF9-27EF-4B30-BAE6-286812BD8814}"/>
              </a:ext>
            </a:extLst>
          </p:cNvPr>
          <p:cNvSpPr/>
          <p:nvPr userDrawn="1">
            <p:custDataLst>
              <p:tags r:id="rId29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28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097E94E6-E056-44DB-88F4-99A19E9B3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134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3B8ED10-F4B2-4FA1-8E88-70AFDC69C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40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63B157-AAB9-40E3-9103-92766FFC2F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AD5718-60B2-496E-9FAD-9B02076132A9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A5C12CA-C4C9-478F-B06C-6D1D166FF1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9600E1-62B8-4BC8-B329-4E58952036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51975" y="6356350"/>
            <a:ext cx="19002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C3BD01-E488-4B64-A04E-23BB7B336F1D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Bild 7">
            <a:extLst>
              <a:ext uri="{FF2B5EF4-FFF2-40B4-BE49-F238E27FC236}">
                <a16:creationId xmlns:a16="http://schemas.microsoft.com/office/drawing/2014/main" id="{ED147F06-F6F9-854C-0F74-48B5776247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1438863" y="223821"/>
            <a:ext cx="560382" cy="47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39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83" r:id="rId2"/>
    <p:sldLayoutId id="2147483752" r:id="rId3"/>
    <p:sldLayoutId id="2147483784" r:id="rId4"/>
    <p:sldLayoutId id="2147483780" r:id="rId5"/>
    <p:sldLayoutId id="2147483816" r:id="rId6"/>
    <p:sldLayoutId id="2147483833" r:id="rId7"/>
    <p:sldLayoutId id="2147483857" r:id="rId8"/>
    <p:sldLayoutId id="2147483996" r:id="rId9"/>
    <p:sldLayoutId id="2147484041" r:id="rId10"/>
    <p:sldLayoutId id="2147483997" r:id="rId11"/>
    <p:sldLayoutId id="2147484039" r:id="rId12"/>
    <p:sldLayoutId id="2147483880" r:id="rId13"/>
    <p:sldLayoutId id="2147483953" r:id="rId14"/>
    <p:sldLayoutId id="2147483900" r:id="rId15"/>
    <p:sldLayoutId id="2147483944" r:id="rId16"/>
    <p:sldLayoutId id="2147483926" r:id="rId17"/>
    <p:sldLayoutId id="2147483881" r:id="rId18"/>
    <p:sldLayoutId id="2147483954" r:id="rId19"/>
    <p:sldLayoutId id="2147483858" r:id="rId20"/>
    <p:sldLayoutId id="2147483946" r:id="rId21"/>
    <p:sldLayoutId id="2147483920" r:id="rId22"/>
    <p:sldLayoutId id="2147483927" r:id="rId23"/>
    <p:sldLayoutId id="2147483742" r:id="rId24"/>
    <p:sldLayoutId id="2147483747" r:id="rId25"/>
    <p:sldLayoutId id="2147483847" r:id="rId26"/>
  </p:sldLayoutIdLst>
  <p:txStyles>
    <p:titleStyle>
      <a:lvl1pPr algn="l" defTabSz="914400" rtl="0" eaLnBrk="1" latinLnBrk="0" hangingPunct="1">
        <a:lnSpc>
          <a:spcPts val="3100"/>
        </a:lnSpc>
        <a:spcBef>
          <a:spcPct val="0"/>
        </a:spcBef>
        <a:buNone/>
        <a:defRPr sz="28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1463" indent="-271463" algn="l" defTabSz="914400" rtl="0" eaLnBrk="1" latinLnBrk="0" hangingPunct="1">
        <a:lnSpc>
          <a:spcPct val="100000"/>
        </a:lnSpc>
        <a:spcBef>
          <a:spcPts val="10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1938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6450" indent="-273050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77913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−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49375" indent="-271463" algn="l" defTabSz="914400" rtl="0" eaLnBrk="1" latinLnBrk="0" hangingPunct="1">
        <a:lnSpc>
          <a:spcPct val="100000"/>
        </a:lnSpc>
        <a:spcBef>
          <a:spcPts val="500"/>
        </a:spcBef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71">
          <p15:clr>
            <a:srgbClr val="F26B43"/>
          </p15:clr>
        </p15:guide>
        <p15:guide id="2" pos="529">
          <p15:clr>
            <a:srgbClr val="F26B43"/>
          </p15:clr>
        </p15:guide>
        <p15:guide id="3" pos="7151">
          <p15:clr>
            <a:srgbClr val="F26B43"/>
          </p15:clr>
        </p15:guide>
        <p15:guide id="4" orient="horz" pos="1139">
          <p15:clr>
            <a:srgbClr val="F26B43"/>
          </p15:clr>
        </p15:guide>
        <p15:guide id="5" orient="horz" pos="38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1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12" Type="http://schemas.microsoft.com/office/2007/relationships/hdphoto" Target="../media/hdphoto5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0.xml"/><Relationship Id="rId6" Type="http://schemas.microsoft.com/office/2007/relationships/hdphoto" Target="../media/hdphoto2.wdp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5" Type="http://schemas.openxmlformats.org/officeDocument/2006/relationships/image" Target="../media/image4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43.png"/><Relationship Id="rId1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252B3-74E9-FEDE-0899-32888FC4C9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6806A1-4BE1-2ED8-16E4-B1B3DCD1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 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FC876-6801-30E6-FBC0-F5DF05835AE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AutoNum type="arabicPeriod"/>
            </a:pPr>
            <a:r>
              <a:rPr lang="sv-SE" dirty="0">
                <a:cs typeface="Arial"/>
              </a:rPr>
              <a:t>Vad är det för uppdrag?</a:t>
            </a:r>
          </a:p>
          <a:p>
            <a:pPr marL="457200" indent="-457200">
              <a:buAutoNum type="arabicPeriod"/>
            </a:pPr>
            <a:r>
              <a:rPr lang="sv-SE" dirty="0">
                <a:cs typeface="Arial"/>
              </a:rPr>
              <a:t>Historiebeskrivning och bakgrund</a:t>
            </a:r>
          </a:p>
          <a:p>
            <a:pPr marL="457200" indent="-457200">
              <a:buAutoNum type="arabicPeriod"/>
            </a:pPr>
            <a:r>
              <a:rPr lang="sv-SE" dirty="0">
                <a:cs typeface="Arial"/>
              </a:rPr>
              <a:t>Fyra områden – Kompetensutveckling, Styrning, Paketering och Kommunikation</a:t>
            </a:r>
          </a:p>
          <a:p>
            <a:pPr marL="457200" indent="-457200">
              <a:buAutoNum type="arabicPeriod"/>
            </a:pPr>
            <a:r>
              <a:rPr lang="sv-SE" dirty="0">
                <a:cs typeface="Arial"/>
              </a:rPr>
              <a:t>Operativa insatser</a:t>
            </a:r>
            <a:r>
              <a:rPr lang="sv" dirty="0">
                <a:cs typeface="Arial"/>
              </a:rPr>
              <a:t> </a:t>
            </a:r>
          </a:p>
          <a:p>
            <a:pPr marL="457200" indent="-457200">
              <a:buAutoNum type="arabicPeriod"/>
            </a:pPr>
            <a:r>
              <a:rPr lang="sv" dirty="0">
                <a:cs typeface="Arial"/>
              </a:rPr>
              <a:t>Slutfört uppdrag</a:t>
            </a:r>
          </a:p>
          <a:p>
            <a:pPr marL="271145" indent="-271145"/>
            <a:endParaRPr lang="sv" dirty="0">
              <a:solidFill>
                <a:srgbClr val="FF0000"/>
              </a:solidFill>
              <a:cs typeface="Arial"/>
            </a:endParaRPr>
          </a:p>
          <a:p>
            <a:pPr marL="0" indent="0">
              <a:buNone/>
            </a:pPr>
            <a:endParaRPr lang="sv-SE" sz="1600" dirty="0">
              <a:cs typeface="Arial"/>
            </a:endParaRPr>
          </a:p>
          <a:p>
            <a:pPr marL="271145" indent="-271145"/>
            <a:endParaRPr lang="sv-SE" sz="1700" dirty="0">
              <a:cs typeface="Arial"/>
            </a:endParaRPr>
          </a:p>
          <a:p>
            <a:pPr marL="271145" indent="-271145"/>
            <a:endParaRPr lang="sv-SE" sz="1600" dirty="0">
              <a:cs typeface="Arial"/>
            </a:endParaRPr>
          </a:p>
          <a:p>
            <a:pPr marL="271145" indent="-271145"/>
            <a:endParaRPr lang="en-SE" dirty="0">
              <a:cs typeface="Arial"/>
            </a:endParaRPr>
          </a:p>
        </p:txBody>
      </p:sp>
      <p:pic>
        <p:nvPicPr>
          <p:cNvPr id="12" name="Platshållare för bild 11" descr="En bild som visar utomhus, träd, gräs, personer&#10;&#10;Automatiskt genererad beskrivning">
            <a:extLst>
              <a:ext uri="{FF2B5EF4-FFF2-40B4-BE49-F238E27FC236}">
                <a16:creationId xmlns:a16="http://schemas.microsoft.com/office/drawing/2014/main" id="{ADC1D230-436A-FADC-4F75-A565DAA4F55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504" r="21504"/>
          <a:stretch/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B5B3548-0460-7326-55FA-3A432A53FD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5079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7D783-9B6B-D871-A030-8D2C2C1B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56BF233-76C0-6ED3-0CAA-06F59A507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338" y="463154"/>
            <a:ext cx="5907597" cy="1325563"/>
          </a:xfrm>
        </p:spPr>
        <p:txBody>
          <a:bodyPr/>
          <a:lstStyle/>
          <a:p>
            <a:r>
              <a:rPr lang="sv-SE" dirty="0"/>
              <a:t>Rapportera uppdrag i genomförandeplanen BRG 2026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EEAEDF8-09ED-2EA8-2760-F130F69A2C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2337" y="1987922"/>
            <a:ext cx="5192785" cy="4340225"/>
          </a:xfrm>
        </p:spPr>
        <p:txBody>
          <a:bodyPr/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Konkreta insatser som bidrar till små och medelstora företags positiva utveckling, med särskilt fokus på åtgärder som stärker deras förmåga att hantera den grön omställningen.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14528366-C630-27F7-F099-109AE725545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7E5482A-5907-77DA-D4D7-9F49E527D7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62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38A0628-8F4D-37A1-85C8-0CC1EC672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359" y="382881"/>
            <a:ext cx="4876800" cy="1325563"/>
          </a:xfrm>
        </p:spPr>
        <p:txBody>
          <a:bodyPr/>
          <a:lstStyle/>
          <a:p>
            <a:r>
              <a:rPr lang="sv-SE" dirty="0"/>
              <a:t>Historia - Agenda 2030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05E92AF6-F01F-9D07-158B-4424805F0D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128" y="1825625"/>
            <a:ext cx="5288872" cy="43402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i="1" dirty="0">
                <a:latin typeface="Palatino Linotype" panose="02040502050505030304" pitchFamily="18" charset="0"/>
                <a:ea typeface="+mj-lt"/>
                <a:cs typeface="+mj-lt"/>
              </a:rPr>
              <a:t>2019 uppdrag från styrelsen,</a:t>
            </a:r>
          </a:p>
          <a:p>
            <a:pPr marL="0" indent="0">
              <a:buNone/>
            </a:pPr>
            <a:r>
              <a:rPr lang="sv-SE" b="1" i="1" dirty="0">
                <a:latin typeface="Palatino Linotype" panose="02040502050505030304" pitchFamily="18" charset="0"/>
                <a:ea typeface="+mj-lt"/>
                <a:cs typeface="+mj-lt"/>
              </a:rPr>
              <a:t>B</a:t>
            </a:r>
            <a:r>
              <a:rPr lang="sv-SE" b="1" i="1" dirty="0">
                <a:latin typeface="Palatino Linotype" panose="02040502050505030304" pitchFamily="18" charset="0"/>
                <a:ea typeface="+mj-lt"/>
                <a:cs typeface="Times New Roman" panose="02020603050405020304" pitchFamily="18" charset="0"/>
              </a:rPr>
              <a:t>RG</a:t>
            </a:r>
            <a:r>
              <a:rPr lang="sv-SE" b="1" dirty="0">
                <a:latin typeface="Palatino Linotype" panose="02040502050505030304" pitchFamily="18" charset="0"/>
                <a:ea typeface="Palatino Linotype" panose="02040502050505030304" pitchFamily="18" charset="0"/>
                <a:cs typeface="Times New Roman" panose="02020603050405020304" pitchFamily="18" charset="0"/>
              </a:rPr>
              <a:t> insatser för näringslivets affärsmöjligheter och innovationsprocesser tar utgångspunkt i Agenda 2030-målen samt att utreda hur bolaget kan operationalisera ”hållbar tillväxt”, enligt detsamma.</a:t>
            </a:r>
          </a:p>
          <a:p>
            <a:pPr marL="0" indent="0">
              <a:buNone/>
            </a:pPr>
            <a:r>
              <a:rPr lang="sv-SE" b="1" i="1" dirty="0">
                <a:latin typeface="Palatino Linotype" panose="02040502050505030304" pitchFamily="18" charset="0"/>
                <a:cs typeface="Times New Roman" panose="02020603050405020304" pitchFamily="18" charset="0"/>
              </a:rPr>
              <a:t>Beslut september 2020</a:t>
            </a:r>
            <a:endParaRPr lang="sv-SE" i="1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3" name="Platshållare för bild 2" descr="En bild som visar Flygfotografi, himmel, byggnad, Fågelperspektiv&#10;&#10;AI-genererat innehåll kan vara felaktigt.">
            <a:extLst>
              <a:ext uri="{FF2B5EF4-FFF2-40B4-BE49-F238E27FC236}">
                <a16:creationId xmlns:a16="http://schemas.microsoft.com/office/drawing/2014/main" id="{D64A8788-9949-ACB9-3F35-947F32604A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6667" r="16667"/>
          <a:stretch>
            <a:fillRect/>
          </a:stretch>
        </p:blipFill>
        <p:spPr/>
      </p:pic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C2ADED3A-B8B9-8A32-3D36-93BD991329B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499AC14E-8BAF-DFB9-7B1D-633E2A77D5A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33564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9B0319-8A18-A61C-B5B4-586362ED1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Historia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D685ED0-8CCE-D89D-AF10-B4D5560A7B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fontAlgn="base">
              <a:lnSpc>
                <a:spcPts val="2325"/>
              </a:lnSpc>
            </a:pPr>
            <a:r>
              <a:rPr lang="sv-SE" dirty="0"/>
              <a:t>Miljödiplomerade 2021-2024</a:t>
            </a:r>
          </a:p>
          <a:p>
            <a:pPr fontAlgn="base">
              <a:lnSpc>
                <a:spcPts val="2325"/>
              </a:lnSpc>
            </a:pPr>
            <a:r>
              <a:rPr lang="sv-SE" dirty="0"/>
              <a:t>Certifiering Hållbarhet 2025-</a:t>
            </a:r>
          </a:p>
          <a:p>
            <a:pPr fontAlgn="base">
              <a:lnSpc>
                <a:spcPts val="2325"/>
              </a:lnSpc>
            </a:pPr>
            <a:r>
              <a:rPr lang="sv-SE" i="1" dirty="0"/>
              <a:t>Tre strategier</a:t>
            </a:r>
          </a:p>
          <a:p>
            <a:pPr marL="457200" indent="-457200" fontAlgn="base">
              <a:lnSpc>
                <a:spcPts val="2325"/>
              </a:lnSpc>
              <a:buFont typeface="+mj-lt"/>
              <a:buAutoNum type="arabicPeriod"/>
            </a:pPr>
            <a:r>
              <a:rPr lang="sv-SE" dirty="0">
                <a:cs typeface="Arial"/>
              </a:rPr>
              <a:t>Förebild och föregångare</a:t>
            </a:r>
          </a:p>
          <a:p>
            <a:pPr marL="457200" indent="-457200" fontAlgn="base">
              <a:lnSpc>
                <a:spcPts val="2325"/>
              </a:lnSpc>
              <a:buFont typeface="+mj-lt"/>
              <a:buAutoNum type="arabicPeriod"/>
            </a:pPr>
            <a:r>
              <a:rPr lang="sv-SE" dirty="0">
                <a:cs typeface="Arial"/>
              </a:rPr>
              <a:t>Uppmuntra och utmana</a:t>
            </a:r>
          </a:p>
          <a:p>
            <a:pPr marL="457200" indent="-457200" fontAlgn="base">
              <a:lnSpc>
                <a:spcPts val="2325"/>
              </a:lnSpc>
              <a:buFont typeface="+mj-lt"/>
              <a:buAutoNum type="arabicPeriod"/>
            </a:pPr>
            <a:r>
              <a:rPr lang="sv-SE" dirty="0">
                <a:cs typeface="Arial"/>
              </a:rPr>
              <a:t>Rådgivning och ge kunskap</a:t>
            </a:r>
          </a:p>
          <a:p>
            <a:pPr marL="457200" indent="-457200" fontAlgn="base">
              <a:lnSpc>
                <a:spcPts val="2325"/>
              </a:lnSpc>
              <a:buFont typeface="+mj-lt"/>
              <a:buAutoNum type="arabicPeriod"/>
            </a:pPr>
            <a:r>
              <a:rPr lang="sv-SE" dirty="0">
                <a:cs typeface="Arial"/>
              </a:rPr>
              <a:t>Mål internt och externt</a:t>
            </a:r>
          </a:p>
          <a:p>
            <a:pPr marL="0" indent="0" fontAlgn="base">
              <a:lnSpc>
                <a:spcPts val="2325"/>
              </a:lnSpc>
              <a:buNone/>
            </a:pPr>
            <a:endParaRPr lang="sv-SE" dirty="0">
              <a:cs typeface="Arial"/>
            </a:endParaRPr>
          </a:p>
        </p:txBody>
      </p:sp>
      <p:pic>
        <p:nvPicPr>
          <p:cNvPr id="7" name="Platshållare för bild 6" descr="En bild som visar klädsel, Människoansikte, person, inomhus&#10;&#10;AI-genererat innehåll kan vara felaktigt.">
            <a:extLst>
              <a:ext uri="{FF2B5EF4-FFF2-40B4-BE49-F238E27FC236}">
                <a16:creationId xmlns:a16="http://schemas.microsoft.com/office/drawing/2014/main" id="{974D71CF-A90A-FF8B-C9F0-E538EA059E8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5000" b="5000"/>
          <a:stretch>
            <a:fillRect/>
          </a:stretch>
        </p:blipFill>
        <p:spPr/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AFFEBCC-938A-FD16-9827-EE6BA433E3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66C713CB-257D-1483-D55F-76153CE24A7C}"/>
              </a:ext>
            </a:extLst>
          </p:cNvPr>
          <p:cNvGrpSpPr/>
          <p:nvPr/>
        </p:nvGrpSpPr>
        <p:grpSpPr>
          <a:xfrm>
            <a:off x="6799152" y="5187635"/>
            <a:ext cx="3508062" cy="1448130"/>
            <a:chOff x="6450664" y="3393172"/>
            <a:chExt cx="4727963" cy="2401161"/>
          </a:xfrm>
        </p:grpSpPr>
        <p:pic>
          <p:nvPicPr>
            <p:cNvPr id="6" name="Bildobjekt 8" descr="En bild som visar ritning&#10;&#10;Beskrivning genererad med mycket hög exakthet">
              <a:extLst>
                <a:ext uri="{FF2B5EF4-FFF2-40B4-BE49-F238E27FC236}">
                  <a16:creationId xmlns:a16="http://schemas.microsoft.com/office/drawing/2014/main" id="{EB805812-1FC2-19E5-6FB3-A9C89603BD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06162" y="4657484"/>
              <a:ext cx="1123605" cy="1103860"/>
            </a:xfrm>
            <a:prstGeom prst="rect">
              <a:avLst/>
            </a:prstGeom>
          </p:spPr>
        </p:pic>
        <p:pic>
          <p:nvPicPr>
            <p:cNvPr id="8" name="Bildobjekt 4" descr="En bild som visar ritning&#10;&#10;Beskrivning genererad med mycket hög exakthet">
              <a:extLst>
                <a:ext uri="{FF2B5EF4-FFF2-40B4-BE49-F238E27FC236}">
                  <a16:creationId xmlns:a16="http://schemas.microsoft.com/office/drawing/2014/main" id="{7ED3F302-124D-A5B6-D2EE-D8D8D7D99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90166" y="4642532"/>
              <a:ext cx="1144058" cy="1133761"/>
            </a:xfrm>
            <a:prstGeom prst="rect">
              <a:avLst/>
            </a:prstGeom>
          </p:spPr>
        </p:pic>
        <p:pic>
          <p:nvPicPr>
            <p:cNvPr id="9" name="Bildobjekt 8" descr="En bild som visar tecken, ritning&#10;&#10;Beskrivning genererad med mycket hög exakthet">
              <a:extLst>
                <a:ext uri="{FF2B5EF4-FFF2-40B4-BE49-F238E27FC236}">
                  <a16:creationId xmlns:a16="http://schemas.microsoft.com/office/drawing/2014/main" id="{97E529E0-B820-69EA-2F24-EE3383233A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16930" y="4642532"/>
              <a:ext cx="1161697" cy="1151801"/>
            </a:xfrm>
            <a:prstGeom prst="rect">
              <a:avLst/>
            </a:prstGeom>
          </p:spPr>
        </p:pic>
        <p:pic>
          <p:nvPicPr>
            <p:cNvPr id="10" name="Bildobjekt 9" descr="En bild som visar röd, design, Grafik, logotyp&#10;&#10;Automatiskt genererad beskrivning">
              <a:extLst>
                <a:ext uri="{FF2B5EF4-FFF2-40B4-BE49-F238E27FC236}">
                  <a16:creationId xmlns:a16="http://schemas.microsoft.com/office/drawing/2014/main" id="{BBF934F8-A64F-B128-AD69-B6FFBAB8A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0664" y="3419944"/>
              <a:ext cx="1122259" cy="1161879"/>
            </a:xfrm>
            <a:prstGeom prst="rect">
              <a:avLst/>
            </a:prstGeom>
          </p:spPr>
        </p:pic>
        <p:pic>
          <p:nvPicPr>
            <p:cNvPr id="11" name="Bildobjekt 10" descr="En bild som visar text, Teckensnitt, skärmbild, logotyp&#10;&#10;Automatiskt genererad beskrivning">
              <a:extLst>
                <a:ext uri="{FF2B5EF4-FFF2-40B4-BE49-F238E27FC236}">
                  <a16:creationId xmlns:a16="http://schemas.microsoft.com/office/drawing/2014/main" id="{FB2ECA88-6C09-DBAF-BE78-7ECA5C9258F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4832" y="3419944"/>
              <a:ext cx="1128575" cy="1161879"/>
            </a:xfrm>
            <a:prstGeom prst="rect">
              <a:avLst/>
            </a:prstGeom>
          </p:spPr>
        </p:pic>
        <p:pic>
          <p:nvPicPr>
            <p:cNvPr id="12" name="Bildobjekt 14" descr="En bild som visar tecken, ritning&#10;&#10;Beskrivning genererad med mycket hög exakthet">
              <a:extLst>
                <a:ext uri="{FF2B5EF4-FFF2-40B4-BE49-F238E27FC236}">
                  <a16:creationId xmlns:a16="http://schemas.microsoft.com/office/drawing/2014/main" id="{EA6BAC53-88E9-9863-2749-3F3564AAB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05316" y="3419944"/>
              <a:ext cx="1152698" cy="1161879"/>
            </a:xfrm>
            <a:prstGeom prst="rect">
              <a:avLst/>
            </a:prstGeom>
          </p:spPr>
        </p:pic>
        <p:pic>
          <p:nvPicPr>
            <p:cNvPr id="13" name="Bildobjekt 3" descr="En bild som visar ritning&#10;&#10;Beskrivning genererad med mycket hög exakthet">
              <a:extLst>
                <a:ext uri="{FF2B5EF4-FFF2-40B4-BE49-F238E27FC236}">
                  <a16:creationId xmlns:a16="http://schemas.microsoft.com/office/drawing/2014/main" id="{5A5ACFED-77FA-A005-24A2-64F15BC00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09923" y="3393172"/>
              <a:ext cx="1165654" cy="1187021"/>
            </a:xfrm>
            <a:prstGeom prst="rect">
              <a:avLst/>
            </a:prstGeom>
          </p:spPr>
        </p:pic>
        <p:pic>
          <p:nvPicPr>
            <p:cNvPr id="14" name="Bildobjekt 4" descr="En bild som visar ritning, tecken&#10;&#10;Beskrivning genererad med mycket hög exakthet">
              <a:extLst>
                <a:ext uri="{FF2B5EF4-FFF2-40B4-BE49-F238E27FC236}">
                  <a16:creationId xmlns:a16="http://schemas.microsoft.com/office/drawing/2014/main" id="{FC6348EB-957D-9FEB-B0D0-0719F04D0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50664" y="4648429"/>
              <a:ext cx="1122259" cy="110386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70850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5AF83B-B45F-22A6-55B6-D0DB57E5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227" y="374179"/>
            <a:ext cx="4846320" cy="1325563"/>
          </a:xfrm>
        </p:spPr>
        <p:txBody>
          <a:bodyPr/>
          <a:lstStyle/>
          <a:p>
            <a:r>
              <a:rPr lang="sv-SE" dirty="0"/>
              <a:t>Historia - Fyra områden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FABCB3-C504-D5E0-F401-ACCD2DACA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227" y="1825625"/>
            <a:ext cx="4566719" cy="4340225"/>
          </a:xfrm>
        </p:spPr>
        <p:txBody>
          <a:bodyPr>
            <a:normAutofit/>
          </a:bodyPr>
          <a:lstStyle/>
          <a:p>
            <a:r>
              <a:rPr lang="sv-SE" dirty="0"/>
              <a:t>Styrning</a:t>
            </a:r>
          </a:p>
          <a:p>
            <a:r>
              <a:rPr lang="sv-SE" dirty="0"/>
              <a:t>Kompetensutveckling</a:t>
            </a:r>
          </a:p>
          <a:p>
            <a:r>
              <a:rPr lang="sv-SE" dirty="0"/>
              <a:t>Nya erbjudanden till företag</a:t>
            </a:r>
          </a:p>
          <a:p>
            <a:r>
              <a:rPr lang="sv-SE" dirty="0"/>
              <a:t>Kommunikation</a:t>
            </a:r>
          </a:p>
          <a:p>
            <a:endParaRPr lang="sv-SE" dirty="0"/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1B07B463-234F-41DE-ADB8-77053FD61D2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504" r="21504"/>
          <a:stretch>
            <a:fillRect/>
          </a:stretch>
        </p:blipFill>
        <p:spPr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FD2E02-D4F9-7A5E-F4A4-E92F763B15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2819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05EF5-1B37-F7BE-DFEC-9B4C95F4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4DE490-20D5-B4EE-1E22-5078657EB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029" y="1422137"/>
            <a:ext cx="4846320" cy="1325563"/>
          </a:xfrm>
        </p:spPr>
        <p:txBody>
          <a:bodyPr>
            <a:normAutofit/>
          </a:bodyPr>
          <a:lstStyle/>
          <a:p>
            <a:r>
              <a:rPr lang="sv-SE" sz="4000" dirty="0"/>
              <a:t>Operativa insatser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43B6AD-6880-8208-D8C8-01AD2084D6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9B4ADCD-A6B9-3233-40F2-B4A57B853C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017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12C6B-3D8D-4CDF-16FC-024F64D1B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bild 7" descr="En bild som visar byggnad, person, klädsel, utomhus&#10;&#10;AI-genererat innehåll kan vara felaktigt.">
            <a:extLst>
              <a:ext uri="{FF2B5EF4-FFF2-40B4-BE49-F238E27FC236}">
                <a16:creationId xmlns:a16="http://schemas.microsoft.com/office/drawing/2014/main" id="{796C97CB-BC2D-EBB0-2C83-B617F885D13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8575" y="0"/>
            <a:ext cx="12220575" cy="6877050"/>
          </a:xfrm>
        </p:spPr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F77F614-29DD-387C-5437-C21E247DFD8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C499D49-A2E1-86FF-9CAC-F068E08AD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/>
              <a:t>Starta, driva</a:t>
            </a:r>
            <a:br>
              <a:rPr lang="sv-SE"/>
            </a:br>
            <a:r>
              <a:rPr lang="sv-SE"/>
              <a:t>och utveckla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4FCC1A5E-E643-9B65-39F4-BDBD48507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5761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C6B6E15-EB63-04B2-529D-63A5874F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Kompetensutvecklande insatser SME Resultat mellan 2022-2026</a:t>
            </a:r>
          </a:p>
        </p:txBody>
      </p:sp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AC455E8E-DB88-1475-B2EE-789C9535DBB3}"/>
              </a:ext>
            </a:extLst>
          </p:cNvPr>
          <p:cNvGraphicFramePr>
            <a:graphicFrameLocks noGrp="1"/>
          </p:cNvGraphicFramePr>
          <p:nvPr/>
        </p:nvGraphicFramePr>
        <p:xfrm>
          <a:off x="958273" y="2036928"/>
          <a:ext cx="6329218" cy="2474440"/>
        </p:xfrm>
        <a:graphic>
          <a:graphicData uri="http://schemas.openxmlformats.org/drawingml/2006/table">
            <a:tbl>
              <a:tblPr/>
              <a:tblGrid>
                <a:gridCol w="1246664">
                  <a:extLst>
                    <a:ext uri="{9D8B030D-6E8A-4147-A177-3AD203B41FA5}">
                      <a16:colId xmlns:a16="http://schemas.microsoft.com/office/drawing/2014/main" val="3469085705"/>
                    </a:ext>
                  </a:extLst>
                </a:gridCol>
                <a:gridCol w="2781018">
                  <a:extLst>
                    <a:ext uri="{9D8B030D-6E8A-4147-A177-3AD203B41FA5}">
                      <a16:colId xmlns:a16="http://schemas.microsoft.com/office/drawing/2014/main" val="2228200533"/>
                    </a:ext>
                  </a:extLst>
                </a:gridCol>
                <a:gridCol w="1150768">
                  <a:extLst>
                    <a:ext uri="{9D8B030D-6E8A-4147-A177-3AD203B41FA5}">
                      <a16:colId xmlns:a16="http://schemas.microsoft.com/office/drawing/2014/main" val="39657082"/>
                    </a:ext>
                  </a:extLst>
                </a:gridCol>
                <a:gridCol w="1150768">
                  <a:extLst>
                    <a:ext uri="{9D8B030D-6E8A-4147-A177-3AD203B41FA5}">
                      <a16:colId xmlns:a16="http://schemas.microsoft.com/office/drawing/2014/main" val="1054194215"/>
                    </a:ext>
                  </a:extLst>
                </a:gridCol>
              </a:tblGrid>
              <a:tr h="4907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Tidsperiod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Deltagare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Företag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579757"/>
                  </a:ext>
                </a:extLst>
              </a:tr>
              <a:tr h="4907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2022-2025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Hållbarhetshjulet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2255532"/>
                  </a:ext>
                </a:extLst>
              </a:tr>
              <a:tr h="4907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2025-2026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Hållbar affärsutveckling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0951650"/>
                  </a:ext>
                </a:extLst>
              </a:tr>
              <a:tr h="5112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2024-2025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Cirkulär affärsutveckling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9694525"/>
                  </a:ext>
                </a:extLst>
              </a:tr>
              <a:tr h="49079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Totalt allt: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sv-SE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2291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9944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C51C03D-E625-CED9-1060-AD6CD66D2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420" y="348347"/>
            <a:ext cx="4846320" cy="1325563"/>
          </a:xfrm>
        </p:spPr>
        <p:txBody>
          <a:bodyPr/>
          <a:lstStyle/>
          <a:p>
            <a:r>
              <a:rPr lang="sv-SE" dirty="0"/>
              <a:t>Handslaget för cirkulärt byggande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3B58370-6DDA-58BA-CDAE-F93A8297E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7807" y="1842403"/>
            <a:ext cx="4522365" cy="4340225"/>
          </a:xfrm>
        </p:spPr>
        <p:txBody>
          <a:bodyPr/>
          <a:lstStyle/>
          <a:p>
            <a:r>
              <a:rPr lang="sv-SE" dirty="0"/>
              <a:t>50 fastighetsägare har under 2022-2026 utvecklat lärande och konkreta arbetssätt </a:t>
            </a:r>
          </a:p>
          <a:p>
            <a:r>
              <a:rPr lang="sv-SE" dirty="0"/>
              <a:t>Andelen som jobbar cirkulärt ofta/alltid har ökat från 13% till 71%</a:t>
            </a:r>
          </a:p>
          <a:p>
            <a:r>
              <a:rPr lang="sv-SE" dirty="0"/>
              <a:t>4 prisutdelningar med totalt 33 nomineringar</a:t>
            </a:r>
          </a:p>
          <a:p>
            <a:r>
              <a:rPr lang="sv-SE" dirty="0"/>
              <a:t>Den storskaliga återbruksmarknaden är stimulerad men inte etablerad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5CA38E96-BA60-AA50-EC42-58B0CF42D09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8" r="12988"/>
          <a:stretch>
            <a:fillRect/>
          </a:stretch>
        </p:blipFill>
        <p:spPr>
          <a:xfrm rot="5400000">
            <a:off x="5288756" y="-45243"/>
            <a:ext cx="6858000" cy="6948487"/>
          </a:xfrm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5208ACE-2D16-85D3-EF40-9C7E4B4B6C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5397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65E906CA-699D-56B9-C649-6466ACB07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/>
              <a:t>190 aktörer inom bygg- och fastighet har anslutit sedan 2022 (varav 80% SMF)</a:t>
            </a:r>
          </a:p>
          <a:p>
            <a:r>
              <a:rPr lang="sv-SE"/>
              <a:t>Deklaration med 10 åtaganden</a:t>
            </a:r>
          </a:p>
          <a:p>
            <a:r>
              <a:rPr lang="sv-SE"/>
              <a:t>4-6 mötesplatser per år</a:t>
            </a:r>
          </a:p>
          <a:p>
            <a:r>
              <a:rPr lang="sv-SE"/>
              <a:t>Uppföljning 2025 visar att mötesplatserna:</a:t>
            </a:r>
          </a:p>
          <a:p>
            <a:pPr lvl="1"/>
            <a:r>
              <a:rPr lang="sv-SE"/>
              <a:t>ökat deltagarnas förmåga att driva på omställningen (70%)</a:t>
            </a:r>
          </a:p>
          <a:p>
            <a:pPr lvl="1"/>
            <a:r>
              <a:rPr lang="sv-SE"/>
              <a:t>bidragit till nya samarbeten och initiativ (41%)</a:t>
            </a:r>
          </a:p>
        </p:txBody>
      </p:sp>
      <p:sp>
        <p:nvSpPr>
          <p:cNvPr id="7" name="Rubrik 6">
            <a:extLst>
              <a:ext uri="{FF2B5EF4-FFF2-40B4-BE49-F238E27FC236}">
                <a16:creationId xmlns:a16="http://schemas.microsoft.com/office/drawing/2014/main" id="{F83CD189-96DD-E761-4249-85B08FE8B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Göteborgs plattform för klimatneutralt byggande</a:t>
            </a:r>
          </a:p>
        </p:txBody>
      </p:sp>
    </p:spTree>
    <p:extLst>
      <p:ext uri="{BB962C8B-B14F-4D97-AF65-F5344CB8AC3E}">
        <p14:creationId xmlns:p14="http://schemas.microsoft.com/office/powerpoint/2010/main" val="1322263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986B-14DD-4846-443F-B9AFD891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6">
            <a:extLst>
              <a:ext uri="{FF2B5EF4-FFF2-40B4-BE49-F238E27FC236}">
                <a16:creationId xmlns:a16="http://schemas.microsoft.com/office/drawing/2014/main" id="{913A9810-C9EB-0BE8-C4C5-23AA27B1E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262" y="42069"/>
            <a:ext cx="6535723" cy="1325563"/>
          </a:xfrm>
        </p:spPr>
        <p:txBody>
          <a:bodyPr/>
          <a:lstStyle/>
          <a:p>
            <a:r>
              <a:rPr lang="sv-SE" dirty="0" err="1"/>
              <a:t>Living</a:t>
            </a:r>
            <a:r>
              <a:rPr lang="sv-SE" dirty="0"/>
              <a:t> Lab Klimatneutralt byggande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AAAB2BE4-09FA-ACFA-0168-CB9510F78B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405746" cy="434022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sv-SE" sz="1600" dirty="0"/>
              <a:t>Projektperiod aug 2024 – dec 2027</a:t>
            </a:r>
          </a:p>
          <a:p>
            <a:r>
              <a:rPr lang="sv-SE" sz="1600" dirty="0"/>
              <a:t>Finansiering från EU:s regionalfond (32 mkr)</a:t>
            </a:r>
          </a:p>
          <a:p>
            <a:r>
              <a:rPr lang="sv-SE" sz="1600" dirty="0"/>
              <a:t>21 SMF i affärsomställningsstöd </a:t>
            </a:r>
          </a:p>
          <a:p>
            <a:pPr lvl="1"/>
            <a:r>
              <a:rPr lang="sv-SE" sz="1600" dirty="0"/>
              <a:t>4 nätverksträffar genomförda</a:t>
            </a:r>
          </a:p>
          <a:p>
            <a:pPr lvl="1"/>
            <a:r>
              <a:rPr lang="sv-SE" sz="1600" dirty="0"/>
              <a:t>Individuell rådgivning (8+8h)</a:t>
            </a:r>
          </a:p>
          <a:p>
            <a:pPr lvl="1"/>
            <a:r>
              <a:rPr lang="sv-SE" sz="1600" dirty="0"/>
              <a:t>Dialog med 4 byggpiloter</a:t>
            </a:r>
          </a:p>
          <a:p>
            <a:r>
              <a:rPr lang="sv-SE" sz="1600" dirty="0"/>
              <a:t>12 SMF i reflektionsgrupper om klimatledarskap</a:t>
            </a:r>
          </a:p>
          <a:p>
            <a:r>
              <a:rPr lang="sv-SE" sz="1600" dirty="0"/>
              <a:t>2 match-</a:t>
            </a:r>
            <a:r>
              <a:rPr lang="sv-SE" sz="1600" dirty="0" err="1"/>
              <a:t>making</a:t>
            </a:r>
            <a:r>
              <a:rPr lang="sv-SE" sz="1600" dirty="0"/>
              <a:t> tillfällen genomförda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1600" dirty="0"/>
              <a:t>Halvtidsutvärdering våren 2026 visar att de främsta behoven hos SMF är:</a:t>
            </a:r>
          </a:p>
          <a:p>
            <a:r>
              <a:rPr lang="sv-SE" sz="1600" b="1" dirty="0">
                <a:solidFill>
                  <a:srgbClr val="000000"/>
                </a:solidFill>
                <a:latin typeface="Sweco Sans" panose="00000500000000000000" charset="0"/>
              </a:rPr>
              <a:t>Kontakt med kunder, beställare eller partners (89 %)</a:t>
            </a:r>
          </a:p>
          <a:p>
            <a:r>
              <a:rPr lang="sv-SE" sz="1600" b="1" dirty="0">
                <a:solidFill>
                  <a:srgbClr val="000000"/>
                </a:solidFill>
                <a:latin typeface="Sweco Sans" panose="00000500000000000000" charset="0"/>
              </a:rPr>
              <a:t>Tillgång till piloter och testmiljöer (56 %)</a:t>
            </a:r>
          </a:p>
          <a:p>
            <a:r>
              <a:rPr lang="sv-SE" sz="1600" b="1" dirty="0">
                <a:solidFill>
                  <a:srgbClr val="000000"/>
                </a:solidFill>
                <a:latin typeface="Sweco Sans" panose="00000500000000000000" charset="0"/>
              </a:rPr>
              <a:t>Investeringsstöd (44 %)</a:t>
            </a:r>
          </a:p>
          <a:p>
            <a:endParaRPr lang="sv-SE" sz="1600" b="1" dirty="0">
              <a:solidFill>
                <a:srgbClr val="000000"/>
              </a:solidFill>
              <a:latin typeface="Sweco Sans" panose="00000500000000000000" charset="0"/>
            </a:endParaRPr>
          </a:p>
          <a:p>
            <a:endParaRPr lang="sv-SE" sz="1600" dirty="0"/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endParaRPr lang="sv-SE" sz="1600" b="1" dirty="0"/>
          </a:p>
          <a:p>
            <a:pPr marL="0" indent="0">
              <a:buNone/>
            </a:pPr>
            <a:endParaRPr lang="sv-SE" sz="1600" dirty="0"/>
          </a:p>
        </p:txBody>
      </p:sp>
      <p:pic>
        <p:nvPicPr>
          <p:cNvPr id="5" name="Platshållare för bild 4">
            <a:extLst>
              <a:ext uri="{FF2B5EF4-FFF2-40B4-BE49-F238E27FC236}">
                <a16:creationId xmlns:a16="http://schemas.microsoft.com/office/drawing/2014/main" id="{671383F4-7D41-6C90-5AB9-537AAF275DD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5" r="12005"/>
          <a:stretch>
            <a:fillRect/>
          </a:stretch>
        </p:blipFill>
        <p:spPr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0CB6BBB-5845-BB48-20CF-2FF22FA6F5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6824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E922556-6CE8-FD8B-5A88-576E26337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Mode &amp; textil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33047-A858-32EF-7F27-67BD0ED95F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/>
              <a:t>Omställning till cirkulära affärsmodeller</a:t>
            </a:r>
          </a:p>
          <a:p>
            <a:r>
              <a:rPr lang="sv-SE"/>
              <a:t>Innovation och samverkan</a:t>
            </a:r>
          </a:p>
          <a:p>
            <a:r>
              <a:rPr lang="sv-SE"/>
              <a:t>Hållbar branschutveckling</a:t>
            </a:r>
          </a:p>
          <a:p>
            <a:r>
              <a:rPr lang="sv-SE"/>
              <a:t>Växande och starkt samverkande branschnätverk</a:t>
            </a:r>
          </a:p>
          <a:p>
            <a:pPr marL="0" indent="0">
              <a:buNone/>
            </a:pPr>
            <a:endParaRPr lang="sv-SE"/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946B7B1-DDB5-E550-61C3-8C40D91D85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435C5443-4E09-20DE-F621-8D86004F3C3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256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A91CEF2-47E2-8B27-F600-B79EC2EF9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cs typeface="Arial"/>
              </a:rPr>
              <a:t>Fashion, </a:t>
            </a:r>
            <a:r>
              <a:rPr lang="sv-SE" dirty="0" err="1">
                <a:cs typeface="Arial"/>
              </a:rPr>
              <a:t>Facts</a:t>
            </a:r>
            <a:r>
              <a:rPr lang="sv-SE" dirty="0">
                <a:cs typeface="Arial"/>
              </a:rPr>
              <a:t> &amp; </a:t>
            </a:r>
            <a:r>
              <a:rPr lang="sv-SE" dirty="0" err="1">
                <a:cs typeface="Arial"/>
              </a:rPr>
              <a:t>Fun</a:t>
            </a:r>
            <a:r>
              <a:rPr lang="sv-SE" dirty="0">
                <a:cs typeface="Arial"/>
              </a:rPr>
              <a:t> (FFF)</a:t>
            </a: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9935558-7E14-B783-DE92-BA92068BC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937750" cy="4667250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endParaRPr lang="sv-SE" dirty="0">
              <a:ea typeface="+mn-lt"/>
              <a:cs typeface="+mn-lt"/>
            </a:endParaRPr>
          </a:p>
          <a:p>
            <a:pPr marL="271145" indent="-271145">
              <a:buFont typeface="Wingdings" panose="020B0604020202020204" pitchFamily="34" charset="0"/>
              <a:buChar char="Ø"/>
            </a:pPr>
            <a:r>
              <a:rPr lang="sv-SE" b="1" dirty="0">
                <a:ea typeface="+mn-lt"/>
                <a:cs typeface="+mn-lt"/>
              </a:rPr>
              <a:t>ÅR 2023 -</a:t>
            </a:r>
            <a:r>
              <a:rPr lang="sv-SE" dirty="0">
                <a:ea typeface="+mn-lt"/>
                <a:cs typeface="+mn-lt"/>
              </a:rPr>
              <a:t> test 4 tillfällen // Fokus på kommande EU-lagstiftning, digitala produktpass och det kommande producentansvaret för textil.</a:t>
            </a:r>
          </a:p>
          <a:p>
            <a:pPr marL="0" indent="0">
              <a:buNone/>
            </a:pPr>
            <a:endParaRPr lang="sv-SE" dirty="0">
              <a:cs typeface="Arial"/>
            </a:endParaRPr>
          </a:p>
          <a:p>
            <a:pPr marL="271145" indent="-271145">
              <a:buFont typeface="Wingdings" panose="020B0604020202020204" pitchFamily="34" charset="0"/>
              <a:buChar char="Ø"/>
            </a:pPr>
            <a:r>
              <a:rPr lang="sv-SE" b="1" dirty="0">
                <a:ea typeface="+mn-lt"/>
                <a:cs typeface="+mn-lt"/>
              </a:rPr>
              <a:t>ÅR 2024 - </a:t>
            </a:r>
            <a:r>
              <a:rPr lang="sv-SE" dirty="0">
                <a:ea typeface="+mn-lt"/>
                <a:cs typeface="+mn-lt"/>
              </a:rPr>
              <a:t>4 tillfällen // Om volymfrågan med Houdini och forskare från Textilhögskolan, producentansvar i Nederländerna samt nya material och textilåtervinning tillsammans med </a:t>
            </a:r>
            <a:r>
              <a:rPr lang="sv-SE" dirty="0" err="1">
                <a:ea typeface="+mn-lt"/>
                <a:cs typeface="+mn-lt"/>
              </a:rPr>
              <a:t>Circulose</a:t>
            </a:r>
            <a:r>
              <a:rPr lang="sv-SE" dirty="0">
                <a:ea typeface="+mn-lt"/>
                <a:cs typeface="+mn-lt"/>
              </a:rPr>
              <a:t>.</a:t>
            </a:r>
          </a:p>
          <a:p>
            <a:pPr marL="0" indent="0">
              <a:buNone/>
            </a:pPr>
            <a:endParaRPr lang="sv-SE" dirty="0">
              <a:cs typeface="Arial"/>
            </a:endParaRPr>
          </a:p>
          <a:p>
            <a:pPr marL="271145" indent="-271145">
              <a:buFont typeface="Wingdings" panose="020B0604020202020204" pitchFamily="34" charset="0"/>
              <a:buChar char="Ø"/>
            </a:pPr>
            <a:r>
              <a:rPr lang="sv-SE" b="1" dirty="0">
                <a:ea typeface="+mn-lt"/>
                <a:cs typeface="+mn-lt"/>
              </a:rPr>
              <a:t>ÅR 2025 -</a:t>
            </a:r>
            <a:r>
              <a:rPr lang="sv-SE" dirty="0">
                <a:ea typeface="+mn-lt"/>
                <a:cs typeface="+mn-lt"/>
              </a:rPr>
              <a:t> 6 tillfällen // Om greenwashing med Alice Bah Kuhnke, cirkulära affärsmodeller inom den brittiska modeindustrin, identitet och kultur med Dazed Studio, producentansvar i Frankrike samt arbetsvillkor i textilindustrin tillsammans med ILO, FN:s fackorgan för arbetslivet.</a:t>
            </a:r>
          </a:p>
          <a:p>
            <a:pPr marL="0" indent="0">
              <a:buNone/>
            </a:pPr>
            <a:endParaRPr lang="sv-SE" dirty="0">
              <a:cs typeface="Arial"/>
            </a:endParaRPr>
          </a:p>
          <a:p>
            <a:pPr marL="271145" indent="-271145">
              <a:buFont typeface="Wingdings" panose="020B0604020202020204" pitchFamily="34" charset="0"/>
              <a:buChar char="Ø"/>
            </a:pPr>
            <a:r>
              <a:rPr lang="sv-SE" b="1" dirty="0">
                <a:ea typeface="+mn-lt"/>
                <a:cs typeface="+mn-lt"/>
              </a:rPr>
              <a:t>ÅR 2026 - </a:t>
            </a:r>
            <a:r>
              <a:rPr lang="sv-SE" dirty="0">
                <a:ea typeface="+mn-lt"/>
                <a:cs typeface="+mn-lt"/>
              </a:rPr>
              <a:t>(3 tillfällen hittills) // Om bomull med </a:t>
            </a:r>
            <a:r>
              <a:rPr lang="sv-SE" dirty="0" err="1">
                <a:ea typeface="+mn-lt"/>
                <a:cs typeface="+mn-lt"/>
              </a:rPr>
              <a:t>Nudie</a:t>
            </a:r>
            <a:r>
              <a:rPr lang="sv-SE" dirty="0">
                <a:ea typeface="+mn-lt"/>
                <a:cs typeface="+mn-lt"/>
              </a:rPr>
              <a:t> Jeans, turkiska producenter och bomulls experter, om reparation med ledande europeiskt företag och om kommande digitala produktpass med forskare och experter från branschen.</a:t>
            </a:r>
            <a:endParaRPr lang="sv-SE" dirty="0">
              <a:solidFill>
                <a:srgbClr val="000000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7541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5EA6CE-250C-45C4-97CF-2FD0622F2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095156-78CF-62D2-7F56-6BC50A15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589" y="141771"/>
            <a:ext cx="9937750" cy="1325563"/>
          </a:xfrm>
        </p:spPr>
        <p:txBody>
          <a:bodyPr/>
          <a:lstStyle/>
          <a:p>
            <a:r>
              <a:rPr lang="sv-SE" dirty="0">
                <a:cs typeface="Arial"/>
              </a:rPr>
              <a:t>Siffror 2025 (FFF)</a:t>
            </a:r>
            <a:endParaRPr lang="sv-SE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3C33560-0CCE-5E95-A4D6-A23EDC47BEB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2410508"/>
              </p:ext>
            </p:extLst>
          </p:nvPr>
        </p:nvGraphicFramePr>
        <p:xfrm>
          <a:off x="1065665" y="1988901"/>
          <a:ext cx="6390861" cy="4820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Platshållare för innehåll 7">
            <a:extLst>
              <a:ext uri="{FF2B5EF4-FFF2-40B4-BE49-F238E27FC236}">
                <a16:creationId xmlns:a16="http://schemas.microsoft.com/office/drawing/2014/main" id="{7782FD1F-7A2C-8A54-76FC-C51FB2B131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832509"/>
              </p:ext>
            </p:extLst>
          </p:nvPr>
        </p:nvGraphicFramePr>
        <p:xfrm>
          <a:off x="167779" y="3000360"/>
          <a:ext cx="6140741" cy="3135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Platshållare för innehåll 7">
            <a:extLst>
              <a:ext uri="{FF2B5EF4-FFF2-40B4-BE49-F238E27FC236}">
                <a16:creationId xmlns:a16="http://schemas.microsoft.com/office/drawing/2014/main" id="{471DAC6A-EE6F-80E8-9DB2-333EFBA57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3765254"/>
              </p:ext>
            </p:extLst>
          </p:nvPr>
        </p:nvGraphicFramePr>
        <p:xfrm>
          <a:off x="4808234" y="3360068"/>
          <a:ext cx="6900672" cy="3449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ruta 8">
            <a:extLst>
              <a:ext uri="{FF2B5EF4-FFF2-40B4-BE49-F238E27FC236}">
                <a16:creationId xmlns:a16="http://schemas.microsoft.com/office/drawing/2014/main" id="{9B3EB2DF-DB2D-362D-6F93-1C41FD08CF2F}"/>
              </a:ext>
            </a:extLst>
          </p:cNvPr>
          <p:cNvSpPr txBox="1"/>
          <p:nvPr/>
        </p:nvSpPr>
        <p:spPr>
          <a:xfrm>
            <a:off x="846589" y="1986317"/>
            <a:ext cx="50216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000" dirty="0"/>
              <a:t>Under 2025 deltog 806 personer på FFF främst från företag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F55E91A5-2EB5-C853-93DE-7F9F43FFB731}"/>
              </a:ext>
            </a:extLst>
          </p:cNvPr>
          <p:cNvSpPr txBox="1"/>
          <p:nvPr/>
        </p:nvSpPr>
        <p:spPr>
          <a:xfrm>
            <a:off x="7264436" y="2078752"/>
            <a:ext cx="3775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dirty="0"/>
              <a:t>Företag med mest närvaro</a:t>
            </a:r>
          </a:p>
        </p:txBody>
      </p:sp>
    </p:spTree>
    <p:extLst>
      <p:ext uri="{BB962C8B-B14F-4D97-AF65-F5344CB8AC3E}">
        <p14:creationId xmlns:p14="http://schemas.microsoft.com/office/powerpoint/2010/main" val="2630171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C2A12-C36B-40C6-9BEE-F622B4588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0C4BB6-A45D-64C6-02C2-842E4711A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>
                <a:cs typeface="Arial"/>
              </a:rPr>
              <a:t>Andra effekter FFF</a:t>
            </a:r>
            <a:endParaRPr lang="sv-SE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99853869-2B68-0601-77FE-D8A5F9BBA6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sv-SE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Runt 670 aktörer i nätverket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Regelbundna artiklar publicerade om aktuella ämnen som reparation, bomull och producentansvar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BRG en tydlig röst inom nationella mode- och textilklustret samt börjar till viss del bli synliga internationellt.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dirty="0"/>
              <a:t>Samarbetar med textilklustret i Borås genom Textile Movement och även med LSP talangsatsning 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31737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 descr="En bild som visar himmel, hjul, väg, utomhus&#10;&#10;AI-genererat innehåll kan vara felaktigt.">
            <a:extLst>
              <a:ext uri="{FF2B5EF4-FFF2-40B4-BE49-F238E27FC236}">
                <a16:creationId xmlns:a16="http://schemas.microsoft.com/office/drawing/2014/main" id="{A1C48B2F-B2E4-D79B-4E54-1076DFDDBC71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>
            <a:alphaModFix amt="35000"/>
          </a:blip>
          <a:srcRect t="28152" b="28152"/>
          <a:stretch>
            <a:fillRect/>
          </a:stretch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F4519EB9-D2FB-457E-63F9-E9FC97C511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CA49C01-27E8-9885-6F5B-06D4EFCC0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6095" y="3812093"/>
            <a:ext cx="8571911" cy="1655762"/>
          </a:xfrm>
        </p:spPr>
        <p:txBody>
          <a:bodyPr/>
          <a:lstStyle/>
          <a:p>
            <a:r>
              <a:rPr lang="sv-SE"/>
              <a:t>Omställning till ett elektrifierat transportsystem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96FE56C2-519F-78ED-7353-2CB4049600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2026-09-11</a:t>
            </a:r>
          </a:p>
        </p:txBody>
      </p:sp>
    </p:spTree>
    <p:extLst>
      <p:ext uri="{BB962C8B-B14F-4D97-AF65-F5344CB8AC3E}">
        <p14:creationId xmlns:p14="http://schemas.microsoft.com/office/powerpoint/2010/main" val="9006121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D130DC5C-E494-4434-B11F-2E053ECE4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87962" cy="4340225"/>
          </a:xfrm>
        </p:spPr>
        <p:txBody>
          <a:bodyPr/>
          <a:lstStyle/>
          <a:p>
            <a:r>
              <a:rPr lang="sv-SE" b="1" dirty="0"/>
              <a:t>Affärsmässighet, ekonomiskt fördelaktigt att ändra</a:t>
            </a:r>
          </a:p>
          <a:p>
            <a:pPr lvl="1"/>
            <a:r>
              <a:rPr lang="sv-SE" dirty="0"/>
              <a:t>Privata aktörer: primärt ekonomiska värden</a:t>
            </a:r>
          </a:p>
          <a:p>
            <a:pPr lvl="1"/>
            <a:r>
              <a:rPr lang="sv-SE" dirty="0"/>
              <a:t>Offentliga aktörer: ekonomiska, ekologiska, sociala värden</a:t>
            </a:r>
          </a:p>
          <a:p>
            <a:pPr lvl="1"/>
            <a:endParaRPr lang="sv-SE" dirty="0"/>
          </a:p>
          <a:p>
            <a:r>
              <a:rPr lang="sv-SE" b="1" dirty="0"/>
              <a:t>Balans i tillgång och efterfrågan</a:t>
            </a:r>
          </a:p>
          <a:p>
            <a:pPr lvl="1"/>
            <a:r>
              <a:rPr lang="sv-SE" dirty="0"/>
              <a:t>Rimliga krav samt uppföljning/kontroll</a:t>
            </a:r>
          </a:p>
          <a:p>
            <a:pPr lvl="1"/>
            <a:r>
              <a:rPr lang="sv-SE" dirty="0"/>
              <a:t>Långsiktiga förutsättningar för investeringar</a:t>
            </a:r>
          </a:p>
          <a:p>
            <a:pPr marL="271462" lvl="1" indent="0">
              <a:buNone/>
            </a:pPr>
            <a:endParaRPr lang="sv-SE" dirty="0"/>
          </a:p>
          <a:p>
            <a:r>
              <a:rPr lang="sv-SE" b="1" dirty="0"/>
              <a:t>Systemperspektiv i förutsättningsskapande</a:t>
            </a:r>
          </a:p>
          <a:p>
            <a:pPr lvl="1"/>
            <a:r>
              <a:rPr lang="sv-SE" dirty="0"/>
              <a:t>Samordning aktörs-ekosystemet i transportsektorn</a:t>
            </a:r>
          </a:p>
          <a:p>
            <a:pPr lvl="1"/>
            <a:r>
              <a:rPr lang="sv-SE" dirty="0"/>
              <a:t>Återkoppling beroenden</a:t>
            </a: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A297CEAF-67F4-3E54-11C5-8251456E8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339356" cy="1325563"/>
          </a:xfrm>
        </p:spPr>
        <p:txBody>
          <a:bodyPr/>
          <a:lstStyle/>
          <a:p>
            <a:r>
              <a:rPr lang="sv-SE" dirty="0"/>
              <a:t>Förutsättningar för uppskalning elektrifierat transportsystem</a:t>
            </a:r>
            <a:br>
              <a:rPr lang="sv-SE" dirty="0"/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8053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D5AF83B-B45F-22A6-55B6-D0DB57E5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339" y="365125"/>
            <a:ext cx="6095069" cy="1325563"/>
          </a:xfrm>
        </p:spPr>
        <p:txBody>
          <a:bodyPr>
            <a:normAutofit fontScale="90000"/>
          </a:bodyPr>
          <a:lstStyle/>
          <a:p>
            <a:r>
              <a:rPr lang="sv-SE" dirty="0"/>
              <a:t>Insatser elektrifierat transportsystem</a:t>
            </a:r>
            <a:br>
              <a:rPr lang="sv-SE" dirty="0"/>
            </a:br>
            <a:r>
              <a:rPr lang="sv-SE" sz="2000" dirty="0"/>
              <a:t>Samverkan offentlig och privat sektor</a:t>
            </a:r>
            <a:br>
              <a:rPr lang="sv-SE" sz="2000" dirty="0"/>
            </a:br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FABCB3-C504-D5E0-F401-ACCD2DACAD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4918" y="1850792"/>
            <a:ext cx="5151795" cy="4340225"/>
          </a:xfrm>
        </p:spPr>
        <p:txBody>
          <a:bodyPr>
            <a:normAutofit fontScale="92500" lnSpcReduction="10000"/>
          </a:bodyPr>
          <a:lstStyle/>
          <a:p>
            <a:r>
              <a:rPr lang="sv-SE" dirty="0"/>
              <a:t>Kunskapshöjande</a:t>
            </a:r>
          </a:p>
          <a:p>
            <a:r>
              <a:rPr lang="sv-SE" dirty="0"/>
              <a:t>Samverkansstödjande</a:t>
            </a:r>
          </a:p>
          <a:p>
            <a:r>
              <a:rPr lang="sv-SE" dirty="0"/>
              <a:t>Mobilisering för förutsättningsskapande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I form av</a:t>
            </a:r>
          </a:p>
          <a:p>
            <a:r>
              <a:rPr lang="sv-SE" dirty="0"/>
              <a:t>Seminarier/webbinarier</a:t>
            </a:r>
          </a:p>
          <a:p>
            <a:r>
              <a:rPr lang="sv-SE" dirty="0"/>
              <a:t>Rundabordssamtal</a:t>
            </a:r>
          </a:p>
          <a:p>
            <a:r>
              <a:rPr lang="sv-SE" dirty="0"/>
              <a:t>Dialogmöten</a:t>
            </a:r>
          </a:p>
          <a:p>
            <a:r>
              <a:rPr lang="sv-SE" dirty="0"/>
              <a:t>Enskilda möten</a:t>
            </a:r>
          </a:p>
          <a:p>
            <a:r>
              <a:rPr lang="sv-SE" dirty="0"/>
              <a:t>Samverkansprojekt</a:t>
            </a:r>
          </a:p>
          <a:p>
            <a:r>
              <a:rPr lang="sv-SE" dirty="0"/>
              <a:t>Handslag</a:t>
            </a:r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849BDA1D-66D9-DA4A-74C6-C60E38E931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515" r="21515"/>
          <a:stretch>
            <a:fillRect/>
          </a:stretch>
        </p:blipFill>
        <p:spPr>
          <a:custGeom>
            <a:avLst/>
            <a:gdLst>
              <a:gd name="connsiteX0" fmla="*/ 1584070 w 6948055"/>
              <a:gd name="connsiteY0" fmla="*/ 0 h 6858000"/>
              <a:gd name="connsiteX1" fmla="*/ 6948055 w 6948055"/>
              <a:gd name="connsiteY1" fmla="*/ 0 h 6858000"/>
              <a:gd name="connsiteX2" fmla="*/ 6948055 w 6948055"/>
              <a:gd name="connsiteY2" fmla="*/ 6858000 h 6858000"/>
              <a:gd name="connsiteX3" fmla="*/ 1684527 w 6948055"/>
              <a:gd name="connsiteY3" fmla="*/ 6858000 h 6858000"/>
              <a:gd name="connsiteX4" fmla="*/ 0 w 6948055"/>
              <a:gd name="connsiteY4" fmla="*/ 482138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48055" h="6858000">
                <a:moveTo>
                  <a:pt x="1584070" y="0"/>
                </a:moveTo>
                <a:lnTo>
                  <a:pt x="6948055" y="0"/>
                </a:lnTo>
                <a:lnTo>
                  <a:pt x="6948055" y="6858000"/>
                </a:lnTo>
                <a:lnTo>
                  <a:pt x="1684527" y="6858000"/>
                </a:lnTo>
                <a:lnTo>
                  <a:pt x="0" y="4821381"/>
                </a:lnTo>
                <a:close/>
              </a:path>
            </a:pathLst>
          </a:custGeom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FFD2E02-D4F9-7A5E-F4A4-E92F763B15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FBA5BA3-232E-CAE3-D9FB-FC218A4E63FC}"/>
              </a:ext>
            </a:extLst>
          </p:cNvPr>
          <p:cNvSpPr txBox="1"/>
          <p:nvPr/>
        </p:nvSpPr>
        <p:spPr>
          <a:xfrm>
            <a:off x="7645367" y="704851"/>
            <a:ext cx="3499676" cy="1477328"/>
          </a:xfrm>
          <a:prstGeom prst="rect">
            <a:avLst/>
          </a:prstGeom>
          <a:solidFill>
            <a:srgbClr val="E0F3F2"/>
          </a:solidFill>
        </p:spPr>
        <p:txBody>
          <a:bodyPr wrap="none" rtlCol="0">
            <a:spAutoFit/>
          </a:bodyPr>
          <a:lstStyle/>
          <a:p>
            <a:r>
              <a:rPr lang="sv-SE" b="1" dirty="0"/>
              <a:t>Fokusområden:</a:t>
            </a:r>
          </a:p>
          <a:p>
            <a:pPr marL="285750" indent="-285750">
              <a:buFontTx/>
              <a:buChar char="-"/>
            </a:pPr>
            <a:r>
              <a:rPr lang="sv-SE" dirty="0"/>
              <a:t>Upphandling/inköp</a:t>
            </a:r>
          </a:p>
          <a:p>
            <a:pPr marL="285750" indent="-285750">
              <a:buFontTx/>
              <a:buChar char="-"/>
            </a:pPr>
            <a:r>
              <a:rPr lang="sv-SE" dirty="0"/>
              <a:t>Kommunikation</a:t>
            </a:r>
          </a:p>
          <a:p>
            <a:pPr marL="285750" indent="-285750">
              <a:buFontTx/>
              <a:buChar char="-"/>
            </a:pPr>
            <a:r>
              <a:rPr lang="sv-SE" dirty="0"/>
              <a:t>Reglering</a:t>
            </a:r>
          </a:p>
          <a:p>
            <a:pPr marL="285750" indent="-285750">
              <a:buFontTx/>
              <a:buChar char="-"/>
            </a:pPr>
            <a:r>
              <a:rPr lang="sv-SE" dirty="0"/>
              <a:t>Infrastruktur/Laddinfrastruktur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C269F4-5C08-49CC-43DC-F3A7A9097CF4}"/>
              </a:ext>
            </a:extLst>
          </p:cNvPr>
          <p:cNvSpPr/>
          <p:nvPr/>
        </p:nvSpPr>
        <p:spPr>
          <a:xfrm>
            <a:off x="6793672" y="3860417"/>
            <a:ext cx="5203066" cy="2585323"/>
          </a:xfrm>
          <a:prstGeom prst="rect">
            <a:avLst/>
          </a:prstGeom>
          <a:solidFill>
            <a:srgbClr val="E0F3F2"/>
          </a:solidFill>
        </p:spPr>
        <p:txBody>
          <a:bodyPr wrap="square" rtlCol="0">
            <a:spAutoFit/>
          </a:bodyPr>
          <a:lstStyle/>
          <a:p>
            <a:r>
              <a:rPr lang="sv-SE" b="1" dirty="0">
                <a:solidFill>
                  <a:schemeClr val="tx1"/>
                </a:solidFill>
              </a:rPr>
              <a:t>Näringslivsspecifika träffar 2024 – 2026:</a:t>
            </a:r>
          </a:p>
          <a:p>
            <a:r>
              <a:rPr lang="sv-SE" dirty="0"/>
              <a:t>Kundmöten: 148</a:t>
            </a:r>
          </a:p>
          <a:p>
            <a:r>
              <a:rPr lang="sv-SE" dirty="0">
                <a:solidFill>
                  <a:schemeClr val="tx1"/>
                </a:solidFill>
              </a:rPr>
              <a:t>Mötesplatser: 7</a:t>
            </a:r>
          </a:p>
          <a:p>
            <a:r>
              <a:rPr lang="sv-SE" dirty="0"/>
              <a:t>Nätverk: 13</a:t>
            </a:r>
          </a:p>
          <a:p>
            <a:r>
              <a:rPr lang="sv-SE" dirty="0"/>
              <a:t>Rundabordssamtal/Workshop: 5</a:t>
            </a:r>
          </a:p>
          <a:p>
            <a:r>
              <a:rPr lang="sv-SE" dirty="0">
                <a:solidFill>
                  <a:schemeClr val="tx1"/>
                </a:solidFill>
              </a:rPr>
              <a:t>Seminarium/webbinarium: 12</a:t>
            </a:r>
          </a:p>
          <a:p>
            <a:r>
              <a:rPr lang="sv-SE" b="1" dirty="0">
                <a:solidFill>
                  <a:schemeClr val="tx1"/>
                </a:solidFill>
              </a:rPr>
              <a:t>Övriga träffar </a:t>
            </a:r>
            <a:r>
              <a:rPr lang="sv-SE" b="1" dirty="0" err="1">
                <a:solidFill>
                  <a:schemeClr val="tx1"/>
                </a:solidFill>
              </a:rPr>
              <a:t>inkl</a:t>
            </a:r>
            <a:r>
              <a:rPr lang="sv-SE" b="1" dirty="0">
                <a:solidFill>
                  <a:schemeClr val="tx1"/>
                </a:solidFill>
              </a:rPr>
              <a:t> näringsliv 2024 – 2026 </a:t>
            </a:r>
          </a:p>
          <a:p>
            <a:r>
              <a:rPr lang="sv-SE" dirty="0"/>
              <a:t>Intressentmöten: 144</a:t>
            </a:r>
          </a:p>
          <a:p>
            <a:r>
              <a:rPr lang="sv-SE" dirty="0">
                <a:solidFill>
                  <a:schemeClr val="tx1"/>
                </a:solidFill>
              </a:rPr>
              <a:t>Handslag: 1 </a:t>
            </a:r>
            <a:r>
              <a:rPr lang="sv-SE" sz="1200" dirty="0">
                <a:solidFill>
                  <a:schemeClr val="tx1"/>
                </a:solidFill>
              </a:rPr>
              <a:t>(Elektrifierade godstransporter)</a:t>
            </a:r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523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1A3009-B61B-7BE7-DBBC-D10DDF1E5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9"/>
            <a:ext cx="10160359" cy="44751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1600" b="1" dirty="0"/>
              <a:t>2022: </a:t>
            </a:r>
            <a:r>
              <a:rPr lang="sv-SE" sz="1600" dirty="0"/>
              <a:t>Elektrifieringsplan; konkretiserad målsättning 2030, för årlig uppföljning</a:t>
            </a:r>
          </a:p>
          <a:p>
            <a:pPr marL="0" indent="0">
              <a:buNone/>
            </a:pPr>
            <a:r>
              <a:rPr lang="sv-SE" sz="1600" b="1" dirty="0"/>
              <a:t>2022-2023: </a:t>
            </a:r>
            <a:r>
              <a:rPr lang="sv-SE" sz="1600" dirty="0"/>
              <a:t>Operationalisering Elektrifieringsplan: Stöd i implementering och integrering</a:t>
            </a:r>
          </a:p>
          <a:p>
            <a:pPr marL="0" indent="0">
              <a:buNone/>
            </a:pPr>
            <a:r>
              <a:rPr lang="sv-SE" sz="1600" b="1" dirty="0"/>
              <a:t>2024-2025: </a:t>
            </a:r>
            <a:r>
              <a:rPr lang="sv-SE" sz="1600" dirty="0"/>
              <a:t>Analys måluppfyllnad Elektrifieringsplan, behovskartläggning näringsliv</a:t>
            </a:r>
          </a:p>
          <a:p>
            <a:pPr marL="0" indent="0">
              <a:buNone/>
            </a:pPr>
            <a:r>
              <a:rPr lang="sv-SE" sz="1600" b="1" dirty="0"/>
              <a:t>2025: </a:t>
            </a:r>
            <a:r>
              <a:rPr lang="sv-SE" sz="1600" dirty="0"/>
              <a:t>Politiskt ställningstagande; signering avsiktsförklaring utsläppsfria entreprenader</a:t>
            </a:r>
          </a:p>
          <a:p>
            <a:pPr marL="0" indent="0">
              <a:buNone/>
            </a:pPr>
            <a:r>
              <a:rPr lang="sv-SE" sz="1600" b="1" dirty="0"/>
              <a:t>2026:</a:t>
            </a:r>
            <a:r>
              <a:rPr lang="sv-SE" sz="1600" dirty="0"/>
              <a:t> Fokusområden; Förstärkta insatser för ökad måluppfyllnad</a:t>
            </a:r>
          </a:p>
          <a:p>
            <a:pPr marL="0" indent="0">
              <a:buNone/>
            </a:pPr>
            <a:r>
              <a:rPr lang="sv-SE" sz="1600" b="1" dirty="0"/>
              <a:t>2026:</a:t>
            </a:r>
            <a:r>
              <a:rPr lang="sv-SE" sz="1600" dirty="0"/>
              <a:t> Operativt ställningstagande; Tillämpning kravtrappa i upphandlingar entreprenad</a:t>
            </a:r>
          </a:p>
          <a:p>
            <a:pPr marL="0" indent="0">
              <a:buNone/>
            </a:pPr>
            <a:r>
              <a:rPr lang="sv-SE" sz="1600" b="1" dirty="0"/>
              <a:t>2026: </a:t>
            </a:r>
            <a:r>
              <a:rPr lang="sv-SE" sz="1600" dirty="0"/>
              <a:t>Revidering Elektrifieringsplan; Skärpta målsättningar 2030</a:t>
            </a:r>
          </a:p>
          <a:p>
            <a:pPr marL="0" indent="0">
              <a:buNone/>
            </a:pPr>
            <a:r>
              <a:rPr lang="sv-SE" sz="1600" b="1" dirty="0"/>
              <a:t>2026: </a:t>
            </a:r>
            <a:r>
              <a:rPr lang="sv-SE" sz="1600" dirty="0"/>
              <a:t>Uppskalning, utvärdering, komplettering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4B63F54-E610-1DC8-A22D-E3A8A9234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v-SE" dirty="0"/>
              <a:t>Exempel för genomförande elektrifierat transportsystem</a:t>
            </a:r>
            <a:br>
              <a:rPr lang="sv-SE" dirty="0"/>
            </a:br>
            <a:r>
              <a:rPr lang="sv-SE" sz="2000" dirty="0"/>
              <a:t>Processgång från målsättning till konkretisering</a:t>
            </a:r>
            <a:br>
              <a:rPr lang="sv-SE" sz="2000" dirty="0"/>
            </a:br>
            <a:endParaRPr lang="sv-SE" dirty="0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4FDBE63-BC4F-BBC0-B82B-77A62D502607}"/>
              </a:ext>
            </a:extLst>
          </p:cNvPr>
          <p:cNvSpPr txBox="1"/>
          <p:nvPr/>
        </p:nvSpPr>
        <p:spPr>
          <a:xfrm>
            <a:off x="1375271" y="4958366"/>
            <a:ext cx="7352765" cy="1631216"/>
          </a:xfrm>
          <a:custGeom>
            <a:avLst/>
            <a:gdLst>
              <a:gd name="csX0" fmla="*/ 0 w 7352765"/>
              <a:gd name="csY0" fmla="*/ 0 h 1631216"/>
              <a:gd name="csX1" fmla="*/ 345014 w 7352765"/>
              <a:gd name="csY1" fmla="*/ 0 h 1631216"/>
              <a:gd name="csX2" fmla="*/ 1057667 w 7352765"/>
              <a:gd name="csY2" fmla="*/ 0 h 1631216"/>
              <a:gd name="csX3" fmla="*/ 1402681 w 7352765"/>
              <a:gd name="csY3" fmla="*/ 0 h 1631216"/>
              <a:gd name="csX4" fmla="*/ 1894751 w 7352765"/>
              <a:gd name="csY4" fmla="*/ 0 h 1631216"/>
              <a:gd name="csX5" fmla="*/ 2533876 w 7352765"/>
              <a:gd name="csY5" fmla="*/ 0 h 1631216"/>
              <a:gd name="csX6" fmla="*/ 3246529 w 7352765"/>
              <a:gd name="csY6" fmla="*/ 0 h 1631216"/>
              <a:gd name="csX7" fmla="*/ 3812126 w 7352765"/>
              <a:gd name="csY7" fmla="*/ 0 h 1631216"/>
              <a:gd name="csX8" fmla="*/ 4377723 w 7352765"/>
              <a:gd name="csY8" fmla="*/ 0 h 1631216"/>
              <a:gd name="csX9" fmla="*/ 4943320 w 7352765"/>
              <a:gd name="csY9" fmla="*/ 0 h 1631216"/>
              <a:gd name="csX10" fmla="*/ 5582445 w 7352765"/>
              <a:gd name="csY10" fmla="*/ 0 h 1631216"/>
              <a:gd name="csX11" fmla="*/ 6074515 w 7352765"/>
              <a:gd name="csY11" fmla="*/ 0 h 1631216"/>
              <a:gd name="csX12" fmla="*/ 6419529 w 7352765"/>
              <a:gd name="csY12" fmla="*/ 0 h 1631216"/>
              <a:gd name="csX13" fmla="*/ 6838071 w 7352765"/>
              <a:gd name="csY13" fmla="*/ 0 h 1631216"/>
              <a:gd name="csX14" fmla="*/ 7352765 w 7352765"/>
              <a:gd name="csY14" fmla="*/ 0 h 1631216"/>
              <a:gd name="csX15" fmla="*/ 7352765 w 7352765"/>
              <a:gd name="csY15" fmla="*/ 527427 h 1631216"/>
              <a:gd name="csX16" fmla="*/ 7352765 w 7352765"/>
              <a:gd name="csY16" fmla="*/ 1038541 h 1631216"/>
              <a:gd name="csX17" fmla="*/ 7352765 w 7352765"/>
              <a:gd name="csY17" fmla="*/ 1631216 h 1631216"/>
              <a:gd name="csX18" fmla="*/ 7007751 w 7352765"/>
              <a:gd name="csY18" fmla="*/ 1631216 h 1631216"/>
              <a:gd name="csX19" fmla="*/ 6368626 w 7352765"/>
              <a:gd name="csY19" fmla="*/ 1631216 h 1631216"/>
              <a:gd name="csX20" fmla="*/ 6023611 w 7352765"/>
              <a:gd name="csY20" fmla="*/ 1631216 h 1631216"/>
              <a:gd name="csX21" fmla="*/ 5605069 w 7352765"/>
              <a:gd name="csY21" fmla="*/ 1631216 h 1631216"/>
              <a:gd name="csX22" fmla="*/ 5039472 w 7352765"/>
              <a:gd name="csY22" fmla="*/ 1631216 h 1631216"/>
              <a:gd name="csX23" fmla="*/ 4694458 w 7352765"/>
              <a:gd name="csY23" fmla="*/ 1631216 h 1631216"/>
              <a:gd name="csX24" fmla="*/ 3981805 w 7352765"/>
              <a:gd name="csY24" fmla="*/ 1631216 h 1631216"/>
              <a:gd name="csX25" fmla="*/ 3269152 w 7352765"/>
              <a:gd name="csY25" fmla="*/ 1631216 h 1631216"/>
              <a:gd name="csX26" fmla="*/ 2556500 w 7352765"/>
              <a:gd name="csY26" fmla="*/ 1631216 h 1631216"/>
              <a:gd name="csX27" fmla="*/ 1990903 w 7352765"/>
              <a:gd name="csY27" fmla="*/ 1631216 h 1631216"/>
              <a:gd name="csX28" fmla="*/ 1425305 w 7352765"/>
              <a:gd name="csY28" fmla="*/ 1631216 h 1631216"/>
              <a:gd name="csX29" fmla="*/ 786180 w 7352765"/>
              <a:gd name="csY29" fmla="*/ 1631216 h 1631216"/>
              <a:gd name="csX30" fmla="*/ 0 w 7352765"/>
              <a:gd name="csY30" fmla="*/ 1631216 h 1631216"/>
              <a:gd name="csX31" fmla="*/ 0 w 7352765"/>
              <a:gd name="csY31" fmla="*/ 1120102 h 1631216"/>
              <a:gd name="csX32" fmla="*/ 0 w 7352765"/>
              <a:gd name="csY32" fmla="*/ 543739 h 1631216"/>
              <a:gd name="csX33" fmla="*/ 0 w 7352765"/>
              <a:gd name="csY33" fmla="*/ 0 h 16312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</a:cxnLst>
            <a:rect l="l" t="t" r="r" b="b"/>
            <a:pathLst>
              <a:path w="7352765" h="1631216" extrusionOk="0">
                <a:moveTo>
                  <a:pt x="0" y="0"/>
                </a:moveTo>
                <a:cubicBezTo>
                  <a:pt x="143384" y="-38086"/>
                  <a:pt x="182955" y="11754"/>
                  <a:pt x="345014" y="0"/>
                </a:cubicBezTo>
                <a:cubicBezTo>
                  <a:pt x="507073" y="-11754"/>
                  <a:pt x="791487" y="14593"/>
                  <a:pt x="1057667" y="0"/>
                </a:cubicBezTo>
                <a:cubicBezTo>
                  <a:pt x="1323847" y="-14593"/>
                  <a:pt x="1245497" y="22659"/>
                  <a:pt x="1402681" y="0"/>
                </a:cubicBezTo>
                <a:cubicBezTo>
                  <a:pt x="1559865" y="-22659"/>
                  <a:pt x="1760459" y="9742"/>
                  <a:pt x="1894751" y="0"/>
                </a:cubicBezTo>
                <a:cubicBezTo>
                  <a:pt x="2029043" y="-9742"/>
                  <a:pt x="2337553" y="2357"/>
                  <a:pt x="2533876" y="0"/>
                </a:cubicBezTo>
                <a:cubicBezTo>
                  <a:pt x="2730200" y="-2357"/>
                  <a:pt x="2995152" y="30167"/>
                  <a:pt x="3246529" y="0"/>
                </a:cubicBezTo>
                <a:cubicBezTo>
                  <a:pt x="3497906" y="-30167"/>
                  <a:pt x="3698847" y="16942"/>
                  <a:pt x="3812126" y="0"/>
                </a:cubicBezTo>
                <a:cubicBezTo>
                  <a:pt x="3925405" y="-16942"/>
                  <a:pt x="4179050" y="47303"/>
                  <a:pt x="4377723" y="0"/>
                </a:cubicBezTo>
                <a:cubicBezTo>
                  <a:pt x="4576396" y="-47303"/>
                  <a:pt x="4730984" y="277"/>
                  <a:pt x="4943320" y="0"/>
                </a:cubicBezTo>
                <a:cubicBezTo>
                  <a:pt x="5155656" y="-277"/>
                  <a:pt x="5453917" y="12420"/>
                  <a:pt x="5582445" y="0"/>
                </a:cubicBezTo>
                <a:cubicBezTo>
                  <a:pt x="5710974" y="-12420"/>
                  <a:pt x="5847191" y="46648"/>
                  <a:pt x="6074515" y="0"/>
                </a:cubicBezTo>
                <a:cubicBezTo>
                  <a:pt x="6301839" y="-46648"/>
                  <a:pt x="6293351" y="38157"/>
                  <a:pt x="6419529" y="0"/>
                </a:cubicBezTo>
                <a:cubicBezTo>
                  <a:pt x="6545707" y="-38157"/>
                  <a:pt x="6687690" y="10588"/>
                  <a:pt x="6838071" y="0"/>
                </a:cubicBezTo>
                <a:cubicBezTo>
                  <a:pt x="6988452" y="-10588"/>
                  <a:pt x="7160525" y="59596"/>
                  <a:pt x="7352765" y="0"/>
                </a:cubicBezTo>
                <a:cubicBezTo>
                  <a:pt x="7402098" y="251322"/>
                  <a:pt x="7315405" y="291297"/>
                  <a:pt x="7352765" y="527427"/>
                </a:cubicBezTo>
                <a:cubicBezTo>
                  <a:pt x="7390125" y="763557"/>
                  <a:pt x="7351480" y="930702"/>
                  <a:pt x="7352765" y="1038541"/>
                </a:cubicBezTo>
                <a:cubicBezTo>
                  <a:pt x="7354050" y="1146380"/>
                  <a:pt x="7306176" y="1507965"/>
                  <a:pt x="7352765" y="1631216"/>
                </a:cubicBezTo>
                <a:cubicBezTo>
                  <a:pt x="7232433" y="1667694"/>
                  <a:pt x="7094222" y="1602645"/>
                  <a:pt x="7007751" y="1631216"/>
                </a:cubicBezTo>
                <a:cubicBezTo>
                  <a:pt x="6921280" y="1659787"/>
                  <a:pt x="6529025" y="1573014"/>
                  <a:pt x="6368626" y="1631216"/>
                </a:cubicBezTo>
                <a:cubicBezTo>
                  <a:pt x="6208227" y="1689418"/>
                  <a:pt x="6148587" y="1604913"/>
                  <a:pt x="6023611" y="1631216"/>
                </a:cubicBezTo>
                <a:cubicBezTo>
                  <a:pt x="5898636" y="1657519"/>
                  <a:pt x="5740765" y="1601977"/>
                  <a:pt x="5605069" y="1631216"/>
                </a:cubicBezTo>
                <a:cubicBezTo>
                  <a:pt x="5469373" y="1660455"/>
                  <a:pt x="5202487" y="1568995"/>
                  <a:pt x="5039472" y="1631216"/>
                </a:cubicBezTo>
                <a:cubicBezTo>
                  <a:pt x="4876457" y="1693437"/>
                  <a:pt x="4776500" y="1622079"/>
                  <a:pt x="4694458" y="1631216"/>
                </a:cubicBezTo>
                <a:cubicBezTo>
                  <a:pt x="4612416" y="1640353"/>
                  <a:pt x="4167320" y="1583559"/>
                  <a:pt x="3981805" y="1631216"/>
                </a:cubicBezTo>
                <a:cubicBezTo>
                  <a:pt x="3796290" y="1678873"/>
                  <a:pt x="3548531" y="1586064"/>
                  <a:pt x="3269152" y="1631216"/>
                </a:cubicBezTo>
                <a:cubicBezTo>
                  <a:pt x="2989773" y="1676368"/>
                  <a:pt x="2754851" y="1547971"/>
                  <a:pt x="2556500" y="1631216"/>
                </a:cubicBezTo>
                <a:cubicBezTo>
                  <a:pt x="2358149" y="1714461"/>
                  <a:pt x="2228354" y="1615142"/>
                  <a:pt x="1990903" y="1631216"/>
                </a:cubicBezTo>
                <a:cubicBezTo>
                  <a:pt x="1753452" y="1647290"/>
                  <a:pt x="1557451" y="1596928"/>
                  <a:pt x="1425305" y="1631216"/>
                </a:cubicBezTo>
                <a:cubicBezTo>
                  <a:pt x="1293159" y="1665504"/>
                  <a:pt x="954985" y="1572562"/>
                  <a:pt x="786180" y="1631216"/>
                </a:cubicBezTo>
                <a:cubicBezTo>
                  <a:pt x="617375" y="1689870"/>
                  <a:pt x="182192" y="1549294"/>
                  <a:pt x="0" y="1631216"/>
                </a:cubicBezTo>
                <a:cubicBezTo>
                  <a:pt x="-53506" y="1449162"/>
                  <a:pt x="33885" y="1243099"/>
                  <a:pt x="0" y="1120102"/>
                </a:cubicBezTo>
                <a:cubicBezTo>
                  <a:pt x="-33885" y="997105"/>
                  <a:pt x="22089" y="801822"/>
                  <a:pt x="0" y="543739"/>
                </a:cubicBezTo>
                <a:cubicBezTo>
                  <a:pt x="-22089" y="285656"/>
                  <a:pt x="6496" y="194438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32029667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1600" b="1" dirty="0">
                <a:solidFill>
                  <a:schemeClr val="accent1"/>
                </a:solidFill>
              </a:rPr>
              <a:t>Nyckelfaktorer för framgång: </a:t>
            </a:r>
          </a:p>
          <a:p>
            <a:pPr algn="ctr"/>
            <a:r>
              <a:rPr lang="sv-SE" sz="1600" dirty="0"/>
              <a:t>Liknande utmaningar för publik och offentlig sektor, starka beroende däremellan, mobilisering av engagerade och ambitiösa aktörer, förankring på alla nivåer, kunskapshöjning, stegvis införande, uppföljning och återkoppling. </a:t>
            </a:r>
          </a:p>
          <a:p>
            <a:pPr algn="ctr"/>
            <a:endParaRPr lang="sv-SE" sz="1600" dirty="0">
              <a:sym typeface="Wingdings" panose="05000000000000000000" pitchFamily="2" charset="2"/>
            </a:endParaRPr>
          </a:p>
          <a:p>
            <a:pPr algn="ctr"/>
            <a:r>
              <a:rPr lang="sv-SE" sz="1600" b="1" dirty="0">
                <a:solidFill>
                  <a:schemeClr val="accent1"/>
                </a:solidFill>
                <a:sym typeface="Wingdings" panose="05000000000000000000" pitchFamily="2" charset="2"/>
              </a:rPr>
              <a:t> Samverkan!</a:t>
            </a:r>
            <a:endParaRPr lang="sv-SE" sz="1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7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05EF5-1B37-F7BE-DFEC-9B4C95F46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4DE490-20D5-B4EE-1E22-5078657EB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Gothenburg </a:t>
            </a:r>
            <a:br>
              <a:rPr lang="sv-SE"/>
            </a:br>
            <a:r>
              <a:rPr lang="sv-SE"/>
              <a:t>Green City Zone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F6FFD09-A034-39D6-2317-293A21BB34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/>
              <a:t>Samverkan och innovation för ett ​hållbart transportsystem</a:t>
            </a:r>
          </a:p>
          <a:p>
            <a:r>
              <a:rPr lang="sv-SE"/>
              <a:t>Lösningar som kan skalas</a:t>
            </a:r>
            <a:br>
              <a:rPr lang="sv-SE"/>
            </a:br>
            <a:r>
              <a:rPr lang="sv-SE"/>
              <a:t>upp och tas vidare ​ut i världen</a:t>
            </a:r>
          </a:p>
          <a:p>
            <a:r>
              <a:rPr lang="sv-SE"/>
              <a:t>Staden som en </a:t>
            </a:r>
            <a:r>
              <a:rPr lang="sv-SE" err="1"/>
              <a:t>testarena</a:t>
            </a:r>
            <a:endParaRPr lang="sv-SE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0B43B6AD-6880-8208-D8C8-01AD2084D6A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9B4ADCD-A6B9-3233-40F2-B4A57B853C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336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xhörning 3">
            <a:extLst>
              <a:ext uri="{FF2B5EF4-FFF2-40B4-BE49-F238E27FC236}">
                <a16:creationId xmlns:a16="http://schemas.microsoft.com/office/drawing/2014/main" id="{8F5EBE24-E58E-4F5E-FD9C-D5CC49EA1F61}"/>
              </a:ext>
            </a:extLst>
          </p:cNvPr>
          <p:cNvSpPr/>
          <p:nvPr/>
        </p:nvSpPr>
        <p:spPr>
          <a:xfrm>
            <a:off x="4139216" y="2104160"/>
            <a:ext cx="2005495" cy="1625504"/>
          </a:xfrm>
          <a:prstGeom prst="hexagon">
            <a:avLst/>
          </a:prstGeom>
          <a:blipFill dpi="0" rotWithShape="1">
            <a:blip r:embed="rId3" cstate="hq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2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4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400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705B93AB-A4A5-85C9-0E70-C253C7B93921}"/>
              </a:ext>
            </a:extLst>
          </p:cNvPr>
          <p:cNvSpPr txBox="1"/>
          <p:nvPr/>
        </p:nvSpPr>
        <p:spPr>
          <a:xfrm>
            <a:off x="4266985" y="2693160"/>
            <a:ext cx="17784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sv-SE" sz="14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Induktiv laddning </a:t>
            </a:r>
            <a:br>
              <a:rPr lang="sv-SE" sz="1400" b="1" kern="100" dirty="0">
                <a:solidFill>
                  <a:schemeClr val="bg1"/>
                </a:solidFill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sv-SE" sz="1400" b="1" kern="100" dirty="0">
                <a:solidFill>
                  <a:schemeClr val="bg1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av taxibilar</a:t>
            </a:r>
          </a:p>
        </p:txBody>
      </p:sp>
      <p:grpSp>
        <p:nvGrpSpPr>
          <p:cNvPr id="17" name="Grupp 16">
            <a:extLst>
              <a:ext uri="{FF2B5EF4-FFF2-40B4-BE49-F238E27FC236}">
                <a16:creationId xmlns:a16="http://schemas.microsoft.com/office/drawing/2014/main" id="{04C5BA41-4B05-89A1-1F5A-1FDCEF1F1A4B}"/>
              </a:ext>
            </a:extLst>
          </p:cNvPr>
          <p:cNvGrpSpPr/>
          <p:nvPr/>
        </p:nvGrpSpPr>
        <p:grpSpPr>
          <a:xfrm>
            <a:off x="417794" y="3910605"/>
            <a:ext cx="2011403" cy="1590036"/>
            <a:chOff x="4706947" y="1590526"/>
            <a:chExt cx="2686630" cy="2226760"/>
          </a:xfrm>
        </p:grpSpPr>
        <p:sp>
          <p:nvSpPr>
            <p:cNvPr id="5" name="Sexhörning 4">
              <a:extLst>
                <a:ext uri="{FF2B5EF4-FFF2-40B4-BE49-F238E27FC236}">
                  <a16:creationId xmlns:a16="http://schemas.microsoft.com/office/drawing/2014/main" id="{E5FDDA13-2EC0-8591-5A41-BBC3BE622DA9}"/>
                </a:ext>
              </a:extLst>
            </p:cNvPr>
            <p:cNvSpPr/>
            <p:nvPr/>
          </p:nvSpPr>
          <p:spPr>
            <a:xfrm>
              <a:off x="4706947" y="1590526"/>
              <a:ext cx="2686630" cy="2226760"/>
            </a:xfrm>
            <a:prstGeom prst="hexagon">
              <a:avLst/>
            </a:prstGeom>
            <a:blipFill dpi="0" rotWithShape="1">
              <a:blip r:embed="rId5" cstate="hq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-4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7000" r="-29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/>
            </a:p>
          </p:txBody>
        </p:sp>
        <p:sp>
          <p:nvSpPr>
            <p:cNvPr id="11" name="textruta 10">
              <a:extLst>
                <a:ext uri="{FF2B5EF4-FFF2-40B4-BE49-F238E27FC236}">
                  <a16:creationId xmlns:a16="http://schemas.microsoft.com/office/drawing/2014/main" id="{5960A1D2-516A-0907-11ED-A343FD815731}"/>
                </a:ext>
              </a:extLst>
            </p:cNvPr>
            <p:cNvSpPr txBox="1"/>
            <p:nvPr/>
          </p:nvSpPr>
          <p:spPr>
            <a:xfrm>
              <a:off x="4774140" y="2422238"/>
              <a:ext cx="2619437" cy="675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sv-SE" sz="1100" b="1" kern="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V2G – Bilar som </a:t>
              </a:r>
              <a:r>
                <a:rPr lang="sv-SE" sz="1100" b="1" kern="100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energilager</a:t>
              </a:r>
              <a:endParaRPr lang="sv-SE" sz="1100" b="1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EBB29FC2-7723-98D5-347B-67C68CF0ED17}"/>
              </a:ext>
            </a:extLst>
          </p:cNvPr>
          <p:cNvGrpSpPr/>
          <p:nvPr/>
        </p:nvGrpSpPr>
        <p:grpSpPr>
          <a:xfrm>
            <a:off x="417794" y="2268966"/>
            <a:ext cx="2012156" cy="1590631"/>
            <a:chOff x="7653553" y="1590526"/>
            <a:chExt cx="2686630" cy="2226760"/>
          </a:xfrm>
        </p:grpSpPr>
        <p:sp>
          <p:nvSpPr>
            <p:cNvPr id="6" name="Sexhörning 5">
              <a:extLst>
                <a:ext uri="{FF2B5EF4-FFF2-40B4-BE49-F238E27FC236}">
                  <a16:creationId xmlns:a16="http://schemas.microsoft.com/office/drawing/2014/main" id="{50C571CA-31F8-6972-7E23-2E06CA8A178F}"/>
                </a:ext>
              </a:extLst>
            </p:cNvPr>
            <p:cNvSpPr/>
            <p:nvPr/>
          </p:nvSpPr>
          <p:spPr>
            <a:xfrm>
              <a:off x="7653553" y="1590526"/>
              <a:ext cx="2686630" cy="2226760"/>
            </a:xfrm>
            <a:prstGeom prst="hexagon">
              <a:avLst/>
            </a:prstGeom>
            <a:blipFill dpi="0" rotWithShape="1">
              <a:blip r:embed="rId7" cstate="hq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8">
                        <a14:imgEffect>
                          <a14:brightnessContrast bright="-4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t="-41000" r="-1000" b="-43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 dirty="0"/>
            </a:p>
          </p:txBody>
        </p:sp>
        <p:sp>
          <p:nvSpPr>
            <p:cNvPr id="12" name="textruta 11">
              <a:extLst>
                <a:ext uri="{FF2B5EF4-FFF2-40B4-BE49-F238E27FC236}">
                  <a16:creationId xmlns:a16="http://schemas.microsoft.com/office/drawing/2014/main" id="{77225055-D78B-750A-AB8A-79A1934FA8F6}"/>
                </a:ext>
              </a:extLst>
            </p:cNvPr>
            <p:cNvSpPr txBox="1"/>
            <p:nvPr/>
          </p:nvSpPr>
          <p:spPr>
            <a:xfrm>
              <a:off x="7739566" y="2233664"/>
              <a:ext cx="2514600" cy="940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Lösningar </a:t>
              </a:r>
              <a:br>
                <a:rPr lang="sv-SE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</a:br>
              <a:r>
                <a:rPr lang="sv-SE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för klimatsmarta </a:t>
              </a:r>
              <a:br>
                <a:rPr lang="sv-SE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</a:br>
              <a:r>
                <a:rPr lang="sv-SE" sz="11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evenemang</a:t>
              </a:r>
            </a:p>
          </p:txBody>
        </p:sp>
      </p:grpSp>
      <p:grpSp>
        <p:nvGrpSpPr>
          <p:cNvPr id="18" name="Grupp 17">
            <a:extLst>
              <a:ext uri="{FF2B5EF4-FFF2-40B4-BE49-F238E27FC236}">
                <a16:creationId xmlns:a16="http://schemas.microsoft.com/office/drawing/2014/main" id="{A786B3EE-A668-5E5D-15D6-D18658E8CD15}"/>
              </a:ext>
            </a:extLst>
          </p:cNvPr>
          <p:cNvGrpSpPr/>
          <p:nvPr/>
        </p:nvGrpSpPr>
        <p:grpSpPr>
          <a:xfrm>
            <a:off x="2128510" y="3059181"/>
            <a:ext cx="2089586" cy="1651841"/>
            <a:chOff x="1760341" y="4080805"/>
            <a:chExt cx="2686630" cy="2226760"/>
          </a:xfrm>
        </p:grpSpPr>
        <p:sp>
          <p:nvSpPr>
            <p:cNvPr id="7" name="Sexhörning 6">
              <a:extLst>
                <a:ext uri="{FF2B5EF4-FFF2-40B4-BE49-F238E27FC236}">
                  <a16:creationId xmlns:a16="http://schemas.microsoft.com/office/drawing/2014/main" id="{3C00B147-7C4A-63D9-DCE9-CB8F32C9CBD0}"/>
                </a:ext>
              </a:extLst>
            </p:cNvPr>
            <p:cNvSpPr/>
            <p:nvPr/>
          </p:nvSpPr>
          <p:spPr>
            <a:xfrm>
              <a:off x="1760341" y="4080805"/>
              <a:ext cx="2686630" cy="2226760"/>
            </a:xfrm>
            <a:prstGeom prst="hexagon">
              <a:avLst/>
            </a:prstGeom>
            <a:blipFill dpi="0" rotWithShape="1">
              <a:blip r:embed="rId9" cstate="hqprint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0">
                        <a14:imgEffect>
                          <a14:brightnessContrast brigh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59000" t="-1000" r="-26000" b="-51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/>
            </a:p>
          </p:txBody>
        </p:sp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2E6C9A79-8A44-54A4-D6FF-3E65E10C289A}"/>
                </a:ext>
              </a:extLst>
            </p:cNvPr>
            <p:cNvSpPr txBox="1"/>
            <p:nvPr/>
          </p:nvSpPr>
          <p:spPr>
            <a:xfrm>
              <a:off x="2214429" y="4776200"/>
              <a:ext cx="1778450" cy="835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v-SE" sz="1000" b="1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Uppskalning</a:t>
              </a:r>
              <a:r>
                <a:rPr lang="sv-SE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 </a:t>
              </a:r>
              <a:br>
                <a:rPr lang="sv-SE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</a:br>
              <a:r>
                <a:rPr lang="sv-SE" sz="1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av elektrifierade godstransporter</a:t>
              </a:r>
            </a:p>
          </p:txBody>
        </p:sp>
      </p:grpSp>
      <p:grpSp>
        <p:nvGrpSpPr>
          <p:cNvPr id="31" name="Grupp 30">
            <a:extLst>
              <a:ext uri="{FF2B5EF4-FFF2-40B4-BE49-F238E27FC236}">
                <a16:creationId xmlns:a16="http://schemas.microsoft.com/office/drawing/2014/main" id="{A6372BD9-0F14-E097-65F0-94904287ECE5}"/>
              </a:ext>
            </a:extLst>
          </p:cNvPr>
          <p:cNvGrpSpPr/>
          <p:nvPr/>
        </p:nvGrpSpPr>
        <p:grpSpPr>
          <a:xfrm>
            <a:off x="3878238" y="3811268"/>
            <a:ext cx="2514600" cy="1625504"/>
            <a:chOff x="2784537" y="3488924"/>
            <a:chExt cx="2514600" cy="1625504"/>
          </a:xfrm>
        </p:grpSpPr>
        <p:sp>
          <p:nvSpPr>
            <p:cNvPr id="8" name="Sexhörning 7">
              <a:extLst>
                <a:ext uri="{FF2B5EF4-FFF2-40B4-BE49-F238E27FC236}">
                  <a16:creationId xmlns:a16="http://schemas.microsoft.com/office/drawing/2014/main" id="{D86870AD-2265-3A52-D457-E9E1381014A4}"/>
                </a:ext>
              </a:extLst>
            </p:cNvPr>
            <p:cNvSpPr/>
            <p:nvPr/>
          </p:nvSpPr>
          <p:spPr>
            <a:xfrm>
              <a:off x="3039090" y="3488924"/>
              <a:ext cx="2005495" cy="1625504"/>
            </a:xfrm>
            <a:prstGeom prst="hexagon">
              <a:avLst/>
            </a:prstGeom>
            <a:blipFill dpi="0" rotWithShape="1">
              <a:blip r:embed="rId11" cstate="hqprint"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brightnessContrast bright="-4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56000" t="-9000" r="-7000" b="-9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/>
            </a:p>
          </p:txBody>
        </p:sp>
        <p:sp>
          <p:nvSpPr>
            <p:cNvPr id="14" name="textruta 13">
              <a:extLst>
                <a:ext uri="{FF2B5EF4-FFF2-40B4-BE49-F238E27FC236}">
                  <a16:creationId xmlns:a16="http://schemas.microsoft.com/office/drawing/2014/main" id="{45E8F16E-DB10-B675-051F-6C669FC5982F}"/>
                </a:ext>
              </a:extLst>
            </p:cNvPr>
            <p:cNvSpPr txBox="1"/>
            <p:nvPr/>
          </p:nvSpPr>
          <p:spPr>
            <a:xfrm>
              <a:off x="2784537" y="3988911"/>
              <a:ext cx="2514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sv-SE" sz="1400" b="1" kern="100" dirty="0">
                  <a:solidFill>
                    <a:schemeClr val="bg1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Regionala </a:t>
              </a:r>
              <a:br>
                <a:rPr lang="sv-SE" sz="1400" b="1" kern="100" dirty="0">
                  <a:solidFill>
                    <a:schemeClr val="bg1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</a:br>
              <a:r>
                <a:rPr lang="sv-SE" sz="1400" b="1" kern="100" dirty="0">
                  <a:solidFill>
                    <a:schemeClr val="bg1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godshubbar</a:t>
              </a:r>
            </a:p>
          </p:txBody>
        </p:sp>
      </p:grpSp>
      <p:grpSp>
        <p:nvGrpSpPr>
          <p:cNvPr id="30" name="Grupp 29">
            <a:extLst>
              <a:ext uri="{FF2B5EF4-FFF2-40B4-BE49-F238E27FC236}">
                <a16:creationId xmlns:a16="http://schemas.microsoft.com/office/drawing/2014/main" id="{13E48A42-D03F-9FDE-1A03-CD57E6011D00}"/>
              </a:ext>
            </a:extLst>
          </p:cNvPr>
          <p:cNvGrpSpPr/>
          <p:nvPr/>
        </p:nvGrpSpPr>
        <p:grpSpPr>
          <a:xfrm>
            <a:off x="5739809" y="4705623"/>
            <a:ext cx="2089586" cy="1625504"/>
            <a:chOff x="4646108" y="4383279"/>
            <a:chExt cx="2089586" cy="1625504"/>
          </a:xfrm>
        </p:grpSpPr>
        <p:sp>
          <p:nvSpPr>
            <p:cNvPr id="9" name="Sexhörning 8">
              <a:extLst>
                <a:ext uri="{FF2B5EF4-FFF2-40B4-BE49-F238E27FC236}">
                  <a16:creationId xmlns:a16="http://schemas.microsoft.com/office/drawing/2014/main" id="{EA9E833B-7CFF-3C77-4C29-F78CFF1B8EF7}"/>
                </a:ext>
              </a:extLst>
            </p:cNvPr>
            <p:cNvSpPr/>
            <p:nvPr/>
          </p:nvSpPr>
          <p:spPr>
            <a:xfrm>
              <a:off x="4730199" y="4383279"/>
              <a:ext cx="2005495" cy="1625504"/>
            </a:xfrm>
            <a:prstGeom prst="hexagon">
              <a:avLst/>
            </a:prstGeom>
            <a:blipFill dpi="0" rotWithShape="1">
              <a:blip r:embed="rId13" cstate="hqprint"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brightnessContrast bright="-21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 l="-38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400"/>
            </a:p>
          </p:txBody>
        </p:sp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66743B5C-E2F8-B123-968A-28987601F318}"/>
                </a:ext>
              </a:extLst>
            </p:cNvPr>
            <p:cNvSpPr txBox="1"/>
            <p:nvPr/>
          </p:nvSpPr>
          <p:spPr>
            <a:xfrm>
              <a:off x="4646108" y="5007726"/>
              <a:ext cx="208958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Aft>
                  <a:spcPts val="1200"/>
                </a:spcAft>
              </a:pPr>
              <a:r>
                <a:rPr lang="sv-SE" sz="1400" b="1" kern="100" dirty="0">
                  <a:solidFill>
                    <a:schemeClr val="bg1"/>
                  </a:solidFill>
                  <a:effectLst/>
                  <a:latin typeface="+mj-lt"/>
                  <a:ea typeface="Aptos" panose="020B0004020202020204" pitchFamily="34" charset="0"/>
                  <a:cs typeface="Times New Roman" panose="02020603050405020304" pitchFamily="18" charset="0"/>
                </a:rPr>
                <a:t>Link40</a:t>
              </a:r>
            </a:p>
          </p:txBody>
        </p:sp>
      </p:grpSp>
      <p:pic>
        <p:nvPicPr>
          <p:cNvPr id="20" name="Bildobjekt 19" descr="En bild som visar text, skärmbild&#10;&#10;AI-genererat innehåll kan vara felaktigt.">
            <a:extLst>
              <a:ext uri="{FF2B5EF4-FFF2-40B4-BE49-F238E27FC236}">
                <a16:creationId xmlns:a16="http://schemas.microsoft.com/office/drawing/2014/main" id="{5F0951A4-E862-CF10-EC6C-089E6ADA2630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062" y="2974510"/>
            <a:ext cx="1919128" cy="1590631"/>
          </a:xfrm>
          <a:prstGeom prst="hexagon">
            <a:avLst/>
          </a:prstGeom>
        </p:spPr>
      </p:pic>
      <p:sp>
        <p:nvSpPr>
          <p:cNvPr id="21" name="Rubrik 20">
            <a:extLst>
              <a:ext uri="{FF2B5EF4-FFF2-40B4-BE49-F238E27FC236}">
                <a16:creationId xmlns:a16="http://schemas.microsoft.com/office/drawing/2014/main" id="{9F4562CE-F74B-44C6-FC26-338A59C70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dirty="0"/>
              <a:t>Gothenburg Green City Zone </a:t>
            </a:r>
            <a:r>
              <a:rPr lang="sv-SE" sz="2000" dirty="0"/>
              <a:t>- utsläppsfritt och mer effektivt transportsystem 2030</a:t>
            </a:r>
          </a:p>
        </p:txBody>
      </p:sp>
      <p:sp>
        <p:nvSpPr>
          <p:cNvPr id="23" name="Sexhörning 22">
            <a:extLst>
              <a:ext uri="{FF2B5EF4-FFF2-40B4-BE49-F238E27FC236}">
                <a16:creationId xmlns:a16="http://schemas.microsoft.com/office/drawing/2014/main" id="{2C080382-5477-520C-988D-15E15AF6EF5B}"/>
              </a:ext>
            </a:extLst>
          </p:cNvPr>
          <p:cNvSpPr/>
          <p:nvPr/>
        </p:nvSpPr>
        <p:spPr>
          <a:xfrm>
            <a:off x="7933610" y="1787475"/>
            <a:ext cx="1919129" cy="1625504"/>
          </a:xfrm>
          <a:prstGeom prst="hexagon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sv-SE" sz="14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Arbetsgrupp Korsvägen</a:t>
            </a:r>
          </a:p>
        </p:txBody>
      </p:sp>
      <p:sp>
        <p:nvSpPr>
          <p:cNvPr id="26" name="Sexhörning 25">
            <a:extLst>
              <a:ext uri="{FF2B5EF4-FFF2-40B4-BE49-F238E27FC236}">
                <a16:creationId xmlns:a16="http://schemas.microsoft.com/office/drawing/2014/main" id="{75C10569-EFDE-4E1D-354C-B78C77597FFC}"/>
              </a:ext>
            </a:extLst>
          </p:cNvPr>
          <p:cNvSpPr/>
          <p:nvPr/>
        </p:nvSpPr>
        <p:spPr>
          <a:xfrm>
            <a:off x="9551897" y="4397631"/>
            <a:ext cx="1919129" cy="1625504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sv-SE" sz="14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Forum   </a:t>
            </a:r>
            <a:r>
              <a:rPr lang="sv-SE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Bildelning</a:t>
            </a:r>
            <a:endParaRPr lang="sv-SE" sz="1400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Sexhörning 26">
            <a:extLst>
              <a:ext uri="{FF2B5EF4-FFF2-40B4-BE49-F238E27FC236}">
                <a16:creationId xmlns:a16="http://schemas.microsoft.com/office/drawing/2014/main" id="{92959106-1374-B5B7-F294-6C631B988929}"/>
              </a:ext>
            </a:extLst>
          </p:cNvPr>
          <p:cNvSpPr/>
          <p:nvPr/>
        </p:nvSpPr>
        <p:spPr>
          <a:xfrm>
            <a:off x="7933610" y="3532310"/>
            <a:ext cx="1919129" cy="1625504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sv-SE" sz="14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Electric </a:t>
            </a:r>
            <a:r>
              <a:rPr lang="sv-SE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freight</a:t>
            </a:r>
            <a:r>
              <a:rPr lang="sv-SE" sz="14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sv-SE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initiative</a:t>
            </a:r>
            <a:endParaRPr lang="sv-SE" sz="1400" kern="10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+mj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Sexhörning 28">
            <a:extLst>
              <a:ext uri="{FF2B5EF4-FFF2-40B4-BE49-F238E27FC236}">
                <a16:creationId xmlns:a16="http://schemas.microsoft.com/office/drawing/2014/main" id="{24D9FDE7-65FE-821D-49F0-0448D2CDABD0}"/>
              </a:ext>
            </a:extLst>
          </p:cNvPr>
          <p:cNvSpPr/>
          <p:nvPr/>
        </p:nvSpPr>
        <p:spPr>
          <a:xfrm>
            <a:off x="9551898" y="2652796"/>
            <a:ext cx="1919129" cy="1625504"/>
          </a:xfrm>
          <a:prstGeom prst="hexag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sv-SE" sz="1400" kern="10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Kraftsamling Elektrifiering</a:t>
            </a:r>
          </a:p>
        </p:txBody>
      </p:sp>
      <p:sp>
        <p:nvSpPr>
          <p:cNvPr id="2" name="Sexhörning 1">
            <a:extLst>
              <a:ext uri="{FF2B5EF4-FFF2-40B4-BE49-F238E27FC236}">
                <a16:creationId xmlns:a16="http://schemas.microsoft.com/office/drawing/2014/main" id="{B02E4ACA-685D-A3AB-FE57-69623E1F1EE2}"/>
              </a:ext>
            </a:extLst>
          </p:cNvPr>
          <p:cNvSpPr/>
          <p:nvPr/>
        </p:nvSpPr>
        <p:spPr>
          <a:xfrm>
            <a:off x="7933610" y="5211604"/>
            <a:ext cx="1919129" cy="1625504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200"/>
              </a:spcAft>
            </a:pPr>
            <a:r>
              <a:rPr lang="sv-SE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Times New Roman" panose="02020603050405020304" pitchFamily="18" charset="0"/>
              </a:rPr>
              <a:t>Forum   Mobilitet &amp; Stadsmiljö</a:t>
            </a:r>
          </a:p>
        </p:txBody>
      </p:sp>
    </p:spTree>
    <p:extLst>
      <p:ext uri="{BB962C8B-B14F-4D97-AF65-F5344CB8AC3E}">
        <p14:creationId xmlns:p14="http://schemas.microsoft.com/office/powerpoint/2010/main" val="16074104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AA2D69-94B1-CFF3-869C-9A411BA3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Gothenburg Green City Zone - Fokus i arbetet 2026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E0DB34F0-E851-1096-BAF8-D9CEB72FAADE}"/>
              </a:ext>
            </a:extLst>
          </p:cNvPr>
          <p:cNvCxnSpPr/>
          <p:nvPr/>
        </p:nvCxnSpPr>
        <p:spPr>
          <a:xfrm>
            <a:off x="500848" y="4757500"/>
            <a:ext cx="11564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exhörning 6">
            <a:extLst>
              <a:ext uri="{FF2B5EF4-FFF2-40B4-BE49-F238E27FC236}">
                <a16:creationId xmlns:a16="http://schemas.microsoft.com/office/drawing/2014/main" id="{33B676A5-70E1-9C0D-A15A-B928BED63EF9}"/>
              </a:ext>
            </a:extLst>
          </p:cNvPr>
          <p:cNvSpPr/>
          <p:nvPr/>
        </p:nvSpPr>
        <p:spPr>
          <a:xfrm>
            <a:off x="684405" y="2134129"/>
            <a:ext cx="2679003" cy="227364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Fler synliga aktiva projekt/initiativ utifrån tydliga behov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B0C6B81-51AA-64A9-68BA-BF7BBAA5824D}"/>
              </a:ext>
            </a:extLst>
          </p:cNvPr>
          <p:cNvSpPr txBox="1"/>
          <p:nvPr/>
        </p:nvSpPr>
        <p:spPr>
          <a:xfrm>
            <a:off x="2465471" y="4903812"/>
            <a:ext cx="67957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2400" b="0" i="1" u="none" strike="noStrike" kern="1200" cap="none" spc="0" normalizeH="0" baseline="0" noProof="0" dirty="0">
                <a:ln>
                  <a:noFill/>
                </a:ln>
                <a:solidFill>
                  <a:srgbClr val="6997B3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aktörsdriven samverkan för ett utsläppsfritt och mer effektivt transportsystem 2030</a:t>
            </a:r>
          </a:p>
        </p:txBody>
      </p:sp>
      <p:sp>
        <p:nvSpPr>
          <p:cNvPr id="6" name="Sexhörning 5">
            <a:extLst>
              <a:ext uri="{FF2B5EF4-FFF2-40B4-BE49-F238E27FC236}">
                <a16:creationId xmlns:a16="http://schemas.microsoft.com/office/drawing/2014/main" id="{77CBB814-56D0-044A-423C-62BE21DBD235}"/>
              </a:ext>
            </a:extLst>
          </p:cNvPr>
          <p:cNvSpPr/>
          <p:nvPr/>
        </p:nvSpPr>
        <p:spPr>
          <a:xfrm>
            <a:off x="4537111" y="2134129"/>
            <a:ext cx="2679003" cy="227364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>
                <a:solidFill>
                  <a:prstClr val="white"/>
                </a:solidFill>
                <a:latin typeface="Arial"/>
              </a:rPr>
              <a:t>Stadens samverkansarena för uppskalning med näringslivet</a:t>
            </a:r>
          </a:p>
        </p:txBody>
      </p:sp>
      <p:sp>
        <p:nvSpPr>
          <p:cNvPr id="13" name="Sexhörning 12">
            <a:extLst>
              <a:ext uri="{FF2B5EF4-FFF2-40B4-BE49-F238E27FC236}">
                <a16:creationId xmlns:a16="http://schemas.microsoft.com/office/drawing/2014/main" id="{A7BF2ADE-6D67-A5DD-D08E-8799ECB4C891}"/>
              </a:ext>
            </a:extLst>
          </p:cNvPr>
          <p:cNvSpPr/>
          <p:nvPr/>
        </p:nvSpPr>
        <p:spPr>
          <a:xfrm>
            <a:off x="8564166" y="2134129"/>
            <a:ext cx="2679003" cy="2273641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>
                <a:solidFill>
                  <a:prstClr val="white"/>
                </a:solidFill>
                <a:latin typeface="Arial"/>
              </a:rPr>
              <a:t>Kraftsamling elektrifiering</a:t>
            </a:r>
          </a:p>
        </p:txBody>
      </p:sp>
    </p:spTree>
    <p:extLst>
      <p:ext uri="{BB962C8B-B14F-4D97-AF65-F5344CB8AC3E}">
        <p14:creationId xmlns:p14="http://schemas.microsoft.com/office/powerpoint/2010/main" val="1194845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CFF2EA-70B2-2285-D2BB-62CCC37C5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5413" y="365125"/>
            <a:ext cx="4876800" cy="1325563"/>
          </a:xfrm>
        </p:spPr>
        <p:txBody>
          <a:bodyPr/>
          <a:lstStyle/>
          <a:p>
            <a:r>
              <a:rPr lang="sv-SE"/>
              <a:t>Industriell symbios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D94FDFF-7FB7-E3B0-0282-1AD54A3AE6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75413" y="1825625"/>
            <a:ext cx="4876800" cy="3979863"/>
          </a:xfrm>
        </p:spPr>
        <p:txBody>
          <a:bodyPr/>
          <a:lstStyle/>
          <a:p>
            <a:r>
              <a:rPr lang="sv-SE"/>
              <a:t>Effektiv resursanvändning</a:t>
            </a:r>
          </a:p>
          <a:p>
            <a:r>
              <a:rPr lang="sv-SE"/>
              <a:t>Nya samarbeten mellan företag</a:t>
            </a:r>
          </a:p>
          <a:p>
            <a:r>
              <a:rPr lang="sv-SE"/>
              <a:t>Nya affärsmöjligheter</a:t>
            </a:r>
          </a:p>
          <a:p>
            <a:r>
              <a:rPr lang="sv-SE"/>
              <a:t>Robusta företag </a:t>
            </a:r>
          </a:p>
          <a:p>
            <a:r>
              <a:rPr lang="sv-SE"/>
              <a:t>Minskad risk</a:t>
            </a:r>
          </a:p>
          <a:p>
            <a:endParaRPr lang="sv-SE"/>
          </a:p>
          <a:p>
            <a:endParaRPr lang="sv-SE"/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AE874194-0C83-1F79-249F-5D4C4EB464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6096000" cy="6858000"/>
          </a:xfrm>
        </p:spPr>
      </p:pic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6EB99FD0-0E24-755D-3744-BD2BD379680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0811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E14B9-1F47-44D8-ABAA-7C3C471FE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626" y="266810"/>
            <a:ext cx="4846320" cy="1325563"/>
          </a:xfrm>
        </p:spPr>
        <p:txBody>
          <a:bodyPr/>
          <a:lstStyle/>
          <a:p>
            <a:r>
              <a:rPr lang="en-GB" dirty="0" err="1"/>
              <a:t>Varför</a:t>
            </a:r>
            <a:r>
              <a:rPr lang="en-GB" dirty="0"/>
              <a:t> </a:t>
            </a:r>
            <a:r>
              <a:rPr lang="en-GB" dirty="0" err="1"/>
              <a:t>Industriell</a:t>
            </a:r>
            <a:r>
              <a:rPr lang="en-GB" dirty="0"/>
              <a:t> </a:t>
            </a:r>
            <a:r>
              <a:rPr lang="en-GB" dirty="0" err="1"/>
              <a:t>symbios</a:t>
            </a:r>
            <a:r>
              <a:rPr lang="en-GB" dirty="0"/>
              <a:t>?</a:t>
            </a:r>
            <a:br>
              <a:rPr lang="en-GB" dirty="0"/>
            </a:br>
            <a:r>
              <a:rPr lang="en-GB" dirty="0"/>
              <a:t> 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A3FFC-E86B-425D-A397-50B1E4A2D6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154" y="1724957"/>
            <a:ext cx="5361264" cy="43402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v-SE" b="1" dirty="0">
                <a:cs typeface="Arial"/>
              </a:rPr>
              <a:t>”Någons restström blir någon annans resurs”</a:t>
            </a:r>
          </a:p>
          <a:p>
            <a:pPr marL="271145" indent="-271145"/>
            <a:r>
              <a:rPr lang="sv-SE" dirty="0">
                <a:cs typeface="Arial"/>
              </a:rPr>
              <a:t>Fortsatt konkurrenskraftiga företag och fler etableringar och ökad sysselsättning</a:t>
            </a:r>
            <a:endParaRPr lang="sv-SE" dirty="0"/>
          </a:p>
          <a:p>
            <a:pPr marL="271145" indent="-271145"/>
            <a:r>
              <a:rPr lang="sv" dirty="0">
                <a:cs typeface="Arial"/>
              </a:rPr>
              <a:t>Driva på näringslivets gröna omställning</a:t>
            </a:r>
            <a:endParaRPr lang="en-US" dirty="0">
              <a:cs typeface="Arial"/>
            </a:endParaRPr>
          </a:p>
          <a:p>
            <a:pPr marL="271145" indent="-271145"/>
            <a:r>
              <a:rPr lang="sv-SE" dirty="0">
                <a:cs typeface="Arial"/>
              </a:rPr>
              <a:t>Bidra till ett </a:t>
            </a:r>
            <a:r>
              <a:rPr lang="sv-SE" dirty="0" err="1">
                <a:cs typeface="Arial"/>
              </a:rPr>
              <a:t>resilient</a:t>
            </a:r>
            <a:r>
              <a:rPr lang="sv-SE" dirty="0">
                <a:cs typeface="Arial"/>
              </a:rPr>
              <a:t> och robust näringsliv och stärka regionens beredskap </a:t>
            </a:r>
          </a:p>
          <a:p>
            <a:pPr marL="271145" indent="-271145"/>
            <a:r>
              <a:rPr lang="sv" dirty="0">
                <a:cs typeface="Arial"/>
              </a:rPr>
              <a:t>Stärka Göteborgs varumärke </a:t>
            </a:r>
          </a:p>
          <a:p>
            <a:pPr marL="271145" indent="-271145"/>
            <a:endParaRPr lang="sv" dirty="0">
              <a:solidFill>
                <a:srgbClr val="FF0000"/>
              </a:solidFill>
              <a:cs typeface="Arial"/>
            </a:endParaRPr>
          </a:p>
          <a:p>
            <a:pPr marL="271145" indent="-271145"/>
            <a:endParaRPr lang="sv-SE" sz="1600" dirty="0">
              <a:cs typeface="Arial"/>
            </a:endParaRPr>
          </a:p>
          <a:p>
            <a:pPr marL="271145" indent="-271145"/>
            <a:endParaRPr lang="sv-SE" sz="1700" dirty="0">
              <a:cs typeface="Arial"/>
            </a:endParaRPr>
          </a:p>
          <a:p>
            <a:pPr marL="271145" indent="-271145"/>
            <a:endParaRPr lang="sv-SE" sz="1600" dirty="0">
              <a:cs typeface="Arial"/>
            </a:endParaRPr>
          </a:p>
          <a:p>
            <a:pPr marL="271145" indent="-271145"/>
            <a:endParaRPr lang="en-SE" dirty="0">
              <a:cs typeface="Arial"/>
            </a:endParaRPr>
          </a:p>
        </p:txBody>
      </p:sp>
      <p:pic>
        <p:nvPicPr>
          <p:cNvPr id="12" name="Platshållare för bild 11" descr="En bild som visar utomhus, träd, gräs, personer&#10;&#10;Automatiskt genererad beskrivning">
            <a:extLst>
              <a:ext uri="{FF2B5EF4-FFF2-40B4-BE49-F238E27FC236}">
                <a16:creationId xmlns:a16="http://schemas.microsoft.com/office/drawing/2014/main" id="{5E6882BE-F7CC-5A16-BF0A-6F6DFC8B49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504" r="21504"/>
          <a:stretch/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1421585A-17EF-AFC3-15A3-079EFD93903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4303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5E722E4-A3F4-36B0-93BB-13B65C57B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0786" y="1993405"/>
            <a:ext cx="5000188" cy="434022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271145" indent="-271145" fontAlgn="base"/>
            <a:r>
              <a:rPr lang="sv-SE" b="1" dirty="0"/>
              <a:t>Spillvärmeväxthus</a:t>
            </a:r>
            <a:br>
              <a:rPr lang="sv-SE" dirty="0"/>
            </a:br>
            <a:r>
              <a:rPr lang="sv-SE" dirty="0"/>
              <a:t>- Odling av exklusiva kryddor</a:t>
            </a:r>
            <a:br>
              <a:rPr lang="sv-SE" dirty="0"/>
            </a:br>
            <a:r>
              <a:rPr lang="sv-SE" dirty="0"/>
              <a:t>- Värmeåtervinning ​</a:t>
            </a:r>
            <a:endParaRPr lang="sv-SE" dirty="0">
              <a:cs typeface="Arial"/>
            </a:endParaRPr>
          </a:p>
          <a:p>
            <a:pPr marL="271145" indent="-271145" fontAlgn="base"/>
            <a:r>
              <a:rPr lang="sv-SE" b="1" dirty="0"/>
              <a:t>DRAV</a:t>
            </a:r>
            <a:br>
              <a:rPr lang="sv-SE" dirty="0">
                <a:cs typeface="Arial"/>
              </a:rPr>
            </a:br>
            <a:r>
              <a:rPr lang="sv-SE" dirty="0">
                <a:cs typeface="Arial"/>
              </a:rPr>
              <a:t>- </a:t>
            </a:r>
            <a:r>
              <a:rPr lang="sv-SE" sz="1900" dirty="0">
                <a:cs typeface="Arial"/>
              </a:rPr>
              <a:t>Restprodukt från ölbryggning</a:t>
            </a:r>
            <a:br>
              <a:rPr lang="sv-SE" sz="1900" dirty="0">
                <a:cs typeface="Arial"/>
              </a:rPr>
            </a:br>
            <a:r>
              <a:rPr lang="sv-SE" sz="1900" dirty="0">
                <a:cs typeface="Arial"/>
              </a:rPr>
              <a:t>- Dialog med bryggerier, bagerier samt potentiella länkföretag.  </a:t>
            </a:r>
          </a:p>
          <a:p>
            <a:pPr marL="271145" indent="-271145" fontAlgn="base"/>
            <a:r>
              <a:rPr lang="sv-SE" b="1" dirty="0"/>
              <a:t>Tekniskt vatten- </a:t>
            </a:r>
            <a:r>
              <a:rPr lang="sv-SE" dirty="0"/>
              <a:t>stort flöde </a:t>
            </a:r>
            <a:br>
              <a:rPr lang="sv-SE" dirty="0"/>
            </a:br>
            <a:r>
              <a:rPr lang="sv-SE" dirty="0"/>
              <a:t>- potential för nyetableringar</a:t>
            </a:r>
          </a:p>
          <a:p>
            <a:pPr marL="271145" indent="-271145"/>
            <a:r>
              <a:rPr lang="sv-SE" b="1" dirty="0"/>
              <a:t>Blå näringar</a:t>
            </a:r>
            <a:br>
              <a:rPr lang="sv-SE" dirty="0"/>
            </a:br>
            <a:r>
              <a:rPr lang="sv-SE" dirty="0"/>
              <a:t>- utforskar möjligheterna för ett blått bioraffinaderi </a:t>
            </a:r>
          </a:p>
          <a:p>
            <a:pPr marL="271145" indent="-271145"/>
            <a:endParaRPr lang="sv-SE" dirty="0">
              <a:cs typeface="Arial"/>
            </a:endParaRPr>
          </a:p>
          <a:p>
            <a:pPr marL="271145" indent="-271145"/>
            <a:endParaRPr lang="sv-SE" dirty="0">
              <a:cs typeface="Arial"/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B37267F-4529-5631-D0FB-5613AB527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  <p:pic>
        <p:nvPicPr>
          <p:cNvPr id="14" name="Platshållare för bild 13">
            <a:extLst>
              <a:ext uri="{FF2B5EF4-FFF2-40B4-BE49-F238E27FC236}">
                <a16:creationId xmlns:a16="http://schemas.microsoft.com/office/drawing/2014/main" id="{7390096B-F4BB-9436-3E14-375038F2B94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2005" r="12005"/>
          <a:stretch>
            <a:fillRect/>
          </a:stretch>
        </p:blipFill>
        <p:spPr/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9B7B8B59-0578-BB74-0932-CFD046E8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786" y="333922"/>
            <a:ext cx="4846320" cy="1325563"/>
          </a:xfrm>
        </p:spPr>
        <p:txBody>
          <a:bodyPr>
            <a:normAutofit/>
          </a:bodyPr>
          <a:lstStyle/>
          <a:p>
            <a:r>
              <a:rPr lang="sv-SE" dirty="0">
                <a:cs typeface="Arial"/>
              </a:rPr>
              <a:t>Case:</a:t>
            </a:r>
            <a:br>
              <a:rPr lang="sv-SE" dirty="0">
                <a:cs typeface="Arial"/>
              </a:rPr>
            </a:b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85337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CFD41-0972-CF1F-45C5-8423C5D7C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 descr="En bild som visar utomhus, moln, träd, himmel&#10;&#10;AI-genererat innehåll kan vara felaktigt.">
            <a:extLst>
              <a:ext uri="{FF2B5EF4-FFF2-40B4-BE49-F238E27FC236}">
                <a16:creationId xmlns:a16="http://schemas.microsoft.com/office/drawing/2014/main" id="{0C6DE5FA-4249-8F7B-3E0B-87176B529E9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F318F72-D9D2-D148-9FDE-3D270B17113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E0164B2-7B8D-EF59-3E36-40C879BCB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01" y="301738"/>
            <a:ext cx="4849812" cy="2753620"/>
          </a:xfrm>
        </p:spPr>
        <p:txBody>
          <a:bodyPr>
            <a:normAutofit/>
          </a:bodyPr>
          <a:lstStyle/>
          <a:p>
            <a:r>
              <a:rPr lang="sv-SE" b="0" dirty="0"/>
              <a:t>HANDSLAG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/>
              <a:t>för Göteborg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A3E82376-B338-A125-DF14-B8ECBC6928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7A4C4440-9F41-4E28-81AA-A501558FA5DF}"/>
              </a:ext>
            </a:extLst>
          </p:cNvPr>
          <p:cNvSpPr txBox="1">
            <a:spLocks/>
          </p:cNvSpPr>
          <p:nvPr/>
        </p:nvSpPr>
        <p:spPr>
          <a:xfrm>
            <a:off x="838200" y="1971675"/>
            <a:ext cx="4229100" cy="4340225"/>
          </a:xfrm>
          <a:prstGeom prst="rect">
            <a:avLst/>
          </a:prstGeom>
        </p:spPr>
        <p:txBody>
          <a:bodyPr/>
          <a:lstStyle>
            <a:lvl1pPr marL="271463" indent="-2714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3400" indent="-261938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6450" indent="-27305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7913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−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9375" indent="-271463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>
              <a:solidFill>
                <a:schemeClr val="bg1"/>
              </a:solidFill>
            </a:endParaRP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585264B-0AA8-6DD3-D0A1-4CB1E2560D42}"/>
              </a:ext>
            </a:extLst>
          </p:cNvPr>
          <p:cNvSpPr txBox="1"/>
          <p:nvPr/>
        </p:nvSpPr>
        <p:spPr>
          <a:xfrm>
            <a:off x="337401" y="2480246"/>
            <a:ext cx="1028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>
                <a:solidFill>
                  <a:schemeClr val="bg1">
                    <a:lumMod val="95000"/>
                  </a:schemeClr>
                </a:solidFill>
              </a:rPr>
              <a:t>Tynnered, Bergsjön, Biskopsgården Hammarkullen</a:t>
            </a:r>
          </a:p>
        </p:txBody>
      </p:sp>
    </p:spTree>
    <p:extLst>
      <p:ext uri="{BB962C8B-B14F-4D97-AF65-F5344CB8AC3E}">
        <p14:creationId xmlns:p14="http://schemas.microsoft.com/office/powerpoint/2010/main" val="203578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101B9-19C1-C7B9-94FE-BFD575CE0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0E9FD-2430-D8D1-4948-6BEB7A4A0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Slutsats</a:t>
            </a:r>
            <a:r>
              <a:rPr lang="en-GB" dirty="0"/>
              <a:t> 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7CC2F-65C4-9E52-5B18-CFA22BAA3DB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sv" sz="1600" dirty="0">
              <a:solidFill>
                <a:srgbClr val="FF0000"/>
              </a:solidFill>
              <a:cs typeface="Arial"/>
            </a:endParaRPr>
          </a:p>
          <a:p>
            <a:pPr marL="0" indent="0">
              <a:buNone/>
            </a:pPr>
            <a:endParaRPr lang="sv-SE" sz="1600" dirty="0">
              <a:cs typeface="Arial"/>
            </a:endParaRPr>
          </a:p>
          <a:p>
            <a:pPr marL="0" indent="0">
              <a:buNone/>
            </a:pPr>
            <a:r>
              <a:rPr lang="sv-SE" dirty="0">
                <a:cs typeface="Arial"/>
              </a:rPr>
              <a:t>Frågor?</a:t>
            </a:r>
          </a:p>
          <a:p>
            <a:pPr marL="0" indent="0">
              <a:buNone/>
            </a:pPr>
            <a:endParaRPr lang="sv-SE" dirty="0">
              <a:cs typeface="Arial"/>
            </a:endParaRPr>
          </a:p>
          <a:p>
            <a:pPr marL="0" indent="0">
              <a:buNone/>
            </a:pPr>
            <a:r>
              <a:rPr lang="sv-SE" dirty="0">
                <a:cs typeface="Arial"/>
              </a:rPr>
              <a:t>Beslut</a:t>
            </a:r>
          </a:p>
          <a:p>
            <a:pPr marL="0" indent="0">
              <a:buNone/>
            </a:pPr>
            <a:r>
              <a:rPr lang="sv-SE" dirty="0">
                <a:cs typeface="Arial"/>
              </a:rPr>
              <a:t>Styrelsen för Business Region Göteborg AB beslutade att uppdraget är slutfört.</a:t>
            </a:r>
            <a:endParaRPr lang="en-SE" dirty="0">
              <a:cs typeface="Arial"/>
            </a:endParaRPr>
          </a:p>
        </p:txBody>
      </p:sp>
      <p:pic>
        <p:nvPicPr>
          <p:cNvPr id="12" name="Platshållare för bild 11" descr="En bild som visar utomhus, träd, gräs, personer&#10;&#10;Automatiskt genererad beskrivning">
            <a:extLst>
              <a:ext uri="{FF2B5EF4-FFF2-40B4-BE49-F238E27FC236}">
                <a16:creationId xmlns:a16="http://schemas.microsoft.com/office/drawing/2014/main" id="{5B8F12EF-8202-C1B8-3BEF-7B5AD5C9199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21504" r="21504"/>
          <a:stretch/>
        </p:blipFill>
        <p:spPr/>
      </p:pic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BE3B76A-174F-83C9-E08B-CDC86FF5E95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 fontScale="25000" lnSpcReduction="20000"/>
          </a:bodyPr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769448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4D8URRfBtC07JDGolJ3j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dMByrUQGXf7hsQOQsoxZ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Irg6HggmY_niiEeFo37og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8ENucILuI1MV_9EwYHEW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BRG Basic">
  <a:themeElements>
    <a:clrScheme name="BRG Basic">
      <a:dk1>
        <a:sysClr val="windowText" lastClr="000000"/>
      </a:dk1>
      <a:lt1>
        <a:sysClr val="window" lastClr="FFFFFF"/>
      </a:lt1>
      <a:dk2>
        <a:srgbClr val="FF7487"/>
      </a:dk2>
      <a:lt2>
        <a:srgbClr val="948AF2"/>
      </a:lt2>
      <a:accent1>
        <a:srgbClr val="1D4F78"/>
      </a:accent1>
      <a:accent2>
        <a:srgbClr val="0094D8"/>
      </a:accent2>
      <a:accent3>
        <a:srgbClr val="66C1BF"/>
      </a:accent3>
      <a:accent4>
        <a:srgbClr val="66BDE6"/>
      </a:accent4>
      <a:accent5>
        <a:srgbClr val="A2D8D7"/>
      </a:accent5>
      <a:accent6>
        <a:srgbClr val="A3BDC7"/>
      </a:accent6>
      <a:hlink>
        <a:srgbClr val="0563C1"/>
      </a:hlink>
      <a:folHlink>
        <a:srgbClr val="954F72"/>
      </a:folHlink>
    </a:clrScheme>
    <a:fontScheme name="Anpassat 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G Företagspresentation med talmanus vt-26" id="{D2594AD0-3819-40E0-803E-74607A47E1E1}" vid="{E918AA5B-AB8B-458D-B764-68B80F2ED06F}"/>
    </a:ext>
  </a:extLst>
</a:theme>
</file>

<file path=ppt/theme/theme2.xml><?xml version="1.0" encoding="utf-8"?>
<a:theme xmlns:a="http://schemas.openxmlformats.org/drawingml/2006/main" name="BRG Mörkblå">
  <a:themeElements>
    <a:clrScheme name="Anpassat 5">
      <a:dk1>
        <a:sysClr val="windowText" lastClr="000000"/>
      </a:dk1>
      <a:lt1>
        <a:sysClr val="window" lastClr="FFFFFF"/>
      </a:lt1>
      <a:dk2>
        <a:srgbClr val="948AF2"/>
      </a:dk2>
      <a:lt2>
        <a:srgbClr val="FF7487"/>
      </a:lt2>
      <a:accent1>
        <a:srgbClr val="1D4F78"/>
      </a:accent1>
      <a:accent2>
        <a:srgbClr val="6889A4"/>
      </a:accent2>
      <a:accent3>
        <a:srgbClr val="A3B7C7"/>
      </a:accent3>
      <a:accent4>
        <a:srgbClr val="D0DAE2"/>
      </a:accent4>
      <a:accent5>
        <a:srgbClr val="989898"/>
      </a:accent5>
      <a:accent6>
        <a:srgbClr val="CBCBCB"/>
      </a:accent6>
      <a:hlink>
        <a:srgbClr val="0563C1"/>
      </a:hlink>
      <a:folHlink>
        <a:srgbClr val="954F72"/>
      </a:folHlink>
    </a:clrScheme>
    <a:fontScheme name="Anpassat 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G Företagspresentation med talmanus vt-26" id="{D2594AD0-3819-40E0-803E-74607A47E1E1}" vid="{A44F1767-898C-4C05-AF3D-0EE26049F43C}"/>
    </a:ext>
  </a:extLst>
</a:theme>
</file>

<file path=ppt/theme/theme3.xml><?xml version="1.0" encoding="utf-8"?>
<a:theme xmlns:a="http://schemas.openxmlformats.org/drawingml/2006/main" name="BRG Turkos">
  <a:themeElements>
    <a:clrScheme name="BRG Turkos">
      <a:dk1>
        <a:sysClr val="windowText" lastClr="000000"/>
      </a:dk1>
      <a:lt1>
        <a:sysClr val="window" lastClr="FFFFFF"/>
      </a:lt1>
      <a:dk2>
        <a:srgbClr val="948AF2"/>
      </a:dk2>
      <a:lt2>
        <a:srgbClr val="FF7487"/>
      </a:lt2>
      <a:accent1>
        <a:srgbClr val="66C1BF"/>
      </a:accent1>
      <a:accent2>
        <a:srgbClr val="A3D8D7"/>
      </a:accent2>
      <a:accent3>
        <a:srgbClr val="C0E5E4"/>
      </a:accent3>
      <a:accent4>
        <a:srgbClr val="DFF1F1"/>
      </a:accent4>
      <a:accent5>
        <a:srgbClr val="989898"/>
      </a:accent5>
      <a:accent6>
        <a:srgbClr val="CBCBCB"/>
      </a:accent6>
      <a:hlink>
        <a:srgbClr val="0563C1"/>
      </a:hlink>
      <a:folHlink>
        <a:srgbClr val="954F72"/>
      </a:folHlink>
    </a:clrScheme>
    <a:fontScheme name="Anpassat 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G Företagspresentation med talmanus vt-26" id="{D2594AD0-3819-40E0-803E-74607A47E1E1}" vid="{7EBBE9A2-4065-4095-BAAE-8084DC180360}"/>
    </a:ext>
  </a:extLst>
</a:theme>
</file>

<file path=ppt/theme/theme4.xml><?xml version="1.0" encoding="utf-8"?>
<a:theme xmlns:a="http://schemas.openxmlformats.org/drawingml/2006/main" name="BRG Advanced">
  <a:themeElements>
    <a:clrScheme name="BRG Basic">
      <a:dk1>
        <a:sysClr val="windowText" lastClr="000000"/>
      </a:dk1>
      <a:lt1>
        <a:sysClr val="window" lastClr="FFFFFF"/>
      </a:lt1>
      <a:dk2>
        <a:srgbClr val="FF7487"/>
      </a:dk2>
      <a:lt2>
        <a:srgbClr val="948AF2"/>
      </a:lt2>
      <a:accent1>
        <a:srgbClr val="1D4F78"/>
      </a:accent1>
      <a:accent2>
        <a:srgbClr val="0094D8"/>
      </a:accent2>
      <a:accent3>
        <a:srgbClr val="66C1BF"/>
      </a:accent3>
      <a:accent4>
        <a:srgbClr val="66BDE6"/>
      </a:accent4>
      <a:accent5>
        <a:srgbClr val="A2D8D7"/>
      </a:accent5>
      <a:accent6>
        <a:srgbClr val="A3BDC7"/>
      </a:accent6>
      <a:hlink>
        <a:srgbClr val="0563C1"/>
      </a:hlink>
      <a:folHlink>
        <a:srgbClr val="954F72"/>
      </a:folHlink>
    </a:clrScheme>
    <a:fontScheme name="Anpassat 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RG Företagspresentation med talmanus vt-26" id="{D2594AD0-3819-40E0-803E-74607A47E1E1}" vid="{0675339A-27D0-43CE-A395-9119622949A3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16A92000201544F9D267C49C52F4A04" ma:contentTypeVersion="9" ma:contentTypeDescription="Skapa ett nytt dokument." ma:contentTypeScope="" ma:versionID="ae0cc2184344e4ec91672f0914449ff7">
  <xsd:schema xmlns:xsd="http://www.w3.org/2001/XMLSchema" xmlns:xs="http://www.w3.org/2001/XMLSchema" xmlns:p="http://schemas.microsoft.com/office/2006/metadata/properties" xmlns:ns2="c14830de-8ea5-41ee-a0d2-cef36d32dd58" xmlns:ns3="059b457e-ae0d-48bb-b90e-7b883d6bd4f4" targetNamespace="http://schemas.microsoft.com/office/2006/metadata/properties" ma:root="true" ma:fieldsID="a60c27cbee73e4dc0d07f38c9565b99b" ns2:_="" ns3:_="">
    <xsd:import namespace="c14830de-8ea5-41ee-a0d2-cef36d32dd58"/>
    <xsd:import namespace="059b457e-ae0d-48bb-b90e-7b883d6bd4f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4830de-8ea5-41ee-a0d2-cef36d32dd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9b457e-ae0d-48bb-b90e-7b883d6bd4f4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59b457e-ae0d-48bb-b90e-7b883d6bd4f4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E581B09-38A1-4104-82D8-50C589767C9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ADE8B68-2A8C-4A7A-81B5-F3DC34345EB0}"/>
</file>

<file path=customXml/itemProps3.xml><?xml version="1.0" encoding="utf-8"?>
<ds:datastoreItem xmlns:ds="http://schemas.openxmlformats.org/officeDocument/2006/customXml" ds:itemID="{E7A82822-267C-4AA6-BD2A-9B014F9E1AB7}">
  <ds:schemaRefs>
    <ds:schemaRef ds:uri="http://schemas.microsoft.com/office/infopath/2007/PartnerControls"/>
    <ds:schemaRef ds:uri="http://purl.org/dc/elements/1.1/"/>
    <ds:schemaRef ds:uri="544ed455-2304-41e4-8425-360ddd3f2b92"/>
    <ds:schemaRef ds:uri="http://purl.org/dc/dcmitype/"/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4af0e314-ca46-4d76-af73-16c4137eef8a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BRG Företagspresentation med talmanus vt-26</Template>
  <TotalTime>0</TotalTime>
  <Words>1782</Words>
  <Application>Microsoft Office PowerPoint</Application>
  <PresentationFormat>Bredbild</PresentationFormat>
  <Paragraphs>269</Paragraphs>
  <Slides>27</Slides>
  <Notes>11</Notes>
  <HiddenSlides>0</HiddenSlides>
  <MMClips>0</MMClips>
  <ScaleCrop>false</ScaleCrop>
  <HeadingPairs>
    <vt:vector size="8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4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27</vt:i4>
      </vt:variant>
    </vt:vector>
  </HeadingPairs>
  <TitlesOfParts>
    <vt:vector size="38" baseType="lpstr">
      <vt:lpstr>Aptos Narrow</vt:lpstr>
      <vt:lpstr>Arial</vt:lpstr>
      <vt:lpstr>Calibri</vt:lpstr>
      <vt:lpstr>Palatino Linotype</vt:lpstr>
      <vt:lpstr>Sweco Sans</vt:lpstr>
      <vt:lpstr>Wingdings</vt:lpstr>
      <vt:lpstr>BRG Basic</vt:lpstr>
      <vt:lpstr>BRG Mörkblå</vt:lpstr>
      <vt:lpstr>BRG Turkos</vt:lpstr>
      <vt:lpstr>BRG Advanced</vt:lpstr>
      <vt:lpstr>think-cell Slide</vt:lpstr>
      <vt:lpstr>Agenda </vt:lpstr>
      <vt:lpstr>Rapportera uppdrag i genomförandeplanen BRG 2026</vt:lpstr>
      <vt:lpstr>Historia - Agenda 2030</vt:lpstr>
      <vt:lpstr>Historia</vt:lpstr>
      <vt:lpstr>Historia - Fyra områden</vt:lpstr>
      <vt:lpstr>Operativa insatser</vt:lpstr>
      <vt:lpstr>Starta, driva och utveckla</vt:lpstr>
      <vt:lpstr>Kompetensutvecklande insatser SME Resultat mellan 2022-2026</vt:lpstr>
      <vt:lpstr>Handslaget för cirkulärt byggande</vt:lpstr>
      <vt:lpstr>Göteborgs plattform för klimatneutralt byggande</vt:lpstr>
      <vt:lpstr>Living Lab Klimatneutralt byggande</vt:lpstr>
      <vt:lpstr>Mode &amp; textil</vt:lpstr>
      <vt:lpstr>Fashion, Facts &amp; Fun (FFF)</vt:lpstr>
      <vt:lpstr>Siffror 2025 (FFF)</vt:lpstr>
      <vt:lpstr>Andra effekter FFF</vt:lpstr>
      <vt:lpstr>Omställning till ett elektrifierat transportsystem</vt:lpstr>
      <vt:lpstr>Förutsättningar för uppskalning elektrifierat transportsystem </vt:lpstr>
      <vt:lpstr>Insatser elektrifierat transportsystem Samverkan offentlig och privat sektor </vt:lpstr>
      <vt:lpstr>Exempel för genomförande elektrifierat transportsystem Processgång från målsättning till konkretisering </vt:lpstr>
      <vt:lpstr>Gothenburg  Green City Zone</vt:lpstr>
      <vt:lpstr>Gothenburg Green City Zone - utsläppsfritt och mer effektivt transportsystem 2030</vt:lpstr>
      <vt:lpstr>Gothenburg Green City Zone - Fokus i arbetet 2026</vt:lpstr>
      <vt:lpstr>Industriell symbios</vt:lpstr>
      <vt:lpstr>Varför Industriell symbios?  </vt:lpstr>
      <vt:lpstr>Case: </vt:lpstr>
      <vt:lpstr>HANDSLAG  för Göteborg</vt:lpstr>
      <vt:lpstr>Slutsats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Eva-Lena Albihn</dc:creator>
  <cp:lastModifiedBy>Jessica Nilsson</cp:lastModifiedBy>
  <cp:revision>3</cp:revision>
  <cp:lastPrinted>2025-09-02T13:42:02Z</cp:lastPrinted>
  <dcterms:created xsi:type="dcterms:W3CDTF">2026-07-02T12:34:54Z</dcterms:created>
  <dcterms:modified xsi:type="dcterms:W3CDTF">2026-09-14T14:50:16Z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0x010100116A92000201544F9D267C49C52F4A04</vt:lpwstr>
  </property>
  <property fmtid="{D5CDD505-2E9C-101B-9397-08002B2CF9AE}" pid="3" name="MediaServiceImageTags">
    <vt:lpwstr/>
  </property>
  <property fmtid="{D5CDD505-2E9C-101B-9397-08002B2CF9AE}" pid="4" name="Order">
    <vt:lpwstr>178400.000000000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