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68" r:id="rId4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190918\Arbetsmaterial\Bilaga%201%20Sjukfr&#229;nvaro%20Renovakoncernen%20Q2%202019%20-%20Underlag%20till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200921\Arbetsmaterial\Arbetsmaterial%20Sjukfr&#229;nvaro%20Renovakoncernen%20Q2%202020%20-%20Underlag%20till%20pre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200921\Arbetsmaterial\Arbetsmaterial%20Sjukfr&#229;nvaro%20Renovakoncernen%20Q2%202020%20-%20Underlag%20till%20pre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200921\Arbetsmaterial\Arbetsmaterial%20Sjukfr&#229;nvaro%20Renovakoncernen%20Q2%202020%20-%20Underlag%20till%20present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200921\Arbetsmaterial\Arbetsmaterial%20Sjukfr&#229;nvaro%20Renovakoncernen%20Q2%202020%20-%20Underlag%20till%20presenta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\AMK\200921\Arbetsmaterial\Arbetsmaterial%20Sjukfr&#229;nvaro%20Renovakoncernen%20Q2%202020%20-%20Underlag%20till%20present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Q2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'Sjukfrånvaro koncern'!$C$24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koncern'!$B$25:$B$27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koncern'!$C$25:$C$27</c:f>
              <c:numCache>
                <c:formatCode>0.0%</c:formatCode>
                <c:ptCount val="3"/>
                <c:pt idx="0">
                  <c:v>1.8785701805295599E-2</c:v>
                </c:pt>
                <c:pt idx="1">
                  <c:v>2.0074765200432498E-2</c:v>
                </c:pt>
                <c:pt idx="2">
                  <c:v>1.33168423951816E-2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31B-4B9B-9ABA-825BE98FC7C5}"/>
            </c:ext>
          </c:extLst>
        </c:ser>
        <c:ser>
          <c:idx val="1"/>
          <c:order val="1"/>
          <c:tx>
            <c:strRef>
              <c:f>'Sjukfrånvaro koncern'!$D$24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koncern'!$B$25:$B$27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koncern'!$D$25:$D$27</c:f>
              <c:numCache>
                <c:formatCode>0.0%</c:formatCode>
                <c:ptCount val="3"/>
                <c:pt idx="0">
                  <c:v>2.2714534313062199E-2</c:v>
                </c:pt>
                <c:pt idx="1">
                  <c:v>2.7178669807406599E-2</c:v>
                </c:pt>
                <c:pt idx="2">
                  <c:v>2.51325771558479E-2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1B-4B9B-9ABA-825BE98FC7C5}"/>
            </c:ext>
          </c:extLst>
        </c:ser>
        <c:ser>
          <c:idx val="2"/>
          <c:order val="2"/>
          <c:tx>
            <c:strRef>
              <c:f>'Sjukfrånvaro koncern'!$E$24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3.23273730388920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638888888888893E-2"/>
                      <c:h val="7.5485022414741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C55-47BE-B1ED-DD226C599D6E}"/>
                </c:ext>
              </c:extLst>
            </c:dLbl>
            <c:dLbl>
              <c:idx val="1"/>
              <c:layout>
                <c:manualLayout>
                  <c:x val="-3.6111111111111212E-2"/>
                  <c:y val="-5.0800443349323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55-47BE-B1ED-DD226C599D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koncern'!$B$25:$B$27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koncern'!$E$25:$E$27</c:f>
              <c:numCache>
                <c:formatCode>0.0%</c:formatCode>
                <c:ptCount val="3"/>
                <c:pt idx="0">
                  <c:v>4.1500236118357799E-2</c:v>
                </c:pt>
                <c:pt idx="1">
                  <c:v>4.7253435007839101E-2</c:v>
                </c:pt>
                <c:pt idx="2">
                  <c:v>3.8449419551029498E-2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31B-4B9B-9ABA-825BE98FC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6420856"/>
        <c:axId val="456422168"/>
      </c:lineChart>
      <c:catAx>
        <c:axId val="456420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56422168"/>
        <c:crosses val="autoZero"/>
        <c:auto val="1"/>
        <c:lblAlgn val="ctr"/>
        <c:lblOffset val="100"/>
        <c:noMultiLvlLbl val="0"/>
      </c:catAx>
      <c:valAx>
        <c:axId val="456422168"/>
        <c:scaling>
          <c:orientation val="minMax"/>
          <c:max val="8.000000000000001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56420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</a:t>
            </a:r>
            <a:r>
              <a:rPr lang="sv-SE" baseline="0"/>
              <a:t> Q1+Q2 2015-2020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'Sjukfrånvaro årsvis'!$C$2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66D-42BB-8D90-E7DDC11BC3E5}"/>
                </c:ext>
              </c:extLst>
            </c:dLbl>
            <c:dLbl>
              <c:idx val="1"/>
              <c:layout>
                <c:manualLayout>
                  <c:x val="0"/>
                  <c:y val="-4.166666666666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6D-42BB-8D90-E7DDC11BC3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årsvis'!$B$3:$B$8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årsvis'!$C$3:$C$8</c:f>
              <c:numCache>
                <c:formatCode>0.0%</c:formatCode>
                <c:ptCount val="6"/>
                <c:pt idx="0">
                  <c:v>2.76E-2</c:v>
                </c:pt>
                <c:pt idx="1">
                  <c:v>2.29E-2</c:v>
                </c:pt>
                <c:pt idx="2">
                  <c:v>2.0400000000000001E-2</c:v>
                </c:pt>
                <c:pt idx="3">
                  <c:v>2.1100000000000001E-2</c:v>
                </c:pt>
                <c:pt idx="4">
                  <c:v>2.2317253898199701E-2</c:v>
                </c:pt>
                <c:pt idx="5">
                  <c:v>2.3599999999999999E-2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66D-42BB-8D90-E7DDC11BC3E5}"/>
            </c:ext>
          </c:extLst>
        </c:ser>
        <c:ser>
          <c:idx val="1"/>
          <c:order val="1"/>
          <c:tx>
            <c:strRef>
              <c:f>'Sjukfrånvaro årsvis'!$D$2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777777777777779E-3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6D-42BB-8D90-E7DDC11BC3E5}"/>
                </c:ext>
              </c:extLst>
            </c:dLbl>
            <c:dLbl>
              <c:idx val="1"/>
              <c:layout>
                <c:manualLayout>
                  <c:x val="0"/>
                  <c:y val="-2.7777777777777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6D-42BB-8D90-E7DDC11BC3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årsvis'!$B$3:$B$8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årsvis'!$D$3:$D$8</c:f>
              <c:numCache>
                <c:formatCode>0.0%</c:formatCode>
                <c:ptCount val="6"/>
                <c:pt idx="0">
                  <c:v>4.2500000000000003E-2</c:v>
                </c:pt>
                <c:pt idx="1">
                  <c:v>4.8300000000000003E-2</c:v>
                </c:pt>
                <c:pt idx="2">
                  <c:v>3.44E-2</c:v>
                </c:pt>
                <c:pt idx="3">
                  <c:v>3.3000000000000002E-2</c:v>
                </c:pt>
                <c:pt idx="4">
                  <c:v>2.6974496445188401E-2</c:v>
                </c:pt>
                <c:pt idx="5">
                  <c:v>2.98E-2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66D-42BB-8D90-E7DDC11BC3E5}"/>
            </c:ext>
          </c:extLst>
        </c:ser>
        <c:ser>
          <c:idx val="2"/>
          <c:order val="2"/>
          <c:tx>
            <c:strRef>
              <c:f>'Sjukfrånvaro årsvis'!$E$2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7777777777777779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66D-42BB-8D90-E7DDC11BC3E5}"/>
                </c:ext>
              </c:extLst>
            </c:dLbl>
            <c:dLbl>
              <c:idx val="1"/>
              <c:layout>
                <c:manualLayout>
                  <c:x val="5.5555555555555558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66D-42BB-8D90-E7DDC11BC3E5}"/>
                </c:ext>
              </c:extLst>
            </c:dLbl>
            <c:dLbl>
              <c:idx val="2"/>
              <c:layout>
                <c:manualLayout>
                  <c:x val="0"/>
                  <c:y val="-4.14619050630127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638888888888893E-2"/>
                      <c:h val="3.64213330547429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2DB-42A0-9074-AF20885CFEC4}"/>
                </c:ext>
              </c:extLst>
            </c:dLbl>
            <c:dLbl>
              <c:idx val="3"/>
              <c:layout>
                <c:manualLayout>
                  <c:x val="-4.1666666666666664E-2"/>
                  <c:y val="-3.4915433171311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DB-42A0-9074-AF20885CFEC4}"/>
                </c:ext>
              </c:extLst>
            </c:dLbl>
            <c:dLbl>
              <c:idx val="4"/>
              <c:layout>
                <c:manualLayout>
                  <c:x val="-8.3333333333334356E-3"/>
                  <c:y val="-3.0551004024897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DB-42A0-9074-AF20885CFE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årsvis'!$B$3:$B$8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årsvis'!$E$3:$E$8</c:f>
              <c:numCache>
                <c:formatCode>0.0%</c:formatCode>
                <c:ptCount val="6"/>
                <c:pt idx="0">
                  <c:v>7.0099999999999996E-2</c:v>
                </c:pt>
                <c:pt idx="1">
                  <c:v>7.1300000000000002E-2</c:v>
                </c:pt>
                <c:pt idx="2">
                  <c:v>5.4800000000000001E-2</c:v>
                </c:pt>
                <c:pt idx="3">
                  <c:v>5.4100000000000002E-2</c:v>
                </c:pt>
                <c:pt idx="4">
                  <c:v>4.9291750343388098E-2</c:v>
                </c:pt>
                <c:pt idx="5">
                  <c:v>5.3399999999999996E-2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66D-42BB-8D90-E7DDC11BC3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731656"/>
        <c:axId val="270730344"/>
      </c:lineChart>
      <c:catAx>
        <c:axId val="27073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70730344"/>
        <c:crosses val="autoZero"/>
        <c:auto val="1"/>
        <c:lblAlgn val="ctr"/>
        <c:lblOffset val="100"/>
        <c:noMultiLvlLbl val="0"/>
      </c:catAx>
      <c:valAx>
        <c:axId val="270730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70731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Q2</a:t>
            </a:r>
            <a:r>
              <a:rPr lang="sv-SE" baseline="0"/>
              <a:t> 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'Sjukfrånvaro koncern'!$C$33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koncern'!$B$34:$B$36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koncern'!$C$34:$C$36</c:f>
              <c:numCache>
                <c:formatCode>0.00%</c:formatCode>
                <c:ptCount val="3"/>
                <c:pt idx="0">
                  <c:v>2.15414010645604E-2</c:v>
                </c:pt>
                <c:pt idx="1">
                  <c:v>1.9937498518980499E-2</c:v>
                </c:pt>
                <c:pt idx="2">
                  <c:v>1.6258477437765699E-2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7D-4AB8-88CD-863E738D6033}"/>
            </c:ext>
          </c:extLst>
        </c:ser>
        <c:ser>
          <c:idx val="1"/>
          <c:order val="1"/>
          <c:tx>
            <c:strRef>
              <c:f>'Sjukfrånvaro koncern'!$D$33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koncern'!$B$34:$B$36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koncern'!$D$34:$D$36</c:f>
              <c:numCache>
                <c:formatCode>0.00%</c:formatCode>
                <c:ptCount val="3"/>
                <c:pt idx="0">
                  <c:v>3.3109537470405202E-2</c:v>
                </c:pt>
                <c:pt idx="1">
                  <c:v>3.23792637391929E-2</c:v>
                </c:pt>
                <c:pt idx="2">
                  <c:v>2.5441888770909599E-2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7D-4AB8-88CD-863E738D6033}"/>
            </c:ext>
          </c:extLst>
        </c:ser>
        <c:ser>
          <c:idx val="2"/>
          <c:order val="2"/>
          <c:tx>
            <c:strRef>
              <c:f>'Sjukfrånvaro koncern'!$E$33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7777777777777267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9C-4D37-A2A2-BB6ABBFE8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koncern'!$B$34:$B$36</c:f>
              <c:strCache>
                <c:ptCount val="3"/>
                <c:pt idx="0">
                  <c:v>April</c:v>
                </c:pt>
                <c:pt idx="1">
                  <c:v>Maj</c:v>
                </c:pt>
                <c:pt idx="2">
                  <c:v>Juni</c:v>
                </c:pt>
              </c:strCache>
            </c:strRef>
          </c:cat>
          <c:val>
            <c:numRef>
              <c:f>'Sjukfrånvaro koncern'!$E$34:$E$36</c:f>
              <c:numCache>
                <c:formatCode>0.00%</c:formatCode>
                <c:ptCount val="3"/>
                <c:pt idx="0">
                  <c:v>5.4650938534965499E-2</c:v>
                </c:pt>
                <c:pt idx="1">
                  <c:v>5.2316762258173402E-2</c:v>
                </c:pt>
                <c:pt idx="2">
                  <c:v>4.1700366208675302E-2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7D-4AB8-88CD-863E738D60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0529144"/>
        <c:axId val="380530784"/>
      </c:lineChart>
      <c:catAx>
        <c:axId val="380529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0530784"/>
        <c:crosses val="autoZero"/>
        <c:auto val="1"/>
        <c:lblAlgn val="ctr"/>
        <c:lblOffset val="100"/>
        <c:noMultiLvlLbl val="0"/>
      </c:catAx>
      <c:valAx>
        <c:axId val="380530784"/>
        <c:scaling>
          <c:orientation val="minMax"/>
          <c:max val="8.000000000000001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0529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sv-SE" sz="1400" b="0" i="0" baseline="0" dirty="0">
                <a:effectLst/>
              </a:rPr>
              <a:t>Sjukfrånvaro kort kön Q2 2017-2020</a:t>
            </a:r>
            <a:endParaRPr lang="sv-SE" sz="1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'Sjukfr. kön'!$E$61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kön'!$F$60:$I$60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'Sjukfr. kön'!$F$61:$I$61</c:f>
              <c:numCache>
                <c:formatCode>0.0%</c:formatCode>
                <c:ptCount val="4"/>
                <c:pt idx="0">
                  <c:v>1.0999999999999999E-2</c:v>
                </c:pt>
                <c:pt idx="1">
                  <c:v>1.4E-2</c:v>
                </c:pt>
                <c:pt idx="2">
                  <c:v>1.4E-2</c:v>
                </c:pt>
                <c:pt idx="3">
                  <c:v>1.4999999999999999E-2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2D-4C48-A345-829E79D5BE0F}"/>
            </c:ext>
          </c:extLst>
        </c:ser>
        <c:ser>
          <c:idx val="1"/>
          <c:order val="1"/>
          <c:tx>
            <c:strRef>
              <c:f>'Sjukfr. kön'!$E$62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kön'!$F$60:$I$60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'Sjukfr. kön'!$F$62:$I$62</c:f>
              <c:numCache>
                <c:formatCode>0.0%</c:formatCode>
                <c:ptCount val="4"/>
                <c:pt idx="0">
                  <c:v>1.6E-2</c:v>
                </c:pt>
                <c:pt idx="1">
                  <c:v>1.4999999999999999E-2</c:v>
                </c:pt>
                <c:pt idx="2">
                  <c:v>1.7999999999999999E-2</c:v>
                </c:pt>
                <c:pt idx="3">
                  <c:v>3.4000000000000002E-2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2D-4C48-A345-829E79D5B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1432504"/>
        <c:axId val="471434800"/>
      </c:lineChart>
      <c:catAx>
        <c:axId val="471432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71434800"/>
        <c:crosses val="autoZero"/>
        <c:auto val="1"/>
        <c:lblAlgn val="ctr"/>
        <c:lblOffset val="100"/>
        <c:noMultiLvlLbl val="0"/>
      </c:catAx>
      <c:valAx>
        <c:axId val="471434800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7143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</a:t>
            </a:r>
            <a:r>
              <a:rPr lang="sv-SE" baseline="0"/>
              <a:t> lång kön Q2 2017-2020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'Sjukfr. kön'!$E$71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'Sjukfr. kön'!$F$69:$I$70</c:f>
              <c:strCach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'Sjukfr. kön'!$F$71:$I$71</c:f>
              <c:numCache>
                <c:formatCode>0.0%</c:formatCode>
                <c:ptCount val="4"/>
                <c:pt idx="0">
                  <c:v>3.5999999999999997E-2</c:v>
                </c:pt>
                <c:pt idx="1">
                  <c:v>0.01</c:v>
                </c:pt>
                <c:pt idx="2">
                  <c:v>1.2E-2</c:v>
                </c:pt>
                <c:pt idx="3">
                  <c:v>1.4999999999999999E-2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D9-45C7-9EA9-75FE51FC53B9}"/>
            </c:ext>
          </c:extLst>
        </c:ser>
        <c:ser>
          <c:idx val="1"/>
          <c:order val="1"/>
          <c:tx>
            <c:strRef>
              <c:f>'Sjukfr. kön'!$E$72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'Sjukfr. kön'!$F$69:$I$70</c:f>
              <c:strCach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strCache>
            </c:strRef>
          </c:cat>
          <c:val>
            <c:numRef>
              <c:f>'Sjukfr. kön'!$F$72:$I$72</c:f>
              <c:numCache>
                <c:formatCode>0.0%</c:formatCode>
                <c:ptCount val="4"/>
                <c:pt idx="0">
                  <c:v>4.9000000000000002E-2</c:v>
                </c:pt>
                <c:pt idx="1">
                  <c:v>3.4000000000000002E-2</c:v>
                </c:pt>
                <c:pt idx="2">
                  <c:v>2.8000000000000001E-2</c:v>
                </c:pt>
                <c:pt idx="3">
                  <c:v>3.4000000000000002E-2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D9-45C7-9EA9-75FE51FC5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2058872"/>
        <c:axId val="542059200"/>
      </c:lineChart>
      <c:catAx>
        <c:axId val="542058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2059200"/>
        <c:crosses val="autoZero"/>
        <c:auto val="1"/>
        <c:lblAlgn val="ctr"/>
        <c:lblOffset val="100"/>
        <c:noMultiLvlLbl val="0"/>
      </c:catAx>
      <c:valAx>
        <c:axId val="54205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2058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639107611548551E-2"/>
          <c:y val="4.6296296296296294E-2"/>
          <c:w val="0.87291644794400702"/>
          <c:h val="0.745696631671041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'Sjukfrånvaro koncern'!$C$66</c:f>
              <c:strCache>
                <c:ptCount val="1"/>
                <c:pt idx="0">
                  <c:v>Frånvaro 1-14 dgr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koncern'!$B$67:$B$69</c:f>
              <c:strCache>
                <c:ptCount val="3"/>
                <c:pt idx="0">
                  <c:v>Renova AB</c:v>
                </c:pt>
                <c:pt idx="1">
                  <c:v>Renova Miljö AB</c:v>
                </c:pt>
                <c:pt idx="2">
                  <c:v>Totalt</c:v>
                </c:pt>
              </c:strCache>
            </c:strRef>
          </c:cat>
          <c:val>
            <c:numRef>
              <c:f>'Sjukfrånvaro koncern'!$C$67:$C$69</c:f>
              <c:numCache>
                <c:formatCode>0.0%</c:formatCode>
                <c:ptCount val="3"/>
                <c:pt idx="0">
                  <c:v>1.8676547819571E-2</c:v>
                </c:pt>
                <c:pt idx="1">
                  <c:v>1.9550023825699502E-2</c:v>
                </c:pt>
                <c:pt idx="2">
                  <c:v>1.91779605500574E-2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7-460C-8E1A-C0C44C8935DE}"/>
            </c:ext>
          </c:extLst>
        </c:ser>
        <c:ser>
          <c:idx val="1"/>
          <c:order val="1"/>
          <c:tx>
            <c:strRef>
              <c:f>'Sjukfrånvaro koncern'!$D$66</c:f>
              <c:strCache>
                <c:ptCount val="1"/>
                <c:pt idx="0">
                  <c:v>Frånvaro 15- dgr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koncern'!$B$67:$B$69</c:f>
              <c:strCache>
                <c:ptCount val="3"/>
                <c:pt idx="0">
                  <c:v>Renova AB</c:v>
                </c:pt>
                <c:pt idx="1">
                  <c:v>Renova Miljö AB</c:v>
                </c:pt>
                <c:pt idx="2">
                  <c:v>Totalt</c:v>
                </c:pt>
              </c:strCache>
            </c:strRef>
          </c:cat>
          <c:val>
            <c:numRef>
              <c:f>'Sjukfrånvaro koncern'!$D$67:$D$69</c:f>
              <c:numCache>
                <c:formatCode>0.0%</c:formatCode>
                <c:ptCount val="3"/>
                <c:pt idx="0">
                  <c:v>2.7080758170604399E-2</c:v>
                </c:pt>
                <c:pt idx="1">
                  <c:v>3.2476494268480899E-2</c:v>
                </c:pt>
                <c:pt idx="2">
                  <c:v>3.0178142358421301E-2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87-460C-8E1A-C0C44C8935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3248536"/>
        <c:axId val="533242632"/>
      </c:barChart>
      <c:catAx>
        <c:axId val="533248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3242632"/>
        <c:crosses val="autoZero"/>
        <c:auto val="1"/>
        <c:lblAlgn val="ctr"/>
        <c:lblOffset val="100"/>
        <c:noMultiLvlLbl val="0"/>
      </c:catAx>
      <c:valAx>
        <c:axId val="533242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3248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KLAR 2020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Totala har sjukfrånvaron ökat. Den långa ökar ( är det endast personer med upp till 15 eller över dag 91 som tillfrisknat?) Kort sjukfrånvaro minskar.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3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Sjukfrånvaro Renovakoncernen </a:t>
            </a:r>
            <a:r>
              <a:rPr lang="sv-SE" sz="2400" dirty="0">
                <a:solidFill>
                  <a:schemeClr val="tx1"/>
                </a:solidFill>
              </a:rPr>
              <a:t>Q2 2020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68A823A2-2CB6-4D66-BB5C-E29146D2AB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572598"/>
              </p:ext>
            </p:extLst>
          </p:nvPr>
        </p:nvGraphicFramePr>
        <p:xfrm>
          <a:off x="4468562" y="1125539"/>
          <a:ext cx="4572000" cy="274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8B1D2009-0442-408C-8DE5-8B1E78DB78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609503"/>
              </p:ext>
            </p:extLst>
          </p:nvPr>
        </p:nvGraphicFramePr>
        <p:xfrm>
          <a:off x="1905521" y="3904580"/>
          <a:ext cx="4572000" cy="290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ruta 13">
            <a:extLst>
              <a:ext uri="{FF2B5EF4-FFF2-40B4-BE49-F238E27FC236}">
                <a16:creationId xmlns:a16="http://schemas.microsoft.com/office/drawing/2014/main" id="{4DA11A43-71E9-4C1D-899E-1F654D6F4757}"/>
              </a:ext>
            </a:extLst>
          </p:cNvPr>
          <p:cNvSpPr txBox="1"/>
          <p:nvPr/>
        </p:nvSpPr>
        <p:spPr>
          <a:xfrm>
            <a:off x="6804248" y="5085184"/>
            <a:ext cx="1954734" cy="8463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600" dirty="0"/>
              <a:t>Mål 2020  Q2 2020</a:t>
            </a:r>
            <a:br>
              <a:rPr lang="sv-SE" dirty="0"/>
            </a:br>
            <a:r>
              <a:rPr lang="sv-SE" sz="1100" dirty="0"/>
              <a:t>Kort:   2,0%	 1,9%</a:t>
            </a:r>
            <a:br>
              <a:rPr lang="sv-SE" sz="1100" dirty="0"/>
            </a:br>
            <a:r>
              <a:rPr lang="sv-SE" sz="1100" dirty="0"/>
              <a:t>Lång:  3,5%	 3,0%</a:t>
            </a:r>
          </a:p>
          <a:p>
            <a:r>
              <a:rPr lang="sv-SE" sz="1100" dirty="0"/>
              <a:t>Totalt: 5,5%	 4,9%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F8AB49A8-EE81-4EC0-B6C8-DFD9068899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140412"/>
              </p:ext>
            </p:extLst>
          </p:nvPr>
        </p:nvGraphicFramePr>
        <p:xfrm>
          <a:off x="32001" y="11613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A20DBB-DB5A-44A9-B366-35F7AF9E6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 smtClean="0"/>
              <a:pPr/>
              <a:t>2020-09-04</a:t>
            </a:fld>
            <a:r>
              <a:rPr lang="sv-SE" sz="900" b="0"/>
              <a:t>/</a:t>
            </a:r>
            <a:fld id="{8B3BF6E1-930A-432C-95D9-DDD3B3BA2F07}" type="slidenum">
              <a:rPr lang="sv-SE" smtClean="0"/>
              <a:pPr/>
              <a:t>2</a:t>
            </a:fld>
            <a:endParaRPr lang="sv-SE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DDF5DE94-C109-45B9-86CB-3CDB74FFC5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217597"/>
              </p:ext>
            </p:extLst>
          </p:nvPr>
        </p:nvGraphicFramePr>
        <p:xfrm>
          <a:off x="70992" y="2204864"/>
          <a:ext cx="4572000" cy="3391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1CD5CA77-A13E-4EDF-BE89-F7435F9D2F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192300"/>
              </p:ext>
            </p:extLst>
          </p:nvPr>
        </p:nvGraphicFramePr>
        <p:xfrm>
          <a:off x="4427984" y="2204864"/>
          <a:ext cx="4572000" cy="3391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ruta 12">
            <a:extLst>
              <a:ext uri="{FF2B5EF4-FFF2-40B4-BE49-F238E27FC236}">
                <a16:creationId xmlns:a16="http://schemas.microsoft.com/office/drawing/2014/main" id="{363623FA-0DFC-4961-A6F0-5AB93C73B62D}"/>
              </a:ext>
            </a:extLst>
          </p:cNvPr>
          <p:cNvSpPr txBox="1"/>
          <p:nvPr/>
        </p:nvSpPr>
        <p:spPr>
          <a:xfrm>
            <a:off x="2212324" y="824592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Sjukfrånvaro per kön Q2</a:t>
            </a:r>
          </a:p>
        </p:txBody>
      </p:sp>
    </p:spTree>
    <p:extLst>
      <p:ext uri="{BB962C8B-B14F-4D97-AF65-F5344CB8AC3E}">
        <p14:creationId xmlns:p14="http://schemas.microsoft.com/office/powerpoint/2010/main" val="407468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3</a:t>
            </a:fld>
            <a:endParaRPr lang="sv-SE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sv-SE" sz="2400" dirty="0"/>
            </a:br>
            <a:r>
              <a:rPr lang="sv-SE" sz="2400" dirty="0"/>
              <a:t>Sjukfrånvaro per bolag Q2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9634EB1-72D2-4E22-82E3-66E9453BD5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549003"/>
              </p:ext>
            </p:extLst>
          </p:nvPr>
        </p:nvGraphicFramePr>
        <p:xfrm>
          <a:off x="2483768" y="267651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</TotalTime>
  <Words>78</Words>
  <Application>Microsoft Office PowerPoint</Application>
  <PresentationFormat>Bildspel på skärmen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Presentation</vt:lpstr>
      <vt:lpstr>Sjukfrånvaro Renovakoncernen Q2 2020</vt:lpstr>
      <vt:lpstr>PowerPoint-presentation</vt:lpstr>
      <vt:lpstr> Sjukfrånvaro per bolag Q2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Sjukfrånvaro Renovakoncernen Q2 2020</dc:title>
  <dc:creator>Johanna Rova</dc:creator>
  <cp:lastModifiedBy>Karin Hjärn</cp:lastModifiedBy>
  <cp:revision>4</cp:revision>
  <dcterms:created xsi:type="dcterms:W3CDTF">2020-09-04T10:31:05Z</dcterms:created>
  <dcterms:modified xsi:type="dcterms:W3CDTF">2020-09-04T11:19:25Z</dcterms:modified>
</cp:coreProperties>
</file>