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747" r:id="rId2"/>
    <p:sldId id="798" r:id="rId3"/>
    <p:sldId id="801" r:id="rId4"/>
    <p:sldId id="799" r:id="rId5"/>
    <p:sldId id="800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BEB"/>
    <a:srgbClr val="FFEFEF"/>
    <a:srgbClr val="FFD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7" autoAdjust="0"/>
    <p:restoredTop sz="94660"/>
  </p:normalViewPr>
  <p:slideViewPr>
    <p:cSldViewPr snapToGrid="0">
      <p:cViewPr>
        <p:scale>
          <a:sx n="75" d="100"/>
          <a:sy n="75" d="100"/>
        </p:scale>
        <p:origin x="16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52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A8275A8-C307-4AD1-8F7E-DA508226EA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Platshållare för text 3">
            <a:extLst>
              <a:ext uri="{FF2B5EF4-FFF2-40B4-BE49-F238E27FC236}">
                <a16:creationId xmlns:a16="http://schemas.microsoft.com/office/drawing/2014/main" id="{CAADFD81-8A4D-4B19-AB85-21FD9D7DBA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14737" y="2959894"/>
            <a:ext cx="4962525" cy="3068637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85626E8B-2171-41E8-8EDA-1BEF72CF26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046" y="977107"/>
            <a:ext cx="8111905" cy="1957387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675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båt, scen, flod&#10;&#10;Automatiskt genererad beskrivning">
            <a:extLst>
              <a:ext uri="{FF2B5EF4-FFF2-40B4-BE49-F238E27FC236}">
                <a16:creationId xmlns:a16="http://schemas.microsoft.com/office/drawing/2014/main" id="{A3FB76D2-1C0D-4488-878D-4FAB146CF7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323D7106-5A4E-4A15-A441-8E5B070144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7413" y="660400"/>
            <a:ext cx="1846734" cy="1612020"/>
          </a:xfrm>
          <a:prstGeom prst="hexagon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100" cap="all" baseline="0">
                <a:solidFill>
                  <a:schemeClr val="bg1"/>
                </a:solidFill>
              </a:defRPr>
            </a:lvl1pPr>
            <a:lvl2pPr marL="457200" indent="0" algn="ctr">
              <a:buFont typeface="Arial" panose="020B0604020202020204" pitchFamily="34" charset="0"/>
              <a:buNone/>
              <a:defRPr sz="1600"/>
            </a:lvl2pPr>
          </a:lstStyle>
          <a:p>
            <a:pPr lvl="0"/>
            <a:r>
              <a:rPr lang="sv-SE"/>
              <a:t>Namn </a:t>
            </a:r>
            <a:r>
              <a:rPr lang="sv-SE" err="1"/>
              <a:t>Namnesson</a:t>
            </a:r>
            <a:br>
              <a:rPr lang="sv-SE"/>
            </a:br>
            <a:r>
              <a:rPr lang="sv-SE"/>
              <a:t>Titel</a:t>
            </a:r>
          </a:p>
          <a:p>
            <a:pPr lvl="0"/>
            <a:r>
              <a:rPr lang="sv-SE"/>
              <a:t>Datum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BDBF191B-6AEB-4CCA-B141-5EF4F9F7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Rubrik 1">
            <a:extLst>
              <a:ext uri="{FF2B5EF4-FFF2-40B4-BE49-F238E27FC236}">
                <a16:creationId xmlns:a16="http://schemas.microsoft.com/office/drawing/2014/main" id="{B3F6FD54-C892-4BA4-BE9D-ED4B94D9E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423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986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45260618-5032-4CA5-ADE2-51B459983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691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60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Pr>
        <a:solidFill>
          <a:srgbClr val="8FB8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249A26DA-9AA1-4E87-8115-CF8413A69C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1226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3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BDD1F87-5733-4739-8F6C-0C15C678AD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9DF83555-6640-457A-A3EC-169EEFFCFF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937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F242134-2D76-4DCB-88C7-19CDE0CE5B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768476"/>
            <a:ext cx="9486901" cy="275362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</a:t>
            </a:r>
            <a:br>
              <a:rPr lang="sv-SE"/>
            </a:br>
            <a:r>
              <a:rPr lang="sv-SE"/>
              <a:t>mall för rubrikformat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502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text höger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49350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004565"/>
            <a:ext cx="5256213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678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 text vänster">
    <p:bg>
      <p:bgPr>
        <a:solidFill>
          <a:srgbClr val="3A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DAF063B-7068-450F-B5C5-EFF53860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0" y="2004565"/>
            <a:ext cx="4470401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778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xagonbild rubrik och text">
    <p:bg>
      <p:bgPr>
        <a:solidFill>
          <a:srgbClr val="3B57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10">
            <a:extLst>
              <a:ext uri="{FF2B5EF4-FFF2-40B4-BE49-F238E27FC236}">
                <a16:creationId xmlns:a16="http://schemas.microsoft.com/office/drawing/2014/main" id="{BF3B0B8E-EC71-424A-A1F2-FC479B00BC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9094" y="1447800"/>
            <a:ext cx="4564063" cy="3867150"/>
          </a:xfrm>
          <a:prstGeom prst="hexagon">
            <a:avLst/>
          </a:prstGeom>
          <a:solidFill>
            <a:schemeClr val="accent1"/>
          </a:solidFill>
        </p:spPr>
        <p:txBody>
          <a:bodyPr/>
          <a:lstStyle/>
          <a:p>
            <a:endParaRPr lang="en-GB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D4A290-92C2-4588-AFB1-4C6822A811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3157" y="5961760"/>
            <a:ext cx="1056312" cy="6812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62ABE50D-60DA-4704-89D7-730FD6C5F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843" y="1126379"/>
            <a:ext cx="4470401" cy="216908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41C8E73C-019E-4FB7-946D-69FAB814C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843" y="3381376"/>
            <a:ext cx="4470401" cy="235024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07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5ED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98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C5BF98D-74DA-45EB-8556-36CEC6EE7E3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156" y="5962495"/>
            <a:ext cx="1056312" cy="68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324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rgbClr val="3A5776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65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447234" y="2417674"/>
            <a:ext cx="7363491" cy="1655762"/>
          </a:xfrm>
        </p:spPr>
        <p:txBody>
          <a:bodyPr>
            <a:normAutofit/>
          </a:bodyPr>
          <a:lstStyle/>
          <a:p>
            <a:r>
              <a:rPr lang="sv-SE" dirty="0"/>
              <a:t>Ekonomisk Åtgärdsplan </a:t>
            </a:r>
            <a:r>
              <a:rPr lang="sv-SE" dirty="0" err="1"/>
              <a:t>Älvstaden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58520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50DE1716-A583-485C-A31C-64E451874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1091684" cy="1325563"/>
          </a:xfrm>
        </p:spPr>
        <p:txBody>
          <a:bodyPr/>
          <a:lstStyle/>
          <a:p>
            <a:r>
              <a:rPr lang="sv-SE" dirty="0"/>
              <a:t>Bakgrunden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182CC9EB-1A20-4911-AFD9-CF6F0367BB77}"/>
              </a:ext>
            </a:extLst>
          </p:cNvPr>
          <p:cNvSpPr/>
          <p:nvPr/>
        </p:nvSpPr>
        <p:spPr>
          <a:xfrm>
            <a:off x="836613" y="2057738"/>
            <a:ext cx="10203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Utgångsläget för Fastighetskontorets genomlysning är ett underskott på -2 200 mkr, enligt Färdplan </a:t>
            </a:r>
            <a:r>
              <a:rPr lang="sv-SE" sz="2400" dirty="0" err="1"/>
              <a:t>Älvstaden</a:t>
            </a:r>
            <a:r>
              <a:rPr lang="sv-SE" sz="2400" dirty="0"/>
              <a:t> version 2020–2021.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Fastighetskontoret har inhämtat underlag, genomlyst och analyserat de ekonomiska förutsättningarna för de delområden som ingår i </a:t>
            </a:r>
            <a:r>
              <a:rPr lang="sv-SE" sz="2400" dirty="0" err="1"/>
              <a:t>Älvstaden</a:t>
            </a:r>
            <a:r>
              <a:rPr lang="sv-SE" sz="24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Kontoret redogör för ett antal möjliga åtgärdsalternativ för respektive delområde. </a:t>
            </a:r>
          </a:p>
        </p:txBody>
      </p:sp>
    </p:spTree>
    <p:extLst>
      <p:ext uri="{BB962C8B-B14F-4D97-AF65-F5344CB8AC3E}">
        <p14:creationId xmlns:p14="http://schemas.microsoft.com/office/powerpoint/2010/main" val="1706381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50DE1716-A583-485C-A31C-64E451874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1091684" cy="1325563"/>
          </a:xfrm>
        </p:spPr>
        <p:txBody>
          <a:bodyPr/>
          <a:lstStyle/>
          <a:p>
            <a:r>
              <a:rPr lang="sv-SE" dirty="0"/>
              <a:t>Fastighetskontorets rekommendation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6F49BAF-BD96-49A6-BC55-05B3034F3FDD}"/>
              </a:ext>
            </a:extLst>
          </p:cNvPr>
          <p:cNvSpPr/>
          <p:nvPr/>
        </p:nvSpPr>
        <p:spPr>
          <a:xfrm>
            <a:off x="836613" y="1898640"/>
            <a:ext cx="92133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v-SE" dirty="0"/>
              <a:t>Genomföra detaljplanen för Masthuggskajen etapp 1 enligt plan och fastställ en ny ekonomisk ram på -330 mkr för genomförandet, 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Ta fram en ny detaljplan för Skeppsbron med ökad exploatering och tydligt fokus på ekonomi i balans och genomförbarhet. Fastställ ett inriktningsbeslut för en ekonomi i balans. 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Utveckla Frihamnens inre delar med fördelningen 60/40 BR/HR samt en enklare konstruktion för </a:t>
            </a:r>
            <a:r>
              <a:rPr lang="sv-SE" dirty="0" err="1"/>
              <a:t>sociodukten</a:t>
            </a:r>
            <a:r>
              <a:rPr lang="sv-SE" dirty="0"/>
              <a:t>. Fastställ ett inriktningsbeslut för en ekonomi i balans. 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Genomföra Backaplan enligt plan samt ta aktivt ställningstagande för uppsägning av tomträttsavtal för tomträtter inom ramavtalsområdet och Väster om Kvillebäcken. 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Genomföra </a:t>
            </a:r>
            <a:r>
              <a:rPr lang="sv-SE" dirty="0" err="1"/>
              <a:t>Centralenområdet</a:t>
            </a:r>
            <a:r>
              <a:rPr lang="sv-SE" dirty="0"/>
              <a:t> med inriktningsbeslut om ett överskott på minst 120 mkr. 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Genomföra pågående detaljplaneprojekt på </a:t>
            </a:r>
            <a:r>
              <a:rPr lang="sv-SE" dirty="0" err="1"/>
              <a:t>Lindholmen</a:t>
            </a:r>
            <a:r>
              <a:rPr lang="sv-SE" dirty="0"/>
              <a:t> och ta fram ett planprogram för området med utgångspunkt i de grundförutsättningar som anges under avsnittet Delområde: </a:t>
            </a:r>
            <a:r>
              <a:rPr lang="sv-SE" dirty="0" err="1"/>
              <a:t>Lindholmen</a:t>
            </a:r>
            <a:r>
              <a:rPr lang="sv-SE" dirty="0"/>
              <a:t>. Fastställ ett inriktningsbeslut om minst en ekonomi i balans. </a:t>
            </a:r>
          </a:p>
        </p:txBody>
      </p:sp>
    </p:spTree>
    <p:extLst>
      <p:ext uri="{BB962C8B-B14F-4D97-AF65-F5344CB8AC3E}">
        <p14:creationId xmlns:p14="http://schemas.microsoft.com/office/powerpoint/2010/main" val="128966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50DE1716-A583-485C-A31C-64E451874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1091684" cy="1325563"/>
          </a:xfrm>
        </p:spPr>
        <p:txBody>
          <a:bodyPr/>
          <a:lstStyle/>
          <a:p>
            <a:r>
              <a:rPr lang="sv-SE" dirty="0"/>
              <a:t>Remissinstansernas frågor att svara på 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7FB52F64-CB39-403C-AC21-407C338DECEC}"/>
              </a:ext>
            </a:extLst>
          </p:cNvPr>
          <p:cNvSpPr/>
          <p:nvPr/>
        </p:nvSpPr>
        <p:spPr>
          <a:xfrm>
            <a:off x="918722" y="2069653"/>
            <a:ext cx="10257278" cy="3457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Bef>
                <a:spcPts val="2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sv-SE" sz="2400" dirty="0"/>
              <a:t>Vad innebär Ekonomisk åtgärdsplan för er förvaltning/bolag?</a:t>
            </a:r>
            <a:r>
              <a:rPr lang="en-US" sz="2400" dirty="0"/>
              <a:t> </a:t>
            </a:r>
          </a:p>
          <a:p>
            <a:pPr marL="457200" lvl="0" indent="-457200">
              <a:spcAft>
                <a:spcPts val="800"/>
              </a:spcAft>
              <a:buFont typeface="+mj-lt"/>
              <a:buAutoNum type="arabicPeriod"/>
            </a:pPr>
            <a:r>
              <a:rPr lang="sv-SE" sz="2400" dirty="0"/>
              <a:t>Vad anser er förvaltning/bolag behöver förändras alternativt anpassas i Ekonomisk åtgärdsplan?</a:t>
            </a:r>
          </a:p>
          <a:p>
            <a:pPr marL="457200" lvl="0" indent="-457200">
              <a:spcAft>
                <a:spcPts val="800"/>
              </a:spcAft>
              <a:buFont typeface="+mj-lt"/>
              <a:buAutoNum type="arabicPeriod"/>
            </a:pPr>
            <a:r>
              <a:rPr lang="sv-SE" sz="2400" dirty="0"/>
              <a:t>Vad i Ekonomisk åtgärdsplan anser er förvaltning/bolag är viktigt att kommunfullmäktige beslutar om? </a:t>
            </a:r>
          </a:p>
          <a:p>
            <a:pPr marL="457200" lvl="0" indent="-457200">
              <a:spcAft>
                <a:spcPts val="800"/>
              </a:spcAft>
              <a:buFont typeface="+mj-lt"/>
              <a:buAutoNum type="arabicPeriod"/>
            </a:pPr>
            <a:r>
              <a:rPr lang="sv-SE" sz="2400" dirty="0"/>
              <a:t>Vad i Ekonomisk åtgärdsplan ser ni är nämndens/förvaltningens eller styrelsens/bolagets eget ansvar att fatta beslut om? 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/>
            </a:pPr>
            <a:r>
              <a:rPr lang="sv-SE" sz="2400" dirty="0"/>
              <a:t>Övriga synpunkter? </a:t>
            </a:r>
          </a:p>
        </p:txBody>
      </p:sp>
    </p:spTree>
    <p:extLst>
      <p:ext uri="{BB962C8B-B14F-4D97-AF65-F5344CB8AC3E}">
        <p14:creationId xmlns:p14="http://schemas.microsoft.com/office/powerpoint/2010/main" val="2907211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50DE1716-A583-485C-A31C-64E451874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11091684" cy="1325563"/>
          </a:xfrm>
        </p:spPr>
        <p:txBody>
          <a:bodyPr/>
          <a:lstStyle/>
          <a:p>
            <a:r>
              <a:rPr lang="sv-SE" dirty="0"/>
              <a:t>Frågor att diskutera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309FDEA-5D4D-4F27-9B71-FA303B5E8835}"/>
              </a:ext>
            </a:extLst>
          </p:cNvPr>
          <p:cNvSpPr/>
          <p:nvPr/>
        </p:nvSpPr>
        <p:spPr>
          <a:xfrm>
            <a:off x="836613" y="2111987"/>
            <a:ext cx="10257278" cy="3990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Bef>
                <a:spcPts val="2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sv-SE" sz="2200" dirty="0"/>
              <a:t>Ligger det i </a:t>
            </a:r>
            <a:r>
              <a:rPr lang="sv-SE" sz="2200" dirty="0" err="1"/>
              <a:t>BRGs</a:t>
            </a:r>
            <a:r>
              <a:rPr lang="sv-SE" sz="2200" dirty="0"/>
              <a:t> uppdrag att svara på hur de planerande och utförande förvaltningarna når en exploateringsekonomi i balans? </a:t>
            </a:r>
          </a:p>
          <a:p>
            <a:pPr marL="457200" lvl="0" indent="-457200">
              <a:spcBef>
                <a:spcPts val="2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sv-SE" sz="2200" dirty="0"/>
              <a:t>Att minska andelen HR till förmån för BR är mer attraktivt för näringslivet och genererar högre markvärden men går emot målen med fler och billiga hyresrätter.</a:t>
            </a:r>
          </a:p>
          <a:p>
            <a:pPr marL="457200" lvl="0" indent="-457200">
              <a:spcBef>
                <a:spcPts val="200"/>
              </a:spcBef>
              <a:spcAft>
                <a:spcPts val="800"/>
              </a:spcAft>
              <a:buFont typeface="+mj-lt"/>
              <a:buAutoNum type="arabicPeriod"/>
            </a:pPr>
            <a:r>
              <a:rPr lang="sv-SE" sz="2200" dirty="0"/>
              <a:t>Att ta ett omtag på Skeppsbron är möjligtvis nödvändigt men vilka signaler ger detta till näringslivet och deras förtroende för stadens stadsutvecklingsprocesser?  </a:t>
            </a:r>
          </a:p>
          <a:p>
            <a:pPr marL="457200" lvl="0" indent="-457200">
              <a:spcBef>
                <a:spcPts val="200"/>
              </a:spcBef>
              <a:spcAft>
                <a:spcPts val="800"/>
              </a:spcAft>
              <a:buFont typeface="+mj-lt"/>
              <a:buAutoNum type="arabicPeriod"/>
            </a:pPr>
            <a:endParaRPr lang="sv-SE" sz="2200" dirty="0"/>
          </a:p>
          <a:p>
            <a:pPr marL="457200" lvl="0" indent="-457200">
              <a:spcBef>
                <a:spcPts val="200"/>
              </a:spcBef>
              <a:spcAft>
                <a:spcPts val="800"/>
              </a:spcAft>
              <a:buFont typeface="+mj-lt"/>
              <a:buAutoNum type="arabicPeriod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269051633"/>
      </p:ext>
    </p:extLst>
  </p:cSld>
  <p:clrMapOvr>
    <a:masterClrMapping/>
  </p:clrMapOvr>
</p:sld>
</file>

<file path=ppt/theme/theme1.xml><?xml version="1.0" encoding="utf-8"?>
<a:theme xmlns:a="http://schemas.openxmlformats.org/drawingml/2006/main" name="BRG Blue">
  <a:themeElements>
    <a:clrScheme name="Anpassat 104">
      <a:dk1>
        <a:sysClr val="windowText" lastClr="000000"/>
      </a:dk1>
      <a:lt1>
        <a:sysClr val="window" lastClr="FFFFFF"/>
      </a:lt1>
      <a:dk2>
        <a:srgbClr val="D36248"/>
      </a:dk2>
      <a:lt2>
        <a:srgbClr val="E7B39E"/>
      </a:lt2>
      <a:accent1>
        <a:srgbClr val="C6D7E2"/>
      </a:accent1>
      <a:accent2>
        <a:srgbClr val="8AAEC4"/>
      </a:accent2>
      <a:accent3>
        <a:srgbClr val="6997B3"/>
      </a:accent3>
      <a:accent4>
        <a:srgbClr val="47748F"/>
      </a:accent4>
      <a:accent5>
        <a:srgbClr val="335367"/>
      </a:accent5>
      <a:accent6>
        <a:srgbClr val="223542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PT mall.potx" id="{431757C3-2CB9-42E5-A312-9E227955CC5C}" vid="{16C99662-BD46-436F-821A-66824B2F336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341</Words>
  <Application>Microsoft Office PowerPoint</Application>
  <PresentationFormat>Bredbild</PresentationFormat>
  <Paragraphs>24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7" baseType="lpstr">
      <vt:lpstr>Arial</vt:lpstr>
      <vt:lpstr>BRG Blue</vt:lpstr>
      <vt:lpstr>Ekonomisk Åtgärdsplan Älvstaden</vt:lpstr>
      <vt:lpstr>Bakgrunden</vt:lpstr>
      <vt:lpstr>Fastighetskontorets rekommendation</vt:lpstr>
      <vt:lpstr>Remissinstansernas frågor att svara på </vt:lpstr>
      <vt:lpstr>Frågor att diskutera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John Wedel</dc:creator>
  <cp:lastModifiedBy>Pär Abrahamsson</cp:lastModifiedBy>
  <cp:revision>26</cp:revision>
  <dcterms:created xsi:type="dcterms:W3CDTF">2021-02-19T10:36:41Z</dcterms:created>
  <dcterms:modified xsi:type="dcterms:W3CDTF">2021-03-30T12:08:38Z</dcterms:modified>
</cp:coreProperties>
</file>