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47" r:id="rId2"/>
    <p:sldId id="798" r:id="rId3"/>
    <p:sldId id="801" r:id="rId4"/>
    <p:sldId id="799" r:id="rId5"/>
    <p:sldId id="80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B"/>
    <a:srgbClr val="FFEFEF"/>
    <a:srgbClr val="FF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7" autoAdjust="0"/>
    <p:restoredTop sz="94660"/>
  </p:normalViewPr>
  <p:slideViewPr>
    <p:cSldViewPr snapToGrid="0">
      <p:cViewPr>
        <p:scale>
          <a:sx n="75" d="100"/>
          <a:sy n="75" d="100"/>
        </p:scale>
        <p:origin x="1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1DDFF5-BCCC-4FB8-A434-37E573C6B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4A18FC-C606-4F17-94BE-6A7D5704D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2C3FFE-CDDA-4CFF-9942-127EB264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CA4ABA-884C-4701-8C1C-2EB93E2F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EED07C5C-5D6C-4952-8EA0-E8341C74F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5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text">
    <p:bg>
      <p:bgPr>
        <a:solidFill>
          <a:srgbClr val="3A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5A8275A8-C307-4AD1-8F7E-DA508226EA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CAADFD81-8A4D-4B19-AB85-21FD9D7DBA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14737" y="2959894"/>
            <a:ext cx="4962525" cy="3068637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85626E8B-2171-41E8-8EDA-1BEF72CF26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40046" y="977107"/>
            <a:ext cx="8111905" cy="1957387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</a:t>
            </a:r>
            <a:br>
              <a:rPr lang="sv-SE"/>
            </a:br>
            <a:r>
              <a:rPr lang="sv-SE"/>
              <a:t>mall för rubrikformat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67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amsida 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vatten, båt, scen, flod&#10;&#10;Automatiskt genererad beskrivning">
            <a:extLst>
              <a:ext uri="{FF2B5EF4-FFF2-40B4-BE49-F238E27FC236}">
                <a16:creationId xmlns:a16="http://schemas.microsoft.com/office/drawing/2014/main" id="{A3FB76D2-1C0D-4488-878D-4FAB146CF7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23D7106-5A4E-4A15-A441-8E5B0701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7413" y="660400"/>
            <a:ext cx="1846734" cy="1612020"/>
          </a:xfrm>
          <a:prstGeom prst="hexagon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100" cap="all" baseline="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/>
            </a:lvl2pPr>
          </a:lstStyle>
          <a:p>
            <a:pPr lvl="0"/>
            <a:r>
              <a:rPr lang="sv-SE"/>
              <a:t>Namn </a:t>
            </a:r>
            <a:r>
              <a:rPr lang="sv-SE" err="1"/>
              <a:t>Namnesson</a:t>
            </a:r>
            <a:br>
              <a:rPr lang="sv-SE"/>
            </a:br>
            <a:r>
              <a:rPr lang="sv-SE"/>
              <a:t>Titel</a:t>
            </a:r>
          </a:p>
          <a:p>
            <a:pPr lvl="0"/>
            <a:r>
              <a:rPr lang="sv-SE"/>
              <a:t>Datum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BDBF191B-6AEB-4CCA-B141-5EF4F9F7AA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  <p:sp>
        <p:nvSpPr>
          <p:cNvPr id="8" name="Rubrik 1">
            <a:extLst>
              <a:ext uri="{FF2B5EF4-FFF2-40B4-BE49-F238E27FC236}">
                <a16:creationId xmlns:a16="http://schemas.microsoft.com/office/drawing/2014/main" id="{B3F6FD54-C892-4BA4-BE9D-ED4B94D9E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2092" y="2426509"/>
            <a:ext cx="6607816" cy="1655762"/>
          </a:xfrm>
        </p:spPr>
        <p:txBody>
          <a:bodyPr anchor="ctr">
            <a:normAutofit/>
          </a:bodyPr>
          <a:lstStyle>
            <a:lvl1pPr algn="ctr">
              <a:lnSpc>
                <a:spcPts val="42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42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31FE79-7559-48FD-97F6-85DE67B9D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00A2A6-51F6-46B2-878D-E153C55AD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98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DECA394-5DCF-4AA1-827C-0B4D291B9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98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E86F426-F6F1-4A77-94D0-4E4BBABEE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AD33AB-FE64-4715-BEC5-3CB0B406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45260618-5032-4CA5-ADE2-51B459983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9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AA1812-C957-4535-81C1-C0BD3611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E082B23-3E9D-477C-B446-8644CBBF4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E07ACFF-E6F6-4FF0-AA9D-3FEF1E31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14EFC7-DD15-450C-9679-EC5B2ABD3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60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2">
    <p:bg>
      <p:bgPr>
        <a:solidFill>
          <a:srgbClr val="8FB8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1DDFF5-BCCC-4FB8-A434-37E573C6B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4A18FC-C606-4F17-94BE-6A7D5704D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2C3FFE-CDDA-4CFF-9942-127EB264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CA4ABA-884C-4701-8C1C-2EB93E2F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49A26DA-9AA1-4E87-8115-CF8413A69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122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3">
    <p:bg>
      <p:bgPr>
        <a:solidFill>
          <a:srgbClr val="3B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1DDFF5-BCCC-4FB8-A434-37E573C6B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4A18FC-C606-4F17-94BE-6A7D5704D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2C3FFE-CDDA-4CFF-9942-127EB264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CA4ABA-884C-4701-8C1C-2EB93E2F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BDD1F87-5733-4739-8F6C-0C15C678AD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9DF83555-6640-457A-A3EC-169EEFFCF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937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bg>
      <p:bgPr>
        <a:solidFill>
          <a:srgbClr val="3B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FF242134-2D76-4DCB-88C7-19CDE0CE5B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  <p:sp>
        <p:nvSpPr>
          <p:cNvPr id="4" name="Rubrik 1">
            <a:extLst>
              <a:ext uri="{FF2B5EF4-FFF2-40B4-BE49-F238E27FC236}">
                <a16:creationId xmlns:a16="http://schemas.microsoft.com/office/drawing/2014/main" id="{736A817A-6D90-4763-A086-230AEE35D3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499" y="1768476"/>
            <a:ext cx="9486901" cy="275362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</a:t>
            </a:r>
            <a:br>
              <a:rPr lang="sv-SE"/>
            </a:br>
            <a:r>
              <a:rPr lang="sv-SE"/>
              <a:t>mall för rubrikformat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50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xagonbild text höger">
    <p:bg>
      <p:bgPr>
        <a:solidFill>
          <a:srgbClr val="3A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10">
            <a:extLst>
              <a:ext uri="{FF2B5EF4-FFF2-40B4-BE49-F238E27FC236}">
                <a16:creationId xmlns:a16="http://schemas.microsoft.com/office/drawing/2014/main" id="{BF3B0B8E-EC71-424A-A1F2-FC479B00BC8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350" y="1447800"/>
            <a:ext cx="4564063" cy="3867150"/>
          </a:xfrm>
          <a:prstGeom prst="hexagon">
            <a:avLst/>
          </a:prstGeom>
          <a:solidFill>
            <a:schemeClr val="accent1"/>
          </a:solidFill>
        </p:spPr>
        <p:txBody>
          <a:bodyPr/>
          <a:lstStyle/>
          <a:p>
            <a:endParaRPr lang="en-GB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DAF063B-7068-450F-B5C5-EFF53860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9" y="2004565"/>
            <a:ext cx="5256213" cy="275362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2D4A290-92C2-4588-AFB1-4C6822A811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7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xagon text vänster">
    <p:bg>
      <p:bgPr>
        <a:solidFill>
          <a:srgbClr val="3A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10">
            <a:extLst>
              <a:ext uri="{FF2B5EF4-FFF2-40B4-BE49-F238E27FC236}">
                <a16:creationId xmlns:a16="http://schemas.microsoft.com/office/drawing/2014/main" id="{BF3B0B8E-EC71-424A-A1F2-FC479B00BC8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9094" y="1447800"/>
            <a:ext cx="4564063" cy="3867150"/>
          </a:xfrm>
          <a:prstGeom prst="hexagon">
            <a:avLst/>
          </a:prstGeom>
          <a:solidFill>
            <a:schemeClr val="accent1"/>
          </a:solidFill>
        </p:spPr>
        <p:txBody>
          <a:bodyPr/>
          <a:lstStyle/>
          <a:p>
            <a:endParaRPr lang="en-GB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4DAF063B-7068-450F-B5C5-EFF53860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2004565"/>
            <a:ext cx="4470401" cy="275362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2D4A290-92C2-4588-AFB1-4C6822A811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7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xagonbild rubrik och text">
    <p:bg>
      <p:bgPr>
        <a:solidFill>
          <a:srgbClr val="3B57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10">
            <a:extLst>
              <a:ext uri="{FF2B5EF4-FFF2-40B4-BE49-F238E27FC236}">
                <a16:creationId xmlns:a16="http://schemas.microsoft.com/office/drawing/2014/main" id="{BF3B0B8E-EC71-424A-A1F2-FC479B00BC8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9094" y="1447800"/>
            <a:ext cx="4564063" cy="3867150"/>
          </a:xfrm>
          <a:prstGeom prst="hexagon">
            <a:avLst/>
          </a:prstGeom>
          <a:solidFill>
            <a:schemeClr val="accent1"/>
          </a:solidFill>
        </p:spPr>
        <p:txBody>
          <a:bodyPr/>
          <a:lstStyle/>
          <a:p>
            <a:endParaRPr lang="en-GB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2D4A290-92C2-4588-AFB1-4C6822A811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3157" y="5961760"/>
            <a:ext cx="1056312" cy="681230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62ABE50D-60DA-4704-89D7-730FD6C5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843" y="1126379"/>
            <a:ext cx="4470401" cy="2169082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41C8E73C-019E-4FB7-946D-69FAB814CF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8843" y="3381376"/>
            <a:ext cx="4470401" cy="2350246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07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5E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97E94E6-E056-44DB-88F4-99A19E9B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3746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B8ED10-F4B2-4FA1-8E88-70AFDC69C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79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63B157-AAB9-40E3-9103-92766FFC2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D5718-60B2-496E-9FAD-9B02076132A9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5C12CA-C4C9-478F-B06C-6D1D166FF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9600E1-62B8-4BC8-B329-4E5895203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9002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3BD01-E488-4B64-A04E-23BB7B336F1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C5BF98D-74DA-45EB-8556-36CEC6EE7E3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156" y="5962495"/>
            <a:ext cx="1056312" cy="68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32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ts val="3100"/>
        </a:lnSpc>
        <a:spcBef>
          <a:spcPct val="0"/>
        </a:spcBef>
        <a:buNone/>
        <a:defRPr sz="2800" b="1" kern="1200">
          <a:solidFill>
            <a:srgbClr val="3A5776"/>
          </a:solidFill>
          <a:latin typeface="+mj-lt"/>
          <a:ea typeface="+mj-ea"/>
          <a:cs typeface="+mj-cs"/>
        </a:defRPr>
      </a:lvl1pPr>
    </p:titleStyle>
    <p:bodyStyle>
      <a:lvl1pPr marL="271463" indent="-271463" algn="l" defTabSz="914400" rtl="0" eaLnBrk="1" latinLnBrk="0" hangingPunct="1">
        <a:lnSpc>
          <a:spcPct val="100000"/>
        </a:lnSpc>
        <a:spcBef>
          <a:spcPts val="10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1938" algn="l" defTabSz="914400" rtl="0" eaLnBrk="1" latinLnBrk="0" hangingPunct="1">
        <a:lnSpc>
          <a:spcPct val="100000"/>
        </a:lnSpc>
        <a:spcBef>
          <a:spcPts val="500"/>
        </a:spcBef>
        <a:buClrTx/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73050" algn="l" defTabSz="914400" rtl="0" eaLnBrk="1" latinLnBrk="0" hangingPunct="1">
        <a:lnSpc>
          <a:spcPct val="10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7913" indent="-271463" algn="l" defTabSz="914400" rtl="0" eaLnBrk="1" latinLnBrk="0" hangingPunct="1">
        <a:lnSpc>
          <a:spcPct val="100000"/>
        </a:lnSpc>
        <a:spcBef>
          <a:spcPts val="500"/>
        </a:spcBef>
        <a:buClrTx/>
        <a:buFont typeface="Arial" panose="020B0604020202020204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71463" algn="l" defTabSz="914400" rtl="0" eaLnBrk="1" latinLnBrk="0" hangingPunct="1">
        <a:lnSpc>
          <a:spcPct val="10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71">
          <p15:clr>
            <a:srgbClr val="F26B43"/>
          </p15:clr>
        </p15:guide>
        <p15:guide id="2" pos="529">
          <p15:clr>
            <a:srgbClr val="F26B43"/>
          </p15:clr>
        </p15:guide>
        <p15:guide id="3" pos="7151">
          <p15:clr>
            <a:srgbClr val="F26B43"/>
          </p15:clr>
        </p15:guide>
        <p15:guide id="4" orient="horz" pos="1139">
          <p15:clr>
            <a:srgbClr val="F26B43"/>
          </p15:clr>
        </p15:guide>
        <p15:guide id="5" orient="horz" pos="365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447234" y="2417674"/>
            <a:ext cx="7363491" cy="1655762"/>
          </a:xfrm>
        </p:spPr>
        <p:txBody>
          <a:bodyPr>
            <a:normAutofit/>
          </a:bodyPr>
          <a:lstStyle/>
          <a:p>
            <a:r>
              <a:rPr lang="sv-SE" dirty="0"/>
              <a:t>Ekonomisk Åtgärdsplan </a:t>
            </a:r>
            <a:r>
              <a:rPr lang="sv-SE" dirty="0" err="1"/>
              <a:t>Älvstaden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52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0DE1716-A583-485C-A31C-64E45187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374650"/>
            <a:ext cx="11091684" cy="1325563"/>
          </a:xfrm>
        </p:spPr>
        <p:txBody>
          <a:bodyPr/>
          <a:lstStyle/>
          <a:p>
            <a:r>
              <a:rPr lang="sv-SE" dirty="0"/>
              <a:t>Bakgrunden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182CC9EB-1A20-4911-AFD9-CF6F0367BB77}"/>
              </a:ext>
            </a:extLst>
          </p:cNvPr>
          <p:cNvSpPr/>
          <p:nvPr/>
        </p:nvSpPr>
        <p:spPr>
          <a:xfrm>
            <a:off x="836613" y="2057738"/>
            <a:ext cx="10203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Utgångsläget för Fastighetskontorets genomlysning är ett underskott på -2 200 mkr, enligt Färdplan </a:t>
            </a:r>
            <a:r>
              <a:rPr lang="sv-SE" sz="2400" dirty="0" err="1"/>
              <a:t>Älvstaden</a:t>
            </a:r>
            <a:r>
              <a:rPr lang="sv-SE" sz="2400" dirty="0"/>
              <a:t> version 2020–2021.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Fastighetskontoret har inhämtat underlag, genomlyst och analyserat de ekonomiska förutsättningarna för de delområden som ingår i </a:t>
            </a:r>
            <a:r>
              <a:rPr lang="sv-SE" sz="2400" dirty="0" err="1"/>
              <a:t>Älvstaden</a:t>
            </a:r>
            <a:r>
              <a:rPr lang="sv-SE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Kontoret redogör för ett antal möjliga åtgärdsalternativ för respektive delområde. </a:t>
            </a:r>
          </a:p>
        </p:txBody>
      </p:sp>
    </p:spTree>
    <p:extLst>
      <p:ext uri="{BB962C8B-B14F-4D97-AF65-F5344CB8AC3E}">
        <p14:creationId xmlns:p14="http://schemas.microsoft.com/office/powerpoint/2010/main" val="170638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0DE1716-A583-485C-A31C-64E45187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374650"/>
            <a:ext cx="11091684" cy="1325563"/>
          </a:xfrm>
        </p:spPr>
        <p:txBody>
          <a:bodyPr/>
          <a:lstStyle/>
          <a:p>
            <a:r>
              <a:rPr lang="sv-SE" dirty="0"/>
              <a:t>Fastighetskontorets rekommendation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6F49BAF-BD96-49A6-BC55-05B3034F3FDD}"/>
              </a:ext>
            </a:extLst>
          </p:cNvPr>
          <p:cNvSpPr/>
          <p:nvPr/>
        </p:nvSpPr>
        <p:spPr>
          <a:xfrm>
            <a:off x="836613" y="1898640"/>
            <a:ext cx="92133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dirty="0"/>
              <a:t>Genomföra detaljplanen för Masthuggskajen etapp 1 enligt plan och fastställ en ny ekonomisk ram på -330 mkr för genomförandet,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Ta fram en ny detaljplan för Skeppsbron med ökad exploatering och tydligt fokus på ekonomi i balans och genomförbarhet. Fastställ ett inriktningsbeslut för en ekonomi i balans.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Utveckla Frihamnens inre delar med fördelningen 60/40 BR/HR samt en enklare konstruktion för </a:t>
            </a:r>
            <a:r>
              <a:rPr lang="sv-SE" dirty="0" err="1"/>
              <a:t>sociodukten</a:t>
            </a:r>
            <a:r>
              <a:rPr lang="sv-SE" dirty="0"/>
              <a:t>. Fastställ ett inriktningsbeslut för en ekonomi i balans.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Genomföra Backaplan enligt plan samt ta aktivt ställningstagande för uppsägning av tomträttsavtal för tomträtter inom ramavtalsområdet och Väster om Kvillebäcken.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Genomföra </a:t>
            </a:r>
            <a:r>
              <a:rPr lang="sv-SE" dirty="0" err="1"/>
              <a:t>Centralenområdet</a:t>
            </a:r>
            <a:r>
              <a:rPr lang="sv-SE" dirty="0"/>
              <a:t> med inriktningsbeslut om ett överskott på minst 120 mkr.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Genomföra pågående detaljplaneprojekt på </a:t>
            </a:r>
            <a:r>
              <a:rPr lang="sv-SE" dirty="0" err="1"/>
              <a:t>Lindholmen</a:t>
            </a:r>
            <a:r>
              <a:rPr lang="sv-SE" dirty="0"/>
              <a:t> och ta fram ett planprogram för området med utgångspunkt i de grundförutsättningar som anges under avsnittet Delområde: </a:t>
            </a:r>
            <a:r>
              <a:rPr lang="sv-SE" dirty="0" err="1"/>
              <a:t>Lindholmen</a:t>
            </a:r>
            <a:r>
              <a:rPr lang="sv-SE" dirty="0"/>
              <a:t>. Fastställ ett inriktningsbeslut om minst en ekonomi i balans. </a:t>
            </a:r>
          </a:p>
        </p:txBody>
      </p:sp>
    </p:spTree>
    <p:extLst>
      <p:ext uri="{BB962C8B-B14F-4D97-AF65-F5344CB8AC3E}">
        <p14:creationId xmlns:p14="http://schemas.microsoft.com/office/powerpoint/2010/main" val="12896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0DE1716-A583-485C-A31C-64E45187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374650"/>
            <a:ext cx="11091684" cy="1325563"/>
          </a:xfrm>
        </p:spPr>
        <p:txBody>
          <a:bodyPr/>
          <a:lstStyle/>
          <a:p>
            <a:r>
              <a:rPr lang="sv-SE" dirty="0"/>
              <a:t>Remissinstansernas frågor att svara på 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7FB52F64-CB39-403C-AC21-407C338DECEC}"/>
              </a:ext>
            </a:extLst>
          </p:cNvPr>
          <p:cNvSpPr/>
          <p:nvPr/>
        </p:nvSpPr>
        <p:spPr>
          <a:xfrm>
            <a:off x="918722" y="2069653"/>
            <a:ext cx="10257278" cy="3457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v-SE" sz="2400" dirty="0"/>
              <a:t>Vad innebär Ekonomisk åtgärdsplan för er förvaltning/bolag?</a:t>
            </a:r>
            <a:r>
              <a:rPr lang="en-US" sz="2400" dirty="0"/>
              <a:t> </a:t>
            </a:r>
          </a:p>
          <a:p>
            <a:pPr marL="457200" lvl="0" indent="-457200">
              <a:spcAft>
                <a:spcPts val="800"/>
              </a:spcAft>
              <a:buFont typeface="+mj-lt"/>
              <a:buAutoNum type="arabicPeriod"/>
            </a:pPr>
            <a:r>
              <a:rPr lang="sv-SE" sz="2400" dirty="0"/>
              <a:t>Vad anser er förvaltning/bolag behöver förändras alternativt anpassas i Ekonomisk åtgärdsplan?</a:t>
            </a:r>
          </a:p>
          <a:p>
            <a:pPr marL="457200" lvl="0" indent="-457200">
              <a:spcAft>
                <a:spcPts val="800"/>
              </a:spcAft>
              <a:buFont typeface="+mj-lt"/>
              <a:buAutoNum type="arabicPeriod"/>
            </a:pPr>
            <a:r>
              <a:rPr lang="sv-SE" sz="2400" dirty="0"/>
              <a:t>Vad i Ekonomisk åtgärdsplan anser er förvaltning/bolag är viktigt att kommunfullmäktige beslutar om? </a:t>
            </a:r>
          </a:p>
          <a:p>
            <a:pPr marL="457200" lvl="0" indent="-457200">
              <a:spcAft>
                <a:spcPts val="800"/>
              </a:spcAft>
              <a:buFont typeface="+mj-lt"/>
              <a:buAutoNum type="arabicPeriod"/>
            </a:pPr>
            <a:r>
              <a:rPr lang="sv-SE" sz="2400" dirty="0"/>
              <a:t>Vad i Ekonomisk åtgärdsplan ser ni är nämndens/förvaltningens eller styrelsens/bolagets eget ansvar att fatta beslut om? </a:t>
            </a:r>
          </a:p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lang="sv-SE" sz="2400" dirty="0"/>
              <a:t>Övriga synpunkter? </a:t>
            </a:r>
          </a:p>
        </p:txBody>
      </p:sp>
    </p:spTree>
    <p:extLst>
      <p:ext uri="{BB962C8B-B14F-4D97-AF65-F5344CB8AC3E}">
        <p14:creationId xmlns:p14="http://schemas.microsoft.com/office/powerpoint/2010/main" val="290721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50DE1716-A583-485C-A31C-64E451874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374650"/>
            <a:ext cx="11091684" cy="1325563"/>
          </a:xfrm>
        </p:spPr>
        <p:txBody>
          <a:bodyPr/>
          <a:lstStyle/>
          <a:p>
            <a:r>
              <a:rPr lang="sv-SE" dirty="0"/>
              <a:t>Frågor att diskutera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309FDEA-5D4D-4F27-9B71-FA303B5E8835}"/>
              </a:ext>
            </a:extLst>
          </p:cNvPr>
          <p:cNvSpPr/>
          <p:nvPr/>
        </p:nvSpPr>
        <p:spPr>
          <a:xfrm>
            <a:off x="836613" y="2111987"/>
            <a:ext cx="10257278" cy="399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v-SE" sz="2200" dirty="0"/>
              <a:t>Ligger det i </a:t>
            </a:r>
            <a:r>
              <a:rPr lang="sv-SE" sz="2200" dirty="0" err="1"/>
              <a:t>BRGs</a:t>
            </a:r>
            <a:r>
              <a:rPr lang="sv-SE" sz="2200" dirty="0"/>
              <a:t> uppdrag att svara på hur de planerande och utförande förvaltningarna når en exploateringsekonomi i balans? </a:t>
            </a:r>
          </a:p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v-SE" sz="2200" dirty="0"/>
              <a:t>Att minska andelen HR till förmån för BR är mer attraktivt för näringslivet och genererar högre markvärden men går emot målen med fler och billiga hyresrätter.</a:t>
            </a:r>
          </a:p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v-SE" sz="2200" dirty="0"/>
              <a:t>Att ta ett omtag på Skeppsbron är möjligtvis nödvändigt men vilka signaler ger detta till näringslivet och deras förtroende för stadens stadsutvecklingsprocesser?  </a:t>
            </a:r>
          </a:p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endParaRPr lang="sv-SE" sz="2200" dirty="0"/>
          </a:p>
          <a:p>
            <a:pPr marL="457200" lvl="0" indent="-457200">
              <a:spcBef>
                <a:spcPts val="200"/>
              </a:spcBef>
              <a:spcAft>
                <a:spcPts val="800"/>
              </a:spcAft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69051633"/>
      </p:ext>
    </p:extLst>
  </p:cSld>
  <p:clrMapOvr>
    <a:masterClrMapping/>
  </p:clrMapOvr>
</p:sld>
</file>

<file path=ppt/theme/theme1.xml><?xml version="1.0" encoding="utf-8"?>
<a:theme xmlns:a="http://schemas.openxmlformats.org/drawingml/2006/main" name="BRG Blue">
  <a:themeElements>
    <a:clrScheme name="Anpassat 104">
      <a:dk1>
        <a:sysClr val="windowText" lastClr="000000"/>
      </a:dk1>
      <a:lt1>
        <a:sysClr val="window" lastClr="FFFFFF"/>
      </a:lt1>
      <a:dk2>
        <a:srgbClr val="D36248"/>
      </a:dk2>
      <a:lt2>
        <a:srgbClr val="E7B39E"/>
      </a:lt2>
      <a:accent1>
        <a:srgbClr val="C6D7E2"/>
      </a:accent1>
      <a:accent2>
        <a:srgbClr val="8AAEC4"/>
      </a:accent2>
      <a:accent3>
        <a:srgbClr val="6997B3"/>
      </a:accent3>
      <a:accent4>
        <a:srgbClr val="47748F"/>
      </a:accent4>
      <a:accent5>
        <a:srgbClr val="335367"/>
      </a:accent5>
      <a:accent6>
        <a:srgbClr val="223542"/>
      </a:accent6>
      <a:hlink>
        <a:srgbClr val="0563C1"/>
      </a:hlink>
      <a:folHlink>
        <a:srgbClr val="954F72"/>
      </a:folHlink>
    </a:clrScheme>
    <a:fontScheme name="Anpassat 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G PPT mall.potx" id="{431757C3-2CB9-42E5-A312-9E227955CC5C}" vid="{16C99662-BD46-436F-821A-66824B2F33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Bredbild</PresentationFormat>
  <Paragraphs>24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7" baseType="lpstr">
      <vt:lpstr>Arial</vt:lpstr>
      <vt:lpstr>BRG Blue</vt:lpstr>
      <vt:lpstr>Ekonomisk Åtgärdsplan Älvstaden</vt:lpstr>
      <vt:lpstr>Bakgrunden</vt:lpstr>
      <vt:lpstr>Fastighetskontorets rekommendation</vt:lpstr>
      <vt:lpstr>Remissinstansernas frågor att svara på </vt:lpstr>
      <vt:lpstr>Frågor att diskutera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John Wedel</dc:creator>
  <cp:lastModifiedBy>Pär Abrahamsson</cp:lastModifiedBy>
  <cp:revision>26</cp:revision>
  <dcterms:created xsi:type="dcterms:W3CDTF">2021-02-19T10:36:41Z</dcterms:created>
  <dcterms:modified xsi:type="dcterms:W3CDTF">2021-03-30T12:08:38Z</dcterms:modified>
</cp:coreProperties>
</file>