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6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81" r:id="rId3"/>
    <p:sldMasterId id="2147483689" r:id="rId4"/>
    <p:sldMasterId id="2147483716" r:id="rId5"/>
    <p:sldMasterId id="2147483737" r:id="rId6"/>
  </p:sldMasterIdLst>
  <p:notesMasterIdLst>
    <p:notesMasterId r:id="rId16"/>
  </p:notesMasterIdLst>
  <p:handoutMasterIdLst>
    <p:handoutMasterId r:id="rId17"/>
  </p:handoutMasterIdLst>
  <p:sldIdLst>
    <p:sldId id="336" r:id="rId7"/>
    <p:sldId id="374" r:id="rId8"/>
    <p:sldId id="375" r:id="rId9"/>
    <p:sldId id="366" r:id="rId10"/>
    <p:sldId id="376" r:id="rId11"/>
    <p:sldId id="367" r:id="rId12"/>
    <p:sldId id="377" r:id="rId13"/>
    <p:sldId id="368" r:id="rId14"/>
    <p:sldId id="338" r:id="rId15"/>
  </p:sldIdLst>
  <p:sldSz cx="12192000" cy="6858000"/>
  <p:notesSz cx="6797675" cy="9926638"/>
  <p:custDataLst>
    <p:tags r:id="rId18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40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7" orient="horz" pos="2319" userDrawn="1">
          <p15:clr>
            <a:srgbClr val="A4A3A4"/>
          </p15:clr>
        </p15:guide>
        <p15:guide id="8" orient="horz" pos="3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DF2"/>
    <a:srgbClr val="F6F5F1"/>
    <a:srgbClr val="366D6B"/>
    <a:srgbClr val="D36248"/>
    <a:srgbClr val="8FB8CA"/>
    <a:srgbClr val="3B5776"/>
    <a:srgbClr val="9D9C9C"/>
    <a:srgbClr val="36646B"/>
    <a:srgbClr val="7DB094"/>
    <a:srgbClr val="D46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82577" autoAdjust="0"/>
  </p:normalViewPr>
  <p:slideViewPr>
    <p:cSldViewPr snapToGrid="0" showGuides="1">
      <p:cViewPr varScale="1">
        <p:scale>
          <a:sx n="161" d="100"/>
          <a:sy n="161" d="100"/>
        </p:scale>
        <p:origin x="150" y="168"/>
      </p:cViewPr>
      <p:guideLst>
        <p:guide pos="3840"/>
        <p:guide pos="7151"/>
        <p:guide orient="horz" pos="2319"/>
        <p:guide orient="horz" pos="3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4" d="100"/>
          <a:sy n="74" d="100"/>
        </p:scale>
        <p:origin x="4044" y="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rg.local\Shares\Profiles\petwar\Desktop\Arbetsl&#246;shet%20styrelsen%2013%20decemb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rg.local\Shares\Profiles\petwar\Desktop\Arbetsl&#246;shet%20styrelsen%2013%20decemb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rg.local\Shares\Profiles\petwar\Desktop\Arbetsl&#246;shet%20styrelsen%2013%20decemb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rg.local\Shares\Profiles\petwar\Desktop\Arbetsl&#246;shet%20styrelsen%2013%20december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rg.local\Shares\Profiles\petwar\Desktop\Arbetsl&#246;shet%20styrelsen%2013%20december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rg.local\Shares\Profiles\petwar\Desktop\Arbetsl&#246;shet%20styrelsen%2013%20december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rg.local\Shares\Profiles\petwar\Desktop\Arbetsl&#246;shet%20styrelsen%2013%20december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brg.local\Shares\Profiles\petwar\Desktop\Arbetsl&#246;shet%20styrelsen%2013%20december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brg.local\Shares\Profiles\petwar\Desktop\Arbetsl&#246;shet%20styrelsen%2013%20december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643597442691554E-2"/>
          <c:y val="6.0329173272400262E-2"/>
          <c:w val="0.7884321637426901"/>
          <c:h val="0.64285614298227611"/>
        </c:manualLayout>
      </c:layout>
      <c:lineChart>
        <c:grouping val="standard"/>
        <c:varyColors val="0"/>
        <c:ser>
          <c:idx val="0"/>
          <c:order val="0"/>
          <c:tx>
            <c:v>  Arbetslösa totalt 16-64 år</c:v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0.24693508771929826"/>
                  <c:y val="-4.610983595279342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1A-4B73-8A91-50DAEA088FC5}"/>
                </c:ext>
              </c:extLst>
            </c:dLbl>
            <c:dLbl>
              <c:idx val="33"/>
              <c:layout>
                <c:manualLayout>
                  <c:x val="0"/>
                  <c:y val="2.8594122319301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1A-4B73-8A91-50DAEA088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'Varaktighet över tid'!$A$4:$A$37</c:f>
              <c:strCache>
                <c:ptCount val="34"/>
                <c:pt idx="0">
                  <c:v>Januari 2019</c:v>
                </c:pt>
                <c:pt idx="1">
                  <c:v>Februari 2019</c:v>
                </c:pt>
                <c:pt idx="2">
                  <c:v>Mars 2019</c:v>
                </c:pt>
                <c:pt idx="3">
                  <c:v>April 2019</c:v>
                </c:pt>
                <c:pt idx="4">
                  <c:v>Maj 2019</c:v>
                </c:pt>
                <c:pt idx="5">
                  <c:v>Juni 2019</c:v>
                </c:pt>
                <c:pt idx="6">
                  <c:v>Juli 2019</c:v>
                </c:pt>
                <c:pt idx="7">
                  <c:v>Augusti 2019</c:v>
                </c:pt>
                <c:pt idx="8">
                  <c:v>September 2019</c:v>
                </c:pt>
                <c:pt idx="9">
                  <c:v>Oktober 2019</c:v>
                </c:pt>
                <c:pt idx="10">
                  <c:v>November 2019</c:v>
                </c:pt>
                <c:pt idx="11">
                  <c:v>December 2019</c:v>
                </c:pt>
                <c:pt idx="12">
                  <c:v>Januari 2020</c:v>
                </c:pt>
                <c:pt idx="13">
                  <c:v>Februari 2020</c:v>
                </c:pt>
                <c:pt idx="14">
                  <c:v>Mars 2020</c:v>
                </c:pt>
                <c:pt idx="15">
                  <c:v>April 2020</c:v>
                </c:pt>
                <c:pt idx="16">
                  <c:v>Maj 2020</c:v>
                </c:pt>
                <c:pt idx="17">
                  <c:v>Juni 2020</c:v>
                </c:pt>
                <c:pt idx="18">
                  <c:v>Juli 2020</c:v>
                </c:pt>
                <c:pt idx="19">
                  <c:v>Augusti 2020</c:v>
                </c:pt>
                <c:pt idx="20">
                  <c:v>September 2020</c:v>
                </c:pt>
                <c:pt idx="21">
                  <c:v>Oktober 2020</c:v>
                </c:pt>
                <c:pt idx="22">
                  <c:v>November 2020</c:v>
                </c:pt>
                <c:pt idx="23">
                  <c:v>December 2020</c:v>
                </c:pt>
                <c:pt idx="24">
                  <c:v>Januari 2021</c:v>
                </c:pt>
                <c:pt idx="25">
                  <c:v>Februari 2021</c:v>
                </c:pt>
                <c:pt idx="26">
                  <c:v>Mars 2021</c:v>
                </c:pt>
                <c:pt idx="27">
                  <c:v>April 2021</c:v>
                </c:pt>
                <c:pt idx="28">
                  <c:v>Maj 2021</c:v>
                </c:pt>
                <c:pt idx="29">
                  <c:v>Juni 2021</c:v>
                </c:pt>
                <c:pt idx="30">
                  <c:v>Juli 2021</c:v>
                </c:pt>
                <c:pt idx="31">
                  <c:v>Augusti 2021</c:v>
                </c:pt>
                <c:pt idx="32">
                  <c:v>September 2021</c:v>
                </c:pt>
                <c:pt idx="33">
                  <c:v>Oktober 2021</c:v>
                </c:pt>
              </c:strCache>
            </c:strRef>
          </c:cat>
          <c:val>
            <c:numRef>
              <c:f>'Varaktighet över tid'!$B$4:$B$37</c:f>
              <c:numCache>
                <c:formatCode>#,##0</c:formatCode>
                <c:ptCount val="34"/>
                <c:pt idx="0">
                  <c:v>28754</c:v>
                </c:pt>
                <c:pt idx="1">
                  <c:v>28776</c:v>
                </c:pt>
                <c:pt idx="2">
                  <c:v>28410</c:v>
                </c:pt>
                <c:pt idx="3">
                  <c:v>27893</c:v>
                </c:pt>
                <c:pt idx="4">
                  <c:v>27671</c:v>
                </c:pt>
                <c:pt idx="5">
                  <c:v>28429</c:v>
                </c:pt>
                <c:pt idx="6">
                  <c:v>29471</c:v>
                </c:pt>
                <c:pt idx="7">
                  <c:v>30286</c:v>
                </c:pt>
                <c:pt idx="8">
                  <c:v>30435</c:v>
                </c:pt>
                <c:pt idx="9">
                  <c:v>30435</c:v>
                </c:pt>
                <c:pt idx="10">
                  <c:v>30608</c:v>
                </c:pt>
                <c:pt idx="11">
                  <c:v>30992</c:v>
                </c:pt>
                <c:pt idx="12">
                  <c:v>31631</c:v>
                </c:pt>
                <c:pt idx="13">
                  <c:v>31638</c:v>
                </c:pt>
                <c:pt idx="14">
                  <c:v>33636</c:v>
                </c:pt>
                <c:pt idx="15">
                  <c:v>38049</c:v>
                </c:pt>
                <c:pt idx="16">
                  <c:v>41283</c:v>
                </c:pt>
                <c:pt idx="17">
                  <c:v>44985</c:v>
                </c:pt>
                <c:pt idx="18">
                  <c:v>47034</c:v>
                </c:pt>
                <c:pt idx="19">
                  <c:v>46662</c:v>
                </c:pt>
                <c:pt idx="20">
                  <c:v>45288</c:v>
                </c:pt>
                <c:pt idx="21">
                  <c:v>44131</c:v>
                </c:pt>
                <c:pt idx="22">
                  <c:v>43328</c:v>
                </c:pt>
                <c:pt idx="23">
                  <c:v>43729</c:v>
                </c:pt>
                <c:pt idx="24">
                  <c:v>44116</c:v>
                </c:pt>
                <c:pt idx="25">
                  <c:v>43383</c:v>
                </c:pt>
                <c:pt idx="26">
                  <c:v>41785</c:v>
                </c:pt>
                <c:pt idx="27">
                  <c:v>40416</c:v>
                </c:pt>
                <c:pt idx="28">
                  <c:v>39266</c:v>
                </c:pt>
                <c:pt idx="29">
                  <c:v>39016</c:v>
                </c:pt>
                <c:pt idx="30">
                  <c:v>39181</c:v>
                </c:pt>
                <c:pt idx="31">
                  <c:v>37976</c:v>
                </c:pt>
                <c:pt idx="32">
                  <c:v>36351</c:v>
                </c:pt>
                <c:pt idx="33">
                  <c:v>34893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1A-4B73-8A91-50DAEA088FC5}"/>
            </c:ext>
          </c:extLst>
        </c:ser>
        <c:ser>
          <c:idx val="1"/>
          <c:order val="1"/>
          <c:tx>
            <c:v>  Därav utan arbete &gt;6 mån</c:v>
          </c:tx>
          <c:spPr>
            <a:ln w="571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0.24690877192982455"/>
                  <c:y val="-5.35803318469226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1A-4B73-8A91-50DAEA088FC5}"/>
                </c:ext>
              </c:extLst>
            </c:dLbl>
            <c:dLbl>
              <c:idx val="33"/>
              <c:layout>
                <c:manualLayout>
                  <c:x val="0"/>
                  <c:y val="2.8594122319300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1A-4B73-8A91-50DAEA088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'Varaktighet över tid'!$A$4:$A$37</c:f>
              <c:strCache>
                <c:ptCount val="34"/>
                <c:pt idx="0">
                  <c:v>Januari 2019</c:v>
                </c:pt>
                <c:pt idx="1">
                  <c:v>Februari 2019</c:v>
                </c:pt>
                <c:pt idx="2">
                  <c:v>Mars 2019</c:v>
                </c:pt>
                <c:pt idx="3">
                  <c:v>April 2019</c:v>
                </c:pt>
                <c:pt idx="4">
                  <c:v>Maj 2019</c:v>
                </c:pt>
                <c:pt idx="5">
                  <c:v>Juni 2019</c:v>
                </c:pt>
                <c:pt idx="6">
                  <c:v>Juli 2019</c:v>
                </c:pt>
                <c:pt idx="7">
                  <c:v>Augusti 2019</c:v>
                </c:pt>
                <c:pt idx="8">
                  <c:v>September 2019</c:v>
                </c:pt>
                <c:pt idx="9">
                  <c:v>Oktober 2019</c:v>
                </c:pt>
                <c:pt idx="10">
                  <c:v>November 2019</c:v>
                </c:pt>
                <c:pt idx="11">
                  <c:v>December 2019</c:v>
                </c:pt>
                <c:pt idx="12">
                  <c:v>Januari 2020</c:v>
                </c:pt>
                <c:pt idx="13">
                  <c:v>Februari 2020</c:v>
                </c:pt>
                <c:pt idx="14">
                  <c:v>Mars 2020</c:v>
                </c:pt>
                <c:pt idx="15">
                  <c:v>April 2020</c:v>
                </c:pt>
                <c:pt idx="16">
                  <c:v>Maj 2020</c:v>
                </c:pt>
                <c:pt idx="17">
                  <c:v>Juni 2020</c:v>
                </c:pt>
                <c:pt idx="18">
                  <c:v>Juli 2020</c:v>
                </c:pt>
                <c:pt idx="19">
                  <c:v>Augusti 2020</c:v>
                </c:pt>
                <c:pt idx="20">
                  <c:v>September 2020</c:v>
                </c:pt>
                <c:pt idx="21">
                  <c:v>Oktober 2020</c:v>
                </c:pt>
                <c:pt idx="22">
                  <c:v>November 2020</c:v>
                </c:pt>
                <c:pt idx="23">
                  <c:v>December 2020</c:v>
                </c:pt>
                <c:pt idx="24">
                  <c:v>Januari 2021</c:v>
                </c:pt>
                <c:pt idx="25">
                  <c:v>Februari 2021</c:v>
                </c:pt>
                <c:pt idx="26">
                  <c:v>Mars 2021</c:v>
                </c:pt>
                <c:pt idx="27">
                  <c:v>April 2021</c:v>
                </c:pt>
                <c:pt idx="28">
                  <c:v>Maj 2021</c:v>
                </c:pt>
                <c:pt idx="29">
                  <c:v>Juni 2021</c:v>
                </c:pt>
                <c:pt idx="30">
                  <c:v>Juli 2021</c:v>
                </c:pt>
                <c:pt idx="31">
                  <c:v>Augusti 2021</c:v>
                </c:pt>
                <c:pt idx="32">
                  <c:v>September 2021</c:v>
                </c:pt>
                <c:pt idx="33">
                  <c:v>Oktober 2021</c:v>
                </c:pt>
              </c:strCache>
            </c:strRef>
          </c:cat>
          <c:val>
            <c:numRef>
              <c:f>'Varaktighet över tid'!$C$4:$C$37</c:f>
              <c:numCache>
                <c:formatCode>#,##0</c:formatCode>
                <c:ptCount val="34"/>
                <c:pt idx="0">
                  <c:v>16347</c:v>
                </c:pt>
                <c:pt idx="1">
                  <c:v>16277</c:v>
                </c:pt>
                <c:pt idx="2">
                  <c:v>16421</c:v>
                </c:pt>
                <c:pt idx="3">
                  <c:v>16463</c:v>
                </c:pt>
                <c:pt idx="4">
                  <c:v>16425</c:v>
                </c:pt>
                <c:pt idx="5">
                  <c:v>16281</c:v>
                </c:pt>
                <c:pt idx="6">
                  <c:v>16875</c:v>
                </c:pt>
                <c:pt idx="7">
                  <c:v>17453</c:v>
                </c:pt>
                <c:pt idx="8">
                  <c:v>17356</c:v>
                </c:pt>
                <c:pt idx="9">
                  <c:v>17425</c:v>
                </c:pt>
                <c:pt idx="10">
                  <c:v>17516</c:v>
                </c:pt>
                <c:pt idx="11">
                  <c:v>17903</c:v>
                </c:pt>
                <c:pt idx="12">
                  <c:v>17861</c:v>
                </c:pt>
                <c:pt idx="13">
                  <c:v>17965</c:v>
                </c:pt>
                <c:pt idx="14">
                  <c:v>18284</c:v>
                </c:pt>
                <c:pt idx="15">
                  <c:v>18785</c:v>
                </c:pt>
                <c:pt idx="16">
                  <c:v>19521</c:v>
                </c:pt>
                <c:pt idx="17">
                  <c:v>20102</c:v>
                </c:pt>
                <c:pt idx="18">
                  <c:v>21500</c:v>
                </c:pt>
                <c:pt idx="19">
                  <c:v>22347</c:v>
                </c:pt>
                <c:pt idx="20">
                  <c:v>23507</c:v>
                </c:pt>
                <c:pt idx="21">
                  <c:v>25138</c:v>
                </c:pt>
                <c:pt idx="22">
                  <c:v>25436</c:v>
                </c:pt>
                <c:pt idx="23">
                  <c:v>26700</c:v>
                </c:pt>
                <c:pt idx="24">
                  <c:v>26623</c:v>
                </c:pt>
                <c:pt idx="25">
                  <c:v>26348</c:v>
                </c:pt>
                <c:pt idx="26">
                  <c:v>26094</c:v>
                </c:pt>
                <c:pt idx="27">
                  <c:v>25744</c:v>
                </c:pt>
                <c:pt idx="28">
                  <c:v>25266</c:v>
                </c:pt>
                <c:pt idx="29">
                  <c:v>24653</c:v>
                </c:pt>
                <c:pt idx="30">
                  <c:v>25119</c:v>
                </c:pt>
                <c:pt idx="31">
                  <c:v>25090</c:v>
                </c:pt>
                <c:pt idx="32">
                  <c:v>23952</c:v>
                </c:pt>
                <c:pt idx="33">
                  <c:v>22985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71A-4B73-8A91-50DAEA088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0870864"/>
        <c:axId val="1530875024"/>
      </c:lineChart>
      <c:catAx>
        <c:axId val="153087086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6350" cap="flat" cmpd="sng" algn="ctr">
            <a:solidFill>
              <a:sysClr val="windowText" lastClr="000000"/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530875024"/>
        <c:crosses val="autoZero"/>
        <c:auto val="1"/>
        <c:lblAlgn val="ctr"/>
        <c:lblOffset val="100"/>
        <c:tickLblSkip val="4"/>
        <c:noMultiLvlLbl val="0"/>
      </c:catAx>
      <c:valAx>
        <c:axId val="1530875024"/>
        <c:scaling>
          <c:orientation val="minMax"/>
        </c:scaling>
        <c:delete val="0"/>
        <c:axPos val="l"/>
        <c:numFmt formatCode="#,##0" sourceLinked="1"/>
        <c:majorTickMark val="in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530870864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643597442691554E-2"/>
          <c:y val="6.0329173272400262E-2"/>
          <c:w val="0.79214561403508776"/>
          <c:h val="0.64285614298227611"/>
        </c:manualLayout>
      </c:layout>
      <c:lineChart>
        <c:grouping val="standard"/>
        <c:varyColors val="0"/>
        <c:ser>
          <c:idx val="0"/>
          <c:order val="0"/>
          <c:tx>
            <c:v>  Arbetslösa totalt 16-64 år</c:v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0.25642222222222227"/>
                  <c:y val="-6.0912662662662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3E-4A4D-8415-52980D9C5170}"/>
                </c:ext>
              </c:extLst>
            </c:dLbl>
            <c:dLbl>
              <c:idx val="33"/>
              <c:layout>
                <c:manualLayout>
                  <c:x val="0"/>
                  <c:y val="3.1781781781781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3E-4A4D-8415-52980D9C51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'Varaktighet över tid'!$A$4:$A$37</c:f>
              <c:strCache>
                <c:ptCount val="34"/>
                <c:pt idx="0">
                  <c:v>Januari 2019</c:v>
                </c:pt>
                <c:pt idx="1">
                  <c:v>Februari 2019</c:v>
                </c:pt>
                <c:pt idx="2">
                  <c:v>Mars 2019</c:v>
                </c:pt>
                <c:pt idx="3">
                  <c:v>April 2019</c:v>
                </c:pt>
                <c:pt idx="4">
                  <c:v>Maj 2019</c:v>
                </c:pt>
                <c:pt idx="5">
                  <c:v>Juni 2019</c:v>
                </c:pt>
                <c:pt idx="6">
                  <c:v>Juli 2019</c:v>
                </c:pt>
                <c:pt idx="7">
                  <c:v>Augusti 2019</c:v>
                </c:pt>
                <c:pt idx="8">
                  <c:v>September 2019</c:v>
                </c:pt>
                <c:pt idx="9">
                  <c:v>Oktober 2019</c:v>
                </c:pt>
                <c:pt idx="10">
                  <c:v>November 2019</c:v>
                </c:pt>
                <c:pt idx="11">
                  <c:v>December 2019</c:v>
                </c:pt>
                <c:pt idx="12">
                  <c:v>Januari 2020</c:v>
                </c:pt>
                <c:pt idx="13">
                  <c:v>Februari 2020</c:v>
                </c:pt>
                <c:pt idx="14">
                  <c:v>Mars 2020</c:v>
                </c:pt>
                <c:pt idx="15">
                  <c:v>April 2020</c:v>
                </c:pt>
                <c:pt idx="16">
                  <c:v>Maj 2020</c:v>
                </c:pt>
                <c:pt idx="17">
                  <c:v>Juni 2020</c:v>
                </c:pt>
                <c:pt idx="18">
                  <c:v>Juli 2020</c:v>
                </c:pt>
                <c:pt idx="19">
                  <c:v>Augusti 2020</c:v>
                </c:pt>
                <c:pt idx="20">
                  <c:v>September 2020</c:v>
                </c:pt>
                <c:pt idx="21">
                  <c:v>Oktober 2020</c:v>
                </c:pt>
                <c:pt idx="22">
                  <c:v>November 2020</c:v>
                </c:pt>
                <c:pt idx="23">
                  <c:v>December 2020</c:v>
                </c:pt>
                <c:pt idx="24">
                  <c:v>Januari 2021</c:v>
                </c:pt>
                <c:pt idx="25">
                  <c:v>Februari 2021</c:v>
                </c:pt>
                <c:pt idx="26">
                  <c:v>Mars 2021</c:v>
                </c:pt>
                <c:pt idx="27">
                  <c:v>April 2021</c:v>
                </c:pt>
                <c:pt idx="28">
                  <c:v>Maj 2021</c:v>
                </c:pt>
                <c:pt idx="29">
                  <c:v>Juni 2021</c:v>
                </c:pt>
                <c:pt idx="30">
                  <c:v>Juli 2021</c:v>
                </c:pt>
                <c:pt idx="31">
                  <c:v>Augusti 2021</c:v>
                </c:pt>
                <c:pt idx="32">
                  <c:v>September 2021</c:v>
                </c:pt>
                <c:pt idx="33">
                  <c:v>Oktober 2021</c:v>
                </c:pt>
              </c:strCache>
            </c:strRef>
          </c:cat>
          <c:val>
            <c:numRef>
              <c:f>'Varaktighet över tid'!$B$4:$B$37</c:f>
              <c:numCache>
                <c:formatCode>#,##0</c:formatCode>
                <c:ptCount val="34"/>
                <c:pt idx="0">
                  <c:v>28754</c:v>
                </c:pt>
                <c:pt idx="1">
                  <c:v>28776</c:v>
                </c:pt>
                <c:pt idx="2">
                  <c:v>28410</c:v>
                </c:pt>
                <c:pt idx="3">
                  <c:v>27893</c:v>
                </c:pt>
                <c:pt idx="4">
                  <c:v>27671</c:v>
                </c:pt>
                <c:pt idx="5">
                  <c:v>28429</c:v>
                </c:pt>
                <c:pt idx="6">
                  <c:v>29471</c:v>
                </c:pt>
                <c:pt idx="7">
                  <c:v>30286</c:v>
                </c:pt>
                <c:pt idx="8">
                  <c:v>30435</c:v>
                </c:pt>
                <c:pt idx="9">
                  <c:v>30435</c:v>
                </c:pt>
                <c:pt idx="10">
                  <c:v>30608</c:v>
                </c:pt>
                <c:pt idx="11">
                  <c:v>30992</c:v>
                </c:pt>
                <c:pt idx="12">
                  <c:v>31631</c:v>
                </c:pt>
                <c:pt idx="13">
                  <c:v>31638</c:v>
                </c:pt>
                <c:pt idx="14">
                  <c:v>33636</c:v>
                </c:pt>
                <c:pt idx="15">
                  <c:v>38049</c:v>
                </c:pt>
                <c:pt idx="16">
                  <c:v>41283</c:v>
                </c:pt>
                <c:pt idx="17">
                  <c:v>44985</c:v>
                </c:pt>
                <c:pt idx="18">
                  <c:v>47034</c:v>
                </c:pt>
                <c:pt idx="19">
                  <c:v>46662</c:v>
                </c:pt>
                <c:pt idx="20">
                  <c:v>45288</c:v>
                </c:pt>
                <c:pt idx="21">
                  <c:v>44131</c:v>
                </c:pt>
                <c:pt idx="22">
                  <c:v>43328</c:v>
                </c:pt>
                <c:pt idx="23">
                  <c:v>43729</c:v>
                </c:pt>
                <c:pt idx="24">
                  <c:v>44116</c:v>
                </c:pt>
                <c:pt idx="25">
                  <c:v>43383</c:v>
                </c:pt>
                <c:pt idx="26">
                  <c:v>41785</c:v>
                </c:pt>
                <c:pt idx="27">
                  <c:v>40416</c:v>
                </c:pt>
                <c:pt idx="28">
                  <c:v>39266</c:v>
                </c:pt>
                <c:pt idx="29">
                  <c:v>39016</c:v>
                </c:pt>
                <c:pt idx="30">
                  <c:v>39181</c:v>
                </c:pt>
                <c:pt idx="31">
                  <c:v>37976</c:v>
                </c:pt>
                <c:pt idx="32">
                  <c:v>36351</c:v>
                </c:pt>
                <c:pt idx="33">
                  <c:v>34893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3E-4A4D-8415-52980D9C5170}"/>
            </c:ext>
          </c:extLst>
        </c:ser>
        <c:ser>
          <c:idx val="1"/>
          <c:order val="1"/>
          <c:tx>
            <c:v>  Därav utan arbete &gt;12 mån</c:v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0.26796929824561405"/>
                  <c:y val="-6.59436936936937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3E-4A4D-8415-52980D9C5170}"/>
                </c:ext>
              </c:extLst>
            </c:dLbl>
            <c:dLbl>
              <c:idx val="33"/>
              <c:layout>
                <c:manualLayout>
                  <c:x val="0"/>
                  <c:y val="2.8603603603603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3E-4A4D-8415-52980D9C51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'Varaktighet över tid'!$A$4:$A$37</c:f>
              <c:strCache>
                <c:ptCount val="34"/>
                <c:pt idx="0">
                  <c:v>Januari 2019</c:v>
                </c:pt>
                <c:pt idx="1">
                  <c:v>Februari 2019</c:v>
                </c:pt>
                <c:pt idx="2">
                  <c:v>Mars 2019</c:v>
                </c:pt>
                <c:pt idx="3">
                  <c:v>April 2019</c:v>
                </c:pt>
                <c:pt idx="4">
                  <c:v>Maj 2019</c:v>
                </c:pt>
                <c:pt idx="5">
                  <c:v>Juni 2019</c:v>
                </c:pt>
                <c:pt idx="6">
                  <c:v>Juli 2019</c:v>
                </c:pt>
                <c:pt idx="7">
                  <c:v>Augusti 2019</c:v>
                </c:pt>
                <c:pt idx="8">
                  <c:v>September 2019</c:v>
                </c:pt>
                <c:pt idx="9">
                  <c:v>Oktober 2019</c:v>
                </c:pt>
                <c:pt idx="10">
                  <c:v>November 2019</c:v>
                </c:pt>
                <c:pt idx="11">
                  <c:v>December 2019</c:v>
                </c:pt>
                <c:pt idx="12">
                  <c:v>Januari 2020</c:v>
                </c:pt>
                <c:pt idx="13">
                  <c:v>Februari 2020</c:v>
                </c:pt>
                <c:pt idx="14">
                  <c:v>Mars 2020</c:v>
                </c:pt>
                <c:pt idx="15">
                  <c:v>April 2020</c:v>
                </c:pt>
                <c:pt idx="16">
                  <c:v>Maj 2020</c:v>
                </c:pt>
                <c:pt idx="17">
                  <c:v>Juni 2020</c:v>
                </c:pt>
                <c:pt idx="18">
                  <c:v>Juli 2020</c:v>
                </c:pt>
                <c:pt idx="19">
                  <c:v>Augusti 2020</c:v>
                </c:pt>
                <c:pt idx="20">
                  <c:v>September 2020</c:v>
                </c:pt>
                <c:pt idx="21">
                  <c:v>Oktober 2020</c:v>
                </c:pt>
                <c:pt idx="22">
                  <c:v>November 2020</c:v>
                </c:pt>
                <c:pt idx="23">
                  <c:v>December 2020</c:v>
                </c:pt>
                <c:pt idx="24">
                  <c:v>Januari 2021</c:v>
                </c:pt>
                <c:pt idx="25">
                  <c:v>Februari 2021</c:v>
                </c:pt>
                <c:pt idx="26">
                  <c:v>Mars 2021</c:v>
                </c:pt>
                <c:pt idx="27">
                  <c:v>April 2021</c:v>
                </c:pt>
                <c:pt idx="28">
                  <c:v>Maj 2021</c:v>
                </c:pt>
                <c:pt idx="29">
                  <c:v>Juni 2021</c:v>
                </c:pt>
                <c:pt idx="30">
                  <c:v>Juli 2021</c:v>
                </c:pt>
                <c:pt idx="31">
                  <c:v>Augusti 2021</c:v>
                </c:pt>
                <c:pt idx="32">
                  <c:v>September 2021</c:v>
                </c:pt>
                <c:pt idx="33">
                  <c:v>Oktober 2021</c:v>
                </c:pt>
              </c:strCache>
            </c:strRef>
          </c:cat>
          <c:val>
            <c:numRef>
              <c:f>'Varaktighet över tid'!$D$4:$D$37</c:f>
              <c:numCache>
                <c:formatCode>#,##0</c:formatCode>
                <c:ptCount val="34"/>
                <c:pt idx="0">
                  <c:v>11222</c:v>
                </c:pt>
                <c:pt idx="1">
                  <c:v>11220</c:v>
                </c:pt>
                <c:pt idx="2">
                  <c:v>11210</c:v>
                </c:pt>
                <c:pt idx="3">
                  <c:v>11106</c:v>
                </c:pt>
                <c:pt idx="4">
                  <c:v>11052</c:v>
                </c:pt>
                <c:pt idx="5">
                  <c:v>11080</c:v>
                </c:pt>
                <c:pt idx="6">
                  <c:v>11148</c:v>
                </c:pt>
                <c:pt idx="7">
                  <c:v>11377</c:v>
                </c:pt>
                <c:pt idx="8">
                  <c:v>11543</c:v>
                </c:pt>
                <c:pt idx="9">
                  <c:v>11657</c:v>
                </c:pt>
                <c:pt idx="10">
                  <c:v>11776</c:v>
                </c:pt>
                <c:pt idx="11">
                  <c:v>11806</c:v>
                </c:pt>
                <c:pt idx="12">
                  <c:v>11999</c:v>
                </c:pt>
                <c:pt idx="13">
                  <c:v>12096</c:v>
                </c:pt>
                <c:pt idx="14">
                  <c:v>12116</c:v>
                </c:pt>
                <c:pt idx="15">
                  <c:v>12363</c:v>
                </c:pt>
                <c:pt idx="16">
                  <c:v>12716</c:v>
                </c:pt>
                <c:pt idx="17">
                  <c:v>13118</c:v>
                </c:pt>
                <c:pt idx="18">
                  <c:v>13539</c:v>
                </c:pt>
                <c:pt idx="19">
                  <c:v>13954</c:v>
                </c:pt>
                <c:pt idx="20">
                  <c:v>14347</c:v>
                </c:pt>
                <c:pt idx="21">
                  <c:v>14479</c:v>
                </c:pt>
                <c:pt idx="22">
                  <c:v>14535</c:v>
                </c:pt>
                <c:pt idx="23">
                  <c:v>14701</c:v>
                </c:pt>
                <c:pt idx="24">
                  <c:v>15226</c:v>
                </c:pt>
                <c:pt idx="25">
                  <c:v>15425</c:v>
                </c:pt>
                <c:pt idx="26">
                  <c:v>15777</c:v>
                </c:pt>
                <c:pt idx="27">
                  <c:v>16581</c:v>
                </c:pt>
                <c:pt idx="28">
                  <c:v>16838</c:v>
                </c:pt>
                <c:pt idx="29">
                  <c:v>16954</c:v>
                </c:pt>
                <c:pt idx="30">
                  <c:v>17179</c:v>
                </c:pt>
                <c:pt idx="31">
                  <c:v>17043</c:v>
                </c:pt>
                <c:pt idx="32">
                  <c:v>16821</c:v>
                </c:pt>
                <c:pt idx="33">
                  <c:v>16521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C3E-4A4D-8415-52980D9C5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0870864"/>
        <c:axId val="1530875024"/>
      </c:lineChart>
      <c:catAx>
        <c:axId val="153087086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6350" cap="flat" cmpd="sng" algn="ctr">
            <a:solidFill>
              <a:sysClr val="windowText" lastClr="000000"/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530875024"/>
        <c:crosses val="autoZero"/>
        <c:auto val="1"/>
        <c:lblAlgn val="ctr"/>
        <c:lblOffset val="100"/>
        <c:tickLblSkip val="4"/>
        <c:noMultiLvlLbl val="0"/>
      </c:catAx>
      <c:valAx>
        <c:axId val="1530875024"/>
        <c:scaling>
          <c:orientation val="minMax"/>
        </c:scaling>
        <c:delete val="0"/>
        <c:axPos val="l"/>
        <c:numFmt formatCode="#,##0" sourceLinked="1"/>
        <c:majorTickMark val="in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530870864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643597442691554E-2"/>
          <c:y val="6.0329173272400262E-2"/>
          <c:w val="0.79801988304093563"/>
          <c:h val="0.64285614298227611"/>
        </c:manualLayout>
      </c:layout>
      <c:lineChart>
        <c:grouping val="standard"/>
        <c:varyColors val="0"/>
        <c:ser>
          <c:idx val="0"/>
          <c:order val="0"/>
          <c:tx>
            <c:v>  Arbetslösa totalt 16-64 år</c:v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0.26796929824561405"/>
                  <c:y val="-6.05295295295295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FC-4BC6-97CB-AAFEE17EE1A7}"/>
                </c:ext>
              </c:extLst>
            </c:dLbl>
            <c:dLbl>
              <c:idx val="33"/>
              <c:layout>
                <c:manualLayout>
                  <c:x val="0"/>
                  <c:y val="3.4959959959959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FC-4BC6-97CB-AAFEE17EE1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'Varaktighet över tid'!$A$4:$A$37</c:f>
              <c:strCache>
                <c:ptCount val="34"/>
                <c:pt idx="0">
                  <c:v>Januari 2019</c:v>
                </c:pt>
                <c:pt idx="1">
                  <c:v>Februari 2019</c:v>
                </c:pt>
                <c:pt idx="2">
                  <c:v>Mars 2019</c:v>
                </c:pt>
                <c:pt idx="3">
                  <c:v>April 2019</c:v>
                </c:pt>
                <c:pt idx="4">
                  <c:v>Maj 2019</c:v>
                </c:pt>
                <c:pt idx="5">
                  <c:v>Juni 2019</c:v>
                </c:pt>
                <c:pt idx="6">
                  <c:v>Juli 2019</c:v>
                </c:pt>
                <c:pt idx="7">
                  <c:v>Augusti 2019</c:v>
                </c:pt>
                <c:pt idx="8">
                  <c:v>September 2019</c:v>
                </c:pt>
                <c:pt idx="9">
                  <c:v>Oktober 2019</c:v>
                </c:pt>
                <c:pt idx="10">
                  <c:v>November 2019</c:v>
                </c:pt>
                <c:pt idx="11">
                  <c:v>December 2019</c:v>
                </c:pt>
                <c:pt idx="12">
                  <c:v>Januari 2020</c:v>
                </c:pt>
                <c:pt idx="13">
                  <c:v>Februari 2020</c:v>
                </c:pt>
                <c:pt idx="14">
                  <c:v>Mars 2020</c:v>
                </c:pt>
                <c:pt idx="15">
                  <c:v>April 2020</c:v>
                </c:pt>
                <c:pt idx="16">
                  <c:v>Maj 2020</c:v>
                </c:pt>
                <c:pt idx="17">
                  <c:v>Juni 2020</c:v>
                </c:pt>
                <c:pt idx="18">
                  <c:v>Juli 2020</c:v>
                </c:pt>
                <c:pt idx="19">
                  <c:v>Augusti 2020</c:v>
                </c:pt>
                <c:pt idx="20">
                  <c:v>September 2020</c:v>
                </c:pt>
                <c:pt idx="21">
                  <c:v>Oktober 2020</c:v>
                </c:pt>
                <c:pt idx="22">
                  <c:v>November 2020</c:v>
                </c:pt>
                <c:pt idx="23">
                  <c:v>December 2020</c:v>
                </c:pt>
                <c:pt idx="24">
                  <c:v>Januari 2021</c:v>
                </c:pt>
                <c:pt idx="25">
                  <c:v>Februari 2021</c:v>
                </c:pt>
                <c:pt idx="26">
                  <c:v>Mars 2021</c:v>
                </c:pt>
                <c:pt idx="27">
                  <c:v>April 2021</c:v>
                </c:pt>
                <c:pt idx="28">
                  <c:v>Maj 2021</c:v>
                </c:pt>
                <c:pt idx="29">
                  <c:v>Juni 2021</c:v>
                </c:pt>
                <c:pt idx="30">
                  <c:v>Juli 2021</c:v>
                </c:pt>
                <c:pt idx="31">
                  <c:v>Augusti 2021</c:v>
                </c:pt>
                <c:pt idx="32">
                  <c:v>September 2021</c:v>
                </c:pt>
                <c:pt idx="33">
                  <c:v>Oktober 2021</c:v>
                </c:pt>
              </c:strCache>
            </c:strRef>
          </c:cat>
          <c:val>
            <c:numRef>
              <c:f>'Varaktighet över tid'!$B$4:$B$37</c:f>
              <c:numCache>
                <c:formatCode>#,##0</c:formatCode>
                <c:ptCount val="34"/>
                <c:pt idx="0">
                  <c:v>28754</c:v>
                </c:pt>
                <c:pt idx="1">
                  <c:v>28776</c:v>
                </c:pt>
                <c:pt idx="2">
                  <c:v>28410</c:v>
                </c:pt>
                <c:pt idx="3">
                  <c:v>27893</c:v>
                </c:pt>
                <c:pt idx="4">
                  <c:v>27671</c:v>
                </c:pt>
                <c:pt idx="5">
                  <c:v>28429</c:v>
                </c:pt>
                <c:pt idx="6">
                  <c:v>29471</c:v>
                </c:pt>
                <c:pt idx="7">
                  <c:v>30286</c:v>
                </c:pt>
                <c:pt idx="8">
                  <c:v>30435</c:v>
                </c:pt>
                <c:pt idx="9">
                  <c:v>30435</c:v>
                </c:pt>
                <c:pt idx="10">
                  <c:v>30608</c:v>
                </c:pt>
                <c:pt idx="11">
                  <c:v>30992</c:v>
                </c:pt>
                <c:pt idx="12">
                  <c:v>31631</c:v>
                </c:pt>
                <c:pt idx="13">
                  <c:v>31638</c:v>
                </c:pt>
                <c:pt idx="14">
                  <c:v>33636</c:v>
                </c:pt>
                <c:pt idx="15">
                  <c:v>38049</c:v>
                </c:pt>
                <c:pt idx="16">
                  <c:v>41283</c:v>
                </c:pt>
                <c:pt idx="17">
                  <c:v>44985</c:v>
                </c:pt>
                <c:pt idx="18">
                  <c:v>47034</c:v>
                </c:pt>
                <c:pt idx="19">
                  <c:v>46662</c:v>
                </c:pt>
                <c:pt idx="20">
                  <c:v>45288</c:v>
                </c:pt>
                <c:pt idx="21">
                  <c:v>44131</c:v>
                </c:pt>
                <c:pt idx="22">
                  <c:v>43328</c:v>
                </c:pt>
                <c:pt idx="23">
                  <c:v>43729</c:v>
                </c:pt>
                <c:pt idx="24">
                  <c:v>44116</c:v>
                </c:pt>
                <c:pt idx="25">
                  <c:v>43383</c:v>
                </c:pt>
                <c:pt idx="26">
                  <c:v>41785</c:v>
                </c:pt>
                <c:pt idx="27">
                  <c:v>40416</c:v>
                </c:pt>
                <c:pt idx="28">
                  <c:v>39266</c:v>
                </c:pt>
                <c:pt idx="29">
                  <c:v>39016</c:v>
                </c:pt>
                <c:pt idx="30">
                  <c:v>39181</c:v>
                </c:pt>
                <c:pt idx="31">
                  <c:v>37976</c:v>
                </c:pt>
                <c:pt idx="32">
                  <c:v>36351</c:v>
                </c:pt>
                <c:pt idx="33">
                  <c:v>34893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FC-4BC6-97CB-AAFEE17EE1A7}"/>
            </c:ext>
          </c:extLst>
        </c:ser>
        <c:ser>
          <c:idx val="1"/>
          <c:order val="1"/>
          <c:tx>
            <c:v>  Därav utan arbete &gt;24 mån</c:v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0.2782961988304094"/>
                  <c:y val="-7.17409909909909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FC-4BC6-97CB-AAFEE17EE1A7}"/>
                </c:ext>
              </c:extLst>
            </c:dLbl>
            <c:dLbl>
              <c:idx val="33"/>
              <c:layout>
                <c:manualLayout>
                  <c:x val="0"/>
                  <c:y val="-2.8603603603603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FC-4BC6-97CB-AAFEE17EE1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'Varaktighet över tid'!$A$4:$A$37</c:f>
              <c:strCache>
                <c:ptCount val="34"/>
                <c:pt idx="0">
                  <c:v>Januari 2019</c:v>
                </c:pt>
                <c:pt idx="1">
                  <c:v>Februari 2019</c:v>
                </c:pt>
                <c:pt idx="2">
                  <c:v>Mars 2019</c:v>
                </c:pt>
                <c:pt idx="3">
                  <c:v>April 2019</c:v>
                </c:pt>
                <c:pt idx="4">
                  <c:v>Maj 2019</c:v>
                </c:pt>
                <c:pt idx="5">
                  <c:v>Juni 2019</c:v>
                </c:pt>
                <c:pt idx="6">
                  <c:v>Juli 2019</c:v>
                </c:pt>
                <c:pt idx="7">
                  <c:v>Augusti 2019</c:v>
                </c:pt>
                <c:pt idx="8">
                  <c:v>September 2019</c:v>
                </c:pt>
                <c:pt idx="9">
                  <c:v>Oktober 2019</c:v>
                </c:pt>
                <c:pt idx="10">
                  <c:v>November 2019</c:v>
                </c:pt>
                <c:pt idx="11">
                  <c:v>December 2019</c:v>
                </c:pt>
                <c:pt idx="12">
                  <c:v>Januari 2020</c:v>
                </c:pt>
                <c:pt idx="13">
                  <c:v>Februari 2020</c:v>
                </c:pt>
                <c:pt idx="14">
                  <c:v>Mars 2020</c:v>
                </c:pt>
                <c:pt idx="15">
                  <c:v>April 2020</c:v>
                </c:pt>
                <c:pt idx="16">
                  <c:v>Maj 2020</c:v>
                </c:pt>
                <c:pt idx="17">
                  <c:v>Juni 2020</c:v>
                </c:pt>
                <c:pt idx="18">
                  <c:v>Juli 2020</c:v>
                </c:pt>
                <c:pt idx="19">
                  <c:v>Augusti 2020</c:v>
                </c:pt>
                <c:pt idx="20">
                  <c:v>September 2020</c:v>
                </c:pt>
                <c:pt idx="21">
                  <c:v>Oktober 2020</c:v>
                </c:pt>
                <c:pt idx="22">
                  <c:v>November 2020</c:v>
                </c:pt>
                <c:pt idx="23">
                  <c:v>December 2020</c:v>
                </c:pt>
                <c:pt idx="24">
                  <c:v>Januari 2021</c:v>
                </c:pt>
                <c:pt idx="25">
                  <c:v>Februari 2021</c:v>
                </c:pt>
                <c:pt idx="26">
                  <c:v>Mars 2021</c:v>
                </c:pt>
                <c:pt idx="27">
                  <c:v>April 2021</c:v>
                </c:pt>
                <c:pt idx="28">
                  <c:v>Maj 2021</c:v>
                </c:pt>
                <c:pt idx="29">
                  <c:v>Juni 2021</c:v>
                </c:pt>
                <c:pt idx="30">
                  <c:v>Juli 2021</c:v>
                </c:pt>
                <c:pt idx="31">
                  <c:v>Augusti 2021</c:v>
                </c:pt>
                <c:pt idx="32">
                  <c:v>September 2021</c:v>
                </c:pt>
                <c:pt idx="33">
                  <c:v>Oktober 2021</c:v>
                </c:pt>
              </c:strCache>
            </c:strRef>
          </c:cat>
          <c:val>
            <c:numRef>
              <c:f>'Varaktighet över tid'!$E$4:$E$37</c:f>
              <c:numCache>
                <c:formatCode>#,##0</c:formatCode>
                <c:ptCount val="34"/>
                <c:pt idx="0">
                  <c:v>5798</c:v>
                </c:pt>
                <c:pt idx="1">
                  <c:v>5835</c:v>
                </c:pt>
                <c:pt idx="2">
                  <c:v>5880</c:v>
                </c:pt>
                <c:pt idx="3">
                  <c:v>5862</c:v>
                </c:pt>
                <c:pt idx="4">
                  <c:v>5801</c:v>
                </c:pt>
                <c:pt idx="5">
                  <c:v>5762</c:v>
                </c:pt>
                <c:pt idx="6">
                  <c:v>5760</c:v>
                </c:pt>
                <c:pt idx="7">
                  <c:v>5811</c:v>
                </c:pt>
                <c:pt idx="8">
                  <c:v>5917</c:v>
                </c:pt>
                <c:pt idx="9">
                  <c:v>6017</c:v>
                </c:pt>
                <c:pt idx="10">
                  <c:v>6109</c:v>
                </c:pt>
                <c:pt idx="11">
                  <c:v>6171</c:v>
                </c:pt>
                <c:pt idx="12">
                  <c:v>6263</c:v>
                </c:pt>
                <c:pt idx="13">
                  <c:v>6319</c:v>
                </c:pt>
                <c:pt idx="14">
                  <c:v>6324</c:v>
                </c:pt>
                <c:pt idx="15">
                  <c:v>6388</c:v>
                </c:pt>
                <c:pt idx="16">
                  <c:v>6507</c:v>
                </c:pt>
                <c:pt idx="17">
                  <c:v>6668</c:v>
                </c:pt>
                <c:pt idx="18">
                  <c:v>6824</c:v>
                </c:pt>
                <c:pt idx="19">
                  <c:v>6997</c:v>
                </c:pt>
                <c:pt idx="20">
                  <c:v>7139</c:v>
                </c:pt>
                <c:pt idx="21">
                  <c:v>7237</c:v>
                </c:pt>
                <c:pt idx="22">
                  <c:v>7290</c:v>
                </c:pt>
                <c:pt idx="23">
                  <c:v>7362</c:v>
                </c:pt>
                <c:pt idx="24">
                  <c:v>7508</c:v>
                </c:pt>
                <c:pt idx="25">
                  <c:v>7606</c:v>
                </c:pt>
                <c:pt idx="26">
                  <c:v>7671</c:v>
                </c:pt>
                <c:pt idx="27">
                  <c:v>7750</c:v>
                </c:pt>
                <c:pt idx="28">
                  <c:v>7840</c:v>
                </c:pt>
                <c:pt idx="29">
                  <c:v>7878</c:v>
                </c:pt>
                <c:pt idx="30">
                  <c:v>8050</c:v>
                </c:pt>
                <c:pt idx="31">
                  <c:v>8215</c:v>
                </c:pt>
                <c:pt idx="32">
                  <c:v>8316</c:v>
                </c:pt>
                <c:pt idx="33">
                  <c:v>8362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DFC-4BC6-97CB-AAFEE17EE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0870864"/>
        <c:axId val="1530875024"/>
      </c:lineChart>
      <c:catAx>
        <c:axId val="153087086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6350" cap="flat" cmpd="sng" algn="ctr">
            <a:solidFill>
              <a:sysClr val="windowText" lastClr="000000"/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530875024"/>
        <c:crosses val="autoZero"/>
        <c:auto val="1"/>
        <c:lblAlgn val="ctr"/>
        <c:lblOffset val="100"/>
        <c:tickLblSkip val="4"/>
        <c:noMultiLvlLbl val="0"/>
      </c:catAx>
      <c:valAx>
        <c:axId val="1530875024"/>
        <c:scaling>
          <c:orientation val="minMax"/>
        </c:scaling>
        <c:delete val="0"/>
        <c:axPos val="l"/>
        <c:numFmt formatCode="#,##0" sourceLinked="1"/>
        <c:majorTickMark val="in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530870864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08923884514431E-2"/>
          <c:y val="0.15682925051035287"/>
          <c:w val="0.87533552055993002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v>  Oktober 2020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Arbetslösa!$Q$19:$U$19</c:f>
              <c:strCache>
                <c:ptCount val="5"/>
                <c:pt idx="0">
                  <c:v>IF 16-64 år</c:v>
                </c:pt>
                <c:pt idx="2">
                  <c:v>&gt;6 mån</c:v>
                </c:pt>
                <c:pt idx="3">
                  <c:v>&gt;12 mån</c:v>
                </c:pt>
                <c:pt idx="4">
                  <c:v>&gt;24 mån</c:v>
                </c:pt>
              </c:strCache>
            </c:strRef>
          </c:cat>
          <c:val>
            <c:numRef>
              <c:f>Arbetslösa!$Q$20:$U$20</c:f>
              <c:numCache>
                <c:formatCode>General</c:formatCode>
                <c:ptCount val="5"/>
                <c:pt idx="0" formatCode="#,##0">
                  <c:v>19877</c:v>
                </c:pt>
                <c:pt idx="2" formatCode="#,##0">
                  <c:v>9543</c:v>
                </c:pt>
                <c:pt idx="3" formatCode="#,##0">
                  <c:v>4757</c:v>
                </c:pt>
                <c:pt idx="4" formatCode="#,##0">
                  <c:v>2210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80-47B0-904B-4D99C3E622ED}"/>
            </c:ext>
          </c:extLst>
        </c:ser>
        <c:ser>
          <c:idx val="1"/>
          <c:order val="1"/>
          <c:tx>
            <c:v>  Oktober 2021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Arbetslösa!$Q$19:$U$19</c:f>
              <c:strCache>
                <c:ptCount val="5"/>
                <c:pt idx="0">
                  <c:v>IF 16-64 år</c:v>
                </c:pt>
                <c:pt idx="2">
                  <c:v>&gt;6 mån</c:v>
                </c:pt>
                <c:pt idx="3">
                  <c:v>&gt;12 mån</c:v>
                </c:pt>
                <c:pt idx="4">
                  <c:v>&gt;24 mån</c:v>
                </c:pt>
              </c:strCache>
            </c:strRef>
          </c:cat>
          <c:val>
            <c:numRef>
              <c:f>Arbetslösa!$Q$21:$U$21</c:f>
              <c:numCache>
                <c:formatCode>General</c:formatCode>
                <c:ptCount val="5"/>
                <c:pt idx="0" formatCode="#,##0">
                  <c:v>14207</c:v>
                </c:pt>
                <c:pt idx="2" formatCode="#,##0">
                  <c:v>8321</c:v>
                </c:pt>
                <c:pt idx="3" formatCode="#,##0">
                  <c:v>5638</c:v>
                </c:pt>
                <c:pt idx="4" formatCode="#,##0">
                  <c:v>2602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80-47B0-904B-4D99C3E622ED}"/>
            </c:ext>
          </c:extLst>
        </c:ser>
        <c:ser>
          <c:idx val="2"/>
          <c:order val="2"/>
          <c:tx>
            <c:v>  Förändring årsbasis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Arbetslösa!$Q$19:$U$19</c:f>
              <c:strCache>
                <c:ptCount val="5"/>
                <c:pt idx="0">
                  <c:v>IF 16-64 år</c:v>
                </c:pt>
                <c:pt idx="2">
                  <c:v>&gt;6 mån</c:v>
                </c:pt>
                <c:pt idx="3">
                  <c:v>&gt;12 mån</c:v>
                </c:pt>
                <c:pt idx="4">
                  <c:v>&gt;24 mån</c:v>
                </c:pt>
              </c:strCache>
            </c:strRef>
          </c:cat>
          <c:val>
            <c:numRef>
              <c:f>Arbetslösa!$Q$22:$U$22</c:f>
              <c:numCache>
                <c:formatCode>General</c:formatCode>
                <c:ptCount val="5"/>
                <c:pt idx="0" formatCode="#,##0">
                  <c:v>-5670</c:v>
                </c:pt>
                <c:pt idx="2" formatCode="#,##0">
                  <c:v>-1222</c:v>
                </c:pt>
                <c:pt idx="3" formatCode="#,##0">
                  <c:v>881</c:v>
                </c:pt>
                <c:pt idx="4" formatCode="#,##0">
                  <c:v>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80-47B0-904B-4D99C3E62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7395008"/>
        <c:axId val="1597392512"/>
      </c:barChart>
      <c:catAx>
        <c:axId val="15973950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597392512"/>
        <c:crosses val="autoZero"/>
        <c:auto val="1"/>
        <c:lblAlgn val="ctr"/>
        <c:lblOffset val="100"/>
        <c:noMultiLvlLbl val="0"/>
      </c:catAx>
      <c:valAx>
        <c:axId val="1597392512"/>
        <c:scaling>
          <c:orientation val="minMax"/>
          <c:max val="30000"/>
          <c:min val="-20000"/>
        </c:scaling>
        <c:delete val="0"/>
        <c:axPos val="l"/>
        <c:numFmt formatCode="#,##0" sourceLinked="1"/>
        <c:majorTickMark val="in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597395008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396068376068375"/>
          <c:y val="2.3368055555555555E-2"/>
          <c:w val="0.7670787401574803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08923884514431E-2"/>
          <c:y val="0.15682925051035287"/>
          <c:w val="0.87533552055993002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v>  Oktober 2020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Arbetslösa!$Q$31:$U$31</c:f>
              <c:strCache>
                <c:ptCount val="5"/>
                <c:pt idx="0">
                  <c:v>UF 16-64 år</c:v>
                </c:pt>
                <c:pt idx="2">
                  <c:v>&gt;6 mån</c:v>
                </c:pt>
                <c:pt idx="3">
                  <c:v>&gt;12 mån</c:v>
                </c:pt>
                <c:pt idx="4">
                  <c:v>&gt;24 mån</c:v>
                </c:pt>
              </c:strCache>
            </c:strRef>
          </c:cat>
          <c:val>
            <c:numRef>
              <c:f>Arbetslösa!$Q$32:$U$32</c:f>
              <c:numCache>
                <c:formatCode>General</c:formatCode>
                <c:ptCount val="5"/>
                <c:pt idx="0" formatCode="#,##0">
                  <c:v>24254</c:v>
                </c:pt>
                <c:pt idx="2" formatCode="#,##0">
                  <c:v>15595</c:v>
                </c:pt>
                <c:pt idx="3" formatCode="#,##0">
                  <c:v>9722</c:v>
                </c:pt>
                <c:pt idx="4" formatCode="#,##0">
                  <c:v>5027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AD-4D45-956D-DE94C5676A4E}"/>
            </c:ext>
          </c:extLst>
        </c:ser>
        <c:ser>
          <c:idx val="1"/>
          <c:order val="1"/>
          <c:tx>
            <c:v>  Oktober 2021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Arbetslösa!$Q$31:$U$31</c:f>
              <c:strCache>
                <c:ptCount val="5"/>
                <c:pt idx="0">
                  <c:v>UF 16-64 år</c:v>
                </c:pt>
                <c:pt idx="2">
                  <c:v>&gt;6 mån</c:v>
                </c:pt>
                <c:pt idx="3">
                  <c:v>&gt;12 mån</c:v>
                </c:pt>
                <c:pt idx="4">
                  <c:v>&gt;24 mån</c:v>
                </c:pt>
              </c:strCache>
            </c:strRef>
          </c:cat>
          <c:val>
            <c:numRef>
              <c:f>Arbetslösa!$Q$33:$U$33</c:f>
              <c:numCache>
                <c:formatCode>General</c:formatCode>
                <c:ptCount val="5"/>
                <c:pt idx="0" formatCode="#,##0">
                  <c:v>20686</c:v>
                </c:pt>
                <c:pt idx="2" formatCode="#,##0">
                  <c:v>14664</c:v>
                </c:pt>
                <c:pt idx="3" formatCode="#,##0">
                  <c:v>10883</c:v>
                </c:pt>
                <c:pt idx="4" formatCode="#,##0">
                  <c:v>5760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AD-4D45-956D-DE94C5676A4E}"/>
            </c:ext>
          </c:extLst>
        </c:ser>
        <c:ser>
          <c:idx val="2"/>
          <c:order val="2"/>
          <c:tx>
            <c:v>  Förändring årsbasis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Arbetslösa!$Q$31:$U$31</c:f>
              <c:strCache>
                <c:ptCount val="5"/>
                <c:pt idx="0">
                  <c:v>UF 16-64 år</c:v>
                </c:pt>
                <c:pt idx="2">
                  <c:v>&gt;6 mån</c:v>
                </c:pt>
                <c:pt idx="3">
                  <c:v>&gt;12 mån</c:v>
                </c:pt>
                <c:pt idx="4">
                  <c:v>&gt;24 mån</c:v>
                </c:pt>
              </c:strCache>
            </c:strRef>
          </c:cat>
          <c:val>
            <c:numRef>
              <c:f>Arbetslösa!$Q$34:$U$34</c:f>
              <c:numCache>
                <c:formatCode>General</c:formatCode>
                <c:ptCount val="5"/>
                <c:pt idx="0" formatCode="#,##0">
                  <c:v>-3568</c:v>
                </c:pt>
                <c:pt idx="2" formatCode="#,##0">
                  <c:v>-931</c:v>
                </c:pt>
                <c:pt idx="3" formatCode="#,##0">
                  <c:v>1161</c:v>
                </c:pt>
                <c:pt idx="4" formatCode="#,##0">
                  <c:v>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AD-4D45-956D-DE94C5676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7395008"/>
        <c:axId val="1597392512"/>
      </c:barChart>
      <c:catAx>
        <c:axId val="15973950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597392512"/>
        <c:crosses val="autoZero"/>
        <c:auto val="1"/>
        <c:lblAlgn val="ctr"/>
        <c:lblOffset val="100"/>
        <c:noMultiLvlLbl val="0"/>
      </c:catAx>
      <c:valAx>
        <c:axId val="1597392512"/>
        <c:scaling>
          <c:orientation val="minMax"/>
          <c:min val="-20000"/>
        </c:scaling>
        <c:delete val="0"/>
        <c:axPos val="l"/>
        <c:numFmt formatCode="#,##0" sourceLinked="1"/>
        <c:majorTickMark val="in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597395008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396068376068375"/>
          <c:y val="1.4548611111111111E-2"/>
          <c:w val="0.7670787401574803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08923884514431E-2"/>
          <c:y val="0.15682925051035287"/>
          <c:w val="0.87533552055993002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v>  Oktober 2020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Arbetslösa!$Q$7:$U$7</c:f>
              <c:strCache>
                <c:ptCount val="5"/>
                <c:pt idx="0">
                  <c:v>Totalt 16-64 år</c:v>
                </c:pt>
                <c:pt idx="2">
                  <c:v>&gt;6 mån</c:v>
                </c:pt>
                <c:pt idx="3">
                  <c:v>&gt;12 mån</c:v>
                </c:pt>
                <c:pt idx="4">
                  <c:v>&gt;24 mån</c:v>
                </c:pt>
              </c:strCache>
            </c:strRef>
          </c:cat>
          <c:val>
            <c:numRef>
              <c:f>Arbetslösa!$Q$8:$U$8</c:f>
              <c:numCache>
                <c:formatCode>General</c:formatCode>
                <c:ptCount val="5"/>
                <c:pt idx="0" formatCode="#,##0">
                  <c:v>44131</c:v>
                </c:pt>
                <c:pt idx="2" formatCode="#,##0">
                  <c:v>25138</c:v>
                </c:pt>
                <c:pt idx="3" formatCode="#,##0">
                  <c:v>14479</c:v>
                </c:pt>
                <c:pt idx="4" formatCode="#,##0">
                  <c:v>7237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BB-4273-A41F-96FA9368A680}"/>
            </c:ext>
          </c:extLst>
        </c:ser>
        <c:ser>
          <c:idx val="1"/>
          <c:order val="1"/>
          <c:tx>
            <c:v>  Oktober 2021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Arbetslösa!$Q$7:$U$7</c:f>
              <c:strCache>
                <c:ptCount val="5"/>
                <c:pt idx="0">
                  <c:v>Totalt 16-64 år</c:v>
                </c:pt>
                <c:pt idx="2">
                  <c:v>&gt;6 mån</c:v>
                </c:pt>
                <c:pt idx="3">
                  <c:v>&gt;12 mån</c:v>
                </c:pt>
                <c:pt idx="4">
                  <c:v>&gt;24 mån</c:v>
                </c:pt>
              </c:strCache>
            </c:strRef>
          </c:cat>
          <c:val>
            <c:numRef>
              <c:f>Arbetslösa!$Q$9:$U$9</c:f>
              <c:numCache>
                <c:formatCode>General</c:formatCode>
                <c:ptCount val="5"/>
                <c:pt idx="0" formatCode="#,##0">
                  <c:v>34893</c:v>
                </c:pt>
                <c:pt idx="2" formatCode="#,##0">
                  <c:v>22985</c:v>
                </c:pt>
                <c:pt idx="3" formatCode="#,##0">
                  <c:v>16521</c:v>
                </c:pt>
                <c:pt idx="4" formatCode="#,##0">
                  <c:v>8362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BB-4273-A41F-96FA9368A680}"/>
            </c:ext>
          </c:extLst>
        </c:ser>
        <c:ser>
          <c:idx val="2"/>
          <c:order val="2"/>
          <c:tx>
            <c:v>  Förändring årsbasis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Arbetslösa!$Q$7:$U$7</c:f>
              <c:strCache>
                <c:ptCount val="5"/>
                <c:pt idx="0">
                  <c:v>Totalt 16-64 år</c:v>
                </c:pt>
                <c:pt idx="2">
                  <c:v>&gt;6 mån</c:v>
                </c:pt>
                <c:pt idx="3">
                  <c:v>&gt;12 mån</c:v>
                </c:pt>
                <c:pt idx="4">
                  <c:v>&gt;24 mån</c:v>
                </c:pt>
              </c:strCache>
            </c:strRef>
          </c:cat>
          <c:val>
            <c:numRef>
              <c:f>Arbetslösa!$Q$10:$U$10</c:f>
              <c:numCache>
                <c:formatCode>General</c:formatCode>
                <c:ptCount val="5"/>
                <c:pt idx="0" formatCode="#,##0">
                  <c:v>-9238</c:v>
                </c:pt>
                <c:pt idx="2" formatCode="#,##0">
                  <c:v>-2153</c:v>
                </c:pt>
                <c:pt idx="3" formatCode="#,##0">
                  <c:v>2042</c:v>
                </c:pt>
                <c:pt idx="4" formatCode="#,##0">
                  <c:v>1125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BB-4273-A41F-96FA9368A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7395008"/>
        <c:axId val="1597392512"/>
      </c:barChart>
      <c:catAx>
        <c:axId val="15973950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597392512"/>
        <c:crosses val="autoZero"/>
        <c:auto val="1"/>
        <c:lblAlgn val="ctr"/>
        <c:lblOffset val="100"/>
        <c:noMultiLvlLbl val="0"/>
      </c:catAx>
      <c:valAx>
        <c:axId val="1597392512"/>
        <c:scaling>
          <c:orientation val="minMax"/>
          <c:max val="60000"/>
          <c:min val="-30000"/>
        </c:scaling>
        <c:delete val="0"/>
        <c:axPos val="l"/>
        <c:numFmt formatCode="#,##0" sourceLinked="1"/>
        <c:majorTickMark val="in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597395008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396062992125981"/>
          <c:y val="2.7777777777777776E-2"/>
          <c:w val="0.7670787401574803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08923884514431E-2"/>
          <c:y val="0.15682925051035287"/>
          <c:w val="0.87533552055993002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v>  Oktober 2020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Arbetslösa!$Q$13:$U$13</c:f>
              <c:strCache>
                <c:ptCount val="5"/>
                <c:pt idx="0">
                  <c:v>Totalt 18-24 år</c:v>
                </c:pt>
                <c:pt idx="2">
                  <c:v>&gt;6 mån</c:v>
                </c:pt>
                <c:pt idx="3">
                  <c:v>&gt;12 mån</c:v>
                </c:pt>
                <c:pt idx="4">
                  <c:v>&gt;24 mån</c:v>
                </c:pt>
              </c:strCache>
            </c:strRef>
          </c:cat>
          <c:val>
            <c:numRef>
              <c:f>Arbetslösa!$Q$14:$U$14</c:f>
              <c:numCache>
                <c:formatCode>General</c:formatCode>
                <c:ptCount val="5"/>
                <c:pt idx="0" formatCode="#,##0">
                  <c:v>5681</c:v>
                </c:pt>
                <c:pt idx="2" formatCode="#,##0">
                  <c:v>1765</c:v>
                </c:pt>
                <c:pt idx="3" formatCode="#,##0">
                  <c:v>847</c:v>
                </c:pt>
                <c:pt idx="4" formatCode="#,##0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23-4637-9DD9-263446418915}"/>
            </c:ext>
          </c:extLst>
        </c:ser>
        <c:ser>
          <c:idx val="1"/>
          <c:order val="1"/>
          <c:tx>
            <c:v>  Oktober 2021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Arbetslösa!$Q$13:$U$13</c:f>
              <c:strCache>
                <c:ptCount val="5"/>
                <c:pt idx="0">
                  <c:v>Totalt 18-24 år</c:v>
                </c:pt>
                <c:pt idx="2">
                  <c:v>&gt;6 mån</c:v>
                </c:pt>
                <c:pt idx="3">
                  <c:v>&gt;12 mån</c:v>
                </c:pt>
                <c:pt idx="4">
                  <c:v>&gt;24 mån</c:v>
                </c:pt>
              </c:strCache>
            </c:strRef>
          </c:cat>
          <c:val>
            <c:numRef>
              <c:f>Arbetslösa!$Q$15:$U$15</c:f>
              <c:numCache>
                <c:formatCode>General</c:formatCode>
                <c:ptCount val="5"/>
                <c:pt idx="0" formatCode="#,##0">
                  <c:v>4099</c:v>
                </c:pt>
                <c:pt idx="2" formatCode="#,##0">
                  <c:v>1775</c:v>
                </c:pt>
                <c:pt idx="3" formatCode="#,##0">
                  <c:v>1005</c:v>
                </c:pt>
                <c:pt idx="4" formatCode="#,##0">
                  <c:v>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23-4637-9DD9-263446418915}"/>
            </c:ext>
          </c:extLst>
        </c:ser>
        <c:ser>
          <c:idx val="2"/>
          <c:order val="2"/>
          <c:tx>
            <c:v>  Förändring årsbasis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Arbetslösa!$Q$13:$U$13</c:f>
              <c:strCache>
                <c:ptCount val="5"/>
                <c:pt idx="0">
                  <c:v>Totalt 18-24 år</c:v>
                </c:pt>
                <c:pt idx="2">
                  <c:v>&gt;6 mån</c:v>
                </c:pt>
                <c:pt idx="3">
                  <c:v>&gt;12 mån</c:v>
                </c:pt>
                <c:pt idx="4">
                  <c:v>&gt;24 mån</c:v>
                </c:pt>
              </c:strCache>
            </c:strRef>
          </c:cat>
          <c:val>
            <c:numRef>
              <c:f>Arbetslösa!$Q$16:$U$16</c:f>
              <c:numCache>
                <c:formatCode>General</c:formatCode>
                <c:ptCount val="5"/>
                <c:pt idx="0" formatCode="#,##0">
                  <c:v>-1582</c:v>
                </c:pt>
                <c:pt idx="2" formatCode="#,##0">
                  <c:v>10</c:v>
                </c:pt>
                <c:pt idx="3" formatCode="#,##0">
                  <c:v>158</c:v>
                </c:pt>
                <c:pt idx="4" formatCode="#,##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23-4637-9DD9-263446418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7395008"/>
        <c:axId val="1597392512"/>
      </c:barChart>
      <c:catAx>
        <c:axId val="15973950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597392512"/>
        <c:crosses val="autoZero"/>
        <c:auto val="1"/>
        <c:lblAlgn val="ctr"/>
        <c:lblOffset val="100"/>
        <c:noMultiLvlLbl val="0"/>
      </c:catAx>
      <c:valAx>
        <c:axId val="1597392512"/>
        <c:scaling>
          <c:orientation val="minMax"/>
          <c:min val="-6000"/>
        </c:scaling>
        <c:delete val="0"/>
        <c:axPos val="l"/>
        <c:numFmt formatCode="#,##0" sourceLinked="1"/>
        <c:majorTickMark val="in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597395008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396062992125981"/>
          <c:y val="2.7777777777777776E-2"/>
          <c:w val="0.7670787401574803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08923884514431E-2"/>
          <c:y val="0.15682925051035287"/>
          <c:w val="0.87533552055993002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v>  Oktober 2020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Arbetslösa!$Q$25:$U$25</c:f>
              <c:strCache>
                <c:ptCount val="5"/>
                <c:pt idx="0">
                  <c:v>IF 18-24 år</c:v>
                </c:pt>
                <c:pt idx="2">
                  <c:v>&gt;6 mån</c:v>
                </c:pt>
                <c:pt idx="3">
                  <c:v>&gt;12 mån</c:v>
                </c:pt>
                <c:pt idx="4">
                  <c:v>&gt;24 mån</c:v>
                </c:pt>
              </c:strCache>
            </c:strRef>
          </c:cat>
          <c:val>
            <c:numRef>
              <c:f>Arbetslösa!$Q$26:$U$26</c:f>
              <c:numCache>
                <c:formatCode>General</c:formatCode>
                <c:ptCount val="5"/>
                <c:pt idx="0" formatCode="#,##0">
                  <c:v>3480</c:v>
                </c:pt>
                <c:pt idx="2" formatCode="#,##0">
                  <c:v>863</c:v>
                </c:pt>
                <c:pt idx="3" formatCode="#,##0">
                  <c:v>357</c:v>
                </c:pt>
                <c:pt idx="4" formatCode="#,##0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77-4AA1-BFC8-2C31ECB778DC}"/>
            </c:ext>
          </c:extLst>
        </c:ser>
        <c:ser>
          <c:idx val="1"/>
          <c:order val="1"/>
          <c:tx>
            <c:v>  Oktober 2021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Arbetslösa!$Q$25:$U$25</c:f>
              <c:strCache>
                <c:ptCount val="5"/>
                <c:pt idx="0">
                  <c:v>IF 18-24 år</c:v>
                </c:pt>
                <c:pt idx="2">
                  <c:v>&gt;6 mån</c:v>
                </c:pt>
                <c:pt idx="3">
                  <c:v>&gt;12 mån</c:v>
                </c:pt>
                <c:pt idx="4">
                  <c:v>&gt;24 mån</c:v>
                </c:pt>
              </c:strCache>
            </c:strRef>
          </c:cat>
          <c:val>
            <c:numRef>
              <c:f>Arbetslösa!$Q$27:$U$27</c:f>
              <c:numCache>
                <c:formatCode>General</c:formatCode>
                <c:ptCount val="5"/>
                <c:pt idx="0" formatCode="#,##0">
                  <c:v>2190</c:v>
                </c:pt>
                <c:pt idx="2" formatCode="#,##0">
                  <c:v>819</c:v>
                </c:pt>
                <c:pt idx="3" formatCode="#,##0">
                  <c:v>465</c:v>
                </c:pt>
                <c:pt idx="4" formatCode="#,##0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77-4AA1-BFC8-2C31ECB778DC}"/>
            </c:ext>
          </c:extLst>
        </c:ser>
        <c:ser>
          <c:idx val="2"/>
          <c:order val="2"/>
          <c:tx>
            <c:v>  Förändring årsbasis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Arbetslösa!$Q$25:$U$25</c:f>
              <c:strCache>
                <c:ptCount val="5"/>
                <c:pt idx="0">
                  <c:v>IF 18-24 år</c:v>
                </c:pt>
                <c:pt idx="2">
                  <c:v>&gt;6 mån</c:v>
                </c:pt>
                <c:pt idx="3">
                  <c:v>&gt;12 mån</c:v>
                </c:pt>
                <c:pt idx="4">
                  <c:v>&gt;24 mån</c:v>
                </c:pt>
              </c:strCache>
            </c:strRef>
          </c:cat>
          <c:val>
            <c:numRef>
              <c:f>Arbetslösa!$Q$28:$U$28</c:f>
              <c:numCache>
                <c:formatCode>General</c:formatCode>
                <c:ptCount val="5"/>
                <c:pt idx="0" formatCode="#,##0">
                  <c:v>-1290</c:v>
                </c:pt>
                <c:pt idx="2" formatCode="#,##0">
                  <c:v>-44</c:v>
                </c:pt>
                <c:pt idx="3" formatCode="#,##0">
                  <c:v>108</c:v>
                </c:pt>
                <c:pt idx="4" formatCode="#,##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77-4AA1-BFC8-2C31ECB77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7395008"/>
        <c:axId val="1597392512"/>
      </c:barChart>
      <c:catAx>
        <c:axId val="15973950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597392512"/>
        <c:crosses val="autoZero"/>
        <c:auto val="1"/>
        <c:lblAlgn val="ctr"/>
        <c:lblOffset val="100"/>
        <c:noMultiLvlLbl val="0"/>
      </c:catAx>
      <c:valAx>
        <c:axId val="1597392512"/>
        <c:scaling>
          <c:orientation val="minMax"/>
          <c:max val="6000"/>
          <c:min val="-4000"/>
        </c:scaling>
        <c:delete val="0"/>
        <c:axPos val="l"/>
        <c:numFmt formatCode="#,##0" sourceLinked="1"/>
        <c:majorTickMark val="in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597395008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396062992125981"/>
          <c:y val="2.7777777777777776E-2"/>
          <c:w val="0.7670787401574803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08923884514431E-2"/>
          <c:y val="0.15682925051035287"/>
          <c:w val="0.87533552055993002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v>  Oktober 2020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Arbetslösa!$Q$37:$U$37</c:f>
              <c:strCache>
                <c:ptCount val="5"/>
                <c:pt idx="0">
                  <c:v>UF 18-24 år</c:v>
                </c:pt>
                <c:pt idx="2">
                  <c:v>&gt;6 mån</c:v>
                </c:pt>
                <c:pt idx="3">
                  <c:v>&gt;12 mån</c:v>
                </c:pt>
                <c:pt idx="4">
                  <c:v>&gt;24 mån</c:v>
                </c:pt>
              </c:strCache>
            </c:strRef>
          </c:cat>
          <c:val>
            <c:numRef>
              <c:f>Arbetslösa!$Q$38:$U$38</c:f>
              <c:numCache>
                <c:formatCode>General</c:formatCode>
                <c:ptCount val="5"/>
                <c:pt idx="0" formatCode="#,##0">
                  <c:v>2201</c:v>
                </c:pt>
                <c:pt idx="2" formatCode="#,##0">
                  <c:v>902</c:v>
                </c:pt>
                <c:pt idx="3" formatCode="#,##0">
                  <c:v>490</c:v>
                </c:pt>
                <c:pt idx="4" formatCode="#,##0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98-42D7-A064-5DD46CA5F56D}"/>
            </c:ext>
          </c:extLst>
        </c:ser>
        <c:ser>
          <c:idx val="1"/>
          <c:order val="1"/>
          <c:tx>
            <c:v>  Oktober 2021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Arbetslösa!$Q$37:$U$37</c:f>
              <c:strCache>
                <c:ptCount val="5"/>
                <c:pt idx="0">
                  <c:v>UF 18-24 år</c:v>
                </c:pt>
                <c:pt idx="2">
                  <c:v>&gt;6 mån</c:v>
                </c:pt>
                <c:pt idx="3">
                  <c:v>&gt;12 mån</c:v>
                </c:pt>
                <c:pt idx="4">
                  <c:v>&gt;24 mån</c:v>
                </c:pt>
              </c:strCache>
            </c:strRef>
          </c:cat>
          <c:val>
            <c:numRef>
              <c:f>Arbetslösa!$Q$39:$U$39</c:f>
              <c:numCache>
                <c:formatCode>General</c:formatCode>
                <c:ptCount val="5"/>
                <c:pt idx="0" formatCode="#,##0">
                  <c:v>1909</c:v>
                </c:pt>
                <c:pt idx="2" formatCode="#,##0">
                  <c:v>956</c:v>
                </c:pt>
                <c:pt idx="3" formatCode="#,##0">
                  <c:v>540</c:v>
                </c:pt>
                <c:pt idx="4" formatCode="#,##0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98-42D7-A064-5DD46CA5F56D}"/>
            </c:ext>
          </c:extLst>
        </c:ser>
        <c:ser>
          <c:idx val="2"/>
          <c:order val="2"/>
          <c:tx>
            <c:v>  Förändring årsbasis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Arbetslösa!$Q$37:$U$37</c:f>
              <c:strCache>
                <c:ptCount val="5"/>
                <c:pt idx="0">
                  <c:v>UF 18-24 år</c:v>
                </c:pt>
                <c:pt idx="2">
                  <c:v>&gt;6 mån</c:v>
                </c:pt>
                <c:pt idx="3">
                  <c:v>&gt;12 mån</c:v>
                </c:pt>
                <c:pt idx="4">
                  <c:v>&gt;24 mån</c:v>
                </c:pt>
              </c:strCache>
            </c:strRef>
          </c:cat>
          <c:val>
            <c:numRef>
              <c:f>Arbetslösa!$Q$40:$U$40</c:f>
              <c:numCache>
                <c:formatCode>General</c:formatCode>
                <c:ptCount val="5"/>
                <c:pt idx="0" formatCode="#,##0">
                  <c:v>-292</c:v>
                </c:pt>
                <c:pt idx="2" formatCode="#,##0">
                  <c:v>54</c:v>
                </c:pt>
                <c:pt idx="3" formatCode="#,##0">
                  <c:v>50</c:v>
                </c:pt>
                <c:pt idx="4" formatCode="#,##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98-42D7-A064-5DD46CA5F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7395008"/>
        <c:axId val="1597392512"/>
      </c:barChart>
      <c:catAx>
        <c:axId val="15973950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597392512"/>
        <c:crosses val="autoZero"/>
        <c:auto val="1"/>
        <c:lblAlgn val="ctr"/>
        <c:lblOffset val="100"/>
        <c:noMultiLvlLbl val="0"/>
      </c:catAx>
      <c:valAx>
        <c:axId val="1597392512"/>
        <c:scaling>
          <c:orientation val="minMax"/>
          <c:max val="6000"/>
          <c:min val="-4000"/>
        </c:scaling>
        <c:delete val="0"/>
        <c:axPos val="l"/>
        <c:numFmt formatCode="#,##0" sourceLinked="1"/>
        <c:majorTickMark val="in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597395008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396062992125981"/>
          <c:y val="2.7777777777777776E-2"/>
          <c:w val="0.7670787401574803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0.48285</cdr:x>
      <cdr:y>0.20576</cdr:y>
    </cdr:from>
    <cdr:to>
      <cdr:x>0.89118</cdr:x>
      <cdr:y>0.29258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22453D87-2F03-4524-A8D8-A295C6398857}"/>
            </a:ext>
          </a:extLst>
        </cdr:cNvPr>
        <cdr:cNvSpPr txBox="1"/>
      </cdr:nvSpPr>
      <cdr:spPr>
        <a:xfrm xmlns:a="http://schemas.openxmlformats.org/drawingml/2006/main">
          <a:off x="2607402" y="592603"/>
          <a:ext cx="2204982" cy="250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900">
              <a:latin typeface="Arial" panose="020B0604020202020204" pitchFamily="34" charset="0"/>
              <a:cs typeface="Arial" panose="020B0604020202020204" pitchFamily="34" charset="0"/>
            </a:rPr>
            <a:t>← därav</a:t>
          </a:r>
          <a:r>
            <a:rPr lang="sv-SE" sz="900" baseline="0">
              <a:latin typeface="Arial" panose="020B0604020202020204" pitchFamily="34" charset="0"/>
              <a:cs typeface="Arial" panose="020B0604020202020204" pitchFamily="34" charset="0"/>
            </a:rPr>
            <a:t> utan arbete i </a:t>
          </a:r>
          <a:r>
            <a:rPr lang="sv-SE" sz="90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→</a:t>
          </a:r>
          <a:endParaRPr lang="sv-SE" sz="9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0.48814</cdr:x>
      <cdr:y>0.13281</cdr:y>
    </cdr:from>
    <cdr:to>
      <cdr:x>0.89647</cdr:x>
      <cdr:y>0.21963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22453D87-2F03-4524-A8D8-A295C6398857}"/>
            </a:ext>
          </a:extLst>
        </cdr:cNvPr>
        <cdr:cNvSpPr txBox="1"/>
      </cdr:nvSpPr>
      <cdr:spPr>
        <a:xfrm xmlns:a="http://schemas.openxmlformats.org/drawingml/2006/main">
          <a:off x="2284495" y="382482"/>
          <a:ext cx="1910985" cy="25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900" dirty="0">
              <a:latin typeface="Arial" panose="020B0604020202020204" pitchFamily="34" charset="0"/>
              <a:cs typeface="Arial" panose="020B0604020202020204" pitchFamily="34" charset="0"/>
            </a:rPr>
            <a:t>← därav</a:t>
          </a:r>
          <a:r>
            <a:rPr lang="sv-SE" sz="900" baseline="0" dirty="0">
              <a:latin typeface="Arial" panose="020B0604020202020204" pitchFamily="34" charset="0"/>
              <a:cs typeface="Arial" panose="020B0604020202020204" pitchFamily="34" charset="0"/>
            </a:rPr>
            <a:t> utan arbete i </a:t>
          </a:r>
          <a:r>
            <a:rPr lang="sv-SE" sz="9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→</a:t>
          </a:r>
          <a:endParaRPr lang="sv-SE" sz="9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0.48991</cdr:x>
      <cdr:y>0.16277</cdr:y>
    </cdr:from>
    <cdr:to>
      <cdr:x>0.89824</cdr:x>
      <cdr:y>0.24958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22453D87-2F03-4524-A8D8-A295C6398857}"/>
            </a:ext>
          </a:extLst>
        </cdr:cNvPr>
        <cdr:cNvSpPr txBox="1"/>
      </cdr:nvSpPr>
      <cdr:spPr>
        <a:xfrm xmlns:a="http://schemas.openxmlformats.org/drawingml/2006/main">
          <a:off x="2645493" y="468773"/>
          <a:ext cx="2204982" cy="250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900">
              <a:latin typeface="Arial" panose="020B0604020202020204" pitchFamily="34" charset="0"/>
              <a:cs typeface="Arial" panose="020B0604020202020204" pitchFamily="34" charset="0"/>
            </a:rPr>
            <a:t>← därav</a:t>
          </a:r>
          <a:r>
            <a:rPr lang="sv-SE" sz="900" baseline="0">
              <a:latin typeface="Arial" panose="020B0604020202020204" pitchFamily="34" charset="0"/>
              <a:cs typeface="Arial" panose="020B0604020202020204" pitchFamily="34" charset="0"/>
            </a:rPr>
            <a:t> utan arbete i </a:t>
          </a:r>
          <a:r>
            <a:rPr lang="sv-SE" sz="90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→</a:t>
          </a:r>
          <a:endParaRPr lang="sv-SE" sz="9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0.48638</cdr:x>
      <cdr:y>0.26199</cdr:y>
    </cdr:from>
    <cdr:to>
      <cdr:x>0.89471</cdr:x>
      <cdr:y>0.3488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22453D87-2F03-4524-A8D8-A295C6398857}"/>
            </a:ext>
          </a:extLst>
        </cdr:cNvPr>
        <cdr:cNvSpPr txBox="1"/>
      </cdr:nvSpPr>
      <cdr:spPr>
        <a:xfrm xmlns:a="http://schemas.openxmlformats.org/drawingml/2006/main">
          <a:off x="2626464" y="754528"/>
          <a:ext cx="2204982" cy="250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900">
              <a:latin typeface="Arial" panose="020B0604020202020204" pitchFamily="34" charset="0"/>
              <a:cs typeface="Arial" panose="020B0604020202020204" pitchFamily="34" charset="0"/>
            </a:rPr>
            <a:t>← därav</a:t>
          </a:r>
          <a:r>
            <a:rPr lang="sv-SE" sz="900" baseline="0">
              <a:latin typeface="Arial" panose="020B0604020202020204" pitchFamily="34" charset="0"/>
              <a:cs typeface="Arial" panose="020B0604020202020204" pitchFamily="34" charset="0"/>
            </a:rPr>
            <a:t> utan arbete i </a:t>
          </a:r>
          <a:r>
            <a:rPr lang="sv-SE" sz="90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→</a:t>
          </a:r>
          <a:endParaRPr lang="sv-SE" sz="9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0.47756</cdr:x>
      <cdr:y>0.30829</cdr:y>
    </cdr:from>
    <cdr:to>
      <cdr:x>0.88589</cdr:x>
      <cdr:y>0.39511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22453D87-2F03-4524-A8D8-A295C6398857}"/>
            </a:ext>
          </a:extLst>
        </cdr:cNvPr>
        <cdr:cNvSpPr txBox="1"/>
      </cdr:nvSpPr>
      <cdr:spPr>
        <a:xfrm xmlns:a="http://schemas.openxmlformats.org/drawingml/2006/main">
          <a:off x="2578815" y="887864"/>
          <a:ext cx="2204982" cy="25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900">
              <a:latin typeface="Arial" panose="020B0604020202020204" pitchFamily="34" charset="0"/>
              <a:cs typeface="Arial" panose="020B0604020202020204" pitchFamily="34" charset="0"/>
            </a:rPr>
            <a:t>← därav</a:t>
          </a:r>
          <a:r>
            <a:rPr lang="sv-SE" sz="900" baseline="0">
              <a:latin typeface="Arial" panose="020B0604020202020204" pitchFamily="34" charset="0"/>
              <a:cs typeface="Arial" panose="020B0604020202020204" pitchFamily="34" charset="0"/>
            </a:rPr>
            <a:t> utan arbete i </a:t>
          </a:r>
          <a:r>
            <a:rPr lang="sv-SE" sz="90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→</a:t>
          </a:r>
          <a:endParaRPr lang="sv-SE" sz="9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0.49167</cdr:x>
      <cdr:y>0.25868</cdr:y>
    </cdr:from>
    <cdr:to>
      <cdr:x>0.9</cdr:x>
      <cdr:y>0.34549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22453D87-2F03-4524-A8D8-A295C6398857}"/>
            </a:ext>
          </a:extLst>
        </cdr:cNvPr>
        <cdr:cNvSpPr txBox="1"/>
      </cdr:nvSpPr>
      <cdr:spPr>
        <a:xfrm xmlns:a="http://schemas.openxmlformats.org/drawingml/2006/main">
          <a:off x="2247900" y="709613"/>
          <a:ext cx="18669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900">
              <a:latin typeface="Arial" panose="020B0604020202020204" pitchFamily="34" charset="0"/>
              <a:cs typeface="Arial" panose="020B0604020202020204" pitchFamily="34" charset="0"/>
            </a:rPr>
            <a:t>← därav</a:t>
          </a:r>
          <a:r>
            <a:rPr lang="sv-SE" sz="900" baseline="0">
              <a:latin typeface="Arial" panose="020B0604020202020204" pitchFamily="34" charset="0"/>
              <a:cs typeface="Arial" panose="020B0604020202020204" pitchFamily="34" charset="0"/>
            </a:rPr>
            <a:t> utan arbete i </a:t>
          </a:r>
          <a:r>
            <a:rPr lang="sv-SE" sz="90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→</a:t>
          </a:r>
          <a:endParaRPr lang="sv-SE" sz="9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FF19A59-27F9-4D5F-9A78-1FC2D7C74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Presentation för enbart de smartase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8D38353-3320-4759-A856-8610AED92F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AE3B6-AEA4-4DC4-B259-3E020BC8A997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BA7833C-64F9-479A-BDC1-F7DCD37721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9C70AB4-7108-4933-9391-A40CBA5314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7C9C1-1246-4EFC-8BB5-51B2293CC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9087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679449" y="154506"/>
            <a:ext cx="54387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200"/>
            </a:lvl1pPr>
          </a:lstStyle>
          <a:p>
            <a:r>
              <a:rPr lang="sv-SE"/>
              <a:t>Presentation för enbart de smartase</a:t>
            </a:r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682848" y="9275244"/>
            <a:ext cx="1473201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DAD3D5C-A49C-4E6B-A239-B4E9EA73BA38}" type="datetimeFigureOut">
              <a:rPr lang="en-GB" smtClean="0"/>
              <a:pPr/>
              <a:t>15/11/2021</a:t>
            </a:fld>
            <a:endParaRPr lang="en-GB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79450" y="1241425"/>
            <a:ext cx="5438775" cy="306021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2662237" y="9275244"/>
            <a:ext cx="14732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AC497CE8-006A-4D39-B790-B2C157C2517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715D6FA-7C00-492E-B2A9-CE3FF8084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88" y="908913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493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975" indent="-18097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363" indent="-179388" algn="l" defTabSz="914400" rtl="0" eaLnBrk="1" latinLnBrk="0" hangingPunct="1">
      <a:buFont typeface="Arial" panose="020B0604020202020204" pitchFamily="34" charset="0"/>
      <a:buChar char="−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1338" indent="-18097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725" indent="-179388" algn="l" defTabSz="914400" rtl="0" eaLnBrk="1" latinLnBrk="0" hangingPunct="1">
      <a:buFont typeface="Arial" panose="020B0604020202020204" pitchFamily="34" charset="0"/>
      <a:buChar char="−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79450" y="1241425"/>
            <a:ext cx="5438775" cy="30607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97CE8-006A-4D39-B790-B2C157C25173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1AA035A1-4F7F-49DA-A856-F85B86D7186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Presentation för enbart de smartase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571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79450" y="1241425"/>
            <a:ext cx="5438775" cy="30607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97CE8-006A-4D39-B790-B2C157C2517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7FBE0D7C-F6A7-4728-BEAD-35B1282BA2E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Presentation för enbart de smartase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25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JP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24DF18A-D69A-4574-944C-06427C8DA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exhörning 7">
            <a:extLst>
              <a:ext uri="{FF2B5EF4-FFF2-40B4-BE49-F238E27FC236}">
                <a16:creationId xmlns:a16="http://schemas.microsoft.com/office/drawing/2014/main" id="{415A18FA-016E-4D89-B028-3A9DB7D3102D}"/>
              </a:ext>
            </a:extLst>
          </p:cNvPr>
          <p:cNvSpPr/>
          <p:nvPr userDrawn="1"/>
        </p:nvSpPr>
        <p:spPr>
          <a:xfrm>
            <a:off x="1905000" y="0"/>
            <a:ext cx="7943850" cy="6857999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C3377C-8C0F-4E16-A7CA-12BAB2F80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596192"/>
            <a:ext cx="5676900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41B97A3-A308-4065-B749-0D4B5A8C84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F52BC1B4-A830-4337-A012-A1925FF1E3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54412" y="5709736"/>
            <a:ext cx="4572000" cy="9332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</a:t>
            </a:r>
          </a:p>
          <a:p>
            <a:r>
              <a:rPr lang="sv-SE" dirty="0"/>
              <a:t>Titel</a:t>
            </a:r>
            <a:endParaRPr lang="en-GB" dirty="0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30B56924-FB7A-46A6-B6EF-1EC9BA35B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7283" y="457200"/>
            <a:ext cx="4119514" cy="5238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lang="en-GB" sz="1400" cap="all" baseline="0" dirty="0">
                <a:solidFill>
                  <a:schemeClr val="bg1"/>
                </a:solidFill>
              </a:defRPr>
            </a:lvl1pPr>
          </a:lstStyle>
          <a:p>
            <a:pPr marL="271463" lvl="0" indent="-271463"/>
            <a:r>
              <a:rPr lang="sv-SE" dirty="0"/>
              <a:t>Datum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91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vänst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2004565"/>
            <a:ext cx="4470401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34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rubrik och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43" y="1126379"/>
            <a:ext cx="4470401" cy="216908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41C8E73C-019E-4FB7-946D-69FAB814C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843" y="3381376"/>
            <a:ext cx="4470401" cy="235024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583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A8275A8-C307-4AD1-8F7E-DA508226E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43AAF0FB-5C31-4B7A-B3F0-735ECFED13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4737" y="2959894"/>
            <a:ext cx="4962525" cy="30686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14F623A5-22C3-402C-9416-7106F1109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0046" y="977107"/>
            <a:ext cx="8111905" cy="195738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728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vatten, båt, scen, flod&#10;&#10;Automatiskt genererad beskrivning">
            <a:extLst>
              <a:ext uri="{FF2B5EF4-FFF2-40B4-BE49-F238E27FC236}">
                <a16:creationId xmlns:a16="http://schemas.microsoft.com/office/drawing/2014/main" id="{A3FB76D2-1C0D-4488-878D-4FAB146CF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" b="85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23D7106-5A4E-4A15-A441-8E5B07014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Namnesson</a:t>
            </a:r>
            <a:br>
              <a:rPr lang="sv-SE" dirty="0"/>
            </a:br>
            <a:r>
              <a:rPr lang="sv-SE" dirty="0"/>
              <a:t>Titel</a:t>
            </a:r>
          </a:p>
          <a:p>
            <a:pPr lvl="0"/>
            <a:r>
              <a:rPr lang="sv-SE" dirty="0"/>
              <a:t>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DBF191B-6AEB-4CCA-B141-5EF4F9F7A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B3F6FD54-C892-4BA4-BE9D-ED4B94D9E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799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himmel, utomhus, flera&#10;&#10;Automatiskt genererad beskrivning">
            <a:extLst>
              <a:ext uri="{FF2B5EF4-FFF2-40B4-BE49-F238E27FC236}">
                <a16:creationId xmlns:a16="http://schemas.microsoft.com/office/drawing/2014/main" id="{AB68B31A-1E54-4F66-A3F8-68DCC3EA2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" y="0"/>
            <a:ext cx="12190588" cy="6858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23D7106-5A4E-4A15-A441-8E5B07014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514" y="551915"/>
            <a:ext cx="1846734" cy="1612020"/>
          </a:xfrm>
          <a:prstGeom prst="hexagon">
            <a:avLst/>
          </a:prstGeo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br>
              <a:rPr lang="sv-SE" dirty="0"/>
            </a:br>
            <a:r>
              <a:rPr lang="sv-SE" dirty="0"/>
              <a:t>Titel</a:t>
            </a:r>
          </a:p>
          <a:p>
            <a:pPr lvl="0"/>
            <a:r>
              <a:rPr lang="sv-SE" dirty="0"/>
              <a:t>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DBF191B-6AEB-4CCA-B141-5EF4F9F7A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B3F6FD54-C892-4BA4-BE9D-ED4B94D9E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1938311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695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FBA023CF-467C-4D38-BFA6-84375E92A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415" r="-14415"/>
          <a:stretch/>
        </p:blipFill>
        <p:spPr>
          <a:xfrm flipH="1">
            <a:off x="254000" y="0"/>
            <a:ext cx="11938000" cy="6858000"/>
          </a:xfrm>
          <a:prstGeom prst="rect">
            <a:avLst/>
          </a:prstGeom>
        </p:spPr>
      </p:pic>
      <p:sp>
        <p:nvSpPr>
          <p:cNvPr id="6" name="Pil: femhörning 5">
            <a:extLst>
              <a:ext uri="{FF2B5EF4-FFF2-40B4-BE49-F238E27FC236}">
                <a16:creationId xmlns:a16="http://schemas.microsoft.com/office/drawing/2014/main" id="{30A31DD0-4413-4150-BA2D-DA1A071C1EEF}"/>
              </a:ext>
            </a:extLst>
          </p:cNvPr>
          <p:cNvSpPr/>
          <p:nvPr userDrawn="1"/>
        </p:nvSpPr>
        <p:spPr>
          <a:xfrm>
            <a:off x="0" y="0"/>
            <a:ext cx="7943850" cy="6858000"/>
          </a:xfrm>
          <a:prstGeom prst="homePlate">
            <a:avLst>
              <a:gd name="adj" fmla="val 2524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C3377C-8C0F-4E16-A7CA-12BAB2F80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2601119"/>
            <a:ext cx="5676900" cy="1655762"/>
          </a:xfrm>
        </p:spPr>
        <p:txBody>
          <a:bodyPr anchor="ctr">
            <a:normAutofit/>
          </a:bodyPr>
          <a:lstStyle>
            <a:lvl1pPr algn="l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F17AFD7-57F0-4B61-8104-CD30595CF2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9100" y="5467546"/>
            <a:ext cx="4572000" cy="933254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</a:t>
            </a:r>
          </a:p>
          <a:p>
            <a:r>
              <a:rPr lang="sv-SE" dirty="0"/>
              <a:t>Titel</a:t>
            </a:r>
            <a:endParaRPr lang="en-GB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EC7EBC4-F612-4E85-A8EA-EE3EC15EBE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930869-2014-4023-9C18-6824B8A4B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7200"/>
            <a:ext cx="5180013" cy="5238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GB" sz="1600" cap="all" baseline="0" dirty="0">
                <a:solidFill>
                  <a:schemeClr val="bg1"/>
                </a:solidFill>
              </a:defRPr>
            </a:lvl1pPr>
          </a:lstStyle>
          <a:p>
            <a:pPr marL="285750" lvl="0" indent="-285750"/>
            <a:r>
              <a:rPr lang="sv-SE" dirty="0"/>
              <a:t>Datum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36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utomhus, byggnad, stad&#10;&#10;Automatiskt genererad beskrivning">
            <a:extLst>
              <a:ext uri="{FF2B5EF4-FFF2-40B4-BE49-F238E27FC236}">
                <a16:creationId xmlns:a16="http://schemas.microsoft.com/office/drawing/2014/main" id="{BE3F0BD8-A8DC-4282-8554-9C0889C89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4" r="63727"/>
          <a:stretch/>
        </p:blipFill>
        <p:spPr>
          <a:xfrm>
            <a:off x="7876515" y="0"/>
            <a:ext cx="4315485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38DFB51-23EE-4FE2-9655-A0261880D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069" r="14149"/>
          <a:stretch/>
        </p:blipFill>
        <p:spPr>
          <a:xfrm>
            <a:off x="-92075" y="0"/>
            <a:ext cx="4987925" cy="6858000"/>
          </a:xfrm>
          <a:prstGeom prst="rect">
            <a:avLst/>
          </a:prstGeom>
        </p:spPr>
      </p:pic>
      <p:sp>
        <p:nvSpPr>
          <p:cNvPr id="7" name="Sexhörning 6">
            <a:extLst>
              <a:ext uri="{FF2B5EF4-FFF2-40B4-BE49-F238E27FC236}">
                <a16:creationId xmlns:a16="http://schemas.microsoft.com/office/drawing/2014/main" id="{9C81CB57-CC6D-4373-9E8C-26764891F91B}"/>
              </a:ext>
            </a:extLst>
          </p:cNvPr>
          <p:cNvSpPr/>
          <p:nvPr userDrawn="1"/>
        </p:nvSpPr>
        <p:spPr>
          <a:xfrm>
            <a:off x="1905000" y="0"/>
            <a:ext cx="7943850" cy="685800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D5DF9CD7-B6B8-4C64-80AE-FC155A34F0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822" y="5624446"/>
            <a:ext cx="2917203" cy="9332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Kontakt: </a:t>
            </a:r>
            <a:br>
              <a:rPr lang="sv-SE" dirty="0"/>
            </a:br>
            <a:r>
              <a:rPr lang="sv-SE" dirty="0"/>
              <a:t>namn </a:t>
            </a:r>
            <a:br>
              <a:rPr lang="sv-SE" dirty="0"/>
            </a:br>
            <a:r>
              <a:rPr lang="sv-SE" dirty="0" err="1"/>
              <a:t>tel</a:t>
            </a:r>
            <a:r>
              <a:rPr lang="sv-SE" dirty="0"/>
              <a:t> och mailadress</a:t>
            </a:r>
            <a:endParaRPr lang="en-GB" dirty="0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69FFDD3A-A88B-4AB3-A4FA-7FFFFB933E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1822" y="457200"/>
            <a:ext cx="2917203" cy="5238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lang="en-GB" sz="1600" cap="all" baseline="0" dirty="0">
                <a:solidFill>
                  <a:schemeClr val="bg1"/>
                </a:solidFill>
              </a:defRPr>
            </a:lvl1pPr>
          </a:lstStyle>
          <a:p>
            <a:pPr marL="271463" lvl="0" indent="-271463"/>
            <a:r>
              <a:rPr lang="sv-SE" dirty="0"/>
              <a:t>Datum</a:t>
            </a:r>
            <a:endParaRPr lang="en-GB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0475505B-3E73-45DD-899D-C78875368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3098" y="2601119"/>
            <a:ext cx="5454650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122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EAE3C80-AB60-4336-8EF3-A47597D4B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23D7106-5A4E-4A15-A441-8E5B07014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Namnesson</a:t>
            </a:r>
            <a:br>
              <a:rPr lang="sv-SE" dirty="0"/>
            </a:br>
            <a:r>
              <a:rPr lang="sv-SE" dirty="0"/>
              <a:t>Titel</a:t>
            </a:r>
          </a:p>
          <a:p>
            <a:pPr lvl="0"/>
            <a:r>
              <a:rPr lang="sv-SE" dirty="0"/>
              <a:t>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DBF191B-6AEB-4CCA-B141-5EF4F9F7A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B3F6FD54-C892-4BA4-BE9D-ED4B94D9E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3171226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023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F848955C-00EC-4B47-BC95-A26380F7B6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56539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objekt 9">
            <a:extLst>
              <a:ext uri="{FF2B5EF4-FFF2-40B4-BE49-F238E27FC236}">
                <a16:creationId xmlns:a16="http://schemas.microsoft.com/office/drawing/2014/main" id="{EDAC6DE7-C488-486A-870E-7B1A10059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578" r="17582"/>
          <a:stretch/>
        </p:blipFill>
        <p:spPr>
          <a:xfrm>
            <a:off x="-7617" y="0"/>
            <a:ext cx="5114303" cy="685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2FA2507-FD7A-476A-A8DE-07D12DA676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46995" r="16850"/>
          <a:stretch/>
        </p:blipFill>
        <p:spPr>
          <a:xfrm>
            <a:off x="7953375" y="0"/>
            <a:ext cx="4316167" cy="6858000"/>
          </a:xfrm>
          <a:prstGeom prst="rect">
            <a:avLst/>
          </a:prstGeom>
        </p:spPr>
      </p:pic>
      <p:sp>
        <p:nvSpPr>
          <p:cNvPr id="7" name="Sexhörning 6">
            <a:extLst>
              <a:ext uri="{FF2B5EF4-FFF2-40B4-BE49-F238E27FC236}">
                <a16:creationId xmlns:a16="http://schemas.microsoft.com/office/drawing/2014/main" id="{9C81CB57-CC6D-4373-9E8C-26764891F91B}"/>
              </a:ext>
            </a:extLst>
          </p:cNvPr>
          <p:cNvSpPr/>
          <p:nvPr userDrawn="1"/>
        </p:nvSpPr>
        <p:spPr>
          <a:xfrm>
            <a:off x="1905000" y="0"/>
            <a:ext cx="7943850" cy="685800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E16920A-42C5-4BBF-91CA-6A655E0FCEF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596254" y="2587750"/>
            <a:ext cx="2637666" cy="1701067"/>
          </a:xfrm>
          <a:prstGeom prst="rect">
            <a:avLst/>
          </a:prstGeom>
        </p:spPr>
      </p:pic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FDA51B77-D4D1-421E-A001-AC87B8F2E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6168" y="969255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D5DF9CD7-B6B8-4C64-80AE-FC155A34F0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823" y="4696119"/>
            <a:ext cx="2917203" cy="9332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Kontakt: </a:t>
            </a:r>
            <a:br>
              <a:rPr lang="sv-SE" dirty="0"/>
            </a:br>
            <a:r>
              <a:rPr lang="sv-SE" dirty="0"/>
              <a:t>namn </a:t>
            </a:r>
            <a:br>
              <a:rPr lang="sv-SE" dirty="0"/>
            </a:br>
            <a:r>
              <a:rPr lang="sv-SE" dirty="0" err="1"/>
              <a:t>tel</a:t>
            </a:r>
            <a:r>
              <a:rPr lang="sv-SE" dirty="0"/>
              <a:t> och mailadress</a:t>
            </a:r>
            <a:endParaRPr lang="en-GB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EDC73C1-CA14-4BAB-A605-17C623C8EF96}"/>
              </a:ext>
            </a:extLst>
          </p:cNvPr>
          <p:cNvSpPr txBox="1"/>
          <p:nvPr userDrawn="1"/>
        </p:nvSpPr>
        <p:spPr>
          <a:xfrm>
            <a:off x="3800475" y="6296718"/>
            <a:ext cx="415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00" cap="all" baseline="0" dirty="0">
                <a:solidFill>
                  <a:schemeClr val="bg1"/>
                </a:solidFill>
              </a:rPr>
              <a:t>Business region göteborg – en del </a:t>
            </a:r>
            <a:br>
              <a:rPr lang="sv-SE" sz="1100" cap="all" baseline="0" dirty="0">
                <a:solidFill>
                  <a:schemeClr val="bg1"/>
                </a:solidFill>
              </a:rPr>
            </a:br>
            <a:r>
              <a:rPr lang="sv-SE" sz="1100" cap="all" baseline="0" dirty="0">
                <a:solidFill>
                  <a:schemeClr val="bg1"/>
                </a:solidFill>
              </a:rPr>
              <a:t>av göteborgs stad i samarbete med regionen</a:t>
            </a:r>
          </a:p>
        </p:txBody>
      </p:sp>
    </p:spTree>
    <p:extLst>
      <p:ext uri="{BB962C8B-B14F-4D97-AF65-F5344CB8AC3E}">
        <p14:creationId xmlns:p14="http://schemas.microsoft.com/office/powerpoint/2010/main" val="1895423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 v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AAAD3C03-F65A-414E-B38B-260E948FF5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8497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Bildobjekt 3">
            <a:extLst>
              <a:ext uri="{FF2B5EF4-FFF2-40B4-BE49-F238E27FC236}">
                <a16:creationId xmlns:a16="http://schemas.microsoft.com/office/drawing/2014/main" id="{73964CDB-FAD0-4FDE-A2BA-7488AA830D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96254" y="2587750"/>
            <a:ext cx="2637666" cy="1701067"/>
          </a:xfrm>
          <a:prstGeom prst="rect">
            <a:avLst/>
          </a:prstGeom>
        </p:spPr>
      </p:pic>
      <p:sp>
        <p:nvSpPr>
          <p:cNvPr id="7" name="Underrubrik 2">
            <a:extLst>
              <a:ext uri="{FF2B5EF4-FFF2-40B4-BE49-F238E27FC236}">
                <a16:creationId xmlns:a16="http://schemas.microsoft.com/office/drawing/2014/main" id="{C975FBF4-9F29-4BAB-99E2-DADE0991EB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370769"/>
            <a:ext cx="4572000" cy="933254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Kontakt: 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 err="1"/>
              <a:t>tel</a:t>
            </a:r>
            <a:r>
              <a:rPr lang="sv-SE" dirty="0"/>
              <a:t> och mailadress</a:t>
            </a:r>
            <a:endParaRPr lang="en-GB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BEB03BB-830E-4148-A326-8D0E43DE23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52073" y="497915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Tryck här om du vill lägga till text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0659B0D-FBB5-4D2A-AE50-4EB88F0DC37D}"/>
              </a:ext>
            </a:extLst>
          </p:cNvPr>
          <p:cNvSpPr txBox="1"/>
          <p:nvPr userDrawn="1"/>
        </p:nvSpPr>
        <p:spPr>
          <a:xfrm>
            <a:off x="839788" y="6405095"/>
            <a:ext cx="1051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cap="all" baseline="0" dirty="0">
                <a:solidFill>
                  <a:schemeClr val="bg1"/>
                </a:solidFill>
              </a:rPr>
              <a:t>Business region göteborg – en del av göteborgs stad i samarbete med regionen</a:t>
            </a:r>
          </a:p>
        </p:txBody>
      </p:sp>
    </p:spTree>
    <p:extLst>
      <p:ext uri="{BB962C8B-B14F-4D97-AF65-F5344CB8AC3E}">
        <p14:creationId xmlns:p14="http://schemas.microsoft.com/office/powerpoint/2010/main" val="233096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917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48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5260618-5032-4CA5-ADE2-51B459983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100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14EFC7-DD15-450C-9679-EC5B2ABD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889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-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14EFC7-DD15-450C-9679-EC5B2ABD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7DDDEA0-8B65-4B63-81A5-69675C2FB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2944660" cy="1202866"/>
          </a:xfrm>
          <a:solidFill>
            <a:schemeClr val="accent3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C495AC53-3AF3-41E5-B81B-81BA5388E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825626"/>
            <a:ext cx="7315200" cy="118999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D8974C98-54E7-4B31-9D55-9F903F9BE0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199780"/>
            <a:ext cx="2944660" cy="1202866"/>
          </a:xfrm>
          <a:solidFill>
            <a:schemeClr val="accent3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2EC6FBBC-11C2-4CD4-9135-EC04C17DBE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038600" y="3199780"/>
            <a:ext cx="7315200" cy="123730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8380EC8-C494-4735-ADF3-14F5A2A332C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4573935"/>
            <a:ext cx="2944660" cy="1202866"/>
          </a:xfrm>
          <a:solidFill>
            <a:schemeClr val="accent3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096C3987-C8B1-425E-9A89-2DDF818F7B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38600" y="4573935"/>
            <a:ext cx="7315200" cy="123730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63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2">
    <p:bg>
      <p:bgPr>
        <a:solidFill>
          <a:srgbClr val="8FB8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49A26DA-9AA1-4E87-8115-CF8413A69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262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3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BDD1F87-5733-4739-8F6C-0C15C678AD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DF83555-6640-457A-A3EC-169EEFFCF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676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242134-2D76-4DCB-88C7-19CDE0CE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768476"/>
            <a:ext cx="9486901" cy="27536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918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höger">
    <p:bg>
      <p:bgPr>
        <a:solidFill>
          <a:srgbClr val="3A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9350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004565"/>
            <a:ext cx="5256213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26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 text vänster">
    <p:bg>
      <p:bgPr>
        <a:solidFill>
          <a:srgbClr val="3A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2004565"/>
            <a:ext cx="4470401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53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rubrik och text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43" y="1126379"/>
            <a:ext cx="4470401" cy="216908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41C8E73C-019E-4FB7-946D-69FAB814C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843" y="3381376"/>
            <a:ext cx="4470401" cy="235024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9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287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">
    <p:bg>
      <p:bgPr>
        <a:solidFill>
          <a:srgbClr val="3A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A8275A8-C307-4AD1-8F7E-DA508226E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AADFD81-8A4D-4B19-AB85-21FD9D7DBA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4737" y="2959894"/>
            <a:ext cx="4962525" cy="30686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5626E8B-2171-41E8-8EDA-1BEF72CF26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0046" y="977107"/>
            <a:ext cx="8111905" cy="195738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426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9845B8F-4287-48D6-8BA9-E08192F8D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644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5C489BE3-1DB9-4564-856D-F1DF541A1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900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315424-357B-4647-888E-3606002F1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405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-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14EFC7-DD15-450C-9679-EC5B2ABD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7DDDEA0-8B65-4B63-81A5-69675C2FB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2944660" cy="1202866"/>
          </a:xfrm>
          <a:solidFill>
            <a:srgbClr val="366D6B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C495AC53-3AF3-41E5-B81B-81BA5388E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825626"/>
            <a:ext cx="7315200" cy="118999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D8974C98-54E7-4B31-9D55-9F903F9BE0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199780"/>
            <a:ext cx="2944660" cy="1202866"/>
          </a:xfrm>
          <a:solidFill>
            <a:srgbClr val="366D6B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2EC6FBBC-11C2-4CD4-9135-EC04C17DBE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038600" y="3199780"/>
            <a:ext cx="7315200" cy="123730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8380EC8-C494-4735-ADF3-14F5A2A332C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4573935"/>
            <a:ext cx="2944660" cy="1202866"/>
          </a:xfrm>
          <a:solidFill>
            <a:srgbClr val="366D6B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096C3987-C8B1-425E-9A89-2DDF818F7B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38600" y="4573935"/>
            <a:ext cx="7315200" cy="123730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194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2">
    <p:bg>
      <p:bgPr>
        <a:solidFill>
          <a:srgbClr val="7DB0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AECFE1F-46CA-47E1-8975-5D4007326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E2CCB681-7F37-424C-9893-04F3F63AA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880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3">
    <p:bg>
      <p:bgPr>
        <a:solidFill>
          <a:srgbClr val="366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AECFE1F-46CA-47E1-8975-5D4007326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81B07E8F-F509-4FA1-8C96-D504CBD40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36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solidFill>
          <a:srgbClr val="366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B6958F0-2A15-44E3-B238-6754FB35F1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EEE7F9D6-9680-4FEE-BDE5-3645DFD6C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768476"/>
            <a:ext cx="9486901" cy="27536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6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höger">
    <p:bg>
      <p:bgPr>
        <a:solidFill>
          <a:srgbClr val="3764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9350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004565"/>
            <a:ext cx="5256213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48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vänster">
    <p:bg>
      <p:bgPr>
        <a:solidFill>
          <a:srgbClr val="3664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78AB7606-988D-42F0-A656-62DDF5F7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2004565"/>
            <a:ext cx="4470401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41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B0B13C-2727-4B02-8983-8C9B30C6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790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rubrik och text">
    <p:bg>
      <p:bgPr>
        <a:solidFill>
          <a:srgbClr val="366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43" y="1126379"/>
            <a:ext cx="4470401" cy="216908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41C8E73C-019E-4FB7-946D-69FAB814C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843" y="3381376"/>
            <a:ext cx="4470401" cy="235024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214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">
    <p:bg>
      <p:bgPr>
        <a:solidFill>
          <a:srgbClr val="3764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A8275A8-C307-4AD1-8F7E-DA508226E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16CDB862-2D7B-473E-BC6D-F8CFA5DF2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4737" y="2959894"/>
            <a:ext cx="4962525" cy="30686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47600C6A-5AEB-42FC-9C76-61FCED2A1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0046" y="977107"/>
            <a:ext cx="8111905" cy="195738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290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- grön bakgrund">
    <p:bg>
      <p:bgPr>
        <a:solidFill>
          <a:srgbClr val="366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E42CF58E-6A96-427D-B83E-8C1C7F34A6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E42CF58E-6A96-427D-B83E-8C1C7F34A6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3BB832D-2F8A-4212-9AA6-80C81A7C3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5BD0D28-8257-411C-A4F5-4F7A65B2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A82BA86-F103-445E-8AF8-CA1FC78B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15B72E5-A9F6-4004-93E2-00E7D2AA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FA72975F-042F-4A27-95B7-63D21802D8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F6C48746-5ED4-4CEC-8584-96AB5D8BE2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AF2B12CA-0007-473E-A64C-2D1A7EFAF7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B340376-58C1-4BB6-AE6F-FDDF0F24DB9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34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622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61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B0B13C-2727-4B02-8983-8C9B30C6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454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-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14EFC7-DD15-450C-9679-EC5B2ABD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7DDDEA0-8B65-4B63-81A5-69675C2FB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2944660" cy="1202866"/>
          </a:xfrm>
          <a:solidFill>
            <a:schemeClr val="accent5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C495AC53-3AF3-41E5-B81B-81BA5388E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825626"/>
            <a:ext cx="7315200" cy="118999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D8974C98-54E7-4B31-9D55-9F903F9BE0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199780"/>
            <a:ext cx="2944660" cy="1202866"/>
          </a:xfrm>
          <a:solidFill>
            <a:schemeClr val="accent5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2EC6FBBC-11C2-4CD4-9135-EC04C17DBE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038600" y="3199780"/>
            <a:ext cx="7315200" cy="123730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8380EC8-C494-4735-ADF3-14F5A2A332C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4573935"/>
            <a:ext cx="2944660" cy="1202866"/>
          </a:xfrm>
          <a:solidFill>
            <a:schemeClr val="accent5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096C3987-C8B1-425E-9A89-2DDF818F7B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38600" y="4573935"/>
            <a:ext cx="7315200" cy="123730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0164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2">
    <p:bg>
      <p:bgPr>
        <a:solidFill>
          <a:srgbClr val="EAB3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DF4D70F-839A-453D-B7D6-C421678B4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97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3">
    <p:bg>
      <p:bgPr>
        <a:solidFill>
          <a:srgbClr val="D3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DF4D70F-839A-453D-B7D6-C421678B4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61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solidFill>
          <a:srgbClr val="D3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D5B180A-3DF6-47CC-AB1A-DCA2BC6DD0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E99020E0-A852-4042-ADEF-ECA93E2E5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768476"/>
            <a:ext cx="9486901" cy="27536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73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- textboxa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2944660" cy="1202866"/>
          </a:xfrm>
          <a:solidFill>
            <a:schemeClr val="accent1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825626"/>
            <a:ext cx="7315200" cy="118999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63DCFB90-2099-4E45-A3FF-36433E1862B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199780"/>
            <a:ext cx="2944660" cy="1202866"/>
          </a:xfrm>
          <a:solidFill>
            <a:schemeClr val="accent1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BFB4AC46-A5E0-4B65-ADA2-84709A1936A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038600" y="3199780"/>
            <a:ext cx="7315200" cy="12373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0484F44F-6965-44F8-BDD5-1D42F5166A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4573935"/>
            <a:ext cx="2944660" cy="1202866"/>
          </a:xfrm>
          <a:solidFill>
            <a:schemeClr val="accent1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8600C9DA-D5E7-4933-B9D6-4F5696F1337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38600" y="4573935"/>
            <a:ext cx="7315200" cy="12373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5607869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höger">
    <p:bg>
      <p:bgPr>
        <a:solidFill>
          <a:srgbClr val="D3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9350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004565"/>
            <a:ext cx="5256213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29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vänster">
    <p:bg>
      <p:bgPr>
        <a:solidFill>
          <a:srgbClr val="D3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38EE0AEC-80F2-495B-A4B7-E8970ECF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2004565"/>
            <a:ext cx="4470401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162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rubrik och text">
    <p:bg>
      <p:bgPr>
        <a:solidFill>
          <a:srgbClr val="D4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43" y="1126379"/>
            <a:ext cx="4470401" cy="216908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41C8E73C-019E-4FB7-946D-69FAB814C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843" y="3381376"/>
            <a:ext cx="4470401" cy="235024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4742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">
    <p:bg>
      <p:bgPr>
        <a:solidFill>
          <a:srgbClr val="D3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A8275A8-C307-4AD1-8F7E-DA508226E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E1345A-7B66-4024-AC86-89BEC265F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4737" y="2959894"/>
            <a:ext cx="4962525" cy="30686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60FBC1D3-6E1F-4CC8-BA73-3479F89032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0046" y="977107"/>
            <a:ext cx="8111905" cy="195738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1597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- röd bakgrund">
    <p:bg>
      <p:bgPr>
        <a:solidFill>
          <a:srgbClr val="D3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E42CF58E-6A96-427D-B83E-8C1C7F34A6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3215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3BB832D-2F8A-4212-9AA6-80C81A7C3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5BD0D28-8257-411C-A4F5-4F7A65B2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A82BA86-F103-445E-8AF8-CA1FC78B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15B72E5-A9F6-4004-93E2-00E7D2AA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FA72975F-042F-4A27-95B7-63D21802D8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F6C48746-5ED4-4CEC-8584-96AB5D8BE2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AF2B12CA-0007-473E-A64C-2D1A7EFAF7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B340376-58C1-4BB6-AE6F-FDDF0F24DB9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974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ä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C60DCD-261B-490D-B3A4-701A00466BCF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A853BC8-B293-4F35-A125-5F1572EBE207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E5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18A62A-A023-484F-89AF-42129BA6C71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7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65D50D-E710-4A86-9CA9-F1A391A3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00CF-EE34-4E8C-97DB-31CB1C6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CD42-AE87-47F2-A68C-C40391C9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06F418A7-6BF2-42AF-9489-F08EBD3AE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6" y="5961760"/>
            <a:ext cx="1056313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832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ä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C60DCD-261B-490D-B3A4-701A00466BC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A853BC8-B293-4F35-A125-5F1572EBE207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E5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18A62A-A023-484F-89AF-42129BA6C713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rgbClr val="F7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65D50D-E710-4A86-9CA9-F1A391A3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00CF-EE34-4E8C-97DB-31CB1C6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CD42-AE87-47F2-A68C-C40391C9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23358FC-B3BC-4DF1-8DBF-6E0CE8A7C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6" y="5961760"/>
            <a:ext cx="1056313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740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fä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C60DCD-261B-490D-B3A4-701A00466BCF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869E00A-44DE-458C-A5AB-003B511C5DA4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E5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A853BC8-B293-4F35-A125-5F1572EBE207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18A62A-A023-484F-89AF-42129BA6C713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F7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65D50D-E710-4A86-9CA9-F1A391A3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00CF-EE34-4E8C-97DB-31CB1C6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CD42-AE87-47F2-A68C-C40391C9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0E0DD7C-63F4-4A96-9728-26D858125C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6" y="5961760"/>
            <a:ext cx="1056313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056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fä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F041DA1A-C1EC-4B7A-8CEB-C7C3766F14FD}"/>
              </a:ext>
            </a:extLst>
          </p:cNvPr>
          <p:cNvGrpSpPr/>
          <p:nvPr userDrawn="1"/>
        </p:nvGrpSpPr>
        <p:grpSpPr>
          <a:xfrm>
            <a:off x="0" y="3429000"/>
            <a:ext cx="12192000" cy="3429000"/>
            <a:chOff x="0" y="3429000"/>
            <a:chExt cx="11147079" cy="3429000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F8C60DCD-261B-490D-B3A4-701A00466BCF}"/>
                </a:ext>
              </a:extLst>
            </p:cNvPr>
            <p:cNvSpPr/>
            <p:nvPr userDrawn="1"/>
          </p:nvSpPr>
          <p:spPr>
            <a:xfrm>
              <a:off x="0" y="3429000"/>
              <a:ext cx="3715693" cy="3429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0A853BC8-B293-4F35-A125-5F1572EBE207}"/>
                </a:ext>
              </a:extLst>
            </p:cNvPr>
            <p:cNvSpPr/>
            <p:nvPr userDrawn="1"/>
          </p:nvSpPr>
          <p:spPr>
            <a:xfrm>
              <a:off x="7431386" y="3429000"/>
              <a:ext cx="3715693" cy="3429000"/>
            </a:xfrm>
            <a:prstGeom prst="rect">
              <a:avLst/>
            </a:prstGeom>
            <a:solidFill>
              <a:srgbClr val="E5ED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CB18A62A-A023-484F-89AF-42129BA6C713}"/>
                </a:ext>
              </a:extLst>
            </p:cNvPr>
            <p:cNvSpPr/>
            <p:nvPr userDrawn="1"/>
          </p:nvSpPr>
          <p:spPr>
            <a:xfrm>
              <a:off x="3715693" y="3429000"/>
              <a:ext cx="3715693" cy="3429000"/>
            </a:xfrm>
            <a:prstGeom prst="rect">
              <a:avLst/>
            </a:prstGeom>
            <a:solidFill>
              <a:srgbClr val="F7E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65D50D-E710-4A86-9CA9-F1A391A3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00CF-EE34-4E8C-97DB-31CB1C6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CD42-AE87-47F2-A68C-C40391C9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869E00A-44DE-458C-A5AB-003B511C5DA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D1A5460-A635-4EB6-8F12-2D7CD0A5ED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6" y="5961760"/>
            <a:ext cx="1056313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613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ljus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0184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85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mö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7D922B1-182B-4078-A655-11FDCAD7B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A8881C00-8B57-4A24-99DC-27F5070F66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571078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- vi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3F0252-6F7A-41F6-932A-2ABA40F0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1473DD-8586-45C2-81AF-CC1245C5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71027AC-FA49-4616-8B9D-A5A6AC57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845BF8B0-27B3-4FA2-8988-01F8DFEC72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latshållare för bild 10">
            <a:extLst>
              <a:ext uri="{FF2B5EF4-FFF2-40B4-BE49-F238E27FC236}">
                <a16:creationId xmlns:a16="http://schemas.microsoft.com/office/drawing/2014/main" id="{59277E7C-C3DD-4BC0-B95A-ECABF576D5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8C4EFF6E-2525-42AC-AF27-D26AAEC25D67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loggan.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22096203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- blå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3F0252-6F7A-41F6-932A-2ABA40F0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1473DD-8586-45C2-81AF-CC1245C5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71027AC-FA49-4616-8B9D-A5A6AC57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845BF8B0-27B3-4FA2-8988-01F8DFEC72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latshållare för bild 10">
            <a:extLst>
              <a:ext uri="{FF2B5EF4-FFF2-40B4-BE49-F238E27FC236}">
                <a16:creationId xmlns:a16="http://schemas.microsoft.com/office/drawing/2014/main" id="{59277E7C-C3DD-4BC0-B95A-ECABF576D5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730C5BC1-BC93-4CC9-BDC9-D55B21E3D245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loggan.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21373713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n egen bild vi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DD3BCDB-96D3-4083-8A3F-F545079B5F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, </a:t>
            </a:r>
            <a:r>
              <a:rPr lang="en-GB" dirty="0" err="1"/>
              <a:t>gå</a:t>
            </a:r>
            <a:r>
              <a:rPr lang="en-GB" dirty="0"/>
              <a:t> in under </a:t>
            </a:r>
            <a:r>
              <a:rPr lang="en-GB" dirty="0" err="1"/>
              <a:t>Infoga</a:t>
            </a:r>
            <a:r>
              <a:rPr lang="en-GB" dirty="0"/>
              <a:t>, </a:t>
            </a:r>
            <a:r>
              <a:rPr lang="en-GB" dirty="0" err="1"/>
              <a:t>Bilder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välj</a:t>
            </a:r>
            <a:r>
              <a:rPr lang="en-GB" dirty="0"/>
              <a:t> </a:t>
            </a:r>
            <a:r>
              <a:rPr lang="en-GB" dirty="0" err="1"/>
              <a:t>önskad</a:t>
            </a:r>
            <a:r>
              <a:rPr lang="en-GB" dirty="0"/>
              <a:t> </a:t>
            </a:r>
            <a:r>
              <a:rPr lang="en-GB" dirty="0" err="1"/>
              <a:t>bild</a:t>
            </a:r>
            <a:r>
              <a:rPr lang="en-GB" dirty="0"/>
              <a:t>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A78C544-F792-4924-A752-73F7CF26B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B372320-6E42-4D46-BDA2-F4D912521A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Namnesson</a:t>
            </a:r>
            <a:br>
              <a:rPr lang="sv-SE" dirty="0"/>
            </a:br>
            <a:r>
              <a:rPr lang="sv-SE" dirty="0"/>
              <a:t>Titel</a:t>
            </a:r>
          </a:p>
          <a:p>
            <a:pPr lvl="0"/>
            <a:r>
              <a:rPr lang="sv-SE" dirty="0"/>
              <a:t>Datum</a:t>
            </a:r>
          </a:p>
        </p:txBody>
      </p:sp>
      <p:sp>
        <p:nvSpPr>
          <p:cNvPr id="8" name="Platshållare för bild 10">
            <a:extLst>
              <a:ext uri="{FF2B5EF4-FFF2-40B4-BE49-F238E27FC236}">
                <a16:creationId xmlns:a16="http://schemas.microsoft.com/office/drawing/2014/main" id="{470E8E88-3F9E-4AC5-B857-482E7D843E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72D781E3-12C9-4F82-B8EC-9B8C37ACB4D8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19038237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n egen bild blå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DD3BCDB-96D3-4083-8A3F-F545079B5F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, </a:t>
            </a:r>
            <a:r>
              <a:rPr lang="en-GB" dirty="0" err="1"/>
              <a:t>gå</a:t>
            </a:r>
            <a:r>
              <a:rPr lang="en-GB" dirty="0"/>
              <a:t> in under </a:t>
            </a:r>
            <a:r>
              <a:rPr lang="en-GB" dirty="0" err="1"/>
              <a:t>Infoga</a:t>
            </a:r>
            <a:r>
              <a:rPr lang="en-GB" dirty="0"/>
              <a:t>, </a:t>
            </a:r>
            <a:r>
              <a:rPr lang="en-GB" dirty="0" err="1"/>
              <a:t>Bilder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välj</a:t>
            </a:r>
            <a:r>
              <a:rPr lang="en-GB" dirty="0"/>
              <a:t> </a:t>
            </a:r>
            <a:r>
              <a:rPr lang="en-GB" dirty="0" err="1"/>
              <a:t>önskad</a:t>
            </a:r>
            <a:r>
              <a:rPr lang="en-GB" dirty="0"/>
              <a:t> </a:t>
            </a:r>
            <a:r>
              <a:rPr lang="en-GB" dirty="0" err="1"/>
              <a:t>bild</a:t>
            </a:r>
            <a:r>
              <a:rPr lang="en-GB" dirty="0"/>
              <a:t>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A78C544-F792-4924-A752-73F7CF26B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B372320-6E42-4D46-BDA2-F4D912521A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Namnesson</a:t>
            </a:r>
            <a:br>
              <a:rPr lang="sv-SE" dirty="0"/>
            </a:br>
            <a:r>
              <a:rPr lang="sv-SE" dirty="0"/>
              <a:t>Titel</a:t>
            </a:r>
          </a:p>
          <a:p>
            <a:pPr lvl="0"/>
            <a:r>
              <a:rPr lang="sv-SE" dirty="0"/>
              <a:t>Datum</a:t>
            </a:r>
          </a:p>
        </p:txBody>
      </p:sp>
      <p:sp>
        <p:nvSpPr>
          <p:cNvPr id="7" name="Platshållare för bild 10">
            <a:extLst>
              <a:ext uri="{FF2B5EF4-FFF2-40B4-BE49-F238E27FC236}">
                <a16:creationId xmlns:a16="http://schemas.microsoft.com/office/drawing/2014/main" id="{2BA66C1B-5994-4ACD-AD12-24E33C487B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B3626ED7-6321-478E-8947-0F3935869315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19725779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i figur - vi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42697A9-0313-4116-882D-2F00B124CA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619D89-D876-4F51-B1D6-671905F9E8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8907" y="1447800"/>
            <a:ext cx="4464050" cy="3867150"/>
          </a:xfrm>
          <a:prstGeom prst="hexagon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2" name="Platshållare för bild 10">
            <a:extLst>
              <a:ext uri="{FF2B5EF4-FFF2-40B4-BE49-F238E27FC236}">
                <a16:creationId xmlns:a16="http://schemas.microsoft.com/office/drawing/2014/main" id="{3D148F17-13AF-4C40-9087-DA7F3B070F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D5678BBE-7A67-4AEE-B763-A65DD01737AA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23891603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i figur - blå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42697A9-0313-4116-882D-2F00B124CA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619D89-D876-4F51-B1D6-671905F9E8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8907" y="1447800"/>
            <a:ext cx="4464050" cy="3867150"/>
          </a:xfrm>
          <a:prstGeom prst="hexagon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D5678BBE-7A67-4AEE-B763-A65DD01737AA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  <p:sp>
        <p:nvSpPr>
          <p:cNvPr id="6" name="Platshållare för bild 10">
            <a:extLst>
              <a:ext uri="{FF2B5EF4-FFF2-40B4-BE49-F238E27FC236}">
                <a16:creationId xmlns:a16="http://schemas.microsoft.com/office/drawing/2014/main" id="{CD566EE3-75D9-4E00-9E54-09F600894F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275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3">
    <p:bg>
      <p:bgPr>
        <a:solidFill>
          <a:srgbClr val="9D9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B3DE43E-CD15-4F72-92CB-15F9868575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12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587154-BD2A-4F12-8229-6CAEFE689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768476"/>
            <a:ext cx="9486901" cy="27536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A8275A8-C307-4AD1-8F7E-DA508226E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5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hög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9350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004565"/>
            <a:ext cx="5256213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8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vmlDrawing" Target="../drawings/vmlDrawing4.v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32.xml"/><Relationship Id="rId16" Type="http://schemas.openxmlformats.org/officeDocument/2006/relationships/tags" Target="../tags/tag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vmlDrawing" Target="../drawings/vmlDrawing5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44.xml"/><Relationship Id="rId16" Type="http://schemas.openxmlformats.org/officeDocument/2006/relationships/tags" Target="../tags/tag1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5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vmlDrawing" Target="../drawings/vmlDrawing7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5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oleObject" Target="../embeddings/oleObject9.bin"/><Relationship Id="rId5" Type="http://schemas.openxmlformats.org/officeDocument/2006/relationships/slideLayout" Target="../slideLayouts/slideLayout59.xml"/><Relationship Id="rId10" Type="http://schemas.openxmlformats.org/officeDocument/2006/relationships/tags" Target="../tags/tag15.xml"/><Relationship Id="rId4" Type="http://schemas.openxmlformats.org/officeDocument/2006/relationships/slideLayout" Target="../slideLayouts/slideLayout58.xml"/><Relationship Id="rId9" Type="http://schemas.openxmlformats.org/officeDocument/2006/relationships/tags" Target="../tags/tag1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6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oleObject" Target="../embeddings/oleObject10.bin"/><Relationship Id="rId5" Type="http://schemas.openxmlformats.org/officeDocument/2006/relationships/slideLayout" Target="../slideLayouts/slideLayout65.xml"/><Relationship Id="rId10" Type="http://schemas.openxmlformats.org/officeDocument/2006/relationships/tags" Target="../tags/tag17.xml"/><Relationship Id="rId4" Type="http://schemas.openxmlformats.org/officeDocument/2006/relationships/slideLayout" Target="../slideLayouts/slideLayout64.xml"/><Relationship Id="rId9" Type="http://schemas.openxmlformats.org/officeDocument/2006/relationships/tags" Target="../tags/tag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1262A14-C18A-43AD-8174-EA6D5AC8AE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6055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24" imgW="498" imgH="499" progId="TCLayout.ActiveDocument.1">
                  <p:embed/>
                </p:oleObj>
              </mc:Choice>
              <mc:Fallback>
                <p:oleObj name="think-cell Slide" r:id="rId24" imgW="498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19D2BCF4-8713-4980-86F1-4C71D0C542E6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88DB39-C14A-4AB7-AF50-C4F030BB96B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15/11/2021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626" y="6356350"/>
            <a:ext cx="1319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35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760" r:id="rId5"/>
    <p:sldLayoutId id="2147483661" r:id="rId6"/>
    <p:sldLayoutId id="2147483733" r:id="rId7"/>
    <p:sldLayoutId id="2147483651" r:id="rId8"/>
    <p:sldLayoutId id="2147483698" r:id="rId9"/>
    <p:sldLayoutId id="2147483707" r:id="rId10"/>
    <p:sldLayoutId id="2147483711" r:id="rId11"/>
    <p:sldLayoutId id="2147483699" r:id="rId12"/>
    <p:sldLayoutId id="2147483658" r:id="rId13"/>
    <p:sldLayoutId id="2147483762" r:id="rId14"/>
    <p:sldLayoutId id="2147483657" r:id="rId15"/>
    <p:sldLayoutId id="2147483656" r:id="rId16"/>
    <p:sldLayoutId id="2147483761" r:id="rId17"/>
    <p:sldLayoutId id="2147483750" r:id="rId18"/>
    <p:sldLayoutId id="2147483749" r:id="rId19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958B59F1-F599-42EA-B0AF-D694CD5566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206489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think-cell Slide" r:id="rId16" imgW="498" imgH="499" progId="TCLayout.ActiveDocument.1">
                  <p:embed/>
                </p:oleObj>
              </mc:Choice>
              <mc:Fallback>
                <p:oleObj name="think-cell Slide" r:id="rId16" imgW="498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B61D218C-849D-494C-AA25-56222077AB86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C5BF98D-74DA-45EB-8556-36CEC6EE7E3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8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759" r:id="rId4"/>
    <p:sldLayoutId id="2147483669" r:id="rId5"/>
    <p:sldLayoutId id="2147483734" r:id="rId6"/>
    <p:sldLayoutId id="2147483680" r:id="rId7"/>
    <p:sldLayoutId id="2147483704" r:id="rId8"/>
    <p:sldLayoutId id="2147483708" r:id="rId9"/>
    <p:sldLayoutId id="2147483712" r:id="rId10"/>
    <p:sldLayoutId id="2147483700" r:id="rId11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rgbClr val="3A5776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F55B9FB1-673E-4FA5-AEAD-234B05B540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030406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think-cell Slide" r:id="rId17" imgW="498" imgH="499" progId="TCLayout.ActiveDocument.1">
                  <p:embed/>
                </p:oleObj>
              </mc:Choice>
              <mc:Fallback>
                <p:oleObj name="think-cell Slide" r:id="rId17" imgW="498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DBE36DAA-5B8C-4FD8-9ADA-0B562E8D9672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6234A4E-2E63-428D-8582-E187BE2192E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5" r:id="rId3"/>
    <p:sldLayoutId id="2147483758" r:id="rId4"/>
    <p:sldLayoutId id="2147483687" r:id="rId5"/>
    <p:sldLayoutId id="2147483735" r:id="rId6"/>
    <p:sldLayoutId id="2147483688" r:id="rId7"/>
    <p:sldLayoutId id="2147483705" r:id="rId8"/>
    <p:sldLayoutId id="2147483709" r:id="rId9"/>
    <p:sldLayoutId id="2147483713" r:id="rId10"/>
    <p:sldLayoutId id="2147483701" r:id="rId11"/>
    <p:sldLayoutId id="2147483756" r:id="rId12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rgbClr val="36646B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54A3FDFF-44E2-4DA6-9568-D290BF6D02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158973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think-cell Slide" r:id="rId17" imgW="498" imgH="499" progId="TCLayout.ActiveDocument.1">
                  <p:embed/>
                </p:oleObj>
              </mc:Choice>
              <mc:Fallback>
                <p:oleObj name="think-cell Slide" r:id="rId17" imgW="498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DB8C408F-CA11-4557-97D3-0875DA17FC62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2" y="6356350"/>
            <a:ext cx="1900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A6DA15-5310-45AE-9C3A-6144A4E8834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8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  <p:sldLayoutId id="2147483757" r:id="rId4"/>
    <p:sldLayoutId id="2147483695" r:id="rId5"/>
    <p:sldLayoutId id="2147483736" r:id="rId6"/>
    <p:sldLayoutId id="2147483696" r:id="rId7"/>
    <p:sldLayoutId id="2147483706" r:id="rId8"/>
    <p:sldLayoutId id="2147483710" r:id="rId9"/>
    <p:sldLayoutId id="2147483714" r:id="rId10"/>
    <p:sldLayoutId id="2147483702" r:id="rId11"/>
    <p:sldLayoutId id="2147483755" r:id="rId12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755514C-7FB5-4E02-9230-89025535BE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8028178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think-cell Slide" r:id="rId11" imgW="498" imgH="499" progId="TCLayout.ActiveDocument.1">
                  <p:embed/>
                </p:oleObj>
              </mc:Choice>
              <mc:Fallback>
                <p:oleObj name="think-cell Slide" r:id="rId11" imgW="498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25F98DF9-27EF-4B30-BAE6-286812BD8814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15/11/2021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D02E4AD-1E16-46A9-AEF5-671B55EA89D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3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51" r:id="rId5"/>
    <p:sldLayoutId id="2147483752" r:id="rId6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B13B6D05-AFBD-40D4-9D39-D8FE6B7DAB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805223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think-cell Slide" r:id="rId11" imgW="498" imgH="499" progId="TCLayout.ActiveDocument.1">
                  <p:embed/>
                </p:oleObj>
              </mc:Choice>
              <mc:Fallback>
                <p:oleObj name="think-cell Slide" r:id="rId11" imgW="498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1A1DBC44-64F2-4BF5-89EB-3AAF3875D46E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15/11/2021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5CC76DD-CCDD-4DDF-BA02-83CDDFB9D5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9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2" r:id="rId3"/>
    <p:sldLayoutId id="2147483747" r:id="rId4"/>
    <p:sldLayoutId id="2147483743" r:id="rId5"/>
    <p:sldLayoutId id="2147483748" r:id="rId6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7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9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.png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.png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EFF06E5-5510-4A62-BAAF-EF7C4578E1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1192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2D11704-4583-439B-A0B1-F84B07865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Peter Warda</a:t>
            </a:r>
          </a:p>
          <a:p>
            <a:r>
              <a:rPr lang="sv-SE" dirty="0"/>
              <a:t>Senior analytiker </a:t>
            </a:r>
            <a:r>
              <a:rPr lang="sv-SE" dirty="0" err="1"/>
              <a:t>ph.d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C7AA6C2C-450F-4273-A9EB-FEBCC38DF5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Arbetslöshet</a:t>
            </a:r>
            <a:br>
              <a:rPr lang="sv-SE" dirty="0"/>
            </a:br>
            <a:r>
              <a:rPr lang="sv-SE" sz="2400" dirty="0"/>
              <a:t>en nulägesanalys efter varaktighet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152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ruta 13">
            <a:extLst>
              <a:ext uri="{FF2B5EF4-FFF2-40B4-BE49-F238E27FC236}">
                <a16:creationId xmlns:a16="http://schemas.microsoft.com/office/drawing/2014/main" id="{3237B987-7A7C-4B46-B1D6-509122413F78}"/>
              </a:ext>
            </a:extLst>
          </p:cNvPr>
          <p:cNvSpPr txBox="1"/>
          <p:nvPr/>
        </p:nvSpPr>
        <p:spPr>
          <a:xfrm>
            <a:off x="800100" y="633681"/>
            <a:ext cx="1052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solidFill>
                  <a:schemeClr val="tx2"/>
                </a:solidFill>
              </a:rPr>
              <a:t>Sammanfattning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99121780-F71C-412E-A8AD-2FEFE84A87D1}"/>
              </a:ext>
            </a:extLst>
          </p:cNvPr>
          <p:cNvGrpSpPr/>
          <p:nvPr/>
        </p:nvGrpSpPr>
        <p:grpSpPr>
          <a:xfrm>
            <a:off x="1397330" y="1425037"/>
            <a:ext cx="9397340" cy="4221680"/>
            <a:chOff x="914398" y="1425036"/>
            <a:chExt cx="9397340" cy="4221680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5EEB1780-3419-43D3-92F8-01A27D868F90}"/>
                </a:ext>
              </a:extLst>
            </p:cNvPr>
            <p:cNvSpPr/>
            <p:nvPr/>
          </p:nvSpPr>
          <p:spPr>
            <a:xfrm>
              <a:off x="914398" y="1425038"/>
              <a:ext cx="4518561" cy="422167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t"/>
            <a:lstStyle/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sv-SE" sz="1400" dirty="0">
                <a:solidFill>
                  <a:schemeClr val="tx1"/>
                </a:solidFill>
              </a:endParaRPr>
            </a:p>
            <a:p>
              <a:pPr algn="ctr">
                <a:spcAft>
                  <a:spcPts val="1200"/>
                </a:spcAft>
              </a:pPr>
              <a:r>
                <a:rPr lang="sv-SE" sz="1400" b="1" dirty="0">
                  <a:solidFill>
                    <a:schemeClr val="tx1"/>
                  </a:solidFill>
                </a:rPr>
                <a:t>ARBETSFÖR ÅLDER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sv-SE" sz="1400" dirty="0">
                  <a:solidFill>
                    <a:schemeClr val="tx1"/>
                  </a:solidFill>
                </a:rPr>
                <a:t>Totalt sett ses en tydlig återhämtning på regionens arbetsmarknad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sv-SE" sz="1400" dirty="0">
                  <a:solidFill>
                    <a:schemeClr val="tx1"/>
                  </a:solidFill>
                </a:rPr>
                <a:t>Minskningar sker framförallt bland personer som varit arbetslösa upp till 6 månader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sv-SE" sz="1400" dirty="0">
                  <a:solidFill>
                    <a:schemeClr val="tx1"/>
                  </a:solidFill>
                </a:rPr>
                <a:t>Å andra sidan ses personer som varit arbetslösa mer än 1 år öka – och bland utrikes födda är ökningen större 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63F1C3B2-9BEB-4E49-A333-FAC480A9FC14}"/>
                </a:ext>
              </a:extLst>
            </p:cNvPr>
            <p:cNvSpPr/>
            <p:nvPr/>
          </p:nvSpPr>
          <p:spPr>
            <a:xfrm>
              <a:off x="5793177" y="1425036"/>
              <a:ext cx="4518561" cy="42216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t"/>
            <a:lstStyle/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sv-SE" sz="1400" dirty="0">
                <a:solidFill>
                  <a:schemeClr val="tx1"/>
                </a:solidFill>
              </a:endParaRPr>
            </a:p>
            <a:p>
              <a:pPr algn="ctr">
                <a:spcAft>
                  <a:spcPts val="1200"/>
                </a:spcAft>
              </a:pPr>
              <a:r>
                <a:rPr lang="sv-SE" sz="1400" b="1" dirty="0">
                  <a:solidFill>
                    <a:schemeClr val="tx1"/>
                  </a:solidFill>
                </a:rPr>
                <a:t>UNGDOMAR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sv-SE" sz="1400" dirty="0">
                  <a:solidFill>
                    <a:schemeClr val="tx1"/>
                  </a:solidFill>
                </a:rPr>
                <a:t>För ungdomarna minskar arbetslösheten totalt sett 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sv-SE" sz="1400" dirty="0">
                  <a:solidFill>
                    <a:schemeClr val="tx1"/>
                  </a:solidFill>
                </a:rPr>
                <a:t>Även här är minskningarna störst bland ungdomar som varit arbetslösa upp till 6 månader – dock har gruppen unga som varit arbetslösa mer än 6 månader blivit större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sv-SE" sz="1400" dirty="0">
                  <a:solidFill>
                    <a:schemeClr val="tx1"/>
                  </a:solidFill>
                </a:rPr>
                <a:t>Unga inrikes födda som varit utan arbete i minst 6 månader minskar, dock ses ökningar för de som varit utan arbete mer än 1 år 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sv-SE" sz="1400" dirty="0">
                  <a:solidFill>
                    <a:schemeClr val="tx1"/>
                  </a:solidFill>
                </a:rPr>
                <a:t>För unga utrikes födda personer ses antalet arbetslösa öka för de som varit utan arbete i mer än 6 månader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577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objekt&#10;&#10;Automatiskt genererad beskrivning">
            <a:extLst>
              <a:ext uri="{FF2B5EF4-FFF2-40B4-BE49-F238E27FC236}">
                <a16:creationId xmlns:a16="http://schemas.microsoft.com/office/drawing/2014/main" id="{356EDEBD-3D83-4061-B12D-AAB07D126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11" y="1253435"/>
            <a:ext cx="2160000" cy="21600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849AF7D-C563-4D1D-B6BE-4B2CF9E48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22" y="1378960"/>
            <a:ext cx="2160000" cy="2160000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38B71571-751F-4F27-B668-10B6C8881351}"/>
              </a:ext>
            </a:extLst>
          </p:cNvPr>
          <p:cNvSpPr txBox="1"/>
          <p:nvPr/>
        </p:nvSpPr>
        <p:spPr>
          <a:xfrm>
            <a:off x="1" y="3159172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>
                <a:solidFill>
                  <a:schemeClr val="tx2"/>
                </a:solidFill>
              </a:rPr>
              <a:t>Utveckling över tid</a:t>
            </a:r>
          </a:p>
        </p:txBody>
      </p:sp>
    </p:spTree>
    <p:extLst>
      <p:ext uri="{BB962C8B-B14F-4D97-AF65-F5344CB8AC3E}">
        <p14:creationId xmlns:p14="http://schemas.microsoft.com/office/powerpoint/2010/main" val="298611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1A24E403-4EBD-4CDC-8350-3A87557D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Antal arbetslösa 16-64 år över tid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38393FC3-50FF-4016-B782-CE6E22300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2667600" cy="230832"/>
          </a:xfrm>
        </p:spPr>
        <p:txBody>
          <a:bodyPr/>
          <a:lstStyle/>
          <a:p>
            <a:r>
              <a:rPr lang="sv-SE" dirty="0"/>
              <a:t>Källa: Arbetsförmedlingen</a:t>
            </a:r>
          </a:p>
        </p:txBody>
      </p:sp>
      <p:graphicFrame>
        <p:nvGraphicFramePr>
          <p:cNvPr id="20" name="Platshållare för innehåll 19">
            <a:extLst>
              <a:ext uri="{FF2B5EF4-FFF2-40B4-BE49-F238E27FC236}">
                <a16:creationId xmlns:a16="http://schemas.microsoft.com/office/drawing/2014/main" id="{0E42C830-C4EA-4097-AE86-AB28F4DBE18A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559075623"/>
              </p:ext>
            </p:extLst>
          </p:nvPr>
        </p:nvGraphicFramePr>
        <p:xfrm>
          <a:off x="622028" y="1867923"/>
          <a:ext cx="3420000" cy="399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AD77DDC4-D6B1-4784-8917-CE57356D23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325071"/>
              </p:ext>
            </p:extLst>
          </p:nvPr>
        </p:nvGraphicFramePr>
        <p:xfrm>
          <a:off x="4298929" y="1869248"/>
          <a:ext cx="3420000" cy="39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C3F193F0-E29E-44D8-8AB9-3E70CB1A18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674153"/>
              </p:ext>
            </p:extLst>
          </p:nvPr>
        </p:nvGraphicFramePr>
        <p:xfrm>
          <a:off x="7982180" y="1869248"/>
          <a:ext cx="3420000" cy="39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3" name="Grupp 42">
            <a:extLst>
              <a:ext uri="{FF2B5EF4-FFF2-40B4-BE49-F238E27FC236}">
                <a16:creationId xmlns:a16="http://schemas.microsoft.com/office/drawing/2014/main" id="{A58F2695-7C46-489C-952D-70C07D50FFA0}"/>
              </a:ext>
            </a:extLst>
          </p:cNvPr>
          <p:cNvGrpSpPr/>
          <p:nvPr/>
        </p:nvGrpSpPr>
        <p:grpSpPr>
          <a:xfrm>
            <a:off x="1655118" y="1456138"/>
            <a:ext cx="2040712" cy="451406"/>
            <a:chOff x="6412753" y="962552"/>
            <a:chExt cx="2909924" cy="451406"/>
          </a:xfrm>
        </p:grpSpPr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D9CF6887-6D05-4188-A3C5-9F783783AC21}"/>
                </a:ext>
              </a:extLst>
            </p:cNvPr>
            <p:cNvSpPr txBox="1"/>
            <p:nvPr/>
          </p:nvSpPr>
          <p:spPr>
            <a:xfrm>
              <a:off x="6716937" y="962552"/>
              <a:ext cx="2605740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sv-SE" sz="1000" dirty="0"/>
                <a:t>Arbetslösa totalt 16-64 år</a:t>
              </a:r>
            </a:p>
            <a:p>
              <a:r>
                <a:rPr lang="sv-SE" sz="1000" dirty="0"/>
                <a:t>Därav utan arbete &gt;6 mån</a:t>
              </a:r>
            </a:p>
          </p:txBody>
        </p:sp>
        <p:cxnSp>
          <p:nvCxnSpPr>
            <p:cNvPr id="41" name="Rak koppling 40">
              <a:extLst>
                <a:ext uri="{FF2B5EF4-FFF2-40B4-BE49-F238E27FC236}">
                  <a16:creationId xmlns:a16="http://schemas.microsoft.com/office/drawing/2014/main" id="{AA800672-FBAE-4810-9E80-89378E5BE6AE}"/>
                </a:ext>
              </a:extLst>
            </p:cNvPr>
            <p:cNvCxnSpPr/>
            <p:nvPr/>
          </p:nvCxnSpPr>
          <p:spPr>
            <a:xfrm>
              <a:off x="6412753" y="1095376"/>
              <a:ext cx="252000" cy="0"/>
            </a:xfrm>
            <a:prstGeom prst="line">
              <a:avLst/>
            </a:prstGeom>
            <a:ln w="508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k koppling 41">
              <a:extLst>
                <a:ext uri="{FF2B5EF4-FFF2-40B4-BE49-F238E27FC236}">
                  <a16:creationId xmlns:a16="http://schemas.microsoft.com/office/drawing/2014/main" id="{B1856AC1-1369-4144-A9EA-052519C26EFC}"/>
                </a:ext>
              </a:extLst>
            </p:cNvPr>
            <p:cNvCxnSpPr/>
            <p:nvPr/>
          </p:nvCxnSpPr>
          <p:spPr>
            <a:xfrm>
              <a:off x="6412753" y="1287821"/>
              <a:ext cx="252000" cy="0"/>
            </a:xfrm>
            <a:prstGeom prst="line">
              <a:avLst/>
            </a:prstGeom>
            <a:ln w="50800" cap="rnd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upp 58">
            <a:extLst>
              <a:ext uri="{FF2B5EF4-FFF2-40B4-BE49-F238E27FC236}">
                <a16:creationId xmlns:a16="http://schemas.microsoft.com/office/drawing/2014/main" id="{0116DA91-A5CC-4EDC-9762-B69BE1A18B66}"/>
              </a:ext>
            </a:extLst>
          </p:cNvPr>
          <p:cNvGrpSpPr/>
          <p:nvPr/>
        </p:nvGrpSpPr>
        <p:grpSpPr>
          <a:xfrm>
            <a:off x="2236190" y="2301813"/>
            <a:ext cx="1148260" cy="2304000"/>
            <a:chOff x="2077440" y="2301813"/>
            <a:chExt cx="1148260" cy="2304000"/>
          </a:xfrm>
        </p:grpSpPr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8C44C6C3-5574-4EE7-A638-A6E40DA9B02A}"/>
                </a:ext>
              </a:extLst>
            </p:cNvPr>
            <p:cNvGrpSpPr/>
            <p:nvPr/>
          </p:nvGrpSpPr>
          <p:grpSpPr>
            <a:xfrm>
              <a:off x="2079820" y="2301813"/>
              <a:ext cx="1145880" cy="2304000"/>
              <a:chOff x="2079820" y="2301813"/>
              <a:chExt cx="1145880" cy="2304000"/>
            </a:xfrm>
          </p:grpSpPr>
          <p:cxnSp>
            <p:nvCxnSpPr>
              <p:cNvPr id="22" name="Rak koppling 21">
                <a:extLst>
                  <a:ext uri="{FF2B5EF4-FFF2-40B4-BE49-F238E27FC236}">
                    <a16:creationId xmlns:a16="http://schemas.microsoft.com/office/drawing/2014/main" id="{3F279CF1-2559-4302-BD68-C03747E578AD}"/>
                  </a:ext>
                </a:extLst>
              </p:cNvPr>
              <p:cNvCxnSpPr/>
              <p:nvPr/>
            </p:nvCxnSpPr>
            <p:spPr>
              <a:xfrm>
                <a:off x="2079820" y="2301813"/>
                <a:ext cx="0" cy="230400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ruta 3">
                <a:extLst>
                  <a:ext uri="{FF2B5EF4-FFF2-40B4-BE49-F238E27FC236}">
                    <a16:creationId xmlns:a16="http://schemas.microsoft.com/office/drawing/2014/main" id="{2BA36363-EC70-4765-B59D-93BA9C30E4CD}"/>
                  </a:ext>
                </a:extLst>
              </p:cNvPr>
              <p:cNvSpPr txBox="1"/>
              <p:nvPr/>
            </p:nvSpPr>
            <p:spPr>
              <a:xfrm>
                <a:off x="2292799" y="3866555"/>
                <a:ext cx="932901" cy="52728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sv-SE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Pandemin får fäste</a:t>
                </a:r>
                <a:r>
                  <a:rPr lang="sv-SE" sz="9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globalt</a:t>
                </a:r>
                <a:endParaRPr lang="sv-SE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5" name="Rak koppling 44">
              <a:extLst>
                <a:ext uri="{FF2B5EF4-FFF2-40B4-BE49-F238E27FC236}">
                  <a16:creationId xmlns:a16="http://schemas.microsoft.com/office/drawing/2014/main" id="{F98949A2-3AAC-4104-A0E1-01AEBE0605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7440" y="4140872"/>
              <a:ext cx="307119" cy="475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 47">
            <a:extLst>
              <a:ext uri="{FF2B5EF4-FFF2-40B4-BE49-F238E27FC236}">
                <a16:creationId xmlns:a16="http://schemas.microsoft.com/office/drawing/2014/main" id="{3DF89D4E-249B-451A-BA2D-DE86B5DB6611}"/>
              </a:ext>
            </a:extLst>
          </p:cNvPr>
          <p:cNvGrpSpPr/>
          <p:nvPr/>
        </p:nvGrpSpPr>
        <p:grpSpPr>
          <a:xfrm>
            <a:off x="5285256" y="1456138"/>
            <a:ext cx="2040712" cy="451406"/>
            <a:chOff x="6412753" y="962552"/>
            <a:chExt cx="2909924" cy="451406"/>
          </a:xfrm>
        </p:grpSpPr>
        <p:sp>
          <p:nvSpPr>
            <p:cNvPr id="49" name="textruta 48">
              <a:extLst>
                <a:ext uri="{FF2B5EF4-FFF2-40B4-BE49-F238E27FC236}">
                  <a16:creationId xmlns:a16="http://schemas.microsoft.com/office/drawing/2014/main" id="{3EE47CBD-7095-4618-A34F-64E4AB4CD818}"/>
                </a:ext>
              </a:extLst>
            </p:cNvPr>
            <p:cNvSpPr txBox="1"/>
            <p:nvPr/>
          </p:nvSpPr>
          <p:spPr>
            <a:xfrm>
              <a:off x="6716937" y="962552"/>
              <a:ext cx="2605740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sv-SE" sz="1000" dirty="0"/>
                <a:t>Arbetslösa totalt 16-64 år</a:t>
              </a:r>
            </a:p>
            <a:p>
              <a:r>
                <a:rPr lang="sv-SE" sz="1000" dirty="0"/>
                <a:t>Därav utan arbete &gt;12 mån</a:t>
              </a:r>
            </a:p>
          </p:txBody>
        </p:sp>
        <p:cxnSp>
          <p:nvCxnSpPr>
            <p:cNvPr id="50" name="Rak koppling 49">
              <a:extLst>
                <a:ext uri="{FF2B5EF4-FFF2-40B4-BE49-F238E27FC236}">
                  <a16:creationId xmlns:a16="http://schemas.microsoft.com/office/drawing/2014/main" id="{493490DE-2AEF-4F95-ACBF-FED327D7EAA1}"/>
                </a:ext>
              </a:extLst>
            </p:cNvPr>
            <p:cNvCxnSpPr/>
            <p:nvPr/>
          </p:nvCxnSpPr>
          <p:spPr>
            <a:xfrm>
              <a:off x="6412753" y="1095376"/>
              <a:ext cx="252000" cy="0"/>
            </a:xfrm>
            <a:prstGeom prst="line">
              <a:avLst/>
            </a:prstGeom>
            <a:ln w="508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k koppling 50">
              <a:extLst>
                <a:ext uri="{FF2B5EF4-FFF2-40B4-BE49-F238E27FC236}">
                  <a16:creationId xmlns:a16="http://schemas.microsoft.com/office/drawing/2014/main" id="{FEB9B883-8B96-4F9C-99FE-EE922CF961D5}"/>
                </a:ext>
              </a:extLst>
            </p:cNvPr>
            <p:cNvCxnSpPr/>
            <p:nvPr/>
          </p:nvCxnSpPr>
          <p:spPr>
            <a:xfrm>
              <a:off x="6412753" y="1287821"/>
              <a:ext cx="252000" cy="0"/>
            </a:xfrm>
            <a:prstGeom prst="line">
              <a:avLst/>
            </a:prstGeom>
            <a:ln w="508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upp 60">
            <a:extLst>
              <a:ext uri="{FF2B5EF4-FFF2-40B4-BE49-F238E27FC236}">
                <a16:creationId xmlns:a16="http://schemas.microsoft.com/office/drawing/2014/main" id="{A2B405ED-D353-478F-9BFF-9DF4C36E7523}"/>
              </a:ext>
            </a:extLst>
          </p:cNvPr>
          <p:cNvGrpSpPr/>
          <p:nvPr/>
        </p:nvGrpSpPr>
        <p:grpSpPr>
          <a:xfrm>
            <a:off x="5913845" y="2305772"/>
            <a:ext cx="1195761" cy="2304000"/>
            <a:chOff x="2077441" y="2301813"/>
            <a:chExt cx="1195761" cy="2304000"/>
          </a:xfrm>
        </p:grpSpPr>
        <p:grpSp>
          <p:nvGrpSpPr>
            <p:cNvPr id="62" name="Grupp 61">
              <a:extLst>
                <a:ext uri="{FF2B5EF4-FFF2-40B4-BE49-F238E27FC236}">
                  <a16:creationId xmlns:a16="http://schemas.microsoft.com/office/drawing/2014/main" id="{34C2E32D-0FF5-4E6B-8E3F-DC2334094A13}"/>
                </a:ext>
              </a:extLst>
            </p:cNvPr>
            <p:cNvGrpSpPr/>
            <p:nvPr/>
          </p:nvGrpSpPr>
          <p:grpSpPr>
            <a:xfrm>
              <a:off x="2079820" y="2301813"/>
              <a:ext cx="1193382" cy="2304000"/>
              <a:chOff x="2079820" y="2301813"/>
              <a:chExt cx="1193382" cy="2304000"/>
            </a:xfrm>
          </p:grpSpPr>
          <p:cxnSp>
            <p:nvCxnSpPr>
              <p:cNvPr id="64" name="Rak koppling 63">
                <a:extLst>
                  <a:ext uri="{FF2B5EF4-FFF2-40B4-BE49-F238E27FC236}">
                    <a16:creationId xmlns:a16="http://schemas.microsoft.com/office/drawing/2014/main" id="{F7B7B410-03DC-4C2A-8F18-E13596EBFAD7}"/>
                  </a:ext>
                </a:extLst>
              </p:cNvPr>
              <p:cNvCxnSpPr/>
              <p:nvPr/>
            </p:nvCxnSpPr>
            <p:spPr>
              <a:xfrm>
                <a:off x="2079820" y="2301813"/>
                <a:ext cx="0" cy="230400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ruta 3">
                <a:extLst>
                  <a:ext uri="{FF2B5EF4-FFF2-40B4-BE49-F238E27FC236}">
                    <a16:creationId xmlns:a16="http://schemas.microsoft.com/office/drawing/2014/main" id="{E56C0403-80E6-4DC1-80D2-F845D56A2FC0}"/>
                  </a:ext>
                </a:extLst>
              </p:cNvPr>
              <p:cNvSpPr txBox="1"/>
              <p:nvPr/>
            </p:nvSpPr>
            <p:spPr>
              <a:xfrm>
                <a:off x="2340301" y="4068438"/>
                <a:ext cx="932901" cy="52728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sv-SE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Pandemin får fäste</a:t>
                </a:r>
                <a:r>
                  <a:rPr lang="sv-SE" sz="9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globalt</a:t>
                </a:r>
                <a:endParaRPr lang="sv-SE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3" name="Rak koppling 62">
              <a:extLst>
                <a:ext uri="{FF2B5EF4-FFF2-40B4-BE49-F238E27FC236}">
                  <a16:creationId xmlns:a16="http://schemas.microsoft.com/office/drawing/2014/main" id="{37207D32-17ED-4C47-9DEC-993BB972E1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77441" y="4185993"/>
              <a:ext cx="329277" cy="1437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p 66">
            <a:extLst>
              <a:ext uri="{FF2B5EF4-FFF2-40B4-BE49-F238E27FC236}">
                <a16:creationId xmlns:a16="http://schemas.microsoft.com/office/drawing/2014/main" id="{0985BC76-64A6-4D9D-96F3-59B3B7AB8B0B}"/>
              </a:ext>
            </a:extLst>
          </p:cNvPr>
          <p:cNvGrpSpPr/>
          <p:nvPr/>
        </p:nvGrpSpPr>
        <p:grpSpPr>
          <a:xfrm>
            <a:off x="8945495" y="1456138"/>
            <a:ext cx="2040712" cy="451406"/>
            <a:chOff x="6412753" y="962552"/>
            <a:chExt cx="2909924" cy="451406"/>
          </a:xfrm>
        </p:grpSpPr>
        <p:sp>
          <p:nvSpPr>
            <p:cNvPr id="68" name="textruta 67">
              <a:extLst>
                <a:ext uri="{FF2B5EF4-FFF2-40B4-BE49-F238E27FC236}">
                  <a16:creationId xmlns:a16="http://schemas.microsoft.com/office/drawing/2014/main" id="{79ECA675-B227-41A6-8CFE-74F4866246F7}"/>
                </a:ext>
              </a:extLst>
            </p:cNvPr>
            <p:cNvSpPr txBox="1"/>
            <p:nvPr/>
          </p:nvSpPr>
          <p:spPr>
            <a:xfrm>
              <a:off x="6716937" y="962552"/>
              <a:ext cx="2605740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sv-SE" sz="1000" dirty="0"/>
                <a:t>Arbetslösa totalt 16-64 år</a:t>
              </a:r>
            </a:p>
            <a:p>
              <a:r>
                <a:rPr lang="sv-SE" sz="1000" dirty="0"/>
                <a:t>Därav utan arbete &gt;24 mån</a:t>
              </a:r>
            </a:p>
          </p:txBody>
        </p:sp>
        <p:cxnSp>
          <p:nvCxnSpPr>
            <p:cNvPr id="69" name="Rak koppling 68">
              <a:extLst>
                <a:ext uri="{FF2B5EF4-FFF2-40B4-BE49-F238E27FC236}">
                  <a16:creationId xmlns:a16="http://schemas.microsoft.com/office/drawing/2014/main" id="{C2EC21D8-D637-4503-AF57-B1D7A6D974BE}"/>
                </a:ext>
              </a:extLst>
            </p:cNvPr>
            <p:cNvCxnSpPr/>
            <p:nvPr/>
          </p:nvCxnSpPr>
          <p:spPr>
            <a:xfrm>
              <a:off x="6412753" y="1095376"/>
              <a:ext cx="252000" cy="0"/>
            </a:xfrm>
            <a:prstGeom prst="line">
              <a:avLst/>
            </a:prstGeom>
            <a:ln w="508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ak koppling 69">
              <a:extLst>
                <a:ext uri="{FF2B5EF4-FFF2-40B4-BE49-F238E27FC236}">
                  <a16:creationId xmlns:a16="http://schemas.microsoft.com/office/drawing/2014/main" id="{93D76BAC-1A76-41A9-A66E-BFCF42622CC5}"/>
                </a:ext>
              </a:extLst>
            </p:cNvPr>
            <p:cNvCxnSpPr/>
            <p:nvPr/>
          </p:nvCxnSpPr>
          <p:spPr>
            <a:xfrm>
              <a:off x="6412753" y="1287821"/>
              <a:ext cx="252000" cy="0"/>
            </a:xfrm>
            <a:prstGeom prst="line">
              <a:avLst/>
            </a:prstGeom>
            <a:ln w="508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upp 70">
            <a:extLst>
              <a:ext uri="{FF2B5EF4-FFF2-40B4-BE49-F238E27FC236}">
                <a16:creationId xmlns:a16="http://schemas.microsoft.com/office/drawing/2014/main" id="{1F8819FF-B41C-4A08-BD69-84E1A07D310A}"/>
              </a:ext>
            </a:extLst>
          </p:cNvPr>
          <p:cNvGrpSpPr/>
          <p:nvPr/>
        </p:nvGrpSpPr>
        <p:grpSpPr>
          <a:xfrm>
            <a:off x="9599913" y="2305772"/>
            <a:ext cx="1195761" cy="2304000"/>
            <a:chOff x="2077441" y="2301813"/>
            <a:chExt cx="1195761" cy="2304000"/>
          </a:xfrm>
        </p:grpSpPr>
        <p:grpSp>
          <p:nvGrpSpPr>
            <p:cNvPr id="72" name="Grupp 71">
              <a:extLst>
                <a:ext uri="{FF2B5EF4-FFF2-40B4-BE49-F238E27FC236}">
                  <a16:creationId xmlns:a16="http://schemas.microsoft.com/office/drawing/2014/main" id="{FA11ADE7-2BCD-4B41-BBFF-FBEB973D338A}"/>
                </a:ext>
              </a:extLst>
            </p:cNvPr>
            <p:cNvGrpSpPr/>
            <p:nvPr/>
          </p:nvGrpSpPr>
          <p:grpSpPr>
            <a:xfrm>
              <a:off x="2079820" y="2301813"/>
              <a:ext cx="1193382" cy="2304000"/>
              <a:chOff x="2079820" y="2301813"/>
              <a:chExt cx="1193382" cy="2304000"/>
            </a:xfrm>
          </p:grpSpPr>
          <p:cxnSp>
            <p:nvCxnSpPr>
              <p:cNvPr id="74" name="Rak koppling 73">
                <a:extLst>
                  <a:ext uri="{FF2B5EF4-FFF2-40B4-BE49-F238E27FC236}">
                    <a16:creationId xmlns:a16="http://schemas.microsoft.com/office/drawing/2014/main" id="{6D8207DE-6946-4AE2-AEBC-2A3CDA174935}"/>
                  </a:ext>
                </a:extLst>
              </p:cNvPr>
              <p:cNvCxnSpPr/>
              <p:nvPr/>
            </p:nvCxnSpPr>
            <p:spPr>
              <a:xfrm>
                <a:off x="2079820" y="2301813"/>
                <a:ext cx="0" cy="230400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ruta 3">
                <a:extLst>
                  <a:ext uri="{FF2B5EF4-FFF2-40B4-BE49-F238E27FC236}">
                    <a16:creationId xmlns:a16="http://schemas.microsoft.com/office/drawing/2014/main" id="{447B7B5C-7E1D-4FF3-BB12-0009B80FFBFA}"/>
                  </a:ext>
                </a:extLst>
              </p:cNvPr>
              <p:cNvSpPr txBox="1"/>
              <p:nvPr/>
            </p:nvSpPr>
            <p:spPr>
              <a:xfrm>
                <a:off x="2340301" y="3391542"/>
                <a:ext cx="932901" cy="52728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sv-SE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Pandemin får fäste</a:t>
                </a:r>
                <a:r>
                  <a:rPr lang="sv-SE" sz="9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globalt</a:t>
                </a:r>
                <a:endParaRPr lang="sv-SE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73" name="Rak koppling 72">
              <a:extLst>
                <a:ext uri="{FF2B5EF4-FFF2-40B4-BE49-F238E27FC236}">
                  <a16:creationId xmlns:a16="http://schemas.microsoft.com/office/drawing/2014/main" id="{BC46CB95-4133-458B-BA8A-7F0BAB1C2C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77441" y="3501954"/>
              <a:ext cx="329277" cy="1437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914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A96CA95-9A17-41F8-8F29-0D5833FDD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47" y="1272163"/>
            <a:ext cx="2160000" cy="21600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849AF7D-C563-4D1D-B6BE-4B2CF9E48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22" y="1378960"/>
            <a:ext cx="2160000" cy="2160000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38B71571-751F-4F27-B668-10B6C8881351}"/>
              </a:ext>
            </a:extLst>
          </p:cNvPr>
          <p:cNvSpPr txBox="1"/>
          <p:nvPr/>
        </p:nvSpPr>
        <p:spPr>
          <a:xfrm>
            <a:off x="1" y="3159172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>
                <a:solidFill>
                  <a:schemeClr val="tx2"/>
                </a:solidFill>
              </a:rPr>
              <a:t>Arbetsför ålder</a:t>
            </a:r>
          </a:p>
        </p:txBody>
      </p:sp>
    </p:spTree>
    <p:extLst>
      <p:ext uri="{BB962C8B-B14F-4D97-AF65-F5344CB8AC3E}">
        <p14:creationId xmlns:p14="http://schemas.microsoft.com/office/powerpoint/2010/main" val="140664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:a16="http://schemas.microsoft.com/office/drawing/2014/main" id="{CF20193C-D2AB-4C68-8FD9-3BCE1E8FE660}"/>
              </a:ext>
            </a:extLst>
          </p:cNvPr>
          <p:cNvGrpSpPr/>
          <p:nvPr/>
        </p:nvGrpSpPr>
        <p:grpSpPr>
          <a:xfrm>
            <a:off x="0" y="0"/>
            <a:ext cx="12191998" cy="6858000"/>
            <a:chOff x="0" y="0"/>
            <a:chExt cx="12191998" cy="6858000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36D169E2-6179-42C3-A580-B028D5A68AE3}"/>
                </a:ext>
              </a:extLst>
            </p:cNvPr>
            <p:cNvSpPr/>
            <p:nvPr/>
          </p:nvSpPr>
          <p:spPr>
            <a:xfrm>
              <a:off x="0" y="3429000"/>
              <a:ext cx="6095998" cy="3429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BA4011C0-FA1F-4CF9-B38B-D83D91D9FD19}"/>
                </a:ext>
              </a:extLst>
            </p:cNvPr>
            <p:cNvSpPr/>
            <p:nvPr/>
          </p:nvSpPr>
          <p:spPr>
            <a:xfrm>
              <a:off x="0" y="0"/>
              <a:ext cx="6095998" cy="3429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07721E7-03A7-48A2-8597-7057FC1F6C46}"/>
                </a:ext>
              </a:extLst>
            </p:cNvPr>
            <p:cNvSpPr/>
            <p:nvPr/>
          </p:nvSpPr>
          <p:spPr>
            <a:xfrm>
              <a:off x="6095999" y="0"/>
              <a:ext cx="6095999" cy="6858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B18AA2E-51F6-4F8A-B978-31AEFD004F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274396"/>
              </p:ext>
            </p:extLst>
          </p:nvPr>
        </p:nvGraphicFramePr>
        <p:xfrm>
          <a:off x="707999" y="471403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24B2CD-8214-421B-A441-89C9C4C75E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378739"/>
              </p:ext>
            </p:extLst>
          </p:nvPr>
        </p:nvGraphicFramePr>
        <p:xfrm>
          <a:off x="707999" y="3907485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8B9B09E-8469-4CF1-A944-18B6B51FA0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07950"/>
              </p:ext>
            </p:extLst>
          </p:nvPr>
        </p:nvGraphicFramePr>
        <p:xfrm>
          <a:off x="6443998" y="549000"/>
          <a:ext cx="54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ruta 11">
            <a:extLst>
              <a:ext uri="{FF2B5EF4-FFF2-40B4-BE49-F238E27FC236}">
                <a16:creationId xmlns:a16="http://schemas.microsoft.com/office/drawing/2014/main" id="{4BECBAD5-B225-4761-A985-B33444109577}"/>
              </a:ext>
            </a:extLst>
          </p:cNvPr>
          <p:cNvSpPr txBox="1"/>
          <p:nvPr/>
        </p:nvSpPr>
        <p:spPr>
          <a:xfrm>
            <a:off x="637035" y="197224"/>
            <a:ext cx="2494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INRIKES FÖDDA 16-64 ÅR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AC2EDFA2-F3B3-4F57-8E66-711FBAFCA292}"/>
              </a:ext>
            </a:extLst>
          </p:cNvPr>
          <p:cNvSpPr txBox="1"/>
          <p:nvPr/>
        </p:nvSpPr>
        <p:spPr>
          <a:xfrm>
            <a:off x="637035" y="3625582"/>
            <a:ext cx="2494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UTRIKES FÖDDA 16-64 ÅR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77F0686-2F3C-4386-BD83-32B4BEEAEF1E}"/>
              </a:ext>
            </a:extLst>
          </p:cNvPr>
          <p:cNvSpPr txBox="1"/>
          <p:nvPr/>
        </p:nvSpPr>
        <p:spPr>
          <a:xfrm>
            <a:off x="6095999" y="197224"/>
            <a:ext cx="609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tx2"/>
                </a:solidFill>
              </a:rPr>
              <a:t>ARBETSLÖSA TOTALT 16-64 ÅR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5523C46-D68B-44E8-B531-4F443354FC5E}"/>
              </a:ext>
            </a:extLst>
          </p:cNvPr>
          <p:cNvSpPr txBox="1"/>
          <p:nvPr/>
        </p:nvSpPr>
        <p:spPr>
          <a:xfrm>
            <a:off x="6604000" y="3779470"/>
            <a:ext cx="495096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sv-SE" sz="1400" b="1" dirty="0">
                <a:solidFill>
                  <a:schemeClr val="tx2"/>
                </a:solidFill>
              </a:rPr>
              <a:t>Årsbasis analys för hela gruppen 16-64 år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Arbetslösheten minskar totalt sett, men långtidsarbetslösheten 1-2 år har ökat kraftigt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Kortidsarbetslösheten minskar bland både inrikes och utrikes födda, men ökar för de som stått utanför arbetsmarknaden en längre period (&gt;1 år)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Kraftigast ökning i långtidsarbetslösheten observeras bland utrikes födda i Göteborgsregionen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5851073-51E4-4535-9DDB-A78C30B9AC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9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A96CA95-9A17-41F8-8F29-0D5833FDD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47" y="1272163"/>
            <a:ext cx="2160000" cy="21600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849AF7D-C563-4D1D-B6BE-4B2CF9E48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22" y="1378960"/>
            <a:ext cx="2160000" cy="2160000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38B71571-751F-4F27-B668-10B6C8881351}"/>
              </a:ext>
            </a:extLst>
          </p:cNvPr>
          <p:cNvSpPr txBox="1"/>
          <p:nvPr/>
        </p:nvSpPr>
        <p:spPr>
          <a:xfrm>
            <a:off x="1" y="3159172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>
                <a:solidFill>
                  <a:schemeClr val="tx2"/>
                </a:solidFill>
              </a:rPr>
              <a:t>Ungdomarna</a:t>
            </a:r>
          </a:p>
        </p:txBody>
      </p:sp>
    </p:spTree>
    <p:extLst>
      <p:ext uri="{BB962C8B-B14F-4D97-AF65-F5344CB8AC3E}">
        <p14:creationId xmlns:p14="http://schemas.microsoft.com/office/powerpoint/2010/main" val="389611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1A75CB2B-5278-4CB4-AAED-0BC190B2926F}"/>
              </a:ext>
            </a:extLst>
          </p:cNvPr>
          <p:cNvGrpSpPr/>
          <p:nvPr/>
        </p:nvGrpSpPr>
        <p:grpSpPr>
          <a:xfrm>
            <a:off x="0" y="0"/>
            <a:ext cx="12191998" cy="6858000"/>
            <a:chOff x="0" y="0"/>
            <a:chExt cx="12191998" cy="6858000"/>
          </a:xfrm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BD1333FD-93FF-4A21-9FCA-2B4CBB3E932B}"/>
                </a:ext>
              </a:extLst>
            </p:cNvPr>
            <p:cNvSpPr/>
            <p:nvPr/>
          </p:nvSpPr>
          <p:spPr>
            <a:xfrm>
              <a:off x="0" y="3429000"/>
              <a:ext cx="6095998" cy="3429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2D729815-B168-4AE2-A60A-9676B351186E}"/>
                </a:ext>
              </a:extLst>
            </p:cNvPr>
            <p:cNvSpPr/>
            <p:nvPr/>
          </p:nvSpPr>
          <p:spPr>
            <a:xfrm>
              <a:off x="0" y="0"/>
              <a:ext cx="6095998" cy="3429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F783D775-CBF1-46AB-99F1-8C451B03E303}"/>
                </a:ext>
              </a:extLst>
            </p:cNvPr>
            <p:cNvSpPr/>
            <p:nvPr/>
          </p:nvSpPr>
          <p:spPr>
            <a:xfrm>
              <a:off x="6095999" y="0"/>
              <a:ext cx="6095999" cy="6858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CA2BA4C-F8BF-45A8-917C-67A1A275C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151135"/>
              </p:ext>
            </p:extLst>
          </p:nvPr>
        </p:nvGraphicFramePr>
        <p:xfrm>
          <a:off x="6443998" y="549000"/>
          <a:ext cx="54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ruta 11">
            <a:extLst>
              <a:ext uri="{FF2B5EF4-FFF2-40B4-BE49-F238E27FC236}">
                <a16:creationId xmlns:a16="http://schemas.microsoft.com/office/drawing/2014/main" id="{4BECBAD5-B225-4761-A985-B33444109577}"/>
              </a:ext>
            </a:extLst>
          </p:cNvPr>
          <p:cNvSpPr txBox="1"/>
          <p:nvPr/>
        </p:nvSpPr>
        <p:spPr>
          <a:xfrm>
            <a:off x="637035" y="197224"/>
            <a:ext cx="2494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INRIKES FÖDDA 18-24 ÅR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AC2EDFA2-F3B3-4F57-8E66-711FBAFCA292}"/>
              </a:ext>
            </a:extLst>
          </p:cNvPr>
          <p:cNvSpPr txBox="1"/>
          <p:nvPr/>
        </p:nvSpPr>
        <p:spPr>
          <a:xfrm>
            <a:off x="637035" y="3625582"/>
            <a:ext cx="2494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UTRIKES FÖDDA 18-24 ÅR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77F0686-2F3C-4386-BD83-32B4BEEAEF1E}"/>
              </a:ext>
            </a:extLst>
          </p:cNvPr>
          <p:cNvSpPr txBox="1"/>
          <p:nvPr/>
        </p:nvSpPr>
        <p:spPr>
          <a:xfrm>
            <a:off x="6095999" y="197224"/>
            <a:ext cx="609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tx2"/>
                </a:solidFill>
              </a:rPr>
              <a:t>ARBETSLÖSA TOTALT 18-24 ÅR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5523C46-D68B-44E8-B531-4F443354FC5E}"/>
              </a:ext>
            </a:extLst>
          </p:cNvPr>
          <p:cNvSpPr txBox="1"/>
          <p:nvPr/>
        </p:nvSpPr>
        <p:spPr>
          <a:xfrm>
            <a:off x="6604000" y="3779470"/>
            <a:ext cx="49509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sv-SE" sz="1400" b="1" dirty="0">
                <a:solidFill>
                  <a:schemeClr val="tx2"/>
                </a:solidFill>
              </a:rPr>
              <a:t>Årsbasis analys för ungdomar 18-24 år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Arbetslösheten minskar totalt sett bland ungdomarna, men arbetslösa i mer än 1 år har ökat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Framförallt minskar kortidsarbetslösheten bland inrikes födda ungdomar, medan den ökar bland utrikes födda ungdomar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Långtidsarbetslösheten ses öka bland både inrikes och utrikes födda ungdomar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06E8A51-D03B-4E77-AE50-39B84D6B3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050472"/>
              </p:ext>
            </p:extLst>
          </p:nvPr>
        </p:nvGraphicFramePr>
        <p:xfrm>
          <a:off x="637035" y="46045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76AE6FF-D963-4C2A-958B-06E1416801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325799"/>
              </p:ext>
            </p:extLst>
          </p:nvPr>
        </p:nvGraphicFramePr>
        <p:xfrm>
          <a:off x="637035" y="3889052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Bildobjekt 19">
            <a:extLst>
              <a:ext uri="{FF2B5EF4-FFF2-40B4-BE49-F238E27FC236}">
                <a16:creationId xmlns:a16="http://schemas.microsoft.com/office/drawing/2014/main" id="{BCF01FC7-28B6-4EF7-9C5D-EC765CDCA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8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1913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NdAVXJvXfn1BfT51P62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ENucILuI1MV_9EwYHEW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lBrL7f8vqvxoAdb3ACD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D8URRfBtC07JDGolJ3j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MByrUQGXf7hsQOQsoxZ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Irg6HggmY_niiEeFo37og"/>
</p:tagLst>
</file>

<file path=ppt/theme/theme1.xml><?xml version="1.0" encoding="utf-8"?>
<a:theme xmlns:a="http://schemas.openxmlformats.org/drawingml/2006/main" name="BRG Basic">
  <a:themeElements>
    <a:clrScheme name="Anpassat 106">
      <a:dk1>
        <a:sysClr val="windowText" lastClr="000000"/>
      </a:dk1>
      <a:lt1>
        <a:sysClr val="window" lastClr="FFFFFF"/>
      </a:lt1>
      <a:dk2>
        <a:srgbClr val="3B5776"/>
      </a:dk2>
      <a:lt2>
        <a:srgbClr val="EDEBE3"/>
      </a:lt2>
      <a:accent1>
        <a:srgbClr val="8FB8CA"/>
      </a:accent1>
      <a:accent2>
        <a:srgbClr val="D36248"/>
      </a:accent2>
      <a:accent3>
        <a:srgbClr val="36646B"/>
      </a:accent3>
      <a:accent4>
        <a:srgbClr val="EAB39E"/>
      </a:accent4>
      <a:accent5>
        <a:srgbClr val="7DB094"/>
      </a:accent5>
      <a:accent6>
        <a:srgbClr val="909090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F745506-321D-4D15-90EB-C111E9433143}" vid="{BA2A30B1-F3DC-4468-B696-E028C913C71C}"/>
    </a:ext>
  </a:extLst>
</a:theme>
</file>

<file path=ppt/theme/theme2.xml><?xml version="1.0" encoding="utf-8"?>
<a:theme xmlns:a="http://schemas.openxmlformats.org/drawingml/2006/main" name="BRG Blue">
  <a:themeElements>
    <a:clrScheme name="Anpassat 104">
      <a:dk1>
        <a:sysClr val="windowText" lastClr="000000"/>
      </a:dk1>
      <a:lt1>
        <a:sysClr val="window" lastClr="FFFFFF"/>
      </a:lt1>
      <a:dk2>
        <a:srgbClr val="D36248"/>
      </a:dk2>
      <a:lt2>
        <a:srgbClr val="E7B39E"/>
      </a:lt2>
      <a:accent1>
        <a:srgbClr val="C6D7E2"/>
      </a:accent1>
      <a:accent2>
        <a:srgbClr val="8AAEC4"/>
      </a:accent2>
      <a:accent3>
        <a:srgbClr val="6997B3"/>
      </a:accent3>
      <a:accent4>
        <a:srgbClr val="47748F"/>
      </a:accent4>
      <a:accent5>
        <a:srgbClr val="335367"/>
      </a:accent5>
      <a:accent6>
        <a:srgbClr val="223542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F745506-321D-4D15-90EB-C111E9433143}" vid="{ACFFEBDE-E225-48A3-831B-4D4BCB8C903E}"/>
    </a:ext>
  </a:extLst>
</a:theme>
</file>

<file path=ppt/theme/theme3.xml><?xml version="1.0" encoding="utf-8"?>
<a:theme xmlns:a="http://schemas.openxmlformats.org/drawingml/2006/main" name="BRG Green">
  <a:themeElements>
    <a:clrScheme name="Anpassat 101">
      <a:dk1>
        <a:sysClr val="windowText" lastClr="000000"/>
      </a:dk1>
      <a:lt1>
        <a:sysClr val="window" lastClr="FFFFFF"/>
      </a:lt1>
      <a:dk2>
        <a:srgbClr val="D36248"/>
      </a:dk2>
      <a:lt2>
        <a:srgbClr val="E7B39E"/>
      </a:lt2>
      <a:accent1>
        <a:srgbClr val="B7D1C0"/>
      </a:accent1>
      <a:accent2>
        <a:srgbClr val="8FBB9F"/>
      </a:accent2>
      <a:accent3>
        <a:srgbClr val="6AA27E"/>
      </a:accent3>
      <a:accent4>
        <a:srgbClr val="548666"/>
      </a:accent4>
      <a:accent5>
        <a:srgbClr val="2C5A58"/>
      </a:accent5>
      <a:accent6>
        <a:srgbClr val="1B3235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F745506-321D-4D15-90EB-C111E9433143}" vid="{46E6C772-10F5-4123-B287-0D2E963585EF}"/>
    </a:ext>
  </a:extLst>
</a:theme>
</file>

<file path=ppt/theme/theme4.xml><?xml version="1.0" encoding="utf-8"?>
<a:theme xmlns:a="http://schemas.openxmlformats.org/drawingml/2006/main" name="BRG Red">
  <a:themeElements>
    <a:clrScheme name="Anpassat 105">
      <a:dk1>
        <a:sysClr val="windowText" lastClr="000000"/>
      </a:dk1>
      <a:lt1>
        <a:sysClr val="window" lastClr="FFFFFF"/>
      </a:lt1>
      <a:dk2>
        <a:srgbClr val="2B4158"/>
      </a:dk2>
      <a:lt2>
        <a:srgbClr val="7899BC"/>
      </a:lt2>
      <a:accent1>
        <a:srgbClr val="EEC7B8"/>
      </a:accent1>
      <a:accent2>
        <a:srgbClr val="E2A38A"/>
      </a:accent2>
      <a:accent3>
        <a:srgbClr val="DB8B6B"/>
      </a:accent3>
      <a:accent4>
        <a:srgbClr val="CD5F33"/>
      </a:accent4>
      <a:accent5>
        <a:srgbClr val="9B4826"/>
      </a:accent5>
      <a:accent6>
        <a:srgbClr val="722B1B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F745506-321D-4D15-90EB-C111E9433143}" vid="{63EB8678-95F7-4F7F-99DD-0E6FF19509E1}"/>
    </a:ext>
  </a:extLst>
</a:theme>
</file>

<file path=ppt/theme/theme5.xml><?xml version="1.0" encoding="utf-8"?>
<a:theme xmlns:a="http://schemas.openxmlformats.org/drawingml/2006/main" name="BRG Advanced">
  <a:themeElements>
    <a:clrScheme name="BRG final">
      <a:dk1>
        <a:sysClr val="windowText" lastClr="000000"/>
      </a:dk1>
      <a:lt1>
        <a:sysClr val="window" lastClr="FFFFFF"/>
      </a:lt1>
      <a:dk2>
        <a:srgbClr val="3B5776"/>
      </a:dk2>
      <a:lt2>
        <a:srgbClr val="EDEBE3"/>
      </a:lt2>
      <a:accent1>
        <a:srgbClr val="8FB8CA"/>
      </a:accent1>
      <a:accent2>
        <a:srgbClr val="D36248"/>
      </a:accent2>
      <a:accent3>
        <a:srgbClr val="36646B"/>
      </a:accent3>
      <a:accent4>
        <a:srgbClr val="EAB39E"/>
      </a:accent4>
      <a:accent5>
        <a:srgbClr val="7DB094"/>
      </a:accent5>
      <a:accent6>
        <a:srgbClr val="909090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F745506-321D-4D15-90EB-C111E9433143}" vid="{EE59F361-2757-443E-B499-460D6E7A789B}"/>
    </a:ext>
  </a:extLst>
</a:theme>
</file>

<file path=ppt/theme/theme6.xml><?xml version="1.0" encoding="utf-8"?>
<a:theme xmlns:a="http://schemas.openxmlformats.org/drawingml/2006/main" name="BRG Utfallande bild">
  <a:themeElements>
    <a:clrScheme name="BRG final">
      <a:dk1>
        <a:sysClr val="windowText" lastClr="000000"/>
      </a:dk1>
      <a:lt1>
        <a:sysClr val="window" lastClr="FFFFFF"/>
      </a:lt1>
      <a:dk2>
        <a:srgbClr val="3B5776"/>
      </a:dk2>
      <a:lt2>
        <a:srgbClr val="EDEBE3"/>
      </a:lt2>
      <a:accent1>
        <a:srgbClr val="8FB8CA"/>
      </a:accent1>
      <a:accent2>
        <a:srgbClr val="D36248"/>
      </a:accent2>
      <a:accent3>
        <a:srgbClr val="36646B"/>
      </a:accent3>
      <a:accent4>
        <a:srgbClr val="EAB39E"/>
      </a:accent4>
      <a:accent5>
        <a:srgbClr val="7DB094"/>
      </a:accent5>
      <a:accent6>
        <a:srgbClr val="909090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F745506-321D-4D15-90EB-C111E9433143}" vid="{A2B9F8C0-F532-4FBE-964E-3BCF2CA51579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BRG pptmall</Template>
  <TotalTime>0</TotalTime>
  <Words>392</Words>
  <Application>Microsoft Office PowerPoint</Application>
  <PresentationFormat>Bredbild</PresentationFormat>
  <Paragraphs>65</Paragraphs>
  <Slides>9</Slides>
  <Notes>2</Notes>
  <HiddenSlides>0</HiddenSlides>
  <MMClips>0</MMClips>
  <ScaleCrop>false</ScaleCrop>
  <HeadingPairs>
    <vt:vector size="8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6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8" baseType="lpstr">
      <vt:lpstr>Arial</vt:lpstr>
      <vt:lpstr>Calibri</vt:lpstr>
      <vt:lpstr>BRG Basic</vt:lpstr>
      <vt:lpstr>BRG Blue</vt:lpstr>
      <vt:lpstr>BRG Green</vt:lpstr>
      <vt:lpstr>BRG Red</vt:lpstr>
      <vt:lpstr>BRG Advanced</vt:lpstr>
      <vt:lpstr>BRG Utfallande bild</vt:lpstr>
      <vt:lpstr>think-cell Slide</vt:lpstr>
      <vt:lpstr>Arbetslöshet en nulägesanalys efter varaktighet </vt:lpstr>
      <vt:lpstr>PowerPoint-presentation</vt:lpstr>
      <vt:lpstr>PowerPoint-presentation</vt:lpstr>
      <vt:lpstr>Antal arbetslösa 16-64 år över tid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Instruktion: PowerPoint-mall</dc:title>
  <dc:creator>Peter Warda</dc:creator>
  <cp:lastModifiedBy>Peter Warda</cp:lastModifiedBy>
  <cp:revision>23</cp:revision>
  <cp:lastPrinted>2019-03-29T12:26:32Z</cp:lastPrinted>
  <dcterms:created xsi:type="dcterms:W3CDTF">2021-11-12T07:54:03Z</dcterms:created>
  <dcterms:modified xsi:type="dcterms:W3CDTF">2021-11-15T12:53:41Z</dcterms:modified>
</cp:coreProperties>
</file>