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4"/>
    <p:sldMasterId id="2147484410" r:id="rId5"/>
    <p:sldMasterId id="2147484427" r:id="rId6"/>
    <p:sldMasterId id="2147484444" r:id="rId7"/>
    <p:sldMasterId id="2147484461" r:id="rId8"/>
    <p:sldMasterId id="2147484478" r:id="rId9"/>
    <p:sldMasterId id="2147484495" r:id="rId10"/>
    <p:sldMasterId id="2147484512" r:id="rId11"/>
  </p:sldMasterIdLst>
  <p:notesMasterIdLst>
    <p:notesMasterId r:id="rId16"/>
  </p:notesMasterIdLst>
  <p:handoutMasterIdLst>
    <p:handoutMasterId r:id="rId17"/>
  </p:handoutMasterIdLst>
  <p:sldIdLst>
    <p:sldId id="263" r:id="rId12"/>
    <p:sldId id="261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641CE1-3649-49D1-9F94-3B7435957843}" v="3" dt="2022-10-21T05:19:57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80851" autoAdjust="0"/>
  </p:normalViewPr>
  <p:slideViewPr>
    <p:cSldViewPr snapToGrid="0">
      <p:cViewPr varScale="1">
        <p:scale>
          <a:sx n="84" d="100"/>
          <a:sy n="84" d="100"/>
        </p:scale>
        <p:origin x="583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in Carlsson" userId="f35ad3bd-c6f1-47b5-8157-644a6e4e95cd" providerId="ADAL" clId="{55641CE1-3649-49D1-9F94-3B7435957843}"/>
    <pc:docChg chg="undo custSel modSld">
      <pc:chgData name="Malin Carlsson" userId="f35ad3bd-c6f1-47b5-8157-644a6e4e95cd" providerId="ADAL" clId="{55641CE1-3649-49D1-9F94-3B7435957843}" dt="2022-10-21T05:21:02.995" v="2417" actId="20577"/>
      <pc:docMkLst>
        <pc:docMk/>
      </pc:docMkLst>
      <pc:sldChg chg="modSp mod">
        <pc:chgData name="Malin Carlsson" userId="f35ad3bd-c6f1-47b5-8157-644a6e4e95cd" providerId="ADAL" clId="{55641CE1-3649-49D1-9F94-3B7435957843}" dt="2022-10-21T05:20:04.622" v="2416" actId="20577"/>
        <pc:sldMkLst>
          <pc:docMk/>
          <pc:sldMk cId="2017824283" sldId="261"/>
        </pc:sldMkLst>
        <pc:spChg chg="mod">
          <ac:chgData name="Malin Carlsson" userId="f35ad3bd-c6f1-47b5-8157-644a6e4e95cd" providerId="ADAL" clId="{55641CE1-3649-49D1-9F94-3B7435957843}" dt="2022-10-20T06:10:38.821" v="25" actId="20577"/>
          <ac:spMkLst>
            <pc:docMk/>
            <pc:sldMk cId="2017824283" sldId="261"/>
            <ac:spMk id="4" creationId="{FA7AE140-709B-4AE0-9073-DA6D4CF6BC40}"/>
          </ac:spMkLst>
        </pc:spChg>
        <pc:spChg chg="mod">
          <ac:chgData name="Malin Carlsson" userId="f35ad3bd-c6f1-47b5-8157-644a6e4e95cd" providerId="ADAL" clId="{55641CE1-3649-49D1-9F94-3B7435957843}" dt="2022-10-21T05:20:04.622" v="2416" actId="20577"/>
          <ac:spMkLst>
            <pc:docMk/>
            <pc:sldMk cId="2017824283" sldId="261"/>
            <ac:spMk id="5" creationId="{D7C5D2AE-67CE-4F0F-B005-7C826B35AAED}"/>
          </ac:spMkLst>
        </pc:spChg>
      </pc:sldChg>
      <pc:sldChg chg="modSp mod">
        <pc:chgData name="Malin Carlsson" userId="f35ad3bd-c6f1-47b5-8157-644a6e4e95cd" providerId="ADAL" clId="{55641CE1-3649-49D1-9F94-3B7435957843}" dt="2022-10-21T05:21:02.995" v="2417" actId="20577"/>
        <pc:sldMkLst>
          <pc:docMk/>
          <pc:sldMk cId="3762335622" sldId="264"/>
        </pc:sldMkLst>
        <pc:spChg chg="mod">
          <ac:chgData name="Malin Carlsson" userId="f35ad3bd-c6f1-47b5-8157-644a6e4e95cd" providerId="ADAL" clId="{55641CE1-3649-49D1-9F94-3B7435957843}" dt="2022-10-21T05:21:02.995" v="2417" actId="20577"/>
          <ac:spMkLst>
            <pc:docMk/>
            <pc:sldMk cId="3762335622" sldId="264"/>
            <ac:spMk id="5" creationId="{D7C5D2AE-67CE-4F0F-B005-7C826B35AAED}"/>
          </ac:spMkLst>
        </pc:spChg>
      </pc:sldChg>
      <pc:sldChg chg="modSp mod">
        <pc:chgData name="Malin Carlsson" userId="f35ad3bd-c6f1-47b5-8157-644a6e4e95cd" providerId="ADAL" clId="{55641CE1-3649-49D1-9F94-3B7435957843}" dt="2022-10-20T14:17:26.922" v="1285" actId="15"/>
        <pc:sldMkLst>
          <pc:docMk/>
          <pc:sldMk cId="3114509841" sldId="265"/>
        </pc:sldMkLst>
        <pc:spChg chg="mod">
          <ac:chgData name="Malin Carlsson" userId="f35ad3bd-c6f1-47b5-8157-644a6e4e95cd" providerId="ADAL" clId="{55641CE1-3649-49D1-9F94-3B7435957843}" dt="2022-10-20T14:17:26.922" v="1285" actId="15"/>
          <ac:spMkLst>
            <pc:docMk/>
            <pc:sldMk cId="3114509841" sldId="265"/>
            <ac:spMk id="5" creationId="{D7C5D2AE-67CE-4F0F-B005-7C826B35AAE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2022-10-21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2022-10-21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2532145-269E-4DEC-A5F5-E687CD17D124}" type="datetime1">
              <a:rPr lang="sv-SE" smtClean="0"/>
              <a:t>2022-10-21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453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2532145-269E-4DEC-A5F5-E687CD17D124}" type="datetime1">
              <a:rPr lang="sv-SE" smtClean="0"/>
              <a:t>2022-10-21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5395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2532145-269E-4DEC-A5F5-E687CD17D124}" type="datetime1">
              <a:rPr lang="sv-SE" smtClean="0"/>
              <a:t>2022-10-21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194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303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165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08323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4035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65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36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726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28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754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0014148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821230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53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1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1878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21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3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6" r:id="rId1"/>
    <p:sldLayoutId id="2147484497" r:id="rId2"/>
    <p:sldLayoutId id="2147484498" r:id="rId3"/>
    <p:sldLayoutId id="2147484499" r:id="rId4"/>
    <p:sldLayoutId id="2147484500" r:id="rId5"/>
    <p:sldLayoutId id="2147484501" r:id="rId6"/>
    <p:sldLayoutId id="2147484502" r:id="rId7"/>
    <p:sldLayoutId id="2147484503" r:id="rId8"/>
    <p:sldLayoutId id="2147484504" r:id="rId9"/>
    <p:sldLayoutId id="2147484505" r:id="rId10"/>
    <p:sldLayoutId id="2147484506" r:id="rId11"/>
    <p:sldLayoutId id="2147484507" r:id="rId12"/>
    <p:sldLayoutId id="2147484508" r:id="rId13"/>
    <p:sldLayoutId id="2147484509" r:id="rId14"/>
    <p:sldLayoutId id="2147484510" r:id="rId15"/>
    <p:sldLayoutId id="2147484511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Stöd för politisk ärendehantering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innebär projektet?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sv-SE" dirty="0"/>
              <a:t>Alla stadens verksamheter ska ha ett arbeta lika avseende: </a:t>
            </a:r>
          </a:p>
          <a:p>
            <a:pPr lvl="1"/>
            <a:r>
              <a:rPr lang="sv-SE" dirty="0"/>
              <a:t>Politisk ärendehantering</a:t>
            </a:r>
          </a:p>
          <a:p>
            <a:pPr lvl="1"/>
            <a:r>
              <a:rPr lang="sv-SE" dirty="0"/>
              <a:t>Styrande och stödjande dokument</a:t>
            </a:r>
          </a:p>
          <a:p>
            <a:pPr lvl="1"/>
            <a:r>
              <a:rPr lang="sv-SE" dirty="0"/>
              <a:t>Synpunktshantering</a:t>
            </a:r>
          </a:p>
          <a:p>
            <a:r>
              <a:rPr lang="sv-SE" dirty="0"/>
              <a:t>Alla stadens verksamheter får ett gemensamt system för:</a:t>
            </a:r>
          </a:p>
          <a:p>
            <a:pPr lvl="1">
              <a:buFontTx/>
              <a:buChar char="-"/>
            </a:pPr>
            <a:r>
              <a:rPr lang="sv-SE" dirty="0"/>
              <a:t>Ärendehantering för verkställighet/löpande förvaltning</a:t>
            </a:r>
          </a:p>
          <a:p>
            <a:pPr lvl="1">
              <a:buFontTx/>
              <a:buChar char="-"/>
            </a:pPr>
            <a:r>
              <a:rPr lang="sv-SE" dirty="0"/>
              <a:t>Fristående allmänna handlingar</a:t>
            </a:r>
          </a:p>
          <a:p>
            <a:pPr lvl="1">
              <a:buFontTx/>
              <a:buChar char="-"/>
            </a:pPr>
            <a:r>
              <a:rPr lang="sv-SE" dirty="0"/>
              <a:t>Diarium</a:t>
            </a:r>
          </a:p>
          <a:p>
            <a:pPr lvl="1">
              <a:buFontTx/>
              <a:buChar char="-"/>
            </a:pPr>
            <a:r>
              <a:rPr lang="sv-SE" dirty="0"/>
              <a:t>Avtalshantering</a:t>
            </a:r>
          </a:p>
          <a:p>
            <a:r>
              <a:rPr lang="sv-SE" dirty="0"/>
              <a:t>Stora förändringar i arbetssätt, vilket påverkar många medarbetare</a:t>
            </a:r>
          </a:p>
          <a:p>
            <a:r>
              <a:rPr lang="sv-SE" dirty="0"/>
              <a:t>Nytt IT-stöd för arkiv- och informationshantering </a:t>
            </a:r>
            <a:r>
              <a:rPr lang="sv-SE" sz="1800" dirty="0"/>
              <a:t>(Ciceron Dokument- och Ärendehantering)</a:t>
            </a:r>
            <a:endParaRPr lang="sv-SE" dirty="0"/>
          </a:p>
          <a:p>
            <a:pPr marL="226783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782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 till beslut att skjuta på införandet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Ett komplext projekt </a:t>
            </a:r>
          </a:p>
          <a:p>
            <a:pPr lvl="1"/>
            <a:r>
              <a:rPr lang="sv-SE" dirty="0"/>
              <a:t>Det krävs stora resurser och djupgående kunskap om arkiv- och informationshantering.</a:t>
            </a:r>
          </a:p>
          <a:p>
            <a:r>
              <a:rPr lang="sv-SE" dirty="0"/>
              <a:t>Ytterligare kunskap och resurser krävs för att:</a:t>
            </a:r>
          </a:p>
          <a:p>
            <a:pPr lvl="1"/>
            <a:r>
              <a:rPr lang="sv-SE" dirty="0"/>
              <a:t>Möta stadens och omvärldens krav på hur vi hanterar vår information.</a:t>
            </a:r>
          </a:p>
          <a:p>
            <a:pPr lvl="1"/>
            <a:r>
              <a:rPr lang="sv-SE" dirty="0"/>
              <a:t>Klara av omställningen från nuvarande arbetssätt till nytt kommungemensamt arbetssätt.</a:t>
            </a:r>
          </a:p>
          <a:p>
            <a:pPr lvl="1"/>
            <a:r>
              <a:rPr lang="sv-SE" dirty="0"/>
              <a:t>Sätta upp systemet på ett sätt som gör att vi kan skala upp och växa med systemet. Vi ser stora möjligheter att förändra våra arbetssätt för att utnyttja de funktioner </a:t>
            </a:r>
            <a:r>
              <a:rPr lang="sv-SE"/>
              <a:t>systemet tillhandahåller.</a:t>
            </a:r>
            <a:endParaRPr lang="sv-SE" dirty="0"/>
          </a:p>
          <a:p>
            <a:pPr marL="226783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233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Påverkan styrelsearbete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 err="1"/>
              <a:t>Netpublicator</a:t>
            </a:r>
            <a:r>
              <a:rPr lang="sv-SE" dirty="0"/>
              <a:t> blir kvar.</a:t>
            </a:r>
          </a:p>
          <a:p>
            <a:pPr lvl="1"/>
            <a:r>
              <a:rPr lang="sv-SE" dirty="0"/>
              <a:t>Under 2022 och fram till införandet av nytt IT-stöd för politisk ärendehantering kommer styrelsearbetet fungera precis som idag.</a:t>
            </a:r>
          </a:p>
          <a:p>
            <a:endParaRPr lang="sv-SE" dirty="0"/>
          </a:p>
          <a:p>
            <a:r>
              <a:rPr lang="sv-SE" dirty="0"/>
              <a:t>I samband med införandet av det nya IT-stödet kommer styrelsen få utbildning i det nya IT-systemet.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4509841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0CB55E5E-9552-4A00-9E2E-76B7937BEEC8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teborgs Stad – Mörk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A22E407D-29E7-4812-BB88-04670D9492D3}"/>
    </a:ext>
  </a:extLst>
</a:theme>
</file>

<file path=ppt/theme/theme3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7703A33D-BFF3-4AEB-8D3E-7522DAD822CA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421AB4D5-5150-4A5D-951B-831BADB4F349}"/>
    </a:ext>
  </a:extLst>
</a:theme>
</file>

<file path=ppt/theme/theme5.xml><?xml version="1.0" encoding="utf-8"?>
<a:theme xmlns:a="http://schemas.openxmlformats.org/drawingml/2006/main" name="Göteborgs Stad – Ros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F81FF90A-2826-4405-AE4E-C3DC4F517573}"/>
    </a:ext>
  </a:extLst>
</a:theme>
</file>

<file path=ppt/theme/theme6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5223E51B-BD4A-4284-89EB-8C3772B0ED79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80EFC637-8EA6-44F5-85F2-B536B7D19F5E}"/>
    </a:ext>
  </a:extLst>
</a:theme>
</file>

<file path=ppt/theme/theme8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3CF380F9-1FF5-434A-8E9A-46097F877D6B}"/>
    </a:ext>
  </a:extLst>
</a:theme>
</file>

<file path=ppt/theme/theme9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7071577555C8428C418FBF3A8107D9" ma:contentTypeVersion="2" ma:contentTypeDescription="Skapa ett nytt dokument." ma:contentTypeScope="" ma:versionID="76b4b728d3682abd5ec851d17877a6d5">
  <xsd:schema xmlns:xsd="http://www.w3.org/2001/XMLSchema" xmlns:xs="http://www.w3.org/2001/XMLSchema" xmlns:p="http://schemas.microsoft.com/office/2006/metadata/properties" xmlns:ns2="49f79e74-3ce7-40ad-b688-39cd0168bc50" targetNamespace="http://schemas.microsoft.com/office/2006/metadata/properties" ma:root="true" ma:fieldsID="25b616fcc9f918d709b964cb77f49b48" ns2:_="">
    <xsd:import namespace="49f79e74-3ce7-40ad-b688-39cd0168bc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79e74-3ce7-40ad-b688-39cd0168bc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EA015C-2769-4D48-B162-94DDC98662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7938F5-3838-4261-AF12-963EE2980C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f79e74-3ce7-40ad-b688-39cd0168bc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68EDCC-00C1-49BF-8BF2-90171D6EC87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9f79e74-3ce7-40ad-b688-39cd0168bc5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 Point mall_komplement</Template>
  <TotalTime>0</TotalTime>
  <Words>201</Words>
  <Application>Microsoft Office PowerPoint</Application>
  <PresentationFormat>Bredbild</PresentationFormat>
  <Paragraphs>31</Paragraphs>
  <Slides>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4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Göteborgs Stad – Blå dekor</vt:lpstr>
      <vt:lpstr>Göteborgs Stad – Mörkblå dekor</vt:lpstr>
      <vt:lpstr>Göteborgs Stad – Röd dekor</vt:lpstr>
      <vt:lpstr>Göteborgs Stad – Turkos dekor</vt:lpstr>
      <vt:lpstr>Göteborgs Stad – Rosa dekor</vt:lpstr>
      <vt:lpstr>Göteborgs Stad – Grön dekor</vt:lpstr>
      <vt:lpstr>Göteborgs Stad – Lila dekor</vt:lpstr>
      <vt:lpstr>Göteborgs Stad – Gul dekor</vt:lpstr>
      <vt:lpstr>Stöd för politisk ärendehantering</vt:lpstr>
      <vt:lpstr>Vad innebär projektet?</vt:lpstr>
      <vt:lpstr>Bakgrund till beslut att skjuta på införandet</vt:lpstr>
      <vt:lpstr>Påverkan styrelsearbete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Stöd för politisk ärendehantering</dc:title>
  <dc:creator>Malin Carlsson</dc:creator>
  <cp:lastModifiedBy>Malin Carlsson</cp:lastModifiedBy>
  <cp:revision>1</cp:revision>
  <dcterms:created xsi:type="dcterms:W3CDTF">2022-10-19T12:47:24Z</dcterms:created>
  <dcterms:modified xsi:type="dcterms:W3CDTF">2022-10-21T05:21:08Z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0x010100097071577555C8428C418FBF3A8107D9</vt:lpwstr>
  </property>
</Properties>
</file>