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2" r:id="rId2"/>
    <p:sldId id="273" r:id="rId3"/>
    <p:sldId id="275" r:id="rId4"/>
  </p:sldIdLst>
  <p:sldSz cx="9144000" cy="6858000" type="screen4x3"/>
  <p:notesSz cx="6797675" cy="9872663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C"/>
    <a:srgbClr val="E2E2E2"/>
    <a:srgbClr val="D3D3D3"/>
    <a:srgbClr val="000099"/>
    <a:srgbClr val="FF9900"/>
    <a:srgbClr val="808080"/>
    <a:srgbClr val="292929"/>
    <a:srgbClr val="FE5A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8" autoAdjust="0"/>
  </p:normalViewPr>
  <p:slideViewPr>
    <p:cSldViewPr>
      <p:cViewPr varScale="1">
        <p:scale>
          <a:sx n="83" d="100"/>
          <a:sy n="83" d="100"/>
        </p:scale>
        <p:origin x="154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903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sv-SE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37903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00EAA46-3594-4FFD-920F-127D70A056ED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8" y="4689515"/>
            <a:ext cx="4984961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903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sv-SE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379031"/>
            <a:ext cx="2945659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508569-7ABC-4751-9134-3BFDEE500652}" type="slidenum">
              <a:rPr lang="sv-SE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2BDD8-24FF-443F-8349-2B75ADB308D4}" type="slidenum">
              <a:rPr lang="sv-SE"/>
              <a:pPr/>
              <a:t>1</a:t>
            </a:fld>
            <a:endParaRPr lang="sv-SE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6782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2BDD8-24FF-443F-8349-2B75ADB308D4}" type="slidenum">
              <a:rPr lang="sv-SE"/>
              <a:pPr/>
              <a:t>2</a:t>
            </a:fld>
            <a:endParaRPr lang="sv-SE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2211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2BDD8-24FF-443F-8349-2B75ADB308D4}" type="slidenum">
              <a:rPr lang="sv-SE"/>
              <a:pPr/>
              <a:t>3</a:t>
            </a:fld>
            <a:endParaRPr lang="sv-SE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597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5D47FFF5-D156-4B3B-9BA9-249B3FEA4F75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4E9FC7C1-136F-4612-BA2B-EC95315A87A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43688" y="773113"/>
            <a:ext cx="2105025" cy="524827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323850" y="773113"/>
            <a:ext cx="6167438" cy="5248275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4FF7342E-EB9F-4C08-81AD-3094CCC9B75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8B3BF6E1-930A-432C-95D9-DDD3B3BA2F07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B102475E-BCFA-46A5-86B6-D0E90AC56108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23850" y="2060575"/>
            <a:ext cx="4135438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11688" y="2060575"/>
            <a:ext cx="4137025" cy="3960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523EB1D6-8FDC-4F58-9C85-6A2FCFB8A8E2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81E11FF8-2E52-4505-BBCE-894CC9CFD9B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BFC518DD-AB36-4C89-9E87-879F2118F0CE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93E89FD0-B583-4728-85C4-3F11436803F6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CED97C71-7947-4ED1-AB7A-67459759E4A4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597313F0-B01E-4280-8C24-441F285F4F23}" type="slidenum">
              <a:rPr lang="sv-SE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500042"/>
            <a:ext cx="84248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ändra format på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85926"/>
            <a:ext cx="8424863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  <a:p>
            <a:pPr lvl="0"/>
            <a:endParaRPr lang="sv-SE"/>
          </a:p>
          <a:p>
            <a:pPr lvl="1"/>
            <a:endParaRPr lang="sv-SE"/>
          </a:p>
          <a:p>
            <a:pPr lvl="2"/>
            <a:endParaRPr lang="sv-SE"/>
          </a:p>
          <a:p>
            <a:pPr lvl="0"/>
            <a:endParaRPr lang="sv-S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3850" y="6453188"/>
            <a:ext cx="19050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defTabSz="762000">
              <a:defRPr sz="800" b="1">
                <a:solidFill>
                  <a:schemeClr val="bg1"/>
                </a:solidFill>
              </a:defRPr>
            </a:lvl1pPr>
          </a:lstStyle>
          <a:p>
            <a:fld id="{FA92DD9C-B074-45C8-88C7-49332F0C6CAA}" type="datetime1">
              <a:rPr lang="sv-SE"/>
              <a:pPr/>
              <a:t>2020-09-04</a:t>
            </a:fld>
            <a:r>
              <a:rPr lang="sv-SE" sz="900"/>
              <a:t>/</a:t>
            </a:r>
            <a:fld id="{A4C50670-A18A-4F62-84F1-8AF6FE56B6FF}" type="slidenum">
              <a:rPr lang="sv-SE"/>
              <a:pPr/>
              <a:t>‹#›</a:t>
            </a:fld>
            <a:endParaRPr lang="sv-SE"/>
          </a:p>
        </p:txBody>
      </p:sp>
      <p:pic>
        <p:nvPicPr>
          <p:cNvPr id="6" name="Bildobjekt 5" descr="renovalogo_mall2014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621704" y="5984050"/>
            <a:ext cx="1257300" cy="6443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81000" indent="-381000" algn="l" defTabSz="762000" rtl="0" eaLnBrk="1" fontAlgn="base" hangingPunct="1">
        <a:lnSpc>
          <a:spcPts val="3000"/>
        </a:lnSpc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2000">
          <a:solidFill>
            <a:srgbClr val="292929"/>
          </a:solidFill>
          <a:latin typeface="+mn-lt"/>
          <a:ea typeface="+mn-ea"/>
          <a:cs typeface="+mn-cs"/>
        </a:defRPr>
      </a:lvl1pPr>
      <a:lvl2pPr marL="8001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>
          <a:solidFill>
            <a:srgbClr val="292929"/>
          </a:solidFill>
          <a:latin typeface="+mn-lt"/>
        </a:defRPr>
      </a:lvl2pPr>
      <a:lvl3pPr marL="12192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 i="1">
          <a:solidFill>
            <a:srgbClr val="292929"/>
          </a:solidFill>
          <a:latin typeface="+mn-lt"/>
        </a:defRPr>
      </a:lvl3pPr>
      <a:lvl4pPr marL="1676400" indent="-3048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600">
          <a:solidFill>
            <a:srgbClr val="292929"/>
          </a:solidFill>
          <a:latin typeface="+mn-lt"/>
        </a:defRPr>
      </a:lvl4pPr>
      <a:lvl5pPr marL="20955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5pPr>
      <a:lvl6pPr marL="25527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6pPr>
      <a:lvl7pPr marL="30099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7pPr>
      <a:lvl8pPr marL="34671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8pPr>
      <a:lvl9pPr marL="3924300" indent="-266700" algn="l" defTabSz="762000" rtl="0" eaLnBrk="1" fontAlgn="base" hangingPunct="1">
        <a:spcBef>
          <a:spcPct val="20000"/>
        </a:spcBef>
        <a:spcAft>
          <a:spcPct val="0"/>
        </a:spcAft>
        <a:buClr>
          <a:srgbClr val="FE5A1D"/>
        </a:buClr>
        <a:buFont typeface="Wingdings" pitchFamily="2" charset="2"/>
        <a:buChar char="§"/>
        <a:defRPr sz="1400">
          <a:solidFill>
            <a:srgbClr val="292929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A0577D02-FA7A-4B1E-BD1F-6F599AD21E4A}" type="slidenum">
              <a:rPr lang="sv-SE"/>
              <a:pPr/>
              <a:t>1</a:t>
            </a:fld>
            <a:endParaRPr lang="sv-SE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87545"/>
              </p:ext>
            </p:extLst>
          </p:nvPr>
        </p:nvGraphicFramePr>
        <p:xfrm>
          <a:off x="25216" y="692696"/>
          <a:ext cx="9083288" cy="6108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2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72199">
                <a:tc>
                  <a:txBody>
                    <a:bodyPr/>
                    <a:lstStyle/>
                    <a:p>
                      <a:r>
                        <a:rPr lang="sv-SE" sz="1400" dirty="0"/>
                        <a:t>Remiss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Avsändare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Sista svarsdag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Remissens relevans för Renova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Kommentar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78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Vägen till en klimatpositiv framtid SOU:04</a:t>
                      </a:r>
                    </a:p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Miljödepartementet</a:t>
                      </a:r>
                      <a:b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via Göteborgs Stad, Miljöförvaltningen</a:t>
                      </a:r>
                    </a:p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20/5</a:t>
                      </a:r>
                    </a:p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Mycket relevant</a:t>
                      </a:r>
                    </a:p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Avslutad,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Miljöför-valtningen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svarade,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LD deltog</a:t>
                      </a:r>
                    </a:p>
                    <a:p>
                      <a:endParaRPr lang="sv-S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Enligt förslag riskerar Bio-CCS bara inriktas mot ren biomasse-förbränning. Sam-ordning i staden en logistikfördel och nya finansierings-möjligheter för biokol och AKV önskas.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742955"/>
                  </a:ext>
                </a:extLst>
              </a:tr>
              <a:tr h="1337866"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Hållbar slamhantering, betänkande SOU 2020:3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Miljödepartementet via Avfall Sverige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Mindre relevant </a:t>
                      </a:r>
                      <a:b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Avslutad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Avfall Sv. svarade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Uppdrag att förbjuda slam-spridning. Utred. förordar kretslopp med kvalitetskrav- och kontroll-stationer.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125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Förslag till författnings-ändringar med allmänna regler för vissa verksam-heter som behandlar avfall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Miljödepartementet  via Stadslednings-kontoret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Mycket 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Avslutad</a:t>
                      </a:r>
                      <a:r>
                        <a:rPr lang="sv-SE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marL="0" algn="l" defTabSz="914400" rtl="0" eaLnBrk="1" latinLnBrk="0" hangingPunct="1"/>
                      <a:r>
                        <a:rPr lang="sv-SE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Johan F AS svarade</a:t>
                      </a:r>
                      <a:br>
                        <a:rPr lang="sv-SE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14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NB deltog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Förslaget riskerar minska åter-användning av jordar mm pga. låga gränsvärden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505355"/>
                  </a:ext>
                </a:extLst>
              </a:tr>
            </a:tbl>
          </a:graphicData>
        </a:graphic>
      </p:graphicFrame>
      <p:sp>
        <p:nvSpPr>
          <p:cNvPr id="6" name="Rubrik 1"/>
          <p:cNvSpPr txBox="1">
            <a:spLocks/>
          </p:cNvSpPr>
          <p:nvPr/>
        </p:nvSpPr>
        <p:spPr bwMode="auto">
          <a:xfrm>
            <a:off x="251520" y="188640"/>
            <a:ext cx="77724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Aktuella remisser sep 2020</a:t>
            </a:r>
          </a:p>
        </p:txBody>
      </p:sp>
    </p:spTree>
    <p:extLst>
      <p:ext uri="{BB962C8B-B14F-4D97-AF65-F5344CB8AC3E}">
        <p14:creationId xmlns:p14="http://schemas.microsoft.com/office/powerpoint/2010/main" val="150480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A0577D02-FA7A-4B1E-BD1F-6F599AD21E4A}" type="slidenum">
              <a:rPr lang="sv-SE"/>
              <a:pPr/>
              <a:t>2</a:t>
            </a:fld>
            <a:endParaRPr lang="sv-SE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768116"/>
              </p:ext>
            </p:extLst>
          </p:nvPr>
        </p:nvGraphicFramePr>
        <p:xfrm>
          <a:off x="25216" y="764704"/>
          <a:ext cx="9083288" cy="6046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69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5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2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72199">
                <a:tc>
                  <a:txBody>
                    <a:bodyPr/>
                    <a:lstStyle/>
                    <a:p>
                      <a:r>
                        <a:rPr lang="sv-SE" sz="1400" dirty="0"/>
                        <a:t>Remiss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Avsändare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Sista svarsdag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Remissens relevans för Renova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Kommentar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2584"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Promemoria om avskaffad befrielse för vissa biobrän-slen för uppvärmning samt  ändrade förutsättningar för skattebefrielse för biogas och biogasol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Finansdeparte-mentet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1/6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Avslutad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 Energi-företagens</a:t>
                      </a:r>
                    </a:p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Svarade, LD deltog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Energiföretagen avstyrker förslaget att ta bort statsstödet för RME. Regeringen bör fortsätta med statsstödet tills EU infört nya riktlinjer.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505355"/>
                  </a:ext>
                </a:extLst>
              </a:tr>
              <a:tr h="8508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Remiss nytt Miljö- och klimatprogram för Göteborgs Stad</a:t>
                      </a:r>
                    </a:p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Miljöförvaltningen</a:t>
                      </a:r>
                    </a:p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30/9</a:t>
                      </a:r>
                    </a:p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Mycket  relevant</a:t>
                      </a:r>
                    </a:p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Pågår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Yttrande ska behandlas i styrelsen</a:t>
                      </a:r>
                    </a:p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Renova menar att utsläppen från AKV hör hemma inom konsumtion. Höga ambitioner inom förebyggande men inte inom CCS.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739272"/>
                  </a:ext>
                </a:extLst>
              </a:tr>
              <a:tr h="1790618"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Promemoria om Kommunalt ansvar för insamling och</a:t>
                      </a:r>
                    </a:p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materialåtervinning av returpapper. </a:t>
                      </a:r>
                      <a:r>
                        <a:rPr lang="sv-SE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Prodcuent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-ansvaret för returpapper upphävs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Miljödepartementet</a:t>
                      </a:r>
                    </a:p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30/10</a:t>
                      </a:r>
                    </a:p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Relevant</a:t>
                      </a:r>
                    </a:p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1" dirty="0"/>
                        <a:t>Pågår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Ska besvaras av avfall Sverige</a:t>
                      </a:r>
                    </a:p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Renova svarar eventuellt beroende på vad AS föreslår.</a:t>
                      </a:r>
                    </a:p>
                    <a:p>
                      <a:endParaRPr lang="sv-S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759165"/>
                  </a:ext>
                </a:extLst>
              </a:tr>
            </a:tbl>
          </a:graphicData>
        </a:graphic>
      </p:graphicFrame>
      <p:sp>
        <p:nvSpPr>
          <p:cNvPr id="6" name="Rubrik 1"/>
          <p:cNvSpPr txBox="1">
            <a:spLocks/>
          </p:cNvSpPr>
          <p:nvPr/>
        </p:nvSpPr>
        <p:spPr bwMode="auto">
          <a:xfrm>
            <a:off x="251520" y="188640"/>
            <a:ext cx="7772400" cy="69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Aktuella remisser </a:t>
            </a:r>
            <a:r>
              <a:rPr lang="sv-SE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maj</a:t>
            </a:r>
            <a:r>
              <a:rPr kumimoji="0" lang="sv-SE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2020</a:t>
            </a:r>
          </a:p>
        </p:txBody>
      </p:sp>
    </p:spTree>
    <p:extLst>
      <p:ext uri="{BB962C8B-B14F-4D97-AF65-F5344CB8AC3E}">
        <p14:creationId xmlns:p14="http://schemas.microsoft.com/office/powerpoint/2010/main" val="1588189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2DD9C-B074-45C8-88C7-49332F0C6CAA}" type="datetime1">
              <a:rPr lang="sv-SE"/>
              <a:pPr/>
              <a:t>2020-09-04</a:t>
            </a:fld>
            <a:r>
              <a:rPr lang="sv-SE" sz="900" b="0"/>
              <a:t>/</a:t>
            </a:r>
            <a:fld id="{A0577D02-FA7A-4B1E-BD1F-6F599AD21E4A}" type="slidenum">
              <a:rPr lang="sv-SE"/>
              <a:pPr/>
              <a:t>3</a:t>
            </a:fld>
            <a:endParaRPr lang="sv-SE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492097"/>
              </p:ext>
            </p:extLst>
          </p:nvPr>
        </p:nvGraphicFramePr>
        <p:xfrm>
          <a:off x="60712" y="692696"/>
          <a:ext cx="9083288" cy="60807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029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90625">
                <a:tc>
                  <a:txBody>
                    <a:bodyPr/>
                    <a:lstStyle/>
                    <a:p>
                      <a:r>
                        <a:rPr lang="sv-SE" sz="1400" dirty="0"/>
                        <a:t>Inbjudan lämna synpunkter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Avsändare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Sista svarsdag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Remissens relevans för Renova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Status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Kommentar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1663"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Public consultation for the EU climate ambition for 2030 and design of certain climate and energy policies.</a:t>
                      </a:r>
                    </a:p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Frågan är kopplad till EU:s Green Deal dvs bli ledande inom klimatarbete.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EU kommissionen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28/6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Ej bedömd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Avslutad</a:t>
                      </a:r>
                      <a:b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Besvarades av Gbg stad</a:t>
                      </a:r>
                      <a:b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LD deltog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Göteborgs stad besvarar gemen-samt. Nuvarande mål inom energ- effektivisering har målet minska utsläppen med 45 % 20130. Göteborg föreslår att ambitioner 55 % minskning till 2030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505355"/>
                  </a:ext>
                </a:extLst>
              </a:tr>
              <a:tr h="2033746">
                <a:tc>
                  <a:txBody>
                    <a:bodyPr/>
                    <a:lstStyle/>
                    <a:p>
                      <a:r>
                        <a:rPr lang="sv-SE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Public consultation concerning the</a:t>
                      </a: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Revision of the Directive 2014/94/EU on</a:t>
                      </a:r>
                    </a:p>
                    <a:p>
                      <a:r>
                        <a:rPr lang="en-US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Deployment of Alternative Fuels</a:t>
                      </a:r>
                    </a:p>
                    <a:p>
                      <a:r>
                        <a:rPr lang="sv-SE" sz="1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Infrastructure (AFID)</a:t>
                      </a:r>
                      <a:endParaRPr lang="sv-SE" sz="14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EU kommissionen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28/6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Ej bedömd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Avslutad,</a:t>
                      </a:r>
                    </a:p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Gbg stad</a:t>
                      </a:r>
                    </a:p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SLK svarade</a:t>
                      </a:r>
                      <a:b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HZ, KL deltog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sv-S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Gemensamt svar från SLK. Renovas svar pekar på att de alt. drivmedlen fortfarande är dyrare och eller så är fordonen dyrare. Fossila drivmedel måste beskattas mer än de altern-ativa drivmedel.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739272"/>
                  </a:ext>
                </a:extLst>
              </a:tr>
            </a:tbl>
          </a:graphicData>
        </a:graphic>
      </p:graphicFrame>
      <p:sp>
        <p:nvSpPr>
          <p:cNvPr id="6" name="Rubrik 1"/>
          <p:cNvSpPr txBox="1">
            <a:spLocks/>
          </p:cNvSpPr>
          <p:nvPr/>
        </p:nvSpPr>
        <p:spPr bwMode="auto">
          <a:xfrm>
            <a:off x="251520" y="188640"/>
            <a:ext cx="777240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EU, Public Consultations</a:t>
            </a:r>
            <a:r>
              <a:rPr kumimoji="0" lang="sv-SE" sz="28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2020</a:t>
            </a:r>
          </a:p>
        </p:txBody>
      </p:sp>
    </p:spTree>
    <p:extLst>
      <p:ext uri="{BB962C8B-B14F-4D97-AF65-F5344CB8AC3E}">
        <p14:creationId xmlns:p14="http://schemas.microsoft.com/office/powerpoint/2010/main" val="723381751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6633"/>
      </a:accent1>
      <a:accent2>
        <a:srgbClr val="FECC3E"/>
      </a:accent2>
      <a:accent3>
        <a:srgbClr val="FFFFFF"/>
      </a:accent3>
      <a:accent4>
        <a:srgbClr val="000000"/>
      </a:accent4>
      <a:accent5>
        <a:srgbClr val="FFB8AD"/>
      </a:accent5>
      <a:accent6>
        <a:srgbClr val="E6B937"/>
      </a:accent6>
      <a:hlink>
        <a:srgbClr val="3AA06E"/>
      </a:hlink>
      <a:folHlink>
        <a:srgbClr val="FFFFFF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2026</TotalTime>
  <Words>415</Words>
  <Application>Microsoft Office PowerPoint</Application>
  <PresentationFormat>Bildspel på skärmen (4:3)</PresentationFormat>
  <Paragraphs>88</Paragraphs>
  <Slides>3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Wingdings</vt:lpstr>
      <vt:lpstr>Presentation</vt:lpstr>
      <vt:lpstr>PowerPoint-presentation</vt:lpstr>
      <vt:lpstr>PowerPoint-presentation</vt:lpstr>
      <vt:lpstr>PowerPoint-presentation</vt:lpstr>
    </vt:vector>
  </TitlesOfParts>
  <Company>Renova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Karin Hjärn</dc:creator>
  <cp:lastModifiedBy>Karin Hjärn</cp:lastModifiedBy>
  <cp:revision>93</cp:revision>
  <cp:lastPrinted>2020-09-04T07:22:07Z</cp:lastPrinted>
  <dcterms:created xsi:type="dcterms:W3CDTF">2018-05-02T06:27:24Z</dcterms:created>
  <dcterms:modified xsi:type="dcterms:W3CDTF">2020-09-04T08:41:46Z</dcterms:modified>
</cp:coreProperties>
</file>