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560" r:id="rId1"/>
  </p:sldMasterIdLst>
  <p:notesMasterIdLst>
    <p:notesMasterId r:id="rId15"/>
  </p:notesMasterIdLst>
  <p:handoutMasterIdLst>
    <p:handoutMasterId r:id="rId16"/>
  </p:handoutMasterIdLst>
  <p:sldIdLst>
    <p:sldId id="256" r:id="rId2"/>
    <p:sldId id="261" r:id="rId3"/>
    <p:sldId id="262" r:id="rId4"/>
    <p:sldId id="263" r:id="rId5"/>
    <p:sldId id="272" r:id="rId6"/>
    <p:sldId id="264" r:id="rId7"/>
    <p:sldId id="265" r:id="rId8"/>
    <p:sldId id="266" r:id="rId9"/>
    <p:sldId id="267" r:id="rId10"/>
    <p:sldId id="271" r:id="rId11"/>
    <p:sldId id="269" r:id="rId12"/>
    <p:sldId id="270" r:id="rId13"/>
    <p:sldId id="25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77BC"/>
    <a:srgbClr val="3F5564"/>
    <a:srgbClr val="B5C35F"/>
    <a:srgbClr val="FBF2B4"/>
    <a:srgbClr val="D53878"/>
    <a:srgbClr val="008391"/>
    <a:srgbClr val="F0CD50"/>
    <a:srgbClr val="4675B7"/>
    <a:srgbClr val="DBD1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28" autoAdjust="0"/>
  </p:normalViewPr>
  <p:slideViewPr>
    <p:cSldViewPr snapToGrid="0">
      <p:cViewPr varScale="1">
        <p:scale>
          <a:sx n="87" d="100"/>
          <a:sy n="87" d="100"/>
        </p:scale>
        <p:origin x="1267" y="58"/>
      </p:cViewPr>
      <p:guideLst/>
    </p:cSldViewPr>
  </p:slideViewPr>
  <p:outlineViewPr>
    <p:cViewPr>
      <p:scale>
        <a:sx n="33" d="100"/>
        <a:sy n="33" d="100"/>
      </p:scale>
      <p:origin x="0" y="-3258"/>
    </p:cViewPr>
  </p:outlineViewPr>
  <p:notesTextViewPr>
    <p:cViewPr>
      <p:scale>
        <a:sx n="3" d="2"/>
        <a:sy n="3" d="2"/>
      </p:scale>
      <p:origin x="0" y="0"/>
    </p:cViewPr>
  </p:notesTextViewPr>
  <p:notesViewPr>
    <p:cSldViewPr snapToGrid="0">
      <p:cViewPr varScale="1">
        <p:scale>
          <a:sx n="76" d="100"/>
          <a:sy n="76" d="100"/>
        </p:scale>
        <p:origin x="2918"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image" Target="../media/image6.jpeg"/><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image" Target="../media/image6.jpeg"/><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4AAB67-E28F-4852-99BF-20789F2D70B8}" type="doc">
      <dgm:prSet loTypeId="urn:microsoft.com/office/officeart/2005/8/layout/pList1" loCatId="list" qsTypeId="urn:microsoft.com/office/officeart/2005/8/quickstyle/simple1" qsCatId="simple" csTypeId="urn:microsoft.com/office/officeart/2005/8/colors/colorful1" csCatId="colorful" phldr="1"/>
      <dgm:spPr/>
      <dgm:t>
        <a:bodyPr/>
        <a:lstStyle/>
        <a:p>
          <a:endParaRPr lang="sv-SE"/>
        </a:p>
      </dgm:t>
    </dgm:pt>
    <dgm:pt modelId="{980FC606-99F8-49BB-BD95-FF96308F080C}">
      <dgm:prSet phldrT="[Text]"/>
      <dgm:spPr/>
      <dgm:t>
        <a:bodyPr/>
        <a:lstStyle/>
        <a:p>
          <a:pPr>
            <a:buFont typeface="Arial" panose="020B0604020202020204" pitchFamily="34" charset="0"/>
            <a:buChar char="•"/>
          </a:pPr>
          <a:r>
            <a:rPr lang="sv-SE" dirty="0"/>
            <a:t>Ledstjärnor för det som ska uppnås t.ex. vision, policy, mål, strategi, planer</a:t>
          </a:r>
        </a:p>
      </dgm:t>
    </dgm:pt>
    <dgm:pt modelId="{5B46FE47-E2E3-45AE-8B5E-6FCBD74CDEC8}" type="parTrans" cxnId="{2E198584-AFA1-4F26-B297-3132826BCACC}">
      <dgm:prSet/>
      <dgm:spPr/>
      <dgm:t>
        <a:bodyPr/>
        <a:lstStyle/>
        <a:p>
          <a:endParaRPr lang="sv-SE"/>
        </a:p>
      </dgm:t>
    </dgm:pt>
    <dgm:pt modelId="{A960A858-0A8E-4AAE-B123-5EC4987B4137}" type="sibTrans" cxnId="{2E198584-AFA1-4F26-B297-3132826BCACC}">
      <dgm:prSet/>
      <dgm:spPr/>
      <dgm:t>
        <a:bodyPr/>
        <a:lstStyle/>
        <a:p>
          <a:endParaRPr lang="sv-SE"/>
        </a:p>
      </dgm:t>
    </dgm:pt>
    <dgm:pt modelId="{E6B497AD-DD52-40BF-8AAF-8A8D7A5DF5D3}">
      <dgm:prSet/>
      <dgm:spPr/>
      <dgm:t>
        <a:bodyPr/>
        <a:lstStyle/>
        <a:p>
          <a:pPr>
            <a:buFont typeface="Arial" panose="020B0604020202020204" pitchFamily="34" charset="0"/>
            <a:buChar char="•"/>
          </a:pPr>
          <a:r>
            <a:rPr lang="sv-SE" dirty="0"/>
            <a:t>Arbetssätt, arbetsformer, processer</a:t>
          </a:r>
        </a:p>
      </dgm:t>
    </dgm:pt>
    <dgm:pt modelId="{14035609-6339-4941-904C-50E9A4E38221}" type="parTrans" cxnId="{92EE5B49-436C-41E1-8822-2F6DA1B628E4}">
      <dgm:prSet/>
      <dgm:spPr/>
      <dgm:t>
        <a:bodyPr/>
        <a:lstStyle/>
        <a:p>
          <a:endParaRPr lang="sv-SE"/>
        </a:p>
      </dgm:t>
    </dgm:pt>
    <dgm:pt modelId="{5D301832-D248-46E5-96B8-D255B1608E5A}" type="sibTrans" cxnId="{92EE5B49-436C-41E1-8822-2F6DA1B628E4}">
      <dgm:prSet/>
      <dgm:spPr/>
      <dgm:t>
        <a:bodyPr/>
        <a:lstStyle/>
        <a:p>
          <a:endParaRPr lang="sv-SE"/>
        </a:p>
      </dgm:t>
    </dgm:pt>
    <dgm:pt modelId="{2BDCCFCB-97FE-4552-BB9A-368C72BE04CF}">
      <dgm:prSet/>
      <dgm:spPr/>
      <dgm:t>
        <a:bodyPr/>
        <a:lstStyle/>
        <a:p>
          <a:pPr>
            <a:buFont typeface="Arial" panose="020B0604020202020204" pitchFamily="34" charset="0"/>
            <a:buChar char="•"/>
          </a:pPr>
          <a:r>
            <a:rPr lang="sv-SE" dirty="0"/>
            <a:t>Organisationsstruktur</a:t>
          </a:r>
        </a:p>
      </dgm:t>
    </dgm:pt>
    <dgm:pt modelId="{994A5227-4693-4D7E-91FA-B07FD745BEB2}" type="parTrans" cxnId="{F5189C4E-16BE-44DE-B36A-86EAD2EEABAF}">
      <dgm:prSet/>
      <dgm:spPr/>
      <dgm:t>
        <a:bodyPr/>
        <a:lstStyle/>
        <a:p>
          <a:endParaRPr lang="sv-SE"/>
        </a:p>
      </dgm:t>
    </dgm:pt>
    <dgm:pt modelId="{5C88878B-2D48-422A-B56B-9CD30ADC801A}" type="sibTrans" cxnId="{F5189C4E-16BE-44DE-B36A-86EAD2EEABAF}">
      <dgm:prSet/>
      <dgm:spPr/>
      <dgm:t>
        <a:bodyPr/>
        <a:lstStyle/>
        <a:p>
          <a:endParaRPr lang="sv-SE"/>
        </a:p>
      </dgm:t>
    </dgm:pt>
    <dgm:pt modelId="{638B3BBD-A649-431A-A5EF-CFD91A46869C}">
      <dgm:prSet/>
      <dgm:spPr/>
      <dgm:t>
        <a:bodyPr/>
        <a:lstStyle/>
        <a:p>
          <a:pPr>
            <a:buFont typeface="Arial" panose="020B0604020202020204" pitchFamily="34" charset="0"/>
            <a:buChar char="•"/>
          </a:pPr>
          <a:r>
            <a:rPr lang="sv-SE" dirty="0"/>
            <a:t>Roller och ansvar, delegeringsordning och beslutsvägar</a:t>
          </a:r>
        </a:p>
      </dgm:t>
    </dgm:pt>
    <dgm:pt modelId="{5FA27C88-1DF8-4345-A45D-FAB339BD03F6}" type="parTrans" cxnId="{DF56C325-592E-4D82-AA68-4F081E7F8044}">
      <dgm:prSet/>
      <dgm:spPr/>
      <dgm:t>
        <a:bodyPr/>
        <a:lstStyle/>
        <a:p>
          <a:endParaRPr lang="sv-SE"/>
        </a:p>
      </dgm:t>
    </dgm:pt>
    <dgm:pt modelId="{9CF4F100-264C-493C-876D-CDF4DC303670}" type="sibTrans" cxnId="{DF56C325-592E-4D82-AA68-4F081E7F8044}">
      <dgm:prSet/>
      <dgm:spPr/>
      <dgm:t>
        <a:bodyPr/>
        <a:lstStyle/>
        <a:p>
          <a:endParaRPr lang="sv-SE"/>
        </a:p>
      </dgm:t>
    </dgm:pt>
    <dgm:pt modelId="{612F18BD-7F74-48B3-BD41-3FFF5CF35238}">
      <dgm:prSet/>
      <dgm:spPr/>
      <dgm:t>
        <a:bodyPr/>
        <a:lstStyle/>
        <a:p>
          <a:pPr>
            <a:buFont typeface="Arial" panose="020B0604020202020204" pitchFamily="34" charset="0"/>
            <a:buChar char="•"/>
          </a:pPr>
          <a:r>
            <a:rPr lang="sv-SE" dirty="0">
              <a:solidFill>
                <a:schemeClr val="tx1"/>
              </a:solidFill>
            </a:rPr>
            <a:t>Rutiner och arbetsbeskrivningar</a:t>
          </a:r>
        </a:p>
      </dgm:t>
    </dgm:pt>
    <dgm:pt modelId="{C2B1A368-99A3-4368-B01D-FF4043776F87}" type="parTrans" cxnId="{A7DCB7CE-FB83-443D-9893-4042C33B7889}">
      <dgm:prSet/>
      <dgm:spPr/>
      <dgm:t>
        <a:bodyPr/>
        <a:lstStyle/>
        <a:p>
          <a:endParaRPr lang="sv-SE"/>
        </a:p>
      </dgm:t>
    </dgm:pt>
    <dgm:pt modelId="{73BB05F2-FECF-4028-8EFF-4B31E142097B}" type="sibTrans" cxnId="{A7DCB7CE-FB83-443D-9893-4042C33B7889}">
      <dgm:prSet/>
      <dgm:spPr/>
      <dgm:t>
        <a:bodyPr/>
        <a:lstStyle/>
        <a:p>
          <a:endParaRPr lang="sv-SE"/>
        </a:p>
      </dgm:t>
    </dgm:pt>
    <dgm:pt modelId="{D0491643-DDD2-4132-A214-029A739BC135}">
      <dgm:prSet/>
      <dgm:spPr/>
      <dgm:t>
        <a:bodyPr/>
        <a:lstStyle/>
        <a:p>
          <a:pPr>
            <a:buFont typeface="Arial" panose="020B0604020202020204" pitchFamily="34" charset="0"/>
            <a:buChar char="•"/>
          </a:pPr>
          <a:r>
            <a:rPr lang="sv-SE" dirty="0"/>
            <a:t>Mätsystem och mått</a:t>
          </a:r>
        </a:p>
      </dgm:t>
    </dgm:pt>
    <dgm:pt modelId="{3FE58136-FB44-4C20-B6D7-2BFB0AEE5B6D}" type="parTrans" cxnId="{5E09E0EB-1384-47C9-A41D-B35269256633}">
      <dgm:prSet/>
      <dgm:spPr/>
      <dgm:t>
        <a:bodyPr/>
        <a:lstStyle/>
        <a:p>
          <a:endParaRPr lang="sv-SE"/>
        </a:p>
      </dgm:t>
    </dgm:pt>
    <dgm:pt modelId="{9F9E7A31-2DA9-4E8B-A032-AC5A8A1371F8}" type="sibTrans" cxnId="{5E09E0EB-1384-47C9-A41D-B35269256633}">
      <dgm:prSet/>
      <dgm:spPr/>
      <dgm:t>
        <a:bodyPr/>
        <a:lstStyle/>
        <a:p>
          <a:endParaRPr lang="sv-SE"/>
        </a:p>
      </dgm:t>
    </dgm:pt>
    <dgm:pt modelId="{CA6D3555-0CD9-42CA-817F-9E5805EDF8DF}">
      <dgm:prSet/>
      <dgm:spPr/>
      <dgm:t>
        <a:bodyPr/>
        <a:lstStyle/>
        <a:p>
          <a:pPr>
            <a:buFont typeface="Arial" panose="020B0604020202020204" pitchFamily="34" charset="0"/>
            <a:buChar char="•"/>
          </a:pPr>
          <a:r>
            <a:rPr lang="sv-SE" dirty="0"/>
            <a:t>Stödsystem (IT, kompetensförsörjning, ekonomistyrning m.fl.)</a:t>
          </a:r>
        </a:p>
      </dgm:t>
    </dgm:pt>
    <dgm:pt modelId="{5B23C826-B1A2-4752-938B-6D942DF50608}" type="parTrans" cxnId="{CD110EA3-713B-47C1-8500-08C1A04434C1}">
      <dgm:prSet/>
      <dgm:spPr/>
      <dgm:t>
        <a:bodyPr/>
        <a:lstStyle/>
        <a:p>
          <a:endParaRPr lang="sv-SE"/>
        </a:p>
      </dgm:t>
    </dgm:pt>
    <dgm:pt modelId="{6C2280B2-7F18-408B-B6B3-E6C10603744B}" type="sibTrans" cxnId="{CD110EA3-713B-47C1-8500-08C1A04434C1}">
      <dgm:prSet/>
      <dgm:spPr/>
      <dgm:t>
        <a:bodyPr/>
        <a:lstStyle/>
        <a:p>
          <a:endParaRPr lang="sv-SE"/>
        </a:p>
      </dgm:t>
    </dgm:pt>
    <dgm:pt modelId="{5B20502E-4BB4-4864-B760-673B5FFFEBA5}">
      <dgm:prSet/>
      <dgm:spPr/>
      <dgm:t>
        <a:bodyPr/>
        <a:lstStyle/>
        <a:p>
          <a:pPr>
            <a:buFont typeface="Arial" panose="020B0604020202020204" pitchFamily="34" charset="0"/>
            <a:buChar char="•"/>
          </a:pPr>
          <a:r>
            <a:rPr lang="sv-SE" dirty="0"/>
            <a:t>Organisationskultur, värderingar, gemensamma förhållningssätt</a:t>
          </a:r>
          <a:endParaRPr lang="sv-SE" dirty="0">
            <a:solidFill>
              <a:schemeClr val="tx1"/>
            </a:solidFill>
          </a:endParaRPr>
        </a:p>
      </dgm:t>
    </dgm:pt>
    <dgm:pt modelId="{6846D39D-BF2F-498B-B461-A1C13DC1980A}" type="parTrans" cxnId="{A6989D19-FC44-4738-A849-33DEF1551991}">
      <dgm:prSet/>
      <dgm:spPr/>
      <dgm:t>
        <a:bodyPr/>
        <a:lstStyle/>
        <a:p>
          <a:endParaRPr lang="sv-SE"/>
        </a:p>
      </dgm:t>
    </dgm:pt>
    <dgm:pt modelId="{4D7C3F99-C5F0-43CE-8780-BF67EE3D4797}" type="sibTrans" cxnId="{A6989D19-FC44-4738-A849-33DEF1551991}">
      <dgm:prSet/>
      <dgm:spPr/>
      <dgm:t>
        <a:bodyPr/>
        <a:lstStyle/>
        <a:p>
          <a:endParaRPr lang="sv-SE"/>
        </a:p>
      </dgm:t>
    </dgm:pt>
    <dgm:pt modelId="{C6669887-DE91-4940-BC40-841F271ED1E9}" type="pres">
      <dgm:prSet presAssocID="{BA4AAB67-E28F-4852-99BF-20789F2D70B8}" presName="Name0" presStyleCnt="0">
        <dgm:presLayoutVars>
          <dgm:dir/>
          <dgm:resizeHandles val="exact"/>
        </dgm:presLayoutVars>
      </dgm:prSet>
      <dgm:spPr/>
    </dgm:pt>
    <dgm:pt modelId="{1A238A8B-002A-4BB6-A004-22DDC7829750}" type="pres">
      <dgm:prSet presAssocID="{980FC606-99F8-49BB-BD95-FF96308F080C}" presName="compNode" presStyleCnt="0"/>
      <dgm:spPr/>
    </dgm:pt>
    <dgm:pt modelId="{538873D3-D8C7-42A8-AC77-995DBC7D19AD}" type="pres">
      <dgm:prSet presAssocID="{980FC606-99F8-49BB-BD95-FF96308F080C}" presName="pictRect" presStyleLbl="node1" presStyleIdx="0" presStyleCnt="8"/>
      <dgm:spPr>
        <a:blipFill rotWithShape="1">
          <a:blip xmlns:r="http://schemas.openxmlformats.org/officeDocument/2006/relationships" r:embed="rId1"/>
          <a:srcRect/>
          <a:stretch>
            <a:fillRect t="-23000" b="-23000"/>
          </a:stretch>
        </a:blipFill>
        <a:ln>
          <a:noFill/>
        </a:ln>
        <a:effectLst>
          <a:outerShdw blurRad="63500" sx="102000" sy="102000" algn="ctr" rotWithShape="0">
            <a:prstClr val="black">
              <a:alpha val="40000"/>
            </a:prstClr>
          </a:outerShdw>
        </a:effectLst>
      </dgm:spPr>
    </dgm:pt>
    <dgm:pt modelId="{FED48FD4-944B-4A61-B716-FF62DA08CE2D}" type="pres">
      <dgm:prSet presAssocID="{980FC606-99F8-49BB-BD95-FF96308F080C}" presName="textRect" presStyleLbl="revTx" presStyleIdx="0" presStyleCnt="8">
        <dgm:presLayoutVars>
          <dgm:bulletEnabled val="1"/>
        </dgm:presLayoutVars>
      </dgm:prSet>
      <dgm:spPr/>
    </dgm:pt>
    <dgm:pt modelId="{E7DF244A-5E27-4910-8DDF-FC9CF58310E1}" type="pres">
      <dgm:prSet presAssocID="{A960A858-0A8E-4AAE-B123-5EC4987B4137}" presName="sibTrans" presStyleLbl="sibTrans2D1" presStyleIdx="0" presStyleCnt="0"/>
      <dgm:spPr/>
    </dgm:pt>
    <dgm:pt modelId="{74AEDA39-30E1-407E-BD62-C56017EC3765}" type="pres">
      <dgm:prSet presAssocID="{E6B497AD-DD52-40BF-8AAF-8A8D7A5DF5D3}" presName="compNode" presStyleCnt="0"/>
      <dgm:spPr/>
    </dgm:pt>
    <dgm:pt modelId="{DF668328-56F1-4BFE-9951-A6933FCFF601}" type="pres">
      <dgm:prSet presAssocID="{E6B497AD-DD52-40BF-8AAF-8A8D7A5DF5D3}" presName="pictRect" presStyleLbl="node1" presStyleIdx="1" presStyleCnt="8"/>
      <dgm:spPr>
        <a:blipFill rotWithShape="1">
          <a:blip xmlns:r="http://schemas.openxmlformats.org/officeDocument/2006/relationships" r:embed="rId2"/>
          <a:srcRect/>
          <a:stretch>
            <a:fillRect t="-1000" b="-1000"/>
          </a:stretch>
        </a:blipFill>
        <a:ln>
          <a:noFill/>
        </a:ln>
        <a:effectLst>
          <a:outerShdw blurRad="63500" sx="102000" sy="102000" algn="ctr" rotWithShape="0">
            <a:prstClr val="black">
              <a:alpha val="40000"/>
            </a:prstClr>
          </a:outerShdw>
        </a:effectLst>
      </dgm:spPr>
    </dgm:pt>
    <dgm:pt modelId="{17A14189-5AA9-4BF9-85C8-2BF7C879715A}" type="pres">
      <dgm:prSet presAssocID="{E6B497AD-DD52-40BF-8AAF-8A8D7A5DF5D3}" presName="textRect" presStyleLbl="revTx" presStyleIdx="1" presStyleCnt="8">
        <dgm:presLayoutVars>
          <dgm:bulletEnabled val="1"/>
        </dgm:presLayoutVars>
      </dgm:prSet>
      <dgm:spPr/>
    </dgm:pt>
    <dgm:pt modelId="{D30A4DFE-4515-482A-A608-BECAF83508AE}" type="pres">
      <dgm:prSet presAssocID="{5D301832-D248-46E5-96B8-D255B1608E5A}" presName="sibTrans" presStyleLbl="sibTrans2D1" presStyleIdx="0" presStyleCnt="0"/>
      <dgm:spPr/>
    </dgm:pt>
    <dgm:pt modelId="{E23873EB-7AE7-481F-A650-AFBF18EB68EB}" type="pres">
      <dgm:prSet presAssocID="{612F18BD-7F74-48B3-BD41-3FFF5CF35238}" presName="compNode" presStyleCnt="0"/>
      <dgm:spPr/>
    </dgm:pt>
    <dgm:pt modelId="{AF625D8F-538B-40A0-AB3C-E85B47EBB793}" type="pres">
      <dgm:prSet presAssocID="{612F18BD-7F74-48B3-BD41-3FFF5CF35238}" presName="pictRect" presStyleLbl="node1" presStyleIdx="2" presStyleCnt="8"/>
      <dgm:spPr>
        <a:blipFill rotWithShape="1">
          <a:blip xmlns:r="http://schemas.openxmlformats.org/officeDocument/2006/relationships" r:embed="rId3"/>
          <a:srcRect/>
          <a:stretch>
            <a:fillRect t="-4000" b="-4000"/>
          </a:stretch>
        </a:blipFill>
        <a:ln>
          <a:noFill/>
        </a:ln>
        <a:effectLst>
          <a:outerShdw blurRad="63500" sx="102000" sy="102000" algn="ctr" rotWithShape="0">
            <a:prstClr val="black">
              <a:alpha val="40000"/>
            </a:prstClr>
          </a:outerShdw>
        </a:effectLst>
      </dgm:spPr>
    </dgm:pt>
    <dgm:pt modelId="{F73AC082-17C0-4E44-9576-68829E3EA727}" type="pres">
      <dgm:prSet presAssocID="{612F18BD-7F74-48B3-BD41-3FFF5CF35238}" presName="textRect" presStyleLbl="revTx" presStyleIdx="2" presStyleCnt="8">
        <dgm:presLayoutVars>
          <dgm:bulletEnabled val="1"/>
        </dgm:presLayoutVars>
      </dgm:prSet>
      <dgm:spPr/>
    </dgm:pt>
    <dgm:pt modelId="{E312C17F-8CEF-40D8-A1C8-7348AA193464}" type="pres">
      <dgm:prSet presAssocID="{73BB05F2-FECF-4028-8EFF-4B31E142097B}" presName="sibTrans" presStyleLbl="sibTrans2D1" presStyleIdx="0" presStyleCnt="0"/>
      <dgm:spPr/>
    </dgm:pt>
    <dgm:pt modelId="{29F0069C-2E38-4AB7-9AE1-5206ECBE9581}" type="pres">
      <dgm:prSet presAssocID="{CA6D3555-0CD9-42CA-817F-9E5805EDF8DF}" presName="compNode" presStyleCnt="0"/>
      <dgm:spPr/>
    </dgm:pt>
    <dgm:pt modelId="{3CA6EC66-C154-4958-A8F8-7588569D861E}" type="pres">
      <dgm:prSet presAssocID="{CA6D3555-0CD9-42CA-817F-9E5805EDF8DF}" presName="pictRect" presStyleLbl="node1" presStyleIdx="3" presStyleCnt="8"/>
      <dgm:spPr>
        <a:blipFill rotWithShape="1">
          <a:blip xmlns:r="http://schemas.openxmlformats.org/officeDocument/2006/relationships" r:embed="rId4"/>
          <a:srcRect/>
          <a:stretch>
            <a:fillRect t="-4000" b="-4000"/>
          </a:stretch>
        </a:blipFill>
        <a:ln>
          <a:noFill/>
        </a:ln>
        <a:effectLst>
          <a:outerShdw blurRad="63500" sx="102000" sy="102000" algn="ctr" rotWithShape="0">
            <a:prstClr val="black">
              <a:alpha val="40000"/>
            </a:prstClr>
          </a:outerShdw>
        </a:effectLst>
      </dgm:spPr>
    </dgm:pt>
    <dgm:pt modelId="{66117A09-8164-43AB-9B3F-52C791F5C09C}" type="pres">
      <dgm:prSet presAssocID="{CA6D3555-0CD9-42CA-817F-9E5805EDF8DF}" presName="textRect" presStyleLbl="revTx" presStyleIdx="3" presStyleCnt="8">
        <dgm:presLayoutVars>
          <dgm:bulletEnabled val="1"/>
        </dgm:presLayoutVars>
      </dgm:prSet>
      <dgm:spPr/>
    </dgm:pt>
    <dgm:pt modelId="{18D04698-B404-48C5-B63B-849938F5BCD5}" type="pres">
      <dgm:prSet presAssocID="{6C2280B2-7F18-408B-B6B3-E6C10603744B}" presName="sibTrans" presStyleLbl="sibTrans2D1" presStyleIdx="0" presStyleCnt="0"/>
      <dgm:spPr/>
    </dgm:pt>
    <dgm:pt modelId="{B47F752F-48A3-41BF-ACE9-BAE961A3E2CF}" type="pres">
      <dgm:prSet presAssocID="{5B20502E-4BB4-4864-B760-673B5FFFEBA5}" presName="compNode" presStyleCnt="0"/>
      <dgm:spPr/>
    </dgm:pt>
    <dgm:pt modelId="{4ED0E176-7FA7-47CE-95E1-083AF80EAA48}" type="pres">
      <dgm:prSet presAssocID="{5B20502E-4BB4-4864-B760-673B5FFFEBA5}" presName="pictRect" presStyleLbl="node1" presStyleIdx="4" presStyleCnt="8" custLinFactNeighborY="14876"/>
      <dgm:spPr>
        <a:blipFill rotWithShape="1">
          <a:blip xmlns:r="http://schemas.openxmlformats.org/officeDocument/2006/relationships" r:embed="rId5"/>
          <a:srcRect/>
          <a:stretch>
            <a:fillRect l="-2000" r="-2000"/>
          </a:stretch>
        </a:blipFill>
        <a:ln>
          <a:noFill/>
        </a:ln>
        <a:effectLst>
          <a:outerShdw blurRad="63500" sx="102000" sy="102000" algn="ctr" rotWithShape="0">
            <a:prstClr val="black">
              <a:alpha val="40000"/>
            </a:prstClr>
          </a:outerShdw>
        </a:effectLst>
      </dgm:spPr>
    </dgm:pt>
    <dgm:pt modelId="{F2EF3037-8674-4A62-A02D-18BFADABC605}" type="pres">
      <dgm:prSet presAssocID="{5B20502E-4BB4-4864-B760-673B5FFFEBA5}" presName="textRect" presStyleLbl="revTx" presStyleIdx="4" presStyleCnt="8" custLinFactNeighborY="30885">
        <dgm:presLayoutVars>
          <dgm:bulletEnabled val="1"/>
        </dgm:presLayoutVars>
      </dgm:prSet>
      <dgm:spPr/>
    </dgm:pt>
    <dgm:pt modelId="{EC48C982-B7D3-4577-B8BC-B19C767CBDAA}" type="pres">
      <dgm:prSet presAssocID="{4D7C3F99-C5F0-43CE-8780-BF67EE3D4797}" presName="sibTrans" presStyleLbl="sibTrans2D1" presStyleIdx="0" presStyleCnt="0"/>
      <dgm:spPr/>
    </dgm:pt>
    <dgm:pt modelId="{662361AE-22B3-4E4C-A544-4C047EDF695C}" type="pres">
      <dgm:prSet presAssocID="{2BDCCFCB-97FE-4552-BB9A-368C72BE04CF}" presName="compNode" presStyleCnt="0"/>
      <dgm:spPr/>
    </dgm:pt>
    <dgm:pt modelId="{A2AD532A-5AFA-48AA-AEBF-E1DCDE771851}" type="pres">
      <dgm:prSet presAssocID="{2BDCCFCB-97FE-4552-BB9A-368C72BE04CF}" presName="pictRect" presStyleLbl="node1" presStyleIdx="5" presStyleCnt="8" custLinFactNeighborX="-1045" custLinFactNeighborY="21704"/>
      <dgm:spPr>
        <a:blipFill rotWithShape="1">
          <a:blip xmlns:r="http://schemas.openxmlformats.org/officeDocument/2006/relationships" r:embed="rId6"/>
          <a:srcRect/>
          <a:stretch>
            <a:fillRect l="-2000" r="-2000"/>
          </a:stretch>
        </a:blipFill>
        <a:ln>
          <a:noFill/>
        </a:ln>
        <a:effectLst>
          <a:outerShdw blurRad="63500" sx="102000" sy="102000" algn="ctr" rotWithShape="0">
            <a:prstClr val="black">
              <a:alpha val="40000"/>
            </a:prstClr>
          </a:outerShdw>
        </a:effectLst>
      </dgm:spPr>
    </dgm:pt>
    <dgm:pt modelId="{88B81D65-97E4-4271-AF09-FAF0A5401214}" type="pres">
      <dgm:prSet presAssocID="{2BDCCFCB-97FE-4552-BB9A-368C72BE04CF}" presName="textRect" presStyleLbl="revTx" presStyleIdx="5" presStyleCnt="8" custLinFactNeighborX="-1045" custLinFactNeighborY="40316">
        <dgm:presLayoutVars>
          <dgm:bulletEnabled val="1"/>
        </dgm:presLayoutVars>
      </dgm:prSet>
      <dgm:spPr/>
    </dgm:pt>
    <dgm:pt modelId="{15A80D8E-EF81-4218-AA9C-D063456547B4}" type="pres">
      <dgm:prSet presAssocID="{5C88878B-2D48-422A-B56B-9CD30ADC801A}" presName="sibTrans" presStyleLbl="sibTrans2D1" presStyleIdx="0" presStyleCnt="0"/>
      <dgm:spPr/>
    </dgm:pt>
    <dgm:pt modelId="{485CC072-2F39-4B29-995D-8D5D95B28548}" type="pres">
      <dgm:prSet presAssocID="{638B3BBD-A649-431A-A5EF-CFD91A46869C}" presName="compNode" presStyleCnt="0"/>
      <dgm:spPr/>
    </dgm:pt>
    <dgm:pt modelId="{E8F08D6A-0FC8-4752-B7BD-426C25139478}" type="pres">
      <dgm:prSet presAssocID="{638B3BBD-A649-431A-A5EF-CFD91A46869C}" presName="pictRect" presStyleLbl="node1" presStyleIdx="6" presStyleCnt="8" custLinFactNeighborX="-1069" custLinFactNeighborY="21278"/>
      <dgm:spPr>
        <a:blipFill rotWithShape="1">
          <a:blip xmlns:r="http://schemas.openxmlformats.org/officeDocument/2006/relationships" r:embed="rId7"/>
          <a:srcRect/>
          <a:stretch>
            <a:fillRect l="-2000" r="-2000"/>
          </a:stretch>
        </a:blipFill>
        <a:ln>
          <a:noFill/>
        </a:ln>
        <a:effectLst>
          <a:outerShdw blurRad="63500" sx="102000" sy="102000" algn="ctr" rotWithShape="0">
            <a:prstClr val="black">
              <a:alpha val="40000"/>
            </a:prstClr>
          </a:outerShdw>
        </a:effectLst>
      </dgm:spPr>
    </dgm:pt>
    <dgm:pt modelId="{80EF8BFB-31FC-49BF-A609-7C1A44A23F8A}" type="pres">
      <dgm:prSet presAssocID="{638B3BBD-A649-431A-A5EF-CFD91A46869C}" presName="textRect" presStyleLbl="revTx" presStyleIdx="6" presStyleCnt="8" custLinFactNeighborX="4422" custLinFactNeighborY="42049">
        <dgm:presLayoutVars>
          <dgm:bulletEnabled val="1"/>
        </dgm:presLayoutVars>
      </dgm:prSet>
      <dgm:spPr/>
    </dgm:pt>
    <dgm:pt modelId="{1EBC2C8C-597D-486D-9FF0-875E24260B9A}" type="pres">
      <dgm:prSet presAssocID="{9CF4F100-264C-493C-876D-CDF4DC303670}" presName="sibTrans" presStyleLbl="sibTrans2D1" presStyleIdx="0" presStyleCnt="0"/>
      <dgm:spPr/>
    </dgm:pt>
    <dgm:pt modelId="{D08BFBA4-0D32-4A12-9865-B03B01C346F4}" type="pres">
      <dgm:prSet presAssocID="{D0491643-DDD2-4132-A214-029A739BC135}" presName="compNode" presStyleCnt="0"/>
      <dgm:spPr/>
    </dgm:pt>
    <dgm:pt modelId="{BA7A762F-210B-4D52-9E16-855B30450204}" type="pres">
      <dgm:prSet presAssocID="{D0491643-DDD2-4132-A214-029A739BC135}" presName="pictRect" presStyleLbl="node1" presStyleIdx="7" presStyleCnt="8" custLinFactNeighborY="17501"/>
      <dgm:spPr>
        <a:blipFill rotWithShape="1">
          <a:blip xmlns:r="http://schemas.openxmlformats.org/officeDocument/2006/relationships" r:embed="rId8"/>
          <a:srcRect/>
          <a:stretch>
            <a:fillRect t="-4000" b="-4000"/>
          </a:stretch>
        </a:blipFill>
        <a:ln>
          <a:noFill/>
        </a:ln>
        <a:effectLst>
          <a:outerShdw blurRad="63500" sx="102000" sy="102000" algn="ctr" rotWithShape="0">
            <a:prstClr val="black">
              <a:alpha val="40000"/>
            </a:prstClr>
          </a:outerShdw>
        </a:effectLst>
      </dgm:spPr>
    </dgm:pt>
    <dgm:pt modelId="{FA10CA02-F800-4218-83B8-B75DE37EEC6D}" type="pres">
      <dgm:prSet presAssocID="{D0491643-DDD2-4132-A214-029A739BC135}" presName="textRect" presStyleLbl="revTx" presStyleIdx="7" presStyleCnt="8" custLinFactNeighborY="32501">
        <dgm:presLayoutVars>
          <dgm:bulletEnabled val="1"/>
        </dgm:presLayoutVars>
      </dgm:prSet>
      <dgm:spPr/>
    </dgm:pt>
  </dgm:ptLst>
  <dgm:cxnLst>
    <dgm:cxn modelId="{A6989D19-FC44-4738-A849-33DEF1551991}" srcId="{BA4AAB67-E28F-4852-99BF-20789F2D70B8}" destId="{5B20502E-4BB4-4864-B760-673B5FFFEBA5}" srcOrd="4" destOrd="0" parTransId="{6846D39D-BF2F-498B-B461-A1C13DC1980A}" sibTransId="{4D7C3F99-C5F0-43CE-8780-BF67EE3D4797}"/>
    <dgm:cxn modelId="{72093C25-81BD-45FF-908B-2A48E87E136E}" type="presOf" srcId="{612F18BD-7F74-48B3-BD41-3FFF5CF35238}" destId="{F73AC082-17C0-4E44-9576-68829E3EA727}" srcOrd="0" destOrd="0" presId="urn:microsoft.com/office/officeart/2005/8/layout/pList1"/>
    <dgm:cxn modelId="{DF56C325-592E-4D82-AA68-4F081E7F8044}" srcId="{BA4AAB67-E28F-4852-99BF-20789F2D70B8}" destId="{638B3BBD-A649-431A-A5EF-CFD91A46869C}" srcOrd="6" destOrd="0" parTransId="{5FA27C88-1DF8-4345-A45D-FAB339BD03F6}" sibTransId="{9CF4F100-264C-493C-876D-CDF4DC303670}"/>
    <dgm:cxn modelId="{9F5C1929-2A4E-4040-B20A-404A3726A1AB}" type="presOf" srcId="{D0491643-DDD2-4132-A214-029A739BC135}" destId="{FA10CA02-F800-4218-83B8-B75DE37EEC6D}" srcOrd="0" destOrd="0" presId="urn:microsoft.com/office/officeart/2005/8/layout/pList1"/>
    <dgm:cxn modelId="{D4980132-56E8-4CF8-A7EE-BF9DC7B9838A}" type="presOf" srcId="{638B3BBD-A649-431A-A5EF-CFD91A46869C}" destId="{80EF8BFB-31FC-49BF-A609-7C1A44A23F8A}" srcOrd="0" destOrd="0" presId="urn:microsoft.com/office/officeart/2005/8/layout/pList1"/>
    <dgm:cxn modelId="{B9901338-C163-4FB5-9E4E-7D5CA004009C}" type="presOf" srcId="{BA4AAB67-E28F-4852-99BF-20789F2D70B8}" destId="{C6669887-DE91-4940-BC40-841F271ED1E9}" srcOrd="0" destOrd="0" presId="urn:microsoft.com/office/officeart/2005/8/layout/pList1"/>
    <dgm:cxn modelId="{C7865E5C-6E9A-455B-BC60-C9AA5A886FAF}" type="presOf" srcId="{2BDCCFCB-97FE-4552-BB9A-368C72BE04CF}" destId="{88B81D65-97E4-4271-AF09-FAF0A5401214}" srcOrd="0" destOrd="0" presId="urn:microsoft.com/office/officeart/2005/8/layout/pList1"/>
    <dgm:cxn modelId="{34EBC343-2408-4678-BA03-84C973A73473}" type="presOf" srcId="{E6B497AD-DD52-40BF-8AAF-8A8D7A5DF5D3}" destId="{17A14189-5AA9-4BF9-85C8-2BF7C879715A}" srcOrd="0" destOrd="0" presId="urn:microsoft.com/office/officeart/2005/8/layout/pList1"/>
    <dgm:cxn modelId="{92EE5B49-436C-41E1-8822-2F6DA1B628E4}" srcId="{BA4AAB67-E28F-4852-99BF-20789F2D70B8}" destId="{E6B497AD-DD52-40BF-8AAF-8A8D7A5DF5D3}" srcOrd="1" destOrd="0" parTransId="{14035609-6339-4941-904C-50E9A4E38221}" sibTransId="{5D301832-D248-46E5-96B8-D255B1608E5A}"/>
    <dgm:cxn modelId="{5769964E-22ED-49ED-AE88-B5F8E8D7B290}" type="presOf" srcId="{5B20502E-4BB4-4864-B760-673B5FFFEBA5}" destId="{F2EF3037-8674-4A62-A02D-18BFADABC605}" srcOrd="0" destOrd="0" presId="urn:microsoft.com/office/officeart/2005/8/layout/pList1"/>
    <dgm:cxn modelId="{F5189C4E-16BE-44DE-B36A-86EAD2EEABAF}" srcId="{BA4AAB67-E28F-4852-99BF-20789F2D70B8}" destId="{2BDCCFCB-97FE-4552-BB9A-368C72BE04CF}" srcOrd="5" destOrd="0" parTransId="{994A5227-4693-4D7E-91FA-B07FD745BEB2}" sibTransId="{5C88878B-2D48-422A-B56B-9CD30ADC801A}"/>
    <dgm:cxn modelId="{82087E6F-EBE9-497B-9FC9-AD1111A98192}" type="presOf" srcId="{5D301832-D248-46E5-96B8-D255B1608E5A}" destId="{D30A4DFE-4515-482A-A608-BECAF83508AE}" srcOrd="0" destOrd="0" presId="urn:microsoft.com/office/officeart/2005/8/layout/pList1"/>
    <dgm:cxn modelId="{EDD2CB81-5E33-4686-B69E-0AB2A21E1C67}" type="presOf" srcId="{5C88878B-2D48-422A-B56B-9CD30ADC801A}" destId="{15A80D8E-EF81-4218-AA9C-D063456547B4}" srcOrd="0" destOrd="0" presId="urn:microsoft.com/office/officeart/2005/8/layout/pList1"/>
    <dgm:cxn modelId="{2E198584-AFA1-4F26-B297-3132826BCACC}" srcId="{BA4AAB67-E28F-4852-99BF-20789F2D70B8}" destId="{980FC606-99F8-49BB-BD95-FF96308F080C}" srcOrd="0" destOrd="0" parTransId="{5B46FE47-E2E3-45AE-8B5E-6FCBD74CDEC8}" sibTransId="{A960A858-0A8E-4AAE-B123-5EC4987B4137}"/>
    <dgm:cxn modelId="{E5817999-AD21-46D8-8E2E-133644EA5BD8}" type="presOf" srcId="{4D7C3F99-C5F0-43CE-8780-BF67EE3D4797}" destId="{EC48C982-B7D3-4577-B8BC-B19C767CBDAA}" srcOrd="0" destOrd="0" presId="urn:microsoft.com/office/officeart/2005/8/layout/pList1"/>
    <dgm:cxn modelId="{CD110EA3-713B-47C1-8500-08C1A04434C1}" srcId="{BA4AAB67-E28F-4852-99BF-20789F2D70B8}" destId="{CA6D3555-0CD9-42CA-817F-9E5805EDF8DF}" srcOrd="3" destOrd="0" parTransId="{5B23C826-B1A2-4752-938B-6D942DF50608}" sibTransId="{6C2280B2-7F18-408B-B6B3-E6C10603744B}"/>
    <dgm:cxn modelId="{3A899DA7-4271-4C4C-B9FF-ABB11B92D96D}" type="presOf" srcId="{73BB05F2-FECF-4028-8EFF-4B31E142097B}" destId="{E312C17F-8CEF-40D8-A1C8-7348AA193464}" srcOrd="0" destOrd="0" presId="urn:microsoft.com/office/officeart/2005/8/layout/pList1"/>
    <dgm:cxn modelId="{991657AA-3DC7-441B-AEA5-2259B634F3E5}" type="presOf" srcId="{980FC606-99F8-49BB-BD95-FF96308F080C}" destId="{FED48FD4-944B-4A61-B716-FF62DA08CE2D}" srcOrd="0" destOrd="0" presId="urn:microsoft.com/office/officeart/2005/8/layout/pList1"/>
    <dgm:cxn modelId="{06F6FBAA-4AEF-4FD4-A329-2A5D58CAE522}" type="presOf" srcId="{CA6D3555-0CD9-42CA-817F-9E5805EDF8DF}" destId="{66117A09-8164-43AB-9B3F-52C791F5C09C}" srcOrd="0" destOrd="0" presId="urn:microsoft.com/office/officeart/2005/8/layout/pList1"/>
    <dgm:cxn modelId="{96880EAB-165C-4F02-9CA8-71D4F39B10DB}" type="presOf" srcId="{9CF4F100-264C-493C-876D-CDF4DC303670}" destId="{1EBC2C8C-597D-486D-9FF0-875E24260B9A}" srcOrd="0" destOrd="0" presId="urn:microsoft.com/office/officeart/2005/8/layout/pList1"/>
    <dgm:cxn modelId="{85FACABE-5918-4076-A636-F96367E1DE11}" type="presOf" srcId="{A960A858-0A8E-4AAE-B123-5EC4987B4137}" destId="{E7DF244A-5E27-4910-8DDF-FC9CF58310E1}" srcOrd="0" destOrd="0" presId="urn:microsoft.com/office/officeart/2005/8/layout/pList1"/>
    <dgm:cxn modelId="{A7DCB7CE-FB83-443D-9893-4042C33B7889}" srcId="{BA4AAB67-E28F-4852-99BF-20789F2D70B8}" destId="{612F18BD-7F74-48B3-BD41-3FFF5CF35238}" srcOrd="2" destOrd="0" parTransId="{C2B1A368-99A3-4368-B01D-FF4043776F87}" sibTransId="{73BB05F2-FECF-4028-8EFF-4B31E142097B}"/>
    <dgm:cxn modelId="{E21EA9D5-7FC2-4E85-986E-49D1F0CB3D75}" type="presOf" srcId="{6C2280B2-7F18-408B-B6B3-E6C10603744B}" destId="{18D04698-B404-48C5-B63B-849938F5BCD5}" srcOrd="0" destOrd="0" presId="urn:microsoft.com/office/officeart/2005/8/layout/pList1"/>
    <dgm:cxn modelId="{5E09E0EB-1384-47C9-A41D-B35269256633}" srcId="{BA4AAB67-E28F-4852-99BF-20789F2D70B8}" destId="{D0491643-DDD2-4132-A214-029A739BC135}" srcOrd="7" destOrd="0" parTransId="{3FE58136-FB44-4C20-B6D7-2BFB0AEE5B6D}" sibTransId="{9F9E7A31-2DA9-4E8B-A032-AC5A8A1371F8}"/>
    <dgm:cxn modelId="{FC3F83A0-515D-405F-BAFD-4BFD38C971C5}" type="presParOf" srcId="{C6669887-DE91-4940-BC40-841F271ED1E9}" destId="{1A238A8B-002A-4BB6-A004-22DDC7829750}" srcOrd="0" destOrd="0" presId="urn:microsoft.com/office/officeart/2005/8/layout/pList1"/>
    <dgm:cxn modelId="{5A63CA56-E0CF-47D5-BDB1-375EA67D1CA6}" type="presParOf" srcId="{1A238A8B-002A-4BB6-A004-22DDC7829750}" destId="{538873D3-D8C7-42A8-AC77-995DBC7D19AD}" srcOrd="0" destOrd="0" presId="urn:microsoft.com/office/officeart/2005/8/layout/pList1"/>
    <dgm:cxn modelId="{592ABB50-334A-4D08-BF60-4EA498945420}" type="presParOf" srcId="{1A238A8B-002A-4BB6-A004-22DDC7829750}" destId="{FED48FD4-944B-4A61-B716-FF62DA08CE2D}" srcOrd="1" destOrd="0" presId="urn:microsoft.com/office/officeart/2005/8/layout/pList1"/>
    <dgm:cxn modelId="{F575C5C2-4689-44A3-A385-E33688FBC26C}" type="presParOf" srcId="{C6669887-DE91-4940-BC40-841F271ED1E9}" destId="{E7DF244A-5E27-4910-8DDF-FC9CF58310E1}" srcOrd="1" destOrd="0" presId="urn:microsoft.com/office/officeart/2005/8/layout/pList1"/>
    <dgm:cxn modelId="{9B26DF72-3BD1-40E0-89A4-44684B1B8379}" type="presParOf" srcId="{C6669887-DE91-4940-BC40-841F271ED1E9}" destId="{74AEDA39-30E1-407E-BD62-C56017EC3765}" srcOrd="2" destOrd="0" presId="urn:microsoft.com/office/officeart/2005/8/layout/pList1"/>
    <dgm:cxn modelId="{1011F5E5-F350-4488-9585-3C55819CEFF7}" type="presParOf" srcId="{74AEDA39-30E1-407E-BD62-C56017EC3765}" destId="{DF668328-56F1-4BFE-9951-A6933FCFF601}" srcOrd="0" destOrd="0" presId="urn:microsoft.com/office/officeart/2005/8/layout/pList1"/>
    <dgm:cxn modelId="{4D1B1B6B-2940-4E9B-A401-C7C492CB412C}" type="presParOf" srcId="{74AEDA39-30E1-407E-BD62-C56017EC3765}" destId="{17A14189-5AA9-4BF9-85C8-2BF7C879715A}" srcOrd="1" destOrd="0" presId="urn:microsoft.com/office/officeart/2005/8/layout/pList1"/>
    <dgm:cxn modelId="{2B8334C8-3720-4339-8E08-FE0D2DE2825B}" type="presParOf" srcId="{C6669887-DE91-4940-BC40-841F271ED1E9}" destId="{D30A4DFE-4515-482A-A608-BECAF83508AE}" srcOrd="3" destOrd="0" presId="urn:microsoft.com/office/officeart/2005/8/layout/pList1"/>
    <dgm:cxn modelId="{F96EC6E9-47E8-4220-A862-D4B1745F04F0}" type="presParOf" srcId="{C6669887-DE91-4940-BC40-841F271ED1E9}" destId="{E23873EB-7AE7-481F-A650-AFBF18EB68EB}" srcOrd="4" destOrd="0" presId="urn:microsoft.com/office/officeart/2005/8/layout/pList1"/>
    <dgm:cxn modelId="{E6B6B21C-DE61-475F-AADD-345978C4E113}" type="presParOf" srcId="{E23873EB-7AE7-481F-A650-AFBF18EB68EB}" destId="{AF625D8F-538B-40A0-AB3C-E85B47EBB793}" srcOrd="0" destOrd="0" presId="urn:microsoft.com/office/officeart/2005/8/layout/pList1"/>
    <dgm:cxn modelId="{D269C0A7-C142-4CE7-8E96-169D59371382}" type="presParOf" srcId="{E23873EB-7AE7-481F-A650-AFBF18EB68EB}" destId="{F73AC082-17C0-4E44-9576-68829E3EA727}" srcOrd="1" destOrd="0" presId="urn:microsoft.com/office/officeart/2005/8/layout/pList1"/>
    <dgm:cxn modelId="{64AF3329-39F4-4FF4-9857-812A09BFE5AA}" type="presParOf" srcId="{C6669887-DE91-4940-BC40-841F271ED1E9}" destId="{E312C17F-8CEF-40D8-A1C8-7348AA193464}" srcOrd="5" destOrd="0" presId="urn:microsoft.com/office/officeart/2005/8/layout/pList1"/>
    <dgm:cxn modelId="{2707B5A8-A5E7-40F1-8FB3-E80BD1765274}" type="presParOf" srcId="{C6669887-DE91-4940-BC40-841F271ED1E9}" destId="{29F0069C-2E38-4AB7-9AE1-5206ECBE9581}" srcOrd="6" destOrd="0" presId="urn:microsoft.com/office/officeart/2005/8/layout/pList1"/>
    <dgm:cxn modelId="{9AB07193-A18F-4F83-B6B5-FC9C651BABDC}" type="presParOf" srcId="{29F0069C-2E38-4AB7-9AE1-5206ECBE9581}" destId="{3CA6EC66-C154-4958-A8F8-7588569D861E}" srcOrd="0" destOrd="0" presId="urn:microsoft.com/office/officeart/2005/8/layout/pList1"/>
    <dgm:cxn modelId="{C48C835E-3221-4147-8FF0-FE08E6908932}" type="presParOf" srcId="{29F0069C-2E38-4AB7-9AE1-5206ECBE9581}" destId="{66117A09-8164-43AB-9B3F-52C791F5C09C}" srcOrd="1" destOrd="0" presId="urn:microsoft.com/office/officeart/2005/8/layout/pList1"/>
    <dgm:cxn modelId="{E9A56869-0FAB-4150-9562-6F3F9A658C32}" type="presParOf" srcId="{C6669887-DE91-4940-BC40-841F271ED1E9}" destId="{18D04698-B404-48C5-B63B-849938F5BCD5}" srcOrd="7" destOrd="0" presId="urn:microsoft.com/office/officeart/2005/8/layout/pList1"/>
    <dgm:cxn modelId="{DD03D7C9-77B0-4A98-BB90-A493B6189FDD}" type="presParOf" srcId="{C6669887-DE91-4940-BC40-841F271ED1E9}" destId="{B47F752F-48A3-41BF-ACE9-BAE961A3E2CF}" srcOrd="8" destOrd="0" presId="urn:microsoft.com/office/officeart/2005/8/layout/pList1"/>
    <dgm:cxn modelId="{0B1E72EB-5010-48B1-8701-CF9EF61050B3}" type="presParOf" srcId="{B47F752F-48A3-41BF-ACE9-BAE961A3E2CF}" destId="{4ED0E176-7FA7-47CE-95E1-083AF80EAA48}" srcOrd="0" destOrd="0" presId="urn:microsoft.com/office/officeart/2005/8/layout/pList1"/>
    <dgm:cxn modelId="{078F5231-2DD6-4085-993A-8CE065299BCB}" type="presParOf" srcId="{B47F752F-48A3-41BF-ACE9-BAE961A3E2CF}" destId="{F2EF3037-8674-4A62-A02D-18BFADABC605}" srcOrd="1" destOrd="0" presId="urn:microsoft.com/office/officeart/2005/8/layout/pList1"/>
    <dgm:cxn modelId="{047265AD-C93B-4EC8-A9A2-AE5852DD04A6}" type="presParOf" srcId="{C6669887-DE91-4940-BC40-841F271ED1E9}" destId="{EC48C982-B7D3-4577-B8BC-B19C767CBDAA}" srcOrd="9" destOrd="0" presId="urn:microsoft.com/office/officeart/2005/8/layout/pList1"/>
    <dgm:cxn modelId="{197B6BAD-EA7D-4BEB-B167-54378EB63F4B}" type="presParOf" srcId="{C6669887-DE91-4940-BC40-841F271ED1E9}" destId="{662361AE-22B3-4E4C-A544-4C047EDF695C}" srcOrd="10" destOrd="0" presId="urn:microsoft.com/office/officeart/2005/8/layout/pList1"/>
    <dgm:cxn modelId="{8BBFC35B-841A-4928-ABB3-28B786B14988}" type="presParOf" srcId="{662361AE-22B3-4E4C-A544-4C047EDF695C}" destId="{A2AD532A-5AFA-48AA-AEBF-E1DCDE771851}" srcOrd="0" destOrd="0" presId="urn:microsoft.com/office/officeart/2005/8/layout/pList1"/>
    <dgm:cxn modelId="{1191699B-D6AF-4C77-9804-1095B9CC90EF}" type="presParOf" srcId="{662361AE-22B3-4E4C-A544-4C047EDF695C}" destId="{88B81D65-97E4-4271-AF09-FAF0A5401214}" srcOrd="1" destOrd="0" presId="urn:microsoft.com/office/officeart/2005/8/layout/pList1"/>
    <dgm:cxn modelId="{CAA9ACC4-391A-4F47-8BC9-1BB7FD5B8954}" type="presParOf" srcId="{C6669887-DE91-4940-BC40-841F271ED1E9}" destId="{15A80D8E-EF81-4218-AA9C-D063456547B4}" srcOrd="11" destOrd="0" presId="urn:microsoft.com/office/officeart/2005/8/layout/pList1"/>
    <dgm:cxn modelId="{648D8471-A176-4027-A52D-6E91E4E4E7A4}" type="presParOf" srcId="{C6669887-DE91-4940-BC40-841F271ED1E9}" destId="{485CC072-2F39-4B29-995D-8D5D95B28548}" srcOrd="12" destOrd="0" presId="urn:microsoft.com/office/officeart/2005/8/layout/pList1"/>
    <dgm:cxn modelId="{4C64D882-DAB7-45AE-A39A-4AA29DCC5C0D}" type="presParOf" srcId="{485CC072-2F39-4B29-995D-8D5D95B28548}" destId="{E8F08D6A-0FC8-4752-B7BD-426C25139478}" srcOrd="0" destOrd="0" presId="urn:microsoft.com/office/officeart/2005/8/layout/pList1"/>
    <dgm:cxn modelId="{6D3C79DE-DB41-4201-9F8F-A9F5AB27C7B9}" type="presParOf" srcId="{485CC072-2F39-4B29-995D-8D5D95B28548}" destId="{80EF8BFB-31FC-49BF-A609-7C1A44A23F8A}" srcOrd="1" destOrd="0" presId="urn:microsoft.com/office/officeart/2005/8/layout/pList1"/>
    <dgm:cxn modelId="{5EDFF04A-8FB0-4F4A-AF92-8CB4D56786AC}" type="presParOf" srcId="{C6669887-DE91-4940-BC40-841F271ED1E9}" destId="{1EBC2C8C-597D-486D-9FF0-875E24260B9A}" srcOrd="13" destOrd="0" presId="urn:microsoft.com/office/officeart/2005/8/layout/pList1"/>
    <dgm:cxn modelId="{03A5D080-388F-4630-A6A9-E89341705B27}" type="presParOf" srcId="{C6669887-DE91-4940-BC40-841F271ED1E9}" destId="{D08BFBA4-0D32-4A12-9865-B03B01C346F4}" srcOrd="14" destOrd="0" presId="urn:microsoft.com/office/officeart/2005/8/layout/pList1"/>
    <dgm:cxn modelId="{D7BFC716-96CF-4F3C-9E77-8EFB39B10248}" type="presParOf" srcId="{D08BFBA4-0D32-4A12-9865-B03B01C346F4}" destId="{BA7A762F-210B-4D52-9E16-855B30450204}" srcOrd="0" destOrd="0" presId="urn:microsoft.com/office/officeart/2005/8/layout/pList1"/>
    <dgm:cxn modelId="{8CC80B35-2010-4641-AF9E-8A20535149CD}" type="presParOf" srcId="{D08BFBA4-0D32-4A12-9865-B03B01C346F4}" destId="{FA10CA02-F800-4218-83B8-B75DE37EEC6D}"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873D3-D8C7-42A8-AC77-995DBC7D19AD}">
      <dsp:nvSpPr>
        <dsp:cNvPr id="0" name=""/>
        <dsp:cNvSpPr/>
      </dsp:nvSpPr>
      <dsp:spPr>
        <a:xfrm>
          <a:off x="3063" y="564730"/>
          <a:ext cx="1457952" cy="1004529"/>
        </a:xfrm>
        <a:prstGeom prst="roundRect">
          <a:avLst/>
        </a:prstGeom>
        <a:blipFill rotWithShape="1">
          <a:blip xmlns:r="http://schemas.openxmlformats.org/officeDocument/2006/relationships" r:embed="rId1"/>
          <a:srcRect/>
          <a:stretch>
            <a:fillRect t="-23000" b="-23000"/>
          </a:stretch>
        </a:blipFill>
        <a:ln w="12700" cap="flat" cmpd="sng" algn="ctr">
          <a:noFill/>
          <a:prstDash val="solid"/>
          <a:miter lim="800000"/>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FED48FD4-944B-4A61-B716-FF62DA08CE2D}">
      <dsp:nvSpPr>
        <dsp:cNvPr id="0" name=""/>
        <dsp:cNvSpPr/>
      </dsp:nvSpPr>
      <dsp:spPr>
        <a:xfrm>
          <a:off x="3063" y="1569259"/>
          <a:ext cx="1457952" cy="540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0" numCol="1" spcCol="1270" anchor="t" anchorCtr="0">
          <a:noAutofit/>
        </a:bodyPr>
        <a:lstStyle/>
        <a:p>
          <a:pPr marL="0" lvl="0" indent="0" algn="ctr" defTabSz="400050">
            <a:lnSpc>
              <a:spcPct val="90000"/>
            </a:lnSpc>
            <a:spcBef>
              <a:spcPct val="0"/>
            </a:spcBef>
            <a:spcAft>
              <a:spcPct val="35000"/>
            </a:spcAft>
            <a:buFont typeface="Arial" panose="020B0604020202020204" pitchFamily="34" charset="0"/>
            <a:buNone/>
          </a:pPr>
          <a:r>
            <a:rPr lang="sv-SE" sz="900" kern="1200" dirty="0"/>
            <a:t>Ledstjärnor för det som ska uppnås t.ex. vision, policy, mål, strategi, planer</a:t>
          </a:r>
        </a:p>
      </dsp:txBody>
      <dsp:txXfrm>
        <a:off x="3063" y="1569259"/>
        <a:ext cx="1457952" cy="540900"/>
      </dsp:txXfrm>
    </dsp:sp>
    <dsp:sp modelId="{DF668328-56F1-4BFE-9951-A6933FCFF601}">
      <dsp:nvSpPr>
        <dsp:cNvPr id="0" name=""/>
        <dsp:cNvSpPr/>
      </dsp:nvSpPr>
      <dsp:spPr>
        <a:xfrm>
          <a:off x="1606872" y="564730"/>
          <a:ext cx="1457952" cy="1004529"/>
        </a:xfrm>
        <a:prstGeom prst="roundRect">
          <a:avLst/>
        </a:prstGeom>
        <a:blipFill rotWithShape="1">
          <a:blip xmlns:r="http://schemas.openxmlformats.org/officeDocument/2006/relationships" r:embed="rId2"/>
          <a:srcRect/>
          <a:stretch>
            <a:fillRect t="-1000" b="-1000"/>
          </a:stretch>
        </a:blipFill>
        <a:ln w="12700" cap="flat" cmpd="sng" algn="ctr">
          <a:noFill/>
          <a:prstDash val="solid"/>
          <a:miter lim="800000"/>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17A14189-5AA9-4BF9-85C8-2BF7C879715A}">
      <dsp:nvSpPr>
        <dsp:cNvPr id="0" name=""/>
        <dsp:cNvSpPr/>
      </dsp:nvSpPr>
      <dsp:spPr>
        <a:xfrm>
          <a:off x="1606872" y="1569259"/>
          <a:ext cx="1457952" cy="540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0" numCol="1" spcCol="1270" anchor="t" anchorCtr="0">
          <a:noAutofit/>
        </a:bodyPr>
        <a:lstStyle/>
        <a:p>
          <a:pPr marL="0" lvl="0" indent="0" algn="ctr" defTabSz="400050">
            <a:lnSpc>
              <a:spcPct val="90000"/>
            </a:lnSpc>
            <a:spcBef>
              <a:spcPct val="0"/>
            </a:spcBef>
            <a:spcAft>
              <a:spcPct val="35000"/>
            </a:spcAft>
            <a:buFont typeface="Arial" panose="020B0604020202020204" pitchFamily="34" charset="0"/>
            <a:buNone/>
          </a:pPr>
          <a:r>
            <a:rPr lang="sv-SE" sz="900" kern="1200" dirty="0"/>
            <a:t>Arbetssätt, arbetsformer, processer</a:t>
          </a:r>
        </a:p>
      </dsp:txBody>
      <dsp:txXfrm>
        <a:off x="1606872" y="1569259"/>
        <a:ext cx="1457952" cy="540900"/>
      </dsp:txXfrm>
    </dsp:sp>
    <dsp:sp modelId="{AF625D8F-538B-40A0-AB3C-E85B47EBB793}">
      <dsp:nvSpPr>
        <dsp:cNvPr id="0" name=""/>
        <dsp:cNvSpPr/>
      </dsp:nvSpPr>
      <dsp:spPr>
        <a:xfrm>
          <a:off x="3210682" y="564730"/>
          <a:ext cx="1457952" cy="1004529"/>
        </a:xfrm>
        <a:prstGeom prst="roundRect">
          <a:avLst/>
        </a:prstGeom>
        <a:blipFill rotWithShape="1">
          <a:blip xmlns:r="http://schemas.openxmlformats.org/officeDocument/2006/relationships" r:embed="rId3"/>
          <a:srcRect/>
          <a:stretch>
            <a:fillRect t="-4000" b="-4000"/>
          </a:stretch>
        </a:blipFill>
        <a:ln w="12700" cap="flat" cmpd="sng" algn="ctr">
          <a:noFill/>
          <a:prstDash val="solid"/>
          <a:miter lim="800000"/>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F73AC082-17C0-4E44-9576-68829E3EA727}">
      <dsp:nvSpPr>
        <dsp:cNvPr id="0" name=""/>
        <dsp:cNvSpPr/>
      </dsp:nvSpPr>
      <dsp:spPr>
        <a:xfrm>
          <a:off x="3210682" y="1569259"/>
          <a:ext cx="1457952" cy="540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0" numCol="1" spcCol="1270" anchor="t" anchorCtr="0">
          <a:noAutofit/>
        </a:bodyPr>
        <a:lstStyle/>
        <a:p>
          <a:pPr marL="0" lvl="0" indent="0" algn="ctr" defTabSz="400050">
            <a:lnSpc>
              <a:spcPct val="90000"/>
            </a:lnSpc>
            <a:spcBef>
              <a:spcPct val="0"/>
            </a:spcBef>
            <a:spcAft>
              <a:spcPct val="35000"/>
            </a:spcAft>
            <a:buFont typeface="Arial" panose="020B0604020202020204" pitchFamily="34" charset="0"/>
            <a:buNone/>
          </a:pPr>
          <a:r>
            <a:rPr lang="sv-SE" sz="900" kern="1200" dirty="0">
              <a:solidFill>
                <a:schemeClr val="tx1"/>
              </a:solidFill>
            </a:rPr>
            <a:t>Rutiner och arbetsbeskrivningar</a:t>
          </a:r>
        </a:p>
      </dsp:txBody>
      <dsp:txXfrm>
        <a:off x="3210682" y="1569259"/>
        <a:ext cx="1457952" cy="540900"/>
      </dsp:txXfrm>
    </dsp:sp>
    <dsp:sp modelId="{3CA6EC66-C154-4958-A8F8-7588569D861E}">
      <dsp:nvSpPr>
        <dsp:cNvPr id="0" name=""/>
        <dsp:cNvSpPr/>
      </dsp:nvSpPr>
      <dsp:spPr>
        <a:xfrm>
          <a:off x="4814491" y="564730"/>
          <a:ext cx="1457952" cy="1004529"/>
        </a:xfrm>
        <a:prstGeom prst="roundRect">
          <a:avLst/>
        </a:prstGeom>
        <a:blipFill rotWithShape="1">
          <a:blip xmlns:r="http://schemas.openxmlformats.org/officeDocument/2006/relationships" r:embed="rId4"/>
          <a:srcRect/>
          <a:stretch>
            <a:fillRect t="-4000" b="-4000"/>
          </a:stretch>
        </a:blipFill>
        <a:ln w="12700" cap="flat" cmpd="sng" algn="ctr">
          <a:noFill/>
          <a:prstDash val="solid"/>
          <a:miter lim="800000"/>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66117A09-8164-43AB-9B3F-52C791F5C09C}">
      <dsp:nvSpPr>
        <dsp:cNvPr id="0" name=""/>
        <dsp:cNvSpPr/>
      </dsp:nvSpPr>
      <dsp:spPr>
        <a:xfrm>
          <a:off x="4814491" y="1569259"/>
          <a:ext cx="1457952" cy="540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0" numCol="1" spcCol="1270" anchor="t" anchorCtr="0">
          <a:noAutofit/>
        </a:bodyPr>
        <a:lstStyle/>
        <a:p>
          <a:pPr marL="0" lvl="0" indent="0" algn="ctr" defTabSz="400050">
            <a:lnSpc>
              <a:spcPct val="90000"/>
            </a:lnSpc>
            <a:spcBef>
              <a:spcPct val="0"/>
            </a:spcBef>
            <a:spcAft>
              <a:spcPct val="35000"/>
            </a:spcAft>
            <a:buFont typeface="Arial" panose="020B0604020202020204" pitchFamily="34" charset="0"/>
            <a:buNone/>
          </a:pPr>
          <a:r>
            <a:rPr lang="sv-SE" sz="900" kern="1200" dirty="0"/>
            <a:t>Stödsystem (IT, kompetensförsörjning, ekonomistyrning m.fl.)</a:t>
          </a:r>
        </a:p>
      </dsp:txBody>
      <dsp:txXfrm>
        <a:off x="4814491" y="1569259"/>
        <a:ext cx="1457952" cy="540900"/>
      </dsp:txXfrm>
    </dsp:sp>
    <dsp:sp modelId="{4ED0E176-7FA7-47CE-95E1-083AF80EAA48}">
      <dsp:nvSpPr>
        <dsp:cNvPr id="0" name=""/>
        <dsp:cNvSpPr/>
      </dsp:nvSpPr>
      <dsp:spPr>
        <a:xfrm>
          <a:off x="3063" y="2405389"/>
          <a:ext cx="1457952" cy="1004529"/>
        </a:xfrm>
        <a:prstGeom prst="roundRect">
          <a:avLst/>
        </a:prstGeom>
        <a:blipFill rotWithShape="1">
          <a:blip xmlns:r="http://schemas.openxmlformats.org/officeDocument/2006/relationships" r:embed="rId5"/>
          <a:srcRect/>
          <a:stretch>
            <a:fillRect l="-2000" r="-2000"/>
          </a:stretch>
        </a:blipFill>
        <a:ln w="12700" cap="flat" cmpd="sng" algn="ctr">
          <a:noFill/>
          <a:prstDash val="solid"/>
          <a:miter lim="800000"/>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F2EF3037-8674-4A62-A02D-18BFADABC605}">
      <dsp:nvSpPr>
        <dsp:cNvPr id="0" name=""/>
        <dsp:cNvSpPr/>
      </dsp:nvSpPr>
      <dsp:spPr>
        <a:xfrm>
          <a:off x="3063" y="3427542"/>
          <a:ext cx="1457952" cy="540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0" numCol="1" spcCol="1270" anchor="t" anchorCtr="0">
          <a:noAutofit/>
        </a:bodyPr>
        <a:lstStyle/>
        <a:p>
          <a:pPr marL="0" lvl="0" indent="0" algn="ctr" defTabSz="400050">
            <a:lnSpc>
              <a:spcPct val="90000"/>
            </a:lnSpc>
            <a:spcBef>
              <a:spcPct val="0"/>
            </a:spcBef>
            <a:spcAft>
              <a:spcPct val="35000"/>
            </a:spcAft>
            <a:buFont typeface="Arial" panose="020B0604020202020204" pitchFamily="34" charset="0"/>
            <a:buNone/>
          </a:pPr>
          <a:r>
            <a:rPr lang="sv-SE" sz="900" kern="1200" dirty="0"/>
            <a:t>Organisationskultur, värderingar, gemensamma förhållningssätt</a:t>
          </a:r>
          <a:endParaRPr lang="sv-SE" sz="900" kern="1200" dirty="0">
            <a:solidFill>
              <a:schemeClr val="tx1"/>
            </a:solidFill>
          </a:endParaRPr>
        </a:p>
      </dsp:txBody>
      <dsp:txXfrm>
        <a:off x="3063" y="3427542"/>
        <a:ext cx="1457952" cy="540900"/>
      </dsp:txXfrm>
    </dsp:sp>
    <dsp:sp modelId="{A2AD532A-5AFA-48AA-AEBF-E1DCDE771851}">
      <dsp:nvSpPr>
        <dsp:cNvPr id="0" name=""/>
        <dsp:cNvSpPr/>
      </dsp:nvSpPr>
      <dsp:spPr>
        <a:xfrm>
          <a:off x="1591637" y="2473978"/>
          <a:ext cx="1457952" cy="1004529"/>
        </a:xfrm>
        <a:prstGeom prst="roundRect">
          <a:avLst/>
        </a:prstGeom>
        <a:blipFill rotWithShape="1">
          <a:blip xmlns:r="http://schemas.openxmlformats.org/officeDocument/2006/relationships" r:embed="rId6"/>
          <a:srcRect/>
          <a:stretch>
            <a:fillRect l="-2000" r="-2000"/>
          </a:stretch>
        </a:blipFill>
        <a:ln w="12700" cap="flat" cmpd="sng" algn="ctr">
          <a:noFill/>
          <a:prstDash val="solid"/>
          <a:miter lim="800000"/>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88B81D65-97E4-4271-AF09-FAF0A5401214}">
      <dsp:nvSpPr>
        <dsp:cNvPr id="0" name=""/>
        <dsp:cNvSpPr/>
      </dsp:nvSpPr>
      <dsp:spPr>
        <a:xfrm>
          <a:off x="1591637" y="3478554"/>
          <a:ext cx="1457952" cy="540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0" numCol="1" spcCol="1270" anchor="t" anchorCtr="0">
          <a:noAutofit/>
        </a:bodyPr>
        <a:lstStyle/>
        <a:p>
          <a:pPr marL="0" lvl="0" indent="0" algn="ctr" defTabSz="400050">
            <a:lnSpc>
              <a:spcPct val="90000"/>
            </a:lnSpc>
            <a:spcBef>
              <a:spcPct val="0"/>
            </a:spcBef>
            <a:spcAft>
              <a:spcPct val="35000"/>
            </a:spcAft>
            <a:buFont typeface="Arial" panose="020B0604020202020204" pitchFamily="34" charset="0"/>
            <a:buNone/>
          </a:pPr>
          <a:r>
            <a:rPr lang="sv-SE" sz="900" kern="1200" dirty="0"/>
            <a:t>Organisationsstruktur</a:t>
          </a:r>
        </a:p>
      </dsp:txBody>
      <dsp:txXfrm>
        <a:off x="1591637" y="3478554"/>
        <a:ext cx="1457952" cy="540900"/>
      </dsp:txXfrm>
    </dsp:sp>
    <dsp:sp modelId="{E8F08D6A-0FC8-4752-B7BD-426C25139478}">
      <dsp:nvSpPr>
        <dsp:cNvPr id="0" name=""/>
        <dsp:cNvSpPr/>
      </dsp:nvSpPr>
      <dsp:spPr>
        <a:xfrm>
          <a:off x="3195096" y="2469699"/>
          <a:ext cx="1457952" cy="1004529"/>
        </a:xfrm>
        <a:prstGeom prst="roundRect">
          <a:avLst/>
        </a:prstGeom>
        <a:blipFill rotWithShape="1">
          <a:blip xmlns:r="http://schemas.openxmlformats.org/officeDocument/2006/relationships" r:embed="rId7"/>
          <a:srcRect/>
          <a:stretch>
            <a:fillRect l="-2000" r="-2000"/>
          </a:stretch>
        </a:blipFill>
        <a:ln w="12700" cap="flat" cmpd="sng" algn="ctr">
          <a:noFill/>
          <a:prstDash val="solid"/>
          <a:miter lim="800000"/>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80EF8BFB-31FC-49BF-A609-7C1A44A23F8A}">
      <dsp:nvSpPr>
        <dsp:cNvPr id="0" name=""/>
        <dsp:cNvSpPr/>
      </dsp:nvSpPr>
      <dsp:spPr>
        <a:xfrm>
          <a:off x="3275152" y="3487928"/>
          <a:ext cx="1457952" cy="540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0" numCol="1" spcCol="1270" anchor="t" anchorCtr="0">
          <a:noAutofit/>
        </a:bodyPr>
        <a:lstStyle/>
        <a:p>
          <a:pPr marL="0" lvl="0" indent="0" algn="ctr" defTabSz="400050">
            <a:lnSpc>
              <a:spcPct val="90000"/>
            </a:lnSpc>
            <a:spcBef>
              <a:spcPct val="0"/>
            </a:spcBef>
            <a:spcAft>
              <a:spcPct val="35000"/>
            </a:spcAft>
            <a:buFont typeface="Arial" panose="020B0604020202020204" pitchFamily="34" charset="0"/>
            <a:buNone/>
          </a:pPr>
          <a:r>
            <a:rPr lang="sv-SE" sz="900" kern="1200" dirty="0"/>
            <a:t>Roller och ansvar, delegeringsordning och beslutsvägar</a:t>
          </a:r>
        </a:p>
      </dsp:txBody>
      <dsp:txXfrm>
        <a:off x="3275152" y="3487928"/>
        <a:ext cx="1457952" cy="540900"/>
      </dsp:txXfrm>
    </dsp:sp>
    <dsp:sp modelId="{BA7A762F-210B-4D52-9E16-855B30450204}">
      <dsp:nvSpPr>
        <dsp:cNvPr id="0" name=""/>
        <dsp:cNvSpPr/>
      </dsp:nvSpPr>
      <dsp:spPr>
        <a:xfrm>
          <a:off x="4814491" y="2431758"/>
          <a:ext cx="1457952" cy="1004529"/>
        </a:xfrm>
        <a:prstGeom prst="roundRect">
          <a:avLst/>
        </a:prstGeom>
        <a:blipFill rotWithShape="1">
          <a:blip xmlns:r="http://schemas.openxmlformats.org/officeDocument/2006/relationships" r:embed="rId8"/>
          <a:srcRect/>
          <a:stretch>
            <a:fillRect t="-4000" b="-4000"/>
          </a:stretch>
        </a:blipFill>
        <a:ln w="12700" cap="flat" cmpd="sng" algn="ctr">
          <a:noFill/>
          <a:prstDash val="solid"/>
          <a:miter lim="800000"/>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FA10CA02-F800-4218-83B8-B75DE37EEC6D}">
      <dsp:nvSpPr>
        <dsp:cNvPr id="0" name=""/>
        <dsp:cNvSpPr/>
      </dsp:nvSpPr>
      <dsp:spPr>
        <a:xfrm>
          <a:off x="4814491" y="3436283"/>
          <a:ext cx="1457952" cy="540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0" numCol="1" spcCol="1270" anchor="t" anchorCtr="0">
          <a:noAutofit/>
        </a:bodyPr>
        <a:lstStyle/>
        <a:p>
          <a:pPr marL="0" lvl="0" indent="0" algn="ctr" defTabSz="400050">
            <a:lnSpc>
              <a:spcPct val="90000"/>
            </a:lnSpc>
            <a:spcBef>
              <a:spcPct val="0"/>
            </a:spcBef>
            <a:spcAft>
              <a:spcPct val="35000"/>
            </a:spcAft>
            <a:buFont typeface="Arial" panose="020B0604020202020204" pitchFamily="34" charset="0"/>
            <a:buNone/>
          </a:pPr>
          <a:r>
            <a:rPr lang="sv-SE" sz="900" kern="1200" dirty="0"/>
            <a:t>Mätsystem och mått</a:t>
          </a:r>
        </a:p>
      </dsp:txBody>
      <dsp:txXfrm>
        <a:off x="4814491" y="3436283"/>
        <a:ext cx="1457952" cy="540900"/>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8D75527-1052-40CF-90A7-805EC4F772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82182B2-420A-475A-83CF-72C9A1964B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B2AA02-D1F4-46F5-A799-714674EB97C9}" type="datetime1">
              <a:rPr lang="sv-SE" smtClean="0"/>
              <a:t>2018-11-13</a:t>
            </a:fld>
            <a:endParaRPr lang="sv-SE"/>
          </a:p>
        </p:txBody>
      </p:sp>
      <p:sp>
        <p:nvSpPr>
          <p:cNvPr id="4" name="Platshållare för sidfot 3">
            <a:extLst>
              <a:ext uri="{FF2B5EF4-FFF2-40B4-BE49-F238E27FC236}">
                <a16:creationId xmlns:a16="http://schemas.microsoft.com/office/drawing/2014/main" id="{3CFEBD13-AD79-4726-9C7A-9E5C531A1A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00A28DF-4169-4B51-B8D3-AA9A5D6123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9A0780-C7EB-45E8-96EB-66D0986C42C0}" type="slidenum">
              <a:rPr lang="sv-SE" smtClean="0"/>
              <a:t>‹#›</a:t>
            </a:fld>
            <a:endParaRPr lang="sv-SE"/>
          </a:p>
        </p:txBody>
      </p:sp>
    </p:spTree>
    <p:extLst>
      <p:ext uri="{BB962C8B-B14F-4D97-AF65-F5344CB8AC3E}">
        <p14:creationId xmlns:p14="http://schemas.microsoft.com/office/powerpoint/2010/main" val="8103370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DBA35B-1191-4174-B153-7DD1424FD990}" type="datetime1">
              <a:rPr lang="sv-SE" smtClean="0"/>
              <a:t>2018-11-13</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086EF-3011-429C-976B-61D9CA3A2B54}" type="slidenum">
              <a:rPr lang="sv-SE" smtClean="0"/>
              <a:t>‹#›</a:t>
            </a:fld>
            <a:endParaRPr lang="sv-SE"/>
          </a:p>
        </p:txBody>
      </p:sp>
    </p:spTree>
    <p:extLst>
      <p:ext uri="{BB962C8B-B14F-4D97-AF65-F5344CB8AC3E}">
        <p14:creationId xmlns:p14="http://schemas.microsoft.com/office/powerpoint/2010/main" val="20795868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sista punkten är särskilt viktig. Systemet för styrning, uppföljning och kontroll är helt beroende av organisationens och i synnerhet högsta ledningens förhållningssätt till det. Ledningens agerande måste stödja efterlevnaden av överenskomna arbetssätt och korrekt agerande överlag. Att motverka oegentligheter är en självklarhet. </a:t>
            </a:r>
          </a:p>
          <a:p>
            <a:endParaRPr lang="sv-SE" dirty="0"/>
          </a:p>
        </p:txBody>
      </p:sp>
      <p:sp>
        <p:nvSpPr>
          <p:cNvPr id="4" name="Platshållare för datum 3"/>
          <p:cNvSpPr>
            <a:spLocks noGrp="1"/>
          </p:cNvSpPr>
          <p:nvPr>
            <p:ph type="dt" idx="10"/>
          </p:nvPr>
        </p:nvSpPr>
        <p:spPr/>
        <p:txBody>
          <a:bodyPr/>
          <a:lstStyle/>
          <a:p>
            <a:fld id="{37DBA35B-1191-4174-B153-7DD1424FD990}" type="datetime1">
              <a:rPr lang="sv-SE" smtClean="0"/>
              <a:t>2018-11-13</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4</a:t>
            </a:fld>
            <a:endParaRPr lang="sv-SE"/>
          </a:p>
        </p:txBody>
      </p:sp>
    </p:spTree>
    <p:extLst>
      <p:ext uri="{BB962C8B-B14F-4D97-AF65-F5344CB8AC3E}">
        <p14:creationId xmlns:p14="http://schemas.microsoft.com/office/powerpoint/2010/main" val="37666540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pic>
        <p:nvPicPr>
          <p:cNvPr id="8" name="Bildobjekt 8" descr="GRAPHIC_small10.jpg">
            <a:extLst>
              <a:ext uri="{FF2B5EF4-FFF2-40B4-BE49-F238E27FC236}">
                <a16:creationId xmlns:a16="http://schemas.microsoft.com/office/drawing/2014/main" id="{F6E1BA70-56C0-4892-959B-54AA6A7EB00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305990" y="1144857"/>
            <a:ext cx="8524877" cy="53079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98772" y="2938975"/>
            <a:ext cx="6546456" cy="1349829"/>
          </a:xfrm>
          <a:prstGeom prst="rect">
            <a:avLst/>
          </a:prstGeom>
        </p:spPr>
        <p:txBody>
          <a:bodyPr anchor="ctr" anchorCtr="0">
            <a:noAutofit/>
          </a:bodyPr>
          <a:lstStyle>
            <a:lvl1pPr algn="l">
              <a:lnSpc>
                <a:spcPct val="90000"/>
              </a:lnSpc>
              <a:defRPr sz="315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298772" y="4478423"/>
            <a:ext cx="6546456" cy="251417"/>
          </a:xfrm>
        </p:spPr>
        <p:txBody>
          <a:bodyPr>
            <a:noAutofit/>
          </a:bodyPr>
          <a:lstStyle>
            <a:lvl1pPr marL="0" indent="0">
              <a:lnSpc>
                <a:spcPct val="100000"/>
              </a:lnSpc>
              <a:spcBef>
                <a:spcPts val="0"/>
              </a:spcBef>
              <a:buNone/>
              <a:defRPr sz="135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298772" y="4919459"/>
            <a:ext cx="6546456" cy="251417"/>
          </a:xfrm>
        </p:spPr>
        <p:txBody>
          <a:bodyPr>
            <a:noAutofit/>
          </a:bodyPr>
          <a:lstStyle>
            <a:lvl1pPr marL="0" indent="0">
              <a:lnSpc>
                <a:spcPct val="100000"/>
              </a:lnSpc>
              <a:spcBef>
                <a:spcPts val="0"/>
              </a:spcBef>
              <a:buNone/>
              <a:defRPr sz="105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305990" y="580165"/>
            <a:ext cx="6480000" cy="144000"/>
          </a:xfrm>
          <a:prstGeom prst="rect">
            <a:avLst/>
          </a:prstGeom>
          <a:noFill/>
        </p:spPr>
        <p:txBody>
          <a:bodyPr wrap="square" lIns="0" tIns="0" rIns="0" bIns="0" rtlCol="0" anchor="ctr" anchorCtr="0">
            <a:noAutofit/>
          </a:bodyPr>
          <a:lstStyle/>
          <a:p>
            <a:r>
              <a:rPr lang="sv-SE" sz="825" dirty="0">
                <a:latin typeface="+mn-lt"/>
              </a:rPr>
              <a:t>Hållbar stad – öppen för världen</a:t>
            </a:r>
          </a:p>
        </p:txBody>
      </p:sp>
      <p:pic>
        <p:nvPicPr>
          <p:cNvPr id="10" name="Bildobjekt 9" descr="Logo" title="Logo">
            <a:extLst>
              <a:ext uri="{FF2B5EF4-FFF2-40B4-BE49-F238E27FC236}">
                <a16:creationId xmlns:a16="http://schemas.microsoft.com/office/drawing/2014/main" id="{86F7506D-02F8-474C-ABA2-6287522F48FB}"/>
              </a:ext>
            </a:extLst>
          </p:cNvPr>
          <p:cNvPicPr>
            <a:picLocks noChangeAspect="1"/>
          </p:cNvPicPr>
          <p:nvPr userDrawn="1"/>
        </p:nvPicPr>
        <p:blipFill>
          <a:blip r:embed="rId3"/>
          <a:stretch>
            <a:fillRect/>
          </a:stretch>
        </p:blipFill>
        <p:spPr>
          <a:xfrm>
            <a:off x="7723346" y="401984"/>
            <a:ext cx="1111092" cy="499915"/>
          </a:xfrm>
          <a:prstGeom prst="rect">
            <a:avLst/>
          </a:prstGeom>
        </p:spPr>
      </p:pic>
    </p:spTree>
    <p:extLst>
      <p:ext uri="{BB962C8B-B14F-4D97-AF65-F5344CB8AC3E}">
        <p14:creationId xmlns:p14="http://schemas.microsoft.com/office/powerpoint/2010/main" val="1412660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359999" y="6376989"/>
            <a:ext cx="4212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9144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685749" rtl="0" eaLnBrk="1" fontAlgn="auto" latinLnBrk="0" hangingPunct="1">
              <a:lnSpc>
                <a:spcPct val="100000"/>
              </a:lnSpc>
              <a:spcBef>
                <a:spcPts val="1382"/>
              </a:spcBef>
              <a:spcAft>
                <a:spcPts val="0"/>
              </a:spcAft>
              <a:buClrTx/>
              <a:buSzTx/>
              <a:buFont typeface="Arial" panose="020B0604020202020204" pitchFamily="34" charset="0"/>
              <a:buNone/>
              <a:tabLst/>
              <a:defRPr sz="1200">
                <a:solidFill>
                  <a:schemeClr val="tx1"/>
                </a:solidFill>
              </a:defRPr>
            </a:lvl1pPr>
          </a:lstStyle>
          <a:p>
            <a:pPr marL="0" marR="0" lvl="0" indent="0" algn="l" defTabSz="685749" rtl="0" eaLnBrk="1" fontAlgn="auto" latinLnBrk="0" hangingPunct="1">
              <a:lnSpc>
                <a:spcPct val="100000"/>
              </a:lnSpc>
              <a:spcBef>
                <a:spcPts val="1382"/>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146631" y="2404809"/>
            <a:ext cx="6850742" cy="1113092"/>
          </a:xfrm>
          <a:prstGeom prst="rect">
            <a:avLst/>
          </a:prstGeom>
        </p:spPr>
        <p:txBody>
          <a:bodyPr anchor="ctr" anchorCtr="0">
            <a:noAutofit/>
          </a:bodyPr>
          <a:lstStyle>
            <a:lvl1pPr algn="ctr">
              <a:lnSpc>
                <a:spcPct val="90000"/>
              </a:lnSpc>
              <a:defRPr sz="3375">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499487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2067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773517C6-D6A3-4EB3-BAD9-8E9F74B655B2}"/>
              </a:ext>
            </a:extLst>
          </p:cNvPr>
          <p:cNvSpPr txBox="1">
            <a:spLocks/>
          </p:cNvSpPr>
          <p:nvPr userDrawn="1"/>
        </p:nvSpPr>
        <p:spPr>
          <a:xfrm>
            <a:off x="8343900" y="6379949"/>
            <a:ext cx="440100" cy="144676"/>
          </a:xfrm>
          <a:prstGeom prst="rect">
            <a:avLst/>
          </a:prstGeom>
        </p:spPr>
        <p:txBody>
          <a:bodyPr vert="horz" lIns="0" tIns="0" rIns="0" bIns="0" rtlCol="0" anchor="ctr"/>
          <a:lstStyle>
            <a:defPPr>
              <a:defRPr lang="en-US"/>
            </a:defPPr>
            <a:lvl1pPr marL="0" algn="l" defTabSz="457200" rtl="0" eaLnBrk="1" latinLnBrk="0" hangingPunct="1">
              <a:defRPr lang="sv-SE" sz="800" b="1"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4999A75-0551-4B09-A151-24523DDA83A0}" type="slidenum">
              <a:rPr lang="sv-SE" sz="788" smtClean="0"/>
              <a:pPr algn="r"/>
              <a:t>‹#›</a:t>
            </a:fld>
            <a:endParaRPr lang="sv-SE" sz="788" dirty="0"/>
          </a:p>
        </p:txBody>
      </p:sp>
    </p:spTree>
    <p:extLst>
      <p:ext uri="{BB962C8B-B14F-4D97-AF65-F5344CB8AC3E}">
        <p14:creationId xmlns:p14="http://schemas.microsoft.com/office/powerpoint/2010/main" val="3717313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305992" y="404813"/>
            <a:ext cx="8532018"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685749" rtl="0" eaLnBrk="1" fontAlgn="auto" latinLnBrk="0" hangingPunct="1">
              <a:lnSpc>
                <a:spcPct val="100000"/>
              </a:lnSpc>
              <a:spcBef>
                <a:spcPts val="1382"/>
              </a:spcBef>
              <a:spcAft>
                <a:spcPts val="0"/>
              </a:spcAft>
              <a:buClrTx/>
              <a:buSzTx/>
              <a:buFont typeface="Arial" panose="020B0604020202020204" pitchFamily="34" charset="0"/>
              <a:buNone/>
              <a:tabLst/>
              <a:defRPr sz="1200">
                <a:solidFill>
                  <a:schemeClr val="tx1"/>
                </a:solidFill>
              </a:defRPr>
            </a:lvl1pPr>
          </a:lstStyle>
          <a:p>
            <a:pPr marL="0" marR="0" lvl="0" indent="0" algn="l" defTabSz="685749" rtl="0" eaLnBrk="1" fontAlgn="auto" latinLnBrk="0" hangingPunct="1">
              <a:lnSpc>
                <a:spcPct val="100000"/>
              </a:lnSpc>
              <a:spcBef>
                <a:spcPts val="1382"/>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409700" y="1973603"/>
            <a:ext cx="6362730" cy="885112"/>
          </a:xfrm>
          <a:prstGeom prst="rect">
            <a:avLst/>
          </a:prstGeom>
        </p:spPr>
        <p:txBody>
          <a:bodyPr anchor="ctr" anchorCtr="0">
            <a:noAutofit/>
          </a:bodyPr>
          <a:lstStyle>
            <a:lvl1pPr algn="ctr">
              <a:lnSpc>
                <a:spcPct val="90000"/>
              </a:lnSpc>
              <a:defRPr sz="3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305991" y="6453188"/>
            <a:ext cx="6480000" cy="144000"/>
          </a:xfrm>
          <a:prstGeom prst="rect">
            <a:avLst/>
          </a:prstGeom>
          <a:noFill/>
        </p:spPr>
        <p:txBody>
          <a:bodyPr wrap="square" lIns="0" tIns="0" rIns="0" bIns="0" rtlCol="0" anchor="ctr" anchorCtr="0">
            <a:noAutofit/>
          </a:bodyPr>
          <a:lstStyle/>
          <a:p>
            <a:r>
              <a:rPr lang="sv-SE" sz="788" dirty="0"/>
              <a:t>Hållbar stad – öppen för världen</a:t>
            </a:r>
          </a:p>
        </p:txBody>
      </p:sp>
      <p:pic>
        <p:nvPicPr>
          <p:cNvPr id="7" name="Bildobjekt 6" descr="Logo" title="Logo">
            <a:extLst>
              <a:ext uri="{FF2B5EF4-FFF2-40B4-BE49-F238E27FC236}">
                <a16:creationId xmlns:a16="http://schemas.microsoft.com/office/drawing/2014/main" id="{AC277FC7-871B-41F1-9AAA-2F29B19A9A0B}"/>
              </a:ext>
            </a:extLst>
          </p:cNvPr>
          <p:cNvPicPr>
            <a:picLocks noChangeAspect="1"/>
          </p:cNvPicPr>
          <p:nvPr userDrawn="1"/>
        </p:nvPicPr>
        <p:blipFill>
          <a:blip r:embed="rId2"/>
          <a:stretch>
            <a:fillRect/>
          </a:stretch>
        </p:blipFill>
        <p:spPr>
          <a:xfrm>
            <a:off x="7873981" y="6168925"/>
            <a:ext cx="960203" cy="426757"/>
          </a:xfrm>
          <a:prstGeom prst="rect">
            <a:avLst/>
          </a:prstGeom>
        </p:spPr>
      </p:pic>
    </p:spTree>
    <p:extLst>
      <p:ext uri="{BB962C8B-B14F-4D97-AF65-F5344CB8AC3E}">
        <p14:creationId xmlns:p14="http://schemas.microsoft.com/office/powerpoint/2010/main" val="337880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pic>
        <p:nvPicPr>
          <p:cNvPr id="6" name="Bildobjekt 8" descr="GRAPHIC_small10.jpg">
            <a:extLst>
              <a:ext uri="{FF2B5EF4-FFF2-40B4-BE49-F238E27FC236}">
                <a16:creationId xmlns:a16="http://schemas.microsoft.com/office/drawing/2014/main" id="{33465054-FA9B-47CB-AB38-3E8CD64F9AA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rot="10800000">
            <a:off x="305990" y="404815"/>
            <a:ext cx="8524877" cy="5507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6631" y="1987715"/>
            <a:ext cx="6850742" cy="1349829"/>
          </a:xfrm>
          <a:prstGeom prst="rect">
            <a:avLst/>
          </a:prstGeom>
        </p:spPr>
        <p:txBody>
          <a:bodyPr anchor="ctr" anchorCtr="0">
            <a:noAutofit/>
          </a:bodyPr>
          <a:lstStyle>
            <a:lvl1pPr algn="ctr">
              <a:lnSpc>
                <a:spcPct val="90000"/>
              </a:lnSpc>
              <a:defRPr sz="3375">
                <a:solidFill>
                  <a:schemeClr val="bg1"/>
                </a:solidFill>
              </a:defRPr>
            </a:lvl1pPr>
          </a:lstStyle>
          <a:p>
            <a:r>
              <a:rPr lang="sv-SE"/>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305991" y="6453188"/>
            <a:ext cx="6480000" cy="144000"/>
          </a:xfrm>
          <a:prstGeom prst="rect">
            <a:avLst/>
          </a:prstGeom>
          <a:noFill/>
        </p:spPr>
        <p:txBody>
          <a:bodyPr wrap="square" lIns="0" tIns="0" rIns="0" bIns="0" rtlCol="0" anchor="ctr" anchorCtr="0">
            <a:noAutofit/>
          </a:bodyPr>
          <a:lstStyle/>
          <a:p>
            <a:r>
              <a:rPr lang="sv-SE" sz="788" dirty="0"/>
              <a:t>Hållbar stad – öppen för världen</a:t>
            </a:r>
          </a:p>
        </p:txBody>
      </p:sp>
      <p:pic>
        <p:nvPicPr>
          <p:cNvPr id="7" name="Bildobjekt 6" descr="Logo" title="Logo">
            <a:extLst>
              <a:ext uri="{FF2B5EF4-FFF2-40B4-BE49-F238E27FC236}">
                <a16:creationId xmlns:a16="http://schemas.microsoft.com/office/drawing/2014/main" id="{9FEA0E0F-0793-49D0-A4C2-7659B2F837A6}"/>
              </a:ext>
            </a:extLst>
          </p:cNvPr>
          <p:cNvPicPr>
            <a:picLocks noChangeAspect="1"/>
          </p:cNvPicPr>
          <p:nvPr userDrawn="1"/>
        </p:nvPicPr>
        <p:blipFill>
          <a:blip r:embed="rId3"/>
          <a:stretch>
            <a:fillRect/>
          </a:stretch>
        </p:blipFill>
        <p:spPr>
          <a:xfrm>
            <a:off x="7873981" y="6168925"/>
            <a:ext cx="960203" cy="426757"/>
          </a:xfrm>
          <a:prstGeom prst="rect">
            <a:avLst/>
          </a:prstGeom>
        </p:spPr>
      </p:pic>
    </p:spTree>
    <p:extLst>
      <p:ext uri="{BB962C8B-B14F-4D97-AF65-F5344CB8AC3E}">
        <p14:creationId xmlns:p14="http://schemas.microsoft.com/office/powerpoint/2010/main" val="852584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pic>
        <p:nvPicPr>
          <p:cNvPr id="13" name="Bildobjekt 8" descr="GRAPHIC_small10.jpg">
            <a:extLst>
              <a:ext uri="{FF2B5EF4-FFF2-40B4-BE49-F238E27FC236}">
                <a16:creationId xmlns:a16="http://schemas.microsoft.com/office/drawing/2014/main" id="{67EF562F-1411-4FC9-B55C-AEB55984EA2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305990" y="1144857"/>
            <a:ext cx="8524877" cy="53079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ruta 10">
            <a:extLst>
              <a:ext uri="{FF2B5EF4-FFF2-40B4-BE49-F238E27FC236}">
                <a16:creationId xmlns:a16="http://schemas.microsoft.com/office/drawing/2014/main" id="{2522B255-A89B-4F1E-A846-36B4A9F18AE3}"/>
              </a:ext>
            </a:extLst>
          </p:cNvPr>
          <p:cNvSpPr txBox="1"/>
          <p:nvPr userDrawn="1"/>
        </p:nvSpPr>
        <p:spPr>
          <a:xfrm>
            <a:off x="305990" y="580165"/>
            <a:ext cx="6480000" cy="144000"/>
          </a:xfrm>
          <a:prstGeom prst="rect">
            <a:avLst/>
          </a:prstGeom>
          <a:noFill/>
        </p:spPr>
        <p:txBody>
          <a:bodyPr wrap="square" lIns="0" tIns="0" rIns="0" bIns="0" rtlCol="0" anchor="ctr" anchorCtr="0">
            <a:noAutofit/>
          </a:bodyPr>
          <a:lstStyle/>
          <a:p>
            <a:r>
              <a:rPr lang="sv-SE" sz="825" dirty="0">
                <a:latin typeface="+mn-lt"/>
              </a:rPr>
              <a:t>Hållbar stad – öppen för världen</a:t>
            </a:r>
          </a:p>
        </p:txBody>
      </p:sp>
      <p:sp>
        <p:nvSpPr>
          <p:cNvPr id="10" name="Platshållare för text 4">
            <a:extLst>
              <a:ext uri="{FF2B5EF4-FFF2-40B4-BE49-F238E27FC236}">
                <a16:creationId xmlns:a16="http://schemas.microsoft.com/office/drawing/2014/main" id="{D25EA8EC-0570-4F41-AD06-8A2B92AA1DA8}"/>
              </a:ext>
            </a:extLst>
          </p:cNvPr>
          <p:cNvSpPr>
            <a:spLocks noGrp="1"/>
          </p:cNvSpPr>
          <p:nvPr>
            <p:ph type="body" sz="quarter" idx="11" hasCustomPrompt="1"/>
          </p:nvPr>
        </p:nvSpPr>
        <p:spPr>
          <a:xfrm>
            <a:off x="1065487" y="3432203"/>
            <a:ext cx="4611659" cy="2369507"/>
          </a:xfrm>
        </p:spPr>
        <p:txBody>
          <a:bodyPr numCol="1" spcCol="180000">
            <a:noAutofit/>
          </a:bodyPr>
          <a:lstStyle>
            <a:lvl1pPr marL="0" indent="0">
              <a:lnSpc>
                <a:spcPct val="110000"/>
              </a:lnSpc>
              <a:spcBef>
                <a:spcPts val="0"/>
              </a:spcBef>
              <a:buNone/>
              <a:defRPr sz="12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065488" y="3006643"/>
            <a:ext cx="2269503"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sz="1275" dirty="0"/>
              <a:t>Kontakt</a:t>
            </a:r>
          </a:p>
        </p:txBody>
      </p:sp>
      <p:pic>
        <p:nvPicPr>
          <p:cNvPr id="14" name="Bildobjekt 13" descr="Logo" title="Logo">
            <a:extLst>
              <a:ext uri="{FF2B5EF4-FFF2-40B4-BE49-F238E27FC236}">
                <a16:creationId xmlns:a16="http://schemas.microsoft.com/office/drawing/2014/main" id="{2F233466-FDB8-43FA-A285-27791C2DD340}"/>
              </a:ext>
            </a:extLst>
          </p:cNvPr>
          <p:cNvPicPr>
            <a:picLocks noChangeAspect="1"/>
          </p:cNvPicPr>
          <p:nvPr userDrawn="1"/>
        </p:nvPicPr>
        <p:blipFill>
          <a:blip r:embed="rId3"/>
          <a:stretch>
            <a:fillRect/>
          </a:stretch>
        </p:blipFill>
        <p:spPr>
          <a:xfrm>
            <a:off x="7723346" y="401984"/>
            <a:ext cx="1111092" cy="499915"/>
          </a:xfrm>
          <a:prstGeom prst="rect">
            <a:avLst/>
          </a:prstGeom>
        </p:spPr>
      </p:pic>
    </p:spTree>
    <p:extLst>
      <p:ext uri="{BB962C8B-B14F-4D97-AF65-F5344CB8AC3E}">
        <p14:creationId xmlns:p14="http://schemas.microsoft.com/office/powerpoint/2010/main" val="3070218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CC0F098F-F1F8-4AB9-82F6-F426D39AB787}"/>
              </a:ext>
            </a:extLst>
          </p:cNvPr>
          <p:cNvPicPr>
            <a:picLocks noChangeAspect="1"/>
          </p:cNvPicPr>
          <p:nvPr userDrawn="1"/>
        </p:nvPicPr>
        <p:blipFill>
          <a:blip r:embed="rId2"/>
          <a:stretch>
            <a:fillRect/>
          </a:stretch>
        </p:blipFill>
        <p:spPr>
          <a:xfrm>
            <a:off x="4037030" y="2300663"/>
            <a:ext cx="1069941" cy="2261812"/>
          </a:xfrm>
          <a:prstGeom prst="rect">
            <a:avLst/>
          </a:prstGeom>
        </p:spPr>
      </p:pic>
    </p:spTree>
    <p:extLst>
      <p:ext uri="{BB962C8B-B14F-4D97-AF65-F5344CB8AC3E}">
        <p14:creationId xmlns:p14="http://schemas.microsoft.com/office/powerpoint/2010/main" val="2745401280"/>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792000" y="1736725"/>
            <a:ext cx="7551900" cy="403200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402857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360000" y="1736728"/>
            <a:ext cx="395856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825735" y="1736728"/>
            <a:ext cx="395827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3143722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365761" y="1588563"/>
            <a:ext cx="3958560" cy="648720"/>
          </a:xfrm>
        </p:spPr>
        <p:txBody>
          <a:bodyPr anchor="t" anchorCtr="0">
            <a:normAutofit/>
          </a:bodyPr>
          <a:lstStyle>
            <a:lvl1pPr marL="0" indent="0">
              <a:spcBef>
                <a:spcPts val="0"/>
              </a:spcBef>
              <a:buNone/>
              <a:defRPr sz="1500" b="1"/>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sv-SE"/>
              <a:t>Redigera format för bakgrundstext</a:t>
            </a:r>
          </a:p>
        </p:txBody>
      </p:sp>
      <p:sp>
        <p:nvSpPr>
          <p:cNvPr id="4" name="Content Placeholder 3"/>
          <p:cNvSpPr>
            <a:spLocks noGrp="1"/>
          </p:cNvSpPr>
          <p:nvPr>
            <p:ph sz="half" idx="2"/>
          </p:nvPr>
        </p:nvSpPr>
        <p:spPr>
          <a:xfrm>
            <a:off x="365761" y="2281031"/>
            <a:ext cx="395856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4824000" y="1591385"/>
            <a:ext cx="3960000" cy="648720"/>
          </a:xfrm>
        </p:spPr>
        <p:txBody>
          <a:bodyPr anchor="t" anchorCtr="0">
            <a:normAutofit/>
          </a:bodyPr>
          <a:lstStyle>
            <a:lvl1pPr marL="0" indent="0">
              <a:spcBef>
                <a:spcPts val="0"/>
              </a:spcBef>
              <a:buNone/>
              <a:defRPr sz="1500" b="1"/>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sv-SE"/>
              <a:t>Redigera format för bakgrundstext</a:t>
            </a:r>
          </a:p>
        </p:txBody>
      </p:sp>
      <p:sp>
        <p:nvSpPr>
          <p:cNvPr id="6" name="Content Placeholder 5"/>
          <p:cNvSpPr>
            <a:spLocks noGrp="1"/>
          </p:cNvSpPr>
          <p:nvPr>
            <p:ph sz="quarter" idx="4"/>
          </p:nvPr>
        </p:nvSpPr>
        <p:spPr>
          <a:xfrm>
            <a:off x="4824000" y="2281035"/>
            <a:ext cx="396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527144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2695005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360000" y="1736728"/>
            <a:ext cx="430110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5220000" y="1736728"/>
            <a:ext cx="3564000" cy="4194629"/>
          </a:xfrm>
          <a:solidFill>
            <a:schemeClr val="bg1">
              <a:lumMod val="85000"/>
            </a:schemeClr>
          </a:solidFill>
        </p:spPr>
        <p:txBody>
          <a:bodyPr anchor="ctr" anchorCtr="0">
            <a:normAutofit/>
          </a:bodyPr>
          <a:lstStyle>
            <a:lvl1pPr marL="0" indent="0" algn="ctr">
              <a:buNone/>
              <a:defRPr sz="15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2281678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490100" y="1736728"/>
            <a:ext cx="430110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360000" y="1736731"/>
            <a:ext cx="3564000" cy="4197497"/>
          </a:xfrm>
          <a:solidFill>
            <a:schemeClr val="bg1">
              <a:lumMod val="85000"/>
            </a:schemeClr>
          </a:solidFill>
        </p:spPr>
        <p:txBody>
          <a:bodyPr anchor="ctr" anchorCtr="0">
            <a:normAutofit/>
          </a:bodyPr>
          <a:lstStyle>
            <a:lvl1pPr marL="0" indent="0" algn="ctr">
              <a:buNone/>
              <a:defRPr sz="15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2645268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360000" y="1736725"/>
            <a:ext cx="2700000" cy="3660464"/>
          </a:xfrm>
          <a:solidFill>
            <a:schemeClr val="bg1">
              <a:lumMod val="85000"/>
            </a:schemeClr>
          </a:solidFill>
        </p:spPr>
        <p:txBody>
          <a:bodyPr anchor="ctr" anchorCtr="0">
            <a:normAutofit/>
          </a:bodyPr>
          <a:lstStyle>
            <a:lvl1pPr marL="0" indent="0" algn="ctr">
              <a:buNone/>
              <a:defRPr sz="15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360000" y="5549755"/>
            <a:ext cx="2700000" cy="384464"/>
          </a:xfrm>
        </p:spPr>
        <p:txBody>
          <a:bodyPr>
            <a:normAutofit/>
          </a:bodyPr>
          <a:lstStyle>
            <a:lvl1pPr marL="0" indent="0">
              <a:buFont typeface="Arial" panose="020B0604020202020204" pitchFamily="34" charset="0"/>
              <a:buNone/>
              <a:defRPr sz="1050"/>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3222000" y="1736725"/>
            <a:ext cx="2700000" cy="3660464"/>
          </a:xfrm>
          <a:solidFill>
            <a:schemeClr val="bg1">
              <a:lumMod val="85000"/>
            </a:schemeClr>
          </a:solidFill>
        </p:spPr>
        <p:txBody>
          <a:bodyPr anchor="ctr" anchorCtr="0">
            <a:normAutofit/>
          </a:bodyPr>
          <a:lstStyle>
            <a:lvl1pPr marL="0" indent="0" algn="ctr">
              <a:buNone/>
              <a:defRPr sz="15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3222000" y="5549755"/>
            <a:ext cx="2700000" cy="384464"/>
          </a:xfrm>
        </p:spPr>
        <p:txBody>
          <a:bodyPr>
            <a:normAutofit/>
          </a:bodyPr>
          <a:lstStyle>
            <a:lvl1pPr marL="0" indent="0">
              <a:buFont typeface="Arial" panose="020B0604020202020204" pitchFamily="34" charset="0"/>
              <a:buNone/>
              <a:defRPr sz="1050"/>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6084000" y="1736725"/>
            <a:ext cx="2700000" cy="3660464"/>
          </a:xfrm>
          <a:solidFill>
            <a:schemeClr val="bg1">
              <a:lumMod val="85000"/>
            </a:schemeClr>
          </a:solidFill>
        </p:spPr>
        <p:txBody>
          <a:bodyPr anchor="ctr" anchorCtr="0">
            <a:normAutofit/>
          </a:bodyPr>
          <a:lstStyle>
            <a:lvl1pPr marL="0" indent="0" algn="ctr">
              <a:buNone/>
              <a:defRPr sz="15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6084000" y="5549755"/>
            <a:ext cx="2700000" cy="384464"/>
          </a:xfrm>
        </p:spPr>
        <p:txBody>
          <a:bodyPr>
            <a:normAutofit/>
          </a:bodyPr>
          <a:lstStyle>
            <a:lvl1pPr marL="0" indent="0">
              <a:buFont typeface="Arial" panose="020B0604020202020204" pitchFamily="34" charset="0"/>
              <a:buNone/>
              <a:defRPr sz="1050"/>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sv-SE"/>
              <a:t>Redigera format för bakgrundstext</a:t>
            </a:r>
          </a:p>
        </p:txBody>
      </p:sp>
    </p:spTree>
    <p:extLst>
      <p:ext uri="{BB962C8B-B14F-4D97-AF65-F5344CB8AC3E}">
        <p14:creationId xmlns:p14="http://schemas.microsoft.com/office/powerpoint/2010/main" val="4156065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9144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685749" rtl="0" eaLnBrk="1" fontAlgn="auto" latinLnBrk="0" hangingPunct="1">
              <a:lnSpc>
                <a:spcPct val="100000"/>
              </a:lnSpc>
              <a:spcBef>
                <a:spcPts val="1382"/>
              </a:spcBef>
              <a:spcAft>
                <a:spcPts val="0"/>
              </a:spcAft>
              <a:buClrTx/>
              <a:buSzTx/>
              <a:buFont typeface="Arial" panose="020B0604020202020204" pitchFamily="34" charset="0"/>
              <a:buNone/>
              <a:tabLst/>
              <a:defRPr/>
            </a:lvl1pPr>
          </a:lstStyle>
          <a:p>
            <a:pPr marL="0" marR="0" lvl="0" indent="0" algn="l" defTabSz="685749" rtl="0" eaLnBrk="1" fontAlgn="auto" latinLnBrk="0" hangingPunct="1">
              <a:lnSpc>
                <a:spcPct val="100000"/>
              </a:lnSpc>
              <a:spcBef>
                <a:spcPts val="1382"/>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2574077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305992" y="404814"/>
            <a:ext cx="6877709" cy="736959"/>
          </a:xfrm>
          <a:prstGeom prst="rect">
            <a:avLst/>
          </a:prstGeom>
        </p:spPr>
        <p:txBody>
          <a:bodyPr vert="horz" lIns="0" tIns="45720" rIns="0" bIns="45720" rtlCol="0" anchor="ctr">
            <a:normAutofit/>
          </a:bodyPr>
          <a:lstStyle/>
          <a:p>
            <a:r>
              <a:rPr lang="sv-SE" dirty="0"/>
              <a:t>Klicka här för att ändra format</a:t>
            </a:r>
          </a:p>
        </p:txBody>
      </p:sp>
      <p:sp>
        <p:nvSpPr>
          <p:cNvPr id="11" name="Platshållare för bildnummer 3">
            <a:extLst>
              <a:ext uri="{FF2B5EF4-FFF2-40B4-BE49-F238E27FC236}">
                <a16:creationId xmlns:a16="http://schemas.microsoft.com/office/drawing/2014/main" id="{45469678-6FB3-4C29-B7AA-25AEA78F38ED}"/>
              </a:ext>
            </a:extLst>
          </p:cNvPr>
          <p:cNvSpPr txBox="1">
            <a:spLocks/>
          </p:cNvSpPr>
          <p:nvPr userDrawn="1"/>
        </p:nvSpPr>
        <p:spPr>
          <a:xfrm>
            <a:off x="8397910" y="6452974"/>
            <a:ext cx="440100" cy="144676"/>
          </a:xfrm>
          <a:prstGeom prst="rect">
            <a:avLst/>
          </a:prstGeom>
        </p:spPr>
        <p:txBody>
          <a:bodyPr vert="horz" lIns="0" tIns="0" rIns="0" bIns="0" rtlCol="0" anchor="ctr"/>
          <a:lstStyle>
            <a:defPPr>
              <a:defRPr lang="en-US"/>
            </a:defPPr>
            <a:lvl1pPr marL="0" algn="l" defTabSz="457200" rtl="0" eaLnBrk="1" latinLnBrk="0" hangingPunct="1">
              <a:defRPr lang="sv-SE" sz="800" b="1"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4999A75-0551-4B09-A151-24523DDA83A0}" type="slidenum">
              <a:rPr lang="sv-SE" sz="825" smtClean="0"/>
              <a:pPr algn="r"/>
              <a:t>‹#›</a:t>
            </a:fld>
            <a:endParaRPr lang="sv-SE" sz="825" dirty="0"/>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305991" y="6454562"/>
            <a:ext cx="6480000" cy="144000"/>
          </a:xfrm>
          <a:prstGeom prst="rect">
            <a:avLst/>
          </a:prstGeom>
          <a:noFill/>
        </p:spPr>
        <p:txBody>
          <a:bodyPr wrap="square" lIns="0" tIns="0" rIns="0" bIns="0" rtlCol="0" anchor="ctr" anchorCtr="0">
            <a:noAutofit/>
          </a:bodyPr>
          <a:lstStyle/>
          <a:p>
            <a:r>
              <a:rPr lang="sv-SE" sz="825" dirty="0"/>
              <a:t>Hållbar stad – öppen för världen</a:t>
            </a:r>
          </a:p>
        </p:txBody>
      </p:sp>
      <p:sp>
        <p:nvSpPr>
          <p:cNvPr id="3" name="Text Placeholder 2"/>
          <p:cNvSpPr>
            <a:spLocks noGrp="1"/>
          </p:cNvSpPr>
          <p:nvPr>
            <p:ph type="body" idx="1"/>
          </p:nvPr>
        </p:nvSpPr>
        <p:spPr>
          <a:xfrm>
            <a:off x="792000" y="1744652"/>
            <a:ext cx="756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04C82B0-8B28-41AD-B255-DB27D5A6D47F}"/>
              </a:ext>
            </a:extLst>
          </p:cNvPr>
          <p:cNvPicPr>
            <a:picLocks noChangeAspect="1"/>
          </p:cNvPicPr>
          <p:nvPr userDrawn="1"/>
        </p:nvPicPr>
        <p:blipFill>
          <a:blip r:embed="rId18"/>
          <a:stretch>
            <a:fillRect/>
          </a:stretch>
        </p:blipFill>
        <p:spPr>
          <a:xfrm>
            <a:off x="7723346" y="401984"/>
            <a:ext cx="1111092" cy="499915"/>
          </a:xfrm>
          <a:prstGeom prst="rect">
            <a:avLst/>
          </a:prstGeom>
        </p:spPr>
      </p:pic>
    </p:spTree>
    <p:extLst>
      <p:ext uri="{BB962C8B-B14F-4D97-AF65-F5344CB8AC3E}">
        <p14:creationId xmlns:p14="http://schemas.microsoft.com/office/powerpoint/2010/main" val="3666135514"/>
      </p:ext>
    </p:extLst>
  </p:cSld>
  <p:clrMap bg1="lt1" tx1="dk1" bg2="lt2" tx2="dk2" accent1="accent1" accent2="accent2" accent3="accent3" accent4="accent4" accent5="accent5" accent6="accent6" hlink="hlink" folHlink="folHlink"/>
  <p:sldLayoutIdLst>
    <p:sldLayoutId id="2147484561" r:id="rId1"/>
    <p:sldLayoutId id="2147484562" r:id="rId2"/>
    <p:sldLayoutId id="2147484563" r:id="rId3"/>
    <p:sldLayoutId id="2147484564" r:id="rId4"/>
    <p:sldLayoutId id="2147484565" r:id="rId5"/>
    <p:sldLayoutId id="2147484566" r:id="rId6"/>
    <p:sldLayoutId id="2147484567" r:id="rId7"/>
    <p:sldLayoutId id="2147484568" r:id="rId8"/>
    <p:sldLayoutId id="2147484569" r:id="rId9"/>
    <p:sldLayoutId id="2147484570" r:id="rId10"/>
    <p:sldLayoutId id="2147484571" r:id="rId11"/>
    <p:sldLayoutId id="2147484572" r:id="rId12"/>
    <p:sldLayoutId id="2147484573" r:id="rId13"/>
    <p:sldLayoutId id="2147484574" r:id="rId14"/>
    <p:sldLayoutId id="2147484575" r:id="rId15"/>
    <p:sldLayoutId id="2147484576" r:id="rId16"/>
  </p:sldLayoutIdLst>
  <p:hf hdr="0"/>
  <p:txStyles>
    <p:titleStyle>
      <a:lvl1pPr algn="l" defTabSz="685749" rtl="0" eaLnBrk="1" latinLnBrk="0" hangingPunct="1">
        <a:lnSpc>
          <a:spcPct val="90000"/>
        </a:lnSpc>
        <a:spcBef>
          <a:spcPct val="0"/>
        </a:spcBef>
        <a:buNone/>
        <a:defRPr sz="2250" b="1" kern="0" spc="0" baseline="0">
          <a:solidFill>
            <a:schemeClr val="tx1"/>
          </a:solidFill>
          <a:latin typeface="+mj-lt"/>
          <a:ea typeface="+mj-ea"/>
          <a:cs typeface="+mj-cs"/>
        </a:defRPr>
      </a:lvl1pPr>
    </p:titleStyle>
    <p:bodyStyle>
      <a:lvl1pPr marL="172788" indent="-172788" algn="l" defTabSz="685749" rtl="0" eaLnBrk="1" latinLnBrk="0" hangingPunct="1">
        <a:lnSpc>
          <a:spcPct val="110000"/>
        </a:lnSpc>
        <a:spcBef>
          <a:spcPts val="450"/>
        </a:spcBef>
        <a:spcAft>
          <a:spcPts val="225"/>
        </a:spcAft>
        <a:buFont typeface="Arial" panose="020B0604020202020204" pitchFamily="34" charset="0"/>
        <a:buChar char="•"/>
        <a:defRPr sz="1500" kern="1200">
          <a:solidFill>
            <a:schemeClr val="tx1"/>
          </a:solidFill>
          <a:latin typeface="+mn-lt"/>
          <a:ea typeface="+mn-ea"/>
          <a:cs typeface="+mn-cs"/>
        </a:defRPr>
      </a:lvl1pPr>
      <a:lvl2pPr marL="342875" indent="-172788" algn="l" defTabSz="685749" rtl="0" eaLnBrk="1" latinLnBrk="0" hangingPunct="1">
        <a:lnSpc>
          <a:spcPct val="110000"/>
        </a:lnSpc>
        <a:spcBef>
          <a:spcPts val="0"/>
        </a:spcBef>
        <a:spcAft>
          <a:spcPts val="225"/>
        </a:spcAft>
        <a:buFont typeface="Arial" panose="020B0604020202020204" pitchFamily="34" charset="0"/>
        <a:buChar char="–"/>
        <a:defRPr sz="1275" kern="1200">
          <a:solidFill>
            <a:schemeClr val="tx1"/>
          </a:solidFill>
          <a:latin typeface="+mn-lt"/>
          <a:ea typeface="+mn-ea"/>
          <a:cs typeface="+mn-cs"/>
        </a:defRPr>
      </a:lvl2pPr>
      <a:lvl3pPr marL="515661" indent="-172788" algn="l" defTabSz="685749" rtl="0" eaLnBrk="1" latinLnBrk="0" hangingPunct="1">
        <a:lnSpc>
          <a:spcPct val="110000"/>
        </a:lnSpc>
        <a:spcBef>
          <a:spcPts val="0"/>
        </a:spcBef>
        <a:spcAft>
          <a:spcPts val="225"/>
        </a:spcAft>
        <a:buFont typeface="Wingdings" panose="05000000000000000000" pitchFamily="2" charset="2"/>
        <a:buChar char="§"/>
        <a:defRPr sz="1275" kern="1200">
          <a:solidFill>
            <a:schemeClr val="tx1"/>
          </a:solidFill>
          <a:latin typeface="+mn-lt"/>
          <a:ea typeface="+mn-ea"/>
          <a:cs typeface="+mn-cs"/>
        </a:defRPr>
      </a:lvl3pPr>
      <a:lvl4pPr marL="685749" indent="-171438" algn="l" defTabSz="685749" rtl="0" eaLnBrk="1" latinLnBrk="0" hangingPunct="1">
        <a:lnSpc>
          <a:spcPct val="110000"/>
        </a:lnSpc>
        <a:spcBef>
          <a:spcPts val="0"/>
        </a:spcBef>
        <a:spcAft>
          <a:spcPts val="225"/>
        </a:spcAft>
        <a:buFont typeface="Arial" panose="020B0604020202020204" pitchFamily="34" charset="0"/>
        <a:buChar char="•"/>
        <a:defRPr sz="1275" kern="1200">
          <a:solidFill>
            <a:schemeClr val="tx1"/>
          </a:solidFill>
          <a:latin typeface="+mn-lt"/>
          <a:ea typeface="+mn-ea"/>
          <a:cs typeface="+mn-cs"/>
        </a:defRPr>
      </a:lvl4pPr>
      <a:lvl5pPr marL="858536" indent="-171438" algn="l" defTabSz="685749" rtl="0" eaLnBrk="1" latinLnBrk="0" hangingPunct="1">
        <a:lnSpc>
          <a:spcPct val="110000"/>
        </a:lnSpc>
        <a:spcBef>
          <a:spcPts val="0"/>
        </a:spcBef>
        <a:spcAft>
          <a:spcPts val="225"/>
        </a:spcAft>
        <a:buFont typeface="Arial" panose="020B0604020202020204" pitchFamily="34" charset="0"/>
        <a:buChar char="•"/>
        <a:defRPr sz="1275" kern="1200">
          <a:solidFill>
            <a:schemeClr val="tx1"/>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8" pos="2880" userDrawn="1">
          <p15:clr>
            <a:srgbClr val="F26B43"/>
          </p15:clr>
        </p15:guide>
        <p15:guide id="9" orient="horz" pos="255" userDrawn="1">
          <p15:clr>
            <a:srgbClr val="F26B43"/>
          </p15:clr>
        </p15:guide>
        <p15:guide id="10" pos="193" userDrawn="1">
          <p15:clr>
            <a:srgbClr val="F26B43"/>
          </p15:clr>
        </p15:guide>
        <p15:guide id="11" pos="5567"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1520449D-022E-43B9-86F7-C622FB904B33}"/>
              </a:ext>
            </a:extLst>
          </p:cNvPr>
          <p:cNvSpPr>
            <a:spLocks noGrp="1"/>
          </p:cNvSpPr>
          <p:nvPr>
            <p:ph type="ctrTitle"/>
          </p:nvPr>
        </p:nvSpPr>
        <p:spPr/>
        <p:txBody>
          <a:bodyPr/>
          <a:lstStyle/>
          <a:p>
            <a:r>
              <a:rPr lang="sv-SE" sz="3200" dirty="0"/>
              <a:t>Modellen för utvärdering av system för styrning, uppföljning och kontroll</a:t>
            </a:r>
            <a:endParaRPr lang="sv-SE" dirty="0"/>
          </a:p>
        </p:txBody>
      </p:sp>
      <p:sp>
        <p:nvSpPr>
          <p:cNvPr id="6" name="Platshållare för text 5">
            <a:extLst>
              <a:ext uri="{FF2B5EF4-FFF2-40B4-BE49-F238E27FC236}">
                <a16:creationId xmlns:a16="http://schemas.microsoft.com/office/drawing/2014/main" id="{00397904-DC9B-495D-AF39-C273E3B4D511}"/>
              </a:ext>
            </a:extLst>
          </p:cNvPr>
          <p:cNvSpPr>
            <a:spLocks noGrp="1"/>
          </p:cNvSpPr>
          <p:nvPr>
            <p:ph type="body" sz="quarter" idx="10"/>
          </p:nvPr>
        </p:nvSpPr>
        <p:spPr/>
        <p:txBody>
          <a:bodyPr/>
          <a:lstStyle/>
          <a:p>
            <a:r>
              <a:rPr lang="sv-SE" dirty="0"/>
              <a:t>- stöd för nämnders och styrelsers årliga bedömning</a:t>
            </a:r>
          </a:p>
        </p:txBody>
      </p:sp>
    </p:spTree>
    <p:extLst>
      <p:ext uri="{BB962C8B-B14F-4D97-AF65-F5344CB8AC3E}">
        <p14:creationId xmlns:p14="http://schemas.microsoft.com/office/powerpoint/2010/main" val="2414575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ADAD180-8036-4BAF-AF86-ED30986FABA4}"/>
              </a:ext>
            </a:extLst>
          </p:cNvPr>
          <p:cNvSpPr>
            <a:spLocks noGrp="1"/>
          </p:cNvSpPr>
          <p:nvPr>
            <p:ph sz="half" idx="10"/>
          </p:nvPr>
        </p:nvSpPr>
        <p:spPr>
          <a:xfrm>
            <a:off x="360000" y="875326"/>
            <a:ext cx="4301100" cy="5438989"/>
          </a:xfrm>
        </p:spPr>
        <p:txBody>
          <a:bodyPr>
            <a:normAutofit/>
          </a:bodyPr>
          <a:lstStyle/>
          <a:p>
            <a:pPr marL="0" lvl="0" indent="0">
              <a:buNone/>
            </a:pPr>
            <a:r>
              <a:rPr lang="sv-SE" b="1" dirty="0"/>
              <a:t>Om planering och uppföljning</a:t>
            </a:r>
          </a:p>
          <a:p>
            <a:pPr lvl="0">
              <a:buFont typeface="Wingdings" panose="05000000000000000000" pitchFamily="2" charset="2"/>
              <a:buChar char="§"/>
            </a:pPr>
            <a:r>
              <a:rPr lang="sv-SE" dirty="0"/>
              <a:t>Arbetssätt finns på plats för att nämnden/styrelsen ska erhålla relevant information för att kunna ta sitt ansvar i planeringen av verksamheten. </a:t>
            </a:r>
          </a:p>
          <a:p>
            <a:pPr lvl="0">
              <a:buFont typeface="Wingdings" panose="05000000000000000000" pitchFamily="2" charset="2"/>
              <a:buChar char="§"/>
            </a:pPr>
            <a:r>
              <a:rPr lang="sv-SE" dirty="0"/>
              <a:t>Organisationen har systematiska arbetssätt för att identifiera och ta hänsyn till behov och förväntningar hos dem verksamheten riktar sig till. Informationen och insikterna arbetas in i planeringen för nästa period. </a:t>
            </a:r>
          </a:p>
          <a:p>
            <a:pPr lvl="0">
              <a:buFont typeface="Wingdings" panose="05000000000000000000" pitchFamily="2" charset="2"/>
              <a:buChar char="§"/>
            </a:pPr>
            <a:r>
              <a:rPr lang="sv-SE" dirty="0"/>
              <a:t>Uppföljningen fokuserar det som är väsentligt för att bedöma måluppfyllelse och förmåga att utöva grunduppdrag. Rapporteringen från uppföljningen från samtliga nivåer förmedlar på ett tydligt sätt de viktigaste slutsatserna.</a:t>
            </a:r>
          </a:p>
          <a:p>
            <a:pPr lvl="0">
              <a:buFont typeface="Wingdings" panose="05000000000000000000" pitchFamily="2" charset="2"/>
              <a:buChar char="§"/>
            </a:pPr>
            <a:r>
              <a:rPr lang="sv-SE" dirty="0"/>
              <a:t>Organisationen håller en stringent linje i planering, genomförande, uppföljning och utveckling och påbörjar ny cykel med slutsatser och lärdomar från perioden innan. </a:t>
            </a:r>
          </a:p>
        </p:txBody>
      </p:sp>
      <p:pic>
        <p:nvPicPr>
          <p:cNvPr id="5" name="Platshållare för bild 12">
            <a:extLst>
              <a:ext uri="{FF2B5EF4-FFF2-40B4-BE49-F238E27FC236}">
                <a16:creationId xmlns:a16="http://schemas.microsoft.com/office/drawing/2014/main" id="{4FDA371E-1B97-4EB6-996C-66C9128BE80D}"/>
              </a:ext>
            </a:extLst>
          </p:cNvPr>
          <p:cNvPicPr>
            <a:picLocks noGrp="1" noChangeAspect="1"/>
          </p:cNvPicPr>
          <p:nvPr>
            <p:ph type="pic" idx="1"/>
          </p:nvPr>
        </p:nvPicPr>
        <p:blipFill>
          <a:blip r:embed="rId2"/>
          <a:srcRect l="16011" r="16011"/>
          <a:stretch>
            <a:fillRect/>
          </a:stretch>
        </p:blipFill>
        <p:spPr>
          <a:prstGeom prst="rect">
            <a:avLst/>
          </a:prstGeom>
        </p:spPr>
      </p:pic>
    </p:spTree>
    <p:extLst>
      <p:ext uri="{BB962C8B-B14F-4D97-AF65-F5344CB8AC3E}">
        <p14:creationId xmlns:p14="http://schemas.microsoft.com/office/powerpoint/2010/main" val="3252195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a:extLst>
              <a:ext uri="{FF2B5EF4-FFF2-40B4-BE49-F238E27FC236}">
                <a16:creationId xmlns:a16="http://schemas.microsoft.com/office/drawing/2014/main" id="{F0111CE5-3458-4441-B733-A5F915496B4A}"/>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CCCF6106-FA5C-4B96-97D3-846C7AF2CF92}"/>
              </a:ext>
            </a:extLst>
          </p:cNvPr>
          <p:cNvSpPr>
            <a:spLocks noGrp="1"/>
          </p:cNvSpPr>
          <p:nvPr>
            <p:ph sz="half" idx="10"/>
          </p:nvPr>
        </p:nvSpPr>
        <p:spPr>
          <a:xfrm>
            <a:off x="4490100" y="1656862"/>
            <a:ext cx="4301100" cy="4470400"/>
          </a:xfrm>
        </p:spPr>
        <p:txBody>
          <a:bodyPr>
            <a:normAutofit/>
          </a:bodyPr>
          <a:lstStyle/>
          <a:p>
            <a:pPr marL="0" lvl="0" indent="0">
              <a:buNone/>
            </a:pPr>
            <a:r>
              <a:rPr lang="sv-SE" sz="1400" b="1" dirty="0"/>
              <a:t>Om riskbaserad styrning</a:t>
            </a:r>
          </a:p>
          <a:p>
            <a:pPr lvl="0">
              <a:buFont typeface="Wingdings" panose="05000000000000000000" pitchFamily="2" charset="2"/>
              <a:buChar char="§"/>
            </a:pPr>
            <a:r>
              <a:rPr lang="sv-SE" sz="1400" dirty="0"/>
              <a:t>Ledningen på samtliga nivåer arbetar aktivt med riskhantering utifrån lagar, verksamhetens mål, skyldigheter och uppdrag. Högsta ledningen har urskilt verksamhetens viktigaste risker och tagit fram en samlad riskbild.</a:t>
            </a:r>
          </a:p>
          <a:p>
            <a:pPr lvl="0">
              <a:buFont typeface="Wingdings" panose="05000000000000000000" pitchFamily="2" charset="2"/>
              <a:buChar char="§"/>
            </a:pPr>
            <a:r>
              <a:rPr lang="sv-SE" sz="1400" dirty="0"/>
              <a:t> Utifrån den samlade riskbilden har organisationen </a:t>
            </a:r>
            <a:r>
              <a:rPr lang="sv-SE" sz="1400" i="1" dirty="0"/>
              <a:t>tagit fram </a:t>
            </a:r>
            <a:r>
              <a:rPr lang="sv-SE" sz="1400" dirty="0"/>
              <a:t>en åtgärdsplan som innehåller konkreta och realistiska åtgärder (utifrån vad som är påverkbart och vad som går att åstadkomma inom befintliga ramar) för att hantera väsentliga risker.</a:t>
            </a:r>
          </a:p>
          <a:p>
            <a:pPr>
              <a:buFont typeface="Wingdings" panose="05000000000000000000" pitchFamily="2" charset="2"/>
              <a:buChar char="§"/>
            </a:pPr>
            <a:r>
              <a:rPr lang="sv-SE" sz="1400" dirty="0"/>
              <a:t> Utifrån den samlade riskbilden har organisationen </a:t>
            </a:r>
            <a:r>
              <a:rPr lang="sv-SE" sz="1400" i="1" dirty="0"/>
              <a:t>tagit fram </a:t>
            </a:r>
            <a:r>
              <a:rPr lang="sv-SE" sz="1400" dirty="0"/>
              <a:t>en internkontrollplan. Den innehåller ett urval områden, processer och moment som är viktiga att granska för att kunna bekräfta att redan beslutade åtgärder eller kontroller fungerar som det är tänkt. </a:t>
            </a:r>
          </a:p>
          <a:p>
            <a:endParaRPr lang="sv-SE" sz="1400" dirty="0"/>
          </a:p>
        </p:txBody>
      </p:sp>
      <p:pic>
        <p:nvPicPr>
          <p:cNvPr id="39" name="Platshållare för bild 38">
            <a:extLst>
              <a:ext uri="{FF2B5EF4-FFF2-40B4-BE49-F238E27FC236}">
                <a16:creationId xmlns:a16="http://schemas.microsoft.com/office/drawing/2014/main" id="{11DB7387-D9F7-43D0-895E-6CC6056B10CD}"/>
              </a:ext>
            </a:extLst>
          </p:cNvPr>
          <p:cNvPicPr>
            <a:picLocks noGrp="1" noChangeAspect="1"/>
          </p:cNvPicPr>
          <p:nvPr>
            <p:ph type="pic" idx="1"/>
          </p:nvPr>
        </p:nvPicPr>
        <p:blipFill>
          <a:blip r:embed="rId2"/>
          <a:srcRect l="12354" r="12354"/>
          <a:stretch>
            <a:fillRect/>
          </a:stretch>
        </p:blipFill>
        <p:spPr/>
      </p:pic>
    </p:spTree>
    <p:extLst>
      <p:ext uri="{BB962C8B-B14F-4D97-AF65-F5344CB8AC3E}">
        <p14:creationId xmlns:p14="http://schemas.microsoft.com/office/powerpoint/2010/main" val="2125732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894D7BF-CF85-429D-A67A-D92CA1530CE0}"/>
              </a:ext>
            </a:extLst>
          </p:cNvPr>
          <p:cNvSpPr>
            <a:spLocks noGrp="1"/>
          </p:cNvSpPr>
          <p:nvPr>
            <p:ph idx="11"/>
          </p:nvPr>
        </p:nvSpPr>
        <p:spPr>
          <a:xfrm>
            <a:off x="451054" y="616976"/>
            <a:ext cx="7551900" cy="4032000"/>
          </a:xfrm>
        </p:spPr>
        <p:txBody>
          <a:bodyPr>
            <a:normAutofit lnSpcReduction="10000"/>
          </a:bodyPr>
          <a:lstStyle/>
          <a:p>
            <a:pPr marL="0" indent="0">
              <a:buNone/>
            </a:pPr>
            <a:r>
              <a:rPr lang="sv-SE" b="1" dirty="0"/>
              <a:t>Åtgärder och förbättringsarbete</a:t>
            </a:r>
            <a:endParaRPr lang="sv-SE" dirty="0"/>
          </a:p>
          <a:p>
            <a:pPr lvl="0">
              <a:buFont typeface="Wingdings" panose="05000000000000000000" pitchFamily="2" charset="2"/>
              <a:buChar char="§"/>
            </a:pPr>
            <a:r>
              <a:rPr lang="sv-SE" dirty="0"/>
              <a:t>Arbetssätt för att hantera allvarliga avvikelser och brister utan dröjsmål är väl förankrade hos medarbetare och chefer. Brister och avvikelser som uppstår rapporteras t.ex. omgående till närmast överordnad eller motsvarande. </a:t>
            </a:r>
          </a:p>
          <a:p>
            <a:pPr lvl="0">
              <a:buFont typeface="Wingdings" panose="05000000000000000000" pitchFamily="2" charset="2"/>
              <a:buChar char="§"/>
            </a:pPr>
            <a:r>
              <a:rPr lang="sv-SE" dirty="0"/>
              <a:t>Ledningen på samtliga nivåer säkerställer att organisationen analyserar brister och problem för att förstå och åtgärda grundorsaken till att de uppstått. Högsta ledningen ser till att brister och problem som är särskilt allvarliga, som återkommer eller som förekommer inom flera verksamheter tas om hand i förbättringsarbetet. </a:t>
            </a:r>
          </a:p>
          <a:p>
            <a:pPr lvl="0">
              <a:buFont typeface="Wingdings" panose="05000000000000000000" pitchFamily="2" charset="2"/>
              <a:buChar char="§"/>
            </a:pPr>
            <a:r>
              <a:rPr lang="sv-SE" dirty="0"/>
              <a:t>Ledningen på samtliga nivåer säkerställer att förbättringsarbete och verksamhetsutveckling bedrivs utifrån behov och upplevelser hos dem verksamheten riktar sig till.</a:t>
            </a:r>
          </a:p>
          <a:p>
            <a:pPr>
              <a:buFont typeface="Wingdings" panose="05000000000000000000" pitchFamily="2" charset="2"/>
              <a:buChar char="§"/>
            </a:pPr>
            <a:r>
              <a:rPr lang="sv-SE" dirty="0"/>
              <a:t>Organisationen följer uppmärksamt utvecklingsarbete och förbättringar för att effekterna ska bli som det är tänkt. Syftet är att snabbt kunna justera eller komplettera åtgärderna för att få ut större nytta, men också att avsluta det som inte visar sig fungera så snart som möjligt. </a:t>
            </a:r>
          </a:p>
          <a:p>
            <a:endParaRPr lang="sv-SE" dirty="0"/>
          </a:p>
        </p:txBody>
      </p:sp>
      <p:pic>
        <p:nvPicPr>
          <p:cNvPr id="9" name="Bildobjekt 8">
            <a:extLst>
              <a:ext uri="{FF2B5EF4-FFF2-40B4-BE49-F238E27FC236}">
                <a16:creationId xmlns:a16="http://schemas.microsoft.com/office/drawing/2014/main" id="{2C8551E0-2945-4B88-8E8F-8A26C8B6D0C4}"/>
              </a:ext>
            </a:extLst>
          </p:cNvPr>
          <p:cNvPicPr>
            <a:picLocks noChangeAspect="1"/>
          </p:cNvPicPr>
          <p:nvPr/>
        </p:nvPicPr>
        <p:blipFill>
          <a:blip r:embed="rId2"/>
          <a:stretch>
            <a:fillRect/>
          </a:stretch>
        </p:blipFill>
        <p:spPr>
          <a:xfrm>
            <a:off x="5502031" y="4431259"/>
            <a:ext cx="3641969" cy="2426741"/>
          </a:xfrm>
          <a:prstGeom prst="rect">
            <a:avLst/>
          </a:prstGeom>
        </p:spPr>
      </p:pic>
    </p:spTree>
    <p:extLst>
      <p:ext uri="{BB962C8B-B14F-4D97-AF65-F5344CB8AC3E}">
        <p14:creationId xmlns:p14="http://schemas.microsoft.com/office/powerpoint/2010/main" val="3216376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9E48417B-99C2-4133-B270-780E778D05CF}"/>
              </a:ext>
            </a:extLst>
          </p:cNvPr>
          <p:cNvSpPr>
            <a:spLocks noGrp="1"/>
          </p:cNvSpPr>
          <p:nvPr>
            <p:ph type="body" sz="quarter" idx="11"/>
          </p:nvPr>
        </p:nvSpPr>
        <p:spPr/>
        <p:txBody>
          <a:bodyPr/>
          <a:lstStyle/>
          <a:p>
            <a:r>
              <a:rPr lang="sv-SE" dirty="0"/>
              <a:t>Ledningsstaben</a:t>
            </a:r>
          </a:p>
          <a:p>
            <a:r>
              <a:rPr lang="sv-SE" dirty="0"/>
              <a:t>Stadsledningskontoret</a:t>
            </a:r>
          </a:p>
          <a:p>
            <a:endParaRPr lang="sv-SE" dirty="0"/>
          </a:p>
          <a:p>
            <a:r>
              <a:rPr lang="sv-SE" dirty="0"/>
              <a:t>Jakob Jendeby och Catarina Sjögren</a:t>
            </a:r>
          </a:p>
        </p:txBody>
      </p:sp>
    </p:spTree>
    <p:extLst>
      <p:ext uri="{BB962C8B-B14F-4D97-AF65-F5344CB8AC3E}">
        <p14:creationId xmlns:p14="http://schemas.microsoft.com/office/powerpoint/2010/main" val="2441568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3D3588-4926-416C-B407-30002891BE5D}"/>
              </a:ext>
            </a:extLst>
          </p:cNvPr>
          <p:cNvSpPr>
            <a:spLocks noGrp="1"/>
          </p:cNvSpPr>
          <p:nvPr>
            <p:ph type="title"/>
          </p:nvPr>
        </p:nvSpPr>
        <p:spPr/>
        <p:txBody>
          <a:bodyPr/>
          <a:lstStyle/>
          <a:p>
            <a:r>
              <a:rPr lang="sv-SE" dirty="0"/>
              <a:t>Bakgrund</a:t>
            </a:r>
          </a:p>
        </p:txBody>
      </p:sp>
      <p:sp>
        <p:nvSpPr>
          <p:cNvPr id="3" name="Platshållare för innehåll 2">
            <a:extLst>
              <a:ext uri="{FF2B5EF4-FFF2-40B4-BE49-F238E27FC236}">
                <a16:creationId xmlns:a16="http://schemas.microsoft.com/office/drawing/2014/main" id="{B917D383-F4CB-4564-AE91-E28B56733ED0}"/>
              </a:ext>
            </a:extLst>
          </p:cNvPr>
          <p:cNvSpPr>
            <a:spLocks noGrp="1"/>
          </p:cNvSpPr>
          <p:nvPr>
            <p:ph idx="11"/>
          </p:nvPr>
        </p:nvSpPr>
        <p:spPr/>
        <p:txBody>
          <a:bodyPr/>
          <a:lstStyle/>
          <a:p>
            <a:pPr marL="0" indent="0">
              <a:buNone/>
            </a:pPr>
            <a:r>
              <a:rPr lang="sv-SE" dirty="0"/>
              <a:t>Riktlinjen för styrning, uppföljning och kontroll ställer krav på att nämnd/bolagsstyrelse årligen lämnar en bedömning om systemet för styrning, uppföljning och kontroll fungerar på ett betryggande sätt. </a:t>
            </a:r>
          </a:p>
          <a:p>
            <a:pPr marL="0" indent="0">
              <a:buNone/>
            </a:pPr>
            <a:r>
              <a:rPr lang="sv-SE" dirty="0"/>
              <a:t>I en organisation där beslutanderätt och arbetsfördelning delegeras inom verksamheten innebär betryggande styrning, uppföljning och kontroll att nämnden/styrelsen kan förlita sig på att det system som finns för att planera, genomföra, följa upp och utveckla verksamheten ger en rättvisande och tillförlitlig bild. Nämnden/styrelsen kan då utan att själv delta i handläggning eller beslut ha kontroll över verksamheten</a:t>
            </a:r>
          </a:p>
        </p:txBody>
      </p:sp>
    </p:spTree>
    <p:extLst>
      <p:ext uri="{BB962C8B-B14F-4D97-AF65-F5344CB8AC3E}">
        <p14:creationId xmlns:p14="http://schemas.microsoft.com/office/powerpoint/2010/main" val="3985217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E3F4B-6E8C-482A-8DFD-E886200DA96A}"/>
              </a:ext>
            </a:extLst>
          </p:cNvPr>
          <p:cNvSpPr>
            <a:spLocks noGrp="1"/>
          </p:cNvSpPr>
          <p:nvPr>
            <p:ph type="title"/>
          </p:nvPr>
        </p:nvSpPr>
        <p:spPr/>
        <p:txBody>
          <a:bodyPr/>
          <a:lstStyle/>
          <a:p>
            <a:r>
              <a:rPr lang="sv-SE" dirty="0"/>
              <a:t>Bakgrund</a:t>
            </a:r>
          </a:p>
        </p:txBody>
      </p:sp>
      <p:sp>
        <p:nvSpPr>
          <p:cNvPr id="3" name="Platshållare för innehåll 2">
            <a:extLst>
              <a:ext uri="{FF2B5EF4-FFF2-40B4-BE49-F238E27FC236}">
                <a16:creationId xmlns:a16="http://schemas.microsoft.com/office/drawing/2014/main" id="{07EC79F8-04DA-4B49-8ACD-6A9F930922DC}"/>
              </a:ext>
            </a:extLst>
          </p:cNvPr>
          <p:cNvSpPr>
            <a:spLocks noGrp="1"/>
          </p:cNvSpPr>
          <p:nvPr>
            <p:ph idx="11"/>
          </p:nvPr>
        </p:nvSpPr>
        <p:spPr/>
        <p:txBody>
          <a:bodyPr/>
          <a:lstStyle/>
          <a:p>
            <a:pPr marL="0" indent="0">
              <a:buNone/>
            </a:pPr>
            <a:r>
              <a:rPr lang="sv-SE" dirty="0"/>
              <a:t>Riktlinjen fastställer också att nämnder och styrelser årligen ska utvärdera sitt system för styrning, uppföljning och kontroll för att förbättra effektiviteten:</a:t>
            </a:r>
          </a:p>
          <a:p>
            <a:pPr marL="0" indent="0">
              <a:buNone/>
            </a:pPr>
            <a:endParaRPr lang="sv-SE" dirty="0"/>
          </a:p>
          <a:p>
            <a:pPr marL="170087" lvl="1" indent="0">
              <a:buNone/>
            </a:pPr>
            <a:r>
              <a:rPr lang="sv-SE" sz="1400" i="1" dirty="0"/>
              <a:t>§24: </a:t>
            </a:r>
          </a:p>
          <a:p>
            <a:pPr marL="170087" lvl="1" indent="0">
              <a:buNone/>
            </a:pPr>
            <a:r>
              <a:rPr lang="sv-SE" sz="1400" i="1" dirty="0"/>
              <a:t>Respektive nämnd/bolagsstyrelse ska årligen utvärdera och förbättra effektiviteten i systemet för styrning, uppföljning och kontroll. I detta arbete ingår att nämnd/bolagsstyrelse erhåller information och rapportering avseende resultat av såväl genomförda interna uppföljningar och utvärderingar som iakttagelser från extern revision och övrig tillsyn.</a:t>
            </a:r>
          </a:p>
          <a:p>
            <a:pPr marL="170087" lvl="1" indent="0">
              <a:buNone/>
            </a:pPr>
            <a:r>
              <a:rPr lang="sv-SE" sz="1400" i="1" dirty="0"/>
              <a:t> </a:t>
            </a:r>
            <a:endParaRPr lang="sv-SE" sz="1400" dirty="0"/>
          </a:p>
          <a:p>
            <a:pPr marL="170087" lvl="1" indent="0">
              <a:buNone/>
            </a:pPr>
            <a:r>
              <a:rPr lang="sv-SE" sz="1400" i="1" dirty="0"/>
              <a:t>Som en del i kommunstyrelsens uppsiktsplikt ska respektive nämnd/bolagsstyrelse i samband med årsrapportens upprättande rapportera resultatet från utvärdering samt lämna en bedömning om systemet för styrning, uppföljning och kontroll fungerar på ett betryggande sätt</a:t>
            </a:r>
            <a:endParaRPr lang="sv-SE" sz="1400" dirty="0"/>
          </a:p>
          <a:p>
            <a:endParaRPr lang="sv-SE" dirty="0"/>
          </a:p>
        </p:txBody>
      </p:sp>
    </p:spTree>
    <p:extLst>
      <p:ext uri="{BB962C8B-B14F-4D97-AF65-F5344CB8AC3E}">
        <p14:creationId xmlns:p14="http://schemas.microsoft.com/office/powerpoint/2010/main" val="504597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AA56F73-D282-40A3-826C-33AEB8D820A9}"/>
              </a:ext>
            </a:extLst>
          </p:cNvPr>
          <p:cNvSpPr>
            <a:spLocks noGrp="1"/>
          </p:cNvSpPr>
          <p:nvPr>
            <p:ph idx="11"/>
          </p:nvPr>
        </p:nvSpPr>
        <p:spPr>
          <a:xfrm>
            <a:off x="218069" y="1513208"/>
            <a:ext cx="8181516" cy="4032000"/>
          </a:xfrm>
          <a:solidFill>
            <a:srgbClr val="FFFFFF">
              <a:alpha val="60000"/>
            </a:srgbClr>
          </a:solidFill>
        </p:spPr>
        <p:txBody>
          <a:bodyPr/>
          <a:lstStyle/>
          <a:p>
            <a:pPr marL="108000" indent="0">
              <a:buNone/>
            </a:pPr>
            <a:r>
              <a:rPr lang="sv-SE" dirty="0"/>
              <a:t>System är det ramverk av systematik, struktur och kultur som nämnden och förvaltningen eller styrelsen och bolaget använder sig av för att styra mot måluppfyllelse och fullgörande av uppdrag.</a:t>
            </a:r>
          </a:p>
          <a:p>
            <a:pPr marL="108000" indent="0">
              <a:buNone/>
            </a:pPr>
            <a:r>
              <a:rPr lang="sv-SE" dirty="0"/>
              <a:t>Generellt sett brukar ramverk ha ett antal beståndsdelar som: </a:t>
            </a:r>
          </a:p>
          <a:p>
            <a:pPr lvl="1"/>
            <a:r>
              <a:rPr lang="sv-SE" dirty="0"/>
              <a:t>Ledstjärnor för det som ska uppnås t.ex. vision, policy, mål, strategi, planer</a:t>
            </a:r>
          </a:p>
          <a:p>
            <a:pPr lvl="1"/>
            <a:r>
              <a:rPr lang="sv-SE" dirty="0"/>
              <a:t>Arbetssätt, arbetsformer, processer</a:t>
            </a:r>
          </a:p>
          <a:p>
            <a:pPr lvl="1"/>
            <a:r>
              <a:rPr lang="sv-SE" dirty="0"/>
              <a:t>Organisationsstruktur</a:t>
            </a:r>
          </a:p>
          <a:p>
            <a:pPr lvl="1"/>
            <a:r>
              <a:rPr lang="sv-SE" dirty="0"/>
              <a:t>Roller och ansvar, delegeringsordning och beslutsvägar</a:t>
            </a:r>
          </a:p>
          <a:p>
            <a:pPr lvl="1"/>
            <a:r>
              <a:rPr lang="sv-SE" dirty="0"/>
              <a:t>Rutiner, arbetsbeskrivningar</a:t>
            </a:r>
          </a:p>
          <a:p>
            <a:pPr lvl="1"/>
            <a:r>
              <a:rPr lang="sv-SE" dirty="0"/>
              <a:t>Mätsystem och mått</a:t>
            </a:r>
          </a:p>
          <a:p>
            <a:pPr lvl="1"/>
            <a:r>
              <a:rPr lang="sv-SE" dirty="0"/>
              <a:t>Stödsystem (IT, kompetensförsörjning, ekonomistyrning m.fl.)</a:t>
            </a:r>
          </a:p>
          <a:p>
            <a:pPr lvl="1"/>
            <a:r>
              <a:rPr lang="sv-SE" dirty="0"/>
              <a:t>Organisationskultur, värderingar, gemensamma förhållningssätt</a:t>
            </a:r>
          </a:p>
          <a:p>
            <a:endParaRPr lang="sv-SE" dirty="0"/>
          </a:p>
        </p:txBody>
      </p:sp>
      <p:sp>
        <p:nvSpPr>
          <p:cNvPr id="13" name="Rubrik 20">
            <a:extLst>
              <a:ext uri="{FF2B5EF4-FFF2-40B4-BE49-F238E27FC236}">
                <a16:creationId xmlns:a16="http://schemas.microsoft.com/office/drawing/2014/main" id="{5103ACD6-1743-49B7-9D66-683D8A2D081E}"/>
              </a:ext>
            </a:extLst>
          </p:cNvPr>
          <p:cNvSpPr>
            <a:spLocks noGrp="1"/>
          </p:cNvSpPr>
          <p:nvPr>
            <p:ph type="title"/>
          </p:nvPr>
        </p:nvSpPr>
        <p:spPr/>
        <p:txBody>
          <a:bodyPr>
            <a:normAutofit/>
          </a:bodyPr>
          <a:lstStyle/>
          <a:p>
            <a:r>
              <a:rPr lang="sv-SE" dirty="0"/>
              <a:t>Vad menas med system?</a:t>
            </a:r>
            <a:endParaRPr lang="sv-SE" dirty="0">
              <a:latin typeface="Arial Black" panose="020B0A04020102020204" pitchFamily="34" charset="0"/>
            </a:endParaRPr>
          </a:p>
        </p:txBody>
      </p:sp>
    </p:spTree>
    <p:extLst>
      <p:ext uri="{BB962C8B-B14F-4D97-AF65-F5344CB8AC3E}">
        <p14:creationId xmlns:p14="http://schemas.microsoft.com/office/powerpoint/2010/main" val="2349351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ubrik 20">
            <a:extLst>
              <a:ext uri="{FF2B5EF4-FFF2-40B4-BE49-F238E27FC236}">
                <a16:creationId xmlns:a16="http://schemas.microsoft.com/office/drawing/2014/main" id="{B02F0F6B-1581-453B-BC69-22C5D7522102}"/>
              </a:ext>
            </a:extLst>
          </p:cNvPr>
          <p:cNvSpPr>
            <a:spLocks noGrp="1"/>
          </p:cNvSpPr>
          <p:nvPr>
            <p:ph type="title"/>
          </p:nvPr>
        </p:nvSpPr>
        <p:spPr>
          <a:xfrm>
            <a:off x="165573" y="212154"/>
            <a:ext cx="7105665" cy="1325563"/>
          </a:xfrm>
        </p:spPr>
        <p:txBody>
          <a:bodyPr>
            <a:normAutofit/>
          </a:bodyPr>
          <a:lstStyle/>
          <a:p>
            <a:r>
              <a:rPr lang="sv-SE" sz="2500" dirty="0"/>
              <a:t>Systemet kan liknas vid en portfölj av styr(hjälp)medel… </a:t>
            </a:r>
            <a:br>
              <a:rPr lang="sv-SE" sz="3600" dirty="0"/>
            </a:br>
            <a:endParaRPr lang="sv-SE" sz="3600" dirty="0">
              <a:latin typeface="Arial Black" panose="020B0A04020102020204" pitchFamily="34" charset="0"/>
            </a:endParaRPr>
          </a:p>
        </p:txBody>
      </p:sp>
      <p:grpSp>
        <p:nvGrpSpPr>
          <p:cNvPr id="7" name="Grupp 6">
            <a:extLst>
              <a:ext uri="{FF2B5EF4-FFF2-40B4-BE49-F238E27FC236}">
                <a16:creationId xmlns:a16="http://schemas.microsoft.com/office/drawing/2014/main" id="{2E37DD16-F6A1-4CD5-B10E-CBCC2A79F00A}"/>
              </a:ext>
            </a:extLst>
          </p:cNvPr>
          <p:cNvGrpSpPr/>
          <p:nvPr/>
        </p:nvGrpSpPr>
        <p:grpSpPr>
          <a:xfrm>
            <a:off x="2034172" y="1553357"/>
            <a:ext cx="6617970" cy="5402578"/>
            <a:chOff x="-4400550" y="181844"/>
            <a:chExt cx="7559040" cy="6439934"/>
          </a:xfrm>
        </p:grpSpPr>
        <p:sp>
          <p:nvSpPr>
            <p:cNvPr id="2" name="Rektangel: rundade hörn 1">
              <a:extLst>
                <a:ext uri="{FF2B5EF4-FFF2-40B4-BE49-F238E27FC236}">
                  <a16:creationId xmlns:a16="http://schemas.microsoft.com/office/drawing/2014/main" id="{19E47740-610C-4DC4-A10E-1E6B9EE71126}"/>
                </a:ext>
              </a:extLst>
            </p:cNvPr>
            <p:cNvSpPr/>
            <p:nvPr/>
          </p:nvSpPr>
          <p:spPr>
            <a:xfrm>
              <a:off x="-4400550" y="1141070"/>
              <a:ext cx="7559040" cy="5111079"/>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rundade hörn 2">
              <a:extLst>
                <a:ext uri="{FF2B5EF4-FFF2-40B4-BE49-F238E27FC236}">
                  <a16:creationId xmlns:a16="http://schemas.microsoft.com/office/drawing/2014/main" id="{1979FA0F-067E-4B7E-A776-CC9057187F45}"/>
                </a:ext>
              </a:extLst>
            </p:cNvPr>
            <p:cNvSpPr/>
            <p:nvPr/>
          </p:nvSpPr>
          <p:spPr>
            <a:xfrm>
              <a:off x="-4400550" y="1173480"/>
              <a:ext cx="7559040" cy="2846068"/>
            </a:xfrm>
            <a:prstGeom prst="roundRect">
              <a:avLst>
                <a:gd name="adj" fmla="val 24005"/>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lakett 7">
              <a:extLst>
                <a:ext uri="{FF2B5EF4-FFF2-40B4-BE49-F238E27FC236}">
                  <a16:creationId xmlns:a16="http://schemas.microsoft.com/office/drawing/2014/main" id="{2F487E7B-1A8C-4495-BB7D-AB7E7BC7469D}"/>
                </a:ext>
              </a:extLst>
            </p:cNvPr>
            <p:cNvSpPr/>
            <p:nvPr/>
          </p:nvSpPr>
          <p:spPr>
            <a:xfrm>
              <a:off x="-986557" y="3871913"/>
              <a:ext cx="586507" cy="348610"/>
            </a:xfrm>
            <a:prstGeom prst="plaque">
              <a:avLst/>
            </a:prstGeom>
            <a:solidFill>
              <a:schemeClr val="tx2"/>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Diagonal rand 9">
              <a:extLst>
                <a:ext uri="{FF2B5EF4-FFF2-40B4-BE49-F238E27FC236}">
                  <a16:creationId xmlns:a16="http://schemas.microsoft.com/office/drawing/2014/main" id="{96E88363-FD39-463F-AE79-E6BF23574089}"/>
                </a:ext>
              </a:extLst>
            </p:cNvPr>
            <p:cNvSpPr/>
            <p:nvPr/>
          </p:nvSpPr>
          <p:spPr>
            <a:xfrm rot="2782428">
              <a:off x="-2834592" y="663230"/>
              <a:ext cx="909239" cy="955733"/>
            </a:xfrm>
            <a:prstGeom prst="diagStripe">
              <a:avLst>
                <a:gd name="adj" fmla="val 56526"/>
              </a:avLst>
            </a:prstGeom>
            <a:solidFill>
              <a:schemeClr val="tx2"/>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1" name="Diagonal rand 10">
              <a:extLst>
                <a:ext uri="{FF2B5EF4-FFF2-40B4-BE49-F238E27FC236}">
                  <a16:creationId xmlns:a16="http://schemas.microsoft.com/office/drawing/2014/main" id="{862C4D87-BC8B-472C-A347-698CFAC0ABB8}"/>
                </a:ext>
              </a:extLst>
            </p:cNvPr>
            <p:cNvSpPr/>
            <p:nvPr/>
          </p:nvSpPr>
          <p:spPr>
            <a:xfrm rot="2784985">
              <a:off x="731566" y="663205"/>
              <a:ext cx="909239" cy="955733"/>
            </a:xfrm>
            <a:prstGeom prst="diagStripe">
              <a:avLst>
                <a:gd name="adj" fmla="val 56526"/>
              </a:avLst>
            </a:prstGeom>
            <a:solidFill>
              <a:schemeClr val="tx2"/>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graphicFrame>
          <p:nvGraphicFramePr>
            <p:cNvPr id="13" name="Diagram 12">
              <a:extLst>
                <a:ext uri="{FF2B5EF4-FFF2-40B4-BE49-F238E27FC236}">
                  <a16:creationId xmlns:a16="http://schemas.microsoft.com/office/drawing/2014/main" id="{B0E837F8-0E07-4238-9D73-FBCC7DED8966}"/>
                </a:ext>
              </a:extLst>
            </p:cNvPr>
            <p:cNvGraphicFramePr/>
            <p:nvPr>
              <p:extLst>
                <p:ext uri="{D42A27DB-BD31-4B8C-83A1-F6EECF244321}">
                  <p14:modId xmlns:p14="http://schemas.microsoft.com/office/powerpoint/2010/main" val="1028630267"/>
                </p:ext>
              </p:extLst>
            </p:nvPr>
          </p:nvGraphicFramePr>
          <p:xfrm>
            <a:off x="-4204970" y="1417318"/>
            <a:ext cx="7167880" cy="5204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Blockbåge 4">
              <a:extLst>
                <a:ext uri="{FF2B5EF4-FFF2-40B4-BE49-F238E27FC236}">
                  <a16:creationId xmlns:a16="http://schemas.microsoft.com/office/drawing/2014/main" id="{EEDF2EAA-7177-46C0-85D2-7B42A24725E5}"/>
                </a:ext>
              </a:extLst>
            </p:cNvPr>
            <p:cNvSpPr/>
            <p:nvPr/>
          </p:nvSpPr>
          <p:spPr>
            <a:xfrm>
              <a:off x="-2533650" y="181844"/>
              <a:ext cx="3790950" cy="1283967"/>
            </a:xfrm>
            <a:prstGeom prst="blockArc">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grpSp>
      <p:sp>
        <p:nvSpPr>
          <p:cNvPr id="4" name="textruta 3">
            <a:extLst>
              <a:ext uri="{FF2B5EF4-FFF2-40B4-BE49-F238E27FC236}">
                <a16:creationId xmlns:a16="http://schemas.microsoft.com/office/drawing/2014/main" id="{14D8CC37-602E-40E8-A368-C619BD73D803}"/>
              </a:ext>
            </a:extLst>
          </p:cNvPr>
          <p:cNvSpPr txBox="1"/>
          <p:nvPr/>
        </p:nvSpPr>
        <p:spPr>
          <a:xfrm>
            <a:off x="84976" y="1267316"/>
            <a:ext cx="3152238" cy="1231106"/>
          </a:xfrm>
          <a:prstGeom prst="rect">
            <a:avLst/>
          </a:prstGeom>
          <a:noFill/>
        </p:spPr>
        <p:txBody>
          <a:bodyPr wrap="square" rtlCol="0">
            <a:spAutoFit/>
          </a:bodyPr>
          <a:lstStyle/>
          <a:p>
            <a:r>
              <a:rPr lang="sv-SE" sz="1400" dirty="0"/>
              <a:t>Utvärderingen ska bidra till att innehållet är tillräckligt och att olika delar hänger ihop och verkar i samma syfte.</a:t>
            </a:r>
          </a:p>
          <a:p>
            <a:endParaRPr lang="sv-SE" dirty="0"/>
          </a:p>
        </p:txBody>
      </p:sp>
    </p:spTree>
    <p:extLst>
      <p:ext uri="{BB962C8B-B14F-4D97-AF65-F5344CB8AC3E}">
        <p14:creationId xmlns:p14="http://schemas.microsoft.com/office/powerpoint/2010/main" val="2856121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AD9FDC-86A0-4DEA-9A62-157A65D9B6AD}"/>
              </a:ext>
            </a:extLst>
          </p:cNvPr>
          <p:cNvSpPr>
            <a:spLocks noGrp="1"/>
          </p:cNvSpPr>
          <p:nvPr>
            <p:ph type="title"/>
          </p:nvPr>
        </p:nvSpPr>
        <p:spPr/>
        <p:txBody>
          <a:bodyPr/>
          <a:lstStyle/>
          <a:p>
            <a:r>
              <a:rPr lang="sv-SE" dirty="0"/>
              <a:t>Vad anses som effektivt?</a:t>
            </a:r>
          </a:p>
        </p:txBody>
      </p:sp>
      <p:sp>
        <p:nvSpPr>
          <p:cNvPr id="3" name="Platshållare för innehåll 2">
            <a:extLst>
              <a:ext uri="{FF2B5EF4-FFF2-40B4-BE49-F238E27FC236}">
                <a16:creationId xmlns:a16="http://schemas.microsoft.com/office/drawing/2014/main" id="{854E54C6-D251-4BCB-B2F1-DDEDC7BB3957}"/>
              </a:ext>
            </a:extLst>
          </p:cNvPr>
          <p:cNvSpPr>
            <a:spLocks noGrp="1"/>
          </p:cNvSpPr>
          <p:nvPr>
            <p:ph idx="11"/>
          </p:nvPr>
        </p:nvSpPr>
        <p:spPr>
          <a:xfrm>
            <a:off x="906300" y="1538605"/>
            <a:ext cx="7402431" cy="4032000"/>
          </a:xfrm>
        </p:spPr>
        <p:txBody>
          <a:bodyPr anchor="ctr"/>
          <a:lstStyle/>
          <a:p>
            <a:pPr marL="0" indent="0">
              <a:buNone/>
            </a:pPr>
            <a:r>
              <a:rPr lang="sv-SE" dirty="0"/>
              <a:t>Det finns inte en allenarådande förklaring av vad ett effektivt system är. Bedömnings-modellen bygger på synen att ett effektivt system stärker organisationens förmåga att: </a:t>
            </a:r>
          </a:p>
          <a:p>
            <a:pPr lvl="0"/>
            <a:r>
              <a:rPr lang="sv-SE" dirty="0"/>
              <a:t>identifiera och prioritera det mest väsentliga (aktiviteter för måluppfyllelse, utvecklingsbehov, brister, risker)</a:t>
            </a:r>
          </a:p>
          <a:p>
            <a:pPr lvl="0"/>
            <a:r>
              <a:rPr lang="sv-SE" dirty="0"/>
              <a:t>agera åtgärdsinriktat och komma tillrätta med grundorsaker till problem</a:t>
            </a:r>
          </a:p>
          <a:p>
            <a:pPr lvl="0"/>
            <a:r>
              <a:rPr lang="sv-SE" dirty="0"/>
              <a:t>hålla en stringent linje i styrningen (att det vi planerar slår igenom i det vi genomför, att vi följer upp det vi har planerat och att vi förbättrar det som uppföljningen visar behov av)</a:t>
            </a:r>
          </a:p>
          <a:p>
            <a:pPr lvl="0"/>
            <a:r>
              <a:rPr lang="sv-SE" dirty="0"/>
              <a:t>återföra information på ett effektivt sätt genom organisationens olika nivåer</a:t>
            </a:r>
          </a:p>
          <a:p>
            <a:endParaRPr lang="sv-SE" dirty="0"/>
          </a:p>
        </p:txBody>
      </p:sp>
    </p:spTree>
    <p:extLst>
      <p:ext uri="{BB962C8B-B14F-4D97-AF65-F5344CB8AC3E}">
        <p14:creationId xmlns:p14="http://schemas.microsoft.com/office/powerpoint/2010/main" val="1839980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33BAEE-2C3B-4695-9FC1-72B90F74886D}"/>
              </a:ext>
            </a:extLst>
          </p:cNvPr>
          <p:cNvSpPr>
            <a:spLocks noGrp="1"/>
          </p:cNvSpPr>
          <p:nvPr>
            <p:ph type="title"/>
          </p:nvPr>
        </p:nvSpPr>
        <p:spPr/>
        <p:txBody>
          <a:bodyPr/>
          <a:lstStyle/>
          <a:p>
            <a:r>
              <a:rPr lang="sv-SE" dirty="0"/>
              <a:t>Vad består modellen av?</a:t>
            </a:r>
          </a:p>
        </p:txBody>
      </p:sp>
      <p:sp>
        <p:nvSpPr>
          <p:cNvPr id="3" name="Platshållare för innehåll 2">
            <a:extLst>
              <a:ext uri="{FF2B5EF4-FFF2-40B4-BE49-F238E27FC236}">
                <a16:creationId xmlns:a16="http://schemas.microsoft.com/office/drawing/2014/main" id="{21E0D0CC-74C1-45F6-A154-FD3A6F269B2B}"/>
              </a:ext>
            </a:extLst>
          </p:cNvPr>
          <p:cNvSpPr>
            <a:spLocks noGrp="1"/>
          </p:cNvSpPr>
          <p:nvPr>
            <p:ph idx="11"/>
          </p:nvPr>
        </p:nvSpPr>
        <p:spPr/>
        <p:txBody>
          <a:bodyPr/>
          <a:lstStyle/>
          <a:p>
            <a:r>
              <a:rPr lang="sv-SE" dirty="0"/>
              <a:t>Riktlinjen förenar krav från områdena intern styrning och kontroll och systematisk kvalitetsledning i den reguljära verksamhetsstyrningen. Bedömningsmodellen omfattar 14 påståenden, indelade i fyra block, som speglar dessa tre områden. </a:t>
            </a:r>
          </a:p>
          <a:p>
            <a:r>
              <a:rPr lang="sv-SE" dirty="0"/>
              <a:t>Varje påstående har tre svarsalternativ: styrka, tillräckligt effektiv hantering och förbättringsområde. </a:t>
            </a:r>
          </a:p>
          <a:p>
            <a:r>
              <a:rPr lang="sv-SE" dirty="0"/>
              <a:t>Svarsalternativet ”tillräckligt effektiv hantering” syftar på att systemet med rimlig säkerhet ska säkerställa olika värden (se mer i riktlinjen) och att ambitionsnivån ska avvägas utifrån kostnad och nytta.</a:t>
            </a:r>
          </a:p>
          <a:p>
            <a:endParaRPr lang="sv-SE" dirty="0"/>
          </a:p>
          <a:p>
            <a:endParaRPr lang="sv-SE" dirty="0"/>
          </a:p>
          <a:p>
            <a:pPr marL="0" indent="0">
              <a:buNone/>
            </a:pPr>
            <a:r>
              <a:rPr lang="sv-SE" dirty="0"/>
              <a:t> </a:t>
            </a:r>
          </a:p>
          <a:p>
            <a:endParaRPr lang="sv-SE" dirty="0"/>
          </a:p>
        </p:txBody>
      </p:sp>
    </p:spTree>
    <p:extLst>
      <p:ext uri="{BB962C8B-B14F-4D97-AF65-F5344CB8AC3E}">
        <p14:creationId xmlns:p14="http://schemas.microsoft.com/office/powerpoint/2010/main" val="855675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A560FC-9A56-4020-811E-0FFCF7B9F63F}"/>
              </a:ext>
            </a:extLst>
          </p:cNvPr>
          <p:cNvSpPr>
            <a:spLocks noGrp="1"/>
          </p:cNvSpPr>
          <p:nvPr>
            <p:ph type="title"/>
          </p:nvPr>
        </p:nvSpPr>
        <p:spPr/>
        <p:txBody>
          <a:bodyPr/>
          <a:lstStyle/>
          <a:p>
            <a:r>
              <a:rPr lang="sv-SE" dirty="0"/>
              <a:t>Rekommenderad arbetsgång</a:t>
            </a:r>
          </a:p>
        </p:txBody>
      </p:sp>
      <p:sp>
        <p:nvSpPr>
          <p:cNvPr id="3" name="Platshållare för innehåll 2">
            <a:extLst>
              <a:ext uri="{FF2B5EF4-FFF2-40B4-BE49-F238E27FC236}">
                <a16:creationId xmlns:a16="http://schemas.microsoft.com/office/drawing/2014/main" id="{36E86410-8558-45B7-8768-3A8B831FDF57}"/>
              </a:ext>
            </a:extLst>
          </p:cNvPr>
          <p:cNvSpPr>
            <a:spLocks noGrp="1"/>
          </p:cNvSpPr>
          <p:nvPr>
            <p:ph idx="11"/>
          </p:nvPr>
        </p:nvSpPr>
        <p:spPr/>
        <p:txBody>
          <a:bodyPr/>
          <a:lstStyle/>
          <a:p>
            <a:r>
              <a:rPr lang="sv-SE" dirty="0"/>
              <a:t>Nämnden/styrelsen är ansvarig för att utvärderingen görs och att resultatet rapporteras i årsrapporten. </a:t>
            </a:r>
          </a:p>
          <a:p>
            <a:r>
              <a:rPr lang="sv-SE" dirty="0"/>
              <a:t>Eftersom nämnden/styrelsen förlitar sig på systemet för styrning, uppföljning och kontroll som förvaltning och bolag använder sig av, behöver förvaltnings-/bolagsledning ta huvudansvaret för att bedöma dess effektivitet i förhållande till påståendena.</a:t>
            </a:r>
          </a:p>
          <a:p>
            <a:r>
              <a:rPr lang="sv-SE" dirty="0"/>
              <a:t>Avstämningen inför beslut i årsrapporten ger en möjlighet till dialog mellan nämnd/förvaltningsledning och styrelse/bolagsledning om hur systemet fungerar.</a:t>
            </a:r>
          </a:p>
          <a:p>
            <a:r>
              <a:rPr lang="sv-SE" b="1" dirty="0"/>
              <a:t>Tänk på! </a:t>
            </a:r>
            <a:r>
              <a:rPr lang="sv-SE" i="1" dirty="0"/>
              <a:t>Utvärderingen skall grunda sig både på självutvärdering och synpunkter från interna och externa uppföljningar och granskningar</a:t>
            </a:r>
          </a:p>
          <a:p>
            <a:endParaRPr lang="sv-SE" dirty="0"/>
          </a:p>
          <a:p>
            <a:endParaRPr lang="sv-SE" dirty="0"/>
          </a:p>
        </p:txBody>
      </p:sp>
    </p:spTree>
    <p:extLst>
      <p:ext uri="{BB962C8B-B14F-4D97-AF65-F5344CB8AC3E}">
        <p14:creationId xmlns:p14="http://schemas.microsoft.com/office/powerpoint/2010/main" val="3859560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0FD985-BAB3-4436-BE8E-143A358F8116}"/>
              </a:ext>
            </a:extLst>
          </p:cNvPr>
          <p:cNvSpPr>
            <a:spLocks noGrp="1"/>
          </p:cNvSpPr>
          <p:nvPr>
            <p:ph type="title"/>
          </p:nvPr>
        </p:nvSpPr>
        <p:spPr/>
        <p:txBody>
          <a:bodyPr/>
          <a:lstStyle/>
          <a:p>
            <a:r>
              <a:rPr lang="sv-SE" dirty="0"/>
              <a:t>Påståendena </a:t>
            </a:r>
          </a:p>
        </p:txBody>
      </p:sp>
      <p:sp>
        <p:nvSpPr>
          <p:cNvPr id="3" name="Platshållare för innehåll 2">
            <a:extLst>
              <a:ext uri="{FF2B5EF4-FFF2-40B4-BE49-F238E27FC236}">
                <a16:creationId xmlns:a16="http://schemas.microsoft.com/office/drawing/2014/main" id="{B69A1437-743F-4FB8-8370-08892FE6F7B8}"/>
              </a:ext>
            </a:extLst>
          </p:cNvPr>
          <p:cNvSpPr>
            <a:spLocks noGrp="1"/>
          </p:cNvSpPr>
          <p:nvPr>
            <p:ph sz="half" idx="10"/>
          </p:nvPr>
        </p:nvSpPr>
        <p:spPr/>
        <p:txBody>
          <a:bodyPr>
            <a:normAutofit lnSpcReduction="10000"/>
          </a:bodyPr>
          <a:lstStyle/>
          <a:p>
            <a:pPr marL="0" lvl="0" indent="0">
              <a:buNone/>
            </a:pPr>
            <a:r>
              <a:rPr lang="sv-SE" b="1" dirty="0"/>
              <a:t>Om kulturen</a:t>
            </a:r>
          </a:p>
          <a:p>
            <a:pPr lvl="0">
              <a:buFont typeface="Wingdings" panose="05000000000000000000" pitchFamily="2" charset="2"/>
              <a:buChar char="§"/>
            </a:pPr>
            <a:r>
              <a:rPr lang="sv-SE" dirty="0"/>
              <a:t>Ledningen på samtliga nivåer visar med sitt personliga agerande att det är en självklarhet att följa förhållningssätt, regelverk och överenskomna arbetssätt.</a:t>
            </a:r>
          </a:p>
          <a:p>
            <a:pPr>
              <a:buFont typeface="Wingdings" panose="05000000000000000000" pitchFamily="2" charset="2"/>
              <a:buChar char="§"/>
            </a:pPr>
            <a:r>
              <a:rPr lang="sv-SE" dirty="0"/>
              <a:t> Ledningen på samtliga nivåer har arbetssätt för att identifiera och skapa en medvetenhet om situationer där det finns risk för oetiskt eller oönskat beteende och vidtar åtgärder för att minska risken för att sådana händelser inträffar. </a:t>
            </a:r>
          </a:p>
          <a:p>
            <a:pPr lvl="0">
              <a:buFont typeface="Wingdings" panose="05000000000000000000" pitchFamily="2" charset="2"/>
              <a:buChar char="§"/>
            </a:pPr>
            <a:r>
              <a:rPr lang="sv-SE" dirty="0"/>
              <a:t>Ledningen på samtliga nivåer uppmuntrar till tidig och öppen dialog och verkar därmed för ett gott kommunikativt klimat i organisationen. Det som är betydelsefullt för medarbetarens arbete och förståelse för sammanhanget har en självklar plats i återkopplingen från ledningen.</a:t>
            </a:r>
          </a:p>
        </p:txBody>
      </p:sp>
      <p:pic>
        <p:nvPicPr>
          <p:cNvPr id="7" name="Platshållare för bild 6">
            <a:extLst>
              <a:ext uri="{FF2B5EF4-FFF2-40B4-BE49-F238E27FC236}">
                <a16:creationId xmlns:a16="http://schemas.microsoft.com/office/drawing/2014/main" id="{7BFD992E-9604-47DF-9253-A907BD2FBC29}"/>
              </a:ext>
            </a:extLst>
          </p:cNvPr>
          <p:cNvPicPr>
            <a:picLocks noGrp="1" noChangeAspect="1"/>
          </p:cNvPicPr>
          <p:nvPr>
            <p:ph type="pic" idx="1"/>
          </p:nvPr>
        </p:nvPicPr>
        <p:blipFill>
          <a:blip r:embed="rId2"/>
          <a:srcRect l="11155" r="11155"/>
          <a:stretch>
            <a:fillRect/>
          </a:stretch>
        </p:blipFill>
        <p:spPr>
          <a:prstGeom prst="rect">
            <a:avLst/>
          </a:prstGeom>
        </p:spPr>
      </p:pic>
    </p:spTree>
    <p:extLst>
      <p:ext uri="{BB962C8B-B14F-4D97-AF65-F5344CB8AC3E}">
        <p14:creationId xmlns:p14="http://schemas.microsoft.com/office/powerpoint/2010/main" val="4136734379"/>
      </p:ext>
    </p:extLst>
  </p:cSld>
  <p:clrMapOvr>
    <a:masterClrMapping/>
  </p:clrMapOvr>
</p:sld>
</file>

<file path=ppt/theme/theme1.xml><?xml version="1.0" encoding="utf-8"?>
<a:theme xmlns:a="http://schemas.openxmlformats.org/drawingml/2006/main" name="Göteborgs Stad – Prickar dekor">
  <a:themeElements>
    <a:clrScheme name="Göteborgs Stad färgpalet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gbgs_stad_16-9_mall_prickar_dekorbild_sv.potx" id="{9AF30B69-C35A-4625-A734-7A9520AA9D2D}" vid="{B3D18237-6B37-4854-BCD3-A9A1E9C6D09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48C8605-B460-4490-8CEC-A5D0DF0070CA}">
  <we:reference id="wa104178141" version="3.10.0.124" store="sv-SE" storeType="OMEX"/>
  <we:alternateReferences>
    <we:reference id="wa104178141" version="3.10.0.124"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gbgs_stad_16-9_mall_prickar_dekorbild_sv</Template>
  <TotalTime>0</TotalTime>
  <Words>1136</Words>
  <Application>Microsoft Office PowerPoint</Application>
  <PresentationFormat>Bildspel på skärmen (4:3)</PresentationFormat>
  <Paragraphs>77</Paragraphs>
  <Slides>13</Slides>
  <Notes>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13</vt:i4>
      </vt:variant>
    </vt:vector>
  </HeadingPairs>
  <TitlesOfParts>
    <vt:vector size="18" baseType="lpstr">
      <vt:lpstr>Arial</vt:lpstr>
      <vt:lpstr>Arial Black</vt:lpstr>
      <vt:lpstr>Calibri</vt:lpstr>
      <vt:lpstr>Wingdings</vt:lpstr>
      <vt:lpstr>Göteborgs Stad – Prickar dekor</vt:lpstr>
      <vt:lpstr>Modellen för utvärdering av system för styrning, uppföljning och kontroll</vt:lpstr>
      <vt:lpstr>Bakgrund</vt:lpstr>
      <vt:lpstr>Bakgrund</vt:lpstr>
      <vt:lpstr>Vad menas med system?</vt:lpstr>
      <vt:lpstr>Systemet kan liknas vid en portfölj av styr(hjälp)medel…  </vt:lpstr>
      <vt:lpstr>Vad anses som effektivt?</vt:lpstr>
      <vt:lpstr>Vad består modellen av?</vt:lpstr>
      <vt:lpstr>Rekommenderad arbetsgång</vt:lpstr>
      <vt:lpstr>Påståendena </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2018-09-13T12:34:15Z</dcterms:created>
  <dcterms:modified xsi:type="dcterms:W3CDTF">2018-11-13T18:12:42Z</dcterms:modified>
</cp:coreProperties>
</file>