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7" r:id="rId3"/>
    <p:sldId id="279" r:id="rId4"/>
    <p:sldId id="278" r:id="rId5"/>
    <p:sldId id="276" r:id="rId6"/>
    <p:sldId id="275" r:id="rId7"/>
    <p:sldId id="274" r:id="rId8"/>
    <p:sldId id="260" r:id="rId9"/>
    <p:sldId id="272" r:id="rId10"/>
    <p:sldId id="264" r:id="rId11"/>
    <p:sldId id="271" r:id="rId12"/>
    <p:sldId id="262" r:id="rId13"/>
    <p:sldId id="273" r:id="rId14"/>
    <p:sldId id="265" r:id="rId15"/>
    <p:sldId id="263" r:id="rId16"/>
    <p:sldId id="261" r:id="rId17"/>
    <p:sldId id="267" r:id="rId18"/>
    <p:sldId id="268" r:id="rId19"/>
    <p:sldId id="269" r:id="rId20"/>
    <p:sldId id="270" r:id="rId21"/>
    <p:sldId id="266" r:id="rId22"/>
    <p:sldId id="259" r:id="rId23"/>
  </p:sldIdLst>
  <p:sldSz cx="12192000" cy="6858000"/>
  <p:notesSz cx="7104063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461"/>
    <a:srgbClr val="F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2187" autoAdjust="0"/>
  </p:normalViewPr>
  <p:slideViewPr>
    <p:cSldViewPr showGuides="1">
      <p:cViewPr varScale="1">
        <p:scale>
          <a:sx n="87" d="100"/>
          <a:sy n="87" d="100"/>
        </p:scale>
        <p:origin x="1254" y="78"/>
      </p:cViewPr>
      <p:guideLst>
        <p:guide orient="horz" pos="98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0B22636-E059-4B3E-BD95-74B564DD0CCC}" type="datetimeFigureOut">
              <a:rPr lang="sv-SE" smtClean="0"/>
              <a:t>2020-02-17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64F1889-46A5-488E-A86F-A998FEDE8F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5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F1889-46A5-488E-A86F-A998FEDE8FA4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F1889-46A5-488E-A86F-A998FEDE8FA4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9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F1889-46A5-488E-A86F-A998FEDE8FA4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F1889-46A5-488E-A86F-A998FEDE8FA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91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F1889-46A5-488E-A86F-A998FEDE8FA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78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F1889-46A5-488E-A86F-A998FEDE8FA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16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F1889-46A5-488E-A86F-A998FEDE8FA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726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F1889-46A5-488E-A86F-A998FEDE8FA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6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ättsblad grågrön">
    <p:bg>
      <p:bgPr>
        <a:solidFill>
          <a:srgbClr val="3A5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847861" y="2492896"/>
            <a:ext cx="6429739" cy="8640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847861" y="3886200"/>
            <a:ext cx="5515339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Eventuell underrubrik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4367808" y="1988840"/>
            <a:ext cx="0" cy="29523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BDE2F95-A1AA-4B19-AA1E-AB209FA7E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260854"/>
            <a:ext cx="2286005" cy="21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314165" y="908728"/>
            <a:ext cx="4080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1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49087" y="980729"/>
            <a:ext cx="6720000" cy="469498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C4D03F-03E1-4495-8FDB-153209E81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43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7892619" y="908720"/>
            <a:ext cx="4080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2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736733" y="980720"/>
            <a:ext cx="6720000" cy="46944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B9A94F-C5B7-46A0-98D9-7F04FEE9F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810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263836" y="908720"/>
            <a:ext cx="4080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800651" y="908720"/>
            <a:ext cx="7152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BDCD63C-F977-4170-BEF4-D4DC9F51E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183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259036" y="908721"/>
            <a:ext cx="7152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7872651" y="908720"/>
            <a:ext cx="4080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infoga bild.</a:t>
            </a:r>
          </a:p>
        </p:txBody>
      </p:sp>
      <p:sp>
        <p:nvSpPr>
          <p:cNvPr id="10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686150C-D0AE-429B-B1D8-AC26B5592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87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239349" y="908720"/>
            <a:ext cx="7152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852965" y="980720"/>
            <a:ext cx="3643200" cy="46944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8CC7B7-E204-42D1-87B4-473E770B7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117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800651" y="908720"/>
            <a:ext cx="7152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20652" y="980720"/>
            <a:ext cx="3642857" cy="46944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F5163F-E5D0-4A88-A18E-79BE70DC1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64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sida-grågrön">
    <p:bg>
      <p:bgPr>
        <a:solidFill>
          <a:srgbClr val="3A5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4367808" y="1988840"/>
            <a:ext cx="0" cy="29523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917" y="1989138"/>
            <a:ext cx="6432549" cy="29527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sv-SE" sz="1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sv-SE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sv-SE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sv-SE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Avslut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852F17D-B511-4EB4-A34C-03FCF5188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260854"/>
            <a:ext cx="2286005" cy="21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7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blad orange">
    <p:bg>
      <p:bgPr>
        <a:solidFill>
          <a:srgbClr val="F0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4367808" y="1988840"/>
            <a:ext cx="0" cy="29523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4847861" y="2492896"/>
            <a:ext cx="6429739" cy="8640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847861" y="3886200"/>
            <a:ext cx="5515339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Eventuell underrubrik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3920DA5-2958-4583-BE62-54DE3E04D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260854"/>
            <a:ext cx="2286005" cy="21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63084" y="3490640"/>
            <a:ext cx="10363200" cy="2278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rgbClr val="F08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63084" y="2348881"/>
            <a:ext cx="10363200" cy="10081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500" b="1">
                <a:solidFill>
                  <a:srgbClr val="F08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" y="476672"/>
            <a:ext cx="1542422" cy="139610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4EE829F-E926-4741-AF55-15C647713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>
          <a:xfrm>
            <a:off x="2887775" y="2521509"/>
            <a:ext cx="6280568" cy="2491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CEC846-3779-47DE-9854-8C5027196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8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>
          <a:xfrm>
            <a:off x="2887775" y="2521509"/>
            <a:ext cx="6280568" cy="24916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0DC180-138C-4FB5-BD0C-CD49C0E94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983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08000"/>
            <a:ext cx="12192000" cy="4869272"/>
          </a:xfrm>
          <a:prstGeom prst="rect">
            <a:avLst/>
          </a:prstGeom>
        </p:spPr>
        <p:txBody>
          <a:bodyPr/>
          <a:lstStyle>
            <a:lvl1pPr>
              <a:defRPr sz="1800" b="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AD9D65-A3B2-4041-BDE8-D11CF6DCD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49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268" y="1505626"/>
            <a:ext cx="10971464" cy="429963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FC62791-BFC4-43EF-8814-8EBC5146B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96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bild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08000"/>
            <a:ext cx="12192000" cy="4869272"/>
          </a:xfrm>
          <a:prstGeom prst="rect">
            <a:avLst/>
          </a:prstGeom>
        </p:spPr>
        <p:txBody>
          <a:bodyPr/>
          <a:lstStyle>
            <a:lvl1pPr>
              <a:defRPr sz="1800" b="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2064" y="2060848"/>
            <a:ext cx="4778477" cy="2757487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r>
              <a:rPr lang="en-US" dirty="0"/>
              <a:t> </a:t>
            </a:r>
            <a:r>
              <a:rPr lang="en-US" dirty="0" err="1"/>
              <a:t>text</a:t>
            </a:r>
            <a:endParaRPr lang="en-US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F41EAE-0F65-48FC-BACC-6ACD02BCC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39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994000"/>
            <a:ext cx="12192000" cy="864000"/>
          </a:xfrm>
          <a:prstGeom prst="rect">
            <a:avLst/>
          </a:prstGeom>
          <a:solidFill>
            <a:srgbClr val="3A5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36001" y="6333667"/>
            <a:ext cx="789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4419841A-E75A-4377-B7C8-B7C5B5D1525B}" type="slidenum">
              <a:rPr lang="sv-SE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253361" y="908720"/>
            <a:ext cx="11685279" cy="48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/>
              <a:t>Klicka på en av ikonerna för att infoga bild, diagram, film etc.</a:t>
            </a:r>
          </a:p>
        </p:txBody>
      </p:sp>
      <p:sp>
        <p:nvSpPr>
          <p:cNvPr id="10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43339" y="332656"/>
            <a:ext cx="11809312" cy="450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sv-SE" sz="28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sv-SE" sz="2000" b="1" kern="1200" dirty="0" smtClean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sv-SE" sz="2000" b="1" kern="1200" dirty="0">
                <a:solidFill>
                  <a:srgbClr val="3A54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AB5A91-D4EF-4E04-AECB-97ACE6042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6187752"/>
            <a:ext cx="1728779" cy="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5835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4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847861" y="2492896"/>
            <a:ext cx="7080787" cy="1944216"/>
          </a:xfrm>
        </p:spPr>
        <p:txBody>
          <a:bodyPr>
            <a:normAutofit fontScale="90000"/>
          </a:bodyPr>
          <a:lstStyle/>
          <a:p>
            <a:r>
              <a:rPr lang="sv-SE" dirty="0"/>
              <a:t>Södra Älvstranden</a:t>
            </a:r>
            <a:br>
              <a:rPr lang="sv-SE" dirty="0"/>
            </a:br>
            <a:r>
              <a:rPr lang="sv-SE" sz="3600" dirty="0"/>
              <a:t>Skeppsbron och Masthuggskajen</a:t>
            </a:r>
            <a:br>
              <a:rPr lang="sv-SE" dirty="0"/>
            </a:br>
            <a:r>
              <a:rPr lang="sv-SE" sz="3600" dirty="0"/>
              <a:t>Status februari 2020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847861" y="4797152"/>
            <a:ext cx="5515339" cy="841648"/>
          </a:xfrm>
        </p:spPr>
        <p:txBody>
          <a:bodyPr/>
          <a:lstStyle/>
          <a:p>
            <a:r>
              <a:rPr lang="sv-SE" dirty="0"/>
              <a:t>Lunchinfo styrelsen 2020-02-07</a:t>
            </a:r>
          </a:p>
        </p:txBody>
      </p:sp>
    </p:spTree>
    <p:extLst>
      <p:ext uri="{BB962C8B-B14F-4D97-AF65-F5344CB8AC3E}">
        <p14:creationId xmlns:p14="http://schemas.microsoft.com/office/powerpoint/2010/main" val="302860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94F1436-D1AD-4732-9D6F-20CC7D5F1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210" y="1260525"/>
            <a:ext cx="10971464" cy="4189556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sv-SE" dirty="0"/>
              <a:t>Successivkalkyl inför beslut om detaljplanen.</a:t>
            </a:r>
          </a:p>
          <a:p>
            <a:pPr>
              <a:spcAft>
                <a:spcPts val="800"/>
              </a:spcAft>
            </a:pPr>
            <a:r>
              <a:rPr lang="sv-SE" dirty="0"/>
              <a:t>Vattendomsansökan, omtag och ny teknisk lösning – L-stödslösning (</a:t>
            </a:r>
            <a:r>
              <a:rPr lang="sv-SE" u="sng" dirty="0"/>
              <a:t>se nästa bild).</a:t>
            </a:r>
            <a:endParaRPr lang="sv-SE" dirty="0"/>
          </a:p>
          <a:p>
            <a:pPr>
              <a:spcAft>
                <a:spcPts val="800"/>
              </a:spcAft>
            </a:pPr>
            <a:r>
              <a:rPr lang="sv-SE" dirty="0"/>
              <a:t>Flera aktörer inom samma geografiska yta ger samordningsrisker.</a:t>
            </a:r>
          </a:p>
          <a:p>
            <a:pPr>
              <a:spcAft>
                <a:spcPts val="800"/>
              </a:spcAft>
            </a:pPr>
            <a:r>
              <a:rPr lang="sv-SE" dirty="0"/>
              <a:t>En entreprenad för alla markarbeten är att föredra pga </a:t>
            </a:r>
            <a:r>
              <a:rPr lang="sv-SE" dirty="0" err="1"/>
              <a:t>korspåverkan</a:t>
            </a:r>
            <a:r>
              <a:rPr lang="sv-SE" dirty="0"/>
              <a:t>.</a:t>
            </a:r>
          </a:p>
          <a:p>
            <a:pPr>
              <a:spcAft>
                <a:spcPts val="800"/>
              </a:spcAft>
            </a:pPr>
            <a:r>
              <a:rPr lang="sv-SE" dirty="0"/>
              <a:t>Nu projekteras hela halvön tillsammans, kajetablering, grundläggning allmän plats och grundläggning kvarter.</a:t>
            </a:r>
          </a:p>
          <a:p>
            <a:pPr>
              <a:spcAft>
                <a:spcPts val="800"/>
              </a:spcAft>
            </a:pPr>
            <a:r>
              <a:rPr lang="sv-SE" dirty="0"/>
              <a:t>Älvstranden Utveckling och Södra Älvstranden Utveckling kommer att bli ensamma beställare.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655BE3-4C2C-446A-91A3-2E9BC0C7D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Forts, bakgrund och vägen till ÄU:s ansvar</a:t>
            </a:r>
          </a:p>
        </p:txBody>
      </p:sp>
    </p:spTree>
    <p:extLst>
      <p:ext uri="{BB962C8B-B14F-4D97-AF65-F5344CB8AC3E}">
        <p14:creationId xmlns:p14="http://schemas.microsoft.com/office/powerpoint/2010/main" val="351930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992A84-B659-44B4-8242-A581ABA5E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Teknikbild 2, L-Stödslösning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7B7E24-376F-4325-9EDE-3C0BA4DA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642"/>
            <a:ext cx="12192000" cy="53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D9CB6E2-6C4C-423B-B1B9-683459F311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868" y="1248451"/>
            <a:ext cx="10971464" cy="429963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sv-SE" dirty="0"/>
              <a:t>Älvstranden Utveckling får beställning från FK?</a:t>
            </a:r>
            <a:br>
              <a:rPr lang="sv-SE" dirty="0"/>
            </a:br>
            <a:r>
              <a:rPr lang="sv-SE" dirty="0"/>
              <a:t>Att mot fast ersättning bygga ut del allmän plats relaterat till halvön. </a:t>
            </a:r>
          </a:p>
          <a:p>
            <a:pPr>
              <a:spcAft>
                <a:spcPts val="800"/>
              </a:spcAft>
            </a:pPr>
            <a:r>
              <a:rPr lang="sv-SE" dirty="0"/>
              <a:t>Södra Älvstranden Utveckling får beställning av exploatörerna. </a:t>
            </a:r>
          </a:p>
          <a:p>
            <a:pPr>
              <a:spcAft>
                <a:spcPts val="800"/>
              </a:spcAft>
            </a:pPr>
            <a:r>
              <a:rPr lang="sv-SE" dirty="0"/>
              <a:t>Älvstranden Utveckling och Södra Älvstranden Utveckling går ut i gemensam upphandling av en entreprenör enligt underlag som är framtagna gemensamt med staden och exploatörerna </a:t>
            </a:r>
            <a:r>
              <a:rPr lang="sv-SE" i="1" dirty="0">
                <a:solidFill>
                  <a:srgbClr val="FF0000"/>
                </a:solidFill>
              </a:rPr>
              <a:t>Under utredning.</a:t>
            </a:r>
            <a:endParaRPr lang="sv-SE" dirty="0"/>
          </a:p>
          <a:p>
            <a:pPr>
              <a:spcAft>
                <a:spcPts val="800"/>
              </a:spcAft>
            </a:pPr>
            <a:r>
              <a:rPr lang="sv-SE" dirty="0"/>
              <a:t>Älvstranden Utveckling har fortsatt ett totalt samordningsansvar för genomförande av Hela MHK-planen och för att tillhandahålla bebyggbar mark.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810FAE-EC79-41D0-9F91-0BF672C86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Vad är och blir ÄU:s roll och ansvar</a:t>
            </a:r>
          </a:p>
        </p:txBody>
      </p:sp>
    </p:spTree>
    <p:extLst>
      <p:ext uri="{BB962C8B-B14F-4D97-AF65-F5344CB8AC3E}">
        <p14:creationId xmlns:p14="http://schemas.microsoft.com/office/powerpoint/2010/main" val="411682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15CA6D-A50D-444E-80E6-E1EC6D230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Teknikbild 3, Emigrantvägen </a:t>
            </a:r>
            <a:r>
              <a:rPr lang="sv-SE" dirty="0" err="1"/>
              <a:t>omledning</a:t>
            </a:r>
            <a:r>
              <a:rPr lang="sv-SE" dirty="0"/>
              <a:t> och ny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DA7D08B-7853-46EF-8B4F-1D8683C17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958416"/>
            <a:ext cx="6020094" cy="4941168"/>
          </a:xfrm>
          <a:prstGeom prst="rect">
            <a:avLst/>
          </a:prstGeom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9AD2E841-518F-4600-9A4A-3E1AD29F57BE}"/>
              </a:ext>
            </a:extLst>
          </p:cNvPr>
          <p:cNvSpPr/>
          <p:nvPr/>
        </p:nvSpPr>
        <p:spPr>
          <a:xfrm>
            <a:off x="4226560" y="5344160"/>
            <a:ext cx="5750560" cy="622605"/>
          </a:xfrm>
          <a:custGeom>
            <a:avLst/>
            <a:gdLst>
              <a:gd name="connsiteX0" fmla="*/ 5750560 w 5750560"/>
              <a:gd name="connsiteY0" fmla="*/ 508000 h 622605"/>
              <a:gd name="connsiteX1" fmla="*/ 5689600 w 5750560"/>
              <a:gd name="connsiteY1" fmla="*/ 518160 h 622605"/>
              <a:gd name="connsiteX2" fmla="*/ 5638800 w 5750560"/>
              <a:gd name="connsiteY2" fmla="*/ 528320 h 622605"/>
              <a:gd name="connsiteX3" fmla="*/ 5537200 w 5750560"/>
              <a:gd name="connsiteY3" fmla="*/ 538480 h 622605"/>
              <a:gd name="connsiteX4" fmla="*/ 5486400 w 5750560"/>
              <a:gd name="connsiteY4" fmla="*/ 548640 h 622605"/>
              <a:gd name="connsiteX5" fmla="*/ 5455920 w 5750560"/>
              <a:gd name="connsiteY5" fmla="*/ 558800 h 622605"/>
              <a:gd name="connsiteX6" fmla="*/ 5364480 w 5750560"/>
              <a:gd name="connsiteY6" fmla="*/ 568960 h 622605"/>
              <a:gd name="connsiteX7" fmla="*/ 5242560 w 5750560"/>
              <a:gd name="connsiteY7" fmla="*/ 589280 h 622605"/>
              <a:gd name="connsiteX8" fmla="*/ 5100320 w 5750560"/>
              <a:gd name="connsiteY8" fmla="*/ 599440 h 622605"/>
              <a:gd name="connsiteX9" fmla="*/ 5069840 w 5750560"/>
              <a:gd name="connsiteY9" fmla="*/ 609600 h 622605"/>
              <a:gd name="connsiteX10" fmla="*/ 4551680 w 5750560"/>
              <a:gd name="connsiteY10" fmla="*/ 609600 h 622605"/>
              <a:gd name="connsiteX11" fmla="*/ 4429760 w 5750560"/>
              <a:gd name="connsiteY11" fmla="*/ 589280 h 622605"/>
              <a:gd name="connsiteX12" fmla="*/ 4348480 w 5750560"/>
              <a:gd name="connsiteY12" fmla="*/ 568960 h 622605"/>
              <a:gd name="connsiteX13" fmla="*/ 4175760 w 5750560"/>
              <a:gd name="connsiteY13" fmla="*/ 548640 h 622605"/>
              <a:gd name="connsiteX14" fmla="*/ 4053840 w 5750560"/>
              <a:gd name="connsiteY14" fmla="*/ 528320 h 622605"/>
              <a:gd name="connsiteX15" fmla="*/ 3423920 w 5750560"/>
              <a:gd name="connsiteY15" fmla="*/ 508000 h 622605"/>
              <a:gd name="connsiteX16" fmla="*/ 3251200 w 5750560"/>
              <a:gd name="connsiteY16" fmla="*/ 497840 h 622605"/>
              <a:gd name="connsiteX17" fmla="*/ 3200400 w 5750560"/>
              <a:gd name="connsiteY17" fmla="*/ 487680 h 622605"/>
              <a:gd name="connsiteX18" fmla="*/ 3007360 w 5750560"/>
              <a:gd name="connsiteY18" fmla="*/ 477520 h 622605"/>
              <a:gd name="connsiteX19" fmla="*/ 2743200 w 5750560"/>
              <a:gd name="connsiteY19" fmla="*/ 457200 h 622605"/>
              <a:gd name="connsiteX20" fmla="*/ 2631440 w 5750560"/>
              <a:gd name="connsiteY20" fmla="*/ 447040 h 622605"/>
              <a:gd name="connsiteX21" fmla="*/ 1595120 w 5750560"/>
              <a:gd name="connsiteY21" fmla="*/ 447040 h 622605"/>
              <a:gd name="connsiteX22" fmla="*/ 1564640 w 5750560"/>
              <a:gd name="connsiteY22" fmla="*/ 436880 h 622605"/>
              <a:gd name="connsiteX23" fmla="*/ 1513840 w 5750560"/>
              <a:gd name="connsiteY23" fmla="*/ 426720 h 622605"/>
              <a:gd name="connsiteX24" fmla="*/ 1483360 w 5750560"/>
              <a:gd name="connsiteY24" fmla="*/ 416560 h 622605"/>
              <a:gd name="connsiteX25" fmla="*/ 1381760 w 5750560"/>
              <a:gd name="connsiteY25" fmla="*/ 386080 h 622605"/>
              <a:gd name="connsiteX26" fmla="*/ 1351280 w 5750560"/>
              <a:gd name="connsiteY26" fmla="*/ 375920 h 622605"/>
              <a:gd name="connsiteX27" fmla="*/ 1320800 w 5750560"/>
              <a:gd name="connsiteY27" fmla="*/ 365760 h 622605"/>
              <a:gd name="connsiteX28" fmla="*/ 1259840 w 5750560"/>
              <a:gd name="connsiteY28" fmla="*/ 335280 h 622605"/>
              <a:gd name="connsiteX29" fmla="*/ 1158240 w 5750560"/>
              <a:gd name="connsiteY29" fmla="*/ 284480 h 622605"/>
              <a:gd name="connsiteX30" fmla="*/ 1087120 w 5750560"/>
              <a:gd name="connsiteY30" fmla="*/ 243840 h 622605"/>
              <a:gd name="connsiteX31" fmla="*/ 1026160 w 5750560"/>
              <a:gd name="connsiteY31" fmla="*/ 223520 h 622605"/>
              <a:gd name="connsiteX32" fmla="*/ 985520 w 5750560"/>
              <a:gd name="connsiteY32" fmla="*/ 203200 h 622605"/>
              <a:gd name="connsiteX33" fmla="*/ 955040 w 5750560"/>
              <a:gd name="connsiteY33" fmla="*/ 182880 h 622605"/>
              <a:gd name="connsiteX34" fmla="*/ 904240 w 5750560"/>
              <a:gd name="connsiteY34" fmla="*/ 162560 h 622605"/>
              <a:gd name="connsiteX35" fmla="*/ 873760 w 5750560"/>
              <a:gd name="connsiteY35" fmla="*/ 142240 h 622605"/>
              <a:gd name="connsiteX36" fmla="*/ 822960 w 5750560"/>
              <a:gd name="connsiteY36" fmla="*/ 121920 h 622605"/>
              <a:gd name="connsiteX37" fmla="*/ 792480 w 5750560"/>
              <a:gd name="connsiteY37" fmla="*/ 101600 h 622605"/>
              <a:gd name="connsiteX38" fmla="*/ 731520 w 5750560"/>
              <a:gd name="connsiteY38" fmla="*/ 81280 h 622605"/>
              <a:gd name="connsiteX39" fmla="*/ 701040 w 5750560"/>
              <a:gd name="connsiteY39" fmla="*/ 71120 h 622605"/>
              <a:gd name="connsiteX40" fmla="*/ 670560 w 5750560"/>
              <a:gd name="connsiteY40" fmla="*/ 60960 h 622605"/>
              <a:gd name="connsiteX41" fmla="*/ 619760 w 5750560"/>
              <a:gd name="connsiteY41" fmla="*/ 40640 h 622605"/>
              <a:gd name="connsiteX42" fmla="*/ 548640 w 5750560"/>
              <a:gd name="connsiteY42" fmla="*/ 20320 h 622605"/>
              <a:gd name="connsiteX43" fmla="*/ 508000 w 5750560"/>
              <a:gd name="connsiteY43" fmla="*/ 0 h 622605"/>
              <a:gd name="connsiteX44" fmla="*/ 254000 w 5750560"/>
              <a:gd name="connsiteY44" fmla="*/ 10160 h 622605"/>
              <a:gd name="connsiteX45" fmla="*/ 203200 w 5750560"/>
              <a:gd name="connsiteY45" fmla="*/ 20320 h 622605"/>
              <a:gd name="connsiteX46" fmla="*/ 172720 w 5750560"/>
              <a:gd name="connsiteY46" fmla="*/ 40640 h 622605"/>
              <a:gd name="connsiteX47" fmla="*/ 142240 w 5750560"/>
              <a:gd name="connsiteY47" fmla="*/ 50800 h 622605"/>
              <a:gd name="connsiteX48" fmla="*/ 111760 w 5750560"/>
              <a:gd name="connsiteY48" fmla="*/ 81280 h 622605"/>
              <a:gd name="connsiteX49" fmla="*/ 50800 w 5750560"/>
              <a:gd name="connsiteY49" fmla="*/ 121920 h 622605"/>
              <a:gd name="connsiteX50" fmla="*/ 30480 w 5750560"/>
              <a:gd name="connsiteY50" fmla="*/ 152400 h 622605"/>
              <a:gd name="connsiteX51" fmla="*/ 0 w 5750560"/>
              <a:gd name="connsiteY51" fmla="*/ 172720 h 6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750560" h="622605">
                <a:moveTo>
                  <a:pt x="5750560" y="508000"/>
                </a:moveTo>
                <a:lnTo>
                  <a:pt x="5689600" y="518160"/>
                </a:lnTo>
                <a:cubicBezTo>
                  <a:pt x="5672610" y="521249"/>
                  <a:pt x="5655917" y="526038"/>
                  <a:pt x="5638800" y="528320"/>
                </a:cubicBezTo>
                <a:cubicBezTo>
                  <a:pt x="5605063" y="532818"/>
                  <a:pt x="5570937" y="533982"/>
                  <a:pt x="5537200" y="538480"/>
                </a:cubicBezTo>
                <a:cubicBezTo>
                  <a:pt x="5520083" y="540762"/>
                  <a:pt x="5503153" y="544452"/>
                  <a:pt x="5486400" y="548640"/>
                </a:cubicBezTo>
                <a:cubicBezTo>
                  <a:pt x="5476010" y="551237"/>
                  <a:pt x="5466484" y="557039"/>
                  <a:pt x="5455920" y="558800"/>
                </a:cubicBezTo>
                <a:cubicBezTo>
                  <a:pt x="5425670" y="563842"/>
                  <a:pt x="5394839" y="564623"/>
                  <a:pt x="5364480" y="568960"/>
                </a:cubicBezTo>
                <a:cubicBezTo>
                  <a:pt x="5264672" y="583218"/>
                  <a:pt x="5366173" y="577507"/>
                  <a:pt x="5242560" y="589280"/>
                </a:cubicBezTo>
                <a:cubicBezTo>
                  <a:pt x="5195240" y="593787"/>
                  <a:pt x="5147733" y="596053"/>
                  <a:pt x="5100320" y="599440"/>
                </a:cubicBezTo>
                <a:cubicBezTo>
                  <a:pt x="5090160" y="602827"/>
                  <a:pt x="5080404" y="607839"/>
                  <a:pt x="5069840" y="609600"/>
                </a:cubicBezTo>
                <a:cubicBezTo>
                  <a:pt x="4904905" y="637089"/>
                  <a:pt x="4693973" y="612988"/>
                  <a:pt x="4551680" y="609600"/>
                </a:cubicBezTo>
                <a:cubicBezTo>
                  <a:pt x="4469955" y="589169"/>
                  <a:pt x="4553436" y="608307"/>
                  <a:pt x="4429760" y="589280"/>
                </a:cubicBezTo>
                <a:cubicBezTo>
                  <a:pt x="4211465" y="555696"/>
                  <a:pt x="4492705" y="597805"/>
                  <a:pt x="4348480" y="568960"/>
                </a:cubicBezTo>
                <a:cubicBezTo>
                  <a:pt x="4287355" y="556735"/>
                  <a:pt x="4239095" y="557277"/>
                  <a:pt x="4175760" y="548640"/>
                </a:cubicBezTo>
                <a:cubicBezTo>
                  <a:pt x="4134937" y="543073"/>
                  <a:pt x="4094960" y="530890"/>
                  <a:pt x="4053840" y="528320"/>
                </a:cubicBezTo>
                <a:cubicBezTo>
                  <a:pt x="3735760" y="508440"/>
                  <a:pt x="3945560" y="519340"/>
                  <a:pt x="3423920" y="508000"/>
                </a:cubicBezTo>
                <a:cubicBezTo>
                  <a:pt x="3366347" y="504613"/>
                  <a:pt x="3308636" y="503061"/>
                  <a:pt x="3251200" y="497840"/>
                </a:cubicBezTo>
                <a:cubicBezTo>
                  <a:pt x="3234002" y="496277"/>
                  <a:pt x="3217609" y="489114"/>
                  <a:pt x="3200400" y="487680"/>
                </a:cubicBezTo>
                <a:cubicBezTo>
                  <a:pt x="3136187" y="482329"/>
                  <a:pt x="3071707" y="480907"/>
                  <a:pt x="3007360" y="477520"/>
                </a:cubicBezTo>
                <a:cubicBezTo>
                  <a:pt x="2843007" y="456976"/>
                  <a:pt x="3003633" y="475161"/>
                  <a:pt x="2743200" y="457200"/>
                </a:cubicBezTo>
                <a:cubicBezTo>
                  <a:pt x="2705882" y="454626"/>
                  <a:pt x="2668693" y="450427"/>
                  <a:pt x="2631440" y="447040"/>
                </a:cubicBezTo>
                <a:cubicBezTo>
                  <a:pt x="2354052" y="450642"/>
                  <a:pt x="1918122" y="470112"/>
                  <a:pt x="1595120" y="447040"/>
                </a:cubicBezTo>
                <a:cubicBezTo>
                  <a:pt x="1584438" y="446277"/>
                  <a:pt x="1575030" y="439477"/>
                  <a:pt x="1564640" y="436880"/>
                </a:cubicBezTo>
                <a:cubicBezTo>
                  <a:pt x="1547887" y="432692"/>
                  <a:pt x="1530593" y="430908"/>
                  <a:pt x="1513840" y="426720"/>
                </a:cubicBezTo>
                <a:cubicBezTo>
                  <a:pt x="1503450" y="424123"/>
                  <a:pt x="1493658" y="419502"/>
                  <a:pt x="1483360" y="416560"/>
                </a:cubicBezTo>
                <a:cubicBezTo>
                  <a:pt x="1375876" y="385850"/>
                  <a:pt x="1526627" y="434369"/>
                  <a:pt x="1381760" y="386080"/>
                </a:cubicBezTo>
                <a:lnTo>
                  <a:pt x="1351280" y="375920"/>
                </a:lnTo>
                <a:cubicBezTo>
                  <a:pt x="1341120" y="372533"/>
                  <a:pt x="1329711" y="371701"/>
                  <a:pt x="1320800" y="365760"/>
                </a:cubicBezTo>
                <a:cubicBezTo>
                  <a:pt x="1251434" y="319516"/>
                  <a:pt x="1328194" y="366828"/>
                  <a:pt x="1259840" y="335280"/>
                </a:cubicBezTo>
                <a:cubicBezTo>
                  <a:pt x="1225461" y="319413"/>
                  <a:pt x="1191115" y="303266"/>
                  <a:pt x="1158240" y="284480"/>
                </a:cubicBezTo>
                <a:cubicBezTo>
                  <a:pt x="1134533" y="270933"/>
                  <a:pt x="1111911" y="255282"/>
                  <a:pt x="1087120" y="243840"/>
                </a:cubicBezTo>
                <a:cubicBezTo>
                  <a:pt x="1067672" y="234864"/>
                  <a:pt x="1045318" y="233099"/>
                  <a:pt x="1026160" y="223520"/>
                </a:cubicBezTo>
                <a:cubicBezTo>
                  <a:pt x="1012613" y="216747"/>
                  <a:pt x="998670" y="210714"/>
                  <a:pt x="985520" y="203200"/>
                </a:cubicBezTo>
                <a:cubicBezTo>
                  <a:pt x="974918" y="197142"/>
                  <a:pt x="965962" y="188341"/>
                  <a:pt x="955040" y="182880"/>
                </a:cubicBezTo>
                <a:cubicBezTo>
                  <a:pt x="938728" y="174724"/>
                  <a:pt x="920552" y="170716"/>
                  <a:pt x="904240" y="162560"/>
                </a:cubicBezTo>
                <a:cubicBezTo>
                  <a:pt x="893318" y="157099"/>
                  <a:pt x="884682" y="147701"/>
                  <a:pt x="873760" y="142240"/>
                </a:cubicBezTo>
                <a:cubicBezTo>
                  <a:pt x="857448" y="134084"/>
                  <a:pt x="839272" y="130076"/>
                  <a:pt x="822960" y="121920"/>
                </a:cubicBezTo>
                <a:cubicBezTo>
                  <a:pt x="812038" y="116459"/>
                  <a:pt x="803638" y="106559"/>
                  <a:pt x="792480" y="101600"/>
                </a:cubicBezTo>
                <a:cubicBezTo>
                  <a:pt x="772907" y="92901"/>
                  <a:pt x="751840" y="88053"/>
                  <a:pt x="731520" y="81280"/>
                </a:cubicBezTo>
                <a:lnTo>
                  <a:pt x="701040" y="71120"/>
                </a:lnTo>
                <a:cubicBezTo>
                  <a:pt x="690880" y="67733"/>
                  <a:pt x="680504" y="64937"/>
                  <a:pt x="670560" y="60960"/>
                </a:cubicBezTo>
                <a:cubicBezTo>
                  <a:pt x="653627" y="54187"/>
                  <a:pt x="637062" y="46407"/>
                  <a:pt x="619760" y="40640"/>
                </a:cubicBezTo>
                <a:cubicBezTo>
                  <a:pt x="581092" y="27751"/>
                  <a:pt x="582886" y="34997"/>
                  <a:pt x="548640" y="20320"/>
                </a:cubicBezTo>
                <a:cubicBezTo>
                  <a:pt x="534719" y="14354"/>
                  <a:pt x="521547" y="6773"/>
                  <a:pt x="508000" y="0"/>
                </a:cubicBezTo>
                <a:cubicBezTo>
                  <a:pt x="423333" y="3387"/>
                  <a:pt x="338547" y="4524"/>
                  <a:pt x="254000" y="10160"/>
                </a:cubicBezTo>
                <a:cubicBezTo>
                  <a:pt x="236770" y="11309"/>
                  <a:pt x="219369" y="14257"/>
                  <a:pt x="203200" y="20320"/>
                </a:cubicBezTo>
                <a:cubicBezTo>
                  <a:pt x="191767" y="24607"/>
                  <a:pt x="183642" y="35179"/>
                  <a:pt x="172720" y="40640"/>
                </a:cubicBezTo>
                <a:cubicBezTo>
                  <a:pt x="163141" y="45429"/>
                  <a:pt x="152400" y="47413"/>
                  <a:pt x="142240" y="50800"/>
                </a:cubicBezTo>
                <a:cubicBezTo>
                  <a:pt x="132080" y="60960"/>
                  <a:pt x="123715" y="73310"/>
                  <a:pt x="111760" y="81280"/>
                </a:cubicBezTo>
                <a:cubicBezTo>
                  <a:pt x="50716" y="121976"/>
                  <a:pt x="111571" y="48994"/>
                  <a:pt x="50800" y="121920"/>
                </a:cubicBezTo>
                <a:cubicBezTo>
                  <a:pt x="42983" y="131301"/>
                  <a:pt x="39114" y="143766"/>
                  <a:pt x="30480" y="152400"/>
                </a:cubicBezTo>
                <a:cubicBezTo>
                  <a:pt x="21846" y="161034"/>
                  <a:pt x="0" y="172720"/>
                  <a:pt x="0" y="1727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29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ACDF4AF-A3DC-4531-A255-2E746C6A8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325" y="1228213"/>
            <a:ext cx="10971464" cy="352839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sv-SE" dirty="0"/>
              <a:t>Byggherrerollen.</a:t>
            </a:r>
          </a:p>
          <a:p>
            <a:pPr>
              <a:spcAft>
                <a:spcPts val="800"/>
              </a:spcAft>
            </a:pPr>
            <a:r>
              <a:rPr lang="sv-SE" dirty="0"/>
              <a:t>Tid.</a:t>
            </a:r>
          </a:p>
          <a:p>
            <a:pPr>
              <a:spcAft>
                <a:spcPts val="800"/>
              </a:spcAft>
            </a:pPr>
            <a:r>
              <a:rPr lang="sv-SE" dirty="0"/>
              <a:t>Ekonomi.</a:t>
            </a:r>
          </a:p>
          <a:p>
            <a:pPr>
              <a:spcAft>
                <a:spcPts val="800"/>
              </a:spcAft>
            </a:pPr>
            <a:r>
              <a:rPr lang="sv-SE" dirty="0"/>
              <a:t>Kvalitet.</a:t>
            </a:r>
          </a:p>
          <a:p>
            <a:pPr>
              <a:spcAft>
                <a:spcPts val="800"/>
              </a:spcAft>
            </a:pPr>
            <a:r>
              <a:rPr lang="sv-SE" dirty="0"/>
              <a:t>Moms.</a:t>
            </a:r>
          </a:p>
          <a:p>
            <a:pPr>
              <a:spcAft>
                <a:spcPts val="800"/>
              </a:spcAft>
            </a:pPr>
            <a:r>
              <a:rPr lang="sv-SE" dirty="0"/>
              <a:t>Få, dyra anbud</a:t>
            </a:r>
          </a:p>
          <a:p>
            <a:pPr>
              <a:spcAft>
                <a:spcPts val="800"/>
              </a:spcAft>
            </a:pPr>
            <a:r>
              <a:rPr lang="sv-SE" dirty="0"/>
              <a:t>LOU.</a:t>
            </a:r>
            <a:endParaRPr lang="sv-SE" sz="8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419F91-8350-47DC-88F4-C112ADAFC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Risker och Möjligheter</a:t>
            </a:r>
          </a:p>
        </p:txBody>
      </p:sp>
    </p:spTree>
    <p:extLst>
      <p:ext uri="{BB962C8B-B14F-4D97-AF65-F5344CB8AC3E}">
        <p14:creationId xmlns:p14="http://schemas.microsoft.com/office/powerpoint/2010/main" val="383037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F2F0E7B-D300-44EE-8CF8-3E0C6C7A5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047" y="1230201"/>
            <a:ext cx="10971464" cy="2702856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sv-SE" dirty="0"/>
              <a:t>Tilläggsavtal 1 med exploatörerna under framtagande.</a:t>
            </a:r>
          </a:p>
          <a:p>
            <a:pPr>
              <a:spcAft>
                <a:spcPts val="800"/>
              </a:spcAft>
            </a:pPr>
            <a:r>
              <a:rPr lang="sv-SE" dirty="0"/>
              <a:t>Beställning från staden under framtagande.</a:t>
            </a:r>
          </a:p>
          <a:p>
            <a:pPr>
              <a:spcAft>
                <a:spcPts val="800"/>
              </a:spcAft>
            </a:pPr>
            <a:r>
              <a:rPr lang="sv-SE" dirty="0"/>
              <a:t>Framtagning förfrågningsunderlag, inklusive AF del under framtagande.</a:t>
            </a:r>
          </a:p>
          <a:p>
            <a:pPr>
              <a:spcAft>
                <a:spcPts val="800"/>
              </a:spcAft>
            </a:pPr>
            <a:r>
              <a:rPr lang="sv-SE" dirty="0"/>
              <a:t>Upphandlingsstrategi är under framtagande.</a:t>
            </a:r>
          </a:p>
          <a:p>
            <a:pPr>
              <a:spcAft>
                <a:spcPts val="800"/>
              </a:spcAft>
            </a:pPr>
            <a:r>
              <a:rPr lang="sv-SE" dirty="0"/>
              <a:t>Upphandlingsprocessen – Dialoger, PQ, Anbud, Tilldelning.</a:t>
            </a:r>
            <a:endParaRPr lang="sv-SE" sz="2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0BC6E9-94EF-4B3C-8376-F051A4B53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Upphandlingsprocessen</a:t>
            </a:r>
          </a:p>
        </p:txBody>
      </p:sp>
    </p:spTree>
    <p:extLst>
      <p:ext uri="{BB962C8B-B14F-4D97-AF65-F5344CB8AC3E}">
        <p14:creationId xmlns:p14="http://schemas.microsoft.com/office/powerpoint/2010/main" val="129761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DEC9447-50DF-4A32-B534-35CF1FE51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758"/>
          <a:stretch/>
        </p:blipFill>
        <p:spPr>
          <a:xfrm>
            <a:off x="263351" y="979605"/>
            <a:ext cx="9947709" cy="1585299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31745-9011-44DE-B0C1-900FA0EF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Beslut i Styrelsen 2019-10-25 och status idag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F8E1C0E-7DB7-400E-8B92-F5E6A03EB3E3}"/>
              </a:ext>
            </a:extLst>
          </p:cNvPr>
          <p:cNvSpPr txBox="1"/>
          <p:nvPr/>
        </p:nvSpPr>
        <p:spPr>
          <a:xfrm>
            <a:off x="839416" y="2737917"/>
            <a:ext cx="9587668" cy="1092607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Arbete pågår med denna inriktning.</a:t>
            </a:r>
            <a:br>
              <a:rPr lang="sv-SE" dirty="0"/>
            </a:br>
            <a:r>
              <a:rPr lang="sv-SE" dirty="0"/>
              <a:t>Avtalsdiskussioner med staden pågår (TK,FK,SLK).</a:t>
            </a:r>
            <a:br>
              <a:rPr lang="sv-SE" dirty="0"/>
            </a:br>
            <a:r>
              <a:rPr lang="sv-SE" dirty="0"/>
              <a:t>Avtalsdiskussioner med exploatörer pågår.</a:t>
            </a:r>
            <a:br>
              <a:rPr lang="sv-SE" sz="1100" dirty="0"/>
            </a:b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027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DEC9447-50DF-4A32-B534-35CF1FE51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41" b="52368"/>
          <a:stretch/>
        </p:blipFill>
        <p:spPr>
          <a:xfrm>
            <a:off x="269806" y="1196752"/>
            <a:ext cx="9103577" cy="1656184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31745-9011-44DE-B0C1-900FA0EF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Beslut i Styrelsen 2019-10-25 och status idag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F8E1C0E-7DB7-400E-8B92-F5E6A03EB3E3}"/>
              </a:ext>
            </a:extLst>
          </p:cNvPr>
          <p:cNvSpPr txBox="1"/>
          <p:nvPr/>
        </p:nvSpPr>
        <p:spPr>
          <a:xfrm>
            <a:off x="839416" y="3068960"/>
            <a:ext cx="10153128" cy="1200329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/>
              <a:t>Samverkansavtalet avseende Halvön är signerat. </a:t>
            </a:r>
            <a:br>
              <a:rPr lang="sv-SE" dirty="0"/>
            </a:br>
            <a:r>
              <a:rPr lang="sv-SE" dirty="0"/>
              <a:t>Tilläggsavtal 1 för att sätta gränssnitt tekniskt/ekonomiskt inför upphandlingen och val av entreprenör. </a:t>
            </a:r>
            <a:br>
              <a:rPr lang="sv-SE" dirty="0"/>
            </a:br>
            <a:r>
              <a:rPr lang="sv-SE" dirty="0"/>
              <a:t>Även diskussioner med staden pågår för att se på rätt väg till KF för at få rätt hantering av utbyggnadsansvaret av allmän plats.</a:t>
            </a:r>
          </a:p>
        </p:txBody>
      </p:sp>
    </p:spTree>
    <p:extLst>
      <p:ext uri="{BB962C8B-B14F-4D97-AF65-F5344CB8AC3E}">
        <p14:creationId xmlns:p14="http://schemas.microsoft.com/office/powerpoint/2010/main" val="295864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DEC9447-50DF-4A32-B534-35CF1FE51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32" b="31738"/>
          <a:stretch/>
        </p:blipFill>
        <p:spPr>
          <a:xfrm>
            <a:off x="263352" y="1233348"/>
            <a:ext cx="9742958" cy="144016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31745-9011-44DE-B0C1-900FA0EF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Beslut i Styrelsen 2019-10-25 och status idag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F8E1C0E-7DB7-400E-8B92-F5E6A03EB3E3}"/>
              </a:ext>
            </a:extLst>
          </p:cNvPr>
          <p:cNvSpPr txBox="1"/>
          <p:nvPr/>
        </p:nvSpPr>
        <p:spPr>
          <a:xfrm>
            <a:off x="1127448" y="3140968"/>
            <a:ext cx="8352928" cy="646331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Veckovisa möten avhålls med TK, FK och SLK. Avtals/beställningsutkast är framtaget. Nästa möte 21/2.</a:t>
            </a:r>
          </a:p>
        </p:txBody>
      </p:sp>
    </p:spTree>
    <p:extLst>
      <p:ext uri="{BB962C8B-B14F-4D97-AF65-F5344CB8AC3E}">
        <p14:creationId xmlns:p14="http://schemas.microsoft.com/office/powerpoint/2010/main" val="402096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DEC9447-50DF-4A32-B534-35CF1FE51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62" b="11108"/>
          <a:stretch/>
        </p:blipFill>
        <p:spPr>
          <a:xfrm>
            <a:off x="263350" y="1217514"/>
            <a:ext cx="9602500" cy="1419398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31745-9011-44DE-B0C1-900FA0EF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Beslut i Styrelsen 2019-10-25 och status idag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F8E1C0E-7DB7-400E-8B92-F5E6A03EB3E3}"/>
              </a:ext>
            </a:extLst>
          </p:cNvPr>
          <p:cNvSpPr txBox="1"/>
          <p:nvPr/>
        </p:nvSpPr>
        <p:spPr>
          <a:xfrm>
            <a:off x="933075" y="3084058"/>
            <a:ext cx="8932775" cy="92333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Partsvisa avtals- och gränsdragningsmöten pågår med exploatörerna för att landa såväl tekniska som ekonomiska gränssnitten samt ta fram stomkraven för beställningen av grundläggning etc. för kvarteren.</a:t>
            </a:r>
          </a:p>
        </p:txBody>
      </p:sp>
    </p:spTree>
    <p:extLst>
      <p:ext uri="{BB962C8B-B14F-4D97-AF65-F5344CB8AC3E}">
        <p14:creationId xmlns:p14="http://schemas.microsoft.com/office/powerpoint/2010/main" val="33046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Skeppsbron</a:t>
            </a:r>
            <a:br>
              <a:rPr lang="sv-SE" dirty="0"/>
            </a:br>
            <a:r>
              <a:rPr lang="sv-SE" sz="3600" dirty="0"/>
              <a:t>Status februari 2020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Lunchinfo styrelsen 2020-02-07</a:t>
            </a:r>
          </a:p>
        </p:txBody>
      </p:sp>
    </p:spTree>
    <p:extLst>
      <p:ext uri="{BB962C8B-B14F-4D97-AF65-F5344CB8AC3E}">
        <p14:creationId xmlns:p14="http://schemas.microsoft.com/office/powerpoint/2010/main" val="169028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DEC9447-50DF-4A32-B534-35CF1FE51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2"/>
          <a:stretch/>
        </p:blipFill>
        <p:spPr>
          <a:xfrm>
            <a:off x="263991" y="1268760"/>
            <a:ext cx="10296506" cy="819529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31745-9011-44DE-B0C1-900FA0EF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Beslut i Styrelsen 2019-10-25 och status idag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F8E1C0E-7DB7-400E-8B92-F5E6A03EB3E3}"/>
              </a:ext>
            </a:extLst>
          </p:cNvPr>
          <p:cNvSpPr txBox="1"/>
          <p:nvPr/>
        </p:nvSpPr>
        <p:spPr>
          <a:xfrm>
            <a:off x="983432" y="2852936"/>
            <a:ext cx="7920880" cy="646331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Arbete pågår med att forma ett avtal/beställning med staden. Tidplanen är ett KF beslut under KS tar beslut under våren med Efterföljande beslut i KF.</a:t>
            </a:r>
            <a:endParaRPr lang="sv-SE" sz="11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2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10D9DB6-51A1-4B7A-AB9A-8067C0498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761" y="1207769"/>
            <a:ext cx="8563567" cy="366139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Kommande styrelsebeslut:</a:t>
            </a:r>
          </a:p>
          <a:p>
            <a:pPr marL="539750" indent="-263525">
              <a:spcAft>
                <a:spcPts val="800"/>
              </a:spcAft>
            </a:pPr>
            <a:r>
              <a:rPr lang="sv-SE" sz="2000" dirty="0"/>
              <a:t>Att ingå/ta emot beställning av staden att bygga ut allmän plats med tillhörande budget cirka </a:t>
            </a:r>
            <a:r>
              <a:rPr lang="sv-SE" sz="2000" dirty="0">
                <a:solidFill>
                  <a:srgbClr val="FF0000"/>
                </a:solidFill>
              </a:rPr>
              <a:t>XXX</a:t>
            </a:r>
            <a:r>
              <a:rPr lang="sv-SE" sz="2000" dirty="0"/>
              <a:t> mnkr </a:t>
            </a:r>
            <a:r>
              <a:rPr lang="sv-SE" sz="2000" dirty="0">
                <a:solidFill>
                  <a:srgbClr val="FF0000"/>
                </a:solidFill>
              </a:rPr>
              <a:t>(under arbete).</a:t>
            </a:r>
            <a:endParaRPr lang="sv-SE" sz="2000" dirty="0"/>
          </a:p>
          <a:p>
            <a:pPr marL="539750" indent="-263525">
              <a:spcAft>
                <a:spcPts val="800"/>
              </a:spcAft>
            </a:pPr>
            <a:r>
              <a:rPr lang="sv-SE" sz="2000" dirty="0"/>
              <a:t>Att ingå avtalen om att mot beställning grundlägga kvarteren </a:t>
            </a:r>
            <a:r>
              <a:rPr lang="sv-SE" sz="2000" dirty="0">
                <a:solidFill>
                  <a:srgbClr val="FF0000"/>
                </a:solidFill>
              </a:rPr>
              <a:t>cirka</a:t>
            </a:r>
            <a:br>
              <a:rPr lang="sv-SE" sz="2000" dirty="0">
                <a:solidFill>
                  <a:srgbClr val="FF0000"/>
                </a:solidFill>
              </a:rPr>
            </a:br>
            <a:r>
              <a:rPr lang="sv-SE" sz="2000" dirty="0">
                <a:solidFill>
                  <a:srgbClr val="FF0000"/>
                </a:solidFill>
              </a:rPr>
              <a:t> YYY </a:t>
            </a:r>
            <a:r>
              <a:rPr lang="sv-SE" sz="2000" dirty="0"/>
              <a:t>mnkr</a:t>
            </a:r>
            <a:r>
              <a:rPr lang="sv-SE" sz="2000" dirty="0">
                <a:solidFill>
                  <a:srgbClr val="FF0000"/>
                </a:solidFill>
              </a:rPr>
              <a:t> (under arbete).</a:t>
            </a:r>
            <a:endParaRPr lang="sv-SE" sz="2000" dirty="0"/>
          </a:p>
          <a:p>
            <a:pPr marL="539750" indent="-263525">
              <a:spcAft>
                <a:spcPts val="800"/>
              </a:spcAft>
            </a:pPr>
            <a:r>
              <a:rPr lang="sv-SE" sz="2000" dirty="0"/>
              <a:t>Att göra tilldelning av entreprenaden delegeras Vd efter anbuden kommit in (villkorat att anbud ryms inom budget som kommer att utgöra beslutsunderlag).</a:t>
            </a:r>
          </a:p>
          <a:p>
            <a:pPr marL="539750" indent="-263525">
              <a:spcAft>
                <a:spcPts val="800"/>
              </a:spcAft>
            </a:pPr>
            <a:r>
              <a:rPr lang="sv-SE" sz="2000" dirty="0"/>
              <a:t>Att besluta om projektmandat avseende attest och beslutsordningen.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90845C-7115-4CED-AC95-083A3866A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Forts, Avtals- och beslutsprocessen framåt</a:t>
            </a:r>
          </a:p>
        </p:txBody>
      </p:sp>
    </p:spTree>
    <p:extLst>
      <p:ext uri="{BB962C8B-B14F-4D97-AF65-F5344CB8AC3E}">
        <p14:creationId xmlns:p14="http://schemas.microsoft.com/office/powerpoint/2010/main" val="64810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Älvstranden Utveckling</a:t>
            </a:r>
          </a:p>
          <a:p>
            <a:r>
              <a:rPr lang="sv-SE" dirty="0"/>
              <a:t>Mats Ransgård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9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ACDF4AF-A3DC-4531-A255-2E746C6A8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908720"/>
            <a:ext cx="10971464" cy="42996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Ärendet ”Redovisning av uppdrag avseende projekt Skeppsbron” kommer till politisk behandling i Kommunstyrelsen 26/2.</a:t>
            </a:r>
            <a:br>
              <a:rPr lang="sv-SE" dirty="0"/>
            </a:br>
            <a:r>
              <a:rPr lang="sv-SE" dirty="0"/>
              <a:t> </a:t>
            </a:r>
          </a:p>
          <a:p>
            <a:r>
              <a:rPr lang="sv-SE" dirty="0"/>
              <a:t>Tjänstutlåtande från SLK ger förslag om att genomföra planerna för Skeppsbron med mindre justeringar. Utredningar visar att förslag till ändringar inte ger någon väsentlig förbättring av totalekonomin för staden.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Älvstranden Utveckling har i sin inlaga till utredningen kommit till samma slutsats. Det finns lite att spara ekonomisk, men mycket att förlora i nyttor och kvaliteter. Större ändringar medför också nya ekonomiska risker i form av skadeståndskrav och reducerade intäkter.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br>
              <a:rPr lang="sv-SE" sz="800" dirty="0"/>
            </a:br>
            <a:endParaRPr lang="sv-SE" sz="8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419F91-8350-47DC-88F4-C112ADAFC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Skeppsbron status februari 2020</a:t>
            </a:r>
          </a:p>
        </p:txBody>
      </p:sp>
    </p:spTree>
    <p:extLst>
      <p:ext uri="{BB962C8B-B14F-4D97-AF65-F5344CB8AC3E}">
        <p14:creationId xmlns:p14="http://schemas.microsoft.com/office/powerpoint/2010/main" val="172525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Masthuggskajen</a:t>
            </a:r>
            <a:br>
              <a:rPr lang="sv-SE" dirty="0"/>
            </a:br>
            <a:r>
              <a:rPr lang="sv-SE" sz="3600" dirty="0"/>
              <a:t>Status februari 2020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Lunchinfo styrelsen 2020-02-07</a:t>
            </a:r>
          </a:p>
        </p:txBody>
      </p:sp>
    </p:spTree>
    <p:extLst>
      <p:ext uri="{BB962C8B-B14F-4D97-AF65-F5344CB8AC3E}">
        <p14:creationId xmlns:p14="http://schemas.microsoft.com/office/powerpoint/2010/main" val="137857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ACDF4AF-A3DC-4531-A255-2E746C6A8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160" y="1232756"/>
            <a:ext cx="10971464" cy="370841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Viktiga händelser:</a:t>
            </a:r>
          </a:p>
          <a:p>
            <a:r>
              <a:rPr lang="sv-SE" dirty="0"/>
              <a:t>Genomförande fortgår efter plan.</a:t>
            </a:r>
          </a:p>
          <a:p>
            <a:r>
              <a:rPr lang="sv-SE" dirty="0"/>
              <a:t>Samordning med staden, tidplan m.m.</a:t>
            </a:r>
          </a:p>
          <a:p>
            <a:r>
              <a:rPr lang="sv-SE" dirty="0"/>
              <a:t>Rekrytering av ny medarbetare, justering av organisation.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Kritiska aktiviteter:</a:t>
            </a:r>
          </a:p>
          <a:p>
            <a:r>
              <a:rPr lang="sv-SE" dirty="0"/>
              <a:t>Trafikkontorets rapportering av GFS till TN.</a:t>
            </a:r>
          </a:p>
          <a:p>
            <a:r>
              <a:rPr lang="sv-SE" dirty="0"/>
              <a:t>Halvön – beställning från staden. Inriktningsbeslut från KF.</a:t>
            </a:r>
          </a:p>
          <a:p>
            <a:r>
              <a:rPr lang="sv-SE" dirty="0"/>
              <a:t>Halvön – projektering, kalkyl, avtal privata aktörer.</a:t>
            </a:r>
            <a:br>
              <a:rPr lang="sv-SE" dirty="0"/>
            </a:br>
            <a:br>
              <a:rPr lang="sv-SE" sz="800" dirty="0"/>
            </a:br>
            <a:endParaRPr lang="sv-SE" sz="8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419F91-8350-47DC-88F4-C112ADAFC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Masthuggskajen status februari 2020</a:t>
            </a:r>
          </a:p>
        </p:txBody>
      </p:sp>
    </p:spTree>
    <p:extLst>
      <p:ext uri="{BB962C8B-B14F-4D97-AF65-F5344CB8AC3E}">
        <p14:creationId xmlns:p14="http://schemas.microsoft.com/office/powerpoint/2010/main" val="286848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Halvön Masthuggskajen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Lunchinfo styrelsen 2020-02-07</a:t>
            </a:r>
          </a:p>
        </p:txBody>
      </p:sp>
    </p:spTree>
    <p:extLst>
      <p:ext uri="{BB962C8B-B14F-4D97-AF65-F5344CB8AC3E}">
        <p14:creationId xmlns:p14="http://schemas.microsoft.com/office/powerpoint/2010/main" val="278527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0954B1A-3C90-4E66-8C43-D26DFD02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612" y="404664"/>
            <a:ext cx="6984776" cy="51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46289" y="1268760"/>
            <a:ext cx="9754167" cy="424847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sv-SE" dirty="0"/>
              <a:t>Genomförandeavtalet och Exploaterings- och markfördelningsavtalet.</a:t>
            </a:r>
          </a:p>
          <a:p>
            <a:pPr>
              <a:spcAft>
                <a:spcPts val="800"/>
              </a:spcAft>
            </a:pPr>
            <a:r>
              <a:rPr lang="sv-SE" dirty="0"/>
              <a:t>Avtalen är baserade på allmän ordning för Allmän plats och ansvar för Bebyggbar mark.</a:t>
            </a:r>
          </a:p>
          <a:p>
            <a:pPr>
              <a:spcAft>
                <a:spcPts val="800"/>
              </a:spcAft>
            </a:pPr>
            <a:r>
              <a:rPr lang="sv-SE" dirty="0"/>
              <a:t>Etablering av Halvön var i tidigt skede planerad som </a:t>
            </a:r>
            <a:r>
              <a:rPr lang="sv-SE" dirty="0" err="1"/>
              <a:t>kofferdammslösning</a:t>
            </a:r>
            <a:br>
              <a:rPr lang="sv-SE" dirty="0"/>
            </a:br>
            <a:r>
              <a:rPr lang="sv-SE" u="sng" dirty="0"/>
              <a:t>(se nästa bild).</a:t>
            </a:r>
            <a:endParaRPr lang="sv-SE" dirty="0"/>
          </a:p>
          <a:p>
            <a:pPr>
              <a:spcAft>
                <a:spcPts val="800"/>
              </a:spcAft>
            </a:pPr>
            <a:r>
              <a:rPr lang="sv-SE" dirty="0"/>
              <a:t>Etablering av halvön låg på kritiska linjen i tidplanen.</a:t>
            </a:r>
          </a:p>
          <a:p>
            <a:pPr>
              <a:spcAft>
                <a:spcPts val="800"/>
              </a:spcAft>
            </a:pPr>
            <a:r>
              <a:rPr lang="sv-SE" dirty="0"/>
              <a:t>Ansvarig för utbyggnaden, TK -&gt; Exploatörerna -&gt; Älvstranden.</a:t>
            </a:r>
          </a:p>
          <a:p>
            <a:pPr>
              <a:spcAft>
                <a:spcPts val="800"/>
              </a:spcAft>
            </a:pPr>
            <a:r>
              <a:rPr lang="sv-SE" dirty="0"/>
              <a:t>Älvstranden Utveckling såg tillsammans med staden en möjlighet att klara tiden och att bygga kompetens och erfarenhet inför kommande projekt till exempel Frihamnen om Älvstranden Utveckling tog på sig ansvaret.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Bakgrund och vägen till ÄU:s ansvar</a:t>
            </a:r>
          </a:p>
        </p:txBody>
      </p:sp>
    </p:spTree>
    <p:extLst>
      <p:ext uri="{BB962C8B-B14F-4D97-AF65-F5344CB8AC3E}">
        <p14:creationId xmlns:p14="http://schemas.microsoft.com/office/powerpoint/2010/main" val="110719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F5CBE4-3C64-4518-9D1B-5E282A3AA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Teknikbild 1, Kofferdammslösning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5D1C1AD-C186-46A6-9770-FB50B681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783506"/>
            <a:ext cx="7488832" cy="50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daterad mall_2019 powerpoint bolaget.potx  -  Skrivskyddad" id="{7E21B877-5E4A-4B87-BF3E-135CBEA545E7}" vid="{8B541553-1B5B-48F1-9C23-BD6881857A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Älvstranden 16_9</Template>
  <TotalTime>6127</TotalTime>
  <Words>484</Words>
  <Application>Microsoft Office PowerPoint</Application>
  <PresentationFormat>Bredbild</PresentationFormat>
  <Paragraphs>89</Paragraphs>
  <Slides>22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Office-tema</vt:lpstr>
      <vt:lpstr>Södra Älvstranden Skeppsbron och Masthuggskajen Status februari 2020</vt:lpstr>
      <vt:lpstr>Skeppsbron Status februari 2020</vt:lpstr>
      <vt:lpstr>PowerPoint-presentation</vt:lpstr>
      <vt:lpstr>Masthuggskajen Status februari 2020</vt:lpstr>
      <vt:lpstr>PowerPoint-presentation</vt:lpstr>
      <vt:lpstr>Halvön Masthuggskajen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>Susanne.Junkala@alvstranden.goteborg.se</Manager>
  <Company>Älvstranden Utveckling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Halvön MHK</dc:title>
  <dc:creator>Mats Ransgård</dc:creator>
  <cp:lastModifiedBy>Ulf Johansson</cp:lastModifiedBy>
  <cp:revision>56</cp:revision>
  <cp:lastPrinted>2020-01-29T10:35:36Z</cp:lastPrinted>
  <dcterms:created xsi:type="dcterms:W3CDTF">2020-01-20T09:04:34Z</dcterms:created>
  <dcterms:modified xsi:type="dcterms:W3CDTF">2020-02-17T11:51:03Z</dcterms:modified>
</cp:coreProperties>
</file>