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71" r:id="rId2"/>
  </p:sldMasterIdLst>
  <p:notesMasterIdLst>
    <p:notesMasterId r:id="rId17"/>
  </p:notes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mnlöst avsnitt" id="{48BB0538-0079-6448-BC76-D3A5B2174425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7"/>
    <a:srgbClr val="119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34" autoAdjust="0"/>
  </p:normalViewPr>
  <p:slideViewPr>
    <p:cSldViewPr snapToGrid="0" snapToObjects="1">
      <p:cViewPr varScale="1">
        <p:scale>
          <a:sx n="81" d="100"/>
          <a:sy n="81" d="100"/>
        </p:scale>
        <p:origin x="808" y="68"/>
      </p:cViewPr>
      <p:guideLst>
        <p:guide orient="horz" pos="22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98CA9-DE57-B14F-A397-678D974D9635}" type="datetimeFigureOut">
              <a:rPr lang="sv-SE" smtClean="0"/>
              <a:t>2016-02-02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D634F-C970-DB40-B753-1075062780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1012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192A0-79E5-4CE0-8509-F394AFE13E0F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310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192A0-79E5-4CE0-8509-F394AFE13E0F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4375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192A0-79E5-4CE0-8509-F394AFE13E0F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7769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192A0-79E5-4CE0-8509-F394AFE13E0F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914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192A0-79E5-4CE0-8509-F394AFE13E0F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3569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192A0-79E5-4CE0-8509-F394AFE13E0F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4356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192A0-79E5-4CE0-8509-F394AFE13E0F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5064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192A0-79E5-4CE0-8509-F394AFE13E0F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025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192A0-79E5-4CE0-8509-F394AFE13E0F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35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169882" y="2218879"/>
            <a:ext cx="6804236" cy="738664"/>
          </a:xfrm>
          <a:prstGeom prst="rect">
            <a:avLst/>
          </a:prstGeom>
        </p:spPr>
        <p:txBody>
          <a:bodyPr/>
          <a:lstStyle>
            <a:lvl1pPr>
              <a:defRPr sz="4800" b="1" i="0" kern="1200" cap="all" baseline="0"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Lägg till rubrik</a:t>
            </a:r>
          </a:p>
        </p:txBody>
      </p:sp>
    </p:spTree>
    <p:extLst>
      <p:ext uri="{BB962C8B-B14F-4D97-AF65-F5344CB8AC3E}">
        <p14:creationId xmlns:p14="http://schemas.microsoft.com/office/powerpoint/2010/main" val="158361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8950" y="742713"/>
            <a:ext cx="8101220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Markeringsrubrik</a:t>
            </a:r>
            <a:endParaRPr lang="sv-SE" dirty="0"/>
          </a:p>
        </p:txBody>
      </p:sp>
      <p:sp>
        <p:nvSpPr>
          <p:cNvPr id="15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8950" y="1992143"/>
            <a:ext cx="6017889" cy="2763834"/>
          </a:xfrm>
          <a:prstGeom prst="rect">
            <a:avLst/>
          </a:prstGeom>
        </p:spPr>
        <p:txBody>
          <a:bodyPr vert="horz">
            <a:spAutoFit/>
          </a:bodyPr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 sz="2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Text text text text text text text</a:t>
            </a:r>
            <a:br>
              <a:rPr lang="sv-SE" dirty="0" smtClean="0"/>
            </a:br>
            <a:r>
              <a:rPr lang="sv-SE" dirty="0" smtClean="0"/>
              <a:t>text text text text text</a:t>
            </a:r>
          </a:p>
          <a:p>
            <a:pPr lvl="0"/>
            <a:r>
              <a:rPr lang="sv-SE" dirty="0" smtClean="0"/>
              <a:t>Text text text text text text text</a:t>
            </a:r>
            <a:br>
              <a:rPr lang="sv-SE" dirty="0" smtClean="0"/>
            </a:br>
            <a:r>
              <a:rPr lang="sv-SE" dirty="0" smtClean="0"/>
              <a:t>text text text text text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sv-SE" dirty="0" smtClean="0"/>
              <a:t>Text text text text text text text</a:t>
            </a:r>
            <a:br>
              <a:rPr lang="sv-SE" dirty="0" smtClean="0"/>
            </a:br>
            <a:r>
              <a:rPr lang="sv-SE" dirty="0" smtClean="0"/>
              <a:t>text text text text 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69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8949" y="741600"/>
            <a:ext cx="8215375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Markeringsrubrik</a:t>
            </a:r>
            <a:endParaRPr lang="sv-SE" dirty="0"/>
          </a:p>
        </p:txBody>
      </p:sp>
      <p:sp>
        <p:nvSpPr>
          <p:cNvPr id="3" name="Platshållare för bild 20"/>
          <p:cNvSpPr>
            <a:spLocks noGrp="1"/>
          </p:cNvSpPr>
          <p:nvPr>
            <p:ph type="pic" sz="quarter" idx="13"/>
          </p:nvPr>
        </p:nvSpPr>
        <p:spPr>
          <a:xfrm>
            <a:off x="488950" y="1990800"/>
            <a:ext cx="5632616" cy="3163888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buNone/>
              <a:defRPr sz="1800">
                <a:latin typeface="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2107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8950" y="741600"/>
            <a:ext cx="8139422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Markeringsrubrik</a:t>
            </a:r>
            <a:endParaRPr lang="sv-SE" dirty="0"/>
          </a:p>
        </p:txBody>
      </p:sp>
      <p:sp>
        <p:nvSpPr>
          <p:cNvPr id="5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8951" y="1990800"/>
            <a:ext cx="4497046" cy="1797415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2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Text text text text text text text</a:t>
            </a:r>
            <a:br>
              <a:rPr lang="sv-SE" dirty="0" smtClean="0"/>
            </a:br>
            <a:r>
              <a:rPr lang="sv-SE" dirty="0" smtClean="0"/>
              <a:t>text text text text text</a:t>
            </a:r>
          </a:p>
          <a:p>
            <a:pPr lvl="0"/>
            <a:r>
              <a:rPr lang="sv-SE" dirty="0" smtClean="0"/>
              <a:t>Text text text text text text text</a:t>
            </a:r>
            <a:br>
              <a:rPr lang="sv-SE" dirty="0" smtClean="0"/>
            </a:br>
            <a:r>
              <a:rPr lang="sv-SE" dirty="0" smtClean="0"/>
              <a:t>text text text text text</a:t>
            </a:r>
          </a:p>
        </p:txBody>
      </p:sp>
      <p:sp>
        <p:nvSpPr>
          <p:cNvPr id="6" name="Platshållare för bild 20"/>
          <p:cNvSpPr>
            <a:spLocks noGrp="1"/>
          </p:cNvSpPr>
          <p:nvPr>
            <p:ph type="pic" sz="quarter" idx="13"/>
          </p:nvPr>
        </p:nvSpPr>
        <p:spPr>
          <a:xfrm>
            <a:off x="5243822" y="1990800"/>
            <a:ext cx="3384550" cy="1900263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buNone/>
              <a:defRPr sz="1800">
                <a:latin typeface="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3086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8950" y="741600"/>
            <a:ext cx="8158297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Markeringsrubrik</a:t>
            </a:r>
            <a:endParaRPr lang="sv-SE" dirty="0"/>
          </a:p>
        </p:txBody>
      </p:sp>
      <p:sp>
        <p:nvSpPr>
          <p:cNvPr id="5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8950" y="1990800"/>
            <a:ext cx="6017889" cy="1797415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2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Text text text text text text text text text text text text text text text text</a:t>
            </a:r>
          </a:p>
          <a:p>
            <a:pPr lvl="0"/>
            <a:r>
              <a:rPr lang="sv-SE" dirty="0" smtClean="0"/>
              <a:t>Text text text text text text text text text text text text text text text text</a:t>
            </a:r>
          </a:p>
        </p:txBody>
      </p:sp>
    </p:spTree>
    <p:extLst>
      <p:ext uri="{BB962C8B-B14F-4D97-AF65-F5344CB8AC3E}">
        <p14:creationId xmlns:p14="http://schemas.microsoft.com/office/powerpoint/2010/main" val="1760125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vå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8950" y="741600"/>
            <a:ext cx="7680272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Markeringsrubrik</a:t>
            </a:r>
            <a:endParaRPr lang="sv-SE" dirty="0"/>
          </a:p>
        </p:txBody>
      </p:sp>
      <p:sp>
        <p:nvSpPr>
          <p:cNvPr id="5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8949" y="1990800"/>
            <a:ext cx="7680273" cy="1428083"/>
          </a:xfrm>
          <a:prstGeom prst="rect">
            <a:avLst/>
          </a:prstGeom>
        </p:spPr>
        <p:txBody>
          <a:bodyPr vert="horz" wrap="square" numCol="2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2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Text </a:t>
            </a:r>
            <a:r>
              <a:rPr lang="sv-SE" dirty="0" err="1" smtClean="0"/>
              <a:t>tvåspalt</a:t>
            </a:r>
            <a:r>
              <a:rPr lang="sv-SE" dirty="0" smtClean="0"/>
              <a:t> text text text text text text text text text</a:t>
            </a:r>
          </a:p>
          <a:p>
            <a:pPr lvl="0"/>
            <a:endParaRPr lang="sv-SE" dirty="0" smtClean="0"/>
          </a:p>
          <a:p>
            <a:pPr lvl="0"/>
            <a:r>
              <a:rPr lang="sv-SE" dirty="0" smtClean="0"/>
              <a:t>Text text text text text text text text text text text text</a:t>
            </a:r>
          </a:p>
        </p:txBody>
      </p:sp>
    </p:spTree>
    <p:extLst>
      <p:ext uri="{BB962C8B-B14F-4D97-AF65-F5344CB8AC3E}">
        <p14:creationId xmlns:p14="http://schemas.microsoft.com/office/powerpoint/2010/main" val="544862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0" hasCustomPrompt="1"/>
          </p:nvPr>
        </p:nvSpPr>
        <p:spPr>
          <a:xfrm>
            <a:off x="488950" y="741600"/>
            <a:ext cx="7680272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Markeringsrubrik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7878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663520" y="6244816"/>
            <a:ext cx="1428760" cy="365125"/>
          </a:xfrm>
          <a:prstGeom prst="rect">
            <a:avLst/>
          </a:prstGeom>
        </p:spPr>
        <p:txBody>
          <a:bodyPr/>
          <a:lstStyle/>
          <a:p>
            <a:fld id="{E4593E44-C2D0-4926-95DF-B3AB94097A63}" type="datetime4">
              <a:rPr lang="sv-SE" smtClean="0"/>
              <a:pPr/>
              <a:t>2 februari 2016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910532" y="6244816"/>
            <a:ext cx="468155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448546" y="6244816"/>
            <a:ext cx="428628" cy="365125"/>
          </a:xfrm>
          <a:prstGeom prst="rect">
            <a:avLst/>
          </a:prstGeom>
        </p:spPr>
        <p:txBody>
          <a:bodyPr/>
          <a:lstStyle/>
          <a:p>
            <a:fld id="{25CB47C4-941C-433B-8EC9-42C81DDA144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998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lå startbil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8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Mercedes Serial Bold"/>
          <a:ea typeface="+mj-ea"/>
          <a:cs typeface="Mercedes Serial Bold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3400" b="0" i="0" kern="1200">
          <a:solidFill>
            <a:schemeClr val="bg1"/>
          </a:solidFill>
          <a:latin typeface="DINOT"/>
          <a:ea typeface="+mn-ea"/>
          <a:cs typeface="DINO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blå sidfot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8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tif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wmf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0"/>
          </p:nvPr>
        </p:nvSpPr>
        <p:spPr>
          <a:xfrm>
            <a:off x="488950" y="741600"/>
            <a:ext cx="7680272" cy="1446550"/>
          </a:xfrm>
        </p:spPr>
        <p:txBody>
          <a:bodyPr/>
          <a:lstStyle/>
          <a:p>
            <a:r>
              <a:rPr lang="sv-SE" dirty="0" smtClean="0"/>
              <a:t>Redovisning </a:t>
            </a:r>
          </a:p>
          <a:p>
            <a:r>
              <a:rPr lang="sv-SE" dirty="0" smtClean="0"/>
              <a:t>Affärsplan 2015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7052"/>
          <a:stretch/>
        </p:blipFill>
        <p:spPr>
          <a:xfrm>
            <a:off x="4841753" y="816158"/>
            <a:ext cx="3662202" cy="47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97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sz="4000" b="1" dirty="0">
                <a:solidFill>
                  <a:srgbClr val="00A2D7"/>
                </a:solidFill>
                <a:latin typeface="Arial"/>
                <a:ea typeface="+mn-ea"/>
                <a:cs typeface="Arial"/>
              </a:rPr>
              <a:t>Miljöpåverkan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082900"/>
            <a:ext cx="4681577" cy="4800599"/>
          </a:xfrm>
        </p:spPr>
        <p:txBody>
          <a:bodyPr>
            <a:noAutofit/>
          </a:bodyPr>
          <a:lstStyle/>
          <a:p>
            <a:r>
              <a:rPr lang="sv-SE" sz="2000" dirty="0" err="1" smtClean="0"/>
              <a:t>Solhus</a:t>
            </a:r>
            <a:r>
              <a:rPr lang="sv-SE" sz="2000" dirty="0" smtClean="0"/>
              <a:t> 4 solceller – utredning rätt effekt på rätt plats</a:t>
            </a:r>
          </a:p>
          <a:p>
            <a:r>
              <a:rPr lang="sv-SE" sz="2000" dirty="0" err="1" smtClean="0"/>
              <a:t>Celcius</a:t>
            </a:r>
            <a:r>
              <a:rPr lang="sv-SE" sz="2000" dirty="0" smtClean="0"/>
              <a:t> – 100 tvätt- och torkmaskiner – utreder förbättringar</a:t>
            </a:r>
          </a:p>
          <a:p>
            <a:r>
              <a:rPr lang="sv-SE" sz="2000" dirty="0" err="1" smtClean="0"/>
              <a:t>Solhus</a:t>
            </a:r>
            <a:r>
              <a:rPr lang="sv-SE" sz="2000" dirty="0" smtClean="0"/>
              <a:t> 3 solceller Peppar – ca 12 % mindre köpt el</a:t>
            </a:r>
          </a:p>
          <a:p>
            <a:r>
              <a:rPr lang="sv-SE" sz="2000" dirty="0" smtClean="0"/>
              <a:t>Över 100 odlingslotter – Salviagatan invigdes 13 juni, utökning på Muskotgatan, mindre på Peppar- och Saffransgatan</a:t>
            </a:r>
          </a:p>
          <a:p>
            <a:r>
              <a:rPr lang="sv-SE" sz="2000" dirty="0" smtClean="0"/>
              <a:t>Fortsatt arbete med Växthus på Lindgården</a:t>
            </a:r>
          </a:p>
          <a:p>
            <a:r>
              <a:rPr lang="sv-SE" sz="2000" dirty="0" smtClean="0"/>
              <a:t>Fortsatt med Elbilspool för hyresgästerna, vindkraftsel och individuell mätning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63" y="2124270"/>
            <a:ext cx="3873698" cy="258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sz="4000" b="1" dirty="0">
                <a:solidFill>
                  <a:srgbClr val="00A2D7"/>
                </a:solidFill>
                <a:latin typeface="Arial"/>
                <a:ea typeface="+mn-ea"/>
                <a:cs typeface="Arial"/>
              </a:rPr>
              <a:t>Öppenhet och transparens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199" y="1184564"/>
            <a:ext cx="4061115" cy="4747699"/>
          </a:xfrm>
        </p:spPr>
        <p:txBody>
          <a:bodyPr>
            <a:noAutofit/>
          </a:bodyPr>
          <a:lstStyle/>
          <a:p>
            <a:r>
              <a:rPr lang="sv-SE" sz="1800" dirty="0"/>
              <a:t>Rak och tydlig </a:t>
            </a:r>
            <a:r>
              <a:rPr lang="sv-SE" sz="1800" dirty="0" smtClean="0"/>
              <a:t>kommunikation: Pressmaterial</a:t>
            </a:r>
            <a:r>
              <a:rPr lang="sv-SE" sz="1800" dirty="0"/>
              <a:t>, länkar, hemsida, sociala media o Gårdstensbladet</a:t>
            </a:r>
          </a:p>
          <a:p>
            <a:r>
              <a:rPr lang="sv-SE" sz="1800" dirty="0"/>
              <a:t>Idéum i </a:t>
            </a:r>
            <a:r>
              <a:rPr lang="sv-SE" sz="1800" dirty="0" smtClean="0"/>
              <a:t>Gårdsten och Lilla Idéum </a:t>
            </a:r>
            <a:r>
              <a:rPr lang="sv-SE" sz="1800" dirty="0"/>
              <a:t> </a:t>
            </a:r>
            <a:r>
              <a:rPr lang="sv-SE" sz="1800" dirty="0" smtClean="0"/>
              <a:t>   25 bokade </a:t>
            </a:r>
            <a:r>
              <a:rPr lang="sv-SE" sz="1800" dirty="0" err="1" smtClean="0"/>
              <a:t>dgr</a:t>
            </a:r>
            <a:r>
              <a:rPr lang="sv-SE" sz="1800" dirty="0" smtClean="0"/>
              <a:t> (17 </a:t>
            </a:r>
            <a:r>
              <a:rPr lang="sv-SE" sz="1800" dirty="0" err="1" smtClean="0"/>
              <a:t>dgr</a:t>
            </a:r>
            <a:r>
              <a:rPr lang="sv-SE" sz="1800" dirty="0" smtClean="0"/>
              <a:t> 2014)</a:t>
            </a:r>
            <a:endParaRPr lang="sv-SE" sz="1800" dirty="0"/>
          </a:p>
          <a:p>
            <a:r>
              <a:rPr lang="sv-SE" sz="1800" dirty="0" smtClean="0"/>
              <a:t>Inflytande lockar till delaktighet </a:t>
            </a:r>
          </a:p>
          <a:p>
            <a:pPr lvl="1"/>
            <a:r>
              <a:rPr lang="sv-SE" sz="1600" dirty="0" err="1" smtClean="0"/>
              <a:t>TräningsTräffar</a:t>
            </a:r>
            <a:r>
              <a:rPr lang="sv-SE" sz="1600" dirty="0" smtClean="0"/>
              <a:t> 20-40 deltagare varje vecka (</a:t>
            </a:r>
            <a:r>
              <a:rPr lang="sv-SE" sz="1600" dirty="0" err="1" smtClean="0"/>
              <a:t>tis</a:t>
            </a:r>
            <a:r>
              <a:rPr lang="sv-SE" sz="1600" dirty="0" smtClean="0"/>
              <a:t> &amp; </a:t>
            </a:r>
            <a:r>
              <a:rPr lang="sv-SE" sz="1600" dirty="0" err="1" smtClean="0"/>
              <a:t>ons</a:t>
            </a:r>
            <a:r>
              <a:rPr lang="sv-SE" sz="1600" dirty="0" smtClean="0"/>
              <a:t>), ca 60 träningstillfällen</a:t>
            </a:r>
          </a:p>
          <a:p>
            <a:pPr lvl="1"/>
            <a:r>
              <a:rPr lang="sv-SE" sz="1600" dirty="0" smtClean="0"/>
              <a:t>Stor boutställning Idéum, 75 deltagare</a:t>
            </a:r>
          </a:p>
          <a:p>
            <a:pPr lvl="1"/>
            <a:r>
              <a:rPr lang="sv-SE" sz="1600" dirty="0" smtClean="0"/>
              <a:t>Boutställning </a:t>
            </a:r>
            <a:r>
              <a:rPr lang="sv-SE" sz="1600" dirty="0"/>
              <a:t>Gårdstens </a:t>
            </a:r>
            <a:r>
              <a:rPr lang="sv-SE" sz="1600" dirty="0" smtClean="0"/>
              <a:t>Centrum nov-dec, 7 tillfällen</a:t>
            </a:r>
          </a:p>
          <a:p>
            <a:r>
              <a:rPr lang="sv-SE" sz="1800" dirty="0" smtClean="0"/>
              <a:t>Årets </a:t>
            </a:r>
            <a:r>
              <a:rPr lang="sv-SE" sz="1800" dirty="0"/>
              <a:t>Gårdstensbor </a:t>
            </a:r>
            <a:r>
              <a:rPr lang="sv-SE" sz="1800" dirty="0" smtClean="0"/>
              <a:t>2014, premierades </a:t>
            </a:r>
            <a:r>
              <a:rPr lang="sv-SE" sz="1800" dirty="0"/>
              <a:t>i </a:t>
            </a:r>
            <a:r>
              <a:rPr lang="sv-SE" sz="1800" dirty="0" smtClean="0"/>
              <a:t>februari</a:t>
            </a:r>
          </a:p>
          <a:p>
            <a:r>
              <a:rPr lang="sv-SE" sz="1800" dirty="0" smtClean="0"/>
              <a:t>Årets Ungdomar premierades i juli</a:t>
            </a:r>
            <a:endParaRPr lang="sv-SE" sz="1800" dirty="0"/>
          </a:p>
          <a:p>
            <a:pPr marL="457200" lvl="1" indent="0">
              <a:buNone/>
            </a:pPr>
            <a:endParaRPr lang="sv-SE" sz="20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66" b="13609"/>
          <a:stretch/>
        </p:blipFill>
        <p:spPr>
          <a:xfrm>
            <a:off x="4640012" y="1292765"/>
            <a:ext cx="4299161" cy="310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sz="4000" b="1" dirty="0">
                <a:solidFill>
                  <a:srgbClr val="00A2D7"/>
                </a:solidFill>
                <a:latin typeface="Arial"/>
                <a:ea typeface="+mn-ea"/>
                <a:cs typeface="Arial"/>
              </a:rPr>
              <a:t>Arbetsförhållande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3466" y="1118858"/>
            <a:ext cx="4264331" cy="4857403"/>
          </a:xfrm>
        </p:spPr>
        <p:txBody>
          <a:bodyPr>
            <a:noAutofit/>
          </a:bodyPr>
          <a:lstStyle/>
          <a:p>
            <a:r>
              <a:rPr lang="sv-SE" sz="2000" dirty="0" smtClean="0"/>
              <a:t>MMI hösten 2016 med staden</a:t>
            </a:r>
          </a:p>
          <a:p>
            <a:r>
              <a:rPr lang="sv-SE" sz="2000" dirty="0" smtClean="0"/>
              <a:t>Samtliga erbjuds Individuell UGL-utbildning samt Team- och lagutvecklingsdagar för samtliga </a:t>
            </a:r>
          </a:p>
          <a:p>
            <a:r>
              <a:rPr lang="sv-SE" sz="2000" dirty="0" smtClean="0"/>
              <a:t>Främjande och engagerat medarbetarskap – bidrar till utveckling av området</a:t>
            </a:r>
          </a:p>
          <a:p>
            <a:r>
              <a:rPr lang="sv-SE" sz="2000" dirty="0" smtClean="0"/>
              <a:t>Friskvårdssatsningar bidrages</a:t>
            </a:r>
          </a:p>
          <a:p>
            <a:r>
              <a:rPr lang="sv-SE" sz="2000" dirty="0"/>
              <a:t>Studieresa </a:t>
            </a:r>
            <a:r>
              <a:rPr lang="sv-SE" sz="2000" dirty="0" err="1"/>
              <a:t>till</a:t>
            </a:r>
            <a:r>
              <a:rPr lang="sv-SE" sz="2000" dirty="0" err="1" smtClean="0"/>
              <a:t>Simrishamn</a:t>
            </a:r>
            <a:r>
              <a:rPr lang="sv-SE" sz="2000" dirty="0" smtClean="0"/>
              <a:t> </a:t>
            </a:r>
          </a:p>
          <a:p>
            <a:pPr lvl="1"/>
            <a:r>
              <a:rPr lang="sv-SE" sz="2000" dirty="0" smtClean="0"/>
              <a:t>Guidning i </a:t>
            </a:r>
            <a:r>
              <a:rPr lang="sv-SE" sz="2000" dirty="0" err="1" smtClean="0"/>
              <a:t>Jakriborg</a:t>
            </a:r>
            <a:endParaRPr lang="sv-SE" sz="2000" dirty="0" smtClean="0"/>
          </a:p>
          <a:p>
            <a:pPr lvl="1"/>
            <a:r>
              <a:rPr lang="sv-SE" sz="2000" dirty="0" smtClean="0"/>
              <a:t>Föreläsning om Jämställdhet – Gudrun Schyman</a:t>
            </a:r>
            <a:endParaRPr lang="sv-SE" sz="2000" dirty="0"/>
          </a:p>
          <a:p>
            <a:r>
              <a:rPr lang="sv-SE" sz="2000" dirty="0" smtClean="0"/>
              <a:t>Låg sjukfrånvaro, 2,9 % (2,1 % 2014)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98" y="1249998"/>
            <a:ext cx="4322619" cy="287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1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sz="4000" b="1" dirty="0">
                <a:solidFill>
                  <a:srgbClr val="00A2D7"/>
                </a:solidFill>
                <a:latin typeface="Arial"/>
                <a:ea typeface="+mn-ea"/>
                <a:cs typeface="Arial"/>
              </a:rPr>
              <a:t>Kunskapsutveckling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35528"/>
            <a:ext cx="3898776" cy="4525963"/>
          </a:xfrm>
        </p:spPr>
        <p:txBody>
          <a:bodyPr>
            <a:normAutofit fontScale="77500" lnSpcReduction="20000"/>
          </a:bodyPr>
          <a:lstStyle/>
          <a:p>
            <a:r>
              <a:rPr lang="sv-SE" dirty="0" smtClean="0"/>
              <a:t>Studiebesök</a:t>
            </a:r>
            <a:r>
              <a:rPr lang="sv-SE" dirty="0"/>
              <a:t> </a:t>
            </a:r>
            <a:r>
              <a:rPr lang="sv-SE" dirty="0" smtClean="0"/>
              <a:t>och konferenser</a:t>
            </a:r>
          </a:p>
          <a:p>
            <a:pPr lvl="1"/>
            <a:r>
              <a:rPr lang="sv-SE" dirty="0" err="1" smtClean="0"/>
              <a:t>Celcius</a:t>
            </a:r>
            <a:endParaRPr lang="sv-SE" dirty="0" smtClean="0"/>
          </a:p>
          <a:p>
            <a:pPr lvl="1"/>
            <a:r>
              <a:rPr lang="sv-SE" dirty="0" smtClean="0"/>
              <a:t>Företagarträffar</a:t>
            </a:r>
          </a:p>
          <a:p>
            <a:pPr lvl="1"/>
            <a:r>
              <a:rPr lang="sv-SE" dirty="0" smtClean="0"/>
              <a:t>Bostadsföretag och kommuner </a:t>
            </a:r>
          </a:p>
          <a:p>
            <a:r>
              <a:rPr lang="sv-SE" dirty="0" smtClean="0"/>
              <a:t>Fortsatt samarbete </a:t>
            </a:r>
          </a:p>
          <a:p>
            <a:pPr lvl="1"/>
            <a:r>
              <a:rPr lang="sv-SE" dirty="0" smtClean="0"/>
              <a:t>Gatubolaget – Elbilspool</a:t>
            </a:r>
          </a:p>
          <a:p>
            <a:pPr lvl="1"/>
            <a:r>
              <a:rPr lang="sv-SE" dirty="0" smtClean="0"/>
              <a:t>Chalmers, Göteborg Energi - solceller</a:t>
            </a:r>
          </a:p>
          <a:p>
            <a:r>
              <a:rPr lang="sv-SE" dirty="0" smtClean="0"/>
              <a:t>Tre år i forsknings-projektet ”Nyttan med allmännyttan” 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93" y="1544532"/>
            <a:ext cx="2542032" cy="38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algn="l"/>
            <a:r>
              <a:rPr lang="sv-SE" sz="4000" b="1" dirty="0">
                <a:solidFill>
                  <a:srgbClr val="00A2D7"/>
                </a:solidFill>
                <a:latin typeface="Arial"/>
                <a:ea typeface="+mn-ea"/>
                <a:cs typeface="Arial"/>
              </a:rPr>
              <a:t>Ekonomi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3306" y="1268760"/>
            <a:ext cx="4232506" cy="4525963"/>
          </a:xfrm>
        </p:spPr>
        <p:txBody>
          <a:bodyPr>
            <a:normAutofit fontScale="92500" lnSpcReduction="20000"/>
          </a:bodyPr>
          <a:lstStyle/>
          <a:p>
            <a:r>
              <a:rPr lang="sv-SE" sz="2800" dirty="0"/>
              <a:t>82 </a:t>
            </a:r>
            <a:r>
              <a:rPr lang="sv-SE" sz="2800" dirty="0" smtClean="0"/>
              <a:t>Mkr Fastighetsresultat</a:t>
            </a:r>
          </a:p>
          <a:p>
            <a:r>
              <a:rPr lang="sv-SE" sz="2800" dirty="0" smtClean="0"/>
              <a:t>1 483 Mkr fastighetsvärde         (1 225 Mkr)</a:t>
            </a:r>
          </a:p>
          <a:p>
            <a:r>
              <a:rPr lang="sv-SE" sz="2800" dirty="0" smtClean="0"/>
              <a:t>Uthyrning</a:t>
            </a:r>
          </a:p>
          <a:p>
            <a:pPr lvl="1"/>
            <a:r>
              <a:rPr lang="sv-SE" sz="2400" dirty="0" smtClean="0"/>
              <a:t>0 vakanser</a:t>
            </a:r>
          </a:p>
          <a:p>
            <a:pPr lvl="1"/>
            <a:r>
              <a:rPr lang="sv-SE" sz="2400" dirty="0" smtClean="0"/>
              <a:t>0,71 % hyreshöjning, helår (1,16 %) </a:t>
            </a:r>
          </a:p>
          <a:p>
            <a:pPr lvl="1"/>
            <a:r>
              <a:rPr lang="sv-SE" sz="2400" dirty="0" smtClean="0"/>
              <a:t>8 % omsättningsgrad (10 %)</a:t>
            </a:r>
          </a:p>
          <a:p>
            <a:r>
              <a:rPr lang="sv-SE" sz="2800" dirty="0" smtClean="0"/>
              <a:t>1 165 kvm ledig lokalyta   (5 543 kvm)</a:t>
            </a:r>
          </a:p>
          <a:p>
            <a:r>
              <a:rPr lang="sv-SE" sz="2800" dirty="0" smtClean="0"/>
              <a:t>God soliditet 67,4 % (65 %)</a:t>
            </a:r>
          </a:p>
          <a:p>
            <a:r>
              <a:rPr lang="sv-SE" sz="2800" dirty="0" smtClean="0"/>
              <a:t>Trygghet = god investering</a:t>
            </a:r>
          </a:p>
          <a:p>
            <a:endParaRPr lang="sv-SE" sz="2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76" y="1331640"/>
            <a:ext cx="3985711" cy="26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 smtClean="0"/>
              <a:t>Inledning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467965" y="1747407"/>
            <a:ext cx="4241748" cy="3588675"/>
          </a:xfrm>
        </p:spPr>
        <p:txBody>
          <a:bodyPr/>
          <a:lstStyle/>
          <a:p>
            <a:r>
              <a:rPr lang="sv-SE" dirty="0" smtClean="0"/>
              <a:t>Förverkligande av Gårdstens Vision 2025</a:t>
            </a:r>
          </a:p>
          <a:p>
            <a:r>
              <a:rPr lang="sv-SE" dirty="0" smtClean="0"/>
              <a:t>Social upphandling</a:t>
            </a:r>
          </a:p>
          <a:p>
            <a:r>
              <a:rPr lang="sv-SE" dirty="0" smtClean="0"/>
              <a:t>Aktiviteter för barn, ungdomar och vuxna</a:t>
            </a:r>
          </a:p>
          <a:p>
            <a:r>
              <a:rPr lang="sv-SE" dirty="0" smtClean="0"/>
              <a:t>Nya butiker </a:t>
            </a:r>
          </a:p>
          <a:p>
            <a:r>
              <a:rPr lang="sv-SE" dirty="0" smtClean="0"/>
              <a:t>En bra affär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955" y="1855606"/>
            <a:ext cx="2400000" cy="1800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37" y="3753336"/>
            <a:ext cx="2150457" cy="18000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27" y="218928"/>
            <a:ext cx="4350734" cy="1538948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58" y="1855606"/>
            <a:ext cx="1681875" cy="18000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5" b="14240"/>
          <a:stretch/>
        </p:blipFill>
        <p:spPr>
          <a:xfrm>
            <a:off x="7248779" y="3753336"/>
            <a:ext cx="176045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1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/>
          <p:cNvSpPr>
            <a:spLocks noGrp="1"/>
          </p:cNvSpPr>
          <p:nvPr>
            <p:ph type="body" sz="quarter" idx="10"/>
          </p:nvPr>
        </p:nvSpPr>
        <p:spPr>
          <a:xfrm>
            <a:off x="488950" y="186964"/>
            <a:ext cx="7680272" cy="707886"/>
          </a:xfrm>
        </p:spPr>
        <p:txBody>
          <a:bodyPr/>
          <a:lstStyle/>
          <a:p>
            <a:r>
              <a:rPr lang="sv-SE" dirty="0" smtClean="0"/>
              <a:t>Styrkort 2016</a:t>
            </a:r>
            <a:endParaRPr lang="sv-SE" dirty="0"/>
          </a:p>
        </p:txBody>
      </p:sp>
      <p:graphicFrame>
        <p:nvGraphicFramePr>
          <p:cNvPr id="22" name="Group 2"/>
          <p:cNvGraphicFramePr>
            <a:graphicFrameLocks noGrp="1"/>
          </p:cNvGraphicFramePr>
          <p:nvPr>
            <p:extLst/>
          </p:nvPr>
        </p:nvGraphicFramePr>
        <p:xfrm>
          <a:off x="539750" y="1013882"/>
          <a:ext cx="7947758" cy="4495002"/>
        </p:xfrm>
        <a:graphic>
          <a:graphicData uri="http://schemas.openxmlformats.org/drawingml/2006/table">
            <a:tbl>
              <a:tblPr/>
              <a:tblGrid>
                <a:gridCol w="38915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561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4750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Verksamheter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Välfärd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4750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Ekonomi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Medarbetare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2735706" y="2632540"/>
            <a:ext cx="3277978" cy="14584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>
              <a:solidFill>
                <a:srgbClr val="9999FF"/>
              </a:solidFill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086830" y="2647530"/>
            <a:ext cx="26167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2400" dirty="0"/>
              <a:t>Hyresgäster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2680690" y="3072249"/>
            <a:ext cx="34344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sv-SE" b="1" dirty="0" smtClean="0"/>
              <a:t>Serviceindex 2014: 80,2 %  </a:t>
            </a:r>
            <a:r>
              <a:rPr lang="sv-SE" dirty="0" smtClean="0"/>
              <a:t>(Framtiden 78,4 %)</a:t>
            </a:r>
          </a:p>
          <a:p>
            <a:pPr algn="ctr"/>
            <a:r>
              <a:rPr lang="sv-SE" dirty="0" smtClean="0"/>
              <a:t>Mål 2016: 80,5 %</a:t>
            </a:r>
            <a:endParaRPr lang="sv-SE" dirty="0"/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64952" y="1730654"/>
            <a:ext cx="37797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v-SE" b="1" dirty="0" smtClean="0"/>
              <a:t>Produktindex 2014: 75 % </a:t>
            </a:r>
          </a:p>
          <a:p>
            <a:r>
              <a:rPr lang="sv-SE" dirty="0" smtClean="0"/>
              <a:t>(Framtiden 74,9 %)</a:t>
            </a:r>
          </a:p>
          <a:p>
            <a:r>
              <a:rPr lang="sv-SE" dirty="0" smtClean="0"/>
              <a:t>Mål 2016: 76 %</a:t>
            </a:r>
            <a:r>
              <a:rPr lang="sv-SE" sz="2000" dirty="0" smtClean="0"/>
              <a:t>	</a:t>
            </a:r>
            <a:endParaRPr lang="sv-SE" sz="2000" dirty="0"/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588417" y="4132559"/>
            <a:ext cx="38524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v-SE" dirty="0" smtClean="0"/>
              <a:t>Fastighetsresultat</a:t>
            </a:r>
            <a:endParaRPr lang="sv-SE" dirty="0"/>
          </a:p>
          <a:p>
            <a:r>
              <a:rPr lang="sv-SE" dirty="0" smtClean="0"/>
              <a:t>Utfall -14     Utfall -15	Mål -16</a:t>
            </a:r>
          </a:p>
          <a:p>
            <a:r>
              <a:rPr lang="sv-SE" dirty="0" smtClean="0"/>
              <a:t>81,8 Mkr	     82 Mkr	85 Mkr</a:t>
            </a:r>
            <a:endParaRPr lang="sv-SE" dirty="0"/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4440836" y="4068296"/>
            <a:ext cx="40466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v-SE" dirty="0" smtClean="0"/>
              <a:t>Korttid</a:t>
            </a:r>
            <a:r>
              <a:rPr lang="sv-SE" dirty="0"/>
              <a:t>	  </a:t>
            </a:r>
            <a:r>
              <a:rPr lang="sv-SE" dirty="0" smtClean="0"/>
              <a:t>          2014   2015    Mål -16</a:t>
            </a:r>
          </a:p>
          <a:p>
            <a:r>
              <a:rPr lang="sv-SE" dirty="0" smtClean="0"/>
              <a:t>Sjukfrånvaro %     2,1       2,9	  Under 2%</a:t>
            </a:r>
            <a:endParaRPr lang="sv-SE" dirty="0"/>
          </a:p>
          <a:p>
            <a:r>
              <a:rPr lang="sv-SE" dirty="0" smtClean="0"/>
              <a:t>MMI</a:t>
            </a:r>
            <a:r>
              <a:rPr lang="sv-SE" dirty="0"/>
              <a:t>, </a:t>
            </a:r>
            <a:r>
              <a:rPr lang="sv-SE" dirty="0" smtClean="0"/>
              <a:t>index</a:t>
            </a:r>
            <a:r>
              <a:rPr lang="sv-SE" dirty="0"/>
              <a:t> </a:t>
            </a:r>
            <a:r>
              <a:rPr lang="sv-SE" dirty="0" smtClean="0"/>
              <a:t>	      77 	  -                </a:t>
            </a:r>
            <a:endParaRPr lang="sv-SE" dirty="0"/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4452078" y="1624451"/>
            <a:ext cx="403542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v-SE" sz="2000" dirty="0" smtClean="0"/>
              <a:t>	         </a:t>
            </a:r>
            <a:r>
              <a:rPr lang="sv-SE" dirty="0" smtClean="0"/>
              <a:t>Utfall -15			Mål -16</a:t>
            </a:r>
            <a:endParaRPr lang="sv-SE" dirty="0"/>
          </a:p>
          <a:p>
            <a:r>
              <a:rPr lang="sv-SE" dirty="0"/>
              <a:t>Antal </a:t>
            </a:r>
          </a:p>
          <a:p>
            <a:r>
              <a:rPr lang="sv-SE" dirty="0"/>
              <a:t>jobb </a:t>
            </a:r>
            <a:r>
              <a:rPr lang="sv-SE" dirty="0" smtClean="0"/>
              <a:t>	266 varav 8 </a:t>
            </a:r>
            <a:r>
              <a:rPr lang="sv-SE" dirty="0" err="1" smtClean="0"/>
              <a:t>st</a:t>
            </a:r>
            <a:r>
              <a:rPr lang="sv-SE" dirty="0" smtClean="0"/>
              <a:t> 		180 </a:t>
            </a:r>
            <a:r>
              <a:rPr lang="sv-SE" dirty="0" err="1" smtClean="0"/>
              <a:t>st</a:t>
            </a:r>
            <a:endParaRPr lang="sv-SE" dirty="0" smtClean="0"/>
          </a:p>
          <a:p>
            <a:r>
              <a:rPr lang="sv-SE" dirty="0"/>
              <a:t>	 </a:t>
            </a:r>
            <a:r>
              <a:rPr lang="sv-SE" dirty="0" smtClean="0"/>
              <a:t>                   inom social upp-				            handling</a:t>
            </a:r>
          </a:p>
        </p:txBody>
      </p:sp>
    </p:spTree>
    <p:extLst>
      <p:ext uri="{BB962C8B-B14F-4D97-AF65-F5344CB8AC3E}">
        <p14:creationId xmlns:p14="http://schemas.microsoft.com/office/powerpoint/2010/main" val="36769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algn="l"/>
            <a:r>
              <a:rPr lang="sv-SE" sz="4000" b="1" dirty="0">
                <a:solidFill>
                  <a:srgbClr val="00A2D7"/>
                </a:solidFill>
                <a:latin typeface="Arial"/>
                <a:ea typeface="+mn-ea"/>
                <a:cs typeface="Arial"/>
              </a:rPr>
              <a:t>Livsmiljö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70510" y="1143707"/>
            <a:ext cx="4330824" cy="4939698"/>
          </a:xfrm>
        </p:spPr>
        <p:txBody>
          <a:bodyPr>
            <a:normAutofit fontScale="62500" lnSpcReduction="20000"/>
          </a:bodyPr>
          <a:lstStyle/>
          <a:p>
            <a:r>
              <a:rPr lang="sv-SE" dirty="0" smtClean="0"/>
              <a:t>Serviceindex &amp; Produktindex</a:t>
            </a:r>
          </a:p>
          <a:p>
            <a:pPr lvl="1"/>
            <a:r>
              <a:rPr lang="sv-SE" dirty="0" smtClean="0"/>
              <a:t>Trygghetsgruppen</a:t>
            </a:r>
          </a:p>
          <a:p>
            <a:pPr lvl="1"/>
            <a:r>
              <a:rPr lang="sv-SE" dirty="0" smtClean="0"/>
              <a:t>Huschefernas dagliga rundor</a:t>
            </a:r>
          </a:p>
          <a:p>
            <a:pPr lvl="1"/>
            <a:r>
              <a:rPr lang="sv-SE" dirty="0" smtClean="0"/>
              <a:t>Service 365 dagar om året </a:t>
            </a:r>
          </a:p>
          <a:p>
            <a:pPr lvl="1"/>
            <a:r>
              <a:rPr lang="sv-SE" dirty="0" smtClean="0"/>
              <a:t>Trygghetsmässa</a:t>
            </a:r>
          </a:p>
          <a:p>
            <a:pPr lvl="1"/>
            <a:r>
              <a:rPr lang="sv-SE" dirty="0" smtClean="0"/>
              <a:t>Trygghetsvandring</a:t>
            </a:r>
          </a:p>
          <a:p>
            <a:pPr lvl="1"/>
            <a:r>
              <a:rPr lang="sv-SE" dirty="0" smtClean="0"/>
              <a:t>Brandskyddsträff (en del i </a:t>
            </a:r>
            <a:r>
              <a:rPr lang="sv-SE" dirty="0"/>
              <a:t>SBA</a:t>
            </a:r>
            <a:r>
              <a:rPr lang="sv-SE" dirty="0" smtClean="0"/>
              <a:t>)</a:t>
            </a:r>
          </a:p>
          <a:p>
            <a:pPr lvl="1"/>
            <a:r>
              <a:rPr lang="sv-SE" dirty="0" smtClean="0"/>
              <a:t>Över </a:t>
            </a:r>
            <a:r>
              <a:rPr lang="sv-SE" dirty="0"/>
              <a:t>100 </a:t>
            </a:r>
            <a:r>
              <a:rPr lang="sv-SE" dirty="0" smtClean="0"/>
              <a:t>odlingslotter</a:t>
            </a:r>
          </a:p>
          <a:p>
            <a:r>
              <a:rPr lang="sv-SE" dirty="0" smtClean="0"/>
              <a:t>Ombyggnad </a:t>
            </a:r>
            <a:r>
              <a:rPr lang="sv-SE" dirty="0"/>
              <a:t>&amp; </a:t>
            </a:r>
            <a:r>
              <a:rPr lang="sv-SE" dirty="0" smtClean="0"/>
              <a:t>Underhåll</a:t>
            </a:r>
          </a:p>
          <a:p>
            <a:pPr lvl="1"/>
            <a:r>
              <a:rPr lang="sv-SE" dirty="0" smtClean="0"/>
              <a:t>Centrumgaraget – start etapp 3</a:t>
            </a:r>
          </a:p>
          <a:p>
            <a:pPr lvl="1"/>
            <a:r>
              <a:rPr lang="sv-SE" dirty="0" smtClean="0"/>
              <a:t>71 badrum</a:t>
            </a:r>
          </a:p>
          <a:p>
            <a:pPr lvl="1"/>
            <a:r>
              <a:rPr lang="sv-SE" dirty="0" smtClean="0"/>
              <a:t>Fönsterbyten västra Gårdsten 7 av 11 gårdar klara</a:t>
            </a:r>
          </a:p>
          <a:p>
            <a:r>
              <a:rPr lang="sv-SE" dirty="0" smtClean="0"/>
              <a:t>Handel och företag</a:t>
            </a:r>
          </a:p>
          <a:p>
            <a:pPr lvl="1"/>
            <a:r>
              <a:rPr lang="sv-SE" dirty="0" err="1" smtClean="0"/>
              <a:t>Mamas</a:t>
            </a:r>
            <a:r>
              <a:rPr lang="sv-SE" dirty="0" smtClean="0"/>
              <a:t> Retro</a:t>
            </a:r>
          </a:p>
          <a:p>
            <a:pPr lvl="1"/>
            <a:r>
              <a:rPr lang="sv-SE" dirty="0" smtClean="0"/>
              <a:t>Fiskbutiken Havspalatset</a:t>
            </a:r>
          </a:p>
          <a:p>
            <a:pPr lvl="1"/>
            <a:r>
              <a:rPr lang="sv-SE" dirty="0" smtClean="0"/>
              <a:t>Colorama – färg och tapeter</a:t>
            </a:r>
          </a:p>
          <a:p>
            <a:pPr marL="457200" lvl="1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180" y="1039265"/>
            <a:ext cx="3748284" cy="207280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16" y="3310430"/>
            <a:ext cx="3748284" cy="221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4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0"/>
          </p:nvPr>
        </p:nvSpPr>
        <p:spPr>
          <a:xfrm>
            <a:off x="491794" y="313578"/>
            <a:ext cx="7680272" cy="1323439"/>
          </a:xfrm>
        </p:spPr>
        <p:txBody>
          <a:bodyPr/>
          <a:lstStyle/>
          <a:p>
            <a:r>
              <a:rPr lang="sv-SE" dirty="0" smtClean="0"/>
              <a:t>Brottsstatistik per 1000 invånare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74" y="1613242"/>
            <a:ext cx="7202677" cy="41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sz="4000" b="1" dirty="0">
                <a:solidFill>
                  <a:srgbClr val="00A2D7"/>
                </a:solidFill>
                <a:latin typeface="Arial"/>
                <a:ea typeface="+mn-ea"/>
                <a:cs typeface="Arial"/>
              </a:rPr>
              <a:t>Bostadsutbud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5191" y="1042049"/>
            <a:ext cx="6023166" cy="4853136"/>
          </a:xfrm>
        </p:spPr>
        <p:txBody>
          <a:bodyPr>
            <a:noAutofit/>
          </a:bodyPr>
          <a:lstStyle/>
          <a:p>
            <a:r>
              <a:rPr lang="sv-SE" sz="2000" dirty="0"/>
              <a:t>Gårdsten </a:t>
            </a:r>
            <a:r>
              <a:rPr lang="sv-SE" sz="2000" dirty="0" smtClean="0"/>
              <a:t>Vision 2025</a:t>
            </a:r>
          </a:p>
          <a:p>
            <a:pPr lvl="1"/>
            <a:r>
              <a:rPr lang="sv-SE" sz="2000" dirty="0" err="1" smtClean="0"/>
              <a:t>Bodialog</a:t>
            </a:r>
            <a:r>
              <a:rPr lang="sv-SE" sz="2000" dirty="0" smtClean="0"/>
              <a:t> 14/10</a:t>
            </a:r>
          </a:p>
          <a:p>
            <a:pPr lvl="1"/>
            <a:r>
              <a:rPr lang="sv-SE" sz="2000" dirty="0" smtClean="0"/>
              <a:t>Robert Dicksons Stiftelse 130 </a:t>
            </a:r>
            <a:r>
              <a:rPr lang="sv-SE" sz="2000" dirty="0" err="1" smtClean="0"/>
              <a:t>lgh</a:t>
            </a:r>
            <a:r>
              <a:rPr lang="sv-SE" sz="2000" dirty="0" smtClean="0"/>
              <a:t>, första spadtaget 21/10</a:t>
            </a:r>
          </a:p>
          <a:p>
            <a:pPr lvl="1"/>
            <a:r>
              <a:rPr lang="sv-SE" sz="2000" dirty="0" err="1" smtClean="0"/>
              <a:t>Botrygg</a:t>
            </a:r>
            <a:r>
              <a:rPr lang="sv-SE" sz="2000" dirty="0" smtClean="0"/>
              <a:t> första idéskisser</a:t>
            </a:r>
          </a:p>
          <a:p>
            <a:pPr lvl="1"/>
            <a:r>
              <a:rPr lang="sv-SE" sz="2000" dirty="0" smtClean="0"/>
              <a:t>Riksbyggen 18 solvillor, slutsålt</a:t>
            </a:r>
          </a:p>
          <a:p>
            <a:pPr lvl="1"/>
            <a:r>
              <a:rPr lang="sv-SE" sz="2000" dirty="0" smtClean="0"/>
              <a:t>Myresjöhus 26 villor, 7 sålda, visningshus på plats</a:t>
            </a:r>
          </a:p>
          <a:p>
            <a:pPr lvl="1"/>
            <a:r>
              <a:rPr lang="sv-SE" sz="2000" dirty="0" smtClean="0"/>
              <a:t>Egnahemsbolaget 30 radhus, planering påbörjad</a:t>
            </a:r>
          </a:p>
          <a:p>
            <a:pPr lvl="1"/>
            <a:r>
              <a:rPr lang="sv-SE" sz="2000" dirty="0" smtClean="0"/>
              <a:t>Utställningslokal – öppen varje onsdag</a:t>
            </a:r>
          </a:p>
          <a:p>
            <a:r>
              <a:rPr lang="sv-SE" sz="2000" dirty="0" smtClean="0"/>
              <a:t>Underhåll på lägenheter </a:t>
            </a:r>
          </a:p>
          <a:p>
            <a:r>
              <a:rPr lang="sv-SE" sz="2000" dirty="0" smtClean="0"/>
              <a:t>Gårdstenshuset 18 Seniorlägenheter och 9 </a:t>
            </a:r>
            <a:r>
              <a:rPr lang="sv-SE" sz="2000" dirty="0" err="1" smtClean="0"/>
              <a:t>BmSS-lgh</a:t>
            </a:r>
            <a:endParaRPr lang="sv-SE" sz="2000" dirty="0" smtClean="0"/>
          </a:p>
          <a:p>
            <a:r>
              <a:rPr lang="sv-SE" sz="2000" dirty="0" smtClean="0"/>
              <a:t>Detaljplan Generationsboende Hösten -16 </a:t>
            </a:r>
            <a:endParaRPr lang="sv-SE" sz="20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56" y="3867883"/>
            <a:ext cx="2545969" cy="1698161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99" y="1942049"/>
            <a:ext cx="2545969" cy="18000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99" y="274638"/>
            <a:ext cx="254722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sz="4000" b="1" dirty="0">
                <a:solidFill>
                  <a:srgbClr val="00A2D7"/>
                </a:solidFill>
                <a:latin typeface="Arial"/>
                <a:ea typeface="+mn-ea"/>
                <a:cs typeface="Arial"/>
              </a:rPr>
              <a:t>Ett sammanhållet Göteborg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43787" y="1131520"/>
            <a:ext cx="4466333" cy="43510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400" dirty="0" smtClean="0"/>
              <a:t>Välfärd – Barn och ungdom</a:t>
            </a:r>
          </a:p>
          <a:p>
            <a:r>
              <a:rPr lang="sv-SE" sz="2000" dirty="0" smtClean="0"/>
              <a:t>20 ungdomar på Seglarskola  (11 året) </a:t>
            </a:r>
          </a:p>
          <a:p>
            <a:r>
              <a:rPr lang="sv-SE" sz="2000" dirty="0" smtClean="0"/>
              <a:t>45 ungdomar, skidresa till USC</a:t>
            </a:r>
          </a:p>
          <a:p>
            <a:r>
              <a:rPr lang="sv-SE" sz="2000" dirty="0" smtClean="0"/>
              <a:t>10 ungdomar till Stena Match Race</a:t>
            </a:r>
          </a:p>
          <a:p>
            <a:r>
              <a:rPr lang="sv-SE" sz="2000" dirty="0" smtClean="0"/>
              <a:t>94 barn på Sommarfotboll</a:t>
            </a:r>
          </a:p>
          <a:p>
            <a:r>
              <a:rPr lang="sv-SE" sz="2000" dirty="0" smtClean="0"/>
              <a:t>Filmvisning varje fredag på (ej sommar och jullov)</a:t>
            </a:r>
          </a:p>
          <a:p>
            <a:r>
              <a:rPr lang="sv-SE" sz="2000" dirty="0" smtClean="0"/>
              <a:t>14 ungdomar på Keyboardkurs</a:t>
            </a:r>
          </a:p>
          <a:p>
            <a:r>
              <a:rPr lang="sv-SE" sz="2000" dirty="0" smtClean="0"/>
              <a:t>NO-dagen för 75 fjärdeklassare från Gårdstensskolan </a:t>
            </a:r>
          </a:p>
          <a:p>
            <a:r>
              <a:rPr lang="sv-SE" sz="2000" dirty="0" smtClean="0"/>
              <a:t>Stipendier till duktiga elever</a:t>
            </a:r>
          </a:p>
          <a:p>
            <a:r>
              <a:rPr lang="sv-SE" sz="2000" dirty="0" smtClean="0"/>
              <a:t>30 elever, Läxhjälpen</a:t>
            </a:r>
          </a:p>
          <a:p>
            <a:r>
              <a:rPr lang="sv-SE" sz="2000" dirty="0" smtClean="0"/>
              <a:t>Sång och musik för två förskolor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41" y="2156215"/>
            <a:ext cx="2087677" cy="882044"/>
          </a:xfrm>
          <a:prstGeom prst="rect">
            <a:avLst/>
          </a:prstGeom>
        </p:spPr>
      </p:pic>
      <p:pic>
        <p:nvPicPr>
          <p:cNvPr id="5" name="Picture 5" descr="gkss_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10" y="999073"/>
            <a:ext cx="592980" cy="109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rotary.org/RIdocuments/graphics/riemblem_color_larg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89" y="1131520"/>
            <a:ext cx="936498" cy="93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r="11461"/>
          <a:stretch/>
        </p:blipFill>
        <p:spPr>
          <a:xfrm>
            <a:off x="7187486" y="1074343"/>
            <a:ext cx="1025832" cy="87537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30" y="3065070"/>
            <a:ext cx="2066320" cy="299616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29" y="2106939"/>
            <a:ext cx="1159157" cy="89913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20" y="3710384"/>
            <a:ext cx="2772091" cy="2079069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72" y="3065070"/>
            <a:ext cx="1980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8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sz="4000" b="1" dirty="0">
                <a:solidFill>
                  <a:srgbClr val="00A2D7"/>
                </a:solidFill>
                <a:latin typeface="Arial"/>
                <a:ea typeface="+mn-ea"/>
                <a:cs typeface="Arial"/>
              </a:rPr>
              <a:t>Ett sammanhållet Göteborg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43787" y="919878"/>
            <a:ext cx="4300157" cy="4351018"/>
          </a:xfrm>
        </p:spPr>
        <p:txBody>
          <a:bodyPr>
            <a:noAutofit/>
          </a:bodyPr>
          <a:lstStyle/>
          <a:p>
            <a:r>
              <a:rPr lang="sv-SE" sz="2400" dirty="0" smtClean="0"/>
              <a:t>Arbete och försörjning - 266 jobb, 143 personer i längre kortare anställning</a:t>
            </a:r>
          </a:p>
          <a:p>
            <a:pPr lvl="1"/>
            <a:r>
              <a:rPr lang="sv-SE" sz="2000" dirty="0" smtClean="0"/>
              <a:t>120 sommarjobb, 3-veckorsperioder</a:t>
            </a:r>
          </a:p>
          <a:p>
            <a:pPr lvl="1"/>
            <a:r>
              <a:rPr lang="sv-SE" sz="2000" dirty="0" smtClean="0"/>
              <a:t>8 jobb i social upphandling</a:t>
            </a:r>
          </a:p>
          <a:p>
            <a:pPr lvl="1"/>
            <a:r>
              <a:rPr lang="sv-SE" sz="2000" dirty="0" smtClean="0"/>
              <a:t>7 jobb till byggföretagen i Gårdsten</a:t>
            </a:r>
          </a:p>
          <a:p>
            <a:r>
              <a:rPr lang="sv-SE" sz="2400" dirty="0" smtClean="0"/>
              <a:t>Seniorverksamheten</a:t>
            </a:r>
          </a:p>
          <a:p>
            <a:pPr lvl="1"/>
            <a:r>
              <a:rPr lang="sv-SE" sz="2000" dirty="0" smtClean="0"/>
              <a:t>Kontinuerliga avstämningar</a:t>
            </a:r>
          </a:p>
          <a:p>
            <a:r>
              <a:rPr lang="sv-SE" sz="2400" dirty="0" smtClean="0"/>
              <a:t>Aktiviteter i samverkan</a:t>
            </a:r>
          </a:p>
          <a:p>
            <a:pPr lvl="1"/>
            <a:r>
              <a:rPr lang="sv-SE" sz="2000" dirty="0" err="1" smtClean="0"/>
              <a:t>TräningsTräffar</a:t>
            </a:r>
            <a:r>
              <a:rPr lang="sv-SE" sz="2000" dirty="0" smtClean="0"/>
              <a:t> med </a:t>
            </a:r>
            <a:r>
              <a:rPr lang="sv-SE" sz="2000" dirty="0" err="1" smtClean="0"/>
              <a:t>GöteborgsVarvet</a:t>
            </a:r>
            <a:r>
              <a:rPr lang="sv-SE" sz="2000" dirty="0" smtClean="0"/>
              <a:t> och depåstopp med Göteborgsgirot i Dalen</a:t>
            </a:r>
            <a:endParaRPr lang="sv-SE" sz="2000" dirty="0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82" y="1003005"/>
            <a:ext cx="1320639" cy="1189186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23" y="1232458"/>
            <a:ext cx="1538190" cy="865232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48923"/>
            <a:ext cx="4064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0"/>
          </p:nvPr>
        </p:nvSpPr>
        <p:spPr>
          <a:xfrm>
            <a:off x="488950" y="741600"/>
            <a:ext cx="7680272" cy="707886"/>
          </a:xfrm>
        </p:spPr>
        <p:txBody>
          <a:bodyPr/>
          <a:lstStyle/>
          <a:p>
            <a:r>
              <a:rPr lang="sv-SE" dirty="0" smtClean="0"/>
              <a:t>Antal jobb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890" y="267064"/>
            <a:ext cx="5329576" cy="52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årdsten_2015_blå_mall_20150824 (00000003).pptx [Skrivskyddad]" id="{1EAB6242-AE2D-4BB8-9840-0BED38CB1AC1}" vid="{982BEC9E-6935-467E-AC60-AF6E2C3A2E75}"/>
    </a:ext>
  </a:extLst>
</a:theme>
</file>

<file path=ppt/theme/theme2.xml><?xml version="1.0" encoding="utf-8"?>
<a:theme xmlns:a="http://schemas.openxmlformats.org/drawingml/2006/main" name="Sidfo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årdsten_2015_blå_mall_20150824 (00000003).pptx [Skrivskyddad]" id="{1EAB6242-AE2D-4BB8-9840-0BED38CB1AC1}" vid="{0029D0E0-3826-4DB4-AA5E-119C41FA7369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Gårdsten_2015_blå_mall</Template>
  <TotalTime>1</TotalTime>
  <Words>574</Words>
  <Application>Microsoft Office PowerPoint</Application>
  <PresentationFormat>Bildspel på skärmen (4:3)</PresentationFormat>
  <Paragraphs>134</Paragraphs>
  <Slides>14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14</vt:i4>
      </vt:variant>
    </vt:vector>
  </HeadingPairs>
  <TitlesOfParts>
    <vt:vector size="20" baseType="lpstr">
      <vt:lpstr>Arial</vt:lpstr>
      <vt:lpstr>Calibri</vt:lpstr>
      <vt:lpstr>DINOT</vt:lpstr>
      <vt:lpstr>Mercedes Serial Bold</vt:lpstr>
      <vt:lpstr>Anpassad formgivning</vt:lpstr>
      <vt:lpstr>Sidfot</vt:lpstr>
      <vt:lpstr>PowerPoint-presentation</vt:lpstr>
      <vt:lpstr>PowerPoint-presentation</vt:lpstr>
      <vt:lpstr>PowerPoint-presentation</vt:lpstr>
      <vt:lpstr>Livsmiljö</vt:lpstr>
      <vt:lpstr>PowerPoint-presentation</vt:lpstr>
      <vt:lpstr>Bostadsutbud</vt:lpstr>
      <vt:lpstr>Ett sammanhållet Göteborg</vt:lpstr>
      <vt:lpstr>Ett sammanhållet Göteborg</vt:lpstr>
      <vt:lpstr>PowerPoint-presentation</vt:lpstr>
      <vt:lpstr>Miljöpåverkan</vt:lpstr>
      <vt:lpstr>Öppenhet och transparens</vt:lpstr>
      <vt:lpstr>Arbetsförhållande</vt:lpstr>
      <vt:lpstr>Kunskapsutveckling</vt:lpstr>
      <vt:lpstr>Ekonomi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Karin Burö</dc:creator>
  <cp:keywords/>
  <dc:description/>
  <cp:lastModifiedBy>Karin Burö</cp:lastModifiedBy>
  <cp:revision>2</cp:revision>
  <dcterms:created xsi:type="dcterms:W3CDTF">2016-02-02T14:46:33Z</dcterms:created>
  <dcterms:modified xsi:type="dcterms:W3CDTF">2016-02-02T14:47:51Z</dcterms:modified>
  <cp:category/>
</cp:coreProperties>
</file>