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9" r:id="rId5"/>
  </p:sldIdLst>
  <p:sldSz cx="9144000" cy="6858000" type="screen4x3"/>
  <p:notesSz cx="6742113" cy="9872663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CEC"/>
    <a:srgbClr val="E2E2E2"/>
    <a:srgbClr val="D3D3D3"/>
    <a:srgbClr val="000099"/>
    <a:srgbClr val="FF9900"/>
    <a:srgbClr val="808080"/>
    <a:srgbClr val="292929"/>
    <a:srgbClr val="FE5A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8" autoAdjust="0"/>
  </p:normalViewPr>
  <p:slideViewPr>
    <p:cSldViewPr>
      <p:cViewPr varScale="1">
        <p:scale>
          <a:sx n="83" d="100"/>
          <a:sy n="83" d="100"/>
        </p:scale>
        <p:origin x="90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00EAA46-3594-4FFD-920F-127D70A056ED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949" y="4689515"/>
            <a:ext cx="4944216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508569-7ABC-4751-9134-3BFDEE500652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2BDD8-24FF-443F-8349-2B75ADB308D4}" type="slidenum">
              <a:rPr lang="sv-SE"/>
              <a:pPr/>
              <a:t>1</a:t>
            </a:fld>
            <a:endParaRPr lang="sv-SE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215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2019-09-02</a:t>
            </a:fld>
            <a:r>
              <a:rPr lang="sv-SE" sz="900" b="0"/>
              <a:t>/</a:t>
            </a:r>
            <a:fld id="{5D47FFF5-D156-4B3B-9BA9-249B3FEA4F75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2019-09-02</a:t>
            </a:fld>
            <a:r>
              <a:rPr lang="sv-SE" sz="900" b="0"/>
              <a:t>/</a:t>
            </a:r>
            <a:fld id="{4E9FC7C1-136F-4612-BA2B-EC95315A87A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43688" y="773113"/>
            <a:ext cx="2105025" cy="524827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23850" y="773113"/>
            <a:ext cx="6167438" cy="5248275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2019-09-02</a:t>
            </a:fld>
            <a:r>
              <a:rPr lang="sv-SE" sz="900" b="0"/>
              <a:t>/</a:t>
            </a:r>
            <a:fld id="{4FF7342E-EB9F-4C08-81AD-3094CCC9B75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2019-09-02</a:t>
            </a:fld>
            <a:r>
              <a:rPr lang="sv-SE" sz="900" b="0"/>
              <a:t>/</a:t>
            </a:r>
            <a:fld id="{8B3BF6E1-930A-432C-95D9-DDD3B3BA2F07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2019-09-02</a:t>
            </a:fld>
            <a:r>
              <a:rPr lang="sv-SE" sz="900" b="0"/>
              <a:t>/</a:t>
            </a:r>
            <a:fld id="{B102475E-BCFA-46A5-86B6-D0E90AC56108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23850" y="2060575"/>
            <a:ext cx="4135438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11688" y="2060575"/>
            <a:ext cx="4137025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2019-09-02</a:t>
            </a:fld>
            <a:r>
              <a:rPr lang="sv-SE" sz="900" b="0"/>
              <a:t>/</a:t>
            </a:r>
            <a:fld id="{523EB1D6-8FDC-4F58-9C85-6A2FCFB8A8E2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2019-09-02</a:t>
            </a:fld>
            <a:r>
              <a:rPr lang="sv-SE" sz="900" b="0"/>
              <a:t>/</a:t>
            </a:r>
            <a:fld id="{81E11FF8-2E52-4505-BBCE-894CC9CFD9B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2019-09-02</a:t>
            </a:fld>
            <a:r>
              <a:rPr lang="sv-SE" sz="900" b="0"/>
              <a:t>/</a:t>
            </a:r>
            <a:fld id="{BFC518DD-AB36-4C89-9E87-879F2118F0C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2019-09-02</a:t>
            </a:fld>
            <a:r>
              <a:rPr lang="sv-SE" sz="900" b="0"/>
              <a:t>/</a:t>
            </a:r>
            <a:fld id="{93E89FD0-B583-4728-85C4-3F11436803F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2019-09-02</a:t>
            </a:fld>
            <a:r>
              <a:rPr lang="sv-SE" sz="900" b="0"/>
              <a:t>/</a:t>
            </a:r>
            <a:fld id="{CED97C71-7947-4ED1-AB7A-67459759E4A4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2019-09-02</a:t>
            </a:fld>
            <a:r>
              <a:rPr lang="sv-SE" sz="900" b="0"/>
              <a:t>/</a:t>
            </a:r>
            <a:fld id="{597313F0-B01E-4280-8C24-441F285F4F2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500042"/>
            <a:ext cx="84248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ändra format på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85926"/>
            <a:ext cx="8424863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  <a:p>
            <a:pPr lvl="0"/>
            <a:endParaRPr lang="sv-SE"/>
          </a:p>
          <a:p>
            <a:pPr lvl="1"/>
            <a:endParaRPr lang="sv-SE"/>
          </a:p>
          <a:p>
            <a:pPr lvl="2"/>
            <a:endParaRPr lang="sv-SE"/>
          </a:p>
          <a:p>
            <a:pPr lvl="0"/>
            <a:endParaRPr lang="sv-S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850" y="6453188"/>
            <a:ext cx="19050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defTabSz="762000">
              <a:defRPr sz="800" b="1">
                <a:solidFill>
                  <a:schemeClr val="bg1"/>
                </a:solidFill>
              </a:defRPr>
            </a:lvl1pPr>
          </a:lstStyle>
          <a:p>
            <a:fld id="{FA92DD9C-B074-45C8-88C7-49332F0C6CAA}" type="datetime1">
              <a:rPr lang="sv-SE"/>
              <a:pPr/>
              <a:t>2019-09-02</a:t>
            </a:fld>
            <a:r>
              <a:rPr lang="sv-SE" sz="900"/>
              <a:t>/</a:t>
            </a:r>
            <a:fld id="{A4C50670-A18A-4F62-84F1-8AF6FE56B6FF}" type="slidenum">
              <a:rPr lang="sv-SE"/>
              <a:pPr/>
              <a:t>‹#›</a:t>
            </a:fld>
            <a:endParaRPr lang="sv-SE"/>
          </a:p>
        </p:txBody>
      </p:sp>
      <p:pic>
        <p:nvPicPr>
          <p:cNvPr id="6" name="Bildobjekt 5" descr="renovalogo_mall2014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621704" y="5984050"/>
            <a:ext cx="1257300" cy="6443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81000" indent="-381000" algn="l" defTabSz="762000" rtl="0" eaLnBrk="1" fontAlgn="base" hangingPunct="1">
        <a:lnSpc>
          <a:spcPts val="3000"/>
        </a:lnSpc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  <a:ea typeface="+mn-ea"/>
          <a:cs typeface="+mn-cs"/>
        </a:defRPr>
      </a:lvl1pPr>
      <a:lvl2pPr marL="8001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>
          <a:solidFill>
            <a:srgbClr val="292929"/>
          </a:solidFill>
          <a:latin typeface="+mn-lt"/>
        </a:defRPr>
      </a:lvl2pPr>
      <a:lvl3pPr marL="12192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 i="1">
          <a:solidFill>
            <a:srgbClr val="292929"/>
          </a:solidFill>
          <a:latin typeface="+mn-lt"/>
        </a:defRPr>
      </a:lvl3pPr>
      <a:lvl4pPr marL="16764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>
          <a:solidFill>
            <a:srgbClr val="292929"/>
          </a:solidFill>
          <a:latin typeface="+mn-lt"/>
        </a:defRPr>
      </a:lvl4pPr>
      <a:lvl5pPr marL="20955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5pPr>
      <a:lvl6pPr marL="25527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6pPr>
      <a:lvl7pPr marL="30099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7pPr>
      <a:lvl8pPr marL="34671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8pPr>
      <a:lvl9pPr marL="39243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/>
              <a:pPr/>
              <a:t>2019-09-02</a:t>
            </a:fld>
            <a:r>
              <a:rPr lang="sv-SE" sz="900" b="0"/>
              <a:t>/</a:t>
            </a:r>
            <a:fld id="{A0577D02-FA7A-4B1E-BD1F-6F599AD21E4A}" type="slidenum">
              <a:rPr lang="sv-SE"/>
              <a:pPr/>
              <a:t>1</a:t>
            </a:fld>
            <a:endParaRPr lang="sv-SE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081626"/>
              </p:ext>
            </p:extLst>
          </p:nvPr>
        </p:nvGraphicFramePr>
        <p:xfrm>
          <a:off x="30356" y="764704"/>
          <a:ext cx="9083288" cy="5996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2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35931">
                <a:tc>
                  <a:txBody>
                    <a:bodyPr/>
                    <a:lstStyle/>
                    <a:p>
                      <a:r>
                        <a:rPr lang="sv-SE" sz="1400" dirty="0"/>
                        <a:t>Remiss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Avsändare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Sista svarsdag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Remissens relevans för Renova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Kommentar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1661"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Ny avfallsplan - Göteborgsregionen minskar avfallet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Kretslopp och vatten, Göteborgs stad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30/9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Mycket relevant</a:t>
                      </a:r>
                    </a:p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Pågår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Ersätter 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 tidigare regionala planen som löper ut år 2020.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748353"/>
                  </a:ext>
                </a:extLst>
              </a:tr>
              <a:tr h="111752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Vägledning för styrning av kategoriarbete i Göteborgs Stad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Inköp- och upphandlingsförvaltningen, Göteborgs stad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2/9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Besvarad</a:t>
                      </a:r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Remissen 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sänds till Stadens största köpande förvaltningar och bolag.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831553"/>
                  </a:ext>
                </a:extLst>
              </a:tr>
              <a:tr h="133408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Öppet samråd EU 6-2019 - Industriutsläpp – utvärdering av EU-reglerna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Stadsledningskontoret</a:t>
                      </a:r>
                    </a:p>
                    <a:p>
                      <a:endParaRPr lang="sv-SE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sv-S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urspr. EU-kommissionen</a:t>
                      </a:r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13/8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Besvarad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Renova svarar genom</a:t>
                      </a:r>
                      <a:r>
                        <a:rPr lang="sv-S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Gbg stad. Renova bidrar med sina erfarenheter.</a:t>
                      </a:r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855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Remiss - Motion av Karin Pleijel (MP) och Åse-Lill Törnqvist (MP) om att införa klimatmål och klimatbudgetar i stadens alla nämnder och bolag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Stadslednings-kontoret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Besvarad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505355"/>
                  </a:ext>
                </a:extLst>
              </a:tr>
            </a:tbl>
          </a:graphicData>
        </a:graphic>
      </p:graphicFrame>
      <p:sp>
        <p:nvSpPr>
          <p:cNvPr id="6" name="Rubrik 1"/>
          <p:cNvSpPr txBox="1">
            <a:spLocks/>
          </p:cNvSpPr>
          <p:nvPr/>
        </p:nvSpPr>
        <p:spPr bwMode="auto">
          <a:xfrm>
            <a:off x="251520" y="116632"/>
            <a:ext cx="77724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Aktuella remisser september 2019</a:t>
            </a:r>
          </a:p>
        </p:txBody>
      </p:sp>
    </p:spTree>
    <p:extLst>
      <p:ext uri="{BB962C8B-B14F-4D97-AF65-F5344CB8AC3E}">
        <p14:creationId xmlns:p14="http://schemas.microsoft.com/office/powerpoint/2010/main" val="2808118719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6633"/>
      </a:accent1>
      <a:accent2>
        <a:srgbClr val="FECC3E"/>
      </a:accent2>
      <a:accent3>
        <a:srgbClr val="FFFFFF"/>
      </a:accent3>
      <a:accent4>
        <a:srgbClr val="000000"/>
      </a:accent4>
      <a:accent5>
        <a:srgbClr val="FFB8AD"/>
      </a:accent5>
      <a:accent6>
        <a:srgbClr val="E6B937"/>
      </a:accent6>
      <a:hlink>
        <a:srgbClr val="3AA06E"/>
      </a:hlink>
      <a:folHlink>
        <a:srgbClr val="FFFFFF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5DF231660EA946BBE4AB943F531897" ma:contentTypeVersion="5" ma:contentTypeDescription="Skapa ett nytt dokument." ma:contentTypeScope="" ma:versionID="eb9a9ff21ac92bcab54be28e971b2357">
  <xsd:schema xmlns:xsd="http://www.w3.org/2001/XMLSchema" xmlns:xs="http://www.w3.org/2001/XMLSchema" xmlns:p="http://schemas.microsoft.com/office/2006/metadata/properties" xmlns:ns3="7e7f1727-2b83-479b-b3c6-5f685ba1bbfd" xmlns:ns4="3a12b4e1-fd2e-4c36-805b-d02d16d20661" targetNamespace="http://schemas.microsoft.com/office/2006/metadata/properties" ma:root="true" ma:fieldsID="48e2ab2a408b2c2b1d7f68a018ebf147" ns3:_="" ns4:_="">
    <xsd:import namespace="7e7f1727-2b83-479b-b3c6-5f685ba1bbfd"/>
    <xsd:import namespace="3a12b4e1-fd2e-4c36-805b-d02d16d2066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7f1727-2b83-479b-b3c6-5f685ba1bbf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Delar tips,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12b4e1-fd2e-4c36-805b-d02d16d206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C6B41F-699D-4DD5-AF37-DFA47B9362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7f1727-2b83-479b-b3c6-5f685ba1bbfd"/>
    <ds:schemaRef ds:uri="3a12b4e1-fd2e-4c36-805b-d02d16d206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7999AC-B19F-4E1E-8490-5EE00AEBCE5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A09C6C-E069-4662-9EC4-9232D061157C}">
  <ds:schemaRefs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  <ds:schemaRef ds:uri="3a12b4e1-fd2e-4c36-805b-d02d16d20661"/>
    <ds:schemaRef ds:uri="7e7f1727-2b83-479b-b3c6-5f685ba1bbfd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701</TotalTime>
  <Words>130</Words>
  <Application>Microsoft Office PowerPoint</Application>
  <PresentationFormat>Bildspel på skärmen (4:3)</PresentationFormat>
  <Paragraphs>34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Presentation</vt:lpstr>
      <vt:lpstr>PowerPoint-presentation</vt:lpstr>
    </vt:vector>
  </TitlesOfParts>
  <Company>Renova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Karin Hjärn</dc:creator>
  <cp:lastModifiedBy>Jeanette Karlsson</cp:lastModifiedBy>
  <cp:revision>39</cp:revision>
  <cp:lastPrinted>2018-10-04T05:41:11Z</cp:lastPrinted>
  <dcterms:created xsi:type="dcterms:W3CDTF">2018-05-02T06:27:24Z</dcterms:created>
  <dcterms:modified xsi:type="dcterms:W3CDTF">2019-09-02T12:31:35Z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0x0101006D5DF231660EA946BBE4AB943F531897</vt:lpwstr>
  </property>
</Properties>
</file>