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708" r:id="rId2"/>
    <p:sldMasterId id="2147483680" r:id="rId3"/>
    <p:sldMasterId id="2147483694" r:id="rId4"/>
  </p:sldMasterIdLst>
  <p:notesMasterIdLst>
    <p:notesMasterId r:id="rId23"/>
  </p:notesMasterIdLst>
  <p:handoutMasterIdLst>
    <p:handoutMasterId r:id="rId24"/>
  </p:handoutMasterIdLst>
  <p:sldIdLst>
    <p:sldId id="256" r:id="rId5"/>
    <p:sldId id="298" r:id="rId6"/>
    <p:sldId id="301" r:id="rId7"/>
    <p:sldId id="299" r:id="rId8"/>
    <p:sldId id="307" r:id="rId9"/>
    <p:sldId id="309" r:id="rId10"/>
    <p:sldId id="315" r:id="rId11"/>
    <p:sldId id="302" r:id="rId12"/>
    <p:sldId id="316" r:id="rId13"/>
    <p:sldId id="304" r:id="rId14"/>
    <p:sldId id="311" r:id="rId15"/>
    <p:sldId id="312" r:id="rId16"/>
    <p:sldId id="317" r:id="rId17"/>
    <p:sldId id="318" r:id="rId18"/>
    <p:sldId id="303" r:id="rId19"/>
    <p:sldId id="310" r:id="rId20"/>
    <p:sldId id="313" r:id="rId21"/>
    <p:sldId id="283" r:id="rId2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664">
          <p15:clr>
            <a:srgbClr val="A4A3A4"/>
          </p15:clr>
        </p15:guide>
        <p15:guide id="3" orient="horz" pos="3933">
          <p15:clr>
            <a:srgbClr val="A4A3A4"/>
          </p15:clr>
        </p15:guide>
        <p15:guide id="4" orient="horz" pos="4066">
          <p15:clr>
            <a:srgbClr val="A4A3A4"/>
          </p15:clr>
        </p15:guide>
        <p15:guide id="5" pos="2886">
          <p15:clr>
            <a:srgbClr val="A4A3A4"/>
          </p15:clr>
        </p15:guide>
        <p15:guide id="6" pos="292">
          <p15:clr>
            <a:srgbClr val="A4A3A4"/>
          </p15:clr>
        </p15:guide>
        <p15:guide id="7" pos="5502">
          <p15:clr>
            <a:srgbClr val="A4A3A4"/>
          </p15:clr>
        </p15:guide>
        <p15:guide id="8" pos="2937">
          <p15:clr>
            <a:srgbClr val="A4A3A4"/>
          </p15:clr>
        </p15:guide>
        <p15:guide id="9" pos="2842">
          <p15:clr>
            <a:srgbClr val="A4A3A4"/>
          </p15:clr>
        </p15:guide>
        <p15:guide id="10" pos="1438">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toffer Tveit" initials="CT" lastIdx="1" clrIdx="0">
    <p:extLst>
      <p:ext uri="{19B8F6BF-5375-455C-9EA6-DF929625EA0E}">
        <p15:presenceInfo xmlns:p15="http://schemas.microsoft.com/office/powerpoint/2012/main" userId="S::Christoffer.Tveit@se.ey.com::42e4fc47-df1c-4376-99e8-bc5791f00e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FF"/>
    <a:srgbClr val="FFD200"/>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16" autoAdjust="0"/>
    <p:restoredTop sz="94676" autoAdjust="0"/>
  </p:normalViewPr>
  <p:slideViewPr>
    <p:cSldViewPr snapToGrid="0" snapToObjects="1" showGuides="1">
      <p:cViewPr varScale="1">
        <p:scale>
          <a:sx n="90" d="100"/>
          <a:sy n="90" d="100"/>
        </p:scale>
        <p:origin x="624" y="78"/>
      </p:cViewPr>
      <p:guideLst>
        <p:guide orient="horz" pos="2160"/>
        <p:guide orient="horz" pos="664"/>
        <p:guide orient="horz" pos="3933"/>
        <p:guide orient="horz" pos="4066"/>
        <p:guide pos="2886"/>
        <p:guide pos="292"/>
        <p:guide pos="5502"/>
        <p:guide pos="2937"/>
        <p:guide pos="2842"/>
        <p:guide pos="1438"/>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0" d="100"/>
          <a:sy n="80" d="100"/>
        </p:scale>
        <p:origin x="4014" y="96"/>
      </p:cViewPr>
      <p:guideLst>
        <p:guide orient="horz" pos="3127"/>
        <p:guide pos="214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411"/>
          </a:xfrm>
          <a:prstGeom prst="rect">
            <a:avLst/>
          </a:prstGeom>
        </p:spPr>
        <p:txBody>
          <a:bodyPr vert="horz" lIns="96761" tIns="48380" rIns="96761" bIns="48380" rtlCol="0"/>
          <a:lstStyle>
            <a:lvl1pPr algn="l">
              <a:defRPr sz="1300"/>
            </a:lvl1pPr>
          </a:lstStyle>
          <a:p>
            <a:endParaRPr lang="en-GB"/>
          </a:p>
        </p:txBody>
      </p:sp>
      <p:sp>
        <p:nvSpPr>
          <p:cNvPr id="3" name="Date Placeholder 2"/>
          <p:cNvSpPr>
            <a:spLocks noGrp="1"/>
          </p:cNvSpPr>
          <p:nvPr>
            <p:ph type="dt" sz="quarter" idx="1"/>
          </p:nvPr>
        </p:nvSpPr>
        <p:spPr>
          <a:xfrm>
            <a:off x="3850443" y="0"/>
            <a:ext cx="2945660" cy="496411"/>
          </a:xfrm>
          <a:prstGeom prst="rect">
            <a:avLst/>
          </a:prstGeom>
        </p:spPr>
        <p:txBody>
          <a:bodyPr vert="horz" lIns="96761" tIns="48380" rIns="96761" bIns="48380" rtlCol="0"/>
          <a:lstStyle>
            <a:lvl1pPr algn="r">
              <a:defRPr sz="1300"/>
            </a:lvl1pPr>
          </a:lstStyle>
          <a:p>
            <a:fld id="{75A85089-C692-4DEA-AC49-04CF34D4FE14}" type="datetimeFigureOut">
              <a:rPr lang="en-GB" smtClean="0"/>
              <a:pPr/>
              <a:t>08/02/2022</a:t>
            </a:fld>
            <a:endParaRPr lang="en-GB"/>
          </a:p>
        </p:txBody>
      </p:sp>
      <p:sp>
        <p:nvSpPr>
          <p:cNvPr id="4" name="Footer Placeholder 3"/>
          <p:cNvSpPr>
            <a:spLocks noGrp="1"/>
          </p:cNvSpPr>
          <p:nvPr>
            <p:ph type="ftr" sz="quarter" idx="2"/>
          </p:nvPr>
        </p:nvSpPr>
        <p:spPr>
          <a:xfrm>
            <a:off x="0" y="9430092"/>
            <a:ext cx="2945660" cy="496411"/>
          </a:xfrm>
          <a:prstGeom prst="rect">
            <a:avLst/>
          </a:prstGeom>
        </p:spPr>
        <p:txBody>
          <a:bodyPr vert="horz" lIns="96761" tIns="48380" rIns="96761" bIns="48380" rtlCol="0" anchor="b"/>
          <a:lstStyle>
            <a:lvl1pPr algn="l">
              <a:defRPr sz="1300"/>
            </a:lvl1pPr>
          </a:lstStyle>
          <a:p>
            <a:endParaRPr lang="en-GB"/>
          </a:p>
        </p:txBody>
      </p:sp>
      <p:sp>
        <p:nvSpPr>
          <p:cNvPr id="5" name="Slide Number Placeholder 4"/>
          <p:cNvSpPr>
            <a:spLocks noGrp="1"/>
          </p:cNvSpPr>
          <p:nvPr>
            <p:ph type="sldNum" sz="quarter" idx="3"/>
          </p:nvPr>
        </p:nvSpPr>
        <p:spPr>
          <a:xfrm>
            <a:off x="3850443" y="9430092"/>
            <a:ext cx="2945660" cy="496411"/>
          </a:xfrm>
          <a:prstGeom prst="rect">
            <a:avLst/>
          </a:prstGeom>
        </p:spPr>
        <p:txBody>
          <a:bodyPr vert="horz" lIns="96761" tIns="48380" rIns="96761" bIns="48380" rtlCol="0" anchor="b"/>
          <a:lstStyle>
            <a:lvl1pPr algn="r">
              <a:defRPr sz="1300"/>
            </a:lvl1pPr>
          </a:lstStyle>
          <a:p>
            <a:fld id="{D3A5C721-4BB5-4DB6-AD65-4BA2A62B05B6}" type="slidenum">
              <a:rPr lang="en-GB" smtClean="0"/>
              <a:pPr/>
              <a:t>‹#›</a:t>
            </a:fld>
            <a:endParaRPr lang="en-GB"/>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60" cy="496411"/>
          </a:xfrm>
          <a:prstGeom prst="rect">
            <a:avLst/>
          </a:prstGeom>
        </p:spPr>
        <p:txBody>
          <a:bodyPr vert="horz" lIns="96761" tIns="48380" rIns="96761" bIns="48380" rtlCol="0"/>
          <a:lstStyle>
            <a:lvl1pPr algn="l">
              <a:defRPr sz="1300"/>
            </a:lvl1pPr>
          </a:lstStyle>
          <a:p>
            <a:endParaRPr lang="en-GB"/>
          </a:p>
        </p:txBody>
      </p:sp>
      <p:sp>
        <p:nvSpPr>
          <p:cNvPr id="3" name="Date Placeholder 2"/>
          <p:cNvSpPr>
            <a:spLocks noGrp="1"/>
          </p:cNvSpPr>
          <p:nvPr>
            <p:ph type="dt" idx="1"/>
          </p:nvPr>
        </p:nvSpPr>
        <p:spPr>
          <a:xfrm>
            <a:off x="3850443" y="0"/>
            <a:ext cx="2945660" cy="496411"/>
          </a:xfrm>
          <a:prstGeom prst="rect">
            <a:avLst/>
          </a:prstGeom>
        </p:spPr>
        <p:txBody>
          <a:bodyPr vert="horz" lIns="96761" tIns="48380" rIns="96761" bIns="48380" rtlCol="0"/>
          <a:lstStyle>
            <a:lvl1pPr algn="r">
              <a:defRPr sz="1300"/>
            </a:lvl1pPr>
          </a:lstStyle>
          <a:p>
            <a:fld id="{8045EBA9-A28D-4849-BFEA-AA04F6A21B63}" type="datetimeFigureOut">
              <a:rPr lang="en-GB" smtClean="0"/>
              <a:pPr/>
              <a:t>08/02/2022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6761" tIns="48380" rIns="96761" bIns="48380"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6761" tIns="48380" rIns="96761" bIns="483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2"/>
            <a:ext cx="2945660" cy="496411"/>
          </a:xfrm>
          <a:prstGeom prst="rect">
            <a:avLst/>
          </a:prstGeom>
        </p:spPr>
        <p:txBody>
          <a:bodyPr vert="horz" lIns="96761" tIns="48380" rIns="96761" bIns="48380" rtlCol="0" anchor="b"/>
          <a:lstStyle>
            <a:lvl1pPr algn="l">
              <a:defRPr sz="1300"/>
            </a:lvl1pPr>
          </a:lstStyle>
          <a:p>
            <a:endParaRPr lang="en-GB"/>
          </a:p>
        </p:txBody>
      </p:sp>
      <p:sp>
        <p:nvSpPr>
          <p:cNvPr id="7" name="Slide Number Placeholder 6"/>
          <p:cNvSpPr>
            <a:spLocks noGrp="1"/>
          </p:cNvSpPr>
          <p:nvPr>
            <p:ph type="sldNum" sz="quarter" idx="5"/>
          </p:nvPr>
        </p:nvSpPr>
        <p:spPr>
          <a:xfrm>
            <a:off x="3850443" y="9430092"/>
            <a:ext cx="2945660" cy="496411"/>
          </a:xfrm>
          <a:prstGeom prst="rect">
            <a:avLst/>
          </a:prstGeom>
        </p:spPr>
        <p:txBody>
          <a:bodyPr vert="horz" lIns="96761" tIns="48380" rIns="96761" bIns="48380" rtlCol="0" anchor="b"/>
          <a:lstStyle>
            <a:lvl1pPr algn="r">
              <a:defRPr sz="1300"/>
            </a:lvl1pPr>
          </a:lstStyle>
          <a:p>
            <a:fld id="{5B43D19E-BFDB-4C92-8EDD-32EDDA8F41DF}" type="slidenum">
              <a:rPr lang="en-GB" smtClean="0"/>
              <a:pPr/>
              <a:t>‹#›</a:t>
            </a:fld>
            <a:endParaRPr lang="en-GB"/>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a:t>
            </a:fld>
            <a:endParaRPr lang="en-GB"/>
          </a:p>
        </p:txBody>
      </p:sp>
    </p:spTree>
    <p:extLst>
      <p:ext uri="{BB962C8B-B14F-4D97-AF65-F5344CB8AC3E}">
        <p14:creationId xmlns:p14="http://schemas.microsoft.com/office/powerpoint/2010/main" val="3116486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10</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11</a:t>
            </a:fld>
            <a:endParaRPr lang="en-GB"/>
          </a:p>
        </p:txBody>
      </p:sp>
    </p:spTree>
    <p:extLst>
      <p:ext uri="{BB962C8B-B14F-4D97-AF65-F5344CB8AC3E}">
        <p14:creationId xmlns:p14="http://schemas.microsoft.com/office/powerpoint/2010/main" val="1036946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12</a:t>
            </a:fld>
            <a:endParaRPr lang="en-GB"/>
          </a:p>
        </p:txBody>
      </p:sp>
    </p:spTree>
    <p:extLst>
      <p:ext uri="{BB962C8B-B14F-4D97-AF65-F5344CB8AC3E}">
        <p14:creationId xmlns:p14="http://schemas.microsoft.com/office/powerpoint/2010/main" val="16649930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13</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14</a:t>
            </a:fld>
            <a:endParaRPr lang="en-GB"/>
          </a:p>
        </p:txBody>
      </p:sp>
    </p:spTree>
    <p:extLst>
      <p:ext uri="{BB962C8B-B14F-4D97-AF65-F5344CB8AC3E}">
        <p14:creationId xmlns:p14="http://schemas.microsoft.com/office/powerpoint/2010/main" val="2799013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15</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16</a:t>
            </a:fld>
            <a:endParaRPr lang="en-GB"/>
          </a:p>
        </p:txBody>
      </p:sp>
    </p:spTree>
    <p:extLst>
      <p:ext uri="{BB962C8B-B14F-4D97-AF65-F5344CB8AC3E}">
        <p14:creationId xmlns:p14="http://schemas.microsoft.com/office/powerpoint/2010/main" val="2436265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18</a:t>
            </a:fld>
            <a:endParaRPr lang="en-GB"/>
          </a:p>
        </p:txBody>
      </p:sp>
    </p:spTree>
    <p:extLst>
      <p:ext uri="{BB962C8B-B14F-4D97-AF65-F5344CB8AC3E}">
        <p14:creationId xmlns:p14="http://schemas.microsoft.com/office/powerpoint/2010/main" val="3116486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2</a:t>
            </a:fld>
            <a:endParaRPr lang="en-GB"/>
          </a:p>
        </p:txBody>
      </p:sp>
    </p:spTree>
    <p:extLst>
      <p:ext uri="{BB962C8B-B14F-4D97-AF65-F5344CB8AC3E}">
        <p14:creationId xmlns:p14="http://schemas.microsoft.com/office/powerpoint/2010/main" val="3821500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3</a:t>
            </a:fld>
            <a:endParaRPr lang="en-GB"/>
          </a:p>
        </p:txBody>
      </p:sp>
    </p:spTree>
    <p:extLst>
      <p:ext uri="{BB962C8B-B14F-4D97-AF65-F5344CB8AC3E}">
        <p14:creationId xmlns:p14="http://schemas.microsoft.com/office/powerpoint/2010/main" val="3821500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4</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lvl="1" defTabSz="915772">
              <a:defRPr/>
            </a:pPr>
            <a:r>
              <a:rPr lang="sv-SE" dirty="0">
                <a:solidFill>
                  <a:schemeClr val="tx1">
                    <a:lumMod val="50000"/>
                  </a:schemeClr>
                </a:solidFill>
                <a:latin typeface="EYInterstate Light" pitchFamily="2" charset="0"/>
              </a:rPr>
              <a:t>Vi har tillämpat substansgranskningsansatsen som revisionsstrategi. Denna innefattar att vi skaffar oss en förståelse för hur bolagets väsentliga processer fungerar och utvärderar dessa. Vi ställer frågor för att förstå vad som kan gå fel i processerna och hur bolaget hanterar detta, men testar inte kontroller.</a:t>
            </a:r>
          </a:p>
          <a:p>
            <a:pPr marL="0" lvl="1" defTabSz="915772">
              <a:defRPr/>
            </a:pPr>
            <a:endParaRPr lang="sv-SE" dirty="0">
              <a:solidFill>
                <a:schemeClr val="tx1">
                  <a:lumMod val="50000"/>
                </a:schemeClr>
              </a:solidFill>
              <a:latin typeface="EYInterstate Light" pitchFamily="2" charset="0"/>
            </a:endParaRPr>
          </a:p>
          <a:p>
            <a:pPr marL="0" lvl="1" defTabSz="915772">
              <a:defRPr/>
            </a:pPr>
            <a:r>
              <a:rPr lang="sv-SE" dirty="0">
                <a:solidFill>
                  <a:schemeClr val="tx1">
                    <a:lumMod val="50000"/>
                  </a:schemeClr>
                </a:solidFill>
                <a:latin typeface="EYInterstate Light" pitchFamily="2" charset="0"/>
              </a:rPr>
              <a:t>Intäkter i uppdragsersättning 118 mkr, marknadsföringsersättning, försäljningar turistbyrån.</a:t>
            </a:r>
          </a:p>
          <a:p>
            <a:pPr marL="0" lvl="1" defTabSz="915772">
              <a:defRPr/>
            </a:pPr>
            <a:endParaRPr lang="sv-SE" dirty="0">
              <a:solidFill>
                <a:schemeClr val="tx1">
                  <a:lumMod val="50000"/>
                </a:schemeClr>
              </a:solidFill>
              <a:latin typeface="EYInterstate Light" pitchFamily="2" charset="0"/>
            </a:endParaRPr>
          </a:p>
          <a:p>
            <a:pPr marL="0" lvl="1" defTabSz="915772">
              <a:defRPr/>
            </a:pPr>
            <a:r>
              <a:rPr lang="sv-SE" dirty="0">
                <a:solidFill>
                  <a:schemeClr val="tx1">
                    <a:lumMod val="50000"/>
                  </a:schemeClr>
                </a:solidFill>
                <a:latin typeface="EYInterstate Light" pitchFamily="2" charset="0"/>
              </a:rPr>
              <a:t>Projekt – </a:t>
            </a:r>
            <a:r>
              <a:rPr lang="sv-SE" dirty="0" err="1">
                <a:solidFill>
                  <a:schemeClr val="tx1">
                    <a:lumMod val="50000"/>
                  </a:schemeClr>
                </a:solidFill>
                <a:latin typeface="EYInterstate Light" pitchFamily="2" charset="0"/>
              </a:rPr>
              <a:t>Euroskills</a:t>
            </a:r>
            <a:r>
              <a:rPr lang="sv-SE" dirty="0">
                <a:solidFill>
                  <a:schemeClr val="tx1">
                    <a:lumMod val="50000"/>
                  </a:schemeClr>
                </a:solidFill>
                <a:latin typeface="EYInterstate Light" pitchFamily="2" charset="0"/>
              </a:rPr>
              <a:t> störst 4,6 mkr av 13,3 mkr</a:t>
            </a:r>
          </a:p>
          <a:p>
            <a:endParaRPr lang="en-GB" dirty="0"/>
          </a:p>
        </p:txBody>
      </p:sp>
      <p:sp>
        <p:nvSpPr>
          <p:cNvPr id="4" name="Slide Number Placeholder 3"/>
          <p:cNvSpPr>
            <a:spLocks noGrp="1"/>
          </p:cNvSpPr>
          <p:nvPr>
            <p:ph type="sldNum" sz="quarter" idx="10"/>
          </p:nvPr>
        </p:nvSpPr>
        <p:spPr/>
        <p:txBody>
          <a:bodyPr/>
          <a:lstStyle/>
          <a:p>
            <a:fld id="{5B43D19E-BFDB-4C92-8EDD-32EDDA8F41DF}" type="slidenum">
              <a:rPr lang="en-GB" smtClean="0"/>
              <a:pPr/>
              <a:t>5</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6</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7</a:t>
            </a:fld>
            <a:endParaRPr lang="en-GB"/>
          </a:p>
        </p:txBody>
      </p:sp>
    </p:spTree>
    <p:extLst>
      <p:ext uri="{BB962C8B-B14F-4D97-AF65-F5344CB8AC3E}">
        <p14:creationId xmlns:p14="http://schemas.microsoft.com/office/powerpoint/2010/main" val="485968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8</a:t>
            </a:fld>
            <a:endParaRPr lang="en-GB"/>
          </a:p>
        </p:txBody>
      </p:sp>
    </p:spTree>
    <p:extLst>
      <p:ext uri="{BB962C8B-B14F-4D97-AF65-F5344CB8AC3E}">
        <p14:creationId xmlns:p14="http://schemas.microsoft.com/office/powerpoint/2010/main" val="2257439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43D19E-BFDB-4C92-8EDD-32EDDA8F41DF}" type="slidenum">
              <a:rPr lang="en-GB" smtClean="0"/>
              <a:pPr/>
              <a:t>9</a:t>
            </a:fld>
            <a:endParaRPr lang="en-GB"/>
          </a:p>
        </p:txBody>
      </p:sp>
    </p:spTree>
    <p:extLst>
      <p:ext uri="{BB962C8B-B14F-4D97-AF65-F5344CB8AC3E}">
        <p14:creationId xmlns:p14="http://schemas.microsoft.com/office/powerpoint/2010/main" val="2862775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gray">
          <a:xfrm>
            <a:off x="2273250" y="5748934"/>
            <a:ext cx="983483" cy="745200"/>
          </a:xfrm>
          <a:prstGeom prst="rect">
            <a:avLst/>
          </a:prstGeom>
          <a:noFill/>
          <a:ln w="9525">
            <a:noFill/>
            <a:miter lim="800000"/>
            <a:headEnd/>
            <a:tailEnd/>
          </a:ln>
          <a:effectLst/>
        </p:spPr>
      </p:pic>
      <p:sp>
        <p:nvSpPr>
          <p:cNvPr id="2" name="Title 1"/>
          <p:cNvSpPr>
            <a:spLocks noGrp="1"/>
          </p:cNvSpPr>
          <p:nvPr>
            <p:ph type="ctrTitle"/>
          </p:nvPr>
        </p:nvSpPr>
        <p:spPr>
          <a:xfrm>
            <a:off x="2282560" y="757504"/>
            <a:ext cx="5490000" cy="860400"/>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2282560" y="1753200"/>
            <a:ext cx="549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grpSp>
        <p:nvGrpSpPr>
          <p:cNvPr id="7" name="Group 6"/>
          <p:cNvGrpSpPr/>
          <p:nvPr userDrawn="1"/>
        </p:nvGrpSpPr>
        <p:grpSpPr>
          <a:xfrm>
            <a:off x="0" y="2403072"/>
            <a:ext cx="9144000" cy="3347943"/>
            <a:chOff x="0" y="2403072"/>
            <a:chExt cx="9144000" cy="3347943"/>
          </a:xfrm>
        </p:grpSpPr>
        <p:sp>
          <p:nvSpPr>
            <p:cNvPr id="13" name="Freeform 8"/>
            <p:cNvSpPr>
              <a:spLocks/>
            </p:cNvSpPr>
            <p:nvPr userDrawn="1"/>
          </p:nvSpPr>
          <p:spPr bwMode="gray">
            <a:xfrm>
              <a:off x="2279115" y="2403072"/>
              <a:ext cx="6864885" cy="249308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pic>
          <p:nvPicPr>
            <p:cNvPr id="14" name="Picture 3"/>
            <p:cNvPicPr>
              <a:picLocks noChangeAspect="1" noChangeArrowheads="1"/>
            </p:cNvPicPr>
            <p:nvPr userDrawn="1"/>
          </p:nvPicPr>
          <p:blipFill>
            <a:blip r:embed="rId3" cstate="print"/>
            <a:srcRect/>
            <a:stretch>
              <a:fillRect/>
            </a:stretch>
          </p:blipFill>
          <p:spPr bwMode="auto">
            <a:xfrm>
              <a:off x="0" y="4408610"/>
              <a:ext cx="2289301" cy="1342405"/>
            </a:xfrm>
            <a:prstGeom prst="rect">
              <a:avLst/>
            </a:prstGeom>
            <a:noFill/>
            <a:ln w="9525">
              <a:noFill/>
              <a:miter lim="800000"/>
              <a:headEnd/>
              <a:tailEnd/>
            </a:ln>
            <a:effectLst/>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val="3350680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EYInterstate"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EYInterstate"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0" name="Text Placeholder 4"/>
          <p:cNvSpPr>
            <a:spLocks noGrp="1"/>
          </p:cNvSpPr>
          <p:nvPr>
            <p:ph type="body" sz="quarter" idx="10"/>
          </p:nvPr>
        </p:nvSpPr>
        <p:spPr>
          <a:xfrm>
            <a:off x="523990" y="2371119"/>
            <a:ext cx="3971993" cy="3804199"/>
          </a:xfrm>
        </p:spPr>
        <p:txBody>
          <a:bodyPr/>
          <a:lstStyle>
            <a:lvl1pPr>
              <a:defRPr sz="855"/>
            </a:lvl1pPr>
            <a:lvl2pPr>
              <a:defRPr sz="1197"/>
            </a:lvl2pPr>
            <a:lvl3pPr>
              <a:defRPr sz="1112">
                <a:solidFill>
                  <a:srgbClr val="808080"/>
                </a:solidFill>
              </a:defRPr>
            </a:lvl3pPr>
            <a:lvl4pPr marL="162838" indent="-158768">
              <a:buSzPct val="100000"/>
              <a:buFont typeface="EYInterstate" pitchFamily="2" charset="0"/>
              <a:buChar char="•"/>
              <a:defRPr sz="855"/>
            </a:lvl4pPr>
            <a:lvl5pPr marL="301253" indent="-137056">
              <a:buSzPct val="100000"/>
              <a:buFont typeface="EYInterstate" pitchFamily="2" charset="0"/>
              <a:buChar char="•"/>
              <a:defRPr sz="8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6"/>
          <p:cNvSpPr>
            <a:spLocks noGrp="1"/>
          </p:cNvSpPr>
          <p:nvPr>
            <p:ph type="body" sz="quarter" idx="11"/>
          </p:nvPr>
        </p:nvSpPr>
        <p:spPr>
          <a:xfrm>
            <a:off x="4638628" y="2371099"/>
            <a:ext cx="3973240" cy="3804413"/>
          </a:xfrm>
        </p:spPr>
        <p:txBody>
          <a:bodyPr/>
          <a:lstStyle>
            <a:lvl1pPr>
              <a:defRPr sz="855"/>
            </a:lvl1pPr>
            <a:lvl2pPr>
              <a:defRPr sz="1197"/>
            </a:lvl2pPr>
            <a:lvl3pPr>
              <a:defRPr sz="1112">
                <a:solidFill>
                  <a:srgbClr val="808080"/>
                </a:solidFill>
              </a:defRPr>
            </a:lvl3pPr>
            <a:lvl4pPr marL="162838" indent="-158768">
              <a:buSzPct val="100000"/>
              <a:buFont typeface="EYInterstate" pitchFamily="2" charset="0"/>
              <a:buChar char="•"/>
              <a:defRPr sz="855"/>
            </a:lvl4pPr>
            <a:lvl5pPr marL="301253" indent="-137056">
              <a:buSzPct val="100000"/>
              <a:buFont typeface="EYInterstate" pitchFamily="2" charset="0"/>
              <a:buChar char="•"/>
              <a:defRPr sz="855"/>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p:cNvSpPr>
            <a:spLocks noGrp="1"/>
          </p:cNvSpPr>
          <p:nvPr>
            <p:ph type="body" sz="quarter" idx="13" hasCustomPrompt="1"/>
          </p:nvPr>
        </p:nvSpPr>
        <p:spPr>
          <a:xfrm>
            <a:off x="523990" y="1274268"/>
            <a:ext cx="3976055" cy="978435"/>
          </a:xfrm>
        </p:spPr>
        <p:txBody>
          <a:bodyPr/>
          <a:lstStyle>
            <a:lvl1pPr>
              <a:defRPr sz="1112" b="1">
                <a:solidFill>
                  <a:srgbClr val="808080"/>
                </a:solidFill>
              </a:defRPr>
            </a:lvl1pPr>
            <a:lvl2pPr>
              <a:defRPr sz="855" b="0"/>
            </a:lvl2pPr>
            <a:lvl3pPr marL="2715" marR="0" indent="0" algn="l" defTabSz="850835" rtl="0" eaLnBrk="1" fontAlgn="base" latinLnBrk="0" hangingPunct="1">
              <a:lnSpc>
                <a:spcPct val="100000"/>
              </a:lnSpc>
              <a:spcBef>
                <a:spcPct val="0"/>
              </a:spcBef>
              <a:spcAft>
                <a:spcPct val="40000"/>
              </a:spcAft>
              <a:buClr>
                <a:srgbClr val="FFD200"/>
              </a:buClr>
              <a:buSzPct val="75000"/>
              <a:buFont typeface="Arial Unicode MS" pitchFamily="34" charset="-128"/>
              <a:buNone/>
              <a:tabLst>
                <a:tab pos="1380061" algn="l"/>
                <a:tab pos="2760123" algn="l"/>
                <a:tab pos="3988201" algn="r"/>
              </a:tabLst>
              <a:defRPr kumimoji="0" lang="en-US" sz="1112" b="1" i="0" u="none" strike="noStrike" kern="0" cap="none" spc="0" normalizeH="0" baseline="0" noProof="0">
                <a:ln>
                  <a:noFill/>
                </a:ln>
                <a:solidFill>
                  <a:srgbClr val="7F7E82"/>
                </a:solidFill>
                <a:effectLst/>
                <a:uLnTx/>
                <a:uFillTx/>
              </a:defRPr>
            </a:lvl3pPr>
            <a:lvl4pPr marL="0" indent="4071">
              <a:buNone/>
              <a:defRPr sz="855"/>
            </a:lvl4pPr>
            <a:lvl5pPr>
              <a:defRPr sz="855"/>
            </a:lvl5pPr>
          </a:lstStyle>
          <a:p>
            <a:pPr lvl="0"/>
            <a:r>
              <a:rPr lang="en-US" dirty="0"/>
              <a:t>Private and confidential</a:t>
            </a:r>
          </a:p>
          <a:p>
            <a:pPr lvl="1"/>
            <a:r>
              <a:rPr lang="en-US" dirty="0"/>
              <a:t>XXXXXXXXXXXXX</a:t>
            </a:r>
          </a:p>
          <a:p>
            <a:pPr lvl="1"/>
            <a:r>
              <a:rPr lang="en-US" dirty="0"/>
              <a:t>XXXXXXXXXXX,</a:t>
            </a:r>
          </a:p>
          <a:p>
            <a:pPr lvl="1"/>
            <a:r>
              <a:rPr lang="en-US" dirty="0"/>
              <a:t>XXXXXXX</a:t>
            </a:r>
          </a:p>
          <a:p>
            <a:pPr lvl="1"/>
            <a:endParaRPr lang="en-US" dirty="0"/>
          </a:p>
        </p:txBody>
      </p:sp>
      <p:sp>
        <p:nvSpPr>
          <p:cNvPr id="13" name="Text Placeholder 11"/>
          <p:cNvSpPr>
            <a:spLocks noGrp="1"/>
          </p:cNvSpPr>
          <p:nvPr>
            <p:ph type="body" sz="quarter" idx="12"/>
          </p:nvPr>
        </p:nvSpPr>
        <p:spPr>
          <a:xfrm>
            <a:off x="7373844" y="462194"/>
            <a:ext cx="1238024" cy="804875"/>
          </a:xfrm>
        </p:spPr>
        <p:txBody>
          <a:bodyPr/>
          <a:lstStyle>
            <a:lvl1pPr algn="l" defTabSz="850835">
              <a:spcAft>
                <a:spcPts val="0"/>
              </a:spcAft>
              <a:defRPr sz="599">
                <a:solidFill>
                  <a:srgbClr val="808080"/>
                </a:solidFill>
              </a:defRPr>
            </a:lvl1pPr>
            <a:lvl2pPr>
              <a:defRPr sz="599"/>
            </a:lvl2pPr>
            <a:lvl3pPr>
              <a:defRPr sz="599"/>
            </a:lvl3pPr>
            <a:lvl4pPr>
              <a:defRPr sz="599"/>
            </a:lvl4pPr>
            <a:lvl5pPr>
              <a:defRPr sz="599"/>
            </a:lvl5pPr>
          </a:lstStyle>
          <a:p>
            <a:pPr lvl="0"/>
            <a:endParaRPr lang="en-US" dirty="0"/>
          </a:p>
        </p:txBody>
      </p:sp>
      <p:grpSp>
        <p:nvGrpSpPr>
          <p:cNvPr id="2" name="Group 4"/>
          <p:cNvGrpSpPr>
            <a:grpSpLocks noChangeAspect="1"/>
          </p:cNvGrpSpPr>
          <p:nvPr userDrawn="1"/>
        </p:nvGrpSpPr>
        <p:grpSpPr bwMode="auto">
          <a:xfrm>
            <a:off x="523989" y="115188"/>
            <a:ext cx="914943" cy="1136041"/>
            <a:chOff x="386" y="80"/>
            <a:chExt cx="674" cy="789"/>
          </a:xfrm>
        </p:grpSpPr>
        <p:sp>
          <p:nvSpPr>
            <p:cNvPr id="3" name="AutoShape 3"/>
            <p:cNvSpPr>
              <a:spLocks noChangeAspect="1" noChangeArrowheads="1" noTextEdit="1"/>
            </p:cNvSpPr>
            <p:nvPr userDrawn="1"/>
          </p:nvSpPr>
          <p:spPr bwMode="auto">
            <a:xfrm>
              <a:off x="386" y="80"/>
              <a:ext cx="674" cy="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539"/>
            </a:p>
          </p:txBody>
        </p:sp>
        <p:sp>
          <p:nvSpPr>
            <p:cNvPr id="4" name="Freeform 5"/>
            <p:cNvSpPr>
              <a:spLocks/>
            </p:cNvSpPr>
            <p:nvPr userDrawn="1"/>
          </p:nvSpPr>
          <p:spPr bwMode="auto">
            <a:xfrm>
              <a:off x="386" y="80"/>
              <a:ext cx="540" cy="197"/>
            </a:xfrm>
            <a:custGeom>
              <a:avLst/>
              <a:gdLst>
                <a:gd name="T0" fmla="*/ 2161 w 2161"/>
                <a:gd name="T1" fmla="*/ 0 h 787"/>
                <a:gd name="T2" fmla="*/ 0 w 2161"/>
                <a:gd name="T3" fmla="*/ 787 h 787"/>
                <a:gd name="T4" fmla="*/ 2161 w 2161"/>
                <a:gd name="T5" fmla="*/ 406 h 787"/>
                <a:gd name="T6" fmla="*/ 2161 w 2161"/>
                <a:gd name="T7" fmla="*/ 0 h 787"/>
              </a:gdLst>
              <a:ahLst/>
              <a:cxnLst>
                <a:cxn ang="0">
                  <a:pos x="T0" y="T1"/>
                </a:cxn>
                <a:cxn ang="0">
                  <a:pos x="T2" y="T3"/>
                </a:cxn>
                <a:cxn ang="0">
                  <a:pos x="T4" y="T5"/>
                </a:cxn>
                <a:cxn ang="0">
                  <a:pos x="T6" y="T7"/>
                </a:cxn>
              </a:cxnLst>
              <a:rect l="0" t="0" r="r" b="b"/>
              <a:pathLst>
                <a:path w="2161" h="787">
                  <a:moveTo>
                    <a:pt x="2161" y="0"/>
                  </a:moveTo>
                  <a:lnTo>
                    <a:pt x="0" y="787"/>
                  </a:lnTo>
                  <a:lnTo>
                    <a:pt x="2161" y="406"/>
                  </a:lnTo>
                  <a:lnTo>
                    <a:pt x="2161" y="0"/>
                  </a:lnTo>
                  <a:close/>
                </a:path>
              </a:pathLst>
            </a:custGeom>
            <a:solidFill>
              <a:srgbClr val="FFD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539"/>
            </a:p>
          </p:txBody>
        </p:sp>
        <p:sp>
          <p:nvSpPr>
            <p:cNvPr id="5" name="Freeform 6"/>
            <p:cNvSpPr>
              <a:spLocks noEditPoints="1"/>
            </p:cNvSpPr>
            <p:nvPr userDrawn="1"/>
          </p:nvSpPr>
          <p:spPr bwMode="auto">
            <a:xfrm>
              <a:off x="386" y="359"/>
              <a:ext cx="674" cy="510"/>
            </a:xfrm>
            <a:custGeom>
              <a:avLst/>
              <a:gdLst>
                <a:gd name="T0" fmla="*/ 198 w 2696"/>
                <a:gd name="T1" fmla="*/ 1380 h 2041"/>
                <a:gd name="T2" fmla="*/ 225 w 2696"/>
                <a:gd name="T3" fmla="*/ 1538 h 2041"/>
                <a:gd name="T4" fmla="*/ 132 w 2696"/>
                <a:gd name="T5" fmla="*/ 1579 h 2041"/>
                <a:gd name="T6" fmla="*/ 258 w 2696"/>
                <a:gd name="T7" fmla="*/ 1429 h 2041"/>
                <a:gd name="T8" fmla="*/ 377 w 2696"/>
                <a:gd name="T9" fmla="*/ 1623 h 2041"/>
                <a:gd name="T10" fmla="*/ 990 w 2696"/>
                <a:gd name="T11" fmla="*/ 1429 h 2041"/>
                <a:gd name="T12" fmla="*/ 1062 w 2696"/>
                <a:gd name="T13" fmla="*/ 1505 h 2041"/>
                <a:gd name="T14" fmla="*/ 559 w 2696"/>
                <a:gd name="T15" fmla="*/ 1372 h 2041"/>
                <a:gd name="T16" fmla="*/ 643 w 2696"/>
                <a:gd name="T17" fmla="*/ 1502 h 2041"/>
                <a:gd name="T18" fmla="*/ 760 w 2696"/>
                <a:gd name="T19" fmla="*/ 1372 h 2041"/>
                <a:gd name="T20" fmla="*/ 743 w 2696"/>
                <a:gd name="T21" fmla="*/ 1473 h 2041"/>
                <a:gd name="T22" fmla="*/ 1765 w 2696"/>
                <a:gd name="T23" fmla="*/ 1609 h 2041"/>
                <a:gd name="T24" fmla="*/ 1867 w 2696"/>
                <a:gd name="T25" fmla="*/ 1458 h 2041"/>
                <a:gd name="T26" fmla="*/ 1830 w 2696"/>
                <a:gd name="T27" fmla="*/ 1560 h 2041"/>
                <a:gd name="T28" fmla="*/ 1218 w 2696"/>
                <a:gd name="T29" fmla="*/ 1425 h 2041"/>
                <a:gd name="T30" fmla="*/ 1185 w 2696"/>
                <a:gd name="T31" fmla="*/ 1620 h 2041"/>
                <a:gd name="T32" fmla="*/ 1216 w 2696"/>
                <a:gd name="T33" fmla="*/ 1702 h 2041"/>
                <a:gd name="T34" fmla="*/ 1238 w 2696"/>
                <a:gd name="T35" fmla="*/ 1582 h 2041"/>
                <a:gd name="T36" fmla="*/ 1245 w 2696"/>
                <a:gd name="T37" fmla="*/ 1473 h 2041"/>
                <a:gd name="T38" fmla="*/ 1512 w 2696"/>
                <a:gd name="T39" fmla="*/ 1497 h 2041"/>
                <a:gd name="T40" fmla="*/ 1484 w 2696"/>
                <a:gd name="T41" fmla="*/ 1627 h 2041"/>
                <a:gd name="T42" fmla="*/ 1440 w 2696"/>
                <a:gd name="T43" fmla="*/ 1444 h 2041"/>
                <a:gd name="T44" fmla="*/ 1505 w 2696"/>
                <a:gd name="T45" fmla="*/ 1588 h 2041"/>
                <a:gd name="T46" fmla="*/ 2075 w 2696"/>
                <a:gd name="T47" fmla="*/ 1540 h 2041"/>
                <a:gd name="T48" fmla="*/ 1952 w 2696"/>
                <a:gd name="T49" fmla="*/ 1437 h 2041"/>
                <a:gd name="T50" fmla="*/ 1961 w 2696"/>
                <a:gd name="T51" fmla="*/ 1620 h 2041"/>
                <a:gd name="T52" fmla="*/ 1993 w 2696"/>
                <a:gd name="T53" fmla="*/ 1466 h 2041"/>
                <a:gd name="T54" fmla="*/ 2420 w 2696"/>
                <a:gd name="T55" fmla="*/ 1540 h 2041"/>
                <a:gd name="T56" fmla="*/ 2422 w 2696"/>
                <a:gd name="T57" fmla="*/ 1433 h 2041"/>
                <a:gd name="T58" fmla="*/ 2416 w 2696"/>
                <a:gd name="T59" fmla="*/ 1616 h 2041"/>
                <a:gd name="T60" fmla="*/ 2449 w 2696"/>
                <a:gd name="T61" fmla="*/ 1466 h 2041"/>
                <a:gd name="T62" fmla="*/ 2353 w 2696"/>
                <a:gd name="T63" fmla="*/ 1574 h 2041"/>
                <a:gd name="T64" fmla="*/ 2348 w 2696"/>
                <a:gd name="T65" fmla="*/ 1474 h 2041"/>
                <a:gd name="T66" fmla="*/ 2167 w 2696"/>
                <a:gd name="T67" fmla="*/ 1429 h 2041"/>
                <a:gd name="T68" fmla="*/ 2652 w 2696"/>
                <a:gd name="T69" fmla="*/ 1473 h 2041"/>
                <a:gd name="T70" fmla="*/ 2684 w 2696"/>
                <a:gd name="T71" fmla="*/ 1483 h 2041"/>
                <a:gd name="T72" fmla="*/ 2174 w 2696"/>
                <a:gd name="T73" fmla="*/ 1764 h 2041"/>
                <a:gd name="T74" fmla="*/ 2142 w 2696"/>
                <a:gd name="T75" fmla="*/ 1960 h 2041"/>
                <a:gd name="T76" fmla="*/ 2147 w 2696"/>
                <a:gd name="T77" fmla="*/ 1862 h 2041"/>
                <a:gd name="T78" fmla="*/ 2183 w 2696"/>
                <a:gd name="T79" fmla="*/ 1923 h 2041"/>
                <a:gd name="T80" fmla="*/ 539 w 2696"/>
                <a:gd name="T81" fmla="*/ 1769 h 2041"/>
                <a:gd name="T82" fmla="*/ 68 w 2696"/>
                <a:gd name="T83" fmla="*/ 1841 h 2041"/>
                <a:gd name="T84" fmla="*/ 298 w 2696"/>
                <a:gd name="T85" fmla="*/ 1786 h 2041"/>
                <a:gd name="T86" fmla="*/ 336 w 2696"/>
                <a:gd name="T87" fmla="*/ 1965 h 2041"/>
                <a:gd name="T88" fmla="*/ 436 w 2696"/>
                <a:gd name="T89" fmla="*/ 1825 h 2041"/>
                <a:gd name="T90" fmla="*/ 315 w 2696"/>
                <a:gd name="T91" fmla="*/ 1866 h 2041"/>
                <a:gd name="T92" fmla="*/ 371 w 2696"/>
                <a:gd name="T93" fmla="*/ 1918 h 2041"/>
                <a:gd name="T94" fmla="*/ 1915 w 2696"/>
                <a:gd name="T95" fmla="*/ 1785 h 2041"/>
                <a:gd name="T96" fmla="*/ 1394 w 2696"/>
                <a:gd name="T97" fmla="*/ 1769 h 2041"/>
                <a:gd name="T98" fmla="*/ 1705 w 2696"/>
                <a:gd name="T99" fmla="*/ 1775 h 2041"/>
                <a:gd name="T100" fmla="*/ 1713 w 2696"/>
                <a:gd name="T101" fmla="*/ 1959 h 2041"/>
                <a:gd name="T102" fmla="*/ 1835 w 2696"/>
                <a:gd name="T103" fmla="*/ 1844 h 2041"/>
                <a:gd name="T104" fmla="*/ 1710 w 2696"/>
                <a:gd name="T105" fmla="*/ 1878 h 2041"/>
                <a:gd name="T106" fmla="*/ 1777 w 2696"/>
                <a:gd name="T107" fmla="*/ 1907 h 2041"/>
                <a:gd name="T108" fmla="*/ 958 w 2696"/>
                <a:gd name="T109" fmla="*/ 1769 h 2041"/>
                <a:gd name="T110" fmla="*/ 1030 w 2696"/>
                <a:gd name="T111" fmla="*/ 1844 h 2041"/>
                <a:gd name="T112" fmla="*/ 1187 w 2696"/>
                <a:gd name="T113" fmla="*/ 1764 h 2041"/>
                <a:gd name="T114" fmla="*/ 1161 w 2696"/>
                <a:gd name="T115" fmla="*/ 1963 h 2041"/>
                <a:gd name="T116" fmla="*/ 1183 w 2696"/>
                <a:gd name="T117" fmla="*/ 2041 h 2041"/>
                <a:gd name="T118" fmla="*/ 1201 w 2696"/>
                <a:gd name="T119" fmla="*/ 1922 h 2041"/>
                <a:gd name="T120" fmla="*/ 1217 w 2696"/>
                <a:gd name="T121" fmla="*/ 1814 h 2041"/>
                <a:gd name="T122" fmla="*/ 741 w 2696"/>
                <a:gd name="T123" fmla="*/ 432 h 20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96" h="2041">
                  <a:moveTo>
                    <a:pt x="225" y="1538"/>
                  </a:moveTo>
                  <a:lnTo>
                    <a:pt x="225" y="1538"/>
                  </a:lnTo>
                  <a:lnTo>
                    <a:pt x="223" y="1526"/>
                  </a:lnTo>
                  <a:lnTo>
                    <a:pt x="221" y="1514"/>
                  </a:lnTo>
                  <a:lnTo>
                    <a:pt x="215" y="1505"/>
                  </a:lnTo>
                  <a:lnTo>
                    <a:pt x="210" y="1498"/>
                  </a:lnTo>
                  <a:lnTo>
                    <a:pt x="203" y="1491"/>
                  </a:lnTo>
                  <a:lnTo>
                    <a:pt x="197" y="1486"/>
                  </a:lnTo>
                  <a:lnTo>
                    <a:pt x="185" y="1479"/>
                  </a:lnTo>
                  <a:lnTo>
                    <a:pt x="185" y="1479"/>
                  </a:lnTo>
                  <a:lnTo>
                    <a:pt x="191" y="1475"/>
                  </a:lnTo>
                  <a:lnTo>
                    <a:pt x="197" y="1470"/>
                  </a:lnTo>
                  <a:lnTo>
                    <a:pt x="202" y="1465"/>
                  </a:lnTo>
                  <a:lnTo>
                    <a:pt x="207" y="1458"/>
                  </a:lnTo>
                  <a:lnTo>
                    <a:pt x="210" y="1450"/>
                  </a:lnTo>
                  <a:lnTo>
                    <a:pt x="213" y="1444"/>
                  </a:lnTo>
                  <a:lnTo>
                    <a:pt x="215" y="1436"/>
                  </a:lnTo>
                  <a:lnTo>
                    <a:pt x="215" y="1426"/>
                  </a:lnTo>
                  <a:lnTo>
                    <a:pt x="215" y="1426"/>
                  </a:lnTo>
                  <a:lnTo>
                    <a:pt x="214" y="1412"/>
                  </a:lnTo>
                  <a:lnTo>
                    <a:pt x="210" y="1397"/>
                  </a:lnTo>
                  <a:lnTo>
                    <a:pt x="206" y="1392"/>
                  </a:lnTo>
                  <a:lnTo>
                    <a:pt x="203" y="1385"/>
                  </a:lnTo>
                  <a:lnTo>
                    <a:pt x="198" y="1380"/>
                  </a:lnTo>
                  <a:lnTo>
                    <a:pt x="194" y="1376"/>
                  </a:lnTo>
                  <a:lnTo>
                    <a:pt x="182" y="1368"/>
                  </a:lnTo>
                  <a:lnTo>
                    <a:pt x="167" y="1363"/>
                  </a:lnTo>
                  <a:lnTo>
                    <a:pt x="151" y="1359"/>
                  </a:lnTo>
                  <a:lnTo>
                    <a:pt x="133" y="1357"/>
                  </a:lnTo>
                  <a:lnTo>
                    <a:pt x="20" y="1357"/>
                  </a:lnTo>
                  <a:lnTo>
                    <a:pt x="20" y="1623"/>
                  </a:lnTo>
                  <a:lnTo>
                    <a:pt x="132" y="1623"/>
                  </a:lnTo>
                  <a:lnTo>
                    <a:pt x="132" y="1623"/>
                  </a:lnTo>
                  <a:lnTo>
                    <a:pt x="151" y="1621"/>
                  </a:lnTo>
                  <a:lnTo>
                    <a:pt x="162" y="1620"/>
                  </a:lnTo>
                  <a:lnTo>
                    <a:pt x="170" y="1617"/>
                  </a:lnTo>
                  <a:lnTo>
                    <a:pt x="178" y="1615"/>
                  </a:lnTo>
                  <a:lnTo>
                    <a:pt x="186" y="1611"/>
                  </a:lnTo>
                  <a:lnTo>
                    <a:pt x="193" y="1606"/>
                  </a:lnTo>
                  <a:lnTo>
                    <a:pt x="199" y="1600"/>
                  </a:lnTo>
                  <a:lnTo>
                    <a:pt x="205" y="1595"/>
                  </a:lnTo>
                  <a:lnTo>
                    <a:pt x="210" y="1588"/>
                  </a:lnTo>
                  <a:lnTo>
                    <a:pt x="214" y="1582"/>
                  </a:lnTo>
                  <a:lnTo>
                    <a:pt x="218" y="1574"/>
                  </a:lnTo>
                  <a:lnTo>
                    <a:pt x="221" y="1566"/>
                  </a:lnTo>
                  <a:lnTo>
                    <a:pt x="223" y="1558"/>
                  </a:lnTo>
                  <a:lnTo>
                    <a:pt x="223" y="1548"/>
                  </a:lnTo>
                  <a:lnTo>
                    <a:pt x="225" y="1538"/>
                  </a:lnTo>
                  <a:lnTo>
                    <a:pt x="225" y="1538"/>
                  </a:lnTo>
                  <a:close/>
                  <a:moveTo>
                    <a:pt x="132" y="1579"/>
                  </a:moveTo>
                  <a:lnTo>
                    <a:pt x="69" y="1579"/>
                  </a:lnTo>
                  <a:lnTo>
                    <a:pt x="69" y="1503"/>
                  </a:lnTo>
                  <a:lnTo>
                    <a:pt x="132" y="1503"/>
                  </a:lnTo>
                  <a:lnTo>
                    <a:pt x="132" y="1503"/>
                  </a:lnTo>
                  <a:lnTo>
                    <a:pt x="141" y="1503"/>
                  </a:lnTo>
                  <a:lnTo>
                    <a:pt x="149" y="1505"/>
                  </a:lnTo>
                  <a:lnTo>
                    <a:pt x="157" y="1509"/>
                  </a:lnTo>
                  <a:lnTo>
                    <a:pt x="162" y="1513"/>
                  </a:lnTo>
                  <a:lnTo>
                    <a:pt x="166" y="1518"/>
                  </a:lnTo>
                  <a:lnTo>
                    <a:pt x="170" y="1525"/>
                  </a:lnTo>
                  <a:lnTo>
                    <a:pt x="171" y="1531"/>
                  </a:lnTo>
                  <a:lnTo>
                    <a:pt x="171" y="1540"/>
                  </a:lnTo>
                  <a:lnTo>
                    <a:pt x="171" y="1540"/>
                  </a:lnTo>
                  <a:lnTo>
                    <a:pt x="171" y="1548"/>
                  </a:lnTo>
                  <a:lnTo>
                    <a:pt x="169" y="1556"/>
                  </a:lnTo>
                  <a:lnTo>
                    <a:pt x="166" y="1563"/>
                  </a:lnTo>
                  <a:lnTo>
                    <a:pt x="161" y="1568"/>
                  </a:lnTo>
                  <a:lnTo>
                    <a:pt x="155" y="1572"/>
                  </a:lnTo>
                  <a:lnTo>
                    <a:pt x="149" y="1576"/>
                  </a:lnTo>
                  <a:lnTo>
                    <a:pt x="141" y="1578"/>
                  </a:lnTo>
                  <a:lnTo>
                    <a:pt x="132" y="1579"/>
                  </a:lnTo>
                  <a:lnTo>
                    <a:pt x="132" y="1579"/>
                  </a:lnTo>
                  <a:close/>
                  <a:moveTo>
                    <a:pt x="132" y="1459"/>
                  </a:moveTo>
                  <a:lnTo>
                    <a:pt x="69" y="1459"/>
                  </a:lnTo>
                  <a:lnTo>
                    <a:pt x="69" y="1402"/>
                  </a:lnTo>
                  <a:lnTo>
                    <a:pt x="129" y="1402"/>
                  </a:lnTo>
                  <a:lnTo>
                    <a:pt x="129" y="1402"/>
                  </a:lnTo>
                  <a:lnTo>
                    <a:pt x="137" y="1404"/>
                  </a:lnTo>
                  <a:lnTo>
                    <a:pt x="144" y="1405"/>
                  </a:lnTo>
                  <a:lnTo>
                    <a:pt x="150" y="1406"/>
                  </a:lnTo>
                  <a:lnTo>
                    <a:pt x="155" y="1410"/>
                  </a:lnTo>
                  <a:lnTo>
                    <a:pt x="158" y="1414"/>
                  </a:lnTo>
                  <a:lnTo>
                    <a:pt x="162" y="1418"/>
                  </a:lnTo>
                  <a:lnTo>
                    <a:pt x="163" y="1425"/>
                  </a:lnTo>
                  <a:lnTo>
                    <a:pt x="163" y="1432"/>
                  </a:lnTo>
                  <a:lnTo>
                    <a:pt x="163" y="1432"/>
                  </a:lnTo>
                  <a:lnTo>
                    <a:pt x="162" y="1441"/>
                  </a:lnTo>
                  <a:lnTo>
                    <a:pt x="161" y="1446"/>
                  </a:lnTo>
                  <a:lnTo>
                    <a:pt x="158" y="1450"/>
                  </a:lnTo>
                  <a:lnTo>
                    <a:pt x="153" y="1454"/>
                  </a:lnTo>
                  <a:lnTo>
                    <a:pt x="147" y="1457"/>
                  </a:lnTo>
                  <a:lnTo>
                    <a:pt x="141" y="1458"/>
                  </a:lnTo>
                  <a:lnTo>
                    <a:pt x="132" y="1459"/>
                  </a:lnTo>
                  <a:lnTo>
                    <a:pt x="132" y="1459"/>
                  </a:lnTo>
                  <a:close/>
                  <a:moveTo>
                    <a:pt x="258" y="1539"/>
                  </a:moveTo>
                  <a:lnTo>
                    <a:pt x="258" y="1429"/>
                  </a:lnTo>
                  <a:lnTo>
                    <a:pt x="306" y="1429"/>
                  </a:lnTo>
                  <a:lnTo>
                    <a:pt x="306" y="1536"/>
                  </a:lnTo>
                  <a:lnTo>
                    <a:pt x="306" y="1536"/>
                  </a:lnTo>
                  <a:lnTo>
                    <a:pt x="307" y="1547"/>
                  </a:lnTo>
                  <a:lnTo>
                    <a:pt x="308" y="1558"/>
                  </a:lnTo>
                  <a:lnTo>
                    <a:pt x="311" y="1566"/>
                  </a:lnTo>
                  <a:lnTo>
                    <a:pt x="315" y="1572"/>
                  </a:lnTo>
                  <a:lnTo>
                    <a:pt x="320" y="1578"/>
                  </a:lnTo>
                  <a:lnTo>
                    <a:pt x="326" y="1580"/>
                  </a:lnTo>
                  <a:lnTo>
                    <a:pt x="334" y="1583"/>
                  </a:lnTo>
                  <a:lnTo>
                    <a:pt x="341" y="1583"/>
                  </a:lnTo>
                  <a:lnTo>
                    <a:pt x="341" y="1583"/>
                  </a:lnTo>
                  <a:lnTo>
                    <a:pt x="351" y="1583"/>
                  </a:lnTo>
                  <a:lnTo>
                    <a:pt x="357" y="1580"/>
                  </a:lnTo>
                  <a:lnTo>
                    <a:pt x="364" y="1576"/>
                  </a:lnTo>
                  <a:lnTo>
                    <a:pt x="369" y="1572"/>
                  </a:lnTo>
                  <a:lnTo>
                    <a:pt x="373" y="1566"/>
                  </a:lnTo>
                  <a:lnTo>
                    <a:pt x="376" y="1556"/>
                  </a:lnTo>
                  <a:lnTo>
                    <a:pt x="377" y="1547"/>
                  </a:lnTo>
                  <a:lnTo>
                    <a:pt x="377" y="1536"/>
                  </a:lnTo>
                  <a:lnTo>
                    <a:pt x="377" y="1429"/>
                  </a:lnTo>
                  <a:lnTo>
                    <a:pt x="427" y="1429"/>
                  </a:lnTo>
                  <a:lnTo>
                    <a:pt x="427" y="1623"/>
                  </a:lnTo>
                  <a:lnTo>
                    <a:pt x="377" y="1623"/>
                  </a:lnTo>
                  <a:lnTo>
                    <a:pt x="377" y="1608"/>
                  </a:lnTo>
                  <a:lnTo>
                    <a:pt x="377" y="1608"/>
                  </a:lnTo>
                  <a:lnTo>
                    <a:pt x="368" y="1616"/>
                  </a:lnTo>
                  <a:lnTo>
                    <a:pt x="357" y="1623"/>
                  </a:lnTo>
                  <a:lnTo>
                    <a:pt x="345" y="1627"/>
                  </a:lnTo>
                  <a:lnTo>
                    <a:pt x="331" y="1628"/>
                  </a:lnTo>
                  <a:lnTo>
                    <a:pt x="331" y="1628"/>
                  </a:lnTo>
                  <a:lnTo>
                    <a:pt x="320" y="1627"/>
                  </a:lnTo>
                  <a:lnTo>
                    <a:pt x="310" y="1625"/>
                  </a:lnTo>
                  <a:lnTo>
                    <a:pt x="302" y="1623"/>
                  </a:lnTo>
                  <a:lnTo>
                    <a:pt x="294" y="1619"/>
                  </a:lnTo>
                  <a:lnTo>
                    <a:pt x="286" y="1613"/>
                  </a:lnTo>
                  <a:lnTo>
                    <a:pt x="280" y="1608"/>
                  </a:lnTo>
                  <a:lnTo>
                    <a:pt x="275" y="1602"/>
                  </a:lnTo>
                  <a:lnTo>
                    <a:pt x="271" y="1596"/>
                  </a:lnTo>
                  <a:lnTo>
                    <a:pt x="264" y="1582"/>
                  </a:lnTo>
                  <a:lnTo>
                    <a:pt x="260" y="1567"/>
                  </a:lnTo>
                  <a:lnTo>
                    <a:pt x="259" y="1552"/>
                  </a:lnTo>
                  <a:lnTo>
                    <a:pt x="258" y="1539"/>
                  </a:lnTo>
                  <a:lnTo>
                    <a:pt x="258" y="1539"/>
                  </a:lnTo>
                  <a:close/>
                  <a:moveTo>
                    <a:pt x="990" y="1623"/>
                  </a:moveTo>
                  <a:lnTo>
                    <a:pt x="942" y="1623"/>
                  </a:lnTo>
                  <a:lnTo>
                    <a:pt x="942" y="1429"/>
                  </a:lnTo>
                  <a:lnTo>
                    <a:pt x="990" y="1429"/>
                  </a:lnTo>
                  <a:lnTo>
                    <a:pt x="990" y="1446"/>
                  </a:lnTo>
                  <a:lnTo>
                    <a:pt x="990" y="1446"/>
                  </a:lnTo>
                  <a:lnTo>
                    <a:pt x="1001" y="1437"/>
                  </a:lnTo>
                  <a:lnTo>
                    <a:pt x="1011" y="1430"/>
                  </a:lnTo>
                  <a:lnTo>
                    <a:pt x="1024" y="1426"/>
                  </a:lnTo>
                  <a:lnTo>
                    <a:pt x="1039" y="1425"/>
                  </a:lnTo>
                  <a:lnTo>
                    <a:pt x="1039" y="1425"/>
                  </a:lnTo>
                  <a:lnTo>
                    <a:pt x="1055" y="1426"/>
                  </a:lnTo>
                  <a:lnTo>
                    <a:pt x="1063" y="1428"/>
                  </a:lnTo>
                  <a:lnTo>
                    <a:pt x="1070" y="1430"/>
                  </a:lnTo>
                  <a:lnTo>
                    <a:pt x="1076" y="1434"/>
                  </a:lnTo>
                  <a:lnTo>
                    <a:pt x="1082" y="1438"/>
                  </a:lnTo>
                  <a:lnTo>
                    <a:pt x="1087" y="1442"/>
                  </a:lnTo>
                  <a:lnTo>
                    <a:pt x="1092" y="1448"/>
                  </a:lnTo>
                  <a:lnTo>
                    <a:pt x="1096" y="1454"/>
                  </a:lnTo>
                  <a:lnTo>
                    <a:pt x="1100" y="1459"/>
                  </a:lnTo>
                  <a:lnTo>
                    <a:pt x="1106" y="1475"/>
                  </a:lnTo>
                  <a:lnTo>
                    <a:pt x="1109" y="1493"/>
                  </a:lnTo>
                  <a:lnTo>
                    <a:pt x="1109" y="1514"/>
                  </a:lnTo>
                  <a:lnTo>
                    <a:pt x="1109" y="1623"/>
                  </a:lnTo>
                  <a:lnTo>
                    <a:pt x="1062" y="1623"/>
                  </a:lnTo>
                  <a:lnTo>
                    <a:pt x="1062" y="1517"/>
                  </a:lnTo>
                  <a:lnTo>
                    <a:pt x="1062" y="1517"/>
                  </a:lnTo>
                  <a:lnTo>
                    <a:pt x="1062" y="1505"/>
                  </a:lnTo>
                  <a:lnTo>
                    <a:pt x="1060" y="1495"/>
                  </a:lnTo>
                  <a:lnTo>
                    <a:pt x="1058" y="1487"/>
                  </a:lnTo>
                  <a:lnTo>
                    <a:pt x="1054" y="1481"/>
                  </a:lnTo>
                  <a:lnTo>
                    <a:pt x="1048" y="1475"/>
                  </a:lnTo>
                  <a:lnTo>
                    <a:pt x="1043" y="1471"/>
                  </a:lnTo>
                  <a:lnTo>
                    <a:pt x="1035" y="1470"/>
                  </a:lnTo>
                  <a:lnTo>
                    <a:pt x="1027" y="1469"/>
                  </a:lnTo>
                  <a:lnTo>
                    <a:pt x="1027" y="1469"/>
                  </a:lnTo>
                  <a:lnTo>
                    <a:pt x="1019" y="1470"/>
                  </a:lnTo>
                  <a:lnTo>
                    <a:pt x="1011" y="1471"/>
                  </a:lnTo>
                  <a:lnTo>
                    <a:pt x="1005" y="1475"/>
                  </a:lnTo>
                  <a:lnTo>
                    <a:pt x="999" y="1481"/>
                  </a:lnTo>
                  <a:lnTo>
                    <a:pt x="995" y="1487"/>
                  </a:lnTo>
                  <a:lnTo>
                    <a:pt x="993" y="1495"/>
                  </a:lnTo>
                  <a:lnTo>
                    <a:pt x="991" y="1505"/>
                  </a:lnTo>
                  <a:lnTo>
                    <a:pt x="990" y="1517"/>
                  </a:lnTo>
                  <a:lnTo>
                    <a:pt x="990" y="1623"/>
                  </a:lnTo>
                  <a:close/>
                  <a:moveTo>
                    <a:pt x="517" y="1515"/>
                  </a:moveTo>
                  <a:lnTo>
                    <a:pt x="517" y="1623"/>
                  </a:lnTo>
                  <a:lnTo>
                    <a:pt x="469" y="1623"/>
                  </a:lnTo>
                  <a:lnTo>
                    <a:pt x="469" y="1429"/>
                  </a:lnTo>
                  <a:lnTo>
                    <a:pt x="517" y="1429"/>
                  </a:lnTo>
                  <a:lnTo>
                    <a:pt x="517" y="1515"/>
                  </a:lnTo>
                  <a:close/>
                  <a:moveTo>
                    <a:pt x="559" y="1372"/>
                  </a:moveTo>
                  <a:lnTo>
                    <a:pt x="607" y="1348"/>
                  </a:lnTo>
                  <a:lnTo>
                    <a:pt x="607" y="1513"/>
                  </a:lnTo>
                  <a:lnTo>
                    <a:pt x="607" y="1623"/>
                  </a:lnTo>
                  <a:lnTo>
                    <a:pt x="559" y="1623"/>
                  </a:lnTo>
                  <a:lnTo>
                    <a:pt x="559" y="1372"/>
                  </a:lnTo>
                  <a:close/>
                  <a:moveTo>
                    <a:pt x="760" y="1444"/>
                  </a:moveTo>
                  <a:lnTo>
                    <a:pt x="760" y="1444"/>
                  </a:lnTo>
                  <a:lnTo>
                    <a:pt x="751" y="1436"/>
                  </a:lnTo>
                  <a:lnTo>
                    <a:pt x="740" y="1429"/>
                  </a:lnTo>
                  <a:lnTo>
                    <a:pt x="729" y="1426"/>
                  </a:lnTo>
                  <a:lnTo>
                    <a:pt x="718" y="1425"/>
                  </a:lnTo>
                  <a:lnTo>
                    <a:pt x="718" y="1425"/>
                  </a:lnTo>
                  <a:lnTo>
                    <a:pt x="708" y="1425"/>
                  </a:lnTo>
                  <a:lnTo>
                    <a:pt x="700" y="1426"/>
                  </a:lnTo>
                  <a:lnTo>
                    <a:pt x="692" y="1429"/>
                  </a:lnTo>
                  <a:lnTo>
                    <a:pt x="686" y="1432"/>
                  </a:lnTo>
                  <a:lnTo>
                    <a:pt x="679" y="1436"/>
                  </a:lnTo>
                  <a:lnTo>
                    <a:pt x="672" y="1441"/>
                  </a:lnTo>
                  <a:lnTo>
                    <a:pt x="667" y="1446"/>
                  </a:lnTo>
                  <a:lnTo>
                    <a:pt x="662" y="1451"/>
                  </a:lnTo>
                  <a:lnTo>
                    <a:pt x="656" y="1458"/>
                  </a:lnTo>
                  <a:lnTo>
                    <a:pt x="652" y="1466"/>
                  </a:lnTo>
                  <a:lnTo>
                    <a:pt x="647" y="1483"/>
                  </a:lnTo>
                  <a:lnTo>
                    <a:pt x="643" y="1502"/>
                  </a:lnTo>
                  <a:lnTo>
                    <a:pt x="642" y="1525"/>
                  </a:lnTo>
                  <a:lnTo>
                    <a:pt x="642" y="1525"/>
                  </a:lnTo>
                  <a:lnTo>
                    <a:pt x="643" y="1547"/>
                  </a:lnTo>
                  <a:lnTo>
                    <a:pt x="646" y="1568"/>
                  </a:lnTo>
                  <a:lnTo>
                    <a:pt x="652" y="1586"/>
                  </a:lnTo>
                  <a:lnTo>
                    <a:pt x="656" y="1594"/>
                  </a:lnTo>
                  <a:lnTo>
                    <a:pt x="662" y="1600"/>
                  </a:lnTo>
                  <a:lnTo>
                    <a:pt x="666" y="1607"/>
                  </a:lnTo>
                  <a:lnTo>
                    <a:pt x="672" y="1612"/>
                  </a:lnTo>
                  <a:lnTo>
                    <a:pt x="678" y="1616"/>
                  </a:lnTo>
                  <a:lnTo>
                    <a:pt x="684" y="1620"/>
                  </a:lnTo>
                  <a:lnTo>
                    <a:pt x="692" y="1624"/>
                  </a:lnTo>
                  <a:lnTo>
                    <a:pt x="700" y="1625"/>
                  </a:lnTo>
                  <a:lnTo>
                    <a:pt x="708" y="1627"/>
                  </a:lnTo>
                  <a:lnTo>
                    <a:pt x="716" y="1628"/>
                  </a:lnTo>
                  <a:lnTo>
                    <a:pt x="716" y="1628"/>
                  </a:lnTo>
                  <a:lnTo>
                    <a:pt x="728" y="1627"/>
                  </a:lnTo>
                  <a:lnTo>
                    <a:pt x="740" y="1623"/>
                  </a:lnTo>
                  <a:lnTo>
                    <a:pt x="751" y="1617"/>
                  </a:lnTo>
                  <a:lnTo>
                    <a:pt x="760" y="1608"/>
                  </a:lnTo>
                  <a:lnTo>
                    <a:pt x="760" y="1623"/>
                  </a:lnTo>
                  <a:lnTo>
                    <a:pt x="808" y="1623"/>
                  </a:lnTo>
                  <a:lnTo>
                    <a:pt x="808" y="1348"/>
                  </a:lnTo>
                  <a:lnTo>
                    <a:pt x="760" y="1372"/>
                  </a:lnTo>
                  <a:lnTo>
                    <a:pt x="760" y="1444"/>
                  </a:lnTo>
                  <a:close/>
                  <a:moveTo>
                    <a:pt x="727" y="1583"/>
                  </a:moveTo>
                  <a:lnTo>
                    <a:pt x="727" y="1583"/>
                  </a:lnTo>
                  <a:lnTo>
                    <a:pt x="720" y="1583"/>
                  </a:lnTo>
                  <a:lnTo>
                    <a:pt x="714" y="1580"/>
                  </a:lnTo>
                  <a:lnTo>
                    <a:pt x="708" y="1578"/>
                  </a:lnTo>
                  <a:lnTo>
                    <a:pt x="702" y="1572"/>
                  </a:lnTo>
                  <a:lnTo>
                    <a:pt x="698" y="1564"/>
                  </a:lnTo>
                  <a:lnTo>
                    <a:pt x="694" y="1554"/>
                  </a:lnTo>
                  <a:lnTo>
                    <a:pt x="691" y="1540"/>
                  </a:lnTo>
                  <a:lnTo>
                    <a:pt x="690" y="1523"/>
                  </a:lnTo>
                  <a:lnTo>
                    <a:pt x="690" y="1523"/>
                  </a:lnTo>
                  <a:lnTo>
                    <a:pt x="691" y="1509"/>
                  </a:lnTo>
                  <a:lnTo>
                    <a:pt x="694" y="1495"/>
                  </a:lnTo>
                  <a:lnTo>
                    <a:pt x="698" y="1486"/>
                  </a:lnTo>
                  <a:lnTo>
                    <a:pt x="702" y="1479"/>
                  </a:lnTo>
                  <a:lnTo>
                    <a:pt x="707" y="1474"/>
                  </a:lnTo>
                  <a:lnTo>
                    <a:pt x="714" y="1471"/>
                  </a:lnTo>
                  <a:lnTo>
                    <a:pt x="720" y="1470"/>
                  </a:lnTo>
                  <a:lnTo>
                    <a:pt x="725" y="1469"/>
                  </a:lnTo>
                  <a:lnTo>
                    <a:pt x="725" y="1469"/>
                  </a:lnTo>
                  <a:lnTo>
                    <a:pt x="732" y="1470"/>
                  </a:lnTo>
                  <a:lnTo>
                    <a:pt x="739" y="1471"/>
                  </a:lnTo>
                  <a:lnTo>
                    <a:pt x="743" y="1473"/>
                  </a:lnTo>
                  <a:lnTo>
                    <a:pt x="748" y="1475"/>
                  </a:lnTo>
                  <a:lnTo>
                    <a:pt x="755" y="1482"/>
                  </a:lnTo>
                  <a:lnTo>
                    <a:pt x="760" y="1487"/>
                  </a:lnTo>
                  <a:lnTo>
                    <a:pt x="760" y="1564"/>
                  </a:lnTo>
                  <a:lnTo>
                    <a:pt x="760" y="1564"/>
                  </a:lnTo>
                  <a:lnTo>
                    <a:pt x="755" y="1571"/>
                  </a:lnTo>
                  <a:lnTo>
                    <a:pt x="748" y="1578"/>
                  </a:lnTo>
                  <a:lnTo>
                    <a:pt x="743" y="1580"/>
                  </a:lnTo>
                  <a:lnTo>
                    <a:pt x="739" y="1582"/>
                  </a:lnTo>
                  <a:lnTo>
                    <a:pt x="733" y="1583"/>
                  </a:lnTo>
                  <a:lnTo>
                    <a:pt x="727" y="1583"/>
                  </a:lnTo>
                  <a:lnTo>
                    <a:pt x="727" y="1583"/>
                  </a:lnTo>
                  <a:close/>
                  <a:moveTo>
                    <a:pt x="1807" y="1425"/>
                  </a:moveTo>
                  <a:lnTo>
                    <a:pt x="1807" y="1425"/>
                  </a:lnTo>
                  <a:lnTo>
                    <a:pt x="1795" y="1426"/>
                  </a:lnTo>
                  <a:lnTo>
                    <a:pt x="1784" y="1430"/>
                  </a:lnTo>
                  <a:lnTo>
                    <a:pt x="1774" y="1436"/>
                  </a:lnTo>
                  <a:lnTo>
                    <a:pt x="1765" y="1444"/>
                  </a:lnTo>
                  <a:lnTo>
                    <a:pt x="1765" y="1353"/>
                  </a:lnTo>
                  <a:lnTo>
                    <a:pt x="1715" y="1377"/>
                  </a:lnTo>
                  <a:lnTo>
                    <a:pt x="1715" y="1623"/>
                  </a:lnTo>
                  <a:lnTo>
                    <a:pt x="1765" y="1623"/>
                  </a:lnTo>
                  <a:lnTo>
                    <a:pt x="1765" y="1609"/>
                  </a:lnTo>
                  <a:lnTo>
                    <a:pt x="1765" y="1609"/>
                  </a:lnTo>
                  <a:lnTo>
                    <a:pt x="1774" y="1617"/>
                  </a:lnTo>
                  <a:lnTo>
                    <a:pt x="1784" y="1623"/>
                  </a:lnTo>
                  <a:lnTo>
                    <a:pt x="1795" y="1627"/>
                  </a:lnTo>
                  <a:lnTo>
                    <a:pt x="1808" y="1628"/>
                  </a:lnTo>
                  <a:lnTo>
                    <a:pt x="1808" y="1628"/>
                  </a:lnTo>
                  <a:lnTo>
                    <a:pt x="1816" y="1627"/>
                  </a:lnTo>
                  <a:lnTo>
                    <a:pt x="1824" y="1625"/>
                  </a:lnTo>
                  <a:lnTo>
                    <a:pt x="1832" y="1624"/>
                  </a:lnTo>
                  <a:lnTo>
                    <a:pt x="1840" y="1620"/>
                  </a:lnTo>
                  <a:lnTo>
                    <a:pt x="1847" y="1617"/>
                  </a:lnTo>
                  <a:lnTo>
                    <a:pt x="1852" y="1612"/>
                  </a:lnTo>
                  <a:lnTo>
                    <a:pt x="1859" y="1607"/>
                  </a:lnTo>
                  <a:lnTo>
                    <a:pt x="1864" y="1600"/>
                  </a:lnTo>
                  <a:lnTo>
                    <a:pt x="1868" y="1594"/>
                  </a:lnTo>
                  <a:lnTo>
                    <a:pt x="1872" y="1586"/>
                  </a:lnTo>
                  <a:lnTo>
                    <a:pt x="1875" y="1578"/>
                  </a:lnTo>
                  <a:lnTo>
                    <a:pt x="1879" y="1568"/>
                  </a:lnTo>
                  <a:lnTo>
                    <a:pt x="1881" y="1547"/>
                  </a:lnTo>
                  <a:lnTo>
                    <a:pt x="1883" y="1525"/>
                  </a:lnTo>
                  <a:lnTo>
                    <a:pt x="1883" y="1525"/>
                  </a:lnTo>
                  <a:lnTo>
                    <a:pt x="1881" y="1502"/>
                  </a:lnTo>
                  <a:lnTo>
                    <a:pt x="1878" y="1483"/>
                  </a:lnTo>
                  <a:lnTo>
                    <a:pt x="1872" y="1466"/>
                  </a:lnTo>
                  <a:lnTo>
                    <a:pt x="1867" y="1458"/>
                  </a:lnTo>
                  <a:lnTo>
                    <a:pt x="1863" y="1451"/>
                  </a:lnTo>
                  <a:lnTo>
                    <a:pt x="1858" y="1446"/>
                  </a:lnTo>
                  <a:lnTo>
                    <a:pt x="1852" y="1441"/>
                  </a:lnTo>
                  <a:lnTo>
                    <a:pt x="1846" y="1436"/>
                  </a:lnTo>
                  <a:lnTo>
                    <a:pt x="1839" y="1432"/>
                  </a:lnTo>
                  <a:lnTo>
                    <a:pt x="1831" y="1429"/>
                  </a:lnTo>
                  <a:lnTo>
                    <a:pt x="1824" y="1426"/>
                  </a:lnTo>
                  <a:lnTo>
                    <a:pt x="1815" y="1425"/>
                  </a:lnTo>
                  <a:lnTo>
                    <a:pt x="1807" y="1425"/>
                  </a:lnTo>
                  <a:lnTo>
                    <a:pt x="1807" y="1425"/>
                  </a:lnTo>
                  <a:close/>
                  <a:moveTo>
                    <a:pt x="1798" y="1469"/>
                  </a:moveTo>
                  <a:lnTo>
                    <a:pt x="1798" y="1469"/>
                  </a:lnTo>
                  <a:lnTo>
                    <a:pt x="1804" y="1470"/>
                  </a:lnTo>
                  <a:lnTo>
                    <a:pt x="1811" y="1471"/>
                  </a:lnTo>
                  <a:lnTo>
                    <a:pt x="1818" y="1475"/>
                  </a:lnTo>
                  <a:lnTo>
                    <a:pt x="1823" y="1481"/>
                  </a:lnTo>
                  <a:lnTo>
                    <a:pt x="1827" y="1489"/>
                  </a:lnTo>
                  <a:lnTo>
                    <a:pt x="1831" y="1498"/>
                  </a:lnTo>
                  <a:lnTo>
                    <a:pt x="1834" y="1510"/>
                  </a:lnTo>
                  <a:lnTo>
                    <a:pt x="1834" y="1523"/>
                  </a:lnTo>
                  <a:lnTo>
                    <a:pt x="1834" y="1523"/>
                  </a:lnTo>
                  <a:lnTo>
                    <a:pt x="1834" y="1538"/>
                  </a:lnTo>
                  <a:lnTo>
                    <a:pt x="1832" y="1550"/>
                  </a:lnTo>
                  <a:lnTo>
                    <a:pt x="1830" y="1560"/>
                  </a:lnTo>
                  <a:lnTo>
                    <a:pt x="1826" y="1568"/>
                  </a:lnTo>
                  <a:lnTo>
                    <a:pt x="1820" y="1575"/>
                  </a:lnTo>
                  <a:lnTo>
                    <a:pt x="1815" y="1580"/>
                  </a:lnTo>
                  <a:lnTo>
                    <a:pt x="1807" y="1583"/>
                  </a:lnTo>
                  <a:lnTo>
                    <a:pt x="1799" y="1583"/>
                  </a:lnTo>
                  <a:lnTo>
                    <a:pt x="1799" y="1583"/>
                  </a:lnTo>
                  <a:lnTo>
                    <a:pt x="1792" y="1583"/>
                  </a:lnTo>
                  <a:lnTo>
                    <a:pt x="1787" y="1582"/>
                  </a:lnTo>
                  <a:lnTo>
                    <a:pt x="1777" y="1576"/>
                  </a:lnTo>
                  <a:lnTo>
                    <a:pt x="1769" y="1571"/>
                  </a:lnTo>
                  <a:lnTo>
                    <a:pt x="1765" y="1566"/>
                  </a:lnTo>
                  <a:lnTo>
                    <a:pt x="1765" y="1489"/>
                  </a:lnTo>
                  <a:lnTo>
                    <a:pt x="1765" y="1489"/>
                  </a:lnTo>
                  <a:lnTo>
                    <a:pt x="1771" y="1481"/>
                  </a:lnTo>
                  <a:lnTo>
                    <a:pt x="1779" y="1474"/>
                  </a:lnTo>
                  <a:lnTo>
                    <a:pt x="1788" y="1470"/>
                  </a:lnTo>
                  <a:lnTo>
                    <a:pt x="1798" y="1469"/>
                  </a:lnTo>
                  <a:lnTo>
                    <a:pt x="1798" y="1469"/>
                  </a:lnTo>
                  <a:close/>
                  <a:moveTo>
                    <a:pt x="1261" y="1442"/>
                  </a:moveTo>
                  <a:lnTo>
                    <a:pt x="1261" y="1442"/>
                  </a:lnTo>
                  <a:lnTo>
                    <a:pt x="1252" y="1436"/>
                  </a:lnTo>
                  <a:lnTo>
                    <a:pt x="1242" y="1429"/>
                  </a:lnTo>
                  <a:lnTo>
                    <a:pt x="1230" y="1426"/>
                  </a:lnTo>
                  <a:lnTo>
                    <a:pt x="1218" y="1425"/>
                  </a:lnTo>
                  <a:lnTo>
                    <a:pt x="1218" y="1425"/>
                  </a:lnTo>
                  <a:lnTo>
                    <a:pt x="1209" y="1425"/>
                  </a:lnTo>
                  <a:lnTo>
                    <a:pt x="1201" y="1426"/>
                  </a:lnTo>
                  <a:lnTo>
                    <a:pt x="1195" y="1429"/>
                  </a:lnTo>
                  <a:lnTo>
                    <a:pt x="1187" y="1432"/>
                  </a:lnTo>
                  <a:lnTo>
                    <a:pt x="1180" y="1436"/>
                  </a:lnTo>
                  <a:lnTo>
                    <a:pt x="1173" y="1441"/>
                  </a:lnTo>
                  <a:lnTo>
                    <a:pt x="1168" y="1446"/>
                  </a:lnTo>
                  <a:lnTo>
                    <a:pt x="1163" y="1451"/>
                  </a:lnTo>
                  <a:lnTo>
                    <a:pt x="1159" y="1458"/>
                  </a:lnTo>
                  <a:lnTo>
                    <a:pt x="1153" y="1466"/>
                  </a:lnTo>
                  <a:lnTo>
                    <a:pt x="1148" y="1483"/>
                  </a:lnTo>
                  <a:lnTo>
                    <a:pt x="1144" y="1502"/>
                  </a:lnTo>
                  <a:lnTo>
                    <a:pt x="1143" y="1525"/>
                  </a:lnTo>
                  <a:lnTo>
                    <a:pt x="1143" y="1525"/>
                  </a:lnTo>
                  <a:lnTo>
                    <a:pt x="1144" y="1547"/>
                  </a:lnTo>
                  <a:lnTo>
                    <a:pt x="1148" y="1567"/>
                  </a:lnTo>
                  <a:lnTo>
                    <a:pt x="1153" y="1586"/>
                  </a:lnTo>
                  <a:lnTo>
                    <a:pt x="1157" y="1594"/>
                  </a:lnTo>
                  <a:lnTo>
                    <a:pt x="1163" y="1600"/>
                  </a:lnTo>
                  <a:lnTo>
                    <a:pt x="1168" y="1607"/>
                  </a:lnTo>
                  <a:lnTo>
                    <a:pt x="1173" y="1612"/>
                  </a:lnTo>
                  <a:lnTo>
                    <a:pt x="1179" y="1616"/>
                  </a:lnTo>
                  <a:lnTo>
                    <a:pt x="1185" y="1620"/>
                  </a:lnTo>
                  <a:lnTo>
                    <a:pt x="1193" y="1624"/>
                  </a:lnTo>
                  <a:lnTo>
                    <a:pt x="1201" y="1625"/>
                  </a:lnTo>
                  <a:lnTo>
                    <a:pt x="1209" y="1627"/>
                  </a:lnTo>
                  <a:lnTo>
                    <a:pt x="1217" y="1628"/>
                  </a:lnTo>
                  <a:lnTo>
                    <a:pt x="1217" y="1628"/>
                  </a:lnTo>
                  <a:lnTo>
                    <a:pt x="1229" y="1627"/>
                  </a:lnTo>
                  <a:lnTo>
                    <a:pt x="1241" y="1623"/>
                  </a:lnTo>
                  <a:lnTo>
                    <a:pt x="1252" y="1617"/>
                  </a:lnTo>
                  <a:lnTo>
                    <a:pt x="1261" y="1608"/>
                  </a:lnTo>
                  <a:lnTo>
                    <a:pt x="1261" y="1613"/>
                  </a:lnTo>
                  <a:lnTo>
                    <a:pt x="1261" y="1613"/>
                  </a:lnTo>
                  <a:lnTo>
                    <a:pt x="1261" y="1621"/>
                  </a:lnTo>
                  <a:lnTo>
                    <a:pt x="1261" y="1629"/>
                  </a:lnTo>
                  <a:lnTo>
                    <a:pt x="1258" y="1639"/>
                  </a:lnTo>
                  <a:lnTo>
                    <a:pt x="1254" y="1647"/>
                  </a:lnTo>
                  <a:lnTo>
                    <a:pt x="1250" y="1651"/>
                  </a:lnTo>
                  <a:lnTo>
                    <a:pt x="1246" y="1653"/>
                  </a:lnTo>
                  <a:lnTo>
                    <a:pt x="1241" y="1656"/>
                  </a:lnTo>
                  <a:lnTo>
                    <a:pt x="1236" y="1659"/>
                  </a:lnTo>
                  <a:lnTo>
                    <a:pt x="1220" y="1663"/>
                  </a:lnTo>
                  <a:lnTo>
                    <a:pt x="1200" y="1665"/>
                  </a:lnTo>
                  <a:lnTo>
                    <a:pt x="1197" y="1665"/>
                  </a:lnTo>
                  <a:lnTo>
                    <a:pt x="1214" y="1702"/>
                  </a:lnTo>
                  <a:lnTo>
                    <a:pt x="1216" y="1702"/>
                  </a:lnTo>
                  <a:lnTo>
                    <a:pt x="1216" y="1702"/>
                  </a:lnTo>
                  <a:lnTo>
                    <a:pt x="1237" y="1701"/>
                  </a:lnTo>
                  <a:lnTo>
                    <a:pt x="1248" y="1698"/>
                  </a:lnTo>
                  <a:lnTo>
                    <a:pt x="1257" y="1696"/>
                  </a:lnTo>
                  <a:lnTo>
                    <a:pt x="1265" y="1692"/>
                  </a:lnTo>
                  <a:lnTo>
                    <a:pt x="1273" y="1688"/>
                  </a:lnTo>
                  <a:lnTo>
                    <a:pt x="1280" y="1684"/>
                  </a:lnTo>
                  <a:lnTo>
                    <a:pt x="1286" y="1677"/>
                  </a:lnTo>
                  <a:lnTo>
                    <a:pt x="1292" y="1671"/>
                  </a:lnTo>
                  <a:lnTo>
                    <a:pt x="1297" y="1664"/>
                  </a:lnTo>
                  <a:lnTo>
                    <a:pt x="1301" y="1656"/>
                  </a:lnTo>
                  <a:lnTo>
                    <a:pt x="1303" y="1648"/>
                  </a:lnTo>
                  <a:lnTo>
                    <a:pt x="1306" y="1639"/>
                  </a:lnTo>
                  <a:lnTo>
                    <a:pt x="1307" y="1628"/>
                  </a:lnTo>
                  <a:lnTo>
                    <a:pt x="1309" y="1606"/>
                  </a:lnTo>
                  <a:lnTo>
                    <a:pt x="1309" y="1429"/>
                  </a:lnTo>
                  <a:lnTo>
                    <a:pt x="1261" y="1429"/>
                  </a:lnTo>
                  <a:lnTo>
                    <a:pt x="1261" y="1442"/>
                  </a:lnTo>
                  <a:close/>
                  <a:moveTo>
                    <a:pt x="1261" y="1487"/>
                  </a:moveTo>
                  <a:lnTo>
                    <a:pt x="1261" y="1564"/>
                  </a:lnTo>
                  <a:lnTo>
                    <a:pt x="1261" y="1564"/>
                  </a:lnTo>
                  <a:lnTo>
                    <a:pt x="1256" y="1571"/>
                  </a:lnTo>
                  <a:lnTo>
                    <a:pt x="1248" y="1578"/>
                  </a:lnTo>
                  <a:lnTo>
                    <a:pt x="1238" y="1582"/>
                  </a:lnTo>
                  <a:lnTo>
                    <a:pt x="1233" y="1583"/>
                  </a:lnTo>
                  <a:lnTo>
                    <a:pt x="1228" y="1583"/>
                  </a:lnTo>
                  <a:lnTo>
                    <a:pt x="1228" y="1583"/>
                  </a:lnTo>
                  <a:lnTo>
                    <a:pt x="1221" y="1583"/>
                  </a:lnTo>
                  <a:lnTo>
                    <a:pt x="1214" y="1580"/>
                  </a:lnTo>
                  <a:lnTo>
                    <a:pt x="1209" y="1578"/>
                  </a:lnTo>
                  <a:lnTo>
                    <a:pt x="1203" y="1572"/>
                  </a:lnTo>
                  <a:lnTo>
                    <a:pt x="1199" y="1564"/>
                  </a:lnTo>
                  <a:lnTo>
                    <a:pt x="1195" y="1554"/>
                  </a:lnTo>
                  <a:lnTo>
                    <a:pt x="1192" y="1540"/>
                  </a:lnTo>
                  <a:lnTo>
                    <a:pt x="1191" y="1523"/>
                  </a:lnTo>
                  <a:lnTo>
                    <a:pt x="1191" y="1523"/>
                  </a:lnTo>
                  <a:lnTo>
                    <a:pt x="1192" y="1509"/>
                  </a:lnTo>
                  <a:lnTo>
                    <a:pt x="1195" y="1495"/>
                  </a:lnTo>
                  <a:lnTo>
                    <a:pt x="1199" y="1486"/>
                  </a:lnTo>
                  <a:lnTo>
                    <a:pt x="1203" y="1479"/>
                  </a:lnTo>
                  <a:lnTo>
                    <a:pt x="1209" y="1474"/>
                  </a:lnTo>
                  <a:lnTo>
                    <a:pt x="1214" y="1471"/>
                  </a:lnTo>
                  <a:lnTo>
                    <a:pt x="1221" y="1470"/>
                  </a:lnTo>
                  <a:lnTo>
                    <a:pt x="1228" y="1469"/>
                  </a:lnTo>
                  <a:lnTo>
                    <a:pt x="1228" y="1469"/>
                  </a:lnTo>
                  <a:lnTo>
                    <a:pt x="1233" y="1469"/>
                  </a:lnTo>
                  <a:lnTo>
                    <a:pt x="1240" y="1470"/>
                  </a:lnTo>
                  <a:lnTo>
                    <a:pt x="1245" y="1473"/>
                  </a:lnTo>
                  <a:lnTo>
                    <a:pt x="1249" y="1475"/>
                  </a:lnTo>
                  <a:lnTo>
                    <a:pt x="1256" y="1482"/>
                  </a:lnTo>
                  <a:lnTo>
                    <a:pt x="1261" y="1487"/>
                  </a:lnTo>
                  <a:lnTo>
                    <a:pt x="1261" y="1487"/>
                  </a:lnTo>
                  <a:close/>
                  <a:moveTo>
                    <a:pt x="1459" y="1477"/>
                  </a:moveTo>
                  <a:lnTo>
                    <a:pt x="1459" y="1477"/>
                  </a:lnTo>
                  <a:lnTo>
                    <a:pt x="1470" y="1471"/>
                  </a:lnTo>
                  <a:lnTo>
                    <a:pt x="1482" y="1467"/>
                  </a:lnTo>
                  <a:lnTo>
                    <a:pt x="1493" y="1465"/>
                  </a:lnTo>
                  <a:lnTo>
                    <a:pt x="1508" y="1463"/>
                  </a:lnTo>
                  <a:lnTo>
                    <a:pt x="1508" y="1463"/>
                  </a:lnTo>
                  <a:lnTo>
                    <a:pt x="1516" y="1463"/>
                  </a:lnTo>
                  <a:lnTo>
                    <a:pt x="1523" y="1465"/>
                  </a:lnTo>
                  <a:lnTo>
                    <a:pt x="1529" y="1467"/>
                  </a:lnTo>
                  <a:lnTo>
                    <a:pt x="1535" y="1470"/>
                  </a:lnTo>
                  <a:lnTo>
                    <a:pt x="1537" y="1474"/>
                  </a:lnTo>
                  <a:lnTo>
                    <a:pt x="1541" y="1479"/>
                  </a:lnTo>
                  <a:lnTo>
                    <a:pt x="1543" y="1485"/>
                  </a:lnTo>
                  <a:lnTo>
                    <a:pt x="1543" y="1491"/>
                  </a:lnTo>
                  <a:lnTo>
                    <a:pt x="1543" y="1505"/>
                  </a:lnTo>
                  <a:lnTo>
                    <a:pt x="1543" y="1505"/>
                  </a:lnTo>
                  <a:lnTo>
                    <a:pt x="1533" y="1501"/>
                  </a:lnTo>
                  <a:lnTo>
                    <a:pt x="1524" y="1498"/>
                  </a:lnTo>
                  <a:lnTo>
                    <a:pt x="1512" y="1497"/>
                  </a:lnTo>
                  <a:lnTo>
                    <a:pt x="1501" y="1495"/>
                  </a:lnTo>
                  <a:lnTo>
                    <a:pt x="1501" y="1495"/>
                  </a:lnTo>
                  <a:lnTo>
                    <a:pt x="1488" y="1497"/>
                  </a:lnTo>
                  <a:lnTo>
                    <a:pt x="1475" y="1499"/>
                  </a:lnTo>
                  <a:lnTo>
                    <a:pt x="1462" y="1503"/>
                  </a:lnTo>
                  <a:lnTo>
                    <a:pt x="1450" y="1510"/>
                  </a:lnTo>
                  <a:lnTo>
                    <a:pt x="1439" y="1518"/>
                  </a:lnTo>
                  <a:lnTo>
                    <a:pt x="1435" y="1523"/>
                  </a:lnTo>
                  <a:lnTo>
                    <a:pt x="1431" y="1530"/>
                  </a:lnTo>
                  <a:lnTo>
                    <a:pt x="1428" y="1535"/>
                  </a:lnTo>
                  <a:lnTo>
                    <a:pt x="1426" y="1543"/>
                  </a:lnTo>
                  <a:lnTo>
                    <a:pt x="1424" y="1551"/>
                  </a:lnTo>
                  <a:lnTo>
                    <a:pt x="1424" y="1559"/>
                  </a:lnTo>
                  <a:lnTo>
                    <a:pt x="1424" y="1559"/>
                  </a:lnTo>
                  <a:lnTo>
                    <a:pt x="1424" y="1568"/>
                  </a:lnTo>
                  <a:lnTo>
                    <a:pt x="1426" y="1576"/>
                  </a:lnTo>
                  <a:lnTo>
                    <a:pt x="1428" y="1584"/>
                  </a:lnTo>
                  <a:lnTo>
                    <a:pt x="1431" y="1591"/>
                  </a:lnTo>
                  <a:lnTo>
                    <a:pt x="1434" y="1598"/>
                  </a:lnTo>
                  <a:lnTo>
                    <a:pt x="1438" y="1603"/>
                  </a:lnTo>
                  <a:lnTo>
                    <a:pt x="1448" y="1612"/>
                  </a:lnTo>
                  <a:lnTo>
                    <a:pt x="1459" y="1619"/>
                  </a:lnTo>
                  <a:lnTo>
                    <a:pt x="1471" y="1624"/>
                  </a:lnTo>
                  <a:lnTo>
                    <a:pt x="1484" y="1627"/>
                  </a:lnTo>
                  <a:lnTo>
                    <a:pt x="1496" y="1628"/>
                  </a:lnTo>
                  <a:lnTo>
                    <a:pt x="1496" y="1628"/>
                  </a:lnTo>
                  <a:lnTo>
                    <a:pt x="1507" y="1627"/>
                  </a:lnTo>
                  <a:lnTo>
                    <a:pt x="1520" y="1623"/>
                  </a:lnTo>
                  <a:lnTo>
                    <a:pt x="1532" y="1617"/>
                  </a:lnTo>
                  <a:lnTo>
                    <a:pt x="1537" y="1612"/>
                  </a:lnTo>
                  <a:lnTo>
                    <a:pt x="1543" y="1607"/>
                  </a:lnTo>
                  <a:lnTo>
                    <a:pt x="1543" y="1623"/>
                  </a:lnTo>
                  <a:lnTo>
                    <a:pt x="1590" y="1623"/>
                  </a:lnTo>
                  <a:lnTo>
                    <a:pt x="1590" y="1493"/>
                  </a:lnTo>
                  <a:lnTo>
                    <a:pt x="1590" y="1493"/>
                  </a:lnTo>
                  <a:lnTo>
                    <a:pt x="1589" y="1478"/>
                  </a:lnTo>
                  <a:lnTo>
                    <a:pt x="1585" y="1465"/>
                  </a:lnTo>
                  <a:lnTo>
                    <a:pt x="1579" y="1453"/>
                  </a:lnTo>
                  <a:lnTo>
                    <a:pt x="1571" y="1444"/>
                  </a:lnTo>
                  <a:lnTo>
                    <a:pt x="1559" y="1436"/>
                  </a:lnTo>
                  <a:lnTo>
                    <a:pt x="1545" y="1430"/>
                  </a:lnTo>
                  <a:lnTo>
                    <a:pt x="1529" y="1426"/>
                  </a:lnTo>
                  <a:lnTo>
                    <a:pt x="1512" y="1425"/>
                  </a:lnTo>
                  <a:lnTo>
                    <a:pt x="1512" y="1425"/>
                  </a:lnTo>
                  <a:lnTo>
                    <a:pt x="1493" y="1426"/>
                  </a:lnTo>
                  <a:lnTo>
                    <a:pt x="1475" y="1430"/>
                  </a:lnTo>
                  <a:lnTo>
                    <a:pt x="1456" y="1436"/>
                  </a:lnTo>
                  <a:lnTo>
                    <a:pt x="1440" y="1444"/>
                  </a:lnTo>
                  <a:lnTo>
                    <a:pt x="1459" y="1477"/>
                  </a:lnTo>
                  <a:close/>
                  <a:moveTo>
                    <a:pt x="1472" y="1559"/>
                  </a:moveTo>
                  <a:lnTo>
                    <a:pt x="1472" y="1559"/>
                  </a:lnTo>
                  <a:lnTo>
                    <a:pt x="1472" y="1552"/>
                  </a:lnTo>
                  <a:lnTo>
                    <a:pt x="1475" y="1547"/>
                  </a:lnTo>
                  <a:lnTo>
                    <a:pt x="1478" y="1543"/>
                  </a:lnTo>
                  <a:lnTo>
                    <a:pt x="1482" y="1539"/>
                  </a:lnTo>
                  <a:lnTo>
                    <a:pt x="1486" y="1535"/>
                  </a:lnTo>
                  <a:lnTo>
                    <a:pt x="1491" y="1534"/>
                  </a:lnTo>
                  <a:lnTo>
                    <a:pt x="1497" y="1532"/>
                  </a:lnTo>
                  <a:lnTo>
                    <a:pt x="1505" y="1531"/>
                  </a:lnTo>
                  <a:lnTo>
                    <a:pt x="1505" y="1531"/>
                  </a:lnTo>
                  <a:lnTo>
                    <a:pt x="1516" y="1532"/>
                  </a:lnTo>
                  <a:lnTo>
                    <a:pt x="1525" y="1534"/>
                  </a:lnTo>
                  <a:lnTo>
                    <a:pt x="1535" y="1536"/>
                  </a:lnTo>
                  <a:lnTo>
                    <a:pt x="1543" y="1540"/>
                  </a:lnTo>
                  <a:lnTo>
                    <a:pt x="1543" y="1567"/>
                  </a:lnTo>
                  <a:lnTo>
                    <a:pt x="1543" y="1567"/>
                  </a:lnTo>
                  <a:lnTo>
                    <a:pt x="1537" y="1575"/>
                  </a:lnTo>
                  <a:lnTo>
                    <a:pt x="1528" y="1582"/>
                  </a:lnTo>
                  <a:lnTo>
                    <a:pt x="1517" y="1586"/>
                  </a:lnTo>
                  <a:lnTo>
                    <a:pt x="1512" y="1587"/>
                  </a:lnTo>
                  <a:lnTo>
                    <a:pt x="1505" y="1588"/>
                  </a:lnTo>
                  <a:lnTo>
                    <a:pt x="1505" y="1588"/>
                  </a:lnTo>
                  <a:lnTo>
                    <a:pt x="1497" y="1587"/>
                  </a:lnTo>
                  <a:lnTo>
                    <a:pt x="1491" y="1586"/>
                  </a:lnTo>
                  <a:lnTo>
                    <a:pt x="1486" y="1583"/>
                  </a:lnTo>
                  <a:lnTo>
                    <a:pt x="1482" y="1580"/>
                  </a:lnTo>
                  <a:lnTo>
                    <a:pt x="1478" y="1576"/>
                  </a:lnTo>
                  <a:lnTo>
                    <a:pt x="1475" y="1571"/>
                  </a:lnTo>
                  <a:lnTo>
                    <a:pt x="1472" y="1566"/>
                  </a:lnTo>
                  <a:lnTo>
                    <a:pt x="1472" y="1559"/>
                  </a:lnTo>
                  <a:lnTo>
                    <a:pt x="1472" y="1559"/>
                  </a:lnTo>
                  <a:close/>
                  <a:moveTo>
                    <a:pt x="2037" y="1567"/>
                  </a:moveTo>
                  <a:lnTo>
                    <a:pt x="2037" y="1567"/>
                  </a:lnTo>
                  <a:lnTo>
                    <a:pt x="2030" y="1572"/>
                  </a:lnTo>
                  <a:lnTo>
                    <a:pt x="2021" y="1578"/>
                  </a:lnTo>
                  <a:lnTo>
                    <a:pt x="2012" y="1582"/>
                  </a:lnTo>
                  <a:lnTo>
                    <a:pt x="1998" y="1583"/>
                  </a:lnTo>
                  <a:lnTo>
                    <a:pt x="1998" y="1583"/>
                  </a:lnTo>
                  <a:lnTo>
                    <a:pt x="1989" y="1582"/>
                  </a:lnTo>
                  <a:lnTo>
                    <a:pt x="1981" y="1580"/>
                  </a:lnTo>
                  <a:lnTo>
                    <a:pt x="1974" y="1576"/>
                  </a:lnTo>
                  <a:lnTo>
                    <a:pt x="1968" y="1572"/>
                  </a:lnTo>
                  <a:lnTo>
                    <a:pt x="1963" y="1564"/>
                  </a:lnTo>
                  <a:lnTo>
                    <a:pt x="1959" y="1554"/>
                  </a:lnTo>
                  <a:lnTo>
                    <a:pt x="1956" y="1540"/>
                  </a:lnTo>
                  <a:lnTo>
                    <a:pt x="2075" y="1540"/>
                  </a:lnTo>
                  <a:lnTo>
                    <a:pt x="2075" y="1540"/>
                  </a:lnTo>
                  <a:lnTo>
                    <a:pt x="2075" y="1526"/>
                  </a:lnTo>
                  <a:lnTo>
                    <a:pt x="2075" y="1526"/>
                  </a:lnTo>
                  <a:lnTo>
                    <a:pt x="2074" y="1505"/>
                  </a:lnTo>
                  <a:lnTo>
                    <a:pt x="2073" y="1494"/>
                  </a:lnTo>
                  <a:lnTo>
                    <a:pt x="2070" y="1485"/>
                  </a:lnTo>
                  <a:lnTo>
                    <a:pt x="2066" y="1475"/>
                  </a:lnTo>
                  <a:lnTo>
                    <a:pt x="2062" y="1467"/>
                  </a:lnTo>
                  <a:lnTo>
                    <a:pt x="2058" y="1459"/>
                  </a:lnTo>
                  <a:lnTo>
                    <a:pt x="2053" y="1453"/>
                  </a:lnTo>
                  <a:lnTo>
                    <a:pt x="2048" y="1446"/>
                  </a:lnTo>
                  <a:lnTo>
                    <a:pt x="2041" y="1441"/>
                  </a:lnTo>
                  <a:lnTo>
                    <a:pt x="2034" y="1436"/>
                  </a:lnTo>
                  <a:lnTo>
                    <a:pt x="2028" y="1433"/>
                  </a:lnTo>
                  <a:lnTo>
                    <a:pt x="2020" y="1429"/>
                  </a:lnTo>
                  <a:lnTo>
                    <a:pt x="2012" y="1426"/>
                  </a:lnTo>
                  <a:lnTo>
                    <a:pt x="2004" y="1425"/>
                  </a:lnTo>
                  <a:lnTo>
                    <a:pt x="1994" y="1425"/>
                  </a:lnTo>
                  <a:lnTo>
                    <a:pt x="1994" y="1425"/>
                  </a:lnTo>
                  <a:lnTo>
                    <a:pt x="1985" y="1425"/>
                  </a:lnTo>
                  <a:lnTo>
                    <a:pt x="1976" y="1428"/>
                  </a:lnTo>
                  <a:lnTo>
                    <a:pt x="1968" y="1429"/>
                  </a:lnTo>
                  <a:lnTo>
                    <a:pt x="1959" y="1433"/>
                  </a:lnTo>
                  <a:lnTo>
                    <a:pt x="1952" y="1437"/>
                  </a:lnTo>
                  <a:lnTo>
                    <a:pt x="1944" y="1442"/>
                  </a:lnTo>
                  <a:lnTo>
                    <a:pt x="1937" y="1448"/>
                  </a:lnTo>
                  <a:lnTo>
                    <a:pt x="1932" y="1454"/>
                  </a:lnTo>
                  <a:lnTo>
                    <a:pt x="1927" y="1461"/>
                  </a:lnTo>
                  <a:lnTo>
                    <a:pt x="1921" y="1469"/>
                  </a:lnTo>
                  <a:lnTo>
                    <a:pt x="1917" y="1477"/>
                  </a:lnTo>
                  <a:lnTo>
                    <a:pt x="1913" y="1486"/>
                  </a:lnTo>
                  <a:lnTo>
                    <a:pt x="1911" y="1495"/>
                  </a:lnTo>
                  <a:lnTo>
                    <a:pt x="1909" y="1505"/>
                  </a:lnTo>
                  <a:lnTo>
                    <a:pt x="1908" y="1515"/>
                  </a:lnTo>
                  <a:lnTo>
                    <a:pt x="1907" y="1526"/>
                  </a:lnTo>
                  <a:lnTo>
                    <a:pt x="1907" y="1526"/>
                  </a:lnTo>
                  <a:lnTo>
                    <a:pt x="1908" y="1538"/>
                  </a:lnTo>
                  <a:lnTo>
                    <a:pt x="1909" y="1548"/>
                  </a:lnTo>
                  <a:lnTo>
                    <a:pt x="1911" y="1559"/>
                  </a:lnTo>
                  <a:lnTo>
                    <a:pt x="1913" y="1568"/>
                  </a:lnTo>
                  <a:lnTo>
                    <a:pt x="1917" y="1578"/>
                  </a:lnTo>
                  <a:lnTo>
                    <a:pt x="1921" y="1586"/>
                  </a:lnTo>
                  <a:lnTo>
                    <a:pt x="1927" y="1594"/>
                  </a:lnTo>
                  <a:lnTo>
                    <a:pt x="1932" y="1600"/>
                  </a:lnTo>
                  <a:lnTo>
                    <a:pt x="1939" y="1607"/>
                  </a:lnTo>
                  <a:lnTo>
                    <a:pt x="1945" y="1612"/>
                  </a:lnTo>
                  <a:lnTo>
                    <a:pt x="1953" y="1616"/>
                  </a:lnTo>
                  <a:lnTo>
                    <a:pt x="1961" y="1620"/>
                  </a:lnTo>
                  <a:lnTo>
                    <a:pt x="1969" y="1624"/>
                  </a:lnTo>
                  <a:lnTo>
                    <a:pt x="1978" y="1625"/>
                  </a:lnTo>
                  <a:lnTo>
                    <a:pt x="1989" y="1627"/>
                  </a:lnTo>
                  <a:lnTo>
                    <a:pt x="1998" y="1628"/>
                  </a:lnTo>
                  <a:lnTo>
                    <a:pt x="1998" y="1628"/>
                  </a:lnTo>
                  <a:lnTo>
                    <a:pt x="2009" y="1627"/>
                  </a:lnTo>
                  <a:lnTo>
                    <a:pt x="2018" y="1625"/>
                  </a:lnTo>
                  <a:lnTo>
                    <a:pt x="2028" y="1623"/>
                  </a:lnTo>
                  <a:lnTo>
                    <a:pt x="2036" y="1620"/>
                  </a:lnTo>
                  <a:lnTo>
                    <a:pt x="2045" y="1616"/>
                  </a:lnTo>
                  <a:lnTo>
                    <a:pt x="2053" y="1611"/>
                  </a:lnTo>
                  <a:lnTo>
                    <a:pt x="2061" y="1604"/>
                  </a:lnTo>
                  <a:lnTo>
                    <a:pt x="2068" y="1598"/>
                  </a:lnTo>
                  <a:lnTo>
                    <a:pt x="2037" y="1567"/>
                  </a:lnTo>
                  <a:close/>
                  <a:moveTo>
                    <a:pt x="1956" y="1506"/>
                  </a:moveTo>
                  <a:lnTo>
                    <a:pt x="1956" y="1506"/>
                  </a:lnTo>
                  <a:lnTo>
                    <a:pt x="1957" y="1498"/>
                  </a:lnTo>
                  <a:lnTo>
                    <a:pt x="1960" y="1490"/>
                  </a:lnTo>
                  <a:lnTo>
                    <a:pt x="1963" y="1483"/>
                  </a:lnTo>
                  <a:lnTo>
                    <a:pt x="1968" y="1477"/>
                  </a:lnTo>
                  <a:lnTo>
                    <a:pt x="1973" y="1473"/>
                  </a:lnTo>
                  <a:lnTo>
                    <a:pt x="1978" y="1469"/>
                  </a:lnTo>
                  <a:lnTo>
                    <a:pt x="1985" y="1466"/>
                  </a:lnTo>
                  <a:lnTo>
                    <a:pt x="1993" y="1466"/>
                  </a:lnTo>
                  <a:lnTo>
                    <a:pt x="1993" y="1466"/>
                  </a:lnTo>
                  <a:lnTo>
                    <a:pt x="2001" y="1466"/>
                  </a:lnTo>
                  <a:lnTo>
                    <a:pt x="2009" y="1469"/>
                  </a:lnTo>
                  <a:lnTo>
                    <a:pt x="2016" y="1473"/>
                  </a:lnTo>
                  <a:lnTo>
                    <a:pt x="2020" y="1478"/>
                  </a:lnTo>
                  <a:lnTo>
                    <a:pt x="2024" y="1485"/>
                  </a:lnTo>
                  <a:lnTo>
                    <a:pt x="2026" y="1491"/>
                  </a:lnTo>
                  <a:lnTo>
                    <a:pt x="2029" y="1498"/>
                  </a:lnTo>
                  <a:lnTo>
                    <a:pt x="2029" y="1506"/>
                  </a:lnTo>
                  <a:lnTo>
                    <a:pt x="1956" y="1506"/>
                  </a:lnTo>
                  <a:close/>
                  <a:moveTo>
                    <a:pt x="2501" y="1567"/>
                  </a:moveTo>
                  <a:lnTo>
                    <a:pt x="2501" y="1567"/>
                  </a:lnTo>
                  <a:lnTo>
                    <a:pt x="2493" y="1572"/>
                  </a:lnTo>
                  <a:lnTo>
                    <a:pt x="2485" y="1578"/>
                  </a:lnTo>
                  <a:lnTo>
                    <a:pt x="2474" y="1582"/>
                  </a:lnTo>
                  <a:lnTo>
                    <a:pt x="2462" y="1583"/>
                  </a:lnTo>
                  <a:lnTo>
                    <a:pt x="2462" y="1583"/>
                  </a:lnTo>
                  <a:lnTo>
                    <a:pt x="2452" y="1582"/>
                  </a:lnTo>
                  <a:lnTo>
                    <a:pt x="2445" y="1580"/>
                  </a:lnTo>
                  <a:lnTo>
                    <a:pt x="2438" y="1576"/>
                  </a:lnTo>
                  <a:lnTo>
                    <a:pt x="2432" y="1572"/>
                  </a:lnTo>
                  <a:lnTo>
                    <a:pt x="2425" y="1564"/>
                  </a:lnTo>
                  <a:lnTo>
                    <a:pt x="2421" y="1554"/>
                  </a:lnTo>
                  <a:lnTo>
                    <a:pt x="2420" y="1540"/>
                  </a:lnTo>
                  <a:lnTo>
                    <a:pt x="2538" y="1540"/>
                  </a:lnTo>
                  <a:lnTo>
                    <a:pt x="2538" y="1540"/>
                  </a:lnTo>
                  <a:lnTo>
                    <a:pt x="2539" y="1526"/>
                  </a:lnTo>
                  <a:lnTo>
                    <a:pt x="2539" y="1526"/>
                  </a:lnTo>
                  <a:lnTo>
                    <a:pt x="2537" y="1505"/>
                  </a:lnTo>
                  <a:lnTo>
                    <a:pt x="2535" y="1494"/>
                  </a:lnTo>
                  <a:lnTo>
                    <a:pt x="2533" y="1485"/>
                  </a:lnTo>
                  <a:lnTo>
                    <a:pt x="2530" y="1475"/>
                  </a:lnTo>
                  <a:lnTo>
                    <a:pt x="2526" y="1467"/>
                  </a:lnTo>
                  <a:lnTo>
                    <a:pt x="2522" y="1459"/>
                  </a:lnTo>
                  <a:lnTo>
                    <a:pt x="2517" y="1453"/>
                  </a:lnTo>
                  <a:lnTo>
                    <a:pt x="2511" y="1446"/>
                  </a:lnTo>
                  <a:lnTo>
                    <a:pt x="2505" y="1441"/>
                  </a:lnTo>
                  <a:lnTo>
                    <a:pt x="2498" y="1436"/>
                  </a:lnTo>
                  <a:lnTo>
                    <a:pt x="2491" y="1433"/>
                  </a:lnTo>
                  <a:lnTo>
                    <a:pt x="2483" y="1429"/>
                  </a:lnTo>
                  <a:lnTo>
                    <a:pt x="2475" y="1426"/>
                  </a:lnTo>
                  <a:lnTo>
                    <a:pt x="2466" y="1425"/>
                  </a:lnTo>
                  <a:lnTo>
                    <a:pt x="2457" y="1425"/>
                  </a:lnTo>
                  <a:lnTo>
                    <a:pt x="2457" y="1425"/>
                  </a:lnTo>
                  <a:lnTo>
                    <a:pt x="2448" y="1425"/>
                  </a:lnTo>
                  <a:lnTo>
                    <a:pt x="2440" y="1428"/>
                  </a:lnTo>
                  <a:lnTo>
                    <a:pt x="2430" y="1429"/>
                  </a:lnTo>
                  <a:lnTo>
                    <a:pt x="2422" y="1433"/>
                  </a:lnTo>
                  <a:lnTo>
                    <a:pt x="2414" y="1437"/>
                  </a:lnTo>
                  <a:lnTo>
                    <a:pt x="2408" y="1442"/>
                  </a:lnTo>
                  <a:lnTo>
                    <a:pt x="2401" y="1448"/>
                  </a:lnTo>
                  <a:lnTo>
                    <a:pt x="2394" y="1454"/>
                  </a:lnTo>
                  <a:lnTo>
                    <a:pt x="2389" y="1461"/>
                  </a:lnTo>
                  <a:lnTo>
                    <a:pt x="2384" y="1469"/>
                  </a:lnTo>
                  <a:lnTo>
                    <a:pt x="2380" y="1477"/>
                  </a:lnTo>
                  <a:lnTo>
                    <a:pt x="2377" y="1486"/>
                  </a:lnTo>
                  <a:lnTo>
                    <a:pt x="2373" y="1495"/>
                  </a:lnTo>
                  <a:lnTo>
                    <a:pt x="2372" y="1505"/>
                  </a:lnTo>
                  <a:lnTo>
                    <a:pt x="2370" y="1515"/>
                  </a:lnTo>
                  <a:lnTo>
                    <a:pt x="2370" y="1526"/>
                  </a:lnTo>
                  <a:lnTo>
                    <a:pt x="2370" y="1526"/>
                  </a:lnTo>
                  <a:lnTo>
                    <a:pt x="2370" y="1538"/>
                  </a:lnTo>
                  <a:lnTo>
                    <a:pt x="2372" y="1548"/>
                  </a:lnTo>
                  <a:lnTo>
                    <a:pt x="2373" y="1559"/>
                  </a:lnTo>
                  <a:lnTo>
                    <a:pt x="2377" y="1568"/>
                  </a:lnTo>
                  <a:lnTo>
                    <a:pt x="2380" y="1578"/>
                  </a:lnTo>
                  <a:lnTo>
                    <a:pt x="2385" y="1586"/>
                  </a:lnTo>
                  <a:lnTo>
                    <a:pt x="2389" y="1594"/>
                  </a:lnTo>
                  <a:lnTo>
                    <a:pt x="2396" y="1600"/>
                  </a:lnTo>
                  <a:lnTo>
                    <a:pt x="2401" y="1607"/>
                  </a:lnTo>
                  <a:lnTo>
                    <a:pt x="2409" y="1612"/>
                  </a:lnTo>
                  <a:lnTo>
                    <a:pt x="2416" y="1616"/>
                  </a:lnTo>
                  <a:lnTo>
                    <a:pt x="2424" y="1620"/>
                  </a:lnTo>
                  <a:lnTo>
                    <a:pt x="2433" y="1624"/>
                  </a:lnTo>
                  <a:lnTo>
                    <a:pt x="2442" y="1625"/>
                  </a:lnTo>
                  <a:lnTo>
                    <a:pt x="2452" y="1627"/>
                  </a:lnTo>
                  <a:lnTo>
                    <a:pt x="2462" y="1628"/>
                  </a:lnTo>
                  <a:lnTo>
                    <a:pt x="2462" y="1628"/>
                  </a:lnTo>
                  <a:lnTo>
                    <a:pt x="2471" y="1627"/>
                  </a:lnTo>
                  <a:lnTo>
                    <a:pt x="2481" y="1625"/>
                  </a:lnTo>
                  <a:lnTo>
                    <a:pt x="2490" y="1623"/>
                  </a:lnTo>
                  <a:lnTo>
                    <a:pt x="2499" y="1620"/>
                  </a:lnTo>
                  <a:lnTo>
                    <a:pt x="2507" y="1616"/>
                  </a:lnTo>
                  <a:lnTo>
                    <a:pt x="2515" y="1611"/>
                  </a:lnTo>
                  <a:lnTo>
                    <a:pt x="2523" y="1604"/>
                  </a:lnTo>
                  <a:lnTo>
                    <a:pt x="2531" y="1598"/>
                  </a:lnTo>
                  <a:lnTo>
                    <a:pt x="2501" y="1567"/>
                  </a:lnTo>
                  <a:close/>
                  <a:moveTo>
                    <a:pt x="2420" y="1506"/>
                  </a:moveTo>
                  <a:lnTo>
                    <a:pt x="2420" y="1506"/>
                  </a:lnTo>
                  <a:lnTo>
                    <a:pt x="2421" y="1498"/>
                  </a:lnTo>
                  <a:lnTo>
                    <a:pt x="2422" y="1490"/>
                  </a:lnTo>
                  <a:lnTo>
                    <a:pt x="2426" y="1483"/>
                  </a:lnTo>
                  <a:lnTo>
                    <a:pt x="2430" y="1477"/>
                  </a:lnTo>
                  <a:lnTo>
                    <a:pt x="2436" y="1473"/>
                  </a:lnTo>
                  <a:lnTo>
                    <a:pt x="2442" y="1469"/>
                  </a:lnTo>
                  <a:lnTo>
                    <a:pt x="2449" y="1466"/>
                  </a:lnTo>
                  <a:lnTo>
                    <a:pt x="2455" y="1466"/>
                  </a:lnTo>
                  <a:lnTo>
                    <a:pt x="2455" y="1466"/>
                  </a:lnTo>
                  <a:lnTo>
                    <a:pt x="2465" y="1466"/>
                  </a:lnTo>
                  <a:lnTo>
                    <a:pt x="2471" y="1469"/>
                  </a:lnTo>
                  <a:lnTo>
                    <a:pt x="2478" y="1473"/>
                  </a:lnTo>
                  <a:lnTo>
                    <a:pt x="2483" y="1478"/>
                  </a:lnTo>
                  <a:lnTo>
                    <a:pt x="2487" y="1485"/>
                  </a:lnTo>
                  <a:lnTo>
                    <a:pt x="2490" y="1491"/>
                  </a:lnTo>
                  <a:lnTo>
                    <a:pt x="2491" y="1498"/>
                  </a:lnTo>
                  <a:lnTo>
                    <a:pt x="2493" y="1506"/>
                  </a:lnTo>
                  <a:lnTo>
                    <a:pt x="2420" y="1506"/>
                  </a:lnTo>
                  <a:close/>
                  <a:moveTo>
                    <a:pt x="2304" y="1556"/>
                  </a:moveTo>
                  <a:lnTo>
                    <a:pt x="2304" y="1556"/>
                  </a:lnTo>
                  <a:lnTo>
                    <a:pt x="2305" y="1567"/>
                  </a:lnTo>
                  <a:lnTo>
                    <a:pt x="2307" y="1572"/>
                  </a:lnTo>
                  <a:lnTo>
                    <a:pt x="2309" y="1575"/>
                  </a:lnTo>
                  <a:lnTo>
                    <a:pt x="2312" y="1579"/>
                  </a:lnTo>
                  <a:lnTo>
                    <a:pt x="2316" y="1580"/>
                  </a:lnTo>
                  <a:lnTo>
                    <a:pt x="2320" y="1582"/>
                  </a:lnTo>
                  <a:lnTo>
                    <a:pt x="2325" y="1582"/>
                  </a:lnTo>
                  <a:lnTo>
                    <a:pt x="2325" y="1582"/>
                  </a:lnTo>
                  <a:lnTo>
                    <a:pt x="2332" y="1582"/>
                  </a:lnTo>
                  <a:lnTo>
                    <a:pt x="2340" y="1579"/>
                  </a:lnTo>
                  <a:lnTo>
                    <a:pt x="2353" y="1574"/>
                  </a:lnTo>
                  <a:lnTo>
                    <a:pt x="2348" y="1619"/>
                  </a:lnTo>
                  <a:lnTo>
                    <a:pt x="2348" y="1619"/>
                  </a:lnTo>
                  <a:lnTo>
                    <a:pt x="2339" y="1623"/>
                  </a:lnTo>
                  <a:lnTo>
                    <a:pt x="2329" y="1625"/>
                  </a:lnTo>
                  <a:lnTo>
                    <a:pt x="2319" y="1627"/>
                  </a:lnTo>
                  <a:lnTo>
                    <a:pt x="2308" y="1628"/>
                  </a:lnTo>
                  <a:lnTo>
                    <a:pt x="2308" y="1628"/>
                  </a:lnTo>
                  <a:lnTo>
                    <a:pt x="2295" y="1627"/>
                  </a:lnTo>
                  <a:lnTo>
                    <a:pt x="2284" y="1621"/>
                  </a:lnTo>
                  <a:lnTo>
                    <a:pt x="2275" y="1616"/>
                  </a:lnTo>
                  <a:lnTo>
                    <a:pt x="2267" y="1608"/>
                  </a:lnTo>
                  <a:lnTo>
                    <a:pt x="2263" y="1599"/>
                  </a:lnTo>
                  <a:lnTo>
                    <a:pt x="2259" y="1588"/>
                  </a:lnTo>
                  <a:lnTo>
                    <a:pt x="2256" y="1579"/>
                  </a:lnTo>
                  <a:lnTo>
                    <a:pt x="2256" y="1568"/>
                  </a:lnTo>
                  <a:lnTo>
                    <a:pt x="2256" y="1474"/>
                  </a:lnTo>
                  <a:lnTo>
                    <a:pt x="2226" y="1474"/>
                  </a:lnTo>
                  <a:lnTo>
                    <a:pt x="2226" y="1429"/>
                  </a:lnTo>
                  <a:lnTo>
                    <a:pt x="2256" y="1429"/>
                  </a:lnTo>
                  <a:lnTo>
                    <a:pt x="2256" y="1380"/>
                  </a:lnTo>
                  <a:lnTo>
                    <a:pt x="2304" y="1356"/>
                  </a:lnTo>
                  <a:lnTo>
                    <a:pt x="2304" y="1429"/>
                  </a:lnTo>
                  <a:lnTo>
                    <a:pt x="2348" y="1429"/>
                  </a:lnTo>
                  <a:lnTo>
                    <a:pt x="2348" y="1474"/>
                  </a:lnTo>
                  <a:lnTo>
                    <a:pt x="2304" y="1474"/>
                  </a:lnTo>
                  <a:lnTo>
                    <a:pt x="2304" y="1556"/>
                  </a:lnTo>
                  <a:close/>
                  <a:moveTo>
                    <a:pt x="2211" y="1619"/>
                  </a:moveTo>
                  <a:lnTo>
                    <a:pt x="2211" y="1619"/>
                  </a:lnTo>
                  <a:lnTo>
                    <a:pt x="2202" y="1623"/>
                  </a:lnTo>
                  <a:lnTo>
                    <a:pt x="2192" y="1625"/>
                  </a:lnTo>
                  <a:lnTo>
                    <a:pt x="2182" y="1627"/>
                  </a:lnTo>
                  <a:lnTo>
                    <a:pt x="2171" y="1628"/>
                  </a:lnTo>
                  <a:lnTo>
                    <a:pt x="2171" y="1628"/>
                  </a:lnTo>
                  <a:lnTo>
                    <a:pt x="2158" y="1627"/>
                  </a:lnTo>
                  <a:lnTo>
                    <a:pt x="2146" y="1621"/>
                  </a:lnTo>
                  <a:lnTo>
                    <a:pt x="2138" y="1616"/>
                  </a:lnTo>
                  <a:lnTo>
                    <a:pt x="2130" y="1608"/>
                  </a:lnTo>
                  <a:lnTo>
                    <a:pt x="2125" y="1599"/>
                  </a:lnTo>
                  <a:lnTo>
                    <a:pt x="2122" y="1588"/>
                  </a:lnTo>
                  <a:lnTo>
                    <a:pt x="2119" y="1579"/>
                  </a:lnTo>
                  <a:lnTo>
                    <a:pt x="2119" y="1568"/>
                  </a:lnTo>
                  <a:lnTo>
                    <a:pt x="2119" y="1474"/>
                  </a:lnTo>
                  <a:lnTo>
                    <a:pt x="2089" y="1474"/>
                  </a:lnTo>
                  <a:lnTo>
                    <a:pt x="2089" y="1429"/>
                  </a:lnTo>
                  <a:lnTo>
                    <a:pt x="2119" y="1429"/>
                  </a:lnTo>
                  <a:lnTo>
                    <a:pt x="2119" y="1380"/>
                  </a:lnTo>
                  <a:lnTo>
                    <a:pt x="2167" y="1356"/>
                  </a:lnTo>
                  <a:lnTo>
                    <a:pt x="2167" y="1429"/>
                  </a:lnTo>
                  <a:lnTo>
                    <a:pt x="2207" y="1429"/>
                  </a:lnTo>
                  <a:lnTo>
                    <a:pt x="2207" y="1474"/>
                  </a:lnTo>
                  <a:lnTo>
                    <a:pt x="2167" y="1474"/>
                  </a:lnTo>
                  <a:lnTo>
                    <a:pt x="2167" y="1556"/>
                  </a:lnTo>
                  <a:lnTo>
                    <a:pt x="2167" y="1556"/>
                  </a:lnTo>
                  <a:lnTo>
                    <a:pt x="2168" y="1567"/>
                  </a:lnTo>
                  <a:lnTo>
                    <a:pt x="2170" y="1572"/>
                  </a:lnTo>
                  <a:lnTo>
                    <a:pt x="2171" y="1575"/>
                  </a:lnTo>
                  <a:lnTo>
                    <a:pt x="2175" y="1579"/>
                  </a:lnTo>
                  <a:lnTo>
                    <a:pt x="2178" y="1580"/>
                  </a:lnTo>
                  <a:lnTo>
                    <a:pt x="2183" y="1582"/>
                  </a:lnTo>
                  <a:lnTo>
                    <a:pt x="2187" y="1582"/>
                  </a:lnTo>
                  <a:lnTo>
                    <a:pt x="2187" y="1582"/>
                  </a:lnTo>
                  <a:lnTo>
                    <a:pt x="2195" y="1582"/>
                  </a:lnTo>
                  <a:lnTo>
                    <a:pt x="2203" y="1579"/>
                  </a:lnTo>
                  <a:lnTo>
                    <a:pt x="2216" y="1574"/>
                  </a:lnTo>
                  <a:lnTo>
                    <a:pt x="2211" y="1619"/>
                  </a:lnTo>
                  <a:close/>
                  <a:moveTo>
                    <a:pt x="2684" y="1483"/>
                  </a:moveTo>
                  <a:lnTo>
                    <a:pt x="2684" y="1483"/>
                  </a:lnTo>
                  <a:lnTo>
                    <a:pt x="2676" y="1479"/>
                  </a:lnTo>
                  <a:lnTo>
                    <a:pt x="2668" y="1475"/>
                  </a:lnTo>
                  <a:lnTo>
                    <a:pt x="2660" y="1474"/>
                  </a:lnTo>
                  <a:lnTo>
                    <a:pt x="2652" y="1473"/>
                  </a:lnTo>
                  <a:lnTo>
                    <a:pt x="2652" y="1473"/>
                  </a:lnTo>
                  <a:lnTo>
                    <a:pt x="2644" y="1474"/>
                  </a:lnTo>
                  <a:lnTo>
                    <a:pt x="2636" y="1475"/>
                  </a:lnTo>
                  <a:lnTo>
                    <a:pt x="2631" y="1479"/>
                  </a:lnTo>
                  <a:lnTo>
                    <a:pt x="2626" y="1485"/>
                  </a:lnTo>
                  <a:lnTo>
                    <a:pt x="2622" y="1490"/>
                  </a:lnTo>
                  <a:lnTo>
                    <a:pt x="2619" y="1498"/>
                  </a:lnTo>
                  <a:lnTo>
                    <a:pt x="2618" y="1507"/>
                  </a:lnTo>
                  <a:lnTo>
                    <a:pt x="2618" y="1518"/>
                  </a:lnTo>
                  <a:lnTo>
                    <a:pt x="2618" y="1623"/>
                  </a:lnTo>
                  <a:lnTo>
                    <a:pt x="2570" y="1623"/>
                  </a:lnTo>
                  <a:lnTo>
                    <a:pt x="2570" y="1429"/>
                  </a:lnTo>
                  <a:lnTo>
                    <a:pt x="2618" y="1429"/>
                  </a:lnTo>
                  <a:lnTo>
                    <a:pt x="2618" y="1446"/>
                  </a:lnTo>
                  <a:lnTo>
                    <a:pt x="2618" y="1446"/>
                  </a:lnTo>
                  <a:lnTo>
                    <a:pt x="2627" y="1437"/>
                  </a:lnTo>
                  <a:lnTo>
                    <a:pt x="2638" y="1430"/>
                  </a:lnTo>
                  <a:lnTo>
                    <a:pt x="2648" y="1426"/>
                  </a:lnTo>
                  <a:lnTo>
                    <a:pt x="2660" y="1425"/>
                  </a:lnTo>
                  <a:lnTo>
                    <a:pt x="2660" y="1425"/>
                  </a:lnTo>
                  <a:lnTo>
                    <a:pt x="2671" y="1426"/>
                  </a:lnTo>
                  <a:lnTo>
                    <a:pt x="2680" y="1428"/>
                  </a:lnTo>
                  <a:lnTo>
                    <a:pt x="2689" y="1432"/>
                  </a:lnTo>
                  <a:lnTo>
                    <a:pt x="2696" y="1437"/>
                  </a:lnTo>
                  <a:lnTo>
                    <a:pt x="2684" y="1483"/>
                  </a:lnTo>
                  <a:close/>
                  <a:moveTo>
                    <a:pt x="517" y="1381"/>
                  </a:moveTo>
                  <a:lnTo>
                    <a:pt x="517" y="1401"/>
                  </a:lnTo>
                  <a:lnTo>
                    <a:pt x="469" y="1401"/>
                  </a:lnTo>
                  <a:lnTo>
                    <a:pt x="469" y="1353"/>
                  </a:lnTo>
                  <a:lnTo>
                    <a:pt x="517" y="1353"/>
                  </a:lnTo>
                  <a:lnTo>
                    <a:pt x="517" y="1381"/>
                  </a:lnTo>
                  <a:close/>
                  <a:moveTo>
                    <a:pt x="852" y="1429"/>
                  </a:moveTo>
                  <a:lnTo>
                    <a:pt x="900" y="1429"/>
                  </a:lnTo>
                  <a:lnTo>
                    <a:pt x="900" y="1511"/>
                  </a:lnTo>
                  <a:lnTo>
                    <a:pt x="900" y="1623"/>
                  </a:lnTo>
                  <a:lnTo>
                    <a:pt x="852" y="1623"/>
                  </a:lnTo>
                  <a:lnTo>
                    <a:pt x="852" y="1429"/>
                  </a:lnTo>
                  <a:close/>
                  <a:moveTo>
                    <a:pt x="900" y="1377"/>
                  </a:moveTo>
                  <a:lnTo>
                    <a:pt x="900" y="1401"/>
                  </a:lnTo>
                  <a:lnTo>
                    <a:pt x="852" y="1401"/>
                  </a:lnTo>
                  <a:lnTo>
                    <a:pt x="852" y="1353"/>
                  </a:lnTo>
                  <a:lnTo>
                    <a:pt x="900" y="1353"/>
                  </a:lnTo>
                  <a:lnTo>
                    <a:pt x="900" y="1377"/>
                  </a:lnTo>
                  <a:close/>
                  <a:moveTo>
                    <a:pt x="2218" y="1782"/>
                  </a:moveTo>
                  <a:lnTo>
                    <a:pt x="2218" y="1782"/>
                  </a:lnTo>
                  <a:lnTo>
                    <a:pt x="2208" y="1774"/>
                  </a:lnTo>
                  <a:lnTo>
                    <a:pt x="2198" y="1769"/>
                  </a:lnTo>
                  <a:lnTo>
                    <a:pt x="2186" y="1765"/>
                  </a:lnTo>
                  <a:lnTo>
                    <a:pt x="2174" y="1764"/>
                  </a:lnTo>
                  <a:lnTo>
                    <a:pt x="2174" y="1764"/>
                  </a:lnTo>
                  <a:lnTo>
                    <a:pt x="2166" y="1765"/>
                  </a:lnTo>
                  <a:lnTo>
                    <a:pt x="2158" y="1766"/>
                  </a:lnTo>
                  <a:lnTo>
                    <a:pt x="2150" y="1767"/>
                  </a:lnTo>
                  <a:lnTo>
                    <a:pt x="2142" y="1771"/>
                  </a:lnTo>
                  <a:lnTo>
                    <a:pt x="2135" y="1775"/>
                  </a:lnTo>
                  <a:lnTo>
                    <a:pt x="2129" y="1779"/>
                  </a:lnTo>
                  <a:lnTo>
                    <a:pt x="2123" y="1785"/>
                  </a:lnTo>
                  <a:lnTo>
                    <a:pt x="2118" y="1791"/>
                  </a:lnTo>
                  <a:lnTo>
                    <a:pt x="2114" y="1798"/>
                  </a:lnTo>
                  <a:lnTo>
                    <a:pt x="2110" y="1805"/>
                  </a:lnTo>
                  <a:lnTo>
                    <a:pt x="2103" y="1822"/>
                  </a:lnTo>
                  <a:lnTo>
                    <a:pt x="2099" y="1842"/>
                  </a:lnTo>
                  <a:lnTo>
                    <a:pt x="2098" y="1863"/>
                  </a:lnTo>
                  <a:lnTo>
                    <a:pt x="2098" y="1863"/>
                  </a:lnTo>
                  <a:lnTo>
                    <a:pt x="2099" y="1887"/>
                  </a:lnTo>
                  <a:lnTo>
                    <a:pt x="2103" y="1907"/>
                  </a:lnTo>
                  <a:lnTo>
                    <a:pt x="2109" y="1924"/>
                  </a:lnTo>
                  <a:lnTo>
                    <a:pt x="2113" y="1932"/>
                  </a:lnTo>
                  <a:lnTo>
                    <a:pt x="2118" y="1939"/>
                  </a:lnTo>
                  <a:lnTo>
                    <a:pt x="2123" y="1945"/>
                  </a:lnTo>
                  <a:lnTo>
                    <a:pt x="2129" y="1951"/>
                  </a:lnTo>
                  <a:lnTo>
                    <a:pt x="2135" y="1956"/>
                  </a:lnTo>
                  <a:lnTo>
                    <a:pt x="2142" y="1960"/>
                  </a:lnTo>
                  <a:lnTo>
                    <a:pt x="2149" y="1963"/>
                  </a:lnTo>
                  <a:lnTo>
                    <a:pt x="2157" y="1965"/>
                  </a:lnTo>
                  <a:lnTo>
                    <a:pt x="2165" y="1967"/>
                  </a:lnTo>
                  <a:lnTo>
                    <a:pt x="2172" y="1967"/>
                  </a:lnTo>
                  <a:lnTo>
                    <a:pt x="2172" y="1967"/>
                  </a:lnTo>
                  <a:lnTo>
                    <a:pt x="2184" y="1965"/>
                  </a:lnTo>
                  <a:lnTo>
                    <a:pt x="2196" y="1961"/>
                  </a:lnTo>
                  <a:lnTo>
                    <a:pt x="2207" y="1956"/>
                  </a:lnTo>
                  <a:lnTo>
                    <a:pt x="2218" y="1948"/>
                  </a:lnTo>
                  <a:lnTo>
                    <a:pt x="2218" y="1963"/>
                  </a:lnTo>
                  <a:lnTo>
                    <a:pt x="2265" y="1963"/>
                  </a:lnTo>
                  <a:lnTo>
                    <a:pt x="2265" y="1688"/>
                  </a:lnTo>
                  <a:lnTo>
                    <a:pt x="2218" y="1712"/>
                  </a:lnTo>
                  <a:lnTo>
                    <a:pt x="2218" y="1782"/>
                  </a:lnTo>
                  <a:close/>
                  <a:moveTo>
                    <a:pt x="2183" y="1923"/>
                  </a:moveTo>
                  <a:lnTo>
                    <a:pt x="2183" y="1923"/>
                  </a:lnTo>
                  <a:lnTo>
                    <a:pt x="2176" y="1922"/>
                  </a:lnTo>
                  <a:lnTo>
                    <a:pt x="2171" y="1920"/>
                  </a:lnTo>
                  <a:lnTo>
                    <a:pt x="2165" y="1916"/>
                  </a:lnTo>
                  <a:lnTo>
                    <a:pt x="2159" y="1911"/>
                  </a:lnTo>
                  <a:lnTo>
                    <a:pt x="2154" y="1903"/>
                  </a:lnTo>
                  <a:lnTo>
                    <a:pt x="2150" y="1892"/>
                  </a:lnTo>
                  <a:lnTo>
                    <a:pt x="2147" y="1879"/>
                  </a:lnTo>
                  <a:lnTo>
                    <a:pt x="2147" y="1862"/>
                  </a:lnTo>
                  <a:lnTo>
                    <a:pt x="2147" y="1862"/>
                  </a:lnTo>
                  <a:lnTo>
                    <a:pt x="2147" y="1847"/>
                  </a:lnTo>
                  <a:lnTo>
                    <a:pt x="2150" y="1835"/>
                  </a:lnTo>
                  <a:lnTo>
                    <a:pt x="2154" y="1826"/>
                  </a:lnTo>
                  <a:lnTo>
                    <a:pt x="2159" y="1818"/>
                  </a:lnTo>
                  <a:lnTo>
                    <a:pt x="2165" y="1814"/>
                  </a:lnTo>
                  <a:lnTo>
                    <a:pt x="2170" y="1810"/>
                  </a:lnTo>
                  <a:lnTo>
                    <a:pt x="2176" y="1809"/>
                  </a:lnTo>
                  <a:lnTo>
                    <a:pt x="2183" y="1809"/>
                  </a:lnTo>
                  <a:lnTo>
                    <a:pt x="2183" y="1809"/>
                  </a:lnTo>
                  <a:lnTo>
                    <a:pt x="2190" y="1809"/>
                  </a:lnTo>
                  <a:lnTo>
                    <a:pt x="2195" y="1810"/>
                  </a:lnTo>
                  <a:lnTo>
                    <a:pt x="2200" y="1811"/>
                  </a:lnTo>
                  <a:lnTo>
                    <a:pt x="2204" y="1814"/>
                  </a:lnTo>
                  <a:lnTo>
                    <a:pt x="2212" y="1821"/>
                  </a:lnTo>
                  <a:lnTo>
                    <a:pt x="2218" y="1827"/>
                  </a:lnTo>
                  <a:lnTo>
                    <a:pt x="2218" y="1903"/>
                  </a:lnTo>
                  <a:lnTo>
                    <a:pt x="2218" y="1903"/>
                  </a:lnTo>
                  <a:lnTo>
                    <a:pt x="2211" y="1910"/>
                  </a:lnTo>
                  <a:lnTo>
                    <a:pt x="2204" y="1916"/>
                  </a:lnTo>
                  <a:lnTo>
                    <a:pt x="2200" y="1919"/>
                  </a:lnTo>
                  <a:lnTo>
                    <a:pt x="2195" y="1920"/>
                  </a:lnTo>
                  <a:lnTo>
                    <a:pt x="2190" y="1922"/>
                  </a:lnTo>
                  <a:lnTo>
                    <a:pt x="2183" y="1923"/>
                  </a:lnTo>
                  <a:lnTo>
                    <a:pt x="2183" y="1923"/>
                  </a:lnTo>
                  <a:close/>
                  <a:moveTo>
                    <a:pt x="587" y="1823"/>
                  </a:moveTo>
                  <a:lnTo>
                    <a:pt x="587" y="1823"/>
                  </a:lnTo>
                  <a:lnTo>
                    <a:pt x="579" y="1818"/>
                  </a:lnTo>
                  <a:lnTo>
                    <a:pt x="571" y="1815"/>
                  </a:lnTo>
                  <a:lnTo>
                    <a:pt x="563" y="1813"/>
                  </a:lnTo>
                  <a:lnTo>
                    <a:pt x="555" y="1813"/>
                  </a:lnTo>
                  <a:lnTo>
                    <a:pt x="555" y="1813"/>
                  </a:lnTo>
                  <a:lnTo>
                    <a:pt x="547" y="1813"/>
                  </a:lnTo>
                  <a:lnTo>
                    <a:pt x="539" y="1815"/>
                  </a:lnTo>
                  <a:lnTo>
                    <a:pt x="534" y="1818"/>
                  </a:lnTo>
                  <a:lnTo>
                    <a:pt x="529" y="1823"/>
                  </a:lnTo>
                  <a:lnTo>
                    <a:pt x="525" y="1830"/>
                  </a:lnTo>
                  <a:lnTo>
                    <a:pt x="522" y="1838"/>
                  </a:lnTo>
                  <a:lnTo>
                    <a:pt x="521" y="1846"/>
                  </a:lnTo>
                  <a:lnTo>
                    <a:pt x="521" y="1858"/>
                  </a:lnTo>
                  <a:lnTo>
                    <a:pt x="521" y="1963"/>
                  </a:lnTo>
                  <a:lnTo>
                    <a:pt x="473" y="1963"/>
                  </a:lnTo>
                  <a:lnTo>
                    <a:pt x="473" y="1769"/>
                  </a:lnTo>
                  <a:lnTo>
                    <a:pt x="521" y="1769"/>
                  </a:lnTo>
                  <a:lnTo>
                    <a:pt x="521" y="1785"/>
                  </a:lnTo>
                  <a:lnTo>
                    <a:pt x="521" y="1785"/>
                  </a:lnTo>
                  <a:lnTo>
                    <a:pt x="530" y="1775"/>
                  </a:lnTo>
                  <a:lnTo>
                    <a:pt x="539" y="1769"/>
                  </a:lnTo>
                  <a:lnTo>
                    <a:pt x="551" y="1765"/>
                  </a:lnTo>
                  <a:lnTo>
                    <a:pt x="563" y="1765"/>
                  </a:lnTo>
                  <a:lnTo>
                    <a:pt x="563" y="1765"/>
                  </a:lnTo>
                  <a:lnTo>
                    <a:pt x="573" y="1765"/>
                  </a:lnTo>
                  <a:lnTo>
                    <a:pt x="583" y="1767"/>
                  </a:lnTo>
                  <a:lnTo>
                    <a:pt x="593" y="1771"/>
                  </a:lnTo>
                  <a:lnTo>
                    <a:pt x="599" y="1775"/>
                  </a:lnTo>
                  <a:lnTo>
                    <a:pt x="587" y="1823"/>
                  </a:lnTo>
                  <a:close/>
                  <a:moveTo>
                    <a:pt x="210" y="1769"/>
                  </a:moveTo>
                  <a:lnTo>
                    <a:pt x="256" y="1769"/>
                  </a:lnTo>
                  <a:lnTo>
                    <a:pt x="202" y="1963"/>
                  </a:lnTo>
                  <a:lnTo>
                    <a:pt x="161" y="1963"/>
                  </a:lnTo>
                  <a:lnTo>
                    <a:pt x="140" y="1882"/>
                  </a:lnTo>
                  <a:lnTo>
                    <a:pt x="140" y="1882"/>
                  </a:lnTo>
                  <a:lnTo>
                    <a:pt x="129" y="1839"/>
                  </a:lnTo>
                  <a:lnTo>
                    <a:pt x="129" y="1839"/>
                  </a:lnTo>
                  <a:lnTo>
                    <a:pt x="124" y="1860"/>
                  </a:lnTo>
                  <a:lnTo>
                    <a:pt x="118" y="1883"/>
                  </a:lnTo>
                  <a:lnTo>
                    <a:pt x="97" y="1963"/>
                  </a:lnTo>
                  <a:lnTo>
                    <a:pt x="54" y="1963"/>
                  </a:lnTo>
                  <a:lnTo>
                    <a:pt x="54" y="1961"/>
                  </a:lnTo>
                  <a:lnTo>
                    <a:pt x="0" y="1769"/>
                  </a:lnTo>
                  <a:lnTo>
                    <a:pt x="49" y="1769"/>
                  </a:lnTo>
                  <a:lnTo>
                    <a:pt x="68" y="1841"/>
                  </a:lnTo>
                  <a:lnTo>
                    <a:pt x="68" y="1841"/>
                  </a:lnTo>
                  <a:lnTo>
                    <a:pt x="73" y="1863"/>
                  </a:lnTo>
                  <a:lnTo>
                    <a:pt x="77" y="1888"/>
                  </a:lnTo>
                  <a:lnTo>
                    <a:pt x="77" y="1888"/>
                  </a:lnTo>
                  <a:lnTo>
                    <a:pt x="82" y="1863"/>
                  </a:lnTo>
                  <a:lnTo>
                    <a:pt x="89" y="1839"/>
                  </a:lnTo>
                  <a:lnTo>
                    <a:pt x="109" y="1769"/>
                  </a:lnTo>
                  <a:lnTo>
                    <a:pt x="150" y="1769"/>
                  </a:lnTo>
                  <a:lnTo>
                    <a:pt x="170" y="1839"/>
                  </a:lnTo>
                  <a:lnTo>
                    <a:pt x="170" y="1839"/>
                  </a:lnTo>
                  <a:lnTo>
                    <a:pt x="177" y="1863"/>
                  </a:lnTo>
                  <a:lnTo>
                    <a:pt x="182" y="1888"/>
                  </a:lnTo>
                  <a:lnTo>
                    <a:pt x="182" y="1888"/>
                  </a:lnTo>
                  <a:lnTo>
                    <a:pt x="191" y="1839"/>
                  </a:lnTo>
                  <a:lnTo>
                    <a:pt x="210" y="1769"/>
                  </a:lnTo>
                  <a:close/>
                  <a:moveTo>
                    <a:pt x="355" y="1764"/>
                  </a:moveTo>
                  <a:lnTo>
                    <a:pt x="355" y="1764"/>
                  </a:lnTo>
                  <a:lnTo>
                    <a:pt x="345" y="1765"/>
                  </a:lnTo>
                  <a:lnTo>
                    <a:pt x="336" y="1766"/>
                  </a:lnTo>
                  <a:lnTo>
                    <a:pt x="328" y="1769"/>
                  </a:lnTo>
                  <a:lnTo>
                    <a:pt x="319" y="1771"/>
                  </a:lnTo>
                  <a:lnTo>
                    <a:pt x="312" y="1775"/>
                  </a:lnTo>
                  <a:lnTo>
                    <a:pt x="304" y="1781"/>
                  </a:lnTo>
                  <a:lnTo>
                    <a:pt x="298" y="1786"/>
                  </a:lnTo>
                  <a:lnTo>
                    <a:pt x="291" y="1793"/>
                  </a:lnTo>
                  <a:lnTo>
                    <a:pt x="286" y="1799"/>
                  </a:lnTo>
                  <a:lnTo>
                    <a:pt x="280" y="1807"/>
                  </a:lnTo>
                  <a:lnTo>
                    <a:pt x="276" y="1815"/>
                  </a:lnTo>
                  <a:lnTo>
                    <a:pt x="274" y="1825"/>
                  </a:lnTo>
                  <a:lnTo>
                    <a:pt x="270" y="1834"/>
                  </a:lnTo>
                  <a:lnTo>
                    <a:pt x="268" y="1844"/>
                  </a:lnTo>
                  <a:lnTo>
                    <a:pt x="267" y="1855"/>
                  </a:lnTo>
                  <a:lnTo>
                    <a:pt x="267" y="1866"/>
                  </a:lnTo>
                  <a:lnTo>
                    <a:pt x="267" y="1866"/>
                  </a:lnTo>
                  <a:lnTo>
                    <a:pt x="267" y="1876"/>
                  </a:lnTo>
                  <a:lnTo>
                    <a:pt x="268" y="1887"/>
                  </a:lnTo>
                  <a:lnTo>
                    <a:pt x="270" y="1896"/>
                  </a:lnTo>
                  <a:lnTo>
                    <a:pt x="274" y="1906"/>
                  </a:lnTo>
                  <a:lnTo>
                    <a:pt x="276" y="1915"/>
                  </a:lnTo>
                  <a:lnTo>
                    <a:pt x="280" y="1923"/>
                  </a:lnTo>
                  <a:lnTo>
                    <a:pt x="286" y="1931"/>
                  </a:lnTo>
                  <a:lnTo>
                    <a:pt x="291" y="1937"/>
                  </a:lnTo>
                  <a:lnTo>
                    <a:pt x="298" y="1944"/>
                  </a:lnTo>
                  <a:lnTo>
                    <a:pt x="304" y="1951"/>
                  </a:lnTo>
                  <a:lnTo>
                    <a:pt x="312" y="1955"/>
                  </a:lnTo>
                  <a:lnTo>
                    <a:pt x="319" y="1959"/>
                  </a:lnTo>
                  <a:lnTo>
                    <a:pt x="328" y="1963"/>
                  </a:lnTo>
                  <a:lnTo>
                    <a:pt x="336" y="1965"/>
                  </a:lnTo>
                  <a:lnTo>
                    <a:pt x="345" y="1967"/>
                  </a:lnTo>
                  <a:lnTo>
                    <a:pt x="355" y="1967"/>
                  </a:lnTo>
                  <a:lnTo>
                    <a:pt x="355" y="1967"/>
                  </a:lnTo>
                  <a:lnTo>
                    <a:pt x="364" y="1967"/>
                  </a:lnTo>
                  <a:lnTo>
                    <a:pt x="373" y="1965"/>
                  </a:lnTo>
                  <a:lnTo>
                    <a:pt x="381" y="1963"/>
                  </a:lnTo>
                  <a:lnTo>
                    <a:pt x="391" y="1959"/>
                  </a:lnTo>
                  <a:lnTo>
                    <a:pt x="397" y="1955"/>
                  </a:lnTo>
                  <a:lnTo>
                    <a:pt x="405" y="1951"/>
                  </a:lnTo>
                  <a:lnTo>
                    <a:pt x="412" y="1944"/>
                  </a:lnTo>
                  <a:lnTo>
                    <a:pt x="419" y="1937"/>
                  </a:lnTo>
                  <a:lnTo>
                    <a:pt x="424" y="1931"/>
                  </a:lnTo>
                  <a:lnTo>
                    <a:pt x="429" y="1923"/>
                  </a:lnTo>
                  <a:lnTo>
                    <a:pt x="433" y="1915"/>
                  </a:lnTo>
                  <a:lnTo>
                    <a:pt x="436" y="1906"/>
                  </a:lnTo>
                  <a:lnTo>
                    <a:pt x="440" y="1896"/>
                  </a:lnTo>
                  <a:lnTo>
                    <a:pt x="441" y="1887"/>
                  </a:lnTo>
                  <a:lnTo>
                    <a:pt x="442" y="1876"/>
                  </a:lnTo>
                  <a:lnTo>
                    <a:pt x="442" y="1866"/>
                  </a:lnTo>
                  <a:lnTo>
                    <a:pt x="442" y="1866"/>
                  </a:lnTo>
                  <a:lnTo>
                    <a:pt x="442" y="1855"/>
                  </a:lnTo>
                  <a:lnTo>
                    <a:pt x="441" y="1844"/>
                  </a:lnTo>
                  <a:lnTo>
                    <a:pt x="440" y="1834"/>
                  </a:lnTo>
                  <a:lnTo>
                    <a:pt x="436" y="1825"/>
                  </a:lnTo>
                  <a:lnTo>
                    <a:pt x="433" y="1815"/>
                  </a:lnTo>
                  <a:lnTo>
                    <a:pt x="429" y="1807"/>
                  </a:lnTo>
                  <a:lnTo>
                    <a:pt x="424" y="1799"/>
                  </a:lnTo>
                  <a:lnTo>
                    <a:pt x="419" y="1793"/>
                  </a:lnTo>
                  <a:lnTo>
                    <a:pt x="412" y="1786"/>
                  </a:lnTo>
                  <a:lnTo>
                    <a:pt x="405" y="1781"/>
                  </a:lnTo>
                  <a:lnTo>
                    <a:pt x="397" y="1775"/>
                  </a:lnTo>
                  <a:lnTo>
                    <a:pt x="391" y="1771"/>
                  </a:lnTo>
                  <a:lnTo>
                    <a:pt x="381" y="1769"/>
                  </a:lnTo>
                  <a:lnTo>
                    <a:pt x="373" y="1766"/>
                  </a:lnTo>
                  <a:lnTo>
                    <a:pt x="364" y="1765"/>
                  </a:lnTo>
                  <a:lnTo>
                    <a:pt x="355" y="1764"/>
                  </a:lnTo>
                  <a:lnTo>
                    <a:pt x="355" y="1764"/>
                  </a:lnTo>
                  <a:close/>
                  <a:moveTo>
                    <a:pt x="355" y="1922"/>
                  </a:moveTo>
                  <a:lnTo>
                    <a:pt x="355" y="1922"/>
                  </a:lnTo>
                  <a:lnTo>
                    <a:pt x="347" y="1920"/>
                  </a:lnTo>
                  <a:lnTo>
                    <a:pt x="339" y="1918"/>
                  </a:lnTo>
                  <a:lnTo>
                    <a:pt x="332" y="1912"/>
                  </a:lnTo>
                  <a:lnTo>
                    <a:pt x="326" y="1906"/>
                  </a:lnTo>
                  <a:lnTo>
                    <a:pt x="322" y="1898"/>
                  </a:lnTo>
                  <a:lnTo>
                    <a:pt x="318" y="1888"/>
                  </a:lnTo>
                  <a:lnTo>
                    <a:pt x="316" y="1878"/>
                  </a:lnTo>
                  <a:lnTo>
                    <a:pt x="315" y="1866"/>
                  </a:lnTo>
                  <a:lnTo>
                    <a:pt x="315" y="1866"/>
                  </a:lnTo>
                  <a:lnTo>
                    <a:pt x="316" y="1852"/>
                  </a:lnTo>
                  <a:lnTo>
                    <a:pt x="318" y="1842"/>
                  </a:lnTo>
                  <a:lnTo>
                    <a:pt x="322" y="1833"/>
                  </a:lnTo>
                  <a:lnTo>
                    <a:pt x="326" y="1825"/>
                  </a:lnTo>
                  <a:lnTo>
                    <a:pt x="332" y="1818"/>
                  </a:lnTo>
                  <a:lnTo>
                    <a:pt x="339" y="1813"/>
                  </a:lnTo>
                  <a:lnTo>
                    <a:pt x="347" y="1810"/>
                  </a:lnTo>
                  <a:lnTo>
                    <a:pt x="355" y="1809"/>
                  </a:lnTo>
                  <a:lnTo>
                    <a:pt x="355" y="1809"/>
                  </a:lnTo>
                  <a:lnTo>
                    <a:pt x="363" y="1810"/>
                  </a:lnTo>
                  <a:lnTo>
                    <a:pt x="371" y="1813"/>
                  </a:lnTo>
                  <a:lnTo>
                    <a:pt x="377" y="1818"/>
                  </a:lnTo>
                  <a:lnTo>
                    <a:pt x="384" y="1825"/>
                  </a:lnTo>
                  <a:lnTo>
                    <a:pt x="388" y="1833"/>
                  </a:lnTo>
                  <a:lnTo>
                    <a:pt x="392" y="1842"/>
                  </a:lnTo>
                  <a:lnTo>
                    <a:pt x="393" y="1852"/>
                  </a:lnTo>
                  <a:lnTo>
                    <a:pt x="395" y="1866"/>
                  </a:lnTo>
                  <a:lnTo>
                    <a:pt x="395" y="1866"/>
                  </a:lnTo>
                  <a:lnTo>
                    <a:pt x="393" y="1878"/>
                  </a:lnTo>
                  <a:lnTo>
                    <a:pt x="392" y="1888"/>
                  </a:lnTo>
                  <a:lnTo>
                    <a:pt x="388" y="1898"/>
                  </a:lnTo>
                  <a:lnTo>
                    <a:pt x="384" y="1906"/>
                  </a:lnTo>
                  <a:lnTo>
                    <a:pt x="377" y="1912"/>
                  </a:lnTo>
                  <a:lnTo>
                    <a:pt x="371" y="1918"/>
                  </a:lnTo>
                  <a:lnTo>
                    <a:pt x="363" y="1920"/>
                  </a:lnTo>
                  <a:lnTo>
                    <a:pt x="355" y="1922"/>
                  </a:lnTo>
                  <a:lnTo>
                    <a:pt x="355" y="1922"/>
                  </a:lnTo>
                  <a:close/>
                  <a:moveTo>
                    <a:pt x="1981" y="1823"/>
                  </a:moveTo>
                  <a:lnTo>
                    <a:pt x="1981" y="1823"/>
                  </a:lnTo>
                  <a:lnTo>
                    <a:pt x="1973" y="1818"/>
                  </a:lnTo>
                  <a:lnTo>
                    <a:pt x="1965" y="1815"/>
                  </a:lnTo>
                  <a:lnTo>
                    <a:pt x="1957" y="1813"/>
                  </a:lnTo>
                  <a:lnTo>
                    <a:pt x="1949" y="1813"/>
                  </a:lnTo>
                  <a:lnTo>
                    <a:pt x="1949" y="1813"/>
                  </a:lnTo>
                  <a:lnTo>
                    <a:pt x="1941" y="1813"/>
                  </a:lnTo>
                  <a:lnTo>
                    <a:pt x="1933" y="1815"/>
                  </a:lnTo>
                  <a:lnTo>
                    <a:pt x="1928" y="1818"/>
                  </a:lnTo>
                  <a:lnTo>
                    <a:pt x="1923" y="1823"/>
                  </a:lnTo>
                  <a:lnTo>
                    <a:pt x="1919" y="1830"/>
                  </a:lnTo>
                  <a:lnTo>
                    <a:pt x="1916" y="1838"/>
                  </a:lnTo>
                  <a:lnTo>
                    <a:pt x="1915" y="1846"/>
                  </a:lnTo>
                  <a:lnTo>
                    <a:pt x="1915" y="1858"/>
                  </a:lnTo>
                  <a:lnTo>
                    <a:pt x="1915" y="1963"/>
                  </a:lnTo>
                  <a:lnTo>
                    <a:pt x="1867" y="1963"/>
                  </a:lnTo>
                  <a:lnTo>
                    <a:pt x="1867" y="1769"/>
                  </a:lnTo>
                  <a:lnTo>
                    <a:pt x="1915" y="1769"/>
                  </a:lnTo>
                  <a:lnTo>
                    <a:pt x="1915" y="1785"/>
                  </a:lnTo>
                  <a:lnTo>
                    <a:pt x="1915" y="1785"/>
                  </a:lnTo>
                  <a:lnTo>
                    <a:pt x="1924" y="1775"/>
                  </a:lnTo>
                  <a:lnTo>
                    <a:pt x="1933" y="1769"/>
                  </a:lnTo>
                  <a:lnTo>
                    <a:pt x="1945" y="1765"/>
                  </a:lnTo>
                  <a:lnTo>
                    <a:pt x="1957" y="1765"/>
                  </a:lnTo>
                  <a:lnTo>
                    <a:pt x="1957" y="1765"/>
                  </a:lnTo>
                  <a:lnTo>
                    <a:pt x="1967" y="1765"/>
                  </a:lnTo>
                  <a:lnTo>
                    <a:pt x="1977" y="1767"/>
                  </a:lnTo>
                  <a:lnTo>
                    <a:pt x="1985" y="1771"/>
                  </a:lnTo>
                  <a:lnTo>
                    <a:pt x="1993" y="1775"/>
                  </a:lnTo>
                  <a:lnTo>
                    <a:pt x="1981" y="1823"/>
                  </a:lnTo>
                  <a:close/>
                  <a:moveTo>
                    <a:pt x="1604" y="1769"/>
                  </a:moveTo>
                  <a:lnTo>
                    <a:pt x="1650" y="1769"/>
                  </a:lnTo>
                  <a:lnTo>
                    <a:pt x="1596" y="1963"/>
                  </a:lnTo>
                  <a:lnTo>
                    <a:pt x="1555" y="1963"/>
                  </a:lnTo>
                  <a:lnTo>
                    <a:pt x="1533" y="1882"/>
                  </a:lnTo>
                  <a:lnTo>
                    <a:pt x="1533" y="1882"/>
                  </a:lnTo>
                  <a:lnTo>
                    <a:pt x="1523" y="1839"/>
                  </a:lnTo>
                  <a:lnTo>
                    <a:pt x="1523" y="1839"/>
                  </a:lnTo>
                  <a:lnTo>
                    <a:pt x="1517" y="1860"/>
                  </a:lnTo>
                  <a:lnTo>
                    <a:pt x="1512" y="1883"/>
                  </a:lnTo>
                  <a:lnTo>
                    <a:pt x="1491" y="1963"/>
                  </a:lnTo>
                  <a:lnTo>
                    <a:pt x="1448" y="1963"/>
                  </a:lnTo>
                  <a:lnTo>
                    <a:pt x="1448" y="1961"/>
                  </a:lnTo>
                  <a:lnTo>
                    <a:pt x="1394" y="1769"/>
                  </a:lnTo>
                  <a:lnTo>
                    <a:pt x="1443" y="1769"/>
                  </a:lnTo>
                  <a:lnTo>
                    <a:pt x="1462" y="1841"/>
                  </a:lnTo>
                  <a:lnTo>
                    <a:pt x="1462" y="1841"/>
                  </a:lnTo>
                  <a:lnTo>
                    <a:pt x="1467" y="1863"/>
                  </a:lnTo>
                  <a:lnTo>
                    <a:pt x="1471" y="1888"/>
                  </a:lnTo>
                  <a:lnTo>
                    <a:pt x="1471" y="1888"/>
                  </a:lnTo>
                  <a:lnTo>
                    <a:pt x="1476" y="1863"/>
                  </a:lnTo>
                  <a:lnTo>
                    <a:pt x="1483" y="1839"/>
                  </a:lnTo>
                  <a:lnTo>
                    <a:pt x="1503" y="1769"/>
                  </a:lnTo>
                  <a:lnTo>
                    <a:pt x="1544" y="1769"/>
                  </a:lnTo>
                  <a:lnTo>
                    <a:pt x="1564" y="1839"/>
                  </a:lnTo>
                  <a:lnTo>
                    <a:pt x="1564" y="1839"/>
                  </a:lnTo>
                  <a:lnTo>
                    <a:pt x="1569" y="1863"/>
                  </a:lnTo>
                  <a:lnTo>
                    <a:pt x="1576" y="1888"/>
                  </a:lnTo>
                  <a:lnTo>
                    <a:pt x="1576" y="1888"/>
                  </a:lnTo>
                  <a:lnTo>
                    <a:pt x="1585" y="1839"/>
                  </a:lnTo>
                  <a:lnTo>
                    <a:pt x="1604" y="1769"/>
                  </a:lnTo>
                  <a:close/>
                  <a:moveTo>
                    <a:pt x="1749" y="1764"/>
                  </a:moveTo>
                  <a:lnTo>
                    <a:pt x="1749" y="1764"/>
                  </a:lnTo>
                  <a:lnTo>
                    <a:pt x="1739" y="1765"/>
                  </a:lnTo>
                  <a:lnTo>
                    <a:pt x="1730" y="1766"/>
                  </a:lnTo>
                  <a:lnTo>
                    <a:pt x="1721" y="1769"/>
                  </a:lnTo>
                  <a:lnTo>
                    <a:pt x="1713" y="1771"/>
                  </a:lnTo>
                  <a:lnTo>
                    <a:pt x="1705" y="1775"/>
                  </a:lnTo>
                  <a:lnTo>
                    <a:pt x="1698" y="1781"/>
                  </a:lnTo>
                  <a:lnTo>
                    <a:pt x="1691" y="1786"/>
                  </a:lnTo>
                  <a:lnTo>
                    <a:pt x="1685" y="1793"/>
                  </a:lnTo>
                  <a:lnTo>
                    <a:pt x="1680" y="1799"/>
                  </a:lnTo>
                  <a:lnTo>
                    <a:pt x="1674" y="1807"/>
                  </a:lnTo>
                  <a:lnTo>
                    <a:pt x="1670" y="1815"/>
                  </a:lnTo>
                  <a:lnTo>
                    <a:pt x="1666" y="1825"/>
                  </a:lnTo>
                  <a:lnTo>
                    <a:pt x="1664" y="1834"/>
                  </a:lnTo>
                  <a:lnTo>
                    <a:pt x="1662" y="1844"/>
                  </a:lnTo>
                  <a:lnTo>
                    <a:pt x="1661" y="1855"/>
                  </a:lnTo>
                  <a:lnTo>
                    <a:pt x="1660" y="1866"/>
                  </a:lnTo>
                  <a:lnTo>
                    <a:pt x="1660" y="1866"/>
                  </a:lnTo>
                  <a:lnTo>
                    <a:pt x="1661" y="1876"/>
                  </a:lnTo>
                  <a:lnTo>
                    <a:pt x="1662" y="1887"/>
                  </a:lnTo>
                  <a:lnTo>
                    <a:pt x="1664" y="1896"/>
                  </a:lnTo>
                  <a:lnTo>
                    <a:pt x="1666" y="1906"/>
                  </a:lnTo>
                  <a:lnTo>
                    <a:pt x="1670" y="1915"/>
                  </a:lnTo>
                  <a:lnTo>
                    <a:pt x="1674" y="1923"/>
                  </a:lnTo>
                  <a:lnTo>
                    <a:pt x="1680" y="1931"/>
                  </a:lnTo>
                  <a:lnTo>
                    <a:pt x="1685" y="1939"/>
                  </a:lnTo>
                  <a:lnTo>
                    <a:pt x="1691" y="1944"/>
                  </a:lnTo>
                  <a:lnTo>
                    <a:pt x="1698" y="1951"/>
                  </a:lnTo>
                  <a:lnTo>
                    <a:pt x="1705" y="1955"/>
                  </a:lnTo>
                  <a:lnTo>
                    <a:pt x="1713" y="1959"/>
                  </a:lnTo>
                  <a:lnTo>
                    <a:pt x="1721" y="1963"/>
                  </a:lnTo>
                  <a:lnTo>
                    <a:pt x="1730" y="1965"/>
                  </a:lnTo>
                  <a:lnTo>
                    <a:pt x="1739" y="1967"/>
                  </a:lnTo>
                  <a:lnTo>
                    <a:pt x="1749" y="1967"/>
                  </a:lnTo>
                  <a:lnTo>
                    <a:pt x="1749" y="1967"/>
                  </a:lnTo>
                  <a:lnTo>
                    <a:pt x="1758" y="1967"/>
                  </a:lnTo>
                  <a:lnTo>
                    <a:pt x="1767" y="1965"/>
                  </a:lnTo>
                  <a:lnTo>
                    <a:pt x="1775" y="1963"/>
                  </a:lnTo>
                  <a:lnTo>
                    <a:pt x="1783" y="1959"/>
                  </a:lnTo>
                  <a:lnTo>
                    <a:pt x="1791" y="1955"/>
                  </a:lnTo>
                  <a:lnTo>
                    <a:pt x="1799" y="1951"/>
                  </a:lnTo>
                  <a:lnTo>
                    <a:pt x="1806" y="1944"/>
                  </a:lnTo>
                  <a:lnTo>
                    <a:pt x="1811" y="1939"/>
                  </a:lnTo>
                  <a:lnTo>
                    <a:pt x="1818" y="1931"/>
                  </a:lnTo>
                  <a:lnTo>
                    <a:pt x="1822" y="1923"/>
                  </a:lnTo>
                  <a:lnTo>
                    <a:pt x="1827" y="1915"/>
                  </a:lnTo>
                  <a:lnTo>
                    <a:pt x="1830" y="1906"/>
                  </a:lnTo>
                  <a:lnTo>
                    <a:pt x="1832" y="1896"/>
                  </a:lnTo>
                  <a:lnTo>
                    <a:pt x="1835" y="1887"/>
                  </a:lnTo>
                  <a:lnTo>
                    <a:pt x="1836" y="1876"/>
                  </a:lnTo>
                  <a:lnTo>
                    <a:pt x="1836" y="1866"/>
                  </a:lnTo>
                  <a:lnTo>
                    <a:pt x="1836" y="1866"/>
                  </a:lnTo>
                  <a:lnTo>
                    <a:pt x="1836" y="1855"/>
                  </a:lnTo>
                  <a:lnTo>
                    <a:pt x="1835" y="1844"/>
                  </a:lnTo>
                  <a:lnTo>
                    <a:pt x="1832" y="1834"/>
                  </a:lnTo>
                  <a:lnTo>
                    <a:pt x="1830" y="1825"/>
                  </a:lnTo>
                  <a:lnTo>
                    <a:pt x="1827" y="1815"/>
                  </a:lnTo>
                  <a:lnTo>
                    <a:pt x="1822" y="1807"/>
                  </a:lnTo>
                  <a:lnTo>
                    <a:pt x="1818" y="1799"/>
                  </a:lnTo>
                  <a:lnTo>
                    <a:pt x="1811" y="1793"/>
                  </a:lnTo>
                  <a:lnTo>
                    <a:pt x="1806" y="1786"/>
                  </a:lnTo>
                  <a:lnTo>
                    <a:pt x="1799" y="1781"/>
                  </a:lnTo>
                  <a:lnTo>
                    <a:pt x="1791" y="1775"/>
                  </a:lnTo>
                  <a:lnTo>
                    <a:pt x="1783" y="1771"/>
                  </a:lnTo>
                  <a:lnTo>
                    <a:pt x="1775" y="1769"/>
                  </a:lnTo>
                  <a:lnTo>
                    <a:pt x="1767" y="1766"/>
                  </a:lnTo>
                  <a:lnTo>
                    <a:pt x="1758" y="1765"/>
                  </a:lnTo>
                  <a:lnTo>
                    <a:pt x="1749" y="1764"/>
                  </a:lnTo>
                  <a:lnTo>
                    <a:pt x="1749" y="1764"/>
                  </a:lnTo>
                  <a:close/>
                  <a:moveTo>
                    <a:pt x="1749" y="1922"/>
                  </a:moveTo>
                  <a:lnTo>
                    <a:pt x="1749" y="1922"/>
                  </a:lnTo>
                  <a:lnTo>
                    <a:pt x="1739" y="1920"/>
                  </a:lnTo>
                  <a:lnTo>
                    <a:pt x="1731" y="1918"/>
                  </a:lnTo>
                  <a:lnTo>
                    <a:pt x="1725" y="1912"/>
                  </a:lnTo>
                  <a:lnTo>
                    <a:pt x="1719" y="1907"/>
                  </a:lnTo>
                  <a:lnTo>
                    <a:pt x="1715" y="1898"/>
                  </a:lnTo>
                  <a:lnTo>
                    <a:pt x="1711" y="1888"/>
                  </a:lnTo>
                  <a:lnTo>
                    <a:pt x="1710" y="1878"/>
                  </a:lnTo>
                  <a:lnTo>
                    <a:pt x="1709" y="1866"/>
                  </a:lnTo>
                  <a:lnTo>
                    <a:pt x="1709" y="1866"/>
                  </a:lnTo>
                  <a:lnTo>
                    <a:pt x="1710" y="1854"/>
                  </a:lnTo>
                  <a:lnTo>
                    <a:pt x="1711" y="1842"/>
                  </a:lnTo>
                  <a:lnTo>
                    <a:pt x="1715" y="1833"/>
                  </a:lnTo>
                  <a:lnTo>
                    <a:pt x="1719" y="1825"/>
                  </a:lnTo>
                  <a:lnTo>
                    <a:pt x="1725" y="1818"/>
                  </a:lnTo>
                  <a:lnTo>
                    <a:pt x="1731" y="1813"/>
                  </a:lnTo>
                  <a:lnTo>
                    <a:pt x="1739" y="1810"/>
                  </a:lnTo>
                  <a:lnTo>
                    <a:pt x="1749" y="1809"/>
                  </a:lnTo>
                  <a:lnTo>
                    <a:pt x="1749" y="1809"/>
                  </a:lnTo>
                  <a:lnTo>
                    <a:pt x="1757" y="1810"/>
                  </a:lnTo>
                  <a:lnTo>
                    <a:pt x="1765" y="1813"/>
                  </a:lnTo>
                  <a:lnTo>
                    <a:pt x="1771" y="1818"/>
                  </a:lnTo>
                  <a:lnTo>
                    <a:pt x="1777" y="1825"/>
                  </a:lnTo>
                  <a:lnTo>
                    <a:pt x="1782" y="1833"/>
                  </a:lnTo>
                  <a:lnTo>
                    <a:pt x="1784" y="1842"/>
                  </a:lnTo>
                  <a:lnTo>
                    <a:pt x="1787" y="1854"/>
                  </a:lnTo>
                  <a:lnTo>
                    <a:pt x="1787" y="1866"/>
                  </a:lnTo>
                  <a:lnTo>
                    <a:pt x="1787" y="1866"/>
                  </a:lnTo>
                  <a:lnTo>
                    <a:pt x="1787" y="1878"/>
                  </a:lnTo>
                  <a:lnTo>
                    <a:pt x="1784" y="1888"/>
                  </a:lnTo>
                  <a:lnTo>
                    <a:pt x="1782" y="1898"/>
                  </a:lnTo>
                  <a:lnTo>
                    <a:pt x="1777" y="1907"/>
                  </a:lnTo>
                  <a:lnTo>
                    <a:pt x="1771" y="1912"/>
                  </a:lnTo>
                  <a:lnTo>
                    <a:pt x="1765" y="1918"/>
                  </a:lnTo>
                  <a:lnTo>
                    <a:pt x="1757" y="1920"/>
                  </a:lnTo>
                  <a:lnTo>
                    <a:pt x="1749" y="1922"/>
                  </a:lnTo>
                  <a:lnTo>
                    <a:pt x="1749" y="1922"/>
                  </a:lnTo>
                  <a:close/>
                  <a:moveTo>
                    <a:pt x="729" y="1833"/>
                  </a:moveTo>
                  <a:lnTo>
                    <a:pt x="789" y="1963"/>
                  </a:lnTo>
                  <a:lnTo>
                    <a:pt x="736" y="1963"/>
                  </a:lnTo>
                  <a:lnTo>
                    <a:pt x="695" y="1872"/>
                  </a:lnTo>
                  <a:lnTo>
                    <a:pt x="670" y="1904"/>
                  </a:lnTo>
                  <a:lnTo>
                    <a:pt x="670" y="1963"/>
                  </a:lnTo>
                  <a:lnTo>
                    <a:pt x="622" y="1963"/>
                  </a:lnTo>
                  <a:lnTo>
                    <a:pt x="622" y="1712"/>
                  </a:lnTo>
                  <a:lnTo>
                    <a:pt x="670" y="1688"/>
                  </a:lnTo>
                  <a:lnTo>
                    <a:pt x="670" y="1842"/>
                  </a:lnTo>
                  <a:lnTo>
                    <a:pt x="670" y="1842"/>
                  </a:lnTo>
                  <a:lnTo>
                    <a:pt x="688" y="1818"/>
                  </a:lnTo>
                  <a:lnTo>
                    <a:pt x="727" y="1769"/>
                  </a:lnTo>
                  <a:lnTo>
                    <a:pt x="781" y="1769"/>
                  </a:lnTo>
                  <a:lnTo>
                    <a:pt x="729" y="1833"/>
                  </a:lnTo>
                  <a:close/>
                  <a:moveTo>
                    <a:pt x="958" y="1963"/>
                  </a:moveTo>
                  <a:lnTo>
                    <a:pt x="910" y="1963"/>
                  </a:lnTo>
                  <a:lnTo>
                    <a:pt x="910" y="1769"/>
                  </a:lnTo>
                  <a:lnTo>
                    <a:pt x="958" y="1769"/>
                  </a:lnTo>
                  <a:lnTo>
                    <a:pt x="958" y="1785"/>
                  </a:lnTo>
                  <a:lnTo>
                    <a:pt x="958" y="1785"/>
                  </a:lnTo>
                  <a:lnTo>
                    <a:pt x="967" y="1775"/>
                  </a:lnTo>
                  <a:lnTo>
                    <a:pt x="979" y="1769"/>
                  </a:lnTo>
                  <a:lnTo>
                    <a:pt x="993" y="1765"/>
                  </a:lnTo>
                  <a:lnTo>
                    <a:pt x="1007" y="1764"/>
                  </a:lnTo>
                  <a:lnTo>
                    <a:pt x="1007" y="1764"/>
                  </a:lnTo>
                  <a:lnTo>
                    <a:pt x="1023" y="1766"/>
                  </a:lnTo>
                  <a:lnTo>
                    <a:pt x="1030" y="1767"/>
                  </a:lnTo>
                  <a:lnTo>
                    <a:pt x="1038" y="1770"/>
                  </a:lnTo>
                  <a:lnTo>
                    <a:pt x="1043" y="1773"/>
                  </a:lnTo>
                  <a:lnTo>
                    <a:pt x="1050" y="1777"/>
                  </a:lnTo>
                  <a:lnTo>
                    <a:pt x="1055" y="1782"/>
                  </a:lnTo>
                  <a:lnTo>
                    <a:pt x="1059" y="1786"/>
                  </a:lnTo>
                  <a:lnTo>
                    <a:pt x="1064" y="1793"/>
                  </a:lnTo>
                  <a:lnTo>
                    <a:pt x="1067" y="1799"/>
                  </a:lnTo>
                  <a:lnTo>
                    <a:pt x="1074" y="1814"/>
                  </a:lnTo>
                  <a:lnTo>
                    <a:pt x="1076" y="1833"/>
                  </a:lnTo>
                  <a:lnTo>
                    <a:pt x="1078" y="1852"/>
                  </a:lnTo>
                  <a:lnTo>
                    <a:pt x="1078" y="1963"/>
                  </a:lnTo>
                  <a:lnTo>
                    <a:pt x="1030" y="1963"/>
                  </a:lnTo>
                  <a:lnTo>
                    <a:pt x="1030" y="1855"/>
                  </a:lnTo>
                  <a:lnTo>
                    <a:pt x="1030" y="1855"/>
                  </a:lnTo>
                  <a:lnTo>
                    <a:pt x="1030" y="1844"/>
                  </a:lnTo>
                  <a:lnTo>
                    <a:pt x="1027" y="1834"/>
                  </a:lnTo>
                  <a:lnTo>
                    <a:pt x="1024" y="1826"/>
                  </a:lnTo>
                  <a:lnTo>
                    <a:pt x="1022" y="1819"/>
                  </a:lnTo>
                  <a:lnTo>
                    <a:pt x="1016" y="1814"/>
                  </a:lnTo>
                  <a:lnTo>
                    <a:pt x="1010" y="1811"/>
                  </a:lnTo>
                  <a:lnTo>
                    <a:pt x="1003" y="1809"/>
                  </a:lnTo>
                  <a:lnTo>
                    <a:pt x="995" y="1809"/>
                  </a:lnTo>
                  <a:lnTo>
                    <a:pt x="995" y="1809"/>
                  </a:lnTo>
                  <a:lnTo>
                    <a:pt x="986" y="1809"/>
                  </a:lnTo>
                  <a:lnTo>
                    <a:pt x="979" y="1811"/>
                  </a:lnTo>
                  <a:lnTo>
                    <a:pt x="973" y="1815"/>
                  </a:lnTo>
                  <a:lnTo>
                    <a:pt x="967" y="1821"/>
                  </a:lnTo>
                  <a:lnTo>
                    <a:pt x="963" y="1827"/>
                  </a:lnTo>
                  <a:lnTo>
                    <a:pt x="961" y="1835"/>
                  </a:lnTo>
                  <a:lnTo>
                    <a:pt x="958" y="1844"/>
                  </a:lnTo>
                  <a:lnTo>
                    <a:pt x="958" y="1855"/>
                  </a:lnTo>
                  <a:lnTo>
                    <a:pt x="958" y="1963"/>
                  </a:lnTo>
                  <a:close/>
                  <a:moveTo>
                    <a:pt x="1229" y="1782"/>
                  </a:moveTo>
                  <a:lnTo>
                    <a:pt x="1229" y="1782"/>
                  </a:lnTo>
                  <a:lnTo>
                    <a:pt x="1220" y="1774"/>
                  </a:lnTo>
                  <a:lnTo>
                    <a:pt x="1209" y="1769"/>
                  </a:lnTo>
                  <a:lnTo>
                    <a:pt x="1199" y="1765"/>
                  </a:lnTo>
                  <a:lnTo>
                    <a:pt x="1187" y="1764"/>
                  </a:lnTo>
                  <a:lnTo>
                    <a:pt x="1187" y="1764"/>
                  </a:lnTo>
                  <a:lnTo>
                    <a:pt x="1177" y="1765"/>
                  </a:lnTo>
                  <a:lnTo>
                    <a:pt x="1169" y="1766"/>
                  </a:lnTo>
                  <a:lnTo>
                    <a:pt x="1161" y="1767"/>
                  </a:lnTo>
                  <a:lnTo>
                    <a:pt x="1155" y="1771"/>
                  </a:lnTo>
                  <a:lnTo>
                    <a:pt x="1148" y="1774"/>
                  </a:lnTo>
                  <a:lnTo>
                    <a:pt x="1141" y="1779"/>
                  </a:lnTo>
                  <a:lnTo>
                    <a:pt x="1136" y="1785"/>
                  </a:lnTo>
                  <a:lnTo>
                    <a:pt x="1131" y="1791"/>
                  </a:lnTo>
                  <a:lnTo>
                    <a:pt x="1125" y="1798"/>
                  </a:lnTo>
                  <a:lnTo>
                    <a:pt x="1121" y="1805"/>
                  </a:lnTo>
                  <a:lnTo>
                    <a:pt x="1115" y="1822"/>
                  </a:lnTo>
                  <a:lnTo>
                    <a:pt x="1111" y="1842"/>
                  </a:lnTo>
                  <a:lnTo>
                    <a:pt x="1109" y="1863"/>
                  </a:lnTo>
                  <a:lnTo>
                    <a:pt x="1109" y="1863"/>
                  </a:lnTo>
                  <a:lnTo>
                    <a:pt x="1111" y="1887"/>
                  </a:lnTo>
                  <a:lnTo>
                    <a:pt x="1115" y="1907"/>
                  </a:lnTo>
                  <a:lnTo>
                    <a:pt x="1121" y="1924"/>
                  </a:lnTo>
                  <a:lnTo>
                    <a:pt x="1125" y="1932"/>
                  </a:lnTo>
                  <a:lnTo>
                    <a:pt x="1129" y="1939"/>
                  </a:lnTo>
                  <a:lnTo>
                    <a:pt x="1135" y="1945"/>
                  </a:lnTo>
                  <a:lnTo>
                    <a:pt x="1140" y="1951"/>
                  </a:lnTo>
                  <a:lnTo>
                    <a:pt x="1147" y="1956"/>
                  </a:lnTo>
                  <a:lnTo>
                    <a:pt x="1153" y="1960"/>
                  </a:lnTo>
                  <a:lnTo>
                    <a:pt x="1161" y="1963"/>
                  </a:lnTo>
                  <a:lnTo>
                    <a:pt x="1168" y="1965"/>
                  </a:lnTo>
                  <a:lnTo>
                    <a:pt x="1176" y="1967"/>
                  </a:lnTo>
                  <a:lnTo>
                    <a:pt x="1185" y="1967"/>
                  </a:lnTo>
                  <a:lnTo>
                    <a:pt x="1185" y="1967"/>
                  </a:lnTo>
                  <a:lnTo>
                    <a:pt x="1197" y="1965"/>
                  </a:lnTo>
                  <a:lnTo>
                    <a:pt x="1209" y="1961"/>
                  </a:lnTo>
                  <a:lnTo>
                    <a:pt x="1220" y="1956"/>
                  </a:lnTo>
                  <a:lnTo>
                    <a:pt x="1229" y="1948"/>
                  </a:lnTo>
                  <a:lnTo>
                    <a:pt x="1229" y="1952"/>
                  </a:lnTo>
                  <a:lnTo>
                    <a:pt x="1229" y="1952"/>
                  </a:lnTo>
                  <a:lnTo>
                    <a:pt x="1229" y="1960"/>
                  </a:lnTo>
                  <a:lnTo>
                    <a:pt x="1228" y="1969"/>
                  </a:lnTo>
                  <a:lnTo>
                    <a:pt x="1226" y="1977"/>
                  </a:lnTo>
                  <a:lnTo>
                    <a:pt x="1221" y="1985"/>
                  </a:lnTo>
                  <a:lnTo>
                    <a:pt x="1218" y="1989"/>
                  </a:lnTo>
                  <a:lnTo>
                    <a:pt x="1214" y="1993"/>
                  </a:lnTo>
                  <a:lnTo>
                    <a:pt x="1209" y="1996"/>
                  </a:lnTo>
                  <a:lnTo>
                    <a:pt x="1203" y="1999"/>
                  </a:lnTo>
                  <a:lnTo>
                    <a:pt x="1188" y="2002"/>
                  </a:lnTo>
                  <a:lnTo>
                    <a:pt x="1167" y="2004"/>
                  </a:lnTo>
                  <a:lnTo>
                    <a:pt x="1165" y="2004"/>
                  </a:lnTo>
                  <a:lnTo>
                    <a:pt x="1181" y="2041"/>
                  </a:lnTo>
                  <a:lnTo>
                    <a:pt x="1183" y="2041"/>
                  </a:lnTo>
                  <a:lnTo>
                    <a:pt x="1183" y="2041"/>
                  </a:lnTo>
                  <a:lnTo>
                    <a:pt x="1205" y="2040"/>
                  </a:lnTo>
                  <a:lnTo>
                    <a:pt x="1214" y="2037"/>
                  </a:lnTo>
                  <a:lnTo>
                    <a:pt x="1224" y="2034"/>
                  </a:lnTo>
                  <a:lnTo>
                    <a:pt x="1233" y="2032"/>
                  </a:lnTo>
                  <a:lnTo>
                    <a:pt x="1241" y="2028"/>
                  </a:lnTo>
                  <a:lnTo>
                    <a:pt x="1248" y="2022"/>
                  </a:lnTo>
                  <a:lnTo>
                    <a:pt x="1254" y="2017"/>
                  </a:lnTo>
                  <a:lnTo>
                    <a:pt x="1260" y="2010"/>
                  </a:lnTo>
                  <a:lnTo>
                    <a:pt x="1264" y="2002"/>
                  </a:lnTo>
                  <a:lnTo>
                    <a:pt x="1268" y="1996"/>
                  </a:lnTo>
                  <a:lnTo>
                    <a:pt x="1272" y="1987"/>
                  </a:lnTo>
                  <a:lnTo>
                    <a:pt x="1274" y="1977"/>
                  </a:lnTo>
                  <a:lnTo>
                    <a:pt x="1276" y="1967"/>
                  </a:lnTo>
                  <a:lnTo>
                    <a:pt x="1277" y="1944"/>
                  </a:lnTo>
                  <a:lnTo>
                    <a:pt x="1277" y="1769"/>
                  </a:lnTo>
                  <a:lnTo>
                    <a:pt x="1229" y="1769"/>
                  </a:lnTo>
                  <a:lnTo>
                    <a:pt x="1229" y="1782"/>
                  </a:lnTo>
                  <a:close/>
                  <a:moveTo>
                    <a:pt x="1229" y="1827"/>
                  </a:moveTo>
                  <a:lnTo>
                    <a:pt x="1229" y="1903"/>
                  </a:lnTo>
                  <a:lnTo>
                    <a:pt x="1229" y="1903"/>
                  </a:lnTo>
                  <a:lnTo>
                    <a:pt x="1222" y="1911"/>
                  </a:lnTo>
                  <a:lnTo>
                    <a:pt x="1216" y="1916"/>
                  </a:lnTo>
                  <a:lnTo>
                    <a:pt x="1206" y="1920"/>
                  </a:lnTo>
                  <a:lnTo>
                    <a:pt x="1201" y="1922"/>
                  </a:lnTo>
                  <a:lnTo>
                    <a:pt x="1195" y="1923"/>
                  </a:lnTo>
                  <a:lnTo>
                    <a:pt x="1195" y="1923"/>
                  </a:lnTo>
                  <a:lnTo>
                    <a:pt x="1189" y="1922"/>
                  </a:lnTo>
                  <a:lnTo>
                    <a:pt x="1183" y="1920"/>
                  </a:lnTo>
                  <a:lnTo>
                    <a:pt x="1176" y="1916"/>
                  </a:lnTo>
                  <a:lnTo>
                    <a:pt x="1171" y="1911"/>
                  </a:lnTo>
                  <a:lnTo>
                    <a:pt x="1167" y="1903"/>
                  </a:lnTo>
                  <a:lnTo>
                    <a:pt x="1163" y="1892"/>
                  </a:lnTo>
                  <a:lnTo>
                    <a:pt x="1160" y="1879"/>
                  </a:lnTo>
                  <a:lnTo>
                    <a:pt x="1159" y="1862"/>
                  </a:lnTo>
                  <a:lnTo>
                    <a:pt x="1159" y="1862"/>
                  </a:lnTo>
                  <a:lnTo>
                    <a:pt x="1160" y="1847"/>
                  </a:lnTo>
                  <a:lnTo>
                    <a:pt x="1163" y="1835"/>
                  </a:lnTo>
                  <a:lnTo>
                    <a:pt x="1165" y="1826"/>
                  </a:lnTo>
                  <a:lnTo>
                    <a:pt x="1171" y="1818"/>
                  </a:lnTo>
                  <a:lnTo>
                    <a:pt x="1176" y="1814"/>
                  </a:lnTo>
                  <a:lnTo>
                    <a:pt x="1183" y="1810"/>
                  </a:lnTo>
                  <a:lnTo>
                    <a:pt x="1188" y="1809"/>
                  </a:lnTo>
                  <a:lnTo>
                    <a:pt x="1195" y="1809"/>
                  </a:lnTo>
                  <a:lnTo>
                    <a:pt x="1195" y="1809"/>
                  </a:lnTo>
                  <a:lnTo>
                    <a:pt x="1201" y="1809"/>
                  </a:lnTo>
                  <a:lnTo>
                    <a:pt x="1206" y="1810"/>
                  </a:lnTo>
                  <a:lnTo>
                    <a:pt x="1212" y="1811"/>
                  </a:lnTo>
                  <a:lnTo>
                    <a:pt x="1217" y="1814"/>
                  </a:lnTo>
                  <a:lnTo>
                    <a:pt x="1224" y="1821"/>
                  </a:lnTo>
                  <a:lnTo>
                    <a:pt x="1229" y="1827"/>
                  </a:lnTo>
                  <a:lnTo>
                    <a:pt x="1229" y="1827"/>
                  </a:lnTo>
                  <a:close/>
                  <a:moveTo>
                    <a:pt x="818" y="1769"/>
                  </a:moveTo>
                  <a:lnTo>
                    <a:pt x="866" y="1769"/>
                  </a:lnTo>
                  <a:lnTo>
                    <a:pt x="866" y="1851"/>
                  </a:lnTo>
                  <a:lnTo>
                    <a:pt x="866" y="1963"/>
                  </a:lnTo>
                  <a:lnTo>
                    <a:pt x="818" y="1963"/>
                  </a:lnTo>
                  <a:lnTo>
                    <a:pt x="818" y="1769"/>
                  </a:lnTo>
                  <a:close/>
                  <a:moveTo>
                    <a:pt x="866" y="1720"/>
                  </a:moveTo>
                  <a:lnTo>
                    <a:pt x="866" y="1741"/>
                  </a:lnTo>
                  <a:lnTo>
                    <a:pt x="818" y="1741"/>
                  </a:lnTo>
                  <a:lnTo>
                    <a:pt x="818" y="1693"/>
                  </a:lnTo>
                  <a:lnTo>
                    <a:pt x="866" y="1693"/>
                  </a:lnTo>
                  <a:lnTo>
                    <a:pt x="866" y="1720"/>
                  </a:lnTo>
                  <a:close/>
                  <a:moveTo>
                    <a:pt x="2016" y="1712"/>
                  </a:moveTo>
                  <a:lnTo>
                    <a:pt x="2065" y="1688"/>
                  </a:lnTo>
                  <a:lnTo>
                    <a:pt x="2065" y="1863"/>
                  </a:lnTo>
                  <a:lnTo>
                    <a:pt x="2065" y="1963"/>
                  </a:lnTo>
                  <a:lnTo>
                    <a:pt x="2016" y="1963"/>
                  </a:lnTo>
                  <a:lnTo>
                    <a:pt x="2016" y="1712"/>
                  </a:lnTo>
                  <a:close/>
                  <a:moveTo>
                    <a:pt x="347" y="660"/>
                  </a:moveTo>
                  <a:lnTo>
                    <a:pt x="741" y="660"/>
                  </a:lnTo>
                  <a:lnTo>
                    <a:pt x="741" y="432"/>
                  </a:lnTo>
                  <a:lnTo>
                    <a:pt x="347" y="432"/>
                  </a:lnTo>
                  <a:lnTo>
                    <a:pt x="347" y="251"/>
                  </a:lnTo>
                  <a:lnTo>
                    <a:pt x="784" y="251"/>
                  </a:lnTo>
                  <a:lnTo>
                    <a:pt x="639" y="0"/>
                  </a:lnTo>
                  <a:lnTo>
                    <a:pt x="20" y="0"/>
                  </a:lnTo>
                  <a:lnTo>
                    <a:pt x="20" y="1092"/>
                  </a:lnTo>
                  <a:lnTo>
                    <a:pt x="893" y="1092"/>
                  </a:lnTo>
                  <a:lnTo>
                    <a:pt x="893" y="841"/>
                  </a:lnTo>
                  <a:lnTo>
                    <a:pt x="347" y="841"/>
                  </a:lnTo>
                  <a:lnTo>
                    <a:pt x="347" y="660"/>
                  </a:lnTo>
                  <a:close/>
                  <a:moveTo>
                    <a:pt x="1475" y="0"/>
                  </a:moveTo>
                  <a:lnTo>
                    <a:pt x="1289" y="356"/>
                  </a:lnTo>
                  <a:lnTo>
                    <a:pt x="1104" y="0"/>
                  </a:lnTo>
                  <a:lnTo>
                    <a:pt x="741" y="0"/>
                  </a:lnTo>
                  <a:lnTo>
                    <a:pt x="1124" y="660"/>
                  </a:lnTo>
                  <a:lnTo>
                    <a:pt x="1124" y="1092"/>
                  </a:lnTo>
                  <a:lnTo>
                    <a:pt x="1451" y="1092"/>
                  </a:lnTo>
                  <a:lnTo>
                    <a:pt x="1451" y="660"/>
                  </a:lnTo>
                  <a:lnTo>
                    <a:pt x="1832" y="0"/>
                  </a:lnTo>
                  <a:lnTo>
                    <a:pt x="1475" y="0"/>
                  </a:ln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539"/>
            </a:p>
          </p:txBody>
        </p:sp>
      </p:grpSp>
    </p:spTree>
    <p:extLst>
      <p:ext uri="{BB962C8B-B14F-4D97-AF65-F5344CB8AC3E}">
        <p14:creationId xmlns:p14="http://schemas.microsoft.com/office/powerpoint/2010/main" val="955199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82560" y="757504"/>
            <a:ext cx="5490000" cy="860400"/>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2282560" y="1753200"/>
            <a:ext cx="5490000" cy="968400"/>
          </a:xfrm>
        </p:spPr>
        <p:txBody>
          <a:bodyPr/>
          <a:lstStyle>
            <a:lvl1pPr marL="0" indent="0" algn="l">
              <a:buNone/>
              <a:defRPr sz="2000">
                <a:solidFill>
                  <a:schemeClr val="bg2"/>
                </a:solidFill>
              </a:defRPr>
            </a:lvl1pPr>
            <a:lvl2pPr marL="0" indent="0" algn="l">
              <a:buNone/>
              <a:defRPr sz="1600">
                <a:solidFill>
                  <a:schemeClr val="bg2"/>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pPr lvl="1"/>
            <a:endParaRPr lang="en-GB" dirty="0"/>
          </a:p>
        </p:txBody>
      </p:sp>
      <p:pic>
        <p:nvPicPr>
          <p:cNvPr id="11" name="Picture 2"/>
          <p:cNvPicPr>
            <a:picLocks noChangeAspect="1" noChangeArrowheads="1"/>
          </p:cNvPicPr>
          <p:nvPr userDrawn="1"/>
        </p:nvPicPr>
        <p:blipFill>
          <a:blip r:embed="rId2" cstate="print"/>
          <a:srcRect/>
          <a:stretch>
            <a:fillRect/>
          </a:stretch>
        </p:blipFill>
        <p:spPr bwMode="gray">
          <a:xfrm>
            <a:off x="2273593" y="5748644"/>
            <a:ext cx="983483" cy="745200"/>
          </a:xfrm>
          <a:prstGeom prst="rect">
            <a:avLst/>
          </a:prstGeom>
          <a:noFill/>
          <a:ln w="9525">
            <a:noFill/>
            <a:miter lim="800000"/>
            <a:headEnd/>
            <a:tailEnd/>
          </a:ln>
          <a:effectLst/>
        </p:spPr>
      </p:pic>
      <p:grpSp>
        <p:nvGrpSpPr>
          <p:cNvPr id="4" name="Group 3"/>
          <p:cNvGrpSpPr/>
          <p:nvPr userDrawn="1"/>
        </p:nvGrpSpPr>
        <p:grpSpPr>
          <a:xfrm>
            <a:off x="0" y="2403034"/>
            <a:ext cx="9144000" cy="3345400"/>
            <a:chOff x="0" y="2403034"/>
            <a:chExt cx="9144000" cy="3345400"/>
          </a:xfrm>
        </p:grpSpPr>
        <p:sp>
          <p:nvSpPr>
            <p:cNvPr id="9" name="Freeform 8"/>
            <p:cNvSpPr>
              <a:spLocks/>
            </p:cNvSpPr>
            <p:nvPr userDrawn="1"/>
          </p:nvSpPr>
          <p:spPr bwMode="gray">
            <a:xfrm>
              <a:off x="2277773" y="2403034"/>
              <a:ext cx="6866227" cy="2493573"/>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pic>
          <p:nvPicPr>
            <p:cNvPr id="14" name="Picture 3"/>
            <p:cNvPicPr>
              <a:picLocks noChangeAspect="1" noChangeArrowheads="1"/>
            </p:cNvPicPr>
            <p:nvPr userDrawn="1"/>
          </p:nvPicPr>
          <p:blipFill>
            <a:blip r:embed="rId3" cstate="print"/>
            <a:srcRect/>
            <a:stretch>
              <a:fillRect/>
            </a:stretch>
          </p:blipFill>
          <p:spPr bwMode="auto">
            <a:xfrm>
              <a:off x="0" y="4406819"/>
              <a:ext cx="2287954" cy="1341615"/>
            </a:xfrm>
            <a:prstGeom prst="rect">
              <a:avLst/>
            </a:prstGeom>
            <a:noFill/>
            <a:ln w="9525">
              <a:noFill/>
              <a:miter lim="800000"/>
              <a:headEnd/>
              <a:tailEnd/>
            </a:ln>
            <a:effectLst/>
          </p:spPr>
        </p:pic>
      </p:grpSp>
    </p:spTree>
    <p:extLst>
      <p:ext uri="{BB962C8B-B14F-4D97-AF65-F5344CB8AC3E}">
        <p14:creationId xmlns:p14="http://schemas.microsoft.com/office/powerpoint/2010/main" val="3674158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568748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76933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614642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endParaRPr lang="en-GB" dirty="0"/>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1875879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EYInterstate" pitchFamily="2" charset="0"/>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2615625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6" name="Freeform 5"/>
          <p:cNvSpPr>
            <a:spLocks/>
          </p:cNvSpPr>
          <p:nvPr userDrawn="1"/>
        </p:nvSpPr>
        <p:spPr bwMode="gray">
          <a:xfrm>
            <a:off x="457200" y="10296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44832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9308065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val="376694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val="16611261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chemeClr val="bg1"/>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EYInterstate"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EYInterstate"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419397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0372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82560" y="757504"/>
            <a:ext cx="5490000" cy="860400"/>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2282560" y="1753200"/>
            <a:ext cx="5490000" cy="968400"/>
          </a:xfrm>
        </p:spPr>
        <p:txBody>
          <a:bodyPr/>
          <a:lstStyle>
            <a:lvl1pPr marL="0" indent="0" algn="l">
              <a:buNone/>
              <a:defRPr sz="2000">
                <a:solidFill>
                  <a:schemeClr val="tx1">
                    <a:tint val="75000"/>
                  </a:schemeClr>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pPr lvl="1"/>
            <a:endParaRPr lang="en-GB" dirty="0"/>
          </a:p>
        </p:txBody>
      </p:sp>
      <p:pic>
        <p:nvPicPr>
          <p:cNvPr id="3074" name="Picture 2"/>
          <p:cNvPicPr>
            <a:picLocks noChangeAspect="1" noChangeArrowheads="1"/>
          </p:cNvPicPr>
          <p:nvPr userDrawn="1"/>
        </p:nvPicPr>
        <p:blipFill>
          <a:blip r:embed="rId2" cstate="print"/>
          <a:srcRect/>
          <a:stretch>
            <a:fillRect/>
          </a:stretch>
        </p:blipFill>
        <p:spPr bwMode="black">
          <a:xfrm>
            <a:off x="2276919" y="5749040"/>
            <a:ext cx="983415" cy="745200"/>
          </a:xfrm>
          <a:prstGeom prst="rect">
            <a:avLst/>
          </a:prstGeom>
          <a:noFill/>
          <a:ln w="9525">
            <a:noFill/>
            <a:miter lim="800000"/>
            <a:headEnd/>
            <a:tailEnd/>
          </a:ln>
          <a:effectLst/>
        </p:spPr>
      </p:pic>
      <p:sp>
        <p:nvSpPr>
          <p:cNvPr id="9" name="Freeform 8"/>
          <p:cNvSpPr>
            <a:spLocks/>
          </p:cNvSpPr>
          <p:nvPr userDrawn="1"/>
        </p:nvSpPr>
        <p:spPr bwMode="gray">
          <a:xfrm>
            <a:off x="2275423" y="2402505"/>
            <a:ext cx="6868577" cy="2494426"/>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pic>
        <p:nvPicPr>
          <p:cNvPr id="12" name="Picture 4"/>
          <p:cNvPicPr>
            <a:picLocks noChangeAspect="1" noChangeArrowheads="1"/>
          </p:cNvPicPr>
          <p:nvPr userDrawn="1"/>
        </p:nvPicPr>
        <p:blipFill>
          <a:blip r:embed="rId3" cstate="print"/>
          <a:srcRect/>
          <a:stretch>
            <a:fillRect/>
          </a:stretch>
        </p:blipFill>
        <p:spPr bwMode="black">
          <a:xfrm>
            <a:off x="0" y="4409832"/>
            <a:ext cx="2284265" cy="1339453"/>
          </a:xfrm>
          <a:prstGeom prst="rect">
            <a:avLst/>
          </a:prstGeom>
          <a:noFill/>
          <a:ln w="9525">
            <a:noFill/>
            <a:miter lim="800000"/>
            <a:headEnd/>
            <a:tailEnd/>
          </a:ln>
          <a:effectLst/>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endParaRPr lang="en-GB" dirty="0"/>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EYInterstate" pitchFamily="2" charset="0"/>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9130112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999408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286478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val="31955210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val="33506808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EYInterstate"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EYInterstate"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sp>
        <p:nvSpPr>
          <p:cNvPr id="2" name="Title 1"/>
          <p:cNvSpPr>
            <a:spLocks noGrp="1"/>
          </p:cNvSpPr>
          <p:nvPr>
            <p:ph type="ctrTitle"/>
          </p:nvPr>
        </p:nvSpPr>
        <p:spPr>
          <a:xfrm>
            <a:off x="2272512" y="757504"/>
            <a:ext cx="5490000" cy="860400"/>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2272512" y="1753200"/>
            <a:ext cx="5490000" cy="968400"/>
          </a:xfrm>
        </p:spPr>
        <p:txBody>
          <a:bodyPr/>
          <a:lstStyle>
            <a:lvl1pPr marL="0" indent="0" algn="l">
              <a:buNone/>
              <a:defRPr sz="2000">
                <a:solidFill>
                  <a:schemeClr val="tx1">
                    <a:tint val="75000"/>
                  </a:schemeClr>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a:p>
            <a:pPr lvl="1"/>
            <a:endParaRPr lang="en-GB" dirty="0"/>
          </a:p>
        </p:txBody>
      </p:sp>
      <p:pic>
        <p:nvPicPr>
          <p:cNvPr id="9" name="Picture 2"/>
          <p:cNvPicPr>
            <a:picLocks noChangeAspect="1" noChangeArrowheads="1"/>
          </p:cNvPicPr>
          <p:nvPr userDrawn="1"/>
        </p:nvPicPr>
        <p:blipFill>
          <a:blip r:embed="rId2" cstate="print"/>
          <a:srcRect/>
          <a:stretch>
            <a:fillRect/>
          </a:stretch>
        </p:blipFill>
        <p:spPr bwMode="black">
          <a:xfrm>
            <a:off x="2274261" y="5747023"/>
            <a:ext cx="983415" cy="745200"/>
          </a:xfrm>
          <a:prstGeom prst="rect">
            <a:avLst/>
          </a:prstGeom>
          <a:noFill/>
          <a:ln w="9525">
            <a:noFill/>
            <a:miter lim="800000"/>
            <a:headEnd/>
            <a:tailEnd/>
          </a:ln>
          <a:effectLst/>
        </p:spPr>
      </p:pic>
      <p:sp>
        <p:nvSpPr>
          <p:cNvPr id="10" name="Freeform 9"/>
          <p:cNvSpPr>
            <a:spLocks/>
          </p:cNvSpPr>
          <p:nvPr userDrawn="1"/>
        </p:nvSpPr>
        <p:spPr bwMode="gray">
          <a:xfrm>
            <a:off x="2272917" y="2400749"/>
            <a:ext cx="6873464" cy="2496200"/>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pic>
        <p:nvPicPr>
          <p:cNvPr id="13" name="Picture 4"/>
          <p:cNvPicPr>
            <a:picLocks noChangeAspect="1" noChangeArrowheads="1"/>
          </p:cNvPicPr>
          <p:nvPr userDrawn="1"/>
        </p:nvPicPr>
        <p:blipFill>
          <a:blip r:embed="rId3" cstate="print"/>
          <a:srcRect/>
          <a:stretch>
            <a:fillRect/>
          </a:stretch>
        </p:blipFill>
        <p:spPr bwMode="black">
          <a:xfrm>
            <a:off x="2380" y="4409923"/>
            <a:ext cx="2279379" cy="1336587"/>
          </a:xfrm>
          <a:prstGeom prst="rect">
            <a:avLst/>
          </a:prstGeom>
          <a:noFill/>
          <a:ln w="9525">
            <a:noFill/>
            <a:miter lim="800000"/>
            <a:headEnd/>
            <a:tailEnd/>
          </a:ln>
          <a:effectLst/>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a:xfrm>
            <a:off x="2588400" y="6413445"/>
            <a:ext cx="3434400" cy="201600"/>
          </a:xfrm>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Footer Placeholder 4"/>
          <p:cNvSpPr>
            <a:spLocks noGrp="1"/>
          </p:cNvSpPr>
          <p:nvPr>
            <p:ph type="ftr" sz="quarter" idx="11"/>
          </p:nvPr>
        </p:nvSpPr>
        <p:spPr/>
        <p:txBody>
          <a:bodyPr/>
          <a:lstStyle/>
          <a:p>
            <a:r>
              <a:rPr lang="en-GB" dirty="0"/>
              <a:t>Presentation title</a:t>
            </a:r>
          </a:p>
        </p:txBody>
      </p:sp>
      <p:sp>
        <p:nvSpPr>
          <p:cNvPr id="7"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8"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2"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endParaRPr lang="en-GB" dirty="0"/>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endParaRPr lang="en-GB" dirty="0"/>
          </a:p>
        </p:txBody>
      </p:sp>
      <p:sp>
        <p:nvSpPr>
          <p:cNvPr id="9"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EYInterstate" pitchFamily="2" charset="0"/>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9130112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6"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999408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6"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286478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pic>
        <p:nvPicPr>
          <p:cNvPr id="7"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val="319552107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Tree>
    <p:extLst>
      <p:ext uri="{BB962C8B-B14F-4D97-AF65-F5344CB8AC3E}">
        <p14:creationId xmlns:p14="http://schemas.microsoft.com/office/powerpoint/2010/main" val="33506808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455613" y="6243638"/>
            <a:ext cx="8229600" cy="0"/>
          </a:xfrm>
          <a:prstGeom prst="line">
            <a:avLst/>
          </a:prstGeom>
          <a:noFill/>
          <a:ln w="3175">
            <a:solidFill>
              <a:srgbClr val="808080"/>
            </a:solidFill>
            <a:round/>
            <a:headEnd/>
            <a:tailEnd/>
          </a:ln>
          <a:effectLst/>
        </p:spPr>
        <p:txBody>
          <a:bodyPr wrap="none" anchor="ctr"/>
          <a:lstStyle/>
          <a:p>
            <a:endParaRPr lang="en-US" noProof="0" dirty="0">
              <a:solidFill>
                <a:schemeClr val="bg1"/>
              </a:solidFill>
            </a:endParaRPr>
          </a:p>
        </p:txBody>
      </p:sp>
      <p:sp>
        <p:nvSpPr>
          <p:cNvPr id="8" name="Content Placeholder 2"/>
          <p:cNvSpPr>
            <a:spLocks noGrp="1"/>
          </p:cNvSpPr>
          <p:nvPr>
            <p:ph idx="1"/>
          </p:nvPr>
        </p:nvSpPr>
        <p:spPr>
          <a:xfrm>
            <a:off x="455612" y="719139"/>
            <a:ext cx="35064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EYInterstate"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EYInterstate"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9000777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6718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sz="half" idx="1"/>
          </p:nvPr>
        </p:nvSpPr>
        <p:spPr>
          <a:xfrm>
            <a:off x="457200" y="2196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51200" y="2178000"/>
            <a:ext cx="40428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r>
              <a:rPr lang="en-GB" dirty="0"/>
              <a:t>Presentation title</a:t>
            </a:r>
          </a:p>
        </p:txBody>
      </p:sp>
      <p:sp>
        <p:nvSpPr>
          <p:cNvPr id="8" name="Line 10"/>
          <p:cNvSpPr>
            <a:spLocks noChangeShapeType="1"/>
          </p:cNvSpPr>
          <p:nvPr userDrawn="1"/>
        </p:nvSpPr>
        <p:spPr bwMode="auto">
          <a:xfrm>
            <a:off x="457200" y="1044000"/>
            <a:ext cx="82296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
        <p:nvSpPr>
          <p:cNvPr id="10" name="Text Placeholder 9"/>
          <p:cNvSpPr>
            <a:spLocks noGrp="1"/>
          </p:cNvSpPr>
          <p:nvPr>
            <p:ph type="body" sz="quarter" idx="12"/>
          </p:nvPr>
        </p:nvSpPr>
        <p:spPr>
          <a:xfrm>
            <a:off x="457200" y="1490400"/>
            <a:ext cx="4042800" cy="640800"/>
          </a:xfrm>
        </p:spPr>
        <p:txBody>
          <a:bodyPr anchor="b" anchorCtr="0"/>
          <a:lstStyle>
            <a:lvl1pPr>
              <a:buNone/>
              <a:defRPr b="1"/>
            </a:lvl1pPr>
          </a:lstStyle>
          <a:p>
            <a:pPr lvl="0"/>
            <a:r>
              <a:rPr lang="en-US"/>
              <a:t>Click to edit Master text styles</a:t>
            </a:r>
          </a:p>
        </p:txBody>
      </p:sp>
      <p:sp>
        <p:nvSpPr>
          <p:cNvPr id="11" name="Text Placeholder 9"/>
          <p:cNvSpPr>
            <a:spLocks noGrp="1"/>
          </p:cNvSpPr>
          <p:nvPr>
            <p:ph type="body" sz="quarter" idx="13"/>
          </p:nvPr>
        </p:nvSpPr>
        <p:spPr>
          <a:xfrm>
            <a:off x="4651200" y="1490400"/>
            <a:ext cx="40428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dirty="0"/>
              <a:t>Presentation title</a:t>
            </a:r>
          </a:p>
        </p:txBody>
      </p:sp>
      <p:sp>
        <p:nvSpPr>
          <p:cNvPr id="3" name="Text Placeholder 2"/>
          <p:cNvSpPr>
            <a:spLocks noGrp="1"/>
          </p:cNvSpPr>
          <p:nvPr>
            <p:ph type="body" sz="quarter" idx="11"/>
          </p:nvPr>
        </p:nvSpPr>
        <p:spPr>
          <a:xfrm>
            <a:off x="455614" y="1025525"/>
            <a:ext cx="8229600" cy="1643063"/>
          </a:xfrm>
        </p:spPr>
        <p:txBody>
          <a:bodyPr/>
          <a:lstStyle>
            <a:lvl1pPr marL="0" indent="0" algn="l">
              <a:lnSpc>
                <a:spcPct val="85000"/>
              </a:lnSpc>
              <a:spcBef>
                <a:spcPts val="0"/>
              </a:spcBef>
              <a:buNone/>
              <a:defRPr sz="5000" b="1">
                <a:solidFill>
                  <a:schemeClr val="bg2"/>
                </a:solidFill>
                <a:latin typeface="EYInterstate" pitchFamily="2" charset="0"/>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457200" y="6242400"/>
            <a:ext cx="82296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dirty="0">
              <a:solidFill>
                <a:schemeClr val="bg1"/>
              </a:solidFill>
            </a:endParaRPr>
          </a:p>
        </p:txBody>
      </p:sp>
    </p:spTree>
    <p:extLst>
      <p:ext uri="{BB962C8B-B14F-4D97-AF65-F5344CB8AC3E}">
        <p14:creationId xmlns:p14="http://schemas.microsoft.com/office/powerpoint/2010/main" val="3913011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3077" name="Freeform 5"/>
          <p:cNvSpPr>
            <a:spLocks/>
          </p:cNvSpPr>
          <p:nvPr userDrawn="1"/>
        </p:nvSpPr>
        <p:spPr bwMode="gray">
          <a:xfrm>
            <a:off x="457200" y="1039813"/>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99940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sp>
        <p:nvSpPr>
          <p:cNvPr id="4101" name="Freeform 5"/>
          <p:cNvSpPr>
            <a:spLocks/>
          </p:cNvSpPr>
          <p:nvPr userDrawn="1"/>
        </p:nvSpPr>
        <p:spPr bwMode="gray">
          <a:xfrm>
            <a:off x="457200" y="1040400"/>
            <a:ext cx="82296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528647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57200" y="201168"/>
            <a:ext cx="8229600" cy="804672"/>
          </a:xfrm>
          <a:prstGeom prst="rect">
            <a:avLst/>
          </a:prstGeom>
          <a:noFill/>
          <a:ln w="9525">
            <a:noFill/>
            <a:miter lim="800000"/>
            <a:headEnd/>
            <a:tailEnd/>
          </a:ln>
          <a:effectLst/>
        </p:spPr>
        <p:txBody>
          <a:bodyPr vert="horz" wrap="square" lIns="0" tIns="3600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12" name="Footer Placeholder 11"/>
          <p:cNvSpPr>
            <a:spLocks noGrp="1"/>
          </p:cNvSpPr>
          <p:nvPr>
            <p:ph type="ftr" sz="quarter" idx="10"/>
          </p:nvPr>
        </p:nvSpPr>
        <p:spPr/>
        <p:txBody>
          <a:bodyPr/>
          <a:lstStyle/>
          <a:p>
            <a:r>
              <a:rPr lang="en-US" dirty="0"/>
              <a:t>Presentation title</a:t>
            </a:r>
          </a:p>
        </p:txBody>
      </p:sp>
      <p:pic>
        <p:nvPicPr>
          <p:cNvPr id="6" name="Picture 2"/>
          <p:cNvPicPr>
            <a:picLocks noChangeAspect="1" noChangeArrowheads="1"/>
          </p:cNvPicPr>
          <p:nvPr userDrawn="1"/>
        </p:nvPicPr>
        <p:blipFill>
          <a:blip r:embed="rId2" cstate="print"/>
          <a:srcRect/>
          <a:stretch>
            <a:fillRect/>
          </a:stretch>
        </p:blipFill>
        <p:spPr bwMode="auto">
          <a:xfrm>
            <a:off x="457200" y="1044000"/>
            <a:ext cx="8225549" cy="5184000"/>
          </a:xfrm>
          <a:prstGeom prst="rect">
            <a:avLst/>
          </a:prstGeom>
          <a:noFill/>
          <a:ln w="9525">
            <a:noFill/>
            <a:miter lim="800000"/>
            <a:headEnd/>
            <a:tailEnd/>
          </a:ln>
          <a:effectLst/>
        </p:spPr>
      </p:pic>
    </p:spTree>
    <p:extLst>
      <p:ext uri="{BB962C8B-B14F-4D97-AF65-F5344CB8AC3E}">
        <p14:creationId xmlns:p14="http://schemas.microsoft.com/office/powerpoint/2010/main" val="3195521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lgn="l">
              <a:defRPr sz="1050">
                <a:solidFill>
                  <a:schemeClr val="bg1"/>
                </a:solidFill>
                <a:latin typeface="EYInterstate Light" pitchFamily="2" charset="0"/>
              </a:defRPr>
            </a:lvl1pPr>
          </a:lstStyle>
          <a:p>
            <a:r>
              <a:rPr lang="en-GB"/>
              <a:t>Presentation title</a:t>
            </a:r>
            <a:endParaRPr lang="en-GB"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p>
            <a:r>
              <a:rPr lang="en-GB" sz="1050" dirty="0" err="1">
                <a:solidFill>
                  <a:schemeClr val="tx1"/>
                </a:solidFill>
                <a:latin typeface="EYInterstate Light" pitchFamily="2" charset="0"/>
              </a:rPr>
              <a:t>Sida</a:t>
            </a:r>
            <a:r>
              <a:rPr lang="en-GB" sz="1050" dirty="0">
                <a:solidFill>
                  <a:schemeClr val="tx1"/>
                </a:solidFill>
                <a:latin typeface="EYInterstate Light" pitchFamily="2" charset="0"/>
              </a:rPr>
              <a:t> </a:t>
            </a:r>
            <a:fld id="{9AE4D82F-B047-469B-AC52-A46321747EAF}" type="slidenum">
              <a:rPr lang="en-GB" sz="1050" smtClean="0">
                <a:solidFill>
                  <a:schemeClr val="tx1"/>
                </a:solidFill>
                <a:latin typeface="EYInterstate Light" pitchFamily="2" charset="0"/>
              </a:rPr>
              <a:pPr/>
              <a:t>‹#›</a:t>
            </a:fld>
            <a:endParaRPr lang="en-GB" sz="1050" dirty="0">
              <a:solidFill>
                <a:schemeClr val="tx1"/>
              </a:solidFill>
              <a:latin typeface="EYInterstate Light" pitchFamily="2" charset="0"/>
            </a:endParaRPr>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13" name="Rectangle 12"/>
          <p:cNvSpPr/>
          <p:nvPr userDrawn="1"/>
        </p:nvSpPr>
        <p:spPr bwMode="auto">
          <a:xfrm>
            <a:off x="0" y="0"/>
            <a:ext cx="216000" cy="1044000"/>
          </a:xfrm>
          <a:prstGeom prst="rect">
            <a:avLst/>
          </a:prstGeom>
          <a:solidFill>
            <a:srgbClr val="FFD200"/>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marR="0" lvl="0" indent="-360363" algn="ctr" defTabSz="914400" rtl="0" eaLnBrk="1" fontAlgn="base" latinLnBrk="0" hangingPunct="1">
              <a:lnSpc>
                <a:spcPct val="120000"/>
              </a:lnSpc>
              <a:spcBef>
                <a:spcPct val="20000"/>
              </a:spcBef>
              <a:spcAft>
                <a:spcPct val="0"/>
              </a:spcAft>
              <a:buClr>
                <a:srgbClr val="FFD200"/>
              </a:buClr>
              <a:buSzPct val="75000"/>
              <a:buFont typeface="Arial" charset="0"/>
              <a:buNone/>
              <a:tabLst/>
              <a:defRPr/>
            </a:pPr>
            <a:endParaRPr kumimoji="0" lang="fr-FR" sz="2400" b="1" i="0" u="none" strike="noStrike" kern="0" cap="none" spc="0" normalizeH="0" baseline="0" noProof="0" dirty="0">
              <a:ln>
                <a:noFill/>
              </a:ln>
              <a:solidFill>
                <a:srgbClr val="808080"/>
              </a:solidFill>
              <a:effectLst/>
              <a:uLnTx/>
              <a:uFillTx/>
              <a:latin typeface="EYInterstate" pitchFamily="2" charset="0"/>
            </a:endParaRPr>
          </a:p>
        </p:txBody>
      </p:sp>
      <p:sp>
        <p:nvSpPr>
          <p:cNvPr id="14" name="Rectangle 13"/>
          <p:cNvSpPr/>
          <p:nvPr userDrawn="1"/>
        </p:nvSpPr>
        <p:spPr bwMode="auto">
          <a:xfrm>
            <a:off x="107504" y="198000"/>
            <a:ext cx="216000" cy="846000"/>
          </a:xfrm>
          <a:prstGeom prst="rect">
            <a:avLst/>
          </a:prstGeom>
          <a:solidFill>
            <a:srgbClr val="FFFFFF">
              <a:lumMod val="50000"/>
            </a:srgbClr>
          </a:solidFill>
          <a:ln w="9525" cap="flat" cmpd="sng" algn="ctr">
            <a:noFill/>
            <a:prstDash val="solid"/>
            <a:round/>
            <a:headEnd type="none" w="med" len="med"/>
            <a:tailEnd type="none" w="med" len="med"/>
          </a:ln>
          <a:effectLst/>
        </p:spPr>
        <p:txBody>
          <a:bodyPr vert="horz" wrap="none" lIns="0" tIns="0" rIns="0" bIns="0" numCol="1" rtlCol="0" anchor="t" anchorCtr="0" compatLnSpc="1">
            <a:prstTxWarp prst="textNoShape">
              <a:avLst/>
            </a:prstTxWarp>
          </a:bodyPr>
          <a:lstStyle/>
          <a:p>
            <a:pPr marL="360363" marR="0" lvl="0" indent="-360363" algn="ctr" defTabSz="914400" rtl="0" eaLnBrk="1" fontAlgn="base" latinLnBrk="0" hangingPunct="1">
              <a:lnSpc>
                <a:spcPct val="120000"/>
              </a:lnSpc>
              <a:spcBef>
                <a:spcPct val="20000"/>
              </a:spcBef>
              <a:spcAft>
                <a:spcPct val="0"/>
              </a:spcAft>
              <a:buClr>
                <a:srgbClr val="FFD200"/>
              </a:buClr>
              <a:buSzPct val="75000"/>
              <a:buFont typeface="Arial" charset="0"/>
              <a:buNone/>
              <a:tabLst/>
              <a:defRPr/>
            </a:pPr>
            <a:endParaRPr kumimoji="0" lang="fr-FR" sz="2400" b="1" i="0" u="none" strike="noStrike" kern="0" cap="none" spc="0" normalizeH="0" baseline="0" noProof="0" dirty="0">
              <a:ln>
                <a:noFill/>
              </a:ln>
              <a:solidFill>
                <a:srgbClr val="808080"/>
              </a:solidFill>
              <a:effectLst/>
              <a:uLnTx/>
              <a:uFillTx/>
              <a:latin typeface="EYInterstate" pitchFamily="2" charset="0"/>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6" r:id="rId9"/>
    <p:sldLayoutId id="2147483677" r:id="rId10"/>
    <p:sldLayoutId id="2147483678" r:id="rId11"/>
    <p:sldLayoutId id="2147483679" r:id="rId12"/>
    <p:sldLayoutId id="2147483722" r:id="rId13"/>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defRPr lang="en-GB" sz="1050" smtClean="0">
                <a:solidFill>
                  <a:schemeClr val="bg1"/>
                </a:solidFill>
                <a:latin typeface="EYInterstate Light" pitchFamily="2" charset="0"/>
              </a:defRPr>
            </a:lvl1pPr>
          </a:lstStyle>
          <a:p>
            <a:r>
              <a:rPr lang="sv-SE"/>
              <a:t>Presentation title</a:t>
            </a:r>
            <a:endParaRPr lang="sv-SE"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defPPr>
              <a:defRPr lang="en-US"/>
            </a:defPPr>
            <a:lvl1pPr>
              <a:defRPr sz="1050">
                <a:latin typeface="EYInterstate Light" pitchFamily="2" charset="0"/>
              </a:defRPr>
            </a:lvl1pPr>
          </a:lstStyle>
          <a:p>
            <a:pPr lvl="0"/>
            <a:r>
              <a:rPr lang="en-GB" dirty="0" err="1"/>
              <a:t>Sida</a:t>
            </a:r>
            <a:r>
              <a:rPr lang="en-GB" dirty="0"/>
              <a:t> </a:t>
            </a:r>
            <a:fld id="{9AE4D82F-B047-469B-AC52-A46321747EAF}" type="slidenum">
              <a:rPr lang="en-GB" smtClean="0"/>
              <a:pPr lvl="0"/>
              <a:t>‹#›</a:t>
            </a:fld>
            <a:endParaRPr lang="en-GB" dirty="0"/>
          </a:p>
        </p:txBody>
      </p:sp>
      <p:grpSp>
        <p:nvGrpSpPr>
          <p:cNvPr id="8" name="Group 7"/>
          <p:cNvGrpSpPr/>
          <p:nvPr/>
        </p:nvGrpSpPr>
        <p:grpSpPr bwMode="gray">
          <a:xfrm>
            <a:off x="8348663" y="6450013"/>
            <a:ext cx="338137"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4" name="TextBox 3">
            <a:extLst>
              <a:ext uri="{FF2B5EF4-FFF2-40B4-BE49-F238E27FC236}">
                <a16:creationId xmlns:a16="http://schemas.microsoft.com/office/drawing/2014/main" id="{273DD2B8-3B7F-4BA8-A11F-DA12CAF87A43}"/>
              </a:ext>
            </a:extLst>
          </p:cNvPr>
          <p:cNvSpPr txBox="1"/>
          <p:nvPr userDrawn="1"/>
        </p:nvSpPr>
        <p:spPr>
          <a:xfrm rot="19116586">
            <a:off x="1828799" y="2890445"/>
            <a:ext cx="5719157" cy="1083374"/>
          </a:xfrm>
          <a:prstGeom prst="rect">
            <a:avLst/>
          </a:prstGeom>
          <a:noFill/>
        </p:spPr>
        <p:txBody>
          <a:bodyPr wrap="square" lIns="0" tIns="36576" rIns="0" bIns="0" rtlCol="0">
            <a:spAutoFit/>
          </a:bodyPr>
          <a:lstStyle/>
          <a:p>
            <a:pPr marL="285750" indent="-285750">
              <a:lnSpc>
                <a:spcPct val="85000"/>
              </a:lnSpc>
              <a:spcAft>
                <a:spcPts val="600"/>
              </a:spcAft>
              <a:buClr>
                <a:schemeClr val="accent2"/>
              </a:buClr>
              <a:buSzPct val="70000"/>
              <a:buFont typeface="Arial" pitchFamily="34" charset="0"/>
              <a:buChar char="►"/>
            </a:pPr>
            <a:r>
              <a:rPr lang="sv-SE" sz="8000" dirty="0">
                <a:solidFill>
                  <a:schemeClr val="accent4">
                    <a:lumMod val="90000"/>
                  </a:schemeClr>
                </a:solidFill>
                <a:latin typeface="EYInterstate Light" panose="02000506000000020004" pitchFamily="2" charset="0"/>
                <a:cs typeface="AngsanaUPC" panose="020B0502040204020203" pitchFamily="18" charset="-34"/>
              </a:rPr>
              <a:t>UTKAST</a:t>
            </a:r>
          </a:p>
        </p:txBody>
      </p:sp>
    </p:spTree>
    <p:extLst>
      <p:ext uri="{BB962C8B-B14F-4D97-AF65-F5344CB8AC3E}">
        <p14:creationId xmlns:p14="http://schemas.microsoft.com/office/powerpoint/2010/main" val="207479155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8" r:id="rId9"/>
    <p:sldLayoutId id="2147483719" r:id="rId10"/>
    <p:sldLayoutId id="2147483720" r:id="rId11"/>
    <p:sldLayoutId id="2147483721" r:id="rId12"/>
  </p:sldLayoutIdLst>
  <p:hf sldNum="0" hdr="0" dt="0"/>
  <p:txStyles>
    <p:titleStyle>
      <a:lvl1pPr algn="l" defTabSz="914400" rtl="0" eaLnBrk="1" latinLnBrk="0" hangingPunct="1">
        <a:lnSpc>
          <a:spcPct val="85000"/>
        </a:lnSpc>
        <a:spcBef>
          <a:spcPct val="0"/>
        </a:spcBef>
        <a:buNone/>
        <a:defRPr sz="3000" b="1" kern="1200">
          <a:solidFill>
            <a:srgbClr val="808080"/>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808080"/>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808080"/>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808080"/>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defRPr lang="en-GB" sz="1050" smtClean="0">
                <a:solidFill>
                  <a:schemeClr val="bg1"/>
                </a:solidFill>
                <a:latin typeface="EYInterstate Light" pitchFamily="2" charset="0"/>
              </a:defRPr>
            </a:lvl1pPr>
          </a:lstStyle>
          <a:p>
            <a:r>
              <a:rPr lang="sv-SE"/>
              <a:t>Presentation title</a:t>
            </a:r>
            <a:endParaRPr lang="sv-SE"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defPPr>
              <a:defRPr lang="en-US"/>
            </a:defPPr>
            <a:lvl1pPr lvl="0">
              <a:defRPr sz="1050">
                <a:latin typeface="EYInterstate Light" pitchFamily="2" charset="0"/>
              </a:defRPr>
            </a:lvl1pPr>
          </a:lstStyle>
          <a:p>
            <a:pPr lvl="0"/>
            <a:r>
              <a:rPr lang="en-GB" dirty="0" err="1"/>
              <a:t>Sida</a:t>
            </a:r>
            <a:r>
              <a:rPr lang="en-GB" dirty="0"/>
              <a:t> </a:t>
            </a:r>
            <a:fld id="{9AE4D82F-B047-469B-AC52-A46321747EAF}" type="slidenum">
              <a:rPr lang="en-GB" smtClean="0"/>
              <a:pPr lvl="0"/>
              <a:t>‹#›</a:t>
            </a:fld>
            <a:endParaRPr lang="en-GB" dirty="0"/>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90" r:id="rId9"/>
    <p:sldLayoutId id="2147483691" r:id="rId10"/>
    <p:sldLayoutId id="2147483692" r:id="rId11"/>
    <p:sldLayoutId id="2147483693" r:id="rId12"/>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425600"/>
            <a:ext cx="82296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2588400" y="6415200"/>
            <a:ext cx="3434400" cy="201600"/>
          </a:xfrm>
          <a:prstGeom prst="rect">
            <a:avLst/>
          </a:prstGeom>
        </p:spPr>
        <p:txBody>
          <a:bodyPr vert="horz" lIns="0" tIns="0" rIns="0" bIns="0" rtlCol="0" anchor="t" anchorCtr="0">
            <a:noAutofit/>
          </a:bodyPr>
          <a:lstStyle>
            <a:lvl1pPr>
              <a:defRPr lang="en-GB" sz="1050" smtClean="0">
                <a:solidFill>
                  <a:schemeClr val="bg1"/>
                </a:solidFill>
                <a:latin typeface="EYInterstate Light" pitchFamily="2" charset="0"/>
              </a:defRPr>
            </a:lvl1pPr>
          </a:lstStyle>
          <a:p>
            <a:r>
              <a:rPr lang="sv-SE"/>
              <a:t>Presentation title</a:t>
            </a:r>
            <a:endParaRPr lang="sv-SE" dirty="0"/>
          </a:p>
        </p:txBody>
      </p:sp>
      <p:sp>
        <p:nvSpPr>
          <p:cNvPr id="7" name="TextBox 6"/>
          <p:cNvSpPr txBox="1"/>
          <p:nvPr/>
        </p:nvSpPr>
        <p:spPr>
          <a:xfrm>
            <a:off x="457200" y="6415200"/>
            <a:ext cx="720000" cy="198000"/>
          </a:xfrm>
          <a:prstGeom prst="rect">
            <a:avLst/>
          </a:prstGeom>
          <a:noFill/>
        </p:spPr>
        <p:txBody>
          <a:bodyPr wrap="square" lIns="0" tIns="0" rIns="0" bIns="0" rtlCol="0">
            <a:noAutofit/>
          </a:bodyPr>
          <a:lstStyle>
            <a:defPPr>
              <a:defRPr lang="en-US"/>
            </a:defPPr>
            <a:lvl1pPr lvl="0">
              <a:defRPr sz="1050">
                <a:latin typeface="EYInterstate Light" pitchFamily="2" charset="0"/>
              </a:defRPr>
            </a:lvl1pPr>
          </a:lstStyle>
          <a:p>
            <a:pPr lvl="0"/>
            <a:r>
              <a:rPr lang="en-GB" dirty="0" err="1"/>
              <a:t>Sida</a:t>
            </a:r>
            <a:r>
              <a:rPr lang="en-GB" dirty="0"/>
              <a:t> </a:t>
            </a:r>
            <a:fld id="{9AE4D82F-B047-469B-AC52-A46321747EAF}" type="slidenum">
              <a:rPr lang="en-GB" smtClean="0"/>
              <a:pPr lvl="0"/>
              <a:t>‹#›</a:t>
            </a:fld>
            <a:endParaRPr lang="en-GB" dirty="0"/>
          </a:p>
        </p:txBody>
      </p:sp>
      <p:grpSp>
        <p:nvGrpSpPr>
          <p:cNvPr id="9" name="Group 8"/>
          <p:cNvGrpSpPr/>
          <p:nvPr/>
        </p:nvGrpSpPr>
        <p:grpSpPr bwMode="black">
          <a:xfrm>
            <a:off x="8348663" y="6450013"/>
            <a:ext cx="338137" cy="204787"/>
            <a:chOff x="8348663" y="6450013"/>
            <a:chExt cx="338137" cy="204787"/>
          </a:xfrm>
          <a:solidFill>
            <a:srgbClr val="FFFFFF"/>
          </a:solidFill>
        </p:grpSpPr>
        <p:sp>
          <p:nvSpPr>
            <p:cNvPr id="10" name="Freeform 5"/>
            <p:cNvSpPr>
              <a:spLocks/>
            </p:cNvSpPr>
            <p:nvPr userDrawn="1"/>
          </p:nvSpPr>
          <p:spPr bwMode="black">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6"/>
            <p:cNvSpPr>
              <a:spLocks/>
            </p:cNvSpPr>
            <p:nvPr userDrawn="1"/>
          </p:nvSpPr>
          <p:spPr bwMode="black">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4" r:id="rId9"/>
    <p:sldLayoutId id="2147483705" r:id="rId10"/>
    <p:sldLayoutId id="2147483706" r:id="rId11"/>
    <p:sldLayoutId id="2147483707" r:id="rId12"/>
  </p:sldLayoutIdLst>
  <p:hf sldNum="0" hdr="0" dt="0"/>
  <p:txStyles>
    <p:titleStyle>
      <a:lvl1pPr algn="l" defTabSz="914400" rtl="0" eaLnBrk="1" latinLnBrk="0" hangingPunct="1">
        <a:lnSpc>
          <a:spcPct val="85000"/>
        </a:lnSpc>
        <a:spcBef>
          <a:spcPct val="0"/>
        </a:spcBef>
        <a:buNone/>
        <a:defRPr sz="3000" b="1" kern="1200">
          <a:solidFill>
            <a:schemeClr val="bg1"/>
          </a:solidFill>
          <a:latin typeface="EYInterstate" pitchFamily="2"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EYInterstate Light" pitchFamily="2" charset="0"/>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EYInterstate Light" pitchFamily="2" charset="0"/>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EYInterstate Light" pitchFamily="2" charset="0"/>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EYInterstate Light"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ey.se/"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57250" y="757504"/>
            <a:ext cx="5490000" cy="487696"/>
          </a:xfrm>
        </p:spPr>
        <p:txBody>
          <a:bodyPr/>
          <a:lstStyle/>
          <a:p>
            <a:r>
              <a:rPr lang="sv-SE" sz="2400" dirty="0"/>
              <a:t>Försäkrings AB Göta Lejon</a:t>
            </a:r>
            <a:endParaRPr lang="en-GB" sz="2400" dirty="0"/>
          </a:p>
        </p:txBody>
      </p:sp>
      <p:sp>
        <p:nvSpPr>
          <p:cNvPr id="3" name="Subtitle 2"/>
          <p:cNvSpPr>
            <a:spLocks noGrp="1"/>
          </p:cNvSpPr>
          <p:nvPr>
            <p:ph type="subTitle" idx="1"/>
          </p:nvPr>
        </p:nvSpPr>
        <p:spPr>
          <a:xfrm>
            <a:off x="657250" y="1219800"/>
            <a:ext cx="6505550" cy="1485300"/>
          </a:xfrm>
        </p:spPr>
        <p:txBody>
          <a:bodyPr/>
          <a:lstStyle/>
          <a:p>
            <a:pPr>
              <a:spcAft>
                <a:spcPts val="600"/>
              </a:spcAft>
            </a:pPr>
            <a:r>
              <a:rPr lang="sv-SE" sz="1800" b="1" dirty="0">
                <a:solidFill>
                  <a:schemeClr val="tx1"/>
                </a:solidFill>
                <a:latin typeface="EYInterstate" pitchFamily="2" charset="0"/>
              </a:rPr>
              <a:t>Årsbokslut 2021</a:t>
            </a:r>
          </a:p>
          <a:p>
            <a:pPr>
              <a:spcAft>
                <a:spcPts val="600"/>
              </a:spcAft>
            </a:pPr>
            <a:r>
              <a:rPr lang="sv-SE" sz="1400" dirty="0">
                <a:solidFill>
                  <a:schemeClr val="tx1"/>
                </a:solidFill>
                <a:latin typeface="EYInterstate" pitchFamily="2" charset="0"/>
              </a:rPr>
              <a:t>Februari 2022</a:t>
            </a:r>
            <a:endParaRPr lang="en-GB" sz="1400" dirty="0">
              <a:solidFill>
                <a:schemeClr val="tx1"/>
              </a:solidFill>
              <a:latin typeface="EYInterstate" pitchFamily="2" charset="0"/>
            </a:endParaRPr>
          </a:p>
          <a:p>
            <a:endParaRPr lang="en-GB" sz="1100" dirty="0">
              <a:solidFill>
                <a:schemeClr val="bg1"/>
              </a:solidFill>
            </a:endParaRPr>
          </a:p>
        </p:txBody>
      </p:sp>
      <p:sp>
        <p:nvSpPr>
          <p:cNvPr id="4" name="TextBox 3"/>
          <p:cNvSpPr txBox="1"/>
          <p:nvPr/>
        </p:nvSpPr>
        <p:spPr>
          <a:xfrm>
            <a:off x="9416955" y="0"/>
            <a:ext cx="3957851" cy="2165758"/>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Fyll i företagsnamnet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Anpassa rubriken efter vad som avrapporteras (exempelvis lägesrapportering och internkontroll eller endast lägesrapportering/internkontroll) </a:t>
            </a:r>
          </a:p>
          <a:p>
            <a:pPr marL="180975" indent="-180975">
              <a:lnSpc>
                <a:spcPct val="85000"/>
              </a:lnSpc>
              <a:spcAft>
                <a:spcPts val="600"/>
              </a:spcAft>
              <a:buClr>
                <a:schemeClr val="bg1"/>
              </a:buClr>
              <a:buSzPct val="100000"/>
            </a:pPr>
            <a:r>
              <a:rPr lang="sv-SE" sz="1200" b="1" dirty="0">
                <a:latin typeface="EYInterstate Light" pitchFamily="2" charset="0"/>
              </a:rPr>
              <a:t>Format: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Företagsnamn: </a:t>
            </a:r>
            <a:r>
              <a:rPr lang="sv-SE" sz="1200" dirty="0" err="1">
                <a:latin typeface="EYInterstate Light" pitchFamily="2" charset="0"/>
              </a:rPr>
              <a:t>EYInterstate</a:t>
            </a:r>
            <a:r>
              <a:rPr lang="sv-SE" sz="1200" dirty="0">
                <a:latin typeface="EYInterstate Light" pitchFamily="2" charset="0"/>
              </a:rPr>
              <a:t>, 24 p (fet) ,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Underrubriken: </a:t>
            </a:r>
            <a:r>
              <a:rPr lang="sv-SE" sz="1200" dirty="0" err="1">
                <a:latin typeface="EYInterstate Light" pitchFamily="2" charset="0"/>
              </a:rPr>
              <a:t>EYInsterstate</a:t>
            </a:r>
            <a:r>
              <a:rPr lang="sv-SE" sz="1200" dirty="0">
                <a:latin typeface="EYInterstate Light" pitchFamily="2" charset="0"/>
              </a:rPr>
              <a:t>, 18p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Datum: </a:t>
            </a:r>
            <a:r>
              <a:rPr lang="sv-SE" sz="1200" dirty="0" err="1">
                <a:latin typeface="EYInterstate Light" pitchFamily="2" charset="0"/>
              </a:rPr>
              <a:t>EYInterstate</a:t>
            </a:r>
            <a:r>
              <a:rPr lang="sv-SE" sz="1200" dirty="0">
                <a:latin typeface="EYInterstate Light" pitchFamily="2" charset="0"/>
              </a:rPr>
              <a:t> , 14p, svart </a:t>
            </a:r>
          </a:p>
          <a:p>
            <a:pPr marL="95250">
              <a:lnSpc>
                <a:spcPct val="85000"/>
              </a:lnSpc>
              <a:spcAft>
                <a:spcPts val="600"/>
              </a:spcAft>
              <a:buClr>
                <a:schemeClr val="accent2"/>
              </a:buClr>
              <a:buSzPct val="70000"/>
            </a:pPr>
            <a:endParaRPr lang="sv-SE" sz="1200" dirty="0">
              <a:latin typeface="EYInterstate Light"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nb-NO" dirty="0"/>
              <a:t>Summering av noterade avvikelser </a:t>
            </a:r>
            <a:endParaRPr lang="sv-SE" sz="2400" b="0" dirty="0"/>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graphicFrame>
        <p:nvGraphicFramePr>
          <p:cNvPr id="6" name="Group 64"/>
          <p:cNvGraphicFramePr>
            <a:graphicFrameLocks/>
          </p:cNvGraphicFramePr>
          <p:nvPr>
            <p:extLst>
              <p:ext uri="{D42A27DB-BD31-4B8C-83A1-F6EECF244321}">
                <p14:modId xmlns:p14="http://schemas.microsoft.com/office/powerpoint/2010/main" val="135048931"/>
              </p:ext>
            </p:extLst>
          </p:nvPr>
        </p:nvGraphicFramePr>
        <p:xfrm>
          <a:off x="570143" y="1412492"/>
          <a:ext cx="8003715" cy="2743967"/>
        </p:xfrm>
        <a:graphic>
          <a:graphicData uri="http://schemas.openxmlformats.org/drawingml/2006/table">
            <a:tbl>
              <a:tblPr>
                <a:tableStyleId>{2D5ABB26-0587-4C30-8999-92F81FD0307C}</a:tableStyleId>
              </a:tblPr>
              <a:tblGrid>
                <a:gridCol w="5233029">
                  <a:extLst>
                    <a:ext uri="{9D8B030D-6E8A-4147-A177-3AD203B41FA5}">
                      <a16:colId xmlns:a16="http://schemas.microsoft.com/office/drawing/2014/main" val="20000"/>
                    </a:ext>
                  </a:extLst>
                </a:gridCol>
                <a:gridCol w="2770686">
                  <a:extLst>
                    <a:ext uri="{9D8B030D-6E8A-4147-A177-3AD203B41FA5}">
                      <a16:colId xmlns:a16="http://schemas.microsoft.com/office/drawing/2014/main" val="20001"/>
                    </a:ext>
                  </a:extLst>
                </a:gridCol>
              </a:tblGrid>
              <a:tr h="398418">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nb-NO" sz="1000" b="1" i="0" u="none" strike="noStrike" kern="1200" cap="none" normalizeH="0" baseline="0" dirty="0">
                        <a:ln>
                          <a:noFill/>
                        </a:ln>
                        <a:solidFill>
                          <a:schemeClr val="bg1"/>
                        </a:solidFill>
                        <a:effectLst/>
                        <a:latin typeface="Arial" charset="0"/>
                        <a:ea typeface="+mn-ea"/>
                        <a:cs typeface="+mn-cs"/>
                      </a:endParaRPr>
                    </a:p>
                  </a:txBody>
                  <a:tcPr marL="89995" marR="89995" marT="46802" marB="46802" anchor="ctr" horzOverflow="overflow">
                    <a:lnR w="9525" cap="flat" cmpd="sng" algn="ctr">
                      <a:solidFill>
                        <a:schemeClr val="tx1"/>
                      </a:solidFill>
                      <a:prstDash val="sysDot"/>
                      <a:round/>
                      <a:headEnd type="none" w="med" len="med"/>
                      <a:tailEnd type="none" w="med" len="med"/>
                    </a:lnR>
                    <a:solidFill>
                      <a:schemeClr val="tx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nb-NO" sz="1000" b="1" u="none" strike="noStrike" kern="1200" cap="none" normalizeH="0" baseline="0" dirty="0">
                          <a:ln>
                            <a:noFill/>
                          </a:ln>
                          <a:solidFill>
                            <a:schemeClr val="bg1"/>
                          </a:solidFill>
                          <a:effectLst/>
                        </a:rPr>
                        <a:t>Korrigering ökar (minskar) redovisat resultat (MSEK)</a:t>
                      </a:r>
                      <a:endParaRPr kumimoji="0" lang="nb-NO" sz="1000" b="1" i="0" u="none" strike="noStrike" kern="1200" cap="none" normalizeH="0" baseline="0" dirty="0">
                        <a:ln>
                          <a:noFill/>
                        </a:ln>
                        <a:solidFill>
                          <a:schemeClr val="bg1"/>
                        </a:solidFill>
                        <a:effectLst/>
                        <a:latin typeface="Arial" charset="0"/>
                        <a:ea typeface="+mn-ea"/>
                        <a:cs typeface="+mn-cs"/>
                      </a:endParaRPr>
                    </a:p>
                  </a:txBody>
                  <a:tcPr marL="89995" marR="89995" marT="46802" marB="46802" anchor="ctr" horzOverflow="overflow">
                    <a:lnL w="9525" cap="flat" cmpd="sng" algn="ctr">
                      <a:solidFill>
                        <a:schemeClr val="tx1"/>
                      </a:solidFill>
                      <a:prstDash val="sysDot"/>
                      <a:round/>
                      <a:headEnd type="none" w="med" len="med"/>
                      <a:tailEnd type="none" w="med" len="med"/>
                    </a:lnL>
                    <a:solidFill>
                      <a:schemeClr val="tx1"/>
                    </a:solidFill>
                  </a:tcPr>
                </a:tc>
                <a:extLst>
                  <a:ext uri="{0D108BD9-81ED-4DB2-BD59-A6C34878D82A}">
                    <a16:rowId xmlns:a16="http://schemas.microsoft.com/office/drawing/2014/main" val="10000"/>
                  </a:ext>
                </a:extLst>
              </a:tr>
              <a:tr h="251188">
                <a:tc>
                  <a:txBody>
                    <a:bodyPr/>
                    <a:lstStyle/>
                    <a:p>
                      <a:pPr marL="0" marR="0" lvl="1" indent="0" algn="l" defTabSz="839788" rtl="0" eaLnBrk="1" fontAlgn="base" latinLnBrk="0" hangingPunct="1">
                        <a:lnSpc>
                          <a:spcPct val="95000"/>
                        </a:lnSpc>
                        <a:spcBef>
                          <a:spcPct val="20000"/>
                        </a:spcBef>
                        <a:spcAft>
                          <a:spcPct val="0"/>
                        </a:spcAft>
                        <a:buClr>
                          <a:srgbClr val="FFD200"/>
                        </a:buClr>
                        <a:buSzPct val="75000"/>
                        <a:buFont typeface="Arial" charset="0"/>
                        <a:buNone/>
                        <a:tabLst/>
                      </a:pPr>
                      <a:r>
                        <a:rPr kumimoji="0" lang="nb-NO" sz="1100" b="1" u="none" strike="noStrike" cap="none" normalizeH="0" baseline="0" dirty="0">
                          <a:ln>
                            <a:noFill/>
                          </a:ln>
                          <a:effectLst/>
                        </a:rPr>
                        <a:t>Fastställda avvikelser:</a:t>
                      </a:r>
                      <a:endParaRPr kumimoji="0" lang="nb-NO" sz="1100" b="1" i="0" u="none" strike="noStrike" cap="none" normalizeH="0" baseline="0" dirty="0">
                        <a:ln>
                          <a:noFill/>
                        </a:ln>
                        <a:solidFill>
                          <a:schemeClr val="tx1"/>
                        </a:solidFill>
                        <a:effectLst/>
                        <a:latin typeface="Arial" charset="0"/>
                      </a:endParaRP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tcPr>
                </a:tc>
                <a:tc>
                  <a:txBody>
                    <a:bodyPr/>
                    <a:lstStyle/>
                    <a:p>
                      <a:pPr marL="0" marR="0" lvl="1" indent="0" algn="ctr" defTabSz="839788" rtl="0" eaLnBrk="1" fontAlgn="base" latinLnBrk="0" hangingPunct="1">
                        <a:lnSpc>
                          <a:spcPct val="95000"/>
                        </a:lnSpc>
                        <a:spcBef>
                          <a:spcPct val="20000"/>
                        </a:spcBef>
                        <a:spcAft>
                          <a:spcPct val="0"/>
                        </a:spcAft>
                        <a:buClr>
                          <a:srgbClr val="FFD200"/>
                        </a:buClr>
                        <a:buSzPct val="75000"/>
                        <a:buFont typeface="Wingdings" pitchFamily="2" charset="2"/>
                        <a:buNone/>
                        <a:tabLst/>
                      </a:pPr>
                      <a:endParaRPr kumimoji="0" lang="nb-NO" sz="1100" b="0" i="0" u="none" strike="noStrike" cap="none" normalizeH="0" baseline="0" dirty="0">
                        <a:ln>
                          <a:noFill/>
                        </a:ln>
                        <a:solidFill>
                          <a:schemeClr val="tx1"/>
                        </a:solidFill>
                        <a:effectLst/>
                        <a:latin typeface="Arial" charset="0"/>
                      </a:endParaRP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tcPr>
                </a:tc>
                <a:extLst>
                  <a:ext uri="{0D108BD9-81ED-4DB2-BD59-A6C34878D82A}">
                    <a16:rowId xmlns:a16="http://schemas.microsoft.com/office/drawing/2014/main" val="10001"/>
                  </a:ext>
                </a:extLst>
              </a:tr>
              <a:tr h="441948">
                <a:tc>
                  <a:txBody>
                    <a:bodyPr/>
                    <a:lstStyle/>
                    <a:p>
                      <a:pPr marL="0" marR="0" lvl="1" indent="0" algn="l" defTabSz="839788" rtl="0" eaLnBrk="1" fontAlgn="base" latinLnBrk="0" hangingPunct="1">
                        <a:lnSpc>
                          <a:spcPct val="95000"/>
                        </a:lnSpc>
                        <a:spcBef>
                          <a:spcPct val="20000"/>
                        </a:spcBef>
                        <a:spcAft>
                          <a:spcPct val="0"/>
                        </a:spcAft>
                        <a:buClr>
                          <a:srgbClr val="FFD200"/>
                        </a:buClr>
                        <a:buSzPct val="75000"/>
                        <a:buFont typeface="Arial" charset="0"/>
                        <a:buNone/>
                        <a:tabLst/>
                        <a:defRPr/>
                      </a:pPr>
                      <a:r>
                        <a:rPr kumimoji="0" lang="sv-SE" sz="1100" u="none" strike="noStrike" cap="none" normalizeH="0" baseline="0" dirty="0">
                          <a:ln>
                            <a:noFill/>
                          </a:ln>
                          <a:effectLst/>
                        </a:rPr>
                        <a:t>Vi har ej noterat några avvikelser</a:t>
                      </a:r>
                    </a:p>
                    <a:p>
                      <a:pPr marL="0" marR="0" lvl="1" indent="0" algn="l" defTabSz="839788" rtl="0" eaLnBrk="1" fontAlgn="base" latinLnBrk="0" hangingPunct="1">
                        <a:lnSpc>
                          <a:spcPct val="95000"/>
                        </a:lnSpc>
                        <a:spcBef>
                          <a:spcPct val="20000"/>
                        </a:spcBef>
                        <a:spcAft>
                          <a:spcPct val="0"/>
                        </a:spcAft>
                        <a:buClr>
                          <a:srgbClr val="FFD200"/>
                        </a:buClr>
                        <a:buSzPct val="75000"/>
                        <a:buFont typeface="Arial" charset="0"/>
                        <a:buNone/>
                        <a:tabLst/>
                        <a:defRPr/>
                      </a:pPr>
                      <a:endParaRPr kumimoji="0" lang="nb-NO" sz="1100" b="0" i="0" u="none" strike="noStrike" cap="none" normalizeH="0" baseline="0" dirty="0">
                        <a:ln>
                          <a:noFill/>
                        </a:ln>
                        <a:solidFill>
                          <a:schemeClr val="tx1"/>
                        </a:solidFill>
                        <a:effectLst/>
                        <a:latin typeface="Arial" charset="0"/>
                      </a:endParaRP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B w="9525" cap="flat" cmpd="sng" algn="ctr">
                      <a:solidFill>
                        <a:schemeClr val="tx1"/>
                      </a:solidFill>
                      <a:prstDash val="sysDot"/>
                      <a:round/>
                      <a:headEnd type="none" w="med" len="med"/>
                      <a:tailEnd type="none" w="med" len="med"/>
                    </a:lnB>
                  </a:tcPr>
                </a:tc>
                <a:tc>
                  <a:txBody>
                    <a:bodyPr/>
                    <a:lstStyle/>
                    <a:p>
                      <a:pPr marL="0" marR="0" lvl="1" indent="0" algn="ctr" defTabSz="839788" rtl="0" eaLnBrk="1" fontAlgn="base" latinLnBrk="0" hangingPunct="1">
                        <a:lnSpc>
                          <a:spcPct val="95000"/>
                        </a:lnSpc>
                        <a:spcBef>
                          <a:spcPct val="20000"/>
                        </a:spcBef>
                        <a:spcAft>
                          <a:spcPct val="0"/>
                        </a:spcAft>
                        <a:buClr>
                          <a:srgbClr val="FFD200"/>
                        </a:buClr>
                        <a:buSzPct val="75000"/>
                        <a:buFont typeface="Wingdings" pitchFamily="2" charset="2"/>
                        <a:buNone/>
                        <a:tabLst/>
                        <a:defRPr/>
                      </a:pPr>
                      <a:r>
                        <a:rPr kumimoji="0" lang="nb-NO" sz="1100" u="none" strike="noStrike" cap="none" normalizeH="0" baseline="0" dirty="0">
                          <a:ln>
                            <a:noFill/>
                          </a:ln>
                          <a:effectLst/>
                        </a:rPr>
                        <a:t>0</a:t>
                      </a:r>
                    </a:p>
                    <a:p>
                      <a:pPr marL="0" marR="0" lvl="1" indent="0" algn="ctr" defTabSz="839788" rtl="0" eaLnBrk="1" fontAlgn="base" latinLnBrk="0" hangingPunct="1">
                        <a:lnSpc>
                          <a:spcPct val="95000"/>
                        </a:lnSpc>
                        <a:spcBef>
                          <a:spcPct val="20000"/>
                        </a:spcBef>
                        <a:spcAft>
                          <a:spcPct val="0"/>
                        </a:spcAft>
                        <a:buClr>
                          <a:srgbClr val="FFD200"/>
                        </a:buClr>
                        <a:buSzPct val="75000"/>
                        <a:buFont typeface="Wingdings" pitchFamily="2" charset="2"/>
                        <a:buNone/>
                        <a:tabLst/>
                      </a:pPr>
                      <a:endParaRPr kumimoji="0" lang="nb-NO" sz="1100" b="0" i="0" u="none" strike="noStrike" cap="none" normalizeH="0" baseline="0" dirty="0">
                        <a:ln>
                          <a:noFill/>
                        </a:ln>
                        <a:solidFill>
                          <a:schemeClr val="tx1"/>
                        </a:solidFill>
                        <a:effectLst/>
                        <a:latin typeface="Arial" charset="0"/>
                      </a:endParaRP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2"/>
                  </a:ext>
                </a:extLst>
              </a:tr>
              <a:tr h="271910">
                <a:tc>
                  <a:txBody>
                    <a:bodyPr/>
                    <a:lstStyle/>
                    <a:p>
                      <a:pPr marL="0" marR="0" lvl="1" indent="0" algn="l" defTabSz="839788" rtl="0" eaLnBrk="1" fontAlgn="base" latinLnBrk="0" hangingPunct="1">
                        <a:lnSpc>
                          <a:spcPct val="100000"/>
                        </a:lnSpc>
                        <a:spcBef>
                          <a:spcPct val="0"/>
                        </a:spcBef>
                        <a:spcAft>
                          <a:spcPct val="0"/>
                        </a:spcAft>
                        <a:buClr>
                          <a:srgbClr val="FFD200"/>
                        </a:buClr>
                        <a:buSzPct val="120000"/>
                        <a:buFont typeface="Arial" charset="0"/>
                        <a:buNone/>
                        <a:tabLst/>
                      </a:pPr>
                      <a:r>
                        <a:rPr kumimoji="0" lang="nb-NO" sz="1100" b="1" u="none" strike="noStrike" cap="none" normalizeH="0" baseline="0" dirty="0">
                          <a:ln>
                            <a:noFill/>
                          </a:ln>
                          <a:effectLst/>
                        </a:rPr>
                        <a:t>Bedömda avvikelser:</a:t>
                      </a:r>
                      <a:endParaRPr kumimoji="0" lang="nb-NO" sz="1100" b="1" i="0" u="none" strike="noStrike" cap="none" normalizeH="0" baseline="0" dirty="0">
                        <a:ln>
                          <a:noFill/>
                        </a:ln>
                        <a:solidFill>
                          <a:schemeClr val="tx1"/>
                        </a:solidFill>
                        <a:effectLst/>
                        <a:latin typeface="Arial" charset="0"/>
                      </a:endParaRP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tcPr>
                </a:tc>
                <a:tc>
                  <a:txBody>
                    <a:bodyPr/>
                    <a:lstStyle/>
                    <a:p>
                      <a:pPr marL="0" marR="0" lvl="1" indent="0" algn="ctr" defTabSz="839788" rtl="0" eaLnBrk="1" fontAlgn="base" latinLnBrk="0" hangingPunct="1">
                        <a:lnSpc>
                          <a:spcPct val="100000"/>
                        </a:lnSpc>
                        <a:spcBef>
                          <a:spcPct val="0"/>
                        </a:spcBef>
                        <a:spcAft>
                          <a:spcPct val="0"/>
                        </a:spcAft>
                        <a:buClr>
                          <a:srgbClr val="FFD200"/>
                        </a:buClr>
                        <a:buSzPct val="120000"/>
                        <a:buFont typeface="Wingdings" pitchFamily="2" charset="2"/>
                        <a:buNone/>
                        <a:tabLst/>
                      </a:pPr>
                      <a:endParaRPr kumimoji="0" lang="nb-NO" sz="1100" b="0" i="0" u="none" strike="noStrike" cap="none" normalizeH="0" baseline="0" dirty="0">
                        <a:ln>
                          <a:noFill/>
                        </a:ln>
                        <a:solidFill>
                          <a:schemeClr val="tx1"/>
                        </a:solidFill>
                        <a:effectLst/>
                        <a:latin typeface="Arial" charset="0"/>
                      </a:endParaRP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noFill/>
                      <a:prstDash val="sysDot"/>
                      <a:round/>
                      <a:headEnd type="none" w="med" len="med"/>
                      <a:tailEnd type="none" w="med" len="med"/>
                    </a:lnB>
                  </a:tcPr>
                </a:tc>
                <a:extLst>
                  <a:ext uri="{0D108BD9-81ED-4DB2-BD59-A6C34878D82A}">
                    <a16:rowId xmlns:a16="http://schemas.microsoft.com/office/drawing/2014/main" val="10003"/>
                  </a:ext>
                </a:extLst>
              </a:tr>
              <a:tr h="391881">
                <a:tc>
                  <a:txBody>
                    <a:bodyPr/>
                    <a:lstStyle/>
                    <a:p>
                      <a:pPr marL="0" marR="0" lvl="1" indent="0" algn="l" defTabSz="839788" rtl="0" eaLnBrk="1" fontAlgn="base" latinLnBrk="0" hangingPunct="1">
                        <a:lnSpc>
                          <a:spcPct val="95000"/>
                        </a:lnSpc>
                        <a:spcBef>
                          <a:spcPct val="20000"/>
                        </a:spcBef>
                        <a:spcAft>
                          <a:spcPct val="0"/>
                        </a:spcAft>
                        <a:buClr>
                          <a:srgbClr val="FFD200"/>
                        </a:buClr>
                        <a:buSzPct val="75000"/>
                        <a:buFont typeface="Arial" charset="0"/>
                        <a:buNone/>
                        <a:tabLst/>
                        <a:defRPr/>
                      </a:pPr>
                      <a:r>
                        <a:rPr kumimoji="0" lang="sv-SE" sz="1100" u="none" strike="noStrike" cap="none" normalizeH="0" baseline="0" dirty="0">
                          <a:ln>
                            <a:noFill/>
                          </a:ln>
                          <a:effectLst/>
                        </a:rPr>
                        <a:t>Vi har ej noterat några avvikelser</a:t>
                      </a: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B w="9525" cap="flat" cmpd="sng" algn="ctr">
                      <a:solidFill>
                        <a:schemeClr val="tx1"/>
                      </a:solidFill>
                      <a:prstDash val="sysDot"/>
                      <a:round/>
                      <a:headEnd type="none" w="med" len="med"/>
                      <a:tailEnd type="none" w="med" len="med"/>
                    </a:lnB>
                  </a:tcPr>
                </a:tc>
                <a:tc>
                  <a:txBody>
                    <a:bodyPr/>
                    <a:lstStyle/>
                    <a:p>
                      <a:pPr marL="0" marR="0" lvl="1" indent="0" algn="ctr" defTabSz="839788" rtl="0" eaLnBrk="1" fontAlgn="base" latinLnBrk="0" hangingPunct="1">
                        <a:lnSpc>
                          <a:spcPct val="95000"/>
                        </a:lnSpc>
                        <a:spcBef>
                          <a:spcPct val="20000"/>
                        </a:spcBef>
                        <a:spcAft>
                          <a:spcPct val="0"/>
                        </a:spcAft>
                        <a:buClr>
                          <a:srgbClr val="FFD200"/>
                        </a:buClr>
                        <a:buSzPct val="75000"/>
                        <a:buFont typeface="Wingdings" pitchFamily="2" charset="2"/>
                        <a:buNone/>
                        <a:tabLst/>
                        <a:defRPr/>
                      </a:pPr>
                      <a:r>
                        <a:rPr kumimoji="0" lang="nb-NO" sz="1100" b="0" i="0" u="none" strike="noStrike" cap="none" normalizeH="0" baseline="0" dirty="0">
                          <a:ln>
                            <a:noFill/>
                          </a:ln>
                          <a:solidFill>
                            <a:schemeClr val="tx1"/>
                          </a:solidFill>
                          <a:effectLst/>
                          <a:latin typeface="Arial" charset="0"/>
                        </a:rPr>
                        <a:t>0</a:t>
                      </a:r>
                    </a:p>
                  </a:txBody>
                  <a:tcPr marL="89995" marR="89995" marT="46802" marB="46802"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noFill/>
                      <a:prstDash val="sysDot"/>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4"/>
                  </a:ext>
                </a:extLst>
              </a:tr>
              <a:tr h="326568">
                <a:tc>
                  <a:txBody>
                    <a:bodyPr/>
                    <a:lstStyle/>
                    <a:p>
                      <a:pPr marL="0" marR="0" lvl="1" indent="0" algn="l" defTabSz="839788" rtl="0" eaLnBrk="1" fontAlgn="base" latinLnBrk="0" hangingPunct="1">
                        <a:lnSpc>
                          <a:spcPct val="100000"/>
                        </a:lnSpc>
                        <a:spcBef>
                          <a:spcPct val="0"/>
                        </a:spcBef>
                        <a:spcAft>
                          <a:spcPct val="0"/>
                        </a:spcAft>
                        <a:buClr>
                          <a:srgbClr val="FFD200"/>
                        </a:buClr>
                        <a:buSzPct val="120000"/>
                        <a:buFont typeface="Arial" charset="0"/>
                        <a:buNone/>
                        <a:tabLst/>
                      </a:pPr>
                      <a:r>
                        <a:rPr kumimoji="0" lang="nb-NO" sz="1100" b="1" u="none" strike="noStrike" cap="none" normalizeH="0" baseline="0" dirty="0">
                          <a:ln>
                            <a:noFill/>
                          </a:ln>
                          <a:effectLst/>
                        </a:rPr>
                        <a:t>Summa ej korrigerade avvikelser före skatteeffekt</a:t>
                      </a:r>
                      <a:endParaRPr kumimoji="0" lang="nb-NO" sz="1100" b="1" i="0" u="none" strike="noStrike" cap="none" normalizeH="0" baseline="0" dirty="0">
                        <a:ln>
                          <a:noFill/>
                        </a:ln>
                        <a:solidFill>
                          <a:schemeClr val="tx1"/>
                        </a:solidFill>
                        <a:effectLst/>
                        <a:latin typeface="Arial" charset="0"/>
                      </a:endParaRPr>
                    </a:p>
                  </a:txBody>
                  <a:tcPr marL="89995" marR="89995" marT="46802" marB="46802" anchor="ctr"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tc>
                  <a:txBody>
                    <a:bodyPr/>
                    <a:lstStyle/>
                    <a:p>
                      <a:pPr marL="0" marR="0" lvl="1" indent="0" algn="ctr" defTabSz="839788" rtl="0" eaLnBrk="1" fontAlgn="base" latinLnBrk="0" hangingPunct="1">
                        <a:lnSpc>
                          <a:spcPct val="100000"/>
                        </a:lnSpc>
                        <a:spcBef>
                          <a:spcPct val="0"/>
                        </a:spcBef>
                        <a:spcAft>
                          <a:spcPct val="0"/>
                        </a:spcAft>
                        <a:buClr>
                          <a:srgbClr val="FFD200"/>
                        </a:buClr>
                        <a:buSzPct val="120000"/>
                        <a:buFont typeface="Wingdings" pitchFamily="2" charset="2"/>
                        <a:buNone/>
                        <a:tabLst/>
                      </a:pPr>
                      <a:r>
                        <a:rPr kumimoji="0" lang="nb-NO" sz="1100" b="1" i="0" u="none" strike="noStrike" cap="none" normalizeH="0" baseline="0" dirty="0">
                          <a:ln>
                            <a:noFill/>
                          </a:ln>
                          <a:solidFill>
                            <a:schemeClr val="tx1"/>
                          </a:solidFill>
                          <a:effectLst/>
                          <a:latin typeface="Arial" charset="0"/>
                        </a:rPr>
                        <a:t>0</a:t>
                      </a:r>
                    </a:p>
                  </a:txBody>
                  <a:tcPr marL="89995" marR="89995" marT="46802" marB="46802" anchor="ctr"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5"/>
                  </a:ext>
                </a:extLst>
              </a:tr>
              <a:tr h="326568">
                <a:tc>
                  <a:txBody>
                    <a:bodyPr/>
                    <a:lstStyle/>
                    <a:p>
                      <a:pPr marL="0" marR="0" lvl="1" indent="0" algn="l" defTabSz="839788" rtl="0" eaLnBrk="1" fontAlgn="base" latinLnBrk="0" hangingPunct="1">
                        <a:lnSpc>
                          <a:spcPct val="100000"/>
                        </a:lnSpc>
                        <a:spcBef>
                          <a:spcPct val="0"/>
                        </a:spcBef>
                        <a:spcAft>
                          <a:spcPct val="0"/>
                        </a:spcAft>
                        <a:buClr>
                          <a:srgbClr val="FFD200"/>
                        </a:buClr>
                        <a:buSzPct val="120000"/>
                        <a:buFont typeface="Arial" charset="0"/>
                        <a:buNone/>
                        <a:tabLst/>
                      </a:pPr>
                      <a:r>
                        <a:rPr kumimoji="0" lang="nb-NO" sz="1100" b="1" u="none" strike="noStrike" cap="none" normalizeH="0" baseline="0" dirty="0">
                          <a:ln>
                            <a:noFill/>
                          </a:ln>
                          <a:effectLst/>
                        </a:rPr>
                        <a:t>Skatteeffekt</a:t>
                      </a:r>
                      <a:endParaRPr kumimoji="0" lang="nb-NO" sz="1100" b="1" i="0" u="none" strike="noStrike" cap="none" normalizeH="0" baseline="0" dirty="0">
                        <a:ln>
                          <a:noFill/>
                        </a:ln>
                        <a:solidFill>
                          <a:schemeClr val="tx1"/>
                        </a:solidFill>
                        <a:effectLst/>
                        <a:latin typeface="Arial" charset="0"/>
                      </a:endParaRPr>
                    </a:p>
                  </a:txBody>
                  <a:tcPr marL="89995" marR="89995" marT="46802" marB="46802" anchor="ctr"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tc>
                  <a:txBody>
                    <a:bodyPr/>
                    <a:lstStyle/>
                    <a:p>
                      <a:pPr marL="0" marR="0" lvl="1" indent="0" algn="ctr" defTabSz="839788" rtl="0" eaLnBrk="1" fontAlgn="base" latinLnBrk="0" hangingPunct="1">
                        <a:lnSpc>
                          <a:spcPct val="100000"/>
                        </a:lnSpc>
                        <a:spcBef>
                          <a:spcPct val="0"/>
                        </a:spcBef>
                        <a:spcAft>
                          <a:spcPct val="0"/>
                        </a:spcAft>
                        <a:buClr>
                          <a:srgbClr val="FFD200"/>
                        </a:buClr>
                        <a:buSzPct val="120000"/>
                        <a:buFont typeface="Wingdings" pitchFamily="2" charset="2"/>
                        <a:buNone/>
                        <a:tabLst/>
                      </a:pPr>
                      <a:r>
                        <a:rPr kumimoji="0" lang="nb-NO" sz="1100" b="1" i="0" u="none" strike="noStrike" cap="none" normalizeH="0" baseline="0" dirty="0">
                          <a:ln>
                            <a:noFill/>
                          </a:ln>
                          <a:solidFill>
                            <a:schemeClr val="tx1"/>
                          </a:solidFill>
                          <a:effectLst/>
                          <a:latin typeface="Arial" charset="0"/>
                        </a:rPr>
                        <a:t>0</a:t>
                      </a:r>
                    </a:p>
                  </a:txBody>
                  <a:tcPr marL="89995" marR="89995" marT="46802" marB="46802" anchor="ctr"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6"/>
                  </a:ext>
                </a:extLst>
              </a:tr>
              <a:tr h="330112">
                <a:tc>
                  <a:txBody>
                    <a:bodyPr/>
                    <a:lstStyle/>
                    <a:p>
                      <a:pPr marL="0" marR="0" lvl="1" indent="0" algn="l" defTabSz="839788" rtl="0" eaLnBrk="1" fontAlgn="base" latinLnBrk="0" hangingPunct="1">
                        <a:lnSpc>
                          <a:spcPct val="100000"/>
                        </a:lnSpc>
                        <a:spcBef>
                          <a:spcPct val="0"/>
                        </a:spcBef>
                        <a:spcAft>
                          <a:spcPct val="0"/>
                        </a:spcAft>
                        <a:buClr>
                          <a:srgbClr val="FFD200"/>
                        </a:buClr>
                        <a:buSzPct val="120000"/>
                        <a:buFont typeface="Arial" charset="0"/>
                        <a:buNone/>
                        <a:tabLst/>
                      </a:pPr>
                      <a:r>
                        <a:rPr kumimoji="0" lang="nb-NO" sz="1100" b="1" u="none" strike="noStrike" cap="none" normalizeH="0" baseline="0" dirty="0">
                          <a:ln>
                            <a:noFill/>
                          </a:ln>
                          <a:effectLst/>
                        </a:rPr>
                        <a:t>Summa ej korrigerade avvikelser efter skatteeffekt</a:t>
                      </a:r>
                      <a:endParaRPr kumimoji="0" lang="nb-NO" sz="1100" b="1" i="0" u="none" strike="noStrike" cap="none" normalizeH="0" baseline="0" dirty="0">
                        <a:ln>
                          <a:noFill/>
                        </a:ln>
                        <a:solidFill>
                          <a:schemeClr val="tx1"/>
                        </a:solidFill>
                        <a:effectLst/>
                        <a:latin typeface="Arial" charset="0"/>
                      </a:endParaRPr>
                    </a:p>
                  </a:txBody>
                  <a:tcPr marL="89995" marR="89995" marT="46802" marB="46802" anchor="ctr"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tc>
                  <a:txBody>
                    <a:bodyPr/>
                    <a:lstStyle/>
                    <a:p>
                      <a:pPr marL="0" marR="0" lvl="1" indent="0" algn="ctr" defTabSz="839788" rtl="0" eaLnBrk="1" fontAlgn="base" latinLnBrk="0" hangingPunct="1">
                        <a:lnSpc>
                          <a:spcPct val="100000"/>
                        </a:lnSpc>
                        <a:spcBef>
                          <a:spcPct val="0"/>
                        </a:spcBef>
                        <a:spcAft>
                          <a:spcPct val="0"/>
                        </a:spcAft>
                        <a:buClr>
                          <a:srgbClr val="FFD200"/>
                        </a:buClr>
                        <a:buSzPct val="120000"/>
                        <a:buFont typeface="Wingdings" pitchFamily="2" charset="2"/>
                        <a:buNone/>
                        <a:tabLst/>
                      </a:pPr>
                      <a:r>
                        <a:rPr kumimoji="0" lang="nb-NO" sz="1100" b="1" i="0" u="none" strike="noStrike" cap="none" normalizeH="0" baseline="0" dirty="0">
                          <a:ln>
                            <a:noFill/>
                          </a:ln>
                          <a:solidFill>
                            <a:schemeClr val="tx1"/>
                          </a:solidFill>
                          <a:effectLst/>
                          <a:latin typeface="Arial" charset="0"/>
                        </a:rPr>
                        <a:t>0</a:t>
                      </a:r>
                    </a:p>
                  </a:txBody>
                  <a:tcPr marL="89995" marR="89995" marT="46802" marB="46802" anchor="ctr" horzOverflow="overflow">
                    <a:lnL w="9525" cap="flat" cmpd="sng" algn="ctr">
                      <a:solidFill>
                        <a:schemeClr val="tx1"/>
                      </a:solidFill>
                      <a:prstDash val="sysDot"/>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653178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nb-NO" dirty="0"/>
              <a:t>Tidslinje rapporteirng revisionåret (preleminär)</a:t>
            </a:r>
            <a:endParaRPr lang="sv-SE" sz="2400" b="0" dirty="0"/>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graphicFrame>
        <p:nvGraphicFramePr>
          <p:cNvPr id="7" name="Group 3"/>
          <p:cNvGraphicFramePr>
            <a:graphicFrameLocks noGrp="1"/>
          </p:cNvGraphicFramePr>
          <p:nvPr>
            <p:extLst>
              <p:ext uri="{D42A27DB-BD31-4B8C-83A1-F6EECF244321}">
                <p14:modId xmlns:p14="http://schemas.microsoft.com/office/powerpoint/2010/main" val="761718932"/>
              </p:ext>
            </p:extLst>
          </p:nvPr>
        </p:nvGraphicFramePr>
        <p:xfrm>
          <a:off x="457200" y="1900466"/>
          <a:ext cx="8229602" cy="2289738"/>
        </p:xfrm>
        <a:graphic>
          <a:graphicData uri="http://schemas.openxmlformats.org/drawingml/2006/table">
            <a:tbl>
              <a:tblPr/>
              <a:tblGrid>
                <a:gridCol w="2597174">
                  <a:extLst>
                    <a:ext uri="{9D8B030D-6E8A-4147-A177-3AD203B41FA5}">
                      <a16:colId xmlns:a16="http://schemas.microsoft.com/office/drawing/2014/main" val="20000"/>
                    </a:ext>
                  </a:extLst>
                </a:gridCol>
                <a:gridCol w="469369">
                  <a:extLst>
                    <a:ext uri="{9D8B030D-6E8A-4147-A177-3AD203B41FA5}">
                      <a16:colId xmlns:a16="http://schemas.microsoft.com/office/drawing/2014/main" val="20001"/>
                    </a:ext>
                  </a:extLst>
                </a:gridCol>
                <a:gridCol w="469369">
                  <a:extLst>
                    <a:ext uri="{9D8B030D-6E8A-4147-A177-3AD203B41FA5}">
                      <a16:colId xmlns:a16="http://schemas.microsoft.com/office/drawing/2014/main" val="20002"/>
                    </a:ext>
                  </a:extLst>
                </a:gridCol>
                <a:gridCol w="469369">
                  <a:extLst>
                    <a:ext uri="{9D8B030D-6E8A-4147-A177-3AD203B41FA5}">
                      <a16:colId xmlns:a16="http://schemas.microsoft.com/office/drawing/2014/main" val="20003"/>
                    </a:ext>
                  </a:extLst>
                </a:gridCol>
                <a:gridCol w="469369">
                  <a:extLst>
                    <a:ext uri="{9D8B030D-6E8A-4147-A177-3AD203B41FA5}">
                      <a16:colId xmlns:a16="http://schemas.microsoft.com/office/drawing/2014/main" val="20004"/>
                    </a:ext>
                  </a:extLst>
                </a:gridCol>
                <a:gridCol w="469369">
                  <a:extLst>
                    <a:ext uri="{9D8B030D-6E8A-4147-A177-3AD203B41FA5}">
                      <a16:colId xmlns:a16="http://schemas.microsoft.com/office/drawing/2014/main" val="20005"/>
                    </a:ext>
                  </a:extLst>
                </a:gridCol>
                <a:gridCol w="469369">
                  <a:extLst>
                    <a:ext uri="{9D8B030D-6E8A-4147-A177-3AD203B41FA5}">
                      <a16:colId xmlns:a16="http://schemas.microsoft.com/office/drawing/2014/main" val="20006"/>
                    </a:ext>
                  </a:extLst>
                </a:gridCol>
                <a:gridCol w="469369">
                  <a:extLst>
                    <a:ext uri="{9D8B030D-6E8A-4147-A177-3AD203B41FA5}">
                      <a16:colId xmlns:a16="http://schemas.microsoft.com/office/drawing/2014/main" val="20007"/>
                    </a:ext>
                  </a:extLst>
                </a:gridCol>
                <a:gridCol w="469369">
                  <a:extLst>
                    <a:ext uri="{9D8B030D-6E8A-4147-A177-3AD203B41FA5}">
                      <a16:colId xmlns:a16="http://schemas.microsoft.com/office/drawing/2014/main" val="20008"/>
                    </a:ext>
                  </a:extLst>
                </a:gridCol>
                <a:gridCol w="469369">
                  <a:extLst>
                    <a:ext uri="{9D8B030D-6E8A-4147-A177-3AD203B41FA5}">
                      <a16:colId xmlns:a16="http://schemas.microsoft.com/office/drawing/2014/main" val="20009"/>
                    </a:ext>
                  </a:extLst>
                </a:gridCol>
                <a:gridCol w="469369">
                  <a:extLst>
                    <a:ext uri="{9D8B030D-6E8A-4147-A177-3AD203B41FA5}">
                      <a16:colId xmlns:a16="http://schemas.microsoft.com/office/drawing/2014/main" val="20010"/>
                    </a:ext>
                  </a:extLst>
                </a:gridCol>
                <a:gridCol w="469369">
                  <a:extLst>
                    <a:ext uri="{9D8B030D-6E8A-4147-A177-3AD203B41FA5}">
                      <a16:colId xmlns:a16="http://schemas.microsoft.com/office/drawing/2014/main" val="20011"/>
                    </a:ext>
                  </a:extLst>
                </a:gridCol>
                <a:gridCol w="469369">
                  <a:extLst>
                    <a:ext uri="{9D8B030D-6E8A-4147-A177-3AD203B41FA5}">
                      <a16:colId xmlns:a16="http://schemas.microsoft.com/office/drawing/2014/main" val="20012"/>
                    </a:ext>
                  </a:extLst>
                </a:gridCol>
              </a:tblGrid>
              <a:tr h="540000">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10000"/>
                        </a:spcBef>
                        <a:spcAft>
                          <a:spcPct val="0"/>
                        </a:spcAft>
                        <a:buClr>
                          <a:srgbClr val="FFD200"/>
                        </a:buClr>
                        <a:buSzPct val="75000"/>
                        <a:buFont typeface="Arial" charset="0"/>
                        <a:buNone/>
                        <a:tabLst/>
                      </a:pPr>
                      <a:r>
                        <a:rPr lang="sv-SE" sz="1100" b="0" kern="1200" dirty="0">
                          <a:solidFill>
                            <a:srgbClr val="646464"/>
                          </a:solidFill>
                          <a:latin typeface="EYInterstate" pitchFamily="2" charset="0"/>
                          <a:ea typeface="+mn-ea"/>
                          <a:cs typeface="+mn-cs"/>
                        </a:rPr>
                        <a:t>Aktivitet (</a:t>
                      </a:r>
                      <a:r>
                        <a:rPr lang="sv-SE" sz="1100" b="0" kern="1200" dirty="0" err="1">
                          <a:solidFill>
                            <a:srgbClr val="646464"/>
                          </a:solidFill>
                          <a:latin typeface="EYInterstate" pitchFamily="2" charset="0"/>
                          <a:ea typeface="+mn-ea"/>
                          <a:cs typeface="+mn-cs"/>
                        </a:rPr>
                        <a:t>preleminär</a:t>
                      </a:r>
                      <a:r>
                        <a:rPr lang="sv-SE" sz="1100" b="0" kern="1200" dirty="0">
                          <a:solidFill>
                            <a:srgbClr val="646464"/>
                          </a:solidFill>
                          <a:latin typeface="EYInterstate" pitchFamily="2" charset="0"/>
                          <a:ea typeface="+mn-ea"/>
                          <a:cs typeface="+mn-cs"/>
                        </a:rPr>
                        <a:t>)</a:t>
                      </a:r>
                    </a:p>
                  </a:txBody>
                  <a:tcPr marL="72000" marR="72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April</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Maj</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Juni</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Juli</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Aug</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Sep</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Okt</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Nov</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Dec</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Jan</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Feb</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1100" b="0" i="0" u="none" strike="noStrike" cap="none" normalizeH="0" baseline="0" dirty="0">
                          <a:ln>
                            <a:noFill/>
                          </a:ln>
                          <a:solidFill>
                            <a:srgbClr val="646464"/>
                          </a:solidFill>
                          <a:effectLst/>
                          <a:latin typeface="EYInterstate" panose="02000503020000020004" pitchFamily="2" charset="0"/>
                          <a:cs typeface="Times New Roman" pitchFamily="18" charset="0"/>
                        </a:rPr>
                        <a:t>Mar</a:t>
                      </a:r>
                    </a:p>
                  </a:txBody>
                  <a:tcPr marL="36000" marR="36000" marT="72000" marB="72000" anchor="ctr" horzOverflow="overflow">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D200"/>
                    </a:solidFill>
                  </a:tcPr>
                </a:tc>
                <a:extLst>
                  <a:ext uri="{0D108BD9-81ED-4DB2-BD59-A6C34878D82A}">
                    <a16:rowId xmlns:a16="http://schemas.microsoft.com/office/drawing/2014/main" val="10000"/>
                  </a:ext>
                </a:extLst>
              </a:tr>
              <a:tr h="315969">
                <a:tc>
                  <a:txBody>
                    <a:bodyPr/>
                    <a:lstStyle/>
                    <a:p>
                      <a:pPr marL="0" marR="0" lvl="0" indent="0" algn="l" defTabSz="914400" rtl="0" eaLnBrk="1" fontAlgn="base" latinLnBrk="0" hangingPunct="1">
                        <a:lnSpc>
                          <a:spcPct val="100000"/>
                        </a:lnSpc>
                        <a:spcBef>
                          <a:spcPts val="12"/>
                        </a:spcBef>
                        <a:spcAft>
                          <a:spcPct val="0"/>
                        </a:spcAft>
                        <a:buClr>
                          <a:schemeClr val="accent2"/>
                        </a:buClr>
                        <a:buSzPct val="75000"/>
                        <a:buFont typeface="Arial" charset="0"/>
                        <a:buNone/>
                        <a:tabLst/>
                      </a:pPr>
                      <a:r>
                        <a:rPr kumimoji="0" lang="sv-SE" sz="900" b="1" i="0" u="none" strike="noStrike" kern="1200" cap="none" normalizeH="0" baseline="0" dirty="0">
                          <a:ln>
                            <a:noFill/>
                          </a:ln>
                          <a:solidFill>
                            <a:srgbClr val="646464"/>
                          </a:solidFill>
                          <a:effectLst/>
                          <a:latin typeface="EYInterstate Light" pitchFamily="2" charset="0"/>
                          <a:ea typeface="+mn-ea"/>
                          <a:cs typeface="Times New Roman" pitchFamily="18" charset="0"/>
                        </a:rPr>
                        <a:t>Granskning av delårsbokslut per 30 augusti</a:t>
                      </a:r>
                    </a:p>
                  </a:txBody>
                  <a:tcPr marL="72000" marR="72000" marT="72000" marB="72000" anchor="ctr" horzOverflow="overflow">
                    <a:lnL w="317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952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900" b="0" i="0" u="none" strike="noStrike" cap="none" normalizeH="0" baseline="0" dirty="0">
                          <a:ln>
                            <a:noFill/>
                          </a:ln>
                          <a:solidFill>
                            <a:srgbClr val="646464"/>
                          </a:solidFill>
                          <a:effectLst/>
                          <a:latin typeface="EYInterstate Light" pitchFamily="2" charset="0"/>
                        </a:rPr>
                        <a:t>Sep</a:t>
                      </a: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defRPr/>
                      </a:pPr>
                      <a:endParaRPr kumimoji="0" lang="sv-SE" sz="900" b="0" i="0" u="none" strike="noStrike" cap="none" normalizeH="0" baseline="0" dirty="0">
                        <a:ln>
                          <a:noFill/>
                        </a:ln>
                        <a:solidFill>
                          <a:schemeClr val="bg1"/>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85150858"/>
                  </a:ext>
                </a:extLst>
              </a:tr>
              <a:tr h="315969">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ts val="12"/>
                        </a:spcBef>
                        <a:spcAft>
                          <a:spcPct val="0"/>
                        </a:spcAft>
                        <a:buClr>
                          <a:schemeClr val="accent2"/>
                        </a:buClr>
                        <a:buSzPct val="75000"/>
                        <a:buFont typeface="Arial" charset="0"/>
                        <a:buNone/>
                        <a:tabLst/>
                      </a:pPr>
                      <a:r>
                        <a:rPr kumimoji="0" lang="sv-SE" sz="900" b="1" i="0" u="none" strike="noStrike" kern="1200" cap="none" normalizeH="0" baseline="0" dirty="0">
                          <a:ln>
                            <a:noFill/>
                          </a:ln>
                          <a:solidFill>
                            <a:srgbClr val="646464"/>
                          </a:solidFill>
                          <a:effectLst/>
                          <a:latin typeface="EYInterstate Light" pitchFamily="2" charset="0"/>
                          <a:ea typeface="+mn-ea"/>
                          <a:cs typeface="Times New Roman" pitchFamily="18" charset="0"/>
                        </a:rPr>
                        <a:t>Rapportering av löpande granskning</a:t>
                      </a:r>
                    </a:p>
                  </a:txBody>
                  <a:tcPr marL="72000" marR="72000" marT="72000" marB="72000" anchor="ctr" horzOverflow="overflow">
                    <a:lnL w="3175"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952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defRPr/>
                      </a:pPr>
                      <a:endParaRPr kumimoji="0" lang="sv-SE" sz="900" b="0" i="0" u="none" strike="noStrike" cap="none" normalizeH="0" baseline="0" dirty="0">
                        <a:ln>
                          <a:noFill/>
                        </a:ln>
                        <a:solidFill>
                          <a:schemeClr val="bg1"/>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900" b="0" i="0" u="none" strike="noStrike" cap="none" normalizeH="0" baseline="0" dirty="0">
                          <a:ln>
                            <a:noFill/>
                          </a:ln>
                          <a:solidFill>
                            <a:srgbClr val="646464"/>
                          </a:solidFill>
                          <a:effectLst/>
                          <a:latin typeface="EYInterstate Light" pitchFamily="2" charset="0"/>
                        </a:rPr>
                        <a:t>Nov</a:t>
                      </a: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35798">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ts val="12"/>
                        </a:spcBef>
                        <a:spcAft>
                          <a:spcPct val="0"/>
                        </a:spcAft>
                        <a:buClr>
                          <a:schemeClr val="accent2"/>
                        </a:buClr>
                        <a:buSzPct val="75000"/>
                        <a:buFont typeface="Arial" charset="0"/>
                        <a:buNone/>
                        <a:tabLst/>
                      </a:pPr>
                      <a:r>
                        <a:rPr kumimoji="0" lang="sv-SE" sz="900" b="1" i="0" u="none" strike="noStrike" kern="1200" cap="none" normalizeH="0" baseline="0" dirty="0">
                          <a:ln>
                            <a:noFill/>
                          </a:ln>
                          <a:solidFill>
                            <a:srgbClr val="646464"/>
                          </a:solidFill>
                          <a:effectLst/>
                          <a:latin typeface="EYInterstate Light" pitchFamily="2" charset="0"/>
                          <a:ea typeface="+mn-ea"/>
                          <a:cs typeface="Times New Roman" pitchFamily="18" charset="0"/>
                        </a:rPr>
                        <a:t>Rapportering av särskilt betydelsefulla områden inom den externa revisionen</a:t>
                      </a:r>
                    </a:p>
                  </a:txBody>
                  <a:tcPr marL="72000" marR="72000" marT="72000" marB="72000" anchor="ctr" horzOverflow="overflow">
                    <a:lnL w="3175" cap="flat" cmpd="sng" algn="ctr">
                      <a:solidFill>
                        <a:srgbClr val="808080">
                          <a:lumMod val="60000"/>
                          <a:lumOff val="40000"/>
                        </a:srgb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952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chemeClr val="bg1"/>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900" b="0" i="0" u="none" strike="noStrike" cap="none" normalizeH="0" baseline="0" dirty="0">
                          <a:ln>
                            <a:noFill/>
                          </a:ln>
                          <a:solidFill>
                            <a:srgbClr val="646464"/>
                          </a:solidFill>
                          <a:effectLst/>
                          <a:latin typeface="EYInterstate Light" pitchFamily="2" charset="0"/>
                        </a:rPr>
                        <a:t>Dec </a:t>
                      </a: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solidFill>
                        <a:srgbClr val="808080">
                          <a:lumMod val="60000"/>
                          <a:lumOff val="4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35798">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10000"/>
                        </a:spcBef>
                        <a:spcAft>
                          <a:spcPct val="0"/>
                        </a:spcAft>
                        <a:buClr>
                          <a:schemeClr val="accent2"/>
                        </a:buClr>
                        <a:buSzPct val="75000"/>
                        <a:buFont typeface="Arial" charset="0"/>
                        <a:buNone/>
                        <a:tabLst/>
                      </a:pPr>
                      <a:r>
                        <a:rPr kumimoji="0" lang="sv-SE" sz="900" b="1" i="0" u="none" strike="noStrike" kern="1200" cap="none" normalizeH="0" baseline="0" dirty="0">
                          <a:ln>
                            <a:noFill/>
                          </a:ln>
                          <a:solidFill>
                            <a:srgbClr val="646464"/>
                          </a:solidFill>
                          <a:effectLst/>
                          <a:latin typeface="EYInterstate Light" pitchFamily="2" charset="0"/>
                          <a:ea typeface="+mn-ea"/>
                          <a:cs typeface="Times New Roman" pitchFamily="18" charset="0"/>
                        </a:rPr>
                        <a:t>Rapportering av årsbokslutet till styrelsen </a:t>
                      </a:r>
                    </a:p>
                  </a:txBody>
                  <a:tcPr marL="72000" marR="72000" marT="72000" marB="72000" anchor="ctr" horzOverflow="overflow">
                    <a:lnL w="3175" cap="flat" cmpd="sng" algn="ctr">
                      <a:solidFill>
                        <a:srgbClr val="808080">
                          <a:lumMod val="60000"/>
                          <a:lumOff val="40000"/>
                        </a:srgb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952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900" b="0" i="0" u="none" strike="noStrike" cap="none" normalizeH="0" baseline="0" dirty="0">
                          <a:ln>
                            <a:noFill/>
                          </a:ln>
                          <a:solidFill>
                            <a:srgbClr val="646464"/>
                          </a:solidFill>
                          <a:effectLst/>
                          <a:latin typeface="EYInterstate Light" pitchFamily="2" charset="0"/>
                        </a:rPr>
                        <a:t>Feb</a:t>
                      </a: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chemeClr val="bg1"/>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solidFill>
                        <a:srgbClr val="808080">
                          <a:lumMod val="60000"/>
                          <a:lumOff val="4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35798">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10000"/>
                        </a:spcBef>
                        <a:spcAft>
                          <a:spcPct val="0"/>
                        </a:spcAft>
                        <a:buClr>
                          <a:schemeClr val="accent2"/>
                        </a:buClr>
                        <a:buSzPct val="75000"/>
                        <a:buFont typeface="Arial" charset="0"/>
                        <a:buNone/>
                        <a:tabLst/>
                      </a:pPr>
                      <a:r>
                        <a:rPr kumimoji="0" lang="sv-SE" sz="900" b="1" i="0" u="none" strike="noStrike" kern="1200" cap="none" normalizeH="0" baseline="0" dirty="0">
                          <a:ln>
                            <a:noFill/>
                          </a:ln>
                          <a:solidFill>
                            <a:srgbClr val="646464"/>
                          </a:solidFill>
                          <a:effectLst/>
                          <a:latin typeface="EYInterstate Light" pitchFamily="2" charset="0"/>
                          <a:ea typeface="+mn-ea"/>
                          <a:cs typeface="Times New Roman" pitchFamily="18" charset="0"/>
                        </a:rPr>
                        <a:t>Revisionsberättelse och slutlig rapportering till styrelse/revisionsutskott/ledning</a:t>
                      </a:r>
                    </a:p>
                  </a:txBody>
                  <a:tcPr marL="72000" marR="72000" marT="72000" marB="72000" anchor="ctr" horzOverflow="overflow">
                    <a:lnL w="3175" cap="flat" cmpd="sng" algn="ctr">
                      <a:solidFill>
                        <a:srgbClr val="808080">
                          <a:lumMod val="60000"/>
                          <a:lumOff val="40000"/>
                        </a:srgb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952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rgbClr val="646464"/>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r>
                        <a:rPr kumimoji="0" lang="sv-SE" sz="900" b="0" i="0" u="none" strike="noStrike" cap="none" normalizeH="0" baseline="0" dirty="0">
                          <a:ln>
                            <a:noFill/>
                          </a:ln>
                          <a:solidFill>
                            <a:srgbClr val="646464"/>
                          </a:solidFill>
                          <a:effectLst/>
                          <a:latin typeface="EYInterstate Light" pitchFamily="2" charset="0"/>
                        </a:rPr>
                        <a:t>Feb</a:t>
                      </a:r>
                    </a:p>
                  </a:txBody>
                  <a:tcPr marL="45720" marR="45720" marT="9144" marB="9144" anchor="ctr" horzOverflow="overflow">
                    <a:lnL w="3175"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0" algn="l" defTabSz="914077" rtl="0" eaLnBrk="1" latinLnBrk="0" hangingPunct="1">
                        <a:defRPr sz="1800" kern="1200">
                          <a:solidFill>
                            <a:schemeClr val="tx1"/>
                          </a:solidFill>
                          <a:latin typeface="Arial"/>
                        </a:defRPr>
                      </a:lvl1pPr>
                      <a:lvl2pPr marL="457040" algn="l" defTabSz="914077" rtl="0" eaLnBrk="1" latinLnBrk="0" hangingPunct="1">
                        <a:defRPr sz="1800" kern="1200">
                          <a:solidFill>
                            <a:schemeClr val="tx1"/>
                          </a:solidFill>
                          <a:latin typeface="Arial"/>
                        </a:defRPr>
                      </a:lvl2pPr>
                      <a:lvl3pPr marL="914077" algn="l" defTabSz="914077" rtl="0" eaLnBrk="1" latinLnBrk="0" hangingPunct="1">
                        <a:defRPr sz="1800" kern="1200">
                          <a:solidFill>
                            <a:schemeClr val="tx1"/>
                          </a:solidFill>
                          <a:latin typeface="Arial"/>
                        </a:defRPr>
                      </a:lvl3pPr>
                      <a:lvl4pPr marL="1371116" algn="l" defTabSz="914077" rtl="0" eaLnBrk="1" latinLnBrk="0" hangingPunct="1">
                        <a:defRPr sz="1800" kern="1200">
                          <a:solidFill>
                            <a:schemeClr val="tx1"/>
                          </a:solidFill>
                          <a:latin typeface="Arial"/>
                        </a:defRPr>
                      </a:lvl4pPr>
                      <a:lvl5pPr marL="1828154" algn="l" defTabSz="914077" rtl="0" eaLnBrk="1" latinLnBrk="0" hangingPunct="1">
                        <a:defRPr sz="1800" kern="1200">
                          <a:solidFill>
                            <a:schemeClr val="tx1"/>
                          </a:solidFill>
                          <a:latin typeface="Arial"/>
                        </a:defRPr>
                      </a:lvl5pPr>
                      <a:lvl6pPr marL="2285194" algn="l" defTabSz="914077" rtl="0" eaLnBrk="1" latinLnBrk="0" hangingPunct="1">
                        <a:defRPr sz="1800" kern="1200">
                          <a:solidFill>
                            <a:schemeClr val="tx1"/>
                          </a:solidFill>
                          <a:latin typeface="Arial"/>
                        </a:defRPr>
                      </a:lvl6pPr>
                      <a:lvl7pPr marL="2742233" algn="l" defTabSz="914077" rtl="0" eaLnBrk="1" latinLnBrk="0" hangingPunct="1">
                        <a:defRPr sz="1800" kern="1200">
                          <a:solidFill>
                            <a:schemeClr val="tx1"/>
                          </a:solidFill>
                          <a:latin typeface="Arial"/>
                        </a:defRPr>
                      </a:lvl7pPr>
                      <a:lvl8pPr marL="3199271" algn="l" defTabSz="914077" rtl="0" eaLnBrk="1" latinLnBrk="0" hangingPunct="1">
                        <a:defRPr sz="1800" kern="1200">
                          <a:solidFill>
                            <a:schemeClr val="tx1"/>
                          </a:solidFill>
                          <a:latin typeface="Arial"/>
                        </a:defRPr>
                      </a:lvl8pPr>
                      <a:lvl9pPr marL="3656309" algn="l" defTabSz="914077"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10000"/>
                        </a:spcBef>
                        <a:spcAft>
                          <a:spcPct val="0"/>
                        </a:spcAft>
                        <a:buClr>
                          <a:srgbClr val="FFD200"/>
                        </a:buClr>
                        <a:buSzPct val="75000"/>
                        <a:buFont typeface="Arial" charset="0"/>
                        <a:buNone/>
                        <a:tabLst/>
                      </a:pPr>
                      <a:endParaRPr kumimoji="0" lang="sv-SE" sz="900" b="0" i="0" u="none" strike="noStrike" cap="none" normalizeH="0" baseline="0" dirty="0">
                        <a:ln>
                          <a:noFill/>
                        </a:ln>
                        <a:solidFill>
                          <a:schemeClr val="bg1"/>
                        </a:solidFill>
                        <a:effectLst/>
                        <a:latin typeface="EYInterstate Light" pitchFamily="2" charset="0"/>
                      </a:endParaRPr>
                    </a:p>
                  </a:txBody>
                  <a:tcPr marL="45720" marR="45720" marT="9144" marB="9144" anchor="ctr" horzOverflow="overflow">
                    <a:lnL w="3175" cap="flat" cmpd="sng" algn="ctr">
                      <a:noFill/>
                      <a:prstDash val="solid"/>
                      <a:round/>
                      <a:headEnd type="none" w="med" len="med"/>
                      <a:tailEnd type="none" w="med" len="med"/>
                    </a:lnL>
                    <a:lnR w="3175" cap="flat" cmpd="sng" algn="ctr">
                      <a:solidFill>
                        <a:srgbClr val="808080">
                          <a:lumMod val="60000"/>
                          <a:lumOff val="40000"/>
                        </a:srgb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87949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Obligatorisk kommunikation med revisionsutskottet</a:t>
            </a:r>
            <a:endParaRPr lang="sv-SE" dirty="0"/>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graphicFrame>
        <p:nvGraphicFramePr>
          <p:cNvPr id="5" name="Table 4"/>
          <p:cNvGraphicFramePr>
            <a:graphicFrameLocks noGrp="1"/>
          </p:cNvGraphicFramePr>
          <p:nvPr>
            <p:extLst>
              <p:ext uri="{D42A27DB-BD31-4B8C-83A1-F6EECF244321}">
                <p14:modId xmlns:p14="http://schemas.microsoft.com/office/powerpoint/2010/main" val="1875286545"/>
              </p:ext>
            </p:extLst>
          </p:nvPr>
        </p:nvGraphicFramePr>
        <p:xfrm>
          <a:off x="9670577" y="2069614"/>
          <a:ext cx="6096000" cy="7482840"/>
        </p:xfrm>
        <a:graphic>
          <a:graphicData uri="http://schemas.openxmlformats.org/drawingml/2006/table">
            <a:tbl>
              <a:tblPr firstRow="1" bandRow="1">
                <a:tableStyleId>{93296810-A885-4BE3-A3E7-6D5BEEA58F35}</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100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Opartiskhet och självständighet</a:t>
                      </a:r>
                    </a:p>
                    <a:p>
                      <a:endParaRPr lang="sv-SE" sz="1050" dirty="0"/>
                    </a:p>
                  </a:txBody>
                  <a:tcPr/>
                </a:tc>
                <a:tc>
                  <a:txBody>
                    <a:bodyPr/>
                    <a:lstStyle/>
                    <a:p>
                      <a:endParaRPr lang="sv-SE" sz="1050"/>
                    </a:p>
                  </a:txBody>
                  <a:tcPr/>
                </a:tc>
                <a:extLst>
                  <a:ext uri="{0D108BD9-81ED-4DB2-BD59-A6C34878D82A}">
                    <a16:rowId xmlns:a16="http://schemas.microsoft.com/office/drawing/2014/main" val="10001"/>
                  </a:ext>
                </a:extLst>
              </a:tr>
              <a:tr h="370840">
                <a:tc>
                  <a:txBody>
                    <a:bodyPr/>
                    <a:lstStyle/>
                    <a:p>
                      <a:r>
                        <a:rPr lang="sv-SE" sz="1050" dirty="0"/>
                        <a:t>Nyckelrevisor</a:t>
                      </a:r>
                    </a:p>
                  </a:txBody>
                  <a:tcPr/>
                </a:tc>
                <a:tc>
                  <a:txBody>
                    <a:bodyPr/>
                    <a:lstStyle/>
                    <a:p>
                      <a:endParaRPr lang="sv-SE" sz="105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Tredje mans deltagande i revisionen</a:t>
                      </a:r>
                    </a:p>
                    <a:p>
                      <a:endParaRPr lang="sv-SE" sz="1050" dirty="0"/>
                    </a:p>
                  </a:txBody>
                  <a:tcPr/>
                </a:tc>
                <a:tc>
                  <a:txBody>
                    <a:bodyPr/>
                    <a:lstStyle/>
                    <a:p>
                      <a:endParaRPr lang="sv-SE" sz="105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Typ, frekvens och omfattning av kommunikation med revisionskommittén</a:t>
                      </a:r>
                    </a:p>
                    <a:p>
                      <a:endParaRPr lang="sv-SE" sz="1050" dirty="0"/>
                    </a:p>
                  </a:txBody>
                  <a:tcPr/>
                </a:tc>
                <a:tc>
                  <a:txBody>
                    <a:bodyPr/>
                    <a:lstStyle/>
                    <a:p>
                      <a:endParaRPr lang="sv-SE" sz="1050"/>
                    </a:p>
                  </a:txBody>
                  <a:tcPr/>
                </a:tc>
                <a:extLst>
                  <a:ext uri="{0D108BD9-81ED-4DB2-BD59-A6C34878D82A}">
                    <a16:rowId xmlns:a16="http://schemas.microsoft.com/office/drawing/2014/main" val="100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Revisionens omfattning</a:t>
                      </a:r>
                    </a:p>
                    <a:p>
                      <a:endParaRPr lang="sv-SE" sz="1050" dirty="0"/>
                    </a:p>
                  </a:txBody>
                  <a:tcPr/>
                </a:tc>
                <a:tc>
                  <a:txBody>
                    <a:bodyPr/>
                    <a:lstStyle/>
                    <a:p>
                      <a:endParaRPr lang="sv-SE" sz="1050"/>
                    </a:p>
                  </a:txBody>
                  <a:tcPr/>
                </a:tc>
                <a:extLst>
                  <a:ext uri="{0D108BD9-81ED-4DB2-BD59-A6C34878D82A}">
                    <a16:rowId xmlns:a16="http://schemas.microsoft.com/office/drawing/2014/main" val="100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Gemensam revision</a:t>
                      </a:r>
                    </a:p>
                    <a:p>
                      <a:endParaRPr lang="sv-SE" sz="1050" dirty="0"/>
                    </a:p>
                  </a:txBody>
                  <a:tcPr/>
                </a:tc>
                <a:tc>
                  <a:txBody>
                    <a:bodyPr/>
                    <a:lstStyle/>
                    <a:p>
                      <a:endParaRPr lang="sv-SE" sz="1050" dirty="0"/>
                    </a:p>
                  </a:txBody>
                  <a:tcPr/>
                </a:tc>
                <a:extLst>
                  <a:ext uri="{0D108BD9-81ED-4DB2-BD59-A6C34878D82A}">
                    <a16:rowId xmlns:a16="http://schemas.microsoft.com/office/drawing/2014/main" val="10006"/>
                  </a:ext>
                </a:extLst>
              </a:tr>
              <a:tr h="370840">
                <a:tc>
                  <a:txBody>
                    <a:bodyPr/>
                    <a:lstStyle/>
                    <a:p>
                      <a:r>
                        <a:rPr lang="sv-SE" sz="1050" dirty="0"/>
                        <a:t>Granskningsmetod</a:t>
                      </a:r>
                    </a:p>
                  </a:txBody>
                  <a:tcPr/>
                </a:tc>
                <a:tc>
                  <a:txBody>
                    <a:bodyPr/>
                    <a:lstStyle/>
                    <a:p>
                      <a:endParaRPr lang="sv-SE" sz="1050" dirty="0"/>
                    </a:p>
                  </a:txBody>
                  <a:tcPr/>
                </a:tc>
                <a:extLst>
                  <a:ext uri="{0D108BD9-81ED-4DB2-BD59-A6C34878D82A}">
                    <a16:rowId xmlns:a16="http://schemas.microsoft.com/office/drawing/2014/main" val="10007"/>
                  </a:ext>
                </a:extLst>
              </a:tr>
              <a:tr h="370840">
                <a:tc>
                  <a:txBody>
                    <a:bodyPr/>
                    <a:lstStyle/>
                    <a:p>
                      <a:r>
                        <a:rPr lang="sv-SE" sz="1050" dirty="0"/>
                        <a:t>Väsentlighetskriterium </a:t>
                      </a:r>
                    </a:p>
                  </a:txBody>
                  <a:tcPr/>
                </a:tc>
                <a:tc>
                  <a:txBody>
                    <a:bodyPr/>
                    <a:lstStyle/>
                    <a:p>
                      <a:endParaRPr lang="sv-SE" sz="1050" dirty="0"/>
                    </a:p>
                  </a:txBody>
                  <a:tcPr/>
                </a:tc>
                <a:extLst>
                  <a:ext uri="{0D108BD9-81ED-4DB2-BD59-A6C34878D82A}">
                    <a16:rowId xmlns:a16="http://schemas.microsoft.com/office/drawing/2014/main" val="100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Fortsatt drift</a:t>
                      </a:r>
                    </a:p>
                    <a:p>
                      <a:endParaRPr lang="sv-SE" sz="1050" dirty="0"/>
                    </a:p>
                  </a:txBody>
                  <a:tcPr/>
                </a:tc>
                <a:tc>
                  <a:txBody>
                    <a:bodyPr/>
                    <a:lstStyle/>
                    <a:p>
                      <a:endParaRPr lang="sv-SE" sz="1050" dirty="0"/>
                    </a:p>
                  </a:txBody>
                  <a:tcPr/>
                </a:tc>
                <a:extLst>
                  <a:ext uri="{0D108BD9-81ED-4DB2-BD59-A6C34878D82A}">
                    <a16:rowId xmlns:a16="http://schemas.microsoft.com/office/drawing/2014/main" val="100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Betydande brister i intern kontroll och/eller redovisningssystem</a:t>
                      </a:r>
                    </a:p>
                    <a:p>
                      <a:endParaRPr lang="sv-SE" sz="1050" dirty="0"/>
                    </a:p>
                  </a:txBody>
                  <a:tcPr/>
                </a:tc>
                <a:tc>
                  <a:txBody>
                    <a:bodyPr/>
                    <a:lstStyle/>
                    <a:p>
                      <a:endParaRPr lang="sv-SE" sz="1050" dirty="0"/>
                    </a:p>
                  </a:txBody>
                  <a:tcPr/>
                </a:tc>
                <a:extLst>
                  <a:ext uri="{0D108BD9-81ED-4DB2-BD59-A6C34878D82A}">
                    <a16:rowId xmlns:a16="http://schemas.microsoft.com/office/drawing/2014/main" val="100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Överträdelser av lagar eller andra författningar </a:t>
                      </a:r>
                    </a:p>
                    <a:p>
                      <a:endParaRPr lang="sv-SE" sz="1050" dirty="0"/>
                    </a:p>
                  </a:txBody>
                  <a:tcPr/>
                </a:tc>
                <a:tc>
                  <a:txBody>
                    <a:bodyPr/>
                    <a:lstStyle/>
                    <a:p>
                      <a:endParaRPr lang="sv-SE" sz="1050" dirty="0"/>
                    </a:p>
                  </a:txBody>
                  <a:tcPr/>
                </a:tc>
                <a:extLst>
                  <a:ext uri="{0D108BD9-81ED-4DB2-BD59-A6C34878D82A}">
                    <a16:rowId xmlns:a16="http://schemas.microsoft.com/office/drawing/2014/main" val="100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Värderingsmetoder och förändringar i dessa </a:t>
                      </a:r>
                    </a:p>
                    <a:p>
                      <a:endParaRPr lang="sv-SE" sz="1050" dirty="0"/>
                    </a:p>
                  </a:txBody>
                  <a:tcPr/>
                </a:tc>
                <a:tc>
                  <a:txBody>
                    <a:bodyPr/>
                    <a:lstStyle/>
                    <a:p>
                      <a:endParaRPr lang="sv-SE" sz="1050" dirty="0"/>
                    </a:p>
                  </a:txBody>
                  <a:tcPr/>
                </a:tc>
                <a:extLst>
                  <a:ext uri="{0D108BD9-81ED-4DB2-BD59-A6C34878D82A}">
                    <a16:rowId xmlns:a16="http://schemas.microsoft.com/office/drawing/2014/main" val="100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Konsolideringens omfattning</a:t>
                      </a:r>
                    </a:p>
                    <a:p>
                      <a:endParaRPr lang="sv-SE" sz="1050" dirty="0"/>
                    </a:p>
                  </a:txBody>
                  <a:tcPr/>
                </a:tc>
                <a:tc>
                  <a:txBody>
                    <a:bodyPr/>
                    <a:lstStyle/>
                    <a:p>
                      <a:endParaRPr lang="sv-SE" sz="1050" dirty="0"/>
                    </a:p>
                  </a:txBody>
                  <a:tcPr/>
                </a:tc>
                <a:extLst>
                  <a:ext uri="{0D108BD9-81ED-4DB2-BD59-A6C34878D82A}">
                    <a16:rowId xmlns:a16="http://schemas.microsoft.com/office/drawing/2014/main" val="1001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Revisorer utanför EY </a:t>
                      </a:r>
                    </a:p>
                    <a:p>
                      <a:endParaRPr lang="sv-SE" sz="1050" dirty="0"/>
                    </a:p>
                  </a:txBody>
                  <a:tcPr/>
                </a:tc>
                <a:tc>
                  <a:txBody>
                    <a:bodyPr/>
                    <a:lstStyle/>
                    <a:p>
                      <a:endParaRPr lang="sv-SE" sz="1050" dirty="0"/>
                    </a:p>
                  </a:txBody>
                  <a:tcPr/>
                </a:tc>
                <a:extLst>
                  <a:ext uri="{0D108BD9-81ED-4DB2-BD59-A6C34878D82A}">
                    <a16:rowId xmlns:a16="http://schemas.microsoft.com/office/drawing/2014/main" val="10014"/>
                  </a:ext>
                </a:extLst>
              </a:tr>
              <a:tr h="370840">
                <a:tc>
                  <a:txBody>
                    <a:bodyPr/>
                    <a:lstStyle/>
                    <a:p>
                      <a:r>
                        <a:rPr lang="sv-SE" sz="1050" dirty="0"/>
                        <a:t>Allt material och förklaringar erhållna</a:t>
                      </a:r>
                    </a:p>
                  </a:txBody>
                  <a:tcPr/>
                </a:tc>
                <a:tc>
                  <a:txBody>
                    <a:bodyPr/>
                    <a:lstStyle/>
                    <a:p>
                      <a:endParaRPr lang="sv-SE" sz="1050" dirty="0"/>
                    </a:p>
                  </a:txBody>
                  <a:tcPr/>
                </a:tc>
                <a:extLst>
                  <a:ext uri="{0D108BD9-81ED-4DB2-BD59-A6C34878D82A}">
                    <a16:rowId xmlns:a16="http://schemas.microsoft.com/office/drawing/2014/main" val="100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50" dirty="0"/>
                        <a:t>Andra frågor  </a:t>
                      </a:r>
                    </a:p>
                    <a:p>
                      <a:endParaRPr lang="sv-SE" sz="1050" dirty="0"/>
                    </a:p>
                  </a:txBody>
                  <a:tcPr/>
                </a:tc>
                <a:tc>
                  <a:txBody>
                    <a:bodyPr/>
                    <a:lstStyle/>
                    <a:p>
                      <a:endParaRPr lang="sv-SE" sz="1050" dirty="0"/>
                    </a:p>
                  </a:txBody>
                  <a:tcPr/>
                </a:tc>
                <a:extLst>
                  <a:ext uri="{0D108BD9-81ED-4DB2-BD59-A6C34878D82A}">
                    <a16:rowId xmlns:a16="http://schemas.microsoft.com/office/drawing/2014/main" val="10016"/>
                  </a:ext>
                </a:extLst>
              </a:tr>
              <a:tr h="370840">
                <a:tc>
                  <a:txBody>
                    <a:bodyPr/>
                    <a:lstStyle/>
                    <a:p>
                      <a:endParaRPr lang="sv-SE" sz="1050" dirty="0"/>
                    </a:p>
                  </a:txBody>
                  <a:tcPr/>
                </a:tc>
                <a:tc>
                  <a:txBody>
                    <a:bodyPr/>
                    <a:lstStyle/>
                    <a:p>
                      <a:endParaRPr lang="sv-SE" sz="1050" dirty="0"/>
                    </a:p>
                  </a:txBody>
                  <a:tcPr/>
                </a:tc>
                <a:extLst>
                  <a:ext uri="{0D108BD9-81ED-4DB2-BD59-A6C34878D82A}">
                    <a16:rowId xmlns:a16="http://schemas.microsoft.com/office/drawing/2014/main" val="1001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13595712"/>
              </p:ext>
            </p:extLst>
          </p:nvPr>
        </p:nvGraphicFramePr>
        <p:xfrm>
          <a:off x="457200" y="1417365"/>
          <a:ext cx="8229600" cy="4371840"/>
        </p:xfrm>
        <a:graphic>
          <a:graphicData uri="http://schemas.openxmlformats.org/drawingml/2006/table">
            <a:tbl>
              <a:tblPr>
                <a:tableStyleId>{5C22544A-7EE6-4342-B048-85BDC9FD1C3A}</a:tableStyleId>
              </a:tblPr>
              <a:tblGrid>
                <a:gridCol w="5042848">
                  <a:extLst>
                    <a:ext uri="{9D8B030D-6E8A-4147-A177-3AD203B41FA5}">
                      <a16:colId xmlns:a16="http://schemas.microsoft.com/office/drawing/2014/main" val="20000"/>
                    </a:ext>
                  </a:extLst>
                </a:gridCol>
                <a:gridCol w="3186752">
                  <a:extLst>
                    <a:ext uri="{9D8B030D-6E8A-4147-A177-3AD203B41FA5}">
                      <a16:colId xmlns:a16="http://schemas.microsoft.com/office/drawing/2014/main" val="20001"/>
                    </a:ext>
                  </a:extLst>
                </a:gridCol>
              </a:tblGrid>
              <a:tr h="190500">
                <a:tc>
                  <a:txBody>
                    <a:bodyPr/>
                    <a:lstStyle/>
                    <a:p>
                      <a:pPr algn="l" fontAlgn="b"/>
                      <a:r>
                        <a:rPr lang="sv-SE" sz="1200" b="1" u="none" strike="noStrike" dirty="0">
                          <a:effectLst/>
                          <a:latin typeface="EYInterstate Light" panose="02000506000000020004" pitchFamily="2" charset="0"/>
                        </a:rPr>
                        <a:t>Område</a:t>
                      </a:r>
                      <a:endParaRPr lang="sv-SE" sz="1200" b="1" i="0" u="none" strike="noStrike" dirty="0">
                        <a:solidFill>
                          <a:srgbClr val="000000"/>
                        </a:solidFill>
                        <a:effectLst/>
                        <a:latin typeface="EYInterstate Light" panose="02000506000000020004" pitchFamily="2" charset="0"/>
                      </a:endParaRPr>
                    </a:p>
                  </a:txBody>
                  <a:tcPr marL="36000" marR="36000" marT="36000" marB="36000">
                    <a:solidFill>
                      <a:schemeClr val="accent2"/>
                    </a:solidFill>
                  </a:tcPr>
                </a:tc>
                <a:tc>
                  <a:txBody>
                    <a:bodyPr/>
                    <a:lstStyle/>
                    <a:p>
                      <a:pPr algn="l" fontAlgn="b"/>
                      <a:r>
                        <a:rPr lang="sv-SE" sz="1200" b="1" u="none" strike="noStrike" dirty="0">
                          <a:effectLst/>
                          <a:latin typeface="EYInterstate Light" panose="02000506000000020004" pitchFamily="2" charset="0"/>
                        </a:rPr>
                        <a:t>Kommunikation</a:t>
                      </a:r>
                      <a:endParaRPr lang="sv-SE" sz="1200" b="1" i="0" u="none" strike="noStrike" dirty="0">
                        <a:solidFill>
                          <a:srgbClr val="000000"/>
                        </a:solidFill>
                        <a:effectLst/>
                        <a:latin typeface="EYInterstate Light" panose="02000506000000020004" pitchFamily="2" charset="0"/>
                      </a:endParaRPr>
                    </a:p>
                  </a:txBody>
                  <a:tcPr marL="36000" marR="36000" marT="36000" marB="36000">
                    <a:solidFill>
                      <a:schemeClr val="accent2"/>
                    </a:solidFill>
                  </a:tcPr>
                </a:tc>
                <a:extLst>
                  <a:ext uri="{0D108BD9-81ED-4DB2-BD59-A6C34878D82A}">
                    <a16:rowId xmlns:a16="http://schemas.microsoft.com/office/drawing/2014/main" val="10000"/>
                  </a:ext>
                </a:extLst>
              </a:tr>
              <a:tr h="190500">
                <a:tc>
                  <a:txBody>
                    <a:bodyPr/>
                    <a:lstStyle/>
                    <a:p>
                      <a:pPr algn="l" fontAlgn="b"/>
                      <a:r>
                        <a:rPr lang="sv-SE" sz="1200" u="none" strike="noStrike" dirty="0">
                          <a:effectLst/>
                          <a:latin typeface="EYInterstate Light" panose="02000506000000020004" pitchFamily="2" charset="0"/>
                        </a:rPr>
                        <a:t>Opartiskhet och självständighet</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chemeClr val="dk1"/>
                          </a:solidFill>
                          <a:effectLst/>
                          <a:latin typeface="EYInterstate Light" panose="02000506000000020004" pitchFamily="2" charset="0"/>
                        </a:rPr>
                        <a:t>Se</a:t>
                      </a:r>
                      <a:r>
                        <a:rPr lang="sv-SE" sz="1200" b="0" i="0" u="none" strike="noStrike" baseline="0" dirty="0">
                          <a:solidFill>
                            <a:schemeClr val="dk1"/>
                          </a:solidFill>
                          <a:effectLst/>
                          <a:latin typeface="EYInterstate Light" panose="02000506000000020004" pitchFamily="2" charset="0"/>
                        </a:rPr>
                        <a:t> bilaga 1</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extLst>
                  <a:ext uri="{0D108BD9-81ED-4DB2-BD59-A6C34878D82A}">
                    <a16:rowId xmlns:a16="http://schemas.microsoft.com/office/drawing/2014/main" val="10001"/>
                  </a:ext>
                </a:extLst>
              </a:tr>
              <a:tr h="190500">
                <a:tc>
                  <a:txBody>
                    <a:bodyPr/>
                    <a:lstStyle/>
                    <a:p>
                      <a:pPr algn="l" fontAlgn="b"/>
                      <a:r>
                        <a:rPr lang="sv-SE" sz="1200" u="none" strike="noStrike" dirty="0">
                          <a:effectLst/>
                          <a:latin typeface="EYInterstate Light" panose="02000506000000020004" pitchFamily="2" charset="0"/>
                        </a:rPr>
                        <a:t>Nyckelrevisor</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200" b="0" i="0" u="none" strike="noStrike" dirty="0">
                          <a:solidFill>
                            <a:schemeClr val="dk1"/>
                          </a:solidFill>
                          <a:effectLst/>
                          <a:latin typeface="EYInterstate Light" panose="02000506000000020004" pitchFamily="2" charset="0"/>
                        </a:rPr>
                        <a:t>Se</a:t>
                      </a:r>
                      <a:r>
                        <a:rPr lang="sv-SE" sz="1200" b="0" i="0" u="none" strike="noStrike" baseline="0" dirty="0">
                          <a:solidFill>
                            <a:schemeClr val="dk1"/>
                          </a:solidFill>
                          <a:effectLst/>
                          <a:latin typeface="EYInterstate Light" panose="02000506000000020004" pitchFamily="2" charset="0"/>
                        </a:rPr>
                        <a:t> bilaga 1</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extLst>
                  <a:ext uri="{0D108BD9-81ED-4DB2-BD59-A6C34878D82A}">
                    <a16:rowId xmlns:a16="http://schemas.microsoft.com/office/drawing/2014/main" val="10002"/>
                  </a:ext>
                </a:extLst>
              </a:tr>
              <a:tr h="19050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200" u="none" strike="noStrike" dirty="0">
                          <a:effectLst/>
                          <a:latin typeface="EYInterstate Light" panose="02000506000000020004" pitchFamily="2" charset="0"/>
                        </a:rPr>
                        <a:t>Tredje mans deltagande i revisionen / Gemensam revision / revisorer utanför</a:t>
                      </a:r>
                      <a:r>
                        <a:rPr lang="sv-SE" sz="1200" u="none" strike="noStrike" baseline="0" dirty="0">
                          <a:effectLst/>
                          <a:latin typeface="EYInterstate Light" panose="02000506000000020004" pitchFamily="2" charset="0"/>
                        </a:rPr>
                        <a:t> EY</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Ej tillämpligt</a:t>
                      </a:r>
                    </a:p>
                  </a:txBody>
                  <a:tcPr marL="36000" marR="36000" marT="36000" marB="36000">
                    <a:noFill/>
                  </a:tcPr>
                </a:tc>
                <a:extLst>
                  <a:ext uri="{0D108BD9-81ED-4DB2-BD59-A6C34878D82A}">
                    <a16:rowId xmlns:a16="http://schemas.microsoft.com/office/drawing/2014/main" val="10003"/>
                  </a:ext>
                </a:extLst>
              </a:tr>
              <a:tr h="190500">
                <a:tc>
                  <a:txBody>
                    <a:bodyPr/>
                    <a:lstStyle/>
                    <a:p>
                      <a:pPr algn="l" fontAlgn="b"/>
                      <a:r>
                        <a:rPr lang="sv-SE" sz="1200" u="none" strike="noStrike">
                          <a:effectLst/>
                          <a:latin typeface="EYInterstate Light" panose="02000506000000020004" pitchFamily="2" charset="0"/>
                        </a:rPr>
                        <a:t>Typ, frekvens och omfattning av kommunikation med revisionskommittén</a:t>
                      </a:r>
                      <a:endParaRPr lang="sv-SE" sz="1200" b="0" i="0" u="none" strike="noStrike">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Se föregående bild</a:t>
                      </a:r>
                    </a:p>
                  </a:txBody>
                  <a:tcPr marL="36000" marR="36000" marT="36000" marB="36000">
                    <a:noFill/>
                  </a:tcPr>
                </a:tc>
                <a:extLst>
                  <a:ext uri="{0D108BD9-81ED-4DB2-BD59-A6C34878D82A}">
                    <a16:rowId xmlns:a16="http://schemas.microsoft.com/office/drawing/2014/main" val="10004"/>
                  </a:ext>
                </a:extLst>
              </a:tr>
              <a:tr h="190500">
                <a:tc>
                  <a:txBody>
                    <a:bodyPr/>
                    <a:lstStyle/>
                    <a:p>
                      <a:pPr algn="l" fontAlgn="b"/>
                      <a:r>
                        <a:rPr lang="sv-SE" sz="1200" u="none" strike="noStrike" dirty="0">
                          <a:effectLst/>
                          <a:latin typeface="EYInterstate Light" panose="02000506000000020004" pitchFamily="2" charset="0"/>
                        </a:rPr>
                        <a:t>Revisionens omfattning</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Se bild 5</a:t>
                      </a:r>
                    </a:p>
                  </a:txBody>
                  <a:tcPr marL="36000" marR="36000" marT="36000" marB="36000">
                    <a:noFill/>
                  </a:tcPr>
                </a:tc>
                <a:extLst>
                  <a:ext uri="{0D108BD9-81ED-4DB2-BD59-A6C34878D82A}">
                    <a16:rowId xmlns:a16="http://schemas.microsoft.com/office/drawing/2014/main" val="10005"/>
                  </a:ext>
                </a:extLst>
              </a:tr>
              <a:tr h="190500">
                <a:tc>
                  <a:txBody>
                    <a:bodyPr/>
                    <a:lstStyle/>
                    <a:p>
                      <a:pPr algn="l" fontAlgn="b"/>
                      <a:r>
                        <a:rPr lang="sv-SE" sz="1200" u="none" strike="noStrike" dirty="0">
                          <a:effectLst/>
                          <a:latin typeface="EYInterstate Light" panose="02000506000000020004" pitchFamily="2" charset="0"/>
                        </a:rPr>
                        <a:t>Granskningsmetod</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Substansgranskning</a:t>
                      </a:r>
                      <a:r>
                        <a:rPr lang="sv-SE" sz="1200" b="0" i="0" u="none" strike="noStrike" baseline="0" dirty="0">
                          <a:solidFill>
                            <a:srgbClr val="000000"/>
                          </a:solidFill>
                          <a:effectLst/>
                          <a:latin typeface="EYInterstate Light" panose="02000506000000020004" pitchFamily="2" charset="0"/>
                        </a:rPr>
                        <a:t> / presentation</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extLst>
                  <a:ext uri="{0D108BD9-81ED-4DB2-BD59-A6C34878D82A}">
                    <a16:rowId xmlns:a16="http://schemas.microsoft.com/office/drawing/2014/main" val="10006"/>
                  </a:ext>
                </a:extLst>
              </a:tr>
              <a:tr h="190500">
                <a:tc>
                  <a:txBody>
                    <a:bodyPr/>
                    <a:lstStyle/>
                    <a:p>
                      <a:pPr algn="l" fontAlgn="b"/>
                      <a:r>
                        <a:rPr lang="sv-SE" sz="1200" u="none" strike="noStrike" dirty="0">
                          <a:effectLst/>
                          <a:latin typeface="EYInterstate Light" panose="02000506000000020004" pitchFamily="2" charset="0"/>
                        </a:rPr>
                        <a:t>Väsentlighetskriterium </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Presenteras på plats</a:t>
                      </a:r>
                    </a:p>
                  </a:txBody>
                  <a:tcPr marL="36000" marR="36000" marT="36000" marB="36000">
                    <a:noFill/>
                  </a:tcPr>
                </a:tc>
                <a:extLst>
                  <a:ext uri="{0D108BD9-81ED-4DB2-BD59-A6C34878D82A}">
                    <a16:rowId xmlns:a16="http://schemas.microsoft.com/office/drawing/2014/main" val="10007"/>
                  </a:ext>
                </a:extLst>
              </a:tr>
              <a:tr h="190500">
                <a:tc>
                  <a:txBody>
                    <a:bodyPr/>
                    <a:lstStyle/>
                    <a:p>
                      <a:pPr algn="l" fontAlgn="b"/>
                      <a:r>
                        <a:rPr lang="sv-SE" sz="1200" u="none" strike="noStrike">
                          <a:effectLst/>
                          <a:latin typeface="EYInterstate Light" panose="02000506000000020004" pitchFamily="2" charset="0"/>
                        </a:rPr>
                        <a:t>Fortsatt drift</a:t>
                      </a:r>
                      <a:endParaRPr lang="sv-SE" sz="1200" b="0" i="0" u="none" strike="noStrike">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Bedöms föreligga</a:t>
                      </a:r>
                    </a:p>
                  </a:txBody>
                  <a:tcPr marL="36000" marR="36000" marT="36000" marB="36000">
                    <a:noFill/>
                  </a:tcPr>
                </a:tc>
                <a:extLst>
                  <a:ext uri="{0D108BD9-81ED-4DB2-BD59-A6C34878D82A}">
                    <a16:rowId xmlns:a16="http://schemas.microsoft.com/office/drawing/2014/main" val="10008"/>
                  </a:ext>
                </a:extLst>
              </a:tr>
              <a:tr h="190500">
                <a:tc>
                  <a:txBody>
                    <a:bodyPr/>
                    <a:lstStyle/>
                    <a:p>
                      <a:pPr algn="l" fontAlgn="b"/>
                      <a:r>
                        <a:rPr lang="sv-SE" sz="1200" u="none" strike="noStrike" dirty="0">
                          <a:effectLst/>
                          <a:latin typeface="EYInterstate Light" panose="02000506000000020004" pitchFamily="2" charset="0"/>
                        </a:rPr>
                        <a:t>Betydande brister i intern kontroll och/eller redovisningssystem</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Inga</a:t>
                      </a:r>
                      <a:r>
                        <a:rPr lang="sv-SE" sz="1200" b="0" i="0" u="none" strike="noStrike" baseline="0" dirty="0">
                          <a:solidFill>
                            <a:srgbClr val="000000"/>
                          </a:solidFill>
                          <a:effectLst/>
                          <a:latin typeface="EYInterstate Light" panose="02000506000000020004" pitchFamily="2" charset="0"/>
                        </a:rPr>
                        <a:t> betydande brister, se bild 11 för sammanfattning</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extLst>
                  <a:ext uri="{0D108BD9-81ED-4DB2-BD59-A6C34878D82A}">
                    <a16:rowId xmlns:a16="http://schemas.microsoft.com/office/drawing/2014/main" val="10009"/>
                  </a:ext>
                </a:extLst>
              </a:tr>
              <a:tr h="190500">
                <a:tc>
                  <a:txBody>
                    <a:bodyPr/>
                    <a:lstStyle/>
                    <a:p>
                      <a:pPr algn="l" fontAlgn="b"/>
                      <a:r>
                        <a:rPr lang="sv-SE" sz="1200" u="none" strike="noStrike" dirty="0">
                          <a:effectLst/>
                          <a:latin typeface="EYInterstate Light" panose="02000506000000020004" pitchFamily="2" charset="0"/>
                        </a:rPr>
                        <a:t>Överträdelser av lagar eller andra författningar </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Inga</a:t>
                      </a:r>
                      <a:r>
                        <a:rPr lang="sv-SE" sz="1200" b="0" i="0" u="none" strike="noStrike" baseline="0" dirty="0">
                          <a:solidFill>
                            <a:srgbClr val="000000"/>
                          </a:solidFill>
                          <a:effectLst/>
                          <a:latin typeface="EYInterstate Light" panose="02000506000000020004" pitchFamily="2" charset="0"/>
                        </a:rPr>
                        <a:t> väsentliga noterade</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extLst>
                  <a:ext uri="{0D108BD9-81ED-4DB2-BD59-A6C34878D82A}">
                    <a16:rowId xmlns:a16="http://schemas.microsoft.com/office/drawing/2014/main" val="10010"/>
                  </a:ext>
                </a:extLst>
              </a:tr>
              <a:tr h="190500">
                <a:tc>
                  <a:txBody>
                    <a:bodyPr/>
                    <a:lstStyle/>
                    <a:p>
                      <a:pPr algn="l" fontAlgn="b"/>
                      <a:r>
                        <a:rPr lang="sv-SE" sz="1200" u="none" strike="noStrike">
                          <a:effectLst/>
                          <a:latin typeface="EYInterstate Light" panose="02000506000000020004" pitchFamily="2" charset="0"/>
                        </a:rPr>
                        <a:t>Värderingsmetoder och förändringar i dessa </a:t>
                      </a:r>
                      <a:endParaRPr lang="sv-SE" sz="1200" b="0" i="0" u="none" strike="noStrike">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Inga väsentliga förändringar noterade</a:t>
                      </a:r>
                    </a:p>
                  </a:txBody>
                  <a:tcPr marL="36000" marR="36000" marT="36000" marB="36000">
                    <a:noFill/>
                  </a:tcPr>
                </a:tc>
                <a:extLst>
                  <a:ext uri="{0D108BD9-81ED-4DB2-BD59-A6C34878D82A}">
                    <a16:rowId xmlns:a16="http://schemas.microsoft.com/office/drawing/2014/main" val="10011"/>
                  </a:ext>
                </a:extLst>
              </a:tr>
              <a:tr h="190500">
                <a:tc>
                  <a:txBody>
                    <a:bodyPr/>
                    <a:lstStyle/>
                    <a:p>
                      <a:pPr algn="l" fontAlgn="b"/>
                      <a:r>
                        <a:rPr lang="sv-SE" sz="1200" u="none" strike="noStrike">
                          <a:effectLst/>
                          <a:latin typeface="EYInterstate Light" panose="02000506000000020004" pitchFamily="2" charset="0"/>
                        </a:rPr>
                        <a:t>Konsolideringens omfattning</a:t>
                      </a:r>
                      <a:endParaRPr lang="sv-SE" sz="1200" b="0" i="0" u="none" strike="noStrike">
                        <a:solidFill>
                          <a:srgbClr val="000000"/>
                        </a:solidFill>
                        <a:effectLst/>
                        <a:latin typeface="EYInterstate Light" panose="02000506000000020004" pitchFamily="2" charset="0"/>
                      </a:endParaRPr>
                    </a:p>
                  </a:txBody>
                  <a:tcPr marL="36000" marR="36000" marT="36000" marB="36000">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200" b="0" i="0" u="none" strike="noStrike" dirty="0">
                          <a:solidFill>
                            <a:srgbClr val="000000"/>
                          </a:solidFill>
                          <a:effectLst/>
                          <a:latin typeface="EYInterstate Light" panose="02000506000000020004" pitchFamily="2" charset="0"/>
                        </a:rPr>
                        <a:t>Ej tillämpligt</a:t>
                      </a:r>
                    </a:p>
                  </a:txBody>
                  <a:tcPr marL="36000" marR="36000" marT="36000" marB="36000">
                    <a:noFill/>
                  </a:tcPr>
                </a:tc>
                <a:extLst>
                  <a:ext uri="{0D108BD9-81ED-4DB2-BD59-A6C34878D82A}">
                    <a16:rowId xmlns:a16="http://schemas.microsoft.com/office/drawing/2014/main" val="10012"/>
                  </a:ext>
                </a:extLst>
              </a:tr>
              <a:tr h="190500">
                <a:tc>
                  <a:txBody>
                    <a:bodyPr/>
                    <a:lstStyle/>
                    <a:p>
                      <a:pPr algn="l" fontAlgn="b"/>
                      <a:r>
                        <a:rPr lang="sv-SE" sz="1200" u="none" strike="noStrike" dirty="0">
                          <a:effectLst/>
                          <a:latin typeface="EYInterstate Light" panose="02000506000000020004" pitchFamily="2" charset="0"/>
                        </a:rPr>
                        <a:t>Allt material och förklaringar erhållna</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algn="l" fontAlgn="b"/>
                      <a:r>
                        <a:rPr lang="sv-SE" sz="1200" b="0" i="0" u="none" strike="noStrike" dirty="0">
                          <a:solidFill>
                            <a:srgbClr val="000000"/>
                          </a:solidFill>
                          <a:effectLst/>
                          <a:latin typeface="EYInterstate Light" panose="02000506000000020004" pitchFamily="2" charset="0"/>
                        </a:rPr>
                        <a:t>Allt</a:t>
                      </a:r>
                      <a:r>
                        <a:rPr lang="sv-SE" sz="1200" b="0" i="0" u="none" strike="noStrike" baseline="0" dirty="0">
                          <a:solidFill>
                            <a:srgbClr val="000000"/>
                          </a:solidFill>
                          <a:effectLst/>
                          <a:latin typeface="EYInterstate Light" panose="02000506000000020004" pitchFamily="2" charset="0"/>
                        </a:rPr>
                        <a:t> efterfrågat material erhållet</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extLst>
                  <a:ext uri="{0D108BD9-81ED-4DB2-BD59-A6C34878D82A}">
                    <a16:rowId xmlns:a16="http://schemas.microsoft.com/office/drawing/2014/main" val="10013"/>
                  </a:ext>
                </a:extLst>
              </a:tr>
              <a:tr h="190500">
                <a:tc>
                  <a:txBody>
                    <a:bodyPr/>
                    <a:lstStyle/>
                    <a:p>
                      <a:pPr algn="l" fontAlgn="b"/>
                      <a:r>
                        <a:rPr lang="sv-SE" sz="1200" u="none" strike="noStrike" dirty="0">
                          <a:effectLst/>
                          <a:latin typeface="EYInterstate Light" panose="02000506000000020004" pitchFamily="2" charset="0"/>
                        </a:rPr>
                        <a:t>Andra frågor  </a:t>
                      </a:r>
                      <a:endParaRPr lang="sv-SE" sz="1200" b="0" i="0" u="none" strike="noStrike" dirty="0">
                        <a:solidFill>
                          <a:srgbClr val="000000"/>
                        </a:solidFill>
                        <a:effectLst/>
                        <a:latin typeface="EYInterstate Light" panose="02000506000000020004" pitchFamily="2" charset="0"/>
                      </a:endParaRPr>
                    </a:p>
                  </a:txBody>
                  <a:tcPr marL="36000" marR="36000" marT="36000" marB="36000">
                    <a:no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sv-SE" sz="1200" b="0" i="0" u="none" strike="noStrike" dirty="0">
                          <a:solidFill>
                            <a:srgbClr val="000000"/>
                          </a:solidFill>
                          <a:effectLst/>
                          <a:latin typeface="EYInterstate Light" panose="02000506000000020004" pitchFamily="2" charset="0"/>
                        </a:rPr>
                        <a:t>Ej tillämpligt</a:t>
                      </a:r>
                    </a:p>
                  </a:txBody>
                  <a:tcPr marL="36000" marR="36000" marT="36000" marB="36000">
                    <a:no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16426105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sv-SE" dirty="0"/>
              <a:t>Uppföljning av tidigare lämnade rekommendationer</a:t>
            </a:r>
            <a:br>
              <a:rPr lang="sv-SE" dirty="0"/>
            </a:br>
            <a:endParaRPr lang="sv-SE" sz="2400" b="0" dirty="0"/>
          </a:p>
        </p:txBody>
      </p:sp>
      <p:sp>
        <p:nvSpPr>
          <p:cNvPr id="7" name="Rectangle 6"/>
          <p:cNvSpPr/>
          <p:nvPr/>
        </p:nvSpPr>
        <p:spPr>
          <a:xfrm>
            <a:off x="453753" y="1096180"/>
            <a:ext cx="8229600" cy="2675740"/>
          </a:xfrm>
          <a:prstGeom prst="rect">
            <a:avLst/>
          </a:prstGeom>
        </p:spPr>
        <p:txBody>
          <a:bodyPr lIns="0" rIns="0">
            <a:noAutofit/>
          </a:bodyPr>
          <a:lstStyle/>
          <a:p>
            <a:pPr>
              <a:spcBef>
                <a:spcPct val="20000"/>
              </a:spcBef>
              <a:buClr>
                <a:schemeClr val="accent2"/>
              </a:buClr>
              <a:buSzPct val="70000"/>
            </a:pPr>
            <a:r>
              <a:rPr lang="sv-SE" sz="1200" dirty="0">
                <a:solidFill>
                  <a:schemeClr val="bg1"/>
                </a:solidFill>
                <a:latin typeface="EYInterstate Light" pitchFamily="2" charset="0"/>
              </a:rPr>
              <a:t>I samband med vår löpande granskning avlämnade vi en lägesrapport avseende intern kontroll. Rapporten innehöll ett antal rekommendationer avseende bl.a. bokslutsprocessen, inköp och utbetalningar, återförsäkringsprocessen och löneprocessen. Vi kommer att följa upp dessa under 2021. Nedan sammanfattas våra väsentliga iakttagelser.</a:t>
            </a:r>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graphicFrame>
        <p:nvGraphicFramePr>
          <p:cNvPr id="8" name="Table 7"/>
          <p:cNvGraphicFramePr>
            <a:graphicFrameLocks noGrp="1"/>
          </p:cNvGraphicFramePr>
          <p:nvPr>
            <p:extLst>
              <p:ext uri="{D42A27DB-BD31-4B8C-83A1-F6EECF244321}">
                <p14:modId xmlns:p14="http://schemas.microsoft.com/office/powerpoint/2010/main" val="2353321082"/>
              </p:ext>
            </p:extLst>
          </p:nvPr>
        </p:nvGraphicFramePr>
        <p:xfrm>
          <a:off x="343268" y="1782050"/>
          <a:ext cx="8272130" cy="4346448"/>
        </p:xfrm>
        <a:graphic>
          <a:graphicData uri="http://schemas.openxmlformats.org/drawingml/2006/table">
            <a:tbl>
              <a:tblPr/>
              <a:tblGrid>
                <a:gridCol w="2732567">
                  <a:extLst>
                    <a:ext uri="{9D8B030D-6E8A-4147-A177-3AD203B41FA5}">
                      <a16:colId xmlns:a16="http://schemas.microsoft.com/office/drawing/2014/main" val="20000"/>
                    </a:ext>
                  </a:extLst>
                </a:gridCol>
                <a:gridCol w="786810">
                  <a:extLst>
                    <a:ext uri="{9D8B030D-6E8A-4147-A177-3AD203B41FA5}">
                      <a16:colId xmlns:a16="http://schemas.microsoft.com/office/drawing/2014/main" val="20001"/>
                    </a:ext>
                  </a:extLst>
                </a:gridCol>
                <a:gridCol w="744279">
                  <a:extLst>
                    <a:ext uri="{9D8B030D-6E8A-4147-A177-3AD203B41FA5}">
                      <a16:colId xmlns:a16="http://schemas.microsoft.com/office/drawing/2014/main" val="20002"/>
                    </a:ext>
                  </a:extLst>
                </a:gridCol>
                <a:gridCol w="4008474">
                  <a:extLst>
                    <a:ext uri="{9D8B030D-6E8A-4147-A177-3AD203B41FA5}">
                      <a16:colId xmlns:a16="http://schemas.microsoft.com/office/drawing/2014/main" val="20003"/>
                    </a:ext>
                  </a:extLst>
                </a:gridCol>
              </a:tblGrid>
              <a:tr h="0">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0">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en-US" sz="1100" b="1" i="0" u="none" strike="noStrike" cap="none" normalizeH="0" baseline="0" dirty="0">
                          <a:ln>
                            <a:noFill/>
                          </a:ln>
                          <a:solidFill>
                            <a:srgbClr val="FFFFFF"/>
                          </a:solidFill>
                          <a:effectLst/>
                          <a:latin typeface="Arial" charset="0"/>
                        </a:rPr>
                        <a:t>2021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r h="158010">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lang="sv-SE" sz="1100" b="1" kern="1200" dirty="0">
                          <a:solidFill>
                            <a:srgbClr val="646464"/>
                          </a:solidFill>
                          <a:latin typeface="+mn-lt"/>
                          <a:ea typeface="+mn-ea"/>
                          <a:cs typeface="+mn-cs"/>
                        </a:rPr>
                        <a:t>Premieprocessen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en-US" sz="1100" b="1" i="0" u="none" strike="noStrike" cap="none" normalizeH="0" baseline="0" dirty="0">
                        <a:ln>
                          <a:noFill/>
                        </a:ln>
                        <a:solidFill>
                          <a:srgbClr val="646464"/>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hangingPunct="0"/>
                      <a:r>
                        <a:rPr lang="sv-SE" sz="1100" kern="1200" dirty="0">
                          <a:solidFill>
                            <a:srgbClr val="646464"/>
                          </a:solidFill>
                          <a:latin typeface="+mn-lt"/>
                          <a:ea typeface="+mn-ea"/>
                          <a:cs typeface="+mn-cs"/>
                        </a:rPr>
                        <a:t>Vi har gått igenom processen inklusive bolagets rutiner avseende premiesättningen. Under året har bolaget ej haft några nya kunder utan endast uppdaterat villkor för befintliga. Bolaget har dokumenterade rutiner avseende premiesättningen för kunder och vi bedömer processen i allt väsentligt fungerar väl.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extLst>
                  <a:ext uri="{0D108BD9-81ED-4DB2-BD59-A6C34878D82A}">
                    <a16:rowId xmlns:a16="http://schemas.microsoft.com/office/drawing/2014/main" val="10002"/>
                  </a:ext>
                </a:extLst>
              </a:tr>
              <a:tr h="216992">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100" b="1" kern="1200" dirty="0">
                          <a:solidFill>
                            <a:srgbClr val="646464"/>
                          </a:solidFill>
                          <a:latin typeface="+mn-lt"/>
                          <a:ea typeface="+mn-ea"/>
                          <a:cs typeface="+mn-cs"/>
                        </a:rPr>
                        <a:t>Skaderegleringsprocessen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1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hangingPunct="0"/>
                      <a:r>
                        <a:rPr lang="sv-SE" sz="1100" kern="1200" dirty="0">
                          <a:solidFill>
                            <a:srgbClr val="646464"/>
                          </a:solidFill>
                          <a:latin typeface="+mn-lt"/>
                          <a:ea typeface="+mn-ea"/>
                          <a:cs typeface="+mn-cs"/>
                        </a:rPr>
                        <a:t>Bolaget har ett övergripande ramverk, samt ett specifikt ramverk för varje försäkringsområde. Samtliga ramverk har uppdaterats under 2021. </a:t>
                      </a:r>
                    </a:p>
                    <a:p>
                      <a:r>
                        <a:rPr lang="sv-SE" sz="1100" kern="1200" dirty="0">
                          <a:solidFill>
                            <a:srgbClr val="646464"/>
                          </a:solidFill>
                          <a:latin typeface="+mn-lt"/>
                          <a:ea typeface="+mn-ea"/>
                          <a:cs typeface="+mn-cs"/>
                        </a:rPr>
                        <a:t>Skadeansvarig har kvartalsvisa möten med samtliga skaderegleringsfirmor där väsentliga reserver gås igenom. Vår bedömning är att skaderegleringsprocessen i allt väsentligt fungerar väl.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r h="0">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100" b="1" kern="1200" dirty="0">
                          <a:solidFill>
                            <a:srgbClr val="646464"/>
                          </a:solidFill>
                          <a:latin typeface="+mn-lt"/>
                          <a:ea typeface="+mn-ea"/>
                          <a:cs typeface="+mn-cs"/>
                        </a:rPr>
                        <a:t>Återförsäkringsprocessen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1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hangingPunct="0"/>
                      <a:r>
                        <a:rPr lang="sv-SE" sz="1100" kern="1200" dirty="0">
                          <a:solidFill>
                            <a:srgbClr val="646464"/>
                          </a:solidFill>
                          <a:latin typeface="+mn-lt"/>
                          <a:ea typeface="+mn-ea"/>
                          <a:cs typeface="+mn-cs"/>
                        </a:rPr>
                        <a:t>Vi rekommenderar att bolaget tydliggör i dokumentationen att dualitet förekommit vid rapportering av data till återförsäkrarna. </a:t>
                      </a:r>
                    </a:p>
                    <a:p>
                      <a:pPr hangingPunct="0"/>
                      <a:r>
                        <a:rPr lang="sv-SE" sz="1100" kern="1200" dirty="0">
                          <a:solidFill>
                            <a:srgbClr val="646464"/>
                          </a:solidFill>
                          <a:latin typeface="+mn-lt"/>
                          <a:ea typeface="+mn-ea"/>
                          <a:cs typeface="+mn-cs"/>
                        </a:rPr>
                        <a:t> </a:t>
                      </a:r>
                    </a:p>
                    <a:p>
                      <a:pPr hangingPunct="0"/>
                      <a:r>
                        <a:rPr lang="sv-SE" sz="1100" kern="1200" dirty="0">
                          <a:solidFill>
                            <a:srgbClr val="646464"/>
                          </a:solidFill>
                          <a:latin typeface="+mn-lt"/>
                          <a:ea typeface="+mn-ea"/>
                          <a:cs typeface="+mn-cs"/>
                        </a:rPr>
                        <a:t>Vi rekommenderar även att bolaget uppdaterar sina styrdokument så att det överensstämmer med rutinen med det nya försäkringssystemet.  </a:t>
                      </a:r>
                    </a:p>
                    <a:p>
                      <a:pPr marL="0" marR="0" lvl="0" indent="0" algn="l" defTabSz="914400" rtl="0" eaLnBrk="1" fontAlgn="base" latinLnBrk="0" hangingPunct="1">
                        <a:lnSpc>
                          <a:spcPct val="100000"/>
                        </a:lnSpc>
                        <a:spcBef>
                          <a:spcPct val="20000"/>
                        </a:spcBef>
                        <a:spcAft>
                          <a:spcPct val="0"/>
                        </a:spcAft>
                        <a:buClrTx/>
                        <a:buSzPct val="75000"/>
                        <a:buFont typeface="Arial" panose="020B0604020202020204" pitchFamily="34" charset="0"/>
                        <a:buNone/>
                        <a:tabLst/>
                        <a:defRPr/>
                      </a:pPr>
                      <a:endParaRPr lang="sv-SE" sz="11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extLst>
                  <a:ext uri="{0D108BD9-81ED-4DB2-BD59-A6C34878D82A}">
                    <a16:rowId xmlns:a16="http://schemas.microsoft.com/office/drawing/2014/main" val="10004"/>
                  </a:ext>
                </a:extLst>
              </a:tr>
            </a:tbl>
          </a:graphicData>
        </a:graphic>
      </p:graphicFrame>
      <p:sp>
        <p:nvSpPr>
          <p:cNvPr id="9" name="Text Box 3"/>
          <p:cNvSpPr txBox="1">
            <a:spLocks noChangeArrowheads="1"/>
          </p:cNvSpPr>
          <p:nvPr/>
        </p:nvSpPr>
        <p:spPr bwMode="auto">
          <a:xfrm>
            <a:off x="1462504" y="6259984"/>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SIGNIFIKANTA</a:t>
            </a:r>
          </a:p>
          <a:p>
            <a:pPr algn="l" eaLnBrk="0" hangingPunct="0"/>
            <a:r>
              <a:rPr lang="sv-SE" sz="1100" dirty="0"/>
              <a:t>IAKTTAGELSER</a:t>
            </a:r>
          </a:p>
        </p:txBody>
      </p:sp>
      <p:sp>
        <p:nvSpPr>
          <p:cNvPr id="10" name="Text Box 5"/>
          <p:cNvSpPr txBox="1">
            <a:spLocks noChangeArrowheads="1"/>
          </p:cNvSpPr>
          <p:nvPr/>
        </p:nvSpPr>
        <p:spPr bwMode="auto">
          <a:xfrm>
            <a:off x="3050777" y="6297979"/>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VIKTIGA</a:t>
            </a:r>
          </a:p>
          <a:p>
            <a:pPr algn="l" eaLnBrk="0" hangingPunct="0"/>
            <a:r>
              <a:rPr lang="sv-SE" sz="1100" dirty="0"/>
              <a:t>IAKTTAGELSER</a:t>
            </a:r>
          </a:p>
        </p:txBody>
      </p:sp>
      <p:sp>
        <p:nvSpPr>
          <p:cNvPr id="11" name="Text Box 225"/>
          <p:cNvSpPr txBox="1">
            <a:spLocks noChangeArrowheads="1"/>
          </p:cNvSpPr>
          <p:nvPr/>
        </p:nvSpPr>
        <p:spPr bwMode="auto">
          <a:xfrm>
            <a:off x="4774863" y="6297978"/>
            <a:ext cx="131549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MINDRE</a:t>
            </a:r>
          </a:p>
          <a:p>
            <a:pPr algn="l" eaLnBrk="0" hangingPunct="0"/>
            <a:r>
              <a:rPr lang="sv-SE" sz="1100" dirty="0"/>
              <a:t>IAKTTAGELSER </a:t>
            </a:r>
          </a:p>
        </p:txBody>
      </p:sp>
      <p:sp>
        <p:nvSpPr>
          <p:cNvPr id="13" name="Text Box 224"/>
          <p:cNvSpPr txBox="1">
            <a:spLocks noChangeArrowheads="1"/>
          </p:cNvSpPr>
          <p:nvPr/>
        </p:nvSpPr>
        <p:spPr bwMode="auto">
          <a:xfrm>
            <a:off x="6431484" y="6259983"/>
            <a:ext cx="166840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INGA</a:t>
            </a:r>
          </a:p>
          <a:p>
            <a:pPr algn="l" eaLnBrk="0" hangingPunct="0"/>
            <a:r>
              <a:rPr lang="sv-SE" sz="1100" dirty="0"/>
              <a:t>IAKTTAGELSER</a:t>
            </a:r>
          </a:p>
        </p:txBody>
      </p:sp>
      <p:sp>
        <p:nvSpPr>
          <p:cNvPr id="14" name="AutoShape 6"/>
          <p:cNvSpPr>
            <a:spLocks noChangeArrowheads="1"/>
          </p:cNvSpPr>
          <p:nvPr/>
        </p:nvSpPr>
        <p:spPr bwMode="auto">
          <a:xfrm>
            <a:off x="4439338" y="6369050"/>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15" name="AutoShape 246"/>
          <p:cNvSpPr>
            <a:spLocks noChangeArrowheads="1"/>
          </p:cNvSpPr>
          <p:nvPr/>
        </p:nvSpPr>
        <p:spPr bwMode="auto">
          <a:xfrm>
            <a:off x="2806853" y="6367462"/>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17" name="AutoShape 4"/>
          <p:cNvSpPr>
            <a:spLocks noChangeArrowheads="1"/>
          </p:cNvSpPr>
          <p:nvPr/>
        </p:nvSpPr>
        <p:spPr bwMode="auto">
          <a:xfrm>
            <a:off x="1223508" y="6367462"/>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endParaRPr lang="sv-SE" dirty="0"/>
          </a:p>
        </p:txBody>
      </p:sp>
      <p:sp>
        <p:nvSpPr>
          <p:cNvPr id="31" name="AutoShape 6"/>
          <p:cNvSpPr>
            <a:spLocks noChangeArrowheads="1"/>
          </p:cNvSpPr>
          <p:nvPr/>
        </p:nvSpPr>
        <p:spPr bwMode="auto">
          <a:xfrm>
            <a:off x="3353829" y="5247821"/>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29" name="AutoShape 6"/>
          <p:cNvSpPr>
            <a:spLocks noChangeArrowheads="1"/>
          </p:cNvSpPr>
          <p:nvPr/>
        </p:nvSpPr>
        <p:spPr bwMode="auto">
          <a:xfrm>
            <a:off x="4164935" y="5247821"/>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23" name="AutoShape 108">
            <a:extLst>
              <a:ext uri="{FF2B5EF4-FFF2-40B4-BE49-F238E27FC236}">
                <a16:creationId xmlns:a16="http://schemas.microsoft.com/office/drawing/2014/main" id="{2CCB29A4-E0E8-476A-B395-9BF154A05F36}"/>
              </a:ext>
            </a:extLst>
          </p:cNvPr>
          <p:cNvSpPr>
            <a:spLocks noChangeArrowheads="1"/>
          </p:cNvSpPr>
          <p:nvPr/>
        </p:nvSpPr>
        <p:spPr bwMode="auto">
          <a:xfrm>
            <a:off x="6147236" y="6367461"/>
            <a:ext cx="215900" cy="215900"/>
          </a:xfrm>
          <a:prstGeom prst="flowChartConnector">
            <a:avLst/>
          </a:prstGeom>
          <a:noFill/>
          <a:ln w="9525" algn="ctr">
            <a:solidFill>
              <a:schemeClr val="tx1"/>
            </a:solidFill>
            <a:round/>
            <a:headEnd/>
            <a:tailEnd/>
          </a:ln>
          <a:effectLst/>
        </p:spPr>
        <p:txBody>
          <a:bodyPr wrap="none" lIns="91408" tIns="45704" rIns="91408" bIns="45704" anchor="ctr"/>
          <a:lstStyle/>
          <a:p>
            <a:endParaRPr lang="sv-SE" dirty="0"/>
          </a:p>
        </p:txBody>
      </p:sp>
      <p:sp>
        <p:nvSpPr>
          <p:cNvPr id="30" name="AutoShape 108">
            <a:extLst>
              <a:ext uri="{FF2B5EF4-FFF2-40B4-BE49-F238E27FC236}">
                <a16:creationId xmlns:a16="http://schemas.microsoft.com/office/drawing/2014/main" id="{941C993C-D034-44D6-A391-9B835BC842F2}"/>
              </a:ext>
            </a:extLst>
          </p:cNvPr>
          <p:cNvSpPr>
            <a:spLocks noChangeArrowheads="1"/>
          </p:cNvSpPr>
          <p:nvPr/>
        </p:nvSpPr>
        <p:spPr bwMode="auto">
          <a:xfrm>
            <a:off x="4155521" y="3902618"/>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32" name="AutoShape 108">
            <a:extLst>
              <a:ext uri="{FF2B5EF4-FFF2-40B4-BE49-F238E27FC236}">
                <a16:creationId xmlns:a16="http://schemas.microsoft.com/office/drawing/2014/main" id="{C5FA95BF-BA6B-4C84-B3A9-EDE9E45DD6D3}"/>
              </a:ext>
            </a:extLst>
          </p:cNvPr>
          <p:cNvSpPr>
            <a:spLocks noChangeArrowheads="1"/>
          </p:cNvSpPr>
          <p:nvPr/>
        </p:nvSpPr>
        <p:spPr bwMode="auto">
          <a:xfrm>
            <a:off x="4142776" y="2733161"/>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0" name="AutoShape 108">
            <a:extLst>
              <a:ext uri="{FF2B5EF4-FFF2-40B4-BE49-F238E27FC236}">
                <a16:creationId xmlns:a16="http://schemas.microsoft.com/office/drawing/2014/main" id="{D037CE13-051F-4E5A-A68F-F4F9B3EE71DC}"/>
              </a:ext>
            </a:extLst>
          </p:cNvPr>
          <p:cNvSpPr>
            <a:spLocks noChangeArrowheads="1"/>
          </p:cNvSpPr>
          <p:nvPr/>
        </p:nvSpPr>
        <p:spPr bwMode="auto">
          <a:xfrm>
            <a:off x="3375506" y="3902618"/>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1" name="AutoShape 108">
            <a:extLst>
              <a:ext uri="{FF2B5EF4-FFF2-40B4-BE49-F238E27FC236}">
                <a16:creationId xmlns:a16="http://schemas.microsoft.com/office/drawing/2014/main" id="{FD0F9245-C250-4F3E-AC87-40D1FF00565A}"/>
              </a:ext>
            </a:extLst>
          </p:cNvPr>
          <p:cNvSpPr>
            <a:spLocks noChangeArrowheads="1"/>
          </p:cNvSpPr>
          <p:nvPr/>
        </p:nvSpPr>
        <p:spPr bwMode="auto">
          <a:xfrm>
            <a:off x="3373434" y="273316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Tree>
    <p:extLst>
      <p:ext uri="{BB962C8B-B14F-4D97-AF65-F5344CB8AC3E}">
        <p14:creationId xmlns:p14="http://schemas.microsoft.com/office/powerpoint/2010/main" val="2183112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sv-SE" dirty="0"/>
              <a:t>Uppföljning av tidigare lämnade rekommendationer</a:t>
            </a:r>
            <a:br>
              <a:rPr lang="sv-SE" dirty="0"/>
            </a:br>
            <a:endParaRPr lang="sv-SE" sz="2400" b="0" dirty="0"/>
          </a:p>
        </p:txBody>
      </p:sp>
      <p:sp>
        <p:nvSpPr>
          <p:cNvPr id="7" name="Rectangle 6"/>
          <p:cNvSpPr/>
          <p:nvPr/>
        </p:nvSpPr>
        <p:spPr>
          <a:xfrm>
            <a:off x="457200" y="1088758"/>
            <a:ext cx="8229600" cy="2675740"/>
          </a:xfrm>
          <a:prstGeom prst="rect">
            <a:avLst/>
          </a:prstGeom>
        </p:spPr>
        <p:txBody>
          <a:bodyPr lIns="0" rIns="0">
            <a:noAutofit/>
          </a:bodyPr>
          <a:lstStyle/>
          <a:p>
            <a:pPr>
              <a:spcBef>
                <a:spcPct val="20000"/>
              </a:spcBef>
              <a:buClr>
                <a:schemeClr val="accent2"/>
              </a:buClr>
              <a:buSzPct val="70000"/>
            </a:pPr>
            <a:r>
              <a:rPr lang="sv-SE" sz="1200" dirty="0">
                <a:solidFill>
                  <a:schemeClr val="bg1"/>
                </a:solidFill>
                <a:latin typeface="EYInterstate Light" pitchFamily="2" charset="0"/>
              </a:rPr>
              <a:t>I samband med vår löpande granskning avlämnade vi en lägesrapport avseende intern kontroll. Rapporten innehöll ett antal rekommendationer avseende bl.a. bokslutsprocessen, inköp och utbetalningar, återförsäkringsprocessen och löneprocessen. Vi kommer att följa upp dessa under 2021. Nedan sammanfattas våra väsentliga iakttagelser.</a:t>
            </a:r>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graphicFrame>
        <p:nvGraphicFramePr>
          <p:cNvPr id="8" name="Table 7"/>
          <p:cNvGraphicFramePr>
            <a:graphicFrameLocks noGrp="1"/>
          </p:cNvGraphicFramePr>
          <p:nvPr>
            <p:extLst>
              <p:ext uri="{D42A27DB-BD31-4B8C-83A1-F6EECF244321}">
                <p14:modId xmlns:p14="http://schemas.microsoft.com/office/powerpoint/2010/main" val="4088107638"/>
              </p:ext>
            </p:extLst>
          </p:nvPr>
        </p:nvGraphicFramePr>
        <p:xfrm>
          <a:off x="292077" y="1758864"/>
          <a:ext cx="8272130" cy="4334071"/>
        </p:xfrm>
        <a:graphic>
          <a:graphicData uri="http://schemas.openxmlformats.org/drawingml/2006/table">
            <a:tbl>
              <a:tblPr/>
              <a:tblGrid>
                <a:gridCol w="2732567">
                  <a:extLst>
                    <a:ext uri="{9D8B030D-6E8A-4147-A177-3AD203B41FA5}">
                      <a16:colId xmlns:a16="http://schemas.microsoft.com/office/drawing/2014/main" val="20000"/>
                    </a:ext>
                  </a:extLst>
                </a:gridCol>
                <a:gridCol w="786810">
                  <a:extLst>
                    <a:ext uri="{9D8B030D-6E8A-4147-A177-3AD203B41FA5}">
                      <a16:colId xmlns:a16="http://schemas.microsoft.com/office/drawing/2014/main" val="20001"/>
                    </a:ext>
                  </a:extLst>
                </a:gridCol>
                <a:gridCol w="744279">
                  <a:extLst>
                    <a:ext uri="{9D8B030D-6E8A-4147-A177-3AD203B41FA5}">
                      <a16:colId xmlns:a16="http://schemas.microsoft.com/office/drawing/2014/main" val="20002"/>
                    </a:ext>
                  </a:extLst>
                </a:gridCol>
                <a:gridCol w="4008474">
                  <a:extLst>
                    <a:ext uri="{9D8B030D-6E8A-4147-A177-3AD203B41FA5}">
                      <a16:colId xmlns:a16="http://schemas.microsoft.com/office/drawing/2014/main" val="20003"/>
                    </a:ext>
                  </a:extLst>
                </a:gridCol>
              </a:tblGrid>
              <a:tr h="274607">
                <a:tc rowSpan="2">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gridSpan="3">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Bedömning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0000"/>
                  </a:ext>
                </a:extLst>
              </a:tr>
              <a:tr h="274607">
                <a:tc vMerge="1">
                  <a:txBody>
                    <a:bodyPr/>
                    <a:lstStyle/>
                    <a:p>
                      <a:endParaRPr lang="sv-SE"/>
                    </a:p>
                  </a:txBody>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en-US" sz="1100" b="1" i="0" u="none" strike="noStrike" cap="none" normalizeH="0" baseline="0" dirty="0">
                          <a:ln>
                            <a:noFill/>
                          </a:ln>
                          <a:solidFill>
                            <a:srgbClr val="FFFFFF"/>
                          </a:solidFill>
                          <a:effectLst/>
                          <a:latin typeface="Arial" charset="0"/>
                        </a:rPr>
                        <a:t>2020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en-US" sz="1100" b="1" i="0" u="none" strike="noStrike" cap="none" normalizeH="0" baseline="0" dirty="0">
                          <a:ln>
                            <a:noFill/>
                          </a:ln>
                          <a:solidFill>
                            <a:srgbClr val="FFFFFF"/>
                          </a:solidFill>
                          <a:effectLst/>
                          <a:latin typeface="Arial" charset="0"/>
                        </a:rPr>
                        <a:t>2021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cap="none" normalizeH="0" baseline="0" dirty="0">
                          <a:ln>
                            <a:noFill/>
                          </a:ln>
                          <a:solidFill>
                            <a:srgbClr val="FFFFFF"/>
                          </a:solidFill>
                          <a:effectLst/>
                          <a:latin typeface="Arial" charset="0"/>
                        </a:rPr>
                        <a:t>Kommentar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r h="866454">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100" b="1" kern="1200" dirty="0">
                          <a:solidFill>
                            <a:srgbClr val="646464"/>
                          </a:solidFill>
                          <a:latin typeface="+mn-lt"/>
                          <a:ea typeface="+mn-ea"/>
                          <a:cs typeface="+mn-cs"/>
                        </a:rPr>
                        <a:t>Inköp</a:t>
                      </a:r>
                      <a:r>
                        <a:rPr lang="sv-SE" sz="1100" b="1" kern="1200" baseline="0" dirty="0">
                          <a:solidFill>
                            <a:srgbClr val="646464"/>
                          </a:solidFill>
                          <a:latin typeface="+mn-lt"/>
                          <a:ea typeface="+mn-ea"/>
                          <a:cs typeface="+mn-cs"/>
                        </a:rPr>
                        <a:t> och u</a:t>
                      </a:r>
                      <a:r>
                        <a:rPr lang="sv-SE" sz="1100" b="1" kern="1200" dirty="0">
                          <a:solidFill>
                            <a:srgbClr val="646464"/>
                          </a:solidFill>
                          <a:latin typeface="+mn-lt"/>
                          <a:ea typeface="+mn-ea"/>
                          <a:cs typeface="+mn-cs"/>
                        </a:rPr>
                        <a:t>tbetalningsprocessen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1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100" kern="1200" dirty="0">
                          <a:solidFill>
                            <a:srgbClr val="646464"/>
                          </a:solidFill>
                          <a:latin typeface="+mn-lt"/>
                          <a:ea typeface="+mn-ea"/>
                          <a:cs typeface="+mn-cs"/>
                        </a:rPr>
                        <a:t>En väl fungerande rutin för ansvarsfördelning avseende inköp och betalningar är nödvändig för att undvika felaktig redovisning samt hantering av bolagets likvida medel. Bolaget har sedan tidigare tagit till sig våra rekommendationer avseende krypterade betalningsfiler och möjlighet till justering av grunddata. </a:t>
                      </a:r>
                    </a:p>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100" kern="1200" dirty="0">
                          <a:solidFill>
                            <a:srgbClr val="646464"/>
                          </a:solidFill>
                          <a:latin typeface="+mn-lt"/>
                          <a:ea typeface="+mn-ea"/>
                          <a:cs typeface="+mn-cs"/>
                        </a:rPr>
                        <a:t>Vår bedömning är att inköps- och utbetalningsprocessen i all väsentlighet fungerar väl.</a:t>
                      </a:r>
                    </a:p>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endParaRPr lang="sv-SE" sz="1100" kern="1200" dirty="0">
                        <a:solidFill>
                          <a:srgbClr val="646464"/>
                        </a:solidFill>
                        <a:latin typeface="+mn-lt"/>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extLst>
                  <a:ext uri="{0D108BD9-81ED-4DB2-BD59-A6C34878D82A}">
                    <a16:rowId xmlns:a16="http://schemas.microsoft.com/office/drawing/2014/main" val="281372874"/>
                  </a:ext>
                </a:extLst>
              </a:tr>
              <a:tr h="1487620">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100" b="1" kern="1200" dirty="0">
                          <a:solidFill>
                            <a:srgbClr val="646464"/>
                          </a:solidFill>
                          <a:latin typeface="+mn-lt"/>
                          <a:ea typeface="+mn-ea"/>
                          <a:cs typeface="+mn-cs"/>
                        </a:rPr>
                        <a:t>Löneprocessen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1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100" kern="1200" dirty="0">
                          <a:solidFill>
                            <a:srgbClr val="646464"/>
                          </a:solidFill>
                          <a:latin typeface="+mn-lt"/>
                          <a:ea typeface="+mn-ea"/>
                          <a:cs typeface="+mn-cs"/>
                        </a:rPr>
                        <a:t>Bolaget har som rutin att samtliga löneförändringar är godkända (t.ex. på papper eller via mail) innan dessa läggs in i lönesystemet. Vi noterar samtidigt att ändringar i lönesystemet av grunddata (t.ex. lön och andra villkor) kan utföras av en person ensam. Bolaget har sedan 2019 infört en rutin att förändringar av grunddata granskas två gånger per år. </a:t>
                      </a:r>
                    </a:p>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100" kern="1200" dirty="0">
                          <a:solidFill>
                            <a:srgbClr val="646464"/>
                          </a:solidFill>
                          <a:latin typeface="+mn-lt"/>
                          <a:ea typeface="+mn-ea"/>
                          <a:cs typeface="+mn-cs"/>
                        </a:rPr>
                        <a:t>Vi bedömer att löneprocessen i allt väsentligt fungerar bra .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40000"/>
                        <a:lumOff val="60000"/>
                      </a:schemeClr>
                    </a:solidFill>
                  </a:tcPr>
                </a:tc>
                <a:extLst>
                  <a:ext uri="{0D108BD9-81ED-4DB2-BD59-A6C34878D82A}">
                    <a16:rowId xmlns:a16="http://schemas.microsoft.com/office/drawing/2014/main" val="10002"/>
                  </a:ext>
                </a:extLst>
              </a:tr>
              <a:tr h="629981">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lang="sv-SE" sz="1100" b="1" kern="1200" dirty="0">
                          <a:solidFill>
                            <a:srgbClr val="646464"/>
                          </a:solidFill>
                          <a:latin typeface="+mn-lt"/>
                          <a:ea typeface="+mn-ea"/>
                          <a:cs typeface="+mn-cs"/>
                        </a:rPr>
                        <a:t>Bokslutsprocessen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en-US" sz="1100" b="0" i="0" u="none" strike="noStrike" kern="1200" cap="none" normalizeH="0" baseline="0" dirty="0">
                        <a:ln>
                          <a:noFill/>
                        </a:ln>
                        <a:solidFill>
                          <a:srgbClr val="646464"/>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200" cap="none" normalizeH="0" baseline="0" noProof="0" dirty="0">
                        <a:ln>
                          <a:noFill/>
                        </a:ln>
                        <a:solidFill>
                          <a:schemeClr val="tx1"/>
                        </a:solidFill>
                        <a:effectLst/>
                        <a:latin typeface="Arial" charset="0"/>
                        <a:ea typeface="+mn-ea"/>
                        <a:cs typeface="+mn-cs"/>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tc>
                  <a:txBody>
                    <a:bodyPr/>
                    <a:lstStyle/>
                    <a:p>
                      <a:pPr marL="171450" marR="0" lvl="0" indent="-171450" algn="l" defTabSz="914400" rtl="0" eaLnBrk="1" fontAlgn="base" latinLnBrk="0" hangingPunct="1">
                        <a:lnSpc>
                          <a:spcPct val="100000"/>
                        </a:lnSpc>
                        <a:spcBef>
                          <a:spcPct val="20000"/>
                        </a:spcBef>
                        <a:spcAft>
                          <a:spcPct val="0"/>
                        </a:spcAft>
                        <a:buClrTx/>
                        <a:buSzPct val="75000"/>
                        <a:buFont typeface="Arial" panose="020B0604020202020204" pitchFamily="34" charset="0"/>
                        <a:buChar char="•"/>
                        <a:tabLst/>
                        <a:defRPr/>
                      </a:pPr>
                      <a:r>
                        <a:rPr lang="sv-SE" sz="1100" kern="1200" dirty="0">
                          <a:solidFill>
                            <a:srgbClr val="646464"/>
                          </a:solidFill>
                          <a:latin typeface="+mn-lt"/>
                          <a:ea typeface="+mn-ea"/>
                          <a:cs typeface="+mn-cs"/>
                        </a:rPr>
                        <a:t>Tidigare års rekommendationer är uppdaterade. Vår bedömning är att bokslutsprocessen i allt väsentligt fungera väl.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20000"/>
                        <a:lumOff val="80000"/>
                      </a:schemeClr>
                    </a:solidFill>
                  </a:tcPr>
                </a:tc>
                <a:extLst>
                  <a:ext uri="{0D108BD9-81ED-4DB2-BD59-A6C34878D82A}">
                    <a16:rowId xmlns:a16="http://schemas.microsoft.com/office/drawing/2014/main" val="10003"/>
                  </a:ext>
                </a:extLst>
              </a:tr>
            </a:tbl>
          </a:graphicData>
        </a:graphic>
      </p:graphicFrame>
      <p:sp>
        <p:nvSpPr>
          <p:cNvPr id="9" name="Text Box 3"/>
          <p:cNvSpPr txBox="1">
            <a:spLocks noChangeArrowheads="1"/>
          </p:cNvSpPr>
          <p:nvPr/>
        </p:nvSpPr>
        <p:spPr bwMode="auto">
          <a:xfrm>
            <a:off x="1462504" y="6259984"/>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SIGNIFIKANTA</a:t>
            </a:r>
          </a:p>
          <a:p>
            <a:pPr algn="l" eaLnBrk="0" hangingPunct="0"/>
            <a:r>
              <a:rPr lang="sv-SE" sz="1100" dirty="0"/>
              <a:t>IAKTTAGELSER</a:t>
            </a:r>
          </a:p>
        </p:txBody>
      </p:sp>
      <p:sp>
        <p:nvSpPr>
          <p:cNvPr id="10" name="Text Box 5"/>
          <p:cNvSpPr txBox="1">
            <a:spLocks noChangeArrowheads="1"/>
          </p:cNvSpPr>
          <p:nvPr/>
        </p:nvSpPr>
        <p:spPr bwMode="auto">
          <a:xfrm>
            <a:off x="3100996" y="6273472"/>
            <a:ext cx="1253805" cy="430855"/>
          </a:xfrm>
          <a:prstGeom prst="rect">
            <a:avLst/>
          </a:prstGeom>
          <a:noFill/>
          <a:ln w="9525" algn="ctr">
            <a:noFill/>
            <a:miter lim="800000"/>
            <a:headEnd/>
            <a:tailEnd/>
          </a:ln>
          <a:effectLst/>
        </p:spPr>
        <p:txBody>
          <a:bodyPr wrap="none" lIns="91408" tIns="45704" rIns="91408" bIns="45704">
            <a:spAutoFit/>
          </a:bodyPr>
          <a:lstStyle/>
          <a:p>
            <a:pPr algn="l" eaLnBrk="0" hangingPunct="0"/>
            <a:r>
              <a:rPr lang="sv-SE" sz="1100" dirty="0"/>
              <a:t>VIKTIGA</a:t>
            </a:r>
          </a:p>
          <a:p>
            <a:pPr algn="l" eaLnBrk="0" hangingPunct="0"/>
            <a:r>
              <a:rPr lang="sv-SE" sz="1100" dirty="0"/>
              <a:t>IAKTTAGELSER</a:t>
            </a:r>
          </a:p>
        </p:txBody>
      </p:sp>
      <p:sp>
        <p:nvSpPr>
          <p:cNvPr id="11" name="Text Box 225"/>
          <p:cNvSpPr txBox="1">
            <a:spLocks noChangeArrowheads="1"/>
          </p:cNvSpPr>
          <p:nvPr/>
        </p:nvSpPr>
        <p:spPr bwMode="auto">
          <a:xfrm>
            <a:off x="4837476" y="6282769"/>
            <a:ext cx="131549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MINDRE</a:t>
            </a:r>
          </a:p>
          <a:p>
            <a:pPr algn="l" eaLnBrk="0" hangingPunct="0"/>
            <a:r>
              <a:rPr lang="sv-SE" sz="1100" dirty="0"/>
              <a:t>IAKTTAGELSER </a:t>
            </a:r>
          </a:p>
        </p:txBody>
      </p:sp>
      <p:sp>
        <p:nvSpPr>
          <p:cNvPr id="13" name="Text Box 224"/>
          <p:cNvSpPr txBox="1">
            <a:spLocks noChangeArrowheads="1"/>
          </p:cNvSpPr>
          <p:nvPr/>
        </p:nvSpPr>
        <p:spPr bwMode="auto">
          <a:xfrm>
            <a:off x="6431484" y="6259190"/>
            <a:ext cx="1668405" cy="430855"/>
          </a:xfrm>
          <a:prstGeom prst="rect">
            <a:avLst/>
          </a:prstGeom>
          <a:noFill/>
          <a:ln w="9525" algn="ctr">
            <a:noFill/>
            <a:miter lim="800000"/>
            <a:headEnd/>
            <a:tailEnd/>
          </a:ln>
          <a:effectLst/>
        </p:spPr>
        <p:txBody>
          <a:bodyPr wrap="square" lIns="91408" tIns="45704" rIns="91408" bIns="45704">
            <a:spAutoFit/>
          </a:bodyPr>
          <a:lstStyle/>
          <a:p>
            <a:pPr algn="l" eaLnBrk="0" hangingPunct="0"/>
            <a:r>
              <a:rPr lang="sv-SE" sz="1100" dirty="0"/>
              <a:t>INGA</a:t>
            </a:r>
          </a:p>
          <a:p>
            <a:pPr algn="l" eaLnBrk="0" hangingPunct="0"/>
            <a:r>
              <a:rPr lang="sv-SE" sz="1100" dirty="0"/>
              <a:t>IAKTTAGELSER</a:t>
            </a:r>
          </a:p>
        </p:txBody>
      </p:sp>
      <p:sp>
        <p:nvSpPr>
          <p:cNvPr id="14" name="AutoShape 6"/>
          <p:cNvSpPr>
            <a:spLocks noChangeArrowheads="1"/>
          </p:cNvSpPr>
          <p:nvPr/>
        </p:nvSpPr>
        <p:spPr bwMode="auto">
          <a:xfrm>
            <a:off x="4523588" y="6380949"/>
            <a:ext cx="215900" cy="215900"/>
          </a:xfrm>
          <a:prstGeom prst="flowChartConnector">
            <a:avLst/>
          </a:prstGeom>
          <a:solidFill>
            <a:srgbClr val="66FF33"/>
          </a:solidFill>
          <a:ln w="9525" algn="ctr">
            <a:solidFill>
              <a:schemeClr val="tx1"/>
            </a:solidFill>
            <a:round/>
            <a:headEnd/>
            <a:tailEnd/>
          </a:ln>
          <a:effectLst/>
        </p:spPr>
        <p:txBody>
          <a:bodyPr wrap="none" lIns="91408" tIns="45704" rIns="91408" bIns="45704" anchor="ctr"/>
          <a:lstStyle/>
          <a:p>
            <a:endParaRPr lang="sv-SE" dirty="0"/>
          </a:p>
        </p:txBody>
      </p:sp>
      <p:sp>
        <p:nvSpPr>
          <p:cNvPr id="15" name="AutoShape 246"/>
          <p:cNvSpPr>
            <a:spLocks noChangeArrowheads="1"/>
          </p:cNvSpPr>
          <p:nvPr/>
        </p:nvSpPr>
        <p:spPr bwMode="auto">
          <a:xfrm>
            <a:off x="2866053" y="6365874"/>
            <a:ext cx="215900" cy="217488"/>
          </a:xfrm>
          <a:prstGeom prst="flowChartConnector">
            <a:avLst/>
          </a:prstGeom>
          <a:solidFill>
            <a:srgbClr val="FFFF00"/>
          </a:solidFill>
          <a:ln w="9525" algn="ctr">
            <a:solidFill>
              <a:schemeClr val="tx1"/>
            </a:solidFill>
            <a:round/>
            <a:headEnd/>
            <a:tailEnd/>
          </a:ln>
          <a:effectLst/>
        </p:spPr>
        <p:txBody>
          <a:bodyPr wrap="none" lIns="91408" tIns="45704" rIns="91408" bIns="45704" anchor="ctr"/>
          <a:lstStyle/>
          <a:p>
            <a:endParaRPr lang="sv-SE" dirty="0"/>
          </a:p>
        </p:txBody>
      </p:sp>
      <p:sp>
        <p:nvSpPr>
          <p:cNvPr id="16" name="AutoShape 108"/>
          <p:cNvSpPr>
            <a:spLocks noChangeArrowheads="1"/>
          </p:cNvSpPr>
          <p:nvPr/>
        </p:nvSpPr>
        <p:spPr bwMode="auto">
          <a:xfrm>
            <a:off x="6174979" y="6390246"/>
            <a:ext cx="215900" cy="215900"/>
          </a:xfrm>
          <a:prstGeom prst="flowChartConnector">
            <a:avLst/>
          </a:prstGeom>
          <a:noFill/>
          <a:ln w="9525" algn="ctr">
            <a:solidFill>
              <a:schemeClr val="tx1"/>
            </a:solidFill>
            <a:round/>
            <a:headEnd/>
            <a:tailEnd/>
          </a:ln>
          <a:effectLst/>
        </p:spPr>
        <p:txBody>
          <a:bodyPr wrap="none" lIns="91408" tIns="45704" rIns="91408" bIns="45704" anchor="ctr"/>
          <a:lstStyle/>
          <a:p>
            <a:endParaRPr lang="sv-SE" dirty="0"/>
          </a:p>
        </p:txBody>
      </p:sp>
      <p:sp>
        <p:nvSpPr>
          <p:cNvPr id="17" name="AutoShape 4"/>
          <p:cNvSpPr>
            <a:spLocks noChangeArrowheads="1"/>
          </p:cNvSpPr>
          <p:nvPr/>
        </p:nvSpPr>
        <p:spPr bwMode="auto">
          <a:xfrm>
            <a:off x="1148573" y="6367462"/>
            <a:ext cx="215900" cy="215900"/>
          </a:xfrm>
          <a:prstGeom prst="flowChartConnector">
            <a:avLst/>
          </a:prstGeom>
          <a:solidFill>
            <a:srgbClr val="FF0000"/>
          </a:solidFill>
          <a:ln w="9525" algn="ctr">
            <a:solidFill>
              <a:schemeClr val="tx1"/>
            </a:solidFill>
            <a:round/>
            <a:headEnd/>
            <a:tailEnd/>
          </a:ln>
          <a:effectLst/>
        </p:spPr>
        <p:txBody>
          <a:bodyPr wrap="none" lIns="91408" tIns="45704" rIns="91408" bIns="45704" anchor="ctr"/>
          <a:lstStyle/>
          <a:p>
            <a:endParaRPr lang="sv-SE" dirty="0"/>
          </a:p>
        </p:txBody>
      </p:sp>
      <p:sp>
        <p:nvSpPr>
          <p:cNvPr id="21" name="AutoShape 108">
            <a:extLst>
              <a:ext uri="{FF2B5EF4-FFF2-40B4-BE49-F238E27FC236}">
                <a16:creationId xmlns:a16="http://schemas.microsoft.com/office/drawing/2014/main" id="{B996DCC1-05CC-4B92-9409-AE316317A3A2}"/>
              </a:ext>
            </a:extLst>
          </p:cNvPr>
          <p:cNvSpPr>
            <a:spLocks noChangeArrowheads="1"/>
          </p:cNvSpPr>
          <p:nvPr/>
        </p:nvSpPr>
        <p:spPr bwMode="auto">
          <a:xfrm>
            <a:off x="3304268" y="4594685"/>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5" name="AutoShape 108">
            <a:extLst>
              <a:ext uri="{FF2B5EF4-FFF2-40B4-BE49-F238E27FC236}">
                <a16:creationId xmlns:a16="http://schemas.microsoft.com/office/drawing/2014/main" id="{21E7942B-EAD7-4C27-898C-35831DDF96A7}"/>
              </a:ext>
            </a:extLst>
          </p:cNvPr>
          <p:cNvSpPr>
            <a:spLocks noChangeArrowheads="1"/>
          </p:cNvSpPr>
          <p:nvPr/>
        </p:nvSpPr>
        <p:spPr bwMode="auto">
          <a:xfrm>
            <a:off x="4083059" y="5676946"/>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7" name="AutoShape 108">
            <a:extLst>
              <a:ext uri="{FF2B5EF4-FFF2-40B4-BE49-F238E27FC236}">
                <a16:creationId xmlns:a16="http://schemas.microsoft.com/office/drawing/2014/main" id="{395D5EB8-FA26-4272-BA88-BE8F370F7C92}"/>
              </a:ext>
            </a:extLst>
          </p:cNvPr>
          <p:cNvSpPr>
            <a:spLocks noChangeArrowheads="1"/>
          </p:cNvSpPr>
          <p:nvPr/>
        </p:nvSpPr>
        <p:spPr bwMode="auto">
          <a:xfrm>
            <a:off x="4083059" y="3029506"/>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8" name="AutoShape 108">
            <a:extLst>
              <a:ext uri="{FF2B5EF4-FFF2-40B4-BE49-F238E27FC236}">
                <a16:creationId xmlns:a16="http://schemas.microsoft.com/office/drawing/2014/main" id="{DAF94E30-CA98-4174-BE38-FC019552758E}"/>
              </a:ext>
            </a:extLst>
          </p:cNvPr>
          <p:cNvSpPr>
            <a:spLocks noChangeArrowheads="1"/>
          </p:cNvSpPr>
          <p:nvPr/>
        </p:nvSpPr>
        <p:spPr bwMode="auto">
          <a:xfrm>
            <a:off x="4083059" y="4594685"/>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0" name="AutoShape 108">
            <a:extLst>
              <a:ext uri="{FF2B5EF4-FFF2-40B4-BE49-F238E27FC236}">
                <a16:creationId xmlns:a16="http://schemas.microsoft.com/office/drawing/2014/main" id="{39CB8458-9E57-4671-99D4-72828A3BA6F6}"/>
              </a:ext>
            </a:extLst>
          </p:cNvPr>
          <p:cNvSpPr>
            <a:spLocks noChangeArrowheads="1"/>
          </p:cNvSpPr>
          <p:nvPr/>
        </p:nvSpPr>
        <p:spPr bwMode="auto">
          <a:xfrm>
            <a:off x="3353829" y="303183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
        <p:nvSpPr>
          <p:cNvPr id="23" name="AutoShape 108">
            <a:extLst>
              <a:ext uri="{FF2B5EF4-FFF2-40B4-BE49-F238E27FC236}">
                <a16:creationId xmlns:a16="http://schemas.microsoft.com/office/drawing/2014/main" id="{2B670CC0-4BA1-447A-9913-871925258AB9}"/>
              </a:ext>
            </a:extLst>
          </p:cNvPr>
          <p:cNvSpPr>
            <a:spLocks noChangeArrowheads="1"/>
          </p:cNvSpPr>
          <p:nvPr/>
        </p:nvSpPr>
        <p:spPr bwMode="auto">
          <a:xfrm>
            <a:off x="3286631" y="5661292"/>
            <a:ext cx="215900" cy="215900"/>
          </a:xfrm>
          <a:prstGeom prst="flowChartConnector">
            <a:avLst/>
          </a:prstGeom>
          <a:solidFill>
            <a:schemeClr val="tx2"/>
          </a:solidFill>
          <a:ln w="9525" algn="ctr">
            <a:solidFill>
              <a:schemeClr val="tx1"/>
            </a:solidFill>
            <a:round/>
            <a:headEnd/>
            <a:tailEnd/>
          </a:ln>
          <a:effectLst/>
        </p:spPr>
        <p:txBody>
          <a:bodyPr wrap="none" lIns="91408" tIns="45704" rIns="91408" bIns="45704" anchor="ctr"/>
          <a:lstStyle/>
          <a:p>
            <a:endParaRPr lang="sv-SE" dirty="0"/>
          </a:p>
        </p:txBody>
      </p:sp>
    </p:spTree>
    <p:extLst>
      <p:ext uri="{BB962C8B-B14F-4D97-AF65-F5344CB8AC3E}">
        <p14:creationId xmlns:p14="http://schemas.microsoft.com/office/powerpoint/2010/main" val="80030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Revisorns kommunikation med Finansinspektionen</a:t>
            </a:r>
            <a:br>
              <a:rPr lang="sv-SE" dirty="0"/>
            </a:br>
            <a:endParaRPr lang="sv-SE" sz="2400" b="0" dirty="0"/>
          </a:p>
        </p:txBody>
      </p:sp>
      <p:sp>
        <p:nvSpPr>
          <p:cNvPr id="4" name="Content Placeholder 3"/>
          <p:cNvSpPr>
            <a:spLocks noGrp="1"/>
          </p:cNvSpPr>
          <p:nvPr>
            <p:ph idx="1"/>
          </p:nvPr>
        </p:nvSpPr>
        <p:spPr/>
        <p:txBody>
          <a:bodyPr/>
          <a:lstStyle/>
          <a:p>
            <a:pPr marL="0" indent="0">
              <a:buNone/>
            </a:pPr>
            <a:r>
              <a:rPr lang="sv-SE" sz="1400" dirty="0"/>
              <a:t>Enligt FAR:s standard ska revisorns rapportering till ett företags styrelse även ge en beskrivning av ”sådana väsentliga iakttagelser som föranleder ett modifierat uttalande eller anmärkning i revisionsberättelsen och en formell rapportering till FI, varvid sådana iakttagelser som har lyfts fram i en eventuell tidigare rapportering och som skulle kunnat påverka uttalanden i revisionsberättelsen, men som har åtgärdats av företaget ska beskrivas särskilt.”</a:t>
            </a:r>
          </a:p>
          <a:p>
            <a:pPr marL="0" indent="0">
              <a:buNone/>
            </a:pPr>
            <a:endParaRPr lang="sv-SE" sz="1400" dirty="0"/>
          </a:p>
          <a:p>
            <a:r>
              <a:rPr lang="sv-SE" sz="1800" dirty="0"/>
              <a:t>För företaget har vi inga väsentliga iakttagelser enligt definitionen ovan att rapportera under perioden 2021-01-01 – 2021-12-31 eller för tiden fram till avlämnandet av vår revisionsberättelse. </a:t>
            </a:r>
          </a:p>
          <a:p>
            <a:r>
              <a:rPr lang="sv-SE" sz="1800" dirty="0"/>
              <a:t>I egenskap av revisorer i företaget har vi inte haft anledning att vidta någon rapportering i övrigt till Finansinspektionen under perioden 2021-01-01 – 2021-12-31 eller för tiden fram till avlämnandet av vår revisionsberättelse.</a:t>
            </a:r>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spTree>
    <p:extLst>
      <p:ext uri="{BB962C8B-B14F-4D97-AF65-F5344CB8AC3E}">
        <p14:creationId xmlns:p14="http://schemas.microsoft.com/office/powerpoint/2010/main" val="2195715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t>Regelverksfrågor 2022 och framåt</a:t>
            </a:r>
            <a:br>
              <a:rPr lang="sv-SE" dirty="0"/>
            </a:br>
            <a:endParaRPr lang="sv-SE" dirty="0"/>
          </a:p>
        </p:txBody>
      </p:sp>
      <p:sp>
        <p:nvSpPr>
          <p:cNvPr id="4" name="Content Placeholder 3"/>
          <p:cNvSpPr>
            <a:spLocks noGrp="1"/>
          </p:cNvSpPr>
          <p:nvPr>
            <p:ph idx="1"/>
          </p:nvPr>
        </p:nvSpPr>
        <p:spPr/>
        <p:txBody>
          <a:bodyPr/>
          <a:lstStyle/>
          <a:p>
            <a:r>
              <a:rPr lang="sv-SE" sz="1800" dirty="0"/>
              <a:t>Implementering av IFRS 17</a:t>
            </a:r>
          </a:p>
          <a:p>
            <a:pPr lvl="1"/>
            <a:r>
              <a:rPr lang="sv-SE" sz="1600" dirty="0"/>
              <a:t>Preliminärt startdatum för tillämpning är satt till 2023 för IFRS 17 om redovisning av försäkringsavtal ska börja gälla. </a:t>
            </a:r>
          </a:p>
          <a:p>
            <a:r>
              <a:rPr lang="sv-SE" sz="1800" dirty="0"/>
              <a:t>Tillfälligt undantag från IFRS 9</a:t>
            </a:r>
          </a:p>
          <a:p>
            <a:pPr lvl="1" fontAlgn="base"/>
            <a:r>
              <a:rPr lang="sv-SE" sz="1600" dirty="0"/>
              <a:t>IFRS 9 behandlar redovisning av finansiella instrument och gäller för räkenskapsår som inleds den 1 januari 2018 eller senare. I denna standard ges emellertid ett tillfälligt undantag för försäkringsgivare som uppfyller kriterierna vissa kriterier som innebär att försäkringsgivaren kan, men inte behöver tillämpa IAS 39Finansiella instrument: Redovisning och värdering i stället för IFRS 9 för räkenskapsår som inleds före den 1 januari 2023. </a:t>
            </a:r>
          </a:p>
          <a:p>
            <a:pPr lvl="1" fontAlgn="base"/>
            <a:r>
              <a:rPr lang="sv-SE" sz="1600" dirty="0"/>
              <a:t>Göta Lejon har valt att tillämpa undantagsreglerna i FFFS 2019:23 och IFRS 4 avseende tillämpning av IFRS 9 för att istället fortsätta tillämpa IAS 39. Det undantaget löper dock ut och IFRS 9 måste börja tillämpas från den 1 januari 2023.</a:t>
            </a:r>
          </a:p>
          <a:p>
            <a:pPr lvl="1"/>
            <a:endParaRPr lang="sv-SE" sz="1600" dirty="0">
              <a:highlight>
                <a:srgbClr val="FFFF00"/>
              </a:highlight>
            </a:endParaRPr>
          </a:p>
          <a:p>
            <a:pPr lvl="1"/>
            <a:endParaRPr lang="sv-SE" sz="1600" dirty="0">
              <a:highlight>
                <a:srgbClr val="FFFF00"/>
              </a:highlight>
            </a:endParaRPr>
          </a:p>
          <a:p>
            <a:pPr lvl="1"/>
            <a:endParaRPr lang="sv-SE" sz="1600" dirty="0"/>
          </a:p>
        </p:txBody>
      </p:sp>
      <p:sp>
        <p:nvSpPr>
          <p:cNvPr id="12" name="TextBox 11"/>
          <p:cNvSpPr txBox="1"/>
          <p:nvPr/>
        </p:nvSpPr>
        <p:spPr>
          <a:xfrm>
            <a:off x="9416955" y="0"/>
            <a:ext cx="3957851" cy="5355771"/>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tidigare kommunicerade iakttagelser, status  samt eventuella kommentarer.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Tabell: Ändra statusbedömning</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ändra färgkodning på en statusbedömning, ställ muspekaren i cellen och ändra cellens färgfyllning i menyn ”</a:t>
            </a:r>
            <a:r>
              <a:rPr lang="sv-SE" sz="1200" dirty="0" err="1">
                <a:latin typeface="EYInterstate Light" pitchFamily="2" charset="0"/>
              </a:rPr>
              <a:t>Shape</a:t>
            </a:r>
            <a:r>
              <a:rPr lang="sv-SE" sz="1200" dirty="0">
                <a:latin typeface="EYInterstate Light" pitchFamily="2" charset="0"/>
              </a:rPr>
              <a:t> </a:t>
            </a:r>
            <a:r>
              <a:rPr lang="sv-SE" sz="1200" dirty="0" err="1">
                <a:latin typeface="EYInterstate Light" pitchFamily="2" charset="0"/>
              </a:rPr>
              <a:t>Fill</a:t>
            </a:r>
            <a:r>
              <a:rPr lang="sv-SE" sz="1200" dirty="0">
                <a:latin typeface="EYInterstate Light" pitchFamily="2" charset="0"/>
              </a:rPr>
              <a:t>” under fliken ”Table Tools - Design” i menyraden.</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celler med grön och röd statusbedömning används vit textfyllning. För gul statusbedömning används svart textfyllning. </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Övriga kolumner: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spTree>
    <p:extLst>
      <p:ext uri="{BB962C8B-B14F-4D97-AF65-F5344CB8AC3E}">
        <p14:creationId xmlns:p14="http://schemas.microsoft.com/office/powerpoint/2010/main" val="1340188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259915" y="204387"/>
            <a:ext cx="3384386" cy="4071682"/>
          </a:xfrm>
          <a:prstGeom prst="rect">
            <a:avLst/>
          </a:prstGeom>
          <a:solidFill>
            <a:srgbClr val="FFFFFF"/>
          </a:solidFill>
          <a:ln>
            <a:solidFill>
              <a:srgbClr val="C00000"/>
            </a:solidFill>
          </a:ln>
        </p:spPr>
        <p:txBody>
          <a:bodyPr wrap="square" lIns="61568" tIns="61568" rIns="61568" bIns="61568" rtlCol="0">
            <a:noAutofit/>
          </a:bodyPr>
          <a:lstStyle/>
          <a:p>
            <a:pPr>
              <a:lnSpc>
                <a:spcPct val="85000"/>
              </a:lnSpc>
              <a:spcAft>
                <a:spcPts val="513"/>
              </a:spcAft>
              <a:buClr>
                <a:srgbClr val="FFE600"/>
              </a:buClr>
              <a:buSzPct val="70000"/>
            </a:pPr>
            <a:r>
              <a:rPr lang="sv-SE" sz="1197" b="1" dirty="0">
                <a:solidFill>
                  <a:srgbClr val="000000"/>
                </a:solidFill>
              </a:rPr>
              <a:t>Riktlinjer och tips</a:t>
            </a:r>
          </a:p>
          <a:p>
            <a:pPr marL="154752" indent="-154752">
              <a:lnSpc>
                <a:spcPct val="85000"/>
              </a:lnSpc>
              <a:spcAft>
                <a:spcPts val="513"/>
              </a:spcAft>
              <a:buClr>
                <a:srgbClr val="808080"/>
              </a:buClr>
              <a:buSzPct val="100000"/>
              <a:buFont typeface="EYInterstate" pitchFamily="2" charset="0"/>
              <a:buChar char="•"/>
            </a:pPr>
            <a:r>
              <a:rPr lang="sv-SE" sz="1026" dirty="0">
                <a:solidFill>
                  <a:srgbClr val="000000"/>
                </a:solidFill>
                <a:latin typeface="EYInterstate Light" pitchFamily="2" charset="0"/>
              </a:rPr>
              <a:t>OBLIGATORISK SLIDE</a:t>
            </a:r>
          </a:p>
          <a:p>
            <a:pPr marL="154752" indent="-154752">
              <a:lnSpc>
                <a:spcPct val="85000"/>
              </a:lnSpc>
              <a:spcAft>
                <a:spcPts val="513"/>
              </a:spcAft>
              <a:buClr>
                <a:srgbClr val="808080"/>
              </a:buClr>
              <a:buSzPct val="100000"/>
              <a:buFont typeface="EYInterstate" pitchFamily="2" charset="0"/>
              <a:buChar char="•"/>
            </a:pPr>
            <a:endParaRPr lang="sv-SE" sz="1026" dirty="0">
              <a:solidFill>
                <a:srgbClr val="000000"/>
              </a:solidFill>
              <a:latin typeface="EYInterstate Light" pitchFamily="2" charset="0"/>
            </a:endParaRPr>
          </a:p>
          <a:p>
            <a:pPr marL="154752" indent="-154752">
              <a:lnSpc>
                <a:spcPct val="85000"/>
              </a:lnSpc>
              <a:spcAft>
                <a:spcPts val="513"/>
              </a:spcAft>
              <a:buClr>
                <a:srgbClr val="808080"/>
              </a:buClr>
              <a:buSzPct val="100000"/>
              <a:buFont typeface="EYInterstate" pitchFamily="2" charset="0"/>
              <a:buChar char="•"/>
            </a:pPr>
            <a:r>
              <a:rPr lang="sv-SE" sz="1026" dirty="0">
                <a:solidFill>
                  <a:srgbClr val="000000"/>
                </a:solidFill>
                <a:latin typeface="EYInterstate Light" pitchFamily="2" charset="0"/>
              </a:rPr>
              <a:t>Texten behöver anpassas till respektive uppdrag baserat på gällande omständigheter. Se beskrivningar och alternativ i texten på hur det behöver utformas .</a:t>
            </a:r>
          </a:p>
          <a:p>
            <a:pPr marL="154752" indent="-154752">
              <a:lnSpc>
                <a:spcPct val="85000"/>
              </a:lnSpc>
              <a:spcAft>
                <a:spcPts val="513"/>
              </a:spcAft>
              <a:buClr>
                <a:srgbClr val="808080"/>
              </a:buClr>
              <a:buSzPct val="100000"/>
              <a:buFont typeface="EYInterstate" pitchFamily="2" charset="0"/>
              <a:buChar char="•"/>
            </a:pPr>
            <a:endParaRPr lang="sv-SE" sz="1026" dirty="0">
              <a:solidFill>
                <a:srgbClr val="000000"/>
              </a:solidFill>
              <a:latin typeface="EYInterstate Light" pitchFamily="2" charset="0"/>
            </a:endParaRPr>
          </a:p>
          <a:p>
            <a:pPr marL="154752" indent="-154752">
              <a:lnSpc>
                <a:spcPct val="85000"/>
              </a:lnSpc>
              <a:spcAft>
                <a:spcPts val="513"/>
              </a:spcAft>
              <a:buClr>
                <a:srgbClr val="808080"/>
              </a:buClr>
              <a:buSzPct val="100000"/>
              <a:buFont typeface="EYInterstate" pitchFamily="2" charset="0"/>
              <a:buChar char="•"/>
            </a:pPr>
            <a:r>
              <a:rPr lang="sv-SE" sz="1026" dirty="0">
                <a:solidFill>
                  <a:srgbClr val="000000"/>
                </a:solidFill>
                <a:latin typeface="EYInterstate Light" pitchFamily="2" charset="0"/>
              </a:rPr>
              <a:t>Nyckelrevisor definieras i EUs revisorsdirektiv11 enligt följande: </a:t>
            </a:r>
          </a:p>
          <a:p>
            <a:pPr marL="154752" indent="-154752">
              <a:lnSpc>
                <a:spcPct val="85000"/>
              </a:lnSpc>
              <a:spcAft>
                <a:spcPts val="513"/>
              </a:spcAft>
              <a:buClr>
                <a:srgbClr val="808080"/>
              </a:buClr>
              <a:buSzPct val="100000"/>
              <a:buFont typeface="EYInterstate" pitchFamily="2" charset="0"/>
              <a:buChar char="•"/>
            </a:pPr>
            <a:r>
              <a:rPr lang="sv-SE" sz="1026" dirty="0">
                <a:solidFill>
                  <a:srgbClr val="000000"/>
                </a:solidFill>
                <a:latin typeface="EYInterstate Light" pitchFamily="2" charset="0"/>
              </a:rPr>
              <a:t>a) Den eller de lagstadgade revisorer som för ett särskilt revisionsuppdrag har utsetts av ett revisionsföretag till huvudansvarig för att utföra en lagstadgad revision för revisionsföretagets räkning, eller </a:t>
            </a:r>
          </a:p>
          <a:p>
            <a:pPr marL="154752" indent="-154752">
              <a:lnSpc>
                <a:spcPct val="85000"/>
              </a:lnSpc>
              <a:spcAft>
                <a:spcPts val="513"/>
              </a:spcAft>
              <a:buClr>
                <a:srgbClr val="808080"/>
              </a:buClr>
              <a:buSzPct val="100000"/>
              <a:buFont typeface="EYInterstate" pitchFamily="2" charset="0"/>
              <a:buChar char="•"/>
            </a:pPr>
            <a:r>
              <a:rPr lang="sv-SE" sz="1026" dirty="0">
                <a:solidFill>
                  <a:srgbClr val="000000"/>
                </a:solidFill>
                <a:latin typeface="EYInterstate Light" pitchFamily="2" charset="0"/>
              </a:rPr>
              <a:t>b) när det gäller koncernrevision, åtminstone den eller de lagstadgade revisorer som har utsetts av ett revisionsföretag till huvudansvarig för att utföra en lagstadgad revision inom koncernen och den eller de lagstadgade revisorer som har utsetts till huvudansvarig för större dotterbolag, eller </a:t>
            </a:r>
          </a:p>
          <a:p>
            <a:pPr marL="154752" indent="-154752">
              <a:lnSpc>
                <a:spcPct val="85000"/>
              </a:lnSpc>
              <a:spcAft>
                <a:spcPts val="513"/>
              </a:spcAft>
              <a:buClr>
                <a:srgbClr val="808080"/>
              </a:buClr>
              <a:buSzPct val="100000"/>
              <a:buFont typeface="EYInterstate" pitchFamily="2" charset="0"/>
              <a:buChar char="•"/>
            </a:pPr>
            <a:r>
              <a:rPr lang="sv-SE" sz="1026" dirty="0">
                <a:solidFill>
                  <a:srgbClr val="000000"/>
                </a:solidFill>
                <a:latin typeface="EYInterstate Light" pitchFamily="2" charset="0"/>
              </a:rPr>
              <a:t>c) den eller de lagstadgade revisorer som undertecknar revisionsberättelsen.</a:t>
            </a:r>
          </a:p>
        </p:txBody>
      </p:sp>
      <p:sp>
        <p:nvSpPr>
          <p:cNvPr id="9" name="Rectangle 8"/>
          <p:cNvSpPr/>
          <p:nvPr/>
        </p:nvSpPr>
        <p:spPr>
          <a:xfrm>
            <a:off x="1883146" y="710752"/>
            <a:ext cx="5668028" cy="400110"/>
          </a:xfrm>
          <a:prstGeom prst="rect">
            <a:avLst/>
          </a:prstGeom>
        </p:spPr>
        <p:txBody>
          <a:bodyPr wrap="square">
            <a:spAutoFit/>
          </a:bodyPr>
          <a:lstStyle/>
          <a:p>
            <a:r>
              <a:rPr lang="sv-SE" sz="2000" b="1" dirty="0">
                <a:solidFill>
                  <a:srgbClr val="646464"/>
                </a:solidFill>
                <a:latin typeface="EYInterstate Light" panose="02000506000000020004" pitchFamily="2" charset="0"/>
              </a:rPr>
              <a:t>Försäkran om opartiskhet och självständighet</a:t>
            </a:r>
            <a:endParaRPr lang="sv-SE" sz="2000" dirty="0">
              <a:solidFill>
                <a:srgbClr val="646464"/>
              </a:solidFill>
              <a:latin typeface="EYInterstate Light" panose="02000506000000020004" pitchFamily="2" charset="0"/>
            </a:endParaRPr>
          </a:p>
        </p:txBody>
      </p:sp>
      <p:sp>
        <p:nvSpPr>
          <p:cNvPr id="6" name="Text Placeholder 5"/>
          <p:cNvSpPr>
            <a:spLocks noGrp="1"/>
          </p:cNvSpPr>
          <p:nvPr>
            <p:ph type="body" sz="quarter" idx="10"/>
          </p:nvPr>
        </p:nvSpPr>
        <p:spPr>
          <a:xfrm>
            <a:off x="523990" y="2062764"/>
            <a:ext cx="3971993" cy="3804199"/>
          </a:xfrm>
        </p:spPr>
        <p:txBody>
          <a:bodyPr/>
          <a:lstStyle/>
          <a:p>
            <a:pPr marL="0" indent="0">
              <a:spcAft>
                <a:spcPts val="100"/>
              </a:spcAft>
              <a:buNone/>
            </a:pPr>
            <a:r>
              <a:rPr lang="sv-SE" sz="1000" b="1" dirty="0"/>
              <a:t>Försäkran om opartiskhet och självständighet</a:t>
            </a:r>
          </a:p>
          <a:p>
            <a:pPr marL="0" indent="0">
              <a:spcAft>
                <a:spcPts val="300"/>
              </a:spcAft>
              <a:buNone/>
            </a:pPr>
            <a:r>
              <a:rPr lang="sv-SE" sz="1000" dirty="0"/>
              <a:t>Vår bedömning är att EY och revisionsteamet är opartiska och självständiga i den omfattning som följer av tillämpliga regelverk och att det därmed inte förelegat något hinder för fullgörandet av revisionsuppdraget. </a:t>
            </a:r>
          </a:p>
          <a:p>
            <a:pPr marL="0" indent="0">
              <a:spcAft>
                <a:spcPts val="100"/>
              </a:spcAft>
              <a:buNone/>
            </a:pPr>
            <a:r>
              <a:rPr lang="sv-SE" sz="1000" b="1" dirty="0"/>
              <a:t>Nyckelrevisorer som har deltagit i revisionen </a:t>
            </a:r>
          </a:p>
          <a:p>
            <a:pPr marL="0" indent="0">
              <a:spcAft>
                <a:spcPts val="300"/>
              </a:spcAft>
              <a:buNone/>
            </a:pPr>
            <a:r>
              <a:rPr lang="sv-SE" sz="1000" dirty="0"/>
              <a:t>Jesper Nilsson</a:t>
            </a:r>
          </a:p>
          <a:p>
            <a:pPr marL="0" indent="0">
              <a:spcAft>
                <a:spcPts val="300"/>
              </a:spcAft>
              <a:buNone/>
            </a:pPr>
            <a:r>
              <a:rPr lang="sv-SE" sz="1000" b="1" dirty="0"/>
              <a:t>Extern revisor/ revisionsföretag som inte ingår i </a:t>
            </a:r>
            <a:r>
              <a:rPr lang="sv-SE" sz="1000" b="1" dirty="0" err="1"/>
              <a:t>EYs</a:t>
            </a:r>
            <a:r>
              <a:rPr lang="sv-SE" sz="1000" b="1" dirty="0"/>
              <a:t> nätverk samt övriga externa sakkunniga</a:t>
            </a:r>
          </a:p>
          <a:p>
            <a:pPr marL="0" indent="0">
              <a:spcAft>
                <a:spcPts val="300"/>
              </a:spcAft>
              <a:buNone/>
            </a:pPr>
            <a:r>
              <a:rPr lang="sv-SE" sz="1000" dirty="0"/>
              <a:t>Ej tillämpligt</a:t>
            </a:r>
          </a:p>
          <a:p>
            <a:pPr marL="0" indent="0">
              <a:spcAft>
                <a:spcPts val="100"/>
              </a:spcAft>
              <a:buNone/>
            </a:pPr>
            <a:r>
              <a:rPr lang="sv-SE" sz="1000" b="1" dirty="0"/>
              <a:t>Redovisning av förhållanden som kan ha betydelse för opartiskheten och självständigheten samt redovisning av tillhandahållna tjänster</a:t>
            </a:r>
          </a:p>
          <a:p>
            <a:pPr marL="0" indent="0">
              <a:spcAft>
                <a:spcPts val="300"/>
              </a:spcAft>
              <a:buNone/>
            </a:pPr>
            <a:r>
              <a:rPr lang="sv-SE" sz="1000" dirty="0"/>
              <a:t>Inom EY finns processer och rutiner för att säkerställa revisorns opartiskhet och självständighet. För mer information hänvisas till </a:t>
            </a:r>
            <a:r>
              <a:rPr lang="sv-SE" sz="1000" dirty="0" err="1"/>
              <a:t>EYs</a:t>
            </a:r>
            <a:r>
              <a:rPr lang="sv-SE" sz="1000" dirty="0"/>
              <a:t> årliga rapport om vår verksamhet som finns tillgänglig på </a:t>
            </a:r>
            <a:r>
              <a:rPr lang="sv-SE" sz="1000" dirty="0" err="1"/>
              <a:t>EYs</a:t>
            </a:r>
            <a:r>
              <a:rPr lang="sv-SE" sz="1000" dirty="0"/>
              <a:t> webbplats </a:t>
            </a:r>
            <a:r>
              <a:rPr lang="en-US" sz="1000" u="sng" dirty="0">
                <a:hlinkClick r:id="rId2"/>
              </a:rPr>
              <a:t>www.ey.se</a:t>
            </a:r>
            <a:r>
              <a:rPr lang="sv-SE" sz="1000" dirty="0"/>
              <a:t>. </a:t>
            </a:r>
          </a:p>
          <a:p>
            <a:pPr marL="0" indent="0">
              <a:spcAft>
                <a:spcPts val="300"/>
              </a:spcAft>
              <a:buNone/>
            </a:pPr>
            <a:r>
              <a:rPr lang="sv-SE" sz="1000" dirty="0"/>
              <a:t>Kontroll har gjorts för att identifiera eventuella hot som kan ha betydelse för bedömningen av </a:t>
            </a:r>
            <a:r>
              <a:rPr lang="sv-SE" sz="1000" dirty="0" err="1"/>
              <a:t>EYs</a:t>
            </a:r>
            <a:r>
              <a:rPr lang="sv-SE" sz="1000" dirty="0"/>
              <a:t> och revisionsteamets opartiskhet och självständighet i förhållande till revisionskunden. Det har inte framkommit några förhållanden som bör föranleda redovisning till revisionsutskottet.</a:t>
            </a:r>
          </a:p>
        </p:txBody>
      </p:sp>
      <p:sp>
        <p:nvSpPr>
          <p:cNvPr id="10" name="Text Placeholder 9"/>
          <p:cNvSpPr>
            <a:spLocks noGrp="1"/>
          </p:cNvSpPr>
          <p:nvPr>
            <p:ph type="body" sz="quarter" idx="11"/>
          </p:nvPr>
        </p:nvSpPr>
        <p:spPr>
          <a:xfrm>
            <a:off x="4638628" y="2062744"/>
            <a:ext cx="3973240" cy="3804413"/>
          </a:xfrm>
        </p:spPr>
        <p:txBody>
          <a:bodyPr/>
          <a:lstStyle/>
          <a:p>
            <a:pPr marL="0" indent="0">
              <a:spcAft>
                <a:spcPts val="300"/>
              </a:spcAft>
              <a:buNone/>
            </a:pPr>
            <a:r>
              <a:rPr lang="sv-SE" sz="1000" spc="-20" dirty="0"/>
              <a:t>Under räkenskapsåret 2021 har utbetald ersättningen till EY uppgått till (belopp enligt nedan) fördelat på följande kategorier: </a:t>
            </a:r>
          </a:p>
          <a:p>
            <a:pPr marL="0" indent="0" hangingPunct="0">
              <a:buNone/>
            </a:pPr>
            <a:r>
              <a:rPr lang="en-US" sz="1000" dirty="0"/>
              <a:t>(</a:t>
            </a:r>
            <a:r>
              <a:rPr lang="en-US" sz="1000" dirty="0" err="1"/>
              <a:t>Belopp</a:t>
            </a:r>
            <a:r>
              <a:rPr lang="en-US" sz="1000" dirty="0"/>
              <a:t> </a:t>
            </a:r>
            <a:r>
              <a:rPr lang="en-US" sz="1000" dirty="0" err="1"/>
              <a:t>i</a:t>
            </a:r>
            <a:r>
              <a:rPr lang="en-US" sz="1000" dirty="0"/>
              <a:t> </a:t>
            </a:r>
            <a:r>
              <a:rPr lang="en-US" sz="1000" dirty="0" err="1"/>
              <a:t>tusen</a:t>
            </a:r>
            <a:r>
              <a:rPr lang="en-US" sz="1000" dirty="0"/>
              <a:t> SEK)	Ernst &amp; Young AB</a:t>
            </a:r>
            <a:endParaRPr lang="sv-SE" sz="1000" dirty="0"/>
          </a:p>
          <a:p>
            <a:pPr marL="0" lvl="0" indent="0">
              <a:buNone/>
            </a:pPr>
            <a:r>
              <a:rPr lang="nb-NO" sz="1000" dirty="0"/>
              <a:t>Revisionsuppdrag	244</a:t>
            </a:r>
            <a:endParaRPr lang="sv-SE" sz="1000" dirty="0"/>
          </a:p>
          <a:p>
            <a:pPr marL="0" lvl="0" indent="0">
              <a:buNone/>
            </a:pPr>
            <a:r>
              <a:rPr lang="nb-NO" sz="1000" dirty="0"/>
              <a:t>Övriga lagstadgade uppdrag	</a:t>
            </a:r>
            <a:r>
              <a:rPr lang="sv-SE" sz="1000" dirty="0"/>
              <a:t>0</a:t>
            </a:r>
          </a:p>
          <a:p>
            <a:pPr marL="0" lvl="0" indent="0">
              <a:buNone/>
            </a:pPr>
            <a:r>
              <a:rPr lang="nb-NO" sz="1000" dirty="0"/>
              <a:t>Skatterådgivning	</a:t>
            </a:r>
            <a:r>
              <a:rPr lang="sv-SE" sz="1000" dirty="0"/>
              <a:t>0</a:t>
            </a:r>
          </a:p>
          <a:p>
            <a:pPr marL="0" lvl="0" indent="0">
              <a:buNone/>
            </a:pPr>
            <a:r>
              <a:rPr lang="nb-NO" sz="1000" dirty="0"/>
              <a:t>Värderingstjänster	0	</a:t>
            </a:r>
            <a:endParaRPr lang="sv-SE" sz="1000" dirty="0"/>
          </a:p>
          <a:p>
            <a:pPr marL="0" lvl="0" indent="0">
              <a:buNone/>
            </a:pPr>
            <a:r>
              <a:rPr lang="nb-NO" sz="1000" dirty="0"/>
              <a:t>Övriga tjänster		0</a:t>
            </a:r>
          </a:p>
          <a:p>
            <a:pPr marL="0" lvl="0" indent="0">
              <a:buNone/>
            </a:pPr>
            <a:endParaRPr lang="sv-SE" sz="1000" spc="-20" dirty="0"/>
          </a:p>
          <a:p>
            <a:pPr marL="0" indent="0">
              <a:spcAft>
                <a:spcPts val="300"/>
              </a:spcAft>
              <a:buNone/>
            </a:pPr>
            <a:r>
              <a:rPr lang="sv-SE" sz="1000" dirty="0"/>
              <a:t>Göteborg den 9 februari 2022</a:t>
            </a:r>
          </a:p>
          <a:p>
            <a:pPr marL="0" indent="0">
              <a:spcAft>
                <a:spcPts val="300"/>
              </a:spcAft>
              <a:buNone/>
            </a:pPr>
            <a:r>
              <a:rPr lang="sv-SE" sz="1000" dirty="0"/>
              <a:t>Ernst &amp; Young AB</a:t>
            </a:r>
          </a:p>
          <a:p>
            <a:pPr marL="0" indent="0">
              <a:spcAft>
                <a:spcPts val="300"/>
              </a:spcAft>
              <a:buNone/>
            </a:pPr>
            <a:endParaRPr lang="sv-SE" sz="1000" dirty="0"/>
          </a:p>
          <a:p>
            <a:pPr marL="0" indent="0">
              <a:spcAft>
                <a:spcPts val="300"/>
              </a:spcAft>
              <a:buNone/>
            </a:pPr>
            <a:r>
              <a:rPr lang="sv-SE" sz="1000" dirty="0"/>
              <a:t>Jesper Nilsson</a:t>
            </a:r>
          </a:p>
        </p:txBody>
      </p:sp>
      <p:sp>
        <p:nvSpPr>
          <p:cNvPr id="14" name="TextBox 13"/>
          <p:cNvSpPr txBox="1"/>
          <p:nvPr/>
        </p:nvSpPr>
        <p:spPr>
          <a:xfrm>
            <a:off x="523990" y="1329070"/>
            <a:ext cx="8087878" cy="818686"/>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sv-SE" sz="1200" dirty="0">
                <a:latin typeface="EYInterstate Light" panose="02000506000000020004" pitchFamily="2" charset="0"/>
              </a:rPr>
              <a:t>Till revisionsutskottet för Försäkrings AB Göta Lejon</a:t>
            </a:r>
          </a:p>
          <a:p>
            <a:pPr>
              <a:lnSpc>
                <a:spcPct val="85000"/>
              </a:lnSpc>
              <a:spcAft>
                <a:spcPts val="600"/>
              </a:spcAft>
              <a:buClr>
                <a:schemeClr val="accent2"/>
              </a:buClr>
              <a:buSzPct val="70000"/>
            </a:pPr>
            <a:r>
              <a:rPr lang="sv-SE" sz="1200" b="1" dirty="0">
                <a:solidFill>
                  <a:srgbClr val="646464"/>
                </a:solidFill>
                <a:latin typeface="EYInterstate Light" panose="02000506000000020004" pitchFamily="2" charset="0"/>
              </a:rPr>
              <a:t>Försäkran avseende opartiskhet och självständighet enligt Europaparlamentets och rådets förordning (EU) nr 537/2014 och International Standard on Auditing (ISA 260) </a:t>
            </a:r>
            <a:endParaRPr lang="sv-SE" sz="1200" dirty="0">
              <a:solidFill>
                <a:srgbClr val="646464"/>
              </a:solidFill>
              <a:latin typeface="EYInterstate Light" panose="02000506000000020004" pitchFamily="2" charset="0"/>
            </a:endParaRPr>
          </a:p>
          <a:p>
            <a:pPr>
              <a:lnSpc>
                <a:spcPct val="85000"/>
              </a:lnSpc>
              <a:spcAft>
                <a:spcPts val="600"/>
              </a:spcAft>
              <a:buClr>
                <a:schemeClr val="accent2"/>
              </a:buClr>
              <a:buSzPct val="70000"/>
            </a:pPr>
            <a:endParaRPr lang="sv-SE" sz="1200" dirty="0">
              <a:latin typeface="EYInterstate Light" panose="02000506000000020004" pitchFamily="2" charset="0"/>
            </a:endParaRPr>
          </a:p>
        </p:txBody>
      </p:sp>
      <p:sp>
        <p:nvSpPr>
          <p:cNvPr id="2" name="TextBox 1">
            <a:extLst>
              <a:ext uri="{FF2B5EF4-FFF2-40B4-BE49-F238E27FC236}">
                <a16:creationId xmlns:a16="http://schemas.microsoft.com/office/drawing/2014/main" id="{18EBA92D-4357-4D58-803F-9AEDB96442FA}"/>
              </a:ext>
            </a:extLst>
          </p:cNvPr>
          <p:cNvSpPr txBox="1"/>
          <p:nvPr/>
        </p:nvSpPr>
        <p:spPr>
          <a:xfrm>
            <a:off x="8053853" y="301336"/>
            <a:ext cx="703384" cy="193899"/>
          </a:xfrm>
          <a:prstGeom prst="rect">
            <a:avLst/>
          </a:prstGeom>
          <a:noFill/>
        </p:spPr>
        <p:txBody>
          <a:bodyPr wrap="square" lIns="0" tIns="36576" rIns="0" bIns="0" rtlCol="0">
            <a:spAutoFit/>
          </a:bodyPr>
          <a:lstStyle/>
          <a:p>
            <a:pPr>
              <a:lnSpc>
                <a:spcPct val="85000"/>
              </a:lnSpc>
              <a:spcAft>
                <a:spcPts val="600"/>
              </a:spcAft>
              <a:buClr>
                <a:schemeClr val="accent2"/>
              </a:buClr>
              <a:buSzPct val="70000"/>
            </a:pPr>
            <a:r>
              <a:rPr lang="sv-SE" sz="1200" dirty="0"/>
              <a:t>Bilaga  1</a:t>
            </a:r>
          </a:p>
        </p:txBody>
      </p:sp>
    </p:spTree>
    <p:extLst>
      <p:ext uri="{BB962C8B-B14F-4D97-AF65-F5344CB8AC3E}">
        <p14:creationId xmlns:p14="http://schemas.microsoft.com/office/powerpoint/2010/main" val="3258049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gray">
          <a:xfrm>
            <a:off x="422006" y="288840"/>
            <a:ext cx="4569093" cy="2200602"/>
          </a:xfrm>
          <a:prstGeom prst="rect">
            <a:avLst/>
          </a:prstGeom>
          <a:noFill/>
          <a:ln w="12700" algn="ctr">
            <a:noFill/>
            <a:miter lim="800000"/>
            <a:headEnd/>
            <a:tailEnd/>
          </a:ln>
        </p:spPr>
        <p:txBody>
          <a:bodyPr wrap="square" lIns="0" tIns="0" rIns="0" bIns="0">
            <a:spAutoFit/>
          </a:bodyPr>
          <a:lstStyle/>
          <a:p>
            <a:pPr algn="l"/>
            <a:r>
              <a:rPr lang="en-US" sz="1000" b="1" dirty="0">
                <a:solidFill>
                  <a:schemeClr val="bg2">
                    <a:lumMod val="75000"/>
                  </a:schemeClr>
                </a:solidFill>
                <a:latin typeface="EYInterstate Light" panose="02000506000000020004" pitchFamily="2" charset="0"/>
              </a:rPr>
              <a:t>EY | Assurance | Tax | Transactions | Advisory </a:t>
            </a:r>
            <a:endParaRPr lang="nb-NO" sz="1000" b="1" dirty="0">
              <a:solidFill>
                <a:schemeClr val="bg2">
                  <a:lumMod val="75000"/>
                </a:schemeClr>
              </a:solidFill>
              <a:latin typeface="EYInterstate Light" panose="02000506000000020004" pitchFamily="2" charset="0"/>
            </a:endParaRPr>
          </a:p>
          <a:p>
            <a:pPr marL="0" marR="0" lvl="0" indent="0" algn="l" defTabSz="872971" eaLnBrk="1" fontAlgn="auto" latinLnBrk="0" hangingPunct="1">
              <a:lnSpc>
                <a:spcPct val="100000"/>
              </a:lnSpc>
              <a:spcBef>
                <a:spcPts val="0"/>
              </a:spcBef>
              <a:spcAft>
                <a:spcPts val="0"/>
              </a:spcAft>
              <a:buClrTx/>
              <a:buSzTx/>
              <a:buFontTx/>
              <a:buNone/>
              <a:tabLst/>
              <a:defRPr/>
            </a:pPr>
            <a:endParaRPr kumimoji="0" lang="sv-SE" sz="900" b="0" i="0" u="none" strike="noStrike" kern="0" cap="none" spc="0" normalizeH="0" baseline="0" noProof="0" dirty="0">
              <a:ln>
                <a:noFill/>
              </a:ln>
              <a:solidFill>
                <a:schemeClr val="bg2">
                  <a:lumMod val="75000"/>
                </a:schemeClr>
              </a:solidFill>
              <a:effectLst/>
              <a:uLnTx/>
              <a:uFillTx/>
              <a:latin typeface="EYInterstate Light" panose="02000506000000020004" pitchFamily="2" charset="0"/>
              <a:cs typeface="Arial" pitchFamily="34" charset="0"/>
            </a:endParaRPr>
          </a:p>
          <a:p>
            <a:pPr marL="0" marR="0" lvl="0" indent="0" algn="l" defTabSz="872971" eaLnBrk="1" fontAlgn="auto" latinLnBrk="0" hangingPunct="1">
              <a:lnSpc>
                <a:spcPct val="100000"/>
              </a:lnSpc>
              <a:spcBef>
                <a:spcPts val="0"/>
              </a:spcBef>
              <a:spcAft>
                <a:spcPts val="0"/>
              </a:spcAft>
              <a:buClrTx/>
              <a:buSzTx/>
              <a:buFontTx/>
              <a:buNone/>
              <a:tabLst/>
              <a:defRPr/>
            </a:pPr>
            <a:r>
              <a:rPr kumimoji="0" lang="sv-SE" sz="800" i="0" u="none" strike="noStrike" kern="0" cap="none" spc="0" normalizeH="0" baseline="0" noProof="0" dirty="0">
                <a:ln>
                  <a:noFill/>
                </a:ln>
                <a:solidFill>
                  <a:schemeClr val="bg2">
                    <a:lumMod val="75000"/>
                  </a:schemeClr>
                </a:solidFill>
                <a:effectLst/>
                <a:uLnTx/>
                <a:uFillTx/>
                <a:latin typeface="EYInterstate Light" panose="02000506000000020004" pitchFamily="2" charset="0"/>
                <a:cs typeface="Arial" pitchFamily="34" charset="0"/>
              </a:rPr>
              <a:t>Om EY</a:t>
            </a:r>
          </a:p>
          <a:p>
            <a:pPr marL="0" marR="0" lvl="0" indent="0" algn="l" defTabSz="872971" eaLnBrk="1" fontAlgn="auto" latinLnBrk="0" hangingPunct="1">
              <a:lnSpc>
                <a:spcPct val="100000"/>
              </a:lnSpc>
              <a:spcBef>
                <a:spcPts val="600"/>
              </a:spcBef>
              <a:spcAft>
                <a:spcPts val="0"/>
              </a:spcAft>
              <a:buClrTx/>
              <a:buSzTx/>
              <a:buFontTx/>
              <a:buNone/>
              <a:tabLst/>
              <a:defRPr/>
            </a:pPr>
            <a:r>
              <a:rPr lang="sv-SE" sz="800" kern="0" dirty="0">
                <a:solidFill>
                  <a:schemeClr val="bg2">
                    <a:lumMod val="75000"/>
                  </a:schemeClr>
                </a:solidFill>
                <a:latin typeface="EYInterstate Light" panose="02000506000000020004" pitchFamily="2" charset="0"/>
                <a:cs typeface="Arial" pitchFamily="34" charset="0"/>
              </a:rPr>
              <a:t>EY är ett världsledande företag inom revision, redovisning, skatt, transaktioner och affärsrådgivning. Våra tjänster och insikter hjälper till att skapa förtroende och hållbar tillväxt på finansmarknader och i ekonomier världen över. För att hålla våra löften till våra intressenter utvecklar vi ledare och medarbetare som arbetar i team över gränserna. Vi vill att allt vi gör ska bidra till att affärsvärlden och arbetslivet fungerar bättre – för våra medarbetare, våra kunder och de samhällen vi verkar i.</a:t>
            </a:r>
          </a:p>
          <a:p>
            <a:pPr lvl="0" algn="l" defTabSz="872971">
              <a:spcBef>
                <a:spcPts val="600"/>
              </a:spcBef>
              <a:defRPr/>
            </a:pPr>
            <a:r>
              <a:rPr lang="sv-SE" sz="800" kern="0" dirty="0">
                <a:solidFill>
                  <a:schemeClr val="bg2">
                    <a:lumMod val="75000"/>
                  </a:schemeClr>
                </a:solidFill>
                <a:latin typeface="EYInterstate Light" panose="02000506000000020004" pitchFamily="2" charset="0"/>
                <a:cs typeface="Arial" pitchFamily="34" charset="0"/>
              </a:rPr>
              <a:t>EY refererar till den globala organisationen samt kan avse en eller flera medlemsföretag i Ernst &amp; Young Global </a:t>
            </a:r>
            <a:r>
              <a:rPr lang="sv-SE" sz="800" kern="0" dirty="0" err="1">
                <a:solidFill>
                  <a:schemeClr val="bg2">
                    <a:lumMod val="75000"/>
                  </a:schemeClr>
                </a:solidFill>
                <a:latin typeface="EYInterstate Light" panose="02000506000000020004" pitchFamily="2" charset="0"/>
                <a:cs typeface="Arial" pitchFamily="34" charset="0"/>
              </a:rPr>
              <a:t>Limited</a:t>
            </a:r>
            <a:r>
              <a:rPr lang="sv-SE" sz="800" kern="0" dirty="0">
                <a:solidFill>
                  <a:schemeClr val="bg2">
                    <a:lumMod val="75000"/>
                  </a:schemeClr>
                </a:solidFill>
                <a:latin typeface="EYInterstate Light" panose="02000506000000020004" pitchFamily="2" charset="0"/>
                <a:cs typeface="Arial" pitchFamily="34" charset="0"/>
              </a:rPr>
              <a:t>. Varje medlemsföretag utgör en egen juridisk person.</a:t>
            </a:r>
            <a:br>
              <a:rPr lang="sv-SE" sz="800" kern="0" dirty="0">
                <a:solidFill>
                  <a:schemeClr val="bg2">
                    <a:lumMod val="75000"/>
                  </a:schemeClr>
                </a:solidFill>
                <a:latin typeface="EYInterstate Light" panose="02000506000000020004" pitchFamily="2" charset="0"/>
                <a:cs typeface="Arial" pitchFamily="34" charset="0"/>
              </a:rPr>
            </a:br>
            <a:endParaRPr lang="sv-SE" sz="800" kern="0" dirty="0">
              <a:solidFill>
                <a:schemeClr val="bg2">
                  <a:lumMod val="75000"/>
                </a:schemeClr>
              </a:solidFill>
              <a:latin typeface="EYInterstate Light" panose="02000506000000020004" pitchFamily="2" charset="0"/>
              <a:cs typeface="Arial" pitchFamily="34" charset="0"/>
            </a:endParaRPr>
          </a:p>
          <a:p>
            <a:pPr algn="l"/>
            <a:r>
              <a:rPr lang="sv-SE" sz="800">
                <a:solidFill>
                  <a:schemeClr val="bg2">
                    <a:lumMod val="75000"/>
                  </a:schemeClr>
                </a:solidFill>
                <a:latin typeface="EYInterstate Light" panose="02000506000000020004" pitchFamily="2" charset="0"/>
              </a:rPr>
              <a:t>© 2022 </a:t>
            </a:r>
            <a:r>
              <a:rPr lang="sv-SE" sz="800" dirty="0">
                <a:solidFill>
                  <a:schemeClr val="bg2">
                    <a:lumMod val="75000"/>
                  </a:schemeClr>
                </a:solidFill>
                <a:latin typeface="EYInterstate Light" panose="02000506000000020004" pitchFamily="2" charset="0"/>
              </a:rPr>
              <a:t>Ernst &amp; Young AB. </a:t>
            </a:r>
          </a:p>
          <a:p>
            <a:pPr algn="l"/>
            <a:r>
              <a:rPr lang="sv-SE" sz="800" dirty="0">
                <a:solidFill>
                  <a:schemeClr val="bg2">
                    <a:lumMod val="75000"/>
                  </a:schemeClr>
                </a:solidFill>
                <a:latin typeface="EYInterstate Light" panose="02000506000000020004" pitchFamily="2" charset="0"/>
              </a:rPr>
              <a:t>All </a:t>
            </a:r>
            <a:r>
              <a:rPr lang="sv-SE" sz="800" dirty="0" err="1">
                <a:solidFill>
                  <a:schemeClr val="bg2">
                    <a:lumMod val="75000"/>
                  </a:schemeClr>
                </a:solidFill>
                <a:latin typeface="EYInterstate Light" panose="02000506000000020004" pitchFamily="2" charset="0"/>
              </a:rPr>
              <a:t>Rights</a:t>
            </a:r>
            <a:r>
              <a:rPr lang="sv-SE" sz="800" dirty="0">
                <a:solidFill>
                  <a:schemeClr val="bg2">
                    <a:lumMod val="75000"/>
                  </a:schemeClr>
                </a:solidFill>
                <a:latin typeface="EYInterstate Light" panose="02000506000000020004" pitchFamily="2" charset="0"/>
              </a:rPr>
              <a:t> </a:t>
            </a:r>
            <a:r>
              <a:rPr lang="sv-SE" sz="800" dirty="0" err="1">
                <a:solidFill>
                  <a:schemeClr val="bg2">
                    <a:lumMod val="75000"/>
                  </a:schemeClr>
                </a:solidFill>
                <a:latin typeface="EYInterstate Light" panose="02000506000000020004" pitchFamily="2" charset="0"/>
              </a:rPr>
              <a:t>Reserved</a:t>
            </a:r>
            <a:r>
              <a:rPr lang="sv-SE" sz="800" dirty="0">
                <a:solidFill>
                  <a:schemeClr val="bg2">
                    <a:lumMod val="75000"/>
                  </a:schemeClr>
                </a:solidFill>
                <a:latin typeface="EYInterstate Light" panose="02000506000000020004" pitchFamily="2" charset="0"/>
              </a:rPr>
              <a:t>. </a:t>
            </a:r>
          </a:p>
          <a:p>
            <a:pPr algn="l"/>
            <a:endParaRPr lang="sv-SE" sz="800" kern="0" dirty="0">
              <a:solidFill>
                <a:schemeClr val="bg2">
                  <a:lumMod val="75000"/>
                </a:schemeClr>
              </a:solidFill>
              <a:latin typeface="EYInterstate Light" panose="02000506000000020004" pitchFamily="2" charset="0"/>
              <a:cs typeface="Arial" pitchFamily="34" charset="0"/>
            </a:endParaRPr>
          </a:p>
          <a:p>
            <a:pPr algn="l"/>
            <a:r>
              <a:rPr lang="sv-SE" sz="1000" kern="0" dirty="0">
                <a:solidFill>
                  <a:schemeClr val="bg2">
                    <a:lumMod val="75000"/>
                  </a:schemeClr>
                </a:solidFill>
                <a:latin typeface="EYInterstate Light" panose="02000506000000020004" pitchFamily="2" charset="0"/>
                <a:cs typeface="Arial" pitchFamily="34" charset="0"/>
              </a:rPr>
              <a:t>ey.com/se</a:t>
            </a:r>
          </a:p>
        </p:txBody>
      </p:sp>
    </p:spTree>
    <p:extLst>
      <p:ext uri="{BB962C8B-B14F-4D97-AF65-F5344CB8AC3E}">
        <p14:creationId xmlns:p14="http://schemas.microsoft.com/office/powerpoint/2010/main" val="984209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3"/>
          <p:cNvSpPr txBox="1"/>
          <p:nvPr/>
        </p:nvSpPr>
        <p:spPr>
          <a:xfrm>
            <a:off x="372735" y="1288094"/>
            <a:ext cx="8229600" cy="4452669"/>
          </a:xfrm>
          <a:prstGeom prst="rect">
            <a:avLst/>
          </a:prstGeom>
          <a:noFill/>
        </p:spPr>
        <p:txBody>
          <a:bodyPr wrap="square" lIns="104306" tIns="52153" rIns="104306" bIns="52153" rtlCol="0">
            <a:spAutoFit/>
          </a:bodyPr>
          <a:lstStyle>
            <a:defPPr>
              <a:defRPr lang="en-US"/>
            </a:defPPr>
            <a:lvl1pPr algn="ctr" rtl="0" fontAlgn="base">
              <a:spcBef>
                <a:spcPct val="0"/>
              </a:spcBef>
              <a:spcAft>
                <a:spcPct val="0"/>
              </a:spcAft>
              <a:defRPr sz="1600" kern="1200">
                <a:solidFill>
                  <a:schemeClr val="tx1"/>
                </a:solidFill>
                <a:latin typeface="Arial" charset="0"/>
                <a:ea typeface="+mn-ea"/>
                <a:cs typeface="+mn-cs"/>
              </a:defRPr>
            </a:lvl1pPr>
            <a:lvl2pPr marL="457200" algn="ctr" rtl="0" fontAlgn="base">
              <a:spcBef>
                <a:spcPct val="0"/>
              </a:spcBef>
              <a:spcAft>
                <a:spcPct val="0"/>
              </a:spcAft>
              <a:defRPr sz="1600" kern="1200">
                <a:solidFill>
                  <a:schemeClr val="tx1"/>
                </a:solidFill>
                <a:latin typeface="Arial" charset="0"/>
                <a:ea typeface="+mn-ea"/>
                <a:cs typeface="+mn-cs"/>
              </a:defRPr>
            </a:lvl2pPr>
            <a:lvl3pPr marL="914400" algn="ctr" rtl="0" fontAlgn="base">
              <a:spcBef>
                <a:spcPct val="0"/>
              </a:spcBef>
              <a:spcAft>
                <a:spcPct val="0"/>
              </a:spcAft>
              <a:defRPr sz="1600" kern="1200">
                <a:solidFill>
                  <a:schemeClr val="tx1"/>
                </a:solidFill>
                <a:latin typeface="Arial" charset="0"/>
                <a:ea typeface="+mn-ea"/>
                <a:cs typeface="+mn-cs"/>
              </a:defRPr>
            </a:lvl3pPr>
            <a:lvl4pPr marL="1371600" algn="ctr" rtl="0" fontAlgn="base">
              <a:spcBef>
                <a:spcPct val="0"/>
              </a:spcBef>
              <a:spcAft>
                <a:spcPct val="0"/>
              </a:spcAft>
              <a:defRPr sz="1600" kern="1200">
                <a:solidFill>
                  <a:schemeClr val="tx1"/>
                </a:solidFill>
                <a:latin typeface="Arial" charset="0"/>
                <a:ea typeface="+mn-ea"/>
                <a:cs typeface="+mn-cs"/>
              </a:defRPr>
            </a:lvl4pPr>
            <a:lvl5pPr marL="1828800" algn="ctr"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a:lstStyle>
          <a:p>
            <a:pPr algn="l">
              <a:spcBef>
                <a:spcPts val="600"/>
              </a:spcBef>
              <a:buClr>
                <a:srgbClr val="FFD200"/>
              </a:buClr>
              <a:buSzPct val="75000"/>
              <a:defRPr/>
            </a:pPr>
            <a:r>
              <a:rPr lang="nb-NO" sz="1050" dirty="0">
                <a:latin typeface="EYInterstate Light" panose="02000506000000020004" pitchFamily="2" charset="0"/>
              </a:rPr>
              <a:t>9 februari 2022</a:t>
            </a:r>
          </a:p>
          <a:p>
            <a:pPr algn="l">
              <a:spcBef>
                <a:spcPts val="600"/>
              </a:spcBef>
              <a:buClr>
                <a:srgbClr val="FFD200"/>
              </a:buClr>
              <a:buSzPct val="75000"/>
              <a:defRPr/>
            </a:pPr>
            <a:endParaRPr lang="nb-NO" sz="1050" b="1" kern="0" dirty="0">
              <a:solidFill>
                <a:srgbClr val="646464"/>
              </a:solidFill>
              <a:latin typeface="EYInterstate Light" panose="02000506000000020004" pitchFamily="2" charset="0"/>
              <a:cs typeface="Arial" pitchFamily="34" charset="0"/>
            </a:endParaRPr>
          </a:p>
          <a:p>
            <a:pPr algn="l" hangingPunct="0"/>
            <a:r>
              <a:rPr lang="sv-SE" sz="1050" dirty="0">
                <a:latin typeface="EYInterstate Light" panose="02000506000000020004" pitchFamily="2" charset="0"/>
              </a:rPr>
              <a:t>VD / Företagsledningen / Styrelsen</a:t>
            </a:r>
            <a:br>
              <a:rPr lang="sv-SE" sz="1050" dirty="0">
                <a:latin typeface="EYInterstate Light" panose="02000506000000020004" pitchFamily="2" charset="0"/>
              </a:rPr>
            </a:br>
            <a:r>
              <a:rPr lang="sv-SE" sz="1050" dirty="0">
                <a:latin typeface="EYInterstate Light" panose="02000506000000020004" pitchFamily="2" charset="0"/>
              </a:rPr>
              <a:t>Försäkrings AB Göta Lejon</a:t>
            </a:r>
          </a:p>
          <a:p>
            <a:pPr algn="l" hangingPunct="0"/>
            <a:r>
              <a:rPr lang="sv-SE" sz="1050" dirty="0">
                <a:latin typeface="EYInterstate Light" panose="02000506000000020004" pitchFamily="2" charset="0"/>
              </a:rPr>
              <a:t> </a:t>
            </a:r>
          </a:p>
          <a:p>
            <a:pPr algn="l" defTabSz="582613">
              <a:lnSpc>
                <a:spcPct val="105000"/>
              </a:lnSpc>
              <a:spcBef>
                <a:spcPct val="45000"/>
              </a:spcBef>
            </a:pPr>
            <a:r>
              <a:rPr lang="sv-SE" sz="1050" dirty="0">
                <a:latin typeface="EYInterstate Light" panose="02000506000000020004" pitchFamily="2" charset="0"/>
              </a:rPr>
              <a:t>Revisionen är utformad för att vi ska kunna avge revisionsberättelse avseende årsredovisningen för räkenskapsåret 2021. I enlighet med god revisionssed har vi i vår revision bedömt den interna kontrollen kopplat till den finansiella rapporteringen för att kunna planera revisionen och bestämma utformning, tidpunkt och omfattning av specifika granskningsåtgärder.</a:t>
            </a:r>
          </a:p>
          <a:p>
            <a:pPr algn="l" hangingPunct="0"/>
            <a:endParaRPr lang="sv-SE" sz="1050" dirty="0">
              <a:latin typeface="EYInterstate Light" panose="02000506000000020004" pitchFamily="2" charset="0"/>
            </a:endParaRPr>
          </a:p>
          <a:p>
            <a:pPr algn="l" hangingPunct="0"/>
            <a:r>
              <a:rPr lang="sv-SE" sz="1050" dirty="0">
                <a:latin typeface="EYInterstate Light" panose="02000506000000020004" pitchFamily="2" charset="0"/>
              </a:rPr>
              <a:t>Vi har i denna rapport sammanfattat vår bedömning av risker och vår revisionsstrategi samt väsentliga iakttagelser från vår revision. Denna rapport syftar också till att uppfylla kraven på rapportering till styrelsen i enlighet med FARs revisionsrekommendation RevR100 Revision av finansiella företag. Vi har i denna rapport sammanfattat väsentliga iakttagelser från vår revision t.o.m. dagens datum. </a:t>
            </a:r>
          </a:p>
          <a:p>
            <a:pPr algn="l" hangingPunct="0"/>
            <a:endParaRPr lang="sv-SE" sz="1050" dirty="0">
              <a:latin typeface="EYInterstate Light" panose="02000506000000020004" pitchFamily="2" charset="0"/>
            </a:endParaRPr>
          </a:p>
          <a:p>
            <a:pPr algn="l" hangingPunct="0"/>
            <a:r>
              <a:rPr lang="sv-SE" sz="1050" dirty="0">
                <a:latin typeface="EYInterstate Light" panose="02000506000000020004" pitchFamily="2" charset="0"/>
              </a:rPr>
              <a:t>Denna rapport är enbart avsedd för styrelsen och företagsledningen och inte för att distribueras till utomstående.</a:t>
            </a:r>
          </a:p>
          <a:p>
            <a:pPr algn="l" hangingPunct="0"/>
            <a:endParaRPr lang="sv-SE" sz="1050" dirty="0">
              <a:latin typeface="EYInterstate Light" panose="02000506000000020004" pitchFamily="2" charset="0"/>
            </a:endParaRPr>
          </a:p>
          <a:p>
            <a:pPr algn="l" hangingPunct="0"/>
            <a:r>
              <a:rPr lang="sv-SE" sz="1050" dirty="0">
                <a:latin typeface="EYInterstate Light" panose="02000506000000020004" pitchFamily="2" charset="0"/>
              </a:rPr>
              <a:t>Vi ser fram emot att träffa er för att diskutera innehållet.</a:t>
            </a:r>
          </a:p>
          <a:p>
            <a:pPr algn="l" hangingPunct="0"/>
            <a:r>
              <a:rPr lang="sv-SE" sz="1050" dirty="0">
                <a:latin typeface="EYInterstate Light" panose="02000506000000020004" pitchFamily="2" charset="0"/>
              </a:rPr>
              <a:t> </a:t>
            </a:r>
          </a:p>
          <a:p>
            <a:pPr algn="l" hangingPunct="0"/>
            <a:endParaRPr lang="sv-SE" sz="1050" dirty="0">
              <a:latin typeface="EYInterstate Light" panose="02000506000000020004" pitchFamily="2" charset="0"/>
            </a:endParaRPr>
          </a:p>
          <a:p>
            <a:pPr algn="l" hangingPunct="0"/>
            <a:r>
              <a:rPr lang="sv-SE" sz="1050" dirty="0">
                <a:latin typeface="EYInterstate Light" panose="02000506000000020004" pitchFamily="2" charset="0"/>
              </a:rPr>
              <a:t>Med vänlig hälsning</a:t>
            </a:r>
          </a:p>
          <a:p>
            <a:pPr algn="l" hangingPunct="0"/>
            <a:endParaRPr lang="sv-SE" sz="1050" dirty="0">
              <a:latin typeface="EYInterstate Light" panose="02000506000000020004" pitchFamily="2" charset="0"/>
            </a:endParaRPr>
          </a:p>
          <a:p>
            <a:pPr algn="l" hangingPunct="0"/>
            <a:r>
              <a:rPr lang="sv-SE" sz="1050" dirty="0">
                <a:latin typeface="EYInterstate Light" panose="02000506000000020004" pitchFamily="2" charset="0"/>
              </a:rPr>
              <a:t>Ernst &amp; Young AB</a:t>
            </a:r>
          </a:p>
          <a:p>
            <a:pPr algn="l" hangingPunct="0"/>
            <a:endParaRPr lang="sv-SE" sz="1050" dirty="0">
              <a:latin typeface="EYInterstate Light" panose="02000506000000020004" pitchFamily="2" charset="0"/>
            </a:endParaRPr>
          </a:p>
          <a:p>
            <a:pPr algn="l" hangingPunct="0"/>
            <a:endParaRPr lang="sv-SE" sz="1050" dirty="0">
              <a:latin typeface="EYInterstate Light" panose="02000506000000020004" pitchFamily="2" charset="0"/>
            </a:endParaRPr>
          </a:p>
          <a:p>
            <a:pPr algn="l" hangingPunct="0"/>
            <a:r>
              <a:rPr lang="sv-SE" sz="1050" dirty="0">
                <a:latin typeface="EYInterstate Light" panose="02000506000000020004" pitchFamily="2" charset="0"/>
              </a:rPr>
              <a:t>Jesper Nilsson				Christoffer Tveit</a:t>
            </a:r>
          </a:p>
          <a:p>
            <a:pPr algn="l" hangingPunct="0"/>
            <a:r>
              <a:rPr lang="sv-SE" sz="1050" dirty="0">
                <a:latin typeface="EYInterstate Light" panose="02000506000000020004" pitchFamily="2" charset="0"/>
              </a:rPr>
              <a:t>Påskrivande revisor			Granskningsledare</a:t>
            </a:r>
          </a:p>
        </p:txBody>
      </p:sp>
      <p:sp>
        <p:nvSpPr>
          <p:cNvPr id="8" name="TextBox 7"/>
          <p:cNvSpPr txBox="1"/>
          <p:nvPr/>
        </p:nvSpPr>
        <p:spPr>
          <a:xfrm>
            <a:off x="9416955" y="0"/>
            <a:ext cx="3957851" cy="823197"/>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Anpassa brev till uppdragets omfattning och mottagare.</a:t>
            </a:r>
          </a:p>
          <a:p>
            <a:pPr marL="95250">
              <a:lnSpc>
                <a:spcPct val="85000"/>
              </a:lnSpc>
              <a:spcAft>
                <a:spcPts val="600"/>
              </a:spcAft>
              <a:buClr>
                <a:schemeClr val="accent2"/>
              </a:buClr>
              <a:buSzPct val="70000"/>
            </a:pPr>
            <a:endParaRPr lang="sv-SE" sz="1200" dirty="0">
              <a:latin typeface="EYInterstate Light" pitchFamily="2" charset="0"/>
            </a:endParaRPr>
          </a:p>
        </p:txBody>
      </p:sp>
    </p:spTree>
    <p:extLst>
      <p:ext uri="{BB962C8B-B14F-4D97-AF65-F5344CB8AC3E}">
        <p14:creationId xmlns:p14="http://schemas.microsoft.com/office/powerpoint/2010/main" val="39430794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en-GB" dirty="0"/>
              <a:t>Agenda </a:t>
            </a:r>
            <a:endParaRPr lang="en-GB" dirty="0">
              <a:solidFill>
                <a:srgbClr val="0000FF"/>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2809602705"/>
              </p:ext>
            </p:extLst>
          </p:nvPr>
        </p:nvGraphicFramePr>
        <p:xfrm>
          <a:off x="457200" y="1098136"/>
          <a:ext cx="5472000" cy="5280000"/>
        </p:xfrm>
        <a:graphic>
          <a:graphicData uri="http://schemas.openxmlformats.org/drawingml/2006/table">
            <a:tbl>
              <a:tblPr firstRow="1" bandRow="1"/>
              <a:tblGrid>
                <a:gridCol w="648000">
                  <a:extLst>
                    <a:ext uri="{9D8B030D-6E8A-4147-A177-3AD203B41FA5}">
                      <a16:colId xmlns:a16="http://schemas.microsoft.com/office/drawing/2014/main" val="20000"/>
                    </a:ext>
                  </a:extLst>
                </a:gridCol>
                <a:gridCol w="4824000">
                  <a:extLst>
                    <a:ext uri="{9D8B030D-6E8A-4147-A177-3AD203B41FA5}">
                      <a16:colId xmlns:a16="http://schemas.microsoft.com/office/drawing/2014/main" val="20001"/>
                    </a:ext>
                  </a:extLst>
                </a:gridCol>
              </a:tblGrid>
              <a:tr h="480000">
                <a:tc>
                  <a:txBody>
                    <a:bodyPr/>
                    <a:lstStyle>
                      <a:lvl1pPr marL="0" algn="l" defTabSz="1042965" rtl="0" eaLnBrk="1" latinLnBrk="0" hangingPunct="1">
                        <a:defRPr sz="2100" b="1" kern="1200">
                          <a:solidFill>
                            <a:schemeClr val="lt1"/>
                          </a:solidFill>
                          <a:latin typeface="EYInterstate Light"/>
                        </a:defRPr>
                      </a:lvl1pPr>
                      <a:lvl2pPr marL="521482" algn="l" defTabSz="1042965" rtl="0" eaLnBrk="1" latinLnBrk="0" hangingPunct="1">
                        <a:defRPr sz="2100" b="1" kern="1200">
                          <a:solidFill>
                            <a:schemeClr val="lt1"/>
                          </a:solidFill>
                          <a:latin typeface="EYInterstate Light"/>
                        </a:defRPr>
                      </a:lvl2pPr>
                      <a:lvl3pPr marL="1042965" algn="l" defTabSz="1042965" rtl="0" eaLnBrk="1" latinLnBrk="0" hangingPunct="1">
                        <a:defRPr sz="2100" b="1" kern="1200">
                          <a:solidFill>
                            <a:schemeClr val="lt1"/>
                          </a:solidFill>
                          <a:latin typeface="EYInterstate Light"/>
                        </a:defRPr>
                      </a:lvl3pPr>
                      <a:lvl4pPr marL="1564447" algn="l" defTabSz="1042965" rtl="0" eaLnBrk="1" latinLnBrk="0" hangingPunct="1">
                        <a:defRPr sz="2100" b="1" kern="1200">
                          <a:solidFill>
                            <a:schemeClr val="lt1"/>
                          </a:solidFill>
                          <a:latin typeface="EYInterstate Light"/>
                        </a:defRPr>
                      </a:lvl4pPr>
                      <a:lvl5pPr marL="2085929" algn="l" defTabSz="1042965" rtl="0" eaLnBrk="1" latinLnBrk="0" hangingPunct="1">
                        <a:defRPr sz="2100" b="1" kern="1200">
                          <a:solidFill>
                            <a:schemeClr val="lt1"/>
                          </a:solidFill>
                          <a:latin typeface="EYInterstate Light"/>
                        </a:defRPr>
                      </a:lvl5pPr>
                      <a:lvl6pPr marL="2607412" algn="l" defTabSz="1042965" rtl="0" eaLnBrk="1" latinLnBrk="0" hangingPunct="1">
                        <a:defRPr sz="2100" b="1" kern="1200">
                          <a:solidFill>
                            <a:schemeClr val="lt1"/>
                          </a:solidFill>
                          <a:latin typeface="EYInterstate Light"/>
                        </a:defRPr>
                      </a:lvl6pPr>
                      <a:lvl7pPr marL="3128894" algn="l" defTabSz="1042965" rtl="0" eaLnBrk="1" latinLnBrk="0" hangingPunct="1">
                        <a:defRPr sz="2100" b="1" kern="1200">
                          <a:solidFill>
                            <a:schemeClr val="lt1"/>
                          </a:solidFill>
                          <a:latin typeface="EYInterstate Light"/>
                        </a:defRPr>
                      </a:lvl7pPr>
                      <a:lvl8pPr marL="3650376" algn="l" defTabSz="1042965" rtl="0" eaLnBrk="1" latinLnBrk="0" hangingPunct="1">
                        <a:defRPr sz="2100" b="1" kern="1200">
                          <a:solidFill>
                            <a:schemeClr val="lt1"/>
                          </a:solidFill>
                          <a:latin typeface="EYInterstate Light"/>
                        </a:defRPr>
                      </a:lvl8pPr>
                      <a:lvl9pPr marL="4171859" algn="l" defTabSz="1042965" rtl="0" eaLnBrk="1" latinLnBrk="0" hangingPunct="1">
                        <a:defRPr sz="2100" b="1" kern="1200">
                          <a:solidFill>
                            <a:schemeClr val="lt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04</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solidFill>
                        <a:srgbClr val="808080"/>
                      </a:solid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Status och kvarstående åtgärder</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3175" cap="flat" cmpd="sng" algn="ctr">
                      <a:solidFill>
                        <a:srgbClr val="808080"/>
                      </a:solidFill>
                      <a:prstDash val="sysDot"/>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05</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Riskbedömning och fokusområde</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06</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defRPr/>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Redovisnings- och revisionsfrågor årsbokslutet</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08</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3175" cap="flat" cmpd="sng" algn="ctr">
                      <a:noFill/>
                      <a:prstDash val="sysDot"/>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Summering av noterade avvikelser </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09</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Vår kommunikation med revisionsutskottet</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10</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Obligatorisk kommunikation med revisionsutskottet</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11</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Uppföljning av tidigare lämnade rekommendationer</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80000">
                <a:tc>
                  <a:txBody>
                    <a:bodyPr/>
                    <a:lstStyle>
                      <a:lvl1pPr marL="0" algn="l" defTabSz="1042965" rtl="0" eaLnBrk="1" latinLnBrk="0" hangingPunct="1">
                        <a:defRPr sz="2100" kern="1200">
                          <a:solidFill>
                            <a:schemeClr val="dk1"/>
                          </a:solidFill>
                          <a:latin typeface="EYInterstate Light"/>
                        </a:defRPr>
                      </a:lvl1pPr>
                      <a:lvl2pPr marL="521482" algn="l" defTabSz="1042965" rtl="0" eaLnBrk="1" latinLnBrk="0" hangingPunct="1">
                        <a:defRPr sz="2100" kern="1200">
                          <a:solidFill>
                            <a:schemeClr val="dk1"/>
                          </a:solidFill>
                          <a:latin typeface="EYInterstate Light"/>
                        </a:defRPr>
                      </a:lvl2pPr>
                      <a:lvl3pPr marL="1042965" algn="l" defTabSz="1042965" rtl="0" eaLnBrk="1" latinLnBrk="0" hangingPunct="1">
                        <a:defRPr sz="2100" kern="1200">
                          <a:solidFill>
                            <a:schemeClr val="dk1"/>
                          </a:solidFill>
                          <a:latin typeface="EYInterstate Light"/>
                        </a:defRPr>
                      </a:lvl3pPr>
                      <a:lvl4pPr marL="1564447" algn="l" defTabSz="1042965" rtl="0" eaLnBrk="1" latinLnBrk="0" hangingPunct="1">
                        <a:defRPr sz="2100" kern="1200">
                          <a:solidFill>
                            <a:schemeClr val="dk1"/>
                          </a:solidFill>
                          <a:latin typeface="EYInterstate Light"/>
                        </a:defRPr>
                      </a:lvl4pPr>
                      <a:lvl5pPr marL="2085929" algn="l" defTabSz="1042965" rtl="0" eaLnBrk="1" latinLnBrk="0" hangingPunct="1">
                        <a:defRPr sz="2100" kern="1200">
                          <a:solidFill>
                            <a:schemeClr val="dk1"/>
                          </a:solidFill>
                          <a:latin typeface="EYInterstate Light"/>
                        </a:defRPr>
                      </a:lvl5pPr>
                      <a:lvl6pPr marL="2607412" algn="l" defTabSz="1042965" rtl="0" eaLnBrk="1" latinLnBrk="0" hangingPunct="1">
                        <a:defRPr sz="2100" kern="1200">
                          <a:solidFill>
                            <a:schemeClr val="dk1"/>
                          </a:solidFill>
                          <a:latin typeface="EYInterstate Light"/>
                        </a:defRPr>
                      </a:lvl6pPr>
                      <a:lvl7pPr marL="3128894" algn="l" defTabSz="1042965" rtl="0" eaLnBrk="1" latinLnBrk="0" hangingPunct="1">
                        <a:defRPr sz="2100" kern="1200">
                          <a:solidFill>
                            <a:schemeClr val="dk1"/>
                          </a:solidFill>
                          <a:latin typeface="EYInterstate Light"/>
                        </a:defRPr>
                      </a:lvl7pPr>
                      <a:lvl8pPr marL="3650376" algn="l" defTabSz="1042965" rtl="0" eaLnBrk="1" latinLnBrk="0" hangingPunct="1">
                        <a:defRPr sz="2100" kern="1200">
                          <a:solidFill>
                            <a:schemeClr val="dk1"/>
                          </a:solidFill>
                          <a:latin typeface="EYInterstate Light"/>
                        </a:defRPr>
                      </a:lvl8pPr>
                      <a:lvl9pPr marL="4171859" algn="l" defTabSz="1042965" rtl="0" eaLnBrk="1" latinLnBrk="0" hangingPunct="1">
                        <a:defRPr sz="2100" kern="1200">
                          <a:solidFill>
                            <a:schemeClr val="dk1"/>
                          </a:solidFill>
                          <a:latin typeface="EYInterstate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12</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Revisorns kommunikation med Finansinspektionen</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13</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Regelverksfrågor 2020 och framåt</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14</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Bilaga 1: Försäkran om opartiskhet och självständighet</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10" normalizeH="0" baseline="0" noProof="0" dirty="0">
                          <a:ln>
                            <a:noFill/>
                          </a:ln>
                          <a:solidFill>
                            <a:schemeClr val="tx1"/>
                          </a:solidFill>
                          <a:effectLst/>
                          <a:uLnTx/>
                          <a:uFillTx/>
                          <a:latin typeface="EYInterstate" pitchFamily="2" charset="0"/>
                          <a:ea typeface="+mn-ea"/>
                          <a:cs typeface="+mn-cs"/>
                        </a:rPr>
                        <a:t>15</a:t>
                      </a:r>
                    </a:p>
                  </a:txBody>
                  <a:tcPr marL="72000" marR="72000" marT="72000" marB="72000" anchor="ctr">
                    <a:lnL w="12700" cmpd="sng">
                      <a:solidFill>
                        <a:srgbClr val="FFFFFF"/>
                      </a:solidFill>
                    </a:lnL>
                    <a:lnR w="38100"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9050" cap="flat" cmpd="sng" algn="ctr">
                      <a:noFill/>
                      <a:prstDash val="sysDash"/>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p>
                      <a:pPr marL="0" marR="0" lvl="0" indent="0" algn="l" defTabSz="995363" rtl="0" eaLnBrk="1" fontAlgn="base" latinLnBrk="0" hangingPunct="1">
                        <a:lnSpc>
                          <a:spcPct val="100000"/>
                        </a:lnSpc>
                        <a:spcBef>
                          <a:spcPct val="20000"/>
                        </a:spcBef>
                        <a:spcAft>
                          <a:spcPct val="20000"/>
                        </a:spcAft>
                        <a:buClrTx/>
                        <a:buSzPct val="75000"/>
                        <a:buFont typeface="Arial Unicode MS" pitchFamily="34" charset="-128"/>
                        <a:buNone/>
                        <a:tabLst>
                          <a:tab pos="1614488" algn="l"/>
                          <a:tab pos="3228975" algn="l"/>
                          <a:tab pos="4665663" algn="r"/>
                        </a:tabLst>
                      </a:pPr>
                      <a:r>
                        <a:rPr kumimoji="0" lang="sv-SE" sz="1400" b="1" i="0" u="none" strike="noStrike" kern="100" cap="none" spc="-10" normalizeH="0" baseline="0" noProof="0" dirty="0">
                          <a:ln>
                            <a:noFill/>
                          </a:ln>
                          <a:solidFill>
                            <a:schemeClr val="tx1"/>
                          </a:solidFill>
                          <a:effectLst/>
                          <a:uLnTx/>
                          <a:uFillTx/>
                          <a:latin typeface="EYInterstate" pitchFamily="2" charset="0"/>
                          <a:ea typeface="+mn-ea"/>
                          <a:cs typeface="+mn-cs"/>
                          <a:sym typeface="Times New Roman" pitchFamily="18" charset="0"/>
                        </a:rPr>
                        <a:t>Bilaga 2: Observationer från IT revision 2020</a:t>
                      </a:r>
                    </a:p>
                  </a:txBody>
                  <a:tcPr marL="72000" marR="72000" marT="72000" marB="72000" anchor="ctr" horzOverflow="overflow">
                    <a:lnL w="38100" cap="flat" cmpd="sng" algn="ctr">
                      <a:solidFill>
                        <a:srgbClr val="FFD200"/>
                      </a:solidFill>
                      <a:prstDash val="solid"/>
                      <a:round/>
                      <a:headEnd type="none" w="med" len="med"/>
                      <a:tailEnd type="none" w="med" len="med"/>
                    </a:lnL>
                    <a:lnR w="12700" cmpd="sng">
                      <a:solidFill>
                        <a:srgbClr val="FFFFFF"/>
                      </a:solidFill>
                    </a:lnR>
                    <a:lnT w="6350" cap="flat" cmpd="sng" algn="ctr">
                      <a:solidFill>
                        <a:schemeClr val="tx2">
                          <a:lumMod val="95000"/>
                        </a:schemeClr>
                      </a:solidFill>
                      <a:prstDash val="solid"/>
                      <a:round/>
                      <a:headEnd type="none" w="med" len="med"/>
                      <a:tailEnd type="none" w="med" len="med"/>
                    </a:lnT>
                    <a:lnB w="6350" cap="flat" cmpd="sng" algn="ctr">
                      <a:solidFill>
                        <a:schemeClr val="tx2">
                          <a:lumMod val="9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83139602"/>
                  </a:ext>
                </a:extLst>
              </a:tr>
            </a:tbl>
          </a:graphicData>
        </a:graphic>
      </p:graphicFrame>
      <p:sp>
        <p:nvSpPr>
          <p:cNvPr id="10" name="Rectangle 9"/>
          <p:cNvSpPr/>
          <p:nvPr/>
        </p:nvSpPr>
        <p:spPr bwMode="auto">
          <a:xfrm>
            <a:off x="6743700" y="1480906"/>
            <a:ext cx="1943100" cy="4320000"/>
          </a:xfrm>
          <a:prstGeom prst="rect">
            <a:avLst/>
          </a:prstGeom>
          <a:blipFill dpi="0" rotWithShape="1">
            <a:blip r:embed="rId3" cstate="print">
              <a:duotone>
                <a:prstClr val="black"/>
                <a:schemeClr val="tx2">
                  <a:tint val="45000"/>
                  <a:satMod val="400000"/>
                </a:schemeClr>
              </a:duotone>
              <a:extLst>
                <a:ext uri="{BEBA8EAE-BF5A-486C-A8C5-ECC9F3942E4B}">
                  <a14:imgProps xmlns:a14="http://schemas.microsoft.com/office/drawing/2010/main">
                    <a14:imgLayer r:embed="rId4">
                      <a14:imgEffect>
                        <a14:colorTemperature colorTemp="4700"/>
                      </a14:imgEffect>
                    </a14:imgLayer>
                  </a14:imgProps>
                </a:ext>
              </a:extLst>
            </a:blip>
            <a:srcRect/>
            <a:tile tx="-5473700" ty="-6350" sx="100000" sy="100000" flip="none" algn="tl"/>
          </a:blipFill>
          <a:ln w="9525" cap="flat" cmpd="sng" algn="ctr">
            <a:no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sv-SE" sz="1800" b="0" i="0" u="none" strike="noStrike" cap="none" normalizeH="0" baseline="0">
              <a:ln>
                <a:noFill/>
              </a:ln>
              <a:solidFill>
                <a:schemeClr val="tx1"/>
              </a:solidFill>
              <a:effectLst/>
              <a:latin typeface="Arial" charset="0"/>
            </a:endParaRPr>
          </a:p>
        </p:txBody>
      </p:sp>
      <p:sp>
        <p:nvSpPr>
          <p:cNvPr id="6" name="TextBox 5"/>
          <p:cNvSpPr txBox="1"/>
          <p:nvPr/>
        </p:nvSpPr>
        <p:spPr>
          <a:xfrm>
            <a:off x="9416955" y="0"/>
            <a:ext cx="3957851" cy="3200400"/>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Anpassa agendan till presentationens innehåll och disposition.</a:t>
            </a:r>
          </a:p>
          <a:p>
            <a:pPr>
              <a:lnSpc>
                <a:spcPct val="85000"/>
              </a:lnSpc>
              <a:spcAft>
                <a:spcPts val="600"/>
              </a:spcAft>
              <a:buClr>
                <a:schemeClr val="bg1"/>
              </a:buClr>
              <a:buSzPct val="100000"/>
            </a:pPr>
            <a:r>
              <a:rPr lang="sv-SE" sz="1200" b="1" dirty="0">
                <a:latin typeface="EYInterstate Light" pitchFamily="2" charset="0"/>
              </a:rPr>
              <a:t>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Numrering: </a:t>
            </a:r>
            <a:r>
              <a:rPr lang="sv-SE" sz="1200" dirty="0" err="1">
                <a:latin typeface="EYInterstate Light" pitchFamily="2" charset="0"/>
              </a:rPr>
              <a:t>EYInterstate</a:t>
            </a:r>
            <a:r>
              <a:rPr lang="sv-SE" sz="1200" dirty="0">
                <a:latin typeface="EYInterstate Light" pitchFamily="2" charset="0"/>
              </a:rPr>
              <a:t>, 18 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Innehållspunkt: </a:t>
            </a:r>
            <a:r>
              <a:rPr lang="sv-SE" sz="1200" dirty="0" err="1">
                <a:latin typeface="EYInterstate Light" pitchFamily="2" charset="0"/>
              </a:rPr>
              <a:t>EYInterstate</a:t>
            </a:r>
            <a:r>
              <a:rPr lang="sv-SE" sz="1200" dirty="0">
                <a:latin typeface="EYInterstate Light" pitchFamily="2" charset="0"/>
              </a:rPr>
              <a:t>, 14 p (fet),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Appendix: </a:t>
            </a:r>
            <a:r>
              <a:rPr lang="sv-SE" sz="1200" dirty="0" err="1">
                <a:latin typeface="EYInterstate Light" pitchFamily="2" charset="0"/>
              </a:rPr>
              <a:t>EYInterstate</a:t>
            </a:r>
            <a:r>
              <a:rPr lang="sv-SE" sz="1200" dirty="0">
                <a:latin typeface="EYInterstate Light" pitchFamily="2" charset="0"/>
              </a:rPr>
              <a:t>, 12 p (fet), grå</a:t>
            </a:r>
          </a:p>
          <a:p>
            <a:pPr marL="180975" indent="-180975">
              <a:lnSpc>
                <a:spcPct val="85000"/>
              </a:lnSpc>
              <a:spcAft>
                <a:spcPts val="600"/>
              </a:spcAft>
              <a:buClr>
                <a:schemeClr val="bg1"/>
              </a:buClr>
              <a:buSzPct val="100000"/>
              <a:buFont typeface="EYInterstate" pitchFamily="2" charset="0"/>
              <a:buChar char="•"/>
            </a:pPr>
            <a:endParaRPr lang="sv-SE" sz="1200" dirty="0">
              <a:latin typeface="EYInterstate Light" pitchFamily="2" charset="0"/>
            </a:endParaRPr>
          </a:p>
          <a:p>
            <a:pPr marL="180975" indent="-180975">
              <a:lnSpc>
                <a:spcPct val="85000"/>
              </a:lnSpc>
              <a:spcAft>
                <a:spcPts val="600"/>
              </a:spcAft>
              <a:buClr>
                <a:schemeClr val="bg1"/>
              </a:buClr>
              <a:buSzPct val="100000"/>
              <a:buFont typeface="EYInterstate" pitchFamily="2" charset="0"/>
              <a:buChar char="•"/>
            </a:pPr>
            <a:endParaRPr lang="sv-SE" sz="1200" dirty="0">
              <a:latin typeface="EYInterstate Light" pitchFamily="2" charset="0"/>
            </a:endParaRPr>
          </a:p>
          <a:p>
            <a:pPr marL="95250">
              <a:lnSpc>
                <a:spcPct val="85000"/>
              </a:lnSpc>
              <a:spcAft>
                <a:spcPts val="600"/>
              </a:spcAft>
              <a:buClr>
                <a:schemeClr val="accent2"/>
              </a:buClr>
              <a:buSzPct val="70000"/>
            </a:pPr>
            <a:endParaRPr lang="sv-SE" sz="1200" dirty="0">
              <a:latin typeface="EYInterstate Light" pitchFamily="2" charset="0"/>
            </a:endParaRPr>
          </a:p>
        </p:txBody>
      </p:sp>
    </p:spTree>
    <p:extLst>
      <p:ext uri="{BB962C8B-B14F-4D97-AF65-F5344CB8AC3E}">
        <p14:creationId xmlns:p14="http://schemas.microsoft.com/office/powerpoint/2010/main" val="3914982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vert="horz" lIns="0" tIns="0" rIns="0" bIns="0" rtlCol="0" anchor="t" anchorCtr="0">
            <a:noAutofit/>
          </a:bodyPr>
          <a:lstStyle/>
          <a:p>
            <a:r>
              <a:rPr lang="sv-SE" dirty="0"/>
              <a:t>Status och kvarstående åtgärder</a:t>
            </a:r>
          </a:p>
        </p:txBody>
      </p:sp>
      <p:sp>
        <p:nvSpPr>
          <p:cNvPr id="9" name="TextBox 8"/>
          <p:cNvSpPr txBox="1"/>
          <p:nvPr/>
        </p:nvSpPr>
        <p:spPr>
          <a:xfrm>
            <a:off x="9416955" y="0"/>
            <a:ext cx="3957851" cy="2897579"/>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vad som kvarstår samt sammanfattande slutsats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bör anpassas för att passa genomförd granskning</a:t>
            </a:r>
          </a:p>
          <a:p>
            <a:pPr marL="180975" indent="-180975">
              <a:lnSpc>
                <a:spcPct val="85000"/>
              </a:lnSpc>
              <a:spcAft>
                <a:spcPts val="600"/>
              </a:spcAft>
              <a:buClr>
                <a:schemeClr val="bg1"/>
              </a:buClr>
              <a:buSzPct val="100000"/>
            </a:pPr>
            <a:endParaRPr lang="sv-SE" sz="1200" b="1" dirty="0">
              <a:latin typeface="EYInterstate Light" pitchFamily="2" charset="0"/>
            </a:endParaRP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Boxar: </a:t>
            </a:r>
            <a:r>
              <a:rPr lang="sv-SE" sz="1200" dirty="0" err="1">
                <a:latin typeface="EYInterstate Light" pitchFamily="2" charset="0"/>
              </a:rPr>
              <a:t>EYInterstate</a:t>
            </a:r>
            <a:r>
              <a:rPr lang="sv-SE" sz="1200" dirty="0">
                <a:latin typeface="EYInterstate Light" pitchFamily="2" charset="0"/>
              </a:rPr>
              <a:t>, 14p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Brödtext: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14p, svart</a:t>
            </a:r>
          </a:p>
          <a:p>
            <a:pPr marL="95250">
              <a:lnSpc>
                <a:spcPct val="85000"/>
              </a:lnSpc>
              <a:spcAft>
                <a:spcPts val="600"/>
              </a:spcAft>
              <a:buClr>
                <a:schemeClr val="accent2"/>
              </a:buClr>
              <a:buSzPct val="70000"/>
            </a:pPr>
            <a:endParaRPr lang="sv-SE" sz="1200" dirty="0">
              <a:latin typeface="EYInterstate Light" pitchFamily="2" charset="0"/>
            </a:endParaRPr>
          </a:p>
        </p:txBody>
      </p:sp>
      <p:sp>
        <p:nvSpPr>
          <p:cNvPr id="8" name="Rectangle 7"/>
          <p:cNvSpPr>
            <a:spLocks noGrp="1" noChangeArrowheads="1"/>
          </p:cNvSpPr>
          <p:nvPr/>
        </p:nvSpPr>
        <p:spPr>
          <a:xfrm>
            <a:off x="2519915" y="1266768"/>
            <a:ext cx="6166883" cy="2077355"/>
          </a:xfrm>
          <a:prstGeom prst="rect">
            <a:avLst/>
          </a:prstGeom>
          <a:ln>
            <a:noFill/>
          </a:ln>
        </p:spPr>
        <p:txBody>
          <a:bodyPr vert="horz" lIns="36000" tIns="36000" rIns="36000" bIns="36000" rtlCol="0" anchor="t" anchorCtr="0">
            <a:noAutofit/>
          </a:bodyPr>
          <a:lst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808080"/>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808080"/>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808080"/>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80808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SzPct val="60000"/>
              <a:buNone/>
            </a:pPr>
            <a:r>
              <a:rPr lang="nb-NO" sz="1400" dirty="0">
                <a:solidFill>
                  <a:schemeClr val="tx1"/>
                </a:solidFill>
                <a:latin typeface="EYInterstate Light" panose="02000506000000020004" pitchFamily="2" charset="0"/>
              </a:rPr>
              <a:t>Vi har genomfört vår granskning i enlighet med tidigare kommunicerad revisionsplan.</a:t>
            </a:r>
          </a:p>
        </p:txBody>
      </p:sp>
      <p:sp>
        <p:nvSpPr>
          <p:cNvPr id="5" name="Pentagon 4"/>
          <p:cNvSpPr/>
          <p:nvPr/>
        </p:nvSpPr>
        <p:spPr>
          <a:xfrm>
            <a:off x="457200" y="1266768"/>
            <a:ext cx="1775637" cy="805680"/>
          </a:xfrm>
          <a:prstGeom prst="homePlate">
            <a:avLst>
              <a:gd name="adj" fmla="val 14653"/>
            </a:avLst>
          </a:prstGeom>
          <a:solidFill>
            <a:schemeClr val="bg1">
              <a:lumMod val="20000"/>
              <a:lumOff val="80000"/>
            </a:schemeClr>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sv-SE" sz="1400" dirty="0">
                <a:solidFill>
                  <a:schemeClr val="tx1"/>
                </a:solidFill>
                <a:latin typeface="EYInterstate" panose="02000503020000020004" pitchFamily="2" charset="0"/>
              </a:rPr>
              <a:t>Genomförda och återstående aktiviteter</a:t>
            </a:r>
          </a:p>
        </p:txBody>
      </p:sp>
      <p:sp>
        <p:nvSpPr>
          <p:cNvPr id="10" name="Pentagon 9"/>
          <p:cNvSpPr/>
          <p:nvPr/>
        </p:nvSpPr>
        <p:spPr>
          <a:xfrm>
            <a:off x="457200" y="4039494"/>
            <a:ext cx="1775637" cy="805680"/>
          </a:xfrm>
          <a:prstGeom prst="homePlate">
            <a:avLst>
              <a:gd name="adj" fmla="val 14653"/>
            </a:avLst>
          </a:prstGeom>
          <a:solidFill>
            <a:schemeClr val="accent2"/>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sv-SE" sz="1400" dirty="0">
                <a:solidFill>
                  <a:schemeClr val="tx1"/>
                </a:solidFill>
                <a:latin typeface="EYInterstate" panose="02000503020000020004" pitchFamily="2" charset="0"/>
              </a:rPr>
              <a:t>Preliminära slutsatser</a:t>
            </a:r>
          </a:p>
        </p:txBody>
      </p:sp>
      <p:sp>
        <p:nvSpPr>
          <p:cNvPr id="6" name="Rectangle 5"/>
          <p:cNvSpPr/>
          <p:nvPr/>
        </p:nvSpPr>
        <p:spPr>
          <a:xfrm>
            <a:off x="2519914" y="4039494"/>
            <a:ext cx="6166885" cy="288147"/>
          </a:xfrm>
          <a:prstGeom prst="rect">
            <a:avLst/>
          </a:prstGeom>
          <a:ln>
            <a:noFill/>
          </a:ln>
        </p:spPr>
        <p:txBody>
          <a:bodyPr wrap="square" lIns="36000" tIns="36000" rIns="36000" bIns="36000">
            <a:spAutoFit/>
          </a:bodyPr>
          <a:lstStyle/>
          <a:p>
            <a:pPr>
              <a:buSzPct val="60000"/>
            </a:pPr>
            <a:r>
              <a:rPr lang="nb-NO" sz="1400" dirty="0">
                <a:latin typeface="EYInterstate Light" panose="02000506000000020004" pitchFamily="2" charset="0"/>
              </a:rPr>
              <a:t>Vi har i vår revision till dags datum ej noterat väsentliga avvikelser. </a:t>
            </a:r>
            <a:endParaRPr lang="sv-SE" sz="1400" dirty="0">
              <a:latin typeface="EYInterstate Light" panose="02000506000000020004" pitchFamily="2" charset="0"/>
            </a:endParaRPr>
          </a:p>
        </p:txBody>
      </p:sp>
    </p:spTree>
    <p:extLst>
      <p:ext uri="{BB962C8B-B14F-4D97-AF65-F5344CB8AC3E}">
        <p14:creationId xmlns:p14="http://schemas.microsoft.com/office/powerpoint/2010/main" val="3021055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pPr lvl="0"/>
            <a:r>
              <a:rPr lang="nb-NO" dirty="0"/>
              <a:t>Riskbedömning och fokusområde</a:t>
            </a:r>
            <a:br>
              <a:rPr lang="sv-SE" sz="3200" kern="100" spc="-10" dirty="0">
                <a:solidFill>
                  <a:schemeClr val="accent4">
                    <a:lumMod val="50000"/>
                  </a:schemeClr>
                </a:solidFill>
                <a:sym typeface="Times New Roman" pitchFamily="18" charset="0"/>
              </a:rPr>
            </a:br>
            <a:r>
              <a:rPr lang="sv-SE" sz="2400" b="0" dirty="0"/>
              <a:t>Översikt av 2021 års revision</a:t>
            </a:r>
          </a:p>
        </p:txBody>
      </p:sp>
      <p:sp>
        <p:nvSpPr>
          <p:cNvPr id="52" name="Rectangle 51"/>
          <p:cNvSpPr/>
          <p:nvPr/>
        </p:nvSpPr>
        <p:spPr>
          <a:xfrm>
            <a:off x="457200" y="1104690"/>
            <a:ext cx="8229600" cy="660610"/>
          </a:xfrm>
          <a:prstGeom prst="rect">
            <a:avLst/>
          </a:prstGeom>
        </p:spPr>
        <p:txBody>
          <a:bodyPr lIns="0" tIns="45704" rIns="0" bIns="45704">
            <a:noAutofit/>
          </a:bodyPr>
          <a:lstStyle/>
          <a:p>
            <a:pPr defTabSz="582408"/>
            <a:endParaRPr lang="sv-SE" sz="1100" b="1" dirty="0">
              <a:solidFill>
                <a:schemeClr val="accent4">
                  <a:lumMod val="10000"/>
                </a:schemeClr>
              </a:solidFill>
              <a:latin typeface="EYInterstate Light" pitchFamily="2" charset="0"/>
            </a:endParaRPr>
          </a:p>
        </p:txBody>
      </p:sp>
      <p:graphicFrame>
        <p:nvGraphicFramePr>
          <p:cNvPr id="7" name="Group 98"/>
          <p:cNvGraphicFramePr>
            <a:graphicFrameLocks noGrp="1"/>
          </p:cNvGraphicFramePr>
          <p:nvPr>
            <p:ph idx="1"/>
            <p:extLst>
              <p:ext uri="{D42A27DB-BD31-4B8C-83A1-F6EECF244321}">
                <p14:modId xmlns:p14="http://schemas.microsoft.com/office/powerpoint/2010/main" val="1356915140"/>
              </p:ext>
            </p:extLst>
          </p:nvPr>
        </p:nvGraphicFramePr>
        <p:xfrm>
          <a:off x="457200" y="1297172"/>
          <a:ext cx="8283039" cy="4164855"/>
        </p:xfrm>
        <a:graphic>
          <a:graphicData uri="http://schemas.openxmlformats.org/drawingml/2006/table">
            <a:tbl>
              <a:tblPr/>
              <a:tblGrid>
                <a:gridCol w="4141533">
                  <a:extLst>
                    <a:ext uri="{9D8B030D-6E8A-4147-A177-3AD203B41FA5}">
                      <a16:colId xmlns:a16="http://schemas.microsoft.com/office/drawing/2014/main" val="20000"/>
                    </a:ext>
                  </a:extLst>
                </a:gridCol>
                <a:gridCol w="4141506">
                  <a:extLst>
                    <a:ext uri="{9D8B030D-6E8A-4147-A177-3AD203B41FA5}">
                      <a16:colId xmlns:a16="http://schemas.microsoft.com/office/drawing/2014/main" val="20001"/>
                    </a:ext>
                  </a:extLst>
                </a:gridCol>
              </a:tblGrid>
              <a:tr h="465043">
                <a:tc gridSpan="2">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1" i="0" u="none" strike="noStrike" kern="1200" cap="none" normalizeH="0" baseline="0" dirty="0">
                          <a:ln>
                            <a:noFill/>
                          </a:ln>
                          <a:solidFill>
                            <a:schemeClr val="tx2"/>
                          </a:solidFill>
                          <a:effectLst/>
                          <a:latin typeface="EYInterstate" pitchFamily="2" charset="0"/>
                          <a:ea typeface="+mn-ea"/>
                          <a:cs typeface="Arial" charset="0"/>
                        </a:rPr>
                        <a:t>Revisionens omfattning</a:t>
                      </a:r>
                    </a:p>
                  </a:txBody>
                  <a:tcPr marL="45720" marR="45720" marT="18288" marB="18288" anchor="ctr" horzOverflow="overflow">
                    <a:lnL w="12700" cap="flat" cmpd="sng" algn="ctr">
                      <a:no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hMerge="1">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0" i="0" u="none" strike="noStrike" kern="1200" cap="none" normalizeH="0" baseline="0" dirty="0">
                        <a:ln>
                          <a:noFill/>
                        </a:ln>
                        <a:solidFill>
                          <a:schemeClr val="tx2"/>
                        </a:solidFill>
                        <a:effectLst/>
                        <a:latin typeface="EYInterstate" pitchFamily="2" charset="0"/>
                        <a:ea typeface="+mn-ea"/>
                        <a:cs typeface="Arial" charset="0"/>
                      </a:endParaRP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extLst>
                  <a:ext uri="{0D108BD9-81ED-4DB2-BD59-A6C34878D82A}">
                    <a16:rowId xmlns:a16="http://schemas.microsoft.com/office/drawing/2014/main" val="10000"/>
                  </a:ext>
                </a:extLst>
              </a:tr>
              <a:tr h="980985">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Översiktlig granskning av delårsbokslut i augusti</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Granskning av interna kontroll och rutiner</a:t>
                      </a:r>
                    </a:p>
                  </a:txBody>
                  <a:tcPr marL="50400" marR="50400" marT="104400" marB="104400"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Förvaltningsrevision</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Granskning av årsbokslut</a:t>
                      </a:r>
                    </a:p>
                  </a:txBody>
                  <a:tcPr marL="50400" marR="50400" marT="104400" marB="1044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61771">
                <a:tc gridSpan="2">
                  <a:txBody>
                    <a:bodyPr/>
                    <a:lstStyle/>
                    <a:p>
                      <a:pPr marL="0" marR="0" lvl="0" indent="0" algn="ctr"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400" b="1" i="0" u="none" strike="noStrike" kern="1200" cap="none" normalizeH="0" baseline="0" noProof="0" dirty="0">
                          <a:ln>
                            <a:noFill/>
                          </a:ln>
                          <a:solidFill>
                            <a:schemeClr val="tx2"/>
                          </a:solidFill>
                          <a:effectLst/>
                          <a:latin typeface="EYInterstate" pitchFamily="2" charset="0"/>
                          <a:ea typeface="+mn-ea"/>
                          <a:cs typeface="Arial" charset="0"/>
                        </a:rPr>
                        <a:t>Väsentliga områden</a:t>
                      </a:r>
                    </a:p>
                  </a:txBody>
                  <a:tcPr marL="45720" marR="45720" marT="18288" marB="18288" anchor="ctr" horzOverflow="overflow">
                    <a:lnL w="12700" cap="flat" cmpd="sng" algn="ctr">
                      <a:no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hMerge="1">
                  <a:txBody>
                    <a:body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000" kern="1200" dirty="0">
                        <a:solidFill>
                          <a:schemeClr val="tx2"/>
                        </a:solidFill>
                        <a:latin typeface="EYInterstate Light" pitchFamily="2" charset="0"/>
                        <a:ea typeface="+mn-ea"/>
                        <a:cs typeface="+mn-cs"/>
                      </a:endParaRPr>
                    </a:p>
                  </a:txBody>
                  <a:tcPr marL="105250" marR="105250" marT="51599" marB="51599"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808080"/>
                    </a:solidFill>
                  </a:tcPr>
                </a:tc>
                <a:extLst>
                  <a:ext uri="{0D108BD9-81ED-4DB2-BD59-A6C34878D82A}">
                    <a16:rowId xmlns:a16="http://schemas.microsoft.com/office/drawing/2014/main" val="10002"/>
                  </a:ext>
                </a:extLst>
              </a:tr>
              <a:tr h="2116669">
                <a:tc>
                  <a:txBody>
                    <a:bodyPr/>
                    <a:lstStyle/>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400" b="1" kern="1200" noProof="0" dirty="0">
                          <a:solidFill>
                            <a:schemeClr val="bg1"/>
                          </a:solidFill>
                          <a:latin typeface="EYInterstate Light" pitchFamily="2" charset="0"/>
                          <a:ea typeface="+mn-ea"/>
                          <a:cs typeface="+mn-cs"/>
                        </a:rPr>
                        <a:t>Intern kontroll och rutiner</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Bokslutsprocessen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Premieprocessen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Skaderegleringsprocessen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Återförsäkringsprocessen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Utbetalningsprocessen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IT-miljön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Efterlevnad regelverk</a:t>
                      </a:r>
                    </a:p>
                  </a:txBody>
                  <a:tcPr marL="50400" marR="50400" marT="104400" marB="104400" anchor="ctr"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r>
                        <a:rPr lang="sv-SE" sz="1400" b="1" kern="1200" noProof="0" dirty="0">
                          <a:solidFill>
                            <a:schemeClr val="bg1"/>
                          </a:solidFill>
                          <a:latin typeface="EYInterstate Light" pitchFamily="2" charset="0"/>
                          <a:ea typeface="+mn-ea"/>
                          <a:cs typeface="+mn-cs"/>
                        </a:rPr>
                        <a:t>Väsentliga årsbokslutsfrågor</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Redovisning av premier</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Redovisning av försäkringstekniska </a:t>
                      </a:r>
                      <a:br>
                        <a:rPr lang="sv-SE" sz="1400" kern="1200" noProof="0" dirty="0">
                          <a:solidFill>
                            <a:schemeClr val="bg1"/>
                          </a:solidFill>
                          <a:latin typeface="EYInterstate Light" pitchFamily="2" charset="0"/>
                          <a:ea typeface="+mn-ea"/>
                          <a:cs typeface="+mn-cs"/>
                        </a:rPr>
                      </a:br>
                      <a:r>
                        <a:rPr lang="sv-SE" sz="1400" kern="1200" noProof="0" dirty="0">
                          <a:solidFill>
                            <a:schemeClr val="bg1"/>
                          </a:solidFill>
                          <a:latin typeface="EYInterstate Light" pitchFamily="2" charset="0"/>
                          <a:ea typeface="+mn-ea"/>
                          <a:cs typeface="+mn-cs"/>
                        </a:rPr>
                        <a:t>avsättningar </a:t>
                      </a:r>
                    </a:p>
                    <a:p>
                      <a:pPr marL="342900" marR="0" lvl="0" indent="-342900" algn="l" defTabSz="914400" rtl="0" eaLnBrk="1" fontAlgn="auto" latinLnBrk="0" hangingPunct="1">
                        <a:lnSpc>
                          <a:spcPct val="100000"/>
                        </a:lnSpc>
                        <a:spcBef>
                          <a:spcPct val="20000"/>
                        </a:spcBef>
                        <a:spcAft>
                          <a:spcPts val="0"/>
                        </a:spcAft>
                        <a:buClr>
                          <a:schemeClr val="accent2"/>
                        </a:buClr>
                        <a:buSzPct val="70000"/>
                        <a:buFont typeface="Arial" pitchFamily="34" charset="0"/>
                        <a:buChar char="►"/>
                        <a:tabLst/>
                        <a:defRPr/>
                      </a:pPr>
                      <a:r>
                        <a:rPr lang="sv-SE" sz="1400" kern="1200" noProof="0" dirty="0">
                          <a:solidFill>
                            <a:schemeClr val="bg1"/>
                          </a:solidFill>
                          <a:latin typeface="EYInterstate Light" pitchFamily="2" charset="0"/>
                          <a:ea typeface="+mn-ea"/>
                          <a:cs typeface="+mn-cs"/>
                        </a:rPr>
                        <a:t>Redovisning av återförsäkrares andel av oreglerade skador</a:t>
                      </a:r>
                      <a:br>
                        <a:rPr lang="sv-SE" sz="1400" kern="1200" noProof="0" dirty="0">
                          <a:solidFill>
                            <a:schemeClr val="bg1"/>
                          </a:solidFill>
                          <a:latin typeface="EYInterstate Light" pitchFamily="2" charset="0"/>
                          <a:ea typeface="+mn-ea"/>
                          <a:cs typeface="+mn-cs"/>
                        </a:rPr>
                      </a:br>
                      <a:br>
                        <a:rPr lang="sv-SE" sz="1400" kern="1200" noProof="0" dirty="0">
                          <a:solidFill>
                            <a:schemeClr val="bg1"/>
                          </a:solidFill>
                          <a:latin typeface="EYInterstate Light" pitchFamily="2" charset="0"/>
                          <a:ea typeface="+mn-ea"/>
                          <a:cs typeface="+mn-cs"/>
                        </a:rPr>
                      </a:br>
                      <a:br>
                        <a:rPr lang="sv-SE" sz="1400" kern="1200" noProof="0" dirty="0">
                          <a:solidFill>
                            <a:schemeClr val="bg1"/>
                          </a:solidFill>
                          <a:latin typeface="EYInterstate Light" pitchFamily="2" charset="0"/>
                          <a:ea typeface="+mn-ea"/>
                          <a:cs typeface="+mn-cs"/>
                        </a:rPr>
                      </a:br>
                      <a:endParaRPr lang="sv-SE" sz="1400" kern="1200" noProof="0" dirty="0">
                        <a:solidFill>
                          <a:schemeClr val="bg1"/>
                        </a:solidFill>
                        <a:latin typeface="EYInterstate Light" pitchFamily="2" charset="0"/>
                        <a:ea typeface="+mn-ea"/>
                        <a:cs typeface="+mn-cs"/>
                      </a:endParaRPr>
                    </a:p>
                  </a:txBody>
                  <a:tcPr marL="50400" marR="50400" marT="104400" marB="104400" anchor="ctr"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bl>
          </a:graphicData>
        </a:graphic>
      </p:graphicFrame>
      <p:sp>
        <p:nvSpPr>
          <p:cNvPr id="5" name="Rounded Rectangle 4"/>
          <p:cNvSpPr/>
          <p:nvPr/>
        </p:nvSpPr>
        <p:spPr>
          <a:xfrm>
            <a:off x="7907909" y="3862144"/>
            <a:ext cx="500743" cy="285143"/>
          </a:xfrm>
          <a:prstGeom prst="round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sv-SE" sz="1200" b="1" dirty="0">
                <a:solidFill>
                  <a:schemeClr val="tx1"/>
                </a:solidFill>
              </a:rPr>
              <a:t>SBO</a:t>
            </a:r>
          </a:p>
        </p:txBody>
      </p:sp>
    </p:spTree>
    <p:extLst>
      <p:ext uri="{BB962C8B-B14F-4D97-AF65-F5344CB8AC3E}">
        <p14:creationId xmlns:p14="http://schemas.microsoft.com/office/powerpoint/2010/main" val="3926754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sv-SE" sz="2800" b="0" dirty="0"/>
              <a:t>Redovisnings- och revisionsfrågor årsbokslutet</a:t>
            </a:r>
          </a:p>
        </p:txBody>
      </p:sp>
      <p:sp>
        <p:nvSpPr>
          <p:cNvPr id="6" name="Rectangle 5"/>
          <p:cNvSpPr/>
          <p:nvPr/>
        </p:nvSpPr>
        <p:spPr>
          <a:xfrm>
            <a:off x="457200" y="1104690"/>
            <a:ext cx="8229600" cy="660610"/>
          </a:xfrm>
          <a:prstGeom prst="rect">
            <a:avLst/>
          </a:prstGeom>
        </p:spPr>
        <p:txBody>
          <a:bodyPr lIns="0" rIns="0">
            <a:noAutofit/>
          </a:bodyPr>
          <a:lstStyle/>
          <a:p>
            <a:pPr defTabSz="582613"/>
            <a:endParaRPr lang="sv-SE" sz="1100" b="1" dirty="0">
              <a:solidFill>
                <a:schemeClr val="accent4">
                  <a:lumMod val="10000"/>
                </a:schemeClr>
              </a:solidFill>
              <a:latin typeface="EYInterstate Light" pitchFamily="2" charset="0"/>
            </a:endParaRPr>
          </a:p>
        </p:txBody>
      </p:sp>
      <p:graphicFrame>
        <p:nvGraphicFramePr>
          <p:cNvPr id="8" name="Group 98"/>
          <p:cNvGraphicFramePr>
            <a:graphicFrameLocks/>
          </p:cNvGraphicFramePr>
          <p:nvPr>
            <p:extLst>
              <p:ext uri="{D42A27DB-BD31-4B8C-83A1-F6EECF244321}">
                <p14:modId xmlns:p14="http://schemas.microsoft.com/office/powerpoint/2010/main" val="352145412"/>
              </p:ext>
            </p:extLst>
          </p:nvPr>
        </p:nvGraphicFramePr>
        <p:xfrm>
          <a:off x="457199" y="1434996"/>
          <a:ext cx="8229601" cy="4492825"/>
        </p:xfrm>
        <a:graphic>
          <a:graphicData uri="http://schemas.openxmlformats.org/drawingml/2006/table">
            <a:tbl>
              <a:tblPr/>
              <a:tblGrid>
                <a:gridCol w="1338944">
                  <a:extLst>
                    <a:ext uri="{9D8B030D-6E8A-4147-A177-3AD203B41FA5}">
                      <a16:colId xmlns:a16="http://schemas.microsoft.com/office/drawing/2014/main" val="20000"/>
                    </a:ext>
                  </a:extLst>
                </a:gridCol>
                <a:gridCol w="4297683">
                  <a:extLst>
                    <a:ext uri="{9D8B030D-6E8A-4147-A177-3AD203B41FA5}">
                      <a16:colId xmlns:a16="http://schemas.microsoft.com/office/drawing/2014/main" val="20001"/>
                    </a:ext>
                  </a:extLst>
                </a:gridCol>
                <a:gridCol w="2592974">
                  <a:extLst>
                    <a:ext uri="{9D8B030D-6E8A-4147-A177-3AD203B41FA5}">
                      <a16:colId xmlns:a16="http://schemas.microsoft.com/office/drawing/2014/main" val="20002"/>
                    </a:ext>
                  </a:extLst>
                </a:gridCol>
              </a:tblGrid>
              <a:tr h="202104">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Område</a:t>
                      </a:r>
                    </a:p>
                  </a:txBody>
                  <a:tcPr marL="45720" marR="45720" marT="18288" marB="18288" anchor="ctr"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Iakttagelse och kommentar</a:t>
                      </a: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Bolagets kommentar</a:t>
                      </a:r>
                    </a:p>
                  </a:txBody>
                  <a:tcPr marL="45720" marR="45720" marT="18288" marB="18288" anchor="ctr" horzOverflow="overflow">
                    <a:lnL w="3175" cap="flat" cmpd="sng" algn="ctr">
                      <a:solidFill>
                        <a:srgbClr val="FFFFFF"/>
                      </a:solidFill>
                      <a:prstDash val="solid"/>
                      <a:round/>
                      <a:headEnd type="none" w="med" len="med"/>
                      <a:tailEnd type="none" w="med" len="med"/>
                    </a:lnL>
                    <a:lnR cap="flat">
                      <a:noFill/>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chemeClr val="accent5"/>
                    </a:solidFill>
                  </a:tcPr>
                </a:tc>
                <a:extLst>
                  <a:ext uri="{0D108BD9-81ED-4DB2-BD59-A6C34878D82A}">
                    <a16:rowId xmlns:a16="http://schemas.microsoft.com/office/drawing/2014/main" val="10000"/>
                  </a:ext>
                </a:extLst>
              </a:tr>
              <a:tr h="329334">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Premiesättning</a:t>
                      </a: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9525" cap="flat" cmpd="sng" algn="ctr">
                      <a:solidFill>
                        <a:srgbClr val="FFFFFF">
                          <a:lumMod val="50000"/>
                        </a:srgbClr>
                      </a:solid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dirty="0"/>
                        <a:t>Premier</a:t>
                      </a:r>
                      <a:r>
                        <a:rPr lang="sv-SE" sz="1100" baseline="0" dirty="0"/>
                        <a:t> </a:t>
                      </a:r>
                      <a:r>
                        <a:rPr lang="sv-SE" sz="1100" dirty="0"/>
                        <a:t>har granskats utan anmärkning. Bolaget har fakturerat ut enligt</a:t>
                      </a:r>
                      <a:r>
                        <a:rPr lang="sv-SE" sz="1100" baseline="0" dirty="0"/>
                        <a:t> reviderad budget.</a:t>
                      </a:r>
                      <a:endParaRPr kumimoji="0" lang="sv-SE" sz="1100" b="0" i="0" u="none" strike="noStrike" cap="none" normalizeH="0" baseline="0" dirty="0">
                        <a:ln>
                          <a:noFill/>
                        </a:ln>
                        <a:solidFill>
                          <a:schemeClr val="tx1"/>
                        </a:solidFill>
                        <a:effectLst/>
                        <a:latin typeface="Arial" charset="0"/>
                        <a:cs typeface="Times New Roman" pitchFamily="18" charset="0"/>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9525" cap="flat" cmpd="sng" algn="ctr">
                      <a:solidFill>
                        <a:srgbClr val="FFFFFF">
                          <a:lumMod val="50000"/>
                        </a:srgbClr>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ET</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12700" cap="flat" cmpd="sng" algn="ctr">
                      <a:solidFill>
                        <a:srgbClr val="646464"/>
                      </a:solidFill>
                      <a:prstDash val="solid"/>
                      <a:round/>
                      <a:headEnd type="none" w="sm" len="sm"/>
                      <a:tailEnd type="none" w="sm" len="sm"/>
                    </a:lnT>
                    <a:lnB w="9525" cap="flat" cmpd="sng" algn="ctr">
                      <a:solidFill>
                        <a:srgbClr val="FFFFFF">
                          <a:lumMod val="50000"/>
                        </a:srgb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835609">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Försäkringsrisker</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rPr>
                        <a:t>Skadereserv</a:t>
                      </a:r>
                      <a:br>
                        <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rPr>
                      </a:b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br>
                        <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rPr>
                      </a:b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9525" cap="flat" cmpd="sng" algn="ctr">
                      <a:solidFill>
                        <a:srgbClr val="FFFFFF">
                          <a:lumMod val="50000"/>
                        </a:srgbClr>
                      </a:solidFill>
                      <a:prstDash val="solid"/>
                      <a:round/>
                      <a:headEnd type="none" w="med" len="med"/>
                      <a:tailEnd type="none" w="med" len="med"/>
                    </a:lnT>
                    <a:lnB w="9525" cap="flat" cmpd="sng" algn="ctr">
                      <a:solidFill>
                        <a:srgbClr val="FFFFFF">
                          <a:lumMod val="50000"/>
                        </a:srgbClr>
                      </a:solid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dirty="0">
                          <a:solidFill>
                            <a:schemeClr val="tx1"/>
                          </a:solidFill>
                          <a:latin typeface="EYInterstate Light"/>
                          <a:ea typeface="+mn-ea"/>
                          <a:cs typeface="+mn-cs"/>
                        </a:rPr>
                        <a:t>Vi har granskat försäkringsavsättningar med hjälp av våra egna aktuarier.</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dirty="0">
                        <a:solidFill>
                          <a:schemeClr val="tx1"/>
                        </a:solidFill>
                        <a:latin typeface="EYInterstate Light"/>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dirty="0"/>
                        <a:t>Utifrån mottaget material och våra diskussioner med den ansvarige aktuarien anser vi att de aktuariella beräkningarna utförts enligt aktuariella praxis och att bolagets nivå på avsättningar för oreglerade skador inklusive inträffade men ej rapporterade skador (IBNR) är på en rimlig nivå.</a:t>
                      </a: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dirty="0"/>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baseline="0" dirty="0"/>
                        <a:t>För att få ett än mer rättvisande resultat löpande under året kan bolaget överväga en avstämning med aktuarien under året avseende IBNR för att boka i de finansiella rapporterna. IBNR uppdateras och bokas i de finansiella rapporterna en gång per år.  </a:t>
                      </a: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dirty="0"/>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dirty="0">
                        <a:solidFill>
                          <a:schemeClr val="tx1"/>
                        </a:solidFill>
                        <a:latin typeface="EYInterstate Light"/>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dirty="0">
                        <a:solidFill>
                          <a:schemeClr val="tx1"/>
                        </a:solidFill>
                        <a:latin typeface="EYInterstate Light"/>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dirty="0">
                        <a:solidFill>
                          <a:schemeClr val="tx1"/>
                        </a:solidFill>
                        <a:latin typeface="EYInterstate Light"/>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9525" cap="flat" cmpd="sng" algn="ctr">
                      <a:solidFill>
                        <a:srgbClr val="FFFFFF">
                          <a:lumMod val="50000"/>
                        </a:srgbClr>
                      </a:solidFill>
                      <a:prstDash val="solid"/>
                      <a:round/>
                      <a:headEnd type="none" w="med" len="med"/>
                      <a:tailEnd type="none" w="med" len="med"/>
                    </a:lnT>
                    <a:lnB w="9525" cap="flat" cmpd="sng" algn="ctr">
                      <a:solidFill>
                        <a:srgbClr val="FFFFFF">
                          <a:lumMod val="50000"/>
                        </a:srgbClr>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ET</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noProof="0" dirty="0">
                        <a:solidFill>
                          <a:schemeClr val="tx1">
                            <a:lumMod val="50000"/>
                          </a:schemeClr>
                        </a:solidFill>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noProof="0" dirty="0">
                        <a:solidFill>
                          <a:schemeClr val="tx1">
                            <a:lumMod val="50000"/>
                          </a:schemeClr>
                        </a:solidFill>
                        <a:latin typeface="EYInterstate Light" pitchFamily="2" charset="0"/>
                        <a:ea typeface="+mn-ea"/>
                        <a:cs typeface="+mn-cs"/>
                      </a:endParaRP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br>
                        <a:rPr lang="sv-SE" sz="1100" kern="1200" noProof="0" dirty="0">
                          <a:solidFill>
                            <a:schemeClr val="tx1">
                              <a:lumMod val="50000"/>
                            </a:schemeClr>
                          </a:solidFill>
                          <a:latin typeface="EYInterstate Light" pitchFamily="2" charset="0"/>
                          <a:ea typeface="+mn-ea"/>
                          <a:cs typeface="+mn-cs"/>
                        </a:rPr>
                      </a:br>
                      <a:endParaRPr lang="sv-SE" sz="1100" kern="1200" noProof="0" dirty="0">
                        <a:solidFill>
                          <a:schemeClr val="tx1">
                            <a:lumMod val="50000"/>
                          </a:schemeClr>
                        </a:solidFill>
                        <a:latin typeface="EYInterstate Light" pitchFamily="2" charset="0"/>
                        <a:ea typeface="+mn-ea"/>
                        <a:cs typeface="+mn-cs"/>
                      </a:endParaRP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noProof="0" dirty="0">
                        <a:solidFill>
                          <a:schemeClr val="tx1">
                            <a:lumMod val="50000"/>
                          </a:schemeClr>
                        </a:solidFill>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noProof="0" dirty="0">
                        <a:solidFill>
                          <a:srgbClr val="FF0000"/>
                        </a:solidFill>
                        <a:latin typeface="EYInterstate Light" pitchFamily="2" charset="0"/>
                        <a:ea typeface="+mn-ea"/>
                        <a:cs typeface="+mn-cs"/>
                      </a:endParaRP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9525" cap="flat" cmpd="sng" algn="ctr">
                      <a:solidFill>
                        <a:srgbClr val="FFFFFF">
                          <a:lumMod val="50000"/>
                        </a:srgbClr>
                      </a:solidFill>
                      <a:prstDash val="solid"/>
                      <a:round/>
                      <a:headEnd type="none" w="med" len="med"/>
                      <a:tailEnd type="none" w="med" len="med"/>
                    </a:lnT>
                    <a:lnB w="9525" cap="flat" cmpd="sng" algn="ctr">
                      <a:solidFill>
                        <a:srgbClr val="FFFFFF">
                          <a:lumMod val="50000"/>
                        </a:srgb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0" name="TextBox 9"/>
          <p:cNvSpPr txBox="1"/>
          <p:nvPr/>
        </p:nvSpPr>
        <p:spPr>
          <a:xfrm>
            <a:off x="9416955" y="1"/>
            <a:ext cx="3957851" cy="4367047"/>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våra iakttagelser och bolagets kommentarer i kritiska redovisnings- och revisionsfrågor.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Iakttagelse &amp;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Bolagets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sp>
        <p:nvSpPr>
          <p:cNvPr id="7" name="Rounded Rectangle 6"/>
          <p:cNvSpPr/>
          <p:nvPr/>
        </p:nvSpPr>
        <p:spPr>
          <a:xfrm>
            <a:off x="544784" y="2742236"/>
            <a:ext cx="500743" cy="285143"/>
          </a:xfrm>
          <a:prstGeom prst="round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lang="sv-SE" sz="1200" b="1" dirty="0">
                <a:solidFill>
                  <a:schemeClr val="tx1"/>
                </a:solidFill>
              </a:rPr>
              <a:t>SBO</a:t>
            </a:r>
          </a:p>
        </p:txBody>
      </p:sp>
    </p:spTree>
    <p:extLst>
      <p:ext uri="{BB962C8B-B14F-4D97-AF65-F5344CB8AC3E}">
        <p14:creationId xmlns:p14="http://schemas.microsoft.com/office/powerpoint/2010/main" val="3232796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sv-SE" sz="2800" b="0" dirty="0"/>
              <a:t>Redovisnings- och revisionsfrågor årsbokslutet</a:t>
            </a:r>
          </a:p>
        </p:txBody>
      </p:sp>
      <p:sp>
        <p:nvSpPr>
          <p:cNvPr id="6" name="Rectangle 5"/>
          <p:cNvSpPr/>
          <p:nvPr/>
        </p:nvSpPr>
        <p:spPr>
          <a:xfrm>
            <a:off x="457200" y="1104690"/>
            <a:ext cx="8229600" cy="660610"/>
          </a:xfrm>
          <a:prstGeom prst="rect">
            <a:avLst/>
          </a:prstGeom>
        </p:spPr>
        <p:txBody>
          <a:bodyPr lIns="0" rIns="0">
            <a:noAutofit/>
          </a:bodyPr>
          <a:lstStyle/>
          <a:p>
            <a:pPr defTabSz="582613"/>
            <a:endParaRPr lang="sv-SE" sz="1100" b="1" dirty="0">
              <a:solidFill>
                <a:schemeClr val="accent4">
                  <a:lumMod val="10000"/>
                </a:schemeClr>
              </a:solidFill>
              <a:latin typeface="EYInterstate Light" pitchFamily="2" charset="0"/>
            </a:endParaRPr>
          </a:p>
        </p:txBody>
      </p:sp>
      <p:graphicFrame>
        <p:nvGraphicFramePr>
          <p:cNvPr id="8" name="Group 98"/>
          <p:cNvGraphicFramePr>
            <a:graphicFrameLocks/>
          </p:cNvGraphicFramePr>
          <p:nvPr>
            <p:extLst>
              <p:ext uri="{D42A27DB-BD31-4B8C-83A1-F6EECF244321}">
                <p14:modId xmlns:p14="http://schemas.microsoft.com/office/powerpoint/2010/main" val="273447180"/>
              </p:ext>
            </p:extLst>
          </p:nvPr>
        </p:nvGraphicFramePr>
        <p:xfrm>
          <a:off x="363415" y="1104690"/>
          <a:ext cx="8229601" cy="5229216"/>
        </p:xfrm>
        <a:graphic>
          <a:graphicData uri="http://schemas.openxmlformats.org/drawingml/2006/table">
            <a:tbl>
              <a:tblPr/>
              <a:tblGrid>
                <a:gridCol w="1946032">
                  <a:extLst>
                    <a:ext uri="{9D8B030D-6E8A-4147-A177-3AD203B41FA5}">
                      <a16:colId xmlns:a16="http://schemas.microsoft.com/office/drawing/2014/main" val="20000"/>
                    </a:ext>
                  </a:extLst>
                </a:gridCol>
                <a:gridCol w="4771292">
                  <a:extLst>
                    <a:ext uri="{9D8B030D-6E8A-4147-A177-3AD203B41FA5}">
                      <a16:colId xmlns:a16="http://schemas.microsoft.com/office/drawing/2014/main" val="20001"/>
                    </a:ext>
                  </a:extLst>
                </a:gridCol>
                <a:gridCol w="1512277">
                  <a:extLst>
                    <a:ext uri="{9D8B030D-6E8A-4147-A177-3AD203B41FA5}">
                      <a16:colId xmlns:a16="http://schemas.microsoft.com/office/drawing/2014/main" val="20002"/>
                    </a:ext>
                  </a:extLst>
                </a:gridCol>
              </a:tblGrid>
              <a:tr h="432259">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Område</a:t>
                      </a:r>
                    </a:p>
                  </a:txBody>
                  <a:tcPr marL="45720" marR="45720" marT="18288" marB="18288" anchor="ctr"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Iakttagelse och kommentar</a:t>
                      </a: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Bolagets kommentar</a:t>
                      </a:r>
                    </a:p>
                  </a:txBody>
                  <a:tcPr marL="45720" marR="45720" marT="18288" marB="18288" anchor="ctr" horzOverflow="overflow">
                    <a:lnL w="3175" cap="flat" cmpd="sng" algn="ctr">
                      <a:solidFill>
                        <a:srgbClr val="FFFFFF"/>
                      </a:solidFill>
                      <a:prstDash val="solid"/>
                      <a:round/>
                      <a:headEnd type="none" w="med" len="med"/>
                      <a:tailEnd type="none" w="med" len="med"/>
                    </a:lnL>
                    <a:lnR cap="flat">
                      <a:noFill/>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chemeClr val="accent5"/>
                    </a:solidFill>
                  </a:tcPr>
                </a:tc>
                <a:extLst>
                  <a:ext uri="{0D108BD9-81ED-4DB2-BD59-A6C34878D82A}">
                    <a16:rowId xmlns:a16="http://schemas.microsoft.com/office/drawing/2014/main" val="10000"/>
                  </a:ext>
                </a:extLst>
              </a:tr>
              <a:tr h="4446641">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Försäkringsrisker</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rPr>
                        <a:t>Försäkringstekniska riktlinjer och beräkningsunderlag</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endPar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9525" cap="flat" cmpd="sng" algn="ctr">
                      <a:solidFill>
                        <a:srgbClr val="FFFFFF">
                          <a:lumMod val="50000"/>
                        </a:srgbClr>
                      </a:solidFill>
                      <a:prstDash val="solid"/>
                      <a:round/>
                      <a:headEnd type="none" w="med" len="med"/>
                      <a:tailEnd type="none" w="med" len="med"/>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hangingPunct="0"/>
                      <a:r>
                        <a:rPr lang="sv-SE" sz="1100" kern="1200" dirty="0">
                          <a:solidFill>
                            <a:schemeClr val="tx1"/>
                          </a:solidFill>
                          <a:latin typeface="EYInterstate Light"/>
                          <a:ea typeface="+mn-ea"/>
                          <a:cs typeface="+mn-cs"/>
                        </a:rPr>
                        <a:t>Vi har för granskningen erhållit ett Försäkringstekniskt beräkningsunderlag (FTB) för Försäkrings AB Göta Lejon, samt Försäkringstekniska Riktlinjer. Varken FTB eller FTR innehåller antagna eller godkända datum. Vi har kontrollerat FTB och FTR och har i jämförelse med FFFS 2015:8 endast identifierat mindre avvikelser.</a:t>
                      </a:r>
                    </a:p>
                    <a:p>
                      <a:pPr hangingPunct="0"/>
                      <a:endParaRPr lang="sv-SE" sz="1100" kern="1200" dirty="0">
                        <a:solidFill>
                          <a:schemeClr val="tx1"/>
                        </a:solidFill>
                        <a:latin typeface="EYInterstate Light"/>
                        <a:ea typeface="+mn-ea"/>
                        <a:cs typeface="+mn-cs"/>
                      </a:endParaRPr>
                    </a:p>
                    <a:p>
                      <a:pPr hangingPunct="0"/>
                      <a:r>
                        <a:rPr lang="sv-SE" sz="1100" kern="1200" dirty="0">
                          <a:solidFill>
                            <a:schemeClr val="tx1"/>
                          </a:solidFill>
                          <a:latin typeface="EYInterstate Light"/>
                          <a:ea typeface="+mn-ea"/>
                          <a:cs typeface="+mn-cs"/>
                        </a:rPr>
                        <a:t>FFFS 2015:8 9 kap 25§ 3. Anger att försäkringstekniska riktlinjer för skadeförsäkring ska innehålla försäkringsföretagets principer för hur återbäring till försäkringstagarna och ersättningsberättigade fördelas, och om rätt till återbäring saknas skall detta anges. Detta har vi inte återfunnit i FTR för Göta Lejon. Vi ser heller inte att FTR innehåller versions/ändringshistorik, och har inte mottagit en separat sådan. FFFS 2015:8 29 § anger att beräkningsunderlaget ska innehålla ändringshistorik. </a:t>
                      </a:r>
                    </a:p>
                    <a:p>
                      <a:pPr marL="0" marR="0" lvl="0" indent="0" algn="l" defTabSz="914400" rtl="0" eaLnBrk="1" fontAlgn="auto" latinLnBrk="0" hangingPunct="0">
                        <a:lnSpc>
                          <a:spcPct val="100000"/>
                        </a:lnSpc>
                        <a:spcBef>
                          <a:spcPts val="0"/>
                        </a:spcBef>
                        <a:spcAft>
                          <a:spcPts val="0"/>
                        </a:spcAft>
                        <a:buClrTx/>
                        <a:buSzTx/>
                        <a:buFontTx/>
                        <a:buNone/>
                        <a:tabLst/>
                        <a:defRPr/>
                      </a:pPr>
                      <a:endParaRPr lang="sv-SE" sz="1100" kern="1200" dirty="0">
                        <a:solidFill>
                          <a:schemeClr val="tx1"/>
                        </a:solidFill>
                        <a:latin typeface="EYInterstate Light"/>
                        <a:ea typeface="+mn-ea"/>
                        <a:cs typeface="+mn-cs"/>
                      </a:endParaRPr>
                    </a:p>
                    <a:p>
                      <a:pPr marL="0" marR="0" lvl="0" indent="0" algn="l" defTabSz="914400" rtl="0" eaLnBrk="1" fontAlgn="auto" latinLnBrk="0" hangingPunct="0">
                        <a:lnSpc>
                          <a:spcPct val="100000"/>
                        </a:lnSpc>
                        <a:spcBef>
                          <a:spcPts val="0"/>
                        </a:spcBef>
                        <a:spcAft>
                          <a:spcPts val="0"/>
                        </a:spcAft>
                        <a:buClrTx/>
                        <a:buSzTx/>
                        <a:buFontTx/>
                        <a:buNone/>
                        <a:tabLst/>
                        <a:defRPr/>
                      </a:pPr>
                      <a:r>
                        <a:rPr lang="sv-SE" sz="1100" kern="1200" dirty="0">
                          <a:solidFill>
                            <a:schemeClr val="tx1"/>
                          </a:solidFill>
                          <a:latin typeface="EYInterstate Light"/>
                          <a:ea typeface="+mn-ea"/>
                          <a:cs typeface="+mn-cs"/>
                        </a:rPr>
                        <a:t>Vi noterar även att bolagets styrdokument inte innehåller något datum för ikraftträdande samt att de riktlinjer vi mottagit är i ”spåra ändringar”-läge. När vi efterfrågade ”rena” versioner svarade bolaget att inga sådana versioner existerar. Vi rekommenderar att bolagets FTR och FTB förses med en versionshistorik, ikraftträdandedatum samt att dokumenten finns tillgängliga i ”rena” versioner</a:t>
                      </a:r>
                    </a:p>
                    <a:p>
                      <a:pPr marL="0" marR="0" lvl="0" indent="0" algn="l" defTabSz="914400" rtl="0" eaLnBrk="1" fontAlgn="auto" latinLnBrk="0" hangingPunct="0">
                        <a:lnSpc>
                          <a:spcPct val="100000"/>
                        </a:lnSpc>
                        <a:spcBef>
                          <a:spcPts val="0"/>
                        </a:spcBef>
                        <a:spcAft>
                          <a:spcPts val="0"/>
                        </a:spcAft>
                        <a:buClrTx/>
                        <a:buSzTx/>
                        <a:buFontTx/>
                        <a:buNone/>
                        <a:tabLst/>
                        <a:defRPr/>
                      </a:pPr>
                      <a:endParaRPr lang="sv-SE" sz="1100" kern="1200" dirty="0">
                        <a:solidFill>
                          <a:schemeClr val="tx1"/>
                        </a:solidFill>
                        <a:latin typeface="EYInterstate Light"/>
                        <a:ea typeface="+mn-ea"/>
                        <a:cs typeface="+mn-cs"/>
                      </a:endParaRPr>
                    </a:p>
                    <a:p>
                      <a:pPr hangingPunct="0"/>
                      <a:r>
                        <a:rPr lang="sv-SE" sz="1100" b="1" kern="1200" dirty="0">
                          <a:solidFill>
                            <a:schemeClr val="tx1"/>
                          </a:solidFill>
                          <a:latin typeface="EYInterstate Light"/>
                          <a:ea typeface="+mn-ea"/>
                          <a:cs typeface="+mn-cs"/>
                        </a:rPr>
                        <a:t>Sammanfattning</a:t>
                      </a:r>
                    </a:p>
                    <a:p>
                      <a:pPr hangingPunct="0"/>
                      <a:r>
                        <a:rPr lang="sv-SE" sz="1100" kern="1200" dirty="0">
                          <a:solidFill>
                            <a:schemeClr val="tx1"/>
                          </a:solidFill>
                          <a:latin typeface="EYInterstate Light"/>
                          <a:ea typeface="+mn-ea"/>
                          <a:cs typeface="+mn-cs"/>
                        </a:rPr>
                        <a:t>Utifrån vår granskning anser vi att de aktuariella beräkningarna utförts enligt </a:t>
                      </a:r>
                      <a:r>
                        <a:rPr lang="sv-SE" sz="1100" kern="1200" dirty="0" err="1">
                          <a:solidFill>
                            <a:schemeClr val="tx1"/>
                          </a:solidFill>
                          <a:latin typeface="EYInterstate Light"/>
                          <a:ea typeface="+mn-ea"/>
                          <a:cs typeface="+mn-cs"/>
                        </a:rPr>
                        <a:t>aktuariell</a:t>
                      </a:r>
                      <a:r>
                        <a:rPr lang="sv-SE" sz="1100" kern="1200" dirty="0">
                          <a:solidFill>
                            <a:schemeClr val="tx1"/>
                          </a:solidFill>
                          <a:latin typeface="EYInterstate Light"/>
                          <a:ea typeface="+mn-ea"/>
                          <a:cs typeface="+mn-cs"/>
                        </a:rPr>
                        <a:t> praxis och att bolagets nivå på avsättningar för oreglerade skador inklusive IBNR är på en rimlig nivå.</a:t>
                      </a:r>
                    </a:p>
                    <a:p>
                      <a:pPr marL="0" marR="0" lvl="0" indent="0" algn="l" defTabSz="914400" rtl="0" eaLnBrk="1" fontAlgn="auto" latinLnBrk="0" hangingPunct="0">
                        <a:lnSpc>
                          <a:spcPct val="100000"/>
                        </a:lnSpc>
                        <a:spcBef>
                          <a:spcPts val="0"/>
                        </a:spcBef>
                        <a:spcAft>
                          <a:spcPts val="0"/>
                        </a:spcAft>
                        <a:buClrTx/>
                        <a:buSzTx/>
                        <a:buFontTx/>
                        <a:buNone/>
                        <a:tabLst/>
                        <a:defRPr/>
                      </a:pPr>
                      <a:endParaRPr lang="sv-SE" sz="1100" kern="1200" dirty="0">
                        <a:solidFill>
                          <a:schemeClr val="tx1"/>
                        </a:solidFill>
                        <a:latin typeface="EYInterstate Light"/>
                        <a:ea typeface="+mn-ea"/>
                        <a:cs typeface="+mn-cs"/>
                      </a:endParaRPr>
                    </a:p>
                    <a:p>
                      <a:pPr hangingPunct="0"/>
                      <a:endParaRPr lang="sv-SE" sz="1100" kern="1200" dirty="0">
                        <a:solidFill>
                          <a:schemeClr val="tx1"/>
                        </a:solidFill>
                        <a:latin typeface="EYInterstate Light"/>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9525" cap="flat" cmpd="sng" algn="ctr">
                      <a:solidFill>
                        <a:srgbClr val="FFFFFF">
                          <a:lumMod val="50000"/>
                        </a:srgbClr>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ET</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lumMod val="50000"/>
                          </a:schemeClr>
                        </a:solidFill>
                        <a:latin typeface="EYInterstate Light" pitchFamily="2" charset="0"/>
                        <a:ea typeface="+mn-ea"/>
                        <a:cs typeface="+mn-cs"/>
                      </a:endParaRP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12700" cap="flat" cmpd="sng" algn="ctr">
                      <a:solidFill>
                        <a:srgbClr val="646464"/>
                      </a:solidFill>
                      <a:prstDash val="solid"/>
                      <a:round/>
                      <a:headEnd type="none" w="sm" len="sm"/>
                      <a:tailEnd type="none" w="sm" len="sm"/>
                    </a:lnT>
                    <a:lnB w="9525" cap="flat" cmpd="sng" algn="ctr">
                      <a:solidFill>
                        <a:srgbClr val="FFFFFF">
                          <a:lumMod val="50000"/>
                        </a:srgb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10" name="TextBox 9"/>
          <p:cNvSpPr txBox="1"/>
          <p:nvPr/>
        </p:nvSpPr>
        <p:spPr>
          <a:xfrm>
            <a:off x="9416955" y="1"/>
            <a:ext cx="3957851" cy="4367047"/>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våra iakttagelser och bolagets kommentarer i kritiska redovisnings- och revisionsfrågor.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Iakttagelse &amp;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Bolagets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spTree>
    <p:extLst>
      <p:ext uri="{BB962C8B-B14F-4D97-AF65-F5344CB8AC3E}">
        <p14:creationId xmlns:p14="http://schemas.microsoft.com/office/powerpoint/2010/main" val="484334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sv-SE" sz="2800" b="0" dirty="0"/>
              <a:t>Redovisnings- och revisionsfrågor årsbokslutet</a:t>
            </a:r>
          </a:p>
        </p:txBody>
      </p:sp>
      <p:sp>
        <p:nvSpPr>
          <p:cNvPr id="6" name="Rectangle 5"/>
          <p:cNvSpPr/>
          <p:nvPr/>
        </p:nvSpPr>
        <p:spPr>
          <a:xfrm>
            <a:off x="457200" y="1104690"/>
            <a:ext cx="8229600" cy="660610"/>
          </a:xfrm>
          <a:prstGeom prst="rect">
            <a:avLst/>
          </a:prstGeom>
        </p:spPr>
        <p:txBody>
          <a:bodyPr lIns="0" rIns="0">
            <a:noAutofit/>
          </a:bodyPr>
          <a:lstStyle/>
          <a:p>
            <a:pPr defTabSz="582613"/>
            <a:endParaRPr lang="sv-SE" sz="1100" b="1" dirty="0">
              <a:solidFill>
                <a:schemeClr val="accent4">
                  <a:lumMod val="10000"/>
                </a:schemeClr>
              </a:solidFill>
              <a:latin typeface="EYInterstate Light" pitchFamily="2" charset="0"/>
            </a:endParaRPr>
          </a:p>
        </p:txBody>
      </p:sp>
      <p:graphicFrame>
        <p:nvGraphicFramePr>
          <p:cNvPr id="8" name="Group 98"/>
          <p:cNvGraphicFramePr>
            <a:graphicFrameLocks/>
          </p:cNvGraphicFramePr>
          <p:nvPr>
            <p:extLst>
              <p:ext uri="{D42A27DB-BD31-4B8C-83A1-F6EECF244321}">
                <p14:modId xmlns:p14="http://schemas.microsoft.com/office/powerpoint/2010/main" val="4231238859"/>
              </p:ext>
            </p:extLst>
          </p:nvPr>
        </p:nvGraphicFramePr>
        <p:xfrm>
          <a:off x="457199" y="1434996"/>
          <a:ext cx="8229601" cy="3524690"/>
        </p:xfrm>
        <a:graphic>
          <a:graphicData uri="http://schemas.openxmlformats.org/drawingml/2006/table">
            <a:tbl>
              <a:tblPr/>
              <a:tblGrid>
                <a:gridCol w="1328058">
                  <a:extLst>
                    <a:ext uri="{9D8B030D-6E8A-4147-A177-3AD203B41FA5}">
                      <a16:colId xmlns:a16="http://schemas.microsoft.com/office/drawing/2014/main" val="20000"/>
                    </a:ext>
                  </a:extLst>
                </a:gridCol>
                <a:gridCol w="4308569">
                  <a:extLst>
                    <a:ext uri="{9D8B030D-6E8A-4147-A177-3AD203B41FA5}">
                      <a16:colId xmlns:a16="http://schemas.microsoft.com/office/drawing/2014/main" val="20001"/>
                    </a:ext>
                  </a:extLst>
                </a:gridCol>
                <a:gridCol w="2592974">
                  <a:extLst>
                    <a:ext uri="{9D8B030D-6E8A-4147-A177-3AD203B41FA5}">
                      <a16:colId xmlns:a16="http://schemas.microsoft.com/office/drawing/2014/main" val="20002"/>
                    </a:ext>
                  </a:extLst>
                </a:gridCol>
              </a:tblGrid>
              <a:tr h="314139">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Område</a:t>
                      </a:r>
                    </a:p>
                  </a:txBody>
                  <a:tcPr marL="45720" marR="45720" marT="18288" marB="18288" anchor="ctr"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Iakttagelse och kommentar</a:t>
                      </a: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Bolagets kommentar</a:t>
                      </a:r>
                    </a:p>
                  </a:txBody>
                  <a:tcPr marL="45720" marR="45720" marT="18288" marB="18288" anchor="ctr" horzOverflow="overflow">
                    <a:lnL w="3175" cap="flat" cmpd="sng" algn="ctr">
                      <a:solidFill>
                        <a:srgbClr val="FFFFFF"/>
                      </a:solidFill>
                      <a:prstDash val="solid"/>
                      <a:round/>
                      <a:headEnd type="none" w="med" len="med"/>
                      <a:tailEnd type="none" w="med" len="med"/>
                    </a:lnL>
                    <a:lnR cap="flat">
                      <a:noFill/>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chemeClr val="accent5"/>
                    </a:solidFill>
                  </a:tcPr>
                </a:tc>
                <a:extLst>
                  <a:ext uri="{0D108BD9-81ED-4DB2-BD59-A6C34878D82A}">
                    <a16:rowId xmlns:a16="http://schemas.microsoft.com/office/drawing/2014/main" val="10000"/>
                  </a:ext>
                </a:extLst>
              </a:tr>
              <a:tr h="623951">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Finansiella risker</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rPr>
                        <a:t>Placeringspolicyn följs</a:t>
                      </a: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dirty="0"/>
                        <a:t>Placeringstillgångarna har granskats utan anmärkning. Bolaget har placerat</a:t>
                      </a:r>
                      <a:r>
                        <a:rPr lang="sv-SE" sz="1100" baseline="0" dirty="0"/>
                        <a:t> medlen inom koncernen.</a:t>
                      </a:r>
                      <a:endParaRPr kumimoji="0" lang="sv-SE" sz="1100" b="0" i="0" u="none" strike="noStrike" cap="none" normalizeH="0" baseline="0" dirty="0">
                        <a:ln>
                          <a:noFill/>
                        </a:ln>
                        <a:solidFill>
                          <a:schemeClr val="tx1"/>
                        </a:solidFill>
                        <a:effectLst/>
                        <a:latin typeface="Arial" charset="0"/>
                        <a:cs typeface="Times New Roman" pitchFamily="18" charset="0"/>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ET</a:t>
                      </a: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1183069">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err="1">
                          <a:ln>
                            <a:noFill/>
                          </a:ln>
                          <a:solidFill>
                            <a:schemeClr val="tx1">
                              <a:lumMod val="50000"/>
                            </a:schemeClr>
                          </a:solidFill>
                          <a:effectLst/>
                          <a:latin typeface="EYInterstate" pitchFamily="2" charset="0"/>
                          <a:ea typeface="+mn-ea"/>
                          <a:cs typeface="Arial" charset="0"/>
                        </a:rPr>
                        <a:t>Verksamhets-risker</a:t>
                      </a:r>
                      <a:endPar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0" i="0" u="none" strike="noStrike" kern="100" cap="none" spc="-10" normalizeH="0" baseline="0" dirty="0">
                          <a:ln>
                            <a:noFill/>
                          </a:ln>
                          <a:solidFill>
                            <a:schemeClr val="tx1">
                              <a:lumMod val="50000"/>
                            </a:schemeClr>
                          </a:solidFill>
                          <a:effectLst/>
                          <a:latin typeface="EYInterstate" pitchFamily="2" charset="0"/>
                          <a:ea typeface="+mn-ea"/>
                          <a:cs typeface="Arial" charset="0"/>
                        </a:rPr>
                        <a:t>Regelefterlevnad</a:t>
                      </a:r>
                    </a:p>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endPar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endParaRP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dirty="0">
                          <a:solidFill>
                            <a:schemeClr val="tx1"/>
                          </a:solidFill>
                          <a:latin typeface="EYInterstate Light"/>
                          <a:ea typeface="+mn-ea"/>
                          <a:cs typeface="+mn-cs"/>
                        </a:rPr>
                        <a:t>Vi har tagit del av rapportering från internrevision, riskfunktionen samt </a:t>
                      </a:r>
                      <a:r>
                        <a:rPr lang="sv-SE" sz="1100" kern="1200" dirty="0" err="1">
                          <a:solidFill>
                            <a:schemeClr val="tx1"/>
                          </a:solidFill>
                          <a:latin typeface="EYInterstate Light"/>
                          <a:ea typeface="+mn-ea"/>
                          <a:cs typeface="+mn-cs"/>
                        </a:rPr>
                        <a:t>compliancefunktionen</a:t>
                      </a:r>
                      <a:r>
                        <a:rPr lang="sv-SE" sz="1100" kern="1200" dirty="0">
                          <a:solidFill>
                            <a:schemeClr val="tx1"/>
                          </a:solidFill>
                          <a:latin typeface="EYInterstate Light"/>
                          <a:ea typeface="+mn-ea"/>
                          <a:cs typeface="+mn-cs"/>
                        </a:rPr>
                        <a:t>.</a:t>
                      </a:r>
                      <a:br>
                        <a:rPr lang="sv-SE" sz="1100" kern="1200" dirty="0">
                          <a:solidFill>
                            <a:schemeClr val="tx1"/>
                          </a:solidFill>
                          <a:latin typeface="EYInterstate Light"/>
                          <a:ea typeface="+mn-ea"/>
                          <a:cs typeface="+mn-cs"/>
                        </a:rPr>
                      </a:br>
                      <a:endParaRPr lang="sv-SE" sz="1100" kern="1200" dirty="0">
                        <a:solidFill>
                          <a:schemeClr val="tx1"/>
                        </a:solidFill>
                        <a:latin typeface="EYInterstate Light"/>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solidFill>
                          <a:latin typeface="EYInterstate Light"/>
                          <a:ea typeface="+mn-ea"/>
                          <a:cs typeface="+mn-cs"/>
                        </a:rPr>
                        <a:t>Bolagets funktioner har under året avlämnat rekommendationer. Vi noterar att försäkringsföretaget löpande arbetar med att åtgärda dessa</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solidFill>
                        <a:latin typeface="EYInterstate Light"/>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solidFill>
                          <a:highlight>
                            <a:srgbClr val="FFFFFF"/>
                          </a:highlight>
                          <a:latin typeface="EYInterstate Light"/>
                          <a:ea typeface="+mn-ea"/>
                          <a:cs typeface="+mn-cs"/>
                        </a:rPr>
                        <a:t>Vi noterade 2020 att bolagets solvenskvot under en period understeg risktoleransgränsen beslutad av styrelsen (150-250%). Och att den fortsatt under 2021 legat i de lägre intervallet för nivå på kvot som är fastställd av styrelsen. I slutet på 2021 uppgår solvenskvoten till 166%. Vi rekommenderar fortsatt bolaget att vidta åtgärder för att minimera risken att understiga risktoleransgränsen som är fastställd av styrelsen.</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lang="sv-SE" sz="1100" kern="1200" noProof="0" dirty="0">
                        <a:solidFill>
                          <a:schemeClr val="tx1"/>
                        </a:solidFill>
                        <a:latin typeface="EYInterstate Light"/>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ET</a:t>
                      </a: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bl>
          </a:graphicData>
        </a:graphic>
      </p:graphicFrame>
      <p:sp>
        <p:nvSpPr>
          <p:cNvPr id="10" name="TextBox 9"/>
          <p:cNvSpPr txBox="1"/>
          <p:nvPr/>
        </p:nvSpPr>
        <p:spPr>
          <a:xfrm>
            <a:off x="9416955" y="1"/>
            <a:ext cx="3957851" cy="4367047"/>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våra iakttagelser och bolagets kommentarer i kritiska redovisnings- och revisionsfrågor.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Iakttagelse &amp;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Bolagets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spTree>
    <p:extLst>
      <p:ext uri="{BB962C8B-B14F-4D97-AF65-F5344CB8AC3E}">
        <p14:creationId xmlns:p14="http://schemas.microsoft.com/office/powerpoint/2010/main" val="2971873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0400"/>
          </a:xfrm>
        </p:spPr>
        <p:txBody>
          <a:bodyPr/>
          <a:lstStyle/>
          <a:p>
            <a:r>
              <a:rPr lang="sv-SE" sz="2800" b="0" dirty="0"/>
              <a:t>Redovisnings- och revisionsfrågor årsbokslutet</a:t>
            </a:r>
          </a:p>
        </p:txBody>
      </p:sp>
      <p:sp>
        <p:nvSpPr>
          <p:cNvPr id="6" name="Rectangle 5"/>
          <p:cNvSpPr/>
          <p:nvPr/>
        </p:nvSpPr>
        <p:spPr>
          <a:xfrm>
            <a:off x="457200" y="1104690"/>
            <a:ext cx="8229600" cy="660610"/>
          </a:xfrm>
          <a:prstGeom prst="rect">
            <a:avLst/>
          </a:prstGeom>
        </p:spPr>
        <p:txBody>
          <a:bodyPr lIns="0" rIns="0">
            <a:noAutofit/>
          </a:bodyPr>
          <a:lstStyle/>
          <a:p>
            <a:pPr defTabSz="582613"/>
            <a:endParaRPr lang="sv-SE" sz="1100" b="1" dirty="0">
              <a:solidFill>
                <a:schemeClr val="accent4">
                  <a:lumMod val="10000"/>
                </a:schemeClr>
              </a:solidFill>
              <a:latin typeface="EYInterstate Light" pitchFamily="2" charset="0"/>
            </a:endParaRPr>
          </a:p>
        </p:txBody>
      </p:sp>
      <p:graphicFrame>
        <p:nvGraphicFramePr>
          <p:cNvPr id="8" name="Group 98"/>
          <p:cNvGraphicFramePr>
            <a:graphicFrameLocks/>
          </p:cNvGraphicFramePr>
          <p:nvPr>
            <p:extLst>
              <p:ext uri="{D42A27DB-BD31-4B8C-83A1-F6EECF244321}">
                <p14:modId xmlns:p14="http://schemas.microsoft.com/office/powerpoint/2010/main" val="99706208"/>
              </p:ext>
            </p:extLst>
          </p:nvPr>
        </p:nvGraphicFramePr>
        <p:xfrm>
          <a:off x="457199" y="1434996"/>
          <a:ext cx="8229601" cy="3692330"/>
        </p:xfrm>
        <a:graphic>
          <a:graphicData uri="http://schemas.openxmlformats.org/drawingml/2006/table">
            <a:tbl>
              <a:tblPr/>
              <a:tblGrid>
                <a:gridCol w="1328058">
                  <a:extLst>
                    <a:ext uri="{9D8B030D-6E8A-4147-A177-3AD203B41FA5}">
                      <a16:colId xmlns:a16="http://schemas.microsoft.com/office/drawing/2014/main" val="20000"/>
                    </a:ext>
                  </a:extLst>
                </a:gridCol>
                <a:gridCol w="4308569">
                  <a:extLst>
                    <a:ext uri="{9D8B030D-6E8A-4147-A177-3AD203B41FA5}">
                      <a16:colId xmlns:a16="http://schemas.microsoft.com/office/drawing/2014/main" val="20001"/>
                    </a:ext>
                  </a:extLst>
                </a:gridCol>
                <a:gridCol w="2592974">
                  <a:extLst>
                    <a:ext uri="{9D8B030D-6E8A-4147-A177-3AD203B41FA5}">
                      <a16:colId xmlns:a16="http://schemas.microsoft.com/office/drawing/2014/main" val="20002"/>
                    </a:ext>
                  </a:extLst>
                </a:gridCol>
              </a:tblGrid>
              <a:tr h="314139">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Område</a:t>
                      </a:r>
                    </a:p>
                  </a:txBody>
                  <a:tcPr marL="45720" marR="45720" marT="18288" marB="18288" anchor="ctr"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Iakttagelse och kommentar</a:t>
                      </a:r>
                    </a:p>
                  </a:txBody>
                  <a:tcPr marL="45720" marR="45720" marT="18288" marB="18288" anchor="ctr" horzOverflow="overflow">
                    <a:lnL w="28575" cap="flat" cmpd="sng" algn="ctr">
                      <a:solidFill>
                        <a:srgbClr val="FFD200"/>
                      </a:solidFill>
                      <a:prstDash val="solid"/>
                      <a:round/>
                      <a:headEnd type="none" w="med" len="med"/>
                      <a:tailEnd type="none" w="med" len="med"/>
                    </a:lnL>
                    <a:lnR w="3175" cap="flat" cmpd="sng" algn="ctr">
                      <a:solidFill>
                        <a:srgbClr val="FFFFFF"/>
                      </a:solidFill>
                      <a:prstDash val="solid"/>
                      <a:round/>
                      <a:headEnd type="none" w="med" len="med"/>
                      <a:tailEnd type="none" w="med" len="med"/>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rgbClr val="808080"/>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pPr>
                      <a:r>
                        <a:rPr kumimoji="0" lang="sv-SE" sz="1400" b="0" i="0" u="none" strike="noStrike" kern="1200" cap="none" normalizeH="0" baseline="0" dirty="0">
                          <a:ln>
                            <a:noFill/>
                          </a:ln>
                          <a:solidFill>
                            <a:schemeClr val="tx2"/>
                          </a:solidFill>
                          <a:effectLst/>
                          <a:latin typeface="EYInterstate" pitchFamily="2" charset="0"/>
                          <a:ea typeface="+mn-ea"/>
                          <a:cs typeface="Arial" charset="0"/>
                        </a:rPr>
                        <a:t>Bolagets kommentar</a:t>
                      </a:r>
                    </a:p>
                  </a:txBody>
                  <a:tcPr marL="45720" marR="45720" marT="18288" marB="18288" anchor="ctr" horzOverflow="overflow">
                    <a:lnL w="3175" cap="flat" cmpd="sng" algn="ctr">
                      <a:solidFill>
                        <a:srgbClr val="FFFFFF"/>
                      </a:solidFill>
                      <a:prstDash val="solid"/>
                      <a:round/>
                      <a:headEnd type="none" w="med" len="med"/>
                      <a:tailEnd type="none" w="med" len="med"/>
                    </a:lnL>
                    <a:lnR cap="flat">
                      <a:noFill/>
                    </a:lnR>
                    <a:lnT w="3175" cap="flat" cmpd="sng" algn="ctr">
                      <a:noFill/>
                      <a:prstDash val="sysDot"/>
                      <a:round/>
                      <a:headEnd type="none" w="med" len="med"/>
                      <a:tailEnd type="none" w="med" len="med"/>
                    </a:lnT>
                    <a:lnB w="12700" cap="flat" cmpd="sng" algn="ctr">
                      <a:solidFill>
                        <a:srgbClr val="646464"/>
                      </a:solidFill>
                      <a:prstDash val="solid"/>
                      <a:round/>
                      <a:headEnd type="none" w="sm" len="sm"/>
                      <a:tailEnd type="none" w="sm" len="sm"/>
                    </a:lnB>
                    <a:lnTlToBr>
                      <a:noFill/>
                    </a:lnTlToBr>
                    <a:lnBlToTr>
                      <a:noFill/>
                    </a:lnBlToTr>
                    <a:solidFill>
                      <a:schemeClr val="accent5"/>
                    </a:solidFill>
                  </a:tcPr>
                </a:tc>
                <a:extLst>
                  <a:ext uri="{0D108BD9-81ED-4DB2-BD59-A6C34878D82A}">
                    <a16:rowId xmlns:a16="http://schemas.microsoft.com/office/drawing/2014/main" val="10000"/>
                  </a:ext>
                </a:extLst>
              </a:tr>
              <a:tr h="623951">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Skador</a:t>
                      </a: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kumimoji="0" lang="sv-SE" sz="1100" b="0" i="0" u="none" strike="noStrike" kern="1200" cap="none" normalizeH="0" baseline="0" noProof="0" dirty="0">
                          <a:ln>
                            <a:noFill/>
                          </a:ln>
                          <a:solidFill>
                            <a:schemeClr val="tx1">
                              <a:lumMod val="50000"/>
                            </a:schemeClr>
                          </a:solidFill>
                          <a:effectLst/>
                          <a:highlight>
                            <a:srgbClr val="FFFFFF"/>
                          </a:highlight>
                          <a:latin typeface="EYInterstate Light" pitchFamily="2" charset="0"/>
                          <a:ea typeface="+mn-ea"/>
                          <a:cs typeface="+mn-cs"/>
                        </a:rPr>
                        <a:t>Vi noterar att bolaget totala kostnad för skador har ökat aningen jämfört med 2021, dock inget särskilt som sticker ut. </a:t>
                      </a:r>
                      <a:endParaRPr kumimoji="0" lang="sv-SE" sz="1100" b="0" i="0" u="none" strike="noStrike" cap="none" normalizeH="0" baseline="0" dirty="0">
                        <a:ln>
                          <a:noFill/>
                        </a:ln>
                        <a:solidFill>
                          <a:schemeClr val="tx1"/>
                        </a:solidFill>
                        <a:effectLst/>
                        <a:highlight>
                          <a:srgbClr val="FFFFFF"/>
                        </a:highlight>
                        <a:latin typeface="Arial" charset="0"/>
                        <a:cs typeface="Times New Roman" pitchFamily="18" charset="0"/>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tc>
                  <a:txBody>
                    <a:bodyPr/>
                    <a:lstStyle>
                      <a:lvl1pPr marL="0" algn="l" defTabSz="914400" rtl="0" eaLnBrk="1" latinLnBrk="0" hangingPunct="1">
                        <a:defRPr sz="1800" kern="1200">
                          <a:solidFill>
                            <a:schemeClr val="tx1"/>
                          </a:solidFill>
                          <a:latin typeface="EYInterstate Light"/>
                        </a:defRPr>
                      </a:lvl1pPr>
                      <a:lvl2pPr marL="457200" algn="l" defTabSz="914400" rtl="0" eaLnBrk="1" latinLnBrk="0" hangingPunct="1">
                        <a:defRPr sz="1800" kern="1200">
                          <a:solidFill>
                            <a:schemeClr val="tx1"/>
                          </a:solidFill>
                          <a:latin typeface="EYInterstate Light"/>
                        </a:defRPr>
                      </a:lvl2pPr>
                      <a:lvl3pPr marL="914400" algn="l" defTabSz="914400" rtl="0" eaLnBrk="1" latinLnBrk="0" hangingPunct="1">
                        <a:defRPr sz="1800" kern="1200">
                          <a:solidFill>
                            <a:schemeClr val="tx1"/>
                          </a:solidFill>
                          <a:latin typeface="EYInterstate Light"/>
                        </a:defRPr>
                      </a:lvl3pPr>
                      <a:lvl4pPr marL="1371600" algn="l" defTabSz="914400" rtl="0" eaLnBrk="1" latinLnBrk="0" hangingPunct="1">
                        <a:defRPr sz="1800" kern="1200">
                          <a:solidFill>
                            <a:schemeClr val="tx1"/>
                          </a:solidFill>
                          <a:latin typeface="EYInterstate Light"/>
                        </a:defRPr>
                      </a:lvl4pPr>
                      <a:lvl5pPr marL="1828800" algn="l" defTabSz="914400" rtl="0" eaLnBrk="1" latinLnBrk="0" hangingPunct="1">
                        <a:defRPr sz="1800" kern="1200">
                          <a:solidFill>
                            <a:schemeClr val="tx1"/>
                          </a:solidFill>
                          <a:latin typeface="EYInterstate Light"/>
                        </a:defRPr>
                      </a:lvl5pPr>
                      <a:lvl6pPr marL="2286000" algn="l" defTabSz="914400" rtl="0" eaLnBrk="1" latinLnBrk="0" hangingPunct="1">
                        <a:defRPr sz="1800" kern="1200">
                          <a:solidFill>
                            <a:schemeClr val="tx1"/>
                          </a:solidFill>
                          <a:latin typeface="EYInterstate Light"/>
                        </a:defRPr>
                      </a:lvl6pPr>
                      <a:lvl7pPr marL="2743200" algn="l" defTabSz="914400" rtl="0" eaLnBrk="1" latinLnBrk="0" hangingPunct="1">
                        <a:defRPr sz="1800" kern="1200">
                          <a:solidFill>
                            <a:schemeClr val="tx1"/>
                          </a:solidFill>
                          <a:latin typeface="EYInterstate Light"/>
                        </a:defRPr>
                      </a:lvl7pPr>
                      <a:lvl8pPr marL="3200400" algn="l" defTabSz="914400" rtl="0" eaLnBrk="1" latinLnBrk="0" hangingPunct="1">
                        <a:defRPr sz="1800" kern="1200">
                          <a:solidFill>
                            <a:schemeClr val="tx1"/>
                          </a:solidFill>
                          <a:latin typeface="EYInterstate Light"/>
                        </a:defRPr>
                      </a:lvl8pPr>
                      <a:lvl9pPr marL="3657600" algn="l" defTabSz="914400" rtl="0" eaLnBrk="1" latinLnBrk="0" hangingPunct="1">
                        <a:defRPr sz="1800" kern="1200">
                          <a:solidFill>
                            <a:schemeClr val="tx1"/>
                          </a:solidFill>
                          <a:latin typeface="EYInterstate Light"/>
                        </a:defRPr>
                      </a:lvl9p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ET</a:t>
                      </a: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lang="sv-SE" sz="1100" kern="1200" noProof="0" dirty="0">
                        <a:solidFill>
                          <a:schemeClr val="tx1">
                            <a:lumMod val="50000"/>
                          </a:schemeClr>
                        </a:solidFill>
                        <a:latin typeface="EYInterstate Light" pitchFamily="2" charset="0"/>
                        <a:ea typeface="+mn-ea"/>
                        <a:cs typeface="+mn-cs"/>
                      </a:endParaRP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623951">
                <a:tc>
                  <a:txBody>
                    <a:bodyPr/>
                    <a:lstStyle/>
                    <a:p>
                      <a:pPr marL="0" marR="0" lvl="0" indent="0" algn="l" defTabSz="914400" rtl="0" eaLnBrk="1" fontAlgn="base" latinLnBrk="0" hangingPunct="1">
                        <a:lnSpc>
                          <a:spcPct val="100000"/>
                        </a:lnSpc>
                        <a:spcBef>
                          <a:spcPct val="20000"/>
                        </a:spcBef>
                        <a:spcAft>
                          <a:spcPct val="0"/>
                        </a:spcAft>
                        <a:buClr>
                          <a:srgbClr val="FFD200"/>
                        </a:buClr>
                        <a:buSzPct val="75000"/>
                        <a:buFont typeface="Arial" charset="0"/>
                        <a:buNone/>
                        <a:tabLst/>
                        <a:defRPr/>
                      </a:pPr>
                      <a:r>
                        <a:rPr kumimoji="0" lang="sv-SE" sz="1100" b="1" i="0" u="none" strike="noStrike" kern="100" cap="none" spc="-10" normalizeH="0" baseline="0" dirty="0">
                          <a:ln>
                            <a:noFill/>
                          </a:ln>
                          <a:solidFill>
                            <a:schemeClr val="tx1">
                              <a:lumMod val="50000"/>
                            </a:schemeClr>
                          </a:solidFill>
                          <a:effectLst/>
                          <a:latin typeface="EYInterstate" pitchFamily="2" charset="0"/>
                          <a:ea typeface="+mn-ea"/>
                          <a:cs typeface="Arial" charset="0"/>
                        </a:rPr>
                        <a:t>IT revision</a:t>
                      </a:r>
                    </a:p>
                  </a:txBody>
                  <a:tcPr marL="45720" marR="45720" marT="18288" marB="18288" horzOverflow="overflow">
                    <a:lnL w="12700" cap="flat" cmpd="sng" algn="ctr">
                      <a:noFill/>
                      <a:prstDash val="solid"/>
                      <a:round/>
                      <a:headEnd type="none" w="med" len="med"/>
                      <a:tailEnd type="none" w="med" len="med"/>
                    </a:lnL>
                    <a:lnR w="28575" cap="flat" cmpd="sng" algn="ctr">
                      <a:solidFill>
                        <a:srgbClr val="FFD200"/>
                      </a:solidFill>
                      <a:prstDash val="solid"/>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solidFill>
                      <a:srgbClr val="FFFFFF">
                        <a:lumMod val="95000"/>
                      </a:srgbClr>
                    </a:solidFill>
                  </a:tcPr>
                </a:tc>
                <a:tc>
                  <a:txBody>
                    <a:body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kumimoji="0" lang="sv-SE" sz="1100" b="0" i="0" u="none" strike="noStrike" kern="1200" cap="none" normalizeH="0" baseline="0" dirty="0">
                          <a:ln>
                            <a:noFill/>
                          </a:ln>
                          <a:solidFill>
                            <a:schemeClr val="tx1">
                              <a:lumMod val="50000"/>
                            </a:schemeClr>
                          </a:solidFill>
                          <a:effectLst/>
                          <a:latin typeface="EYInterstate Light" pitchFamily="2" charset="0"/>
                          <a:ea typeface="+mn-ea"/>
                          <a:cs typeface="+mn-cs"/>
                        </a:rPr>
                        <a:t>Under året så har vi genomfört en IT revison inom ramen för den finansiella revisionen nedan sammanfattar vi resultatet av observationer. IT rapporten återfinns i sin helhet som bilaga 2.</a:t>
                      </a: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kumimoji="0" lang="sv-SE" sz="1100" b="0" i="0" u="none" strike="noStrike" kern="1200" cap="none" normalizeH="0" baseline="0" dirty="0">
                        <a:ln>
                          <a:noFill/>
                        </a:ln>
                        <a:solidFill>
                          <a:schemeClr val="tx1">
                            <a:lumMod val="50000"/>
                          </a:schemeClr>
                        </a:solidFill>
                        <a:effectLst/>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kumimoji="0" lang="sv-SE" sz="1100" b="0" i="0" u="none" strike="noStrike" kern="1200" cap="none" normalizeH="0" baseline="0" dirty="0">
                          <a:ln>
                            <a:noFill/>
                          </a:ln>
                          <a:solidFill>
                            <a:schemeClr val="tx1">
                              <a:lumMod val="50000"/>
                            </a:schemeClr>
                          </a:solidFill>
                          <a:effectLst/>
                          <a:latin typeface="EYInterstate Light" pitchFamily="2" charset="0"/>
                          <a:ea typeface="+mn-ea"/>
                          <a:cs typeface="+mn-cs"/>
                        </a:rPr>
                        <a:t>För att förbättra den interna kontrollen hos Göta Lejon rekommenderar EY att Göta Lejon sätter upp tydliga ramar för IT intern kontroll, för att i sin tur öka effektiviteten i behörighetshanteringen. Vidare, på grund av en stor del utlagd IT-verksamhet rekommenderar EY Göta Lejon att sätta upp processer för monitorering av tredjepartsleverantörer, inklusive uppföljning av tredjeparts interna kontroller.</a:t>
                      </a: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endParaRPr kumimoji="0" lang="sv-SE" sz="1100" b="0" i="0" u="none" strike="noStrike" kern="1200" cap="none" normalizeH="0" baseline="0" dirty="0">
                        <a:ln>
                          <a:noFill/>
                        </a:ln>
                        <a:solidFill>
                          <a:schemeClr val="tx1">
                            <a:lumMod val="50000"/>
                          </a:schemeClr>
                        </a:solidFill>
                        <a:effectLst/>
                        <a:latin typeface="EYInterstate Light" pitchFamily="2" charset="0"/>
                        <a:ea typeface="+mn-ea"/>
                        <a:cs typeface="+mn-cs"/>
                      </a:endParaRPr>
                    </a:p>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kumimoji="0" lang="sv-SE" sz="1100" b="0" i="0" u="none" strike="noStrike" kern="1200" cap="none" normalizeH="0" baseline="0" dirty="0">
                          <a:ln>
                            <a:noFill/>
                          </a:ln>
                          <a:solidFill>
                            <a:schemeClr val="tx1">
                              <a:lumMod val="50000"/>
                            </a:schemeClr>
                          </a:solidFill>
                          <a:effectLst/>
                          <a:latin typeface="EYInterstate Light" pitchFamily="2" charset="0"/>
                          <a:ea typeface="+mn-ea"/>
                          <a:cs typeface="+mn-cs"/>
                        </a:rPr>
                        <a:t>IT rapporten med beskrivning av observation, risk, rekommendation samt ledningens kommentar återfinns i sin helhet som bilaga 1.</a:t>
                      </a:r>
                    </a:p>
                    <a:p>
                      <a:pPr marL="0" marR="0" lvl="0" indent="0" algn="l" defTabSz="914400" rtl="0" eaLnBrk="1" fontAlgn="auto" latinLnBrk="0" hangingPunct="1">
                        <a:lnSpc>
                          <a:spcPct val="100000"/>
                        </a:lnSpc>
                        <a:spcBef>
                          <a:spcPts val="0"/>
                        </a:spcBef>
                        <a:spcAft>
                          <a:spcPts val="0"/>
                        </a:spcAft>
                        <a:buClr>
                          <a:schemeClr val="bg2"/>
                        </a:buClr>
                        <a:buSzPct val="75000"/>
                        <a:buFont typeface="Arial" pitchFamily="34" charset="0"/>
                        <a:buNone/>
                        <a:tabLst/>
                        <a:defRPr/>
                      </a:pPr>
                      <a:endParaRPr kumimoji="0" lang="sv-SE" sz="1100" b="0" i="0" u="none" strike="noStrike" kern="1200" cap="none" normalizeH="0" baseline="0" dirty="0">
                        <a:ln>
                          <a:noFill/>
                        </a:ln>
                        <a:solidFill>
                          <a:schemeClr val="tx1">
                            <a:lumMod val="50000"/>
                          </a:schemeClr>
                        </a:solidFill>
                        <a:effectLst/>
                        <a:highlight>
                          <a:srgbClr val="FFFF00"/>
                        </a:highlight>
                        <a:latin typeface="EYInterstate Light" pitchFamily="2" charset="0"/>
                        <a:ea typeface="+mn-ea"/>
                        <a:cs typeface="+mn-cs"/>
                      </a:endParaRPr>
                    </a:p>
                  </a:txBody>
                  <a:tcPr marL="72000" marR="72000" marT="36000" marB="36000" horzOverflow="overflow">
                    <a:lnL w="28575" cap="flat" cmpd="sng" algn="ctr">
                      <a:solidFill>
                        <a:srgbClr val="FFD200"/>
                      </a:solidFill>
                      <a:prstDash val="solid"/>
                      <a:round/>
                      <a:headEnd type="none" w="med" len="med"/>
                      <a:tailEnd type="none" w="med" len="med"/>
                    </a:lnL>
                    <a:lnR w="3175" cap="flat" cmpd="sng" algn="ctr">
                      <a:solidFill>
                        <a:srgbClr val="808080"/>
                      </a:solidFill>
                      <a:prstDash val="sysDash"/>
                      <a:round/>
                      <a:headEnd type="none" w="med" len="med"/>
                      <a:tailEnd type="none" w="med" len="med"/>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tc>
                  <a:txBody>
                    <a:bodyPr/>
                    <a:lstStyle/>
                    <a:p>
                      <a:pPr marL="95250" marR="0" lvl="0" indent="-95250" algn="l" defTabSz="914400" rtl="0" eaLnBrk="1" fontAlgn="auto" latinLnBrk="0" hangingPunct="1">
                        <a:lnSpc>
                          <a:spcPct val="100000"/>
                        </a:lnSpc>
                        <a:spcBef>
                          <a:spcPts val="0"/>
                        </a:spcBef>
                        <a:spcAft>
                          <a:spcPts val="0"/>
                        </a:spcAft>
                        <a:buClr>
                          <a:schemeClr val="bg2"/>
                        </a:buClr>
                        <a:buSzPct val="75000"/>
                        <a:buFont typeface="Arial" pitchFamily="34" charset="0"/>
                        <a:buChar char="►"/>
                        <a:tabLst/>
                        <a:defRPr/>
                      </a:pPr>
                      <a:r>
                        <a:rPr lang="sv-SE" sz="1100" kern="1200" noProof="0" dirty="0">
                          <a:solidFill>
                            <a:schemeClr val="tx1">
                              <a:lumMod val="50000"/>
                            </a:schemeClr>
                          </a:solidFill>
                          <a:latin typeface="EYInterstate Light" pitchFamily="2" charset="0"/>
                          <a:ea typeface="+mn-ea"/>
                          <a:cs typeface="+mn-cs"/>
                        </a:rPr>
                        <a:t>Bolaget kommer under våren att agera utifrån föreslagna rekommendationer</a:t>
                      </a:r>
                    </a:p>
                  </a:txBody>
                  <a:tcPr marL="72000" marR="72000" marT="36000" marB="36000" horzOverflow="overflow">
                    <a:lnL w="3175" cap="flat" cmpd="sng" algn="ctr">
                      <a:solidFill>
                        <a:srgbClr val="808080"/>
                      </a:solidFill>
                      <a:prstDash val="sysDash"/>
                      <a:round/>
                      <a:headEnd type="none" w="med" len="med"/>
                      <a:tailEnd type="none" w="med" len="med"/>
                    </a:lnL>
                    <a:lnR cap="flat">
                      <a:noFill/>
                    </a:lnR>
                    <a:lnT w="12700" cap="flat" cmpd="sng" algn="ctr">
                      <a:solidFill>
                        <a:srgbClr val="646464"/>
                      </a:solidFill>
                      <a:prstDash val="solid"/>
                      <a:round/>
                      <a:headEnd type="none" w="sm" len="sm"/>
                      <a:tailEnd type="none" w="sm" len="sm"/>
                    </a:lnT>
                    <a:lnB w="12700" cap="flat" cmpd="sng" algn="ctr">
                      <a:solidFill>
                        <a:srgbClr val="646464"/>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3906354012"/>
                  </a:ext>
                </a:extLst>
              </a:tr>
            </a:tbl>
          </a:graphicData>
        </a:graphic>
      </p:graphicFrame>
      <p:sp>
        <p:nvSpPr>
          <p:cNvPr id="10" name="TextBox 9"/>
          <p:cNvSpPr txBox="1"/>
          <p:nvPr/>
        </p:nvSpPr>
        <p:spPr>
          <a:xfrm>
            <a:off x="9416955" y="1"/>
            <a:ext cx="3957851" cy="4367047"/>
          </a:xfrm>
          <a:prstGeom prst="rect">
            <a:avLst/>
          </a:prstGeom>
          <a:solidFill>
            <a:schemeClr val="tx2"/>
          </a:solidFill>
          <a:ln>
            <a:solidFill>
              <a:srgbClr val="C00000"/>
            </a:solidFill>
          </a:ln>
        </p:spPr>
        <p:txBody>
          <a:bodyPr wrap="square" lIns="72000" tIns="72000" rIns="72000" bIns="72000" rtlCol="0">
            <a:noAutofit/>
          </a:bodyPr>
          <a:lstStyle/>
          <a:p>
            <a:pPr>
              <a:lnSpc>
                <a:spcPct val="85000"/>
              </a:lnSpc>
              <a:spcAft>
                <a:spcPts val="600"/>
              </a:spcAft>
              <a:buClr>
                <a:schemeClr val="accent2"/>
              </a:buClr>
              <a:buSzPct val="70000"/>
            </a:pPr>
            <a:r>
              <a:rPr lang="sv-SE" sz="1400" b="1" dirty="0">
                <a:latin typeface="EYInterstate" pitchFamily="2" charset="0"/>
              </a:rPr>
              <a:t>Riktlinjer och tips</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Sidan ger en överblick över våra iakttagelser och bolagets kommentarer i kritiska redovisnings- och revisionsfrågor.</a:t>
            </a:r>
          </a:p>
          <a:p>
            <a:pPr>
              <a:lnSpc>
                <a:spcPct val="85000"/>
              </a:lnSpc>
              <a:spcAft>
                <a:spcPts val="600"/>
              </a:spcAft>
              <a:buClr>
                <a:schemeClr val="bg1"/>
              </a:buClr>
              <a:buSzPct val="100000"/>
            </a:pPr>
            <a:r>
              <a:rPr lang="sv-SE" sz="1200" b="1" dirty="0">
                <a:latin typeface="EYInterstate Light" pitchFamily="2" charset="0"/>
              </a:rPr>
              <a:t>Tabell: Lägga till/ta bort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lägga till rad, ställ musmarkören på intilliggande rad och högerklicka. Välj därefter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above</a:t>
            </a:r>
            <a:r>
              <a:rPr lang="sv-SE" sz="1200" dirty="0">
                <a:latin typeface="EYInterstate Light" pitchFamily="2" charset="0"/>
              </a:rPr>
              <a:t>” eller ”</a:t>
            </a:r>
            <a:r>
              <a:rPr lang="sv-SE" sz="1200" dirty="0" err="1">
                <a:latin typeface="EYInterstate Light" pitchFamily="2" charset="0"/>
              </a:rPr>
              <a:t>Insert</a:t>
            </a:r>
            <a:r>
              <a:rPr lang="sv-SE" sz="1200" dirty="0">
                <a:latin typeface="EYInterstate Light" pitchFamily="2" charset="0"/>
              </a:rPr>
              <a:t> </a:t>
            </a:r>
            <a:r>
              <a:rPr lang="sv-SE" sz="1200" dirty="0" err="1">
                <a:latin typeface="EYInterstate Light" pitchFamily="2" charset="0"/>
              </a:rPr>
              <a:t>row</a:t>
            </a:r>
            <a:r>
              <a:rPr lang="sv-SE" sz="1200" dirty="0">
                <a:latin typeface="EYInterstate Light" pitchFamily="2" charset="0"/>
              </a:rPr>
              <a:t> </a:t>
            </a:r>
            <a:r>
              <a:rPr lang="sv-SE" sz="1200" dirty="0" err="1">
                <a:latin typeface="EYInterstate Light" pitchFamily="2" charset="0"/>
              </a:rPr>
              <a:t>below</a:t>
            </a:r>
            <a:r>
              <a:rPr lang="sv-SE" sz="1200" dirty="0">
                <a:latin typeface="EYInterstate Light" pitchFamily="2" charset="0"/>
              </a:rPr>
              <a:t>” för att lägga till rad över eller under befintlig rad.</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För att ta bort rad, ställ musmarkören i den rad som skall raderas och högerklicka. Välj därefter ”</a:t>
            </a:r>
            <a:r>
              <a:rPr lang="sv-SE" sz="1200" dirty="0" err="1">
                <a:latin typeface="EYInterstate Light" pitchFamily="2" charset="0"/>
              </a:rPr>
              <a:t>Delete</a:t>
            </a:r>
            <a:r>
              <a:rPr lang="sv-SE" sz="1200" dirty="0">
                <a:latin typeface="EYInterstate Light" pitchFamily="2" charset="0"/>
              </a:rPr>
              <a:t> </a:t>
            </a:r>
            <a:r>
              <a:rPr lang="sv-SE" sz="1200" dirty="0" err="1">
                <a:latin typeface="EYInterstate Light" pitchFamily="2" charset="0"/>
              </a:rPr>
              <a:t>rows</a:t>
            </a:r>
            <a:r>
              <a:rPr lang="sv-SE" sz="1200" dirty="0">
                <a:latin typeface="EYInterstate Light" pitchFamily="2" charset="0"/>
              </a:rPr>
              <a:t>”.</a:t>
            </a:r>
          </a:p>
          <a:p>
            <a:pPr marL="180975" indent="-180975">
              <a:lnSpc>
                <a:spcPct val="85000"/>
              </a:lnSpc>
              <a:spcAft>
                <a:spcPts val="600"/>
              </a:spcAft>
              <a:buClr>
                <a:schemeClr val="bg1"/>
              </a:buClr>
              <a:buSzPct val="100000"/>
            </a:pPr>
            <a:r>
              <a:rPr lang="sv-SE" sz="1200" b="1" dirty="0">
                <a:latin typeface="EYInterstate Light" pitchFamily="2" charset="0"/>
              </a:rPr>
              <a:t>Format (sida):</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Rubrik: </a:t>
            </a:r>
            <a:r>
              <a:rPr lang="sv-SE" sz="1200" dirty="0" err="1">
                <a:latin typeface="EYInterstate Light" pitchFamily="2" charset="0"/>
              </a:rPr>
              <a:t>EYInterstate</a:t>
            </a:r>
            <a:r>
              <a:rPr lang="sv-SE" sz="1200" dirty="0">
                <a:latin typeface="EYInterstate Light" pitchFamily="2" charset="0"/>
              </a:rPr>
              <a:t>, 30p (fet), grå </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Underrubrik: </a:t>
            </a:r>
            <a:r>
              <a:rPr lang="sv-SE" sz="1200" dirty="0" err="1">
                <a:latin typeface="EYInterstate Light" pitchFamily="2" charset="0"/>
              </a:rPr>
              <a:t>EYInterstate</a:t>
            </a:r>
            <a:r>
              <a:rPr lang="sv-SE" sz="1200" dirty="0">
                <a:latin typeface="EYInterstate Light" pitchFamily="2" charset="0"/>
              </a:rPr>
              <a:t>, 24p, grå</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Ingress: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11p (fet), svart</a:t>
            </a:r>
          </a:p>
          <a:p>
            <a:pPr>
              <a:lnSpc>
                <a:spcPct val="85000"/>
              </a:lnSpc>
              <a:spcAft>
                <a:spcPts val="600"/>
              </a:spcAft>
              <a:buClr>
                <a:schemeClr val="bg1"/>
              </a:buClr>
              <a:buSzPct val="100000"/>
            </a:pPr>
            <a:r>
              <a:rPr lang="sv-SE" sz="1200" b="1" dirty="0">
                <a:latin typeface="EYInterstate Light" pitchFamily="2" charset="0"/>
              </a:rPr>
              <a:t>Format (tabell):</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Område: </a:t>
            </a:r>
            <a:r>
              <a:rPr lang="sv-SE" sz="1200" dirty="0" err="1">
                <a:latin typeface="EYInterstate Light" pitchFamily="2" charset="0"/>
              </a:rPr>
              <a:t>EYInterstate</a:t>
            </a:r>
            <a:r>
              <a:rPr lang="sv-SE" sz="1200" dirty="0">
                <a:latin typeface="EYInterstate Light" pitchFamily="2" charset="0"/>
              </a:rPr>
              <a:t>, 10 p (fet),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Iakttagelse &amp;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a:p>
            <a:pPr marL="180975" indent="-180975">
              <a:lnSpc>
                <a:spcPct val="85000"/>
              </a:lnSpc>
              <a:spcAft>
                <a:spcPts val="600"/>
              </a:spcAft>
              <a:buClr>
                <a:schemeClr val="bg1"/>
              </a:buClr>
              <a:buSzPct val="100000"/>
              <a:buFont typeface="EYInterstate" pitchFamily="2" charset="0"/>
              <a:buChar char="•"/>
            </a:pPr>
            <a:r>
              <a:rPr lang="sv-SE" sz="1200" dirty="0">
                <a:latin typeface="EYInterstate Light" pitchFamily="2" charset="0"/>
              </a:rPr>
              <a:t>Bolagets kommentar: </a:t>
            </a:r>
            <a:r>
              <a:rPr lang="sv-SE" sz="1200" dirty="0" err="1">
                <a:latin typeface="EYInterstate Light" pitchFamily="2" charset="0"/>
              </a:rPr>
              <a:t>EYInterstate</a:t>
            </a:r>
            <a:r>
              <a:rPr lang="sv-SE" sz="1200" dirty="0">
                <a:latin typeface="EYInterstate Light" pitchFamily="2" charset="0"/>
              </a:rPr>
              <a:t> </a:t>
            </a:r>
            <a:r>
              <a:rPr lang="sv-SE" sz="1200" dirty="0" err="1">
                <a:latin typeface="EYInterstate Light" pitchFamily="2" charset="0"/>
              </a:rPr>
              <a:t>Light</a:t>
            </a:r>
            <a:r>
              <a:rPr lang="sv-SE" sz="1200" dirty="0">
                <a:latin typeface="EYInterstate Light" pitchFamily="2" charset="0"/>
              </a:rPr>
              <a:t>, 10p, svart</a:t>
            </a:r>
          </a:p>
        </p:txBody>
      </p:sp>
    </p:spTree>
    <p:extLst>
      <p:ext uri="{BB962C8B-B14F-4D97-AF65-F5344CB8AC3E}">
        <p14:creationId xmlns:p14="http://schemas.microsoft.com/office/powerpoint/2010/main" val="2862037126"/>
      </p:ext>
    </p:extLst>
  </p:cSld>
  <p:clrMapOvr>
    <a:masterClrMapping/>
  </p:clrMapOvr>
</p:sld>
</file>

<file path=ppt/theme/theme1.xml><?xml version="1.0" encoding="utf-8"?>
<a:theme xmlns:a="http://schemas.openxmlformats.org/drawingml/2006/main" name="EY regular 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2.xml><?xml version="1.0" encoding="utf-8"?>
<a:theme xmlns:a="http://schemas.openxmlformats.org/drawingml/2006/main" name="EY light projection">
  <a:themeElements>
    <a:clrScheme name="Custom 1">
      <a:dk1>
        <a:srgbClr val="000000"/>
      </a:dk1>
      <a:lt1>
        <a:srgbClr val="808080"/>
      </a:lt1>
      <a:dk2>
        <a:srgbClr val="FFFFFF"/>
      </a:dk2>
      <a:lt2>
        <a:srgbClr val="80808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EY dark print">
  <a:themeElements>
    <a:clrScheme name="Custom 2">
      <a:dk1>
        <a:srgbClr val="FFFFFF"/>
      </a:dk1>
      <a:lt1>
        <a:srgbClr val="FFFFFF"/>
      </a:lt1>
      <a:dk2>
        <a:srgbClr val="333333"/>
      </a:dk2>
      <a:lt2>
        <a:srgbClr val="FFE60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4.xml><?xml version="1.0" encoding="utf-8"?>
<a:theme xmlns:a="http://schemas.openxmlformats.org/drawingml/2006/main" name="EY dark projection">
  <a:themeElements>
    <a:clrScheme name="Custom 4">
      <a:dk1>
        <a:srgbClr val="FFFFFF"/>
      </a:dk1>
      <a:lt1>
        <a:srgbClr val="FFFFFF"/>
      </a:lt1>
      <a:dk2>
        <a:srgbClr val="333333"/>
      </a:dk2>
      <a:lt2>
        <a:srgbClr val="FFD200"/>
      </a:lt2>
      <a:accent1>
        <a:srgbClr val="808080"/>
      </a:accent1>
      <a:accent2>
        <a:srgbClr val="FFD2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4780</Words>
  <Application>Microsoft Office PowerPoint</Application>
  <PresentationFormat>Bildspel på skärmen (4:3)</PresentationFormat>
  <Paragraphs>553</Paragraphs>
  <Slides>18</Slides>
  <Notes>17</Notes>
  <HiddenSlides>0</HiddenSlides>
  <MMClips>0</MMClips>
  <ScaleCrop>false</ScaleCrop>
  <HeadingPairs>
    <vt:vector size="6" baseType="variant">
      <vt:variant>
        <vt:lpstr>Använt teckensnitt</vt:lpstr>
      </vt:variant>
      <vt:variant>
        <vt:i4>6</vt:i4>
      </vt:variant>
      <vt:variant>
        <vt:lpstr>Tema</vt:lpstr>
      </vt:variant>
      <vt:variant>
        <vt:i4>4</vt:i4>
      </vt:variant>
      <vt:variant>
        <vt:lpstr>Bildrubriker</vt:lpstr>
      </vt:variant>
      <vt:variant>
        <vt:i4>18</vt:i4>
      </vt:variant>
    </vt:vector>
  </HeadingPairs>
  <TitlesOfParts>
    <vt:vector size="28" baseType="lpstr">
      <vt:lpstr>Arial</vt:lpstr>
      <vt:lpstr>Arial Unicode MS</vt:lpstr>
      <vt:lpstr>Calibri</vt:lpstr>
      <vt:lpstr>EYInterstate</vt:lpstr>
      <vt:lpstr>EYInterstate Light</vt:lpstr>
      <vt:lpstr>Wingdings</vt:lpstr>
      <vt:lpstr>EY regular presentation_2010</vt:lpstr>
      <vt:lpstr>EY light projection</vt:lpstr>
      <vt:lpstr>EY dark print</vt:lpstr>
      <vt:lpstr>EY dark projection</vt:lpstr>
      <vt:lpstr>Försäkrings AB Göta Lejon</vt:lpstr>
      <vt:lpstr>PowerPoint-presentation</vt:lpstr>
      <vt:lpstr>Agenda </vt:lpstr>
      <vt:lpstr>Status och kvarstående åtgärder</vt:lpstr>
      <vt:lpstr>Riskbedömning och fokusområde Översikt av 2021 års revision</vt:lpstr>
      <vt:lpstr>Redovisnings- och revisionsfrågor årsbokslutet</vt:lpstr>
      <vt:lpstr>Redovisnings- och revisionsfrågor årsbokslutet</vt:lpstr>
      <vt:lpstr>Redovisnings- och revisionsfrågor årsbokslutet</vt:lpstr>
      <vt:lpstr>Redovisnings- och revisionsfrågor årsbokslutet</vt:lpstr>
      <vt:lpstr>Summering av noterade avvikelser </vt:lpstr>
      <vt:lpstr>Tidslinje rapporteirng revisionåret (preleminär)</vt:lpstr>
      <vt:lpstr>Obligatorisk kommunikation med revisionsutskottet</vt:lpstr>
      <vt:lpstr>Uppföljning av tidigare lämnade rekommendationer </vt:lpstr>
      <vt:lpstr>Uppföljning av tidigare lämnade rekommendationer </vt:lpstr>
      <vt:lpstr>Revisorns kommunikation med Finansinspektionen </vt:lpstr>
      <vt:lpstr>Regelverksfrågor 2022 och framåt </vt:lpstr>
      <vt:lpstr>PowerPoint-presentation</vt:lpstr>
      <vt:lpstr>PowerPoint-presentation</vt:lpstr>
    </vt:vector>
  </TitlesOfParts>
  <Company>Ernst &amp; Young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(Arial bold 30 point)</dc:title>
  <dc:creator>Laura Lenz</dc:creator>
  <cp:lastModifiedBy>Katrin Gundersen</cp:lastModifiedBy>
  <cp:revision>459</cp:revision>
  <cp:lastPrinted>2020-02-11T14:10:42Z</cp:lastPrinted>
  <dcterms:created xsi:type="dcterms:W3CDTF">2013-03-27T20:21:17Z</dcterms:created>
  <dcterms:modified xsi:type="dcterms:W3CDTF">2022-02-08T13:56:13Z</dcterms:modified>
</cp:coreProperties>
</file>