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8" r:id="rId2"/>
    <p:sldMasterId id="2147483680" r:id="rId3"/>
    <p:sldMasterId id="2147483694" r:id="rId4"/>
  </p:sldMasterIdLst>
  <p:notesMasterIdLst>
    <p:notesMasterId r:id="rId23"/>
  </p:notesMasterIdLst>
  <p:handoutMasterIdLst>
    <p:handoutMasterId r:id="rId24"/>
  </p:handoutMasterIdLst>
  <p:sldIdLst>
    <p:sldId id="256" r:id="rId5"/>
    <p:sldId id="298" r:id="rId6"/>
    <p:sldId id="301" r:id="rId7"/>
    <p:sldId id="299" r:id="rId8"/>
    <p:sldId id="307" r:id="rId9"/>
    <p:sldId id="309" r:id="rId10"/>
    <p:sldId id="315" r:id="rId11"/>
    <p:sldId id="302" r:id="rId12"/>
    <p:sldId id="316" r:id="rId13"/>
    <p:sldId id="304" r:id="rId14"/>
    <p:sldId id="311" r:id="rId15"/>
    <p:sldId id="312" r:id="rId16"/>
    <p:sldId id="317" r:id="rId17"/>
    <p:sldId id="318" r:id="rId18"/>
    <p:sldId id="303" r:id="rId19"/>
    <p:sldId id="310" r:id="rId20"/>
    <p:sldId id="313" r:id="rId21"/>
    <p:sldId id="283"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64">
          <p15:clr>
            <a:srgbClr val="A4A3A4"/>
          </p15:clr>
        </p15:guide>
        <p15:guide id="3" orient="horz" pos="3933">
          <p15:clr>
            <a:srgbClr val="A4A3A4"/>
          </p15:clr>
        </p15:guide>
        <p15:guide id="4" orient="horz" pos="4066">
          <p15:clr>
            <a:srgbClr val="A4A3A4"/>
          </p15:clr>
        </p15:guide>
        <p15:guide id="5" pos="2886">
          <p15:clr>
            <a:srgbClr val="A4A3A4"/>
          </p15:clr>
        </p15:guide>
        <p15:guide id="6" pos="292">
          <p15:clr>
            <a:srgbClr val="A4A3A4"/>
          </p15:clr>
        </p15:guide>
        <p15:guide id="7" pos="5502">
          <p15:clr>
            <a:srgbClr val="A4A3A4"/>
          </p15:clr>
        </p15:guide>
        <p15:guide id="8" pos="2937">
          <p15:clr>
            <a:srgbClr val="A4A3A4"/>
          </p15:clr>
        </p15:guide>
        <p15:guide id="9" pos="2842">
          <p15:clr>
            <a:srgbClr val="A4A3A4"/>
          </p15:clr>
        </p15:guide>
        <p15:guide id="10" pos="143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ffer Tveit" initials="CT" lastIdx="1" clrIdx="0">
    <p:extLst>
      <p:ext uri="{19B8F6BF-5375-455C-9EA6-DF929625EA0E}">
        <p15:presenceInfo xmlns:p15="http://schemas.microsoft.com/office/powerpoint/2012/main" userId="S::Christoffer.Tveit@se.ey.com::42e4fc47-df1c-4376-99e8-bc5791f00e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D2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16" autoAdjust="0"/>
    <p:restoredTop sz="94676" autoAdjust="0"/>
  </p:normalViewPr>
  <p:slideViewPr>
    <p:cSldViewPr snapToGrid="0" snapToObjects="1" showGuides="1">
      <p:cViewPr varScale="1">
        <p:scale>
          <a:sx n="90" d="100"/>
          <a:sy n="90" d="100"/>
        </p:scale>
        <p:origin x="624" y="78"/>
      </p:cViewPr>
      <p:guideLst>
        <p:guide orient="horz" pos="2160"/>
        <p:guide orient="horz" pos="664"/>
        <p:guide orient="horz" pos="3933"/>
        <p:guide orient="horz" pos="4066"/>
        <p:guide pos="2886"/>
        <p:guide pos="292"/>
        <p:guide pos="5502"/>
        <p:guide pos="2937"/>
        <p:guide pos="2842"/>
        <p:guide pos="143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4014" y="96"/>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11"/>
          </a:xfrm>
          <a:prstGeom prst="rect">
            <a:avLst/>
          </a:prstGeom>
        </p:spPr>
        <p:txBody>
          <a:bodyPr vert="horz" lIns="96761" tIns="48380" rIns="96761" bIns="48380" rtlCol="0"/>
          <a:lstStyle>
            <a:lvl1pPr algn="l">
              <a:defRPr sz="1300"/>
            </a:lvl1pPr>
          </a:lstStyle>
          <a:p>
            <a:endParaRPr lang="en-GB"/>
          </a:p>
        </p:txBody>
      </p:sp>
      <p:sp>
        <p:nvSpPr>
          <p:cNvPr id="3" name="Date Placeholder 2"/>
          <p:cNvSpPr>
            <a:spLocks noGrp="1"/>
          </p:cNvSpPr>
          <p:nvPr>
            <p:ph type="dt" sz="quarter" idx="1"/>
          </p:nvPr>
        </p:nvSpPr>
        <p:spPr>
          <a:xfrm>
            <a:off x="3850443" y="0"/>
            <a:ext cx="2945660" cy="496411"/>
          </a:xfrm>
          <a:prstGeom prst="rect">
            <a:avLst/>
          </a:prstGeom>
        </p:spPr>
        <p:txBody>
          <a:bodyPr vert="horz" lIns="96761" tIns="48380" rIns="96761" bIns="48380" rtlCol="0"/>
          <a:lstStyle>
            <a:lvl1pPr algn="r">
              <a:defRPr sz="1300"/>
            </a:lvl1pPr>
          </a:lstStyle>
          <a:p>
            <a:fld id="{75A85089-C692-4DEA-AC49-04CF34D4FE14}" type="datetimeFigureOut">
              <a:rPr lang="en-GB" smtClean="0"/>
              <a:pPr/>
              <a:t>08/02/2022</a:t>
            </a:fld>
            <a:endParaRPr lang="en-GB"/>
          </a:p>
        </p:txBody>
      </p:sp>
      <p:sp>
        <p:nvSpPr>
          <p:cNvPr id="4" name="Footer Placeholder 3"/>
          <p:cNvSpPr>
            <a:spLocks noGrp="1"/>
          </p:cNvSpPr>
          <p:nvPr>
            <p:ph type="ftr" sz="quarter" idx="2"/>
          </p:nvPr>
        </p:nvSpPr>
        <p:spPr>
          <a:xfrm>
            <a:off x="0" y="9430092"/>
            <a:ext cx="2945660" cy="496411"/>
          </a:xfrm>
          <a:prstGeom prst="rect">
            <a:avLst/>
          </a:prstGeom>
        </p:spPr>
        <p:txBody>
          <a:bodyPr vert="horz" lIns="96761" tIns="48380" rIns="96761" bIns="48380" rtlCol="0" anchor="b"/>
          <a:lstStyle>
            <a:lvl1pPr algn="l">
              <a:defRPr sz="1300"/>
            </a:lvl1pPr>
          </a:lstStyle>
          <a:p>
            <a:endParaRPr lang="en-GB"/>
          </a:p>
        </p:txBody>
      </p:sp>
      <p:sp>
        <p:nvSpPr>
          <p:cNvPr id="5" name="Slide Number Placeholder 4"/>
          <p:cNvSpPr>
            <a:spLocks noGrp="1"/>
          </p:cNvSpPr>
          <p:nvPr>
            <p:ph type="sldNum" sz="quarter" idx="3"/>
          </p:nvPr>
        </p:nvSpPr>
        <p:spPr>
          <a:xfrm>
            <a:off x="3850443" y="9430092"/>
            <a:ext cx="2945660" cy="496411"/>
          </a:xfrm>
          <a:prstGeom prst="rect">
            <a:avLst/>
          </a:prstGeom>
        </p:spPr>
        <p:txBody>
          <a:bodyPr vert="horz" lIns="96761" tIns="48380" rIns="96761" bIns="48380" rtlCol="0" anchor="b"/>
          <a:lstStyle>
            <a:lvl1pPr algn="r">
              <a:defRPr sz="1300"/>
            </a:lvl1pPr>
          </a:lstStyle>
          <a:p>
            <a:fld id="{D3A5C721-4BB5-4DB6-AD65-4BA2A62B05B6}" type="slidenum">
              <a:rPr lang="en-GB" smtClean="0"/>
              <a:pPr/>
              <a:t>‹#›</a:t>
            </a:fld>
            <a:endParaRPr lang="en-GB"/>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11"/>
          </a:xfrm>
          <a:prstGeom prst="rect">
            <a:avLst/>
          </a:prstGeom>
        </p:spPr>
        <p:txBody>
          <a:bodyPr vert="horz" lIns="96761" tIns="48380" rIns="96761" bIns="48380" rtlCol="0"/>
          <a:lstStyle>
            <a:lvl1pPr algn="l">
              <a:defRPr sz="1300"/>
            </a:lvl1pPr>
          </a:lstStyle>
          <a:p>
            <a:endParaRPr lang="en-GB"/>
          </a:p>
        </p:txBody>
      </p:sp>
      <p:sp>
        <p:nvSpPr>
          <p:cNvPr id="3" name="Date Placeholder 2"/>
          <p:cNvSpPr>
            <a:spLocks noGrp="1"/>
          </p:cNvSpPr>
          <p:nvPr>
            <p:ph type="dt" idx="1"/>
          </p:nvPr>
        </p:nvSpPr>
        <p:spPr>
          <a:xfrm>
            <a:off x="3850443" y="0"/>
            <a:ext cx="2945660" cy="496411"/>
          </a:xfrm>
          <a:prstGeom prst="rect">
            <a:avLst/>
          </a:prstGeom>
        </p:spPr>
        <p:txBody>
          <a:bodyPr vert="horz" lIns="96761" tIns="48380" rIns="96761" bIns="48380" rtlCol="0"/>
          <a:lstStyle>
            <a:lvl1pPr algn="r">
              <a:defRPr sz="1300"/>
            </a:lvl1pPr>
          </a:lstStyle>
          <a:p>
            <a:fld id="{8045EBA9-A28D-4849-BFEA-AA04F6A21B63}" type="datetimeFigureOut">
              <a:rPr lang="en-GB" smtClean="0"/>
              <a:pPr/>
              <a:t>08/02/2022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761" tIns="48380" rIns="96761" bIns="48380"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6761" tIns="48380" rIns="96761" bIns="483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60" cy="496411"/>
          </a:xfrm>
          <a:prstGeom prst="rect">
            <a:avLst/>
          </a:prstGeom>
        </p:spPr>
        <p:txBody>
          <a:bodyPr vert="horz" lIns="96761" tIns="48380" rIns="96761" bIns="48380"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30092"/>
            <a:ext cx="2945660" cy="496411"/>
          </a:xfrm>
          <a:prstGeom prst="rect">
            <a:avLst/>
          </a:prstGeom>
        </p:spPr>
        <p:txBody>
          <a:bodyPr vert="horz" lIns="96761" tIns="48380" rIns="96761" bIns="48380" rtlCol="0" anchor="b"/>
          <a:lstStyle>
            <a:lvl1pPr algn="r">
              <a:defRPr sz="1300"/>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a:p>
        </p:txBody>
      </p:sp>
    </p:spTree>
    <p:extLst>
      <p:ext uri="{BB962C8B-B14F-4D97-AF65-F5344CB8AC3E}">
        <p14:creationId xmlns:p14="http://schemas.microsoft.com/office/powerpoint/2010/main" val="311648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a:p>
        </p:txBody>
      </p:sp>
    </p:spTree>
    <p:extLst>
      <p:ext uri="{BB962C8B-B14F-4D97-AF65-F5344CB8AC3E}">
        <p14:creationId xmlns:p14="http://schemas.microsoft.com/office/powerpoint/2010/main" val="1036946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a:p>
        </p:txBody>
      </p:sp>
    </p:spTree>
    <p:extLst>
      <p:ext uri="{BB962C8B-B14F-4D97-AF65-F5344CB8AC3E}">
        <p14:creationId xmlns:p14="http://schemas.microsoft.com/office/powerpoint/2010/main" val="166499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a:p>
        </p:txBody>
      </p:sp>
    </p:spTree>
    <p:extLst>
      <p:ext uri="{BB962C8B-B14F-4D97-AF65-F5344CB8AC3E}">
        <p14:creationId xmlns:p14="http://schemas.microsoft.com/office/powerpoint/2010/main" val="279901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15</a:t>
            </a:fld>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16</a:t>
            </a:fld>
            <a:endParaRPr lang="en-GB"/>
          </a:p>
        </p:txBody>
      </p:sp>
    </p:spTree>
    <p:extLst>
      <p:ext uri="{BB962C8B-B14F-4D97-AF65-F5344CB8AC3E}">
        <p14:creationId xmlns:p14="http://schemas.microsoft.com/office/powerpoint/2010/main" val="2436265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a:p>
        </p:txBody>
      </p:sp>
    </p:spTree>
    <p:extLst>
      <p:ext uri="{BB962C8B-B14F-4D97-AF65-F5344CB8AC3E}">
        <p14:creationId xmlns:p14="http://schemas.microsoft.com/office/powerpoint/2010/main" val="311648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a:p>
        </p:txBody>
      </p:sp>
    </p:spTree>
    <p:extLst>
      <p:ext uri="{BB962C8B-B14F-4D97-AF65-F5344CB8AC3E}">
        <p14:creationId xmlns:p14="http://schemas.microsoft.com/office/powerpoint/2010/main" val="382150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val="382150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lvl="1" defTabSz="915772">
              <a:defRPr/>
            </a:pPr>
            <a:r>
              <a:rPr lang="sv-SE" dirty="0">
                <a:solidFill>
                  <a:schemeClr val="tx1">
                    <a:lumMod val="50000"/>
                  </a:schemeClr>
                </a:solidFill>
                <a:latin typeface="EYInterstate Light" pitchFamily="2" charset="0"/>
              </a:rPr>
              <a:t>Vi har tillämpat substansgranskningsansatsen som revisionsstrategi. Denna innefattar att vi skaffar oss en förståelse för hur bolagets väsentliga processer fungerar och utvärderar dessa. Vi ställer frågor för att förstå vad som kan gå fel i processerna och hur bolaget hanterar detta, men testar inte kontroller.</a:t>
            </a:r>
          </a:p>
          <a:p>
            <a:pPr marL="0" lvl="1" defTabSz="915772">
              <a:defRPr/>
            </a:pPr>
            <a:endParaRPr lang="sv-SE" dirty="0">
              <a:solidFill>
                <a:schemeClr val="tx1">
                  <a:lumMod val="50000"/>
                </a:schemeClr>
              </a:solidFill>
              <a:latin typeface="EYInterstate Light" pitchFamily="2" charset="0"/>
            </a:endParaRPr>
          </a:p>
          <a:p>
            <a:pPr marL="0" lvl="1" defTabSz="915772">
              <a:defRPr/>
            </a:pPr>
            <a:r>
              <a:rPr lang="sv-SE" dirty="0">
                <a:solidFill>
                  <a:schemeClr val="tx1">
                    <a:lumMod val="50000"/>
                  </a:schemeClr>
                </a:solidFill>
                <a:latin typeface="EYInterstate Light" pitchFamily="2" charset="0"/>
              </a:rPr>
              <a:t>Intäkter i uppdragsersättning 118 mkr, marknadsföringsersättning, försäljningar turistbyrån.</a:t>
            </a:r>
          </a:p>
          <a:p>
            <a:pPr marL="0" lvl="1" defTabSz="915772">
              <a:defRPr/>
            </a:pPr>
            <a:endParaRPr lang="sv-SE" dirty="0">
              <a:solidFill>
                <a:schemeClr val="tx1">
                  <a:lumMod val="50000"/>
                </a:schemeClr>
              </a:solidFill>
              <a:latin typeface="EYInterstate Light" pitchFamily="2" charset="0"/>
            </a:endParaRPr>
          </a:p>
          <a:p>
            <a:pPr marL="0" lvl="1" defTabSz="915772">
              <a:defRPr/>
            </a:pPr>
            <a:r>
              <a:rPr lang="sv-SE" dirty="0">
                <a:solidFill>
                  <a:schemeClr val="tx1">
                    <a:lumMod val="50000"/>
                  </a:schemeClr>
                </a:solidFill>
                <a:latin typeface="EYInterstate Light" pitchFamily="2" charset="0"/>
              </a:rPr>
              <a:t>Projekt – </a:t>
            </a:r>
            <a:r>
              <a:rPr lang="sv-SE" dirty="0" err="1">
                <a:solidFill>
                  <a:schemeClr val="tx1">
                    <a:lumMod val="50000"/>
                  </a:schemeClr>
                </a:solidFill>
                <a:latin typeface="EYInterstate Light" pitchFamily="2" charset="0"/>
              </a:rPr>
              <a:t>Euroskills</a:t>
            </a:r>
            <a:r>
              <a:rPr lang="sv-SE" dirty="0">
                <a:solidFill>
                  <a:schemeClr val="tx1">
                    <a:lumMod val="50000"/>
                  </a:schemeClr>
                </a:solidFill>
                <a:latin typeface="EYInterstate Light" pitchFamily="2" charset="0"/>
              </a:rPr>
              <a:t> störst 4,6 mkr av 13,3 mkr</a:t>
            </a:r>
          </a:p>
          <a:p>
            <a:endParaRPr lang="en-GB"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48596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286277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gray">
          <a:xfrm>
            <a:off x="2273250" y="5748934"/>
            <a:ext cx="983483" cy="745200"/>
          </a:xfrm>
          <a:prstGeom prst="rect">
            <a:avLst/>
          </a:prstGeom>
          <a:noFill/>
          <a:ln w="9525">
            <a:noFill/>
            <a:miter lim="800000"/>
            <a:headEnd/>
            <a:tailEnd/>
          </a:ln>
          <a:effectLst/>
        </p:spPr>
      </p:pic>
      <p:sp>
        <p:nvSpPr>
          <p:cNvPr id="2" name="Title 1"/>
          <p:cNvSpPr>
            <a:spLocks noGrp="1"/>
          </p:cNvSpPr>
          <p:nvPr>
            <p:ph type="ctrTitle"/>
          </p:nvPr>
        </p:nvSpPr>
        <p:spPr>
          <a:xfrm>
            <a:off x="2282560" y="757504"/>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28256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7" name="Group 6"/>
          <p:cNvGrpSpPr/>
          <p:nvPr userDrawn="1"/>
        </p:nvGrpSpPr>
        <p:grpSpPr>
          <a:xfrm>
            <a:off x="0" y="2403072"/>
            <a:ext cx="9144000" cy="3347943"/>
            <a:chOff x="0" y="2403072"/>
            <a:chExt cx="9144000" cy="3347943"/>
          </a:xfrm>
        </p:grpSpPr>
        <p:sp>
          <p:nvSpPr>
            <p:cNvPr id="13" name="Freeform 8"/>
            <p:cNvSpPr>
              <a:spLocks/>
            </p:cNvSpPr>
            <p:nvPr userDrawn="1"/>
          </p:nvSpPr>
          <p:spPr bwMode="gray">
            <a:xfrm>
              <a:off x="2279115" y="2403072"/>
              <a:ext cx="6864885" cy="249308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4" name="Picture 3"/>
            <p:cNvPicPr>
              <a:picLocks noChangeAspect="1" noChangeArrowheads="1"/>
            </p:cNvPicPr>
            <p:nvPr userDrawn="1"/>
          </p:nvPicPr>
          <p:blipFill>
            <a:blip r:embed="rId3" cstate="print"/>
            <a:srcRect/>
            <a:stretch>
              <a:fillRect/>
            </a:stretch>
          </p:blipFill>
          <p:spPr bwMode="auto">
            <a:xfrm>
              <a:off x="0" y="4408610"/>
              <a:ext cx="2289301" cy="1342405"/>
            </a:xfrm>
            <a:prstGeom prst="rect">
              <a:avLst/>
            </a:prstGeom>
            <a:noFill/>
            <a:ln w="9525">
              <a:noFill/>
              <a:miter lim="800000"/>
              <a:headEnd/>
              <a:tailEnd/>
            </a:ln>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EYInterstate"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EYInterstate"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4"/>
          <p:cNvSpPr>
            <a:spLocks noGrp="1"/>
          </p:cNvSpPr>
          <p:nvPr>
            <p:ph type="body" sz="quarter" idx="10"/>
          </p:nvPr>
        </p:nvSpPr>
        <p:spPr>
          <a:xfrm>
            <a:off x="523990" y="2371119"/>
            <a:ext cx="3971993" cy="3804199"/>
          </a:xfrm>
        </p:spPr>
        <p:txBody>
          <a:bodyPr/>
          <a:lstStyle>
            <a:lvl1pPr>
              <a:defRPr sz="855"/>
            </a:lvl1pPr>
            <a:lvl2pPr>
              <a:defRPr sz="1197"/>
            </a:lvl2pPr>
            <a:lvl3pPr>
              <a:defRPr sz="1112">
                <a:solidFill>
                  <a:srgbClr val="808080"/>
                </a:solidFill>
              </a:defRPr>
            </a:lvl3pPr>
            <a:lvl4pPr marL="162838" indent="-158768">
              <a:buSzPct val="100000"/>
              <a:buFont typeface="EYInterstate" pitchFamily="2" charset="0"/>
              <a:buChar char="•"/>
              <a:defRPr sz="855"/>
            </a:lvl4pPr>
            <a:lvl5pPr marL="301253" indent="-137056">
              <a:buSzPct val="100000"/>
              <a:buFont typeface="EYInterstate" pitchFamily="2" charset="0"/>
              <a:buChar char="•"/>
              <a:defRPr sz="85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1"/>
          </p:nvPr>
        </p:nvSpPr>
        <p:spPr>
          <a:xfrm>
            <a:off x="4638628" y="2371099"/>
            <a:ext cx="3973240" cy="3804413"/>
          </a:xfrm>
        </p:spPr>
        <p:txBody>
          <a:bodyPr/>
          <a:lstStyle>
            <a:lvl1pPr>
              <a:defRPr sz="855"/>
            </a:lvl1pPr>
            <a:lvl2pPr>
              <a:defRPr sz="1197"/>
            </a:lvl2pPr>
            <a:lvl3pPr>
              <a:defRPr sz="1112">
                <a:solidFill>
                  <a:srgbClr val="808080"/>
                </a:solidFill>
              </a:defRPr>
            </a:lvl3pPr>
            <a:lvl4pPr marL="162838" indent="-158768">
              <a:buSzPct val="100000"/>
              <a:buFont typeface="EYInterstate" pitchFamily="2" charset="0"/>
              <a:buChar char="•"/>
              <a:defRPr sz="855"/>
            </a:lvl4pPr>
            <a:lvl5pPr marL="301253" indent="-137056">
              <a:buSzPct val="100000"/>
              <a:buFont typeface="EYInterstate" pitchFamily="2" charset="0"/>
              <a:buChar char="•"/>
              <a:defRPr sz="85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3" hasCustomPrompt="1"/>
          </p:nvPr>
        </p:nvSpPr>
        <p:spPr>
          <a:xfrm>
            <a:off x="523990" y="1274268"/>
            <a:ext cx="3976055" cy="978435"/>
          </a:xfrm>
        </p:spPr>
        <p:txBody>
          <a:bodyPr/>
          <a:lstStyle>
            <a:lvl1pPr>
              <a:defRPr sz="1112" b="1">
                <a:solidFill>
                  <a:srgbClr val="808080"/>
                </a:solidFill>
              </a:defRPr>
            </a:lvl1pPr>
            <a:lvl2pPr>
              <a:defRPr sz="855" b="0"/>
            </a:lvl2pPr>
            <a:lvl3pPr marL="2715" marR="0" indent="0" algn="l" defTabSz="850835" rtl="0" eaLnBrk="1" fontAlgn="base" latinLnBrk="0" hangingPunct="1">
              <a:lnSpc>
                <a:spcPct val="100000"/>
              </a:lnSpc>
              <a:spcBef>
                <a:spcPct val="0"/>
              </a:spcBef>
              <a:spcAft>
                <a:spcPct val="40000"/>
              </a:spcAft>
              <a:buClr>
                <a:srgbClr val="FFD200"/>
              </a:buClr>
              <a:buSzPct val="75000"/>
              <a:buFont typeface="Arial Unicode MS" pitchFamily="34" charset="-128"/>
              <a:buNone/>
              <a:tabLst>
                <a:tab pos="1380061" algn="l"/>
                <a:tab pos="2760123" algn="l"/>
                <a:tab pos="3988201" algn="r"/>
              </a:tabLst>
              <a:defRPr kumimoji="0" lang="en-US" sz="1112" b="1" i="0" u="none" strike="noStrike" kern="0" cap="none" spc="0" normalizeH="0" baseline="0" noProof="0">
                <a:ln>
                  <a:noFill/>
                </a:ln>
                <a:solidFill>
                  <a:srgbClr val="7F7E82"/>
                </a:solidFill>
                <a:effectLst/>
                <a:uLnTx/>
                <a:uFillTx/>
              </a:defRPr>
            </a:lvl3pPr>
            <a:lvl4pPr marL="0" indent="4071">
              <a:buNone/>
              <a:defRPr sz="855"/>
            </a:lvl4pPr>
            <a:lvl5pPr>
              <a:defRPr sz="855"/>
            </a:lvl5pPr>
          </a:lstStyle>
          <a:p>
            <a:pPr lvl="0"/>
            <a:r>
              <a:rPr lang="en-US" dirty="0"/>
              <a:t>Private and confidential</a:t>
            </a:r>
          </a:p>
          <a:p>
            <a:pPr lvl="1"/>
            <a:r>
              <a:rPr lang="en-US" dirty="0"/>
              <a:t>XXXXXXXXXXXXX</a:t>
            </a:r>
          </a:p>
          <a:p>
            <a:pPr lvl="1"/>
            <a:r>
              <a:rPr lang="en-US" dirty="0"/>
              <a:t>XXXXXXXXXXX,</a:t>
            </a:r>
          </a:p>
          <a:p>
            <a:pPr lvl="1"/>
            <a:r>
              <a:rPr lang="en-US" dirty="0"/>
              <a:t>XXXXXXX</a:t>
            </a:r>
          </a:p>
          <a:p>
            <a:pPr lvl="1"/>
            <a:endParaRPr lang="en-US" dirty="0"/>
          </a:p>
        </p:txBody>
      </p:sp>
      <p:sp>
        <p:nvSpPr>
          <p:cNvPr id="13" name="Text Placeholder 11"/>
          <p:cNvSpPr>
            <a:spLocks noGrp="1"/>
          </p:cNvSpPr>
          <p:nvPr>
            <p:ph type="body" sz="quarter" idx="12"/>
          </p:nvPr>
        </p:nvSpPr>
        <p:spPr>
          <a:xfrm>
            <a:off x="7373844" y="462194"/>
            <a:ext cx="1238024" cy="804875"/>
          </a:xfrm>
        </p:spPr>
        <p:txBody>
          <a:bodyPr/>
          <a:lstStyle>
            <a:lvl1pPr algn="l" defTabSz="850835">
              <a:spcAft>
                <a:spcPts val="0"/>
              </a:spcAft>
              <a:defRPr sz="599">
                <a:solidFill>
                  <a:srgbClr val="808080"/>
                </a:solidFill>
              </a:defRPr>
            </a:lvl1pPr>
            <a:lvl2pPr>
              <a:defRPr sz="599"/>
            </a:lvl2pPr>
            <a:lvl3pPr>
              <a:defRPr sz="599"/>
            </a:lvl3pPr>
            <a:lvl4pPr>
              <a:defRPr sz="599"/>
            </a:lvl4pPr>
            <a:lvl5pPr>
              <a:defRPr sz="599"/>
            </a:lvl5pPr>
          </a:lstStyle>
          <a:p>
            <a:pPr lvl="0"/>
            <a:endParaRPr lang="en-US" dirty="0"/>
          </a:p>
        </p:txBody>
      </p:sp>
      <p:grpSp>
        <p:nvGrpSpPr>
          <p:cNvPr id="2" name="Group 4"/>
          <p:cNvGrpSpPr>
            <a:grpSpLocks noChangeAspect="1"/>
          </p:cNvGrpSpPr>
          <p:nvPr userDrawn="1"/>
        </p:nvGrpSpPr>
        <p:grpSpPr bwMode="auto">
          <a:xfrm>
            <a:off x="523989" y="115188"/>
            <a:ext cx="914943" cy="1136041"/>
            <a:chOff x="386" y="80"/>
            <a:chExt cx="674" cy="789"/>
          </a:xfrm>
        </p:grpSpPr>
        <p:sp>
          <p:nvSpPr>
            <p:cNvPr id="3" name="AutoShape 3"/>
            <p:cNvSpPr>
              <a:spLocks noChangeAspect="1" noChangeArrowheads="1" noTextEdit="1"/>
            </p:cNvSpPr>
            <p:nvPr userDrawn="1"/>
          </p:nvSpPr>
          <p:spPr bwMode="auto">
            <a:xfrm>
              <a:off x="386" y="80"/>
              <a:ext cx="674"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539"/>
            </a:p>
          </p:txBody>
        </p:sp>
        <p:sp>
          <p:nvSpPr>
            <p:cNvPr id="4" name="Freeform 5"/>
            <p:cNvSpPr>
              <a:spLocks/>
            </p:cNvSpPr>
            <p:nvPr userDrawn="1"/>
          </p:nvSpPr>
          <p:spPr bwMode="auto">
            <a:xfrm>
              <a:off x="386" y="80"/>
              <a:ext cx="540" cy="197"/>
            </a:xfrm>
            <a:custGeom>
              <a:avLst/>
              <a:gdLst>
                <a:gd name="T0" fmla="*/ 2161 w 2161"/>
                <a:gd name="T1" fmla="*/ 0 h 787"/>
                <a:gd name="T2" fmla="*/ 0 w 2161"/>
                <a:gd name="T3" fmla="*/ 787 h 787"/>
                <a:gd name="T4" fmla="*/ 2161 w 2161"/>
                <a:gd name="T5" fmla="*/ 406 h 787"/>
                <a:gd name="T6" fmla="*/ 2161 w 2161"/>
                <a:gd name="T7" fmla="*/ 0 h 787"/>
              </a:gdLst>
              <a:ahLst/>
              <a:cxnLst>
                <a:cxn ang="0">
                  <a:pos x="T0" y="T1"/>
                </a:cxn>
                <a:cxn ang="0">
                  <a:pos x="T2" y="T3"/>
                </a:cxn>
                <a:cxn ang="0">
                  <a:pos x="T4" y="T5"/>
                </a:cxn>
                <a:cxn ang="0">
                  <a:pos x="T6" y="T7"/>
                </a:cxn>
              </a:cxnLst>
              <a:rect l="0" t="0" r="r" b="b"/>
              <a:pathLst>
                <a:path w="2161" h="787">
                  <a:moveTo>
                    <a:pt x="2161" y="0"/>
                  </a:moveTo>
                  <a:lnTo>
                    <a:pt x="0" y="787"/>
                  </a:lnTo>
                  <a:lnTo>
                    <a:pt x="2161" y="406"/>
                  </a:lnTo>
                  <a:lnTo>
                    <a:pt x="2161" y="0"/>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539"/>
            </a:p>
          </p:txBody>
        </p:sp>
        <p:sp>
          <p:nvSpPr>
            <p:cNvPr id="5" name="Freeform 6"/>
            <p:cNvSpPr>
              <a:spLocks noEditPoints="1"/>
            </p:cNvSpPr>
            <p:nvPr userDrawn="1"/>
          </p:nvSpPr>
          <p:spPr bwMode="auto">
            <a:xfrm>
              <a:off x="386" y="359"/>
              <a:ext cx="674" cy="510"/>
            </a:xfrm>
            <a:custGeom>
              <a:avLst/>
              <a:gdLst>
                <a:gd name="T0" fmla="*/ 198 w 2696"/>
                <a:gd name="T1" fmla="*/ 1380 h 2041"/>
                <a:gd name="T2" fmla="*/ 225 w 2696"/>
                <a:gd name="T3" fmla="*/ 1538 h 2041"/>
                <a:gd name="T4" fmla="*/ 132 w 2696"/>
                <a:gd name="T5" fmla="*/ 1579 h 2041"/>
                <a:gd name="T6" fmla="*/ 258 w 2696"/>
                <a:gd name="T7" fmla="*/ 1429 h 2041"/>
                <a:gd name="T8" fmla="*/ 377 w 2696"/>
                <a:gd name="T9" fmla="*/ 1623 h 2041"/>
                <a:gd name="T10" fmla="*/ 990 w 2696"/>
                <a:gd name="T11" fmla="*/ 1429 h 2041"/>
                <a:gd name="T12" fmla="*/ 1062 w 2696"/>
                <a:gd name="T13" fmla="*/ 1505 h 2041"/>
                <a:gd name="T14" fmla="*/ 559 w 2696"/>
                <a:gd name="T15" fmla="*/ 1372 h 2041"/>
                <a:gd name="T16" fmla="*/ 643 w 2696"/>
                <a:gd name="T17" fmla="*/ 1502 h 2041"/>
                <a:gd name="T18" fmla="*/ 760 w 2696"/>
                <a:gd name="T19" fmla="*/ 1372 h 2041"/>
                <a:gd name="T20" fmla="*/ 743 w 2696"/>
                <a:gd name="T21" fmla="*/ 1473 h 2041"/>
                <a:gd name="T22" fmla="*/ 1765 w 2696"/>
                <a:gd name="T23" fmla="*/ 1609 h 2041"/>
                <a:gd name="T24" fmla="*/ 1867 w 2696"/>
                <a:gd name="T25" fmla="*/ 1458 h 2041"/>
                <a:gd name="T26" fmla="*/ 1830 w 2696"/>
                <a:gd name="T27" fmla="*/ 1560 h 2041"/>
                <a:gd name="T28" fmla="*/ 1218 w 2696"/>
                <a:gd name="T29" fmla="*/ 1425 h 2041"/>
                <a:gd name="T30" fmla="*/ 1185 w 2696"/>
                <a:gd name="T31" fmla="*/ 1620 h 2041"/>
                <a:gd name="T32" fmla="*/ 1216 w 2696"/>
                <a:gd name="T33" fmla="*/ 1702 h 2041"/>
                <a:gd name="T34" fmla="*/ 1238 w 2696"/>
                <a:gd name="T35" fmla="*/ 1582 h 2041"/>
                <a:gd name="T36" fmla="*/ 1245 w 2696"/>
                <a:gd name="T37" fmla="*/ 1473 h 2041"/>
                <a:gd name="T38" fmla="*/ 1512 w 2696"/>
                <a:gd name="T39" fmla="*/ 1497 h 2041"/>
                <a:gd name="T40" fmla="*/ 1484 w 2696"/>
                <a:gd name="T41" fmla="*/ 1627 h 2041"/>
                <a:gd name="T42" fmla="*/ 1440 w 2696"/>
                <a:gd name="T43" fmla="*/ 1444 h 2041"/>
                <a:gd name="T44" fmla="*/ 1505 w 2696"/>
                <a:gd name="T45" fmla="*/ 1588 h 2041"/>
                <a:gd name="T46" fmla="*/ 2075 w 2696"/>
                <a:gd name="T47" fmla="*/ 1540 h 2041"/>
                <a:gd name="T48" fmla="*/ 1952 w 2696"/>
                <a:gd name="T49" fmla="*/ 1437 h 2041"/>
                <a:gd name="T50" fmla="*/ 1961 w 2696"/>
                <a:gd name="T51" fmla="*/ 1620 h 2041"/>
                <a:gd name="T52" fmla="*/ 1993 w 2696"/>
                <a:gd name="T53" fmla="*/ 1466 h 2041"/>
                <a:gd name="T54" fmla="*/ 2420 w 2696"/>
                <a:gd name="T55" fmla="*/ 1540 h 2041"/>
                <a:gd name="T56" fmla="*/ 2422 w 2696"/>
                <a:gd name="T57" fmla="*/ 1433 h 2041"/>
                <a:gd name="T58" fmla="*/ 2416 w 2696"/>
                <a:gd name="T59" fmla="*/ 1616 h 2041"/>
                <a:gd name="T60" fmla="*/ 2449 w 2696"/>
                <a:gd name="T61" fmla="*/ 1466 h 2041"/>
                <a:gd name="T62" fmla="*/ 2353 w 2696"/>
                <a:gd name="T63" fmla="*/ 1574 h 2041"/>
                <a:gd name="T64" fmla="*/ 2348 w 2696"/>
                <a:gd name="T65" fmla="*/ 1474 h 2041"/>
                <a:gd name="T66" fmla="*/ 2167 w 2696"/>
                <a:gd name="T67" fmla="*/ 1429 h 2041"/>
                <a:gd name="T68" fmla="*/ 2652 w 2696"/>
                <a:gd name="T69" fmla="*/ 1473 h 2041"/>
                <a:gd name="T70" fmla="*/ 2684 w 2696"/>
                <a:gd name="T71" fmla="*/ 1483 h 2041"/>
                <a:gd name="T72" fmla="*/ 2174 w 2696"/>
                <a:gd name="T73" fmla="*/ 1764 h 2041"/>
                <a:gd name="T74" fmla="*/ 2142 w 2696"/>
                <a:gd name="T75" fmla="*/ 1960 h 2041"/>
                <a:gd name="T76" fmla="*/ 2147 w 2696"/>
                <a:gd name="T77" fmla="*/ 1862 h 2041"/>
                <a:gd name="T78" fmla="*/ 2183 w 2696"/>
                <a:gd name="T79" fmla="*/ 1923 h 2041"/>
                <a:gd name="T80" fmla="*/ 539 w 2696"/>
                <a:gd name="T81" fmla="*/ 1769 h 2041"/>
                <a:gd name="T82" fmla="*/ 68 w 2696"/>
                <a:gd name="T83" fmla="*/ 1841 h 2041"/>
                <a:gd name="T84" fmla="*/ 298 w 2696"/>
                <a:gd name="T85" fmla="*/ 1786 h 2041"/>
                <a:gd name="T86" fmla="*/ 336 w 2696"/>
                <a:gd name="T87" fmla="*/ 1965 h 2041"/>
                <a:gd name="T88" fmla="*/ 436 w 2696"/>
                <a:gd name="T89" fmla="*/ 1825 h 2041"/>
                <a:gd name="T90" fmla="*/ 315 w 2696"/>
                <a:gd name="T91" fmla="*/ 1866 h 2041"/>
                <a:gd name="T92" fmla="*/ 371 w 2696"/>
                <a:gd name="T93" fmla="*/ 1918 h 2041"/>
                <a:gd name="T94" fmla="*/ 1915 w 2696"/>
                <a:gd name="T95" fmla="*/ 1785 h 2041"/>
                <a:gd name="T96" fmla="*/ 1394 w 2696"/>
                <a:gd name="T97" fmla="*/ 1769 h 2041"/>
                <a:gd name="T98" fmla="*/ 1705 w 2696"/>
                <a:gd name="T99" fmla="*/ 1775 h 2041"/>
                <a:gd name="T100" fmla="*/ 1713 w 2696"/>
                <a:gd name="T101" fmla="*/ 1959 h 2041"/>
                <a:gd name="T102" fmla="*/ 1835 w 2696"/>
                <a:gd name="T103" fmla="*/ 1844 h 2041"/>
                <a:gd name="T104" fmla="*/ 1710 w 2696"/>
                <a:gd name="T105" fmla="*/ 1878 h 2041"/>
                <a:gd name="T106" fmla="*/ 1777 w 2696"/>
                <a:gd name="T107" fmla="*/ 1907 h 2041"/>
                <a:gd name="T108" fmla="*/ 958 w 2696"/>
                <a:gd name="T109" fmla="*/ 1769 h 2041"/>
                <a:gd name="T110" fmla="*/ 1030 w 2696"/>
                <a:gd name="T111" fmla="*/ 1844 h 2041"/>
                <a:gd name="T112" fmla="*/ 1187 w 2696"/>
                <a:gd name="T113" fmla="*/ 1764 h 2041"/>
                <a:gd name="T114" fmla="*/ 1161 w 2696"/>
                <a:gd name="T115" fmla="*/ 1963 h 2041"/>
                <a:gd name="T116" fmla="*/ 1183 w 2696"/>
                <a:gd name="T117" fmla="*/ 2041 h 2041"/>
                <a:gd name="T118" fmla="*/ 1201 w 2696"/>
                <a:gd name="T119" fmla="*/ 1922 h 2041"/>
                <a:gd name="T120" fmla="*/ 1217 w 2696"/>
                <a:gd name="T121" fmla="*/ 1814 h 2041"/>
                <a:gd name="T122" fmla="*/ 741 w 2696"/>
                <a:gd name="T123" fmla="*/ 432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6" h="2041">
                  <a:moveTo>
                    <a:pt x="225" y="1538"/>
                  </a:moveTo>
                  <a:lnTo>
                    <a:pt x="225" y="1538"/>
                  </a:lnTo>
                  <a:lnTo>
                    <a:pt x="223" y="1526"/>
                  </a:lnTo>
                  <a:lnTo>
                    <a:pt x="221" y="1514"/>
                  </a:lnTo>
                  <a:lnTo>
                    <a:pt x="215" y="1505"/>
                  </a:lnTo>
                  <a:lnTo>
                    <a:pt x="210" y="1498"/>
                  </a:lnTo>
                  <a:lnTo>
                    <a:pt x="203" y="1491"/>
                  </a:lnTo>
                  <a:lnTo>
                    <a:pt x="197" y="1486"/>
                  </a:lnTo>
                  <a:lnTo>
                    <a:pt x="185" y="1479"/>
                  </a:lnTo>
                  <a:lnTo>
                    <a:pt x="185" y="1479"/>
                  </a:lnTo>
                  <a:lnTo>
                    <a:pt x="191" y="1475"/>
                  </a:lnTo>
                  <a:lnTo>
                    <a:pt x="197" y="1470"/>
                  </a:lnTo>
                  <a:lnTo>
                    <a:pt x="202" y="1465"/>
                  </a:lnTo>
                  <a:lnTo>
                    <a:pt x="207" y="1458"/>
                  </a:lnTo>
                  <a:lnTo>
                    <a:pt x="210" y="1450"/>
                  </a:lnTo>
                  <a:lnTo>
                    <a:pt x="213" y="1444"/>
                  </a:lnTo>
                  <a:lnTo>
                    <a:pt x="215" y="1436"/>
                  </a:lnTo>
                  <a:lnTo>
                    <a:pt x="215" y="1426"/>
                  </a:lnTo>
                  <a:lnTo>
                    <a:pt x="215" y="1426"/>
                  </a:lnTo>
                  <a:lnTo>
                    <a:pt x="214" y="1412"/>
                  </a:lnTo>
                  <a:lnTo>
                    <a:pt x="210" y="1397"/>
                  </a:lnTo>
                  <a:lnTo>
                    <a:pt x="206" y="1392"/>
                  </a:lnTo>
                  <a:lnTo>
                    <a:pt x="203" y="1385"/>
                  </a:lnTo>
                  <a:lnTo>
                    <a:pt x="198" y="1380"/>
                  </a:lnTo>
                  <a:lnTo>
                    <a:pt x="194" y="1376"/>
                  </a:lnTo>
                  <a:lnTo>
                    <a:pt x="182" y="1368"/>
                  </a:lnTo>
                  <a:lnTo>
                    <a:pt x="167" y="1363"/>
                  </a:lnTo>
                  <a:lnTo>
                    <a:pt x="151" y="1359"/>
                  </a:lnTo>
                  <a:lnTo>
                    <a:pt x="133" y="1357"/>
                  </a:lnTo>
                  <a:lnTo>
                    <a:pt x="20" y="1357"/>
                  </a:lnTo>
                  <a:lnTo>
                    <a:pt x="20" y="1623"/>
                  </a:lnTo>
                  <a:lnTo>
                    <a:pt x="132" y="1623"/>
                  </a:lnTo>
                  <a:lnTo>
                    <a:pt x="132" y="1623"/>
                  </a:lnTo>
                  <a:lnTo>
                    <a:pt x="151" y="1621"/>
                  </a:lnTo>
                  <a:lnTo>
                    <a:pt x="162" y="1620"/>
                  </a:lnTo>
                  <a:lnTo>
                    <a:pt x="170" y="1617"/>
                  </a:lnTo>
                  <a:lnTo>
                    <a:pt x="178" y="1615"/>
                  </a:lnTo>
                  <a:lnTo>
                    <a:pt x="186" y="1611"/>
                  </a:lnTo>
                  <a:lnTo>
                    <a:pt x="193" y="1606"/>
                  </a:lnTo>
                  <a:lnTo>
                    <a:pt x="199" y="1600"/>
                  </a:lnTo>
                  <a:lnTo>
                    <a:pt x="205" y="1595"/>
                  </a:lnTo>
                  <a:lnTo>
                    <a:pt x="210" y="1588"/>
                  </a:lnTo>
                  <a:lnTo>
                    <a:pt x="214" y="1582"/>
                  </a:lnTo>
                  <a:lnTo>
                    <a:pt x="218" y="1574"/>
                  </a:lnTo>
                  <a:lnTo>
                    <a:pt x="221" y="1566"/>
                  </a:lnTo>
                  <a:lnTo>
                    <a:pt x="223" y="1558"/>
                  </a:lnTo>
                  <a:lnTo>
                    <a:pt x="223" y="1548"/>
                  </a:lnTo>
                  <a:lnTo>
                    <a:pt x="225" y="1538"/>
                  </a:lnTo>
                  <a:lnTo>
                    <a:pt x="225" y="1538"/>
                  </a:lnTo>
                  <a:close/>
                  <a:moveTo>
                    <a:pt x="132" y="1579"/>
                  </a:moveTo>
                  <a:lnTo>
                    <a:pt x="69" y="1579"/>
                  </a:lnTo>
                  <a:lnTo>
                    <a:pt x="69" y="1503"/>
                  </a:lnTo>
                  <a:lnTo>
                    <a:pt x="132" y="1503"/>
                  </a:lnTo>
                  <a:lnTo>
                    <a:pt x="132" y="1503"/>
                  </a:lnTo>
                  <a:lnTo>
                    <a:pt x="141" y="1503"/>
                  </a:lnTo>
                  <a:lnTo>
                    <a:pt x="149" y="1505"/>
                  </a:lnTo>
                  <a:lnTo>
                    <a:pt x="157" y="1509"/>
                  </a:lnTo>
                  <a:lnTo>
                    <a:pt x="162" y="1513"/>
                  </a:lnTo>
                  <a:lnTo>
                    <a:pt x="166" y="1518"/>
                  </a:lnTo>
                  <a:lnTo>
                    <a:pt x="170" y="1525"/>
                  </a:lnTo>
                  <a:lnTo>
                    <a:pt x="171" y="1531"/>
                  </a:lnTo>
                  <a:lnTo>
                    <a:pt x="171" y="1540"/>
                  </a:lnTo>
                  <a:lnTo>
                    <a:pt x="171" y="1540"/>
                  </a:lnTo>
                  <a:lnTo>
                    <a:pt x="171" y="1548"/>
                  </a:lnTo>
                  <a:lnTo>
                    <a:pt x="169" y="1556"/>
                  </a:lnTo>
                  <a:lnTo>
                    <a:pt x="166" y="1563"/>
                  </a:lnTo>
                  <a:lnTo>
                    <a:pt x="161" y="1568"/>
                  </a:lnTo>
                  <a:lnTo>
                    <a:pt x="155" y="1572"/>
                  </a:lnTo>
                  <a:lnTo>
                    <a:pt x="149" y="1576"/>
                  </a:lnTo>
                  <a:lnTo>
                    <a:pt x="141" y="1578"/>
                  </a:lnTo>
                  <a:lnTo>
                    <a:pt x="132" y="1579"/>
                  </a:lnTo>
                  <a:lnTo>
                    <a:pt x="132" y="1579"/>
                  </a:lnTo>
                  <a:close/>
                  <a:moveTo>
                    <a:pt x="132" y="1459"/>
                  </a:moveTo>
                  <a:lnTo>
                    <a:pt x="69" y="1459"/>
                  </a:lnTo>
                  <a:lnTo>
                    <a:pt x="69" y="1402"/>
                  </a:lnTo>
                  <a:lnTo>
                    <a:pt x="129" y="1402"/>
                  </a:lnTo>
                  <a:lnTo>
                    <a:pt x="129" y="1402"/>
                  </a:lnTo>
                  <a:lnTo>
                    <a:pt x="137" y="1404"/>
                  </a:lnTo>
                  <a:lnTo>
                    <a:pt x="144" y="1405"/>
                  </a:lnTo>
                  <a:lnTo>
                    <a:pt x="150" y="1406"/>
                  </a:lnTo>
                  <a:lnTo>
                    <a:pt x="155" y="1410"/>
                  </a:lnTo>
                  <a:lnTo>
                    <a:pt x="158" y="1414"/>
                  </a:lnTo>
                  <a:lnTo>
                    <a:pt x="162" y="1418"/>
                  </a:lnTo>
                  <a:lnTo>
                    <a:pt x="163" y="1425"/>
                  </a:lnTo>
                  <a:lnTo>
                    <a:pt x="163" y="1432"/>
                  </a:lnTo>
                  <a:lnTo>
                    <a:pt x="163" y="1432"/>
                  </a:lnTo>
                  <a:lnTo>
                    <a:pt x="162" y="1441"/>
                  </a:lnTo>
                  <a:lnTo>
                    <a:pt x="161" y="1446"/>
                  </a:lnTo>
                  <a:lnTo>
                    <a:pt x="158" y="1450"/>
                  </a:lnTo>
                  <a:lnTo>
                    <a:pt x="153" y="1454"/>
                  </a:lnTo>
                  <a:lnTo>
                    <a:pt x="147" y="1457"/>
                  </a:lnTo>
                  <a:lnTo>
                    <a:pt x="141" y="1458"/>
                  </a:lnTo>
                  <a:lnTo>
                    <a:pt x="132" y="1459"/>
                  </a:lnTo>
                  <a:lnTo>
                    <a:pt x="132" y="1459"/>
                  </a:lnTo>
                  <a:close/>
                  <a:moveTo>
                    <a:pt x="258" y="1539"/>
                  </a:moveTo>
                  <a:lnTo>
                    <a:pt x="258" y="1429"/>
                  </a:lnTo>
                  <a:lnTo>
                    <a:pt x="306" y="1429"/>
                  </a:lnTo>
                  <a:lnTo>
                    <a:pt x="306" y="1536"/>
                  </a:lnTo>
                  <a:lnTo>
                    <a:pt x="306" y="1536"/>
                  </a:lnTo>
                  <a:lnTo>
                    <a:pt x="307" y="1547"/>
                  </a:lnTo>
                  <a:lnTo>
                    <a:pt x="308" y="1558"/>
                  </a:lnTo>
                  <a:lnTo>
                    <a:pt x="311" y="1566"/>
                  </a:lnTo>
                  <a:lnTo>
                    <a:pt x="315" y="1572"/>
                  </a:lnTo>
                  <a:lnTo>
                    <a:pt x="320" y="1578"/>
                  </a:lnTo>
                  <a:lnTo>
                    <a:pt x="326" y="1580"/>
                  </a:lnTo>
                  <a:lnTo>
                    <a:pt x="334" y="1583"/>
                  </a:lnTo>
                  <a:lnTo>
                    <a:pt x="341" y="1583"/>
                  </a:lnTo>
                  <a:lnTo>
                    <a:pt x="341" y="1583"/>
                  </a:lnTo>
                  <a:lnTo>
                    <a:pt x="351" y="1583"/>
                  </a:lnTo>
                  <a:lnTo>
                    <a:pt x="357" y="1580"/>
                  </a:lnTo>
                  <a:lnTo>
                    <a:pt x="364" y="1576"/>
                  </a:lnTo>
                  <a:lnTo>
                    <a:pt x="369" y="1572"/>
                  </a:lnTo>
                  <a:lnTo>
                    <a:pt x="373" y="1566"/>
                  </a:lnTo>
                  <a:lnTo>
                    <a:pt x="376" y="1556"/>
                  </a:lnTo>
                  <a:lnTo>
                    <a:pt x="377" y="1547"/>
                  </a:lnTo>
                  <a:lnTo>
                    <a:pt x="377" y="1536"/>
                  </a:lnTo>
                  <a:lnTo>
                    <a:pt x="377" y="1429"/>
                  </a:lnTo>
                  <a:lnTo>
                    <a:pt x="427" y="1429"/>
                  </a:lnTo>
                  <a:lnTo>
                    <a:pt x="427" y="1623"/>
                  </a:lnTo>
                  <a:lnTo>
                    <a:pt x="377" y="1623"/>
                  </a:lnTo>
                  <a:lnTo>
                    <a:pt x="377" y="1608"/>
                  </a:lnTo>
                  <a:lnTo>
                    <a:pt x="377" y="1608"/>
                  </a:lnTo>
                  <a:lnTo>
                    <a:pt x="368" y="1616"/>
                  </a:lnTo>
                  <a:lnTo>
                    <a:pt x="357" y="1623"/>
                  </a:lnTo>
                  <a:lnTo>
                    <a:pt x="345" y="1627"/>
                  </a:lnTo>
                  <a:lnTo>
                    <a:pt x="331" y="1628"/>
                  </a:lnTo>
                  <a:lnTo>
                    <a:pt x="331" y="1628"/>
                  </a:lnTo>
                  <a:lnTo>
                    <a:pt x="320" y="1627"/>
                  </a:lnTo>
                  <a:lnTo>
                    <a:pt x="310" y="1625"/>
                  </a:lnTo>
                  <a:lnTo>
                    <a:pt x="302" y="1623"/>
                  </a:lnTo>
                  <a:lnTo>
                    <a:pt x="294" y="1619"/>
                  </a:lnTo>
                  <a:lnTo>
                    <a:pt x="286" y="1613"/>
                  </a:lnTo>
                  <a:lnTo>
                    <a:pt x="280" y="1608"/>
                  </a:lnTo>
                  <a:lnTo>
                    <a:pt x="275" y="1602"/>
                  </a:lnTo>
                  <a:lnTo>
                    <a:pt x="271" y="1596"/>
                  </a:lnTo>
                  <a:lnTo>
                    <a:pt x="264" y="1582"/>
                  </a:lnTo>
                  <a:lnTo>
                    <a:pt x="260" y="1567"/>
                  </a:lnTo>
                  <a:lnTo>
                    <a:pt x="259" y="1552"/>
                  </a:lnTo>
                  <a:lnTo>
                    <a:pt x="258" y="1539"/>
                  </a:lnTo>
                  <a:lnTo>
                    <a:pt x="258" y="1539"/>
                  </a:lnTo>
                  <a:close/>
                  <a:moveTo>
                    <a:pt x="990" y="1623"/>
                  </a:moveTo>
                  <a:lnTo>
                    <a:pt x="942" y="1623"/>
                  </a:lnTo>
                  <a:lnTo>
                    <a:pt x="942" y="1429"/>
                  </a:lnTo>
                  <a:lnTo>
                    <a:pt x="990" y="1429"/>
                  </a:lnTo>
                  <a:lnTo>
                    <a:pt x="990" y="1446"/>
                  </a:lnTo>
                  <a:lnTo>
                    <a:pt x="990" y="1446"/>
                  </a:lnTo>
                  <a:lnTo>
                    <a:pt x="1001" y="1437"/>
                  </a:lnTo>
                  <a:lnTo>
                    <a:pt x="1011" y="1430"/>
                  </a:lnTo>
                  <a:lnTo>
                    <a:pt x="1024" y="1426"/>
                  </a:lnTo>
                  <a:lnTo>
                    <a:pt x="1039" y="1425"/>
                  </a:lnTo>
                  <a:lnTo>
                    <a:pt x="1039" y="1425"/>
                  </a:lnTo>
                  <a:lnTo>
                    <a:pt x="1055" y="1426"/>
                  </a:lnTo>
                  <a:lnTo>
                    <a:pt x="1063" y="1428"/>
                  </a:lnTo>
                  <a:lnTo>
                    <a:pt x="1070" y="1430"/>
                  </a:lnTo>
                  <a:lnTo>
                    <a:pt x="1076" y="1434"/>
                  </a:lnTo>
                  <a:lnTo>
                    <a:pt x="1082" y="1438"/>
                  </a:lnTo>
                  <a:lnTo>
                    <a:pt x="1087" y="1442"/>
                  </a:lnTo>
                  <a:lnTo>
                    <a:pt x="1092" y="1448"/>
                  </a:lnTo>
                  <a:lnTo>
                    <a:pt x="1096" y="1454"/>
                  </a:lnTo>
                  <a:lnTo>
                    <a:pt x="1100" y="1459"/>
                  </a:lnTo>
                  <a:lnTo>
                    <a:pt x="1106" y="1475"/>
                  </a:lnTo>
                  <a:lnTo>
                    <a:pt x="1109" y="1493"/>
                  </a:lnTo>
                  <a:lnTo>
                    <a:pt x="1109" y="1514"/>
                  </a:lnTo>
                  <a:lnTo>
                    <a:pt x="1109" y="1623"/>
                  </a:lnTo>
                  <a:lnTo>
                    <a:pt x="1062" y="1623"/>
                  </a:lnTo>
                  <a:lnTo>
                    <a:pt x="1062" y="1517"/>
                  </a:lnTo>
                  <a:lnTo>
                    <a:pt x="1062" y="1517"/>
                  </a:lnTo>
                  <a:lnTo>
                    <a:pt x="1062" y="1505"/>
                  </a:lnTo>
                  <a:lnTo>
                    <a:pt x="1060" y="1495"/>
                  </a:lnTo>
                  <a:lnTo>
                    <a:pt x="1058" y="1487"/>
                  </a:lnTo>
                  <a:lnTo>
                    <a:pt x="1054" y="1481"/>
                  </a:lnTo>
                  <a:lnTo>
                    <a:pt x="1048" y="1475"/>
                  </a:lnTo>
                  <a:lnTo>
                    <a:pt x="1043" y="1471"/>
                  </a:lnTo>
                  <a:lnTo>
                    <a:pt x="1035" y="1470"/>
                  </a:lnTo>
                  <a:lnTo>
                    <a:pt x="1027" y="1469"/>
                  </a:lnTo>
                  <a:lnTo>
                    <a:pt x="1027" y="1469"/>
                  </a:lnTo>
                  <a:lnTo>
                    <a:pt x="1019" y="1470"/>
                  </a:lnTo>
                  <a:lnTo>
                    <a:pt x="1011" y="1471"/>
                  </a:lnTo>
                  <a:lnTo>
                    <a:pt x="1005" y="1475"/>
                  </a:lnTo>
                  <a:lnTo>
                    <a:pt x="999" y="1481"/>
                  </a:lnTo>
                  <a:lnTo>
                    <a:pt x="995" y="1487"/>
                  </a:lnTo>
                  <a:lnTo>
                    <a:pt x="993" y="1495"/>
                  </a:lnTo>
                  <a:lnTo>
                    <a:pt x="991" y="1505"/>
                  </a:lnTo>
                  <a:lnTo>
                    <a:pt x="990" y="1517"/>
                  </a:lnTo>
                  <a:lnTo>
                    <a:pt x="990" y="1623"/>
                  </a:lnTo>
                  <a:close/>
                  <a:moveTo>
                    <a:pt x="517" y="1515"/>
                  </a:moveTo>
                  <a:lnTo>
                    <a:pt x="517" y="1623"/>
                  </a:lnTo>
                  <a:lnTo>
                    <a:pt x="469" y="1623"/>
                  </a:lnTo>
                  <a:lnTo>
                    <a:pt x="469" y="1429"/>
                  </a:lnTo>
                  <a:lnTo>
                    <a:pt x="517" y="1429"/>
                  </a:lnTo>
                  <a:lnTo>
                    <a:pt x="517" y="1515"/>
                  </a:lnTo>
                  <a:close/>
                  <a:moveTo>
                    <a:pt x="559" y="1372"/>
                  </a:moveTo>
                  <a:lnTo>
                    <a:pt x="607" y="1348"/>
                  </a:lnTo>
                  <a:lnTo>
                    <a:pt x="607" y="1513"/>
                  </a:lnTo>
                  <a:lnTo>
                    <a:pt x="607" y="1623"/>
                  </a:lnTo>
                  <a:lnTo>
                    <a:pt x="559" y="1623"/>
                  </a:lnTo>
                  <a:lnTo>
                    <a:pt x="559" y="1372"/>
                  </a:lnTo>
                  <a:close/>
                  <a:moveTo>
                    <a:pt x="760" y="1444"/>
                  </a:moveTo>
                  <a:lnTo>
                    <a:pt x="760" y="1444"/>
                  </a:lnTo>
                  <a:lnTo>
                    <a:pt x="751" y="1436"/>
                  </a:lnTo>
                  <a:lnTo>
                    <a:pt x="740" y="1429"/>
                  </a:lnTo>
                  <a:lnTo>
                    <a:pt x="729" y="1426"/>
                  </a:lnTo>
                  <a:lnTo>
                    <a:pt x="718" y="1425"/>
                  </a:lnTo>
                  <a:lnTo>
                    <a:pt x="718" y="1425"/>
                  </a:lnTo>
                  <a:lnTo>
                    <a:pt x="708" y="1425"/>
                  </a:lnTo>
                  <a:lnTo>
                    <a:pt x="700" y="1426"/>
                  </a:lnTo>
                  <a:lnTo>
                    <a:pt x="692" y="1429"/>
                  </a:lnTo>
                  <a:lnTo>
                    <a:pt x="686" y="1432"/>
                  </a:lnTo>
                  <a:lnTo>
                    <a:pt x="679" y="1436"/>
                  </a:lnTo>
                  <a:lnTo>
                    <a:pt x="672" y="1441"/>
                  </a:lnTo>
                  <a:lnTo>
                    <a:pt x="667" y="1446"/>
                  </a:lnTo>
                  <a:lnTo>
                    <a:pt x="662" y="1451"/>
                  </a:lnTo>
                  <a:lnTo>
                    <a:pt x="656" y="1458"/>
                  </a:lnTo>
                  <a:lnTo>
                    <a:pt x="652" y="1466"/>
                  </a:lnTo>
                  <a:lnTo>
                    <a:pt x="647" y="1483"/>
                  </a:lnTo>
                  <a:lnTo>
                    <a:pt x="643" y="1502"/>
                  </a:lnTo>
                  <a:lnTo>
                    <a:pt x="642" y="1525"/>
                  </a:lnTo>
                  <a:lnTo>
                    <a:pt x="642" y="1525"/>
                  </a:lnTo>
                  <a:lnTo>
                    <a:pt x="643" y="1547"/>
                  </a:lnTo>
                  <a:lnTo>
                    <a:pt x="646" y="1568"/>
                  </a:lnTo>
                  <a:lnTo>
                    <a:pt x="652" y="1586"/>
                  </a:lnTo>
                  <a:lnTo>
                    <a:pt x="656" y="1594"/>
                  </a:lnTo>
                  <a:lnTo>
                    <a:pt x="662" y="1600"/>
                  </a:lnTo>
                  <a:lnTo>
                    <a:pt x="666" y="1607"/>
                  </a:lnTo>
                  <a:lnTo>
                    <a:pt x="672" y="1612"/>
                  </a:lnTo>
                  <a:lnTo>
                    <a:pt x="678" y="1616"/>
                  </a:lnTo>
                  <a:lnTo>
                    <a:pt x="684" y="1620"/>
                  </a:lnTo>
                  <a:lnTo>
                    <a:pt x="692" y="1624"/>
                  </a:lnTo>
                  <a:lnTo>
                    <a:pt x="700" y="1625"/>
                  </a:lnTo>
                  <a:lnTo>
                    <a:pt x="708" y="1627"/>
                  </a:lnTo>
                  <a:lnTo>
                    <a:pt x="716" y="1628"/>
                  </a:lnTo>
                  <a:lnTo>
                    <a:pt x="716" y="1628"/>
                  </a:lnTo>
                  <a:lnTo>
                    <a:pt x="728" y="1627"/>
                  </a:lnTo>
                  <a:lnTo>
                    <a:pt x="740" y="1623"/>
                  </a:lnTo>
                  <a:lnTo>
                    <a:pt x="751" y="1617"/>
                  </a:lnTo>
                  <a:lnTo>
                    <a:pt x="760" y="1608"/>
                  </a:lnTo>
                  <a:lnTo>
                    <a:pt x="760" y="1623"/>
                  </a:lnTo>
                  <a:lnTo>
                    <a:pt x="808" y="1623"/>
                  </a:lnTo>
                  <a:lnTo>
                    <a:pt x="808" y="1348"/>
                  </a:lnTo>
                  <a:lnTo>
                    <a:pt x="760" y="1372"/>
                  </a:lnTo>
                  <a:lnTo>
                    <a:pt x="760" y="1444"/>
                  </a:lnTo>
                  <a:close/>
                  <a:moveTo>
                    <a:pt x="727" y="1583"/>
                  </a:moveTo>
                  <a:lnTo>
                    <a:pt x="727" y="1583"/>
                  </a:lnTo>
                  <a:lnTo>
                    <a:pt x="720" y="1583"/>
                  </a:lnTo>
                  <a:lnTo>
                    <a:pt x="714" y="1580"/>
                  </a:lnTo>
                  <a:lnTo>
                    <a:pt x="708" y="1578"/>
                  </a:lnTo>
                  <a:lnTo>
                    <a:pt x="702" y="1572"/>
                  </a:lnTo>
                  <a:lnTo>
                    <a:pt x="698" y="1564"/>
                  </a:lnTo>
                  <a:lnTo>
                    <a:pt x="694" y="1554"/>
                  </a:lnTo>
                  <a:lnTo>
                    <a:pt x="691" y="1540"/>
                  </a:lnTo>
                  <a:lnTo>
                    <a:pt x="690" y="1523"/>
                  </a:lnTo>
                  <a:lnTo>
                    <a:pt x="690" y="1523"/>
                  </a:lnTo>
                  <a:lnTo>
                    <a:pt x="691" y="1509"/>
                  </a:lnTo>
                  <a:lnTo>
                    <a:pt x="694" y="1495"/>
                  </a:lnTo>
                  <a:lnTo>
                    <a:pt x="698" y="1486"/>
                  </a:lnTo>
                  <a:lnTo>
                    <a:pt x="702" y="1479"/>
                  </a:lnTo>
                  <a:lnTo>
                    <a:pt x="707" y="1474"/>
                  </a:lnTo>
                  <a:lnTo>
                    <a:pt x="714" y="1471"/>
                  </a:lnTo>
                  <a:lnTo>
                    <a:pt x="720" y="1470"/>
                  </a:lnTo>
                  <a:lnTo>
                    <a:pt x="725" y="1469"/>
                  </a:lnTo>
                  <a:lnTo>
                    <a:pt x="725" y="1469"/>
                  </a:lnTo>
                  <a:lnTo>
                    <a:pt x="732" y="1470"/>
                  </a:lnTo>
                  <a:lnTo>
                    <a:pt x="739" y="1471"/>
                  </a:lnTo>
                  <a:lnTo>
                    <a:pt x="743" y="1473"/>
                  </a:lnTo>
                  <a:lnTo>
                    <a:pt x="748" y="1475"/>
                  </a:lnTo>
                  <a:lnTo>
                    <a:pt x="755" y="1482"/>
                  </a:lnTo>
                  <a:lnTo>
                    <a:pt x="760" y="1487"/>
                  </a:lnTo>
                  <a:lnTo>
                    <a:pt x="760" y="1564"/>
                  </a:lnTo>
                  <a:lnTo>
                    <a:pt x="760" y="1564"/>
                  </a:lnTo>
                  <a:lnTo>
                    <a:pt x="755" y="1571"/>
                  </a:lnTo>
                  <a:lnTo>
                    <a:pt x="748" y="1578"/>
                  </a:lnTo>
                  <a:lnTo>
                    <a:pt x="743" y="1580"/>
                  </a:lnTo>
                  <a:lnTo>
                    <a:pt x="739" y="1582"/>
                  </a:lnTo>
                  <a:lnTo>
                    <a:pt x="733" y="1583"/>
                  </a:lnTo>
                  <a:lnTo>
                    <a:pt x="727" y="1583"/>
                  </a:lnTo>
                  <a:lnTo>
                    <a:pt x="727" y="1583"/>
                  </a:lnTo>
                  <a:close/>
                  <a:moveTo>
                    <a:pt x="1807" y="1425"/>
                  </a:moveTo>
                  <a:lnTo>
                    <a:pt x="1807" y="1425"/>
                  </a:lnTo>
                  <a:lnTo>
                    <a:pt x="1795" y="1426"/>
                  </a:lnTo>
                  <a:lnTo>
                    <a:pt x="1784" y="1430"/>
                  </a:lnTo>
                  <a:lnTo>
                    <a:pt x="1774" y="1436"/>
                  </a:lnTo>
                  <a:lnTo>
                    <a:pt x="1765" y="1444"/>
                  </a:lnTo>
                  <a:lnTo>
                    <a:pt x="1765" y="1353"/>
                  </a:lnTo>
                  <a:lnTo>
                    <a:pt x="1715" y="1377"/>
                  </a:lnTo>
                  <a:lnTo>
                    <a:pt x="1715" y="1623"/>
                  </a:lnTo>
                  <a:lnTo>
                    <a:pt x="1765" y="1623"/>
                  </a:lnTo>
                  <a:lnTo>
                    <a:pt x="1765" y="1609"/>
                  </a:lnTo>
                  <a:lnTo>
                    <a:pt x="1765" y="1609"/>
                  </a:lnTo>
                  <a:lnTo>
                    <a:pt x="1774" y="1617"/>
                  </a:lnTo>
                  <a:lnTo>
                    <a:pt x="1784" y="1623"/>
                  </a:lnTo>
                  <a:lnTo>
                    <a:pt x="1795" y="1627"/>
                  </a:lnTo>
                  <a:lnTo>
                    <a:pt x="1808" y="1628"/>
                  </a:lnTo>
                  <a:lnTo>
                    <a:pt x="1808" y="1628"/>
                  </a:lnTo>
                  <a:lnTo>
                    <a:pt x="1816" y="1627"/>
                  </a:lnTo>
                  <a:lnTo>
                    <a:pt x="1824" y="1625"/>
                  </a:lnTo>
                  <a:lnTo>
                    <a:pt x="1832" y="1624"/>
                  </a:lnTo>
                  <a:lnTo>
                    <a:pt x="1840" y="1620"/>
                  </a:lnTo>
                  <a:lnTo>
                    <a:pt x="1847" y="1617"/>
                  </a:lnTo>
                  <a:lnTo>
                    <a:pt x="1852" y="1612"/>
                  </a:lnTo>
                  <a:lnTo>
                    <a:pt x="1859" y="1607"/>
                  </a:lnTo>
                  <a:lnTo>
                    <a:pt x="1864" y="1600"/>
                  </a:lnTo>
                  <a:lnTo>
                    <a:pt x="1868" y="1594"/>
                  </a:lnTo>
                  <a:lnTo>
                    <a:pt x="1872" y="1586"/>
                  </a:lnTo>
                  <a:lnTo>
                    <a:pt x="1875" y="1578"/>
                  </a:lnTo>
                  <a:lnTo>
                    <a:pt x="1879" y="1568"/>
                  </a:lnTo>
                  <a:lnTo>
                    <a:pt x="1881" y="1547"/>
                  </a:lnTo>
                  <a:lnTo>
                    <a:pt x="1883" y="1525"/>
                  </a:lnTo>
                  <a:lnTo>
                    <a:pt x="1883" y="1525"/>
                  </a:lnTo>
                  <a:lnTo>
                    <a:pt x="1881" y="1502"/>
                  </a:lnTo>
                  <a:lnTo>
                    <a:pt x="1878" y="1483"/>
                  </a:lnTo>
                  <a:lnTo>
                    <a:pt x="1872" y="1466"/>
                  </a:lnTo>
                  <a:lnTo>
                    <a:pt x="1867" y="1458"/>
                  </a:lnTo>
                  <a:lnTo>
                    <a:pt x="1863" y="1451"/>
                  </a:lnTo>
                  <a:lnTo>
                    <a:pt x="1858" y="1446"/>
                  </a:lnTo>
                  <a:lnTo>
                    <a:pt x="1852" y="1441"/>
                  </a:lnTo>
                  <a:lnTo>
                    <a:pt x="1846" y="1436"/>
                  </a:lnTo>
                  <a:lnTo>
                    <a:pt x="1839" y="1432"/>
                  </a:lnTo>
                  <a:lnTo>
                    <a:pt x="1831" y="1429"/>
                  </a:lnTo>
                  <a:lnTo>
                    <a:pt x="1824" y="1426"/>
                  </a:lnTo>
                  <a:lnTo>
                    <a:pt x="1815" y="1425"/>
                  </a:lnTo>
                  <a:lnTo>
                    <a:pt x="1807" y="1425"/>
                  </a:lnTo>
                  <a:lnTo>
                    <a:pt x="1807" y="1425"/>
                  </a:lnTo>
                  <a:close/>
                  <a:moveTo>
                    <a:pt x="1798" y="1469"/>
                  </a:moveTo>
                  <a:lnTo>
                    <a:pt x="1798" y="1469"/>
                  </a:lnTo>
                  <a:lnTo>
                    <a:pt x="1804" y="1470"/>
                  </a:lnTo>
                  <a:lnTo>
                    <a:pt x="1811" y="1471"/>
                  </a:lnTo>
                  <a:lnTo>
                    <a:pt x="1818" y="1475"/>
                  </a:lnTo>
                  <a:lnTo>
                    <a:pt x="1823" y="1481"/>
                  </a:lnTo>
                  <a:lnTo>
                    <a:pt x="1827" y="1489"/>
                  </a:lnTo>
                  <a:lnTo>
                    <a:pt x="1831" y="1498"/>
                  </a:lnTo>
                  <a:lnTo>
                    <a:pt x="1834" y="1510"/>
                  </a:lnTo>
                  <a:lnTo>
                    <a:pt x="1834" y="1523"/>
                  </a:lnTo>
                  <a:lnTo>
                    <a:pt x="1834" y="1523"/>
                  </a:lnTo>
                  <a:lnTo>
                    <a:pt x="1834" y="1538"/>
                  </a:lnTo>
                  <a:lnTo>
                    <a:pt x="1832" y="1550"/>
                  </a:lnTo>
                  <a:lnTo>
                    <a:pt x="1830" y="1560"/>
                  </a:lnTo>
                  <a:lnTo>
                    <a:pt x="1826" y="1568"/>
                  </a:lnTo>
                  <a:lnTo>
                    <a:pt x="1820" y="1575"/>
                  </a:lnTo>
                  <a:lnTo>
                    <a:pt x="1815" y="1580"/>
                  </a:lnTo>
                  <a:lnTo>
                    <a:pt x="1807" y="1583"/>
                  </a:lnTo>
                  <a:lnTo>
                    <a:pt x="1799" y="1583"/>
                  </a:lnTo>
                  <a:lnTo>
                    <a:pt x="1799" y="1583"/>
                  </a:lnTo>
                  <a:lnTo>
                    <a:pt x="1792" y="1583"/>
                  </a:lnTo>
                  <a:lnTo>
                    <a:pt x="1787" y="1582"/>
                  </a:lnTo>
                  <a:lnTo>
                    <a:pt x="1777" y="1576"/>
                  </a:lnTo>
                  <a:lnTo>
                    <a:pt x="1769" y="1571"/>
                  </a:lnTo>
                  <a:lnTo>
                    <a:pt x="1765" y="1566"/>
                  </a:lnTo>
                  <a:lnTo>
                    <a:pt x="1765" y="1489"/>
                  </a:lnTo>
                  <a:lnTo>
                    <a:pt x="1765" y="1489"/>
                  </a:lnTo>
                  <a:lnTo>
                    <a:pt x="1771" y="1481"/>
                  </a:lnTo>
                  <a:lnTo>
                    <a:pt x="1779" y="1474"/>
                  </a:lnTo>
                  <a:lnTo>
                    <a:pt x="1788" y="1470"/>
                  </a:lnTo>
                  <a:lnTo>
                    <a:pt x="1798" y="1469"/>
                  </a:lnTo>
                  <a:lnTo>
                    <a:pt x="1798" y="1469"/>
                  </a:lnTo>
                  <a:close/>
                  <a:moveTo>
                    <a:pt x="1261" y="1442"/>
                  </a:moveTo>
                  <a:lnTo>
                    <a:pt x="1261" y="1442"/>
                  </a:lnTo>
                  <a:lnTo>
                    <a:pt x="1252" y="1436"/>
                  </a:lnTo>
                  <a:lnTo>
                    <a:pt x="1242" y="1429"/>
                  </a:lnTo>
                  <a:lnTo>
                    <a:pt x="1230" y="1426"/>
                  </a:lnTo>
                  <a:lnTo>
                    <a:pt x="1218" y="1425"/>
                  </a:lnTo>
                  <a:lnTo>
                    <a:pt x="1218" y="1425"/>
                  </a:lnTo>
                  <a:lnTo>
                    <a:pt x="1209" y="1425"/>
                  </a:lnTo>
                  <a:lnTo>
                    <a:pt x="1201" y="1426"/>
                  </a:lnTo>
                  <a:lnTo>
                    <a:pt x="1195" y="1429"/>
                  </a:lnTo>
                  <a:lnTo>
                    <a:pt x="1187" y="1432"/>
                  </a:lnTo>
                  <a:lnTo>
                    <a:pt x="1180" y="1436"/>
                  </a:lnTo>
                  <a:lnTo>
                    <a:pt x="1173" y="1441"/>
                  </a:lnTo>
                  <a:lnTo>
                    <a:pt x="1168" y="1446"/>
                  </a:lnTo>
                  <a:lnTo>
                    <a:pt x="1163" y="1451"/>
                  </a:lnTo>
                  <a:lnTo>
                    <a:pt x="1159" y="1458"/>
                  </a:lnTo>
                  <a:lnTo>
                    <a:pt x="1153" y="1466"/>
                  </a:lnTo>
                  <a:lnTo>
                    <a:pt x="1148" y="1483"/>
                  </a:lnTo>
                  <a:lnTo>
                    <a:pt x="1144" y="1502"/>
                  </a:lnTo>
                  <a:lnTo>
                    <a:pt x="1143" y="1525"/>
                  </a:lnTo>
                  <a:lnTo>
                    <a:pt x="1143" y="1525"/>
                  </a:lnTo>
                  <a:lnTo>
                    <a:pt x="1144" y="1547"/>
                  </a:lnTo>
                  <a:lnTo>
                    <a:pt x="1148" y="1567"/>
                  </a:lnTo>
                  <a:lnTo>
                    <a:pt x="1153" y="1586"/>
                  </a:lnTo>
                  <a:lnTo>
                    <a:pt x="1157" y="1594"/>
                  </a:lnTo>
                  <a:lnTo>
                    <a:pt x="1163" y="1600"/>
                  </a:lnTo>
                  <a:lnTo>
                    <a:pt x="1168" y="1607"/>
                  </a:lnTo>
                  <a:lnTo>
                    <a:pt x="1173" y="1612"/>
                  </a:lnTo>
                  <a:lnTo>
                    <a:pt x="1179" y="1616"/>
                  </a:lnTo>
                  <a:lnTo>
                    <a:pt x="1185" y="1620"/>
                  </a:lnTo>
                  <a:lnTo>
                    <a:pt x="1193" y="1624"/>
                  </a:lnTo>
                  <a:lnTo>
                    <a:pt x="1201" y="1625"/>
                  </a:lnTo>
                  <a:lnTo>
                    <a:pt x="1209" y="1627"/>
                  </a:lnTo>
                  <a:lnTo>
                    <a:pt x="1217" y="1628"/>
                  </a:lnTo>
                  <a:lnTo>
                    <a:pt x="1217" y="1628"/>
                  </a:lnTo>
                  <a:lnTo>
                    <a:pt x="1229" y="1627"/>
                  </a:lnTo>
                  <a:lnTo>
                    <a:pt x="1241" y="1623"/>
                  </a:lnTo>
                  <a:lnTo>
                    <a:pt x="1252" y="1617"/>
                  </a:lnTo>
                  <a:lnTo>
                    <a:pt x="1261" y="1608"/>
                  </a:lnTo>
                  <a:lnTo>
                    <a:pt x="1261" y="1613"/>
                  </a:lnTo>
                  <a:lnTo>
                    <a:pt x="1261" y="1613"/>
                  </a:lnTo>
                  <a:lnTo>
                    <a:pt x="1261" y="1621"/>
                  </a:lnTo>
                  <a:lnTo>
                    <a:pt x="1261" y="1629"/>
                  </a:lnTo>
                  <a:lnTo>
                    <a:pt x="1258" y="1639"/>
                  </a:lnTo>
                  <a:lnTo>
                    <a:pt x="1254" y="1647"/>
                  </a:lnTo>
                  <a:lnTo>
                    <a:pt x="1250" y="1651"/>
                  </a:lnTo>
                  <a:lnTo>
                    <a:pt x="1246" y="1653"/>
                  </a:lnTo>
                  <a:lnTo>
                    <a:pt x="1241" y="1656"/>
                  </a:lnTo>
                  <a:lnTo>
                    <a:pt x="1236" y="1659"/>
                  </a:lnTo>
                  <a:lnTo>
                    <a:pt x="1220" y="1663"/>
                  </a:lnTo>
                  <a:lnTo>
                    <a:pt x="1200" y="1665"/>
                  </a:lnTo>
                  <a:lnTo>
                    <a:pt x="1197" y="1665"/>
                  </a:lnTo>
                  <a:lnTo>
                    <a:pt x="1214" y="1702"/>
                  </a:lnTo>
                  <a:lnTo>
                    <a:pt x="1216" y="1702"/>
                  </a:lnTo>
                  <a:lnTo>
                    <a:pt x="1216" y="1702"/>
                  </a:lnTo>
                  <a:lnTo>
                    <a:pt x="1237" y="1701"/>
                  </a:lnTo>
                  <a:lnTo>
                    <a:pt x="1248" y="1698"/>
                  </a:lnTo>
                  <a:lnTo>
                    <a:pt x="1257" y="1696"/>
                  </a:lnTo>
                  <a:lnTo>
                    <a:pt x="1265" y="1692"/>
                  </a:lnTo>
                  <a:lnTo>
                    <a:pt x="1273" y="1688"/>
                  </a:lnTo>
                  <a:lnTo>
                    <a:pt x="1280" y="1684"/>
                  </a:lnTo>
                  <a:lnTo>
                    <a:pt x="1286" y="1677"/>
                  </a:lnTo>
                  <a:lnTo>
                    <a:pt x="1292" y="1671"/>
                  </a:lnTo>
                  <a:lnTo>
                    <a:pt x="1297" y="1664"/>
                  </a:lnTo>
                  <a:lnTo>
                    <a:pt x="1301" y="1656"/>
                  </a:lnTo>
                  <a:lnTo>
                    <a:pt x="1303" y="1648"/>
                  </a:lnTo>
                  <a:lnTo>
                    <a:pt x="1306" y="1639"/>
                  </a:lnTo>
                  <a:lnTo>
                    <a:pt x="1307" y="1628"/>
                  </a:lnTo>
                  <a:lnTo>
                    <a:pt x="1309" y="1606"/>
                  </a:lnTo>
                  <a:lnTo>
                    <a:pt x="1309" y="1429"/>
                  </a:lnTo>
                  <a:lnTo>
                    <a:pt x="1261" y="1429"/>
                  </a:lnTo>
                  <a:lnTo>
                    <a:pt x="1261" y="1442"/>
                  </a:lnTo>
                  <a:close/>
                  <a:moveTo>
                    <a:pt x="1261" y="1487"/>
                  </a:moveTo>
                  <a:lnTo>
                    <a:pt x="1261" y="1564"/>
                  </a:lnTo>
                  <a:lnTo>
                    <a:pt x="1261" y="1564"/>
                  </a:lnTo>
                  <a:lnTo>
                    <a:pt x="1256" y="1571"/>
                  </a:lnTo>
                  <a:lnTo>
                    <a:pt x="1248" y="1578"/>
                  </a:lnTo>
                  <a:lnTo>
                    <a:pt x="1238" y="1582"/>
                  </a:lnTo>
                  <a:lnTo>
                    <a:pt x="1233" y="1583"/>
                  </a:lnTo>
                  <a:lnTo>
                    <a:pt x="1228" y="1583"/>
                  </a:lnTo>
                  <a:lnTo>
                    <a:pt x="1228" y="1583"/>
                  </a:lnTo>
                  <a:lnTo>
                    <a:pt x="1221" y="1583"/>
                  </a:lnTo>
                  <a:lnTo>
                    <a:pt x="1214" y="1580"/>
                  </a:lnTo>
                  <a:lnTo>
                    <a:pt x="1209" y="1578"/>
                  </a:lnTo>
                  <a:lnTo>
                    <a:pt x="1203" y="1572"/>
                  </a:lnTo>
                  <a:lnTo>
                    <a:pt x="1199" y="1564"/>
                  </a:lnTo>
                  <a:lnTo>
                    <a:pt x="1195" y="1554"/>
                  </a:lnTo>
                  <a:lnTo>
                    <a:pt x="1192" y="1540"/>
                  </a:lnTo>
                  <a:lnTo>
                    <a:pt x="1191" y="1523"/>
                  </a:lnTo>
                  <a:lnTo>
                    <a:pt x="1191" y="1523"/>
                  </a:lnTo>
                  <a:lnTo>
                    <a:pt x="1192" y="1509"/>
                  </a:lnTo>
                  <a:lnTo>
                    <a:pt x="1195" y="1495"/>
                  </a:lnTo>
                  <a:lnTo>
                    <a:pt x="1199" y="1486"/>
                  </a:lnTo>
                  <a:lnTo>
                    <a:pt x="1203" y="1479"/>
                  </a:lnTo>
                  <a:lnTo>
                    <a:pt x="1209" y="1474"/>
                  </a:lnTo>
                  <a:lnTo>
                    <a:pt x="1214" y="1471"/>
                  </a:lnTo>
                  <a:lnTo>
                    <a:pt x="1221" y="1470"/>
                  </a:lnTo>
                  <a:lnTo>
                    <a:pt x="1228" y="1469"/>
                  </a:lnTo>
                  <a:lnTo>
                    <a:pt x="1228" y="1469"/>
                  </a:lnTo>
                  <a:lnTo>
                    <a:pt x="1233" y="1469"/>
                  </a:lnTo>
                  <a:lnTo>
                    <a:pt x="1240" y="1470"/>
                  </a:lnTo>
                  <a:lnTo>
                    <a:pt x="1245" y="1473"/>
                  </a:lnTo>
                  <a:lnTo>
                    <a:pt x="1249" y="1475"/>
                  </a:lnTo>
                  <a:lnTo>
                    <a:pt x="1256" y="1482"/>
                  </a:lnTo>
                  <a:lnTo>
                    <a:pt x="1261" y="1487"/>
                  </a:lnTo>
                  <a:lnTo>
                    <a:pt x="1261" y="1487"/>
                  </a:lnTo>
                  <a:close/>
                  <a:moveTo>
                    <a:pt x="1459" y="1477"/>
                  </a:moveTo>
                  <a:lnTo>
                    <a:pt x="1459" y="1477"/>
                  </a:lnTo>
                  <a:lnTo>
                    <a:pt x="1470" y="1471"/>
                  </a:lnTo>
                  <a:lnTo>
                    <a:pt x="1482" y="1467"/>
                  </a:lnTo>
                  <a:lnTo>
                    <a:pt x="1493" y="1465"/>
                  </a:lnTo>
                  <a:lnTo>
                    <a:pt x="1508" y="1463"/>
                  </a:lnTo>
                  <a:lnTo>
                    <a:pt x="1508" y="1463"/>
                  </a:lnTo>
                  <a:lnTo>
                    <a:pt x="1516" y="1463"/>
                  </a:lnTo>
                  <a:lnTo>
                    <a:pt x="1523" y="1465"/>
                  </a:lnTo>
                  <a:lnTo>
                    <a:pt x="1529" y="1467"/>
                  </a:lnTo>
                  <a:lnTo>
                    <a:pt x="1535" y="1470"/>
                  </a:lnTo>
                  <a:lnTo>
                    <a:pt x="1537" y="1474"/>
                  </a:lnTo>
                  <a:lnTo>
                    <a:pt x="1541" y="1479"/>
                  </a:lnTo>
                  <a:lnTo>
                    <a:pt x="1543" y="1485"/>
                  </a:lnTo>
                  <a:lnTo>
                    <a:pt x="1543" y="1491"/>
                  </a:lnTo>
                  <a:lnTo>
                    <a:pt x="1543" y="1505"/>
                  </a:lnTo>
                  <a:lnTo>
                    <a:pt x="1543" y="1505"/>
                  </a:lnTo>
                  <a:lnTo>
                    <a:pt x="1533" y="1501"/>
                  </a:lnTo>
                  <a:lnTo>
                    <a:pt x="1524" y="1498"/>
                  </a:lnTo>
                  <a:lnTo>
                    <a:pt x="1512" y="1497"/>
                  </a:lnTo>
                  <a:lnTo>
                    <a:pt x="1501" y="1495"/>
                  </a:lnTo>
                  <a:lnTo>
                    <a:pt x="1501" y="1495"/>
                  </a:lnTo>
                  <a:lnTo>
                    <a:pt x="1488" y="1497"/>
                  </a:lnTo>
                  <a:lnTo>
                    <a:pt x="1475" y="1499"/>
                  </a:lnTo>
                  <a:lnTo>
                    <a:pt x="1462" y="1503"/>
                  </a:lnTo>
                  <a:lnTo>
                    <a:pt x="1450" y="1510"/>
                  </a:lnTo>
                  <a:lnTo>
                    <a:pt x="1439" y="1518"/>
                  </a:lnTo>
                  <a:lnTo>
                    <a:pt x="1435" y="1523"/>
                  </a:lnTo>
                  <a:lnTo>
                    <a:pt x="1431" y="1530"/>
                  </a:lnTo>
                  <a:lnTo>
                    <a:pt x="1428" y="1535"/>
                  </a:lnTo>
                  <a:lnTo>
                    <a:pt x="1426" y="1543"/>
                  </a:lnTo>
                  <a:lnTo>
                    <a:pt x="1424" y="1551"/>
                  </a:lnTo>
                  <a:lnTo>
                    <a:pt x="1424" y="1559"/>
                  </a:lnTo>
                  <a:lnTo>
                    <a:pt x="1424" y="1559"/>
                  </a:lnTo>
                  <a:lnTo>
                    <a:pt x="1424" y="1568"/>
                  </a:lnTo>
                  <a:lnTo>
                    <a:pt x="1426" y="1576"/>
                  </a:lnTo>
                  <a:lnTo>
                    <a:pt x="1428" y="1584"/>
                  </a:lnTo>
                  <a:lnTo>
                    <a:pt x="1431" y="1591"/>
                  </a:lnTo>
                  <a:lnTo>
                    <a:pt x="1434" y="1598"/>
                  </a:lnTo>
                  <a:lnTo>
                    <a:pt x="1438" y="1603"/>
                  </a:lnTo>
                  <a:lnTo>
                    <a:pt x="1448" y="1612"/>
                  </a:lnTo>
                  <a:lnTo>
                    <a:pt x="1459" y="1619"/>
                  </a:lnTo>
                  <a:lnTo>
                    <a:pt x="1471" y="1624"/>
                  </a:lnTo>
                  <a:lnTo>
                    <a:pt x="1484" y="1627"/>
                  </a:lnTo>
                  <a:lnTo>
                    <a:pt x="1496" y="1628"/>
                  </a:lnTo>
                  <a:lnTo>
                    <a:pt x="1496" y="1628"/>
                  </a:lnTo>
                  <a:lnTo>
                    <a:pt x="1507" y="1627"/>
                  </a:lnTo>
                  <a:lnTo>
                    <a:pt x="1520" y="1623"/>
                  </a:lnTo>
                  <a:lnTo>
                    <a:pt x="1532" y="1617"/>
                  </a:lnTo>
                  <a:lnTo>
                    <a:pt x="1537" y="1612"/>
                  </a:lnTo>
                  <a:lnTo>
                    <a:pt x="1543" y="1607"/>
                  </a:lnTo>
                  <a:lnTo>
                    <a:pt x="1543" y="1623"/>
                  </a:lnTo>
                  <a:lnTo>
                    <a:pt x="1590" y="1623"/>
                  </a:lnTo>
                  <a:lnTo>
                    <a:pt x="1590" y="1493"/>
                  </a:lnTo>
                  <a:lnTo>
                    <a:pt x="1590" y="1493"/>
                  </a:lnTo>
                  <a:lnTo>
                    <a:pt x="1589" y="1478"/>
                  </a:lnTo>
                  <a:lnTo>
                    <a:pt x="1585" y="1465"/>
                  </a:lnTo>
                  <a:lnTo>
                    <a:pt x="1579" y="1453"/>
                  </a:lnTo>
                  <a:lnTo>
                    <a:pt x="1571" y="1444"/>
                  </a:lnTo>
                  <a:lnTo>
                    <a:pt x="1559" y="1436"/>
                  </a:lnTo>
                  <a:lnTo>
                    <a:pt x="1545" y="1430"/>
                  </a:lnTo>
                  <a:lnTo>
                    <a:pt x="1529" y="1426"/>
                  </a:lnTo>
                  <a:lnTo>
                    <a:pt x="1512" y="1425"/>
                  </a:lnTo>
                  <a:lnTo>
                    <a:pt x="1512" y="1425"/>
                  </a:lnTo>
                  <a:lnTo>
                    <a:pt x="1493" y="1426"/>
                  </a:lnTo>
                  <a:lnTo>
                    <a:pt x="1475" y="1430"/>
                  </a:lnTo>
                  <a:lnTo>
                    <a:pt x="1456" y="1436"/>
                  </a:lnTo>
                  <a:lnTo>
                    <a:pt x="1440" y="1444"/>
                  </a:lnTo>
                  <a:lnTo>
                    <a:pt x="1459" y="1477"/>
                  </a:lnTo>
                  <a:close/>
                  <a:moveTo>
                    <a:pt x="1472" y="1559"/>
                  </a:moveTo>
                  <a:lnTo>
                    <a:pt x="1472" y="1559"/>
                  </a:lnTo>
                  <a:lnTo>
                    <a:pt x="1472" y="1552"/>
                  </a:lnTo>
                  <a:lnTo>
                    <a:pt x="1475" y="1547"/>
                  </a:lnTo>
                  <a:lnTo>
                    <a:pt x="1478" y="1543"/>
                  </a:lnTo>
                  <a:lnTo>
                    <a:pt x="1482" y="1539"/>
                  </a:lnTo>
                  <a:lnTo>
                    <a:pt x="1486" y="1535"/>
                  </a:lnTo>
                  <a:lnTo>
                    <a:pt x="1491" y="1534"/>
                  </a:lnTo>
                  <a:lnTo>
                    <a:pt x="1497" y="1532"/>
                  </a:lnTo>
                  <a:lnTo>
                    <a:pt x="1505" y="1531"/>
                  </a:lnTo>
                  <a:lnTo>
                    <a:pt x="1505" y="1531"/>
                  </a:lnTo>
                  <a:lnTo>
                    <a:pt x="1516" y="1532"/>
                  </a:lnTo>
                  <a:lnTo>
                    <a:pt x="1525" y="1534"/>
                  </a:lnTo>
                  <a:lnTo>
                    <a:pt x="1535" y="1536"/>
                  </a:lnTo>
                  <a:lnTo>
                    <a:pt x="1543" y="1540"/>
                  </a:lnTo>
                  <a:lnTo>
                    <a:pt x="1543" y="1567"/>
                  </a:lnTo>
                  <a:lnTo>
                    <a:pt x="1543" y="1567"/>
                  </a:lnTo>
                  <a:lnTo>
                    <a:pt x="1537" y="1575"/>
                  </a:lnTo>
                  <a:lnTo>
                    <a:pt x="1528" y="1582"/>
                  </a:lnTo>
                  <a:lnTo>
                    <a:pt x="1517" y="1586"/>
                  </a:lnTo>
                  <a:lnTo>
                    <a:pt x="1512" y="1587"/>
                  </a:lnTo>
                  <a:lnTo>
                    <a:pt x="1505" y="1588"/>
                  </a:lnTo>
                  <a:lnTo>
                    <a:pt x="1505" y="1588"/>
                  </a:lnTo>
                  <a:lnTo>
                    <a:pt x="1497" y="1587"/>
                  </a:lnTo>
                  <a:lnTo>
                    <a:pt x="1491" y="1586"/>
                  </a:lnTo>
                  <a:lnTo>
                    <a:pt x="1486" y="1583"/>
                  </a:lnTo>
                  <a:lnTo>
                    <a:pt x="1482" y="1580"/>
                  </a:lnTo>
                  <a:lnTo>
                    <a:pt x="1478" y="1576"/>
                  </a:lnTo>
                  <a:lnTo>
                    <a:pt x="1475" y="1571"/>
                  </a:lnTo>
                  <a:lnTo>
                    <a:pt x="1472" y="1566"/>
                  </a:lnTo>
                  <a:lnTo>
                    <a:pt x="1472" y="1559"/>
                  </a:lnTo>
                  <a:lnTo>
                    <a:pt x="1472" y="1559"/>
                  </a:lnTo>
                  <a:close/>
                  <a:moveTo>
                    <a:pt x="2037" y="1567"/>
                  </a:moveTo>
                  <a:lnTo>
                    <a:pt x="2037" y="1567"/>
                  </a:lnTo>
                  <a:lnTo>
                    <a:pt x="2030" y="1572"/>
                  </a:lnTo>
                  <a:lnTo>
                    <a:pt x="2021" y="1578"/>
                  </a:lnTo>
                  <a:lnTo>
                    <a:pt x="2012" y="1582"/>
                  </a:lnTo>
                  <a:lnTo>
                    <a:pt x="1998" y="1583"/>
                  </a:lnTo>
                  <a:lnTo>
                    <a:pt x="1998" y="1583"/>
                  </a:lnTo>
                  <a:lnTo>
                    <a:pt x="1989" y="1582"/>
                  </a:lnTo>
                  <a:lnTo>
                    <a:pt x="1981" y="1580"/>
                  </a:lnTo>
                  <a:lnTo>
                    <a:pt x="1974" y="1576"/>
                  </a:lnTo>
                  <a:lnTo>
                    <a:pt x="1968" y="1572"/>
                  </a:lnTo>
                  <a:lnTo>
                    <a:pt x="1963" y="1564"/>
                  </a:lnTo>
                  <a:lnTo>
                    <a:pt x="1959" y="1554"/>
                  </a:lnTo>
                  <a:lnTo>
                    <a:pt x="1956" y="1540"/>
                  </a:lnTo>
                  <a:lnTo>
                    <a:pt x="2075" y="1540"/>
                  </a:lnTo>
                  <a:lnTo>
                    <a:pt x="2075" y="1540"/>
                  </a:lnTo>
                  <a:lnTo>
                    <a:pt x="2075" y="1526"/>
                  </a:lnTo>
                  <a:lnTo>
                    <a:pt x="2075" y="1526"/>
                  </a:lnTo>
                  <a:lnTo>
                    <a:pt x="2074" y="1505"/>
                  </a:lnTo>
                  <a:lnTo>
                    <a:pt x="2073" y="1494"/>
                  </a:lnTo>
                  <a:lnTo>
                    <a:pt x="2070" y="1485"/>
                  </a:lnTo>
                  <a:lnTo>
                    <a:pt x="2066" y="1475"/>
                  </a:lnTo>
                  <a:lnTo>
                    <a:pt x="2062" y="1467"/>
                  </a:lnTo>
                  <a:lnTo>
                    <a:pt x="2058" y="1459"/>
                  </a:lnTo>
                  <a:lnTo>
                    <a:pt x="2053" y="1453"/>
                  </a:lnTo>
                  <a:lnTo>
                    <a:pt x="2048" y="1446"/>
                  </a:lnTo>
                  <a:lnTo>
                    <a:pt x="2041" y="1441"/>
                  </a:lnTo>
                  <a:lnTo>
                    <a:pt x="2034" y="1436"/>
                  </a:lnTo>
                  <a:lnTo>
                    <a:pt x="2028" y="1433"/>
                  </a:lnTo>
                  <a:lnTo>
                    <a:pt x="2020" y="1429"/>
                  </a:lnTo>
                  <a:lnTo>
                    <a:pt x="2012" y="1426"/>
                  </a:lnTo>
                  <a:lnTo>
                    <a:pt x="2004" y="1425"/>
                  </a:lnTo>
                  <a:lnTo>
                    <a:pt x="1994" y="1425"/>
                  </a:lnTo>
                  <a:lnTo>
                    <a:pt x="1994" y="1425"/>
                  </a:lnTo>
                  <a:lnTo>
                    <a:pt x="1985" y="1425"/>
                  </a:lnTo>
                  <a:lnTo>
                    <a:pt x="1976" y="1428"/>
                  </a:lnTo>
                  <a:lnTo>
                    <a:pt x="1968" y="1429"/>
                  </a:lnTo>
                  <a:lnTo>
                    <a:pt x="1959" y="1433"/>
                  </a:lnTo>
                  <a:lnTo>
                    <a:pt x="1952" y="1437"/>
                  </a:lnTo>
                  <a:lnTo>
                    <a:pt x="1944" y="1442"/>
                  </a:lnTo>
                  <a:lnTo>
                    <a:pt x="1937" y="1448"/>
                  </a:lnTo>
                  <a:lnTo>
                    <a:pt x="1932" y="1454"/>
                  </a:lnTo>
                  <a:lnTo>
                    <a:pt x="1927" y="1461"/>
                  </a:lnTo>
                  <a:lnTo>
                    <a:pt x="1921" y="1469"/>
                  </a:lnTo>
                  <a:lnTo>
                    <a:pt x="1917" y="1477"/>
                  </a:lnTo>
                  <a:lnTo>
                    <a:pt x="1913" y="1486"/>
                  </a:lnTo>
                  <a:lnTo>
                    <a:pt x="1911" y="1495"/>
                  </a:lnTo>
                  <a:lnTo>
                    <a:pt x="1909" y="1505"/>
                  </a:lnTo>
                  <a:lnTo>
                    <a:pt x="1908" y="1515"/>
                  </a:lnTo>
                  <a:lnTo>
                    <a:pt x="1907" y="1526"/>
                  </a:lnTo>
                  <a:lnTo>
                    <a:pt x="1907" y="1526"/>
                  </a:lnTo>
                  <a:lnTo>
                    <a:pt x="1908" y="1538"/>
                  </a:lnTo>
                  <a:lnTo>
                    <a:pt x="1909" y="1548"/>
                  </a:lnTo>
                  <a:lnTo>
                    <a:pt x="1911" y="1559"/>
                  </a:lnTo>
                  <a:lnTo>
                    <a:pt x="1913" y="1568"/>
                  </a:lnTo>
                  <a:lnTo>
                    <a:pt x="1917" y="1578"/>
                  </a:lnTo>
                  <a:lnTo>
                    <a:pt x="1921" y="1586"/>
                  </a:lnTo>
                  <a:lnTo>
                    <a:pt x="1927" y="1594"/>
                  </a:lnTo>
                  <a:lnTo>
                    <a:pt x="1932" y="1600"/>
                  </a:lnTo>
                  <a:lnTo>
                    <a:pt x="1939" y="1607"/>
                  </a:lnTo>
                  <a:lnTo>
                    <a:pt x="1945" y="1612"/>
                  </a:lnTo>
                  <a:lnTo>
                    <a:pt x="1953" y="1616"/>
                  </a:lnTo>
                  <a:lnTo>
                    <a:pt x="1961" y="1620"/>
                  </a:lnTo>
                  <a:lnTo>
                    <a:pt x="1969" y="1624"/>
                  </a:lnTo>
                  <a:lnTo>
                    <a:pt x="1978" y="1625"/>
                  </a:lnTo>
                  <a:lnTo>
                    <a:pt x="1989" y="1627"/>
                  </a:lnTo>
                  <a:lnTo>
                    <a:pt x="1998" y="1628"/>
                  </a:lnTo>
                  <a:lnTo>
                    <a:pt x="1998" y="1628"/>
                  </a:lnTo>
                  <a:lnTo>
                    <a:pt x="2009" y="1627"/>
                  </a:lnTo>
                  <a:lnTo>
                    <a:pt x="2018" y="1625"/>
                  </a:lnTo>
                  <a:lnTo>
                    <a:pt x="2028" y="1623"/>
                  </a:lnTo>
                  <a:lnTo>
                    <a:pt x="2036" y="1620"/>
                  </a:lnTo>
                  <a:lnTo>
                    <a:pt x="2045" y="1616"/>
                  </a:lnTo>
                  <a:lnTo>
                    <a:pt x="2053" y="1611"/>
                  </a:lnTo>
                  <a:lnTo>
                    <a:pt x="2061" y="1604"/>
                  </a:lnTo>
                  <a:lnTo>
                    <a:pt x="2068" y="1598"/>
                  </a:lnTo>
                  <a:lnTo>
                    <a:pt x="2037" y="1567"/>
                  </a:lnTo>
                  <a:close/>
                  <a:moveTo>
                    <a:pt x="1956" y="1506"/>
                  </a:moveTo>
                  <a:lnTo>
                    <a:pt x="1956" y="1506"/>
                  </a:lnTo>
                  <a:lnTo>
                    <a:pt x="1957" y="1498"/>
                  </a:lnTo>
                  <a:lnTo>
                    <a:pt x="1960" y="1490"/>
                  </a:lnTo>
                  <a:lnTo>
                    <a:pt x="1963" y="1483"/>
                  </a:lnTo>
                  <a:lnTo>
                    <a:pt x="1968" y="1477"/>
                  </a:lnTo>
                  <a:lnTo>
                    <a:pt x="1973" y="1473"/>
                  </a:lnTo>
                  <a:lnTo>
                    <a:pt x="1978" y="1469"/>
                  </a:lnTo>
                  <a:lnTo>
                    <a:pt x="1985" y="1466"/>
                  </a:lnTo>
                  <a:lnTo>
                    <a:pt x="1993" y="1466"/>
                  </a:lnTo>
                  <a:lnTo>
                    <a:pt x="1993" y="1466"/>
                  </a:lnTo>
                  <a:lnTo>
                    <a:pt x="2001" y="1466"/>
                  </a:lnTo>
                  <a:lnTo>
                    <a:pt x="2009" y="1469"/>
                  </a:lnTo>
                  <a:lnTo>
                    <a:pt x="2016" y="1473"/>
                  </a:lnTo>
                  <a:lnTo>
                    <a:pt x="2020" y="1478"/>
                  </a:lnTo>
                  <a:lnTo>
                    <a:pt x="2024" y="1485"/>
                  </a:lnTo>
                  <a:lnTo>
                    <a:pt x="2026" y="1491"/>
                  </a:lnTo>
                  <a:lnTo>
                    <a:pt x="2029" y="1498"/>
                  </a:lnTo>
                  <a:lnTo>
                    <a:pt x="2029" y="1506"/>
                  </a:lnTo>
                  <a:lnTo>
                    <a:pt x="1956" y="1506"/>
                  </a:lnTo>
                  <a:close/>
                  <a:moveTo>
                    <a:pt x="2501" y="1567"/>
                  </a:moveTo>
                  <a:lnTo>
                    <a:pt x="2501" y="1567"/>
                  </a:lnTo>
                  <a:lnTo>
                    <a:pt x="2493" y="1572"/>
                  </a:lnTo>
                  <a:lnTo>
                    <a:pt x="2485" y="1578"/>
                  </a:lnTo>
                  <a:lnTo>
                    <a:pt x="2474" y="1582"/>
                  </a:lnTo>
                  <a:lnTo>
                    <a:pt x="2462" y="1583"/>
                  </a:lnTo>
                  <a:lnTo>
                    <a:pt x="2462" y="1583"/>
                  </a:lnTo>
                  <a:lnTo>
                    <a:pt x="2452" y="1582"/>
                  </a:lnTo>
                  <a:lnTo>
                    <a:pt x="2445" y="1580"/>
                  </a:lnTo>
                  <a:lnTo>
                    <a:pt x="2438" y="1576"/>
                  </a:lnTo>
                  <a:lnTo>
                    <a:pt x="2432" y="1572"/>
                  </a:lnTo>
                  <a:lnTo>
                    <a:pt x="2425" y="1564"/>
                  </a:lnTo>
                  <a:lnTo>
                    <a:pt x="2421" y="1554"/>
                  </a:lnTo>
                  <a:lnTo>
                    <a:pt x="2420" y="1540"/>
                  </a:lnTo>
                  <a:lnTo>
                    <a:pt x="2538" y="1540"/>
                  </a:lnTo>
                  <a:lnTo>
                    <a:pt x="2538" y="1540"/>
                  </a:lnTo>
                  <a:lnTo>
                    <a:pt x="2539" y="1526"/>
                  </a:lnTo>
                  <a:lnTo>
                    <a:pt x="2539" y="1526"/>
                  </a:lnTo>
                  <a:lnTo>
                    <a:pt x="2537" y="1505"/>
                  </a:lnTo>
                  <a:lnTo>
                    <a:pt x="2535" y="1494"/>
                  </a:lnTo>
                  <a:lnTo>
                    <a:pt x="2533" y="1485"/>
                  </a:lnTo>
                  <a:lnTo>
                    <a:pt x="2530" y="1475"/>
                  </a:lnTo>
                  <a:lnTo>
                    <a:pt x="2526" y="1467"/>
                  </a:lnTo>
                  <a:lnTo>
                    <a:pt x="2522" y="1459"/>
                  </a:lnTo>
                  <a:lnTo>
                    <a:pt x="2517" y="1453"/>
                  </a:lnTo>
                  <a:lnTo>
                    <a:pt x="2511" y="1446"/>
                  </a:lnTo>
                  <a:lnTo>
                    <a:pt x="2505" y="1441"/>
                  </a:lnTo>
                  <a:lnTo>
                    <a:pt x="2498" y="1436"/>
                  </a:lnTo>
                  <a:lnTo>
                    <a:pt x="2491" y="1433"/>
                  </a:lnTo>
                  <a:lnTo>
                    <a:pt x="2483" y="1429"/>
                  </a:lnTo>
                  <a:lnTo>
                    <a:pt x="2475" y="1426"/>
                  </a:lnTo>
                  <a:lnTo>
                    <a:pt x="2466" y="1425"/>
                  </a:lnTo>
                  <a:lnTo>
                    <a:pt x="2457" y="1425"/>
                  </a:lnTo>
                  <a:lnTo>
                    <a:pt x="2457" y="1425"/>
                  </a:lnTo>
                  <a:lnTo>
                    <a:pt x="2448" y="1425"/>
                  </a:lnTo>
                  <a:lnTo>
                    <a:pt x="2440" y="1428"/>
                  </a:lnTo>
                  <a:lnTo>
                    <a:pt x="2430" y="1429"/>
                  </a:lnTo>
                  <a:lnTo>
                    <a:pt x="2422" y="1433"/>
                  </a:lnTo>
                  <a:lnTo>
                    <a:pt x="2414" y="1437"/>
                  </a:lnTo>
                  <a:lnTo>
                    <a:pt x="2408" y="1442"/>
                  </a:lnTo>
                  <a:lnTo>
                    <a:pt x="2401" y="1448"/>
                  </a:lnTo>
                  <a:lnTo>
                    <a:pt x="2394" y="1454"/>
                  </a:lnTo>
                  <a:lnTo>
                    <a:pt x="2389" y="1461"/>
                  </a:lnTo>
                  <a:lnTo>
                    <a:pt x="2384" y="1469"/>
                  </a:lnTo>
                  <a:lnTo>
                    <a:pt x="2380" y="1477"/>
                  </a:lnTo>
                  <a:lnTo>
                    <a:pt x="2377" y="1486"/>
                  </a:lnTo>
                  <a:lnTo>
                    <a:pt x="2373" y="1495"/>
                  </a:lnTo>
                  <a:lnTo>
                    <a:pt x="2372" y="1505"/>
                  </a:lnTo>
                  <a:lnTo>
                    <a:pt x="2370" y="1515"/>
                  </a:lnTo>
                  <a:lnTo>
                    <a:pt x="2370" y="1526"/>
                  </a:lnTo>
                  <a:lnTo>
                    <a:pt x="2370" y="1526"/>
                  </a:lnTo>
                  <a:lnTo>
                    <a:pt x="2370" y="1538"/>
                  </a:lnTo>
                  <a:lnTo>
                    <a:pt x="2372" y="1548"/>
                  </a:lnTo>
                  <a:lnTo>
                    <a:pt x="2373" y="1559"/>
                  </a:lnTo>
                  <a:lnTo>
                    <a:pt x="2377" y="1568"/>
                  </a:lnTo>
                  <a:lnTo>
                    <a:pt x="2380" y="1578"/>
                  </a:lnTo>
                  <a:lnTo>
                    <a:pt x="2385" y="1586"/>
                  </a:lnTo>
                  <a:lnTo>
                    <a:pt x="2389" y="1594"/>
                  </a:lnTo>
                  <a:lnTo>
                    <a:pt x="2396" y="1600"/>
                  </a:lnTo>
                  <a:lnTo>
                    <a:pt x="2401" y="1607"/>
                  </a:lnTo>
                  <a:lnTo>
                    <a:pt x="2409" y="1612"/>
                  </a:lnTo>
                  <a:lnTo>
                    <a:pt x="2416" y="1616"/>
                  </a:lnTo>
                  <a:lnTo>
                    <a:pt x="2424" y="1620"/>
                  </a:lnTo>
                  <a:lnTo>
                    <a:pt x="2433" y="1624"/>
                  </a:lnTo>
                  <a:lnTo>
                    <a:pt x="2442" y="1625"/>
                  </a:lnTo>
                  <a:lnTo>
                    <a:pt x="2452" y="1627"/>
                  </a:lnTo>
                  <a:lnTo>
                    <a:pt x="2462" y="1628"/>
                  </a:lnTo>
                  <a:lnTo>
                    <a:pt x="2462" y="1628"/>
                  </a:lnTo>
                  <a:lnTo>
                    <a:pt x="2471" y="1627"/>
                  </a:lnTo>
                  <a:lnTo>
                    <a:pt x="2481" y="1625"/>
                  </a:lnTo>
                  <a:lnTo>
                    <a:pt x="2490" y="1623"/>
                  </a:lnTo>
                  <a:lnTo>
                    <a:pt x="2499" y="1620"/>
                  </a:lnTo>
                  <a:lnTo>
                    <a:pt x="2507" y="1616"/>
                  </a:lnTo>
                  <a:lnTo>
                    <a:pt x="2515" y="1611"/>
                  </a:lnTo>
                  <a:lnTo>
                    <a:pt x="2523" y="1604"/>
                  </a:lnTo>
                  <a:lnTo>
                    <a:pt x="2531" y="1598"/>
                  </a:lnTo>
                  <a:lnTo>
                    <a:pt x="2501" y="1567"/>
                  </a:lnTo>
                  <a:close/>
                  <a:moveTo>
                    <a:pt x="2420" y="1506"/>
                  </a:moveTo>
                  <a:lnTo>
                    <a:pt x="2420" y="1506"/>
                  </a:lnTo>
                  <a:lnTo>
                    <a:pt x="2421" y="1498"/>
                  </a:lnTo>
                  <a:lnTo>
                    <a:pt x="2422" y="1490"/>
                  </a:lnTo>
                  <a:lnTo>
                    <a:pt x="2426" y="1483"/>
                  </a:lnTo>
                  <a:lnTo>
                    <a:pt x="2430" y="1477"/>
                  </a:lnTo>
                  <a:lnTo>
                    <a:pt x="2436" y="1473"/>
                  </a:lnTo>
                  <a:lnTo>
                    <a:pt x="2442" y="1469"/>
                  </a:lnTo>
                  <a:lnTo>
                    <a:pt x="2449" y="1466"/>
                  </a:lnTo>
                  <a:lnTo>
                    <a:pt x="2455" y="1466"/>
                  </a:lnTo>
                  <a:lnTo>
                    <a:pt x="2455" y="1466"/>
                  </a:lnTo>
                  <a:lnTo>
                    <a:pt x="2465" y="1466"/>
                  </a:lnTo>
                  <a:lnTo>
                    <a:pt x="2471" y="1469"/>
                  </a:lnTo>
                  <a:lnTo>
                    <a:pt x="2478" y="1473"/>
                  </a:lnTo>
                  <a:lnTo>
                    <a:pt x="2483" y="1478"/>
                  </a:lnTo>
                  <a:lnTo>
                    <a:pt x="2487" y="1485"/>
                  </a:lnTo>
                  <a:lnTo>
                    <a:pt x="2490" y="1491"/>
                  </a:lnTo>
                  <a:lnTo>
                    <a:pt x="2491" y="1498"/>
                  </a:lnTo>
                  <a:lnTo>
                    <a:pt x="2493" y="1506"/>
                  </a:lnTo>
                  <a:lnTo>
                    <a:pt x="2420" y="1506"/>
                  </a:lnTo>
                  <a:close/>
                  <a:moveTo>
                    <a:pt x="2304" y="1556"/>
                  </a:moveTo>
                  <a:lnTo>
                    <a:pt x="2304" y="1556"/>
                  </a:lnTo>
                  <a:lnTo>
                    <a:pt x="2305" y="1567"/>
                  </a:lnTo>
                  <a:lnTo>
                    <a:pt x="2307" y="1572"/>
                  </a:lnTo>
                  <a:lnTo>
                    <a:pt x="2309" y="1575"/>
                  </a:lnTo>
                  <a:lnTo>
                    <a:pt x="2312" y="1579"/>
                  </a:lnTo>
                  <a:lnTo>
                    <a:pt x="2316" y="1580"/>
                  </a:lnTo>
                  <a:lnTo>
                    <a:pt x="2320" y="1582"/>
                  </a:lnTo>
                  <a:lnTo>
                    <a:pt x="2325" y="1582"/>
                  </a:lnTo>
                  <a:lnTo>
                    <a:pt x="2325" y="1582"/>
                  </a:lnTo>
                  <a:lnTo>
                    <a:pt x="2332" y="1582"/>
                  </a:lnTo>
                  <a:lnTo>
                    <a:pt x="2340" y="1579"/>
                  </a:lnTo>
                  <a:lnTo>
                    <a:pt x="2353" y="1574"/>
                  </a:lnTo>
                  <a:lnTo>
                    <a:pt x="2348" y="1619"/>
                  </a:lnTo>
                  <a:lnTo>
                    <a:pt x="2348" y="1619"/>
                  </a:lnTo>
                  <a:lnTo>
                    <a:pt x="2339" y="1623"/>
                  </a:lnTo>
                  <a:lnTo>
                    <a:pt x="2329" y="1625"/>
                  </a:lnTo>
                  <a:lnTo>
                    <a:pt x="2319" y="1627"/>
                  </a:lnTo>
                  <a:lnTo>
                    <a:pt x="2308" y="1628"/>
                  </a:lnTo>
                  <a:lnTo>
                    <a:pt x="2308" y="1628"/>
                  </a:lnTo>
                  <a:lnTo>
                    <a:pt x="2295" y="1627"/>
                  </a:lnTo>
                  <a:lnTo>
                    <a:pt x="2284" y="1621"/>
                  </a:lnTo>
                  <a:lnTo>
                    <a:pt x="2275" y="1616"/>
                  </a:lnTo>
                  <a:lnTo>
                    <a:pt x="2267" y="1608"/>
                  </a:lnTo>
                  <a:lnTo>
                    <a:pt x="2263" y="1599"/>
                  </a:lnTo>
                  <a:lnTo>
                    <a:pt x="2259" y="1588"/>
                  </a:lnTo>
                  <a:lnTo>
                    <a:pt x="2256" y="1579"/>
                  </a:lnTo>
                  <a:lnTo>
                    <a:pt x="2256" y="1568"/>
                  </a:lnTo>
                  <a:lnTo>
                    <a:pt x="2256" y="1474"/>
                  </a:lnTo>
                  <a:lnTo>
                    <a:pt x="2226" y="1474"/>
                  </a:lnTo>
                  <a:lnTo>
                    <a:pt x="2226" y="1429"/>
                  </a:lnTo>
                  <a:lnTo>
                    <a:pt x="2256" y="1429"/>
                  </a:lnTo>
                  <a:lnTo>
                    <a:pt x="2256" y="1380"/>
                  </a:lnTo>
                  <a:lnTo>
                    <a:pt x="2304" y="1356"/>
                  </a:lnTo>
                  <a:lnTo>
                    <a:pt x="2304" y="1429"/>
                  </a:lnTo>
                  <a:lnTo>
                    <a:pt x="2348" y="1429"/>
                  </a:lnTo>
                  <a:lnTo>
                    <a:pt x="2348" y="1474"/>
                  </a:lnTo>
                  <a:lnTo>
                    <a:pt x="2304" y="1474"/>
                  </a:lnTo>
                  <a:lnTo>
                    <a:pt x="2304" y="1556"/>
                  </a:lnTo>
                  <a:close/>
                  <a:moveTo>
                    <a:pt x="2211" y="1619"/>
                  </a:moveTo>
                  <a:lnTo>
                    <a:pt x="2211" y="1619"/>
                  </a:lnTo>
                  <a:lnTo>
                    <a:pt x="2202" y="1623"/>
                  </a:lnTo>
                  <a:lnTo>
                    <a:pt x="2192" y="1625"/>
                  </a:lnTo>
                  <a:lnTo>
                    <a:pt x="2182" y="1627"/>
                  </a:lnTo>
                  <a:lnTo>
                    <a:pt x="2171" y="1628"/>
                  </a:lnTo>
                  <a:lnTo>
                    <a:pt x="2171" y="1628"/>
                  </a:lnTo>
                  <a:lnTo>
                    <a:pt x="2158" y="1627"/>
                  </a:lnTo>
                  <a:lnTo>
                    <a:pt x="2146" y="1621"/>
                  </a:lnTo>
                  <a:lnTo>
                    <a:pt x="2138" y="1616"/>
                  </a:lnTo>
                  <a:lnTo>
                    <a:pt x="2130" y="1608"/>
                  </a:lnTo>
                  <a:lnTo>
                    <a:pt x="2125" y="1599"/>
                  </a:lnTo>
                  <a:lnTo>
                    <a:pt x="2122" y="1588"/>
                  </a:lnTo>
                  <a:lnTo>
                    <a:pt x="2119" y="1579"/>
                  </a:lnTo>
                  <a:lnTo>
                    <a:pt x="2119" y="1568"/>
                  </a:lnTo>
                  <a:lnTo>
                    <a:pt x="2119" y="1474"/>
                  </a:lnTo>
                  <a:lnTo>
                    <a:pt x="2089" y="1474"/>
                  </a:lnTo>
                  <a:lnTo>
                    <a:pt x="2089" y="1429"/>
                  </a:lnTo>
                  <a:lnTo>
                    <a:pt x="2119" y="1429"/>
                  </a:lnTo>
                  <a:lnTo>
                    <a:pt x="2119" y="1380"/>
                  </a:lnTo>
                  <a:lnTo>
                    <a:pt x="2167" y="1356"/>
                  </a:lnTo>
                  <a:lnTo>
                    <a:pt x="2167" y="1429"/>
                  </a:lnTo>
                  <a:lnTo>
                    <a:pt x="2207" y="1429"/>
                  </a:lnTo>
                  <a:lnTo>
                    <a:pt x="2207" y="1474"/>
                  </a:lnTo>
                  <a:lnTo>
                    <a:pt x="2167" y="1474"/>
                  </a:lnTo>
                  <a:lnTo>
                    <a:pt x="2167" y="1556"/>
                  </a:lnTo>
                  <a:lnTo>
                    <a:pt x="2167" y="1556"/>
                  </a:lnTo>
                  <a:lnTo>
                    <a:pt x="2168" y="1567"/>
                  </a:lnTo>
                  <a:lnTo>
                    <a:pt x="2170" y="1572"/>
                  </a:lnTo>
                  <a:lnTo>
                    <a:pt x="2171" y="1575"/>
                  </a:lnTo>
                  <a:lnTo>
                    <a:pt x="2175" y="1579"/>
                  </a:lnTo>
                  <a:lnTo>
                    <a:pt x="2178" y="1580"/>
                  </a:lnTo>
                  <a:lnTo>
                    <a:pt x="2183" y="1582"/>
                  </a:lnTo>
                  <a:lnTo>
                    <a:pt x="2187" y="1582"/>
                  </a:lnTo>
                  <a:lnTo>
                    <a:pt x="2187" y="1582"/>
                  </a:lnTo>
                  <a:lnTo>
                    <a:pt x="2195" y="1582"/>
                  </a:lnTo>
                  <a:lnTo>
                    <a:pt x="2203" y="1579"/>
                  </a:lnTo>
                  <a:lnTo>
                    <a:pt x="2216" y="1574"/>
                  </a:lnTo>
                  <a:lnTo>
                    <a:pt x="2211" y="1619"/>
                  </a:lnTo>
                  <a:close/>
                  <a:moveTo>
                    <a:pt x="2684" y="1483"/>
                  </a:moveTo>
                  <a:lnTo>
                    <a:pt x="2684" y="1483"/>
                  </a:lnTo>
                  <a:lnTo>
                    <a:pt x="2676" y="1479"/>
                  </a:lnTo>
                  <a:lnTo>
                    <a:pt x="2668" y="1475"/>
                  </a:lnTo>
                  <a:lnTo>
                    <a:pt x="2660" y="1474"/>
                  </a:lnTo>
                  <a:lnTo>
                    <a:pt x="2652" y="1473"/>
                  </a:lnTo>
                  <a:lnTo>
                    <a:pt x="2652" y="1473"/>
                  </a:lnTo>
                  <a:lnTo>
                    <a:pt x="2644" y="1474"/>
                  </a:lnTo>
                  <a:lnTo>
                    <a:pt x="2636" y="1475"/>
                  </a:lnTo>
                  <a:lnTo>
                    <a:pt x="2631" y="1479"/>
                  </a:lnTo>
                  <a:lnTo>
                    <a:pt x="2626" y="1485"/>
                  </a:lnTo>
                  <a:lnTo>
                    <a:pt x="2622" y="1490"/>
                  </a:lnTo>
                  <a:lnTo>
                    <a:pt x="2619" y="1498"/>
                  </a:lnTo>
                  <a:lnTo>
                    <a:pt x="2618" y="1507"/>
                  </a:lnTo>
                  <a:lnTo>
                    <a:pt x="2618" y="1518"/>
                  </a:lnTo>
                  <a:lnTo>
                    <a:pt x="2618" y="1623"/>
                  </a:lnTo>
                  <a:lnTo>
                    <a:pt x="2570" y="1623"/>
                  </a:lnTo>
                  <a:lnTo>
                    <a:pt x="2570" y="1429"/>
                  </a:lnTo>
                  <a:lnTo>
                    <a:pt x="2618" y="1429"/>
                  </a:lnTo>
                  <a:lnTo>
                    <a:pt x="2618" y="1446"/>
                  </a:lnTo>
                  <a:lnTo>
                    <a:pt x="2618" y="1446"/>
                  </a:lnTo>
                  <a:lnTo>
                    <a:pt x="2627" y="1437"/>
                  </a:lnTo>
                  <a:lnTo>
                    <a:pt x="2638" y="1430"/>
                  </a:lnTo>
                  <a:lnTo>
                    <a:pt x="2648" y="1426"/>
                  </a:lnTo>
                  <a:lnTo>
                    <a:pt x="2660" y="1425"/>
                  </a:lnTo>
                  <a:lnTo>
                    <a:pt x="2660" y="1425"/>
                  </a:lnTo>
                  <a:lnTo>
                    <a:pt x="2671" y="1426"/>
                  </a:lnTo>
                  <a:lnTo>
                    <a:pt x="2680" y="1428"/>
                  </a:lnTo>
                  <a:lnTo>
                    <a:pt x="2689" y="1432"/>
                  </a:lnTo>
                  <a:lnTo>
                    <a:pt x="2696" y="1437"/>
                  </a:lnTo>
                  <a:lnTo>
                    <a:pt x="2684" y="1483"/>
                  </a:lnTo>
                  <a:close/>
                  <a:moveTo>
                    <a:pt x="517" y="1381"/>
                  </a:moveTo>
                  <a:lnTo>
                    <a:pt x="517" y="1401"/>
                  </a:lnTo>
                  <a:lnTo>
                    <a:pt x="469" y="1401"/>
                  </a:lnTo>
                  <a:lnTo>
                    <a:pt x="469" y="1353"/>
                  </a:lnTo>
                  <a:lnTo>
                    <a:pt x="517" y="1353"/>
                  </a:lnTo>
                  <a:lnTo>
                    <a:pt x="517" y="1381"/>
                  </a:lnTo>
                  <a:close/>
                  <a:moveTo>
                    <a:pt x="852" y="1429"/>
                  </a:moveTo>
                  <a:lnTo>
                    <a:pt x="900" y="1429"/>
                  </a:lnTo>
                  <a:lnTo>
                    <a:pt x="900" y="1511"/>
                  </a:lnTo>
                  <a:lnTo>
                    <a:pt x="900" y="1623"/>
                  </a:lnTo>
                  <a:lnTo>
                    <a:pt x="852" y="1623"/>
                  </a:lnTo>
                  <a:lnTo>
                    <a:pt x="852" y="1429"/>
                  </a:lnTo>
                  <a:close/>
                  <a:moveTo>
                    <a:pt x="900" y="1377"/>
                  </a:moveTo>
                  <a:lnTo>
                    <a:pt x="900" y="1401"/>
                  </a:lnTo>
                  <a:lnTo>
                    <a:pt x="852" y="1401"/>
                  </a:lnTo>
                  <a:lnTo>
                    <a:pt x="852" y="1353"/>
                  </a:lnTo>
                  <a:lnTo>
                    <a:pt x="900" y="1353"/>
                  </a:lnTo>
                  <a:lnTo>
                    <a:pt x="900" y="1377"/>
                  </a:lnTo>
                  <a:close/>
                  <a:moveTo>
                    <a:pt x="2218" y="1782"/>
                  </a:moveTo>
                  <a:lnTo>
                    <a:pt x="2218" y="1782"/>
                  </a:lnTo>
                  <a:lnTo>
                    <a:pt x="2208" y="1774"/>
                  </a:lnTo>
                  <a:lnTo>
                    <a:pt x="2198" y="1769"/>
                  </a:lnTo>
                  <a:lnTo>
                    <a:pt x="2186" y="1765"/>
                  </a:lnTo>
                  <a:lnTo>
                    <a:pt x="2174" y="1764"/>
                  </a:lnTo>
                  <a:lnTo>
                    <a:pt x="2174" y="1764"/>
                  </a:lnTo>
                  <a:lnTo>
                    <a:pt x="2166" y="1765"/>
                  </a:lnTo>
                  <a:lnTo>
                    <a:pt x="2158" y="1766"/>
                  </a:lnTo>
                  <a:lnTo>
                    <a:pt x="2150" y="1767"/>
                  </a:lnTo>
                  <a:lnTo>
                    <a:pt x="2142" y="1771"/>
                  </a:lnTo>
                  <a:lnTo>
                    <a:pt x="2135" y="1775"/>
                  </a:lnTo>
                  <a:lnTo>
                    <a:pt x="2129" y="1779"/>
                  </a:lnTo>
                  <a:lnTo>
                    <a:pt x="2123" y="1785"/>
                  </a:lnTo>
                  <a:lnTo>
                    <a:pt x="2118" y="1791"/>
                  </a:lnTo>
                  <a:lnTo>
                    <a:pt x="2114" y="1798"/>
                  </a:lnTo>
                  <a:lnTo>
                    <a:pt x="2110" y="1805"/>
                  </a:lnTo>
                  <a:lnTo>
                    <a:pt x="2103" y="1822"/>
                  </a:lnTo>
                  <a:lnTo>
                    <a:pt x="2099" y="1842"/>
                  </a:lnTo>
                  <a:lnTo>
                    <a:pt x="2098" y="1863"/>
                  </a:lnTo>
                  <a:lnTo>
                    <a:pt x="2098" y="1863"/>
                  </a:lnTo>
                  <a:lnTo>
                    <a:pt x="2099" y="1887"/>
                  </a:lnTo>
                  <a:lnTo>
                    <a:pt x="2103" y="1907"/>
                  </a:lnTo>
                  <a:lnTo>
                    <a:pt x="2109" y="1924"/>
                  </a:lnTo>
                  <a:lnTo>
                    <a:pt x="2113" y="1932"/>
                  </a:lnTo>
                  <a:lnTo>
                    <a:pt x="2118" y="1939"/>
                  </a:lnTo>
                  <a:lnTo>
                    <a:pt x="2123" y="1945"/>
                  </a:lnTo>
                  <a:lnTo>
                    <a:pt x="2129" y="1951"/>
                  </a:lnTo>
                  <a:lnTo>
                    <a:pt x="2135" y="1956"/>
                  </a:lnTo>
                  <a:lnTo>
                    <a:pt x="2142" y="1960"/>
                  </a:lnTo>
                  <a:lnTo>
                    <a:pt x="2149" y="1963"/>
                  </a:lnTo>
                  <a:lnTo>
                    <a:pt x="2157" y="1965"/>
                  </a:lnTo>
                  <a:lnTo>
                    <a:pt x="2165" y="1967"/>
                  </a:lnTo>
                  <a:lnTo>
                    <a:pt x="2172" y="1967"/>
                  </a:lnTo>
                  <a:lnTo>
                    <a:pt x="2172" y="1967"/>
                  </a:lnTo>
                  <a:lnTo>
                    <a:pt x="2184" y="1965"/>
                  </a:lnTo>
                  <a:lnTo>
                    <a:pt x="2196" y="1961"/>
                  </a:lnTo>
                  <a:lnTo>
                    <a:pt x="2207" y="1956"/>
                  </a:lnTo>
                  <a:lnTo>
                    <a:pt x="2218" y="1948"/>
                  </a:lnTo>
                  <a:lnTo>
                    <a:pt x="2218" y="1963"/>
                  </a:lnTo>
                  <a:lnTo>
                    <a:pt x="2265" y="1963"/>
                  </a:lnTo>
                  <a:lnTo>
                    <a:pt x="2265" y="1688"/>
                  </a:lnTo>
                  <a:lnTo>
                    <a:pt x="2218" y="1712"/>
                  </a:lnTo>
                  <a:lnTo>
                    <a:pt x="2218" y="1782"/>
                  </a:lnTo>
                  <a:close/>
                  <a:moveTo>
                    <a:pt x="2183" y="1923"/>
                  </a:moveTo>
                  <a:lnTo>
                    <a:pt x="2183" y="1923"/>
                  </a:lnTo>
                  <a:lnTo>
                    <a:pt x="2176" y="1922"/>
                  </a:lnTo>
                  <a:lnTo>
                    <a:pt x="2171" y="1920"/>
                  </a:lnTo>
                  <a:lnTo>
                    <a:pt x="2165" y="1916"/>
                  </a:lnTo>
                  <a:lnTo>
                    <a:pt x="2159" y="1911"/>
                  </a:lnTo>
                  <a:lnTo>
                    <a:pt x="2154" y="1903"/>
                  </a:lnTo>
                  <a:lnTo>
                    <a:pt x="2150" y="1892"/>
                  </a:lnTo>
                  <a:lnTo>
                    <a:pt x="2147" y="1879"/>
                  </a:lnTo>
                  <a:lnTo>
                    <a:pt x="2147" y="1862"/>
                  </a:lnTo>
                  <a:lnTo>
                    <a:pt x="2147" y="1862"/>
                  </a:lnTo>
                  <a:lnTo>
                    <a:pt x="2147" y="1847"/>
                  </a:lnTo>
                  <a:lnTo>
                    <a:pt x="2150" y="1835"/>
                  </a:lnTo>
                  <a:lnTo>
                    <a:pt x="2154" y="1826"/>
                  </a:lnTo>
                  <a:lnTo>
                    <a:pt x="2159" y="1818"/>
                  </a:lnTo>
                  <a:lnTo>
                    <a:pt x="2165" y="1814"/>
                  </a:lnTo>
                  <a:lnTo>
                    <a:pt x="2170" y="1810"/>
                  </a:lnTo>
                  <a:lnTo>
                    <a:pt x="2176" y="1809"/>
                  </a:lnTo>
                  <a:lnTo>
                    <a:pt x="2183" y="1809"/>
                  </a:lnTo>
                  <a:lnTo>
                    <a:pt x="2183" y="1809"/>
                  </a:lnTo>
                  <a:lnTo>
                    <a:pt x="2190" y="1809"/>
                  </a:lnTo>
                  <a:lnTo>
                    <a:pt x="2195" y="1810"/>
                  </a:lnTo>
                  <a:lnTo>
                    <a:pt x="2200" y="1811"/>
                  </a:lnTo>
                  <a:lnTo>
                    <a:pt x="2204" y="1814"/>
                  </a:lnTo>
                  <a:lnTo>
                    <a:pt x="2212" y="1821"/>
                  </a:lnTo>
                  <a:lnTo>
                    <a:pt x="2218" y="1827"/>
                  </a:lnTo>
                  <a:lnTo>
                    <a:pt x="2218" y="1903"/>
                  </a:lnTo>
                  <a:lnTo>
                    <a:pt x="2218" y="1903"/>
                  </a:lnTo>
                  <a:lnTo>
                    <a:pt x="2211" y="1910"/>
                  </a:lnTo>
                  <a:lnTo>
                    <a:pt x="2204" y="1916"/>
                  </a:lnTo>
                  <a:lnTo>
                    <a:pt x="2200" y="1919"/>
                  </a:lnTo>
                  <a:lnTo>
                    <a:pt x="2195" y="1920"/>
                  </a:lnTo>
                  <a:lnTo>
                    <a:pt x="2190" y="1922"/>
                  </a:lnTo>
                  <a:lnTo>
                    <a:pt x="2183" y="1923"/>
                  </a:lnTo>
                  <a:lnTo>
                    <a:pt x="2183" y="1923"/>
                  </a:lnTo>
                  <a:close/>
                  <a:moveTo>
                    <a:pt x="587" y="1823"/>
                  </a:moveTo>
                  <a:lnTo>
                    <a:pt x="587" y="1823"/>
                  </a:lnTo>
                  <a:lnTo>
                    <a:pt x="579" y="1818"/>
                  </a:lnTo>
                  <a:lnTo>
                    <a:pt x="571" y="1815"/>
                  </a:lnTo>
                  <a:lnTo>
                    <a:pt x="563" y="1813"/>
                  </a:lnTo>
                  <a:lnTo>
                    <a:pt x="555" y="1813"/>
                  </a:lnTo>
                  <a:lnTo>
                    <a:pt x="555" y="1813"/>
                  </a:lnTo>
                  <a:lnTo>
                    <a:pt x="547" y="1813"/>
                  </a:lnTo>
                  <a:lnTo>
                    <a:pt x="539" y="1815"/>
                  </a:lnTo>
                  <a:lnTo>
                    <a:pt x="534" y="1818"/>
                  </a:lnTo>
                  <a:lnTo>
                    <a:pt x="529" y="1823"/>
                  </a:lnTo>
                  <a:lnTo>
                    <a:pt x="525" y="1830"/>
                  </a:lnTo>
                  <a:lnTo>
                    <a:pt x="522" y="1838"/>
                  </a:lnTo>
                  <a:lnTo>
                    <a:pt x="521" y="1846"/>
                  </a:lnTo>
                  <a:lnTo>
                    <a:pt x="521" y="1858"/>
                  </a:lnTo>
                  <a:lnTo>
                    <a:pt x="521" y="1963"/>
                  </a:lnTo>
                  <a:lnTo>
                    <a:pt x="473" y="1963"/>
                  </a:lnTo>
                  <a:lnTo>
                    <a:pt x="473" y="1769"/>
                  </a:lnTo>
                  <a:lnTo>
                    <a:pt x="521" y="1769"/>
                  </a:lnTo>
                  <a:lnTo>
                    <a:pt x="521" y="1785"/>
                  </a:lnTo>
                  <a:lnTo>
                    <a:pt x="521" y="1785"/>
                  </a:lnTo>
                  <a:lnTo>
                    <a:pt x="530" y="1775"/>
                  </a:lnTo>
                  <a:lnTo>
                    <a:pt x="539" y="1769"/>
                  </a:lnTo>
                  <a:lnTo>
                    <a:pt x="551" y="1765"/>
                  </a:lnTo>
                  <a:lnTo>
                    <a:pt x="563" y="1765"/>
                  </a:lnTo>
                  <a:lnTo>
                    <a:pt x="563" y="1765"/>
                  </a:lnTo>
                  <a:lnTo>
                    <a:pt x="573" y="1765"/>
                  </a:lnTo>
                  <a:lnTo>
                    <a:pt x="583" y="1767"/>
                  </a:lnTo>
                  <a:lnTo>
                    <a:pt x="593" y="1771"/>
                  </a:lnTo>
                  <a:lnTo>
                    <a:pt x="599" y="1775"/>
                  </a:lnTo>
                  <a:lnTo>
                    <a:pt x="587" y="1823"/>
                  </a:lnTo>
                  <a:close/>
                  <a:moveTo>
                    <a:pt x="210" y="1769"/>
                  </a:moveTo>
                  <a:lnTo>
                    <a:pt x="256" y="1769"/>
                  </a:lnTo>
                  <a:lnTo>
                    <a:pt x="202" y="1963"/>
                  </a:lnTo>
                  <a:lnTo>
                    <a:pt x="161" y="1963"/>
                  </a:lnTo>
                  <a:lnTo>
                    <a:pt x="140" y="1882"/>
                  </a:lnTo>
                  <a:lnTo>
                    <a:pt x="140" y="1882"/>
                  </a:lnTo>
                  <a:lnTo>
                    <a:pt x="129" y="1839"/>
                  </a:lnTo>
                  <a:lnTo>
                    <a:pt x="129" y="1839"/>
                  </a:lnTo>
                  <a:lnTo>
                    <a:pt x="124" y="1860"/>
                  </a:lnTo>
                  <a:lnTo>
                    <a:pt x="118" y="1883"/>
                  </a:lnTo>
                  <a:lnTo>
                    <a:pt x="97" y="1963"/>
                  </a:lnTo>
                  <a:lnTo>
                    <a:pt x="54" y="1963"/>
                  </a:lnTo>
                  <a:lnTo>
                    <a:pt x="54" y="1961"/>
                  </a:lnTo>
                  <a:lnTo>
                    <a:pt x="0" y="1769"/>
                  </a:lnTo>
                  <a:lnTo>
                    <a:pt x="49" y="1769"/>
                  </a:lnTo>
                  <a:lnTo>
                    <a:pt x="68" y="1841"/>
                  </a:lnTo>
                  <a:lnTo>
                    <a:pt x="68" y="1841"/>
                  </a:lnTo>
                  <a:lnTo>
                    <a:pt x="73" y="1863"/>
                  </a:lnTo>
                  <a:lnTo>
                    <a:pt x="77" y="1888"/>
                  </a:lnTo>
                  <a:lnTo>
                    <a:pt x="77" y="1888"/>
                  </a:lnTo>
                  <a:lnTo>
                    <a:pt x="82" y="1863"/>
                  </a:lnTo>
                  <a:lnTo>
                    <a:pt x="89" y="1839"/>
                  </a:lnTo>
                  <a:lnTo>
                    <a:pt x="109" y="1769"/>
                  </a:lnTo>
                  <a:lnTo>
                    <a:pt x="150" y="1769"/>
                  </a:lnTo>
                  <a:lnTo>
                    <a:pt x="170" y="1839"/>
                  </a:lnTo>
                  <a:lnTo>
                    <a:pt x="170" y="1839"/>
                  </a:lnTo>
                  <a:lnTo>
                    <a:pt x="177" y="1863"/>
                  </a:lnTo>
                  <a:lnTo>
                    <a:pt x="182" y="1888"/>
                  </a:lnTo>
                  <a:lnTo>
                    <a:pt x="182" y="1888"/>
                  </a:lnTo>
                  <a:lnTo>
                    <a:pt x="191" y="1839"/>
                  </a:lnTo>
                  <a:lnTo>
                    <a:pt x="210" y="1769"/>
                  </a:lnTo>
                  <a:close/>
                  <a:moveTo>
                    <a:pt x="355" y="1764"/>
                  </a:moveTo>
                  <a:lnTo>
                    <a:pt x="355" y="1764"/>
                  </a:lnTo>
                  <a:lnTo>
                    <a:pt x="345" y="1765"/>
                  </a:lnTo>
                  <a:lnTo>
                    <a:pt x="336" y="1766"/>
                  </a:lnTo>
                  <a:lnTo>
                    <a:pt x="328" y="1769"/>
                  </a:lnTo>
                  <a:lnTo>
                    <a:pt x="319" y="1771"/>
                  </a:lnTo>
                  <a:lnTo>
                    <a:pt x="312" y="1775"/>
                  </a:lnTo>
                  <a:lnTo>
                    <a:pt x="304" y="1781"/>
                  </a:lnTo>
                  <a:lnTo>
                    <a:pt x="298" y="1786"/>
                  </a:lnTo>
                  <a:lnTo>
                    <a:pt x="291" y="1793"/>
                  </a:lnTo>
                  <a:lnTo>
                    <a:pt x="286" y="1799"/>
                  </a:lnTo>
                  <a:lnTo>
                    <a:pt x="280" y="1807"/>
                  </a:lnTo>
                  <a:lnTo>
                    <a:pt x="276" y="1815"/>
                  </a:lnTo>
                  <a:lnTo>
                    <a:pt x="274" y="1825"/>
                  </a:lnTo>
                  <a:lnTo>
                    <a:pt x="270" y="1834"/>
                  </a:lnTo>
                  <a:lnTo>
                    <a:pt x="268" y="1844"/>
                  </a:lnTo>
                  <a:lnTo>
                    <a:pt x="267" y="1855"/>
                  </a:lnTo>
                  <a:lnTo>
                    <a:pt x="267" y="1866"/>
                  </a:lnTo>
                  <a:lnTo>
                    <a:pt x="267" y="1866"/>
                  </a:lnTo>
                  <a:lnTo>
                    <a:pt x="267" y="1876"/>
                  </a:lnTo>
                  <a:lnTo>
                    <a:pt x="268" y="1887"/>
                  </a:lnTo>
                  <a:lnTo>
                    <a:pt x="270" y="1896"/>
                  </a:lnTo>
                  <a:lnTo>
                    <a:pt x="274" y="1906"/>
                  </a:lnTo>
                  <a:lnTo>
                    <a:pt x="276" y="1915"/>
                  </a:lnTo>
                  <a:lnTo>
                    <a:pt x="280" y="1923"/>
                  </a:lnTo>
                  <a:lnTo>
                    <a:pt x="286" y="1931"/>
                  </a:lnTo>
                  <a:lnTo>
                    <a:pt x="291" y="1937"/>
                  </a:lnTo>
                  <a:lnTo>
                    <a:pt x="298" y="1944"/>
                  </a:lnTo>
                  <a:lnTo>
                    <a:pt x="304" y="1951"/>
                  </a:lnTo>
                  <a:lnTo>
                    <a:pt x="312" y="1955"/>
                  </a:lnTo>
                  <a:lnTo>
                    <a:pt x="319" y="1959"/>
                  </a:lnTo>
                  <a:lnTo>
                    <a:pt x="328" y="1963"/>
                  </a:lnTo>
                  <a:lnTo>
                    <a:pt x="336" y="1965"/>
                  </a:lnTo>
                  <a:lnTo>
                    <a:pt x="345" y="1967"/>
                  </a:lnTo>
                  <a:lnTo>
                    <a:pt x="355" y="1967"/>
                  </a:lnTo>
                  <a:lnTo>
                    <a:pt x="355" y="1967"/>
                  </a:lnTo>
                  <a:lnTo>
                    <a:pt x="364" y="1967"/>
                  </a:lnTo>
                  <a:lnTo>
                    <a:pt x="373" y="1965"/>
                  </a:lnTo>
                  <a:lnTo>
                    <a:pt x="381" y="1963"/>
                  </a:lnTo>
                  <a:lnTo>
                    <a:pt x="391" y="1959"/>
                  </a:lnTo>
                  <a:lnTo>
                    <a:pt x="397" y="1955"/>
                  </a:lnTo>
                  <a:lnTo>
                    <a:pt x="405" y="1951"/>
                  </a:lnTo>
                  <a:lnTo>
                    <a:pt x="412" y="1944"/>
                  </a:lnTo>
                  <a:lnTo>
                    <a:pt x="419" y="1937"/>
                  </a:lnTo>
                  <a:lnTo>
                    <a:pt x="424" y="1931"/>
                  </a:lnTo>
                  <a:lnTo>
                    <a:pt x="429" y="1923"/>
                  </a:lnTo>
                  <a:lnTo>
                    <a:pt x="433" y="1915"/>
                  </a:lnTo>
                  <a:lnTo>
                    <a:pt x="436" y="1906"/>
                  </a:lnTo>
                  <a:lnTo>
                    <a:pt x="440" y="1896"/>
                  </a:lnTo>
                  <a:lnTo>
                    <a:pt x="441" y="1887"/>
                  </a:lnTo>
                  <a:lnTo>
                    <a:pt x="442" y="1876"/>
                  </a:lnTo>
                  <a:lnTo>
                    <a:pt x="442" y="1866"/>
                  </a:lnTo>
                  <a:lnTo>
                    <a:pt x="442" y="1866"/>
                  </a:lnTo>
                  <a:lnTo>
                    <a:pt x="442" y="1855"/>
                  </a:lnTo>
                  <a:lnTo>
                    <a:pt x="441" y="1844"/>
                  </a:lnTo>
                  <a:lnTo>
                    <a:pt x="440" y="1834"/>
                  </a:lnTo>
                  <a:lnTo>
                    <a:pt x="436" y="1825"/>
                  </a:lnTo>
                  <a:lnTo>
                    <a:pt x="433" y="1815"/>
                  </a:lnTo>
                  <a:lnTo>
                    <a:pt x="429" y="1807"/>
                  </a:lnTo>
                  <a:lnTo>
                    <a:pt x="424" y="1799"/>
                  </a:lnTo>
                  <a:lnTo>
                    <a:pt x="419" y="1793"/>
                  </a:lnTo>
                  <a:lnTo>
                    <a:pt x="412" y="1786"/>
                  </a:lnTo>
                  <a:lnTo>
                    <a:pt x="405" y="1781"/>
                  </a:lnTo>
                  <a:lnTo>
                    <a:pt x="397" y="1775"/>
                  </a:lnTo>
                  <a:lnTo>
                    <a:pt x="391" y="1771"/>
                  </a:lnTo>
                  <a:lnTo>
                    <a:pt x="381" y="1769"/>
                  </a:lnTo>
                  <a:lnTo>
                    <a:pt x="373" y="1766"/>
                  </a:lnTo>
                  <a:lnTo>
                    <a:pt x="364" y="1765"/>
                  </a:lnTo>
                  <a:lnTo>
                    <a:pt x="355" y="1764"/>
                  </a:lnTo>
                  <a:lnTo>
                    <a:pt x="355" y="1764"/>
                  </a:lnTo>
                  <a:close/>
                  <a:moveTo>
                    <a:pt x="355" y="1922"/>
                  </a:moveTo>
                  <a:lnTo>
                    <a:pt x="355" y="1922"/>
                  </a:lnTo>
                  <a:lnTo>
                    <a:pt x="347" y="1920"/>
                  </a:lnTo>
                  <a:lnTo>
                    <a:pt x="339" y="1918"/>
                  </a:lnTo>
                  <a:lnTo>
                    <a:pt x="332" y="1912"/>
                  </a:lnTo>
                  <a:lnTo>
                    <a:pt x="326" y="1906"/>
                  </a:lnTo>
                  <a:lnTo>
                    <a:pt x="322" y="1898"/>
                  </a:lnTo>
                  <a:lnTo>
                    <a:pt x="318" y="1888"/>
                  </a:lnTo>
                  <a:lnTo>
                    <a:pt x="316" y="1878"/>
                  </a:lnTo>
                  <a:lnTo>
                    <a:pt x="315" y="1866"/>
                  </a:lnTo>
                  <a:lnTo>
                    <a:pt x="315" y="1866"/>
                  </a:lnTo>
                  <a:lnTo>
                    <a:pt x="316" y="1852"/>
                  </a:lnTo>
                  <a:lnTo>
                    <a:pt x="318" y="1842"/>
                  </a:lnTo>
                  <a:lnTo>
                    <a:pt x="322" y="1833"/>
                  </a:lnTo>
                  <a:lnTo>
                    <a:pt x="326" y="1825"/>
                  </a:lnTo>
                  <a:lnTo>
                    <a:pt x="332" y="1818"/>
                  </a:lnTo>
                  <a:lnTo>
                    <a:pt x="339" y="1813"/>
                  </a:lnTo>
                  <a:lnTo>
                    <a:pt x="347" y="1810"/>
                  </a:lnTo>
                  <a:lnTo>
                    <a:pt x="355" y="1809"/>
                  </a:lnTo>
                  <a:lnTo>
                    <a:pt x="355" y="1809"/>
                  </a:lnTo>
                  <a:lnTo>
                    <a:pt x="363" y="1810"/>
                  </a:lnTo>
                  <a:lnTo>
                    <a:pt x="371" y="1813"/>
                  </a:lnTo>
                  <a:lnTo>
                    <a:pt x="377" y="1818"/>
                  </a:lnTo>
                  <a:lnTo>
                    <a:pt x="384" y="1825"/>
                  </a:lnTo>
                  <a:lnTo>
                    <a:pt x="388" y="1833"/>
                  </a:lnTo>
                  <a:lnTo>
                    <a:pt x="392" y="1842"/>
                  </a:lnTo>
                  <a:lnTo>
                    <a:pt x="393" y="1852"/>
                  </a:lnTo>
                  <a:lnTo>
                    <a:pt x="395" y="1866"/>
                  </a:lnTo>
                  <a:lnTo>
                    <a:pt x="395" y="1866"/>
                  </a:lnTo>
                  <a:lnTo>
                    <a:pt x="393" y="1878"/>
                  </a:lnTo>
                  <a:lnTo>
                    <a:pt x="392" y="1888"/>
                  </a:lnTo>
                  <a:lnTo>
                    <a:pt x="388" y="1898"/>
                  </a:lnTo>
                  <a:lnTo>
                    <a:pt x="384" y="1906"/>
                  </a:lnTo>
                  <a:lnTo>
                    <a:pt x="377" y="1912"/>
                  </a:lnTo>
                  <a:lnTo>
                    <a:pt x="371" y="1918"/>
                  </a:lnTo>
                  <a:lnTo>
                    <a:pt x="363" y="1920"/>
                  </a:lnTo>
                  <a:lnTo>
                    <a:pt x="355" y="1922"/>
                  </a:lnTo>
                  <a:lnTo>
                    <a:pt x="355" y="1922"/>
                  </a:lnTo>
                  <a:close/>
                  <a:moveTo>
                    <a:pt x="1981" y="1823"/>
                  </a:moveTo>
                  <a:lnTo>
                    <a:pt x="1981" y="1823"/>
                  </a:lnTo>
                  <a:lnTo>
                    <a:pt x="1973" y="1818"/>
                  </a:lnTo>
                  <a:lnTo>
                    <a:pt x="1965" y="1815"/>
                  </a:lnTo>
                  <a:lnTo>
                    <a:pt x="1957" y="1813"/>
                  </a:lnTo>
                  <a:lnTo>
                    <a:pt x="1949" y="1813"/>
                  </a:lnTo>
                  <a:lnTo>
                    <a:pt x="1949" y="1813"/>
                  </a:lnTo>
                  <a:lnTo>
                    <a:pt x="1941" y="1813"/>
                  </a:lnTo>
                  <a:lnTo>
                    <a:pt x="1933" y="1815"/>
                  </a:lnTo>
                  <a:lnTo>
                    <a:pt x="1928" y="1818"/>
                  </a:lnTo>
                  <a:lnTo>
                    <a:pt x="1923" y="1823"/>
                  </a:lnTo>
                  <a:lnTo>
                    <a:pt x="1919" y="1830"/>
                  </a:lnTo>
                  <a:lnTo>
                    <a:pt x="1916" y="1838"/>
                  </a:lnTo>
                  <a:lnTo>
                    <a:pt x="1915" y="1846"/>
                  </a:lnTo>
                  <a:lnTo>
                    <a:pt x="1915" y="1858"/>
                  </a:lnTo>
                  <a:lnTo>
                    <a:pt x="1915" y="1963"/>
                  </a:lnTo>
                  <a:lnTo>
                    <a:pt x="1867" y="1963"/>
                  </a:lnTo>
                  <a:lnTo>
                    <a:pt x="1867" y="1769"/>
                  </a:lnTo>
                  <a:lnTo>
                    <a:pt x="1915" y="1769"/>
                  </a:lnTo>
                  <a:lnTo>
                    <a:pt x="1915" y="1785"/>
                  </a:lnTo>
                  <a:lnTo>
                    <a:pt x="1915" y="1785"/>
                  </a:lnTo>
                  <a:lnTo>
                    <a:pt x="1924" y="1775"/>
                  </a:lnTo>
                  <a:lnTo>
                    <a:pt x="1933" y="1769"/>
                  </a:lnTo>
                  <a:lnTo>
                    <a:pt x="1945" y="1765"/>
                  </a:lnTo>
                  <a:lnTo>
                    <a:pt x="1957" y="1765"/>
                  </a:lnTo>
                  <a:lnTo>
                    <a:pt x="1957" y="1765"/>
                  </a:lnTo>
                  <a:lnTo>
                    <a:pt x="1967" y="1765"/>
                  </a:lnTo>
                  <a:lnTo>
                    <a:pt x="1977" y="1767"/>
                  </a:lnTo>
                  <a:lnTo>
                    <a:pt x="1985" y="1771"/>
                  </a:lnTo>
                  <a:lnTo>
                    <a:pt x="1993" y="1775"/>
                  </a:lnTo>
                  <a:lnTo>
                    <a:pt x="1981" y="1823"/>
                  </a:lnTo>
                  <a:close/>
                  <a:moveTo>
                    <a:pt x="1604" y="1769"/>
                  </a:moveTo>
                  <a:lnTo>
                    <a:pt x="1650" y="1769"/>
                  </a:lnTo>
                  <a:lnTo>
                    <a:pt x="1596" y="1963"/>
                  </a:lnTo>
                  <a:lnTo>
                    <a:pt x="1555" y="1963"/>
                  </a:lnTo>
                  <a:lnTo>
                    <a:pt x="1533" y="1882"/>
                  </a:lnTo>
                  <a:lnTo>
                    <a:pt x="1533" y="1882"/>
                  </a:lnTo>
                  <a:lnTo>
                    <a:pt x="1523" y="1839"/>
                  </a:lnTo>
                  <a:lnTo>
                    <a:pt x="1523" y="1839"/>
                  </a:lnTo>
                  <a:lnTo>
                    <a:pt x="1517" y="1860"/>
                  </a:lnTo>
                  <a:lnTo>
                    <a:pt x="1512" y="1883"/>
                  </a:lnTo>
                  <a:lnTo>
                    <a:pt x="1491" y="1963"/>
                  </a:lnTo>
                  <a:lnTo>
                    <a:pt x="1448" y="1963"/>
                  </a:lnTo>
                  <a:lnTo>
                    <a:pt x="1448" y="1961"/>
                  </a:lnTo>
                  <a:lnTo>
                    <a:pt x="1394" y="1769"/>
                  </a:lnTo>
                  <a:lnTo>
                    <a:pt x="1443" y="1769"/>
                  </a:lnTo>
                  <a:lnTo>
                    <a:pt x="1462" y="1841"/>
                  </a:lnTo>
                  <a:lnTo>
                    <a:pt x="1462" y="1841"/>
                  </a:lnTo>
                  <a:lnTo>
                    <a:pt x="1467" y="1863"/>
                  </a:lnTo>
                  <a:lnTo>
                    <a:pt x="1471" y="1888"/>
                  </a:lnTo>
                  <a:lnTo>
                    <a:pt x="1471" y="1888"/>
                  </a:lnTo>
                  <a:lnTo>
                    <a:pt x="1476" y="1863"/>
                  </a:lnTo>
                  <a:lnTo>
                    <a:pt x="1483" y="1839"/>
                  </a:lnTo>
                  <a:lnTo>
                    <a:pt x="1503" y="1769"/>
                  </a:lnTo>
                  <a:lnTo>
                    <a:pt x="1544" y="1769"/>
                  </a:lnTo>
                  <a:lnTo>
                    <a:pt x="1564" y="1839"/>
                  </a:lnTo>
                  <a:lnTo>
                    <a:pt x="1564" y="1839"/>
                  </a:lnTo>
                  <a:lnTo>
                    <a:pt x="1569" y="1863"/>
                  </a:lnTo>
                  <a:lnTo>
                    <a:pt x="1576" y="1888"/>
                  </a:lnTo>
                  <a:lnTo>
                    <a:pt x="1576" y="1888"/>
                  </a:lnTo>
                  <a:lnTo>
                    <a:pt x="1585" y="1839"/>
                  </a:lnTo>
                  <a:lnTo>
                    <a:pt x="1604" y="1769"/>
                  </a:lnTo>
                  <a:close/>
                  <a:moveTo>
                    <a:pt x="1749" y="1764"/>
                  </a:moveTo>
                  <a:lnTo>
                    <a:pt x="1749" y="1764"/>
                  </a:lnTo>
                  <a:lnTo>
                    <a:pt x="1739" y="1765"/>
                  </a:lnTo>
                  <a:lnTo>
                    <a:pt x="1730" y="1766"/>
                  </a:lnTo>
                  <a:lnTo>
                    <a:pt x="1721" y="1769"/>
                  </a:lnTo>
                  <a:lnTo>
                    <a:pt x="1713" y="1771"/>
                  </a:lnTo>
                  <a:lnTo>
                    <a:pt x="1705" y="1775"/>
                  </a:lnTo>
                  <a:lnTo>
                    <a:pt x="1698" y="1781"/>
                  </a:lnTo>
                  <a:lnTo>
                    <a:pt x="1691" y="1786"/>
                  </a:lnTo>
                  <a:lnTo>
                    <a:pt x="1685" y="1793"/>
                  </a:lnTo>
                  <a:lnTo>
                    <a:pt x="1680" y="1799"/>
                  </a:lnTo>
                  <a:lnTo>
                    <a:pt x="1674" y="1807"/>
                  </a:lnTo>
                  <a:lnTo>
                    <a:pt x="1670" y="1815"/>
                  </a:lnTo>
                  <a:lnTo>
                    <a:pt x="1666" y="1825"/>
                  </a:lnTo>
                  <a:lnTo>
                    <a:pt x="1664" y="1834"/>
                  </a:lnTo>
                  <a:lnTo>
                    <a:pt x="1662" y="1844"/>
                  </a:lnTo>
                  <a:lnTo>
                    <a:pt x="1661" y="1855"/>
                  </a:lnTo>
                  <a:lnTo>
                    <a:pt x="1660" y="1866"/>
                  </a:lnTo>
                  <a:lnTo>
                    <a:pt x="1660" y="1866"/>
                  </a:lnTo>
                  <a:lnTo>
                    <a:pt x="1661" y="1876"/>
                  </a:lnTo>
                  <a:lnTo>
                    <a:pt x="1662" y="1887"/>
                  </a:lnTo>
                  <a:lnTo>
                    <a:pt x="1664" y="1896"/>
                  </a:lnTo>
                  <a:lnTo>
                    <a:pt x="1666" y="1906"/>
                  </a:lnTo>
                  <a:lnTo>
                    <a:pt x="1670" y="1915"/>
                  </a:lnTo>
                  <a:lnTo>
                    <a:pt x="1674" y="1923"/>
                  </a:lnTo>
                  <a:lnTo>
                    <a:pt x="1680" y="1931"/>
                  </a:lnTo>
                  <a:lnTo>
                    <a:pt x="1685" y="1939"/>
                  </a:lnTo>
                  <a:lnTo>
                    <a:pt x="1691" y="1944"/>
                  </a:lnTo>
                  <a:lnTo>
                    <a:pt x="1698" y="1951"/>
                  </a:lnTo>
                  <a:lnTo>
                    <a:pt x="1705" y="1955"/>
                  </a:lnTo>
                  <a:lnTo>
                    <a:pt x="1713" y="1959"/>
                  </a:lnTo>
                  <a:lnTo>
                    <a:pt x="1721" y="1963"/>
                  </a:lnTo>
                  <a:lnTo>
                    <a:pt x="1730" y="1965"/>
                  </a:lnTo>
                  <a:lnTo>
                    <a:pt x="1739" y="1967"/>
                  </a:lnTo>
                  <a:lnTo>
                    <a:pt x="1749" y="1967"/>
                  </a:lnTo>
                  <a:lnTo>
                    <a:pt x="1749" y="1967"/>
                  </a:lnTo>
                  <a:lnTo>
                    <a:pt x="1758" y="1967"/>
                  </a:lnTo>
                  <a:lnTo>
                    <a:pt x="1767" y="1965"/>
                  </a:lnTo>
                  <a:lnTo>
                    <a:pt x="1775" y="1963"/>
                  </a:lnTo>
                  <a:lnTo>
                    <a:pt x="1783" y="1959"/>
                  </a:lnTo>
                  <a:lnTo>
                    <a:pt x="1791" y="1955"/>
                  </a:lnTo>
                  <a:lnTo>
                    <a:pt x="1799" y="1951"/>
                  </a:lnTo>
                  <a:lnTo>
                    <a:pt x="1806" y="1944"/>
                  </a:lnTo>
                  <a:lnTo>
                    <a:pt x="1811" y="1939"/>
                  </a:lnTo>
                  <a:lnTo>
                    <a:pt x="1818" y="1931"/>
                  </a:lnTo>
                  <a:lnTo>
                    <a:pt x="1822" y="1923"/>
                  </a:lnTo>
                  <a:lnTo>
                    <a:pt x="1827" y="1915"/>
                  </a:lnTo>
                  <a:lnTo>
                    <a:pt x="1830" y="1906"/>
                  </a:lnTo>
                  <a:lnTo>
                    <a:pt x="1832" y="1896"/>
                  </a:lnTo>
                  <a:lnTo>
                    <a:pt x="1835" y="1887"/>
                  </a:lnTo>
                  <a:lnTo>
                    <a:pt x="1836" y="1876"/>
                  </a:lnTo>
                  <a:lnTo>
                    <a:pt x="1836" y="1866"/>
                  </a:lnTo>
                  <a:lnTo>
                    <a:pt x="1836" y="1866"/>
                  </a:lnTo>
                  <a:lnTo>
                    <a:pt x="1836" y="1855"/>
                  </a:lnTo>
                  <a:lnTo>
                    <a:pt x="1835" y="1844"/>
                  </a:lnTo>
                  <a:lnTo>
                    <a:pt x="1832" y="1834"/>
                  </a:lnTo>
                  <a:lnTo>
                    <a:pt x="1830" y="1825"/>
                  </a:lnTo>
                  <a:lnTo>
                    <a:pt x="1827" y="1815"/>
                  </a:lnTo>
                  <a:lnTo>
                    <a:pt x="1822" y="1807"/>
                  </a:lnTo>
                  <a:lnTo>
                    <a:pt x="1818" y="1799"/>
                  </a:lnTo>
                  <a:lnTo>
                    <a:pt x="1811" y="1793"/>
                  </a:lnTo>
                  <a:lnTo>
                    <a:pt x="1806" y="1786"/>
                  </a:lnTo>
                  <a:lnTo>
                    <a:pt x="1799" y="1781"/>
                  </a:lnTo>
                  <a:lnTo>
                    <a:pt x="1791" y="1775"/>
                  </a:lnTo>
                  <a:lnTo>
                    <a:pt x="1783" y="1771"/>
                  </a:lnTo>
                  <a:lnTo>
                    <a:pt x="1775" y="1769"/>
                  </a:lnTo>
                  <a:lnTo>
                    <a:pt x="1767" y="1766"/>
                  </a:lnTo>
                  <a:lnTo>
                    <a:pt x="1758" y="1765"/>
                  </a:lnTo>
                  <a:lnTo>
                    <a:pt x="1749" y="1764"/>
                  </a:lnTo>
                  <a:lnTo>
                    <a:pt x="1749" y="1764"/>
                  </a:lnTo>
                  <a:close/>
                  <a:moveTo>
                    <a:pt x="1749" y="1922"/>
                  </a:moveTo>
                  <a:lnTo>
                    <a:pt x="1749" y="1922"/>
                  </a:lnTo>
                  <a:lnTo>
                    <a:pt x="1739" y="1920"/>
                  </a:lnTo>
                  <a:lnTo>
                    <a:pt x="1731" y="1918"/>
                  </a:lnTo>
                  <a:lnTo>
                    <a:pt x="1725" y="1912"/>
                  </a:lnTo>
                  <a:lnTo>
                    <a:pt x="1719" y="1907"/>
                  </a:lnTo>
                  <a:lnTo>
                    <a:pt x="1715" y="1898"/>
                  </a:lnTo>
                  <a:lnTo>
                    <a:pt x="1711" y="1888"/>
                  </a:lnTo>
                  <a:lnTo>
                    <a:pt x="1710" y="1878"/>
                  </a:lnTo>
                  <a:lnTo>
                    <a:pt x="1709" y="1866"/>
                  </a:lnTo>
                  <a:lnTo>
                    <a:pt x="1709" y="1866"/>
                  </a:lnTo>
                  <a:lnTo>
                    <a:pt x="1710" y="1854"/>
                  </a:lnTo>
                  <a:lnTo>
                    <a:pt x="1711" y="1842"/>
                  </a:lnTo>
                  <a:lnTo>
                    <a:pt x="1715" y="1833"/>
                  </a:lnTo>
                  <a:lnTo>
                    <a:pt x="1719" y="1825"/>
                  </a:lnTo>
                  <a:lnTo>
                    <a:pt x="1725" y="1818"/>
                  </a:lnTo>
                  <a:lnTo>
                    <a:pt x="1731" y="1813"/>
                  </a:lnTo>
                  <a:lnTo>
                    <a:pt x="1739" y="1810"/>
                  </a:lnTo>
                  <a:lnTo>
                    <a:pt x="1749" y="1809"/>
                  </a:lnTo>
                  <a:lnTo>
                    <a:pt x="1749" y="1809"/>
                  </a:lnTo>
                  <a:lnTo>
                    <a:pt x="1757" y="1810"/>
                  </a:lnTo>
                  <a:lnTo>
                    <a:pt x="1765" y="1813"/>
                  </a:lnTo>
                  <a:lnTo>
                    <a:pt x="1771" y="1818"/>
                  </a:lnTo>
                  <a:lnTo>
                    <a:pt x="1777" y="1825"/>
                  </a:lnTo>
                  <a:lnTo>
                    <a:pt x="1782" y="1833"/>
                  </a:lnTo>
                  <a:lnTo>
                    <a:pt x="1784" y="1842"/>
                  </a:lnTo>
                  <a:lnTo>
                    <a:pt x="1787" y="1854"/>
                  </a:lnTo>
                  <a:lnTo>
                    <a:pt x="1787" y="1866"/>
                  </a:lnTo>
                  <a:lnTo>
                    <a:pt x="1787" y="1866"/>
                  </a:lnTo>
                  <a:lnTo>
                    <a:pt x="1787" y="1878"/>
                  </a:lnTo>
                  <a:lnTo>
                    <a:pt x="1784" y="1888"/>
                  </a:lnTo>
                  <a:lnTo>
                    <a:pt x="1782" y="1898"/>
                  </a:lnTo>
                  <a:lnTo>
                    <a:pt x="1777" y="1907"/>
                  </a:lnTo>
                  <a:lnTo>
                    <a:pt x="1771" y="1912"/>
                  </a:lnTo>
                  <a:lnTo>
                    <a:pt x="1765" y="1918"/>
                  </a:lnTo>
                  <a:lnTo>
                    <a:pt x="1757" y="1920"/>
                  </a:lnTo>
                  <a:lnTo>
                    <a:pt x="1749" y="1922"/>
                  </a:lnTo>
                  <a:lnTo>
                    <a:pt x="1749" y="1922"/>
                  </a:lnTo>
                  <a:close/>
                  <a:moveTo>
                    <a:pt x="729" y="1833"/>
                  </a:moveTo>
                  <a:lnTo>
                    <a:pt x="789" y="1963"/>
                  </a:lnTo>
                  <a:lnTo>
                    <a:pt x="736" y="1963"/>
                  </a:lnTo>
                  <a:lnTo>
                    <a:pt x="695" y="1872"/>
                  </a:lnTo>
                  <a:lnTo>
                    <a:pt x="670" y="1904"/>
                  </a:lnTo>
                  <a:lnTo>
                    <a:pt x="670" y="1963"/>
                  </a:lnTo>
                  <a:lnTo>
                    <a:pt x="622" y="1963"/>
                  </a:lnTo>
                  <a:lnTo>
                    <a:pt x="622" y="1712"/>
                  </a:lnTo>
                  <a:lnTo>
                    <a:pt x="670" y="1688"/>
                  </a:lnTo>
                  <a:lnTo>
                    <a:pt x="670" y="1842"/>
                  </a:lnTo>
                  <a:lnTo>
                    <a:pt x="670" y="1842"/>
                  </a:lnTo>
                  <a:lnTo>
                    <a:pt x="688" y="1818"/>
                  </a:lnTo>
                  <a:lnTo>
                    <a:pt x="727" y="1769"/>
                  </a:lnTo>
                  <a:lnTo>
                    <a:pt x="781" y="1769"/>
                  </a:lnTo>
                  <a:lnTo>
                    <a:pt x="729" y="1833"/>
                  </a:lnTo>
                  <a:close/>
                  <a:moveTo>
                    <a:pt x="958" y="1963"/>
                  </a:moveTo>
                  <a:lnTo>
                    <a:pt x="910" y="1963"/>
                  </a:lnTo>
                  <a:lnTo>
                    <a:pt x="910" y="1769"/>
                  </a:lnTo>
                  <a:lnTo>
                    <a:pt x="958" y="1769"/>
                  </a:lnTo>
                  <a:lnTo>
                    <a:pt x="958" y="1785"/>
                  </a:lnTo>
                  <a:lnTo>
                    <a:pt x="958" y="1785"/>
                  </a:lnTo>
                  <a:lnTo>
                    <a:pt x="967" y="1775"/>
                  </a:lnTo>
                  <a:lnTo>
                    <a:pt x="979" y="1769"/>
                  </a:lnTo>
                  <a:lnTo>
                    <a:pt x="993" y="1765"/>
                  </a:lnTo>
                  <a:lnTo>
                    <a:pt x="1007" y="1764"/>
                  </a:lnTo>
                  <a:lnTo>
                    <a:pt x="1007" y="1764"/>
                  </a:lnTo>
                  <a:lnTo>
                    <a:pt x="1023" y="1766"/>
                  </a:lnTo>
                  <a:lnTo>
                    <a:pt x="1030" y="1767"/>
                  </a:lnTo>
                  <a:lnTo>
                    <a:pt x="1038" y="1770"/>
                  </a:lnTo>
                  <a:lnTo>
                    <a:pt x="1043" y="1773"/>
                  </a:lnTo>
                  <a:lnTo>
                    <a:pt x="1050" y="1777"/>
                  </a:lnTo>
                  <a:lnTo>
                    <a:pt x="1055" y="1782"/>
                  </a:lnTo>
                  <a:lnTo>
                    <a:pt x="1059" y="1786"/>
                  </a:lnTo>
                  <a:lnTo>
                    <a:pt x="1064" y="1793"/>
                  </a:lnTo>
                  <a:lnTo>
                    <a:pt x="1067" y="1799"/>
                  </a:lnTo>
                  <a:lnTo>
                    <a:pt x="1074" y="1814"/>
                  </a:lnTo>
                  <a:lnTo>
                    <a:pt x="1076" y="1833"/>
                  </a:lnTo>
                  <a:lnTo>
                    <a:pt x="1078" y="1852"/>
                  </a:lnTo>
                  <a:lnTo>
                    <a:pt x="1078" y="1963"/>
                  </a:lnTo>
                  <a:lnTo>
                    <a:pt x="1030" y="1963"/>
                  </a:lnTo>
                  <a:lnTo>
                    <a:pt x="1030" y="1855"/>
                  </a:lnTo>
                  <a:lnTo>
                    <a:pt x="1030" y="1855"/>
                  </a:lnTo>
                  <a:lnTo>
                    <a:pt x="1030" y="1844"/>
                  </a:lnTo>
                  <a:lnTo>
                    <a:pt x="1027" y="1834"/>
                  </a:lnTo>
                  <a:lnTo>
                    <a:pt x="1024" y="1826"/>
                  </a:lnTo>
                  <a:lnTo>
                    <a:pt x="1022" y="1819"/>
                  </a:lnTo>
                  <a:lnTo>
                    <a:pt x="1016" y="1814"/>
                  </a:lnTo>
                  <a:lnTo>
                    <a:pt x="1010" y="1811"/>
                  </a:lnTo>
                  <a:lnTo>
                    <a:pt x="1003" y="1809"/>
                  </a:lnTo>
                  <a:lnTo>
                    <a:pt x="995" y="1809"/>
                  </a:lnTo>
                  <a:lnTo>
                    <a:pt x="995" y="1809"/>
                  </a:lnTo>
                  <a:lnTo>
                    <a:pt x="986" y="1809"/>
                  </a:lnTo>
                  <a:lnTo>
                    <a:pt x="979" y="1811"/>
                  </a:lnTo>
                  <a:lnTo>
                    <a:pt x="973" y="1815"/>
                  </a:lnTo>
                  <a:lnTo>
                    <a:pt x="967" y="1821"/>
                  </a:lnTo>
                  <a:lnTo>
                    <a:pt x="963" y="1827"/>
                  </a:lnTo>
                  <a:lnTo>
                    <a:pt x="961" y="1835"/>
                  </a:lnTo>
                  <a:lnTo>
                    <a:pt x="958" y="1844"/>
                  </a:lnTo>
                  <a:lnTo>
                    <a:pt x="958" y="1855"/>
                  </a:lnTo>
                  <a:lnTo>
                    <a:pt x="958" y="1963"/>
                  </a:lnTo>
                  <a:close/>
                  <a:moveTo>
                    <a:pt x="1229" y="1782"/>
                  </a:moveTo>
                  <a:lnTo>
                    <a:pt x="1229" y="1782"/>
                  </a:lnTo>
                  <a:lnTo>
                    <a:pt x="1220" y="1774"/>
                  </a:lnTo>
                  <a:lnTo>
                    <a:pt x="1209" y="1769"/>
                  </a:lnTo>
                  <a:lnTo>
                    <a:pt x="1199" y="1765"/>
                  </a:lnTo>
                  <a:lnTo>
                    <a:pt x="1187" y="1764"/>
                  </a:lnTo>
                  <a:lnTo>
                    <a:pt x="1187" y="1764"/>
                  </a:lnTo>
                  <a:lnTo>
                    <a:pt x="1177" y="1765"/>
                  </a:lnTo>
                  <a:lnTo>
                    <a:pt x="1169" y="1766"/>
                  </a:lnTo>
                  <a:lnTo>
                    <a:pt x="1161" y="1767"/>
                  </a:lnTo>
                  <a:lnTo>
                    <a:pt x="1155" y="1771"/>
                  </a:lnTo>
                  <a:lnTo>
                    <a:pt x="1148" y="1774"/>
                  </a:lnTo>
                  <a:lnTo>
                    <a:pt x="1141" y="1779"/>
                  </a:lnTo>
                  <a:lnTo>
                    <a:pt x="1136" y="1785"/>
                  </a:lnTo>
                  <a:lnTo>
                    <a:pt x="1131" y="1791"/>
                  </a:lnTo>
                  <a:lnTo>
                    <a:pt x="1125" y="1798"/>
                  </a:lnTo>
                  <a:lnTo>
                    <a:pt x="1121" y="1805"/>
                  </a:lnTo>
                  <a:lnTo>
                    <a:pt x="1115" y="1822"/>
                  </a:lnTo>
                  <a:lnTo>
                    <a:pt x="1111" y="1842"/>
                  </a:lnTo>
                  <a:lnTo>
                    <a:pt x="1109" y="1863"/>
                  </a:lnTo>
                  <a:lnTo>
                    <a:pt x="1109" y="1863"/>
                  </a:lnTo>
                  <a:lnTo>
                    <a:pt x="1111" y="1887"/>
                  </a:lnTo>
                  <a:lnTo>
                    <a:pt x="1115" y="1907"/>
                  </a:lnTo>
                  <a:lnTo>
                    <a:pt x="1121" y="1924"/>
                  </a:lnTo>
                  <a:lnTo>
                    <a:pt x="1125" y="1932"/>
                  </a:lnTo>
                  <a:lnTo>
                    <a:pt x="1129" y="1939"/>
                  </a:lnTo>
                  <a:lnTo>
                    <a:pt x="1135" y="1945"/>
                  </a:lnTo>
                  <a:lnTo>
                    <a:pt x="1140" y="1951"/>
                  </a:lnTo>
                  <a:lnTo>
                    <a:pt x="1147" y="1956"/>
                  </a:lnTo>
                  <a:lnTo>
                    <a:pt x="1153" y="1960"/>
                  </a:lnTo>
                  <a:lnTo>
                    <a:pt x="1161" y="1963"/>
                  </a:lnTo>
                  <a:lnTo>
                    <a:pt x="1168" y="1965"/>
                  </a:lnTo>
                  <a:lnTo>
                    <a:pt x="1176" y="1967"/>
                  </a:lnTo>
                  <a:lnTo>
                    <a:pt x="1185" y="1967"/>
                  </a:lnTo>
                  <a:lnTo>
                    <a:pt x="1185" y="1967"/>
                  </a:lnTo>
                  <a:lnTo>
                    <a:pt x="1197" y="1965"/>
                  </a:lnTo>
                  <a:lnTo>
                    <a:pt x="1209" y="1961"/>
                  </a:lnTo>
                  <a:lnTo>
                    <a:pt x="1220" y="1956"/>
                  </a:lnTo>
                  <a:lnTo>
                    <a:pt x="1229" y="1948"/>
                  </a:lnTo>
                  <a:lnTo>
                    <a:pt x="1229" y="1952"/>
                  </a:lnTo>
                  <a:lnTo>
                    <a:pt x="1229" y="1952"/>
                  </a:lnTo>
                  <a:lnTo>
                    <a:pt x="1229" y="1960"/>
                  </a:lnTo>
                  <a:lnTo>
                    <a:pt x="1228" y="1969"/>
                  </a:lnTo>
                  <a:lnTo>
                    <a:pt x="1226" y="1977"/>
                  </a:lnTo>
                  <a:lnTo>
                    <a:pt x="1221" y="1985"/>
                  </a:lnTo>
                  <a:lnTo>
                    <a:pt x="1218" y="1989"/>
                  </a:lnTo>
                  <a:lnTo>
                    <a:pt x="1214" y="1993"/>
                  </a:lnTo>
                  <a:lnTo>
                    <a:pt x="1209" y="1996"/>
                  </a:lnTo>
                  <a:lnTo>
                    <a:pt x="1203" y="1999"/>
                  </a:lnTo>
                  <a:lnTo>
                    <a:pt x="1188" y="2002"/>
                  </a:lnTo>
                  <a:lnTo>
                    <a:pt x="1167" y="2004"/>
                  </a:lnTo>
                  <a:lnTo>
                    <a:pt x="1165" y="2004"/>
                  </a:lnTo>
                  <a:lnTo>
                    <a:pt x="1181" y="2041"/>
                  </a:lnTo>
                  <a:lnTo>
                    <a:pt x="1183" y="2041"/>
                  </a:lnTo>
                  <a:lnTo>
                    <a:pt x="1183" y="2041"/>
                  </a:lnTo>
                  <a:lnTo>
                    <a:pt x="1205" y="2040"/>
                  </a:lnTo>
                  <a:lnTo>
                    <a:pt x="1214" y="2037"/>
                  </a:lnTo>
                  <a:lnTo>
                    <a:pt x="1224" y="2034"/>
                  </a:lnTo>
                  <a:lnTo>
                    <a:pt x="1233" y="2032"/>
                  </a:lnTo>
                  <a:lnTo>
                    <a:pt x="1241" y="2028"/>
                  </a:lnTo>
                  <a:lnTo>
                    <a:pt x="1248" y="2022"/>
                  </a:lnTo>
                  <a:lnTo>
                    <a:pt x="1254" y="2017"/>
                  </a:lnTo>
                  <a:lnTo>
                    <a:pt x="1260" y="2010"/>
                  </a:lnTo>
                  <a:lnTo>
                    <a:pt x="1264" y="2002"/>
                  </a:lnTo>
                  <a:lnTo>
                    <a:pt x="1268" y="1996"/>
                  </a:lnTo>
                  <a:lnTo>
                    <a:pt x="1272" y="1987"/>
                  </a:lnTo>
                  <a:lnTo>
                    <a:pt x="1274" y="1977"/>
                  </a:lnTo>
                  <a:lnTo>
                    <a:pt x="1276" y="1967"/>
                  </a:lnTo>
                  <a:lnTo>
                    <a:pt x="1277" y="1944"/>
                  </a:lnTo>
                  <a:lnTo>
                    <a:pt x="1277" y="1769"/>
                  </a:lnTo>
                  <a:lnTo>
                    <a:pt x="1229" y="1769"/>
                  </a:lnTo>
                  <a:lnTo>
                    <a:pt x="1229" y="1782"/>
                  </a:lnTo>
                  <a:close/>
                  <a:moveTo>
                    <a:pt x="1229" y="1827"/>
                  </a:moveTo>
                  <a:lnTo>
                    <a:pt x="1229" y="1903"/>
                  </a:lnTo>
                  <a:lnTo>
                    <a:pt x="1229" y="1903"/>
                  </a:lnTo>
                  <a:lnTo>
                    <a:pt x="1222" y="1911"/>
                  </a:lnTo>
                  <a:lnTo>
                    <a:pt x="1216" y="1916"/>
                  </a:lnTo>
                  <a:lnTo>
                    <a:pt x="1206" y="1920"/>
                  </a:lnTo>
                  <a:lnTo>
                    <a:pt x="1201" y="1922"/>
                  </a:lnTo>
                  <a:lnTo>
                    <a:pt x="1195" y="1923"/>
                  </a:lnTo>
                  <a:lnTo>
                    <a:pt x="1195" y="1923"/>
                  </a:lnTo>
                  <a:lnTo>
                    <a:pt x="1189" y="1922"/>
                  </a:lnTo>
                  <a:lnTo>
                    <a:pt x="1183" y="1920"/>
                  </a:lnTo>
                  <a:lnTo>
                    <a:pt x="1176" y="1916"/>
                  </a:lnTo>
                  <a:lnTo>
                    <a:pt x="1171" y="1911"/>
                  </a:lnTo>
                  <a:lnTo>
                    <a:pt x="1167" y="1903"/>
                  </a:lnTo>
                  <a:lnTo>
                    <a:pt x="1163" y="1892"/>
                  </a:lnTo>
                  <a:lnTo>
                    <a:pt x="1160" y="1879"/>
                  </a:lnTo>
                  <a:lnTo>
                    <a:pt x="1159" y="1862"/>
                  </a:lnTo>
                  <a:lnTo>
                    <a:pt x="1159" y="1862"/>
                  </a:lnTo>
                  <a:lnTo>
                    <a:pt x="1160" y="1847"/>
                  </a:lnTo>
                  <a:lnTo>
                    <a:pt x="1163" y="1835"/>
                  </a:lnTo>
                  <a:lnTo>
                    <a:pt x="1165" y="1826"/>
                  </a:lnTo>
                  <a:lnTo>
                    <a:pt x="1171" y="1818"/>
                  </a:lnTo>
                  <a:lnTo>
                    <a:pt x="1176" y="1814"/>
                  </a:lnTo>
                  <a:lnTo>
                    <a:pt x="1183" y="1810"/>
                  </a:lnTo>
                  <a:lnTo>
                    <a:pt x="1188" y="1809"/>
                  </a:lnTo>
                  <a:lnTo>
                    <a:pt x="1195" y="1809"/>
                  </a:lnTo>
                  <a:lnTo>
                    <a:pt x="1195" y="1809"/>
                  </a:lnTo>
                  <a:lnTo>
                    <a:pt x="1201" y="1809"/>
                  </a:lnTo>
                  <a:lnTo>
                    <a:pt x="1206" y="1810"/>
                  </a:lnTo>
                  <a:lnTo>
                    <a:pt x="1212" y="1811"/>
                  </a:lnTo>
                  <a:lnTo>
                    <a:pt x="1217" y="1814"/>
                  </a:lnTo>
                  <a:lnTo>
                    <a:pt x="1224" y="1821"/>
                  </a:lnTo>
                  <a:lnTo>
                    <a:pt x="1229" y="1827"/>
                  </a:lnTo>
                  <a:lnTo>
                    <a:pt x="1229" y="1827"/>
                  </a:lnTo>
                  <a:close/>
                  <a:moveTo>
                    <a:pt x="818" y="1769"/>
                  </a:moveTo>
                  <a:lnTo>
                    <a:pt x="866" y="1769"/>
                  </a:lnTo>
                  <a:lnTo>
                    <a:pt x="866" y="1851"/>
                  </a:lnTo>
                  <a:lnTo>
                    <a:pt x="866" y="1963"/>
                  </a:lnTo>
                  <a:lnTo>
                    <a:pt x="818" y="1963"/>
                  </a:lnTo>
                  <a:lnTo>
                    <a:pt x="818" y="1769"/>
                  </a:lnTo>
                  <a:close/>
                  <a:moveTo>
                    <a:pt x="866" y="1720"/>
                  </a:moveTo>
                  <a:lnTo>
                    <a:pt x="866" y="1741"/>
                  </a:lnTo>
                  <a:lnTo>
                    <a:pt x="818" y="1741"/>
                  </a:lnTo>
                  <a:lnTo>
                    <a:pt x="818" y="1693"/>
                  </a:lnTo>
                  <a:lnTo>
                    <a:pt x="866" y="1693"/>
                  </a:lnTo>
                  <a:lnTo>
                    <a:pt x="866" y="1720"/>
                  </a:lnTo>
                  <a:close/>
                  <a:moveTo>
                    <a:pt x="2016" y="1712"/>
                  </a:moveTo>
                  <a:lnTo>
                    <a:pt x="2065" y="1688"/>
                  </a:lnTo>
                  <a:lnTo>
                    <a:pt x="2065" y="1863"/>
                  </a:lnTo>
                  <a:lnTo>
                    <a:pt x="2065" y="1963"/>
                  </a:lnTo>
                  <a:lnTo>
                    <a:pt x="2016" y="1963"/>
                  </a:lnTo>
                  <a:lnTo>
                    <a:pt x="2016" y="1712"/>
                  </a:lnTo>
                  <a:close/>
                  <a:moveTo>
                    <a:pt x="347" y="660"/>
                  </a:moveTo>
                  <a:lnTo>
                    <a:pt x="741" y="660"/>
                  </a:lnTo>
                  <a:lnTo>
                    <a:pt x="741" y="432"/>
                  </a:lnTo>
                  <a:lnTo>
                    <a:pt x="347" y="432"/>
                  </a:lnTo>
                  <a:lnTo>
                    <a:pt x="347" y="251"/>
                  </a:lnTo>
                  <a:lnTo>
                    <a:pt x="784" y="251"/>
                  </a:lnTo>
                  <a:lnTo>
                    <a:pt x="639" y="0"/>
                  </a:lnTo>
                  <a:lnTo>
                    <a:pt x="20" y="0"/>
                  </a:lnTo>
                  <a:lnTo>
                    <a:pt x="20" y="1092"/>
                  </a:lnTo>
                  <a:lnTo>
                    <a:pt x="893" y="1092"/>
                  </a:lnTo>
                  <a:lnTo>
                    <a:pt x="893" y="841"/>
                  </a:lnTo>
                  <a:lnTo>
                    <a:pt x="347" y="841"/>
                  </a:lnTo>
                  <a:lnTo>
                    <a:pt x="347" y="660"/>
                  </a:lnTo>
                  <a:close/>
                  <a:moveTo>
                    <a:pt x="1475" y="0"/>
                  </a:moveTo>
                  <a:lnTo>
                    <a:pt x="1289" y="356"/>
                  </a:lnTo>
                  <a:lnTo>
                    <a:pt x="1104" y="0"/>
                  </a:lnTo>
                  <a:lnTo>
                    <a:pt x="741" y="0"/>
                  </a:lnTo>
                  <a:lnTo>
                    <a:pt x="1124" y="660"/>
                  </a:lnTo>
                  <a:lnTo>
                    <a:pt x="1124" y="1092"/>
                  </a:lnTo>
                  <a:lnTo>
                    <a:pt x="1451" y="1092"/>
                  </a:lnTo>
                  <a:lnTo>
                    <a:pt x="1451" y="660"/>
                  </a:lnTo>
                  <a:lnTo>
                    <a:pt x="1832" y="0"/>
                  </a:lnTo>
                  <a:lnTo>
                    <a:pt x="147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539"/>
            </a:p>
          </p:txBody>
        </p:sp>
      </p:grpSp>
    </p:spTree>
    <p:extLst>
      <p:ext uri="{BB962C8B-B14F-4D97-AF65-F5344CB8AC3E}">
        <p14:creationId xmlns:p14="http://schemas.microsoft.com/office/powerpoint/2010/main" val="95519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2560" y="757504"/>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282560"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gray">
          <a:xfrm>
            <a:off x="2273593" y="5748644"/>
            <a:ext cx="983483" cy="745200"/>
          </a:xfrm>
          <a:prstGeom prst="rect">
            <a:avLst/>
          </a:prstGeom>
          <a:noFill/>
          <a:ln w="9525">
            <a:noFill/>
            <a:miter lim="800000"/>
            <a:headEnd/>
            <a:tailEnd/>
          </a:ln>
          <a:effectLst/>
        </p:spPr>
      </p:pic>
      <p:grpSp>
        <p:nvGrpSpPr>
          <p:cNvPr id="4" name="Group 3"/>
          <p:cNvGrpSpPr/>
          <p:nvPr userDrawn="1"/>
        </p:nvGrpSpPr>
        <p:grpSpPr>
          <a:xfrm>
            <a:off x="0" y="2403034"/>
            <a:ext cx="9144000" cy="3345400"/>
            <a:chOff x="0" y="2403034"/>
            <a:chExt cx="9144000" cy="3345400"/>
          </a:xfrm>
        </p:grpSpPr>
        <p:sp>
          <p:nvSpPr>
            <p:cNvPr id="9" name="Freeform 8"/>
            <p:cNvSpPr>
              <a:spLocks/>
            </p:cNvSpPr>
            <p:nvPr userDrawn="1"/>
          </p:nvSpPr>
          <p:spPr bwMode="gray">
            <a:xfrm>
              <a:off x="2277773" y="2403034"/>
              <a:ext cx="6866227" cy="2493573"/>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4" name="Picture 3"/>
            <p:cNvPicPr>
              <a:picLocks noChangeAspect="1" noChangeArrowheads="1"/>
            </p:cNvPicPr>
            <p:nvPr userDrawn="1"/>
          </p:nvPicPr>
          <p:blipFill>
            <a:blip r:embed="rId3" cstate="print"/>
            <a:srcRect/>
            <a:stretch>
              <a:fillRect/>
            </a:stretch>
          </p:blipFill>
          <p:spPr bwMode="auto">
            <a:xfrm>
              <a:off x="0" y="4406819"/>
              <a:ext cx="2287954" cy="1341615"/>
            </a:xfrm>
            <a:prstGeom prst="rect">
              <a:avLst/>
            </a:prstGeom>
            <a:noFill/>
            <a:ln w="9525">
              <a:noFill/>
              <a:miter lim="800000"/>
              <a:headEnd/>
              <a:tailEnd/>
            </a:ln>
            <a:effectLst/>
          </p:spPr>
        </p:pic>
      </p:grpSp>
    </p:spTree>
    <p:extLst>
      <p:ext uri="{BB962C8B-B14F-4D97-AF65-F5344CB8AC3E}">
        <p14:creationId xmlns:p14="http://schemas.microsoft.com/office/powerpoint/2010/main" val="367415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6874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7693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14642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87587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EYInterstate" pitchFamily="2"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1562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6" name="Freeform 5"/>
          <p:cNvSpPr>
            <a:spLocks/>
          </p:cNvSpPr>
          <p:nvPr userDrawn="1"/>
        </p:nvSpPr>
        <p:spPr bwMode="gray">
          <a:xfrm>
            <a:off x="457200" y="10296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4483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30806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76694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1661126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EYInterstate"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EYInterstate"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82560" y="757504"/>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28256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3074" name="Picture 2"/>
          <p:cNvPicPr>
            <a:picLocks noChangeAspect="1" noChangeArrowheads="1"/>
          </p:cNvPicPr>
          <p:nvPr userDrawn="1"/>
        </p:nvPicPr>
        <p:blipFill>
          <a:blip r:embed="rId2" cstate="print"/>
          <a:srcRect/>
          <a:stretch>
            <a:fillRect/>
          </a:stretch>
        </p:blipFill>
        <p:spPr bwMode="black">
          <a:xfrm>
            <a:off x="2276919" y="5749040"/>
            <a:ext cx="983415" cy="745200"/>
          </a:xfrm>
          <a:prstGeom prst="rect">
            <a:avLst/>
          </a:prstGeom>
          <a:noFill/>
          <a:ln w="9525">
            <a:noFill/>
            <a:miter lim="800000"/>
            <a:headEnd/>
            <a:tailEnd/>
          </a:ln>
          <a:effectLst/>
        </p:spPr>
      </p:pic>
      <p:sp>
        <p:nvSpPr>
          <p:cNvPr id="9" name="Freeform 8"/>
          <p:cNvSpPr>
            <a:spLocks/>
          </p:cNvSpPr>
          <p:nvPr userDrawn="1"/>
        </p:nvSpPr>
        <p:spPr bwMode="gray">
          <a:xfrm>
            <a:off x="2275423" y="2402505"/>
            <a:ext cx="6868577" cy="2494426"/>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 name="Picture 4"/>
          <p:cNvPicPr>
            <a:picLocks noChangeAspect="1" noChangeArrowheads="1"/>
          </p:cNvPicPr>
          <p:nvPr userDrawn="1"/>
        </p:nvPicPr>
        <p:blipFill>
          <a:blip r:embed="rId3" cstate="print"/>
          <a:srcRect/>
          <a:stretch>
            <a:fillRect/>
          </a:stretch>
        </p:blipFill>
        <p:spPr bwMode="black">
          <a:xfrm>
            <a:off x="0" y="4409832"/>
            <a:ext cx="2284265" cy="1339453"/>
          </a:xfrm>
          <a:prstGeom prst="rect">
            <a:avLst/>
          </a:prstGeom>
          <a:noFill/>
          <a:ln w="9525">
            <a:noFill/>
            <a:miter lim="800000"/>
            <a:headEnd/>
            <a:tailEnd/>
          </a:ln>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EYInterstate" pitchFamily="2" charset="0"/>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EYInterstate"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EYInterstate"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272512" y="757504"/>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272512"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9" name="Picture 2"/>
          <p:cNvPicPr>
            <a:picLocks noChangeAspect="1" noChangeArrowheads="1"/>
          </p:cNvPicPr>
          <p:nvPr userDrawn="1"/>
        </p:nvPicPr>
        <p:blipFill>
          <a:blip r:embed="rId2" cstate="print"/>
          <a:srcRect/>
          <a:stretch>
            <a:fillRect/>
          </a:stretch>
        </p:blipFill>
        <p:spPr bwMode="black">
          <a:xfrm>
            <a:off x="2274261" y="5747023"/>
            <a:ext cx="983415" cy="745200"/>
          </a:xfrm>
          <a:prstGeom prst="rect">
            <a:avLst/>
          </a:prstGeom>
          <a:noFill/>
          <a:ln w="9525">
            <a:noFill/>
            <a:miter lim="800000"/>
            <a:headEnd/>
            <a:tailEnd/>
          </a:ln>
          <a:effectLst/>
        </p:spPr>
      </p:pic>
      <p:sp>
        <p:nvSpPr>
          <p:cNvPr id="10" name="Freeform 9"/>
          <p:cNvSpPr>
            <a:spLocks/>
          </p:cNvSpPr>
          <p:nvPr userDrawn="1"/>
        </p:nvSpPr>
        <p:spPr bwMode="gray">
          <a:xfrm>
            <a:off x="2272917" y="2400749"/>
            <a:ext cx="6873464" cy="249620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3" name="Picture 4"/>
          <p:cNvPicPr>
            <a:picLocks noChangeAspect="1" noChangeArrowheads="1"/>
          </p:cNvPicPr>
          <p:nvPr userDrawn="1"/>
        </p:nvPicPr>
        <p:blipFill>
          <a:blip r:embed="rId3" cstate="print"/>
          <a:srcRect/>
          <a:stretch>
            <a:fillRect/>
          </a:stretch>
        </p:blipFill>
        <p:spPr bwMode="black">
          <a:xfrm>
            <a:off x="2380" y="4409923"/>
            <a:ext cx="2279379" cy="1336587"/>
          </a:xfrm>
          <a:prstGeom prst="rect">
            <a:avLst/>
          </a:prstGeom>
          <a:noFill/>
          <a:ln w="9525">
            <a:noFill/>
            <a:miter lim="800000"/>
            <a:headEnd/>
            <a:tailEnd/>
          </a:ln>
          <a:effec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2588400" y="6413445"/>
            <a:ext cx="3434400" cy="201600"/>
          </a:xfrm>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EYInterstate" pitchFamily="2" charset="0"/>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EYInterstate"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EYInterstate"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r>
              <a:rPr lang="en-GB" dirty="0"/>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t>Presentation title</a:t>
            </a: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EYInterstate" pitchFamily="2"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99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2864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t>Presentation title</a:t>
            </a:r>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050">
                <a:solidFill>
                  <a:schemeClr val="bg1"/>
                </a:solidFill>
                <a:latin typeface="EYInterstate Light" pitchFamily="2" charset="0"/>
              </a:defRPr>
            </a:lvl1pPr>
          </a:lstStyle>
          <a:p>
            <a:r>
              <a:rPr lang="en-GB"/>
              <a:t>Presentation title</a:t>
            </a:r>
            <a:endParaRPr lang="en-GB"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n-GB" sz="1050" dirty="0" err="1">
                <a:solidFill>
                  <a:schemeClr val="tx1"/>
                </a:solidFill>
                <a:latin typeface="EYInterstate Light" pitchFamily="2" charset="0"/>
              </a:rPr>
              <a:t>Sida</a:t>
            </a:r>
            <a:r>
              <a:rPr lang="en-GB" sz="1050" dirty="0">
                <a:solidFill>
                  <a:schemeClr val="tx1"/>
                </a:solidFill>
                <a:latin typeface="EYInterstate Light" pitchFamily="2" charset="0"/>
              </a:rPr>
              <a:t> </a:t>
            </a:r>
            <a:fld id="{9AE4D82F-B047-469B-AC52-A46321747EAF}" type="slidenum">
              <a:rPr lang="en-GB" sz="1050" smtClean="0">
                <a:solidFill>
                  <a:schemeClr val="tx1"/>
                </a:solidFill>
                <a:latin typeface="EYInterstate Light" pitchFamily="2" charset="0"/>
              </a:rPr>
              <a:pPr/>
              <a:t>‹#›</a:t>
            </a:fld>
            <a:endParaRPr lang="en-GB" sz="1050" dirty="0">
              <a:solidFill>
                <a:schemeClr val="tx1"/>
              </a:solidFill>
              <a:latin typeface="EYInterstate Light" pitchFamily="2" charset="0"/>
            </a:endParaRPr>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Rectangle 12"/>
          <p:cNvSpPr/>
          <p:nvPr userDrawn="1"/>
        </p:nvSpPr>
        <p:spPr bwMode="auto">
          <a:xfrm>
            <a:off x="0" y="0"/>
            <a:ext cx="216000" cy="1044000"/>
          </a:xfrm>
          <a:prstGeom prst="rect">
            <a:avLst/>
          </a:prstGeom>
          <a:solidFill>
            <a:srgbClr val="FFD200"/>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marR="0" lvl="0" indent="-360363" algn="ctr" defTabSz="914400" rtl="0" eaLnBrk="1" fontAlgn="base" latinLnBrk="0" hangingPunct="1">
              <a:lnSpc>
                <a:spcPct val="120000"/>
              </a:lnSpc>
              <a:spcBef>
                <a:spcPct val="20000"/>
              </a:spcBef>
              <a:spcAft>
                <a:spcPct val="0"/>
              </a:spcAft>
              <a:buClr>
                <a:srgbClr val="FFD200"/>
              </a:buClr>
              <a:buSzPct val="75000"/>
              <a:buFont typeface="Arial" charset="0"/>
              <a:buNone/>
              <a:tabLst/>
              <a:defRPr/>
            </a:pPr>
            <a:endParaRPr kumimoji="0" lang="fr-FR" sz="2400" b="1" i="0" u="none" strike="noStrike" kern="0" cap="none" spc="0" normalizeH="0" baseline="0" noProof="0" dirty="0">
              <a:ln>
                <a:noFill/>
              </a:ln>
              <a:solidFill>
                <a:srgbClr val="808080"/>
              </a:solidFill>
              <a:effectLst/>
              <a:uLnTx/>
              <a:uFillTx/>
              <a:latin typeface="EYInterstate" pitchFamily="2" charset="0"/>
            </a:endParaRPr>
          </a:p>
        </p:txBody>
      </p:sp>
      <p:sp>
        <p:nvSpPr>
          <p:cNvPr id="14" name="Rectangle 13"/>
          <p:cNvSpPr/>
          <p:nvPr userDrawn="1"/>
        </p:nvSpPr>
        <p:spPr bwMode="auto">
          <a:xfrm>
            <a:off x="107504" y="198000"/>
            <a:ext cx="216000" cy="846000"/>
          </a:xfrm>
          <a:prstGeom prst="rect">
            <a:avLst/>
          </a:prstGeom>
          <a:solidFill>
            <a:srgbClr val="FFFFFF">
              <a:lumMod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360363" marR="0" lvl="0" indent="-360363" algn="ctr" defTabSz="914400" rtl="0" eaLnBrk="1" fontAlgn="base" latinLnBrk="0" hangingPunct="1">
              <a:lnSpc>
                <a:spcPct val="120000"/>
              </a:lnSpc>
              <a:spcBef>
                <a:spcPct val="20000"/>
              </a:spcBef>
              <a:spcAft>
                <a:spcPct val="0"/>
              </a:spcAft>
              <a:buClr>
                <a:srgbClr val="FFD200"/>
              </a:buClr>
              <a:buSzPct val="75000"/>
              <a:buFont typeface="Arial" charset="0"/>
              <a:buNone/>
              <a:tabLst/>
              <a:defRPr/>
            </a:pPr>
            <a:endParaRPr kumimoji="0" lang="fr-FR" sz="2400" b="1" i="0" u="none" strike="noStrike" kern="0" cap="none" spc="0" normalizeH="0" baseline="0" noProof="0" dirty="0">
              <a:ln>
                <a:noFill/>
              </a:ln>
              <a:solidFill>
                <a:srgbClr val="808080"/>
              </a:solidFill>
              <a:effectLst/>
              <a:uLnTx/>
              <a:uFillTx/>
              <a:latin typeface="EYInterstate" pitchFamily="2"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6" r:id="rId9"/>
    <p:sldLayoutId id="2147483677" r:id="rId10"/>
    <p:sldLayoutId id="2147483678" r:id="rId11"/>
    <p:sldLayoutId id="2147483679" r:id="rId12"/>
    <p:sldLayoutId id="2147483722" r:id="rId13"/>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defRPr lang="en-GB" sz="1050" smtClean="0">
                <a:solidFill>
                  <a:schemeClr val="bg1"/>
                </a:solidFill>
                <a:latin typeface="EYInterstate Light" pitchFamily="2" charset="0"/>
              </a:defRPr>
            </a:lvl1pPr>
          </a:lstStyle>
          <a:p>
            <a:r>
              <a:rPr lang="sv-SE"/>
              <a:t>Presentation title</a:t>
            </a:r>
            <a:endParaRPr lang="sv-SE"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defPPr>
              <a:defRPr lang="en-US"/>
            </a:defPPr>
            <a:lvl1pPr>
              <a:defRPr sz="1050">
                <a:latin typeface="EYInterstate Light" pitchFamily="2" charset="0"/>
              </a:defRPr>
            </a:lvl1pPr>
          </a:lstStyle>
          <a:p>
            <a:pPr lvl="0"/>
            <a:r>
              <a:rPr lang="en-GB" dirty="0" err="1"/>
              <a:t>Sida</a:t>
            </a:r>
            <a:r>
              <a:rPr lang="en-GB" dirty="0"/>
              <a:t> </a:t>
            </a:r>
            <a:fld id="{9AE4D82F-B047-469B-AC52-A46321747EAF}" type="slidenum">
              <a:rPr lang="en-GB" smtClean="0"/>
              <a:pPr lvl="0"/>
              <a:t>‹#›</a:t>
            </a:fld>
            <a:endParaRPr lang="en-GB" dirty="0"/>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 name="TextBox 3">
            <a:extLst>
              <a:ext uri="{FF2B5EF4-FFF2-40B4-BE49-F238E27FC236}">
                <a16:creationId xmlns:a16="http://schemas.microsoft.com/office/drawing/2014/main" id="{273DD2B8-3B7F-4BA8-A11F-DA12CAF87A43}"/>
              </a:ext>
            </a:extLst>
          </p:cNvPr>
          <p:cNvSpPr txBox="1"/>
          <p:nvPr userDrawn="1"/>
        </p:nvSpPr>
        <p:spPr>
          <a:xfrm rot="19116586">
            <a:off x="1828799" y="2890445"/>
            <a:ext cx="5719157" cy="1083374"/>
          </a:xfrm>
          <a:prstGeom prst="rect">
            <a:avLst/>
          </a:prstGeom>
          <a:noFill/>
        </p:spPr>
        <p:txBody>
          <a:bodyPr wrap="square" lIns="0" tIns="36576" rIns="0" bIns="0" rtlCol="0">
            <a:spAutoFit/>
          </a:bodyPr>
          <a:lstStyle/>
          <a:p>
            <a:pPr marL="285750" indent="-285750">
              <a:lnSpc>
                <a:spcPct val="85000"/>
              </a:lnSpc>
              <a:spcAft>
                <a:spcPts val="600"/>
              </a:spcAft>
              <a:buClr>
                <a:schemeClr val="accent2"/>
              </a:buClr>
              <a:buSzPct val="70000"/>
              <a:buFont typeface="Arial" pitchFamily="34" charset="0"/>
              <a:buChar char="►"/>
            </a:pPr>
            <a:r>
              <a:rPr lang="sv-SE" sz="8000" dirty="0">
                <a:solidFill>
                  <a:schemeClr val="accent4">
                    <a:lumMod val="90000"/>
                  </a:schemeClr>
                </a:solidFill>
                <a:latin typeface="EYInterstate Light" panose="02000506000000020004" pitchFamily="2" charset="0"/>
                <a:cs typeface="AngsanaUPC" panose="020B0502040204020203" pitchFamily="18" charset="-34"/>
              </a:rPr>
              <a:t>UTKAST</a:t>
            </a:r>
          </a:p>
        </p:txBody>
      </p:sp>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8" r:id="rId9"/>
    <p:sldLayoutId id="2147483719" r:id="rId10"/>
    <p:sldLayoutId id="2147483720" r:id="rId11"/>
    <p:sldLayoutId id="2147483721" r:id="rId12"/>
  </p:sldLayoutIdLst>
  <p:hf sldNum="0" hdr="0" dt="0"/>
  <p:txStyles>
    <p:titleStyle>
      <a:lvl1pPr algn="l" defTabSz="914400" rtl="0" eaLnBrk="1" latinLnBrk="0" hangingPunct="1">
        <a:lnSpc>
          <a:spcPct val="85000"/>
        </a:lnSpc>
        <a:spcBef>
          <a:spcPct val="0"/>
        </a:spcBef>
        <a:buNone/>
        <a:defRPr sz="3000" b="1" kern="1200">
          <a:solidFill>
            <a:srgbClr val="808080"/>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808080"/>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808080"/>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808080"/>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defRPr lang="en-GB" sz="1050" smtClean="0">
                <a:solidFill>
                  <a:schemeClr val="bg1"/>
                </a:solidFill>
                <a:latin typeface="EYInterstate Light" pitchFamily="2" charset="0"/>
              </a:defRPr>
            </a:lvl1pPr>
          </a:lstStyle>
          <a:p>
            <a:r>
              <a:rPr lang="sv-SE"/>
              <a:t>Presentation title</a:t>
            </a:r>
            <a:endParaRPr lang="sv-SE"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defPPr>
              <a:defRPr lang="en-US"/>
            </a:defPPr>
            <a:lvl1pPr lvl="0">
              <a:defRPr sz="1050">
                <a:latin typeface="EYInterstate Light" pitchFamily="2" charset="0"/>
              </a:defRPr>
            </a:lvl1pPr>
          </a:lstStyle>
          <a:p>
            <a:pPr lvl="0"/>
            <a:r>
              <a:rPr lang="en-GB" dirty="0" err="1"/>
              <a:t>Sida</a:t>
            </a:r>
            <a:r>
              <a:rPr lang="en-GB" dirty="0"/>
              <a:t> </a:t>
            </a:r>
            <a:fld id="{9AE4D82F-B047-469B-AC52-A46321747EAF}" type="slidenum">
              <a:rPr lang="en-GB" smtClean="0"/>
              <a:pPr lvl="0"/>
              <a:t>‹#›</a:t>
            </a:fld>
            <a:endParaRPr lang="en-GB" dirty="0"/>
          </a:p>
        </p:txBody>
      </p:sp>
      <p:grpSp>
        <p:nvGrpSpPr>
          <p:cNvPr id="9" name="Group 8"/>
          <p:cNvGrpSpPr/>
          <p:nvPr/>
        </p:nvGrpSpPr>
        <p:grpSpPr bwMode="black">
          <a:xfrm>
            <a:off x="8348663" y="6450013"/>
            <a:ext cx="338137" cy="204787"/>
            <a:chOff x="8348663" y="6450013"/>
            <a:chExt cx="338137" cy="204787"/>
          </a:xfrm>
          <a:solidFill>
            <a:srgbClr val="FFFFFF"/>
          </a:solidFill>
        </p:grpSpPr>
        <p:sp>
          <p:nvSpPr>
            <p:cNvPr id="10"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90" r:id="rId9"/>
    <p:sldLayoutId id="2147483691" r:id="rId10"/>
    <p:sldLayoutId id="2147483692" r:id="rId11"/>
    <p:sldLayoutId id="2147483693" r:id="rId12"/>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defRPr lang="en-GB" sz="1050" smtClean="0">
                <a:solidFill>
                  <a:schemeClr val="bg1"/>
                </a:solidFill>
                <a:latin typeface="EYInterstate Light" pitchFamily="2" charset="0"/>
              </a:defRPr>
            </a:lvl1pPr>
          </a:lstStyle>
          <a:p>
            <a:r>
              <a:rPr lang="sv-SE"/>
              <a:t>Presentation title</a:t>
            </a:r>
            <a:endParaRPr lang="sv-SE" dirty="0"/>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defPPr>
              <a:defRPr lang="en-US"/>
            </a:defPPr>
            <a:lvl1pPr lvl="0">
              <a:defRPr sz="1050">
                <a:latin typeface="EYInterstate Light" pitchFamily="2" charset="0"/>
              </a:defRPr>
            </a:lvl1pPr>
          </a:lstStyle>
          <a:p>
            <a:pPr lvl="0"/>
            <a:r>
              <a:rPr lang="en-GB" dirty="0" err="1"/>
              <a:t>Sida</a:t>
            </a:r>
            <a:r>
              <a:rPr lang="en-GB" dirty="0"/>
              <a:t> </a:t>
            </a:r>
            <a:fld id="{9AE4D82F-B047-469B-AC52-A46321747EAF}" type="slidenum">
              <a:rPr lang="en-GB" smtClean="0"/>
              <a:pPr lvl="0"/>
              <a:t>‹#›</a:t>
            </a:fld>
            <a:endParaRPr lang="en-GB" dirty="0"/>
          </a:p>
        </p:txBody>
      </p:sp>
      <p:grpSp>
        <p:nvGrpSpPr>
          <p:cNvPr id="9" name="Group 8"/>
          <p:cNvGrpSpPr/>
          <p:nvPr/>
        </p:nvGrpSpPr>
        <p:grpSpPr bwMode="black">
          <a:xfrm>
            <a:off x="8348663" y="6450013"/>
            <a:ext cx="338137" cy="204787"/>
            <a:chOff x="8348663" y="6450013"/>
            <a:chExt cx="338137" cy="204787"/>
          </a:xfrm>
          <a:solidFill>
            <a:srgbClr val="FFFFFF"/>
          </a:solidFill>
        </p:grpSpPr>
        <p:sp>
          <p:nvSpPr>
            <p:cNvPr id="10"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4" r:id="rId9"/>
    <p:sldLayoutId id="2147483705" r:id="rId10"/>
    <p:sldLayoutId id="2147483706" r:id="rId11"/>
    <p:sldLayoutId id="2147483707" r:id="rId12"/>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EYInterstate" pitchFamily="2"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EYInterstate Light" pitchFamily="2" charset="0"/>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EYInterstate Light" pitchFamily="2" charset="0"/>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EYInterstate Light" pitchFamily="2" charset="0"/>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EYInterstate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y.se/"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250" y="757504"/>
            <a:ext cx="5490000" cy="487696"/>
          </a:xfrm>
        </p:spPr>
        <p:txBody>
          <a:bodyPr/>
          <a:lstStyle/>
          <a:p>
            <a:r>
              <a:rPr lang="sv-SE" sz="2400" dirty="0"/>
              <a:t>Försäkrings AB Göta Lejon</a:t>
            </a:r>
            <a:endParaRPr lang="en-GB" sz="2400" dirty="0"/>
          </a:p>
        </p:txBody>
      </p:sp>
      <p:sp>
        <p:nvSpPr>
          <p:cNvPr id="3" name="Subtitle 2"/>
          <p:cNvSpPr>
            <a:spLocks noGrp="1"/>
          </p:cNvSpPr>
          <p:nvPr>
            <p:ph type="subTitle" idx="1"/>
          </p:nvPr>
        </p:nvSpPr>
        <p:spPr>
          <a:xfrm>
            <a:off x="657250" y="1219800"/>
            <a:ext cx="6505550" cy="1485300"/>
          </a:xfrm>
        </p:spPr>
        <p:txBody>
          <a:bodyPr/>
          <a:lstStyle/>
          <a:p>
            <a:pPr>
              <a:spcAft>
                <a:spcPts val="600"/>
              </a:spcAft>
            </a:pPr>
            <a:r>
              <a:rPr lang="sv-SE" sz="1800" b="1" dirty="0">
                <a:solidFill>
                  <a:schemeClr val="tx1"/>
                </a:solidFill>
                <a:latin typeface="EYInterstate" pitchFamily="2" charset="0"/>
              </a:rPr>
              <a:t>Årsbokslut 2021</a:t>
            </a:r>
          </a:p>
          <a:p>
            <a:pPr>
              <a:spcAft>
                <a:spcPts val="600"/>
              </a:spcAft>
            </a:pPr>
            <a:r>
              <a:rPr lang="sv-SE" sz="1400" dirty="0">
                <a:solidFill>
                  <a:schemeClr val="tx1"/>
                </a:solidFill>
                <a:latin typeface="EYInterstate" pitchFamily="2" charset="0"/>
              </a:rPr>
              <a:t>Februari 2022</a:t>
            </a:r>
            <a:endParaRPr lang="en-GB" sz="1400" dirty="0">
              <a:solidFill>
                <a:schemeClr val="tx1"/>
              </a:solidFill>
              <a:latin typeface="EYInterstate" pitchFamily="2" charset="0"/>
            </a:endParaRPr>
          </a:p>
          <a:p>
            <a:endParaRPr lang="en-GB" sz="1100" dirty="0">
              <a:solidFill>
                <a:schemeClr val="bg1"/>
              </a:solidFill>
            </a:endParaRPr>
          </a:p>
        </p:txBody>
      </p:sp>
      <p:sp>
        <p:nvSpPr>
          <p:cNvPr id="4" name="TextBox 3"/>
          <p:cNvSpPr txBox="1"/>
          <p:nvPr/>
        </p:nvSpPr>
        <p:spPr>
          <a:xfrm>
            <a:off x="9416955" y="0"/>
            <a:ext cx="3957851" cy="2165758"/>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Fyll i företagsnamnet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Anpassa rubriken efter vad som avrapporteras (exempelvis lägesrapportering och internkontroll eller endast lägesrapportering/internkontroll) </a:t>
            </a:r>
          </a:p>
          <a:p>
            <a:pPr marL="180975" indent="-180975">
              <a:lnSpc>
                <a:spcPct val="85000"/>
              </a:lnSpc>
              <a:spcAft>
                <a:spcPts val="600"/>
              </a:spcAft>
              <a:buClr>
                <a:schemeClr val="bg1"/>
              </a:buClr>
              <a:buSzPct val="100000"/>
            </a:pPr>
            <a:r>
              <a:rPr lang="sv-SE" sz="1200" b="1" dirty="0">
                <a:latin typeface="EYInterstate Light" pitchFamily="2" charset="0"/>
              </a:rPr>
              <a:t>Format: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Företagsnamn: </a:t>
            </a:r>
            <a:r>
              <a:rPr lang="sv-SE" sz="1200" dirty="0" err="1">
                <a:latin typeface="EYInterstate Light" pitchFamily="2" charset="0"/>
              </a:rPr>
              <a:t>EYInterstate</a:t>
            </a:r>
            <a:r>
              <a:rPr lang="sv-SE" sz="1200" dirty="0">
                <a:latin typeface="EYInterstate Light" pitchFamily="2" charset="0"/>
              </a:rPr>
              <a:t>, 24 p (fet) ,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Underrubriken: </a:t>
            </a:r>
            <a:r>
              <a:rPr lang="sv-SE" sz="1200" dirty="0" err="1">
                <a:latin typeface="EYInterstate Light" pitchFamily="2" charset="0"/>
              </a:rPr>
              <a:t>EYInsterstate</a:t>
            </a:r>
            <a:r>
              <a:rPr lang="sv-SE" sz="1200" dirty="0">
                <a:latin typeface="EYInterstate Light" pitchFamily="2" charset="0"/>
              </a:rPr>
              <a:t>, 18p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Datum: </a:t>
            </a:r>
            <a:r>
              <a:rPr lang="sv-SE" sz="1200" dirty="0" err="1">
                <a:latin typeface="EYInterstate Light" pitchFamily="2" charset="0"/>
              </a:rPr>
              <a:t>EYInterstate</a:t>
            </a:r>
            <a:r>
              <a:rPr lang="sv-SE" sz="1200" dirty="0">
                <a:latin typeface="EYInterstate Light" pitchFamily="2" charset="0"/>
              </a:rPr>
              <a:t> , 14p, svart </a:t>
            </a:r>
          </a:p>
          <a:p>
            <a:pPr marL="95250">
              <a:lnSpc>
                <a:spcPct val="85000"/>
              </a:lnSpc>
              <a:spcAft>
                <a:spcPts val="600"/>
              </a:spcAft>
              <a:buClr>
                <a:schemeClr val="accent2"/>
              </a:buClr>
              <a:buSzPct val="70000"/>
            </a:pPr>
            <a:endParaRPr lang="sv-SE" sz="1200" dirty="0">
              <a:latin typeface="EYInterstate 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nb-NO" dirty="0"/>
              <a:t>Summering av noterade avvikelser </a:t>
            </a:r>
            <a:endParaRPr lang="sv-SE" sz="2400" b="0" dirty="0"/>
          </a:p>
        </p:txBody>
      </p:sp>
      <p:sp>
        <p:nvSpPr>
          <p:cNvPr id="12" name="TextBox 11"/>
          <p:cNvSpPr txBox="1"/>
          <p:nvPr/>
        </p:nvSpPr>
        <p:spPr>
          <a:xfrm>
            <a:off x="9416955" y="0"/>
            <a:ext cx="3957851" cy="5355771"/>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tidigare kommunicerade iakttagelser, status  samt eventuella kommentarer.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Tabell: Ändra statusbedömning</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ändra färgkodning på en statusbedömning, ställ muspekaren i cellen och ändra cellens färgfyllning i menyn ”</a:t>
            </a:r>
            <a:r>
              <a:rPr lang="sv-SE" sz="1200" dirty="0" err="1">
                <a:latin typeface="EYInterstate Light" pitchFamily="2" charset="0"/>
              </a:rPr>
              <a:t>Shape</a:t>
            </a:r>
            <a:r>
              <a:rPr lang="sv-SE" sz="1200" dirty="0">
                <a:latin typeface="EYInterstate Light" pitchFamily="2" charset="0"/>
              </a:rPr>
              <a:t> </a:t>
            </a:r>
            <a:r>
              <a:rPr lang="sv-SE" sz="1200" dirty="0" err="1">
                <a:latin typeface="EYInterstate Light" pitchFamily="2" charset="0"/>
              </a:rPr>
              <a:t>Fill</a:t>
            </a:r>
            <a:r>
              <a:rPr lang="sv-SE" sz="1200" dirty="0">
                <a:latin typeface="EYInterstate Light" pitchFamily="2" charset="0"/>
              </a:rPr>
              <a:t>” under fliken ”Table Tools - Design” i menyraden.</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celler med grön och röd statusbedömning används vit textfyllning. För gul statusbedömning används svart textfyllning. </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Övriga kolumner: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graphicFrame>
        <p:nvGraphicFramePr>
          <p:cNvPr id="6" name="Group 64"/>
          <p:cNvGraphicFramePr>
            <a:graphicFrameLocks/>
          </p:cNvGraphicFramePr>
          <p:nvPr>
            <p:extLst>
              <p:ext uri="{D42A27DB-BD31-4B8C-83A1-F6EECF244321}">
                <p14:modId xmlns:p14="http://schemas.microsoft.com/office/powerpoint/2010/main" val="135048931"/>
              </p:ext>
            </p:extLst>
          </p:nvPr>
        </p:nvGraphicFramePr>
        <p:xfrm>
          <a:off x="570143" y="1412492"/>
          <a:ext cx="8003715" cy="2743967"/>
        </p:xfrm>
        <a:graphic>
          <a:graphicData uri="http://schemas.openxmlformats.org/drawingml/2006/table">
            <a:tbl>
              <a:tblPr>
                <a:tableStyleId>{2D5ABB26-0587-4C30-8999-92F81FD0307C}</a:tableStyleId>
              </a:tblPr>
              <a:tblGrid>
                <a:gridCol w="5233029">
                  <a:extLst>
                    <a:ext uri="{9D8B030D-6E8A-4147-A177-3AD203B41FA5}">
                      <a16:colId xmlns:a16="http://schemas.microsoft.com/office/drawing/2014/main" val="20000"/>
                    </a:ext>
                  </a:extLst>
                </a:gridCol>
                <a:gridCol w="2770686">
                  <a:extLst>
                    <a:ext uri="{9D8B030D-6E8A-4147-A177-3AD203B41FA5}">
                      <a16:colId xmlns:a16="http://schemas.microsoft.com/office/drawing/2014/main" val="20001"/>
                    </a:ext>
                  </a:extLst>
                </a:gridCol>
              </a:tblGrid>
              <a:tr h="398418">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nb-NO" sz="1000" b="1" i="0" u="none" strike="noStrike" kern="1200" cap="none" normalizeH="0" baseline="0" dirty="0">
                        <a:ln>
                          <a:noFill/>
                        </a:ln>
                        <a:solidFill>
                          <a:schemeClr val="bg1"/>
                        </a:solidFill>
                        <a:effectLst/>
                        <a:latin typeface="Arial" charset="0"/>
                        <a:ea typeface="+mn-ea"/>
                        <a:cs typeface="+mn-cs"/>
                      </a:endParaRPr>
                    </a:p>
                  </a:txBody>
                  <a:tcPr marL="89995" marR="89995" marT="46802" marB="46802" anchor="ctr" horzOverflow="overflow">
                    <a:lnR w="9525" cap="flat" cmpd="sng" algn="ctr">
                      <a:solidFill>
                        <a:schemeClr val="tx1"/>
                      </a:solidFill>
                      <a:prstDash val="sysDot"/>
                      <a:round/>
                      <a:headEnd type="none" w="med" len="med"/>
                      <a:tailEnd type="none" w="med" len="med"/>
                    </a:ln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nb-NO" sz="1000" b="1" u="none" strike="noStrike" kern="1200" cap="none" normalizeH="0" baseline="0" dirty="0">
                          <a:ln>
                            <a:noFill/>
                          </a:ln>
                          <a:solidFill>
                            <a:schemeClr val="bg1"/>
                          </a:solidFill>
                          <a:effectLst/>
                        </a:rPr>
                        <a:t>Korrigering ökar (minskar) redovisat resultat (MSEK)</a:t>
                      </a:r>
                      <a:endParaRPr kumimoji="0" lang="nb-NO" sz="1000" b="1" i="0" u="none" strike="noStrike" kern="1200" cap="none" normalizeH="0" baseline="0" dirty="0">
                        <a:ln>
                          <a:noFill/>
                        </a:ln>
                        <a:solidFill>
                          <a:schemeClr val="bg1"/>
                        </a:solidFill>
                        <a:effectLst/>
                        <a:latin typeface="Arial" charset="0"/>
                        <a:ea typeface="+mn-ea"/>
                        <a:cs typeface="+mn-cs"/>
                      </a:endParaRPr>
                    </a:p>
                  </a:txBody>
                  <a:tcPr marL="89995" marR="89995" marT="46802" marB="46802" anchor="ctr" horzOverflow="overflow">
                    <a:lnL w="9525" cap="flat" cmpd="sng" algn="ctr">
                      <a:solidFill>
                        <a:schemeClr val="tx1"/>
                      </a:solidFill>
                      <a:prstDash val="sysDot"/>
                      <a:round/>
                      <a:headEnd type="none" w="med" len="med"/>
                      <a:tailEnd type="none" w="med" len="med"/>
                    </a:lnL>
                    <a:solidFill>
                      <a:schemeClr val="tx1"/>
                    </a:solidFill>
                  </a:tcPr>
                </a:tc>
                <a:extLst>
                  <a:ext uri="{0D108BD9-81ED-4DB2-BD59-A6C34878D82A}">
                    <a16:rowId xmlns:a16="http://schemas.microsoft.com/office/drawing/2014/main" val="10000"/>
                  </a:ext>
                </a:extLst>
              </a:tr>
              <a:tr h="251188">
                <a:tc>
                  <a:txBody>
                    <a:bodyPr/>
                    <a:lstStyle/>
                    <a:p>
                      <a:pPr marL="0" marR="0" lvl="1" indent="0" algn="l" defTabSz="839788" rtl="0" eaLnBrk="1" fontAlgn="base" latinLnBrk="0" hangingPunct="1">
                        <a:lnSpc>
                          <a:spcPct val="95000"/>
                        </a:lnSpc>
                        <a:spcBef>
                          <a:spcPct val="20000"/>
                        </a:spcBef>
                        <a:spcAft>
                          <a:spcPct val="0"/>
                        </a:spcAft>
                        <a:buClr>
                          <a:srgbClr val="FFD200"/>
                        </a:buClr>
                        <a:buSzPct val="75000"/>
                        <a:buFont typeface="Arial" charset="0"/>
                        <a:buNone/>
                        <a:tabLst/>
                      </a:pPr>
                      <a:r>
                        <a:rPr kumimoji="0" lang="nb-NO" sz="1100" b="1" u="none" strike="noStrike" cap="none" normalizeH="0" baseline="0" dirty="0">
                          <a:ln>
                            <a:noFill/>
                          </a:ln>
                          <a:effectLst/>
                        </a:rPr>
                        <a:t>Fastställda avvikelser:</a:t>
                      </a:r>
                      <a:endParaRPr kumimoji="0" lang="nb-NO" sz="1100" b="1" i="0" u="none" strike="noStrike" cap="none" normalizeH="0" baseline="0" dirty="0">
                        <a:ln>
                          <a:noFill/>
                        </a:ln>
                        <a:solidFill>
                          <a:schemeClr val="tx1"/>
                        </a:solidFill>
                        <a:effectLst/>
                        <a:latin typeface="Arial" charset="0"/>
                      </a:endParaRP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tc>
                  <a:txBody>
                    <a:bodyPr/>
                    <a:lstStyle/>
                    <a:p>
                      <a:pPr marL="0" marR="0" lvl="1" indent="0" algn="ctr" defTabSz="839788" rtl="0" eaLnBrk="1" fontAlgn="base" latinLnBrk="0" hangingPunct="1">
                        <a:lnSpc>
                          <a:spcPct val="95000"/>
                        </a:lnSpc>
                        <a:spcBef>
                          <a:spcPct val="20000"/>
                        </a:spcBef>
                        <a:spcAft>
                          <a:spcPct val="0"/>
                        </a:spcAft>
                        <a:buClr>
                          <a:srgbClr val="FFD200"/>
                        </a:buClr>
                        <a:buSzPct val="75000"/>
                        <a:buFont typeface="Wingdings" pitchFamily="2" charset="2"/>
                        <a:buNone/>
                        <a:tabLst/>
                      </a:pPr>
                      <a:endParaRPr kumimoji="0" lang="nb-NO" sz="1100" b="0" i="0" u="none" strike="noStrike" cap="none" normalizeH="0" baseline="0" dirty="0">
                        <a:ln>
                          <a:noFill/>
                        </a:ln>
                        <a:solidFill>
                          <a:schemeClr val="tx1"/>
                        </a:solidFill>
                        <a:effectLst/>
                        <a:latin typeface="Arial" charset="0"/>
                      </a:endParaRP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tcPr>
                </a:tc>
                <a:extLst>
                  <a:ext uri="{0D108BD9-81ED-4DB2-BD59-A6C34878D82A}">
                    <a16:rowId xmlns:a16="http://schemas.microsoft.com/office/drawing/2014/main" val="10001"/>
                  </a:ext>
                </a:extLst>
              </a:tr>
              <a:tr h="441948">
                <a:tc>
                  <a:txBody>
                    <a:bodyPr/>
                    <a:lstStyle/>
                    <a:p>
                      <a:pPr marL="0" marR="0" lvl="1" indent="0" algn="l" defTabSz="839788" rtl="0" eaLnBrk="1" fontAlgn="base" latinLnBrk="0" hangingPunct="1">
                        <a:lnSpc>
                          <a:spcPct val="95000"/>
                        </a:lnSpc>
                        <a:spcBef>
                          <a:spcPct val="20000"/>
                        </a:spcBef>
                        <a:spcAft>
                          <a:spcPct val="0"/>
                        </a:spcAft>
                        <a:buClr>
                          <a:srgbClr val="FFD200"/>
                        </a:buClr>
                        <a:buSzPct val="75000"/>
                        <a:buFont typeface="Arial" charset="0"/>
                        <a:buNone/>
                        <a:tabLst/>
                        <a:defRPr/>
                      </a:pPr>
                      <a:r>
                        <a:rPr kumimoji="0" lang="sv-SE" sz="1100" u="none" strike="noStrike" cap="none" normalizeH="0" baseline="0" dirty="0">
                          <a:ln>
                            <a:noFill/>
                          </a:ln>
                          <a:effectLst/>
                        </a:rPr>
                        <a:t>Vi har ej noterat några avvikelser</a:t>
                      </a:r>
                    </a:p>
                    <a:p>
                      <a:pPr marL="0" marR="0" lvl="1" indent="0" algn="l" defTabSz="839788" rtl="0" eaLnBrk="1" fontAlgn="base" latinLnBrk="0" hangingPunct="1">
                        <a:lnSpc>
                          <a:spcPct val="95000"/>
                        </a:lnSpc>
                        <a:spcBef>
                          <a:spcPct val="20000"/>
                        </a:spcBef>
                        <a:spcAft>
                          <a:spcPct val="0"/>
                        </a:spcAft>
                        <a:buClr>
                          <a:srgbClr val="FFD200"/>
                        </a:buClr>
                        <a:buSzPct val="75000"/>
                        <a:buFont typeface="Arial" charset="0"/>
                        <a:buNone/>
                        <a:tabLst/>
                        <a:defRPr/>
                      </a:pPr>
                      <a:endParaRPr kumimoji="0" lang="nb-NO" sz="1100" b="0" i="0" u="none" strike="noStrike" cap="none" normalizeH="0" baseline="0" dirty="0">
                        <a:ln>
                          <a:noFill/>
                        </a:ln>
                        <a:solidFill>
                          <a:schemeClr val="tx1"/>
                        </a:solidFill>
                        <a:effectLst/>
                        <a:latin typeface="Arial" charset="0"/>
                      </a:endParaRP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ysDot"/>
                      <a:round/>
                      <a:headEnd type="none" w="med" len="med"/>
                      <a:tailEnd type="none" w="med" len="med"/>
                    </a:lnB>
                  </a:tcPr>
                </a:tc>
                <a:tc>
                  <a:txBody>
                    <a:bodyPr/>
                    <a:lstStyle/>
                    <a:p>
                      <a:pPr marL="0" marR="0" lvl="1" indent="0" algn="ctr" defTabSz="839788" rtl="0" eaLnBrk="1" fontAlgn="base" latinLnBrk="0" hangingPunct="1">
                        <a:lnSpc>
                          <a:spcPct val="95000"/>
                        </a:lnSpc>
                        <a:spcBef>
                          <a:spcPct val="20000"/>
                        </a:spcBef>
                        <a:spcAft>
                          <a:spcPct val="0"/>
                        </a:spcAft>
                        <a:buClr>
                          <a:srgbClr val="FFD200"/>
                        </a:buClr>
                        <a:buSzPct val="75000"/>
                        <a:buFont typeface="Wingdings" pitchFamily="2" charset="2"/>
                        <a:buNone/>
                        <a:tabLst/>
                        <a:defRPr/>
                      </a:pPr>
                      <a:r>
                        <a:rPr kumimoji="0" lang="nb-NO" sz="1100" u="none" strike="noStrike" cap="none" normalizeH="0" baseline="0" dirty="0">
                          <a:ln>
                            <a:noFill/>
                          </a:ln>
                          <a:effectLst/>
                        </a:rPr>
                        <a:t>0</a:t>
                      </a:r>
                    </a:p>
                    <a:p>
                      <a:pPr marL="0" marR="0" lvl="1" indent="0" algn="ctr" defTabSz="839788" rtl="0" eaLnBrk="1" fontAlgn="base" latinLnBrk="0" hangingPunct="1">
                        <a:lnSpc>
                          <a:spcPct val="95000"/>
                        </a:lnSpc>
                        <a:spcBef>
                          <a:spcPct val="20000"/>
                        </a:spcBef>
                        <a:spcAft>
                          <a:spcPct val="0"/>
                        </a:spcAft>
                        <a:buClr>
                          <a:srgbClr val="FFD200"/>
                        </a:buClr>
                        <a:buSzPct val="75000"/>
                        <a:buFont typeface="Wingdings" pitchFamily="2" charset="2"/>
                        <a:buNone/>
                        <a:tabLst/>
                      </a:pPr>
                      <a:endParaRPr kumimoji="0" lang="nb-NO" sz="1100" b="0" i="0" u="none" strike="noStrike" cap="none" normalizeH="0" baseline="0" dirty="0">
                        <a:ln>
                          <a:noFill/>
                        </a:ln>
                        <a:solidFill>
                          <a:schemeClr val="tx1"/>
                        </a:solidFill>
                        <a:effectLst/>
                        <a:latin typeface="Arial" charset="0"/>
                      </a:endParaRP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71910">
                <a:tc>
                  <a:txBody>
                    <a:bodyPr/>
                    <a:lstStyle/>
                    <a:p>
                      <a:pPr marL="0" marR="0" lvl="1" indent="0" algn="l" defTabSz="839788" rtl="0" eaLnBrk="1" fontAlgn="base" latinLnBrk="0" hangingPunct="1">
                        <a:lnSpc>
                          <a:spcPct val="100000"/>
                        </a:lnSpc>
                        <a:spcBef>
                          <a:spcPct val="0"/>
                        </a:spcBef>
                        <a:spcAft>
                          <a:spcPct val="0"/>
                        </a:spcAft>
                        <a:buClr>
                          <a:srgbClr val="FFD200"/>
                        </a:buClr>
                        <a:buSzPct val="120000"/>
                        <a:buFont typeface="Arial" charset="0"/>
                        <a:buNone/>
                        <a:tabLst/>
                      </a:pPr>
                      <a:r>
                        <a:rPr kumimoji="0" lang="nb-NO" sz="1100" b="1" u="none" strike="noStrike" cap="none" normalizeH="0" baseline="0" dirty="0">
                          <a:ln>
                            <a:noFill/>
                          </a:ln>
                          <a:effectLst/>
                        </a:rPr>
                        <a:t>Bedömda avvikelser:</a:t>
                      </a:r>
                      <a:endParaRPr kumimoji="0" lang="nb-NO" sz="1100" b="1" i="0" u="none" strike="noStrike" cap="none" normalizeH="0" baseline="0" dirty="0">
                        <a:ln>
                          <a:noFill/>
                        </a:ln>
                        <a:solidFill>
                          <a:schemeClr val="tx1"/>
                        </a:solidFill>
                        <a:effectLst/>
                        <a:latin typeface="Arial" charset="0"/>
                      </a:endParaRP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tcPr>
                </a:tc>
                <a:tc>
                  <a:txBody>
                    <a:bodyPr/>
                    <a:lstStyle/>
                    <a:p>
                      <a:pPr marL="0" marR="0" lvl="1" indent="0" algn="ctr" defTabSz="839788" rtl="0" eaLnBrk="1" fontAlgn="base" latinLnBrk="0" hangingPunct="1">
                        <a:lnSpc>
                          <a:spcPct val="100000"/>
                        </a:lnSpc>
                        <a:spcBef>
                          <a:spcPct val="0"/>
                        </a:spcBef>
                        <a:spcAft>
                          <a:spcPct val="0"/>
                        </a:spcAft>
                        <a:buClr>
                          <a:srgbClr val="FFD200"/>
                        </a:buClr>
                        <a:buSzPct val="120000"/>
                        <a:buFont typeface="Wingdings" pitchFamily="2" charset="2"/>
                        <a:buNone/>
                        <a:tabLst/>
                      </a:pPr>
                      <a:endParaRPr kumimoji="0" lang="nb-NO" sz="1100" b="0" i="0" u="none" strike="noStrike" cap="none" normalizeH="0" baseline="0" dirty="0">
                        <a:ln>
                          <a:noFill/>
                        </a:ln>
                        <a:solidFill>
                          <a:schemeClr val="tx1"/>
                        </a:solidFill>
                        <a:effectLst/>
                        <a:latin typeface="Arial" charset="0"/>
                      </a:endParaRP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noFill/>
                      <a:prstDash val="sysDot"/>
                      <a:round/>
                      <a:headEnd type="none" w="med" len="med"/>
                      <a:tailEnd type="none" w="med" len="med"/>
                    </a:lnB>
                  </a:tcPr>
                </a:tc>
                <a:extLst>
                  <a:ext uri="{0D108BD9-81ED-4DB2-BD59-A6C34878D82A}">
                    <a16:rowId xmlns:a16="http://schemas.microsoft.com/office/drawing/2014/main" val="10003"/>
                  </a:ext>
                </a:extLst>
              </a:tr>
              <a:tr h="391881">
                <a:tc>
                  <a:txBody>
                    <a:bodyPr/>
                    <a:lstStyle/>
                    <a:p>
                      <a:pPr marL="0" marR="0" lvl="1" indent="0" algn="l" defTabSz="839788" rtl="0" eaLnBrk="1" fontAlgn="base" latinLnBrk="0" hangingPunct="1">
                        <a:lnSpc>
                          <a:spcPct val="95000"/>
                        </a:lnSpc>
                        <a:spcBef>
                          <a:spcPct val="20000"/>
                        </a:spcBef>
                        <a:spcAft>
                          <a:spcPct val="0"/>
                        </a:spcAft>
                        <a:buClr>
                          <a:srgbClr val="FFD200"/>
                        </a:buClr>
                        <a:buSzPct val="75000"/>
                        <a:buFont typeface="Arial" charset="0"/>
                        <a:buNone/>
                        <a:tabLst/>
                        <a:defRPr/>
                      </a:pPr>
                      <a:r>
                        <a:rPr kumimoji="0" lang="sv-SE" sz="1100" u="none" strike="noStrike" cap="none" normalizeH="0" baseline="0" dirty="0">
                          <a:ln>
                            <a:noFill/>
                          </a:ln>
                          <a:effectLst/>
                        </a:rPr>
                        <a:t>Vi har ej noterat några avvikelser</a:t>
                      </a: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B w="9525" cap="flat" cmpd="sng" algn="ctr">
                      <a:solidFill>
                        <a:schemeClr val="tx1"/>
                      </a:solidFill>
                      <a:prstDash val="sysDot"/>
                      <a:round/>
                      <a:headEnd type="none" w="med" len="med"/>
                      <a:tailEnd type="none" w="med" len="med"/>
                    </a:lnB>
                  </a:tcPr>
                </a:tc>
                <a:tc>
                  <a:txBody>
                    <a:bodyPr/>
                    <a:lstStyle/>
                    <a:p>
                      <a:pPr marL="0" marR="0" lvl="1" indent="0" algn="ctr" defTabSz="839788" rtl="0" eaLnBrk="1" fontAlgn="base" latinLnBrk="0" hangingPunct="1">
                        <a:lnSpc>
                          <a:spcPct val="95000"/>
                        </a:lnSpc>
                        <a:spcBef>
                          <a:spcPct val="20000"/>
                        </a:spcBef>
                        <a:spcAft>
                          <a:spcPct val="0"/>
                        </a:spcAft>
                        <a:buClr>
                          <a:srgbClr val="FFD200"/>
                        </a:buClr>
                        <a:buSzPct val="75000"/>
                        <a:buFont typeface="Wingdings" pitchFamily="2" charset="2"/>
                        <a:buNone/>
                        <a:tabLst/>
                        <a:defRPr/>
                      </a:pPr>
                      <a:r>
                        <a:rPr kumimoji="0" lang="nb-NO" sz="1100" b="0" i="0" u="none" strike="noStrike" cap="none" normalizeH="0" baseline="0" dirty="0">
                          <a:ln>
                            <a:noFill/>
                          </a:ln>
                          <a:solidFill>
                            <a:schemeClr val="tx1"/>
                          </a:solidFill>
                          <a:effectLst/>
                          <a:latin typeface="Arial" charset="0"/>
                        </a:rPr>
                        <a:t>0</a:t>
                      </a:r>
                    </a:p>
                  </a:txBody>
                  <a:tcPr marL="89995" marR="89995" marT="46802" marB="46802"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no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326568">
                <a:tc>
                  <a:txBody>
                    <a:bodyPr/>
                    <a:lstStyle/>
                    <a:p>
                      <a:pPr marL="0" marR="0" lvl="1" indent="0" algn="l" defTabSz="839788" rtl="0" eaLnBrk="1" fontAlgn="base" latinLnBrk="0" hangingPunct="1">
                        <a:lnSpc>
                          <a:spcPct val="100000"/>
                        </a:lnSpc>
                        <a:spcBef>
                          <a:spcPct val="0"/>
                        </a:spcBef>
                        <a:spcAft>
                          <a:spcPct val="0"/>
                        </a:spcAft>
                        <a:buClr>
                          <a:srgbClr val="FFD200"/>
                        </a:buClr>
                        <a:buSzPct val="120000"/>
                        <a:buFont typeface="Arial" charset="0"/>
                        <a:buNone/>
                        <a:tabLst/>
                      </a:pPr>
                      <a:r>
                        <a:rPr kumimoji="0" lang="nb-NO" sz="1100" b="1" u="none" strike="noStrike" cap="none" normalizeH="0" baseline="0" dirty="0">
                          <a:ln>
                            <a:noFill/>
                          </a:ln>
                          <a:effectLst/>
                        </a:rPr>
                        <a:t>Summa ej korrigerade avvikelser före skatteeffekt</a:t>
                      </a:r>
                      <a:endParaRPr kumimoji="0" lang="nb-NO" sz="1100" b="1" i="0" u="none" strike="noStrike" cap="none" normalizeH="0" baseline="0" dirty="0">
                        <a:ln>
                          <a:noFill/>
                        </a:ln>
                        <a:solidFill>
                          <a:schemeClr val="tx1"/>
                        </a:solidFill>
                        <a:effectLst/>
                        <a:latin typeface="Arial" charset="0"/>
                      </a:endParaRPr>
                    </a:p>
                  </a:txBody>
                  <a:tcPr marL="89995" marR="89995" marT="46802" marB="46802"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0" marR="0" lvl="1" indent="0" algn="ctr" defTabSz="839788" rtl="0" eaLnBrk="1" fontAlgn="base" latinLnBrk="0" hangingPunct="1">
                        <a:lnSpc>
                          <a:spcPct val="100000"/>
                        </a:lnSpc>
                        <a:spcBef>
                          <a:spcPct val="0"/>
                        </a:spcBef>
                        <a:spcAft>
                          <a:spcPct val="0"/>
                        </a:spcAft>
                        <a:buClr>
                          <a:srgbClr val="FFD200"/>
                        </a:buClr>
                        <a:buSzPct val="120000"/>
                        <a:buFont typeface="Wingdings" pitchFamily="2" charset="2"/>
                        <a:buNone/>
                        <a:tabLst/>
                      </a:pPr>
                      <a:r>
                        <a:rPr kumimoji="0" lang="nb-NO" sz="1100" b="1" i="0" u="none" strike="noStrike" cap="none" normalizeH="0" baseline="0" dirty="0">
                          <a:ln>
                            <a:noFill/>
                          </a:ln>
                          <a:solidFill>
                            <a:schemeClr val="tx1"/>
                          </a:solidFill>
                          <a:effectLst/>
                          <a:latin typeface="Arial" charset="0"/>
                        </a:rPr>
                        <a:t>0</a:t>
                      </a:r>
                    </a:p>
                  </a:txBody>
                  <a:tcPr marL="89995" marR="89995" marT="46802" marB="46802"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326568">
                <a:tc>
                  <a:txBody>
                    <a:bodyPr/>
                    <a:lstStyle/>
                    <a:p>
                      <a:pPr marL="0" marR="0" lvl="1" indent="0" algn="l" defTabSz="839788" rtl="0" eaLnBrk="1" fontAlgn="base" latinLnBrk="0" hangingPunct="1">
                        <a:lnSpc>
                          <a:spcPct val="100000"/>
                        </a:lnSpc>
                        <a:spcBef>
                          <a:spcPct val="0"/>
                        </a:spcBef>
                        <a:spcAft>
                          <a:spcPct val="0"/>
                        </a:spcAft>
                        <a:buClr>
                          <a:srgbClr val="FFD200"/>
                        </a:buClr>
                        <a:buSzPct val="120000"/>
                        <a:buFont typeface="Arial" charset="0"/>
                        <a:buNone/>
                        <a:tabLst/>
                      </a:pPr>
                      <a:r>
                        <a:rPr kumimoji="0" lang="nb-NO" sz="1100" b="1" u="none" strike="noStrike" cap="none" normalizeH="0" baseline="0" dirty="0">
                          <a:ln>
                            <a:noFill/>
                          </a:ln>
                          <a:effectLst/>
                        </a:rPr>
                        <a:t>Skatteeffekt</a:t>
                      </a:r>
                      <a:endParaRPr kumimoji="0" lang="nb-NO" sz="1100" b="1" i="0" u="none" strike="noStrike" cap="none" normalizeH="0" baseline="0" dirty="0">
                        <a:ln>
                          <a:noFill/>
                        </a:ln>
                        <a:solidFill>
                          <a:schemeClr val="tx1"/>
                        </a:solidFill>
                        <a:effectLst/>
                        <a:latin typeface="Arial" charset="0"/>
                      </a:endParaRPr>
                    </a:p>
                  </a:txBody>
                  <a:tcPr marL="89995" marR="89995" marT="46802" marB="46802"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0" marR="0" lvl="1" indent="0" algn="ctr" defTabSz="839788" rtl="0" eaLnBrk="1" fontAlgn="base" latinLnBrk="0" hangingPunct="1">
                        <a:lnSpc>
                          <a:spcPct val="100000"/>
                        </a:lnSpc>
                        <a:spcBef>
                          <a:spcPct val="0"/>
                        </a:spcBef>
                        <a:spcAft>
                          <a:spcPct val="0"/>
                        </a:spcAft>
                        <a:buClr>
                          <a:srgbClr val="FFD200"/>
                        </a:buClr>
                        <a:buSzPct val="120000"/>
                        <a:buFont typeface="Wingdings" pitchFamily="2" charset="2"/>
                        <a:buNone/>
                        <a:tabLst/>
                      </a:pPr>
                      <a:r>
                        <a:rPr kumimoji="0" lang="nb-NO" sz="1100" b="1" i="0" u="none" strike="noStrike" cap="none" normalizeH="0" baseline="0" dirty="0">
                          <a:ln>
                            <a:noFill/>
                          </a:ln>
                          <a:solidFill>
                            <a:schemeClr val="tx1"/>
                          </a:solidFill>
                          <a:effectLst/>
                          <a:latin typeface="Arial" charset="0"/>
                        </a:rPr>
                        <a:t>0</a:t>
                      </a:r>
                    </a:p>
                  </a:txBody>
                  <a:tcPr marL="89995" marR="89995" marT="46802" marB="46802"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330112">
                <a:tc>
                  <a:txBody>
                    <a:bodyPr/>
                    <a:lstStyle/>
                    <a:p>
                      <a:pPr marL="0" marR="0" lvl="1" indent="0" algn="l" defTabSz="839788" rtl="0" eaLnBrk="1" fontAlgn="base" latinLnBrk="0" hangingPunct="1">
                        <a:lnSpc>
                          <a:spcPct val="100000"/>
                        </a:lnSpc>
                        <a:spcBef>
                          <a:spcPct val="0"/>
                        </a:spcBef>
                        <a:spcAft>
                          <a:spcPct val="0"/>
                        </a:spcAft>
                        <a:buClr>
                          <a:srgbClr val="FFD200"/>
                        </a:buClr>
                        <a:buSzPct val="120000"/>
                        <a:buFont typeface="Arial" charset="0"/>
                        <a:buNone/>
                        <a:tabLst/>
                      </a:pPr>
                      <a:r>
                        <a:rPr kumimoji="0" lang="nb-NO" sz="1100" b="1" u="none" strike="noStrike" cap="none" normalizeH="0" baseline="0" dirty="0">
                          <a:ln>
                            <a:noFill/>
                          </a:ln>
                          <a:effectLst/>
                        </a:rPr>
                        <a:t>Summa ej korrigerade avvikelser efter skatteeffekt</a:t>
                      </a:r>
                      <a:endParaRPr kumimoji="0" lang="nb-NO" sz="1100" b="1" i="0" u="none" strike="noStrike" cap="none" normalizeH="0" baseline="0" dirty="0">
                        <a:ln>
                          <a:noFill/>
                        </a:ln>
                        <a:solidFill>
                          <a:schemeClr val="tx1"/>
                        </a:solidFill>
                        <a:effectLst/>
                        <a:latin typeface="Arial" charset="0"/>
                      </a:endParaRPr>
                    </a:p>
                  </a:txBody>
                  <a:tcPr marL="89995" marR="89995" marT="46802" marB="46802"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c>
                  <a:txBody>
                    <a:bodyPr/>
                    <a:lstStyle/>
                    <a:p>
                      <a:pPr marL="0" marR="0" lvl="1" indent="0" algn="ctr" defTabSz="839788" rtl="0" eaLnBrk="1" fontAlgn="base" latinLnBrk="0" hangingPunct="1">
                        <a:lnSpc>
                          <a:spcPct val="100000"/>
                        </a:lnSpc>
                        <a:spcBef>
                          <a:spcPct val="0"/>
                        </a:spcBef>
                        <a:spcAft>
                          <a:spcPct val="0"/>
                        </a:spcAft>
                        <a:buClr>
                          <a:srgbClr val="FFD200"/>
                        </a:buClr>
                        <a:buSzPct val="120000"/>
                        <a:buFont typeface="Wingdings" pitchFamily="2" charset="2"/>
                        <a:buNone/>
                        <a:tabLst/>
                      </a:pPr>
                      <a:r>
                        <a:rPr kumimoji="0" lang="nb-NO" sz="1100" b="1" i="0" u="none" strike="noStrike" cap="none" normalizeH="0" baseline="0" dirty="0">
                          <a:ln>
                            <a:noFill/>
                          </a:ln>
                          <a:solidFill>
                            <a:schemeClr val="tx1"/>
                          </a:solidFill>
                          <a:effectLst/>
                          <a:latin typeface="Arial" charset="0"/>
                        </a:rPr>
                        <a:t>0</a:t>
                      </a:r>
                    </a:p>
                  </a:txBody>
                  <a:tcPr marL="89995" marR="89995" marT="46802" marB="46802" anchor="ctr" horzOverflow="overflow">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5317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nb-NO" dirty="0"/>
              <a:t>Tidslinje rapporteirng revisionåret (preleminär)</a:t>
            </a:r>
            <a:endParaRPr lang="sv-SE" sz="2400" b="0" dirty="0"/>
          </a:p>
        </p:txBody>
      </p:sp>
      <p:sp>
        <p:nvSpPr>
          <p:cNvPr id="12" name="TextBox 11"/>
          <p:cNvSpPr txBox="1"/>
          <p:nvPr/>
        </p:nvSpPr>
        <p:spPr>
          <a:xfrm>
            <a:off x="9416955" y="0"/>
            <a:ext cx="3957851" cy="5355771"/>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tidigare kommunicerade iakttagelser, status  samt eventuella kommentarer.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Tabell: Ändra statusbedömning</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ändra färgkodning på en statusbedömning, ställ muspekaren i cellen och ändra cellens färgfyllning i menyn ”</a:t>
            </a:r>
            <a:r>
              <a:rPr lang="sv-SE" sz="1200" dirty="0" err="1">
                <a:latin typeface="EYInterstate Light" pitchFamily="2" charset="0"/>
              </a:rPr>
              <a:t>Shape</a:t>
            </a:r>
            <a:r>
              <a:rPr lang="sv-SE" sz="1200" dirty="0">
                <a:latin typeface="EYInterstate Light" pitchFamily="2" charset="0"/>
              </a:rPr>
              <a:t> </a:t>
            </a:r>
            <a:r>
              <a:rPr lang="sv-SE" sz="1200" dirty="0" err="1">
                <a:latin typeface="EYInterstate Light" pitchFamily="2" charset="0"/>
              </a:rPr>
              <a:t>Fill</a:t>
            </a:r>
            <a:r>
              <a:rPr lang="sv-SE" sz="1200" dirty="0">
                <a:latin typeface="EYInterstate Light" pitchFamily="2" charset="0"/>
              </a:rPr>
              <a:t>” under fliken ”Table Tools - Design” i menyraden.</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celler med grön och röd statusbedömning används vit textfyllning. För gul statusbedömning används svart textfyllning. </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Övriga kolumner: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graphicFrame>
        <p:nvGraphicFramePr>
          <p:cNvPr id="7" name="Group 3"/>
          <p:cNvGraphicFramePr>
            <a:graphicFrameLocks noGrp="1"/>
          </p:cNvGraphicFramePr>
          <p:nvPr>
            <p:extLst>
              <p:ext uri="{D42A27DB-BD31-4B8C-83A1-F6EECF244321}">
                <p14:modId xmlns:p14="http://schemas.microsoft.com/office/powerpoint/2010/main" val="761718932"/>
              </p:ext>
            </p:extLst>
          </p:nvPr>
        </p:nvGraphicFramePr>
        <p:xfrm>
          <a:off x="457200" y="1900466"/>
          <a:ext cx="8229602" cy="2289738"/>
        </p:xfrm>
        <a:graphic>
          <a:graphicData uri="http://schemas.openxmlformats.org/drawingml/2006/table">
            <a:tbl>
              <a:tblPr/>
              <a:tblGrid>
                <a:gridCol w="2597174">
                  <a:extLst>
                    <a:ext uri="{9D8B030D-6E8A-4147-A177-3AD203B41FA5}">
                      <a16:colId xmlns:a16="http://schemas.microsoft.com/office/drawing/2014/main" val="20000"/>
                    </a:ext>
                  </a:extLst>
                </a:gridCol>
                <a:gridCol w="469369">
                  <a:extLst>
                    <a:ext uri="{9D8B030D-6E8A-4147-A177-3AD203B41FA5}">
                      <a16:colId xmlns:a16="http://schemas.microsoft.com/office/drawing/2014/main" val="20001"/>
                    </a:ext>
                  </a:extLst>
                </a:gridCol>
                <a:gridCol w="469369">
                  <a:extLst>
                    <a:ext uri="{9D8B030D-6E8A-4147-A177-3AD203B41FA5}">
                      <a16:colId xmlns:a16="http://schemas.microsoft.com/office/drawing/2014/main" val="20002"/>
                    </a:ext>
                  </a:extLst>
                </a:gridCol>
                <a:gridCol w="469369">
                  <a:extLst>
                    <a:ext uri="{9D8B030D-6E8A-4147-A177-3AD203B41FA5}">
                      <a16:colId xmlns:a16="http://schemas.microsoft.com/office/drawing/2014/main" val="20003"/>
                    </a:ext>
                  </a:extLst>
                </a:gridCol>
                <a:gridCol w="469369">
                  <a:extLst>
                    <a:ext uri="{9D8B030D-6E8A-4147-A177-3AD203B41FA5}">
                      <a16:colId xmlns:a16="http://schemas.microsoft.com/office/drawing/2014/main" val="20004"/>
                    </a:ext>
                  </a:extLst>
                </a:gridCol>
                <a:gridCol w="469369">
                  <a:extLst>
                    <a:ext uri="{9D8B030D-6E8A-4147-A177-3AD203B41FA5}">
                      <a16:colId xmlns:a16="http://schemas.microsoft.com/office/drawing/2014/main" val="20005"/>
                    </a:ext>
                  </a:extLst>
                </a:gridCol>
                <a:gridCol w="469369">
                  <a:extLst>
                    <a:ext uri="{9D8B030D-6E8A-4147-A177-3AD203B41FA5}">
                      <a16:colId xmlns:a16="http://schemas.microsoft.com/office/drawing/2014/main" val="20006"/>
                    </a:ext>
                  </a:extLst>
                </a:gridCol>
                <a:gridCol w="469369">
                  <a:extLst>
                    <a:ext uri="{9D8B030D-6E8A-4147-A177-3AD203B41FA5}">
                      <a16:colId xmlns:a16="http://schemas.microsoft.com/office/drawing/2014/main" val="20007"/>
                    </a:ext>
                  </a:extLst>
                </a:gridCol>
                <a:gridCol w="469369">
                  <a:extLst>
                    <a:ext uri="{9D8B030D-6E8A-4147-A177-3AD203B41FA5}">
                      <a16:colId xmlns:a16="http://schemas.microsoft.com/office/drawing/2014/main" val="20008"/>
                    </a:ext>
                  </a:extLst>
                </a:gridCol>
                <a:gridCol w="469369">
                  <a:extLst>
                    <a:ext uri="{9D8B030D-6E8A-4147-A177-3AD203B41FA5}">
                      <a16:colId xmlns:a16="http://schemas.microsoft.com/office/drawing/2014/main" val="20009"/>
                    </a:ext>
                  </a:extLst>
                </a:gridCol>
                <a:gridCol w="469369">
                  <a:extLst>
                    <a:ext uri="{9D8B030D-6E8A-4147-A177-3AD203B41FA5}">
                      <a16:colId xmlns:a16="http://schemas.microsoft.com/office/drawing/2014/main" val="20010"/>
                    </a:ext>
                  </a:extLst>
                </a:gridCol>
                <a:gridCol w="469369">
                  <a:extLst>
                    <a:ext uri="{9D8B030D-6E8A-4147-A177-3AD203B41FA5}">
                      <a16:colId xmlns:a16="http://schemas.microsoft.com/office/drawing/2014/main" val="20011"/>
                    </a:ext>
                  </a:extLst>
                </a:gridCol>
                <a:gridCol w="469369">
                  <a:extLst>
                    <a:ext uri="{9D8B030D-6E8A-4147-A177-3AD203B41FA5}">
                      <a16:colId xmlns:a16="http://schemas.microsoft.com/office/drawing/2014/main" val="20012"/>
                    </a:ext>
                  </a:extLst>
                </a:gridCol>
              </a:tblGrid>
              <a:tr h="540000">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0"/>
                        </a:spcAft>
                        <a:buClr>
                          <a:srgbClr val="FFD200"/>
                        </a:buClr>
                        <a:buSzPct val="75000"/>
                        <a:buFont typeface="Arial" charset="0"/>
                        <a:buNone/>
                        <a:tabLst/>
                      </a:pPr>
                      <a:r>
                        <a:rPr lang="sv-SE" sz="1100" b="0" kern="1200" dirty="0">
                          <a:solidFill>
                            <a:srgbClr val="646464"/>
                          </a:solidFill>
                          <a:latin typeface="EYInterstate" pitchFamily="2" charset="0"/>
                          <a:ea typeface="+mn-ea"/>
                          <a:cs typeface="+mn-cs"/>
                        </a:rPr>
                        <a:t>Aktivitet (</a:t>
                      </a:r>
                      <a:r>
                        <a:rPr lang="sv-SE" sz="1100" b="0" kern="1200" dirty="0" err="1">
                          <a:solidFill>
                            <a:srgbClr val="646464"/>
                          </a:solidFill>
                          <a:latin typeface="EYInterstate" pitchFamily="2" charset="0"/>
                          <a:ea typeface="+mn-ea"/>
                          <a:cs typeface="+mn-cs"/>
                        </a:rPr>
                        <a:t>preleminär</a:t>
                      </a:r>
                      <a:r>
                        <a:rPr lang="sv-SE" sz="1100" b="0" kern="1200" dirty="0">
                          <a:solidFill>
                            <a:srgbClr val="646464"/>
                          </a:solidFill>
                          <a:latin typeface="EYInterstate" pitchFamily="2" charset="0"/>
                          <a:ea typeface="+mn-ea"/>
                          <a:cs typeface="+mn-cs"/>
                        </a:rPr>
                        <a:t>)</a:t>
                      </a:r>
                    </a:p>
                  </a:txBody>
                  <a:tcPr marL="72000" marR="72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April</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Maj</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Juni</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Juli</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Aug</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Sep</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Okt</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Nov</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Dec</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Jan</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Feb</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1100" b="0" i="0" u="none" strike="noStrike" cap="none" normalizeH="0" baseline="0" dirty="0">
                          <a:ln>
                            <a:noFill/>
                          </a:ln>
                          <a:solidFill>
                            <a:srgbClr val="646464"/>
                          </a:solidFill>
                          <a:effectLst/>
                          <a:latin typeface="EYInterstate" panose="02000503020000020004" pitchFamily="2" charset="0"/>
                          <a:cs typeface="Times New Roman" pitchFamily="18" charset="0"/>
                        </a:rPr>
                        <a:t>Mar</a:t>
                      </a:r>
                    </a:p>
                  </a:txBody>
                  <a:tcPr marL="36000" marR="36000" marT="72000" marB="7200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200"/>
                    </a:solidFill>
                  </a:tcPr>
                </a:tc>
                <a:extLst>
                  <a:ext uri="{0D108BD9-81ED-4DB2-BD59-A6C34878D82A}">
                    <a16:rowId xmlns:a16="http://schemas.microsoft.com/office/drawing/2014/main" val="10000"/>
                  </a:ext>
                </a:extLst>
              </a:tr>
              <a:tr h="315969">
                <a:tc>
                  <a:txBody>
                    <a:bodyPr/>
                    <a:lstStyle/>
                    <a:p>
                      <a:pPr marL="0" marR="0" lvl="0" indent="0" algn="l" defTabSz="914400" rtl="0" eaLnBrk="1" fontAlgn="base" latinLnBrk="0" hangingPunct="1">
                        <a:lnSpc>
                          <a:spcPct val="100000"/>
                        </a:lnSpc>
                        <a:spcBef>
                          <a:spcPts val="12"/>
                        </a:spcBef>
                        <a:spcAft>
                          <a:spcPct val="0"/>
                        </a:spcAft>
                        <a:buClr>
                          <a:schemeClr val="accent2"/>
                        </a:buClr>
                        <a:buSzPct val="75000"/>
                        <a:buFont typeface="Arial" charset="0"/>
                        <a:buNone/>
                        <a:tabLst/>
                      </a:pPr>
                      <a:r>
                        <a:rPr kumimoji="0" lang="sv-SE" sz="900" b="1" i="0" u="none" strike="noStrike" kern="1200" cap="none" normalizeH="0" baseline="0" dirty="0">
                          <a:ln>
                            <a:noFill/>
                          </a:ln>
                          <a:solidFill>
                            <a:srgbClr val="646464"/>
                          </a:solidFill>
                          <a:effectLst/>
                          <a:latin typeface="EYInterstate Light" pitchFamily="2" charset="0"/>
                          <a:ea typeface="+mn-ea"/>
                          <a:cs typeface="Times New Roman" pitchFamily="18" charset="0"/>
                        </a:rPr>
                        <a:t>Granskning av delårsbokslut per 30 augusti</a:t>
                      </a:r>
                    </a:p>
                  </a:txBody>
                  <a:tcPr marL="72000" marR="72000" marT="72000" marB="72000"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952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900" b="0" i="0" u="none" strike="noStrike" cap="none" normalizeH="0" baseline="0" dirty="0">
                          <a:ln>
                            <a:noFill/>
                          </a:ln>
                          <a:solidFill>
                            <a:srgbClr val="646464"/>
                          </a:solidFill>
                          <a:effectLst/>
                          <a:latin typeface="EYInterstate Light" pitchFamily="2" charset="0"/>
                        </a:rPr>
                        <a:t>Sep</a:t>
                      </a: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defRPr/>
                      </a:pPr>
                      <a:endParaRPr kumimoji="0" lang="sv-SE" sz="900" b="0" i="0" u="none" strike="noStrike" cap="none" normalizeH="0" baseline="0" dirty="0">
                        <a:ln>
                          <a:noFill/>
                        </a:ln>
                        <a:solidFill>
                          <a:schemeClr val="bg1"/>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5150858"/>
                  </a:ext>
                </a:extLst>
              </a:tr>
              <a:tr h="315969">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12"/>
                        </a:spcBef>
                        <a:spcAft>
                          <a:spcPct val="0"/>
                        </a:spcAft>
                        <a:buClr>
                          <a:schemeClr val="accent2"/>
                        </a:buClr>
                        <a:buSzPct val="75000"/>
                        <a:buFont typeface="Arial" charset="0"/>
                        <a:buNone/>
                        <a:tabLst/>
                      </a:pPr>
                      <a:r>
                        <a:rPr kumimoji="0" lang="sv-SE" sz="900" b="1" i="0" u="none" strike="noStrike" kern="1200" cap="none" normalizeH="0" baseline="0" dirty="0">
                          <a:ln>
                            <a:noFill/>
                          </a:ln>
                          <a:solidFill>
                            <a:srgbClr val="646464"/>
                          </a:solidFill>
                          <a:effectLst/>
                          <a:latin typeface="EYInterstate Light" pitchFamily="2" charset="0"/>
                          <a:ea typeface="+mn-ea"/>
                          <a:cs typeface="Times New Roman" pitchFamily="18" charset="0"/>
                        </a:rPr>
                        <a:t>Rapportering av löpande granskning</a:t>
                      </a:r>
                    </a:p>
                  </a:txBody>
                  <a:tcPr marL="72000" marR="72000" marT="72000" marB="72000" anchor="ctr" horzOverflow="overflow">
                    <a:lnL w="317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952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defRPr/>
                      </a:pPr>
                      <a:endParaRPr kumimoji="0" lang="sv-SE" sz="900" b="0" i="0" u="none" strike="noStrike" cap="none" normalizeH="0" baseline="0" dirty="0">
                        <a:ln>
                          <a:noFill/>
                        </a:ln>
                        <a:solidFill>
                          <a:schemeClr val="bg1"/>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900" b="0" i="0" u="none" strike="noStrike" cap="none" normalizeH="0" baseline="0" dirty="0">
                          <a:ln>
                            <a:noFill/>
                          </a:ln>
                          <a:solidFill>
                            <a:srgbClr val="646464"/>
                          </a:solidFill>
                          <a:effectLst/>
                          <a:latin typeface="EYInterstate Light" pitchFamily="2" charset="0"/>
                        </a:rPr>
                        <a:t>Nov</a:t>
                      </a: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5798">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12"/>
                        </a:spcBef>
                        <a:spcAft>
                          <a:spcPct val="0"/>
                        </a:spcAft>
                        <a:buClr>
                          <a:schemeClr val="accent2"/>
                        </a:buClr>
                        <a:buSzPct val="75000"/>
                        <a:buFont typeface="Arial" charset="0"/>
                        <a:buNone/>
                        <a:tabLst/>
                      </a:pPr>
                      <a:r>
                        <a:rPr kumimoji="0" lang="sv-SE" sz="900" b="1" i="0" u="none" strike="noStrike" kern="1200" cap="none" normalizeH="0" baseline="0" dirty="0">
                          <a:ln>
                            <a:noFill/>
                          </a:ln>
                          <a:solidFill>
                            <a:srgbClr val="646464"/>
                          </a:solidFill>
                          <a:effectLst/>
                          <a:latin typeface="EYInterstate Light" pitchFamily="2" charset="0"/>
                          <a:ea typeface="+mn-ea"/>
                          <a:cs typeface="Times New Roman" pitchFamily="18" charset="0"/>
                        </a:rPr>
                        <a:t>Rapportering av särskilt betydelsefulla områden inom den externa revisionen</a:t>
                      </a:r>
                    </a:p>
                  </a:txBody>
                  <a:tcPr marL="72000" marR="72000" marT="72000" marB="72000" anchor="ctr" horzOverflow="overflow">
                    <a:lnL w="3175" cap="flat" cmpd="sng" algn="ctr">
                      <a:solidFill>
                        <a:srgbClr val="808080">
                          <a:lumMod val="60000"/>
                          <a:lumOff val="40000"/>
                        </a:srgb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952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chemeClr val="bg1"/>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900" b="0" i="0" u="none" strike="noStrike" cap="none" normalizeH="0" baseline="0" dirty="0">
                          <a:ln>
                            <a:noFill/>
                          </a:ln>
                          <a:solidFill>
                            <a:srgbClr val="646464"/>
                          </a:solidFill>
                          <a:effectLst/>
                          <a:latin typeface="EYInterstate Light" pitchFamily="2" charset="0"/>
                        </a:rPr>
                        <a:t>Dec </a:t>
                      </a: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solidFill>
                        <a:srgbClr val="808080">
                          <a:lumMod val="60000"/>
                          <a:lumOff val="4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5798">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0"/>
                        </a:spcAft>
                        <a:buClr>
                          <a:schemeClr val="accent2"/>
                        </a:buClr>
                        <a:buSzPct val="75000"/>
                        <a:buFont typeface="Arial" charset="0"/>
                        <a:buNone/>
                        <a:tabLst/>
                      </a:pPr>
                      <a:r>
                        <a:rPr kumimoji="0" lang="sv-SE" sz="900" b="1" i="0" u="none" strike="noStrike" kern="1200" cap="none" normalizeH="0" baseline="0" dirty="0">
                          <a:ln>
                            <a:noFill/>
                          </a:ln>
                          <a:solidFill>
                            <a:srgbClr val="646464"/>
                          </a:solidFill>
                          <a:effectLst/>
                          <a:latin typeface="EYInterstate Light" pitchFamily="2" charset="0"/>
                          <a:ea typeface="+mn-ea"/>
                          <a:cs typeface="Times New Roman" pitchFamily="18" charset="0"/>
                        </a:rPr>
                        <a:t>Rapportering av årsbokslutet till styrelsen </a:t>
                      </a:r>
                    </a:p>
                  </a:txBody>
                  <a:tcPr marL="72000" marR="72000" marT="72000" marB="72000" anchor="ctr" horzOverflow="overflow">
                    <a:lnL w="3175" cap="flat" cmpd="sng" algn="ctr">
                      <a:solidFill>
                        <a:srgbClr val="808080">
                          <a:lumMod val="60000"/>
                          <a:lumOff val="40000"/>
                        </a:srgb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952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900" b="0" i="0" u="none" strike="noStrike" cap="none" normalizeH="0" baseline="0" dirty="0">
                          <a:ln>
                            <a:noFill/>
                          </a:ln>
                          <a:solidFill>
                            <a:srgbClr val="646464"/>
                          </a:solidFill>
                          <a:effectLst/>
                          <a:latin typeface="EYInterstate Light" pitchFamily="2" charset="0"/>
                        </a:rPr>
                        <a:t>Feb</a:t>
                      </a: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chemeClr val="bg1"/>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solidFill>
                        <a:srgbClr val="808080">
                          <a:lumMod val="60000"/>
                          <a:lumOff val="4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5798">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10000"/>
                        </a:spcBef>
                        <a:spcAft>
                          <a:spcPct val="0"/>
                        </a:spcAft>
                        <a:buClr>
                          <a:schemeClr val="accent2"/>
                        </a:buClr>
                        <a:buSzPct val="75000"/>
                        <a:buFont typeface="Arial" charset="0"/>
                        <a:buNone/>
                        <a:tabLst/>
                      </a:pPr>
                      <a:r>
                        <a:rPr kumimoji="0" lang="sv-SE" sz="900" b="1" i="0" u="none" strike="noStrike" kern="1200" cap="none" normalizeH="0" baseline="0" dirty="0">
                          <a:ln>
                            <a:noFill/>
                          </a:ln>
                          <a:solidFill>
                            <a:srgbClr val="646464"/>
                          </a:solidFill>
                          <a:effectLst/>
                          <a:latin typeface="EYInterstate Light" pitchFamily="2" charset="0"/>
                          <a:ea typeface="+mn-ea"/>
                          <a:cs typeface="Times New Roman" pitchFamily="18" charset="0"/>
                        </a:rPr>
                        <a:t>Revisionsberättelse och slutlig rapportering till styrelse/revisionsutskott/ledning</a:t>
                      </a:r>
                    </a:p>
                  </a:txBody>
                  <a:tcPr marL="72000" marR="72000" marT="72000" marB="72000" anchor="ctr" horzOverflow="overflow">
                    <a:lnL w="3175" cap="flat" cmpd="sng" algn="ctr">
                      <a:solidFill>
                        <a:srgbClr val="808080">
                          <a:lumMod val="60000"/>
                          <a:lumOff val="40000"/>
                        </a:srgb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952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rgbClr val="646464"/>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r>
                        <a:rPr kumimoji="0" lang="sv-SE" sz="900" b="0" i="0" u="none" strike="noStrike" cap="none" normalizeH="0" baseline="0" dirty="0">
                          <a:ln>
                            <a:noFill/>
                          </a:ln>
                          <a:solidFill>
                            <a:srgbClr val="646464"/>
                          </a:solidFill>
                          <a:effectLst/>
                          <a:latin typeface="EYInterstate Light" pitchFamily="2" charset="0"/>
                        </a:rPr>
                        <a:t>Feb</a:t>
                      </a:r>
                    </a:p>
                  </a:txBody>
                  <a:tcPr marL="45720" marR="45720" marT="9144" marB="9144"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077" rtl="0" eaLnBrk="1" latinLnBrk="0" hangingPunct="1">
                        <a:defRPr sz="1800" kern="1200">
                          <a:solidFill>
                            <a:schemeClr val="tx1"/>
                          </a:solidFill>
                          <a:latin typeface="Arial"/>
                        </a:defRPr>
                      </a:lvl1pPr>
                      <a:lvl2pPr marL="457040" algn="l" defTabSz="914077" rtl="0" eaLnBrk="1" latinLnBrk="0" hangingPunct="1">
                        <a:defRPr sz="1800" kern="1200">
                          <a:solidFill>
                            <a:schemeClr val="tx1"/>
                          </a:solidFill>
                          <a:latin typeface="Arial"/>
                        </a:defRPr>
                      </a:lvl2pPr>
                      <a:lvl3pPr marL="914077" algn="l" defTabSz="914077" rtl="0" eaLnBrk="1" latinLnBrk="0" hangingPunct="1">
                        <a:defRPr sz="1800" kern="1200">
                          <a:solidFill>
                            <a:schemeClr val="tx1"/>
                          </a:solidFill>
                          <a:latin typeface="Arial"/>
                        </a:defRPr>
                      </a:lvl3pPr>
                      <a:lvl4pPr marL="1371116" algn="l" defTabSz="914077" rtl="0" eaLnBrk="1" latinLnBrk="0" hangingPunct="1">
                        <a:defRPr sz="1800" kern="1200">
                          <a:solidFill>
                            <a:schemeClr val="tx1"/>
                          </a:solidFill>
                          <a:latin typeface="Arial"/>
                        </a:defRPr>
                      </a:lvl4pPr>
                      <a:lvl5pPr marL="1828154" algn="l" defTabSz="914077" rtl="0" eaLnBrk="1" latinLnBrk="0" hangingPunct="1">
                        <a:defRPr sz="1800" kern="1200">
                          <a:solidFill>
                            <a:schemeClr val="tx1"/>
                          </a:solidFill>
                          <a:latin typeface="Arial"/>
                        </a:defRPr>
                      </a:lvl5pPr>
                      <a:lvl6pPr marL="2285194" algn="l" defTabSz="914077" rtl="0" eaLnBrk="1" latinLnBrk="0" hangingPunct="1">
                        <a:defRPr sz="1800" kern="1200">
                          <a:solidFill>
                            <a:schemeClr val="tx1"/>
                          </a:solidFill>
                          <a:latin typeface="Arial"/>
                        </a:defRPr>
                      </a:lvl6pPr>
                      <a:lvl7pPr marL="2742233" algn="l" defTabSz="914077" rtl="0" eaLnBrk="1" latinLnBrk="0" hangingPunct="1">
                        <a:defRPr sz="1800" kern="1200">
                          <a:solidFill>
                            <a:schemeClr val="tx1"/>
                          </a:solidFill>
                          <a:latin typeface="Arial"/>
                        </a:defRPr>
                      </a:lvl7pPr>
                      <a:lvl8pPr marL="3199271" algn="l" defTabSz="914077" rtl="0" eaLnBrk="1" latinLnBrk="0" hangingPunct="1">
                        <a:defRPr sz="1800" kern="1200">
                          <a:solidFill>
                            <a:schemeClr val="tx1"/>
                          </a:solidFill>
                          <a:latin typeface="Arial"/>
                        </a:defRPr>
                      </a:lvl8pPr>
                      <a:lvl9pPr marL="3656309" algn="l" defTabSz="914077"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10000"/>
                        </a:spcBef>
                        <a:spcAft>
                          <a:spcPct val="0"/>
                        </a:spcAft>
                        <a:buClr>
                          <a:srgbClr val="FFD200"/>
                        </a:buClr>
                        <a:buSzPct val="75000"/>
                        <a:buFont typeface="Arial" charset="0"/>
                        <a:buNone/>
                        <a:tabLst/>
                      </a:pPr>
                      <a:endParaRPr kumimoji="0" lang="sv-SE" sz="900" b="0" i="0" u="none" strike="noStrike" cap="none" normalizeH="0" baseline="0" dirty="0">
                        <a:ln>
                          <a:noFill/>
                        </a:ln>
                        <a:solidFill>
                          <a:schemeClr val="bg1"/>
                        </a:solidFill>
                        <a:effectLst/>
                        <a:latin typeface="EYInterstate Light" pitchFamily="2" charset="0"/>
                      </a:endParaRPr>
                    </a:p>
                  </a:txBody>
                  <a:tcPr marL="45720" marR="45720" marT="9144" marB="9144" anchor="ctr" horzOverflow="overflow">
                    <a:lnL w="3175" cap="flat" cmpd="sng" algn="ctr">
                      <a:noFill/>
                      <a:prstDash val="solid"/>
                      <a:round/>
                      <a:headEnd type="none" w="med" len="med"/>
                      <a:tailEnd type="none" w="med" len="med"/>
                    </a:lnL>
                    <a:lnR w="3175" cap="flat" cmpd="sng" algn="ctr">
                      <a:solidFill>
                        <a:srgbClr val="808080">
                          <a:lumMod val="60000"/>
                          <a:lumOff val="40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794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Obligatorisk kommunikation med revisionsutskottet</a:t>
            </a:r>
            <a:endParaRPr lang="sv-SE" dirty="0"/>
          </a:p>
        </p:txBody>
      </p:sp>
      <p:sp>
        <p:nvSpPr>
          <p:cNvPr id="12" name="TextBox 11"/>
          <p:cNvSpPr txBox="1"/>
          <p:nvPr/>
        </p:nvSpPr>
        <p:spPr>
          <a:xfrm>
            <a:off x="9416955" y="0"/>
            <a:ext cx="3957851" cy="5355771"/>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tidigare kommunicerade iakttagelser, status  samt eventuella kommentarer.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Tabell: Ändra statusbedömning</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ändra färgkodning på en statusbedömning, ställ muspekaren i cellen och ändra cellens färgfyllning i menyn ”</a:t>
            </a:r>
            <a:r>
              <a:rPr lang="sv-SE" sz="1200" dirty="0" err="1">
                <a:latin typeface="EYInterstate Light" pitchFamily="2" charset="0"/>
              </a:rPr>
              <a:t>Shape</a:t>
            </a:r>
            <a:r>
              <a:rPr lang="sv-SE" sz="1200" dirty="0">
                <a:latin typeface="EYInterstate Light" pitchFamily="2" charset="0"/>
              </a:rPr>
              <a:t> </a:t>
            </a:r>
            <a:r>
              <a:rPr lang="sv-SE" sz="1200" dirty="0" err="1">
                <a:latin typeface="EYInterstate Light" pitchFamily="2" charset="0"/>
              </a:rPr>
              <a:t>Fill</a:t>
            </a:r>
            <a:r>
              <a:rPr lang="sv-SE" sz="1200" dirty="0">
                <a:latin typeface="EYInterstate Light" pitchFamily="2" charset="0"/>
              </a:rPr>
              <a:t>” under fliken ”Table Tools - Design” i menyraden.</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celler med grön och röd statusbedömning används vit textfyllning. För gul statusbedömning används svart textfyllning. </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Övriga kolumner: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graphicFrame>
        <p:nvGraphicFramePr>
          <p:cNvPr id="5" name="Table 4"/>
          <p:cNvGraphicFramePr>
            <a:graphicFrameLocks noGrp="1"/>
          </p:cNvGraphicFramePr>
          <p:nvPr>
            <p:extLst>
              <p:ext uri="{D42A27DB-BD31-4B8C-83A1-F6EECF244321}">
                <p14:modId xmlns:p14="http://schemas.microsoft.com/office/powerpoint/2010/main" val="1875286545"/>
              </p:ext>
            </p:extLst>
          </p:nvPr>
        </p:nvGraphicFramePr>
        <p:xfrm>
          <a:off x="9670577" y="2069614"/>
          <a:ext cx="6096000" cy="748284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sv-SE" sz="1050" dirty="0"/>
                    </a:p>
                  </a:txBody>
                  <a:tcPr/>
                </a:tc>
                <a:tc>
                  <a:txBody>
                    <a:bodyPr/>
                    <a:lstStyle/>
                    <a:p>
                      <a:endParaRPr lang="sv-SE" sz="105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Opartiskhet och självständighet</a:t>
                      </a:r>
                    </a:p>
                    <a:p>
                      <a:endParaRPr lang="sv-SE" sz="1050" dirty="0"/>
                    </a:p>
                  </a:txBody>
                  <a:tcPr/>
                </a:tc>
                <a:tc>
                  <a:txBody>
                    <a:bodyPr/>
                    <a:lstStyle/>
                    <a:p>
                      <a:endParaRPr lang="sv-SE" sz="1050"/>
                    </a:p>
                  </a:txBody>
                  <a:tcPr/>
                </a:tc>
                <a:extLst>
                  <a:ext uri="{0D108BD9-81ED-4DB2-BD59-A6C34878D82A}">
                    <a16:rowId xmlns:a16="http://schemas.microsoft.com/office/drawing/2014/main" val="10001"/>
                  </a:ext>
                </a:extLst>
              </a:tr>
              <a:tr h="370840">
                <a:tc>
                  <a:txBody>
                    <a:bodyPr/>
                    <a:lstStyle/>
                    <a:p>
                      <a:r>
                        <a:rPr lang="sv-SE" sz="1050" dirty="0"/>
                        <a:t>Nyckelrevisor</a:t>
                      </a:r>
                    </a:p>
                  </a:txBody>
                  <a:tcPr/>
                </a:tc>
                <a:tc>
                  <a:txBody>
                    <a:bodyPr/>
                    <a:lstStyle/>
                    <a:p>
                      <a:endParaRPr lang="sv-SE" sz="105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Tredje mans deltagande i revisionen</a:t>
                      </a:r>
                    </a:p>
                    <a:p>
                      <a:endParaRPr lang="sv-SE" sz="1050" dirty="0"/>
                    </a:p>
                  </a:txBody>
                  <a:tcPr/>
                </a:tc>
                <a:tc>
                  <a:txBody>
                    <a:bodyPr/>
                    <a:lstStyle/>
                    <a:p>
                      <a:endParaRPr lang="sv-SE" sz="105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Typ, frekvens och omfattning av kommunikation med revisionskommittén</a:t>
                      </a:r>
                    </a:p>
                    <a:p>
                      <a:endParaRPr lang="sv-SE" sz="1050" dirty="0"/>
                    </a:p>
                  </a:txBody>
                  <a:tcPr/>
                </a:tc>
                <a:tc>
                  <a:txBody>
                    <a:bodyPr/>
                    <a:lstStyle/>
                    <a:p>
                      <a:endParaRPr lang="sv-SE" sz="105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Revisionens omfattning</a:t>
                      </a:r>
                    </a:p>
                    <a:p>
                      <a:endParaRPr lang="sv-SE" sz="1050" dirty="0"/>
                    </a:p>
                  </a:txBody>
                  <a:tcPr/>
                </a:tc>
                <a:tc>
                  <a:txBody>
                    <a:bodyPr/>
                    <a:lstStyle/>
                    <a:p>
                      <a:endParaRPr lang="sv-SE" sz="105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Gemensam revision</a:t>
                      </a:r>
                    </a:p>
                    <a:p>
                      <a:endParaRPr lang="sv-SE" sz="1050" dirty="0"/>
                    </a:p>
                  </a:txBody>
                  <a:tcPr/>
                </a:tc>
                <a:tc>
                  <a:txBody>
                    <a:bodyPr/>
                    <a:lstStyle/>
                    <a:p>
                      <a:endParaRPr lang="sv-SE" sz="1050" dirty="0"/>
                    </a:p>
                  </a:txBody>
                  <a:tcPr/>
                </a:tc>
                <a:extLst>
                  <a:ext uri="{0D108BD9-81ED-4DB2-BD59-A6C34878D82A}">
                    <a16:rowId xmlns:a16="http://schemas.microsoft.com/office/drawing/2014/main" val="10006"/>
                  </a:ext>
                </a:extLst>
              </a:tr>
              <a:tr h="370840">
                <a:tc>
                  <a:txBody>
                    <a:bodyPr/>
                    <a:lstStyle/>
                    <a:p>
                      <a:r>
                        <a:rPr lang="sv-SE" sz="1050" dirty="0"/>
                        <a:t>Granskningsmetod</a:t>
                      </a:r>
                    </a:p>
                  </a:txBody>
                  <a:tcPr/>
                </a:tc>
                <a:tc>
                  <a:txBody>
                    <a:bodyPr/>
                    <a:lstStyle/>
                    <a:p>
                      <a:endParaRPr lang="sv-SE" sz="1050" dirty="0"/>
                    </a:p>
                  </a:txBody>
                  <a:tcPr/>
                </a:tc>
                <a:extLst>
                  <a:ext uri="{0D108BD9-81ED-4DB2-BD59-A6C34878D82A}">
                    <a16:rowId xmlns:a16="http://schemas.microsoft.com/office/drawing/2014/main" val="10007"/>
                  </a:ext>
                </a:extLst>
              </a:tr>
              <a:tr h="370840">
                <a:tc>
                  <a:txBody>
                    <a:bodyPr/>
                    <a:lstStyle/>
                    <a:p>
                      <a:r>
                        <a:rPr lang="sv-SE" sz="1050" dirty="0"/>
                        <a:t>Väsentlighetskriterium </a:t>
                      </a:r>
                    </a:p>
                  </a:txBody>
                  <a:tcPr/>
                </a:tc>
                <a:tc>
                  <a:txBody>
                    <a:bodyPr/>
                    <a:lstStyle/>
                    <a:p>
                      <a:endParaRPr lang="sv-SE" sz="1050" dirty="0"/>
                    </a:p>
                  </a:txBody>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Fortsatt drift</a:t>
                      </a:r>
                    </a:p>
                    <a:p>
                      <a:endParaRPr lang="sv-SE" sz="1050" dirty="0"/>
                    </a:p>
                  </a:txBody>
                  <a:tcPr/>
                </a:tc>
                <a:tc>
                  <a:txBody>
                    <a:bodyPr/>
                    <a:lstStyle/>
                    <a:p>
                      <a:endParaRPr lang="sv-SE" sz="1050" dirty="0"/>
                    </a:p>
                  </a:txBody>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Betydande brister i intern kontroll och/eller redovisningssystem</a:t>
                      </a:r>
                    </a:p>
                    <a:p>
                      <a:endParaRPr lang="sv-SE" sz="1050" dirty="0"/>
                    </a:p>
                  </a:txBody>
                  <a:tcPr/>
                </a:tc>
                <a:tc>
                  <a:txBody>
                    <a:bodyPr/>
                    <a:lstStyle/>
                    <a:p>
                      <a:endParaRPr lang="sv-SE" sz="1050" dirty="0"/>
                    </a:p>
                  </a:txBody>
                  <a:tcPr/>
                </a:tc>
                <a:extLst>
                  <a:ext uri="{0D108BD9-81ED-4DB2-BD59-A6C34878D82A}">
                    <a16:rowId xmlns:a16="http://schemas.microsoft.com/office/drawing/2014/main" val="10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Överträdelser av lagar eller andra författningar </a:t>
                      </a:r>
                    </a:p>
                    <a:p>
                      <a:endParaRPr lang="sv-SE" sz="1050" dirty="0"/>
                    </a:p>
                  </a:txBody>
                  <a:tcPr/>
                </a:tc>
                <a:tc>
                  <a:txBody>
                    <a:bodyPr/>
                    <a:lstStyle/>
                    <a:p>
                      <a:endParaRPr lang="sv-SE" sz="1050" dirty="0"/>
                    </a:p>
                  </a:txBody>
                  <a:tcPr/>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Värderingsmetoder och förändringar i dessa </a:t>
                      </a:r>
                    </a:p>
                    <a:p>
                      <a:endParaRPr lang="sv-SE" sz="1050" dirty="0"/>
                    </a:p>
                  </a:txBody>
                  <a:tcPr/>
                </a:tc>
                <a:tc>
                  <a:txBody>
                    <a:bodyPr/>
                    <a:lstStyle/>
                    <a:p>
                      <a:endParaRPr lang="sv-SE" sz="1050" dirty="0"/>
                    </a:p>
                  </a:txBody>
                  <a:tcPr/>
                </a:tc>
                <a:extLst>
                  <a:ext uri="{0D108BD9-81ED-4DB2-BD59-A6C34878D82A}">
                    <a16:rowId xmlns:a16="http://schemas.microsoft.com/office/drawing/2014/main" val="1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Konsolideringens omfattning</a:t>
                      </a:r>
                    </a:p>
                    <a:p>
                      <a:endParaRPr lang="sv-SE" sz="1050" dirty="0"/>
                    </a:p>
                  </a:txBody>
                  <a:tcPr/>
                </a:tc>
                <a:tc>
                  <a:txBody>
                    <a:bodyPr/>
                    <a:lstStyle/>
                    <a:p>
                      <a:endParaRPr lang="sv-SE" sz="1050" dirty="0"/>
                    </a:p>
                  </a:txBody>
                  <a:tcPr/>
                </a:tc>
                <a:extLst>
                  <a:ext uri="{0D108BD9-81ED-4DB2-BD59-A6C34878D82A}">
                    <a16:rowId xmlns:a16="http://schemas.microsoft.com/office/drawing/2014/main" val="100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Revisorer utanför EY </a:t>
                      </a:r>
                    </a:p>
                    <a:p>
                      <a:endParaRPr lang="sv-SE" sz="1050" dirty="0"/>
                    </a:p>
                  </a:txBody>
                  <a:tcPr/>
                </a:tc>
                <a:tc>
                  <a:txBody>
                    <a:bodyPr/>
                    <a:lstStyle/>
                    <a:p>
                      <a:endParaRPr lang="sv-SE" sz="1050" dirty="0"/>
                    </a:p>
                  </a:txBody>
                  <a:tcPr/>
                </a:tc>
                <a:extLst>
                  <a:ext uri="{0D108BD9-81ED-4DB2-BD59-A6C34878D82A}">
                    <a16:rowId xmlns:a16="http://schemas.microsoft.com/office/drawing/2014/main" val="10014"/>
                  </a:ext>
                </a:extLst>
              </a:tr>
              <a:tr h="370840">
                <a:tc>
                  <a:txBody>
                    <a:bodyPr/>
                    <a:lstStyle/>
                    <a:p>
                      <a:r>
                        <a:rPr lang="sv-SE" sz="1050" dirty="0"/>
                        <a:t>Allt material och förklaringar erhållna</a:t>
                      </a:r>
                    </a:p>
                  </a:txBody>
                  <a:tcPr/>
                </a:tc>
                <a:tc>
                  <a:txBody>
                    <a:bodyPr/>
                    <a:lstStyle/>
                    <a:p>
                      <a:endParaRPr lang="sv-SE" sz="1050" dirty="0"/>
                    </a:p>
                  </a:txBody>
                  <a:tcPr/>
                </a:tc>
                <a:extLst>
                  <a:ext uri="{0D108BD9-81ED-4DB2-BD59-A6C34878D82A}">
                    <a16:rowId xmlns:a16="http://schemas.microsoft.com/office/drawing/2014/main" val="100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Andra frågor  </a:t>
                      </a:r>
                    </a:p>
                    <a:p>
                      <a:endParaRPr lang="sv-SE" sz="1050" dirty="0"/>
                    </a:p>
                  </a:txBody>
                  <a:tcPr/>
                </a:tc>
                <a:tc>
                  <a:txBody>
                    <a:bodyPr/>
                    <a:lstStyle/>
                    <a:p>
                      <a:endParaRPr lang="sv-SE" sz="1050" dirty="0"/>
                    </a:p>
                  </a:txBody>
                  <a:tcPr/>
                </a:tc>
                <a:extLst>
                  <a:ext uri="{0D108BD9-81ED-4DB2-BD59-A6C34878D82A}">
                    <a16:rowId xmlns:a16="http://schemas.microsoft.com/office/drawing/2014/main" val="10016"/>
                  </a:ext>
                </a:extLst>
              </a:tr>
              <a:tr h="370840">
                <a:tc>
                  <a:txBody>
                    <a:bodyPr/>
                    <a:lstStyle/>
                    <a:p>
                      <a:endParaRPr lang="sv-SE" sz="1050" dirty="0"/>
                    </a:p>
                  </a:txBody>
                  <a:tcPr/>
                </a:tc>
                <a:tc>
                  <a:txBody>
                    <a:bodyPr/>
                    <a:lstStyle/>
                    <a:p>
                      <a:endParaRPr lang="sv-SE" sz="1050" dirty="0"/>
                    </a:p>
                  </a:txBody>
                  <a:tcPr/>
                </a:tc>
                <a:extLst>
                  <a:ext uri="{0D108BD9-81ED-4DB2-BD59-A6C34878D82A}">
                    <a16:rowId xmlns:a16="http://schemas.microsoft.com/office/drawing/2014/main" val="1001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3595712"/>
              </p:ext>
            </p:extLst>
          </p:nvPr>
        </p:nvGraphicFramePr>
        <p:xfrm>
          <a:off x="457200" y="1417365"/>
          <a:ext cx="8229600" cy="4371840"/>
        </p:xfrm>
        <a:graphic>
          <a:graphicData uri="http://schemas.openxmlformats.org/drawingml/2006/table">
            <a:tbl>
              <a:tblPr>
                <a:tableStyleId>{5C22544A-7EE6-4342-B048-85BDC9FD1C3A}</a:tableStyleId>
              </a:tblPr>
              <a:tblGrid>
                <a:gridCol w="5042848">
                  <a:extLst>
                    <a:ext uri="{9D8B030D-6E8A-4147-A177-3AD203B41FA5}">
                      <a16:colId xmlns:a16="http://schemas.microsoft.com/office/drawing/2014/main" val="20000"/>
                    </a:ext>
                  </a:extLst>
                </a:gridCol>
                <a:gridCol w="3186752">
                  <a:extLst>
                    <a:ext uri="{9D8B030D-6E8A-4147-A177-3AD203B41FA5}">
                      <a16:colId xmlns:a16="http://schemas.microsoft.com/office/drawing/2014/main" val="20001"/>
                    </a:ext>
                  </a:extLst>
                </a:gridCol>
              </a:tblGrid>
              <a:tr h="190500">
                <a:tc>
                  <a:txBody>
                    <a:bodyPr/>
                    <a:lstStyle/>
                    <a:p>
                      <a:pPr algn="l" fontAlgn="b"/>
                      <a:r>
                        <a:rPr lang="sv-SE" sz="1200" b="1" u="none" strike="noStrike" dirty="0">
                          <a:effectLst/>
                          <a:latin typeface="EYInterstate Light" panose="02000506000000020004" pitchFamily="2" charset="0"/>
                        </a:rPr>
                        <a:t>Område</a:t>
                      </a:r>
                      <a:endParaRPr lang="sv-SE" sz="1200" b="1" i="0" u="none" strike="noStrike" dirty="0">
                        <a:solidFill>
                          <a:srgbClr val="000000"/>
                        </a:solidFill>
                        <a:effectLst/>
                        <a:latin typeface="EYInterstate Light" panose="02000506000000020004" pitchFamily="2" charset="0"/>
                      </a:endParaRPr>
                    </a:p>
                  </a:txBody>
                  <a:tcPr marL="36000" marR="36000" marT="36000" marB="36000">
                    <a:solidFill>
                      <a:schemeClr val="accent2"/>
                    </a:solidFill>
                  </a:tcPr>
                </a:tc>
                <a:tc>
                  <a:txBody>
                    <a:bodyPr/>
                    <a:lstStyle/>
                    <a:p>
                      <a:pPr algn="l" fontAlgn="b"/>
                      <a:r>
                        <a:rPr lang="sv-SE" sz="1200" b="1" u="none" strike="noStrike" dirty="0">
                          <a:effectLst/>
                          <a:latin typeface="EYInterstate Light" panose="02000506000000020004" pitchFamily="2" charset="0"/>
                        </a:rPr>
                        <a:t>Kommunikation</a:t>
                      </a:r>
                      <a:endParaRPr lang="sv-SE" sz="1200" b="1" i="0" u="none" strike="noStrike" dirty="0">
                        <a:solidFill>
                          <a:srgbClr val="000000"/>
                        </a:solidFill>
                        <a:effectLst/>
                        <a:latin typeface="EYInterstate Light" panose="02000506000000020004" pitchFamily="2" charset="0"/>
                      </a:endParaRPr>
                    </a:p>
                  </a:txBody>
                  <a:tcPr marL="36000" marR="36000" marT="36000" marB="36000">
                    <a:solidFill>
                      <a:schemeClr val="accent2"/>
                    </a:solidFill>
                  </a:tcPr>
                </a:tc>
                <a:extLst>
                  <a:ext uri="{0D108BD9-81ED-4DB2-BD59-A6C34878D82A}">
                    <a16:rowId xmlns:a16="http://schemas.microsoft.com/office/drawing/2014/main" val="10000"/>
                  </a:ext>
                </a:extLst>
              </a:tr>
              <a:tr h="190500">
                <a:tc>
                  <a:txBody>
                    <a:bodyPr/>
                    <a:lstStyle/>
                    <a:p>
                      <a:pPr algn="l" fontAlgn="b"/>
                      <a:r>
                        <a:rPr lang="sv-SE" sz="1200" u="none" strike="noStrike" dirty="0">
                          <a:effectLst/>
                          <a:latin typeface="EYInterstate Light" panose="02000506000000020004" pitchFamily="2" charset="0"/>
                        </a:rPr>
                        <a:t>Opartiskhet och självständighet</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chemeClr val="dk1"/>
                          </a:solidFill>
                          <a:effectLst/>
                          <a:latin typeface="EYInterstate Light" panose="02000506000000020004" pitchFamily="2" charset="0"/>
                        </a:rPr>
                        <a:t>Se</a:t>
                      </a:r>
                      <a:r>
                        <a:rPr lang="sv-SE" sz="1200" b="0" i="0" u="none" strike="noStrike" baseline="0" dirty="0">
                          <a:solidFill>
                            <a:schemeClr val="dk1"/>
                          </a:solidFill>
                          <a:effectLst/>
                          <a:latin typeface="EYInterstate Light" panose="02000506000000020004" pitchFamily="2" charset="0"/>
                        </a:rPr>
                        <a:t> bilaga 1</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extLst>
                  <a:ext uri="{0D108BD9-81ED-4DB2-BD59-A6C34878D82A}">
                    <a16:rowId xmlns:a16="http://schemas.microsoft.com/office/drawing/2014/main" val="10001"/>
                  </a:ext>
                </a:extLst>
              </a:tr>
              <a:tr h="190500">
                <a:tc>
                  <a:txBody>
                    <a:bodyPr/>
                    <a:lstStyle/>
                    <a:p>
                      <a:pPr algn="l" fontAlgn="b"/>
                      <a:r>
                        <a:rPr lang="sv-SE" sz="1200" u="none" strike="noStrike" dirty="0">
                          <a:effectLst/>
                          <a:latin typeface="EYInterstate Light" panose="02000506000000020004" pitchFamily="2" charset="0"/>
                        </a:rPr>
                        <a:t>Nyckelrevisor</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a:solidFill>
                            <a:schemeClr val="dk1"/>
                          </a:solidFill>
                          <a:effectLst/>
                          <a:latin typeface="EYInterstate Light" panose="02000506000000020004" pitchFamily="2" charset="0"/>
                        </a:rPr>
                        <a:t>Se</a:t>
                      </a:r>
                      <a:r>
                        <a:rPr lang="sv-SE" sz="1200" b="0" i="0" u="none" strike="noStrike" baseline="0" dirty="0">
                          <a:solidFill>
                            <a:schemeClr val="dk1"/>
                          </a:solidFill>
                          <a:effectLst/>
                          <a:latin typeface="EYInterstate Light" panose="02000506000000020004" pitchFamily="2" charset="0"/>
                        </a:rPr>
                        <a:t> bilaga 1</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extLst>
                  <a:ext uri="{0D108BD9-81ED-4DB2-BD59-A6C34878D82A}">
                    <a16:rowId xmlns:a16="http://schemas.microsoft.com/office/drawing/2014/main" val="10002"/>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200" u="none" strike="noStrike" dirty="0">
                          <a:effectLst/>
                          <a:latin typeface="EYInterstate Light" panose="02000506000000020004" pitchFamily="2" charset="0"/>
                        </a:rPr>
                        <a:t>Tredje mans deltagande i revisionen / Gemensam revision / revisorer utanför</a:t>
                      </a:r>
                      <a:r>
                        <a:rPr lang="sv-SE" sz="1200" u="none" strike="noStrike" baseline="0" dirty="0">
                          <a:effectLst/>
                          <a:latin typeface="EYInterstate Light" panose="02000506000000020004" pitchFamily="2" charset="0"/>
                        </a:rPr>
                        <a:t> EY</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Ej tillämpligt</a:t>
                      </a:r>
                    </a:p>
                  </a:txBody>
                  <a:tcPr marL="36000" marR="36000" marT="36000" marB="36000">
                    <a:noFill/>
                  </a:tcPr>
                </a:tc>
                <a:extLst>
                  <a:ext uri="{0D108BD9-81ED-4DB2-BD59-A6C34878D82A}">
                    <a16:rowId xmlns:a16="http://schemas.microsoft.com/office/drawing/2014/main" val="10003"/>
                  </a:ext>
                </a:extLst>
              </a:tr>
              <a:tr h="190500">
                <a:tc>
                  <a:txBody>
                    <a:bodyPr/>
                    <a:lstStyle/>
                    <a:p>
                      <a:pPr algn="l" fontAlgn="b"/>
                      <a:r>
                        <a:rPr lang="sv-SE" sz="1200" u="none" strike="noStrike">
                          <a:effectLst/>
                          <a:latin typeface="EYInterstate Light" panose="02000506000000020004" pitchFamily="2" charset="0"/>
                        </a:rPr>
                        <a:t>Typ, frekvens och omfattning av kommunikation med revisionskommittén</a:t>
                      </a:r>
                      <a:endParaRPr lang="sv-SE" sz="1200" b="0" i="0" u="none" strike="noStrike">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Se föregående bild</a:t>
                      </a:r>
                    </a:p>
                  </a:txBody>
                  <a:tcPr marL="36000" marR="36000" marT="36000" marB="36000">
                    <a:noFill/>
                  </a:tcPr>
                </a:tc>
                <a:extLst>
                  <a:ext uri="{0D108BD9-81ED-4DB2-BD59-A6C34878D82A}">
                    <a16:rowId xmlns:a16="http://schemas.microsoft.com/office/drawing/2014/main" val="10004"/>
                  </a:ext>
                </a:extLst>
              </a:tr>
              <a:tr h="190500">
                <a:tc>
                  <a:txBody>
                    <a:bodyPr/>
                    <a:lstStyle/>
                    <a:p>
                      <a:pPr algn="l" fontAlgn="b"/>
                      <a:r>
                        <a:rPr lang="sv-SE" sz="1200" u="none" strike="noStrike" dirty="0">
                          <a:effectLst/>
                          <a:latin typeface="EYInterstate Light" panose="02000506000000020004" pitchFamily="2" charset="0"/>
                        </a:rPr>
                        <a:t>Revisionens omfattning</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Se bild 5</a:t>
                      </a:r>
                    </a:p>
                  </a:txBody>
                  <a:tcPr marL="36000" marR="36000" marT="36000" marB="36000">
                    <a:noFill/>
                  </a:tcPr>
                </a:tc>
                <a:extLst>
                  <a:ext uri="{0D108BD9-81ED-4DB2-BD59-A6C34878D82A}">
                    <a16:rowId xmlns:a16="http://schemas.microsoft.com/office/drawing/2014/main" val="10005"/>
                  </a:ext>
                </a:extLst>
              </a:tr>
              <a:tr h="190500">
                <a:tc>
                  <a:txBody>
                    <a:bodyPr/>
                    <a:lstStyle/>
                    <a:p>
                      <a:pPr algn="l" fontAlgn="b"/>
                      <a:r>
                        <a:rPr lang="sv-SE" sz="1200" u="none" strike="noStrike" dirty="0">
                          <a:effectLst/>
                          <a:latin typeface="EYInterstate Light" panose="02000506000000020004" pitchFamily="2" charset="0"/>
                        </a:rPr>
                        <a:t>Granskningsmetod</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Substansgranskning</a:t>
                      </a:r>
                      <a:r>
                        <a:rPr lang="sv-SE" sz="1200" b="0" i="0" u="none" strike="noStrike" baseline="0" dirty="0">
                          <a:solidFill>
                            <a:srgbClr val="000000"/>
                          </a:solidFill>
                          <a:effectLst/>
                          <a:latin typeface="EYInterstate Light" panose="02000506000000020004" pitchFamily="2" charset="0"/>
                        </a:rPr>
                        <a:t> / presentation</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extLst>
                  <a:ext uri="{0D108BD9-81ED-4DB2-BD59-A6C34878D82A}">
                    <a16:rowId xmlns:a16="http://schemas.microsoft.com/office/drawing/2014/main" val="10006"/>
                  </a:ext>
                </a:extLst>
              </a:tr>
              <a:tr h="190500">
                <a:tc>
                  <a:txBody>
                    <a:bodyPr/>
                    <a:lstStyle/>
                    <a:p>
                      <a:pPr algn="l" fontAlgn="b"/>
                      <a:r>
                        <a:rPr lang="sv-SE" sz="1200" u="none" strike="noStrike" dirty="0">
                          <a:effectLst/>
                          <a:latin typeface="EYInterstate Light" panose="02000506000000020004" pitchFamily="2" charset="0"/>
                        </a:rPr>
                        <a:t>Väsentlighetskriterium </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Presenteras på plats</a:t>
                      </a:r>
                    </a:p>
                  </a:txBody>
                  <a:tcPr marL="36000" marR="36000" marT="36000" marB="36000">
                    <a:noFill/>
                  </a:tcPr>
                </a:tc>
                <a:extLst>
                  <a:ext uri="{0D108BD9-81ED-4DB2-BD59-A6C34878D82A}">
                    <a16:rowId xmlns:a16="http://schemas.microsoft.com/office/drawing/2014/main" val="10007"/>
                  </a:ext>
                </a:extLst>
              </a:tr>
              <a:tr h="190500">
                <a:tc>
                  <a:txBody>
                    <a:bodyPr/>
                    <a:lstStyle/>
                    <a:p>
                      <a:pPr algn="l" fontAlgn="b"/>
                      <a:r>
                        <a:rPr lang="sv-SE" sz="1200" u="none" strike="noStrike">
                          <a:effectLst/>
                          <a:latin typeface="EYInterstate Light" panose="02000506000000020004" pitchFamily="2" charset="0"/>
                        </a:rPr>
                        <a:t>Fortsatt drift</a:t>
                      </a:r>
                      <a:endParaRPr lang="sv-SE" sz="1200" b="0" i="0" u="none" strike="noStrike">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Bedöms föreligga</a:t>
                      </a:r>
                    </a:p>
                  </a:txBody>
                  <a:tcPr marL="36000" marR="36000" marT="36000" marB="36000">
                    <a:noFill/>
                  </a:tcPr>
                </a:tc>
                <a:extLst>
                  <a:ext uri="{0D108BD9-81ED-4DB2-BD59-A6C34878D82A}">
                    <a16:rowId xmlns:a16="http://schemas.microsoft.com/office/drawing/2014/main" val="10008"/>
                  </a:ext>
                </a:extLst>
              </a:tr>
              <a:tr h="190500">
                <a:tc>
                  <a:txBody>
                    <a:bodyPr/>
                    <a:lstStyle/>
                    <a:p>
                      <a:pPr algn="l" fontAlgn="b"/>
                      <a:r>
                        <a:rPr lang="sv-SE" sz="1200" u="none" strike="noStrike" dirty="0">
                          <a:effectLst/>
                          <a:latin typeface="EYInterstate Light" panose="02000506000000020004" pitchFamily="2" charset="0"/>
                        </a:rPr>
                        <a:t>Betydande brister i intern kontroll och/eller redovisningssystem</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Inga</a:t>
                      </a:r>
                      <a:r>
                        <a:rPr lang="sv-SE" sz="1200" b="0" i="0" u="none" strike="noStrike" baseline="0" dirty="0">
                          <a:solidFill>
                            <a:srgbClr val="000000"/>
                          </a:solidFill>
                          <a:effectLst/>
                          <a:latin typeface="EYInterstate Light" panose="02000506000000020004" pitchFamily="2" charset="0"/>
                        </a:rPr>
                        <a:t> betydande brister, se bild 11 för sammanfattning</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extLst>
                  <a:ext uri="{0D108BD9-81ED-4DB2-BD59-A6C34878D82A}">
                    <a16:rowId xmlns:a16="http://schemas.microsoft.com/office/drawing/2014/main" val="10009"/>
                  </a:ext>
                </a:extLst>
              </a:tr>
              <a:tr h="190500">
                <a:tc>
                  <a:txBody>
                    <a:bodyPr/>
                    <a:lstStyle/>
                    <a:p>
                      <a:pPr algn="l" fontAlgn="b"/>
                      <a:r>
                        <a:rPr lang="sv-SE" sz="1200" u="none" strike="noStrike" dirty="0">
                          <a:effectLst/>
                          <a:latin typeface="EYInterstate Light" panose="02000506000000020004" pitchFamily="2" charset="0"/>
                        </a:rPr>
                        <a:t>Överträdelser av lagar eller andra författningar </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Inga</a:t>
                      </a:r>
                      <a:r>
                        <a:rPr lang="sv-SE" sz="1200" b="0" i="0" u="none" strike="noStrike" baseline="0" dirty="0">
                          <a:solidFill>
                            <a:srgbClr val="000000"/>
                          </a:solidFill>
                          <a:effectLst/>
                          <a:latin typeface="EYInterstate Light" panose="02000506000000020004" pitchFamily="2" charset="0"/>
                        </a:rPr>
                        <a:t> väsentliga noterade</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extLst>
                  <a:ext uri="{0D108BD9-81ED-4DB2-BD59-A6C34878D82A}">
                    <a16:rowId xmlns:a16="http://schemas.microsoft.com/office/drawing/2014/main" val="10010"/>
                  </a:ext>
                </a:extLst>
              </a:tr>
              <a:tr h="190500">
                <a:tc>
                  <a:txBody>
                    <a:bodyPr/>
                    <a:lstStyle/>
                    <a:p>
                      <a:pPr algn="l" fontAlgn="b"/>
                      <a:r>
                        <a:rPr lang="sv-SE" sz="1200" u="none" strike="noStrike">
                          <a:effectLst/>
                          <a:latin typeface="EYInterstate Light" panose="02000506000000020004" pitchFamily="2" charset="0"/>
                        </a:rPr>
                        <a:t>Värderingsmetoder och förändringar i dessa </a:t>
                      </a:r>
                      <a:endParaRPr lang="sv-SE" sz="1200" b="0" i="0" u="none" strike="noStrike">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Inga väsentliga förändringar noterade</a:t>
                      </a:r>
                    </a:p>
                  </a:txBody>
                  <a:tcPr marL="36000" marR="36000" marT="36000" marB="36000">
                    <a:noFill/>
                  </a:tcPr>
                </a:tc>
                <a:extLst>
                  <a:ext uri="{0D108BD9-81ED-4DB2-BD59-A6C34878D82A}">
                    <a16:rowId xmlns:a16="http://schemas.microsoft.com/office/drawing/2014/main" val="10011"/>
                  </a:ext>
                </a:extLst>
              </a:tr>
              <a:tr h="190500">
                <a:tc>
                  <a:txBody>
                    <a:bodyPr/>
                    <a:lstStyle/>
                    <a:p>
                      <a:pPr algn="l" fontAlgn="b"/>
                      <a:r>
                        <a:rPr lang="sv-SE" sz="1200" u="none" strike="noStrike">
                          <a:effectLst/>
                          <a:latin typeface="EYInterstate Light" panose="02000506000000020004" pitchFamily="2" charset="0"/>
                        </a:rPr>
                        <a:t>Konsolideringens omfattning</a:t>
                      </a:r>
                      <a:endParaRPr lang="sv-SE" sz="1200" b="0" i="0" u="none" strike="noStrike">
                        <a:solidFill>
                          <a:srgbClr val="000000"/>
                        </a:solidFill>
                        <a:effectLst/>
                        <a:latin typeface="EYInterstate Light" panose="02000506000000020004" pitchFamily="2" charset="0"/>
                      </a:endParaRPr>
                    </a:p>
                  </a:txBody>
                  <a:tcPr marL="36000" marR="36000" marT="36000" marB="36000">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EYInterstate Light" panose="02000506000000020004" pitchFamily="2" charset="0"/>
                        </a:rPr>
                        <a:t>Ej tillämpligt</a:t>
                      </a:r>
                    </a:p>
                  </a:txBody>
                  <a:tcPr marL="36000" marR="36000" marT="36000" marB="36000">
                    <a:noFill/>
                  </a:tcPr>
                </a:tc>
                <a:extLst>
                  <a:ext uri="{0D108BD9-81ED-4DB2-BD59-A6C34878D82A}">
                    <a16:rowId xmlns:a16="http://schemas.microsoft.com/office/drawing/2014/main" val="10012"/>
                  </a:ext>
                </a:extLst>
              </a:tr>
              <a:tr h="190500">
                <a:tc>
                  <a:txBody>
                    <a:bodyPr/>
                    <a:lstStyle/>
                    <a:p>
                      <a:pPr algn="l" fontAlgn="b"/>
                      <a:r>
                        <a:rPr lang="sv-SE" sz="1200" u="none" strike="noStrike" dirty="0">
                          <a:effectLst/>
                          <a:latin typeface="EYInterstate Light" panose="02000506000000020004" pitchFamily="2" charset="0"/>
                        </a:rPr>
                        <a:t>Allt material och förklaringar erhållna</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algn="l" fontAlgn="b"/>
                      <a:r>
                        <a:rPr lang="sv-SE" sz="1200" b="0" i="0" u="none" strike="noStrike" dirty="0">
                          <a:solidFill>
                            <a:srgbClr val="000000"/>
                          </a:solidFill>
                          <a:effectLst/>
                          <a:latin typeface="EYInterstate Light" panose="02000506000000020004" pitchFamily="2" charset="0"/>
                        </a:rPr>
                        <a:t>Allt</a:t>
                      </a:r>
                      <a:r>
                        <a:rPr lang="sv-SE" sz="1200" b="0" i="0" u="none" strike="noStrike" baseline="0" dirty="0">
                          <a:solidFill>
                            <a:srgbClr val="000000"/>
                          </a:solidFill>
                          <a:effectLst/>
                          <a:latin typeface="EYInterstate Light" panose="02000506000000020004" pitchFamily="2" charset="0"/>
                        </a:rPr>
                        <a:t> efterfrågat material erhållet</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extLst>
                  <a:ext uri="{0D108BD9-81ED-4DB2-BD59-A6C34878D82A}">
                    <a16:rowId xmlns:a16="http://schemas.microsoft.com/office/drawing/2014/main" val="10013"/>
                  </a:ext>
                </a:extLst>
              </a:tr>
              <a:tr h="190500">
                <a:tc>
                  <a:txBody>
                    <a:bodyPr/>
                    <a:lstStyle/>
                    <a:p>
                      <a:pPr algn="l" fontAlgn="b"/>
                      <a:r>
                        <a:rPr lang="sv-SE" sz="1200" u="none" strike="noStrike" dirty="0">
                          <a:effectLst/>
                          <a:latin typeface="EYInterstate Light" panose="02000506000000020004" pitchFamily="2" charset="0"/>
                        </a:rPr>
                        <a:t>Andra frågor  </a:t>
                      </a:r>
                      <a:endParaRPr lang="sv-SE" sz="1200" b="0" i="0" u="none" strike="noStrike" dirty="0">
                        <a:solidFill>
                          <a:srgbClr val="000000"/>
                        </a:solidFill>
                        <a:effectLst/>
                        <a:latin typeface="EYInterstate Light" panose="02000506000000020004" pitchFamily="2" charset="0"/>
                      </a:endParaRPr>
                    </a:p>
                  </a:txBody>
                  <a:tcPr marL="36000" marR="36000" marT="36000" marB="36000">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EYInterstate Light" panose="02000506000000020004" pitchFamily="2" charset="0"/>
                        </a:rPr>
                        <a:t>Ej tillämpligt</a:t>
                      </a:r>
                    </a:p>
                  </a:txBody>
                  <a:tcPr marL="36000" marR="36000" marT="36000" marB="36000">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642610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sv-SE" dirty="0"/>
              <a:t>Uppföljning av tidigare lämnade rekommendationer</a:t>
            </a:r>
            <a:br>
              <a:rPr lang="sv-SE" dirty="0"/>
            </a:br>
            <a:endParaRPr lang="sv-SE" sz="2400" b="0" dirty="0"/>
          </a:p>
        </p:txBody>
      </p:sp>
      <p:sp>
        <p:nvSpPr>
          <p:cNvPr id="7" name="Rectangle 6"/>
          <p:cNvSpPr/>
          <p:nvPr/>
        </p:nvSpPr>
        <p:spPr>
          <a:xfrm>
            <a:off x="453753" y="1096180"/>
            <a:ext cx="8229600" cy="2675740"/>
          </a:xfrm>
          <a:prstGeom prst="rect">
            <a:avLst/>
          </a:prstGeom>
        </p:spPr>
        <p:txBody>
          <a:bodyPr lIns="0" rIns="0">
            <a:noAutofit/>
          </a:bodyPr>
          <a:lstStyle/>
          <a:p>
            <a:pPr>
              <a:spcBef>
                <a:spcPct val="20000"/>
              </a:spcBef>
              <a:buClr>
                <a:schemeClr val="accent2"/>
              </a:buClr>
              <a:buSzPct val="70000"/>
            </a:pPr>
            <a:r>
              <a:rPr lang="sv-SE" sz="1200" dirty="0">
                <a:solidFill>
                  <a:schemeClr val="bg1"/>
                </a:solidFill>
                <a:latin typeface="EYInterstate Light" pitchFamily="2" charset="0"/>
              </a:rPr>
              <a:t>I samband med vår löpande granskning avlämnade vi en lägesrapport avseende intern kontroll. Rapporten innehöll ett antal rekommendationer avseende bl.a. bokslutsprocessen, inköp och utbetalningar, återförsäkringsprocessen och löneprocessen. Vi kommer att följa upp dessa under 2021. Nedan sammanfattas våra väsentliga iakttagelser.</a:t>
            </a:r>
          </a:p>
        </p:txBody>
      </p:sp>
      <p:sp>
        <p:nvSpPr>
          <p:cNvPr id="12" name="TextBox 11"/>
          <p:cNvSpPr txBox="1"/>
          <p:nvPr/>
        </p:nvSpPr>
        <p:spPr>
          <a:xfrm>
            <a:off x="9416955" y="0"/>
            <a:ext cx="3957851" cy="5355771"/>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tidigare kommunicerade iakttagelser, status  samt eventuella kommentarer.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Tabell: Ändra statusbedömning</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ändra färgkodning på en statusbedömning, ställ muspekaren i cellen och ändra cellens färgfyllning i menyn ”</a:t>
            </a:r>
            <a:r>
              <a:rPr lang="sv-SE" sz="1200" dirty="0" err="1">
                <a:latin typeface="EYInterstate Light" pitchFamily="2" charset="0"/>
              </a:rPr>
              <a:t>Shape</a:t>
            </a:r>
            <a:r>
              <a:rPr lang="sv-SE" sz="1200" dirty="0">
                <a:latin typeface="EYInterstate Light" pitchFamily="2" charset="0"/>
              </a:rPr>
              <a:t> </a:t>
            </a:r>
            <a:r>
              <a:rPr lang="sv-SE" sz="1200" dirty="0" err="1">
                <a:latin typeface="EYInterstate Light" pitchFamily="2" charset="0"/>
              </a:rPr>
              <a:t>Fill</a:t>
            </a:r>
            <a:r>
              <a:rPr lang="sv-SE" sz="1200" dirty="0">
                <a:latin typeface="EYInterstate Light" pitchFamily="2" charset="0"/>
              </a:rPr>
              <a:t>” under fliken ”Table Tools - Design” i menyraden.</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celler med grön och röd statusbedömning används vit textfyllning. För gul statusbedömning används svart textfyllning. </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Övriga kolumner: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graphicFrame>
        <p:nvGraphicFramePr>
          <p:cNvPr id="8" name="Table 7"/>
          <p:cNvGraphicFramePr>
            <a:graphicFrameLocks noGrp="1"/>
          </p:cNvGraphicFramePr>
          <p:nvPr>
            <p:extLst>
              <p:ext uri="{D42A27DB-BD31-4B8C-83A1-F6EECF244321}">
                <p14:modId xmlns:p14="http://schemas.microsoft.com/office/powerpoint/2010/main" val="2353321082"/>
              </p:ext>
            </p:extLst>
          </p:nvPr>
        </p:nvGraphicFramePr>
        <p:xfrm>
          <a:off x="343268" y="1782050"/>
          <a:ext cx="8272130" cy="4346448"/>
        </p:xfrm>
        <a:graphic>
          <a:graphicData uri="http://schemas.openxmlformats.org/drawingml/2006/table">
            <a:tbl>
              <a:tblPr/>
              <a:tblGrid>
                <a:gridCol w="2732567">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gridCol w="744279">
                  <a:extLst>
                    <a:ext uri="{9D8B030D-6E8A-4147-A177-3AD203B41FA5}">
                      <a16:colId xmlns:a16="http://schemas.microsoft.com/office/drawing/2014/main" val="20002"/>
                    </a:ext>
                  </a:extLst>
                </a:gridCol>
                <a:gridCol w="4008474">
                  <a:extLst>
                    <a:ext uri="{9D8B030D-6E8A-4147-A177-3AD203B41FA5}">
                      <a16:colId xmlns:a16="http://schemas.microsoft.com/office/drawing/2014/main" val="20003"/>
                    </a:ext>
                  </a:extLst>
                </a:gridCol>
              </a:tblGrid>
              <a:tr h="0">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0">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en-US" sz="1100" b="1" i="0" u="none" strike="noStrike" cap="none" normalizeH="0" baseline="0" dirty="0">
                          <a:ln>
                            <a:noFill/>
                          </a:ln>
                          <a:solidFill>
                            <a:srgbClr val="FFFFFF"/>
                          </a:solidFill>
                          <a:effectLst/>
                          <a:latin typeface="Arial"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5801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lang="sv-SE" sz="1100" b="1" kern="1200" dirty="0">
                          <a:solidFill>
                            <a:srgbClr val="646464"/>
                          </a:solidFill>
                          <a:latin typeface="+mn-lt"/>
                          <a:ea typeface="+mn-ea"/>
                          <a:cs typeface="+mn-cs"/>
                        </a:rPr>
                        <a:t>Premieprocessen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en-US" sz="1100" b="1" i="0" u="none" strike="noStrike" cap="none" normalizeH="0" baseline="0" dirty="0">
                        <a:ln>
                          <a:noFill/>
                        </a:ln>
                        <a:solidFill>
                          <a:srgbClr val="646464"/>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hangingPunct="0"/>
                      <a:r>
                        <a:rPr lang="sv-SE" sz="1100" kern="1200" dirty="0">
                          <a:solidFill>
                            <a:srgbClr val="646464"/>
                          </a:solidFill>
                          <a:latin typeface="+mn-lt"/>
                          <a:ea typeface="+mn-ea"/>
                          <a:cs typeface="+mn-cs"/>
                        </a:rPr>
                        <a:t>Vi har gått igenom processen inklusive bolagets rutiner avseende premiesättningen. Under året har bolaget ej haft några nya kunder utan endast uppdaterat villkor för befintliga. Bolaget har dokumenterade rutiner avseende premiesättningen för kunder och vi bedömer processen i allt väsentligt fungerar väl.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10002"/>
                  </a:ext>
                </a:extLst>
              </a:tr>
              <a:tr h="216992">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100" b="1" kern="1200" dirty="0">
                          <a:solidFill>
                            <a:srgbClr val="646464"/>
                          </a:solidFill>
                          <a:latin typeface="+mn-lt"/>
                          <a:ea typeface="+mn-ea"/>
                          <a:cs typeface="+mn-cs"/>
                        </a:rPr>
                        <a:t>Skaderegleringsprocessen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1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hangingPunct="0"/>
                      <a:r>
                        <a:rPr lang="sv-SE" sz="1100" kern="1200" dirty="0">
                          <a:solidFill>
                            <a:srgbClr val="646464"/>
                          </a:solidFill>
                          <a:latin typeface="+mn-lt"/>
                          <a:ea typeface="+mn-ea"/>
                          <a:cs typeface="+mn-cs"/>
                        </a:rPr>
                        <a:t>Bolaget har ett övergripande ramverk, samt ett specifikt ramverk för varje försäkringsområde. Samtliga ramverk har uppdaterats under 2021. </a:t>
                      </a:r>
                    </a:p>
                    <a:p>
                      <a:r>
                        <a:rPr lang="sv-SE" sz="1100" kern="1200" dirty="0">
                          <a:solidFill>
                            <a:srgbClr val="646464"/>
                          </a:solidFill>
                          <a:latin typeface="+mn-lt"/>
                          <a:ea typeface="+mn-ea"/>
                          <a:cs typeface="+mn-cs"/>
                        </a:rPr>
                        <a:t>Skadeansvarig har kvartalsvisa möten med samtliga skaderegleringsfirmor där väsentliga reserver gås igenom. Vår bedömning är att skaderegleringsprocessen i allt väsentligt fungerar väl.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100" b="1" kern="1200" dirty="0">
                          <a:solidFill>
                            <a:srgbClr val="646464"/>
                          </a:solidFill>
                          <a:latin typeface="+mn-lt"/>
                          <a:ea typeface="+mn-ea"/>
                          <a:cs typeface="+mn-cs"/>
                        </a:rPr>
                        <a:t>Återförsäkringsprocessen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1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hangingPunct="0"/>
                      <a:r>
                        <a:rPr lang="sv-SE" sz="1100" kern="1200" dirty="0">
                          <a:solidFill>
                            <a:srgbClr val="646464"/>
                          </a:solidFill>
                          <a:latin typeface="+mn-lt"/>
                          <a:ea typeface="+mn-ea"/>
                          <a:cs typeface="+mn-cs"/>
                        </a:rPr>
                        <a:t>Vi rekommenderar att bolaget tydliggör i dokumentationen att dualitet förekommit vid rapportering av data till återförsäkrarna. </a:t>
                      </a:r>
                    </a:p>
                    <a:p>
                      <a:pPr hangingPunct="0"/>
                      <a:r>
                        <a:rPr lang="sv-SE" sz="1100" kern="1200" dirty="0">
                          <a:solidFill>
                            <a:srgbClr val="646464"/>
                          </a:solidFill>
                          <a:latin typeface="+mn-lt"/>
                          <a:ea typeface="+mn-ea"/>
                          <a:cs typeface="+mn-cs"/>
                        </a:rPr>
                        <a:t> </a:t>
                      </a:r>
                    </a:p>
                    <a:p>
                      <a:pPr hangingPunct="0"/>
                      <a:r>
                        <a:rPr lang="sv-SE" sz="1100" kern="1200" dirty="0">
                          <a:solidFill>
                            <a:srgbClr val="646464"/>
                          </a:solidFill>
                          <a:latin typeface="+mn-lt"/>
                          <a:ea typeface="+mn-ea"/>
                          <a:cs typeface="+mn-cs"/>
                        </a:rPr>
                        <a:t>Vi rekommenderar även att bolaget uppdaterar sina styrdokument så att det överensstämmer med rutinen med det nya försäkringssystemet.  </a:t>
                      </a:r>
                    </a:p>
                    <a:p>
                      <a:pPr marL="0" marR="0" lvl="0" indent="0" algn="l" defTabSz="914400" rtl="0" eaLnBrk="1" fontAlgn="base" latinLnBrk="0" hangingPunct="1">
                        <a:lnSpc>
                          <a:spcPct val="100000"/>
                        </a:lnSpc>
                        <a:spcBef>
                          <a:spcPct val="20000"/>
                        </a:spcBef>
                        <a:spcAft>
                          <a:spcPct val="0"/>
                        </a:spcAft>
                        <a:buClrTx/>
                        <a:buSzPct val="75000"/>
                        <a:buFont typeface="Arial" panose="020B0604020202020204" pitchFamily="34" charset="0"/>
                        <a:buNone/>
                        <a:tabLst/>
                        <a:defRPr/>
                      </a:pPr>
                      <a:endParaRPr lang="sv-SE" sz="11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10004"/>
                  </a:ext>
                </a:extLst>
              </a:tr>
            </a:tbl>
          </a:graphicData>
        </a:graphic>
      </p:graphicFrame>
      <p:sp>
        <p:nvSpPr>
          <p:cNvPr id="9" name="Text Box 3"/>
          <p:cNvSpPr txBox="1">
            <a:spLocks noChangeArrowheads="1"/>
          </p:cNvSpPr>
          <p:nvPr/>
        </p:nvSpPr>
        <p:spPr bwMode="auto">
          <a:xfrm>
            <a:off x="1462504" y="6259984"/>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SIGNIFIKANTA</a:t>
            </a:r>
          </a:p>
          <a:p>
            <a:pPr algn="l" eaLnBrk="0" hangingPunct="0"/>
            <a:r>
              <a:rPr lang="sv-SE" sz="1100" dirty="0"/>
              <a:t>IAKTTAGELSER</a:t>
            </a:r>
          </a:p>
        </p:txBody>
      </p:sp>
      <p:sp>
        <p:nvSpPr>
          <p:cNvPr id="10" name="Text Box 5"/>
          <p:cNvSpPr txBox="1">
            <a:spLocks noChangeArrowheads="1"/>
          </p:cNvSpPr>
          <p:nvPr/>
        </p:nvSpPr>
        <p:spPr bwMode="auto">
          <a:xfrm>
            <a:off x="3050777" y="6297979"/>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VIKTIGA</a:t>
            </a:r>
          </a:p>
          <a:p>
            <a:pPr algn="l" eaLnBrk="0" hangingPunct="0"/>
            <a:r>
              <a:rPr lang="sv-SE" sz="1100" dirty="0"/>
              <a:t>IAKTTAGELSER</a:t>
            </a:r>
          </a:p>
        </p:txBody>
      </p:sp>
      <p:sp>
        <p:nvSpPr>
          <p:cNvPr id="11" name="Text Box 225"/>
          <p:cNvSpPr txBox="1">
            <a:spLocks noChangeArrowheads="1"/>
          </p:cNvSpPr>
          <p:nvPr/>
        </p:nvSpPr>
        <p:spPr bwMode="auto">
          <a:xfrm>
            <a:off x="4774863" y="6297978"/>
            <a:ext cx="131549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MINDRE</a:t>
            </a:r>
          </a:p>
          <a:p>
            <a:pPr algn="l" eaLnBrk="0" hangingPunct="0"/>
            <a:r>
              <a:rPr lang="sv-SE" sz="1100" dirty="0"/>
              <a:t>IAKTTAGELSER </a:t>
            </a:r>
          </a:p>
        </p:txBody>
      </p:sp>
      <p:sp>
        <p:nvSpPr>
          <p:cNvPr id="13" name="Text Box 224"/>
          <p:cNvSpPr txBox="1">
            <a:spLocks noChangeArrowheads="1"/>
          </p:cNvSpPr>
          <p:nvPr/>
        </p:nvSpPr>
        <p:spPr bwMode="auto">
          <a:xfrm>
            <a:off x="6431484" y="6259983"/>
            <a:ext cx="166840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INGA</a:t>
            </a:r>
          </a:p>
          <a:p>
            <a:pPr algn="l" eaLnBrk="0" hangingPunct="0"/>
            <a:r>
              <a:rPr lang="sv-SE" sz="1100" dirty="0"/>
              <a:t>IAKTTAGELSER</a:t>
            </a:r>
          </a:p>
        </p:txBody>
      </p:sp>
      <p:sp>
        <p:nvSpPr>
          <p:cNvPr id="14" name="AutoShape 6"/>
          <p:cNvSpPr>
            <a:spLocks noChangeArrowheads="1"/>
          </p:cNvSpPr>
          <p:nvPr/>
        </p:nvSpPr>
        <p:spPr bwMode="auto">
          <a:xfrm>
            <a:off x="4439338" y="6369050"/>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15" name="AutoShape 246"/>
          <p:cNvSpPr>
            <a:spLocks noChangeArrowheads="1"/>
          </p:cNvSpPr>
          <p:nvPr/>
        </p:nvSpPr>
        <p:spPr bwMode="auto">
          <a:xfrm>
            <a:off x="2806853" y="6367462"/>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17" name="AutoShape 4"/>
          <p:cNvSpPr>
            <a:spLocks noChangeArrowheads="1"/>
          </p:cNvSpPr>
          <p:nvPr/>
        </p:nvSpPr>
        <p:spPr bwMode="auto">
          <a:xfrm>
            <a:off x="1223508" y="6367462"/>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endParaRPr lang="sv-SE" dirty="0"/>
          </a:p>
        </p:txBody>
      </p:sp>
      <p:sp>
        <p:nvSpPr>
          <p:cNvPr id="31" name="AutoShape 6"/>
          <p:cNvSpPr>
            <a:spLocks noChangeArrowheads="1"/>
          </p:cNvSpPr>
          <p:nvPr/>
        </p:nvSpPr>
        <p:spPr bwMode="auto">
          <a:xfrm>
            <a:off x="3353829" y="5247821"/>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29" name="AutoShape 6"/>
          <p:cNvSpPr>
            <a:spLocks noChangeArrowheads="1"/>
          </p:cNvSpPr>
          <p:nvPr/>
        </p:nvSpPr>
        <p:spPr bwMode="auto">
          <a:xfrm>
            <a:off x="4164935" y="5247821"/>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23" name="AutoShape 108">
            <a:extLst>
              <a:ext uri="{FF2B5EF4-FFF2-40B4-BE49-F238E27FC236}">
                <a16:creationId xmlns:a16="http://schemas.microsoft.com/office/drawing/2014/main" id="{2CCB29A4-E0E8-476A-B395-9BF154A05F36}"/>
              </a:ext>
            </a:extLst>
          </p:cNvPr>
          <p:cNvSpPr>
            <a:spLocks noChangeArrowheads="1"/>
          </p:cNvSpPr>
          <p:nvPr/>
        </p:nvSpPr>
        <p:spPr bwMode="auto">
          <a:xfrm>
            <a:off x="6147236" y="6367461"/>
            <a:ext cx="215900" cy="215900"/>
          </a:xfrm>
          <a:prstGeom prst="flowChartConnector">
            <a:avLst/>
          </a:prstGeom>
          <a:noFill/>
          <a:ln w="9525" algn="ctr">
            <a:solidFill>
              <a:schemeClr val="tx1"/>
            </a:solidFill>
            <a:round/>
            <a:headEnd/>
            <a:tailEnd/>
          </a:ln>
          <a:effectLst/>
        </p:spPr>
        <p:txBody>
          <a:bodyPr wrap="none" lIns="91408" tIns="45704" rIns="91408" bIns="45704" anchor="ctr"/>
          <a:lstStyle/>
          <a:p>
            <a:endParaRPr lang="sv-SE" dirty="0"/>
          </a:p>
        </p:txBody>
      </p:sp>
      <p:sp>
        <p:nvSpPr>
          <p:cNvPr id="30" name="AutoShape 108">
            <a:extLst>
              <a:ext uri="{FF2B5EF4-FFF2-40B4-BE49-F238E27FC236}">
                <a16:creationId xmlns:a16="http://schemas.microsoft.com/office/drawing/2014/main" id="{941C993C-D034-44D6-A391-9B835BC842F2}"/>
              </a:ext>
            </a:extLst>
          </p:cNvPr>
          <p:cNvSpPr>
            <a:spLocks noChangeArrowheads="1"/>
          </p:cNvSpPr>
          <p:nvPr/>
        </p:nvSpPr>
        <p:spPr bwMode="auto">
          <a:xfrm>
            <a:off x="4155521" y="3902618"/>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32" name="AutoShape 108">
            <a:extLst>
              <a:ext uri="{FF2B5EF4-FFF2-40B4-BE49-F238E27FC236}">
                <a16:creationId xmlns:a16="http://schemas.microsoft.com/office/drawing/2014/main" id="{C5FA95BF-BA6B-4C84-B3A9-EDE9E45DD6D3}"/>
              </a:ext>
            </a:extLst>
          </p:cNvPr>
          <p:cNvSpPr>
            <a:spLocks noChangeArrowheads="1"/>
          </p:cNvSpPr>
          <p:nvPr/>
        </p:nvSpPr>
        <p:spPr bwMode="auto">
          <a:xfrm>
            <a:off x="4142776" y="2733161"/>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0" name="AutoShape 108">
            <a:extLst>
              <a:ext uri="{FF2B5EF4-FFF2-40B4-BE49-F238E27FC236}">
                <a16:creationId xmlns:a16="http://schemas.microsoft.com/office/drawing/2014/main" id="{D037CE13-051F-4E5A-A68F-F4F9B3EE71DC}"/>
              </a:ext>
            </a:extLst>
          </p:cNvPr>
          <p:cNvSpPr>
            <a:spLocks noChangeArrowheads="1"/>
          </p:cNvSpPr>
          <p:nvPr/>
        </p:nvSpPr>
        <p:spPr bwMode="auto">
          <a:xfrm>
            <a:off x="3375506" y="3902618"/>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1" name="AutoShape 108">
            <a:extLst>
              <a:ext uri="{FF2B5EF4-FFF2-40B4-BE49-F238E27FC236}">
                <a16:creationId xmlns:a16="http://schemas.microsoft.com/office/drawing/2014/main" id="{FD0F9245-C250-4F3E-AC87-40D1FF00565A}"/>
              </a:ext>
            </a:extLst>
          </p:cNvPr>
          <p:cNvSpPr>
            <a:spLocks noChangeArrowheads="1"/>
          </p:cNvSpPr>
          <p:nvPr/>
        </p:nvSpPr>
        <p:spPr bwMode="auto">
          <a:xfrm>
            <a:off x="3373434" y="2733162"/>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Tree>
    <p:extLst>
      <p:ext uri="{BB962C8B-B14F-4D97-AF65-F5344CB8AC3E}">
        <p14:creationId xmlns:p14="http://schemas.microsoft.com/office/powerpoint/2010/main" val="2183112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sv-SE" dirty="0"/>
              <a:t>Uppföljning av tidigare lämnade rekommendationer</a:t>
            </a:r>
            <a:br>
              <a:rPr lang="sv-SE" dirty="0"/>
            </a:br>
            <a:endParaRPr lang="sv-SE" sz="2400" b="0" dirty="0"/>
          </a:p>
        </p:txBody>
      </p:sp>
      <p:sp>
        <p:nvSpPr>
          <p:cNvPr id="7" name="Rectangle 6"/>
          <p:cNvSpPr/>
          <p:nvPr/>
        </p:nvSpPr>
        <p:spPr>
          <a:xfrm>
            <a:off x="457200" y="1088758"/>
            <a:ext cx="8229600" cy="2675740"/>
          </a:xfrm>
          <a:prstGeom prst="rect">
            <a:avLst/>
          </a:prstGeom>
        </p:spPr>
        <p:txBody>
          <a:bodyPr lIns="0" rIns="0">
            <a:noAutofit/>
          </a:bodyPr>
          <a:lstStyle/>
          <a:p>
            <a:pPr>
              <a:spcBef>
                <a:spcPct val="20000"/>
              </a:spcBef>
              <a:buClr>
                <a:schemeClr val="accent2"/>
              </a:buClr>
              <a:buSzPct val="70000"/>
            </a:pPr>
            <a:r>
              <a:rPr lang="sv-SE" sz="1200" dirty="0">
                <a:solidFill>
                  <a:schemeClr val="bg1"/>
                </a:solidFill>
                <a:latin typeface="EYInterstate Light" pitchFamily="2" charset="0"/>
              </a:rPr>
              <a:t>I samband med vår löpande granskning avlämnade vi en lägesrapport avseende intern kontroll. Rapporten innehöll ett antal rekommendationer avseende bl.a. bokslutsprocessen, inköp och utbetalningar, återförsäkringsprocessen och löneprocessen. Vi kommer att följa upp dessa under 2021. Nedan sammanfattas våra väsentliga iakttagelser.</a:t>
            </a:r>
          </a:p>
        </p:txBody>
      </p:sp>
      <p:sp>
        <p:nvSpPr>
          <p:cNvPr id="12" name="TextBox 11"/>
          <p:cNvSpPr txBox="1"/>
          <p:nvPr/>
        </p:nvSpPr>
        <p:spPr>
          <a:xfrm>
            <a:off x="9416955" y="0"/>
            <a:ext cx="3957851" cy="5355771"/>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tidigare kommunicerade iakttagelser, status  samt eventuella kommentarer.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Tabell: Ändra statusbedömning</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ändra färgkodning på en statusbedömning, ställ muspekaren i cellen och ändra cellens färgfyllning i menyn ”</a:t>
            </a:r>
            <a:r>
              <a:rPr lang="sv-SE" sz="1200" dirty="0" err="1">
                <a:latin typeface="EYInterstate Light" pitchFamily="2" charset="0"/>
              </a:rPr>
              <a:t>Shape</a:t>
            </a:r>
            <a:r>
              <a:rPr lang="sv-SE" sz="1200" dirty="0">
                <a:latin typeface="EYInterstate Light" pitchFamily="2" charset="0"/>
              </a:rPr>
              <a:t> </a:t>
            </a:r>
            <a:r>
              <a:rPr lang="sv-SE" sz="1200" dirty="0" err="1">
                <a:latin typeface="EYInterstate Light" pitchFamily="2" charset="0"/>
              </a:rPr>
              <a:t>Fill</a:t>
            </a:r>
            <a:r>
              <a:rPr lang="sv-SE" sz="1200" dirty="0">
                <a:latin typeface="EYInterstate Light" pitchFamily="2" charset="0"/>
              </a:rPr>
              <a:t>” under fliken ”Table Tools - Design” i menyraden.</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celler med grön och röd statusbedömning används vit textfyllning. För gul statusbedömning används svart textfyllning. </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Övriga kolumner: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graphicFrame>
        <p:nvGraphicFramePr>
          <p:cNvPr id="8" name="Table 7"/>
          <p:cNvGraphicFramePr>
            <a:graphicFrameLocks noGrp="1"/>
          </p:cNvGraphicFramePr>
          <p:nvPr>
            <p:extLst>
              <p:ext uri="{D42A27DB-BD31-4B8C-83A1-F6EECF244321}">
                <p14:modId xmlns:p14="http://schemas.microsoft.com/office/powerpoint/2010/main" val="4088107638"/>
              </p:ext>
            </p:extLst>
          </p:nvPr>
        </p:nvGraphicFramePr>
        <p:xfrm>
          <a:off x="292077" y="1758864"/>
          <a:ext cx="8272130" cy="4334071"/>
        </p:xfrm>
        <a:graphic>
          <a:graphicData uri="http://schemas.openxmlformats.org/drawingml/2006/table">
            <a:tbl>
              <a:tblPr/>
              <a:tblGrid>
                <a:gridCol w="2732567">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gridCol w="744279">
                  <a:extLst>
                    <a:ext uri="{9D8B030D-6E8A-4147-A177-3AD203B41FA5}">
                      <a16:colId xmlns:a16="http://schemas.microsoft.com/office/drawing/2014/main" val="20002"/>
                    </a:ext>
                  </a:extLst>
                </a:gridCol>
                <a:gridCol w="4008474">
                  <a:extLst>
                    <a:ext uri="{9D8B030D-6E8A-4147-A177-3AD203B41FA5}">
                      <a16:colId xmlns:a16="http://schemas.microsoft.com/office/drawing/2014/main" val="20003"/>
                    </a:ext>
                  </a:extLst>
                </a:gridCol>
              </a:tblGrid>
              <a:tr h="274607">
                <a:tc rowSpan="2">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Process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Bedömning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274607">
                <a:tc vMerge="1">
                  <a:txBody>
                    <a:bodyPr/>
                    <a:lstStyle/>
                    <a:p>
                      <a:endParaRPr lang="sv-SE"/>
                    </a:p>
                  </a:txBody>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en-US" sz="1100" b="1" i="0" u="none" strike="noStrike" cap="none" normalizeH="0" baseline="0" dirty="0">
                          <a:ln>
                            <a:noFill/>
                          </a:ln>
                          <a:solidFill>
                            <a:srgbClr val="FFFFFF"/>
                          </a:solidFill>
                          <a:effectLst/>
                          <a:latin typeface="Arial" charset="0"/>
                        </a:rPr>
                        <a:t>2020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en-US" sz="1100" b="1" i="0" u="none" strike="noStrike" cap="none" normalizeH="0" baseline="0" dirty="0">
                          <a:ln>
                            <a:noFill/>
                          </a:ln>
                          <a:solidFill>
                            <a:srgbClr val="FFFFFF"/>
                          </a:solidFill>
                          <a:effectLst/>
                          <a:latin typeface="Arial"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cap="none" normalizeH="0" baseline="0" dirty="0">
                          <a:ln>
                            <a:noFill/>
                          </a:ln>
                          <a:solidFill>
                            <a:srgbClr val="FFFFFF"/>
                          </a:solidFill>
                          <a:effectLst/>
                          <a:latin typeface="Arial" charset="0"/>
                        </a:rPr>
                        <a:t>Kommentar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866454">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100" b="1" kern="1200" dirty="0">
                          <a:solidFill>
                            <a:srgbClr val="646464"/>
                          </a:solidFill>
                          <a:latin typeface="+mn-lt"/>
                          <a:ea typeface="+mn-ea"/>
                          <a:cs typeface="+mn-cs"/>
                        </a:rPr>
                        <a:t>Inköp</a:t>
                      </a:r>
                      <a:r>
                        <a:rPr lang="sv-SE" sz="1100" b="1" kern="1200" baseline="0" dirty="0">
                          <a:solidFill>
                            <a:srgbClr val="646464"/>
                          </a:solidFill>
                          <a:latin typeface="+mn-lt"/>
                          <a:ea typeface="+mn-ea"/>
                          <a:cs typeface="+mn-cs"/>
                        </a:rPr>
                        <a:t> och u</a:t>
                      </a:r>
                      <a:r>
                        <a:rPr lang="sv-SE" sz="1100" b="1" kern="1200" dirty="0">
                          <a:solidFill>
                            <a:srgbClr val="646464"/>
                          </a:solidFill>
                          <a:latin typeface="+mn-lt"/>
                          <a:ea typeface="+mn-ea"/>
                          <a:cs typeface="+mn-cs"/>
                        </a:rPr>
                        <a:t>tbetalningsprocessen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1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100" kern="1200" dirty="0">
                          <a:solidFill>
                            <a:srgbClr val="646464"/>
                          </a:solidFill>
                          <a:latin typeface="+mn-lt"/>
                          <a:ea typeface="+mn-ea"/>
                          <a:cs typeface="+mn-cs"/>
                        </a:rPr>
                        <a:t>En väl fungerande rutin för ansvarsfördelning avseende inköp och betalningar är nödvändig för att undvika felaktig redovisning samt hantering av bolagets likvida medel. Bolaget har sedan tidigare tagit till sig våra rekommendationer avseende krypterade betalningsfiler och möjlighet till justering av grunddata. </a:t>
                      </a:r>
                    </a:p>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100" kern="1200" dirty="0">
                          <a:solidFill>
                            <a:srgbClr val="646464"/>
                          </a:solidFill>
                          <a:latin typeface="+mn-lt"/>
                          <a:ea typeface="+mn-ea"/>
                          <a:cs typeface="+mn-cs"/>
                        </a:rPr>
                        <a:t>Vår bedömning är att inköps- och utbetalningsprocessen i all väsentlighet fungerar väl.</a:t>
                      </a:r>
                    </a:p>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endParaRPr lang="sv-SE" sz="1100" kern="1200" dirty="0">
                        <a:solidFill>
                          <a:srgbClr val="646464"/>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281372874"/>
                  </a:ext>
                </a:extLst>
              </a:tr>
              <a:tr h="1487620">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100" b="1" kern="1200" dirty="0">
                          <a:solidFill>
                            <a:srgbClr val="646464"/>
                          </a:solidFill>
                          <a:latin typeface="+mn-lt"/>
                          <a:ea typeface="+mn-ea"/>
                          <a:cs typeface="+mn-cs"/>
                        </a:rPr>
                        <a:t>Löneprocessen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1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100" kern="1200" dirty="0">
                          <a:solidFill>
                            <a:srgbClr val="646464"/>
                          </a:solidFill>
                          <a:latin typeface="+mn-lt"/>
                          <a:ea typeface="+mn-ea"/>
                          <a:cs typeface="+mn-cs"/>
                        </a:rPr>
                        <a:t>Bolaget har som rutin att samtliga löneförändringar är godkända (t.ex. på papper eller via mail) innan dessa läggs in i lönesystemet. Vi noterar samtidigt att ändringar i lönesystemet av grunddata (t.ex. lön och andra villkor) kan utföras av en person ensam. Bolaget har sedan 2019 infört en rutin att förändringar av grunddata granskas två gånger per år. </a:t>
                      </a:r>
                    </a:p>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100" kern="1200" dirty="0">
                          <a:solidFill>
                            <a:srgbClr val="646464"/>
                          </a:solidFill>
                          <a:latin typeface="+mn-lt"/>
                          <a:ea typeface="+mn-ea"/>
                          <a:cs typeface="+mn-cs"/>
                        </a:rPr>
                        <a:t>Vi bedömer att löneprocessen i allt väsentligt fungerar bra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40000"/>
                        <a:lumOff val="60000"/>
                      </a:schemeClr>
                    </a:solidFill>
                  </a:tcPr>
                </a:tc>
                <a:extLst>
                  <a:ext uri="{0D108BD9-81ED-4DB2-BD59-A6C34878D82A}">
                    <a16:rowId xmlns:a16="http://schemas.microsoft.com/office/drawing/2014/main" val="10002"/>
                  </a:ext>
                </a:extLst>
              </a:tr>
              <a:tr h="629981">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lang="sv-SE" sz="1100" b="1" kern="1200" dirty="0">
                          <a:solidFill>
                            <a:srgbClr val="646464"/>
                          </a:solidFill>
                          <a:latin typeface="+mn-lt"/>
                          <a:ea typeface="+mn-ea"/>
                          <a:cs typeface="+mn-cs"/>
                        </a:rPr>
                        <a:t>Bokslutsprocessen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en-US" sz="1100" b="0" i="0" u="none" strike="noStrike" kern="1200" cap="none" normalizeH="0" baseline="0" dirty="0">
                        <a:ln>
                          <a:noFill/>
                        </a:ln>
                        <a:solidFill>
                          <a:srgbClr val="646464"/>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200" cap="none" normalizeH="0" baseline="0" noProof="0" dirty="0">
                        <a:ln>
                          <a:noFill/>
                        </a:ln>
                        <a:solidFill>
                          <a:schemeClr val="tx1"/>
                        </a:solidFill>
                        <a:effectLst/>
                        <a:latin typeface="Arial"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Tx/>
                        <a:buSzPct val="75000"/>
                        <a:buFont typeface="Arial" panose="020B0604020202020204" pitchFamily="34" charset="0"/>
                        <a:buChar char="•"/>
                        <a:tabLst/>
                        <a:defRPr/>
                      </a:pPr>
                      <a:r>
                        <a:rPr lang="sv-SE" sz="1100" kern="1200" dirty="0">
                          <a:solidFill>
                            <a:srgbClr val="646464"/>
                          </a:solidFill>
                          <a:latin typeface="+mn-lt"/>
                          <a:ea typeface="+mn-ea"/>
                          <a:cs typeface="+mn-cs"/>
                        </a:rPr>
                        <a:t>Tidigare års rekommendationer är uppdaterade. Vår bedömning är att bokslutsprocessen i allt väsentligt fungera väl.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3"/>
                  </a:ext>
                </a:extLst>
              </a:tr>
            </a:tbl>
          </a:graphicData>
        </a:graphic>
      </p:graphicFrame>
      <p:sp>
        <p:nvSpPr>
          <p:cNvPr id="9" name="Text Box 3"/>
          <p:cNvSpPr txBox="1">
            <a:spLocks noChangeArrowheads="1"/>
          </p:cNvSpPr>
          <p:nvPr/>
        </p:nvSpPr>
        <p:spPr bwMode="auto">
          <a:xfrm>
            <a:off x="1462504" y="6259984"/>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SIGNIFIKANTA</a:t>
            </a:r>
          </a:p>
          <a:p>
            <a:pPr algn="l" eaLnBrk="0" hangingPunct="0"/>
            <a:r>
              <a:rPr lang="sv-SE" sz="1100" dirty="0"/>
              <a:t>IAKTTAGELSER</a:t>
            </a:r>
          </a:p>
        </p:txBody>
      </p:sp>
      <p:sp>
        <p:nvSpPr>
          <p:cNvPr id="10" name="Text Box 5"/>
          <p:cNvSpPr txBox="1">
            <a:spLocks noChangeArrowheads="1"/>
          </p:cNvSpPr>
          <p:nvPr/>
        </p:nvSpPr>
        <p:spPr bwMode="auto">
          <a:xfrm>
            <a:off x="3100996" y="6273472"/>
            <a:ext cx="1253805" cy="430855"/>
          </a:xfrm>
          <a:prstGeom prst="rect">
            <a:avLst/>
          </a:prstGeom>
          <a:noFill/>
          <a:ln w="9525" algn="ctr">
            <a:noFill/>
            <a:miter lim="800000"/>
            <a:headEnd/>
            <a:tailEnd/>
          </a:ln>
          <a:effectLst/>
        </p:spPr>
        <p:txBody>
          <a:bodyPr wrap="none" lIns="91408" tIns="45704" rIns="91408" bIns="45704">
            <a:spAutoFit/>
          </a:bodyPr>
          <a:lstStyle/>
          <a:p>
            <a:pPr algn="l" eaLnBrk="0" hangingPunct="0"/>
            <a:r>
              <a:rPr lang="sv-SE" sz="1100" dirty="0"/>
              <a:t>VIKTIGA</a:t>
            </a:r>
          </a:p>
          <a:p>
            <a:pPr algn="l" eaLnBrk="0" hangingPunct="0"/>
            <a:r>
              <a:rPr lang="sv-SE" sz="1100" dirty="0"/>
              <a:t>IAKTTAGELSER</a:t>
            </a:r>
          </a:p>
        </p:txBody>
      </p:sp>
      <p:sp>
        <p:nvSpPr>
          <p:cNvPr id="11" name="Text Box 225"/>
          <p:cNvSpPr txBox="1">
            <a:spLocks noChangeArrowheads="1"/>
          </p:cNvSpPr>
          <p:nvPr/>
        </p:nvSpPr>
        <p:spPr bwMode="auto">
          <a:xfrm>
            <a:off x="4837476" y="6282769"/>
            <a:ext cx="131549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MINDRE</a:t>
            </a:r>
          </a:p>
          <a:p>
            <a:pPr algn="l" eaLnBrk="0" hangingPunct="0"/>
            <a:r>
              <a:rPr lang="sv-SE" sz="1100" dirty="0"/>
              <a:t>IAKTTAGELSER </a:t>
            </a:r>
          </a:p>
        </p:txBody>
      </p:sp>
      <p:sp>
        <p:nvSpPr>
          <p:cNvPr id="13" name="Text Box 224"/>
          <p:cNvSpPr txBox="1">
            <a:spLocks noChangeArrowheads="1"/>
          </p:cNvSpPr>
          <p:nvPr/>
        </p:nvSpPr>
        <p:spPr bwMode="auto">
          <a:xfrm>
            <a:off x="6431484" y="6259190"/>
            <a:ext cx="1668405" cy="430855"/>
          </a:xfrm>
          <a:prstGeom prst="rect">
            <a:avLst/>
          </a:prstGeom>
          <a:noFill/>
          <a:ln w="9525" algn="ctr">
            <a:noFill/>
            <a:miter lim="800000"/>
            <a:headEnd/>
            <a:tailEnd/>
          </a:ln>
          <a:effectLst/>
        </p:spPr>
        <p:txBody>
          <a:bodyPr wrap="square" lIns="91408" tIns="45704" rIns="91408" bIns="45704">
            <a:spAutoFit/>
          </a:bodyPr>
          <a:lstStyle/>
          <a:p>
            <a:pPr algn="l" eaLnBrk="0" hangingPunct="0"/>
            <a:r>
              <a:rPr lang="sv-SE" sz="1100" dirty="0"/>
              <a:t>INGA</a:t>
            </a:r>
          </a:p>
          <a:p>
            <a:pPr algn="l" eaLnBrk="0" hangingPunct="0"/>
            <a:r>
              <a:rPr lang="sv-SE" sz="1100" dirty="0"/>
              <a:t>IAKTTAGELSER</a:t>
            </a:r>
          </a:p>
        </p:txBody>
      </p:sp>
      <p:sp>
        <p:nvSpPr>
          <p:cNvPr id="14" name="AutoShape 6"/>
          <p:cNvSpPr>
            <a:spLocks noChangeArrowheads="1"/>
          </p:cNvSpPr>
          <p:nvPr/>
        </p:nvSpPr>
        <p:spPr bwMode="auto">
          <a:xfrm>
            <a:off x="4523588" y="6380949"/>
            <a:ext cx="215900" cy="215900"/>
          </a:xfrm>
          <a:prstGeom prst="flowChartConnector">
            <a:avLst/>
          </a:prstGeom>
          <a:solidFill>
            <a:srgbClr val="66FF33"/>
          </a:solidFill>
          <a:ln w="9525" algn="ctr">
            <a:solidFill>
              <a:schemeClr val="tx1"/>
            </a:solidFill>
            <a:round/>
            <a:headEnd/>
            <a:tailEnd/>
          </a:ln>
          <a:effectLst/>
        </p:spPr>
        <p:txBody>
          <a:bodyPr wrap="none" lIns="91408" tIns="45704" rIns="91408" bIns="45704" anchor="ctr"/>
          <a:lstStyle/>
          <a:p>
            <a:endParaRPr lang="sv-SE" dirty="0"/>
          </a:p>
        </p:txBody>
      </p:sp>
      <p:sp>
        <p:nvSpPr>
          <p:cNvPr id="15" name="AutoShape 246"/>
          <p:cNvSpPr>
            <a:spLocks noChangeArrowheads="1"/>
          </p:cNvSpPr>
          <p:nvPr/>
        </p:nvSpPr>
        <p:spPr bwMode="auto">
          <a:xfrm>
            <a:off x="2866053" y="6365874"/>
            <a:ext cx="215900" cy="217488"/>
          </a:xfrm>
          <a:prstGeom prst="flowChartConnector">
            <a:avLst/>
          </a:prstGeom>
          <a:solidFill>
            <a:srgbClr val="FFFF00"/>
          </a:solidFill>
          <a:ln w="9525" algn="ctr">
            <a:solidFill>
              <a:schemeClr val="tx1"/>
            </a:solidFill>
            <a:round/>
            <a:headEnd/>
            <a:tailEnd/>
          </a:ln>
          <a:effectLst/>
        </p:spPr>
        <p:txBody>
          <a:bodyPr wrap="none" lIns="91408" tIns="45704" rIns="91408" bIns="45704" anchor="ctr"/>
          <a:lstStyle/>
          <a:p>
            <a:endParaRPr lang="sv-SE" dirty="0"/>
          </a:p>
        </p:txBody>
      </p:sp>
      <p:sp>
        <p:nvSpPr>
          <p:cNvPr id="16" name="AutoShape 108"/>
          <p:cNvSpPr>
            <a:spLocks noChangeArrowheads="1"/>
          </p:cNvSpPr>
          <p:nvPr/>
        </p:nvSpPr>
        <p:spPr bwMode="auto">
          <a:xfrm>
            <a:off x="6174979" y="6390246"/>
            <a:ext cx="215900" cy="215900"/>
          </a:xfrm>
          <a:prstGeom prst="flowChartConnector">
            <a:avLst/>
          </a:prstGeom>
          <a:noFill/>
          <a:ln w="9525" algn="ctr">
            <a:solidFill>
              <a:schemeClr val="tx1"/>
            </a:solidFill>
            <a:round/>
            <a:headEnd/>
            <a:tailEnd/>
          </a:ln>
          <a:effectLst/>
        </p:spPr>
        <p:txBody>
          <a:bodyPr wrap="none" lIns="91408" tIns="45704" rIns="91408" bIns="45704" anchor="ctr"/>
          <a:lstStyle/>
          <a:p>
            <a:endParaRPr lang="sv-SE" dirty="0"/>
          </a:p>
        </p:txBody>
      </p:sp>
      <p:sp>
        <p:nvSpPr>
          <p:cNvPr id="17" name="AutoShape 4"/>
          <p:cNvSpPr>
            <a:spLocks noChangeArrowheads="1"/>
          </p:cNvSpPr>
          <p:nvPr/>
        </p:nvSpPr>
        <p:spPr bwMode="auto">
          <a:xfrm>
            <a:off x="1148573" y="6367462"/>
            <a:ext cx="215900" cy="215900"/>
          </a:xfrm>
          <a:prstGeom prst="flowChartConnector">
            <a:avLst/>
          </a:prstGeom>
          <a:solidFill>
            <a:srgbClr val="FF0000"/>
          </a:solidFill>
          <a:ln w="9525" algn="ctr">
            <a:solidFill>
              <a:schemeClr val="tx1"/>
            </a:solidFill>
            <a:round/>
            <a:headEnd/>
            <a:tailEnd/>
          </a:ln>
          <a:effectLst/>
        </p:spPr>
        <p:txBody>
          <a:bodyPr wrap="none" lIns="91408" tIns="45704" rIns="91408" bIns="45704" anchor="ctr"/>
          <a:lstStyle/>
          <a:p>
            <a:endParaRPr lang="sv-SE" dirty="0"/>
          </a:p>
        </p:txBody>
      </p:sp>
      <p:sp>
        <p:nvSpPr>
          <p:cNvPr id="21" name="AutoShape 108">
            <a:extLst>
              <a:ext uri="{FF2B5EF4-FFF2-40B4-BE49-F238E27FC236}">
                <a16:creationId xmlns:a16="http://schemas.microsoft.com/office/drawing/2014/main" id="{B996DCC1-05CC-4B92-9409-AE316317A3A2}"/>
              </a:ext>
            </a:extLst>
          </p:cNvPr>
          <p:cNvSpPr>
            <a:spLocks noChangeArrowheads="1"/>
          </p:cNvSpPr>
          <p:nvPr/>
        </p:nvSpPr>
        <p:spPr bwMode="auto">
          <a:xfrm>
            <a:off x="3304268" y="4594685"/>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5" name="AutoShape 108">
            <a:extLst>
              <a:ext uri="{FF2B5EF4-FFF2-40B4-BE49-F238E27FC236}">
                <a16:creationId xmlns:a16="http://schemas.microsoft.com/office/drawing/2014/main" id="{21E7942B-EAD7-4C27-898C-35831DDF96A7}"/>
              </a:ext>
            </a:extLst>
          </p:cNvPr>
          <p:cNvSpPr>
            <a:spLocks noChangeArrowheads="1"/>
          </p:cNvSpPr>
          <p:nvPr/>
        </p:nvSpPr>
        <p:spPr bwMode="auto">
          <a:xfrm>
            <a:off x="4083059" y="5676946"/>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7" name="AutoShape 108">
            <a:extLst>
              <a:ext uri="{FF2B5EF4-FFF2-40B4-BE49-F238E27FC236}">
                <a16:creationId xmlns:a16="http://schemas.microsoft.com/office/drawing/2014/main" id="{395D5EB8-FA26-4272-BA88-BE8F370F7C92}"/>
              </a:ext>
            </a:extLst>
          </p:cNvPr>
          <p:cNvSpPr>
            <a:spLocks noChangeArrowheads="1"/>
          </p:cNvSpPr>
          <p:nvPr/>
        </p:nvSpPr>
        <p:spPr bwMode="auto">
          <a:xfrm>
            <a:off x="4083059" y="3029506"/>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8" name="AutoShape 108">
            <a:extLst>
              <a:ext uri="{FF2B5EF4-FFF2-40B4-BE49-F238E27FC236}">
                <a16:creationId xmlns:a16="http://schemas.microsoft.com/office/drawing/2014/main" id="{DAF94E30-CA98-4174-BE38-FC019552758E}"/>
              </a:ext>
            </a:extLst>
          </p:cNvPr>
          <p:cNvSpPr>
            <a:spLocks noChangeArrowheads="1"/>
          </p:cNvSpPr>
          <p:nvPr/>
        </p:nvSpPr>
        <p:spPr bwMode="auto">
          <a:xfrm>
            <a:off x="4083059" y="4594685"/>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0" name="AutoShape 108">
            <a:extLst>
              <a:ext uri="{FF2B5EF4-FFF2-40B4-BE49-F238E27FC236}">
                <a16:creationId xmlns:a16="http://schemas.microsoft.com/office/drawing/2014/main" id="{39CB8458-9E57-4671-99D4-72828A3BA6F6}"/>
              </a:ext>
            </a:extLst>
          </p:cNvPr>
          <p:cNvSpPr>
            <a:spLocks noChangeArrowheads="1"/>
          </p:cNvSpPr>
          <p:nvPr/>
        </p:nvSpPr>
        <p:spPr bwMode="auto">
          <a:xfrm>
            <a:off x="3353829" y="3031832"/>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
        <p:nvSpPr>
          <p:cNvPr id="23" name="AutoShape 108">
            <a:extLst>
              <a:ext uri="{FF2B5EF4-FFF2-40B4-BE49-F238E27FC236}">
                <a16:creationId xmlns:a16="http://schemas.microsoft.com/office/drawing/2014/main" id="{2B670CC0-4BA1-447A-9913-871925258AB9}"/>
              </a:ext>
            </a:extLst>
          </p:cNvPr>
          <p:cNvSpPr>
            <a:spLocks noChangeArrowheads="1"/>
          </p:cNvSpPr>
          <p:nvPr/>
        </p:nvSpPr>
        <p:spPr bwMode="auto">
          <a:xfrm>
            <a:off x="3286631" y="5661292"/>
            <a:ext cx="215900" cy="215900"/>
          </a:xfrm>
          <a:prstGeom prst="flowChartConnector">
            <a:avLst/>
          </a:prstGeom>
          <a:solidFill>
            <a:schemeClr val="tx2"/>
          </a:solidFill>
          <a:ln w="9525" algn="ctr">
            <a:solidFill>
              <a:schemeClr val="tx1"/>
            </a:solidFill>
            <a:round/>
            <a:headEnd/>
            <a:tailEnd/>
          </a:ln>
          <a:effectLst/>
        </p:spPr>
        <p:txBody>
          <a:bodyPr wrap="none" lIns="91408" tIns="45704" rIns="91408" bIns="45704" anchor="ctr"/>
          <a:lstStyle/>
          <a:p>
            <a:endParaRPr lang="sv-SE" dirty="0"/>
          </a:p>
        </p:txBody>
      </p:sp>
    </p:spTree>
    <p:extLst>
      <p:ext uri="{BB962C8B-B14F-4D97-AF65-F5344CB8AC3E}">
        <p14:creationId xmlns:p14="http://schemas.microsoft.com/office/powerpoint/2010/main" val="80030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Revisorns kommunikation med Finansinspektionen</a:t>
            </a:r>
            <a:br>
              <a:rPr lang="sv-SE" dirty="0"/>
            </a:br>
            <a:endParaRPr lang="sv-SE" sz="2400" b="0" dirty="0"/>
          </a:p>
        </p:txBody>
      </p:sp>
      <p:sp>
        <p:nvSpPr>
          <p:cNvPr id="4" name="Content Placeholder 3"/>
          <p:cNvSpPr>
            <a:spLocks noGrp="1"/>
          </p:cNvSpPr>
          <p:nvPr>
            <p:ph idx="1"/>
          </p:nvPr>
        </p:nvSpPr>
        <p:spPr/>
        <p:txBody>
          <a:bodyPr/>
          <a:lstStyle/>
          <a:p>
            <a:pPr marL="0" indent="0">
              <a:buNone/>
            </a:pPr>
            <a:r>
              <a:rPr lang="sv-SE" sz="1400" dirty="0"/>
              <a:t>Enligt FAR:s standard ska revisorns rapportering till ett företags styrelse även ge en beskrivning av ”sådana väsentliga iakttagelser som föranleder ett modifierat uttalande eller anmärkning i revisionsberättelsen och en formell rapportering till FI, varvid sådana iakttagelser som har lyfts fram i en eventuell tidigare rapportering och som skulle kunnat påverka uttalanden i revisionsberättelsen, men som har åtgärdats av företaget ska beskrivas särskilt.”</a:t>
            </a:r>
          </a:p>
          <a:p>
            <a:pPr marL="0" indent="0">
              <a:buNone/>
            </a:pPr>
            <a:endParaRPr lang="sv-SE" sz="1400" dirty="0"/>
          </a:p>
          <a:p>
            <a:r>
              <a:rPr lang="sv-SE" sz="1800" dirty="0"/>
              <a:t>För företaget har vi inga väsentliga iakttagelser enligt definitionen ovan att rapportera under perioden 2021-01-01 – 2021-12-31 eller för tiden fram till avlämnandet av vår revisionsberättelse. </a:t>
            </a:r>
          </a:p>
          <a:p>
            <a:r>
              <a:rPr lang="sv-SE" sz="1800" dirty="0"/>
              <a:t>I egenskap av revisorer i företaget har vi inte haft anledning att vidta någon rapportering i övrigt till Finansinspektionen under perioden 2021-01-01 – 2021-12-31 eller för tiden fram till avlämnandet av vår revisionsberättelse.</a:t>
            </a:r>
          </a:p>
        </p:txBody>
      </p:sp>
      <p:sp>
        <p:nvSpPr>
          <p:cNvPr id="12" name="TextBox 11"/>
          <p:cNvSpPr txBox="1"/>
          <p:nvPr/>
        </p:nvSpPr>
        <p:spPr>
          <a:xfrm>
            <a:off x="9416955" y="0"/>
            <a:ext cx="3957851" cy="5355771"/>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tidigare kommunicerade iakttagelser, status  samt eventuella kommentarer.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Tabell: Ändra statusbedömning</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ändra färgkodning på en statusbedömning, ställ muspekaren i cellen och ändra cellens färgfyllning i menyn ”</a:t>
            </a:r>
            <a:r>
              <a:rPr lang="sv-SE" sz="1200" dirty="0" err="1">
                <a:latin typeface="EYInterstate Light" pitchFamily="2" charset="0"/>
              </a:rPr>
              <a:t>Shape</a:t>
            </a:r>
            <a:r>
              <a:rPr lang="sv-SE" sz="1200" dirty="0">
                <a:latin typeface="EYInterstate Light" pitchFamily="2" charset="0"/>
              </a:rPr>
              <a:t> </a:t>
            </a:r>
            <a:r>
              <a:rPr lang="sv-SE" sz="1200" dirty="0" err="1">
                <a:latin typeface="EYInterstate Light" pitchFamily="2" charset="0"/>
              </a:rPr>
              <a:t>Fill</a:t>
            </a:r>
            <a:r>
              <a:rPr lang="sv-SE" sz="1200" dirty="0">
                <a:latin typeface="EYInterstate Light" pitchFamily="2" charset="0"/>
              </a:rPr>
              <a:t>” under fliken ”Table Tools - Design” i menyraden.</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celler med grön och röd statusbedömning används vit textfyllning. För gul statusbedömning används svart textfyllning. </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Övriga kolumner: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spTree>
    <p:extLst>
      <p:ext uri="{BB962C8B-B14F-4D97-AF65-F5344CB8AC3E}">
        <p14:creationId xmlns:p14="http://schemas.microsoft.com/office/powerpoint/2010/main" val="219571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Regelverksfrågor 2022 och framåt</a:t>
            </a:r>
            <a:br>
              <a:rPr lang="sv-SE" dirty="0"/>
            </a:br>
            <a:endParaRPr lang="sv-SE" dirty="0"/>
          </a:p>
        </p:txBody>
      </p:sp>
      <p:sp>
        <p:nvSpPr>
          <p:cNvPr id="4" name="Content Placeholder 3"/>
          <p:cNvSpPr>
            <a:spLocks noGrp="1"/>
          </p:cNvSpPr>
          <p:nvPr>
            <p:ph idx="1"/>
          </p:nvPr>
        </p:nvSpPr>
        <p:spPr/>
        <p:txBody>
          <a:bodyPr/>
          <a:lstStyle/>
          <a:p>
            <a:r>
              <a:rPr lang="sv-SE" sz="1800" dirty="0"/>
              <a:t>Implementering av IFRS 17</a:t>
            </a:r>
          </a:p>
          <a:p>
            <a:pPr lvl="1"/>
            <a:r>
              <a:rPr lang="sv-SE" sz="1600" dirty="0"/>
              <a:t>Preliminärt startdatum för tillämpning är satt till 2023 för IFRS 17 om redovisning av försäkringsavtal ska börja gälla. </a:t>
            </a:r>
          </a:p>
          <a:p>
            <a:r>
              <a:rPr lang="sv-SE" sz="1800" dirty="0"/>
              <a:t>Tillfälligt undantag från IFRS 9</a:t>
            </a:r>
          </a:p>
          <a:p>
            <a:pPr lvl="1" fontAlgn="base"/>
            <a:r>
              <a:rPr lang="sv-SE" sz="1600" dirty="0"/>
              <a:t>IFRS 9 behandlar redovisning av finansiella instrument och gäller för räkenskapsår som inleds den 1 januari 2018 eller senare. I denna standard ges emellertid ett tillfälligt undantag för försäkringsgivare som uppfyller kriterierna vissa kriterier som innebär att försäkringsgivaren kan, men inte behöver tillämpa IAS 39Finansiella instrument: Redovisning och värdering i stället för IFRS 9 för räkenskapsår som inleds före den 1 januari 2023. </a:t>
            </a:r>
          </a:p>
          <a:p>
            <a:pPr lvl="1" fontAlgn="base"/>
            <a:r>
              <a:rPr lang="sv-SE" sz="1600" dirty="0"/>
              <a:t>Göta Lejon har valt att tillämpa undantagsreglerna i FFFS 2019:23 och IFRS 4 avseende tillämpning av IFRS 9 för att istället fortsätta tillämpa IAS 39. Det undantaget löper dock ut och IFRS 9 måste börja tillämpas från den 1 januari 2023.</a:t>
            </a:r>
          </a:p>
          <a:p>
            <a:pPr lvl="1"/>
            <a:endParaRPr lang="sv-SE" sz="1600" dirty="0">
              <a:highlight>
                <a:srgbClr val="FFFF00"/>
              </a:highlight>
            </a:endParaRPr>
          </a:p>
          <a:p>
            <a:pPr lvl="1"/>
            <a:endParaRPr lang="sv-SE" sz="1600" dirty="0">
              <a:highlight>
                <a:srgbClr val="FFFF00"/>
              </a:highlight>
            </a:endParaRPr>
          </a:p>
          <a:p>
            <a:pPr lvl="1"/>
            <a:endParaRPr lang="sv-SE" sz="1600" dirty="0"/>
          </a:p>
        </p:txBody>
      </p:sp>
      <p:sp>
        <p:nvSpPr>
          <p:cNvPr id="12" name="TextBox 11"/>
          <p:cNvSpPr txBox="1"/>
          <p:nvPr/>
        </p:nvSpPr>
        <p:spPr>
          <a:xfrm>
            <a:off x="9416955" y="0"/>
            <a:ext cx="3957851" cy="5355771"/>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tidigare kommunicerade iakttagelser, status  samt eventuella kommentarer.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Tabell: Ändra statusbedömning</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ändra färgkodning på en statusbedömning, ställ muspekaren i cellen och ändra cellens färgfyllning i menyn ”</a:t>
            </a:r>
            <a:r>
              <a:rPr lang="sv-SE" sz="1200" dirty="0" err="1">
                <a:latin typeface="EYInterstate Light" pitchFamily="2" charset="0"/>
              </a:rPr>
              <a:t>Shape</a:t>
            </a:r>
            <a:r>
              <a:rPr lang="sv-SE" sz="1200" dirty="0">
                <a:latin typeface="EYInterstate Light" pitchFamily="2" charset="0"/>
              </a:rPr>
              <a:t> </a:t>
            </a:r>
            <a:r>
              <a:rPr lang="sv-SE" sz="1200" dirty="0" err="1">
                <a:latin typeface="EYInterstate Light" pitchFamily="2" charset="0"/>
              </a:rPr>
              <a:t>Fill</a:t>
            </a:r>
            <a:r>
              <a:rPr lang="sv-SE" sz="1200" dirty="0">
                <a:latin typeface="EYInterstate Light" pitchFamily="2" charset="0"/>
              </a:rPr>
              <a:t>” under fliken ”Table Tools - Design” i menyraden.</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celler med grön och röd statusbedömning används vit textfyllning. För gul statusbedömning används svart textfyllning. </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Övriga kolumner: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spTree>
    <p:extLst>
      <p:ext uri="{BB962C8B-B14F-4D97-AF65-F5344CB8AC3E}">
        <p14:creationId xmlns:p14="http://schemas.microsoft.com/office/powerpoint/2010/main" val="134018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259915" y="204387"/>
            <a:ext cx="3384386" cy="4071682"/>
          </a:xfrm>
          <a:prstGeom prst="rect">
            <a:avLst/>
          </a:prstGeom>
          <a:solidFill>
            <a:srgbClr val="FFFFFF"/>
          </a:solidFill>
          <a:ln>
            <a:solidFill>
              <a:srgbClr val="C00000"/>
            </a:solidFill>
          </a:ln>
        </p:spPr>
        <p:txBody>
          <a:bodyPr wrap="square" lIns="61568" tIns="61568" rIns="61568" bIns="61568" rtlCol="0">
            <a:noAutofit/>
          </a:bodyPr>
          <a:lstStyle/>
          <a:p>
            <a:pPr>
              <a:lnSpc>
                <a:spcPct val="85000"/>
              </a:lnSpc>
              <a:spcAft>
                <a:spcPts val="513"/>
              </a:spcAft>
              <a:buClr>
                <a:srgbClr val="FFE600"/>
              </a:buClr>
              <a:buSzPct val="70000"/>
            </a:pPr>
            <a:r>
              <a:rPr lang="sv-SE" sz="1197" b="1" dirty="0">
                <a:solidFill>
                  <a:srgbClr val="000000"/>
                </a:solidFill>
              </a:rPr>
              <a:t>Riktlinjer och tips</a:t>
            </a:r>
          </a:p>
          <a:p>
            <a:pPr marL="154752" indent="-154752">
              <a:lnSpc>
                <a:spcPct val="85000"/>
              </a:lnSpc>
              <a:spcAft>
                <a:spcPts val="513"/>
              </a:spcAft>
              <a:buClr>
                <a:srgbClr val="808080"/>
              </a:buClr>
              <a:buSzPct val="100000"/>
              <a:buFont typeface="EYInterstate" pitchFamily="2" charset="0"/>
              <a:buChar char="•"/>
            </a:pPr>
            <a:r>
              <a:rPr lang="sv-SE" sz="1026" dirty="0">
                <a:solidFill>
                  <a:srgbClr val="000000"/>
                </a:solidFill>
                <a:latin typeface="EYInterstate Light" pitchFamily="2" charset="0"/>
              </a:rPr>
              <a:t>OBLIGATORISK SLIDE</a:t>
            </a:r>
          </a:p>
          <a:p>
            <a:pPr marL="154752" indent="-154752">
              <a:lnSpc>
                <a:spcPct val="85000"/>
              </a:lnSpc>
              <a:spcAft>
                <a:spcPts val="513"/>
              </a:spcAft>
              <a:buClr>
                <a:srgbClr val="808080"/>
              </a:buClr>
              <a:buSzPct val="100000"/>
              <a:buFont typeface="EYInterstate" pitchFamily="2" charset="0"/>
              <a:buChar char="•"/>
            </a:pPr>
            <a:endParaRPr lang="sv-SE" sz="1026" dirty="0">
              <a:solidFill>
                <a:srgbClr val="000000"/>
              </a:solidFill>
              <a:latin typeface="EYInterstate Light" pitchFamily="2" charset="0"/>
            </a:endParaRPr>
          </a:p>
          <a:p>
            <a:pPr marL="154752" indent="-154752">
              <a:lnSpc>
                <a:spcPct val="85000"/>
              </a:lnSpc>
              <a:spcAft>
                <a:spcPts val="513"/>
              </a:spcAft>
              <a:buClr>
                <a:srgbClr val="808080"/>
              </a:buClr>
              <a:buSzPct val="100000"/>
              <a:buFont typeface="EYInterstate" pitchFamily="2" charset="0"/>
              <a:buChar char="•"/>
            </a:pPr>
            <a:r>
              <a:rPr lang="sv-SE" sz="1026" dirty="0">
                <a:solidFill>
                  <a:srgbClr val="000000"/>
                </a:solidFill>
                <a:latin typeface="EYInterstate Light" pitchFamily="2" charset="0"/>
              </a:rPr>
              <a:t>Texten behöver anpassas till respektive uppdrag baserat på gällande omständigheter. Se beskrivningar och alternativ i texten på hur det behöver utformas .</a:t>
            </a:r>
          </a:p>
          <a:p>
            <a:pPr marL="154752" indent="-154752">
              <a:lnSpc>
                <a:spcPct val="85000"/>
              </a:lnSpc>
              <a:spcAft>
                <a:spcPts val="513"/>
              </a:spcAft>
              <a:buClr>
                <a:srgbClr val="808080"/>
              </a:buClr>
              <a:buSzPct val="100000"/>
              <a:buFont typeface="EYInterstate" pitchFamily="2" charset="0"/>
              <a:buChar char="•"/>
            </a:pPr>
            <a:endParaRPr lang="sv-SE" sz="1026" dirty="0">
              <a:solidFill>
                <a:srgbClr val="000000"/>
              </a:solidFill>
              <a:latin typeface="EYInterstate Light" pitchFamily="2" charset="0"/>
            </a:endParaRPr>
          </a:p>
          <a:p>
            <a:pPr marL="154752" indent="-154752">
              <a:lnSpc>
                <a:spcPct val="85000"/>
              </a:lnSpc>
              <a:spcAft>
                <a:spcPts val="513"/>
              </a:spcAft>
              <a:buClr>
                <a:srgbClr val="808080"/>
              </a:buClr>
              <a:buSzPct val="100000"/>
              <a:buFont typeface="EYInterstate" pitchFamily="2" charset="0"/>
              <a:buChar char="•"/>
            </a:pPr>
            <a:r>
              <a:rPr lang="sv-SE" sz="1026" dirty="0">
                <a:solidFill>
                  <a:srgbClr val="000000"/>
                </a:solidFill>
                <a:latin typeface="EYInterstate Light" pitchFamily="2" charset="0"/>
              </a:rPr>
              <a:t>Nyckelrevisor definieras i EUs revisorsdirektiv11 enligt följande: </a:t>
            </a:r>
          </a:p>
          <a:p>
            <a:pPr marL="154752" indent="-154752">
              <a:lnSpc>
                <a:spcPct val="85000"/>
              </a:lnSpc>
              <a:spcAft>
                <a:spcPts val="513"/>
              </a:spcAft>
              <a:buClr>
                <a:srgbClr val="808080"/>
              </a:buClr>
              <a:buSzPct val="100000"/>
              <a:buFont typeface="EYInterstate" pitchFamily="2" charset="0"/>
              <a:buChar char="•"/>
            </a:pPr>
            <a:r>
              <a:rPr lang="sv-SE" sz="1026" dirty="0">
                <a:solidFill>
                  <a:srgbClr val="000000"/>
                </a:solidFill>
                <a:latin typeface="EYInterstate Light" pitchFamily="2" charset="0"/>
              </a:rPr>
              <a:t>a) Den eller de lagstadgade revisorer som för ett särskilt revisionsuppdrag har utsetts av ett revisionsföretag till huvudansvarig för att utföra en lagstadgad revision för revisionsföretagets räkning, eller </a:t>
            </a:r>
          </a:p>
          <a:p>
            <a:pPr marL="154752" indent="-154752">
              <a:lnSpc>
                <a:spcPct val="85000"/>
              </a:lnSpc>
              <a:spcAft>
                <a:spcPts val="513"/>
              </a:spcAft>
              <a:buClr>
                <a:srgbClr val="808080"/>
              </a:buClr>
              <a:buSzPct val="100000"/>
              <a:buFont typeface="EYInterstate" pitchFamily="2" charset="0"/>
              <a:buChar char="•"/>
            </a:pPr>
            <a:r>
              <a:rPr lang="sv-SE" sz="1026" dirty="0">
                <a:solidFill>
                  <a:srgbClr val="000000"/>
                </a:solidFill>
                <a:latin typeface="EYInterstate Light" pitchFamily="2" charset="0"/>
              </a:rPr>
              <a:t>b) när det gäller koncernrevision, åtminstone den eller de lagstadgade revisorer som har utsetts av ett revisionsföretag till huvudansvarig för att utföra en lagstadgad revision inom koncernen och den eller de lagstadgade revisorer som har utsetts till huvudansvarig för större dotterbolag, eller </a:t>
            </a:r>
          </a:p>
          <a:p>
            <a:pPr marL="154752" indent="-154752">
              <a:lnSpc>
                <a:spcPct val="85000"/>
              </a:lnSpc>
              <a:spcAft>
                <a:spcPts val="513"/>
              </a:spcAft>
              <a:buClr>
                <a:srgbClr val="808080"/>
              </a:buClr>
              <a:buSzPct val="100000"/>
              <a:buFont typeface="EYInterstate" pitchFamily="2" charset="0"/>
              <a:buChar char="•"/>
            </a:pPr>
            <a:r>
              <a:rPr lang="sv-SE" sz="1026" dirty="0">
                <a:solidFill>
                  <a:srgbClr val="000000"/>
                </a:solidFill>
                <a:latin typeface="EYInterstate Light" pitchFamily="2" charset="0"/>
              </a:rPr>
              <a:t>c) den eller de lagstadgade revisorer som undertecknar revisionsberättelsen.</a:t>
            </a:r>
          </a:p>
        </p:txBody>
      </p:sp>
      <p:sp>
        <p:nvSpPr>
          <p:cNvPr id="9" name="Rectangle 8"/>
          <p:cNvSpPr/>
          <p:nvPr/>
        </p:nvSpPr>
        <p:spPr>
          <a:xfrm>
            <a:off x="1883146" y="710752"/>
            <a:ext cx="5668028" cy="400110"/>
          </a:xfrm>
          <a:prstGeom prst="rect">
            <a:avLst/>
          </a:prstGeom>
        </p:spPr>
        <p:txBody>
          <a:bodyPr wrap="square">
            <a:spAutoFit/>
          </a:bodyPr>
          <a:lstStyle/>
          <a:p>
            <a:r>
              <a:rPr lang="sv-SE" sz="2000" b="1" dirty="0">
                <a:solidFill>
                  <a:srgbClr val="646464"/>
                </a:solidFill>
                <a:latin typeface="EYInterstate Light" panose="02000506000000020004" pitchFamily="2" charset="0"/>
              </a:rPr>
              <a:t>Försäkran om opartiskhet och självständighet</a:t>
            </a:r>
            <a:endParaRPr lang="sv-SE" sz="2000" dirty="0">
              <a:solidFill>
                <a:srgbClr val="646464"/>
              </a:solidFill>
              <a:latin typeface="EYInterstate Light" panose="02000506000000020004" pitchFamily="2" charset="0"/>
            </a:endParaRPr>
          </a:p>
        </p:txBody>
      </p:sp>
      <p:sp>
        <p:nvSpPr>
          <p:cNvPr id="6" name="Text Placeholder 5"/>
          <p:cNvSpPr>
            <a:spLocks noGrp="1"/>
          </p:cNvSpPr>
          <p:nvPr>
            <p:ph type="body" sz="quarter" idx="10"/>
          </p:nvPr>
        </p:nvSpPr>
        <p:spPr>
          <a:xfrm>
            <a:off x="523990" y="2062764"/>
            <a:ext cx="3971993" cy="3804199"/>
          </a:xfrm>
        </p:spPr>
        <p:txBody>
          <a:bodyPr/>
          <a:lstStyle/>
          <a:p>
            <a:pPr marL="0" indent="0">
              <a:spcAft>
                <a:spcPts val="100"/>
              </a:spcAft>
              <a:buNone/>
            </a:pPr>
            <a:r>
              <a:rPr lang="sv-SE" sz="1000" b="1" dirty="0"/>
              <a:t>Försäkran om opartiskhet och självständighet</a:t>
            </a:r>
          </a:p>
          <a:p>
            <a:pPr marL="0" indent="0">
              <a:spcAft>
                <a:spcPts val="300"/>
              </a:spcAft>
              <a:buNone/>
            </a:pPr>
            <a:r>
              <a:rPr lang="sv-SE" sz="1000" dirty="0"/>
              <a:t>Vår bedömning är att EY och revisionsteamet är opartiska och självständiga i den omfattning som följer av tillämpliga regelverk och att det därmed inte förelegat något hinder för fullgörandet av revisionsuppdraget. </a:t>
            </a:r>
          </a:p>
          <a:p>
            <a:pPr marL="0" indent="0">
              <a:spcAft>
                <a:spcPts val="100"/>
              </a:spcAft>
              <a:buNone/>
            </a:pPr>
            <a:r>
              <a:rPr lang="sv-SE" sz="1000" b="1" dirty="0"/>
              <a:t>Nyckelrevisorer som har deltagit i revisionen </a:t>
            </a:r>
          </a:p>
          <a:p>
            <a:pPr marL="0" indent="0">
              <a:spcAft>
                <a:spcPts val="300"/>
              </a:spcAft>
              <a:buNone/>
            </a:pPr>
            <a:r>
              <a:rPr lang="sv-SE" sz="1000" dirty="0"/>
              <a:t>Jesper Nilsson</a:t>
            </a:r>
          </a:p>
          <a:p>
            <a:pPr marL="0" indent="0">
              <a:spcAft>
                <a:spcPts val="300"/>
              </a:spcAft>
              <a:buNone/>
            </a:pPr>
            <a:r>
              <a:rPr lang="sv-SE" sz="1000" b="1" dirty="0"/>
              <a:t>Extern revisor/ revisionsföretag som inte ingår i </a:t>
            </a:r>
            <a:r>
              <a:rPr lang="sv-SE" sz="1000" b="1" dirty="0" err="1"/>
              <a:t>EYs</a:t>
            </a:r>
            <a:r>
              <a:rPr lang="sv-SE" sz="1000" b="1" dirty="0"/>
              <a:t> nätverk samt övriga externa sakkunniga</a:t>
            </a:r>
          </a:p>
          <a:p>
            <a:pPr marL="0" indent="0">
              <a:spcAft>
                <a:spcPts val="300"/>
              </a:spcAft>
              <a:buNone/>
            </a:pPr>
            <a:r>
              <a:rPr lang="sv-SE" sz="1000" dirty="0"/>
              <a:t>Ej tillämpligt</a:t>
            </a:r>
          </a:p>
          <a:p>
            <a:pPr marL="0" indent="0">
              <a:spcAft>
                <a:spcPts val="100"/>
              </a:spcAft>
              <a:buNone/>
            </a:pPr>
            <a:r>
              <a:rPr lang="sv-SE" sz="1000" b="1" dirty="0"/>
              <a:t>Redovisning av förhållanden som kan ha betydelse för opartiskheten och självständigheten samt redovisning av tillhandahållna tjänster</a:t>
            </a:r>
          </a:p>
          <a:p>
            <a:pPr marL="0" indent="0">
              <a:spcAft>
                <a:spcPts val="300"/>
              </a:spcAft>
              <a:buNone/>
            </a:pPr>
            <a:r>
              <a:rPr lang="sv-SE" sz="1000" dirty="0"/>
              <a:t>Inom EY finns processer och rutiner för att säkerställa revisorns opartiskhet och självständighet. För mer information hänvisas till </a:t>
            </a:r>
            <a:r>
              <a:rPr lang="sv-SE" sz="1000" dirty="0" err="1"/>
              <a:t>EYs</a:t>
            </a:r>
            <a:r>
              <a:rPr lang="sv-SE" sz="1000" dirty="0"/>
              <a:t> årliga rapport om vår verksamhet som finns tillgänglig på </a:t>
            </a:r>
            <a:r>
              <a:rPr lang="sv-SE" sz="1000" dirty="0" err="1"/>
              <a:t>EYs</a:t>
            </a:r>
            <a:r>
              <a:rPr lang="sv-SE" sz="1000" dirty="0"/>
              <a:t> webbplats </a:t>
            </a:r>
            <a:r>
              <a:rPr lang="en-US" sz="1000" u="sng" dirty="0">
                <a:hlinkClick r:id="rId2"/>
              </a:rPr>
              <a:t>www.ey.se</a:t>
            </a:r>
            <a:r>
              <a:rPr lang="sv-SE" sz="1000" dirty="0"/>
              <a:t>. </a:t>
            </a:r>
          </a:p>
          <a:p>
            <a:pPr marL="0" indent="0">
              <a:spcAft>
                <a:spcPts val="300"/>
              </a:spcAft>
              <a:buNone/>
            </a:pPr>
            <a:r>
              <a:rPr lang="sv-SE" sz="1000" dirty="0"/>
              <a:t>Kontroll har gjorts för att identifiera eventuella hot som kan ha betydelse för bedömningen av </a:t>
            </a:r>
            <a:r>
              <a:rPr lang="sv-SE" sz="1000" dirty="0" err="1"/>
              <a:t>EYs</a:t>
            </a:r>
            <a:r>
              <a:rPr lang="sv-SE" sz="1000" dirty="0"/>
              <a:t> och revisionsteamets opartiskhet och självständighet i förhållande till revisionskunden. Det har inte framkommit några förhållanden som bör föranleda redovisning till revisionsutskottet.</a:t>
            </a:r>
          </a:p>
        </p:txBody>
      </p:sp>
      <p:sp>
        <p:nvSpPr>
          <p:cNvPr id="10" name="Text Placeholder 9"/>
          <p:cNvSpPr>
            <a:spLocks noGrp="1"/>
          </p:cNvSpPr>
          <p:nvPr>
            <p:ph type="body" sz="quarter" idx="11"/>
          </p:nvPr>
        </p:nvSpPr>
        <p:spPr>
          <a:xfrm>
            <a:off x="4638628" y="2062744"/>
            <a:ext cx="3973240" cy="3804413"/>
          </a:xfrm>
        </p:spPr>
        <p:txBody>
          <a:bodyPr/>
          <a:lstStyle/>
          <a:p>
            <a:pPr marL="0" indent="0">
              <a:spcAft>
                <a:spcPts val="300"/>
              </a:spcAft>
              <a:buNone/>
            </a:pPr>
            <a:r>
              <a:rPr lang="sv-SE" sz="1000" spc="-20" dirty="0"/>
              <a:t>Under räkenskapsåret 2021 har utbetald ersättningen till EY uppgått till (belopp enligt nedan) fördelat på följande kategorier: </a:t>
            </a:r>
          </a:p>
          <a:p>
            <a:pPr marL="0" indent="0" hangingPunct="0">
              <a:buNone/>
            </a:pPr>
            <a:r>
              <a:rPr lang="en-US" sz="1000" dirty="0"/>
              <a:t>(</a:t>
            </a:r>
            <a:r>
              <a:rPr lang="en-US" sz="1000" dirty="0" err="1"/>
              <a:t>Belopp</a:t>
            </a:r>
            <a:r>
              <a:rPr lang="en-US" sz="1000" dirty="0"/>
              <a:t> </a:t>
            </a:r>
            <a:r>
              <a:rPr lang="en-US" sz="1000" dirty="0" err="1"/>
              <a:t>i</a:t>
            </a:r>
            <a:r>
              <a:rPr lang="en-US" sz="1000" dirty="0"/>
              <a:t> </a:t>
            </a:r>
            <a:r>
              <a:rPr lang="en-US" sz="1000" dirty="0" err="1"/>
              <a:t>tusen</a:t>
            </a:r>
            <a:r>
              <a:rPr lang="en-US" sz="1000" dirty="0"/>
              <a:t> SEK)	Ernst &amp; Young AB</a:t>
            </a:r>
            <a:endParaRPr lang="sv-SE" sz="1000" dirty="0"/>
          </a:p>
          <a:p>
            <a:pPr marL="0" lvl="0" indent="0">
              <a:buNone/>
            </a:pPr>
            <a:r>
              <a:rPr lang="nb-NO" sz="1000" dirty="0"/>
              <a:t>Revisionsuppdrag	244</a:t>
            </a:r>
            <a:endParaRPr lang="sv-SE" sz="1000" dirty="0"/>
          </a:p>
          <a:p>
            <a:pPr marL="0" lvl="0" indent="0">
              <a:buNone/>
            </a:pPr>
            <a:r>
              <a:rPr lang="nb-NO" sz="1000" dirty="0"/>
              <a:t>Övriga lagstadgade uppdrag	</a:t>
            </a:r>
            <a:r>
              <a:rPr lang="sv-SE" sz="1000" dirty="0"/>
              <a:t>0</a:t>
            </a:r>
          </a:p>
          <a:p>
            <a:pPr marL="0" lvl="0" indent="0">
              <a:buNone/>
            </a:pPr>
            <a:r>
              <a:rPr lang="nb-NO" sz="1000" dirty="0"/>
              <a:t>Skatterådgivning	</a:t>
            </a:r>
            <a:r>
              <a:rPr lang="sv-SE" sz="1000" dirty="0"/>
              <a:t>0</a:t>
            </a:r>
          </a:p>
          <a:p>
            <a:pPr marL="0" lvl="0" indent="0">
              <a:buNone/>
            </a:pPr>
            <a:r>
              <a:rPr lang="nb-NO" sz="1000" dirty="0"/>
              <a:t>Värderingstjänster	0	</a:t>
            </a:r>
            <a:endParaRPr lang="sv-SE" sz="1000" dirty="0"/>
          </a:p>
          <a:p>
            <a:pPr marL="0" lvl="0" indent="0">
              <a:buNone/>
            </a:pPr>
            <a:r>
              <a:rPr lang="nb-NO" sz="1000" dirty="0"/>
              <a:t>Övriga tjänster		0</a:t>
            </a:r>
          </a:p>
          <a:p>
            <a:pPr marL="0" lvl="0" indent="0">
              <a:buNone/>
            </a:pPr>
            <a:endParaRPr lang="sv-SE" sz="1000" spc="-20" dirty="0"/>
          </a:p>
          <a:p>
            <a:pPr marL="0" indent="0">
              <a:spcAft>
                <a:spcPts val="300"/>
              </a:spcAft>
              <a:buNone/>
            </a:pPr>
            <a:r>
              <a:rPr lang="sv-SE" sz="1000" dirty="0"/>
              <a:t>Göteborg den 9 februari 2022</a:t>
            </a:r>
          </a:p>
          <a:p>
            <a:pPr marL="0" indent="0">
              <a:spcAft>
                <a:spcPts val="300"/>
              </a:spcAft>
              <a:buNone/>
            </a:pPr>
            <a:r>
              <a:rPr lang="sv-SE" sz="1000" dirty="0"/>
              <a:t>Ernst &amp; Young AB</a:t>
            </a:r>
          </a:p>
          <a:p>
            <a:pPr marL="0" indent="0">
              <a:spcAft>
                <a:spcPts val="300"/>
              </a:spcAft>
              <a:buNone/>
            </a:pPr>
            <a:endParaRPr lang="sv-SE" sz="1000" dirty="0"/>
          </a:p>
          <a:p>
            <a:pPr marL="0" indent="0">
              <a:spcAft>
                <a:spcPts val="300"/>
              </a:spcAft>
              <a:buNone/>
            </a:pPr>
            <a:r>
              <a:rPr lang="sv-SE" sz="1000" dirty="0"/>
              <a:t>Jesper Nilsson</a:t>
            </a:r>
          </a:p>
        </p:txBody>
      </p:sp>
      <p:sp>
        <p:nvSpPr>
          <p:cNvPr id="14" name="TextBox 13"/>
          <p:cNvSpPr txBox="1"/>
          <p:nvPr/>
        </p:nvSpPr>
        <p:spPr>
          <a:xfrm>
            <a:off x="523990" y="1329070"/>
            <a:ext cx="8087878" cy="818686"/>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sv-SE" sz="1200" dirty="0">
                <a:latin typeface="EYInterstate Light" panose="02000506000000020004" pitchFamily="2" charset="0"/>
              </a:rPr>
              <a:t>Till revisionsutskottet för Försäkrings AB Göta Lejon</a:t>
            </a:r>
          </a:p>
          <a:p>
            <a:pPr>
              <a:lnSpc>
                <a:spcPct val="85000"/>
              </a:lnSpc>
              <a:spcAft>
                <a:spcPts val="600"/>
              </a:spcAft>
              <a:buClr>
                <a:schemeClr val="accent2"/>
              </a:buClr>
              <a:buSzPct val="70000"/>
            </a:pPr>
            <a:r>
              <a:rPr lang="sv-SE" sz="1200" b="1" dirty="0">
                <a:solidFill>
                  <a:srgbClr val="646464"/>
                </a:solidFill>
                <a:latin typeface="EYInterstate Light" panose="02000506000000020004" pitchFamily="2" charset="0"/>
              </a:rPr>
              <a:t>Försäkran avseende opartiskhet och självständighet enligt Europaparlamentets och rådets förordning (EU) nr 537/2014 och International Standard on Auditing (ISA 260) </a:t>
            </a:r>
            <a:endParaRPr lang="sv-SE" sz="1200" dirty="0">
              <a:solidFill>
                <a:srgbClr val="646464"/>
              </a:solidFill>
              <a:latin typeface="EYInterstate Light" panose="02000506000000020004" pitchFamily="2" charset="0"/>
            </a:endParaRPr>
          </a:p>
          <a:p>
            <a:pPr>
              <a:lnSpc>
                <a:spcPct val="85000"/>
              </a:lnSpc>
              <a:spcAft>
                <a:spcPts val="600"/>
              </a:spcAft>
              <a:buClr>
                <a:schemeClr val="accent2"/>
              </a:buClr>
              <a:buSzPct val="70000"/>
            </a:pPr>
            <a:endParaRPr lang="sv-SE" sz="1200" dirty="0">
              <a:latin typeface="EYInterstate Light" panose="02000506000000020004" pitchFamily="2" charset="0"/>
            </a:endParaRPr>
          </a:p>
        </p:txBody>
      </p:sp>
      <p:sp>
        <p:nvSpPr>
          <p:cNvPr id="2" name="TextBox 1">
            <a:extLst>
              <a:ext uri="{FF2B5EF4-FFF2-40B4-BE49-F238E27FC236}">
                <a16:creationId xmlns:a16="http://schemas.microsoft.com/office/drawing/2014/main" id="{18EBA92D-4357-4D58-803F-9AEDB96442FA}"/>
              </a:ext>
            </a:extLst>
          </p:cNvPr>
          <p:cNvSpPr txBox="1"/>
          <p:nvPr/>
        </p:nvSpPr>
        <p:spPr>
          <a:xfrm>
            <a:off x="8053853" y="301336"/>
            <a:ext cx="703384"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sv-SE" sz="1200" dirty="0"/>
              <a:t>Bilaga  1</a:t>
            </a:r>
          </a:p>
        </p:txBody>
      </p:sp>
    </p:spTree>
    <p:extLst>
      <p:ext uri="{BB962C8B-B14F-4D97-AF65-F5344CB8AC3E}">
        <p14:creationId xmlns:p14="http://schemas.microsoft.com/office/powerpoint/2010/main" val="325804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gray">
          <a:xfrm>
            <a:off x="422006" y="288840"/>
            <a:ext cx="4569093" cy="2200602"/>
          </a:xfrm>
          <a:prstGeom prst="rect">
            <a:avLst/>
          </a:prstGeom>
          <a:noFill/>
          <a:ln w="12700" algn="ctr">
            <a:noFill/>
            <a:miter lim="800000"/>
            <a:headEnd/>
            <a:tailEnd/>
          </a:ln>
        </p:spPr>
        <p:txBody>
          <a:bodyPr wrap="square" lIns="0" tIns="0" rIns="0" bIns="0">
            <a:spAutoFit/>
          </a:bodyPr>
          <a:lstStyle/>
          <a:p>
            <a:pPr algn="l"/>
            <a:r>
              <a:rPr lang="en-US" sz="1000" b="1" dirty="0">
                <a:solidFill>
                  <a:schemeClr val="bg2">
                    <a:lumMod val="75000"/>
                  </a:schemeClr>
                </a:solidFill>
                <a:latin typeface="EYInterstate Light" panose="02000506000000020004" pitchFamily="2" charset="0"/>
              </a:rPr>
              <a:t>EY | Assurance | Tax | Transactions | Advisory </a:t>
            </a:r>
            <a:endParaRPr lang="nb-NO" sz="1000" b="1" dirty="0">
              <a:solidFill>
                <a:schemeClr val="bg2">
                  <a:lumMod val="75000"/>
                </a:schemeClr>
              </a:solidFill>
              <a:latin typeface="EYInterstate Light" panose="02000506000000020004" pitchFamily="2" charset="0"/>
            </a:endParaRPr>
          </a:p>
          <a:p>
            <a:pPr marL="0" marR="0" lvl="0" indent="0" algn="l" defTabSz="872971" eaLnBrk="1" fontAlgn="auto" latinLnBrk="0" hangingPunct="1">
              <a:lnSpc>
                <a:spcPct val="100000"/>
              </a:lnSpc>
              <a:spcBef>
                <a:spcPts val="0"/>
              </a:spcBef>
              <a:spcAft>
                <a:spcPts val="0"/>
              </a:spcAft>
              <a:buClrTx/>
              <a:buSzTx/>
              <a:buFontTx/>
              <a:buNone/>
              <a:tabLst/>
              <a:defRPr/>
            </a:pPr>
            <a:endParaRPr kumimoji="0" lang="sv-SE" sz="900" b="0" i="0" u="none" strike="noStrike" kern="0" cap="none" spc="0" normalizeH="0" baseline="0" noProof="0" dirty="0">
              <a:ln>
                <a:noFill/>
              </a:ln>
              <a:solidFill>
                <a:schemeClr val="bg2">
                  <a:lumMod val="75000"/>
                </a:schemeClr>
              </a:solidFill>
              <a:effectLst/>
              <a:uLnTx/>
              <a:uFillTx/>
              <a:latin typeface="EYInterstate Light" panose="02000506000000020004" pitchFamily="2" charset="0"/>
              <a:cs typeface="Arial" pitchFamily="34" charset="0"/>
            </a:endParaRPr>
          </a:p>
          <a:p>
            <a:pPr marL="0" marR="0" lvl="0" indent="0" algn="l" defTabSz="872971" eaLnBrk="1" fontAlgn="auto" latinLnBrk="0" hangingPunct="1">
              <a:lnSpc>
                <a:spcPct val="100000"/>
              </a:lnSpc>
              <a:spcBef>
                <a:spcPts val="0"/>
              </a:spcBef>
              <a:spcAft>
                <a:spcPts val="0"/>
              </a:spcAft>
              <a:buClrTx/>
              <a:buSzTx/>
              <a:buFontTx/>
              <a:buNone/>
              <a:tabLst/>
              <a:defRPr/>
            </a:pPr>
            <a:r>
              <a:rPr kumimoji="0" lang="sv-SE" sz="800" i="0" u="none" strike="noStrike" kern="0" cap="none" spc="0" normalizeH="0" baseline="0" noProof="0" dirty="0">
                <a:ln>
                  <a:noFill/>
                </a:ln>
                <a:solidFill>
                  <a:schemeClr val="bg2">
                    <a:lumMod val="75000"/>
                  </a:schemeClr>
                </a:solidFill>
                <a:effectLst/>
                <a:uLnTx/>
                <a:uFillTx/>
                <a:latin typeface="EYInterstate Light" panose="02000506000000020004" pitchFamily="2" charset="0"/>
                <a:cs typeface="Arial" pitchFamily="34" charset="0"/>
              </a:rPr>
              <a:t>Om EY</a:t>
            </a:r>
          </a:p>
          <a:p>
            <a:pPr marL="0" marR="0" lvl="0" indent="0" algn="l" defTabSz="872971" eaLnBrk="1" fontAlgn="auto" latinLnBrk="0" hangingPunct="1">
              <a:lnSpc>
                <a:spcPct val="100000"/>
              </a:lnSpc>
              <a:spcBef>
                <a:spcPts val="600"/>
              </a:spcBef>
              <a:spcAft>
                <a:spcPts val="0"/>
              </a:spcAft>
              <a:buClrTx/>
              <a:buSzTx/>
              <a:buFontTx/>
              <a:buNone/>
              <a:tabLst/>
              <a:defRPr/>
            </a:pPr>
            <a:r>
              <a:rPr lang="sv-SE" sz="800" kern="0" dirty="0">
                <a:solidFill>
                  <a:schemeClr val="bg2">
                    <a:lumMod val="75000"/>
                  </a:schemeClr>
                </a:solidFill>
                <a:latin typeface="EYInterstate Light" panose="02000506000000020004" pitchFamily="2" charset="0"/>
                <a:cs typeface="Arial" pitchFamily="34" charset="0"/>
              </a:rPr>
              <a:t>EY är ett världsledande företag inom revision, redovisning, skatt, transaktioner och affärsrådgivning. Våra tjänster och insikter hjälper till att skapa förtroende och hållbar tillväxt på finansmarknader och i ekonomier världen över. För att hålla våra löften till våra intressenter utvecklar vi ledare och medarbetare som arbetar i team över gränserna. Vi vill att allt vi gör ska bidra till att affärsvärlden och arbetslivet fungerar bättre – för våra medarbetare, våra kunder och de samhällen vi verkar i.</a:t>
            </a:r>
          </a:p>
          <a:p>
            <a:pPr lvl="0" algn="l" defTabSz="872971">
              <a:spcBef>
                <a:spcPts val="600"/>
              </a:spcBef>
              <a:defRPr/>
            </a:pPr>
            <a:r>
              <a:rPr lang="sv-SE" sz="800" kern="0" dirty="0">
                <a:solidFill>
                  <a:schemeClr val="bg2">
                    <a:lumMod val="75000"/>
                  </a:schemeClr>
                </a:solidFill>
                <a:latin typeface="EYInterstate Light" panose="02000506000000020004" pitchFamily="2" charset="0"/>
                <a:cs typeface="Arial" pitchFamily="34" charset="0"/>
              </a:rPr>
              <a:t>EY refererar till den globala organisationen samt kan avse en eller flera medlemsföretag i Ernst &amp; Young Global </a:t>
            </a:r>
            <a:r>
              <a:rPr lang="sv-SE" sz="800" kern="0" dirty="0" err="1">
                <a:solidFill>
                  <a:schemeClr val="bg2">
                    <a:lumMod val="75000"/>
                  </a:schemeClr>
                </a:solidFill>
                <a:latin typeface="EYInterstate Light" panose="02000506000000020004" pitchFamily="2" charset="0"/>
                <a:cs typeface="Arial" pitchFamily="34" charset="0"/>
              </a:rPr>
              <a:t>Limited</a:t>
            </a:r>
            <a:r>
              <a:rPr lang="sv-SE" sz="800" kern="0" dirty="0">
                <a:solidFill>
                  <a:schemeClr val="bg2">
                    <a:lumMod val="75000"/>
                  </a:schemeClr>
                </a:solidFill>
                <a:latin typeface="EYInterstate Light" panose="02000506000000020004" pitchFamily="2" charset="0"/>
                <a:cs typeface="Arial" pitchFamily="34" charset="0"/>
              </a:rPr>
              <a:t>. Varje medlemsföretag utgör en egen juridisk person.</a:t>
            </a:r>
            <a:br>
              <a:rPr lang="sv-SE" sz="800" kern="0" dirty="0">
                <a:solidFill>
                  <a:schemeClr val="bg2">
                    <a:lumMod val="75000"/>
                  </a:schemeClr>
                </a:solidFill>
                <a:latin typeface="EYInterstate Light" panose="02000506000000020004" pitchFamily="2" charset="0"/>
                <a:cs typeface="Arial" pitchFamily="34" charset="0"/>
              </a:rPr>
            </a:br>
            <a:endParaRPr lang="sv-SE" sz="800" kern="0" dirty="0">
              <a:solidFill>
                <a:schemeClr val="bg2">
                  <a:lumMod val="75000"/>
                </a:schemeClr>
              </a:solidFill>
              <a:latin typeface="EYInterstate Light" panose="02000506000000020004" pitchFamily="2" charset="0"/>
              <a:cs typeface="Arial" pitchFamily="34" charset="0"/>
            </a:endParaRPr>
          </a:p>
          <a:p>
            <a:pPr algn="l"/>
            <a:r>
              <a:rPr lang="sv-SE" sz="800">
                <a:solidFill>
                  <a:schemeClr val="bg2">
                    <a:lumMod val="75000"/>
                  </a:schemeClr>
                </a:solidFill>
                <a:latin typeface="EYInterstate Light" panose="02000506000000020004" pitchFamily="2" charset="0"/>
              </a:rPr>
              <a:t>© 2022 </a:t>
            </a:r>
            <a:r>
              <a:rPr lang="sv-SE" sz="800" dirty="0">
                <a:solidFill>
                  <a:schemeClr val="bg2">
                    <a:lumMod val="75000"/>
                  </a:schemeClr>
                </a:solidFill>
                <a:latin typeface="EYInterstate Light" panose="02000506000000020004" pitchFamily="2" charset="0"/>
              </a:rPr>
              <a:t>Ernst &amp; Young AB. </a:t>
            </a:r>
          </a:p>
          <a:p>
            <a:pPr algn="l"/>
            <a:r>
              <a:rPr lang="sv-SE" sz="800" dirty="0">
                <a:solidFill>
                  <a:schemeClr val="bg2">
                    <a:lumMod val="75000"/>
                  </a:schemeClr>
                </a:solidFill>
                <a:latin typeface="EYInterstate Light" panose="02000506000000020004" pitchFamily="2" charset="0"/>
              </a:rPr>
              <a:t>All </a:t>
            </a:r>
            <a:r>
              <a:rPr lang="sv-SE" sz="800" dirty="0" err="1">
                <a:solidFill>
                  <a:schemeClr val="bg2">
                    <a:lumMod val="75000"/>
                  </a:schemeClr>
                </a:solidFill>
                <a:latin typeface="EYInterstate Light" panose="02000506000000020004" pitchFamily="2" charset="0"/>
              </a:rPr>
              <a:t>Rights</a:t>
            </a:r>
            <a:r>
              <a:rPr lang="sv-SE" sz="800" dirty="0">
                <a:solidFill>
                  <a:schemeClr val="bg2">
                    <a:lumMod val="75000"/>
                  </a:schemeClr>
                </a:solidFill>
                <a:latin typeface="EYInterstate Light" panose="02000506000000020004" pitchFamily="2" charset="0"/>
              </a:rPr>
              <a:t> </a:t>
            </a:r>
            <a:r>
              <a:rPr lang="sv-SE" sz="800" dirty="0" err="1">
                <a:solidFill>
                  <a:schemeClr val="bg2">
                    <a:lumMod val="75000"/>
                  </a:schemeClr>
                </a:solidFill>
                <a:latin typeface="EYInterstate Light" panose="02000506000000020004" pitchFamily="2" charset="0"/>
              </a:rPr>
              <a:t>Reserved</a:t>
            </a:r>
            <a:r>
              <a:rPr lang="sv-SE" sz="800" dirty="0">
                <a:solidFill>
                  <a:schemeClr val="bg2">
                    <a:lumMod val="75000"/>
                  </a:schemeClr>
                </a:solidFill>
                <a:latin typeface="EYInterstate Light" panose="02000506000000020004" pitchFamily="2" charset="0"/>
              </a:rPr>
              <a:t>. </a:t>
            </a:r>
          </a:p>
          <a:p>
            <a:pPr algn="l"/>
            <a:endParaRPr lang="sv-SE" sz="800" kern="0" dirty="0">
              <a:solidFill>
                <a:schemeClr val="bg2">
                  <a:lumMod val="75000"/>
                </a:schemeClr>
              </a:solidFill>
              <a:latin typeface="EYInterstate Light" panose="02000506000000020004" pitchFamily="2" charset="0"/>
              <a:cs typeface="Arial" pitchFamily="34" charset="0"/>
            </a:endParaRPr>
          </a:p>
          <a:p>
            <a:pPr algn="l"/>
            <a:r>
              <a:rPr lang="sv-SE" sz="1000" kern="0" dirty="0">
                <a:solidFill>
                  <a:schemeClr val="bg2">
                    <a:lumMod val="75000"/>
                  </a:schemeClr>
                </a:solidFill>
                <a:latin typeface="EYInterstate Light" panose="02000506000000020004" pitchFamily="2" charset="0"/>
                <a:cs typeface="Arial" pitchFamily="34" charset="0"/>
              </a:rPr>
              <a:t>ey.com/se</a:t>
            </a:r>
          </a:p>
        </p:txBody>
      </p:sp>
    </p:spTree>
    <p:extLst>
      <p:ext uri="{BB962C8B-B14F-4D97-AF65-F5344CB8AC3E}">
        <p14:creationId xmlns:p14="http://schemas.microsoft.com/office/powerpoint/2010/main" val="98420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372735" y="1288094"/>
            <a:ext cx="8229600" cy="4452669"/>
          </a:xfrm>
          <a:prstGeom prst="rect">
            <a:avLst/>
          </a:prstGeom>
          <a:noFill/>
        </p:spPr>
        <p:txBody>
          <a:bodyPr wrap="square" lIns="104306" tIns="52153" rIns="104306" bIns="52153" rtlCol="0">
            <a:spAutoFit/>
          </a:bodyPr>
          <a:ls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l">
              <a:spcBef>
                <a:spcPts val="600"/>
              </a:spcBef>
              <a:buClr>
                <a:srgbClr val="FFD200"/>
              </a:buClr>
              <a:buSzPct val="75000"/>
              <a:defRPr/>
            </a:pPr>
            <a:r>
              <a:rPr lang="nb-NO" sz="1050" dirty="0">
                <a:latin typeface="EYInterstate Light" panose="02000506000000020004" pitchFamily="2" charset="0"/>
              </a:rPr>
              <a:t>9 februari 2022</a:t>
            </a:r>
          </a:p>
          <a:p>
            <a:pPr algn="l">
              <a:spcBef>
                <a:spcPts val="600"/>
              </a:spcBef>
              <a:buClr>
                <a:srgbClr val="FFD200"/>
              </a:buClr>
              <a:buSzPct val="75000"/>
              <a:defRPr/>
            </a:pPr>
            <a:endParaRPr lang="nb-NO" sz="1050" b="1" kern="0" dirty="0">
              <a:solidFill>
                <a:srgbClr val="646464"/>
              </a:solidFill>
              <a:latin typeface="EYInterstate Light" panose="02000506000000020004" pitchFamily="2" charset="0"/>
              <a:cs typeface="Arial" pitchFamily="34" charset="0"/>
            </a:endParaRPr>
          </a:p>
          <a:p>
            <a:pPr algn="l" hangingPunct="0"/>
            <a:r>
              <a:rPr lang="sv-SE" sz="1050" dirty="0">
                <a:latin typeface="EYInterstate Light" panose="02000506000000020004" pitchFamily="2" charset="0"/>
              </a:rPr>
              <a:t>VD / Företagsledningen / Styrelsen</a:t>
            </a:r>
            <a:br>
              <a:rPr lang="sv-SE" sz="1050" dirty="0">
                <a:latin typeface="EYInterstate Light" panose="02000506000000020004" pitchFamily="2" charset="0"/>
              </a:rPr>
            </a:br>
            <a:r>
              <a:rPr lang="sv-SE" sz="1050" dirty="0">
                <a:latin typeface="EYInterstate Light" panose="02000506000000020004" pitchFamily="2" charset="0"/>
              </a:rPr>
              <a:t>Försäkrings AB Göta Lejon</a:t>
            </a:r>
          </a:p>
          <a:p>
            <a:pPr algn="l" hangingPunct="0"/>
            <a:r>
              <a:rPr lang="sv-SE" sz="1050" dirty="0">
                <a:latin typeface="EYInterstate Light" panose="02000506000000020004" pitchFamily="2" charset="0"/>
              </a:rPr>
              <a:t> </a:t>
            </a:r>
          </a:p>
          <a:p>
            <a:pPr algn="l" defTabSz="582613">
              <a:lnSpc>
                <a:spcPct val="105000"/>
              </a:lnSpc>
              <a:spcBef>
                <a:spcPct val="45000"/>
              </a:spcBef>
            </a:pPr>
            <a:r>
              <a:rPr lang="sv-SE" sz="1050" dirty="0">
                <a:latin typeface="EYInterstate Light" panose="02000506000000020004" pitchFamily="2" charset="0"/>
              </a:rPr>
              <a:t>Revisionen är utformad för att vi ska kunna avge revisionsberättelse avseende årsredovisningen för räkenskapsåret 2021. I enlighet med god revisionssed har vi i vår revision bedömt den interna kontrollen kopplat till den finansiella rapporteringen för att kunna planera revisionen och bestämma utformning, tidpunkt och omfattning av specifika granskningsåtgärder.</a:t>
            </a:r>
          </a:p>
          <a:p>
            <a:pPr algn="l" hangingPunct="0"/>
            <a:endParaRPr lang="sv-SE" sz="1050" dirty="0">
              <a:latin typeface="EYInterstate Light" panose="02000506000000020004" pitchFamily="2" charset="0"/>
            </a:endParaRPr>
          </a:p>
          <a:p>
            <a:pPr algn="l" hangingPunct="0"/>
            <a:r>
              <a:rPr lang="sv-SE" sz="1050" dirty="0">
                <a:latin typeface="EYInterstate Light" panose="02000506000000020004" pitchFamily="2" charset="0"/>
              </a:rPr>
              <a:t>Vi har i denna rapport sammanfattat vår bedömning av risker och vår revisionsstrategi samt väsentliga iakttagelser från vår revision. Denna rapport syftar också till att uppfylla kraven på rapportering till styrelsen i enlighet med FARs revisionsrekommendation RevR100 Revision av finansiella företag. Vi har i denna rapport sammanfattat väsentliga iakttagelser från vår revision t.o.m. dagens datum. </a:t>
            </a:r>
          </a:p>
          <a:p>
            <a:pPr algn="l" hangingPunct="0"/>
            <a:endParaRPr lang="sv-SE" sz="1050" dirty="0">
              <a:latin typeface="EYInterstate Light" panose="02000506000000020004" pitchFamily="2" charset="0"/>
            </a:endParaRPr>
          </a:p>
          <a:p>
            <a:pPr algn="l" hangingPunct="0"/>
            <a:r>
              <a:rPr lang="sv-SE" sz="1050" dirty="0">
                <a:latin typeface="EYInterstate Light" panose="02000506000000020004" pitchFamily="2" charset="0"/>
              </a:rPr>
              <a:t>Denna rapport är enbart avsedd för styrelsen och företagsledningen och inte för att distribueras till utomstående.</a:t>
            </a:r>
          </a:p>
          <a:p>
            <a:pPr algn="l" hangingPunct="0"/>
            <a:endParaRPr lang="sv-SE" sz="1050" dirty="0">
              <a:latin typeface="EYInterstate Light" panose="02000506000000020004" pitchFamily="2" charset="0"/>
            </a:endParaRPr>
          </a:p>
          <a:p>
            <a:pPr algn="l" hangingPunct="0"/>
            <a:r>
              <a:rPr lang="sv-SE" sz="1050" dirty="0">
                <a:latin typeface="EYInterstate Light" panose="02000506000000020004" pitchFamily="2" charset="0"/>
              </a:rPr>
              <a:t>Vi ser fram emot att träffa er för att diskutera innehållet.</a:t>
            </a:r>
          </a:p>
          <a:p>
            <a:pPr algn="l" hangingPunct="0"/>
            <a:r>
              <a:rPr lang="sv-SE" sz="1050" dirty="0">
                <a:latin typeface="EYInterstate Light" panose="02000506000000020004" pitchFamily="2" charset="0"/>
              </a:rPr>
              <a:t> </a:t>
            </a:r>
          </a:p>
          <a:p>
            <a:pPr algn="l" hangingPunct="0"/>
            <a:endParaRPr lang="sv-SE" sz="1050" dirty="0">
              <a:latin typeface="EYInterstate Light" panose="02000506000000020004" pitchFamily="2" charset="0"/>
            </a:endParaRPr>
          </a:p>
          <a:p>
            <a:pPr algn="l" hangingPunct="0"/>
            <a:r>
              <a:rPr lang="sv-SE" sz="1050" dirty="0">
                <a:latin typeface="EYInterstate Light" panose="02000506000000020004" pitchFamily="2" charset="0"/>
              </a:rPr>
              <a:t>Med vänlig hälsning</a:t>
            </a:r>
          </a:p>
          <a:p>
            <a:pPr algn="l" hangingPunct="0"/>
            <a:endParaRPr lang="sv-SE" sz="1050" dirty="0">
              <a:latin typeface="EYInterstate Light" panose="02000506000000020004" pitchFamily="2" charset="0"/>
            </a:endParaRPr>
          </a:p>
          <a:p>
            <a:pPr algn="l" hangingPunct="0"/>
            <a:r>
              <a:rPr lang="sv-SE" sz="1050" dirty="0">
                <a:latin typeface="EYInterstate Light" panose="02000506000000020004" pitchFamily="2" charset="0"/>
              </a:rPr>
              <a:t>Ernst &amp; Young AB</a:t>
            </a:r>
          </a:p>
          <a:p>
            <a:pPr algn="l" hangingPunct="0"/>
            <a:endParaRPr lang="sv-SE" sz="1050" dirty="0">
              <a:latin typeface="EYInterstate Light" panose="02000506000000020004" pitchFamily="2" charset="0"/>
            </a:endParaRPr>
          </a:p>
          <a:p>
            <a:pPr algn="l" hangingPunct="0"/>
            <a:endParaRPr lang="sv-SE" sz="1050" dirty="0">
              <a:latin typeface="EYInterstate Light" panose="02000506000000020004" pitchFamily="2" charset="0"/>
            </a:endParaRPr>
          </a:p>
          <a:p>
            <a:pPr algn="l" hangingPunct="0"/>
            <a:r>
              <a:rPr lang="sv-SE" sz="1050" dirty="0">
                <a:latin typeface="EYInterstate Light" panose="02000506000000020004" pitchFamily="2" charset="0"/>
              </a:rPr>
              <a:t>Jesper Nilsson				Christoffer Tveit</a:t>
            </a:r>
          </a:p>
          <a:p>
            <a:pPr algn="l" hangingPunct="0"/>
            <a:r>
              <a:rPr lang="sv-SE" sz="1050" dirty="0">
                <a:latin typeface="EYInterstate Light" panose="02000506000000020004" pitchFamily="2" charset="0"/>
              </a:rPr>
              <a:t>Påskrivande revisor			Granskningsledare</a:t>
            </a:r>
          </a:p>
        </p:txBody>
      </p:sp>
      <p:sp>
        <p:nvSpPr>
          <p:cNvPr id="8" name="TextBox 7"/>
          <p:cNvSpPr txBox="1"/>
          <p:nvPr/>
        </p:nvSpPr>
        <p:spPr>
          <a:xfrm>
            <a:off x="9416955" y="0"/>
            <a:ext cx="3957851" cy="823197"/>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Anpassa brev till uppdragets omfattning och mottagare.</a:t>
            </a:r>
          </a:p>
          <a:p>
            <a:pPr marL="95250">
              <a:lnSpc>
                <a:spcPct val="85000"/>
              </a:lnSpc>
              <a:spcAft>
                <a:spcPts val="600"/>
              </a:spcAft>
              <a:buClr>
                <a:schemeClr val="accent2"/>
              </a:buClr>
              <a:buSzPct val="70000"/>
            </a:pPr>
            <a:endParaRPr lang="sv-SE" sz="1200" dirty="0">
              <a:latin typeface="EYInterstate Light" pitchFamily="2" charset="0"/>
            </a:endParaRPr>
          </a:p>
        </p:txBody>
      </p:sp>
    </p:spTree>
    <p:extLst>
      <p:ext uri="{BB962C8B-B14F-4D97-AF65-F5344CB8AC3E}">
        <p14:creationId xmlns:p14="http://schemas.microsoft.com/office/powerpoint/2010/main" val="394307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en-GB" dirty="0"/>
              <a:t>Agenda </a:t>
            </a:r>
            <a:endParaRPr lang="en-GB" dirty="0">
              <a:solidFill>
                <a:srgbClr val="0000F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809602705"/>
              </p:ext>
            </p:extLst>
          </p:nvPr>
        </p:nvGraphicFramePr>
        <p:xfrm>
          <a:off x="457200" y="1098136"/>
          <a:ext cx="5472000" cy="5280000"/>
        </p:xfrm>
        <a:graphic>
          <a:graphicData uri="http://schemas.openxmlformats.org/drawingml/2006/table">
            <a:tbl>
              <a:tblPr firstRow="1" bandRow="1"/>
              <a:tblGrid>
                <a:gridCol w="648000">
                  <a:extLst>
                    <a:ext uri="{9D8B030D-6E8A-4147-A177-3AD203B41FA5}">
                      <a16:colId xmlns:a16="http://schemas.microsoft.com/office/drawing/2014/main" val="20000"/>
                    </a:ext>
                  </a:extLst>
                </a:gridCol>
                <a:gridCol w="4824000">
                  <a:extLst>
                    <a:ext uri="{9D8B030D-6E8A-4147-A177-3AD203B41FA5}">
                      <a16:colId xmlns:a16="http://schemas.microsoft.com/office/drawing/2014/main" val="20001"/>
                    </a:ext>
                  </a:extLst>
                </a:gridCol>
              </a:tblGrid>
              <a:tr h="480000">
                <a:tc>
                  <a:txBody>
                    <a:bodyPr/>
                    <a:lstStyle>
                      <a:lvl1pPr marL="0" algn="l" defTabSz="1042965" rtl="0" eaLnBrk="1" latinLnBrk="0" hangingPunct="1">
                        <a:defRPr sz="2100" b="1" kern="1200">
                          <a:solidFill>
                            <a:schemeClr val="lt1"/>
                          </a:solidFill>
                          <a:latin typeface="EYInterstate Light"/>
                        </a:defRPr>
                      </a:lvl1pPr>
                      <a:lvl2pPr marL="521482" algn="l" defTabSz="1042965" rtl="0" eaLnBrk="1" latinLnBrk="0" hangingPunct="1">
                        <a:defRPr sz="2100" b="1" kern="1200">
                          <a:solidFill>
                            <a:schemeClr val="lt1"/>
                          </a:solidFill>
                          <a:latin typeface="EYInterstate Light"/>
                        </a:defRPr>
                      </a:lvl2pPr>
                      <a:lvl3pPr marL="1042965" algn="l" defTabSz="1042965" rtl="0" eaLnBrk="1" latinLnBrk="0" hangingPunct="1">
                        <a:defRPr sz="2100" b="1" kern="1200">
                          <a:solidFill>
                            <a:schemeClr val="lt1"/>
                          </a:solidFill>
                          <a:latin typeface="EYInterstate Light"/>
                        </a:defRPr>
                      </a:lvl3pPr>
                      <a:lvl4pPr marL="1564447" algn="l" defTabSz="1042965" rtl="0" eaLnBrk="1" latinLnBrk="0" hangingPunct="1">
                        <a:defRPr sz="2100" b="1" kern="1200">
                          <a:solidFill>
                            <a:schemeClr val="lt1"/>
                          </a:solidFill>
                          <a:latin typeface="EYInterstate Light"/>
                        </a:defRPr>
                      </a:lvl4pPr>
                      <a:lvl5pPr marL="2085929" algn="l" defTabSz="1042965" rtl="0" eaLnBrk="1" latinLnBrk="0" hangingPunct="1">
                        <a:defRPr sz="2100" b="1" kern="1200">
                          <a:solidFill>
                            <a:schemeClr val="lt1"/>
                          </a:solidFill>
                          <a:latin typeface="EYInterstate Light"/>
                        </a:defRPr>
                      </a:lvl5pPr>
                      <a:lvl6pPr marL="2607412" algn="l" defTabSz="1042965" rtl="0" eaLnBrk="1" latinLnBrk="0" hangingPunct="1">
                        <a:defRPr sz="2100" b="1" kern="1200">
                          <a:solidFill>
                            <a:schemeClr val="lt1"/>
                          </a:solidFill>
                          <a:latin typeface="EYInterstate Light"/>
                        </a:defRPr>
                      </a:lvl6pPr>
                      <a:lvl7pPr marL="3128894" algn="l" defTabSz="1042965" rtl="0" eaLnBrk="1" latinLnBrk="0" hangingPunct="1">
                        <a:defRPr sz="2100" b="1" kern="1200">
                          <a:solidFill>
                            <a:schemeClr val="lt1"/>
                          </a:solidFill>
                          <a:latin typeface="EYInterstate Light"/>
                        </a:defRPr>
                      </a:lvl7pPr>
                      <a:lvl8pPr marL="3650376" algn="l" defTabSz="1042965" rtl="0" eaLnBrk="1" latinLnBrk="0" hangingPunct="1">
                        <a:defRPr sz="2100" b="1" kern="1200">
                          <a:solidFill>
                            <a:schemeClr val="lt1"/>
                          </a:solidFill>
                          <a:latin typeface="EYInterstate Light"/>
                        </a:defRPr>
                      </a:lvl8pPr>
                      <a:lvl9pPr marL="4171859" algn="l" defTabSz="1042965" rtl="0" eaLnBrk="1" latinLnBrk="0" hangingPunct="1">
                        <a:defRPr sz="2100" b="1" kern="1200">
                          <a:solidFill>
                            <a:schemeClr val="lt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04</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solidFill>
                        <a:srgbClr val="808080"/>
                      </a:solid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Status och kvarstående åtgärder</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3175" cap="flat" cmpd="sng" algn="ctr">
                      <a:solidFill>
                        <a:srgbClr val="808080"/>
                      </a:solidFill>
                      <a:prstDash val="sysDot"/>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05</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Riskbedömning och fokusområde</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06</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defRPr/>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Redovisnings- och revisionsfrågor årsbokslutet</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08</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Summering av noterade avvikelser </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09</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Vår kommunikation med revisionsutskottet</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10</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Obligatorisk kommunikation med revisionsutskottet</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11</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Uppföljning av tidigare lämnade rekommendationer</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0000">
                <a:tc>
                  <a:txBody>
                    <a:bodyPr/>
                    <a:lstStyle>
                      <a:lvl1pPr marL="0" algn="l" defTabSz="1042965" rtl="0" eaLnBrk="1" latinLnBrk="0" hangingPunct="1">
                        <a:defRPr sz="2100" kern="1200">
                          <a:solidFill>
                            <a:schemeClr val="dk1"/>
                          </a:solidFill>
                          <a:latin typeface="EYInterstate Light"/>
                        </a:defRPr>
                      </a:lvl1pPr>
                      <a:lvl2pPr marL="521482" algn="l" defTabSz="1042965" rtl="0" eaLnBrk="1" latinLnBrk="0" hangingPunct="1">
                        <a:defRPr sz="2100" kern="1200">
                          <a:solidFill>
                            <a:schemeClr val="dk1"/>
                          </a:solidFill>
                          <a:latin typeface="EYInterstate Light"/>
                        </a:defRPr>
                      </a:lvl2pPr>
                      <a:lvl3pPr marL="1042965" algn="l" defTabSz="1042965" rtl="0" eaLnBrk="1" latinLnBrk="0" hangingPunct="1">
                        <a:defRPr sz="2100" kern="1200">
                          <a:solidFill>
                            <a:schemeClr val="dk1"/>
                          </a:solidFill>
                          <a:latin typeface="EYInterstate Light"/>
                        </a:defRPr>
                      </a:lvl3pPr>
                      <a:lvl4pPr marL="1564447" algn="l" defTabSz="1042965" rtl="0" eaLnBrk="1" latinLnBrk="0" hangingPunct="1">
                        <a:defRPr sz="2100" kern="1200">
                          <a:solidFill>
                            <a:schemeClr val="dk1"/>
                          </a:solidFill>
                          <a:latin typeface="EYInterstate Light"/>
                        </a:defRPr>
                      </a:lvl4pPr>
                      <a:lvl5pPr marL="2085929" algn="l" defTabSz="1042965" rtl="0" eaLnBrk="1" latinLnBrk="0" hangingPunct="1">
                        <a:defRPr sz="2100" kern="1200">
                          <a:solidFill>
                            <a:schemeClr val="dk1"/>
                          </a:solidFill>
                          <a:latin typeface="EYInterstate Light"/>
                        </a:defRPr>
                      </a:lvl5pPr>
                      <a:lvl6pPr marL="2607412" algn="l" defTabSz="1042965" rtl="0" eaLnBrk="1" latinLnBrk="0" hangingPunct="1">
                        <a:defRPr sz="2100" kern="1200">
                          <a:solidFill>
                            <a:schemeClr val="dk1"/>
                          </a:solidFill>
                          <a:latin typeface="EYInterstate Light"/>
                        </a:defRPr>
                      </a:lvl6pPr>
                      <a:lvl7pPr marL="3128894" algn="l" defTabSz="1042965" rtl="0" eaLnBrk="1" latinLnBrk="0" hangingPunct="1">
                        <a:defRPr sz="2100" kern="1200">
                          <a:solidFill>
                            <a:schemeClr val="dk1"/>
                          </a:solidFill>
                          <a:latin typeface="EYInterstate Light"/>
                        </a:defRPr>
                      </a:lvl7pPr>
                      <a:lvl8pPr marL="3650376" algn="l" defTabSz="1042965" rtl="0" eaLnBrk="1" latinLnBrk="0" hangingPunct="1">
                        <a:defRPr sz="2100" kern="1200">
                          <a:solidFill>
                            <a:schemeClr val="dk1"/>
                          </a:solidFill>
                          <a:latin typeface="EYInterstate Light"/>
                        </a:defRPr>
                      </a:lvl8pPr>
                      <a:lvl9pPr marL="4171859" algn="l" defTabSz="1042965" rtl="0" eaLnBrk="1" latinLnBrk="0" hangingPunct="1">
                        <a:defRPr sz="2100" kern="1200">
                          <a:solidFill>
                            <a:schemeClr val="dk1"/>
                          </a:solidFill>
                          <a:latin typeface="EYInterstate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12</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Revisorns kommunikation med Finansinspektionen</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13</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Regelverksfrågor 2020 och framåt</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14</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Bilaga 1: Försäkran om opartiskhet och självständighet</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00" cap="none" spc="-10" normalizeH="0" baseline="0" noProof="0" dirty="0">
                          <a:ln>
                            <a:noFill/>
                          </a:ln>
                          <a:solidFill>
                            <a:schemeClr val="tx1"/>
                          </a:solidFill>
                          <a:effectLst/>
                          <a:uLnTx/>
                          <a:uFillTx/>
                          <a:latin typeface="EYInterstate" pitchFamily="2" charset="0"/>
                          <a:ea typeface="+mn-ea"/>
                          <a:cs typeface="+mn-cs"/>
                        </a:rPr>
                        <a:t>15</a:t>
                      </a:r>
                    </a:p>
                  </a:txBody>
                  <a:tcPr marL="72000" marR="72000" marT="72000" marB="72000" anchor="ctr">
                    <a:lnL w="12700" cmpd="sng">
                      <a:solidFill>
                        <a:srgbClr val="FFFFFF"/>
                      </a:solidFill>
                    </a:lnL>
                    <a:lnR w="38100"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l" defTabSz="995363" rtl="0" eaLnBrk="1" fontAlgn="base" latinLnBrk="0" hangingPunct="1">
                        <a:lnSpc>
                          <a:spcPct val="100000"/>
                        </a:lnSpc>
                        <a:spcBef>
                          <a:spcPct val="20000"/>
                        </a:spcBef>
                        <a:spcAft>
                          <a:spcPct val="20000"/>
                        </a:spcAft>
                        <a:buClrTx/>
                        <a:buSzPct val="75000"/>
                        <a:buFont typeface="Arial Unicode MS" pitchFamily="34" charset="-128"/>
                        <a:buNone/>
                        <a:tabLst>
                          <a:tab pos="1614488" algn="l"/>
                          <a:tab pos="3228975" algn="l"/>
                          <a:tab pos="4665663" algn="r"/>
                        </a:tabLst>
                      </a:pPr>
                      <a:r>
                        <a:rPr kumimoji="0" lang="sv-SE" sz="1400" b="1" i="0" u="none" strike="noStrike" kern="100" cap="none" spc="-10" normalizeH="0" baseline="0" noProof="0" dirty="0">
                          <a:ln>
                            <a:noFill/>
                          </a:ln>
                          <a:solidFill>
                            <a:schemeClr val="tx1"/>
                          </a:solidFill>
                          <a:effectLst/>
                          <a:uLnTx/>
                          <a:uFillTx/>
                          <a:latin typeface="EYInterstate" pitchFamily="2" charset="0"/>
                          <a:ea typeface="+mn-ea"/>
                          <a:cs typeface="+mn-cs"/>
                          <a:sym typeface="Times New Roman" pitchFamily="18" charset="0"/>
                        </a:rPr>
                        <a:t>Bilaga 2: Observationer från IT revision 2020</a:t>
                      </a:r>
                    </a:p>
                  </a:txBody>
                  <a:tcPr marL="72000" marR="72000" marT="72000" marB="72000" anchor="ctr" horzOverflow="overflow">
                    <a:lnL w="38100" cap="flat" cmpd="sng" algn="ctr">
                      <a:solidFill>
                        <a:srgbClr val="FFD200"/>
                      </a:solidFill>
                      <a:prstDash val="solid"/>
                      <a:round/>
                      <a:headEnd type="none" w="med" len="med"/>
                      <a:tailEnd type="none" w="med" len="med"/>
                    </a:lnL>
                    <a:lnR w="12700" cmpd="sng">
                      <a:solidFill>
                        <a:srgbClr val="FFFFFF"/>
                      </a:solidFill>
                    </a:lnR>
                    <a:lnT w="6350" cap="flat" cmpd="sng" algn="ctr">
                      <a:solidFill>
                        <a:schemeClr val="tx2">
                          <a:lumMod val="95000"/>
                        </a:schemeClr>
                      </a:solidFill>
                      <a:prstDash val="solid"/>
                      <a:round/>
                      <a:headEnd type="none" w="med" len="med"/>
                      <a:tailEnd type="none" w="med" len="med"/>
                    </a:lnT>
                    <a:lnB w="6350" cap="flat" cmpd="sng" algn="ctr">
                      <a:solidFill>
                        <a:schemeClr val="tx2">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139602"/>
                  </a:ext>
                </a:extLst>
              </a:tr>
            </a:tbl>
          </a:graphicData>
        </a:graphic>
      </p:graphicFrame>
      <p:sp>
        <p:nvSpPr>
          <p:cNvPr id="10" name="Rectangle 9"/>
          <p:cNvSpPr/>
          <p:nvPr/>
        </p:nvSpPr>
        <p:spPr bwMode="auto">
          <a:xfrm>
            <a:off x="6743700" y="1480906"/>
            <a:ext cx="1943100" cy="4320000"/>
          </a:xfrm>
          <a:prstGeom prst="rect">
            <a:avLst/>
          </a:prstGeom>
          <a:blipFill dpi="0"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Lst>
            </a:blip>
            <a:srcRect/>
            <a:tile tx="-5473700" ty="-6350" sx="100000" sy="100000" flip="none" algn="tl"/>
          </a:blip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800" b="0" i="0" u="none" strike="noStrike" cap="none" normalizeH="0" baseline="0">
              <a:ln>
                <a:noFill/>
              </a:ln>
              <a:solidFill>
                <a:schemeClr val="tx1"/>
              </a:solidFill>
              <a:effectLst/>
              <a:latin typeface="Arial" charset="0"/>
            </a:endParaRPr>
          </a:p>
        </p:txBody>
      </p:sp>
      <p:sp>
        <p:nvSpPr>
          <p:cNvPr id="6" name="TextBox 5"/>
          <p:cNvSpPr txBox="1"/>
          <p:nvPr/>
        </p:nvSpPr>
        <p:spPr>
          <a:xfrm>
            <a:off x="9416955" y="0"/>
            <a:ext cx="3957851" cy="3200400"/>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Anpassa agendan till presentationens innehåll och disposition.</a:t>
            </a:r>
          </a:p>
          <a:p>
            <a:pPr>
              <a:lnSpc>
                <a:spcPct val="85000"/>
              </a:lnSpc>
              <a:spcAft>
                <a:spcPts val="600"/>
              </a:spcAft>
              <a:buClr>
                <a:schemeClr val="bg1"/>
              </a:buClr>
              <a:buSzPct val="100000"/>
            </a:pPr>
            <a:r>
              <a:rPr lang="sv-SE" sz="1200" b="1" dirty="0">
                <a:latin typeface="EYInterstate Light" pitchFamily="2" charset="0"/>
              </a:rPr>
              <a:t>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Numrering: </a:t>
            </a:r>
            <a:r>
              <a:rPr lang="sv-SE" sz="1200" dirty="0" err="1">
                <a:latin typeface="EYInterstate Light" pitchFamily="2" charset="0"/>
              </a:rPr>
              <a:t>EYInterstate</a:t>
            </a:r>
            <a:r>
              <a:rPr lang="sv-SE" sz="1200" dirty="0">
                <a:latin typeface="EYInterstate Light" pitchFamily="2" charset="0"/>
              </a:rPr>
              <a:t>, 18 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Innehållspunkt: </a:t>
            </a:r>
            <a:r>
              <a:rPr lang="sv-SE" sz="1200" dirty="0" err="1">
                <a:latin typeface="EYInterstate Light" pitchFamily="2" charset="0"/>
              </a:rPr>
              <a:t>EYInterstate</a:t>
            </a:r>
            <a:r>
              <a:rPr lang="sv-SE" sz="1200" dirty="0">
                <a:latin typeface="EYInterstate Light" pitchFamily="2" charset="0"/>
              </a:rPr>
              <a:t>, 14 p (fet),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Appendix: </a:t>
            </a:r>
            <a:r>
              <a:rPr lang="sv-SE" sz="1200" dirty="0" err="1">
                <a:latin typeface="EYInterstate Light" pitchFamily="2" charset="0"/>
              </a:rPr>
              <a:t>EYInterstate</a:t>
            </a:r>
            <a:r>
              <a:rPr lang="sv-SE" sz="1200" dirty="0">
                <a:latin typeface="EYInterstate Light" pitchFamily="2" charset="0"/>
              </a:rPr>
              <a:t>, 12 p (fet), grå</a:t>
            </a:r>
          </a:p>
          <a:p>
            <a:pPr marL="180975" indent="-180975">
              <a:lnSpc>
                <a:spcPct val="85000"/>
              </a:lnSpc>
              <a:spcAft>
                <a:spcPts val="600"/>
              </a:spcAft>
              <a:buClr>
                <a:schemeClr val="bg1"/>
              </a:buClr>
              <a:buSzPct val="100000"/>
              <a:buFont typeface="EYInterstate" pitchFamily="2" charset="0"/>
              <a:buChar char="•"/>
            </a:pPr>
            <a:endParaRPr lang="sv-SE" sz="1200" dirty="0">
              <a:latin typeface="EYInterstate Light" pitchFamily="2" charset="0"/>
            </a:endParaRPr>
          </a:p>
          <a:p>
            <a:pPr marL="180975" indent="-180975">
              <a:lnSpc>
                <a:spcPct val="85000"/>
              </a:lnSpc>
              <a:spcAft>
                <a:spcPts val="600"/>
              </a:spcAft>
              <a:buClr>
                <a:schemeClr val="bg1"/>
              </a:buClr>
              <a:buSzPct val="100000"/>
              <a:buFont typeface="EYInterstate" pitchFamily="2" charset="0"/>
              <a:buChar char="•"/>
            </a:pPr>
            <a:endParaRPr lang="sv-SE" sz="1200" dirty="0">
              <a:latin typeface="EYInterstate Light" pitchFamily="2" charset="0"/>
            </a:endParaRPr>
          </a:p>
          <a:p>
            <a:pPr marL="95250">
              <a:lnSpc>
                <a:spcPct val="85000"/>
              </a:lnSpc>
              <a:spcAft>
                <a:spcPts val="600"/>
              </a:spcAft>
              <a:buClr>
                <a:schemeClr val="accent2"/>
              </a:buClr>
              <a:buSzPct val="70000"/>
            </a:pPr>
            <a:endParaRPr lang="sv-SE" sz="1200" dirty="0">
              <a:latin typeface="EYInterstate Light" pitchFamily="2" charset="0"/>
            </a:endParaRPr>
          </a:p>
        </p:txBody>
      </p:sp>
    </p:spTree>
    <p:extLst>
      <p:ext uri="{BB962C8B-B14F-4D97-AF65-F5344CB8AC3E}">
        <p14:creationId xmlns:p14="http://schemas.microsoft.com/office/powerpoint/2010/main" val="3914982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vert="horz" lIns="0" tIns="0" rIns="0" bIns="0" rtlCol="0" anchor="t" anchorCtr="0">
            <a:noAutofit/>
          </a:bodyPr>
          <a:lstStyle/>
          <a:p>
            <a:r>
              <a:rPr lang="sv-SE" dirty="0"/>
              <a:t>Status och kvarstående åtgärder</a:t>
            </a:r>
          </a:p>
        </p:txBody>
      </p:sp>
      <p:sp>
        <p:nvSpPr>
          <p:cNvPr id="9" name="TextBox 8"/>
          <p:cNvSpPr txBox="1"/>
          <p:nvPr/>
        </p:nvSpPr>
        <p:spPr>
          <a:xfrm>
            <a:off x="9416955" y="0"/>
            <a:ext cx="3957851" cy="2897579"/>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vad som kvarstår samt sammanfattande slutsats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bör anpassas för att passa genomförd granskning</a:t>
            </a:r>
          </a:p>
          <a:p>
            <a:pPr marL="180975" indent="-180975">
              <a:lnSpc>
                <a:spcPct val="85000"/>
              </a:lnSpc>
              <a:spcAft>
                <a:spcPts val="600"/>
              </a:spcAft>
              <a:buClr>
                <a:schemeClr val="bg1"/>
              </a:buClr>
              <a:buSzPct val="100000"/>
            </a:pPr>
            <a:endParaRPr lang="sv-SE" sz="1200" b="1" dirty="0">
              <a:latin typeface="EYInterstate Light" pitchFamily="2" charset="0"/>
            </a:endParaRP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Boxar: </a:t>
            </a:r>
            <a:r>
              <a:rPr lang="sv-SE" sz="1200" dirty="0" err="1">
                <a:latin typeface="EYInterstate Light" pitchFamily="2" charset="0"/>
              </a:rPr>
              <a:t>EYInterstate</a:t>
            </a:r>
            <a:r>
              <a:rPr lang="sv-SE" sz="1200" dirty="0">
                <a:latin typeface="EYInterstate Light" pitchFamily="2" charset="0"/>
              </a:rPr>
              <a:t>, 14p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Brödtext: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14p, svart</a:t>
            </a:r>
          </a:p>
          <a:p>
            <a:pPr marL="95250">
              <a:lnSpc>
                <a:spcPct val="85000"/>
              </a:lnSpc>
              <a:spcAft>
                <a:spcPts val="600"/>
              </a:spcAft>
              <a:buClr>
                <a:schemeClr val="accent2"/>
              </a:buClr>
              <a:buSzPct val="70000"/>
            </a:pPr>
            <a:endParaRPr lang="sv-SE" sz="1200" dirty="0">
              <a:latin typeface="EYInterstate Light" pitchFamily="2" charset="0"/>
            </a:endParaRPr>
          </a:p>
        </p:txBody>
      </p:sp>
      <p:sp>
        <p:nvSpPr>
          <p:cNvPr id="8" name="Rectangle 7"/>
          <p:cNvSpPr>
            <a:spLocks noGrp="1" noChangeArrowheads="1"/>
          </p:cNvSpPr>
          <p:nvPr/>
        </p:nvSpPr>
        <p:spPr>
          <a:xfrm>
            <a:off x="2519915" y="1266768"/>
            <a:ext cx="6166883" cy="2077355"/>
          </a:xfrm>
          <a:prstGeom prst="rect">
            <a:avLst/>
          </a:prstGeom>
          <a:ln>
            <a:noFill/>
          </a:ln>
        </p:spPr>
        <p:txBody>
          <a:bodyPr vert="horz" lIns="36000" tIns="36000" rIns="36000" bIns="3600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808080"/>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808080"/>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60000"/>
              <a:buNone/>
            </a:pPr>
            <a:r>
              <a:rPr lang="nb-NO" sz="1400" dirty="0">
                <a:solidFill>
                  <a:schemeClr val="tx1"/>
                </a:solidFill>
                <a:latin typeface="EYInterstate Light" panose="02000506000000020004" pitchFamily="2" charset="0"/>
              </a:rPr>
              <a:t>Vi har genomfört vår granskning i enlighet med tidigare kommunicerad revisionsplan.</a:t>
            </a:r>
          </a:p>
        </p:txBody>
      </p:sp>
      <p:sp>
        <p:nvSpPr>
          <p:cNvPr id="5" name="Pentagon 4"/>
          <p:cNvSpPr/>
          <p:nvPr/>
        </p:nvSpPr>
        <p:spPr>
          <a:xfrm>
            <a:off x="457200" y="1266768"/>
            <a:ext cx="1775637" cy="805680"/>
          </a:xfrm>
          <a:prstGeom prst="homePlate">
            <a:avLst>
              <a:gd name="adj" fmla="val 14653"/>
            </a:avLst>
          </a:prstGeom>
          <a:solidFill>
            <a:schemeClr val="bg1">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sv-SE" sz="1400" dirty="0">
                <a:solidFill>
                  <a:schemeClr val="tx1"/>
                </a:solidFill>
                <a:latin typeface="EYInterstate" panose="02000503020000020004" pitchFamily="2" charset="0"/>
              </a:rPr>
              <a:t>Genomförda och återstående aktiviteter</a:t>
            </a:r>
          </a:p>
        </p:txBody>
      </p:sp>
      <p:sp>
        <p:nvSpPr>
          <p:cNvPr id="10" name="Pentagon 9"/>
          <p:cNvSpPr/>
          <p:nvPr/>
        </p:nvSpPr>
        <p:spPr>
          <a:xfrm>
            <a:off x="457200" y="4039494"/>
            <a:ext cx="1775637" cy="805680"/>
          </a:xfrm>
          <a:prstGeom prst="homePlate">
            <a:avLst>
              <a:gd name="adj" fmla="val 14653"/>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sv-SE" sz="1400" dirty="0">
                <a:solidFill>
                  <a:schemeClr val="tx1"/>
                </a:solidFill>
                <a:latin typeface="EYInterstate" panose="02000503020000020004" pitchFamily="2" charset="0"/>
              </a:rPr>
              <a:t>Preliminära slutsatser</a:t>
            </a:r>
          </a:p>
        </p:txBody>
      </p:sp>
      <p:sp>
        <p:nvSpPr>
          <p:cNvPr id="6" name="Rectangle 5"/>
          <p:cNvSpPr/>
          <p:nvPr/>
        </p:nvSpPr>
        <p:spPr>
          <a:xfrm>
            <a:off x="2519914" y="4039494"/>
            <a:ext cx="6166885" cy="288147"/>
          </a:xfrm>
          <a:prstGeom prst="rect">
            <a:avLst/>
          </a:prstGeom>
          <a:ln>
            <a:noFill/>
          </a:ln>
        </p:spPr>
        <p:txBody>
          <a:bodyPr wrap="square" lIns="36000" tIns="36000" rIns="36000" bIns="36000">
            <a:spAutoFit/>
          </a:bodyPr>
          <a:lstStyle/>
          <a:p>
            <a:pPr>
              <a:buSzPct val="60000"/>
            </a:pPr>
            <a:r>
              <a:rPr lang="nb-NO" sz="1400" dirty="0">
                <a:latin typeface="EYInterstate Light" panose="02000506000000020004" pitchFamily="2" charset="0"/>
              </a:rPr>
              <a:t>Vi har i vår revision till dags datum ej noterat väsentliga avvikelser. </a:t>
            </a:r>
            <a:endParaRPr lang="sv-SE" sz="1400" dirty="0">
              <a:latin typeface="EYInterstate Light" panose="02000506000000020004" pitchFamily="2" charset="0"/>
            </a:endParaRPr>
          </a:p>
        </p:txBody>
      </p:sp>
    </p:spTree>
    <p:extLst>
      <p:ext uri="{BB962C8B-B14F-4D97-AF65-F5344CB8AC3E}">
        <p14:creationId xmlns:p14="http://schemas.microsoft.com/office/powerpoint/2010/main" val="302105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pPr lvl="0"/>
            <a:r>
              <a:rPr lang="nb-NO" dirty="0"/>
              <a:t>Riskbedömning och fokusområde</a:t>
            </a:r>
            <a:br>
              <a:rPr lang="sv-SE" sz="3200" kern="100" spc="-10" dirty="0">
                <a:solidFill>
                  <a:schemeClr val="accent4">
                    <a:lumMod val="50000"/>
                  </a:schemeClr>
                </a:solidFill>
                <a:sym typeface="Times New Roman" pitchFamily="18" charset="0"/>
              </a:rPr>
            </a:br>
            <a:r>
              <a:rPr lang="sv-SE" sz="2400" b="0" dirty="0"/>
              <a:t>Översikt av 2021 års revision</a:t>
            </a:r>
          </a:p>
        </p:txBody>
      </p:sp>
      <p:sp>
        <p:nvSpPr>
          <p:cNvPr id="52" name="Rectangle 51"/>
          <p:cNvSpPr/>
          <p:nvPr/>
        </p:nvSpPr>
        <p:spPr>
          <a:xfrm>
            <a:off x="457200" y="1104690"/>
            <a:ext cx="8229600" cy="660610"/>
          </a:xfrm>
          <a:prstGeom prst="rect">
            <a:avLst/>
          </a:prstGeom>
        </p:spPr>
        <p:txBody>
          <a:bodyPr lIns="0" tIns="45704" rIns="0" bIns="45704">
            <a:noAutofit/>
          </a:bodyPr>
          <a:lstStyle/>
          <a:p>
            <a:pPr defTabSz="582408"/>
            <a:endParaRPr lang="sv-SE" sz="1100" b="1" dirty="0">
              <a:solidFill>
                <a:schemeClr val="accent4">
                  <a:lumMod val="10000"/>
                </a:schemeClr>
              </a:solidFill>
              <a:latin typeface="EYInterstate Light" pitchFamily="2" charset="0"/>
            </a:endParaRPr>
          </a:p>
        </p:txBody>
      </p:sp>
      <p:graphicFrame>
        <p:nvGraphicFramePr>
          <p:cNvPr id="7" name="Group 98"/>
          <p:cNvGraphicFramePr>
            <a:graphicFrameLocks noGrp="1"/>
          </p:cNvGraphicFramePr>
          <p:nvPr>
            <p:ph idx="1"/>
            <p:extLst>
              <p:ext uri="{D42A27DB-BD31-4B8C-83A1-F6EECF244321}">
                <p14:modId xmlns:p14="http://schemas.microsoft.com/office/powerpoint/2010/main" val="1356915140"/>
              </p:ext>
            </p:extLst>
          </p:nvPr>
        </p:nvGraphicFramePr>
        <p:xfrm>
          <a:off x="457200" y="1297172"/>
          <a:ext cx="8283039" cy="4164855"/>
        </p:xfrm>
        <a:graphic>
          <a:graphicData uri="http://schemas.openxmlformats.org/drawingml/2006/table">
            <a:tbl>
              <a:tblPr/>
              <a:tblGrid>
                <a:gridCol w="4141533">
                  <a:extLst>
                    <a:ext uri="{9D8B030D-6E8A-4147-A177-3AD203B41FA5}">
                      <a16:colId xmlns:a16="http://schemas.microsoft.com/office/drawing/2014/main" val="20000"/>
                    </a:ext>
                  </a:extLst>
                </a:gridCol>
                <a:gridCol w="4141506">
                  <a:extLst>
                    <a:ext uri="{9D8B030D-6E8A-4147-A177-3AD203B41FA5}">
                      <a16:colId xmlns:a16="http://schemas.microsoft.com/office/drawing/2014/main" val="20001"/>
                    </a:ext>
                  </a:extLst>
                </a:gridCol>
              </a:tblGrid>
              <a:tr h="465043">
                <a:tc gridSpan="2">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1" i="0" u="none" strike="noStrike" kern="1200" cap="none" normalizeH="0" baseline="0" dirty="0">
                          <a:ln>
                            <a:noFill/>
                          </a:ln>
                          <a:solidFill>
                            <a:schemeClr val="tx2"/>
                          </a:solidFill>
                          <a:effectLst/>
                          <a:latin typeface="EYInterstate" pitchFamily="2" charset="0"/>
                          <a:ea typeface="+mn-ea"/>
                          <a:cs typeface="Arial" charset="0"/>
                        </a:rPr>
                        <a:t>Revisionens omfattning</a:t>
                      </a:r>
                    </a:p>
                  </a:txBody>
                  <a:tcPr marL="45720" marR="45720" marT="18288" marB="18288" anchor="ctr" horzOverflow="overflow">
                    <a:lnL w="12700"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hMerge="1">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0" i="0" u="none" strike="noStrike" kern="1200" cap="none" normalizeH="0" baseline="0" dirty="0">
                        <a:ln>
                          <a:noFill/>
                        </a:ln>
                        <a:solidFill>
                          <a:schemeClr val="tx2"/>
                        </a:solidFill>
                        <a:effectLst/>
                        <a:latin typeface="EYInterstate" pitchFamily="2" charset="0"/>
                        <a:ea typeface="+mn-ea"/>
                        <a:cs typeface="Arial" charset="0"/>
                      </a:endParaRP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extLst>
                  <a:ext uri="{0D108BD9-81ED-4DB2-BD59-A6C34878D82A}">
                    <a16:rowId xmlns:a16="http://schemas.microsoft.com/office/drawing/2014/main" val="10000"/>
                  </a:ext>
                </a:extLst>
              </a:tr>
              <a:tr h="980985">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Översiktlig granskning av delårsbokslut i augusti</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Granskning av interna kontroll och rutiner</a:t>
                      </a:r>
                    </a:p>
                  </a:txBody>
                  <a:tcPr marL="50400" marR="50400" marT="104400" marB="104400"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Förvaltningsrevision</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Granskning av årsbokslut</a:t>
                      </a:r>
                    </a:p>
                  </a:txBody>
                  <a:tcPr marL="50400" marR="50400" marT="104400" marB="1044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61771">
                <a:tc gridSpan="2">
                  <a:txBody>
                    <a:bodyPr/>
                    <a:lstStyle/>
                    <a:p>
                      <a:pPr marL="0" marR="0" lvl="0" indent="0" algn="ctr"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400" b="1" i="0" u="none" strike="noStrike" kern="1200" cap="none" normalizeH="0" baseline="0" noProof="0" dirty="0">
                          <a:ln>
                            <a:noFill/>
                          </a:ln>
                          <a:solidFill>
                            <a:schemeClr val="tx2"/>
                          </a:solidFill>
                          <a:effectLst/>
                          <a:latin typeface="EYInterstate" pitchFamily="2" charset="0"/>
                          <a:ea typeface="+mn-ea"/>
                          <a:cs typeface="Arial" charset="0"/>
                        </a:rPr>
                        <a:t>Väsentliga områden</a:t>
                      </a:r>
                    </a:p>
                  </a:txBody>
                  <a:tcPr marL="45720" marR="45720" marT="18288" marB="18288" anchor="ctr" horzOverflow="overflow">
                    <a:lnL w="12700" cap="flat" cmpd="sng" algn="ctr">
                      <a:no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hMerge="1">
                  <a:txBody>
                    <a:body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000" kern="1200" dirty="0">
                        <a:solidFill>
                          <a:schemeClr val="tx2"/>
                        </a:solidFill>
                        <a:latin typeface="EYInterstate Light" pitchFamily="2" charset="0"/>
                        <a:ea typeface="+mn-ea"/>
                        <a:cs typeface="+mn-cs"/>
                      </a:endParaRPr>
                    </a:p>
                  </a:txBody>
                  <a:tcPr marL="105250" marR="105250" marT="51599" marB="51599"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808080"/>
                    </a:solidFill>
                  </a:tcPr>
                </a:tc>
                <a:extLst>
                  <a:ext uri="{0D108BD9-81ED-4DB2-BD59-A6C34878D82A}">
                    <a16:rowId xmlns:a16="http://schemas.microsoft.com/office/drawing/2014/main" val="10002"/>
                  </a:ext>
                </a:extLst>
              </a:tr>
              <a:tr h="2116669">
                <a:tc>
                  <a:txBody>
                    <a:bodyPr/>
                    <a:lstStyle/>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400" b="1" kern="1200" noProof="0" dirty="0">
                          <a:solidFill>
                            <a:schemeClr val="bg1"/>
                          </a:solidFill>
                          <a:latin typeface="EYInterstate Light" pitchFamily="2" charset="0"/>
                          <a:ea typeface="+mn-ea"/>
                          <a:cs typeface="+mn-cs"/>
                        </a:rPr>
                        <a:t>Intern kontroll och rutiner</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Bokslutsprocessen </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Premieprocessen </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Skaderegleringsprocessen </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Återförsäkringsprocessen </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Utbetalningsprocessen </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IT-miljön </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Efterlevnad regelverk</a:t>
                      </a:r>
                    </a:p>
                  </a:txBody>
                  <a:tcPr marL="50400" marR="50400" marT="104400" marB="104400" anchor="ctr"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r>
                        <a:rPr lang="sv-SE" sz="1400" b="1" kern="1200" noProof="0" dirty="0">
                          <a:solidFill>
                            <a:schemeClr val="bg1"/>
                          </a:solidFill>
                          <a:latin typeface="EYInterstate Light" pitchFamily="2" charset="0"/>
                          <a:ea typeface="+mn-ea"/>
                          <a:cs typeface="+mn-cs"/>
                        </a:rPr>
                        <a:t>Väsentliga årsbokslutsfrågor</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Redovisning av premier</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Redovisning av försäkringstekniska </a:t>
                      </a:r>
                      <a:br>
                        <a:rPr lang="sv-SE" sz="1400" kern="1200" noProof="0" dirty="0">
                          <a:solidFill>
                            <a:schemeClr val="bg1"/>
                          </a:solidFill>
                          <a:latin typeface="EYInterstate Light" pitchFamily="2" charset="0"/>
                          <a:ea typeface="+mn-ea"/>
                          <a:cs typeface="+mn-cs"/>
                        </a:rPr>
                      </a:br>
                      <a:r>
                        <a:rPr lang="sv-SE" sz="1400" kern="1200" noProof="0" dirty="0">
                          <a:solidFill>
                            <a:schemeClr val="bg1"/>
                          </a:solidFill>
                          <a:latin typeface="EYInterstate Light" pitchFamily="2" charset="0"/>
                          <a:ea typeface="+mn-ea"/>
                          <a:cs typeface="+mn-cs"/>
                        </a:rPr>
                        <a:t>avsättningar </a:t>
                      </a: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r>
                        <a:rPr lang="sv-SE" sz="1400" kern="1200" noProof="0" dirty="0">
                          <a:solidFill>
                            <a:schemeClr val="bg1"/>
                          </a:solidFill>
                          <a:latin typeface="EYInterstate Light" pitchFamily="2" charset="0"/>
                          <a:ea typeface="+mn-ea"/>
                          <a:cs typeface="+mn-cs"/>
                        </a:rPr>
                        <a:t>Redovisning av återförsäkrares andel av oreglerade skador</a:t>
                      </a:r>
                      <a:br>
                        <a:rPr lang="sv-SE" sz="1400" kern="1200" noProof="0" dirty="0">
                          <a:solidFill>
                            <a:schemeClr val="bg1"/>
                          </a:solidFill>
                          <a:latin typeface="EYInterstate Light" pitchFamily="2" charset="0"/>
                          <a:ea typeface="+mn-ea"/>
                          <a:cs typeface="+mn-cs"/>
                        </a:rPr>
                      </a:br>
                      <a:br>
                        <a:rPr lang="sv-SE" sz="1400" kern="1200" noProof="0" dirty="0">
                          <a:solidFill>
                            <a:schemeClr val="bg1"/>
                          </a:solidFill>
                          <a:latin typeface="EYInterstate Light" pitchFamily="2" charset="0"/>
                          <a:ea typeface="+mn-ea"/>
                          <a:cs typeface="+mn-cs"/>
                        </a:rPr>
                      </a:br>
                      <a:br>
                        <a:rPr lang="sv-SE" sz="1400" kern="1200" noProof="0" dirty="0">
                          <a:solidFill>
                            <a:schemeClr val="bg1"/>
                          </a:solidFill>
                          <a:latin typeface="EYInterstate Light" pitchFamily="2" charset="0"/>
                          <a:ea typeface="+mn-ea"/>
                          <a:cs typeface="+mn-cs"/>
                        </a:rPr>
                      </a:br>
                      <a:endParaRPr lang="sv-SE" sz="1400" kern="1200" noProof="0" dirty="0">
                        <a:solidFill>
                          <a:schemeClr val="bg1"/>
                        </a:solidFill>
                        <a:latin typeface="EYInterstate Light" pitchFamily="2" charset="0"/>
                        <a:ea typeface="+mn-ea"/>
                        <a:cs typeface="+mn-cs"/>
                      </a:endParaRPr>
                    </a:p>
                  </a:txBody>
                  <a:tcPr marL="50400" marR="50400" marT="104400" marB="104400" anchor="ctr"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Rounded Rectangle 4"/>
          <p:cNvSpPr/>
          <p:nvPr/>
        </p:nvSpPr>
        <p:spPr>
          <a:xfrm>
            <a:off x="7907909" y="3862144"/>
            <a:ext cx="500743" cy="285143"/>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sv-SE" sz="1200" b="1" dirty="0">
                <a:solidFill>
                  <a:schemeClr val="tx1"/>
                </a:solidFill>
              </a:rPr>
              <a:t>SBO</a:t>
            </a:r>
          </a:p>
        </p:txBody>
      </p:sp>
    </p:spTree>
    <p:extLst>
      <p:ext uri="{BB962C8B-B14F-4D97-AF65-F5344CB8AC3E}">
        <p14:creationId xmlns:p14="http://schemas.microsoft.com/office/powerpoint/2010/main" val="392675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sv-SE" sz="2800" b="0" dirty="0"/>
              <a:t>Redovisnings- och revisionsfrågor årsbokslutet</a:t>
            </a:r>
          </a:p>
        </p:txBody>
      </p:sp>
      <p:sp>
        <p:nvSpPr>
          <p:cNvPr id="6" name="Rectangle 5"/>
          <p:cNvSpPr/>
          <p:nvPr/>
        </p:nvSpPr>
        <p:spPr>
          <a:xfrm>
            <a:off x="457200" y="1104690"/>
            <a:ext cx="8229600" cy="660610"/>
          </a:xfrm>
          <a:prstGeom prst="rect">
            <a:avLst/>
          </a:prstGeom>
        </p:spPr>
        <p:txBody>
          <a:bodyPr lIns="0" rIns="0">
            <a:noAutofit/>
          </a:bodyPr>
          <a:lstStyle/>
          <a:p>
            <a:pPr defTabSz="582613"/>
            <a:endParaRPr lang="sv-SE" sz="1100" b="1" dirty="0">
              <a:solidFill>
                <a:schemeClr val="accent4">
                  <a:lumMod val="10000"/>
                </a:schemeClr>
              </a:solidFill>
              <a:latin typeface="EYInterstate Light" pitchFamily="2" charset="0"/>
            </a:endParaRPr>
          </a:p>
        </p:txBody>
      </p:sp>
      <p:graphicFrame>
        <p:nvGraphicFramePr>
          <p:cNvPr id="8" name="Group 98"/>
          <p:cNvGraphicFramePr>
            <a:graphicFrameLocks/>
          </p:cNvGraphicFramePr>
          <p:nvPr>
            <p:extLst>
              <p:ext uri="{D42A27DB-BD31-4B8C-83A1-F6EECF244321}">
                <p14:modId xmlns:p14="http://schemas.microsoft.com/office/powerpoint/2010/main" val="352145412"/>
              </p:ext>
            </p:extLst>
          </p:nvPr>
        </p:nvGraphicFramePr>
        <p:xfrm>
          <a:off x="457199" y="1434996"/>
          <a:ext cx="8229601" cy="4492825"/>
        </p:xfrm>
        <a:graphic>
          <a:graphicData uri="http://schemas.openxmlformats.org/drawingml/2006/table">
            <a:tbl>
              <a:tblPr/>
              <a:tblGrid>
                <a:gridCol w="1338944">
                  <a:extLst>
                    <a:ext uri="{9D8B030D-6E8A-4147-A177-3AD203B41FA5}">
                      <a16:colId xmlns:a16="http://schemas.microsoft.com/office/drawing/2014/main" val="20000"/>
                    </a:ext>
                  </a:extLst>
                </a:gridCol>
                <a:gridCol w="4297683">
                  <a:extLst>
                    <a:ext uri="{9D8B030D-6E8A-4147-A177-3AD203B41FA5}">
                      <a16:colId xmlns:a16="http://schemas.microsoft.com/office/drawing/2014/main" val="20001"/>
                    </a:ext>
                  </a:extLst>
                </a:gridCol>
                <a:gridCol w="2592974">
                  <a:extLst>
                    <a:ext uri="{9D8B030D-6E8A-4147-A177-3AD203B41FA5}">
                      <a16:colId xmlns:a16="http://schemas.microsoft.com/office/drawing/2014/main" val="20002"/>
                    </a:ext>
                  </a:extLst>
                </a:gridCol>
              </a:tblGrid>
              <a:tr h="202104">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Område</a:t>
                      </a:r>
                    </a:p>
                  </a:txBody>
                  <a:tcPr marL="45720" marR="45720" marT="18288" marB="18288" anchor="ctr"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Iakttagelse och kommentar</a:t>
                      </a: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Bolagets kommentar</a:t>
                      </a:r>
                    </a:p>
                  </a:txBody>
                  <a:tcPr marL="45720" marR="45720" marT="18288" marB="18288" anchor="ctr" horzOverflow="overflow">
                    <a:lnL w="3175" cap="flat" cmpd="sng" algn="ctr">
                      <a:solidFill>
                        <a:srgbClr val="FFFFFF"/>
                      </a:solidFill>
                      <a:prstDash val="solid"/>
                      <a:round/>
                      <a:headEnd type="none" w="med" len="med"/>
                      <a:tailEnd type="none" w="med" len="med"/>
                    </a:lnL>
                    <a:lnR cap="flat">
                      <a:noFill/>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chemeClr val="accent5"/>
                    </a:solidFill>
                  </a:tcPr>
                </a:tc>
                <a:extLst>
                  <a:ext uri="{0D108BD9-81ED-4DB2-BD59-A6C34878D82A}">
                    <a16:rowId xmlns:a16="http://schemas.microsoft.com/office/drawing/2014/main" val="10000"/>
                  </a:ext>
                </a:extLst>
              </a:tr>
              <a:tr h="329334">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Premiesättning</a:t>
                      </a:r>
                    </a:p>
                  </a:txBody>
                  <a:tcPr marL="45720" marR="45720" marT="18288" marB="18288"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9525" cap="flat" cmpd="sng" algn="ctr">
                      <a:solidFill>
                        <a:srgbClr val="FFFFFF">
                          <a:lumMod val="50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dirty="0"/>
                        <a:t>Premier</a:t>
                      </a:r>
                      <a:r>
                        <a:rPr lang="sv-SE" sz="1100" baseline="0" dirty="0"/>
                        <a:t> </a:t>
                      </a:r>
                      <a:r>
                        <a:rPr lang="sv-SE" sz="1100" dirty="0"/>
                        <a:t>har granskats utan anmärkning. Bolaget har fakturerat ut enligt</a:t>
                      </a:r>
                      <a:r>
                        <a:rPr lang="sv-SE" sz="1100" baseline="0" dirty="0"/>
                        <a:t> reviderad budget.</a:t>
                      </a:r>
                      <a:endParaRPr kumimoji="0" lang="sv-SE" sz="1100" b="0" i="0" u="none" strike="noStrike" cap="none" normalizeH="0" baseline="0" dirty="0">
                        <a:ln>
                          <a:noFill/>
                        </a:ln>
                        <a:solidFill>
                          <a:schemeClr val="tx1"/>
                        </a:solidFill>
                        <a:effectLst/>
                        <a:latin typeface="Arial" charset="0"/>
                        <a:cs typeface="Times New Roman" pitchFamily="18" charset="0"/>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lumMod val="50000"/>
                            </a:schemeClr>
                          </a:solidFill>
                          <a:latin typeface="EYInterstate Light" pitchFamily="2" charset="0"/>
                          <a:ea typeface="+mn-ea"/>
                          <a:cs typeface="+mn-cs"/>
                        </a:rPr>
                        <a:t>ET</a:t>
                      </a: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txBody>
                  <a:tcPr marL="72000" marR="72000" marT="36000" marB="36000" horzOverflow="overflow">
                    <a:lnL w="3175" cap="flat" cmpd="sng" algn="ctr">
                      <a:solidFill>
                        <a:srgbClr val="808080"/>
                      </a:solidFill>
                      <a:prstDash val="sysDash"/>
                      <a:round/>
                      <a:headEnd type="none" w="med" len="med"/>
                      <a:tailEnd type="none" w="med" len="med"/>
                    </a:lnL>
                    <a:lnR cap="flat">
                      <a:noFill/>
                    </a:lnR>
                    <a:lnT w="12700" cap="flat" cmpd="sng" algn="ctr">
                      <a:solidFill>
                        <a:srgbClr val="646464"/>
                      </a:solidFill>
                      <a:prstDash val="solid"/>
                      <a:round/>
                      <a:headEnd type="none" w="sm" len="sm"/>
                      <a:tailEnd type="none" w="sm" len="sm"/>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3560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Försäkringsrisker</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rPr>
                        <a:t>Skadereserv</a:t>
                      </a:r>
                      <a:br>
                        <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rPr>
                      </a:b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br>
                        <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rPr>
                      </a:b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txBody>
                  <a:tcPr marL="45720" marR="45720" marT="18288" marB="18288"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dirty="0">
                          <a:solidFill>
                            <a:schemeClr val="tx1"/>
                          </a:solidFill>
                          <a:latin typeface="EYInterstate Light"/>
                          <a:ea typeface="+mn-ea"/>
                          <a:cs typeface="+mn-cs"/>
                        </a:rPr>
                        <a:t>Vi har granskat försäkringsavsättningar med hjälp av våra egna aktuarier.</a:t>
                      </a: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dirty="0">
                        <a:solidFill>
                          <a:schemeClr val="tx1"/>
                        </a:solidFill>
                        <a:latin typeface="EYInterstate Light"/>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dirty="0"/>
                        <a:t>Utifrån mottaget material och våra diskussioner med den ansvarige aktuarien anser vi att de aktuariella beräkningarna utförts enligt aktuariella praxis och att bolagets nivå på avsättningar för oreglerade skador inklusive inträffade men ej rapporterade skador (IBNR) är på en rimlig nivå.</a:t>
                      </a: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dirty="0"/>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baseline="0" dirty="0"/>
                        <a:t>För att få ett än mer rättvisande resultat löpande under året kan bolaget överväga en avstämning med aktuarien under året avseende IBNR för att boka i de finansiella rapporterna. IBNR uppdateras och bokas i de finansiella rapporterna en gång per år.  </a:t>
                      </a: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dirty="0"/>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dirty="0">
                        <a:solidFill>
                          <a:schemeClr val="tx1"/>
                        </a:solidFill>
                        <a:latin typeface="EYInterstate Light"/>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dirty="0">
                        <a:solidFill>
                          <a:schemeClr val="tx1"/>
                        </a:solidFill>
                        <a:latin typeface="EYInterstate Light"/>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dirty="0">
                        <a:solidFill>
                          <a:schemeClr val="tx1"/>
                        </a:solidFill>
                        <a:latin typeface="EYInterstate Light"/>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lumMod val="50000"/>
                            </a:schemeClr>
                          </a:solidFill>
                          <a:latin typeface="EYInterstate Light" pitchFamily="2" charset="0"/>
                          <a:ea typeface="+mn-ea"/>
                          <a:cs typeface="+mn-cs"/>
                        </a:rPr>
                        <a:t>ET</a:t>
                      </a: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noProof="0" dirty="0">
                        <a:solidFill>
                          <a:schemeClr val="tx1">
                            <a:lumMod val="50000"/>
                          </a:schemeClr>
                        </a:solidFill>
                        <a:latin typeface="EYInterstate Light" pitchFamily="2" charset="0"/>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noProof="0" dirty="0">
                        <a:solidFill>
                          <a:schemeClr val="tx1">
                            <a:lumMod val="50000"/>
                          </a:schemeClr>
                        </a:solidFill>
                        <a:latin typeface="EYInterstate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br>
                        <a:rPr lang="sv-SE" sz="1100" kern="1200" noProof="0" dirty="0">
                          <a:solidFill>
                            <a:schemeClr val="tx1">
                              <a:lumMod val="50000"/>
                            </a:schemeClr>
                          </a:solidFill>
                          <a:latin typeface="EYInterstate Light" pitchFamily="2" charset="0"/>
                          <a:ea typeface="+mn-ea"/>
                          <a:cs typeface="+mn-cs"/>
                        </a:rPr>
                      </a:br>
                      <a:endParaRPr lang="sv-SE" sz="1100" kern="1200" noProof="0" dirty="0">
                        <a:solidFill>
                          <a:schemeClr val="tx1">
                            <a:lumMod val="50000"/>
                          </a:schemeClr>
                        </a:solidFill>
                        <a:latin typeface="EYInterstate Light" pitchFamily="2" charset="0"/>
                        <a:ea typeface="+mn-ea"/>
                        <a:cs typeface="+mn-cs"/>
                      </a:endParaRP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noProof="0" dirty="0">
                        <a:solidFill>
                          <a:schemeClr val="tx1">
                            <a:lumMod val="50000"/>
                          </a:schemeClr>
                        </a:solidFill>
                        <a:latin typeface="EYInterstate Light" pitchFamily="2" charset="0"/>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noProof="0" dirty="0">
                        <a:solidFill>
                          <a:srgbClr val="FF0000"/>
                        </a:solidFill>
                        <a:latin typeface="EYInterstate Light" pitchFamily="2" charset="0"/>
                        <a:ea typeface="+mn-ea"/>
                        <a:cs typeface="+mn-cs"/>
                      </a:endParaRPr>
                    </a:p>
                  </a:txBody>
                  <a:tcPr marL="72000" marR="72000" marT="36000" marB="36000" horzOverflow="overflow">
                    <a:lnL w="3175" cap="flat" cmpd="sng" algn="ctr">
                      <a:solidFill>
                        <a:srgbClr val="808080"/>
                      </a:solidFill>
                      <a:prstDash val="sysDash"/>
                      <a:round/>
                      <a:headEnd type="none" w="med" len="med"/>
                      <a:tailEnd type="none" w="med" len="med"/>
                    </a:lnL>
                    <a:lnR cap="flat">
                      <a:noFill/>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TextBox 9"/>
          <p:cNvSpPr txBox="1"/>
          <p:nvPr/>
        </p:nvSpPr>
        <p:spPr>
          <a:xfrm>
            <a:off x="9416955" y="1"/>
            <a:ext cx="3957851" cy="4367047"/>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våra iakttagelser och bolagets kommentarer i kritiska redovisnings- och revisionsfrågor.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Iakttagelse &amp;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Bolagets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sp>
        <p:nvSpPr>
          <p:cNvPr id="7" name="Rounded Rectangle 6"/>
          <p:cNvSpPr/>
          <p:nvPr/>
        </p:nvSpPr>
        <p:spPr>
          <a:xfrm>
            <a:off x="544784" y="2742236"/>
            <a:ext cx="500743" cy="285143"/>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sv-SE" sz="1200" b="1" dirty="0">
                <a:solidFill>
                  <a:schemeClr val="tx1"/>
                </a:solidFill>
              </a:rPr>
              <a:t>SBO</a:t>
            </a:r>
          </a:p>
        </p:txBody>
      </p:sp>
    </p:spTree>
    <p:extLst>
      <p:ext uri="{BB962C8B-B14F-4D97-AF65-F5344CB8AC3E}">
        <p14:creationId xmlns:p14="http://schemas.microsoft.com/office/powerpoint/2010/main" val="323279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sv-SE" sz="2800" b="0" dirty="0"/>
              <a:t>Redovisnings- och revisionsfrågor årsbokslutet</a:t>
            </a:r>
          </a:p>
        </p:txBody>
      </p:sp>
      <p:sp>
        <p:nvSpPr>
          <p:cNvPr id="6" name="Rectangle 5"/>
          <p:cNvSpPr/>
          <p:nvPr/>
        </p:nvSpPr>
        <p:spPr>
          <a:xfrm>
            <a:off x="457200" y="1104690"/>
            <a:ext cx="8229600" cy="660610"/>
          </a:xfrm>
          <a:prstGeom prst="rect">
            <a:avLst/>
          </a:prstGeom>
        </p:spPr>
        <p:txBody>
          <a:bodyPr lIns="0" rIns="0">
            <a:noAutofit/>
          </a:bodyPr>
          <a:lstStyle/>
          <a:p>
            <a:pPr defTabSz="582613"/>
            <a:endParaRPr lang="sv-SE" sz="1100" b="1" dirty="0">
              <a:solidFill>
                <a:schemeClr val="accent4">
                  <a:lumMod val="10000"/>
                </a:schemeClr>
              </a:solidFill>
              <a:latin typeface="EYInterstate Light" pitchFamily="2" charset="0"/>
            </a:endParaRPr>
          </a:p>
        </p:txBody>
      </p:sp>
      <p:graphicFrame>
        <p:nvGraphicFramePr>
          <p:cNvPr id="8" name="Group 98"/>
          <p:cNvGraphicFramePr>
            <a:graphicFrameLocks/>
          </p:cNvGraphicFramePr>
          <p:nvPr>
            <p:extLst>
              <p:ext uri="{D42A27DB-BD31-4B8C-83A1-F6EECF244321}">
                <p14:modId xmlns:p14="http://schemas.microsoft.com/office/powerpoint/2010/main" val="273447180"/>
              </p:ext>
            </p:extLst>
          </p:nvPr>
        </p:nvGraphicFramePr>
        <p:xfrm>
          <a:off x="363415" y="1104690"/>
          <a:ext cx="8229601" cy="5229216"/>
        </p:xfrm>
        <a:graphic>
          <a:graphicData uri="http://schemas.openxmlformats.org/drawingml/2006/table">
            <a:tbl>
              <a:tblPr/>
              <a:tblGrid>
                <a:gridCol w="1946032">
                  <a:extLst>
                    <a:ext uri="{9D8B030D-6E8A-4147-A177-3AD203B41FA5}">
                      <a16:colId xmlns:a16="http://schemas.microsoft.com/office/drawing/2014/main" val="20000"/>
                    </a:ext>
                  </a:extLst>
                </a:gridCol>
                <a:gridCol w="4771292">
                  <a:extLst>
                    <a:ext uri="{9D8B030D-6E8A-4147-A177-3AD203B41FA5}">
                      <a16:colId xmlns:a16="http://schemas.microsoft.com/office/drawing/2014/main" val="20001"/>
                    </a:ext>
                  </a:extLst>
                </a:gridCol>
                <a:gridCol w="1512277">
                  <a:extLst>
                    <a:ext uri="{9D8B030D-6E8A-4147-A177-3AD203B41FA5}">
                      <a16:colId xmlns:a16="http://schemas.microsoft.com/office/drawing/2014/main" val="20002"/>
                    </a:ext>
                  </a:extLst>
                </a:gridCol>
              </a:tblGrid>
              <a:tr h="43225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Område</a:t>
                      </a:r>
                    </a:p>
                  </a:txBody>
                  <a:tcPr marL="45720" marR="45720" marT="18288" marB="18288" anchor="ctr"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Iakttagelse och kommentar</a:t>
                      </a: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Bolagets kommentar</a:t>
                      </a:r>
                    </a:p>
                  </a:txBody>
                  <a:tcPr marL="45720" marR="45720" marT="18288" marB="18288" anchor="ctr" horzOverflow="overflow">
                    <a:lnL w="3175" cap="flat" cmpd="sng" algn="ctr">
                      <a:solidFill>
                        <a:srgbClr val="FFFFFF"/>
                      </a:solidFill>
                      <a:prstDash val="solid"/>
                      <a:round/>
                      <a:headEnd type="none" w="med" len="med"/>
                      <a:tailEnd type="none" w="med" len="med"/>
                    </a:lnL>
                    <a:lnR cap="flat">
                      <a:noFill/>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chemeClr val="accent5"/>
                    </a:solidFill>
                  </a:tcPr>
                </a:tc>
                <a:extLst>
                  <a:ext uri="{0D108BD9-81ED-4DB2-BD59-A6C34878D82A}">
                    <a16:rowId xmlns:a16="http://schemas.microsoft.com/office/drawing/2014/main" val="10000"/>
                  </a:ext>
                </a:extLst>
              </a:tr>
              <a:tr h="4446641">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Försäkringsrisker</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rPr>
                        <a:t>Försäkringstekniska riktlinjer och beräkningsunderlag</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endPar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txBody>
                  <a:tcPr marL="45720" marR="45720" marT="18288" marB="18288"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9525" cap="flat" cmpd="sng" algn="ctr">
                      <a:solidFill>
                        <a:srgbClr val="FFFFFF">
                          <a:lumMod val="50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hangingPunct="0"/>
                      <a:r>
                        <a:rPr lang="sv-SE" sz="1100" kern="1200" dirty="0">
                          <a:solidFill>
                            <a:schemeClr val="tx1"/>
                          </a:solidFill>
                          <a:latin typeface="EYInterstate Light"/>
                          <a:ea typeface="+mn-ea"/>
                          <a:cs typeface="+mn-cs"/>
                        </a:rPr>
                        <a:t>Vi har för granskningen erhållit ett Försäkringstekniskt beräkningsunderlag (FTB) för Försäkrings AB Göta Lejon, samt Försäkringstekniska Riktlinjer. Varken FTB eller FTR innehåller antagna eller godkända datum. Vi har kontrollerat FTB och FTR och har i jämförelse med FFFS 2015:8 endast identifierat mindre avvikelser.</a:t>
                      </a:r>
                    </a:p>
                    <a:p>
                      <a:pPr hangingPunct="0"/>
                      <a:endParaRPr lang="sv-SE" sz="1100" kern="1200" dirty="0">
                        <a:solidFill>
                          <a:schemeClr val="tx1"/>
                        </a:solidFill>
                        <a:latin typeface="EYInterstate Light"/>
                        <a:ea typeface="+mn-ea"/>
                        <a:cs typeface="+mn-cs"/>
                      </a:endParaRPr>
                    </a:p>
                    <a:p>
                      <a:pPr hangingPunct="0"/>
                      <a:r>
                        <a:rPr lang="sv-SE" sz="1100" kern="1200" dirty="0">
                          <a:solidFill>
                            <a:schemeClr val="tx1"/>
                          </a:solidFill>
                          <a:latin typeface="EYInterstate Light"/>
                          <a:ea typeface="+mn-ea"/>
                          <a:cs typeface="+mn-cs"/>
                        </a:rPr>
                        <a:t>FFFS 2015:8 9 kap 25§ 3. Anger att försäkringstekniska riktlinjer för skadeförsäkring ska innehålla försäkringsföretagets principer för hur återbäring till försäkringstagarna och ersättningsberättigade fördelas, och om rätt till återbäring saknas skall detta anges. Detta har vi inte återfunnit i FTR för Göta Lejon. Vi ser heller inte att FTR innehåller versions/ändringshistorik, och har inte mottagit en separat sådan. FFFS 2015:8 29 § anger att beräkningsunderlaget ska innehålla ändringshistorik. </a:t>
                      </a:r>
                    </a:p>
                    <a:p>
                      <a:pPr marL="0" marR="0" lvl="0" indent="0" algn="l" defTabSz="914400" rtl="0" eaLnBrk="1" fontAlgn="auto" latinLnBrk="0" hangingPunct="0">
                        <a:lnSpc>
                          <a:spcPct val="100000"/>
                        </a:lnSpc>
                        <a:spcBef>
                          <a:spcPts val="0"/>
                        </a:spcBef>
                        <a:spcAft>
                          <a:spcPts val="0"/>
                        </a:spcAft>
                        <a:buClrTx/>
                        <a:buSzTx/>
                        <a:buFontTx/>
                        <a:buNone/>
                        <a:tabLst/>
                        <a:defRPr/>
                      </a:pPr>
                      <a:endParaRPr lang="sv-SE" sz="1100" kern="1200" dirty="0">
                        <a:solidFill>
                          <a:schemeClr val="tx1"/>
                        </a:solidFill>
                        <a:latin typeface="EYInterstate Light"/>
                        <a:ea typeface="+mn-ea"/>
                        <a:cs typeface="+mn-cs"/>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sv-SE" sz="1100" kern="1200" dirty="0">
                          <a:solidFill>
                            <a:schemeClr val="tx1"/>
                          </a:solidFill>
                          <a:latin typeface="EYInterstate Light"/>
                          <a:ea typeface="+mn-ea"/>
                          <a:cs typeface="+mn-cs"/>
                        </a:rPr>
                        <a:t>Vi noterar även att bolagets styrdokument inte innehåller något datum för ikraftträdande samt att de riktlinjer vi mottagit är i ”spåra ändringar”-läge. När vi efterfrågade ”rena” versioner svarade bolaget att inga sådana versioner existerar. Vi rekommenderar att bolagets FTR och FTB förses med en versionshistorik, ikraftträdandedatum samt att dokumenten finns tillgängliga i ”rena” versioner</a:t>
                      </a:r>
                    </a:p>
                    <a:p>
                      <a:pPr marL="0" marR="0" lvl="0" indent="0" algn="l" defTabSz="914400" rtl="0" eaLnBrk="1" fontAlgn="auto" latinLnBrk="0" hangingPunct="0">
                        <a:lnSpc>
                          <a:spcPct val="100000"/>
                        </a:lnSpc>
                        <a:spcBef>
                          <a:spcPts val="0"/>
                        </a:spcBef>
                        <a:spcAft>
                          <a:spcPts val="0"/>
                        </a:spcAft>
                        <a:buClrTx/>
                        <a:buSzTx/>
                        <a:buFontTx/>
                        <a:buNone/>
                        <a:tabLst/>
                        <a:defRPr/>
                      </a:pPr>
                      <a:endParaRPr lang="sv-SE" sz="1100" kern="1200" dirty="0">
                        <a:solidFill>
                          <a:schemeClr val="tx1"/>
                        </a:solidFill>
                        <a:latin typeface="EYInterstate Light"/>
                        <a:ea typeface="+mn-ea"/>
                        <a:cs typeface="+mn-cs"/>
                      </a:endParaRPr>
                    </a:p>
                    <a:p>
                      <a:pPr hangingPunct="0"/>
                      <a:r>
                        <a:rPr lang="sv-SE" sz="1100" b="1" kern="1200" dirty="0">
                          <a:solidFill>
                            <a:schemeClr val="tx1"/>
                          </a:solidFill>
                          <a:latin typeface="EYInterstate Light"/>
                          <a:ea typeface="+mn-ea"/>
                          <a:cs typeface="+mn-cs"/>
                        </a:rPr>
                        <a:t>Sammanfattning</a:t>
                      </a:r>
                    </a:p>
                    <a:p>
                      <a:pPr hangingPunct="0"/>
                      <a:r>
                        <a:rPr lang="sv-SE" sz="1100" kern="1200" dirty="0">
                          <a:solidFill>
                            <a:schemeClr val="tx1"/>
                          </a:solidFill>
                          <a:latin typeface="EYInterstate Light"/>
                          <a:ea typeface="+mn-ea"/>
                          <a:cs typeface="+mn-cs"/>
                        </a:rPr>
                        <a:t>Utifrån vår granskning anser vi att de aktuariella beräkningarna utförts enligt </a:t>
                      </a:r>
                      <a:r>
                        <a:rPr lang="sv-SE" sz="1100" kern="1200" dirty="0" err="1">
                          <a:solidFill>
                            <a:schemeClr val="tx1"/>
                          </a:solidFill>
                          <a:latin typeface="EYInterstate Light"/>
                          <a:ea typeface="+mn-ea"/>
                          <a:cs typeface="+mn-cs"/>
                        </a:rPr>
                        <a:t>aktuariell</a:t>
                      </a:r>
                      <a:r>
                        <a:rPr lang="sv-SE" sz="1100" kern="1200" dirty="0">
                          <a:solidFill>
                            <a:schemeClr val="tx1"/>
                          </a:solidFill>
                          <a:latin typeface="EYInterstate Light"/>
                          <a:ea typeface="+mn-ea"/>
                          <a:cs typeface="+mn-cs"/>
                        </a:rPr>
                        <a:t> praxis och att bolagets nivå på avsättningar för oreglerade skador inklusive IBNR är på en rimlig nivå.</a:t>
                      </a:r>
                    </a:p>
                    <a:p>
                      <a:pPr marL="0" marR="0" lvl="0" indent="0" algn="l" defTabSz="914400" rtl="0" eaLnBrk="1" fontAlgn="auto" latinLnBrk="0" hangingPunct="0">
                        <a:lnSpc>
                          <a:spcPct val="100000"/>
                        </a:lnSpc>
                        <a:spcBef>
                          <a:spcPts val="0"/>
                        </a:spcBef>
                        <a:spcAft>
                          <a:spcPts val="0"/>
                        </a:spcAft>
                        <a:buClrTx/>
                        <a:buSzTx/>
                        <a:buFontTx/>
                        <a:buNone/>
                        <a:tabLst/>
                        <a:defRPr/>
                      </a:pPr>
                      <a:endParaRPr lang="sv-SE" sz="1100" kern="1200" dirty="0">
                        <a:solidFill>
                          <a:schemeClr val="tx1"/>
                        </a:solidFill>
                        <a:latin typeface="EYInterstate Light"/>
                        <a:ea typeface="+mn-ea"/>
                        <a:cs typeface="+mn-cs"/>
                      </a:endParaRPr>
                    </a:p>
                    <a:p>
                      <a:pPr hangingPunct="0"/>
                      <a:endParaRPr lang="sv-SE" sz="1100" kern="1200" dirty="0">
                        <a:solidFill>
                          <a:schemeClr val="tx1"/>
                        </a:solidFill>
                        <a:latin typeface="EYInterstate Light"/>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9525"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lumMod val="50000"/>
                            </a:schemeClr>
                          </a:solidFill>
                          <a:latin typeface="EYInterstate Light" pitchFamily="2" charset="0"/>
                          <a:ea typeface="+mn-ea"/>
                          <a:cs typeface="+mn-cs"/>
                        </a:rPr>
                        <a:t>ET</a:t>
                      </a: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lumMod val="50000"/>
                          </a:schemeClr>
                        </a:solidFill>
                        <a:latin typeface="EYInterstate Light" pitchFamily="2" charset="0"/>
                        <a:ea typeface="+mn-ea"/>
                        <a:cs typeface="+mn-cs"/>
                      </a:endParaRPr>
                    </a:p>
                  </a:txBody>
                  <a:tcPr marL="72000" marR="72000" marT="36000" marB="36000" horzOverflow="overflow">
                    <a:lnL w="3175" cap="flat" cmpd="sng" algn="ctr">
                      <a:solidFill>
                        <a:srgbClr val="808080"/>
                      </a:solidFill>
                      <a:prstDash val="sysDash"/>
                      <a:round/>
                      <a:headEnd type="none" w="med" len="med"/>
                      <a:tailEnd type="none" w="med" len="med"/>
                    </a:lnL>
                    <a:lnR cap="flat">
                      <a:noFill/>
                    </a:lnR>
                    <a:lnT w="12700" cap="flat" cmpd="sng" algn="ctr">
                      <a:solidFill>
                        <a:srgbClr val="646464"/>
                      </a:solidFill>
                      <a:prstDash val="solid"/>
                      <a:round/>
                      <a:headEnd type="none" w="sm" len="sm"/>
                      <a:tailEnd type="none" w="sm" len="sm"/>
                    </a:lnT>
                    <a:lnB w="9525"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TextBox 9"/>
          <p:cNvSpPr txBox="1"/>
          <p:nvPr/>
        </p:nvSpPr>
        <p:spPr>
          <a:xfrm>
            <a:off x="9416955" y="1"/>
            <a:ext cx="3957851" cy="4367047"/>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våra iakttagelser och bolagets kommentarer i kritiska redovisnings- och revisionsfrågor.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Iakttagelse &amp;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Bolagets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spTree>
    <p:extLst>
      <p:ext uri="{BB962C8B-B14F-4D97-AF65-F5344CB8AC3E}">
        <p14:creationId xmlns:p14="http://schemas.microsoft.com/office/powerpoint/2010/main" val="48433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sv-SE" sz="2800" b="0" dirty="0"/>
              <a:t>Redovisnings- och revisionsfrågor årsbokslutet</a:t>
            </a:r>
          </a:p>
        </p:txBody>
      </p:sp>
      <p:sp>
        <p:nvSpPr>
          <p:cNvPr id="6" name="Rectangle 5"/>
          <p:cNvSpPr/>
          <p:nvPr/>
        </p:nvSpPr>
        <p:spPr>
          <a:xfrm>
            <a:off x="457200" y="1104690"/>
            <a:ext cx="8229600" cy="660610"/>
          </a:xfrm>
          <a:prstGeom prst="rect">
            <a:avLst/>
          </a:prstGeom>
        </p:spPr>
        <p:txBody>
          <a:bodyPr lIns="0" rIns="0">
            <a:noAutofit/>
          </a:bodyPr>
          <a:lstStyle/>
          <a:p>
            <a:pPr defTabSz="582613"/>
            <a:endParaRPr lang="sv-SE" sz="1100" b="1" dirty="0">
              <a:solidFill>
                <a:schemeClr val="accent4">
                  <a:lumMod val="10000"/>
                </a:schemeClr>
              </a:solidFill>
              <a:latin typeface="EYInterstate Light" pitchFamily="2" charset="0"/>
            </a:endParaRPr>
          </a:p>
        </p:txBody>
      </p:sp>
      <p:graphicFrame>
        <p:nvGraphicFramePr>
          <p:cNvPr id="8" name="Group 98"/>
          <p:cNvGraphicFramePr>
            <a:graphicFrameLocks/>
          </p:cNvGraphicFramePr>
          <p:nvPr>
            <p:extLst>
              <p:ext uri="{D42A27DB-BD31-4B8C-83A1-F6EECF244321}">
                <p14:modId xmlns:p14="http://schemas.microsoft.com/office/powerpoint/2010/main" val="4231238859"/>
              </p:ext>
            </p:extLst>
          </p:nvPr>
        </p:nvGraphicFramePr>
        <p:xfrm>
          <a:off x="457199" y="1434996"/>
          <a:ext cx="8229601" cy="3524690"/>
        </p:xfrm>
        <a:graphic>
          <a:graphicData uri="http://schemas.openxmlformats.org/drawingml/2006/table">
            <a:tbl>
              <a:tblPr/>
              <a:tblGrid>
                <a:gridCol w="1328058">
                  <a:extLst>
                    <a:ext uri="{9D8B030D-6E8A-4147-A177-3AD203B41FA5}">
                      <a16:colId xmlns:a16="http://schemas.microsoft.com/office/drawing/2014/main" val="20000"/>
                    </a:ext>
                  </a:extLst>
                </a:gridCol>
                <a:gridCol w="4308569">
                  <a:extLst>
                    <a:ext uri="{9D8B030D-6E8A-4147-A177-3AD203B41FA5}">
                      <a16:colId xmlns:a16="http://schemas.microsoft.com/office/drawing/2014/main" val="20001"/>
                    </a:ext>
                  </a:extLst>
                </a:gridCol>
                <a:gridCol w="2592974">
                  <a:extLst>
                    <a:ext uri="{9D8B030D-6E8A-4147-A177-3AD203B41FA5}">
                      <a16:colId xmlns:a16="http://schemas.microsoft.com/office/drawing/2014/main" val="20002"/>
                    </a:ext>
                  </a:extLst>
                </a:gridCol>
              </a:tblGrid>
              <a:tr h="31413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Område</a:t>
                      </a:r>
                    </a:p>
                  </a:txBody>
                  <a:tcPr marL="45720" marR="45720" marT="18288" marB="18288" anchor="ctr"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Iakttagelse och kommentar</a:t>
                      </a: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Bolagets kommentar</a:t>
                      </a:r>
                    </a:p>
                  </a:txBody>
                  <a:tcPr marL="45720" marR="45720" marT="18288" marB="18288" anchor="ctr" horzOverflow="overflow">
                    <a:lnL w="3175" cap="flat" cmpd="sng" algn="ctr">
                      <a:solidFill>
                        <a:srgbClr val="FFFFFF"/>
                      </a:solidFill>
                      <a:prstDash val="solid"/>
                      <a:round/>
                      <a:headEnd type="none" w="med" len="med"/>
                      <a:tailEnd type="none" w="med" len="med"/>
                    </a:lnL>
                    <a:lnR cap="flat">
                      <a:noFill/>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chemeClr val="accent5"/>
                    </a:solidFill>
                  </a:tcPr>
                </a:tc>
                <a:extLst>
                  <a:ext uri="{0D108BD9-81ED-4DB2-BD59-A6C34878D82A}">
                    <a16:rowId xmlns:a16="http://schemas.microsoft.com/office/drawing/2014/main" val="10000"/>
                  </a:ext>
                </a:extLst>
              </a:tr>
              <a:tr h="623951">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Finansiella risker</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rPr>
                        <a:t>Placeringspolicyn följs</a:t>
                      </a:r>
                    </a:p>
                  </a:txBody>
                  <a:tcPr marL="45720" marR="45720" marT="18288" marB="18288"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dirty="0"/>
                        <a:t>Placeringstillgångarna har granskats utan anmärkning. Bolaget har placerat</a:t>
                      </a:r>
                      <a:r>
                        <a:rPr lang="sv-SE" sz="1100" baseline="0" dirty="0"/>
                        <a:t> medlen inom koncernen.</a:t>
                      </a:r>
                      <a:endParaRPr kumimoji="0" lang="sv-SE" sz="1100" b="0" i="0" u="none" strike="noStrike" cap="none" normalizeH="0" baseline="0" dirty="0">
                        <a:ln>
                          <a:noFill/>
                        </a:ln>
                        <a:solidFill>
                          <a:schemeClr val="tx1"/>
                        </a:solidFill>
                        <a:effectLst/>
                        <a:latin typeface="Arial" charset="0"/>
                        <a:cs typeface="Times New Roman" pitchFamily="18" charset="0"/>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lumMod val="50000"/>
                            </a:schemeClr>
                          </a:solidFill>
                          <a:latin typeface="EYInterstate Light" pitchFamily="2" charset="0"/>
                          <a:ea typeface="+mn-ea"/>
                          <a:cs typeface="+mn-cs"/>
                        </a:rPr>
                        <a:t>ET</a:t>
                      </a:r>
                    </a:p>
                  </a:txBody>
                  <a:tcPr marL="72000" marR="72000" marT="36000" marB="36000" horzOverflow="overflow">
                    <a:lnL w="3175" cap="flat" cmpd="sng" algn="ctr">
                      <a:solidFill>
                        <a:srgbClr val="808080"/>
                      </a:solidFill>
                      <a:prstDash val="sysDash"/>
                      <a:round/>
                      <a:headEnd type="none" w="med" len="med"/>
                      <a:tailEnd type="none" w="med" len="med"/>
                    </a:lnL>
                    <a:lnR cap="flat">
                      <a:noFill/>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18306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err="1">
                          <a:ln>
                            <a:noFill/>
                          </a:ln>
                          <a:solidFill>
                            <a:schemeClr val="tx1">
                              <a:lumMod val="50000"/>
                            </a:schemeClr>
                          </a:solidFill>
                          <a:effectLst/>
                          <a:latin typeface="EYInterstate" pitchFamily="2" charset="0"/>
                          <a:ea typeface="+mn-ea"/>
                          <a:cs typeface="Arial" charset="0"/>
                        </a:rPr>
                        <a:t>Verksamhets-risker</a:t>
                      </a:r>
                      <a:endPar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0" i="0" u="none" strike="noStrike" kern="100" cap="none" spc="-10" normalizeH="0" baseline="0" dirty="0">
                          <a:ln>
                            <a:noFill/>
                          </a:ln>
                          <a:solidFill>
                            <a:schemeClr val="tx1">
                              <a:lumMod val="50000"/>
                            </a:schemeClr>
                          </a:solidFill>
                          <a:effectLst/>
                          <a:latin typeface="EYInterstate" pitchFamily="2" charset="0"/>
                          <a:ea typeface="+mn-ea"/>
                          <a:cs typeface="Arial" charset="0"/>
                        </a:rPr>
                        <a:t>Regelefterlevnad</a:t>
                      </a:r>
                    </a:p>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endPar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endParaRPr>
                    </a:p>
                  </a:txBody>
                  <a:tcPr marL="45720" marR="45720" marT="18288" marB="18288"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dirty="0">
                          <a:solidFill>
                            <a:schemeClr val="tx1"/>
                          </a:solidFill>
                          <a:latin typeface="EYInterstate Light"/>
                          <a:ea typeface="+mn-ea"/>
                          <a:cs typeface="+mn-cs"/>
                        </a:rPr>
                        <a:t>Vi har tagit del av rapportering från internrevision, riskfunktionen samt </a:t>
                      </a:r>
                      <a:r>
                        <a:rPr lang="sv-SE" sz="1100" kern="1200" dirty="0" err="1">
                          <a:solidFill>
                            <a:schemeClr val="tx1"/>
                          </a:solidFill>
                          <a:latin typeface="EYInterstate Light"/>
                          <a:ea typeface="+mn-ea"/>
                          <a:cs typeface="+mn-cs"/>
                        </a:rPr>
                        <a:t>compliancefunktionen</a:t>
                      </a:r>
                      <a:r>
                        <a:rPr lang="sv-SE" sz="1100" kern="1200" dirty="0">
                          <a:solidFill>
                            <a:schemeClr val="tx1"/>
                          </a:solidFill>
                          <a:latin typeface="EYInterstate Light"/>
                          <a:ea typeface="+mn-ea"/>
                          <a:cs typeface="+mn-cs"/>
                        </a:rPr>
                        <a:t>.</a:t>
                      </a:r>
                      <a:br>
                        <a:rPr lang="sv-SE" sz="1100" kern="1200" dirty="0">
                          <a:solidFill>
                            <a:schemeClr val="tx1"/>
                          </a:solidFill>
                          <a:latin typeface="EYInterstate Light"/>
                          <a:ea typeface="+mn-ea"/>
                          <a:cs typeface="+mn-cs"/>
                        </a:rPr>
                      </a:br>
                      <a:endParaRPr lang="sv-SE" sz="1100" kern="1200" dirty="0">
                        <a:solidFill>
                          <a:schemeClr val="tx1"/>
                        </a:solidFill>
                        <a:latin typeface="EYInterstate Light"/>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solidFill>
                          <a:latin typeface="EYInterstate Light"/>
                          <a:ea typeface="+mn-ea"/>
                          <a:cs typeface="+mn-cs"/>
                        </a:rPr>
                        <a:t>Bolagets funktioner har under året avlämnat rekommendationer. Vi noterar att försäkringsföretaget löpande arbetar med att åtgärda dessa</a:t>
                      </a: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solidFill>
                        <a:latin typeface="EYInterstate Light"/>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solidFill>
                          <a:highlight>
                            <a:srgbClr val="FFFFFF"/>
                          </a:highlight>
                          <a:latin typeface="EYInterstate Light"/>
                          <a:ea typeface="+mn-ea"/>
                          <a:cs typeface="+mn-cs"/>
                        </a:rPr>
                        <a:t>Vi noterade 2020 att bolagets solvenskvot under en period understeg risktoleransgränsen beslutad av styrelsen (150-250%). Och att den fortsatt under 2021 legat i de lägre intervallet för nivå på kvot som är fastställd av styrelsen. I slutet på 2021 uppgår solvenskvoten till 166%. Vi rekommenderar fortsatt bolaget att vidta åtgärder för att minimera risken att understiga risktoleransgränsen som är fastställd av styrelsen.</a:t>
                      </a: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lang="sv-SE" sz="1100" kern="1200" noProof="0" dirty="0">
                        <a:solidFill>
                          <a:schemeClr val="tx1"/>
                        </a:solidFill>
                        <a:latin typeface="EYInterstate Light"/>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lumMod val="50000"/>
                            </a:schemeClr>
                          </a:solidFill>
                          <a:latin typeface="EYInterstate Light" pitchFamily="2" charset="0"/>
                          <a:ea typeface="+mn-ea"/>
                          <a:cs typeface="+mn-cs"/>
                        </a:rPr>
                        <a:t>ET</a:t>
                      </a:r>
                    </a:p>
                  </a:txBody>
                  <a:tcPr marL="72000" marR="72000" marT="36000" marB="36000" horzOverflow="overflow">
                    <a:lnL w="3175" cap="flat" cmpd="sng" algn="ctr">
                      <a:solidFill>
                        <a:srgbClr val="808080"/>
                      </a:solidFill>
                      <a:prstDash val="sysDash"/>
                      <a:round/>
                      <a:headEnd type="none" w="med" len="med"/>
                      <a:tailEnd type="none" w="med" len="med"/>
                    </a:lnL>
                    <a:lnR cap="flat">
                      <a:noFill/>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TextBox 9"/>
          <p:cNvSpPr txBox="1"/>
          <p:nvPr/>
        </p:nvSpPr>
        <p:spPr>
          <a:xfrm>
            <a:off x="9416955" y="1"/>
            <a:ext cx="3957851" cy="4367047"/>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våra iakttagelser och bolagets kommentarer i kritiska redovisnings- och revisionsfrågor.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Iakttagelse &amp;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Bolagets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spTree>
    <p:extLst>
      <p:ext uri="{BB962C8B-B14F-4D97-AF65-F5344CB8AC3E}">
        <p14:creationId xmlns:p14="http://schemas.microsoft.com/office/powerpoint/2010/main" val="297187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00"/>
          </a:xfrm>
        </p:spPr>
        <p:txBody>
          <a:bodyPr/>
          <a:lstStyle/>
          <a:p>
            <a:r>
              <a:rPr lang="sv-SE" sz="2800" b="0" dirty="0"/>
              <a:t>Redovisnings- och revisionsfrågor årsbokslutet</a:t>
            </a:r>
          </a:p>
        </p:txBody>
      </p:sp>
      <p:sp>
        <p:nvSpPr>
          <p:cNvPr id="6" name="Rectangle 5"/>
          <p:cNvSpPr/>
          <p:nvPr/>
        </p:nvSpPr>
        <p:spPr>
          <a:xfrm>
            <a:off x="457200" y="1104690"/>
            <a:ext cx="8229600" cy="660610"/>
          </a:xfrm>
          <a:prstGeom prst="rect">
            <a:avLst/>
          </a:prstGeom>
        </p:spPr>
        <p:txBody>
          <a:bodyPr lIns="0" rIns="0">
            <a:noAutofit/>
          </a:bodyPr>
          <a:lstStyle/>
          <a:p>
            <a:pPr defTabSz="582613"/>
            <a:endParaRPr lang="sv-SE" sz="1100" b="1" dirty="0">
              <a:solidFill>
                <a:schemeClr val="accent4">
                  <a:lumMod val="10000"/>
                </a:schemeClr>
              </a:solidFill>
              <a:latin typeface="EYInterstate Light" pitchFamily="2" charset="0"/>
            </a:endParaRPr>
          </a:p>
        </p:txBody>
      </p:sp>
      <p:graphicFrame>
        <p:nvGraphicFramePr>
          <p:cNvPr id="8" name="Group 98"/>
          <p:cNvGraphicFramePr>
            <a:graphicFrameLocks/>
          </p:cNvGraphicFramePr>
          <p:nvPr>
            <p:extLst>
              <p:ext uri="{D42A27DB-BD31-4B8C-83A1-F6EECF244321}">
                <p14:modId xmlns:p14="http://schemas.microsoft.com/office/powerpoint/2010/main" val="99706208"/>
              </p:ext>
            </p:extLst>
          </p:nvPr>
        </p:nvGraphicFramePr>
        <p:xfrm>
          <a:off x="457199" y="1434996"/>
          <a:ext cx="8229601" cy="3692330"/>
        </p:xfrm>
        <a:graphic>
          <a:graphicData uri="http://schemas.openxmlformats.org/drawingml/2006/table">
            <a:tbl>
              <a:tblPr/>
              <a:tblGrid>
                <a:gridCol w="1328058">
                  <a:extLst>
                    <a:ext uri="{9D8B030D-6E8A-4147-A177-3AD203B41FA5}">
                      <a16:colId xmlns:a16="http://schemas.microsoft.com/office/drawing/2014/main" val="20000"/>
                    </a:ext>
                  </a:extLst>
                </a:gridCol>
                <a:gridCol w="4308569">
                  <a:extLst>
                    <a:ext uri="{9D8B030D-6E8A-4147-A177-3AD203B41FA5}">
                      <a16:colId xmlns:a16="http://schemas.microsoft.com/office/drawing/2014/main" val="20001"/>
                    </a:ext>
                  </a:extLst>
                </a:gridCol>
                <a:gridCol w="2592974">
                  <a:extLst>
                    <a:ext uri="{9D8B030D-6E8A-4147-A177-3AD203B41FA5}">
                      <a16:colId xmlns:a16="http://schemas.microsoft.com/office/drawing/2014/main" val="20002"/>
                    </a:ext>
                  </a:extLst>
                </a:gridCol>
              </a:tblGrid>
              <a:tr h="314139">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Område</a:t>
                      </a:r>
                    </a:p>
                  </a:txBody>
                  <a:tcPr marL="45720" marR="45720" marT="18288" marB="18288" anchor="ctr"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Iakttagelse och kommentar</a:t>
                      </a:r>
                    </a:p>
                  </a:txBody>
                  <a:tcPr marL="45720" marR="45720" marT="18288" marB="18288" anchor="ctr" horzOverflow="overflow">
                    <a:lnL w="28575" cap="flat" cmpd="sng" algn="ctr">
                      <a:solidFill>
                        <a:srgbClr val="FFD200"/>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rgbClr val="808080"/>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pPr>
                      <a:r>
                        <a:rPr kumimoji="0" lang="sv-SE" sz="1400" b="0" i="0" u="none" strike="noStrike" kern="1200" cap="none" normalizeH="0" baseline="0" dirty="0">
                          <a:ln>
                            <a:noFill/>
                          </a:ln>
                          <a:solidFill>
                            <a:schemeClr val="tx2"/>
                          </a:solidFill>
                          <a:effectLst/>
                          <a:latin typeface="EYInterstate" pitchFamily="2" charset="0"/>
                          <a:ea typeface="+mn-ea"/>
                          <a:cs typeface="Arial" charset="0"/>
                        </a:rPr>
                        <a:t>Bolagets kommentar</a:t>
                      </a:r>
                    </a:p>
                  </a:txBody>
                  <a:tcPr marL="45720" marR="45720" marT="18288" marB="18288" anchor="ctr" horzOverflow="overflow">
                    <a:lnL w="3175" cap="flat" cmpd="sng" algn="ctr">
                      <a:solidFill>
                        <a:srgbClr val="FFFFFF"/>
                      </a:solidFill>
                      <a:prstDash val="solid"/>
                      <a:round/>
                      <a:headEnd type="none" w="med" len="med"/>
                      <a:tailEnd type="none" w="med" len="med"/>
                    </a:lnL>
                    <a:lnR cap="flat">
                      <a:noFill/>
                    </a:lnR>
                    <a:lnT w="3175" cap="flat" cmpd="sng" algn="ctr">
                      <a:noFill/>
                      <a:prstDash val="sysDot"/>
                      <a:round/>
                      <a:headEnd type="none" w="med" len="med"/>
                      <a:tailEnd type="none" w="med" len="med"/>
                    </a:lnT>
                    <a:lnB w="12700" cap="flat" cmpd="sng" algn="ctr">
                      <a:solidFill>
                        <a:srgbClr val="646464"/>
                      </a:solidFill>
                      <a:prstDash val="solid"/>
                      <a:round/>
                      <a:headEnd type="none" w="sm" len="sm"/>
                      <a:tailEnd type="none" w="sm" len="sm"/>
                    </a:lnB>
                    <a:lnTlToBr>
                      <a:noFill/>
                    </a:lnTlToBr>
                    <a:lnBlToTr>
                      <a:noFill/>
                    </a:lnBlToTr>
                    <a:solidFill>
                      <a:schemeClr val="accent5"/>
                    </a:solidFill>
                  </a:tcPr>
                </a:tc>
                <a:extLst>
                  <a:ext uri="{0D108BD9-81ED-4DB2-BD59-A6C34878D82A}">
                    <a16:rowId xmlns:a16="http://schemas.microsoft.com/office/drawing/2014/main" val="10000"/>
                  </a:ext>
                </a:extLst>
              </a:tr>
              <a:tr h="623951">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Skador</a:t>
                      </a:r>
                    </a:p>
                  </a:txBody>
                  <a:tcPr marL="45720" marR="45720" marT="18288" marB="18288"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kumimoji="0" lang="sv-SE" sz="1100" b="0" i="0" u="none" strike="noStrike" kern="1200" cap="none" normalizeH="0" baseline="0" noProof="0" dirty="0">
                          <a:ln>
                            <a:noFill/>
                          </a:ln>
                          <a:solidFill>
                            <a:schemeClr val="tx1">
                              <a:lumMod val="50000"/>
                            </a:schemeClr>
                          </a:solidFill>
                          <a:effectLst/>
                          <a:highlight>
                            <a:srgbClr val="FFFFFF"/>
                          </a:highlight>
                          <a:latin typeface="EYInterstate Light" pitchFamily="2" charset="0"/>
                          <a:ea typeface="+mn-ea"/>
                          <a:cs typeface="+mn-cs"/>
                        </a:rPr>
                        <a:t>Vi noterar att bolaget totala kostnad för skador har ökat aningen jämfört med 2021, dock inget särskilt som sticker ut. </a:t>
                      </a:r>
                      <a:endParaRPr kumimoji="0" lang="sv-SE" sz="1100" b="0" i="0" u="none" strike="noStrike" cap="none" normalizeH="0" baseline="0" dirty="0">
                        <a:ln>
                          <a:noFill/>
                        </a:ln>
                        <a:solidFill>
                          <a:schemeClr val="tx1"/>
                        </a:solidFill>
                        <a:effectLst/>
                        <a:highlight>
                          <a:srgbClr val="FFFFFF"/>
                        </a:highlight>
                        <a:latin typeface="Arial" charset="0"/>
                        <a:cs typeface="Times New Roman" pitchFamily="18" charset="0"/>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tc>
                  <a:txBody>
                    <a:bodyPr/>
                    <a:lstStyle>
                      <a:lvl1pPr marL="0" algn="l" defTabSz="914400" rtl="0" eaLnBrk="1" latinLnBrk="0" hangingPunct="1">
                        <a:defRPr sz="1800" kern="1200">
                          <a:solidFill>
                            <a:schemeClr val="tx1"/>
                          </a:solidFill>
                          <a:latin typeface="EYInterstate Light"/>
                        </a:defRPr>
                      </a:lvl1pPr>
                      <a:lvl2pPr marL="457200" algn="l" defTabSz="914400" rtl="0" eaLnBrk="1" latinLnBrk="0" hangingPunct="1">
                        <a:defRPr sz="1800" kern="1200">
                          <a:solidFill>
                            <a:schemeClr val="tx1"/>
                          </a:solidFill>
                          <a:latin typeface="EYInterstate Light"/>
                        </a:defRPr>
                      </a:lvl2pPr>
                      <a:lvl3pPr marL="914400" algn="l" defTabSz="914400" rtl="0" eaLnBrk="1" latinLnBrk="0" hangingPunct="1">
                        <a:defRPr sz="1800" kern="1200">
                          <a:solidFill>
                            <a:schemeClr val="tx1"/>
                          </a:solidFill>
                          <a:latin typeface="EYInterstate Light"/>
                        </a:defRPr>
                      </a:lvl3pPr>
                      <a:lvl4pPr marL="1371600" algn="l" defTabSz="914400" rtl="0" eaLnBrk="1" latinLnBrk="0" hangingPunct="1">
                        <a:defRPr sz="1800" kern="1200">
                          <a:solidFill>
                            <a:schemeClr val="tx1"/>
                          </a:solidFill>
                          <a:latin typeface="EYInterstate Light"/>
                        </a:defRPr>
                      </a:lvl4pPr>
                      <a:lvl5pPr marL="1828800" algn="l" defTabSz="914400" rtl="0" eaLnBrk="1" latinLnBrk="0" hangingPunct="1">
                        <a:defRPr sz="1800" kern="1200">
                          <a:solidFill>
                            <a:schemeClr val="tx1"/>
                          </a:solidFill>
                          <a:latin typeface="EYInterstate Light"/>
                        </a:defRPr>
                      </a:lvl5pPr>
                      <a:lvl6pPr marL="2286000" algn="l" defTabSz="914400" rtl="0" eaLnBrk="1" latinLnBrk="0" hangingPunct="1">
                        <a:defRPr sz="1800" kern="1200">
                          <a:solidFill>
                            <a:schemeClr val="tx1"/>
                          </a:solidFill>
                          <a:latin typeface="EYInterstate Light"/>
                        </a:defRPr>
                      </a:lvl6pPr>
                      <a:lvl7pPr marL="2743200" algn="l" defTabSz="914400" rtl="0" eaLnBrk="1" latinLnBrk="0" hangingPunct="1">
                        <a:defRPr sz="1800" kern="1200">
                          <a:solidFill>
                            <a:schemeClr val="tx1"/>
                          </a:solidFill>
                          <a:latin typeface="EYInterstate Light"/>
                        </a:defRPr>
                      </a:lvl7pPr>
                      <a:lvl8pPr marL="3200400" algn="l" defTabSz="914400" rtl="0" eaLnBrk="1" latinLnBrk="0" hangingPunct="1">
                        <a:defRPr sz="1800" kern="1200">
                          <a:solidFill>
                            <a:schemeClr val="tx1"/>
                          </a:solidFill>
                          <a:latin typeface="EYInterstate Light"/>
                        </a:defRPr>
                      </a:lvl8pPr>
                      <a:lvl9pPr marL="3657600" algn="l" defTabSz="914400" rtl="0" eaLnBrk="1" latinLnBrk="0" hangingPunct="1">
                        <a:defRPr sz="1800" kern="1200">
                          <a:solidFill>
                            <a:schemeClr val="tx1"/>
                          </a:solidFill>
                          <a:latin typeface="EYInterstate Light"/>
                        </a:defRPr>
                      </a:lvl9p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lumMod val="50000"/>
                            </a:schemeClr>
                          </a:solidFill>
                          <a:latin typeface="EYInterstate Light" pitchFamily="2" charset="0"/>
                          <a:ea typeface="+mn-ea"/>
                          <a:cs typeface="+mn-cs"/>
                        </a:rPr>
                        <a:t>ET</a:t>
                      </a: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lang="sv-SE" sz="1100" kern="1200" noProof="0" dirty="0">
                        <a:solidFill>
                          <a:schemeClr val="tx1">
                            <a:lumMod val="50000"/>
                          </a:schemeClr>
                        </a:solidFill>
                        <a:latin typeface="EYInterstate Light" pitchFamily="2" charset="0"/>
                        <a:ea typeface="+mn-ea"/>
                        <a:cs typeface="+mn-cs"/>
                      </a:endParaRPr>
                    </a:p>
                  </a:txBody>
                  <a:tcPr marL="72000" marR="72000" marT="36000" marB="36000" horzOverflow="overflow">
                    <a:lnL w="3175" cap="flat" cmpd="sng" algn="ctr">
                      <a:solidFill>
                        <a:srgbClr val="808080"/>
                      </a:solidFill>
                      <a:prstDash val="sysDash"/>
                      <a:round/>
                      <a:headEnd type="none" w="med" len="med"/>
                      <a:tailEnd type="none" w="med" len="med"/>
                    </a:lnL>
                    <a:lnR cap="flat">
                      <a:noFill/>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23951">
                <a:tc>
                  <a:txBody>
                    <a:bodyPr/>
                    <a:lstStyle/>
                    <a:p>
                      <a:pPr marL="0" marR="0" lvl="0" indent="0" algn="l" defTabSz="914400" rtl="0" eaLnBrk="1" fontAlgn="base" latinLnBrk="0" hangingPunct="1">
                        <a:lnSpc>
                          <a:spcPct val="100000"/>
                        </a:lnSpc>
                        <a:spcBef>
                          <a:spcPct val="20000"/>
                        </a:spcBef>
                        <a:spcAft>
                          <a:spcPct val="0"/>
                        </a:spcAft>
                        <a:buClr>
                          <a:srgbClr val="FFD200"/>
                        </a:buClr>
                        <a:buSzPct val="75000"/>
                        <a:buFont typeface="Arial" charset="0"/>
                        <a:buNone/>
                        <a:tabLst/>
                        <a:defRPr/>
                      </a:pPr>
                      <a:r>
                        <a:rPr kumimoji="0" lang="sv-SE" sz="1100" b="1" i="0" u="none" strike="noStrike" kern="100" cap="none" spc="-10" normalizeH="0" baseline="0" dirty="0">
                          <a:ln>
                            <a:noFill/>
                          </a:ln>
                          <a:solidFill>
                            <a:schemeClr val="tx1">
                              <a:lumMod val="50000"/>
                            </a:schemeClr>
                          </a:solidFill>
                          <a:effectLst/>
                          <a:latin typeface="EYInterstate" pitchFamily="2" charset="0"/>
                          <a:ea typeface="+mn-ea"/>
                          <a:cs typeface="Arial" charset="0"/>
                        </a:rPr>
                        <a:t>IT revision</a:t>
                      </a:r>
                    </a:p>
                  </a:txBody>
                  <a:tcPr marL="45720" marR="45720" marT="18288" marB="18288" horzOverflow="overflow">
                    <a:lnL w="12700" cap="flat" cmpd="sng" algn="ctr">
                      <a:noFill/>
                      <a:prstDash val="solid"/>
                      <a:round/>
                      <a:headEnd type="none" w="med" len="med"/>
                      <a:tailEnd type="none" w="med" len="med"/>
                    </a:lnL>
                    <a:lnR w="28575" cap="flat" cmpd="sng" algn="ctr">
                      <a:solidFill>
                        <a:srgbClr val="FFD200"/>
                      </a:solidFill>
                      <a:prstDash val="solid"/>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solidFill>
                      <a:srgbClr val="FFFFFF">
                        <a:lumMod val="95000"/>
                      </a:srgbClr>
                    </a:solidFill>
                  </a:tcPr>
                </a:tc>
                <a:tc>
                  <a:txBody>
                    <a:body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kumimoji="0" lang="sv-SE" sz="1100" b="0" i="0" u="none" strike="noStrike" kern="1200" cap="none" normalizeH="0" baseline="0" dirty="0">
                          <a:ln>
                            <a:noFill/>
                          </a:ln>
                          <a:solidFill>
                            <a:schemeClr val="tx1">
                              <a:lumMod val="50000"/>
                            </a:schemeClr>
                          </a:solidFill>
                          <a:effectLst/>
                          <a:latin typeface="EYInterstate Light" pitchFamily="2" charset="0"/>
                          <a:ea typeface="+mn-ea"/>
                          <a:cs typeface="+mn-cs"/>
                        </a:rPr>
                        <a:t>Under året så har vi genomfört en IT revison inom ramen för den finansiella revisionen nedan sammanfattar vi resultatet av observationer. IT rapporten återfinns i sin helhet som bilaga 2.</a:t>
                      </a: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kumimoji="0" lang="sv-SE" sz="1100" b="0" i="0" u="none" strike="noStrike" kern="1200" cap="none" normalizeH="0" baseline="0" dirty="0">
                        <a:ln>
                          <a:noFill/>
                        </a:ln>
                        <a:solidFill>
                          <a:schemeClr val="tx1">
                            <a:lumMod val="50000"/>
                          </a:schemeClr>
                        </a:solidFill>
                        <a:effectLst/>
                        <a:latin typeface="EYInterstate Light" pitchFamily="2" charset="0"/>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kumimoji="0" lang="sv-SE" sz="1100" b="0" i="0" u="none" strike="noStrike" kern="1200" cap="none" normalizeH="0" baseline="0" dirty="0">
                          <a:ln>
                            <a:noFill/>
                          </a:ln>
                          <a:solidFill>
                            <a:schemeClr val="tx1">
                              <a:lumMod val="50000"/>
                            </a:schemeClr>
                          </a:solidFill>
                          <a:effectLst/>
                          <a:latin typeface="EYInterstate Light" pitchFamily="2" charset="0"/>
                          <a:ea typeface="+mn-ea"/>
                          <a:cs typeface="+mn-cs"/>
                        </a:rPr>
                        <a:t>För att förbättra den interna kontrollen hos Göta Lejon rekommenderar EY att Göta Lejon sätter upp tydliga ramar för IT intern kontroll, för att i sin tur öka effektiviteten i behörighetshanteringen. Vidare, på grund av en stor del utlagd IT-verksamhet rekommenderar EY Göta Lejon att sätta upp processer för monitorering av tredjepartsleverantörer, inklusive uppföljning av tredjeparts interna kontroller.</a:t>
                      </a: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endParaRPr kumimoji="0" lang="sv-SE" sz="1100" b="0" i="0" u="none" strike="noStrike" kern="1200" cap="none" normalizeH="0" baseline="0" dirty="0">
                        <a:ln>
                          <a:noFill/>
                        </a:ln>
                        <a:solidFill>
                          <a:schemeClr val="tx1">
                            <a:lumMod val="50000"/>
                          </a:schemeClr>
                        </a:solidFill>
                        <a:effectLst/>
                        <a:latin typeface="EYInterstate Light" pitchFamily="2" charset="0"/>
                        <a:ea typeface="+mn-ea"/>
                        <a:cs typeface="+mn-cs"/>
                      </a:endParaRPr>
                    </a:p>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kumimoji="0" lang="sv-SE" sz="1100" b="0" i="0" u="none" strike="noStrike" kern="1200" cap="none" normalizeH="0" baseline="0" dirty="0">
                          <a:ln>
                            <a:noFill/>
                          </a:ln>
                          <a:solidFill>
                            <a:schemeClr val="tx1">
                              <a:lumMod val="50000"/>
                            </a:schemeClr>
                          </a:solidFill>
                          <a:effectLst/>
                          <a:latin typeface="EYInterstate Light" pitchFamily="2" charset="0"/>
                          <a:ea typeface="+mn-ea"/>
                          <a:cs typeface="+mn-cs"/>
                        </a:rPr>
                        <a:t>IT rapporten med beskrivning av observation, risk, rekommendation samt ledningens kommentar återfinns i sin helhet som bilaga 1.</a:t>
                      </a:r>
                    </a:p>
                    <a:p>
                      <a:pPr marL="0" marR="0" lvl="0" indent="0" algn="l" defTabSz="914400" rtl="0" eaLnBrk="1" fontAlgn="auto" latinLnBrk="0" hangingPunct="1">
                        <a:lnSpc>
                          <a:spcPct val="100000"/>
                        </a:lnSpc>
                        <a:spcBef>
                          <a:spcPts val="0"/>
                        </a:spcBef>
                        <a:spcAft>
                          <a:spcPts val="0"/>
                        </a:spcAft>
                        <a:buClr>
                          <a:schemeClr val="bg2"/>
                        </a:buClr>
                        <a:buSzPct val="75000"/>
                        <a:buFont typeface="Arial" pitchFamily="34" charset="0"/>
                        <a:buNone/>
                        <a:tabLst/>
                        <a:defRPr/>
                      </a:pPr>
                      <a:endParaRPr kumimoji="0" lang="sv-SE" sz="1100" b="0" i="0" u="none" strike="noStrike" kern="1200" cap="none" normalizeH="0" baseline="0" dirty="0">
                        <a:ln>
                          <a:noFill/>
                        </a:ln>
                        <a:solidFill>
                          <a:schemeClr val="tx1">
                            <a:lumMod val="50000"/>
                          </a:schemeClr>
                        </a:solidFill>
                        <a:effectLst/>
                        <a:highlight>
                          <a:srgbClr val="FFFF00"/>
                        </a:highlight>
                        <a:latin typeface="EYInterstate Light" pitchFamily="2" charset="0"/>
                        <a:ea typeface="+mn-ea"/>
                        <a:cs typeface="+mn-cs"/>
                      </a:endParaRPr>
                    </a:p>
                  </a:txBody>
                  <a:tcPr marL="72000" marR="72000" marT="36000" marB="36000" horzOverflow="overflow">
                    <a:lnL w="28575" cap="flat" cmpd="sng" algn="ctr">
                      <a:solidFill>
                        <a:srgbClr val="FFD200"/>
                      </a:solidFill>
                      <a:prstDash val="solid"/>
                      <a:round/>
                      <a:headEnd type="none" w="med" len="med"/>
                      <a:tailEnd type="none" w="med" len="med"/>
                    </a:lnL>
                    <a:lnR w="3175" cap="flat" cmpd="sng" algn="ctr">
                      <a:solidFill>
                        <a:srgbClr val="808080"/>
                      </a:solidFill>
                      <a:prstDash val="sysDash"/>
                      <a:round/>
                      <a:headEnd type="none" w="med" len="med"/>
                      <a:tailEnd type="none" w="med" len="med"/>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tc>
                  <a:txBody>
                    <a:bodyPr/>
                    <a:lstStyle/>
                    <a:p>
                      <a:pPr marL="95250" marR="0" lvl="0" indent="-95250" algn="l" defTabSz="914400" rtl="0" eaLnBrk="1" fontAlgn="auto" latinLnBrk="0" hangingPunct="1">
                        <a:lnSpc>
                          <a:spcPct val="100000"/>
                        </a:lnSpc>
                        <a:spcBef>
                          <a:spcPts val="0"/>
                        </a:spcBef>
                        <a:spcAft>
                          <a:spcPts val="0"/>
                        </a:spcAft>
                        <a:buClr>
                          <a:schemeClr val="bg2"/>
                        </a:buClr>
                        <a:buSzPct val="75000"/>
                        <a:buFont typeface="Arial" pitchFamily="34" charset="0"/>
                        <a:buChar char="►"/>
                        <a:tabLst/>
                        <a:defRPr/>
                      </a:pPr>
                      <a:r>
                        <a:rPr lang="sv-SE" sz="1100" kern="1200" noProof="0" dirty="0">
                          <a:solidFill>
                            <a:schemeClr val="tx1">
                              <a:lumMod val="50000"/>
                            </a:schemeClr>
                          </a:solidFill>
                          <a:latin typeface="EYInterstate Light" pitchFamily="2" charset="0"/>
                          <a:ea typeface="+mn-ea"/>
                          <a:cs typeface="+mn-cs"/>
                        </a:rPr>
                        <a:t>Bolaget kommer under våren att agera utifrån föreslagna rekommendationer</a:t>
                      </a:r>
                    </a:p>
                  </a:txBody>
                  <a:tcPr marL="72000" marR="72000" marT="36000" marB="36000" horzOverflow="overflow">
                    <a:lnL w="3175" cap="flat" cmpd="sng" algn="ctr">
                      <a:solidFill>
                        <a:srgbClr val="808080"/>
                      </a:solidFill>
                      <a:prstDash val="sysDash"/>
                      <a:round/>
                      <a:headEnd type="none" w="med" len="med"/>
                      <a:tailEnd type="none" w="med" len="med"/>
                    </a:lnL>
                    <a:lnR cap="flat">
                      <a:noFill/>
                    </a:lnR>
                    <a:lnT w="12700" cap="flat" cmpd="sng" algn="ctr">
                      <a:solidFill>
                        <a:srgbClr val="646464"/>
                      </a:solidFill>
                      <a:prstDash val="solid"/>
                      <a:round/>
                      <a:headEnd type="none" w="sm" len="sm"/>
                      <a:tailEnd type="none" w="sm" len="sm"/>
                    </a:lnT>
                    <a:lnB w="12700" cap="flat" cmpd="sng" algn="ctr">
                      <a:solidFill>
                        <a:srgbClr val="646464"/>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906354012"/>
                  </a:ext>
                </a:extLst>
              </a:tr>
            </a:tbl>
          </a:graphicData>
        </a:graphic>
      </p:graphicFrame>
      <p:sp>
        <p:nvSpPr>
          <p:cNvPr id="10" name="TextBox 9"/>
          <p:cNvSpPr txBox="1"/>
          <p:nvPr/>
        </p:nvSpPr>
        <p:spPr>
          <a:xfrm>
            <a:off x="9416955" y="1"/>
            <a:ext cx="3957851" cy="4367047"/>
          </a:xfrm>
          <a:prstGeom prst="rect">
            <a:avLst/>
          </a:prstGeom>
          <a:solidFill>
            <a:schemeClr val="tx2"/>
          </a:solidFill>
          <a:ln>
            <a:solidFill>
              <a:srgbClr val="C00000"/>
            </a:solidFill>
          </a:ln>
        </p:spPr>
        <p:txBody>
          <a:bodyPr wrap="square" lIns="72000" tIns="72000" rIns="72000" bIns="72000" rtlCol="0">
            <a:noAutofit/>
          </a:bodyPr>
          <a:lstStyle/>
          <a:p>
            <a:pPr>
              <a:lnSpc>
                <a:spcPct val="85000"/>
              </a:lnSpc>
              <a:spcAft>
                <a:spcPts val="600"/>
              </a:spcAft>
              <a:buClr>
                <a:schemeClr val="accent2"/>
              </a:buClr>
              <a:buSzPct val="70000"/>
            </a:pPr>
            <a:r>
              <a:rPr lang="sv-SE" sz="1400" b="1" dirty="0">
                <a:latin typeface="EYInterstate" pitchFamily="2" charset="0"/>
              </a:rPr>
              <a:t>Riktlinjer och tips</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Sidan ger en överblick över våra iakttagelser och bolagets kommentarer i kritiska redovisnings- och revisionsfrågor.</a:t>
            </a:r>
          </a:p>
          <a:p>
            <a:pPr>
              <a:lnSpc>
                <a:spcPct val="85000"/>
              </a:lnSpc>
              <a:spcAft>
                <a:spcPts val="600"/>
              </a:spcAft>
              <a:buClr>
                <a:schemeClr val="bg1"/>
              </a:buClr>
              <a:buSzPct val="100000"/>
            </a:pPr>
            <a:r>
              <a:rPr lang="sv-SE" sz="1200" b="1" dirty="0">
                <a:latin typeface="EYInterstate Light" pitchFamily="2" charset="0"/>
              </a:rPr>
              <a:t>Tabell: Lägga till/ta bort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lägga till rad, ställ musmarkören på intilliggande rad och högerklicka. Välj därefter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above</a:t>
            </a:r>
            <a:r>
              <a:rPr lang="sv-SE" sz="1200" dirty="0">
                <a:latin typeface="EYInterstate Light" pitchFamily="2" charset="0"/>
              </a:rPr>
              <a:t>” eller ”</a:t>
            </a:r>
            <a:r>
              <a:rPr lang="sv-SE" sz="1200" dirty="0" err="1">
                <a:latin typeface="EYInterstate Light" pitchFamily="2" charset="0"/>
              </a:rPr>
              <a:t>Insert</a:t>
            </a:r>
            <a:r>
              <a:rPr lang="sv-SE" sz="1200" dirty="0">
                <a:latin typeface="EYInterstate Light" pitchFamily="2" charset="0"/>
              </a:rPr>
              <a:t> </a:t>
            </a:r>
            <a:r>
              <a:rPr lang="sv-SE" sz="1200" dirty="0" err="1">
                <a:latin typeface="EYInterstate Light" pitchFamily="2" charset="0"/>
              </a:rPr>
              <a:t>row</a:t>
            </a:r>
            <a:r>
              <a:rPr lang="sv-SE" sz="1200" dirty="0">
                <a:latin typeface="EYInterstate Light" pitchFamily="2" charset="0"/>
              </a:rPr>
              <a:t> </a:t>
            </a:r>
            <a:r>
              <a:rPr lang="sv-SE" sz="1200" dirty="0" err="1">
                <a:latin typeface="EYInterstate Light" pitchFamily="2" charset="0"/>
              </a:rPr>
              <a:t>below</a:t>
            </a:r>
            <a:r>
              <a:rPr lang="sv-SE" sz="1200" dirty="0">
                <a:latin typeface="EYInterstate Light" pitchFamily="2" charset="0"/>
              </a:rPr>
              <a:t>” för att lägga till rad över eller under befintlig rad.</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För att ta bort rad, ställ musmarkören i den rad som skall raderas och högerklicka. Välj därefter ”</a:t>
            </a:r>
            <a:r>
              <a:rPr lang="sv-SE" sz="1200" dirty="0" err="1">
                <a:latin typeface="EYInterstate Light" pitchFamily="2" charset="0"/>
              </a:rPr>
              <a:t>Delete</a:t>
            </a:r>
            <a:r>
              <a:rPr lang="sv-SE" sz="1200" dirty="0">
                <a:latin typeface="EYInterstate Light" pitchFamily="2" charset="0"/>
              </a:rPr>
              <a:t> </a:t>
            </a:r>
            <a:r>
              <a:rPr lang="sv-SE" sz="1200" dirty="0" err="1">
                <a:latin typeface="EYInterstate Light" pitchFamily="2" charset="0"/>
              </a:rPr>
              <a:t>rows</a:t>
            </a:r>
            <a:r>
              <a:rPr lang="sv-SE" sz="1200" dirty="0">
                <a:latin typeface="EYInterstate Light" pitchFamily="2" charset="0"/>
              </a:rPr>
              <a:t>”.</a:t>
            </a:r>
          </a:p>
          <a:p>
            <a:pPr marL="180975" indent="-180975">
              <a:lnSpc>
                <a:spcPct val="85000"/>
              </a:lnSpc>
              <a:spcAft>
                <a:spcPts val="600"/>
              </a:spcAft>
              <a:buClr>
                <a:schemeClr val="bg1"/>
              </a:buClr>
              <a:buSzPct val="100000"/>
            </a:pPr>
            <a:r>
              <a:rPr lang="sv-SE" sz="1200" b="1" dirty="0">
                <a:latin typeface="EYInterstate Light" pitchFamily="2" charset="0"/>
              </a:rPr>
              <a:t>Format (sida):</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Rubrik: </a:t>
            </a:r>
            <a:r>
              <a:rPr lang="sv-SE" sz="1200" dirty="0" err="1">
                <a:latin typeface="EYInterstate Light" pitchFamily="2" charset="0"/>
              </a:rPr>
              <a:t>EYInterstate</a:t>
            </a:r>
            <a:r>
              <a:rPr lang="sv-SE" sz="1200" dirty="0">
                <a:latin typeface="EYInterstate Light" pitchFamily="2" charset="0"/>
              </a:rPr>
              <a:t>, 30p (fet), grå </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Underrubrik: </a:t>
            </a:r>
            <a:r>
              <a:rPr lang="sv-SE" sz="1200" dirty="0" err="1">
                <a:latin typeface="EYInterstate Light" pitchFamily="2" charset="0"/>
              </a:rPr>
              <a:t>EYInterstate</a:t>
            </a:r>
            <a:r>
              <a:rPr lang="sv-SE" sz="1200" dirty="0">
                <a:latin typeface="EYInterstate Light" pitchFamily="2" charset="0"/>
              </a:rPr>
              <a:t>, 24p, grå</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Ingress: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11p (fet), svart</a:t>
            </a:r>
          </a:p>
          <a:p>
            <a:pPr>
              <a:lnSpc>
                <a:spcPct val="85000"/>
              </a:lnSpc>
              <a:spcAft>
                <a:spcPts val="600"/>
              </a:spcAft>
              <a:buClr>
                <a:schemeClr val="bg1"/>
              </a:buClr>
              <a:buSzPct val="100000"/>
            </a:pPr>
            <a:r>
              <a:rPr lang="sv-SE" sz="1200" b="1" dirty="0">
                <a:latin typeface="EYInterstate Light" pitchFamily="2" charset="0"/>
              </a:rPr>
              <a:t>Format (tabell):</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Område: </a:t>
            </a:r>
            <a:r>
              <a:rPr lang="sv-SE" sz="1200" dirty="0" err="1">
                <a:latin typeface="EYInterstate Light" pitchFamily="2" charset="0"/>
              </a:rPr>
              <a:t>EYInterstate</a:t>
            </a:r>
            <a:r>
              <a:rPr lang="sv-SE" sz="1200" dirty="0">
                <a:latin typeface="EYInterstate Light" pitchFamily="2" charset="0"/>
              </a:rPr>
              <a:t>, 10 p (fet),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Iakttagelse &amp;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a:p>
            <a:pPr marL="180975" indent="-180975">
              <a:lnSpc>
                <a:spcPct val="85000"/>
              </a:lnSpc>
              <a:spcAft>
                <a:spcPts val="600"/>
              </a:spcAft>
              <a:buClr>
                <a:schemeClr val="bg1"/>
              </a:buClr>
              <a:buSzPct val="100000"/>
              <a:buFont typeface="EYInterstate" pitchFamily="2" charset="0"/>
              <a:buChar char="•"/>
            </a:pPr>
            <a:r>
              <a:rPr lang="sv-SE" sz="1200" dirty="0">
                <a:latin typeface="EYInterstate Light" pitchFamily="2" charset="0"/>
              </a:rPr>
              <a:t>Bolagets kommentar: </a:t>
            </a:r>
            <a:r>
              <a:rPr lang="sv-SE" sz="1200" dirty="0" err="1">
                <a:latin typeface="EYInterstate Light" pitchFamily="2" charset="0"/>
              </a:rPr>
              <a:t>EYInterstate</a:t>
            </a:r>
            <a:r>
              <a:rPr lang="sv-SE" sz="1200" dirty="0">
                <a:latin typeface="EYInterstate Light" pitchFamily="2" charset="0"/>
              </a:rPr>
              <a:t> </a:t>
            </a:r>
            <a:r>
              <a:rPr lang="sv-SE" sz="1200" dirty="0" err="1">
                <a:latin typeface="EYInterstate Light" pitchFamily="2" charset="0"/>
              </a:rPr>
              <a:t>Light</a:t>
            </a:r>
            <a:r>
              <a:rPr lang="sv-SE" sz="1200" dirty="0">
                <a:latin typeface="EYInterstate Light" pitchFamily="2" charset="0"/>
              </a:rPr>
              <a:t>, 10p, svart</a:t>
            </a:r>
          </a:p>
        </p:txBody>
      </p:sp>
    </p:spTree>
    <p:extLst>
      <p:ext uri="{BB962C8B-B14F-4D97-AF65-F5344CB8AC3E}">
        <p14:creationId xmlns:p14="http://schemas.microsoft.com/office/powerpoint/2010/main" val="2862037126"/>
      </p:ext>
    </p:extLst>
  </p:cSld>
  <p:clrMapOvr>
    <a:masterClrMapping/>
  </p:clrMapOvr>
</p:sld>
</file>

<file path=ppt/theme/theme1.xml><?xml version="1.0" encoding="utf-8"?>
<a:theme xmlns:a="http://schemas.openxmlformats.org/drawingml/2006/main" name="EY regular 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4780</Words>
  <Application>Microsoft Office PowerPoint</Application>
  <PresentationFormat>Bildspel på skärmen (4:3)</PresentationFormat>
  <Paragraphs>553</Paragraphs>
  <Slides>18</Slides>
  <Notes>17</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18</vt:i4>
      </vt:variant>
    </vt:vector>
  </HeadingPairs>
  <TitlesOfParts>
    <vt:vector size="28" baseType="lpstr">
      <vt:lpstr>Arial</vt:lpstr>
      <vt:lpstr>Arial Unicode MS</vt:lpstr>
      <vt:lpstr>Calibri</vt:lpstr>
      <vt:lpstr>EYInterstate</vt:lpstr>
      <vt:lpstr>EYInterstate Light</vt:lpstr>
      <vt:lpstr>Wingdings</vt:lpstr>
      <vt:lpstr>EY regular presentation_2010</vt:lpstr>
      <vt:lpstr>EY light projection</vt:lpstr>
      <vt:lpstr>EY dark print</vt:lpstr>
      <vt:lpstr>EY dark projection</vt:lpstr>
      <vt:lpstr>Försäkrings AB Göta Lejon</vt:lpstr>
      <vt:lpstr>PowerPoint-presentation</vt:lpstr>
      <vt:lpstr>Agenda </vt:lpstr>
      <vt:lpstr>Status och kvarstående åtgärder</vt:lpstr>
      <vt:lpstr>Riskbedömning och fokusområde Översikt av 2021 års revision</vt:lpstr>
      <vt:lpstr>Redovisnings- och revisionsfrågor årsbokslutet</vt:lpstr>
      <vt:lpstr>Redovisnings- och revisionsfrågor årsbokslutet</vt:lpstr>
      <vt:lpstr>Redovisnings- och revisionsfrågor årsbokslutet</vt:lpstr>
      <vt:lpstr>Redovisnings- och revisionsfrågor årsbokslutet</vt:lpstr>
      <vt:lpstr>Summering av noterade avvikelser </vt:lpstr>
      <vt:lpstr>Tidslinje rapporteirng revisionåret (preleminär)</vt:lpstr>
      <vt:lpstr>Obligatorisk kommunikation med revisionsutskottet</vt:lpstr>
      <vt:lpstr>Uppföljning av tidigare lämnade rekommendationer </vt:lpstr>
      <vt:lpstr>Uppföljning av tidigare lämnade rekommendationer </vt:lpstr>
      <vt:lpstr>Revisorns kommunikation med Finansinspektionen </vt:lpstr>
      <vt:lpstr>Regelverksfrågor 2022 och framåt </vt:lpstr>
      <vt:lpstr>PowerPoint-presentation</vt:lpstr>
      <vt:lpstr>PowerPoint-presentation</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dc:title>
  <dc:creator>Laura Lenz</dc:creator>
  <cp:lastModifiedBy>Katrin Gundersen</cp:lastModifiedBy>
  <cp:revision>459</cp:revision>
  <cp:lastPrinted>2020-02-11T14:10:42Z</cp:lastPrinted>
  <dcterms:created xsi:type="dcterms:W3CDTF">2013-03-27T20:21:17Z</dcterms:created>
  <dcterms:modified xsi:type="dcterms:W3CDTF">2022-02-08T13:56:13Z</dcterms:modified>
</cp:coreProperties>
</file>