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98" autoAdjust="0"/>
  </p:normalViewPr>
  <p:slideViewPr>
    <p:cSldViewPr>
      <p:cViewPr varScale="1">
        <p:scale>
          <a:sx n="86" d="100"/>
          <a:sy n="86" d="100"/>
        </p:scale>
        <p:origin x="13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%20KG\AMK\201123\Arbetsmaterial\Sjukfr&#229;nvaro%20Renovakoncernen%20Q3%202020%20-%20Underlag%20till%20presentation%20(version%20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%20KG\AMK\201123\Arbetsmaterial\Sjukfr&#229;nvaro%20Renovakoncernen%20Q3%202020%20-%20Underlag%20till%20presentation%20(version%20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%20KG\AMK\201123\Arbetsmaterial\Sjukfr&#229;nvaro%20Renovakoncernen%20Q3%202020%20-%20Underlag%20till%20presentation%20(version%20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%20KG\AMK\201123\Arbetsmaterial\Sjukfr&#229;nvaro%20Renovakoncernen%20Q3%202020%20-%20Underlag%20till%20presentation%20(version%20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%20KG\AMK\201123\Arbetsmaterial\Sjukfr&#229;nvaro%20Renovakoncernen%20Q3%202020%20-%20Underlag%20till%20presentation%20(version%20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vpjor\Downloads\2020-11-04%2014_39_5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Q3 2019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6527996500437446E-2"/>
          <c:y val="0.15347779433311076"/>
          <c:w val="0.87291644794400702"/>
          <c:h val="0.62891977730257764"/>
        </c:manualLayout>
      </c:layout>
      <c:lineChart>
        <c:grouping val="standard"/>
        <c:varyColors val="0"/>
        <c:ser>
          <c:idx val="0"/>
          <c:order val="0"/>
          <c:tx>
            <c:strRef>
              <c:f>'Sjukfrånvaro koncern'!$C$17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koncern'!$B$18:$B$20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koncern'!$C$18:$C$20</c:f>
              <c:numCache>
                <c:formatCode>0.0%</c:formatCode>
                <c:ptCount val="3"/>
                <c:pt idx="0">
                  <c:v>1.22607811066096E-2</c:v>
                </c:pt>
                <c:pt idx="1">
                  <c:v>1.6505444502882799E-2</c:v>
                </c:pt>
                <c:pt idx="2">
                  <c:v>1.9189187626947199E-2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B3-45CA-A8EF-461976547844}"/>
            </c:ext>
          </c:extLst>
        </c:ser>
        <c:ser>
          <c:idx val="1"/>
          <c:order val="1"/>
          <c:tx>
            <c:strRef>
              <c:f>'Sjukfrånvaro koncern'!$D$17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koncern'!$B$18:$B$20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koncern'!$D$18:$D$20</c:f>
              <c:numCache>
                <c:formatCode>0.0%</c:formatCode>
                <c:ptCount val="3"/>
                <c:pt idx="0">
                  <c:v>2.7925318321530699E-2</c:v>
                </c:pt>
                <c:pt idx="1">
                  <c:v>2.5986911805453702E-2</c:v>
                </c:pt>
                <c:pt idx="2">
                  <c:v>2.7076297629893002E-2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B3-45CA-A8EF-461976547844}"/>
            </c:ext>
          </c:extLst>
        </c:ser>
        <c:ser>
          <c:idx val="2"/>
          <c:order val="2"/>
          <c:tx>
            <c:strRef>
              <c:f>'Sjukfrånvaro koncern'!$E$17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555555555555558E-3"/>
                  <c:y val="-4.1731122326223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3-45CA-A8EF-461976547844}"/>
                </c:ext>
              </c:extLst>
            </c:dLbl>
            <c:dLbl>
              <c:idx val="1"/>
              <c:layout>
                <c:manualLayout>
                  <c:x val="2.7777777777777779E-3"/>
                  <c:y val="-2.7820748217482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3-45CA-A8EF-4619765478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koncern'!$B$18:$B$20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koncern'!$E$18:$E$20</c:f>
              <c:numCache>
                <c:formatCode>0.0%</c:formatCode>
                <c:ptCount val="3"/>
                <c:pt idx="0">
                  <c:v>4.0186099428140297E-2</c:v>
                </c:pt>
                <c:pt idx="1">
                  <c:v>4.24923563083364E-2</c:v>
                </c:pt>
                <c:pt idx="2">
                  <c:v>4.6265485256840197E-2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B3-45CA-A8EF-461976547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420856"/>
        <c:axId val="456422168"/>
      </c:lineChart>
      <c:catAx>
        <c:axId val="45642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6422168"/>
        <c:crosses val="autoZero"/>
        <c:auto val="1"/>
        <c:lblAlgn val="ctr"/>
        <c:lblOffset val="100"/>
        <c:noMultiLvlLbl val="0"/>
      </c:catAx>
      <c:valAx>
        <c:axId val="456422168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642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Q3</a:t>
            </a:r>
            <a:r>
              <a:rPr lang="sv-SE" baseline="0"/>
              <a:t> 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'Sjukfrånvaro koncern'!$C$31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koncern'!$B$32:$B$34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koncern'!$C$32:$C$34</c:f>
              <c:numCache>
                <c:formatCode>0.0%</c:formatCode>
                <c:ptCount val="3"/>
                <c:pt idx="0">
                  <c:v>1.37588839250413E-2</c:v>
                </c:pt>
                <c:pt idx="1">
                  <c:v>1.9653820269143502E-2</c:v>
                </c:pt>
                <c:pt idx="2">
                  <c:v>2.71462878384627E-2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76-40AD-9962-30A21FD7E9C8}"/>
            </c:ext>
          </c:extLst>
        </c:ser>
        <c:ser>
          <c:idx val="1"/>
          <c:order val="1"/>
          <c:tx>
            <c:strRef>
              <c:f>'Sjukfrånvaro koncern'!$D$31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koncern'!$B$32:$B$34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koncern'!$D$32:$D$34</c:f>
              <c:numCache>
                <c:formatCode>0.0%</c:formatCode>
                <c:ptCount val="3"/>
                <c:pt idx="0">
                  <c:v>2.0919797004035599E-2</c:v>
                </c:pt>
                <c:pt idx="1">
                  <c:v>2.21625008496295E-2</c:v>
                </c:pt>
                <c:pt idx="2">
                  <c:v>2.9143533321520601E-2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76-40AD-9962-30A21FD7E9C8}"/>
            </c:ext>
          </c:extLst>
        </c:ser>
        <c:ser>
          <c:idx val="2"/>
          <c:order val="2"/>
          <c:tx>
            <c:strRef>
              <c:f>'Sjukfrånvaro koncern'!$E$31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9E-3"/>
                  <c:y val="-6.0185185185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76-40AD-9962-30A21FD7E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koncern'!$B$32:$B$34</c:f>
              <c:strCache>
                <c:ptCount val="3"/>
                <c:pt idx="0">
                  <c:v>Juli</c:v>
                </c:pt>
                <c:pt idx="1">
                  <c:v>Augusti</c:v>
                </c:pt>
                <c:pt idx="2">
                  <c:v>September</c:v>
                </c:pt>
              </c:strCache>
            </c:strRef>
          </c:cat>
          <c:val>
            <c:numRef>
              <c:f>'Sjukfrånvaro koncern'!$E$32:$E$34</c:f>
              <c:numCache>
                <c:formatCode>0.0%</c:formatCode>
                <c:ptCount val="3"/>
                <c:pt idx="0">
                  <c:v>3.4678680929076902E-2</c:v>
                </c:pt>
                <c:pt idx="1">
                  <c:v>4.1816321118772898E-2</c:v>
                </c:pt>
                <c:pt idx="2">
                  <c:v>5.6289821159983301E-2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76-40AD-9962-30A21FD7E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9687120"/>
        <c:axId val="589692368"/>
      </c:lineChart>
      <c:catAx>
        <c:axId val="58968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692368"/>
        <c:crosses val="autoZero"/>
        <c:auto val="1"/>
        <c:lblAlgn val="ctr"/>
        <c:lblOffset val="100"/>
        <c:noMultiLvlLbl val="0"/>
      </c:catAx>
      <c:valAx>
        <c:axId val="58969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968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v-SE" sz="1400" b="0" i="0" baseline="0">
                <a:effectLst/>
              </a:rPr>
              <a:t>Sjukfrånvaro Ack Q3 2015-2020</a:t>
            </a:r>
            <a:endParaRPr lang="sv-SE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9305774278215214E-2"/>
          <c:y val="0.16712962962962963"/>
          <c:w val="0.87291644794400702"/>
          <c:h val="0.62949292796733747"/>
        </c:manualLayout>
      </c:layout>
      <c:lineChart>
        <c:grouping val="standard"/>
        <c:varyColors val="0"/>
        <c:ser>
          <c:idx val="0"/>
          <c:order val="0"/>
          <c:tx>
            <c:strRef>
              <c:f>'Sjukfrånvaro koncern'!$C$47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koncern'!$B$48:$B$53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koncern'!$C$48:$C$53</c:f>
              <c:numCache>
                <c:formatCode>0.0%</c:formatCode>
                <c:ptCount val="6"/>
                <c:pt idx="0">
                  <c:v>2.50969345617253E-2</c:v>
                </c:pt>
                <c:pt idx="1">
                  <c:v>2.1341802767757E-2</c:v>
                </c:pt>
                <c:pt idx="2">
                  <c:v>1.9512276061698301E-2</c:v>
                </c:pt>
                <c:pt idx="3">
                  <c:v>1.93346040520634E-2</c:v>
                </c:pt>
                <c:pt idx="4">
                  <c:v>0.02</c:v>
                </c:pt>
                <c:pt idx="5">
                  <c:v>2.1999999999999999E-2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C9-4AB9-8A9B-8041FA3EA0D6}"/>
            </c:ext>
          </c:extLst>
        </c:ser>
        <c:ser>
          <c:idx val="1"/>
          <c:order val="1"/>
          <c:tx>
            <c:strRef>
              <c:f>'Sjukfrånvaro koncern'!$D$47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koncern'!$B$48:$B$53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koncern'!$D$48:$D$53</c:f>
              <c:numCache>
                <c:formatCode>0.0%</c:formatCode>
                <c:ptCount val="6"/>
                <c:pt idx="0">
                  <c:v>4.61472167818988E-2</c:v>
                </c:pt>
                <c:pt idx="1">
                  <c:v>4.4824959964183703E-2</c:v>
                </c:pt>
                <c:pt idx="2">
                  <c:v>3.1712551856829203E-2</c:v>
                </c:pt>
                <c:pt idx="3">
                  <c:v>3.1997896212846801E-2</c:v>
                </c:pt>
                <c:pt idx="4">
                  <c:v>2.69E-2</c:v>
                </c:pt>
                <c:pt idx="5">
                  <c:v>2.8000000000000001E-2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C9-4AB9-8A9B-8041FA3EA0D6}"/>
            </c:ext>
          </c:extLst>
        </c:ser>
        <c:ser>
          <c:idx val="2"/>
          <c:order val="2"/>
          <c:tx>
            <c:strRef>
              <c:f>'Sjukfrånvaro koncern'!$E$47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9444444444444545E-2"/>
                  <c:y val="-2.31481481481481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38888888888893E-2"/>
                      <c:h val="0.126597404491105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7C9-4AB9-8A9B-8041FA3EA0D6}"/>
                </c:ext>
              </c:extLst>
            </c:dLbl>
            <c:dLbl>
              <c:idx val="3"/>
              <c:layout>
                <c:manualLayout>
                  <c:x val="-2.7777777777778798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C9-4AB9-8A9B-8041FA3EA0D6}"/>
                </c:ext>
              </c:extLst>
            </c:dLbl>
            <c:dLbl>
              <c:idx val="4"/>
              <c:layout>
                <c:manualLayout>
                  <c:x val="-5.5555555555556572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C9-4AB9-8A9B-8041FA3EA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koncern'!$B$48:$B$53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koncern'!$E$48:$E$53</c:f>
              <c:numCache>
                <c:formatCode>0.0%</c:formatCode>
                <c:ptCount val="6"/>
                <c:pt idx="0">
                  <c:v>7.1244151343624093E-2</c:v>
                </c:pt>
                <c:pt idx="1">
                  <c:v>6.6166762731940706E-2</c:v>
                </c:pt>
                <c:pt idx="2">
                  <c:v>5.1224827918527498E-2</c:v>
                </c:pt>
                <c:pt idx="3">
                  <c:v>5.1332500264910201E-2</c:v>
                </c:pt>
                <c:pt idx="4">
                  <c:v>4.7E-2</c:v>
                </c:pt>
                <c:pt idx="5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C9-4AB9-8A9B-8041FA3EA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1748480"/>
        <c:axId val="751770784"/>
      </c:lineChart>
      <c:catAx>
        <c:axId val="7517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1770784"/>
        <c:crosses val="autoZero"/>
        <c:auto val="1"/>
        <c:lblAlgn val="ctr"/>
        <c:lblOffset val="100"/>
        <c:noMultiLvlLbl val="0"/>
      </c:catAx>
      <c:valAx>
        <c:axId val="751770784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17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Sjukfrånvaro kort per kön ack Q3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'Sjukfr. kön'!$E$17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666666666666691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EE-47AC-8B2B-F9E30FE9A810}"/>
                </c:ext>
              </c:extLst>
            </c:dLbl>
            <c:dLbl>
              <c:idx val="1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EE-47AC-8B2B-F9E30FE9A810}"/>
                </c:ext>
              </c:extLst>
            </c:dLbl>
            <c:dLbl>
              <c:idx val="2"/>
              <c:layout>
                <c:manualLayout>
                  <c:x val="-2.50000000000000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EE-47AC-8B2B-F9E30FE9A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kön'!$F$16:$K$16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'Sjukfr. kön'!$F$17:$K$17</c:f>
              <c:numCache>
                <c:formatCode>0.0%</c:formatCode>
                <c:ptCount val="6"/>
                <c:pt idx="0">
                  <c:v>1.6438592610589099E-2</c:v>
                </c:pt>
                <c:pt idx="1">
                  <c:v>1.54E-2</c:v>
                </c:pt>
                <c:pt idx="2">
                  <c:v>1.38E-2</c:v>
                </c:pt>
                <c:pt idx="3">
                  <c:v>1.6E-2</c:v>
                </c:pt>
                <c:pt idx="4">
                  <c:v>1.6899999999999998E-2</c:v>
                </c:pt>
                <c:pt idx="5">
                  <c:v>1.9E-2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EE-47AC-8B2B-F9E30FE9A810}"/>
            </c:ext>
          </c:extLst>
        </c:ser>
        <c:ser>
          <c:idx val="1"/>
          <c:order val="1"/>
          <c:tx>
            <c:strRef>
              <c:f>'Sjukfr. kön'!$E$18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803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EE-47AC-8B2B-F9E30FE9A810}"/>
                </c:ext>
              </c:extLst>
            </c:dLbl>
            <c:dLbl>
              <c:idx val="1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EE-47AC-8B2B-F9E30FE9A810}"/>
                </c:ext>
              </c:extLst>
            </c:dLbl>
            <c:dLbl>
              <c:idx val="2"/>
              <c:layout>
                <c:manualLayout>
                  <c:x val="-1.3888888888888888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EE-47AC-8B2B-F9E30FE9A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kön'!$F$16:$K$16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'Sjukfr. kön'!$F$18:$K$18</c:f>
              <c:numCache>
                <c:formatCode>0.0%</c:formatCode>
                <c:ptCount val="6"/>
                <c:pt idx="0">
                  <c:v>2.70476973751397E-2</c:v>
                </c:pt>
                <c:pt idx="1">
                  <c:v>2.1100000000000001E-2</c:v>
                </c:pt>
                <c:pt idx="2">
                  <c:v>1.9400000000000001E-2</c:v>
                </c:pt>
                <c:pt idx="3">
                  <c:v>2.3E-2</c:v>
                </c:pt>
                <c:pt idx="4">
                  <c:v>2.07E-2</c:v>
                </c:pt>
                <c:pt idx="5">
                  <c:v>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3EE-47AC-8B2B-F9E30FE9A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713816"/>
        <c:axId val="362711848"/>
      </c:lineChart>
      <c:catAx>
        <c:axId val="36271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2711848"/>
        <c:crosses val="autoZero"/>
        <c:auto val="1"/>
        <c:lblAlgn val="ctr"/>
        <c:lblOffset val="100"/>
        <c:noMultiLvlLbl val="0"/>
      </c:catAx>
      <c:valAx>
        <c:axId val="362711848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271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</a:t>
            </a:r>
            <a:r>
              <a:rPr lang="sv-SE" baseline="0"/>
              <a:t> lång per kön ack Q3 2019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'Sjukfr. kön'!$E$31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111111111111135E-2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6-4596-A01F-F45ABB56E557}"/>
                </c:ext>
              </c:extLst>
            </c:dLbl>
            <c:dLbl>
              <c:idx val="1"/>
              <c:layout>
                <c:manualLayout>
                  <c:x val="-3.333333333333338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86-4596-A01F-F45ABB56E557}"/>
                </c:ext>
              </c:extLst>
            </c:dLbl>
            <c:dLbl>
              <c:idx val="2"/>
              <c:layout>
                <c:manualLayout>
                  <c:x val="-3.888888888888889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86-4596-A01F-F45ABB56E5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kön'!$F$30:$K$30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'Sjukfr. kön'!$F$31:$K$31</c:f>
              <c:numCache>
                <c:formatCode>0.0%</c:formatCode>
                <c:ptCount val="6"/>
                <c:pt idx="0">
                  <c:v>5.2716739250518799E-2</c:v>
                </c:pt>
                <c:pt idx="1">
                  <c:v>3.3799999999999997E-2</c:v>
                </c:pt>
                <c:pt idx="2">
                  <c:v>2.4500000000000001E-2</c:v>
                </c:pt>
                <c:pt idx="3">
                  <c:v>2.8400000000000002E-2</c:v>
                </c:pt>
                <c:pt idx="4">
                  <c:v>1.26E-2</c:v>
                </c:pt>
                <c:pt idx="5">
                  <c:v>1.6E-2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86-4596-A01F-F45ABB56E557}"/>
            </c:ext>
          </c:extLst>
        </c:ser>
        <c:ser>
          <c:idx val="1"/>
          <c:order val="1"/>
          <c:tx>
            <c:strRef>
              <c:f>'Sjukfr. kön'!$E$32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6666666666669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86-4596-A01F-F45ABB56E557}"/>
                </c:ext>
              </c:extLst>
            </c:dLbl>
            <c:dLbl>
              <c:idx val="2"/>
              <c:layout>
                <c:manualLayout>
                  <c:x val="-8.3333333333334356E-3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596-A01F-F45ABB56E5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kön'!$F$30:$K$30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'Sjukfr. kön'!$F$32:$K$32</c:f>
              <c:numCache>
                <c:formatCode>0.0%</c:formatCode>
                <c:ptCount val="6"/>
                <c:pt idx="0">
                  <c:v>4.46670742550732E-2</c:v>
                </c:pt>
                <c:pt idx="1">
                  <c:v>4.6100000000000002E-2</c:v>
                </c:pt>
                <c:pt idx="2">
                  <c:v>3.2500000000000001E-2</c:v>
                </c:pt>
                <c:pt idx="3">
                  <c:v>3.9899999999999998E-2</c:v>
                </c:pt>
                <c:pt idx="4">
                  <c:v>3.04E-2</c:v>
                </c:pt>
                <c:pt idx="5">
                  <c:v>3.1E-2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E86-4596-A01F-F45ABB56E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975688"/>
        <c:axId val="345977984"/>
      </c:lineChart>
      <c:catAx>
        <c:axId val="345975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977984"/>
        <c:crosses val="autoZero"/>
        <c:auto val="1"/>
        <c:lblAlgn val="ctr"/>
        <c:lblOffset val="100"/>
        <c:noMultiLvlLbl val="0"/>
      </c:catAx>
      <c:valAx>
        <c:axId val="345977984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97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Sheet!$A$3</c:f>
              <c:strCache>
                <c:ptCount val="1"/>
                <c:pt idx="0">
                  <c:v>0-14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Sheet!$B$1:$D$2</c:f>
              <c:strCache>
                <c:ptCount val="3"/>
                <c:pt idx="0">
                  <c:v>Renova AB</c:v>
                </c:pt>
                <c:pt idx="1">
                  <c:v>Renova Miljö AB</c:v>
                </c:pt>
                <c:pt idx="2">
                  <c:v>Totalt</c:v>
                </c:pt>
              </c:strCache>
            </c:strRef>
          </c:cat>
          <c:val>
            <c:numRef>
              <c:f>Sheet!$B$3:$D$3</c:f>
              <c:numCache>
                <c:formatCode>0.0%</c:formatCode>
                <c:ptCount val="3"/>
                <c:pt idx="0">
                  <c:v>2.2310953067464698E-2</c:v>
                </c:pt>
                <c:pt idx="1">
                  <c:v>2.25082593168161E-2</c:v>
                </c:pt>
                <c:pt idx="2">
                  <c:v>2.2422569798724101E-2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6-48B2-B52B-68CA342E33A3}"/>
            </c:ext>
          </c:extLst>
        </c:ser>
        <c:ser>
          <c:idx val="1"/>
          <c:order val="1"/>
          <c:tx>
            <c:strRef>
              <c:f>Sheet!$A$4</c:f>
              <c:strCache>
                <c:ptCount val="1"/>
                <c:pt idx="0">
                  <c:v>15-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Sheet!$B$1:$D$2</c:f>
              <c:strCache>
                <c:ptCount val="3"/>
                <c:pt idx="0">
                  <c:v>Renova AB</c:v>
                </c:pt>
                <c:pt idx="1">
                  <c:v>Renova Miljö AB</c:v>
                </c:pt>
                <c:pt idx="2">
                  <c:v>Totalt</c:v>
                </c:pt>
              </c:strCache>
            </c:strRef>
          </c:cat>
          <c:val>
            <c:numRef>
              <c:f>Sheet!$B$4:$D$4</c:f>
              <c:numCache>
                <c:formatCode>0.0%</c:formatCode>
                <c:ptCount val="3"/>
                <c:pt idx="0">
                  <c:v>2.59722581776579E-2</c:v>
                </c:pt>
                <c:pt idx="1">
                  <c:v>2.9015650762554902E-2</c:v>
                </c:pt>
                <c:pt idx="2">
                  <c:v>2.7693914401837098E-2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E6-48B2-B52B-68CA342E33A3}"/>
            </c:ext>
          </c:extLst>
        </c:ser>
        <c:ser>
          <c:idx val="2"/>
          <c:order val="2"/>
          <c:tx>
            <c:strRef>
              <c:f>Sheet!$A$5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Sheet!$B$1:$D$2</c:f>
              <c:strCache>
                <c:ptCount val="3"/>
                <c:pt idx="0">
                  <c:v>Renova AB</c:v>
                </c:pt>
                <c:pt idx="1">
                  <c:v>Renova Miljö AB</c:v>
                </c:pt>
                <c:pt idx="2">
                  <c:v>Totalt</c:v>
                </c:pt>
              </c:strCache>
            </c:strRef>
          </c:cat>
          <c:val>
            <c:numRef>
              <c:f>Sheet!$B$5:$D$5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75E6-48B2-B52B-68CA342E3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5214080"/>
        <c:axId val="595214408"/>
      </c:barChart>
      <c:catAx>
        <c:axId val="59521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214408"/>
        <c:crosses val="autoZero"/>
        <c:auto val="1"/>
        <c:lblAlgn val="ctr"/>
        <c:lblOffset val="100"/>
        <c:noMultiLvlLbl val="0"/>
      </c:catAx>
      <c:valAx>
        <c:axId val="595214408"/>
        <c:scaling>
          <c:orientation val="minMax"/>
          <c:max val="3.5000000000000003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214080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2020-11-16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2020-11-16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dirty="0"/>
              <a:t>Sjukfrånvaro Renovakoncernen </a:t>
            </a:r>
            <a:r>
              <a:rPr lang="sv-SE" sz="2800" dirty="0">
                <a:solidFill>
                  <a:schemeClr val="tx1"/>
                </a:solidFill>
              </a:rPr>
              <a:t>Q3 2020</a:t>
            </a:r>
            <a:endParaRPr lang="sv-SE" sz="28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8A823A2-2CB6-4D66-BB5C-E29146D2A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190194"/>
              </p:ext>
            </p:extLst>
          </p:nvPr>
        </p:nvGraphicFramePr>
        <p:xfrm>
          <a:off x="-35719" y="1201113"/>
          <a:ext cx="4572000" cy="273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74B2F6F-CA83-44AC-BC0E-CC19BD9C77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186221"/>
              </p:ext>
            </p:extLst>
          </p:nvPr>
        </p:nvGraphicFramePr>
        <p:xfrm>
          <a:off x="4356497" y="12011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F8EE8B8-F66F-4B0F-975D-5E422D6C8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218854"/>
              </p:ext>
            </p:extLst>
          </p:nvPr>
        </p:nvGraphicFramePr>
        <p:xfrm>
          <a:off x="2238857" y="39849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69365A65-8980-437A-B8E6-6F1F9E9C5C3C}"/>
              </a:ext>
            </a:extLst>
          </p:cNvPr>
          <p:cNvSpPr txBox="1"/>
          <p:nvPr/>
        </p:nvSpPr>
        <p:spPr>
          <a:xfrm>
            <a:off x="6804248" y="5085184"/>
            <a:ext cx="1954734" cy="846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/>
              <a:t>Mål 2020  Q3 2020</a:t>
            </a:r>
            <a:br>
              <a:rPr lang="sv-SE" dirty="0"/>
            </a:br>
            <a:r>
              <a:rPr lang="sv-SE" sz="1100" dirty="0"/>
              <a:t>Kort:   2,0%	 2,2%</a:t>
            </a:r>
            <a:br>
              <a:rPr lang="sv-SE" sz="1100" dirty="0"/>
            </a:br>
            <a:r>
              <a:rPr lang="sv-SE" sz="1100" dirty="0"/>
              <a:t>Lång:  3,5%	 2,8%</a:t>
            </a:r>
          </a:p>
          <a:p>
            <a:r>
              <a:rPr lang="sv-SE" sz="1100" dirty="0"/>
              <a:t>Totalt: 5,5%	 4,0%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FC8BA-5D89-4AC3-8CC1-52D80FA2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00042"/>
            <a:ext cx="8424863" cy="611219"/>
          </a:xfrm>
        </p:spPr>
        <p:txBody>
          <a:bodyPr/>
          <a:lstStyle/>
          <a:p>
            <a:pPr algn="ctr"/>
            <a:r>
              <a:rPr lang="sv-SE" sz="3200" dirty="0"/>
              <a:t>Sjukfrånvaro per kön Q3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722E09-69FA-4825-874C-532F8BB3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 smtClean="0"/>
              <a:pPr/>
              <a:t>2020-11-16</a:t>
            </a:fld>
            <a:r>
              <a:rPr lang="sv-SE" sz="900" b="0"/>
              <a:t>/</a:t>
            </a:r>
            <a:fld id="{8B3BF6E1-930A-432C-95D9-DDD3B3BA2F07}" type="slidenum">
              <a:rPr lang="sv-SE" smtClean="0"/>
              <a:pPr/>
              <a:t>2</a:t>
            </a:fld>
            <a:endParaRPr lang="sv-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653C6D-E996-46AE-AC09-2D1A04701C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448510"/>
              </p:ext>
            </p:extLst>
          </p:nvPr>
        </p:nvGraphicFramePr>
        <p:xfrm>
          <a:off x="0" y="1772816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85B44A-B523-4C1C-89BF-054F88434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104893"/>
              </p:ext>
            </p:extLst>
          </p:nvPr>
        </p:nvGraphicFramePr>
        <p:xfrm>
          <a:off x="4355976" y="1772816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345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FA0560-394B-4F5F-A01F-4BE99F8C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 wrap="square" anchor="b">
            <a:normAutofit/>
          </a:bodyPr>
          <a:lstStyle/>
          <a:p>
            <a:pPr algn="ctr"/>
            <a:r>
              <a:rPr lang="sv-SE" sz="3200" dirty="0"/>
              <a:t>Sjukfrånvaro per bolag Q3 2020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FFC2E9-CE2E-4344-A59D-63D427CC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850" y="6453188"/>
            <a:ext cx="1905000" cy="268287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</a:pPr>
            <a:fld id="{FA92DD9C-B074-45C8-88C7-49332F0C6CAA}" type="datetime1">
              <a:rPr lang="sv-SE" smtClean="0"/>
              <a:pPr>
                <a:spcAft>
                  <a:spcPts val="600"/>
                </a:spcAft>
              </a:pPr>
              <a:t>2020-11-16</a:t>
            </a:fld>
            <a:r>
              <a:rPr lang="sv-SE" b="0"/>
              <a:t>/</a:t>
            </a:r>
            <a:fld id="{8B3BF6E1-930A-432C-95D9-DDD3B3BA2F07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1F66BB2-93C1-4C27-B84B-1C97857F6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12019"/>
              </p:ext>
            </p:extLst>
          </p:nvPr>
        </p:nvGraphicFramePr>
        <p:xfrm>
          <a:off x="1691680" y="2420888"/>
          <a:ext cx="547260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6037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Bildspel på skärmen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Presentation</vt:lpstr>
      <vt:lpstr>Sjukfrånvaro Renovakoncernen Q3 2020</vt:lpstr>
      <vt:lpstr>Sjukfrånvaro per kön Q3</vt:lpstr>
      <vt:lpstr>Sjukfrånvaro per bolag Q3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Sjukfrånvaro Renovakoncernen Q3 2020</dc:title>
  <dc:creator>Johanna Rova</dc:creator>
  <cp:lastModifiedBy>Karin Hjärn</cp:lastModifiedBy>
  <cp:revision>2</cp:revision>
  <dcterms:created xsi:type="dcterms:W3CDTF">2020-11-04T13:43:39Z</dcterms:created>
  <dcterms:modified xsi:type="dcterms:W3CDTF">2020-11-16T11:17:04Z</dcterms:modified>
</cp:coreProperties>
</file>