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handoutMasterIdLst>
    <p:handoutMasterId r:id="rId8"/>
  </p:handoutMasterIdLst>
  <p:sldIdLst>
    <p:sldId id="348" r:id="rId2"/>
    <p:sldId id="370" r:id="rId3"/>
    <p:sldId id="382" r:id="rId4"/>
    <p:sldId id="380" r:id="rId5"/>
    <p:sldId id="381" r:id="rId6"/>
  </p:sldIdLst>
  <p:sldSz cx="9144000" cy="6858000" type="screen4x3"/>
  <p:notesSz cx="7099300" cy="10234613"/>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E4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99" autoAdjust="0"/>
    <p:restoredTop sz="94660"/>
  </p:normalViewPr>
  <p:slideViewPr>
    <p:cSldViewPr>
      <p:cViewPr varScale="1">
        <p:scale>
          <a:sx n="110" d="100"/>
          <a:sy n="110" d="100"/>
        </p:scale>
        <p:origin x="167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3"/>
            <a:ext cx="3075631" cy="511813"/>
          </a:xfrm>
          <a:prstGeom prst="rect">
            <a:avLst/>
          </a:prstGeom>
        </p:spPr>
        <p:txBody>
          <a:bodyPr vert="horz" lIns="95780" tIns="47890" rIns="95780" bIns="47890" rtlCol="0"/>
          <a:lstStyle>
            <a:lvl1pPr algn="l">
              <a:defRPr sz="1300"/>
            </a:lvl1pPr>
          </a:lstStyle>
          <a:p>
            <a:endParaRPr lang="sv-SE" dirty="0"/>
          </a:p>
        </p:txBody>
      </p:sp>
      <p:sp>
        <p:nvSpPr>
          <p:cNvPr id="3" name="Platshållare för datum 2"/>
          <p:cNvSpPr>
            <a:spLocks noGrp="1"/>
          </p:cNvSpPr>
          <p:nvPr>
            <p:ph type="dt" sz="quarter" idx="1"/>
          </p:nvPr>
        </p:nvSpPr>
        <p:spPr>
          <a:xfrm>
            <a:off x="4021979" y="3"/>
            <a:ext cx="3075631" cy="511813"/>
          </a:xfrm>
          <a:prstGeom prst="rect">
            <a:avLst/>
          </a:prstGeom>
        </p:spPr>
        <p:txBody>
          <a:bodyPr vert="horz" lIns="95780" tIns="47890" rIns="95780" bIns="47890" rtlCol="0"/>
          <a:lstStyle>
            <a:lvl1pPr algn="r">
              <a:defRPr sz="1300"/>
            </a:lvl1pPr>
          </a:lstStyle>
          <a:p>
            <a:fld id="{89A28739-926F-40A0-AAF0-02C2B02B9FB0}" type="datetimeFigureOut">
              <a:rPr lang="sv-SE" smtClean="0"/>
              <a:pPr/>
              <a:t>2016-09-20</a:t>
            </a:fld>
            <a:endParaRPr lang="sv-SE" dirty="0"/>
          </a:p>
        </p:txBody>
      </p:sp>
      <p:sp>
        <p:nvSpPr>
          <p:cNvPr id="4" name="Platshållare för sidfot 3"/>
          <p:cNvSpPr>
            <a:spLocks noGrp="1"/>
          </p:cNvSpPr>
          <p:nvPr>
            <p:ph type="ftr" sz="quarter" idx="2"/>
          </p:nvPr>
        </p:nvSpPr>
        <p:spPr>
          <a:xfrm>
            <a:off x="0" y="9721155"/>
            <a:ext cx="3075631" cy="511812"/>
          </a:xfrm>
          <a:prstGeom prst="rect">
            <a:avLst/>
          </a:prstGeom>
        </p:spPr>
        <p:txBody>
          <a:bodyPr vert="horz" lIns="95780" tIns="47890" rIns="95780" bIns="47890" rtlCol="0" anchor="b"/>
          <a:lstStyle>
            <a:lvl1pPr algn="l">
              <a:defRPr sz="1300"/>
            </a:lvl1pPr>
          </a:lstStyle>
          <a:p>
            <a:endParaRPr lang="sv-SE" dirty="0"/>
          </a:p>
        </p:txBody>
      </p:sp>
      <p:sp>
        <p:nvSpPr>
          <p:cNvPr id="5" name="Platshållare för bildnummer 4"/>
          <p:cNvSpPr>
            <a:spLocks noGrp="1"/>
          </p:cNvSpPr>
          <p:nvPr>
            <p:ph type="sldNum" sz="quarter" idx="3"/>
          </p:nvPr>
        </p:nvSpPr>
        <p:spPr>
          <a:xfrm>
            <a:off x="4021979" y="9721155"/>
            <a:ext cx="3075631" cy="511812"/>
          </a:xfrm>
          <a:prstGeom prst="rect">
            <a:avLst/>
          </a:prstGeom>
        </p:spPr>
        <p:txBody>
          <a:bodyPr vert="horz" lIns="95780" tIns="47890" rIns="95780" bIns="47890" rtlCol="0" anchor="b"/>
          <a:lstStyle>
            <a:lvl1pPr algn="r">
              <a:defRPr sz="1300"/>
            </a:lvl1pPr>
          </a:lstStyle>
          <a:p>
            <a:fld id="{3A350BE2-B322-460C-B374-AF357153DC06}" type="slidenum">
              <a:rPr lang="sv-SE" smtClean="0"/>
              <a:pPr/>
              <a:t>‹#›</a:t>
            </a:fld>
            <a:endParaRPr lang="sv-SE" dirty="0"/>
          </a:p>
        </p:txBody>
      </p:sp>
    </p:spTree>
    <p:extLst>
      <p:ext uri="{BB962C8B-B14F-4D97-AF65-F5344CB8AC3E}">
        <p14:creationId xmlns:p14="http://schemas.microsoft.com/office/powerpoint/2010/main" val="359332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3"/>
            <a:ext cx="3075631" cy="511813"/>
          </a:xfrm>
          <a:prstGeom prst="rect">
            <a:avLst/>
          </a:prstGeom>
        </p:spPr>
        <p:txBody>
          <a:bodyPr vert="horz" lIns="95780" tIns="47890" rIns="95780" bIns="47890" rtlCol="0"/>
          <a:lstStyle>
            <a:lvl1pPr algn="l">
              <a:defRPr sz="1300"/>
            </a:lvl1pPr>
          </a:lstStyle>
          <a:p>
            <a:endParaRPr lang="sv-SE" dirty="0"/>
          </a:p>
        </p:txBody>
      </p:sp>
      <p:sp>
        <p:nvSpPr>
          <p:cNvPr id="3" name="Platshållare för datum 2"/>
          <p:cNvSpPr>
            <a:spLocks noGrp="1"/>
          </p:cNvSpPr>
          <p:nvPr>
            <p:ph type="dt" idx="1"/>
          </p:nvPr>
        </p:nvSpPr>
        <p:spPr>
          <a:xfrm>
            <a:off x="4021979" y="3"/>
            <a:ext cx="3075631" cy="511813"/>
          </a:xfrm>
          <a:prstGeom prst="rect">
            <a:avLst/>
          </a:prstGeom>
        </p:spPr>
        <p:txBody>
          <a:bodyPr vert="horz" lIns="95780" tIns="47890" rIns="95780" bIns="47890" rtlCol="0"/>
          <a:lstStyle>
            <a:lvl1pPr algn="r">
              <a:defRPr sz="1300"/>
            </a:lvl1pPr>
          </a:lstStyle>
          <a:p>
            <a:fld id="{3FAE48BE-F4EE-4DAE-82F2-C51E880A6355}" type="datetimeFigureOut">
              <a:rPr lang="sv-SE" smtClean="0"/>
              <a:pPr/>
              <a:t>2016-09-20</a:t>
            </a:fld>
            <a:endParaRPr lang="sv-SE" dirty="0"/>
          </a:p>
        </p:txBody>
      </p:sp>
      <p:sp>
        <p:nvSpPr>
          <p:cNvPr id="4" name="Platshållare för bildobjekt 3"/>
          <p:cNvSpPr>
            <a:spLocks noGrp="1" noRot="1" noChangeAspect="1"/>
          </p:cNvSpPr>
          <p:nvPr>
            <p:ph type="sldImg" idx="2"/>
          </p:nvPr>
        </p:nvSpPr>
        <p:spPr>
          <a:xfrm>
            <a:off x="989013" y="766763"/>
            <a:ext cx="5121275" cy="3840162"/>
          </a:xfrm>
          <a:prstGeom prst="rect">
            <a:avLst/>
          </a:prstGeom>
          <a:noFill/>
          <a:ln w="12700">
            <a:solidFill>
              <a:prstClr val="black"/>
            </a:solidFill>
          </a:ln>
        </p:spPr>
        <p:txBody>
          <a:bodyPr vert="horz" lIns="95780" tIns="47890" rIns="95780" bIns="47890" rtlCol="0" anchor="ctr"/>
          <a:lstStyle/>
          <a:p>
            <a:endParaRPr lang="sv-SE" dirty="0"/>
          </a:p>
        </p:txBody>
      </p:sp>
      <p:sp>
        <p:nvSpPr>
          <p:cNvPr id="5" name="Platshållare för anteckningar 4"/>
          <p:cNvSpPr>
            <a:spLocks noGrp="1"/>
          </p:cNvSpPr>
          <p:nvPr>
            <p:ph type="body" sz="quarter" idx="3"/>
          </p:nvPr>
        </p:nvSpPr>
        <p:spPr>
          <a:xfrm>
            <a:off x="709763" y="4861402"/>
            <a:ext cx="5679778" cy="4606317"/>
          </a:xfrm>
          <a:prstGeom prst="rect">
            <a:avLst/>
          </a:prstGeom>
        </p:spPr>
        <p:txBody>
          <a:bodyPr vert="horz" lIns="95780" tIns="47890" rIns="95780" bIns="47890"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sidfot 5"/>
          <p:cNvSpPr>
            <a:spLocks noGrp="1"/>
          </p:cNvSpPr>
          <p:nvPr>
            <p:ph type="ftr" sz="quarter" idx="4"/>
          </p:nvPr>
        </p:nvSpPr>
        <p:spPr>
          <a:xfrm>
            <a:off x="0" y="9721155"/>
            <a:ext cx="3075631" cy="511812"/>
          </a:xfrm>
          <a:prstGeom prst="rect">
            <a:avLst/>
          </a:prstGeom>
        </p:spPr>
        <p:txBody>
          <a:bodyPr vert="horz" lIns="95780" tIns="47890" rIns="95780" bIns="47890" rtlCol="0" anchor="b"/>
          <a:lstStyle>
            <a:lvl1pPr algn="l">
              <a:defRPr sz="1300"/>
            </a:lvl1pPr>
          </a:lstStyle>
          <a:p>
            <a:endParaRPr lang="sv-SE" dirty="0"/>
          </a:p>
        </p:txBody>
      </p:sp>
      <p:sp>
        <p:nvSpPr>
          <p:cNvPr id="7" name="Platshållare för bildnummer 6"/>
          <p:cNvSpPr>
            <a:spLocks noGrp="1"/>
          </p:cNvSpPr>
          <p:nvPr>
            <p:ph type="sldNum" sz="quarter" idx="5"/>
          </p:nvPr>
        </p:nvSpPr>
        <p:spPr>
          <a:xfrm>
            <a:off x="4021979" y="9721155"/>
            <a:ext cx="3075631" cy="511812"/>
          </a:xfrm>
          <a:prstGeom prst="rect">
            <a:avLst/>
          </a:prstGeom>
        </p:spPr>
        <p:txBody>
          <a:bodyPr vert="horz" lIns="95780" tIns="47890" rIns="95780" bIns="47890" rtlCol="0" anchor="b"/>
          <a:lstStyle>
            <a:lvl1pPr algn="r">
              <a:defRPr sz="1300"/>
            </a:lvl1pPr>
          </a:lstStyle>
          <a:p>
            <a:fld id="{32E24FD3-E60D-43E9-8997-9DB88A53E344}" type="slidenum">
              <a:rPr lang="sv-SE" smtClean="0"/>
              <a:pPr/>
              <a:t>‹#›</a:t>
            </a:fld>
            <a:endParaRPr lang="sv-SE" dirty="0"/>
          </a:p>
        </p:txBody>
      </p:sp>
    </p:spTree>
    <p:extLst>
      <p:ext uri="{BB962C8B-B14F-4D97-AF65-F5344CB8AC3E}">
        <p14:creationId xmlns:p14="http://schemas.microsoft.com/office/powerpoint/2010/main" val="14589007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32E24FD3-E60D-43E9-8997-9DB88A53E344}" type="slidenum">
              <a:rPr lang="sv-SE" smtClean="0"/>
              <a:pPr/>
              <a:t>1</a:t>
            </a:fld>
            <a:endParaRPr lang="sv-SE" dirty="0"/>
          </a:p>
        </p:txBody>
      </p:sp>
    </p:spTree>
    <p:extLst>
      <p:ext uri="{BB962C8B-B14F-4D97-AF65-F5344CB8AC3E}">
        <p14:creationId xmlns:p14="http://schemas.microsoft.com/office/powerpoint/2010/main" val="20213814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32E24FD3-E60D-43E9-8997-9DB88A53E344}" type="slidenum">
              <a:rPr lang="sv-SE" smtClean="0"/>
              <a:pPr/>
              <a:t>2</a:t>
            </a:fld>
            <a:endParaRPr lang="sv-SE" dirty="0"/>
          </a:p>
        </p:txBody>
      </p:sp>
    </p:spTree>
    <p:extLst>
      <p:ext uri="{BB962C8B-B14F-4D97-AF65-F5344CB8AC3E}">
        <p14:creationId xmlns:p14="http://schemas.microsoft.com/office/powerpoint/2010/main" val="16547556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32E24FD3-E60D-43E9-8997-9DB88A53E344}" type="slidenum">
              <a:rPr lang="sv-SE" smtClean="0"/>
              <a:pPr/>
              <a:t>3</a:t>
            </a:fld>
            <a:endParaRPr lang="sv-SE" dirty="0"/>
          </a:p>
        </p:txBody>
      </p:sp>
    </p:spTree>
    <p:extLst>
      <p:ext uri="{BB962C8B-B14F-4D97-AF65-F5344CB8AC3E}">
        <p14:creationId xmlns:p14="http://schemas.microsoft.com/office/powerpoint/2010/main" val="14583231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32E24FD3-E60D-43E9-8997-9DB88A53E344}" type="slidenum">
              <a:rPr lang="sv-SE" smtClean="0">
                <a:solidFill>
                  <a:prstClr val="black"/>
                </a:solidFill>
              </a:rPr>
              <a:pPr/>
              <a:t>4</a:t>
            </a:fld>
            <a:endParaRPr lang="sv-SE" dirty="0">
              <a:solidFill>
                <a:prstClr val="black"/>
              </a:solidFill>
            </a:endParaRPr>
          </a:p>
        </p:txBody>
      </p:sp>
    </p:spTree>
    <p:extLst>
      <p:ext uri="{BB962C8B-B14F-4D97-AF65-F5344CB8AC3E}">
        <p14:creationId xmlns:p14="http://schemas.microsoft.com/office/powerpoint/2010/main" val="22152475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32E24FD3-E60D-43E9-8997-9DB88A53E344}" type="slidenum">
              <a:rPr lang="sv-SE" smtClean="0">
                <a:solidFill>
                  <a:prstClr val="black"/>
                </a:solidFill>
              </a:rPr>
              <a:pPr/>
              <a:t>5</a:t>
            </a:fld>
            <a:endParaRPr lang="sv-SE" dirty="0">
              <a:solidFill>
                <a:prstClr val="black"/>
              </a:solidFill>
            </a:endParaRPr>
          </a:p>
        </p:txBody>
      </p:sp>
    </p:spTree>
    <p:extLst>
      <p:ext uri="{BB962C8B-B14F-4D97-AF65-F5344CB8AC3E}">
        <p14:creationId xmlns:p14="http://schemas.microsoft.com/office/powerpoint/2010/main" val="16891963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p:spPr>
        <p:txBody>
          <a:bodyPr/>
          <a:lstStyle/>
          <a:p>
            <a:r>
              <a:rPr lang="sv-SE" smtClean="0"/>
              <a:t>Klicka här för att ändra format</a:t>
            </a:r>
            <a:endParaRPr lang="sv-SE"/>
          </a:p>
        </p:txBody>
      </p:sp>
      <p:sp>
        <p:nvSpPr>
          <p:cNvPr id="3" name="Underrubri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sv-SE"/>
          </a:p>
        </p:txBody>
      </p:sp>
      <p:sp>
        <p:nvSpPr>
          <p:cNvPr id="4" name="Platshållare för datum 3"/>
          <p:cNvSpPr>
            <a:spLocks noGrp="1"/>
          </p:cNvSpPr>
          <p:nvPr>
            <p:ph type="dt" sz="half" idx="10"/>
          </p:nvPr>
        </p:nvSpPr>
        <p:spPr/>
        <p:txBody>
          <a:bodyPr/>
          <a:lstStyle/>
          <a:p>
            <a:fld id="{9213B1CF-E413-4401-A416-B671F1E9271B}" type="datetime4">
              <a:rPr lang="sv-SE" smtClean="0"/>
              <a:pPr/>
              <a:t>20 september 2016</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FF0F22A8-4402-4952-AFCC-7B647E23E183}" type="slidenum">
              <a:rPr lang="sv-SE" smtClean="0"/>
              <a:pPr/>
              <a:t>‹#›</a:t>
            </a:fld>
            <a:endParaRPr lang="sv-SE"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6B20D3F6-ABE8-4B02-ADC3-E472DBF0E504}" type="datetime4">
              <a:rPr lang="sv-SE" smtClean="0"/>
              <a:pPr/>
              <a:t>20 september 2016</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FF0F22A8-4402-4952-AFCC-7B647E23E183}" type="slidenum">
              <a:rPr lang="sv-SE" smtClean="0"/>
              <a:pPr/>
              <a:t>‹#›</a:t>
            </a:fld>
            <a:endParaRPr lang="sv-SE"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15F7B8FD-A44C-40D6-B17A-ED6102C961CA}" type="datetime4">
              <a:rPr lang="sv-SE" smtClean="0"/>
              <a:pPr/>
              <a:t>20 september 2016</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FF0F22A8-4402-4952-AFCC-7B647E23E183}" type="slidenum">
              <a:rPr lang="sv-SE" smtClean="0"/>
              <a:pPr/>
              <a:t>‹#›</a:t>
            </a:fld>
            <a:endParaRPr lang="sv-SE"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8FAE2E63-89BD-4358-AB4E-17CA146DEDD9}" type="datetime4">
              <a:rPr lang="sv-SE" smtClean="0"/>
              <a:pPr/>
              <a:t>20 september 2016</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FF0F22A8-4402-4952-AFCC-7B647E23E183}" type="slidenum">
              <a:rPr lang="sv-SE" smtClean="0"/>
              <a:pPr/>
              <a:t>‹#›</a:t>
            </a:fld>
            <a:endParaRPr lang="sv-SE"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smtClean="0"/>
              <a:t>Klicka här för att ändra format</a:t>
            </a:r>
            <a:endParaRPr lang="sv-SE"/>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Klicka här för att ändra format på bakgrundstexten</a:t>
            </a:r>
          </a:p>
        </p:txBody>
      </p:sp>
      <p:sp>
        <p:nvSpPr>
          <p:cNvPr id="4" name="Platshållare för datum 3"/>
          <p:cNvSpPr>
            <a:spLocks noGrp="1"/>
          </p:cNvSpPr>
          <p:nvPr>
            <p:ph type="dt" sz="half" idx="10"/>
          </p:nvPr>
        </p:nvSpPr>
        <p:spPr/>
        <p:txBody>
          <a:bodyPr/>
          <a:lstStyle/>
          <a:p>
            <a:fld id="{97711084-7667-4FF6-830E-FAC9345D505F}" type="datetime4">
              <a:rPr lang="sv-SE" smtClean="0"/>
              <a:pPr/>
              <a:t>20 september 2016</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FF0F22A8-4402-4952-AFCC-7B647E23E183}" type="slidenum">
              <a:rPr lang="sv-SE" smtClean="0"/>
              <a:pPr/>
              <a:t>‹#›</a:t>
            </a:fld>
            <a:endParaRPr lang="sv-SE"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datum 4"/>
          <p:cNvSpPr>
            <a:spLocks noGrp="1"/>
          </p:cNvSpPr>
          <p:nvPr>
            <p:ph type="dt" sz="half" idx="10"/>
          </p:nvPr>
        </p:nvSpPr>
        <p:spPr/>
        <p:txBody>
          <a:bodyPr/>
          <a:lstStyle/>
          <a:p>
            <a:fld id="{0C16765F-746D-4003-871D-F4B9E7D403D4}" type="datetime4">
              <a:rPr lang="sv-SE" smtClean="0"/>
              <a:pPr/>
              <a:t>20 september 2016</a:t>
            </a:fld>
            <a:endParaRPr lang="sv-SE" dirty="0"/>
          </a:p>
        </p:txBody>
      </p:sp>
      <p:sp>
        <p:nvSpPr>
          <p:cNvPr id="6" name="Platshållare för sidfot 5"/>
          <p:cNvSpPr>
            <a:spLocks noGrp="1"/>
          </p:cNvSpPr>
          <p:nvPr>
            <p:ph type="ftr" sz="quarter" idx="11"/>
          </p:nvPr>
        </p:nvSpPr>
        <p:spPr/>
        <p:txBody>
          <a:bodyPr/>
          <a:lstStyle/>
          <a:p>
            <a:endParaRPr lang="sv-SE" dirty="0"/>
          </a:p>
        </p:txBody>
      </p:sp>
      <p:sp>
        <p:nvSpPr>
          <p:cNvPr id="7" name="Platshållare för bildnummer 6"/>
          <p:cNvSpPr>
            <a:spLocks noGrp="1"/>
          </p:cNvSpPr>
          <p:nvPr>
            <p:ph type="sldNum" sz="quarter" idx="12"/>
          </p:nvPr>
        </p:nvSpPr>
        <p:spPr/>
        <p:txBody>
          <a:bodyPr/>
          <a:lstStyle/>
          <a:p>
            <a:fld id="{FF0F22A8-4402-4952-AFCC-7B647E23E183}" type="slidenum">
              <a:rPr lang="sv-SE" smtClean="0"/>
              <a:pPr/>
              <a:t>‹#›</a:t>
            </a:fld>
            <a:endParaRPr lang="sv-SE"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smtClean="0"/>
              <a:t>Klicka här för att ändra format</a:t>
            </a:r>
            <a:endParaRPr lang="sv-SE"/>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Platshållare för datum 6"/>
          <p:cNvSpPr>
            <a:spLocks noGrp="1"/>
          </p:cNvSpPr>
          <p:nvPr>
            <p:ph type="dt" sz="half" idx="10"/>
          </p:nvPr>
        </p:nvSpPr>
        <p:spPr/>
        <p:txBody>
          <a:bodyPr/>
          <a:lstStyle/>
          <a:p>
            <a:fld id="{F3E69FC9-2FED-4659-84AA-4863E112CF31}" type="datetime4">
              <a:rPr lang="sv-SE" smtClean="0"/>
              <a:pPr/>
              <a:t>20 september 2016</a:t>
            </a:fld>
            <a:endParaRPr lang="sv-SE" dirty="0"/>
          </a:p>
        </p:txBody>
      </p:sp>
      <p:sp>
        <p:nvSpPr>
          <p:cNvPr id="8" name="Platshållare för sidfot 7"/>
          <p:cNvSpPr>
            <a:spLocks noGrp="1"/>
          </p:cNvSpPr>
          <p:nvPr>
            <p:ph type="ftr" sz="quarter" idx="11"/>
          </p:nvPr>
        </p:nvSpPr>
        <p:spPr/>
        <p:txBody>
          <a:bodyPr/>
          <a:lstStyle/>
          <a:p>
            <a:endParaRPr lang="sv-SE" dirty="0"/>
          </a:p>
        </p:txBody>
      </p:sp>
      <p:sp>
        <p:nvSpPr>
          <p:cNvPr id="9" name="Platshållare för bildnummer 8"/>
          <p:cNvSpPr>
            <a:spLocks noGrp="1"/>
          </p:cNvSpPr>
          <p:nvPr>
            <p:ph type="sldNum" sz="quarter" idx="12"/>
          </p:nvPr>
        </p:nvSpPr>
        <p:spPr/>
        <p:txBody>
          <a:bodyPr/>
          <a:lstStyle/>
          <a:p>
            <a:fld id="{FF0F22A8-4402-4952-AFCC-7B647E23E183}" type="slidenum">
              <a:rPr lang="sv-SE" smtClean="0"/>
              <a:pPr/>
              <a:t>‹#›</a:t>
            </a:fld>
            <a:endParaRPr lang="sv-SE"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datum 2"/>
          <p:cNvSpPr>
            <a:spLocks noGrp="1"/>
          </p:cNvSpPr>
          <p:nvPr>
            <p:ph type="dt" sz="half" idx="10"/>
          </p:nvPr>
        </p:nvSpPr>
        <p:spPr/>
        <p:txBody>
          <a:bodyPr/>
          <a:lstStyle/>
          <a:p>
            <a:fld id="{DECA954F-18A6-42B3-84C6-9D279922A4B9}" type="datetime4">
              <a:rPr lang="sv-SE" smtClean="0"/>
              <a:pPr/>
              <a:t>20 september 2016</a:t>
            </a:fld>
            <a:endParaRPr lang="sv-SE" dirty="0"/>
          </a:p>
        </p:txBody>
      </p:sp>
      <p:sp>
        <p:nvSpPr>
          <p:cNvPr id="4" name="Platshållare för sidfot 3"/>
          <p:cNvSpPr>
            <a:spLocks noGrp="1"/>
          </p:cNvSpPr>
          <p:nvPr>
            <p:ph type="ftr" sz="quarter" idx="11"/>
          </p:nvPr>
        </p:nvSpPr>
        <p:spPr/>
        <p:txBody>
          <a:bodyPr/>
          <a:lstStyle/>
          <a:p>
            <a:endParaRPr lang="sv-SE" dirty="0"/>
          </a:p>
        </p:txBody>
      </p:sp>
      <p:sp>
        <p:nvSpPr>
          <p:cNvPr id="5" name="Platshållare för bildnummer 4"/>
          <p:cNvSpPr>
            <a:spLocks noGrp="1"/>
          </p:cNvSpPr>
          <p:nvPr>
            <p:ph type="sldNum" sz="quarter" idx="12"/>
          </p:nvPr>
        </p:nvSpPr>
        <p:spPr/>
        <p:txBody>
          <a:bodyPr/>
          <a:lstStyle/>
          <a:p>
            <a:fld id="{FF0F22A8-4402-4952-AFCC-7B647E23E183}" type="slidenum">
              <a:rPr lang="sv-SE" smtClean="0"/>
              <a:pPr/>
              <a:t>‹#›</a:t>
            </a:fld>
            <a:endParaRPr lang="sv-SE"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B2263DC5-CF18-4685-B4BA-B6DA8F093008}" type="datetime4">
              <a:rPr lang="sv-SE" smtClean="0"/>
              <a:pPr/>
              <a:t>20 september 2016</a:t>
            </a:fld>
            <a:endParaRPr lang="sv-SE" dirty="0"/>
          </a:p>
        </p:txBody>
      </p:sp>
      <p:sp>
        <p:nvSpPr>
          <p:cNvPr id="3" name="Platshållare för sidfot 2"/>
          <p:cNvSpPr>
            <a:spLocks noGrp="1"/>
          </p:cNvSpPr>
          <p:nvPr>
            <p:ph type="ftr" sz="quarter" idx="11"/>
          </p:nvPr>
        </p:nvSpPr>
        <p:spPr/>
        <p:txBody>
          <a:bodyPr/>
          <a:lstStyle/>
          <a:p>
            <a:endParaRPr lang="sv-SE" dirty="0"/>
          </a:p>
        </p:txBody>
      </p:sp>
      <p:sp>
        <p:nvSpPr>
          <p:cNvPr id="4" name="Platshållare för bildnummer 3"/>
          <p:cNvSpPr>
            <a:spLocks noGrp="1"/>
          </p:cNvSpPr>
          <p:nvPr>
            <p:ph type="sldNum" sz="quarter" idx="12"/>
          </p:nvPr>
        </p:nvSpPr>
        <p:spPr/>
        <p:txBody>
          <a:bodyPr/>
          <a:lstStyle/>
          <a:p>
            <a:fld id="{FF0F22A8-4402-4952-AFCC-7B647E23E183}" type="slidenum">
              <a:rPr lang="sv-SE" smtClean="0"/>
              <a:pPr/>
              <a:t>‹#›</a:t>
            </a:fld>
            <a:endParaRPr lang="sv-SE"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smtClean="0"/>
              <a:t>Klicka här för att ändra format</a:t>
            </a:r>
            <a:endParaRPr lang="sv-SE"/>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587E0242-5AB8-4B34-A97B-98E120225B55}" type="datetime4">
              <a:rPr lang="sv-SE" smtClean="0"/>
              <a:pPr/>
              <a:t>20 september 2016</a:t>
            </a:fld>
            <a:endParaRPr lang="sv-SE" dirty="0"/>
          </a:p>
        </p:txBody>
      </p:sp>
      <p:sp>
        <p:nvSpPr>
          <p:cNvPr id="6" name="Platshållare för sidfot 5"/>
          <p:cNvSpPr>
            <a:spLocks noGrp="1"/>
          </p:cNvSpPr>
          <p:nvPr>
            <p:ph type="ftr" sz="quarter" idx="11"/>
          </p:nvPr>
        </p:nvSpPr>
        <p:spPr/>
        <p:txBody>
          <a:bodyPr/>
          <a:lstStyle/>
          <a:p>
            <a:endParaRPr lang="sv-SE" dirty="0"/>
          </a:p>
        </p:txBody>
      </p:sp>
      <p:sp>
        <p:nvSpPr>
          <p:cNvPr id="7" name="Platshållare för bildnummer 6"/>
          <p:cNvSpPr>
            <a:spLocks noGrp="1"/>
          </p:cNvSpPr>
          <p:nvPr>
            <p:ph type="sldNum" sz="quarter" idx="12"/>
          </p:nvPr>
        </p:nvSpPr>
        <p:spPr/>
        <p:txBody>
          <a:bodyPr/>
          <a:lstStyle/>
          <a:p>
            <a:fld id="{FF0F22A8-4402-4952-AFCC-7B647E23E183}" type="slidenum">
              <a:rPr lang="sv-SE" smtClean="0"/>
              <a:pPr/>
              <a:t>‹#›</a:t>
            </a:fld>
            <a:endParaRPr lang="sv-SE"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smtClean="0"/>
              <a:t>Klicka här för att ändra format</a:t>
            </a:r>
            <a:endParaRPr lang="sv-SE"/>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dirty="0"/>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C0BF534B-DC70-40A8-9C11-E63207207F9B}" type="datetime4">
              <a:rPr lang="sv-SE" smtClean="0"/>
              <a:pPr/>
              <a:t>20 september 2016</a:t>
            </a:fld>
            <a:endParaRPr lang="sv-SE" dirty="0"/>
          </a:p>
        </p:txBody>
      </p:sp>
      <p:sp>
        <p:nvSpPr>
          <p:cNvPr id="6" name="Platshållare för sidfot 5"/>
          <p:cNvSpPr>
            <a:spLocks noGrp="1"/>
          </p:cNvSpPr>
          <p:nvPr>
            <p:ph type="ftr" sz="quarter" idx="11"/>
          </p:nvPr>
        </p:nvSpPr>
        <p:spPr/>
        <p:txBody>
          <a:bodyPr/>
          <a:lstStyle/>
          <a:p>
            <a:endParaRPr lang="sv-SE" dirty="0"/>
          </a:p>
        </p:txBody>
      </p:sp>
      <p:sp>
        <p:nvSpPr>
          <p:cNvPr id="7" name="Platshållare för bildnummer 6"/>
          <p:cNvSpPr>
            <a:spLocks noGrp="1"/>
          </p:cNvSpPr>
          <p:nvPr>
            <p:ph type="sldNum" sz="quarter" idx="12"/>
          </p:nvPr>
        </p:nvSpPr>
        <p:spPr/>
        <p:txBody>
          <a:bodyPr/>
          <a:lstStyle/>
          <a:p>
            <a:fld id="{FF0F22A8-4402-4952-AFCC-7B647E23E183}" type="slidenum">
              <a:rPr lang="sv-SE" smtClean="0"/>
              <a:pPr/>
              <a:t>‹#›</a:t>
            </a:fld>
            <a:endParaRPr lang="sv-SE"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smtClean="0"/>
              <a:t>Klicka här för att ändra format</a:t>
            </a:r>
            <a:endParaRPr lang="sv-SE"/>
          </a:p>
        </p:txBody>
      </p:sp>
      <p:sp>
        <p:nvSpPr>
          <p:cNvPr id="3" name="Platshållare för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AAA86A-CB82-4168-B2E8-54069503072E}" type="datetime4">
              <a:rPr lang="sv-SE" smtClean="0"/>
              <a:pPr/>
              <a:t>20 september 2016</a:t>
            </a:fld>
            <a:endParaRPr lang="sv-SE" dirty="0"/>
          </a:p>
        </p:txBody>
      </p:sp>
      <p:sp>
        <p:nvSpPr>
          <p:cNvPr id="5" name="Platshållare för sidfo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dirty="0"/>
          </a:p>
        </p:txBody>
      </p:sp>
      <p:sp>
        <p:nvSpPr>
          <p:cNvPr id="6" name="Platshållare för bild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0F22A8-4402-4952-AFCC-7B647E23E183}" type="slidenum">
              <a:rPr lang="sv-SE" smtClean="0"/>
              <a:pPr/>
              <a:t>‹#›</a:t>
            </a:fld>
            <a:endParaRPr lang="sv-SE"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Bildobjekt 7" descr="Gatubolagets logotyp liten ca 4 cm.jpg"/>
          <p:cNvPicPr>
            <a:picLocks noChangeAspect="1"/>
          </p:cNvPicPr>
          <p:nvPr/>
        </p:nvPicPr>
        <p:blipFill>
          <a:blip r:embed="rId3" cstate="print"/>
          <a:srcRect/>
          <a:stretch>
            <a:fillRect/>
          </a:stretch>
        </p:blipFill>
        <p:spPr bwMode="auto">
          <a:xfrm>
            <a:off x="8101013" y="5876925"/>
            <a:ext cx="719137" cy="781050"/>
          </a:xfrm>
          <a:prstGeom prst="rect">
            <a:avLst/>
          </a:prstGeom>
          <a:noFill/>
          <a:ln w="9525">
            <a:noFill/>
            <a:miter lim="800000"/>
            <a:headEnd/>
            <a:tailEnd/>
          </a:ln>
        </p:spPr>
      </p:pic>
      <p:pic>
        <p:nvPicPr>
          <p:cNvPr id="5123" name="Bildobjekt 8" descr="DÄCKSPÄR FRILAGD.tif"/>
          <p:cNvPicPr>
            <a:picLocks noChangeAspect="1"/>
          </p:cNvPicPr>
          <p:nvPr/>
        </p:nvPicPr>
        <p:blipFill>
          <a:blip r:embed="rId4" cstate="print"/>
          <a:srcRect/>
          <a:stretch>
            <a:fillRect/>
          </a:stretch>
        </p:blipFill>
        <p:spPr bwMode="auto">
          <a:xfrm>
            <a:off x="0" y="0"/>
            <a:ext cx="2179638" cy="3228975"/>
          </a:xfrm>
          <a:prstGeom prst="rect">
            <a:avLst/>
          </a:prstGeom>
          <a:noFill/>
          <a:ln w="9525">
            <a:noFill/>
            <a:miter lim="800000"/>
            <a:headEnd/>
            <a:tailEnd/>
          </a:ln>
        </p:spPr>
      </p:pic>
      <p:sp>
        <p:nvSpPr>
          <p:cNvPr id="7" name="textruta 6"/>
          <p:cNvSpPr txBox="1"/>
          <p:nvPr/>
        </p:nvSpPr>
        <p:spPr>
          <a:xfrm>
            <a:off x="0" y="333375"/>
            <a:ext cx="9144000" cy="646331"/>
          </a:xfrm>
          <a:prstGeom prst="rect">
            <a:avLst/>
          </a:prstGeom>
          <a:noFill/>
        </p:spPr>
        <p:txBody>
          <a:bodyPr>
            <a:spAutoFit/>
          </a:bodyPr>
          <a:lstStyle/>
          <a:p>
            <a:pPr algn="ctr">
              <a:defRPr/>
            </a:pPr>
            <a:r>
              <a:rPr lang="sv-SE" sz="3600" b="1" dirty="0" smtClean="0">
                <a:solidFill>
                  <a:schemeClr val="bg1">
                    <a:lumMod val="65000"/>
                  </a:schemeClr>
                </a:solidFill>
                <a:latin typeface="Arial" pitchFamily="34" charset="0"/>
                <a:cs typeface="Arial" pitchFamily="34" charset="0"/>
              </a:rPr>
              <a:t>Uppföljning av ägardialog 2016-02-22</a:t>
            </a:r>
            <a:endParaRPr lang="sv-SE" sz="3600" b="1" dirty="0">
              <a:solidFill>
                <a:schemeClr val="bg1">
                  <a:lumMod val="65000"/>
                </a:schemeClr>
              </a:solidFill>
              <a:latin typeface="Arial" pitchFamily="34" charset="0"/>
              <a:cs typeface="Arial" pitchFamily="34" charset="0"/>
            </a:endParaRPr>
          </a:p>
        </p:txBody>
      </p:sp>
      <p:sp>
        <p:nvSpPr>
          <p:cNvPr id="5125" name="Rektangel 9"/>
          <p:cNvSpPr>
            <a:spLocks noChangeArrowheads="1"/>
          </p:cNvSpPr>
          <p:nvPr/>
        </p:nvSpPr>
        <p:spPr bwMode="auto">
          <a:xfrm>
            <a:off x="971550" y="1700213"/>
            <a:ext cx="7777163" cy="5770811"/>
          </a:xfrm>
          <a:prstGeom prst="rect">
            <a:avLst/>
          </a:prstGeom>
          <a:noFill/>
          <a:ln w="9525">
            <a:noFill/>
            <a:miter lim="800000"/>
            <a:headEnd/>
            <a:tailEnd/>
          </a:ln>
        </p:spPr>
        <p:txBody>
          <a:bodyPr>
            <a:spAutoFit/>
          </a:bodyPr>
          <a:lstStyle/>
          <a:p>
            <a:r>
              <a:rPr lang="sv-SE" b="1" dirty="0" smtClean="0">
                <a:latin typeface="Arial" charset="0"/>
                <a:cs typeface="Arial" charset="0"/>
              </a:rPr>
              <a:t>Sammanslagning av Gatubolaget och Kommunleasing</a:t>
            </a:r>
          </a:p>
          <a:p>
            <a:pPr marL="457200" indent="-457200">
              <a:buFont typeface="Arial" panose="020B0604020202020204" pitchFamily="34" charset="0"/>
              <a:buChar char="•"/>
            </a:pPr>
            <a:r>
              <a:rPr lang="sv-SE" dirty="0">
                <a:latin typeface="Calibri" pitchFamily="34" charset="0"/>
                <a:ea typeface="Calibri" pitchFamily="34" charset="0"/>
                <a:cs typeface="Calibri" pitchFamily="34" charset="0"/>
              </a:rPr>
              <a:t>Kommunikationsplan upprättad för det nya bolaget</a:t>
            </a:r>
          </a:p>
          <a:p>
            <a:pPr marL="457200" indent="-457200">
              <a:buFont typeface="Arial" panose="020B0604020202020204" pitchFamily="34" charset="0"/>
              <a:buChar char="•"/>
            </a:pPr>
            <a:r>
              <a:rPr lang="sv-SE" dirty="0" err="1">
                <a:latin typeface="Calibri" pitchFamily="34" charset="0"/>
                <a:ea typeface="Calibri" pitchFamily="34" charset="0"/>
                <a:cs typeface="Calibri" pitchFamily="34" charset="0"/>
              </a:rPr>
              <a:t>Inrangeringsförhandlingar</a:t>
            </a:r>
            <a:r>
              <a:rPr lang="sv-SE" dirty="0">
                <a:latin typeface="Calibri" pitchFamily="34" charset="0"/>
                <a:ea typeface="Calibri" pitchFamily="34" charset="0"/>
                <a:cs typeface="Calibri" pitchFamily="34" charset="0"/>
              </a:rPr>
              <a:t> för personalen på KLAB pågår</a:t>
            </a:r>
          </a:p>
          <a:p>
            <a:pPr marL="457200" indent="-457200">
              <a:buFont typeface="Arial" panose="020B0604020202020204" pitchFamily="34" charset="0"/>
              <a:buChar char="•"/>
            </a:pPr>
            <a:r>
              <a:rPr lang="sv-SE" dirty="0">
                <a:latin typeface="Calibri" pitchFamily="34" charset="0"/>
                <a:ea typeface="Calibri" pitchFamily="34" charset="0"/>
                <a:cs typeface="Calibri" pitchFamily="34" charset="0"/>
              </a:rPr>
              <a:t>Bägge bolagen anpassas till gällande riktlinjer, så långt som möjligt, avseende IT-system</a:t>
            </a:r>
          </a:p>
          <a:p>
            <a:pPr marL="457200" indent="-457200">
              <a:buFont typeface="Arial" panose="020B0604020202020204" pitchFamily="34" charset="0"/>
              <a:buChar char="•"/>
            </a:pPr>
            <a:r>
              <a:rPr lang="sv-SE" dirty="0">
                <a:latin typeface="Calibri" pitchFamily="34" charset="0"/>
                <a:ea typeface="Calibri" pitchFamily="34" charset="0"/>
                <a:cs typeface="Calibri" pitchFamily="34" charset="0"/>
              </a:rPr>
              <a:t>Bägge bolagen finns på samma plats(Gjutjärnsgatan 12)</a:t>
            </a:r>
          </a:p>
          <a:p>
            <a:pPr marL="457200" indent="-457200">
              <a:buFont typeface="Arial" panose="020B0604020202020204" pitchFamily="34" charset="0"/>
              <a:buChar char="•"/>
            </a:pPr>
            <a:r>
              <a:rPr lang="sv-SE" dirty="0">
                <a:latin typeface="Calibri" pitchFamily="34" charset="0"/>
                <a:ea typeface="Calibri" pitchFamily="34" charset="0"/>
                <a:cs typeface="Calibri" pitchFamily="34" charset="0"/>
              </a:rPr>
              <a:t>Bägge bolagen har nu gemensam kraft avseende HR, kommunikation och IT</a:t>
            </a:r>
          </a:p>
          <a:p>
            <a:pPr marL="457200" indent="-457200">
              <a:buFont typeface="Arial" panose="020B0604020202020204" pitchFamily="34" charset="0"/>
              <a:buChar char="•"/>
            </a:pPr>
            <a:r>
              <a:rPr lang="sv-SE" dirty="0">
                <a:latin typeface="Calibri" pitchFamily="34" charset="0"/>
                <a:ea typeface="Calibri" pitchFamily="34" charset="0"/>
                <a:cs typeface="Calibri" pitchFamily="34" charset="0"/>
              </a:rPr>
              <a:t>Samordning av ekonomi och fakturering uppstartat</a:t>
            </a:r>
          </a:p>
          <a:p>
            <a:pPr marL="457200" indent="-457200">
              <a:buFont typeface="Arial" panose="020B0604020202020204" pitchFamily="34" charset="0"/>
              <a:buChar char="•"/>
            </a:pPr>
            <a:r>
              <a:rPr lang="sv-SE" dirty="0">
                <a:latin typeface="Calibri" pitchFamily="34" charset="0"/>
                <a:ea typeface="Calibri" pitchFamily="34" charset="0"/>
                <a:cs typeface="Calibri" pitchFamily="34" charset="0"/>
              </a:rPr>
              <a:t>Gemensam anpassning till klassificeringsstruktur och dokumenthantering enligt nya regler från Arkivnämnden</a:t>
            </a:r>
          </a:p>
          <a:p>
            <a:pPr marL="457200" indent="-457200">
              <a:buFont typeface="Arial" panose="020B0604020202020204" pitchFamily="34" charset="0"/>
              <a:buChar char="•"/>
            </a:pPr>
            <a:r>
              <a:rPr lang="sv-SE" dirty="0">
                <a:latin typeface="Calibri" pitchFamily="34" charset="0"/>
                <a:ea typeface="Calibri" pitchFamily="34" charset="0"/>
                <a:cs typeface="Calibri" pitchFamily="34" charset="0"/>
              </a:rPr>
              <a:t>Omfördelning av personal mellan bolagen, beroende på sjukdom, mammaledighet mm pågår</a:t>
            </a:r>
          </a:p>
          <a:p>
            <a:pPr marL="457200" indent="-457200">
              <a:buFont typeface="Arial" panose="020B0604020202020204" pitchFamily="34" charset="0"/>
              <a:buChar char="•"/>
            </a:pPr>
            <a:r>
              <a:rPr lang="sv-SE" dirty="0">
                <a:latin typeface="Calibri" pitchFamily="34" charset="0"/>
                <a:ea typeface="Calibri" pitchFamily="34" charset="0"/>
                <a:cs typeface="Calibri" pitchFamily="34" charset="0"/>
              </a:rPr>
              <a:t>Ersättarplanering, för viktiga processer på KLAB, sker under hösten 2016</a:t>
            </a:r>
          </a:p>
          <a:p>
            <a:pPr marL="457200" indent="-457200">
              <a:buFont typeface="Arial" panose="020B0604020202020204" pitchFamily="34" charset="0"/>
              <a:buChar char="•"/>
            </a:pPr>
            <a:r>
              <a:rPr lang="sv-SE" dirty="0">
                <a:latin typeface="Calibri" pitchFamily="34" charset="0"/>
                <a:ea typeface="Calibri" pitchFamily="34" charset="0"/>
                <a:cs typeface="Calibri" pitchFamily="34" charset="0"/>
              </a:rPr>
              <a:t>Breddning av kompetensen samt utveckling av leasing pågår</a:t>
            </a:r>
          </a:p>
          <a:p>
            <a:pPr marL="457200" indent="-457200">
              <a:buFont typeface="Arial" panose="020B0604020202020204" pitchFamily="34" charset="0"/>
              <a:buChar char="•"/>
            </a:pPr>
            <a:r>
              <a:rPr lang="sv-SE" dirty="0">
                <a:latin typeface="Calibri" pitchFamily="34" charset="0"/>
                <a:ea typeface="Calibri" pitchFamily="34" charset="0"/>
                <a:cs typeface="Calibri" pitchFamily="34" charset="0"/>
              </a:rPr>
              <a:t>Ovan angivna effektiviseringar förväntas sänka kostnaderna för Stadens förvaltningar och bolag</a:t>
            </a:r>
          </a:p>
          <a:p>
            <a:endParaRPr lang="sv-SE" b="1" dirty="0" smtClean="0">
              <a:latin typeface="Arial" charset="0"/>
              <a:cs typeface="Arial" charset="0"/>
            </a:endParaRPr>
          </a:p>
          <a:p>
            <a:endParaRPr lang="sv-SE" dirty="0">
              <a:latin typeface="Arial" charset="0"/>
              <a:cs typeface="Arial" charset="0"/>
            </a:endParaRPr>
          </a:p>
          <a:p>
            <a:endParaRPr lang="sv-SE" dirty="0">
              <a:latin typeface="Arial" charset="0"/>
              <a:cs typeface="Arial" charset="0"/>
            </a:endParaRPr>
          </a:p>
          <a:p>
            <a:pPr lvl="1">
              <a:lnSpc>
                <a:spcPct val="150000"/>
              </a:lnSpc>
            </a:pPr>
            <a:endParaRPr lang="sv-SE" dirty="0">
              <a:latin typeface="Arial" charset="0"/>
              <a:cs typeface="Arial" charset="0"/>
            </a:endParaRPr>
          </a:p>
        </p:txBody>
      </p:sp>
      <p:sp>
        <p:nvSpPr>
          <p:cNvPr id="8" name="Platshållare för datum 7"/>
          <p:cNvSpPr>
            <a:spLocks noGrp="1"/>
          </p:cNvSpPr>
          <p:nvPr>
            <p:ph type="dt" sz="half" idx="10"/>
          </p:nvPr>
        </p:nvSpPr>
        <p:spPr/>
        <p:txBody>
          <a:bodyPr/>
          <a:lstStyle/>
          <a:p>
            <a:fld id="{CAEC29B7-697A-412A-94A8-60081306E97B}" type="datetime4">
              <a:rPr lang="sv-SE" smtClean="0"/>
              <a:pPr/>
              <a:t>20 september 2016</a:t>
            </a:fld>
            <a:endParaRPr lang="sv-SE"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Bildobjekt 7" descr="Gatubolagets logotyp liten ca 4 cm.jpg"/>
          <p:cNvPicPr>
            <a:picLocks noChangeAspect="1"/>
          </p:cNvPicPr>
          <p:nvPr/>
        </p:nvPicPr>
        <p:blipFill>
          <a:blip r:embed="rId3" cstate="print"/>
          <a:srcRect/>
          <a:stretch>
            <a:fillRect/>
          </a:stretch>
        </p:blipFill>
        <p:spPr bwMode="auto">
          <a:xfrm>
            <a:off x="8101013" y="5876925"/>
            <a:ext cx="719137" cy="781050"/>
          </a:xfrm>
          <a:prstGeom prst="rect">
            <a:avLst/>
          </a:prstGeom>
          <a:noFill/>
          <a:ln w="9525">
            <a:noFill/>
            <a:miter lim="800000"/>
            <a:headEnd/>
            <a:tailEnd/>
          </a:ln>
        </p:spPr>
      </p:pic>
      <p:pic>
        <p:nvPicPr>
          <p:cNvPr id="5123" name="Bildobjekt 8" descr="DÄCKSPÄR FRILAGD.tif"/>
          <p:cNvPicPr>
            <a:picLocks noChangeAspect="1"/>
          </p:cNvPicPr>
          <p:nvPr/>
        </p:nvPicPr>
        <p:blipFill>
          <a:blip r:embed="rId4" cstate="print"/>
          <a:srcRect/>
          <a:stretch>
            <a:fillRect/>
          </a:stretch>
        </p:blipFill>
        <p:spPr bwMode="auto">
          <a:xfrm>
            <a:off x="0" y="0"/>
            <a:ext cx="2179638" cy="3228975"/>
          </a:xfrm>
          <a:prstGeom prst="rect">
            <a:avLst/>
          </a:prstGeom>
          <a:noFill/>
          <a:ln w="9525">
            <a:noFill/>
            <a:miter lim="800000"/>
            <a:headEnd/>
            <a:tailEnd/>
          </a:ln>
        </p:spPr>
      </p:pic>
      <p:sp>
        <p:nvSpPr>
          <p:cNvPr id="7" name="textruta 6"/>
          <p:cNvSpPr txBox="1"/>
          <p:nvPr/>
        </p:nvSpPr>
        <p:spPr>
          <a:xfrm>
            <a:off x="0" y="333375"/>
            <a:ext cx="9144000" cy="646331"/>
          </a:xfrm>
          <a:prstGeom prst="rect">
            <a:avLst/>
          </a:prstGeom>
          <a:noFill/>
        </p:spPr>
        <p:txBody>
          <a:bodyPr>
            <a:spAutoFit/>
          </a:bodyPr>
          <a:lstStyle/>
          <a:p>
            <a:pPr algn="ctr">
              <a:defRPr/>
            </a:pPr>
            <a:r>
              <a:rPr lang="sv-SE" sz="3600" b="1" dirty="0" smtClean="0">
                <a:solidFill>
                  <a:schemeClr val="bg1">
                    <a:lumMod val="65000"/>
                  </a:schemeClr>
                </a:solidFill>
                <a:latin typeface="Arial" pitchFamily="34" charset="0"/>
                <a:cs typeface="Arial" pitchFamily="34" charset="0"/>
              </a:rPr>
              <a:t>Uppföljning av ägardialog 2016-02-22</a:t>
            </a:r>
            <a:endParaRPr lang="sv-SE" sz="3600" b="1" dirty="0">
              <a:solidFill>
                <a:schemeClr val="bg1">
                  <a:lumMod val="65000"/>
                </a:schemeClr>
              </a:solidFill>
              <a:latin typeface="Arial" pitchFamily="34" charset="0"/>
              <a:cs typeface="Arial" pitchFamily="34" charset="0"/>
            </a:endParaRPr>
          </a:p>
        </p:txBody>
      </p:sp>
      <p:sp>
        <p:nvSpPr>
          <p:cNvPr id="5125" name="Rektangel 9"/>
          <p:cNvSpPr>
            <a:spLocks noChangeArrowheads="1"/>
          </p:cNvSpPr>
          <p:nvPr/>
        </p:nvSpPr>
        <p:spPr bwMode="auto">
          <a:xfrm>
            <a:off x="971550" y="1700213"/>
            <a:ext cx="7777163" cy="3000821"/>
          </a:xfrm>
          <a:prstGeom prst="rect">
            <a:avLst/>
          </a:prstGeom>
          <a:noFill/>
          <a:ln w="9525">
            <a:noFill/>
            <a:miter lim="800000"/>
            <a:headEnd/>
            <a:tailEnd/>
          </a:ln>
        </p:spPr>
        <p:txBody>
          <a:bodyPr>
            <a:spAutoFit/>
          </a:bodyPr>
          <a:lstStyle/>
          <a:p>
            <a:r>
              <a:rPr lang="sv-SE" b="1" dirty="0" smtClean="0">
                <a:latin typeface="Arial" charset="0"/>
                <a:cs typeface="Arial" charset="0"/>
              </a:rPr>
              <a:t>Stadens </a:t>
            </a:r>
            <a:r>
              <a:rPr lang="sv-SE" b="1" dirty="0" smtClean="0">
                <a:latin typeface="Arial" charset="0"/>
                <a:cs typeface="Arial" charset="0"/>
              </a:rPr>
              <a:t>maskinpark</a:t>
            </a:r>
          </a:p>
          <a:p>
            <a:r>
              <a:rPr lang="sv-SE" dirty="0" smtClean="0">
                <a:latin typeface="Arial" charset="0"/>
                <a:cs typeface="Arial" charset="0"/>
              </a:rPr>
              <a:t>I samverkan med Miljöförvaltningen pågår en framskrivning av ett nytt miljömål</a:t>
            </a:r>
          </a:p>
          <a:p>
            <a:r>
              <a:rPr lang="sv-SE" dirty="0" smtClean="0">
                <a:latin typeface="Arial" charset="0"/>
                <a:cs typeface="Arial" charset="0"/>
              </a:rPr>
              <a:t>Beräknas vara klart vid årsskiftet</a:t>
            </a:r>
          </a:p>
          <a:p>
            <a:r>
              <a:rPr lang="sv-SE" dirty="0" smtClean="0">
                <a:latin typeface="Arial" charset="0"/>
                <a:cs typeface="Arial" charset="0"/>
              </a:rPr>
              <a:t>GSL skall utpekas som ansvarig för åtgärder</a:t>
            </a:r>
          </a:p>
          <a:p>
            <a:r>
              <a:rPr lang="sv-SE" dirty="0" smtClean="0">
                <a:latin typeface="Arial" charset="0"/>
                <a:cs typeface="Arial" charset="0"/>
              </a:rPr>
              <a:t>Då kan fullständig inventering genomföras och potentialen redovisas</a:t>
            </a:r>
            <a:endParaRPr lang="sv-SE" dirty="0" smtClean="0">
              <a:latin typeface="Arial" charset="0"/>
              <a:cs typeface="Arial" charset="0"/>
            </a:endParaRPr>
          </a:p>
          <a:p>
            <a:endParaRPr lang="sv-SE" b="1" dirty="0" smtClean="0">
              <a:latin typeface="Arial" charset="0"/>
              <a:cs typeface="Arial" charset="0"/>
            </a:endParaRPr>
          </a:p>
          <a:p>
            <a:endParaRPr lang="sv-SE" dirty="0">
              <a:latin typeface="Arial" charset="0"/>
              <a:cs typeface="Arial" charset="0"/>
            </a:endParaRPr>
          </a:p>
          <a:p>
            <a:endParaRPr lang="sv-SE" dirty="0">
              <a:latin typeface="Arial" charset="0"/>
              <a:cs typeface="Arial" charset="0"/>
            </a:endParaRPr>
          </a:p>
          <a:p>
            <a:pPr lvl="1">
              <a:lnSpc>
                <a:spcPct val="150000"/>
              </a:lnSpc>
            </a:pPr>
            <a:endParaRPr lang="sv-SE" dirty="0">
              <a:latin typeface="Arial" charset="0"/>
              <a:cs typeface="Arial" charset="0"/>
            </a:endParaRPr>
          </a:p>
        </p:txBody>
      </p:sp>
      <p:sp>
        <p:nvSpPr>
          <p:cNvPr id="8" name="Platshållare för datum 7"/>
          <p:cNvSpPr>
            <a:spLocks noGrp="1"/>
          </p:cNvSpPr>
          <p:nvPr>
            <p:ph type="dt" sz="half" idx="10"/>
          </p:nvPr>
        </p:nvSpPr>
        <p:spPr/>
        <p:txBody>
          <a:bodyPr/>
          <a:lstStyle/>
          <a:p>
            <a:fld id="{CAEC29B7-697A-412A-94A8-60081306E97B}" type="datetime4">
              <a:rPr lang="sv-SE" smtClean="0"/>
              <a:pPr/>
              <a:t>20 september 2016</a:t>
            </a:fld>
            <a:endParaRPr lang="sv-SE" dirty="0"/>
          </a:p>
        </p:txBody>
      </p:sp>
    </p:spTree>
    <p:extLst>
      <p:ext uri="{BB962C8B-B14F-4D97-AF65-F5344CB8AC3E}">
        <p14:creationId xmlns:p14="http://schemas.microsoft.com/office/powerpoint/2010/main" val="2270238172"/>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Bildobjekt 7" descr="Gatubolagets logotyp liten ca 4 cm.jpg"/>
          <p:cNvPicPr>
            <a:picLocks noChangeAspect="1"/>
          </p:cNvPicPr>
          <p:nvPr/>
        </p:nvPicPr>
        <p:blipFill>
          <a:blip r:embed="rId3" cstate="print"/>
          <a:srcRect/>
          <a:stretch>
            <a:fillRect/>
          </a:stretch>
        </p:blipFill>
        <p:spPr bwMode="auto">
          <a:xfrm>
            <a:off x="8101013" y="5876925"/>
            <a:ext cx="719137" cy="781050"/>
          </a:xfrm>
          <a:prstGeom prst="rect">
            <a:avLst/>
          </a:prstGeom>
          <a:noFill/>
          <a:ln w="9525">
            <a:noFill/>
            <a:miter lim="800000"/>
            <a:headEnd/>
            <a:tailEnd/>
          </a:ln>
        </p:spPr>
      </p:pic>
      <p:pic>
        <p:nvPicPr>
          <p:cNvPr id="5123" name="Bildobjekt 8" descr="DÄCKSPÄR FRILAGD.tif"/>
          <p:cNvPicPr>
            <a:picLocks noChangeAspect="1"/>
          </p:cNvPicPr>
          <p:nvPr/>
        </p:nvPicPr>
        <p:blipFill>
          <a:blip r:embed="rId4" cstate="print"/>
          <a:srcRect/>
          <a:stretch>
            <a:fillRect/>
          </a:stretch>
        </p:blipFill>
        <p:spPr bwMode="auto">
          <a:xfrm>
            <a:off x="0" y="0"/>
            <a:ext cx="2179638" cy="3228975"/>
          </a:xfrm>
          <a:prstGeom prst="rect">
            <a:avLst/>
          </a:prstGeom>
          <a:noFill/>
          <a:ln w="9525">
            <a:noFill/>
            <a:miter lim="800000"/>
            <a:headEnd/>
            <a:tailEnd/>
          </a:ln>
        </p:spPr>
      </p:pic>
      <p:sp>
        <p:nvSpPr>
          <p:cNvPr id="7" name="textruta 6"/>
          <p:cNvSpPr txBox="1"/>
          <p:nvPr/>
        </p:nvSpPr>
        <p:spPr>
          <a:xfrm>
            <a:off x="0" y="333375"/>
            <a:ext cx="9144000" cy="646331"/>
          </a:xfrm>
          <a:prstGeom prst="rect">
            <a:avLst/>
          </a:prstGeom>
          <a:noFill/>
        </p:spPr>
        <p:txBody>
          <a:bodyPr>
            <a:spAutoFit/>
          </a:bodyPr>
          <a:lstStyle/>
          <a:p>
            <a:pPr algn="ctr">
              <a:defRPr/>
            </a:pPr>
            <a:r>
              <a:rPr lang="sv-SE" sz="3600" b="1" dirty="0" smtClean="0">
                <a:solidFill>
                  <a:schemeClr val="bg1">
                    <a:lumMod val="65000"/>
                  </a:schemeClr>
                </a:solidFill>
                <a:latin typeface="Arial" pitchFamily="34" charset="0"/>
                <a:cs typeface="Arial" pitchFamily="34" charset="0"/>
              </a:rPr>
              <a:t>Uppföljning av ägardialog 2016-02-22</a:t>
            </a:r>
            <a:endParaRPr lang="sv-SE" sz="3600" b="1" dirty="0">
              <a:solidFill>
                <a:schemeClr val="bg1">
                  <a:lumMod val="65000"/>
                </a:schemeClr>
              </a:solidFill>
              <a:latin typeface="Arial" pitchFamily="34" charset="0"/>
              <a:cs typeface="Arial" pitchFamily="34" charset="0"/>
            </a:endParaRPr>
          </a:p>
        </p:txBody>
      </p:sp>
      <p:sp>
        <p:nvSpPr>
          <p:cNvPr id="5125" name="Rektangel 9"/>
          <p:cNvSpPr>
            <a:spLocks noChangeArrowheads="1"/>
          </p:cNvSpPr>
          <p:nvPr/>
        </p:nvSpPr>
        <p:spPr bwMode="auto">
          <a:xfrm>
            <a:off x="971550" y="1700213"/>
            <a:ext cx="7777163" cy="5309146"/>
          </a:xfrm>
          <a:prstGeom prst="rect">
            <a:avLst/>
          </a:prstGeom>
          <a:noFill/>
          <a:ln w="9525">
            <a:noFill/>
            <a:miter lim="800000"/>
            <a:headEnd/>
            <a:tailEnd/>
          </a:ln>
        </p:spPr>
        <p:txBody>
          <a:bodyPr>
            <a:spAutoFit/>
          </a:bodyPr>
          <a:lstStyle/>
          <a:p>
            <a:r>
              <a:rPr lang="sv-SE" sz="2400" b="1" dirty="0" smtClean="0">
                <a:latin typeface="Arial" charset="0"/>
                <a:cs typeface="Arial" charset="0"/>
              </a:rPr>
              <a:t>Stadens </a:t>
            </a:r>
            <a:r>
              <a:rPr lang="sv-SE" sz="2400" b="1" dirty="0" smtClean="0">
                <a:latin typeface="Arial" charset="0"/>
                <a:cs typeface="Arial" charset="0"/>
              </a:rPr>
              <a:t>maskinpark</a:t>
            </a:r>
          </a:p>
          <a:p>
            <a:endParaRPr lang="sv-SE" b="1" dirty="0" smtClean="0">
              <a:latin typeface="Arial" charset="0"/>
              <a:cs typeface="Arial" charset="0"/>
            </a:endParaRPr>
          </a:p>
          <a:p>
            <a:pPr fontAlgn="base">
              <a:spcBef>
                <a:spcPct val="0"/>
              </a:spcBef>
              <a:spcAft>
                <a:spcPct val="0"/>
              </a:spcAft>
              <a:buFont typeface="Arial" pitchFamily="34" charset="0"/>
              <a:buChar char="•"/>
            </a:pPr>
            <a:r>
              <a:rPr lang="sv-SE" dirty="0">
                <a:solidFill>
                  <a:srgbClr val="000000"/>
                </a:solidFill>
                <a:latin typeface="Arial" charset="0"/>
                <a:cs typeface="Arial" charset="0"/>
              </a:rPr>
              <a:t> Vi tror att det finns drygt 2 000 maskiner i stadens     förvaltningar och bolag </a:t>
            </a:r>
          </a:p>
          <a:p>
            <a:pPr fontAlgn="base">
              <a:spcBef>
                <a:spcPct val="0"/>
              </a:spcBef>
              <a:spcAft>
                <a:spcPct val="0"/>
              </a:spcAft>
            </a:pPr>
            <a:endParaRPr lang="sv-SE" dirty="0">
              <a:solidFill>
                <a:srgbClr val="000000"/>
              </a:solidFill>
              <a:latin typeface="Arial" charset="0"/>
              <a:cs typeface="Arial" charset="0"/>
            </a:endParaRPr>
          </a:p>
          <a:p>
            <a:pPr fontAlgn="base">
              <a:spcBef>
                <a:spcPct val="0"/>
              </a:spcBef>
              <a:spcAft>
                <a:spcPct val="0"/>
              </a:spcAft>
              <a:buFont typeface="Arial" pitchFamily="34" charset="0"/>
              <a:buChar char="•"/>
            </a:pPr>
            <a:r>
              <a:rPr lang="sv-SE" dirty="0">
                <a:solidFill>
                  <a:srgbClr val="000000"/>
                </a:solidFill>
                <a:latin typeface="Arial" charset="0"/>
                <a:cs typeface="Arial" charset="0"/>
              </a:rPr>
              <a:t> Motsvarar över 2 000 000 mils körning med en bensindriven </a:t>
            </a:r>
            <a:r>
              <a:rPr lang="sv-SE" dirty="0" smtClean="0">
                <a:solidFill>
                  <a:srgbClr val="000000"/>
                </a:solidFill>
                <a:latin typeface="Arial" charset="0"/>
                <a:cs typeface="Arial" charset="0"/>
              </a:rPr>
              <a:t>bil</a:t>
            </a:r>
            <a:endParaRPr lang="sv-SE" dirty="0">
              <a:solidFill>
                <a:srgbClr val="000000"/>
              </a:solidFill>
              <a:latin typeface="Arial" charset="0"/>
              <a:cs typeface="Arial" charset="0"/>
            </a:endParaRPr>
          </a:p>
          <a:p>
            <a:pPr fontAlgn="base">
              <a:spcBef>
                <a:spcPct val="0"/>
              </a:spcBef>
              <a:spcAft>
                <a:spcPct val="0"/>
              </a:spcAft>
            </a:pPr>
            <a:endParaRPr lang="sv-SE" dirty="0" smtClean="0">
              <a:solidFill>
                <a:srgbClr val="000000"/>
              </a:solidFill>
              <a:latin typeface="Arial" charset="0"/>
              <a:cs typeface="Arial" charset="0"/>
            </a:endParaRPr>
          </a:p>
          <a:p>
            <a:pPr fontAlgn="base">
              <a:spcBef>
                <a:spcPct val="0"/>
              </a:spcBef>
              <a:spcAft>
                <a:spcPct val="0"/>
              </a:spcAft>
              <a:buFont typeface="Arial" pitchFamily="34" charset="0"/>
              <a:buChar char="•"/>
            </a:pPr>
            <a:r>
              <a:rPr lang="sv-SE" b="1" dirty="0">
                <a:solidFill>
                  <a:srgbClr val="000000"/>
                </a:solidFill>
                <a:latin typeface="Arial" charset="0"/>
                <a:cs typeface="Arial" charset="0"/>
              </a:rPr>
              <a:t>Vad vill vi uppnå?</a:t>
            </a:r>
          </a:p>
          <a:p>
            <a:pPr fontAlgn="base">
              <a:spcBef>
                <a:spcPct val="0"/>
              </a:spcBef>
              <a:spcAft>
                <a:spcPct val="0"/>
              </a:spcAft>
              <a:buFont typeface="Arial" pitchFamily="34" charset="0"/>
              <a:buChar char="•"/>
            </a:pPr>
            <a:endParaRPr lang="sv-SE" dirty="0">
              <a:solidFill>
                <a:srgbClr val="000000"/>
              </a:solidFill>
              <a:latin typeface="Arial" charset="0"/>
              <a:cs typeface="Arial" charset="0"/>
            </a:endParaRPr>
          </a:p>
          <a:p>
            <a:pPr fontAlgn="base">
              <a:spcBef>
                <a:spcPct val="0"/>
              </a:spcBef>
              <a:spcAft>
                <a:spcPct val="0"/>
              </a:spcAft>
              <a:buFont typeface="Arial" pitchFamily="34" charset="0"/>
              <a:buChar char="•"/>
            </a:pPr>
            <a:r>
              <a:rPr lang="sv-SE" dirty="0">
                <a:solidFill>
                  <a:srgbClr val="000000"/>
                </a:solidFill>
                <a:latin typeface="Arial" charset="0"/>
                <a:cs typeface="Arial" charset="0"/>
              </a:rPr>
              <a:t> Mindre buller</a:t>
            </a:r>
          </a:p>
          <a:p>
            <a:pPr fontAlgn="base">
              <a:spcBef>
                <a:spcPct val="0"/>
              </a:spcBef>
              <a:spcAft>
                <a:spcPct val="0"/>
              </a:spcAft>
              <a:buFont typeface="Arial" pitchFamily="34" charset="0"/>
              <a:buChar char="•"/>
            </a:pPr>
            <a:endParaRPr lang="sv-SE" dirty="0">
              <a:solidFill>
                <a:srgbClr val="000000"/>
              </a:solidFill>
              <a:latin typeface="Arial" charset="0"/>
              <a:cs typeface="Arial" charset="0"/>
            </a:endParaRPr>
          </a:p>
          <a:p>
            <a:pPr fontAlgn="base">
              <a:spcBef>
                <a:spcPct val="0"/>
              </a:spcBef>
              <a:spcAft>
                <a:spcPct val="0"/>
              </a:spcAft>
              <a:buFont typeface="Arial" pitchFamily="34" charset="0"/>
              <a:buChar char="•"/>
            </a:pPr>
            <a:r>
              <a:rPr lang="sv-SE" dirty="0">
                <a:solidFill>
                  <a:srgbClr val="000000"/>
                </a:solidFill>
                <a:latin typeface="Arial" charset="0"/>
                <a:cs typeface="Arial" charset="0"/>
              </a:rPr>
              <a:t> Bättre klimat</a:t>
            </a:r>
          </a:p>
          <a:p>
            <a:pPr fontAlgn="base">
              <a:spcBef>
                <a:spcPct val="0"/>
              </a:spcBef>
              <a:spcAft>
                <a:spcPct val="0"/>
              </a:spcAft>
              <a:buFont typeface="Arial" pitchFamily="34" charset="0"/>
              <a:buChar char="•"/>
            </a:pPr>
            <a:endParaRPr lang="sv-SE" dirty="0">
              <a:solidFill>
                <a:srgbClr val="000000"/>
              </a:solidFill>
              <a:latin typeface="Arial" charset="0"/>
              <a:cs typeface="Arial" charset="0"/>
            </a:endParaRPr>
          </a:p>
          <a:p>
            <a:pPr fontAlgn="base">
              <a:spcBef>
                <a:spcPct val="0"/>
              </a:spcBef>
              <a:spcAft>
                <a:spcPct val="0"/>
              </a:spcAft>
              <a:buFont typeface="Arial" pitchFamily="34" charset="0"/>
              <a:buChar char="•"/>
            </a:pPr>
            <a:r>
              <a:rPr lang="sv-SE" dirty="0">
                <a:solidFill>
                  <a:srgbClr val="000000"/>
                </a:solidFill>
                <a:latin typeface="Arial" charset="0"/>
                <a:cs typeface="Arial" charset="0"/>
              </a:rPr>
              <a:t> På väg mot en fossilfria motorredskap</a:t>
            </a:r>
          </a:p>
          <a:p>
            <a:pPr fontAlgn="base">
              <a:spcBef>
                <a:spcPct val="0"/>
              </a:spcBef>
              <a:spcAft>
                <a:spcPct val="0"/>
              </a:spcAft>
              <a:buFont typeface="Arial" pitchFamily="34" charset="0"/>
              <a:buChar char="•"/>
            </a:pPr>
            <a:endParaRPr lang="sv-SE" dirty="0">
              <a:solidFill>
                <a:srgbClr val="000000"/>
              </a:solidFill>
              <a:latin typeface="Arial" charset="0"/>
              <a:cs typeface="Arial" charset="0"/>
            </a:endParaRPr>
          </a:p>
          <a:p>
            <a:endParaRPr lang="sv-SE" dirty="0">
              <a:latin typeface="Arial" charset="0"/>
              <a:cs typeface="Arial" charset="0"/>
            </a:endParaRPr>
          </a:p>
          <a:p>
            <a:endParaRPr lang="sv-SE" dirty="0">
              <a:latin typeface="Arial" charset="0"/>
              <a:cs typeface="Arial" charset="0"/>
            </a:endParaRPr>
          </a:p>
          <a:p>
            <a:pPr lvl="1">
              <a:lnSpc>
                <a:spcPct val="150000"/>
              </a:lnSpc>
            </a:pPr>
            <a:endParaRPr lang="sv-SE" dirty="0">
              <a:latin typeface="Arial" charset="0"/>
              <a:cs typeface="Arial" charset="0"/>
            </a:endParaRPr>
          </a:p>
        </p:txBody>
      </p:sp>
      <p:sp>
        <p:nvSpPr>
          <p:cNvPr id="8" name="Platshållare för datum 7"/>
          <p:cNvSpPr>
            <a:spLocks noGrp="1"/>
          </p:cNvSpPr>
          <p:nvPr>
            <p:ph type="dt" sz="half" idx="10"/>
          </p:nvPr>
        </p:nvSpPr>
        <p:spPr/>
        <p:txBody>
          <a:bodyPr/>
          <a:lstStyle/>
          <a:p>
            <a:fld id="{CAEC29B7-697A-412A-94A8-60081306E97B}" type="datetime4">
              <a:rPr lang="sv-SE" smtClean="0"/>
              <a:pPr/>
              <a:t>20 september 2016</a:t>
            </a:fld>
            <a:endParaRPr lang="sv-SE" dirty="0"/>
          </a:p>
        </p:txBody>
      </p:sp>
    </p:spTree>
    <p:extLst>
      <p:ext uri="{BB962C8B-B14F-4D97-AF65-F5344CB8AC3E}">
        <p14:creationId xmlns:p14="http://schemas.microsoft.com/office/powerpoint/2010/main" val="1632096632"/>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Bildobjekt 7" descr="Gatubolagets logotyp liten ca 4 cm.jpg"/>
          <p:cNvPicPr>
            <a:picLocks noChangeAspect="1"/>
          </p:cNvPicPr>
          <p:nvPr/>
        </p:nvPicPr>
        <p:blipFill>
          <a:blip r:embed="rId3" cstate="print"/>
          <a:srcRect/>
          <a:stretch>
            <a:fillRect/>
          </a:stretch>
        </p:blipFill>
        <p:spPr bwMode="auto">
          <a:xfrm>
            <a:off x="8101013" y="5876925"/>
            <a:ext cx="719137" cy="781050"/>
          </a:xfrm>
          <a:prstGeom prst="rect">
            <a:avLst/>
          </a:prstGeom>
          <a:noFill/>
          <a:ln w="9525">
            <a:noFill/>
            <a:miter lim="800000"/>
            <a:headEnd/>
            <a:tailEnd/>
          </a:ln>
        </p:spPr>
      </p:pic>
      <p:pic>
        <p:nvPicPr>
          <p:cNvPr id="5123" name="Bildobjekt 8" descr="DÄCKSPÄR FRILAGD.tif"/>
          <p:cNvPicPr>
            <a:picLocks noChangeAspect="1"/>
          </p:cNvPicPr>
          <p:nvPr/>
        </p:nvPicPr>
        <p:blipFill>
          <a:blip r:embed="rId4" cstate="print"/>
          <a:srcRect/>
          <a:stretch>
            <a:fillRect/>
          </a:stretch>
        </p:blipFill>
        <p:spPr bwMode="auto">
          <a:xfrm>
            <a:off x="0" y="0"/>
            <a:ext cx="2179638" cy="3228975"/>
          </a:xfrm>
          <a:prstGeom prst="rect">
            <a:avLst/>
          </a:prstGeom>
          <a:noFill/>
          <a:ln w="9525">
            <a:noFill/>
            <a:miter lim="800000"/>
            <a:headEnd/>
            <a:tailEnd/>
          </a:ln>
        </p:spPr>
      </p:pic>
      <p:sp>
        <p:nvSpPr>
          <p:cNvPr id="7" name="textruta 6"/>
          <p:cNvSpPr txBox="1"/>
          <p:nvPr/>
        </p:nvSpPr>
        <p:spPr>
          <a:xfrm>
            <a:off x="0" y="333375"/>
            <a:ext cx="9144000" cy="646331"/>
          </a:xfrm>
          <a:prstGeom prst="rect">
            <a:avLst/>
          </a:prstGeom>
          <a:noFill/>
        </p:spPr>
        <p:txBody>
          <a:bodyPr>
            <a:spAutoFit/>
          </a:bodyPr>
          <a:lstStyle/>
          <a:p>
            <a:pPr algn="ctr">
              <a:defRPr/>
            </a:pPr>
            <a:r>
              <a:rPr lang="sv-SE" sz="3600" b="1" dirty="0" smtClean="0">
                <a:solidFill>
                  <a:prstClr val="white">
                    <a:lumMod val="65000"/>
                  </a:prstClr>
                </a:solidFill>
                <a:latin typeface="Arial" pitchFamily="34" charset="0"/>
                <a:cs typeface="Arial" pitchFamily="34" charset="0"/>
              </a:rPr>
              <a:t>Uppföljning av ägardialog 2016-02-22</a:t>
            </a:r>
            <a:endParaRPr lang="sv-SE" sz="3600" b="1" dirty="0">
              <a:solidFill>
                <a:prstClr val="white">
                  <a:lumMod val="65000"/>
                </a:prstClr>
              </a:solidFill>
              <a:latin typeface="Arial" pitchFamily="34" charset="0"/>
              <a:cs typeface="Arial" pitchFamily="34" charset="0"/>
            </a:endParaRPr>
          </a:p>
        </p:txBody>
      </p:sp>
      <p:sp>
        <p:nvSpPr>
          <p:cNvPr id="5125" name="Rektangel 9"/>
          <p:cNvSpPr>
            <a:spLocks noChangeArrowheads="1"/>
          </p:cNvSpPr>
          <p:nvPr/>
        </p:nvSpPr>
        <p:spPr bwMode="auto">
          <a:xfrm>
            <a:off x="971550" y="1700213"/>
            <a:ext cx="7777163" cy="6601807"/>
          </a:xfrm>
          <a:prstGeom prst="rect">
            <a:avLst/>
          </a:prstGeom>
          <a:noFill/>
          <a:ln w="9525">
            <a:noFill/>
            <a:miter lim="800000"/>
            <a:headEnd/>
            <a:tailEnd/>
          </a:ln>
        </p:spPr>
        <p:txBody>
          <a:bodyPr>
            <a:spAutoFit/>
          </a:bodyPr>
          <a:lstStyle/>
          <a:p>
            <a:r>
              <a:rPr lang="sv-SE" b="1" dirty="0" smtClean="0">
                <a:solidFill>
                  <a:prstClr val="black"/>
                </a:solidFill>
                <a:latin typeface="Arial" charset="0"/>
                <a:cs typeface="Arial" charset="0"/>
              </a:rPr>
              <a:t>Personalvårdande arbete</a:t>
            </a:r>
          </a:p>
          <a:p>
            <a:pPr marL="285750" indent="-285750">
              <a:buFont typeface="Arial" panose="020B0604020202020204" pitchFamily="34" charset="0"/>
              <a:buChar char="•"/>
            </a:pPr>
            <a:r>
              <a:rPr lang="sv-SE" dirty="0" smtClean="0">
                <a:solidFill>
                  <a:prstClr val="black"/>
                </a:solidFill>
                <a:latin typeface="Arial" charset="0"/>
                <a:cs typeface="Arial" charset="0"/>
              </a:rPr>
              <a:t>Samverkar med fackföreningarna i mycket stor utsträckning</a:t>
            </a:r>
          </a:p>
          <a:p>
            <a:pPr marL="285750" indent="-285750">
              <a:buFont typeface="Arial" panose="020B0604020202020204" pitchFamily="34" charset="0"/>
              <a:buChar char="•"/>
            </a:pPr>
            <a:r>
              <a:rPr lang="sv-SE" dirty="0" smtClean="0">
                <a:solidFill>
                  <a:prstClr val="black"/>
                </a:solidFill>
                <a:latin typeface="Arial" charset="0"/>
                <a:cs typeface="Arial" charset="0"/>
              </a:rPr>
              <a:t>Anställer inte rökare</a:t>
            </a:r>
          </a:p>
          <a:p>
            <a:pPr marL="285750" indent="-285750">
              <a:buFont typeface="Arial" panose="020B0604020202020204" pitchFamily="34" charset="0"/>
              <a:buChar char="•"/>
            </a:pPr>
            <a:r>
              <a:rPr lang="sv-SE" dirty="0" smtClean="0">
                <a:solidFill>
                  <a:prstClr val="black"/>
                </a:solidFill>
                <a:latin typeface="Arial" charset="0"/>
                <a:cs typeface="Arial" charset="0"/>
              </a:rPr>
              <a:t>Har hälsokontroll varje år med feedback för den enskilde medarbetaren om förbättringsmöjligheter för sin egen hälsa</a:t>
            </a:r>
          </a:p>
          <a:p>
            <a:pPr marL="285750" indent="-285750">
              <a:buFont typeface="Arial" panose="020B0604020202020204" pitchFamily="34" charset="0"/>
              <a:buChar char="•"/>
            </a:pPr>
            <a:r>
              <a:rPr lang="sv-SE" dirty="0" smtClean="0">
                <a:solidFill>
                  <a:prstClr val="black"/>
                </a:solidFill>
                <a:latin typeface="Arial" charset="0"/>
                <a:cs typeface="Arial" charset="0"/>
              </a:rPr>
              <a:t>Arrangerar föreläsningar om kost, stress, sömn, träning mm</a:t>
            </a:r>
          </a:p>
          <a:p>
            <a:pPr marL="285750" indent="-285750">
              <a:buFont typeface="Arial" panose="020B0604020202020204" pitchFamily="34" charset="0"/>
              <a:buChar char="•"/>
            </a:pPr>
            <a:r>
              <a:rPr lang="sv-SE" dirty="0" smtClean="0">
                <a:solidFill>
                  <a:prstClr val="black"/>
                </a:solidFill>
                <a:latin typeface="Arial" charset="0"/>
                <a:cs typeface="Arial" charset="0"/>
              </a:rPr>
              <a:t>Vid sjukskrivningar kontaktar enhetscheferna medarbetaren för att få en uppfattning om läget och hjälpa till med kontakter via företagshälsovården</a:t>
            </a:r>
          </a:p>
          <a:p>
            <a:pPr marL="285750" indent="-285750">
              <a:buFont typeface="Arial" panose="020B0604020202020204" pitchFamily="34" charset="0"/>
              <a:buChar char="•"/>
            </a:pPr>
            <a:r>
              <a:rPr lang="sv-SE" dirty="0" smtClean="0">
                <a:solidFill>
                  <a:prstClr val="black"/>
                </a:solidFill>
                <a:latin typeface="Arial" charset="0"/>
                <a:cs typeface="Arial" charset="0"/>
              </a:rPr>
              <a:t>Vi använder ”förstadagsintyg” vid upprepade sjukdomstillfällen</a:t>
            </a:r>
          </a:p>
          <a:p>
            <a:pPr marL="285750" indent="-285750">
              <a:buFont typeface="Arial" panose="020B0604020202020204" pitchFamily="34" charset="0"/>
              <a:buChar char="•"/>
            </a:pPr>
            <a:r>
              <a:rPr lang="sv-SE" dirty="0" smtClean="0">
                <a:solidFill>
                  <a:prstClr val="black"/>
                </a:solidFill>
                <a:latin typeface="Arial" charset="0"/>
                <a:cs typeface="Arial" charset="0"/>
              </a:rPr>
              <a:t>Vi är frikostiga med förebyggande åtgärder då många har fysiskt krävande arbete. Då erbjuds tex massage.</a:t>
            </a:r>
          </a:p>
          <a:p>
            <a:pPr marL="285750" indent="-285750">
              <a:buFont typeface="Arial" panose="020B0604020202020204" pitchFamily="34" charset="0"/>
              <a:buChar char="•"/>
            </a:pPr>
            <a:r>
              <a:rPr lang="sv-SE" dirty="0" smtClean="0">
                <a:solidFill>
                  <a:prstClr val="black"/>
                </a:solidFill>
                <a:latin typeface="Arial" charset="0"/>
                <a:cs typeface="Arial" charset="0"/>
              </a:rPr>
              <a:t>VD/Enhetscheferna är synliga och har varit chefer länge och har god kunskap om vad respektive medarbetare gör</a:t>
            </a:r>
          </a:p>
          <a:p>
            <a:pPr marL="285750" indent="-285750">
              <a:buFont typeface="Arial" panose="020B0604020202020204" pitchFamily="34" charset="0"/>
              <a:buChar char="•"/>
            </a:pPr>
            <a:r>
              <a:rPr lang="sv-SE" dirty="0" smtClean="0">
                <a:solidFill>
                  <a:prstClr val="black"/>
                </a:solidFill>
                <a:latin typeface="Arial" charset="0"/>
                <a:cs typeface="Arial" charset="0"/>
              </a:rPr>
              <a:t>Vi är transparenta med protokoll och har ett intranät som uppdateras i princip varje dag</a:t>
            </a:r>
          </a:p>
          <a:p>
            <a:pPr marL="285750" indent="-285750">
              <a:buFont typeface="Arial" panose="020B0604020202020204" pitchFamily="34" charset="0"/>
              <a:buChar char="•"/>
            </a:pPr>
            <a:r>
              <a:rPr lang="sv-SE" dirty="0" smtClean="0">
                <a:solidFill>
                  <a:prstClr val="black"/>
                </a:solidFill>
                <a:latin typeface="Arial" charset="0"/>
                <a:cs typeface="Arial" charset="0"/>
              </a:rPr>
              <a:t>Alla medarbetarna erbjuds gratis kaffe, frukt och grönt</a:t>
            </a:r>
          </a:p>
          <a:p>
            <a:endParaRPr lang="sv-SE" b="1" dirty="0" smtClean="0">
              <a:solidFill>
                <a:prstClr val="black"/>
              </a:solidFill>
              <a:latin typeface="Arial" charset="0"/>
              <a:cs typeface="Arial" charset="0"/>
            </a:endParaRPr>
          </a:p>
          <a:p>
            <a:endParaRPr lang="sv-SE" b="1" dirty="0" smtClean="0">
              <a:solidFill>
                <a:prstClr val="black"/>
              </a:solidFill>
              <a:latin typeface="Arial" charset="0"/>
              <a:cs typeface="Arial" charset="0"/>
            </a:endParaRPr>
          </a:p>
          <a:p>
            <a:endParaRPr lang="sv-SE" b="1" dirty="0" smtClean="0">
              <a:solidFill>
                <a:prstClr val="black"/>
              </a:solidFill>
              <a:latin typeface="Arial" charset="0"/>
              <a:cs typeface="Arial" charset="0"/>
            </a:endParaRPr>
          </a:p>
          <a:p>
            <a:endParaRPr lang="sv-SE" dirty="0">
              <a:solidFill>
                <a:prstClr val="black"/>
              </a:solidFill>
              <a:latin typeface="Arial" charset="0"/>
              <a:cs typeface="Arial" charset="0"/>
            </a:endParaRPr>
          </a:p>
          <a:p>
            <a:endParaRPr lang="sv-SE" dirty="0">
              <a:solidFill>
                <a:prstClr val="black"/>
              </a:solidFill>
              <a:latin typeface="Arial" charset="0"/>
              <a:cs typeface="Arial" charset="0"/>
            </a:endParaRPr>
          </a:p>
          <a:p>
            <a:pPr lvl="1">
              <a:lnSpc>
                <a:spcPct val="150000"/>
              </a:lnSpc>
            </a:pPr>
            <a:endParaRPr lang="sv-SE" dirty="0">
              <a:solidFill>
                <a:prstClr val="black"/>
              </a:solidFill>
              <a:latin typeface="Arial" charset="0"/>
              <a:cs typeface="Arial" charset="0"/>
            </a:endParaRPr>
          </a:p>
        </p:txBody>
      </p:sp>
      <p:sp>
        <p:nvSpPr>
          <p:cNvPr id="8" name="Platshållare för datum 7"/>
          <p:cNvSpPr>
            <a:spLocks noGrp="1"/>
          </p:cNvSpPr>
          <p:nvPr>
            <p:ph type="dt" sz="half" idx="10"/>
          </p:nvPr>
        </p:nvSpPr>
        <p:spPr/>
        <p:txBody>
          <a:bodyPr/>
          <a:lstStyle/>
          <a:p>
            <a:fld id="{CAEC29B7-697A-412A-94A8-60081306E97B}" type="datetime4">
              <a:rPr lang="sv-SE" smtClean="0">
                <a:solidFill>
                  <a:prstClr val="black">
                    <a:tint val="75000"/>
                  </a:prstClr>
                </a:solidFill>
              </a:rPr>
              <a:pPr/>
              <a:t>20 september 2016</a:t>
            </a:fld>
            <a:endParaRPr lang="sv-SE" dirty="0">
              <a:solidFill>
                <a:prstClr val="black">
                  <a:tint val="75000"/>
                </a:prstClr>
              </a:solidFill>
            </a:endParaRPr>
          </a:p>
        </p:txBody>
      </p:sp>
    </p:spTree>
    <p:extLst>
      <p:ext uri="{BB962C8B-B14F-4D97-AF65-F5344CB8AC3E}">
        <p14:creationId xmlns:p14="http://schemas.microsoft.com/office/powerpoint/2010/main" val="3490706403"/>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Bildobjekt 7" descr="Gatubolagets logotyp liten ca 4 cm.jpg"/>
          <p:cNvPicPr>
            <a:picLocks noChangeAspect="1"/>
          </p:cNvPicPr>
          <p:nvPr/>
        </p:nvPicPr>
        <p:blipFill>
          <a:blip r:embed="rId3" cstate="print"/>
          <a:srcRect/>
          <a:stretch>
            <a:fillRect/>
          </a:stretch>
        </p:blipFill>
        <p:spPr bwMode="auto">
          <a:xfrm>
            <a:off x="8101013" y="5876925"/>
            <a:ext cx="719137" cy="781050"/>
          </a:xfrm>
          <a:prstGeom prst="rect">
            <a:avLst/>
          </a:prstGeom>
          <a:noFill/>
          <a:ln w="9525">
            <a:noFill/>
            <a:miter lim="800000"/>
            <a:headEnd/>
            <a:tailEnd/>
          </a:ln>
        </p:spPr>
      </p:pic>
      <p:pic>
        <p:nvPicPr>
          <p:cNvPr id="5123" name="Bildobjekt 8" descr="DÄCKSPÄR FRILAGD.tif"/>
          <p:cNvPicPr>
            <a:picLocks noChangeAspect="1"/>
          </p:cNvPicPr>
          <p:nvPr/>
        </p:nvPicPr>
        <p:blipFill>
          <a:blip r:embed="rId4" cstate="print"/>
          <a:srcRect/>
          <a:stretch>
            <a:fillRect/>
          </a:stretch>
        </p:blipFill>
        <p:spPr bwMode="auto">
          <a:xfrm>
            <a:off x="0" y="0"/>
            <a:ext cx="2179638" cy="3228975"/>
          </a:xfrm>
          <a:prstGeom prst="rect">
            <a:avLst/>
          </a:prstGeom>
          <a:noFill/>
          <a:ln w="9525">
            <a:noFill/>
            <a:miter lim="800000"/>
            <a:headEnd/>
            <a:tailEnd/>
          </a:ln>
        </p:spPr>
      </p:pic>
      <p:sp>
        <p:nvSpPr>
          <p:cNvPr id="7" name="textruta 6"/>
          <p:cNvSpPr txBox="1"/>
          <p:nvPr/>
        </p:nvSpPr>
        <p:spPr>
          <a:xfrm>
            <a:off x="0" y="333375"/>
            <a:ext cx="9144000" cy="646331"/>
          </a:xfrm>
          <a:prstGeom prst="rect">
            <a:avLst/>
          </a:prstGeom>
          <a:noFill/>
        </p:spPr>
        <p:txBody>
          <a:bodyPr>
            <a:spAutoFit/>
          </a:bodyPr>
          <a:lstStyle/>
          <a:p>
            <a:pPr algn="ctr">
              <a:defRPr/>
            </a:pPr>
            <a:r>
              <a:rPr lang="sv-SE" sz="3600" b="1" dirty="0" smtClean="0">
                <a:solidFill>
                  <a:prstClr val="white">
                    <a:lumMod val="65000"/>
                  </a:prstClr>
                </a:solidFill>
                <a:latin typeface="Arial" pitchFamily="34" charset="0"/>
                <a:cs typeface="Arial" pitchFamily="34" charset="0"/>
              </a:rPr>
              <a:t>Uppföljning av ägardialog 2016-02-22</a:t>
            </a:r>
            <a:endParaRPr lang="sv-SE" sz="3600" b="1" dirty="0">
              <a:solidFill>
                <a:prstClr val="white">
                  <a:lumMod val="65000"/>
                </a:prstClr>
              </a:solidFill>
              <a:latin typeface="Arial" pitchFamily="34" charset="0"/>
              <a:cs typeface="Arial" pitchFamily="34" charset="0"/>
            </a:endParaRPr>
          </a:p>
        </p:txBody>
      </p:sp>
      <p:sp>
        <p:nvSpPr>
          <p:cNvPr id="5125" name="Rektangel 9"/>
          <p:cNvSpPr>
            <a:spLocks noChangeArrowheads="1"/>
          </p:cNvSpPr>
          <p:nvPr/>
        </p:nvSpPr>
        <p:spPr bwMode="auto">
          <a:xfrm>
            <a:off x="971550" y="1700213"/>
            <a:ext cx="7777163" cy="5493812"/>
          </a:xfrm>
          <a:prstGeom prst="rect">
            <a:avLst/>
          </a:prstGeom>
          <a:noFill/>
          <a:ln w="9525">
            <a:noFill/>
            <a:miter lim="800000"/>
            <a:headEnd/>
            <a:tailEnd/>
          </a:ln>
        </p:spPr>
        <p:txBody>
          <a:bodyPr>
            <a:spAutoFit/>
          </a:bodyPr>
          <a:lstStyle/>
          <a:p>
            <a:r>
              <a:rPr lang="sv-SE" b="1" dirty="0" smtClean="0">
                <a:solidFill>
                  <a:prstClr val="black"/>
                </a:solidFill>
                <a:latin typeface="Arial" charset="0"/>
                <a:cs typeface="Arial" charset="0"/>
              </a:rPr>
              <a:t>Personalvårdande arbete</a:t>
            </a:r>
          </a:p>
          <a:p>
            <a:pPr marL="285750" indent="-285750">
              <a:buFont typeface="Arial" panose="020B0604020202020204" pitchFamily="34" charset="0"/>
              <a:buChar char="•"/>
            </a:pPr>
            <a:r>
              <a:rPr lang="sv-SE" dirty="0" smtClean="0">
                <a:solidFill>
                  <a:prstClr val="black"/>
                </a:solidFill>
                <a:latin typeface="Arial" charset="0"/>
                <a:cs typeface="Arial" charset="0"/>
              </a:rPr>
              <a:t>Vi har tillgång till ett gym(tillsammans med Renova, LF och </a:t>
            </a:r>
            <a:r>
              <a:rPr lang="sv-SE" dirty="0" err="1" smtClean="0">
                <a:solidFill>
                  <a:prstClr val="black"/>
                </a:solidFill>
                <a:latin typeface="Arial" charset="0"/>
                <a:cs typeface="Arial" charset="0"/>
              </a:rPr>
              <a:t>Ponf</a:t>
            </a:r>
            <a:r>
              <a:rPr lang="sv-SE" dirty="0" smtClean="0">
                <a:solidFill>
                  <a:prstClr val="black"/>
                </a:solidFill>
                <a:latin typeface="Arial" charset="0"/>
                <a:cs typeface="Arial" charset="0"/>
              </a:rPr>
              <a:t>)i huset</a:t>
            </a:r>
          </a:p>
          <a:p>
            <a:pPr marL="285750" indent="-285750">
              <a:buFont typeface="Arial" panose="020B0604020202020204" pitchFamily="34" charset="0"/>
              <a:buChar char="•"/>
            </a:pPr>
            <a:r>
              <a:rPr lang="sv-SE" dirty="0" smtClean="0">
                <a:solidFill>
                  <a:prstClr val="black"/>
                </a:solidFill>
                <a:latin typeface="Arial" charset="0"/>
                <a:cs typeface="Arial" charset="0"/>
              </a:rPr>
              <a:t>Vi har upprättat ett träningsprogram, ihop med en PT,  som tar ca 10 minuter att genomföra. Alla medarbetarna får en möjlighet att träffa PT för att skräddarsy program efter sitt eget behov</a:t>
            </a:r>
          </a:p>
          <a:p>
            <a:pPr marL="285750" indent="-285750">
              <a:buFont typeface="Arial" panose="020B0604020202020204" pitchFamily="34" charset="0"/>
              <a:buChar char="•"/>
            </a:pPr>
            <a:r>
              <a:rPr lang="sv-SE" dirty="0" smtClean="0">
                <a:solidFill>
                  <a:prstClr val="black"/>
                </a:solidFill>
                <a:latin typeface="Arial" charset="0"/>
                <a:cs typeface="Arial" charset="0"/>
              </a:rPr>
              <a:t>Regelbunden personalinformation för all personal</a:t>
            </a:r>
          </a:p>
          <a:p>
            <a:pPr marL="285750" indent="-285750">
              <a:buFont typeface="Arial" panose="020B0604020202020204" pitchFamily="34" charset="0"/>
              <a:buChar char="•"/>
            </a:pPr>
            <a:r>
              <a:rPr lang="sv-SE" dirty="0" smtClean="0">
                <a:solidFill>
                  <a:prstClr val="black"/>
                </a:solidFill>
                <a:latin typeface="Arial" charset="0"/>
                <a:cs typeface="Arial" charset="0"/>
              </a:rPr>
              <a:t>APT genomförs minst 10 gånger per år på varje enhet</a:t>
            </a:r>
          </a:p>
          <a:p>
            <a:pPr marL="285750" indent="-285750">
              <a:buFont typeface="Arial" panose="020B0604020202020204" pitchFamily="34" charset="0"/>
              <a:buChar char="•"/>
            </a:pPr>
            <a:r>
              <a:rPr lang="sv-SE" dirty="0" smtClean="0">
                <a:solidFill>
                  <a:prstClr val="black"/>
                </a:solidFill>
                <a:latin typeface="Arial" charset="0"/>
                <a:cs typeface="Arial" charset="0"/>
              </a:rPr>
              <a:t>Är med i NMI undersökningarna och följer upp resultatet i samråd med fackföreningarna som utmynnar i handlingsplaner</a:t>
            </a:r>
          </a:p>
          <a:p>
            <a:pPr marL="285750" indent="-285750">
              <a:buFont typeface="Arial" panose="020B0604020202020204" pitchFamily="34" charset="0"/>
              <a:buChar char="•"/>
            </a:pPr>
            <a:r>
              <a:rPr lang="sv-SE" dirty="0" smtClean="0">
                <a:solidFill>
                  <a:prstClr val="black"/>
                </a:solidFill>
                <a:latin typeface="Arial" charset="0"/>
                <a:cs typeface="Arial" charset="0"/>
              </a:rPr>
              <a:t>Har en aktiv förslagsverksamhet som följs upp i bolagets styrkort</a:t>
            </a:r>
          </a:p>
          <a:p>
            <a:pPr marL="285750" indent="-285750">
              <a:buFont typeface="Arial" panose="020B0604020202020204" pitchFamily="34" charset="0"/>
              <a:buChar char="•"/>
            </a:pPr>
            <a:r>
              <a:rPr lang="sv-SE" dirty="0" smtClean="0">
                <a:solidFill>
                  <a:prstClr val="black"/>
                </a:solidFill>
                <a:latin typeface="Arial" charset="0"/>
                <a:cs typeface="Arial" charset="0"/>
              </a:rPr>
              <a:t>Alla nyrekryteringar annonseras först internt, därefter externt om inte kompetensen finns i ”huset”,  och tillsätts ofta med internsökanden</a:t>
            </a:r>
          </a:p>
          <a:p>
            <a:pPr marL="285750" indent="-285750">
              <a:buFont typeface="Arial" panose="020B0604020202020204" pitchFamily="34" charset="0"/>
              <a:buChar char="•"/>
            </a:pPr>
            <a:endParaRPr lang="sv-SE" dirty="0" smtClean="0">
              <a:solidFill>
                <a:prstClr val="black"/>
              </a:solidFill>
              <a:latin typeface="Arial" charset="0"/>
              <a:cs typeface="Arial" charset="0"/>
            </a:endParaRPr>
          </a:p>
          <a:p>
            <a:pPr marL="285750" indent="-285750">
              <a:buFont typeface="Arial" panose="020B0604020202020204" pitchFamily="34" charset="0"/>
              <a:buChar char="•"/>
            </a:pPr>
            <a:endParaRPr lang="sv-SE" dirty="0" smtClean="0">
              <a:solidFill>
                <a:prstClr val="black"/>
              </a:solidFill>
              <a:latin typeface="Arial" charset="0"/>
              <a:cs typeface="Arial" charset="0"/>
            </a:endParaRPr>
          </a:p>
          <a:p>
            <a:endParaRPr lang="sv-SE" b="1" dirty="0" smtClean="0">
              <a:solidFill>
                <a:prstClr val="black"/>
              </a:solidFill>
              <a:latin typeface="Arial" charset="0"/>
              <a:cs typeface="Arial" charset="0"/>
            </a:endParaRPr>
          </a:p>
          <a:p>
            <a:endParaRPr lang="sv-SE" b="1" dirty="0" smtClean="0">
              <a:solidFill>
                <a:prstClr val="black"/>
              </a:solidFill>
              <a:latin typeface="Arial" charset="0"/>
              <a:cs typeface="Arial" charset="0"/>
            </a:endParaRPr>
          </a:p>
          <a:p>
            <a:endParaRPr lang="sv-SE" dirty="0">
              <a:solidFill>
                <a:prstClr val="black"/>
              </a:solidFill>
              <a:latin typeface="Arial" charset="0"/>
              <a:cs typeface="Arial" charset="0"/>
            </a:endParaRPr>
          </a:p>
          <a:p>
            <a:endParaRPr lang="sv-SE" dirty="0">
              <a:solidFill>
                <a:prstClr val="black"/>
              </a:solidFill>
              <a:latin typeface="Arial" charset="0"/>
              <a:cs typeface="Arial" charset="0"/>
            </a:endParaRPr>
          </a:p>
          <a:p>
            <a:pPr lvl="1">
              <a:lnSpc>
                <a:spcPct val="150000"/>
              </a:lnSpc>
            </a:pPr>
            <a:endParaRPr lang="sv-SE" dirty="0">
              <a:solidFill>
                <a:prstClr val="black"/>
              </a:solidFill>
              <a:latin typeface="Arial" charset="0"/>
              <a:cs typeface="Arial" charset="0"/>
            </a:endParaRPr>
          </a:p>
        </p:txBody>
      </p:sp>
      <p:sp>
        <p:nvSpPr>
          <p:cNvPr id="8" name="Platshållare för datum 7"/>
          <p:cNvSpPr>
            <a:spLocks noGrp="1"/>
          </p:cNvSpPr>
          <p:nvPr>
            <p:ph type="dt" sz="half" idx="10"/>
          </p:nvPr>
        </p:nvSpPr>
        <p:spPr/>
        <p:txBody>
          <a:bodyPr/>
          <a:lstStyle/>
          <a:p>
            <a:fld id="{CAEC29B7-697A-412A-94A8-60081306E97B}" type="datetime4">
              <a:rPr lang="sv-SE" smtClean="0">
                <a:solidFill>
                  <a:prstClr val="black">
                    <a:tint val="75000"/>
                  </a:prstClr>
                </a:solidFill>
              </a:rPr>
              <a:pPr/>
              <a:t>20 september 2016</a:t>
            </a:fld>
            <a:endParaRPr lang="sv-SE" dirty="0">
              <a:solidFill>
                <a:prstClr val="black">
                  <a:tint val="75000"/>
                </a:prstClr>
              </a:solidFill>
            </a:endParaRPr>
          </a:p>
        </p:txBody>
      </p:sp>
    </p:spTree>
    <p:extLst>
      <p:ext uri="{BB962C8B-B14F-4D97-AF65-F5344CB8AC3E}">
        <p14:creationId xmlns:p14="http://schemas.microsoft.com/office/powerpoint/2010/main" val="1500274951"/>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7054</TotalTime>
  <Words>460</Words>
  <Application>Microsoft Office PowerPoint</Application>
  <PresentationFormat>Bildspel på skärmen (4:3)</PresentationFormat>
  <Paragraphs>79</Paragraphs>
  <Slides>5</Slides>
  <Notes>5</Notes>
  <HiddenSlides>0</HiddenSlides>
  <MMClips>0</MMClips>
  <ScaleCrop>false</ScaleCrop>
  <HeadingPairs>
    <vt:vector size="6" baseType="variant">
      <vt:variant>
        <vt:lpstr>Använt teckensnitt</vt:lpstr>
      </vt:variant>
      <vt:variant>
        <vt:i4>2</vt:i4>
      </vt:variant>
      <vt:variant>
        <vt:lpstr>Tema</vt:lpstr>
      </vt:variant>
      <vt:variant>
        <vt:i4>1</vt:i4>
      </vt:variant>
      <vt:variant>
        <vt:lpstr>Bildrubriker</vt:lpstr>
      </vt:variant>
      <vt:variant>
        <vt:i4>5</vt:i4>
      </vt:variant>
    </vt:vector>
  </HeadingPairs>
  <TitlesOfParts>
    <vt:vector size="8" baseType="lpstr">
      <vt:lpstr>Arial</vt:lpstr>
      <vt:lpstr>Calibri</vt:lpstr>
      <vt:lpstr>Office-tema</vt:lpstr>
      <vt:lpstr>PowerPoint-presentation</vt:lpstr>
      <vt:lpstr>PowerPoint-presentation</vt:lpstr>
      <vt:lpstr>PowerPoint-presentation</vt:lpstr>
      <vt:lpstr>PowerPoint-presentation</vt:lpstr>
      <vt:lpstr>PowerPoint-presentation</vt:lpstr>
    </vt:vector>
  </TitlesOfParts>
  <Company>Upphandlingsbolaget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Bild 1</dc:title>
  <dc:creator>inkfro</dc:creator>
  <cp:lastModifiedBy>Ove Erikson</cp:lastModifiedBy>
  <cp:revision>793</cp:revision>
  <cp:lastPrinted>2015-06-09T07:39:35Z</cp:lastPrinted>
  <dcterms:created xsi:type="dcterms:W3CDTF">2012-07-18T14:29:59Z</dcterms:created>
  <dcterms:modified xsi:type="dcterms:W3CDTF">2016-09-20T15:32:26Z</dcterms:modified>
</cp:coreProperties>
</file>