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77" r:id="rId4"/>
  </p:sldMasterIdLst>
  <p:notesMasterIdLst>
    <p:notesMasterId r:id="rId15"/>
  </p:notesMasterIdLst>
  <p:sldIdLst>
    <p:sldId id="258" r:id="rId5"/>
    <p:sldId id="1700" r:id="rId6"/>
    <p:sldId id="1336" r:id="rId7"/>
    <p:sldId id="1559" r:id="rId8"/>
    <p:sldId id="1560" r:id="rId9"/>
    <p:sldId id="1563" r:id="rId10"/>
    <p:sldId id="264" r:id="rId11"/>
    <p:sldId id="1562" r:id="rId12"/>
    <p:sldId id="1723" r:id="rId13"/>
    <p:sldId id="1561" r:id="rId1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51830A-7C59-5FDD-DF0A-A7288EF41B87}" name="Emilia Åman" initials="EÅ" userId="S::emilia.aman@stadshuset.goteborg.se::5b8b13cd-c222-4440-9dba-b2bec7502a0f" providerId="AD"/>
  <p188:author id="{8C975BD1-F0AC-CC14-986E-3CBA298A213C}" name="Ida Rosell" initials="IR" userId="S::ida.rosell@stadshuset.goteborg.se::92b7e89d-ec8e-402e-a87f-9d701eaa1f6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j Larsson" initials="KL" lastIdx="1" clrIdx="0">
    <p:extLst>
      <p:ext uri="{19B8F6BF-5375-455C-9EA6-DF929625EA0E}">
        <p15:presenceInfo xmlns:p15="http://schemas.microsoft.com/office/powerpoint/2012/main" userId="S::kaj.larsson@stadshuset.goteborg.se::6a5e35b2-4550-41db-9413-c06de1d82b9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7DAB"/>
    <a:srgbClr val="85BADB"/>
    <a:srgbClr val="3C90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EF509F-0FE1-4AB9-82AF-9A2EFBD97B68}" v="168" dt="2022-06-22T10:29:24.492"/>
    <p1510:client id="{4B5C1D4C-B4DE-4346-82B8-41DCCA7F0785}" v="1351" dt="2022-06-20T08:43:07.947"/>
    <p1510:client id="{7AF6B755-7EBA-6B96-2D34-1F70A68E050F}" v="2" dt="2022-06-22T13:09:11.535"/>
    <p1510:client id="{85A3DBA9-8153-4D5A-B70A-67F15CD84D15}" v="1" dt="2022-06-22T08:44:23.506"/>
    <p1510:client id="{CB0BB0A5-65AD-463B-92E9-A8692EA18D58}" v="9" dt="2022-06-22T08:32:31.2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713" autoAdjust="0"/>
  </p:normalViewPr>
  <p:slideViewPr>
    <p:cSldViewPr snapToGrid="0">
      <p:cViewPr varScale="1">
        <p:scale>
          <a:sx n="120" d="100"/>
          <a:sy n="120" d="100"/>
        </p:scale>
        <p:origin x="19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B6D919-C33D-47EA-92BA-FFA235562CDD}" type="doc">
      <dgm:prSet loTypeId="urn:microsoft.com/office/officeart/2005/8/layout/pyramid1" loCatId="pyramid" qsTypeId="urn:microsoft.com/office/officeart/2005/8/quickstyle/simple1" qsCatId="simple" csTypeId="urn:microsoft.com/office/officeart/2005/8/colors/accent3_5" csCatId="accent3" phldr="1"/>
      <dgm:spPr/>
    </dgm:pt>
    <dgm:pt modelId="{7FE77866-2535-44B6-9216-FDBD295C4DD8}">
      <dgm:prSet phldrT="[Text]" custT="1"/>
      <dgm:spPr/>
      <dgm:t>
        <a:bodyPr/>
        <a:lstStyle/>
        <a:p>
          <a:br>
            <a:rPr lang="sv-SE" sz="1200"/>
          </a:br>
          <a:br>
            <a:rPr lang="sv-SE" sz="1200"/>
          </a:br>
          <a:br>
            <a:rPr lang="sv-SE" sz="1200"/>
          </a:br>
          <a:endParaRPr lang="sv-SE" sz="1200"/>
        </a:p>
        <a:p>
          <a:endParaRPr lang="sv-SE" sz="1200"/>
        </a:p>
        <a:p>
          <a:endParaRPr lang="sv-SE" sz="1200">
            <a:solidFill>
              <a:schemeClr val="bg1"/>
            </a:solidFill>
          </a:endParaRPr>
        </a:p>
      </dgm:t>
    </dgm:pt>
    <dgm:pt modelId="{16299AEE-2284-48C5-A6AE-AFACDD858146}" type="parTrans" cxnId="{867F3D30-2BA0-434A-9EF4-72F93382B24C}">
      <dgm:prSet/>
      <dgm:spPr/>
      <dgm:t>
        <a:bodyPr/>
        <a:lstStyle/>
        <a:p>
          <a:endParaRPr lang="sv-SE"/>
        </a:p>
      </dgm:t>
    </dgm:pt>
    <dgm:pt modelId="{0D65A721-B9F8-4CF7-946D-7F91E3BCA606}" type="sibTrans" cxnId="{867F3D30-2BA0-434A-9EF4-72F93382B24C}">
      <dgm:prSet/>
      <dgm:spPr/>
      <dgm:t>
        <a:bodyPr/>
        <a:lstStyle/>
        <a:p>
          <a:endParaRPr lang="sv-SE"/>
        </a:p>
      </dgm:t>
    </dgm:pt>
    <dgm:pt modelId="{51B90839-7C09-4C86-981E-5F960CD150A3}">
      <dgm:prSet phldrT="[Text]" custT="1"/>
      <dgm:spPr/>
      <dgm:t>
        <a:bodyPr/>
        <a:lstStyle/>
        <a:p>
          <a:r>
            <a:rPr lang="sv-SE" sz="1400" b="1">
              <a:solidFill>
                <a:schemeClr val="bg1"/>
              </a:solidFill>
            </a:rPr>
            <a:t>Selektiva åtgärder</a:t>
          </a:r>
          <a:br>
            <a:rPr lang="sv-SE" sz="1800"/>
          </a:br>
          <a:endParaRPr lang="sv-SE" sz="1000"/>
        </a:p>
      </dgm:t>
    </dgm:pt>
    <dgm:pt modelId="{7A0F17DD-B3B5-47F7-B82A-3AAD9FF927EC}" type="parTrans" cxnId="{883907A9-E649-4781-94E5-C6AC0F90A5D7}">
      <dgm:prSet/>
      <dgm:spPr/>
      <dgm:t>
        <a:bodyPr/>
        <a:lstStyle/>
        <a:p>
          <a:endParaRPr lang="sv-SE"/>
        </a:p>
      </dgm:t>
    </dgm:pt>
    <dgm:pt modelId="{87A0B37A-D061-4AB4-82A6-5FC645D0F255}" type="sibTrans" cxnId="{883907A9-E649-4781-94E5-C6AC0F90A5D7}">
      <dgm:prSet/>
      <dgm:spPr/>
      <dgm:t>
        <a:bodyPr/>
        <a:lstStyle/>
        <a:p>
          <a:endParaRPr lang="sv-SE"/>
        </a:p>
      </dgm:t>
    </dgm:pt>
    <dgm:pt modelId="{FA4F50D9-AEC0-4209-A65F-1E45292B9281}">
      <dgm:prSet phldrT="[Text]" custT="1"/>
      <dgm:spPr/>
      <dgm:t>
        <a:bodyPr/>
        <a:lstStyle/>
        <a:p>
          <a:r>
            <a:rPr lang="sv-SE" sz="1400" b="1">
              <a:solidFill>
                <a:schemeClr val="bg1"/>
              </a:solidFill>
            </a:rPr>
            <a:t>Universella åtgärder</a:t>
          </a:r>
          <a:br>
            <a:rPr lang="sv-SE" sz="1400">
              <a:solidFill>
                <a:schemeClr val="bg1"/>
              </a:solidFill>
            </a:rPr>
          </a:br>
          <a:endParaRPr lang="sv-SE" sz="1400">
            <a:solidFill>
              <a:schemeClr val="bg1"/>
            </a:solidFill>
          </a:endParaRPr>
        </a:p>
      </dgm:t>
    </dgm:pt>
    <dgm:pt modelId="{0537BC35-502E-4F78-93A4-4AEC78878FE2}" type="parTrans" cxnId="{052F97AD-4D51-4348-8888-F00F3E81A28A}">
      <dgm:prSet/>
      <dgm:spPr/>
      <dgm:t>
        <a:bodyPr/>
        <a:lstStyle/>
        <a:p>
          <a:endParaRPr lang="sv-SE"/>
        </a:p>
      </dgm:t>
    </dgm:pt>
    <dgm:pt modelId="{C0411E2F-57C9-4CAA-8B2F-73933AD7244D}" type="sibTrans" cxnId="{052F97AD-4D51-4348-8888-F00F3E81A28A}">
      <dgm:prSet/>
      <dgm:spPr/>
      <dgm:t>
        <a:bodyPr/>
        <a:lstStyle/>
        <a:p>
          <a:endParaRPr lang="sv-SE"/>
        </a:p>
      </dgm:t>
    </dgm:pt>
    <dgm:pt modelId="{2AC8483F-290C-499F-A708-AC7E91A591AA}" type="pres">
      <dgm:prSet presAssocID="{06B6D919-C33D-47EA-92BA-FFA235562CDD}" presName="Name0" presStyleCnt="0">
        <dgm:presLayoutVars>
          <dgm:dir/>
          <dgm:animLvl val="lvl"/>
          <dgm:resizeHandles val="exact"/>
        </dgm:presLayoutVars>
      </dgm:prSet>
      <dgm:spPr/>
    </dgm:pt>
    <dgm:pt modelId="{3398414D-90E4-4D1D-93CA-812B7AA96CFA}" type="pres">
      <dgm:prSet presAssocID="{7FE77866-2535-44B6-9216-FDBD295C4DD8}" presName="Name8" presStyleCnt="0"/>
      <dgm:spPr/>
    </dgm:pt>
    <dgm:pt modelId="{C3DA7374-79DD-42B6-910A-7222068CA1A1}" type="pres">
      <dgm:prSet presAssocID="{7FE77866-2535-44B6-9216-FDBD295C4DD8}" presName="level" presStyleLbl="node1" presStyleIdx="0" presStyleCnt="3" custScaleX="103580" custScaleY="40019" custLinFactNeighborX="0" custLinFactNeighborY="1128">
        <dgm:presLayoutVars>
          <dgm:chMax val="1"/>
          <dgm:bulletEnabled val="1"/>
        </dgm:presLayoutVars>
      </dgm:prSet>
      <dgm:spPr/>
    </dgm:pt>
    <dgm:pt modelId="{D47F6D3D-3E97-419C-9B49-05CE7785262C}" type="pres">
      <dgm:prSet presAssocID="{7FE77866-2535-44B6-9216-FDBD295C4DD8}" presName="levelTx" presStyleLbl="revTx" presStyleIdx="0" presStyleCnt="0">
        <dgm:presLayoutVars>
          <dgm:chMax val="1"/>
          <dgm:bulletEnabled val="1"/>
        </dgm:presLayoutVars>
      </dgm:prSet>
      <dgm:spPr/>
    </dgm:pt>
    <dgm:pt modelId="{477BC43E-EFF1-4AA7-86F7-56A2D8F7E583}" type="pres">
      <dgm:prSet presAssocID="{51B90839-7C09-4C86-981E-5F960CD150A3}" presName="Name8" presStyleCnt="0"/>
      <dgm:spPr/>
    </dgm:pt>
    <dgm:pt modelId="{22505DC8-A1C6-485E-9F15-5635933B93C2}" type="pres">
      <dgm:prSet presAssocID="{51B90839-7C09-4C86-981E-5F960CD150A3}" presName="level" presStyleLbl="node1" presStyleIdx="1" presStyleCnt="3" custScaleX="101102" custScaleY="39106" custLinFactNeighborX="351" custLinFactNeighborY="317">
        <dgm:presLayoutVars>
          <dgm:chMax val="1"/>
          <dgm:bulletEnabled val="1"/>
        </dgm:presLayoutVars>
      </dgm:prSet>
      <dgm:spPr/>
    </dgm:pt>
    <dgm:pt modelId="{4DCA1E28-A106-4828-A9A9-5A34C7E9E10C}" type="pres">
      <dgm:prSet presAssocID="{51B90839-7C09-4C86-981E-5F960CD150A3}" presName="levelTx" presStyleLbl="revTx" presStyleIdx="0" presStyleCnt="0">
        <dgm:presLayoutVars>
          <dgm:chMax val="1"/>
          <dgm:bulletEnabled val="1"/>
        </dgm:presLayoutVars>
      </dgm:prSet>
      <dgm:spPr/>
    </dgm:pt>
    <dgm:pt modelId="{6816BE34-A8CE-4A7C-9D09-6BB3AF5BAC69}" type="pres">
      <dgm:prSet presAssocID="{FA4F50D9-AEC0-4209-A65F-1E45292B9281}" presName="Name8" presStyleCnt="0"/>
      <dgm:spPr/>
    </dgm:pt>
    <dgm:pt modelId="{D4D2D0AE-01BC-418D-916B-CEF87A3E4D01}" type="pres">
      <dgm:prSet presAssocID="{FA4F50D9-AEC0-4209-A65F-1E45292B9281}" presName="level" presStyleLbl="node1" presStyleIdx="2" presStyleCnt="3" custScaleY="38918" custLinFactNeighborX="52" custLinFactNeighborY="-507">
        <dgm:presLayoutVars>
          <dgm:chMax val="1"/>
          <dgm:bulletEnabled val="1"/>
        </dgm:presLayoutVars>
      </dgm:prSet>
      <dgm:spPr/>
    </dgm:pt>
    <dgm:pt modelId="{52ED44C2-DF75-47DC-9A13-E32500FEC740}" type="pres">
      <dgm:prSet presAssocID="{FA4F50D9-AEC0-4209-A65F-1E45292B9281}" presName="levelTx" presStyleLbl="revTx" presStyleIdx="0" presStyleCnt="0">
        <dgm:presLayoutVars>
          <dgm:chMax val="1"/>
          <dgm:bulletEnabled val="1"/>
        </dgm:presLayoutVars>
      </dgm:prSet>
      <dgm:spPr/>
    </dgm:pt>
  </dgm:ptLst>
  <dgm:cxnLst>
    <dgm:cxn modelId="{2C340D1E-1F88-4173-AF1C-1D0CF467AA26}" type="presOf" srcId="{51B90839-7C09-4C86-981E-5F960CD150A3}" destId="{22505DC8-A1C6-485E-9F15-5635933B93C2}" srcOrd="0" destOrd="0" presId="urn:microsoft.com/office/officeart/2005/8/layout/pyramid1"/>
    <dgm:cxn modelId="{867F3D30-2BA0-434A-9EF4-72F93382B24C}" srcId="{06B6D919-C33D-47EA-92BA-FFA235562CDD}" destId="{7FE77866-2535-44B6-9216-FDBD295C4DD8}" srcOrd="0" destOrd="0" parTransId="{16299AEE-2284-48C5-A6AE-AFACDD858146}" sibTransId="{0D65A721-B9F8-4CF7-946D-7F91E3BCA606}"/>
    <dgm:cxn modelId="{DB3E374C-465E-4883-AB62-FD3E3A78A743}" type="presOf" srcId="{7FE77866-2535-44B6-9216-FDBD295C4DD8}" destId="{C3DA7374-79DD-42B6-910A-7222068CA1A1}" srcOrd="0" destOrd="0" presId="urn:microsoft.com/office/officeart/2005/8/layout/pyramid1"/>
    <dgm:cxn modelId="{35061375-481B-4D78-A11A-A8EF3294B008}" type="presOf" srcId="{FA4F50D9-AEC0-4209-A65F-1E45292B9281}" destId="{D4D2D0AE-01BC-418D-916B-CEF87A3E4D01}" srcOrd="0" destOrd="0" presId="urn:microsoft.com/office/officeart/2005/8/layout/pyramid1"/>
    <dgm:cxn modelId="{AB8EC695-5E6A-4E5F-B68F-F5C1F97F8435}" type="presOf" srcId="{06B6D919-C33D-47EA-92BA-FFA235562CDD}" destId="{2AC8483F-290C-499F-A708-AC7E91A591AA}" srcOrd="0" destOrd="0" presId="urn:microsoft.com/office/officeart/2005/8/layout/pyramid1"/>
    <dgm:cxn modelId="{E5A18098-B406-40D0-91D3-AEE85214746D}" type="presOf" srcId="{7FE77866-2535-44B6-9216-FDBD295C4DD8}" destId="{D47F6D3D-3E97-419C-9B49-05CE7785262C}" srcOrd="1" destOrd="0" presId="urn:microsoft.com/office/officeart/2005/8/layout/pyramid1"/>
    <dgm:cxn modelId="{883907A9-E649-4781-94E5-C6AC0F90A5D7}" srcId="{06B6D919-C33D-47EA-92BA-FFA235562CDD}" destId="{51B90839-7C09-4C86-981E-5F960CD150A3}" srcOrd="1" destOrd="0" parTransId="{7A0F17DD-B3B5-47F7-B82A-3AAD9FF927EC}" sibTransId="{87A0B37A-D061-4AB4-82A6-5FC645D0F255}"/>
    <dgm:cxn modelId="{052F97AD-4D51-4348-8888-F00F3E81A28A}" srcId="{06B6D919-C33D-47EA-92BA-FFA235562CDD}" destId="{FA4F50D9-AEC0-4209-A65F-1E45292B9281}" srcOrd="2" destOrd="0" parTransId="{0537BC35-502E-4F78-93A4-4AEC78878FE2}" sibTransId="{C0411E2F-57C9-4CAA-8B2F-73933AD7244D}"/>
    <dgm:cxn modelId="{6697A1E0-0E8B-4E90-8F4D-28776CBC199F}" type="presOf" srcId="{51B90839-7C09-4C86-981E-5F960CD150A3}" destId="{4DCA1E28-A106-4828-A9A9-5A34C7E9E10C}" srcOrd="1" destOrd="0" presId="urn:microsoft.com/office/officeart/2005/8/layout/pyramid1"/>
    <dgm:cxn modelId="{48C23EEC-B5FC-48A6-94F0-9CFF4CAB6B0B}" type="presOf" srcId="{FA4F50D9-AEC0-4209-A65F-1E45292B9281}" destId="{52ED44C2-DF75-47DC-9A13-E32500FEC740}" srcOrd="1" destOrd="0" presId="urn:microsoft.com/office/officeart/2005/8/layout/pyramid1"/>
    <dgm:cxn modelId="{ADFE4B4E-04F7-44A5-BAF8-D92D5E94377E}" type="presParOf" srcId="{2AC8483F-290C-499F-A708-AC7E91A591AA}" destId="{3398414D-90E4-4D1D-93CA-812B7AA96CFA}" srcOrd="0" destOrd="0" presId="urn:microsoft.com/office/officeart/2005/8/layout/pyramid1"/>
    <dgm:cxn modelId="{EBB5850D-AE26-45D4-8C34-A973BF7419C2}" type="presParOf" srcId="{3398414D-90E4-4D1D-93CA-812B7AA96CFA}" destId="{C3DA7374-79DD-42B6-910A-7222068CA1A1}" srcOrd="0" destOrd="0" presId="urn:microsoft.com/office/officeart/2005/8/layout/pyramid1"/>
    <dgm:cxn modelId="{BD239FA3-FBF1-4006-97BA-351FF1DAE5BC}" type="presParOf" srcId="{3398414D-90E4-4D1D-93CA-812B7AA96CFA}" destId="{D47F6D3D-3E97-419C-9B49-05CE7785262C}" srcOrd="1" destOrd="0" presId="urn:microsoft.com/office/officeart/2005/8/layout/pyramid1"/>
    <dgm:cxn modelId="{1BDFDFCB-7A48-402C-B30C-FC9067E1FAD8}" type="presParOf" srcId="{2AC8483F-290C-499F-A708-AC7E91A591AA}" destId="{477BC43E-EFF1-4AA7-86F7-56A2D8F7E583}" srcOrd="1" destOrd="0" presId="urn:microsoft.com/office/officeart/2005/8/layout/pyramid1"/>
    <dgm:cxn modelId="{85041EAF-3A1C-4672-9D64-032252437215}" type="presParOf" srcId="{477BC43E-EFF1-4AA7-86F7-56A2D8F7E583}" destId="{22505DC8-A1C6-485E-9F15-5635933B93C2}" srcOrd="0" destOrd="0" presId="urn:microsoft.com/office/officeart/2005/8/layout/pyramid1"/>
    <dgm:cxn modelId="{6B455D31-C094-4EC5-A2D0-352C22D41611}" type="presParOf" srcId="{477BC43E-EFF1-4AA7-86F7-56A2D8F7E583}" destId="{4DCA1E28-A106-4828-A9A9-5A34C7E9E10C}" srcOrd="1" destOrd="0" presId="urn:microsoft.com/office/officeart/2005/8/layout/pyramid1"/>
    <dgm:cxn modelId="{E0861FD0-2A66-4760-A56F-488B8A9E14A4}" type="presParOf" srcId="{2AC8483F-290C-499F-A708-AC7E91A591AA}" destId="{6816BE34-A8CE-4A7C-9D09-6BB3AF5BAC69}" srcOrd="2" destOrd="0" presId="urn:microsoft.com/office/officeart/2005/8/layout/pyramid1"/>
    <dgm:cxn modelId="{3CC6F659-A8FD-4106-947D-649E8782DD28}" type="presParOf" srcId="{6816BE34-A8CE-4A7C-9D09-6BB3AF5BAC69}" destId="{D4D2D0AE-01BC-418D-916B-CEF87A3E4D01}" srcOrd="0" destOrd="0" presId="urn:microsoft.com/office/officeart/2005/8/layout/pyramid1"/>
    <dgm:cxn modelId="{8AEDE88F-184E-4D4B-B359-9267AEB3AD31}" type="presParOf" srcId="{6816BE34-A8CE-4A7C-9D09-6BB3AF5BAC69}" destId="{52ED44C2-DF75-47DC-9A13-E32500FEC740}"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DA7374-79DD-42B6-910A-7222068CA1A1}">
      <dsp:nvSpPr>
        <dsp:cNvPr id="0" name=""/>
        <dsp:cNvSpPr/>
      </dsp:nvSpPr>
      <dsp:spPr>
        <a:xfrm>
          <a:off x="1876974" y="50000"/>
          <a:ext cx="2031659" cy="1773899"/>
        </a:xfrm>
        <a:prstGeom prst="trapezoid">
          <a:avLst>
            <a:gd name="adj" fmla="val 55286"/>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br>
            <a:rPr lang="sv-SE" sz="1200" kern="1200"/>
          </a:br>
          <a:br>
            <a:rPr lang="sv-SE" sz="1200" kern="1200"/>
          </a:br>
          <a:br>
            <a:rPr lang="sv-SE" sz="1200" kern="1200"/>
          </a:br>
          <a:endParaRPr lang="sv-SE" sz="1200" kern="1200"/>
        </a:p>
        <a:p>
          <a:pPr marL="0" lvl="0" indent="0" algn="ctr" defTabSz="533400">
            <a:lnSpc>
              <a:spcPct val="90000"/>
            </a:lnSpc>
            <a:spcBef>
              <a:spcPct val="0"/>
            </a:spcBef>
            <a:spcAft>
              <a:spcPct val="35000"/>
            </a:spcAft>
            <a:buNone/>
          </a:pPr>
          <a:endParaRPr lang="sv-SE" sz="1200" kern="1200"/>
        </a:p>
        <a:p>
          <a:pPr marL="0" lvl="0" indent="0" algn="ctr" defTabSz="533400">
            <a:lnSpc>
              <a:spcPct val="90000"/>
            </a:lnSpc>
            <a:spcBef>
              <a:spcPct val="0"/>
            </a:spcBef>
            <a:spcAft>
              <a:spcPct val="35000"/>
            </a:spcAft>
            <a:buNone/>
          </a:pPr>
          <a:endParaRPr lang="sv-SE" sz="1200" kern="1200">
            <a:solidFill>
              <a:schemeClr val="bg1"/>
            </a:solidFill>
          </a:endParaRPr>
        </a:p>
      </dsp:txBody>
      <dsp:txXfrm>
        <a:off x="1876974" y="50000"/>
        <a:ext cx="2031659" cy="1773899"/>
      </dsp:txXfrm>
    </dsp:sp>
    <dsp:sp modelId="{22505DC8-A1C6-485E-9F15-5635933B93C2}">
      <dsp:nvSpPr>
        <dsp:cNvPr id="0" name=""/>
        <dsp:cNvSpPr/>
      </dsp:nvSpPr>
      <dsp:spPr>
        <a:xfrm>
          <a:off x="945982" y="1787951"/>
          <a:ext cx="3920868" cy="1733429"/>
        </a:xfrm>
        <a:prstGeom prst="trapezoid">
          <a:avLst>
            <a:gd name="adj" fmla="val 55286"/>
          </a:avLst>
        </a:prstGeom>
        <a:solidFill>
          <a:schemeClr val="accent3">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sv-SE" sz="1400" b="1" kern="1200">
              <a:solidFill>
                <a:schemeClr val="bg1"/>
              </a:solidFill>
            </a:rPr>
            <a:t>Selektiva åtgärder</a:t>
          </a:r>
          <a:br>
            <a:rPr lang="sv-SE" sz="1800" kern="1200"/>
          </a:br>
          <a:endParaRPr lang="sv-SE" sz="1000" kern="1200"/>
        </a:p>
      </dsp:txBody>
      <dsp:txXfrm>
        <a:off x="1632134" y="1787951"/>
        <a:ext cx="2548564" cy="1733429"/>
      </dsp:txXfrm>
    </dsp:sp>
    <dsp:sp modelId="{D4D2D0AE-01BC-418D-916B-CEF87A3E4D01}">
      <dsp:nvSpPr>
        <dsp:cNvPr id="0" name=""/>
        <dsp:cNvSpPr/>
      </dsp:nvSpPr>
      <dsp:spPr>
        <a:xfrm>
          <a:off x="0" y="3484856"/>
          <a:ext cx="5785608" cy="1725096"/>
        </a:xfrm>
        <a:prstGeom prst="trapezoid">
          <a:avLst>
            <a:gd name="adj" fmla="val 55286"/>
          </a:avLst>
        </a:prstGeom>
        <a:solidFill>
          <a:schemeClr val="accent3">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sv-SE" sz="1400" b="1" kern="1200">
              <a:solidFill>
                <a:schemeClr val="bg1"/>
              </a:solidFill>
            </a:rPr>
            <a:t>Universella åtgärder</a:t>
          </a:r>
          <a:br>
            <a:rPr lang="sv-SE" sz="1400" kern="1200">
              <a:solidFill>
                <a:schemeClr val="bg1"/>
              </a:solidFill>
            </a:rPr>
          </a:br>
          <a:endParaRPr lang="sv-SE" sz="1400" kern="1200">
            <a:solidFill>
              <a:schemeClr val="bg1"/>
            </a:solidFill>
          </a:endParaRPr>
        </a:p>
      </dsp:txBody>
      <dsp:txXfrm>
        <a:off x="1012481" y="3484856"/>
        <a:ext cx="3760645" cy="172509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EF8E09-3A9F-46A1-8A07-AA9905884EBB}" type="datetimeFigureOut">
              <a:rPr lang="sv-SE"/>
              <a:t>2022-08-16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1F0F06-8F77-4DA4-B858-9B77B0CB4820}" type="slidenum">
              <a:rPr lang="sv-SE"/>
              <a:t>‹#›</a:t>
            </a:fld>
            <a:endParaRPr lang="sv-SE"/>
          </a:p>
        </p:txBody>
      </p:sp>
    </p:spTree>
    <p:extLst>
      <p:ext uri="{BB962C8B-B14F-4D97-AF65-F5344CB8AC3E}">
        <p14:creationId xmlns:p14="http://schemas.microsoft.com/office/powerpoint/2010/main" val="3216584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37DBA35B-1191-4174-B153-7DD1424FD990}" type="datetime1">
              <a:rPr lang="sv-SE" smtClean="0"/>
              <a:t>2022-08-16</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a:t>
            </a:fld>
            <a:endParaRPr lang="sv-SE"/>
          </a:p>
        </p:txBody>
      </p:sp>
    </p:spTree>
    <p:extLst>
      <p:ext uri="{BB962C8B-B14F-4D97-AF65-F5344CB8AC3E}">
        <p14:creationId xmlns:p14="http://schemas.microsoft.com/office/powerpoint/2010/main" val="2681366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a:cs typeface="Calibri"/>
            </a:endParaRPr>
          </a:p>
        </p:txBody>
      </p:sp>
      <p:sp>
        <p:nvSpPr>
          <p:cNvPr id="4" name="Platshållare för datum 3"/>
          <p:cNvSpPr>
            <a:spLocks noGrp="1"/>
          </p:cNvSpPr>
          <p:nvPr>
            <p:ph type="dt" idx="1"/>
          </p:nvPr>
        </p:nvSpPr>
        <p:spPr/>
        <p:txBody>
          <a:bodyPr/>
          <a:lstStyle/>
          <a:p>
            <a:fld id="{55A47A5E-B2AE-405D-A345-3F71C02AEC76}" type="datetime1">
              <a:rPr lang="sv-SE" smtClean="0"/>
              <a:t>2022-08-16</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a:t>
            </a:fld>
            <a:endParaRPr lang="sv-SE"/>
          </a:p>
        </p:txBody>
      </p:sp>
    </p:spTree>
    <p:extLst>
      <p:ext uri="{BB962C8B-B14F-4D97-AF65-F5344CB8AC3E}">
        <p14:creationId xmlns:p14="http://schemas.microsoft.com/office/powerpoint/2010/main" val="4207262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a:t>Det direkt trygghetsfrämjande och brottsförebyggande arbetet är av en sådan dignitet att ett eget program ansågs vara nödvändigt för en tydlig styrning</a:t>
            </a:r>
          </a:p>
          <a:p>
            <a:pPr marL="171450" lvl="0" indent="-171450">
              <a:buFont typeface="Arial" panose="020B0604020202020204" pitchFamily="34" charset="0"/>
              <a:buChar char="•"/>
            </a:pPr>
            <a:r>
              <a:rPr lang="sv-SE" sz="1200"/>
              <a:t>Stöd för det direkt lokala trygghetsfrämjande och brottförebyggande arbetet</a:t>
            </a:r>
          </a:p>
          <a:p>
            <a:pPr marL="171450" lvl="0" indent="-171450">
              <a:buFont typeface="Arial" panose="020B0604020202020204" pitchFamily="34" charset="0"/>
              <a:buChar char="•"/>
            </a:pPr>
            <a:r>
              <a:rPr lang="sv-SE" sz="1200"/>
              <a:t>Tydlighet mot viktiga samverkansparter</a:t>
            </a:r>
          </a:p>
        </p:txBody>
      </p:sp>
      <p:sp>
        <p:nvSpPr>
          <p:cNvPr id="4" name="Platshållare för datum 3"/>
          <p:cNvSpPr>
            <a:spLocks noGrp="1"/>
          </p:cNvSpPr>
          <p:nvPr>
            <p:ph type="dt" idx="1"/>
          </p:nvPr>
        </p:nvSpPr>
        <p:spPr/>
        <p:txBody>
          <a:bodyPr/>
          <a:lstStyle/>
          <a:p>
            <a:fld id="{F995FFDC-F934-4037-B505-500B08CD3B8C}" type="datetime1">
              <a:rPr lang="sv-SE" smtClean="0"/>
              <a:t>2022-08-16</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3</a:t>
            </a:fld>
            <a:endParaRPr lang="sv-SE"/>
          </a:p>
        </p:txBody>
      </p:sp>
    </p:spTree>
    <p:extLst>
      <p:ext uri="{BB962C8B-B14F-4D97-AF65-F5344CB8AC3E}">
        <p14:creationId xmlns:p14="http://schemas.microsoft.com/office/powerpoint/2010/main" val="2732898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sz="1000" b="1">
                <a:cs typeface="Calibri"/>
              </a:rPr>
              <a:t>Syftet med programmet</a:t>
            </a:r>
          </a:p>
          <a:p>
            <a:pPr>
              <a:lnSpc>
                <a:spcPct val="115000"/>
              </a:lnSpc>
              <a:spcAft>
                <a:spcPts val="800"/>
              </a:spcAft>
            </a:pPr>
            <a:r>
              <a:rPr lang="sv-SE" sz="1800">
                <a:effectLst/>
                <a:latin typeface="Times New Roman"/>
                <a:ea typeface="MS PMincho"/>
                <a:cs typeface="Times New Roman"/>
              </a:rPr>
              <a:t>Syftet med Göteborgs Stads trygghetsskapande och brottsförebyggande program är att kraftsamla och förtydliga vad som förväntas av stadens nämnder och styrelser i det gemensamma arbetet för att öka tryggheten för de som lever, verkar och vistas i staden och för att minska den individuella och organiserade brottslighetens påverkan på göteborgssamhället. Alla stadens nämnder och styrelser ska vara med och bidra. Syftet är att skapa förutsättningar för ett strukturerat, kort- och långsiktigt arbete som anpassas till samhällsutvecklingen och bedrivs samordnat och kunskapsbaserat mot aktuella läges- och problembilder.</a:t>
            </a:r>
            <a:r>
              <a:rPr lang="sv-SE" sz="1800">
                <a:latin typeface="Times New Roman"/>
                <a:ea typeface="MS PMincho"/>
                <a:cs typeface="Times New Roman"/>
              </a:rPr>
              <a:t> </a:t>
            </a:r>
            <a:endParaRPr lang="sv-SE" sz="1800">
              <a:effectLst/>
              <a:latin typeface="Times New Roman" panose="02020603050405020304" pitchFamily="18" charset="0"/>
              <a:ea typeface="MS PMincho" panose="02020600040205080304" pitchFamily="18" charset="-128"/>
              <a:cs typeface="Times New Roman" panose="02020603050405020304" pitchFamily="18" charset="0"/>
            </a:endParaRPr>
          </a:p>
          <a:p>
            <a:pPr>
              <a:defRPr/>
            </a:pPr>
            <a:endParaRPr lang="sv-SE" sz="1000" b="1">
              <a:cs typeface="Calibri"/>
            </a:endParaRPr>
          </a:p>
          <a:p>
            <a:pPr>
              <a:defRPr/>
            </a:pPr>
            <a:r>
              <a:rPr lang="sv-SE" sz="1000" b="1">
                <a:cs typeface="Calibri"/>
              </a:rPr>
              <a:t>Avgränsning</a:t>
            </a:r>
          </a:p>
          <a:p>
            <a:pPr>
              <a:defRPr/>
            </a:pPr>
            <a:r>
              <a:rPr lang="sv-SE" sz="1000" b="0">
                <a:cs typeface="Calibri"/>
              </a:rPr>
              <a:t>Programmets avgränsning är det direkt trygghetsskapande och brottsförebyggande arbetet. Utöver det sker det ett främjande och förebyggande arbete inom nämnder och styrelsers kärnverksamheter samt arbetet med programmet för jämlik stad vilket också har en trygghetsskapande och brottsbyggande effekt på lång sikt.</a:t>
            </a:r>
          </a:p>
          <a:p>
            <a:pPr>
              <a:defRPr/>
            </a:pPr>
            <a:endParaRPr lang="sv-SE" sz="1000" b="1">
              <a:cs typeface="Calibri"/>
            </a:endParaRPr>
          </a:p>
          <a:p>
            <a:pPr>
              <a:defRPr/>
            </a:pPr>
            <a:r>
              <a:rPr lang="sv-SE" sz="1000" b="1">
                <a:cs typeface="Calibri"/>
              </a:rPr>
              <a:t>Övergripande mål</a:t>
            </a:r>
          </a:p>
          <a:p>
            <a:pPr>
              <a:defRPr/>
            </a:pPr>
            <a:r>
              <a:rPr lang="sv-SE" sz="1000" b="0">
                <a:cs typeface="Calibri"/>
              </a:rPr>
              <a:t>Göteborg är en trygg och säker stad där alla som lever, verkar och vistas tar ansvar och bidrar till ökad trygghet och minskad brottslighet.</a:t>
            </a:r>
          </a:p>
          <a:p>
            <a:pPr>
              <a:defRPr/>
            </a:pPr>
            <a:endParaRPr lang="sv-SE" sz="1000" b="0">
              <a:cs typeface="Calibri"/>
            </a:endParaRPr>
          </a:p>
          <a:p>
            <a:pPr>
              <a:defRPr/>
            </a:pPr>
            <a:r>
              <a:rPr lang="sv-SE" sz="1000" b="1">
                <a:cs typeface="Calibri"/>
              </a:rPr>
              <a:t>Mål för arbetsprocessen </a:t>
            </a:r>
            <a:r>
              <a:rPr lang="sv-SE" sz="1000" b="0">
                <a:cs typeface="Calibri"/>
              </a:rPr>
              <a:t>(förutsättning för att lyckas med arbetets inriktning)</a:t>
            </a:r>
          </a:p>
          <a:p>
            <a:pPr marL="171450" indent="-171450">
              <a:buFont typeface="Arial" panose="020B0604020202020204" pitchFamily="34" charset="0"/>
              <a:buChar char="•"/>
              <a:defRPr/>
            </a:pPr>
            <a:r>
              <a:rPr lang="sv-SE" sz="1000" b="1">
                <a:cs typeface="Calibri"/>
              </a:rPr>
              <a:t>Öka kunskapen</a:t>
            </a:r>
            <a:r>
              <a:rPr lang="sv-SE" sz="1000" b="1">
                <a:cs typeface="+mn-cs"/>
              </a:rPr>
              <a:t> – </a:t>
            </a:r>
            <a:r>
              <a:rPr lang="sv-SE" sz="1000">
                <a:cs typeface="Calibri" panose="020F0502020204030204"/>
              </a:rPr>
              <a:t>Arbeta kunskapsbaserat samt säkerställa kompetens.</a:t>
            </a:r>
          </a:p>
          <a:p>
            <a:pPr marL="171450" indent="-171450">
              <a:buFont typeface="Arial" panose="020B0604020202020204" pitchFamily="34" charset="0"/>
              <a:buChar char="•"/>
              <a:defRPr/>
            </a:pPr>
            <a:r>
              <a:rPr lang="sv-SE" sz="1000" b="1">
                <a:cs typeface="Calibri" panose="020F0502020204030204"/>
              </a:rPr>
              <a:t>Öka samverkan – </a:t>
            </a:r>
            <a:r>
              <a:rPr lang="sv-SE" sz="1000">
                <a:cs typeface="Calibri" panose="020F0502020204030204"/>
              </a:rPr>
              <a:t>Säkra och utveckla intern och extern samverkan, vilket inkluderar även näringslivet och civilsamhället.</a:t>
            </a:r>
          </a:p>
          <a:p>
            <a:pPr>
              <a:defRPr/>
            </a:pPr>
            <a:endParaRPr lang="sv-SE" sz="1000">
              <a:cs typeface="Calibri" panose="020F0502020204030204"/>
            </a:endParaRPr>
          </a:p>
          <a:p>
            <a:pPr>
              <a:defRPr/>
            </a:pPr>
            <a:r>
              <a:rPr lang="sv-SE" sz="1000" b="1">
                <a:cs typeface="Calibri" panose="020F0502020204030204"/>
              </a:rPr>
              <a:t>Mål för arbetets inriktning</a:t>
            </a:r>
          </a:p>
          <a:p>
            <a:pPr marL="171450" indent="-171450">
              <a:buFont typeface="Arial" panose="020B0604020202020204" pitchFamily="34" charset="0"/>
              <a:buChar char="•"/>
              <a:defRPr/>
            </a:pPr>
            <a:r>
              <a:rPr lang="sv-SE" sz="1000" b="1">
                <a:cs typeface="Calibri" panose="020F0502020204030204"/>
              </a:rPr>
              <a:t>Minska otryggheten – </a:t>
            </a:r>
            <a:r>
              <a:rPr lang="sv-SE" sz="1000">
                <a:cs typeface="Calibri" panose="020F0502020204030204"/>
              </a:rPr>
              <a:t>Fysiska miljön men också att säkerställa att de mest otrygga nås av åtgärderna.</a:t>
            </a:r>
          </a:p>
          <a:p>
            <a:pPr marL="171450" indent="-171450">
              <a:buFont typeface="Arial" panose="020B0604020202020204" pitchFamily="34" charset="0"/>
              <a:buChar char="•"/>
              <a:defRPr/>
            </a:pPr>
            <a:r>
              <a:rPr lang="sv-SE" sz="1000" b="1">
                <a:cs typeface="Calibri" panose="020F0502020204030204"/>
              </a:rPr>
              <a:t>Minska risken för brott – </a:t>
            </a:r>
            <a:r>
              <a:rPr lang="sv-SE" sz="1000">
                <a:cs typeface="Calibri" panose="020F0502020204030204"/>
              </a:rPr>
              <a:t>Fysiska miljön, att skydda verksamheter och objekt men också att öka kontrollfunktionerna för att motverka organiserad brottslighet och våldsbejakande extremism samt att </a:t>
            </a:r>
            <a:r>
              <a:rPr lang="sv-SE" sz="1000"/>
              <a:t>stoppa nyrekrytering, gängkriminalitet, otillåten påverkan, och utvecklingen av parallella samhällsstrukturer.</a:t>
            </a:r>
            <a:endParaRPr lang="sv-SE" sz="1000" b="0">
              <a:cs typeface="Calibri" panose="020F0502020204030204"/>
            </a:endParaRPr>
          </a:p>
          <a:p>
            <a:pPr marL="171450" indent="-171450">
              <a:buFont typeface="Arial" panose="020B0604020202020204" pitchFamily="34" charset="0"/>
              <a:buChar char="•"/>
              <a:defRPr/>
            </a:pPr>
            <a:r>
              <a:rPr lang="sv-SE" sz="1000" b="1">
                <a:cs typeface="Calibri" panose="020F0502020204030204"/>
              </a:rPr>
              <a:t>Minska motivationen att begå brott – </a:t>
            </a:r>
            <a:r>
              <a:rPr lang="sv-SE" sz="1000"/>
              <a:t>Utveckla och stärka det vålds- och drogförebyggande arbetet, att genomföra skyndsamma, samordnade och individanpassade insatser till barn och unga i riskzonen samt till den som vill lämna ett liv i kriminalitet. Det handlar också om att stärka och utveckla arbetet med brottsofferstöd.</a:t>
            </a:r>
            <a:endParaRPr lang="sv-SE" sz="1000">
              <a:cs typeface="Calibri" panose="020F0502020204030204"/>
            </a:endParaRPr>
          </a:p>
          <a:p>
            <a:pPr>
              <a:defRPr/>
            </a:pPr>
            <a:endParaRPr lang="sv-SE" sz="10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p:txBody>
      </p:sp>
      <p:sp>
        <p:nvSpPr>
          <p:cNvPr id="4" name="Platshållare för datum 3"/>
          <p:cNvSpPr>
            <a:spLocks noGrp="1"/>
          </p:cNvSpPr>
          <p:nvPr>
            <p:ph type="dt" idx="1"/>
          </p:nvPr>
        </p:nvSpPr>
        <p:spPr/>
        <p:txBody>
          <a:bodyPr/>
          <a:lstStyle/>
          <a:p>
            <a:fld id="{37DBA35B-1191-4174-B153-7DD1424FD990}" type="datetime1">
              <a:rPr lang="sv-SE" smtClean="0"/>
              <a:t>2022-08-16</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4</a:t>
            </a:fld>
            <a:endParaRPr lang="sv-SE"/>
          </a:p>
        </p:txBody>
      </p:sp>
    </p:spTree>
    <p:extLst>
      <p:ext uri="{BB962C8B-B14F-4D97-AF65-F5344CB8AC3E}">
        <p14:creationId xmlns:p14="http://schemas.microsoft.com/office/powerpoint/2010/main" val="3769094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sz="1200" b="1">
                <a:cs typeface="Calibri"/>
              </a:rPr>
              <a:t>Definitioner och problembeskrivning</a:t>
            </a:r>
          </a:p>
          <a:p>
            <a:pPr>
              <a:defRPr/>
            </a:pPr>
            <a:r>
              <a:rPr lang="sv-SE" sz="1200">
                <a:cs typeface="Calibri"/>
              </a:rPr>
              <a:t>Varje</a:t>
            </a:r>
            <a:r>
              <a:rPr lang="sv-SE" sz="1200" kern="1200">
                <a:solidFill>
                  <a:schemeClr val="tx1"/>
                </a:solidFill>
                <a:effectLst/>
                <a:latin typeface="+mn-lt"/>
                <a:ea typeface="+mn-ea"/>
                <a:cs typeface="+mn-cs"/>
              </a:rPr>
              <a:t> mål inleds med en kort definition samt en problembeskrivning som beskriver hur det ser ut i Göteborg idag. Det sätter programmet i ett sammanhang och motiverar vad stadens arbete ska förbättra. Problembeskrivningen bygger på nationella och lokala undersökningar och rapporter.</a:t>
            </a:r>
            <a:r>
              <a:rPr lang="sv-SE" sz="1200"/>
              <a:t> </a:t>
            </a:r>
            <a:endParaRPr lang="sv-SE" sz="1200">
              <a:cs typeface="Calibri" panose="020F0502020204030204"/>
            </a:endParaRPr>
          </a:p>
          <a:p>
            <a:endParaRPr lang="sv-SE" sz="1200"/>
          </a:p>
          <a:p>
            <a:pPr>
              <a:defRPr/>
            </a:pPr>
            <a:r>
              <a:rPr lang="sv-SE" sz="1200" b="1">
                <a:cs typeface="Calibri"/>
              </a:rPr>
              <a:t>Strategier</a:t>
            </a:r>
            <a:endParaRPr lang="sv-SE" sz="1200" b="1"/>
          </a:p>
          <a:p>
            <a:pPr marL="0" marR="0" lvl="0" indent="0" algn="l" defTabSz="914400">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Strategier är kopplade till varje mål. Målen är överlappande och strategierna är möjliga att applicera på fler än ett mål. Programmets val av uppdelning av strategier är gjord för att nå bästa effekt på målet.</a:t>
            </a:r>
            <a:endParaRPr lang="sv-SE" sz="120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Lyft fram att syftet med programmet är att det ska bli en trygg och säker stad för medborgarna. Vi vill nå effekt.</a:t>
            </a:r>
            <a:endParaRPr lang="sv-SE" sz="1200" kern="120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latin typeface="+mn-lt"/>
              <a:ea typeface="+mn-ea"/>
              <a:cs typeface="+mn-cs"/>
            </a:endParaRPr>
          </a:p>
          <a:p>
            <a:pPr marL="0" indent="0">
              <a:buNone/>
            </a:pPr>
            <a:r>
              <a:rPr lang="sv-SE" sz="1200" b="1"/>
              <a:t>Ansvar</a:t>
            </a:r>
            <a:endParaRPr lang="sv-SE" sz="1200"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a:effectLst/>
                <a:latin typeface="Times New Roman"/>
                <a:ea typeface="MS PMincho"/>
                <a:cs typeface="Times New Roman"/>
              </a:rPr>
              <a:t>För varje strategi anges ansvariga nämnder och styrelser. Ett ansvar innebär att utpekad nämnd eller styrelse har en rådighet över strategins genomförande inom ramen för sin ordinarie verksamhet. Den ansvariga nämnden eller styrelsen ska samråda med och aktivt söka samverkan med andra nämnder och styrelser när de egna besluten och det egna agerandet påverkar andra. I de fall ett ansvar utdelas till samtliga nämnder och styrelser medför det ett ansvar att se över sin verksamhet och identifiera på vilket sätt respektive nämnd och styrelse kan genomföra strategin och på så sätt bidra till måluppfyllelse. En ansvarig nämnd eller styrelse ska aktivt bidra till uppföljningen av strategin och målet. Ett ansvar innebär också att informera nämnder och styrelser med särskilt ansvar när eget initiativ inom strategin tas.</a:t>
            </a:r>
          </a:p>
          <a:p>
            <a:endParaRPr lang="sv-SE" b="1"/>
          </a:p>
          <a:p>
            <a:pPr marL="0" indent="0">
              <a:buNone/>
            </a:pPr>
            <a:r>
              <a:rPr lang="sv-SE" sz="1200" b="1"/>
              <a:t>Särskilt ansvar</a:t>
            </a:r>
            <a:endParaRPr lang="sv-SE" sz="1200">
              <a:cs typeface="Calibri" panose="020F0502020204030204"/>
            </a:endParaRPr>
          </a:p>
          <a:p>
            <a:r>
              <a:rPr lang="sv-SE" sz="1800">
                <a:effectLst/>
                <a:latin typeface="Times New Roman"/>
                <a:ea typeface="MS PMincho"/>
                <a:cs typeface="Times New Roman"/>
              </a:rPr>
              <a:t>För en del strategier finns ett särskilt ansvar utpekat vilket medför ett samordningsansvar för den kraftsamling som staden behöver göra inom området samt vid behov initiera det gemensamma arbetet med berörda nämnder och styrelser. Det kan dessutom innebära att identifiera om det krävs ytterligare styrning inom området och i så fall i vilken form. Ett särskilt ansvar innebär dessutom att samordna uppföljningen av strategin. Ett särskilt ansvar innebär inte ett övertagande av andra nämnders eller styrelsers ordinarie ansvarsområden enligt reglemente, andra styrande dokument eller lagstiftning. I de fall ett särskilt ansvar åläggs flera nämnder eller styrelser behöver dessa ha en dialog kring fördelning av det särskilda ansvaret.</a:t>
            </a:r>
            <a:r>
              <a:rPr lang="sv-SE" sz="1800">
                <a:latin typeface="Times New Roman"/>
                <a:ea typeface="MS PMincho"/>
                <a:cs typeface="Times New Roman"/>
              </a:rPr>
              <a:t> </a:t>
            </a:r>
            <a:endParaRPr lang="sv-SE" sz="1800">
              <a:effectLst/>
              <a:latin typeface="Times New Roman" panose="02020603050405020304" pitchFamily="18" charset="0"/>
              <a:ea typeface="MS PMincho" panose="02020600040205080304" pitchFamily="18" charset="-128"/>
              <a:cs typeface="Times New Roman"/>
            </a:endParaRPr>
          </a:p>
          <a:p>
            <a:endParaRPr lang="sv-SE" sz="1800">
              <a:effectLst/>
              <a:latin typeface="Times New Roman" panose="02020603050405020304" pitchFamily="18" charset="0"/>
              <a:ea typeface="MS PMincho" panose="02020600040205080304" pitchFamily="18" charset="-128"/>
            </a:endParaRPr>
          </a:p>
          <a:p>
            <a:r>
              <a:rPr lang="sv-SE" sz="1800">
                <a:effectLst/>
                <a:latin typeface="Times New Roman"/>
                <a:ea typeface="MS PMincho"/>
                <a:cs typeface="Times New Roman"/>
              </a:rPr>
              <a:t>Även nämnder och styrelser som inte direkt nämns i ansvarsutdelningen ska bidra till helheten i genomförandet av måluppfyllelsen. Staden kan också samverka med till exempel civilsamhället och näringslivet.</a:t>
            </a:r>
            <a:endParaRPr lang="sv-SE" sz="1200">
              <a:latin typeface="Times New Roman"/>
              <a:ea typeface="MS PMincho"/>
              <a:cs typeface="Times New Roman"/>
            </a:endParaRPr>
          </a:p>
        </p:txBody>
      </p:sp>
      <p:sp>
        <p:nvSpPr>
          <p:cNvPr id="4" name="Platshållare för bildnummer 3"/>
          <p:cNvSpPr>
            <a:spLocks noGrp="1"/>
          </p:cNvSpPr>
          <p:nvPr>
            <p:ph type="sldNum" sz="quarter" idx="5"/>
          </p:nvPr>
        </p:nvSpPr>
        <p:spPr/>
        <p:txBody>
          <a:bodyPr/>
          <a:lstStyle/>
          <a:p>
            <a:fld id="{A01F0F06-8F77-4DA4-B858-9B77B0CB4820}" type="slidenum">
              <a:rPr lang="sv-SE" smtClean="0"/>
              <a:t>5</a:t>
            </a:fld>
            <a:endParaRPr lang="sv-SE"/>
          </a:p>
        </p:txBody>
      </p:sp>
    </p:spTree>
    <p:extLst>
      <p:ext uri="{BB962C8B-B14F-4D97-AF65-F5344CB8AC3E}">
        <p14:creationId xmlns:p14="http://schemas.microsoft.com/office/powerpoint/2010/main" val="2815996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A01F0F06-8F77-4DA4-B858-9B77B0CB4820}" type="slidenum">
              <a:rPr lang="sv-SE" smtClean="0"/>
              <a:t>7</a:t>
            </a:fld>
            <a:endParaRPr lang="sv-SE"/>
          </a:p>
        </p:txBody>
      </p:sp>
    </p:spTree>
    <p:extLst>
      <p:ext uri="{BB962C8B-B14F-4D97-AF65-F5344CB8AC3E}">
        <p14:creationId xmlns:p14="http://schemas.microsoft.com/office/powerpoint/2010/main" val="3922509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lnSpc>
                <a:spcPct val="115000"/>
              </a:lnSpc>
              <a:spcAft>
                <a:spcPts val="800"/>
              </a:spcAft>
            </a:pPr>
            <a:r>
              <a:rPr lang="sv-SE" sz="1200">
                <a:effectLst/>
                <a:latin typeface="Times New Roman" panose="02020603050405020304" pitchFamily="18" charset="0"/>
                <a:ea typeface="Times New Roman" panose="02020603050405020304" pitchFamily="18" charset="0"/>
                <a:cs typeface="Times New Roman" panose="02020603050405020304" pitchFamily="18" charset="0"/>
              </a:rPr>
              <a:t>Viktiga förutsättningar för att generera resultat för hela programmets mål är att kvaliteten på samordning och samverkan är hög samt att arbetet bedrivs kunskapsbaserat. </a:t>
            </a:r>
          </a:p>
          <a:p>
            <a:pPr fontAlgn="base">
              <a:lnSpc>
                <a:spcPct val="115000"/>
              </a:lnSpc>
              <a:spcAft>
                <a:spcPts val="800"/>
              </a:spcAft>
            </a:pPr>
            <a:endParaRPr lang="sv-SE" sz="1200">
              <a:effectLst/>
              <a:latin typeface="Times New Roman" panose="02020603050405020304" pitchFamily="18" charset="0"/>
              <a:cs typeface="Times New Roman" panose="02020603050405020304" pitchFamily="18" charset="0"/>
            </a:endParaRPr>
          </a:p>
          <a:p>
            <a:pPr fontAlgn="base">
              <a:lnSpc>
                <a:spcPct val="115000"/>
              </a:lnSpc>
              <a:spcAft>
                <a:spcPts val="800"/>
              </a:spcAft>
            </a:pPr>
            <a:r>
              <a:rPr lang="sv-SE" sz="1200">
                <a:effectLst/>
                <a:latin typeface="Times New Roman" panose="02020603050405020304" pitchFamily="18" charset="0"/>
                <a:cs typeface="Times New Roman" panose="02020603050405020304" pitchFamily="18" charset="0"/>
              </a:rPr>
              <a:t>För fler detaljer samt indikatorer och nyckeltal, se bilaga 4 (sid. 31) i ToB-programmet.</a:t>
            </a:r>
            <a:endParaRPr lang="sv-SE"/>
          </a:p>
        </p:txBody>
      </p:sp>
      <p:sp>
        <p:nvSpPr>
          <p:cNvPr id="4" name="Platshållare för bildnummer 3"/>
          <p:cNvSpPr>
            <a:spLocks noGrp="1"/>
          </p:cNvSpPr>
          <p:nvPr>
            <p:ph type="sldNum" sz="quarter" idx="5"/>
          </p:nvPr>
        </p:nvSpPr>
        <p:spPr/>
        <p:txBody>
          <a:bodyPr/>
          <a:lstStyle/>
          <a:p>
            <a:fld id="{A01F0F06-8F77-4DA4-B858-9B77B0CB4820}" type="slidenum">
              <a:rPr lang="sv-SE" smtClean="0"/>
              <a:t>8</a:t>
            </a:fld>
            <a:endParaRPr lang="sv-SE"/>
          </a:p>
        </p:txBody>
      </p:sp>
    </p:spTree>
    <p:extLst>
      <p:ext uri="{BB962C8B-B14F-4D97-AF65-F5344CB8AC3E}">
        <p14:creationId xmlns:p14="http://schemas.microsoft.com/office/powerpoint/2010/main" val="3848002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v-SE" dirty="0"/>
              <a:t>En teoretisk utgångspunkt i det trygghetsskapande och brottsförebyggande arbetet är en uppdelning utifrån preventionsnivåer</a:t>
            </a:r>
            <a:r>
              <a:rPr lang="sv-SE" b="0" dirty="0"/>
              <a:t>.</a:t>
            </a:r>
            <a:r>
              <a:rPr lang="sv-SE" dirty="0"/>
              <a:t> Här är utgångspunkten individen eller gruppen som insatserna riktas mot</a:t>
            </a:r>
            <a:r>
              <a:rPr lang="sv-SE" b="0" dirty="0"/>
              <a:t>. </a:t>
            </a:r>
            <a:r>
              <a:rPr lang="sv-SE" dirty="0"/>
              <a:t>Det handlar om indikerade</a:t>
            </a:r>
            <a:r>
              <a:rPr lang="sv-SE" b="0" dirty="0"/>
              <a:t>, </a:t>
            </a:r>
            <a:r>
              <a:rPr lang="sv-SE" dirty="0"/>
              <a:t>selektiva och universella åtgärder. Den universella preventionen berör alla invånare och avser generella insatser mot brott. Den selektiva nivån riktas mot grupper och individer som riskerar att begå eller utsättas för brott eller särskilt brottsdrabbade platser. Indikerad prevention riktas till dem som har begått eller drabbats av brott tidigare. Det kan också vara tidigare brottsutsatta platser eller verksamheter. Det finns inga skarpa gränser mellan de olika nivåerna</a:t>
            </a:r>
            <a:r>
              <a:rPr lang="sv-SE" b="0" dirty="0"/>
              <a:t>, och </a:t>
            </a:r>
            <a:r>
              <a:rPr lang="sv-SE" dirty="0"/>
              <a:t>arbete som utförs inom dem påverkar varandra. </a:t>
            </a:r>
          </a:p>
          <a:p>
            <a:pPr fontAlgn="base"/>
            <a:endParaRPr lang="sv-SE" dirty="0"/>
          </a:p>
          <a:p>
            <a:pPr fontAlgn="base"/>
            <a:r>
              <a:rPr lang="sv-SE" dirty="0"/>
              <a:t>Bilden omfattar även styrande </a:t>
            </a:r>
            <a:r>
              <a:rPr lang="sv-SE" b="0" dirty="0"/>
              <a:t>dokument </a:t>
            </a:r>
            <a:r>
              <a:rPr lang="sv-SE" dirty="0"/>
              <a:t>som är under framtagande och som konkretiserar delar av strategierna i programmet. Till exempel handlingsplan för att inga områden ska vara utsatta 2025, handlingsplan för att stoppa nyrekrytering, gängkriminalitet och utvecklingen av parallella samhällen, handlingsplan mot tystnadskulturer samt plan för arbete mot våld i nära relationer. Åtgärderna som staden ska utföra </a:t>
            </a:r>
            <a:r>
              <a:rPr lang="sv-SE" b="0" dirty="0"/>
              <a:t>för </a:t>
            </a:r>
            <a:r>
              <a:rPr lang="sv-SE" dirty="0"/>
              <a:t>att minska brottsligheten och öka tryggheten behöver rikta sig mot alla nivåer i preventionstriangeln, vilket det trygghetsskapande och brottsförebyggande programmet inbegriper. </a:t>
            </a:r>
            <a:endParaRPr lang="sv-SE" dirty="0">
              <a:ea typeface="+mn-ea"/>
              <a:cs typeface="+mn-cs"/>
            </a:endParaRPr>
          </a:p>
          <a:p>
            <a:endParaRPr lang="sv-SE" dirty="0"/>
          </a:p>
          <a:p>
            <a:r>
              <a:rPr lang="sv-SE" dirty="0"/>
              <a:t>Det trygghetsskapande och brottsförebyggande programmet fokuserar på mål </a:t>
            </a:r>
            <a:r>
              <a:rPr lang="sv-SE" b="0" i="0" kern="1200" dirty="0">
                <a:effectLst/>
              </a:rPr>
              <a:t>och </a:t>
            </a:r>
            <a:r>
              <a:rPr lang="sv-SE" dirty="0"/>
              <a:t>strategier vars primära syfte är </a:t>
            </a:r>
            <a:r>
              <a:rPr lang="sv-SE" b="0" i="0" kern="1200" dirty="0">
                <a:effectLst/>
              </a:rPr>
              <a:t>att öka </a:t>
            </a:r>
            <a:r>
              <a:rPr lang="sv-SE" dirty="0"/>
              <a:t>tryggheten </a:t>
            </a:r>
            <a:r>
              <a:rPr lang="sv-SE" b="0" i="0" kern="1200" dirty="0">
                <a:effectLst/>
              </a:rPr>
              <a:t>och minska </a:t>
            </a:r>
            <a:r>
              <a:rPr lang="sv-SE" dirty="0"/>
              <a:t>brottsligheten. Utöver det direkt trygghetsskapande och brottsförebyggande arbetet bedriver Göteborgs Stad ett långsiktigt arbete för en jämlik stad som fokuserar på de livsvillkor människor lever under och är en viktig grund för det arbete som sker. Livsvillkoren omfattar bland annat en likvärdig uppväxt, utbildning, arbete, en god försörjning, ett bra boende</a:t>
            </a:r>
            <a:r>
              <a:rPr lang="sv-SE" b="0" i="0" kern="1200" dirty="0">
                <a:effectLst/>
              </a:rPr>
              <a:t>, </a:t>
            </a:r>
            <a:r>
              <a:rPr lang="sv-SE" dirty="0"/>
              <a:t>en god livsmiljö </a:t>
            </a:r>
            <a:r>
              <a:rPr lang="sv-SE" b="0" i="0" kern="1200" dirty="0">
                <a:effectLst/>
              </a:rPr>
              <a:t>samt </a:t>
            </a:r>
            <a:r>
              <a:rPr lang="sv-SE" dirty="0"/>
              <a:t>delaktighet och inflytande i samhällsutvecklingen och i sina liv</a:t>
            </a:r>
            <a:r>
              <a:rPr lang="sv-SE" b="0" i="0" kern="1200" dirty="0">
                <a:effectLst/>
              </a:rPr>
              <a:t>.</a:t>
            </a:r>
            <a:r>
              <a:rPr lang="sv-SE" dirty="0"/>
              <a:t> Ojämlika livsvillkor kan komma </a:t>
            </a:r>
            <a:r>
              <a:rPr lang="sv-SE" b="0" i="0" kern="1200" dirty="0">
                <a:effectLst/>
              </a:rPr>
              <a:t>till </a:t>
            </a:r>
            <a:r>
              <a:rPr lang="sv-SE" dirty="0"/>
              <a:t>uttryck genom att vissa </a:t>
            </a:r>
            <a:r>
              <a:rPr lang="sv-SE" b="0" i="0" kern="1200" dirty="0">
                <a:effectLst/>
              </a:rPr>
              <a:t>grupper </a:t>
            </a:r>
            <a:r>
              <a:rPr lang="sv-SE" dirty="0"/>
              <a:t>i samhället har mindre möjlighet att påverka sina liv och har en mer begränsad frihet och handlingsutrymme. Det kan yttra sig </a:t>
            </a:r>
            <a:r>
              <a:rPr lang="sv-SE" b="0" i="0" kern="1200" dirty="0">
                <a:effectLst/>
              </a:rPr>
              <a:t>som </a:t>
            </a:r>
            <a:r>
              <a:rPr lang="sv-SE" dirty="0"/>
              <a:t>sämre ekonomiska förutsättningar, trångboddhet och ohälsa samt sämre läsförmåga. Men även i form av otrygghet, låg tillit och lägre demokratisk delaktighet. Fördelningen av livsvillkoren har betydelse för hur jämlikt och sammanhållet ett samhälle är. Social sammanhållning </a:t>
            </a:r>
            <a:r>
              <a:rPr lang="sv-SE" b="0" i="0" kern="1200" dirty="0">
                <a:effectLst/>
              </a:rPr>
              <a:t>är </a:t>
            </a:r>
            <a:r>
              <a:rPr lang="sv-SE" dirty="0"/>
              <a:t>ett kitt som håller ihop samhället. Bristande social sammanhållning </a:t>
            </a:r>
            <a:r>
              <a:rPr lang="sv-SE" b="0" i="0" kern="1200" dirty="0">
                <a:effectLst/>
              </a:rPr>
              <a:t>och </a:t>
            </a:r>
            <a:r>
              <a:rPr lang="sv-SE" dirty="0"/>
              <a:t>låg mellanmänsklig tillit </a:t>
            </a:r>
            <a:r>
              <a:rPr lang="sv-SE" b="0" i="0" kern="1200" dirty="0">
                <a:effectLst/>
              </a:rPr>
              <a:t>kan </a:t>
            </a:r>
            <a:r>
              <a:rPr lang="sv-SE" dirty="0"/>
              <a:t>leda </a:t>
            </a:r>
            <a:r>
              <a:rPr lang="sv-SE" b="0" i="0" kern="1200" dirty="0">
                <a:effectLst/>
              </a:rPr>
              <a:t>till </a:t>
            </a:r>
            <a:r>
              <a:rPr lang="sv-SE" dirty="0"/>
              <a:t>känslan av otrygghet</a:t>
            </a:r>
            <a:r>
              <a:rPr lang="sv-SE" b="0" i="0" kern="1200" dirty="0">
                <a:effectLst/>
              </a:rPr>
              <a:t>.</a:t>
            </a:r>
            <a:r>
              <a:rPr lang="sv-SE" dirty="0"/>
              <a:t> </a:t>
            </a:r>
            <a:endParaRPr lang="sv-SE" dirty="0">
              <a:ea typeface="Calibri" panose="020F0502020204030204"/>
              <a:cs typeface="Calibri" panose="020F0502020204030204"/>
            </a:endParaRPr>
          </a:p>
          <a:p>
            <a:endParaRPr lang="sv-SE" dirty="0"/>
          </a:p>
          <a:p>
            <a:r>
              <a:rPr lang="sv-SE" dirty="0"/>
              <a:t>Göteborgs Stad har även ett antal styrdokument som fokuserar på kommunens kärnverksamhet, vilka i grunden styrs av lagstiftning. Genom exempelvis handlingsplan för arbete </a:t>
            </a:r>
            <a:r>
              <a:rPr lang="sv-SE" b="0" i="0" kern="1200" dirty="0">
                <a:effectLst/>
              </a:rPr>
              <a:t>med </a:t>
            </a:r>
            <a:r>
              <a:rPr lang="sv-SE" dirty="0"/>
              <a:t>mänskliga rättigheter, program för full delaktighet och planen mot rasism styr staden vilket förhållningssätt som ska råda inom </a:t>
            </a:r>
            <a:r>
              <a:rPr lang="sv-SE" b="0" i="0" kern="1200" dirty="0">
                <a:effectLst/>
              </a:rPr>
              <a:t>exempelvis </a:t>
            </a:r>
            <a:r>
              <a:rPr lang="sv-SE" dirty="0"/>
              <a:t>välfärd, utbildning</a:t>
            </a:r>
            <a:r>
              <a:rPr lang="sv-SE" b="0" i="0" kern="1200" dirty="0">
                <a:effectLst/>
              </a:rPr>
              <a:t>, </a:t>
            </a:r>
            <a:r>
              <a:rPr lang="sv-SE" dirty="0"/>
              <a:t>underhåll och stadsplanering. Att kärnverksamheten bedrivs i enlighet med lagstiftning och den lokala styrningen är en viktig grund för allt trygghetsskapande </a:t>
            </a:r>
            <a:r>
              <a:rPr lang="sv-SE" b="0" i="0" kern="1200" dirty="0">
                <a:effectLst/>
              </a:rPr>
              <a:t>och </a:t>
            </a:r>
            <a:r>
              <a:rPr lang="sv-SE" dirty="0"/>
              <a:t>brottsförebyggande arbete</a:t>
            </a:r>
            <a:r>
              <a:rPr lang="sv-SE" b="0" i="0" kern="1200" dirty="0">
                <a:effectLst/>
              </a:rPr>
              <a:t>.</a:t>
            </a:r>
            <a:r>
              <a:rPr lang="sv-SE" dirty="0"/>
              <a:t> </a:t>
            </a:r>
            <a:endParaRPr lang="sv-SE" dirty="0">
              <a:ea typeface="Calibri" panose="020F0502020204030204"/>
              <a:cs typeface="Calibri" panose="020F0502020204030204"/>
            </a:endParaRPr>
          </a:p>
        </p:txBody>
      </p:sp>
      <p:sp>
        <p:nvSpPr>
          <p:cNvPr id="4" name="Platshållare för datum 3"/>
          <p:cNvSpPr>
            <a:spLocks noGrp="1"/>
          </p:cNvSpPr>
          <p:nvPr>
            <p:ph type="dt" idx="1"/>
          </p:nvPr>
        </p:nvSpPr>
        <p:spPr/>
        <p:txBody>
          <a:bodyPr/>
          <a:lstStyle/>
          <a:p>
            <a:fld id="{F995FFDC-F934-4037-B505-500B08CD3B8C}" type="datetime1">
              <a:rPr lang="sv-SE" smtClean="0"/>
              <a:t>2022-08-16</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9</a:t>
            </a:fld>
            <a:endParaRPr lang="sv-SE"/>
          </a:p>
        </p:txBody>
      </p:sp>
    </p:spTree>
    <p:extLst>
      <p:ext uri="{BB962C8B-B14F-4D97-AF65-F5344CB8AC3E}">
        <p14:creationId xmlns:p14="http://schemas.microsoft.com/office/powerpoint/2010/main" val="40819699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AC0E3E43-ECBA-4F87-AA81-F0A9D23D9ABC}"/>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2995758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716807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4820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773517C6-D6A3-4EB3-BAD9-8E9F74B655B2}"/>
              </a:ext>
            </a:extLst>
          </p:cNvPr>
          <p:cNvSpPr txBox="1">
            <a:spLocks/>
          </p:cNvSpPr>
          <p:nvPr userDrawn="1"/>
        </p:nvSpPr>
        <p:spPr>
          <a:xfrm>
            <a:off x="11125200" y="6379949"/>
            <a:ext cx="586800" cy="144676"/>
          </a:xfrm>
          <a:prstGeom prst="rect">
            <a:avLst/>
          </a:prstGeom>
        </p:spPr>
        <p:txBody>
          <a:bodyPr vert="horz" lIns="0" tIns="0" rIns="0" bIns="0" rtlCol="0" anchor="ctr"/>
          <a:lstStyle>
            <a:defPPr>
              <a:defRPr lang="en-US"/>
            </a:defPPr>
            <a:lvl1pPr marL="0" algn="l" defTabSz="457200" rtl="0" eaLnBrk="1" latinLnBrk="0" hangingPunct="1">
              <a:defRPr lang="sv-SE" sz="800" b="1" kern="120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4999A75-0551-4B09-A151-24523DDA83A0}" type="slidenum">
              <a:rPr lang="sv-SE" sz="1050" smtClean="0"/>
              <a:pPr algn="r"/>
              <a:t>‹#›</a:t>
            </a:fld>
            <a:endParaRPr lang="sv-SE" sz="1050"/>
          </a:p>
        </p:txBody>
      </p:sp>
    </p:spTree>
    <p:extLst>
      <p:ext uri="{BB962C8B-B14F-4D97-AF65-F5344CB8AC3E}">
        <p14:creationId xmlns:p14="http://schemas.microsoft.com/office/powerpoint/2010/main" val="1118758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1D595C18-4E06-4F4A-8D53-445E754F8FE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825237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6" name="Bildobjekt 5" descr="Logo" title="Logo">
            <a:extLst>
              <a:ext uri="{FF2B5EF4-FFF2-40B4-BE49-F238E27FC236}">
                <a16:creationId xmlns:a16="http://schemas.microsoft.com/office/drawing/2014/main" id="{1FEF371B-90A0-401E-8907-6C299E475215}"/>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2047192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t>Kontakt</a:t>
            </a:r>
          </a:p>
        </p:txBody>
      </p:sp>
      <p:pic>
        <p:nvPicPr>
          <p:cNvPr id="13" name="Bildobjekt 12" descr="Logo" title="Logo">
            <a:extLst>
              <a:ext uri="{FF2B5EF4-FFF2-40B4-BE49-F238E27FC236}">
                <a16:creationId xmlns:a16="http://schemas.microsoft.com/office/drawing/2014/main" id="{5507C9CB-4B6F-428A-9C7D-1C9F50F78BAA}"/>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9" name="Platshållare för text 4">
            <a:extLst>
              <a:ext uri="{FF2B5EF4-FFF2-40B4-BE49-F238E27FC236}">
                <a16:creationId xmlns:a16="http://schemas.microsoft.com/office/drawing/2014/main" id="{196A3C66-94FD-4711-9406-C248490DA9E1}"/>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Tree>
    <p:extLst>
      <p:ext uri="{BB962C8B-B14F-4D97-AF65-F5344CB8AC3E}">
        <p14:creationId xmlns:p14="http://schemas.microsoft.com/office/powerpoint/2010/main" val="2309058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329A5EE3-6BBE-4D2B-AE70-AC25F9A01E94}"/>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2357127829"/>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6725"/>
            <a:ext cx="10069200" cy="403200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4043155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80000" y="1736728"/>
            <a:ext cx="5278080"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434313" y="1736728"/>
            <a:ext cx="5277697"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3152749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87681"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87681"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459095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443261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80000" y="1736728"/>
            <a:ext cx="5734800"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6960000" y="1736728"/>
            <a:ext cx="4752000" cy="4194629"/>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1757066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5986800" y="1736728"/>
            <a:ext cx="5734800"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80000" y="1736731"/>
            <a:ext cx="4752000" cy="4197497"/>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2156288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80000" y="1736725"/>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80000" y="5549755"/>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6725"/>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49755"/>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12000" y="1736725"/>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12000" y="5549755"/>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Tree>
    <p:extLst>
      <p:ext uri="{BB962C8B-B14F-4D97-AF65-F5344CB8AC3E}">
        <p14:creationId xmlns:p14="http://schemas.microsoft.com/office/powerpoint/2010/main" val="3235570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2130757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11" name="Platshållare för bildnummer 3">
            <a:extLst>
              <a:ext uri="{FF2B5EF4-FFF2-40B4-BE49-F238E27FC236}">
                <a16:creationId xmlns:a16="http://schemas.microsoft.com/office/drawing/2014/main" id="{45469678-6FB3-4C29-B7AA-25AEA78F38ED}"/>
              </a:ext>
            </a:extLst>
          </p:cNvPr>
          <p:cNvSpPr txBox="1">
            <a:spLocks/>
          </p:cNvSpPr>
          <p:nvPr userDrawn="1"/>
        </p:nvSpPr>
        <p:spPr>
          <a:xfrm>
            <a:off x="11197213" y="6452974"/>
            <a:ext cx="586800" cy="144676"/>
          </a:xfrm>
          <a:prstGeom prst="rect">
            <a:avLst/>
          </a:prstGeom>
        </p:spPr>
        <p:txBody>
          <a:bodyPr vert="horz" lIns="0" tIns="0" rIns="0" bIns="0" rtlCol="0" anchor="ctr"/>
          <a:lstStyle>
            <a:defPPr>
              <a:defRPr lang="en-US"/>
            </a:defPPr>
            <a:lvl1pPr marL="0" algn="l" defTabSz="457200" rtl="0" eaLnBrk="1" latinLnBrk="0" hangingPunct="1">
              <a:defRPr lang="sv-SE" sz="800" b="1" kern="120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4999A75-0551-4B09-A151-24523DDA83A0}" type="slidenum">
              <a:rPr lang="sv-SE" sz="1100" smtClean="0"/>
              <a:pPr algn="r"/>
              <a:t>‹#›</a:t>
            </a:fld>
            <a:endParaRPr lang="sv-SE" sz="1100"/>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23910673-5D1C-47B8-8388-A6CAD7D08716}"/>
              </a:ext>
            </a:extLst>
          </p:cNvPr>
          <p:cNvPicPr>
            <a:picLocks noChangeAspect="1"/>
          </p:cNvPicPr>
          <p:nvPr userDrawn="1"/>
        </p:nvPicPr>
        <p:blipFill>
          <a:blip r:embed="rId18"/>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05147640"/>
      </p:ext>
    </p:extLst>
  </p:cSld>
  <p:clrMap bg1="lt1" tx1="dk1" bg2="lt2" tx2="dk2" accent1="accent1" accent2="accent2" accent3="accent3" accent4="accent4" accent5="accent5" accent6="accent6" hlink="hlink" folHlink="folHlink"/>
  <p:sldLayoutIdLst>
    <p:sldLayoutId id="2147484578" r:id="rId1"/>
    <p:sldLayoutId id="2147484579" r:id="rId2"/>
    <p:sldLayoutId id="2147484580" r:id="rId3"/>
    <p:sldLayoutId id="2147484581" r:id="rId4"/>
    <p:sldLayoutId id="2147484582" r:id="rId5"/>
    <p:sldLayoutId id="2147484583" r:id="rId6"/>
    <p:sldLayoutId id="2147484584" r:id="rId7"/>
    <p:sldLayoutId id="2147484585" r:id="rId8"/>
    <p:sldLayoutId id="2147484586" r:id="rId9"/>
    <p:sldLayoutId id="2147484587" r:id="rId10"/>
    <p:sldLayoutId id="2147484588" r:id="rId11"/>
    <p:sldLayoutId id="2147484589" r:id="rId12"/>
    <p:sldLayoutId id="2147484590" r:id="rId13"/>
    <p:sldLayoutId id="2147484591" r:id="rId14"/>
    <p:sldLayoutId id="2147484592" r:id="rId15"/>
    <p:sldLayoutId id="2147484593" r:id="rId16"/>
  </p:sldLayoutIdLst>
  <p:hf hdr="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emilia.aman@stadshuset.goteborg.se" TargetMode="External"/><Relationship Id="rId2" Type="http://schemas.openxmlformats.org/officeDocument/2006/relationships/hyperlink" Target="mailto:kaj.larsson@stadshuset.goteborg.se"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1520449D-022E-43B9-86F7-C622FB904B33}"/>
              </a:ext>
            </a:extLst>
          </p:cNvPr>
          <p:cNvSpPr>
            <a:spLocks noGrp="1"/>
          </p:cNvSpPr>
          <p:nvPr>
            <p:ph type="ctrTitle"/>
          </p:nvPr>
        </p:nvSpPr>
        <p:spPr>
          <a:xfrm>
            <a:off x="1731696" y="2626153"/>
            <a:ext cx="9469704" cy="1349829"/>
          </a:xfrm>
        </p:spPr>
        <p:txBody>
          <a:bodyPr/>
          <a:lstStyle/>
          <a:p>
            <a:r>
              <a:rPr lang="sv-SE" sz="3600"/>
              <a:t>Göteborgs Stads trygghetsskapande och brottsförebyggande program</a:t>
            </a:r>
          </a:p>
        </p:txBody>
      </p:sp>
      <p:sp>
        <p:nvSpPr>
          <p:cNvPr id="6" name="Platshållare för text 5">
            <a:extLst>
              <a:ext uri="{FF2B5EF4-FFF2-40B4-BE49-F238E27FC236}">
                <a16:creationId xmlns:a16="http://schemas.microsoft.com/office/drawing/2014/main" id="{00397904-DC9B-495D-AF39-C273E3B4D511}"/>
              </a:ext>
            </a:extLst>
          </p:cNvPr>
          <p:cNvSpPr>
            <a:spLocks noGrp="1"/>
          </p:cNvSpPr>
          <p:nvPr>
            <p:ph type="body" sz="quarter" idx="10"/>
          </p:nvPr>
        </p:nvSpPr>
        <p:spPr/>
        <p:txBody>
          <a:bodyPr vert="horz" lIns="0" tIns="0" rIns="0" bIns="0" rtlCol="0" anchor="t">
            <a:noAutofit/>
          </a:bodyPr>
          <a:lstStyle/>
          <a:p>
            <a:r>
              <a:rPr lang="sv-SE"/>
              <a:t>Juli 2022</a:t>
            </a:r>
          </a:p>
        </p:txBody>
      </p:sp>
      <p:sp>
        <p:nvSpPr>
          <p:cNvPr id="4" name="Platshållare för text 3">
            <a:extLst>
              <a:ext uri="{FF2B5EF4-FFF2-40B4-BE49-F238E27FC236}">
                <a16:creationId xmlns:a16="http://schemas.microsoft.com/office/drawing/2014/main" id="{FEF5967C-05AC-4217-A55D-146BDAC968E0}"/>
              </a:ext>
            </a:extLst>
          </p:cNvPr>
          <p:cNvSpPr>
            <a:spLocks noGrp="1"/>
          </p:cNvSpPr>
          <p:nvPr>
            <p:ph type="body" sz="quarter" idx="11"/>
          </p:nvPr>
        </p:nvSpPr>
        <p:spPr/>
        <p:txBody>
          <a:bodyPr vert="horz" lIns="0" tIns="0" rIns="0" bIns="0" rtlCol="0" anchor="t">
            <a:noAutofit/>
          </a:bodyPr>
          <a:lstStyle/>
          <a:p>
            <a:r>
              <a:rPr lang="sv-SE">
                <a:cs typeface="Arial"/>
              </a:rPr>
              <a:t>Ett första presentationsmaterial</a:t>
            </a:r>
            <a:endParaRPr lang="sv-SE"/>
          </a:p>
        </p:txBody>
      </p:sp>
    </p:spTree>
    <p:extLst>
      <p:ext uri="{BB962C8B-B14F-4D97-AF65-F5344CB8AC3E}">
        <p14:creationId xmlns:p14="http://schemas.microsoft.com/office/powerpoint/2010/main" val="709472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D7AC3532-E360-4870-A44B-F4DD42C87EFC}"/>
              </a:ext>
            </a:extLst>
          </p:cNvPr>
          <p:cNvSpPr>
            <a:spLocks noGrp="1"/>
          </p:cNvSpPr>
          <p:nvPr>
            <p:ph type="body" sz="quarter" idx="11"/>
          </p:nvPr>
        </p:nvSpPr>
        <p:spPr>
          <a:xfrm>
            <a:off x="1420649" y="2830624"/>
            <a:ext cx="8564764" cy="2971086"/>
          </a:xfrm>
        </p:spPr>
        <p:txBody>
          <a:bodyPr vert="horz" lIns="0" tIns="0" rIns="0" bIns="0" numCol="1" spcCol="180000" rtlCol="0" anchor="t">
            <a:noAutofit/>
          </a:bodyPr>
          <a:lstStyle/>
          <a:p>
            <a:r>
              <a:rPr lang="sv-SE">
                <a:cs typeface="Arial"/>
              </a:rPr>
              <a:t>Avdelning Trygghet och Samhälle, område Utveckling av stadens verksamheter</a:t>
            </a:r>
          </a:p>
          <a:p>
            <a:r>
              <a:rPr lang="sv-SE">
                <a:cs typeface="Arial"/>
              </a:rPr>
              <a:t>Stadsledningskontoret, Göteborgs Stad</a:t>
            </a:r>
          </a:p>
          <a:p>
            <a:endParaRPr lang="sv-SE">
              <a:cs typeface="Arial"/>
            </a:endParaRPr>
          </a:p>
          <a:p>
            <a:r>
              <a:rPr lang="sv-SE">
                <a:cs typeface="Arial"/>
              </a:rPr>
              <a:t>Kaj Larsson</a:t>
            </a:r>
          </a:p>
          <a:p>
            <a:r>
              <a:rPr lang="sv-SE">
                <a:cs typeface="Arial"/>
                <a:hlinkClick r:id="rId2">
                  <a:extLst>
                    <a:ext uri="{A12FA001-AC4F-418D-AE19-62706E023703}">
                      <ahyp:hlinkClr xmlns:ahyp="http://schemas.microsoft.com/office/drawing/2018/hyperlinkcolor" val="tx"/>
                    </a:ext>
                  </a:extLst>
                </a:hlinkClick>
              </a:rPr>
              <a:t>kaj.larsson@stadshuset.goteborg.se</a:t>
            </a:r>
            <a:endParaRPr lang="sv-SE">
              <a:cs typeface="Arial"/>
            </a:endParaRPr>
          </a:p>
          <a:p>
            <a:endParaRPr lang="sv-SE">
              <a:cs typeface="Arial"/>
            </a:endParaRPr>
          </a:p>
          <a:p>
            <a:r>
              <a:rPr lang="sv-SE">
                <a:cs typeface="Arial"/>
              </a:rPr>
              <a:t>Emilia Åman</a:t>
            </a:r>
          </a:p>
          <a:p>
            <a:r>
              <a:rPr lang="sv-SE">
                <a:cs typeface="Arial"/>
                <a:hlinkClick r:id="rId3">
                  <a:extLst>
                    <a:ext uri="{A12FA001-AC4F-418D-AE19-62706E023703}">
                      <ahyp:hlinkClr xmlns:ahyp="http://schemas.microsoft.com/office/drawing/2018/hyperlinkcolor" val="tx"/>
                    </a:ext>
                  </a:extLst>
                </a:hlinkClick>
              </a:rPr>
              <a:t>emilia.aman@stadshuset.goteborg.se</a:t>
            </a:r>
            <a:r>
              <a:rPr lang="sv-SE">
                <a:cs typeface="Arial"/>
              </a:rPr>
              <a:t> </a:t>
            </a:r>
          </a:p>
        </p:txBody>
      </p:sp>
    </p:spTree>
    <p:extLst>
      <p:ext uri="{BB962C8B-B14F-4D97-AF65-F5344CB8AC3E}">
        <p14:creationId xmlns:p14="http://schemas.microsoft.com/office/powerpoint/2010/main" val="2683570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1">
            <a:extLst>
              <a:ext uri="{FF2B5EF4-FFF2-40B4-BE49-F238E27FC236}">
                <a16:creationId xmlns:a16="http://schemas.microsoft.com/office/drawing/2014/main" id="{215E8CDF-C869-4FB0-A5CC-8FF6685622BF}"/>
              </a:ext>
            </a:extLst>
          </p:cNvPr>
          <p:cNvSpPr>
            <a:spLocks noGrp="1"/>
          </p:cNvSpPr>
          <p:nvPr>
            <p:ph type="ftr" sz="quarter" idx="11"/>
          </p:nvPr>
        </p:nvSpPr>
        <p:spPr>
          <a:xfrm>
            <a:off x="479999" y="6376989"/>
            <a:ext cx="5616000" cy="147636"/>
          </a:xfrm>
        </p:spPr>
        <p:txBody>
          <a:bodyPr/>
          <a:lstStyle/>
          <a:p>
            <a:endParaRPr lang="sv-SE"/>
          </a:p>
        </p:txBody>
      </p:sp>
      <p:pic>
        <p:nvPicPr>
          <p:cNvPr id="7" name="Bildobjekt 6" descr="En bild som visar träd, gräs, utomhus, natur&#10;&#10;Automatiskt genererad beskrivning">
            <a:extLst>
              <a:ext uri="{FF2B5EF4-FFF2-40B4-BE49-F238E27FC236}">
                <a16:creationId xmlns:a16="http://schemas.microsoft.com/office/drawing/2014/main" id="{B0E51C2E-28AC-4747-B351-6238884C57A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215" b="2515"/>
          <a:stretch/>
        </p:blipFill>
        <p:spPr>
          <a:xfrm>
            <a:off x="20" y="10"/>
            <a:ext cx="12191980" cy="6857990"/>
          </a:xfrm>
          <a:prstGeom prst="round2SameRect">
            <a:avLst>
              <a:gd name="adj1" fmla="val 0"/>
              <a:gd name="adj2" fmla="val 0"/>
            </a:avLst>
          </a:prstGeom>
          <a:noFill/>
        </p:spPr>
      </p:pic>
      <p:sp>
        <p:nvSpPr>
          <p:cNvPr id="3" name="Platshållare för innehåll 2">
            <a:extLst>
              <a:ext uri="{FF2B5EF4-FFF2-40B4-BE49-F238E27FC236}">
                <a16:creationId xmlns:a16="http://schemas.microsoft.com/office/drawing/2014/main" id="{DF82039B-A147-4FED-AA02-7C30FC102FAE}"/>
              </a:ext>
            </a:extLst>
          </p:cNvPr>
          <p:cNvSpPr>
            <a:spLocks noGrp="1"/>
          </p:cNvSpPr>
          <p:nvPr>
            <p:ph type="ctrTitle"/>
          </p:nvPr>
        </p:nvSpPr>
        <p:spPr>
          <a:xfrm>
            <a:off x="555171" y="3309257"/>
            <a:ext cx="11266715" cy="2861851"/>
          </a:xfrm>
        </p:spPr>
        <p:txBody>
          <a:bodyPr anchor="ctr">
            <a:noAutofit/>
          </a:bodyPr>
          <a:lstStyle/>
          <a:p>
            <a:pPr algn="l">
              <a:lnSpc>
                <a:spcPct val="115000"/>
              </a:lnSpc>
            </a:pPr>
            <a:r>
              <a:rPr lang="sv-SE" sz="3600" i="1">
                <a:effectLst/>
                <a:latin typeface="Calibri" panose="020F0502020204030204" pitchFamily="34" charset="0"/>
                <a:ea typeface="Calibri" panose="020F0502020204030204" pitchFamily="34" charset="0"/>
              </a:rPr>
              <a:t>Trygg stad för alla</a:t>
            </a:r>
            <a:br>
              <a:rPr lang="sv-SE" sz="2000">
                <a:effectLst/>
                <a:latin typeface="Calibri" panose="020F0502020204030204" pitchFamily="34" charset="0"/>
                <a:ea typeface="Calibri" panose="020F0502020204030204" pitchFamily="34" charset="0"/>
              </a:rPr>
            </a:br>
            <a:r>
              <a:rPr lang="sv-SE" sz="2000" i="1">
                <a:effectLst/>
                <a:latin typeface="Open Sans" panose="020B0606030504020204" pitchFamily="34" charset="0"/>
              </a:rPr>
              <a:t>Alla som lever, verkar eller vistas i staden ska vara trygga och säkra i Göteborg. Alla ska kunna röra sig fritt och vara trygga i sina hem. Ingen ska behöva begränsa sitt vardagsliv eller avstå från att besöka en plats på grund av rädslan för att utsättas för brott. Göteborgs Stad ska arbeta kunskapsbaserat med aktuella läges- och problembilder för att öka tryggheten och tilliten samt förebygga och minska brottsligheten i staden. Arbetet ska ske i samverkan med fastighetsägare, näringslivet, polisen och andra statliga och regionala aktörer och myndigheter samt akademin. Den samlade förmågan är även beroende av goda krafter hos civilsamhället, både i organiserad form och av enskilda.</a:t>
            </a:r>
            <a:br>
              <a:rPr lang="sv-SE" sz="1800">
                <a:effectLst/>
                <a:latin typeface="Open Sans" panose="020B0606030504020204" pitchFamily="34" charset="0"/>
              </a:rPr>
            </a:br>
            <a:endParaRPr lang="sv-SE" sz="2000">
              <a:effectLst/>
              <a:latin typeface="Calibri" panose="020F0502020204030204" pitchFamily="34" charset="0"/>
              <a:ea typeface="Calibri" panose="020F0502020204030204" pitchFamily="34" charset="0"/>
            </a:endParaRPr>
          </a:p>
        </p:txBody>
      </p:sp>
      <p:sp>
        <p:nvSpPr>
          <p:cNvPr id="5" name="textruta 4">
            <a:extLst>
              <a:ext uri="{FF2B5EF4-FFF2-40B4-BE49-F238E27FC236}">
                <a16:creationId xmlns:a16="http://schemas.microsoft.com/office/drawing/2014/main" id="{43A78F6C-38F2-4EC6-A864-D325135147D1}"/>
              </a:ext>
            </a:extLst>
          </p:cNvPr>
          <p:cNvSpPr txBox="1"/>
          <p:nvPr/>
        </p:nvSpPr>
        <p:spPr>
          <a:xfrm>
            <a:off x="8698841" y="6486988"/>
            <a:ext cx="3230880" cy="261610"/>
          </a:xfrm>
          <a:prstGeom prst="rect">
            <a:avLst/>
          </a:prstGeom>
          <a:noFill/>
        </p:spPr>
        <p:txBody>
          <a:bodyPr wrap="square" rtlCol="0">
            <a:spAutoFit/>
          </a:bodyPr>
          <a:lstStyle/>
          <a:p>
            <a:pPr algn="r"/>
            <a:r>
              <a:rPr lang="sv-SE" sz="1100" i="1">
                <a:solidFill>
                  <a:schemeClr val="bg1"/>
                </a:solidFill>
              </a:rPr>
              <a:t>Foto: Lo Birgersson</a:t>
            </a:r>
          </a:p>
        </p:txBody>
      </p:sp>
    </p:spTree>
    <p:extLst>
      <p:ext uri="{BB962C8B-B14F-4D97-AF65-F5344CB8AC3E}">
        <p14:creationId xmlns:p14="http://schemas.microsoft.com/office/powerpoint/2010/main" val="4260463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6B2DC8-C8FC-48D3-8FF2-40FE8E6C842C}"/>
              </a:ext>
            </a:extLst>
          </p:cNvPr>
          <p:cNvSpPr>
            <a:spLocks noGrp="1"/>
          </p:cNvSpPr>
          <p:nvPr>
            <p:ph type="title"/>
          </p:nvPr>
        </p:nvSpPr>
        <p:spPr>
          <a:xfrm>
            <a:off x="407988" y="404813"/>
            <a:ext cx="9170279" cy="736959"/>
          </a:xfrm>
        </p:spPr>
        <p:txBody>
          <a:bodyPr anchor="ctr">
            <a:normAutofit/>
          </a:bodyPr>
          <a:lstStyle/>
          <a:p>
            <a:r>
              <a:rPr lang="sv-SE"/>
              <a:t>Bakgrund</a:t>
            </a:r>
          </a:p>
        </p:txBody>
      </p:sp>
      <p:sp>
        <p:nvSpPr>
          <p:cNvPr id="3" name="Platshållare för innehåll 2">
            <a:extLst>
              <a:ext uri="{FF2B5EF4-FFF2-40B4-BE49-F238E27FC236}">
                <a16:creationId xmlns:a16="http://schemas.microsoft.com/office/drawing/2014/main" id="{B126BB5F-E51F-4884-A834-3E9D9431E01E}"/>
              </a:ext>
            </a:extLst>
          </p:cNvPr>
          <p:cNvSpPr>
            <a:spLocks noGrp="1"/>
          </p:cNvSpPr>
          <p:nvPr>
            <p:ph sz="half" idx="1"/>
          </p:nvPr>
        </p:nvSpPr>
        <p:spPr>
          <a:xfrm>
            <a:off x="479999" y="1736728"/>
            <a:ext cx="6156328" cy="4194629"/>
          </a:xfrm>
        </p:spPr>
        <p:txBody>
          <a:bodyPr vert="horz" lIns="0" tIns="0" rIns="0" bIns="0" rtlCol="0" anchor="t">
            <a:normAutofit/>
          </a:bodyPr>
          <a:lstStyle/>
          <a:p>
            <a:pPr marL="229870" indent="-229870"/>
            <a:r>
              <a:rPr lang="sv-SE"/>
              <a:t>Beslut i kommunstyrelsen 11 december 2019 om att ta fram ett nytt program för det trygghetsfrämjande och brottsförebyggande arbetet. </a:t>
            </a:r>
          </a:p>
          <a:p>
            <a:pPr marL="229870" indent="-229870"/>
            <a:r>
              <a:rPr lang="sv-SE"/>
              <a:t>Programmet har varit på bred nämnd- och styrelseremiss.</a:t>
            </a:r>
            <a:endParaRPr lang="sv-SE">
              <a:cs typeface="Arial" panose="020B0604020202020204"/>
            </a:endParaRPr>
          </a:p>
          <a:p>
            <a:pPr marL="229870" indent="-229870"/>
            <a:r>
              <a:rPr lang="sv-SE"/>
              <a:t>Beslut i kommunfullmäktige 16 juni 2022 om Göteborgs Stads trygghetsskapande och brottsförebyggande program.</a:t>
            </a:r>
            <a:endParaRPr lang="sv-SE">
              <a:cs typeface="Arial"/>
            </a:endParaRPr>
          </a:p>
          <a:p>
            <a:pPr marL="229870" indent="-229870"/>
            <a:r>
              <a:rPr lang="sv-SE">
                <a:cs typeface="Arial"/>
              </a:rPr>
              <a:t>Programmet följer inriktningen i det nya lagförslaget för kommuners brottsförebyggande ansvar som träder i kraft 1 juli 2023.</a:t>
            </a:r>
          </a:p>
        </p:txBody>
      </p:sp>
      <p:pic>
        <p:nvPicPr>
          <p:cNvPr id="4" name="Bildobjekt 3" descr="En bild som visar text, ljus&#10;&#10;Automatiskt genererad beskrivning">
            <a:extLst>
              <a:ext uri="{FF2B5EF4-FFF2-40B4-BE49-F238E27FC236}">
                <a16:creationId xmlns:a16="http://schemas.microsoft.com/office/drawing/2014/main" id="{45836BC6-24C5-4B44-BF0C-79BAC9FFEB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5847" y="1736728"/>
            <a:ext cx="4194629" cy="4194629"/>
          </a:xfrm>
          <a:prstGeom prst="rect">
            <a:avLst/>
          </a:prstGeom>
          <a:noFill/>
        </p:spPr>
      </p:pic>
    </p:spTree>
    <p:extLst>
      <p:ext uri="{BB962C8B-B14F-4D97-AF65-F5344CB8AC3E}">
        <p14:creationId xmlns:p14="http://schemas.microsoft.com/office/powerpoint/2010/main" val="820495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B61EBA5-52C3-4D8C-A8A1-2AF27D696BAD}"/>
              </a:ext>
            </a:extLst>
          </p:cNvPr>
          <p:cNvSpPr>
            <a:spLocks noGrp="1"/>
          </p:cNvSpPr>
          <p:nvPr>
            <p:ph type="title"/>
          </p:nvPr>
        </p:nvSpPr>
        <p:spPr>
          <a:xfrm>
            <a:off x="407988" y="404813"/>
            <a:ext cx="9421812" cy="736959"/>
          </a:xfrm>
        </p:spPr>
        <p:txBody>
          <a:bodyPr anchor="ctr">
            <a:normAutofit/>
          </a:bodyPr>
          <a:lstStyle/>
          <a:p>
            <a:r>
              <a:rPr lang="sv-SE"/>
              <a:t>Programmets uppbyggnad</a:t>
            </a:r>
            <a:endParaRPr lang="sv-SE" sz="1900"/>
          </a:p>
        </p:txBody>
      </p:sp>
      <p:sp>
        <p:nvSpPr>
          <p:cNvPr id="15" name="Content Placeholder 3">
            <a:extLst>
              <a:ext uri="{FF2B5EF4-FFF2-40B4-BE49-F238E27FC236}">
                <a16:creationId xmlns:a16="http://schemas.microsoft.com/office/drawing/2014/main" id="{C6BEAFC2-17A7-4B40-B4C1-2AA0EB8C2452}"/>
              </a:ext>
            </a:extLst>
          </p:cNvPr>
          <p:cNvSpPr txBox="1">
            <a:spLocks/>
          </p:cNvSpPr>
          <p:nvPr/>
        </p:nvSpPr>
        <p:spPr>
          <a:xfrm>
            <a:off x="5605638" y="1820308"/>
            <a:ext cx="5277697" cy="4202569"/>
          </a:xfrm>
          <a:prstGeom prst="rect">
            <a:avLst/>
          </a:prstGeom>
        </p:spPr>
        <p:txBody>
          <a:bodyPr>
            <a:normAutofit fontScale="85000" lnSpcReduction="10000"/>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Font typeface="Arial" panose="020B0604020202020204" pitchFamily="34" charset="0"/>
              <a:buNone/>
            </a:pPr>
            <a:r>
              <a:rPr lang="sv-SE" sz="1800" b="1"/>
              <a:t>Syfte: </a:t>
            </a:r>
            <a:r>
              <a:rPr lang="sv-SE" sz="1800"/>
              <a:t>Syftet med programmet är att förtydliga vad som förväntas av stadens nämnder och styrelser i den gemensamma kraftsamlingen för att öka tryggheten och att minska brottsligheten i staden</a:t>
            </a:r>
          </a:p>
          <a:p>
            <a:pPr marL="0" indent="0">
              <a:lnSpc>
                <a:spcPct val="120000"/>
              </a:lnSpc>
              <a:spcBef>
                <a:spcPts val="0"/>
              </a:spcBef>
              <a:spcAft>
                <a:spcPts val="600"/>
              </a:spcAft>
              <a:buFont typeface="Arial" panose="020B0604020202020204" pitchFamily="34" charset="0"/>
              <a:buNone/>
            </a:pPr>
            <a:endParaRPr lang="sv-SE" sz="1800" b="1"/>
          </a:p>
          <a:p>
            <a:pPr marL="0" indent="0">
              <a:lnSpc>
                <a:spcPct val="120000"/>
              </a:lnSpc>
              <a:spcBef>
                <a:spcPts val="0"/>
              </a:spcBef>
              <a:spcAft>
                <a:spcPts val="600"/>
              </a:spcAft>
              <a:buFont typeface="Arial" panose="020B0604020202020204" pitchFamily="34" charset="0"/>
              <a:buNone/>
            </a:pPr>
            <a:r>
              <a:rPr lang="sv-SE" sz="1800" b="1"/>
              <a:t>Avgränsning:</a:t>
            </a:r>
            <a:r>
              <a:rPr lang="sv-SE" sz="1800"/>
              <a:t> Ett program för det direkt trygghetsskapande och brottsförebyggande arbetet. Fokus på insatser som har som primärt syfte att öka tryggheten och minska brottsligheten.</a:t>
            </a:r>
            <a:endParaRPr lang="sv-SE" sz="1800" b="1"/>
          </a:p>
          <a:p>
            <a:pPr marL="0" indent="0">
              <a:lnSpc>
                <a:spcPct val="120000"/>
              </a:lnSpc>
              <a:spcBef>
                <a:spcPts val="0"/>
              </a:spcBef>
              <a:spcAft>
                <a:spcPts val="600"/>
              </a:spcAft>
              <a:buFont typeface="Arial" panose="020B0604020202020204" pitchFamily="34" charset="0"/>
              <a:buNone/>
            </a:pPr>
            <a:endParaRPr lang="sv-SE" sz="1800" b="1"/>
          </a:p>
          <a:p>
            <a:pPr marL="0" indent="0">
              <a:lnSpc>
                <a:spcPct val="120000"/>
              </a:lnSpc>
              <a:spcBef>
                <a:spcPts val="0"/>
              </a:spcBef>
              <a:spcAft>
                <a:spcPts val="600"/>
              </a:spcAft>
              <a:buFont typeface="Arial" panose="020B0604020202020204" pitchFamily="34" charset="0"/>
              <a:buNone/>
            </a:pPr>
            <a:r>
              <a:rPr lang="sv-SE" sz="1800" b="1"/>
              <a:t>Mål</a:t>
            </a:r>
          </a:p>
          <a:p>
            <a:pPr>
              <a:lnSpc>
                <a:spcPct val="120000"/>
              </a:lnSpc>
              <a:spcBef>
                <a:spcPts val="0"/>
              </a:spcBef>
              <a:spcAft>
                <a:spcPts val="600"/>
              </a:spcAft>
            </a:pPr>
            <a:r>
              <a:rPr lang="sv-SE" sz="1800"/>
              <a:t>Övergripande mål</a:t>
            </a:r>
          </a:p>
          <a:p>
            <a:pPr>
              <a:lnSpc>
                <a:spcPct val="120000"/>
              </a:lnSpc>
              <a:spcBef>
                <a:spcPts val="0"/>
              </a:spcBef>
              <a:spcAft>
                <a:spcPts val="600"/>
              </a:spcAft>
            </a:pPr>
            <a:r>
              <a:rPr lang="sv-SE" sz="1800"/>
              <a:t>Mål för arbetsprocessen</a:t>
            </a:r>
          </a:p>
          <a:p>
            <a:pPr>
              <a:lnSpc>
                <a:spcPct val="120000"/>
              </a:lnSpc>
              <a:spcBef>
                <a:spcPts val="0"/>
              </a:spcBef>
              <a:spcAft>
                <a:spcPts val="600"/>
              </a:spcAft>
            </a:pPr>
            <a:r>
              <a:rPr lang="sv-SE" sz="1800"/>
              <a:t>Mål för arbetets inriktning</a:t>
            </a:r>
          </a:p>
        </p:txBody>
      </p:sp>
      <p:pic>
        <p:nvPicPr>
          <p:cNvPr id="5" name="Bildobjekt 4">
            <a:extLst>
              <a:ext uri="{FF2B5EF4-FFF2-40B4-BE49-F238E27FC236}">
                <a16:creationId xmlns:a16="http://schemas.microsoft.com/office/drawing/2014/main" id="{56498142-C6DB-4CFC-AF86-D1E42A598DD6}"/>
              </a:ext>
            </a:extLst>
          </p:cNvPr>
          <p:cNvPicPr/>
          <p:nvPr/>
        </p:nvPicPr>
        <p:blipFill>
          <a:blip r:embed="rId3"/>
          <a:stretch>
            <a:fillRect/>
          </a:stretch>
        </p:blipFill>
        <p:spPr>
          <a:xfrm>
            <a:off x="407988" y="1602740"/>
            <a:ext cx="4376283" cy="4634774"/>
          </a:xfrm>
          <a:prstGeom prst="rect">
            <a:avLst/>
          </a:prstGeom>
        </p:spPr>
      </p:pic>
    </p:spTree>
    <p:extLst>
      <p:ext uri="{BB962C8B-B14F-4D97-AF65-F5344CB8AC3E}">
        <p14:creationId xmlns:p14="http://schemas.microsoft.com/office/powerpoint/2010/main" val="2878020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DFF89B-91CE-484E-B68A-54BDA835828E}"/>
              </a:ext>
            </a:extLst>
          </p:cNvPr>
          <p:cNvSpPr>
            <a:spLocks noGrp="1"/>
          </p:cNvSpPr>
          <p:nvPr>
            <p:ph type="title"/>
          </p:nvPr>
        </p:nvSpPr>
        <p:spPr>
          <a:xfrm>
            <a:off x="407988" y="404813"/>
            <a:ext cx="9170279" cy="736959"/>
          </a:xfrm>
        </p:spPr>
        <p:txBody>
          <a:bodyPr anchor="ctr">
            <a:normAutofit/>
          </a:bodyPr>
          <a:lstStyle/>
          <a:p>
            <a:r>
              <a:rPr lang="sv-SE"/>
              <a:t>Forts. Programmets uppbyggnad</a:t>
            </a:r>
          </a:p>
        </p:txBody>
      </p:sp>
      <p:sp>
        <p:nvSpPr>
          <p:cNvPr id="3" name="Platshållare för innehåll 2">
            <a:extLst>
              <a:ext uri="{FF2B5EF4-FFF2-40B4-BE49-F238E27FC236}">
                <a16:creationId xmlns:a16="http://schemas.microsoft.com/office/drawing/2014/main" id="{08E4029F-8C95-4EE4-ACB5-99F5B29E17F2}"/>
              </a:ext>
            </a:extLst>
          </p:cNvPr>
          <p:cNvSpPr>
            <a:spLocks noGrp="1"/>
          </p:cNvSpPr>
          <p:nvPr>
            <p:ph sz="half" idx="1"/>
          </p:nvPr>
        </p:nvSpPr>
        <p:spPr>
          <a:xfrm>
            <a:off x="480000" y="1736728"/>
            <a:ext cx="5278080" cy="4194629"/>
          </a:xfrm>
        </p:spPr>
        <p:txBody>
          <a:bodyPr>
            <a:normAutofit/>
          </a:bodyPr>
          <a:lstStyle/>
          <a:p>
            <a:pPr marL="0" indent="0">
              <a:lnSpc>
                <a:spcPct val="100000"/>
              </a:lnSpc>
              <a:buNone/>
            </a:pPr>
            <a:r>
              <a:rPr lang="sv-SE" sz="1600" b="1" dirty="0"/>
              <a:t>Under varje mål för arbetsprocessen och arbetets inriktning finns </a:t>
            </a:r>
          </a:p>
          <a:p>
            <a:pPr>
              <a:lnSpc>
                <a:spcPct val="100000"/>
              </a:lnSpc>
            </a:pPr>
            <a:r>
              <a:rPr lang="sv-SE" sz="1600" dirty="0"/>
              <a:t>Definition och problembeskrivning</a:t>
            </a:r>
          </a:p>
          <a:p>
            <a:pPr>
              <a:lnSpc>
                <a:spcPct val="100000"/>
              </a:lnSpc>
            </a:pPr>
            <a:r>
              <a:rPr lang="sv-SE" sz="1600" dirty="0"/>
              <a:t>Strategier</a:t>
            </a:r>
          </a:p>
          <a:p>
            <a:pPr>
              <a:lnSpc>
                <a:spcPct val="100000"/>
              </a:lnSpc>
            </a:pPr>
            <a:r>
              <a:rPr lang="sv-SE" sz="1600" dirty="0"/>
              <a:t>Särskilt ansvariga/ansvariga nämnder och styrelser</a:t>
            </a:r>
          </a:p>
          <a:p>
            <a:pPr>
              <a:lnSpc>
                <a:spcPct val="100000"/>
              </a:lnSpc>
            </a:pPr>
            <a:endParaRPr lang="sv-SE" sz="1600" dirty="0"/>
          </a:p>
          <a:p>
            <a:pPr marL="0" indent="0">
              <a:lnSpc>
                <a:spcPct val="100000"/>
              </a:lnSpc>
              <a:buNone/>
            </a:pPr>
            <a:r>
              <a:rPr lang="sv-SE" sz="1600" b="1" dirty="0"/>
              <a:t>Programmet har följande bilagor</a:t>
            </a:r>
          </a:p>
          <a:p>
            <a:pPr>
              <a:lnSpc>
                <a:spcPct val="100000"/>
              </a:lnSpc>
            </a:pPr>
            <a:r>
              <a:rPr lang="sv-SE" sz="1600" dirty="0"/>
              <a:t>Styrmiljö</a:t>
            </a:r>
          </a:p>
          <a:p>
            <a:pPr>
              <a:lnSpc>
                <a:spcPct val="100000"/>
              </a:lnSpc>
            </a:pPr>
            <a:r>
              <a:rPr lang="sv-SE" sz="1600" dirty="0"/>
              <a:t>Stödjande dokument</a:t>
            </a:r>
          </a:p>
          <a:p>
            <a:pPr>
              <a:lnSpc>
                <a:spcPct val="100000"/>
              </a:lnSpc>
            </a:pPr>
            <a:r>
              <a:rPr lang="sv-SE" sz="1600" dirty="0"/>
              <a:t>Andra viktiga aktörer</a:t>
            </a:r>
          </a:p>
          <a:p>
            <a:pPr>
              <a:lnSpc>
                <a:spcPct val="100000"/>
              </a:lnSpc>
            </a:pPr>
            <a:r>
              <a:rPr lang="sv-SE" sz="1600" dirty="0"/>
              <a:t>Indikatorer och nyckeltal</a:t>
            </a:r>
          </a:p>
          <a:p>
            <a:pPr>
              <a:lnSpc>
                <a:spcPct val="100000"/>
              </a:lnSpc>
            </a:pPr>
            <a:r>
              <a:rPr lang="sv-SE" sz="1600" dirty="0"/>
              <a:t>Ordlista</a:t>
            </a:r>
          </a:p>
        </p:txBody>
      </p:sp>
      <p:pic>
        <p:nvPicPr>
          <p:cNvPr id="6" name="Bildobjekt 5">
            <a:extLst>
              <a:ext uri="{FF2B5EF4-FFF2-40B4-BE49-F238E27FC236}">
                <a16:creationId xmlns:a16="http://schemas.microsoft.com/office/drawing/2014/main" id="{1849BA87-DDE6-4DB9-AB4B-83BE1A2F8C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5847" y="1736728"/>
            <a:ext cx="4194629" cy="4194629"/>
          </a:xfrm>
          <a:prstGeom prst="rect">
            <a:avLst/>
          </a:prstGeom>
          <a:noFill/>
        </p:spPr>
      </p:pic>
    </p:spTree>
    <p:extLst>
      <p:ext uri="{BB962C8B-B14F-4D97-AF65-F5344CB8AC3E}">
        <p14:creationId xmlns:p14="http://schemas.microsoft.com/office/powerpoint/2010/main" val="461361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B2F172-DE24-490D-9801-706B5460EC40}"/>
              </a:ext>
            </a:extLst>
          </p:cNvPr>
          <p:cNvSpPr>
            <a:spLocks noGrp="1"/>
          </p:cNvSpPr>
          <p:nvPr>
            <p:ph type="title"/>
          </p:nvPr>
        </p:nvSpPr>
        <p:spPr/>
        <p:txBody>
          <a:bodyPr>
            <a:normAutofit fontScale="90000"/>
          </a:bodyPr>
          <a:lstStyle/>
          <a:p>
            <a:r>
              <a:rPr lang="sv-SE"/>
              <a:t>Implementering</a:t>
            </a:r>
            <a:br>
              <a:rPr lang="sv-SE"/>
            </a:br>
            <a:r>
              <a:rPr lang="sv-SE" sz="1800"/>
              <a:t>hösten 2022 – vintern 2023 </a:t>
            </a:r>
          </a:p>
        </p:txBody>
      </p:sp>
      <p:sp>
        <p:nvSpPr>
          <p:cNvPr id="3" name="Platshållare för innehåll 2">
            <a:extLst>
              <a:ext uri="{FF2B5EF4-FFF2-40B4-BE49-F238E27FC236}">
                <a16:creationId xmlns:a16="http://schemas.microsoft.com/office/drawing/2014/main" id="{5289D7F7-5903-4102-BB70-A56EA1AE86A6}"/>
              </a:ext>
            </a:extLst>
          </p:cNvPr>
          <p:cNvSpPr>
            <a:spLocks noGrp="1"/>
          </p:cNvSpPr>
          <p:nvPr>
            <p:ph idx="11"/>
          </p:nvPr>
        </p:nvSpPr>
        <p:spPr/>
        <p:txBody>
          <a:bodyPr vert="horz" lIns="0" tIns="0" rIns="0" bIns="0" rtlCol="0" anchor="t">
            <a:normAutofit fontScale="85000" lnSpcReduction="10000"/>
          </a:bodyPr>
          <a:lstStyle/>
          <a:p>
            <a:pPr marL="0" indent="0">
              <a:buNone/>
            </a:pPr>
            <a:r>
              <a:rPr lang="sv-SE" b="1" dirty="0"/>
              <a:t>Stadsledningskontoret</a:t>
            </a:r>
          </a:p>
          <a:p>
            <a:pPr marL="229870" indent="-229870"/>
            <a:r>
              <a:rPr lang="sv-SE" dirty="0"/>
              <a:t>arrangerar lanseringsträffar i september för förvaltningar och bolag.</a:t>
            </a:r>
            <a:endParaRPr lang="sv-SE" dirty="0">
              <a:cs typeface="Arial"/>
            </a:endParaRPr>
          </a:p>
          <a:p>
            <a:pPr marL="229870" indent="-229870"/>
            <a:r>
              <a:rPr lang="sv-SE" dirty="0"/>
              <a:t>utarbetar PPT-material som kan användas i respektive verksamhet för att informera om programmet.</a:t>
            </a:r>
            <a:endParaRPr lang="sv-SE" dirty="0">
              <a:cs typeface="Arial"/>
            </a:endParaRPr>
          </a:p>
          <a:p>
            <a:pPr marL="229870" indent="-229870"/>
            <a:r>
              <a:rPr lang="sv-SE" dirty="0"/>
              <a:t>finns tillgänglig för råd och stöd både under implementeringen samt under hela programperioden.</a:t>
            </a:r>
            <a:endParaRPr lang="sv-SE" dirty="0">
              <a:cs typeface="Arial"/>
            </a:endParaRPr>
          </a:p>
          <a:p>
            <a:pPr marL="0" indent="0">
              <a:buNone/>
            </a:pPr>
            <a:endParaRPr lang="sv-SE" dirty="0"/>
          </a:p>
          <a:p>
            <a:pPr marL="0" indent="0">
              <a:buNone/>
            </a:pPr>
            <a:r>
              <a:rPr lang="sv-SE" b="1" dirty="0"/>
              <a:t>Förvaltningar och bolag </a:t>
            </a:r>
            <a:endParaRPr lang="sv-SE" b="1" dirty="0">
              <a:cs typeface="Arial"/>
            </a:endParaRPr>
          </a:p>
          <a:p>
            <a:pPr marL="229870" indent="-229870"/>
            <a:r>
              <a:rPr lang="sv-SE" dirty="0"/>
              <a:t>presenterar det nya programmet på APT för samtliga medarbetare.</a:t>
            </a:r>
            <a:endParaRPr lang="sv-SE" dirty="0">
              <a:cs typeface="Arial"/>
            </a:endParaRPr>
          </a:p>
          <a:p>
            <a:pPr marL="229870" indent="-229870"/>
            <a:r>
              <a:rPr lang="sv-SE" dirty="0"/>
              <a:t>ser över vilka strategier man fått ansvar respektive särskilt ansvar för.</a:t>
            </a:r>
            <a:endParaRPr lang="sv-SE" dirty="0">
              <a:cs typeface="Arial"/>
            </a:endParaRPr>
          </a:p>
          <a:p>
            <a:pPr marL="229870" indent="-229870"/>
            <a:r>
              <a:rPr lang="sv-SE" dirty="0"/>
              <a:t>gör upp en plan för genomförandet både i egna förvaltningen/bolaget samt i samverkan med andra förvaltningar/bolag, myndigheter, näringsliv, civilsamhälle etc.</a:t>
            </a:r>
            <a:endParaRPr lang="sv-SE" dirty="0">
              <a:cs typeface="Arial"/>
            </a:endParaRPr>
          </a:p>
        </p:txBody>
      </p:sp>
    </p:spTree>
    <p:extLst>
      <p:ext uri="{BB962C8B-B14F-4D97-AF65-F5344CB8AC3E}">
        <p14:creationId xmlns:p14="http://schemas.microsoft.com/office/powerpoint/2010/main" val="2362767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1DB18D-D68B-4CBB-A9D3-7B9918F58985}"/>
              </a:ext>
            </a:extLst>
          </p:cNvPr>
          <p:cNvSpPr>
            <a:spLocks noGrp="1"/>
          </p:cNvSpPr>
          <p:nvPr>
            <p:ph type="title"/>
          </p:nvPr>
        </p:nvSpPr>
        <p:spPr/>
        <p:txBody>
          <a:bodyPr>
            <a:normAutofit fontScale="90000"/>
          </a:bodyPr>
          <a:lstStyle/>
          <a:p>
            <a:r>
              <a:rPr lang="sv-SE"/>
              <a:t>Uppföljning</a:t>
            </a:r>
            <a:br>
              <a:rPr lang="sv-SE"/>
            </a:br>
            <a:r>
              <a:rPr lang="sv-SE" sz="1800"/>
              <a:t>implementeringen av ToB-programmet</a:t>
            </a:r>
          </a:p>
        </p:txBody>
      </p:sp>
      <p:sp>
        <p:nvSpPr>
          <p:cNvPr id="3" name="Platshållare för innehåll 2">
            <a:extLst>
              <a:ext uri="{FF2B5EF4-FFF2-40B4-BE49-F238E27FC236}">
                <a16:creationId xmlns:a16="http://schemas.microsoft.com/office/drawing/2014/main" id="{26320D47-16E1-4D12-8F01-638FDDCE070A}"/>
              </a:ext>
            </a:extLst>
          </p:cNvPr>
          <p:cNvSpPr>
            <a:spLocks noGrp="1"/>
          </p:cNvSpPr>
          <p:nvPr>
            <p:ph idx="11"/>
          </p:nvPr>
        </p:nvSpPr>
        <p:spPr/>
        <p:txBody>
          <a:bodyPr>
            <a:normAutofit/>
          </a:bodyPr>
          <a:lstStyle/>
          <a:p>
            <a:r>
              <a:rPr lang="sv-SE"/>
              <a:t>Stadsledningskontoret avser att i mars 2023 efterfråga hur förvaltningar och bolag omhändertagit, resurssatt och planerar att arbeta med utdelade ansvar samt med programmet som helhet.</a:t>
            </a:r>
          </a:p>
          <a:p>
            <a:r>
              <a:rPr lang="sv-SE"/>
              <a:t>Uppföljningen kommer att ske inom ramen för uppföljning av det trygghetsskapande och brottsförebyggande arbetet i </a:t>
            </a:r>
            <a:r>
              <a:rPr lang="sv-SE" err="1"/>
              <a:t>Stratsys</a:t>
            </a:r>
            <a:r>
              <a:rPr lang="sv-SE"/>
              <a:t>.</a:t>
            </a:r>
          </a:p>
          <a:p>
            <a:r>
              <a:rPr lang="sv-SE"/>
              <a:t>Uppföljningen kommer att redovisas i den centrala lägesbilden till kommunstyrelsen per mars 2023.</a:t>
            </a:r>
          </a:p>
        </p:txBody>
      </p:sp>
    </p:spTree>
    <p:extLst>
      <p:ext uri="{BB962C8B-B14F-4D97-AF65-F5344CB8AC3E}">
        <p14:creationId xmlns:p14="http://schemas.microsoft.com/office/powerpoint/2010/main" val="2670466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4883B-A2ED-4FB6-F7FB-8B036A1F4AB8}"/>
              </a:ext>
            </a:extLst>
          </p:cNvPr>
          <p:cNvSpPr>
            <a:spLocks noGrp="1"/>
          </p:cNvSpPr>
          <p:nvPr>
            <p:ph type="title"/>
          </p:nvPr>
        </p:nvSpPr>
        <p:spPr/>
        <p:txBody>
          <a:bodyPr>
            <a:normAutofit fontScale="90000"/>
          </a:bodyPr>
          <a:lstStyle/>
          <a:p>
            <a:r>
              <a:rPr lang="sv-SE"/>
              <a:t>Uppföljning</a:t>
            </a:r>
            <a:br>
              <a:rPr lang="sv-SE"/>
            </a:br>
            <a:r>
              <a:rPr lang="sv-SE" sz="1800"/>
              <a:t>aktiviteter, resultat och effekter av ToB-programmets strategier</a:t>
            </a:r>
          </a:p>
        </p:txBody>
      </p:sp>
      <p:sp>
        <p:nvSpPr>
          <p:cNvPr id="3" name="Content Placeholder 2">
            <a:extLst>
              <a:ext uri="{FF2B5EF4-FFF2-40B4-BE49-F238E27FC236}">
                <a16:creationId xmlns:a16="http://schemas.microsoft.com/office/drawing/2014/main" id="{25DB489B-806B-80C4-0667-9E24EE9515AF}"/>
              </a:ext>
            </a:extLst>
          </p:cNvPr>
          <p:cNvSpPr>
            <a:spLocks noGrp="1"/>
          </p:cNvSpPr>
          <p:nvPr>
            <p:ph idx="11"/>
          </p:nvPr>
        </p:nvSpPr>
        <p:spPr/>
        <p:txBody>
          <a:bodyPr vert="horz" lIns="0" tIns="0" rIns="0" bIns="0" rtlCol="0" anchor="t">
            <a:normAutofit lnSpcReduction="10000"/>
          </a:bodyPr>
          <a:lstStyle/>
          <a:p>
            <a:r>
              <a:rPr lang="sv-SE" dirty="0"/>
              <a:t>Kommunstyrelsen ansvarar för en samlad uppföljning av programmet och andra närliggande styrande dokument.</a:t>
            </a:r>
          </a:p>
          <a:p>
            <a:r>
              <a:rPr lang="sv-SE" dirty="0"/>
              <a:t>En samlad analys av måluppfyllelsen med utgångspunkt i indikatorer, nyckeltal och central lägesbild rapporteras årligen till kommunfullmäktige.</a:t>
            </a:r>
          </a:p>
          <a:p>
            <a:r>
              <a:rPr lang="sv-SE" dirty="0"/>
              <a:t>De två delmålen inom målområdet Arbetsprocessen (Öka kunskapen samt Öka samverkan) kommer att följas genom en processutvärdering. </a:t>
            </a:r>
          </a:p>
          <a:p>
            <a:r>
              <a:rPr lang="sv-SE" sz="2100" dirty="0"/>
              <a:t>Under programperiodens sista år görs en resultatuppföljning i förhållande till programmets samtliga mål. </a:t>
            </a:r>
          </a:p>
          <a:p>
            <a:r>
              <a:rPr lang="sv-SE" sz="2100" dirty="0"/>
              <a:t>I uppföljningen ska underlag i den mån det går samlas in på ett sådant sätt att det kan möjliggöra analyser utifrån bakgrundsvariabler, såsom geografiska och socioekonomiska förutsättningar samt diskrimineringsgrunder.</a:t>
            </a:r>
          </a:p>
        </p:txBody>
      </p:sp>
    </p:spTree>
    <p:extLst>
      <p:ext uri="{BB962C8B-B14F-4D97-AF65-F5344CB8AC3E}">
        <p14:creationId xmlns:p14="http://schemas.microsoft.com/office/powerpoint/2010/main" val="3322571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tshållare för innehåll 3">
            <a:extLst>
              <a:ext uri="{FF2B5EF4-FFF2-40B4-BE49-F238E27FC236}">
                <a16:creationId xmlns:a16="http://schemas.microsoft.com/office/drawing/2014/main" id="{DFBC5AC0-2B19-430C-BFBF-06883643EA06}"/>
              </a:ext>
            </a:extLst>
          </p:cNvPr>
          <p:cNvGraphicFramePr>
            <a:graphicFrameLocks noGrp="1"/>
          </p:cNvGraphicFramePr>
          <p:nvPr>
            <p:ph idx="4294967295"/>
          </p:nvPr>
        </p:nvGraphicFramePr>
        <p:xfrm>
          <a:off x="6154641" y="1167265"/>
          <a:ext cx="5785608" cy="5232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ktangel: rundade hörn 5">
            <a:extLst>
              <a:ext uri="{FF2B5EF4-FFF2-40B4-BE49-F238E27FC236}">
                <a16:creationId xmlns:a16="http://schemas.microsoft.com/office/drawing/2014/main" id="{8FD41C2B-C92F-4DDB-9E54-FB4DEE3CE709}"/>
              </a:ext>
            </a:extLst>
          </p:cNvPr>
          <p:cNvSpPr/>
          <p:nvPr/>
        </p:nvSpPr>
        <p:spPr>
          <a:xfrm>
            <a:off x="7307728" y="5999983"/>
            <a:ext cx="3318944" cy="500558"/>
          </a:xfrm>
          <a:prstGeom prst="roundRect">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200" b="1">
              <a:solidFill>
                <a:schemeClr val="accent1">
                  <a:lumMod val="50000"/>
                </a:schemeClr>
              </a:solidFill>
            </a:endParaRPr>
          </a:p>
        </p:txBody>
      </p:sp>
      <p:sp>
        <p:nvSpPr>
          <p:cNvPr id="32" name="Rektangel: rundade hörn 31">
            <a:extLst>
              <a:ext uri="{FF2B5EF4-FFF2-40B4-BE49-F238E27FC236}">
                <a16:creationId xmlns:a16="http://schemas.microsoft.com/office/drawing/2014/main" id="{85D3782B-4982-46EC-A67A-A8BF0255FE53}"/>
              </a:ext>
            </a:extLst>
          </p:cNvPr>
          <p:cNvSpPr/>
          <p:nvPr/>
        </p:nvSpPr>
        <p:spPr>
          <a:xfrm>
            <a:off x="1321390" y="1272330"/>
            <a:ext cx="3385117" cy="204639"/>
          </a:xfrm>
          <a:prstGeom prst="roundRect">
            <a:avLst/>
          </a:prstGeom>
          <a:no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100">
              <a:solidFill>
                <a:schemeClr val="tx1"/>
              </a:solidFill>
            </a:endParaRPr>
          </a:p>
        </p:txBody>
      </p:sp>
      <p:sp>
        <p:nvSpPr>
          <p:cNvPr id="46" name="Rektangel: rundade hörn 45">
            <a:extLst>
              <a:ext uri="{FF2B5EF4-FFF2-40B4-BE49-F238E27FC236}">
                <a16:creationId xmlns:a16="http://schemas.microsoft.com/office/drawing/2014/main" id="{4429D9A2-14E7-4A7D-8F85-00510EF30276}"/>
              </a:ext>
            </a:extLst>
          </p:cNvPr>
          <p:cNvSpPr/>
          <p:nvPr/>
        </p:nvSpPr>
        <p:spPr>
          <a:xfrm>
            <a:off x="10072207" y="1167264"/>
            <a:ext cx="1996743" cy="469984"/>
          </a:xfrm>
          <a:prstGeom prst="roundRect">
            <a:avLst>
              <a:gd name="adj" fmla="val 0"/>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endParaRPr lang="sv-SE" sz="1100">
              <a:solidFill>
                <a:schemeClr val="tx1"/>
              </a:solidFill>
            </a:endParaRPr>
          </a:p>
        </p:txBody>
      </p:sp>
      <p:sp>
        <p:nvSpPr>
          <p:cNvPr id="49" name="Rektangel: rundade hörn 48">
            <a:extLst>
              <a:ext uri="{FF2B5EF4-FFF2-40B4-BE49-F238E27FC236}">
                <a16:creationId xmlns:a16="http://schemas.microsoft.com/office/drawing/2014/main" id="{A8ED9F90-8059-4F86-BD7E-5C1C5E26D65D}"/>
              </a:ext>
            </a:extLst>
          </p:cNvPr>
          <p:cNvSpPr/>
          <p:nvPr/>
        </p:nvSpPr>
        <p:spPr>
          <a:xfrm>
            <a:off x="10104542" y="5348906"/>
            <a:ext cx="2048605" cy="512258"/>
          </a:xfrm>
          <a:prstGeom prst="roundRect">
            <a:avLst>
              <a:gd name="adj" fmla="val 0"/>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endParaRPr lang="sv-SE" sz="1100">
              <a:solidFill>
                <a:schemeClr val="tx1"/>
              </a:solidFill>
            </a:endParaRPr>
          </a:p>
        </p:txBody>
      </p:sp>
      <p:sp>
        <p:nvSpPr>
          <p:cNvPr id="50" name="Rektangel: rundade hörn 49">
            <a:extLst>
              <a:ext uri="{FF2B5EF4-FFF2-40B4-BE49-F238E27FC236}">
                <a16:creationId xmlns:a16="http://schemas.microsoft.com/office/drawing/2014/main" id="{8806408D-6545-4401-BD11-246DECFEBB18}"/>
              </a:ext>
            </a:extLst>
          </p:cNvPr>
          <p:cNvSpPr/>
          <p:nvPr/>
        </p:nvSpPr>
        <p:spPr>
          <a:xfrm>
            <a:off x="10091996" y="3691588"/>
            <a:ext cx="2048605" cy="501720"/>
          </a:xfrm>
          <a:prstGeom prst="roundRect">
            <a:avLst>
              <a:gd name="adj" fmla="val 0"/>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endParaRPr lang="sv-SE" sz="1100">
              <a:solidFill>
                <a:schemeClr val="tx1"/>
              </a:solidFill>
            </a:endParaRPr>
          </a:p>
        </p:txBody>
      </p:sp>
      <p:sp>
        <p:nvSpPr>
          <p:cNvPr id="51" name="Rektangel: rundade hörn 50">
            <a:extLst>
              <a:ext uri="{FF2B5EF4-FFF2-40B4-BE49-F238E27FC236}">
                <a16:creationId xmlns:a16="http://schemas.microsoft.com/office/drawing/2014/main" id="{F9701242-704B-4145-8890-2E3CB8BA31DC}"/>
              </a:ext>
            </a:extLst>
          </p:cNvPr>
          <p:cNvSpPr/>
          <p:nvPr/>
        </p:nvSpPr>
        <p:spPr>
          <a:xfrm>
            <a:off x="10091997" y="5922036"/>
            <a:ext cx="1996743" cy="671059"/>
          </a:xfrm>
          <a:prstGeom prst="roundRect">
            <a:avLst>
              <a:gd name="adj" fmla="val 0"/>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100">
              <a:solidFill>
                <a:schemeClr val="tx1"/>
              </a:solidFill>
            </a:endParaRPr>
          </a:p>
        </p:txBody>
      </p:sp>
      <p:sp>
        <p:nvSpPr>
          <p:cNvPr id="52" name="Rektangel: rundade hörn 51">
            <a:extLst>
              <a:ext uri="{FF2B5EF4-FFF2-40B4-BE49-F238E27FC236}">
                <a16:creationId xmlns:a16="http://schemas.microsoft.com/office/drawing/2014/main" id="{AC1DD2B7-1DB0-4808-A7EA-BBC4B0FFDAC8}"/>
              </a:ext>
            </a:extLst>
          </p:cNvPr>
          <p:cNvSpPr/>
          <p:nvPr/>
        </p:nvSpPr>
        <p:spPr>
          <a:xfrm>
            <a:off x="4165523" y="2546118"/>
            <a:ext cx="4243335" cy="2491129"/>
          </a:xfrm>
          <a:prstGeom prst="roundRect">
            <a:avLst/>
          </a:prstGeom>
          <a:noFill/>
          <a:ln w="3175">
            <a:no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defTabSz="711200">
              <a:lnSpc>
                <a:spcPct val="90000"/>
              </a:lnSpc>
              <a:spcBef>
                <a:spcPct val="0"/>
              </a:spcBef>
              <a:spcAft>
                <a:spcPct val="35000"/>
              </a:spcAft>
            </a:pPr>
            <a:endParaRPr lang="sv-SE" sz="1000">
              <a:solidFill>
                <a:schemeClr val="tx1"/>
              </a:solidFill>
              <a:latin typeface="Calibri Light" panose="020F0302020204030204" pitchFamily="34" charset="0"/>
              <a:cs typeface="Calibri Light" panose="020F0302020204030204" pitchFamily="34" charset="0"/>
            </a:endParaRPr>
          </a:p>
          <a:p>
            <a:pPr lvl="0" defTabSz="711200">
              <a:lnSpc>
                <a:spcPct val="90000"/>
              </a:lnSpc>
              <a:spcBef>
                <a:spcPct val="0"/>
              </a:spcBef>
              <a:spcAft>
                <a:spcPct val="35000"/>
              </a:spcAft>
            </a:pPr>
            <a:endParaRPr lang="sv-SE" sz="1100">
              <a:solidFill>
                <a:sysClr val="windowText" lastClr="000000">
                  <a:hueOff val="0"/>
                  <a:satOff val="0"/>
                  <a:lumOff val="0"/>
                  <a:alphaOff val="0"/>
                </a:sysClr>
              </a:solidFill>
            </a:endParaRPr>
          </a:p>
          <a:p>
            <a:pPr lvl="0" defTabSz="711200">
              <a:lnSpc>
                <a:spcPct val="90000"/>
              </a:lnSpc>
              <a:spcBef>
                <a:spcPct val="0"/>
              </a:spcBef>
              <a:spcAft>
                <a:spcPct val="35000"/>
              </a:spcAft>
            </a:pPr>
            <a:endParaRPr lang="sv-SE" sz="1100">
              <a:solidFill>
                <a:sysClr val="windowText" lastClr="000000">
                  <a:hueOff val="0"/>
                  <a:satOff val="0"/>
                  <a:lumOff val="0"/>
                  <a:alphaOff val="0"/>
                </a:sysClr>
              </a:solidFill>
            </a:endParaRPr>
          </a:p>
          <a:p>
            <a:pPr defTabSz="711200">
              <a:lnSpc>
                <a:spcPct val="90000"/>
              </a:lnSpc>
              <a:spcBef>
                <a:spcPct val="0"/>
              </a:spcBef>
              <a:spcAft>
                <a:spcPct val="35000"/>
              </a:spcAft>
            </a:pPr>
            <a:endParaRPr lang="sv-SE" sz="1100">
              <a:solidFill>
                <a:schemeClr val="tx1"/>
              </a:solidFill>
            </a:endParaRPr>
          </a:p>
          <a:p>
            <a:pPr lvl="0" defTabSz="711200">
              <a:lnSpc>
                <a:spcPct val="90000"/>
              </a:lnSpc>
              <a:spcBef>
                <a:spcPct val="0"/>
              </a:spcBef>
              <a:spcAft>
                <a:spcPct val="35000"/>
              </a:spcAft>
            </a:pPr>
            <a:endParaRPr lang="sv-SE" sz="1100">
              <a:solidFill>
                <a:schemeClr val="tx1"/>
              </a:solidFill>
            </a:endParaRPr>
          </a:p>
        </p:txBody>
      </p:sp>
      <p:cxnSp>
        <p:nvCxnSpPr>
          <p:cNvPr id="12" name="Rak koppling 11">
            <a:extLst>
              <a:ext uri="{FF2B5EF4-FFF2-40B4-BE49-F238E27FC236}">
                <a16:creationId xmlns:a16="http://schemas.microsoft.com/office/drawing/2014/main" id="{AB5CDB00-28A4-48ED-AEC1-F750B004A780}"/>
              </a:ext>
            </a:extLst>
          </p:cNvPr>
          <p:cNvCxnSpPr>
            <a:cxnSpLocks/>
          </p:cNvCxnSpPr>
          <p:nvPr/>
        </p:nvCxnSpPr>
        <p:spPr>
          <a:xfrm>
            <a:off x="310393" y="4642120"/>
            <a:ext cx="65409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ak koppling 13">
            <a:extLst>
              <a:ext uri="{FF2B5EF4-FFF2-40B4-BE49-F238E27FC236}">
                <a16:creationId xmlns:a16="http://schemas.microsoft.com/office/drawing/2014/main" id="{1E4D429E-D271-4086-BFEE-E2FF4F1FED9A}"/>
              </a:ext>
            </a:extLst>
          </p:cNvPr>
          <p:cNvCxnSpPr>
            <a:cxnSpLocks/>
          </p:cNvCxnSpPr>
          <p:nvPr/>
        </p:nvCxnSpPr>
        <p:spPr>
          <a:xfrm>
            <a:off x="89464" y="6342990"/>
            <a:ext cx="5936476" cy="8507"/>
          </a:xfrm>
          <a:prstGeom prst="line">
            <a:avLst/>
          </a:prstGeom>
        </p:spPr>
        <p:style>
          <a:lnRef idx="1">
            <a:schemeClr val="dk1"/>
          </a:lnRef>
          <a:fillRef idx="0">
            <a:schemeClr val="dk1"/>
          </a:fillRef>
          <a:effectRef idx="0">
            <a:schemeClr val="dk1"/>
          </a:effectRef>
          <a:fontRef idx="minor">
            <a:schemeClr val="tx1"/>
          </a:fontRef>
        </p:style>
      </p:cxnSp>
      <p:cxnSp>
        <p:nvCxnSpPr>
          <p:cNvPr id="16" name="Rak koppling 15">
            <a:extLst>
              <a:ext uri="{FF2B5EF4-FFF2-40B4-BE49-F238E27FC236}">
                <a16:creationId xmlns:a16="http://schemas.microsoft.com/office/drawing/2014/main" id="{E4343BEE-D097-404A-8A98-7622EB931AC7}"/>
              </a:ext>
            </a:extLst>
          </p:cNvPr>
          <p:cNvCxnSpPr>
            <a:cxnSpLocks/>
          </p:cNvCxnSpPr>
          <p:nvPr/>
        </p:nvCxnSpPr>
        <p:spPr>
          <a:xfrm flipV="1">
            <a:off x="123050" y="1193180"/>
            <a:ext cx="8742170" cy="249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ruta 10">
            <a:extLst>
              <a:ext uri="{FF2B5EF4-FFF2-40B4-BE49-F238E27FC236}">
                <a16:creationId xmlns:a16="http://schemas.microsoft.com/office/drawing/2014/main" id="{650B7729-5502-45BB-8ED5-AE1EC7A840EC}"/>
              </a:ext>
            </a:extLst>
          </p:cNvPr>
          <p:cNvSpPr txBox="1"/>
          <p:nvPr/>
        </p:nvSpPr>
        <p:spPr>
          <a:xfrm>
            <a:off x="8507874" y="2065869"/>
            <a:ext cx="1079142" cy="523220"/>
          </a:xfrm>
          <a:prstGeom prst="rect">
            <a:avLst/>
          </a:prstGeom>
          <a:noFill/>
        </p:spPr>
        <p:txBody>
          <a:bodyPr wrap="none" rtlCol="0">
            <a:spAutoFit/>
          </a:bodyPr>
          <a:lstStyle/>
          <a:p>
            <a:pPr algn="ctr"/>
            <a:r>
              <a:rPr lang="sv-SE" sz="1400" b="1">
                <a:solidFill>
                  <a:schemeClr val="bg1"/>
                </a:solidFill>
              </a:rPr>
              <a:t>Indikerade</a:t>
            </a:r>
          </a:p>
          <a:p>
            <a:pPr algn="ctr"/>
            <a:r>
              <a:rPr lang="sv-SE" sz="1400" b="1">
                <a:solidFill>
                  <a:schemeClr val="bg1"/>
                </a:solidFill>
              </a:rPr>
              <a:t>åtgärder</a:t>
            </a:r>
          </a:p>
        </p:txBody>
      </p:sp>
      <p:sp>
        <p:nvSpPr>
          <p:cNvPr id="2" name="Rektangel 1">
            <a:extLst>
              <a:ext uri="{FF2B5EF4-FFF2-40B4-BE49-F238E27FC236}">
                <a16:creationId xmlns:a16="http://schemas.microsoft.com/office/drawing/2014/main" id="{462CBF5C-981B-4457-B81B-1BAD2CA13F48}"/>
              </a:ext>
            </a:extLst>
          </p:cNvPr>
          <p:cNvSpPr/>
          <p:nvPr/>
        </p:nvSpPr>
        <p:spPr>
          <a:xfrm>
            <a:off x="3442199" y="4669042"/>
            <a:ext cx="762131" cy="1169551"/>
          </a:xfrm>
          <a:prstGeom prst="rect">
            <a:avLst/>
          </a:prstGeom>
        </p:spPr>
        <p:txBody>
          <a:bodyPr wrap="square">
            <a:spAutoFit/>
          </a:bodyPr>
          <a:lstStyle/>
          <a:p>
            <a:r>
              <a:rPr lang="sv-SE" sz="1000">
                <a:latin typeface="Calibri Light" panose="020F0302020204030204" pitchFamily="34" charset="0"/>
                <a:cs typeface="Calibri Light" panose="020F0302020204030204" pitchFamily="34" charset="0"/>
              </a:rPr>
              <a:t>Handlings-plan för att inga områden ska vara utsatta 2025</a:t>
            </a:r>
          </a:p>
        </p:txBody>
      </p:sp>
      <p:sp>
        <p:nvSpPr>
          <p:cNvPr id="25" name="Pil: upp-ned 24">
            <a:extLst>
              <a:ext uri="{FF2B5EF4-FFF2-40B4-BE49-F238E27FC236}">
                <a16:creationId xmlns:a16="http://schemas.microsoft.com/office/drawing/2014/main" id="{B3B9B8F1-2A08-466E-AE19-D949FF395D11}"/>
              </a:ext>
            </a:extLst>
          </p:cNvPr>
          <p:cNvSpPr/>
          <p:nvPr/>
        </p:nvSpPr>
        <p:spPr>
          <a:xfrm>
            <a:off x="3122810" y="2968220"/>
            <a:ext cx="484632" cy="3361344"/>
          </a:xfrm>
          <a:prstGeom prst="upDownArrow">
            <a:avLst/>
          </a:prstGeom>
          <a:solidFill>
            <a:schemeClr val="tx1">
              <a:lumMod val="50000"/>
              <a:lumOff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cxnSp>
        <p:nvCxnSpPr>
          <p:cNvPr id="30" name="Rak koppling 29">
            <a:extLst>
              <a:ext uri="{FF2B5EF4-FFF2-40B4-BE49-F238E27FC236}">
                <a16:creationId xmlns:a16="http://schemas.microsoft.com/office/drawing/2014/main" id="{B8E0BFD3-1418-4E79-8639-65832825C80D}"/>
              </a:ext>
            </a:extLst>
          </p:cNvPr>
          <p:cNvCxnSpPr>
            <a:cxnSpLocks/>
          </p:cNvCxnSpPr>
          <p:nvPr/>
        </p:nvCxnSpPr>
        <p:spPr>
          <a:xfrm flipH="1">
            <a:off x="217191" y="2949221"/>
            <a:ext cx="76561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Pil: upp-ned 34">
            <a:extLst>
              <a:ext uri="{FF2B5EF4-FFF2-40B4-BE49-F238E27FC236}">
                <a16:creationId xmlns:a16="http://schemas.microsoft.com/office/drawing/2014/main" id="{D26EAA4C-30F3-4961-9490-8FB775F99AE9}"/>
              </a:ext>
            </a:extLst>
          </p:cNvPr>
          <p:cNvSpPr/>
          <p:nvPr/>
        </p:nvSpPr>
        <p:spPr>
          <a:xfrm>
            <a:off x="89464" y="1249448"/>
            <a:ext cx="513386" cy="5093542"/>
          </a:xfrm>
          <a:prstGeom prst="upDownArrow">
            <a:avLst/>
          </a:prstGeom>
          <a:solidFill>
            <a:schemeClr val="tx1">
              <a:lumMod val="75000"/>
              <a:lumOff val="25000"/>
            </a:schemeClr>
          </a:solidFill>
          <a:ln/>
        </p:spPr>
        <p:style>
          <a:lnRef idx="3">
            <a:schemeClr val="lt1"/>
          </a:lnRef>
          <a:fillRef idx="1">
            <a:schemeClr val="accent1"/>
          </a:fillRef>
          <a:effectRef idx="1">
            <a:schemeClr val="accent1"/>
          </a:effectRef>
          <a:fontRef idx="minor">
            <a:schemeClr val="lt1"/>
          </a:fontRef>
        </p:style>
        <p:txBody>
          <a:bodyPr vert="vert" rtlCol="0" anchor="ctr"/>
          <a:lstStyle/>
          <a:p>
            <a:pPr algn="ctr"/>
            <a:r>
              <a:rPr lang="sv-SE" sz="1300">
                <a:solidFill>
                  <a:schemeClr val="bg1"/>
                </a:solidFill>
                <a:latin typeface="Calibri Light" panose="020F0302020204030204" pitchFamily="34" charset="0"/>
                <a:cs typeface="Calibri Light" panose="020F0302020204030204" pitchFamily="34" charset="0"/>
              </a:rPr>
              <a:t>Trygghetsskapande och brottsförebyggande program</a:t>
            </a:r>
          </a:p>
        </p:txBody>
      </p:sp>
      <p:sp>
        <p:nvSpPr>
          <p:cNvPr id="24" name="Pil: upp-ned 23">
            <a:extLst>
              <a:ext uri="{FF2B5EF4-FFF2-40B4-BE49-F238E27FC236}">
                <a16:creationId xmlns:a16="http://schemas.microsoft.com/office/drawing/2014/main" id="{8E9C803D-8628-415B-8A35-867A9168DA94}"/>
              </a:ext>
            </a:extLst>
          </p:cNvPr>
          <p:cNvSpPr/>
          <p:nvPr/>
        </p:nvSpPr>
        <p:spPr>
          <a:xfrm>
            <a:off x="5063904" y="1248937"/>
            <a:ext cx="518403" cy="3360724"/>
          </a:xfrm>
          <a:prstGeom prst="upDownArrow">
            <a:avLst/>
          </a:prstGeom>
          <a:solidFill>
            <a:schemeClr val="tx1">
              <a:lumMod val="50000"/>
              <a:lumOff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33" name="Rektangel 32">
            <a:extLst>
              <a:ext uri="{FF2B5EF4-FFF2-40B4-BE49-F238E27FC236}">
                <a16:creationId xmlns:a16="http://schemas.microsoft.com/office/drawing/2014/main" id="{FC4222F7-B595-43F9-8A50-E1F87A027F76}"/>
              </a:ext>
            </a:extLst>
          </p:cNvPr>
          <p:cNvSpPr/>
          <p:nvPr/>
        </p:nvSpPr>
        <p:spPr>
          <a:xfrm>
            <a:off x="5381244" y="1493357"/>
            <a:ext cx="1064275" cy="1169551"/>
          </a:xfrm>
          <a:prstGeom prst="rect">
            <a:avLst/>
          </a:prstGeom>
        </p:spPr>
        <p:txBody>
          <a:bodyPr wrap="square">
            <a:spAutoFit/>
          </a:bodyPr>
          <a:lstStyle/>
          <a:p>
            <a:r>
              <a:rPr lang="sv-SE" sz="1000">
                <a:latin typeface="Calibri Light" panose="020F0302020204030204" pitchFamily="34" charset="0"/>
                <a:cs typeface="Calibri Light" panose="020F0302020204030204" pitchFamily="34" charset="0"/>
              </a:rPr>
              <a:t>Handlingsplan för att stoppa nyrekrytering, gängkriminalitet och utvecklingen av parallella samhällen</a:t>
            </a:r>
          </a:p>
        </p:txBody>
      </p:sp>
      <p:sp>
        <p:nvSpPr>
          <p:cNvPr id="34" name="Pil: upp-ned 23">
            <a:extLst>
              <a:ext uri="{FF2B5EF4-FFF2-40B4-BE49-F238E27FC236}">
                <a16:creationId xmlns:a16="http://schemas.microsoft.com/office/drawing/2014/main" id="{70E31709-061A-4BEB-A190-57B3D4D0A781}"/>
              </a:ext>
            </a:extLst>
          </p:cNvPr>
          <p:cNvSpPr/>
          <p:nvPr/>
        </p:nvSpPr>
        <p:spPr>
          <a:xfrm>
            <a:off x="6240603" y="1228358"/>
            <a:ext cx="484632" cy="3384134"/>
          </a:xfrm>
          <a:prstGeom prst="upDownArrow">
            <a:avLst/>
          </a:prstGeom>
          <a:solidFill>
            <a:schemeClr val="bg1">
              <a:lumMod val="8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36" name="Rektangel 32">
            <a:extLst>
              <a:ext uri="{FF2B5EF4-FFF2-40B4-BE49-F238E27FC236}">
                <a16:creationId xmlns:a16="http://schemas.microsoft.com/office/drawing/2014/main" id="{2F97EE00-BD1A-481A-A64E-5AD02D286BF1}"/>
              </a:ext>
            </a:extLst>
          </p:cNvPr>
          <p:cNvSpPr/>
          <p:nvPr/>
        </p:nvSpPr>
        <p:spPr>
          <a:xfrm>
            <a:off x="6546782" y="1515490"/>
            <a:ext cx="1064275" cy="707886"/>
          </a:xfrm>
          <a:prstGeom prst="rect">
            <a:avLst/>
          </a:prstGeom>
        </p:spPr>
        <p:txBody>
          <a:bodyPr wrap="square" lIns="91440" tIns="45720" rIns="91440" bIns="45720" anchor="t">
            <a:spAutoFit/>
          </a:bodyPr>
          <a:lstStyle/>
          <a:p>
            <a:r>
              <a:rPr lang="sv-SE" sz="1000">
                <a:latin typeface="Calibri Light"/>
                <a:cs typeface="Calibri Light"/>
              </a:rPr>
              <a:t>Riktlinje mot </a:t>
            </a:r>
            <a:endParaRPr lang="sv-SE" sz="1000">
              <a:latin typeface="Calibri Light" panose="020F0302020204030204" pitchFamily="34" charset="0"/>
              <a:cs typeface="Calibri Light" panose="020F0302020204030204" pitchFamily="34" charset="0"/>
            </a:endParaRPr>
          </a:p>
          <a:p>
            <a:r>
              <a:rPr lang="sv-SE" sz="1000">
                <a:latin typeface="Calibri Light"/>
                <a:cs typeface="Calibri Light"/>
              </a:rPr>
              <a:t>våldsbejakande extremism och radikalisering</a:t>
            </a:r>
            <a:endParaRPr lang="sv-SE" sz="1000">
              <a:latin typeface="Calibri Light" panose="020F0302020204030204" pitchFamily="34" charset="0"/>
              <a:cs typeface="Calibri Light" panose="020F0302020204030204" pitchFamily="34" charset="0"/>
            </a:endParaRPr>
          </a:p>
        </p:txBody>
      </p:sp>
      <p:sp>
        <p:nvSpPr>
          <p:cNvPr id="28" name="Pil: upp-ned 23">
            <a:extLst>
              <a:ext uri="{FF2B5EF4-FFF2-40B4-BE49-F238E27FC236}">
                <a16:creationId xmlns:a16="http://schemas.microsoft.com/office/drawing/2014/main" id="{AD503A45-F2B7-44BD-A056-534832F34733}"/>
              </a:ext>
            </a:extLst>
          </p:cNvPr>
          <p:cNvSpPr/>
          <p:nvPr/>
        </p:nvSpPr>
        <p:spPr>
          <a:xfrm>
            <a:off x="4113119" y="2968220"/>
            <a:ext cx="484632" cy="3366262"/>
          </a:xfrm>
          <a:prstGeom prst="upDownArrow">
            <a:avLst/>
          </a:prstGeom>
          <a:solidFill>
            <a:schemeClr val="bg1">
              <a:lumMod val="8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9" name="Rektangel 32">
            <a:extLst>
              <a:ext uri="{FF2B5EF4-FFF2-40B4-BE49-F238E27FC236}">
                <a16:creationId xmlns:a16="http://schemas.microsoft.com/office/drawing/2014/main" id="{90F37A44-579A-4D44-9DC6-2884D95EFC44}"/>
              </a:ext>
            </a:extLst>
          </p:cNvPr>
          <p:cNvSpPr/>
          <p:nvPr/>
        </p:nvSpPr>
        <p:spPr>
          <a:xfrm>
            <a:off x="4454080" y="4667090"/>
            <a:ext cx="820969" cy="861774"/>
          </a:xfrm>
          <a:prstGeom prst="rect">
            <a:avLst/>
          </a:prstGeom>
        </p:spPr>
        <p:txBody>
          <a:bodyPr wrap="square" lIns="91440" tIns="45720" rIns="91440" bIns="45720" anchor="t">
            <a:spAutoFit/>
          </a:bodyPr>
          <a:lstStyle/>
          <a:p>
            <a:r>
              <a:rPr lang="sv-SE" sz="1000">
                <a:latin typeface="Calibri Light" panose="020F0302020204030204" pitchFamily="34" charset="0"/>
                <a:cs typeface="Calibri Light" panose="020F0302020204030204" pitchFamily="34" charset="0"/>
              </a:rPr>
              <a:t>Policy för säkerhets-åtgärder i planering av stadsmiljöer</a:t>
            </a:r>
          </a:p>
        </p:txBody>
      </p:sp>
      <p:sp>
        <p:nvSpPr>
          <p:cNvPr id="37" name="Pil: upp-ned 23">
            <a:extLst>
              <a:ext uri="{FF2B5EF4-FFF2-40B4-BE49-F238E27FC236}">
                <a16:creationId xmlns:a16="http://schemas.microsoft.com/office/drawing/2014/main" id="{654D1E45-B380-456F-A7B0-AA0FD61A01C1}"/>
              </a:ext>
            </a:extLst>
          </p:cNvPr>
          <p:cNvSpPr/>
          <p:nvPr/>
        </p:nvSpPr>
        <p:spPr>
          <a:xfrm>
            <a:off x="677354" y="1249448"/>
            <a:ext cx="484632" cy="5085034"/>
          </a:xfrm>
          <a:prstGeom prst="upDownArrow">
            <a:avLst/>
          </a:prstGeom>
          <a:solidFill>
            <a:schemeClr val="tx1">
              <a:lumMod val="50000"/>
              <a:lumOff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38" name="Rektangel 32">
            <a:extLst>
              <a:ext uri="{FF2B5EF4-FFF2-40B4-BE49-F238E27FC236}">
                <a16:creationId xmlns:a16="http://schemas.microsoft.com/office/drawing/2014/main" id="{1BEF7E40-CF4C-4718-B69B-73D7A186931C}"/>
              </a:ext>
            </a:extLst>
          </p:cNvPr>
          <p:cNvSpPr/>
          <p:nvPr/>
        </p:nvSpPr>
        <p:spPr>
          <a:xfrm>
            <a:off x="985476" y="1563364"/>
            <a:ext cx="820969" cy="553998"/>
          </a:xfrm>
          <a:prstGeom prst="rect">
            <a:avLst/>
          </a:prstGeom>
        </p:spPr>
        <p:txBody>
          <a:bodyPr wrap="square" lIns="91440" tIns="45720" rIns="91440" bIns="45720" anchor="t">
            <a:spAutoFit/>
          </a:bodyPr>
          <a:lstStyle/>
          <a:p>
            <a:r>
              <a:rPr lang="sv-SE" sz="1000">
                <a:latin typeface="Calibri Light" panose="020F0302020204030204" pitchFamily="34" charset="0"/>
                <a:cs typeface="Calibri Light" panose="020F0302020204030204" pitchFamily="34" charset="0"/>
              </a:rPr>
              <a:t>Plan för våld i nära relationer</a:t>
            </a:r>
          </a:p>
        </p:txBody>
      </p:sp>
      <p:sp>
        <p:nvSpPr>
          <p:cNvPr id="39" name="Rektangel 32">
            <a:extLst>
              <a:ext uri="{FF2B5EF4-FFF2-40B4-BE49-F238E27FC236}">
                <a16:creationId xmlns:a16="http://schemas.microsoft.com/office/drawing/2014/main" id="{D6D262DD-E22C-4933-B271-38774864CBA6}"/>
              </a:ext>
            </a:extLst>
          </p:cNvPr>
          <p:cNvSpPr/>
          <p:nvPr/>
        </p:nvSpPr>
        <p:spPr>
          <a:xfrm>
            <a:off x="1951779" y="1563364"/>
            <a:ext cx="747722" cy="1169551"/>
          </a:xfrm>
          <a:prstGeom prst="rect">
            <a:avLst/>
          </a:prstGeom>
        </p:spPr>
        <p:txBody>
          <a:bodyPr wrap="square" lIns="91440" tIns="45720" rIns="91440" bIns="45720" anchor="t">
            <a:spAutoFit/>
          </a:bodyPr>
          <a:lstStyle/>
          <a:p>
            <a:r>
              <a:rPr lang="sv-SE" sz="1000">
                <a:latin typeface="Calibri Light" panose="020F0302020204030204" pitchFamily="34" charset="0"/>
                <a:cs typeface="Calibri Light" panose="020F0302020204030204" pitchFamily="34" charset="0"/>
              </a:rPr>
              <a:t>Plan för arbetet mot heders-relaterat våld och förtryck</a:t>
            </a:r>
          </a:p>
        </p:txBody>
      </p:sp>
      <p:sp>
        <p:nvSpPr>
          <p:cNvPr id="41" name="Pil: upp-ned 23">
            <a:extLst>
              <a:ext uri="{FF2B5EF4-FFF2-40B4-BE49-F238E27FC236}">
                <a16:creationId xmlns:a16="http://schemas.microsoft.com/office/drawing/2014/main" id="{9391F9F5-51BB-4C3E-9B6A-AD9055827B9E}"/>
              </a:ext>
            </a:extLst>
          </p:cNvPr>
          <p:cNvSpPr/>
          <p:nvPr/>
        </p:nvSpPr>
        <p:spPr>
          <a:xfrm>
            <a:off x="1601093" y="1259714"/>
            <a:ext cx="484632" cy="5069851"/>
          </a:xfrm>
          <a:prstGeom prst="upDownArrow">
            <a:avLst/>
          </a:prstGeom>
          <a:solidFill>
            <a:schemeClr val="tx1">
              <a:lumMod val="50000"/>
              <a:lumOff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44" name="Pil: upp-ned 23">
            <a:extLst>
              <a:ext uri="{FF2B5EF4-FFF2-40B4-BE49-F238E27FC236}">
                <a16:creationId xmlns:a16="http://schemas.microsoft.com/office/drawing/2014/main" id="{776AA9E4-5F4E-4705-BE36-AF13A29B5160}"/>
              </a:ext>
            </a:extLst>
          </p:cNvPr>
          <p:cNvSpPr/>
          <p:nvPr/>
        </p:nvSpPr>
        <p:spPr>
          <a:xfrm>
            <a:off x="7349104" y="1225527"/>
            <a:ext cx="484632" cy="1704644"/>
          </a:xfrm>
          <a:prstGeom prst="upDownArrow">
            <a:avLst/>
          </a:prstGeom>
          <a:solidFill>
            <a:schemeClr val="bg1">
              <a:lumMod val="8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47" name="Rektangel 32">
            <a:extLst>
              <a:ext uri="{FF2B5EF4-FFF2-40B4-BE49-F238E27FC236}">
                <a16:creationId xmlns:a16="http://schemas.microsoft.com/office/drawing/2014/main" id="{42250830-EE86-422E-BBF7-1022BBDA8B44}"/>
              </a:ext>
            </a:extLst>
          </p:cNvPr>
          <p:cNvSpPr/>
          <p:nvPr/>
        </p:nvSpPr>
        <p:spPr>
          <a:xfrm>
            <a:off x="7714227" y="1525963"/>
            <a:ext cx="969763" cy="707886"/>
          </a:xfrm>
          <a:prstGeom prst="rect">
            <a:avLst/>
          </a:prstGeom>
        </p:spPr>
        <p:txBody>
          <a:bodyPr wrap="square" lIns="91440" tIns="45720" rIns="91440" bIns="45720" anchor="t">
            <a:spAutoFit/>
          </a:bodyPr>
          <a:lstStyle/>
          <a:p>
            <a:r>
              <a:rPr lang="sv-SE" sz="1000">
                <a:latin typeface="Calibri Light"/>
                <a:cs typeface="Calibri Light"/>
              </a:rPr>
              <a:t>Policy/riktlinje för arbetet med avhoppare</a:t>
            </a:r>
            <a:endParaRPr lang="sv-SE" sz="1000">
              <a:latin typeface="Calibri Light" panose="020F0302020204030204" pitchFamily="34" charset="0"/>
              <a:cs typeface="Calibri Light" panose="020F0302020204030204" pitchFamily="34" charset="0"/>
            </a:endParaRPr>
          </a:p>
        </p:txBody>
      </p:sp>
      <p:sp>
        <p:nvSpPr>
          <p:cNvPr id="48" name="Rektangel: rundade hörn 47">
            <a:extLst>
              <a:ext uri="{FF2B5EF4-FFF2-40B4-BE49-F238E27FC236}">
                <a16:creationId xmlns:a16="http://schemas.microsoft.com/office/drawing/2014/main" id="{1B960F10-5A6F-4237-96A4-8D9F12C95BB8}"/>
              </a:ext>
            </a:extLst>
          </p:cNvPr>
          <p:cNvSpPr/>
          <p:nvPr/>
        </p:nvSpPr>
        <p:spPr>
          <a:xfrm>
            <a:off x="7348983" y="5437625"/>
            <a:ext cx="3410128" cy="499349"/>
          </a:xfrm>
          <a:prstGeom prst="roundRect">
            <a:avLst>
              <a:gd name="adj" fmla="val 0"/>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100">
                <a:solidFill>
                  <a:schemeClr val="bg1"/>
                </a:solidFill>
              </a:rPr>
              <a:t>Alla invånare/ </a:t>
            </a:r>
          </a:p>
          <a:p>
            <a:pPr algn="ctr"/>
            <a:r>
              <a:rPr lang="sv-SE" sz="1100">
                <a:solidFill>
                  <a:schemeClr val="bg1"/>
                </a:solidFill>
              </a:rPr>
              <a:t>platser där människor lever, verkar och vistas</a:t>
            </a:r>
          </a:p>
        </p:txBody>
      </p:sp>
      <p:sp>
        <p:nvSpPr>
          <p:cNvPr id="53" name="Rektangel: rundade hörn 52">
            <a:extLst>
              <a:ext uri="{FF2B5EF4-FFF2-40B4-BE49-F238E27FC236}">
                <a16:creationId xmlns:a16="http://schemas.microsoft.com/office/drawing/2014/main" id="{A6184C9E-A13A-444E-BEFB-A6FD6337601E}"/>
              </a:ext>
            </a:extLst>
          </p:cNvPr>
          <p:cNvSpPr/>
          <p:nvPr/>
        </p:nvSpPr>
        <p:spPr>
          <a:xfrm>
            <a:off x="7582817" y="3824782"/>
            <a:ext cx="2942461" cy="570172"/>
          </a:xfrm>
          <a:prstGeom prst="roundRect">
            <a:avLst>
              <a:gd name="adj" fmla="val 0"/>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100">
                <a:solidFill>
                  <a:schemeClr val="bg1"/>
                </a:solidFill>
              </a:rPr>
              <a:t>Grupper och individer som riskerar </a:t>
            </a:r>
          </a:p>
          <a:p>
            <a:pPr algn="ctr"/>
            <a:r>
              <a:rPr lang="sv-SE" sz="1100">
                <a:solidFill>
                  <a:schemeClr val="bg1"/>
                </a:solidFill>
              </a:rPr>
              <a:t>att begå eller utsättas för brott/ </a:t>
            </a:r>
          </a:p>
          <a:p>
            <a:pPr algn="ctr"/>
            <a:r>
              <a:rPr lang="sv-SE" sz="1100">
                <a:solidFill>
                  <a:schemeClr val="bg1"/>
                </a:solidFill>
              </a:rPr>
              <a:t>särskilt otrygga och  brottsdrabbade platser</a:t>
            </a:r>
          </a:p>
        </p:txBody>
      </p:sp>
      <p:sp>
        <p:nvSpPr>
          <p:cNvPr id="54" name="Rektangel: rundade hörn 53">
            <a:extLst>
              <a:ext uri="{FF2B5EF4-FFF2-40B4-BE49-F238E27FC236}">
                <a16:creationId xmlns:a16="http://schemas.microsoft.com/office/drawing/2014/main" id="{3CB6F48F-74C4-4DAC-A11A-909E5E1733A1}"/>
              </a:ext>
            </a:extLst>
          </p:cNvPr>
          <p:cNvSpPr/>
          <p:nvPr/>
        </p:nvSpPr>
        <p:spPr>
          <a:xfrm>
            <a:off x="8055676" y="2482608"/>
            <a:ext cx="1996743" cy="469984"/>
          </a:xfrm>
          <a:prstGeom prst="roundRect">
            <a:avLst>
              <a:gd name="adj" fmla="val 0"/>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100">
                <a:solidFill>
                  <a:schemeClr val="bg1"/>
                </a:solidFill>
              </a:rPr>
              <a:t>Individer som begått </a:t>
            </a:r>
          </a:p>
          <a:p>
            <a:pPr algn="ctr"/>
            <a:r>
              <a:rPr lang="sv-SE" sz="1100">
                <a:solidFill>
                  <a:schemeClr val="bg1"/>
                </a:solidFill>
              </a:rPr>
              <a:t>eller drabbats av brott</a:t>
            </a:r>
          </a:p>
        </p:txBody>
      </p:sp>
      <p:sp>
        <p:nvSpPr>
          <p:cNvPr id="7" name="Rektangel 6">
            <a:extLst>
              <a:ext uri="{FF2B5EF4-FFF2-40B4-BE49-F238E27FC236}">
                <a16:creationId xmlns:a16="http://schemas.microsoft.com/office/drawing/2014/main" id="{B90E72A7-759C-48AD-AE1B-7BA9C694685E}"/>
              </a:ext>
            </a:extLst>
          </p:cNvPr>
          <p:cNvSpPr/>
          <p:nvPr/>
        </p:nvSpPr>
        <p:spPr>
          <a:xfrm>
            <a:off x="11578442" y="6399690"/>
            <a:ext cx="268636" cy="314447"/>
          </a:xfrm>
          <a:prstGeom prst="rect">
            <a:avLst/>
          </a:prstGeom>
          <a:solidFill>
            <a:schemeClr val="bg1"/>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40" name="Rektangel: rundade hörn 39">
            <a:extLst>
              <a:ext uri="{FF2B5EF4-FFF2-40B4-BE49-F238E27FC236}">
                <a16:creationId xmlns:a16="http://schemas.microsoft.com/office/drawing/2014/main" id="{FD75C4EC-F41C-4D6C-A9F9-254CB6CD3E2E}"/>
              </a:ext>
            </a:extLst>
          </p:cNvPr>
          <p:cNvSpPr/>
          <p:nvPr/>
        </p:nvSpPr>
        <p:spPr>
          <a:xfrm>
            <a:off x="10480071" y="2227237"/>
            <a:ext cx="1443342" cy="1012118"/>
          </a:xfrm>
          <a:prstGeom prst="roundRect">
            <a:avLst/>
          </a:prstGeom>
          <a:solidFill>
            <a:schemeClr val="bg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42" name="Rektangel: rundade hörn 41">
            <a:extLst>
              <a:ext uri="{FF2B5EF4-FFF2-40B4-BE49-F238E27FC236}">
                <a16:creationId xmlns:a16="http://schemas.microsoft.com/office/drawing/2014/main" id="{224C145A-A4DE-4C76-8476-B9F72B95EF55}"/>
              </a:ext>
            </a:extLst>
          </p:cNvPr>
          <p:cNvSpPr/>
          <p:nvPr/>
        </p:nvSpPr>
        <p:spPr>
          <a:xfrm>
            <a:off x="10608249" y="2305087"/>
            <a:ext cx="252000" cy="252703"/>
          </a:xfrm>
          <a:prstGeom prst="roundRect">
            <a:avLst/>
          </a:prstGeom>
          <a:solidFill>
            <a:srgbClr val="40404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43" name="Rektangel: rundade hörn 42">
            <a:extLst>
              <a:ext uri="{FF2B5EF4-FFF2-40B4-BE49-F238E27FC236}">
                <a16:creationId xmlns:a16="http://schemas.microsoft.com/office/drawing/2014/main" id="{8E47B08C-9E7F-47A1-ADC7-D9507CC9B9C4}"/>
              </a:ext>
            </a:extLst>
          </p:cNvPr>
          <p:cNvSpPr/>
          <p:nvPr/>
        </p:nvSpPr>
        <p:spPr>
          <a:xfrm>
            <a:off x="10608249" y="2599632"/>
            <a:ext cx="252000" cy="252703"/>
          </a:xfrm>
          <a:prstGeom prst="roundRect">
            <a:avLst/>
          </a:prstGeom>
          <a:solidFill>
            <a:srgbClr val="7F7F7F"/>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45" name="Rektangel: rundade hörn 44">
            <a:extLst>
              <a:ext uri="{FF2B5EF4-FFF2-40B4-BE49-F238E27FC236}">
                <a16:creationId xmlns:a16="http://schemas.microsoft.com/office/drawing/2014/main" id="{2EE887F4-9969-4E86-A55F-9A205237C993}"/>
              </a:ext>
            </a:extLst>
          </p:cNvPr>
          <p:cNvSpPr/>
          <p:nvPr/>
        </p:nvSpPr>
        <p:spPr>
          <a:xfrm>
            <a:off x="10608249" y="2894176"/>
            <a:ext cx="252000" cy="252703"/>
          </a:xfrm>
          <a:prstGeom prst="roundRect">
            <a:avLst/>
          </a:prstGeom>
          <a:solidFill>
            <a:srgbClr val="D9D9D9"/>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55" name="textruta 54">
            <a:extLst>
              <a:ext uri="{FF2B5EF4-FFF2-40B4-BE49-F238E27FC236}">
                <a16:creationId xmlns:a16="http://schemas.microsoft.com/office/drawing/2014/main" id="{CB197046-A8E0-414C-BF7C-C9C3A01EEE3F}"/>
              </a:ext>
            </a:extLst>
          </p:cNvPr>
          <p:cNvSpPr txBox="1"/>
          <p:nvPr/>
        </p:nvSpPr>
        <p:spPr>
          <a:xfrm>
            <a:off x="10860249" y="2311569"/>
            <a:ext cx="1080000" cy="246221"/>
          </a:xfrm>
          <a:prstGeom prst="rect">
            <a:avLst/>
          </a:prstGeom>
          <a:noFill/>
        </p:spPr>
        <p:txBody>
          <a:bodyPr wrap="square" rtlCol="0">
            <a:spAutoFit/>
          </a:bodyPr>
          <a:lstStyle/>
          <a:p>
            <a:r>
              <a:rPr lang="sv-SE" sz="1000"/>
              <a:t>Program</a:t>
            </a:r>
          </a:p>
        </p:txBody>
      </p:sp>
      <p:sp>
        <p:nvSpPr>
          <p:cNvPr id="56" name="textruta 55">
            <a:extLst>
              <a:ext uri="{FF2B5EF4-FFF2-40B4-BE49-F238E27FC236}">
                <a16:creationId xmlns:a16="http://schemas.microsoft.com/office/drawing/2014/main" id="{2553D423-44B6-4D68-9D20-FF4FCC4A85E3}"/>
              </a:ext>
            </a:extLst>
          </p:cNvPr>
          <p:cNvSpPr txBox="1"/>
          <p:nvPr/>
        </p:nvSpPr>
        <p:spPr>
          <a:xfrm>
            <a:off x="10860249" y="2599984"/>
            <a:ext cx="1080000" cy="246221"/>
          </a:xfrm>
          <a:prstGeom prst="rect">
            <a:avLst/>
          </a:prstGeom>
          <a:noFill/>
        </p:spPr>
        <p:txBody>
          <a:bodyPr wrap="square" rtlCol="0">
            <a:spAutoFit/>
          </a:bodyPr>
          <a:lstStyle/>
          <a:p>
            <a:r>
              <a:rPr lang="sv-SE" sz="1000"/>
              <a:t>Plan</a:t>
            </a:r>
          </a:p>
        </p:txBody>
      </p:sp>
      <p:sp>
        <p:nvSpPr>
          <p:cNvPr id="57" name="textruta 56">
            <a:extLst>
              <a:ext uri="{FF2B5EF4-FFF2-40B4-BE49-F238E27FC236}">
                <a16:creationId xmlns:a16="http://schemas.microsoft.com/office/drawing/2014/main" id="{E1472453-5FCB-4697-AF11-11F3EABA3723}"/>
              </a:ext>
            </a:extLst>
          </p:cNvPr>
          <p:cNvSpPr txBox="1"/>
          <p:nvPr/>
        </p:nvSpPr>
        <p:spPr>
          <a:xfrm>
            <a:off x="10860249" y="2888399"/>
            <a:ext cx="1080000" cy="246221"/>
          </a:xfrm>
          <a:prstGeom prst="rect">
            <a:avLst/>
          </a:prstGeom>
          <a:noFill/>
        </p:spPr>
        <p:txBody>
          <a:bodyPr wrap="square" rtlCol="0">
            <a:spAutoFit/>
          </a:bodyPr>
          <a:lstStyle/>
          <a:p>
            <a:r>
              <a:rPr lang="sv-SE" sz="1000"/>
              <a:t>Policy/Riktlinje</a:t>
            </a:r>
          </a:p>
        </p:txBody>
      </p:sp>
      <p:sp>
        <p:nvSpPr>
          <p:cNvPr id="58" name="Pil: upp-ned 23">
            <a:extLst>
              <a:ext uri="{FF2B5EF4-FFF2-40B4-BE49-F238E27FC236}">
                <a16:creationId xmlns:a16="http://schemas.microsoft.com/office/drawing/2014/main" id="{00D8936D-4176-4D7E-9D63-ACD3EDCB2E3E}"/>
              </a:ext>
            </a:extLst>
          </p:cNvPr>
          <p:cNvSpPr/>
          <p:nvPr/>
        </p:nvSpPr>
        <p:spPr>
          <a:xfrm>
            <a:off x="2440842" y="1249448"/>
            <a:ext cx="484632" cy="5085034"/>
          </a:xfrm>
          <a:prstGeom prst="upDownArrow">
            <a:avLst/>
          </a:prstGeom>
          <a:solidFill>
            <a:schemeClr val="tx1">
              <a:lumMod val="50000"/>
              <a:lumOff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59" name="Rektangel 32">
            <a:extLst>
              <a:ext uri="{FF2B5EF4-FFF2-40B4-BE49-F238E27FC236}">
                <a16:creationId xmlns:a16="http://schemas.microsoft.com/office/drawing/2014/main" id="{9FDA885F-56E7-4092-B6C8-A61C26A24314}"/>
              </a:ext>
            </a:extLst>
          </p:cNvPr>
          <p:cNvSpPr/>
          <p:nvPr/>
        </p:nvSpPr>
        <p:spPr>
          <a:xfrm>
            <a:off x="2748964" y="1563364"/>
            <a:ext cx="820969" cy="861774"/>
          </a:xfrm>
          <a:prstGeom prst="rect">
            <a:avLst/>
          </a:prstGeom>
        </p:spPr>
        <p:txBody>
          <a:bodyPr wrap="square" lIns="91440" tIns="45720" rIns="91440" bIns="45720" anchor="t">
            <a:spAutoFit/>
          </a:bodyPr>
          <a:lstStyle/>
          <a:p>
            <a:r>
              <a:rPr lang="sv-SE" sz="1000">
                <a:latin typeface="Calibri Light" panose="020F0302020204030204" pitchFamily="34" charset="0"/>
                <a:cs typeface="Calibri Light" panose="020F0302020204030204" pitchFamily="34" charset="0"/>
              </a:rPr>
              <a:t>Handlings-plan för att motverka tystnads-kulturer</a:t>
            </a:r>
          </a:p>
        </p:txBody>
      </p:sp>
      <p:sp>
        <p:nvSpPr>
          <p:cNvPr id="60" name="Rubrik 1">
            <a:extLst>
              <a:ext uri="{FF2B5EF4-FFF2-40B4-BE49-F238E27FC236}">
                <a16:creationId xmlns:a16="http://schemas.microsoft.com/office/drawing/2014/main" id="{E9DD5D68-7C29-4D00-BA6F-C5BC27AF569E}"/>
              </a:ext>
            </a:extLst>
          </p:cNvPr>
          <p:cNvSpPr txBox="1">
            <a:spLocks/>
          </p:cNvSpPr>
          <p:nvPr/>
        </p:nvSpPr>
        <p:spPr>
          <a:xfrm>
            <a:off x="407988" y="404813"/>
            <a:ext cx="9170279" cy="736959"/>
          </a:xfrm>
          <a:prstGeom prst="rect">
            <a:avLst/>
          </a:prstGeom>
        </p:spPr>
        <p:txBody>
          <a:bodyPr>
            <a:normAutofit fontScale="90000" lnSpcReduction="20000"/>
          </a:bodyPr>
          <a:lst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a:lstStyle>
          <a:p>
            <a:r>
              <a:rPr lang="sv-SE"/>
              <a:t>Styrmiljö inom det </a:t>
            </a:r>
            <a:r>
              <a:rPr lang="sv-SE" u="sng"/>
              <a:t>direkt</a:t>
            </a:r>
            <a:r>
              <a:rPr lang="sv-SE"/>
              <a:t> trygghetsskapande och brottsförebyggande området</a:t>
            </a:r>
          </a:p>
        </p:txBody>
      </p:sp>
    </p:spTree>
    <p:extLst>
      <p:ext uri="{BB962C8B-B14F-4D97-AF65-F5344CB8AC3E}">
        <p14:creationId xmlns:p14="http://schemas.microsoft.com/office/powerpoint/2010/main" val="1050665795"/>
      </p:ext>
    </p:extLst>
  </p:cSld>
  <p:clrMapOvr>
    <a:masterClrMapping/>
  </p:clrMapOvr>
</p:sld>
</file>

<file path=ppt/theme/theme1.xml><?xml version="1.0" encoding="utf-8"?>
<a:theme xmlns:a="http://schemas.openxmlformats.org/drawingml/2006/main" name="Göteborgs Stad – Turkos dekor">
  <a:themeElements>
    <a:clrScheme name="Göteborgs Stad färgpalett">
      <a:dk1>
        <a:sysClr val="windowText" lastClr="000000"/>
      </a:dk1>
      <a:lt1>
        <a:sysClr val="window" lastClr="FFFFFF"/>
      </a:lt1>
      <a:dk2>
        <a:srgbClr val="495663"/>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gbgs_stad_16-9_mall_samtliga_solida_komplementfarger_sv.potx" id="{6CDCFF65-1103-4FDC-9CF4-B5D5B1E0490F}" vid="{1BCD27A7-336F-4B8B-AC43-A397D8BB65D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256DA062F37B9C42804C81443B5DDA51" ma:contentTypeVersion="4" ma:contentTypeDescription="Skapa ett nytt dokument." ma:contentTypeScope="" ma:versionID="5c2cc86834dda26595f0f9bf2858d9fa">
  <xsd:schema xmlns:xsd="http://www.w3.org/2001/XMLSchema" xmlns:xs="http://www.w3.org/2001/XMLSchema" xmlns:p="http://schemas.microsoft.com/office/2006/metadata/properties" xmlns:ns2="402f487f-9638-460e-9d8d-c60738e063f9" xmlns:ns3="b35438bd-3f97-4b79-adb9-2994b64cdc61" targetNamespace="http://schemas.microsoft.com/office/2006/metadata/properties" ma:root="true" ma:fieldsID="1b5dc6535ea7443b0eae90da8c4fd825" ns2:_="" ns3:_="">
    <xsd:import namespace="402f487f-9638-460e-9d8d-c60738e063f9"/>
    <xsd:import namespace="b35438bd-3f97-4b79-adb9-2994b64cdc6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2f487f-9638-460e-9d8d-c60738e063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35438bd-3f97-4b79-adb9-2994b64cdc61"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01C4C1-A09A-4C48-B0AB-A3BD5EA2DF20}">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402f487f-9638-460e-9d8d-c60738e063f9"/>
    <ds:schemaRef ds:uri="http://schemas.openxmlformats.org/package/2006/metadata/core-properties"/>
    <ds:schemaRef ds:uri="http://purl.org/dc/terms/"/>
    <ds:schemaRef ds:uri="b35438bd-3f97-4b79-adb9-2994b64cdc61"/>
    <ds:schemaRef ds:uri="http://www.w3.org/XML/1998/namespace"/>
    <ds:schemaRef ds:uri="http://purl.org/dc/dcmitype/"/>
  </ds:schemaRefs>
</ds:datastoreItem>
</file>

<file path=customXml/itemProps2.xml><?xml version="1.0" encoding="utf-8"?>
<ds:datastoreItem xmlns:ds="http://schemas.openxmlformats.org/officeDocument/2006/customXml" ds:itemID="{4AE7C1A7-89F2-4124-9348-BE6A22517DE9}">
  <ds:schemaRefs>
    <ds:schemaRef ds:uri="http://schemas.microsoft.com/sharepoint/v3/contenttype/forms"/>
  </ds:schemaRefs>
</ds:datastoreItem>
</file>

<file path=customXml/itemProps3.xml><?xml version="1.0" encoding="utf-8"?>
<ds:datastoreItem xmlns:ds="http://schemas.openxmlformats.org/officeDocument/2006/customXml" ds:itemID="{11FA5D49-BACB-4B29-975C-41967164363A}">
  <ds:schemaRefs>
    <ds:schemaRef ds:uri="402f487f-9638-460e-9d8d-c60738e063f9"/>
    <ds:schemaRef ds:uri="b35438bd-3f97-4b79-adb9-2994b64cdc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1996</Words>
  <Application>Microsoft Office PowerPoint</Application>
  <PresentationFormat>Bredbild</PresentationFormat>
  <Paragraphs>146</Paragraphs>
  <Slides>10</Slides>
  <Notes>8</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10</vt:i4>
      </vt:variant>
    </vt:vector>
  </HeadingPairs>
  <TitlesOfParts>
    <vt:vector size="18" baseType="lpstr">
      <vt:lpstr>Arial</vt:lpstr>
      <vt:lpstr>Arial Black</vt:lpstr>
      <vt:lpstr>Calibri</vt:lpstr>
      <vt:lpstr>Calibri Light</vt:lpstr>
      <vt:lpstr>Open Sans</vt:lpstr>
      <vt:lpstr>Times New Roman</vt:lpstr>
      <vt:lpstr>Wingdings</vt:lpstr>
      <vt:lpstr>Göteborgs Stad – Turkos dekor</vt:lpstr>
      <vt:lpstr>Göteborgs Stads trygghetsskapande och brottsförebyggande program</vt:lpstr>
      <vt:lpstr>Trygg stad för alla Alla som lever, verkar eller vistas i staden ska vara trygga och säkra i Göteborg. Alla ska kunna röra sig fritt och vara trygga i sina hem. Ingen ska behöva begränsa sitt vardagsliv eller avstå från att besöka en plats på grund av rädslan för att utsättas för brott. Göteborgs Stad ska arbeta kunskapsbaserat med aktuella läges- och problembilder för att öka tryggheten och tilliten samt förebygga och minska brottsligheten i staden. Arbetet ska ske i samverkan med fastighetsägare, näringslivet, polisen och andra statliga och regionala aktörer och myndigheter samt akademin. Den samlade förmågan är även beroende av goda krafter hos civilsamhället, både i organiserad form och av enskilda. </vt:lpstr>
      <vt:lpstr>Bakgrund</vt:lpstr>
      <vt:lpstr>Programmets uppbyggnad</vt:lpstr>
      <vt:lpstr>Forts. Programmets uppbyggnad</vt:lpstr>
      <vt:lpstr>Implementering hösten 2022 – vintern 2023 </vt:lpstr>
      <vt:lpstr>Uppföljning implementeringen av ToB-programmet</vt:lpstr>
      <vt:lpstr>Uppföljning aktiviteter, resultat och effekter av ToB-programmets strategier</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Stadens ledningsgrupp för särskilda insatser</dc:title>
  <dc:creator>Gunilla Henningsson</dc:creator>
  <cp:lastModifiedBy>Therese Berglund</cp:lastModifiedBy>
  <cp:revision>13</cp:revision>
  <dcterms:created xsi:type="dcterms:W3CDTF">2021-03-11T10:31:13Z</dcterms:created>
  <dcterms:modified xsi:type="dcterms:W3CDTF">2022-08-16T12:55:06Z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0x010100256DA062F37B9C42804C81443B5DDA51</vt:lpwstr>
  </property>
</Properties>
</file>