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  <p:sldMasterId id="2147483681" r:id="rId6"/>
    <p:sldMasterId id="2147483689" r:id="rId7"/>
    <p:sldMasterId id="2147483716" r:id="rId8"/>
    <p:sldMasterId id="2147483737" r:id="rId9"/>
  </p:sldMasterIdLst>
  <p:notesMasterIdLst>
    <p:notesMasterId r:id="rId25"/>
  </p:notesMasterIdLst>
  <p:handoutMasterIdLst>
    <p:handoutMasterId r:id="rId26"/>
  </p:handoutMasterIdLst>
  <p:sldIdLst>
    <p:sldId id="336" r:id="rId10"/>
    <p:sldId id="365" r:id="rId11"/>
    <p:sldId id="2147472160" r:id="rId12"/>
    <p:sldId id="2147472161" r:id="rId13"/>
    <p:sldId id="2147472162" r:id="rId14"/>
    <p:sldId id="2147472164" r:id="rId15"/>
    <p:sldId id="2147472163" r:id="rId16"/>
    <p:sldId id="338" r:id="rId17"/>
    <p:sldId id="2147472158" r:id="rId18"/>
    <p:sldId id="2147472159" r:id="rId19"/>
    <p:sldId id="321" r:id="rId20"/>
    <p:sldId id="367" r:id="rId21"/>
    <p:sldId id="366" r:id="rId22"/>
    <p:sldId id="345" r:id="rId23"/>
    <p:sldId id="358" r:id="rId24"/>
  </p:sldIdLst>
  <p:sldSz cx="12192000" cy="6858000"/>
  <p:notesSz cx="6797675" cy="9926638"/>
  <p:custDataLst>
    <p:tags r:id="rId2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5676"/>
    <a:srgbClr val="D36248"/>
    <a:srgbClr val="366D6B"/>
    <a:srgbClr val="3B5776"/>
    <a:srgbClr val="F0F0F0"/>
    <a:srgbClr val="F6F5F1"/>
    <a:srgbClr val="D9E7DE"/>
    <a:srgbClr val="D5E7DE"/>
    <a:srgbClr val="FFFFFF"/>
    <a:srgbClr val="366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8A76E9-A148-4350-AAC6-C317CB23F895}" v="8" dt="2025-08-13T11:06:17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71670" autoAdjust="0"/>
  </p:normalViewPr>
  <p:slideViewPr>
    <p:cSldViewPr snapToGrid="0" showGuides="1">
      <p:cViewPr varScale="1">
        <p:scale>
          <a:sx n="91" d="100"/>
          <a:sy n="91" d="100"/>
        </p:scale>
        <p:origin x="1236" y="78"/>
      </p:cViewPr>
      <p:guideLst>
        <p:guide pos="3840"/>
        <p:guide pos="7151"/>
        <p:guide orient="horz" pos="2160"/>
      </p:guideLst>
    </p:cSldViewPr>
  </p:slideViewPr>
  <p:outlineViewPr>
    <p:cViewPr>
      <p:scale>
        <a:sx n="33" d="100"/>
        <a:sy n="33" d="100"/>
      </p:scale>
      <p:origin x="0" y="-282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1" d="100"/>
          <a:sy n="91" d="100"/>
        </p:scale>
        <p:origin x="2910" y="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79449" y="154506"/>
            <a:ext cx="54387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82848" y="9275244"/>
            <a:ext cx="1473201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14/08/2025</a:t>
            </a:fld>
            <a:endParaRPr lang="en-GB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79450" y="1241425"/>
            <a:ext cx="5438775" cy="306021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62237" y="9275244"/>
            <a:ext cx="14732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88" y="908913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1AA035A1-4F7F-49DA-A856-F85B86D718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57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Tidigare varsel har absorberats av arbetsmarknaden</a:t>
            </a:r>
            <a:br>
              <a:rPr lang="sv-SE" sz="1200" dirty="0"/>
            </a:br>
            <a:r>
              <a:rPr lang="sv-SE" sz="1200" dirty="0"/>
              <a:t>Senaste varslen är stora, men inte historiskt unika</a:t>
            </a:r>
          </a:p>
          <a:p>
            <a:pPr rtl="0" fontAlgn="base"/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VGR: Vi har tidigare klarat av även kraftiga svängningar inom fordon, särskilt tjänstemannasidan – </a:t>
            </a:r>
            <a:r>
              <a:rPr lang="sv-SE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varsel behöver inte vara en katastrof eftersom arbetsmarknaden uppvisar </a:t>
            </a:r>
            <a:r>
              <a:rPr lang="sv-SE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resiliens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 pågår en global strukturomvandling av fordonsindustrin som påverkar oss och där mycket står på spel – </a:t>
            </a:r>
            <a:r>
              <a:rPr lang="sv-SE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varsel </a:t>
            </a:r>
            <a:r>
              <a:rPr lang="sv-SE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pga</a:t>
            </a:r>
            <a:r>
              <a:rPr lang="sv-SE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strukturomvandling kan bli mycket allvarligt för Västsverige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har inte råd att förlora jobb inom tillverkningsindustrin i utpekade framtidsteknologier!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Sverige/Västsverige behöver bli industripolitiskt proaktiv på en helt ny nivå än tidigare!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endParaRPr lang="sv-SE" sz="1200" dirty="0"/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727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7FBE0D7C-F6A7-4728-BEAD-35B1282BA2E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56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C5808CD5-4DA1-4BAD-81DB-25C1E99F092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708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62888576-7D40-4D62-A580-A1A63EB1DBF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493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2B3FC9CB-4690-44EC-AC7A-3958CDF429C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67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0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3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5.xml"/><Relationship Id="rId4" Type="http://schemas.openxmlformats.org/officeDocument/2006/relationships/image" Target="../media/image5.emf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8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24DF18A-D69A-4574-944C-06427C8DA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51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440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utomhus, flera&#10;&#10;Automatiskt genererad beskrivning">
            <a:extLst>
              <a:ext uri="{FF2B5EF4-FFF2-40B4-BE49-F238E27FC236}">
                <a16:creationId xmlns:a16="http://schemas.microsoft.com/office/drawing/2014/main" id="{AB68B31A-1E54-4F66-A3F8-68DCC3EA2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73514" y="551915"/>
            <a:ext cx="1846734" cy="1612020"/>
          </a:xfrm>
          <a:prstGeom prst="hexagon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938311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69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BA023CF-467C-4D38-BFA6-84375E92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5" r="-14415"/>
          <a:stretch/>
        </p:blipFill>
        <p:spPr>
          <a:xfrm flipH="1">
            <a:off x="254000" y="0"/>
            <a:ext cx="119380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utomhus, byggnad, stad&#10;&#10;Automatiskt genererad beskrivning">
            <a:extLst>
              <a:ext uri="{FF2B5EF4-FFF2-40B4-BE49-F238E27FC236}">
                <a16:creationId xmlns:a16="http://schemas.microsoft.com/office/drawing/2014/main" id="{BE3F0BD8-A8DC-4282-8554-9C0889C89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" r="63727"/>
          <a:stretch/>
        </p:blipFill>
        <p:spPr>
          <a:xfrm>
            <a:off x="7876515" y="0"/>
            <a:ext cx="4315485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38DFB51-23EE-4FE2-9655-A0261880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4069" r="14149"/>
          <a:stretch/>
        </p:blipFill>
        <p:spPr>
          <a:xfrm>
            <a:off x="-92075" y="0"/>
            <a:ext cx="4987925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EAE3C80-AB60-4336-8EF3-A47597D4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3171226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023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EDAC6DE7-C488-486A-870E-7B1A10059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578" r="17582"/>
          <a:stretch/>
        </p:blipFill>
        <p:spPr>
          <a:xfrm>
            <a:off x="-7617" y="0"/>
            <a:ext cx="5114303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2FA2507-FD7A-476A-A8DE-07D12DA67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6995" r="16850"/>
          <a:stretch/>
        </p:blipFill>
        <p:spPr>
          <a:xfrm>
            <a:off x="7953375" y="0"/>
            <a:ext cx="4316167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E16920A-42C5-4BBF-91CA-6A655E0FCEF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 dirty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 dirty="0">
                <a:solidFill>
                  <a:schemeClr val="bg1"/>
                </a:solidFill>
              </a:rPr>
            </a:br>
            <a:r>
              <a:rPr lang="sv-SE" sz="1100" cap="all" baseline="0" dirty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73964CDB-FAD0-4FDE-A2BA-7488AA830D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3"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99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4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14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5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25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4102294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9975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63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sv-SE"/>
            </a:lvl1pPr>
          </a:lstStyle>
          <a:p>
            <a:pPr lvl="0"/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08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kon och 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9DD48E0-4C15-BD2B-0D34-2BE08F567AC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3930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D48E0-4C15-BD2B-0D34-2BE08F567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3900" y="2454276"/>
            <a:ext cx="7556500" cy="1882775"/>
          </a:xfrm>
        </p:spPr>
        <p:txBody>
          <a:bodyPr vert="horz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6EA4766-8B21-3902-6DC6-BEA1D67240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388" y="2454276"/>
            <a:ext cx="2324100" cy="1882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Ifoga</a:t>
            </a:r>
            <a:r>
              <a:rPr lang="sv-SE" dirty="0"/>
              <a:t> ikon eller </a:t>
            </a:r>
            <a:br>
              <a:rPr lang="sv-SE" dirty="0"/>
            </a:br>
            <a:r>
              <a:rPr lang="sv-SE" dirty="0"/>
              <a:t>ta bort</a:t>
            </a:r>
          </a:p>
        </p:txBody>
      </p:sp>
    </p:spTree>
    <p:extLst>
      <p:ext uri="{BB962C8B-B14F-4D97-AF65-F5344CB8AC3E}">
        <p14:creationId xmlns:p14="http://schemas.microsoft.com/office/powerpoint/2010/main" val="2559967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psmall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3BF20226-0A3C-BDC6-26B8-9AE90B2399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1850" y="-527623"/>
            <a:ext cx="3092450" cy="7786747"/>
          </a:xfrm>
        </p:spPr>
        <p:txBody>
          <a:bodyPr>
            <a:spAutoFit/>
          </a:bodyPr>
          <a:lstStyle>
            <a:lvl1pPr marL="0" indent="0">
              <a:buNone/>
              <a:defRPr sz="50000" b="1" i="1">
                <a:solidFill>
                  <a:schemeClr val="accent1"/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fylla i tips och klicka på siffran under för att fylla i numret.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14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648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27958306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7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002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5829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1946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209488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1135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45197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107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95914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016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6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34672579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397092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676283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13104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812AEC-E192-C22D-2BAE-C05284119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65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0BE69652-8F76-560F-5F71-03A8AEF6A1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rgbClr val="3B5676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55625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7305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475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0790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bild 10">
            <a:extLst>
              <a:ext uri="{FF2B5EF4-FFF2-40B4-BE49-F238E27FC236}">
                <a16:creationId xmlns:a16="http://schemas.microsoft.com/office/drawing/2014/main" id="{12323294-130C-55E1-C503-7639B30C0A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4783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a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D803B9FA-FF49-6B81-4048-35D0CDBD8E4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93033" y="1777897"/>
            <a:ext cx="3897306" cy="3302205"/>
          </a:xfrm>
          <a:prstGeom prst="hexagon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7" name="Platshållare för text 26">
            <a:extLst>
              <a:ext uri="{FF2B5EF4-FFF2-40B4-BE49-F238E27FC236}">
                <a16:creationId xmlns:a16="http://schemas.microsoft.com/office/drawing/2014/main" id="{71D7E928-0082-8987-87B6-8458E38A33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72200" y="1777897"/>
            <a:ext cx="4819650" cy="3302205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sv-SE" sz="40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0182D2-5F57-0D86-BDAD-6932F38506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20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are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75721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Platshållare för text 26">
            <a:extLst>
              <a:ext uri="{FF2B5EF4-FFF2-40B4-BE49-F238E27FC236}">
                <a16:creationId xmlns:a16="http://schemas.microsoft.com/office/drawing/2014/main" id="{9FFB8AC5-0896-2662-9F25-F014F732AC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01089" y="807614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197E462F-9720-062D-5549-205843F0D4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682" y="784807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23" name="Platshållare för text 18">
            <a:extLst>
              <a:ext uri="{FF2B5EF4-FFF2-40B4-BE49-F238E27FC236}">
                <a16:creationId xmlns:a16="http://schemas.microsoft.com/office/drawing/2014/main" id="{2B6FE767-2693-92C8-9C28-7489DFA510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70682" y="2153090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24" name="Platshållare för text 18">
            <a:extLst>
              <a:ext uri="{FF2B5EF4-FFF2-40B4-BE49-F238E27FC236}">
                <a16:creationId xmlns:a16="http://schemas.microsoft.com/office/drawing/2014/main" id="{0E0A2C84-798E-F190-CC1D-87D7E24C33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70682" y="3521373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99A88FE9-5548-F261-C8D8-FF14FEE8011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70682" y="4889656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510540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282" y="3429000"/>
            <a:ext cx="3342489" cy="1655762"/>
          </a:xfrm>
        </p:spPr>
        <p:txBody>
          <a:bodyPr vert="horz" anchor="t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DBBF04D5-A3EE-1D1F-C6A1-2DA82C58E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013" y="1439863"/>
            <a:ext cx="3328987" cy="191135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Infoga ikon eller ta bort</a:t>
            </a:r>
          </a:p>
        </p:txBody>
      </p:sp>
      <p:sp>
        <p:nvSpPr>
          <p:cNvPr id="31" name="Platshållare för text 26">
            <a:extLst>
              <a:ext uri="{FF2B5EF4-FFF2-40B4-BE49-F238E27FC236}">
                <a16:creationId xmlns:a16="http://schemas.microsoft.com/office/drawing/2014/main" id="{FEE25A2D-8889-7370-B982-4EC21B70398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01089" y="2153078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  <p:sp>
        <p:nvSpPr>
          <p:cNvPr id="32" name="Platshållare för text 26">
            <a:extLst>
              <a:ext uri="{FF2B5EF4-FFF2-40B4-BE49-F238E27FC236}">
                <a16:creationId xmlns:a16="http://schemas.microsoft.com/office/drawing/2014/main" id="{0360CA6F-EB2B-3107-1487-759FA9D4DAA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01089" y="3521361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  <p:sp>
        <p:nvSpPr>
          <p:cNvPr id="33" name="Platshållare för text 26">
            <a:extLst>
              <a:ext uri="{FF2B5EF4-FFF2-40B4-BE49-F238E27FC236}">
                <a16:creationId xmlns:a16="http://schemas.microsoft.com/office/drawing/2014/main" id="{B434D658-6866-69B0-FB89-46A668D640B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101089" y="4889644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2593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 st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6CAD0FBF-2934-0D32-E515-8ED3F228AE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38600" y="1808163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1FA5CF09-6110-7716-DF1A-157B645CC0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1800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11FC75C8-64AD-E81C-36AC-C1BC79A8A7D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38600" y="3417477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latshållare för bild 10">
            <a:extLst>
              <a:ext uri="{FF2B5EF4-FFF2-40B4-BE49-F238E27FC236}">
                <a16:creationId xmlns:a16="http://schemas.microsoft.com/office/drawing/2014/main" id="{3686BE1A-4517-2853-9803-D0135ED5909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11800" y="4222133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40FF5823-C58D-1074-39C5-859487C86C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60438" y="2239757"/>
            <a:ext cx="2955925" cy="62865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92B38BF-D025-22D6-4A17-C44ECBEEE7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438" y="3853715"/>
            <a:ext cx="2955925" cy="62865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57F4DD59-1295-CCEC-214C-49FF959AE5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07420" y="2994965"/>
            <a:ext cx="2955925" cy="62865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4" name="Platshållare för text 10">
            <a:extLst>
              <a:ext uri="{FF2B5EF4-FFF2-40B4-BE49-F238E27FC236}">
                <a16:creationId xmlns:a16="http://schemas.microsoft.com/office/drawing/2014/main" id="{187A6F46-8858-D6D9-8FB4-9D32B8C308F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07420" y="4608923"/>
            <a:ext cx="2955925" cy="62865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97449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st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6CAD0FBF-2934-0D32-E515-8ED3F228AE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7793" y="3493088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1FA5CF09-6110-7716-DF1A-157B645CC0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48189" y="3493087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11FC75C8-64AD-E81C-36AC-C1BC79A8A7D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02991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latshållare för bild 10">
            <a:extLst>
              <a:ext uri="{FF2B5EF4-FFF2-40B4-BE49-F238E27FC236}">
                <a16:creationId xmlns:a16="http://schemas.microsoft.com/office/drawing/2014/main" id="{3686BE1A-4517-2853-9803-D0135ED5909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3387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92B38BF-D025-22D6-4A17-C44ECBEEE7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0B0BA639-E618-C66E-D2BF-95047B6223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8585" y="3422121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15" name="Platshållare för bild 10">
            <a:extLst>
              <a:ext uri="{FF2B5EF4-FFF2-40B4-BE49-F238E27FC236}">
                <a16:creationId xmlns:a16="http://schemas.microsoft.com/office/drawing/2014/main" id="{7868FA60-35B6-AD40-CD4E-C7C9401D428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83782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16" name="Platshållare för text 10">
            <a:extLst>
              <a:ext uri="{FF2B5EF4-FFF2-40B4-BE49-F238E27FC236}">
                <a16:creationId xmlns:a16="http://schemas.microsoft.com/office/drawing/2014/main" id="{DE047848-19F4-FF63-F1E8-711035016A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55688" y="1948233"/>
            <a:ext cx="2410835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75CCBC7-3108-8AA8-5749-4B38B25CC2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141968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8" name="Platshållare för text 10">
            <a:extLst>
              <a:ext uri="{FF2B5EF4-FFF2-40B4-BE49-F238E27FC236}">
                <a16:creationId xmlns:a16="http://schemas.microsoft.com/office/drawing/2014/main" id="{639BFB79-5D48-2203-587E-1314B99FEB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829374" y="1948233"/>
            <a:ext cx="2410835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9" name="Platshållare för text 10">
            <a:extLst>
              <a:ext uri="{FF2B5EF4-FFF2-40B4-BE49-F238E27FC236}">
                <a16:creationId xmlns:a16="http://schemas.microsoft.com/office/drawing/2014/main" id="{DB72DB68-4CCE-5DC7-6995-E4494137ADC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45737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10">
            <a:extLst>
              <a:ext uri="{FF2B5EF4-FFF2-40B4-BE49-F238E27FC236}">
                <a16:creationId xmlns:a16="http://schemas.microsoft.com/office/drawing/2014/main" id="{3BDF4E5E-F590-B8B4-5554-1ABE7E59FA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64189" y="1958456"/>
            <a:ext cx="2289611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153309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1035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ar runt hexagon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E230758-7D58-4375-F337-9297DD40CE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0323" y="2366169"/>
            <a:ext cx="3206977" cy="2757488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 algn="ctr">
              <a:buNone/>
              <a:defRPr>
                <a:solidFill>
                  <a:schemeClr val="bg1"/>
                </a:solidFill>
              </a:defRPr>
            </a:lvl2pPr>
            <a:lvl3pPr marL="533400" indent="0" algn="ctr">
              <a:buNone/>
              <a:defRPr>
                <a:solidFill>
                  <a:schemeClr val="bg1"/>
                </a:solidFill>
              </a:defRPr>
            </a:lvl3pPr>
            <a:lvl4pPr marL="806450" indent="0" algn="ctr">
              <a:buNone/>
              <a:defRPr>
                <a:solidFill>
                  <a:schemeClr val="bg1"/>
                </a:solidFill>
              </a:defRPr>
            </a:lvl4pPr>
            <a:lvl5pPr marL="1077912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5F0FACCF-362E-5318-D726-A24E4D2399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3575" y="1808163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43692"/>
              <a:gd name="adj4" fmla="val -5351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48DA029A-6476-C96E-AEC8-8E075036B2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3244851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47472"/>
              <a:gd name="adj4" fmla="val -5187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48F0AF9E-2F6D-3E5E-7E3F-AF08659A93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99690" y="4681538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39669"/>
              <a:gd name="adj4" fmla="val -5495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637324AD-AA23-8A34-0DF8-0D7FCEB45F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2725" y="1808163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46496"/>
              <a:gd name="adj4" fmla="val 14845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9">
            <a:extLst>
              <a:ext uri="{FF2B5EF4-FFF2-40B4-BE49-F238E27FC236}">
                <a16:creationId xmlns:a16="http://schemas.microsoft.com/office/drawing/2014/main" id="{5131142D-0AE0-D28E-12EC-67B64020D8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9788" y="3248820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42269"/>
              <a:gd name="adj4" fmla="val 14390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9CD9AB60-5A8F-BC76-E11B-07F8977903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2725" y="4689476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39668"/>
              <a:gd name="adj4" fmla="val 14698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7958658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BE0C4D5-9238-4B96-D8DC-79365EEC2B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32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E0C4D5-9238-4B96-D8DC-79365EEC2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BD9F6A8-F267-E23B-3D6C-7E5158375F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solidFill>
            <a:srgbClr val="B1D0BF">
              <a:alpha val="40000"/>
            </a:srgbClr>
          </a:solidFill>
          <a:ln w="571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696785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BE0C4D5-9238-4B96-D8DC-79365EEC2B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32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E0C4D5-9238-4B96-D8DC-79365EEC2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BD9F6A8-F267-E23B-3D6C-7E5158375F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solidFill>
            <a:schemeClr val="accent2">
              <a:alpha val="40000"/>
            </a:schemeClr>
          </a:solidFill>
          <a:ln w="57150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521778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m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B2744385-835E-1FC1-DC71-69FE1DE6A7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noFill/>
          <a:ln w="57150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00465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2" name="Platshållare för bild 10">
            <a:extLst>
              <a:ext uri="{FF2B5EF4-FFF2-40B4-BE49-F238E27FC236}">
                <a16:creationId xmlns:a16="http://schemas.microsoft.com/office/drawing/2014/main" id="{DB08E0F6-083F-56A2-C30B-4869B49A799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693400" y="5966857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14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3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97667" y="1825626"/>
            <a:ext cx="8856133" cy="118999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497667" y="3199780"/>
            <a:ext cx="8856133" cy="1237306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8600C9DA-D5E7-4933-B9D6-4F5696F1337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497667" y="4573935"/>
            <a:ext cx="8856133" cy="1237306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EF716A03-6C7A-2959-AC61-4F31BF3E873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38200" y="3224434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54D02B75-5286-2C0C-947B-C59D87FDF82F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38200" y="4623241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607869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250068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2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222536" cy="1890031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3771" y="1825625"/>
            <a:ext cx="8030029" cy="189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23771" y="3915457"/>
            <a:ext cx="8030029" cy="189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EF716A03-6C7A-2959-AC61-4F31BF3E873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38200" y="3915457"/>
            <a:ext cx="2222536" cy="1890031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350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21" Type="http://schemas.openxmlformats.org/officeDocument/2006/relationships/oleObject" Target="../embeddings/oleObject9.bin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tags" Target="../tags/tag1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oleObject" Target="../embeddings/oleObject11.bin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ags" Target="../tags/tag16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ags" Target="../tags/tag15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2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oleObject" Target="../embeddings/oleObject12.bin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ags" Target="../tags/tag1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tags" Target="../tags/tag18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.png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60.xml"/><Relationship Id="rId16" Type="http://schemas.openxmlformats.org/officeDocument/2006/relationships/oleObject" Target="../embeddings/oleObject13.bin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tags" Target="../tags/tag22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ags" Target="../tags/tag2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ags" Target="../tags/tag2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ags" Target="../tags/tag26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oleObject" Target="../embeddings/oleObject17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98" imgH="499" progId="TCLayout.ActiveDocument.1">
                  <p:embed/>
                </p:oleObj>
              </mc:Choice>
              <mc:Fallback>
                <p:oleObj name="think-cell Slide" r:id="rId27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763" r:id="rId4"/>
    <p:sldLayoutId id="2147483819" r:id="rId5"/>
    <p:sldLayoutId id="2147483764" r:id="rId6"/>
    <p:sldLayoutId id="2147483654" r:id="rId7"/>
    <p:sldLayoutId id="2147483760" r:id="rId8"/>
    <p:sldLayoutId id="2147483828" r:id="rId9"/>
    <p:sldLayoutId id="2147483826" r:id="rId10"/>
    <p:sldLayoutId id="2147483812" r:id="rId11"/>
    <p:sldLayoutId id="2147483661" r:id="rId12"/>
    <p:sldLayoutId id="2147483658" r:id="rId13"/>
    <p:sldLayoutId id="2147483762" r:id="rId14"/>
    <p:sldLayoutId id="2147483657" r:id="rId15"/>
    <p:sldLayoutId id="2147483656" r:id="rId16"/>
    <p:sldLayoutId id="2147483761" r:id="rId17"/>
    <p:sldLayoutId id="2147483750" r:id="rId18"/>
    <p:sldLayoutId id="2147483749" r:id="rId19"/>
    <p:sldLayoutId id="2147483771" r:id="rId20"/>
    <p:sldLayoutId id="2147483772" r:id="rId21"/>
    <p:sldLayoutId id="2147483773" r:id="rId22"/>
    <p:sldLayoutId id="2147483843" r:id="rId23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98" imgH="499" progId="TCLayout.ActiveDocument.1">
                  <p:embed/>
                </p:oleObj>
              </mc:Choice>
              <mc:Fallback>
                <p:oleObj name="think-cell Slide" r:id="rId21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765" r:id="rId3"/>
    <p:sldLayoutId id="2147483818" r:id="rId4"/>
    <p:sldLayoutId id="2147483766" r:id="rId5"/>
    <p:sldLayoutId id="2147483667" r:id="rId6"/>
    <p:sldLayoutId id="2147483759" r:id="rId7"/>
    <p:sldLayoutId id="2147483669" r:id="rId8"/>
    <p:sldLayoutId id="2147483825" r:id="rId9"/>
    <p:sldLayoutId id="2147483734" r:id="rId10"/>
    <p:sldLayoutId id="2147483680" r:id="rId11"/>
    <p:sldLayoutId id="2147483815" r:id="rId12"/>
    <p:sldLayoutId id="2147483778" r:id="rId13"/>
    <p:sldLayoutId id="2147483704" r:id="rId14"/>
    <p:sldLayoutId id="2147483708" r:id="rId15"/>
    <p:sldLayoutId id="2147483712" r:id="rId16"/>
    <p:sldLayoutId id="2147483844" r:id="rId17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98" imgH="499" progId="TCLayout.ActiveDocument.1">
                  <p:embed/>
                </p:oleObj>
              </mc:Choice>
              <mc:Fallback>
                <p:oleObj name="think-cell Slide" r:id="rId13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F55B9FB1-673E-4FA5-AEAD-234B05B54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767" r:id="rId3"/>
    <p:sldLayoutId id="2147483817" r:id="rId4"/>
    <p:sldLayoutId id="2147483768" r:id="rId5"/>
    <p:sldLayoutId id="2147483685" r:id="rId6"/>
    <p:sldLayoutId id="2147483758" r:id="rId7"/>
    <p:sldLayoutId id="2147483687" r:id="rId8"/>
    <p:sldLayoutId id="2147483845" r:id="rId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98" imgH="499" progId="TCLayout.ActiveDocument.1">
                  <p:embed/>
                </p:oleObj>
              </mc:Choice>
              <mc:Fallback>
                <p:oleObj name="think-cell Slide" r:id="rId13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54A3FDFF-44E2-4DA6-9568-D290BF6D02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69" r:id="rId3"/>
    <p:sldLayoutId id="2147483785" r:id="rId4"/>
    <p:sldLayoutId id="2147483770" r:id="rId5"/>
    <p:sldLayoutId id="2147483693" r:id="rId6"/>
    <p:sldLayoutId id="2147483757" r:id="rId7"/>
    <p:sldLayoutId id="2147483695" r:id="rId8"/>
    <p:sldLayoutId id="2147483846" r:id="rId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98" imgH="499" progId="TCLayout.ActiveDocument.1">
                  <p:embed/>
                </p:oleObj>
              </mc:Choice>
              <mc:Fallback>
                <p:oleObj name="think-cell Slide" r:id="rId1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83" r:id="rId2"/>
    <p:sldLayoutId id="2147483752" r:id="rId3"/>
    <p:sldLayoutId id="2147483784" r:id="rId4"/>
    <p:sldLayoutId id="2147483780" r:id="rId5"/>
    <p:sldLayoutId id="2147483816" r:id="rId6"/>
    <p:sldLayoutId id="2147483832" r:id="rId7"/>
    <p:sldLayoutId id="2147483827" r:id="rId8"/>
    <p:sldLayoutId id="2147483821" r:id="rId9"/>
    <p:sldLayoutId id="2147483822" r:id="rId10"/>
    <p:sldLayoutId id="2147483833" r:id="rId11"/>
    <p:sldLayoutId id="2147483847" r:id="rId1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B13B6D05-AFBD-40D4-9D39-D8FE6B7DAB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805223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B13B6D05-AFBD-40D4-9D39-D8FE6B7DAB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A1DBC44-64F2-4BF5-89EB-3AAF3875D46E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14/08/2025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74" r:id="rId5"/>
    <p:sldLayoutId id="2147483830" r:id="rId6"/>
    <p:sldLayoutId id="2147483779" r:id="rId7"/>
    <p:sldLayoutId id="2147483748" r:id="rId8"/>
    <p:sldLayoutId id="2147483849" r:id="rId9"/>
    <p:sldLayoutId id="2147483848" r:id="rId10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9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svg"/><Relationship Id="rId18" Type="http://schemas.openxmlformats.org/officeDocument/2006/relationships/image" Target="../media/image21.png"/><Relationship Id="rId26" Type="http://schemas.openxmlformats.org/officeDocument/2006/relationships/image" Target="../media/image47.png"/><Relationship Id="rId3" Type="http://schemas.openxmlformats.org/officeDocument/2006/relationships/image" Target="../media/image34.svg"/><Relationship Id="rId21" Type="http://schemas.openxmlformats.org/officeDocument/2006/relationships/image" Target="../media/image24.svg"/><Relationship Id="rId34" Type="http://schemas.openxmlformats.org/officeDocument/2006/relationships/image" Target="../media/image31.pn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33" Type="http://schemas.openxmlformats.org/officeDocument/2006/relationships/image" Target="../media/image30.svg"/><Relationship Id="rId2" Type="http://schemas.openxmlformats.org/officeDocument/2006/relationships/image" Target="../media/image33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5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24" Type="http://schemas.openxmlformats.org/officeDocument/2006/relationships/image" Target="../media/image27.png"/><Relationship Id="rId32" Type="http://schemas.openxmlformats.org/officeDocument/2006/relationships/image" Target="../media/image29.png"/><Relationship Id="rId5" Type="http://schemas.openxmlformats.org/officeDocument/2006/relationships/image" Target="../media/image36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49.png"/><Relationship Id="rId10" Type="http://schemas.openxmlformats.org/officeDocument/2006/relationships/image" Target="../media/image41.png"/><Relationship Id="rId19" Type="http://schemas.openxmlformats.org/officeDocument/2006/relationships/image" Target="../media/image22.svg"/><Relationship Id="rId31" Type="http://schemas.openxmlformats.org/officeDocument/2006/relationships/image" Target="../media/image52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48.svg"/><Relationship Id="rId30" Type="http://schemas.openxmlformats.org/officeDocument/2006/relationships/image" Target="../media/image51.png"/><Relationship Id="rId35" Type="http://schemas.openxmlformats.org/officeDocument/2006/relationships/image" Target="../media/image32.svg"/><Relationship Id="rId8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2.png"/><Relationship Id="rId21" Type="http://schemas.openxmlformats.org/officeDocument/2006/relationships/image" Target="../media/image67.png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63" Type="http://schemas.openxmlformats.org/officeDocument/2006/relationships/image" Target="../media/image109.png"/><Relationship Id="rId68" Type="http://schemas.openxmlformats.org/officeDocument/2006/relationships/image" Target="../media/image114.png"/><Relationship Id="rId16" Type="http://schemas.openxmlformats.org/officeDocument/2006/relationships/image" Target="../media/image6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3" Type="http://schemas.openxmlformats.org/officeDocument/2006/relationships/image" Target="../media/image99.png"/><Relationship Id="rId58" Type="http://schemas.openxmlformats.org/officeDocument/2006/relationships/image" Target="../media/image104.png"/><Relationship Id="rId66" Type="http://schemas.openxmlformats.org/officeDocument/2006/relationships/image" Target="../media/image112.png"/><Relationship Id="rId74" Type="http://schemas.openxmlformats.org/officeDocument/2006/relationships/image" Target="../media/image120.png"/><Relationship Id="rId5" Type="http://schemas.openxmlformats.org/officeDocument/2006/relationships/oleObject" Target="../embeddings/oleObject21.bin"/><Relationship Id="rId61" Type="http://schemas.openxmlformats.org/officeDocument/2006/relationships/image" Target="../media/image107.png"/><Relationship Id="rId19" Type="http://schemas.openxmlformats.org/officeDocument/2006/relationships/image" Target="../media/image6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48" Type="http://schemas.openxmlformats.org/officeDocument/2006/relationships/image" Target="../media/image94.png"/><Relationship Id="rId56" Type="http://schemas.openxmlformats.org/officeDocument/2006/relationships/image" Target="../media/image102.png"/><Relationship Id="rId64" Type="http://schemas.openxmlformats.org/officeDocument/2006/relationships/image" Target="../media/image110.png"/><Relationship Id="rId69" Type="http://schemas.openxmlformats.org/officeDocument/2006/relationships/image" Target="../media/image115.png"/><Relationship Id="rId77" Type="http://schemas.openxmlformats.org/officeDocument/2006/relationships/image" Target="../media/image123.png"/><Relationship Id="rId8" Type="http://schemas.openxmlformats.org/officeDocument/2006/relationships/image" Target="../media/image54.png"/><Relationship Id="rId51" Type="http://schemas.openxmlformats.org/officeDocument/2006/relationships/image" Target="../media/image97.png"/><Relationship Id="rId72" Type="http://schemas.openxmlformats.org/officeDocument/2006/relationships/image" Target="../media/image118.png"/><Relationship Id="rId3" Type="http://schemas.openxmlformats.org/officeDocument/2006/relationships/slideLayout" Target="../slideLayouts/slideLayout2.xml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59" Type="http://schemas.openxmlformats.org/officeDocument/2006/relationships/image" Target="../media/image105.png"/><Relationship Id="rId67" Type="http://schemas.openxmlformats.org/officeDocument/2006/relationships/image" Target="../media/image113.png"/><Relationship Id="rId20" Type="http://schemas.openxmlformats.org/officeDocument/2006/relationships/image" Target="../media/image66.png"/><Relationship Id="rId41" Type="http://schemas.openxmlformats.org/officeDocument/2006/relationships/image" Target="../media/image87.png"/><Relationship Id="rId54" Type="http://schemas.openxmlformats.org/officeDocument/2006/relationships/image" Target="../media/image100.png"/><Relationship Id="rId62" Type="http://schemas.openxmlformats.org/officeDocument/2006/relationships/image" Target="../media/image108.png"/><Relationship Id="rId70" Type="http://schemas.openxmlformats.org/officeDocument/2006/relationships/image" Target="../media/image116.png"/><Relationship Id="rId75" Type="http://schemas.openxmlformats.org/officeDocument/2006/relationships/image" Target="../media/image121.png"/><Relationship Id="rId1" Type="http://schemas.openxmlformats.org/officeDocument/2006/relationships/tags" Target="../tags/tag33.xml"/><Relationship Id="rId6" Type="http://schemas.openxmlformats.org/officeDocument/2006/relationships/image" Target="../media/image17.emf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49" Type="http://schemas.openxmlformats.org/officeDocument/2006/relationships/image" Target="../media/image95.png"/><Relationship Id="rId57" Type="http://schemas.openxmlformats.org/officeDocument/2006/relationships/image" Target="../media/image103.png"/><Relationship Id="rId10" Type="http://schemas.openxmlformats.org/officeDocument/2006/relationships/image" Target="../media/image56.png"/><Relationship Id="rId31" Type="http://schemas.openxmlformats.org/officeDocument/2006/relationships/image" Target="../media/image77.png"/><Relationship Id="rId44" Type="http://schemas.openxmlformats.org/officeDocument/2006/relationships/image" Target="../media/image90.png"/><Relationship Id="rId52" Type="http://schemas.openxmlformats.org/officeDocument/2006/relationships/image" Target="../media/image98.png"/><Relationship Id="rId60" Type="http://schemas.openxmlformats.org/officeDocument/2006/relationships/image" Target="../media/image106.png"/><Relationship Id="rId65" Type="http://schemas.openxmlformats.org/officeDocument/2006/relationships/image" Target="../media/image111.png"/><Relationship Id="rId73" Type="http://schemas.openxmlformats.org/officeDocument/2006/relationships/image" Target="../media/image119.png"/><Relationship Id="rId78" Type="http://schemas.openxmlformats.org/officeDocument/2006/relationships/image" Target="../media/image124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5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9" Type="http://schemas.openxmlformats.org/officeDocument/2006/relationships/image" Target="../media/image85.png"/><Relationship Id="rId34" Type="http://schemas.openxmlformats.org/officeDocument/2006/relationships/image" Target="../media/image80.png"/><Relationship Id="rId50" Type="http://schemas.openxmlformats.org/officeDocument/2006/relationships/image" Target="../media/image96.png"/><Relationship Id="rId55" Type="http://schemas.openxmlformats.org/officeDocument/2006/relationships/image" Target="../media/image101.png"/><Relationship Id="rId76" Type="http://schemas.openxmlformats.org/officeDocument/2006/relationships/image" Target="../media/image122.png"/><Relationship Id="rId7" Type="http://schemas.openxmlformats.org/officeDocument/2006/relationships/image" Target="../media/image53.png"/><Relationship Id="rId71" Type="http://schemas.openxmlformats.org/officeDocument/2006/relationships/image" Target="../media/image117.png"/><Relationship Id="rId2" Type="http://schemas.openxmlformats.org/officeDocument/2006/relationships/tags" Target="../tags/tag34.xml"/><Relationship Id="rId2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3EFF06E5-5510-4A62-BAAF-EF7C4578E1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1192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3EFF06E5-5510-4A62-BAAF-EF7C4578E1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5890B252-0167-4D51-82A7-14D190803F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Insatser varsel fordonsindustrin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937D31-D8D3-43C5-8A58-A2C699E078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Anna-lena</a:t>
            </a:r>
            <a:r>
              <a:rPr lang="sv-SE" dirty="0"/>
              <a:t> johansson</a:t>
            </a:r>
          </a:p>
        </p:txBody>
      </p:sp>
    </p:spTree>
    <p:extLst>
      <p:ext uri="{BB962C8B-B14F-4D97-AF65-F5344CB8AC3E}">
        <p14:creationId xmlns:p14="http://schemas.microsoft.com/office/powerpoint/2010/main" val="134152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9941FF-5EF5-96DE-C3DE-5A709BA3A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buNone/>
            </a:pPr>
            <a:r>
              <a:rPr lang="en-US" dirty="0">
                <a:effectLst/>
              </a:rPr>
              <a:t>To improve your user experience and gather valuable feedback, we use Menti.com.</a:t>
            </a:r>
          </a:p>
          <a:p>
            <a:pPr marL="0" indent="0" rtl="0">
              <a:buNone/>
            </a:pPr>
            <a:r>
              <a:rPr lang="en-US" dirty="0">
                <a:effectLst/>
              </a:rPr>
              <a:t>When you participate in our surveys via Menti.com, the following personal data is collected and processed:</a:t>
            </a:r>
          </a:p>
          <a:p>
            <a:pPr marL="0" indent="0" rtl="0">
              <a:buNone/>
            </a:pPr>
            <a:endParaRPr lang="en-US" dirty="0">
              <a:effectLst/>
            </a:endParaRPr>
          </a:p>
          <a:p>
            <a:r>
              <a:rPr lang="en-US" dirty="0">
                <a:effectLst/>
              </a:rPr>
              <a:t>Name (if provided)</a:t>
            </a:r>
          </a:p>
          <a:p>
            <a:r>
              <a:rPr lang="en-US" dirty="0">
                <a:effectLst/>
              </a:rPr>
              <a:t>IP address</a:t>
            </a:r>
          </a:p>
          <a:p>
            <a:r>
              <a:rPr lang="en-US" dirty="0">
                <a:effectLst/>
              </a:rPr>
              <a:t>Answers to questions and feedback through the platform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A63429-A0E0-B64A-E766-045B68751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GDPR &amp; Menti.com – Information on personal data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7611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>
            <a:extLst>
              <a:ext uri="{FF2B5EF4-FFF2-40B4-BE49-F238E27FC236}">
                <a16:creationId xmlns:a16="http://schemas.microsoft.com/office/drawing/2014/main" id="{9A877E74-5464-439E-9E1D-3C247E8656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3470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13" name="Objekt 12" hidden="1">
                        <a:extLst>
                          <a:ext uri="{FF2B5EF4-FFF2-40B4-BE49-F238E27FC236}">
                            <a16:creationId xmlns:a16="http://schemas.microsoft.com/office/drawing/2014/main" id="{9A877E74-5464-439E-9E1D-3C247E8656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ktangel 2" hidden="1">
            <a:extLst>
              <a:ext uri="{FF2B5EF4-FFF2-40B4-BE49-F238E27FC236}">
                <a16:creationId xmlns:a16="http://schemas.microsoft.com/office/drawing/2014/main" id="{0DBDE740-9E9E-423D-A99C-80490C3611B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GB" sz="28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112EE7F-0493-4027-BE76-995502704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 err="1"/>
              <a:t>Vår</a:t>
            </a:r>
            <a:r>
              <a:rPr lang="en-GB" dirty="0"/>
              <a:t> form – </a:t>
            </a:r>
            <a:r>
              <a:rPr lang="en-GB" dirty="0" err="1"/>
              <a:t>Hexagonen</a:t>
            </a:r>
            <a:r>
              <a:rPr lang="en-GB" dirty="0"/>
              <a:t>  </a:t>
            </a:r>
          </a:p>
        </p:txBody>
      </p:sp>
      <p:sp>
        <p:nvSpPr>
          <p:cNvPr id="4" name="Sexhörning 3">
            <a:extLst>
              <a:ext uri="{FF2B5EF4-FFF2-40B4-BE49-F238E27FC236}">
                <a16:creationId xmlns:a16="http://schemas.microsoft.com/office/drawing/2014/main" id="{BFA30C63-D176-4911-BDB8-EEC78CC2A02B}"/>
              </a:ext>
            </a:extLst>
          </p:cNvPr>
          <p:cNvSpPr/>
          <p:nvPr/>
        </p:nvSpPr>
        <p:spPr>
          <a:xfrm>
            <a:off x="659094" y="3619559"/>
            <a:ext cx="1826768" cy="1574800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/>
              <a:t>1.</a:t>
            </a:r>
          </a:p>
        </p:txBody>
      </p:sp>
      <p:sp>
        <p:nvSpPr>
          <p:cNvPr id="5" name="Sexhörning 4">
            <a:extLst>
              <a:ext uri="{FF2B5EF4-FFF2-40B4-BE49-F238E27FC236}">
                <a16:creationId xmlns:a16="http://schemas.microsoft.com/office/drawing/2014/main" id="{CF5821FF-15DA-4AC6-9C4E-388178992D2D}"/>
              </a:ext>
            </a:extLst>
          </p:cNvPr>
          <p:cNvSpPr/>
          <p:nvPr/>
        </p:nvSpPr>
        <p:spPr>
          <a:xfrm>
            <a:off x="3037189" y="3674770"/>
            <a:ext cx="1826768" cy="1574800"/>
          </a:xfrm>
          <a:prstGeom prst="hexagon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6F91A7DF-C17C-4591-BE4B-D016082D37D1}"/>
              </a:ext>
            </a:extLst>
          </p:cNvPr>
          <p:cNvSpPr/>
          <p:nvPr/>
        </p:nvSpPr>
        <p:spPr>
          <a:xfrm>
            <a:off x="4115426" y="2925787"/>
            <a:ext cx="1537654" cy="1325564"/>
          </a:xfrm>
          <a:prstGeom prst="hexagon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FF131104-2552-41D0-936B-4A67C7D5F7F1}"/>
              </a:ext>
            </a:extLst>
          </p:cNvPr>
          <p:cNvSpPr/>
          <p:nvPr/>
        </p:nvSpPr>
        <p:spPr>
          <a:xfrm>
            <a:off x="1982306" y="4956940"/>
            <a:ext cx="1273175" cy="1097565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1.</a:t>
            </a:r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EF701C4-F583-4A7D-8587-A1F42EB0BA83}"/>
              </a:ext>
            </a:extLst>
          </p:cNvPr>
          <p:cNvSpPr/>
          <p:nvPr/>
        </p:nvSpPr>
        <p:spPr>
          <a:xfrm>
            <a:off x="7499765" y="2373323"/>
            <a:ext cx="1944421" cy="1676225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65CC5EFD-0C12-44BF-ADC9-E572D37A247F}"/>
              </a:ext>
            </a:extLst>
          </p:cNvPr>
          <p:cNvSpPr/>
          <p:nvPr/>
        </p:nvSpPr>
        <p:spPr>
          <a:xfrm>
            <a:off x="6059847" y="2013769"/>
            <a:ext cx="1439918" cy="1241309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exhörning 9">
            <a:extLst>
              <a:ext uri="{FF2B5EF4-FFF2-40B4-BE49-F238E27FC236}">
                <a16:creationId xmlns:a16="http://schemas.microsoft.com/office/drawing/2014/main" id="{16472320-B5CF-4DA3-8F6C-9E83B66BED2C}"/>
              </a:ext>
            </a:extLst>
          </p:cNvPr>
          <p:cNvSpPr/>
          <p:nvPr/>
        </p:nvSpPr>
        <p:spPr>
          <a:xfrm>
            <a:off x="664594" y="1798303"/>
            <a:ext cx="1826768" cy="1574800"/>
          </a:xfrm>
          <a:prstGeom prst="hexagon">
            <a:avLst/>
          </a:prstGeom>
          <a:solidFill>
            <a:srgbClr val="3B577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 dirty="0"/>
          </a:p>
        </p:txBody>
      </p:sp>
      <p:sp>
        <p:nvSpPr>
          <p:cNvPr id="11" name="Sexhörning 10">
            <a:extLst>
              <a:ext uri="{FF2B5EF4-FFF2-40B4-BE49-F238E27FC236}">
                <a16:creationId xmlns:a16="http://schemas.microsoft.com/office/drawing/2014/main" id="{44A96149-6941-4C5D-B606-4DE09D65DB9A}"/>
              </a:ext>
            </a:extLst>
          </p:cNvPr>
          <p:cNvSpPr/>
          <p:nvPr/>
        </p:nvSpPr>
        <p:spPr>
          <a:xfrm>
            <a:off x="9607118" y="2013769"/>
            <a:ext cx="1439918" cy="124130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FB46B8F-8511-4129-B4F8-F6277FE0CD93}"/>
              </a:ext>
            </a:extLst>
          </p:cNvPr>
          <p:cNvSpPr txBox="1"/>
          <p:nvPr/>
        </p:nvSpPr>
        <p:spPr>
          <a:xfrm>
            <a:off x="8574693" y="4395490"/>
            <a:ext cx="28280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50" b="1" dirty="0"/>
              <a:t>ALTERNATIV TILL FYLLNING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Tom med färgad kantlinje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Fylld med 100% färg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Fylld med färg i semitransparens (20%)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7F62C68-97AA-4FFD-898D-85CD18867D38}"/>
              </a:ext>
            </a:extLst>
          </p:cNvPr>
          <p:cNvSpPr txBox="1"/>
          <p:nvPr/>
        </p:nvSpPr>
        <p:spPr>
          <a:xfrm>
            <a:off x="5148576" y="4395490"/>
            <a:ext cx="330651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b="1" dirty="0"/>
              <a:t>GÖR SÅ HÄR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Alt 1: Kopiera och klistra in från dessa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Alt 2: Lägg in ny genom att välja dessa under ”Infoga/”Former”/”Standardformer”/”Sexhörning” – håller ner </a:t>
            </a:r>
            <a:r>
              <a:rPr lang="sv-SE" sz="1050" dirty="0" err="1"/>
              <a:t>shift</a:t>
            </a:r>
            <a:r>
              <a:rPr lang="sv-SE" sz="1050" dirty="0"/>
              <a:t>-tangenten när du ritar formen så får den rätt proportioner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050" dirty="0"/>
              <a:t>Minska/förstora genom att dra i figurens hörn (aktivera figuren genom att klicka på den, en ruta med små cirklar syns, använd någon av cirklarna i ”hörnen”)</a:t>
            </a:r>
          </a:p>
        </p:txBody>
      </p:sp>
      <p:sp>
        <p:nvSpPr>
          <p:cNvPr id="15" name="Sexhörning 14">
            <a:extLst>
              <a:ext uri="{FF2B5EF4-FFF2-40B4-BE49-F238E27FC236}">
                <a16:creationId xmlns:a16="http://schemas.microsoft.com/office/drawing/2014/main" id="{BE78082B-4D12-4DBC-839E-B13029B10006}"/>
              </a:ext>
            </a:extLst>
          </p:cNvPr>
          <p:cNvSpPr/>
          <p:nvPr/>
        </p:nvSpPr>
        <p:spPr>
          <a:xfrm>
            <a:off x="2123805" y="2013769"/>
            <a:ext cx="1826768" cy="1574800"/>
          </a:xfrm>
          <a:prstGeom prst="hexagon">
            <a:avLst/>
          </a:prstGeom>
          <a:solidFill>
            <a:srgbClr val="3B577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188751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9C9996-C0E4-449B-ACD6-43C18704C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Mål centrala för Business Region Göteborg</a:t>
            </a:r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7D21E6F0-6664-4A1A-8293-5E768A537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079934"/>
            <a:ext cx="1524000" cy="1524000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2C013F14-F5F1-49DA-ACC5-D50711BBD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38400" y="2079934"/>
            <a:ext cx="1524000" cy="1524000"/>
          </a:xfrm>
          <a:prstGeom prst="rect">
            <a:avLst/>
          </a:prstGeom>
        </p:spPr>
      </p:pic>
      <p:pic>
        <p:nvPicPr>
          <p:cNvPr id="23" name="Bild 22">
            <a:extLst>
              <a:ext uri="{FF2B5EF4-FFF2-40B4-BE49-F238E27FC236}">
                <a16:creationId xmlns:a16="http://schemas.microsoft.com/office/drawing/2014/main" id="{D318F73D-7810-47DB-AF16-3F8148D94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8600" y="2079934"/>
            <a:ext cx="1524000" cy="1524000"/>
          </a:xfrm>
          <a:prstGeom prst="rect">
            <a:avLst/>
          </a:prstGeom>
        </p:spPr>
      </p:pic>
      <p:pic>
        <p:nvPicPr>
          <p:cNvPr id="24" name="Bild 23">
            <a:extLst>
              <a:ext uri="{FF2B5EF4-FFF2-40B4-BE49-F238E27FC236}">
                <a16:creationId xmlns:a16="http://schemas.microsoft.com/office/drawing/2014/main" id="{2BB999F8-2EC2-47E4-8B6C-E1B7E5FD5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800" y="2079934"/>
            <a:ext cx="1524000" cy="1524000"/>
          </a:xfrm>
          <a:prstGeom prst="rect">
            <a:avLst/>
          </a:prstGeom>
        </p:spPr>
      </p:pic>
      <p:pic>
        <p:nvPicPr>
          <p:cNvPr id="25" name="Bild 24">
            <a:extLst>
              <a:ext uri="{FF2B5EF4-FFF2-40B4-BE49-F238E27FC236}">
                <a16:creationId xmlns:a16="http://schemas.microsoft.com/office/drawing/2014/main" id="{49DEA3B3-3674-4AE7-A696-14FD8EC670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8200" y="3672735"/>
            <a:ext cx="1524000" cy="1524000"/>
          </a:xfrm>
          <a:prstGeom prst="rect">
            <a:avLst/>
          </a:prstGeom>
        </p:spPr>
      </p:pic>
      <p:pic>
        <p:nvPicPr>
          <p:cNvPr id="26" name="Bild 25">
            <a:extLst>
              <a:ext uri="{FF2B5EF4-FFF2-40B4-BE49-F238E27FC236}">
                <a16:creationId xmlns:a16="http://schemas.microsoft.com/office/drawing/2014/main" id="{6C9BB51C-E600-485F-9FC1-9163E2ECFD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38400" y="3672735"/>
            <a:ext cx="1524000" cy="1524000"/>
          </a:xfrm>
          <a:prstGeom prst="rect">
            <a:avLst/>
          </a:prstGeom>
        </p:spPr>
      </p:pic>
      <p:pic>
        <p:nvPicPr>
          <p:cNvPr id="27" name="Bild 26">
            <a:extLst>
              <a:ext uri="{FF2B5EF4-FFF2-40B4-BE49-F238E27FC236}">
                <a16:creationId xmlns:a16="http://schemas.microsoft.com/office/drawing/2014/main" id="{13F4F819-AEE6-46DE-9E11-4EE22BA66B7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38600" y="3672735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13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9C9996-C0E4-449B-ACD6-43C18704C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Agenda 2030-mål att klippa och klistra från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2304A99-8421-4E6A-B7CD-622631155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783273"/>
            <a:ext cx="1524000" cy="1524000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6E71EC83-312C-4048-862A-F715B13B7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38400" y="1783273"/>
            <a:ext cx="1524000" cy="1524000"/>
          </a:xfrm>
          <a:prstGeom prst="rect">
            <a:avLst/>
          </a:prstGeom>
        </p:spPr>
      </p:pic>
      <p:pic>
        <p:nvPicPr>
          <p:cNvPr id="6" name="Bild 5">
            <a:extLst>
              <a:ext uri="{FF2B5EF4-FFF2-40B4-BE49-F238E27FC236}">
                <a16:creationId xmlns:a16="http://schemas.microsoft.com/office/drawing/2014/main" id="{B8F86907-049E-4ED1-9493-EABFEB49E7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8600" y="1785492"/>
            <a:ext cx="1524000" cy="1524000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3E8073C6-CB02-443F-8E46-1A2173E9ED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800" y="1783273"/>
            <a:ext cx="1524000" cy="1524000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A0DB65CD-9152-4AB1-BFB5-35768200C0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39000" y="1785492"/>
            <a:ext cx="1524000" cy="1524000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A648297E-A038-4864-B1FC-CB45DFCF50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39200" y="1783273"/>
            <a:ext cx="1524000" cy="1524000"/>
          </a:xfrm>
          <a:prstGeom prst="rect">
            <a:avLst/>
          </a:prstGeom>
        </p:spPr>
      </p:pic>
      <p:pic>
        <p:nvPicPr>
          <p:cNvPr id="10" name="Bild 9">
            <a:extLst>
              <a:ext uri="{FF2B5EF4-FFF2-40B4-BE49-F238E27FC236}">
                <a16:creationId xmlns:a16="http://schemas.microsoft.com/office/drawing/2014/main" id="{987368F7-0509-4E3E-A9F3-8D756EECF83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8200" y="3376074"/>
            <a:ext cx="1524000" cy="1524000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CA009887-78EA-45F7-AAE0-5B8CC6002D8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38400" y="3376074"/>
            <a:ext cx="1524000" cy="1524000"/>
          </a:xfrm>
          <a:prstGeom prst="rect">
            <a:avLst/>
          </a:prstGeom>
        </p:spPr>
      </p:pic>
      <p:pic>
        <p:nvPicPr>
          <p:cNvPr id="12" name="Bild 11">
            <a:extLst>
              <a:ext uri="{FF2B5EF4-FFF2-40B4-BE49-F238E27FC236}">
                <a16:creationId xmlns:a16="http://schemas.microsoft.com/office/drawing/2014/main" id="{41293A25-82E2-44F7-986E-76CFFF940E4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38600" y="3376074"/>
            <a:ext cx="1524000" cy="1524000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F7996BE7-7B5A-4B78-BF27-BA1F4EED6F4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638800" y="3376074"/>
            <a:ext cx="1524000" cy="1524000"/>
          </a:xfrm>
          <a:prstGeom prst="rect">
            <a:avLst/>
          </a:prstGeom>
        </p:spPr>
      </p:pic>
      <p:pic>
        <p:nvPicPr>
          <p:cNvPr id="14" name="Bild 13">
            <a:extLst>
              <a:ext uri="{FF2B5EF4-FFF2-40B4-BE49-F238E27FC236}">
                <a16:creationId xmlns:a16="http://schemas.microsoft.com/office/drawing/2014/main" id="{A42F2899-7B83-4721-9B02-EC0FEF3C5CA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39000" y="3376074"/>
            <a:ext cx="1524000" cy="1524000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32F9D423-B0A8-4012-BF04-7255E666317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839200" y="3394568"/>
            <a:ext cx="1524000" cy="1524000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D971D3B9-F48B-4F2D-9998-933D2563A8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38200" y="4968875"/>
            <a:ext cx="1524000" cy="1524000"/>
          </a:xfrm>
          <a:prstGeom prst="rect">
            <a:avLst/>
          </a:prstGeom>
        </p:spPr>
      </p:pic>
      <p:pic>
        <p:nvPicPr>
          <p:cNvPr id="17" name="Bild 16">
            <a:extLst>
              <a:ext uri="{FF2B5EF4-FFF2-40B4-BE49-F238E27FC236}">
                <a16:creationId xmlns:a16="http://schemas.microsoft.com/office/drawing/2014/main" id="{59BD58D0-E105-49BA-875E-072E49EAAE0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438400" y="4968875"/>
            <a:ext cx="1524000" cy="1524000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36099C68-91C1-4EA2-8487-3E5C06979BE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038600" y="4968875"/>
            <a:ext cx="1524000" cy="1524000"/>
          </a:xfrm>
          <a:prstGeom prst="rect">
            <a:avLst/>
          </a:prstGeom>
        </p:spPr>
      </p:pic>
      <p:pic>
        <p:nvPicPr>
          <p:cNvPr id="19" name="Bild 18">
            <a:extLst>
              <a:ext uri="{FF2B5EF4-FFF2-40B4-BE49-F238E27FC236}">
                <a16:creationId xmlns:a16="http://schemas.microsoft.com/office/drawing/2014/main" id="{20AE3F4A-BDBA-4E8F-B656-081E2BA847A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638800" y="4968875"/>
            <a:ext cx="1524000" cy="1524000"/>
          </a:xfrm>
          <a:prstGeom prst="rect">
            <a:avLst/>
          </a:prstGeom>
        </p:spPr>
      </p:pic>
      <p:pic>
        <p:nvPicPr>
          <p:cNvPr id="20" name="Bild 19">
            <a:extLst>
              <a:ext uri="{FF2B5EF4-FFF2-40B4-BE49-F238E27FC236}">
                <a16:creationId xmlns:a16="http://schemas.microsoft.com/office/drawing/2014/main" id="{3B07B4CB-C701-4989-B9BE-918DA4CAD01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7239000" y="4968875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03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D525ED7-C6C9-4E49-8843-B8100E2DDF5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7857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D525ED7-C6C9-4E49-8843-B8100E2DDF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 hidden="1">
            <a:extLst>
              <a:ext uri="{FF2B5EF4-FFF2-40B4-BE49-F238E27FC236}">
                <a16:creationId xmlns:a16="http://schemas.microsoft.com/office/drawing/2014/main" id="{2DD6156B-864D-4650-90C5-A52EF84B74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sv-SE" sz="28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13910A-4419-4E1A-8C1D-D690A0E7A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Ikoner att klippa och klistra ifrån</a:t>
            </a:r>
          </a:p>
        </p:txBody>
      </p:sp>
      <p:sp>
        <p:nvSpPr>
          <p:cNvPr id="151" name="textruta 150">
            <a:extLst>
              <a:ext uri="{FF2B5EF4-FFF2-40B4-BE49-F238E27FC236}">
                <a16:creationId xmlns:a16="http://schemas.microsoft.com/office/drawing/2014/main" id="{C229C3C0-4368-4D20-834C-16A68CE45D89}"/>
              </a:ext>
            </a:extLst>
          </p:cNvPr>
          <p:cNvSpPr txBox="1"/>
          <p:nvPr/>
        </p:nvSpPr>
        <p:spPr>
          <a:xfrm>
            <a:off x="9962044" y="3089596"/>
            <a:ext cx="59952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 nätverk</a:t>
            </a:r>
          </a:p>
        </p:txBody>
      </p:sp>
      <p:sp>
        <p:nvSpPr>
          <p:cNvPr id="152" name="textruta 151">
            <a:extLst>
              <a:ext uri="{FF2B5EF4-FFF2-40B4-BE49-F238E27FC236}">
                <a16:creationId xmlns:a16="http://schemas.microsoft.com/office/drawing/2014/main" id="{CBB3612D-876E-4417-9655-FEB3ACA5A3DB}"/>
              </a:ext>
            </a:extLst>
          </p:cNvPr>
          <p:cNvSpPr txBox="1"/>
          <p:nvPr/>
        </p:nvSpPr>
        <p:spPr>
          <a:xfrm>
            <a:off x="9949605" y="3866917"/>
            <a:ext cx="540212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Lås, säkerhet</a:t>
            </a:r>
          </a:p>
        </p:txBody>
      </p:sp>
      <p:sp>
        <p:nvSpPr>
          <p:cNvPr id="153" name="textruta 152">
            <a:extLst>
              <a:ext uri="{FF2B5EF4-FFF2-40B4-BE49-F238E27FC236}">
                <a16:creationId xmlns:a16="http://schemas.microsoft.com/office/drawing/2014/main" id="{E9353404-9FCF-4F35-907E-CBBA4D91D82D}"/>
              </a:ext>
            </a:extLst>
          </p:cNvPr>
          <p:cNvSpPr txBox="1"/>
          <p:nvPr/>
        </p:nvSpPr>
        <p:spPr>
          <a:xfrm>
            <a:off x="9962045" y="4653762"/>
            <a:ext cx="62922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Pratbubblor, dialog</a:t>
            </a:r>
          </a:p>
        </p:txBody>
      </p:sp>
      <p:sp>
        <p:nvSpPr>
          <p:cNvPr id="166" name="textruta 165">
            <a:extLst>
              <a:ext uri="{FF2B5EF4-FFF2-40B4-BE49-F238E27FC236}">
                <a16:creationId xmlns:a16="http://schemas.microsoft.com/office/drawing/2014/main" id="{0A3753E5-BEBD-4014-B563-22CDB21A1639}"/>
              </a:ext>
            </a:extLst>
          </p:cNvPr>
          <p:cNvSpPr txBox="1"/>
          <p:nvPr/>
        </p:nvSpPr>
        <p:spPr>
          <a:xfrm>
            <a:off x="9962044" y="2316116"/>
            <a:ext cx="58830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Fabrik, industri</a:t>
            </a:r>
          </a:p>
        </p:txBody>
      </p:sp>
      <p:sp>
        <p:nvSpPr>
          <p:cNvPr id="167" name="textruta 166">
            <a:extLst>
              <a:ext uri="{FF2B5EF4-FFF2-40B4-BE49-F238E27FC236}">
                <a16:creationId xmlns:a16="http://schemas.microsoft.com/office/drawing/2014/main" id="{3850AE99-5F1A-45CC-8512-C2763275D6E5}"/>
              </a:ext>
            </a:extLst>
          </p:cNvPr>
          <p:cNvSpPr txBox="1"/>
          <p:nvPr/>
        </p:nvSpPr>
        <p:spPr>
          <a:xfrm>
            <a:off x="9962044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Turism</a:t>
            </a:r>
          </a:p>
        </p:txBody>
      </p:sp>
      <p:sp>
        <p:nvSpPr>
          <p:cNvPr id="170" name="textruta 169">
            <a:extLst>
              <a:ext uri="{FF2B5EF4-FFF2-40B4-BE49-F238E27FC236}">
                <a16:creationId xmlns:a16="http://schemas.microsoft.com/office/drawing/2014/main" id="{F37B7028-58D3-4A6F-AFEA-7E4911615576}"/>
              </a:ext>
            </a:extLst>
          </p:cNvPr>
          <p:cNvSpPr txBox="1"/>
          <p:nvPr/>
        </p:nvSpPr>
        <p:spPr>
          <a:xfrm>
            <a:off x="10722348" y="3089596"/>
            <a:ext cx="49372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Lönesumma</a:t>
            </a:r>
          </a:p>
        </p:txBody>
      </p:sp>
      <p:sp>
        <p:nvSpPr>
          <p:cNvPr id="171" name="textruta 170">
            <a:extLst>
              <a:ext uri="{FF2B5EF4-FFF2-40B4-BE49-F238E27FC236}">
                <a16:creationId xmlns:a16="http://schemas.microsoft.com/office/drawing/2014/main" id="{163190E0-7DED-4236-990D-A08F917944FF}"/>
              </a:ext>
            </a:extLst>
          </p:cNvPr>
          <p:cNvSpPr txBox="1"/>
          <p:nvPr/>
        </p:nvSpPr>
        <p:spPr>
          <a:xfrm>
            <a:off x="10709909" y="3866917"/>
            <a:ext cx="498534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Arbetslöshet</a:t>
            </a:r>
          </a:p>
        </p:txBody>
      </p:sp>
      <p:sp>
        <p:nvSpPr>
          <p:cNvPr id="172" name="textruta 171">
            <a:extLst>
              <a:ext uri="{FF2B5EF4-FFF2-40B4-BE49-F238E27FC236}">
                <a16:creationId xmlns:a16="http://schemas.microsoft.com/office/drawing/2014/main" id="{7415DCDF-0F23-46C9-9239-E5E8D599D948}"/>
              </a:ext>
            </a:extLst>
          </p:cNvPr>
          <p:cNvSpPr txBox="1"/>
          <p:nvPr/>
        </p:nvSpPr>
        <p:spPr>
          <a:xfrm>
            <a:off x="10722348" y="4653762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Internationell handel</a:t>
            </a:r>
          </a:p>
        </p:txBody>
      </p:sp>
      <p:sp>
        <p:nvSpPr>
          <p:cNvPr id="173" name="textruta 172">
            <a:extLst>
              <a:ext uri="{FF2B5EF4-FFF2-40B4-BE49-F238E27FC236}">
                <a16:creationId xmlns:a16="http://schemas.microsoft.com/office/drawing/2014/main" id="{54E21F6B-7770-4E2F-8E7F-C172834E2310}"/>
              </a:ext>
            </a:extLst>
          </p:cNvPr>
          <p:cNvSpPr txBox="1"/>
          <p:nvPr/>
        </p:nvSpPr>
        <p:spPr>
          <a:xfrm>
            <a:off x="10722348" y="2316116"/>
            <a:ext cx="237244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Familj</a:t>
            </a:r>
          </a:p>
        </p:txBody>
      </p:sp>
      <p:sp>
        <p:nvSpPr>
          <p:cNvPr id="176" name="textruta 175">
            <a:extLst>
              <a:ext uri="{FF2B5EF4-FFF2-40B4-BE49-F238E27FC236}">
                <a16:creationId xmlns:a16="http://schemas.microsoft.com/office/drawing/2014/main" id="{2648BCEC-0AEB-4CCD-890D-409016709691}"/>
              </a:ext>
            </a:extLst>
          </p:cNvPr>
          <p:cNvSpPr txBox="1"/>
          <p:nvPr/>
        </p:nvSpPr>
        <p:spPr>
          <a:xfrm>
            <a:off x="9201737" y="3089596"/>
            <a:ext cx="58830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Kluster, kapital</a:t>
            </a:r>
          </a:p>
        </p:txBody>
      </p:sp>
      <p:sp>
        <p:nvSpPr>
          <p:cNvPr id="177" name="textruta 176">
            <a:extLst>
              <a:ext uri="{FF2B5EF4-FFF2-40B4-BE49-F238E27FC236}">
                <a16:creationId xmlns:a16="http://schemas.microsoft.com/office/drawing/2014/main" id="{BBC4ADEA-282E-4C86-A612-7F1B46659337}"/>
              </a:ext>
            </a:extLst>
          </p:cNvPr>
          <p:cNvSpPr txBox="1"/>
          <p:nvPr/>
        </p:nvSpPr>
        <p:spPr>
          <a:xfrm>
            <a:off x="9189298" y="3866917"/>
            <a:ext cx="64277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Kultur, kreativa näringar</a:t>
            </a:r>
          </a:p>
        </p:txBody>
      </p:sp>
      <p:sp>
        <p:nvSpPr>
          <p:cNvPr id="178" name="textruta 177">
            <a:extLst>
              <a:ext uri="{FF2B5EF4-FFF2-40B4-BE49-F238E27FC236}">
                <a16:creationId xmlns:a16="http://schemas.microsoft.com/office/drawing/2014/main" id="{9555939B-D07F-40BD-8863-2FC118D3878A}"/>
              </a:ext>
            </a:extLst>
          </p:cNvPr>
          <p:cNvSpPr txBox="1"/>
          <p:nvPr/>
        </p:nvSpPr>
        <p:spPr>
          <a:xfrm>
            <a:off x="9201737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Park, natur</a:t>
            </a:r>
          </a:p>
        </p:txBody>
      </p:sp>
      <p:sp>
        <p:nvSpPr>
          <p:cNvPr id="179" name="textruta 178">
            <a:extLst>
              <a:ext uri="{FF2B5EF4-FFF2-40B4-BE49-F238E27FC236}">
                <a16:creationId xmlns:a16="http://schemas.microsoft.com/office/drawing/2014/main" id="{541816C6-8AFF-4BE0-BEF7-A7D6387778BB}"/>
              </a:ext>
            </a:extLst>
          </p:cNvPr>
          <p:cNvSpPr txBox="1"/>
          <p:nvPr/>
        </p:nvSpPr>
        <p:spPr>
          <a:xfrm>
            <a:off x="9201737" y="2316116"/>
            <a:ext cx="694101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Dokument, skriva</a:t>
            </a:r>
          </a:p>
        </p:txBody>
      </p:sp>
      <p:sp>
        <p:nvSpPr>
          <p:cNvPr id="180" name="textruta 179">
            <a:extLst>
              <a:ext uri="{FF2B5EF4-FFF2-40B4-BE49-F238E27FC236}">
                <a16:creationId xmlns:a16="http://schemas.microsoft.com/office/drawing/2014/main" id="{34A798DC-5373-424A-829E-9C92AFAD18F7}"/>
              </a:ext>
            </a:extLst>
          </p:cNvPr>
          <p:cNvSpPr txBox="1"/>
          <p:nvPr/>
        </p:nvSpPr>
        <p:spPr>
          <a:xfrm>
            <a:off x="9201737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Tillstånd, regler</a:t>
            </a:r>
          </a:p>
        </p:txBody>
      </p:sp>
      <p:sp>
        <p:nvSpPr>
          <p:cNvPr id="182" name="textruta 181">
            <a:extLst>
              <a:ext uri="{FF2B5EF4-FFF2-40B4-BE49-F238E27FC236}">
                <a16:creationId xmlns:a16="http://schemas.microsoft.com/office/drawing/2014/main" id="{FDFC2F7F-5CF9-498F-A176-397BCD6244FD}"/>
              </a:ext>
            </a:extLst>
          </p:cNvPr>
          <p:cNvSpPr txBox="1"/>
          <p:nvPr/>
        </p:nvSpPr>
        <p:spPr>
          <a:xfrm>
            <a:off x="8441430" y="3089596"/>
            <a:ext cx="694101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Kluster, forskning</a:t>
            </a:r>
          </a:p>
        </p:txBody>
      </p:sp>
      <p:sp>
        <p:nvSpPr>
          <p:cNvPr id="183" name="textruta 182">
            <a:extLst>
              <a:ext uri="{FF2B5EF4-FFF2-40B4-BE49-F238E27FC236}">
                <a16:creationId xmlns:a16="http://schemas.microsoft.com/office/drawing/2014/main" id="{60FF327F-6C1C-4514-AA70-7F997E08D346}"/>
              </a:ext>
            </a:extLst>
          </p:cNvPr>
          <p:cNvSpPr txBox="1"/>
          <p:nvPr/>
        </p:nvSpPr>
        <p:spPr>
          <a:xfrm>
            <a:off x="8428991" y="3866917"/>
            <a:ext cx="448841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Kontorsstol</a:t>
            </a:r>
          </a:p>
        </p:txBody>
      </p:sp>
      <p:sp>
        <p:nvSpPr>
          <p:cNvPr id="184" name="textruta 183">
            <a:extLst>
              <a:ext uri="{FF2B5EF4-FFF2-40B4-BE49-F238E27FC236}">
                <a16:creationId xmlns:a16="http://schemas.microsoft.com/office/drawing/2014/main" id="{50037D60-AA8B-4ED6-8437-1682D8D01DC9}"/>
              </a:ext>
            </a:extLst>
          </p:cNvPr>
          <p:cNvSpPr txBox="1"/>
          <p:nvPr/>
        </p:nvSpPr>
        <p:spPr>
          <a:xfrm>
            <a:off x="8441430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Okat resultat</a:t>
            </a:r>
          </a:p>
        </p:txBody>
      </p:sp>
      <p:sp>
        <p:nvSpPr>
          <p:cNvPr id="185" name="textruta 184">
            <a:extLst>
              <a:ext uri="{FF2B5EF4-FFF2-40B4-BE49-F238E27FC236}">
                <a16:creationId xmlns:a16="http://schemas.microsoft.com/office/drawing/2014/main" id="{9181B1CF-4E42-4A2B-A8C7-1874A85DDDBE}"/>
              </a:ext>
            </a:extLst>
          </p:cNvPr>
          <p:cNvSpPr txBox="1"/>
          <p:nvPr/>
        </p:nvSpPr>
        <p:spPr>
          <a:xfrm>
            <a:off x="8441430" y="2316116"/>
            <a:ext cx="50975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Digitalisering</a:t>
            </a:r>
          </a:p>
        </p:txBody>
      </p:sp>
      <p:sp>
        <p:nvSpPr>
          <p:cNvPr id="186" name="textruta 185">
            <a:extLst>
              <a:ext uri="{FF2B5EF4-FFF2-40B4-BE49-F238E27FC236}">
                <a16:creationId xmlns:a16="http://schemas.microsoft.com/office/drawing/2014/main" id="{8D8BCB86-D9A1-44DC-9A96-95EFE812116B}"/>
              </a:ext>
            </a:extLst>
          </p:cNvPr>
          <p:cNvSpPr txBox="1"/>
          <p:nvPr/>
        </p:nvSpPr>
        <p:spPr>
          <a:xfrm>
            <a:off x="8441430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Telefon</a:t>
            </a:r>
          </a:p>
        </p:txBody>
      </p:sp>
      <p:sp>
        <p:nvSpPr>
          <p:cNvPr id="188" name="textruta 187">
            <a:extLst>
              <a:ext uri="{FF2B5EF4-FFF2-40B4-BE49-F238E27FC236}">
                <a16:creationId xmlns:a16="http://schemas.microsoft.com/office/drawing/2014/main" id="{6EA6C8D1-F5A1-4669-BE19-C6179513A6B1}"/>
              </a:ext>
            </a:extLst>
          </p:cNvPr>
          <p:cNvSpPr txBox="1"/>
          <p:nvPr/>
        </p:nvSpPr>
        <p:spPr>
          <a:xfrm>
            <a:off x="7681123" y="3089596"/>
            <a:ext cx="61074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Kluster, företag</a:t>
            </a:r>
          </a:p>
        </p:txBody>
      </p:sp>
      <p:sp>
        <p:nvSpPr>
          <p:cNvPr id="189" name="textruta 188">
            <a:extLst>
              <a:ext uri="{FF2B5EF4-FFF2-40B4-BE49-F238E27FC236}">
                <a16:creationId xmlns:a16="http://schemas.microsoft.com/office/drawing/2014/main" id="{08125C9E-6176-4457-A50C-92C07166793E}"/>
              </a:ext>
            </a:extLst>
          </p:cNvPr>
          <p:cNvSpPr txBox="1"/>
          <p:nvPr/>
        </p:nvSpPr>
        <p:spPr>
          <a:xfrm>
            <a:off x="7668684" y="3866917"/>
            <a:ext cx="553037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Kontorslampa</a:t>
            </a:r>
          </a:p>
        </p:txBody>
      </p:sp>
      <p:sp>
        <p:nvSpPr>
          <p:cNvPr id="190" name="textruta 189">
            <a:extLst>
              <a:ext uri="{FF2B5EF4-FFF2-40B4-BE49-F238E27FC236}">
                <a16:creationId xmlns:a16="http://schemas.microsoft.com/office/drawing/2014/main" id="{AE858CBA-9BB7-4AE6-8DEB-ED2418031B3C}"/>
              </a:ext>
            </a:extLst>
          </p:cNvPr>
          <p:cNvSpPr txBox="1"/>
          <p:nvPr/>
        </p:nvSpPr>
        <p:spPr>
          <a:xfrm>
            <a:off x="7681123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Nätverk</a:t>
            </a:r>
          </a:p>
        </p:txBody>
      </p:sp>
      <p:sp>
        <p:nvSpPr>
          <p:cNvPr id="191" name="textruta 190">
            <a:extLst>
              <a:ext uri="{FF2B5EF4-FFF2-40B4-BE49-F238E27FC236}">
                <a16:creationId xmlns:a16="http://schemas.microsoft.com/office/drawing/2014/main" id="{8EF5ABCB-54A7-4793-8154-F3E06EC29B0D}"/>
              </a:ext>
            </a:extLst>
          </p:cNvPr>
          <p:cNvSpPr txBox="1"/>
          <p:nvPr/>
        </p:nvSpPr>
        <p:spPr>
          <a:xfrm>
            <a:off x="7681123" y="2316116"/>
            <a:ext cx="50975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Digitalisering</a:t>
            </a:r>
          </a:p>
        </p:txBody>
      </p:sp>
      <p:sp>
        <p:nvSpPr>
          <p:cNvPr id="192" name="textruta 191">
            <a:extLst>
              <a:ext uri="{FF2B5EF4-FFF2-40B4-BE49-F238E27FC236}">
                <a16:creationId xmlns:a16="http://schemas.microsoft.com/office/drawing/2014/main" id="{1869546D-6173-43DD-B8C7-66FC1083E470}"/>
              </a:ext>
            </a:extLst>
          </p:cNvPr>
          <p:cNvSpPr txBox="1"/>
          <p:nvPr/>
        </p:nvSpPr>
        <p:spPr>
          <a:xfrm>
            <a:off x="7681123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Tekopp, fika</a:t>
            </a:r>
          </a:p>
        </p:txBody>
      </p:sp>
      <p:sp>
        <p:nvSpPr>
          <p:cNvPr id="194" name="textruta 193">
            <a:extLst>
              <a:ext uri="{FF2B5EF4-FFF2-40B4-BE49-F238E27FC236}">
                <a16:creationId xmlns:a16="http://schemas.microsoft.com/office/drawing/2014/main" id="{4C7FF669-79C7-4B9A-85B3-BC9E70154227}"/>
              </a:ext>
            </a:extLst>
          </p:cNvPr>
          <p:cNvSpPr txBox="1"/>
          <p:nvPr/>
        </p:nvSpPr>
        <p:spPr>
          <a:xfrm>
            <a:off x="6920816" y="3089596"/>
            <a:ext cx="293350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Klocka </a:t>
            </a:r>
          </a:p>
        </p:txBody>
      </p:sp>
      <p:sp>
        <p:nvSpPr>
          <p:cNvPr id="195" name="textruta 194">
            <a:extLst>
              <a:ext uri="{FF2B5EF4-FFF2-40B4-BE49-F238E27FC236}">
                <a16:creationId xmlns:a16="http://schemas.microsoft.com/office/drawing/2014/main" id="{485FF96A-BA38-4355-BFAB-B70800568F2F}"/>
              </a:ext>
            </a:extLst>
          </p:cNvPr>
          <p:cNvSpPr txBox="1"/>
          <p:nvPr/>
        </p:nvSpPr>
        <p:spPr>
          <a:xfrm>
            <a:off x="6908378" y="3866917"/>
            <a:ext cx="80753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Kontor, tjänsteman/ kvinna</a:t>
            </a:r>
          </a:p>
        </p:txBody>
      </p:sp>
      <p:sp>
        <p:nvSpPr>
          <p:cNvPr id="196" name="textruta 195">
            <a:extLst>
              <a:ext uri="{FF2B5EF4-FFF2-40B4-BE49-F238E27FC236}">
                <a16:creationId xmlns:a16="http://schemas.microsoft.com/office/drawing/2014/main" id="{CC0339B4-50C7-4CA1-8BD3-D557066A8E60}"/>
              </a:ext>
            </a:extLst>
          </p:cNvPr>
          <p:cNvSpPr txBox="1"/>
          <p:nvPr/>
        </p:nvSpPr>
        <p:spPr>
          <a:xfrm>
            <a:off x="6920816" y="4653762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Mobil tyst, vibration</a:t>
            </a:r>
          </a:p>
        </p:txBody>
      </p:sp>
      <p:sp>
        <p:nvSpPr>
          <p:cNvPr id="197" name="textruta 196">
            <a:extLst>
              <a:ext uri="{FF2B5EF4-FFF2-40B4-BE49-F238E27FC236}">
                <a16:creationId xmlns:a16="http://schemas.microsoft.com/office/drawing/2014/main" id="{AF7CC7EE-8D9A-4583-A989-5FB789ABC84A}"/>
              </a:ext>
            </a:extLst>
          </p:cNvPr>
          <p:cNvSpPr txBox="1"/>
          <p:nvPr/>
        </p:nvSpPr>
        <p:spPr>
          <a:xfrm>
            <a:off x="6920817" y="2316115"/>
            <a:ext cx="79509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Detaljhandel, servicepersonal</a:t>
            </a:r>
          </a:p>
        </p:txBody>
      </p:sp>
      <p:sp>
        <p:nvSpPr>
          <p:cNvPr id="198" name="textruta 197">
            <a:extLst>
              <a:ext uri="{FF2B5EF4-FFF2-40B4-BE49-F238E27FC236}">
                <a16:creationId xmlns:a16="http://schemas.microsoft.com/office/drawing/2014/main" id="{27B97E67-42D1-4CEE-9FBE-0FDE12B8BB8B}"/>
              </a:ext>
            </a:extLst>
          </p:cNvPr>
          <p:cNvSpPr txBox="1"/>
          <p:nvPr/>
        </p:nvSpPr>
        <p:spPr>
          <a:xfrm>
            <a:off x="6920816" y="5459236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Statistik, konjunktur</a:t>
            </a:r>
          </a:p>
        </p:txBody>
      </p:sp>
      <p:sp>
        <p:nvSpPr>
          <p:cNvPr id="200" name="textruta 199">
            <a:extLst>
              <a:ext uri="{FF2B5EF4-FFF2-40B4-BE49-F238E27FC236}">
                <a16:creationId xmlns:a16="http://schemas.microsoft.com/office/drawing/2014/main" id="{CA5BF328-19C2-4141-9EDC-893625D8AAAD}"/>
              </a:ext>
            </a:extLst>
          </p:cNvPr>
          <p:cNvSpPr txBox="1"/>
          <p:nvPr/>
        </p:nvSpPr>
        <p:spPr>
          <a:xfrm>
            <a:off x="6160509" y="3089596"/>
            <a:ext cx="59471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Kaffekopp, fika</a:t>
            </a:r>
          </a:p>
        </p:txBody>
      </p:sp>
      <p:sp>
        <p:nvSpPr>
          <p:cNvPr id="201" name="textruta 200">
            <a:extLst>
              <a:ext uri="{FF2B5EF4-FFF2-40B4-BE49-F238E27FC236}">
                <a16:creationId xmlns:a16="http://schemas.microsoft.com/office/drawing/2014/main" id="{095F3738-0FB3-4FD4-9593-47EA39379311}"/>
              </a:ext>
            </a:extLst>
          </p:cNvPr>
          <p:cNvSpPr txBox="1"/>
          <p:nvPr/>
        </p:nvSpPr>
        <p:spPr>
          <a:xfrm>
            <a:off x="6148070" y="3866917"/>
            <a:ext cx="665247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Kontor, förvaring</a:t>
            </a:r>
          </a:p>
        </p:txBody>
      </p:sp>
      <p:sp>
        <p:nvSpPr>
          <p:cNvPr id="202" name="textruta 201">
            <a:extLst>
              <a:ext uri="{FF2B5EF4-FFF2-40B4-BE49-F238E27FC236}">
                <a16:creationId xmlns:a16="http://schemas.microsoft.com/office/drawing/2014/main" id="{10AC417B-6456-44DF-863D-C55C889095D9}"/>
              </a:ext>
            </a:extLst>
          </p:cNvPr>
          <p:cNvSpPr txBox="1"/>
          <p:nvPr/>
        </p:nvSpPr>
        <p:spPr>
          <a:xfrm>
            <a:off x="6160509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Mobil tyst</a:t>
            </a:r>
          </a:p>
        </p:txBody>
      </p:sp>
      <p:sp>
        <p:nvSpPr>
          <p:cNvPr id="203" name="textruta 202">
            <a:extLst>
              <a:ext uri="{FF2B5EF4-FFF2-40B4-BE49-F238E27FC236}">
                <a16:creationId xmlns:a16="http://schemas.microsoft.com/office/drawing/2014/main" id="{8F960E8E-F314-4B53-867D-2725422F9DF8}"/>
              </a:ext>
            </a:extLst>
          </p:cNvPr>
          <p:cNvSpPr txBox="1"/>
          <p:nvPr/>
        </p:nvSpPr>
        <p:spPr>
          <a:xfrm>
            <a:off x="6160509" y="2316116"/>
            <a:ext cx="219612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Dator</a:t>
            </a:r>
          </a:p>
        </p:txBody>
      </p:sp>
      <p:sp>
        <p:nvSpPr>
          <p:cNvPr id="204" name="textruta 203">
            <a:extLst>
              <a:ext uri="{FF2B5EF4-FFF2-40B4-BE49-F238E27FC236}">
                <a16:creationId xmlns:a16="http://schemas.microsoft.com/office/drawing/2014/main" id="{E2A6D5CD-4ACB-42D2-8678-3A46830CF98B}"/>
              </a:ext>
            </a:extLst>
          </p:cNvPr>
          <p:cNvSpPr txBox="1"/>
          <p:nvPr/>
        </p:nvSpPr>
        <p:spPr>
          <a:xfrm>
            <a:off x="6160509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Statistik</a:t>
            </a:r>
          </a:p>
        </p:txBody>
      </p:sp>
      <p:sp>
        <p:nvSpPr>
          <p:cNvPr id="206" name="textruta 205">
            <a:extLst>
              <a:ext uri="{FF2B5EF4-FFF2-40B4-BE49-F238E27FC236}">
                <a16:creationId xmlns:a16="http://schemas.microsoft.com/office/drawing/2014/main" id="{0A9BF983-316C-4BD8-8692-84670E4FCA1E}"/>
              </a:ext>
            </a:extLst>
          </p:cNvPr>
          <p:cNvSpPr txBox="1"/>
          <p:nvPr/>
        </p:nvSpPr>
        <p:spPr>
          <a:xfrm>
            <a:off x="5400202" y="3089596"/>
            <a:ext cx="482504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Infrastruktur</a:t>
            </a:r>
          </a:p>
        </p:txBody>
      </p:sp>
      <p:sp>
        <p:nvSpPr>
          <p:cNvPr id="207" name="textruta 206">
            <a:extLst>
              <a:ext uri="{FF2B5EF4-FFF2-40B4-BE49-F238E27FC236}">
                <a16:creationId xmlns:a16="http://schemas.microsoft.com/office/drawing/2014/main" id="{DF2DED4A-CB17-43CF-91E9-4235990F11BD}"/>
              </a:ext>
            </a:extLst>
          </p:cNvPr>
          <p:cNvSpPr txBox="1"/>
          <p:nvPr/>
        </p:nvSpPr>
        <p:spPr>
          <a:xfrm>
            <a:off x="5387763" y="3866917"/>
            <a:ext cx="673261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Kompetens, jobb</a:t>
            </a:r>
          </a:p>
        </p:txBody>
      </p:sp>
      <p:sp>
        <p:nvSpPr>
          <p:cNvPr id="208" name="textruta 207">
            <a:extLst>
              <a:ext uri="{FF2B5EF4-FFF2-40B4-BE49-F238E27FC236}">
                <a16:creationId xmlns:a16="http://schemas.microsoft.com/office/drawing/2014/main" id="{2FF106BB-C188-4CAE-9775-172171E5E63F}"/>
              </a:ext>
            </a:extLst>
          </p:cNvPr>
          <p:cNvSpPr txBox="1"/>
          <p:nvPr/>
        </p:nvSpPr>
        <p:spPr>
          <a:xfrm>
            <a:off x="5400202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Mobil ljud</a:t>
            </a:r>
          </a:p>
        </p:txBody>
      </p:sp>
      <p:sp>
        <p:nvSpPr>
          <p:cNvPr id="209" name="textruta 208">
            <a:extLst>
              <a:ext uri="{FF2B5EF4-FFF2-40B4-BE49-F238E27FC236}">
                <a16:creationId xmlns:a16="http://schemas.microsoft.com/office/drawing/2014/main" id="{A17736D0-EF5D-40FC-B7B1-8A7CB6CD83A4}"/>
              </a:ext>
            </a:extLst>
          </p:cNvPr>
          <p:cNvSpPr txBox="1"/>
          <p:nvPr/>
        </p:nvSpPr>
        <p:spPr>
          <a:xfrm>
            <a:off x="5400202" y="2316116"/>
            <a:ext cx="472886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City, handel</a:t>
            </a:r>
          </a:p>
        </p:txBody>
      </p:sp>
      <p:sp>
        <p:nvSpPr>
          <p:cNvPr id="210" name="textruta 209">
            <a:extLst>
              <a:ext uri="{FF2B5EF4-FFF2-40B4-BE49-F238E27FC236}">
                <a16:creationId xmlns:a16="http://schemas.microsoft.com/office/drawing/2014/main" id="{FCE6355E-4D2C-4B51-A0DB-81528842BFF9}"/>
              </a:ext>
            </a:extLst>
          </p:cNvPr>
          <p:cNvSpPr txBox="1"/>
          <p:nvPr/>
        </p:nvSpPr>
        <p:spPr>
          <a:xfrm>
            <a:off x="5400202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Stadsutveckling</a:t>
            </a:r>
          </a:p>
        </p:txBody>
      </p:sp>
      <p:sp>
        <p:nvSpPr>
          <p:cNvPr id="212" name="textruta 211">
            <a:extLst>
              <a:ext uri="{FF2B5EF4-FFF2-40B4-BE49-F238E27FC236}">
                <a16:creationId xmlns:a16="http://schemas.microsoft.com/office/drawing/2014/main" id="{C34F3345-97E7-45BA-80A9-F6C1CFA9706E}"/>
              </a:ext>
            </a:extLst>
          </p:cNvPr>
          <p:cNvSpPr txBox="1"/>
          <p:nvPr/>
        </p:nvSpPr>
        <p:spPr>
          <a:xfrm>
            <a:off x="4639895" y="3089596"/>
            <a:ext cx="205184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Idéer</a:t>
            </a:r>
          </a:p>
        </p:txBody>
      </p:sp>
      <p:sp>
        <p:nvSpPr>
          <p:cNvPr id="213" name="textruta 212">
            <a:extLst>
              <a:ext uri="{FF2B5EF4-FFF2-40B4-BE49-F238E27FC236}">
                <a16:creationId xmlns:a16="http://schemas.microsoft.com/office/drawing/2014/main" id="{6573000F-4433-4C43-A606-C41DE51B36BE}"/>
              </a:ext>
            </a:extLst>
          </p:cNvPr>
          <p:cNvSpPr txBox="1"/>
          <p:nvPr/>
        </p:nvSpPr>
        <p:spPr>
          <a:xfrm>
            <a:off x="4627456" y="3866917"/>
            <a:ext cx="527388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Kollektivtrafik</a:t>
            </a:r>
          </a:p>
        </p:txBody>
      </p:sp>
      <p:sp>
        <p:nvSpPr>
          <p:cNvPr id="214" name="textruta 213">
            <a:extLst>
              <a:ext uri="{FF2B5EF4-FFF2-40B4-BE49-F238E27FC236}">
                <a16:creationId xmlns:a16="http://schemas.microsoft.com/office/drawing/2014/main" id="{804985A9-D5D0-46EC-B871-EF8B58936293}"/>
              </a:ext>
            </a:extLst>
          </p:cNvPr>
          <p:cNvSpPr txBox="1"/>
          <p:nvPr/>
        </p:nvSpPr>
        <p:spPr>
          <a:xfrm>
            <a:off x="4639895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Maritima näringar</a:t>
            </a:r>
          </a:p>
        </p:txBody>
      </p:sp>
      <p:sp>
        <p:nvSpPr>
          <p:cNvPr id="215" name="textruta 214">
            <a:extLst>
              <a:ext uri="{FF2B5EF4-FFF2-40B4-BE49-F238E27FC236}">
                <a16:creationId xmlns:a16="http://schemas.microsoft.com/office/drawing/2014/main" id="{2F78FFFD-2647-4D11-A5F5-D69CD2E9FECD}"/>
              </a:ext>
            </a:extLst>
          </p:cNvPr>
          <p:cNvSpPr txBox="1"/>
          <p:nvPr/>
        </p:nvSpPr>
        <p:spPr>
          <a:xfrm>
            <a:off x="4639895" y="2316116"/>
            <a:ext cx="7026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 err="1"/>
              <a:t>Byggnadsing</a:t>
            </a:r>
            <a:r>
              <a:rPr lang="sv-SE" sz="700" dirty="0"/>
              <a:t>., </a:t>
            </a:r>
            <a:br>
              <a:rPr lang="sv-SE" sz="700" dirty="0"/>
            </a:br>
            <a:r>
              <a:rPr lang="sv-SE" sz="700" dirty="0"/>
              <a:t>arkitekt, </a:t>
            </a:r>
            <a:r>
              <a:rPr lang="sv-SE" sz="700" dirty="0" err="1"/>
              <a:t>byggarb</a:t>
            </a:r>
            <a:r>
              <a:rPr lang="sv-SE" sz="700" dirty="0"/>
              <a:t>.</a:t>
            </a:r>
          </a:p>
        </p:txBody>
      </p:sp>
      <p:sp>
        <p:nvSpPr>
          <p:cNvPr id="218" name="textruta 217">
            <a:extLst>
              <a:ext uri="{FF2B5EF4-FFF2-40B4-BE49-F238E27FC236}">
                <a16:creationId xmlns:a16="http://schemas.microsoft.com/office/drawing/2014/main" id="{7A3DF77E-6F19-4507-A5CE-D1E1BECE90EC}"/>
              </a:ext>
            </a:extLst>
          </p:cNvPr>
          <p:cNvSpPr txBox="1"/>
          <p:nvPr/>
        </p:nvSpPr>
        <p:spPr>
          <a:xfrm>
            <a:off x="3879589" y="3089595"/>
            <a:ext cx="72408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Grävskopa, </a:t>
            </a:r>
            <a:r>
              <a:rPr lang="sv-SE" sz="700" dirty="0" err="1"/>
              <a:t>konstruktionsarb</a:t>
            </a:r>
            <a:r>
              <a:rPr lang="sv-SE" sz="700" dirty="0"/>
              <a:t>.</a:t>
            </a:r>
          </a:p>
        </p:txBody>
      </p:sp>
      <p:sp>
        <p:nvSpPr>
          <p:cNvPr id="219" name="textruta 218">
            <a:extLst>
              <a:ext uri="{FF2B5EF4-FFF2-40B4-BE49-F238E27FC236}">
                <a16:creationId xmlns:a16="http://schemas.microsoft.com/office/drawing/2014/main" id="{7E0602FD-AEFF-4161-BECE-1426407F854A}"/>
              </a:ext>
            </a:extLst>
          </p:cNvPr>
          <p:cNvSpPr txBox="1"/>
          <p:nvPr/>
        </p:nvSpPr>
        <p:spPr>
          <a:xfrm>
            <a:off x="3867149" y="3866917"/>
            <a:ext cx="71173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Kluster, utbildning</a:t>
            </a:r>
          </a:p>
        </p:txBody>
      </p:sp>
      <p:sp>
        <p:nvSpPr>
          <p:cNvPr id="220" name="textruta 219">
            <a:extLst>
              <a:ext uri="{FF2B5EF4-FFF2-40B4-BE49-F238E27FC236}">
                <a16:creationId xmlns:a16="http://schemas.microsoft.com/office/drawing/2014/main" id="{1D43FFD6-3C65-4057-8F9B-B501A8B2E830}"/>
              </a:ext>
            </a:extLst>
          </p:cNvPr>
          <p:cNvSpPr txBox="1"/>
          <p:nvPr/>
        </p:nvSpPr>
        <p:spPr>
          <a:xfrm>
            <a:off x="3879588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Maritima näringar</a:t>
            </a:r>
          </a:p>
        </p:txBody>
      </p:sp>
      <p:sp>
        <p:nvSpPr>
          <p:cNvPr id="221" name="textruta 220">
            <a:extLst>
              <a:ext uri="{FF2B5EF4-FFF2-40B4-BE49-F238E27FC236}">
                <a16:creationId xmlns:a16="http://schemas.microsoft.com/office/drawing/2014/main" id="{1EECDF3A-140D-4E5D-8D5C-CDCC6D61166E}"/>
              </a:ext>
            </a:extLst>
          </p:cNvPr>
          <p:cNvSpPr txBox="1"/>
          <p:nvPr/>
        </p:nvSpPr>
        <p:spPr>
          <a:xfrm>
            <a:off x="3879588" y="2316116"/>
            <a:ext cx="27892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Bostad</a:t>
            </a:r>
          </a:p>
        </p:txBody>
      </p:sp>
      <p:sp>
        <p:nvSpPr>
          <p:cNvPr id="222" name="textruta 221">
            <a:extLst>
              <a:ext uri="{FF2B5EF4-FFF2-40B4-BE49-F238E27FC236}">
                <a16:creationId xmlns:a16="http://schemas.microsoft.com/office/drawing/2014/main" id="{2DE30EE5-B9F3-4BFB-A43F-A67ADF92BEDA}"/>
              </a:ext>
            </a:extLst>
          </p:cNvPr>
          <p:cNvSpPr txBox="1"/>
          <p:nvPr/>
        </p:nvSpPr>
        <p:spPr>
          <a:xfrm>
            <a:off x="3879588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Skräp, frukt</a:t>
            </a:r>
          </a:p>
        </p:txBody>
      </p:sp>
      <p:sp>
        <p:nvSpPr>
          <p:cNvPr id="224" name="textruta 223">
            <a:extLst>
              <a:ext uri="{FF2B5EF4-FFF2-40B4-BE49-F238E27FC236}">
                <a16:creationId xmlns:a16="http://schemas.microsoft.com/office/drawing/2014/main" id="{75237465-40CE-4072-AF8B-6AFA8149868A}"/>
              </a:ext>
            </a:extLst>
          </p:cNvPr>
          <p:cNvSpPr txBox="1"/>
          <p:nvPr/>
        </p:nvSpPr>
        <p:spPr>
          <a:xfrm>
            <a:off x="3119281" y="3089596"/>
            <a:ext cx="511358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Förslagslåda</a:t>
            </a:r>
          </a:p>
        </p:txBody>
      </p:sp>
      <p:sp>
        <p:nvSpPr>
          <p:cNvPr id="225" name="textruta 224">
            <a:extLst>
              <a:ext uri="{FF2B5EF4-FFF2-40B4-BE49-F238E27FC236}">
                <a16:creationId xmlns:a16="http://schemas.microsoft.com/office/drawing/2014/main" id="{8B38CC35-7AE7-47CE-B79C-A02F5BA8CEC4}"/>
              </a:ext>
            </a:extLst>
          </p:cNvPr>
          <p:cNvSpPr txBox="1"/>
          <p:nvPr/>
        </p:nvSpPr>
        <p:spPr>
          <a:xfrm>
            <a:off x="3106842" y="3866917"/>
            <a:ext cx="670055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Kluster, </a:t>
            </a:r>
            <a:r>
              <a:rPr lang="sv-SE" sz="700" dirty="0" err="1"/>
              <a:t>testbeds</a:t>
            </a:r>
            <a:endParaRPr lang="sv-SE" sz="700" dirty="0"/>
          </a:p>
        </p:txBody>
      </p:sp>
      <p:sp>
        <p:nvSpPr>
          <p:cNvPr id="226" name="textruta 225">
            <a:extLst>
              <a:ext uri="{FF2B5EF4-FFF2-40B4-BE49-F238E27FC236}">
                <a16:creationId xmlns:a16="http://schemas.microsoft.com/office/drawing/2014/main" id="{48CF7B46-832F-4737-B7E9-1AF4A0A44410}"/>
              </a:ext>
            </a:extLst>
          </p:cNvPr>
          <p:cNvSpPr txBox="1"/>
          <p:nvPr/>
        </p:nvSpPr>
        <p:spPr>
          <a:xfrm>
            <a:off x="3119281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Människor, par</a:t>
            </a:r>
          </a:p>
        </p:txBody>
      </p:sp>
      <p:sp>
        <p:nvSpPr>
          <p:cNvPr id="227" name="textruta 226">
            <a:extLst>
              <a:ext uri="{FF2B5EF4-FFF2-40B4-BE49-F238E27FC236}">
                <a16:creationId xmlns:a16="http://schemas.microsoft.com/office/drawing/2014/main" id="{BC3DB793-8229-4BE0-995B-1C68BD388435}"/>
              </a:ext>
            </a:extLst>
          </p:cNvPr>
          <p:cNvSpPr txBox="1"/>
          <p:nvPr/>
        </p:nvSpPr>
        <p:spPr>
          <a:xfrm>
            <a:off x="3119281" y="2316116"/>
            <a:ext cx="41998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Besök/</a:t>
            </a:r>
            <a:br>
              <a:rPr lang="sv-SE" sz="700" dirty="0"/>
            </a:br>
            <a:r>
              <a:rPr lang="sv-SE" sz="700" dirty="0"/>
              <a:t>passerkort</a:t>
            </a:r>
          </a:p>
        </p:txBody>
      </p:sp>
      <p:sp>
        <p:nvSpPr>
          <p:cNvPr id="228" name="textruta 227">
            <a:extLst>
              <a:ext uri="{FF2B5EF4-FFF2-40B4-BE49-F238E27FC236}">
                <a16:creationId xmlns:a16="http://schemas.microsoft.com/office/drawing/2014/main" id="{921BCCED-1339-4C2E-98E6-C31EC16544FD}"/>
              </a:ext>
            </a:extLst>
          </p:cNvPr>
          <p:cNvSpPr txBox="1"/>
          <p:nvPr/>
        </p:nvSpPr>
        <p:spPr>
          <a:xfrm>
            <a:off x="3119281" y="5459236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Sjukvård, sjukvårdspersonal</a:t>
            </a:r>
          </a:p>
        </p:txBody>
      </p:sp>
      <p:sp>
        <p:nvSpPr>
          <p:cNvPr id="230" name="textruta 229">
            <a:extLst>
              <a:ext uri="{FF2B5EF4-FFF2-40B4-BE49-F238E27FC236}">
                <a16:creationId xmlns:a16="http://schemas.microsoft.com/office/drawing/2014/main" id="{9989B2BD-A40C-47F5-83D9-BE1FB27F1201}"/>
              </a:ext>
            </a:extLst>
          </p:cNvPr>
          <p:cNvSpPr txBox="1"/>
          <p:nvPr/>
        </p:nvSpPr>
        <p:spPr>
          <a:xfrm>
            <a:off x="2358974" y="3089596"/>
            <a:ext cx="38792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Flygplan, </a:t>
            </a:r>
            <a:br>
              <a:rPr lang="sv-SE" sz="700" dirty="0"/>
            </a:br>
            <a:r>
              <a:rPr lang="sv-SE" sz="700" dirty="0"/>
              <a:t>resande</a:t>
            </a:r>
          </a:p>
        </p:txBody>
      </p:sp>
      <p:sp>
        <p:nvSpPr>
          <p:cNvPr id="231" name="textruta 230">
            <a:extLst>
              <a:ext uri="{FF2B5EF4-FFF2-40B4-BE49-F238E27FC236}">
                <a16:creationId xmlns:a16="http://schemas.microsoft.com/office/drawing/2014/main" id="{19D173A0-0B39-4759-8D29-7DC066F5A318}"/>
              </a:ext>
            </a:extLst>
          </p:cNvPr>
          <p:cNvSpPr txBox="1"/>
          <p:nvPr/>
        </p:nvSpPr>
        <p:spPr>
          <a:xfrm>
            <a:off x="2346535" y="3866917"/>
            <a:ext cx="64929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Kluster, science parks, </a:t>
            </a:r>
          </a:p>
        </p:txBody>
      </p:sp>
      <p:sp>
        <p:nvSpPr>
          <p:cNvPr id="232" name="textruta 231">
            <a:extLst>
              <a:ext uri="{FF2B5EF4-FFF2-40B4-BE49-F238E27FC236}">
                <a16:creationId xmlns:a16="http://schemas.microsoft.com/office/drawing/2014/main" id="{9E6DEA72-379C-41A2-907B-94BD8404346E}"/>
              </a:ext>
            </a:extLst>
          </p:cNvPr>
          <p:cNvSpPr txBox="1"/>
          <p:nvPr/>
        </p:nvSpPr>
        <p:spPr>
          <a:xfrm>
            <a:off x="2358974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Människa</a:t>
            </a:r>
          </a:p>
        </p:txBody>
      </p:sp>
      <p:sp>
        <p:nvSpPr>
          <p:cNvPr id="233" name="textruta 232">
            <a:extLst>
              <a:ext uri="{FF2B5EF4-FFF2-40B4-BE49-F238E27FC236}">
                <a16:creationId xmlns:a16="http://schemas.microsoft.com/office/drawing/2014/main" id="{60463CD7-4C43-4808-84E9-3CCC9F678FE2}"/>
              </a:ext>
            </a:extLst>
          </p:cNvPr>
          <p:cNvSpPr txBox="1"/>
          <p:nvPr/>
        </p:nvSpPr>
        <p:spPr>
          <a:xfrm>
            <a:off x="2358974" y="2316116"/>
            <a:ext cx="392736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Ekologi, </a:t>
            </a:r>
            <a:br>
              <a:rPr lang="sv-SE" sz="700" dirty="0"/>
            </a:br>
            <a:r>
              <a:rPr lang="sv-SE" sz="700" dirty="0"/>
              <a:t>hållbarhet</a:t>
            </a:r>
          </a:p>
        </p:txBody>
      </p:sp>
      <p:sp>
        <p:nvSpPr>
          <p:cNvPr id="234" name="textruta 233">
            <a:extLst>
              <a:ext uri="{FF2B5EF4-FFF2-40B4-BE49-F238E27FC236}">
                <a16:creationId xmlns:a16="http://schemas.microsoft.com/office/drawing/2014/main" id="{9E471A05-3D2F-4AD5-93C4-454EC30D67EE}"/>
              </a:ext>
            </a:extLst>
          </p:cNvPr>
          <p:cNvSpPr txBox="1"/>
          <p:nvPr/>
        </p:nvSpPr>
        <p:spPr>
          <a:xfrm>
            <a:off x="2358974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Sjuk, feber</a:t>
            </a:r>
          </a:p>
        </p:txBody>
      </p:sp>
      <p:sp>
        <p:nvSpPr>
          <p:cNvPr id="236" name="textruta 235">
            <a:extLst>
              <a:ext uri="{FF2B5EF4-FFF2-40B4-BE49-F238E27FC236}">
                <a16:creationId xmlns:a16="http://schemas.microsoft.com/office/drawing/2014/main" id="{141ACB1B-D5F7-4F5C-A983-015586028485}"/>
              </a:ext>
            </a:extLst>
          </p:cNvPr>
          <p:cNvSpPr txBox="1"/>
          <p:nvPr/>
        </p:nvSpPr>
        <p:spPr>
          <a:xfrm>
            <a:off x="1598667" y="3089596"/>
            <a:ext cx="347852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Fikabröd</a:t>
            </a:r>
          </a:p>
        </p:txBody>
      </p:sp>
      <p:sp>
        <p:nvSpPr>
          <p:cNvPr id="237" name="textruta 236">
            <a:extLst>
              <a:ext uri="{FF2B5EF4-FFF2-40B4-BE49-F238E27FC236}">
                <a16:creationId xmlns:a16="http://schemas.microsoft.com/office/drawing/2014/main" id="{FC2815C9-7773-4371-9134-21EC71642C05}"/>
              </a:ext>
            </a:extLst>
          </p:cNvPr>
          <p:cNvSpPr txBox="1"/>
          <p:nvPr/>
        </p:nvSpPr>
        <p:spPr>
          <a:xfrm>
            <a:off x="1586228" y="3866917"/>
            <a:ext cx="65884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Kluster samhällsaktörer</a:t>
            </a:r>
          </a:p>
        </p:txBody>
      </p:sp>
      <p:sp>
        <p:nvSpPr>
          <p:cNvPr id="238" name="textruta 237">
            <a:extLst>
              <a:ext uri="{FF2B5EF4-FFF2-40B4-BE49-F238E27FC236}">
                <a16:creationId xmlns:a16="http://schemas.microsoft.com/office/drawing/2014/main" id="{D7F11B8F-9749-4A8E-9E52-D3F1BF3E6D89}"/>
              </a:ext>
            </a:extLst>
          </p:cNvPr>
          <p:cNvSpPr txBox="1"/>
          <p:nvPr/>
        </p:nvSpPr>
        <p:spPr>
          <a:xfrm>
            <a:off x="1598667" y="4653762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Mail, korrespondens</a:t>
            </a:r>
          </a:p>
        </p:txBody>
      </p:sp>
      <p:sp>
        <p:nvSpPr>
          <p:cNvPr id="239" name="textruta 238">
            <a:extLst>
              <a:ext uri="{FF2B5EF4-FFF2-40B4-BE49-F238E27FC236}">
                <a16:creationId xmlns:a16="http://schemas.microsoft.com/office/drawing/2014/main" id="{8E2FA1E1-D9AB-4C69-B79C-4D46D0B80E2A}"/>
              </a:ext>
            </a:extLst>
          </p:cNvPr>
          <p:cNvSpPr txBox="1"/>
          <p:nvPr/>
        </p:nvSpPr>
        <p:spPr>
          <a:xfrm>
            <a:off x="1598667" y="2316116"/>
            <a:ext cx="663643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Växkraft, ekologi</a:t>
            </a:r>
          </a:p>
        </p:txBody>
      </p:sp>
      <p:sp>
        <p:nvSpPr>
          <p:cNvPr id="240" name="textruta 239">
            <a:extLst>
              <a:ext uri="{FF2B5EF4-FFF2-40B4-BE49-F238E27FC236}">
                <a16:creationId xmlns:a16="http://schemas.microsoft.com/office/drawing/2014/main" id="{6FCAD7A0-7174-493F-87C7-103BA99B0924}"/>
              </a:ext>
            </a:extLst>
          </p:cNvPr>
          <p:cNvSpPr txBox="1"/>
          <p:nvPr/>
        </p:nvSpPr>
        <p:spPr>
          <a:xfrm>
            <a:off x="1598667" y="5459236"/>
            <a:ext cx="74987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Samarbete, överenskommelse</a:t>
            </a:r>
          </a:p>
        </p:txBody>
      </p:sp>
      <p:sp>
        <p:nvSpPr>
          <p:cNvPr id="242" name="textruta 241">
            <a:extLst>
              <a:ext uri="{FF2B5EF4-FFF2-40B4-BE49-F238E27FC236}">
                <a16:creationId xmlns:a16="http://schemas.microsoft.com/office/drawing/2014/main" id="{4FE0366B-D26B-4ACC-BB11-5422795C7089}"/>
              </a:ext>
            </a:extLst>
          </p:cNvPr>
          <p:cNvSpPr txBox="1"/>
          <p:nvPr/>
        </p:nvSpPr>
        <p:spPr>
          <a:xfrm>
            <a:off x="838360" y="3089596"/>
            <a:ext cx="237244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Familj</a:t>
            </a:r>
          </a:p>
        </p:txBody>
      </p:sp>
      <p:sp>
        <p:nvSpPr>
          <p:cNvPr id="243" name="textruta 242">
            <a:extLst>
              <a:ext uri="{FF2B5EF4-FFF2-40B4-BE49-F238E27FC236}">
                <a16:creationId xmlns:a16="http://schemas.microsoft.com/office/drawing/2014/main" id="{7ECA0853-2F3A-45EA-BE65-F6909C232874}"/>
              </a:ext>
            </a:extLst>
          </p:cNvPr>
          <p:cNvSpPr txBox="1"/>
          <p:nvPr/>
        </p:nvSpPr>
        <p:spPr>
          <a:xfrm>
            <a:off x="825921" y="3866917"/>
            <a:ext cx="59792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Kluster, samarbetsord</a:t>
            </a:r>
          </a:p>
        </p:txBody>
      </p:sp>
      <p:sp>
        <p:nvSpPr>
          <p:cNvPr id="244" name="textruta 243">
            <a:extLst>
              <a:ext uri="{FF2B5EF4-FFF2-40B4-BE49-F238E27FC236}">
                <a16:creationId xmlns:a16="http://schemas.microsoft.com/office/drawing/2014/main" id="{D3912900-A882-4A47-8F31-720A9DFEF225}"/>
              </a:ext>
            </a:extLst>
          </p:cNvPr>
          <p:cNvSpPr txBox="1"/>
          <p:nvPr/>
        </p:nvSpPr>
        <p:spPr>
          <a:xfrm>
            <a:off x="838360" y="4653762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Life science</a:t>
            </a:r>
          </a:p>
        </p:txBody>
      </p:sp>
      <p:sp>
        <p:nvSpPr>
          <p:cNvPr id="245" name="textruta 244">
            <a:extLst>
              <a:ext uri="{FF2B5EF4-FFF2-40B4-BE49-F238E27FC236}">
                <a16:creationId xmlns:a16="http://schemas.microsoft.com/office/drawing/2014/main" id="{AE3197F8-A62C-4450-9FD9-DD54112CABC8}"/>
              </a:ext>
            </a:extLst>
          </p:cNvPr>
          <p:cNvSpPr txBox="1"/>
          <p:nvPr/>
        </p:nvSpPr>
        <p:spPr>
          <a:xfrm>
            <a:off x="838360" y="2316116"/>
            <a:ext cx="302968" cy="20005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sv-SE" sz="700" dirty="0"/>
              <a:t>Logistik</a:t>
            </a:r>
          </a:p>
        </p:txBody>
      </p:sp>
      <p:sp>
        <p:nvSpPr>
          <p:cNvPr id="246" name="textruta 245">
            <a:extLst>
              <a:ext uri="{FF2B5EF4-FFF2-40B4-BE49-F238E27FC236}">
                <a16:creationId xmlns:a16="http://schemas.microsoft.com/office/drawing/2014/main" id="{8CE0EA1C-AFD1-4440-A9F9-7DB7673385D8}"/>
              </a:ext>
            </a:extLst>
          </p:cNvPr>
          <p:cNvSpPr txBox="1"/>
          <p:nvPr/>
        </p:nvSpPr>
        <p:spPr>
          <a:xfrm>
            <a:off x="838360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Produktion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B329660-E93C-42CE-BB3C-DF975AC80B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44" y="1702672"/>
            <a:ext cx="720000" cy="7200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A2728DD-B154-4BD7-A9B2-14F4094FDE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822" y="1702672"/>
            <a:ext cx="720000" cy="7200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C20236F-A709-4955-A424-1BF0D5AD01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00" y="1702672"/>
            <a:ext cx="720000" cy="7200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46727F15-12C7-459E-B92C-72A536CA40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378" y="1702672"/>
            <a:ext cx="720000" cy="720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E1D5681B-F4B4-4D18-A4E7-56895E9E1E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656" y="1702672"/>
            <a:ext cx="720000" cy="7200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F3EEDE13-DC49-4191-AE74-66117EF48F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34" y="1702672"/>
            <a:ext cx="720000" cy="7200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70AF0393-43AC-4458-8513-356245C08A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212" y="1702672"/>
            <a:ext cx="720000" cy="720000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772253A7-9861-4955-8460-AA6A770C24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90" y="1702672"/>
            <a:ext cx="720000" cy="720000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5D43177C-AEB1-4438-B133-3A4A3D315D0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768" y="1702672"/>
            <a:ext cx="720000" cy="720000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50B14E52-B59F-462A-A334-DEE5464EEA9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266" y="1702672"/>
            <a:ext cx="720000" cy="720000"/>
          </a:xfrm>
          <a:prstGeom prst="rect">
            <a:avLst/>
          </a:prstGeom>
        </p:spPr>
      </p:pic>
      <p:pic>
        <p:nvPicPr>
          <p:cNvPr id="235" name="Bildobjekt 234">
            <a:extLst>
              <a:ext uri="{FF2B5EF4-FFF2-40B4-BE49-F238E27FC236}">
                <a16:creationId xmlns:a16="http://schemas.microsoft.com/office/drawing/2014/main" id="{C51881EC-A29C-44CA-BC1E-DDD12D3A816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046" y="1702672"/>
            <a:ext cx="720000" cy="720000"/>
          </a:xfrm>
          <a:prstGeom prst="rect">
            <a:avLst/>
          </a:prstGeom>
        </p:spPr>
      </p:pic>
      <p:pic>
        <p:nvPicPr>
          <p:cNvPr id="247" name="Bildobjekt 246">
            <a:extLst>
              <a:ext uri="{FF2B5EF4-FFF2-40B4-BE49-F238E27FC236}">
                <a16:creationId xmlns:a16="http://schemas.microsoft.com/office/drawing/2014/main" id="{EF09AC65-4046-4187-851D-043A7DCD1DE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321" y="1702672"/>
            <a:ext cx="720000" cy="720000"/>
          </a:xfrm>
          <a:prstGeom prst="rect">
            <a:avLst/>
          </a:prstGeom>
        </p:spPr>
      </p:pic>
      <p:pic>
        <p:nvPicPr>
          <p:cNvPr id="249" name="Bildobjekt 248">
            <a:extLst>
              <a:ext uri="{FF2B5EF4-FFF2-40B4-BE49-F238E27FC236}">
                <a16:creationId xmlns:a16="http://schemas.microsoft.com/office/drawing/2014/main" id="{37C2B1C3-F8DB-4FBB-906A-DD66DEBD4B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0" y="2458872"/>
            <a:ext cx="720000" cy="720000"/>
          </a:xfrm>
          <a:prstGeom prst="rect">
            <a:avLst/>
          </a:prstGeom>
        </p:spPr>
      </p:pic>
      <p:pic>
        <p:nvPicPr>
          <p:cNvPr id="251" name="Bildobjekt 250">
            <a:extLst>
              <a:ext uri="{FF2B5EF4-FFF2-40B4-BE49-F238E27FC236}">
                <a16:creationId xmlns:a16="http://schemas.microsoft.com/office/drawing/2014/main" id="{3B383B57-2E32-43DB-A34F-A182B49D2A2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53" y="2458872"/>
            <a:ext cx="720000" cy="720000"/>
          </a:xfrm>
          <a:prstGeom prst="rect">
            <a:avLst/>
          </a:prstGeom>
        </p:spPr>
      </p:pic>
      <p:pic>
        <p:nvPicPr>
          <p:cNvPr id="253" name="Bildobjekt 252">
            <a:extLst>
              <a:ext uri="{FF2B5EF4-FFF2-40B4-BE49-F238E27FC236}">
                <a16:creationId xmlns:a16="http://schemas.microsoft.com/office/drawing/2014/main" id="{AA07B3F3-3A52-4A2B-9EBE-3201C2C2F8A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16" y="2458872"/>
            <a:ext cx="720000" cy="720000"/>
          </a:xfrm>
          <a:prstGeom prst="rect">
            <a:avLst/>
          </a:prstGeom>
        </p:spPr>
      </p:pic>
      <p:pic>
        <p:nvPicPr>
          <p:cNvPr id="255" name="Bildobjekt 254">
            <a:extLst>
              <a:ext uri="{FF2B5EF4-FFF2-40B4-BE49-F238E27FC236}">
                <a16:creationId xmlns:a16="http://schemas.microsoft.com/office/drawing/2014/main" id="{52828061-CC78-488B-A84C-FE9FC8B562F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479" y="2458872"/>
            <a:ext cx="720000" cy="720000"/>
          </a:xfrm>
          <a:prstGeom prst="rect">
            <a:avLst/>
          </a:prstGeom>
        </p:spPr>
      </p:pic>
      <p:pic>
        <p:nvPicPr>
          <p:cNvPr id="35" name="Bildobjekt 34">
            <a:extLst>
              <a:ext uri="{FF2B5EF4-FFF2-40B4-BE49-F238E27FC236}">
                <a16:creationId xmlns:a16="http://schemas.microsoft.com/office/drawing/2014/main" id="{B868FAC0-3A56-4700-8802-3FF52485BEE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42" y="2458872"/>
            <a:ext cx="720000" cy="720000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E3557888-1F9F-4E9A-A8EB-980AD77DC8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05" y="2458872"/>
            <a:ext cx="720000" cy="720000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id="{5E0D9AFA-D6B3-45AF-9308-95DA9D1F889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668" y="2458872"/>
            <a:ext cx="720000" cy="720000"/>
          </a:xfrm>
          <a:prstGeom prst="rect">
            <a:avLst/>
          </a:prstGeom>
        </p:spPr>
      </p:pic>
      <p:pic>
        <p:nvPicPr>
          <p:cNvPr id="47" name="Bildobjekt 46">
            <a:extLst>
              <a:ext uri="{FF2B5EF4-FFF2-40B4-BE49-F238E27FC236}">
                <a16:creationId xmlns:a16="http://schemas.microsoft.com/office/drawing/2014/main" id="{E11F3AE7-907C-40D7-B2BF-178EB8E0DD2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731" y="2458872"/>
            <a:ext cx="720000" cy="720000"/>
          </a:xfrm>
          <a:prstGeom prst="rect">
            <a:avLst/>
          </a:prstGeom>
        </p:spPr>
      </p:pic>
      <p:pic>
        <p:nvPicPr>
          <p:cNvPr id="51" name="Bildobjekt 50" descr="En bild som visar objekt&#10;&#10;Automatiskt genererad beskrivning">
            <a:extLst>
              <a:ext uri="{FF2B5EF4-FFF2-40B4-BE49-F238E27FC236}">
                <a16:creationId xmlns:a16="http://schemas.microsoft.com/office/drawing/2014/main" id="{9FD41C8F-B8B5-4E62-8774-BA81F0E7714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794" y="2458872"/>
            <a:ext cx="720000" cy="720000"/>
          </a:xfrm>
          <a:prstGeom prst="rect">
            <a:avLst/>
          </a:prstGeom>
        </p:spPr>
      </p:pic>
      <p:pic>
        <p:nvPicPr>
          <p:cNvPr id="55" name="Bildobjekt 54">
            <a:extLst>
              <a:ext uri="{FF2B5EF4-FFF2-40B4-BE49-F238E27FC236}">
                <a16:creationId xmlns:a16="http://schemas.microsoft.com/office/drawing/2014/main" id="{49F71347-2732-4236-8041-0E76B020D43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57" y="2458872"/>
            <a:ext cx="720000" cy="720000"/>
          </a:xfrm>
          <a:prstGeom prst="rect">
            <a:avLst/>
          </a:prstGeom>
        </p:spPr>
      </p:pic>
      <p:pic>
        <p:nvPicPr>
          <p:cNvPr id="59" name="Bildobjekt 58">
            <a:extLst>
              <a:ext uri="{FF2B5EF4-FFF2-40B4-BE49-F238E27FC236}">
                <a16:creationId xmlns:a16="http://schemas.microsoft.com/office/drawing/2014/main" id="{37354AE9-61FB-472C-8DA4-58333008542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920" y="2458872"/>
            <a:ext cx="720000" cy="720000"/>
          </a:xfrm>
          <a:prstGeom prst="rect">
            <a:avLst/>
          </a:prstGeom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8C5740D7-15AD-4CA7-93CF-663E2700A8B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983" y="2458872"/>
            <a:ext cx="720000" cy="720000"/>
          </a:xfrm>
          <a:prstGeom prst="rect">
            <a:avLst/>
          </a:prstGeom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7ADD5DED-AB79-4CF3-8933-FF49B85F62F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046" y="2458872"/>
            <a:ext cx="720000" cy="720000"/>
          </a:xfrm>
          <a:prstGeom prst="rect">
            <a:avLst/>
          </a:prstGeom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5ED354E7-4AC2-4125-A24C-BA10E2B30B0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57" y="3257971"/>
            <a:ext cx="720000" cy="720000"/>
          </a:xfrm>
          <a:prstGeom prst="rect">
            <a:avLst/>
          </a:prstGeom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D8629373-B02C-4E3F-A1F4-97D55670AC2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37" y="3257971"/>
            <a:ext cx="720000" cy="720000"/>
          </a:xfrm>
          <a:prstGeom prst="rect">
            <a:avLst/>
          </a:prstGeom>
        </p:spPr>
      </p:pic>
      <p:pic>
        <p:nvPicPr>
          <p:cNvPr id="79" name="Bildobjekt 78">
            <a:extLst>
              <a:ext uri="{FF2B5EF4-FFF2-40B4-BE49-F238E27FC236}">
                <a16:creationId xmlns:a16="http://schemas.microsoft.com/office/drawing/2014/main" id="{2029D3FB-3294-4A08-97F2-40464F1E2CB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617" y="3257971"/>
            <a:ext cx="720000" cy="720000"/>
          </a:xfrm>
          <a:prstGeom prst="rect">
            <a:avLst/>
          </a:prstGeom>
        </p:spPr>
      </p:pic>
      <p:pic>
        <p:nvPicPr>
          <p:cNvPr id="83" name="Bildobjekt 82" descr="En bild som visar objekt, klocka&#10;&#10;Automatiskt genererad beskrivning">
            <a:extLst>
              <a:ext uri="{FF2B5EF4-FFF2-40B4-BE49-F238E27FC236}">
                <a16:creationId xmlns:a16="http://schemas.microsoft.com/office/drawing/2014/main" id="{1AE25B80-A25E-4A93-95FB-F85EC844E19C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97" y="3257971"/>
            <a:ext cx="720000" cy="720000"/>
          </a:xfrm>
          <a:prstGeom prst="rect">
            <a:avLst/>
          </a:prstGeom>
        </p:spPr>
      </p:pic>
      <p:pic>
        <p:nvPicPr>
          <p:cNvPr id="87" name="Bildobjekt 86" descr="En bild som visar objekt&#10;&#10;Automatiskt genererad beskrivning">
            <a:extLst>
              <a:ext uri="{FF2B5EF4-FFF2-40B4-BE49-F238E27FC236}">
                <a16:creationId xmlns:a16="http://schemas.microsoft.com/office/drawing/2014/main" id="{743C7BB0-4D2E-429B-8B31-4782B2BB4ED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77" y="3257971"/>
            <a:ext cx="720000" cy="720000"/>
          </a:xfrm>
          <a:prstGeom prst="rect">
            <a:avLst/>
          </a:prstGeom>
        </p:spPr>
      </p:pic>
      <p:pic>
        <p:nvPicPr>
          <p:cNvPr id="91" name="Bildobjekt 90">
            <a:extLst>
              <a:ext uri="{FF2B5EF4-FFF2-40B4-BE49-F238E27FC236}">
                <a16:creationId xmlns:a16="http://schemas.microsoft.com/office/drawing/2014/main" id="{5B28C453-F9D4-48F8-BF29-9B35EFB22513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457" y="3257971"/>
            <a:ext cx="720000" cy="720000"/>
          </a:xfrm>
          <a:prstGeom prst="rect">
            <a:avLst/>
          </a:prstGeom>
        </p:spPr>
      </p:pic>
      <p:pic>
        <p:nvPicPr>
          <p:cNvPr id="95" name="Bildobjekt 94">
            <a:extLst>
              <a:ext uri="{FF2B5EF4-FFF2-40B4-BE49-F238E27FC236}">
                <a16:creationId xmlns:a16="http://schemas.microsoft.com/office/drawing/2014/main" id="{E901BDF0-CD03-4AC9-84D6-FF1D46DBD9B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37" y="3257971"/>
            <a:ext cx="720000" cy="720000"/>
          </a:xfrm>
          <a:prstGeom prst="rect">
            <a:avLst/>
          </a:prstGeom>
        </p:spPr>
      </p:pic>
      <p:pic>
        <p:nvPicPr>
          <p:cNvPr id="99" name="Bildobjekt 98">
            <a:extLst>
              <a:ext uri="{FF2B5EF4-FFF2-40B4-BE49-F238E27FC236}">
                <a16:creationId xmlns:a16="http://schemas.microsoft.com/office/drawing/2014/main" id="{DE640CCF-D79C-4C89-9E1C-65718A4C7E3E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017" y="3257971"/>
            <a:ext cx="720000" cy="720000"/>
          </a:xfrm>
          <a:prstGeom prst="rect">
            <a:avLst/>
          </a:prstGeom>
        </p:spPr>
      </p:pic>
      <p:pic>
        <p:nvPicPr>
          <p:cNvPr id="103" name="Bildobjekt 102">
            <a:extLst>
              <a:ext uri="{FF2B5EF4-FFF2-40B4-BE49-F238E27FC236}">
                <a16:creationId xmlns:a16="http://schemas.microsoft.com/office/drawing/2014/main" id="{D3C1FEB5-9E70-46BF-B8D2-7D8C75370A91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97" y="3257971"/>
            <a:ext cx="720000" cy="720000"/>
          </a:xfrm>
          <a:prstGeom prst="rect">
            <a:avLst/>
          </a:prstGeom>
        </p:spPr>
      </p:pic>
      <p:pic>
        <p:nvPicPr>
          <p:cNvPr id="107" name="Bildobjekt 106">
            <a:extLst>
              <a:ext uri="{FF2B5EF4-FFF2-40B4-BE49-F238E27FC236}">
                <a16:creationId xmlns:a16="http://schemas.microsoft.com/office/drawing/2014/main" id="{747B2673-2351-4A91-A642-5A1C4193EA18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77" y="3257971"/>
            <a:ext cx="720000" cy="720000"/>
          </a:xfrm>
          <a:prstGeom prst="rect">
            <a:avLst/>
          </a:prstGeom>
        </p:spPr>
      </p:pic>
      <p:pic>
        <p:nvPicPr>
          <p:cNvPr id="111" name="Bildobjekt 110">
            <a:extLst>
              <a:ext uri="{FF2B5EF4-FFF2-40B4-BE49-F238E27FC236}">
                <a16:creationId xmlns:a16="http://schemas.microsoft.com/office/drawing/2014/main" id="{AE48CC26-06C2-4D3D-AB68-22167A90DC3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857" y="3257971"/>
            <a:ext cx="720000" cy="720000"/>
          </a:xfrm>
          <a:prstGeom prst="rect">
            <a:avLst/>
          </a:prstGeom>
        </p:spPr>
      </p:pic>
      <p:pic>
        <p:nvPicPr>
          <p:cNvPr id="115" name="Bildobjekt 114">
            <a:extLst>
              <a:ext uri="{FF2B5EF4-FFF2-40B4-BE49-F238E27FC236}">
                <a16:creationId xmlns:a16="http://schemas.microsoft.com/office/drawing/2014/main" id="{DB2024D5-D826-4B21-8F9D-31722DA4989D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137" y="3257971"/>
            <a:ext cx="720000" cy="720000"/>
          </a:xfrm>
          <a:prstGeom prst="rect">
            <a:avLst/>
          </a:prstGeom>
        </p:spPr>
      </p:pic>
      <p:pic>
        <p:nvPicPr>
          <p:cNvPr id="119" name="Bildobjekt 118">
            <a:extLst>
              <a:ext uri="{FF2B5EF4-FFF2-40B4-BE49-F238E27FC236}">
                <a16:creationId xmlns:a16="http://schemas.microsoft.com/office/drawing/2014/main" id="{6C065EE3-A1D1-4392-8686-0081BBE9640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414" y="3257971"/>
            <a:ext cx="720000" cy="720000"/>
          </a:xfrm>
          <a:prstGeom prst="rect">
            <a:avLst/>
          </a:prstGeom>
        </p:spPr>
      </p:pic>
      <p:pic>
        <p:nvPicPr>
          <p:cNvPr id="123" name="Bildobjekt 122">
            <a:extLst>
              <a:ext uri="{FF2B5EF4-FFF2-40B4-BE49-F238E27FC236}">
                <a16:creationId xmlns:a16="http://schemas.microsoft.com/office/drawing/2014/main" id="{3C8ABAC2-3A26-434F-95C6-2D1939363050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78" y="4113294"/>
            <a:ext cx="720000" cy="720000"/>
          </a:xfrm>
          <a:prstGeom prst="rect">
            <a:avLst/>
          </a:prstGeom>
        </p:spPr>
      </p:pic>
      <p:pic>
        <p:nvPicPr>
          <p:cNvPr id="127" name="Bildobjekt 126" descr="En bild som visar objekt&#10;&#10;Automatiskt genererad beskrivning">
            <a:extLst>
              <a:ext uri="{FF2B5EF4-FFF2-40B4-BE49-F238E27FC236}">
                <a16:creationId xmlns:a16="http://schemas.microsoft.com/office/drawing/2014/main" id="{20463DEF-7FD3-4745-8A7D-A0162284145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0" y="1690688"/>
            <a:ext cx="720000" cy="720000"/>
          </a:xfrm>
          <a:prstGeom prst="rect">
            <a:avLst/>
          </a:prstGeom>
        </p:spPr>
      </p:pic>
      <p:pic>
        <p:nvPicPr>
          <p:cNvPr id="131" name="Bildobjekt 130">
            <a:extLst>
              <a:ext uri="{FF2B5EF4-FFF2-40B4-BE49-F238E27FC236}">
                <a16:creationId xmlns:a16="http://schemas.microsoft.com/office/drawing/2014/main" id="{194C751B-A3D8-462E-B3F7-1A1D9D2BABE8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130" y="4113294"/>
            <a:ext cx="720000" cy="720000"/>
          </a:xfrm>
          <a:prstGeom prst="rect">
            <a:avLst/>
          </a:prstGeom>
        </p:spPr>
      </p:pic>
      <p:pic>
        <p:nvPicPr>
          <p:cNvPr id="135" name="Bildobjekt 134">
            <a:extLst>
              <a:ext uri="{FF2B5EF4-FFF2-40B4-BE49-F238E27FC236}">
                <a16:creationId xmlns:a16="http://schemas.microsoft.com/office/drawing/2014/main" id="{209BFA07-CA05-4222-B1BC-82A2CDCC570D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082" y="4113294"/>
            <a:ext cx="720000" cy="720000"/>
          </a:xfrm>
          <a:prstGeom prst="rect">
            <a:avLst/>
          </a:prstGeom>
        </p:spPr>
      </p:pic>
      <p:pic>
        <p:nvPicPr>
          <p:cNvPr id="139" name="Bildobjekt 138">
            <a:extLst>
              <a:ext uri="{FF2B5EF4-FFF2-40B4-BE49-F238E27FC236}">
                <a16:creationId xmlns:a16="http://schemas.microsoft.com/office/drawing/2014/main" id="{061A4339-646B-4539-937C-6762C7AF9BF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034" y="4113294"/>
            <a:ext cx="720000" cy="720000"/>
          </a:xfrm>
          <a:prstGeom prst="rect">
            <a:avLst/>
          </a:prstGeom>
        </p:spPr>
      </p:pic>
      <p:pic>
        <p:nvPicPr>
          <p:cNvPr id="143" name="Bildobjekt 142">
            <a:extLst>
              <a:ext uri="{FF2B5EF4-FFF2-40B4-BE49-F238E27FC236}">
                <a16:creationId xmlns:a16="http://schemas.microsoft.com/office/drawing/2014/main" id="{F5C0AC3E-A1F7-403D-B2A6-73CBEFCB51A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86" y="4113294"/>
            <a:ext cx="720000" cy="720000"/>
          </a:xfrm>
          <a:prstGeom prst="rect">
            <a:avLst/>
          </a:prstGeom>
        </p:spPr>
      </p:pic>
      <p:pic>
        <p:nvPicPr>
          <p:cNvPr id="146" name="Bildobjekt 145">
            <a:extLst>
              <a:ext uri="{FF2B5EF4-FFF2-40B4-BE49-F238E27FC236}">
                <a16:creationId xmlns:a16="http://schemas.microsoft.com/office/drawing/2014/main" id="{DA337D6B-1425-43EB-9AC3-E8C211E464A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35" y="4113294"/>
            <a:ext cx="720000" cy="720000"/>
          </a:xfrm>
          <a:prstGeom prst="rect">
            <a:avLst/>
          </a:prstGeom>
        </p:spPr>
      </p:pic>
      <p:pic>
        <p:nvPicPr>
          <p:cNvPr id="148" name="Bildobjekt 147" descr="En bild som visar elektronik&#10;&#10;Automatiskt genererad beskrivning">
            <a:extLst>
              <a:ext uri="{FF2B5EF4-FFF2-40B4-BE49-F238E27FC236}">
                <a16:creationId xmlns:a16="http://schemas.microsoft.com/office/drawing/2014/main" id="{1CC42FF4-A631-4D44-A577-3FD2C1824B9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90" y="4113294"/>
            <a:ext cx="720000" cy="720000"/>
          </a:xfrm>
          <a:prstGeom prst="rect">
            <a:avLst/>
          </a:prstGeom>
        </p:spPr>
      </p:pic>
      <p:pic>
        <p:nvPicPr>
          <p:cNvPr id="150" name="Bildobjekt 149">
            <a:extLst>
              <a:ext uri="{FF2B5EF4-FFF2-40B4-BE49-F238E27FC236}">
                <a16:creationId xmlns:a16="http://schemas.microsoft.com/office/drawing/2014/main" id="{20F70DBC-DE02-429C-A5D3-7C410A07482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842" y="4113294"/>
            <a:ext cx="720000" cy="720000"/>
          </a:xfrm>
          <a:prstGeom prst="rect">
            <a:avLst/>
          </a:prstGeom>
        </p:spPr>
      </p:pic>
      <p:pic>
        <p:nvPicPr>
          <p:cNvPr id="158" name="Bildobjekt 157" descr="En bild som visar objekt&#10;&#10;Automatiskt genererad beskrivning">
            <a:extLst>
              <a:ext uri="{FF2B5EF4-FFF2-40B4-BE49-F238E27FC236}">
                <a16:creationId xmlns:a16="http://schemas.microsoft.com/office/drawing/2014/main" id="{574361E8-5A7A-4568-88A6-18825067A8A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94" y="4113294"/>
            <a:ext cx="720000" cy="720000"/>
          </a:xfrm>
          <a:prstGeom prst="rect">
            <a:avLst/>
          </a:prstGeom>
        </p:spPr>
      </p:pic>
      <p:pic>
        <p:nvPicPr>
          <p:cNvPr id="160" name="Bildobjekt 159">
            <a:extLst>
              <a:ext uri="{FF2B5EF4-FFF2-40B4-BE49-F238E27FC236}">
                <a16:creationId xmlns:a16="http://schemas.microsoft.com/office/drawing/2014/main" id="{25B312CD-2F76-492A-99EB-1F54FCEC2D65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746" y="4113294"/>
            <a:ext cx="720000" cy="720000"/>
          </a:xfrm>
          <a:prstGeom prst="rect">
            <a:avLst/>
          </a:prstGeom>
        </p:spPr>
      </p:pic>
      <p:pic>
        <p:nvPicPr>
          <p:cNvPr id="162" name="Bildobjekt 161">
            <a:extLst>
              <a:ext uri="{FF2B5EF4-FFF2-40B4-BE49-F238E27FC236}">
                <a16:creationId xmlns:a16="http://schemas.microsoft.com/office/drawing/2014/main" id="{10BAE651-DF8F-48EA-8D52-A537294906B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98" y="4113294"/>
            <a:ext cx="720000" cy="720000"/>
          </a:xfrm>
          <a:prstGeom prst="rect">
            <a:avLst/>
          </a:prstGeom>
        </p:spPr>
      </p:pic>
      <p:pic>
        <p:nvPicPr>
          <p:cNvPr id="164" name="Bildobjekt 163">
            <a:extLst>
              <a:ext uri="{FF2B5EF4-FFF2-40B4-BE49-F238E27FC236}">
                <a16:creationId xmlns:a16="http://schemas.microsoft.com/office/drawing/2014/main" id="{E7FB9F81-050F-41EA-B9C5-858764DEC53D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650" y="4113294"/>
            <a:ext cx="720000" cy="720000"/>
          </a:xfrm>
          <a:prstGeom prst="rect">
            <a:avLst/>
          </a:prstGeom>
        </p:spPr>
      </p:pic>
      <p:pic>
        <p:nvPicPr>
          <p:cNvPr id="168" name="Bildobjekt 167">
            <a:extLst>
              <a:ext uri="{FF2B5EF4-FFF2-40B4-BE49-F238E27FC236}">
                <a16:creationId xmlns:a16="http://schemas.microsoft.com/office/drawing/2014/main" id="{FBA456BE-7922-4236-9ADF-082F26364AA9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602" y="4113294"/>
            <a:ext cx="720000" cy="720000"/>
          </a:xfrm>
          <a:prstGeom prst="rect">
            <a:avLst/>
          </a:prstGeom>
        </p:spPr>
      </p:pic>
      <p:pic>
        <p:nvPicPr>
          <p:cNvPr id="174" name="Bildobjekt 173">
            <a:extLst>
              <a:ext uri="{FF2B5EF4-FFF2-40B4-BE49-F238E27FC236}">
                <a16:creationId xmlns:a16="http://schemas.microsoft.com/office/drawing/2014/main" id="{A5C345E8-E5F3-41FD-B3BF-EEDF99592031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55" y="4878629"/>
            <a:ext cx="720000" cy="720000"/>
          </a:xfrm>
          <a:prstGeom prst="rect">
            <a:avLst/>
          </a:prstGeom>
        </p:spPr>
      </p:pic>
      <p:pic>
        <p:nvPicPr>
          <p:cNvPr id="181" name="Bildobjekt 180">
            <a:extLst>
              <a:ext uri="{FF2B5EF4-FFF2-40B4-BE49-F238E27FC236}">
                <a16:creationId xmlns:a16="http://schemas.microsoft.com/office/drawing/2014/main" id="{2A0562F5-74B3-47EF-A0F1-950D34EC09E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60" y="4878629"/>
            <a:ext cx="720000" cy="720000"/>
          </a:xfrm>
          <a:prstGeom prst="rect">
            <a:avLst/>
          </a:prstGeom>
        </p:spPr>
      </p:pic>
      <p:pic>
        <p:nvPicPr>
          <p:cNvPr id="193" name="Bildobjekt 192">
            <a:extLst>
              <a:ext uri="{FF2B5EF4-FFF2-40B4-BE49-F238E27FC236}">
                <a16:creationId xmlns:a16="http://schemas.microsoft.com/office/drawing/2014/main" id="{DC6773CF-BD04-4BF6-A971-E3FAEB263110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803" y="4878629"/>
            <a:ext cx="720000" cy="720000"/>
          </a:xfrm>
          <a:prstGeom prst="rect">
            <a:avLst/>
          </a:prstGeom>
        </p:spPr>
      </p:pic>
      <p:pic>
        <p:nvPicPr>
          <p:cNvPr id="205" name="Bildobjekt 204">
            <a:extLst>
              <a:ext uri="{FF2B5EF4-FFF2-40B4-BE49-F238E27FC236}">
                <a16:creationId xmlns:a16="http://schemas.microsoft.com/office/drawing/2014/main" id="{995CB640-A4EB-4B5B-9618-C21304B2A24B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04" y="4878629"/>
            <a:ext cx="720000" cy="720000"/>
          </a:xfrm>
          <a:prstGeom prst="rect">
            <a:avLst/>
          </a:prstGeom>
        </p:spPr>
      </p:pic>
      <p:pic>
        <p:nvPicPr>
          <p:cNvPr id="217" name="Bildobjekt 216">
            <a:extLst>
              <a:ext uri="{FF2B5EF4-FFF2-40B4-BE49-F238E27FC236}">
                <a16:creationId xmlns:a16="http://schemas.microsoft.com/office/drawing/2014/main" id="{85EAE02D-6D3D-4B90-8F6B-53D190E1B015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495" y="4878629"/>
            <a:ext cx="720000" cy="720000"/>
          </a:xfrm>
          <a:prstGeom prst="rect">
            <a:avLst/>
          </a:prstGeom>
        </p:spPr>
      </p:pic>
      <p:pic>
        <p:nvPicPr>
          <p:cNvPr id="256" name="Bildobjekt 255">
            <a:extLst>
              <a:ext uri="{FF2B5EF4-FFF2-40B4-BE49-F238E27FC236}">
                <a16:creationId xmlns:a16="http://schemas.microsoft.com/office/drawing/2014/main" id="{6517B6E1-B483-44FD-BC47-09D57BB46717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806" y="4878629"/>
            <a:ext cx="720000" cy="720000"/>
          </a:xfrm>
          <a:prstGeom prst="rect">
            <a:avLst/>
          </a:prstGeom>
        </p:spPr>
      </p:pic>
      <p:pic>
        <p:nvPicPr>
          <p:cNvPr id="258" name="Bildobjekt 257">
            <a:extLst>
              <a:ext uri="{FF2B5EF4-FFF2-40B4-BE49-F238E27FC236}">
                <a16:creationId xmlns:a16="http://schemas.microsoft.com/office/drawing/2014/main" id="{191198D8-B785-461F-9F7E-7168656F0C2E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07" y="4878629"/>
            <a:ext cx="720000" cy="720000"/>
          </a:xfrm>
          <a:prstGeom prst="rect">
            <a:avLst/>
          </a:prstGeom>
        </p:spPr>
      </p:pic>
      <p:pic>
        <p:nvPicPr>
          <p:cNvPr id="260" name="Bildobjekt 259">
            <a:extLst>
              <a:ext uri="{FF2B5EF4-FFF2-40B4-BE49-F238E27FC236}">
                <a16:creationId xmlns:a16="http://schemas.microsoft.com/office/drawing/2014/main" id="{293F7B6C-E656-43A0-8C44-AE0A7BB4411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08" y="4878629"/>
            <a:ext cx="720000" cy="720000"/>
          </a:xfrm>
          <a:prstGeom prst="rect">
            <a:avLst/>
          </a:prstGeom>
        </p:spPr>
      </p:pic>
      <p:pic>
        <p:nvPicPr>
          <p:cNvPr id="262" name="Bildobjekt 261">
            <a:extLst>
              <a:ext uri="{FF2B5EF4-FFF2-40B4-BE49-F238E27FC236}">
                <a16:creationId xmlns:a16="http://schemas.microsoft.com/office/drawing/2014/main" id="{84A1DFF1-C42D-4D51-B26D-870D1EF1CECF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809" y="4878629"/>
            <a:ext cx="720000" cy="720000"/>
          </a:xfrm>
          <a:prstGeom prst="rect">
            <a:avLst/>
          </a:prstGeom>
        </p:spPr>
      </p:pic>
      <p:pic>
        <p:nvPicPr>
          <p:cNvPr id="264" name="Bildobjekt 263">
            <a:extLst>
              <a:ext uri="{FF2B5EF4-FFF2-40B4-BE49-F238E27FC236}">
                <a16:creationId xmlns:a16="http://schemas.microsoft.com/office/drawing/2014/main" id="{D7AB1BBE-8574-4DD3-8ECA-E10573C6D5B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125" y="4878629"/>
            <a:ext cx="720000" cy="720000"/>
          </a:xfrm>
          <a:prstGeom prst="rect">
            <a:avLst/>
          </a:prstGeom>
        </p:spPr>
      </p:pic>
      <p:pic>
        <p:nvPicPr>
          <p:cNvPr id="266" name="Bildobjekt 265" descr="En bild som visar elektronik&#10;&#10;Automatiskt genererad beskrivning">
            <a:extLst>
              <a:ext uri="{FF2B5EF4-FFF2-40B4-BE49-F238E27FC236}">
                <a16:creationId xmlns:a16="http://schemas.microsoft.com/office/drawing/2014/main" id="{F60EEDBA-D96C-4B1A-9CB0-A6B035A3A1FA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811" y="4878629"/>
            <a:ext cx="720000" cy="720000"/>
          </a:xfrm>
          <a:prstGeom prst="rect">
            <a:avLst/>
          </a:prstGeom>
        </p:spPr>
      </p:pic>
      <p:pic>
        <p:nvPicPr>
          <p:cNvPr id="268" name="Bildobjekt 267">
            <a:extLst>
              <a:ext uri="{FF2B5EF4-FFF2-40B4-BE49-F238E27FC236}">
                <a16:creationId xmlns:a16="http://schemas.microsoft.com/office/drawing/2014/main" id="{0EE6160C-E71C-4C30-BB2B-BAEC98E45CE4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137" y="4878629"/>
            <a:ext cx="720000" cy="720000"/>
          </a:xfrm>
          <a:prstGeom prst="rect">
            <a:avLst/>
          </a:prstGeom>
        </p:spPr>
      </p:pic>
      <p:pic>
        <p:nvPicPr>
          <p:cNvPr id="270" name="Bildobjekt 269">
            <a:extLst>
              <a:ext uri="{FF2B5EF4-FFF2-40B4-BE49-F238E27FC236}">
                <a16:creationId xmlns:a16="http://schemas.microsoft.com/office/drawing/2014/main" id="{4A82EFF7-13CE-4735-993D-62A99F19C091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817" y="4878629"/>
            <a:ext cx="720000" cy="720000"/>
          </a:xfrm>
          <a:prstGeom prst="rect">
            <a:avLst/>
          </a:prstGeom>
        </p:spPr>
      </p:pic>
      <p:pic>
        <p:nvPicPr>
          <p:cNvPr id="272" name="Bildobjekt 271">
            <a:extLst>
              <a:ext uri="{FF2B5EF4-FFF2-40B4-BE49-F238E27FC236}">
                <a16:creationId xmlns:a16="http://schemas.microsoft.com/office/drawing/2014/main" id="{C02A4EA8-AD8A-48A3-B566-8044ABFA31CA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88" y="1702672"/>
            <a:ext cx="720000" cy="720000"/>
          </a:xfrm>
          <a:prstGeom prst="rect">
            <a:avLst/>
          </a:prstGeom>
        </p:spPr>
      </p:pic>
      <p:pic>
        <p:nvPicPr>
          <p:cNvPr id="274" name="Bildobjekt 273">
            <a:extLst>
              <a:ext uri="{FF2B5EF4-FFF2-40B4-BE49-F238E27FC236}">
                <a16:creationId xmlns:a16="http://schemas.microsoft.com/office/drawing/2014/main" id="{94630ABC-E97A-4582-AA98-B69800F38930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267" y="3278493"/>
            <a:ext cx="720000" cy="720000"/>
          </a:xfrm>
          <a:prstGeom prst="rect">
            <a:avLst/>
          </a:prstGeom>
        </p:spPr>
      </p:pic>
      <p:pic>
        <p:nvPicPr>
          <p:cNvPr id="276" name="Bildobjekt 275">
            <a:extLst>
              <a:ext uri="{FF2B5EF4-FFF2-40B4-BE49-F238E27FC236}">
                <a16:creationId xmlns:a16="http://schemas.microsoft.com/office/drawing/2014/main" id="{D13AE834-8570-4DE5-9E3C-E27603A201F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559" y="4113294"/>
            <a:ext cx="720000" cy="720000"/>
          </a:xfrm>
          <a:prstGeom prst="rect">
            <a:avLst/>
          </a:prstGeom>
        </p:spPr>
      </p:pic>
      <p:pic>
        <p:nvPicPr>
          <p:cNvPr id="278" name="Bildobjekt 277">
            <a:extLst>
              <a:ext uri="{FF2B5EF4-FFF2-40B4-BE49-F238E27FC236}">
                <a16:creationId xmlns:a16="http://schemas.microsoft.com/office/drawing/2014/main" id="{057E7697-D4CE-4E22-B398-C253318A7951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267" y="2479012"/>
            <a:ext cx="720000" cy="720000"/>
          </a:xfrm>
          <a:prstGeom prst="rect">
            <a:avLst/>
          </a:prstGeom>
        </p:spPr>
      </p:pic>
      <p:sp>
        <p:nvSpPr>
          <p:cNvPr id="216" name="textruta 215">
            <a:extLst>
              <a:ext uri="{FF2B5EF4-FFF2-40B4-BE49-F238E27FC236}">
                <a16:creationId xmlns:a16="http://schemas.microsoft.com/office/drawing/2014/main" id="{486B1CD4-D512-4DE3-B1B0-1ACFA66B6A82}"/>
              </a:ext>
            </a:extLst>
          </p:cNvPr>
          <p:cNvSpPr txBox="1"/>
          <p:nvPr/>
        </p:nvSpPr>
        <p:spPr>
          <a:xfrm>
            <a:off x="4639895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Sparande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B4189AF-825B-4B27-B0C7-EC3EBA9D39F2}"/>
              </a:ext>
            </a:extLst>
          </p:cNvPr>
          <p:cNvPicPr>
            <a:picLocks noChangeAspect="1"/>
          </p:cNvPicPr>
          <p:nvPr/>
        </p:nvPicPr>
        <p:blipFill rotWithShape="1">
          <a:blip r:embed="rId76"/>
          <a:srcRect l="10371" t="26340" r="11198" b="26943"/>
          <a:stretch/>
        </p:blipFill>
        <p:spPr>
          <a:xfrm>
            <a:off x="10562069" y="5007043"/>
            <a:ext cx="778396" cy="463646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57772DF-7941-4BDE-BC7C-776CC1F5E306}"/>
              </a:ext>
            </a:extLst>
          </p:cNvPr>
          <p:cNvPicPr>
            <a:picLocks noChangeAspect="1"/>
          </p:cNvPicPr>
          <p:nvPr/>
        </p:nvPicPr>
        <p:blipFill rotWithShape="1">
          <a:blip r:embed="rId77"/>
          <a:srcRect l="5591" t="29094" r="2889" b="27974"/>
          <a:stretch/>
        </p:blipFill>
        <p:spPr>
          <a:xfrm>
            <a:off x="838200" y="5813812"/>
            <a:ext cx="908312" cy="426086"/>
          </a:xfrm>
          <a:prstGeom prst="rect">
            <a:avLst/>
          </a:prstGeom>
        </p:spPr>
      </p:pic>
      <p:sp>
        <p:nvSpPr>
          <p:cNvPr id="147" name="textruta 146">
            <a:extLst>
              <a:ext uri="{FF2B5EF4-FFF2-40B4-BE49-F238E27FC236}">
                <a16:creationId xmlns:a16="http://schemas.microsoft.com/office/drawing/2014/main" id="{B9BE36EE-A3AD-43BF-9708-34E51D346BB0}"/>
              </a:ext>
            </a:extLst>
          </p:cNvPr>
          <p:cNvSpPr txBox="1"/>
          <p:nvPr/>
        </p:nvSpPr>
        <p:spPr>
          <a:xfrm>
            <a:off x="10593333" y="5459236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Bil</a:t>
            </a:r>
          </a:p>
        </p:txBody>
      </p:sp>
      <p:sp>
        <p:nvSpPr>
          <p:cNvPr id="149" name="textruta 148">
            <a:extLst>
              <a:ext uri="{FF2B5EF4-FFF2-40B4-BE49-F238E27FC236}">
                <a16:creationId xmlns:a16="http://schemas.microsoft.com/office/drawing/2014/main" id="{939B3280-3C7A-45D8-95C6-0D65F942FD93}"/>
              </a:ext>
            </a:extLst>
          </p:cNvPr>
          <p:cNvSpPr txBox="1"/>
          <p:nvPr/>
        </p:nvSpPr>
        <p:spPr>
          <a:xfrm>
            <a:off x="848790" y="6183628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Lastbil</a:t>
            </a:r>
          </a:p>
        </p:txBody>
      </p:sp>
      <p:pic>
        <p:nvPicPr>
          <p:cNvPr id="26" name="Bildobjekt 25">
            <a:extLst>
              <a:ext uri="{FF2B5EF4-FFF2-40B4-BE49-F238E27FC236}">
                <a16:creationId xmlns:a16="http://schemas.microsoft.com/office/drawing/2014/main" id="{29F6E702-4CE4-4495-39FD-12F13D6C7F8E}"/>
              </a:ext>
            </a:extLst>
      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2245069" y="5821340"/>
            <a:ext cx="560037" cy="644553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38BC9840-7465-2B1E-1B9F-37054012FAAD}"/>
              </a:ext>
            </a:extLst>
          </p:cNvPr>
          <p:cNvSpPr txBox="1"/>
          <p:nvPr/>
        </p:nvSpPr>
        <p:spPr>
          <a:xfrm>
            <a:off x="2209082" y="6487630"/>
            <a:ext cx="749877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sv-SE" sz="700" dirty="0"/>
              <a:t>Tech</a:t>
            </a:r>
          </a:p>
        </p:txBody>
      </p:sp>
    </p:spTree>
    <p:extLst>
      <p:ext uri="{BB962C8B-B14F-4D97-AF65-F5344CB8AC3E}">
        <p14:creationId xmlns:p14="http://schemas.microsoft.com/office/powerpoint/2010/main" val="173492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ktangel 77">
            <a:extLst>
              <a:ext uri="{FF2B5EF4-FFF2-40B4-BE49-F238E27FC236}">
                <a16:creationId xmlns:a16="http://schemas.microsoft.com/office/drawing/2014/main" id="{A482DB58-AF6A-4B61-9045-5E6BD419E503}"/>
              </a:ext>
            </a:extLst>
          </p:cNvPr>
          <p:cNvSpPr/>
          <p:nvPr/>
        </p:nvSpPr>
        <p:spPr>
          <a:xfrm>
            <a:off x="10109200" y="5372100"/>
            <a:ext cx="2082800" cy="14859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49" name="Grupp 48">
            <a:extLst>
              <a:ext uri="{FF2B5EF4-FFF2-40B4-BE49-F238E27FC236}">
                <a16:creationId xmlns:a16="http://schemas.microsoft.com/office/drawing/2014/main" id="{FD9E7B75-EB4D-491D-9333-C243F151D6A9}"/>
              </a:ext>
            </a:extLst>
          </p:cNvPr>
          <p:cNvGrpSpPr/>
          <p:nvPr/>
        </p:nvGrpSpPr>
        <p:grpSpPr>
          <a:xfrm>
            <a:off x="838200" y="4283288"/>
            <a:ext cx="10514013" cy="1908175"/>
            <a:chOff x="838200" y="2001193"/>
            <a:chExt cx="12388429" cy="1908175"/>
          </a:xfrm>
        </p:grpSpPr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8F63ED3F-78F4-4BE9-A349-CBF2E5DBABB8}"/>
                </a:ext>
              </a:extLst>
            </p:cNvPr>
            <p:cNvSpPr/>
            <p:nvPr/>
          </p:nvSpPr>
          <p:spPr>
            <a:xfrm>
              <a:off x="838200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1" name="Rektangel 50">
              <a:extLst>
                <a:ext uri="{FF2B5EF4-FFF2-40B4-BE49-F238E27FC236}">
                  <a16:creationId xmlns:a16="http://schemas.microsoft.com/office/drawing/2014/main" id="{D11A98C8-6DE9-4975-B717-79A4EE24933E}"/>
                </a:ext>
              </a:extLst>
            </p:cNvPr>
            <p:cNvSpPr/>
            <p:nvPr/>
          </p:nvSpPr>
          <p:spPr>
            <a:xfrm>
              <a:off x="2937426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2" name="Rektangel 51">
              <a:extLst>
                <a:ext uri="{FF2B5EF4-FFF2-40B4-BE49-F238E27FC236}">
                  <a16:creationId xmlns:a16="http://schemas.microsoft.com/office/drawing/2014/main" id="{43F7A548-8C6D-4F09-A337-11B1E3A98D92}"/>
                </a:ext>
              </a:extLst>
            </p:cNvPr>
            <p:cNvSpPr/>
            <p:nvPr/>
          </p:nvSpPr>
          <p:spPr>
            <a:xfrm>
              <a:off x="5036652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Rektangel 52">
              <a:extLst>
                <a:ext uri="{FF2B5EF4-FFF2-40B4-BE49-F238E27FC236}">
                  <a16:creationId xmlns:a16="http://schemas.microsoft.com/office/drawing/2014/main" id="{249171C1-7CEA-4501-A9A8-8C2B9CF2302D}"/>
                </a:ext>
              </a:extLst>
            </p:cNvPr>
            <p:cNvSpPr/>
            <p:nvPr/>
          </p:nvSpPr>
          <p:spPr>
            <a:xfrm>
              <a:off x="7135878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E947C9C2-F830-446B-BB08-752AC19D3589}"/>
                </a:ext>
              </a:extLst>
            </p:cNvPr>
            <p:cNvSpPr/>
            <p:nvPr/>
          </p:nvSpPr>
          <p:spPr>
            <a:xfrm>
              <a:off x="9235104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7FE88BDA-1C14-4FA4-8B8D-40BE0433D8FE}"/>
                </a:ext>
              </a:extLst>
            </p:cNvPr>
            <p:cNvSpPr/>
            <p:nvPr/>
          </p:nvSpPr>
          <p:spPr>
            <a:xfrm>
              <a:off x="11334329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pSp>
        <p:nvGrpSpPr>
          <p:cNvPr id="34" name="Grupp 33">
            <a:extLst>
              <a:ext uri="{FF2B5EF4-FFF2-40B4-BE49-F238E27FC236}">
                <a16:creationId xmlns:a16="http://schemas.microsoft.com/office/drawing/2014/main" id="{FB619361-D450-4FD8-B966-A260440AA6F3}"/>
              </a:ext>
            </a:extLst>
          </p:cNvPr>
          <p:cNvGrpSpPr/>
          <p:nvPr/>
        </p:nvGrpSpPr>
        <p:grpSpPr>
          <a:xfrm>
            <a:off x="838200" y="2001193"/>
            <a:ext cx="10514013" cy="1908175"/>
            <a:chOff x="838200" y="2001193"/>
            <a:chExt cx="12388429" cy="1908175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1A35B19F-3D61-41FD-AC20-097EF96D14E6}"/>
                </a:ext>
              </a:extLst>
            </p:cNvPr>
            <p:cNvSpPr/>
            <p:nvPr/>
          </p:nvSpPr>
          <p:spPr>
            <a:xfrm>
              <a:off x="838200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6918C7EE-EDDC-4AC0-B420-ED2C6704E824}"/>
                </a:ext>
              </a:extLst>
            </p:cNvPr>
            <p:cNvSpPr/>
            <p:nvPr/>
          </p:nvSpPr>
          <p:spPr>
            <a:xfrm>
              <a:off x="2937426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41A7CA63-3997-4006-A122-31FA707F0F2C}"/>
                </a:ext>
              </a:extLst>
            </p:cNvPr>
            <p:cNvSpPr/>
            <p:nvPr/>
          </p:nvSpPr>
          <p:spPr>
            <a:xfrm>
              <a:off x="5036652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8B114904-4FD2-403E-970C-4A5FFB07539E}"/>
                </a:ext>
              </a:extLst>
            </p:cNvPr>
            <p:cNvSpPr/>
            <p:nvPr/>
          </p:nvSpPr>
          <p:spPr>
            <a:xfrm>
              <a:off x="7135878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78FFB0EF-A3F8-4FF6-9322-929F531C7CFB}"/>
                </a:ext>
              </a:extLst>
            </p:cNvPr>
            <p:cNvSpPr/>
            <p:nvPr/>
          </p:nvSpPr>
          <p:spPr>
            <a:xfrm>
              <a:off x="9235104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E7F514EA-E56D-46EA-98D3-740E5666C455}"/>
                </a:ext>
              </a:extLst>
            </p:cNvPr>
            <p:cNvSpPr/>
            <p:nvPr/>
          </p:nvSpPr>
          <p:spPr>
            <a:xfrm>
              <a:off x="11334329" y="2001193"/>
              <a:ext cx="1892300" cy="1908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0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162DFB8-18A6-4AF6-B6AE-950BAE179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Kartor att klippa och klistra ifrån</a:t>
            </a:r>
          </a:p>
        </p:txBody>
      </p:sp>
      <p:pic>
        <p:nvPicPr>
          <p:cNvPr id="9" name="Bildobjekt 8" descr="En bild som visar karta&#10;&#10;Automatiskt genererad beskrivning">
            <a:extLst>
              <a:ext uri="{FF2B5EF4-FFF2-40B4-BE49-F238E27FC236}">
                <a16:creationId xmlns:a16="http://schemas.microsoft.com/office/drawing/2014/main" id="{6A50024C-4049-4389-BEB6-1146737F8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94" y="2149198"/>
            <a:ext cx="1473200" cy="1579944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BEEE52CB-B18C-4F6A-AFAF-B8FB872AF1CB}"/>
              </a:ext>
            </a:extLst>
          </p:cNvPr>
          <p:cNvSpPr txBox="1"/>
          <p:nvPr/>
        </p:nvSpPr>
        <p:spPr>
          <a:xfrm>
            <a:off x="749300" y="1739583"/>
            <a:ext cx="14670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med text blå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B0C1A750-D410-465D-AD26-E5EE4D41D9D0}"/>
              </a:ext>
            </a:extLst>
          </p:cNvPr>
          <p:cNvSpPr txBox="1"/>
          <p:nvPr/>
        </p:nvSpPr>
        <p:spPr>
          <a:xfrm>
            <a:off x="2542839" y="1739583"/>
            <a:ext cx="15440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med text grön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FBE3A4A3-0D43-4EB6-9AE1-A318D9688B22}"/>
              </a:ext>
            </a:extLst>
          </p:cNvPr>
          <p:cNvSpPr txBox="1"/>
          <p:nvPr/>
        </p:nvSpPr>
        <p:spPr>
          <a:xfrm>
            <a:off x="4328725" y="1739583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med text röd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A10B007-96B2-4F04-8EB3-640269370426}"/>
              </a:ext>
            </a:extLst>
          </p:cNvPr>
          <p:cNvSpPr txBox="1"/>
          <p:nvPr/>
        </p:nvSpPr>
        <p:spPr>
          <a:xfrm>
            <a:off x="6090385" y="1739583"/>
            <a:ext cx="14670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utan text blå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9C266143-37DB-4805-8AB0-FEF75C1C1512}"/>
              </a:ext>
            </a:extLst>
          </p:cNvPr>
          <p:cNvSpPr txBox="1"/>
          <p:nvPr/>
        </p:nvSpPr>
        <p:spPr>
          <a:xfrm>
            <a:off x="7885532" y="1739583"/>
            <a:ext cx="15440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utan text grön</a:t>
            </a:r>
          </a:p>
        </p:txBody>
      </p:sp>
      <p:pic>
        <p:nvPicPr>
          <p:cNvPr id="24" name="Bildobjekt 23" descr="En bild som visar text, karta&#10;&#10;Automatiskt genererad beskrivning">
            <a:extLst>
              <a:ext uri="{FF2B5EF4-FFF2-40B4-BE49-F238E27FC236}">
                <a16:creationId xmlns:a16="http://schemas.microsoft.com/office/drawing/2014/main" id="{2AFE707A-4702-473D-9693-017E2C1A2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106" y="2149198"/>
            <a:ext cx="1499375" cy="1597948"/>
          </a:xfrm>
          <a:prstGeom prst="rect">
            <a:avLst/>
          </a:prstGeom>
        </p:spPr>
      </p:pic>
      <p:pic>
        <p:nvPicPr>
          <p:cNvPr id="26" name="Bildobjekt 25" descr="En bild som visar text&#10;&#10;Automatiskt genererad beskrivning">
            <a:extLst>
              <a:ext uri="{FF2B5EF4-FFF2-40B4-BE49-F238E27FC236}">
                <a16:creationId xmlns:a16="http://schemas.microsoft.com/office/drawing/2014/main" id="{621D7E0D-9B57-4FBC-A816-54C54F745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793" y="2149198"/>
            <a:ext cx="1499375" cy="1597948"/>
          </a:xfrm>
          <a:prstGeom prst="rect">
            <a:avLst/>
          </a:prstGeom>
        </p:spPr>
      </p:pic>
      <p:pic>
        <p:nvPicPr>
          <p:cNvPr id="28" name="Bildobjekt 27" descr="En bild som visar natur&#10;&#10;Automatiskt genererad beskrivning">
            <a:extLst>
              <a:ext uri="{FF2B5EF4-FFF2-40B4-BE49-F238E27FC236}">
                <a16:creationId xmlns:a16="http://schemas.microsoft.com/office/drawing/2014/main" id="{AD51DE23-24EB-4D75-B646-0771DCE0D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480" y="2149198"/>
            <a:ext cx="1483952" cy="1597948"/>
          </a:xfrm>
          <a:prstGeom prst="rect">
            <a:avLst/>
          </a:prstGeom>
        </p:spPr>
      </p:pic>
      <p:pic>
        <p:nvPicPr>
          <p:cNvPr id="30" name="Bildobjekt 29">
            <a:extLst>
              <a:ext uri="{FF2B5EF4-FFF2-40B4-BE49-F238E27FC236}">
                <a16:creationId xmlns:a16="http://schemas.microsoft.com/office/drawing/2014/main" id="{371FD98C-346A-461A-8C83-E958B1D099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9744" y="2149198"/>
            <a:ext cx="1484623" cy="1597948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BEFA7770-EA0C-4D43-8B4D-D50DB65692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1678" y="2149198"/>
            <a:ext cx="1439695" cy="1597948"/>
          </a:xfrm>
          <a:prstGeom prst="rect">
            <a:avLst/>
          </a:prstGeom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6951EB3F-6D1B-4243-B5F3-7B6DB2AF4243}"/>
              </a:ext>
            </a:extLst>
          </p:cNvPr>
          <p:cNvSpPr txBox="1"/>
          <p:nvPr/>
        </p:nvSpPr>
        <p:spPr>
          <a:xfrm>
            <a:off x="9666605" y="1734251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utan text röd</a:t>
            </a:r>
          </a:p>
        </p:txBody>
      </p:sp>
      <p:pic>
        <p:nvPicPr>
          <p:cNvPr id="37" name="Bildobjekt 36" descr="En bild som visar träd, himmel&#10;&#10;Automatiskt genererad beskrivning">
            <a:extLst>
              <a:ext uri="{FF2B5EF4-FFF2-40B4-BE49-F238E27FC236}">
                <a16:creationId xmlns:a16="http://schemas.microsoft.com/office/drawing/2014/main" id="{DC50B94C-4045-4946-800B-7D0EC9A80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8480" y="4734136"/>
            <a:ext cx="1358053" cy="1006476"/>
          </a:xfrm>
          <a:prstGeom prst="rect">
            <a:avLst/>
          </a:prstGeom>
        </p:spPr>
      </p:pic>
      <p:pic>
        <p:nvPicPr>
          <p:cNvPr id="39" name="Bildobjekt 38" descr="En bild som visar träd, himmel&#10;&#10;Automatiskt genererad beskrivning">
            <a:extLst>
              <a:ext uri="{FF2B5EF4-FFF2-40B4-BE49-F238E27FC236}">
                <a16:creationId xmlns:a16="http://schemas.microsoft.com/office/drawing/2014/main" id="{07D7200D-9DCA-4F49-8159-10DD2F4FD2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9043" y="4744437"/>
            <a:ext cx="1358053" cy="1006476"/>
          </a:xfrm>
          <a:prstGeom prst="rect">
            <a:avLst/>
          </a:prstGeom>
        </p:spPr>
      </p:pic>
      <p:pic>
        <p:nvPicPr>
          <p:cNvPr id="41" name="Bildobjekt 40" descr="En bild som visar träd, himmel&#10;&#10;Automatiskt genererad beskrivning">
            <a:extLst>
              <a:ext uri="{FF2B5EF4-FFF2-40B4-BE49-F238E27FC236}">
                <a16:creationId xmlns:a16="http://schemas.microsoft.com/office/drawing/2014/main" id="{B6F9EEF6-6D7F-43CB-AB10-6421A3E501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1678" y="4744437"/>
            <a:ext cx="1358053" cy="1006476"/>
          </a:xfrm>
          <a:prstGeom prst="rect">
            <a:avLst/>
          </a:prstGeom>
        </p:spPr>
      </p:pic>
      <p:sp>
        <p:nvSpPr>
          <p:cNvPr id="56" name="textruta 55">
            <a:extLst>
              <a:ext uri="{FF2B5EF4-FFF2-40B4-BE49-F238E27FC236}">
                <a16:creationId xmlns:a16="http://schemas.microsoft.com/office/drawing/2014/main" id="{98945581-5282-4D6D-8E50-7C6E7A275B45}"/>
              </a:ext>
            </a:extLst>
          </p:cNvPr>
          <p:cNvSpPr txBox="1"/>
          <p:nvPr/>
        </p:nvSpPr>
        <p:spPr>
          <a:xfrm>
            <a:off x="749300" y="4021678"/>
            <a:ext cx="16914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stor med text blå</a:t>
            </a: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694E3CA4-799B-4E8E-9842-685D8600F42C}"/>
              </a:ext>
            </a:extLst>
          </p:cNvPr>
          <p:cNvSpPr txBox="1"/>
          <p:nvPr/>
        </p:nvSpPr>
        <p:spPr>
          <a:xfrm>
            <a:off x="2542839" y="4021678"/>
            <a:ext cx="17684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stor med text grön</a:t>
            </a:r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7F547935-0DC8-42E0-B160-A2BB136B46CB}"/>
              </a:ext>
            </a:extLst>
          </p:cNvPr>
          <p:cNvSpPr txBox="1"/>
          <p:nvPr/>
        </p:nvSpPr>
        <p:spPr>
          <a:xfrm>
            <a:off x="4328725" y="4021678"/>
            <a:ext cx="17043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Regionkarta stor med text röd</a:t>
            </a: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8A5D4A21-5384-4FA5-A7D3-AD37EAE94F03}"/>
              </a:ext>
            </a:extLst>
          </p:cNvPr>
          <p:cNvSpPr txBox="1"/>
          <p:nvPr/>
        </p:nvSpPr>
        <p:spPr>
          <a:xfrm>
            <a:off x="6090385" y="4021678"/>
            <a:ext cx="9989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Europakarta blå</a:t>
            </a: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8026EFA1-684D-43A8-8D86-26B052EEFC96}"/>
              </a:ext>
            </a:extLst>
          </p:cNvPr>
          <p:cNvSpPr txBox="1"/>
          <p:nvPr/>
        </p:nvSpPr>
        <p:spPr>
          <a:xfrm>
            <a:off x="7885532" y="4021678"/>
            <a:ext cx="1075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Europakarta grön</a:t>
            </a: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78344268-F192-4F6A-9AC1-8CE1155AD296}"/>
              </a:ext>
            </a:extLst>
          </p:cNvPr>
          <p:cNvSpPr txBox="1"/>
          <p:nvPr/>
        </p:nvSpPr>
        <p:spPr>
          <a:xfrm>
            <a:off x="9666605" y="4016346"/>
            <a:ext cx="10118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/>
              <a:t>Europakarta röd</a:t>
            </a:r>
          </a:p>
        </p:txBody>
      </p:sp>
      <p:pic>
        <p:nvPicPr>
          <p:cNvPr id="73" name="Bildobjekt 72">
            <a:extLst>
              <a:ext uri="{FF2B5EF4-FFF2-40B4-BE49-F238E27FC236}">
                <a16:creationId xmlns:a16="http://schemas.microsoft.com/office/drawing/2014/main" id="{F638B2DA-7560-42CC-9B90-AF468736DB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142" y="4385761"/>
            <a:ext cx="1497364" cy="1703226"/>
          </a:xfrm>
          <a:prstGeom prst="rect">
            <a:avLst/>
          </a:prstGeom>
        </p:spPr>
      </p:pic>
      <p:pic>
        <p:nvPicPr>
          <p:cNvPr id="75" name="Bildobjekt 74" descr="En bild som visar natur&#10;&#10;Automatiskt genererad beskrivning">
            <a:extLst>
              <a:ext uri="{FF2B5EF4-FFF2-40B4-BE49-F238E27FC236}">
                <a16:creationId xmlns:a16="http://schemas.microsoft.com/office/drawing/2014/main" id="{CB1D108F-83AE-4EB1-86A5-6E5706C8CC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9875" y="4494392"/>
            <a:ext cx="1465847" cy="1594595"/>
          </a:xfrm>
          <a:prstGeom prst="rect">
            <a:avLst/>
          </a:prstGeom>
        </p:spPr>
      </p:pic>
      <p:pic>
        <p:nvPicPr>
          <p:cNvPr id="77" name="Bildobjekt 76" descr="En bild som visar natur&#10;&#10;Automatiskt genererad beskrivning">
            <a:extLst>
              <a:ext uri="{FF2B5EF4-FFF2-40B4-BE49-F238E27FC236}">
                <a16:creationId xmlns:a16="http://schemas.microsoft.com/office/drawing/2014/main" id="{44C4845C-5C3B-4142-BEF4-D68CDED4D9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75665" y="4442759"/>
            <a:ext cx="1513457" cy="1646228"/>
          </a:xfrm>
          <a:prstGeom prst="rect">
            <a:avLst/>
          </a:prstGeom>
        </p:spPr>
      </p:pic>
      <p:sp>
        <p:nvSpPr>
          <p:cNvPr id="79" name="Rektangel 78">
            <a:extLst>
              <a:ext uri="{FF2B5EF4-FFF2-40B4-BE49-F238E27FC236}">
                <a16:creationId xmlns:a16="http://schemas.microsoft.com/office/drawing/2014/main" id="{B5E43358-63FF-43C1-B301-1D1A39785811}"/>
              </a:ext>
            </a:extLst>
          </p:cNvPr>
          <p:cNvSpPr/>
          <p:nvPr/>
        </p:nvSpPr>
        <p:spPr>
          <a:xfrm>
            <a:off x="9665938" y="606366"/>
            <a:ext cx="1686275" cy="9984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b="1" dirty="0"/>
              <a:t>VIKTIGT</a:t>
            </a:r>
            <a:r>
              <a:rPr lang="sv-SE" sz="1100" dirty="0"/>
              <a:t> </a:t>
            </a:r>
          </a:p>
          <a:p>
            <a:pPr algn="ctr"/>
            <a:r>
              <a:rPr lang="sv-SE" sz="1100" dirty="0"/>
              <a:t>Se till att kartorna ligger på vid platta så att alla delar på kartan syns</a:t>
            </a:r>
          </a:p>
        </p:txBody>
      </p:sp>
    </p:spTree>
    <p:extLst>
      <p:ext uri="{BB962C8B-B14F-4D97-AF65-F5344CB8AC3E}">
        <p14:creationId xmlns:p14="http://schemas.microsoft.com/office/powerpoint/2010/main" val="351562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0DC8FE-F57F-4B22-AA50-293ED3827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Bakgrund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F0BBC3-1FBD-4AAA-A25B-0CDE8FFEB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BRG initierat ett samverkansuppdrag med Arbetsförmedlingen, Arbetsmarknad och vuxenutbildningsförvaltningen Göteborgs Stad, Göteborgsregionen, TRR Trygghetsrådet och Västra Götalandsregionen.  </a:t>
            </a:r>
          </a:p>
          <a:p>
            <a:pPr marL="0" indent="0">
              <a:buNone/>
            </a:pPr>
            <a:r>
              <a:rPr lang="sv-SE" dirty="0"/>
              <a:t>TRR har kontinuerliga möten med de fackliga organisationerna</a:t>
            </a:r>
          </a:p>
          <a:p>
            <a:pPr marL="0" indent="0">
              <a:buNone/>
            </a:pPr>
            <a:r>
              <a:rPr lang="sv-SE" b="1" dirty="0"/>
              <a:t>Syfte</a:t>
            </a:r>
          </a:p>
          <a:p>
            <a:r>
              <a:rPr lang="sv-SE" dirty="0"/>
              <a:t>Att underlätta för de personer som kommer drabbas av uppsägningar </a:t>
            </a:r>
          </a:p>
          <a:p>
            <a:r>
              <a:rPr lang="sv-SE" dirty="0"/>
              <a:t>Varje organisation levererar utifrån sitt grunduppdrag </a:t>
            </a:r>
          </a:p>
          <a:p>
            <a:r>
              <a:rPr lang="en-GB" dirty="0"/>
              <a:t>Bättre och </a:t>
            </a:r>
            <a:r>
              <a:rPr lang="en-GB" dirty="0" err="1"/>
              <a:t>effektivare</a:t>
            </a:r>
            <a:r>
              <a:rPr lang="en-GB" dirty="0"/>
              <a:t> </a:t>
            </a:r>
            <a:r>
              <a:rPr lang="en-GB" dirty="0" err="1"/>
              <a:t>leverans</a:t>
            </a:r>
            <a:r>
              <a:rPr lang="en-GB" dirty="0"/>
              <a:t> </a:t>
            </a:r>
            <a:r>
              <a:rPr lang="en-GB" dirty="0" err="1"/>
              <a:t>genom</a:t>
            </a:r>
            <a:r>
              <a:rPr lang="en-GB" dirty="0"/>
              <a:t> </a:t>
            </a:r>
            <a:r>
              <a:rPr lang="en-GB" dirty="0" err="1"/>
              <a:t>samverkan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90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9526DC5-6D30-0365-0936-945BD60C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 dirty="0"/>
            </a:br>
            <a:r>
              <a:rPr lang="sv-SE" dirty="0"/>
              <a:t>Senaste varslen är stora, men inte historiskt unika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3F7A3DF-9B85-50CA-D9B6-F729AE91A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29" y="1971471"/>
            <a:ext cx="7027281" cy="29150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430C78F7-19A8-BA9F-C2C3-935669A5A134}"/>
              </a:ext>
            </a:extLst>
          </p:cNvPr>
          <p:cNvSpPr txBox="1"/>
          <p:nvPr/>
        </p:nvSpPr>
        <p:spPr>
          <a:xfrm rot="16200000">
            <a:off x="2311865" y="5636683"/>
            <a:ext cx="1769295" cy="268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sv-SE" sz="1000" dirty="0">
                <a:solidFill>
                  <a:prstClr val="black"/>
                </a:solidFill>
                <a:latin typeface="+mj-lt"/>
              </a:rPr>
              <a:t>VCC: 1300 </a:t>
            </a:r>
            <a:r>
              <a:rPr lang="sv-SE" sz="1000" dirty="0" err="1">
                <a:solidFill>
                  <a:prstClr val="black"/>
                </a:solidFill>
                <a:latin typeface="+mj-lt"/>
              </a:rPr>
              <a:t>st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 maj 2023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5E2C86F-379F-67E2-EF80-9F400A43F02D}"/>
              </a:ext>
            </a:extLst>
          </p:cNvPr>
          <p:cNvSpPr txBox="1"/>
          <p:nvPr/>
        </p:nvSpPr>
        <p:spPr>
          <a:xfrm rot="16200000">
            <a:off x="3015424" y="5536655"/>
            <a:ext cx="1769296" cy="46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sv-SE" sz="1000" dirty="0" err="1">
                <a:solidFill>
                  <a:prstClr val="black"/>
                </a:solidFill>
                <a:latin typeface="+mj-lt"/>
              </a:rPr>
              <a:t>Polestar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: 250 </a:t>
            </a:r>
            <a:r>
              <a:rPr lang="sv-SE" sz="1000" dirty="0" err="1">
                <a:solidFill>
                  <a:prstClr val="black"/>
                </a:solidFill>
                <a:latin typeface="+mj-lt"/>
              </a:rPr>
              <a:t>st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 januari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F3BAE63-8277-9F68-3E75-F7AB2D71D53A}"/>
              </a:ext>
            </a:extLst>
          </p:cNvPr>
          <p:cNvSpPr txBox="1"/>
          <p:nvPr/>
        </p:nvSpPr>
        <p:spPr>
          <a:xfrm rot="16200000">
            <a:off x="3882734" y="5382766"/>
            <a:ext cx="1603942" cy="7768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sv-SE" sz="1000" dirty="0">
                <a:solidFill>
                  <a:prstClr val="black"/>
                </a:solidFill>
                <a:latin typeface="+mj-lt"/>
              </a:rPr>
              <a:t>Novo Energy 270 </a:t>
            </a:r>
            <a:r>
              <a:rPr lang="sv-SE" sz="1000" dirty="0" err="1">
                <a:solidFill>
                  <a:prstClr val="black"/>
                </a:solidFill>
                <a:latin typeface="+mj-lt"/>
              </a:rPr>
              <a:t>st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 -maj 2025</a:t>
            </a:r>
          </a:p>
          <a:p>
            <a:pPr>
              <a:lnSpc>
                <a:spcPct val="130000"/>
              </a:lnSpc>
            </a:pPr>
            <a:r>
              <a:rPr lang="sv-SE" sz="1000" dirty="0" err="1">
                <a:solidFill>
                  <a:prstClr val="black"/>
                </a:solidFill>
                <a:latin typeface="+mj-lt"/>
              </a:rPr>
              <a:t>Zeekr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, 280 </a:t>
            </a:r>
            <a:r>
              <a:rPr lang="sv-SE" sz="1000" dirty="0" err="1">
                <a:solidFill>
                  <a:prstClr val="black"/>
                </a:solidFill>
                <a:latin typeface="+mj-lt"/>
              </a:rPr>
              <a:t>st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 maj 2025</a:t>
            </a:r>
          </a:p>
          <a:p>
            <a:pPr>
              <a:lnSpc>
                <a:spcPct val="130000"/>
              </a:lnSpc>
            </a:pPr>
            <a:r>
              <a:rPr lang="sv-SE" sz="1000" dirty="0">
                <a:solidFill>
                  <a:prstClr val="black"/>
                </a:solidFill>
                <a:latin typeface="+mj-lt"/>
              </a:rPr>
              <a:t>VCC 2000 </a:t>
            </a:r>
            <a:r>
              <a:rPr lang="sv-SE" sz="1000" dirty="0" err="1">
                <a:solidFill>
                  <a:prstClr val="black"/>
                </a:solidFill>
                <a:latin typeface="+mj-lt"/>
              </a:rPr>
              <a:t>st</a:t>
            </a:r>
            <a:r>
              <a:rPr lang="sv-SE" sz="1000" dirty="0">
                <a:solidFill>
                  <a:prstClr val="black"/>
                </a:solidFill>
                <a:latin typeface="+mj-lt"/>
              </a:rPr>
              <a:t> maj 2025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6D9AA3D-7E7E-B1E5-83EF-746373A59E4A}"/>
              </a:ext>
            </a:extLst>
          </p:cNvPr>
          <p:cNvSpPr txBox="1"/>
          <p:nvPr/>
        </p:nvSpPr>
        <p:spPr>
          <a:xfrm>
            <a:off x="960163" y="6357701"/>
            <a:ext cx="27053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/>
              <a:t>Källa: VGR, AF, mediala uppgifter</a:t>
            </a:r>
          </a:p>
        </p:txBody>
      </p:sp>
    </p:spTree>
    <p:extLst>
      <p:ext uri="{BB962C8B-B14F-4D97-AF65-F5344CB8AC3E}">
        <p14:creationId xmlns:p14="http://schemas.microsoft.com/office/powerpoint/2010/main" val="200815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1B4CF705-2683-0CD6-46FA-0A253B95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Planerade insatser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53C76D-9CE7-D47D-2EF8-36397C495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dirty="0"/>
              <a:t>12 </a:t>
            </a:r>
            <a:r>
              <a:rPr lang="sv-SE" dirty="0" err="1"/>
              <a:t>sept</a:t>
            </a:r>
            <a:r>
              <a:rPr lang="sv-SE" dirty="0"/>
              <a:t>: VCC medarbetare får besked </a:t>
            </a:r>
          </a:p>
          <a:p>
            <a:pPr marL="0" indent="0">
              <a:buNone/>
            </a:pPr>
            <a:r>
              <a:rPr lang="sv-SE" dirty="0"/>
              <a:t>22 </a:t>
            </a:r>
            <a:r>
              <a:rPr lang="sv-SE" dirty="0" err="1"/>
              <a:t>sept</a:t>
            </a:r>
            <a:r>
              <a:rPr lang="sv-SE" dirty="0"/>
              <a:t>: Event i Volvohallen för berörda i syfte att skapa framtidstro och trygghet i processen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Inledning för alla ( 45 min) </a:t>
            </a:r>
            <a:endParaRPr lang="sv-SE" dirty="0"/>
          </a:p>
          <a:p>
            <a:pPr lvl="1"/>
            <a:r>
              <a:rPr lang="sv-SE" dirty="0"/>
              <a:t>Hur ser arbetsmarknaden ut i Göteborgsregionen? ( BRG) </a:t>
            </a:r>
          </a:p>
          <a:p>
            <a:pPr lvl="1"/>
            <a:r>
              <a:rPr lang="sv-SE" dirty="0"/>
              <a:t>Vad händer om man väljer exit-erbjudandet? Regelverket som träder in . ( AF  m </a:t>
            </a:r>
            <a:r>
              <a:rPr lang="sv-SE" dirty="0" err="1"/>
              <a:t>fl</a:t>
            </a:r>
            <a:r>
              <a:rPr lang="sv-SE" dirty="0"/>
              <a:t>) 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r>
              <a:rPr lang="sv-SE" b="1" dirty="0"/>
              <a:t>Separata presentationer av erbjudanden ( 20 min vardera i olika rum) </a:t>
            </a:r>
            <a:endParaRPr lang="sv-SE" dirty="0"/>
          </a:p>
          <a:p>
            <a:pPr lvl="1"/>
            <a:r>
              <a:rPr lang="sv-SE" dirty="0"/>
              <a:t>Utbildning  ( YH, Chalmers, GU, CSN, omställningsstudiestödet) </a:t>
            </a:r>
          </a:p>
          <a:p>
            <a:pPr lvl="1"/>
            <a:r>
              <a:rPr lang="sv-SE" dirty="0"/>
              <a:t>Utländsk arbetskraft (IHG, ev andra aktörer) </a:t>
            </a:r>
          </a:p>
          <a:p>
            <a:pPr lvl="1"/>
            <a:r>
              <a:rPr lang="sv-SE" dirty="0"/>
              <a:t>Starta Eget ( </a:t>
            </a:r>
            <a:r>
              <a:rPr lang="sv-SE" dirty="0" err="1"/>
              <a:t>Yesbox</a:t>
            </a:r>
            <a:r>
              <a:rPr lang="sv-SE" dirty="0"/>
              <a:t>, verksamt.se) </a:t>
            </a:r>
          </a:p>
          <a:p>
            <a:pPr lvl="1"/>
            <a:r>
              <a:rPr lang="sv-SE" dirty="0" err="1"/>
              <a:t>TRR:s</a:t>
            </a:r>
            <a:r>
              <a:rPr lang="sv-SE" dirty="0"/>
              <a:t> erbjudande ( TRR) </a:t>
            </a:r>
          </a:p>
          <a:p>
            <a:pPr marL="0" indent="0">
              <a:buNone/>
            </a:pPr>
            <a:r>
              <a:rPr lang="sv-SE" b="1" dirty="0"/>
              <a:t> </a:t>
            </a:r>
            <a:endParaRPr lang="sv-SE" dirty="0"/>
          </a:p>
          <a:p>
            <a:r>
              <a:rPr lang="sv-SE" b="1" dirty="0"/>
              <a:t>Bord och roll-</a:t>
            </a:r>
            <a:r>
              <a:rPr lang="sv-SE" b="1" dirty="0" err="1"/>
              <a:t>ups</a:t>
            </a:r>
            <a:endParaRPr lang="sv-SE" dirty="0"/>
          </a:p>
          <a:p>
            <a:pPr lvl="1"/>
            <a:r>
              <a:rPr lang="sv-SE" dirty="0"/>
              <a:t>Under dagen är tanken att ovanstående organisationer ska kunna svara på frågor från besökarna ( alla vill inte gå på presentationerna)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025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69537ACF-7F9B-8B5A-F15B-2D7F75701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Matchning med presumtiva arbetsgivare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53DB641-D3D6-D551-5850-DFD1FBC05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TRR anordnar några ggr / år rekryteringsmässa för alla sina kunder och intresserade arbetsgivare.  Den närmaste är den 3 oktober på Platinan . </a:t>
            </a:r>
          </a:p>
          <a:p>
            <a:r>
              <a:rPr lang="sv-SE" dirty="0"/>
              <a:t>Därutöver erbjuder TRR löpande rekryteringsträffar med ett företag åt gången. </a:t>
            </a:r>
          </a:p>
          <a:p>
            <a:r>
              <a:rPr lang="sv-SE" dirty="0"/>
              <a:t>I dagsläget ser inte VCC något behov av att göra ngt ytterligare. </a:t>
            </a:r>
          </a:p>
          <a:p>
            <a:r>
              <a:rPr lang="sv-SE" dirty="0"/>
              <a:t>Om behovet förändras tas ny dialog kring detta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509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A23725-6900-9162-68E8-7AFAE884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Insatser övriga företag som varslat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98A9DA-6B30-6ADB-11DD-84D212F81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TRR har pågående processer i företagen</a:t>
            </a:r>
          </a:p>
          <a:p>
            <a:pPr marL="0" indent="0">
              <a:buNone/>
            </a:pPr>
            <a:r>
              <a:rPr lang="sv-SE" dirty="0"/>
              <a:t>IHG har medverkat i rekryteringsmässa på NOVO Energy</a:t>
            </a:r>
          </a:p>
          <a:p>
            <a:pPr marL="0" indent="0">
              <a:buNone/>
            </a:pPr>
            <a:r>
              <a:rPr lang="sv-SE" dirty="0"/>
              <a:t>BRG har informerat konsultföretag om initiativet som tagits och kommer bevaka vad som sker framöver och vid behov genomföra aktiviteter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771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08B780-5340-73B1-46AF-040955650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BRG:s leverans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091351-CA1B-5828-4C6D-9446FAFB5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Samordningsansvar ” varselgrupp”</a:t>
            </a:r>
          </a:p>
          <a:p>
            <a:r>
              <a:rPr lang="sv-SE" dirty="0"/>
              <a:t>Medverka den 22 </a:t>
            </a:r>
            <a:r>
              <a:rPr lang="sv-SE" dirty="0" err="1"/>
              <a:t>sept</a:t>
            </a:r>
            <a:r>
              <a:rPr lang="sv-SE" dirty="0"/>
              <a:t> i Volvohallen </a:t>
            </a:r>
          </a:p>
          <a:p>
            <a:r>
              <a:rPr lang="sv-SE" dirty="0"/>
              <a:t>Leverera presumtiva arbetsgivare till TRR </a:t>
            </a:r>
          </a:p>
          <a:p>
            <a:r>
              <a:rPr lang="sv-SE"/>
              <a:t>Ev </a:t>
            </a:r>
            <a:r>
              <a:rPr lang="sv-SE" dirty="0"/>
              <a:t>initiera andra satsningar, exempelvis samarbeten med försvarsindustrin </a:t>
            </a:r>
          </a:p>
          <a:p>
            <a:r>
              <a:rPr lang="sv-SE" dirty="0"/>
              <a:t>Kommunikation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535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3">
            <a:extLst>
              <a:ext uri="{FF2B5EF4-FFF2-40B4-BE49-F238E27FC236}">
                <a16:creationId xmlns:a16="http://schemas.microsoft.com/office/drawing/2014/main" id="{1F07CCA7-00F9-40E8-9D76-1D768A6838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62B798F-953C-4BEC-A5FA-6585B90BD8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819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9941FF-5EF5-96DE-C3DE-5A709BA3A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buNone/>
            </a:pPr>
            <a:r>
              <a:rPr lang="sv-SE" dirty="0">
                <a:effectLst/>
              </a:rPr>
              <a:t>För att förbättra din användarupplevelse och samla värdefull feedback använder vi Menti.com. </a:t>
            </a:r>
          </a:p>
          <a:p>
            <a:pPr marL="0" indent="0" rtl="0">
              <a:buNone/>
            </a:pPr>
            <a:r>
              <a:rPr lang="sv-SE" dirty="0">
                <a:effectLst/>
              </a:rPr>
              <a:t>När du deltar i våra undersökningar via Menti.com samlas följande personuppgifter in och behandlas: </a:t>
            </a:r>
          </a:p>
          <a:p>
            <a:pPr rtl="0"/>
            <a:endParaRPr lang="sv-SE" dirty="0">
              <a:effectLst/>
            </a:endParaRPr>
          </a:p>
          <a:p>
            <a:pPr rtl="0">
              <a:buFont typeface="Arial" panose="020B0604020202020204" pitchFamily="34" charset="0"/>
              <a:buChar char="•"/>
            </a:pPr>
            <a:r>
              <a:rPr lang="sv-SE" dirty="0">
                <a:effectLst/>
              </a:rPr>
              <a:t>Namn (om angivet)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sv-SE" dirty="0">
                <a:effectLst/>
              </a:rPr>
              <a:t>IP-adress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sv-SE" dirty="0">
                <a:effectLst/>
              </a:rPr>
              <a:t>Svar på frågor och feedback via plattformen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A63429-A0E0-B64A-E766-045B68751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GDPR &amp; Menti.com - Information om personuppgifter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69385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lBrL7f8vqvxoAdb3ACD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YjnmOCrjbpcSL6YX_2j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D7eaTPC9eSb7xAkz6fT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26FA61FD-B4B8-443C-A3E6-0560F8681B2E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70F16902-9D3F-42D3-9D6B-E7DF550D66F9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D689E665-64EF-43B6-ABC1-1720350B02A8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A3686691-44A7-4AA1-AF8E-7655BDF4C76F}"/>
    </a:ext>
  </a:extLst>
</a:theme>
</file>

<file path=ppt/theme/theme5.xml><?xml version="1.0" encoding="utf-8"?>
<a:theme xmlns:a="http://schemas.openxmlformats.org/drawingml/2006/main" name="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A6CEB697-24D8-4D86-BFA6-EB3C7BE02678}"/>
    </a:ext>
  </a:extLst>
</a:theme>
</file>

<file path=ppt/theme/theme6.xml><?xml version="1.0" encoding="utf-8"?>
<a:theme xmlns:a="http://schemas.openxmlformats.org/drawingml/2006/main" name="BRG Utfallande bil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sidor -23" id="{F5CAC154-4372-4F69-88D1-6799C7C674B0}" vid="{39165A93-3FEC-44B5-AC88-78F8A5B7351C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284F1FE04A2D40A56EEAC702BE6331" ma:contentTypeVersion="18" ma:contentTypeDescription="Skapa ett nytt dokument." ma:contentTypeScope="" ma:versionID="3a17a5394d8eaf67ce20b94caf10a643">
  <xsd:schema xmlns:xsd="http://www.w3.org/2001/XMLSchema" xmlns:xs="http://www.w3.org/2001/XMLSchema" xmlns:p="http://schemas.microsoft.com/office/2006/metadata/properties" xmlns:ns3="9579df06-453a-4a6a-a6e9-512aac1faec4" xmlns:ns4="6c788ea7-302c-4479-b3fe-63908e0528cf" targetNamespace="http://schemas.microsoft.com/office/2006/metadata/properties" ma:root="true" ma:fieldsID="ee0244050ad135d2a7c69f765d021d91" ns3:_="" ns4:_="">
    <xsd:import namespace="9579df06-453a-4a6a-a6e9-512aac1faec4"/>
    <xsd:import namespace="6c788ea7-302c-4479-b3fe-63908e0528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79df06-453a-4a6a-a6e9-512aac1fa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88ea7-302c-4479-b3fe-63908e0528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579df06-453a-4a6a-a6e9-512aac1faec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CC3CB5-3DB2-4FD9-B09D-910935F013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79df06-453a-4a6a-a6e9-512aac1faec4"/>
    <ds:schemaRef ds:uri="6c788ea7-302c-4479-b3fe-63908e0528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A82822-267C-4AA6-BD2A-9B014F9E1AB7}">
  <ds:schemaRefs>
    <ds:schemaRef ds:uri="http://www.w3.org/XML/1998/namespace"/>
    <ds:schemaRef ds:uri="9579df06-453a-4a6a-a6e9-512aac1faec4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6c788ea7-302c-4479-b3fe-63908e0528cf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E581B09-38A1-4104-82D8-50C589767C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 ppt mall</Template>
  <TotalTime>0</TotalTime>
  <Words>979</Words>
  <Application>Microsoft Office PowerPoint</Application>
  <PresentationFormat>Bredbild</PresentationFormat>
  <Paragraphs>182</Paragraphs>
  <Slides>15</Slides>
  <Notes>6</Notes>
  <HiddenSlides>2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6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5" baseType="lpstr">
      <vt:lpstr>Arial</vt:lpstr>
      <vt:lpstr>Calibri</vt:lpstr>
      <vt:lpstr>Palatino Linotype</vt:lpstr>
      <vt:lpstr>BRG Basic</vt:lpstr>
      <vt:lpstr>BRG Blue</vt:lpstr>
      <vt:lpstr>BRG Green</vt:lpstr>
      <vt:lpstr>BRG Red</vt:lpstr>
      <vt:lpstr>BRG Advanced</vt:lpstr>
      <vt:lpstr>BRG Utfallande bild</vt:lpstr>
      <vt:lpstr>think-cell Slide</vt:lpstr>
      <vt:lpstr>Insatser varsel fordonsindustrin</vt:lpstr>
      <vt:lpstr>Bakgrund</vt:lpstr>
      <vt:lpstr> Senaste varslen är stora, men inte historiskt unika</vt:lpstr>
      <vt:lpstr>Planerade insatser</vt:lpstr>
      <vt:lpstr>Matchning med presumtiva arbetsgivare</vt:lpstr>
      <vt:lpstr>Insatser övriga företag som varslat </vt:lpstr>
      <vt:lpstr>BRG:s leverans</vt:lpstr>
      <vt:lpstr>PowerPoint-presentation</vt:lpstr>
      <vt:lpstr>GDPR &amp; Menti.com - Information om personuppgifter</vt:lpstr>
      <vt:lpstr>GDPR &amp; Menti.com – Information on personal data</vt:lpstr>
      <vt:lpstr>Vår form – Hexagonen  </vt:lpstr>
      <vt:lpstr>Mål centrala för Business Region Göteborg</vt:lpstr>
      <vt:lpstr>Agenda 2030-mål att klippa och klistra från</vt:lpstr>
      <vt:lpstr>Ikoner att klippa och klistra ifrån</vt:lpstr>
      <vt:lpstr>Kartor att klippa och klistra ifrån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Anna-Lena Johansson</dc:creator>
  <cp:lastModifiedBy>Jessica Nilsson</cp:lastModifiedBy>
  <cp:revision>3</cp:revision>
  <cp:lastPrinted>2023-09-08T10:28:47Z</cp:lastPrinted>
  <dcterms:created xsi:type="dcterms:W3CDTF">2025-08-13T09:31:24Z</dcterms:created>
  <dcterms:modified xsi:type="dcterms:W3CDTF">2025-08-14T04:29:40Z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0x0101005E284F1FE04A2D40A56EEAC702BE6331</vt:lpwstr>
  </property>
</Properties>
</file>