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1"/>
    <p:sldMasterId id="2147483671" r:id="rId2"/>
  </p:sldMasterIdLst>
  <p:notesMasterIdLst>
    <p:notesMasterId r:id="rId5"/>
  </p:notesMasterIdLst>
  <p:sldIdLst>
    <p:sldId id="256" r:id="rId3"/>
    <p:sldId id="257" r:id="rId4"/>
  </p:sldIdLst>
  <p:sldSz cx="9144000" cy="6858000" type="screen4x3"/>
  <p:notesSz cx="6794500" cy="99314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amnlöst avsnitt" id="{48BB0538-0079-6448-BC76-D3A5B2174425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3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2D7"/>
    <a:srgbClr val="1190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34" autoAdjust="0"/>
  </p:normalViewPr>
  <p:slideViewPr>
    <p:cSldViewPr snapToGrid="0" snapToObjects="1">
      <p:cViewPr varScale="1">
        <p:scale>
          <a:sx n="109" d="100"/>
          <a:sy n="109" d="100"/>
        </p:scale>
        <p:origin x="1367" y="64"/>
      </p:cViewPr>
      <p:guideLst>
        <p:guide orient="horz" pos="223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98CA9-DE57-B14F-A397-678D974D9635}" type="datetimeFigureOut">
              <a:rPr lang="sv-SE" smtClean="0"/>
              <a:t>2020-02-10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6D634F-C970-DB40-B753-1075062780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1012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text 15"/>
          <p:cNvSpPr>
            <a:spLocks noGrp="1"/>
          </p:cNvSpPr>
          <p:nvPr>
            <p:ph type="body" sz="quarter" idx="10" hasCustomPrompt="1"/>
          </p:nvPr>
        </p:nvSpPr>
        <p:spPr>
          <a:xfrm>
            <a:off x="1169882" y="2218879"/>
            <a:ext cx="6804236" cy="738664"/>
          </a:xfrm>
          <a:prstGeom prst="rect">
            <a:avLst/>
          </a:prstGeom>
        </p:spPr>
        <p:txBody>
          <a:bodyPr/>
          <a:lstStyle>
            <a:lvl1pPr>
              <a:defRPr sz="4800" b="1" i="0" kern="1200" cap="all" baseline="0"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Lägg till rubrik</a:t>
            </a:r>
          </a:p>
        </p:txBody>
      </p:sp>
    </p:spTree>
    <p:extLst>
      <p:ext uri="{BB962C8B-B14F-4D97-AF65-F5344CB8AC3E}">
        <p14:creationId xmlns:p14="http://schemas.microsoft.com/office/powerpoint/2010/main" val="1583610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50" y="742713"/>
            <a:ext cx="8101220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Markeringsrubrik</a:t>
            </a:r>
          </a:p>
        </p:txBody>
      </p:sp>
      <p:sp>
        <p:nvSpPr>
          <p:cNvPr id="15" name="Platshållare för text 13"/>
          <p:cNvSpPr>
            <a:spLocks noGrp="1"/>
          </p:cNvSpPr>
          <p:nvPr>
            <p:ph type="body" sz="quarter" idx="12" hasCustomPrompt="1"/>
          </p:nvPr>
        </p:nvSpPr>
        <p:spPr>
          <a:xfrm>
            <a:off x="488950" y="1992143"/>
            <a:ext cx="6017889" cy="2763834"/>
          </a:xfrm>
          <a:prstGeom prst="rect">
            <a:avLst/>
          </a:prstGeom>
        </p:spPr>
        <p:txBody>
          <a:bodyPr vert="horz">
            <a:spAutoFit/>
          </a:bodyPr>
          <a:lstStyle>
            <a:lvl1pPr marL="285750" marR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Char char="•"/>
              <a:tabLst/>
              <a:defRPr sz="24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Text text text text text text text</a:t>
            </a:r>
            <a:br>
              <a:rPr lang="sv-SE" dirty="0"/>
            </a:br>
            <a:r>
              <a:rPr lang="sv-SE" dirty="0"/>
              <a:t>text text text text text</a:t>
            </a:r>
          </a:p>
          <a:p>
            <a:pPr lvl="0"/>
            <a:r>
              <a:rPr lang="sv-SE" dirty="0"/>
              <a:t>Text text text text text text text</a:t>
            </a:r>
            <a:br>
              <a:rPr lang="sv-SE" dirty="0"/>
            </a:br>
            <a:r>
              <a:rPr lang="sv-SE" dirty="0"/>
              <a:t>text text text text text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sv-SE" dirty="0"/>
              <a:t>Text text text text text text text</a:t>
            </a:r>
            <a:br>
              <a:rPr lang="sv-SE" dirty="0"/>
            </a:br>
            <a:r>
              <a:rPr lang="sv-SE" dirty="0"/>
              <a:t>text text text text text</a:t>
            </a:r>
          </a:p>
        </p:txBody>
      </p:sp>
    </p:spTree>
    <p:extLst>
      <p:ext uri="{BB962C8B-B14F-4D97-AF65-F5344CB8AC3E}">
        <p14:creationId xmlns:p14="http://schemas.microsoft.com/office/powerpoint/2010/main" val="33269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49" y="741600"/>
            <a:ext cx="8215375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Markeringsrubrik</a:t>
            </a:r>
          </a:p>
        </p:txBody>
      </p:sp>
      <p:sp>
        <p:nvSpPr>
          <p:cNvPr id="3" name="Platshållare för bild 20"/>
          <p:cNvSpPr>
            <a:spLocks noGrp="1"/>
          </p:cNvSpPr>
          <p:nvPr>
            <p:ph type="pic" sz="quarter" idx="13"/>
          </p:nvPr>
        </p:nvSpPr>
        <p:spPr>
          <a:xfrm>
            <a:off x="488950" y="1990800"/>
            <a:ext cx="5632616" cy="3163888"/>
          </a:xfrm>
          <a:prstGeom prst="rect">
            <a:avLst/>
          </a:prstGeom>
          <a:noFill/>
        </p:spPr>
        <p:txBody>
          <a:bodyPr vert="horz"/>
          <a:lstStyle>
            <a:lvl1pPr marL="0" indent="0">
              <a:buNone/>
              <a:defRPr sz="1800">
                <a:latin typeface="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92107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50" y="741600"/>
            <a:ext cx="8139422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Markeringsrubrik</a:t>
            </a:r>
          </a:p>
        </p:txBody>
      </p:sp>
      <p:sp>
        <p:nvSpPr>
          <p:cNvPr id="5" name="Platshållare för text 13"/>
          <p:cNvSpPr>
            <a:spLocks noGrp="1"/>
          </p:cNvSpPr>
          <p:nvPr>
            <p:ph type="body" sz="quarter" idx="12" hasCustomPrompt="1"/>
          </p:nvPr>
        </p:nvSpPr>
        <p:spPr>
          <a:xfrm>
            <a:off x="488951" y="1990800"/>
            <a:ext cx="4497046" cy="1797415"/>
          </a:xfrm>
          <a:prstGeom prst="rect">
            <a:avLst/>
          </a:prstGeom>
        </p:spPr>
        <p:txBody>
          <a:bodyPr vert="horz" wrap="square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sz="24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Text text text text text text text</a:t>
            </a:r>
            <a:br>
              <a:rPr lang="sv-SE" dirty="0"/>
            </a:br>
            <a:r>
              <a:rPr lang="sv-SE" dirty="0"/>
              <a:t>text text text text text</a:t>
            </a:r>
          </a:p>
          <a:p>
            <a:pPr lvl="0"/>
            <a:r>
              <a:rPr lang="sv-SE" dirty="0"/>
              <a:t>Text text text text text text text</a:t>
            </a:r>
            <a:br>
              <a:rPr lang="sv-SE" dirty="0"/>
            </a:br>
            <a:r>
              <a:rPr lang="sv-SE" dirty="0"/>
              <a:t>text text text text text</a:t>
            </a:r>
          </a:p>
        </p:txBody>
      </p:sp>
      <p:sp>
        <p:nvSpPr>
          <p:cNvPr id="6" name="Platshållare för bild 20"/>
          <p:cNvSpPr>
            <a:spLocks noGrp="1"/>
          </p:cNvSpPr>
          <p:nvPr>
            <p:ph type="pic" sz="quarter" idx="13"/>
          </p:nvPr>
        </p:nvSpPr>
        <p:spPr>
          <a:xfrm>
            <a:off x="5243822" y="1990800"/>
            <a:ext cx="3384550" cy="1900263"/>
          </a:xfrm>
          <a:prstGeom prst="rect">
            <a:avLst/>
          </a:prstGeom>
          <a:noFill/>
        </p:spPr>
        <p:txBody>
          <a:bodyPr vert="horz"/>
          <a:lstStyle>
            <a:lvl1pPr marL="0" indent="0">
              <a:buNone/>
              <a:defRPr sz="1800">
                <a:latin typeface="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53086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50" y="741600"/>
            <a:ext cx="8158297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Markeringsrubrik</a:t>
            </a:r>
          </a:p>
        </p:txBody>
      </p:sp>
      <p:sp>
        <p:nvSpPr>
          <p:cNvPr id="5" name="Platshållare för text 13"/>
          <p:cNvSpPr>
            <a:spLocks noGrp="1"/>
          </p:cNvSpPr>
          <p:nvPr>
            <p:ph type="body" sz="quarter" idx="12" hasCustomPrompt="1"/>
          </p:nvPr>
        </p:nvSpPr>
        <p:spPr>
          <a:xfrm>
            <a:off x="488950" y="1990800"/>
            <a:ext cx="6017889" cy="1797415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sz="24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Text text text text text text text text text text text text text text text text</a:t>
            </a:r>
          </a:p>
          <a:p>
            <a:pPr lvl="0"/>
            <a:r>
              <a:rPr lang="sv-SE" dirty="0"/>
              <a:t>Text text text text text text text text text text text text text text text text</a:t>
            </a:r>
          </a:p>
        </p:txBody>
      </p:sp>
    </p:spTree>
    <p:extLst>
      <p:ext uri="{BB962C8B-B14F-4D97-AF65-F5344CB8AC3E}">
        <p14:creationId xmlns:p14="http://schemas.microsoft.com/office/powerpoint/2010/main" val="1760125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vå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50" y="741600"/>
            <a:ext cx="7680272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Markeringsrubrik</a:t>
            </a:r>
          </a:p>
        </p:txBody>
      </p:sp>
      <p:sp>
        <p:nvSpPr>
          <p:cNvPr id="5" name="Platshållare för text 13"/>
          <p:cNvSpPr>
            <a:spLocks noGrp="1"/>
          </p:cNvSpPr>
          <p:nvPr>
            <p:ph type="body" sz="quarter" idx="12" hasCustomPrompt="1"/>
          </p:nvPr>
        </p:nvSpPr>
        <p:spPr>
          <a:xfrm>
            <a:off x="488949" y="1990800"/>
            <a:ext cx="7680273" cy="1428083"/>
          </a:xfrm>
          <a:prstGeom prst="rect">
            <a:avLst/>
          </a:prstGeom>
        </p:spPr>
        <p:txBody>
          <a:bodyPr vert="horz" wrap="square" numCol="2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sz="24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Text </a:t>
            </a:r>
            <a:r>
              <a:rPr lang="sv-SE" dirty="0" err="1"/>
              <a:t>tvåspalt</a:t>
            </a:r>
            <a:r>
              <a:rPr lang="sv-SE" dirty="0"/>
              <a:t> text text text text text text text text text</a:t>
            </a:r>
          </a:p>
          <a:p>
            <a:pPr lvl="0"/>
            <a:endParaRPr lang="sv-SE" dirty="0"/>
          </a:p>
          <a:p>
            <a:pPr lvl="0"/>
            <a:r>
              <a:rPr lang="sv-SE" dirty="0"/>
              <a:t>Text text text text text text text text text text text text</a:t>
            </a:r>
          </a:p>
        </p:txBody>
      </p:sp>
    </p:spTree>
    <p:extLst>
      <p:ext uri="{BB962C8B-B14F-4D97-AF65-F5344CB8AC3E}">
        <p14:creationId xmlns:p14="http://schemas.microsoft.com/office/powerpoint/2010/main" val="544862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50" y="741600"/>
            <a:ext cx="7680272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Markeringsrubrik</a:t>
            </a:r>
          </a:p>
        </p:txBody>
      </p:sp>
    </p:spTree>
    <p:extLst>
      <p:ext uri="{BB962C8B-B14F-4D97-AF65-F5344CB8AC3E}">
        <p14:creationId xmlns:p14="http://schemas.microsoft.com/office/powerpoint/2010/main" val="217878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blå startbild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880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Mercedes Serial Bold"/>
          <a:ea typeface="+mj-ea"/>
          <a:cs typeface="Mercedes Serial Bold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3400" b="0" i="0" kern="1200">
          <a:solidFill>
            <a:schemeClr val="bg1"/>
          </a:solidFill>
          <a:latin typeface="DINOT"/>
          <a:ea typeface="+mn-ea"/>
          <a:cs typeface="DINO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 descr="blå sidfot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985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v-SE" dirty="0"/>
              <a:t>Förslag till vinstdisposition </a:t>
            </a:r>
            <a:br>
              <a:rPr lang="sv-SE" dirty="0"/>
            </a:b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2"/>
          </p:nvPr>
        </p:nvSpPr>
        <p:spPr>
          <a:xfrm>
            <a:off x="488949" y="1449486"/>
            <a:ext cx="8340257" cy="4094064"/>
          </a:xfrm>
        </p:spPr>
        <p:txBody>
          <a:bodyPr/>
          <a:lstStyle/>
          <a:p>
            <a:r>
              <a:rPr lang="sv-SE" sz="2800" dirty="0"/>
              <a:t>Till årsstämmans förfogande står (kronor):</a:t>
            </a:r>
          </a:p>
          <a:p>
            <a:endParaRPr lang="sv-SE" sz="2800" dirty="0"/>
          </a:p>
          <a:p>
            <a:r>
              <a:rPr lang="sv-SE" sz="2000" dirty="0"/>
              <a:t>Ingående balanserade vinstmedel 	      			282 529 622 kr		</a:t>
            </a:r>
          </a:p>
          <a:p>
            <a:r>
              <a:rPr lang="sv-SE" sz="2000" dirty="0"/>
              <a:t>Förändring fond för utvecklingsutgifter		              267 574 kr</a:t>
            </a:r>
          </a:p>
          <a:p>
            <a:r>
              <a:rPr lang="sv-SE" sz="2000" dirty="0"/>
              <a:t>Årets resultat									  37 813 450 kr</a:t>
            </a:r>
          </a:p>
          <a:p>
            <a:r>
              <a:rPr lang="sv-SE" sz="2000" dirty="0"/>
              <a:t>Summa											320 610 646 kr</a:t>
            </a:r>
            <a:r>
              <a:rPr lang="sv-SE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024411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sz="quarter" idx="10"/>
          </p:nvPr>
        </p:nvSpPr>
        <p:spPr>
          <a:xfrm>
            <a:off x="488950" y="678180"/>
            <a:ext cx="8158297" cy="1668149"/>
          </a:xfrm>
        </p:spPr>
        <p:txBody>
          <a:bodyPr/>
          <a:lstStyle/>
          <a:p>
            <a:r>
              <a:rPr lang="sv-SE" sz="3200" dirty="0"/>
              <a:t>Styrelsen föreslår att ovanstående medel disponeras enligt följande:</a:t>
            </a:r>
          </a:p>
          <a:p>
            <a:endParaRPr lang="sv-SE" sz="3200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2"/>
          </p:nvPr>
        </p:nvSpPr>
        <p:spPr>
          <a:xfrm>
            <a:off x="309068" y="2667000"/>
            <a:ext cx="8557614" cy="2273300"/>
          </a:xfrm>
        </p:spPr>
        <p:txBody>
          <a:bodyPr/>
          <a:lstStyle/>
          <a:p>
            <a:r>
              <a:rPr lang="sv-SE" dirty="0"/>
              <a:t>Utdelning till aktieägare (133,62 kr/aktie)        </a:t>
            </a:r>
            <a:r>
              <a:rPr lang="sv-SE" sz="2800" dirty="0"/>
              <a:t>1 336 200 kr</a:t>
            </a:r>
          </a:p>
          <a:p>
            <a:r>
              <a:rPr lang="sv-SE" dirty="0"/>
              <a:t>I ny räkning balanseras</a:t>
            </a:r>
            <a:r>
              <a:rPr lang="sv-SE" sz="2800" dirty="0"/>
              <a:t>				            319 274 446 kr</a:t>
            </a:r>
          </a:p>
          <a:p>
            <a:r>
              <a:rPr lang="sv-SE" dirty="0"/>
              <a:t>Summa</a:t>
            </a:r>
            <a:r>
              <a:rPr lang="sv-SE" sz="2800" dirty="0"/>
              <a:t>										   320 610 646 kr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26922224"/>
      </p:ext>
    </p:extLst>
  </p:cSld>
  <p:clrMapOvr>
    <a:masterClrMapping/>
  </p:clrMapOvr>
</p:sld>
</file>

<file path=ppt/theme/theme1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årdsten_2015_blå_mall_20150824 (00000003).pptx [Skrivskyddad]" id="{1EAB6242-AE2D-4BB8-9840-0BED38CB1AC1}" vid="{982BEC9E-6935-467E-AC60-AF6E2C3A2E75}"/>
    </a:ext>
  </a:extLst>
</a:theme>
</file>

<file path=ppt/theme/theme2.xml><?xml version="1.0" encoding="utf-8"?>
<a:theme xmlns:a="http://schemas.openxmlformats.org/drawingml/2006/main" name="Sidfo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årdsten_2015_blå_mall_20150824 (00000003).pptx [Skrivskyddad]" id="{1EAB6242-AE2D-4BB8-9840-0BED38CB1AC1}" vid="{0029D0E0-3826-4DB4-AA5E-119C41FA7369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Gårdsten_2015_blå_mall</Template>
  <TotalTime>75</TotalTime>
  <Words>39</Words>
  <Application>Microsoft Office PowerPoint</Application>
  <PresentationFormat>Bildspel på skärmen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2</vt:i4>
      </vt:variant>
    </vt:vector>
  </HeadingPairs>
  <TitlesOfParts>
    <vt:vector size="8" baseType="lpstr">
      <vt:lpstr>Arial</vt:lpstr>
      <vt:lpstr>Calibri</vt:lpstr>
      <vt:lpstr>DINOT</vt:lpstr>
      <vt:lpstr>Mercedes Serial Bold</vt:lpstr>
      <vt:lpstr>Anpassad formgivning</vt:lpstr>
      <vt:lpstr>Sidfot</vt:lpstr>
      <vt:lpstr>PowerPoint-presentation</vt:lpstr>
      <vt:lpstr>PowerPoint-presentation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subject/>
  <dc:creator>Christina Wilhelmsson</dc:creator>
  <cp:keywords/>
  <dc:description/>
  <cp:lastModifiedBy>Karin Burö</cp:lastModifiedBy>
  <cp:revision>13</cp:revision>
  <cp:lastPrinted>2020-02-10T14:24:17Z</cp:lastPrinted>
  <dcterms:created xsi:type="dcterms:W3CDTF">2016-02-22T10:23:40Z</dcterms:created>
  <dcterms:modified xsi:type="dcterms:W3CDTF">2020-02-10T14:48:54Z</dcterms:modified>
  <cp:category/>
</cp:coreProperties>
</file>