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68" r:id="rId2"/>
    <p:sldId id="269" r:id="rId3"/>
    <p:sldId id="270" r:id="rId4"/>
  </p:sldIdLst>
  <p:sldSz cx="9144000" cy="6858000" type="screen4x3"/>
  <p:notesSz cx="6858000" cy="9144000"/>
  <p:defaultTextStyle>
    <a:defPPr>
      <a:defRPr lang="sv-SE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1A2B1"/>
    <a:srgbClr val="ECECEC"/>
    <a:srgbClr val="E2E2E2"/>
    <a:srgbClr val="D3D3D3"/>
    <a:srgbClr val="000099"/>
    <a:srgbClr val="FF9900"/>
    <a:srgbClr val="808080"/>
    <a:srgbClr val="292929"/>
    <a:srgbClr val="FE5A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21" autoAdjust="0"/>
    <p:restoredTop sz="96357" autoAdjust="0"/>
  </p:normalViewPr>
  <p:slideViewPr>
    <p:cSldViewPr>
      <p:cViewPr varScale="1">
        <p:scale>
          <a:sx n="80" d="100"/>
          <a:sy n="80" d="100"/>
        </p:scale>
        <p:origin x="941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Bok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Bok1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Bok1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Bok1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Bok1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Bok1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Bok1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sv-SE"/>
              <a:t>Sjukfrånvaro</a:t>
            </a:r>
            <a:r>
              <a:rPr lang="sv-SE" baseline="0"/>
              <a:t> koncern Q1 2020</a:t>
            </a:r>
            <a:endParaRPr lang="sv-SE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'koncern Q1'!$B$2</c:f>
              <c:strCache>
                <c:ptCount val="1"/>
                <c:pt idx="0">
                  <c:v>0-14 dagar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'koncern Q1'!$A$3:$A$5</c:f>
              <c:strCache>
                <c:ptCount val="3"/>
                <c:pt idx="0">
                  <c:v>Januari</c:v>
                </c:pt>
                <c:pt idx="1">
                  <c:v>Februari</c:v>
                </c:pt>
                <c:pt idx="2">
                  <c:v>Mars</c:v>
                </c:pt>
              </c:strCache>
            </c:strRef>
          </c:cat>
          <c:val>
            <c:numRef>
              <c:f>'koncern Q1'!$B$3:$B$5</c:f>
              <c:numCache>
                <c:formatCode>0.0%</c:formatCode>
                <c:ptCount val="3"/>
                <c:pt idx="0">
                  <c:v>2.3519865009180099E-2</c:v>
                </c:pt>
                <c:pt idx="1">
                  <c:v>2.3626590499860101E-2</c:v>
                </c:pt>
                <c:pt idx="2">
                  <c:v>3.9289591872448001E-2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A74-495A-9D98-BDD5B168A023}"/>
            </c:ext>
          </c:extLst>
        </c:ser>
        <c:ser>
          <c:idx val="1"/>
          <c:order val="1"/>
          <c:tx>
            <c:strRef>
              <c:f>'koncern Q1'!$C$2</c:f>
              <c:strCache>
                <c:ptCount val="1"/>
                <c:pt idx="0">
                  <c:v>15- dagar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'koncern Q1'!$A$3:$A$5</c:f>
              <c:strCache>
                <c:ptCount val="3"/>
                <c:pt idx="0">
                  <c:v>Januari</c:v>
                </c:pt>
                <c:pt idx="1">
                  <c:v>Februari</c:v>
                </c:pt>
                <c:pt idx="2">
                  <c:v>Mars</c:v>
                </c:pt>
              </c:strCache>
            </c:strRef>
          </c:cat>
          <c:val>
            <c:numRef>
              <c:f>'koncern Q1'!$C$3:$C$5</c:f>
              <c:numCache>
                <c:formatCode>0.0%</c:formatCode>
                <c:ptCount val="3"/>
                <c:pt idx="0">
                  <c:v>2.9091877009891499E-2</c:v>
                </c:pt>
                <c:pt idx="1">
                  <c:v>2.8775803544555102E-2</c:v>
                </c:pt>
                <c:pt idx="2">
                  <c:v>2.8388674438893102E-2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BA74-495A-9D98-BDD5B168A023}"/>
            </c:ext>
          </c:extLst>
        </c:ser>
        <c:ser>
          <c:idx val="2"/>
          <c:order val="2"/>
          <c:tx>
            <c:strRef>
              <c:f>'koncern Q1'!$D$2</c:f>
              <c:strCache>
                <c:ptCount val="1"/>
                <c:pt idx="0">
                  <c:v>Totalt</c:v>
                </c:pt>
              </c:strCache>
            </c:strRef>
          </c:tx>
          <c:spPr>
            <a:ln w="28575" cap="rnd">
              <a:solidFill>
                <a:srgbClr val="00B050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'koncern Q1'!$A$3:$A$5</c:f>
              <c:strCache>
                <c:ptCount val="3"/>
                <c:pt idx="0">
                  <c:v>Januari</c:v>
                </c:pt>
                <c:pt idx="1">
                  <c:v>Februari</c:v>
                </c:pt>
                <c:pt idx="2">
                  <c:v>Mars</c:v>
                </c:pt>
              </c:strCache>
            </c:strRef>
          </c:cat>
          <c:val>
            <c:numRef>
              <c:f>'koncern Q1'!$D$3:$D$5</c:f>
              <c:numCache>
                <c:formatCode>0.0%</c:formatCode>
                <c:ptCount val="3"/>
                <c:pt idx="0">
                  <c:v>5.2611742019071601E-2</c:v>
                </c:pt>
                <c:pt idx="1">
                  <c:v>5.2402394044415199E-2</c:v>
                </c:pt>
                <c:pt idx="2">
                  <c:v>6.7678266311341106E-2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BA74-495A-9D98-BDD5B168A02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27317464"/>
        <c:axId val="581409720"/>
      </c:lineChart>
      <c:catAx>
        <c:axId val="4273174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581409720"/>
        <c:crosses val="autoZero"/>
        <c:auto val="1"/>
        <c:lblAlgn val="ctr"/>
        <c:lblOffset val="100"/>
        <c:noMultiLvlLbl val="0"/>
      </c:catAx>
      <c:valAx>
        <c:axId val="581409720"/>
        <c:scaling>
          <c:orientation val="minMax"/>
          <c:max val="7.0000000000000007E-2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4273174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sv-SE" sz="1400" b="0" i="0" u="none" strike="noStrike" baseline="0">
                <a:effectLst/>
              </a:rPr>
              <a:t>Sjukfrånvaro årsvis Q1</a:t>
            </a:r>
            <a:r>
              <a:rPr lang="sv-SE" sz="1400" b="0" i="0" u="none" strike="noStrike" baseline="0"/>
              <a:t> 2015-2020</a:t>
            </a:r>
            <a:endParaRPr lang="sv-SE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'koncern Q1'!$B$36</c:f>
              <c:strCache>
                <c:ptCount val="1"/>
                <c:pt idx="0">
                  <c:v>Frånvaro 1-14 dgr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'koncern Q1'!$A$37:$A$42</c:f>
              <c:numCache>
                <c:formatCode>@</c:formatCode>
                <c:ptCount val="6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</c:numCache>
            </c:numRef>
          </c:cat>
          <c:val>
            <c:numRef>
              <c:f>'koncern Q1'!$B$37:$B$42</c:f>
              <c:numCache>
                <c:formatCode>0.0%</c:formatCode>
                <c:ptCount val="6"/>
                <c:pt idx="0">
                  <c:v>3.44E-2</c:v>
                </c:pt>
                <c:pt idx="1">
                  <c:v>3.3799999999999997E-2</c:v>
                </c:pt>
                <c:pt idx="2">
                  <c:v>2.64E-2</c:v>
                </c:pt>
                <c:pt idx="3">
                  <c:v>2.6700000000000002E-2</c:v>
                </c:pt>
                <c:pt idx="4">
                  <c:v>2.4913615826228402E-2</c:v>
                </c:pt>
                <c:pt idx="5">
                  <c:v>2.2000000000000002E-2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03E-4A68-853F-C4051BF88507}"/>
            </c:ext>
          </c:extLst>
        </c:ser>
        <c:ser>
          <c:idx val="1"/>
          <c:order val="1"/>
          <c:tx>
            <c:strRef>
              <c:f>'koncern Q1'!$C$36</c:f>
              <c:strCache>
                <c:ptCount val="1"/>
                <c:pt idx="0">
                  <c:v>Frånvaro 15- dgr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'koncern Q1'!$A$37:$A$42</c:f>
              <c:numCache>
                <c:formatCode>@</c:formatCode>
                <c:ptCount val="6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</c:numCache>
            </c:numRef>
          </c:cat>
          <c:val>
            <c:numRef>
              <c:f>'koncern Q1'!$C$37:$C$42</c:f>
              <c:numCache>
                <c:formatCode>0.0%</c:formatCode>
                <c:ptCount val="6"/>
                <c:pt idx="0">
                  <c:v>3.9100000000000003E-2</c:v>
                </c:pt>
                <c:pt idx="1">
                  <c:v>5.8500000000000003E-2</c:v>
                </c:pt>
                <c:pt idx="2">
                  <c:v>3.7100000000000001E-2</c:v>
                </c:pt>
                <c:pt idx="3">
                  <c:v>3.6600000000000001E-2</c:v>
                </c:pt>
                <c:pt idx="4">
                  <c:v>2.86E-2</c:v>
                </c:pt>
                <c:pt idx="5">
                  <c:v>2.1654940689806099E-2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03E-4A68-853F-C4051BF88507}"/>
            </c:ext>
          </c:extLst>
        </c:ser>
        <c:ser>
          <c:idx val="2"/>
          <c:order val="2"/>
          <c:tx>
            <c:strRef>
              <c:f>'koncern Q1'!$D$36</c:f>
              <c:strCache>
                <c:ptCount val="1"/>
                <c:pt idx="0">
                  <c:v>Totalt</c:v>
                </c:pt>
              </c:strCache>
            </c:strRef>
          </c:tx>
          <c:spPr>
            <a:ln w="28575" cap="rnd">
              <a:solidFill>
                <a:srgbClr val="00B050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'koncern Q1'!$A$37:$A$42</c:f>
              <c:numCache>
                <c:formatCode>@</c:formatCode>
                <c:ptCount val="6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</c:numCache>
            </c:numRef>
          </c:cat>
          <c:val>
            <c:numRef>
              <c:f>'koncern Q1'!$D$37:$D$42</c:f>
              <c:numCache>
                <c:formatCode>0.0%</c:formatCode>
                <c:ptCount val="6"/>
                <c:pt idx="0">
                  <c:v>7.350000000000001E-2</c:v>
                </c:pt>
                <c:pt idx="1">
                  <c:v>9.2299999999999993E-2</c:v>
                </c:pt>
                <c:pt idx="2">
                  <c:v>6.3500000000000001E-2</c:v>
                </c:pt>
                <c:pt idx="3">
                  <c:v>6.3299999999999995E-2</c:v>
                </c:pt>
                <c:pt idx="4">
                  <c:v>5.3513615826228406E-2</c:v>
                </c:pt>
                <c:pt idx="5">
                  <c:v>4.3610733302106901E-2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A03E-4A68-853F-C4051BF8850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648895416"/>
        <c:axId val="648896072"/>
      </c:lineChart>
      <c:catAx>
        <c:axId val="648895416"/>
        <c:scaling>
          <c:orientation val="minMax"/>
        </c:scaling>
        <c:delete val="0"/>
        <c:axPos val="b"/>
        <c:numFmt formatCode="@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648896072"/>
        <c:crosses val="autoZero"/>
        <c:auto val="1"/>
        <c:lblAlgn val="ctr"/>
        <c:lblOffset val="100"/>
        <c:noMultiLvlLbl val="0"/>
      </c:catAx>
      <c:valAx>
        <c:axId val="6488960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6488954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sv-SE"/>
              <a:t>Sjukfrånvaro koncern Q1 2019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title>
    <c:autoTitleDeleted val="0"/>
    <c:plotArea>
      <c:layout>
        <c:manualLayout>
          <c:layoutTarget val="inner"/>
          <c:xMode val="edge"/>
          <c:yMode val="edge"/>
          <c:x val="9.9025590551181097E-2"/>
          <c:y val="0.16708333333333336"/>
          <c:w val="0.87875218722659665"/>
          <c:h val="0.61498432487605714"/>
        </c:manualLayout>
      </c:layout>
      <c:lineChart>
        <c:grouping val="standard"/>
        <c:varyColors val="0"/>
        <c:ser>
          <c:idx val="0"/>
          <c:order val="0"/>
          <c:tx>
            <c:strRef>
              <c:f>'koncern Q1'!$B$16</c:f>
              <c:strCache>
                <c:ptCount val="1"/>
                <c:pt idx="0">
                  <c:v>0-14 dagar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1.9444444444444445E-2"/>
                  <c:y val="4.16666666666666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614D-40C1-97D2-887890147FEA}"/>
                </c:ext>
              </c:extLst>
            </c:dLbl>
            <c:dLbl>
              <c:idx val="1"/>
              <c:layout>
                <c:manualLayout>
                  <c:x val="-1.0185067526415994E-16"/>
                  <c:y val="3.24074074074074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14D-40C1-97D2-887890147FEA}"/>
                </c:ext>
              </c:extLst>
            </c:dLbl>
            <c:dLbl>
              <c:idx val="2"/>
              <c:layout>
                <c:manualLayout>
                  <c:x val="-8.3333333333333332E-3"/>
                  <c:y val="-2.77777777777778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614D-40C1-97D2-887890147FE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'koncern Q1'!$A$17:$A$19</c:f>
              <c:strCache>
                <c:ptCount val="3"/>
                <c:pt idx="0">
                  <c:v>Januari</c:v>
                </c:pt>
                <c:pt idx="1">
                  <c:v>Februari</c:v>
                </c:pt>
                <c:pt idx="2">
                  <c:v>Mars</c:v>
                </c:pt>
              </c:strCache>
            </c:strRef>
          </c:cat>
          <c:val>
            <c:numRef>
              <c:f>'koncern Q1'!$B$17:$B$19</c:f>
              <c:numCache>
                <c:formatCode>0.0%</c:formatCode>
                <c:ptCount val="3"/>
                <c:pt idx="0">
                  <c:v>2.83949572485632E-2</c:v>
                </c:pt>
                <c:pt idx="1">
                  <c:v>2.8543495364916599E-2</c:v>
                </c:pt>
                <c:pt idx="2">
                  <c:v>2.4913615826228402E-2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14D-40C1-97D2-887890147FEA}"/>
            </c:ext>
          </c:extLst>
        </c:ser>
        <c:ser>
          <c:idx val="1"/>
          <c:order val="1"/>
          <c:tx>
            <c:strRef>
              <c:f>'koncern Q1'!$C$16</c:f>
              <c:strCache>
                <c:ptCount val="1"/>
                <c:pt idx="0">
                  <c:v>15- dagar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2"/>
              <c:layout>
                <c:manualLayout>
                  <c:x val="5.5555555555555558E-3"/>
                  <c:y val="2.31481481481481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14D-40C1-97D2-887890147FE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'koncern Q1'!$A$17:$A$19</c:f>
              <c:strCache>
                <c:ptCount val="3"/>
                <c:pt idx="0">
                  <c:v>Januari</c:v>
                </c:pt>
                <c:pt idx="1">
                  <c:v>Februari</c:v>
                </c:pt>
                <c:pt idx="2">
                  <c:v>Mars</c:v>
                </c:pt>
              </c:strCache>
            </c:strRef>
          </c:cat>
          <c:val>
            <c:numRef>
              <c:f>'koncern Q1'!$C$17:$C$19</c:f>
              <c:numCache>
                <c:formatCode>0.0%</c:formatCode>
                <c:ptCount val="3"/>
                <c:pt idx="0">
                  <c:v>3.1763081411271002E-2</c:v>
                </c:pt>
                <c:pt idx="1">
                  <c:v>3.04914738766081E-2</c:v>
                </c:pt>
                <c:pt idx="2">
                  <c:v>2.4319978984405501E-2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14D-40C1-97D2-887890147FEA}"/>
            </c:ext>
          </c:extLst>
        </c:ser>
        <c:ser>
          <c:idx val="2"/>
          <c:order val="2"/>
          <c:tx>
            <c:strRef>
              <c:f>'koncern Q1'!$D$16</c:f>
              <c:strCache>
                <c:ptCount val="1"/>
                <c:pt idx="0">
                  <c:v>Totalt</c:v>
                </c:pt>
              </c:strCache>
            </c:strRef>
          </c:tx>
          <c:spPr>
            <a:ln w="28575" cap="rnd">
              <a:solidFill>
                <a:srgbClr val="00B050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'koncern Q1'!$A$17:$A$19</c:f>
              <c:strCache>
                <c:ptCount val="3"/>
                <c:pt idx="0">
                  <c:v>Januari</c:v>
                </c:pt>
                <c:pt idx="1">
                  <c:v>Februari</c:v>
                </c:pt>
                <c:pt idx="2">
                  <c:v>Mars</c:v>
                </c:pt>
              </c:strCache>
            </c:strRef>
          </c:cat>
          <c:val>
            <c:numRef>
              <c:f>'koncern Q1'!$D$17:$D$19</c:f>
              <c:numCache>
                <c:formatCode>0.0%</c:formatCode>
                <c:ptCount val="3"/>
                <c:pt idx="0">
                  <c:v>6.0158038659834198E-2</c:v>
                </c:pt>
                <c:pt idx="1">
                  <c:v>5.9034969241524703E-2</c:v>
                </c:pt>
                <c:pt idx="2">
                  <c:v>4.9233594810633899E-2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614D-40C1-97D2-887890147FE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25921008"/>
        <c:axId val="425920680"/>
      </c:lineChart>
      <c:catAx>
        <c:axId val="425921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425920680"/>
        <c:crosses val="autoZero"/>
        <c:auto val="1"/>
        <c:lblAlgn val="ctr"/>
        <c:lblOffset val="100"/>
        <c:noMultiLvlLbl val="0"/>
      </c:catAx>
      <c:valAx>
        <c:axId val="4259206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4259210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sv-SE"/>
              <a:t>Sjukfrånvaro</a:t>
            </a:r>
            <a:r>
              <a:rPr lang="sv-SE" baseline="0"/>
              <a:t> </a:t>
            </a:r>
            <a:r>
              <a:rPr lang="sv-SE" b="1" baseline="0"/>
              <a:t>lång</a:t>
            </a:r>
            <a:r>
              <a:rPr lang="sv-SE" baseline="0"/>
              <a:t> - per kön Q1 2020</a:t>
            </a:r>
            <a:endParaRPr lang="sv-SE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'sjk. kön'!$A$11</c:f>
              <c:strCache>
                <c:ptCount val="1"/>
                <c:pt idx="0">
                  <c:v>Kvinna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'sjk. kön'!$B$10:$G$10</c:f>
              <c:numCache>
                <c:formatCode>General</c:formatCode>
                <c:ptCount val="6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</c:numCache>
            </c:numRef>
          </c:cat>
          <c:val>
            <c:numRef>
              <c:f>'sjk. kön'!$B$11:$G$11</c:f>
              <c:numCache>
                <c:formatCode>0.0%</c:formatCode>
                <c:ptCount val="6"/>
                <c:pt idx="0">
                  <c:v>4.24E-2</c:v>
                </c:pt>
                <c:pt idx="1">
                  <c:v>5.21E-2</c:v>
                </c:pt>
                <c:pt idx="2">
                  <c:v>3.4599999999999999E-2</c:v>
                </c:pt>
                <c:pt idx="3">
                  <c:v>2.1899999999999999E-2</c:v>
                </c:pt>
                <c:pt idx="4">
                  <c:v>1.2E-2</c:v>
                </c:pt>
                <c:pt idx="5">
                  <c:v>1.9E-2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A7B-46EC-AE35-376042278423}"/>
            </c:ext>
          </c:extLst>
        </c:ser>
        <c:ser>
          <c:idx val="1"/>
          <c:order val="1"/>
          <c:tx>
            <c:strRef>
              <c:f>'sjk. kön'!$A$12</c:f>
              <c:strCache>
                <c:ptCount val="1"/>
                <c:pt idx="0">
                  <c:v>Man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'sjk. kön'!$B$10:$G$10</c:f>
              <c:numCache>
                <c:formatCode>General</c:formatCode>
                <c:ptCount val="6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</c:numCache>
            </c:numRef>
          </c:cat>
          <c:val>
            <c:numRef>
              <c:f>'sjk. kön'!$B$12:$G$12</c:f>
              <c:numCache>
                <c:formatCode>0.0%</c:formatCode>
                <c:ptCount val="6"/>
                <c:pt idx="0">
                  <c:v>3.8300000000000001E-2</c:v>
                </c:pt>
                <c:pt idx="1">
                  <c:v>5.9700000000000003E-2</c:v>
                </c:pt>
                <c:pt idx="2">
                  <c:v>3.7699999999999997E-2</c:v>
                </c:pt>
                <c:pt idx="3">
                  <c:v>0.04</c:v>
                </c:pt>
                <c:pt idx="4">
                  <c:v>3.3000000000000002E-2</c:v>
                </c:pt>
                <c:pt idx="5">
                  <c:v>3.1E-2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A7B-46EC-AE35-37604227842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767083696"/>
        <c:axId val="767084024"/>
      </c:lineChart>
      <c:catAx>
        <c:axId val="7670836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767084024"/>
        <c:crosses val="autoZero"/>
        <c:auto val="1"/>
        <c:lblAlgn val="ctr"/>
        <c:lblOffset val="100"/>
        <c:noMultiLvlLbl val="0"/>
      </c:catAx>
      <c:valAx>
        <c:axId val="7670840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7670836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sv-SE"/>
              <a:t>Sjukfrånvaro </a:t>
            </a:r>
            <a:r>
              <a:rPr lang="sv-SE" b="1"/>
              <a:t>kor</a:t>
            </a:r>
            <a:r>
              <a:rPr lang="sv-SE" b="1" baseline="0"/>
              <a:t>t</a:t>
            </a:r>
            <a:r>
              <a:rPr lang="sv-SE" baseline="0"/>
              <a:t> - per kön Q1 2020</a:t>
            </a:r>
            <a:endParaRPr lang="sv-SE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'sjk. kön'!$A$4</c:f>
              <c:strCache>
                <c:ptCount val="1"/>
                <c:pt idx="0">
                  <c:v>Kvinna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'sjk. kön'!$B$3:$G$3</c:f>
              <c:numCache>
                <c:formatCode>General</c:formatCode>
                <c:ptCount val="6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</c:numCache>
            </c:numRef>
          </c:cat>
          <c:val>
            <c:numRef>
              <c:f>'sjk. kön'!$B$4:$G$4</c:f>
              <c:numCache>
                <c:formatCode>0.0%</c:formatCode>
                <c:ptCount val="6"/>
                <c:pt idx="0">
                  <c:v>2.6599999999999999E-2</c:v>
                </c:pt>
                <c:pt idx="1">
                  <c:v>2.7300000000000001E-2</c:v>
                </c:pt>
                <c:pt idx="2">
                  <c:v>1.66E-2</c:v>
                </c:pt>
                <c:pt idx="3">
                  <c:v>1.8499999999999999E-2</c:v>
                </c:pt>
                <c:pt idx="4">
                  <c:v>2.2000000000000002E-2</c:v>
                </c:pt>
                <c:pt idx="5">
                  <c:v>2.1000000000000001E-2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3AC-48F7-813A-7BB08D60E6F6}"/>
            </c:ext>
          </c:extLst>
        </c:ser>
        <c:ser>
          <c:idx val="1"/>
          <c:order val="1"/>
          <c:tx>
            <c:strRef>
              <c:f>'sjk. kön'!$A$5</c:f>
              <c:strCache>
                <c:ptCount val="1"/>
                <c:pt idx="0">
                  <c:v>Man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'sjk. kön'!$B$3:$G$3</c:f>
              <c:numCache>
                <c:formatCode>General</c:formatCode>
                <c:ptCount val="6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</c:numCache>
            </c:numRef>
          </c:cat>
          <c:val>
            <c:numRef>
              <c:f>'sjk. kön'!$B$5:$G$5</c:f>
              <c:numCache>
                <c:formatCode>0.0%</c:formatCode>
                <c:ptCount val="6"/>
                <c:pt idx="0">
                  <c:v>3.6200000000000003E-2</c:v>
                </c:pt>
                <c:pt idx="1">
                  <c:v>3.5099999999999999E-2</c:v>
                </c:pt>
                <c:pt idx="2">
                  <c:v>2.87E-2</c:v>
                </c:pt>
                <c:pt idx="3">
                  <c:v>2.87E-2</c:v>
                </c:pt>
                <c:pt idx="4">
                  <c:v>2.8999999999999998E-2</c:v>
                </c:pt>
                <c:pt idx="5">
                  <c:v>3.1E-2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3AC-48F7-813A-7BB08D60E6F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19190832"/>
        <c:axId val="419190504"/>
      </c:lineChart>
      <c:catAx>
        <c:axId val="4191908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419190504"/>
        <c:crosses val="autoZero"/>
        <c:auto val="1"/>
        <c:lblAlgn val="ctr"/>
        <c:lblOffset val="100"/>
        <c:noMultiLvlLbl val="0"/>
      </c:catAx>
      <c:valAx>
        <c:axId val="4191905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4191908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sv-SE"/>
              <a:t>Sjukfrånvaro per bolag</a:t>
            </a:r>
            <a:r>
              <a:rPr lang="sv-SE" baseline="0"/>
              <a:t> Q1 2019</a:t>
            </a:r>
            <a:endParaRPr lang="sv-SE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Blad3!$A$12</c:f>
              <c:strCache>
                <c:ptCount val="1"/>
                <c:pt idx="0">
                  <c:v>Renova AB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Blad3!$B$11:$D$11</c:f>
              <c:strCache>
                <c:ptCount val="3"/>
                <c:pt idx="0">
                  <c:v>0-14</c:v>
                </c:pt>
                <c:pt idx="1">
                  <c:v>15-</c:v>
                </c:pt>
                <c:pt idx="2">
                  <c:v>Totalt</c:v>
                </c:pt>
              </c:strCache>
            </c:strRef>
          </c:cat>
          <c:val>
            <c:numRef>
              <c:f>Blad3!$B$12:$D$12</c:f>
              <c:numCache>
                <c:formatCode>0.0%</c:formatCode>
                <c:ptCount val="3"/>
                <c:pt idx="0">
                  <c:v>3.0356635966790401E-2</c:v>
                </c:pt>
                <c:pt idx="1">
                  <c:v>2.5432308248420299E-2</c:v>
                </c:pt>
                <c:pt idx="2">
                  <c:v>5.5788944215210599E-2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95B-40E4-ABAE-5E6354A1AE92}"/>
            </c:ext>
          </c:extLst>
        </c:ser>
        <c:ser>
          <c:idx val="1"/>
          <c:order val="1"/>
          <c:tx>
            <c:strRef>
              <c:f>Blad3!$A$13</c:f>
              <c:strCache>
                <c:ptCount val="1"/>
                <c:pt idx="0">
                  <c:v>Renova Miljö AB</c:v>
                </c:pt>
              </c:strCache>
            </c:strRef>
          </c:tx>
          <c:spPr>
            <a:solidFill>
              <a:srgbClr val="01A2B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Blad3!$B$11:$D$11</c:f>
              <c:strCache>
                <c:ptCount val="3"/>
                <c:pt idx="0">
                  <c:v>0-14</c:v>
                </c:pt>
                <c:pt idx="1">
                  <c:v>15-</c:v>
                </c:pt>
                <c:pt idx="2">
                  <c:v>Totalt</c:v>
                </c:pt>
              </c:strCache>
            </c:strRef>
          </c:cat>
          <c:val>
            <c:numRef>
              <c:f>Blad3!$B$13:$D$13</c:f>
              <c:numCache>
                <c:formatCode>0.0%</c:formatCode>
                <c:ptCount val="3"/>
                <c:pt idx="0">
                  <c:v>2.4881335229354699E-2</c:v>
                </c:pt>
                <c:pt idx="1">
                  <c:v>3.1539308486715802E-2</c:v>
                </c:pt>
                <c:pt idx="2">
                  <c:v>5.6420643716070598E-2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95B-40E4-ABAE-5E6354A1AE9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85206528"/>
        <c:axId val="585209152"/>
      </c:barChart>
      <c:catAx>
        <c:axId val="5852065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585209152"/>
        <c:crosses val="autoZero"/>
        <c:auto val="1"/>
        <c:lblAlgn val="ctr"/>
        <c:lblOffset val="100"/>
        <c:noMultiLvlLbl val="0"/>
      </c:catAx>
      <c:valAx>
        <c:axId val="5852091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5852065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sv-SE"/>
              <a:t>Sjukfrånvaro per bolag Q1 2020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title>
    <c:autoTitleDeleted val="0"/>
    <c:plotArea>
      <c:layout>
        <c:manualLayout>
          <c:layoutTarget val="inner"/>
          <c:xMode val="edge"/>
          <c:yMode val="edge"/>
          <c:x val="9.9025590551181097E-2"/>
          <c:y val="0.15782407407407409"/>
          <c:w val="0.87875218722659665"/>
          <c:h val="0.6149843248760571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Blad3!$A$3</c:f>
              <c:strCache>
                <c:ptCount val="1"/>
                <c:pt idx="0">
                  <c:v>Renova AB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Blad3!$B$2:$D$2</c:f>
              <c:strCache>
                <c:ptCount val="3"/>
                <c:pt idx="0">
                  <c:v>0-14 dagar</c:v>
                </c:pt>
                <c:pt idx="1">
                  <c:v>15- dagar</c:v>
                </c:pt>
                <c:pt idx="2">
                  <c:v>Totalt</c:v>
                </c:pt>
              </c:strCache>
            </c:strRef>
          </c:cat>
          <c:val>
            <c:numRef>
              <c:f>Blad3!$B$3:$D$3</c:f>
              <c:numCache>
                <c:formatCode>0.0%</c:formatCode>
                <c:ptCount val="3"/>
                <c:pt idx="0">
                  <c:v>2.8167144090145299E-2</c:v>
                </c:pt>
                <c:pt idx="1">
                  <c:v>2.7973294911085501E-2</c:v>
                </c:pt>
                <c:pt idx="2">
                  <c:v>5.61404390012308E-2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A85-44D4-9367-F8A64A02BF18}"/>
            </c:ext>
          </c:extLst>
        </c:ser>
        <c:ser>
          <c:idx val="1"/>
          <c:order val="1"/>
          <c:tx>
            <c:strRef>
              <c:f>Blad3!$A$4</c:f>
              <c:strCache>
                <c:ptCount val="1"/>
                <c:pt idx="0">
                  <c:v>Renova Miljö AB</c:v>
                </c:pt>
              </c:strCache>
            </c:strRef>
          </c:tx>
          <c:spPr>
            <a:solidFill>
              <a:srgbClr val="01A2B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Blad3!$B$2:$D$2</c:f>
              <c:strCache>
                <c:ptCount val="3"/>
                <c:pt idx="0">
                  <c:v>0-14 dagar</c:v>
                </c:pt>
                <c:pt idx="1">
                  <c:v>15- dagar</c:v>
                </c:pt>
                <c:pt idx="2">
                  <c:v>Totalt</c:v>
                </c:pt>
              </c:strCache>
            </c:strRef>
          </c:cat>
          <c:val>
            <c:numRef>
              <c:f>Blad3!$B$4:$D$4</c:f>
              <c:numCache>
                <c:formatCode>0.0%</c:formatCode>
                <c:ptCount val="3"/>
                <c:pt idx="0">
                  <c:v>2.9911197886931001E-2</c:v>
                </c:pt>
                <c:pt idx="1">
                  <c:v>2.9349476106955801E-2</c:v>
                </c:pt>
                <c:pt idx="2">
                  <c:v>5.9260673993886799E-2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A85-44D4-9367-F8A64A02BF1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57408688"/>
        <c:axId val="657408360"/>
      </c:barChart>
      <c:catAx>
        <c:axId val="6574086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657408360"/>
        <c:crosses val="autoZero"/>
        <c:auto val="1"/>
        <c:lblAlgn val="ctr"/>
        <c:lblOffset val="100"/>
        <c:noMultiLvlLbl val="0"/>
      </c:catAx>
      <c:valAx>
        <c:axId val="657408360"/>
        <c:scaling>
          <c:orientation val="minMax"/>
          <c:max val="6.0000000000000012E-2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6574086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sv-SE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endParaRPr lang="sv-SE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sv-SE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fld id="{600EAA46-3594-4FFD-920F-127D70A056ED}" type="slidenum">
              <a:rPr lang="sv-SE"/>
              <a:pPr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sv-SE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sv-SE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sv-SE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77508569-7ABC-4751-9134-3BFDEE500652}" type="slidenum">
              <a:rPr lang="sv-SE"/>
              <a:pPr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5F2BDD8-24FF-443F-8349-2B75ADB308D4}" type="slidenum">
              <a:rPr lang="sv-SE"/>
              <a:pPr/>
              <a:t>1</a:t>
            </a:fld>
            <a:endParaRPr lang="sv-SE"/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A92DD9C-B074-45C8-88C7-49332F0C6CAA}" type="datetime1">
              <a:rPr lang="sv-SE"/>
              <a:pPr/>
              <a:t>2020-04-14</a:t>
            </a:fld>
            <a:r>
              <a:rPr lang="sv-SE" sz="900" b="0"/>
              <a:t>/</a:t>
            </a:r>
            <a:fld id="{5D47FFF5-D156-4B3B-9BA9-249B3FEA4F75}" type="slidenum">
              <a:rPr lang="sv-SE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A92DD9C-B074-45C8-88C7-49332F0C6CAA}" type="datetime1">
              <a:rPr lang="sv-SE"/>
              <a:pPr/>
              <a:t>2020-04-14</a:t>
            </a:fld>
            <a:r>
              <a:rPr lang="sv-SE" sz="900" b="0"/>
              <a:t>/</a:t>
            </a:r>
            <a:fld id="{4E9FC7C1-136F-4612-BA2B-EC95315A87A3}" type="slidenum">
              <a:rPr lang="sv-SE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43688" y="773113"/>
            <a:ext cx="2105025" cy="5248275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323850" y="773113"/>
            <a:ext cx="6167438" cy="5248275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A92DD9C-B074-45C8-88C7-49332F0C6CAA}" type="datetime1">
              <a:rPr lang="sv-SE"/>
              <a:pPr/>
              <a:t>2020-04-14</a:t>
            </a:fld>
            <a:r>
              <a:rPr lang="sv-SE" sz="900" b="0"/>
              <a:t>/</a:t>
            </a:r>
            <a:fld id="{4FF7342E-EB9F-4C08-81AD-3094CCC9B756}" type="slidenum">
              <a:rPr lang="sv-SE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A92DD9C-B074-45C8-88C7-49332F0C6CAA}" type="datetime1">
              <a:rPr lang="sv-SE"/>
              <a:pPr/>
              <a:t>2020-04-14</a:t>
            </a:fld>
            <a:r>
              <a:rPr lang="sv-SE" sz="900" b="0"/>
              <a:t>/</a:t>
            </a:r>
            <a:fld id="{8B3BF6E1-930A-432C-95D9-DDD3B3BA2F07}" type="slidenum">
              <a:rPr lang="sv-SE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A92DD9C-B074-45C8-88C7-49332F0C6CAA}" type="datetime1">
              <a:rPr lang="sv-SE"/>
              <a:pPr/>
              <a:t>2020-04-14</a:t>
            </a:fld>
            <a:r>
              <a:rPr lang="sv-SE" sz="900" b="0"/>
              <a:t>/</a:t>
            </a:r>
            <a:fld id="{B102475E-BCFA-46A5-86B6-D0E90AC56108}" type="slidenum">
              <a:rPr lang="sv-SE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323850" y="2060575"/>
            <a:ext cx="4135438" cy="39608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11688" y="2060575"/>
            <a:ext cx="4137025" cy="39608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A92DD9C-B074-45C8-88C7-49332F0C6CAA}" type="datetime1">
              <a:rPr lang="sv-SE"/>
              <a:pPr/>
              <a:t>2020-04-14</a:t>
            </a:fld>
            <a:r>
              <a:rPr lang="sv-SE" sz="900" b="0"/>
              <a:t>/</a:t>
            </a:r>
            <a:fld id="{523EB1D6-8FDC-4F58-9C85-6A2FCFB8A8E2}" type="slidenum">
              <a:rPr lang="sv-SE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A92DD9C-B074-45C8-88C7-49332F0C6CAA}" type="datetime1">
              <a:rPr lang="sv-SE"/>
              <a:pPr/>
              <a:t>2020-04-14</a:t>
            </a:fld>
            <a:r>
              <a:rPr lang="sv-SE" sz="900" b="0"/>
              <a:t>/</a:t>
            </a:r>
            <a:fld id="{81E11FF8-2E52-4505-BBCE-894CC9CFD9BE}" type="slidenum">
              <a:rPr lang="sv-SE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A92DD9C-B074-45C8-88C7-49332F0C6CAA}" type="datetime1">
              <a:rPr lang="sv-SE"/>
              <a:pPr/>
              <a:t>2020-04-14</a:t>
            </a:fld>
            <a:r>
              <a:rPr lang="sv-SE" sz="900" b="0"/>
              <a:t>/</a:t>
            </a:r>
            <a:fld id="{BFC518DD-AB36-4C89-9E87-879F2118F0CE}" type="slidenum">
              <a:rPr lang="sv-SE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A92DD9C-B074-45C8-88C7-49332F0C6CAA}" type="datetime1">
              <a:rPr lang="sv-SE"/>
              <a:pPr/>
              <a:t>2020-04-14</a:t>
            </a:fld>
            <a:r>
              <a:rPr lang="sv-SE" sz="900" b="0"/>
              <a:t>/</a:t>
            </a:r>
            <a:fld id="{93E89FD0-B583-4728-85C4-3F11436803F6}" type="slidenum">
              <a:rPr lang="sv-SE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A92DD9C-B074-45C8-88C7-49332F0C6CAA}" type="datetime1">
              <a:rPr lang="sv-SE"/>
              <a:pPr/>
              <a:t>2020-04-14</a:t>
            </a:fld>
            <a:r>
              <a:rPr lang="sv-SE" sz="900" b="0"/>
              <a:t>/</a:t>
            </a:r>
            <a:fld id="{CED97C71-7947-4ED1-AB7A-67459759E4A4}" type="slidenum">
              <a:rPr lang="sv-SE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A92DD9C-B074-45C8-88C7-49332F0C6CAA}" type="datetime1">
              <a:rPr lang="sv-SE"/>
              <a:pPr/>
              <a:t>2020-04-14</a:t>
            </a:fld>
            <a:r>
              <a:rPr lang="sv-SE" sz="900" b="0"/>
              <a:t>/</a:t>
            </a:r>
            <a:fld id="{597313F0-B01E-4280-8C24-441F285F4F23}" type="slidenum">
              <a:rPr lang="sv-SE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23850" y="500042"/>
            <a:ext cx="842486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/>
              <a:t>Klicka ändra format på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3850" y="1785926"/>
            <a:ext cx="8424863" cy="3960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  <a:p>
            <a:pPr lvl="0"/>
            <a:endParaRPr lang="sv-SE"/>
          </a:p>
          <a:p>
            <a:pPr lvl="1"/>
            <a:endParaRPr lang="sv-SE"/>
          </a:p>
          <a:p>
            <a:pPr lvl="2"/>
            <a:endParaRPr lang="sv-SE"/>
          </a:p>
          <a:p>
            <a:pPr lvl="0"/>
            <a:endParaRPr lang="sv-SE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23850" y="6453188"/>
            <a:ext cx="1905000" cy="26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b" anchorCtr="0" compatLnSpc="1">
            <a:prstTxWarp prst="textNoShape">
              <a:avLst/>
            </a:prstTxWarp>
          </a:bodyPr>
          <a:lstStyle>
            <a:lvl1pPr defTabSz="762000">
              <a:defRPr sz="800" b="1">
                <a:solidFill>
                  <a:schemeClr val="bg1"/>
                </a:solidFill>
              </a:defRPr>
            </a:lvl1pPr>
          </a:lstStyle>
          <a:p>
            <a:fld id="{FA92DD9C-B074-45C8-88C7-49332F0C6CAA}" type="datetime1">
              <a:rPr lang="sv-SE"/>
              <a:pPr/>
              <a:t>2020-04-14</a:t>
            </a:fld>
            <a:r>
              <a:rPr lang="sv-SE" sz="900"/>
              <a:t>/</a:t>
            </a:r>
            <a:fld id="{A4C50670-A18A-4F62-84F1-8AF6FE56B6FF}" type="slidenum">
              <a:rPr lang="sv-SE"/>
              <a:pPr/>
              <a:t>‹#›</a:t>
            </a:fld>
            <a:endParaRPr lang="sv-SE"/>
          </a:p>
        </p:txBody>
      </p:sp>
      <p:pic>
        <p:nvPicPr>
          <p:cNvPr id="6" name="Bildobjekt 5" descr="renovalogo_mall2014.jp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7621704" y="5984050"/>
            <a:ext cx="1257300" cy="64436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/>
  <p:txStyles>
    <p:titleStyle>
      <a:lvl1pPr algn="l" defTabSz="762000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defTabSz="762000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defTabSz="762000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defTabSz="762000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defTabSz="762000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defTabSz="762000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defTabSz="762000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defTabSz="762000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defTabSz="762000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381000" indent="-381000" algn="l" defTabSz="762000" rtl="0" eaLnBrk="1" fontAlgn="base" hangingPunct="1">
        <a:lnSpc>
          <a:spcPts val="3000"/>
        </a:lnSpc>
        <a:spcBef>
          <a:spcPct val="20000"/>
        </a:spcBef>
        <a:spcAft>
          <a:spcPct val="0"/>
        </a:spcAft>
        <a:buClr>
          <a:srgbClr val="FE5A1D"/>
        </a:buClr>
        <a:buFont typeface="Wingdings" pitchFamily="2" charset="2"/>
        <a:buChar char="§"/>
        <a:defRPr sz="2000">
          <a:solidFill>
            <a:srgbClr val="292929"/>
          </a:solidFill>
          <a:latin typeface="+mn-lt"/>
          <a:ea typeface="+mn-ea"/>
          <a:cs typeface="+mn-cs"/>
        </a:defRPr>
      </a:lvl1pPr>
      <a:lvl2pPr marL="800100" indent="-342900" algn="l" defTabSz="762000" rtl="0" eaLnBrk="1" fontAlgn="base" hangingPunct="1">
        <a:spcBef>
          <a:spcPct val="20000"/>
        </a:spcBef>
        <a:spcAft>
          <a:spcPct val="0"/>
        </a:spcAft>
        <a:buClr>
          <a:srgbClr val="FE5A1D"/>
        </a:buClr>
        <a:buFont typeface="Wingdings" pitchFamily="2" charset="2"/>
        <a:buChar char="§"/>
        <a:defRPr>
          <a:solidFill>
            <a:srgbClr val="292929"/>
          </a:solidFill>
          <a:latin typeface="+mn-lt"/>
        </a:defRPr>
      </a:lvl2pPr>
      <a:lvl3pPr marL="1219200" indent="-304800" algn="l" defTabSz="762000" rtl="0" eaLnBrk="1" fontAlgn="base" hangingPunct="1">
        <a:spcBef>
          <a:spcPct val="20000"/>
        </a:spcBef>
        <a:spcAft>
          <a:spcPct val="0"/>
        </a:spcAft>
        <a:buClr>
          <a:srgbClr val="FE5A1D"/>
        </a:buClr>
        <a:buFont typeface="Wingdings" pitchFamily="2" charset="2"/>
        <a:buChar char="§"/>
        <a:defRPr sz="1600" i="1">
          <a:solidFill>
            <a:srgbClr val="292929"/>
          </a:solidFill>
          <a:latin typeface="+mn-lt"/>
        </a:defRPr>
      </a:lvl3pPr>
      <a:lvl4pPr marL="1676400" indent="-304800" algn="l" defTabSz="762000" rtl="0" eaLnBrk="1" fontAlgn="base" hangingPunct="1">
        <a:spcBef>
          <a:spcPct val="20000"/>
        </a:spcBef>
        <a:spcAft>
          <a:spcPct val="0"/>
        </a:spcAft>
        <a:buClr>
          <a:srgbClr val="FE5A1D"/>
        </a:buClr>
        <a:buFont typeface="Wingdings" pitchFamily="2" charset="2"/>
        <a:buChar char="§"/>
        <a:defRPr sz="1600">
          <a:solidFill>
            <a:srgbClr val="292929"/>
          </a:solidFill>
          <a:latin typeface="+mn-lt"/>
        </a:defRPr>
      </a:lvl4pPr>
      <a:lvl5pPr marL="2095500" indent="-266700" algn="l" defTabSz="762000" rtl="0" eaLnBrk="1" fontAlgn="base" hangingPunct="1">
        <a:spcBef>
          <a:spcPct val="20000"/>
        </a:spcBef>
        <a:spcAft>
          <a:spcPct val="0"/>
        </a:spcAft>
        <a:buClr>
          <a:srgbClr val="FE5A1D"/>
        </a:buClr>
        <a:buFont typeface="Wingdings" pitchFamily="2" charset="2"/>
        <a:buChar char="§"/>
        <a:defRPr sz="1400">
          <a:solidFill>
            <a:srgbClr val="292929"/>
          </a:solidFill>
          <a:latin typeface="+mn-lt"/>
        </a:defRPr>
      </a:lvl5pPr>
      <a:lvl6pPr marL="2552700" indent="-266700" algn="l" defTabSz="762000" rtl="0" eaLnBrk="1" fontAlgn="base" hangingPunct="1">
        <a:spcBef>
          <a:spcPct val="20000"/>
        </a:spcBef>
        <a:spcAft>
          <a:spcPct val="0"/>
        </a:spcAft>
        <a:buClr>
          <a:srgbClr val="FE5A1D"/>
        </a:buClr>
        <a:buFont typeface="Wingdings" pitchFamily="2" charset="2"/>
        <a:buChar char="§"/>
        <a:defRPr sz="1400">
          <a:solidFill>
            <a:srgbClr val="292929"/>
          </a:solidFill>
          <a:latin typeface="+mn-lt"/>
        </a:defRPr>
      </a:lvl6pPr>
      <a:lvl7pPr marL="3009900" indent="-266700" algn="l" defTabSz="762000" rtl="0" eaLnBrk="1" fontAlgn="base" hangingPunct="1">
        <a:spcBef>
          <a:spcPct val="20000"/>
        </a:spcBef>
        <a:spcAft>
          <a:spcPct val="0"/>
        </a:spcAft>
        <a:buClr>
          <a:srgbClr val="FE5A1D"/>
        </a:buClr>
        <a:buFont typeface="Wingdings" pitchFamily="2" charset="2"/>
        <a:buChar char="§"/>
        <a:defRPr sz="1400">
          <a:solidFill>
            <a:srgbClr val="292929"/>
          </a:solidFill>
          <a:latin typeface="+mn-lt"/>
        </a:defRPr>
      </a:lvl7pPr>
      <a:lvl8pPr marL="3467100" indent="-266700" algn="l" defTabSz="762000" rtl="0" eaLnBrk="1" fontAlgn="base" hangingPunct="1">
        <a:spcBef>
          <a:spcPct val="20000"/>
        </a:spcBef>
        <a:spcAft>
          <a:spcPct val="0"/>
        </a:spcAft>
        <a:buClr>
          <a:srgbClr val="FE5A1D"/>
        </a:buClr>
        <a:buFont typeface="Wingdings" pitchFamily="2" charset="2"/>
        <a:buChar char="§"/>
        <a:defRPr sz="1400">
          <a:solidFill>
            <a:srgbClr val="292929"/>
          </a:solidFill>
          <a:latin typeface="+mn-lt"/>
        </a:defRPr>
      </a:lvl8pPr>
      <a:lvl9pPr marL="3924300" indent="-266700" algn="l" defTabSz="762000" rtl="0" eaLnBrk="1" fontAlgn="base" hangingPunct="1">
        <a:spcBef>
          <a:spcPct val="20000"/>
        </a:spcBef>
        <a:spcAft>
          <a:spcPct val="0"/>
        </a:spcAft>
        <a:buClr>
          <a:srgbClr val="FE5A1D"/>
        </a:buClr>
        <a:buFont typeface="Wingdings" pitchFamily="2" charset="2"/>
        <a:buChar char="§"/>
        <a:defRPr sz="1400">
          <a:solidFill>
            <a:srgbClr val="292929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2DD9C-B074-45C8-88C7-49332F0C6CAA}" type="datetime1">
              <a:rPr lang="sv-SE"/>
              <a:pPr/>
              <a:t>2020-04-14</a:t>
            </a:fld>
            <a:r>
              <a:rPr lang="sv-SE" sz="900" b="0"/>
              <a:t>/</a:t>
            </a:r>
            <a:fld id="{A0577D02-FA7A-4B1E-BD1F-6F599AD21E4A}" type="slidenum">
              <a:rPr lang="sv-SE"/>
              <a:pPr/>
              <a:t>1</a:t>
            </a:fld>
            <a:endParaRPr lang="sv-SE"/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320469" y="188640"/>
            <a:ext cx="8424863" cy="1143000"/>
          </a:xfrm>
        </p:spPr>
        <p:txBody>
          <a:bodyPr/>
          <a:lstStyle/>
          <a:p>
            <a:pPr algn="ctr"/>
            <a:r>
              <a:rPr lang="sv-SE" sz="2800" dirty="0"/>
              <a:t>Sjukfrånvaro Renovakoncernen Q1 2020 </a:t>
            </a:r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174E6937-1861-440D-B0D7-A76513E1F37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63447966"/>
              </p:ext>
            </p:extLst>
          </p:nvPr>
        </p:nvGraphicFramePr>
        <p:xfrm>
          <a:off x="4532900" y="1088767"/>
          <a:ext cx="4540623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id="{95C2CF6F-4262-451F-B7E8-E965435EB0C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46886507"/>
              </p:ext>
            </p:extLst>
          </p:nvPr>
        </p:nvGraphicFramePr>
        <p:xfrm>
          <a:off x="46757" y="4005469"/>
          <a:ext cx="4540623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9" name="Diagram 8">
            <a:extLst>
              <a:ext uri="{FF2B5EF4-FFF2-40B4-BE49-F238E27FC236}">
                <a16:creationId xmlns:a16="http://schemas.microsoft.com/office/drawing/2014/main" id="{D7FFFF9A-BEBF-4981-8A6E-D0A553DA45A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94793669"/>
              </p:ext>
            </p:extLst>
          </p:nvPr>
        </p:nvGraphicFramePr>
        <p:xfrm>
          <a:off x="-57150" y="1035415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7" name="textruta 6">
            <a:extLst>
              <a:ext uri="{FF2B5EF4-FFF2-40B4-BE49-F238E27FC236}">
                <a16:creationId xmlns:a16="http://schemas.microsoft.com/office/drawing/2014/main" id="{8038BB9F-DA63-4D5E-AA7D-EC8FA3ADBC45}"/>
              </a:ext>
            </a:extLst>
          </p:cNvPr>
          <p:cNvSpPr txBox="1"/>
          <p:nvPr/>
        </p:nvSpPr>
        <p:spPr>
          <a:xfrm>
            <a:off x="5940152" y="4797152"/>
            <a:ext cx="2016473" cy="84638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sv-SE" sz="1600" dirty="0"/>
              <a:t>Mål 2020  Q1 2020</a:t>
            </a:r>
            <a:br>
              <a:rPr lang="sv-SE" dirty="0"/>
            </a:br>
            <a:r>
              <a:rPr lang="sv-SE" sz="1100" dirty="0"/>
              <a:t>Kort:   2,0%	 3,9%</a:t>
            </a:r>
            <a:br>
              <a:rPr lang="sv-SE" sz="1100" dirty="0"/>
            </a:br>
            <a:r>
              <a:rPr lang="sv-SE" sz="1100" dirty="0"/>
              <a:t>Lång:  3,5%	 2,8%</a:t>
            </a:r>
          </a:p>
          <a:p>
            <a:r>
              <a:rPr lang="sv-SE" sz="1100" dirty="0"/>
              <a:t>Totalt: 5,5%	 6,8%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FAC901C-0057-44D9-89AA-650578D93C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850" y="500042"/>
            <a:ext cx="8424863" cy="696710"/>
          </a:xfrm>
        </p:spPr>
        <p:txBody>
          <a:bodyPr/>
          <a:lstStyle/>
          <a:p>
            <a:pPr algn="ctr"/>
            <a:r>
              <a:rPr lang="sv-SE" sz="2800" dirty="0"/>
              <a:t>Sjukfrånvaro</a:t>
            </a:r>
            <a:r>
              <a:rPr lang="sv-SE" sz="3200" dirty="0"/>
              <a:t> kvinnor och män Q1 2020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12F3796-794A-438B-BE4A-0639856A30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2DD9C-B074-45C8-88C7-49332F0C6CAA}" type="datetime1">
              <a:rPr lang="sv-SE" smtClean="0"/>
              <a:pPr/>
              <a:t>2020-04-14</a:t>
            </a:fld>
            <a:r>
              <a:rPr lang="sv-SE" sz="900" b="0"/>
              <a:t>/</a:t>
            </a:r>
            <a:fld id="{8B3BF6E1-930A-432C-95D9-DDD3B3BA2F07}" type="slidenum">
              <a:rPr lang="sv-SE" smtClean="0"/>
              <a:pPr/>
              <a:t>2</a:t>
            </a:fld>
            <a:endParaRPr lang="sv-SE"/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A638D5B1-C833-4144-B3A8-18D8B853ED1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44673096"/>
              </p:ext>
            </p:extLst>
          </p:nvPr>
        </p:nvGraphicFramePr>
        <p:xfrm>
          <a:off x="4572000" y="2204864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E583A675-3D49-40E3-8157-D47CA47CB56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44921740"/>
              </p:ext>
            </p:extLst>
          </p:nvPr>
        </p:nvGraphicFramePr>
        <p:xfrm>
          <a:off x="0" y="2204864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5007030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63DB69D-DF20-451C-A943-55D7CE0D8E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sz="2800" dirty="0"/>
              <a:t>Sjukfrånvaro per bolag Q1</a:t>
            </a:r>
            <a:r>
              <a:rPr lang="sv-SE" dirty="0"/>
              <a:t>	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BBDB481A-5E70-43DB-B145-F3B98831DF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2DD9C-B074-45C8-88C7-49332F0C6CAA}" type="datetime1">
              <a:rPr lang="sv-SE" smtClean="0"/>
              <a:pPr/>
              <a:t>2020-04-14</a:t>
            </a:fld>
            <a:r>
              <a:rPr lang="sv-SE" sz="900" b="0"/>
              <a:t>/</a:t>
            </a:r>
            <a:fld id="{8B3BF6E1-930A-432C-95D9-DDD3B3BA2F07}" type="slidenum">
              <a:rPr lang="sv-SE" smtClean="0"/>
              <a:pPr/>
              <a:t>3</a:t>
            </a:fld>
            <a:endParaRPr lang="sv-SE"/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C5E5924E-3E56-4482-81B0-E3B38E58929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79705020"/>
              </p:ext>
            </p:extLst>
          </p:nvPr>
        </p:nvGraphicFramePr>
        <p:xfrm>
          <a:off x="251520" y="1916832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C4ACD5E2-BDA2-4CAD-A2ED-687BFE9D6EC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41765019"/>
              </p:ext>
            </p:extLst>
          </p:nvPr>
        </p:nvGraphicFramePr>
        <p:xfrm>
          <a:off x="4716016" y="1938566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14969046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F6633"/>
      </a:accent1>
      <a:accent2>
        <a:srgbClr val="FECC3E"/>
      </a:accent2>
      <a:accent3>
        <a:srgbClr val="FFFFFF"/>
      </a:accent3>
      <a:accent4>
        <a:srgbClr val="000000"/>
      </a:accent4>
      <a:accent5>
        <a:srgbClr val="FFB8AD"/>
      </a:accent5>
      <a:accent6>
        <a:srgbClr val="E6B937"/>
      </a:accent6>
      <a:hlink>
        <a:srgbClr val="3AA06E"/>
      </a:hlink>
      <a:folHlink>
        <a:srgbClr val="FFFFFF"/>
      </a:folHlink>
    </a:clrScheme>
    <a:fontScheme name="blan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67</TotalTime>
  <Words>62</Words>
  <Application>Microsoft Office PowerPoint</Application>
  <PresentationFormat>Bildspel på skärmen (4:3)</PresentationFormat>
  <Paragraphs>20</Paragraphs>
  <Slides>3</Slides>
  <Notes>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3</vt:i4>
      </vt:variant>
    </vt:vector>
  </HeadingPairs>
  <TitlesOfParts>
    <vt:vector size="7" baseType="lpstr">
      <vt:lpstr>Arial</vt:lpstr>
      <vt:lpstr>Times New Roman</vt:lpstr>
      <vt:lpstr>Wingdings</vt:lpstr>
      <vt:lpstr>Presentation</vt:lpstr>
      <vt:lpstr>Sjukfrånvaro Renovakoncernen Q1 2020 </vt:lpstr>
      <vt:lpstr>Sjukfrånvaro kvinnor och män Q1 2020</vt:lpstr>
      <vt:lpstr>Sjukfrånvaro per bolag Q1 </vt:lpstr>
    </vt:vector>
  </TitlesOfParts>
  <Company>Renova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Sjukfrånvaro Renovakoncernen Q1</dc:title>
  <dc:creator>Johanna Rova</dc:creator>
  <cp:lastModifiedBy>Karin Hjärn</cp:lastModifiedBy>
  <cp:revision>6</cp:revision>
  <dcterms:created xsi:type="dcterms:W3CDTF">2020-04-14T06:12:26Z</dcterms:created>
  <dcterms:modified xsi:type="dcterms:W3CDTF">2020-04-14T10:00:41Z</dcterms:modified>
</cp:coreProperties>
</file>