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69" r:id="rId3"/>
    <p:sldId id="270" r:id="rId4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2B1"/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1" autoAdjust="0"/>
    <p:restoredTop sz="96357" autoAdjust="0"/>
  </p:normalViewPr>
  <p:slideViewPr>
    <p:cSldViewPr>
      <p:cViewPr varScale="1">
        <p:scale>
          <a:sx n="80" d="100"/>
          <a:sy n="80" d="100"/>
        </p:scale>
        <p:origin x="94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</a:t>
            </a:r>
            <a:r>
              <a:rPr lang="sv-SE" baseline="0"/>
              <a:t> koncern Q1 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'koncern Q1'!$B$2</c:f>
              <c:strCache>
                <c:ptCount val="1"/>
                <c:pt idx="0">
                  <c:v>0-14 dagar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Q1'!$A$3:$A$5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Q1'!$B$3:$B$5</c:f>
              <c:numCache>
                <c:formatCode>0.0%</c:formatCode>
                <c:ptCount val="3"/>
                <c:pt idx="0">
                  <c:v>2.3519865009180099E-2</c:v>
                </c:pt>
                <c:pt idx="1">
                  <c:v>2.3626590499860101E-2</c:v>
                </c:pt>
                <c:pt idx="2">
                  <c:v>3.9289591872448001E-2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74-495A-9D98-BDD5B168A023}"/>
            </c:ext>
          </c:extLst>
        </c:ser>
        <c:ser>
          <c:idx val="1"/>
          <c:order val="1"/>
          <c:tx>
            <c:strRef>
              <c:f>'koncern Q1'!$C$2</c:f>
              <c:strCache>
                <c:ptCount val="1"/>
                <c:pt idx="0">
                  <c:v>15- dagar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Q1'!$A$3:$A$5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Q1'!$C$3:$C$5</c:f>
              <c:numCache>
                <c:formatCode>0.0%</c:formatCode>
                <c:ptCount val="3"/>
                <c:pt idx="0">
                  <c:v>2.9091877009891499E-2</c:v>
                </c:pt>
                <c:pt idx="1">
                  <c:v>2.8775803544555102E-2</c:v>
                </c:pt>
                <c:pt idx="2">
                  <c:v>2.8388674438893102E-2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4-495A-9D98-BDD5B168A023}"/>
            </c:ext>
          </c:extLst>
        </c:ser>
        <c:ser>
          <c:idx val="2"/>
          <c:order val="2"/>
          <c:tx>
            <c:strRef>
              <c:f>'koncern Q1'!$D$2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Q1'!$A$3:$A$5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Q1'!$D$3:$D$5</c:f>
              <c:numCache>
                <c:formatCode>0.0%</c:formatCode>
                <c:ptCount val="3"/>
                <c:pt idx="0">
                  <c:v>5.2611742019071601E-2</c:v>
                </c:pt>
                <c:pt idx="1">
                  <c:v>5.2402394044415199E-2</c:v>
                </c:pt>
                <c:pt idx="2">
                  <c:v>6.7678266311341106E-2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74-495A-9D98-BDD5B168A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7317464"/>
        <c:axId val="581409720"/>
      </c:lineChart>
      <c:catAx>
        <c:axId val="427317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81409720"/>
        <c:crosses val="autoZero"/>
        <c:auto val="1"/>
        <c:lblAlgn val="ctr"/>
        <c:lblOffset val="100"/>
        <c:noMultiLvlLbl val="0"/>
      </c:catAx>
      <c:valAx>
        <c:axId val="581409720"/>
        <c:scaling>
          <c:orientation val="minMax"/>
          <c:max val="7.0000000000000007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7317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0" i="0" u="none" strike="noStrike" baseline="0">
                <a:effectLst/>
              </a:rPr>
              <a:t>Sjukfrånvaro årsvis Q1</a:t>
            </a:r>
            <a:r>
              <a:rPr lang="sv-SE" sz="1400" b="0" i="0" u="none" strike="noStrike" baseline="0"/>
              <a:t> 2015-2020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'koncern Q1'!$B$36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'koncern Q1'!$A$37:$A$42</c:f>
              <c:numCache>
                <c:formatCode>@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'koncern Q1'!$B$37:$B$42</c:f>
              <c:numCache>
                <c:formatCode>0.0%</c:formatCode>
                <c:ptCount val="6"/>
                <c:pt idx="0">
                  <c:v>3.44E-2</c:v>
                </c:pt>
                <c:pt idx="1">
                  <c:v>3.3799999999999997E-2</c:v>
                </c:pt>
                <c:pt idx="2">
                  <c:v>2.64E-2</c:v>
                </c:pt>
                <c:pt idx="3">
                  <c:v>2.6700000000000002E-2</c:v>
                </c:pt>
                <c:pt idx="4">
                  <c:v>2.4913615826228402E-2</c:v>
                </c:pt>
                <c:pt idx="5">
                  <c:v>2.2000000000000002E-2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3E-4A68-853F-C4051BF88507}"/>
            </c:ext>
          </c:extLst>
        </c:ser>
        <c:ser>
          <c:idx val="1"/>
          <c:order val="1"/>
          <c:tx>
            <c:strRef>
              <c:f>'koncern Q1'!$C$36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'koncern Q1'!$A$37:$A$42</c:f>
              <c:numCache>
                <c:formatCode>@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'koncern Q1'!$C$37:$C$42</c:f>
              <c:numCache>
                <c:formatCode>0.0%</c:formatCode>
                <c:ptCount val="6"/>
                <c:pt idx="0">
                  <c:v>3.9100000000000003E-2</c:v>
                </c:pt>
                <c:pt idx="1">
                  <c:v>5.8500000000000003E-2</c:v>
                </c:pt>
                <c:pt idx="2">
                  <c:v>3.7100000000000001E-2</c:v>
                </c:pt>
                <c:pt idx="3">
                  <c:v>3.6600000000000001E-2</c:v>
                </c:pt>
                <c:pt idx="4">
                  <c:v>2.86E-2</c:v>
                </c:pt>
                <c:pt idx="5">
                  <c:v>2.1654940689806099E-2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3E-4A68-853F-C4051BF88507}"/>
            </c:ext>
          </c:extLst>
        </c:ser>
        <c:ser>
          <c:idx val="2"/>
          <c:order val="2"/>
          <c:tx>
            <c:strRef>
              <c:f>'koncern Q1'!$D$36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'koncern Q1'!$A$37:$A$42</c:f>
              <c:numCache>
                <c:formatCode>@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'koncern Q1'!$D$37:$D$42</c:f>
              <c:numCache>
                <c:formatCode>0.0%</c:formatCode>
                <c:ptCount val="6"/>
                <c:pt idx="0">
                  <c:v>7.350000000000001E-2</c:v>
                </c:pt>
                <c:pt idx="1">
                  <c:v>9.2299999999999993E-2</c:v>
                </c:pt>
                <c:pt idx="2">
                  <c:v>6.3500000000000001E-2</c:v>
                </c:pt>
                <c:pt idx="3">
                  <c:v>6.3299999999999995E-2</c:v>
                </c:pt>
                <c:pt idx="4">
                  <c:v>5.3513615826228406E-2</c:v>
                </c:pt>
                <c:pt idx="5">
                  <c:v>4.3610733302106901E-2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03E-4A68-853F-C4051BF885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8895416"/>
        <c:axId val="648896072"/>
      </c:lineChart>
      <c:catAx>
        <c:axId val="648895416"/>
        <c:scaling>
          <c:orientation val="minMax"/>
        </c:scaling>
        <c:delete val="0"/>
        <c:axPos val="b"/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8896072"/>
        <c:crosses val="autoZero"/>
        <c:auto val="1"/>
        <c:lblAlgn val="ctr"/>
        <c:lblOffset val="100"/>
        <c:noMultiLvlLbl val="0"/>
      </c:catAx>
      <c:valAx>
        <c:axId val="64889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8895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 koncern Q1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9.9025590551181097E-2"/>
          <c:y val="0.16708333333333336"/>
          <c:w val="0.87875218722659665"/>
          <c:h val="0.61498432487605714"/>
        </c:manualLayout>
      </c:layout>
      <c:lineChart>
        <c:grouping val="standard"/>
        <c:varyColors val="0"/>
        <c:ser>
          <c:idx val="0"/>
          <c:order val="0"/>
          <c:tx>
            <c:strRef>
              <c:f>'koncern Q1'!$B$16</c:f>
              <c:strCache>
                <c:ptCount val="1"/>
                <c:pt idx="0">
                  <c:v>0-14 dagar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9444444444444445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4D-40C1-97D2-887890147FEA}"/>
                </c:ext>
              </c:extLst>
            </c:dLbl>
            <c:dLbl>
              <c:idx val="1"/>
              <c:layout>
                <c:manualLayout>
                  <c:x val="-1.0185067526415994E-16"/>
                  <c:y val="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4D-40C1-97D2-887890147FEA}"/>
                </c:ext>
              </c:extLst>
            </c:dLbl>
            <c:dLbl>
              <c:idx val="2"/>
              <c:layout>
                <c:manualLayout>
                  <c:x val="-8.3333333333333332E-3"/>
                  <c:y val="-2.7777777777777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4D-40C1-97D2-887890147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Q1'!$A$17:$A$19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Q1'!$B$17:$B$19</c:f>
              <c:numCache>
                <c:formatCode>0.0%</c:formatCode>
                <c:ptCount val="3"/>
                <c:pt idx="0">
                  <c:v>2.83949572485632E-2</c:v>
                </c:pt>
                <c:pt idx="1">
                  <c:v>2.8543495364916599E-2</c:v>
                </c:pt>
                <c:pt idx="2">
                  <c:v>2.4913615826228402E-2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4D-40C1-97D2-887890147FEA}"/>
            </c:ext>
          </c:extLst>
        </c:ser>
        <c:ser>
          <c:idx val="1"/>
          <c:order val="1"/>
          <c:tx>
            <c:strRef>
              <c:f>'koncern Q1'!$C$16</c:f>
              <c:strCache>
                <c:ptCount val="1"/>
                <c:pt idx="0">
                  <c:v>15- dagar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5.5555555555555558E-3"/>
                  <c:y val="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4D-40C1-97D2-887890147F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Q1'!$A$17:$A$19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Q1'!$C$17:$C$19</c:f>
              <c:numCache>
                <c:formatCode>0.0%</c:formatCode>
                <c:ptCount val="3"/>
                <c:pt idx="0">
                  <c:v>3.1763081411271002E-2</c:v>
                </c:pt>
                <c:pt idx="1">
                  <c:v>3.04914738766081E-2</c:v>
                </c:pt>
                <c:pt idx="2">
                  <c:v>2.4319978984405501E-2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4D-40C1-97D2-887890147FEA}"/>
            </c:ext>
          </c:extLst>
        </c:ser>
        <c:ser>
          <c:idx val="2"/>
          <c:order val="2"/>
          <c:tx>
            <c:strRef>
              <c:f>'koncern Q1'!$D$16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'koncern Q1'!$A$17:$A$19</c:f>
              <c:strCache>
                <c:ptCount val="3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</c:strCache>
            </c:strRef>
          </c:cat>
          <c:val>
            <c:numRef>
              <c:f>'koncern Q1'!$D$17:$D$19</c:f>
              <c:numCache>
                <c:formatCode>0.0%</c:formatCode>
                <c:ptCount val="3"/>
                <c:pt idx="0">
                  <c:v>6.0158038659834198E-2</c:v>
                </c:pt>
                <c:pt idx="1">
                  <c:v>5.9034969241524703E-2</c:v>
                </c:pt>
                <c:pt idx="2">
                  <c:v>4.9233594810633899E-2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4D-40C1-97D2-887890147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5921008"/>
        <c:axId val="425920680"/>
      </c:lineChart>
      <c:catAx>
        <c:axId val="42592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5920680"/>
        <c:crosses val="autoZero"/>
        <c:auto val="1"/>
        <c:lblAlgn val="ctr"/>
        <c:lblOffset val="100"/>
        <c:noMultiLvlLbl val="0"/>
      </c:catAx>
      <c:valAx>
        <c:axId val="425920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25921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</a:t>
            </a:r>
            <a:r>
              <a:rPr lang="sv-SE" baseline="0"/>
              <a:t> </a:t>
            </a:r>
            <a:r>
              <a:rPr lang="sv-SE" b="1" baseline="0"/>
              <a:t>lång</a:t>
            </a:r>
            <a:r>
              <a:rPr lang="sv-SE" baseline="0"/>
              <a:t> - per kön Q1 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'sjk. kön'!$A$11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'sjk. kön'!$B$10:$G$10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'sjk. kön'!$B$11:$G$11</c:f>
              <c:numCache>
                <c:formatCode>0.0%</c:formatCode>
                <c:ptCount val="6"/>
                <c:pt idx="0">
                  <c:v>4.24E-2</c:v>
                </c:pt>
                <c:pt idx="1">
                  <c:v>5.21E-2</c:v>
                </c:pt>
                <c:pt idx="2">
                  <c:v>3.4599999999999999E-2</c:v>
                </c:pt>
                <c:pt idx="3">
                  <c:v>2.1899999999999999E-2</c:v>
                </c:pt>
                <c:pt idx="4">
                  <c:v>1.2E-2</c:v>
                </c:pt>
                <c:pt idx="5">
                  <c:v>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7B-46EC-AE35-376042278423}"/>
            </c:ext>
          </c:extLst>
        </c:ser>
        <c:ser>
          <c:idx val="1"/>
          <c:order val="1"/>
          <c:tx>
            <c:strRef>
              <c:f>'sjk. kön'!$A$12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'sjk. kön'!$B$10:$G$10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'sjk. kön'!$B$12:$G$12</c:f>
              <c:numCache>
                <c:formatCode>0.0%</c:formatCode>
                <c:ptCount val="6"/>
                <c:pt idx="0">
                  <c:v>3.8300000000000001E-2</c:v>
                </c:pt>
                <c:pt idx="1">
                  <c:v>5.9700000000000003E-2</c:v>
                </c:pt>
                <c:pt idx="2">
                  <c:v>3.7699999999999997E-2</c:v>
                </c:pt>
                <c:pt idx="3">
                  <c:v>0.04</c:v>
                </c:pt>
                <c:pt idx="4">
                  <c:v>3.3000000000000002E-2</c:v>
                </c:pt>
                <c:pt idx="5">
                  <c:v>3.1E-2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7B-46EC-AE35-3760422784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7083696"/>
        <c:axId val="767084024"/>
      </c:lineChart>
      <c:catAx>
        <c:axId val="76708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67084024"/>
        <c:crosses val="autoZero"/>
        <c:auto val="1"/>
        <c:lblAlgn val="ctr"/>
        <c:lblOffset val="100"/>
        <c:noMultiLvlLbl val="0"/>
      </c:catAx>
      <c:valAx>
        <c:axId val="767084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67083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 </a:t>
            </a:r>
            <a:r>
              <a:rPr lang="sv-SE" b="1"/>
              <a:t>kor</a:t>
            </a:r>
            <a:r>
              <a:rPr lang="sv-SE" b="1" baseline="0"/>
              <a:t>t</a:t>
            </a:r>
            <a:r>
              <a:rPr lang="sv-SE" baseline="0"/>
              <a:t> - per kön Q1 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'sjk. kön'!$A$4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'sjk. kön'!$B$3:$G$3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'sjk. kön'!$B$4:$G$4</c:f>
              <c:numCache>
                <c:formatCode>0.0%</c:formatCode>
                <c:ptCount val="6"/>
                <c:pt idx="0">
                  <c:v>2.6599999999999999E-2</c:v>
                </c:pt>
                <c:pt idx="1">
                  <c:v>2.7300000000000001E-2</c:v>
                </c:pt>
                <c:pt idx="2">
                  <c:v>1.66E-2</c:v>
                </c:pt>
                <c:pt idx="3">
                  <c:v>1.8499999999999999E-2</c:v>
                </c:pt>
                <c:pt idx="4">
                  <c:v>2.2000000000000002E-2</c:v>
                </c:pt>
                <c:pt idx="5">
                  <c:v>2.1000000000000001E-2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AC-48F7-813A-7BB08D60E6F6}"/>
            </c:ext>
          </c:extLst>
        </c:ser>
        <c:ser>
          <c:idx val="1"/>
          <c:order val="1"/>
          <c:tx>
            <c:strRef>
              <c:f>'sjk. kön'!$A$5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'sjk. kön'!$B$3:$G$3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'sjk. kön'!$B$5:$G$5</c:f>
              <c:numCache>
                <c:formatCode>0.0%</c:formatCode>
                <c:ptCount val="6"/>
                <c:pt idx="0">
                  <c:v>3.6200000000000003E-2</c:v>
                </c:pt>
                <c:pt idx="1">
                  <c:v>3.5099999999999999E-2</c:v>
                </c:pt>
                <c:pt idx="2">
                  <c:v>2.87E-2</c:v>
                </c:pt>
                <c:pt idx="3">
                  <c:v>2.87E-2</c:v>
                </c:pt>
                <c:pt idx="4">
                  <c:v>2.8999999999999998E-2</c:v>
                </c:pt>
                <c:pt idx="5">
                  <c:v>3.1E-2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AC-48F7-813A-7BB08D60E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9190832"/>
        <c:axId val="419190504"/>
      </c:lineChart>
      <c:catAx>
        <c:axId val="41919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9190504"/>
        <c:crosses val="autoZero"/>
        <c:auto val="1"/>
        <c:lblAlgn val="ctr"/>
        <c:lblOffset val="100"/>
        <c:noMultiLvlLbl val="0"/>
      </c:catAx>
      <c:valAx>
        <c:axId val="419190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9190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 per bolag</a:t>
            </a:r>
            <a:r>
              <a:rPr lang="sv-SE" baseline="0"/>
              <a:t> Q1 2019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Blad3!$A$12</c:f>
              <c:strCache>
                <c:ptCount val="1"/>
                <c:pt idx="0">
                  <c:v>Renova AB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Blad3!$B$11:$D$11</c:f>
              <c:strCache>
                <c:ptCount val="3"/>
                <c:pt idx="0">
                  <c:v>0-14</c:v>
                </c:pt>
                <c:pt idx="1">
                  <c:v>15-</c:v>
                </c:pt>
                <c:pt idx="2">
                  <c:v>Totalt</c:v>
                </c:pt>
              </c:strCache>
            </c:strRef>
          </c:cat>
          <c:val>
            <c:numRef>
              <c:f>Blad3!$B$12:$D$12</c:f>
              <c:numCache>
                <c:formatCode>0.0%</c:formatCode>
                <c:ptCount val="3"/>
                <c:pt idx="0">
                  <c:v>3.0356635966790401E-2</c:v>
                </c:pt>
                <c:pt idx="1">
                  <c:v>2.5432308248420299E-2</c:v>
                </c:pt>
                <c:pt idx="2">
                  <c:v>5.5788944215210599E-2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B-40E4-ABAE-5E6354A1AE92}"/>
            </c:ext>
          </c:extLst>
        </c:ser>
        <c:ser>
          <c:idx val="1"/>
          <c:order val="1"/>
          <c:tx>
            <c:strRef>
              <c:f>Blad3!$A$13</c:f>
              <c:strCache>
                <c:ptCount val="1"/>
                <c:pt idx="0">
                  <c:v>Renova Miljö AB</c:v>
                </c:pt>
              </c:strCache>
            </c:strRef>
          </c:tx>
          <c:spPr>
            <a:solidFill>
              <a:srgbClr val="01A2B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Blad3!$B$11:$D$11</c:f>
              <c:strCache>
                <c:ptCount val="3"/>
                <c:pt idx="0">
                  <c:v>0-14</c:v>
                </c:pt>
                <c:pt idx="1">
                  <c:v>15-</c:v>
                </c:pt>
                <c:pt idx="2">
                  <c:v>Totalt</c:v>
                </c:pt>
              </c:strCache>
            </c:strRef>
          </c:cat>
          <c:val>
            <c:numRef>
              <c:f>Blad3!$B$13:$D$13</c:f>
              <c:numCache>
                <c:formatCode>0.0%</c:formatCode>
                <c:ptCount val="3"/>
                <c:pt idx="0">
                  <c:v>2.4881335229354699E-2</c:v>
                </c:pt>
                <c:pt idx="1">
                  <c:v>3.1539308486715802E-2</c:v>
                </c:pt>
                <c:pt idx="2">
                  <c:v>5.6420643716070598E-2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B-40E4-ABAE-5E6354A1AE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5206528"/>
        <c:axId val="585209152"/>
      </c:barChart>
      <c:catAx>
        <c:axId val="58520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85209152"/>
        <c:crosses val="autoZero"/>
        <c:auto val="1"/>
        <c:lblAlgn val="ctr"/>
        <c:lblOffset val="100"/>
        <c:noMultiLvlLbl val="0"/>
      </c:catAx>
      <c:valAx>
        <c:axId val="58520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8520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 per bolag Q1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9.9025590551181097E-2"/>
          <c:y val="0.15782407407407409"/>
          <c:w val="0.87875218722659665"/>
          <c:h val="0.614984324876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Blad3!$A$3</c:f>
              <c:strCache>
                <c:ptCount val="1"/>
                <c:pt idx="0">
                  <c:v>Renova AB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Blad3!$B$2:$D$2</c:f>
              <c:strCache>
                <c:ptCount val="3"/>
                <c:pt idx="0">
                  <c:v>0-14 dagar</c:v>
                </c:pt>
                <c:pt idx="1">
                  <c:v>15- dagar</c:v>
                </c:pt>
                <c:pt idx="2">
                  <c:v>Totalt</c:v>
                </c:pt>
              </c:strCache>
            </c:strRef>
          </c:cat>
          <c:val>
            <c:numRef>
              <c:f>Blad3!$B$3:$D$3</c:f>
              <c:numCache>
                <c:formatCode>0.0%</c:formatCode>
                <c:ptCount val="3"/>
                <c:pt idx="0">
                  <c:v>2.8167144090145299E-2</c:v>
                </c:pt>
                <c:pt idx="1">
                  <c:v>2.7973294911085501E-2</c:v>
                </c:pt>
                <c:pt idx="2">
                  <c:v>5.61404390012308E-2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85-44D4-9367-F8A64A02BF18}"/>
            </c:ext>
          </c:extLst>
        </c:ser>
        <c:ser>
          <c:idx val="1"/>
          <c:order val="1"/>
          <c:tx>
            <c:strRef>
              <c:f>Blad3!$A$4</c:f>
              <c:strCache>
                <c:ptCount val="1"/>
                <c:pt idx="0">
                  <c:v>Renova Miljö AB</c:v>
                </c:pt>
              </c:strCache>
            </c:strRef>
          </c:tx>
          <c:spPr>
            <a:solidFill>
              <a:srgbClr val="01A2B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Blad3!$B$2:$D$2</c:f>
              <c:strCache>
                <c:ptCount val="3"/>
                <c:pt idx="0">
                  <c:v>0-14 dagar</c:v>
                </c:pt>
                <c:pt idx="1">
                  <c:v>15- dagar</c:v>
                </c:pt>
                <c:pt idx="2">
                  <c:v>Totalt</c:v>
                </c:pt>
              </c:strCache>
            </c:strRef>
          </c:cat>
          <c:val>
            <c:numRef>
              <c:f>Blad3!$B$4:$D$4</c:f>
              <c:numCache>
                <c:formatCode>0.0%</c:formatCode>
                <c:ptCount val="3"/>
                <c:pt idx="0">
                  <c:v>2.9911197886931001E-2</c:v>
                </c:pt>
                <c:pt idx="1">
                  <c:v>2.9349476106955801E-2</c:v>
                </c:pt>
                <c:pt idx="2">
                  <c:v>5.9260673993886799E-2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85-44D4-9367-F8A64A02B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7408688"/>
        <c:axId val="657408360"/>
      </c:barChart>
      <c:catAx>
        <c:axId val="65740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57408360"/>
        <c:crosses val="autoZero"/>
        <c:auto val="1"/>
        <c:lblAlgn val="ctr"/>
        <c:lblOffset val="100"/>
        <c:noMultiLvlLbl val="0"/>
      </c:catAx>
      <c:valAx>
        <c:axId val="657408360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5740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2020-04-14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2020-04-14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469" y="188640"/>
            <a:ext cx="8424863" cy="1143000"/>
          </a:xfrm>
        </p:spPr>
        <p:txBody>
          <a:bodyPr/>
          <a:lstStyle/>
          <a:p>
            <a:pPr algn="ctr"/>
            <a:r>
              <a:rPr lang="sv-SE" sz="2800" dirty="0"/>
              <a:t>Sjukfrånvaro Renovakoncernen Q1 2020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74E6937-1861-440D-B0D7-A76513E1F3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3447966"/>
              </p:ext>
            </p:extLst>
          </p:nvPr>
        </p:nvGraphicFramePr>
        <p:xfrm>
          <a:off x="4532900" y="1088767"/>
          <a:ext cx="454062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5C2CF6F-4262-451F-B7E8-E965435EB0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886507"/>
              </p:ext>
            </p:extLst>
          </p:nvPr>
        </p:nvGraphicFramePr>
        <p:xfrm>
          <a:off x="46757" y="4005469"/>
          <a:ext cx="454062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D7FFFF9A-BEBF-4981-8A6E-D0A553DA45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793669"/>
              </p:ext>
            </p:extLst>
          </p:nvPr>
        </p:nvGraphicFramePr>
        <p:xfrm>
          <a:off x="-57150" y="103541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8038BB9F-DA63-4D5E-AA7D-EC8FA3ADBC45}"/>
              </a:ext>
            </a:extLst>
          </p:cNvPr>
          <p:cNvSpPr txBox="1"/>
          <p:nvPr/>
        </p:nvSpPr>
        <p:spPr>
          <a:xfrm>
            <a:off x="5940152" y="4797152"/>
            <a:ext cx="2016473" cy="8463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600" dirty="0"/>
              <a:t>Mål 2020  Q1 2020</a:t>
            </a:r>
            <a:br>
              <a:rPr lang="sv-SE" dirty="0"/>
            </a:br>
            <a:r>
              <a:rPr lang="sv-SE" sz="1100" dirty="0"/>
              <a:t>Kort:   2,0%	 3,9%</a:t>
            </a:r>
            <a:br>
              <a:rPr lang="sv-SE" sz="1100" dirty="0"/>
            </a:br>
            <a:r>
              <a:rPr lang="sv-SE" sz="1100" dirty="0"/>
              <a:t>Lång:  3,5%	 2,8%</a:t>
            </a:r>
          </a:p>
          <a:p>
            <a:r>
              <a:rPr lang="sv-SE" sz="1100" dirty="0"/>
              <a:t>Totalt: 5,5%	 6,8%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AC901C-0057-44D9-89AA-650578D9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00042"/>
            <a:ext cx="8424863" cy="696710"/>
          </a:xfrm>
        </p:spPr>
        <p:txBody>
          <a:bodyPr/>
          <a:lstStyle/>
          <a:p>
            <a:pPr algn="ctr"/>
            <a:r>
              <a:rPr lang="sv-SE" sz="2800" dirty="0"/>
              <a:t>Sjukfrånvaro</a:t>
            </a:r>
            <a:r>
              <a:rPr lang="sv-SE" sz="3200" dirty="0"/>
              <a:t> kvinnor och män Q1 2020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2F3796-794A-438B-BE4A-0639856A3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 smtClean="0"/>
              <a:pPr/>
              <a:t>2020-04-14</a:t>
            </a:fld>
            <a:r>
              <a:rPr lang="sv-SE" sz="900" b="0"/>
              <a:t>/</a:t>
            </a:r>
            <a:fld id="{8B3BF6E1-930A-432C-95D9-DDD3B3BA2F07}" type="slidenum">
              <a:rPr lang="sv-SE" smtClean="0"/>
              <a:pPr/>
              <a:t>2</a:t>
            </a:fld>
            <a:endParaRPr lang="sv-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638D5B1-C833-4144-B3A8-18D8B853ED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673096"/>
              </p:ext>
            </p:extLst>
          </p:nvPr>
        </p:nvGraphicFramePr>
        <p:xfrm>
          <a:off x="4572000" y="22048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583A675-3D49-40E3-8157-D47CA47CB5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4921740"/>
              </p:ext>
            </p:extLst>
          </p:nvPr>
        </p:nvGraphicFramePr>
        <p:xfrm>
          <a:off x="0" y="22048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070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3DB69D-DF20-451C-A943-55D7CE0D8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800" dirty="0"/>
              <a:t>Sjukfrånvaro per bolag Q1</a:t>
            </a:r>
            <a:r>
              <a:rPr lang="sv-SE" dirty="0"/>
              <a:t>	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DB481A-5E70-43DB-B145-F3B98831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 smtClean="0"/>
              <a:pPr/>
              <a:t>2020-04-14</a:t>
            </a:fld>
            <a:r>
              <a:rPr lang="sv-SE" sz="900" b="0"/>
              <a:t>/</a:t>
            </a:r>
            <a:fld id="{8B3BF6E1-930A-432C-95D9-DDD3B3BA2F07}" type="slidenum">
              <a:rPr lang="sv-SE" smtClean="0"/>
              <a:pPr/>
              <a:t>3</a:t>
            </a:fld>
            <a:endParaRPr lang="sv-SE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E5924E-3E56-4482-81B0-E3B38E5892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705020"/>
              </p:ext>
            </p:extLst>
          </p:nvPr>
        </p:nvGraphicFramePr>
        <p:xfrm>
          <a:off x="251520" y="19168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4ACD5E2-BDA2-4CAD-A2ED-687BFE9D6E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1765019"/>
              </p:ext>
            </p:extLst>
          </p:nvPr>
        </p:nvGraphicFramePr>
        <p:xfrm>
          <a:off x="4716016" y="193856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496904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67</TotalTime>
  <Words>62</Words>
  <Application>Microsoft Office PowerPoint</Application>
  <PresentationFormat>Bildspel på skärmen (4:3)</PresentationFormat>
  <Paragraphs>20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Presentation</vt:lpstr>
      <vt:lpstr>Sjukfrånvaro Renovakoncernen Q1 2020 </vt:lpstr>
      <vt:lpstr>Sjukfrånvaro kvinnor och män Q1 2020</vt:lpstr>
      <vt:lpstr>Sjukfrånvaro per bolag Q1 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Sjukfrånvaro Renovakoncernen Q1</dc:title>
  <dc:creator>Johanna Rova</dc:creator>
  <cp:lastModifiedBy>Karin Hjärn</cp:lastModifiedBy>
  <cp:revision>6</cp:revision>
  <dcterms:created xsi:type="dcterms:W3CDTF">2020-04-14T06:12:26Z</dcterms:created>
  <dcterms:modified xsi:type="dcterms:W3CDTF">2020-04-14T10:00:41Z</dcterms:modified>
</cp:coreProperties>
</file>