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8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9.xml" ContentType="application/vnd.openxmlformats-officedocument.theme+xml"/>
  <Override PartName="/ppt/slideLayouts/slideLayout145.xml" ContentType="application/vnd.openxmlformats-officedocument.presentationml.slideLayout+xml"/>
  <Override PartName="/ppt/theme/theme10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42" r:id="rId4"/>
    <p:sldMasterId id="2147484410" r:id="rId5"/>
    <p:sldMasterId id="2147484427" r:id="rId6"/>
    <p:sldMasterId id="2147484444" r:id="rId7"/>
    <p:sldMasterId id="2147484461" r:id="rId8"/>
    <p:sldMasterId id="2147484478" r:id="rId9"/>
    <p:sldMasterId id="2147484495" r:id="rId10"/>
    <p:sldMasterId id="2147484512" r:id="rId11"/>
    <p:sldMasterId id="2147484529" r:id="rId12"/>
    <p:sldMasterId id="2147484546" r:id="rId13"/>
    <p:sldMasterId id="2147484548" r:id="rId14"/>
  </p:sldMasterIdLst>
  <p:notesMasterIdLst>
    <p:notesMasterId r:id="rId26"/>
  </p:notesMasterIdLst>
  <p:handoutMasterIdLst>
    <p:handoutMasterId r:id="rId27"/>
  </p:handoutMasterIdLst>
  <p:sldIdLst>
    <p:sldId id="263" r:id="rId15"/>
    <p:sldId id="2076138664" r:id="rId16"/>
    <p:sldId id="2076138415" r:id="rId17"/>
    <p:sldId id="2076138416" r:id="rId18"/>
    <p:sldId id="2076138423" r:id="rId19"/>
    <p:sldId id="2076138426" r:id="rId20"/>
    <p:sldId id="2076138477" r:id="rId21"/>
    <p:sldId id="2076138663" r:id="rId22"/>
    <p:sldId id="2076138667" r:id="rId23"/>
    <p:sldId id="2076138665" r:id="rId24"/>
    <p:sldId id="207613866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CB23A6B4-8B1F-4E5A-BD1C-0ECAD05F3CDF}">
          <p14:sldIdLst>
            <p14:sldId id="263"/>
            <p14:sldId id="2076138664"/>
            <p14:sldId id="2076138415"/>
            <p14:sldId id="2076138416"/>
            <p14:sldId id="2076138423"/>
            <p14:sldId id="2076138426"/>
            <p14:sldId id="2076138477"/>
            <p14:sldId id="2076138663"/>
            <p14:sldId id="2076138667"/>
            <p14:sldId id="2076138665"/>
            <p14:sldId id="20761386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1E6"/>
    <a:srgbClr val="CBE2F0"/>
    <a:srgbClr val="0077BC"/>
    <a:srgbClr val="4675B7"/>
    <a:srgbClr val="3F5564"/>
    <a:srgbClr val="FBF2B4"/>
    <a:srgbClr val="008391"/>
    <a:srgbClr val="D53878"/>
    <a:srgbClr val="F0CD50"/>
    <a:srgbClr val="D2D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096D71-D680-4A05-8289-3A00D304EB5B}" v="15" dt="2024-08-27T07:09:05.3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54" autoAdjust="0"/>
    <p:restoredTop sz="83126" autoAdjust="0"/>
  </p:normalViewPr>
  <p:slideViewPr>
    <p:cSldViewPr snapToGrid="0">
      <p:cViewPr varScale="1">
        <p:scale>
          <a:sx n="103" d="100"/>
          <a:sy n="103" d="100"/>
        </p:scale>
        <p:origin x="3394" y="72"/>
      </p:cViewPr>
      <p:guideLst/>
    </p:cSldViewPr>
  </p:slideViewPr>
  <p:outlineViewPr>
    <p:cViewPr>
      <p:scale>
        <a:sx n="33" d="100"/>
        <a:sy n="33" d="100"/>
      </p:scale>
      <p:origin x="0" y="-659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8D75527-1052-40CF-90A7-805EC4F77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2182B2-420A-475A-83CF-72C9A1964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BB566-3845-4DC0-8CE2-DC15231A2062}" type="datetime1">
              <a:rPr lang="sv-SE" smtClean="0"/>
              <a:t>2024-08-27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EBD13-AD79-4726-9C7A-9E5C531A1A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0A28DF-4169-4B51-B8D3-AA9A5D6123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0780-C7EB-45E8-96EB-66D0986C42C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03370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5FFDC-F934-4037-B505-500B08CD3B8C}" type="datetime1">
              <a:rPr lang="sv-SE" smtClean="0"/>
              <a:t>2024-08-27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86EF-3011-429C-976B-61D9CA3A2B5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95868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2024-08-27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4680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2024-08-27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4209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2024-08-27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559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2024-08-27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7512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5FFDC-F934-4037-B505-500B08CD3B8C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2024-08-27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086EF-3011-429C-976B-61D9CA3A2B5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513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373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43038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87165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08323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4035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8765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367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726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39428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7754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5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48642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388E3460-7228-4DB3-A6B8-F304B211BC3F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0014148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553C1A9-DB36-4729-A526-0352AB7C6E25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821230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653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684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12937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56983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53569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85428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80063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115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9523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69446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193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287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370054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0167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2599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7532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7644128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1052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8" descr="GRAPHIC_small10.jpg">
            <a:extLst>
              <a:ext uri="{FF2B5EF4-FFF2-40B4-BE49-F238E27FC236}">
                <a16:creationId xmlns:a16="http://schemas.microsoft.com/office/drawing/2014/main" id="{F6E1BA70-56C0-4892-959B-54AA6A7EB0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938974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478422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919458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10" name="Bildobjekt 9" descr="Logo" title="Logo">
            <a:extLst>
              <a:ext uri="{FF2B5EF4-FFF2-40B4-BE49-F238E27FC236}">
                <a16:creationId xmlns:a16="http://schemas.microsoft.com/office/drawing/2014/main" id="{86F7506D-02F8-474C-ABA2-6287522F48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58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423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6725"/>
            <a:ext cx="10069200" cy="4032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8406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0" y="1736728"/>
            <a:ext cx="527808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13" y="1736728"/>
            <a:ext cx="5277697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5979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1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1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9104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747128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00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60000" y="1736728"/>
            <a:ext cx="4752000" cy="4194629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5223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9868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31"/>
            <a:ext cx="4752000" cy="4197497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9912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12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12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23383148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49922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62854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350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456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3517C6-D6A3-4EB3-BAD9-8E9F74B655B2}"/>
              </a:ext>
            </a:extLst>
          </p:cNvPr>
          <p:cNvSpPr txBox="1">
            <a:spLocks/>
          </p:cNvSpPr>
          <p:nvPr userDrawn="1"/>
        </p:nvSpPr>
        <p:spPr>
          <a:xfrm>
            <a:off x="11125200" y="6379949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050" smtClean="0"/>
              <a:pPr algn="r"/>
              <a:t>‹#›</a:t>
            </a:fld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418941882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C277FC7-871B-41F1-9AAA-2F29B19A9A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3979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8" descr="GRAPHIC_small10.jpg">
            <a:extLst>
              <a:ext uri="{FF2B5EF4-FFF2-40B4-BE49-F238E27FC236}">
                <a16:creationId xmlns:a16="http://schemas.microsoft.com/office/drawing/2014/main" id="{33465054-FA9B-47CB-AB38-3E8CD64F9A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407986" y="404814"/>
            <a:ext cx="11366503" cy="550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1987714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9FEA0E0F-0793-49D0-A4C2-7659B2F837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4489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8" descr="GRAPHIC_small10.jpg">
            <a:extLst>
              <a:ext uri="{FF2B5EF4-FFF2-40B4-BE49-F238E27FC236}">
                <a16:creationId xmlns:a16="http://schemas.microsoft.com/office/drawing/2014/main" id="{67EF562F-1411-4FC9-B55C-AEB55984EA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D25EA8EC-0570-4F41-AD06-8A2B92AA1D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3432202"/>
            <a:ext cx="6148878" cy="2369507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3006643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4" name="Bildobjekt 13" descr="Logo" title="Logo">
            <a:extLst>
              <a:ext uri="{FF2B5EF4-FFF2-40B4-BE49-F238E27FC236}">
                <a16:creationId xmlns:a16="http://schemas.microsoft.com/office/drawing/2014/main" id="{2F233466-FDB8-43FA-A285-27791C2DD3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7940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CC0F098F-F1F8-4AB9-82F6-F426D39AB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10463"/>
      </p:ext>
    </p:extLst>
  </p:cSld>
  <p:clrMapOvr>
    <a:masterClrMapping/>
  </p:clrMapOvr>
  <p:hf sldNum="0" hdr="0" ftr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66678667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651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902212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145028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0162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111049596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829786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118848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96114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101892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240337" cy="73695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7989" y="1736728"/>
            <a:ext cx="5240336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1930092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676" y="404813"/>
            <a:ext cx="5240337" cy="73695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43677" y="1736728"/>
            <a:ext cx="5240336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576996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88995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404813"/>
            <a:ext cx="5000625" cy="1703434"/>
          </a:xfrm>
          <a:prstGeom prst="rect">
            <a:avLst/>
          </a:prstGeom>
          <a:solidFill>
            <a:schemeClr val="accent1"/>
          </a:solidFill>
        </p:spPr>
        <p:txBody>
          <a:bodyPr wrap="square" lIns="432000" tIns="432000" rIns="432000" bIns="432000" anchor="ctr" anchorCtr="0">
            <a:spAutoFit/>
          </a:bodyPr>
          <a:lstStyle>
            <a:lvl1pPr algn="l"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</a:t>
            </a:r>
            <a:br>
              <a:rPr lang="sv-SE" dirty="0"/>
            </a:br>
            <a:r>
              <a:rPr lang="sv-SE" dirty="0"/>
              <a:t>två 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57410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166649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701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60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1738313"/>
            <a:ext cx="9134323" cy="33813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25514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3849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764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7A284E58-B676-47B0-B49B-D281A884E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 tIns="36000" bIns="36000">
            <a:no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293950889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86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88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BC929D8-093F-4826-8D04-F268FF63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5635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5128C6-B678-4715-9D0F-D4C07F59ED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072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0651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807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1503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3241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2909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2246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5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08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909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099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1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4740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5CC9138-760F-4A17-8B1B-6D99EFF79AD6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858437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01825FE-CC31-4DE6-9AA9-7C27B553E870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917259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21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13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5376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6787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1350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2779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4989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515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7884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120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202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91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70678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52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940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77CCA5E-96FA-4B08-97E3-9C131E99F26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2395555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3B86F8F-A217-4EC5-95CF-481328A25B1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4310153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26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3982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99046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29012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8383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59057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82183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7798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4292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11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07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684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554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8063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319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54FBE38-BAA0-4913-A593-C4237FC13E33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5231172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66C4A4B-0FFF-4609-BF3A-89A12B42C121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1240437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064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832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08605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3018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12043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810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44503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66406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61137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0265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635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958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97697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0291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633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3A12899-234C-4D37-942E-64C01D64533B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724697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A484A78-938B-41DE-9685-15EC3BD0A57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5666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88029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17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19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50915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59298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02743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15633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18994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27762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5453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20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113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19730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7122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889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715C386-526F-48AC-AD19-830972616829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5876177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342DB73-4413-4392-B228-119A141D349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2294277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824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211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11878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621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8.xml"/><Relationship Id="rId1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48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17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47.xml"/><Relationship Id="rId16" Type="http://schemas.openxmlformats.org/officeDocument/2006/relationships/slideLayout" Target="../slideLayouts/slideLayout161.xml"/><Relationship Id="rId20" Type="http://schemas.openxmlformats.org/officeDocument/2006/relationships/theme" Target="../theme/theme11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55.xml"/><Relationship Id="rId19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69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8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49" r:id="rId10"/>
    <p:sldLayoutId id="2147484057" r:id="rId11"/>
    <p:sldLayoutId id="2147484058" r:id="rId12"/>
    <p:sldLayoutId id="2147484047" r:id="rId13"/>
    <p:sldLayoutId id="2147484408" r:id="rId14"/>
    <p:sldLayoutId id="2147484409" r:id="rId15"/>
    <p:sldLayoutId id="21474840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 userDrawn="1">
          <p15:clr>
            <a:srgbClr val="F26B43"/>
          </p15:clr>
        </p15:guide>
        <p15:guide id="9" orient="horz" pos="255" userDrawn="1">
          <p15:clr>
            <a:srgbClr val="F26B43"/>
          </p15:clr>
        </p15:guide>
        <p15:guide id="10" pos="257" userDrawn="1">
          <p15:clr>
            <a:srgbClr val="F26B43"/>
          </p15:clr>
        </p15:guide>
        <p15:guide id="11" pos="7423" userDrawn="1">
          <p15:clr>
            <a:srgbClr val="F26B43"/>
          </p15:clr>
        </p15:guide>
        <p15:guide id="12" orient="horz" pos="4156" userDrawn="1">
          <p15:clr>
            <a:srgbClr val="F26B43"/>
          </p15:clr>
        </p15:guide>
        <p15:guide id="14" orient="horz" pos="1095" userDrawn="1">
          <p15:clr>
            <a:srgbClr val="F26B43"/>
          </p15:clr>
        </p15:guide>
        <p15:guide id="15" orient="horz" pos="550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4065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1" name="Platshållare för bildnummer 3">
            <a:extLst>
              <a:ext uri="{FF2B5EF4-FFF2-40B4-BE49-F238E27FC236}">
                <a16:creationId xmlns:a16="http://schemas.microsoft.com/office/drawing/2014/main" id="{45469678-6FB3-4C29-B7AA-25AEA78F38ED}"/>
              </a:ext>
            </a:extLst>
          </p:cNvPr>
          <p:cNvSpPr txBox="1">
            <a:spLocks/>
          </p:cNvSpPr>
          <p:nvPr userDrawn="1"/>
        </p:nvSpPr>
        <p:spPr>
          <a:xfrm>
            <a:off x="11197213" y="6452974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sv-SE" sz="110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/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92502C4F-0169-4131-9D0C-6498521FEC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0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7" r:id="rId1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101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  <p:sldLayoutId id="2147484560" r:id="rId12"/>
    <p:sldLayoutId id="2147484561" r:id="rId13"/>
    <p:sldLayoutId id="2147484562" r:id="rId14"/>
    <p:sldLayoutId id="2147484563" r:id="rId15"/>
    <p:sldLayoutId id="2147484564" r:id="rId16"/>
    <p:sldLayoutId id="2147484565" r:id="rId17"/>
    <p:sldLayoutId id="2147484566" r:id="rId18"/>
    <p:sldLayoutId id="2147484567" r:id="rId19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49735908-7AA6-42A8-8D13-0A0800940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984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  <p:sldLayoutId id="2147484422" r:id="rId12"/>
    <p:sldLayoutId id="2147484423" r:id="rId13"/>
    <p:sldLayoutId id="2147484424" r:id="rId14"/>
    <p:sldLayoutId id="2147484425" r:id="rId15"/>
    <p:sldLayoutId id="2147484426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6FC2686-3742-4CA7-96AE-CD7BBA1A90F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2A7AAA3E-885B-47E9-ACBA-A0293FCE5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359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  <p:sldLayoutId id="2147484440" r:id="rId13"/>
    <p:sldLayoutId id="2147484441" r:id="rId14"/>
    <p:sldLayoutId id="2147484442" r:id="rId15"/>
    <p:sldLayoutId id="21474844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DFF76B2-A88A-470E-B646-73BDC425A6E8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4D8D5E03-09FD-47B8-83A3-7C8B23D87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693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6" r:id="rId12"/>
    <p:sldLayoutId id="2147484457" r:id="rId13"/>
    <p:sldLayoutId id="2147484458" r:id="rId14"/>
    <p:sldLayoutId id="2147484459" r:id="rId15"/>
    <p:sldLayoutId id="2147484460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4542BD5-103E-4DB5-88FB-E05DB9624044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ACAA70FC-8994-456B-8FC6-D537F8406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5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3" r:id="rId12"/>
    <p:sldLayoutId id="2147484474" r:id="rId13"/>
    <p:sldLayoutId id="2147484475" r:id="rId14"/>
    <p:sldLayoutId id="2147484476" r:id="rId15"/>
    <p:sldLayoutId id="2147484477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A98ADB3-7E4F-4041-B143-C1933A3E0DE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3F2844B7-CEF6-4069-B35D-9858A8789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77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  <p:sldLayoutId id="2147484490" r:id="rId12"/>
    <p:sldLayoutId id="2147484491" r:id="rId13"/>
    <p:sldLayoutId id="2147484492" r:id="rId14"/>
    <p:sldLayoutId id="2147484493" r:id="rId15"/>
    <p:sldLayoutId id="2147484494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30862AA-79CD-47D7-A508-195920CF797F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0B5FE696-6F97-4D3C-86EA-DA1B9AC17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83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  <p:sldLayoutId id="2147484507" r:id="rId12"/>
    <p:sldLayoutId id="2147484508" r:id="rId13"/>
    <p:sldLayoutId id="2147484509" r:id="rId14"/>
    <p:sldLayoutId id="2147484510" r:id="rId15"/>
    <p:sldLayoutId id="2147484511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276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  <p:sldLayoutId id="2147484524" r:id="rId12"/>
    <p:sldLayoutId id="2147484525" r:id="rId13"/>
    <p:sldLayoutId id="2147484526" r:id="rId14"/>
    <p:sldLayoutId id="2147484527" r:id="rId15"/>
    <p:sldLayoutId id="2147484528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1" name="Platshållare för bildnummer 3">
            <a:extLst>
              <a:ext uri="{FF2B5EF4-FFF2-40B4-BE49-F238E27FC236}">
                <a16:creationId xmlns:a16="http://schemas.microsoft.com/office/drawing/2014/main" id="{45469678-6FB3-4C29-B7AA-25AEA78F38ED}"/>
              </a:ext>
            </a:extLst>
          </p:cNvPr>
          <p:cNvSpPr txBox="1">
            <a:spLocks/>
          </p:cNvSpPr>
          <p:nvPr userDrawn="1"/>
        </p:nvSpPr>
        <p:spPr>
          <a:xfrm>
            <a:off x="11197213" y="6452974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100" smtClean="0"/>
              <a:pPr algn="r"/>
              <a:t>‹#›</a:t>
            </a:fld>
            <a:endParaRPr lang="sv-SE" sz="11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/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04C82B0-8B28-41AD-B255-DB27D5A6D47F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5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0" r:id="rId1"/>
    <p:sldLayoutId id="2147484531" r:id="rId2"/>
    <p:sldLayoutId id="2147484532" r:id="rId3"/>
    <p:sldLayoutId id="2147484533" r:id="rId4"/>
    <p:sldLayoutId id="2147484534" r:id="rId5"/>
    <p:sldLayoutId id="2147484535" r:id="rId6"/>
    <p:sldLayoutId id="2147484536" r:id="rId7"/>
    <p:sldLayoutId id="2147484537" r:id="rId8"/>
    <p:sldLayoutId id="2147484538" r:id="rId9"/>
    <p:sldLayoutId id="2147484539" r:id="rId10"/>
    <p:sldLayoutId id="2147484540" r:id="rId11"/>
    <p:sldLayoutId id="2147484541" r:id="rId12"/>
    <p:sldLayoutId id="2147484542" r:id="rId13"/>
    <p:sldLayoutId id="2147484543" r:id="rId14"/>
    <p:sldLayoutId id="2147484544" r:id="rId15"/>
    <p:sldLayoutId id="2147484545" r:id="rId16"/>
  </p:sldLayoutIdLst>
  <p:hf hd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920628-F32D-4B59-82A3-068B459839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Projekt ”Införa stöd för politisk ärendehantering”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7097D5D-E399-4255-9468-0116A1B0B0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1696" y="4165601"/>
            <a:ext cx="8728608" cy="692453"/>
          </a:xfrm>
        </p:spPr>
        <p:txBody>
          <a:bodyPr/>
          <a:lstStyle/>
          <a:p>
            <a:r>
              <a:rPr lang="sv-SE" dirty="0"/>
              <a:t>Nytt arbetssätt</a:t>
            </a:r>
          </a:p>
          <a:p>
            <a:r>
              <a:rPr lang="sv-SE" dirty="0"/>
              <a:t>Nytt IT-stöd – Ciceron</a:t>
            </a:r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7432880-EABA-4426-91B8-2D839C20B2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31696" y="4978409"/>
            <a:ext cx="8728608" cy="251417"/>
          </a:xfrm>
        </p:spPr>
        <p:txBody>
          <a:bodyPr/>
          <a:lstStyle/>
          <a:p>
            <a:r>
              <a:rPr lang="sv-SE" dirty="0"/>
              <a:t>Malin Carlsson</a:t>
            </a:r>
          </a:p>
        </p:txBody>
      </p:sp>
    </p:spTree>
    <p:extLst>
      <p:ext uri="{BB962C8B-B14F-4D97-AF65-F5344CB8AC3E}">
        <p14:creationId xmlns:p14="http://schemas.microsoft.com/office/powerpoint/2010/main" val="3578789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267A36-4146-5627-2B6F-B1DB8E22B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Tidsplan GSL</a:t>
            </a:r>
          </a:p>
        </p:txBody>
      </p:sp>
      <p:sp>
        <p:nvSpPr>
          <p:cNvPr id="4" name="Pil: höger 3">
            <a:extLst>
              <a:ext uri="{FF2B5EF4-FFF2-40B4-BE49-F238E27FC236}">
                <a16:creationId xmlns:a16="http://schemas.microsoft.com/office/drawing/2014/main" id="{9E2E1524-A770-E36A-B0BA-5476F829FD29}"/>
              </a:ext>
            </a:extLst>
          </p:cNvPr>
          <p:cNvSpPr/>
          <p:nvPr/>
        </p:nvSpPr>
        <p:spPr>
          <a:xfrm>
            <a:off x="407988" y="2191396"/>
            <a:ext cx="5061934" cy="510746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Pil: höger 4">
            <a:extLst>
              <a:ext uri="{FF2B5EF4-FFF2-40B4-BE49-F238E27FC236}">
                <a16:creationId xmlns:a16="http://schemas.microsoft.com/office/drawing/2014/main" id="{6220F95B-2E7E-2E91-1D28-90294492370D}"/>
              </a:ext>
            </a:extLst>
          </p:cNvPr>
          <p:cNvSpPr/>
          <p:nvPr/>
        </p:nvSpPr>
        <p:spPr>
          <a:xfrm>
            <a:off x="5494631" y="2754191"/>
            <a:ext cx="3818239" cy="510746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383414E-3739-63F0-047D-B23201C27819}"/>
              </a:ext>
            </a:extLst>
          </p:cNvPr>
          <p:cNvSpPr txBox="1"/>
          <p:nvPr/>
        </p:nvSpPr>
        <p:spPr>
          <a:xfrm>
            <a:off x="407987" y="2615264"/>
            <a:ext cx="303542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Förberedelser: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Översyn befintligt system och strukturer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Plan för nya arbetssätt och nytt IT-stöd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Översyn befintlig arkivorganisation, inklusive processer och rutiner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Planering utbildning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Planering införande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Konsult som hjälper oss med förberedelser samt arkivorganisation</a:t>
            </a:r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EFA5BF80-63F7-9BC8-B31E-4AA32FA9BA3B}"/>
              </a:ext>
            </a:extLst>
          </p:cNvPr>
          <p:cNvCxnSpPr>
            <a:cxnSpLocks/>
          </p:cNvCxnSpPr>
          <p:nvPr/>
        </p:nvCxnSpPr>
        <p:spPr>
          <a:xfrm>
            <a:off x="5469922" y="2191396"/>
            <a:ext cx="0" cy="250430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ruta 9">
            <a:extLst>
              <a:ext uri="{FF2B5EF4-FFF2-40B4-BE49-F238E27FC236}">
                <a16:creationId xmlns:a16="http://schemas.microsoft.com/office/drawing/2014/main" id="{1F1F70FF-A108-4AFD-F24C-0B0D744A08D2}"/>
              </a:ext>
            </a:extLst>
          </p:cNvPr>
          <p:cNvSpPr txBox="1"/>
          <p:nvPr/>
        </p:nvSpPr>
        <p:spPr>
          <a:xfrm>
            <a:off x="5469922" y="1646904"/>
            <a:ext cx="17917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13 september 2024</a:t>
            </a:r>
            <a:br>
              <a:rPr lang="sv-SE" sz="1400" b="1" dirty="0"/>
            </a:br>
            <a:r>
              <a:rPr lang="sv-SE" sz="1200" dirty="0"/>
              <a:t>Införandeprojekt startar</a:t>
            </a:r>
            <a:endParaRPr lang="sv-SE" sz="1400" dirty="0"/>
          </a:p>
        </p:txBody>
      </p: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77A5797A-148B-B28E-A9CF-CBCC583CF5FE}"/>
              </a:ext>
            </a:extLst>
          </p:cNvPr>
          <p:cNvCxnSpPr>
            <a:cxnSpLocks/>
          </p:cNvCxnSpPr>
          <p:nvPr/>
        </p:nvCxnSpPr>
        <p:spPr>
          <a:xfrm>
            <a:off x="9312872" y="2083472"/>
            <a:ext cx="32955" cy="261222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ruta 14">
            <a:extLst>
              <a:ext uri="{FF2B5EF4-FFF2-40B4-BE49-F238E27FC236}">
                <a16:creationId xmlns:a16="http://schemas.microsoft.com/office/drawing/2014/main" id="{61752F5D-6680-DD21-84FF-B6CDCE8DCC33}"/>
              </a:ext>
            </a:extLst>
          </p:cNvPr>
          <p:cNvSpPr txBox="1"/>
          <p:nvPr/>
        </p:nvSpPr>
        <p:spPr>
          <a:xfrm>
            <a:off x="9312870" y="1591029"/>
            <a:ext cx="17917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26 november 2024</a:t>
            </a:r>
            <a:br>
              <a:rPr lang="sv-SE" sz="1400" b="1" dirty="0"/>
            </a:br>
            <a:r>
              <a:rPr lang="sv-SE" sz="1200" dirty="0"/>
              <a:t>Driftstart</a:t>
            </a:r>
            <a:endParaRPr lang="sv-SE" sz="1400" dirty="0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9B9CAC1C-3A65-0B65-513E-C66345BF5BA4}"/>
              </a:ext>
            </a:extLst>
          </p:cNvPr>
          <p:cNvSpPr txBox="1"/>
          <p:nvPr/>
        </p:nvSpPr>
        <p:spPr>
          <a:xfrm>
            <a:off x="5527588" y="3228546"/>
            <a:ext cx="303542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Införande: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Utbildning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Uppsättning Ciceron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Migrering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Kvalitetssäkring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3FAC3CDD-6714-526E-0018-FCDA471B96C8}"/>
              </a:ext>
            </a:extLst>
          </p:cNvPr>
          <p:cNvSpPr txBox="1"/>
          <p:nvPr/>
        </p:nvSpPr>
        <p:spPr>
          <a:xfrm>
            <a:off x="9339427" y="3649259"/>
            <a:ext cx="25496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Uppstart: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Arbete enligt nya rutiner införs steg för steg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Fortsatt stöd och utbildning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Uppföljning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48C9C92C-1B68-0C78-0819-9E0FF2913379}"/>
              </a:ext>
            </a:extLst>
          </p:cNvPr>
          <p:cNvSpPr txBox="1"/>
          <p:nvPr/>
        </p:nvSpPr>
        <p:spPr>
          <a:xfrm>
            <a:off x="407988" y="1590325"/>
            <a:ext cx="20182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15 september 2023</a:t>
            </a:r>
            <a:br>
              <a:rPr lang="sv-SE" sz="1400" b="1" dirty="0"/>
            </a:br>
            <a:r>
              <a:rPr lang="sv-SE" sz="1200" dirty="0"/>
              <a:t>Uppstartsmöte med HP</a:t>
            </a:r>
            <a:endParaRPr lang="sv-SE" sz="1400" dirty="0"/>
          </a:p>
        </p:txBody>
      </p:sp>
      <p:sp>
        <p:nvSpPr>
          <p:cNvPr id="3" name="Pil: höger 2">
            <a:extLst>
              <a:ext uri="{FF2B5EF4-FFF2-40B4-BE49-F238E27FC236}">
                <a16:creationId xmlns:a16="http://schemas.microsoft.com/office/drawing/2014/main" id="{6C4A4A9F-158B-9189-4F93-4F56D4A5082B}"/>
              </a:ext>
            </a:extLst>
          </p:cNvPr>
          <p:cNvSpPr/>
          <p:nvPr/>
        </p:nvSpPr>
        <p:spPr>
          <a:xfrm>
            <a:off x="9344724" y="3241020"/>
            <a:ext cx="2780369" cy="510746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6650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A20C7B-B8A0-90E2-016F-FF0132AE5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Ciceron Assistent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E2F313F-317C-6F47-DBF9-B0C0A4E18E1C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sv-SE" dirty="0"/>
              <a:t>Nytt IT-stöd, ersätter </a:t>
            </a:r>
            <a:r>
              <a:rPr lang="sv-SE" dirty="0" err="1"/>
              <a:t>NetPublicator</a:t>
            </a:r>
            <a:endParaRPr lang="sv-SE" dirty="0"/>
          </a:p>
          <a:p>
            <a:r>
              <a:rPr lang="sv-SE" dirty="0"/>
              <a:t>Information och inbjudan till utbildning kommer skickas ut </a:t>
            </a:r>
            <a:r>
              <a:rPr lang="sv-SE"/>
              <a:t>under hösten</a:t>
            </a:r>
            <a:endParaRPr lang="sv-SE" dirty="0"/>
          </a:p>
          <a:p>
            <a:r>
              <a:rPr lang="sv-SE" dirty="0"/>
              <a:t>Intraservice håller i utbildningen för alla förtroendevalda</a:t>
            </a:r>
          </a:p>
          <a:p>
            <a:r>
              <a:rPr lang="sv-SE" dirty="0"/>
              <a:t>Tvåfaktorsinloggning till assistenten</a:t>
            </a:r>
          </a:p>
          <a:p>
            <a:pPr lvl="1"/>
            <a:r>
              <a:rPr lang="sv-SE" dirty="0"/>
              <a:t>Registrera mobilnummer för säker inloggning – instruktioner kommer</a:t>
            </a:r>
          </a:p>
          <a:p>
            <a:r>
              <a:rPr lang="sv-SE" dirty="0"/>
              <a:t>Support och stöd ges i första hand av Intraservice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5719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FCF0C6-329E-FC15-F6B9-0BFFF774B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AA26D02-29EB-5B39-30F5-F6D8B8B0C085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sv-SE" dirty="0"/>
              <a:t>Kort om projektet</a:t>
            </a:r>
          </a:p>
          <a:p>
            <a:r>
              <a:rPr lang="sv-SE" dirty="0"/>
              <a:t>Förändrat arbetssätt </a:t>
            </a:r>
          </a:p>
          <a:p>
            <a:r>
              <a:rPr lang="sv-SE" dirty="0"/>
              <a:t>Tidsplan</a:t>
            </a:r>
          </a:p>
          <a:p>
            <a:r>
              <a:rPr lang="sv-SE" dirty="0"/>
              <a:t>Ciceron Assistent</a:t>
            </a:r>
          </a:p>
        </p:txBody>
      </p:sp>
    </p:spTree>
    <p:extLst>
      <p:ext uri="{BB962C8B-B14F-4D97-AF65-F5344CB8AC3E}">
        <p14:creationId xmlns:p14="http://schemas.microsoft.com/office/powerpoint/2010/main" val="2891256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BF1DC4-487B-407F-81B3-27C1430A4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 anchor="ctr">
            <a:normAutofit/>
          </a:bodyPr>
          <a:lstStyle/>
          <a:p>
            <a:r>
              <a:rPr lang="sv-SE" dirty="0"/>
              <a:t>Vad handlar detta om?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CEDA0F5-564B-4D45-86AC-704F1A14C45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4" y="1736728"/>
            <a:ext cx="6781167" cy="419462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sz="2400" dirty="0"/>
              <a:t>Göteborgs Stad ska arbeta effektivare och mer enhetligt med ärenden och allmänna handlingar och bidra till att säkra den digitala livscykelhanteringen av allmänna handlingar i staden.</a:t>
            </a:r>
          </a:p>
          <a:p>
            <a:pPr marL="0" indent="0">
              <a:buNone/>
            </a:pPr>
            <a:endParaRPr lang="sv-SE" sz="600" dirty="0"/>
          </a:p>
          <a:p>
            <a:pPr>
              <a:lnSpc>
                <a:spcPct val="100000"/>
              </a:lnSpc>
            </a:pPr>
            <a:r>
              <a:rPr lang="sv-SE" sz="2400" dirty="0">
                <a:ea typeface="+mn-lt"/>
                <a:cs typeface="+mn-lt"/>
              </a:rPr>
              <a:t>Stadens förvaltningar och bolag ska arbeta lika och gemensamt i hög utsträckning.</a:t>
            </a:r>
          </a:p>
          <a:p>
            <a:pPr>
              <a:lnSpc>
                <a:spcPct val="100000"/>
              </a:lnSpc>
            </a:pPr>
            <a:r>
              <a:rPr lang="sv-SE" sz="2400" dirty="0">
                <a:ea typeface="+mn-lt"/>
                <a:cs typeface="+mn-lt"/>
              </a:rPr>
              <a:t>Den digitala kedjan för livscykelhantering av allmänna handlingar etableras.  </a:t>
            </a:r>
            <a:endParaRPr lang="sv-SE" sz="2400" dirty="0"/>
          </a:p>
          <a:p>
            <a:pPr>
              <a:lnSpc>
                <a:spcPct val="100000"/>
              </a:lnSpc>
            </a:pPr>
            <a:r>
              <a:rPr lang="sv-SE" sz="2400" dirty="0"/>
              <a:t>Information ska vara lätt att söka och finna.</a:t>
            </a:r>
          </a:p>
          <a:p>
            <a:pPr>
              <a:lnSpc>
                <a:spcPct val="100000"/>
              </a:lnSpc>
            </a:pPr>
            <a:r>
              <a:rPr lang="sv-SE" sz="2400" dirty="0"/>
              <a:t>Samarbete ska fungera enkelt.</a:t>
            </a:r>
          </a:p>
          <a:p>
            <a:pPr>
              <a:lnSpc>
                <a:spcPct val="100000"/>
              </a:lnSpc>
            </a:pPr>
            <a:r>
              <a:rPr lang="sv-SE" sz="2400" dirty="0"/>
              <a:t>Information ska spridas på ett tydligt och säkert sätt.</a:t>
            </a:r>
          </a:p>
          <a:p>
            <a:pPr>
              <a:lnSpc>
                <a:spcPct val="100000"/>
              </a:lnSpc>
            </a:pPr>
            <a:r>
              <a:rPr lang="sv-SE" sz="2400" dirty="0"/>
              <a:t>Lagen ska vara lätt att följa.</a:t>
            </a:r>
          </a:p>
          <a:p>
            <a:pPr>
              <a:lnSpc>
                <a:spcPct val="100000"/>
              </a:lnSpc>
            </a:pPr>
            <a:r>
              <a:rPr lang="sv-SE" sz="2400" dirty="0"/>
              <a:t>Det ska vara lätt att få en överblick och förstå våra processer.</a:t>
            </a:r>
          </a:p>
          <a:p>
            <a:pPr>
              <a:lnSpc>
                <a:spcPct val="100000"/>
              </a:lnSpc>
            </a:pPr>
            <a:r>
              <a:rPr lang="sv-SE" sz="2400" dirty="0"/>
              <a:t>Pappershanteringen ska minska.</a:t>
            </a:r>
          </a:p>
          <a:p>
            <a:pPr marL="0" indent="0">
              <a:buNone/>
            </a:pPr>
            <a:endParaRPr lang="sv-SE" sz="24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A52F2BF-4F3D-42CB-A684-9B95035B3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62" y="1525662"/>
            <a:ext cx="4175125" cy="4175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6794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E859F1-B020-45D7-87E8-32360A1D8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 anchor="ctr">
            <a:normAutofit/>
          </a:bodyPr>
          <a:lstStyle/>
          <a:p>
            <a:r>
              <a:rPr lang="sv-SE" dirty="0"/>
              <a:t>Övergripande mål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29EAFB-1D6A-4179-8BD1-A14B3ADE17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736728"/>
            <a:ext cx="7395176" cy="4484777"/>
          </a:xfrm>
        </p:spPr>
        <p:txBody>
          <a:bodyPr>
            <a:noAutofit/>
          </a:bodyPr>
          <a:lstStyle/>
          <a:p>
            <a:pPr fontAlgn="base"/>
            <a:r>
              <a:rPr lang="sv-SE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Ett kommungemensamt arbetssätt, dvs Staden har tagit fram arbetsprocesser som ska följas av alla verksamheter: </a:t>
            </a:r>
          </a:p>
          <a:p>
            <a:pPr lvl="1" fontAlgn="base"/>
            <a:r>
              <a:rPr lang="sv-S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Politisk ärendehantering</a:t>
            </a:r>
          </a:p>
          <a:p>
            <a:pPr lvl="1" fontAlgn="base"/>
            <a:r>
              <a:rPr lang="sv-SE" sz="1400" dirty="0">
                <a:solidFill>
                  <a:srgbClr val="000000"/>
                </a:solidFill>
                <a:latin typeface="Arial" panose="020B0604020202020204" pitchFamily="34" charset="0"/>
              </a:rPr>
              <a:t>Styrande och stödjande dokument</a:t>
            </a:r>
          </a:p>
          <a:p>
            <a:pPr lvl="1" fontAlgn="base"/>
            <a:r>
              <a:rPr lang="sv-S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Synpunktshantering</a:t>
            </a:r>
          </a:p>
          <a:p>
            <a:pPr fontAlgn="base"/>
            <a:r>
              <a:rPr lang="sv-SE" sz="1700" dirty="0">
                <a:solidFill>
                  <a:srgbClr val="000000"/>
                </a:solidFill>
                <a:latin typeface="Arial" panose="020B0604020202020204" pitchFamily="34" charset="0"/>
              </a:rPr>
              <a:t>Ett systemgemensamt arbetssätt, dvs gemensamt IT-system som gör det möjligt för oss att jobba likartat:</a:t>
            </a:r>
          </a:p>
          <a:p>
            <a:pPr lvl="1" fontAlgn="base"/>
            <a:r>
              <a:rPr lang="sv-SE" sz="1400" dirty="0">
                <a:solidFill>
                  <a:srgbClr val="000000"/>
                </a:solidFill>
                <a:latin typeface="Arial" panose="020B0604020202020204" pitchFamily="34" charset="0"/>
              </a:rPr>
              <a:t>Register/diarium</a:t>
            </a:r>
          </a:p>
          <a:p>
            <a:pPr lvl="1" fontAlgn="base"/>
            <a:r>
              <a:rPr lang="sv-SE" sz="1400" dirty="0">
                <a:solidFill>
                  <a:srgbClr val="000000"/>
                </a:solidFill>
                <a:latin typeface="Arial" panose="020B0604020202020204" pitchFamily="34" charset="0"/>
              </a:rPr>
              <a:t>Ärendehantering för verkställighet/löpande förvaltning</a:t>
            </a:r>
          </a:p>
          <a:p>
            <a:pPr lvl="1" fontAlgn="base"/>
            <a:r>
              <a:rPr lang="sv-SE" sz="1400" dirty="0">
                <a:solidFill>
                  <a:srgbClr val="000000"/>
                </a:solidFill>
                <a:latin typeface="Arial" panose="020B0604020202020204" pitchFamily="34" charset="0"/>
              </a:rPr>
              <a:t>Fristående allmänna handlingar</a:t>
            </a:r>
          </a:p>
          <a:p>
            <a:pPr lvl="1" fontAlgn="base"/>
            <a:r>
              <a:rPr lang="sv-SE" sz="1400" dirty="0">
                <a:solidFill>
                  <a:srgbClr val="000000"/>
                </a:solidFill>
                <a:latin typeface="Arial" panose="020B0604020202020204" pitchFamily="34" charset="0"/>
              </a:rPr>
              <a:t>Avtalshantering</a:t>
            </a:r>
          </a:p>
          <a:p>
            <a:pPr fontAlgn="base"/>
            <a:r>
              <a:rPr lang="sv-SE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Nytt IT-stöd</a:t>
            </a:r>
            <a:r>
              <a:rPr lang="sv-SE" sz="1700" dirty="0">
                <a:solidFill>
                  <a:srgbClr val="000000"/>
                </a:solidFill>
                <a:latin typeface="Arial" panose="020B0604020202020204" pitchFamily="34" charset="0"/>
              </a:rPr>
              <a:t> – Ciceron Dokument- och ärendehantering (Ciceron </a:t>
            </a:r>
            <a:r>
              <a:rPr lang="sv-SE" sz="1700" dirty="0" err="1">
                <a:solidFill>
                  <a:srgbClr val="000000"/>
                </a:solidFill>
                <a:latin typeface="Arial" panose="020B0604020202020204" pitchFamily="34" charset="0"/>
              </a:rPr>
              <a:t>DoÄ</a:t>
            </a:r>
            <a:r>
              <a:rPr lang="sv-SE" sz="17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fontAlgn="base"/>
            <a:r>
              <a:rPr lang="sv-SE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Verksamheterna får stöd från huvudprojektet för införandet</a:t>
            </a:r>
          </a:p>
          <a:p>
            <a:pPr lvl="1" fontAlgn="base"/>
            <a:r>
              <a:rPr lang="sv-S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Inklusive export från LIS till Ciceron </a:t>
            </a:r>
            <a:r>
              <a:rPr lang="sv-SE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DoÄ</a:t>
            </a:r>
            <a:r>
              <a:rPr lang="sv-S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för pågå</a:t>
            </a:r>
            <a:r>
              <a:rPr lang="sv-SE" sz="1400" dirty="0">
                <a:solidFill>
                  <a:srgbClr val="000000"/>
                </a:solidFill>
                <a:latin typeface="Arial" panose="020B0604020202020204" pitchFamily="34" charset="0"/>
              </a:rPr>
              <a:t>ende ärenden och aktuella handlingar</a:t>
            </a:r>
            <a:endParaRPr lang="sv-SE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F20B38E-4EEA-4D08-BFF3-D61EEE4CB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163" y="1736729"/>
            <a:ext cx="3976086" cy="2654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6718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E013A0-28D6-44A2-898F-B44D94934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Huvudprojektet och lokala införandeprojekt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454811A-E220-40EF-A04F-DCFDE8514A07}"/>
              </a:ext>
            </a:extLst>
          </p:cNvPr>
          <p:cNvSpPr/>
          <p:nvPr/>
        </p:nvSpPr>
        <p:spPr>
          <a:xfrm>
            <a:off x="7052852" y="1647334"/>
            <a:ext cx="2253006" cy="867266"/>
          </a:xfrm>
          <a:prstGeom prst="rect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Lokalt införandeprojekt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AACC92C-3A05-41D7-9F9C-1AAE337B87C5}"/>
              </a:ext>
            </a:extLst>
          </p:cNvPr>
          <p:cNvSpPr/>
          <p:nvPr/>
        </p:nvSpPr>
        <p:spPr>
          <a:xfrm>
            <a:off x="7205252" y="1799734"/>
            <a:ext cx="2253006" cy="867266"/>
          </a:xfrm>
          <a:prstGeom prst="rect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Lokalt införandeprojekt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48835C7-4A34-44C2-99B3-1E40CDBDF7BA}"/>
              </a:ext>
            </a:extLst>
          </p:cNvPr>
          <p:cNvSpPr/>
          <p:nvPr/>
        </p:nvSpPr>
        <p:spPr>
          <a:xfrm>
            <a:off x="7357652" y="1952134"/>
            <a:ext cx="2253006" cy="867266"/>
          </a:xfrm>
          <a:prstGeom prst="rect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Lokalt införandeprojekt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832A9A1-77EE-44DC-87EF-AC35217D7361}"/>
              </a:ext>
            </a:extLst>
          </p:cNvPr>
          <p:cNvSpPr/>
          <p:nvPr/>
        </p:nvSpPr>
        <p:spPr>
          <a:xfrm>
            <a:off x="7510052" y="2104534"/>
            <a:ext cx="2253006" cy="867266"/>
          </a:xfrm>
          <a:prstGeom prst="rect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Lokalt införandeprojekt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ADFB43C-2360-4325-91C9-C970A2C9E06B}"/>
              </a:ext>
            </a:extLst>
          </p:cNvPr>
          <p:cNvSpPr/>
          <p:nvPr/>
        </p:nvSpPr>
        <p:spPr>
          <a:xfrm>
            <a:off x="7662452" y="2256934"/>
            <a:ext cx="2253006" cy="867266"/>
          </a:xfrm>
          <a:prstGeom prst="rect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Lokalt införandeprojekt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4C1C4A8-8077-4035-B98A-83BA27AF903A}"/>
              </a:ext>
            </a:extLst>
          </p:cNvPr>
          <p:cNvSpPr/>
          <p:nvPr/>
        </p:nvSpPr>
        <p:spPr>
          <a:xfrm>
            <a:off x="7814852" y="2409334"/>
            <a:ext cx="2253006" cy="867266"/>
          </a:xfrm>
          <a:prstGeom prst="rect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Lokalt införandeprojekt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A434F0B-6C3A-414B-BB16-FD9C08ED8D7E}"/>
              </a:ext>
            </a:extLst>
          </p:cNvPr>
          <p:cNvSpPr/>
          <p:nvPr/>
        </p:nvSpPr>
        <p:spPr>
          <a:xfrm>
            <a:off x="7967252" y="2561734"/>
            <a:ext cx="2253006" cy="867266"/>
          </a:xfrm>
          <a:prstGeom prst="rect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Lokalt införandeprojekt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6F48F2A0-A303-41E0-A042-6A8C9B551AE4}"/>
              </a:ext>
            </a:extLst>
          </p:cNvPr>
          <p:cNvSpPr/>
          <p:nvPr/>
        </p:nvSpPr>
        <p:spPr>
          <a:xfrm>
            <a:off x="6910554" y="3789576"/>
            <a:ext cx="3517093" cy="24981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4000" tIns="108000" bIns="108000" rtlCol="0" anchor="t"/>
          <a:lstStyle/>
          <a:p>
            <a:endParaRPr lang="sv-SE" dirty="0">
              <a:solidFill>
                <a:schemeClr val="tx1"/>
              </a:solidFill>
              <a:latin typeface="+mj-lt"/>
            </a:endParaRPr>
          </a:p>
          <a:p>
            <a:r>
              <a:rPr lang="sv-SE" dirty="0">
                <a:solidFill>
                  <a:schemeClr val="tx1"/>
                </a:solidFill>
                <a:latin typeface="+mj-lt"/>
              </a:rPr>
              <a:t>Lokala införandeprojekt </a:t>
            </a:r>
            <a:br>
              <a:rPr lang="sv-SE" dirty="0">
                <a:solidFill>
                  <a:schemeClr val="tx1"/>
                </a:solidFill>
                <a:latin typeface="+mj-lt"/>
              </a:rPr>
            </a:br>
            <a:endParaRPr lang="sv-SE" dirty="0">
              <a:solidFill>
                <a:schemeClr val="tx1"/>
              </a:solidFill>
              <a:latin typeface="+mj-lt"/>
            </a:endParaRPr>
          </a:p>
          <a:p>
            <a:r>
              <a:rPr lang="sv-SE" dirty="0">
                <a:solidFill>
                  <a:schemeClr val="tx1"/>
                </a:solidFill>
              </a:rPr>
              <a:t>Respektive förvaltning/bolag planerar, anpassar och genomför aktiviteter i handlingsplan och införandeplan.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64CB8CB5-6ECB-4AA0-AA75-FC5AE5BF22B1}"/>
              </a:ext>
            </a:extLst>
          </p:cNvPr>
          <p:cNvSpPr/>
          <p:nvPr/>
        </p:nvSpPr>
        <p:spPr>
          <a:xfrm>
            <a:off x="1441996" y="3789574"/>
            <a:ext cx="3517093" cy="24981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4000" tIns="108000" bIns="108000" rtlCol="0" anchor="t"/>
          <a:lstStyle/>
          <a:p>
            <a:endParaRPr lang="sv-SE" dirty="0">
              <a:solidFill>
                <a:schemeClr val="tx1"/>
              </a:solidFill>
              <a:latin typeface="+mj-lt"/>
            </a:endParaRPr>
          </a:p>
          <a:p>
            <a:r>
              <a:rPr lang="sv-SE" dirty="0">
                <a:solidFill>
                  <a:schemeClr val="tx1"/>
                </a:solidFill>
                <a:latin typeface="+mj-lt"/>
              </a:rPr>
              <a:t>Huvudprojektet</a:t>
            </a:r>
            <a:br>
              <a:rPr lang="sv-SE" dirty="0">
                <a:solidFill>
                  <a:schemeClr val="tx1"/>
                </a:solidFill>
                <a:latin typeface="+mj-lt"/>
              </a:rPr>
            </a:br>
            <a:endParaRPr lang="sv-SE" dirty="0">
              <a:solidFill>
                <a:schemeClr val="tx1"/>
              </a:solidFill>
              <a:latin typeface="+mj-lt"/>
            </a:endParaRPr>
          </a:p>
          <a:p>
            <a:r>
              <a:rPr lang="sv-SE" dirty="0">
                <a:solidFill>
                  <a:schemeClr val="tx1"/>
                </a:solidFill>
              </a:rPr>
              <a:t>Tar fram grunden och ramarna för införandeplan och handlingsplan med manualer, checklistor, kommunikationsmaterial etc.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8C9B8107-830A-40BA-997F-7B306C87188D}"/>
              </a:ext>
            </a:extLst>
          </p:cNvPr>
          <p:cNvSpPr/>
          <p:nvPr/>
        </p:nvSpPr>
        <p:spPr>
          <a:xfrm>
            <a:off x="1441996" y="1799734"/>
            <a:ext cx="3517092" cy="1172066"/>
          </a:xfrm>
          <a:prstGeom prst="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Huvudprojektet</a:t>
            </a:r>
          </a:p>
        </p:txBody>
      </p:sp>
      <p:cxnSp>
        <p:nvCxnSpPr>
          <p:cNvPr id="21" name="Rak pilkoppling 20">
            <a:extLst>
              <a:ext uri="{FF2B5EF4-FFF2-40B4-BE49-F238E27FC236}">
                <a16:creationId xmlns:a16="http://schemas.microsoft.com/office/drawing/2014/main" id="{38A97C0F-99EC-4BDD-8DBD-2212F19B8B5C}"/>
              </a:ext>
            </a:extLst>
          </p:cNvPr>
          <p:cNvCxnSpPr>
            <a:cxnSpLocks/>
          </p:cNvCxnSpPr>
          <p:nvPr/>
        </p:nvCxnSpPr>
        <p:spPr>
          <a:xfrm>
            <a:off x="5145206" y="2485534"/>
            <a:ext cx="1765348" cy="0"/>
          </a:xfrm>
          <a:prstGeom prst="straightConnector1">
            <a:avLst/>
          </a:prstGeom>
          <a:ln w="571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ruta 24">
            <a:extLst>
              <a:ext uri="{FF2B5EF4-FFF2-40B4-BE49-F238E27FC236}">
                <a16:creationId xmlns:a16="http://schemas.microsoft.com/office/drawing/2014/main" id="{B1A5DE27-EAB5-49BE-9E39-390EC4020345}"/>
              </a:ext>
            </a:extLst>
          </p:cNvPr>
          <p:cNvSpPr txBox="1"/>
          <p:nvPr/>
        </p:nvSpPr>
        <p:spPr>
          <a:xfrm>
            <a:off x="5894109" y="2814935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696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CA6F3B-E3C7-44D9-A354-23F5B1DEF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 anchor="ctr">
            <a:normAutofit/>
          </a:bodyPr>
          <a:lstStyle/>
          <a:p>
            <a:r>
              <a:rPr lang="sv-SE" dirty="0"/>
              <a:t>Övergripande förändringar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82F559F-676A-478E-88DE-BC836A583CC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7041560" cy="41946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v-SE" sz="1700" dirty="0"/>
              <a:t>Processbaserad informationshantering</a:t>
            </a:r>
          </a:p>
          <a:p>
            <a:pPr lvl="1" fontAlgn="base"/>
            <a:r>
              <a:rPr lang="sv-SE" sz="1400" dirty="0">
                <a:solidFill>
                  <a:srgbClr val="000000"/>
                </a:solidFill>
                <a:latin typeface="Arial" panose="020B0604020202020204" pitchFamily="34" charset="0"/>
              </a:rPr>
              <a:t>Kommungemensam diarieplan för verksamhetsområde 1 och 2 utifrån stadens klassificeringsstruktur</a:t>
            </a:r>
          </a:p>
          <a:p>
            <a:pPr lvl="1" fontAlgn="base"/>
            <a:r>
              <a:rPr lang="sv-SE" sz="1400" dirty="0">
                <a:solidFill>
                  <a:srgbClr val="000000"/>
                </a:solidFill>
                <a:latin typeface="Arial" panose="020B0604020202020204" pitchFamily="34" charset="0"/>
              </a:rPr>
              <a:t>Förutsättningar för arkivering skapas redan vid registrering av ärenden och handlingar</a:t>
            </a:r>
            <a:endParaRPr lang="sv-SE" sz="1700" dirty="0"/>
          </a:p>
          <a:p>
            <a:pPr>
              <a:lnSpc>
                <a:spcPct val="100000"/>
              </a:lnSpc>
            </a:pPr>
            <a:r>
              <a:rPr lang="sv-SE" sz="1700" dirty="0"/>
              <a:t>Bättre styrning utifrån dokumenthanteringsplanen</a:t>
            </a:r>
          </a:p>
          <a:p>
            <a:pPr lvl="1" fontAlgn="base"/>
            <a:r>
              <a:rPr lang="sv-SE" sz="1400" dirty="0">
                <a:solidFill>
                  <a:srgbClr val="000000"/>
                </a:solidFill>
                <a:latin typeface="Arial" panose="020B0604020202020204" pitchFamily="34" charset="0"/>
              </a:rPr>
              <a:t>Stark koppling mellan processerna i klassificeringsstrukturen och tillhörande handlingstyper</a:t>
            </a:r>
          </a:p>
          <a:p>
            <a:pPr lvl="1" fontAlgn="base"/>
            <a:r>
              <a:rPr lang="sv-SE" sz="1400" dirty="0">
                <a:solidFill>
                  <a:srgbClr val="000000"/>
                </a:solidFill>
                <a:latin typeface="Arial" panose="020B0604020202020204" pitchFamily="34" charset="0"/>
              </a:rPr>
              <a:t>Gallrings- och bevaranderegler styrs från uppsättning i Ciceron </a:t>
            </a:r>
            <a:r>
              <a:rPr lang="sv-SE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DoÄ</a:t>
            </a:r>
            <a:endParaRPr lang="sv-SE" sz="1700" dirty="0"/>
          </a:p>
          <a:p>
            <a:pPr>
              <a:lnSpc>
                <a:spcPct val="100000"/>
              </a:lnSpc>
            </a:pPr>
            <a:r>
              <a:rPr lang="sv-SE" sz="1700" dirty="0"/>
              <a:t>Hantering av både ärenden och fristående handlingar</a:t>
            </a:r>
          </a:p>
          <a:p>
            <a:pPr lvl="1" fontAlgn="base"/>
            <a:r>
              <a:rPr lang="sv-SE" sz="1400" dirty="0">
                <a:solidFill>
                  <a:srgbClr val="000000"/>
                </a:solidFill>
                <a:latin typeface="Arial" panose="020B0604020202020204" pitchFamily="34" charset="0"/>
              </a:rPr>
              <a:t>Stödjer och säkerställer livscykelhanteringen av allmänna handlingar, oavsett om det är fristående handlingar eller ärenden som skapas inom ramen för politisk ärendehantering, verkställighet eller löpande förvaltning</a:t>
            </a:r>
          </a:p>
          <a:p>
            <a:pPr lvl="1" fontAlgn="base"/>
            <a:r>
              <a:rPr lang="sv-SE" sz="1400" dirty="0">
                <a:solidFill>
                  <a:srgbClr val="000000"/>
                </a:solidFill>
                <a:latin typeface="Arial" panose="020B0604020202020204" pitchFamily="34" charset="0"/>
              </a:rPr>
              <a:t>En stor del av handlingstyperna i dokumenthanteringsplanen kan/bör hanteras i Ciceron </a:t>
            </a:r>
            <a:r>
              <a:rPr lang="sv-SE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DoÄ</a:t>
            </a:r>
            <a:endParaRPr lang="sv-S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Bildobjekt 3" descr="En bild som visar rum&#10;&#10;Automatiskt genererad beskrivning">
            <a:extLst>
              <a:ext uri="{FF2B5EF4-FFF2-40B4-BE49-F238E27FC236}">
                <a16:creationId xmlns:a16="http://schemas.microsoft.com/office/drawing/2014/main" id="{67B7DF93-A041-4CFA-A5A0-F9907B927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62" y="1738313"/>
            <a:ext cx="4175125" cy="4175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2463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CA6F3B-E3C7-44D9-A354-23F5B1DEF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 anchor="ctr">
            <a:normAutofit/>
          </a:bodyPr>
          <a:lstStyle/>
          <a:p>
            <a:r>
              <a:rPr lang="sv-SE" dirty="0"/>
              <a:t>Förändringar för GSL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82F559F-676A-478E-88DE-BC836A583CC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4" y="1736728"/>
            <a:ext cx="7182287" cy="419462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sv-SE" sz="1700" dirty="0"/>
              <a:t>Fler handlingar behöver diarieföras (jämfört med nuläge)</a:t>
            </a:r>
          </a:p>
          <a:p>
            <a:pPr lvl="1">
              <a:lnSpc>
                <a:spcPct val="100000"/>
              </a:lnSpc>
            </a:pPr>
            <a:r>
              <a:rPr lang="sv-SE" sz="1400" dirty="0"/>
              <a:t>Kunskapsnivån behöver höjas – i första hand för alla som jobbar administrativt</a:t>
            </a:r>
          </a:p>
          <a:p>
            <a:pPr>
              <a:lnSpc>
                <a:spcPct val="100000"/>
              </a:lnSpc>
            </a:pPr>
            <a:r>
              <a:rPr lang="sv-SE" sz="1700" dirty="0"/>
              <a:t>Handlingar registreras löpande av den som hanterar handlingen</a:t>
            </a:r>
          </a:p>
          <a:p>
            <a:pPr lvl="1">
              <a:lnSpc>
                <a:spcPct val="100000"/>
              </a:lnSpc>
            </a:pPr>
            <a:r>
              <a:rPr lang="sv-SE" sz="1400" dirty="0"/>
              <a:t>Många medarbetare får rollen handläggare = registrerar handlingar och/eller ärenden</a:t>
            </a:r>
          </a:p>
          <a:p>
            <a:pPr lvl="1">
              <a:lnSpc>
                <a:spcPct val="100000"/>
              </a:lnSpc>
            </a:pPr>
            <a:r>
              <a:rPr lang="sv-SE" sz="1400" dirty="0"/>
              <a:t>Utbildning i Ciceron </a:t>
            </a:r>
            <a:r>
              <a:rPr lang="sv-SE" sz="1400" dirty="0" err="1"/>
              <a:t>DoÄ</a:t>
            </a:r>
            <a:r>
              <a:rPr lang="sv-SE" sz="1400" dirty="0"/>
              <a:t> är nödvändig för ett stort antal medarbetare</a:t>
            </a:r>
          </a:p>
          <a:p>
            <a:pPr>
              <a:lnSpc>
                <a:spcPct val="100000"/>
              </a:lnSpc>
            </a:pPr>
            <a:r>
              <a:rPr lang="sv-SE" sz="1700" dirty="0"/>
              <a:t>Ärenden hanteras av den som är ansvarig för ärendet</a:t>
            </a:r>
          </a:p>
          <a:p>
            <a:pPr lvl="1">
              <a:lnSpc>
                <a:spcPct val="100000"/>
              </a:lnSpc>
            </a:pPr>
            <a:r>
              <a:rPr lang="sv-SE" sz="1400" dirty="0"/>
              <a:t>Registrering av handlingar</a:t>
            </a:r>
          </a:p>
          <a:p>
            <a:pPr lvl="1">
              <a:lnSpc>
                <a:spcPct val="100000"/>
              </a:lnSpc>
            </a:pPr>
            <a:r>
              <a:rPr lang="sv-SE" sz="1400" dirty="0"/>
              <a:t>Beredning av ärende</a:t>
            </a:r>
          </a:p>
          <a:p>
            <a:pPr lvl="1">
              <a:lnSpc>
                <a:spcPct val="100000"/>
              </a:lnSpc>
            </a:pPr>
            <a:r>
              <a:rPr lang="sv-SE" sz="1400" dirty="0"/>
              <a:t>Anmälan till styrelsemöte</a:t>
            </a:r>
          </a:p>
          <a:p>
            <a:pPr>
              <a:lnSpc>
                <a:spcPct val="100000"/>
              </a:lnSpc>
            </a:pPr>
            <a:r>
              <a:rPr lang="sv-SE" sz="1700" dirty="0"/>
              <a:t>Administration av sammanträden/styrelsemöten</a:t>
            </a:r>
          </a:p>
          <a:p>
            <a:pPr lvl="1">
              <a:lnSpc>
                <a:spcPct val="100000"/>
              </a:lnSpc>
            </a:pPr>
            <a:r>
              <a:rPr lang="sv-SE" sz="1400" dirty="0"/>
              <a:t>Sammanträdeskoordinatorn planerar och bevakar de ärenden som ska tas upp på styrelsemöte samt hanterar administrationen kring mötena. </a:t>
            </a:r>
          </a:p>
          <a:p>
            <a:pPr>
              <a:lnSpc>
                <a:spcPct val="100000"/>
              </a:lnSpc>
            </a:pPr>
            <a:r>
              <a:rPr lang="sv-SE" sz="1700" dirty="0"/>
              <a:t>Styrande och stödjande dokument ska hanteras i Ciceron </a:t>
            </a:r>
            <a:r>
              <a:rPr lang="sv-SE" sz="1700" dirty="0" err="1"/>
              <a:t>DoÄ</a:t>
            </a:r>
            <a:endParaRPr lang="sv-SE" sz="1700" dirty="0"/>
          </a:p>
          <a:p>
            <a:pPr>
              <a:lnSpc>
                <a:spcPct val="100000"/>
              </a:lnSpc>
            </a:pPr>
            <a:r>
              <a:rPr lang="sv-SE" sz="1700" dirty="0"/>
              <a:t>Synpunktshanteringen ska tas om hand i Ciceron </a:t>
            </a:r>
            <a:r>
              <a:rPr lang="sv-SE" sz="1700" dirty="0" err="1"/>
              <a:t>DoÄ</a:t>
            </a:r>
            <a:endParaRPr lang="sv-SE" sz="1700" dirty="0"/>
          </a:p>
          <a:p>
            <a:pPr>
              <a:lnSpc>
                <a:spcPct val="100000"/>
              </a:lnSpc>
            </a:pPr>
            <a:r>
              <a:rPr lang="sv-SE" sz="1700" dirty="0"/>
              <a:t>Avtal ska hanteras i Ciceron </a:t>
            </a:r>
            <a:r>
              <a:rPr lang="sv-SE" sz="1700" dirty="0" err="1"/>
              <a:t>DoÄ</a:t>
            </a:r>
            <a:endParaRPr lang="sv-SE" sz="1400" dirty="0"/>
          </a:p>
        </p:txBody>
      </p:sp>
      <p:pic>
        <p:nvPicPr>
          <p:cNvPr id="4" name="Bildobjekt 3" descr="En bild som visar rum&#10;&#10;Automatiskt genererad beskrivning">
            <a:extLst>
              <a:ext uri="{FF2B5EF4-FFF2-40B4-BE49-F238E27FC236}">
                <a16:creationId xmlns:a16="http://schemas.microsoft.com/office/drawing/2014/main" id="{67B7DF93-A041-4CFA-A5A0-F9907B927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62" y="1738313"/>
            <a:ext cx="4175125" cy="4175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1378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A5184B-782F-4DE7-9B9B-ED7D4208E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 anchor="ctr">
            <a:normAutofit/>
          </a:bodyPr>
          <a:lstStyle/>
          <a:p>
            <a:r>
              <a:rPr lang="sv-SE" dirty="0"/>
              <a:t>Upplägg GSL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403421-1FAD-4D46-8469-2A5B009FA4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736729"/>
            <a:ext cx="10009001" cy="41767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v-SE" sz="1700" dirty="0"/>
              <a:t>Utbildning kommer göras enligt ”</a:t>
            </a:r>
            <a:r>
              <a:rPr lang="sv-SE" sz="1700" dirty="0" err="1"/>
              <a:t>train</a:t>
            </a:r>
            <a:r>
              <a:rPr lang="sv-SE" sz="1700" dirty="0"/>
              <a:t>-the-</a:t>
            </a:r>
            <a:r>
              <a:rPr lang="sv-SE" sz="1700" dirty="0" err="1"/>
              <a:t>trainer</a:t>
            </a:r>
            <a:r>
              <a:rPr lang="sv-SE" sz="1700" dirty="0"/>
              <a:t>”.</a:t>
            </a:r>
          </a:p>
          <a:p>
            <a:pPr lvl="1">
              <a:lnSpc>
                <a:spcPct val="100000"/>
              </a:lnSpc>
            </a:pPr>
            <a:r>
              <a:rPr lang="sv-SE" sz="1400" b="1" dirty="0"/>
              <a:t>Grundutbildning</a:t>
            </a:r>
            <a:r>
              <a:rPr lang="sv-SE" sz="1400" dirty="0"/>
              <a:t> för alla, åtminstone de som jobbar administrativt. Syftet är att höja kompetensen kring allmänna handlingar och tillhörande lagar/regler.</a:t>
            </a:r>
          </a:p>
          <a:p>
            <a:pPr lvl="1">
              <a:lnSpc>
                <a:spcPct val="100000"/>
              </a:lnSpc>
            </a:pPr>
            <a:r>
              <a:rPr lang="sv-SE" sz="1400" dirty="0"/>
              <a:t>Utbildning i Ciceron anpassas beroende på roll/arbetsuppgifter.</a:t>
            </a:r>
          </a:p>
          <a:p>
            <a:pPr marL="226783" lvl="1" indent="0">
              <a:lnSpc>
                <a:spcPct val="100000"/>
              </a:lnSpc>
              <a:buNone/>
            </a:pPr>
            <a:endParaRPr lang="sv-SE" sz="600" dirty="0"/>
          </a:p>
          <a:p>
            <a:pPr>
              <a:lnSpc>
                <a:spcPct val="100000"/>
              </a:lnSpc>
            </a:pPr>
            <a:r>
              <a:rPr lang="sv-SE" sz="1700" dirty="0"/>
              <a:t>Kommungemensamma arbetsprocessen innebär att alla ska hantera sina egna handlingar och ärenden.</a:t>
            </a:r>
          </a:p>
          <a:p>
            <a:pPr lvl="1">
              <a:lnSpc>
                <a:spcPct val="100000"/>
              </a:lnSpc>
            </a:pPr>
            <a:r>
              <a:rPr lang="sv-SE" sz="1400" dirty="0"/>
              <a:t>Grupp för ”dokument- och ärendehantering” med minst en representant per avdelning. Syftet är att samla kompetens till en grupp som kan hjälpa varandra inom gruppen och kollegor på den egna avdelningen.</a:t>
            </a:r>
          </a:p>
          <a:p>
            <a:pPr lvl="1">
              <a:lnSpc>
                <a:spcPct val="100000"/>
              </a:lnSpc>
            </a:pPr>
            <a:r>
              <a:rPr lang="sv-SE" sz="1400" dirty="0"/>
              <a:t>Det nya arbetssättet kommer införas steg för steg.</a:t>
            </a:r>
          </a:p>
          <a:p>
            <a:pPr lvl="1">
              <a:lnSpc>
                <a:spcPct val="100000"/>
              </a:lnSpc>
            </a:pPr>
            <a:endParaRPr lang="sv-SE" sz="600" dirty="0"/>
          </a:p>
          <a:p>
            <a:pPr>
              <a:lnSpc>
                <a:spcPct val="100000"/>
              </a:lnSpc>
            </a:pPr>
            <a:r>
              <a:rPr lang="sv-SE" sz="1700" dirty="0"/>
              <a:t>Övriga funktioner</a:t>
            </a:r>
          </a:p>
          <a:p>
            <a:pPr lvl="1">
              <a:lnSpc>
                <a:spcPct val="100000"/>
              </a:lnSpc>
            </a:pPr>
            <a:r>
              <a:rPr lang="sv-SE" sz="1400" dirty="0"/>
              <a:t>Avtal</a:t>
            </a:r>
          </a:p>
          <a:p>
            <a:pPr lvl="1">
              <a:lnSpc>
                <a:spcPct val="100000"/>
              </a:lnSpc>
            </a:pPr>
            <a:r>
              <a:rPr lang="sv-SE" sz="1400" dirty="0"/>
              <a:t>Styrande (och stödjande) dokument</a:t>
            </a:r>
          </a:p>
          <a:p>
            <a:pPr lvl="1">
              <a:lnSpc>
                <a:spcPct val="100000"/>
              </a:lnSpc>
            </a:pPr>
            <a:r>
              <a:rPr lang="sv-SE" sz="1400" dirty="0"/>
              <a:t>Synpunkter</a:t>
            </a:r>
          </a:p>
        </p:txBody>
      </p:sp>
    </p:spTree>
    <p:extLst>
      <p:ext uri="{BB962C8B-B14F-4D97-AF65-F5344CB8AC3E}">
        <p14:creationId xmlns:p14="http://schemas.microsoft.com/office/powerpoint/2010/main" val="3160369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BF1C69-769C-6A16-85D2-26D606BB1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Stöd i nya arbetssätt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2474DA7-20DF-16D7-69CE-169CD53BBAEB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sv-SE" dirty="0"/>
              <a:t>Digitala navet</a:t>
            </a:r>
          </a:p>
          <a:p>
            <a:pPr lvl="1"/>
            <a:r>
              <a:rPr lang="sv-SE" dirty="0"/>
              <a:t>Praktisk information om hur Göteborgs Stad arbetar med dokumenthantering, arkivering och ärendehantering</a:t>
            </a:r>
          </a:p>
          <a:p>
            <a:r>
              <a:rPr lang="sv-SE" dirty="0"/>
              <a:t>Handbok ”Allmänna handlingar och ärenden i Göteborgs Stad”</a:t>
            </a:r>
          </a:p>
          <a:p>
            <a:r>
              <a:rPr lang="sv-SE" dirty="0"/>
              <a:t>Utbildning</a:t>
            </a:r>
          </a:p>
          <a:p>
            <a:pPr lvl="1"/>
            <a:r>
              <a:rPr lang="sv-SE" dirty="0"/>
              <a:t>Grundutbildning </a:t>
            </a:r>
          </a:p>
          <a:p>
            <a:pPr lvl="1"/>
            <a:r>
              <a:rPr lang="sv-SE" dirty="0"/>
              <a:t>Utbildning i nya arbetssätt i Ciceron</a:t>
            </a:r>
          </a:p>
          <a:p>
            <a:r>
              <a:rPr lang="sv-SE" dirty="0"/>
              <a:t>Frågestuga</a:t>
            </a:r>
          </a:p>
          <a:p>
            <a:r>
              <a:rPr lang="sv-SE" dirty="0"/>
              <a:t>Grupp för ”dokument- och ärendehantering” </a:t>
            </a:r>
          </a:p>
          <a:p>
            <a:pPr lvl="1"/>
            <a:r>
              <a:rPr lang="sv-SE" dirty="0"/>
              <a:t>Ett sätt att höja kompetensen inom bolaget</a:t>
            </a:r>
          </a:p>
          <a:p>
            <a:pPr lvl="1"/>
            <a:r>
              <a:rPr lang="sv-SE" dirty="0"/>
              <a:t>Stöd för medarbetare på respektive avdelning</a:t>
            </a:r>
          </a:p>
        </p:txBody>
      </p:sp>
    </p:spTree>
    <p:extLst>
      <p:ext uri="{BB962C8B-B14F-4D97-AF65-F5344CB8AC3E}">
        <p14:creationId xmlns:p14="http://schemas.microsoft.com/office/powerpoint/2010/main" val="3275911776"/>
      </p:ext>
    </p:extLst>
  </p:cSld>
  <p:clrMapOvr>
    <a:masterClrMapping/>
  </p:clrMapOvr>
</p:sld>
</file>

<file path=ppt/theme/theme1.xml><?xml version="1.0" encoding="utf-8"?>
<a:theme xmlns:a="http://schemas.openxmlformats.org/drawingml/2006/main" name="Göteborgs Stad – Blå dekor">
  <a:themeElements>
    <a:clrScheme name="Göteborgs Stad Powerpoin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samtliga_solida_komplementfarger_sv.potx" id="{4320EBBF-0D8B-40C6-8C69-52BBEEA5C7BB}" vid="{041D6236-F139-49B8-9C55-FA8EC16B8F54}"/>
    </a:ext>
  </a:extLst>
</a:theme>
</file>

<file path=ppt/theme/theme10.xml><?xml version="1.0" encoding="utf-8"?>
<a:theme xmlns:a="http://schemas.openxmlformats.org/drawingml/2006/main" name="2_Göteborgs Stad – Grön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samtliga_solida_komplementfarger_sv.potx" id="{6CDCFF65-1103-4FDC-9CF4-B5D5B1E0490F}" vid="{A1EA7750-AD2B-4DDB-A622-DD679F49ED27}"/>
    </a:ext>
  </a:extLst>
</a:theme>
</file>

<file path=ppt/theme/theme11.xml><?xml version="1.0" encoding="utf-8"?>
<a:theme xmlns:a="http://schemas.openxmlformats.org/drawingml/2006/main" name="1_Göteborgs Stad – Blå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4BB8F8E-F791-49CB-B254-08158F11DD17}" vid="{265C060E-099B-415E-BA42-CFF4637A76E3}"/>
    </a:ext>
  </a:extLst>
</a:theme>
</file>

<file path=ppt/theme/theme12.xml><?xml version="1.0" encoding="utf-8"?>
<a:theme xmlns:a="http://schemas.openxmlformats.org/drawingml/2006/main" name="Office-tema">
  <a:themeElements>
    <a:clrScheme name="Göteborgs Stad Powerpoin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öteborgs Stad – Mörkblå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samtliga_solida_komplementfarger_sv.potx" id="{4320EBBF-0D8B-40C6-8C69-52BBEEA5C7BB}" vid="{14E48037-BB97-4A8F-8C26-33E1CC1D761F}"/>
    </a:ext>
  </a:extLst>
</a:theme>
</file>

<file path=ppt/theme/theme3.xml><?xml version="1.0" encoding="utf-8"?>
<a:theme xmlns:a="http://schemas.openxmlformats.org/drawingml/2006/main" name="Göteborgs Stad – Röd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samtliga_solida_komplementfarger_sv.potx" id="{4320EBBF-0D8B-40C6-8C69-52BBEEA5C7BB}" vid="{944EDF24-292A-4D16-8503-7A5D8C0879CB}"/>
    </a:ext>
  </a:extLst>
</a:theme>
</file>

<file path=ppt/theme/theme4.xml><?xml version="1.0" encoding="utf-8"?>
<a:theme xmlns:a="http://schemas.openxmlformats.org/drawingml/2006/main" name="Göteborgs Stad – Turkos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samtliga_solida_komplementfarger_sv.potx" id="{4320EBBF-0D8B-40C6-8C69-52BBEEA5C7BB}" vid="{90C0188D-6053-480F-977A-5F8370CEA316}"/>
    </a:ext>
  </a:extLst>
</a:theme>
</file>

<file path=ppt/theme/theme5.xml><?xml version="1.0" encoding="utf-8"?>
<a:theme xmlns:a="http://schemas.openxmlformats.org/drawingml/2006/main" name="Göteborgs Stad – Rosa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samtliga_solida_komplementfarger_sv.potx" id="{4320EBBF-0D8B-40C6-8C69-52BBEEA5C7BB}" vid="{C2E2B02D-F08C-4173-B859-A66A31FE74B6}"/>
    </a:ext>
  </a:extLst>
</a:theme>
</file>

<file path=ppt/theme/theme6.xml><?xml version="1.0" encoding="utf-8"?>
<a:theme xmlns:a="http://schemas.openxmlformats.org/drawingml/2006/main" name="Göteborgs Stad – Grön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samtliga_solida_komplementfarger_sv.potx" id="{4320EBBF-0D8B-40C6-8C69-52BBEEA5C7BB}" vid="{CA5B6547-1412-45FD-B395-D91F55755ECD}"/>
    </a:ext>
  </a:extLst>
</a:theme>
</file>

<file path=ppt/theme/theme7.xml><?xml version="1.0" encoding="utf-8"?>
<a:theme xmlns:a="http://schemas.openxmlformats.org/drawingml/2006/main" name="Göteborgs Stad – Lila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samtliga_solida_komplementfarger_sv.potx" id="{4320EBBF-0D8B-40C6-8C69-52BBEEA5C7BB}" vid="{F8DAE66C-3D07-4824-870B-B915C57E4A70}"/>
    </a:ext>
  </a:extLst>
</a:theme>
</file>

<file path=ppt/theme/theme8.xml><?xml version="1.0" encoding="utf-8"?>
<a:theme xmlns:a="http://schemas.openxmlformats.org/drawingml/2006/main" name="Göteborgs Stad – Gul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samtliga_solida_komplementfarger_sv.potx" id="{4320EBBF-0D8B-40C6-8C69-52BBEEA5C7BB}" vid="{121012FF-7880-43A9-B075-8464BF8624C8}"/>
    </a:ext>
  </a:extLst>
</a:theme>
</file>

<file path=ppt/theme/theme9.xml><?xml version="1.0" encoding="utf-8"?>
<a:theme xmlns:a="http://schemas.openxmlformats.org/drawingml/2006/main" name="Göteborgs Stad – Prickar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prickar_dekorbild_sv.potx" id="{9AF30B69-C35A-4625-A734-7A9520AA9D2D}" vid="{B3D18237-6B37-4854-BCD3-A9A1E9C6D09D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4895774-1E6C-4420-9130-6BA576E1C0EC}">
  <we:reference id="2168fe81-07f3-4041-831f-380a3af458b5" version="1.0.0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d79329a-997f-4d83-9cfd-934ea77b7eeb">
      <UserInfo>
        <DisplayName>Medlemmar på GSL -Införande Nytt Ärendesystem | Göteborgs Stads Leasing AB</DisplayName>
        <AccountId>7</AccountId>
        <AccountType/>
      </UserInfo>
      <UserInfo>
        <DisplayName>Lorraine Pedersen</DisplayName>
        <AccountId>14</AccountId>
        <AccountType/>
      </UserInfo>
      <UserInfo>
        <DisplayName>Johan Radix</DisplayName>
        <AccountId>28</AccountId>
        <AccountType/>
      </UserInfo>
      <UserInfo>
        <DisplayName>Ida Valinder</DisplayName>
        <AccountId>27</AccountId>
        <AccountType/>
      </UserInfo>
      <UserInfo>
        <DisplayName>Nina De Bruin</DisplayName>
        <AccountId>24</AccountId>
        <AccountType/>
      </UserInfo>
      <UserInfo>
        <DisplayName>Malin Carlsson</DisplayName>
        <AccountId>12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97071577555C8428C418FBF3A8107D9" ma:contentTypeVersion="6" ma:contentTypeDescription="Skapa ett nytt dokument." ma:contentTypeScope="" ma:versionID="e1719653fa02197647716de7fb786ce8">
  <xsd:schema xmlns:xsd="http://www.w3.org/2001/XMLSchema" xmlns:xs="http://www.w3.org/2001/XMLSchema" xmlns:p="http://schemas.microsoft.com/office/2006/metadata/properties" xmlns:ns2="49f79e74-3ce7-40ad-b688-39cd0168bc50" xmlns:ns3="cd79329a-997f-4d83-9cfd-934ea77b7eeb" targetNamespace="http://schemas.microsoft.com/office/2006/metadata/properties" ma:root="true" ma:fieldsID="7c0bc3db6022a3196f108d0fd31327f8" ns2:_="" ns3:_="">
    <xsd:import namespace="49f79e74-3ce7-40ad-b688-39cd0168bc50"/>
    <xsd:import namespace="cd79329a-997f-4d83-9cfd-934ea77b7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f79e74-3ce7-40ad-b688-39cd0168bc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9329a-997f-4d83-9cfd-934ea77b7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694363-0277-4FEB-91A4-545FD4C6ACD8}">
  <ds:schemaRefs>
    <ds:schemaRef ds:uri="http://purl.org/dc/elements/1.1/"/>
    <ds:schemaRef ds:uri="http://schemas.microsoft.com/office/infopath/2007/PartnerControls"/>
    <ds:schemaRef ds:uri="8c0aa95e-1d4c-44a3-b541-0fea24b769a4"/>
    <ds:schemaRef ds:uri="http://purl.org/dc/terms/"/>
    <ds:schemaRef ds:uri="http://schemas.microsoft.com/office/2006/metadata/properties"/>
    <ds:schemaRef ds:uri="http://schemas.microsoft.com/office/2006/documentManagement/types"/>
    <ds:schemaRef ds:uri="9c5b4876-a2d4-48d6-ad17-a0d98efd89bc"/>
    <ds:schemaRef ds:uri="http://schemas.openxmlformats.org/package/2006/metadata/core-properties"/>
    <ds:schemaRef ds:uri="http://www.w3.org/XML/1998/namespace"/>
    <ds:schemaRef ds:uri="http://purl.org/dc/dcmitype/"/>
    <ds:schemaRef ds:uri="cd79329a-997f-4d83-9cfd-934ea77b7eeb"/>
  </ds:schemaRefs>
</ds:datastoreItem>
</file>

<file path=customXml/itemProps2.xml><?xml version="1.0" encoding="utf-8"?>
<ds:datastoreItem xmlns:ds="http://schemas.openxmlformats.org/officeDocument/2006/customXml" ds:itemID="{52EA7F4F-F883-4AB3-BD38-6CB359CBC3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f79e74-3ce7-40ad-b688-39cd0168bc50"/>
    <ds:schemaRef ds:uri="cd79329a-997f-4d83-9cfd-934ea77b7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D25894-72B2-4FE4-8E8F-FAA255CE84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786</Words>
  <Application>Microsoft Office PowerPoint</Application>
  <PresentationFormat>Bredbild</PresentationFormat>
  <Paragraphs>136</Paragraphs>
  <Slides>11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11</vt:i4>
      </vt:variant>
      <vt:variant>
        <vt:lpstr>Bildrubriker</vt:lpstr>
      </vt:variant>
      <vt:variant>
        <vt:i4>11</vt:i4>
      </vt:variant>
    </vt:vector>
  </HeadingPairs>
  <TitlesOfParts>
    <vt:vector size="26" baseType="lpstr">
      <vt:lpstr>Arial</vt:lpstr>
      <vt:lpstr>Arial Black</vt:lpstr>
      <vt:lpstr>Calibri</vt:lpstr>
      <vt:lpstr>Wingdings</vt:lpstr>
      <vt:lpstr>Göteborgs Stad – Blå dekor</vt:lpstr>
      <vt:lpstr>Göteborgs Stad – Mörkblå dekor</vt:lpstr>
      <vt:lpstr>Göteborgs Stad – Röd dekor</vt:lpstr>
      <vt:lpstr>Göteborgs Stad – Turkos dekor</vt:lpstr>
      <vt:lpstr>Göteborgs Stad – Rosa dekor</vt:lpstr>
      <vt:lpstr>Göteborgs Stad – Grön dekor</vt:lpstr>
      <vt:lpstr>Göteborgs Stad – Lila dekor</vt:lpstr>
      <vt:lpstr>Göteborgs Stad – Gul dekor</vt:lpstr>
      <vt:lpstr>Göteborgs Stad – Prickar dekor</vt:lpstr>
      <vt:lpstr>2_Göteborgs Stad – Grön dekor</vt:lpstr>
      <vt:lpstr>1_Göteborgs Stad – Blå dekor</vt:lpstr>
      <vt:lpstr>Projekt ”Införa stöd för politisk ärendehantering”</vt:lpstr>
      <vt:lpstr>Agenda</vt:lpstr>
      <vt:lpstr>Vad handlar detta om?</vt:lpstr>
      <vt:lpstr>Övergripande mål</vt:lpstr>
      <vt:lpstr>Huvudprojektet och lokala införandeprojekt</vt:lpstr>
      <vt:lpstr>Övergripande förändringar</vt:lpstr>
      <vt:lpstr>Förändringar för GSL</vt:lpstr>
      <vt:lpstr>Upplägg GSL</vt:lpstr>
      <vt:lpstr>Stöd i nya arbetssätt</vt:lpstr>
      <vt:lpstr>Tidsplan GSL</vt:lpstr>
      <vt:lpstr>Ciceron Assistent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Införa stöd för politisk ärendehantering</dc:title>
  <dc:creator/>
  <cp:lastModifiedBy/>
  <cp:revision>40</cp:revision>
  <dcterms:created xsi:type="dcterms:W3CDTF">2020-09-08T12:19:23Z</dcterms:created>
  <dcterms:modified xsi:type="dcterms:W3CDTF">2024-08-27T07:11:32Z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0x010100097071577555C8428C418FBF3A8107D9</vt:lpwstr>
  </property>
  <property fmtid="{D5CDD505-2E9C-101B-9397-08002B2CF9AE}" pid="3" name="MediaServiceImageTags">
    <vt:lpwstr/>
  </property>
</Properties>
</file>