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tags/tag21.xml" ContentType="application/vnd.openxmlformats-officedocument.presentationml.tags+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 id="2147483787" r:id="rId5"/>
    <p:sldMasterId id="2147483734" r:id="rId6"/>
    <p:sldMasterId id="2147483802" r:id="rId7"/>
    <p:sldMasterId id="2147483694" r:id="rId8"/>
    <p:sldMasterId id="2147483813" r:id="rId9"/>
    <p:sldMasterId id="2147483834" r:id="rId10"/>
  </p:sldMasterIdLst>
  <p:notesMasterIdLst>
    <p:notesMasterId r:id="rId37"/>
  </p:notesMasterIdLst>
  <p:sldIdLst>
    <p:sldId id="891" r:id="rId11"/>
    <p:sldId id="2145706227" r:id="rId12"/>
    <p:sldId id="261" r:id="rId13"/>
    <p:sldId id="528" r:id="rId14"/>
    <p:sldId id="2147377394" r:id="rId15"/>
    <p:sldId id="2147377416" r:id="rId16"/>
    <p:sldId id="1485" r:id="rId17"/>
    <p:sldId id="2145706417" r:id="rId18"/>
    <p:sldId id="2145706397" r:id="rId19"/>
    <p:sldId id="1451" r:id="rId20"/>
    <p:sldId id="1450" r:id="rId21"/>
    <p:sldId id="2147471829" r:id="rId22"/>
    <p:sldId id="2147471830" r:id="rId23"/>
    <p:sldId id="1486" r:id="rId24"/>
    <p:sldId id="2147377408" r:id="rId25"/>
    <p:sldId id="2147377411" r:id="rId26"/>
    <p:sldId id="2147377413" r:id="rId27"/>
    <p:sldId id="2147377381" r:id="rId28"/>
    <p:sldId id="2147377414" r:id="rId29"/>
    <p:sldId id="2145706395" r:id="rId30"/>
    <p:sldId id="2147377393" r:id="rId31"/>
    <p:sldId id="2147377415" r:id="rId32"/>
    <p:sldId id="2147471831" r:id="rId33"/>
    <p:sldId id="2145706394" r:id="rId34"/>
    <p:sldId id="1406" r:id="rId35"/>
    <p:sldId id="2147377417" r:id="rId3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B17944-1E91-28E9-D4A1-11CA6DD1D168}" v="117" dt="2025-06-04T14:17:42.259"/>
    <p1510:client id="{6C25552B-8516-8175-58C0-67FAD9154D35}" v="631" dt="2025-06-04T11:25:10.249"/>
    <p1510:client id="{AC4FD7B3-AD7E-46EC-885F-C4861A4B0F4E}" v="389" dt="2025-06-04T12:35:03.7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2" d="100"/>
          <a:sy n="82" d="100"/>
        </p:scale>
        <p:origin x="4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132980-94FA-4FFB-8996-5C6B4678F06D}"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C2E6CBC-BB79-4B52-BBFE-D7C03EE2D14D}">
      <dgm:prSet/>
      <dgm:spPr/>
      <dgm:t>
        <a:bodyPr/>
        <a:lstStyle/>
        <a:p>
          <a:r>
            <a:rPr lang="en-US" dirty="0" err="1"/>
            <a:t>Utmana</a:t>
          </a:r>
          <a:r>
            <a:rPr lang="en-US" dirty="0"/>
            <a:t> </a:t>
          </a:r>
          <a:r>
            <a:rPr lang="en-US" dirty="0" err="1"/>
            <a:t>traditionella</a:t>
          </a:r>
          <a:r>
            <a:rPr lang="en-US" dirty="0"/>
            <a:t> roller och </a:t>
          </a:r>
          <a:r>
            <a:rPr lang="en-US" dirty="0" err="1"/>
            <a:t>samarbeta</a:t>
          </a:r>
          <a:r>
            <a:rPr lang="en-US" dirty="0"/>
            <a:t> </a:t>
          </a:r>
          <a:r>
            <a:rPr lang="en-US" dirty="0" err="1"/>
            <a:t>bortom</a:t>
          </a:r>
          <a:r>
            <a:rPr lang="en-US" dirty="0"/>
            <a:t> </a:t>
          </a:r>
          <a:r>
            <a:rPr lang="en-US" dirty="0" err="1"/>
            <a:t>mobilitet</a:t>
          </a:r>
          <a:r>
            <a:rPr lang="en-US" dirty="0"/>
            <a:t> och </a:t>
          </a:r>
          <a:r>
            <a:rPr lang="en-US" dirty="0" err="1"/>
            <a:t>logistik</a:t>
          </a:r>
          <a:r>
            <a:rPr lang="en-US" dirty="0"/>
            <a:t>- </a:t>
          </a:r>
          <a:r>
            <a:rPr lang="en-US" dirty="0" err="1"/>
            <a:t>samverkan</a:t>
          </a:r>
          <a:r>
            <a:rPr lang="en-US" dirty="0"/>
            <a:t> </a:t>
          </a:r>
          <a:r>
            <a:rPr lang="en-US" dirty="0" err="1"/>
            <a:t>över</a:t>
          </a:r>
          <a:r>
            <a:rPr lang="en-US" dirty="0"/>
            <a:t> </a:t>
          </a:r>
          <a:r>
            <a:rPr lang="en-US" dirty="0" err="1"/>
            <a:t>organisatoriska</a:t>
          </a:r>
          <a:r>
            <a:rPr lang="en-US" dirty="0"/>
            <a:t> </a:t>
          </a:r>
          <a:r>
            <a:rPr lang="en-US" dirty="0" err="1"/>
            <a:t>gränser</a:t>
          </a:r>
          <a:endParaRPr lang="en-US" dirty="0"/>
        </a:p>
      </dgm:t>
    </dgm:pt>
    <dgm:pt modelId="{05697AF4-DFD9-47AA-BF7F-9D216F3DB76D}" type="parTrans" cxnId="{6952E2D4-0DE9-4300-A7D9-5C3D91F9872F}">
      <dgm:prSet/>
      <dgm:spPr/>
      <dgm:t>
        <a:bodyPr/>
        <a:lstStyle/>
        <a:p>
          <a:endParaRPr lang="en-US"/>
        </a:p>
      </dgm:t>
    </dgm:pt>
    <dgm:pt modelId="{0D7003D2-456E-4E2B-AD07-19B3481565D4}" type="sibTrans" cxnId="{6952E2D4-0DE9-4300-A7D9-5C3D91F9872F}">
      <dgm:prSet/>
      <dgm:spPr/>
      <dgm:t>
        <a:bodyPr/>
        <a:lstStyle/>
        <a:p>
          <a:endParaRPr lang="en-US"/>
        </a:p>
      </dgm:t>
    </dgm:pt>
    <dgm:pt modelId="{6090F4DB-B5A1-48B2-B0D1-DF71D4270339}">
      <dgm:prSet/>
      <dgm:spPr/>
      <dgm:t>
        <a:bodyPr/>
        <a:lstStyle/>
        <a:p>
          <a:r>
            <a:rPr lang="en-US" dirty="0" err="1"/>
            <a:t>Säkerställ</a:t>
          </a:r>
          <a:r>
            <a:rPr lang="en-US" dirty="0"/>
            <a:t> </a:t>
          </a:r>
          <a:r>
            <a:rPr lang="en-US" dirty="0" err="1"/>
            <a:t>yta</a:t>
          </a:r>
          <a:r>
            <a:rPr lang="en-US" dirty="0"/>
            <a:t> </a:t>
          </a:r>
          <a:r>
            <a:rPr lang="en-US" dirty="0" err="1"/>
            <a:t>i</a:t>
          </a:r>
          <a:r>
            <a:rPr lang="en-US" dirty="0"/>
            <a:t> </a:t>
          </a:r>
          <a:r>
            <a:rPr lang="en-US" dirty="0" err="1"/>
            <a:t>staden</a:t>
          </a:r>
          <a:r>
            <a:rPr lang="en-US" dirty="0"/>
            <a:t> för </a:t>
          </a:r>
          <a:r>
            <a:rPr lang="en-US" dirty="0" err="1"/>
            <a:t>samlade</a:t>
          </a:r>
          <a:r>
            <a:rPr lang="en-US" dirty="0"/>
            <a:t> och </a:t>
          </a:r>
          <a:r>
            <a:rPr lang="en-US" dirty="0" err="1"/>
            <a:t>delade</a:t>
          </a:r>
          <a:r>
            <a:rPr lang="en-US" dirty="0"/>
            <a:t> transport, </a:t>
          </a:r>
          <a:r>
            <a:rPr lang="en-US" dirty="0" err="1"/>
            <a:t>mobilitets</a:t>
          </a:r>
          <a:r>
            <a:rPr lang="en-US" dirty="0"/>
            <a:t> och </a:t>
          </a:r>
          <a:r>
            <a:rPr lang="en-US" dirty="0" err="1"/>
            <a:t>logistiktjänster</a:t>
          </a:r>
          <a:endParaRPr lang="en-US" dirty="0"/>
        </a:p>
      </dgm:t>
    </dgm:pt>
    <dgm:pt modelId="{A7CA9D5E-08D0-4725-A510-09C64B018F58}" type="parTrans" cxnId="{CAAF4311-0B22-42C7-8F3D-83118D43BE3D}">
      <dgm:prSet/>
      <dgm:spPr/>
      <dgm:t>
        <a:bodyPr/>
        <a:lstStyle/>
        <a:p>
          <a:endParaRPr lang="en-US"/>
        </a:p>
      </dgm:t>
    </dgm:pt>
    <dgm:pt modelId="{55E65AE4-CD6D-445F-AD3B-B8FF890AE958}" type="sibTrans" cxnId="{CAAF4311-0B22-42C7-8F3D-83118D43BE3D}">
      <dgm:prSet/>
      <dgm:spPr/>
      <dgm:t>
        <a:bodyPr/>
        <a:lstStyle/>
        <a:p>
          <a:endParaRPr lang="en-US"/>
        </a:p>
      </dgm:t>
    </dgm:pt>
    <dgm:pt modelId="{2628B6D1-F3D2-4DA5-B22B-403B44A5F454}">
      <dgm:prSet/>
      <dgm:spPr/>
      <dgm:t>
        <a:bodyPr/>
        <a:lstStyle/>
        <a:p>
          <a:r>
            <a:rPr lang="en-US"/>
            <a:t>Ta fram ett igenkänningsbart och flexibelt visuellt koncept för delad mobilitet</a:t>
          </a:r>
        </a:p>
      </dgm:t>
    </dgm:pt>
    <dgm:pt modelId="{F661B7B4-668C-4C50-A137-97455FEA420F}" type="parTrans" cxnId="{4DC2CF30-C9FC-4C16-8A9A-8029E23758B8}">
      <dgm:prSet/>
      <dgm:spPr/>
      <dgm:t>
        <a:bodyPr/>
        <a:lstStyle/>
        <a:p>
          <a:endParaRPr lang="en-US"/>
        </a:p>
      </dgm:t>
    </dgm:pt>
    <dgm:pt modelId="{7E8CEFAD-F78A-4C86-87EF-21B530C2E5E1}" type="sibTrans" cxnId="{4DC2CF30-C9FC-4C16-8A9A-8029E23758B8}">
      <dgm:prSet/>
      <dgm:spPr/>
      <dgm:t>
        <a:bodyPr/>
        <a:lstStyle/>
        <a:p>
          <a:endParaRPr lang="en-US"/>
        </a:p>
      </dgm:t>
    </dgm:pt>
    <dgm:pt modelId="{B98BCE68-0FB2-4177-9F3A-67E2D3BB167B}">
      <dgm:prSet/>
      <dgm:spPr/>
      <dgm:t>
        <a:bodyPr/>
        <a:lstStyle/>
        <a:p>
          <a:r>
            <a:rPr lang="en-US" dirty="0"/>
            <a:t>Skapa </a:t>
          </a:r>
          <a:r>
            <a:rPr lang="en-US" dirty="0" err="1"/>
            <a:t>strukturer</a:t>
          </a:r>
          <a:r>
            <a:rPr lang="en-US" dirty="0"/>
            <a:t> för </a:t>
          </a:r>
          <a:r>
            <a:rPr lang="en-US" dirty="0" err="1"/>
            <a:t>erfarenhetsutbyte</a:t>
          </a:r>
          <a:r>
            <a:rPr lang="en-US" dirty="0"/>
            <a:t> och </a:t>
          </a:r>
          <a:r>
            <a:rPr lang="en-US" dirty="0" err="1"/>
            <a:t>behovsidentifiering</a:t>
          </a:r>
          <a:r>
            <a:rPr lang="en-US" dirty="0"/>
            <a:t> </a:t>
          </a:r>
        </a:p>
      </dgm:t>
    </dgm:pt>
    <dgm:pt modelId="{11858BF1-6C06-4876-A6D5-095530C733AE}" type="parTrans" cxnId="{150FB82D-7047-4F60-89C6-D8C20DD36A2F}">
      <dgm:prSet/>
      <dgm:spPr/>
      <dgm:t>
        <a:bodyPr/>
        <a:lstStyle/>
        <a:p>
          <a:endParaRPr lang="en-US"/>
        </a:p>
      </dgm:t>
    </dgm:pt>
    <dgm:pt modelId="{066AA2B8-0B5A-4C4A-9D63-B345C5B88B15}" type="sibTrans" cxnId="{150FB82D-7047-4F60-89C6-D8C20DD36A2F}">
      <dgm:prSet/>
      <dgm:spPr/>
      <dgm:t>
        <a:bodyPr/>
        <a:lstStyle/>
        <a:p>
          <a:endParaRPr lang="en-US"/>
        </a:p>
      </dgm:t>
    </dgm:pt>
    <dgm:pt modelId="{D4A02EC6-F33B-4BBB-933E-4265358EB6FD}">
      <dgm:prSet/>
      <dgm:spPr/>
      <dgm:t>
        <a:bodyPr/>
        <a:lstStyle/>
        <a:p>
          <a:r>
            <a:rPr lang="en-US"/>
            <a:t>Nya mobilitetserbjudanden suddar ut skillnaden mellan privata och offentliga mobilitetserbjudanden </a:t>
          </a:r>
          <a:r>
            <a:rPr lang="en-US">
              <a:sym typeface="Wingdings" panose="05000000000000000000" pitchFamily="2" charset="2"/>
            </a:rPr>
            <a:t></a:t>
          </a:r>
          <a:r>
            <a:rPr lang="en-US"/>
            <a:t> mer samarbete mellan offentliga och privata aktörer</a:t>
          </a:r>
        </a:p>
      </dgm:t>
    </dgm:pt>
    <dgm:pt modelId="{FB27931C-E403-4D1A-8FDD-BBBA7439D502}" type="parTrans" cxnId="{441F5E64-9FAC-43FA-8404-C546B8D82CE0}">
      <dgm:prSet/>
      <dgm:spPr/>
      <dgm:t>
        <a:bodyPr/>
        <a:lstStyle/>
        <a:p>
          <a:endParaRPr lang="en-US"/>
        </a:p>
      </dgm:t>
    </dgm:pt>
    <dgm:pt modelId="{3DE0348B-7B27-4DB4-8698-FF95D516BC4F}" type="sibTrans" cxnId="{441F5E64-9FAC-43FA-8404-C546B8D82CE0}">
      <dgm:prSet/>
      <dgm:spPr/>
      <dgm:t>
        <a:bodyPr/>
        <a:lstStyle/>
        <a:p>
          <a:endParaRPr lang="en-US"/>
        </a:p>
      </dgm:t>
    </dgm:pt>
    <dgm:pt modelId="{B950EFA2-7B3B-4A95-ACA8-0D2AA2979843}" type="pres">
      <dgm:prSet presAssocID="{49132980-94FA-4FFB-8996-5C6B4678F06D}" presName="root" presStyleCnt="0">
        <dgm:presLayoutVars>
          <dgm:dir/>
          <dgm:resizeHandles val="exact"/>
        </dgm:presLayoutVars>
      </dgm:prSet>
      <dgm:spPr/>
    </dgm:pt>
    <dgm:pt modelId="{3EDF5A2E-5351-451F-9629-755580F66EE8}" type="pres">
      <dgm:prSet presAssocID="{49132980-94FA-4FFB-8996-5C6B4678F06D}" presName="container" presStyleCnt="0">
        <dgm:presLayoutVars>
          <dgm:dir/>
          <dgm:resizeHandles val="exact"/>
        </dgm:presLayoutVars>
      </dgm:prSet>
      <dgm:spPr/>
    </dgm:pt>
    <dgm:pt modelId="{CEB16588-1656-441C-BE09-3D10A52A0820}" type="pres">
      <dgm:prSet presAssocID="{6C2E6CBC-BB79-4B52-BBFE-D7C03EE2D14D}" presName="compNode" presStyleCnt="0"/>
      <dgm:spPr/>
    </dgm:pt>
    <dgm:pt modelId="{92C1D78B-3036-4D56-8BF9-C8C2B4350140}" type="pres">
      <dgm:prSet presAssocID="{6C2E6CBC-BB79-4B52-BBFE-D7C03EE2D14D}" presName="iconBgRect" presStyleLbl="bgShp" presStyleIdx="0" presStyleCnt="5"/>
      <dgm:spPr/>
    </dgm:pt>
    <dgm:pt modelId="{0E693126-C228-4583-9D57-A1B9DAE0D724}" type="pres">
      <dgm:prSet presAssocID="{6C2E6CBC-BB79-4B52-BBFE-D7C03EE2D14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kakning"/>
        </a:ext>
      </dgm:extLst>
    </dgm:pt>
    <dgm:pt modelId="{9962BD4A-023F-4413-B5D5-84771664FBD3}" type="pres">
      <dgm:prSet presAssocID="{6C2E6CBC-BB79-4B52-BBFE-D7C03EE2D14D}" presName="spaceRect" presStyleCnt="0"/>
      <dgm:spPr/>
    </dgm:pt>
    <dgm:pt modelId="{2679593D-3973-4BC1-BBD8-2047CA02BB9E}" type="pres">
      <dgm:prSet presAssocID="{6C2E6CBC-BB79-4B52-BBFE-D7C03EE2D14D}" presName="textRect" presStyleLbl="revTx" presStyleIdx="0" presStyleCnt="5" custScaleX="117831" custScaleY="154584">
        <dgm:presLayoutVars>
          <dgm:chMax val="1"/>
          <dgm:chPref val="1"/>
        </dgm:presLayoutVars>
      </dgm:prSet>
      <dgm:spPr/>
    </dgm:pt>
    <dgm:pt modelId="{9C322A35-A19A-4994-A5B2-68432B528249}" type="pres">
      <dgm:prSet presAssocID="{0D7003D2-456E-4E2B-AD07-19B3481565D4}" presName="sibTrans" presStyleLbl="sibTrans2D1" presStyleIdx="0" presStyleCnt="0"/>
      <dgm:spPr/>
    </dgm:pt>
    <dgm:pt modelId="{AF5080B8-511A-42FD-9228-BF7B8146CAFD}" type="pres">
      <dgm:prSet presAssocID="{6090F4DB-B5A1-48B2-B0D1-DF71D4270339}" presName="compNode" presStyleCnt="0"/>
      <dgm:spPr/>
    </dgm:pt>
    <dgm:pt modelId="{BE1B2A4A-E5DF-4083-ABA2-DBDCA2D72B8B}" type="pres">
      <dgm:prSet presAssocID="{6090F4DB-B5A1-48B2-B0D1-DF71D4270339}" presName="iconBgRect" presStyleLbl="bgShp" presStyleIdx="1" presStyleCnt="5"/>
      <dgm:spPr/>
    </dgm:pt>
    <dgm:pt modelId="{D1AC2177-48E9-4C32-8886-173C8DD1979D}" type="pres">
      <dgm:prSet presAssocID="{6090F4DB-B5A1-48B2-B0D1-DF71D427033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idge scene"/>
        </a:ext>
      </dgm:extLst>
    </dgm:pt>
    <dgm:pt modelId="{CA41C395-53EE-4C2F-9239-69B5ADD8085C}" type="pres">
      <dgm:prSet presAssocID="{6090F4DB-B5A1-48B2-B0D1-DF71D4270339}" presName="spaceRect" presStyleCnt="0"/>
      <dgm:spPr/>
    </dgm:pt>
    <dgm:pt modelId="{E678152A-7926-4E89-B236-E0B2215CBF37}" type="pres">
      <dgm:prSet presAssocID="{6090F4DB-B5A1-48B2-B0D1-DF71D4270339}" presName="textRect" presStyleLbl="revTx" presStyleIdx="1" presStyleCnt="5">
        <dgm:presLayoutVars>
          <dgm:chMax val="1"/>
          <dgm:chPref val="1"/>
        </dgm:presLayoutVars>
      </dgm:prSet>
      <dgm:spPr/>
    </dgm:pt>
    <dgm:pt modelId="{6D60A63F-3D4B-49F4-883E-B4325B71BEB4}" type="pres">
      <dgm:prSet presAssocID="{55E65AE4-CD6D-445F-AD3B-B8FF890AE958}" presName="sibTrans" presStyleLbl="sibTrans2D1" presStyleIdx="0" presStyleCnt="0"/>
      <dgm:spPr/>
    </dgm:pt>
    <dgm:pt modelId="{EFFD8491-F687-4C39-87DF-295DDD222889}" type="pres">
      <dgm:prSet presAssocID="{2628B6D1-F3D2-4DA5-B22B-403B44A5F454}" presName="compNode" presStyleCnt="0"/>
      <dgm:spPr/>
    </dgm:pt>
    <dgm:pt modelId="{3C7DD497-CEC0-474E-BC21-5D36F0A8B670}" type="pres">
      <dgm:prSet presAssocID="{2628B6D1-F3D2-4DA5-B22B-403B44A5F454}" presName="iconBgRect" presStyleLbl="bgShp" presStyleIdx="2" presStyleCnt="5"/>
      <dgm:spPr/>
    </dgm:pt>
    <dgm:pt modelId="{3F9441B6-E99B-49C8-8DD9-73C5F5ECC409}" type="pres">
      <dgm:prSet presAssocID="{2628B6D1-F3D2-4DA5-B22B-403B44A5F45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Öga"/>
        </a:ext>
      </dgm:extLst>
    </dgm:pt>
    <dgm:pt modelId="{6C663419-6F3D-4EA4-ABC3-6CAB781D2675}" type="pres">
      <dgm:prSet presAssocID="{2628B6D1-F3D2-4DA5-B22B-403B44A5F454}" presName="spaceRect" presStyleCnt="0"/>
      <dgm:spPr/>
    </dgm:pt>
    <dgm:pt modelId="{C5F53EC3-91FC-4982-9C47-2BF14B37A5D3}" type="pres">
      <dgm:prSet presAssocID="{2628B6D1-F3D2-4DA5-B22B-403B44A5F454}" presName="textRect" presStyleLbl="revTx" presStyleIdx="2" presStyleCnt="5">
        <dgm:presLayoutVars>
          <dgm:chMax val="1"/>
          <dgm:chPref val="1"/>
        </dgm:presLayoutVars>
      </dgm:prSet>
      <dgm:spPr/>
    </dgm:pt>
    <dgm:pt modelId="{F4ABA81D-24F5-406F-A400-09F29F01DBCE}" type="pres">
      <dgm:prSet presAssocID="{7E8CEFAD-F78A-4C86-87EF-21B530C2E5E1}" presName="sibTrans" presStyleLbl="sibTrans2D1" presStyleIdx="0" presStyleCnt="0"/>
      <dgm:spPr/>
    </dgm:pt>
    <dgm:pt modelId="{9656B0F7-95D1-4C99-9415-F04ABF4E4FF0}" type="pres">
      <dgm:prSet presAssocID="{B98BCE68-0FB2-4177-9F3A-67E2D3BB167B}" presName="compNode" presStyleCnt="0"/>
      <dgm:spPr/>
    </dgm:pt>
    <dgm:pt modelId="{5900F24B-7385-4AFC-8F9A-F88C66D7FBAD}" type="pres">
      <dgm:prSet presAssocID="{B98BCE68-0FB2-4177-9F3A-67E2D3BB167B}" presName="iconBgRect" presStyleLbl="bgShp" presStyleIdx="3" presStyleCnt="5"/>
      <dgm:spPr/>
    </dgm:pt>
    <dgm:pt modelId="{B08DA067-23C7-481E-A836-A5BE8E4D85F8}" type="pres">
      <dgm:prSet presAssocID="{B98BCE68-0FB2-4177-9F3A-67E2D3BB167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ck"/>
        </a:ext>
      </dgm:extLst>
    </dgm:pt>
    <dgm:pt modelId="{58A243E9-0434-4C43-9707-7A0E5118F552}" type="pres">
      <dgm:prSet presAssocID="{B98BCE68-0FB2-4177-9F3A-67E2D3BB167B}" presName="spaceRect" presStyleCnt="0"/>
      <dgm:spPr/>
    </dgm:pt>
    <dgm:pt modelId="{AD4C9B85-1779-44B4-829F-F37D5A86BAF3}" type="pres">
      <dgm:prSet presAssocID="{B98BCE68-0FB2-4177-9F3A-67E2D3BB167B}" presName="textRect" presStyleLbl="revTx" presStyleIdx="3" presStyleCnt="5">
        <dgm:presLayoutVars>
          <dgm:chMax val="1"/>
          <dgm:chPref val="1"/>
        </dgm:presLayoutVars>
      </dgm:prSet>
      <dgm:spPr/>
    </dgm:pt>
    <dgm:pt modelId="{F30D7D9D-7E12-4F36-8681-70F8232914E2}" type="pres">
      <dgm:prSet presAssocID="{066AA2B8-0B5A-4C4A-9D63-B345C5B88B15}" presName="sibTrans" presStyleLbl="sibTrans2D1" presStyleIdx="0" presStyleCnt="0"/>
      <dgm:spPr/>
    </dgm:pt>
    <dgm:pt modelId="{28212EEA-D968-4D6A-8105-BDFAA6CDE70B}" type="pres">
      <dgm:prSet presAssocID="{D4A02EC6-F33B-4BBB-933E-4265358EB6FD}" presName="compNode" presStyleCnt="0"/>
      <dgm:spPr/>
    </dgm:pt>
    <dgm:pt modelId="{2FE6362F-0BCA-45F6-B342-2CABFE8F74B8}" type="pres">
      <dgm:prSet presAssocID="{D4A02EC6-F33B-4BBB-933E-4265358EB6FD}" presName="iconBgRect" presStyleLbl="bgShp" presStyleIdx="4" presStyleCnt="5"/>
      <dgm:spPr/>
    </dgm:pt>
    <dgm:pt modelId="{490523CE-A110-49E4-87A3-84D457CB397E}" type="pres">
      <dgm:prSet presAssocID="{D4A02EC6-F33B-4BBB-933E-4265358EB6F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rupp"/>
        </a:ext>
      </dgm:extLst>
    </dgm:pt>
    <dgm:pt modelId="{B4B29724-7DC7-4139-98D5-B8D62E6D6B50}" type="pres">
      <dgm:prSet presAssocID="{D4A02EC6-F33B-4BBB-933E-4265358EB6FD}" presName="spaceRect" presStyleCnt="0"/>
      <dgm:spPr/>
    </dgm:pt>
    <dgm:pt modelId="{C6C5C27A-F024-4C00-A743-98EF22609E08}" type="pres">
      <dgm:prSet presAssocID="{D4A02EC6-F33B-4BBB-933E-4265358EB6FD}" presName="textRect" presStyleLbl="revTx" presStyleIdx="4" presStyleCnt="5">
        <dgm:presLayoutVars>
          <dgm:chMax val="1"/>
          <dgm:chPref val="1"/>
        </dgm:presLayoutVars>
      </dgm:prSet>
      <dgm:spPr/>
    </dgm:pt>
  </dgm:ptLst>
  <dgm:cxnLst>
    <dgm:cxn modelId="{CAAF4311-0B22-42C7-8F3D-83118D43BE3D}" srcId="{49132980-94FA-4FFB-8996-5C6B4678F06D}" destId="{6090F4DB-B5A1-48B2-B0D1-DF71D4270339}" srcOrd="1" destOrd="0" parTransId="{A7CA9D5E-08D0-4725-A510-09C64B018F58}" sibTransId="{55E65AE4-CD6D-445F-AD3B-B8FF890AE958}"/>
    <dgm:cxn modelId="{E5A6AA25-BFD9-4630-9141-A8CE6D173000}" type="presOf" srcId="{6090F4DB-B5A1-48B2-B0D1-DF71D4270339}" destId="{E678152A-7926-4E89-B236-E0B2215CBF37}" srcOrd="0" destOrd="0" presId="urn:microsoft.com/office/officeart/2018/2/layout/IconCircleList"/>
    <dgm:cxn modelId="{2E302D2B-D825-4868-8138-64EB53D0FEDA}" type="presOf" srcId="{066AA2B8-0B5A-4C4A-9D63-B345C5B88B15}" destId="{F30D7D9D-7E12-4F36-8681-70F8232914E2}" srcOrd="0" destOrd="0" presId="urn:microsoft.com/office/officeart/2018/2/layout/IconCircleList"/>
    <dgm:cxn modelId="{150FB82D-7047-4F60-89C6-D8C20DD36A2F}" srcId="{49132980-94FA-4FFB-8996-5C6B4678F06D}" destId="{B98BCE68-0FB2-4177-9F3A-67E2D3BB167B}" srcOrd="3" destOrd="0" parTransId="{11858BF1-6C06-4876-A6D5-095530C733AE}" sibTransId="{066AA2B8-0B5A-4C4A-9D63-B345C5B88B15}"/>
    <dgm:cxn modelId="{4DC2CF30-C9FC-4C16-8A9A-8029E23758B8}" srcId="{49132980-94FA-4FFB-8996-5C6B4678F06D}" destId="{2628B6D1-F3D2-4DA5-B22B-403B44A5F454}" srcOrd="2" destOrd="0" parTransId="{F661B7B4-668C-4C50-A137-97455FEA420F}" sibTransId="{7E8CEFAD-F78A-4C86-87EF-21B530C2E5E1}"/>
    <dgm:cxn modelId="{441F5E64-9FAC-43FA-8404-C546B8D82CE0}" srcId="{49132980-94FA-4FFB-8996-5C6B4678F06D}" destId="{D4A02EC6-F33B-4BBB-933E-4265358EB6FD}" srcOrd="4" destOrd="0" parTransId="{FB27931C-E403-4D1A-8FDD-BBBA7439D502}" sibTransId="{3DE0348B-7B27-4DB4-8698-FF95D516BC4F}"/>
    <dgm:cxn modelId="{E59C5B70-3E4F-4FAE-85EC-67D38F586549}" type="presOf" srcId="{0D7003D2-456E-4E2B-AD07-19B3481565D4}" destId="{9C322A35-A19A-4994-A5B2-68432B528249}" srcOrd="0" destOrd="0" presId="urn:microsoft.com/office/officeart/2018/2/layout/IconCircleList"/>
    <dgm:cxn modelId="{BA80E071-ECB8-4C85-BE26-78657532F953}" type="presOf" srcId="{6C2E6CBC-BB79-4B52-BBFE-D7C03EE2D14D}" destId="{2679593D-3973-4BC1-BBD8-2047CA02BB9E}" srcOrd="0" destOrd="0" presId="urn:microsoft.com/office/officeart/2018/2/layout/IconCircleList"/>
    <dgm:cxn modelId="{09F5F8A3-6376-4F0B-BB13-2E0021DF73E3}" type="presOf" srcId="{2628B6D1-F3D2-4DA5-B22B-403B44A5F454}" destId="{C5F53EC3-91FC-4982-9C47-2BF14B37A5D3}" srcOrd="0" destOrd="0" presId="urn:microsoft.com/office/officeart/2018/2/layout/IconCircleList"/>
    <dgm:cxn modelId="{4D97FBD1-E0F5-4CE7-8432-ACB06669AC21}" type="presOf" srcId="{B98BCE68-0FB2-4177-9F3A-67E2D3BB167B}" destId="{AD4C9B85-1779-44B4-829F-F37D5A86BAF3}" srcOrd="0" destOrd="0" presId="urn:microsoft.com/office/officeart/2018/2/layout/IconCircleList"/>
    <dgm:cxn modelId="{6952E2D4-0DE9-4300-A7D9-5C3D91F9872F}" srcId="{49132980-94FA-4FFB-8996-5C6B4678F06D}" destId="{6C2E6CBC-BB79-4B52-BBFE-D7C03EE2D14D}" srcOrd="0" destOrd="0" parTransId="{05697AF4-DFD9-47AA-BF7F-9D216F3DB76D}" sibTransId="{0D7003D2-456E-4E2B-AD07-19B3481565D4}"/>
    <dgm:cxn modelId="{078D14D8-44DB-47CF-908B-370F6E4BB233}" type="presOf" srcId="{55E65AE4-CD6D-445F-AD3B-B8FF890AE958}" destId="{6D60A63F-3D4B-49F4-883E-B4325B71BEB4}" srcOrd="0" destOrd="0" presId="urn:microsoft.com/office/officeart/2018/2/layout/IconCircleList"/>
    <dgm:cxn modelId="{92E7B6EC-E2EA-4F76-8C00-F7F3DC7B79E4}" type="presOf" srcId="{D4A02EC6-F33B-4BBB-933E-4265358EB6FD}" destId="{C6C5C27A-F024-4C00-A743-98EF22609E08}" srcOrd="0" destOrd="0" presId="urn:microsoft.com/office/officeart/2018/2/layout/IconCircleList"/>
    <dgm:cxn modelId="{CDFACAF5-C2A9-4BE1-B2A2-72F08CF5DEEB}" type="presOf" srcId="{7E8CEFAD-F78A-4C86-87EF-21B530C2E5E1}" destId="{F4ABA81D-24F5-406F-A400-09F29F01DBCE}" srcOrd="0" destOrd="0" presId="urn:microsoft.com/office/officeart/2018/2/layout/IconCircleList"/>
    <dgm:cxn modelId="{830606F9-EBF4-4FF1-88AC-586A39C6B387}" type="presOf" srcId="{49132980-94FA-4FFB-8996-5C6B4678F06D}" destId="{B950EFA2-7B3B-4A95-ACA8-0D2AA2979843}" srcOrd="0" destOrd="0" presId="urn:microsoft.com/office/officeart/2018/2/layout/IconCircleList"/>
    <dgm:cxn modelId="{AAAFAF9D-CAF9-4700-8D96-AAC7188B0E51}" type="presParOf" srcId="{B950EFA2-7B3B-4A95-ACA8-0D2AA2979843}" destId="{3EDF5A2E-5351-451F-9629-755580F66EE8}" srcOrd="0" destOrd="0" presId="urn:microsoft.com/office/officeart/2018/2/layout/IconCircleList"/>
    <dgm:cxn modelId="{7A3029F4-6887-419D-8170-78DC8C65F24D}" type="presParOf" srcId="{3EDF5A2E-5351-451F-9629-755580F66EE8}" destId="{CEB16588-1656-441C-BE09-3D10A52A0820}" srcOrd="0" destOrd="0" presId="urn:microsoft.com/office/officeart/2018/2/layout/IconCircleList"/>
    <dgm:cxn modelId="{39DA4C89-EBD6-4A0E-8EA7-955C1B2380EF}" type="presParOf" srcId="{CEB16588-1656-441C-BE09-3D10A52A0820}" destId="{92C1D78B-3036-4D56-8BF9-C8C2B4350140}" srcOrd="0" destOrd="0" presId="urn:microsoft.com/office/officeart/2018/2/layout/IconCircleList"/>
    <dgm:cxn modelId="{7358E8FE-4376-4740-AA01-641E7439E5CF}" type="presParOf" srcId="{CEB16588-1656-441C-BE09-3D10A52A0820}" destId="{0E693126-C228-4583-9D57-A1B9DAE0D724}" srcOrd="1" destOrd="0" presId="urn:microsoft.com/office/officeart/2018/2/layout/IconCircleList"/>
    <dgm:cxn modelId="{9F7139AA-464F-4027-A73D-EF02AD3C0B06}" type="presParOf" srcId="{CEB16588-1656-441C-BE09-3D10A52A0820}" destId="{9962BD4A-023F-4413-B5D5-84771664FBD3}" srcOrd="2" destOrd="0" presId="urn:microsoft.com/office/officeart/2018/2/layout/IconCircleList"/>
    <dgm:cxn modelId="{92ECEA6E-5983-44CA-8E4A-2FE4F14783AB}" type="presParOf" srcId="{CEB16588-1656-441C-BE09-3D10A52A0820}" destId="{2679593D-3973-4BC1-BBD8-2047CA02BB9E}" srcOrd="3" destOrd="0" presId="urn:microsoft.com/office/officeart/2018/2/layout/IconCircleList"/>
    <dgm:cxn modelId="{9A9D093E-8D56-46B9-9AE0-FE1A1EEF0CE7}" type="presParOf" srcId="{3EDF5A2E-5351-451F-9629-755580F66EE8}" destId="{9C322A35-A19A-4994-A5B2-68432B528249}" srcOrd="1" destOrd="0" presId="urn:microsoft.com/office/officeart/2018/2/layout/IconCircleList"/>
    <dgm:cxn modelId="{29DFE59D-B203-4C7B-A9C3-5F5B43FB3BE3}" type="presParOf" srcId="{3EDF5A2E-5351-451F-9629-755580F66EE8}" destId="{AF5080B8-511A-42FD-9228-BF7B8146CAFD}" srcOrd="2" destOrd="0" presId="urn:microsoft.com/office/officeart/2018/2/layout/IconCircleList"/>
    <dgm:cxn modelId="{B8CE6A85-481C-4464-9BED-10ADA10C494A}" type="presParOf" srcId="{AF5080B8-511A-42FD-9228-BF7B8146CAFD}" destId="{BE1B2A4A-E5DF-4083-ABA2-DBDCA2D72B8B}" srcOrd="0" destOrd="0" presId="urn:microsoft.com/office/officeart/2018/2/layout/IconCircleList"/>
    <dgm:cxn modelId="{2337263B-B7A5-4534-A1BE-35B3B51CE7D3}" type="presParOf" srcId="{AF5080B8-511A-42FD-9228-BF7B8146CAFD}" destId="{D1AC2177-48E9-4C32-8886-173C8DD1979D}" srcOrd="1" destOrd="0" presId="urn:microsoft.com/office/officeart/2018/2/layout/IconCircleList"/>
    <dgm:cxn modelId="{3F9A45D8-F247-49CC-911A-12D6EDA960A3}" type="presParOf" srcId="{AF5080B8-511A-42FD-9228-BF7B8146CAFD}" destId="{CA41C395-53EE-4C2F-9239-69B5ADD8085C}" srcOrd="2" destOrd="0" presId="urn:microsoft.com/office/officeart/2018/2/layout/IconCircleList"/>
    <dgm:cxn modelId="{CDBC8E6D-807F-4132-969A-BD088CA4BECE}" type="presParOf" srcId="{AF5080B8-511A-42FD-9228-BF7B8146CAFD}" destId="{E678152A-7926-4E89-B236-E0B2215CBF37}" srcOrd="3" destOrd="0" presId="urn:microsoft.com/office/officeart/2018/2/layout/IconCircleList"/>
    <dgm:cxn modelId="{829A88B4-9539-4FD7-9CB6-502A23BDA9FC}" type="presParOf" srcId="{3EDF5A2E-5351-451F-9629-755580F66EE8}" destId="{6D60A63F-3D4B-49F4-883E-B4325B71BEB4}" srcOrd="3" destOrd="0" presId="urn:microsoft.com/office/officeart/2018/2/layout/IconCircleList"/>
    <dgm:cxn modelId="{0C7D6D96-1708-4F4C-9C83-F854CF25B462}" type="presParOf" srcId="{3EDF5A2E-5351-451F-9629-755580F66EE8}" destId="{EFFD8491-F687-4C39-87DF-295DDD222889}" srcOrd="4" destOrd="0" presId="urn:microsoft.com/office/officeart/2018/2/layout/IconCircleList"/>
    <dgm:cxn modelId="{B03D04E8-0666-4508-A122-474C74A2D8D4}" type="presParOf" srcId="{EFFD8491-F687-4C39-87DF-295DDD222889}" destId="{3C7DD497-CEC0-474E-BC21-5D36F0A8B670}" srcOrd="0" destOrd="0" presId="urn:microsoft.com/office/officeart/2018/2/layout/IconCircleList"/>
    <dgm:cxn modelId="{F49F1630-C61B-4E3E-98AE-5007F4133320}" type="presParOf" srcId="{EFFD8491-F687-4C39-87DF-295DDD222889}" destId="{3F9441B6-E99B-49C8-8DD9-73C5F5ECC409}" srcOrd="1" destOrd="0" presId="urn:microsoft.com/office/officeart/2018/2/layout/IconCircleList"/>
    <dgm:cxn modelId="{E4A5E22E-CC68-46D4-9B16-D0AF7BC48AAC}" type="presParOf" srcId="{EFFD8491-F687-4C39-87DF-295DDD222889}" destId="{6C663419-6F3D-4EA4-ABC3-6CAB781D2675}" srcOrd="2" destOrd="0" presId="urn:microsoft.com/office/officeart/2018/2/layout/IconCircleList"/>
    <dgm:cxn modelId="{A11453AC-5EE3-4029-9B1D-164D42B6EBDE}" type="presParOf" srcId="{EFFD8491-F687-4C39-87DF-295DDD222889}" destId="{C5F53EC3-91FC-4982-9C47-2BF14B37A5D3}" srcOrd="3" destOrd="0" presId="urn:microsoft.com/office/officeart/2018/2/layout/IconCircleList"/>
    <dgm:cxn modelId="{5FBDC7E7-272A-43BA-8E8C-D6BA2B38B3EB}" type="presParOf" srcId="{3EDF5A2E-5351-451F-9629-755580F66EE8}" destId="{F4ABA81D-24F5-406F-A400-09F29F01DBCE}" srcOrd="5" destOrd="0" presId="urn:microsoft.com/office/officeart/2018/2/layout/IconCircleList"/>
    <dgm:cxn modelId="{52E56D90-6198-4769-9C70-AE871CC88F66}" type="presParOf" srcId="{3EDF5A2E-5351-451F-9629-755580F66EE8}" destId="{9656B0F7-95D1-4C99-9415-F04ABF4E4FF0}" srcOrd="6" destOrd="0" presId="urn:microsoft.com/office/officeart/2018/2/layout/IconCircleList"/>
    <dgm:cxn modelId="{CAA51607-6182-4C99-A93D-6CF9953772F7}" type="presParOf" srcId="{9656B0F7-95D1-4C99-9415-F04ABF4E4FF0}" destId="{5900F24B-7385-4AFC-8F9A-F88C66D7FBAD}" srcOrd="0" destOrd="0" presId="urn:microsoft.com/office/officeart/2018/2/layout/IconCircleList"/>
    <dgm:cxn modelId="{614204F1-2DED-400E-9CD6-E5AC0E230353}" type="presParOf" srcId="{9656B0F7-95D1-4C99-9415-F04ABF4E4FF0}" destId="{B08DA067-23C7-481E-A836-A5BE8E4D85F8}" srcOrd="1" destOrd="0" presId="urn:microsoft.com/office/officeart/2018/2/layout/IconCircleList"/>
    <dgm:cxn modelId="{E29B8835-B4D4-4190-BB5B-086C2A57DD83}" type="presParOf" srcId="{9656B0F7-95D1-4C99-9415-F04ABF4E4FF0}" destId="{58A243E9-0434-4C43-9707-7A0E5118F552}" srcOrd="2" destOrd="0" presId="urn:microsoft.com/office/officeart/2018/2/layout/IconCircleList"/>
    <dgm:cxn modelId="{93CF9C99-961B-480A-AA8C-D28B03AD66DA}" type="presParOf" srcId="{9656B0F7-95D1-4C99-9415-F04ABF4E4FF0}" destId="{AD4C9B85-1779-44B4-829F-F37D5A86BAF3}" srcOrd="3" destOrd="0" presId="urn:microsoft.com/office/officeart/2018/2/layout/IconCircleList"/>
    <dgm:cxn modelId="{C2DC2983-3188-41A9-AE11-689CC1EAF57F}" type="presParOf" srcId="{3EDF5A2E-5351-451F-9629-755580F66EE8}" destId="{F30D7D9D-7E12-4F36-8681-70F8232914E2}" srcOrd="7" destOrd="0" presId="urn:microsoft.com/office/officeart/2018/2/layout/IconCircleList"/>
    <dgm:cxn modelId="{BE05CF6D-D708-495B-9FDC-45155C8BC7E7}" type="presParOf" srcId="{3EDF5A2E-5351-451F-9629-755580F66EE8}" destId="{28212EEA-D968-4D6A-8105-BDFAA6CDE70B}" srcOrd="8" destOrd="0" presId="urn:microsoft.com/office/officeart/2018/2/layout/IconCircleList"/>
    <dgm:cxn modelId="{8C53F697-D888-4C1A-9138-026740698BF0}" type="presParOf" srcId="{28212EEA-D968-4D6A-8105-BDFAA6CDE70B}" destId="{2FE6362F-0BCA-45F6-B342-2CABFE8F74B8}" srcOrd="0" destOrd="0" presId="urn:microsoft.com/office/officeart/2018/2/layout/IconCircleList"/>
    <dgm:cxn modelId="{5CD9102C-396C-4798-B6D0-F1DA7392C620}" type="presParOf" srcId="{28212EEA-D968-4D6A-8105-BDFAA6CDE70B}" destId="{490523CE-A110-49E4-87A3-84D457CB397E}" srcOrd="1" destOrd="0" presId="urn:microsoft.com/office/officeart/2018/2/layout/IconCircleList"/>
    <dgm:cxn modelId="{3D4E0B04-B070-411C-AD0A-4AF2C17C0C55}" type="presParOf" srcId="{28212EEA-D968-4D6A-8105-BDFAA6CDE70B}" destId="{B4B29724-7DC7-4139-98D5-B8D62E6D6B50}" srcOrd="2" destOrd="0" presId="urn:microsoft.com/office/officeart/2018/2/layout/IconCircleList"/>
    <dgm:cxn modelId="{1758C1C6-18CB-414C-99C2-6FD071DCF864}" type="presParOf" srcId="{28212EEA-D968-4D6A-8105-BDFAA6CDE70B}" destId="{C6C5C27A-F024-4C00-A743-98EF22609E0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1D78B-3036-4D56-8BF9-C8C2B4350140}">
      <dsp:nvSpPr>
        <dsp:cNvPr id="0" name=""/>
        <dsp:cNvSpPr/>
      </dsp:nvSpPr>
      <dsp:spPr>
        <a:xfrm>
          <a:off x="82613" y="754397"/>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693126-C228-4583-9D57-A1B9DAE0D724}">
      <dsp:nvSpPr>
        <dsp:cNvPr id="0" name=""/>
        <dsp:cNvSpPr/>
      </dsp:nvSpPr>
      <dsp:spPr>
        <a:xfrm>
          <a:off x="271034" y="942818"/>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79593D-3973-4BC1-BBD8-2047CA02BB9E}">
      <dsp:nvSpPr>
        <dsp:cNvPr id="0" name=""/>
        <dsp:cNvSpPr/>
      </dsp:nvSpPr>
      <dsp:spPr>
        <a:xfrm>
          <a:off x="983569" y="509520"/>
          <a:ext cx="2492051" cy="1386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err="1"/>
            <a:t>Utmana</a:t>
          </a:r>
          <a:r>
            <a:rPr lang="en-US" sz="1100" kern="1200" dirty="0"/>
            <a:t> </a:t>
          </a:r>
          <a:r>
            <a:rPr lang="en-US" sz="1100" kern="1200" dirty="0" err="1"/>
            <a:t>traditionella</a:t>
          </a:r>
          <a:r>
            <a:rPr lang="en-US" sz="1100" kern="1200" dirty="0"/>
            <a:t> roller och </a:t>
          </a:r>
          <a:r>
            <a:rPr lang="en-US" sz="1100" kern="1200" dirty="0" err="1"/>
            <a:t>samarbeta</a:t>
          </a:r>
          <a:r>
            <a:rPr lang="en-US" sz="1100" kern="1200" dirty="0"/>
            <a:t> </a:t>
          </a:r>
          <a:r>
            <a:rPr lang="en-US" sz="1100" kern="1200" dirty="0" err="1"/>
            <a:t>bortom</a:t>
          </a:r>
          <a:r>
            <a:rPr lang="en-US" sz="1100" kern="1200" dirty="0"/>
            <a:t> </a:t>
          </a:r>
          <a:r>
            <a:rPr lang="en-US" sz="1100" kern="1200" dirty="0" err="1"/>
            <a:t>mobilitet</a:t>
          </a:r>
          <a:r>
            <a:rPr lang="en-US" sz="1100" kern="1200" dirty="0"/>
            <a:t> och </a:t>
          </a:r>
          <a:r>
            <a:rPr lang="en-US" sz="1100" kern="1200" dirty="0" err="1"/>
            <a:t>logistik</a:t>
          </a:r>
          <a:r>
            <a:rPr lang="en-US" sz="1100" kern="1200" dirty="0"/>
            <a:t>- </a:t>
          </a:r>
          <a:r>
            <a:rPr lang="en-US" sz="1100" kern="1200" dirty="0" err="1"/>
            <a:t>samverkan</a:t>
          </a:r>
          <a:r>
            <a:rPr lang="en-US" sz="1100" kern="1200" dirty="0"/>
            <a:t> </a:t>
          </a:r>
          <a:r>
            <a:rPr lang="en-US" sz="1100" kern="1200" dirty="0" err="1"/>
            <a:t>över</a:t>
          </a:r>
          <a:r>
            <a:rPr lang="en-US" sz="1100" kern="1200" dirty="0"/>
            <a:t> </a:t>
          </a:r>
          <a:r>
            <a:rPr lang="en-US" sz="1100" kern="1200" dirty="0" err="1"/>
            <a:t>organisatoriska</a:t>
          </a:r>
          <a:r>
            <a:rPr lang="en-US" sz="1100" kern="1200" dirty="0"/>
            <a:t> </a:t>
          </a:r>
          <a:r>
            <a:rPr lang="en-US" sz="1100" kern="1200" dirty="0" err="1"/>
            <a:t>gränser</a:t>
          </a:r>
          <a:endParaRPr lang="en-US" sz="1100" kern="1200" dirty="0"/>
        </a:p>
      </dsp:txBody>
      <dsp:txXfrm>
        <a:off x="983569" y="509520"/>
        <a:ext cx="2492051" cy="1386998"/>
      </dsp:txXfrm>
    </dsp:sp>
    <dsp:sp modelId="{BE1B2A4A-E5DF-4083-ABA2-DBDCA2D72B8B}">
      <dsp:nvSpPr>
        <dsp:cNvPr id="0" name=""/>
        <dsp:cNvSpPr/>
      </dsp:nvSpPr>
      <dsp:spPr>
        <a:xfrm>
          <a:off x="3844132" y="754397"/>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AC2177-48E9-4C32-8886-173C8DD1979D}">
      <dsp:nvSpPr>
        <dsp:cNvPr id="0" name=""/>
        <dsp:cNvSpPr/>
      </dsp:nvSpPr>
      <dsp:spPr>
        <a:xfrm>
          <a:off x="4032553" y="942818"/>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78152A-7926-4E89-B236-E0B2215CBF37}">
      <dsp:nvSpPr>
        <dsp:cNvPr id="0" name=""/>
        <dsp:cNvSpPr/>
      </dsp:nvSpPr>
      <dsp:spPr>
        <a:xfrm>
          <a:off x="4933645" y="754397"/>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err="1"/>
            <a:t>Säkerställ</a:t>
          </a:r>
          <a:r>
            <a:rPr lang="en-US" sz="1100" kern="1200" dirty="0"/>
            <a:t> </a:t>
          </a:r>
          <a:r>
            <a:rPr lang="en-US" sz="1100" kern="1200" dirty="0" err="1"/>
            <a:t>yta</a:t>
          </a:r>
          <a:r>
            <a:rPr lang="en-US" sz="1100" kern="1200" dirty="0"/>
            <a:t> </a:t>
          </a:r>
          <a:r>
            <a:rPr lang="en-US" sz="1100" kern="1200" dirty="0" err="1"/>
            <a:t>i</a:t>
          </a:r>
          <a:r>
            <a:rPr lang="en-US" sz="1100" kern="1200" dirty="0"/>
            <a:t> </a:t>
          </a:r>
          <a:r>
            <a:rPr lang="en-US" sz="1100" kern="1200" dirty="0" err="1"/>
            <a:t>staden</a:t>
          </a:r>
          <a:r>
            <a:rPr lang="en-US" sz="1100" kern="1200" dirty="0"/>
            <a:t> för </a:t>
          </a:r>
          <a:r>
            <a:rPr lang="en-US" sz="1100" kern="1200" dirty="0" err="1"/>
            <a:t>samlade</a:t>
          </a:r>
          <a:r>
            <a:rPr lang="en-US" sz="1100" kern="1200" dirty="0"/>
            <a:t> och </a:t>
          </a:r>
          <a:r>
            <a:rPr lang="en-US" sz="1100" kern="1200" dirty="0" err="1"/>
            <a:t>delade</a:t>
          </a:r>
          <a:r>
            <a:rPr lang="en-US" sz="1100" kern="1200" dirty="0"/>
            <a:t> transport, </a:t>
          </a:r>
          <a:r>
            <a:rPr lang="en-US" sz="1100" kern="1200" dirty="0" err="1"/>
            <a:t>mobilitets</a:t>
          </a:r>
          <a:r>
            <a:rPr lang="en-US" sz="1100" kern="1200" dirty="0"/>
            <a:t> och </a:t>
          </a:r>
          <a:r>
            <a:rPr lang="en-US" sz="1100" kern="1200" dirty="0" err="1"/>
            <a:t>logistiktjänster</a:t>
          </a:r>
          <a:endParaRPr lang="en-US" sz="1100" kern="1200" dirty="0"/>
        </a:p>
      </dsp:txBody>
      <dsp:txXfrm>
        <a:off x="4933645" y="754397"/>
        <a:ext cx="2114937" cy="897246"/>
      </dsp:txXfrm>
    </dsp:sp>
    <dsp:sp modelId="{3C7DD497-CEC0-474E-BC21-5D36F0A8B670}">
      <dsp:nvSpPr>
        <dsp:cNvPr id="0" name=""/>
        <dsp:cNvSpPr/>
      </dsp:nvSpPr>
      <dsp:spPr>
        <a:xfrm>
          <a:off x="82613" y="257309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441B6-E99B-49C8-8DD9-73C5F5ECC409}">
      <dsp:nvSpPr>
        <dsp:cNvPr id="0" name=""/>
        <dsp:cNvSpPr/>
      </dsp:nvSpPr>
      <dsp:spPr>
        <a:xfrm>
          <a:off x="271034" y="2761517"/>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F53EC3-91FC-4982-9C47-2BF14B37A5D3}">
      <dsp:nvSpPr>
        <dsp:cNvPr id="0" name=""/>
        <dsp:cNvSpPr/>
      </dsp:nvSpPr>
      <dsp:spPr>
        <a:xfrm>
          <a:off x="1172126" y="257309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Ta fram ett igenkänningsbart och flexibelt visuellt koncept för delad mobilitet</a:t>
          </a:r>
        </a:p>
      </dsp:txBody>
      <dsp:txXfrm>
        <a:off x="1172126" y="2573096"/>
        <a:ext cx="2114937" cy="897246"/>
      </dsp:txXfrm>
    </dsp:sp>
    <dsp:sp modelId="{5900F24B-7385-4AFC-8F9A-F88C66D7FBAD}">
      <dsp:nvSpPr>
        <dsp:cNvPr id="0" name=""/>
        <dsp:cNvSpPr/>
      </dsp:nvSpPr>
      <dsp:spPr>
        <a:xfrm>
          <a:off x="3655575" y="257309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DA067-23C7-481E-A836-A5BE8E4D85F8}">
      <dsp:nvSpPr>
        <dsp:cNvPr id="0" name=""/>
        <dsp:cNvSpPr/>
      </dsp:nvSpPr>
      <dsp:spPr>
        <a:xfrm>
          <a:off x="3843996" y="2761517"/>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4C9B85-1779-44B4-829F-F37D5A86BAF3}">
      <dsp:nvSpPr>
        <dsp:cNvPr id="0" name=""/>
        <dsp:cNvSpPr/>
      </dsp:nvSpPr>
      <dsp:spPr>
        <a:xfrm>
          <a:off x="4745088" y="257309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a:t>Skapa </a:t>
          </a:r>
          <a:r>
            <a:rPr lang="en-US" sz="1100" kern="1200" dirty="0" err="1"/>
            <a:t>strukturer</a:t>
          </a:r>
          <a:r>
            <a:rPr lang="en-US" sz="1100" kern="1200" dirty="0"/>
            <a:t> för </a:t>
          </a:r>
          <a:r>
            <a:rPr lang="en-US" sz="1100" kern="1200" dirty="0" err="1"/>
            <a:t>erfarenhetsutbyte</a:t>
          </a:r>
          <a:r>
            <a:rPr lang="en-US" sz="1100" kern="1200" dirty="0"/>
            <a:t> och </a:t>
          </a:r>
          <a:r>
            <a:rPr lang="en-US" sz="1100" kern="1200" dirty="0" err="1"/>
            <a:t>behovsidentifiering</a:t>
          </a:r>
          <a:r>
            <a:rPr lang="en-US" sz="1100" kern="1200" dirty="0"/>
            <a:t> </a:t>
          </a:r>
        </a:p>
      </dsp:txBody>
      <dsp:txXfrm>
        <a:off x="4745088" y="2573096"/>
        <a:ext cx="2114937" cy="897246"/>
      </dsp:txXfrm>
    </dsp:sp>
    <dsp:sp modelId="{2FE6362F-0BCA-45F6-B342-2CABFE8F74B8}">
      <dsp:nvSpPr>
        <dsp:cNvPr id="0" name=""/>
        <dsp:cNvSpPr/>
      </dsp:nvSpPr>
      <dsp:spPr>
        <a:xfrm>
          <a:off x="7228536" y="257309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0523CE-A110-49E4-87A3-84D457CB397E}">
      <dsp:nvSpPr>
        <dsp:cNvPr id="0" name=""/>
        <dsp:cNvSpPr/>
      </dsp:nvSpPr>
      <dsp:spPr>
        <a:xfrm>
          <a:off x="7416958" y="2761517"/>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C5C27A-F024-4C00-A743-98EF22609E08}">
      <dsp:nvSpPr>
        <dsp:cNvPr id="0" name=""/>
        <dsp:cNvSpPr/>
      </dsp:nvSpPr>
      <dsp:spPr>
        <a:xfrm>
          <a:off x="8318049" y="257309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Nya mobilitetserbjudanden suddar ut skillnaden mellan privata och offentliga mobilitetserbjudanden </a:t>
          </a:r>
          <a:r>
            <a:rPr lang="en-US" sz="1100" kern="1200">
              <a:sym typeface="Wingdings" panose="05000000000000000000" pitchFamily="2" charset="2"/>
            </a:rPr>
            <a:t></a:t>
          </a:r>
          <a:r>
            <a:rPr lang="en-US" sz="1100" kern="1200"/>
            <a:t> mer samarbete mellan offentliga och privata aktörer</a:t>
          </a:r>
        </a:p>
      </dsp:txBody>
      <dsp:txXfrm>
        <a:off x="8318049" y="2573096"/>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8T08:40:05.96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3FD51C-C528-4A80-B0DD-C728735B4BC2}" type="datetimeFigureOut">
              <a:t>6/4/2025</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407B4-A522-46E9-9526-C26979A76BB8}" type="slidenum">
              <a:t>‹#›</a:t>
            </a:fld>
            <a:endParaRPr lang="sv-SE"/>
          </a:p>
        </p:txBody>
      </p:sp>
    </p:spTree>
    <p:extLst>
      <p:ext uri="{BB962C8B-B14F-4D97-AF65-F5344CB8AC3E}">
        <p14:creationId xmlns:p14="http://schemas.microsoft.com/office/powerpoint/2010/main" val="3881009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a:t>
            </a:r>
          </a:p>
        </p:txBody>
      </p:sp>
      <p:sp>
        <p:nvSpPr>
          <p:cNvPr id="4" name="Slide Number Placeholder 3"/>
          <p:cNvSpPr>
            <a:spLocks noGrp="1"/>
          </p:cNvSpPr>
          <p:nvPr>
            <p:ph type="sldNum" sz="quarter" idx="5"/>
          </p:nvPr>
        </p:nvSpPr>
        <p:spPr/>
        <p:txBody>
          <a:bodyPr/>
          <a:lstStyle/>
          <a:p>
            <a:fld id="{3A92FA0F-4BAE-DB42-A5C6-A8133445F49C}" type="slidenum">
              <a:rPr lang="en-GB" smtClean="0"/>
              <a:t>1</a:t>
            </a:fld>
            <a:endParaRPr lang="en-GB"/>
          </a:p>
        </p:txBody>
      </p:sp>
    </p:spTree>
    <p:extLst>
      <p:ext uri="{BB962C8B-B14F-4D97-AF65-F5344CB8AC3E}">
        <p14:creationId xmlns:p14="http://schemas.microsoft.com/office/powerpoint/2010/main" val="3964898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sidhuvud 3"/>
          <p:cNvSpPr>
            <a:spLocks noGrp="1"/>
          </p:cNvSpPr>
          <p:nvPr>
            <p:ph type="hdr" sz="quarter"/>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Presentation för enbart de smartase</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bildnummer 4"/>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C497CE8-006A-4D39-B790-B2C157C251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179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44538" y="1279525"/>
            <a:ext cx="5610225" cy="3155950"/>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algn="r" defTabSz="947684">
              <a:defRPr/>
            </a:pPr>
            <a:fld id="{70E147CA-45CE-4D0D-B6CF-E9013A920047}" type="slidenum">
              <a:rPr lang="sv-SE">
                <a:solidFill>
                  <a:prstClr val="black"/>
                </a:solidFill>
                <a:latin typeface="Calibri" panose="020F0502020204030204"/>
              </a:rPr>
              <a:pPr algn="r" defTabSz="947684">
                <a:defRPr/>
              </a:pPr>
              <a:t>18</a:t>
            </a:fld>
            <a:endParaRPr lang="sv-SE">
              <a:solidFill>
                <a:prstClr val="black"/>
              </a:solidFill>
              <a:latin typeface="Calibri" panose="020F0502020204030204"/>
            </a:endParaRPr>
          </a:p>
        </p:txBody>
      </p:sp>
    </p:spTree>
    <p:extLst>
      <p:ext uri="{BB962C8B-B14F-4D97-AF65-F5344CB8AC3E}">
        <p14:creationId xmlns:p14="http://schemas.microsoft.com/office/powerpoint/2010/main" val="2602881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44538" y="1279525"/>
            <a:ext cx="5610225" cy="3155950"/>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algn="r" defTabSz="947684">
              <a:defRPr/>
            </a:pPr>
            <a:fld id="{70E147CA-45CE-4D0D-B6CF-E9013A920047}" type="slidenum">
              <a:rPr lang="sv-SE">
                <a:solidFill>
                  <a:prstClr val="black"/>
                </a:solidFill>
                <a:latin typeface="Calibri" panose="020F0502020204030204"/>
              </a:rPr>
              <a:pPr algn="r" defTabSz="947684">
                <a:defRPr/>
              </a:pPr>
              <a:t>20</a:t>
            </a:fld>
            <a:endParaRPr lang="sv-SE">
              <a:solidFill>
                <a:prstClr val="black"/>
              </a:solidFill>
              <a:latin typeface="Calibri" panose="020F0502020204030204"/>
            </a:endParaRPr>
          </a:p>
        </p:txBody>
      </p:sp>
    </p:spTree>
    <p:extLst>
      <p:ext uri="{BB962C8B-B14F-4D97-AF65-F5344CB8AC3E}">
        <p14:creationId xmlns:p14="http://schemas.microsoft.com/office/powerpoint/2010/main" val="2918442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1072886" rtl="0" eaLnBrk="1" fontAlgn="auto" latinLnBrk="0" hangingPunct="1">
              <a:lnSpc>
                <a:spcPct val="100000"/>
              </a:lnSpc>
              <a:spcBef>
                <a:spcPts val="0"/>
              </a:spcBef>
              <a:spcAft>
                <a:spcPts val="0"/>
              </a:spcAft>
              <a:buClrTx/>
              <a:buSzTx/>
              <a:buFontTx/>
              <a:buNone/>
              <a:tabLst/>
              <a:defRPr/>
            </a:pPr>
            <a:fld id="{70E147CA-45CE-4D0D-B6CF-E9013A920047}" type="slidenum">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072886" rtl="0" eaLnBrk="1" fontAlgn="auto" latinLnBrk="0" hangingPunct="1">
                <a:lnSpc>
                  <a:spcPct val="100000"/>
                </a:lnSpc>
                <a:spcBef>
                  <a:spcPts val="0"/>
                </a:spcBef>
                <a:spcAft>
                  <a:spcPts val="0"/>
                </a:spcAft>
                <a:buClrTx/>
                <a:buSzTx/>
                <a:buFontTx/>
                <a:buNone/>
                <a:tabLst/>
                <a:defRPr/>
              </a:pPr>
              <a:t>21</a:t>
            </a:fld>
            <a:endParaRPr kumimoji="0" lang="sv-SE"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960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14363" y="1241425"/>
            <a:ext cx="5440362" cy="3060700"/>
          </a:xfrm>
        </p:spPr>
      </p:sp>
      <p:sp>
        <p:nvSpPr>
          <p:cNvPr id="3" name="Platshållare för anteckningar 2"/>
          <p:cNvSpPr>
            <a:spLocks noGrp="1"/>
          </p:cNvSpPr>
          <p:nvPr>
            <p:ph type="body" idx="1"/>
          </p:nvPr>
        </p:nvSpPr>
        <p:spPr/>
        <p:txBody>
          <a:bodyPr/>
          <a:lstStyle/>
          <a:p>
            <a:r>
              <a:rPr lang="en-US" err="1">
                <a:cs typeface="Calibri"/>
              </a:rPr>
              <a:t>Miljö</a:t>
            </a:r>
            <a:r>
              <a:rPr lang="en-US">
                <a:cs typeface="Calibri"/>
              </a:rPr>
              <a:t>: </a:t>
            </a:r>
            <a:r>
              <a:rPr lang="en-US" err="1">
                <a:cs typeface="Calibri"/>
              </a:rPr>
              <a:t>Klimatsmart</a:t>
            </a:r>
            <a:r>
              <a:rPr lang="en-US">
                <a:cs typeface="Calibri"/>
              </a:rPr>
              <a:t>, </a:t>
            </a:r>
            <a:r>
              <a:rPr lang="en-US" err="1">
                <a:cs typeface="Calibri"/>
              </a:rPr>
              <a:t>utsläppsfritt</a:t>
            </a:r>
            <a:r>
              <a:rPr lang="en-US">
                <a:cs typeface="Calibri"/>
              </a:rPr>
              <a:t>, </a:t>
            </a:r>
            <a:r>
              <a:rPr lang="en-US" err="1">
                <a:cs typeface="Calibri"/>
              </a:rPr>
              <a:t>låg</a:t>
            </a:r>
            <a:r>
              <a:rPr lang="en-US">
                <a:cs typeface="Calibri"/>
              </a:rPr>
              <a:t> </a:t>
            </a:r>
            <a:r>
              <a:rPr lang="en-US" err="1">
                <a:cs typeface="Calibri"/>
              </a:rPr>
              <a:t>påverkan</a:t>
            </a:r>
            <a:r>
              <a:rPr lang="en-US">
                <a:cs typeface="Calibri"/>
              </a:rPr>
              <a:t> I LCA </a:t>
            </a:r>
            <a:r>
              <a:rPr lang="en-US" err="1">
                <a:cs typeface="Calibri"/>
              </a:rPr>
              <a:t>perspektiv</a:t>
            </a:r>
            <a:r>
              <a:rPr lang="en-US">
                <a:cs typeface="Calibri"/>
              </a:rPr>
              <a:t>. </a:t>
            </a:r>
          </a:p>
          <a:p>
            <a:r>
              <a:rPr lang="en-US" err="1">
                <a:cs typeface="Calibri"/>
              </a:rPr>
              <a:t>Socialt</a:t>
            </a:r>
            <a:r>
              <a:rPr lang="en-US">
                <a:cs typeface="Calibri"/>
              </a:rPr>
              <a:t>: </a:t>
            </a:r>
            <a:r>
              <a:rPr lang="en-US" err="1">
                <a:cs typeface="Calibri"/>
              </a:rPr>
              <a:t>Minskat</a:t>
            </a:r>
            <a:r>
              <a:rPr lang="en-US">
                <a:cs typeface="Calibri"/>
              </a:rPr>
              <a:t> </a:t>
            </a:r>
            <a:r>
              <a:rPr lang="en-US" err="1">
                <a:cs typeface="Calibri"/>
              </a:rPr>
              <a:t>buller</a:t>
            </a:r>
            <a:r>
              <a:rPr lang="en-US">
                <a:cs typeface="Calibri"/>
              </a:rPr>
              <a:t>, </a:t>
            </a:r>
            <a:r>
              <a:rPr lang="en-US" err="1">
                <a:cs typeface="Calibri"/>
              </a:rPr>
              <a:t>renare</a:t>
            </a:r>
            <a:r>
              <a:rPr lang="en-US">
                <a:cs typeface="Calibri"/>
              </a:rPr>
              <a:t> </a:t>
            </a:r>
            <a:r>
              <a:rPr lang="en-US" err="1">
                <a:cs typeface="Calibri"/>
              </a:rPr>
              <a:t>luft</a:t>
            </a:r>
            <a:r>
              <a:rPr lang="en-US">
                <a:cs typeface="Calibri"/>
              </a:rPr>
              <a:t>, </a:t>
            </a:r>
            <a:r>
              <a:rPr lang="en-US" err="1">
                <a:cs typeface="Calibri"/>
              </a:rPr>
              <a:t>färre</a:t>
            </a:r>
            <a:r>
              <a:rPr lang="en-US">
                <a:cs typeface="Calibri"/>
              </a:rPr>
              <a:t> </a:t>
            </a:r>
            <a:r>
              <a:rPr lang="en-US" err="1">
                <a:cs typeface="Calibri"/>
              </a:rPr>
              <a:t>skadade</a:t>
            </a:r>
            <a:r>
              <a:rPr lang="en-US">
                <a:cs typeface="Calibri"/>
              </a:rPr>
              <a:t> I </a:t>
            </a:r>
            <a:r>
              <a:rPr lang="en-US" err="1">
                <a:cs typeface="Calibri"/>
              </a:rPr>
              <a:t>trafiken</a:t>
            </a:r>
            <a:r>
              <a:rPr lang="en-US">
                <a:cs typeface="Calibri"/>
              </a:rPr>
              <a:t>, </a:t>
            </a:r>
            <a:r>
              <a:rPr lang="en-US" err="1">
                <a:cs typeface="Calibri"/>
              </a:rPr>
              <a:t>jättebra</a:t>
            </a:r>
            <a:r>
              <a:rPr lang="en-US">
                <a:cs typeface="Calibri"/>
              </a:rPr>
              <a:t> för </a:t>
            </a:r>
            <a:r>
              <a:rPr lang="en-US" err="1">
                <a:cs typeface="Calibri"/>
              </a:rPr>
              <a:t>folkhälsan</a:t>
            </a:r>
            <a:r>
              <a:rPr lang="en-US">
                <a:cs typeface="Calibri"/>
              </a:rPr>
              <a:t> </a:t>
            </a:r>
            <a:r>
              <a:rPr lang="en-US" err="1">
                <a:cs typeface="Calibri"/>
              </a:rPr>
              <a:t>bidrar</a:t>
            </a:r>
            <a:r>
              <a:rPr lang="en-US">
                <a:cs typeface="Calibri"/>
              </a:rPr>
              <a:t> </a:t>
            </a:r>
            <a:r>
              <a:rPr lang="en-US" err="1">
                <a:cs typeface="Calibri"/>
              </a:rPr>
              <a:t>mer</a:t>
            </a:r>
            <a:r>
              <a:rPr lang="en-US">
                <a:cs typeface="Calibri"/>
              </a:rPr>
              <a:t> </a:t>
            </a:r>
            <a:r>
              <a:rPr lang="en-US" err="1">
                <a:cs typeface="Calibri"/>
              </a:rPr>
              <a:t>än</a:t>
            </a:r>
            <a:r>
              <a:rPr lang="en-US">
                <a:cs typeface="Calibri"/>
              </a:rPr>
              <a:t> </a:t>
            </a:r>
            <a:r>
              <a:rPr lang="en-US" err="1">
                <a:cs typeface="Calibri"/>
              </a:rPr>
              <a:t>vad</a:t>
            </a:r>
            <a:r>
              <a:rPr lang="en-US">
                <a:cs typeface="Calibri"/>
              </a:rPr>
              <a:t> det tar </a:t>
            </a:r>
            <a:r>
              <a:rPr lang="en-US" err="1">
                <a:cs typeface="Calibri"/>
              </a:rPr>
              <a:t>från</a:t>
            </a:r>
            <a:r>
              <a:rPr lang="en-US">
                <a:cs typeface="Calibri"/>
              </a:rPr>
              <a:t> </a:t>
            </a:r>
            <a:r>
              <a:rPr lang="en-US" err="1">
                <a:cs typeface="Calibri"/>
              </a:rPr>
              <a:t>folkhälsan</a:t>
            </a:r>
            <a:r>
              <a:rPr lang="en-US">
                <a:cs typeface="Calibri"/>
              </a:rPr>
              <a:t>, </a:t>
            </a:r>
            <a:r>
              <a:rPr lang="en-US" err="1">
                <a:cs typeface="Calibri"/>
              </a:rPr>
              <a:t>jämlikt</a:t>
            </a:r>
            <a:r>
              <a:rPr lang="en-US">
                <a:cs typeface="Calibri"/>
              </a:rPr>
              <a:t>. </a:t>
            </a:r>
            <a:r>
              <a:rPr lang="en-US" b="1"/>
              <a:t> </a:t>
            </a:r>
            <a:endParaRPr lang="en-US"/>
          </a:p>
          <a:p>
            <a:r>
              <a:rPr lang="en-US" err="1"/>
              <a:t>Ekonomiskt</a:t>
            </a:r>
            <a:r>
              <a:rPr lang="en-US"/>
              <a:t>:  </a:t>
            </a:r>
            <a:r>
              <a:rPr lang="en-US" err="1"/>
              <a:t>Yteffektiv</a:t>
            </a:r>
            <a:r>
              <a:rPr lang="en-US"/>
              <a:t>, </a:t>
            </a:r>
            <a:r>
              <a:rPr lang="en-US" err="1"/>
              <a:t>många</a:t>
            </a:r>
            <a:r>
              <a:rPr lang="en-US"/>
              <a:t> </a:t>
            </a:r>
            <a:r>
              <a:rPr lang="en-US" err="1"/>
              <a:t>fler</a:t>
            </a:r>
            <a:r>
              <a:rPr lang="en-US"/>
              <a:t> </a:t>
            </a:r>
            <a:r>
              <a:rPr lang="en-US" err="1"/>
              <a:t>trafikanter</a:t>
            </a:r>
            <a:r>
              <a:rPr lang="en-US"/>
              <a:t> </a:t>
            </a:r>
            <a:r>
              <a:rPr lang="en-US" err="1"/>
              <a:t>på</a:t>
            </a:r>
            <a:r>
              <a:rPr lang="en-US"/>
              <a:t> </a:t>
            </a:r>
            <a:r>
              <a:rPr lang="en-US" err="1"/>
              <a:t>liten</a:t>
            </a:r>
            <a:r>
              <a:rPr lang="en-US"/>
              <a:t> </a:t>
            </a:r>
            <a:r>
              <a:rPr lang="en-US" err="1"/>
              <a:t>ytan</a:t>
            </a:r>
            <a:r>
              <a:rPr lang="en-US"/>
              <a:t> </a:t>
            </a:r>
            <a:r>
              <a:rPr lang="en-US" err="1"/>
              <a:t>och</a:t>
            </a:r>
            <a:r>
              <a:rPr lang="en-US"/>
              <a:t> </a:t>
            </a:r>
            <a:r>
              <a:rPr lang="en-US" err="1"/>
              <a:t>lägre</a:t>
            </a:r>
            <a:r>
              <a:rPr lang="en-US"/>
              <a:t> </a:t>
            </a:r>
            <a:r>
              <a:rPr lang="en-US" err="1"/>
              <a:t>kostnader</a:t>
            </a:r>
            <a:r>
              <a:rPr lang="en-US"/>
              <a:t>. I </a:t>
            </a:r>
            <a:r>
              <a:rPr lang="en-US" err="1"/>
              <a:t>en</a:t>
            </a:r>
            <a:r>
              <a:rPr lang="en-US"/>
              <a:t> </a:t>
            </a:r>
            <a:r>
              <a:rPr lang="en-US" err="1"/>
              <a:t>trång</a:t>
            </a:r>
            <a:r>
              <a:rPr lang="en-US"/>
              <a:t> </a:t>
            </a:r>
            <a:r>
              <a:rPr lang="en-US" err="1"/>
              <a:t>storstadsregion</a:t>
            </a:r>
            <a:r>
              <a:rPr lang="en-US"/>
              <a:t> med </a:t>
            </a:r>
            <a:r>
              <a:rPr lang="en-US" err="1"/>
              <a:t>ont</a:t>
            </a:r>
            <a:r>
              <a:rPr lang="en-US"/>
              <a:t> om </a:t>
            </a:r>
            <a:r>
              <a:rPr lang="en-US" err="1"/>
              <a:t>yta</a:t>
            </a:r>
            <a:r>
              <a:rPr lang="en-US"/>
              <a:t> </a:t>
            </a:r>
            <a:r>
              <a:rPr lang="en-US" err="1"/>
              <a:t>och</a:t>
            </a:r>
            <a:r>
              <a:rPr lang="en-US"/>
              <a:t> </a:t>
            </a:r>
            <a:r>
              <a:rPr lang="en-US" err="1"/>
              <a:t>resurser</a:t>
            </a:r>
            <a:r>
              <a:rPr lang="en-US"/>
              <a:t> för </a:t>
            </a:r>
            <a:r>
              <a:rPr lang="en-US" err="1"/>
              <a:t>investeringar</a:t>
            </a:r>
            <a:r>
              <a:rPr lang="en-US"/>
              <a:t> </a:t>
            </a:r>
            <a:r>
              <a:rPr lang="en-US" err="1"/>
              <a:t>som</a:t>
            </a:r>
            <a:r>
              <a:rPr lang="en-US"/>
              <a:t> </a:t>
            </a:r>
            <a:r>
              <a:rPr lang="en-US" err="1"/>
              <a:t>behövs</a:t>
            </a:r>
            <a:r>
              <a:rPr lang="en-US"/>
              <a:t> för </a:t>
            </a:r>
            <a:r>
              <a:rPr lang="en-US" err="1"/>
              <a:t>att</a:t>
            </a:r>
            <a:r>
              <a:rPr lang="en-US"/>
              <a:t> ha </a:t>
            </a:r>
            <a:r>
              <a:rPr lang="en-US" err="1"/>
              <a:t>tillräcklig</a:t>
            </a:r>
            <a:r>
              <a:rPr lang="en-US"/>
              <a:t> </a:t>
            </a:r>
            <a:r>
              <a:rPr lang="en-US" err="1"/>
              <a:t>kapacitet</a:t>
            </a:r>
            <a:r>
              <a:rPr lang="en-US"/>
              <a:t> </a:t>
            </a:r>
            <a:r>
              <a:rPr lang="en-US" err="1"/>
              <a:t>är</a:t>
            </a:r>
            <a:r>
              <a:rPr lang="en-US"/>
              <a:t> det </a:t>
            </a:r>
            <a:r>
              <a:rPr lang="en-US" err="1"/>
              <a:t>också</a:t>
            </a:r>
            <a:r>
              <a:rPr lang="en-US"/>
              <a:t> det </a:t>
            </a:r>
            <a:r>
              <a:rPr lang="en-US" b="1" err="1"/>
              <a:t>bästa</a:t>
            </a:r>
            <a:r>
              <a:rPr lang="en-US" b="1"/>
              <a:t> </a:t>
            </a:r>
            <a:r>
              <a:rPr lang="en-US" b="1" err="1"/>
              <a:t>samhällsekonomiska</a:t>
            </a:r>
            <a:r>
              <a:rPr lang="en-US" b="1"/>
              <a:t> </a:t>
            </a:r>
            <a:r>
              <a:rPr lang="en-US" b="1" err="1"/>
              <a:t>lösninge</a:t>
            </a:r>
            <a:r>
              <a:rPr lang="en-US" err="1"/>
              <a:t>n</a:t>
            </a:r>
            <a:r>
              <a:rPr lang="en-US"/>
              <a:t>, Tar lite av </a:t>
            </a:r>
            <a:r>
              <a:rPr lang="en-US" err="1"/>
              <a:t>trafikutrymmet</a:t>
            </a:r>
            <a:r>
              <a:rPr lang="en-US"/>
              <a:t> </a:t>
            </a:r>
            <a:r>
              <a:rPr lang="en-US" err="1"/>
              <a:t>i</a:t>
            </a:r>
            <a:r>
              <a:rPr lang="en-US"/>
              <a:t> </a:t>
            </a:r>
            <a:r>
              <a:rPr lang="en-US" err="1"/>
              <a:t>anspråk</a:t>
            </a:r>
            <a:r>
              <a:rPr lang="en-US"/>
              <a:t>, </a:t>
            </a:r>
            <a:r>
              <a:rPr lang="en-US" err="1"/>
              <a:t>billigt</a:t>
            </a:r>
            <a:r>
              <a:rPr lang="en-US"/>
              <a:t> </a:t>
            </a:r>
            <a:r>
              <a:rPr lang="en-US" err="1"/>
              <a:t>och</a:t>
            </a:r>
            <a:r>
              <a:rPr lang="en-US"/>
              <a:t> </a:t>
            </a:r>
            <a:r>
              <a:rPr lang="en-US" err="1"/>
              <a:t>exportpotentialen</a:t>
            </a:r>
            <a:r>
              <a:rPr lang="en-US"/>
              <a:t>!</a:t>
            </a:r>
            <a:endParaRPr lang="en-US">
              <a:cs typeface="Calibri"/>
            </a:endParaRPr>
          </a:p>
          <a:p>
            <a:endParaRPr lang="en-US" b="1">
              <a:cs typeface="Calibri"/>
            </a:endParaRPr>
          </a:p>
          <a:p>
            <a:endParaRPr lang="en-US">
              <a:cs typeface="Calibri"/>
            </a:endParaRPr>
          </a:p>
          <a:p>
            <a:endParaRPr lang="en-US">
              <a:cs typeface="Calibri"/>
            </a:endParaRPr>
          </a:p>
        </p:txBody>
      </p:sp>
      <p:sp>
        <p:nvSpPr>
          <p:cNvPr id="4" name="Platshållare för sidhuvud 3"/>
          <p:cNvSpPr>
            <a:spLocks noGrp="1"/>
          </p:cNvSpPr>
          <p:nvPr>
            <p:ph type="hdr" sz="quarter"/>
          </p:nvPr>
        </p:nvSpPr>
        <p:spPr/>
        <p:txBody>
          <a:bodyPr/>
          <a:lstStyle/>
          <a:p>
            <a:r>
              <a:rPr lang="sv-SE"/>
              <a:t>Presentation för enbart de smartase</a:t>
            </a:r>
            <a:endParaRPr lang="en-GB"/>
          </a:p>
        </p:txBody>
      </p:sp>
      <p:sp>
        <p:nvSpPr>
          <p:cNvPr id="5" name="Platshållare för bildnummer 4"/>
          <p:cNvSpPr>
            <a:spLocks noGrp="1"/>
          </p:cNvSpPr>
          <p:nvPr>
            <p:ph type="sldNum" sz="quarter" idx="5"/>
          </p:nvPr>
        </p:nvSpPr>
        <p:spPr/>
        <p:txBody>
          <a:bodyPr/>
          <a:lstStyle/>
          <a:p>
            <a:fld id="{AC497CE8-006A-4D39-B790-B2C157C25173}" type="slidenum">
              <a:rPr lang="en-GB" smtClean="0"/>
              <a:pPr/>
              <a:t>25</a:t>
            </a:fld>
            <a:endParaRPr lang="en-GB"/>
          </a:p>
        </p:txBody>
      </p:sp>
    </p:spTree>
    <p:extLst>
      <p:ext uri="{BB962C8B-B14F-4D97-AF65-F5344CB8AC3E}">
        <p14:creationId xmlns:p14="http://schemas.microsoft.com/office/powerpoint/2010/main" val="315277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sv-SE" dirty="0"/>
          </a:p>
        </p:txBody>
      </p:sp>
      <p:sp>
        <p:nvSpPr>
          <p:cNvPr id="4" name="Plassholder for lysbildenummer 3"/>
          <p:cNvSpPr>
            <a:spLocks noGrp="1"/>
          </p:cNvSpPr>
          <p:nvPr>
            <p:ph type="sldNum" sz="quarter" idx="10"/>
          </p:nvPr>
        </p:nvSpPr>
        <p:spPr/>
        <p:txBody>
          <a:bodyPr/>
          <a:lstStyle/>
          <a:p>
            <a:fld id="{3A92FA0F-4BAE-DB42-A5C6-A8133445F49C}" type="slidenum">
              <a:rPr lang="en-GB" smtClean="0"/>
              <a:t>3</a:t>
            </a:fld>
            <a:endParaRPr lang="en-GB" dirty="0"/>
          </a:p>
        </p:txBody>
      </p:sp>
    </p:spTree>
    <p:extLst>
      <p:ext uri="{BB962C8B-B14F-4D97-AF65-F5344CB8AC3E}">
        <p14:creationId xmlns:p14="http://schemas.microsoft.com/office/powerpoint/2010/main" val="1154825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Digital integration - example</a:t>
            </a:r>
          </a:p>
        </p:txBody>
      </p:sp>
      <p:sp>
        <p:nvSpPr>
          <p:cNvPr id="4" name="Plassholder for lysbildenummer 3"/>
          <p:cNvSpPr>
            <a:spLocks noGrp="1"/>
          </p:cNvSpPr>
          <p:nvPr>
            <p:ph type="sldNum" sz="quarter" idx="5"/>
          </p:nvPr>
        </p:nvSpPr>
        <p:spPr/>
        <p:txBody>
          <a:bodyPr/>
          <a:lstStyle/>
          <a:p>
            <a:fld id="{3A92FA0F-4BAE-DB42-A5C6-A8133445F49C}" type="slidenum">
              <a:rPr lang="en-GB" smtClean="0"/>
              <a:t>4</a:t>
            </a:fld>
            <a:endParaRPr lang="en-GB"/>
          </a:p>
        </p:txBody>
      </p:sp>
    </p:spTree>
    <p:extLst>
      <p:ext uri="{BB962C8B-B14F-4D97-AF65-F5344CB8AC3E}">
        <p14:creationId xmlns:p14="http://schemas.microsoft.com/office/powerpoint/2010/main" val="3450195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1072886" rtl="0" eaLnBrk="1" fontAlgn="auto" latinLnBrk="0" hangingPunct="1">
              <a:lnSpc>
                <a:spcPct val="100000"/>
              </a:lnSpc>
              <a:spcBef>
                <a:spcPts val="0"/>
              </a:spcBef>
              <a:spcAft>
                <a:spcPts val="0"/>
              </a:spcAft>
              <a:buClrTx/>
              <a:buSzTx/>
              <a:buFontTx/>
              <a:buNone/>
              <a:tabLst/>
              <a:defRPr/>
            </a:pPr>
            <a:fld id="{70E147CA-45CE-4D0D-B6CF-E9013A920047}" type="slidenum">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072886" rtl="0" eaLnBrk="1" fontAlgn="auto" latinLnBrk="0" hangingPunct="1">
                <a:lnSpc>
                  <a:spcPct val="100000"/>
                </a:lnSpc>
                <a:spcBef>
                  <a:spcPts val="0"/>
                </a:spcBef>
                <a:spcAft>
                  <a:spcPts val="0"/>
                </a:spcAft>
                <a:buClrTx/>
                <a:buSzTx/>
                <a:buFontTx/>
                <a:buNone/>
                <a:tabLst/>
                <a:defRPr/>
              </a:pPr>
              <a:t>5</a:t>
            </a:fld>
            <a:endParaRPr kumimoji="0" lang="sv-SE"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4575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44538" y="1279525"/>
            <a:ext cx="5610225" cy="3155950"/>
          </a:xfrm>
        </p:spPr>
      </p:sp>
      <p:sp>
        <p:nvSpPr>
          <p:cNvPr id="3" name="Platshållare för anteckningar 2"/>
          <p:cNvSpPr>
            <a:spLocks noGrp="1"/>
          </p:cNvSpPr>
          <p:nvPr>
            <p:ph type="body" idx="1"/>
          </p:nvPr>
        </p:nvSpPr>
        <p:spPr/>
        <p:txBody>
          <a:bodyPr/>
          <a:lstStyle/>
          <a:p>
            <a:r>
              <a:rPr lang="sv-SE" dirty="0"/>
              <a:t>Snickeriet </a:t>
            </a:r>
            <a:r>
              <a:rPr lang="sv-SE" dirty="0" err="1"/>
              <a:t>Lohne</a:t>
            </a:r>
            <a:r>
              <a:rPr lang="sv-SE" dirty="0"/>
              <a:t> &amp; </a:t>
            </a:r>
            <a:r>
              <a:rPr lang="sv-SE" dirty="0" err="1"/>
              <a:t>Lauritsen</a:t>
            </a:r>
            <a:r>
              <a:rPr lang="sv-SE" dirty="0"/>
              <a:t> i Oslo, Kone,  Bravida, hantverkare…</a:t>
            </a:r>
          </a:p>
          <a:p>
            <a:r>
              <a:rPr lang="sv-SE" dirty="0"/>
              <a:t>Vinst – minskad parkeringskostnad &amp; restid, hälsa, ökad debiterad tid.</a:t>
            </a:r>
          </a:p>
          <a:p>
            <a:r>
              <a:rPr lang="sv-SE" b="1" dirty="0"/>
              <a:t>Lyon </a:t>
            </a:r>
            <a:r>
              <a:rPr lang="sv-SE" dirty="0"/>
              <a:t>– EU-projekt LEAD, last mile </a:t>
            </a:r>
            <a:r>
              <a:rPr lang="sv-SE" dirty="0" err="1"/>
              <a:t>logistics</a:t>
            </a:r>
            <a:r>
              <a:rPr lang="sv-SE" dirty="0"/>
              <a:t>.</a:t>
            </a:r>
          </a:p>
          <a:p>
            <a:r>
              <a:rPr lang="sv-SE" dirty="0"/>
              <a:t>Har skapat en ”</a:t>
            </a:r>
            <a:r>
              <a:rPr lang="sv-SE" dirty="0" err="1"/>
              <a:t>hub</a:t>
            </a:r>
            <a:r>
              <a:rPr lang="sv-SE" dirty="0"/>
              <a:t>” genom att använda 88 bilparkeringsplatser i ett stort bilgarage, i en stadsdel i utveckling.</a:t>
            </a:r>
          </a:p>
          <a:p>
            <a:r>
              <a:rPr lang="sv-SE" dirty="0"/>
              <a:t>40 </a:t>
            </a:r>
            <a:r>
              <a:rPr lang="sv-SE" dirty="0" err="1"/>
              <a:t>lastcyklar</a:t>
            </a:r>
            <a:r>
              <a:rPr lang="sv-SE" dirty="0"/>
              <a:t> – citydistribution</a:t>
            </a:r>
          </a:p>
          <a:p>
            <a:r>
              <a:rPr lang="sv-SE" dirty="0"/>
              <a:t>En </a:t>
            </a:r>
            <a:r>
              <a:rPr lang="sv-SE" dirty="0" err="1"/>
              <a:t>byggrosist</a:t>
            </a:r>
            <a:r>
              <a:rPr lang="sv-SE" dirty="0"/>
              <a:t> har ”</a:t>
            </a:r>
            <a:r>
              <a:rPr lang="sv-SE" dirty="0" err="1"/>
              <a:t>hämtboxar</a:t>
            </a:r>
            <a:r>
              <a:rPr lang="sv-SE" dirty="0"/>
              <a:t>” och leverans för byggvaror där. .</a:t>
            </a:r>
          </a:p>
          <a:p>
            <a:endParaRPr lang="sv-SE" dirty="0"/>
          </a:p>
          <a:p>
            <a:r>
              <a:rPr lang="sv-SE" b="1" dirty="0"/>
              <a:t>Bremen – </a:t>
            </a:r>
            <a:r>
              <a:rPr lang="sv-SE" dirty="0"/>
              <a:t>EU-projekt </a:t>
            </a:r>
            <a:r>
              <a:rPr lang="sv-SE" dirty="0" err="1"/>
              <a:t>UlaaDs</a:t>
            </a:r>
            <a:r>
              <a:rPr lang="sv-SE" dirty="0"/>
              <a:t> (urban </a:t>
            </a:r>
            <a:r>
              <a:rPr lang="sv-SE" dirty="0" err="1"/>
              <a:t>logistics</a:t>
            </a:r>
            <a:r>
              <a:rPr lang="sv-SE" dirty="0"/>
              <a:t> as an on-</a:t>
            </a:r>
            <a:r>
              <a:rPr lang="sv-SE" dirty="0" err="1"/>
              <a:t>demand</a:t>
            </a:r>
            <a:r>
              <a:rPr lang="sv-SE" dirty="0"/>
              <a:t> service). </a:t>
            </a:r>
          </a:p>
          <a:p>
            <a:r>
              <a:rPr lang="sv-SE" dirty="0"/>
              <a:t>Testar </a:t>
            </a:r>
            <a:r>
              <a:rPr lang="sv-SE" dirty="0" err="1"/>
              <a:t>förlastade</a:t>
            </a:r>
            <a:r>
              <a:rPr lang="sv-SE" dirty="0"/>
              <a:t> containrar som temporära godshubbar för finfördelning med </a:t>
            </a:r>
            <a:r>
              <a:rPr lang="sv-SE" dirty="0" err="1"/>
              <a:t>lastcyklar</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A92FA0F-4BAE-DB42-A5C6-A8133445F4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053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74663" y="1389063"/>
            <a:ext cx="6088062" cy="3425825"/>
          </a:xfrm>
        </p:spPr>
      </p:sp>
      <p:sp>
        <p:nvSpPr>
          <p:cNvPr id="3" name="Platshållare för anteckningar 2"/>
          <p:cNvSpPr>
            <a:spLocks noGrp="1"/>
          </p:cNvSpPr>
          <p:nvPr>
            <p:ph type="body" idx="1"/>
          </p:nvPr>
        </p:nvSpPr>
        <p:spPr/>
        <p:txBody>
          <a:bodyPr/>
          <a:lstStyle/>
          <a:p>
            <a:pPr>
              <a:spcBef>
                <a:spcPts val="1083"/>
              </a:spcBef>
            </a:pPr>
            <a:r>
              <a:rPr lang="sv-SE" err="1">
                <a:cs typeface="Calibri"/>
              </a:rPr>
              <a:t>Velove</a:t>
            </a:r>
          </a:p>
          <a:p>
            <a:pPr>
              <a:spcBef>
                <a:spcPts val="1083"/>
              </a:spcBef>
            </a:pPr>
            <a:r>
              <a:rPr lang="sv-SE">
                <a:cs typeface="Calibri"/>
              </a:rPr>
              <a:t>Nordstans </a:t>
            </a:r>
            <a:r>
              <a:rPr lang="sv-SE" err="1">
                <a:cs typeface="Calibri"/>
              </a:rPr>
              <a:t>cargo</a:t>
            </a:r>
            <a:r>
              <a:rPr lang="sv-SE">
                <a:cs typeface="Calibri"/>
              </a:rPr>
              <a:t> bike </a:t>
            </a:r>
            <a:r>
              <a:rPr lang="sv-SE" err="1">
                <a:cs typeface="Calibri"/>
              </a:rPr>
              <a:t>Hub</a:t>
            </a:r>
            <a:r>
              <a:rPr lang="sv-SE">
                <a:cs typeface="Calibri"/>
              </a:rPr>
              <a:t>- gemensam omlastningshubb, cykelservice. </a:t>
            </a:r>
          </a:p>
          <a:p>
            <a:pPr>
              <a:spcBef>
                <a:spcPts val="1083"/>
              </a:spcBef>
            </a:pPr>
            <a:r>
              <a:rPr lang="sv-SE">
                <a:cs typeface="Calibri"/>
              </a:rPr>
              <a:t>BRAVIDA GREEN HUB</a:t>
            </a:r>
          </a:p>
          <a:p>
            <a:pPr>
              <a:spcBef>
                <a:spcPts val="1083"/>
              </a:spcBef>
            </a:pPr>
            <a:r>
              <a:rPr lang="sv-SE"/>
              <a:t>Utsläppsfri transport av servicepersonal med </a:t>
            </a:r>
            <a:r>
              <a:rPr lang="sv-SE" err="1"/>
              <a:t>elcykel</a:t>
            </a:r>
            <a:r>
              <a:rPr lang="sv-SE"/>
              <a:t>, </a:t>
            </a:r>
            <a:br>
              <a:rPr lang="sv-SE">
                <a:cs typeface="+mn-lt"/>
              </a:rPr>
            </a:br>
            <a:r>
              <a:rPr lang="sv-SE"/>
              <a:t>el-moped eller till fots</a:t>
            </a:r>
            <a:endParaRPr lang="en-US">
              <a:cs typeface="Calibri"/>
            </a:endParaRPr>
          </a:p>
          <a:p>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90478" rtl="0" eaLnBrk="1" fontAlgn="auto" latinLnBrk="0" hangingPunct="1">
              <a:lnSpc>
                <a:spcPct val="100000"/>
              </a:lnSpc>
              <a:spcBef>
                <a:spcPts val="0"/>
              </a:spcBef>
              <a:spcAft>
                <a:spcPts val="0"/>
              </a:spcAft>
              <a:buClrTx/>
              <a:buSzTx/>
              <a:buFontTx/>
              <a:buNone/>
              <a:tabLst/>
              <a:defRPr/>
            </a:pPr>
            <a:fld id="{23A45ABE-6BF2-4682-BAEF-1766522529D2}"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478" rtl="0" eaLnBrk="1" fontAlgn="auto" latinLnBrk="0" hangingPunct="1">
                <a:lnSpc>
                  <a:spcPct val="100000"/>
                </a:lnSpc>
                <a:spcBef>
                  <a:spcPts val="0"/>
                </a:spcBef>
                <a:spcAft>
                  <a:spcPts val="0"/>
                </a:spcAft>
                <a:buClrTx/>
                <a:buSzTx/>
                <a:buFontTx/>
                <a:buNone/>
                <a:tabLst/>
                <a:defRPr/>
              </a:pPr>
              <a:t>9</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9246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sidhuvud 3"/>
          <p:cNvSpPr>
            <a:spLocks noGrp="1"/>
          </p:cNvSpPr>
          <p:nvPr>
            <p:ph type="hdr" sz="quarter"/>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Presentation för enbart de smartase</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bildnummer 4"/>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C497CE8-006A-4D39-B790-B2C157C251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141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36575" y="1431925"/>
            <a:ext cx="6276975" cy="3532188"/>
          </a:xfrm>
        </p:spPr>
      </p:sp>
      <p:sp>
        <p:nvSpPr>
          <p:cNvPr id="3" name="Platshållare för anteckningar 2"/>
          <p:cNvSpPr>
            <a:spLocks noGrp="1"/>
          </p:cNvSpPr>
          <p:nvPr>
            <p:ph type="body" idx="1"/>
          </p:nvPr>
        </p:nvSpPr>
        <p:spPr/>
        <p:txBody>
          <a:bodyPr/>
          <a:lstStyle/>
          <a:p>
            <a:pPr rtl="0"/>
            <a:r>
              <a:rPr lang="en-gb" sz="1300" dirty="0">
                <a:solidFill>
                  <a:srgbClr val="000000"/>
                </a:solidFill>
                <a:latin typeface="Times New Roman" panose="02020603050405020304" pitchFamily="18" charset="0"/>
              </a:rPr>
              <a:t>Here is a canvas with examples of some of our companies.  In terms of segment breakdown, t</a:t>
            </a:r>
            <a:r>
              <a:rPr lang="en-gb" dirty="0">
                <a:cs typeface="Calibri"/>
              </a:rPr>
              <a:t>he primary segments A-C manufacturing, sales and micromobility services that</a:t>
            </a:r>
            <a:r>
              <a:rPr lang="en-GB" dirty="0">
                <a:cs typeface="Calibri"/>
              </a:rPr>
              <a:t>’</a:t>
            </a:r>
            <a:r>
              <a:rPr lang="en-gb" dirty="0">
                <a:cs typeface="Calibri"/>
              </a:rPr>
              <a:t>s linked more specifically to micromobility account for a smaller share of total volumes of value added as well as number of persons employed and number of companies.  These are mostly small businesses with less than 50 employees. In segments A and C there were no registered companies in 2008. </a:t>
            </a:r>
            <a:r>
              <a:rPr lang="en-gb" sz="1300" dirty="0">
                <a:solidFill>
                  <a:srgbClr val="000000"/>
                </a:solidFill>
                <a:latin typeface="Times New Roman" panose="02020603050405020304" pitchFamily="18" charset="0"/>
              </a:rPr>
              <a:t>Since then, a number of companies have been added not only in the form of e.g. electric scooter </a:t>
            </a:r>
            <a:r>
              <a:rPr lang="en-gb" sz="1300" dirty="0" err="1">
                <a:solidFill>
                  <a:srgbClr val="000000"/>
                </a:solidFill>
                <a:latin typeface="Times New Roman" panose="02020603050405020304" pitchFamily="18" charset="0"/>
              </a:rPr>
              <a:t>comapnies</a:t>
            </a:r>
            <a:r>
              <a:rPr lang="en-gb" sz="1300" dirty="0">
                <a:solidFill>
                  <a:srgbClr val="000000"/>
                </a:solidFill>
                <a:latin typeface="Times New Roman" panose="02020603050405020304" pitchFamily="18" charset="0"/>
              </a:rPr>
              <a:t> such as Voi and Tier, but also other </a:t>
            </a:r>
            <a:r>
              <a:rPr lang="en-gb" sz="1300" dirty="0" err="1">
                <a:solidFill>
                  <a:srgbClr val="000000"/>
                </a:solidFill>
                <a:latin typeface="Times New Roman" panose="02020603050405020304" pitchFamily="18" charset="0"/>
              </a:rPr>
              <a:t>MaaS</a:t>
            </a:r>
            <a:r>
              <a:rPr lang="en-gb" sz="1300" dirty="0">
                <a:solidFill>
                  <a:srgbClr val="000000"/>
                </a:solidFill>
                <a:latin typeface="Times New Roman" panose="02020603050405020304" pitchFamily="18" charset="0"/>
              </a:rPr>
              <a:t> services such as EC2B. All companies have been established in the last few years. </a:t>
            </a:r>
            <a:r>
              <a:rPr lang="en-gb" dirty="0">
                <a:cs typeface="Calibri"/>
              </a:rPr>
              <a:t>The strongest growth has been in segment A. </a:t>
            </a:r>
            <a:endParaRPr lang="sv-SE" dirty="0"/>
          </a:p>
          <a:p>
            <a:pPr defTabSz="990478">
              <a:defRPr/>
            </a:pPr>
            <a:r>
              <a:rPr lang="sv-SE" sz="1300" dirty="0" err="1">
                <a:solidFill>
                  <a:srgbClr val="000000"/>
                </a:solidFill>
                <a:latin typeface="Times New Roman" panose="02020603050405020304" pitchFamily="18" charset="0"/>
              </a:rPr>
              <a:t>Intreseting</a:t>
            </a:r>
            <a:r>
              <a:rPr lang="sv-SE" sz="1300" dirty="0">
                <a:solidFill>
                  <a:srgbClr val="000000"/>
                </a:solidFill>
                <a:latin typeface="Times New Roman" panose="02020603050405020304" pitchFamily="18" charset="0"/>
              </a:rPr>
              <a:t>: </a:t>
            </a:r>
            <a:r>
              <a:rPr lang="sv-SE" sz="1300" dirty="0" err="1">
                <a:solidFill>
                  <a:srgbClr val="000000"/>
                </a:solidFill>
                <a:latin typeface="Times New Roman" panose="02020603050405020304" pitchFamily="18" charset="0"/>
              </a:rPr>
              <a:t>some</a:t>
            </a:r>
            <a:r>
              <a:rPr lang="sv-SE" sz="1300" dirty="0">
                <a:solidFill>
                  <a:srgbClr val="000000"/>
                </a:solidFill>
                <a:latin typeface="Times New Roman" panose="02020603050405020304" pitchFamily="18" charset="0"/>
              </a:rPr>
              <a:t> </a:t>
            </a:r>
            <a:r>
              <a:rPr lang="sv-SE" sz="1300" dirty="0" err="1">
                <a:solidFill>
                  <a:srgbClr val="000000"/>
                </a:solidFill>
                <a:latin typeface="Times New Roman" panose="02020603050405020304" pitchFamily="18" charset="0"/>
              </a:rPr>
              <a:t>of</a:t>
            </a:r>
            <a:r>
              <a:rPr lang="sv-SE" sz="1300" dirty="0">
                <a:solidFill>
                  <a:srgbClr val="000000"/>
                </a:solidFill>
                <a:latin typeface="Times New Roman" panose="02020603050405020304" pitchFamily="18" charset="0"/>
              </a:rPr>
              <a:t> the </a:t>
            </a:r>
            <a:r>
              <a:rPr lang="sv-SE" sz="1300" dirty="0" err="1">
                <a:solidFill>
                  <a:srgbClr val="000000"/>
                </a:solidFill>
                <a:latin typeface="Times New Roman" panose="02020603050405020304" pitchFamily="18" charset="0"/>
              </a:rPr>
              <a:t>companies</a:t>
            </a:r>
            <a:r>
              <a:rPr lang="sv-SE" sz="1300" dirty="0">
                <a:solidFill>
                  <a:srgbClr val="000000"/>
                </a:solidFill>
                <a:latin typeface="Times New Roman" panose="02020603050405020304" pitchFamily="18" charset="0"/>
              </a:rPr>
              <a:t> </a:t>
            </a:r>
            <a:r>
              <a:rPr lang="sv-SE" sz="1300" dirty="0" err="1">
                <a:solidFill>
                  <a:srgbClr val="000000"/>
                </a:solidFill>
                <a:latin typeface="Times New Roman" panose="02020603050405020304" pitchFamily="18" charset="0"/>
              </a:rPr>
              <a:t>have</a:t>
            </a:r>
            <a:r>
              <a:rPr lang="sv-SE" sz="1300" dirty="0">
                <a:solidFill>
                  <a:srgbClr val="000000"/>
                </a:solidFill>
                <a:latin typeface="Times New Roman" panose="02020603050405020304" pitchFamily="18" charset="0"/>
              </a:rPr>
              <a:t> taken different </a:t>
            </a:r>
            <a:r>
              <a:rPr lang="sv-SE" sz="1300" dirty="0" err="1">
                <a:solidFill>
                  <a:srgbClr val="000000"/>
                </a:solidFill>
                <a:latin typeface="Times New Roman" panose="02020603050405020304" pitchFamily="18" charset="0"/>
              </a:rPr>
              <a:t>roles</a:t>
            </a:r>
            <a:r>
              <a:rPr lang="sv-SE" sz="1300" dirty="0">
                <a:solidFill>
                  <a:srgbClr val="000000"/>
                </a:solidFill>
                <a:latin typeface="Times New Roman" panose="02020603050405020304" pitchFamily="18" charset="0"/>
              </a:rPr>
              <a:t> in the </a:t>
            </a:r>
            <a:r>
              <a:rPr lang="sv-SE" sz="1300" dirty="0" err="1">
                <a:solidFill>
                  <a:srgbClr val="000000"/>
                </a:solidFill>
                <a:latin typeface="Times New Roman" panose="02020603050405020304" pitchFamily="18" charset="0"/>
              </a:rPr>
              <a:t>ecosystem</a:t>
            </a:r>
            <a:r>
              <a:rPr lang="sv-SE" sz="1300" dirty="0">
                <a:solidFill>
                  <a:srgbClr val="000000"/>
                </a:solidFill>
                <a:latin typeface="Times New Roman" panose="02020603050405020304" pitchFamily="18" charset="0"/>
              </a:rPr>
              <a:t>. </a:t>
            </a:r>
          </a:p>
          <a:p>
            <a:endParaRPr lang="sv-SE" dirty="0"/>
          </a:p>
        </p:txBody>
      </p:sp>
      <p:sp>
        <p:nvSpPr>
          <p:cNvPr id="4" name="Platshållare för bildnummer 3"/>
          <p:cNvSpPr>
            <a:spLocks noGrp="1"/>
          </p:cNvSpPr>
          <p:nvPr>
            <p:ph type="sldNum" sz="quarter" idx="10"/>
          </p:nvPr>
        </p:nvSpPr>
        <p:spPr/>
        <p:txBody>
          <a:bodyPr/>
          <a:lstStyle/>
          <a:p>
            <a:pPr marL="0" marR="0" lvl="0" indent="0" algn="ctr" defTabSz="990478" rtl="0" eaLnBrk="1" fontAlgn="auto" latinLnBrk="0" hangingPunct="1">
              <a:lnSpc>
                <a:spcPct val="100000"/>
              </a:lnSpc>
              <a:spcBef>
                <a:spcPts val="0"/>
              </a:spcBef>
              <a:spcAft>
                <a:spcPts val="0"/>
              </a:spcAft>
              <a:buClrTx/>
              <a:buSzTx/>
              <a:buFontTx/>
              <a:buNone/>
              <a:tabLst/>
              <a:defRPr/>
            </a:pPr>
            <a:fld id="{E37CF570-1B6C-4C5C-BD30-5625CF8F5110}"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990478"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48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nSpc>
                <a:spcPct val="90000"/>
              </a:lnSpc>
              <a:spcBef>
                <a:spcPts val="1000"/>
              </a:spcBef>
              <a:buFont typeface="Arial"/>
              <a:buNone/>
            </a:pPr>
            <a:r>
              <a:rPr lang="sv-SE" b="1" dirty="0"/>
              <a:t>Behov av branschöverskridande samarbeten. </a:t>
            </a:r>
            <a:endParaRPr lang="sv-SE" dirty="0"/>
          </a:p>
          <a:p>
            <a:pPr marL="490220" lvl="1" indent="-227965">
              <a:lnSpc>
                <a:spcPct val="90000"/>
              </a:lnSpc>
              <a:spcBef>
                <a:spcPts val="500"/>
              </a:spcBef>
              <a:buFont typeface="Arial"/>
              <a:buChar char="•"/>
            </a:pPr>
            <a:r>
              <a:rPr lang="sv-SE" dirty="0"/>
              <a:t>Det går inte riktigt att tala om ett ”mikromobilitetskluster” i Göteborgsregionen idag. Den starka kompetens som finns i fordonsindustrin i Göteborgsregionen är redan idag en tillgång för delar av mikromobilitetsklustret och en möjlig väg framåt kan därför vara att försöka bygga vidare på denna koppling och i ökad utsträckning sammanföra aktörer från fordonsindustrin med aktörer från mikromobilitetsklustret. </a:t>
            </a:r>
            <a:endParaRPr lang="en-US" b="0" dirty="0"/>
          </a:p>
          <a:p>
            <a:pPr marL="262255" lvl="1" indent="0">
              <a:lnSpc>
                <a:spcPct val="90000"/>
              </a:lnSpc>
              <a:spcBef>
                <a:spcPts val="500"/>
              </a:spcBef>
              <a:buFont typeface="Arial"/>
              <a:buNone/>
            </a:pPr>
            <a:r>
              <a:rPr lang="sv-SE" b="1" dirty="0"/>
              <a:t>Behov av bättre dialog mellan näringsliv och stad. </a:t>
            </a:r>
            <a:endParaRPr lang="en-US" dirty="0"/>
          </a:p>
          <a:p>
            <a:pPr marL="490220" lvl="1" indent="-227965">
              <a:lnSpc>
                <a:spcPct val="90000"/>
              </a:lnSpc>
              <a:spcBef>
                <a:spcPts val="500"/>
              </a:spcBef>
              <a:buFont typeface="Arial"/>
              <a:buChar char="•"/>
            </a:pPr>
            <a:r>
              <a:rPr lang="sv-SE" dirty="0"/>
              <a:t>Både företagen och staden behöver hitta sina roller inom mikromobilitetsområdet, och det finns ett behov av mötesplatser för att få till stånd en konstruktiv dialog. Hur mycket ska staden reglera? I vilken utsträckning ska staden försöka leda utvecklingen, och i vilken utsträckning skapa förutsättningar? Vilka behov ser företagen? </a:t>
            </a:r>
            <a:endParaRPr lang="en-US" dirty="0"/>
          </a:p>
          <a:p>
            <a:pPr marL="0" indent="0">
              <a:lnSpc>
                <a:spcPct val="90000"/>
              </a:lnSpc>
              <a:spcBef>
                <a:spcPts val="1000"/>
              </a:spcBef>
              <a:buFont typeface="Arial"/>
              <a:buNone/>
            </a:pPr>
            <a:r>
              <a:rPr lang="sv-SE" b="1" dirty="0"/>
              <a:t>Behov av infrastruktur som gynnar mikromobilitet. </a:t>
            </a:r>
            <a:endParaRPr lang="en-US" dirty="0"/>
          </a:p>
          <a:p>
            <a:pPr marL="490220" lvl="1" indent="-227965">
              <a:lnSpc>
                <a:spcPct val="90000"/>
              </a:lnSpc>
              <a:spcBef>
                <a:spcPts val="500"/>
              </a:spcBef>
              <a:buFont typeface="Arial"/>
              <a:buChar char="•"/>
            </a:pPr>
            <a:r>
              <a:rPr lang="sv-SE" dirty="0"/>
              <a:t>För att mikromobilitet ska få ett större genomslag i transportsystemet i Göteborgsregionen behövs satsning-ar på infrastruktur, för mikromobilitetslösningar för både person- och godstransporter. Det kan handla om investeringar i cykelinfrastruktur och mobilitetshubbar men också om omlastningshubbar för gods som levereras med </a:t>
            </a:r>
            <a:r>
              <a:rPr lang="sv-SE" dirty="0" err="1"/>
              <a:t>lastcyklar</a:t>
            </a:r>
            <a:r>
              <a:rPr lang="sv-SE" dirty="0"/>
              <a:t>.</a:t>
            </a:r>
            <a:endParaRPr lang="en-US" dirty="0"/>
          </a:p>
          <a:p>
            <a:pPr marL="0" indent="0">
              <a:lnSpc>
                <a:spcPct val="90000"/>
              </a:lnSpc>
              <a:spcBef>
                <a:spcPts val="1000"/>
              </a:spcBef>
              <a:buFont typeface="Arial"/>
              <a:buNone/>
            </a:pPr>
            <a:r>
              <a:rPr lang="sv-SE" b="1" dirty="0"/>
              <a:t>Behov av kompetenshöjande insatser för omställning mot ökad grad av </a:t>
            </a:r>
            <a:r>
              <a:rPr lang="sv-SE" b="1" dirty="0" err="1"/>
              <a:t>tjänstefiering</a:t>
            </a:r>
            <a:r>
              <a:rPr lang="sv-SE" b="1" dirty="0"/>
              <a:t> och nya affärsmodeller. </a:t>
            </a:r>
            <a:endParaRPr lang="sv-SE" dirty="0"/>
          </a:p>
          <a:p>
            <a:pPr marL="490220" lvl="1" indent="-227965">
              <a:lnSpc>
                <a:spcPct val="90000"/>
              </a:lnSpc>
              <a:spcBef>
                <a:spcPts val="500"/>
              </a:spcBef>
              <a:buFont typeface="Arial"/>
              <a:buChar char="•"/>
            </a:pPr>
            <a:r>
              <a:rPr lang="sv-SE" dirty="0" err="1"/>
              <a:t>Tjänstefieringen</a:t>
            </a:r>
            <a:r>
              <a:rPr lang="sv-SE" dirty="0"/>
              <a:t> av mobilitetssektorn har precis startats och trendanalysen visar att det finns en stor utvecklingspotential inom detta område. Företagsanalysen visar även att det finns en snabb tillväxt inom detta område men att en del företag  kan behöva hjälp att </a:t>
            </a:r>
            <a:r>
              <a:rPr lang="sv-SE" dirty="0" err="1"/>
              <a:t>tjänstefiera</a:t>
            </a:r>
            <a:r>
              <a:rPr lang="sv-SE" dirty="0"/>
              <a:t> sina produkter kopplat till mikromobilitet. </a:t>
            </a:r>
            <a:endParaRPr lang="en-US" dirty="0"/>
          </a:p>
          <a:p>
            <a:pPr marL="490220" lvl="1" indent="-227965">
              <a:lnSpc>
                <a:spcPct val="90000"/>
              </a:lnSpc>
              <a:spcBef>
                <a:spcPts val="500"/>
              </a:spcBef>
              <a:buFont typeface="Arial"/>
              <a:buChar char="•"/>
            </a:pPr>
            <a:r>
              <a:rPr lang="sv-SE" dirty="0"/>
              <a:t>Kompetensutvecklande insatser för service och underhåll. I takt med att cyklarna blir mer och mer avancerade behövs annan kompetens för cykelreparatörer såsom ellära, IOT. Ett skifte från mekaniker till cykeltekniker.  </a:t>
            </a:r>
            <a:endParaRPr lang="en-US" dirty="0"/>
          </a:p>
          <a:p>
            <a:endParaRPr lang="sv-SE" dirty="0"/>
          </a:p>
        </p:txBody>
      </p:sp>
      <p:sp>
        <p:nvSpPr>
          <p:cNvPr id="4" name="Platshållare för sidhuvud 3"/>
          <p:cNvSpPr>
            <a:spLocks noGrp="1"/>
          </p:cNvSpPr>
          <p:nvPr>
            <p:ph type="hdr" sz="quarter"/>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Presentation för enbart de smartase</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bildnummer 4"/>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C497CE8-006A-4D39-B790-B2C157C251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556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2.png"/><Relationship Id="rId2" Type="http://schemas.openxmlformats.org/officeDocument/2006/relationships/slideMaster" Target="../slideMasters/slideMaster6.xml"/><Relationship Id="rId1" Type="http://schemas.openxmlformats.org/officeDocument/2006/relationships/tags" Target="../tags/tag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25.xml"/><Relationship Id="rId5" Type="http://schemas.openxmlformats.org/officeDocument/2006/relationships/image" Target="../media/image12.png"/><Relationship Id="rId4" Type="http://schemas.openxmlformats.org/officeDocument/2006/relationships/image" Target="../media/image1.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7.xml"/><Relationship Id="rId1" Type="http://schemas.openxmlformats.org/officeDocument/2006/relationships/tags" Target="../tags/tag28.xml"/><Relationship Id="rId5" Type="http://schemas.openxmlformats.org/officeDocument/2006/relationships/image" Target="../media/image4.png"/><Relationship Id="rId4" Type="http://schemas.openxmlformats.org/officeDocument/2006/relationships/image" Target="../media/image15.emf"/></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12.pn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15.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3.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16.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16.emf"/></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12.png"/><Relationship Id="rId2" Type="http://schemas.openxmlformats.org/officeDocument/2006/relationships/slideMaster" Target="../slideMasters/slideMaster3.xml"/><Relationship Id="rId1" Type="http://schemas.openxmlformats.org/officeDocument/2006/relationships/tags" Target="../tags/tag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3.xml"/><Relationship Id="rId1" Type="http://schemas.openxmlformats.org/officeDocument/2006/relationships/tags" Target="../tags/tag13.xml"/><Relationship Id="rId5" Type="http://schemas.openxmlformats.org/officeDocument/2006/relationships/image" Target="../media/image12.png"/><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3.xml"/><Relationship Id="rId1" Type="http://schemas.openxmlformats.org/officeDocument/2006/relationships/tags" Target="../tags/tag14.xml"/><Relationship Id="rId5" Type="http://schemas.openxmlformats.org/officeDocument/2006/relationships/image" Target="../media/image18.png"/><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3.xml"/><Relationship Id="rId1" Type="http://schemas.openxmlformats.org/officeDocument/2006/relationships/tags" Target="../tags/tag15.xml"/><Relationship Id="rId5" Type="http://schemas.openxmlformats.org/officeDocument/2006/relationships/image" Target="../media/image18.png"/><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3.xml"/><Relationship Id="rId1" Type="http://schemas.openxmlformats.org/officeDocument/2006/relationships/tags" Target="../tags/tag16.xml"/><Relationship Id="rId5" Type="http://schemas.openxmlformats.org/officeDocument/2006/relationships/image" Target="../media/image18.png"/><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4.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16.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4.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16.emf"/></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4.jpeg"/><Relationship Id="rId1" Type="http://schemas.openxmlformats.org/officeDocument/2006/relationships/slideMaster" Target="../slideMasters/slideMaster5.xml"/><Relationship Id="rId4" Type="http://schemas.openxmlformats.org/officeDocument/2006/relationships/image" Target="../media/image21.png"/></Relationships>
</file>

<file path=ppt/slideLayouts/_rels/slideLayout82.xml.rels><?xml version="1.0" encoding="UTF-8" standalone="yes"?>
<Relationships xmlns="http://schemas.openxmlformats.org/package/2006/relationships"><Relationship Id="rId8" Type="http://schemas.openxmlformats.org/officeDocument/2006/relationships/hyperlink" Target="https://www.linkedin.com/company/74707535/" TargetMode="External"/><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hyperlink" Target="https://twitter.com/move21eu" TargetMode="External"/><Relationship Id="rId12" Type="http://schemas.openxmlformats.org/officeDocument/2006/relationships/image" Target="../media/image30.svg"/><Relationship Id="rId2" Type="http://schemas.openxmlformats.org/officeDocument/2006/relationships/image" Target="../media/image25.jpeg"/><Relationship Id="rId1" Type="http://schemas.openxmlformats.org/officeDocument/2006/relationships/slideMaster" Target="../slideMasters/slideMaster5.xml"/><Relationship Id="rId6" Type="http://schemas.openxmlformats.org/officeDocument/2006/relationships/hyperlink" Target="mailto:rikke.dahl.monsen@kli.oslo.kommune.no" TargetMode="External"/><Relationship Id="rId11" Type="http://schemas.openxmlformats.org/officeDocument/2006/relationships/image" Target="../media/image29.png"/><Relationship Id="rId5" Type="http://schemas.openxmlformats.org/officeDocument/2006/relationships/image" Target="../media/image26.jpeg"/><Relationship Id="rId10" Type="http://schemas.openxmlformats.org/officeDocument/2006/relationships/image" Target="../media/image28.svg"/><Relationship Id="rId4" Type="http://schemas.openxmlformats.org/officeDocument/2006/relationships/image" Target="../media/image22.jpeg"/><Relationship Id="rId9" Type="http://schemas.openxmlformats.org/officeDocument/2006/relationships/image" Target="../media/image27.png"/><Relationship Id="rId14" Type="http://schemas.openxmlformats.org/officeDocument/2006/relationships/image" Target="../media/image32.sv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8" Type="http://schemas.openxmlformats.org/officeDocument/2006/relationships/hyperlink" Target="https://www.linkedin.com/company/74707535/" TargetMode="External"/><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hyperlink" Target="https://twitter.com/move21eu" TargetMode="External"/><Relationship Id="rId12" Type="http://schemas.openxmlformats.org/officeDocument/2006/relationships/image" Target="../media/image34.svg"/><Relationship Id="rId2" Type="http://schemas.openxmlformats.org/officeDocument/2006/relationships/image" Target="../media/image25.jpeg"/><Relationship Id="rId1" Type="http://schemas.openxmlformats.org/officeDocument/2006/relationships/slideMaster" Target="../slideMasters/slideMaster5.xml"/><Relationship Id="rId6" Type="http://schemas.openxmlformats.org/officeDocument/2006/relationships/hyperlink" Target="mailto:rikke.dahl.monsen@kli.oslo.kommune.no" TargetMode="External"/><Relationship Id="rId11" Type="http://schemas.openxmlformats.org/officeDocument/2006/relationships/image" Target="../media/image29.png"/><Relationship Id="rId5" Type="http://schemas.openxmlformats.org/officeDocument/2006/relationships/image" Target="../media/image26.jpeg"/><Relationship Id="rId10" Type="http://schemas.openxmlformats.org/officeDocument/2006/relationships/image" Target="../media/image33.svg"/><Relationship Id="rId4" Type="http://schemas.openxmlformats.org/officeDocument/2006/relationships/image" Target="../media/image22.jpeg"/><Relationship Id="rId9" Type="http://schemas.openxmlformats.org/officeDocument/2006/relationships/image" Target="../media/image27.png"/><Relationship Id="rId14" Type="http://schemas.openxmlformats.org/officeDocument/2006/relationships/image" Target="../media/image35.svg"/></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2.png"/><Relationship Id="rId2" Type="http://schemas.openxmlformats.org/officeDocument/2006/relationships/slideMaster" Target="../slideMasters/slideMaster5.xml"/><Relationship Id="rId1" Type="http://schemas.openxmlformats.org/officeDocument/2006/relationships/tags" Target="../tags/tag2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5.xml"/><Relationship Id="rId5" Type="http://schemas.openxmlformats.org/officeDocument/2006/relationships/image" Target="../media/image26.jpeg"/><Relationship Id="rId4" Type="http://schemas.openxmlformats.org/officeDocument/2006/relationships/image" Target="../media/image22.jpe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rtlCol="0" anchor="ctr">
            <a:normAutofit/>
          </a:bodyPr>
          <a:lstStyle>
            <a:lvl1pPr algn="ctr">
              <a:lnSpc>
                <a:spcPts val="4200"/>
              </a:lnSpc>
              <a:defRPr sz="4000">
                <a:solidFill>
                  <a:schemeClr val="bg1"/>
                </a:solidFill>
              </a:defRPr>
            </a:lvl1pPr>
          </a:lstStyle>
          <a:p>
            <a:pPr rtl="0"/>
            <a:r>
              <a:rPr lang="en-gb"/>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rtlCol="0"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Namn</a:t>
            </a:r>
          </a:p>
          <a:p>
            <a:pPr rtl="0"/>
            <a:r>
              <a:rPr lang="en-gb"/>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rtl="0"/>
            <a:r>
              <a:rPr lang="en-gb"/>
              <a:t>Datum</a:t>
            </a:r>
            <a:endParaRPr lang="en-GB"/>
          </a:p>
        </p:txBody>
      </p:sp>
    </p:spTree>
    <p:extLst>
      <p:ext uri="{BB962C8B-B14F-4D97-AF65-F5344CB8AC3E}">
        <p14:creationId xmlns:p14="http://schemas.microsoft.com/office/powerpoint/2010/main" val="4045257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rtlCol="0"/>
          <a:lstStyle/>
          <a:p>
            <a:pPr rtl="0"/>
            <a:r>
              <a:rPr lang="en-gb"/>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rtlCol="0" anchor="ctr">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spTree>
    <p:extLst>
      <p:ext uri="{BB962C8B-B14F-4D97-AF65-F5344CB8AC3E}">
        <p14:creationId xmlns:p14="http://schemas.microsoft.com/office/powerpoint/2010/main" val="9896450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2221132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838628544"/>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938013376"/>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25363925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3805296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0472571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3809973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6255803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0382610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2305071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rtlCol="0"/>
          <a:lstStyle/>
          <a:p>
            <a:pPr rtl="0"/>
            <a:r>
              <a:rPr lang="en-gb"/>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rtlCol="0" anchor="b">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Tree>
    <p:extLst>
      <p:ext uri="{BB962C8B-B14F-4D97-AF65-F5344CB8AC3E}">
        <p14:creationId xmlns:p14="http://schemas.microsoft.com/office/powerpoint/2010/main" val="1649611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0654890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424521545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35935917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13624905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extsida">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80000" y="511932"/>
            <a:ext cx="9120000" cy="460511"/>
          </a:xfrm>
          <a:prstGeom prst="rect">
            <a:avLst/>
          </a:prstGeom>
        </p:spPr>
        <p:txBody>
          <a:bodyPr>
            <a:spAutoFit/>
          </a:bodyPr>
          <a:lstStyle>
            <a:lvl1pPr>
              <a:defRPr sz="2400" b="1">
                <a:solidFill>
                  <a:srgbClr val="3A5776"/>
                </a:solidFill>
              </a:defRPr>
            </a:lvl1pPr>
          </a:lstStyle>
          <a:p>
            <a:r>
              <a:rPr lang="sv-SE"/>
              <a:t>Klicka här för att ändra rubrik</a:t>
            </a:r>
          </a:p>
        </p:txBody>
      </p:sp>
      <p:sp>
        <p:nvSpPr>
          <p:cNvPr id="3" name="Rektangel 2"/>
          <p:cNvSpPr/>
          <p:nvPr userDrawn="1"/>
        </p:nvSpPr>
        <p:spPr>
          <a:xfrm>
            <a:off x="-1" y="6618529"/>
            <a:ext cx="12191999" cy="239999"/>
          </a:xfrm>
          <a:prstGeom prst="rect">
            <a:avLst/>
          </a:prstGeom>
          <a:gradFill flip="none" rotWithShape="1">
            <a:gsLst>
              <a:gs pos="25000">
                <a:srgbClr val="3A5776"/>
              </a:gs>
              <a:gs pos="75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2400"/>
          </a:p>
        </p:txBody>
      </p:sp>
      <p:pic>
        <p:nvPicPr>
          <p:cNvPr id="5" name="Bildobjekt 15" descr="Geo_pattern.png"/>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399" t="71516" r="687" b="17514"/>
          <a:stretch/>
        </p:blipFill>
        <p:spPr bwMode="auto">
          <a:xfrm>
            <a:off x="0" y="6618530"/>
            <a:ext cx="3873992" cy="23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15" descr="Geo_pattern.png"/>
          <p:cNvPicPr>
            <a:picLocks noChangeAspect="1"/>
          </p:cNvPicPr>
          <p:nvPr userDrawn="1"/>
        </p:nvPicPr>
        <p:blipFill rotWithShape="1">
          <a:blip r:embed="rId2" cstate="screen">
            <a:extLst>
              <a:ext uri="{28A0092B-C50C-407E-A947-70E740481C1C}">
                <a14:useLocalDpi xmlns:a14="http://schemas.microsoft.com/office/drawing/2010/main" val="0"/>
              </a:ext>
            </a:extLst>
          </a:blip>
          <a:srcRect t="44502" r="687" b="44503"/>
          <a:stretch/>
        </p:blipFill>
        <p:spPr bwMode="auto">
          <a:xfrm>
            <a:off x="3951553" y="6618528"/>
            <a:ext cx="5135731" cy="24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brg.local\shares\profiles\karsko\Desktop\BRG LOGO - final\Loggor för Officeprogrammen\BRG_blue_Office.png"/>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0703442" y="5906849"/>
            <a:ext cx="1282413" cy="825875"/>
          </a:xfrm>
          <a:prstGeom prst="rect">
            <a:avLst/>
          </a:prstGeom>
          <a:noFill/>
          <a:extLst>
            <a:ext uri="{909E8E84-426E-40DD-AFC4-6F175D3DCCD1}">
              <a14:hiddenFill xmlns:a14="http://schemas.microsoft.com/office/drawing/2010/main">
                <a:solidFill>
                  <a:srgbClr val="FFFFFF"/>
                </a:solidFill>
              </a14:hiddenFill>
            </a:ext>
          </a:extLst>
        </p:spPr>
      </p:pic>
      <p:sp>
        <p:nvSpPr>
          <p:cNvPr id="8" name="Platshållare för text 7"/>
          <p:cNvSpPr>
            <a:spLocks noGrp="1"/>
          </p:cNvSpPr>
          <p:nvPr>
            <p:ph type="body" sz="quarter" idx="11" hasCustomPrompt="1"/>
          </p:nvPr>
        </p:nvSpPr>
        <p:spPr>
          <a:xfrm>
            <a:off x="624000" y="1440001"/>
            <a:ext cx="8976000" cy="3600449"/>
          </a:xfrm>
          <a:prstGeom prst="rect">
            <a:avLst/>
          </a:prstGeom>
        </p:spPr>
        <p:txBody>
          <a:bodyPr/>
          <a:lstStyle>
            <a:lvl1pPr marL="0" indent="0">
              <a:spcBef>
                <a:spcPts val="0"/>
              </a:spcBef>
              <a:spcAft>
                <a:spcPts val="1600"/>
              </a:spcAft>
              <a:buNone/>
              <a:defRPr sz="2133" baseline="0">
                <a:solidFill>
                  <a:schemeClr val="tx1">
                    <a:lumMod val="75000"/>
                    <a:lumOff val="25000"/>
                  </a:schemeClr>
                </a:solidFill>
                <a:latin typeface="+mn-lt"/>
              </a:defRPr>
            </a:lvl1pPr>
            <a:lvl2pPr marL="380990" indent="-380990">
              <a:spcBef>
                <a:spcPts val="0"/>
              </a:spcBef>
              <a:spcAft>
                <a:spcPts val="800"/>
              </a:spcAft>
              <a:buClr>
                <a:schemeClr val="tx1">
                  <a:lumMod val="75000"/>
                  <a:lumOff val="25000"/>
                </a:schemeClr>
              </a:buClr>
              <a:buFont typeface="Arial" panose="020B0604020202020204" pitchFamily="34" charset="0"/>
              <a:buChar char="•"/>
              <a:defRPr sz="2133" baseline="0">
                <a:solidFill>
                  <a:schemeClr val="tx1">
                    <a:lumMod val="75000"/>
                    <a:lumOff val="25000"/>
                  </a:schemeClr>
                </a:solidFill>
                <a:latin typeface="+mn-lt"/>
              </a:defRPr>
            </a:lvl2pPr>
            <a:lvl3pPr marL="721766" indent="-239178">
              <a:spcBef>
                <a:spcPts val="0"/>
              </a:spcBef>
              <a:spcAft>
                <a:spcPts val="800"/>
              </a:spcAft>
              <a:buClr>
                <a:schemeClr val="tx1">
                  <a:lumMod val="75000"/>
                  <a:lumOff val="25000"/>
                </a:schemeClr>
              </a:buClr>
              <a:buFont typeface="Arial" panose="020B0604020202020204" pitchFamily="34" charset="0"/>
              <a:buChar char="−"/>
              <a:defRPr sz="2133" baseline="0">
                <a:solidFill>
                  <a:schemeClr val="tx1">
                    <a:lumMod val="75000"/>
                    <a:lumOff val="25000"/>
                  </a:schemeClr>
                </a:solidFill>
                <a:latin typeface="+mn-lt"/>
              </a:defRPr>
            </a:lvl3pPr>
            <a:lvl4pPr marL="1077357" indent="-239178">
              <a:spcBef>
                <a:spcPts val="0"/>
              </a:spcBef>
              <a:spcAft>
                <a:spcPts val="800"/>
              </a:spcAft>
              <a:buClr>
                <a:schemeClr val="tx1">
                  <a:lumMod val="75000"/>
                  <a:lumOff val="25000"/>
                </a:schemeClr>
              </a:buClr>
              <a:buFont typeface="Arial" panose="020B0604020202020204" pitchFamily="34" charset="0"/>
              <a:buChar char="•"/>
              <a:defRPr sz="1867" baseline="0">
                <a:solidFill>
                  <a:schemeClr val="tx1">
                    <a:lumMod val="75000"/>
                    <a:lumOff val="25000"/>
                  </a:schemeClr>
                </a:solidFill>
                <a:latin typeface="+mn-lt"/>
              </a:defRPr>
            </a:lvl4pPr>
            <a:lvl5pPr marL="1432948" indent="-239178">
              <a:spcBef>
                <a:spcPts val="0"/>
              </a:spcBef>
              <a:spcAft>
                <a:spcPts val="800"/>
              </a:spcAft>
              <a:buClr>
                <a:schemeClr val="tx1">
                  <a:lumMod val="75000"/>
                  <a:lumOff val="25000"/>
                </a:schemeClr>
              </a:buClr>
              <a:buFont typeface="Arial" panose="020B0604020202020204" pitchFamily="34" charset="0"/>
              <a:buChar char="−"/>
              <a:defRPr sz="1600" baseline="0">
                <a:solidFill>
                  <a:schemeClr val="tx1">
                    <a:lumMod val="75000"/>
                    <a:lumOff val="25000"/>
                  </a:schemeClr>
                </a:solidFill>
                <a:latin typeface="Arial" panose="020B0604020202020204" pitchFamily="34" charset="0"/>
              </a:defRPr>
            </a:lvl5pPr>
            <a:lvl6pPr marL="596885" indent="-380990">
              <a:spcAft>
                <a:spcPts val="800"/>
              </a:spcAft>
              <a:buFont typeface="Arial" panose="020B0604020202020204" pitchFamily="34" charset="0"/>
              <a:buChar char="−"/>
              <a:defRPr sz="2133">
                <a:solidFill>
                  <a:schemeClr val="tx1">
                    <a:lumMod val="75000"/>
                    <a:lumOff val="25000"/>
                  </a:schemeClr>
                </a:solidFill>
              </a:defRPr>
            </a:lvl6pPr>
            <a:lvl7pPr marL="952476" indent="-304792">
              <a:spcAft>
                <a:spcPts val="800"/>
              </a:spcAft>
              <a:tabLst/>
              <a:defRPr sz="1867">
                <a:solidFill>
                  <a:schemeClr val="tx1">
                    <a:lumMod val="75000"/>
                    <a:lumOff val="25000"/>
                  </a:schemeClr>
                </a:solidFill>
              </a:defRPr>
            </a:lvl7pPr>
            <a:lvl8pPr marL="1320767" indent="-304792">
              <a:spcAft>
                <a:spcPts val="800"/>
              </a:spcAft>
              <a:buFont typeface="Arial" panose="020B0604020202020204" pitchFamily="34" charset="0"/>
              <a:buChar char="−"/>
              <a:defRPr sz="1600">
                <a:solidFill>
                  <a:schemeClr val="tx1">
                    <a:lumMod val="75000"/>
                    <a:lumOff val="25000"/>
                  </a:schemeClr>
                </a:solidFill>
              </a:defRPr>
            </a:lvl8pPr>
          </a:lstStyle>
          <a:p>
            <a:pPr lvl="0"/>
            <a:r>
              <a:rPr lang="sv-SE"/>
              <a:t>Klicka här för att lägga in text</a:t>
            </a:r>
          </a:p>
          <a:p>
            <a:pPr lvl="1"/>
            <a:r>
              <a:rPr lang="sv-SE"/>
              <a:t>Nivå ett</a:t>
            </a:r>
          </a:p>
          <a:p>
            <a:pPr lvl="2"/>
            <a:r>
              <a:rPr lang="sv-SE"/>
              <a:t>Nivå två</a:t>
            </a:r>
          </a:p>
          <a:p>
            <a:pPr lvl="3"/>
            <a:r>
              <a:rPr lang="sv-SE"/>
              <a:t>Nivå tre</a:t>
            </a:r>
          </a:p>
          <a:p>
            <a:pPr lvl="4"/>
            <a:r>
              <a:rPr lang="sv-SE"/>
              <a:t>Nivå fyra</a:t>
            </a:r>
          </a:p>
        </p:txBody>
      </p:sp>
    </p:spTree>
    <p:extLst>
      <p:ext uri="{BB962C8B-B14F-4D97-AF65-F5344CB8AC3E}">
        <p14:creationId xmlns:p14="http://schemas.microsoft.com/office/powerpoint/2010/main" val="3476870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821584C-C416-461E-BCE0-45DFEEEE84F5}"/>
              </a:ext>
            </a:extLst>
          </p:cNvPr>
          <p:cNvSpPr>
            <a:spLocks noGrp="1"/>
          </p:cNvSpPr>
          <p:nvPr>
            <p:ph type="dt" sz="half" idx="10"/>
          </p:nvPr>
        </p:nvSpPr>
        <p:spPr/>
        <p:txBody>
          <a:bodyPr/>
          <a:lstStyle/>
          <a:p>
            <a:fld id="{3A1BDA57-DD92-4524-8D47-767E2EF0FFA3}" type="datetimeFigureOut">
              <a:rPr lang="sv-SE" smtClean="0"/>
              <a:t>2025-06-04</a:t>
            </a:fld>
            <a:endParaRPr lang="sv-SE"/>
          </a:p>
        </p:txBody>
      </p:sp>
      <p:sp>
        <p:nvSpPr>
          <p:cNvPr id="3" name="Platshållare för sidfot 2">
            <a:extLst>
              <a:ext uri="{FF2B5EF4-FFF2-40B4-BE49-F238E27FC236}">
                <a16:creationId xmlns:a16="http://schemas.microsoft.com/office/drawing/2014/main" id="{D82FE04F-F8EE-42A0-A713-36EBFC368BC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54A6128-CAD6-400C-BDD1-2CB401661154}"/>
              </a:ext>
            </a:extLst>
          </p:cNvPr>
          <p:cNvSpPr>
            <a:spLocks noGrp="1"/>
          </p:cNvSpPr>
          <p:nvPr>
            <p:ph type="sldNum" sz="quarter" idx="12"/>
          </p:nvPr>
        </p:nvSpPr>
        <p:spPr/>
        <p:txBody>
          <a:bodyPr/>
          <a:lstStyle/>
          <a:p>
            <a:fld id="{80A97C65-F74D-45DC-9474-B6DF29588DC0}" type="slidenum">
              <a:rPr lang="sv-SE" smtClean="0"/>
              <a:t>‹#›</a:t>
            </a:fld>
            <a:endParaRPr lang="sv-SE"/>
          </a:p>
        </p:txBody>
      </p:sp>
    </p:spTree>
    <p:extLst>
      <p:ext uri="{BB962C8B-B14F-4D97-AF65-F5344CB8AC3E}">
        <p14:creationId xmlns:p14="http://schemas.microsoft.com/office/powerpoint/2010/main" val="6513556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1824126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1223481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25158931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Tree>
    <p:extLst>
      <p:ext uri="{BB962C8B-B14F-4D97-AF65-F5344CB8AC3E}">
        <p14:creationId xmlns:p14="http://schemas.microsoft.com/office/powerpoint/2010/main" val="1655126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rtlCol="0" anchor="b">
            <a:normAutofit/>
          </a:bodyPr>
          <a:lstStyle>
            <a:lvl1pPr algn="ctr">
              <a:lnSpc>
                <a:spcPct val="100000"/>
              </a:lnSpc>
              <a:defRPr sz="4800">
                <a:solidFill>
                  <a:schemeClr val="bg1"/>
                </a:solidFill>
              </a:defRPr>
            </a:lvl1pPr>
          </a:lstStyle>
          <a:p>
            <a:pPr rtl="0"/>
            <a:r>
              <a:rPr lang="en-gb"/>
              <a:t>Klicka här för att ändra </a:t>
            </a:r>
            <a:br>
              <a:rPr lang="sv-SE"/>
            </a:br>
            <a:r>
              <a:rPr lang="en-gb"/>
              <a:t>mall för rubrikformat</a:t>
            </a:r>
            <a:endParaRPr lang="en-GB"/>
          </a:p>
        </p:txBody>
      </p:sp>
    </p:spTree>
    <p:extLst>
      <p:ext uri="{BB962C8B-B14F-4D97-AF65-F5344CB8AC3E}">
        <p14:creationId xmlns:p14="http://schemas.microsoft.com/office/powerpoint/2010/main" val="12673669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773527722"/>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32174544"/>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872541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096241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6587606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39111990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3353269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70313250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1067729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rtlCol="0"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rtl="0"/>
            <a:r>
              <a:rPr lang="en-gb"/>
              <a:t>Namn Namnesson</a:t>
            </a:r>
            <a:br>
              <a:rPr lang="sv-SE"/>
            </a:br>
            <a:r>
              <a:rPr lang="en-gb"/>
              <a:t>Titel</a:t>
            </a:r>
          </a:p>
          <a:p>
            <a:pPr lvl="0" rtl="0"/>
            <a:r>
              <a:rPr lang="en-gb"/>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rtlCol="0" anchor="ctr">
            <a:normAutofit/>
          </a:bodyPr>
          <a:lstStyle>
            <a:lvl1pPr algn="ctr">
              <a:lnSpc>
                <a:spcPts val="4200"/>
              </a:lnSpc>
              <a:defRPr sz="4000">
                <a:solidFill>
                  <a:schemeClr val="bg1"/>
                </a:solidFill>
              </a:defRPr>
            </a:lvl1pPr>
          </a:lstStyle>
          <a:p>
            <a:pPr rtl="0"/>
            <a:r>
              <a:rPr lang="en-gb"/>
              <a:t>Klicka här för att ändra mall för rubrikformat</a:t>
            </a:r>
            <a:endParaRPr lang="en-GB"/>
          </a:p>
        </p:txBody>
      </p:sp>
    </p:spTree>
    <p:extLst>
      <p:ext uri="{BB962C8B-B14F-4D97-AF65-F5344CB8AC3E}">
        <p14:creationId xmlns:p14="http://schemas.microsoft.com/office/powerpoint/2010/main" val="2098332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rtlCol="0" anchor="ctr">
            <a:normAutofit/>
          </a:bodyPr>
          <a:lstStyle>
            <a:lvl1pPr algn="l">
              <a:lnSpc>
                <a:spcPts val="4200"/>
              </a:lnSpc>
              <a:defRPr sz="4000">
                <a:solidFill>
                  <a:schemeClr val="bg1"/>
                </a:solidFill>
              </a:defRPr>
            </a:lvl1pPr>
          </a:lstStyle>
          <a:p>
            <a:pPr rtl="0"/>
            <a:r>
              <a:rPr lang="en-gb"/>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rtlCol="0"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Namn</a:t>
            </a:r>
          </a:p>
          <a:p>
            <a:pPr rtl="0"/>
            <a:r>
              <a:rPr lang="en-gb"/>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rtl="0"/>
            <a:r>
              <a:rPr lang="en-gb"/>
              <a:t>Datum</a:t>
            </a:r>
            <a:endParaRPr lang="en-GB"/>
          </a:p>
        </p:txBody>
      </p:sp>
    </p:spTree>
    <p:extLst>
      <p:ext uri="{BB962C8B-B14F-4D97-AF65-F5344CB8AC3E}">
        <p14:creationId xmlns:p14="http://schemas.microsoft.com/office/powerpoint/2010/main" val="1875276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rtlCol="0"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Kontakt: </a:t>
            </a:r>
            <a:br>
              <a:rPr lang="sv-SE"/>
            </a:br>
            <a:r>
              <a:rPr lang="en-gb"/>
              <a:t>namn </a:t>
            </a:r>
            <a:br>
              <a:rPr lang="sv-SE"/>
            </a:br>
            <a:r>
              <a:rPr lang="en-gb"/>
              <a:t>tel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rtl="0"/>
            <a:r>
              <a:rPr lang="en-gb"/>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rtlCol="0" anchor="ctr">
            <a:normAutofit/>
          </a:bodyPr>
          <a:lstStyle>
            <a:lvl1pPr algn="ctr">
              <a:lnSpc>
                <a:spcPts val="4200"/>
              </a:lnSpc>
              <a:defRPr sz="4000">
                <a:solidFill>
                  <a:schemeClr val="bg1"/>
                </a:solidFill>
              </a:defRPr>
            </a:lvl1pPr>
          </a:lstStyle>
          <a:p>
            <a:pPr rtl="0"/>
            <a:r>
              <a:rPr lang="en-gb"/>
              <a:t>Klicka här för att ändra mall för rubrikformat</a:t>
            </a:r>
            <a:endParaRPr lang="en-GB"/>
          </a:p>
        </p:txBody>
      </p:sp>
    </p:spTree>
    <p:extLst>
      <p:ext uri="{BB962C8B-B14F-4D97-AF65-F5344CB8AC3E}">
        <p14:creationId xmlns:p14="http://schemas.microsoft.com/office/powerpoint/2010/main" val="1071982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rtlCol="0"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rtl="0"/>
            <a:r>
              <a:rPr lang="en-gb"/>
              <a:t>Namn Namnesson</a:t>
            </a:r>
            <a:br>
              <a:rPr lang="sv-SE"/>
            </a:br>
            <a:r>
              <a:rPr lang="en-gb"/>
              <a:t>Titel</a:t>
            </a:r>
          </a:p>
          <a:p>
            <a:pPr lvl="0" rtl="0"/>
            <a:r>
              <a:rPr lang="en-gb"/>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rtlCol="0" anchor="ctr">
            <a:normAutofit/>
          </a:bodyPr>
          <a:lstStyle>
            <a:lvl1pPr algn="ctr">
              <a:lnSpc>
                <a:spcPts val="4200"/>
              </a:lnSpc>
              <a:defRPr sz="4000">
                <a:solidFill>
                  <a:schemeClr val="bg1"/>
                </a:solidFill>
              </a:defRPr>
            </a:lvl1pPr>
          </a:lstStyle>
          <a:p>
            <a:pPr rtl="0"/>
            <a:r>
              <a:rPr lang="en-gb"/>
              <a:t>Klicka här för att ändra mall för rubrikformat</a:t>
            </a:r>
            <a:endParaRPr lang="en-GB"/>
          </a:p>
        </p:txBody>
      </p:sp>
    </p:spTree>
    <p:extLst>
      <p:ext uri="{BB962C8B-B14F-4D97-AF65-F5344CB8AC3E}">
        <p14:creationId xmlns:p14="http://schemas.microsoft.com/office/powerpoint/2010/main" val="2355955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rtlCol="0"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rtl="0"/>
            <a:r>
              <a:rPr lang="en-gb"/>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rtlCol="0"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Kontakt: </a:t>
            </a:r>
            <a:br>
              <a:rPr lang="sv-SE"/>
            </a:br>
            <a:r>
              <a:rPr lang="en-gb"/>
              <a:t>namn </a:t>
            </a:r>
            <a:br>
              <a:rPr lang="sv-SE"/>
            </a:br>
            <a:r>
              <a:rPr lang="en-gb"/>
              <a:t>tel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rtl="0"/>
            <a:r>
              <a:rPr lang="en-gb" sz="1100" cap="all">
                <a:solidFill>
                  <a:schemeClr val="bg1"/>
                </a:solidFill>
              </a:rPr>
              <a:t>Business region göteborg – en del </a:t>
            </a:r>
            <a:br>
              <a:rPr lang="sv-SE" sz="1100" cap="all" baseline="0">
                <a:solidFill>
                  <a:schemeClr val="bg1"/>
                </a:solidFill>
              </a:rPr>
            </a:br>
            <a:r>
              <a:rPr lang="en-gb" sz="1100" cap="all">
                <a:solidFill>
                  <a:schemeClr val="bg1"/>
                </a:solidFill>
              </a:rPr>
              <a:t>av göteborgs stad i samarbete med regionen</a:t>
            </a:r>
          </a:p>
        </p:txBody>
      </p:sp>
    </p:spTree>
    <p:extLst>
      <p:ext uri="{BB962C8B-B14F-4D97-AF65-F5344CB8AC3E}">
        <p14:creationId xmlns:p14="http://schemas.microsoft.com/office/powerpoint/2010/main" val="3099706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rtlCol="0"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Kontakt: </a:t>
            </a:r>
            <a:br>
              <a:rPr lang="sv-SE"/>
            </a:br>
            <a:r>
              <a:rPr lang="en-gb"/>
              <a:t>namn</a:t>
            </a:r>
            <a:br>
              <a:rPr lang="sv-SE"/>
            </a:br>
            <a:r>
              <a:rPr lang="en-gb"/>
              <a:t>tel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rtlCol="0"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rtl="0"/>
            <a:r>
              <a:rPr lang="en-gb"/>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rtl="0"/>
            <a:r>
              <a:rPr lang="en-gb" sz="1200" cap="all">
                <a:solidFill>
                  <a:schemeClr val="bg1"/>
                </a:solidFill>
              </a:rPr>
              <a:t>Business region göteborg – en del av göteborgs stad i samarbete med regionen</a:t>
            </a:r>
          </a:p>
        </p:txBody>
      </p:sp>
    </p:spTree>
    <p:extLst>
      <p:ext uri="{BB962C8B-B14F-4D97-AF65-F5344CB8AC3E}">
        <p14:creationId xmlns:p14="http://schemas.microsoft.com/office/powerpoint/2010/main" val="1337471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sida">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80000" y="511932"/>
            <a:ext cx="9120000" cy="460511"/>
          </a:xfrm>
          <a:prstGeom prst="rect">
            <a:avLst/>
          </a:prstGeom>
        </p:spPr>
        <p:txBody>
          <a:bodyPr rtlCol="0">
            <a:spAutoFit/>
          </a:bodyPr>
          <a:lstStyle>
            <a:lvl1pPr>
              <a:defRPr sz="2400" b="1">
                <a:solidFill>
                  <a:srgbClr val="3A5776"/>
                </a:solidFill>
              </a:defRPr>
            </a:lvl1pPr>
          </a:lstStyle>
          <a:p>
            <a:pPr rtl="0"/>
            <a:r>
              <a:rPr lang="en-gb"/>
              <a:t>Klicka här för att ändra rubrik</a:t>
            </a:r>
          </a:p>
        </p:txBody>
      </p:sp>
      <p:sp>
        <p:nvSpPr>
          <p:cNvPr id="3" name="Rektangel 2"/>
          <p:cNvSpPr/>
          <p:nvPr userDrawn="1"/>
        </p:nvSpPr>
        <p:spPr>
          <a:xfrm>
            <a:off x="-1" y="6618529"/>
            <a:ext cx="12191999" cy="239999"/>
          </a:xfrm>
          <a:prstGeom prst="rect">
            <a:avLst/>
          </a:prstGeom>
          <a:gradFill flip="none" rotWithShape="1">
            <a:gsLst>
              <a:gs pos="25000">
                <a:srgbClr val="3A5776"/>
              </a:gs>
              <a:gs pos="75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sv-SE" sz="2400"/>
          </a:p>
        </p:txBody>
      </p:sp>
      <p:pic>
        <p:nvPicPr>
          <p:cNvPr id="5" name="Bildobjekt 15" descr="Geo_pattern.png"/>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399" t="71516" r="687" b="17514"/>
          <a:stretch/>
        </p:blipFill>
        <p:spPr bwMode="auto">
          <a:xfrm>
            <a:off x="0" y="6618530"/>
            <a:ext cx="3873992" cy="23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15" descr="Geo_pattern.png"/>
          <p:cNvPicPr>
            <a:picLocks noChangeAspect="1"/>
          </p:cNvPicPr>
          <p:nvPr userDrawn="1"/>
        </p:nvPicPr>
        <p:blipFill rotWithShape="1">
          <a:blip r:embed="rId2" cstate="screen">
            <a:extLst>
              <a:ext uri="{28A0092B-C50C-407E-A947-70E740481C1C}">
                <a14:useLocalDpi xmlns:a14="http://schemas.microsoft.com/office/drawing/2010/main" val="0"/>
              </a:ext>
            </a:extLst>
          </a:blip>
          <a:srcRect t="44502" r="687" b="44503"/>
          <a:stretch/>
        </p:blipFill>
        <p:spPr bwMode="auto">
          <a:xfrm>
            <a:off x="3951553" y="6618528"/>
            <a:ext cx="5135731" cy="24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brg.local\shares\profiles\karsko\Desktop\BRG LOGO - final\Loggor för Officeprogrammen\BRG_blue_Office.png"/>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0703442" y="5906849"/>
            <a:ext cx="1282413" cy="825875"/>
          </a:xfrm>
          <a:prstGeom prst="rect">
            <a:avLst/>
          </a:prstGeom>
          <a:noFill/>
          <a:extLst>
            <a:ext uri="{909E8E84-426E-40DD-AFC4-6F175D3DCCD1}">
              <a14:hiddenFill xmlns:a14="http://schemas.microsoft.com/office/drawing/2010/main">
                <a:solidFill>
                  <a:srgbClr val="FFFFFF"/>
                </a:solidFill>
              </a14:hiddenFill>
            </a:ext>
          </a:extLst>
        </p:spPr>
      </p:pic>
      <p:sp>
        <p:nvSpPr>
          <p:cNvPr id="8" name="Platshållare för text 7"/>
          <p:cNvSpPr>
            <a:spLocks noGrp="1"/>
          </p:cNvSpPr>
          <p:nvPr>
            <p:ph type="body" sz="quarter" idx="11" hasCustomPrompt="1"/>
          </p:nvPr>
        </p:nvSpPr>
        <p:spPr>
          <a:xfrm>
            <a:off x="624000" y="1440001"/>
            <a:ext cx="8976000" cy="3600449"/>
          </a:xfrm>
          <a:prstGeom prst="rect">
            <a:avLst/>
          </a:prstGeom>
        </p:spPr>
        <p:txBody>
          <a:bodyPr rtlCol="0"/>
          <a:lstStyle>
            <a:lvl1pPr marL="0" indent="0">
              <a:spcBef>
                <a:spcPts val="0"/>
              </a:spcBef>
              <a:spcAft>
                <a:spcPts val="1600"/>
              </a:spcAft>
              <a:buNone/>
              <a:defRPr sz="2133" baseline="0">
                <a:solidFill>
                  <a:schemeClr val="tx1">
                    <a:lumMod val="75000"/>
                    <a:lumOff val="25000"/>
                  </a:schemeClr>
                </a:solidFill>
                <a:latin typeface="+mn-lt"/>
              </a:defRPr>
            </a:lvl1pPr>
            <a:lvl2pPr marL="380990" indent="-380990">
              <a:spcBef>
                <a:spcPts val="0"/>
              </a:spcBef>
              <a:spcAft>
                <a:spcPts val="800"/>
              </a:spcAft>
              <a:buClr>
                <a:schemeClr val="tx1">
                  <a:lumMod val="75000"/>
                  <a:lumOff val="25000"/>
                </a:schemeClr>
              </a:buClr>
              <a:buFont typeface="Arial" panose="020B0604020202020204" pitchFamily="34" charset="0"/>
              <a:buChar char="•"/>
              <a:defRPr sz="2133" baseline="0">
                <a:solidFill>
                  <a:schemeClr val="tx1">
                    <a:lumMod val="75000"/>
                    <a:lumOff val="25000"/>
                  </a:schemeClr>
                </a:solidFill>
                <a:latin typeface="+mn-lt"/>
              </a:defRPr>
            </a:lvl2pPr>
            <a:lvl3pPr marL="721766" indent="-239178">
              <a:spcBef>
                <a:spcPts val="0"/>
              </a:spcBef>
              <a:spcAft>
                <a:spcPts val="800"/>
              </a:spcAft>
              <a:buClr>
                <a:schemeClr val="tx1">
                  <a:lumMod val="75000"/>
                  <a:lumOff val="25000"/>
                </a:schemeClr>
              </a:buClr>
              <a:buFont typeface="Arial" panose="020B0604020202020204" pitchFamily="34" charset="0"/>
              <a:buChar char="−"/>
              <a:defRPr sz="2133" baseline="0">
                <a:solidFill>
                  <a:schemeClr val="tx1">
                    <a:lumMod val="75000"/>
                    <a:lumOff val="25000"/>
                  </a:schemeClr>
                </a:solidFill>
                <a:latin typeface="+mn-lt"/>
              </a:defRPr>
            </a:lvl3pPr>
            <a:lvl4pPr marL="1077357" indent="-239178">
              <a:spcBef>
                <a:spcPts val="0"/>
              </a:spcBef>
              <a:spcAft>
                <a:spcPts val="800"/>
              </a:spcAft>
              <a:buClr>
                <a:schemeClr val="tx1">
                  <a:lumMod val="75000"/>
                  <a:lumOff val="25000"/>
                </a:schemeClr>
              </a:buClr>
              <a:buFont typeface="Arial" panose="020B0604020202020204" pitchFamily="34" charset="0"/>
              <a:buChar char="•"/>
              <a:defRPr sz="1867" baseline="0">
                <a:solidFill>
                  <a:schemeClr val="tx1">
                    <a:lumMod val="75000"/>
                    <a:lumOff val="25000"/>
                  </a:schemeClr>
                </a:solidFill>
                <a:latin typeface="+mn-lt"/>
              </a:defRPr>
            </a:lvl4pPr>
            <a:lvl5pPr marL="1432948" indent="-239178">
              <a:spcBef>
                <a:spcPts val="0"/>
              </a:spcBef>
              <a:spcAft>
                <a:spcPts val="800"/>
              </a:spcAft>
              <a:buClr>
                <a:schemeClr val="tx1">
                  <a:lumMod val="75000"/>
                  <a:lumOff val="25000"/>
                </a:schemeClr>
              </a:buClr>
              <a:buFont typeface="Arial" panose="020B0604020202020204" pitchFamily="34" charset="0"/>
              <a:buChar char="−"/>
              <a:defRPr sz="1600" baseline="0">
                <a:solidFill>
                  <a:schemeClr val="tx1">
                    <a:lumMod val="75000"/>
                    <a:lumOff val="25000"/>
                  </a:schemeClr>
                </a:solidFill>
                <a:latin typeface="Arial" panose="020B0604020202020204" pitchFamily="34" charset="0"/>
              </a:defRPr>
            </a:lvl5pPr>
            <a:lvl6pPr marL="596885" indent="-380990">
              <a:spcAft>
                <a:spcPts val="800"/>
              </a:spcAft>
              <a:buFont typeface="Arial" panose="020B0604020202020204" pitchFamily="34" charset="0"/>
              <a:buChar char="−"/>
              <a:defRPr sz="2133">
                <a:solidFill>
                  <a:schemeClr val="tx1">
                    <a:lumMod val="75000"/>
                    <a:lumOff val="25000"/>
                  </a:schemeClr>
                </a:solidFill>
              </a:defRPr>
            </a:lvl6pPr>
            <a:lvl7pPr marL="952476" indent="-304792">
              <a:spcAft>
                <a:spcPts val="800"/>
              </a:spcAft>
              <a:tabLst/>
              <a:defRPr sz="1867">
                <a:solidFill>
                  <a:schemeClr val="tx1">
                    <a:lumMod val="75000"/>
                    <a:lumOff val="25000"/>
                  </a:schemeClr>
                </a:solidFill>
              </a:defRPr>
            </a:lvl7pPr>
            <a:lvl8pPr marL="1320767" indent="-304792">
              <a:spcAft>
                <a:spcPts val="800"/>
              </a:spcAft>
              <a:buFont typeface="Arial" panose="020B0604020202020204" pitchFamily="34" charset="0"/>
              <a:buChar char="−"/>
              <a:defRPr sz="1600">
                <a:solidFill>
                  <a:schemeClr val="tx1">
                    <a:lumMod val="75000"/>
                    <a:lumOff val="25000"/>
                  </a:schemeClr>
                </a:solidFill>
              </a:defRPr>
            </a:lvl8pPr>
          </a:lstStyle>
          <a:p>
            <a:pPr lvl="0" rtl="0"/>
            <a:r>
              <a:rPr lang="en-gb"/>
              <a:t>Klicka här för att lägga in text</a:t>
            </a:r>
          </a:p>
          <a:p>
            <a:pPr lvl="1" rtl="0"/>
            <a:r>
              <a:rPr lang="en-gb"/>
              <a:t>Nivå ett</a:t>
            </a:r>
          </a:p>
          <a:p>
            <a:pPr lvl="2" rtl="0"/>
            <a:r>
              <a:rPr lang="en-gb"/>
              <a:t>Nivå två</a:t>
            </a:r>
          </a:p>
          <a:p>
            <a:pPr lvl="3" rtl="0"/>
            <a:r>
              <a:rPr lang="en-gb"/>
              <a:t>Nivå tre</a:t>
            </a:r>
          </a:p>
          <a:p>
            <a:pPr lvl="4" rtl="0"/>
            <a:r>
              <a:rPr lang="en-gb"/>
              <a:t>Nivå fyra</a:t>
            </a:r>
          </a:p>
        </p:txBody>
      </p:sp>
    </p:spTree>
    <p:extLst>
      <p:ext uri="{BB962C8B-B14F-4D97-AF65-F5344CB8AC3E}">
        <p14:creationId xmlns:p14="http://schemas.microsoft.com/office/powerpoint/2010/main" val="3509501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Tree>
    <p:extLst>
      <p:ext uri="{BB962C8B-B14F-4D97-AF65-F5344CB8AC3E}">
        <p14:creationId xmlns:p14="http://schemas.microsoft.com/office/powerpoint/2010/main" val="14075426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821584C-C416-461E-BCE0-45DFEEEE84F5}"/>
              </a:ext>
            </a:extLst>
          </p:cNvPr>
          <p:cNvSpPr>
            <a:spLocks noGrp="1"/>
          </p:cNvSpPr>
          <p:nvPr>
            <p:ph type="dt" sz="half" idx="10"/>
          </p:nvPr>
        </p:nvSpPr>
        <p:spPr/>
        <p:txBody>
          <a:bodyPr rtlCol="0"/>
          <a:lstStyle/>
          <a:p>
            <a:pPr rtl="0"/>
            <a:fld id="{3A1BDA57-DD92-4524-8D47-767E2EF0FFA3}" type="datetimeFigureOut">
              <a:rPr lang="sv-SE" smtClean="0"/>
              <a:t>2025-06-04</a:t>
            </a:fld>
            <a:endParaRPr lang="sv-SE"/>
          </a:p>
        </p:txBody>
      </p:sp>
      <p:sp>
        <p:nvSpPr>
          <p:cNvPr id="3" name="Platshållare för sidfot 2">
            <a:extLst>
              <a:ext uri="{FF2B5EF4-FFF2-40B4-BE49-F238E27FC236}">
                <a16:creationId xmlns:a16="http://schemas.microsoft.com/office/drawing/2014/main" id="{D82FE04F-F8EE-42A0-A713-36EBFC368BC9}"/>
              </a:ext>
            </a:extLst>
          </p:cNvPr>
          <p:cNvSpPr>
            <a:spLocks noGrp="1"/>
          </p:cNvSpPr>
          <p:nvPr>
            <p:ph type="ftr" sz="quarter" idx="11"/>
          </p:nvPr>
        </p:nvSpPr>
        <p:spPr/>
        <p:txBody>
          <a:bodyPr rtlCol="0"/>
          <a:lstStyle/>
          <a:p>
            <a:pPr rtl="0"/>
            <a:endParaRPr lang="sv-SE"/>
          </a:p>
        </p:txBody>
      </p:sp>
      <p:sp>
        <p:nvSpPr>
          <p:cNvPr id="4" name="Platshållare för bildnummer 3">
            <a:extLst>
              <a:ext uri="{FF2B5EF4-FFF2-40B4-BE49-F238E27FC236}">
                <a16:creationId xmlns:a16="http://schemas.microsoft.com/office/drawing/2014/main" id="{A54A6128-CAD6-400C-BDD1-2CB401661154}"/>
              </a:ext>
            </a:extLst>
          </p:cNvPr>
          <p:cNvSpPr>
            <a:spLocks noGrp="1"/>
          </p:cNvSpPr>
          <p:nvPr>
            <p:ph type="sldNum" sz="quarter" idx="12"/>
          </p:nvPr>
        </p:nvSpPr>
        <p:spPr/>
        <p:txBody>
          <a:bodyPr rtlCol="0"/>
          <a:lstStyle/>
          <a:p>
            <a:pPr rtl="0"/>
            <a:fld id="{80A97C65-F74D-45DC-9474-B6DF29588DC0}" type="slidenum">
              <a:rPr lang="sv-SE" smtClean="0"/>
              <a:t>‹#›</a:t>
            </a:fld>
            <a:endParaRPr lang="sv-SE"/>
          </a:p>
        </p:txBody>
      </p:sp>
    </p:spTree>
    <p:extLst>
      <p:ext uri="{BB962C8B-B14F-4D97-AF65-F5344CB8AC3E}">
        <p14:creationId xmlns:p14="http://schemas.microsoft.com/office/powerpoint/2010/main" val="2173730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576445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2235635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rtlCol="0"/>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rtlCol="0"/>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rtlCol="0"/>
          <a:lstStyle/>
          <a:p>
            <a:pPr rtl="0"/>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5688119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rtlCol="0"/>
          <a:lstStyle/>
          <a:p>
            <a:pPr rtl="0"/>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2645802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rtlCol="0"/>
          <a:lstStyle/>
          <a:p>
            <a:pPr rtl="0"/>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rtlCol="0"/>
          <a:lstStyle/>
          <a:p>
            <a:pPr lvl="0" rtl="0"/>
            <a:r>
              <a:rPr lang="en-gb"/>
              <a:t>Klicka här för att ändra format på bakgrundstexten</a:t>
            </a:r>
          </a:p>
          <a:p>
            <a:pPr lvl="1" rtl="0"/>
            <a:r>
              <a:rPr lang="en-gb"/>
              <a:t>Nivå två</a:t>
            </a:r>
          </a:p>
          <a:p>
            <a:pPr lvl="2" rtl="0"/>
            <a:r>
              <a:rPr lang="en-gb"/>
              <a:t>Nivå tre</a:t>
            </a:r>
            <a:endParaRPr lang="en-GB"/>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rtlCol="0"/>
          <a:lstStyle/>
          <a:p>
            <a:pPr lvl="0" rtl="0"/>
            <a:r>
              <a:rPr lang="en-gb"/>
              <a:t>Klicka här för att ändra format på bakgrundstexten</a:t>
            </a:r>
          </a:p>
          <a:p>
            <a:pPr lvl="1" rtl="0"/>
            <a:r>
              <a:rPr lang="en-gb"/>
              <a:t>Nivå två</a:t>
            </a:r>
          </a:p>
          <a:p>
            <a:pPr lvl="2" rtl="0"/>
            <a:r>
              <a:rPr lang="en-gb"/>
              <a:t>Nivå tre</a:t>
            </a:r>
            <a:endParaRPr lang="en-GB"/>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rtlCol="0"/>
          <a:lstStyle/>
          <a:p>
            <a:pPr lvl="0" rtl="0"/>
            <a:r>
              <a:rPr lang="en-gb"/>
              <a:t>Klicka här för att ändra format på bakgrundstexten</a:t>
            </a:r>
          </a:p>
          <a:p>
            <a:pPr lvl="1" rtl="0"/>
            <a:r>
              <a:rPr lang="en-gb"/>
              <a:t>Nivå två</a:t>
            </a:r>
          </a:p>
          <a:p>
            <a:pPr lvl="2" rtl="0"/>
            <a:r>
              <a:rPr lang="en-gb"/>
              <a:t>Nivå tre</a:t>
            </a:r>
            <a:endParaRPr lang="en-GB"/>
          </a:p>
        </p:txBody>
      </p:sp>
    </p:spTree>
    <p:extLst>
      <p:ext uri="{BB962C8B-B14F-4D97-AF65-F5344CB8AC3E}">
        <p14:creationId xmlns:p14="http://schemas.microsoft.com/office/powerpoint/2010/main" val="673358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lvl1pPr>
              <a:defRPr>
                <a:solidFill>
                  <a:schemeClr val="bg1"/>
                </a:solidFill>
              </a:defRPr>
            </a:lvl1pPr>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360757612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lvl1pPr>
              <a:defRPr>
                <a:solidFill>
                  <a:schemeClr val="bg1"/>
                </a:solidFill>
              </a:defRPr>
            </a:lvl1pPr>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388409061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rtlCol="0" anchor="ctr">
            <a:normAutofit/>
          </a:bodyPr>
          <a:lstStyle>
            <a:lvl1pPr algn="ctr">
              <a:lnSpc>
                <a:spcPct val="100000"/>
              </a:lnSpc>
              <a:defRPr sz="4800">
                <a:solidFill>
                  <a:schemeClr val="bg1"/>
                </a:solidFill>
              </a:defRPr>
            </a:lvl1pPr>
          </a:lstStyle>
          <a:p>
            <a:pPr rtl="0"/>
            <a:r>
              <a:rPr lang="en-gb"/>
              <a:t>Klicka här för att ändra </a:t>
            </a:r>
            <a:br>
              <a:rPr lang="sv-SE"/>
            </a:br>
            <a:r>
              <a:rPr lang="en-gb"/>
              <a:t>mall för rubrikformat</a:t>
            </a:r>
            <a:endParaRPr lang="en-GB"/>
          </a:p>
        </p:txBody>
      </p:sp>
    </p:spTree>
    <p:extLst>
      <p:ext uri="{BB962C8B-B14F-4D97-AF65-F5344CB8AC3E}">
        <p14:creationId xmlns:p14="http://schemas.microsoft.com/office/powerpoint/2010/main" val="25188781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rtlCol="0"/>
          <a:lstStyle/>
          <a:p>
            <a:pPr rtl="0"/>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rtlCol="0" anchor="ctr">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58515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rtlCol="0"/>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rtlCol="0"/>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rtlCol="0"/>
          <a:lstStyle/>
          <a:p>
            <a:pPr rtl="0"/>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Tree>
    <p:extLst>
      <p:ext uri="{BB962C8B-B14F-4D97-AF65-F5344CB8AC3E}">
        <p14:creationId xmlns:p14="http://schemas.microsoft.com/office/powerpoint/2010/main" val="13316970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rtlCol="0"/>
          <a:lstStyle/>
          <a:p>
            <a:pPr rtl="0"/>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rtlCol="0" anchor="ctr">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spTree>
    <p:extLst>
      <p:ext uri="{BB962C8B-B14F-4D97-AF65-F5344CB8AC3E}">
        <p14:creationId xmlns:p14="http://schemas.microsoft.com/office/powerpoint/2010/main" val="59074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rtlCol="0"/>
          <a:lstStyle/>
          <a:p>
            <a:pPr rtl="0"/>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rtlCol="0" anchor="b">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Tree>
    <p:extLst>
      <p:ext uri="{BB962C8B-B14F-4D97-AF65-F5344CB8AC3E}">
        <p14:creationId xmlns:p14="http://schemas.microsoft.com/office/powerpoint/2010/main" val="22069972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rtlCol="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rtl="0"/>
            <a:r>
              <a:rPr lang="en-gb"/>
              <a:t>Redigera format för bakgrundstext</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rtlCol="0" anchor="b">
            <a:normAutofit/>
          </a:bodyPr>
          <a:lstStyle>
            <a:lvl1pPr algn="ctr">
              <a:lnSpc>
                <a:spcPct val="100000"/>
              </a:lnSpc>
              <a:defRPr sz="4800">
                <a:solidFill>
                  <a:schemeClr val="bg1"/>
                </a:solidFill>
              </a:defRPr>
            </a:lvl1pPr>
          </a:lstStyle>
          <a:p>
            <a:pPr rtl="0"/>
            <a:r>
              <a:rPr lang="en-gb"/>
              <a:t>Klicka här för att ändra </a:t>
            </a:r>
            <a:br>
              <a:rPr lang="sv-SE"/>
            </a:br>
            <a:r>
              <a:rPr lang="en-gb"/>
              <a:t>mall för rubrikformat</a:t>
            </a:r>
            <a:endParaRPr lang="en-GB"/>
          </a:p>
        </p:txBody>
      </p:sp>
    </p:spTree>
    <p:extLst>
      <p:ext uri="{BB962C8B-B14F-4D97-AF65-F5344CB8AC3E}">
        <p14:creationId xmlns:p14="http://schemas.microsoft.com/office/powerpoint/2010/main" val="3386820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rtlCol="0"/>
          <a:lstStyle/>
          <a:p>
            <a:pPr rtl="0"/>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rtlCol="0">
            <a:normAutofit/>
          </a:bodyPr>
          <a:lstStyle>
            <a:lvl1pPr>
              <a:defRPr sz="2200">
                <a:solidFill>
                  <a:schemeClr val="bg1"/>
                </a:solidFill>
              </a:defRPr>
            </a:lvl1pPr>
          </a:lstStyle>
          <a:p>
            <a:pPr rtl="0"/>
            <a:r>
              <a:rPr lang="en-gb"/>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rtlCol="0">
            <a:noAutofit/>
          </a:bodyPr>
          <a:lstStyle>
            <a:lvl1pPr marL="0" indent="0">
              <a:buNone/>
              <a:defRPr sz="1400" cap="all" baseline="0">
                <a:solidFill>
                  <a:schemeClr val="bg1"/>
                </a:solidFill>
              </a:defRPr>
            </a:lvl1pPr>
          </a:lstStyle>
          <a:p>
            <a:pPr lvl="0" rtl="0"/>
            <a:r>
              <a:rPr lang="en-gb"/>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rtlCol="0">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rtlCol="0" anchor="b">
            <a:spAutoFit/>
          </a:bodyPr>
          <a:lstStyle>
            <a:lvl1pPr marL="0" indent="0">
              <a:spcBef>
                <a:spcPts val="0"/>
              </a:spcBef>
              <a:buNone/>
              <a:defRPr sz="900">
                <a:solidFill>
                  <a:schemeClr val="bg1"/>
                </a:solidFill>
              </a:defRPr>
            </a:lvl1pPr>
          </a:lstStyle>
          <a:p>
            <a:pPr lvl="0" rtl="0"/>
            <a:r>
              <a:rPr lang="en-gb"/>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418028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cSld name="Content with n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08689-F2BE-F341-8A5B-933CE6633264}"/>
              </a:ext>
            </a:extLst>
          </p:cNvPr>
          <p:cNvSpPr>
            <a:spLocks noGrp="1"/>
          </p:cNvSpPr>
          <p:nvPr>
            <p:ph type="title" hasCustomPrompt="1"/>
          </p:nvPr>
        </p:nvSpPr>
        <p:spPr>
          <a:xfrm>
            <a:off x="839790" y="457200"/>
            <a:ext cx="3932236" cy="1600200"/>
          </a:xfrm>
        </p:spPr>
        <p:txBody>
          <a:bodyPr anchor="b">
            <a:normAutofit/>
          </a:bodyPr>
          <a:lstStyle>
            <a:lvl1pPr>
              <a:defRPr sz="35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0E15820C-4C28-FF45-84D7-683E32F3FB6E}"/>
              </a:ext>
            </a:extLst>
          </p:cNvPr>
          <p:cNvSpPr>
            <a:spLocks noGrp="1"/>
          </p:cNvSpPr>
          <p:nvPr>
            <p:ph idx="1"/>
          </p:nvPr>
        </p:nvSpPr>
        <p:spPr>
          <a:xfrm>
            <a:off x="5183188" y="987426"/>
            <a:ext cx="617220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28FD1188-C65B-4C49-87ED-EF14E47D8B53}"/>
              </a:ext>
            </a:extLst>
          </p:cNvPr>
          <p:cNvSpPr>
            <a:spLocks noGrp="1"/>
          </p:cNvSpPr>
          <p:nvPr>
            <p:ph type="body" sz="half" idx="2"/>
          </p:nvPr>
        </p:nvSpPr>
        <p:spPr>
          <a:xfrm>
            <a:off x="839790" y="2057401"/>
            <a:ext cx="3932236" cy="3811588"/>
          </a:xfrm>
        </p:spPr>
        <p:txBody>
          <a:bodyPr>
            <a:normAutofit/>
          </a:bodyPr>
          <a:lstStyle>
            <a:lvl1pPr marL="0" indent="0">
              <a:buNone/>
              <a:defRPr sz="1800">
                <a:solidFill>
                  <a:schemeClr val="accent3"/>
                </a:solidFill>
              </a:defRPr>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nl-NL"/>
              <a:t>Klikken om de tekststijl van het model te bewerken</a:t>
            </a:r>
          </a:p>
        </p:txBody>
      </p:sp>
      <p:cxnSp>
        <p:nvCxnSpPr>
          <p:cNvPr id="11" name="Rechte verbindingslijn 10">
            <a:extLst>
              <a:ext uri="{FF2B5EF4-FFF2-40B4-BE49-F238E27FC236}">
                <a16:creationId xmlns:a16="http://schemas.microsoft.com/office/drawing/2014/main" id="{A18A645C-9AE5-DD4A-BF16-DFF353F49390}"/>
              </a:ext>
            </a:extLst>
          </p:cNvPr>
          <p:cNvCxnSpPr>
            <a:cxnSpLocks/>
            <a:endCxn id="12" idx="2"/>
          </p:cNvCxnSpPr>
          <p:nvPr userDrawn="1"/>
        </p:nvCxnSpPr>
        <p:spPr>
          <a:xfrm>
            <a:off x="-647700" y="1630364"/>
            <a:ext cx="967019"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E809BCB6-6E5F-7749-B672-72A59DE95ED2}"/>
              </a:ext>
            </a:extLst>
          </p:cNvPr>
          <p:cNvSpPr/>
          <p:nvPr userDrawn="1"/>
        </p:nvSpPr>
        <p:spPr>
          <a:xfrm>
            <a:off x="319319" y="14017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al 12">
            <a:extLst>
              <a:ext uri="{FF2B5EF4-FFF2-40B4-BE49-F238E27FC236}">
                <a16:creationId xmlns:a16="http://schemas.microsoft.com/office/drawing/2014/main" id="{E7E58777-D37E-3445-98BF-E00EFD5C2863}"/>
              </a:ext>
            </a:extLst>
          </p:cNvPr>
          <p:cNvSpPr/>
          <p:nvPr userDrawn="1"/>
        </p:nvSpPr>
        <p:spPr>
          <a:xfrm>
            <a:off x="526878" y="129599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311878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13551252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6F5F1"/>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2" name="Rubrik 1">
            <a:extLst>
              <a:ext uri="{FF2B5EF4-FFF2-40B4-BE49-F238E27FC236}">
                <a16:creationId xmlns:a16="http://schemas.microsoft.com/office/drawing/2014/main" id="{8E9F8E1C-D67B-B864-85DC-39383FED61B9}"/>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a:p>
        </p:txBody>
      </p:sp>
    </p:spTree>
    <p:extLst>
      <p:ext uri="{BB962C8B-B14F-4D97-AF65-F5344CB8AC3E}">
        <p14:creationId xmlns:p14="http://schemas.microsoft.com/office/powerpoint/2010/main" val="41412990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Rubrik + två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40461509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16849620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6F5F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193031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rtlCol="0"/>
          <a:lstStyle/>
          <a:p>
            <a:pPr rtl="0"/>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Tree>
    <p:extLst>
      <p:ext uri="{BB962C8B-B14F-4D97-AF65-F5344CB8AC3E}">
        <p14:creationId xmlns:p14="http://schemas.microsoft.com/office/powerpoint/2010/main" val="31059974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17474060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xar runt hexagon">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innehåll 6">
            <a:extLst>
              <a:ext uri="{FF2B5EF4-FFF2-40B4-BE49-F238E27FC236}">
                <a16:creationId xmlns:a16="http://schemas.microsoft.com/office/drawing/2014/main" id="{EE230758-7D58-4375-F337-9297DD40CE1B}"/>
              </a:ext>
            </a:extLst>
          </p:cNvPr>
          <p:cNvSpPr>
            <a:spLocks noGrp="1"/>
          </p:cNvSpPr>
          <p:nvPr>
            <p:ph sz="quarter" idx="13"/>
          </p:nvPr>
        </p:nvSpPr>
        <p:spPr>
          <a:xfrm>
            <a:off x="4400323" y="2366169"/>
            <a:ext cx="3206977" cy="2757488"/>
          </a:xfrm>
          <a:prstGeom prst="hexagon">
            <a:avLst/>
          </a:prstGeom>
          <a:solidFill>
            <a:schemeClr val="accent1"/>
          </a:solidFill>
        </p:spPr>
        <p:txBody>
          <a:bodyPr anchor="ctr"/>
          <a:lstStyle>
            <a:lvl1pPr marL="0" indent="0" algn="ctr">
              <a:buNone/>
              <a:defRPr>
                <a:solidFill>
                  <a:schemeClr val="bg1"/>
                </a:solidFill>
              </a:defRPr>
            </a:lvl1pPr>
            <a:lvl2pPr marL="271462" indent="0" algn="ctr">
              <a:buNone/>
              <a:defRPr>
                <a:solidFill>
                  <a:schemeClr val="bg1"/>
                </a:solidFill>
              </a:defRPr>
            </a:lvl2pPr>
            <a:lvl3pPr marL="533400" indent="0" algn="ctr">
              <a:buNone/>
              <a:defRPr>
                <a:solidFill>
                  <a:schemeClr val="bg1"/>
                </a:solidFill>
              </a:defRPr>
            </a:lvl3pPr>
            <a:lvl4pPr marL="806450" indent="0" algn="ctr">
              <a:buNone/>
              <a:defRPr>
                <a:solidFill>
                  <a:schemeClr val="bg1"/>
                </a:solidFill>
              </a:defRPr>
            </a:lvl4pPr>
            <a:lvl5pPr marL="1077912" indent="0" algn="ctr">
              <a:buNone/>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9">
            <a:extLst>
              <a:ext uri="{FF2B5EF4-FFF2-40B4-BE49-F238E27FC236}">
                <a16:creationId xmlns:a16="http://schemas.microsoft.com/office/drawing/2014/main" id="{5F0FACCF-362E-5318-D726-A24E4D239955}"/>
              </a:ext>
            </a:extLst>
          </p:cNvPr>
          <p:cNvSpPr>
            <a:spLocks noGrp="1"/>
          </p:cNvSpPr>
          <p:nvPr>
            <p:ph type="body" sz="quarter" idx="14"/>
          </p:nvPr>
        </p:nvSpPr>
        <p:spPr>
          <a:xfrm>
            <a:off x="8283575" y="1808163"/>
            <a:ext cx="2357438" cy="1116012"/>
          </a:xfrm>
          <a:prstGeom prst="borderCallout1">
            <a:avLst>
              <a:gd name="adj1" fmla="val 18750"/>
              <a:gd name="adj2" fmla="val -8333"/>
              <a:gd name="adj3" fmla="val 43692"/>
              <a:gd name="adj4" fmla="val -53513"/>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1" name="Platshållare för text 9">
            <a:extLst>
              <a:ext uri="{FF2B5EF4-FFF2-40B4-BE49-F238E27FC236}">
                <a16:creationId xmlns:a16="http://schemas.microsoft.com/office/drawing/2014/main" id="{48DA029A-6476-C96E-AEC8-8E075036B218}"/>
              </a:ext>
            </a:extLst>
          </p:cNvPr>
          <p:cNvSpPr>
            <a:spLocks noGrp="1"/>
          </p:cNvSpPr>
          <p:nvPr>
            <p:ph type="body" sz="quarter" idx="15"/>
          </p:nvPr>
        </p:nvSpPr>
        <p:spPr>
          <a:xfrm>
            <a:off x="8994775" y="3244851"/>
            <a:ext cx="2357438" cy="1116012"/>
          </a:xfrm>
          <a:prstGeom prst="borderCallout1">
            <a:avLst>
              <a:gd name="adj1" fmla="val 18750"/>
              <a:gd name="adj2" fmla="val -8333"/>
              <a:gd name="adj3" fmla="val 47472"/>
              <a:gd name="adj4" fmla="val -51878"/>
            </a:avLst>
          </a:prstGeom>
          <a:solidFill>
            <a:schemeClr val="accent1">
              <a:lumMod val="20000"/>
              <a:lumOff val="80000"/>
            </a:schemeClr>
          </a:solidFill>
          <a:ln>
            <a:solidFill>
              <a:schemeClr val="accent1"/>
            </a:solidFill>
          </a:ln>
        </p:spPr>
        <p:txBody>
          <a:bodyPr anchor="ctr"/>
          <a:lstStyle>
            <a:lvl1pPr marL="0" indent="0">
              <a:buNone/>
              <a:defRPr/>
            </a:lvl1pPr>
            <a:lvl2pPr marL="271462" indent="0">
              <a:buNone/>
              <a:defRPr/>
            </a:lvl2pPr>
          </a:lstStyle>
          <a:p>
            <a:pPr lvl="0"/>
            <a:r>
              <a:rPr lang="sv-SE"/>
              <a:t>Klicka här för att ändra format på bakgrundstexten</a:t>
            </a:r>
          </a:p>
        </p:txBody>
      </p:sp>
      <p:sp>
        <p:nvSpPr>
          <p:cNvPr id="12" name="Platshållare för text 9">
            <a:extLst>
              <a:ext uri="{FF2B5EF4-FFF2-40B4-BE49-F238E27FC236}">
                <a16:creationId xmlns:a16="http://schemas.microsoft.com/office/drawing/2014/main" id="{48F0AF9E-2F6D-3E5E-7E3F-AF08659A9318}"/>
              </a:ext>
            </a:extLst>
          </p:cNvPr>
          <p:cNvSpPr>
            <a:spLocks noGrp="1"/>
          </p:cNvSpPr>
          <p:nvPr>
            <p:ph type="body" sz="quarter" idx="16"/>
          </p:nvPr>
        </p:nvSpPr>
        <p:spPr>
          <a:xfrm>
            <a:off x="8399690" y="4681538"/>
            <a:ext cx="2357438" cy="1116012"/>
          </a:xfrm>
          <a:prstGeom prst="borderCallout1">
            <a:avLst>
              <a:gd name="adj1" fmla="val 18750"/>
              <a:gd name="adj2" fmla="val -8333"/>
              <a:gd name="adj3" fmla="val 39669"/>
              <a:gd name="adj4" fmla="val -54956"/>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3" name="Platshållare för text 9">
            <a:extLst>
              <a:ext uri="{FF2B5EF4-FFF2-40B4-BE49-F238E27FC236}">
                <a16:creationId xmlns:a16="http://schemas.microsoft.com/office/drawing/2014/main" id="{637324AD-AA23-8A34-0DF8-0D7FCEB45F78}"/>
              </a:ext>
            </a:extLst>
          </p:cNvPr>
          <p:cNvSpPr>
            <a:spLocks noGrp="1"/>
          </p:cNvSpPr>
          <p:nvPr>
            <p:ph type="body" sz="quarter" idx="17"/>
          </p:nvPr>
        </p:nvSpPr>
        <p:spPr>
          <a:xfrm>
            <a:off x="1482725" y="1808163"/>
            <a:ext cx="2357438" cy="1116012"/>
          </a:xfrm>
          <a:prstGeom prst="borderCallout1">
            <a:avLst>
              <a:gd name="adj1" fmla="val 23952"/>
              <a:gd name="adj2" fmla="val 103721"/>
              <a:gd name="adj3" fmla="val 46496"/>
              <a:gd name="adj4" fmla="val 148450"/>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4" name="Platshållare för text 9">
            <a:extLst>
              <a:ext uri="{FF2B5EF4-FFF2-40B4-BE49-F238E27FC236}">
                <a16:creationId xmlns:a16="http://schemas.microsoft.com/office/drawing/2014/main" id="{5131142D-0AE0-D28E-12EC-67B64020D836}"/>
              </a:ext>
            </a:extLst>
          </p:cNvPr>
          <p:cNvSpPr>
            <a:spLocks noGrp="1"/>
          </p:cNvSpPr>
          <p:nvPr>
            <p:ph type="body" sz="quarter" idx="18"/>
          </p:nvPr>
        </p:nvSpPr>
        <p:spPr>
          <a:xfrm>
            <a:off x="839788" y="3248820"/>
            <a:ext cx="2357438" cy="1116012"/>
          </a:xfrm>
          <a:prstGeom prst="borderCallout1">
            <a:avLst>
              <a:gd name="adj1" fmla="val 23952"/>
              <a:gd name="adj2" fmla="val 103721"/>
              <a:gd name="adj3" fmla="val 42269"/>
              <a:gd name="adj4" fmla="val 143909"/>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5" name="Platshållare för text 9">
            <a:extLst>
              <a:ext uri="{FF2B5EF4-FFF2-40B4-BE49-F238E27FC236}">
                <a16:creationId xmlns:a16="http://schemas.microsoft.com/office/drawing/2014/main" id="{9CD9AB60-5A8F-BC76-E11B-07F8977903C9}"/>
              </a:ext>
            </a:extLst>
          </p:cNvPr>
          <p:cNvSpPr>
            <a:spLocks noGrp="1"/>
          </p:cNvSpPr>
          <p:nvPr>
            <p:ph type="body" sz="quarter" idx="19"/>
          </p:nvPr>
        </p:nvSpPr>
        <p:spPr>
          <a:xfrm>
            <a:off x="1482725" y="4689476"/>
            <a:ext cx="2357438" cy="1116012"/>
          </a:xfrm>
          <a:prstGeom prst="borderCallout1">
            <a:avLst>
              <a:gd name="adj1" fmla="val 23952"/>
              <a:gd name="adj2" fmla="val 103721"/>
              <a:gd name="adj3" fmla="val 39668"/>
              <a:gd name="adj4" fmla="val 146987"/>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9924920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 3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2497667" y="1825626"/>
            <a:ext cx="8856133" cy="1189997"/>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2497667" y="3199780"/>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2497667" y="4573935"/>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224434"/>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54D02B75-5286-2C0C-947B-C59D87FDF82F}"/>
              </a:ext>
            </a:extLst>
          </p:cNvPr>
          <p:cNvSpPr>
            <a:spLocks noGrp="1"/>
          </p:cNvSpPr>
          <p:nvPr>
            <p:ph sz="half" idx="18"/>
          </p:nvPr>
        </p:nvSpPr>
        <p:spPr>
          <a:xfrm>
            <a:off x="838200" y="4623241"/>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28249225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3323771" y="1825625"/>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3323771" y="3915457"/>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915457"/>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8585475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ogosida">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61303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ast rubrik">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ubrik 1">
            <a:extLst>
              <a:ext uri="{FF2B5EF4-FFF2-40B4-BE49-F238E27FC236}">
                <a16:creationId xmlns:a16="http://schemas.microsoft.com/office/drawing/2014/main" id="{95DE5F71-E0FB-60E8-E42D-0CA0AE954CBD}"/>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a:p>
        </p:txBody>
      </p:sp>
    </p:spTree>
    <p:extLst>
      <p:ext uri="{BB962C8B-B14F-4D97-AF65-F5344CB8AC3E}">
        <p14:creationId xmlns:p14="http://schemas.microsoft.com/office/powerpoint/2010/main" val="33126299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321266833"/>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549968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284606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32343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rtlCol="0"/>
          <a:lstStyle/>
          <a:p>
            <a:pPr lvl="0" rtl="0"/>
            <a:r>
              <a:rPr lang="en-gb"/>
              <a:t>Klicka här för att ändra format på bakgrundstexten</a:t>
            </a:r>
          </a:p>
          <a:p>
            <a:pPr lvl="1" rtl="0"/>
            <a:r>
              <a:rPr lang="en-gb"/>
              <a:t>Nivå två</a:t>
            </a:r>
          </a:p>
          <a:p>
            <a:pPr lvl="2" rtl="0"/>
            <a:r>
              <a:rPr lang="en-gb"/>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rtlCol="0"/>
          <a:lstStyle/>
          <a:p>
            <a:pPr rtl="0"/>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rtlCol="0"/>
          <a:lstStyle/>
          <a:p>
            <a:pPr lvl="0" rtl="0"/>
            <a:r>
              <a:rPr lang="en-gb"/>
              <a:t>Klicka här för att ändra format på bakgrundstexten</a:t>
            </a:r>
          </a:p>
          <a:p>
            <a:pPr lvl="1" rtl="0"/>
            <a:r>
              <a:rPr lang="en-gb"/>
              <a:t>Nivå två</a:t>
            </a:r>
          </a:p>
          <a:p>
            <a:pPr lvl="2" rtl="0"/>
            <a:r>
              <a:rPr lang="en-gb"/>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rtlCol="0" anchor="ctr"/>
          <a:lstStyle>
            <a:lvl1pPr marL="0" indent="0">
              <a:buNone/>
              <a:defRPr>
                <a:solidFill>
                  <a:schemeClr val="bg1"/>
                </a:solidFill>
              </a:defRPr>
            </a:lvl1pPr>
            <a:lvl2pPr marL="271462" indent="0">
              <a:buNone/>
              <a:defRPr/>
            </a:lvl2pPr>
          </a:lstStyle>
          <a:p>
            <a:pPr lvl="0" rtl="0"/>
            <a:r>
              <a:rPr lang="en-gb"/>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rtlCol="0"/>
          <a:lstStyle/>
          <a:p>
            <a:pPr lvl="0" rtl="0"/>
            <a:r>
              <a:rPr lang="en-gb"/>
              <a:t>Klicka här för att ändra format på bakgrundstexten</a:t>
            </a:r>
          </a:p>
          <a:p>
            <a:pPr lvl="1" rtl="0"/>
            <a:r>
              <a:rPr lang="en-gb"/>
              <a:t>Nivå två</a:t>
            </a:r>
          </a:p>
          <a:p>
            <a:pPr lvl="2" rtl="0"/>
            <a:r>
              <a:rPr lang="en-gb"/>
              <a:t>Nivå tre</a:t>
            </a:r>
          </a:p>
        </p:txBody>
      </p:sp>
    </p:spTree>
    <p:extLst>
      <p:ext uri="{BB962C8B-B14F-4D97-AF65-F5344CB8AC3E}">
        <p14:creationId xmlns:p14="http://schemas.microsoft.com/office/powerpoint/2010/main" val="15734042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4610235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2591255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25648568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9842006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3">
    <p:bg>
      <p:bgPr>
        <a:solidFill>
          <a:srgbClr val="E5EDF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31517024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4">
    <p:bg>
      <p:bgPr>
        <a:solidFill>
          <a:srgbClr val="D9E7DE"/>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7696461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5">
    <p:bg>
      <p:bgPr>
        <a:solidFill>
          <a:srgbClr val="F6F5F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24143868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a:t>ANVÄND INTE MALLSIDOR EFTER DENNA SIDA</a:t>
            </a:r>
            <a:endParaRPr lang="sv-SE" sz="6600"/>
          </a:p>
        </p:txBody>
      </p:sp>
    </p:spTree>
    <p:extLst>
      <p:ext uri="{BB962C8B-B14F-4D97-AF65-F5344CB8AC3E}">
        <p14:creationId xmlns:p14="http://schemas.microsoft.com/office/powerpoint/2010/main" val="6786030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96820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A9B00-94D2-8944-BD3C-CEDB4B44F8A8}"/>
              </a:ext>
            </a:extLst>
          </p:cNvPr>
          <p:cNvSpPr>
            <a:spLocks noGrp="1"/>
          </p:cNvSpPr>
          <p:nvPr>
            <p:ph type="title" hasCustomPrompt="1"/>
          </p:nvPr>
        </p:nvSpPr>
        <p:spPr/>
        <p:txBody>
          <a:bodyPr/>
          <a:lstStyle/>
          <a:p>
            <a:r>
              <a:rPr lang="nl-NL"/>
              <a:t>KLIK OM STIJL TE BEWERKEN</a:t>
            </a:r>
            <a:endParaRPr lang="en-GB"/>
          </a:p>
        </p:txBody>
      </p:sp>
      <p:cxnSp>
        <p:nvCxnSpPr>
          <p:cNvPr id="9" name="Rechte verbindingslijn 8">
            <a:extLst>
              <a:ext uri="{FF2B5EF4-FFF2-40B4-BE49-F238E27FC236}">
                <a16:creationId xmlns:a16="http://schemas.microsoft.com/office/drawing/2014/main" id="{2DA8CFF8-AC32-7643-B071-199013510EA8}"/>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al 9">
            <a:extLst>
              <a:ext uri="{FF2B5EF4-FFF2-40B4-BE49-F238E27FC236}">
                <a16:creationId xmlns:a16="http://schemas.microsoft.com/office/drawing/2014/main" id="{7F90164E-228B-B648-BED5-78B5A47E5FDC}"/>
              </a:ext>
            </a:extLst>
          </p:cNvPr>
          <p:cNvSpPr/>
          <p:nvPr userDrawn="1"/>
        </p:nvSpPr>
        <p:spPr>
          <a:xfrm>
            <a:off x="319319" y="7921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al 10">
            <a:extLst>
              <a:ext uri="{FF2B5EF4-FFF2-40B4-BE49-F238E27FC236}">
                <a16:creationId xmlns:a16="http://schemas.microsoft.com/office/drawing/2014/main" id="{CE3873BF-0974-3748-A817-0C939FD79B43}"/>
              </a:ext>
            </a:extLst>
          </p:cNvPr>
          <p:cNvSpPr/>
          <p:nvPr userDrawn="1"/>
        </p:nvSpPr>
        <p:spPr>
          <a:xfrm>
            <a:off x="257638" y="107374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5752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spTree>
    <p:extLst>
      <p:ext uri="{BB962C8B-B14F-4D97-AF65-F5344CB8AC3E}">
        <p14:creationId xmlns:p14="http://schemas.microsoft.com/office/powerpoint/2010/main" val="362993616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E661C3-61F1-C144-8EB6-B0B5F1C7B5A3}"/>
              </a:ext>
            </a:extLst>
          </p:cNvPr>
          <p:cNvSpPr>
            <a:spLocks noGrp="1"/>
          </p:cNvSpPr>
          <p:nvPr>
            <p:ph type="title"/>
          </p:nvPr>
        </p:nvSpPr>
        <p:spPr>
          <a:xfrm>
            <a:off x="503664" y="365125"/>
            <a:ext cx="4264279" cy="2043538"/>
          </a:xfrm>
        </p:spPr>
        <p:txBody>
          <a:bodyPr>
            <a:normAutofit/>
          </a:bodyPr>
          <a:lstStyle>
            <a:lvl1pPr>
              <a:lnSpc>
                <a:spcPct val="100000"/>
              </a:lnSpc>
              <a:defRPr sz="36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AF25814-03A0-5447-9564-D08332F734A3}"/>
              </a:ext>
            </a:extLst>
          </p:cNvPr>
          <p:cNvSpPr>
            <a:spLocks noGrp="1"/>
          </p:cNvSpPr>
          <p:nvPr>
            <p:ph idx="1"/>
          </p:nvPr>
        </p:nvSpPr>
        <p:spPr>
          <a:xfrm>
            <a:off x="503664" y="2564779"/>
            <a:ext cx="4264279" cy="3612183"/>
          </a:xfrm>
        </p:spPr>
        <p:txBody>
          <a:bodyPr>
            <a:normAutofit/>
          </a:bodyPr>
          <a:lstStyle>
            <a:lvl1pPr>
              <a:lnSpc>
                <a:spcPts val="1980"/>
              </a:lnSpc>
              <a:defRPr sz="1400"/>
            </a:lvl1pPr>
            <a:lvl2pPr>
              <a:lnSpc>
                <a:spcPts val="1980"/>
              </a:lnSpc>
              <a:defRPr sz="1400"/>
            </a:lvl2pPr>
            <a:lvl3pPr>
              <a:lnSpc>
                <a:spcPts val="1980"/>
              </a:lnSpc>
              <a:defRPr sz="1400"/>
            </a:lvl3pPr>
            <a:lvl4pPr>
              <a:lnSpc>
                <a:spcPts val="1980"/>
              </a:lnSpc>
              <a:defRPr sz="1400"/>
            </a:lvl4pPr>
            <a:lvl5pPr>
              <a:lnSpc>
                <a:spcPts val="1980"/>
              </a:lnSpc>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bild 9">
            <a:extLst>
              <a:ext uri="{FF2B5EF4-FFF2-40B4-BE49-F238E27FC236}">
                <a16:creationId xmlns:a16="http://schemas.microsoft.com/office/drawing/2014/main" id="{AF7F7AE5-0765-1545-ACC3-DCCB5770D9D9}"/>
              </a:ext>
            </a:extLst>
          </p:cNvPr>
          <p:cNvSpPr>
            <a:spLocks noGrp="1"/>
          </p:cNvSpPr>
          <p:nvPr>
            <p:ph type="pic" sz="quarter" idx="13"/>
          </p:nvPr>
        </p:nvSpPr>
        <p:spPr>
          <a:xfrm>
            <a:off x="4996542" y="0"/>
            <a:ext cx="7195457" cy="6858000"/>
          </a:xfrm>
          <a:custGeom>
            <a:avLst/>
            <a:gdLst>
              <a:gd name="connsiteX0" fmla="*/ 0 w 7300332"/>
              <a:gd name="connsiteY0" fmla="*/ 0 h 6858000"/>
              <a:gd name="connsiteX1" fmla="*/ 5083793 w 7300332"/>
              <a:gd name="connsiteY1" fmla="*/ 0 h 6858000"/>
              <a:gd name="connsiteX2" fmla="*/ 5083793 w 7300332"/>
              <a:gd name="connsiteY2" fmla="*/ 699595 h 6858000"/>
              <a:gd name="connsiteX3" fmla="*/ 7300332 w 7300332"/>
              <a:gd name="connsiteY3" fmla="*/ 699595 h 6858000"/>
              <a:gd name="connsiteX4" fmla="*/ 7300332 w 7300332"/>
              <a:gd name="connsiteY4" fmla="*/ 6858000 h 6858000"/>
              <a:gd name="connsiteX5" fmla="*/ 0 w 730033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0332" h="6858000">
                <a:moveTo>
                  <a:pt x="0" y="0"/>
                </a:moveTo>
                <a:lnTo>
                  <a:pt x="5083793" y="0"/>
                </a:lnTo>
                <a:lnTo>
                  <a:pt x="5083793" y="699595"/>
                </a:lnTo>
                <a:lnTo>
                  <a:pt x="7300332" y="699595"/>
                </a:lnTo>
                <a:lnTo>
                  <a:pt x="7300332" y="6858000"/>
                </a:lnTo>
                <a:lnTo>
                  <a:pt x="0" y="6858000"/>
                </a:lnTo>
                <a:close/>
              </a:path>
            </a:pathLst>
          </a:custGeom>
          <a:solidFill>
            <a:schemeClr val="bg1">
              <a:lumMod val="85000"/>
            </a:schemeClr>
          </a:solidFill>
        </p:spPr>
        <p:txBody>
          <a:bodyPr wrap="square">
            <a:noAutofit/>
          </a:bodyPr>
          <a:lstStyle/>
          <a:p>
            <a:endParaRPr lang="sv-SE"/>
          </a:p>
        </p:txBody>
      </p:sp>
      <p:pic>
        <p:nvPicPr>
          <p:cNvPr id="11" name="Bildobjekt 10">
            <a:extLst>
              <a:ext uri="{FF2B5EF4-FFF2-40B4-BE49-F238E27FC236}">
                <a16:creationId xmlns:a16="http://schemas.microsoft.com/office/drawing/2014/main" id="{1B351623-7995-C34A-9AB6-FCD0300DFDE6}"/>
              </a:ext>
            </a:extLst>
          </p:cNvPr>
          <p:cNvPicPr>
            <a:picLocks noChangeAspect="1"/>
          </p:cNvPicPr>
          <p:nvPr userDrawn="1"/>
        </p:nvPicPr>
        <p:blipFill>
          <a:blip r:embed="rId2"/>
          <a:stretch>
            <a:fillRect/>
          </a:stretch>
        </p:blipFill>
        <p:spPr>
          <a:xfrm>
            <a:off x="9975461" y="0"/>
            <a:ext cx="2216539" cy="699595"/>
          </a:xfrm>
          <a:prstGeom prst="rect">
            <a:avLst/>
          </a:prstGeom>
        </p:spPr>
      </p:pic>
    </p:spTree>
    <p:extLst>
      <p:ext uri="{BB962C8B-B14F-4D97-AF65-F5344CB8AC3E}">
        <p14:creationId xmlns:p14="http://schemas.microsoft.com/office/powerpoint/2010/main" val="1550938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34785731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4490017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3213179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3895218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5720939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124526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grön">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rgbClr val="B1D0BF">
              <a:alpha val="40000"/>
            </a:srgbClr>
          </a:solidFill>
          <a:ln w="57150">
            <a:solidFill>
              <a:schemeClr val="accent5"/>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a:t>Klicka här för att ändra format på bakgrundstexten</a:t>
            </a:r>
          </a:p>
        </p:txBody>
      </p:sp>
    </p:spTree>
    <p:extLst>
      <p:ext uri="{BB962C8B-B14F-4D97-AF65-F5344CB8AC3E}">
        <p14:creationId xmlns:p14="http://schemas.microsoft.com/office/powerpoint/2010/main" val="15893118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rö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chemeClr val="accent2">
              <a:alpha val="40000"/>
            </a:schemeClr>
          </a:solid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a:t>Klicka här för att ändra format på bakgrundstexten</a:t>
            </a:r>
          </a:p>
        </p:txBody>
      </p:sp>
    </p:spTree>
    <p:extLst>
      <p:ext uri="{BB962C8B-B14F-4D97-AF65-F5344CB8AC3E}">
        <p14:creationId xmlns:p14="http://schemas.microsoft.com/office/powerpoint/2010/main" val="20461190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m outline">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2" name="Platshållare för text 5">
            <a:extLst>
              <a:ext uri="{FF2B5EF4-FFF2-40B4-BE49-F238E27FC236}">
                <a16:creationId xmlns:a16="http://schemas.microsoft.com/office/drawing/2014/main" id="{B2744385-835E-1FC1-DC71-69FE1DE6A7DC}"/>
              </a:ext>
            </a:extLst>
          </p:cNvPr>
          <p:cNvSpPr>
            <a:spLocks noGrp="1"/>
          </p:cNvSpPr>
          <p:nvPr>
            <p:ph type="body" sz="quarter" idx="16"/>
          </p:nvPr>
        </p:nvSpPr>
        <p:spPr>
          <a:xfrm>
            <a:off x="942295" y="1387475"/>
            <a:ext cx="4464050" cy="3863975"/>
          </a:xfrm>
          <a:prstGeom prst="hexagon">
            <a:avLst/>
          </a:prstGeom>
          <a:no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a:t>Klicka här för att ändra format på bakgrundstexten</a:t>
            </a:r>
          </a:p>
        </p:txBody>
      </p:sp>
    </p:spTree>
    <p:extLst>
      <p:ext uri="{BB962C8B-B14F-4D97-AF65-F5344CB8AC3E}">
        <p14:creationId xmlns:p14="http://schemas.microsoft.com/office/powerpoint/2010/main" val="1218068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rtlCol="0"/>
          <a:lstStyle>
            <a:lvl1pPr>
              <a:defRPr>
                <a:solidFill>
                  <a:schemeClr val="bg1"/>
                </a:solidFill>
              </a:defRPr>
            </a:lvl1pPr>
          </a:lstStyle>
          <a:p>
            <a:pPr rtl="0"/>
            <a:r>
              <a:rPr lang="en-gb"/>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Klicka här för att ändra format på bakgrundstexten</a:t>
            </a:r>
          </a:p>
          <a:p>
            <a:pPr lvl="1" rtl="0"/>
            <a:r>
              <a:rPr lang="en-gb"/>
              <a:t>Nivå två</a:t>
            </a:r>
          </a:p>
          <a:p>
            <a:pPr lvl="2" rtl="0"/>
            <a:r>
              <a:rPr lang="en-gb"/>
              <a:t>Nivå tre</a:t>
            </a:r>
          </a:p>
          <a:p>
            <a:pPr lvl="3" rtl="0"/>
            <a:r>
              <a:rPr lang="en-gb"/>
              <a:t>Nivå fyra</a:t>
            </a:r>
          </a:p>
          <a:p>
            <a:pPr lvl="4" rtl="0"/>
            <a:r>
              <a:rPr lang="en-gb"/>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rtlCol="0"/>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rtlCol="0"/>
          <a:lstStyle/>
          <a:p>
            <a:pPr rtl="0"/>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rtlCol="0"/>
          <a:lstStyle/>
          <a:p>
            <a:pPr rtl="0"/>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712245543"/>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20095500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2" name="Platshållare för bild 10">
            <a:extLst>
              <a:ext uri="{FF2B5EF4-FFF2-40B4-BE49-F238E27FC236}">
                <a16:creationId xmlns:a16="http://schemas.microsoft.com/office/drawing/2014/main" id="{DB08E0F6-083F-56A2-C30B-4869B49A799A}"/>
              </a:ext>
            </a:extLst>
          </p:cNvPr>
          <p:cNvSpPr>
            <a:spLocks noGrp="1"/>
          </p:cNvSpPr>
          <p:nvPr>
            <p:ph type="pic" sz="quarter" idx="16" hasCustomPrompt="1"/>
          </p:nvPr>
        </p:nvSpPr>
        <p:spPr>
          <a:xfrm>
            <a:off x="10693400" y="5966857"/>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4814412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a:t>ANVÄND INTE MALLSIDOR EFTER DENNA SIDA</a:t>
            </a:r>
            <a:endParaRPr lang="sv-SE" sz="6600"/>
          </a:p>
        </p:txBody>
      </p:sp>
    </p:spTree>
    <p:extLst>
      <p:ext uri="{BB962C8B-B14F-4D97-AF65-F5344CB8AC3E}">
        <p14:creationId xmlns:p14="http://schemas.microsoft.com/office/powerpoint/2010/main" val="3984933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0CE447-E94F-C64C-8E1E-126F6C1677DE}"/>
              </a:ext>
            </a:extLst>
          </p:cNvPr>
          <p:cNvSpPr>
            <a:spLocks noGrp="1"/>
          </p:cNvSpPr>
          <p:nvPr>
            <p:ph type="title" hasCustomPrompt="1"/>
          </p:nvPr>
        </p:nvSpPr>
        <p:spPr>
          <a:xfrm>
            <a:off x="839789"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9B11B0A3-D99F-9547-B0FF-E5AAF6F7AE92}"/>
              </a:ext>
            </a:extLst>
          </p:cNvPr>
          <p:cNvSpPr>
            <a:spLocks noGrp="1"/>
          </p:cNvSpPr>
          <p:nvPr>
            <p:ph type="body" idx="1"/>
          </p:nvPr>
        </p:nvSpPr>
        <p:spPr>
          <a:xfrm>
            <a:off x="839789" y="1681163"/>
            <a:ext cx="5157787" cy="823912"/>
          </a:xfrm>
        </p:spPr>
        <p:txBody>
          <a:bodyPr anchor="b"/>
          <a:lstStyle>
            <a:lvl1pPr marL="0" indent="0">
              <a:buNone/>
              <a:defRPr sz="1800" b="1">
                <a:solidFill>
                  <a:schemeClr val="accent3"/>
                </a:solidFill>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1A26D40-3682-7B47-8E6A-F894D56776E3}"/>
              </a:ext>
            </a:extLst>
          </p:cNvPr>
          <p:cNvSpPr>
            <a:spLocks noGrp="1"/>
          </p:cNvSpPr>
          <p:nvPr>
            <p:ph sz="half" idx="2"/>
          </p:nvPr>
        </p:nvSpPr>
        <p:spPr>
          <a:xfrm>
            <a:off x="839789"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EC2AB755-C12A-9B42-9E92-8BE29B18175F}"/>
              </a:ext>
            </a:extLst>
          </p:cNvPr>
          <p:cNvSpPr>
            <a:spLocks noGrp="1"/>
          </p:cNvSpPr>
          <p:nvPr>
            <p:ph type="body" sz="quarter" idx="3"/>
          </p:nvPr>
        </p:nvSpPr>
        <p:spPr>
          <a:xfrm>
            <a:off x="6172202" y="1681163"/>
            <a:ext cx="5183188" cy="823912"/>
          </a:xfrm>
        </p:spPr>
        <p:txBody>
          <a:bodyPr anchor="b"/>
          <a:lstStyle>
            <a:lvl1pPr marL="0" indent="0">
              <a:buNone/>
              <a:defRPr sz="1800" b="1">
                <a:solidFill>
                  <a:schemeClr val="accent3"/>
                </a:solidFill>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BEB4A56-803E-3A46-8FE2-C6B59B7FFE01}"/>
              </a:ext>
            </a:extLst>
          </p:cNvPr>
          <p:cNvSpPr>
            <a:spLocks noGrp="1"/>
          </p:cNvSpPr>
          <p:nvPr>
            <p:ph sz="quarter" idx="4"/>
          </p:nvPr>
        </p:nvSpPr>
        <p:spPr>
          <a:xfrm>
            <a:off x="6172202"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cxnSp>
        <p:nvCxnSpPr>
          <p:cNvPr id="13" name="Rechte verbindingslijn 12">
            <a:extLst>
              <a:ext uri="{FF2B5EF4-FFF2-40B4-BE49-F238E27FC236}">
                <a16:creationId xmlns:a16="http://schemas.microsoft.com/office/drawing/2014/main" id="{49FB5900-CBD5-3347-9F33-8FAD267975C3}"/>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Ovaal 13">
            <a:extLst>
              <a:ext uri="{FF2B5EF4-FFF2-40B4-BE49-F238E27FC236}">
                <a16:creationId xmlns:a16="http://schemas.microsoft.com/office/drawing/2014/main" id="{154F5BC1-C6D8-2E4A-BBA2-121E4C7783D7}"/>
              </a:ext>
            </a:extLst>
          </p:cNvPr>
          <p:cNvSpPr/>
          <p:nvPr userDrawn="1"/>
        </p:nvSpPr>
        <p:spPr>
          <a:xfrm>
            <a:off x="319319" y="792164"/>
            <a:ext cx="457200" cy="457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al 14">
            <a:extLst>
              <a:ext uri="{FF2B5EF4-FFF2-40B4-BE49-F238E27FC236}">
                <a16:creationId xmlns:a16="http://schemas.microsoft.com/office/drawing/2014/main" id="{26036EEB-A942-6948-A4E0-C05158C5C2C6}"/>
              </a:ext>
            </a:extLst>
          </p:cNvPr>
          <p:cNvSpPr/>
          <p:nvPr userDrawn="1"/>
        </p:nvSpPr>
        <p:spPr>
          <a:xfrm>
            <a:off x="257638" y="1073743"/>
            <a:ext cx="249641" cy="249641"/>
          </a:xfrm>
          <a:prstGeom prst="ellipse">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51184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n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08689-F2BE-F341-8A5B-933CE6633264}"/>
              </a:ext>
            </a:extLst>
          </p:cNvPr>
          <p:cNvSpPr>
            <a:spLocks noGrp="1"/>
          </p:cNvSpPr>
          <p:nvPr>
            <p:ph type="title" hasCustomPrompt="1"/>
          </p:nvPr>
        </p:nvSpPr>
        <p:spPr>
          <a:xfrm>
            <a:off x="839790" y="457200"/>
            <a:ext cx="3932236" cy="1600200"/>
          </a:xfrm>
        </p:spPr>
        <p:txBody>
          <a:bodyPr anchor="b">
            <a:normAutofit/>
          </a:bodyPr>
          <a:lstStyle>
            <a:lvl1pPr>
              <a:defRPr sz="35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0E15820C-4C28-FF45-84D7-683E32F3FB6E}"/>
              </a:ext>
            </a:extLst>
          </p:cNvPr>
          <p:cNvSpPr>
            <a:spLocks noGrp="1"/>
          </p:cNvSpPr>
          <p:nvPr>
            <p:ph idx="1"/>
          </p:nvPr>
        </p:nvSpPr>
        <p:spPr>
          <a:xfrm>
            <a:off x="5183188" y="987426"/>
            <a:ext cx="617220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28FD1188-C65B-4C49-87ED-EF14E47D8B53}"/>
              </a:ext>
            </a:extLst>
          </p:cNvPr>
          <p:cNvSpPr>
            <a:spLocks noGrp="1"/>
          </p:cNvSpPr>
          <p:nvPr>
            <p:ph type="body" sz="half" idx="2"/>
          </p:nvPr>
        </p:nvSpPr>
        <p:spPr>
          <a:xfrm>
            <a:off x="839790" y="2057401"/>
            <a:ext cx="3932236" cy="3811588"/>
          </a:xfrm>
        </p:spPr>
        <p:txBody>
          <a:bodyPr>
            <a:normAutofit/>
          </a:bodyPr>
          <a:lstStyle>
            <a:lvl1pPr marL="0" indent="0">
              <a:buNone/>
              <a:defRPr sz="1800">
                <a:solidFill>
                  <a:schemeClr val="accent3"/>
                </a:solidFill>
              </a:defRPr>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nl-NL"/>
              <a:t>Klikken om de tekststijl van het model te bewerken</a:t>
            </a:r>
          </a:p>
        </p:txBody>
      </p:sp>
      <p:cxnSp>
        <p:nvCxnSpPr>
          <p:cNvPr id="11" name="Rechte verbindingslijn 10">
            <a:extLst>
              <a:ext uri="{FF2B5EF4-FFF2-40B4-BE49-F238E27FC236}">
                <a16:creationId xmlns:a16="http://schemas.microsoft.com/office/drawing/2014/main" id="{A18A645C-9AE5-DD4A-BF16-DFF353F49390}"/>
              </a:ext>
            </a:extLst>
          </p:cNvPr>
          <p:cNvCxnSpPr>
            <a:cxnSpLocks/>
            <a:endCxn id="12" idx="2"/>
          </p:cNvCxnSpPr>
          <p:nvPr userDrawn="1"/>
        </p:nvCxnSpPr>
        <p:spPr>
          <a:xfrm>
            <a:off x="-647700" y="1630364"/>
            <a:ext cx="967019"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E809BCB6-6E5F-7749-B672-72A59DE95ED2}"/>
              </a:ext>
            </a:extLst>
          </p:cNvPr>
          <p:cNvSpPr/>
          <p:nvPr userDrawn="1"/>
        </p:nvSpPr>
        <p:spPr>
          <a:xfrm>
            <a:off x="319319" y="14017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al 12">
            <a:extLst>
              <a:ext uri="{FF2B5EF4-FFF2-40B4-BE49-F238E27FC236}">
                <a16:creationId xmlns:a16="http://schemas.microsoft.com/office/drawing/2014/main" id="{E7E58777-D37E-3445-98BF-E00EFD5C2863}"/>
              </a:ext>
            </a:extLst>
          </p:cNvPr>
          <p:cNvSpPr/>
          <p:nvPr userDrawn="1"/>
        </p:nvSpPr>
        <p:spPr>
          <a:xfrm>
            <a:off x="526878" y="129599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53552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9847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with text and im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08689-F2BE-F341-8A5B-933CE6633264}"/>
              </a:ext>
            </a:extLst>
          </p:cNvPr>
          <p:cNvSpPr>
            <a:spLocks noGrp="1"/>
          </p:cNvSpPr>
          <p:nvPr>
            <p:ph type="title" hasCustomPrompt="1"/>
          </p:nvPr>
        </p:nvSpPr>
        <p:spPr>
          <a:xfrm>
            <a:off x="7732886" y="457200"/>
            <a:ext cx="3932236" cy="1600200"/>
          </a:xfrm>
        </p:spPr>
        <p:txBody>
          <a:bodyPr anchor="b">
            <a:noAutofit/>
          </a:bodyPr>
          <a:lstStyle>
            <a:lvl1pPr>
              <a:defRPr sz="35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0E15820C-4C28-FF45-84D7-683E32F3FB6E}"/>
              </a:ext>
            </a:extLst>
          </p:cNvPr>
          <p:cNvSpPr>
            <a:spLocks noGrp="1"/>
          </p:cNvSpPr>
          <p:nvPr>
            <p:ph idx="1"/>
          </p:nvPr>
        </p:nvSpPr>
        <p:spPr>
          <a:xfrm>
            <a:off x="7732886" y="2249714"/>
            <a:ext cx="3932236" cy="3730172"/>
          </a:xfrm>
        </p:spPr>
        <p:txBody>
          <a:bodyPr>
            <a:normAutofit/>
          </a:bodyPr>
          <a:lstStyle>
            <a:lvl1pPr>
              <a:defRPr sz="2000"/>
            </a:lvl1pPr>
            <a:lvl2pPr>
              <a:defRPr sz="2000"/>
            </a:lvl2pPr>
            <a:lvl3pPr>
              <a:defRPr sz="1600"/>
            </a:lvl3pPr>
            <a:lvl4pPr>
              <a:defRPr sz="1400"/>
            </a:lvl4pPr>
            <a:lvl5pPr>
              <a:defRPr sz="14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cxnSp>
        <p:nvCxnSpPr>
          <p:cNvPr id="11" name="Rechte verbindingslijn 10">
            <a:extLst>
              <a:ext uri="{FF2B5EF4-FFF2-40B4-BE49-F238E27FC236}">
                <a16:creationId xmlns:a16="http://schemas.microsoft.com/office/drawing/2014/main" id="{A18A645C-9AE5-DD4A-BF16-DFF353F49390}"/>
              </a:ext>
            </a:extLst>
          </p:cNvPr>
          <p:cNvCxnSpPr>
            <a:cxnSpLocks/>
            <a:endCxn id="12" idx="2"/>
          </p:cNvCxnSpPr>
          <p:nvPr userDrawn="1"/>
        </p:nvCxnSpPr>
        <p:spPr>
          <a:xfrm>
            <a:off x="6203043" y="1673907"/>
            <a:ext cx="967019"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E809BCB6-6E5F-7749-B672-72A59DE95ED2}"/>
              </a:ext>
            </a:extLst>
          </p:cNvPr>
          <p:cNvSpPr/>
          <p:nvPr userDrawn="1"/>
        </p:nvSpPr>
        <p:spPr>
          <a:xfrm>
            <a:off x="7170062" y="1445307"/>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al 12">
            <a:extLst>
              <a:ext uri="{FF2B5EF4-FFF2-40B4-BE49-F238E27FC236}">
                <a16:creationId xmlns:a16="http://schemas.microsoft.com/office/drawing/2014/main" id="{E7E58777-D37E-3445-98BF-E00EFD5C2863}"/>
              </a:ext>
            </a:extLst>
          </p:cNvPr>
          <p:cNvSpPr/>
          <p:nvPr userDrawn="1"/>
        </p:nvSpPr>
        <p:spPr>
          <a:xfrm>
            <a:off x="7377621" y="1339536"/>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jdelijke aanduiding voor afbeelding 5">
            <a:extLst>
              <a:ext uri="{FF2B5EF4-FFF2-40B4-BE49-F238E27FC236}">
                <a16:creationId xmlns:a16="http://schemas.microsoft.com/office/drawing/2014/main" id="{572E6EA0-0BA5-E843-AFAE-224D1F49364E}"/>
              </a:ext>
            </a:extLst>
          </p:cNvPr>
          <p:cNvSpPr>
            <a:spLocks noGrp="1"/>
          </p:cNvSpPr>
          <p:nvPr>
            <p:ph type="pic" sz="quarter" idx="10"/>
          </p:nvPr>
        </p:nvSpPr>
        <p:spPr>
          <a:xfrm>
            <a:off x="-1" y="0"/>
            <a:ext cx="6879771" cy="6858000"/>
          </a:xfrm>
          <a:gradFill>
            <a:gsLst>
              <a:gs pos="5000">
                <a:schemeClr val="accent1"/>
              </a:gs>
              <a:gs pos="100000">
                <a:schemeClr val="accent2"/>
              </a:gs>
            </a:gsLst>
            <a:lin ang="18900000" scaled="1"/>
          </a:gradFill>
        </p:spPr>
        <p:txBody>
          <a:bodyPr/>
          <a:lstStyle/>
          <a:p>
            <a:endParaRPr lang="en-GB"/>
          </a:p>
        </p:txBody>
      </p:sp>
    </p:spTree>
    <p:extLst>
      <p:ext uri="{BB962C8B-B14F-4D97-AF65-F5344CB8AC3E}">
        <p14:creationId xmlns:p14="http://schemas.microsoft.com/office/powerpoint/2010/main" val="15949309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ities images">
    <p:spTree>
      <p:nvGrpSpPr>
        <p:cNvPr id="1" name=""/>
        <p:cNvGrpSpPr/>
        <p:nvPr/>
      </p:nvGrpSpPr>
      <p:grpSpPr>
        <a:xfrm>
          <a:off x="0" y="0"/>
          <a:ext cx="0" cy="0"/>
          <a:chOff x="0" y="0"/>
          <a:chExt cx="0" cy="0"/>
        </a:xfrm>
      </p:grpSpPr>
      <p:sp>
        <p:nvSpPr>
          <p:cNvPr id="2" name="Picture Placeholder 16">
            <a:extLst>
              <a:ext uri="{FF2B5EF4-FFF2-40B4-BE49-F238E27FC236}">
                <a16:creationId xmlns:a16="http://schemas.microsoft.com/office/drawing/2014/main" id="{0184F3D3-D7E9-594B-9186-F67B0E7A1F31}"/>
              </a:ext>
            </a:extLst>
          </p:cNvPr>
          <p:cNvSpPr>
            <a:spLocks noGrp="1"/>
          </p:cNvSpPr>
          <p:nvPr>
            <p:ph type="pic" sz="quarter" idx="13"/>
          </p:nvPr>
        </p:nvSpPr>
        <p:spPr>
          <a:xfrm>
            <a:off x="319319" y="1530943"/>
            <a:ext cx="3665868" cy="4051562"/>
          </a:xfrm>
          <a:custGeom>
            <a:avLst/>
            <a:gdLst>
              <a:gd name="connsiteX0" fmla="*/ 0 w 2771775"/>
              <a:gd name="connsiteY0" fmla="*/ 0 h 1874646"/>
              <a:gd name="connsiteX1" fmla="*/ 2771775 w 2771775"/>
              <a:gd name="connsiteY1" fmla="*/ 0 h 1874646"/>
              <a:gd name="connsiteX2" fmla="*/ 2771775 w 2771775"/>
              <a:gd name="connsiteY2" fmla="*/ 1874646 h 1874646"/>
              <a:gd name="connsiteX3" fmla="*/ 0 w 2771775"/>
              <a:gd name="connsiteY3" fmla="*/ 1874646 h 1874646"/>
            </a:gdLst>
            <a:ahLst/>
            <a:cxnLst>
              <a:cxn ang="0">
                <a:pos x="connsiteX0" y="connsiteY0"/>
              </a:cxn>
              <a:cxn ang="0">
                <a:pos x="connsiteX1" y="connsiteY1"/>
              </a:cxn>
              <a:cxn ang="0">
                <a:pos x="connsiteX2" y="connsiteY2"/>
              </a:cxn>
              <a:cxn ang="0">
                <a:pos x="connsiteX3" y="connsiteY3"/>
              </a:cxn>
            </a:cxnLst>
            <a:rect l="l" t="t" r="r" b="b"/>
            <a:pathLst>
              <a:path w="2771775" h="1874646">
                <a:moveTo>
                  <a:pt x="0" y="0"/>
                </a:moveTo>
                <a:lnTo>
                  <a:pt x="2771775" y="0"/>
                </a:lnTo>
                <a:lnTo>
                  <a:pt x="2771775" y="1874646"/>
                </a:lnTo>
                <a:lnTo>
                  <a:pt x="0" y="1874646"/>
                </a:lnTo>
                <a:close/>
              </a:path>
            </a:pathLst>
          </a:custGeom>
          <a:gradFill>
            <a:gsLst>
              <a:gs pos="5000">
                <a:schemeClr val="accent1"/>
              </a:gs>
              <a:gs pos="100000">
                <a:schemeClr val="accent2"/>
              </a:gs>
            </a:gsLst>
            <a:lin ang="18900000" scaled="1"/>
          </a:gradFill>
        </p:spPr>
        <p:txBody>
          <a:bodyPr wrap="square" tIns="91440" bIns="640080" anchor="b">
            <a:noAutofit/>
          </a:bodyPr>
          <a:lstStyle>
            <a:lvl1pPr marL="0" indent="0" algn="ctr">
              <a:buNone/>
              <a:defRPr sz="825">
                <a:solidFill>
                  <a:schemeClr val="tx1">
                    <a:lumMod val="75000"/>
                    <a:lumOff val="25000"/>
                  </a:schemeClr>
                </a:solidFill>
              </a:defRPr>
            </a:lvl1pPr>
          </a:lstStyle>
          <a:p>
            <a:endParaRPr lang="en-US"/>
          </a:p>
        </p:txBody>
      </p:sp>
      <p:sp>
        <p:nvSpPr>
          <p:cNvPr id="3" name="Picture Placeholder 15">
            <a:extLst>
              <a:ext uri="{FF2B5EF4-FFF2-40B4-BE49-F238E27FC236}">
                <a16:creationId xmlns:a16="http://schemas.microsoft.com/office/drawing/2014/main" id="{1B0A6628-475A-3E48-B0A0-B1581B145286}"/>
              </a:ext>
            </a:extLst>
          </p:cNvPr>
          <p:cNvSpPr>
            <a:spLocks noGrp="1"/>
          </p:cNvSpPr>
          <p:nvPr>
            <p:ph type="pic" sz="quarter" idx="14"/>
          </p:nvPr>
        </p:nvSpPr>
        <p:spPr>
          <a:xfrm>
            <a:off x="4282928" y="1530943"/>
            <a:ext cx="3665868" cy="4051562"/>
          </a:xfrm>
          <a:custGeom>
            <a:avLst/>
            <a:gdLst>
              <a:gd name="connsiteX0" fmla="*/ 0 w 2771775"/>
              <a:gd name="connsiteY0" fmla="*/ 0 h 1874646"/>
              <a:gd name="connsiteX1" fmla="*/ 2771775 w 2771775"/>
              <a:gd name="connsiteY1" fmla="*/ 0 h 1874646"/>
              <a:gd name="connsiteX2" fmla="*/ 2771775 w 2771775"/>
              <a:gd name="connsiteY2" fmla="*/ 1874646 h 1874646"/>
              <a:gd name="connsiteX3" fmla="*/ 0 w 2771775"/>
              <a:gd name="connsiteY3" fmla="*/ 1874646 h 1874646"/>
            </a:gdLst>
            <a:ahLst/>
            <a:cxnLst>
              <a:cxn ang="0">
                <a:pos x="connsiteX0" y="connsiteY0"/>
              </a:cxn>
              <a:cxn ang="0">
                <a:pos x="connsiteX1" y="connsiteY1"/>
              </a:cxn>
              <a:cxn ang="0">
                <a:pos x="connsiteX2" y="connsiteY2"/>
              </a:cxn>
              <a:cxn ang="0">
                <a:pos x="connsiteX3" y="connsiteY3"/>
              </a:cxn>
            </a:cxnLst>
            <a:rect l="l" t="t" r="r" b="b"/>
            <a:pathLst>
              <a:path w="2771775" h="1874646">
                <a:moveTo>
                  <a:pt x="0" y="0"/>
                </a:moveTo>
                <a:lnTo>
                  <a:pt x="2771775" y="0"/>
                </a:lnTo>
                <a:lnTo>
                  <a:pt x="2771775" y="1874646"/>
                </a:lnTo>
                <a:lnTo>
                  <a:pt x="0" y="1874646"/>
                </a:lnTo>
                <a:close/>
              </a:path>
            </a:pathLst>
          </a:custGeom>
          <a:gradFill>
            <a:gsLst>
              <a:gs pos="5000">
                <a:schemeClr val="accent1"/>
              </a:gs>
              <a:gs pos="100000">
                <a:schemeClr val="accent2"/>
              </a:gs>
            </a:gsLst>
            <a:lin ang="18900000" scaled="1"/>
          </a:gradFill>
        </p:spPr>
        <p:txBody>
          <a:bodyPr wrap="square" tIns="91440" bIns="640080" anchor="b">
            <a:noAutofit/>
          </a:bodyPr>
          <a:lstStyle>
            <a:lvl1pPr marL="0" indent="0" algn="ctr">
              <a:buNone/>
              <a:defRPr sz="825">
                <a:solidFill>
                  <a:schemeClr val="tx1">
                    <a:lumMod val="75000"/>
                    <a:lumOff val="25000"/>
                  </a:schemeClr>
                </a:solidFill>
              </a:defRPr>
            </a:lvl1pPr>
          </a:lstStyle>
          <a:p>
            <a:endParaRPr lang="en-US"/>
          </a:p>
        </p:txBody>
      </p:sp>
      <p:sp>
        <p:nvSpPr>
          <p:cNvPr id="4" name="Picture Placeholder 14">
            <a:extLst>
              <a:ext uri="{FF2B5EF4-FFF2-40B4-BE49-F238E27FC236}">
                <a16:creationId xmlns:a16="http://schemas.microsoft.com/office/drawing/2014/main" id="{0EA7C873-3939-1A4C-9ED9-BF65EEE1E0E1}"/>
              </a:ext>
            </a:extLst>
          </p:cNvPr>
          <p:cNvSpPr>
            <a:spLocks noGrp="1"/>
          </p:cNvSpPr>
          <p:nvPr>
            <p:ph type="pic" sz="quarter" idx="15"/>
          </p:nvPr>
        </p:nvSpPr>
        <p:spPr>
          <a:xfrm>
            <a:off x="8246536" y="1530943"/>
            <a:ext cx="3665868" cy="4051562"/>
          </a:xfrm>
          <a:custGeom>
            <a:avLst/>
            <a:gdLst>
              <a:gd name="connsiteX0" fmla="*/ 0 w 2771775"/>
              <a:gd name="connsiteY0" fmla="*/ 0 h 1874646"/>
              <a:gd name="connsiteX1" fmla="*/ 2771775 w 2771775"/>
              <a:gd name="connsiteY1" fmla="*/ 0 h 1874646"/>
              <a:gd name="connsiteX2" fmla="*/ 2771775 w 2771775"/>
              <a:gd name="connsiteY2" fmla="*/ 1874646 h 1874646"/>
              <a:gd name="connsiteX3" fmla="*/ 0 w 2771775"/>
              <a:gd name="connsiteY3" fmla="*/ 1874646 h 1874646"/>
            </a:gdLst>
            <a:ahLst/>
            <a:cxnLst>
              <a:cxn ang="0">
                <a:pos x="connsiteX0" y="connsiteY0"/>
              </a:cxn>
              <a:cxn ang="0">
                <a:pos x="connsiteX1" y="connsiteY1"/>
              </a:cxn>
              <a:cxn ang="0">
                <a:pos x="connsiteX2" y="connsiteY2"/>
              </a:cxn>
              <a:cxn ang="0">
                <a:pos x="connsiteX3" y="connsiteY3"/>
              </a:cxn>
            </a:cxnLst>
            <a:rect l="l" t="t" r="r" b="b"/>
            <a:pathLst>
              <a:path w="2771775" h="1874646">
                <a:moveTo>
                  <a:pt x="0" y="0"/>
                </a:moveTo>
                <a:lnTo>
                  <a:pt x="2771775" y="0"/>
                </a:lnTo>
                <a:lnTo>
                  <a:pt x="2771775" y="1874646"/>
                </a:lnTo>
                <a:lnTo>
                  <a:pt x="0" y="1874646"/>
                </a:lnTo>
                <a:close/>
              </a:path>
            </a:pathLst>
          </a:custGeom>
          <a:gradFill>
            <a:gsLst>
              <a:gs pos="5000">
                <a:schemeClr val="accent1"/>
              </a:gs>
              <a:gs pos="100000">
                <a:schemeClr val="accent2"/>
              </a:gs>
            </a:gsLst>
            <a:lin ang="18900000" scaled="1"/>
          </a:gradFill>
        </p:spPr>
        <p:txBody>
          <a:bodyPr wrap="square" tIns="91440" bIns="640080" anchor="b">
            <a:noAutofit/>
          </a:bodyPr>
          <a:lstStyle>
            <a:lvl1pPr marL="0" indent="0" algn="ctr">
              <a:buNone/>
              <a:defRPr sz="825">
                <a:solidFill>
                  <a:schemeClr val="tx1">
                    <a:lumMod val="75000"/>
                    <a:lumOff val="25000"/>
                  </a:schemeClr>
                </a:solidFill>
              </a:defRPr>
            </a:lvl1pPr>
          </a:lstStyle>
          <a:p>
            <a:endParaRPr lang="en-US"/>
          </a:p>
        </p:txBody>
      </p:sp>
      <p:sp>
        <p:nvSpPr>
          <p:cNvPr id="5" name="Titel 1">
            <a:extLst>
              <a:ext uri="{FF2B5EF4-FFF2-40B4-BE49-F238E27FC236}">
                <a16:creationId xmlns:a16="http://schemas.microsoft.com/office/drawing/2014/main" id="{8EF91BA9-4693-F843-B6E7-FE045B1F3E40}"/>
              </a:ext>
            </a:extLst>
          </p:cNvPr>
          <p:cNvSpPr>
            <a:spLocks noGrp="1"/>
          </p:cNvSpPr>
          <p:nvPr>
            <p:ph type="title" hasCustomPrompt="1"/>
          </p:nvPr>
        </p:nvSpPr>
        <p:spPr>
          <a:xfrm>
            <a:off x="838200" y="365125"/>
            <a:ext cx="10515600" cy="1325563"/>
          </a:xfrm>
        </p:spPr>
        <p:txBody>
          <a:bodyPr/>
          <a:lstStyle/>
          <a:p>
            <a:r>
              <a:rPr lang="nl-NL"/>
              <a:t>CITIES</a:t>
            </a:r>
            <a:endParaRPr lang="en-GB"/>
          </a:p>
        </p:txBody>
      </p:sp>
      <p:cxnSp>
        <p:nvCxnSpPr>
          <p:cNvPr id="6" name="Rechte verbindingslijn 5">
            <a:extLst>
              <a:ext uri="{FF2B5EF4-FFF2-40B4-BE49-F238E27FC236}">
                <a16:creationId xmlns:a16="http://schemas.microsoft.com/office/drawing/2014/main" id="{B87E4860-E6A1-8A48-A657-9426799FB9F4}"/>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Ovaal 6">
            <a:extLst>
              <a:ext uri="{FF2B5EF4-FFF2-40B4-BE49-F238E27FC236}">
                <a16:creationId xmlns:a16="http://schemas.microsoft.com/office/drawing/2014/main" id="{79E2706D-5333-4A4C-B8DB-27FC805D7A77}"/>
              </a:ext>
            </a:extLst>
          </p:cNvPr>
          <p:cNvSpPr/>
          <p:nvPr userDrawn="1"/>
        </p:nvSpPr>
        <p:spPr>
          <a:xfrm>
            <a:off x="319319" y="7921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al 7">
            <a:extLst>
              <a:ext uri="{FF2B5EF4-FFF2-40B4-BE49-F238E27FC236}">
                <a16:creationId xmlns:a16="http://schemas.microsoft.com/office/drawing/2014/main" id="{DC8BA38E-779A-1E46-925B-7F00ACB32FE0}"/>
              </a:ext>
            </a:extLst>
          </p:cNvPr>
          <p:cNvSpPr/>
          <p:nvPr userDrawn="1"/>
        </p:nvSpPr>
        <p:spPr>
          <a:xfrm>
            <a:off x="257638" y="107374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831089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ircle images and title ">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2" y="1178434"/>
            <a:ext cx="11157817" cy="231007"/>
          </a:xfrm>
          <a:prstGeom prst="rect">
            <a:avLst/>
          </a:prstGeom>
        </p:spPr>
        <p:txBody>
          <a:bodyPr wrap="none" lIns="0" tIns="0" rIns="0" bIns="0" anchor="ctr">
            <a:noAutofit/>
          </a:bodyPr>
          <a:lstStyle>
            <a:lvl1pPr marL="0" indent="0" algn="ctr">
              <a:buNone/>
              <a:defRPr sz="2000" b="0" baseline="0">
                <a:solidFill>
                  <a:schemeClr val="accent3"/>
                </a:solidFill>
                <a:latin typeface="+mn-lt"/>
                <a:ea typeface="Roboto" panose="02000000000000000000" pitchFamily="2" charset="0"/>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subtitle</a:t>
            </a:r>
          </a:p>
        </p:txBody>
      </p:sp>
      <p:sp>
        <p:nvSpPr>
          <p:cNvPr id="5" name="Title 2"/>
          <p:cNvSpPr>
            <a:spLocks noGrp="1"/>
          </p:cNvSpPr>
          <p:nvPr>
            <p:ph type="title" hasCustomPrompt="1"/>
          </p:nvPr>
        </p:nvSpPr>
        <p:spPr>
          <a:xfrm>
            <a:off x="508002" y="455091"/>
            <a:ext cx="11157817" cy="660511"/>
          </a:xfrm>
          <a:prstGeom prst="rect">
            <a:avLst/>
          </a:prstGeom>
        </p:spPr>
        <p:txBody>
          <a:bodyPr lIns="0" tIns="0" rIns="0" bIns="0" anchor="ctr">
            <a:normAutofit/>
          </a:bodyPr>
          <a:lstStyle>
            <a:lvl1pPr algn="ctr">
              <a:defRPr sz="4400">
                <a:solidFill>
                  <a:schemeClr val="accent1"/>
                </a:solidFill>
              </a:defRPr>
            </a:lvl1pPr>
          </a:lstStyle>
          <a:p>
            <a:r>
              <a:rPr lang="en-US"/>
              <a:t>CLICK TO EDIT MASTER TITLE STYLE</a:t>
            </a:r>
          </a:p>
        </p:txBody>
      </p:sp>
      <p:sp>
        <p:nvSpPr>
          <p:cNvPr id="13" name="Picture Placeholder 93"/>
          <p:cNvSpPr>
            <a:spLocks noGrp="1"/>
          </p:cNvSpPr>
          <p:nvPr>
            <p:ph type="pic" sz="quarter" idx="26" hasCustomPrompt="1"/>
          </p:nvPr>
        </p:nvSpPr>
        <p:spPr>
          <a:xfrm>
            <a:off x="863000" y="2494285"/>
            <a:ext cx="1800000" cy="1800000"/>
          </a:xfrm>
          <a:custGeom>
            <a:avLst/>
            <a:gdLst>
              <a:gd name="connsiteX0" fmla="*/ 681491 w 1362982"/>
              <a:gd name="connsiteY0" fmla="*/ 0 h 1362982"/>
              <a:gd name="connsiteX1" fmla="*/ 1362982 w 1362982"/>
              <a:gd name="connsiteY1" fmla="*/ 681491 h 1362982"/>
              <a:gd name="connsiteX2" fmla="*/ 681491 w 1362982"/>
              <a:gd name="connsiteY2" fmla="*/ 1362982 h 1362982"/>
              <a:gd name="connsiteX3" fmla="*/ 0 w 1362982"/>
              <a:gd name="connsiteY3" fmla="*/ 681491 h 1362982"/>
              <a:gd name="connsiteX4" fmla="*/ 681491 w 1362982"/>
              <a:gd name="connsiteY4" fmla="*/ 0 h 136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982" h="1362982">
                <a:moveTo>
                  <a:pt x="681491" y="0"/>
                </a:moveTo>
                <a:cubicBezTo>
                  <a:pt x="1057868" y="0"/>
                  <a:pt x="1362982" y="305114"/>
                  <a:pt x="1362982" y="681491"/>
                </a:cubicBezTo>
                <a:cubicBezTo>
                  <a:pt x="1362982" y="1057868"/>
                  <a:pt x="1057868" y="1362982"/>
                  <a:pt x="681491" y="1362982"/>
                </a:cubicBezTo>
                <a:cubicBezTo>
                  <a:pt x="305114" y="1362982"/>
                  <a:pt x="0" y="1057868"/>
                  <a:pt x="0" y="681491"/>
                </a:cubicBezTo>
                <a:cubicBezTo>
                  <a:pt x="0" y="305114"/>
                  <a:pt x="305114" y="0"/>
                  <a:pt x="681491"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14" name="Picture Placeholder 95"/>
          <p:cNvSpPr>
            <a:spLocks noGrp="1"/>
          </p:cNvSpPr>
          <p:nvPr>
            <p:ph type="pic" sz="quarter" idx="27" hasCustomPrompt="1"/>
          </p:nvPr>
        </p:nvSpPr>
        <p:spPr>
          <a:xfrm>
            <a:off x="6472970" y="1954285"/>
            <a:ext cx="2340000" cy="2340000"/>
          </a:xfrm>
          <a:custGeom>
            <a:avLst/>
            <a:gdLst>
              <a:gd name="connsiteX0" fmla="*/ 874700 w 1749400"/>
              <a:gd name="connsiteY0" fmla="*/ 0 h 1749400"/>
              <a:gd name="connsiteX1" fmla="*/ 1749400 w 1749400"/>
              <a:gd name="connsiteY1" fmla="*/ 874700 h 1749400"/>
              <a:gd name="connsiteX2" fmla="*/ 874700 w 1749400"/>
              <a:gd name="connsiteY2" fmla="*/ 1749400 h 1749400"/>
              <a:gd name="connsiteX3" fmla="*/ 0 w 1749400"/>
              <a:gd name="connsiteY3" fmla="*/ 874700 h 1749400"/>
              <a:gd name="connsiteX4" fmla="*/ 874700 w 1749400"/>
              <a:gd name="connsiteY4" fmla="*/ 0 h 17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00" h="1749400">
                <a:moveTo>
                  <a:pt x="874700" y="0"/>
                </a:moveTo>
                <a:cubicBezTo>
                  <a:pt x="1357783" y="0"/>
                  <a:pt x="1749400" y="391617"/>
                  <a:pt x="1749400" y="874700"/>
                </a:cubicBezTo>
                <a:cubicBezTo>
                  <a:pt x="1749400" y="1357783"/>
                  <a:pt x="1357783" y="1749400"/>
                  <a:pt x="874700" y="1749400"/>
                </a:cubicBezTo>
                <a:cubicBezTo>
                  <a:pt x="391617" y="1749400"/>
                  <a:pt x="0" y="1357783"/>
                  <a:pt x="0" y="874700"/>
                </a:cubicBezTo>
                <a:cubicBezTo>
                  <a:pt x="0" y="391617"/>
                  <a:pt x="391617" y="0"/>
                  <a:pt x="874700"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15" name="Picture Placeholder 94"/>
          <p:cNvSpPr>
            <a:spLocks noGrp="1"/>
          </p:cNvSpPr>
          <p:nvPr>
            <p:ph type="pic" sz="quarter" idx="28" hasCustomPrompt="1"/>
          </p:nvPr>
        </p:nvSpPr>
        <p:spPr>
          <a:xfrm>
            <a:off x="3307985" y="3545574"/>
            <a:ext cx="2520000" cy="2520000"/>
          </a:xfrm>
          <a:custGeom>
            <a:avLst/>
            <a:gdLst>
              <a:gd name="connsiteX0" fmla="*/ 1023847 w 2047694"/>
              <a:gd name="connsiteY0" fmla="*/ 0 h 2047694"/>
              <a:gd name="connsiteX1" fmla="*/ 2047694 w 2047694"/>
              <a:gd name="connsiteY1" fmla="*/ 1023847 h 2047694"/>
              <a:gd name="connsiteX2" fmla="*/ 1023847 w 2047694"/>
              <a:gd name="connsiteY2" fmla="*/ 2047694 h 2047694"/>
              <a:gd name="connsiteX3" fmla="*/ 0 w 2047694"/>
              <a:gd name="connsiteY3" fmla="*/ 1023847 h 2047694"/>
              <a:gd name="connsiteX4" fmla="*/ 1023847 w 2047694"/>
              <a:gd name="connsiteY4" fmla="*/ 0 h 2047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694" h="2047694">
                <a:moveTo>
                  <a:pt x="1023847" y="0"/>
                </a:moveTo>
                <a:cubicBezTo>
                  <a:pt x="1589302" y="0"/>
                  <a:pt x="2047694" y="458392"/>
                  <a:pt x="2047694" y="1023847"/>
                </a:cubicBezTo>
                <a:cubicBezTo>
                  <a:pt x="2047694" y="1589302"/>
                  <a:pt x="1589302" y="2047694"/>
                  <a:pt x="1023847" y="2047694"/>
                </a:cubicBezTo>
                <a:cubicBezTo>
                  <a:pt x="458392" y="2047694"/>
                  <a:pt x="0" y="1589302"/>
                  <a:pt x="0" y="1023847"/>
                </a:cubicBezTo>
                <a:cubicBezTo>
                  <a:pt x="0" y="458392"/>
                  <a:pt x="458392" y="0"/>
                  <a:pt x="1023847"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16" name="Picture Placeholder 96"/>
          <p:cNvSpPr>
            <a:spLocks noGrp="1"/>
          </p:cNvSpPr>
          <p:nvPr>
            <p:ph type="pic" sz="quarter" idx="29" hasCustomPrompt="1"/>
          </p:nvPr>
        </p:nvSpPr>
        <p:spPr>
          <a:xfrm>
            <a:off x="9442915" y="3429000"/>
            <a:ext cx="1980000" cy="1980000"/>
          </a:xfrm>
          <a:custGeom>
            <a:avLst/>
            <a:gdLst>
              <a:gd name="connsiteX0" fmla="*/ 754286 w 1508572"/>
              <a:gd name="connsiteY0" fmla="*/ 0 h 1508572"/>
              <a:gd name="connsiteX1" fmla="*/ 1508572 w 1508572"/>
              <a:gd name="connsiteY1" fmla="*/ 754286 h 1508572"/>
              <a:gd name="connsiteX2" fmla="*/ 754286 w 1508572"/>
              <a:gd name="connsiteY2" fmla="*/ 1508572 h 1508572"/>
              <a:gd name="connsiteX3" fmla="*/ 0 w 1508572"/>
              <a:gd name="connsiteY3" fmla="*/ 754286 h 1508572"/>
              <a:gd name="connsiteX4" fmla="*/ 754286 w 1508572"/>
              <a:gd name="connsiteY4" fmla="*/ 0 h 1508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572" h="1508572">
                <a:moveTo>
                  <a:pt x="754286" y="0"/>
                </a:moveTo>
                <a:cubicBezTo>
                  <a:pt x="1170867" y="0"/>
                  <a:pt x="1508572" y="337705"/>
                  <a:pt x="1508572" y="754286"/>
                </a:cubicBezTo>
                <a:cubicBezTo>
                  <a:pt x="1508572" y="1170867"/>
                  <a:pt x="1170867" y="1508572"/>
                  <a:pt x="754286" y="1508572"/>
                </a:cubicBezTo>
                <a:cubicBezTo>
                  <a:pt x="337705" y="1508572"/>
                  <a:pt x="0" y="1170867"/>
                  <a:pt x="0" y="754286"/>
                </a:cubicBezTo>
                <a:cubicBezTo>
                  <a:pt x="0" y="337705"/>
                  <a:pt x="337705" y="0"/>
                  <a:pt x="754286"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cxnSp>
        <p:nvCxnSpPr>
          <p:cNvPr id="3" name="Rechte verbindingslijn 2">
            <a:extLst>
              <a:ext uri="{FF2B5EF4-FFF2-40B4-BE49-F238E27FC236}">
                <a16:creationId xmlns:a16="http://schemas.microsoft.com/office/drawing/2014/main" id="{50CE2EFA-5A40-8F4E-835F-554321A312AE}"/>
              </a:ext>
            </a:extLst>
          </p:cNvPr>
          <p:cNvCxnSpPr>
            <a:cxnSpLocks/>
          </p:cNvCxnSpPr>
          <p:nvPr userDrawn="1"/>
        </p:nvCxnSpPr>
        <p:spPr>
          <a:xfrm>
            <a:off x="2438400" y="3981450"/>
            <a:ext cx="932702" cy="55337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21948CFD-D28F-7643-8DE4-D2ABAC1B881D}"/>
              </a:ext>
            </a:extLst>
          </p:cNvPr>
          <p:cNvCxnSpPr>
            <a:cxnSpLocks/>
          </p:cNvCxnSpPr>
          <p:nvPr userDrawn="1"/>
        </p:nvCxnSpPr>
        <p:spPr>
          <a:xfrm flipV="1">
            <a:off x="5516137" y="3429000"/>
            <a:ext cx="1011043" cy="55245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3543D38-1177-3549-9265-97905E274138}"/>
              </a:ext>
            </a:extLst>
          </p:cNvPr>
          <p:cNvCxnSpPr>
            <a:cxnSpLocks/>
          </p:cNvCxnSpPr>
          <p:nvPr userDrawn="1"/>
        </p:nvCxnSpPr>
        <p:spPr>
          <a:xfrm>
            <a:off x="8622421" y="3545574"/>
            <a:ext cx="1015534" cy="43587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BD20952E-57DA-824A-8713-7E66C2FCE9E9}"/>
              </a:ext>
            </a:extLst>
          </p:cNvPr>
          <p:cNvSpPr/>
          <p:nvPr userDrawn="1"/>
        </p:nvSpPr>
        <p:spPr>
          <a:xfrm>
            <a:off x="2156604" y="2208362"/>
            <a:ext cx="948905" cy="948905"/>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al 19">
            <a:extLst>
              <a:ext uri="{FF2B5EF4-FFF2-40B4-BE49-F238E27FC236}">
                <a16:creationId xmlns:a16="http://schemas.microsoft.com/office/drawing/2014/main" id="{912E9D00-9AD3-0547-9BBC-2D3E86A93974}"/>
              </a:ext>
            </a:extLst>
          </p:cNvPr>
          <p:cNvSpPr/>
          <p:nvPr userDrawn="1"/>
        </p:nvSpPr>
        <p:spPr>
          <a:xfrm>
            <a:off x="3228521" y="5324072"/>
            <a:ext cx="586597" cy="586597"/>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al 20">
            <a:extLst>
              <a:ext uri="{FF2B5EF4-FFF2-40B4-BE49-F238E27FC236}">
                <a16:creationId xmlns:a16="http://schemas.microsoft.com/office/drawing/2014/main" id="{3BF9E549-AA23-674B-90B0-A1E693ADF59D}"/>
              </a:ext>
            </a:extLst>
          </p:cNvPr>
          <p:cNvSpPr/>
          <p:nvPr userDrawn="1"/>
        </p:nvSpPr>
        <p:spPr>
          <a:xfrm>
            <a:off x="6676846" y="3968150"/>
            <a:ext cx="948905" cy="948905"/>
          </a:xfrm>
          <a:prstGeom prst="ellipse">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al 21">
            <a:extLst>
              <a:ext uri="{FF2B5EF4-FFF2-40B4-BE49-F238E27FC236}">
                <a16:creationId xmlns:a16="http://schemas.microsoft.com/office/drawing/2014/main" id="{0A0F34FE-BB42-434A-ACAB-6F0512FA3E3B}"/>
              </a:ext>
            </a:extLst>
          </p:cNvPr>
          <p:cNvSpPr/>
          <p:nvPr userDrawn="1"/>
        </p:nvSpPr>
        <p:spPr>
          <a:xfrm>
            <a:off x="10614912" y="3118628"/>
            <a:ext cx="586597" cy="586597"/>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Rechte verbindingslijn 22">
            <a:extLst>
              <a:ext uri="{FF2B5EF4-FFF2-40B4-BE49-F238E27FC236}">
                <a16:creationId xmlns:a16="http://schemas.microsoft.com/office/drawing/2014/main" id="{0F7B7F26-9B4E-E844-930A-D120E465694F}"/>
              </a:ext>
            </a:extLst>
          </p:cNvPr>
          <p:cNvCxnSpPr>
            <a:cxnSpLocks/>
          </p:cNvCxnSpPr>
          <p:nvPr userDrawn="1"/>
        </p:nvCxnSpPr>
        <p:spPr>
          <a:xfrm>
            <a:off x="547919" y="-232432"/>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Ovaal 23">
            <a:extLst>
              <a:ext uri="{FF2B5EF4-FFF2-40B4-BE49-F238E27FC236}">
                <a16:creationId xmlns:a16="http://schemas.microsoft.com/office/drawing/2014/main" id="{1BFCA468-617D-0442-94CE-6E3A2D54CE23}"/>
              </a:ext>
            </a:extLst>
          </p:cNvPr>
          <p:cNvSpPr/>
          <p:nvPr userDrawn="1"/>
        </p:nvSpPr>
        <p:spPr>
          <a:xfrm>
            <a:off x="319319" y="58513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al 24">
            <a:extLst>
              <a:ext uri="{FF2B5EF4-FFF2-40B4-BE49-F238E27FC236}">
                <a16:creationId xmlns:a16="http://schemas.microsoft.com/office/drawing/2014/main" id="{D16EE68C-CF82-1541-8434-633766E69445}"/>
              </a:ext>
            </a:extLst>
          </p:cNvPr>
          <p:cNvSpPr/>
          <p:nvPr userDrawn="1"/>
        </p:nvSpPr>
        <p:spPr>
          <a:xfrm>
            <a:off x="257638" y="866710"/>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70021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ap with images">
    <p:spTree>
      <p:nvGrpSpPr>
        <p:cNvPr id="1" name=""/>
        <p:cNvGrpSpPr/>
        <p:nvPr/>
      </p:nvGrpSpPr>
      <p:grpSpPr>
        <a:xfrm>
          <a:off x="0" y="0"/>
          <a:ext cx="0" cy="0"/>
          <a:chOff x="0" y="0"/>
          <a:chExt cx="0" cy="0"/>
        </a:xfrm>
      </p:grpSpPr>
      <p:pic>
        <p:nvPicPr>
          <p:cNvPr id="20" name="Afbeelding 19" descr="Afbeelding met boom&#10;&#10;Automatisch gegenereerde beschrijving">
            <a:extLst>
              <a:ext uri="{FF2B5EF4-FFF2-40B4-BE49-F238E27FC236}">
                <a16:creationId xmlns:a16="http://schemas.microsoft.com/office/drawing/2014/main" id="{862EA176-C33B-7C4B-B64F-71037AD94297}"/>
              </a:ext>
            </a:extLst>
          </p:cNvPr>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1541489" y="201819"/>
            <a:ext cx="9862961" cy="6531571"/>
          </a:xfrm>
          <a:prstGeom prst="rect">
            <a:avLst/>
          </a:prstGeom>
        </p:spPr>
      </p:pic>
      <p:sp>
        <p:nvSpPr>
          <p:cNvPr id="188" name="Text Placeholder 3">
            <a:extLst>
              <a:ext uri="{FF2B5EF4-FFF2-40B4-BE49-F238E27FC236}">
                <a16:creationId xmlns:a16="http://schemas.microsoft.com/office/drawing/2014/main" id="{A6EAB029-D312-304F-8D8F-EEE38F0EEB1F}"/>
              </a:ext>
            </a:extLst>
          </p:cNvPr>
          <p:cNvSpPr>
            <a:spLocks noGrp="1"/>
          </p:cNvSpPr>
          <p:nvPr>
            <p:ph type="body" sz="half" idx="2" hasCustomPrompt="1"/>
          </p:nvPr>
        </p:nvSpPr>
        <p:spPr>
          <a:xfrm>
            <a:off x="508002" y="1178434"/>
            <a:ext cx="11157817" cy="231007"/>
          </a:xfrm>
          <a:prstGeom prst="rect">
            <a:avLst/>
          </a:prstGeom>
        </p:spPr>
        <p:txBody>
          <a:bodyPr wrap="none" lIns="0" tIns="0" rIns="0" bIns="0" anchor="ctr">
            <a:noAutofit/>
          </a:bodyPr>
          <a:lstStyle>
            <a:lvl1pPr marL="0" indent="0" algn="ctr">
              <a:buNone/>
              <a:defRPr sz="2000" b="0" baseline="0">
                <a:solidFill>
                  <a:schemeClr val="accent3"/>
                </a:solidFill>
                <a:latin typeface="+mn-lt"/>
                <a:ea typeface="Roboto" panose="02000000000000000000" pitchFamily="2" charset="0"/>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subtitle</a:t>
            </a:r>
          </a:p>
        </p:txBody>
      </p:sp>
      <p:sp>
        <p:nvSpPr>
          <p:cNvPr id="189" name="Title 2">
            <a:extLst>
              <a:ext uri="{FF2B5EF4-FFF2-40B4-BE49-F238E27FC236}">
                <a16:creationId xmlns:a16="http://schemas.microsoft.com/office/drawing/2014/main" id="{0BBE4541-3F7A-4B4D-8F1C-CBB3F4A3BB1A}"/>
              </a:ext>
            </a:extLst>
          </p:cNvPr>
          <p:cNvSpPr>
            <a:spLocks noGrp="1"/>
          </p:cNvSpPr>
          <p:nvPr>
            <p:ph type="title" hasCustomPrompt="1"/>
          </p:nvPr>
        </p:nvSpPr>
        <p:spPr>
          <a:xfrm>
            <a:off x="508002" y="455091"/>
            <a:ext cx="11157817" cy="660511"/>
          </a:xfrm>
          <a:prstGeom prst="rect">
            <a:avLst/>
          </a:prstGeom>
        </p:spPr>
        <p:txBody>
          <a:bodyPr lIns="0" tIns="0" rIns="0" bIns="0" anchor="ctr">
            <a:normAutofit/>
          </a:bodyPr>
          <a:lstStyle>
            <a:lvl1pPr algn="ctr">
              <a:defRPr sz="4400">
                <a:solidFill>
                  <a:schemeClr val="accent1"/>
                </a:solidFill>
              </a:defRPr>
            </a:lvl1pPr>
          </a:lstStyle>
          <a:p>
            <a:r>
              <a:rPr lang="en-US"/>
              <a:t>CLICK TO EDIT MASTER TITLE STYLE</a:t>
            </a:r>
          </a:p>
        </p:txBody>
      </p:sp>
      <p:cxnSp>
        <p:nvCxnSpPr>
          <p:cNvPr id="190" name="Rechte verbindingslijn 189">
            <a:extLst>
              <a:ext uri="{FF2B5EF4-FFF2-40B4-BE49-F238E27FC236}">
                <a16:creationId xmlns:a16="http://schemas.microsoft.com/office/drawing/2014/main" id="{0ECC0C57-F1BB-2E45-9FE0-2A55F3CFAAF1}"/>
              </a:ext>
            </a:extLst>
          </p:cNvPr>
          <p:cNvCxnSpPr>
            <a:cxnSpLocks/>
          </p:cNvCxnSpPr>
          <p:nvPr userDrawn="1"/>
        </p:nvCxnSpPr>
        <p:spPr>
          <a:xfrm>
            <a:off x="547919" y="-232432"/>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1" name="Ovaal 190">
            <a:extLst>
              <a:ext uri="{FF2B5EF4-FFF2-40B4-BE49-F238E27FC236}">
                <a16:creationId xmlns:a16="http://schemas.microsoft.com/office/drawing/2014/main" id="{BD923C8F-4F01-7D4B-A17A-BDAA98946944}"/>
              </a:ext>
            </a:extLst>
          </p:cNvPr>
          <p:cNvSpPr/>
          <p:nvPr userDrawn="1"/>
        </p:nvSpPr>
        <p:spPr>
          <a:xfrm>
            <a:off x="319319" y="58513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Ovaal 195">
            <a:extLst>
              <a:ext uri="{FF2B5EF4-FFF2-40B4-BE49-F238E27FC236}">
                <a16:creationId xmlns:a16="http://schemas.microsoft.com/office/drawing/2014/main" id="{E182D4E9-854E-A743-AA99-6B2D69F40E24}"/>
              </a:ext>
            </a:extLst>
          </p:cNvPr>
          <p:cNvSpPr/>
          <p:nvPr userDrawn="1"/>
        </p:nvSpPr>
        <p:spPr>
          <a:xfrm>
            <a:off x="257638" y="866710"/>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Picture Placeholder 93">
            <a:extLst>
              <a:ext uri="{FF2B5EF4-FFF2-40B4-BE49-F238E27FC236}">
                <a16:creationId xmlns:a16="http://schemas.microsoft.com/office/drawing/2014/main" id="{5881461C-BA7F-B84E-9B62-0C128424B046}"/>
              </a:ext>
            </a:extLst>
          </p:cNvPr>
          <p:cNvSpPr>
            <a:spLocks noGrp="1"/>
          </p:cNvSpPr>
          <p:nvPr>
            <p:ph type="pic" sz="quarter" idx="26" hasCustomPrompt="1"/>
          </p:nvPr>
        </p:nvSpPr>
        <p:spPr>
          <a:xfrm>
            <a:off x="863000" y="2494285"/>
            <a:ext cx="1800000" cy="1800000"/>
          </a:xfrm>
          <a:custGeom>
            <a:avLst/>
            <a:gdLst>
              <a:gd name="connsiteX0" fmla="*/ 681491 w 1362982"/>
              <a:gd name="connsiteY0" fmla="*/ 0 h 1362982"/>
              <a:gd name="connsiteX1" fmla="*/ 1362982 w 1362982"/>
              <a:gd name="connsiteY1" fmla="*/ 681491 h 1362982"/>
              <a:gd name="connsiteX2" fmla="*/ 681491 w 1362982"/>
              <a:gd name="connsiteY2" fmla="*/ 1362982 h 1362982"/>
              <a:gd name="connsiteX3" fmla="*/ 0 w 1362982"/>
              <a:gd name="connsiteY3" fmla="*/ 681491 h 1362982"/>
              <a:gd name="connsiteX4" fmla="*/ 681491 w 1362982"/>
              <a:gd name="connsiteY4" fmla="*/ 0 h 136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982" h="1362982">
                <a:moveTo>
                  <a:pt x="681491" y="0"/>
                </a:moveTo>
                <a:cubicBezTo>
                  <a:pt x="1057868" y="0"/>
                  <a:pt x="1362982" y="305114"/>
                  <a:pt x="1362982" y="681491"/>
                </a:cubicBezTo>
                <a:cubicBezTo>
                  <a:pt x="1362982" y="1057868"/>
                  <a:pt x="1057868" y="1362982"/>
                  <a:pt x="681491" y="1362982"/>
                </a:cubicBezTo>
                <a:cubicBezTo>
                  <a:pt x="305114" y="1362982"/>
                  <a:pt x="0" y="1057868"/>
                  <a:pt x="0" y="681491"/>
                </a:cubicBezTo>
                <a:cubicBezTo>
                  <a:pt x="0" y="305114"/>
                  <a:pt x="305114" y="0"/>
                  <a:pt x="681491"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200" name="Picture Placeholder 95">
            <a:extLst>
              <a:ext uri="{FF2B5EF4-FFF2-40B4-BE49-F238E27FC236}">
                <a16:creationId xmlns:a16="http://schemas.microsoft.com/office/drawing/2014/main" id="{BC554121-F2AA-B447-9B80-468763856522}"/>
              </a:ext>
            </a:extLst>
          </p:cNvPr>
          <p:cNvSpPr>
            <a:spLocks noGrp="1"/>
          </p:cNvSpPr>
          <p:nvPr>
            <p:ph type="pic" sz="quarter" idx="27" hasCustomPrompt="1"/>
          </p:nvPr>
        </p:nvSpPr>
        <p:spPr>
          <a:xfrm>
            <a:off x="6472970" y="1954285"/>
            <a:ext cx="2340000" cy="2340000"/>
          </a:xfrm>
          <a:custGeom>
            <a:avLst/>
            <a:gdLst>
              <a:gd name="connsiteX0" fmla="*/ 874700 w 1749400"/>
              <a:gd name="connsiteY0" fmla="*/ 0 h 1749400"/>
              <a:gd name="connsiteX1" fmla="*/ 1749400 w 1749400"/>
              <a:gd name="connsiteY1" fmla="*/ 874700 h 1749400"/>
              <a:gd name="connsiteX2" fmla="*/ 874700 w 1749400"/>
              <a:gd name="connsiteY2" fmla="*/ 1749400 h 1749400"/>
              <a:gd name="connsiteX3" fmla="*/ 0 w 1749400"/>
              <a:gd name="connsiteY3" fmla="*/ 874700 h 1749400"/>
              <a:gd name="connsiteX4" fmla="*/ 874700 w 1749400"/>
              <a:gd name="connsiteY4" fmla="*/ 0 h 17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00" h="1749400">
                <a:moveTo>
                  <a:pt x="874700" y="0"/>
                </a:moveTo>
                <a:cubicBezTo>
                  <a:pt x="1357783" y="0"/>
                  <a:pt x="1749400" y="391617"/>
                  <a:pt x="1749400" y="874700"/>
                </a:cubicBezTo>
                <a:cubicBezTo>
                  <a:pt x="1749400" y="1357783"/>
                  <a:pt x="1357783" y="1749400"/>
                  <a:pt x="874700" y="1749400"/>
                </a:cubicBezTo>
                <a:cubicBezTo>
                  <a:pt x="391617" y="1749400"/>
                  <a:pt x="0" y="1357783"/>
                  <a:pt x="0" y="874700"/>
                </a:cubicBezTo>
                <a:cubicBezTo>
                  <a:pt x="0" y="391617"/>
                  <a:pt x="391617" y="0"/>
                  <a:pt x="874700"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201" name="Picture Placeholder 94">
            <a:extLst>
              <a:ext uri="{FF2B5EF4-FFF2-40B4-BE49-F238E27FC236}">
                <a16:creationId xmlns:a16="http://schemas.microsoft.com/office/drawing/2014/main" id="{4AEE40DD-1282-F743-93A7-6A0B52CA090A}"/>
              </a:ext>
            </a:extLst>
          </p:cNvPr>
          <p:cNvSpPr>
            <a:spLocks noGrp="1"/>
          </p:cNvSpPr>
          <p:nvPr>
            <p:ph type="pic" sz="quarter" idx="28" hasCustomPrompt="1"/>
          </p:nvPr>
        </p:nvSpPr>
        <p:spPr>
          <a:xfrm>
            <a:off x="3307985" y="3545574"/>
            <a:ext cx="2520000" cy="2520000"/>
          </a:xfrm>
          <a:custGeom>
            <a:avLst/>
            <a:gdLst>
              <a:gd name="connsiteX0" fmla="*/ 1023847 w 2047694"/>
              <a:gd name="connsiteY0" fmla="*/ 0 h 2047694"/>
              <a:gd name="connsiteX1" fmla="*/ 2047694 w 2047694"/>
              <a:gd name="connsiteY1" fmla="*/ 1023847 h 2047694"/>
              <a:gd name="connsiteX2" fmla="*/ 1023847 w 2047694"/>
              <a:gd name="connsiteY2" fmla="*/ 2047694 h 2047694"/>
              <a:gd name="connsiteX3" fmla="*/ 0 w 2047694"/>
              <a:gd name="connsiteY3" fmla="*/ 1023847 h 2047694"/>
              <a:gd name="connsiteX4" fmla="*/ 1023847 w 2047694"/>
              <a:gd name="connsiteY4" fmla="*/ 0 h 2047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694" h="2047694">
                <a:moveTo>
                  <a:pt x="1023847" y="0"/>
                </a:moveTo>
                <a:cubicBezTo>
                  <a:pt x="1589302" y="0"/>
                  <a:pt x="2047694" y="458392"/>
                  <a:pt x="2047694" y="1023847"/>
                </a:cubicBezTo>
                <a:cubicBezTo>
                  <a:pt x="2047694" y="1589302"/>
                  <a:pt x="1589302" y="2047694"/>
                  <a:pt x="1023847" y="2047694"/>
                </a:cubicBezTo>
                <a:cubicBezTo>
                  <a:pt x="458392" y="2047694"/>
                  <a:pt x="0" y="1589302"/>
                  <a:pt x="0" y="1023847"/>
                </a:cubicBezTo>
                <a:cubicBezTo>
                  <a:pt x="0" y="458392"/>
                  <a:pt x="458392" y="0"/>
                  <a:pt x="1023847"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sp>
        <p:nvSpPr>
          <p:cNvPr id="202" name="Picture Placeholder 96">
            <a:extLst>
              <a:ext uri="{FF2B5EF4-FFF2-40B4-BE49-F238E27FC236}">
                <a16:creationId xmlns:a16="http://schemas.microsoft.com/office/drawing/2014/main" id="{E2422DBA-4C47-6D47-9C14-0AA064D3B0FA}"/>
              </a:ext>
            </a:extLst>
          </p:cNvPr>
          <p:cNvSpPr>
            <a:spLocks noGrp="1"/>
          </p:cNvSpPr>
          <p:nvPr>
            <p:ph type="pic" sz="quarter" idx="29" hasCustomPrompt="1"/>
          </p:nvPr>
        </p:nvSpPr>
        <p:spPr>
          <a:xfrm>
            <a:off x="9442915" y="3429000"/>
            <a:ext cx="1980000" cy="1980000"/>
          </a:xfrm>
          <a:custGeom>
            <a:avLst/>
            <a:gdLst>
              <a:gd name="connsiteX0" fmla="*/ 754286 w 1508572"/>
              <a:gd name="connsiteY0" fmla="*/ 0 h 1508572"/>
              <a:gd name="connsiteX1" fmla="*/ 1508572 w 1508572"/>
              <a:gd name="connsiteY1" fmla="*/ 754286 h 1508572"/>
              <a:gd name="connsiteX2" fmla="*/ 754286 w 1508572"/>
              <a:gd name="connsiteY2" fmla="*/ 1508572 h 1508572"/>
              <a:gd name="connsiteX3" fmla="*/ 0 w 1508572"/>
              <a:gd name="connsiteY3" fmla="*/ 754286 h 1508572"/>
              <a:gd name="connsiteX4" fmla="*/ 754286 w 1508572"/>
              <a:gd name="connsiteY4" fmla="*/ 0 h 1508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572" h="1508572">
                <a:moveTo>
                  <a:pt x="754286" y="0"/>
                </a:moveTo>
                <a:cubicBezTo>
                  <a:pt x="1170867" y="0"/>
                  <a:pt x="1508572" y="337705"/>
                  <a:pt x="1508572" y="754286"/>
                </a:cubicBezTo>
                <a:cubicBezTo>
                  <a:pt x="1508572" y="1170867"/>
                  <a:pt x="1170867" y="1508572"/>
                  <a:pt x="754286" y="1508572"/>
                </a:cubicBezTo>
                <a:cubicBezTo>
                  <a:pt x="337705" y="1508572"/>
                  <a:pt x="0" y="1170867"/>
                  <a:pt x="0" y="754286"/>
                </a:cubicBezTo>
                <a:cubicBezTo>
                  <a:pt x="0" y="337705"/>
                  <a:pt x="337705" y="0"/>
                  <a:pt x="754286" y="0"/>
                </a:cubicBezTo>
                <a:close/>
              </a:path>
            </a:pathLst>
          </a:custGeom>
          <a:solidFill>
            <a:schemeClr val="accent1"/>
          </a:solidFill>
          <a:ln>
            <a:noFill/>
          </a:ln>
        </p:spPr>
        <p:txBody>
          <a:bodyPr wrap="square" bIns="274320" anchor="b">
            <a:noAutofit/>
          </a:bodyPr>
          <a:lstStyle>
            <a:lvl1pPr algn="ctr">
              <a:buNone/>
              <a:defRPr sz="800">
                <a:solidFill>
                  <a:schemeClr val="tx1">
                    <a:lumMod val="50000"/>
                    <a:lumOff val="50000"/>
                  </a:schemeClr>
                </a:solidFill>
              </a:defRPr>
            </a:lvl1pPr>
          </a:lstStyle>
          <a:p>
            <a:r>
              <a:rPr lang="en-US"/>
              <a:t>Image Holder</a:t>
            </a:r>
          </a:p>
        </p:txBody>
      </p:sp>
      <p:cxnSp>
        <p:nvCxnSpPr>
          <p:cNvPr id="203" name="Rechte verbindingslijn 202">
            <a:extLst>
              <a:ext uri="{FF2B5EF4-FFF2-40B4-BE49-F238E27FC236}">
                <a16:creationId xmlns:a16="http://schemas.microsoft.com/office/drawing/2014/main" id="{5DE640D8-6656-0C49-B2F4-166893A16964}"/>
              </a:ext>
            </a:extLst>
          </p:cNvPr>
          <p:cNvCxnSpPr>
            <a:cxnSpLocks/>
          </p:cNvCxnSpPr>
          <p:nvPr userDrawn="1"/>
        </p:nvCxnSpPr>
        <p:spPr>
          <a:xfrm>
            <a:off x="2438400" y="3981450"/>
            <a:ext cx="932702" cy="55337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04" name="Rechte verbindingslijn 203">
            <a:extLst>
              <a:ext uri="{FF2B5EF4-FFF2-40B4-BE49-F238E27FC236}">
                <a16:creationId xmlns:a16="http://schemas.microsoft.com/office/drawing/2014/main" id="{8E6CD33D-2FC1-5C48-9350-31F58F630813}"/>
              </a:ext>
            </a:extLst>
          </p:cNvPr>
          <p:cNvCxnSpPr>
            <a:cxnSpLocks/>
          </p:cNvCxnSpPr>
          <p:nvPr userDrawn="1"/>
        </p:nvCxnSpPr>
        <p:spPr>
          <a:xfrm flipV="1">
            <a:off x="5516137" y="3429000"/>
            <a:ext cx="1011043" cy="55245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05" name="Rechte verbindingslijn 204">
            <a:extLst>
              <a:ext uri="{FF2B5EF4-FFF2-40B4-BE49-F238E27FC236}">
                <a16:creationId xmlns:a16="http://schemas.microsoft.com/office/drawing/2014/main" id="{27746A8E-1958-A64A-A320-38CDFA8EF2BF}"/>
              </a:ext>
            </a:extLst>
          </p:cNvPr>
          <p:cNvCxnSpPr>
            <a:cxnSpLocks/>
          </p:cNvCxnSpPr>
          <p:nvPr userDrawn="1"/>
        </p:nvCxnSpPr>
        <p:spPr>
          <a:xfrm>
            <a:off x="8622421" y="3545574"/>
            <a:ext cx="1015534" cy="43587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06" name="Ovaal 205">
            <a:extLst>
              <a:ext uri="{FF2B5EF4-FFF2-40B4-BE49-F238E27FC236}">
                <a16:creationId xmlns:a16="http://schemas.microsoft.com/office/drawing/2014/main" id="{76DB2ABE-FF88-9340-A86C-1AF328316D47}"/>
              </a:ext>
            </a:extLst>
          </p:cNvPr>
          <p:cNvSpPr/>
          <p:nvPr userDrawn="1"/>
        </p:nvSpPr>
        <p:spPr>
          <a:xfrm>
            <a:off x="2156604" y="2208362"/>
            <a:ext cx="948905" cy="948905"/>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Ovaal 206">
            <a:extLst>
              <a:ext uri="{FF2B5EF4-FFF2-40B4-BE49-F238E27FC236}">
                <a16:creationId xmlns:a16="http://schemas.microsoft.com/office/drawing/2014/main" id="{4B37546C-F77D-CC4B-B5F4-89E08E3AA700}"/>
              </a:ext>
            </a:extLst>
          </p:cNvPr>
          <p:cNvSpPr/>
          <p:nvPr userDrawn="1"/>
        </p:nvSpPr>
        <p:spPr>
          <a:xfrm>
            <a:off x="3228521" y="5324072"/>
            <a:ext cx="586597" cy="586597"/>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Ovaal 207">
            <a:extLst>
              <a:ext uri="{FF2B5EF4-FFF2-40B4-BE49-F238E27FC236}">
                <a16:creationId xmlns:a16="http://schemas.microsoft.com/office/drawing/2014/main" id="{585040EF-54B6-CB40-A6BE-D943F318B45D}"/>
              </a:ext>
            </a:extLst>
          </p:cNvPr>
          <p:cNvSpPr/>
          <p:nvPr userDrawn="1"/>
        </p:nvSpPr>
        <p:spPr>
          <a:xfrm>
            <a:off x="6676846" y="3968150"/>
            <a:ext cx="948905" cy="948905"/>
          </a:xfrm>
          <a:prstGeom prst="ellipse">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Ovaal 208">
            <a:extLst>
              <a:ext uri="{FF2B5EF4-FFF2-40B4-BE49-F238E27FC236}">
                <a16:creationId xmlns:a16="http://schemas.microsoft.com/office/drawing/2014/main" id="{C6898479-BD71-3A48-BE76-695DB91CA4C6}"/>
              </a:ext>
            </a:extLst>
          </p:cNvPr>
          <p:cNvSpPr/>
          <p:nvPr userDrawn="1"/>
        </p:nvSpPr>
        <p:spPr>
          <a:xfrm>
            <a:off x="10614912" y="3118628"/>
            <a:ext cx="586597" cy="586597"/>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28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rtlCol="0" anchor="ctr">
            <a:normAutofit/>
          </a:bodyPr>
          <a:lstStyle>
            <a:lvl1pPr algn="ctr">
              <a:lnSpc>
                <a:spcPct val="100000"/>
              </a:lnSpc>
              <a:defRPr sz="4800">
                <a:solidFill>
                  <a:schemeClr val="bg1"/>
                </a:solidFill>
              </a:defRPr>
            </a:lvl1pPr>
          </a:lstStyle>
          <a:p>
            <a:pPr rtl="0"/>
            <a:r>
              <a:rPr lang="en-gb"/>
              <a:t>Klicka här för att ändra </a:t>
            </a:r>
            <a:br>
              <a:rPr lang="sv-SE"/>
            </a:br>
            <a:r>
              <a:rPr lang="en-gb"/>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2505819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ap with text">
    <p:spTree>
      <p:nvGrpSpPr>
        <p:cNvPr id="1" name=""/>
        <p:cNvGrpSpPr/>
        <p:nvPr/>
      </p:nvGrpSpPr>
      <p:grpSpPr>
        <a:xfrm>
          <a:off x="0" y="0"/>
          <a:ext cx="0" cy="0"/>
          <a:chOff x="0" y="0"/>
          <a:chExt cx="0" cy="0"/>
        </a:xfrm>
      </p:grpSpPr>
      <p:pic>
        <p:nvPicPr>
          <p:cNvPr id="11" name="Afbeelding 10" descr="Afbeelding met boom&#10;&#10;Automatisch gegenereerde beschrijving">
            <a:extLst>
              <a:ext uri="{FF2B5EF4-FFF2-40B4-BE49-F238E27FC236}">
                <a16:creationId xmlns:a16="http://schemas.microsoft.com/office/drawing/2014/main" id="{E19C8EE3-E6E3-5B44-907F-3EFCB732D82E}"/>
              </a:ext>
            </a:extLst>
          </p:cNvPr>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5054358" y="188409"/>
            <a:ext cx="9862961" cy="6531571"/>
          </a:xfrm>
          <a:prstGeom prst="rect">
            <a:avLst/>
          </a:prstGeom>
        </p:spPr>
      </p:pic>
      <p:sp>
        <p:nvSpPr>
          <p:cNvPr id="188" name="Text Placeholder 3">
            <a:extLst>
              <a:ext uri="{FF2B5EF4-FFF2-40B4-BE49-F238E27FC236}">
                <a16:creationId xmlns:a16="http://schemas.microsoft.com/office/drawing/2014/main" id="{A6EAB029-D312-304F-8D8F-EEE38F0EEB1F}"/>
              </a:ext>
            </a:extLst>
          </p:cNvPr>
          <p:cNvSpPr>
            <a:spLocks noGrp="1"/>
          </p:cNvSpPr>
          <p:nvPr>
            <p:ph type="body" sz="half" idx="2" hasCustomPrompt="1"/>
          </p:nvPr>
        </p:nvSpPr>
        <p:spPr>
          <a:xfrm>
            <a:off x="1005119" y="1178434"/>
            <a:ext cx="10660700" cy="231007"/>
          </a:xfrm>
          <a:prstGeom prst="rect">
            <a:avLst/>
          </a:prstGeom>
        </p:spPr>
        <p:txBody>
          <a:bodyPr wrap="none" lIns="0" tIns="0" rIns="0" bIns="0" anchor="ctr">
            <a:noAutofit/>
          </a:bodyPr>
          <a:lstStyle>
            <a:lvl1pPr marL="0" indent="0" algn="l">
              <a:buNone/>
              <a:defRPr sz="2000" b="0" baseline="0">
                <a:solidFill>
                  <a:schemeClr val="accent3"/>
                </a:solidFill>
                <a:latin typeface="+mn-lt"/>
                <a:ea typeface="Roboto" panose="02000000000000000000" pitchFamily="2" charset="0"/>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subtitle</a:t>
            </a:r>
          </a:p>
        </p:txBody>
      </p:sp>
      <p:sp>
        <p:nvSpPr>
          <p:cNvPr id="189" name="Title 2">
            <a:extLst>
              <a:ext uri="{FF2B5EF4-FFF2-40B4-BE49-F238E27FC236}">
                <a16:creationId xmlns:a16="http://schemas.microsoft.com/office/drawing/2014/main" id="{0BBE4541-3F7A-4B4D-8F1C-CBB3F4A3BB1A}"/>
              </a:ext>
            </a:extLst>
          </p:cNvPr>
          <p:cNvSpPr>
            <a:spLocks noGrp="1"/>
          </p:cNvSpPr>
          <p:nvPr>
            <p:ph type="title" hasCustomPrompt="1"/>
          </p:nvPr>
        </p:nvSpPr>
        <p:spPr>
          <a:xfrm>
            <a:off x="1005119" y="455091"/>
            <a:ext cx="10660700" cy="660511"/>
          </a:xfrm>
          <a:prstGeom prst="rect">
            <a:avLst/>
          </a:prstGeom>
        </p:spPr>
        <p:txBody>
          <a:bodyPr lIns="0" tIns="0" rIns="0" bIns="0" anchor="ctr">
            <a:normAutofit/>
          </a:bodyPr>
          <a:lstStyle>
            <a:lvl1pPr algn="l">
              <a:defRPr sz="4400">
                <a:solidFill>
                  <a:schemeClr val="accent1"/>
                </a:solidFill>
              </a:defRPr>
            </a:lvl1pPr>
          </a:lstStyle>
          <a:p>
            <a:r>
              <a:rPr lang="en-US"/>
              <a:t>CLICK TO EDIT MASTER TITLE STYLE</a:t>
            </a:r>
          </a:p>
        </p:txBody>
      </p:sp>
      <p:cxnSp>
        <p:nvCxnSpPr>
          <p:cNvPr id="190" name="Rechte verbindingslijn 189">
            <a:extLst>
              <a:ext uri="{FF2B5EF4-FFF2-40B4-BE49-F238E27FC236}">
                <a16:creationId xmlns:a16="http://schemas.microsoft.com/office/drawing/2014/main" id="{0ECC0C57-F1BB-2E45-9FE0-2A55F3CFAAF1}"/>
              </a:ext>
            </a:extLst>
          </p:cNvPr>
          <p:cNvCxnSpPr>
            <a:cxnSpLocks/>
          </p:cNvCxnSpPr>
          <p:nvPr userDrawn="1"/>
        </p:nvCxnSpPr>
        <p:spPr>
          <a:xfrm>
            <a:off x="547919" y="-232432"/>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1" name="Ovaal 190">
            <a:extLst>
              <a:ext uri="{FF2B5EF4-FFF2-40B4-BE49-F238E27FC236}">
                <a16:creationId xmlns:a16="http://schemas.microsoft.com/office/drawing/2014/main" id="{BD923C8F-4F01-7D4B-A17A-BDAA98946944}"/>
              </a:ext>
            </a:extLst>
          </p:cNvPr>
          <p:cNvSpPr/>
          <p:nvPr userDrawn="1"/>
        </p:nvSpPr>
        <p:spPr>
          <a:xfrm>
            <a:off x="319319" y="58513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Ovaal 195">
            <a:extLst>
              <a:ext uri="{FF2B5EF4-FFF2-40B4-BE49-F238E27FC236}">
                <a16:creationId xmlns:a16="http://schemas.microsoft.com/office/drawing/2014/main" id="{E182D4E9-854E-A743-AA99-6B2D69F40E24}"/>
              </a:ext>
            </a:extLst>
          </p:cNvPr>
          <p:cNvSpPr/>
          <p:nvPr userDrawn="1"/>
        </p:nvSpPr>
        <p:spPr>
          <a:xfrm>
            <a:off x="257638" y="866710"/>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inhoud 2">
            <a:extLst>
              <a:ext uri="{FF2B5EF4-FFF2-40B4-BE49-F238E27FC236}">
                <a16:creationId xmlns:a16="http://schemas.microsoft.com/office/drawing/2014/main" id="{55C54F08-673F-924F-9386-FC74CFF2A129}"/>
              </a:ext>
            </a:extLst>
          </p:cNvPr>
          <p:cNvSpPr>
            <a:spLocks noGrp="1"/>
          </p:cNvSpPr>
          <p:nvPr>
            <p:ph sz="quarter" idx="10"/>
          </p:nvPr>
        </p:nvSpPr>
        <p:spPr>
          <a:xfrm>
            <a:off x="1004888" y="1684338"/>
            <a:ext cx="3944937" cy="42672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24325889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VER">
    <p:bg>
      <p:bgRef idx="1001">
        <a:schemeClr val="bg1"/>
      </p:bgRef>
    </p:bg>
    <p:spTree>
      <p:nvGrpSpPr>
        <p:cNvPr id="1" name=""/>
        <p:cNvGrpSpPr/>
        <p:nvPr/>
      </p:nvGrpSpPr>
      <p:grpSpPr>
        <a:xfrm>
          <a:off x="0" y="0"/>
          <a:ext cx="0" cy="0"/>
          <a:chOff x="0" y="0"/>
          <a:chExt cx="0" cy="0"/>
        </a:xfrm>
      </p:grpSpPr>
      <p:pic>
        <p:nvPicPr>
          <p:cNvPr id="5" name="Afbeelding 4" descr="Afbeelding met buiten, boom, weg, fiets&#10;&#10;Automatisch gegenereerde beschrijving">
            <a:extLst>
              <a:ext uri="{FF2B5EF4-FFF2-40B4-BE49-F238E27FC236}">
                <a16:creationId xmlns:a16="http://schemas.microsoft.com/office/drawing/2014/main" id="{1BB39E57-59DF-3B44-AC4C-5F7BB75EF9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26" name="Rechthoek 25">
            <a:extLst>
              <a:ext uri="{FF2B5EF4-FFF2-40B4-BE49-F238E27FC236}">
                <a16:creationId xmlns:a16="http://schemas.microsoft.com/office/drawing/2014/main" id="{5A15C585-742E-894B-8ADF-B28ED683B95E}"/>
              </a:ext>
            </a:extLst>
          </p:cNvPr>
          <p:cNvSpPr/>
          <p:nvPr userDrawn="1"/>
        </p:nvSpPr>
        <p:spPr>
          <a:xfrm>
            <a:off x="0" y="0"/>
            <a:ext cx="12191999" cy="6883400"/>
          </a:xfrm>
          <a:prstGeom prst="rect">
            <a:avLst/>
          </a:prstGeom>
          <a:gradFill flip="none" rotWithShape="1">
            <a:gsLst>
              <a:gs pos="0">
                <a:schemeClr val="accent1">
                  <a:alpha val="39703"/>
                </a:schemeClr>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Titel 1">
            <a:extLst>
              <a:ext uri="{FF2B5EF4-FFF2-40B4-BE49-F238E27FC236}">
                <a16:creationId xmlns:a16="http://schemas.microsoft.com/office/drawing/2014/main" id="{B48BD385-0A85-EC4A-83EF-E528936AFACB}"/>
              </a:ext>
            </a:extLst>
          </p:cNvPr>
          <p:cNvSpPr>
            <a:spLocks noGrp="1"/>
          </p:cNvSpPr>
          <p:nvPr>
            <p:ph type="ctrTitle" hasCustomPrompt="1"/>
          </p:nvPr>
        </p:nvSpPr>
        <p:spPr>
          <a:xfrm>
            <a:off x="1524000" y="3038443"/>
            <a:ext cx="9144000" cy="781115"/>
          </a:xfrm>
        </p:spPr>
        <p:txBody>
          <a:bodyPr anchor="b">
            <a:noAutofit/>
          </a:bodyPr>
          <a:lstStyle>
            <a:lvl1pPr algn="ctr">
              <a:defRPr sz="6000">
                <a:solidFill>
                  <a:schemeClr val="bg1"/>
                </a:solidFill>
              </a:defRPr>
            </a:lvl1pPr>
          </a:lstStyle>
          <a:p>
            <a:r>
              <a:rPr lang="nl-NL"/>
              <a:t>THANK YOU!</a:t>
            </a:r>
            <a:endParaRPr lang="en-GB"/>
          </a:p>
        </p:txBody>
      </p:sp>
      <p:sp>
        <p:nvSpPr>
          <p:cNvPr id="23" name="TextBox 9">
            <a:extLst>
              <a:ext uri="{FF2B5EF4-FFF2-40B4-BE49-F238E27FC236}">
                <a16:creationId xmlns:a16="http://schemas.microsoft.com/office/drawing/2014/main" id="{6156AFD8-73F9-AC4F-9B7E-AFECF17A6609}"/>
              </a:ext>
            </a:extLst>
          </p:cNvPr>
          <p:cNvSpPr txBox="1"/>
          <p:nvPr userDrawn="1"/>
        </p:nvSpPr>
        <p:spPr>
          <a:xfrm>
            <a:off x="1487776" y="6030594"/>
            <a:ext cx="2159434" cy="574260"/>
          </a:xfrm>
          <a:prstGeom prst="rect">
            <a:avLst/>
          </a:prstGeom>
          <a:noFill/>
        </p:spPr>
        <p:txBody>
          <a:bodyPr wrap="square" lIns="0" tIns="0" rIns="0" bIns="0" rtlCol="0">
            <a:spAutoFit/>
          </a:bodyPr>
          <a:lstStyle/>
          <a:p>
            <a:r>
              <a:rPr lang="en-US" sz="933" u="none" kern="1200">
                <a:solidFill>
                  <a:schemeClr val="bg1"/>
                </a:solidFill>
                <a:latin typeface="Arial"/>
                <a:ea typeface="+mn-ea"/>
                <a:cs typeface="Arial"/>
              </a:rPr>
              <a:t>This project has received funding from the European Union’s Horizon 2020 research and innovation programme under grant agreement No 953939</a:t>
            </a:r>
            <a:endParaRPr lang="en-US" sz="933" u="none">
              <a:solidFill>
                <a:schemeClr val="bg1"/>
              </a:solidFill>
              <a:latin typeface="Arial"/>
              <a:cs typeface="Arial"/>
            </a:endParaRPr>
          </a:p>
        </p:txBody>
      </p:sp>
      <p:pic>
        <p:nvPicPr>
          <p:cNvPr id="13" name="Picture 10" descr="flag_yellow_high.jpg">
            <a:extLst>
              <a:ext uri="{FF2B5EF4-FFF2-40B4-BE49-F238E27FC236}">
                <a16:creationId xmlns:a16="http://schemas.microsoft.com/office/drawing/2014/main" id="{7D99464D-B4B9-0544-99E0-EBF2192C0D6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3015" y="5992316"/>
            <a:ext cx="1018264" cy="674080"/>
          </a:xfrm>
          <a:prstGeom prst="rect">
            <a:avLst/>
          </a:prstGeom>
        </p:spPr>
      </p:pic>
      <p:pic>
        <p:nvPicPr>
          <p:cNvPr id="15" name="Afbeelding 14">
            <a:extLst>
              <a:ext uri="{FF2B5EF4-FFF2-40B4-BE49-F238E27FC236}">
                <a16:creationId xmlns:a16="http://schemas.microsoft.com/office/drawing/2014/main" id="{29E111A5-6412-D649-AF83-CD179B9B56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547655" y="5525770"/>
            <a:ext cx="2694171" cy="1471017"/>
          </a:xfrm>
          <a:prstGeom prst="rect">
            <a:avLst/>
          </a:prstGeom>
        </p:spPr>
      </p:pic>
    </p:spTree>
    <p:extLst>
      <p:ext uri="{BB962C8B-B14F-4D97-AF65-F5344CB8AC3E}">
        <p14:creationId xmlns:p14="http://schemas.microsoft.com/office/powerpoint/2010/main" val="793946910"/>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1"/>
      </p:bgRef>
    </p:bg>
    <p:spTree>
      <p:nvGrpSpPr>
        <p:cNvPr id="1" name=""/>
        <p:cNvGrpSpPr/>
        <p:nvPr/>
      </p:nvGrpSpPr>
      <p:grpSpPr>
        <a:xfrm>
          <a:off x="0" y="0"/>
          <a:ext cx="0" cy="0"/>
          <a:chOff x="0" y="0"/>
          <a:chExt cx="0" cy="0"/>
        </a:xfrm>
      </p:grpSpPr>
      <p:pic>
        <p:nvPicPr>
          <p:cNvPr id="29" name="Afbeelding 28">
            <a:extLst>
              <a:ext uri="{FF2B5EF4-FFF2-40B4-BE49-F238E27FC236}">
                <a16:creationId xmlns:a16="http://schemas.microsoft.com/office/drawing/2014/main" id="{7333F490-7BF7-5441-894D-77A8C582A6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83400"/>
          </a:xfrm>
          <a:prstGeom prst="rect">
            <a:avLst/>
          </a:prstGeom>
        </p:spPr>
      </p:pic>
      <p:sp>
        <p:nvSpPr>
          <p:cNvPr id="26" name="Rechthoek 25">
            <a:extLst>
              <a:ext uri="{FF2B5EF4-FFF2-40B4-BE49-F238E27FC236}">
                <a16:creationId xmlns:a16="http://schemas.microsoft.com/office/drawing/2014/main" id="{5A15C585-742E-894B-8ADF-B28ED683B95E}"/>
              </a:ext>
            </a:extLst>
          </p:cNvPr>
          <p:cNvSpPr/>
          <p:nvPr userDrawn="1"/>
        </p:nvSpPr>
        <p:spPr>
          <a:xfrm>
            <a:off x="0" y="0"/>
            <a:ext cx="12192000" cy="6883400"/>
          </a:xfrm>
          <a:prstGeom prst="rect">
            <a:avLst/>
          </a:prstGeom>
          <a:gradFill flip="none" rotWithShape="1">
            <a:gsLst>
              <a:gs pos="5000">
                <a:schemeClr val="accent1">
                  <a:alpha val="65000"/>
                </a:schemeClr>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Ovaal 20">
            <a:extLst>
              <a:ext uri="{FF2B5EF4-FFF2-40B4-BE49-F238E27FC236}">
                <a16:creationId xmlns:a16="http://schemas.microsoft.com/office/drawing/2014/main" id="{FB01E374-DF22-744E-80B2-ECAF5284949F}"/>
              </a:ext>
            </a:extLst>
          </p:cNvPr>
          <p:cNvSpPr/>
          <p:nvPr userDrawn="1"/>
        </p:nvSpPr>
        <p:spPr>
          <a:xfrm>
            <a:off x="-744179" y="4510801"/>
            <a:ext cx="4650510" cy="44758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2" name="Ovaal 21">
            <a:extLst>
              <a:ext uri="{FF2B5EF4-FFF2-40B4-BE49-F238E27FC236}">
                <a16:creationId xmlns:a16="http://schemas.microsoft.com/office/drawing/2014/main" id="{F6A5F8E6-CC5F-3947-A45A-E31D4F635914}"/>
              </a:ext>
            </a:extLst>
          </p:cNvPr>
          <p:cNvSpPr/>
          <p:nvPr userDrawn="1"/>
        </p:nvSpPr>
        <p:spPr>
          <a:xfrm>
            <a:off x="2609404" y="5351345"/>
            <a:ext cx="3832505" cy="38223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Ovaal 18">
            <a:extLst>
              <a:ext uri="{FF2B5EF4-FFF2-40B4-BE49-F238E27FC236}">
                <a16:creationId xmlns:a16="http://schemas.microsoft.com/office/drawing/2014/main" id="{6BB8CDCC-A07D-B844-A094-F1C47C88D391}"/>
              </a:ext>
            </a:extLst>
          </p:cNvPr>
          <p:cNvSpPr/>
          <p:nvPr userDrawn="1"/>
        </p:nvSpPr>
        <p:spPr>
          <a:xfrm>
            <a:off x="6363361" y="-2298328"/>
            <a:ext cx="6202218" cy="6197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3" name="TextBox 9">
            <a:extLst>
              <a:ext uri="{FF2B5EF4-FFF2-40B4-BE49-F238E27FC236}">
                <a16:creationId xmlns:a16="http://schemas.microsoft.com/office/drawing/2014/main" id="{6156AFD8-73F9-AC4F-9B7E-AFECF17A6609}"/>
              </a:ext>
            </a:extLst>
          </p:cNvPr>
          <p:cNvSpPr txBox="1"/>
          <p:nvPr userDrawn="1"/>
        </p:nvSpPr>
        <p:spPr>
          <a:xfrm>
            <a:off x="1487776" y="6030594"/>
            <a:ext cx="2159434" cy="574260"/>
          </a:xfrm>
          <a:prstGeom prst="rect">
            <a:avLst/>
          </a:prstGeom>
          <a:noFill/>
        </p:spPr>
        <p:txBody>
          <a:bodyPr wrap="square" lIns="0" tIns="0" rIns="0" bIns="0" rtlCol="0">
            <a:spAutoFit/>
          </a:bodyPr>
          <a:lstStyle/>
          <a:p>
            <a:r>
              <a:rPr lang="en-US" sz="933" u="none" kern="1200">
                <a:solidFill>
                  <a:schemeClr val="tx1"/>
                </a:solidFill>
                <a:latin typeface="Arial"/>
                <a:ea typeface="+mn-ea"/>
                <a:cs typeface="Arial"/>
              </a:rPr>
              <a:t>This project has received funding from the European Union’s Horizon 2020 research and innovation programme under grant agreement No 953939</a:t>
            </a:r>
            <a:endParaRPr lang="en-US" sz="933" u="none">
              <a:solidFill>
                <a:schemeClr val="tx1"/>
              </a:solidFill>
              <a:latin typeface="Arial"/>
              <a:cs typeface="Arial"/>
            </a:endParaRPr>
          </a:p>
        </p:txBody>
      </p:sp>
      <p:pic>
        <p:nvPicPr>
          <p:cNvPr id="12" name="Afbeelding 11">
            <a:extLst>
              <a:ext uri="{FF2B5EF4-FFF2-40B4-BE49-F238E27FC236}">
                <a16:creationId xmlns:a16="http://schemas.microsoft.com/office/drawing/2014/main" id="{32952D67-A7BC-F847-ADA9-355B384D7A2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40560" y="-244301"/>
            <a:ext cx="6625019" cy="3617260"/>
          </a:xfrm>
          <a:prstGeom prst="rect">
            <a:avLst/>
          </a:prstGeom>
        </p:spPr>
      </p:pic>
      <p:pic>
        <p:nvPicPr>
          <p:cNvPr id="13" name="Picture 10" descr="flag_yellow_high.jpg">
            <a:extLst>
              <a:ext uri="{FF2B5EF4-FFF2-40B4-BE49-F238E27FC236}">
                <a16:creationId xmlns:a16="http://schemas.microsoft.com/office/drawing/2014/main" id="{7D99464D-B4B9-0544-99E0-EBF2192C0D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83015" y="5992316"/>
            <a:ext cx="1018264" cy="674080"/>
          </a:xfrm>
          <a:prstGeom prst="rect">
            <a:avLst/>
          </a:prstGeom>
        </p:spPr>
      </p:pic>
      <p:pic>
        <p:nvPicPr>
          <p:cNvPr id="14" name="Picture 4" descr="Logo, company name&#10;&#10;Description automatically generated">
            <a:extLst>
              <a:ext uri="{FF2B5EF4-FFF2-40B4-BE49-F238E27FC236}">
                <a16:creationId xmlns:a16="http://schemas.microsoft.com/office/drawing/2014/main" id="{7A9C11A8-4BD7-D649-90AA-052C0D0756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974502" y="5837587"/>
            <a:ext cx="1402463" cy="889316"/>
          </a:xfrm>
          <a:prstGeom prst="rect">
            <a:avLst/>
          </a:prstGeom>
        </p:spPr>
      </p:pic>
      <p:sp>
        <p:nvSpPr>
          <p:cNvPr id="15" name="Ondertitel 2">
            <a:extLst>
              <a:ext uri="{FF2B5EF4-FFF2-40B4-BE49-F238E27FC236}">
                <a16:creationId xmlns:a16="http://schemas.microsoft.com/office/drawing/2014/main" id="{1B7D56D2-A729-7948-A525-2E57DFE15272}"/>
              </a:ext>
            </a:extLst>
          </p:cNvPr>
          <p:cNvSpPr>
            <a:spLocks noGrp="1"/>
          </p:cNvSpPr>
          <p:nvPr>
            <p:ph type="subTitle" idx="1" hasCustomPrompt="1"/>
          </p:nvPr>
        </p:nvSpPr>
        <p:spPr>
          <a:xfrm>
            <a:off x="541867" y="2661808"/>
            <a:ext cx="9144000" cy="398961"/>
          </a:xfrm>
        </p:spPr>
        <p:txBody>
          <a:bodyPr>
            <a:normAutofit/>
          </a:bodyPr>
          <a:lstStyle>
            <a:lvl1pPr marL="0" indent="0" algn="l">
              <a:buNone/>
              <a:defRPr sz="1867">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nl-NL"/>
              <a:t>The City of Oslo</a:t>
            </a:r>
          </a:p>
          <a:p>
            <a:endParaRPr lang="en-GB"/>
          </a:p>
        </p:txBody>
      </p:sp>
      <p:sp>
        <p:nvSpPr>
          <p:cNvPr id="16" name="Titel 1">
            <a:extLst>
              <a:ext uri="{FF2B5EF4-FFF2-40B4-BE49-F238E27FC236}">
                <a16:creationId xmlns:a16="http://schemas.microsoft.com/office/drawing/2014/main" id="{473D5BF4-B012-C348-B6F7-2B85DD5F55A1}"/>
              </a:ext>
            </a:extLst>
          </p:cNvPr>
          <p:cNvSpPr>
            <a:spLocks noGrp="1"/>
          </p:cNvSpPr>
          <p:nvPr>
            <p:ph type="ctrTitle" hasCustomPrompt="1"/>
          </p:nvPr>
        </p:nvSpPr>
        <p:spPr>
          <a:xfrm>
            <a:off x="541867" y="888289"/>
            <a:ext cx="9144000" cy="1727200"/>
          </a:xfrm>
        </p:spPr>
        <p:txBody>
          <a:bodyPr anchor="b">
            <a:normAutofit/>
          </a:bodyPr>
          <a:lstStyle>
            <a:lvl1pPr algn="l">
              <a:defRPr sz="4267">
                <a:solidFill>
                  <a:schemeClr val="bg1"/>
                </a:solidFill>
              </a:defRPr>
            </a:lvl1pPr>
          </a:lstStyle>
          <a:p>
            <a:r>
              <a:rPr lang="nl-NL"/>
              <a:t>CONTACTS</a:t>
            </a:r>
            <a:endParaRPr lang="en-GB"/>
          </a:p>
        </p:txBody>
      </p:sp>
      <p:sp>
        <p:nvSpPr>
          <p:cNvPr id="3" name="Tijdelijke aanduiding voor tekst 2">
            <a:extLst>
              <a:ext uri="{FF2B5EF4-FFF2-40B4-BE49-F238E27FC236}">
                <a16:creationId xmlns:a16="http://schemas.microsoft.com/office/drawing/2014/main" id="{B49EC6E1-7C84-2E41-872D-2D99817ACF29}"/>
              </a:ext>
            </a:extLst>
          </p:cNvPr>
          <p:cNvSpPr>
            <a:spLocks noGrp="1"/>
          </p:cNvSpPr>
          <p:nvPr>
            <p:ph type="body" sz="quarter" idx="10" hasCustomPrompt="1"/>
          </p:nvPr>
        </p:nvSpPr>
        <p:spPr>
          <a:xfrm>
            <a:off x="541338" y="3187768"/>
            <a:ext cx="9144000" cy="922338"/>
          </a:xfrm>
        </p:spPr>
        <p:txBody>
          <a:bodyPr/>
          <a:lstStyle>
            <a:lvl1pPr marL="457189" marR="0" indent="-457189" algn="l" defTabSz="914400" rtl="0" eaLnBrk="1" fontAlgn="auto" latinLnBrk="0" hangingPunct="1">
              <a:lnSpc>
                <a:spcPct val="107000"/>
              </a:lnSpc>
              <a:spcBef>
                <a:spcPts val="0"/>
              </a:spcBef>
              <a:spcAft>
                <a:spcPts val="1067"/>
              </a:spcAft>
              <a:buClrTx/>
              <a:buSzTx/>
              <a:buFont typeface="Arial" panose="020B0604020202020204" pitchFamily="34" charset="0"/>
              <a:buChar char="•"/>
              <a:tabLst/>
              <a:defRPr/>
            </a:lvl1pPr>
          </a:lstStyle>
          <a:p>
            <a:pPr marL="457189" marR="0" lvl="0" indent="-457189"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it-IT"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Tiina</a:t>
            </a:r>
            <a:r>
              <a:rPr kumimoji="0" lang="it-IT"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it-IT"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Ruohonen</a:t>
            </a:r>
            <a:r>
              <a:rPr kumimoji="0" lang="it-IT"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it-IT" sz="1467" b="0" i="0" u="sng"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tiina.ruohonen@byr.oslo.kommune.no</a:t>
            </a:r>
            <a:r>
              <a:rPr kumimoji="0" lang="it-IT"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BE"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89" marR="0" lvl="0" indent="-457189"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Paal </a:t>
            </a: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Mork</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NL" sz="1467" b="0" i="0" u="sng"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paal.mork@byr.oslo.kommune.no</a:t>
            </a:r>
            <a:r>
              <a:rPr kumimoji="0" lang="nl-NL"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BE"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89" marR="0" lvl="0" indent="-457189" algn="l" defTabSz="914400" rtl="0" eaLnBrk="1" fontAlgn="auto" latinLnBrk="0" hangingPunct="1">
              <a:lnSpc>
                <a:spcPct val="107000"/>
              </a:lnSpc>
              <a:spcBef>
                <a:spcPts val="0"/>
              </a:spcBef>
              <a:spcAft>
                <a:spcPts val="1067"/>
              </a:spcAft>
              <a:buClrTx/>
              <a:buSzTx/>
              <a:buFont typeface="Arial" panose="020B0604020202020204" pitchFamily="34" charset="0"/>
              <a:buChar char="•"/>
              <a:tabLst/>
              <a:defRPr/>
            </a:pP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Rikke</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Dahl </a:t>
            </a: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Monsen</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NL"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rikke.dahl.monsen@kli.oslo.kommune.no</a:t>
            </a:r>
            <a:endParaRPr kumimoji="0" lang="nl-BE"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27" name="Groep 26">
            <a:extLst>
              <a:ext uri="{FF2B5EF4-FFF2-40B4-BE49-F238E27FC236}">
                <a16:creationId xmlns:a16="http://schemas.microsoft.com/office/drawing/2014/main" id="{CAA2FEF2-D823-8C4D-9971-374CFD5C1195}"/>
              </a:ext>
            </a:extLst>
          </p:cNvPr>
          <p:cNvGrpSpPr/>
          <p:nvPr userDrawn="1"/>
        </p:nvGrpSpPr>
        <p:grpSpPr>
          <a:xfrm>
            <a:off x="9486427" y="4892385"/>
            <a:ext cx="3274007" cy="1668342"/>
            <a:chOff x="5486535" y="4936512"/>
            <a:chExt cx="3274007" cy="1668342"/>
          </a:xfrm>
        </p:grpSpPr>
        <p:sp>
          <p:nvSpPr>
            <p:cNvPr id="4" name="Tekstvak 3">
              <a:extLst>
                <a:ext uri="{FF2B5EF4-FFF2-40B4-BE49-F238E27FC236}">
                  <a16:creationId xmlns:a16="http://schemas.microsoft.com/office/drawing/2014/main" id="{B2234733-CF42-3246-9AD7-AD7906EF3F24}"/>
                </a:ext>
              </a:extLst>
            </p:cNvPr>
            <p:cNvSpPr txBox="1"/>
            <p:nvPr userDrawn="1"/>
          </p:nvSpPr>
          <p:spPr>
            <a:xfrm>
              <a:off x="5940560" y="4936512"/>
              <a:ext cx="2819982" cy="1668342"/>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en-US" sz="1800" u="none" kern="1200">
                  <a:solidFill>
                    <a:schemeClr val="accent4"/>
                  </a:solidFill>
                  <a:effectLst/>
                  <a:latin typeface="+mn-lt"/>
                  <a:ea typeface="+mn-ea"/>
                  <a:cs typeface="+mn-cs"/>
                  <a:hlinkClick r:id="rId7">
                    <a:extLst>
                      <a:ext uri="{A12FA001-AC4F-418D-AE19-62706E023703}">
                        <ahyp:hlinkClr xmlns:ahyp="http://schemas.microsoft.com/office/drawing/2018/hyperlinkcolor" val="tx"/>
                      </a:ext>
                    </a:extLst>
                  </a:hlinkClick>
                </a:rPr>
                <a:t>@MOVE21</a:t>
              </a:r>
              <a:endParaRPr lang="en-US" sz="1800" u="none" kern="1200">
                <a:solidFill>
                  <a:schemeClr val="accent4"/>
                </a:solidFill>
                <a:effectLst/>
                <a:latin typeface="+mn-lt"/>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en-US" sz="1800" u="none" kern="1200">
                  <a:solidFill>
                    <a:schemeClr val="accent4"/>
                  </a:solidFill>
                  <a:effectLst/>
                  <a:latin typeface="+mn-lt"/>
                  <a:ea typeface="+mn-ea"/>
                  <a:cs typeface="+mn-cs"/>
                  <a:hlinkClick r:id="rId8">
                    <a:extLst>
                      <a:ext uri="{A12FA001-AC4F-418D-AE19-62706E023703}">
                        <ahyp:hlinkClr xmlns:ahyp="http://schemas.microsoft.com/office/drawing/2018/hyperlinkcolor" val="tx"/>
                      </a:ext>
                    </a:extLst>
                  </a:hlinkClick>
                </a:rPr>
                <a:t>LinkedIn/MOVE21</a:t>
              </a:r>
              <a:endParaRPr lang="en-US" sz="1800" u="none" kern="1200">
                <a:solidFill>
                  <a:schemeClr val="accent4"/>
                </a:solidFill>
                <a:effectLst/>
                <a:latin typeface="+mn-lt"/>
                <a:ea typeface="+mn-ea"/>
                <a:cs typeface="+mn-cs"/>
                <a:hlinkClick r:id="rId7">
                  <a:extLst>
                    <a:ext uri="{A12FA001-AC4F-418D-AE19-62706E023703}">
                      <ahyp:hlinkClr xmlns:ahyp="http://schemas.microsoft.com/office/drawing/2018/hyperlinkcolor" val="tx"/>
                    </a:ext>
                  </a:extLst>
                </a:hlinkClick>
              </a:endParaRPr>
            </a:p>
            <a:p>
              <a:pPr>
                <a:lnSpc>
                  <a:spcPct val="200000"/>
                </a:lnSpc>
              </a:pPr>
              <a:r>
                <a:rPr lang="nl-BE" u="none">
                  <a:solidFill>
                    <a:schemeClr val="accent4"/>
                  </a:solidFill>
                  <a:effectLst/>
                </a:rPr>
                <a:t>www.move21.eu</a:t>
              </a:r>
              <a:endParaRPr lang="en-GB" u="none">
                <a:solidFill>
                  <a:schemeClr val="accent4"/>
                </a:solidFill>
              </a:endParaRPr>
            </a:p>
          </p:txBody>
        </p:sp>
        <p:pic>
          <p:nvPicPr>
            <p:cNvPr id="10" name="Graphic 9">
              <a:extLst>
                <a:ext uri="{FF2B5EF4-FFF2-40B4-BE49-F238E27FC236}">
                  <a16:creationId xmlns:a16="http://schemas.microsoft.com/office/drawing/2014/main" id="{ACB55ECF-9C87-554F-9230-F3436C5B9DE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499124" y="5179871"/>
              <a:ext cx="360000" cy="360000"/>
            </a:xfrm>
            <a:prstGeom prst="rect">
              <a:avLst/>
            </a:prstGeom>
          </p:spPr>
        </p:pic>
        <p:pic>
          <p:nvPicPr>
            <p:cNvPr id="20" name="Graphic 19">
              <a:extLst>
                <a:ext uri="{FF2B5EF4-FFF2-40B4-BE49-F238E27FC236}">
                  <a16:creationId xmlns:a16="http://schemas.microsoft.com/office/drawing/2014/main" id="{C9372188-83C5-A944-8AD9-7C8DDADDC49D}"/>
                </a:ext>
              </a:extLst>
            </p:cNvPr>
            <p:cNvPicPr>
              <a:picLocks noChangeAspect="1"/>
            </p:cNvPicPr>
            <p:nvPr userDrawn="1"/>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486535" y="5714354"/>
              <a:ext cx="360000" cy="360000"/>
            </a:xfrm>
            <a:prstGeom prst="rect">
              <a:avLst/>
            </a:prstGeom>
          </p:spPr>
        </p:pic>
        <p:pic>
          <p:nvPicPr>
            <p:cNvPr id="25" name="Graphic 24">
              <a:extLst>
                <a:ext uri="{FF2B5EF4-FFF2-40B4-BE49-F238E27FC236}">
                  <a16:creationId xmlns:a16="http://schemas.microsoft.com/office/drawing/2014/main" id="{AEC92303-A59C-B643-BBFC-D4F28F1C07B4}"/>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5486535" y="6244854"/>
              <a:ext cx="360000" cy="360000"/>
            </a:xfrm>
            <a:prstGeom prst="rect">
              <a:avLst/>
            </a:prstGeom>
          </p:spPr>
        </p:pic>
      </p:grpSp>
    </p:spTree>
    <p:extLst>
      <p:ext uri="{BB962C8B-B14F-4D97-AF65-F5344CB8AC3E}">
        <p14:creationId xmlns:p14="http://schemas.microsoft.com/office/powerpoint/2010/main" val="2598399481"/>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9409766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8583568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1"/>
      </p:bgRef>
    </p:bg>
    <p:spTree>
      <p:nvGrpSpPr>
        <p:cNvPr id="1" name=""/>
        <p:cNvGrpSpPr/>
        <p:nvPr/>
      </p:nvGrpSpPr>
      <p:grpSpPr>
        <a:xfrm>
          <a:off x="0" y="0"/>
          <a:ext cx="0" cy="0"/>
          <a:chOff x="0" y="0"/>
          <a:chExt cx="0" cy="0"/>
        </a:xfrm>
      </p:grpSpPr>
      <p:pic>
        <p:nvPicPr>
          <p:cNvPr id="29" name="Afbeelding 28">
            <a:extLst>
              <a:ext uri="{FF2B5EF4-FFF2-40B4-BE49-F238E27FC236}">
                <a16:creationId xmlns:a16="http://schemas.microsoft.com/office/drawing/2014/main" id="{7333F490-7BF7-5441-894D-77A8C582A6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83400"/>
          </a:xfrm>
          <a:prstGeom prst="rect">
            <a:avLst/>
          </a:prstGeom>
        </p:spPr>
      </p:pic>
      <p:sp>
        <p:nvSpPr>
          <p:cNvPr id="26" name="Rechthoek 25">
            <a:extLst>
              <a:ext uri="{FF2B5EF4-FFF2-40B4-BE49-F238E27FC236}">
                <a16:creationId xmlns:a16="http://schemas.microsoft.com/office/drawing/2014/main" id="{5A15C585-742E-894B-8ADF-B28ED683B95E}"/>
              </a:ext>
            </a:extLst>
          </p:cNvPr>
          <p:cNvSpPr/>
          <p:nvPr userDrawn="1"/>
        </p:nvSpPr>
        <p:spPr>
          <a:xfrm>
            <a:off x="0" y="0"/>
            <a:ext cx="12192000" cy="6883400"/>
          </a:xfrm>
          <a:prstGeom prst="rect">
            <a:avLst/>
          </a:prstGeom>
          <a:gradFill flip="none" rotWithShape="1">
            <a:gsLst>
              <a:gs pos="5000">
                <a:schemeClr val="accent1">
                  <a:alpha val="65000"/>
                </a:schemeClr>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Ovaal 20">
            <a:extLst>
              <a:ext uri="{FF2B5EF4-FFF2-40B4-BE49-F238E27FC236}">
                <a16:creationId xmlns:a16="http://schemas.microsoft.com/office/drawing/2014/main" id="{FB01E374-DF22-744E-80B2-ECAF5284949F}"/>
              </a:ext>
            </a:extLst>
          </p:cNvPr>
          <p:cNvSpPr/>
          <p:nvPr userDrawn="1"/>
        </p:nvSpPr>
        <p:spPr>
          <a:xfrm>
            <a:off x="-744179" y="4510801"/>
            <a:ext cx="4650510" cy="44758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2" name="Ovaal 21">
            <a:extLst>
              <a:ext uri="{FF2B5EF4-FFF2-40B4-BE49-F238E27FC236}">
                <a16:creationId xmlns:a16="http://schemas.microsoft.com/office/drawing/2014/main" id="{F6A5F8E6-CC5F-3947-A45A-E31D4F635914}"/>
              </a:ext>
            </a:extLst>
          </p:cNvPr>
          <p:cNvSpPr/>
          <p:nvPr userDrawn="1"/>
        </p:nvSpPr>
        <p:spPr>
          <a:xfrm>
            <a:off x="2609404" y="5351345"/>
            <a:ext cx="3832505" cy="38223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Ovaal 18">
            <a:extLst>
              <a:ext uri="{FF2B5EF4-FFF2-40B4-BE49-F238E27FC236}">
                <a16:creationId xmlns:a16="http://schemas.microsoft.com/office/drawing/2014/main" id="{6BB8CDCC-A07D-B844-A094-F1C47C88D391}"/>
              </a:ext>
            </a:extLst>
          </p:cNvPr>
          <p:cNvSpPr/>
          <p:nvPr userDrawn="1"/>
        </p:nvSpPr>
        <p:spPr>
          <a:xfrm>
            <a:off x="6363361" y="-2298328"/>
            <a:ext cx="6202218" cy="6197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3" name="TextBox 9">
            <a:extLst>
              <a:ext uri="{FF2B5EF4-FFF2-40B4-BE49-F238E27FC236}">
                <a16:creationId xmlns:a16="http://schemas.microsoft.com/office/drawing/2014/main" id="{6156AFD8-73F9-AC4F-9B7E-AFECF17A6609}"/>
              </a:ext>
            </a:extLst>
          </p:cNvPr>
          <p:cNvSpPr txBox="1"/>
          <p:nvPr userDrawn="1"/>
        </p:nvSpPr>
        <p:spPr>
          <a:xfrm>
            <a:off x="1487776" y="6030594"/>
            <a:ext cx="2159434" cy="574260"/>
          </a:xfrm>
          <a:prstGeom prst="rect">
            <a:avLst/>
          </a:prstGeom>
          <a:noFill/>
        </p:spPr>
        <p:txBody>
          <a:bodyPr wrap="square" lIns="0" tIns="0" rIns="0" bIns="0" rtlCol="0">
            <a:spAutoFit/>
          </a:bodyPr>
          <a:lstStyle/>
          <a:p>
            <a:r>
              <a:rPr lang="en-US" sz="933" u="none" kern="1200">
                <a:solidFill>
                  <a:schemeClr val="tx1"/>
                </a:solidFill>
                <a:latin typeface="Arial"/>
                <a:ea typeface="+mn-ea"/>
                <a:cs typeface="Arial"/>
              </a:rPr>
              <a:t>This project has received funding from the European Union’s Horizon 2020 research and innovation programme under grant agreement No 953939</a:t>
            </a:r>
            <a:endParaRPr lang="en-US" sz="933" u="none">
              <a:solidFill>
                <a:schemeClr val="tx1"/>
              </a:solidFill>
              <a:latin typeface="Arial"/>
              <a:cs typeface="Arial"/>
            </a:endParaRPr>
          </a:p>
        </p:txBody>
      </p:sp>
      <p:pic>
        <p:nvPicPr>
          <p:cNvPr id="12" name="Afbeelding 11">
            <a:extLst>
              <a:ext uri="{FF2B5EF4-FFF2-40B4-BE49-F238E27FC236}">
                <a16:creationId xmlns:a16="http://schemas.microsoft.com/office/drawing/2014/main" id="{32952D67-A7BC-F847-ADA9-355B384D7A2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40560" y="-244301"/>
            <a:ext cx="6625019" cy="3617260"/>
          </a:xfrm>
          <a:prstGeom prst="rect">
            <a:avLst/>
          </a:prstGeom>
        </p:spPr>
      </p:pic>
      <p:pic>
        <p:nvPicPr>
          <p:cNvPr id="13" name="Picture 10" descr="flag_yellow_high.jpg">
            <a:extLst>
              <a:ext uri="{FF2B5EF4-FFF2-40B4-BE49-F238E27FC236}">
                <a16:creationId xmlns:a16="http://schemas.microsoft.com/office/drawing/2014/main" id="{7D99464D-B4B9-0544-99E0-EBF2192C0D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83015" y="5992316"/>
            <a:ext cx="1018264" cy="674080"/>
          </a:xfrm>
          <a:prstGeom prst="rect">
            <a:avLst/>
          </a:prstGeom>
        </p:spPr>
      </p:pic>
      <p:pic>
        <p:nvPicPr>
          <p:cNvPr id="14" name="Picture 4" descr="Logo, company name&#10;&#10;Description automatically generated">
            <a:extLst>
              <a:ext uri="{FF2B5EF4-FFF2-40B4-BE49-F238E27FC236}">
                <a16:creationId xmlns:a16="http://schemas.microsoft.com/office/drawing/2014/main" id="{7A9C11A8-4BD7-D649-90AA-052C0D0756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974502" y="5837587"/>
            <a:ext cx="1402463" cy="889316"/>
          </a:xfrm>
          <a:prstGeom prst="rect">
            <a:avLst/>
          </a:prstGeom>
        </p:spPr>
      </p:pic>
      <p:sp>
        <p:nvSpPr>
          <p:cNvPr id="15" name="Ondertitel 2">
            <a:extLst>
              <a:ext uri="{FF2B5EF4-FFF2-40B4-BE49-F238E27FC236}">
                <a16:creationId xmlns:a16="http://schemas.microsoft.com/office/drawing/2014/main" id="{1B7D56D2-A729-7948-A525-2E57DFE15272}"/>
              </a:ext>
            </a:extLst>
          </p:cNvPr>
          <p:cNvSpPr>
            <a:spLocks noGrp="1"/>
          </p:cNvSpPr>
          <p:nvPr>
            <p:ph type="subTitle" idx="1" hasCustomPrompt="1"/>
          </p:nvPr>
        </p:nvSpPr>
        <p:spPr>
          <a:xfrm>
            <a:off x="541867" y="2661808"/>
            <a:ext cx="9144000" cy="398961"/>
          </a:xfrm>
        </p:spPr>
        <p:txBody>
          <a:bodyPr>
            <a:normAutofit/>
          </a:bodyPr>
          <a:lstStyle>
            <a:lvl1pPr marL="0" indent="0" algn="l">
              <a:buNone/>
              <a:defRPr sz="1867">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nl-NL"/>
              <a:t>The City of Oslo</a:t>
            </a:r>
          </a:p>
          <a:p>
            <a:endParaRPr lang="en-GB"/>
          </a:p>
        </p:txBody>
      </p:sp>
      <p:sp>
        <p:nvSpPr>
          <p:cNvPr id="16" name="Titel 1">
            <a:extLst>
              <a:ext uri="{FF2B5EF4-FFF2-40B4-BE49-F238E27FC236}">
                <a16:creationId xmlns:a16="http://schemas.microsoft.com/office/drawing/2014/main" id="{473D5BF4-B012-C348-B6F7-2B85DD5F55A1}"/>
              </a:ext>
            </a:extLst>
          </p:cNvPr>
          <p:cNvSpPr>
            <a:spLocks noGrp="1"/>
          </p:cNvSpPr>
          <p:nvPr>
            <p:ph type="ctrTitle" hasCustomPrompt="1"/>
          </p:nvPr>
        </p:nvSpPr>
        <p:spPr>
          <a:xfrm>
            <a:off x="541867" y="888289"/>
            <a:ext cx="9144000" cy="1727200"/>
          </a:xfrm>
        </p:spPr>
        <p:txBody>
          <a:bodyPr anchor="b">
            <a:normAutofit/>
          </a:bodyPr>
          <a:lstStyle>
            <a:lvl1pPr algn="l">
              <a:defRPr sz="4267">
                <a:solidFill>
                  <a:schemeClr val="bg1"/>
                </a:solidFill>
              </a:defRPr>
            </a:lvl1pPr>
          </a:lstStyle>
          <a:p>
            <a:r>
              <a:rPr lang="nl-NL"/>
              <a:t>CONTACTS</a:t>
            </a:r>
            <a:endParaRPr lang="en-GB"/>
          </a:p>
        </p:txBody>
      </p:sp>
      <p:sp>
        <p:nvSpPr>
          <p:cNvPr id="3" name="Tijdelijke aanduiding voor tekst 2">
            <a:extLst>
              <a:ext uri="{FF2B5EF4-FFF2-40B4-BE49-F238E27FC236}">
                <a16:creationId xmlns:a16="http://schemas.microsoft.com/office/drawing/2014/main" id="{B49EC6E1-7C84-2E41-872D-2D99817ACF29}"/>
              </a:ext>
            </a:extLst>
          </p:cNvPr>
          <p:cNvSpPr>
            <a:spLocks noGrp="1"/>
          </p:cNvSpPr>
          <p:nvPr>
            <p:ph type="body" sz="quarter" idx="10" hasCustomPrompt="1"/>
          </p:nvPr>
        </p:nvSpPr>
        <p:spPr>
          <a:xfrm>
            <a:off x="541338" y="3187768"/>
            <a:ext cx="9144000" cy="922338"/>
          </a:xfrm>
        </p:spPr>
        <p:txBody>
          <a:bodyPr/>
          <a:lstStyle>
            <a:lvl1pPr marL="457189" marR="0" indent="-457189" algn="l" defTabSz="914400" rtl="0" eaLnBrk="1" fontAlgn="auto" latinLnBrk="0" hangingPunct="1">
              <a:lnSpc>
                <a:spcPct val="107000"/>
              </a:lnSpc>
              <a:spcBef>
                <a:spcPts val="0"/>
              </a:spcBef>
              <a:spcAft>
                <a:spcPts val="1067"/>
              </a:spcAft>
              <a:buClrTx/>
              <a:buSzTx/>
              <a:buFont typeface="Arial" panose="020B0604020202020204" pitchFamily="34" charset="0"/>
              <a:buChar char="•"/>
              <a:tabLst/>
              <a:defRPr/>
            </a:lvl1pPr>
          </a:lstStyle>
          <a:p>
            <a:pPr marL="457189" marR="0" lvl="0" indent="-457189"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it-IT"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Tiina</a:t>
            </a:r>
            <a:r>
              <a:rPr kumimoji="0" lang="it-IT"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it-IT"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Ruohonen</a:t>
            </a:r>
            <a:r>
              <a:rPr kumimoji="0" lang="it-IT"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it-IT" sz="1467" b="0" i="0" u="sng"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tiina.ruohonen@byr.oslo.kommune.no</a:t>
            </a:r>
            <a:r>
              <a:rPr kumimoji="0" lang="it-IT"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BE"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89" marR="0" lvl="0" indent="-457189"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Paal </a:t>
            </a: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Mork</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NL" sz="1467" b="0" i="0" u="sng"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paal.mork@byr.oslo.kommune.no</a:t>
            </a:r>
            <a:r>
              <a:rPr kumimoji="0" lang="nl-NL"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BE"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89" marR="0" lvl="0" indent="-457189" algn="l" defTabSz="914400" rtl="0" eaLnBrk="1" fontAlgn="auto" latinLnBrk="0" hangingPunct="1">
              <a:lnSpc>
                <a:spcPct val="107000"/>
              </a:lnSpc>
              <a:spcBef>
                <a:spcPts val="0"/>
              </a:spcBef>
              <a:spcAft>
                <a:spcPts val="1067"/>
              </a:spcAft>
              <a:buClrTx/>
              <a:buSzTx/>
              <a:buFont typeface="Arial" panose="020B0604020202020204" pitchFamily="34" charset="0"/>
              <a:buChar char="•"/>
              <a:tabLst/>
              <a:defRPr/>
            </a:pP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Rikke</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Dahl </a:t>
            </a:r>
            <a:r>
              <a:rPr kumimoji="0" lang="nl-NL" sz="1467" b="0" i="0" u="none" strike="noStrike" kern="120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Monsen</a:t>
            </a:r>
            <a:r>
              <a:rPr kumimoji="0" lang="nl-NL"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NL" sz="1467" b="0" i="0" u="sng"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rikke.dahl.monsen@kli.oslo.kommune.no</a:t>
            </a:r>
            <a:endParaRPr kumimoji="0" lang="nl-BE" sz="1467"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27" name="Groep 26">
            <a:extLst>
              <a:ext uri="{FF2B5EF4-FFF2-40B4-BE49-F238E27FC236}">
                <a16:creationId xmlns:a16="http://schemas.microsoft.com/office/drawing/2014/main" id="{CAA2FEF2-D823-8C4D-9971-374CFD5C1195}"/>
              </a:ext>
            </a:extLst>
          </p:cNvPr>
          <p:cNvGrpSpPr/>
          <p:nvPr userDrawn="1"/>
        </p:nvGrpSpPr>
        <p:grpSpPr>
          <a:xfrm>
            <a:off x="9486427" y="4892385"/>
            <a:ext cx="3274007" cy="1668342"/>
            <a:chOff x="5486535" y="4936512"/>
            <a:chExt cx="3274007" cy="1668342"/>
          </a:xfrm>
        </p:grpSpPr>
        <p:sp>
          <p:nvSpPr>
            <p:cNvPr id="4" name="Tekstvak 3">
              <a:extLst>
                <a:ext uri="{FF2B5EF4-FFF2-40B4-BE49-F238E27FC236}">
                  <a16:creationId xmlns:a16="http://schemas.microsoft.com/office/drawing/2014/main" id="{B2234733-CF42-3246-9AD7-AD7906EF3F24}"/>
                </a:ext>
              </a:extLst>
            </p:cNvPr>
            <p:cNvSpPr txBox="1"/>
            <p:nvPr userDrawn="1"/>
          </p:nvSpPr>
          <p:spPr>
            <a:xfrm>
              <a:off x="5940560" y="4936512"/>
              <a:ext cx="2819982" cy="1668342"/>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en-US" sz="1800" u="none" kern="1200">
                  <a:solidFill>
                    <a:schemeClr val="accent4"/>
                  </a:solidFill>
                  <a:effectLst/>
                  <a:latin typeface="+mn-lt"/>
                  <a:ea typeface="+mn-ea"/>
                  <a:cs typeface="+mn-cs"/>
                  <a:hlinkClick r:id="rId7">
                    <a:extLst>
                      <a:ext uri="{A12FA001-AC4F-418D-AE19-62706E023703}">
                        <ahyp:hlinkClr xmlns:ahyp="http://schemas.microsoft.com/office/drawing/2018/hyperlinkcolor" val="tx"/>
                      </a:ext>
                    </a:extLst>
                  </a:hlinkClick>
                </a:rPr>
                <a:t>@MOVE21</a:t>
              </a:r>
              <a:endParaRPr lang="en-US" sz="1800" u="none" kern="1200">
                <a:solidFill>
                  <a:schemeClr val="accent4"/>
                </a:solidFill>
                <a:effectLst/>
                <a:latin typeface="+mn-lt"/>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en-US" sz="1800" u="none" kern="1200">
                  <a:solidFill>
                    <a:schemeClr val="accent4"/>
                  </a:solidFill>
                  <a:effectLst/>
                  <a:latin typeface="+mn-lt"/>
                  <a:ea typeface="+mn-ea"/>
                  <a:cs typeface="+mn-cs"/>
                  <a:hlinkClick r:id="rId8">
                    <a:extLst>
                      <a:ext uri="{A12FA001-AC4F-418D-AE19-62706E023703}">
                        <ahyp:hlinkClr xmlns:ahyp="http://schemas.microsoft.com/office/drawing/2018/hyperlinkcolor" val="tx"/>
                      </a:ext>
                    </a:extLst>
                  </a:hlinkClick>
                </a:rPr>
                <a:t>LinkedIn/MOVE21</a:t>
              </a:r>
              <a:endParaRPr lang="en-US" sz="1800" u="none" kern="1200">
                <a:solidFill>
                  <a:schemeClr val="accent4"/>
                </a:solidFill>
                <a:effectLst/>
                <a:latin typeface="+mn-lt"/>
                <a:ea typeface="+mn-ea"/>
                <a:cs typeface="+mn-cs"/>
                <a:hlinkClick r:id="rId7">
                  <a:extLst>
                    <a:ext uri="{A12FA001-AC4F-418D-AE19-62706E023703}">
                      <ahyp:hlinkClr xmlns:ahyp="http://schemas.microsoft.com/office/drawing/2018/hyperlinkcolor" val="tx"/>
                    </a:ext>
                  </a:extLst>
                </a:hlinkClick>
              </a:endParaRPr>
            </a:p>
            <a:p>
              <a:pPr>
                <a:lnSpc>
                  <a:spcPct val="200000"/>
                </a:lnSpc>
              </a:pPr>
              <a:r>
                <a:rPr lang="nl-BE" u="none">
                  <a:solidFill>
                    <a:schemeClr val="accent4"/>
                  </a:solidFill>
                  <a:effectLst/>
                </a:rPr>
                <a:t>www.move21.eu</a:t>
              </a:r>
              <a:endParaRPr lang="en-GB" u="none">
                <a:solidFill>
                  <a:schemeClr val="accent4"/>
                </a:solidFill>
              </a:endParaRPr>
            </a:p>
          </p:txBody>
        </p:sp>
        <p:pic>
          <p:nvPicPr>
            <p:cNvPr id="10" name="Graphic 9">
              <a:extLst>
                <a:ext uri="{FF2B5EF4-FFF2-40B4-BE49-F238E27FC236}">
                  <a16:creationId xmlns:a16="http://schemas.microsoft.com/office/drawing/2014/main" id="{ACB55ECF-9C87-554F-9230-F3436C5B9DE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499124" y="5179871"/>
              <a:ext cx="360000" cy="360000"/>
            </a:xfrm>
            <a:prstGeom prst="rect">
              <a:avLst/>
            </a:prstGeom>
          </p:spPr>
        </p:pic>
        <p:pic>
          <p:nvPicPr>
            <p:cNvPr id="20" name="Graphic 19">
              <a:extLst>
                <a:ext uri="{FF2B5EF4-FFF2-40B4-BE49-F238E27FC236}">
                  <a16:creationId xmlns:a16="http://schemas.microsoft.com/office/drawing/2014/main" id="{C9372188-83C5-A944-8AD9-7C8DDADDC49D}"/>
                </a:ext>
              </a:extLst>
            </p:cNvPr>
            <p:cNvPicPr>
              <a:picLocks noChangeAspect="1"/>
            </p:cNvPicPr>
            <p:nvPr userDrawn="1"/>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486535" y="5714354"/>
              <a:ext cx="360000" cy="360000"/>
            </a:xfrm>
            <a:prstGeom prst="rect">
              <a:avLst/>
            </a:prstGeom>
          </p:spPr>
        </p:pic>
        <p:pic>
          <p:nvPicPr>
            <p:cNvPr id="25" name="Graphic 24">
              <a:extLst>
                <a:ext uri="{FF2B5EF4-FFF2-40B4-BE49-F238E27FC236}">
                  <a16:creationId xmlns:a16="http://schemas.microsoft.com/office/drawing/2014/main" id="{AEC92303-A59C-B643-BBFC-D4F28F1C07B4}"/>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5486535" y="6244854"/>
              <a:ext cx="360000" cy="360000"/>
            </a:xfrm>
            <a:prstGeom prst="rect">
              <a:avLst/>
            </a:prstGeom>
          </p:spPr>
        </p:pic>
      </p:grpSp>
    </p:spTree>
    <p:extLst>
      <p:ext uri="{BB962C8B-B14F-4D97-AF65-F5344CB8AC3E}">
        <p14:creationId xmlns:p14="http://schemas.microsoft.com/office/powerpoint/2010/main" val="4217989419"/>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28981210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E661C3-61F1-C144-8EB6-B0B5F1C7B5A3}"/>
              </a:ext>
            </a:extLst>
          </p:cNvPr>
          <p:cNvSpPr>
            <a:spLocks noGrp="1"/>
          </p:cNvSpPr>
          <p:nvPr>
            <p:ph type="title"/>
          </p:nvPr>
        </p:nvSpPr>
        <p:spPr>
          <a:xfrm>
            <a:off x="503664" y="365125"/>
            <a:ext cx="4264279" cy="2043538"/>
          </a:xfrm>
        </p:spPr>
        <p:txBody>
          <a:bodyPr>
            <a:normAutofit/>
          </a:bodyPr>
          <a:lstStyle>
            <a:lvl1pPr>
              <a:lnSpc>
                <a:spcPct val="100000"/>
              </a:lnSpc>
              <a:defRPr sz="36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AF25814-03A0-5447-9564-D08332F734A3}"/>
              </a:ext>
            </a:extLst>
          </p:cNvPr>
          <p:cNvSpPr>
            <a:spLocks noGrp="1"/>
          </p:cNvSpPr>
          <p:nvPr>
            <p:ph idx="1"/>
          </p:nvPr>
        </p:nvSpPr>
        <p:spPr>
          <a:xfrm>
            <a:off x="503664" y="2564779"/>
            <a:ext cx="4264279" cy="3612183"/>
          </a:xfrm>
        </p:spPr>
        <p:txBody>
          <a:bodyPr>
            <a:normAutofit/>
          </a:bodyPr>
          <a:lstStyle>
            <a:lvl1pPr>
              <a:lnSpc>
                <a:spcPts val="1980"/>
              </a:lnSpc>
              <a:defRPr sz="1400"/>
            </a:lvl1pPr>
            <a:lvl2pPr>
              <a:lnSpc>
                <a:spcPts val="1980"/>
              </a:lnSpc>
              <a:defRPr sz="1400"/>
            </a:lvl2pPr>
            <a:lvl3pPr>
              <a:lnSpc>
                <a:spcPts val="1980"/>
              </a:lnSpc>
              <a:defRPr sz="1400"/>
            </a:lvl3pPr>
            <a:lvl4pPr>
              <a:lnSpc>
                <a:spcPts val="1980"/>
              </a:lnSpc>
              <a:defRPr sz="1400"/>
            </a:lvl4pPr>
            <a:lvl5pPr>
              <a:lnSpc>
                <a:spcPts val="1980"/>
              </a:lnSpc>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bild 9">
            <a:extLst>
              <a:ext uri="{FF2B5EF4-FFF2-40B4-BE49-F238E27FC236}">
                <a16:creationId xmlns:a16="http://schemas.microsoft.com/office/drawing/2014/main" id="{AF7F7AE5-0765-1545-ACC3-DCCB5770D9D9}"/>
              </a:ext>
            </a:extLst>
          </p:cNvPr>
          <p:cNvSpPr>
            <a:spLocks noGrp="1"/>
          </p:cNvSpPr>
          <p:nvPr>
            <p:ph type="pic" sz="quarter" idx="13"/>
          </p:nvPr>
        </p:nvSpPr>
        <p:spPr>
          <a:xfrm>
            <a:off x="4996542" y="0"/>
            <a:ext cx="7195457" cy="6858000"/>
          </a:xfrm>
          <a:custGeom>
            <a:avLst/>
            <a:gdLst>
              <a:gd name="connsiteX0" fmla="*/ 0 w 7300332"/>
              <a:gd name="connsiteY0" fmla="*/ 0 h 6858000"/>
              <a:gd name="connsiteX1" fmla="*/ 5083793 w 7300332"/>
              <a:gd name="connsiteY1" fmla="*/ 0 h 6858000"/>
              <a:gd name="connsiteX2" fmla="*/ 5083793 w 7300332"/>
              <a:gd name="connsiteY2" fmla="*/ 699595 h 6858000"/>
              <a:gd name="connsiteX3" fmla="*/ 7300332 w 7300332"/>
              <a:gd name="connsiteY3" fmla="*/ 699595 h 6858000"/>
              <a:gd name="connsiteX4" fmla="*/ 7300332 w 7300332"/>
              <a:gd name="connsiteY4" fmla="*/ 6858000 h 6858000"/>
              <a:gd name="connsiteX5" fmla="*/ 0 w 730033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0332" h="6858000">
                <a:moveTo>
                  <a:pt x="0" y="0"/>
                </a:moveTo>
                <a:lnTo>
                  <a:pt x="5083793" y="0"/>
                </a:lnTo>
                <a:lnTo>
                  <a:pt x="5083793" y="699595"/>
                </a:lnTo>
                <a:lnTo>
                  <a:pt x="7300332" y="699595"/>
                </a:lnTo>
                <a:lnTo>
                  <a:pt x="7300332" y="6858000"/>
                </a:lnTo>
                <a:lnTo>
                  <a:pt x="0" y="6858000"/>
                </a:lnTo>
                <a:close/>
              </a:path>
            </a:pathLst>
          </a:custGeom>
          <a:solidFill>
            <a:schemeClr val="bg1">
              <a:lumMod val="85000"/>
            </a:schemeClr>
          </a:solidFill>
        </p:spPr>
        <p:txBody>
          <a:bodyPr wrap="square">
            <a:noAutofit/>
          </a:bodyPr>
          <a:lstStyle/>
          <a:p>
            <a:endParaRPr lang="sv-SE"/>
          </a:p>
        </p:txBody>
      </p:sp>
      <p:pic>
        <p:nvPicPr>
          <p:cNvPr id="11" name="Bildobjekt 10">
            <a:extLst>
              <a:ext uri="{FF2B5EF4-FFF2-40B4-BE49-F238E27FC236}">
                <a16:creationId xmlns:a16="http://schemas.microsoft.com/office/drawing/2014/main" id="{1B351623-7995-C34A-9AB6-FCD0300DFDE6}"/>
              </a:ext>
            </a:extLst>
          </p:cNvPr>
          <p:cNvPicPr>
            <a:picLocks noChangeAspect="1"/>
          </p:cNvPicPr>
          <p:nvPr userDrawn="1"/>
        </p:nvPicPr>
        <p:blipFill>
          <a:blip r:embed="rId2"/>
          <a:stretch>
            <a:fillRect/>
          </a:stretch>
        </p:blipFill>
        <p:spPr>
          <a:xfrm>
            <a:off x="9975461" y="0"/>
            <a:ext cx="2216539" cy="699595"/>
          </a:xfrm>
          <a:prstGeom prst="rect">
            <a:avLst/>
          </a:prstGeom>
        </p:spPr>
      </p:pic>
    </p:spTree>
    <p:extLst>
      <p:ext uri="{BB962C8B-B14F-4D97-AF65-F5344CB8AC3E}">
        <p14:creationId xmlns:p14="http://schemas.microsoft.com/office/powerpoint/2010/main" val="75641807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329918-71A3-1349-9251-80E5B4E1D1A0}"/>
              </a:ext>
            </a:extLst>
          </p:cNvPr>
          <p:cNvSpPr>
            <a:spLocks noGrp="1"/>
          </p:cNvSpPr>
          <p:nvPr>
            <p:ph type="title" hasCustomPrompt="1"/>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DCBC8926-7F2A-5947-9B38-406E561DCAF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cxnSp>
        <p:nvCxnSpPr>
          <p:cNvPr id="8" name="Rechte verbindingslijn 7">
            <a:extLst>
              <a:ext uri="{FF2B5EF4-FFF2-40B4-BE49-F238E27FC236}">
                <a16:creationId xmlns:a16="http://schemas.microsoft.com/office/drawing/2014/main" id="{5AC772E4-F95A-BD44-957F-FCFCFF440DB0}"/>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Ovaal 10">
            <a:extLst>
              <a:ext uri="{FF2B5EF4-FFF2-40B4-BE49-F238E27FC236}">
                <a16:creationId xmlns:a16="http://schemas.microsoft.com/office/drawing/2014/main" id="{CA75FEC5-ADE4-AB49-9FD3-D6B0C6FC5BB5}"/>
              </a:ext>
            </a:extLst>
          </p:cNvPr>
          <p:cNvSpPr/>
          <p:nvPr userDrawn="1"/>
        </p:nvSpPr>
        <p:spPr>
          <a:xfrm>
            <a:off x="319319" y="7921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al 11">
            <a:extLst>
              <a:ext uri="{FF2B5EF4-FFF2-40B4-BE49-F238E27FC236}">
                <a16:creationId xmlns:a16="http://schemas.microsoft.com/office/drawing/2014/main" id="{48C38E3B-0A43-0A41-BC37-3BF134DA9727}"/>
              </a:ext>
            </a:extLst>
          </p:cNvPr>
          <p:cNvSpPr/>
          <p:nvPr userDrawn="1"/>
        </p:nvSpPr>
        <p:spPr>
          <a:xfrm>
            <a:off x="257638" y="107374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456347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Content tw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7887CE-F8D8-4E4D-85FC-CE360BC2A3A5}"/>
              </a:ext>
            </a:extLst>
          </p:cNvPr>
          <p:cNvSpPr>
            <a:spLocks noGrp="1"/>
          </p:cNvSpPr>
          <p:nvPr>
            <p:ph type="title" hasCustomPrompt="1"/>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673C566F-47AB-2049-90C8-ADDBDA715CA4}"/>
              </a:ext>
            </a:extLst>
          </p:cNvPr>
          <p:cNvSpPr>
            <a:spLocks noGrp="1"/>
          </p:cNvSpPr>
          <p:nvPr>
            <p:ph sz="half" idx="1"/>
          </p:nvPr>
        </p:nvSpPr>
        <p:spPr>
          <a:xfrm>
            <a:off x="838201" y="1825625"/>
            <a:ext cx="5181600" cy="435133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2BADAC65-96A5-A248-9AB8-030A50AD2023}"/>
              </a:ext>
            </a:extLst>
          </p:cNvPr>
          <p:cNvSpPr>
            <a:spLocks noGrp="1"/>
          </p:cNvSpPr>
          <p:nvPr>
            <p:ph sz="half" idx="2"/>
          </p:nvPr>
        </p:nvSpPr>
        <p:spPr>
          <a:xfrm>
            <a:off x="6172201" y="1825625"/>
            <a:ext cx="5181600" cy="435133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cxnSp>
        <p:nvCxnSpPr>
          <p:cNvPr id="8" name="Rechte verbindingslijn 7">
            <a:extLst>
              <a:ext uri="{FF2B5EF4-FFF2-40B4-BE49-F238E27FC236}">
                <a16:creationId xmlns:a16="http://schemas.microsoft.com/office/drawing/2014/main" id="{0E99E747-B326-1E44-B54C-F918D708070A}"/>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Ovaal 5">
            <a:extLst>
              <a:ext uri="{FF2B5EF4-FFF2-40B4-BE49-F238E27FC236}">
                <a16:creationId xmlns:a16="http://schemas.microsoft.com/office/drawing/2014/main" id="{CBD8F3D3-4023-424D-AE07-CF7A240DE57E}"/>
              </a:ext>
            </a:extLst>
          </p:cNvPr>
          <p:cNvSpPr/>
          <p:nvPr userDrawn="1"/>
        </p:nvSpPr>
        <p:spPr>
          <a:xfrm>
            <a:off x="319319" y="7921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al 10">
            <a:extLst>
              <a:ext uri="{FF2B5EF4-FFF2-40B4-BE49-F238E27FC236}">
                <a16:creationId xmlns:a16="http://schemas.microsoft.com/office/drawing/2014/main" id="{2E12298E-CC7A-7A47-9539-EBC6098F5AEC}"/>
              </a:ext>
            </a:extLst>
          </p:cNvPr>
          <p:cNvSpPr/>
          <p:nvPr userDrawn="1"/>
        </p:nvSpPr>
        <p:spPr>
          <a:xfrm>
            <a:off x="257638" y="107374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4833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rtlCol="0"/>
          <a:lstStyle/>
          <a:p>
            <a:pPr rtl="0"/>
            <a:r>
              <a:rPr lang="en-gb"/>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rtlCol="0" anchor="ctr">
            <a:normAutofit/>
          </a:bodyPr>
          <a:lstStyle>
            <a:lvl1pPr algn="l">
              <a:lnSpc>
                <a:spcPct val="100000"/>
              </a:lnSpc>
              <a:defRPr sz="4000">
                <a:solidFill>
                  <a:schemeClr val="bg1"/>
                </a:solidFill>
              </a:defRPr>
            </a:lvl1pPr>
          </a:lstStyle>
          <a:p>
            <a:pPr rtl="0"/>
            <a:r>
              <a:rPr lang="en-gb"/>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36744490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VER">
    <p:bg>
      <p:bgRef idx="1001">
        <a:schemeClr val="bg1"/>
      </p:bgRef>
    </p:bg>
    <p:spTree>
      <p:nvGrpSpPr>
        <p:cNvPr id="1" name=""/>
        <p:cNvGrpSpPr/>
        <p:nvPr/>
      </p:nvGrpSpPr>
      <p:grpSpPr>
        <a:xfrm>
          <a:off x="0" y="0"/>
          <a:ext cx="0" cy="0"/>
          <a:chOff x="0" y="0"/>
          <a:chExt cx="0" cy="0"/>
        </a:xfrm>
      </p:grpSpPr>
      <p:pic>
        <p:nvPicPr>
          <p:cNvPr id="15" name="Afbeelding 14" descr="Afbeelding met buiten, lucht, weg, straat&#10;&#10;Automatisch gegenereerde beschrijving">
            <a:extLst>
              <a:ext uri="{FF2B5EF4-FFF2-40B4-BE49-F238E27FC236}">
                <a16:creationId xmlns:a16="http://schemas.microsoft.com/office/drawing/2014/main" id="{455902CF-2393-B747-9883-BB79E6DFDD2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6" name="Rechthoek 25">
            <a:extLst>
              <a:ext uri="{FF2B5EF4-FFF2-40B4-BE49-F238E27FC236}">
                <a16:creationId xmlns:a16="http://schemas.microsoft.com/office/drawing/2014/main" id="{5A15C585-742E-894B-8ADF-B28ED683B95E}"/>
              </a:ext>
            </a:extLst>
          </p:cNvPr>
          <p:cNvSpPr/>
          <p:nvPr userDrawn="1"/>
        </p:nvSpPr>
        <p:spPr>
          <a:xfrm>
            <a:off x="0" y="-1"/>
            <a:ext cx="12192000" cy="6883400"/>
          </a:xfrm>
          <a:prstGeom prst="rect">
            <a:avLst/>
          </a:prstGeom>
          <a:gradFill flip="none" rotWithShape="1">
            <a:gsLst>
              <a:gs pos="5000">
                <a:schemeClr val="accent1">
                  <a:alpha val="65037"/>
                </a:schemeClr>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Ovaal 20">
            <a:extLst>
              <a:ext uri="{FF2B5EF4-FFF2-40B4-BE49-F238E27FC236}">
                <a16:creationId xmlns:a16="http://schemas.microsoft.com/office/drawing/2014/main" id="{FB01E374-DF22-744E-80B2-ECAF5284949F}"/>
              </a:ext>
            </a:extLst>
          </p:cNvPr>
          <p:cNvSpPr/>
          <p:nvPr userDrawn="1"/>
        </p:nvSpPr>
        <p:spPr>
          <a:xfrm>
            <a:off x="-470281" y="5165646"/>
            <a:ext cx="4650510" cy="44758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2" name="Ovaal 21">
            <a:extLst>
              <a:ext uri="{FF2B5EF4-FFF2-40B4-BE49-F238E27FC236}">
                <a16:creationId xmlns:a16="http://schemas.microsoft.com/office/drawing/2014/main" id="{F6A5F8E6-CC5F-3947-A45A-E31D4F635914}"/>
              </a:ext>
            </a:extLst>
          </p:cNvPr>
          <p:cNvSpPr/>
          <p:nvPr userDrawn="1"/>
        </p:nvSpPr>
        <p:spPr>
          <a:xfrm>
            <a:off x="9992732" y="5216537"/>
            <a:ext cx="3832505" cy="38223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Ovaal 18">
            <a:extLst>
              <a:ext uri="{FF2B5EF4-FFF2-40B4-BE49-F238E27FC236}">
                <a16:creationId xmlns:a16="http://schemas.microsoft.com/office/drawing/2014/main" id="{6BB8CDCC-A07D-B844-A094-F1C47C88D391}"/>
              </a:ext>
            </a:extLst>
          </p:cNvPr>
          <p:cNvSpPr/>
          <p:nvPr userDrawn="1"/>
        </p:nvSpPr>
        <p:spPr>
          <a:xfrm>
            <a:off x="6363361" y="-2298328"/>
            <a:ext cx="6202218" cy="6197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 name="Ondertitel 2">
            <a:extLst>
              <a:ext uri="{FF2B5EF4-FFF2-40B4-BE49-F238E27FC236}">
                <a16:creationId xmlns:a16="http://schemas.microsoft.com/office/drawing/2014/main" id="{2965B168-D051-BD46-A464-2A7088EC0454}"/>
              </a:ext>
            </a:extLst>
          </p:cNvPr>
          <p:cNvSpPr>
            <a:spLocks noGrp="1"/>
          </p:cNvSpPr>
          <p:nvPr>
            <p:ph type="subTitle" idx="1" hasCustomPrompt="1"/>
          </p:nvPr>
        </p:nvSpPr>
        <p:spPr>
          <a:xfrm>
            <a:off x="541867" y="4217174"/>
            <a:ext cx="9144000" cy="568325"/>
          </a:xfrm>
        </p:spPr>
        <p:txBody>
          <a:bodyPr>
            <a:normAutofit/>
          </a:bodyPr>
          <a:lstStyle>
            <a:lvl1pPr marL="0" indent="0" algn="l">
              <a:buNone/>
              <a:defRPr sz="1867">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nl-NL"/>
              <a:t>MOVE21 </a:t>
            </a:r>
            <a:r>
              <a:rPr lang="nl-NL" err="1"/>
              <a:t>subtitle</a:t>
            </a:r>
            <a:endParaRPr lang="en-GB"/>
          </a:p>
        </p:txBody>
      </p:sp>
      <p:sp>
        <p:nvSpPr>
          <p:cNvPr id="2" name="Titel 1">
            <a:extLst>
              <a:ext uri="{FF2B5EF4-FFF2-40B4-BE49-F238E27FC236}">
                <a16:creationId xmlns:a16="http://schemas.microsoft.com/office/drawing/2014/main" id="{B48BD385-0A85-EC4A-83EF-E528936AFACB}"/>
              </a:ext>
            </a:extLst>
          </p:cNvPr>
          <p:cNvSpPr>
            <a:spLocks noGrp="1"/>
          </p:cNvSpPr>
          <p:nvPr>
            <p:ph type="ctrTitle" hasCustomPrompt="1"/>
          </p:nvPr>
        </p:nvSpPr>
        <p:spPr>
          <a:xfrm>
            <a:off x="541867" y="2443656"/>
            <a:ext cx="9144000" cy="1727200"/>
          </a:xfrm>
        </p:spPr>
        <p:txBody>
          <a:bodyPr anchor="b">
            <a:normAutofit/>
          </a:bodyPr>
          <a:lstStyle>
            <a:lvl1pPr algn="l">
              <a:defRPr sz="4267">
                <a:solidFill>
                  <a:schemeClr val="bg1"/>
                </a:solidFill>
              </a:defRPr>
            </a:lvl1pPr>
          </a:lstStyle>
          <a:p>
            <a:r>
              <a:rPr lang="nl-NL"/>
              <a:t>TITLE OF PRESENTATION</a:t>
            </a:r>
            <a:endParaRPr lang="en-GB"/>
          </a:p>
        </p:txBody>
      </p:sp>
      <p:sp>
        <p:nvSpPr>
          <p:cNvPr id="23" name="TextBox 9">
            <a:extLst>
              <a:ext uri="{FF2B5EF4-FFF2-40B4-BE49-F238E27FC236}">
                <a16:creationId xmlns:a16="http://schemas.microsoft.com/office/drawing/2014/main" id="{6156AFD8-73F9-AC4F-9B7E-AFECF17A6609}"/>
              </a:ext>
            </a:extLst>
          </p:cNvPr>
          <p:cNvSpPr txBox="1"/>
          <p:nvPr userDrawn="1"/>
        </p:nvSpPr>
        <p:spPr>
          <a:xfrm>
            <a:off x="1487776" y="6030594"/>
            <a:ext cx="2159434" cy="574260"/>
          </a:xfrm>
          <a:prstGeom prst="rect">
            <a:avLst/>
          </a:prstGeom>
          <a:noFill/>
        </p:spPr>
        <p:txBody>
          <a:bodyPr wrap="square" lIns="0" tIns="0" rIns="0" bIns="0" rtlCol="0">
            <a:spAutoFit/>
          </a:bodyPr>
          <a:lstStyle/>
          <a:p>
            <a:r>
              <a:rPr lang="en-US" sz="933" u="none" kern="1200">
                <a:solidFill>
                  <a:schemeClr val="tx1"/>
                </a:solidFill>
                <a:latin typeface="Arial"/>
                <a:ea typeface="+mn-ea"/>
                <a:cs typeface="Arial"/>
              </a:rPr>
              <a:t>This project has received funding from the European Union’s Horizon 2020 research and innovation programme under grant agreement No 953939</a:t>
            </a:r>
            <a:endParaRPr lang="en-US" sz="933" u="none">
              <a:solidFill>
                <a:schemeClr val="tx1"/>
              </a:solidFill>
              <a:latin typeface="Arial"/>
              <a:cs typeface="Arial"/>
            </a:endParaRPr>
          </a:p>
        </p:txBody>
      </p:sp>
      <p:pic>
        <p:nvPicPr>
          <p:cNvPr id="12" name="Afbeelding 11">
            <a:extLst>
              <a:ext uri="{FF2B5EF4-FFF2-40B4-BE49-F238E27FC236}">
                <a16:creationId xmlns:a16="http://schemas.microsoft.com/office/drawing/2014/main" id="{32952D67-A7BC-F847-ADA9-355B384D7A2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40560" y="-244301"/>
            <a:ext cx="6625019" cy="3617260"/>
          </a:xfrm>
          <a:prstGeom prst="rect">
            <a:avLst/>
          </a:prstGeom>
        </p:spPr>
      </p:pic>
      <p:pic>
        <p:nvPicPr>
          <p:cNvPr id="13" name="Picture 10" descr="flag_yellow_high.jpg">
            <a:extLst>
              <a:ext uri="{FF2B5EF4-FFF2-40B4-BE49-F238E27FC236}">
                <a16:creationId xmlns:a16="http://schemas.microsoft.com/office/drawing/2014/main" id="{7D99464D-B4B9-0544-99E0-EBF2192C0D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83015" y="5992316"/>
            <a:ext cx="1018264" cy="674080"/>
          </a:xfrm>
          <a:prstGeom prst="rect">
            <a:avLst/>
          </a:prstGeom>
        </p:spPr>
      </p:pic>
      <p:pic>
        <p:nvPicPr>
          <p:cNvPr id="14" name="Picture 4" descr="Logo, company name&#10;&#10;Description automatically generated">
            <a:extLst>
              <a:ext uri="{FF2B5EF4-FFF2-40B4-BE49-F238E27FC236}">
                <a16:creationId xmlns:a16="http://schemas.microsoft.com/office/drawing/2014/main" id="{7A9C11A8-4BD7-D649-90AA-052C0D0756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0608974" y="5837587"/>
            <a:ext cx="1402463" cy="889316"/>
          </a:xfrm>
          <a:prstGeom prst="rect">
            <a:avLst/>
          </a:prstGeom>
        </p:spPr>
      </p:pic>
    </p:spTree>
    <p:extLst>
      <p:ext uri="{BB962C8B-B14F-4D97-AF65-F5344CB8AC3E}">
        <p14:creationId xmlns:p14="http://schemas.microsoft.com/office/powerpoint/2010/main" val="109710464"/>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Section cover 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633CC-CDBF-2048-9046-DE0DF9927F24}"/>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nl-NL" err="1"/>
              <a:t>Chapter</a:t>
            </a:r>
            <a:r>
              <a:rPr lang="nl-NL"/>
              <a:t> </a:t>
            </a:r>
            <a:r>
              <a:rPr lang="nl-NL" err="1"/>
              <a:t>Title</a:t>
            </a:r>
            <a:endParaRPr lang="en-GB"/>
          </a:p>
        </p:txBody>
      </p:sp>
      <p:sp>
        <p:nvSpPr>
          <p:cNvPr id="3" name="Ondertitel 2">
            <a:extLst>
              <a:ext uri="{FF2B5EF4-FFF2-40B4-BE49-F238E27FC236}">
                <a16:creationId xmlns:a16="http://schemas.microsoft.com/office/drawing/2014/main" id="{23BB4446-C1CD-0F4B-A69D-418977F9DC9A}"/>
              </a:ext>
            </a:extLst>
          </p:cNvPr>
          <p:cNvSpPr>
            <a:spLocks noGrp="1"/>
          </p:cNvSpPr>
          <p:nvPr>
            <p:ph type="subTitle" idx="1" hasCustomPrompt="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err="1"/>
              <a:t>Subtitle</a:t>
            </a:r>
            <a:r>
              <a:rPr lang="nl-NL"/>
              <a:t> </a:t>
            </a:r>
            <a:endParaRPr lang="en-GB"/>
          </a:p>
        </p:txBody>
      </p:sp>
      <p:sp>
        <p:nvSpPr>
          <p:cNvPr id="6" name="Tijdelijke aanduiding voor dianummer 5">
            <a:extLst>
              <a:ext uri="{FF2B5EF4-FFF2-40B4-BE49-F238E27FC236}">
                <a16:creationId xmlns:a16="http://schemas.microsoft.com/office/drawing/2014/main" id="{DAEEED71-CED6-8841-AC10-183AAADC9391}"/>
              </a:ext>
            </a:extLst>
          </p:cNvPr>
          <p:cNvSpPr>
            <a:spLocks noGrp="1"/>
          </p:cNvSpPr>
          <p:nvPr>
            <p:ph type="sldNum" sz="quarter" idx="12"/>
          </p:nvPr>
        </p:nvSpPr>
        <p:spPr/>
        <p:txBody>
          <a:bodyPr/>
          <a:lstStyle/>
          <a:p>
            <a:fld id="{16CDBF7B-6BE1-C941-8D35-48467942CC22}" type="slidenum">
              <a:rPr lang="en-GB" smtClean="0"/>
              <a:t>‹#›</a:t>
            </a:fld>
            <a:endParaRPr lang="en-GB"/>
          </a:p>
        </p:txBody>
      </p:sp>
    </p:spTree>
    <p:extLst>
      <p:ext uri="{BB962C8B-B14F-4D97-AF65-F5344CB8AC3E}">
        <p14:creationId xmlns:p14="http://schemas.microsoft.com/office/powerpoint/2010/main" val="19203172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Image with n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17274-BC4D-FB4D-A8F3-6B2AFC964F75}"/>
              </a:ext>
            </a:extLst>
          </p:cNvPr>
          <p:cNvSpPr>
            <a:spLocks noGrp="1"/>
          </p:cNvSpPr>
          <p:nvPr>
            <p:ph type="title" hasCustomPrompt="1"/>
          </p:nvPr>
        </p:nvSpPr>
        <p:spPr>
          <a:xfrm>
            <a:off x="839790" y="457200"/>
            <a:ext cx="3932236" cy="1600200"/>
          </a:xfrm>
        </p:spPr>
        <p:txBody>
          <a:bodyPr anchor="b">
            <a:normAutofit/>
          </a:bodyPr>
          <a:lstStyle>
            <a:lvl1pPr>
              <a:defRPr sz="3500">
                <a:solidFill>
                  <a:schemeClr val="accent1"/>
                </a:solidFill>
              </a:defRPr>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911A4FC3-FEE2-D04C-A13B-DB664BF59D74}"/>
              </a:ext>
            </a:extLst>
          </p:cNvPr>
          <p:cNvSpPr>
            <a:spLocks noGrp="1"/>
          </p:cNvSpPr>
          <p:nvPr>
            <p:ph type="pic" idx="1"/>
          </p:nvPr>
        </p:nvSpPr>
        <p:spPr>
          <a:xfrm>
            <a:off x="5183188" y="987426"/>
            <a:ext cx="6172201"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nl-NL"/>
              <a:t>Klik op het pictogram als u een afbeelding wilt toevoegen</a:t>
            </a:r>
            <a:endParaRPr lang="en-GB"/>
          </a:p>
        </p:txBody>
      </p:sp>
      <p:sp>
        <p:nvSpPr>
          <p:cNvPr id="4" name="Tijdelijke aanduiding voor tekst 3">
            <a:extLst>
              <a:ext uri="{FF2B5EF4-FFF2-40B4-BE49-F238E27FC236}">
                <a16:creationId xmlns:a16="http://schemas.microsoft.com/office/drawing/2014/main" id="{3F5FBC96-193F-E84C-B3C0-BEFCBC1D9670}"/>
              </a:ext>
            </a:extLst>
          </p:cNvPr>
          <p:cNvSpPr>
            <a:spLocks noGrp="1"/>
          </p:cNvSpPr>
          <p:nvPr>
            <p:ph type="body" sz="half" idx="2"/>
          </p:nvPr>
        </p:nvSpPr>
        <p:spPr>
          <a:xfrm>
            <a:off x="839790" y="2057401"/>
            <a:ext cx="3932236" cy="3811588"/>
          </a:xfrm>
        </p:spPr>
        <p:txBody>
          <a:bodyPr>
            <a:normAutofit/>
          </a:bodyPr>
          <a:lstStyle>
            <a:lvl1pPr marL="0" indent="0">
              <a:buNone/>
              <a:defRPr sz="1800">
                <a:solidFill>
                  <a:schemeClr val="accent3"/>
                </a:solidFill>
              </a:defRPr>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nl-NL"/>
              <a:t>Klikken om de tekststijl van het model te bewerken</a:t>
            </a:r>
          </a:p>
        </p:txBody>
      </p:sp>
      <p:cxnSp>
        <p:nvCxnSpPr>
          <p:cNvPr id="11" name="Rechte verbindingslijn 10">
            <a:extLst>
              <a:ext uri="{FF2B5EF4-FFF2-40B4-BE49-F238E27FC236}">
                <a16:creationId xmlns:a16="http://schemas.microsoft.com/office/drawing/2014/main" id="{9C042D36-24D6-444C-9CB7-0C78359C0753}"/>
              </a:ext>
            </a:extLst>
          </p:cNvPr>
          <p:cNvCxnSpPr>
            <a:cxnSpLocks/>
            <a:endCxn id="12" idx="2"/>
          </p:cNvCxnSpPr>
          <p:nvPr userDrawn="1"/>
        </p:nvCxnSpPr>
        <p:spPr>
          <a:xfrm>
            <a:off x="-647700" y="1630364"/>
            <a:ext cx="967019"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C2B16EE0-D8B3-1A41-9964-B39EB4FB0EB6}"/>
              </a:ext>
            </a:extLst>
          </p:cNvPr>
          <p:cNvSpPr/>
          <p:nvPr userDrawn="1"/>
        </p:nvSpPr>
        <p:spPr>
          <a:xfrm>
            <a:off x="319319" y="1401764"/>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al 12">
            <a:extLst>
              <a:ext uri="{FF2B5EF4-FFF2-40B4-BE49-F238E27FC236}">
                <a16:creationId xmlns:a16="http://schemas.microsoft.com/office/drawing/2014/main" id="{51A400AC-0137-E842-956B-F49D3832B764}"/>
              </a:ext>
            </a:extLst>
          </p:cNvPr>
          <p:cNvSpPr/>
          <p:nvPr userDrawn="1"/>
        </p:nvSpPr>
        <p:spPr>
          <a:xfrm>
            <a:off x="526878" y="129599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64404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A9B00-94D2-8944-BD3C-CEDB4B44F8A8}"/>
              </a:ext>
            </a:extLst>
          </p:cNvPr>
          <p:cNvSpPr>
            <a:spLocks noGrp="1"/>
          </p:cNvSpPr>
          <p:nvPr>
            <p:ph type="title" hasCustomPrompt="1"/>
          </p:nvPr>
        </p:nvSpPr>
        <p:spPr/>
        <p:txBody>
          <a:bodyPr/>
          <a:lstStyle/>
          <a:p>
            <a:r>
              <a:rPr lang="nl-NL"/>
              <a:t>KLIK OM STIJL TE BEWERKEN</a:t>
            </a:r>
            <a:endParaRPr lang="en-GB"/>
          </a:p>
        </p:txBody>
      </p:sp>
      <p:cxnSp>
        <p:nvCxnSpPr>
          <p:cNvPr id="9" name="Rechte verbindingslijn 8">
            <a:extLst>
              <a:ext uri="{FF2B5EF4-FFF2-40B4-BE49-F238E27FC236}">
                <a16:creationId xmlns:a16="http://schemas.microsoft.com/office/drawing/2014/main" id="{2DA8CFF8-AC32-7643-B071-199013510EA8}"/>
              </a:ext>
            </a:extLst>
          </p:cNvPr>
          <p:cNvCxnSpPr>
            <a:cxnSpLocks/>
          </p:cNvCxnSpPr>
          <p:nvPr userDrawn="1"/>
        </p:nvCxnSpPr>
        <p:spPr>
          <a:xfrm>
            <a:off x="547919" y="-25399"/>
            <a:ext cx="0" cy="817563"/>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al 9">
            <a:extLst>
              <a:ext uri="{FF2B5EF4-FFF2-40B4-BE49-F238E27FC236}">
                <a16:creationId xmlns:a16="http://schemas.microsoft.com/office/drawing/2014/main" id="{7F90164E-228B-B648-BED5-78B5A47E5FDC}"/>
              </a:ext>
            </a:extLst>
          </p:cNvPr>
          <p:cNvSpPr/>
          <p:nvPr userDrawn="1"/>
        </p:nvSpPr>
        <p:spPr>
          <a:xfrm>
            <a:off x="319319" y="792164"/>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al 10">
            <a:extLst>
              <a:ext uri="{FF2B5EF4-FFF2-40B4-BE49-F238E27FC236}">
                <a16:creationId xmlns:a16="http://schemas.microsoft.com/office/drawing/2014/main" id="{CE3873BF-0974-3748-A817-0C939FD79B43}"/>
              </a:ext>
            </a:extLst>
          </p:cNvPr>
          <p:cNvSpPr/>
          <p:nvPr userDrawn="1"/>
        </p:nvSpPr>
        <p:spPr>
          <a:xfrm>
            <a:off x="257638" y="1073743"/>
            <a:ext cx="249641" cy="249641"/>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39172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cSld name="Section cov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810A69-61BA-734F-9450-0F95F3BE508C}"/>
              </a:ext>
            </a:extLst>
          </p:cNvPr>
          <p:cNvSpPr>
            <a:spLocks noGrp="1"/>
          </p:cNvSpPr>
          <p:nvPr>
            <p:ph type="title" hasCustomPrompt="1"/>
          </p:nvPr>
        </p:nvSpPr>
        <p:spPr>
          <a:xfrm>
            <a:off x="1740500" y="1772896"/>
            <a:ext cx="9606951" cy="2852737"/>
          </a:xfrm>
        </p:spPr>
        <p:txBody>
          <a:bodyPr anchor="b"/>
          <a:lstStyle>
            <a:lvl1pPr>
              <a:defRPr sz="4500"/>
            </a:lvl1pPr>
          </a:lstStyle>
          <a:p>
            <a:r>
              <a:rPr lang="nl-NL" err="1"/>
              <a:t>Chapter</a:t>
            </a:r>
            <a:r>
              <a:rPr lang="nl-NL"/>
              <a:t> </a:t>
            </a:r>
            <a:r>
              <a:rPr lang="nl-NL" err="1"/>
              <a:t>title</a:t>
            </a:r>
            <a:endParaRPr lang="en-GB"/>
          </a:p>
        </p:txBody>
      </p:sp>
      <p:sp>
        <p:nvSpPr>
          <p:cNvPr id="3" name="Tijdelijke aanduiding voor tekst 2">
            <a:extLst>
              <a:ext uri="{FF2B5EF4-FFF2-40B4-BE49-F238E27FC236}">
                <a16:creationId xmlns:a16="http://schemas.microsoft.com/office/drawing/2014/main" id="{02ACE2A9-9FA4-4A4A-922A-8271E3497F0F}"/>
              </a:ext>
            </a:extLst>
          </p:cNvPr>
          <p:cNvSpPr>
            <a:spLocks noGrp="1"/>
          </p:cNvSpPr>
          <p:nvPr>
            <p:ph type="body" idx="1" hasCustomPrompt="1"/>
          </p:nvPr>
        </p:nvSpPr>
        <p:spPr>
          <a:xfrm>
            <a:off x="1740500" y="4652620"/>
            <a:ext cx="9606951" cy="1500187"/>
          </a:xfrm>
        </p:spPr>
        <p:txBody>
          <a:bodyPr/>
          <a:lstStyle>
            <a:lvl1pPr marL="0" indent="0">
              <a:buNone/>
              <a:defRPr sz="1800">
                <a:solidFill>
                  <a:schemeClr val="accent3"/>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nl-NL" err="1"/>
              <a:t>Subtitle</a:t>
            </a:r>
            <a:r>
              <a:rPr lang="nl-NL"/>
              <a:t> </a:t>
            </a:r>
            <a:r>
              <a:rPr lang="nl-NL" err="1"/>
              <a:t>chapter</a:t>
            </a:r>
            <a:endParaRPr lang="nl-NL"/>
          </a:p>
        </p:txBody>
      </p:sp>
      <p:grpSp>
        <p:nvGrpSpPr>
          <p:cNvPr id="37" name="Groep 36">
            <a:extLst>
              <a:ext uri="{FF2B5EF4-FFF2-40B4-BE49-F238E27FC236}">
                <a16:creationId xmlns:a16="http://schemas.microsoft.com/office/drawing/2014/main" id="{9B4D83D5-C72C-B14D-B213-9F985CE5B316}"/>
              </a:ext>
            </a:extLst>
          </p:cNvPr>
          <p:cNvGrpSpPr/>
          <p:nvPr userDrawn="1"/>
        </p:nvGrpSpPr>
        <p:grpSpPr>
          <a:xfrm rot="17290924">
            <a:off x="-110003" y="-217196"/>
            <a:ext cx="6322152" cy="5505934"/>
            <a:chOff x="435488" y="760125"/>
            <a:chExt cx="4645742" cy="4045956"/>
          </a:xfrm>
        </p:grpSpPr>
        <p:sp>
          <p:nvSpPr>
            <p:cNvPr id="18" name="Ovaal 17">
              <a:extLst>
                <a:ext uri="{FF2B5EF4-FFF2-40B4-BE49-F238E27FC236}">
                  <a16:creationId xmlns:a16="http://schemas.microsoft.com/office/drawing/2014/main" id="{F1B1C4F9-92EF-C34B-BEBF-A2DB50F634F9}"/>
                </a:ext>
              </a:extLst>
            </p:cNvPr>
            <p:cNvSpPr/>
            <p:nvPr userDrawn="1"/>
          </p:nvSpPr>
          <p:spPr>
            <a:xfrm>
              <a:off x="3646350" y="760125"/>
              <a:ext cx="1434880" cy="1434880"/>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al 18">
              <a:extLst>
                <a:ext uri="{FF2B5EF4-FFF2-40B4-BE49-F238E27FC236}">
                  <a16:creationId xmlns:a16="http://schemas.microsoft.com/office/drawing/2014/main" id="{A85B0ABB-7DE8-0649-8B13-02AE0A894123}"/>
                </a:ext>
              </a:extLst>
            </p:cNvPr>
            <p:cNvSpPr/>
            <p:nvPr userDrawn="1"/>
          </p:nvSpPr>
          <p:spPr>
            <a:xfrm>
              <a:off x="3551166" y="1898231"/>
              <a:ext cx="1270938" cy="1270938"/>
            </a:xfrm>
            <a:prstGeom prst="ellipse">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Rechte verbindingslijn 3">
              <a:extLst>
                <a:ext uri="{FF2B5EF4-FFF2-40B4-BE49-F238E27FC236}">
                  <a16:creationId xmlns:a16="http://schemas.microsoft.com/office/drawing/2014/main" id="{9195E339-829D-D947-A534-48FC1B5ED817}"/>
                </a:ext>
              </a:extLst>
            </p:cNvPr>
            <p:cNvCxnSpPr>
              <a:cxnSpLocks/>
            </p:cNvCxnSpPr>
            <p:nvPr userDrawn="1"/>
          </p:nvCxnSpPr>
          <p:spPr>
            <a:xfrm flipH="1">
              <a:off x="3001279" y="2848510"/>
              <a:ext cx="138548" cy="937273"/>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35FC5AFB-DE49-424E-AA34-08EB597A5621}"/>
                </a:ext>
              </a:extLst>
            </p:cNvPr>
            <p:cNvCxnSpPr>
              <a:cxnSpLocks/>
            </p:cNvCxnSpPr>
            <p:nvPr userDrawn="1"/>
          </p:nvCxnSpPr>
          <p:spPr>
            <a:xfrm>
              <a:off x="1041888" y="1516058"/>
              <a:ext cx="1287193" cy="185757"/>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EC1536AD-CE9F-7C44-95C1-16B273122964}"/>
                </a:ext>
              </a:extLst>
            </p:cNvPr>
            <p:cNvSpPr/>
            <p:nvPr userDrawn="1"/>
          </p:nvSpPr>
          <p:spPr>
            <a:xfrm>
              <a:off x="2111844" y="1028044"/>
              <a:ext cx="1917419" cy="19174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al 4">
              <a:extLst>
                <a:ext uri="{FF2B5EF4-FFF2-40B4-BE49-F238E27FC236}">
                  <a16:creationId xmlns:a16="http://schemas.microsoft.com/office/drawing/2014/main" id="{003D7497-0704-AB4E-9266-4060E82BBC9F}"/>
                </a:ext>
              </a:extLst>
            </p:cNvPr>
            <p:cNvSpPr/>
            <p:nvPr userDrawn="1"/>
          </p:nvSpPr>
          <p:spPr>
            <a:xfrm>
              <a:off x="592366" y="1028044"/>
              <a:ext cx="899043" cy="8990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al 5">
              <a:extLst>
                <a:ext uri="{FF2B5EF4-FFF2-40B4-BE49-F238E27FC236}">
                  <a16:creationId xmlns:a16="http://schemas.microsoft.com/office/drawing/2014/main" id="{19D3D823-F77A-3445-B8CC-DD351AE7572B}"/>
                </a:ext>
              </a:extLst>
            </p:cNvPr>
            <p:cNvSpPr/>
            <p:nvPr userDrawn="1"/>
          </p:nvSpPr>
          <p:spPr>
            <a:xfrm>
              <a:off x="435488" y="854993"/>
              <a:ext cx="515636" cy="515636"/>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al 12">
              <a:extLst>
                <a:ext uri="{FF2B5EF4-FFF2-40B4-BE49-F238E27FC236}">
                  <a16:creationId xmlns:a16="http://schemas.microsoft.com/office/drawing/2014/main" id="{01A7D550-A5AF-3D46-9FC7-CF4AE9233AB0}"/>
                </a:ext>
              </a:extLst>
            </p:cNvPr>
            <p:cNvSpPr/>
            <p:nvPr userDrawn="1"/>
          </p:nvSpPr>
          <p:spPr>
            <a:xfrm>
              <a:off x="2384501" y="3759129"/>
              <a:ext cx="1046952" cy="1046952"/>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al 16">
              <a:extLst>
                <a:ext uri="{FF2B5EF4-FFF2-40B4-BE49-F238E27FC236}">
                  <a16:creationId xmlns:a16="http://schemas.microsoft.com/office/drawing/2014/main" id="{D9B99C26-5A84-C449-8A29-397509FD754B}"/>
                </a:ext>
              </a:extLst>
            </p:cNvPr>
            <p:cNvSpPr/>
            <p:nvPr userDrawn="1"/>
          </p:nvSpPr>
          <p:spPr>
            <a:xfrm>
              <a:off x="3970881" y="3941233"/>
              <a:ext cx="785817" cy="7858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Rechte verbindingslijn 19">
              <a:extLst>
                <a:ext uri="{FF2B5EF4-FFF2-40B4-BE49-F238E27FC236}">
                  <a16:creationId xmlns:a16="http://schemas.microsoft.com/office/drawing/2014/main" id="{45D828E6-9339-1E45-A8BF-1152BE32BE1C}"/>
                </a:ext>
              </a:extLst>
            </p:cNvPr>
            <p:cNvCxnSpPr>
              <a:cxnSpLocks/>
              <a:stCxn id="17" idx="2"/>
              <a:endCxn id="13" idx="6"/>
            </p:cNvCxnSpPr>
            <p:nvPr userDrawn="1"/>
          </p:nvCxnSpPr>
          <p:spPr>
            <a:xfrm flipH="1" flipV="1">
              <a:off x="3431453" y="4282605"/>
              <a:ext cx="539428" cy="51537"/>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 name="Groep 37">
            <a:extLst>
              <a:ext uri="{FF2B5EF4-FFF2-40B4-BE49-F238E27FC236}">
                <a16:creationId xmlns:a16="http://schemas.microsoft.com/office/drawing/2014/main" id="{DA67A019-95DC-CE4C-8100-4A14A97B86B9}"/>
              </a:ext>
            </a:extLst>
          </p:cNvPr>
          <p:cNvGrpSpPr/>
          <p:nvPr userDrawn="1"/>
        </p:nvGrpSpPr>
        <p:grpSpPr>
          <a:xfrm rot="4926019" flipH="1">
            <a:off x="6886559" y="-3011209"/>
            <a:ext cx="6322152" cy="5505934"/>
            <a:chOff x="435488" y="760125"/>
            <a:chExt cx="4645742" cy="4045956"/>
          </a:xfrm>
        </p:grpSpPr>
        <p:sp>
          <p:nvSpPr>
            <p:cNvPr id="39" name="Ovaal 38">
              <a:extLst>
                <a:ext uri="{FF2B5EF4-FFF2-40B4-BE49-F238E27FC236}">
                  <a16:creationId xmlns:a16="http://schemas.microsoft.com/office/drawing/2014/main" id="{0C98408E-7398-4C4D-9431-565257DB0F5D}"/>
                </a:ext>
              </a:extLst>
            </p:cNvPr>
            <p:cNvSpPr/>
            <p:nvPr userDrawn="1"/>
          </p:nvSpPr>
          <p:spPr>
            <a:xfrm>
              <a:off x="3646350" y="760125"/>
              <a:ext cx="1434880" cy="1434880"/>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al 39">
              <a:extLst>
                <a:ext uri="{FF2B5EF4-FFF2-40B4-BE49-F238E27FC236}">
                  <a16:creationId xmlns:a16="http://schemas.microsoft.com/office/drawing/2014/main" id="{0A34832F-9257-4F4F-AF94-18E1B5FAE192}"/>
                </a:ext>
              </a:extLst>
            </p:cNvPr>
            <p:cNvSpPr/>
            <p:nvPr userDrawn="1"/>
          </p:nvSpPr>
          <p:spPr>
            <a:xfrm>
              <a:off x="3551166" y="1898231"/>
              <a:ext cx="1270938" cy="1270938"/>
            </a:xfrm>
            <a:prstGeom prst="ellipse">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Rechte verbindingslijn 40">
              <a:extLst>
                <a:ext uri="{FF2B5EF4-FFF2-40B4-BE49-F238E27FC236}">
                  <a16:creationId xmlns:a16="http://schemas.microsoft.com/office/drawing/2014/main" id="{0B3A93F3-5F9B-044F-9E9B-2381D3DB8BFB}"/>
                </a:ext>
              </a:extLst>
            </p:cNvPr>
            <p:cNvCxnSpPr>
              <a:cxnSpLocks/>
            </p:cNvCxnSpPr>
            <p:nvPr userDrawn="1"/>
          </p:nvCxnSpPr>
          <p:spPr>
            <a:xfrm flipH="1">
              <a:off x="3001279" y="2848510"/>
              <a:ext cx="138548" cy="937273"/>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8E7CA116-195F-8948-899E-38EE8BDD7978}"/>
                </a:ext>
              </a:extLst>
            </p:cNvPr>
            <p:cNvCxnSpPr>
              <a:cxnSpLocks/>
            </p:cNvCxnSpPr>
            <p:nvPr userDrawn="1"/>
          </p:nvCxnSpPr>
          <p:spPr>
            <a:xfrm>
              <a:off x="1041888" y="1516058"/>
              <a:ext cx="1287193" cy="185757"/>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Ovaal 42">
              <a:extLst>
                <a:ext uri="{FF2B5EF4-FFF2-40B4-BE49-F238E27FC236}">
                  <a16:creationId xmlns:a16="http://schemas.microsoft.com/office/drawing/2014/main" id="{5DAD7E8F-7D09-D142-9690-8A08A5DF9E2B}"/>
                </a:ext>
              </a:extLst>
            </p:cNvPr>
            <p:cNvSpPr/>
            <p:nvPr userDrawn="1"/>
          </p:nvSpPr>
          <p:spPr>
            <a:xfrm>
              <a:off x="2111844" y="1028044"/>
              <a:ext cx="1917419" cy="19174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al 43">
              <a:extLst>
                <a:ext uri="{FF2B5EF4-FFF2-40B4-BE49-F238E27FC236}">
                  <a16:creationId xmlns:a16="http://schemas.microsoft.com/office/drawing/2014/main" id="{980C14D3-E946-414D-B139-533FE9F81EBB}"/>
                </a:ext>
              </a:extLst>
            </p:cNvPr>
            <p:cNvSpPr/>
            <p:nvPr userDrawn="1"/>
          </p:nvSpPr>
          <p:spPr>
            <a:xfrm>
              <a:off x="592366" y="1028044"/>
              <a:ext cx="899043" cy="8990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al 44">
              <a:extLst>
                <a:ext uri="{FF2B5EF4-FFF2-40B4-BE49-F238E27FC236}">
                  <a16:creationId xmlns:a16="http://schemas.microsoft.com/office/drawing/2014/main" id="{647E12AE-364A-C04F-8DDC-846FE8F54CF7}"/>
                </a:ext>
              </a:extLst>
            </p:cNvPr>
            <p:cNvSpPr/>
            <p:nvPr userDrawn="1"/>
          </p:nvSpPr>
          <p:spPr>
            <a:xfrm>
              <a:off x="435488" y="854993"/>
              <a:ext cx="515636" cy="515636"/>
            </a:xfrm>
            <a:prstGeom prst="ellipse">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al 45">
              <a:extLst>
                <a:ext uri="{FF2B5EF4-FFF2-40B4-BE49-F238E27FC236}">
                  <a16:creationId xmlns:a16="http://schemas.microsoft.com/office/drawing/2014/main" id="{F5CAB65F-89C2-D746-9525-E8C90B8EB970}"/>
                </a:ext>
              </a:extLst>
            </p:cNvPr>
            <p:cNvSpPr/>
            <p:nvPr userDrawn="1"/>
          </p:nvSpPr>
          <p:spPr>
            <a:xfrm>
              <a:off x="2384501" y="3759129"/>
              <a:ext cx="1046952" cy="1046952"/>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al 46">
              <a:extLst>
                <a:ext uri="{FF2B5EF4-FFF2-40B4-BE49-F238E27FC236}">
                  <a16:creationId xmlns:a16="http://schemas.microsoft.com/office/drawing/2014/main" id="{74B9031F-2970-2F48-9036-418E6B86B0BC}"/>
                </a:ext>
              </a:extLst>
            </p:cNvPr>
            <p:cNvSpPr/>
            <p:nvPr userDrawn="1"/>
          </p:nvSpPr>
          <p:spPr>
            <a:xfrm>
              <a:off x="3970881" y="3941233"/>
              <a:ext cx="785817" cy="7858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Rechte verbindingslijn 47">
              <a:extLst>
                <a:ext uri="{FF2B5EF4-FFF2-40B4-BE49-F238E27FC236}">
                  <a16:creationId xmlns:a16="http://schemas.microsoft.com/office/drawing/2014/main" id="{4FF1871F-65F7-F642-B894-17BFA3E1E8E5}"/>
                </a:ext>
              </a:extLst>
            </p:cNvPr>
            <p:cNvCxnSpPr>
              <a:cxnSpLocks/>
              <a:stCxn id="47" idx="2"/>
              <a:endCxn id="46" idx="6"/>
            </p:cNvCxnSpPr>
            <p:nvPr userDrawn="1"/>
          </p:nvCxnSpPr>
          <p:spPr>
            <a:xfrm flipH="1" flipV="1">
              <a:off x="3431453" y="4282605"/>
              <a:ext cx="539428" cy="51537"/>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5012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02" y="229307"/>
            <a:ext cx="9791700" cy="1152525"/>
          </a:xfrm>
        </p:spPr>
        <p:txBody>
          <a:bodyPr/>
          <a:lstStyle>
            <a:lvl1pPr>
              <a:defRPr>
                <a:solidFill>
                  <a:srgbClr val="004494"/>
                </a:solidFill>
              </a:defRPr>
            </a:lvl1pPr>
          </a:lstStyle>
          <a:p>
            <a:r>
              <a:rPr lang="en-US"/>
              <a:t>Click to edit Master title style</a:t>
            </a:r>
          </a:p>
        </p:txBody>
      </p:sp>
      <p:sp>
        <p:nvSpPr>
          <p:cNvPr id="6" name="Content Placeholder 2"/>
          <p:cNvSpPr>
            <a:spLocks noGrp="1"/>
          </p:cNvSpPr>
          <p:nvPr>
            <p:ph idx="1"/>
          </p:nvPr>
        </p:nvSpPr>
        <p:spPr>
          <a:xfrm>
            <a:off x="6192011" y="1700809"/>
            <a:ext cx="5568619" cy="4609107"/>
          </a:xfrm>
        </p:spPr>
        <p:txBody>
          <a:bodyPr/>
          <a:lstStyle>
            <a:lvl1pPr>
              <a:defRPr sz="2933">
                <a:solidFill>
                  <a:srgbClr val="004494"/>
                </a:solidFill>
                <a:latin typeface="Arial" panose="020B0604020202020204" pitchFamily="34" charset="0"/>
                <a:ea typeface="Arial" panose="020B0604020202020204" pitchFamily="34" charset="0"/>
                <a:cs typeface="Arial" panose="020B0604020202020204" pitchFamily="34" charset="0"/>
              </a:defRPr>
            </a:lvl1pPr>
            <a:lvl2pPr>
              <a:defRPr>
                <a:latin typeface="Arial" panose="020B0604020202020204" pitchFamily="34" charset="0"/>
                <a:ea typeface="Arial" panose="020B0604020202020204" pitchFamily="34" charset="0"/>
                <a:cs typeface="Arial" panose="020B0604020202020204" pitchFamily="34" charset="0"/>
              </a:defRPr>
            </a:lvl2pPr>
            <a:lvl3pPr>
              <a:defRPr>
                <a:latin typeface="Arial" panose="020B0604020202020204" pitchFamily="34" charset="0"/>
                <a:ea typeface="Arial" panose="020B0604020202020204" pitchFamily="34" charset="0"/>
                <a:cs typeface="Arial" panose="020B0604020202020204" pitchFamily="34" charset="0"/>
              </a:defRPr>
            </a:lvl3pPr>
            <a:lvl4pPr>
              <a:defRPr>
                <a:latin typeface="Arial" panose="020B0604020202020204" pitchFamily="34" charset="0"/>
                <a:ea typeface="Arial" panose="020B0604020202020204" pitchFamily="34" charset="0"/>
                <a:cs typeface="Arial" panose="020B0604020202020204" pitchFamily="34" charset="0"/>
              </a:defRPr>
            </a:lvl4pPr>
            <a:lvl5pPr>
              <a:defRPr>
                <a:latin typeface="Arial" panose="020B0604020202020204" pitchFamily="34" charset="0"/>
                <a:ea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1"/>
          </p:nvPr>
        </p:nvSpPr>
        <p:spPr>
          <a:xfrm>
            <a:off x="431371" y="1700809"/>
            <a:ext cx="5568619" cy="4609107"/>
          </a:xfrm>
        </p:spPr>
        <p:txBody>
          <a:bodyPr/>
          <a:lstStyle>
            <a:lvl1pPr>
              <a:defRPr sz="2933">
                <a:solidFill>
                  <a:srgbClr val="004494"/>
                </a:solidFill>
                <a:latin typeface="Arial" panose="020B0604020202020204" pitchFamily="34" charset="0"/>
                <a:ea typeface="Arial" panose="020B0604020202020204" pitchFamily="34" charset="0"/>
                <a:cs typeface="Arial" panose="020B0604020202020204" pitchFamily="34" charset="0"/>
              </a:defRPr>
            </a:lvl1pPr>
            <a:lvl2pPr>
              <a:defRPr>
                <a:latin typeface="Arial" panose="020B0604020202020204" pitchFamily="34" charset="0"/>
                <a:ea typeface="Arial" panose="020B0604020202020204" pitchFamily="34" charset="0"/>
                <a:cs typeface="Arial" panose="020B0604020202020204" pitchFamily="34" charset="0"/>
              </a:defRPr>
            </a:lvl2pPr>
            <a:lvl3pPr>
              <a:defRPr>
                <a:latin typeface="Arial" panose="020B0604020202020204" pitchFamily="34" charset="0"/>
                <a:ea typeface="Arial" panose="020B0604020202020204" pitchFamily="34" charset="0"/>
                <a:cs typeface="Arial" panose="020B0604020202020204" pitchFamily="34" charset="0"/>
              </a:defRPr>
            </a:lvl3pPr>
            <a:lvl4pPr>
              <a:defRPr>
                <a:latin typeface="Arial" panose="020B0604020202020204" pitchFamily="34" charset="0"/>
                <a:ea typeface="Arial" panose="020B0604020202020204" pitchFamily="34" charset="0"/>
                <a:cs typeface="Arial" panose="020B0604020202020204" pitchFamily="34" charset="0"/>
              </a:defRPr>
            </a:lvl4pPr>
            <a:lvl5pPr>
              <a:defRPr>
                <a:latin typeface="Arial" panose="020B0604020202020204" pitchFamily="34" charset="0"/>
                <a:ea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2B0142E-3B9E-47DD-AEB4-4C3C3F02BEEF}"/>
              </a:ext>
            </a:extLst>
          </p:cNvPr>
          <p:cNvSpPr>
            <a:spLocks noGrp="1"/>
          </p:cNvSpPr>
          <p:nvPr>
            <p:ph type="ftr" sz="quarter" idx="3"/>
          </p:nvPr>
        </p:nvSpPr>
        <p:spPr>
          <a:xfrm>
            <a:off x="96156" y="6457792"/>
            <a:ext cx="4684160" cy="365125"/>
          </a:xfrm>
          <a:prstGeom prst="rect">
            <a:avLst/>
          </a:prstGeom>
        </p:spPr>
        <p:txBody>
          <a:bodyPr/>
          <a:lstStyle>
            <a:lvl1pPr algn="l">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kern="0">
                <a:latin typeface="Arial" panose="020B0604020202020204" pitchFamily="34" charset="0"/>
                <a:cs typeface="Arial" panose="020B0604020202020204" pitchFamily="34" charset="0"/>
              </a:rPr>
              <a:t>&lt;Event&gt; </a:t>
            </a:r>
            <a:r>
              <a:rPr lang="en-GB" kern="0">
                <a:latin typeface="Arial" panose="020B0604020202020204" pitchFamily="34" charset="0"/>
                <a:cs typeface="Arial" panose="020B0604020202020204" pitchFamily="34" charset="0"/>
              </a:rPr>
              <a:t>•</a:t>
            </a:r>
            <a:r>
              <a:rPr lang="en-US" kern="0">
                <a:latin typeface="Arial" panose="020B0604020202020204" pitchFamily="34" charset="0"/>
                <a:cs typeface="Arial" panose="020B0604020202020204" pitchFamily="34" charset="0"/>
              </a:rPr>
              <a:t> &lt;Date&gt; </a:t>
            </a:r>
            <a:r>
              <a:rPr lang="en-GB" kern="0">
                <a:latin typeface="Arial" panose="020B0604020202020204" pitchFamily="34" charset="0"/>
                <a:cs typeface="Arial" panose="020B0604020202020204" pitchFamily="34" charset="0"/>
              </a:rPr>
              <a:t>• &lt;Location&gt; • &lt;Speaker&gt;</a:t>
            </a:r>
          </a:p>
        </p:txBody>
      </p:sp>
      <p:sp>
        <p:nvSpPr>
          <p:cNvPr id="10" name="Slide Number Placeholder 5">
            <a:extLst>
              <a:ext uri="{FF2B5EF4-FFF2-40B4-BE49-F238E27FC236}">
                <a16:creationId xmlns:a16="http://schemas.microsoft.com/office/drawing/2014/main" id="{173ECEB9-254D-4DF5-8BFC-80B0036B548C}"/>
              </a:ext>
            </a:extLst>
          </p:cNvPr>
          <p:cNvSpPr>
            <a:spLocks noGrp="1"/>
          </p:cNvSpPr>
          <p:nvPr>
            <p:ph type="sldNum" sz="quarter" idx="4"/>
          </p:nvPr>
        </p:nvSpPr>
        <p:spPr>
          <a:xfrm>
            <a:off x="9790142" y="6462736"/>
            <a:ext cx="647609" cy="365125"/>
          </a:xfrm>
          <a:prstGeom prst="rect">
            <a:avLst/>
          </a:prstGeom>
        </p:spPr>
        <p:txBody>
          <a:bodyPr/>
          <a:lstStyle>
            <a:lvl1pPr>
              <a:defRPr sz="1400">
                <a:latin typeface="Arial" panose="020B0604020202020204" pitchFamily="34" charset="0"/>
                <a:ea typeface="Arial" panose="020B0604020202020204" pitchFamily="34" charset="0"/>
                <a:cs typeface="Arial" panose="020B0604020202020204" pitchFamily="34" charset="0"/>
              </a:defRPr>
            </a:lvl1pPr>
          </a:lstStyle>
          <a:p>
            <a:pPr>
              <a:defRPr/>
            </a:pPr>
            <a:fld id="{65335FA0-75AA-4A71-B8A8-27E61901D58A}" type="slidenum">
              <a:rPr lang="el-GR" smtClean="0"/>
              <a:pPr>
                <a:defRPr/>
              </a:pPr>
              <a:t>‹#›</a:t>
            </a:fld>
            <a:endParaRPr lang="el-GR"/>
          </a:p>
        </p:txBody>
      </p:sp>
    </p:spTree>
    <p:extLst>
      <p:ext uri="{BB962C8B-B14F-4D97-AF65-F5344CB8AC3E}">
        <p14:creationId xmlns:p14="http://schemas.microsoft.com/office/powerpoint/2010/main" val="14293827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21098381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9325325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2324136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04/06/2025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501689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1.emf"/><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oleObject" Target="../embeddings/oleObject3.bin"/><Relationship Id="rId2" Type="http://schemas.openxmlformats.org/officeDocument/2006/relationships/slideLayout" Target="../slideLayouts/slideLayout23.xml"/><Relationship Id="rId16" Type="http://schemas.openxmlformats.org/officeDocument/2006/relationships/tags" Target="../tags/tag6.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ags" Target="../tags/tag5.xml"/><Relationship Id="rId10" Type="http://schemas.openxmlformats.org/officeDocument/2006/relationships/slideLayout" Target="../slideLayouts/slideLayout31.xml"/><Relationship Id="rId19" Type="http://schemas.openxmlformats.org/officeDocument/2006/relationships/image" Target="../media/image2.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image" Target="../media/image2.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oleObject" Target="../embeddings/oleObject5.bin"/><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tags" Target="../tags/tag9.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tags" Target="../tags/tag8.xml"/><Relationship Id="rId8"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ags" Target="../tags/tag18.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ags" Target="../tags/tag17.xml"/><Relationship Id="rId2" Type="http://schemas.openxmlformats.org/officeDocument/2006/relationships/slideLayout" Target="../slideLayouts/slideLayout64.xml"/><Relationship Id="rId16" Type="http://schemas.openxmlformats.org/officeDocument/2006/relationships/image" Target="../media/image2.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4.xml"/><Relationship Id="rId5" Type="http://schemas.openxmlformats.org/officeDocument/2006/relationships/slideLayout" Target="../slideLayouts/slideLayout67.xml"/><Relationship Id="rId15" Type="http://schemas.openxmlformats.org/officeDocument/2006/relationships/image" Target="../media/image1.emf"/><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oleObject" Target="../embeddings/oleObject13.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image" Target="../media/image22.jpeg"/><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image" Target="../media/image21.png"/><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theme" Target="../theme/theme5.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image" Target="../media/image2.png"/><Relationship Id="rId3" Type="http://schemas.openxmlformats.org/officeDocument/2006/relationships/slideLayout" Target="../slideLayouts/slideLayout98.xml"/><Relationship Id="rId21" Type="http://schemas.openxmlformats.org/officeDocument/2006/relationships/theme" Target="../theme/theme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image" Target="../media/image1.emf"/><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oleObject" Target="../embeddings/oleObject1.bin"/><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tags" Target="../tags/tag23.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image" Target="../media/image1.emf"/><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oleObject" Target="../embeddings/oleObject3.bin"/><Relationship Id="rId2" Type="http://schemas.openxmlformats.org/officeDocument/2006/relationships/slideLayout" Target="../slideLayouts/slideLayout117.xml"/><Relationship Id="rId16" Type="http://schemas.openxmlformats.org/officeDocument/2006/relationships/tags" Target="../tags/tag2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tags" Target="../tags/tag26.xml"/><Relationship Id="rId10" Type="http://schemas.openxmlformats.org/officeDocument/2006/relationships/slideLayout" Target="../slideLayouts/slideLayout125.xml"/><Relationship Id="rId19" Type="http://schemas.openxmlformats.org/officeDocument/2006/relationships/image" Target="../media/image2.png"/><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498" imgH="499" progId="TCLayout.ActiveDocument.1">
                  <p:embed/>
                </p:oleObj>
              </mc:Choice>
              <mc:Fallback>
                <p:oleObj name="think-cell Slide" r:id="rId25"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rtl="0"/>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pPr rtl="0"/>
            <a:r>
              <a:rPr lang="en-gb"/>
              <a:t>Click here to change the template for the heading 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rtl="0"/>
            <a:r>
              <a:rPr lang="en-gb"/>
              <a:t>Edit background text format</a:t>
            </a:r>
          </a:p>
          <a:p>
            <a:pPr lvl="1" rtl="0"/>
            <a:r>
              <a:rPr lang="en-gb"/>
              <a:t>Level two</a:t>
            </a:r>
          </a:p>
          <a:p>
            <a:pPr lvl="2" rtl="0"/>
            <a:r>
              <a:rPr lang="en-gb"/>
              <a:t>Level three</a:t>
            </a:r>
          </a:p>
          <a:p>
            <a:pPr lvl="3" rtl="0"/>
            <a:r>
              <a:rPr lang="en-gb"/>
              <a:t>Level four</a:t>
            </a:r>
          </a:p>
          <a:p>
            <a:pPr lvl="4" rtl="0"/>
            <a:r>
              <a:rPr lang="en-gb"/>
              <a:t>Level five</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spTree>
    <p:extLst>
      <p:ext uri="{BB962C8B-B14F-4D97-AF65-F5344CB8AC3E}">
        <p14:creationId xmlns:p14="http://schemas.microsoft.com/office/powerpoint/2010/main" val="2780049102"/>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98" imgH="499" progId="TCLayout.ActiveDocument.1">
                  <p:embed/>
                </p:oleObj>
              </mc:Choice>
              <mc:Fallback>
                <p:oleObj name="think-cell Slide" r:id="rId17" imgW="498" imgH="499" progId="TCLayout.ActiveDocument.1">
                  <p:embed/>
                  <p:pic>
                    <p:nvPicPr>
                      <p:cNvPr id="9" name="Objekt 8" hidden="1">
                        <a:extLst>
                          <a:ext uri="{FF2B5EF4-FFF2-40B4-BE49-F238E27FC236}">
                            <a16:creationId xmlns:a16="http://schemas.microsoft.com/office/drawing/2014/main" id="{F55B9FB1-673E-4FA5-AEAD-234B05B54042}"/>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rtl="0"/>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pPr rtl="0"/>
            <a:r>
              <a:rPr lang="en-gb"/>
              <a:t>Click here to change the template for the heading 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rtl="0"/>
            <a:r>
              <a:rPr lang="en-gb"/>
              <a:t>Edit background text format</a:t>
            </a:r>
          </a:p>
          <a:p>
            <a:pPr lvl="1" rtl="0"/>
            <a:r>
              <a:rPr lang="en-gb"/>
              <a:t>Level two</a:t>
            </a:r>
          </a:p>
          <a:p>
            <a:pPr lvl="2" rtl="0"/>
            <a:r>
              <a:rPr lang="en-gb"/>
              <a:t>Level three</a:t>
            </a:r>
          </a:p>
          <a:p>
            <a:pPr lvl="3" rtl="0"/>
            <a:r>
              <a:rPr lang="en-gb"/>
              <a:t>Level four</a:t>
            </a:r>
          </a:p>
          <a:p>
            <a:pPr lvl="4" rtl="0"/>
            <a:r>
              <a:rPr lang="en-gb"/>
              <a:t>Level five</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1841603515"/>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1" r:id="rId13"/>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3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2" imgW="498" imgH="499" progId="TCLayout.ActiveDocument.1">
                  <p:embed/>
                </p:oleObj>
              </mc:Choice>
              <mc:Fallback>
                <p:oleObj name="think-cell Slide" r:id="rId32"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3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45307495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9" r:id="rId24"/>
    <p:sldLayoutId id="2147483760" r:id="rId25"/>
    <p:sldLayoutId id="2147483762" r:id="rId26"/>
    <p:sldLayoutId id="2147483763" r:id="rId27"/>
    <p:sldLayoutId id="2147483764" r:id="rId28"/>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13B6D05-AFBD-40D4-9D39-D8FE6B7DAB8C}"/>
              </a:ext>
            </a:extLst>
          </p:cNvPr>
          <p:cNvGraphicFramePr>
            <a:graphicFrameLocks noChangeAspect="1"/>
          </p:cNvGraphicFramePr>
          <p:nvPr userDrawn="1">
            <p:custDataLst>
              <p:tags r:id="rId1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98" imgH="499" progId="TCLayout.ActiveDocument.1">
                  <p:embed/>
                </p:oleObj>
              </mc:Choice>
              <mc:Fallback>
                <p:oleObj name="think-cell Slide" r:id="rId14" imgW="498" imgH="499" progId="TCLayout.ActiveDocument.1">
                  <p:embed/>
                  <p:pic>
                    <p:nvPicPr>
                      <p:cNvPr id="9" name="Objekt 8" hidden="1">
                        <a:extLst>
                          <a:ext uri="{FF2B5EF4-FFF2-40B4-BE49-F238E27FC236}">
                            <a16:creationId xmlns:a16="http://schemas.microsoft.com/office/drawing/2014/main" id="{B13B6D05-AFBD-40D4-9D39-D8FE6B7DAB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A1DBC44-64F2-4BF5-89EB-3AAF3875D46E}"/>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18293"/>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57190077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18B8033-EFAF-DB48-AC6F-B22F4322F8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EC46044C-55BA-3940-BBAE-F67332785C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dianummer 5">
            <a:extLst>
              <a:ext uri="{FF2B5EF4-FFF2-40B4-BE49-F238E27FC236}">
                <a16:creationId xmlns:a16="http://schemas.microsoft.com/office/drawing/2014/main" id="{FC0585E5-D2CC-4744-B579-ADE711216D80}"/>
              </a:ext>
            </a:extLst>
          </p:cNvPr>
          <p:cNvSpPr>
            <a:spLocks noGrp="1"/>
          </p:cNvSpPr>
          <p:nvPr>
            <p:ph type="sldNum" sz="quarter" idx="4"/>
          </p:nvPr>
        </p:nvSpPr>
        <p:spPr>
          <a:xfrm>
            <a:off x="9138920" y="23653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CDBF7B-6BE1-C941-8D35-48467942CC22}" type="slidenum">
              <a:rPr lang="en-GB" smtClean="0"/>
              <a:t>‹#›</a:t>
            </a:fld>
            <a:endParaRPr lang="en-GB"/>
          </a:p>
        </p:txBody>
      </p:sp>
      <p:pic>
        <p:nvPicPr>
          <p:cNvPr id="10" name="Afbeelding 9">
            <a:extLst>
              <a:ext uri="{FF2B5EF4-FFF2-40B4-BE49-F238E27FC236}">
                <a16:creationId xmlns:a16="http://schemas.microsoft.com/office/drawing/2014/main" id="{24C097E1-73E7-F843-A193-CECE68A0E6BD}"/>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9547655" y="5525770"/>
            <a:ext cx="2694171" cy="1471017"/>
          </a:xfrm>
          <a:prstGeom prst="rect">
            <a:avLst/>
          </a:prstGeom>
        </p:spPr>
      </p:pic>
      <p:sp>
        <p:nvSpPr>
          <p:cNvPr id="7" name="TextBox 9">
            <a:extLst>
              <a:ext uri="{FF2B5EF4-FFF2-40B4-BE49-F238E27FC236}">
                <a16:creationId xmlns:a16="http://schemas.microsoft.com/office/drawing/2014/main" id="{00516A86-4EF2-164B-90FE-DC9959FB8DF5}"/>
              </a:ext>
            </a:extLst>
          </p:cNvPr>
          <p:cNvSpPr txBox="1"/>
          <p:nvPr userDrawn="1"/>
        </p:nvSpPr>
        <p:spPr>
          <a:xfrm>
            <a:off x="1159708" y="6175458"/>
            <a:ext cx="2176805" cy="492443"/>
          </a:xfrm>
          <a:prstGeom prst="rect">
            <a:avLst/>
          </a:prstGeom>
          <a:noFill/>
        </p:spPr>
        <p:txBody>
          <a:bodyPr wrap="square" lIns="0" tIns="0" rIns="0" bIns="0" rtlCol="0">
            <a:spAutoFit/>
          </a:bodyPr>
          <a:lstStyle/>
          <a:p>
            <a:pPr>
              <a:lnSpc>
                <a:spcPct val="100000"/>
              </a:lnSpc>
              <a:spcBef>
                <a:spcPts val="600"/>
              </a:spcBef>
            </a:pPr>
            <a:r>
              <a:rPr lang="en-US" sz="800" u="none" kern="1200">
                <a:solidFill>
                  <a:schemeClr val="tx1"/>
                </a:solidFill>
                <a:latin typeface="Arial"/>
                <a:ea typeface="+mn-ea"/>
                <a:cs typeface="Arial"/>
              </a:rPr>
              <a:t>This project has received funding from the European Union’s Horizon 2020 research and innovation programme under grant agreement No 953939</a:t>
            </a:r>
            <a:endParaRPr lang="en-US" sz="800" u="none">
              <a:solidFill>
                <a:schemeClr val="tx1"/>
              </a:solidFill>
              <a:latin typeface="Arial"/>
              <a:cs typeface="Arial"/>
            </a:endParaRPr>
          </a:p>
        </p:txBody>
      </p:sp>
      <p:pic>
        <p:nvPicPr>
          <p:cNvPr id="8" name="Picture 10" descr="flag_yellow_high.jpg">
            <a:extLst>
              <a:ext uri="{FF2B5EF4-FFF2-40B4-BE49-F238E27FC236}">
                <a16:creationId xmlns:a16="http://schemas.microsoft.com/office/drawing/2014/main" id="{69555237-B3FA-3D45-9D47-910D29E40DA8}"/>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283015" y="6161204"/>
            <a:ext cx="763140" cy="505191"/>
          </a:xfrm>
          <a:prstGeom prst="rect">
            <a:avLst/>
          </a:prstGeom>
        </p:spPr>
      </p:pic>
    </p:spTree>
    <p:extLst>
      <p:ext uri="{BB962C8B-B14F-4D97-AF65-F5344CB8AC3E}">
        <p14:creationId xmlns:p14="http://schemas.microsoft.com/office/powerpoint/2010/main" val="218149025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672" r:id="rId10"/>
    <p:sldLayoutId id="2147483690" r:id="rId11"/>
    <p:sldLayoutId id="2147483691" r:id="rId12"/>
    <p:sldLayoutId id="2147483704" r:id="rId13"/>
    <p:sldLayoutId id="2147483705" r:id="rId14"/>
    <p:sldLayoutId id="2147483706" r:id="rId15"/>
    <p:sldLayoutId id="2147483707" r:id="rId16"/>
    <p:sldLayoutId id="2147483708" r:id="rId17"/>
    <p:sldLayoutId id="2147483709" r:id="rId18"/>
    <p:sldLayoutId id="2147483710" r:id="rId19"/>
    <p:sldLayoutId id="2147483712" r:id="rId20"/>
    <p:sldLayoutId id="2147483713" r:id="rId21"/>
    <p:sldLayoutId id="2147483714" r:id="rId22"/>
    <p:sldLayoutId id="2147483715" r:id="rId23"/>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SzPct val="145000"/>
        <a:buFont typeface="Systeemlettertype regulie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2"/>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498" imgH="499" progId="TCLayout.ActiveDocument.1">
                  <p:embed/>
                </p:oleObj>
              </mc:Choice>
              <mc:Fallback>
                <p:oleObj name="think-cell Slide" r:id="rId24"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31134939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5"/>
            </p:custDataLst>
            <p:extLst>
              <p:ext uri="{D42A27DB-BD31-4B8C-83A1-F6EECF244321}">
                <p14:modId xmlns:p14="http://schemas.microsoft.com/office/powerpoint/2010/main" val="103040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98" imgH="499" progId="TCLayout.ActiveDocument.1">
                  <p:embed/>
                </p:oleObj>
              </mc:Choice>
              <mc:Fallback>
                <p:oleObj name="think-cell Slide" r:id="rId17" imgW="498" imgH="499" progId="TCLayout.ActiveDocument.1">
                  <p:embed/>
                  <p:pic>
                    <p:nvPicPr>
                      <p:cNvPr id="9" name="Objekt 8" hidden="1">
                        <a:extLst>
                          <a:ext uri="{FF2B5EF4-FFF2-40B4-BE49-F238E27FC236}">
                            <a16:creationId xmlns:a16="http://schemas.microsoft.com/office/drawing/2014/main" id="{F55B9FB1-673E-4FA5-AEAD-234B05B54042}"/>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04/06/2025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57461652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65.jpeg"/></Relationships>
</file>

<file path=ppt/slides/_rels/slide1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7.xml"/></Relationships>
</file>

<file path=ppt/slides/_rels/slide13.xml.rels><?xml version="1.0" encoding="UTF-8" standalone="yes"?>
<Relationships xmlns="http://schemas.openxmlformats.org/package/2006/relationships"><Relationship Id="rId13" Type="http://schemas.openxmlformats.org/officeDocument/2006/relationships/image" Target="../media/image79.png"/><Relationship Id="rId18" Type="http://schemas.openxmlformats.org/officeDocument/2006/relationships/image" Target="../media/image84.png"/><Relationship Id="rId26" Type="http://schemas.openxmlformats.org/officeDocument/2006/relationships/image" Target="../media/image92.png"/><Relationship Id="rId21" Type="http://schemas.openxmlformats.org/officeDocument/2006/relationships/image" Target="../media/image87.png"/><Relationship Id="rId34" Type="http://schemas.openxmlformats.org/officeDocument/2006/relationships/image" Target="../media/image100.png"/><Relationship Id="rId7" Type="http://schemas.openxmlformats.org/officeDocument/2006/relationships/image" Target="../media/image73.svg"/><Relationship Id="rId12" Type="http://schemas.openxmlformats.org/officeDocument/2006/relationships/image" Target="../media/image78.png"/><Relationship Id="rId17" Type="http://schemas.openxmlformats.org/officeDocument/2006/relationships/image" Target="../media/image83.png"/><Relationship Id="rId25" Type="http://schemas.openxmlformats.org/officeDocument/2006/relationships/image" Target="../media/image91.gif"/><Relationship Id="rId33" Type="http://schemas.openxmlformats.org/officeDocument/2006/relationships/image" Target="../media/image99.png"/><Relationship Id="rId38" Type="http://schemas.openxmlformats.org/officeDocument/2006/relationships/image" Target="../media/image104.jpeg"/><Relationship Id="rId2" Type="http://schemas.openxmlformats.org/officeDocument/2006/relationships/notesSlide" Target="../notesSlides/notesSlide8.xml"/><Relationship Id="rId16" Type="http://schemas.openxmlformats.org/officeDocument/2006/relationships/image" Target="../media/image82.svg"/><Relationship Id="rId20" Type="http://schemas.openxmlformats.org/officeDocument/2006/relationships/image" Target="../media/image86.svg"/><Relationship Id="rId29" Type="http://schemas.openxmlformats.org/officeDocument/2006/relationships/image" Target="../media/image95.png"/><Relationship Id="rId1" Type="http://schemas.openxmlformats.org/officeDocument/2006/relationships/slideLayout" Target="../slideLayouts/slideLayout99.xml"/><Relationship Id="rId6" Type="http://schemas.openxmlformats.org/officeDocument/2006/relationships/image" Target="../media/image72.png"/><Relationship Id="rId11" Type="http://schemas.openxmlformats.org/officeDocument/2006/relationships/image" Target="../media/image77.png"/><Relationship Id="rId24" Type="http://schemas.openxmlformats.org/officeDocument/2006/relationships/image" Target="../media/image90.png"/><Relationship Id="rId32" Type="http://schemas.openxmlformats.org/officeDocument/2006/relationships/image" Target="../media/image98.png"/><Relationship Id="rId37" Type="http://schemas.openxmlformats.org/officeDocument/2006/relationships/image" Target="../media/image103.png"/><Relationship Id="rId5" Type="http://schemas.openxmlformats.org/officeDocument/2006/relationships/image" Target="../media/image71.png"/><Relationship Id="rId15" Type="http://schemas.openxmlformats.org/officeDocument/2006/relationships/image" Target="../media/image81.png"/><Relationship Id="rId23" Type="http://schemas.openxmlformats.org/officeDocument/2006/relationships/image" Target="../media/image89.jpeg"/><Relationship Id="rId28" Type="http://schemas.openxmlformats.org/officeDocument/2006/relationships/image" Target="../media/image94.jpeg"/><Relationship Id="rId36" Type="http://schemas.openxmlformats.org/officeDocument/2006/relationships/image" Target="../media/image102.png"/><Relationship Id="rId10" Type="http://schemas.openxmlformats.org/officeDocument/2006/relationships/image" Target="../media/image76.png"/><Relationship Id="rId19" Type="http://schemas.openxmlformats.org/officeDocument/2006/relationships/image" Target="../media/image85.png"/><Relationship Id="rId31" Type="http://schemas.openxmlformats.org/officeDocument/2006/relationships/image" Target="../media/image97.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80.png"/><Relationship Id="rId22" Type="http://schemas.openxmlformats.org/officeDocument/2006/relationships/image" Target="../media/image88.png"/><Relationship Id="rId27" Type="http://schemas.openxmlformats.org/officeDocument/2006/relationships/image" Target="../media/image93.jpeg"/><Relationship Id="rId30" Type="http://schemas.openxmlformats.org/officeDocument/2006/relationships/image" Target="../media/image96.jfif"/><Relationship Id="rId35" Type="http://schemas.openxmlformats.org/officeDocument/2006/relationships/image" Target="../media/image101.png"/><Relationship Id="rId8" Type="http://schemas.openxmlformats.org/officeDocument/2006/relationships/image" Target="../media/image74.png"/><Relationship Id="rId3"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39.xml"/><Relationship Id="rId6" Type="http://schemas.openxmlformats.org/officeDocument/2006/relationships/image" Target="../media/image88.png"/><Relationship Id="rId5" Type="http://schemas.openxmlformats.org/officeDocument/2006/relationships/image" Target="../media/image98.png"/><Relationship Id="rId4" Type="http://schemas.openxmlformats.org/officeDocument/2006/relationships/image" Target="../media/image109.jpg"/></Relationships>
</file>

<file path=ppt/slides/_rels/slide1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58.xml"/><Relationship Id="rId5" Type="http://schemas.openxmlformats.org/officeDocument/2006/relationships/image" Target="../media/image112.jpeg"/><Relationship Id="rId4" Type="http://schemas.openxmlformats.org/officeDocument/2006/relationships/image" Target="../media/image1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38.xml"/><Relationship Id="rId4" Type="http://schemas.openxmlformats.org/officeDocument/2006/relationships/image" Target="../media/image115.jpeg"/></Relationships>
</file>

<file path=ppt/slides/_rels/slide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2.xml"/><Relationship Id="rId1" Type="http://schemas.openxmlformats.org/officeDocument/2006/relationships/slideLayout" Target="../slideLayouts/slideLayout45.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21.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jpeg"/><Relationship Id="rId2" Type="http://schemas.openxmlformats.org/officeDocument/2006/relationships/notesSlide" Target="../notesSlides/notesSlide13.xml"/><Relationship Id="rId16" Type="http://schemas.openxmlformats.org/officeDocument/2006/relationships/image" Target="../media/image133.png"/><Relationship Id="rId1" Type="http://schemas.openxmlformats.org/officeDocument/2006/relationships/slideLayout" Target="../slideLayouts/slideLayout4.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2.jpe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 Id="rId14" Type="http://schemas.openxmlformats.org/officeDocument/2006/relationships/image" Target="../media/image131.png"/></Relationships>
</file>

<file path=ppt/slides/_rels/slide22.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hyperlink" Target="mailto:Anastazia.kronberg@businessregion.se" TargetMode="Externa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77.xml"/><Relationship Id="rId5" Type="http://schemas.openxmlformats.org/officeDocument/2006/relationships/image" Target="../media/image40.jpe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89.xml"/><Relationship Id="rId5" Type="http://schemas.openxmlformats.org/officeDocument/2006/relationships/image" Target="../media/image44.jpeg"/><Relationship Id="rId4" Type="http://schemas.openxmlformats.org/officeDocument/2006/relationships/image" Target="../media/image43.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8.xml"/></Relationships>
</file>

<file path=ppt/slides/_rels/slide8.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6.jpeg"/><Relationship Id="rId7" Type="http://schemas.openxmlformats.org/officeDocument/2006/relationships/image" Target="../media/image59.jpeg"/><Relationship Id="rId2" Type="http://schemas.openxmlformats.org/officeDocument/2006/relationships/notesSlide" Target="../notesSlides/notesSlide5.xml"/><Relationship Id="rId1" Type="http://schemas.openxmlformats.org/officeDocument/2006/relationships/slideLayout" Target="../slideLayouts/slideLayout59.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https://rytle.de/wp-content/uploads/2022/09/2020-06-13_Rytle__00051-scaled.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customXml" Target="../ink/ink1.xml"/><Relationship Id="rId7"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F0A403D-D91A-7D48-B822-480D01847CD5}"/>
              </a:ext>
            </a:extLst>
          </p:cNvPr>
          <p:cNvSpPr>
            <a:spLocks noGrp="1"/>
          </p:cNvSpPr>
          <p:nvPr>
            <p:ph type="ctrTitle"/>
          </p:nvPr>
        </p:nvSpPr>
        <p:spPr>
          <a:xfrm>
            <a:off x="3048000" y="2596192"/>
            <a:ext cx="5732929" cy="2193644"/>
          </a:xfrm>
        </p:spPr>
        <p:txBody>
          <a:bodyPr>
            <a:normAutofit fontScale="90000"/>
          </a:bodyPr>
          <a:lstStyle/>
          <a:p>
            <a:r>
              <a:rPr lang="en-GB" sz="5600" dirty="0"/>
              <a:t> </a:t>
            </a:r>
            <a:br>
              <a:rPr lang="en-GB" sz="5600" dirty="0"/>
            </a:br>
            <a:br>
              <a:rPr lang="en-GB" sz="4400" dirty="0"/>
            </a:br>
            <a:r>
              <a:rPr lang="en-GB" sz="5600" dirty="0">
                <a:cs typeface="Arial"/>
              </a:rPr>
              <a:t>Move21</a:t>
            </a:r>
            <a:br>
              <a:rPr lang="en-GB" sz="5600" dirty="0">
                <a:cs typeface="Arial"/>
              </a:rPr>
            </a:br>
            <a:r>
              <a:rPr lang="en-GB" sz="2200" dirty="0" err="1">
                <a:cs typeface="Arial"/>
              </a:rPr>
              <a:t>Mobilitetshotellet</a:t>
            </a:r>
            <a:r>
              <a:rPr lang="en-GB" sz="2200" dirty="0">
                <a:cs typeface="Arial"/>
              </a:rPr>
              <a:t>  </a:t>
            </a:r>
            <a:r>
              <a:rPr lang="en-GB" sz="2200" dirty="0" err="1">
                <a:cs typeface="Arial"/>
              </a:rPr>
              <a:t>i</a:t>
            </a:r>
            <a:r>
              <a:rPr lang="en-GB" sz="2200" dirty="0">
                <a:cs typeface="Arial"/>
              </a:rPr>
              <a:t> Nordstan </a:t>
            </a:r>
            <a:br>
              <a:rPr lang="en-GB" sz="2700" dirty="0"/>
            </a:br>
            <a:endParaRPr lang="en-GB" sz="2200" b="0" dirty="0"/>
          </a:p>
        </p:txBody>
      </p:sp>
      <p:sp>
        <p:nvSpPr>
          <p:cNvPr id="3" name="Underrubrik 2">
            <a:extLst>
              <a:ext uri="{FF2B5EF4-FFF2-40B4-BE49-F238E27FC236}">
                <a16:creationId xmlns:a16="http://schemas.microsoft.com/office/drawing/2014/main" id="{340A39CE-D34A-3B5E-B88D-710227609342}"/>
              </a:ext>
            </a:extLst>
          </p:cNvPr>
          <p:cNvSpPr>
            <a:spLocks noGrp="1"/>
          </p:cNvSpPr>
          <p:nvPr>
            <p:ph type="subTitle" idx="1"/>
          </p:nvPr>
        </p:nvSpPr>
        <p:spPr>
          <a:xfrm>
            <a:off x="3700327" y="5777829"/>
            <a:ext cx="4572000" cy="933254"/>
          </a:xfrm>
        </p:spPr>
        <p:txBody>
          <a:bodyPr/>
          <a:lstStyle/>
          <a:p>
            <a:endParaRPr lang="nb-NO" sz="1400" dirty="0">
              <a:cs typeface="Arial"/>
            </a:endParaRPr>
          </a:p>
          <a:p>
            <a:r>
              <a:rPr lang="nb-NO" sz="1400" dirty="0"/>
              <a:t>Anastazia Kronberg</a:t>
            </a:r>
            <a:endParaRPr lang="nb-NO" sz="1400" dirty="0">
              <a:cs typeface="Arial"/>
            </a:endParaRPr>
          </a:p>
          <a:p>
            <a:endParaRPr lang="sv-SE" dirty="0"/>
          </a:p>
        </p:txBody>
      </p:sp>
      <p:sp>
        <p:nvSpPr>
          <p:cNvPr id="4" name="Platshållare för text 3">
            <a:extLst>
              <a:ext uri="{FF2B5EF4-FFF2-40B4-BE49-F238E27FC236}">
                <a16:creationId xmlns:a16="http://schemas.microsoft.com/office/drawing/2014/main" id="{E123B3BA-B44C-0EF5-C52A-2ACF221B98D7}"/>
              </a:ext>
            </a:extLst>
          </p:cNvPr>
          <p:cNvSpPr>
            <a:spLocks noGrp="1"/>
          </p:cNvSpPr>
          <p:nvPr>
            <p:ph type="body" sz="quarter" idx="10"/>
          </p:nvPr>
        </p:nvSpPr>
        <p:spPr/>
        <p:txBody>
          <a:bodyPr/>
          <a:lstStyle/>
          <a:p>
            <a:r>
              <a:rPr lang="sv-SE" dirty="0"/>
              <a:t>2025-06-16</a:t>
            </a:r>
          </a:p>
        </p:txBody>
      </p:sp>
    </p:spTree>
    <p:extLst>
      <p:ext uri="{BB962C8B-B14F-4D97-AF65-F5344CB8AC3E}">
        <p14:creationId xmlns:p14="http://schemas.microsoft.com/office/powerpoint/2010/main" val="389644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7413B5-50A0-1F0B-F5B8-4EEC3E5E4A99}"/>
              </a:ext>
            </a:extLst>
          </p:cNvPr>
          <p:cNvSpPr>
            <a:spLocks noGrp="1"/>
          </p:cNvSpPr>
          <p:nvPr>
            <p:ph type="title"/>
          </p:nvPr>
        </p:nvSpPr>
        <p:spPr>
          <a:xfrm>
            <a:off x="6475413" y="365125"/>
            <a:ext cx="4876800" cy="1325563"/>
          </a:xfrm>
        </p:spPr>
        <p:txBody>
          <a:bodyPr anchor="b">
            <a:normAutofit/>
          </a:bodyPr>
          <a:lstStyle/>
          <a:p>
            <a:r>
              <a:rPr lang="sv-SE"/>
              <a:t>En del av utmaningen </a:t>
            </a:r>
          </a:p>
        </p:txBody>
      </p:sp>
      <p:sp>
        <p:nvSpPr>
          <p:cNvPr id="3" name="Platshållare för innehåll 2">
            <a:extLst>
              <a:ext uri="{FF2B5EF4-FFF2-40B4-BE49-F238E27FC236}">
                <a16:creationId xmlns:a16="http://schemas.microsoft.com/office/drawing/2014/main" id="{53A0B88C-9453-37EB-1367-50BEB17D1AA7}"/>
              </a:ext>
            </a:extLst>
          </p:cNvPr>
          <p:cNvSpPr>
            <a:spLocks noGrp="1"/>
          </p:cNvSpPr>
          <p:nvPr>
            <p:ph sz="half" idx="1"/>
          </p:nvPr>
        </p:nvSpPr>
        <p:spPr>
          <a:xfrm>
            <a:off x="6475413" y="1825625"/>
            <a:ext cx="4876800" cy="3979863"/>
          </a:xfrm>
        </p:spPr>
        <p:txBody>
          <a:bodyPr vert="horz" lIns="91440" tIns="45720" rIns="91440" bIns="45720" rtlCol="0">
            <a:normAutofit fontScale="92500" lnSpcReduction="10000"/>
          </a:bodyPr>
          <a:lstStyle/>
          <a:p>
            <a:pPr marL="0" indent="0">
              <a:buNone/>
            </a:pPr>
            <a:r>
              <a:rPr lang="sv-SE"/>
              <a:t>Last mile en stor utmaning i stadsmiljö</a:t>
            </a:r>
          </a:p>
          <a:p>
            <a:pPr marL="271145" indent="-271145"/>
            <a:r>
              <a:rPr lang="sv-SE"/>
              <a:t>Godstrafiken står för ca 15% av transporterna i våra städer</a:t>
            </a:r>
          </a:p>
          <a:p>
            <a:pPr marL="271145" indent="-271145"/>
            <a:r>
              <a:rPr lang="sv-SE"/>
              <a:t>Men utgör mer än ¼ del av </a:t>
            </a:r>
            <a:br>
              <a:rPr lang="sv-SE"/>
            </a:br>
            <a:r>
              <a:rPr lang="sv-SE"/>
              <a:t>utsläppen av CO2</a:t>
            </a:r>
          </a:p>
          <a:p>
            <a:pPr marL="271145" indent="-271145"/>
            <a:r>
              <a:rPr lang="sv-SE"/>
              <a:t>Trängsel, buller och trafikfarliga </a:t>
            </a:r>
            <a:br>
              <a:rPr lang="sv-SE"/>
            </a:br>
            <a:r>
              <a:rPr lang="sv-SE"/>
              <a:t>miljöer</a:t>
            </a:r>
          </a:p>
          <a:p>
            <a:pPr marL="271145" indent="-271145"/>
            <a:r>
              <a:rPr lang="sv-SE"/>
              <a:t>Onödig yta för svängradier och uppställning</a:t>
            </a:r>
          </a:p>
          <a:p>
            <a:pPr marL="271145" indent="-271145"/>
            <a:r>
              <a:rPr lang="sv-SE"/>
              <a:t>Kostsamt- låg fyllnadsgrad </a:t>
            </a:r>
          </a:p>
          <a:p>
            <a:pPr marL="271145" indent="-271145"/>
            <a:r>
              <a:rPr lang="sv-SE"/>
              <a:t>Vakanta butikslokaler </a:t>
            </a:r>
          </a:p>
          <a:p>
            <a:pPr marL="271145" indent="-271145"/>
            <a:endParaRPr lang="sv-SE"/>
          </a:p>
        </p:txBody>
      </p:sp>
      <p:pic>
        <p:nvPicPr>
          <p:cNvPr id="13" name="Platshållare för innehåll 12">
            <a:extLst>
              <a:ext uri="{FF2B5EF4-FFF2-40B4-BE49-F238E27FC236}">
                <a16:creationId xmlns:a16="http://schemas.microsoft.com/office/drawing/2014/main" id="{892E020D-ECC1-AC51-E360-743EFA430F38}"/>
              </a:ext>
            </a:extLst>
          </p:cNvPr>
          <p:cNvPicPr>
            <a:picLocks noGrp="1" noChangeAspect="1"/>
          </p:cNvPicPr>
          <p:nvPr>
            <p:ph type="pic" sz="quarter" idx="13"/>
          </p:nvPr>
        </p:nvPicPr>
        <p:blipFill rotWithShape="1">
          <a:blip r:embed="rId3"/>
          <a:srcRect l="26413" t="24653" r="19235" b="20000"/>
          <a:stretch/>
        </p:blipFill>
        <p:spPr>
          <a:xfrm>
            <a:off x="0" y="135677"/>
            <a:ext cx="5544466" cy="3795712"/>
          </a:xfrm>
          <a:noFill/>
        </p:spPr>
      </p:pic>
      <p:pic>
        <p:nvPicPr>
          <p:cNvPr id="1026" name="Picture 2" descr="Övergivna platser skrattar medborgarna i ansiktet | Göteborgs-Posten">
            <a:extLst>
              <a:ext uri="{FF2B5EF4-FFF2-40B4-BE49-F238E27FC236}">
                <a16:creationId xmlns:a16="http://schemas.microsoft.com/office/drawing/2014/main" id="{733A14F9-EBAA-2510-6D34-97BCB25FD4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31389"/>
            <a:ext cx="5544466" cy="277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839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7413B5-50A0-1F0B-F5B8-4EEC3E5E4A99}"/>
              </a:ext>
            </a:extLst>
          </p:cNvPr>
          <p:cNvSpPr>
            <a:spLocks noGrp="1"/>
          </p:cNvSpPr>
          <p:nvPr>
            <p:ph type="title"/>
          </p:nvPr>
        </p:nvSpPr>
        <p:spPr/>
        <p:txBody>
          <a:bodyPr/>
          <a:lstStyle/>
          <a:p>
            <a:r>
              <a:rPr lang="sv-SE">
                <a:cs typeface="Arial"/>
              </a:rPr>
              <a:t>Mikromobilitet som lösning </a:t>
            </a:r>
            <a:endParaRPr lang="sv-SE"/>
          </a:p>
        </p:txBody>
      </p:sp>
      <p:sp>
        <p:nvSpPr>
          <p:cNvPr id="3" name="Platshållare för innehåll 2">
            <a:extLst>
              <a:ext uri="{FF2B5EF4-FFF2-40B4-BE49-F238E27FC236}">
                <a16:creationId xmlns:a16="http://schemas.microsoft.com/office/drawing/2014/main" id="{53A0B88C-9453-37EB-1367-50BEB17D1AA7}"/>
              </a:ext>
            </a:extLst>
          </p:cNvPr>
          <p:cNvSpPr>
            <a:spLocks noGrp="1"/>
          </p:cNvSpPr>
          <p:nvPr>
            <p:ph sz="half" idx="1"/>
          </p:nvPr>
        </p:nvSpPr>
        <p:spPr/>
        <p:txBody>
          <a:bodyPr vert="horz" lIns="91440" tIns="45720" rIns="91440" bIns="45720" rtlCol="0" anchor="t">
            <a:normAutofit fontScale="92500" lnSpcReduction="20000"/>
          </a:bodyPr>
          <a:lstStyle/>
          <a:p>
            <a:pPr marL="271145" indent="-271145"/>
            <a:r>
              <a:rPr lang="sv-SE">
                <a:cs typeface="Arial"/>
              </a:rPr>
              <a:t>Gröna, tysta och mer effektiva i tät stadsmiljö</a:t>
            </a:r>
          </a:p>
          <a:p>
            <a:pPr marL="271145" indent="-271145"/>
            <a:r>
              <a:rPr lang="sv-SE">
                <a:cs typeface="Arial"/>
              </a:rPr>
              <a:t>Minskar utsläppen av luftföroreningar </a:t>
            </a:r>
          </a:p>
          <a:p>
            <a:pPr marL="271145" indent="-271145"/>
            <a:r>
              <a:rPr lang="sv-SE">
                <a:cs typeface="Arial"/>
              </a:rPr>
              <a:t>Bidrar till lugn och trygg närmiljö</a:t>
            </a:r>
          </a:p>
          <a:p>
            <a:pPr marL="271145" indent="-271145"/>
            <a:r>
              <a:rPr lang="sv-SE">
                <a:cs typeface="Arial"/>
              </a:rPr>
              <a:t>Kräver liten yta, ger plats för andra kvalitéer</a:t>
            </a:r>
          </a:p>
          <a:p>
            <a:pPr marL="271145" indent="-271145"/>
            <a:r>
              <a:rPr lang="sv-SE">
                <a:cs typeface="Arial"/>
              </a:rPr>
              <a:t>Ger möjlighet för bilfria gator </a:t>
            </a:r>
          </a:p>
          <a:p>
            <a:pPr marL="271145" indent="-271145"/>
            <a:r>
              <a:rPr lang="sv-SE">
                <a:cs typeface="Arial"/>
              </a:rPr>
              <a:t>Genvägar och parkering närmare kund</a:t>
            </a:r>
          </a:p>
          <a:p>
            <a:pPr marL="271145" indent="-271145"/>
            <a:r>
              <a:rPr lang="sv-SE">
                <a:cs typeface="Arial"/>
              </a:rPr>
              <a:t>Högre produktivitet än distribution med skåpbil och transportbil </a:t>
            </a:r>
          </a:p>
          <a:p>
            <a:pPr marL="271145" indent="-271145"/>
            <a:r>
              <a:rPr lang="sv-SE">
                <a:cs typeface="Arial"/>
              </a:rPr>
              <a:t>Kräver inte körkort, möjlighet att anställa andra grupper  </a:t>
            </a:r>
          </a:p>
          <a:p>
            <a:pPr marL="271145" indent="-271145"/>
            <a:endParaRPr lang="sv-SE">
              <a:cs typeface="Arial"/>
            </a:endParaRPr>
          </a:p>
          <a:p>
            <a:pPr marL="271145" indent="-271145"/>
            <a:endParaRPr lang="sv-SE">
              <a:cs typeface="Arial"/>
            </a:endParaRPr>
          </a:p>
          <a:p>
            <a:pPr marL="271145" indent="-271145"/>
            <a:endParaRPr lang="sv-SE">
              <a:cs typeface="Arial"/>
            </a:endParaRPr>
          </a:p>
        </p:txBody>
      </p:sp>
      <p:pic>
        <p:nvPicPr>
          <p:cNvPr id="6" name="Platshållare för bild 5" descr="En bild som visar utomhus, byggnad, himmel, gata&#10;&#10;Automatiskt genererad beskrivning">
            <a:extLst>
              <a:ext uri="{FF2B5EF4-FFF2-40B4-BE49-F238E27FC236}">
                <a16:creationId xmlns:a16="http://schemas.microsoft.com/office/drawing/2014/main" id="{C72AA6A0-F703-D624-DE70-C91E3C157707}"/>
              </a:ext>
            </a:extLst>
          </p:cNvPr>
          <p:cNvPicPr>
            <a:picLocks noGrp="1" noChangeAspect="1"/>
          </p:cNvPicPr>
          <p:nvPr>
            <p:ph type="pic" sz="quarter" idx="13"/>
          </p:nvPr>
        </p:nvPicPr>
        <p:blipFill>
          <a:blip r:embed="rId2"/>
          <a:srcRect l="20370" r="20370"/>
          <a:stretch>
            <a:fillRect/>
          </a:stretch>
        </p:blipFill>
        <p:spPr/>
      </p:pic>
    </p:spTree>
    <p:extLst>
      <p:ext uri="{BB962C8B-B14F-4D97-AF65-F5344CB8AC3E}">
        <p14:creationId xmlns:p14="http://schemas.microsoft.com/office/powerpoint/2010/main" val="1031780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4AA51D0D-C3ED-BD6A-00D9-DC739236DD0D}"/>
              </a:ext>
            </a:extLst>
          </p:cNvPr>
          <p:cNvPicPr>
            <a:picLocks noGrp="1" noChangeAspect="1"/>
          </p:cNvPicPr>
          <p:nvPr>
            <p:ph idx="1"/>
          </p:nvPr>
        </p:nvPicPr>
        <p:blipFill>
          <a:blip r:embed="rId2"/>
          <a:srcRect l="33282" t="17213" r="34977" b="3552"/>
          <a:stretch/>
        </p:blipFill>
        <p:spPr>
          <a:xfrm>
            <a:off x="5769629" y="366939"/>
            <a:ext cx="4455596" cy="6255874"/>
          </a:xfrm>
        </p:spPr>
      </p:pic>
      <p:pic>
        <p:nvPicPr>
          <p:cNvPr id="5" name="Bildobjekt 3" descr="En bild som visar text, skärmbild, elektronik, visa&#10;&#10;Automatiskt genererad beskrivning">
            <a:extLst>
              <a:ext uri="{FF2B5EF4-FFF2-40B4-BE49-F238E27FC236}">
                <a16:creationId xmlns:a16="http://schemas.microsoft.com/office/drawing/2014/main" id="{32DED639-FD2B-1067-1BBF-1D59262CB959}"/>
              </a:ext>
            </a:extLst>
          </p:cNvPr>
          <p:cNvPicPr>
            <a:picLocks noChangeAspect="1"/>
          </p:cNvPicPr>
          <p:nvPr/>
        </p:nvPicPr>
        <p:blipFill rotWithShape="1">
          <a:blip r:embed="rId3"/>
          <a:srcRect l="40619" t="14828" r="26306" b="3793"/>
          <a:stretch/>
        </p:blipFill>
        <p:spPr>
          <a:xfrm>
            <a:off x="1055914" y="359228"/>
            <a:ext cx="4443589" cy="6139543"/>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5975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6414" y="353861"/>
            <a:ext cx="10164890" cy="579097"/>
          </a:xfrm>
        </p:spPr>
        <p:txBody>
          <a:bodyPr/>
          <a:lstStyle/>
          <a:p>
            <a:r>
              <a:rPr lang="sv-SE" dirty="0"/>
              <a:t>Företag per segment</a:t>
            </a:r>
          </a:p>
        </p:txBody>
      </p:sp>
      <p:cxnSp>
        <p:nvCxnSpPr>
          <p:cNvPr id="27" name="Rak 26">
            <a:extLst>
              <a:ext uri="{FF2B5EF4-FFF2-40B4-BE49-F238E27FC236}">
                <a16:creationId xmlns:a16="http://schemas.microsoft.com/office/drawing/2014/main" id="{E115BB03-0282-D64F-ADEB-74FACD602CBD}"/>
              </a:ext>
            </a:extLst>
          </p:cNvPr>
          <p:cNvCxnSpPr>
            <a:cxnSpLocks/>
          </p:cNvCxnSpPr>
          <p:nvPr/>
        </p:nvCxnSpPr>
        <p:spPr>
          <a:xfrm>
            <a:off x="1201287" y="2011005"/>
            <a:ext cx="10446343"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1" name="Rak 30">
            <a:extLst>
              <a:ext uri="{FF2B5EF4-FFF2-40B4-BE49-F238E27FC236}">
                <a16:creationId xmlns:a16="http://schemas.microsoft.com/office/drawing/2014/main" id="{B1D640D9-B8DE-C647-8281-733E6A886AB2}"/>
              </a:ext>
            </a:extLst>
          </p:cNvPr>
          <p:cNvCxnSpPr>
            <a:cxnSpLocks/>
          </p:cNvCxnSpPr>
          <p:nvPr/>
        </p:nvCxnSpPr>
        <p:spPr>
          <a:xfrm>
            <a:off x="1201287" y="2800489"/>
            <a:ext cx="10433539"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2" name="Rak 31">
            <a:extLst>
              <a:ext uri="{FF2B5EF4-FFF2-40B4-BE49-F238E27FC236}">
                <a16:creationId xmlns:a16="http://schemas.microsoft.com/office/drawing/2014/main" id="{4360EBA7-F7A7-F342-A76F-F74E9E4CC6E9}"/>
              </a:ext>
            </a:extLst>
          </p:cNvPr>
          <p:cNvCxnSpPr>
            <a:cxnSpLocks/>
          </p:cNvCxnSpPr>
          <p:nvPr/>
        </p:nvCxnSpPr>
        <p:spPr>
          <a:xfrm>
            <a:off x="1201287" y="3599964"/>
            <a:ext cx="10454589"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 name="Rak 34">
            <a:extLst>
              <a:ext uri="{FF2B5EF4-FFF2-40B4-BE49-F238E27FC236}">
                <a16:creationId xmlns:a16="http://schemas.microsoft.com/office/drawing/2014/main" id="{025E592A-FE9E-384A-828D-1D554FD6A8D8}"/>
              </a:ext>
            </a:extLst>
          </p:cNvPr>
          <p:cNvCxnSpPr>
            <a:cxnSpLocks/>
          </p:cNvCxnSpPr>
          <p:nvPr/>
        </p:nvCxnSpPr>
        <p:spPr>
          <a:xfrm>
            <a:off x="1108396" y="4412012"/>
            <a:ext cx="10547481"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Rak 37">
            <a:extLst>
              <a:ext uri="{FF2B5EF4-FFF2-40B4-BE49-F238E27FC236}">
                <a16:creationId xmlns:a16="http://schemas.microsoft.com/office/drawing/2014/main" id="{82A02DAD-4F9B-7C46-983E-4EEB06FF9050}"/>
              </a:ext>
            </a:extLst>
          </p:cNvPr>
          <p:cNvCxnSpPr>
            <a:cxnSpLocks/>
          </p:cNvCxnSpPr>
          <p:nvPr/>
        </p:nvCxnSpPr>
        <p:spPr>
          <a:xfrm>
            <a:off x="1201288" y="5158001"/>
            <a:ext cx="10438097"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sp>
        <p:nvSpPr>
          <p:cNvPr id="46" name="Rektangel: rundade hörn 45">
            <a:extLst>
              <a:ext uri="{FF2B5EF4-FFF2-40B4-BE49-F238E27FC236}">
                <a16:creationId xmlns:a16="http://schemas.microsoft.com/office/drawing/2014/main" id="{4D8FB1B9-3331-4DF2-808F-F6589D39F0C4}"/>
              </a:ext>
            </a:extLst>
          </p:cNvPr>
          <p:cNvSpPr/>
          <p:nvPr/>
        </p:nvSpPr>
        <p:spPr>
          <a:xfrm>
            <a:off x="169739" y="1251412"/>
            <a:ext cx="3038256" cy="570953"/>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A) Tillverkande företag fordon och tillbehör</a:t>
            </a:r>
            <a:endParaRPr kumimoji="0" lang="sv-SE" sz="900" b="1" i="0" u="none" strike="noStrike" kern="1200" cap="none" spc="0" normalizeH="0" baseline="0" noProof="0" dirty="0">
              <a:ln>
                <a:noFill/>
              </a:ln>
              <a:solidFill>
                <a:prstClr val="black"/>
              </a:solidFill>
              <a:effectLst/>
              <a:uLnTx/>
              <a:uFillTx/>
              <a:latin typeface="Arial"/>
              <a:ea typeface="+mn-ea"/>
              <a:cs typeface="Arial"/>
            </a:endParaRPr>
          </a:p>
        </p:txBody>
      </p:sp>
      <p:sp>
        <p:nvSpPr>
          <p:cNvPr id="47" name="Rektangel: rundade hörn 46">
            <a:extLst>
              <a:ext uri="{FF2B5EF4-FFF2-40B4-BE49-F238E27FC236}">
                <a16:creationId xmlns:a16="http://schemas.microsoft.com/office/drawing/2014/main" id="{7538D000-FDC2-4FB1-A901-6DE0F5980C04}"/>
              </a:ext>
            </a:extLst>
          </p:cNvPr>
          <p:cNvSpPr/>
          <p:nvPr/>
        </p:nvSpPr>
        <p:spPr>
          <a:xfrm>
            <a:off x="162353" y="2911506"/>
            <a:ext cx="3038256" cy="570953"/>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C)  Mikromobilitetstjänster</a:t>
            </a:r>
            <a:endParaRPr kumimoji="0" lang="sv-SE" sz="900" b="1" i="0" u="none" strike="noStrike" kern="1200" cap="none" spc="0" normalizeH="0" baseline="0" noProof="0" dirty="0">
              <a:ln>
                <a:noFill/>
              </a:ln>
              <a:solidFill>
                <a:prstClr val="black"/>
              </a:solidFill>
              <a:effectLst/>
              <a:uLnTx/>
              <a:uFillTx/>
              <a:latin typeface="Arial"/>
              <a:ea typeface="+mn-ea"/>
              <a:cs typeface="Arial"/>
            </a:endParaRPr>
          </a:p>
        </p:txBody>
      </p:sp>
      <p:sp>
        <p:nvSpPr>
          <p:cNvPr id="48" name="Rektangel: rundade hörn 47">
            <a:extLst>
              <a:ext uri="{FF2B5EF4-FFF2-40B4-BE49-F238E27FC236}">
                <a16:creationId xmlns:a16="http://schemas.microsoft.com/office/drawing/2014/main" id="{D1D3A40C-DDF1-4334-9281-99B1A8D079E3}"/>
              </a:ext>
            </a:extLst>
          </p:cNvPr>
          <p:cNvSpPr/>
          <p:nvPr/>
        </p:nvSpPr>
        <p:spPr>
          <a:xfrm>
            <a:off x="143579" y="3646240"/>
            <a:ext cx="3038256" cy="570953"/>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D) Mikrologistik</a:t>
            </a:r>
            <a:endParaRPr kumimoji="0" lang="en-GB" sz="933" b="1" i="0" u="none" strike="noStrike" kern="1200" cap="none" spc="0" normalizeH="0" baseline="0" noProof="0" dirty="0">
              <a:ln>
                <a:noFill/>
              </a:ln>
              <a:solidFill>
                <a:prstClr val="black"/>
              </a:solidFill>
              <a:effectLst/>
              <a:uLnTx/>
              <a:uFillTx/>
              <a:latin typeface="Arial"/>
              <a:ea typeface="+mn-ea"/>
              <a:cs typeface="+mn-cs"/>
            </a:endParaRPr>
          </a:p>
        </p:txBody>
      </p:sp>
      <p:sp>
        <p:nvSpPr>
          <p:cNvPr id="51" name="Rektangel: rundade hörn 50">
            <a:extLst>
              <a:ext uri="{FF2B5EF4-FFF2-40B4-BE49-F238E27FC236}">
                <a16:creationId xmlns:a16="http://schemas.microsoft.com/office/drawing/2014/main" id="{F099ACC0-6933-4B90-BA53-FAD84DFB20DC}"/>
              </a:ext>
            </a:extLst>
          </p:cNvPr>
          <p:cNvSpPr/>
          <p:nvPr/>
        </p:nvSpPr>
        <p:spPr>
          <a:xfrm>
            <a:off x="192825" y="5230134"/>
            <a:ext cx="3038256" cy="570953"/>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F) Tekniska system och konsulter</a:t>
            </a:r>
            <a:endParaRPr kumimoji="0" lang="sv-SE" sz="900" b="1" i="0" u="none" strike="noStrike" kern="1200" cap="none" spc="0" normalizeH="0" baseline="0" noProof="0" dirty="0">
              <a:ln>
                <a:noFill/>
              </a:ln>
              <a:solidFill>
                <a:prstClr val="black"/>
              </a:solidFill>
              <a:effectLst/>
              <a:uLnTx/>
              <a:uFillTx/>
              <a:latin typeface="Arial"/>
              <a:ea typeface="+mn-ea"/>
              <a:cs typeface="Arial"/>
            </a:endParaRPr>
          </a:p>
        </p:txBody>
      </p:sp>
      <p:sp>
        <p:nvSpPr>
          <p:cNvPr id="52" name="Rektangel: rundade hörn 51">
            <a:extLst>
              <a:ext uri="{FF2B5EF4-FFF2-40B4-BE49-F238E27FC236}">
                <a16:creationId xmlns:a16="http://schemas.microsoft.com/office/drawing/2014/main" id="{71BA96DB-60A1-4415-825E-A5A9F9EAFBB8}"/>
              </a:ext>
            </a:extLst>
          </p:cNvPr>
          <p:cNvSpPr/>
          <p:nvPr/>
        </p:nvSpPr>
        <p:spPr>
          <a:xfrm>
            <a:off x="143579" y="2112824"/>
            <a:ext cx="3038256" cy="570953"/>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B) Service, försäljning och reparationer</a:t>
            </a:r>
            <a:endParaRPr kumimoji="0" lang="sv-SE" sz="900" b="1" i="0" u="none" strike="noStrike" kern="1200" cap="none" spc="0" normalizeH="0" baseline="0" noProof="0" dirty="0">
              <a:ln>
                <a:noFill/>
              </a:ln>
              <a:solidFill>
                <a:prstClr val="black"/>
              </a:solidFill>
              <a:effectLst/>
              <a:uLnTx/>
              <a:uFillTx/>
              <a:latin typeface="Arial"/>
              <a:ea typeface="+mn-ea"/>
              <a:cs typeface="Arial"/>
            </a:endParaRPr>
          </a:p>
        </p:txBody>
      </p:sp>
      <p:pic>
        <p:nvPicPr>
          <p:cNvPr id="54" name="Bildobjekt 53">
            <a:extLst>
              <a:ext uri="{FF2B5EF4-FFF2-40B4-BE49-F238E27FC236}">
                <a16:creationId xmlns:a16="http://schemas.microsoft.com/office/drawing/2014/main" id="{EBE9AEFF-5B2F-43E5-B022-998952B2C13E}"/>
              </a:ext>
            </a:extLst>
          </p:cNvPr>
          <p:cNvPicPr>
            <a:picLocks noChangeAspect="1"/>
          </p:cNvPicPr>
          <p:nvPr/>
        </p:nvPicPr>
        <p:blipFill>
          <a:blip r:embed="rId3"/>
          <a:stretch>
            <a:fillRect/>
          </a:stretch>
        </p:blipFill>
        <p:spPr>
          <a:xfrm>
            <a:off x="3380155" y="1374919"/>
            <a:ext cx="1083936" cy="507901"/>
          </a:xfrm>
          <a:prstGeom prst="rect">
            <a:avLst/>
          </a:prstGeom>
        </p:spPr>
      </p:pic>
      <p:pic>
        <p:nvPicPr>
          <p:cNvPr id="55" name="Bildobjekt 54">
            <a:extLst>
              <a:ext uri="{FF2B5EF4-FFF2-40B4-BE49-F238E27FC236}">
                <a16:creationId xmlns:a16="http://schemas.microsoft.com/office/drawing/2014/main" id="{8A6F6659-4861-4E8C-9A69-3CC7DDA6B993}"/>
              </a:ext>
            </a:extLst>
          </p:cNvPr>
          <p:cNvPicPr>
            <a:picLocks noChangeAspect="1"/>
          </p:cNvPicPr>
          <p:nvPr/>
        </p:nvPicPr>
        <p:blipFill>
          <a:blip r:embed="rId4"/>
          <a:stretch>
            <a:fillRect/>
          </a:stretch>
        </p:blipFill>
        <p:spPr>
          <a:xfrm>
            <a:off x="7278388" y="3028711"/>
            <a:ext cx="828857" cy="343031"/>
          </a:xfrm>
          <a:prstGeom prst="rect">
            <a:avLst/>
          </a:prstGeom>
        </p:spPr>
      </p:pic>
      <p:pic>
        <p:nvPicPr>
          <p:cNvPr id="58" name="Bildobjekt 57">
            <a:extLst>
              <a:ext uri="{FF2B5EF4-FFF2-40B4-BE49-F238E27FC236}">
                <a16:creationId xmlns:a16="http://schemas.microsoft.com/office/drawing/2014/main" id="{D893F281-39AA-4A48-AC04-C0E09D593278}"/>
              </a:ext>
            </a:extLst>
          </p:cNvPr>
          <p:cNvPicPr>
            <a:picLocks noChangeAspect="1"/>
          </p:cNvPicPr>
          <p:nvPr/>
        </p:nvPicPr>
        <p:blipFill rotWithShape="1">
          <a:blip r:embed="rId5"/>
          <a:srcRect l="9735" r="6932" b="11880"/>
          <a:stretch/>
        </p:blipFill>
        <p:spPr>
          <a:xfrm>
            <a:off x="6452598" y="3703783"/>
            <a:ext cx="645455" cy="624730"/>
          </a:xfrm>
          <a:prstGeom prst="ellipse">
            <a:avLst/>
          </a:prstGeom>
        </p:spPr>
      </p:pic>
      <p:pic>
        <p:nvPicPr>
          <p:cNvPr id="45" name="Bild 44">
            <a:extLst>
              <a:ext uri="{FF2B5EF4-FFF2-40B4-BE49-F238E27FC236}">
                <a16:creationId xmlns:a16="http://schemas.microsoft.com/office/drawing/2014/main" id="{B5CB5984-5F4D-42BC-8EB3-EE2636D330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56430" y="1297252"/>
            <a:ext cx="1426601" cy="457384"/>
          </a:xfrm>
          <a:prstGeom prst="rect">
            <a:avLst/>
          </a:prstGeom>
        </p:spPr>
      </p:pic>
      <p:pic>
        <p:nvPicPr>
          <p:cNvPr id="6" name="Bildobjekt 5">
            <a:extLst>
              <a:ext uri="{FF2B5EF4-FFF2-40B4-BE49-F238E27FC236}">
                <a16:creationId xmlns:a16="http://schemas.microsoft.com/office/drawing/2014/main" id="{B6363BC2-65DD-41FF-B349-5CE6E4F5AC00}"/>
              </a:ext>
            </a:extLst>
          </p:cNvPr>
          <p:cNvPicPr>
            <a:picLocks noChangeAspect="1"/>
          </p:cNvPicPr>
          <p:nvPr/>
        </p:nvPicPr>
        <p:blipFill>
          <a:blip r:embed="rId8"/>
          <a:stretch>
            <a:fillRect/>
          </a:stretch>
        </p:blipFill>
        <p:spPr>
          <a:xfrm>
            <a:off x="4464091" y="2837746"/>
            <a:ext cx="729439" cy="729813"/>
          </a:xfrm>
          <a:prstGeom prst="rect">
            <a:avLst/>
          </a:prstGeom>
        </p:spPr>
      </p:pic>
      <p:pic>
        <p:nvPicPr>
          <p:cNvPr id="16" name="Bildobjekt 15">
            <a:extLst>
              <a:ext uri="{FF2B5EF4-FFF2-40B4-BE49-F238E27FC236}">
                <a16:creationId xmlns:a16="http://schemas.microsoft.com/office/drawing/2014/main" id="{267CE36B-9CEC-4D83-948D-04EB96ABF189}"/>
              </a:ext>
            </a:extLst>
          </p:cNvPr>
          <p:cNvPicPr>
            <a:picLocks noChangeAspect="1"/>
          </p:cNvPicPr>
          <p:nvPr/>
        </p:nvPicPr>
        <p:blipFill>
          <a:blip r:embed="rId9"/>
          <a:stretch>
            <a:fillRect/>
          </a:stretch>
        </p:blipFill>
        <p:spPr>
          <a:xfrm>
            <a:off x="8785586" y="3888620"/>
            <a:ext cx="1184489" cy="280206"/>
          </a:xfrm>
          <a:prstGeom prst="rect">
            <a:avLst/>
          </a:prstGeom>
        </p:spPr>
      </p:pic>
      <p:pic>
        <p:nvPicPr>
          <p:cNvPr id="18" name="Bildobjekt 17">
            <a:extLst>
              <a:ext uri="{FF2B5EF4-FFF2-40B4-BE49-F238E27FC236}">
                <a16:creationId xmlns:a16="http://schemas.microsoft.com/office/drawing/2014/main" id="{AD65E9DA-AC9A-4A1C-8649-A69DCBBBA14F}"/>
              </a:ext>
            </a:extLst>
          </p:cNvPr>
          <p:cNvPicPr>
            <a:picLocks noChangeAspect="1"/>
          </p:cNvPicPr>
          <p:nvPr/>
        </p:nvPicPr>
        <p:blipFill>
          <a:blip r:embed="rId10"/>
          <a:stretch>
            <a:fillRect/>
          </a:stretch>
        </p:blipFill>
        <p:spPr>
          <a:xfrm>
            <a:off x="10352542" y="1651129"/>
            <a:ext cx="1339873" cy="184233"/>
          </a:xfrm>
          <a:prstGeom prst="rect">
            <a:avLst/>
          </a:prstGeom>
        </p:spPr>
      </p:pic>
      <p:pic>
        <p:nvPicPr>
          <p:cNvPr id="2050" name="Picture 2">
            <a:extLst>
              <a:ext uri="{FF2B5EF4-FFF2-40B4-BE49-F238E27FC236}">
                <a16:creationId xmlns:a16="http://schemas.microsoft.com/office/drawing/2014/main" id="{E8D21B46-F4F8-4175-85FB-CE092064B16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11004" y="5360211"/>
            <a:ext cx="990875" cy="2887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artsida - Trivector">
            <a:extLst>
              <a:ext uri="{FF2B5EF4-FFF2-40B4-BE49-F238E27FC236}">
                <a16:creationId xmlns:a16="http://schemas.microsoft.com/office/drawing/2014/main" id="{171F03F3-4A1A-4240-8457-C44B1F5E8D3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37431" y="5340755"/>
            <a:ext cx="1563050" cy="362498"/>
          </a:xfrm>
          <a:prstGeom prst="rect">
            <a:avLst/>
          </a:prstGeom>
          <a:noFill/>
          <a:extLst>
            <a:ext uri="{909E8E84-426E-40DD-AFC4-6F175D3DCCD1}">
              <a14:hiddenFill xmlns:a14="http://schemas.microsoft.com/office/drawing/2010/main">
                <a:solidFill>
                  <a:srgbClr val="FFFFFF"/>
                </a:solidFill>
              </a14:hiddenFill>
            </a:ext>
          </a:extLst>
        </p:spPr>
      </p:pic>
      <p:pic>
        <p:nvPicPr>
          <p:cNvPr id="41" name="Bildobjekt 40">
            <a:extLst>
              <a:ext uri="{FF2B5EF4-FFF2-40B4-BE49-F238E27FC236}">
                <a16:creationId xmlns:a16="http://schemas.microsoft.com/office/drawing/2014/main" id="{8ACD1F4B-D358-4603-8C97-C463BEA41159}"/>
              </a:ext>
            </a:extLst>
          </p:cNvPr>
          <p:cNvPicPr>
            <a:picLocks noChangeAspect="1"/>
          </p:cNvPicPr>
          <p:nvPr/>
        </p:nvPicPr>
        <p:blipFill>
          <a:blip r:embed="rId13"/>
          <a:stretch>
            <a:fillRect/>
          </a:stretch>
        </p:blipFill>
        <p:spPr>
          <a:xfrm>
            <a:off x="10192306" y="1153335"/>
            <a:ext cx="1520368" cy="338067"/>
          </a:xfrm>
          <a:prstGeom prst="rect">
            <a:avLst/>
          </a:prstGeom>
        </p:spPr>
      </p:pic>
      <p:pic>
        <p:nvPicPr>
          <p:cNvPr id="44" name="Bildobjekt 43" descr="En bild som visar text&#10;&#10;Automatiskt genererad beskrivning">
            <a:extLst>
              <a:ext uri="{FF2B5EF4-FFF2-40B4-BE49-F238E27FC236}">
                <a16:creationId xmlns:a16="http://schemas.microsoft.com/office/drawing/2014/main" id="{3518F144-0BCE-4953-B97B-97523914D1D3}"/>
              </a:ext>
            </a:extLst>
          </p:cNvPr>
          <p:cNvPicPr>
            <a:picLocks noChangeAspect="1"/>
          </p:cNvPicPr>
          <p:nvPr/>
        </p:nvPicPr>
        <p:blipFill>
          <a:blip r:embed="rId14"/>
          <a:stretch>
            <a:fillRect/>
          </a:stretch>
        </p:blipFill>
        <p:spPr>
          <a:xfrm>
            <a:off x="8173989" y="5300744"/>
            <a:ext cx="1685524" cy="463520"/>
          </a:xfrm>
          <a:prstGeom prst="rect">
            <a:avLst/>
          </a:prstGeom>
        </p:spPr>
      </p:pic>
      <p:pic>
        <p:nvPicPr>
          <p:cNvPr id="2048" name="Bild 2047">
            <a:extLst>
              <a:ext uri="{FF2B5EF4-FFF2-40B4-BE49-F238E27FC236}">
                <a16:creationId xmlns:a16="http://schemas.microsoft.com/office/drawing/2014/main" id="{968BB435-FE1B-4B05-A7BD-05F6CEB55B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80276" y="5391304"/>
            <a:ext cx="1466524" cy="361158"/>
          </a:xfrm>
          <a:prstGeom prst="rect">
            <a:avLst/>
          </a:prstGeom>
        </p:spPr>
      </p:pic>
      <p:pic>
        <p:nvPicPr>
          <p:cNvPr id="5" name="Bildobjekt 4">
            <a:extLst>
              <a:ext uri="{FF2B5EF4-FFF2-40B4-BE49-F238E27FC236}">
                <a16:creationId xmlns:a16="http://schemas.microsoft.com/office/drawing/2014/main" id="{F1EF1E9E-4829-4E6C-A0F1-25795BF4677E}"/>
              </a:ext>
            </a:extLst>
          </p:cNvPr>
          <p:cNvPicPr>
            <a:picLocks noChangeAspect="1"/>
          </p:cNvPicPr>
          <p:nvPr/>
        </p:nvPicPr>
        <p:blipFill>
          <a:blip r:embed="rId17"/>
          <a:stretch>
            <a:fillRect/>
          </a:stretch>
        </p:blipFill>
        <p:spPr>
          <a:xfrm>
            <a:off x="7807739" y="4551926"/>
            <a:ext cx="1765041" cy="492400"/>
          </a:xfrm>
          <a:prstGeom prst="rect">
            <a:avLst/>
          </a:prstGeom>
        </p:spPr>
      </p:pic>
      <p:pic>
        <p:nvPicPr>
          <p:cNvPr id="15" name="Bildobjekt 14">
            <a:extLst>
              <a:ext uri="{FF2B5EF4-FFF2-40B4-BE49-F238E27FC236}">
                <a16:creationId xmlns:a16="http://schemas.microsoft.com/office/drawing/2014/main" id="{A28E624D-EE03-4390-9BE7-262C74AAC6B8}"/>
              </a:ext>
            </a:extLst>
          </p:cNvPr>
          <p:cNvPicPr>
            <a:picLocks noChangeAspect="1"/>
          </p:cNvPicPr>
          <p:nvPr/>
        </p:nvPicPr>
        <p:blipFill>
          <a:blip r:embed="rId18"/>
          <a:stretch>
            <a:fillRect/>
          </a:stretch>
        </p:blipFill>
        <p:spPr>
          <a:xfrm>
            <a:off x="3469822" y="3777539"/>
            <a:ext cx="1363452" cy="435934"/>
          </a:xfrm>
          <a:prstGeom prst="rect">
            <a:avLst/>
          </a:prstGeom>
        </p:spPr>
      </p:pic>
      <p:sp>
        <p:nvSpPr>
          <p:cNvPr id="50" name="Rektangel: rundade hörn 49">
            <a:extLst>
              <a:ext uri="{FF2B5EF4-FFF2-40B4-BE49-F238E27FC236}">
                <a16:creationId xmlns:a16="http://schemas.microsoft.com/office/drawing/2014/main" id="{E6D3D2DD-29F7-4D4A-ABBE-D5F3DA0BEAFA}"/>
              </a:ext>
            </a:extLst>
          </p:cNvPr>
          <p:cNvSpPr/>
          <p:nvPr/>
        </p:nvSpPr>
        <p:spPr>
          <a:xfrm>
            <a:off x="162353" y="4499435"/>
            <a:ext cx="3038256" cy="570953"/>
          </a:xfrm>
          <a:prstGeom prst="roundRect">
            <a:avLst/>
          </a:prstGeom>
          <a:solidFill>
            <a:schemeClr val="accent4">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prstClr val="black"/>
                </a:solidFill>
                <a:effectLst/>
                <a:uLnTx/>
                <a:uFillTx/>
                <a:latin typeface="Arial"/>
                <a:ea typeface="+mn-ea"/>
                <a:cs typeface="+mn-cs"/>
              </a:rPr>
              <a:t>E) Parkering och omlastningshubbar</a:t>
            </a:r>
            <a:endParaRPr kumimoji="0" lang="sv-SE" sz="900" b="1" i="0" u="none" strike="noStrike" kern="1200" cap="none" spc="0" normalizeH="0" baseline="0" noProof="0" dirty="0">
              <a:ln>
                <a:noFill/>
              </a:ln>
              <a:solidFill>
                <a:prstClr val="black"/>
              </a:solidFill>
              <a:effectLst/>
              <a:uLnTx/>
              <a:uFillTx/>
              <a:latin typeface="Arial"/>
              <a:ea typeface="+mn-ea"/>
              <a:cs typeface="Arial"/>
            </a:endParaRPr>
          </a:p>
        </p:txBody>
      </p:sp>
      <p:pic>
        <p:nvPicPr>
          <p:cNvPr id="53" name="Bild 52">
            <a:extLst>
              <a:ext uri="{FF2B5EF4-FFF2-40B4-BE49-F238E27FC236}">
                <a16:creationId xmlns:a16="http://schemas.microsoft.com/office/drawing/2014/main" id="{BD44873D-6727-4D55-9B86-86A172756EF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979391" y="4574598"/>
            <a:ext cx="1659994" cy="427895"/>
          </a:xfrm>
          <a:prstGeom prst="rect">
            <a:avLst/>
          </a:prstGeom>
        </p:spPr>
      </p:pic>
      <p:cxnSp>
        <p:nvCxnSpPr>
          <p:cNvPr id="57" name="Rak 37">
            <a:extLst>
              <a:ext uri="{FF2B5EF4-FFF2-40B4-BE49-F238E27FC236}">
                <a16:creationId xmlns:a16="http://schemas.microsoft.com/office/drawing/2014/main" id="{F693264A-BFF9-4436-97D0-7E735E19E34D}"/>
              </a:ext>
            </a:extLst>
          </p:cNvPr>
          <p:cNvCxnSpPr>
            <a:cxnSpLocks/>
          </p:cNvCxnSpPr>
          <p:nvPr/>
        </p:nvCxnSpPr>
        <p:spPr>
          <a:xfrm>
            <a:off x="1155934" y="5918511"/>
            <a:ext cx="10438097" cy="0"/>
          </a:xfrm>
          <a:prstGeom prst="line">
            <a:avLst/>
          </a:prstGeom>
          <a:ln w="1270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pic>
        <p:nvPicPr>
          <p:cNvPr id="17" name="Bildobjekt 16">
            <a:extLst>
              <a:ext uri="{FF2B5EF4-FFF2-40B4-BE49-F238E27FC236}">
                <a16:creationId xmlns:a16="http://schemas.microsoft.com/office/drawing/2014/main" id="{E5912CB8-EB8A-4C0D-AF16-726A15AD7006}"/>
              </a:ext>
            </a:extLst>
          </p:cNvPr>
          <p:cNvPicPr>
            <a:picLocks noChangeAspect="1"/>
          </p:cNvPicPr>
          <p:nvPr/>
        </p:nvPicPr>
        <p:blipFill>
          <a:blip r:embed="rId21"/>
          <a:stretch>
            <a:fillRect/>
          </a:stretch>
        </p:blipFill>
        <p:spPr>
          <a:xfrm>
            <a:off x="6803228" y="5364483"/>
            <a:ext cx="1004511" cy="362886"/>
          </a:xfrm>
          <a:prstGeom prst="rect">
            <a:avLst/>
          </a:prstGeom>
        </p:spPr>
      </p:pic>
      <p:pic>
        <p:nvPicPr>
          <p:cNvPr id="62" name="Bild 61">
            <a:extLst>
              <a:ext uri="{FF2B5EF4-FFF2-40B4-BE49-F238E27FC236}">
                <a16:creationId xmlns:a16="http://schemas.microsoft.com/office/drawing/2014/main" id="{0C83A07C-0F5F-F7B8-3F86-FCBB3C5FF9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38569" y="3781091"/>
            <a:ext cx="1406501" cy="423236"/>
          </a:xfrm>
          <a:prstGeom prst="rect">
            <a:avLst/>
          </a:prstGeom>
        </p:spPr>
      </p:pic>
      <p:pic>
        <p:nvPicPr>
          <p:cNvPr id="13" name="Bildobjekt 24">
            <a:extLst>
              <a:ext uri="{FF2B5EF4-FFF2-40B4-BE49-F238E27FC236}">
                <a16:creationId xmlns:a16="http://schemas.microsoft.com/office/drawing/2014/main" id="{689413B1-4B6A-2AA4-7C03-7EBC1846A986}"/>
              </a:ext>
            </a:extLst>
          </p:cNvPr>
          <p:cNvPicPr>
            <a:picLocks noChangeAspect="1"/>
          </p:cNvPicPr>
          <p:nvPr/>
        </p:nvPicPr>
        <p:blipFill>
          <a:blip r:embed="rId22"/>
          <a:stretch>
            <a:fillRect/>
          </a:stretch>
        </p:blipFill>
        <p:spPr>
          <a:xfrm>
            <a:off x="3430122" y="2185393"/>
            <a:ext cx="1481344" cy="479032"/>
          </a:xfrm>
          <a:prstGeom prst="rect">
            <a:avLst/>
          </a:prstGeom>
        </p:spPr>
      </p:pic>
      <p:pic>
        <p:nvPicPr>
          <p:cNvPr id="22" name="Bildobjekt 22">
            <a:extLst>
              <a:ext uri="{FF2B5EF4-FFF2-40B4-BE49-F238E27FC236}">
                <a16:creationId xmlns:a16="http://schemas.microsoft.com/office/drawing/2014/main" id="{BDDB407F-C5B2-623F-C8CC-146E75740F67}"/>
              </a:ext>
            </a:extLst>
          </p:cNvPr>
          <p:cNvPicPr>
            <a:picLocks noChangeAspect="1"/>
          </p:cNvPicPr>
          <p:nvPr/>
        </p:nvPicPr>
        <p:blipFill>
          <a:blip r:embed="rId23"/>
          <a:stretch>
            <a:fillRect/>
          </a:stretch>
        </p:blipFill>
        <p:spPr>
          <a:xfrm>
            <a:off x="5291954" y="4485684"/>
            <a:ext cx="633111" cy="624885"/>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77C8A40-A478-4C51-85E0-56E9D58C3286}"/>
              </a:ext>
            </a:extLst>
          </p:cNvPr>
          <p:cNvPicPr>
            <a:picLocks noChangeAspect="1"/>
          </p:cNvPicPr>
          <p:nvPr/>
        </p:nvPicPr>
        <p:blipFill>
          <a:blip r:embed="rId24"/>
          <a:stretch>
            <a:fillRect/>
          </a:stretch>
        </p:blipFill>
        <p:spPr>
          <a:xfrm>
            <a:off x="6500481" y="4540614"/>
            <a:ext cx="905634" cy="530194"/>
          </a:xfrm>
          <a:prstGeom prst="rect">
            <a:avLst/>
          </a:prstGeom>
        </p:spPr>
      </p:pic>
      <p:pic>
        <p:nvPicPr>
          <p:cNvPr id="63" name="Bildobjekt 62">
            <a:extLst>
              <a:ext uri="{FF2B5EF4-FFF2-40B4-BE49-F238E27FC236}">
                <a16:creationId xmlns:a16="http://schemas.microsoft.com/office/drawing/2014/main" id="{F4722004-9BE0-4DAE-A090-B9B7DD6AED95}"/>
              </a:ext>
            </a:extLst>
          </p:cNvPr>
          <p:cNvPicPr>
            <a:picLocks noChangeAspect="1"/>
          </p:cNvPicPr>
          <p:nvPr/>
        </p:nvPicPr>
        <p:blipFill>
          <a:blip r:embed="rId25">
            <a:alphaModFix/>
          </a:blip>
          <a:stretch>
            <a:fillRect/>
          </a:stretch>
        </p:blipFill>
        <p:spPr>
          <a:xfrm>
            <a:off x="8380299" y="3023920"/>
            <a:ext cx="1377159" cy="326951"/>
          </a:xfrm>
          <a:prstGeom prst="rect">
            <a:avLst/>
          </a:prstGeom>
        </p:spPr>
      </p:pic>
      <p:pic>
        <p:nvPicPr>
          <p:cNvPr id="23" name="Bildobjekt 24" descr="En bild som visar text, clipart&#10;&#10;Automatiskt genererad beskrivning">
            <a:extLst>
              <a:ext uri="{FF2B5EF4-FFF2-40B4-BE49-F238E27FC236}">
                <a16:creationId xmlns:a16="http://schemas.microsoft.com/office/drawing/2014/main" id="{BBA72997-90B5-DCB5-BA93-7DDF74258898}"/>
              </a:ext>
            </a:extLst>
          </p:cNvPr>
          <p:cNvPicPr>
            <a:picLocks noChangeAspect="1"/>
          </p:cNvPicPr>
          <p:nvPr/>
        </p:nvPicPr>
        <p:blipFill>
          <a:blip r:embed="rId26"/>
          <a:stretch>
            <a:fillRect/>
          </a:stretch>
        </p:blipFill>
        <p:spPr>
          <a:xfrm>
            <a:off x="10069701" y="3781981"/>
            <a:ext cx="1717470" cy="534122"/>
          </a:xfrm>
          <a:prstGeom prst="rect">
            <a:avLst/>
          </a:prstGeom>
        </p:spPr>
      </p:pic>
      <p:pic>
        <p:nvPicPr>
          <p:cNvPr id="9" name="Bildobjekt 8" descr="En bild som visar grön, Grafik, Teckensnitt, logotyp&#10;&#10;Automatiskt genererad beskrivning">
            <a:extLst>
              <a:ext uri="{FF2B5EF4-FFF2-40B4-BE49-F238E27FC236}">
                <a16:creationId xmlns:a16="http://schemas.microsoft.com/office/drawing/2014/main" id="{F68A8306-B61E-F3A9-8D79-B3A72D725A04}"/>
              </a:ext>
            </a:extLst>
          </p:cNvPr>
          <p:cNvPicPr>
            <a:picLocks noChangeAspect="1"/>
          </p:cNvPicPr>
          <p:nvPr/>
        </p:nvPicPr>
        <p:blipFill>
          <a:blip r:embed="rId27"/>
          <a:stretch>
            <a:fillRect/>
          </a:stretch>
        </p:blipFill>
        <p:spPr>
          <a:xfrm>
            <a:off x="4902310" y="3749527"/>
            <a:ext cx="1412401" cy="470885"/>
          </a:xfrm>
          <a:prstGeom prst="rect">
            <a:avLst/>
          </a:prstGeom>
        </p:spPr>
      </p:pic>
      <p:pic>
        <p:nvPicPr>
          <p:cNvPr id="24" name="Bildobjekt 23" descr="En bild som visar Teckensnitt, Grafik, symbol, logotyp&#10;&#10;Automatiskt genererad beskrivning">
            <a:extLst>
              <a:ext uri="{FF2B5EF4-FFF2-40B4-BE49-F238E27FC236}">
                <a16:creationId xmlns:a16="http://schemas.microsoft.com/office/drawing/2014/main" id="{96973FF5-4E49-8E17-706E-2273CD052027}"/>
              </a:ext>
            </a:extLst>
          </p:cNvPr>
          <p:cNvPicPr>
            <a:picLocks noChangeAspect="1"/>
          </p:cNvPicPr>
          <p:nvPr/>
        </p:nvPicPr>
        <p:blipFill>
          <a:blip r:embed="rId28"/>
          <a:stretch>
            <a:fillRect/>
          </a:stretch>
        </p:blipFill>
        <p:spPr>
          <a:xfrm>
            <a:off x="3545449" y="2859585"/>
            <a:ext cx="606099" cy="650084"/>
          </a:xfrm>
          <a:prstGeom prst="rect">
            <a:avLst/>
          </a:prstGeom>
        </p:spPr>
      </p:pic>
      <p:pic>
        <p:nvPicPr>
          <p:cNvPr id="25" name="Bildobjekt 24" descr="En bild som visar skärmbild, Grafik, cirkel, grafisk design&#10;&#10;AI-genererat innehåll kan vara felaktigt.">
            <a:extLst>
              <a:ext uri="{FF2B5EF4-FFF2-40B4-BE49-F238E27FC236}">
                <a16:creationId xmlns:a16="http://schemas.microsoft.com/office/drawing/2014/main" id="{0BA98D86-DA6A-CDD0-285B-093A70062B42}"/>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648956" y="931709"/>
            <a:ext cx="1041303" cy="1041303"/>
          </a:xfrm>
          <a:prstGeom prst="rect">
            <a:avLst/>
          </a:prstGeom>
        </p:spPr>
      </p:pic>
      <p:pic>
        <p:nvPicPr>
          <p:cNvPr id="33" name="Bildobjekt 32" descr="En bild som visar text, skärmbild, Teckensnitt, Electric blue&#10;&#10;AI-genererat innehåll kan vara felaktigt.">
            <a:extLst>
              <a:ext uri="{FF2B5EF4-FFF2-40B4-BE49-F238E27FC236}">
                <a16:creationId xmlns:a16="http://schemas.microsoft.com/office/drawing/2014/main" id="{CD5F39C3-17D3-0F5E-268C-522115BA3D78}"/>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478859" y="2831212"/>
            <a:ext cx="1526475" cy="709880"/>
          </a:xfrm>
          <a:prstGeom prst="rect">
            <a:avLst/>
          </a:prstGeom>
        </p:spPr>
      </p:pic>
      <p:pic>
        <p:nvPicPr>
          <p:cNvPr id="11" name="Bildobjekt 10" descr="En bild som visar Grafik, Teckensnitt, logotyp, grafisk design&#10;&#10;AI-genererat innehåll kan vara felaktigt.">
            <a:extLst>
              <a:ext uri="{FF2B5EF4-FFF2-40B4-BE49-F238E27FC236}">
                <a16:creationId xmlns:a16="http://schemas.microsoft.com/office/drawing/2014/main" id="{28C9A13D-E3A7-7598-5FCF-A84231F325B5}"/>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876560" y="2775398"/>
            <a:ext cx="1717471" cy="896598"/>
          </a:xfrm>
          <a:prstGeom prst="rect">
            <a:avLst/>
          </a:prstGeom>
        </p:spPr>
      </p:pic>
      <p:pic>
        <p:nvPicPr>
          <p:cNvPr id="21" name="Bildobjekt 20" descr="En bild som visar skärmbild, Rektangel, kvadrat, linje&#10;&#10;AI-genererat innehåll kan vara felaktigt.">
            <a:extLst>
              <a:ext uri="{FF2B5EF4-FFF2-40B4-BE49-F238E27FC236}">
                <a16:creationId xmlns:a16="http://schemas.microsoft.com/office/drawing/2014/main" id="{C2E72892-9506-E81E-AD16-74DD96E3B8DC}"/>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058853" y="2027719"/>
            <a:ext cx="758691" cy="758691"/>
          </a:xfrm>
          <a:prstGeom prst="rect">
            <a:avLst/>
          </a:prstGeom>
        </p:spPr>
      </p:pic>
      <p:pic>
        <p:nvPicPr>
          <p:cNvPr id="30" name="Bildobjekt 29" descr="En bild som visar Teckensnitt, logotyp, text, Grafik&#10;&#10;AI-genererat innehåll kan vara felaktigt.">
            <a:extLst>
              <a:ext uri="{FF2B5EF4-FFF2-40B4-BE49-F238E27FC236}">
                <a16:creationId xmlns:a16="http://schemas.microsoft.com/office/drawing/2014/main" id="{24F2F26F-C4AD-86C2-D6EF-7C4B405F9C3E}"/>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3591069" y="4447206"/>
            <a:ext cx="1120958" cy="637443"/>
          </a:xfrm>
          <a:prstGeom prst="rect">
            <a:avLst/>
          </a:prstGeom>
        </p:spPr>
      </p:pic>
      <p:pic>
        <p:nvPicPr>
          <p:cNvPr id="26" name="Bildobjekt 25" descr="En bild som visar svart, mörker&#10;&#10;AI-genererat innehåll kan vara felaktigt.">
            <a:extLst>
              <a:ext uri="{FF2B5EF4-FFF2-40B4-BE49-F238E27FC236}">
                <a16:creationId xmlns:a16="http://schemas.microsoft.com/office/drawing/2014/main" id="{79216DAA-1159-60F9-F267-45AA75951C2C}"/>
              </a:ext>
            </a:extLst>
          </p:cNvPr>
          <p:cNvPicPr>
            <a:picLocks noChangeAspect="1"/>
          </p:cNvPicPr>
          <p:nvPr/>
        </p:nvPicPr>
        <p:blipFill>
          <a:blip r:embed="rId34"/>
          <a:stretch>
            <a:fillRect/>
          </a:stretch>
        </p:blipFill>
        <p:spPr>
          <a:xfrm>
            <a:off x="6253127" y="1422486"/>
            <a:ext cx="1299389" cy="245711"/>
          </a:xfrm>
          <a:prstGeom prst="rect">
            <a:avLst/>
          </a:prstGeom>
        </p:spPr>
      </p:pic>
      <p:pic>
        <p:nvPicPr>
          <p:cNvPr id="42" name="Bildobjekt 41" descr="En bild som visar handskrift, Teckensnitt, kalligrafi, typografi&#10;&#10;AI-genererat innehåll kan vara felaktigt.">
            <a:extLst>
              <a:ext uri="{FF2B5EF4-FFF2-40B4-BE49-F238E27FC236}">
                <a16:creationId xmlns:a16="http://schemas.microsoft.com/office/drawing/2014/main" id="{A1D5E95D-BA75-72DF-5B2E-C35A9270CA4F}"/>
              </a:ext>
            </a:extLst>
          </p:cNvPr>
          <p:cNvPicPr>
            <a:picLocks noChangeAspect="1"/>
          </p:cNvPicPr>
          <p:nvPr/>
        </p:nvPicPr>
        <p:blipFill>
          <a:blip r:embed="rId35"/>
          <a:stretch>
            <a:fillRect/>
          </a:stretch>
        </p:blipFill>
        <p:spPr>
          <a:xfrm>
            <a:off x="9703963" y="2056174"/>
            <a:ext cx="1925092" cy="681997"/>
          </a:xfrm>
          <a:prstGeom prst="rect">
            <a:avLst/>
          </a:prstGeom>
        </p:spPr>
      </p:pic>
      <p:pic>
        <p:nvPicPr>
          <p:cNvPr id="43" name="Picture 2">
            <a:extLst>
              <a:ext uri="{FF2B5EF4-FFF2-40B4-BE49-F238E27FC236}">
                <a16:creationId xmlns:a16="http://schemas.microsoft.com/office/drawing/2014/main" id="{316B1383-533D-5F53-6D29-EF7B76DA83E8}"/>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7834704" y="2103126"/>
            <a:ext cx="1738076" cy="48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5C1B0FE3-39FC-E91E-6353-FE301768E2D7}"/>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8823631" y="1336995"/>
            <a:ext cx="1269560" cy="295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objekt 2">
            <a:extLst>
              <a:ext uri="{FF2B5EF4-FFF2-40B4-BE49-F238E27FC236}">
                <a16:creationId xmlns:a16="http://schemas.microsoft.com/office/drawing/2014/main" id="{E267E4F8-D0FB-4845-F80D-04793F449665}"/>
              </a:ext>
            </a:extLst>
          </p:cNvPr>
          <p:cNvPicPr>
            <a:picLocks noChangeAspect="1"/>
          </p:cNvPicPr>
          <p:nvPr/>
        </p:nvPicPr>
        <p:blipFill>
          <a:blip r:embed="rId38"/>
          <a:stretch>
            <a:fillRect/>
          </a:stretch>
        </p:blipFill>
        <p:spPr>
          <a:xfrm>
            <a:off x="6194115" y="2047905"/>
            <a:ext cx="1264018" cy="740308"/>
          </a:xfrm>
          <a:prstGeom prst="rect">
            <a:avLst/>
          </a:prstGeom>
        </p:spPr>
      </p:pic>
    </p:spTree>
    <p:extLst>
      <p:ext uri="{BB962C8B-B14F-4D97-AF65-F5344CB8AC3E}">
        <p14:creationId xmlns:p14="http://schemas.microsoft.com/office/powerpoint/2010/main" val="2128612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3006A9F-2498-CCD3-9395-4FF40DEB94F4}"/>
              </a:ext>
            </a:extLst>
          </p:cNvPr>
          <p:cNvSpPr>
            <a:spLocks noGrp="1"/>
          </p:cNvSpPr>
          <p:nvPr>
            <p:ph type="title"/>
          </p:nvPr>
        </p:nvSpPr>
        <p:spPr>
          <a:xfrm>
            <a:off x="6475413" y="365125"/>
            <a:ext cx="4876800" cy="1325563"/>
          </a:xfrm>
        </p:spPr>
        <p:txBody>
          <a:bodyPr/>
          <a:lstStyle/>
          <a:p>
            <a:r>
              <a:rPr lang="en-US" dirty="0" err="1"/>
              <a:t>Utmaningar</a:t>
            </a:r>
            <a:r>
              <a:rPr lang="en-US" dirty="0"/>
              <a:t> och </a:t>
            </a:r>
            <a:r>
              <a:rPr lang="en-US" dirty="0" err="1"/>
              <a:t>behov</a:t>
            </a:r>
            <a:endParaRPr lang="en-US" dirty="0"/>
          </a:p>
        </p:txBody>
      </p:sp>
      <p:sp>
        <p:nvSpPr>
          <p:cNvPr id="10" name="Content Placeholder 2">
            <a:extLst>
              <a:ext uri="{FF2B5EF4-FFF2-40B4-BE49-F238E27FC236}">
                <a16:creationId xmlns:a16="http://schemas.microsoft.com/office/drawing/2014/main" id="{4B7A9898-693F-AEB3-8EFC-5DA8E95E3C2C}"/>
              </a:ext>
            </a:extLst>
          </p:cNvPr>
          <p:cNvSpPr>
            <a:spLocks noGrp="1"/>
          </p:cNvSpPr>
          <p:nvPr>
            <p:ph sz="half" idx="1"/>
          </p:nvPr>
        </p:nvSpPr>
        <p:spPr>
          <a:xfrm>
            <a:off x="6464903" y="1825625"/>
            <a:ext cx="4876800" cy="3979863"/>
          </a:xfrm>
        </p:spPr>
        <p:txBody>
          <a:bodyPr/>
          <a:lstStyle/>
          <a:p>
            <a:r>
              <a:rPr lang="en-US" dirty="0" err="1"/>
              <a:t>Branschöverskridande</a:t>
            </a:r>
            <a:r>
              <a:rPr lang="en-US" dirty="0"/>
              <a:t> </a:t>
            </a:r>
            <a:r>
              <a:rPr lang="en-US" dirty="0" err="1"/>
              <a:t>samarbeten</a:t>
            </a:r>
            <a:br>
              <a:rPr lang="en-US" dirty="0"/>
            </a:br>
            <a:endParaRPr lang="en-US" dirty="0"/>
          </a:p>
          <a:p>
            <a:r>
              <a:rPr lang="en-US" dirty="0" err="1"/>
              <a:t>Bättre</a:t>
            </a:r>
            <a:r>
              <a:rPr lang="en-US" dirty="0"/>
              <a:t> dialog </a:t>
            </a:r>
            <a:r>
              <a:rPr lang="en-US" dirty="0" err="1"/>
              <a:t>mellan</a:t>
            </a:r>
            <a:r>
              <a:rPr lang="en-US" dirty="0"/>
              <a:t> </a:t>
            </a:r>
            <a:r>
              <a:rPr lang="en-US" dirty="0" err="1"/>
              <a:t>näringsliv</a:t>
            </a:r>
            <a:r>
              <a:rPr lang="en-US" dirty="0"/>
              <a:t> och </a:t>
            </a:r>
            <a:r>
              <a:rPr lang="en-US" dirty="0" err="1"/>
              <a:t>stad</a:t>
            </a:r>
            <a:br>
              <a:rPr lang="en-US" dirty="0"/>
            </a:br>
            <a:endParaRPr lang="en-US" dirty="0"/>
          </a:p>
          <a:p>
            <a:r>
              <a:rPr lang="en-US" dirty="0" err="1"/>
              <a:t>Infrastruktur</a:t>
            </a:r>
            <a:r>
              <a:rPr lang="en-US" dirty="0"/>
              <a:t> </a:t>
            </a:r>
            <a:r>
              <a:rPr lang="en-US" dirty="0" err="1"/>
              <a:t>som</a:t>
            </a:r>
            <a:r>
              <a:rPr lang="en-US" dirty="0"/>
              <a:t> </a:t>
            </a:r>
            <a:r>
              <a:rPr lang="en-US" dirty="0" err="1"/>
              <a:t>gynnar</a:t>
            </a:r>
            <a:r>
              <a:rPr lang="en-US" dirty="0"/>
              <a:t> </a:t>
            </a:r>
            <a:r>
              <a:rPr lang="en-US" dirty="0" err="1"/>
              <a:t>mikromobilitet</a:t>
            </a:r>
            <a:r>
              <a:rPr lang="en-US" dirty="0"/>
              <a:t> och </a:t>
            </a:r>
            <a:r>
              <a:rPr lang="en-US" dirty="0" err="1"/>
              <a:t>mikrologistik</a:t>
            </a:r>
            <a:br>
              <a:rPr lang="en-US" dirty="0"/>
            </a:br>
            <a:endParaRPr lang="en-US" dirty="0"/>
          </a:p>
          <a:p>
            <a:r>
              <a:rPr lang="en-US" dirty="0" err="1"/>
              <a:t>Kompetenshöjande</a:t>
            </a:r>
            <a:r>
              <a:rPr lang="en-US" dirty="0"/>
              <a:t> </a:t>
            </a:r>
            <a:r>
              <a:rPr lang="en-US" dirty="0" err="1"/>
              <a:t>insatser</a:t>
            </a:r>
            <a:endParaRPr lang="en-US" dirty="0"/>
          </a:p>
          <a:p>
            <a:pPr marL="0" indent="0">
              <a:buNone/>
            </a:pPr>
            <a:r>
              <a:rPr lang="en-US" dirty="0"/>
              <a:t>	- </a:t>
            </a:r>
            <a:r>
              <a:rPr lang="en-US" dirty="0" err="1"/>
              <a:t>Tjänstifiering</a:t>
            </a:r>
            <a:r>
              <a:rPr lang="en-US" dirty="0"/>
              <a:t> </a:t>
            </a:r>
          </a:p>
          <a:p>
            <a:pPr marL="0" indent="0">
              <a:buNone/>
            </a:pPr>
            <a:r>
              <a:rPr lang="en-US" dirty="0"/>
              <a:t>	-  </a:t>
            </a:r>
            <a:r>
              <a:rPr lang="en-US" dirty="0" err="1"/>
              <a:t>Cykeltekniker</a:t>
            </a:r>
            <a:endParaRPr lang="en-US" dirty="0"/>
          </a:p>
          <a:p>
            <a:endParaRPr lang="en-US" dirty="0"/>
          </a:p>
        </p:txBody>
      </p:sp>
      <p:pic>
        <p:nvPicPr>
          <p:cNvPr id="3" name="Bildobjekt 3" descr="En bild som visar text, skärmbild, elektronik, visa&#10;&#10;Automatiskt genererad beskrivning">
            <a:extLst>
              <a:ext uri="{FF2B5EF4-FFF2-40B4-BE49-F238E27FC236}">
                <a16:creationId xmlns:a16="http://schemas.microsoft.com/office/drawing/2014/main" id="{98B0834D-7F0D-FC8D-13E8-3B139C8F7370}"/>
              </a:ext>
            </a:extLst>
          </p:cNvPr>
          <p:cNvPicPr>
            <a:picLocks noChangeAspect="1"/>
          </p:cNvPicPr>
          <p:nvPr/>
        </p:nvPicPr>
        <p:blipFill rotWithShape="1">
          <a:blip r:embed="rId3"/>
          <a:srcRect l="40619" t="14828" r="26306" b="3793"/>
          <a:stretch/>
        </p:blipFill>
        <p:spPr>
          <a:xfrm>
            <a:off x="0" y="0"/>
            <a:ext cx="4955217" cy="6858000"/>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08391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descr="En bild som visar Skalmodell, leksak&#10;&#10;Automatiskt genererad beskrivning">
            <a:extLst>
              <a:ext uri="{FF2B5EF4-FFF2-40B4-BE49-F238E27FC236}">
                <a16:creationId xmlns:a16="http://schemas.microsoft.com/office/drawing/2014/main" id="{52D5AE60-0C81-DBFB-D786-165B215636C0}"/>
              </a:ext>
            </a:extLst>
          </p:cNvPr>
          <p:cNvPicPr>
            <a:picLocks noGrp="1" noChangeAspect="1"/>
          </p:cNvPicPr>
          <p:nvPr>
            <p:ph type="pic" sz="quarter" idx="14"/>
          </p:nvPr>
        </p:nvPicPr>
        <p:blipFill>
          <a:blip r:embed="rId3"/>
          <a:srcRect t="1919" b="11542"/>
          <a:stretch/>
        </p:blipFill>
        <p:spPr>
          <a:xfrm>
            <a:off x="20" y="10"/>
            <a:ext cx="12191980" cy="6857990"/>
          </a:xfrm>
          <a:noFill/>
        </p:spPr>
      </p:pic>
      <p:sp>
        <p:nvSpPr>
          <p:cNvPr id="25" name="Picture Placeholder 3">
            <a:extLst>
              <a:ext uri="{FF2B5EF4-FFF2-40B4-BE49-F238E27FC236}">
                <a16:creationId xmlns:a16="http://schemas.microsoft.com/office/drawing/2014/main" id="{C4DA2F66-261A-732C-BBBF-3827228986FF}"/>
              </a:ext>
            </a:extLst>
          </p:cNvPr>
          <p:cNvSpPr>
            <a:spLocks noGrp="1"/>
          </p:cNvSpPr>
          <p:nvPr>
            <p:ph type="pic" sz="quarter" idx="16"/>
          </p:nvPr>
        </p:nvSpPr>
        <p:spPr>
          <a:xfrm>
            <a:off x="10693400" y="5966857"/>
            <a:ext cx="1055688" cy="682625"/>
          </a:xfrm>
        </p:spPr>
        <p:txBody>
          <a:bodyPr/>
          <a:lstStyle/>
          <a:p>
            <a:endParaRPr lang="sv-SE"/>
          </a:p>
        </p:txBody>
      </p:sp>
      <p:sp>
        <p:nvSpPr>
          <p:cNvPr id="3" name="Platshållare för text 2">
            <a:extLst>
              <a:ext uri="{FF2B5EF4-FFF2-40B4-BE49-F238E27FC236}">
                <a16:creationId xmlns:a16="http://schemas.microsoft.com/office/drawing/2014/main" id="{34B26188-B515-0B37-BF1A-A6D633C1A126}"/>
              </a:ext>
            </a:extLst>
          </p:cNvPr>
          <p:cNvSpPr>
            <a:spLocks noGrp="1"/>
          </p:cNvSpPr>
          <p:nvPr>
            <p:ph type="body" sz="quarter" idx="13"/>
          </p:nvPr>
        </p:nvSpPr>
        <p:spPr>
          <a:xfrm flipH="1">
            <a:off x="114300" y="6353175"/>
            <a:ext cx="114300" cy="409574"/>
          </a:xfrm>
        </p:spPr>
        <p:txBody>
          <a:bodyPr>
            <a:normAutofit fontScale="70000" lnSpcReduction="20000"/>
          </a:bodyPr>
          <a:lstStyle/>
          <a:p>
            <a:endParaRPr lang="sv-SE" i="1" dirty="0"/>
          </a:p>
        </p:txBody>
      </p:sp>
    </p:spTree>
    <p:extLst>
      <p:ext uri="{BB962C8B-B14F-4D97-AF65-F5344CB8AC3E}">
        <p14:creationId xmlns:p14="http://schemas.microsoft.com/office/powerpoint/2010/main" val="4237416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latshållare för bild 19" descr="En bild som visar klädsel, person, leende, Människoansikte&#10;&#10;Automatiskt genererad beskrivning">
            <a:extLst>
              <a:ext uri="{FF2B5EF4-FFF2-40B4-BE49-F238E27FC236}">
                <a16:creationId xmlns:a16="http://schemas.microsoft.com/office/drawing/2014/main" id="{F86A3B55-74DA-0F0E-983A-C76D3A622432}"/>
              </a:ext>
            </a:extLst>
          </p:cNvPr>
          <p:cNvPicPr>
            <a:picLocks noGrp="1" noChangeAspect="1"/>
          </p:cNvPicPr>
          <p:nvPr>
            <p:ph type="pic" sz="quarter" idx="10"/>
          </p:nvPr>
        </p:nvPicPr>
        <p:blipFill>
          <a:blip r:embed="rId2"/>
          <a:srcRect t="21787" b="21787"/>
          <a:stretch>
            <a:fillRect/>
          </a:stretch>
        </p:blipFill>
        <p:spPr/>
      </p:pic>
      <p:sp>
        <p:nvSpPr>
          <p:cNvPr id="15" name="Rubrik 14">
            <a:extLst>
              <a:ext uri="{FF2B5EF4-FFF2-40B4-BE49-F238E27FC236}">
                <a16:creationId xmlns:a16="http://schemas.microsoft.com/office/drawing/2014/main" id="{F5EA5E24-009C-F890-8408-27D404B85696}"/>
              </a:ext>
            </a:extLst>
          </p:cNvPr>
          <p:cNvSpPr>
            <a:spLocks noGrp="1"/>
          </p:cNvSpPr>
          <p:nvPr>
            <p:ph type="ctrTitle"/>
          </p:nvPr>
        </p:nvSpPr>
        <p:spPr>
          <a:xfrm>
            <a:off x="2621107" y="3337827"/>
            <a:ext cx="6607816" cy="1655762"/>
          </a:xfrm>
          <a:noFill/>
        </p:spPr>
        <p:txBody>
          <a:bodyPr/>
          <a:lstStyle/>
          <a:p>
            <a:r>
              <a:rPr lang="sv-SE" dirty="0"/>
              <a:t>Mobilitetshotellet i Nordstan</a:t>
            </a:r>
          </a:p>
        </p:txBody>
      </p:sp>
    </p:spTree>
    <p:extLst>
      <p:ext uri="{BB962C8B-B14F-4D97-AF65-F5344CB8AC3E}">
        <p14:creationId xmlns:p14="http://schemas.microsoft.com/office/powerpoint/2010/main" val="2260708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person, klädsel, utomhus, fotbeklädnader&#10;&#10;Automatiskt genererad beskrivning">
            <a:extLst>
              <a:ext uri="{FF2B5EF4-FFF2-40B4-BE49-F238E27FC236}">
                <a16:creationId xmlns:a16="http://schemas.microsoft.com/office/drawing/2014/main" id="{AC49CD0C-2F27-F140-5D25-DE0051AE96B6}"/>
              </a:ext>
            </a:extLst>
          </p:cNvPr>
          <p:cNvPicPr>
            <a:picLocks noChangeAspect="1"/>
          </p:cNvPicPr>
          <p:nvPr/>
        </p:nvPicPr>
        <p:blipFill>
          <a:blip r:embed="rId2"/>
          <a:srcRect l="31397" r="15996"/>
          <a:stretch/>
        </p:blipFill>
        <p:spPr>
          <a:xfrm>
            <a:off x="8005596" y="0"/>
            <a:ext cx="4810347" cy="6857990"/>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sp>
        <p:nvSpPr>
          <p:cNvPr id="4" name="Rubrik 3">
            <a:extLst>
              <a:ext uri="{FF2B5EF4-FFF2-40B4-BE49-F238E27FC236}">
                <a16:creationId xmlns:a16="http://schemas.microsoft.com/office/drawing/2014/main" id="{2D392A60-F951-A068-53B3-B4E7F6174E1F}"/>
              </a:ext>
            </a:extLst>
          </p:cNvPr>
          <p:cNvSpPr>
            <a:spLocks noGrp="1"/>
          </p:cNvSpPr>
          <p:nvPr>
            <p:ph type="title"/>
          </p:nvPr>
        </p:nvSpPr>
        <p:spPr/>
        <p:txBody>
          <a:bodyPr vert="horz" lIns="91440" tIns="45720" rIns="91440" bIns="45720" rtlCol="0" anchor="ctr">
            <a:normAutofit/>
          </a:bodyPr>
          <a:lstStyle/>
          <a:p>
            <a:r>
              <a:rPr lang="en-US" sz="3600">
                <a:cs typeface="Arial"/>
              </a:rPr>
              <a:t>Front-end </a:t>
            </a:r>
            <a:r>
              <a:rPr lang="en-US" sz="3600" err="1">
                <a:cs typeface="Arial"/>
              </a:rPr>
              <a:t>aktörer</a:t>
            </a:r>
            <a:endParaRPr lang="en-US" sz="3600" kern="1200">
              <a:latin typeface="+mj-lt"/>
              <a:cs typeface="Arial"/>
            </a:endParaRPr>
          </a:p>
        </p:txBody>
      </p:sp>
      <p:sp>
        <p:nvSpPr>
          <p:cNvPr id="3" name="Platshållare för innehåll 2">
            <a:extLst>
              <a:ext uri="{FF2B5EF4-FFF2-40B4-BE49-F238E27FC236}">
                <a16:creationId xmlns:a16="http://schemas.microsoft.com/office/drawing/2014/main" id="{3C20AB3F-B464-4FE6-71F2-9946CBA536F3}"/>
              </a:ext>
            </a:extLst>
          </p:cNvPr>
          <p:cNvSpPr>
            <a:spLocks noGrp="1"/>
          </p:cNvSpPr>
          <p:nvPr>
            <p:ph sz="half" idx="1"/>
          </p:nvPr>
        </p:nvSpPr>
        <p:spPr>
          <a:xfrm>
            <a:off x="838200" y="1981200"/>
            <a:ext cx="3384954" cy="3979863"/>
          </a:xfrm>
        </p:spPr>
        <p:txBody>
          <a:bodyPr vert="horz" lIns="91440" tIns="45720" rIns="91440" bIns="45720" rtlCol="0" anchor="t">
            <a:normAutofit fontScale="92500" lnSpcReduction="10000"/>
          </a:bodyPr>
          <a:lstStyle/>
          <a:p>
            <a:pPr marL="0" indent="0">
              <a:buNone/>
            </a:pPr>
            <a:r>
              <a:rPr lang="en-US" sz="1700" dirty="0" err="1">
                <a:cs typeface="Arial" panose="020B0604020202020204"/>
              </a:rPr>
              <a:t>Målgrupp</a:t>
            </a:r>
            <a:r>
              <a:rPr lang="en-US" sz="1700" dirty="0">
                <a:cs typeface="Arial" panose="020B0604020202020204"/>
              </a:rPr>
              <a:t> </a:t>
            </a:r>
            <a:r>
              <a:rPr lang="en-US" sz="1700" dirty="0" err="1">
                <a:cs typeface="Arial" panose="020B0604020202020204"/>
              </a:rPr>
              <a:t>slutkonsument</a:t>
            </a:r>
            <a:r>
              <a:rPr lang="en-US" sz="1700" dirty="0">
                <a:cs typeface="Arial" panose="020B0604020202020204"/>
              </a:rPr>
              <a:t> </a:t>
            </a:r>
            <a:endParaRPr lang="en-US" sz="1700" dirty="0"/>
          </a:p>
          <a:p>
            <a:pPr marL="0" indent="0">
              <a:buNone/>
            </a:pPr>
            <a:endParaRPr lang="en-US" sz="1700" dirty="0">
              <a:cs typeface="Arial" panose="020B0604020202020204"/>
            </a:endParaRPr>
          </a:p>
          <a:p>
            <a:pPr marL="0" indent="0">
              <a:buNone/>
            </a:pPr>
            <a:r>
              <a:rPr lang="en-US" sz="1700" dirty="0">
                <a:cs typeface="Arial" panose="020B0604020202020204"/>
              </a:rPr>
              <a:t>	</a:t>
            </a:r>
            <a:br>
              <a:rPr lang="en-US" sz="1700" dirty="0">
                <a:cs typeface="Arial" panose="020B0604020202020204"/>
              </a:rPr>
            </a:br>
            <a:br>
              <a:rPr lang="en-US" sz="1700" dirty="0">
                <a:cs typeface="Arial" panose="020B0604020202020204"/>
              </a:rPr>
            </a:br>
            <a:br>
              <a:rPr lang="en-US" sz="1700" dirty="0">
                <a:cs typeface="Arial" panose="020B0604020202020204"/>
              </a:rPr>
            </a:br>
            <a:endParaRPr lang="en-US" sz="1700" dirty="0">
              <a:cs typeface="Arial" panose="020B0604020202020204"/>
            </a:endParaRPr>
          </a:p>
          <a:p>
            <a:pPr marL="0" indent="0">
              <a:buNone/>
            </a:pPr>
            <a:r>
              <a:rPr lang="en-US" sz="1700" dirty="0" err="1"/>
              <a:t>Cykelverkstad</a:t>
            </a:r>
            <a:r>
              <a:rPr lang="en-US" sz="1700" dirty="0"/>
              <a:t> och </a:t>
            </a:r>
            <a:r>
              <a:rPr lang="en-US" sz="1700" dirty="0" err="1"/>
              <a:t>cykeltjänster</a:t>
            </a:r>
            <a:endParaRPr lang="en-US" sz="1700" dirty="0"/>
          </a:p>
          <a:p>
            <a:pPr marL="0" indent="0">
              <a:buNone/>
            </a:pPr>
            <a:endParaRPr lang="en-US" sz="1700" b="1" dirty="0"/>
          </a:p>
          <a:p>
            <a:pPr marL="0" indent="0">
              <a:buNone/>
            </a:pPr>
            <a:endParaRPr lang="en-US" sz="1700" b="1" dirty="0"/>
          </a:p>
          <a:p>
            <a:pPr marL="0" indent="0">
              <a:buNone/>
            </a:pPr>
            <a:endParaRPr lang="en-US" sz="1700" b="1" dirty="0"/>
          </a:p>
          <a:p>
            <a:pPr marL="0" indent="0">
              <a:buNone/>
            </a:pPr>
            <a:endParaRPr lang="en-US" sz="1700" b="1" dirty="0"/>
          </a:p>
          <a:p>
            <a:pPr marL="0" indent="0">
              <a:buNone/>
            </a:pPr>
            <a:r>
              <a:rPr lang="en-US" sz="1700" dirty="0" err="1"/>
              <a:t>Servar</a:t>
            </a:r>
            <a:r>
              <a:rPr lang="en-US" sz="1700" dirty="0"/>
              <a:t> och </a:t>
            </a:r>
            <a:r>
              <a:rPr lang="en-US" sz="1700" dirty="0" err="1"/>
              <a:t>säljer</a:t>
            </a:r>
            <a:r>
              <a:rPr lang="en-US" sz="1700" dirty="0"/>
              <a:t> </a:t>
            </a:r>
            <a:r>
              <a:rPr lang="en-US" sz="1700" dirty="0" err="1"/>
              <a:t>elsparkcyklar</a:t>
            </a:r>
            <a:r>
              <a:rPr lang="en-US" sz="1700" dirty="0"/>
              <a:t> och </a:t>
            </a:r>
            <a:r>
              <a:rPr lang="en-US" sz="1700" dirty="0" err="1"/>
              <a:t>elmopeder</a:t>
            </a:r>
            <a:r>
              <a:rPr lang="en-US" sz="1700" dirty="0"/>
              <a:t> </a:t>
            </a:r>
          </a:p>
        </p:txBody>
      </p:sp>
      <p:pic>
        <p:nvPicPr>
          <p:cNvPr id="11" name="Platshållare för bild 10" descr="En bild som visar klädsel, Cykelhjul, hjul, text&#10;&#10;AI-genererat innehåll kan vara felaktigt.">
            <a:extLst>
              <a:ext uri="{FF2B5EF4-FFF2-40B4-BE49-F238E27FC236}">
                <a16:creationId xmlns:a16="http://schemas.microsoft.com/office/drawing/2014/main" id="{2BA486D5-4D7C-CA5E-C676-E761FAEAD17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528" r="6528"/>
          <a:stretch>
            <a:fillRect/>
          </a:stretch>
        </p:blipFill>
        <p:spPr>
          <a:xfrm>
            <a:off x="4335150" y="2946916"/>
            <a:ext cx="4533949" cy="3911074"/>
          </a:xfrm>
        </p:spPr>
      </p:pic>
      <p:pic>
        <p:nvPicPr>
          <p:cNvPr id="7" name="Platshållare för bild 6">
            <a:extLst>
              <a:ext uri="{FF2B5EF4-FFF2-40B4-BE49-F238E27FC236}">
                <a16:creationId xmlns:a16="http://schemas.microsoft.com/office/drawing/2014/main" id="{CC9AB44E-234C-7B50-BE40-F820D0FCC59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884" b="6884"/>
          <a:stretch/>
        </p:blipFill>
        <p:spPr>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pic>
        <p:nvPicPr>
          <p:cNvPr id="8" name="Bildobjekt 7" descr="En bild som visar hjul, däck, Cykelhjul, cykel&#10;&#10;AI-genererat innehåll kan vara felaktigt.">
            <a:extLst>
              <a:ext uri="{FF2B5EF4-FFF2-40B4-BE49-F238E27FC236}">
                <a16:creationId xmlns:a16="http://schemas.microsoft.com/office/drawing/2014/main" id="{6AF0CF4E-A1EC-BCAD-A773-429893A2C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5150" y="0"/>
            <a:ext cx="4421953" cy="2946916"/>
          </a:xfrm>
          <a:prstGeom prst="rect">
            <a:avLst/>
          </a:prstGeom>
        </p:spPr>
      </p:pic>
      <p:pic>
        <p:nvPicPr>
          <p:cNvPr id="12" name="Bildobjekt 11" descr="En bild som visar skärmbild, Rektangel, kvadrat, linje&#10;&#10;AI-genererat innehåll kan vara felaktigt.">
            <a:extLst>
              <a:ext uri="{FF2B5EF4-FFF2-40B4-BE49-F238E27FC236}">
                <a16:creationId xmlns:a16="http://schemas.microsoft.com/office/drawing/2014/main" id="{AC7C8726-1FE3-0C91-1411-05984329F8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1986" y="2840546"/>
            <a:ext cx="758691" cy="758691"/>
          </a:xfrm>
          <a:prstGeom prst="rect">
            <a:avLst/>
          </a:prstGeom>
        </p:spPr>
      </p:pic>
      <p:pic>
        <p:nvPicPr>
          <p:cNvPr id="14" name="Bildobjekt 24">
            <a:extLst>
              <a:ext uri="{FF2B5EF4-FFF2-40B4-BE49-F238E27FC236}">
                <a16:creationId xmlns:a16="http://schemas.microsoft.com/office/drawing/2014/main" id="{7A27315E-1498-2BDF-7E5D-992F1AA2E443}"/>
              </a:ext>
            </a:extLst>
          </p:cNvPr>
          <p:cNvPicPr>
            <a:picLocks noChangeAspect="1"/>
          </p:cNvPicPr>
          <p:nvPr/>
        </p:nvPicPr>
        <p:blipFill>
          <a:blip r:embed="rId6"/>
          <a:stretch>
            <a:fillRect/>
          </a:stretch>
        </p:blipFill>
        <p:spPr>
          <a:xfrm>
            <a:off x="1410659" y="4662937"/>
            <a:ext cx="1481344" cy="479032"/>
          </a:xfrm>
          <a:prstGeom prst="rect">
            <a:avLst/>
          </a:prstGeom>
        </p:spPr>
      </p:pic>
    </p:spTree>
    <p:extLst>
      <p:ext uri="{BB962C8B-B14F-4D97-AF65-F5344CB8AC3E}">
        <p14:creationId xmlns:p14="http://schemas.microsoft.com/office/powerpoint/2010/main" val="3303919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D559F12-895B-1990-EBE3-9899A0A249B3}"/>
              </a:ext>
            </a:extLst>
          </p:cNvPr>
          <p:cNvSpPr>
            <a:spLocks noGrp="1"/>
          </p:cNvSpPr>
          <p:nvPr>
            <p:ph type="title" idx="4294967295"/>
          </p:nvPr>
        </p:nvSpPr>
        <p:spPr>
          <a:xfrm>
            <a:off x="859783" y="288543"/>
            <a:ext cx="8393113" cy="787400"/>
          </a:xfrm>
        </p:spPr>
        <p:txBody>
          <a:bodyPr>
            <a:normAutofit/>
          </a:bodyPr>
          <a:lstStyle/>
          <a:p>
            <a:r>
              <a:rPr lang="sv-SE" sz="4400" dirty="0"/>
              <a:t>Mobilitetshotellet gatuplan</a:t>
            </a:r>
          </a:p>
        </p:txBody>
      </p:sp>
      <p:pic>
        <p:nvPicPr>
          <p:cNvPr id="6" name="Bildobjekt 5" descr="En bild som visar diagram, Plan, Teknisk ritning, schematisk&#10;&#10;Automatiskt genererad beskrivning">
            <a:extLst>
              <a:ext uri="{FF2B5EF4-FFF2-40B4-BE49-F238E27FC236}">
                <a16:creationId xmlns:a16="http://schemas.microsoft.com/office/drawing/2014/main" id="{2723FA3B-3C49-D8F5-3A7D-2DC0D79AF21D}"/>
              </a:ext>
            </a:extLst>
          </p:cNvPr>
          <p:cNvPicPr>
            <a:picLocks noChangeAspect="1"/>
          </p:cNvPicPr>
          <p:nvPr/>
        </p:nvPicPr>
        <p:blipFill rotWithShape="1">
          <a:blip r:embed="rId3"/>
          <a:srcRect r="7778" b="5364"/>
          <a:stretch/>
        </p:blipFill>
        <p:spPr>
          <a:xfrm>
            <a:off x="4521910" y="1252259"/>
            <a:ext cx="6188145" cy="5377124"/>
          </a:xfrm>
          <a:prstGeom prst="rect">
            <a:avLst/>
          </a:prstGeom>
        </p:spPr>
      </p:pic>
      <p:sp>
        <p:nvSpPr>
          <p:cNvPr id="2" name="Rektangel 1">
            <a:extLst>
              <a:ext uri="{FF2B5EF4-FFF2-40B4-BE49-F238E27FC236}">
                <a16:creationId xmlns:a16="http://schemas.microsoft.com/office/drawing/2014/main" id="{2ABE4AAC-1AA9-DFF0-4F6A-28C00219E431}"/>
              </a:ext>
            </a:extLst>
          </p:cNvPr>
          <p:cNvSpPr/>
          <p:nvPr/>
        </p:nvSpPr>
        <p:spPr>
          <a:xfrm>
            <a:off x="6200071" y="5442012"/>
            <a:ext cx="1696825" cy="451246"/>
          </a:xfrm>
          <a:prstGeom prst="rect">
            <a:avLst/>
          </a:prstGeom>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err="1">
                <a:solidFill>
                  <a:srgbClr val="FFFFFF"/>
                </a:solidFill>
                <a:latin typeface="Arial" panose="020B0604020202020204"/>
              </a:rPr>
              <a:t>Bikepath</a:t>
            </a: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 och </a:t>
            </a:r>
            <a:r>
              <a:rPr kumimoji="0" lang="sv-SE" sz="1400" b="0" i="0" u="none" strike="noStrike" kern="1200" cap="none" spc="0" normalizeH="0" baseline="0" noProof="0" dirty="0" err="1">
                <a:ln>
                  <a:noFill/>
                </a:ln>
                <a:solidFill>
                  <a:srgbClr val="FFFFFF"/>
                </a:solidFill>
                <a:effectLst/>
                <a:uLnTx/>
                <a:uFillTx/>
                <a:latin typeface="Arial" panose="020B0604020202020204"/>
                <a:ea typeface="+mn-ea"/>
                <a:cs typeface="+mn-cs"/>
              </a:rPr>
              <a:t>UrbanCorner</a:t>
            </a:r>
            <a:endPar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Rektangel 4">
            <a:extLst>
              <a:ext uri="{FF2B5EF4-FFF2-40B4-BE49-F238E27FC236}">
                <a16:creationId xmlns:a16="http://schemas.microsoft.com/office/drawing/2014/main" id="{390AAB6C-E933-383A-9E0C-993D87620707}"/>
              </a:ext>
            </a:extLst>
          </p:cNvPr>
          <p:cNvSpPr/>
          <p:nvPr/>
        </p:nvSpPr>
        <p:spPr>
          <a:xfrm>
            <a:off x="4883551" y="4190261"/>
            <a:ext cx="647660" cy="726972"/>
          </a:xfrm>
          <a:prstGeom prst="rect">
            <a:avLst/>
          </a:prstGeom>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Cykeltvätt och förråd </a:t>
            </a:r>
          </a:p>
        </p:txBody>
      </p:sp>
      <p:sp>
        <p:nvSpPr>
          <p:cNvPr id="10" name="Rektangel: diagonala klippta hörn 9">
            <a:extLst>
              <a:ext uri="{FF2B5EF4-FFF2-40B4-BE49-F238E27FC236}">
                <a16:creationId xmlns:a16="http://schemas.microsoft.com/office/drawing/2014/main" id="{95CB9809-4F51-15EB-B51D-468C4C709446}"/>
              </a:ext>
            </a:extLst>
          </p:cNvPr>
          <p:cNvSpPr/>
          <p:nvPr/>
        </p:nvSpPr>
        <p:spPr>
          <a:xfrm>
            <a:off x="7527102" y="2091557"/>
            <a:ext cx="1059129" cy="1074656"/>
          </a:xfrm>
          <a:prstGeom prst="snip2Diag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Rektangel: diagonala klippta hörn 10">
            <a:extLst>
              <a:ext uri="{FF2B5EF4-FFF2-40B4-BE49-F238E27FC236}">
                <a16:creationId xmlns:a16="http://schemas.microsoft.com/office/drawing/2014/main" id="{12D2B16A-C50C-6357-4F67-33758236B96D}"/>
              </a:ext>
            </a:extLst>
          </p:cNvPr>
          <p:cNvSpPr/>
          <p:nvPr/>
        </p:nvSpPr>
        <p:spPr>
          <a:xfrm>
            <a:off x="7896896" y="2376504"/>
            <a:ext cx="1059129" cy="1074656"/>
          </a:xfrm>
          <a:prstGeom prst="snip2Diag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ktangel 11">
            <a:extLst>
              <a:ext uri="{FF2B5EF4-FFF2-40B4-BE49-F238E27FC236}">
                <a16:creationId xmlns:a16="http://schemas.microsoft.com/office/drawing/2014/main" id="{E4C32966-94B7-02C4-EBFE-A4E547C9B0F2}"/>
              </a:ext>
            </a:extLst>
          </p:cNvPr>
          <p:cNvSpPr/>
          <p:nvPr/>
        </p:nvSpPr>
        <p:spPr>
          <a:xfrm>
            <a:off x="8024624" y="2555985"/>
            <a:ext cx="1059129" cy="664589"/>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FFFFFF"/>
                </a:solidFill>
                <a:effectLst/>
                <a:uLnTx/>
                <a:uFillTx/>
                <a:latin typeface="Arial" panose="020B0604020202020204"/>
                <a:ea typeface="+mn-ea"/>
                <a:cs typeface="+mn-cs"/>
              </a:rPr>
              <a:t>Planerat info-center</a:t>
            </a:r>
          </a:p>
        </p:txBody>
      </p:sp>
      <p:sp>
        <p:nvSpPr>
          <p:cNvPr id="13" name="Rektangel 12">
            <a:extLst>
              <a:ext uri="{FF2B5EF4-FFF2-40B4-BE49-F238E27FC236}">
                <a16:creationId xmlns:a16="http://schemas.microsoft.com/office/drawing/2014/main" id="{EF6608D6-DA27-361B-732A-82408B46394C}"/>
              </a:ext>
            </a:extLst>
          </p:cNvPr>
          <p:cNvSpPr/>
          <p:nvPr/>
        </p:nvSpPr>
        <p:spPr>
          <a:xfrm>
            <a:off x="2617402" y="4817907"/>
            <a:ext cx="1126688" cy="13066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AutoShape 2">
            <a:extLst>
              <a:ext uri="{FF2B5EF4-FFF2-40B4-BE49-F238E27FC236}">
                <a16:creationId xmlns:a16="http://schemas.microsoft.com/office/drawing/2014/main" id="{B1CBBDF6-35B5-5CA3-CFBE-91CDE5C65563}"/>
              </a:ext>
            </a:extLst>
          </p:cNvPr>
          <p:cNvSpPr>
            <a:spLocks noChangeAspect="1" noChangeArrowheads="1"/>
          </p:cNvSpPr>
          <p:nvPr/>
        </p:nvSpPr>
        <p:spPr bwMode="auto">
          <a:xfrm>
            <a:off x="5226411" y="326579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606060"/>
              </a:solidFill>
              <a:effectLst/>
              <a:uLnTx/>
              <a:uFillTx/>
              <a:latin typeface="Arial" panose="020B0604020202020204"/>
              <a:ea typeface="+mn-ea"/>
              <a:cs typeface="+mn-cs"/>
            </a:endParaRPr>
          </a:p>
        </p:txBody>
      </p:sp>
      <p:sp>
        <p:nvSpPr>
          <p:cNvPr id="4" name="Rektangel 3">
            <a:extLst>
              <a:ext uri="{FF2B5EF4-FFF2-40B4-BE49-F238E27FC236}">
                <a16:creationId xmlns:a16="http://schemas.microsoft.com/office/drawing/2014/main" id="{AEEAF82C-DD79-A4AB-92E0-0C604B3BD27A}"/>
              </a:ext>
            </a:extLst>
          </p:cNvPr>
          <p:cNvSpPr/>
          <p:nvPr/>
        </p:nvSpPr>
        <p:spPr>
          <a:xfrm>
            <a:off x="1415050" y="2730578"/>
            <a:ext cx="1687537" cy="535213"/>
          </a:xfrm>
          <a:prstGeom prst="rect">
            <a:avLst/>
          </a:prstGeom>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Infart Garage</a:t>
            </a:r>
          </a:p>
        </p:txBody>
      </p:sp>
      <p:pic>
        <p:nvPicPr>
          <p:cNvPr id="15" name="Bildobjekt 14" descr="En bild som visar text, byggnad, utomhus, hjul&#10;&#10;AI-genererat innehåll kan vara felaktigt.">
            <a:extLst>
              <a:ext uri="{FF2B5EF4-FFF2-40B4-BE49-F238E27FC236}">
                <a16:creationId xmlns:a16="http://schemas.microsoft.com/office/drawing/2014/main" id="{BD8DD88F-181E-0F74-9F18-1B80A20A0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786" y="1460798"/>
            <a:ext cx="3638480" cy="2728860"/>
          </a:xfrm>
          <a:prstGeom prst="rect">
            <a:avLst/>
          </a:prstGeom>
        </p:spPr>
      </p:pic>
      <p:pic>
        <p:nvPicPr>
          <p:cNvPr id="9" name="Bildobjekt 8" descr="En bild som visar inomhus, stål, byggnad, ingenjörskonst&#10;&#10;AI-genererat innehåll kan vara felaktigt.">
            <a:extLst>
              <a:ext uri="{FF2B5EF4-FFF2-40B4-BE49-F238E27FC236}">
                <a16:creationId xmlns:a16="http://schemas.microsoft.com/office/drawing/2014/main" id="{FEC48789-1A19-4AA0-260A-FBC0525F77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5170" y="4290916"/>
            <a:ext cx="2950096" cy="2212572"/>
          </a:xfrm>
          <a:prstGeom prst="rect">
            <a:avLst/>
          </a:prstGeom>
        </p:spPr>
      </p:pic>
    </p:spTree>
    <p:extLst>
      <p:ext uri="{BB962C8B-B14F-4D97-AF65-F5344CB8AC3E}">
        <p14:creationId xmlns:p14="http://schemas.microsoft.com/office/powerpoint/2010/main" val="132038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024CBC-FE3E-C188-2397-FD8870A00100}"/>
              </a:ext>
            </a:extLst>
          </p:cNvPr>
          <p:cNvSpPr>
            <a:spLocks noGrp="1"/>
          </p:cNvSpPr>
          <p:nvPr>
            <p:ph type="title"/>
          </p:nvPr>
        </p:nvSpPr>
        <p:spPr/>
        <p:txBody>
          <a:bodyPr/>
          <a:lstStyle/>
          <a:p>
            <a:r>
              <a:rPr lang="sv-SE">
                <a:cs typeface="Arial"/>
              </a:rPr>
              <a:t>Back-end aktörer</a:t>
            </a:r>
            <a:endParaRPr lang="sv-SE"/>
          </a:p>
        </p:txBody>
      </p:sp>
      <p:sp>
        <p:nvSpPr>
          <p:cNvPr id="3" name="Platshållare för innehåll 2">
            <a:extLst>
              <a:ext uri="{FF2B5EF4-FFF2-40B4-BE49-F238E27FC236}">
                <a16:creationId xmlns:a16="http://schemas.microsoft.com/office/drawing/2014/main" id="{6B1BE958-8D5D-61F9-2370-FA1DBF38C26C}"/>
              </a:ext>
            </a:extLst>
          </p:cNvPr>
          <p:cNvSpPr>
            <a:spLocks noGrp="1"/>
          </p:cNvSpPr>
          <p:nvPr>
            <p:ph sz="half" idx="1"/>
          </p:nvPr>
        </p:nvSpPr>
        <p:spPr/>
        <p:txBody>
          <a:bodyPr vert="horz" lIns="91440" tIns="45720" rIns="91440" bIns="45720" rtlCol="0" anchor="t">
            <a:normAutofit/>
          </a:bodyPr>
          <a:lstStyle/>
          <a:p>
            <a:pPr marL="0" indent="0">
              <a:buNone/>
            </a:pPr>
            <a:r>
              <a:rPr lang="en-US" dirty="0" err="1">
                <a:cs typeface="Arial"/>
              </a:rPr>
              <a:t>Tjänster</a:t>
            </a:r>
            <a:r>
              <a:rPr lang="en-US" dirty="0">
                <a:cs typeface="Arial"/>
              </a:rPr>
              <a:t> </a:t>
            </a:r>
            <a:r>
              <a:rPr lang="en-US" dirty="0" err="1">
                <a:cs typeface="Arial"/>
              </a:rPr>
              <a:t>som</a:t>
            </a:r>
            <a:r>
              <a:rPr lang="en-US" dirty="0">
                <a:cs typeface="Arial"/>
              </a:rPr>
              <a:t> </a:t>
            </a:r>
            <a:r>
              <a:rPr lang="en-US" dirty="0" err="1">
                <a:cs typeface="Arial"/>
              </a:rPr>
              <a:t>servar</a:t>
            </a:r>
            <a:r>
              <a:rPr lang="en-US" dirty="0">
                <a:cs typeface="Arial"/>
              </a:rPr>
              <a:t> b2b </a:t>
            </a:r>
            <a:r>
              <a:rPr lang="en-US" dirty="0" err="1">
                <a:cs typeface="Arial"/>
              </a:rPr>
              <a:t>aktörer</a:t>
            </a:r>
            <a:endParaRPr lang="en-US" dirty="0">
              <a:cs typeface="Arial"/>
            </a:endParaRPr>
          </a:p>
          <a:p>
            <a:pPr marL="0" indent="0">
              <a:buNone/>
            </a:pPr>
            <a:endParaRPr lang="en-US" dirty="0">
              <a:cs typeface="Arial"/>
            </a:endParaRPr>
          </a:p>
          <a:p>
            <a:r>
              <a:rPr lang="en-US" dirty="0" err="1">
                <a:cs typeface="Arial"/>
              </a:rPr>
              <a:t>GoCimo</a:t>
            </a:r>
            <a:r>
              <a:rPr lang="en-US" dirty="0">
                <a:cs typeface="Arial"/>
              </a:rPr>
              <a:t> battery swap för </a:t>
            </a:r>
            <a:r>
              <a:rPr lang="en-US" dirty="0" err="1">
                <a:cs typeface="Arial"/>
              </a:rPr>
              <a:t>elmopeder</a:t>
            </a:r>
            <a:endParaRPr lang="en-US" dirty="0">
              <a:cs typeface="Arial"/>
            </a:endParaRPr>
          </a:p>
          <a:p>
            <a:r>
              <a:rPr lang="en-US" dirty="0">
                <a:cs typeface="Arial"/>
              </a:rPr>
              <a:t>Pling </a:t>
            </a:r>
            <a:r>
              <a:rPr lang="en-US" dirty="0" err="1">
                <a:cs typeface="Arial"/>
              </a:rPr>
              <a:t>cykelåkeri</a:t>
            </a:r>
            <a:endParaRPr lang="en-US" dirty="0">
              <a:cs typeface="Arial"/>
            </a:endParaRPr>
          </a:p>
          <a:p>
            <a:r>
              <a:rPr lang="en-US" dirty="0" err="1">
                <a:cs typeface="Arial"/>
              </a:rPr>
              <a:t>Ahlsell</a:t>
            </a:r>
            <a:r>
              <a:rPr lang="en-US" dirty="0">
                <a:cs typeface="Arial"/>
              </a:rPr>
              <a:t>- </a:t>
            </a:r>
            <a:r>
              <a:rPr lang="en-US" dirty="0" err="1">
                <a:cs typeface="Arial"/>
              </a:rPr>
              <a:t>alltid</a:t>
            </a:r>
            <a:r>
              <a:rPr lang="en-US" dirty="0">
                <a:cs typeface="Arial"/>
              </a:rPr>
              <a:t> </a:t>
            </a:r>
            <a:r>
              <a:rPr lang="en-US" dirty="0" err="1">
                <a:cs typeface="Arial"/>
              </a:rPr>
              <a:t>öppet</a:t>
            </a:r>
            <a:r>
              <a:rPr lang="en-US" dirty="0">
                <a:cs typeface="Arial"/>
              </a:rPr>
              <a:t> </a:t>
            </a:r>
            <a:r>
              <a:rPr lang="en-US" dirty="0" err="1">
                <a:cs typeface="Arial"/>
              </a:rPr>
              <a:t>butik</a:t>
            </a:r>
            <a:r>
              <a:rPr lang="en-US" dirty="0">
                <a:cs typeface="Arial"/>
              </a:rPr>
              <a:t> </a:t>
            </a:r>
          </a:p>
          <a:p>
            <a:r>
              <a:rPr lang="en-US" dirty="0" err="1">
                <a:cs typeface="Arial"/>
              </a:rPr>
              <a:t>Cykelpool</a:t>
            </a:r>
            <a:endParaRPr lang="en-US" dirty="0">
              <a:cs typeface="Arial"/>
            </a:endParaRPr>
          </a:p>
          <a:p>
            <a:r>
              <a:rPr lang="en-US" dirty="0">
                <a:cs typeface="Arial"/>
              </a:rPr>
              <a:t>Co working </a:t>
            </a:r>
            <a:r>
              <a:rPr lang="en-US" dirty="0" err="1">
                <a:cs typeface="Arial"/>
              </a:rPr>
              <a:t>yta</a:t>
            </a:r>
            <a:r>
              <a:rPr lang="en-US" dirty="0">
                <a:cs typeface="Arial"/>
              </a:rPr>
              <a:t>, </a:t>
            </a:r>
            <a:r>
              <a:rPr lang="en-US" dirty="0" err="1">
                <a:cs typeface="Arial"/>
              </a:rPr>
              <a:t>omklädnings</a:t>
            </a:r>
            <a:r>
              <a:rPr lang="en-US" dirty="0">
                <a:cs typeface="Arial"/>
              </a:rPr>
              <a:t> och </a:t>
            </a:r>
            <a:r>
              <a:rPr lang="en-US" dirty="0" err="1">
                <a:cs typeface="Arial"/>
              </a:rPr>
              <a:t>lunchrum</a:t>
            </a:r>
            <a:endParaRPr lang="en-US" dirty="0">
              <a:cs typeface="Arial"/>
            </a:endParaRPr>
          </a:p>
          <a:p>
            <a:endParaRPr lang="sv-SE" dirty="0">
              <a:cs typeface="Arial"/>
            </a:endParaRPr>
          </a:p>
        </p:txBody>
      </p:sp>
      <p:pic>
        <p:nvPicPr>
          <p:cNvPr id="10" name="Platshållare för bild 9" descr="En bild som visar person, klädsel, utomhus, cykel&#10;&#10;Automatiskt genererad beskrivning">
            <a:extLst>
              <a:ext uri="{FF2B5EF4-FFF2-40B4-BE49-F238E27FC236}">
                <a16:creationId xmlns:a16="http://schemas.microsoft.com/office/drawing/2014/main" id="{91F84F9F-85C1-6929-F0ED-DF811F205F72}"/>
              </a:ext>
            </a:extLst>
          </p:cNvPr>
          <p:cNvPicPr>
            <a:picLocks noGrp="1" noChangeAspect="1"/>
          </p:cNvPicPr>
          <p:nvPr>
            <p:ph type="pic" sz="quarter" idx="11"/>
          </p:nvPr>
        </p:nvPicPr>
        <p:blipFill>
          <a:blip r:embed="rId2"/>
          <a:srcRect t="1504" b="1504"/>
          <a:stretch/>
        </p:blipFill>
        <p:spPr>
          <a:xfrm>
            <a:off x="6095249" y="1486"/>
            <a:ext cx="6094242" cy="3972647"/>
          </a:xfrm>
        </p:spPr>
      </p:pic>
      <p:pic>
        <p:nvPicPr>
          <p:cNvPr id="13" name="Bildobjekt 12" descr="En bild som visar person, klädsel, sportutrustning, byggnad&#10;&#10;Automatiskt genererad beskrivning">
            <a:extLst>
              <a:ext uri="{FF2B5EF4-FFF2-40B4-BE49-F238E27FC236}">
                <a16:creationId xmlns:a16="http://schemas.microsoft.com/office/drawing/2014/main" id="{83564EBA-415F-9EB1-C0A9-E2ACED4184CC}"/>
              </a:ext>
            </a:extLst>
          </p:cNvPr>
          <p:cNvPicPr>
            <a:picLocks noChangeAspect="1"/>
          </p:cNvPicPr>
          <p:nvPr/>
        </p:nvPicPr>
        <p:blipFill>
          <a:blip r:embed="rId3"/>
          <a:stretch>
            <a:fillRect/>
          </a:stretch>
        </p:blipFill>
        <p:spPr>
          <a:xfrm>
            <a:off x="9349651" y="3053403"/>
            <a:ext cx="2853447" cy="3804596"/>
          </a:xfrm>
          <a:prstGeom prst="rect">
            <a:avLst/>
          </a:prstGeom>
        </p:spPr>
      </p:pic>
      <p:pic>
        <p:nvPicPr>
          <p:cNvPr id="1026" name="Picture 2" descr="En bild som visar hjul, däck, utomhus, mark&#10;&#10;Automatiskt genererad beskrivning">
            <a:extLst>
              <a:ext uri="{FF2B5EF4-FFF2-40B4-BE49-F238E27FC236}">
                <a16:creationId xmlns:a16="http://schemas.microsoft.com/office/drawing/2014/main" id="{231ADE6A-9EB9-D853-8641-B6C67C6AFEB6}"/>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l="16667" r="16667"/>
          <a:stretch>
            <a:fillRect/>
          </a:stretch>
        </p:blipFill>
        <p:spPr bwMode="auto">
          <a:xfrm>
            <a:off x="6137097" y="3259184"/>
            <a:ext cx="3198947" cy="359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48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2ECCC1-E044-43CF-9D0F-98FBDD29ABA7}"/>
              </a:ext>
            </a:extLst>
          </p:cNvPr>
          <p:cNvSpPr>
            <a:spLocks noGrp="1"/>
          </p:cNvSpPr>
          <p:nvPr>
            <p:ph type="title"/>
          </p:nvPr>
        </p:nvSpPr>
        <p:spPr/>
        <p:txBody>
          <a:bodyPr/>
          <a:lstStyle/>
          <a:p>
            <a:r>
              <a:rPr lang="sv-SE" dirty="0"/>
              <a:t>MOVE21</a:t>
            </a:r>
            <a:br>
              <a:rPr lang="sv-SE" dirty="0"/>
            </a:br>
            <a:br>
              <a:rPr lang="sv-SE" dirty="0"/>
            </a:br>
            <a:endParaRPr lang="sv-SE" dirty="0"/>
          </a:p>
        </p:txBody>
      </p:sp>
      <p:sp>
        <p:nvSpPr>
          <p:cNvPr id="4" name="Platshållare för text 3">
            <a:extLst>
              <a:ext uri="{FF2B5EF4-FFF2-40B4-BE49-F238E27FC236}">
                <a16:creationId xmlns:a16="http://schemas.microsoft.com/office/drawing/2014/main" id="{702A30A4-18B4-427B-BC2D-B5FE4AA12D63}"/>
              </a:ext>
            </a:extLst>
          </p:cNvPr>
          <p:cNvSpPr>
            <a:spLocks noGrp="1"/>
          </p:cNvSpPr>
          <p:nvPr>
            <p:ph type="body" sz="half" idx="2"/>
          </p:nvPr>
        </p:nvSpPr>
        <p:spPr>
          <a:xfrm>
            <a:off x="951847" y="1168017"/>
            <a:ext cx="5046679" cy="5008665"/>
          </a:xfrm>
        </p:spPr>
        <p:txBody>
          <a:bodyPr vert="horz" lIns="91440" tIns="45720" rIns="91440" bIns="45720" rtlCol="0" anchor="t">
            <a:normAutofit/>
          </a:bodyPr>
          <a:lstStyle/>
          <a:p>
            <a:r>
              <a:rPr lang="sv-SE" sz="2400" dirty="0">
                <a:solidFill>
                  <a:schemeClr val="tx1"/>
                </a:solidFill>
              </a:rPr>
              <a:t>MOVE21 ”Multimodal and </a:t>
            </a:r>
            <a:r>
              <a:rPr lang="sv-SE" sz="2400" err="1">
                <a:solidFill>
                  <a:schemeClr val="tx1"/>
                </a:solidFill>
              </a:rPr>
              <a:t>interconnected</a:t>
            </a:r>
            <a:r>
              <a:rPr lang="sv-SE" sz="2400" dirty="0">
                <a:solidFill>
                  <a:schemeClr val="tx1"/>
                </a:solidFill>
              </a:rPr>
              <a:t> </a:t>
            </a:r>
            <a:r>
              <a:rPr lang="sv-SE" sz="2400" err="1">
                <a:solidFill>
                  <a:schemeClr val="tx1"/>
                </a:solidFill>
              </a:rPr>
              <a:t>clean</a:t>
            </a:r>
            <a:r>
              <a:rPr lang="sv-SE" sz="2400" dirty="0">
                <a:solidFill>
                  <a:schemeClr val="tx1"/>
                </a:solidFill>
              </a:rPr>
              <a:t> </a:t>
            </a:r>
            <a:r>
              <a:rPr lang="sv-SE" sz="2400" err="1">
                <a:solidFill>
                  <a:schemeClr val="tx1"/>
                </a:solidFill>
              </a:rPr>
              <a:t>mobility</a:t>
            </a:r>
            <a:r>
              <a:rPr lang="sv-SE" sz="2400" dirty="0">
                <a:solidFill>
                  <a:schemeClr val="tx1"/>
                </a:solidFill>
              </a:rPr>
              <a:t> urban </a:t>
            </a:r>
            <a:r>
              <a:rPr lang="sv-SE" sz="2400" err="1">
                <a:solidFill>
                  <a:schemeClr val="tx1"/>
                </a:solidFill>
              </a:rPr>
              <a:t>nodes</a:t>
            </a:r>
            <a:r>
              <a:rPr lang="sv-SE" sz="2400" dirty="0">
                <a:solidFill>
                  <a:schemeClr val="tx1"/>
                </a:solidFill>
              </a:rPr>
              <a:t> fit for the 21st </a:t>
            </a:r>
            <a:r>
              <a:rPr lang="sv-SE" sz="2400" err="1">
                <a:solidFill>
                  <a:schemeClr val="tx1"/>
                </a:solidFill>
              </a:rPr>
              <a:t>century</a:t>
            </a:r>
            <a:r>
              <a:rPr lang="sv-SE" sz="2400" dirty="0">
                <a:solidFill>
                  <a:schemeClr val="tx1"/>
                </a:solidFill>
              </a:rPr>
              <a:t>”</a:t>
            </a:r>
            <a:endParaRPr lang="sv-SE" sz="2400" dirty="0">
              <a:solidFill>
                <a:schemeClr val="tx1"/>
              </a:solidFill>
              <a:cs typeface="Arial"/>
            </a:endParaRPr>
          </a:p>
          <a:p>
            <a:endParaRPr lang="sv-SE" sz="2400" dirty="0">
              <a:solidFill>
                <a:schemeClr val="tx1"/>
              </a:solidFill>
            </a:endParaRPr>
          </a:p>
          <a:p>
            <a:r>
              <a:rPr lang="sv-SE" sz="2400" dirty="0">
                <a:solidFill>
                  <a:schemeClr val="tx1"/>
                </a:solidFill>
              </a:rPr>
              <a:t>Projekttid: Maj 2021 - april 2025</a:t>
            </a:r>
            <a:endParaRPr lang="sv-SE" sz="2400" dirty="0">
              <a:solidFill>
                <a:schemeClr val="tx1"/>
              </a:solidFill>
              <a:cs typeface="Arial"/>
            </a:endParaRPr>
          </a:p>
          <a:p>
            <a:r>
              <a:rPr lang="sv-SE" sz="2400" dirty="0">
                <a:solidFill>
                  <a:schemeClr val="tx1"/>
                </a:solidFill>
              </a:rPr>
              <a:t>Deltagare: 24 partners från 7 länder, koordinator Oslo</a:t>
            </a:r>
            <a:endParaRPr lang="sv-SE" sz="2400">
              <a:solidFill>
                <a:schemeClr val="tx1"/>
              </a:solidFill>
              <a:cs typeface="Arial"/>
            </a:endParaRPr>
          </a:p>
          <a:p>
            <a:r>
              <a:rPr lang="sv-SE" sz="2400" dirty="0">
                <a:solidFill>
                  <a:schemeClr val="tx1"/>
                </a:solidFill>
              </a:rPr>
              <a:t>Projektägare: Stadsmiljöförvaltningen</a:t>
            </a:r>
            <a:endParaRPr lang="sv-SE" sz="2400">
              <a:solidFill>
                <a:schemeClr val="tx1"/>
              </a:solidFill>
              <a:cs typeface="Arial"/>
            </a:endParaRPr>
          </a:p>
          <a:p>
            <a:r>
              <a:rPr lang="sv-SE" sz="2400" dirty="0">
                <a:solidFill>
                  <a:schemeClr val="tx1"/>
                </a:solidFill>
              </a:rPr>
              <a:t>Total budget: 92 160 000 SEK</a:t>
            </a:r>
            <a:endParaRPr lang="sv-SE" sz="2400" dirty="0">
              <a:solidFill>
                <a:schemeClr val="tx1"/>
              </a:solidFill>
              <a:cs typeface="Arial"/>
            </a:endParaRPr>
          </a:p>
          <a:p>
            <a:endParaRPr lang="sv-SE" sz="2400" dirty="0">
              <a:solidFill>
                <a:schemeClr val="tx1"/>
              </a:solidFill>
              <a:cs typeface="Arial"/>
            </a:endParaRPr>
          </a:p>
          <a:p>
            <a:endParaRPr lang="sv-SE" sz="2400" dirty="0">
              <a:solidFill>
                <a:schemeClr val="tx1"/>
              </a:solidFill>
              <a:cs typeface="Arial"/>
            </a:endParaRPr>
          </a:p>
          <a:p>
            <a:endParaRPr lang="sv-SE" dirty="0">
              <a:solidFill>
                <a:schemeClr val="tx1"/>
              </a:solidFill>
              <a:cs typeface="Arial"/>
            </a:endParaRPr>
          </a:p>
          <a:p>
            <a:endParaRPr lang="sv-SE" dirty="0">
              <a:solidFill>
                <a:schemeClr val="tx1"/>
              </a:solidFill>
            </a:endParaRPr>
          </a:p>
        </p:txBody>
      </p:sp>
      <p:pic>
        <p:nvPicPr>
          <p:cNvPr id="21" name="Bildobjekt 20">
            <a:extLst>
              <a:ext uri="{FF2B5EF4-FFF2-40B4-BE49-F238E27FC236}">
                <a16:creationId xmlns:a16="http://schemas.microsoft.com/office/drawing/2014/main" id="{B8A0CB63-C176-F67E-15E6-7A53327133A7}"/>
              </a:ext>
            </a:extLst>
          </p:cNvPr>
          <p:cNvPicPr>
            <a:picLocks noChangeAspect="1"/>
          </p:cNvPicPr>
          <p:nvPr/>
        </p:nvPicPr>
        <p:blipFill>
          <a:blip r:embed="rId2"/>
          <a:stretch>
            <a:fillRect/>
          </a:stretch>
        </p:blipFill>
        <p:spPr>
          <a:xfrm>
            <a:off x="6356510" y="1398971"/>
            <a:ext cx="5337449" cy="2853138"/>
          </a:xfrm>
          <a:prstGeom prst="rect">
            <a:avLst/>
          </a:prstGeom>
        </p:spPr>
      </p:pic>
      <p:sp>
        <p:nvSpPr>
          <p:cNvPr id="23" name="Platshållare för text 6">
            <a:extLst>
              <a:ext uri="{FF2B5EF4-FFF2-40B4-BE49-F238E27FC236}">
                <a16:creationId xmlns:a16="http://schemas.microsoft.com/office/drawing/2014/main" id="{DEAC4893-629A-1405-5809-2D3469FD1587}"/>
              </a:ext>
            </a:extLst>
          </p:cNvPr>
          <p:cNvSpPr txBox="1">
            <a:spLocks/>
          </p:cNvSpPr>
          <p:nvPr/>
        </p:nvSpPr>
        <p:spPr>
          <a:xfrm>
            <a:off x="6359024" y="1050246"/>
            <a:ext cx="4814765" cy="251011"/>
          </a:xfrm>
          <a:prstGeom prst="rect">
            <a:avLst/>
          </a:prstGeom>
          <a:noFill/>
          <a:ln w="19050">
            <a:noFill/>
          </a:ln>
        </p:spPr>
        <p:txBody>
          <a:bodyPr vert="horz" lIns="91440" tIns="45720" rIns="91440" bIns="45720" rtlCol="0" anchor="t" anchorCtr="0">
            <a:noAutofit/>
          </a:bodyPr>
          <a:lstStyle>
            <a:lvl1pPr marL="0" indent="0" algn="l" defTabSz="914400" rtl="0" eaLnBrk="1" latinLnBrk="0" hangingPunct="1">
              <a:lnSpc>
                <a:spcPct val="90000"/>
              </a:lnSpc>
              <a:spcBef>
                <a:spcPts val="300"/>
              </a:spcBef>
              <a:buClr>
                <a:schemeClr val="bg2">
                  <a:lumMod val="10000"/>
                </a:schemeClr>
              </a:buClr>
              <a:buFont typeface="Wingdings" panose="05000000000000000000" pitchFamily="2" charset="2"/>
              <a:buNone/>
              <a:defRPr sz="1200" kern="1200" baseline="0">
                <a:solidFill>
                  <a:schemeClr val="tx1"/>
                </a:solidFill>
                <a:latin typeface="+mj-lt"/>
                <a:ea typeface="+mn-ea"/>
                <a:cs typeface="+mn-cs"/>
              </a:defRPr>
            </a:lvl1pPr>
            <a:lvl2pPr marL="461963"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2pPr>
            <a:lvl3pPr marL="684213"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3pPr>
            <a:lvl4pPr marL="914400"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4pPr>
            <a:lvl5pPr marL="1144588"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5pPr>
            <a:lvl6pPr marL="1376363"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6pPr>
            <a:lvl7pPr marL="1598613"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7pPr>
            <a:lvl8pPr marL="1828800" indent="-228600" algn="l" defTabSz="914400" rtl="0" eaLnBrk="1" latinLnBrk="0" hangingPunct="1">
              <a:lnSpc>
                <a:spcPct val="90000"/>
              </a:lnSpc>
              <a:spcBef>
                <a:spcPts val="300"/>
              </a:spcBef>
              <a:buClr>
                <a:schemeClr val="bg2">
                  <a:lumMod val="10000"/>
                </a:schemeClr>
              </a:buClr>
              <a:buFont typeface="Wingdings" panose="05000000000000000000" pitchFamily="2" charset="2"/>
              <a:buChar char="o"/>
              <a:defRPr sz="1200" kern="1200" baseline="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200" b="1" dirty="0">
                <a:solidFill>
                  <a:schemeClr val="accent3"/>
                </a:solidFill>
              </a:rPr>
              <a:t>Partners</a:t>
            </a:r>
            <a:endParaRPr lang="sv-se" sz="2200" b="1" dirty="0">
              <a:solidFill>
                <a:schemeClr val="accent3"/>
              </a:solidFill>
            </a:endParaRPr>
          </a:p>
        </p:txBody>
      </p:sp>
    </p:spTree>
    <p:extLst>
      <p:ext uri="{BB962C8B-B14F-4D97-AF65-F5344CB8AC3E}">
        <p14:creationId xmlns:p14="http://schemas.microsoft.com/office/powerpoint/2010/main" val="55570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08B182F-5C5D-7E0F-8A51-CDE7F384FD9F}"/>
              </a:ext>
            </a:extLst>
          </p:cNvPr>
          <p:cNvSpPr>
            <a:spLocks noGrp="1"/>
          </p:cNvSpPr>
          <p:nvPr>
            <p:ph type="title"/>
          </p:nvPr>
        </p:nvSpPr>
        <p:spPr>
          <a:xfrm>
            <a:off x="657667" y="41193"/>
            <a:ext cx="10515600" cy="1325563"/>
          </a:xfrm>
        </p:spPr>
        <p:txBody>
          <a:bodyPr>
            <a:normAutofit/>
          </a:bodyPr>
          <a:lstStyle/>
          <a:p>
            <a:r>
              <a:rPr lang="sv-SE" sz="4400"/>
              <a:t>Mobilitetshotellet - 1,5 vån</a:t>
            </a:r>
          </a:p>
        </p:txBody>
      </p:sp>
      <p:pic>
        <p:nvPicPr>
          <p:cNvPr id="12" name="Bildobjekt 11" descr="En bild som visar innertak, hjul, byggnad, text&#10;&#10;AI-genererat innehåll kan vara felaktigt.">
            <a:extLst>
              <a:ext uri="{FF2B5EF4-FFF2-40B4-BE49-F238E27FC236}">
                <a16:creationId xmlns:a16="http://schemas.microsoft.com/office/drawing/2014/main" id="{9FE7A641-DECE-35DB-CC40-BC5E19F61AED}"/>
              </a:ext>
            </a:extLst>
          </p:cNvPr>
          <p:cNvPicPr>
            <a:picLocks noChangeAspect="1"/>
          </p:cNvPicPr>
          <p:nvPr/>
        </p:nvPicPr>
        <p:blipFill>
          <a:blip r:embed="rId3"/>
          <a:stretch>
            <a:fillRect/>
          </a:stretch>
        </p:blipFill>
        <p:spPr>
          <a:xfrm>
            <a:off x="802467" y="1475750"/>
            <a:ext cx="3722290" cy="2791718"/>
          </a:xfrm>
          <a:prstGeom prst="rect">
            <a:avLst/>
          </a:prstGeom>
        </p:spPr>
      </p:pic>
      <p:pic>
        <p:nvPicPr>
          <p:cNvPr id="4" name="Bildobjekt 3" descr="En bild som visar utomhus, himmel, träd, klädsel&#10;&#10;Automatiskt genererad beskrivning">
            <a:extLst>
              <a:ext uri="{FF2B5EF4-FFF2-40B4-BE49-F238E27FC236}">
                <a16:creationId xmlns:a16="http://schemas.microsoft.com/office/drawing/2014/main" id="{D31D921F-644C-F6E5-A04A-48D645FED5B4}"/>
              </a:ext>
            </a:extLst>
          </p:cNvPr>
          <p:cNvPicPr>
            <a:picLocks noChangeAspect="1"/>
          </p:cNvPicPr>
          <p:nvPr/>
        </p:nvPicPr>
        <p:blipFill>
          <a:blip r:embed="rId4"/>
          <a:stretch>
            <a:fillRect/>
          </a:stretch>
        </p:blipFill>
        <p:spPr>
          <a:xfrm>
            <a:off x="8585818" y="1453563"/>
            <a:ext cx="3095625" cy="4114800"/>
          </a:xfrm>
          <a:prstGeom prst="rect">
            <a:avLst/>
          </a:prstGeom>
        </p:spPr>
      </p:pic>
      <p:pic>
        <p:nvPicPr>
          <p:cNvPr id="5" name="Bildobjekt 4" descr="En bild som visar klädsel, person, person, inomhus&#10;&#10;AI-genererat innehåll kan vara felaktigt.">
            <a:extLst>
              <a:ext uri="{FF2B5EF4-FFF2-40B4-BE49-F238E27FC236}">
                <a16:creationId xmlns:a16="http://schemas.microsoft.com/office/drawing/2014/main" id="{C4D975C0-7728-FA81-8356-A9E072DA28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366" y="3974316"/>
            <a:ext cx="3754491" cy="2815868"/>
          </a:xfrm>
          <a:prstGeom prst="rect">
            <a:avLst/>
          </a:prstGeom>
        </p:spPr>
      </p:pic>
      <p:pic>
        <p:nvPicPr>
          <p:cNvPr id="7" name="Bildobjekt 6" descr="En bild som visar ingenjörskonst, vägg, stege, Kompositmaterial&#10;&#10;AI-genererat innehåll kan vara felaktigt.">
            <a:extLst>
              <a:ext uri="{FF2B5EF4-FFF2-40B4-BE49-F238E27FC236}">
                <a16:creationId xmlns:a16="http://schemas.microsoft.com/office/drawing/2014/main" id="{403ED36A-9E24-A85B-66C6-3871B2592F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255152" y="2054809"/>
            <a:ext cx="4632471" cy="3474353"/>
          </a:xfrm>
          <a:prstGeom prst="rect">
            <a:avLst/>
          </a:prstGeom>
        </p:spPr>
      </p:pic>
      <p:sp>
        <p:nvSpPr>
          <p:cNvPr id="8" name="textruta 7">
            <a:extLst>
              <a:ext uri="{FF2B5EF4-FFF2-40B4-BE49-F238E27FC236}">
                <a16:creationId xmlns:a16="http://schemas.microsoft.com/office/drawing/2014/main" id="{B6417FC5-432A-C4D7-C3AB-778BAFBB54A1}"/>
              </a:ext>
            </a:extLst>
          </p:cNvPr>
          <p:cNvSpPr txBox="1"/>
          <p:nvPr/>
        </p:nvSpPr>
        <p:spPr>
          <a:xfrm>
            <a:off x="4827037" y="6108221"/>
            <a:ext cx="2537926" cy="369332"/>
          </a:xfrm>
          <a:prstGeom prst="rect">
            <a:avLst/>
          </a:prstGeom>
          <a:noFill/>
        </p:spPr>
        <p:txBody>
          <a:bodyPr wrap="square" rtlCol="0">
            <a:spAutoFit/>
          </a:bodyPr>
          <a:lstStyle/>
          <a:p>
            <a:r>
              <a:rPr lang="sv-SE" dirty="0"/>
              <a:t>Pling cykeltransporter </a:t>
            </a:r>
          </a:p>
        </p:txBody>
      </p:sp>
      <p:sp>
        <p:nvSpPr>
          <p:cNvPr id="9" name="textruta 8">
            <a:extLst>
              <a:ext uri="{FF2B5EF4-FFF2-40B4-BE49-F238E27FC236}">
                <a16:creationId xmlns:a16="http://schemas.microsoft.com/office/drawing/2014/main" id="{32983591-E791-C4F1-FDF8-61BDCA44BD2E}"/>
              </a:ext>
            </a:extLst>
          </p:cNvPr>
          <p:cNvSpPr txBox="1"/>
          <p:nvPr/>
        </p:nvSpPr>
        <p:spPr>
          <a:xfrm>
            <a:off x="8585818" y="5655170"/>
            <a:ext cx="2537926" cy="369332"/>
          </a:xfrm>
          <a:prstGeom prst="rect">
            <a:avLst/>
          </a:prstGeom>
          <a:noFill/>
        </p:spPr>
        <p:txBody>
          <a:bodyPr wrap="square" rtlCol="0">
            <a:spAutoFit/>
          </a:bodyPr>
          <a:lstStyle/>
          <a:p>
            <a:r>
              <a:rPr lang="sv-SE" dirty="0"/>
              <a:t>Cykelpool för företag</a:t>
            </a:r>
          </a:p>
        </p:txBody>
      </p:sp>
    </p:spTree>
    <p:extLst>
      <p:ext uri="{BB962C8B-B14F-4D97-AF65-F5344CB8AC3E}">
        <p14:creationId xmlns:p14="http://schemas.microsoft.com/office/powerpoint/2010/main" val="1271429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2707F1-F504-1F65-FEE1-D3B32944127A}"/>
              </a:ext>
            </a:extLst>
          </p:cNvPr>
          <p:cNvSpPr>
            <a:spLocks noGrp="1"/>
          </p:cNvSpPr>
          <p:nvPr>
            <p:ph type="title"/>
          </p:nvPr>
        </p:nvSpPr>
        <p:spPr>
          <a:xfrm>
            <a:off x="711741" y="-72867"/>
            <a:ext cx="10515600" cy="1325563"/>
          </a:xfrm>
        </p:spPr>
        <p:txBody>
          <a:bodyPr/>
          <a:lstStyle/>
          <a:p>
            <a:r>
              <a:rPr lang="sv-SE"/>
              <a:t>Media </a:t>
            </a:r>
          </a:p>
        </p:txBody>
      </p:sp>
      <p:pic>
        <p:nvPicPr>
          <p:cNvPr id="5" name="Bildobjekt 4">
            <a:extLst>
              <a:ext uri="{FF2B5EF4-FFF2-40B4-BE49-F238E27FC236}">
                <a16:creationId xmlns:a16="http://schemas.microsoft.com/office/drawing/2014/main" id="{35955863-DD4D-E5D2-CFD2-130EDD3292FD}"/>
              </a:ext>
            </a:extLst>
          </p:cNvPr>
          <p:cNvPicPr>
            <a:picLocks noChangeAspect="1"/>
          </p:cNvPicPr>
          <p:nvPr/>
        </p:nvPicPr>
        <p:blipFill>
          <a:blip r:embed="rId3"/>
          <a:stretch>
            <a:fillRect/>
          </a:stretch>
        </p:blipFill>
        <p:spPr>
          <a:xfrm>
            <a:off x="413702" y="1601432"/>
            <a:ext cx="3753889" cy="3844427"/>
          </a:xfrm>
          <a:prstGeom prst="rect">
            <a:avLst/>
          </a:prstGeom>
        </p:spPr>
      </p:pic>
      <p:pic>
        <p:nvPicPr>
          <p:cNvPr id="6" name="Bildobjekt 5">
            <a:extLst>
              <a:ext uri="{FF2B5EF4-FFF2-40B4-BE49-F238E27FC236}">
                <a16:creationId xmlns:a16="http://schemas.microsoft.com/office/drawing/2014/main" id="{5765F27C-9A21-CBE8-A5D3-B98F8714E913}"/>
              </a:ext>
            </a:extLst>
          </p:cNvPr>
          <p:cNvPicPr>
            <a:picLocks noChangeAspect="1"/>
          </p:cNvPicPr>
          <p:nvPr/>
        </p:nvPicPr>
        <p:blipFill rotWithShape="1">
          <a:blip r:embed="rId4"/>
          <a:srcRect t="4345" b="5636"/>
          <a:stretch/>
        </p:blipFill>
        <p:spPr>
          <a:xfrm>
            <a:off x="4335739" y="1597904"/>
            <a:ext cx="3431299" cy="3844427"/>
          </a:xfrm>
          <a:prstGeom prst="rect">
            <a:avLst/>
          </a:prstGeom>
        </p:spPr>
      </p:pic>
      <p:pic>
        <p:nvPicPr>
          <p:cNvPr id="7" name="Bildobjekt 6">
            <a:extLst>
              <a:ext uri="{FF2B5EF4-FFF2-40B4-BE49-F238E27FC236}">
                <a16:creationId xmlns:a16="http://schemas.microsoft.com/office/drawing/2014/main" id="{DC1847DE-CD45-1A81-D9D4-63A59A95090D}"/>
              </a:ext>
            </a:extLst>
          </p:cNvPr>
          <p:cNvPicPr>
            <a:picLocks noChangeAspect="1"/>
          </p:cNvPicPr>
          <p:nvPr/>
        </p:nvPicPr>
        <p:blipFill rotWithShape="1">
          <a:blip r:embed="rId5"/>
          <a:srcRect t="2109" b="10489"/>
          <a:stretch/>
        </p:blipFill>
        <p:spPr>
          <a:xfrm>
            <a:off x="8542353" y="-27577"/>
            <a:ext cx="3586762" cy="3844427"/>
          </a:xfrm>
          <a:prstGeom prst="rect">
            <a:avLst/>
          </a:prstGeom>
        </p:spPr>
      </p:pic>
      <p:pic>
        <p:nvPicPr>
          <p:cNvPr id="10" name="Bildobjekt 9">
            <a:extLst>
              <a:ext uri="{FF2B5EF4-FFF2-40B4-BE49-F238E27FC236}">
                <a16:creationId xmlns:a16="http://schemas.microsoft.com/office/drawing/2014/main" id="{2A633EEB-5AD6-CAC3-88A2-7D8D0A89A3EE}"/>
              </a:ext>
            </a:extLst>
          </p:cNvPr>
          <p:cNvPicPr>
            <a:picLocks noChangeAspect="1"/>
          </p:cNvPicPr>
          <p:nvPr/>
        </p:nvPicPr>
        <p:blipFill>
          <a:blip r:embed="rId6"/>
          <a:stretch>
            <a:fillRect/>
          </a:stretch>
        </p:blipFill>
        <p:spPr>
          <a:xfrm rot="20751289">
            <a:off x="564864" y="1935593"/>
            <a:ext cx="4177781" cy="3751315"/>
          </a:xfrm>
          <a:prstGeom prst="rect">
            <a:avLst/>
          </a:prstGeom>
        </p:spPr>
      </p:pic>
      <p:pic>
        <p:nvPicPr>
          <p:cNvPr id="9" name="Bildobjekt 8">
            <a:extLst>
              <a:ext uri="{FF2B5EF4-FFF2-40B4-BE49-F238E27FC236}">
                <a16:creationId xmlns:a16="http://schemas.microsoft.com/office/drawing/2014/main" id="{0C248F73-1783-E61B-DEF7-D55F9A4F5961}"/>
              </a:ext>
            </a:extLst>
          </p:cNvPr>
          <p:cNvPicPr>
            <a:picLocks noChangeAspect="1"/>
          </p:cNvPicPr>
          <p:nvPr/>
        </p:nvPicPr>
        <p:blipFill>
          <a:blip r:embed="rId7"/>
          <a:stretch>
            <a:fillRect/>
          </a:stretch>
        </p:blipFill>
        <p:spPr>
          <a:xfrm>
            <a:off x="4892762" y="1676626"/>
            <a:ext cx="1999744" cy="2743200"/>
          </a:xfrm>
          <a:prstGeom prst="rect">
            <a:avLst/>
          </a:prstGeom>
        </p:spPr>
      </p:pic>
      <p:pic>
        <p:nvPicPr>
          <p:cNvPr id="11" name="Bildobjekt 10">
            <a:extLst>
              <a:ext uri="{FF2B5EF4-FFF2-40B4-BE49-F238E27FC236}">
                <a16:creationId xmlns:a16="http://schemas.microsoft.com/office/drawing/2014/main" id="{D3A22850-0C89-8C26-218A-F1DFEE218AFE}"/>
              </a:ext>
            </a:extLst>
          </p:cNvPr>
          <p:cNvPicPr>
            <a:picLocks noChangeAspect="1"/>
          </p:cNvPicPr>
          <p:nvPr/>
        </p:nvPicPr>
        <p:blipFill>
          <a:blip r:embed="rId8"/>
          <a:stretch>
            <a:fillRect/>
          </a:stretch>
        </p:blipFill>
        <p:spPr>
          <a:xfrm rot="2002307">
            <a:off x="4983569" y="-146396"/>
            <a:ext cx="3578902" cy="4318711"/>
          </a:xfrm>
          <a:prstGeom prst="rect">
            <a:avLst/>
          </a:prstGeom>
        </p:spPr>
      </p:pic>
      <p:pic>
        <p:nvPicPr>
          <p:cNvPr id="8" name="Bildobjekt 7">
            <a:extLst>
              <a:ext uri="{FF2B5EF4-FFF2-40B4-BE49-F238E27FC236}">
                <a16:creationId xmlns:a16="http://schemas.microsoft.com/office/drawing/2014/main" id="{834CF4B7-8761-B697-99B5-12E080C30137}"/>
              </a:ext>
            </a:extLst>
          </p:cNvPr>
          <p:cNvPicPr>
            <a:picLocks noChangeAspect="1"/>
          </p:cNvPicPr>
          <p:nvPr/>
        </p:nvPicPr>
        <p:blipFill>
          <a:blip r:embed="rId9"/>
          <a:stretch>
            <a:fillRect/>
          </a:stretch>
        </p:blipFill>
        <p:spPr>
          <a:xfrm>
            <a:off x="6403837" y="1488913"/>
            <a:ext cx="2960253" cy="2548956"/>
          </a:xfrm>
          <a:prstGeom prst="rect">
            <a:avLst/>
          </a:prstGeom>
        </p:spPr>
      </p:pic>
      <p:pic>
        <p:nvPicPr>
          <p:cNvPr id="13" name="Bildobjekt 12">
            <a:extLst>
              <a:ext uri="{FF2B5EF4-FFF2-40B4-BE49-F238E27FC236}">
                <a16:creationId xmlns:a16="http://schemas.microsoft.com/office/drawing/2014/main" id="{D4C82B1E-0D19-D6AE-B02A-C85FC173EE34}"/>
              </a:ext>
            </a:extLst>
          </p:cNvPr>
          <p:cNvPicPr>
            <a:picLocks noChangeAspect="1"/>
          </p:cNvPicPr>
          <p:nvPr/>
        </p:nvPicPr>
        <p:blipFill>
          <a:blip r:embed="rId10"/>
          <a:stretch>
            <a:fillRect/>
          </a:stretch>
        </p:blipFill>
        <p:spPr>
          <a:xfrm>
            <a:off x="412324" y="4415323"/>
            <a:ext cx="3429365" cy="1848642"/>
          </a:xfrm>
          <a:prstGeom prst="rect">
            <a:avLst/>
          </a:prstGeom>
        </p:spPr>
      </p:pic>
      <p:pic>
        <p:nvPicPr>
          <p:cNvPr id="14" name="Bildobjekt 13">
            <a:extLst>
              <a:ext uri="{FF2B5EF4-FFF2-40B4-BE49-F238E27FC236}">
                <a16:creationId xmlns:a16="http://schemas.microsoft.com/office/drawing/2014/main" id="{49470E2F-5FE8-8A13-A342-EF5D4574D634}"/>
              </a:ext>
            </a:extLst>
          </p:cNvPr>
          <p:cNvPicPr>
            <a:picLocks noChangeAspect="1"/>
          </p:cNvPicPr>
          <p:nvPr/>
        </p:nvPicPr>
        <p:blipFill>
          <a:blip r:embed="rId11"/>
          <a:stretch>
            <a:fillRect/>
          </a:stretch>
        </p:blipFill>
        <p:spPr>
          <a:xfrm>
            <a:off x="9898447" y="2362607"/>
            <a:ext cx="2069454" cy="3400156"/>
          </a:xfrm>
          <a:prstGeom prst="rect">
            <a:avLst/>
          </a:prstGeom>
        </p:spPr>
      </p:pic>
      <p:pic>
        <p:nvPicPr>
          <p:cNvPr id="15" name="Bildobjekt 14">
            <a:extLst>
              <a:ext uri="{FF2B5EF4-FFF2-40B4-BE49-F238E27FC236}">
                <a16:creationId xmlns:a16="http://schemas.microsoft.com/office/drawing/2014/main" id="{44B9B19F-4EBB-AA70-2299-F8176AF815D5}"/>
              </a:ext>
            </a:extLst>
          </p:cNvPr>
          <p:cNvPicPr>
            <a:picLocks noChangeAspect="1"/>
          </p:cNvPicPr>
          <p:nvPr/>
        </p:nvPicPr>
        <p:blipFill>
          <a:blip r:embed="rId12"/>
          <a:stretch>
            <a:fillRect/>
          </a:stretch>
        </p:blipFill>
        <p:spPr>
          <a:xfrm>
            <a:off x="8071880" y="4255820"/>
            <a:ext cx="1710613" cy="2559607"/>
          </a:xfrm>
          <a:prstGeom prst="rect">
            <a:avLst/>
          </a:prstGeom>
        </p:spPr>
      </p:pic>
      <p:pic>
        <p:nvPicPr>
          <p:cNvPr id="19" name="Bildobjekt 18">
            <a:extLst>
              <a:ext uri="{FF2B5EF4-FFF2-40B4-BE49-F238E27FC236}">
                <a16:creationId xmlns:a16="http://schemas.microsoft.com/office/drawing/2014/main" id="{008E0058-AA8F-9846-6742-E6C57DF4A127}"/>
              </a:ext>
            </a:extLst>
          </p:cNvPr>
          <p:cNvPicPr>
            <a:picLocks noChangeAspect="1"/>
          </p:cNvPicPr>
          <p:nvPr/>
        </p:nvPicPr>
        <p:blipFill>
          <a:blip r:embed="rId13"/>
          <a:stretch>
            <a:fillRect/>
          </a:stretch>
        </p:blipFill>
        <p:spPr>
          <a:xfrm>
            <a:off x="2464402" y="3884677"/>
            <a:ext cx="2109939" cy="2055173"/>
          </a:xfrm>
          <a:prstGeom prst="rect">
            <a:avLst/>
          </a:prstGeom>
        </p:spPr>
      </p:pic>
      <p:pic>
        <p:nvPicPr>
          <p:cNvPr id="12" name="Bildobjekt 11">
            <a:extLst>
              <a:ext uri="{FF2B5EF4-FFF2-40B4-BE49-F238E27FC236}">
                <a16:creationId xmlns:a16="http://schemas.microsoft.com/office/drawing/2014/main" id="{A7C60CB8-D12D-867D-06D1-499386BE2D0F}"/>
              </a:ext>
            </a:extLst>
          </p:cNvPr>
          <p:cNvPicPr>
            <a:picLocks noChangeAspect="1"/>
          </p:cNvPicPr>
          <p:nvPr/>
        </p:nvPicPr>
        <p:blipFill rotWithShape="1">
          <a:blip r:embed="rId14"/>
          <a:srcRect b="14605"/>
          <a:stretch/>
        </p:blipFill>
        <p:spPr>
          <a:xfrm>
            <a:off x="5467426" y="3816951"/>
            <a:ext cx="3897562" cy="2702383"/>
          </a:xfrm>
          <a:prstGeom prst="rect">
            <a:avLst/>
          </a:prstGeom>
        </p:spPr>
      </p:pic>
      <p:pic>
        <p:nvPicPr>
          <p:cNvPr id="1026" name="Picture 2">
            <a:extLst>
              <a:ext uri="{FF2B5EF4-FFF2-40B4-BE49-F238E27FC236}">
                <a16:creationId xmlns:a16="http://schemas.microsoft.com/office/drawing/2014/main" id="{67152668-32F9-C53E-6EA0-C6F826893F6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26369" y="2353965"/>
            <a:ext cx="3897563" cy="1792879"/>
          </a:xfrm>
          <a:prstGeom prst="rect">
            <a:avLst/>
          </a:prstGeom>
          <a:noFill/>
          <a:extLst>
            <a:ext uri="{909E8E84-426E-40DD-AFC4-6F175D3DCCD1}">
              <a14:hiddenFill xmlns:a14="http://schemas.microsoft.com/office/drawing/2010/main">
                <a:solidFill>
                  <a:srgbClr val="FFFFFF"/>
                </a:solidFill>
              </a14:hiddenFill>
            </a:ext>
          </a:extLst>
        </p:spPr>
      </p:pic>
      <p:pic>
        <p:nvPicPr>
          <p:cNvPr id="17" name="Bildobjekt 16">
            <a:extLst>
              <a:ext uri="{FF2B5EF4-FFF2-40B4-BE49-F238E27FC236}">
                <a16:creationId xmlns:a16="http://schemas.microsoft.com/office/drawing/2014/main" id="{EBE3DB39-94E7-1DB0-0608-AA6982882378}"/>
              </a:ext>
            </a:extLst>
          </p:cNvPr>
          <p:cNvPicPr>
            <a:picLocks noChangeAspect="1"/>
          </p:cNvPicPr>
          <p:nvPr/>
        </p:nvPicPr>
        <p:blipFill>
          <a:blip r:embed="rId16"/>
          <a:stretch>
            <a:fillRect/>
          </a:stretch>
        </p:blipFill>
        <p:spPr>
          <a:xfrm>
            <a:off x="8935946" y="5220017"/>
            <a:ext cx="2886095" cy="1205212"/>
          </a:xfrm>
          <a:prstGeom prst="rect">
            <a:avLst/>
          </a:prstGeom>
        </p:spPr>
      </p:pic>
      <p:pic>
        <p:nvPicPr>
          <p:cNvPr id="3" name="Bildobjekt 2" descr="En bild som visar text, nyhetstidning, Tidningspapper, Nyheter&#10;&#10;AI-genererat innehåll kan vara felaktigt.">
            <a:extLst>
              <a:ext uri="{FF2B5EF4-FFF2-40B4-BE49-F238E27FC236}">
                <a16:creationId xmlns:a16="http://schemas.microsoft.com/office/drawing/2014/main" id="{99901300-E1E3-40F3-4468-DA46C3BCABBB}"/>
              </a:ext>
            </a:extLst>
          </p:cNvPr>
          <p:cNvPicPr>
            <a:picLocks noChangeAspect="1"/>
          </p:cNvPicPr>
          <p:nvPr/>
        </p:nvPicPr>
        <p:blipFill>
          <a:blip r:embed="rId17"/>
          <a:stretch>
            <a:fillRect/>
          </a:stretch>
        </p:blipFill>
        <p:spPr>
          <a:xfrm>
            <a:off x="3178562" y="447523"/>
            <a:ext cx="3923830" cy="5600096"/>
          </a:xfrm>
          <a:prstGeom prst="rect">
            <a:avLst/>
          </a:prstGeom>
        </p:spPr>
      </p:pic>
    </p:spTree>
    <p:extLst>
      <p:ext uri="{BB962C8B-B14F-4D97-AF65-F5344CB8AC3E}">
        <p14:creationId xmlns:p14="http://schemas.microsoft.com/office/powerpoint/2010/main" val="346225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125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150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200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225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250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275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3000"/>
                                  </p:stCondLst>
                                  <p:childTnLst>
                                    <p:set>
                                      <p:cBhvr>
                                        <p:cTn id="30" dur="1" fill="hold">
                                          <p:stCondLst>
                                            <p:cond delay="0"/>
                                          </p:stCondLst>
                                        </p:cTn>
                                        <p:tgtEl>
                                          <p:spTgt spid="1026"/>
                                        </p:tgtEl>
                                        <p:attrNameLst>
                                          <p:attrName>style.visibility</p:attrName>
                                        </p:attrNameLst>
                                      </p:cBhvr>
                                      <p:to>
                                        <p:strVal val="visible"/>
                                      </p:to>
                                    </p:set>
                                  </p:childTnLst>
                                </p:cTn>
                              </p:par>
                              <p:par>
                                <p:cTn id="31" presetID="1" presetClass="entr" presetSubtype="0" fill="hold" nodeType="withEffect">
                                  <p:stCondLst>
                                    <p:cond delay="325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350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3FAE788-6121-4A1E-62CB-73700F6E9780}"/>
              </a:ext>
            </a:extLst>
          </p:cNvPr>
          <p:cNvSpPr>
            <a:spLocks noGrp="1"/>
          </p:cNvSpPr>
          <p:nvPr>
            <p:ph type="title"/>
          </p:nvPr>
        </p:nvSpPr>
        <p:spPr/>
        <p:txBody>
          <a:bodyPr/>
          <a:lstStyle/>
          <a:p>
            <a:r>
              <a:rPr lang="sv-SE"/>
              <a:t>Slutsatser</a:t>
            </a:r>
          </a:p>
        </p:txBody>
      </p:sp>
      <p:sp>
        <p:nvSpPr>
          <p:cNvPr id="3" name="Platshållare för innehåll 2">
            <a:extLst>
              <a:ext uri="{FF2B5EF4-FFF2-40B4-BE49-F238E27FC236}">
                <a16:creationId xmlns:a16="http://schemas.microsoft.com/office/drawing/2014/main" id="{3C20AB3F-B464-4FE6-71F2-9946CBA536F3}"/>
              </a:ext>
            </a:extLst>
          </p:cNvPr>
          <p:cNvSpPr>
            <a:spLocks noGrp="1"/>
          </p:cNvSpPr>
          <p:nvPr>
            <p:ph sz="half" idx="1"/>
          </p:nvPr>
        </p:nvSpPr>
        <p:spPr/>
        <p:txBody>
          <a:bodyPr vert="horz" lIns="91440" tIns="45720" rIns="91440" bIns="45720" rtlCol="0" anchor="t">
            <a:normAutofit/>
          </a:bodyPr>
          <a:lstStyle/>
          <a:p>
            <a:pPr marL="271145" indent="-271145"/>
            <a:r>
              <a:rPr lang="sv-SE" dirty="0">
                <a:cs typeface="Arial"/>
              </a:rPr>
              <a:t>Hög innovationshöjd –  mobilitet och logistik </a:t>
            </a:r>
          </a:p>
          <a:p>
            <a:pPr marL="271145" indent="-271145"/>
            <a:r>
              <a:rPr lang="sv-SE" dirty="0">
                <a:cs typeface="Arial"/>
              </a:rPr>
              <a:t>Kombination av branscher </a:t>
            </a:r>
          </a:p>
          <a:p>
            <a:pPr marL="271145" indent="-271145"/>
            <a:r>
              <a:rPr lang="sv-SE" dirty="0"/>
              <a:t>Fastighetsägare nyckelaktör</a:t>
            </a:r>
            <a:endParaRPr lang="sv-SE" dirty="0">
              <a:cs typeface="Arial"/>
            </a:endParaRPr>
          </a:p>
          <a:p>
            <a:pPr marL="271145" indent="-271145"/>
            <a:r>
              <a:rPr lang="sv-SE" dirty="0"/>
              <a:t>Front end + Back end funktioner </a:t>
            </a:r>
            <a:endParaRPr lang="sv-SE" dirty="0">
              <a:cs typeface="Arial"/>
            </a:endParaRPr>
          </a:p>
          <a:p>
            <a:pPr marL="271145" indent="-271145"/>
            <a:r>
              <a:rPr lang="sv-SE" dirty="0"/>
              <a:t>Samnyttja yta, resurser och kompetenser</a:t>
            </a:r>
            <a:endParaRPr lang="sv-SE" dirty="0">
              <a:cs typeface="Arial"/>
            </a:endParaRPr>
          </a:p>
          <a:p>
            <a:pPr marL="271145" indent="-271145"/>
            <a:r>
              <a:rPr lang="sv-SE" dirty="0"/>
              <a:t>Bygg på befintliga aktörer</a:t>
            </a:r>
            <a:endParaRPr lang="sv-SE" dirty="0">
              <a:cs typeface="Arial"/>
            </a:endParaRPr>
          </a:p>
          <a:p>
            <a:pPr marL="271145" indent="-271145"/>
            <a:endParaRPr lang="sv-SE">
              <a:cs typeface="Arial" panose="020B0604020202020204"/>
            </a:endParaRPr>
          </a:p>
        </p:txBody>
      </p:sp>
      <p:pic>
        <p:nvPicPr>
          <p:cNvPr id="5" name="Picture Placeholder 4" descr="En bild som visar klädsel, person, Människoansikte, leende&#10;&#10;AI-genererat innehåll kan vara felaktigt.">
            <a:extLst>
              <a:ext uri="{FF2B5EF4-FFF2-40B4-BE49-F238E27FC236}">
                <a16:creationId xmlns:a16="http://schemas.microsoft.com/office/drawing/2014/main" id="{5D0449CC-EA95-C5E0-AD7C-BFE064D80E6F}"/>
              </a:ext>
            </a:extLst>
          </p:cNvPr>
          <p:cNvPicPr>
            <a:picLocks noGrp="1" noChangeAspect="1"/>
          </p:cNvPicPr>
          <p:nvPr>
            <p:ph type="pic" sz="quarter" idx="13"/>
          </p:nvPr>
        </p:nvPicPr>
        <p:blipFill>
          <a:blip r:embed="rId2"/>
          <a:srcRect l="20370" r="20370"/>
          <a:stretch/>
        </p:blipFill>
        <p:spPr/>
      </p:pic>
    </p:spTree>
    <p:extLst>
      <p:ext uri="{BB962C8B-B14F-4D97-AF65-F5344CB8AC3E}">
        <p14:creationId xmlns:p14="http://schemas.microsoft.com/office/powerpoint/2010/main" val="2926000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4C070269-76B8-4127-EC7B-62AB029544CC}"/>
              </a:ext>
            </a:extLst>
          </p:cNvPr>
          <p:cNvSpPr>
            <a:spLocks noGrp="1"/>
          </p:cNvSpPr>
          <p:nvPr>
            <p:ph type="title"/>
          </p:nvPr>
        </p:nvSpPr>
        <p:spPr/>
        <p:txBody>
          <a:bodyPr/>
          <a:lstStyle/>
          <a:p>
            <a:r>
              <a:rPr lang="sv-SE" dirty="0"/>
              <a:t>Studiebesök </a:t>
            </a:r>
          </a:p>
        </p:txBody>
      </p:sp>
      <p:sp>
        <p:nvSpPr>
          <p:cNvPr id="8" name="Platshållare för innehåll 7">
            <a:extLst>
              <a:ext uri="{FF2B5EF4-FFF2-40B4-BE49-F238E27FC236}">
                <a16:creationId xmlns:a16="http://schemas.microsoft.com/office/drawing/2014/main" id="{BF1995E1-A84F-E803-F2F9-AEF5CF31FFD7}"/>
              </a:ext>
            </a:extLst>
          </p:cNvPr>
          <p:cNvSpPr>
            <a:spLocks noGrp="1"/>
          </p:cNvSpPr>
          <p:nvPr>
            <p:ph sz="half" idx="1"/>
          </p:nvPr>
        </p:nvSpPr>
        <p:spPr>
          <a:xfrm>
            <a:off x="838200" y="1825625"/>
            <a:ext cx="4876800" cy="4366549"/>
          </a:xfrm>
        </p:spPr>
        <p:txBody>
          <a:bodyPr vert="horz" lIns="91440" tIns="45720" rIns="91440" bIns="45720" rtlCol="0" anchor="t">
            <a:noAutofit/>
          </a:bodyPr>
          <a:lstStyle/>
          <a:p>
            <a:pPr marL="271145" indent="-271145"/>
            <a:r>
              <a:rPr lang="sv-SE" sz="1400" dirty="0"/>
              <a:t>Byggföretagen Väst</a:t>
            </a:r>
            <a:endParaRPr lang="en-US" sz="1400">
              <a:cs typeface="Arial"/>
            </a:endParaRPr>
          </a:p>
          <a:p>
            <a:pPr marL="271145" indent="-271145"/>
            <a:r>
              <a:rPr lang="sv-SE" sz="1400" dirty="0"/>
              <a:t>VREF- internationell forskningsdelegation</a:t>
            </a:r>
            <a:endParaRPr lang="sv-SE" sz="1400" dirty="0">
              <a:cs typeface="Arial"/>
            </a:endParaRPr>
          </a:p>
          <a:p>
            <a:pPr marL="271145" indent="-271145"/>
            <a:r>
              <a:rPr lang="sv-SE" sz="1400" err="1"/>
              <a:t>Viable</a:t>
            </a:r>
            <a:r>
              <a:rPr lang="sv-SE" sz="1400" dirty="0"/>
              <a:t> </a:t>
            </a:r>
            <a:r>
              <a:rPr lang="sv-SE" sz="1400" err="1"/>
              <a:t>Cities</a:t>
            </a:r>
            <a:r>
              <a:rPr lang="sv-SE" sz="1400" dirty="0"/>
              <a:t> </a:t>
            </a:r>
            <a:endParaRPr lang="sv-SE" sz="1400" dirty="0">
              <a:cs typeface="Arial"/>
            </a:endParaRPr>
          </a:p>
          <a:p>
            <a:pPr marL="271145" indent="-271145"/>
            <a:r>
              <a:rPr lang="sv-SE" sz="1400" dirty="0"/>
              <a:t>Higab</a:t>
            </a:r>
            <a:endParaRPr lang="sv-SE" sz="1400" dirty="0">
              <a:cs typeface="Arial"/>
            </a:endParaRPr>
          </a:p>
          <a:p>
            <a:pPr marL="271145" indent="-271145"/>
            <a:r>
              <a:rPr lang="sv-SE" sz="1400" dirty="0">
                <a:cs typeface="Arial"/>
              </a:rPr>
              <a:t>Hufvudstaden</a:t>
            </a:r>
          </a:p>
          <a:p>
            <a:pPr marL="271145" indent="-271145"/>
            <a:r>
              <a:rPr lang="sv-SE" sz="1400" dirty="0">
                <a:cs typeface="Arial"/>
              </a:rPr>
              <a:t>Svenska Mässan </a:t>
            </a:r>
          </a:p>
          <a:p>
            <a:pPr marL="271145" indent="-271145"/>
            <a:r>
              <a:rPr lang="sv-SE" sz="1400" dirty="0"/>
              <a:t>Bostadsbolaget</a:t>
            </a:r>
            <a:endParaRPr lang="sv-SE" sz="1400" dirty="0">
              <a:cs typeface="Arial"/>
            </a:endParaRPr>
          </a:p>
          <a:p>
            <a:pPr marL="271145" indent="-271145"/>
            <a:r>
              <a:rPr lang="sv-SE" sz="1400" dirty="0"/>
              <a:t>Stadsmiljöförvaltningen parkenheten</a:t>
            </a:r>
            <a:endParaRPr lang="sv-SE" sz="1400" dirty="0">
              <a:cs typeface="Arial"/>
            </a:endParaRPr>
          </a:p>
          <a:p>
            <a:pPr marL="271145" indent="-271145"/>
            <a:r>
              <a:rPr lang="sv-SE" sz="1400" dirty="0"/>
              <a:t>Älvstranden utveckling</a:t>
            </a:r>
            <a:endParaRPr lang="sv-SE" sz="1400" dirty="0">
              <a:cs typeface="Arial"/>
            </a:endParaRPr>
          </a:p>
          <a:p>
            <a:pPr marL="271145" indent="-271145"/>
            <a:r>
              <a:rPr lang="sv-SE" sz="1400" err="1"/>
              <a:t>Forsåker</a:t>
            </a:r>
            <a:r>
              <a:rPr lang="sv-SE" sz="1400" dirty="0"/>
              <a:t>/</a:t>
            </a:r>
            <a:r>
              <a:rPr lang="sv-SE" sz="1400" err="1"/>
              <a:t>Mölndala</a:t>
            </a:r>
            <a:r>
              <a:rPr lang="sv-SE" sz="1400" dirty="0"/>
              <a:t> </a:t>
            </a:r>
            <a:endParaRPr lang="sv-SE" sz="1400" dirty="0">
              <a:cs typeface="Arial"/>
            </a:endParaRPr>
          </a:p>
          <a:p>
            <a:pPr marL="271145" indent="-271145"/>
            <a:r>
              <a:rPr lang="sv-SE" sz="1400" dirty="0"/>
              <a:t>Position Gårda- Platzer, P-bolaget </a:t>
            </a:r>
            <a:r>
              <a:rPr lang="sv-SE" sz="1400" err="1"/>
              <a:t>mfl</a:t>
            </a:r>
            <a:endParaRPr lang="sv-SE" sz="1400">
              <a:cs typeface="Arial"/>
            </a:endParaRPr>
          </a:p>
          <a:p>
            <a:pPr marL="271145" indent="-271145"/>
            <a:r>
              <a:rPr lang="sv-SE" sz="1400" dirty="0"/>
              <a:t>BID Gamlestaden (Poseidon, </a:t>
            </a:r>
            <a:r>
              <a:rPr lang="sv-SE" sz="1400" err="1"/>
              <a:t>mfl</a:t>
            </a:r>
            <a:r>
              <a:rPr lang="sv-SE" sz="1400" dirty="0"/>
              <a:t>)</a:t>
            </a:r>
            <a:endParaRPr lang="sv-SE" sz="1400" dirty="0">
              <a:cs typeface="Arial"/>
            </a:endParaRPr>
          </a:p>
          <a:p>
            <a:pPr marL="271145" indent="-271145"/>
            <a:r>
              <a:rPr lang="sv-SE" sz="1400" err="1">
                <a:cs typeface="Arial"/>
              </a:rPr>
              <a:t>Munchen</a:t>
            </a:r>
            <a:r>
              <a:rPr lang="sv-SE" sz="1400" dirty="0">
                <a:cs typeface="Arial"/>
              </a:rPr>
              <a:t> stad, Dutch </a:t>
            </a:r>
            <a:r>
              <a:rPr lang="sv-SE" sz="1400" err="1">
                <a:cs typeface="Arial"/>
              </a:rPr>
              <a:t>cycling</a:t>
            </a:r>
            <a:r>
              <a:rPr lang="sv-SE" sz="1400" dirty="0">
                <a:cs typeface="Arial"/>
              </a:rPr>
              <a:t> </a:t>
            </a:r>
            <a:r>
              <a:rPr lang="sv-SE" sz="1400" err="1">
                <a:cs typeface="Arial"/>
              </a:rPr>
              <a:t>industries</a:t>
            </a:r>
            <a:endParaRPr lang="sv-SE" sz="1400">
              <a:cs typeface="Arial"/>
            </a:endParaRPr>
          </a:p>
          <a:p>
            <a:pPr marL="271145" indent="-271145"/>
            <a:r>
              <a:rPr lang="sv-SE" sz="1400" dirty="0">
                <a:cs typeface="Arial"/>
              </a:rPr>
              <a:t>Trafik och tillgänglighetsgruppen, Citysamverkan </a:t>
            </a:r>
          </a:p>
          <a:p>
            <a:pPr marL="271145" indent="-271145"/>
            <a:r>
              <a:rPr lang="sv-SE" sz="1400" dirty="0">
                <a:cs typeface="Arial"/>
              </a:rPr>
              <a:t>Mm.....</a:t>
            </a:r>
          </a:p>
          <a:p>
            <a:pPr marL="271145" indent="-271145"/>
            <a:endParaRPr lang="sv-SE" dirty="0">
              <a:cs typeface="Arial"/>
            </a:endParaRPr>
          </a:p>
          <a:p>
            <a:pPr marL="271145" indent="-271145"/>
            <a:endParaRPr lang="sv-SE" dirty="0">
              <a:cs typeface="Arial"/>
            </a:endParaRPr>
          </a:p>
        </p:txBody>
      </p:sp>
      <p:sp>
        <p:nvSpPr>
          <p:cNvPr id="9" name="Platshållare för bild 8">
            <a:extLst>
              <a:ext uri="{FF2B5EF4-FFF2-40B4-BE49-F238E27FC236}">
                <a16:creationId xmlns:a16="http://schemas.microsoft.com/office/drawing/2014/main" id="{F2F64E8B-4645-0696-D1DB-69813D2787C4}"/>
              </a:ext>
            </a:extLst>
          </p:cNvPr>
          <p:cNvSpPr>
            <a:spLocks noGrp="1"/>
          </p:cNvSpPr>
          <p:nvPr>
            <p:ph type="pic" sz="quarter" idx="11"/>
          </p:nvPr>
        </p:nvSpPr>
        <p:spPr/>
        <p:txBody>
          <a:bodyPr/>
          <a:lstStyle/>
          <a:p>
            <a:endParaRPr lang="sv-SE"/>
          </a:p>
        </p:txBody>
      </p:sp>
      <p:pic>
        <p:nvPicPr>
          <p:cNvPr id="20" name="Platshållare för bild 19" descr="En bild som visar klädsel, person, person, fotbeklädnader&#10;&#10;AI-genererat innehåll kan vara felaktigt.">
            <a:extLst>
              <a:ext uri="{FF2B5EF4-FFF2-40B4-BE49-F238E27FC236}">
                <a16:creationId xmlns:a16="http://schemas.microsoft.com/office/drawing/2014/main" id="{BAEBE05F-2403-7F56-548C-41209D21491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a:xfrm>
            <a:off x="6096000" y="0"/>
            <a:ext cx="6096000" cy="6858000"/>
          </a:xfrm>
        </p:spPr>
      </p:pic>
    </p:spTree>
    <p:extLst>
      <p:ext uri="{BB962C8B-B14F-4D97-AF65-F5344CB8AC3E}">
        <p14:creationId xmlns:p14="http://schemas.microsoft.com/office/powerpoint/2010/main" val="3138218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8898-53A5-45DD-17B2-FFCF4D2EF767}"/>
              </a:ext>
            </a:extLst>
          </p:cNvPr>
          <p:cNvSpPr>
            <a:spLocks noGrp="1"/>
          </p:cNvSpPr>
          <p:nvPr>
            <p:ph type="title"/>
          </p:nvPr>
        </p:nvSpPr>
        <p:spPr/>
        <p:txBody>
          <a:bodyPr/>
          <a:lstStyle/>
          <a:p>
            <a:r>
              <a:rPr lang="en-US" dirty="0" err="1">
                <a:cs typeface="Arial"/>
              </a:rPr>
              <a:t>Förutsättningar</a:t>
            </a:r>
            <a:r>
              <a:rPr lang="en-US" dirty="0">
                <a:cs typeface="Arial"/>
              </a:rPr>
              <a:t> för </a:t>
            </a:r>
            <a:r>
              <a:rPr lang="en-US" err="1">
                <a:cs typeface="Arial"/>
              </a:rPr>
              <a:t>uppskalning</a:t>
            </a:r>
          </a:p>
        </p:txBody>
      </p:sp>
      <p:sp>
        <p:nvSpPr>
          <p:cNvPr id="3" name="Content Placeholder 2">
            <a:extLst>
              <a:ext uri="{FF2B5EF4-FFF2-40B4-BE49-F238E27FC236}">
                <a16:creationId xmlns:a16="http://schemas.microsoft.com/office/drawing/2014/main" id="{28FAB264-6467-EF4F-297C-E8F70FD8A532}"/>
              </a:ext>
            </a:extLst>
          </p:cNvPr>
          <p:cNvSpPr>
            <a:spLocks noGrp="1"/>
          </p:cNvSpPr>
          <p:nvPr>
            <p:ph sz="half" idx="1"/>
          </p:nvPr>
        </p:nvSpPr>
        <p:spPr/>
        <p:txBody>
          <a:bodyPr vert="horz" lIns="91440" tIns="45720" rIns="91440" bIns="45720" rtlCol="0" anchor="t">
            <a:normAutofit/>
          </a:bodyPr>
          <a:lstStyle/>
          <a:p>
            <a:pPr marL="0" indent="0">
              <a:buNone/>
            </a:pPr>
            <a:endParaRPr lang="en-US"/>
          </a:p>
          <a:p>
            <a:endParaRPr lang="en-US">
              <a:cs typeface="Arial"/>
            </a:endParaRPr>
          </a:p>
          <a:p>
            <a:pPr marL="0" indent="0">
              <a:buNone/>
            </a:pPr>
            <a:endParaRPr lang="en-US">
              <a:cs typeface="Arial"/>
            </a:endParaRPr>
          </a:p>
          <a:p>
            <a:pPr marL="0" indent="0">
              <a:buNone/>
            </a:pPr>
            <a:endParaRPr lang="en-US">
              <a:cs typeface="Arial"/>
            </a:endParaRPr>
          </a:p>
        </p:txBody>
      </p:sp>
      <p:sp>
        <p:nvSpPr>
          <p:cNvPr id="8" name="Platshållare för text 7">
            <a:extLst>
              <a:ext uri="{FF2B5EF4-FFF2-40B4-BE49-F238E27FC236}">
                <a16:creationId xmlns:a16="http://schemas.microsoft.com/office/drawing/2014/main" id="{3F0574AD-7C56-8C34-7909-6E751AE7F83B}"/>
              </a:ext>
            </a:extLst>
          </p:cNvPr>
          <p:cNvSpPr>
            <a:spLocks noGrp="1"/>
          </p:cNvSpPr>
          <p:nvPr>
            <p:ph sz="half" idx="2"/>
          </p:nvPr>
        </p:nvSpPr>
        <p:spPr/>
        <p:txBody>
          <a:bodyPr vert="horz" lIns="91440" tIns="45720" rIns="91440" bIns="45720" rtlCol="0" anchor="t">
            <a:normAutofit/>
          </a:bodyPr>
          <a:lstStyle/>
          <a:p>
            <a:pPr marL="271145" indent="-271145"/>
            <a:endParaRPr lang="en-US" sz="2800" dirty="0">
              <a:solidFill>
                <a:srgbClr val="202124"/>
              </a:solidFill>
              <a:effectLst/>
              <a:latin typeface="inherit"/>
            </a:endParaRPr>
          </a:p>
          <a:p>
            <a:pPr marL="271145" indent="-271145"/>
            <a:r>
              <a:rPr lang="sv-SE" sz="2400" dirty="0">
                <a:solidFill>
                  <a:srgbClr val="202124"/>
                </a:solidFill>
                <a:latin typeface="Arial"/>
                <a:cs typeface="Arial"/>
              </a:rPr>
              <a:t>Användare till cykelpoolen- fokus </a:t>
            </a:r>
            <a:r>
              <a:rPr lang="sv-SE" sz="2400" dirty="0" err="1">
                <a:solidFill>
                  <a:srgbClr val="202124"/>
                </a:solidFill>
                <a:latin typeface="Arial"/>
                <a:cs typeface="Arial"/>
              </a:rPr>
              <a:t>facility</a:t>
            </a:r>
            <a:r>
              <a:rPr lang="sv-SE" sz="2400" dirty="0">
                <a:solidFill>
                  <a:srgbClr val="202124"/>
                </a:solidFill>
                <a:latin typeface="Arial"/>
                <a:cs typeface="Arial"/>
              </a:rPr>
              <a:t> management  </a:t>
            </a:r>
          </a:p>
          <a:p>
            <a:pPr marL="271145" indent="-271145"/>
            <a:r>
              <a:rPr lang="sv-SE" sz="2400" dirty="0">
                <a:solidFill>
                  <a:srgbClr val="202124"/>
                </a:solidFill>
                <a:latin typeface="Arial"/>
                <a:cs typeface="Arial"/>
              </a:rPr>
              <a:t>Addera fler tjänster och företag</a:t>
            </a:r>
          </a:p>
          <a:p>
            <a:pPr marL="271145" indent="-271145"/>
            <a:r>
              <a:rPr lang="sv-SE" sz="2400" dirty="0">
                <a:solidFill>
                  <a:srgbClr val="202124"/>
                </a:solidFill>
                <a:latin typeface="Arial"/>
                <a:cs typeface="Arial"/>
              </a:rPr>
              <a:t>Hållbar affärsmodell </a:t>
            </a:r>
          </a:p>
          <a:p>
            <a:pPr marL="271145" indent="-271145"/>
            <a:r>
              <a:rPr lang="en-US" sz="2400" dirty="0" err="1">
                <a:solidFill>
                  <a:srgbClr val="202124"/>
                </a:solidFill>
                <a:latin typeface="Arial"/>
                <a:cs typeface="Arial"/>
              </a:rPr>
              <a:t>Reglering</a:t>
            </a:r>
            <a:r>
              <a:rPr lang="en-US" sz="2400" dirty="0">
                <a:solidFill>
                  <a:srgbClr val="202124"/>
                </a:solidFill>
                <a:latin typeface="Arial"/>
                <a:cs typeface="Arial"/>
              </a:rPr>
              <a:t> och </a:t>
            </a:r>
            <a:r>
              <a:rPr lang="en-US" sz="2400" dirty="0" err="1">
                <a:solidFill>
                  <a:srgbClr val="202124"/>
                </a:solidFill>
                <a:latin typeface="Arial"/>
                <a:cs typeface="Arial"/>
              </a:rPr>
              <a:t>parkering</a:t>
            </a:r>
            <a:r>
              <a:rPr lang="en-US" sz="2400" dirty="0">
                <a:solidFill>
                  <a:srgbClr val="202124"/>
                </a:solidFill>
                <a:latin typeface="Arial"/>
                <a:cs typeface="Arial"/>
              </a:rPr>
              <a:t> </a:t>
            </a:r>
            <a:r>
              <a:rPr lang="en-US" sz="2400" dirty="0" err="1">
                <a:solidFill>
                  <a:srgbClr val="202124"/>
                </a:solidFill>
                <a:latin typeface="Arial"/>
                <a:cs typeface="Arial"/>
              </a:rPr>
              <a:t>i</a:t>
            </a:r>
            <a:r>
              <a:rPr lang="en-US" sz="2400" dirty="0">
                <a:solidFill>
                  <a:srgbClr val="202124"/>
                </a:solidFill>
                <a:latin typeface="Arial"/>
                <a:cs typeface="Arial"/>
              </a:rPr>
              <a:t> city</a:t>
            </a:r>
          </a:p>
          <a:p>
            <a:pPr marL="271145" indent="-271145"/>
            <a:r>
              <a:rPr lang="en-US" sz="2400" dirty="0" err="1">
                <a:cs typeface="Arial"/>
              </a:rPr>
              <a:t>Identifiera</a:t>
            </a:r>
            <a:r>
              <a:rPr lang="en-US" sz="2400" dirty="0">
                <a:cs typeface="Arial"/>
              </a:rPr>
              <a:t> </a:t>
            </a:r>
            <a:r>
              <a:rPr lang="en-US" sz="2400" dirty="0" err="1">
                <a:cs typeface="Arial"/>
              </a:rPr>
              <a:t>fler</a:t>
            </a:r>
            <a:r>
              <a:rPr lang="en-US" sz="2400" dirty="0">
                <a:cs typeface="Arial"/>
              </a:rPr>
              <a:t> </a:t>
            </a:r>
            <a:r>
              <a:rPr lang="en-US" sz="2400" dirty="0" err="1">
                <a:cs typeface="Arial"/>
              </a:rPr>
              <a:t>platser</a:t>
            </a:r>
            <a:r>
              <a:rPr lang="en-US" sz="2400" dirty="0">
                <a:cs typeface="Arial"/>
              </a:rPr>
              <a:t> </a:t>
            </a:r>
            <a:r>
              <a:rPr lang="en-US" sz="2400" dirty="0" err="1">
                <a:cs typeface="Arial"/>
              </a:rPr>
              <a:t>i</a:t>
            </a:r>
            <a:r>
              <a:rPr lang="en-US" sz="2400" dirty="0">
                <a:cs typeface="Arial"/>
              </a:rPr>
              <a:t> </a:t>
            </a:r>
            <a:r>
              <a:rPr lang="en-US" sz="2400" dirty="0" err="1">
                <a:cs typeface="Arial"/>
              </a:rPr>
              <a:t>staden</a:t>
            </a:r>
            <a:endParaRPr lang="en-US" sz="2400" dirty="0"/>
          </a:p>
        </p:txBody>
      </p:sp>
      <p:sp>
        <p:nvSpPr>
          <p:cNvPr id="5" name="Rectangle 1">
            <a:extLst>
              <a:ext uri="{FF2B5EF4-FFF2-40B4-BE49-F238E27FC236}">
                <a16:creationId xmlns:a16="http://schemas.microsoft.com/office/drawing/2014/main" id="{07309B85-3A3C-0757-E919-D6354BCBA12E}"/>
              </a:ext>
            </a:extLst>
          </p:cNvPr>
          <p:cNvSpPr>
            <a:spLocks noChangeArrowheads="1"/>
          </p:cNvSpPr>
          <p:nvPr/>
        </p:nvSpPr>
        <p:spPr bwMode="auto">
          <a:xfrm>
            <a:off x="-159026"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1800" b="0" i="0" u="none" strike="noStrike" kern="1200" cap="none" spc="0" normalizeH="0" baseline="0" noProof="0">
              <a:ln>
                <a:noFill/>
              </a:ln>
              <a:solidFill>
                <a:srgbClr val="606060"/>
              </a:solidFill>
              <a:effectLst/>
              <a:uLnTx/>
              <a:uFillTx/>
              <a:latin typeface="Arial" panose="020B0604020202020204" pitchFamily="34" charset="0"/>
              <a:ea typeface="+mn-ea"/>
              <a:cs typeface="+mn-cs"/>
            </a:endParaRPr>
          </a:p>
        </p:txBody>
      </p:sp>
      <p:pic>
        <p:nvPicPr>
          <p:cNvPr id="7" name="Bildobjekt 6" descr="En bild som visar utomhus, byggnad, Landfordon, hjul&#10;&#10;Automatiskt genererad beskrivning">
            <a:extLst>
              <a:ext uri="{FF2B5EF4-FFF2-40B4-BE49-F238E27FC236}">
                <a16:creationId xmlns:a16="http://schemas.microsoft.com/office/drawing/2014/main" id="{4AB5BCFE-3B4F-59CC-5F57-E20B3404CCF5}"/>
              </a:ext>
            </a:extLst>
          </p:cNvPr>
          <p:cNvPicPr>
            <a:picLocks noChangeAspect="1"/>
          </p:cNvPicPr>
          <p:nvPr/>
        </p:nvPicPr>
        <p:blipFill>
          <a:blip r:embed="rId2"/>
          <a:stretch>
            <a:fillRect/>
          </a:stretch>
        </p:blipFill>
        <p:spPr>
          <a:xfrm>
            <a:off x="838200" y="2057519"/>
            <a:ext cx="5116296" cy="3837223"/>
          </a:xfrm>
          <a:prstGeom prst="rect">
            <a:avLst/>
          </a:prstGeom>
        </p:spPr>
      </p:pic>
    </p:spTree>
    <p:extLst>
      <p:ext uri="{BB962C8B-B14F-4D97-AF65-F5344CB8AC3E}">
        <p14:creationId xmlns:p14="http://schemas.microsoft.com/office/powerpoint/2010/main" val="716520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CB1A6F0-AB67-4DAE-9122-18BDCFE6B09E}"/>
              </a:ext>
            </a:extLst>
          </p:cNvPr>
          <p:cNvSpPr>
            <a:spLocks noGrp="1"/>
          </p:cNvSpPr>
          <p:nvPr>
            <p:ph type="title"/>
          </p:nvPr>
        </p:nvSpPr>
        <p:spPr/>
        <p:txBody>
          <a:bodyPr anchor="b">
            <a:normAutofit/>
          </a:bodyPr>
          <a:lstStyle/>
          <a:p>
            <a:r>
              <a:rPr lang="en-US"/>
              <a:t>Ett kinderägg</a:t>
            </a:r>
          </a:p>
        </p:txBody>
      </p:sp>
      <p:pic>
        <p:nvPicPr>
          <p:cNvPr id="4" name="Bildobjekt 4">
            <a:extLst>
              <a:ext uri="{FF2B5EF4-FFF2-40B4-BE49-F238E27FC236}">
                <a16:creationId xmlns:a16="http://schemas.microsoft.com/office/drawing/2014/main" id="{AEB0329E-B943-411B-908C-35DFB181FE37}"/>
              </a:ext>
            </a:extLst>
          </p:cNvPr>
          <p:cNvPicPr>
            <a:picLocks noGrp="1" noChangeAspect="1"/>
          </p:cNvPicPr>
          <p:nvPr>
            <p:ph idx="4294967295"/>
          </p:nvPr>
        </p:nvPicPr>
        <p:blipFill>
          <a:blip r:embed="rId3"/>
          <a:stretch>
            <a:fillRect/>
          </a:stretch>
        </p:blipFill>
        <p:spPr>
          <a:xfrm>
            <a:off x="1305102" y="2027943"/>
            <a:ext cx="9272587" cy="3822700"/>
          </a:xfrm>
          <a:noFill/>
        </p:spPr>
      </p:pic>
    </p:spTree>
    <p:extLst>
      <p:ext uri="{BB962C8B-B14F-4D97-AF65-F5344CB8AC3E}">
        <p14:creationId xmlns:p14="http://schemas.microsoft.com/office/powerpoint/2010/main" val="774170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1FEF822-62FC-FD66-6FFB-FF7A0F0D57D4}"/>
              </a:ext>
            </a:extLst>
          </p:cNvPr>
          <p:cNvSpPr>
            <a:spLocks noGrp="1"/>
          </p:cNvSpPr>
          <p:nvPr>
            <p:ph type="subTitle" idx="1"/>
          </p:nvPr>
        </p:nvSpPr>
        <p:spPr/>
        <p:txBody>
          <a:bodyPr/>
          <a:lstStyle/>
          <a:p>
            <a:r>
              <a:rPr lang="sv-SE" dirty="0" err="1">
                <a:cs typeface="Arial"/>
              </a:rPr>
              <a:t>Anastazia</a:t>
            </a:r>
            <a:r>
              <a:rPr lang="sv-SE" dirty="0">
                <a:cs typeface="Arial"/>
              </a:rPr>
              <a:t> </a:t>
            </a:r>
            <a:r>
              <a:rPr lang="sv-SE" dirty="0" err="1">
                <a:cs typeface="Arial"/>
              </a:rPr>
              <a:t>kronberg</a:t>
            </a:r>
          </a:p>
          <a:p>
            <a:r>
              <a:rPr lang="sv-SE" dirty="0">
                <a:cs typeface="Arial"/>
                <a:hlinkClick r:id="rId2"/>
              </a:rPr>
              <a:t>Anastazia.kronberg@businessregion.se</a:t>
            </a:r>
            <a:r>
              <a:rPr lang="sv-SE" dirty="0">
                <a:cs typeface="Arial"/>
              </a:rPr>
              <a:t> </a:t>
            </a:r>
          </a:p>
        </p:txBody>
      </p:sp>
      <p:sp>
        <p:nvSpPr>
          <p:cNvPr id="3" name="Text Placeholder 2">
            <a:extLst>
              <a:ext uri="{FF2B5EF4-FFF2-40B4-BE49-F238E27FC236}">
                <a16:creationId xmlns:a16="http://schemas.microsoft.com/office/drawing/2014/main" id="{72606D04-2D9B-E3DB-88E6-D73DD5E33E66}"/>
              </a:ext>
            </a:extLst>
          </p:cNvPr>
          <p:cNvSpPr>
            <a:spLocks noGrp="1"/>
          </p:cNvSpPr>
          <p:nvPr>
            <p:ph type="body" sz="quarter" idx="10"/>
          </p:nvPr>
        </p:nvSpPr>
        <p:spPr/>
        <p:txBody>
          <a:bodyPr/>
          <a:lstStyle/>
          <a:p>
            <a:r>
              <a:rPr lang="sv-SE" dirty="0">
                <a:cs typeface="Arial"/>
              </a:rPr>
              <a:t>Tack</a:t>
            </a:r>
            <a:endParaRPr lang="sv-SE" dirty="0"/>
          </a:p>
        </p:txBody>
      </p:sp>
    </p:spTree>
    <p:extLst>
      <p:ext uri="{BB962C8B-B14F-4D97-AF65-F5344CB8AC3E}">
        <p14:creationId xmlns:p14="http://schemas.microsoft.com/office/powerpoint/2010/main" val="220503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descr="Afbeelding met buiten, gebouw, straat, blauw&#10;&#10;Automatisch gegenereerde beschrijving">
            <a:extLst>
              <a:ext uri="{FF2B5EF4-FFF2-40B4-BE49-F238E27FC236}">
                <a16:creationId xmlns:a16="http://schemas.microsoft.com/office/drawing/2014/main" id="{7312EEB7-7D3A-AF4C-AF35-89B63280510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a:fillRect/>
          </a:stretch>
        </p:blipFill>
        <p:spPr/>
      </p:pic>
      <p:pic>
        <p:nvPicPr>
          <p:cNvPr id="12" name="Tijdelijke aanduiding voor afbeelding 11" descr="Afbeelding met buiten, lucht, weg, bus&#10;&#10;Automatisch gegenereerde beschrijving">
            <a:extLst>
              <a:ext uri="{FF2B5EF4-FFF2-40B4-BE49-F238E27FC236}">
                <a16:creationId xmlns:a16="http://schemas.microsoft.com/office/drawing/2014/main" id="{4D6A462F-4A2B-9D40-A377-47B91E431050}"/>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a:stretch>
            <a:fillRect/>
          </a:stretch>
        </p:blipFill>
        <p:spPr/>
      </p:pic>
      <p:pic>
        <p:nvPicPr>
          <p:cNvPr id="14" name="Tijdelijke aanduiding voor afbeelding 13" descr="Afbeelding met gebouw, buiten, straat, weg&#10;&#10;Automatisch gegenereerde beschrijving">
            <a:extLst>
              <a:ext uri="{FF2B5EF4-FFF2-40B4-BE49-F238E27FC236}">
                <a16:creationId xmlns:a16="http://schemas.microsoft.com/office/drawing/2014/main" id="{B04B3FCC-23A2-B741-A9FD-8BB847943F03}"/>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a:stretch>
            <a:fillRect/>
          </a:stretch>
        </p:blipFill>
        <p:spPr/>
      </p:pic>
      <p:sp>
        <p:nvSpPr>
          <p:cNvPr id="5" name="Titel 4">
            <a:extLst>
              <a:ext uri="{FF2B5EF4-FFF2-40B4-BE49-F238E27FC236}">
                <a16:creationId xmlns:a16="http://schemas.microsoft.com/office/drawing/2014/main" id="{C34602AC-14F1-8B4A-AF3E-EB275CC24D14}"/>
              </a:ext>
            </a:extLst>
          </p:cNvPr>
          <p:cNvSpPr>
            <a:spLocks noGrp="1"/>
          </p:cNvSpPr>
          <p:nvPr>
            <p:ph type="title"/>
          </p:nvPr>
        </p:nvSpPr>
        <p:spPr>
          <a:xfrm>
            <a:off x="838199" y="365125"/>
            <a:ext cx="11071787" cy="1325563"/>
          </a:xfrm>
        </p:spPr>
        <p:txBody>
          <a:bodyPr>
            <a:normAutofit fontScale="90000"/>
          </a:bodyPr>
          <a:lstStyle/>
          <a:p>
            <a:r>
              <a:rPr lang="sv-SE" dirty="0"/>
              <a:t>Multimodal and </a:t>
            </a:r>
            <a:r>
              <a:rPr lang="sv-SE" dirty="0" err="1"/>
              <a:t>interconnected</a:t>
            </a:r>
            <a:r>
              <a:rPr lang="sv-SE" dirty="0"/>
              <a:t> </a:t>
            </a:r>
            <a:r>
              <a:rPr lang="sv-SE" dirty="0" err="1"/>
              <a:t>clean</a:t>
            </a:r>
            <a:r>
              <a:rPr lang="sv-SE" dirty="0"/>
              <a:t> </a:t>
            </a:r>
            <a:r>
              <a:rPr lang="sv-SE" dirty="0" err="1"/>
              <a:t>mobility</a:t>
            </a:r>
            <a:r>
              <a:rPr lang="sv-SE" dirty="0"/>
              <a:t> urban </a:t>
            </a:r>
            <a:r>
              <a:rPr lang="sv-SE" dirty="0" err="1"/>
              <a:t>nodes</a:t>
            </a:r>
            <a:r>
              <a:rPr lang="sv-SE" dirty="0"/>
              <a:t> fit for the 21st </a:t>
            </a:r>
            <a:r>
              <a:rPr lang="sv-SE" dirty="0" err="1"/>
              <a:t>century</a:t>
            </a:r>
            <a:endParaRPr lang="sv-SE" dirty="0"/>
          </a:p>
        </p:txBody>
      </p:sp>
      <p:sp>
        <p:nvSpPr>
          <p:cNvPr id="18" name="Rechthoek 17">
            <a:extLst>
              <a:ext uri="{FF2B5EF4-FFF2-40B4-BE49-F238E27FC236}">
                <a16:creationId xmlns:a16="http://schemas.microsoft.com/office/drawing/2014/main" id="{DE884D5E-1BCC-A945-A15F-1CEECA71CAE8}"/>
              </a:ext>
            </a:extLst>
          </p:cNvPr>
          <p:cNvSpPr/>
          <p:nvPr/>
        </p:nvSpPr>
        <p:spPr>
          <a:xfrm>
            <a:off x="319319" y="4917983"/>
            <a:ext cx="3665868" cy="664522"/>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kstvak 14">
            <a:extLst>
              <a:ext uri="{FF2B5EF4-FFF2-40B4-BE49-F238E27FC236}">
                <a16:creationId xmlns:a16="http://schemas.microsoft.com/office/drawing/2014/main" id="{3351554B-418D-6840-A96D-9CD73FD186E3}"/>
              </a:ext>
            </a:extLst>
          </p:cNvPr>
          <p:cNvSpPr txBox="1"/>
          <p:nvPr/>
        </p:nvSpPr>
        <p:spPr>
          <a:xfrm>
            <a:off x="757067" y="3105834"/>
            <a:ext cx="2790371" cy="646331"/>
          </a:xfrm>
          <a:prstGeom prst="rect">
            <a:avLst/>
          </a:prstGeom>
          <a:noFill/>
        </p:spPr>
        <p:txBody>
          <a:bodyPr wrap="square" rtlCol="0">
            <a:spAutoFit/>
          </a:bodyPr>
          <a:lstStyle/>
          <a:p>
            <a:pPr algn="ctr"/>
            <a:r>
              <a:rPr lang="en-GB" sz="3600" b="1" dirty="0">
                <a:solidFill>
                  <a:schemeClr val="bg1"/>
                </a:solidFill>
              </a:rPr>
              <a:t>OSLO</a:t>
            </a:r>
          </a:p>
        </p:txBody>
      </p:sp>
      <p:sp>
        <p:nvSpPr>
          <p:cNvPr id="19" name="Rechthoek 18">
            <a:extLst>
              <a:ext uri="{FF2B5EF4-FFF2-40B4-BE49-F238E27FC236}">
                <a16:creationId xmlns:a16="http://schemas.microsoft.com/office/drawing/2014/main" id="{4CE97C7C-CCDC-2149-8433-67012EE7134C}"/>
              </a:ext>
            </a:extLst>
          </p:cNvPr>
          <p:cNvSpPr/>
          <p:nvPr/>
        </p:nvSpPr>
        <p:spPr>
          <a:xfrm>
            <a:off x="4281719" y="4917983"/>
            <a:ext cx="3665868" cy="664522"/>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hthoek 19">
            <a:extLst>
              <a:ext uri="{FF2B5EF4-FFF2-40B4-BE49-F238E27FC236}">
                <a16:creationId xmlns:a16="http://schemas.microsoft.com/office/drawing/2014/main" id="{0A9D5369-B4FE-F04C-9358-B214FCE3DD59}"/>
              </a:ext>
            </a:extLst>
          </p:cNvPr>
          <p:cNvSpPr/>
          <p:nvPr/>
        </p:nvSpPr>
        <p:spPr>
          <a:xfrm>
            <a:off x="8244119" y="4917983"/>
            <a:ext cx="3665868" cy="664522"/>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kstvak 15">
            <a:extLst>
              <a:ext uri="{FF2B5EF4-FFF2-40B4-BE49-F238E27FC236}">
                <a16:creationId xmlns:a16="http://schemas.microsoft.com/office/drawing/2014/main" id="{49FA7FD5-B81C-1041-AE54-6022CEAD549F}"/>
              </a:ext>
            </a:extLst>
          </p:cNvPr>
          <p:cNvSpPr txBox="1"/>
          <p:nvPr/>
        </p:nvSpPr>
        <p:spPr>
          <a:xfrm>
            <a:off x="4338566" y="3105834"/>
            <a:ext cx="3525861" cy="646331"/>
          </a:xfrm>
          <a:prstGeom prst="rect">
            <a:avLst/>
          </a:prstGeom>
          <a:noFill/>
        </p:spPr>
        <p:txBody>
          <a:bodyPr wrap="square" rtlCol="0">
            <a:spAutoFit/>
          </a:bodyPr>
          <a:lstStyle/>
          <a:p>
            <a:pPr algn="ctr"/>
            <a:r>
              <a:rPr lang="en-GB" sz="3600" b="1" dirty="0">
                <a:solidFill>
                  <a:schemeClr val="bg1"/>
                </a:solidFill>
              </a:rPr>
              <a:t>GOTHENBURG</a:t>
            </a:r>
          </a:p>
        </p:txBody>
      </p:sp>
      <p:sp>
        <p:nvSpPr>
          <p:cNvPr id="17" name="Tekstvak 16">
            <a:extLst>
              <a:ext uri="{FF2B5EF4-FFF2-40B4-BE49-F238E27FC236}">
                <a16:creationId xmlns:a16="http://schemas.microsoft.com/office/drawing/2014/main" id="{6AACE5C0-FF87-784B-936C-DEC93C90DED4}"/>
              </a:ext>
            </a:extLst>
          </p:cNvPr>
          <p:cNvSpPr txBox="1"/>
          <p:nvPr/>
        </p:nvSpPr>
        <p:spPr>
          <a:xfrm>
            <a:off x="8739924" y="3105834"/>
            <a:ext cx="2790371" cy="646331"/>
          </a:xfrm>
          <a:prstGeom prst="rect">
            <a:avLst/>
          </a:prstGeom>
          <a:noFill/>
        </p:spPr>
        <p:txBody>
          <a:bodyPr wrap="square" rtlCol="0">
            <a:spAutoFit/>
          </a:bodyPr>
          <a:lstStyle/>
          <a:p>
            <a:pPr algn="ctr"/>
            <a:r>
              <a:rPr lang="en-GB" sz="3600" b="1" dirty="0">
                <a:solidFill>
                  <a:schemeClr val="bg1"/>
                </a:solidFill>
              </a:rPr>
              <a:t>HAMBURG</a:t>
            </a:r>
          </a:p>
        </p:txBody>
      </p:sp>
      <p:sp>
        <p:nvSpPr>
          <p:cNvPr id="2" name="TekstSylinder 1"/>
          <p:cNvSpPr txBox="1"/>
          <p:nvPr/>
        </p:nvSpPr>
        <p:spPr>
          <a:xfrm>
            <a:off x="4419774" y="5065578"/>
            <a:ext cx="3444653" cy="369332"/>
          </a:xfrm>
          <a:prstGeom prst="rect">
            <a:avLst/>
          </a:prstGeom>
          <a:noFill/>
        </p:spPr>
        <p:txBody>
          <a:bodyPr wrap="square" rtlCol="0">
            <a:spAutoFit/>
          </a:bodyPr>
          <a:lstStyle/>
          <a:p>
            <a:pPr algn="ctr"/>
            <a:r>
              <a:rPr lang="nb-NO" b="1" dirty="0">
                <a:solidFill>
                  <a:schemeClr val="bg1"/>
                </a:solidFill>
              </a:rPr>
              <a:t>Climate program 2021-2030</a:t>
            </a:r>
            <a:endParaRPr lang="en-GB" b="1" dirty="0">
              <a:solidFill>
                <a:schemeClr val="bg1"/>
              </a:solidFill>
            </a:endParaRPr>
          </a:p>
        </p:txBody>
      </p:sp>
      <p:sp>
        <p:nvSpPr>
          <p:cNvPr id="13" name="TekstSylinder 12"/>
          <p:cNvSpPr txBox="1"/>
          <p:nvPr/>
        </p:nvSpPr>
        <p:spPr>
          <a:xfrm>
            <a:off x="490191" y="5065578"/>
            <a:ext cx="3342900" cy="369332"/>
          </a:xfrm>
          <a:prstGeom prst="rect">
            <a:avLst/>
          </a:prstGeom>
          <a:noFill/>
        </p:spPr>
        <p:txBody>
          <a:bodyPr wrap="square" rtlCol="0">
            <a:spAutoFit/>
          </a:bodyPr>
          <a:lstStyle/>
          <a:p>
            <a:pPr algn="ctr"/>
            <a:r>
              <a:rPr lang="nb-NO" b="1" dirty="0">
                <a:solidFill>
                  <a:schemeClr val="bg1"/>
                </a:solidFill>
              </a:rPr>
              <a:t>Climate strategy 2030</a:t>
            </a:r>
            <a:endParaRPr lang="en-GB" b="1" dirty="0">
              <a:solidFill>
                <a:schemeClr val="bg1"/>
              </a:solidFill>
            </a:endParaRPr>
          </a:p>
        </p:txBody>
      </p:sp>
      <p:sp>
        <p:nvSpPr>
          <p:cNvPr id="21" name="TekstSylinder 20"/>
          <p:cNvSpPr txBox="1"/>
          <p:nvPr/>
        </p:nvSpPr>
        <p:spPr>
          <a:xfrm>
            <a:off x="8473047" y="5040906"/>
            <a:ext cx="3229425" cy="369332"/>
          </a:xfrm>
          <a:prstGeom prst="rect">
            <a:avLst/>
          </a:prstGeom>
          <a:noFill/>
        </p:spPr>
        <p:txBody>
          <a:bodyPr wrap="square" rtlCol="0">
            <a:spAutoFit/>
          </a:bodyPr>
          <a:lstStyle/>
          <a:p>
            <a:pPr algn="ctr"/>
            <a:r>
              <a:rPr lang="nb-NO" b="1" dirty="0">
                <a:solidFill>
                  <a:schemeClr val="bg1"/>
                </a:solidFill>
              </a:rPr>
              <a:t>Hamburg Climate Plan</a:t>
            </a:r>
            <a:endParaRPr lang="en-GB" b="1" dirty="0">
              <a:solidFill>
                <a:schemeClr val="bg1"/>
              </a:solidFill>
            </a:endParaRPr>
          </a:p>
        </p:txBody>
      </p:sp>
    </p:spTree>
    <p:extLst>
      <p:ext uri="{BB962C8B-B14F-4D97-AF65-F5344CB8AC3E}">
        <p14:creationId xmlns:p14="http://schemas.microsoft.com/office/powerpoint/2010/main" val="253436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963D0-BDDA-0968-5F03-88385B156B18}"/>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AD274CB6-D4DA-9AB4-C1E0-E4F0F719B6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418" y="-1"/>
            <a:ext cx="9786045" cy="6145619"/>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BD4FC35E-2B20-0061-60D3-7049F9EF7D0D}"/>
              </a:ext>
            </a:extLst>
          </p:cNvPr>
          <p:cNvSpPr txBox="1"/>
          <p:nvPr/>
        </p:nvSpPr>
        <p:spPr>
          <a:xfrm>
            <a:off x="8005482" y="1087649"/>
            <a:ext cx="3760532" cy="3647152"/>
          </a:xfrm>
          <a:prstGeom prst="rect">
            <a:avLst/>
          </a:prstGeom>
          <a:solidFill>
            <a:schemeClr val="accent2">
              <a:lumMod val="20000"/>
              <a:lumOff val="80000"/>
              <a:alpha val="30000"/>
            </a:schemeClr>
          </a:solidFill>
          <a:ln>
            <a:solidFill>
              <a:schemeClr val="accent2"/>
            </a:solidFill>
          </a:ln>
        </p:spPr>
        <p:txBody>
          <a:bodyPr wrap="square" rtlCol="0">
            <a:spAutoFit/>
          </a:bodyPr>
          <a:lstStyle/>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Multimodal </a:t>
            </a:r>
            <a:r>
              <a:rPr lang="nb-NO" sz="2100" err="1">
                <a:ln w="0"/>
                <a:solidFill>
                  <a:schemeClr val="accent5"/>
                </a:solidFill>
                <a:effectLst>
                  <a:outerShdw blurRad="38100" dist="19050" dir="2700000" algn="tl" rotWithShape="0">
                    <a:schemeClr val="dk1">
                      <a:alpha val="40000"/>
                    </a:schemeClr>
                  </a:outerShdw>
                </a:effectLst>
              </a:rPr>
              <a:t>hubs</a:t>
            </a:r>
            <a:endParaRPr lang="nb-NO" sz="2100">
              <a:ln w="0"/>
              <a:solidFill>
                <a:schemeClr val="accent5"/>
              </a:solidFill>
              <a:effectLst>
                <a:outerShdw blurRad="38100" dist="19050" dir="2700000" algn="tl" rotWithShape="0">
                  <a:schemeClr val="dk1">
                    <a:alpha val="40000"/>
                  </a:schemeClr>
                </a:outerShdw>
              </a:effectLst>
            </a:endParaRPr>
          </a:p>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Mobility </a:t>
            </a:r>
            <a:r>
              <a:rPr lang="nb-NO" sz="2100" err="1">
                <a:ln w="0"/>
                <a:solidFill>
                  <a:schemeClr val="accent5"/>
                </a:solidFill>
                <a:effectLst>
                  <a:outerShdw blurRad="38100" dist="19050" dir="2700000" algn="tl" rotWithShape="0">
                    <a:schemeClr val="dk1">
                      <a:alpha val="40000"/>
                    </a:schemeClr>
                  </a:outerShdw>
                </a:effectLst>
              </a:rPr>
              <a:t>hotels</a:t>
            </a:r>
            <a:endParaRPr lang="nb-NO" sz="2100">
              <a:ln w="0"/>
              <a:solidFill>
                <a:schemeClr val="accent5"/>
              </a:solidFill>
              <a:effectLst>
                <a:outerShdw blurRad="38100" dist="19050" dir="2700000" algn="tl" rotWithShape="0">
                  <a:schemeClr val="dk1">
                    <a:alpha val="40000"/>
                  </a:schemeClr>
                </a:outerShdw>
              </a:effectLst>
            </a:endParaRPr>
          </a:p>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Park and ride</a:t>
            </a:r>
          </a:p>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Digital </a:t>
            </a:r>
            <a:r>
              <a:rPr lang="nb-NO" sz="2100" err="1">
                <a:ln w="0"/>
                <a:solidFill>
                  <a:schemeClr val="accent5"/>
                </a:solidFill>
                <a:effectLst>
                  <a:outerShdw blurRad="38100" dist="19050" dir="2700000" algn="tl" rotWithShape="0">
                    <a:schemeClr val="dk1">
                      <a:alpha val="40000"/>
                    </a:schemeClr>
                  </a:outerShdw>
                </a:effectLst>
              </a:rPr>
              <a:t>integration</a:t>
            </a:r>
            <a:r>
              <a:rPr lang="nb-NO" sz="2100">
                <a:ln w="0"/>
                <a:solidFill>
                  <a:schemeClr val="accent5"/>
                </a:solidFill>
                <a:effectLst>
                  <a:outerShdw blurRad="38100" dist="19050" dir="2700000" algn="tl" rotWithShape="0">
                    <a:schemeClr val="dk1">
                      <a:alpha val="40000"/>
                    </a:schemeClr>
                  </a:outerShdw>
                </a:effectLst>
              </a:rPr>
              <a:t> (modes, service </a:t>
            </a:r>
            <a:r>
              <a:rPr lang="nb-NO" sz="2100" err="1">
                <a:ln w="0"/>
                <a:solidFill>
                  <a:schemeClr val="accent5"/>
                </a:solidFill>
                <a:effectLst>
                  <a:outerShdw blurRad="38100" dist="19050" dir="2700000" algn="tl" rotWithShape="0">
                    <a:schemeClr val="dk1">
                      <a:alpha val="40000"/>
                    </a:schemeClr>
                  </a:outerShdw>
                </a:effectLst>
              </a:rPr>
              <a:t>providers</a:t>
            </a:r>
            <a:r>
              <a:rPr lang="nb-NO" sz="2100">
                <a:ln w="0"/>
                <a:solidFill>
                  <a:schemeClr val="accent5"/>
                </a:solidFill>
                <a:effectLst>
                  <a:outerShdw blurRad="38100" dist="19050" dir="2700000" algn="tl" rotWithShape="0">
                    <a:schemeClr val="dk1">
                      <a:alpha val="40000"/>
                    </a:schemeClr>
                  </a:outerShdw>
                </a:effectLst>
              </a:rPr>
              <a:t>)</a:t>
            </a:r>
          </a:p>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Testing DRT </a:t>
            </a:r>
            <a:r>
              <a:rPr lang="nb-NO" sz="2100" err="1">
                <a:ln w="0"/>
                <a:solidFill>
                  <a:schemeClr val="accent5"/>
                </a:solidFill>
                <a:effectLst>
                  <a:outerShdw blurRad="38100" dist="19050" dir="2700000" algn="tl" rotWithShape="0">
                    <a:schemeClr val="dk1">
                      <a:alpha val="40000"/>
                    </a:schemeClr>
                  </a:outerShdw>
                </a:effectLst>
              </a:rPr>
              <a:t>fleets</a:t>
            </a:r>
            <a:r>
              <a:rPr lang="nb-NO" sz="2100">
                <a:ln w="0"/>
                <a:solidFill>
                  <a:schemeClr val="accent5"/>
                </a:solidFill>
                <a:effectLst>
                  <a:outerShdw blurRad="38100" dist="19050" dir="2700000" algn="tl" rotWithShape="0">
                    <a:schemeClr val="dk1">
                      <a:alpha val="40000"/>
                    </a:schemeClr>
                  </a:outerShdw>
                </a:effectLst>
              </a:rPr>
              <a:t> for urban </a:t>
            </a:r>
            <a:r>
              <a:rPr lang="nb-NO" sz="2100" err="1">
                <a:ln w="0"/>
                <a:solidFill>
                  <a:schemeClr val="accent5"/>
                </a:solidFill>
                <a:effectLst>
                  <a:outerShdw blurRad="38100" dist="19050" dir="2700000" algn="tl" rotWithShape="0">
                    <a:schemeClr val="dk1">
                      <a:alpha val="40000"/>
                    </a:schemeClr>
                  </a:outerShdw>
                </a:effectLst>
              </a:rPr>
              <a:t>logistics</a:t>
            </a:r>
            <a:endParaRPr lang="nb-NO" sz="2100">
              <a:ln w="0"/>
              <a:solidFill>
                <a:schemeClr val="accent5"/>
              </a:solidFill>
              <a:effectLst>
                <a:outerShdw blurRad="38100" dist="19050" dir="2700000" algn="tl" rotWithShape="0">
                  <a:schemeClr val="dk1">
                    <a:alpha val="40000"/>
                  </a:schemeClr>
                </a:outerShdw>
              </a:effectLst>
            </a:endParaRPr>
          </a:p>
          <a:p>
            <a:pPr marL="285750" indent="-285750">
              <a:buClr>
                <a:schemeClr val="accent5"/>
              </a:buClr>
              <a:buFont typeface="Arial" panose="020B0604020202020204" pitchFamily="34" charset="0"/>
              <a:buChar char="►"/>
            </a:pPr>
            <a:r>
              <a:rPr lang="nb-NO" sz="2100" err="1">
                <a:ln w="0"/>
                <a:solidFill>
                  <a:schemeClr val="accent5"/>
                </a:solidFill>
                <a:effectLst>
                  <a:outerShdw blurRad="38100" dist="19050" dir="2700000" algn="tl" rotWithShape="0">
                    <a:schemeClr val="dk1">
                      <a:alpha val="40000"/>
                    </a:schemeClr>
                  </a:outerShdw>
                </a:effectLst>
              </a:rPr>
              <a:t>Multi-player</a:t>
            </a:r>
            <a:r>
              <a:rPr lang="nb-NO" sz="2100">
                <a:ln w="0"/>
                <a:solidFill>
                  <a:schemeClr val="accent5"/>
                </a:solidFill>
                <a:effectLst>
                  <a:outerShdw blurRad="38100" dist="19050" dir="2700000" algn="tl" rotWithShape="0">
                    <a:schemeClr val="dk1">
                      <a:alpha val="40000"/>
                    </a:schemeClr>
                  </a:outerShdw>
                </a:effectLst>
              </a:rPr>
              <a:t> cargo-</a:t>
            </a:r>
            <a:r>
              <a:rPr lang="nb-NO" sz="2100" err="1">
                <a:ln w="0"/>
                <a:solidFill>
                  <a:schemeClr val="accent5"/>
                </a:solidFill>
                <a:effectLst>
                  <a:outerShdw blurRad="38100" dist="19050" dir="2700000" algn="tl" rotWithShape="0">
                    <a:schemeClr val="dk1">
                      <a:alpha val="40000"/>
                    </a:schemeClr>
                  </a:outerShdw>
                </a:effectLst>
              </a:rPr>
              <a:t>bike</a:t>
            </a:r>
            <a:r>
              <a:rPr lang="nb-NO" sz="2100">
                <a:ln w="0"/>
                <a:solidFill>
                  <a:schemeClr val="accent5"/>
                </a:solidFill>
                <a:effectLst>
                  <a:outerShdw blurRad="38100" dist="19050" dir="2700000" algn="tl" rotWithShape="0">
                    <a:schemeClr val="dk1">
                      <a:alpha val="40000"/>
                    </a:schemeClr>
                  </a:outerShdw>
                </a:effectLst>
              </a:rPr>
              <a:t> </a:t>
            </a:r>
            <a:r>
              <a:rPr lang="nb-NO" sz="2100" err="1">
                <a:ln w="0"/>
                <a:solidFill>
                  <a:schemeClr val="accent5"/>
                </a:solidFill>
                <a:effectLst>
                  <a:outerShdw blurRad="38100" dist="19050" dir="2700000" algn="tl" rotWithShape="0">
                    <a:schemeClr val="dk1">
                      <a:alpha val="40000"/>
                    </a:schemeClr>
                  </a:outerShdw>
                </a:effectLst>
              </a:rPr>
              <a:t>hubs</a:t>
            </a:r>
            <a:endParaRPr lang="nb-NO" sz="2100">
              <a:ln w="0"/>
              <a:solidFill>
                <a:schemeClr val="accent5"/>
              </a:solidFill>
              <a:effectLst>
                <a:outerShdw blurRad="38100" dist="19050" dir="2700000" algn="tl" rotWithShape="0">
                  <a:schemeClr val="dk1">
                    <a:alpha val="40000"/>
                  </a:schemeClr>
                </a:outerShdw>
              </a:effectLst>
            </a:endParaRPr>
          </a:p>
          <a:p>
            <a:pPr marL="285750" indent="-285750">
              <a:buClr>
                <a:schemeClr val="accent5"/>
              </a:buClr>
              <a:buFont typeface="Arial" panose="020B0604020202020204" pitchFamily="34" charset="0"/>
              <a:buChar char="►"/>
            </a:pPr>
            <a:r>
              <a:rPr lang="nb-NO" sz="2100">
                <a:ln w="0"/>
                <a:solidFill>
                  <a:schemeClr val="accent5"/>
                </a:solidFill>
                <a:effectLst>
                  <a:outerShdw blurRad="38100" dist="19050" dir="2700000" algn="tl" rotWithShape="0">
                    <a:schemeClr val="dk1">
                      <a:alpha val="40000"/>
                    </a:schemeClr>
                  </a:outerShdw>
                </a:effectLst>
              </a:rPr>
              <a:t>Cargo co-</a:t>
            </a:r>
            <a:r>
              <a:rPr lang="nb-NO" sz="2100" err="1">
                <a:ln w="0"/>
                <a:solidFill>
                  <a:schemeClr val="accent5"/>
                </a:solidFill>
                <a:effectLst>
                  <a:outerShdw blurRad="38100" dist="19050" dir="2700000" algn="tl" rotWithShape="0">
                    <a:schemeClr val="dk1">
                      <a:alpha val="40000"/>
                    </a:schemeClr>
                  </a:outerShdw>
                </a:effectLst>
              </a:rPr>
              <a:t>freight</a:t>
            </a:r>
            <a:r>
              <a:rPr lang="nb-NO" sz="2100">
                <a:ln w="0"/>
                <a:solidFill>
                  <a:schemeClr val="accent5"/>
                </a:solidFill>
                <a:effectLst>
                  <a:outerShdw blurRad="38100" dist="19050" dir="2700000" algn="tl" rotWithShape="0">
                    <a:schemeClr val="dk1">
                      <a:alpha val="40000"/>
                    </a:schemeClr>
                  </a:outerShdw>
                </a:effectLst>
              </a:rPr>
              <a:t> </a:t>
            </a:r>
            <a:r>
              <a:rPr lang="nb-NO" sz="2100" err="1">
                <a:ln w="0"/>
                <a:solidFill>
                  <a:schemeClr val="accent5"/>
                </a:solidFill>
                <a:effectLst>
                  <a:outerShdw blurRad="38100" dist="19050" dir="2700000" algn="tl" rotWithShape="0">
                    <a:schemeClr val="dk1">
                      <a:alpha val="40000"/>
                    </a:schemeClr>
                  </a:outerShdw>
                </a:effectLst>
              </a:rPr>
              <a:t>models</a:t>
            </a:r>
            <a:endParaRPr lang="nb-NO" sz="2100">
              <a:ln w="0"/>
              <a:solidFill>
                <a:schemeClr val="accent5"/>
              </a:solidFill>
              <a:effectLst>
                <a:outerShdw blurRad="38100" dist="19050" dir="2700000" algn="tl" rotWithShape="0">
                  <a:schemeClr val="dk1">
                    <a:alpha val="40000"/>
                  </a:schemeClr>
                </a:outerShdw>
              </a:effectLst>
            </a:endParaRPr>
          </a:p>
          <a:p>
            <a:pPr marL="285750" indent="-285750">
              <a:buClr>
                <a:schemeClr val="accent5"/>
              </a:buClr>
              <a:buFont typeface="Arial" panose="020B0604020202020204" pitchFamily="34" charset="0"/>
              <a:buChar char="►"/>
            </a:pPr>
            <a:r>
              <a:rPr lang="nb-NO" sz="2100" err="1">
                <a:ln w="0"/>
                <a:solidFill>
                  <a:schemeClr val="accent5"/>
                </a:solidFill>
                <a:effectLst>
                  <a:outerShdw blurRad="38100" dist="19050" dir="2700000" algn="tl" rotWithShape="0">
                    <a:schemeClr val="dk1">
                      <a:alpha val="40000"/>
                    </a:schemeClr>
                  </a:outerShdw>
                </a:effectLst>
              </a:rPr>
              <a:t>Multifunctional</a:t>
            </a:r>
            <a:r>
              <a:rPr lang="nb-NO" sz="2100">
                <a:ln w="0"/>
                <a:solidFill>
                  <a:schemeClr val="accent5"/>
                </a:solidFill>
                <a:effectLst>
                  <a:outerShdw blurRad="38100" dist="19050" dir="2700000" algn="tl" rotWithShape="0">
                    <a:schemeClr val="dk1">
                      <a:alpha val="40000"/>
                    </a:schemeClr>
                  </a:outerShdw>
                </a:effectLst>
              </a:rPr>
              <a:t> </a:t>
            </a:r>
            <a:r>
              <a:rPr lang="nb-NO" sz="2100" err="1">
                <a:ln w="0"/>
                <a:solidFill>
                  <a:schemeClr val="accent5"/>
                </a:solidFill>
                <a:effectLst>
                  <a:outerShdw blurRad="38100" dist="19050" dir="2700000" algn="tl" rotWithShape="0">
                    <a:schemeClr val="dk1">
                      <a:alpha val="40000"/>
                    </a:schemeClr>
                  </a:outerShdw>
                </a:effectLst>
              </a:rPr>
              <a:t>hubs</a:t>
            </a:r>
            <a:endParaRPr lang="nb-NO" sz="2100">
              <a:ln w="0"/>
              <a:solidFill>
                <a:schemeClr val="accent5"/>
              </a:solidFill>
              <a:effectLst>
                <a:outerShdw blurRad="38100" dist="19050" dir="2700000" algn="tl" rotWithShape="0">
                  <a:schemeClr val="dk1">
                    <a:alpha val="40000"/>
                  </a:schemeClr>
                </a:outerShdw>
              </a:effectLst>
            </a:endParaRPr>
          </a:p>
        </p:txBody>
      </p:sp>
      <p:sp>
        <p:nvSpPr>
          <p:cNvPr id="3" name="Bindepunkt 2">
            <a:extLst>
              <a:ext uri="{FF2B5EF4-FFF2-40B4-BE49-F238E27FC236}">
                <a16:creationId xmlns:a16="http://schemas.microsoft.com/office/drawing/2014/main" id="{44A1429C-00DF-8089-D1A9-9824C119731B}"/>
              </a:ext>
            </a:extLst>
          </p:cNvPr>
          <p:cNvSpPr/>
          <p:nvPr/>
        </p:nvSpPr>
        <p:spPr>
          <a:xfrm>
            <a:off x="10454015" y="1279890"/>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Bindepunkt 3">
            <a:extLst>
              <a:ext uri="{FF2B5EF4-FFF2-40B4-BE49-F238E27FC236}">
                <a16:creationId xmlns:a16="http://schemas.microsoft.com/office/drawing/2014/main" id="{2CE6A398-E012-C650-5F4E-A50E2500F7E5}"/>
              </a:ext>
            </a:extLst>
          </p:cNvPr>
          <p:cNvSpPr/>
          <p:nvPr/>
        </p:nvSpPr>
        <p:spPr>
          <a:xfrm>
            <a:off x="10665533" y="1285404"/>
            <a:ext cx="86400" cy="86400"/>
          </a:xfrm>
          <a:prstGeom prst="flowChartConnec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Bindepunkt 4">
            <a:extLst>
              <a:ext uri="{FF2B5EF4-FFF2-40B4-BE49-F238E27FC236}">
                <a16:creationId xmlns:a16="http://schemas.microsoft.com/office/drawing/2014/main" id="{987555B3-8FF8-F5D7-B615-16C09256AB67}"/>
              </a:ext>
            </a:extLst>
          </p:cNvPr>
          <p:cNvSpPr/>
          <p:nvPr/>
        </p:nvSpPr>
        <p:spPr>
          <a:xfrm>
            <a:off x="10160900" y="1590796"/>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Bindepunkt 5">
            <a:extLst>
              <a:ext uri="{FF2B5EF4-FFF2-40B4-BE49-F238E27FC236}">
                <a16:creationId xmlns:a16="http://schemas.microsoft.com/office/drawing/2014/main" id="{CA2BD43E-1A35-57A8-2AAD-A942E72DFBD6}"/>
              </a:ext>
            </a:extLst>
          </p:cNvPr>
          <p:cNvSpPr/>
          <p:nvPr/>
        </p:nvSpPr>
        <p:spPr>
          <a:xfrm>
            <a:off x="10099382" y="1912934"/>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Bindepunkt 6">
            <a:extLst>
              <a:ext uri="{FF2B5EF4-FFF2-40B4-BE49-F238E27FC236}">
                <a16:creationId xmlns:a16="http://schemas.microsoft.com/office/drawing/2014/main" id="{3C81D471-2449-E2E6-D353-CAFB3AFB6E58}"/>
              </a:ext>
            </a:extLst>
          </p:cNvPr>
          <p:cNvSpPr/>
          <p:nvPr/>
        </p:nvSpPr>
        <p:spPr>
          <a:xfrm>
            <a:off x="10290500" y="1912934"/>
            <a:ext cx="86400" cy="86400"/>
          </a:xfrm>
          <a:prstGeom prst="flowChartConnec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Bindepunkt 7">
            <a:extLst>
              <a:ext uri="{FF2B5EF4-FFF2-40B4-BE49-F238E27FC236}">
                <a16:creationId xmlns:a16="http://schemas.microsoft.com/office/drawing/2014/main" id="{5E07B38D-7E3B-DD01-94BF-3FCA051C0588}"/>
              </a:ext>
            </a:extLst>
          </p:cNvPr>
          <p:cNvSpPr/>
          <p:nvPr/>
        </p:nvSpPr>
        <p:spPr>
          <a:xfrm>
            <a:off x="10591839" y="2528640"/>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Bindepunkt 8">
            <a:extLst>
              <a:ext uri="{FF2B5EF4-FFF2-40B4-BE49-F238E27FC236}">
                <a16:creationId xmlns:a16="http://schemas.microsoft.com/office/drawing/2014/main" id="{FA490492-D1A9-9E03-4B50-57F4FEF1FAAE}"/>
              </a:ext>
            </a:extLst>
          </p:cNvPr>
          <p:cNvSpPr/>
          <p:nvPr/>
        </p:nvSpPr>
        <p:spPr>
          <a:xfrm>
            <a:off x="10204100" y="3196510"/>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Bindepunkt 9">
            <a:extLst>
              <a:ext uri="{FF2B5EF4-FFF2-40B4-BE49-F238E27FC236}">
                <a16:creationId xmlns:a16="http://schemas.microsoft.com/office/drawing/2014/main" id="{8AFB31BA-5AE7-1BC8-05EC-F3E9100634C8}"/>
              </a:ext>
            </a:extLst>
          </p:cNvPr>
          <p:cNvSpPr/>
          <p:nvPr/>
        </p:nvSpPr>
        <p:spPr>
          <a:xfrm>
            <a:off x="9080264" y="3822416"/>
            <a:ext cx="86400" cy="86400"/>
          </a:xfrm>
          <a:prstGeom prst="flowChartConnec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Bindepunkt 10">
            <a:extLst>
              <a:ext uri="{FF2B5EF4-FFF2-40B4-BE49-F238E27FC236}">
                <a16:creationId xmlns:a16="http://schemas.microsoft.com/office/drawing/2014/main" id="{6B928F89-E046-D1B7-DC85-919AD2805EBC}"/>
              </a:ext>
            </a:extLst>
          </p:cNvPr>
          <p:cNvSpPr/>
          <p:nvPr/>
        </p:nvSpPr>
        <p:spPr>
          <a:xfrm>
            <a:off x="11297794" y="4146769"/>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Bindepunkt 11">
            <a:extLst>
              <a:ext uri="{FF2B5EF4-FFF2-40B4-BE49-F238E27FC236}">
                <a16:creationId xmlns:a16="http://schemas.microsoft.com/office/drawing/2014/main" id="{F4538AE9-C416-9171-D8D9-B408009C9679}"/>
              </a:ext>
            </a:extLst>
          </p:cNvPr>
          <p:cNvSpPr/>
          <p:nvPr/>
        </p:nvSpPr>
        <p:spPr>
          <a:xfrm>
            <a:off x="11500734" y="4146769"/>
            <a:ext cx="86400" cy="86400"/>
          </a:xfrm>
          <a:prstGeom prst="flowChartConnec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Bindepunkt 12">
            <a:extLst>
              <a:ext uri="{FF2B5EF4-FFF2-40B4-BE49-F238E27FC236}">
                <a16:creationId xmlns:a16="http://schemas.microsoft.com/office/drawing/2014/main" id="{0C1D9C18-FE3A-B231-F9F1-651DA7ADFB45}"/>
              </a:ext>
            </a:extLst>
          </p:cNvPr>
          <p:cNvSpPr/>
          <p:nvPr/>
        </p:nvSpPr>
        <p:spPr>
          <a:xfrm>
            <a:off x="10839543" y="4465016"/>
            <a:ext cx="86400" cy="86400"/>
          </a:xfrm>
          <a:prstGeom prst="flowChartConnector">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6577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E1D504-BA17-1771-D846-0C513CD05018}"/>
              </a:ext>
            </a:extLst>
          </p:cNvPr>
          <p:cNvSpPr>
            <a:spLocks noGrp="1"/>
          </p:cNvSpPr>
          <p:nvPr>
            <p:ph type="title"/>
          </p:nvPr>
        </p:nvSpPr>
        <p:spPr/>
        <p:txBody>
          <a:bodyPr>
            <a:normAutofit/>
          </a:bodyPr>
          <a:lstStyle/>
          <a:p>
            <a:r>
              <a:rPr lang="sv-SE" dirty="0"/>
              <a:t>MOVE21 Göteborg </a:t>
            </a:r>
            <a:br>
              <a:rPr lang="sv-SE" dirty="0"/>
            </a:br>
            <a:r>
              <a:rPr lang="sv-SE" sz="1600" dirty="0"/>
              <a:t>”Multimodal and </a:t>
            </a:r>
            <a:r>
              <a:rPr lang="sv-SE" sz="1600" dirty="0" err="1"/>
              <a:t>interconnected</a:t>
            </a:r>
            <a:r>
              <a:rPr lang="sv-SE" sz="1600" dirty="0"/>
              <a:t> </a:t>
            </a:r>
            <a:r>
              <a:rPr lang="sv-SE" sz="1600" dirty="0" err="1"/>
              <a:t>clean</a:t>
            </a:r>
            <a:r>
              <a:rPr lang="sv-SE" sz="1600" dirty="0"/>
              <a:t> </a:t>
            </a:r>
            <a:r>
              <a:rPr lang="sv-SE" sz="1600" dirty="0" err="1"/>
              <a:t>mobility</a:t>
            </a:r>
            <a:r>
              <a:rPr lang="sv-SE" sz="1600" dirty="0"/>
              <a:t> urban </a:t>
            </a:r>
            <a:r>
              <a:rPr lang="sv-SE" sz="1600" dirty="0" err="1"/>
              <a:t>nodes</a:t>
            </a:r>
            <a:r>
              <a:rPr lang="sv-SE" sz="1600" dirty="0"/>
              <a:t> fit for the 21st </a:t>
            </a:r>
            <a:r>
              <a:rPr lang="sv-SE" sz="1600" dirty="0" err="1"/>
              <a:t>century</a:t>
            </a:r>
            <a:r>
              <a:rPr lang="sv-SE" sz="1600" dirty="0"/>
              <a:t>”</a:t>
            </a:r>
            <a:br>
              <a:rPr lang="sv-SE" sz="1400" dirty="0"/>
            </a:br>
            <a:endParaRPr lang="sv-SE" sz="1400" dirty="0"/>
          </a:p>
        </p:txBody>
      </p:sp>
      <p:pic>
        <p:nvPicPr>
          <p:cNvPr id="11" name="Picture Placeholder 7" descr="A store front with red letters and balloons&#10;&#10;Description automatically generated">
            <a:extLst>
              <a:ext uri="{FF2B5EF4-FFF2-40B4-BE49-F238E27FC236}">
                <a16:creationId xmlns:a16="http://schemas.microsoft.com/office/drawing/2014/main" id="{65F2BD35-DCFE-C680-9950-D10515DA7754}"/>
              </a:ext>
            </a:extLst>
          </p:cNvPr>
          <p:cNvPicPr>
            <a:picLocks noChangeAspect="1"/>
          </p:cNvPicPr>
          <p:nvPr/>
        </p:nvPicPr>
        <p:blipFill rotWithShape="1">
          <a:blip r:embed="rId3"/>
          <a:srcRect l="12235" t="13679" r="16209" b="808"/>
          <a:stretch/>
        </p:blipFill>
        <p:spPr>
          <a:xfrm>
            <a:off x="1702087" y="2196259"/>
            <a:ext cx="2696892" cy="2588373"/>
          </a:xfrm>
          <a:custGeom>
            <a:avLst/>
            <a:gdLst>
              <a:gd name="connsiteX0" fmla="*/ 681491 w 1362982"/>
              <a:gd name="connsiteY0" fmla="*/ 0 h 1362982"/>
              <a:gd name="connsiteX1" fmla="*/ 1362982 w 1362982"/>
              <a:gd name="connsiteY1" fmla="*/ 681491 h 1362982"/>
              <a:gd name="connsiteX2" fmla="*/ 681491 w 1362982"/>
              <a:gd name="connsiteY2" fmla="*/ 1362982 h 1362982"/>
              <a:gd name="connsiteX3" fmla="*/ 0 w 1362982"/>
              <a:gd name="connsiteY3" fmla="*/ 681491 h 1362982"/>
              <a:gd name="connsiteX4" fmla="*/ 681491 w 1362982"/>
              <a:gd name="connsiteY4" fmla="*/ 0 h 136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982" h="1362982">
                <a:moveTo>
                  <a:pt x="681491" y="0"/>
                </a:moveTo>
                <a:cubicBezTo>
                  <a:pt x="1057868" y="0"/>
                  <a:pt x="1362982" y="305114"/>
                  <a:pt x="1362982" y="681491"/>
                </a:cubicBezTo>
                <a:cubicBezTo>
                  <a:pt x="1362982" y="1057868"/>
                  <a:pt x="1057868" y="1362982"/>
                  <a:pt x="681491" y="1362982"/>
                </a:cubicBezTo>
                <a:cubicBezTo>
                  <a:pt x="305114" y="1362982"/>
                  <a:pt x="0" y="1057868"/>
                  <a:pt x="0" y="681491"/>
                </a:cubicBezTo>
                <a:cubicBezTo>
                  <a:pt x="0" y="305114"/>
                  <a:pt x="305114" y="0"/>
                  <a:pt x="681491" y="0"/>
                </a:cubicBezTo>
                <a:close/>
              </a:path>
            </a:pathLst>
          </a:custGeom>
          <a:effectLst>
            <a:outerShdw blurRad="63500" sx="102000" sy="102000" algn="ctr" rotWithShape="0">
              <a:prstClr val="black">
                <a:alpha val="40000"/>
              </a:prstClr>
            </a:outerShdw>
          </a:effectLst>
        </p:spPr>
      </p:pic>
      <p:pic>
        <p:nvPicPr>
          <p:cNvPr id="12" name="Picture Placeholder 10" descr="A group of bicycles parked in a row&#10;&#10;Description automatically generated">
            <a:extLst>
              <a:ext uri="{FF2B5EF4-FFF2-40B4-BE49-F238E27FC236}">
                <a16:creationId xmlns:a16="http://schemas.microsoft.com/office/drawing/2014/main" id="{0A274A3E-03AB-5C79-9E92-50D8B3CBE0AC}"/>
              </a:ext>
            </a:extLst>
          </p:cNvPr>
          <p:cNvPicPr>
            <a:picLocks noChangeAspect="1"/>
          </p:cNvPicPr>
          <p:nvPr/>
        </p:nvPicPr>
        <p:blipFill rotWithShape="1">
          <a:blip r:embed="rId4"/>
          <a:srcRect l="9034" t="2230" r="9657" b="10409"/>
          <a:stretch/>
        </p:blipFill>
        <p:spPr>
          <a:xfrm>
            <a:off x="4915273" y="2199878"/>
            <a:ext cx="2753588" cy="2588457"/>
          </a:xfrm>
          <a:custGeom>
            <a:avLst/>
            <a:gdLst>
              <a:gd name="connsiteX0" fmla="*/ 1023847 w 2047694"/>
              <a:gd name="connsiteY0" fmla="*/ 0 h 2047694"/>
              <a:gd name="connsiteX1" fmla="*/ 2047694 w 2047694"/>
              <a:gd name="connsiteY1" fmla="*/ 1023847 h 2047694"/>
              <a:gd name="connsiteX2" fmla="*/ 1023847 w 2047694"/>
              <a:gd name="connsiteY2" fmla="*/ 2047694 h 2047694"/>
              <a:gd name="connsiteX3" fmla="*/ 0 w 2047694"/>
              <a:gd name="connsiteY3" fmla="*/ 1023847 h 2047694"/>
              <a:gd name="connsiteX4" fmla="*/ 1023847 w 2047694"/>
              <a:gd name="connsiteY4" fmla="*/ 0 h 2047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694" h="2047694">
                <a:moveTo>
                  <a:pt x="1023847" y="0"/>
                </a:moveTo>
                <a:cubicBezTo>
                  <a:pt x="1589302" y="0"/>
                  <a:pt x="2047694" y="458392"/>
                  <a:pt x="2047694" y="1023847"/>
                </a:cubicBezTo>
                <a:cubicBezTo>
                  <a:pt x="2047694" y="1589302"/>
                  <a:pt x="1589302" y="2047694"/>
                  <a:pt x="1023847" y="2047694"/>
                </a:cubicBezTo>
                <a:cubicBezTo>
                  <a:pt x="458392" y="2047694"/>
                  <a:pt x="0" y="1589302"/>
                  <a:pt x="0" y="1023847"/>
                </a:cubicBezTo>
                <a:cubicBezTo>
                  <a:pt x="0" y="458392"/>
                  <a:pt x="458392" y="0"/>
                  <a:pt x="1023847" y="0"/>
                </a:cubicBezTo>
                <a:close/>
              </a:path>
            </a:pathLst>
          </a:custGeom>
          <a:effectLst>
            <a:outerShdw blurRad="63500" sx="102000" sy="102000" algn="ctr" rotWithShape="0">
              <a:prstClr val="black">
                <a:alpha val="40000"/>
              </a:prstClr>
            </a:outerShdw>
          </a:effectLst>
        </p:spPr>
      </p:pic>
      <p:pic>
        <p:nvPicPr>
          <p:cNvPr id="21" name="Picture Placeholder 13" descr="A small building with a sign on the front&#10;&#10;Description automatically generated">
            <a:extLst>
              <a:ext uri="{FF2B5EF4-FFF2-40B4-BE49-F238E27FC236}">
                <a16:creationId xmlns:a16="http://schemas.microsoft.com/office/drawing/2014/main" id="{D42EE55A-E693-5373-7198-27500FAE380C}"/>
              </a:ext>
            </a:extLst>
          </p:cNvPr>
          <p:cNvPicPr>
            <a:picLocks noChangeAspect="1"/>
          </p:cNvPicPr>
          <p:nvPr/>
        </p:nvPicPr>
        <p:blipFill rotWithShape="1">
          <a:blip r:embed="rId5"/>
          <a:srcRect t="8834" r="7025" b="7420"/>
          <a:stretch/>
        </p:blipFill>
        <p:spPr>
          <a:xfrm>
            <a:off x="8370846" y="2116352"/>
            <a:ext cx="2707060" cy="2663188"/>
          </a:xfrm>
          <a:custGeom>
            <a:avLst/>
            <a:gdLst>
              <a:gd name="connsiteX0" fmla="*/ 874700 w 1749400"/>
              <a:gd name="connsiteY0" fmla="*/ 0 h 1749400"/>
              <a:gd name="connsiteX1" fmla="*/ 1749400 w 1749400"/>
              <a:gd name="connsiteY1" fmla="*/ 874700 h 1749400"/>
              <a:gd name="connsiteX2" fmla="*/ 874700 w 1749400"/>
              <a:gd name="connsiteY2" fmla="*/ 1749400 h 1749400"/>
              <a:gd name="connsiteX3" fmla="*/ 0 w 1749400"/>
              <a:gd name="connsiteY3" fmla="*/ 874700 h 1749400"/>
              <a:gd name="connsiteX4" fmla="*/ 874700 w 1749400"/>
              <a:gd name="connsiteY4" fmla="*/ 0 h 17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00" h="1749400">
                <a:moveTo>
                  <a:pt x="874700" y="0"/>
                </a:moveTo>
                <a:cubicBezTo>
                  <a:pt x="1357783" y="0"/>
                  <a:pt x="1749400" y="391617"/>
                  <a:pt x="1749400" y="874700"/>
                </a:cubicBezTo>
                <a:cubicBezTo>
                  <a:pt x="1749400" y="1357783"/>
                  <a:pt x="1357783" y="1749400"/>
                  <a:pt x="874700" y="1749400"/>
                </a:cubicBezTo>
                <a:cubicBezTo>
                  <a:pt x="391617" y="1749400"/>
                  <a:pt x="0" y="1357783"/>
                  <a:pt x="0" y="874700"/>
                </a:cubicBezTo>
                <a:cubicBezTo>
                  <a:pt x="0" y="391617"/>
                  <a:pt x="391617" y="0"/>
                  <a:pt x="874700" y="0"/>
                </a:cubicBezTo>
                <a:close/>
              </a:path>
            </a:pathLst>
          </a:custGeom>
          <a:effectLst>
            <a:outerShdw blurRad="63500" sx="102000" sy="102000" algn="ctr" rotWithShape="0">
              <a:prstClr val="black">
                <a:alpha val="40000"/>
              </a:prstClr>
            </a:outerShdw>
          </a:effectLst>
        </p:spPr>
      </p:pic>
      <p:sp>
        <p:nvSpPr>
          <p:cNvPr id="28" name="textruta 27">
            <a:extLst>
              <a:ext uri="{FF2B5EF4-FFF2-40B4-BE49-F238E27FC236}">
                <a16:creationId xmlns:a16="http://schemas.microsoft.com/office/drawing/2014/main" id="{59F229BD-0C03-5CD0-0D1E-1BCFED983399}"/>
              </a:ext>
            </a:extLst>
          </p:cNvPr>
          <p:cNvSpPr txBox="1"/>
          <p:nvPr/>
        </p:nvSpPr>
        <p:spPr>
          <a:xfrm>
            <a:off x="1613766" y="4981247"/>
            <a:ext cx="2853274"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606060"/>
                </a:solidFill>
                <a:effectLst/>
                <a:uLnTx/>
                <a:uFillTx/>
                <a:latin typeface="Arial" panose="020B0604020202020204"/>
                <a:ea typeface="+mn-ea"/>
                <a:cs typeface="Arial"/>
              </a:rPr>
              <a:t>Mobility hotel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606060"/>
                </a:solidFill>
                <a:effectLst/>
                <a:uLnTx/>
                <a:uFillTx/>
                <a:latin typeface="Arial" panose="020B0604020202020204"/>
                <a:ea typeface="+mn-ea"/>
                <a:cs typeface="Arial"/>
              </a:rPr>
              <a:t>Nordstan</a:t>
            </a:r>
            <a:endParaRPr kumimoji="0" lang="en-US" sz="1500" b="0" i="0" u="none" strike="noStrike" kern="1200" cap="none" spc="0" normalizeH="0" baseline="0" noProof="0">
              <a:ln>
                <a:noFill/>
              </a:ln>
              <a:solidFill>
                <a:srgbClr val="606060"/>
              </a:solidFill>
              <a:effectLst/>
              <a:uLnTx/>
              <a:uFillTx/>
              <a:latin typeface="Arial" panose="020B0604020202020204"/>
              <a:ea typeface="+mn-ea"/>
              <a:cs typeface="Arial" panose="020B0604020202020204"/>
            </a:endParaRPr>
          </a:p>
        </p:txBody>
      </p:sp>
      <p:sp>
        <p:nvSpPr>
          <p:cNvPr id="29" name="textruta 28">
            <a:extLst>
              <a:ext uri="{FF2B5EF4-FFF2-40B4-BE49-F238E27FC236}">
                <a16:creationId xmlns:a16="http://schemas.microsoft.com/office/drawing/2014/main" id="{5A9A46A1-0215-D322-A4F6-04F3A85DC7BD}"/>
              </a:ext>
            </a:extLst>
          </p:cNvPr>
          <p:cNvSpPr txBox="1"/>
          <p:nvPr/>
        </p:nvSpPr>
        <p:spPr>
          <a:xfrm>
            <a:off x="4603562" y="4968608"/>
            <a:ext cx="3377012"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606060"/>
                </a:solidFill>
                <a:effectLst/>
                <a:uLnTx/>
                <a:uFillTx/>
                <a:latin typeface="Arial" panose="020B0604020202020204"/>
                <a:ea typeface="+mn-ea"/>
                <a:cs typeface="+mn-cs"/>
              </a:rPr>
              <a:t>Park and bike node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606060"/>
                </a:solidFill>
                <a:effectLst/>
                <a:uLnTx/>
                <a:uFillTx/>
                <a:latin typeface="Arial" panose="020B0604020202020204"/>
                <a:ea typeface="+mn-ea"/>
                <a:cs typeface="+mn-cs"/>
              </a:rPr>
              <a:t>Klippan</a:t>
            </a:r>
            <a:endParaRPr kumimoji="0" lang="en-US" sz="1500" b="0" i="0" u="none" strike="noStrike" kern="1200" cap="none" spc="0" normalizeH="0" baseline="0" noProof="0">
              <a:ln>
                <a:noFill/>
              </a:ln>
              <a:solidFill>
                <a:srgbClr val="606060"/>
              </a:solidFill>
              <a:effectLst/>
              <a:uLnTx/>
              <a:uFillTx/>
              <a:latin typeface="Arial" panose="020B0604020202020204"/>
              <a:ea typeface="+mn-ea"/>
              <a:cs typeface="Arial" panose="020B0604020202020204"/>
            </a:endParaRPr>
          </a:p>
        </p:txBody>
      </p:sp>
      <p:sp>
        <p:nvSpPr>
          <p:cNvPr id="30" name="textruta 29">
            <a:extLst>
              <a:ext uri="{FF2B5EF4-FFF2-40B4-BE49-F238E27FC236}">
                <a16:creationId xmlns:a16="http://schemas.microsoft.com/office/drawing/2014/main" id="{BC8F19FB-1E2A-DA4C-E7DF-1D4BDB959544}"/>
              </a:ext>
            </a:extLst>
          </p:cNvPr>
          <p:cNvSpPr txBox="1"/>
          <p:nvPr/>
        </p:nvSpPr>
        <p:spPr>
          <a:xfrm>
            <a:off x="7880054" y="4976710"/>
            <a:ext cx="3681436"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a:ln>
                  <a:noFill/>
                </a:ln>
                <a:solidFill>
                  <a:srgbClr val="606060"/>
                </a:solidFill>
                <a:effectLst/>
                <a:uLnTx/>
                <a:uFillTx/>
                <a:latin typeface="Arial" panose="020B0604020202020204"/>
                <a:ea typeface="+mn-ea"/>
                <a:cs typeface="Arial"/>
              </a:rPr>
              <a:t>Cargo-waste co-freight Lindholmen</a:t>
            </a:r>
            <a:endParaRPr kumimoji="0" lang="en-US" sz="1500" b="0" i="0" u="none" strike="noStrike" kern="1200" cap="none" spc="0" normalizeH="0" baseline="0" noProof="0">
              <a:ln>
                <a:noFill/>
              </a:ln>
              <a:solidFill>
                <a:srgbClr val="606060"/>
              </a:solidFill>
              <a:effectLst/>
              <a:uLnTx/>
              <a:uFillTx/>
              <a:latin typeface="Arial" panose="020B0604020202020204"/>
              <a:ea typeface="+mn-ea"/>
              <a:cs typeface="Arial" panose="020B0604020202020204"/>
            </a:endParaRPr>
          </a:p>
        </p:txBody>
      </p:sp>
    </p:spTree>
    <p:extLst>
      <p:ext uri="{BB962C8B-B14F-4D97-AF65-F5344CB8AC3E}">
        <p14:creationId xmlns:p14="http://schemas.microsoft.com/office/powerpoint/2010/main" val="9179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A5066-4594-262C-8CFC-5059ABC5E412}"/>
              </a:ext>
            </a:extLst>
          </p:cNvPr>
          <p:cNvSpPr>
            <a:spLocks noGrp="1"/>
          </p:cNvSpPr>
          <p:nvPr>
            <p:ph type="title"/>
          </p:nvPr>
        </p:nvSpPr>
        <p:spPr>
          <a:xfrm>
            <a:off x="838200" y="365125"/>
            <a:ext cx="10515600" cy="1325563"/>
          </a:xfrm>
        </p:spPr>
        <p:txBody>
          <a:bodyPr anchor="b">
            <a:normAutofit/>
          </a:bodyPr>
          <a:lstStyle/>
          <a:p>
            <a:r>
              <a:rPr lang="sv-SE" dirty="0"/>
              <a:t>Göteborg Living </a:t>
            </a:r>
            <a:r>
              <a:rPr lang="sv-SE" dirty="0" err="1"/>
              <a:t>Labs</a:t>
            </a:r>
            <a:r>
              <a:rPr lang="sv-SE" dirty="0"/>
              <a:t> rekommendationer</a:t>
            </a:r>
          </a:p>
        </p:txBody>
      </p:sp>
      <p:graphicFrame>
        <p:nvGraphicFramePr>
          <p:cNvPr id="5" name="Platshållare för innehåll 2">
            <a:extLst>
              <a:ext uri="{FF2B5EF4-FFF2-40B4-BE49-F238E27FC236}">
                <a16:creationId xmlns:a16="http://schemas.microsoft.com/office/drawing/2014/main" id="{3399A64F-D62A-10E4-96DE-86826E6CED1F}"/>
              </a:ext>
            </a:extLst>
          </p:cNvPr>
          <p:cNvGraphicFramePr>
            <a:graphicFrameLocks noGrp="1"/>
          </p:cNvGraphicFramePr>
          <p:nvPr>
            <p:ph idx="1"/>
            <p:extLst>
              <p:ext uri="{D42A27DB-BD31-4B8C-83A1-F6EECF244321}">
                <p14:modId xmlns:p14="http://schemas.microsoft.com/office/powerpoint/2010/main" val="1358375114"/>
              </p:ext>
            </p:extLst>
          </p:nvPr>
        </p:nvGraphicFramePr>
        <p:xfrm>
          <a:off x="838200" y="1825625"/>
          <a:ext cx="10515600" cy="3979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0080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n bild som visar person, klädsel, fotbeklädnader, utomhus&#10;&#10;AI-genererat innehåll kan vara felaktigt.">
            <a:extLst>
              <a:ext uri="{FF2B5EF4-FFF2-40B4-BE49-F238E27FC236}">
                <a16:creationId xmlns:a16="http://schemas.microsoft.com/office/drawing/2014/main" id="{E01A3205-8B1B-4918-C6AA-BBD7364C5430}"/>
              </a:ext>
            </a:extLst>
          </p:cNvPr>
          <p:cNvPicPr>
            <a:picLocks noGrp="1" noChangeAspect="1"/>
          </p:cNvPicPr>
          <p:nvPr>
            <p:ph type="pic" sz="quarter" idx="14"/>
          </p:nvPr>
        </p:nvPicPr>
        <p:blipFill>
          <a:blip r:embed="rId2"/>
          <a:srcRect t="12500" b="12500"/>
          <a:stretch/>
        </p:blipFill>
        <p:spPr/>
      </p:pic>
      <p:sp>
        <p:nvSpPr>
          <p:cNvPr id="3" name="Platshållare för text 2">
            <a:extLst>
              <a:ext uri="{FF2B5EF4-FFF2-40B4-BE49-F238E27FC236}">
                <a16:creationId xmlns:a16="http://schemas.microsoft.com/office/drawing/2014/main" id="{CE74BB0D-A1AC-B28F-2BC6-3E79CF80B3A4}"/>
              </a:ext>
            </a:extLst>
          </p:cNvPr>
          <p:cNvSpPr>
            <a:spLocks noGrp="1"/>
          </p:cNvSpPr>
          <p:nvPr>
            <p:ph type="body" sz="quarter" idx="13"/>
          </p:nvPr>
        </p:nvSpPr>
        <p:spPr>
          <a:xfrm>
            <a:off x="332298" y="1105452"/>
            <a:ext cx="4464050" cy="3867150"/>
          </a:xfrm>
        </p:spPr>
        <p:txBody>
          <a:bodyPr>
            <a:normAutofit/>
          </a:bodyPr>
          <a:lstStyle/>
          <a:p>
            <a:r>
              <a:rPr lang="sv-SE" sz="3200" b="1" dirty="0">
                <a:cs typeface="Arial"/>
              </a:rPr>
              <a:t>BAKGRUND</a:t>
            </a:r>
            <a:endParaRPr lang="sv-SE" sz="3200" b="1" dirty="0"/>
          </a:p>
        </p:txBody>
      </p:sp>
      <p:sp>
        <p:nvSpPr>
          <p:cNvPr id="4" name="Platshållare för bild 3">
            <a:extLst>
              <a:ext uri="{FF2B5EF4-FFF2-40B4-BE49-F238E27FC236}">
                <a16:creationId xmlns:a16="http://schemas.microsoft.com/office/drawing/2014/main" id="{947E19B0-62E0-97D8-F7A3-D7FF581DB71F}"/>
              </a:ext>
            </a:extLst>
          </p:cNvPr>
          <p:cNvSpPr>
            <a:spLocks noGrp="1"/>
          </p:cNvSpPr>
          <p:nvPr>
            <p:ph type="pic" sz="quarter" idx="15"/>
          </p:nvPr>
        </p:nvSpPr>
        <p:spPr/>
        <p:txBody>
          <a:bodyPr/>
          <a:lstStyle/>
          <a:p>
            <a:endParaRPr lang="sv-SE"/>
          </a:p>
        </p:txBody>
      </p:sp>
    </p:spTree>
    <p:extLst>
      <p:ext uri="{BB962C8B-B14F-4D97-AF65-F5344CB8AC3E}">
        <p14:creationId xmlns:p14="http://schemas.microsoft.com/office/powerpoint/2010/main" val="382035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F74DF3-4FA1-4210-F576-DF2B643D73CE}"/>
              </a:ext>
            </a:extLst>
          </p:cNvPr>
          <p:cNvSpPr>
            <a:spLocks noGrp="1"/>
          </p:cNvSpPr>
          <p:nvPr>
            <p:ph type="title"/>
          </p:nvPr>
        </p:nvSpPr>
        <p:spPr>
          <a:xfrm>
            <a:off x="4603468" y="4741948"/>
            <a:ext cx="6829520" cy="862031"/>
          </a:xfrm>
        </p:spPr>
        <p:txBody>
          <a:bodyPr vert="horz" lIns="91440" tIns="45720" rIns="91440" bIns="45720" rtlCol="0" anchor="b">
            <a:normAutofit fontScale="90000"/>
          </a:bodyPr>
          <a:lstStyle/>
          <a:p>
            <a:r>
              <a:rPr lang="en-US" sz="2500" err="1">
                <a:solidFill>
                  <a:schemeClr val="tx1"/>
                </a:solidFill>
              </a:rPr>
              <a:t>Omvärld</a:t>
            </a:r>
            <a:r>
              <a:rPr lang="en-US" sz="2500">
                <a:solidFill>
                  <a:schemeClr val="tx1"/>
                </a:solidFill>
              </a:rPr>
              <a:t> - </a:t>
            </a:r>
            <a:r>
              <a:rPr lang="en-US" sz="2500" err="1">
                <a:solidFill>
                  <a:schemeClr val="tx1"/>
                </a:solidFill>
              </a:rPr>
              <a:t>Mikromobilitet</a:t>
            </a:r>
            <a:r>
              <a:rPr lang="en-US" sz="2500" kern="1200">
                <a:solidFill>
                  <a:schemeClr val="tx1"/>
                </a:solidFill>
                <a:latin typeface="+mj-lt"/>
                <a:ea typeface="+mj-ea"/>
                <a:cs typeface="+mj-cs"/>
              </a:rPr>
              <a:t> </a:t>
            </a:r>
            <a:r>
              <a:rPr lang="en-US" sz="2500" kern="1200" err="1">
                <a:solidFill>
                  <a:schemeClr val="tx1"/>
                </a:solidFill>
                <a:latin typeface="+mj-lt"/>
                <a:ea typeface="+mj-ea"/>
                <a:cs typeface="+mj-cs"/>
              </a:rPr>
              <a:t>som</a:t>
            </a:r>
            <a:r>
              <a:rPr lang="en-US" sz="2500" kern="1200">
                <a:solidFill>
                  <a:schemeClr val="tx1"/>
                </a:solidFill>
                <a:latin typeface="+mj-lt"/>
                <a:ea typeface="+mj-ea"/>
                <a:cs typeface="+mj-cs"/>
              </a:rPr>
              <a:t> </a:t>
            </a:r>
            <a:r>
              <a:rPr lang="en-US" sz="2500" kern="1200" err="1">
                <a:solidFill>
                  <a:schemeClr val="tx1"/>
                </a:solidFill>
                <a:latin typeface="+mj-lt"/>
                <a:ea typeface="+mj-ea"/>
                <a:cs typeface="+mj-cs"/>
              </a:rPr>
              <a:t>transportmedel</a:t>
            </a:r>
            <a:r>
              <a:rPr lang="en-US" sz="2500" kern="1200">
                <a:solidFill>
                  <a:schemeClr val="tx1"/>
                </a:solidFill>
                <a:latin typeface="+mj-lt"/>
                <a:ea typeface="+mj-ea"/>
                <a:cs typeface="+mj-cs"/>
              </a:rPr>
              <a:t> för </a:t>
            </a:r>
            <a:r>
              <a:rPr lang="en-US" sz="2500" kern="1200" err="1">
                <a:solidFill>
                  <a:schemeClr val="tx1"/>
                </a:solidFill>
                <a:latin typeface="+mj-lt"/>
                <a:ea typeface="+mj-ea"/>
                <a:cs typeface="+mj-cs"/>
              </a:rPr>
              <a:t>hantverk</a:t>
            </a:r>
            <a:r>
              <a:rPr lang="en-US" sz="2500" kern="1200">
                <a:solidFill>
                  <a:schemeClr val="tx1"/>
                </a:solidFill>
                <a:latin typeface="+mj-lt"/>
                <a:ea typeface="+mj-ea"/>
                <a:cs typeface="+mj-cs"/>
              </a:rPr>
              <a:t>, </a:t>
            </a:r>
            <a:r>
              <a:rPr lang="en-US" sz="2500" kern="1200" err="1">
                <a:solidFill>
                  <a:schemeClr val="tx1"/>
                </a:solidFill>
                <a:latin typeface="+mj-lt"/>
                <a:ea typeface="+mj-ea"/>
                <a:cs typeface="+mj-cs"/>
              </a:rPr>
              <a:t>logistik</a:t>
            </a:r>
            <a:r>
              <a:rPr lang="en-US" sz="2500" kern="1200">
                <a:solidFill>
                  <a:schemeClr val="tx1"/>
                </a:solidFill>
                <a:latin typeface="+mj-lt"/>
                <a:ea typeface="+mj-ea"/>
                <a:cs typeface="+mj-cs"/>
              </a:rPr>
              <a:t> och </a:t>
            </a:r>
            <a:r>
              <a:rPr lang="en-US" sz="2500" kern="1200" err="1">
                <a:solidFill>
                  <a:schemeClr val="tx1"/>
                </a:solidFill>
                <a:latin typeface="+mj-lt"/>
                <a:ea typeface="+mj-ea"/>
                <a:cs typeface="+mj-cs"/>
              </a:rPr>
              <a:t>serviceföretag</a:t>
            </a:r>
            <a:r>
              <a:rPr lang="en-US" sz="2500">
                <a:solidFill>
                  <a:schemeClr val="tx1"/>
                </a:solidFill>
              </a:rPr>
              <a:t> </a:t>
            </a:r>
            <a:endParaRPr lang="en-US" sz="2500" kern="1200">
              <a:solidFill>
                <a:schemeClr val="tx1"/>
              </a:solidFill>
              <a:latin typeface="+mj-lt"/>
              <a:ea typeface="+mj-ea"/>
              <a:cs typeface="+mj-cs"/>
            </a:endParaRPr>
          </a:p>
        </p:txBody>
      </p:sp>
      <p:pic>
        <p:nvPicPr>
          <p:cNvPr id="8" name="Bildobjekt 59" descr="RYTLE – the smart move">
            <a:extLst>
              <a:ext uri="{FF2B5EF4-FFF2-40B4-BE49-F238E27FC236}">
                <a16:creationId xmlns:a16="http://schemas.microsoft.com/office/drawing/2014/main" id="{E07307C7-67A1-619B-E0AC-B94FDB7EDC7D}"/>
              </a:ext>
            </a:extLst>
          </p:cNvPr>
          <p:cNvPicPr>
            <a:picLocks noChangeAspect="1" noChangeArrowheads="1"/>
          </p:cNvPicPr>
          <p:nvPr/>
        </p:nvPicPr>
        <p:blipFill rotWithShape="1">
          <a:blip r:embed="rId3" r:link="rId4" cstate="hqprint">
            <a:extLst>
              <a:ext uri="{28A0092B-C50C-407E-A947-70E740481C1C}">
                <a14:useLocalDpi xmlns:a14="http://schemas.microsoft.com/office/drawing/2010/main"/>
              </a:ext>
            </a:extLst>
          </a:blip>
          <a:srcRect l="13790" r="24619" b="-1"/>
          <a:stretch>
            <a:fillRect/>
          </a:stretch>
        </p:blipFill>
        <p:spPr bwMode="auto">
          <a:xfrm>
            <a:off x="307840" y="321732"/>
            <a:ext cx="3793472" cy="4111323"/>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a:extLst>
              <a:ext uri="{FF2B5EF4-FFF2-40B4-BE49-F238E27FC236}">
                <a16:creationId xmlns:a16="http://schemas.microsoft.com/office/drawing/2014/main" id="{027738F6-404F-9B30-44DD-0B6910F15B23}"/>
              </a:ext>
            </a:extLst>
          </p:cNvPr>
          <p:cNvPicPr>
            <a:picLocks noChangeAspect="1"/>
          </p:cNvPicPr>
          <p:nvPr/>
        </p:nvPicPr>
        <p:blipFill rotWithShape="1">
          <a:blip r:embed="rId5"/>
          <a:srcRect r="1" b="4383"/>
          <a:stretch/>
        </p:blipFill>
        <p:spPr>
          <a:xfrm>
            <a:off x="4190180" y="2422097"/>
            <a:ext cx="3794760" cy="2013804"/>
          </a:xfrm>
          <a:prstGeom prst="rect">
            <a:avLst/>
          </a:prstGeom>
        </p:spPr>
      </p:pic>
      <p:pic>
        <p:nvPicPr>
          <p:cNvPr id="5" name="Bildobjekt 4" descr=" Das Lastenfahrrad lässt sich mit einer Box mit abschließbarem Deckel ausstatten. In den Schubladen finden Werkzeuge PlatzFoto: Sortimo ">
            <a:extLst>
              <a:ext uri="{FF2B5EF4-FFF2-40B4-BE49-F238E27FC236}">
                <a16:creationId xmlns:a16="http://schemas.microsoft.com/office/drawing/2014/main" id="{9B692777-E46C-4C94-B555-3C2C962302B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23497" r="14839" b="-1"/>
          <a:stretch/>
        </p:blipFill>
        <p:spPr bwMode="auto">
          <a:xfrm>
            <a:off x="8086176" y="321733"/>
            <a:ext cx="3797984" cy="4111321"/>
          </a:xfrm>
          <a:prstGeom prst="rect">
            <a:avLst/>
          </a:prstGeom>
          <a:noFill/>
        </p:spPr>
      </p:pic>
      <p:pic>
        <p:nvPicPr>
          <p:cNvPr id="4" name="Picture 2" descr="Slik tilpasser snekkerne seg et bilfritt byliv">
            <a:extLst>
              <a:ext uri="{FF2B5EF4-FFF2-40B4-BE49-F238E27FC236}">
                <a16:creationId xmlns:a16="http://schemas.microsoft.com/office/drawing/2014/main" id="{1309DDC6-7511-7AD9-F033-DF3E96C6D6DD}"/>
              </a:ext>
            </a:extLst>
          </p:cNvPr>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t="2580" r="1" b="20912"/>
          <a:stretch/>
        </p:blipFill>
        <p:spPr bwMode="auto">
          <a:xfrm>
            <a:off x="307840" y="4525715"/>
            <a:ext cx="3794760" cy="2010551"/>
          </a:xfrm>
          <a:prstGeom prst="rect">
            <a:avLst/>
          </a:prstGeom>
          <a:noFill/>
          <a:extLst>
            <a:ext uri="{909E8E84-426E-40DD-AFC4-6F175D3DCCD1}">
              <a14:hiddenFill xmlns:a14="http://schemas.microsoft.com/office/drawing/2010/main">
                <a:solidFill>
                  <a:srgbClr val="FFFFFF"/>
                </a:solidFill>
              </a14:hiddenFill>
            </a:ext>
          </a:extLst>
        </p:spPr>
      </p:pic>
      <p:pic>
        <p:nvPicPr>
          <p:cNvPr id="9" name="Bildobjekt 8" descr="En bild som visar klädsel, person, hjul, utomhus&#10;&#10;Automatiskt genererad beskrivning">
            <a:extLst>
              <a:ext uri="{FF2B5EF4-FFF2-40B4-BE49-F238E27FC236}">
                <a16:creationId xmlns:a16="http://schemas.microsoft.com/office/drawing/2014/main" id="{BC175506-429F-0A55-8161-05B3D82D52AC}"/>
              </a:ext>
            </a:extLst>
          </p:cNvPr>
          <p:cNvPicPr>
            <a:picLocks noChangeAspect="1"/>
          </p:cNvPicPr>
          <p:nvPr/>
        </p:nvPicPr>
        <p:blipFill>
          <a:blip r:embed="rId8"/>
          <a:stretch>
            <a:fillRect/>
          </a:stretch>
        </p:blipFill>
        <p:spPr>
          <a:xfrm>
            <a:off x="4383160" y="321732"/>
            <a:ext cx="3408799" cy="2055661"/>
          </a:xfrm>
          <a:prstGeom prst="rect">
            <a:avLst/>
          </a:prstGeom>
        </p:spPr>
      </p:pic>
    </p:spTree>
    <p:extLst>
      <p:ext uri="{BB962C8B-B14F-4D97-AF65-F5344CB8AC3E}">
        <p14:creationId xmlns:p14="http://schemas.microsoft.com/office/powerpoint/2010/main" val="2325477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E4A036-D528-4B9B-8FC3-7A298929A5B4}"/>
              </a:ext>
            </a:extLst>
          </p:cNvPr>
          <p:cNvSpPr>
            <a:spLocks noGrp="1"/>
          </p:cNvSpPr>
          <p:nvPr>
            <p:ph type="title"/>
          </p:nvPr>
        </p:nvSpPr>
        <p:spPr/>
        <p:txBody>
          <a:bodyPr>
            <a:normAutofit/>
          </a:bodyPr>
          <a:lstStyle/>
          <a:p>
            <a:pPr algn="ctr"/>
            <a:r>
              <a:rPr lang="sv-SE"/>
              <a:t>Mikrologistik och servicehubbar i Göteborg</a:t>
            </a:r>
            <a:endParaRPr lang="sv-SE">
              <a:cs typeface="Arial"/>
            </a:endParaRPr>
          </a:p>
        </p:txBody>
      </p:sp>
      <p:sp>
        <p:nvSpPr>
          <p:cNvPr id="12" name="Rektangel: rundade hörn 11">
            <a:extLst>
              <a:ext uri="{FF2B5EF4-FFF2-40B4-BE49-F238E27FC236}">
                <a16:creationId xmlns:a16="http://schemas.microsoft.com/office/drawing/2014/main" id="{1B903D14-222C-4EA3-8088-C67F5090E1E9}"/>
              </a:ext>
            </a:extLst>
          </p:cNvPr>
          <p:cNvSpPr/>
          <p:nvPr/>
        </p:nvSpPr>
        <p:spPr>
          <a:xfrm>
            <a:off x="3601222" y="2277697"/>
            <a:ext cx="2371403" cy="891123"/>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srgbClr val="FFFFFF"/>
                </a:solidFill>
                <a:latin typeface="Arial"/>
                <a:cs typeface="Arial"/>
              </a:rPr>
              <a:t>Nordstan </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srgbClr val="FFFFFF"/>
                </a:solidFill>
                <a:latin typeface="Arial"/>
                <a:cs typeface="Arial"/>
              </a:rPr>
              <a:t>Cargo bike </a:t>
            </a:r>
            <a:r>
              <a:rPr lang="sv-SE" sz="1400" dirty="0" err="1">
                <a:solidFill>
                  <a:srgbClr val="FFFFFF"/>
                </a:solidFill>
                <a:latin typeface="Arial"/>
                <a:cs typeface="Arial"/>
              </a:rPr>
              <a:t>hub</a:t>
            </a:r>
            <a:endParaRPr kumimoji="0" lang="sv-SE" sz="1400" b="0"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14="http://schemas.microsoft.com/office/powerpoint/2010/main">
        <mc:Choice Requires="p14">
          <p:contentPart p14:bwMode="auto" r:id="rId3">
            <p14:nvContentPartPr>
              <p14:cNvPr id="10" name="Pennanteckning 9">
                <a:extLst>
                  <a:ext uri="{FF2B5EF4-FFF2-40B4-BE49-F238E27FC236}">
                    <a16:creationId xmlns:a16="http://schemas.microsoft.com/office/drawing/2014/main" id="{336DC98E-6C55-4881-8FCC-76D5DBBB9B90}"/>
                  </a:ext>
                </a:extLst>
              </p14:cNvPr>
              <p14:cNvContentPartPr/>
              <p14:nvPr/>
            </p14:nvContentPartPr>
            <p14:xfrm>
              <a:off x="2793800" y="-1066880"/>
              <a:ext cx="360" cy="360"/>
            </p14:xfrm>
          </p:contentPart>
        </mc:Choice>
        <mc:Fallback xmlns="">
          <p:pic>
            <p:nvPicPr>
              <p:cNvPr id="10" name="Pennanteckning 9">
                <a:extLst>
                  <a:ext uri="{FF2B5EF4-FFF2-40B4-BE49-F238E27FC236}">
                    <a16:creationId xmlns:a16="http://schemas.microsoft.com/office/drawing/2014/main" id="{336DC98E-6C55-4881-8FCC-76D5DBBB9B90}"/>
                  </a:ext>
                </a:extLst>
              </p:cNvPr>
              <p:cNvPicPr/>
              <p:nvPr/>
            </p:nvPicPr>
            <p:blipFill>
              <a:blip r:embed="rId4"/>
              <a:stretch>
                <a:fillRect/>
              </a:stretch>
            </p:blipFill>
            <p:spPr>
              <a:xfrm>
                <a:off x="2784800" y="-1075880"/>
                <a:ext cx="18000" cy="18000"/>
              </a:xfrm>
              <a:prstGeom prst="rect">
                <a:avLst/>
              </a:prstGeom>
            </p:spPr>
          </p:pic>
        </mc:Fallback>
      </mc:AlternateContent>
      <p:sp>
        <p:nvSpPr>
          <p:cNvPr id="5" name="Rektangel: rundade hörn 4">
            <a:extLst>
              <a:ext uri="{FF2B5EF4-FFF2-40B4-BE49-F238E27FC236}">
                <a16:creationId xmlns:a16="http://schemas.microsoft.com/office/drawing/2014/main" id="{6CC3C237-4F16-4A7D-AA9B-3F08E26B1397}"/>
              </a:ext>
            </a:extLst>
          </p:cNvPr>
          <p:cNvSpPr/>
          <p:nvPr/>
        </p:nvSpPr>
        <p:spPr>
          <a:xfrm>
            <a:off x="9440542" y="2257241"/>
            <a:ext cx="2309199" cy="9222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srgbClr val="FFFFFF"/>
                </a:solidFill>
                <a:effectLst/>
                <a:uLnTx/>
                <a:uFillTx/>
                <a:latin typeface="Arial"/>
                <a:ea typeface="+mn-lt"/>
                <a:cs typeface="Arial"/>
              </a:rPr>
              <a:t>Bravida</a:t>
            </a:r>
            <a:r>
              <a:rPr kumimoji="0" lang="sv-SE" sz="1800" b="0" i="0" u="none" strike="noStrike" kern="1200" cap="none" spc="0" normalizeH="0" baseline="0" noProof="0">
                <a:ln>
                  <a:noFill/>
                </a:ln>
                <a:solidFill>
                  <a:srgbClr val="FFFFFF"/>
                </a:solidFill>
                <a:effectLst/>
                <a:uLnTx/>
                <a:uFillTx/>
                <a:latin typeface="Arial"/>
                <a:ea typeface="+mn-lt"/>
                <a:cs typeface="Arial"/>
              </a:rPr>
              <a:t> </a:t>
            </a:r>
            <a:r>
              <a:rPr kumimoji="0" lang="sv-SE" sz="1800" b="0" i="0" u="none" strike="noStrike" kern="1200" cap="none" spc="0" normalizeH="0" baseline="0" noProof="0" err="1">
                <a:ln>
                  <a:noFill/>
                </a:ln>
                <a:solidFill>
                  <a:srgbClr val="FFFFFF"/>
                </a:solidFill>
                <a:effectLst/>
                <a:uLnTx/>
                <a:uFillTx/>
                <a:latin typeface="Arial"/>
                <a:ea typeface="+mn-lt"/>
                <a:cs typeface="Arial"/>
              </a:rPr>
              <a:t>GreenHub</a:t>
            </a:r>
          </a:p>
        </p:txBody>
      </p:sp>
      <p:pic>
        <p:nvPicPr>
          <p:cNvPr id="7" name="Bildobjekt 7" descr="En bild som visar utomhus, byggnad, väg, åker&#10;&#10;Automatiskt genererad beskrivning">
            <a:extLst>
              <a:ext uri="{FF2B5EF4-FFF2-40B4-BE49-F238E27FC236}">
                <a16:creationId xmlns:a16="http://schemas.microsoft.com/office/drawing/2014/main" id="{4EA44B89-4659-482B-9700-5F1E98980F78}"/>
              </a:ext>
            </a:extLst>
          </p:cNvPr>
          <p:cNvPicPr>
            <a:picLocks noChangeAspect="1"/>
          </p:cNvPicPr>
          <p:nvPr/>
        </p:nvPicPr>
        <p:blipFill>
          <a:blip r:embed="rId5"/>
          <a:stretch>
            <a:fillRect/>
          </a:stretch>
        </p:blipFill>
        <p:spPr>
          <a:xfrm>
            <a:off x="9202316" y="3419960"/>
            <a:ext cx="2743200" cy="1829714"/>
          </a:xfrm>
          <a:prstGeom prst="rect">
            <a:avLst/>
          </a:prstGeom>
        </p:spPr>
      </p:pic>
      <p:sp>
        <p:nvSpPr>
          <p:cNvPr id="4" name="Rektangel: rundade hörn 3">
            <a:extLst>
              <a:ext uri="{FF2B5EF4-FFF2-40B4-BE49-F238E27FC236}">
                <a16:creationId xmlns:a16="http://schemas.microsoft.com/office/drawing/2014/main" id="{27C17145-4E66-57FC-FC25-7BC97C54CAC1}"/>
              </a:ext>
            </a:extLst>
          </p:cNvPr>
          <p:cNvSpPr/>
          <p:nvPr/>
        </p:nvSpPr>
        <p:spPr>
          <a:xfrm>
            <a:off x="6670237" y="2257962"/>
            <a:ext cx="1920424" cy="9222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srgbClr val="FFFFFF"/>
                </a:solidFill>
                <a:effectLst/>
                <a:uLnTx/>
                <a:uFillTx/>
                <a:latin typeface="Arial"/>
                <a:ea typeface="+mn-lt"/>
                <a:cs typeface="Arial"/>
              </a:rPr>
              <a:t>MoveByBike</a:t>
            </a:r>
          </a:p>
        </p:txBody>
      </p:sp>
      <p:sp>
        <p:nvSpPr>
          <p:cNvPr id="8" name="Rektangel: rundade hörn 7">
            <a:extLst>
              <a:ext uri="{FF2B5EF4-FFF2-40B4-BE49-F238E27FC236}">
                <a16:creationId xmlns:a16="http://schemas.microsoft.com/office/drawing/2014/main" id="{36000305-DF28-CD88-0CC5-E5DFE556BA47}"/>
              </a:ext>
            </a:extLst>
          </p:cNvPr>
          <p:cNvSpPr/>
          <p:nvPr/>
        </p:nvSpPr>
        <p:spPr>
          <a:xfrm>
            <a:off x="619700" y="2254978"/>
            <a:ext cx="2309199" cy="9222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srgbClr val="FFFFFF"/>
                </a:solidFill>
                <a:effectLst/>
                <a:uLnTx/>
                <a:uFillTx/>
                <a:latin typeface="Arial"/>
                <a:ea typeface="+mn-lt"/>
                <a:cs typeface="Arial"/>
              </a:rPr>
              <a:t>Velove</a:t>
            </a:r>
            <a:r>
              <a:rPr kumimoji="0" lang="sv-SE" sz="1800" b="0" i="0" u="none" strike="noStrike" kern="1200" cap="none" spc="0" normalizeH="0" baseline="0" noProof="0">
                <a:ln>
                  <a:noFill/>
                </a:ln>
                <a:solidFill>
                  <a:srgbClr val="FFFFFF"/>
                </a:solidFill>
                <a:effectLst/>
                <a:uLnTx/>
                <a:uFillTx/>
                <a:latin typeface="Arial"/>
                <a:ea typeface="+mn-lt"/>
                <a:cs typeface="Arial"/>
              </a:rPr>
              <a:t> </a:t>
            </a:r>
          </a:p>
        </p:txBody>
      </p:sp>
      <p:pic>
        <p:nvPicPr>
          <p:cNvPr id="11" name="Bildobjekt 10" descr="En bild som visar byggnad, mark, utomhus, motorcykel&#10;&#10;Automatiskt genererad beskrivning">
            <a:extLst>
              <a:ext uri="{FF2B5EF4-FFF2-40B4-BE49-F238E27FC236}">
                <a16:creationId xmlns:a16="http://schemas.microsoft.com/office/drawing/2014/main" id="{58EAFC18-E1C5-2F9A-5416-CB2A20255C1A}"/>
              </a:ext>
            </a:extLst>
          </p:cNvPr>
          <p:cNvPicPr>
            <a:picLocks noChangeAspect="1"/>
          </p:cNvPicPr>
          <p:nvPr/>
        </p:nvPicPr>
        <p:blipFill>
          <a:blip r:embed="rId6"/>
          <a:stretch>
            <a:fillRect/>
          </a:stretch>
        </p:blipFill>
        <p:spPr>
          <a:xfrm>
            <a:off x="395788" y="3408105"/>
            <a:ext cx="2749179" cy="1848498"/>
          </a:xfrm>
          <a:prstGeom prst="rect">
            <a:avLst/>
          </a:prstGeom>
        </p:spPr>
      </p:pic>
      <p:pic>
        <p:nvPicPr>
          <p:cNvPr id="3" name="Bildobjekt 2" descr="En bild som visar text, hjul, byggnad, utomhus&#10;&#10;Automatiskt genererad beskrivning">
            <a:extLst>
              <a:ext uri="{FF2B5EF4-FFF2-40B4-BE49-F238E27FC236}">
                <a16:creationId xmlns:a16="http://schemas.microsoft.com/office/drawing/2014/main" id="{87C9905A-A4B6-4D33-1628-6FC10CF83BD0}"/>
              </a:ext>
            </a:extLst>
          </p:cNvPr>
          <p:cNvPicPr>
            <a:picLocks noChangeAspect="1"/>
          </p:cNvPicPr>
          <p:nvPr/>
        </p:nvPicPr>
        <p:blipFill>
          <a:blip r:embed="rId7"/>
          <a:stretch>
            <a:fillRect/>
          </a:stretch>
        </p:blipFill>
        <p:spPr>
          <a:xfrm>
            <a:off x="6605368" y="3419473"/>
            <a:ext cx="2325474" cy="1830607"/>
          </a:xfrm>
          <a:prstGeom prst="rect">
            <a:avLst/>
          </a:prstGeom>
        </p:spPr>
      </p:pic>
      <p:pic>
        <p:nvPicPr>
          <p:cNvPr id="13" name="Bildobjekt 12" descr="En bild som visar klädsel, fotbeklädnader, person, byggnad&#10;&#10;AI-genererat innehåll kan vara felaktigt.">
            <a:extLst>
              <a:ext uri="{FF2B5EF4-FFF2-40B4-BE49-F238E27FC236}">
                <a16:creationId xmlns:a16="http://schemas.microsoft.com/office/drawing/2014/main" id="{B6B97663-ECA6-C271-D6C3-F2D4CF4A3A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84715" y="3408105"/>
            <a:ext cx="2491468" cy="1868601"/>
          </a:xfrm>
          <a:prstGeom prst="rect">
            <a:avLst/>
          </a:prstGeom>
        </p:spPr>
      </p:pic>
    </p:spTree>
    <p:extLst>
      <p:ext uri="{BB962C8B-B14F-4D97-AF65-F5344CB8AC3E}">
        <p14:creationId xmlns:p14="http://schemas.microsoft.com/office/powerpoint/2010/main" val="3672608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BulBrL7f8vqvxoAdb3ACD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heme/theme1.xml><?xml version="1.0" encoding="utf-8"?>
<a:theme xmlns:a="http://schemas.openxmlformats.org/drawingml/2006/main" name="2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935413C0-0F16-4FCE-B0F3-6E14CD4DF3D9}"/>
    </a:ext>
  </a:extLst>
</a:theme>
</file>

<file path=ppt/theme/theme2.xml><?xml version="1.0" encoding="utf-8"?>
<a:theme xmlns:a="http://schemas.openxmlformats.org/drawingml/2006/main" name="2_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CD4BA1F7-A2F1-4CE9-93C3-A0CC76F4E00B}"/>
    </a:ext>
  </a:extLst>
</a:theme>
</file>

<file path=ppt/theme/theme3.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3C4B726D-7BFB-414F-8C3D-CFFD150EF72D}"/>
    </a:ext>
  </a:extLst>
</a:theme>
</file>

<file path=ppt/theme/theme4.xml><?xml version="1.0" encoding="utf-8"?>
<a:theme xmlns:a="http://schemas.openxmlformats.org/drawingml/2006/main" name="BRG Utfallande bil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117A552F-1801-429D-9C31-5593F42F76F7}"/>
    </a:ext>
  </a:extLst>
</a:theme>
</file>

<file path=ppt/theme/theme5.xml><?xml version="1.0" encoding="utf-8"?>
<a:theme xmlns:a="http://schemas.openxmlformats.org/drawingml/2006/main" name="1_Kantoorthema">
  <a:themeElements>
    <a:clrScheme name="MOVE21">
      <a:dk1>
        <a:srgbClr val="606060"/>
      </a:dk1>
      <a:lt1>
        <a:srgbClr val="FFFFFF"/>
      </a:lt1>
      <a:dk2>
        <a:srgbClr val="999999"/>
      </a:dk2>
      <a:lt2>
        <a:srgbClr val="E7E6E6"/>
      </a:lt2>
      <a:accent1>
        <a:srgbClr val="1B5674"/>
      </a:accent1>
      <a:accent2>
        <a:srgbClr val="915D9F"/>
      </a:accent2>
      <a:accent3>
        <a:srgbClr val="38AEC0"/>
      </a:accent3>
      <a:accent4>
        <a:srgbClr val="BAD35B"/>
      </a:accent4>
      <a:accent5>
        <a:srgbClr val="61348B"/>
      </a:accent5>
      <a:accent6>
        <a:srgbClr val="8DA94D"/>
      </a:accent6>
      <a:hlink>
        <a:srgbClr val="38ACE0"/>
      </a:hlink>
      <a:folHlink>
        <a:srgbClr val="BAD3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935413C0-0F16-4FCE-B0F3-6E14CD4DF3D9}"/>
    </a:ext>
  </a:extLst>
</a:theme>
</file>

<file path=ppt/theme/theme7.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CD4BA1F7-A2F1-4CE9-93C3-A0CC76F4E00B}"/>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D2FDE2BE813654095F6082FC70C96FB" ma:contentTypeVersion="19" ma:contentTypeDescription="Skapa ett nytt dokument." ma:contentTypeScope="" ma:versionID="a61d10dab41a172babf19726720eda7f">
  <xsd:schema xmlns:xsd="http://www.w3.org/2001/XMLSchema" xmlns:xs="http://www.w3.org/2001/XMLSchema" xmlns:p="http://schemas.microsoft.com/office/2006/metadata/properties" xmlns:ns2="0742cec8-5de4-471a-9bbf-fbf03a172d53" xmlns:ns3="ad124466-f9fa-4b27-9fee-9fb8351a2b21" targetNamespace="http://schemas.microsoft.com/office/2006/metadata/properties" ma:root="true" ma:fieldsID="be83a1ac00f8a377cfc0d63b099fd387" ns2:_="" ns3:_="">
    <xsd:import namespace="0742cec8-5de4-471a-9bbf-fbf03a172d53"/>
    <xsd:import namespace="ad124466-f9fa-4b27-9fee-9fb8351a2b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42cec8-5de4-471a-9bbf-fbf03a172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bbc6842c-bab5-4d9d-b230-1af466340f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124466-f9fa-4b27-9fee-9fb8351a2b21"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108512b0-fde3-439c-8784-03abaaeb18c3}" ma:internalName="TaxCatchAll" ma:showField="CatchAllData" ma:web="ad124466-f9fa-4b27-9fee-9fb8351a2b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742cec8-5de4-471a-9bbf-fbf03a172d53">
      <Terms xmlns="http://schemas.microsoft.com/office/infopath/2007/PartnerControls"/>
    </lcf76f155ced4ddcb4097134ff3c332f>
    <TaxCatchAll xmlns="ad124466-f9fa-4b27-9fee-9fb8351a2b21" xsi:nil="true"/>
  </documentManagement>
</p:properties>
</file>

<file path=customXml/itemProps1.xml><?xml version="1.0" encoding="utf-8"?>
<ds:datastoreItem xmlns:ds="http://schemas.openxmlformats.org/officeDocument/2006/customXml" ds:itemID="{8F9F801C-7959-4887-B1C4-7F5EF4540D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42cec8-5de4-471a-9bbf-fbf03a172d53"/>
    <ds:schemaRef ds:uri="ad124466-f9fa-4b27-9fee-9fb8351a2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128060-4C67-420E-8E19-1233451352CD}">
  <ds:schemaRefs>
    <ds:schemaRef ds:uri="http://schemas.microsoft.com/sharepoint/v3/contenttype/forms"/>
  </ds:schemaRefs>
</ds:datastoreItem>
</file>

<file path=customXml/itemProps3.xml><?xml version="1.0" encoding="utf-8"?>
<ds:datastoreItem xmlns:ds="http://schemas.openxmlformats.org/officeDocument/2006/customXml" ds:itemID="{A0FDAFB7-A451-4DF6-B033-AACDA1C45735}">
  <ds:schemaRefs>
    <ds:schemaRef ds:uri="http://www.w3.org/XML/1998/namespace"/>
    <ds:schemaRef ds:uri="http://schemas.microsoft.com/office/2006/documentManagement/types"/>
    <ds:schemaRef ds:uri="http://purl.org/dc/term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ad124466-f9fa-4b27-9fee-9fb8351a2b21"/>
    <ds:schemaRef ds:uri="0742cec8-5de4-471a-9bbf-fbf03a172d53"/>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1253</Words>
  <Application>Microsoft Office PowerPoint</Application>
  <PresentationFormat>Widescreen</PresentationFormat>
  <Paragraphs>189</Paragraphs>
  <Slides>26</Slides>
  <Notes>14</Notes>
  <HiddenSlides>0</HiddenSlides>
  <MMClips>0</MMClips>
  <ScaleCrop>false</ScaleCrop>
  <HeadingPairs>
    <vt:vector size="4" baseType="variant">
      <vt:variant>
        <vt:lpstr>Theme</vt:lpstr>
      </vt:variant>
      <vt:variant>
        <vt:i4>7</vt:i4>
      </vt:variant>
      <vt:variant>
        <vt:lpstr>Slide Titles</vt:lpstr>
      </vt:variant>
      <vt:variant>
        <vt:i4>26</vt:i4>
      </vt:variant>
    </vt:vector>
  </HeadingPairs>
  <TitlesOfParts>
    <vt:vector size="33" baseType="lpstr">
      <vt:lpstr>2_BRG Basic</vt:lpstr>
      <vt:lpstr>2_BRG Green</vt:lpstr>
      <vt:lpstr>BRG Basic</vt:lpstr>
      <vt:lpstr>BRG Utfallande bild</vt:lpstr>
      <vt:lpstr>1_Kantoorthema</vt:lpstr>
      <vt:lpstr>1_BRG Basic</vt:lpstr>
      <vt:lpstr>BRG Green</vt:lpstr>
      <vt:lpstr>   Move21 Mobilitetshotellet  i Nordstan  </vt:lpstr>
      <vt:lpstr>MOVE21  </vt:lpstr>
      <vt:lpstr>Multimodal and interconnected clean mobility urban nodes fit for the 21st century</vt:lpstr>
      <vt:lpstr>PowerPoint Presentation</vt:lpstr>
      <vt:lpstr>MOVE21 Göteborg  ”Multimodal and interconnected clean mobility urban nodes fit for the 21st century” </vt:lpstr>
      <vt:lpstr>Göteborg Living Labs rekommendationer</vt:lpstr>
      <vt:lpstr>PowerPoint Presentation</vt:lpstr>
      <vt:lpstr>Omvärld - Mikromobilitet som transportmedel för hantverk, logistik och serviceföretag </vt:lpstr>
      <vt:lpstr>Mikrologistik och servicehubbar i Göteborg</vt:lpstr>
      <vt:lpstr>En del av utmaningen </vt:lpstr>
      <vt:lpstr>Mikromobilitet som lösning </vt:lpstr>
      <vt:lpstr>PowerPoint Presentation</vt:lpstr>
      <vt:lpstr>Företag per segment</vt:lpstr>
      <vt:lpstr>Utmaningar och behov</vt:lpstr>
      <vt:lpstr>PowerPoint Presentation</vt:lpstr>
      <vt:lpstr>Mobilitetshotellet i Nordstan</vt:lpstr>
      <vt:lpstr>Front-end aktörer</vt:lpstr>
      <vt:lpstr>Mobilitetshotellet gatuplan</vt:lpstr>
      <vt:lpstr>Back-end aktörer</vt:lpstr>
      <vt:lpstr>Mobilitetshotellet - 1,5 vån</vt:lpstr>
      <vt:lpstr>Media </vt:lpstr>
      <vt:lpstr>Slutsatser</vt:lpstr>
      <vt:lpstr>Studiebesök </vt:lpstr>
      <vt:lpstr>Förutsättningar för uppskalning</vt:lpstr>
      <vt:lpstr>Ett kinderägg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Anastazia Kronberg</cp:lastModifiedBy>
  <cp:revision>162</cp:revision>
  <dcterms:created xsi:type="dcterms:W3CDTF">2025-06-04T08:38:27Z</dcterms:created>
  <dcterms:modified xsi:type="dcterms:W3CDTF">2025-06-04T14:27:29Z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0x010100DD2FDE2BE813654095F6082FC70C96FB</vt:lpwstr>
  </property>
  <property fmtid="{D5CDD505-2E9C-101B-9397-08002B2CF9AE}" pid="3" name="MediaServiceImageTags">
    <vt:lpwstr/>
  </property>
</Properties>
</file>