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3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538935" cy="1198080"/>
          </a:xfrm>
        </p:spPr>
        <p:txBody>
          <a:bodyPr anchor="b" anchorCtr="0">
            <a:normAutofit/>
          </a:bodyPr>
          <a:lstStyle>
            <a:lvl1pPr>
              <a:defRPr sz="40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8" name="Underrubrik 2"/>
          <p:cNvSpPr>
            <a:spLocks noGrp="1"/>
          </p:cNvSpPr>
          <p:nvPr>
            <p:ph type="subTitle" idx="1"/>
          </p:nvPr>
        </p:nvSpPr>
        <p:spPr>
          <a:xfrm>
            <a:off x="685800" y="3848100"/>
            <a:ext cx="7086600" cy="1752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cxnSp>
        <p:nvCxnSpPr>
          <p:cNvPr id="9" name="Rak 8"/>
          <p:cNvCxnSpPr/>
          <p:nvPr userDrawn="1"/>
        </p:nvCxnSpPr>
        <p:spPr>
          <a:xfrm>
            <a:off x="850900" y="3600450"/>
            <a:ext cx="7137400" cy="0"/>
          </a:xfrm>
          <a:prstGeom prst="line">
            <a:avLst/>
          </a:prstGeom>
          <a:ln w="44450" cap="rnd" cmpd="sng">
            <a:solidFill>
              <a:srgbClr val="96D52E"/>
            </a:solidFill>
            <a:prstDash val="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7559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2"/>
              </a:buClr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/>
            </a:lvl4pPr>
            <a:lvl5pPr>
              <a:buClr>
                <a:schemeClr val="accent2"/>
              </a:buClr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3884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buClr>
                <a:schemeClr val="accent2"/>
              </a:buClr>
              <a:defRPr sz="2800"/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2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buClr>
                <a:schemeClr val="accent2"/>
              </a:buClr>
              <a:defRPr sz="2800"/>
            </a:lvl1pPr>
            <a:lvl2pPr>
              <a:buClr>
                <a:schemeClr val="accent2"/>
              </a:buClr>
              <a:defRPr sz="2400"/>
            </a:lvl2pPr>
            <a:lvl3pPr>
              <a:buClr>
                <a:schemeClr val="accent2"/>
              </a:buClr>
              <a:defRPr sz="2000"/>
            </a:lvl3pPr>
            <a:lvl4pPr>
              <a:buClr>
                <a:schemeClr val="accent2"/>
              </a:buClr>
              <a:defRPr sz="1800"/>
            </a:lvl4pPr>
            <a:lvl5pPr>
              <a:buClr>
                <a:schemeClr val="accent2"/>
              </a:buCl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9349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99915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5266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buClr>
                <a:schemeClr val="accent2"/>
              </a:buClr>
              <a:defRPr sz="2400"/>
            </a:lvl1pPr>
            <a:lvl2pPr>
              <a:buClr>
                <a:schemeClr val="accent2"/>
              </a:buClr>
              <a:defRPr sz="2000"/>
            </a:lvl2pPr>
            <a:lvl3pPr>
              <a:buClr>
                <a:schemeClr val="accent2"/>
              </a:buClr>
              <a:defRPr sz="1800"/>
            </a:lvl3pPr>
            <a:lvl4pPr>
              <a:buClr>
                <a:schemeClr val="accent2"/>
              </a:buClr>
              <a:defRPr sz="1600"/>
            </a:lvl4pPr>
            <a:lvl5pPr>
              <a:buClr>
                <a:schemeClr val="accent2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buClr>
                <a:schemeClr val="accent2"/>
              </a:buClr>
              <a:defRPr sz="2400"/>
            </a:lvl1pPr>
            <a:lvl2pPr>
              <a:buClr>
                <a:schemeClr val="accent2"/>
              </a:buClr>
              <a:defRPr sz="2000"/>
            </a:lvl2pPr>
            <a:lvl3pPr>
              <a:buClr>
                <a:schemeClr val="accent2"/>
              </a:buClr>
              <a:defRPr sz="1800"/>
            </a:lvl3pPr>
            <a:lvl4pPr>
              <a:buClr>
                <a:schemeClr val="accent2"/>
              </a:buClr>
              <a:defRPr sz="1600"/>
            </a:lvl4pPr>
            <a:lvl5pPr>
              <a:buClr>
                <a:schemeClr val="accent2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17725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491624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Gårdsten-2-03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29943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3" r:id="rId6"/>
    <p:sldLayoutId id="2147483657" r:id="rId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2"/>
        </a:buClr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ubrik 14"/>
          <p:cNvSpPr>
            <a:spLocks noGrp="1"/>
          </p:cNvSpPr>
          <p:nvPr>
            <p:ph type="title"/>
          </p:nvPr>
        </p:nvSpPr>
        <p:spPr>
          <a:xfrm>
            <a:off x="457200" y="270863"/>
            <a:ext cx="9285889" cy="1143000"/>
          </a:xfrm>
        </p:spPr>
        <p:txBody>
          <a:bodyPr>
            <a:normAutofit/>
          </a:bodyPr>
          <a:lstStyle/>
          <a:p>
            <a:r>
              <a:rPr lang="sv-SE" sz="3200" dirty="0"/>
              <a:t>Översyn av utbildningsbehov </a:t>
            </a:r>
            <a:r>
              <a:rPr lang="sv-SE" sz="3200" dirty="0" smtClean="0"/>
              <a:t>– </a:t>
            </a:r>
            <a:br>
              <a:rPr lang="sv-SE" sz="3200" dirty="0" smtClean="0"/>
            </a:br>
            <a:r>
              <a:rPr lang="sv-SE" sz="3200" dirty="0" smtClean="0"/>
              <a:t>internkontrollfrågor</a:t>
            </a:r>
            <a:endParaRPr lang="sv-SE" sz="3200" dirty="0"/>
          </a:p>
        </p:txBody>
      </p:sp>
      <p:sp>
        <p:nvSpPr>
          <p:cNvPr id="16" name="Platshållare för innehåll 15"/>
          <p:cNvSpPr>
            <a:spLocks noGrp="1"/>
          </p:cNvSpPr>
          <p:nvPr>
            <p:ph idx="1"/>
          </p:nvPr>
        </p:nvSpPr>
        <p:spPr>
          <a:xfrm>
            <a:off x="457200" y="1141741"/>
            <a:ext cx="8229600" cy="48806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2600" dirty="0" smtClean="0"/>
          </a:p>
          <a:p>
            <a:pPr marL="0" indent="0">
              <a:buNone/>
            </a:pPr>
            <a:r>
              <a:rPr lang="sv-SE" sz="2600" dirty="0" smtClean="0"/>
              <a:t>Översynen har gjorts på bolagsnivå och omfattat sex ämnesområden: </a:t>
            </a:r>
          </a:p>
          <a:p>
            <a:pPr lvl="0"/>
            <a:endParaRPr lang="sv-SE" sz="2400" dirty="0" smtClean="0"/>
          </a:p>
          <a:p>
            <a:pPr lvl="0"/>
            <a:r>
              <a:rPr lang="sv-SE" sz="2400" dirty="0" smtClean="0"/>
              <a:t>Offentlighet </a:t>
            </a:r>
            <a:r>
              <a:rPr lang="sv-SE" sz="2400" dirty="0"/>
              <a:t>och sekretess</a:t>
            </a:r>
          </a:p>
          <a:p>
            <a:pPr lvl="0"/>
            <a:r>
              <a:rPr lang="sv-SE" sz="2400" dirty="0"/>
              <a:t>Handläggning och beslut</a:t>
            </a:r>
          </a:p>
          <a:p>
            <a:pPr lvl="0"/>
            <a:r>
              <a:rPr lang="sv-SE" sz="2400" dirty="0"/>
              <a:t>Att vara medarbetare</a:t>
            </a:r>
          </a:p>
          <a:p>
            <a:pPr lvl="0"/>
            <a:r>
              <a:rPr lang="sv-SE" sz="2400" dirty="0"/>
              <a:t>Att motverka förtroendeskadligt beteende</a:t>
            </a:r>
          </a:p>
          <a:p>
            <a:pPr lvl="0"/>
            <a:r>
              <a:rPr lang="sv-SE" sz="2400" dirty="0"/>
              <a:t>Inköp och upphandling </a:t>
            </a:r>
          </a:p>
          <a:p>
            <a:pPr lvl="0"/>
            <a:r>
              <a:rPr lang="sv-SE" sz="2400" dirty="0"/>
              <a:t>Intern styrning och kontroll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1548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Anpassad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A560D"/>
      </a:accent1>
      <a:accent2>
        <a:srgbClr val="7DB928"/>
      </a:accent2>
      <a:accent3>
        <a:srgbClr val="3398FF"/>
      </a:accent3>
      <a:accent4>
        <a:srgbClr val="FFE026"/>
      </a:accent4>
      <a:accent5>
        <a:srgbClr val="000000"/>
      </a:accent5>
      <a:accent6>
        <a:srgbClr val="000000"/>
      </a:accent6>
      <a:hlink>
        <a:srgbClr val="0000FF"/>
      </a:hlink>
      <a:folHlink>
        <a:srgbClr val="800080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Gårdsten_mall2" id="{2AA4A17D-A939-4486-A2BE-B917B50859FA}" vid="{9E6906BA-48DF-4781-82F5-87E695D63E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Gårdsten_mall2</Template>
  <TotalTime>162</TotalTime>
  <Words>34</Words>
  <Application>Microsoft Office PowerPoint</Application>
  <PresentationFormat>Bildspel på skärmen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2" baseType="lpstr">
      <vt:lpstr>Office-tema</vt:lpstr>
      <vt:lpstr>Översyn av utbildningsbehov –  internkontrollfrågor</vt:lpstr>
    </vt:vector>
  </TitlesOfParts>
  <Company>Skooter/De-Art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Översyn av utbildningsbehov –   Gårdstensbostäder AB</dc:title>
  <dc:creator>Karin Burö</dc:creator>
  <cp:lastModifiedBy>Karin Burö</cp:lastModifiedBy>
  <cp:revision>4</cp:revision>
  <cp:lastPrinted>2015-05-28T12:22:23Z</cp:lastPrinted>
  <dcterms:created xsi:type="dcterms:W3CDTF">2015-05-28T09:45:15Z</dcterms:created>
  <dcterms:modified xsi:type="dcterms:W3CDTF">2015-06-02T08:59:34Z</dcterms:modified>
</cp:coreProperties>
</file>