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81" r:id="rId6"/>
    <p:sldMasterId id="2147483689" r:id="rId7"/>
    <p:sldMasterId id="2147483716" r:id="rId8"/>
    <p:sldMasterId id="2147483737" r:id="rId9"/>
  </p:sldMasterIdLst>
  <p:notesMasterIdLst>
    <p:notesMasterId r:id="rId37"/>
  </p:notesMasterIdLst>
  <p:sldIdLst>
    <p:sldId id="336" r:id="rId10"/>
    <p:sldId id="821" r:id="rId11"/>
    <p:sldId id="815" r:id="rId12"/>
    <p:sldId id="362" r:id="rId13"/>
    <p:sldId id="384" r:id="rId14"/>
    <p:sldId id="382" r:id="rId15"/>
    <p:sldId id="386" r:id="rId16"/>
    <p:sldId id="407" r:id="rId17"/>
    <p:sldId id="388" r:id="rId18"/>
    <p:sldId id="365" r:id="rId19"/>
    <p:sldId id="389" r:id="rId20"/>
    <p:sldId id="390" r:id="rId21"/>
    <p:sldId id="396" r:id="rId22"/>
    <p:sldId id="820" r:id="rId23"/>
    <p:sldId id="816" r:id="rId24"/>
    <p:sldId id="392" r:id="rId25"/>
    <p:sldId id="813" r:id="rId26"/>
    <p:sldId id="374" r:id="rId27"/>
    <p:sldId id="826" r:id="rId28"/>
    <p:sldId id="827" r:id="rId29"/>
    <p:sldId id="822" r:id="rId30"/>
    <p:sldId id="823" r:id="rId31"/>
    <p:sldId id="406" r:id="rId32"/>
    <p:sldId id="825" r:id="rId33"/>
    <p:sldId id="824" r:id="rId34"/>
    <p:sldId id="828" r:id="rId35"/>
    <p:sldId id="338" r:id="rId36"/>
  </p:sldIdLst>
  <p:sldSz cx="12192000" cy="6858000"/>
  <p:notesSz cx="9872663" cy="6797675"/>
  <p:custDataLst>
    <p:tags r:id="rId3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40" userDrawn="1">
          <p15:clr>
            <a:srgbClr val="A4A3A4"/>
          </p15:clr>
        </p15:guide>
        <p15:guide id="4" pos="7151" userDrawn="1">
          <p15:clr>
            <a:srgbClr val="A4A3A4"/>
          </p15:clr>
        </p15:guide>
        <p15:guide id="7" orient="horz" pos="2319" userDrawn="1">
          <p15:clr>
            <a:srgbClr val="A4A3A4"/>
          </p15:clr>
        </p15:guide>
        <p15:guide id="8" orient="horz" pos="36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6248"/>
    <a:srgbClr val="F6F5F1"/>
    <a:srgbClr val="7DB094"/>
    <a:srgbClr val="D9E7DE"/>
    <a:srgbClr val="8FB8CA"/>
    <a:srgbClr val="366D6B"/>
    <a:srgbClr val="3B5776"/>
    <a:srgbClr val="9D9C9C"/>
    <a:srgbClr val="36646B"/>
    <a:srgbClr val="D46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1BF8D-07C1-40BD-8D58-F1DBDDBAE671}" v="406" dt="2024-08-12T07:18:51.74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79" autoAdjust="0"/>
  </p:normalViewPr>
  <p:slideViewPr>
    <p:cSldViewPr snapToGrid="0">
      <p:cViewPr varScale="1">
        <p:scale>
          <a:sx n="154" d="100"/>
          <a:sy n="154" d="100"/>
        </p:scale>
        <p:origin x="534" y="138"/>
      </p:cViewPr>
      <p:guideLst>
        <p:guide pos="3840"/>
        <p:guide pos="7151"/>
        <p:guide orient="horz" pos="2319"/>
        <p:guide orient="horz" pos="36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M&#229;lindikatorer/N&#196;SP%20nollm&#228;tning/N&#196;SP%20nollm&#228;ttning%20PPT%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M&#229;lindikatorer/N&#196;SP%20nollm&#228;tning/N&#196;SP%20nollm&#228;ttning%20PPT%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M&#229;lindikatorer/N&#196;SP%20nollm&#228;tning/N&#196;SP%20nollm&#228;ttning%20PPT%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F&#246;retagsklimat%20och%20Insikt/SKR/SKRs%20N&#246;jd-Kund-Index.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F&#246;retagsklimat%20och%20Insikt/SKR/SKRs%20N&#246;jd-Kund-Index.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oleObject" Target="https://businessregion.sharepoint.com/sites/etablering-och-investering-avd/Delade%20dokument/01%20Analys/Statistik/F&#246;retagsklimat%20och%20Insikt/Svenskt%20N&#228;ringsliv/SN%20f&#246;retagsklimat%20-%20per%20storstadsregion%20fr&#229;n%20200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businessregion.sharepoint.com/sites/etablering-och-investering-avd/Delade%20dokument/01%20Analys/Statistik/F&#246;retagsklimat%20och%20Insikt/Svenskt%20N&#228;ringsliv/SN%20f&#246;retagsklimat%20-%20per%20storstadsregion%20fr&#229;n%202002.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N&#228;ringsliv%20&amp;%20Tillv&#228;xt%20(RAPPORT)/2024/Figurer%20N&#228;ringsliv%20&amp;%20Tillv&#228;xt%202024.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FoU/FoU%20per%20sysselsatt%20i%20privat%20sektor%20-%20fr&#229;n%201997.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Export%20&amp;%20Import/Handelsv&#228;rden%20samt%20v&#228;rden%20per%20sysselsatt%20i%20privat%20sektor%20-%20fr&#229;n%202000.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Internationell%20benchmark/Innovations/RIS%20totala%20rankinglistor%20och%20resultat%20-%20fr&#229;n%202014.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M&#229;lindikatorer/N&#196;SP%20nollm&#228;tning/N&#196;SP%20nollm&#228;ttning%20PPT%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M&#229;lindikatorer/N&#196;SP%20nollm&#228;tning/N&#196;SP%20nollm&#228;ttning%20PPT%20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3%20dimensioner%20av%20tillv&#228;xt/3%20dimensioner%20-%20utveckling%20fr&#229;n%20200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3%20dimensioner%20av%20tillv&#228;xt/3%20dimensioner%20-%20utveckling%20fr&#229;n%20200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3%20dimensioner%20av%20tillv&#228;xt/3%20dimensioner%20-%20utveckling%20fr&#229;n%20200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3%20dimensioner%20av%20tillv&#228;xt/3%20dimensioner%20-%20utveckling%20fr&#229;n%20200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3%20dimensioner%20av%20tillv&#228;xt/3%20dimensioner%20-%20utveckling%20fr&#229;n%20200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3%20dimensioner%20av%20tillv&#228;xt/3%20dimensioner%20-%20utveckling%20fr&#229;n%20200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36831275720164E-2"/>
          <c:y val="3.4959959959959958E-2"/>
          <c:w val="0.91208004115226338"/>
          <c:h val="0.84225671296296289"/>
        </c:manualLayout>
      </c:layout>
      <c:lineChart>
        <c:grouping val="standard"/>
        <c:varyColors val="0"/>
        <c:ser>
          <c:idx val="1"/>
          <c:order val="0"/>
          <c:tx>
            <c:v>  Malmöregionen - årsmedel</c:v>
          </c:tx>
          <c:spPr>
            <a:ln w="76200" cap="rnd">
              <a:solidFill>
                <a:schemeClr val="accent2"/>
              </a:solidFill>
              <a:round/>
            </a:ln>
            <a:effectLst/>
          </c:spPr>
          <c:marker>
            <c:symbol val="none"/>
          </c:marker>
          <c:dLbls>
            <c:dLbl>
              <c:idx val="24"/>
              <c:layout>
                <c:manualLayout>
                  <c:x val="-5.0888888888890801E-3"/>
                  <c:y val="-2.378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10-41FB-9DC4-9CB19CD39845}"/>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'Mål 1'!$A$11:$A$35</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'Mål 1'!$C$11:$C$35</c:f>
              <c:numCache>
                <c:formatCode>0.0%</c:formatCode>
                <c:ptCount val="25"/>
                <c:pt idx="0">
                  <c:v>6.6567189805690513E-2</c:v>
                </c:pt>
                <c:pt idx="1">
                  <c:v>5.8839845443109919E-2</c:v>
                </c:pt>
                <c:pt idx="2">
                  <c:v>5.8080622118609926E-2</c:v>
                </c:pt>
                <c:pt idx="3">
                  <c:v>5.7722738859580104E-2</c:v>
                </c:pt>
                <c:pt idx="4">
                  <c:v>5.9361980174199962E-2</c:v>
                </c:pt>
                <c:pt idx="5">
                  <c:v>5.9870915236001125E-2</c:v>
                </c:pt>
                <c:pt idx="6">
                  <c:v>5.2564476138382742E-2</c:v>
                </c:pt>
                <c:pt idx="7">
                  <c:v>5.9152981681511736E-2</c:v>
                </c:pt>
                <c:pt idx="8">
                  <c:v>5.4830048650133918E-2</c:v>
                </c:pt>
                <c:pt idx="9">
                  <c:v>7.9754175177876099E-2</c:v>
                </c:pt>
                <c:pt idx="10">
                  <c:v>9.4242590177338659E-2</c:v>
                </c:pt>
                <c:pt idx="11">
                  <c:v>9.5681299588397481E-2</c:v>
                </c:pt>
                <c:pt idx="12">
                  <c:v>9.8387209366305947E-2</c:v>
                </c:pt>
                <c:pt idx="13">
                  <c:v>0.10438464831018036</c:v>
                </c:pt>
                <c:pt idx="14">
                  <c:v>0.10337654363832632</c:v>
                </c:pt>
                <c:pt idx="15">
                  <c:v>0.10298328332656564</c:v>
                </c:pt>
                <c:pt idx="16">
                  <c:v>0.10178613762073398</c:v>
                </c:pt>
                <c:pt idx="17">
                  <c:v>0.10232741093244176</c:v>
                </c:pt>
                <c:pt idx="18">
                  <c:v>9.7903351188990059E-2</c:v>
                </c:pt>
                <c:pt idx="19">
                  <c:v>9.740575779403815E-2</c:v>
                </c:pt>
                <c:pt idx="20">
                  <c:v>0.11233049979408634</c:v>
                </c:pt>
                <c:pt idx="21">
                  <c:v>0.10428284242731628</c:v>
                </c:pt>
                <c:pt idx="22">
                  <c:v>8.686696479833507E-2</c:v>
                </c:pt>
                <c:pt idx="23">
                  <c:v>8.5527519501514312E-2</c:v>
                </c:pt>
                <c:pt idx="24">
                  <c:v>9.0527180219876102E-2</c:v>
                </c:pt>
              </c:numCache>
            </c:numRef>
          </c:val>
          <c:smooth val="0"/>
          <c:extLst>
            <c:ext xmlns:c16="http://schemas.microsoft.com/office/drawing/2014/chart" uri="{C3380CC4-5D6E-409C-BE32-E72D297353CC}">
              <c16:uniqueId val="{00000001-A510-41FB-9DC4-9CB19CD39845}"/>
            </c:ext>
          </c:extLst>
        </c:ser>
        <c:ser>
          <c:idx val="3"/>
          <c:order val="2"/>
          <c:tx>
            <c:v>  Sverige - årsmedel</c:v>
          </c:tx>
          <c:spPr>
            <a:ln w="76200" cap="rnd">
              <a:solidFill>
                <a:schemeClr val="accent1"/>
              </a:solidFill>
              <a:round/>
            </a:ln>
            <a:effectLst/>
          </c:spPr>
          <c:marker>
            <c:symbol val="none"/>
          </c:marker>
          <c:dLbls>
            <c:dLbl>
              <c:idx val="24"/>
              <c:layout>
                <c:manualLayout>
                  <c:x val="1.8017384080123164E-3"/>
                  <c:y val="-3.2928464854697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10-41FB-9DC4-9CB19CD39845}"/>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1"/>
                      </a:solidFill>
                      <a:round/>
                    </a:ln>
                    <a:effectLst/>
                  </c:spPr>
                </c15:leaderLines>
              </c:ext>
            </c:extLst>
          </c:dLbls>
          <c:cat>
            <c:strRef>
              <c:f>'Mål 1'!$A$11:$A$35</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'Mål 1'!$E$11:$E$35</c:f>
              <c:numCache>
                <c:formatCode>0.0%</c:formatCode>
                <c:ptCount val="25"/>
                <c:pt idx="0">
                  <c:v>7.7337666952899217E-2</c:v>
                </c:pt>
                <c:pt idx="1">
                  <c:v>6.8265231379439462E-2</c:v>
                </c:pt>
                <c:pt idx="2">
                  <c:v>6.6538018102826849E-2</c:v>
                </c:pt>
                <c:pt idx="3">
                  <c:v>6.8859050049689896E-2</c:v>
                </c:pt>
                <c:pt idx="4">
                  <c:v>7.3949648417312538E-2</c:v>
                </c:pt>
                <c:pt idx="5">
                  <c:v>7.7354604146719227E-2</c:v>
                </c:pt>
                <c:pt idx="6">
                  <c:v>7.0650882090842623E-2</c:v>
                </c:pt>
                <c:pt idx="7">
                  <c:v>5.2675998449009248E-2</c:v>
                </c:pt>
                <c:pt idx="8">
                  <c:v>4.9911785921635206E-2</c:v>
                </c:pt>
                <c:pt idx="9">
                  <c:v>7.6715327792935176E-2</c:v>
                </c:pt>
                <c:pt idx="10">
                  <c:v>8.7085044081212717E-2</c:v>
                </c:pt>
                <c:pt idx="11">
                  <c:v>8.316918111588463E-2</c:v>
                </c:pt>
                <c:pt idx="12">
                  <c:v>8.4257922407540584E-2</c:v>
                </c:pt>
                <c:pt idx="13">
                  <c:v>8.53312020641976E-2</c:v>
                </c:pt>
                <c:pt idx="14">
                  <c:v>7.9857651284357123E-2</c:v>
                </c:pt>
                <c:pt idx="15">
                  <c:v>7.7896837206030203E-2</c:v>
                </c:pt>
                <c:pt idx="16">
                  <c:v>7.5767193699878874E-2</c:v>
                </c:pt>
                <c:pt idx="17">
                  <c:v>7.4755634508464966E-2</c:v>
                </c:pt>
                <c:pt idx="18">
                  <c:v>7.0203546473089309E-2</c:v>
                </c:pt>
                <c:pt idx="19">
                  <c:v>6.9568551592966307E-2</c:v>
                </c:pt>
                <c:pt idx="20">
                  <c:v>8.4738388576021909E-2</c:v>
                </c:pt>
                <c:pt idx="21">
                  <c:v>8.0733228907516427E-2</c:v>
                </c:pt>
                <c:pt idx="22">
                  <c:v>6.6735935173769356E-2</c:v>
                </c:pt>
                <c:pt idx="23">
                  <c:v>6.3604521551988216E-2</c:v>
                </c:pt>
                <c:pt idx="24">
                  <c:v>6.65583414015819E-2</c:v>
                </c:pt>
              </c:numCache>
            </c:numRef>
          </c:val>
          <c:smooth val="0"/>
          <c:extLst>
            <c:ext xmlns:c16="http://schemas.microsoft.com/office/drawing/2014/chart" uri="{C3380CC4-5D6E-409C-BE32-E72D297353CC}">
              <c16:uniqueId val="{00000003-A510-41FB-9DC4-9CB19CD39845}"/>
            </c:ext>
          </c:extLst>
        </c:ser>
        <c:ser>
          <c:idx val="2"/>
          <c:order val="3"/>
          <c:tx>
            <c:v>  Stockholmsregionen - årsmedel</c:v>
          </c:tx>
          <c:spPr>
            <a:ln w="76200" cap="rnd">
              <a:solidFill>
                <a:schemeClr val="accent3"/>
              </a:solidFill>
              <a:round/>
            </a:ln>
            <a:effectLst/>
          </c:spPr>
          <c:marker>
            <c:symbol val="none"/>
          </c:marker>
          <c:dLbls>
            <c:dLbl>
              <c:idx val="24"/>
              <c:layout>
                <c:manualLayout>
                  <c:x val="6.5329218106995853E-3"/>
                  <c:y val="1.9484490740740736E-2"/>
                </c:manualLayout>
              </c:layout>
              <c:showLegendKey val="0"/>
              <c:showVal val="1"/>
              <c:showCatName val="0"/>
              <c:showSerName val="0"/>
              <c:showPercent val="0"/>
              <c:showBubbleSize val="0"/>
              <c:extLst>
                <c:ext xmlns:c15="http://schemas.microsoft.com/office/drawing/2012/chart" uri="{CE6537A1-D6FC-4f65-9D91-7224C49458BB}">
                  <c15:layout>
                    <c:manualLayout>
                      <c:w val="4.358106995884773E-2"/>
                      <c:h val="4.6463888888888881E-2"/>
                    </c:manualLayout>
                  </c15:layout>
                </c:ext>
                <c:ext xmlns:c16="http://schemas.microsoft.com/office/drawing/2014/chart" uri="{C3380CC4-5D6E-409C-BE32-E72D297353CC}">
                  <c16:uniqueId val="{00000004-A510-41FB-9DC4-9CB19CD39845}"/>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strRef>
              <c:f>'Mål 1'!$A$11:$A$35</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'Mål 1'!$D$11:$D$35</c:f>
              <c:numCache>
                <c:formatCode>0.0%</c:formatCode>
                <c:ptCount val="25"/>
                <c:pt idx="0">
                  <c:v>3.0296474603480176E-2</c:v>
                </c:pt>
                <c:pt idx="1">
                  <c:v>2.6307069130883928E-2</c:v>
                </c:pt>
                <c:pt idx="2">
                  <c:v>2.9836492395448558E-2</c:v>
                </c:pt>
                <c:pt idx="3">
                  <c:v>3.4492589764632042E-2</c:v>
                </c:pt>
                <c:pt idx="4">
                  <c:v>4.0088635520034208E-2</c:v>
                </c:pt>
                <c:pt idx="5">
                  <c:v>4.1581879561881085E-2</c:v>
                </c:pt>
                <c:pt idx="6">
                  <c:v>3.884034807986915E-2</c:v>
                </c:pt>
                <c:pt idx="7">
                  <c:v>4.0980568706695052E-2</c:v>
                </c:pt>
                <c:pt idx="8">
                  <c:v>3.7165522206693884E-2</c:v>
                </c:pt>
                <c:pt idx="9">
                  <c:v>5.4348272743668803E-2</c:v>
                </c:pt>
                <c:pt idx="10">
                  <c:v>6.5727833599783694E-2</c:v>
                </c:pt>
                <c:pt idx="11">
                  <c:v>6.398087953810315E-2</c:v>
                </c:pt>
                <c:pt idx="12">
                  <c:v>6.5515634780197299E-2</c:v>
                </c:pt>
                <c:pt idx="13">
                  <c:v>6.911739520929723E-2</c:v>
                </c:pt>
                <c:pt idx="14">
                  <c:v>6.5083142183273185E-2</c:v>
                </c:pt>
                <c:pt idx="15">
                  <c:v>6.32913195397833E-2</c:v>
                </c:pt>
                <c:pt idx="16">
                  <c:v>6.1047367334078374E-2</c:v>
                </c:pt>
                <c:pt idx="17">
                  <c:v>6.0704351103615106E-2</c:v>
                </c:pt>
                <c:pt idx="18">
                  <c:v>5.8985685701316369E-2</c:v>
                </c:pt>
                <c:pt idx="19">
                  <c:v>5.9120575583198942E-2</c:v>
                </c:pt>
                <c:pt idx="20">
                  <c:v>7.8849745626997467E-2</c:v>
                </c:pt>
                <c:pt idx="21">
                  <c:v>7.8159932051235934E-2</c:v>
                </c:pt>
                <c:pt idx="22">
                  <c:v>6.4043932323703909E-2</c:v>
                </c:pt>
                <c:pt idx="23">
                  <c:v>6.1876093811512954E-2</c:v>
                </c:pt>
                <c:pt idx="24">
                  <c:v>6.614410575148634E-2</c:v>
                </c:pt>
              </c:numCache>
            </c:numRef>
          </c:val>
          <c:smooth val="0"/>
          <c:extLst>
            <c:ext xmlns:c16="http://schemas.microsoft.com/office/drawing/2014/chart" uri="{C3380CC4-5D6E-409C-BE32-E72D297353CC}">
              <c16:uniqueId val="{00000005-A510-41FB-9DC4-9CB19CD39845}"/>
            </c:ext>
          </c:extLst>
        </c:ser>
        <c:ser>
          <c:idx val="0"/>
          <c:order val="4"/>
          <c:tx>
            <c:v>  Göteborgsregionen - årsmedel</c:v>
          </c:tx>
          <c:spPr>
            <a:ln w="76200" cap="rnd">
              <a:solidFill>
                <a:schemeClr val="accent4"/>
              </a:solidFill>
              <a:round/>
            </a:ln>
            <a:effectLst/>
          </c:spPr>
          <c:marker>
            <c:symbol val="none"/>
          </c:marker>
          <c:dLbls>
            <c:dLbl>
              <c:idx val="24"/>
              <c:layout>
                <c:manualLayout>
                  <c:x val="-3.6034768160246328E-3"/>
                  <c:y val="-5.48801407777598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10-41FB-9DC4-9CB19CD39845}"/>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'Mål 1'!$A$11:$A$35</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'Mål 1'!$B$11:$B$35</c:f>
              <c:numCache>
                <c:formatCode>0.0%</c:formatCode>
                <c:ptCount val="25"/>
                <c:pt idx="0">
                  <c:v>5.6834239485916226E-2</c:v>
                </c:pt>
                <c:pt idx="1">
                  <c:v>5.1608917876912935E-2</c:v>
                </c:pt>
                <c:pt idx="2">
                  <c:v>4.9392942808434488E-2</c:v>
                </c:pt>
                <c:pt idx="3">
                  <c:v>5.0621625590837993E-2</c:v>
                </c:pt>
                <c:pt idx="4">
                  <c:v>5.35014783044419E-2</c:v>
                </c:pt>
                <c:pt idx="5">
                  <c:v>5.5112002084204033E-2</c:v>
                </c:pt>
                <c:pt idx="6">
                  <c:v>5.36488125662909E-2</c:v>
                </c:pt>
                <c:pt idx="7">
                  <c:v>4.9794480032268579E-2</c:v>
                </c:pt>
                <c:pt idx="8">
                  <c:v>4.590745526668507E-2</c:v>
                </c:pt>
                <c:pt idx="9">
                  <c:v>7.4446274775840038E-2</c:v>
                </c:pt>
                <c:pt idx="10">
                  <c:v>8.2438543956595403E-2</c:v>
                </c:pt>
                <c:pt idx="11">
                  <c:v>7.4202867420803106E-2</c:v>
                </c:pt>
                <c:pt idx="12">
                  <c:v>7.3473342894085372E-2</c:v>
                </c:pt>
                <c:pt idx="13">
                  <c:v>7.4647705850909948E-2</c:v>
                </c:pt>
                <c:pt idx="14">
                  <c:v>6.8609096355868565E-2</c:v>
                </c:pt>
                <c:pt idx="15">
                  <c:v>6.4022324882280435E-2</c:v>
                </c:pt>
                <c:pt idx="16">
                  <c:v>5.9263772097271121E-2</c:v>
                </c:pt>
                <c:pt idx="17">
                  <c:v>5.6735290035867782E-2</c:v>
                </c:pt>
                <c:pt idx="18">
                  <c:v>5.560704458238766E-2</c:v>
                </c:pt>
                <c:pt idx="19">
                  <c:v>5.5992847270286326E-2</c:v>
                </c:pt>
                <c:pt idx="20">
                  <c:v>7.5303617501426209E-2</c:v>
                </c:pt>
                <c:pt idx="21">
                  <c:v>7.2105043577286754E-2</c:v>
                </c:pt>
                <c:pt idx="22">
                  <c:v>5.665742365650045E-2</c:v>
                </c:pt>
                <c:pt idx="23">
                  <c:v>5.3811482089858136E-2</c:v>
                </c:pt>
                <c:pt idx="24">
                  <c:v>5.8200959364029276E-2</c:v>
                </c:pt>
              </c:numCache>
            </c:numRef>
          </c:val>
          <c:smooth val="0"/>
          <c:extLst>
            <c:ext xmlns:c16="http://schemas.microsoft.com/office/drawing/2014/chart" uri="{C3380CC4-5D6E-409C-BE32-E72D297353CC}">
              <c16:uniqueId val="{00000007-A510-41FB-9DC4-9CB19CD39845}"/>
            </c:ext>
          </c:extLst>
        </c:ser>
        <c:dLbls>
          <c:showLegendKey val="0"/>
          <c:showVal val="0"/>
          <c:showCatName val="0"/>
          <c:showSerName val="0"/>
          <c:showPercent val="0"/>
          <c:showBubbleSize val="0"/>
        </c:dLbls>
        <c:smooth val="0"/>
        <c:axId val="1182226815"/>
        <c:axId val="1182229695"/>
        <c:extLst>
          <c:ext xmlns:c15="http://schemas.microsoft.com/office/drawing/2012/chart" uri="{02D57815-91ED-43cb-92C2-25804820EDAC}">
            <c15:filteredLineSeries>
              <c15:ser>
                <c:idx val="4"/>
                <c:order val="1"/>
                <c:tx>
                  <c:v>  Sverige exkl. storstadsregioner - årsmedel</c:v>
                </c:tx>
                <c:spPr>
                  <a:ln w="57150" cap="rnd">
                    <a:solidFill>
                      <a:schemeClr val="bg2"/>
                    </a:solidFill>
                    <a:round/>
                  </a:ln>
                  <a:effectLst/>
                </c:spPr>
                <c:marker>
                  <c:symbol val="none"/>
                </c:marker>
                <c:cat>
                  <c:strRef>
                    <c:extLst>
                      <c:ext uri="{02D57815-91ED-43cb-92C2-25804820EDAC}">
                        <c15:formulaRef>
                          <c15:sqref>'Mål 1'!$A$11:$A$35</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c:ext uri="{02D57815-91ED-43cb-92C2-25804820EDAC}">
                        <c15:formulaRef>
                          <c15:sqref>'Mål 1'!$F$11:$F$35</c15:sqref>
                        </c15:formulaRef>
                      </c:ext>
                    </c:extLst>
                    <c:numCache>
                      <c:formatCode>0.0%</c:formatCode>
                      <c:ptCount val="25"/>
                      <c:pt idx="0">
                        <c:v>0.11583807594487745</c:v>
                      </c:pt>
                      <c:pt idx="1">
                        <c:v>0.10095352844379835</c:v>
                      </c:pt>
                      <c:pt idx="2">
                        <c:v>9.6306793591093134E-2</c:v>
                      </c:pt>
                      <c:pt idx="3">
                        <c:v>9.7337838011676558E-2</c:v>
                      </c:pt>
                      <c:pt idx="4">
                        <c:v>0.10335655206286966</c:v>
                      </c:pt>
                      <c:pt idx="5">
                        <c:v>0.10991868625567208</c:v>
                      </c:pt>
                      <c:pt idx="6">
                        <c:v>9.9465626163986395E-2</c:v>
                      </c:pt>
                      <c:pt idx="7">
                        <c:v>5.654003746255349E-2</c:v>
                      </c:pt>
                      <c:pt idx="8">
                        <c:v>5.4508963141674555E-2</c:v>
                      </c:pt>
                      <c:pt idx="9">
                        <c:v>8.4586848665512013E-2</c:v>
                      </c:pt>
                      <c:pt idx="10">
                        <c:v>9.4713495249708943E-2</c:v>
                      </c:pt>
                      <c:pt idx="11">
                        <c:v>9.0366999930947101E-2</c:v>
                      </c:pt>
                      <c:pt idx="12">
                        <c:v>9.1488163366829856E-2</c:v>
                      </c:pt>
                      <c:pt idx="13">
                        <c:v>9.116668077838419E-2</c:v>
                      </c:pt>
                      <c:pt idx="14">
                        <c:v>8.4853314717847086E-2</c:v>
                      </c:pt>
                      <c:pt idx="15">
                        <c:v>8.3169807533474416E-2</c:v>
                      </c:pt>
                      <c:pt idx="16">
                        <c:v>8.1489501541519557E-2</c:v>
                      </c:pt>
                      <c:pt idx="17">
                        <c:v>8.0366769088658377E-2</c:v>
                      </c:pt>
                      <c:pt idx="18">
                        <c:v>7.4113562005136996E-2</c:v>
                      </c:pt>
                      <c:pt idx="19">
                        <c:v>7.3001258284917367E-2</c:v>
                      </c:pt>
                      <c:pt idx="20">
                        <c:v>8.5616761281863685E-2</c:v>
                      </c:pt>
                      <c:pt idx="21">
                        <c:v>8.0465980417441796E-2</c:v>
                      </c:pt>
                      <c:pt idx="22">
                        <c:v>6.7194816561772022E-2</c:v>
                      </c:pt>
                      <c:pt idx="23">
                        <c:v>6.3384898298030998E-2</c:v>
                      </c:pt>
                      <c:pt idx="24">
                        <c:v>6.5256162034221632E-2</c:v>
                      </c:pt>
                    </c:numCache>
                  </c:numRef>
                </c:val>
                <c:smooth val="0"/>
                <c:extLst>
                  <c:ext xmlns:c16="http://schemas.microsoft.com/office/drawing/2014/chart" uri="{C3380CC4-5D6E-409C-BE32-E72D297353CC}">
                    <c16:uniqueId val="{00000008-A510-41FB-9DC4-9CB19CD39845}"/>
                  </c:ext>
                </c:extLst>
              </c15:ser>
            </c15:filteredLineSeries>
          </c:ext>
        </c:extLst>
      </c:lineChart>
      <c:catAx>
        <c:axId val="1182226815"/>
        <c:scaling>
          <c:orientation val="minMax"/>
        </c:scaling>
        <c:delete val="0"/>
        <c:axPos val="b"/>
        <c:numFmt formatCode="General" sourceLinked="1"/>
        <c:majorTickMark val="in"/>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82229695"/>
        <c:crosses val="autoZero"/>
        <c:auto val="1"/>
        <c:lblAlgn val="ctr"/>
        <c:lblOffset val="100"/>
        <c:noMultiLvlLbl val="0"/>
      </c:catAx>
      <c:valAx>
        <c:axId val="1182229695"/>
        <c:scaling>
          <c:orientation val="minMax"/>
        </c:scaling>
        <c:delete val="0"/>
        <c:axPos val="l"/>
        <c:numFmt formatCode="0%" sourceLinked="0"/>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82226815"/>
        <c:crosses val="autoZero"/>
        <c:crossBetween val="between"/>
      </c:valAx>
      <c:spPr>
        <a:noFill/>
        <a:ln>
          <a:noFill/>
        </a:ln>
        <a:effectLst/>
      </c:spPr>
    </c:plotArea>
    <c:legend>
      <c:legendPos val="t"/>
      <c:layout>
        <c:manualLayout>
          <c:xMode val="edge"/>
          <c:yMode val="edge"/>
          <c:x val="0.45216666666666666"/>
          <c:y val="0.55490995370370366"/>
          <c:w val="0.36721041406111032"/>
          <c:h val="0.2602137137137136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5298353909466E-2"/>
          <c:y val="3.6803368328958891E-2"/>
          <c:w val="0.87989135802469132"/>
          <c:h val="0.818923018749108"/>
        </c:manualLayout>
      </c:layout>
      <c:lineChart>
        <c:grouping val="standard"/>
        <c:varyColors val="0"/>
        <c:ser>
          <c:idx val="0"/>
          <c:order val="0"/>
          <c:tx>
            <c:v>  Folkmängd - Göteborgs arbetsmarknadsregion</c:v>
          </c:tx>
          <c:spPr>
            <a:ln w="76200" cap="rnd">
              <a:solidFill>
                <a:schemeClr val="accent2"/>
              </a:solidFill>
              <a:round/>
            </a:ln>
            <a:effectLst/>
          </c:spPr>
          <c:marker>
            <c:symbol val="none"/>
          </c:marker>
          <c:dLbls>
            <c:dLbl>
              <c:idx val="0"/>
              <c:layout>
                <c:manualLayout>
                  <c:x val="8.3333333333333332E-3"/>
                  <c:y val="-8.225000000000003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F2-448E-B2BA-2CEC3B8B8E68}"/>
                </c:ext>
              </c:extLst>
            </c:dLbl>
            <c:dLbl>
              <c:idx val="23"/>
              <c:layout>
                <c:manualLayout>
                  <c:x val="-5.1435454175060367E-2"/>
                  <c:y val="-6.70277777777777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F2-448E-B2BA-2CEC3B8B8E68}"/>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cat>
            <c:numRef>
              <c:f>'Mål 2 - del 2'!$A$6:$A$29</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'Mål 2 - del 2'!$C$6:$C$29</c:f>
              <c:numCache>
                <c:formatCode>#,##0</c:formatCode>
                <c:ptCount val="24"/>
                <c:pt idx="0">
                  <c:v>1166186</c:v>
                </c:pt>
                <c:pt idx="1">
                  <c:v>1173946</c:v>
                </c:pt>
                <c:pt idx="2">
                  <c:v>1181504</c:v>
                </c:pt>
                <c:pt idx="3">
                  <c:v>1189146</c:v>
                </c:pt>
                <c:pt idx="4">
                  <c:v>1196900</c:v>
                </c:pt>
                <c:pt idx="5">
                  <c:v>1204793</c:v>
                </c:pt>
                <c:pt idx="6">
                  <c:v>1215553</c:v>
                </c:pt>
                <c:pt idx="7">
                  <c:v>1225472</c:v>
                </c:pt>
                <c:pt idx="8">
                  <c:v>1237125</c:v>
                </c:pt>
                <c:pt idx="9">
                  <c:v>1249654</c:v>
                </c:pt>
                <c:pt idx="10">
                  <c:v>1261596</c:v>
                </c:pt>
                <c:pt idx="11">
                  <c:v>1272532</c:v>
                </c:pt>
                <c:pt idx="12">
                  <c:v>1282758</c:v>
                </c:pt>
                <c:pt idx="13">
                  <c:v>1296057</c:v>
                </c:pt>
                <c:pt idx="14">
                  <c:v>1311439</c:v>
                </c:pt>
                <c:pt idx="15">
                  <c:v>1325949</c:v>
                </c:pt>
                <c:pt idx="16">
                  <c:v>1346210</c:v>
                </c:pt>
                <c:pt idx="17">
                  <c:v>1364367</c:v>
                </c:pt>
                <c:pt idx="18">
                  <c:v>1383003</c:v>
                </c:pt>
                <c:pt idx="19">
                  <c:v>1399462</c:v>
                </c:pt>
                <c:pt idx="20">
                  <c:v>1409208</c:v>
                </c:pt>
                <c:pt idx="21">
                  <c:v>1420333</c:v>
                </c:pt>
                <c:pt idx="22">
                  <c:v>1434927</c:v>
                </c:pt>
                <c:pt idx="23">
                  <c:v>1444678</c:v>
                </c:pt>
              </c:numCache>
            </c:numRef>
          </c:val>
          <c:smooth val="0"/>
          <c:extLst>
            <c:ext xmlns:c16="http://schemas.microsoft.com/office/drawing/2014/chart" uri="{C3380CC4-5D6E-409C-BE32-E72D297353CC}">
              <c16:uniqueId val="{00000002-D3F2-448E-B2BA-2CEC3B8B8E68}"/>
            </c:ext>
          </c:extLst>
        </c:ser>
        <c:ser>
          <c:idx val="1"/>
          <c:order val="1"/>
          <c:tx>
            <c:v>  Folkmängd - Göteborgsregionen</c:v>
          </c:tx>
          <c:spPr>
            <a:ln w="76200" cap="rnd">
              <a:solidFill>
                <a:schemeClr val="accent4"/>
              </a:solidFill>
              <a:round/>
            </a:ln>
            <a:effectLst/>
          </c:spPr>
          <c:marker>
            <c:symbol val="none"/>
          </c:marker>
          <c:dLbls>
            <c:dLbl>
              <c:idx val="0"/>
              <c:layout>
                <c:manualLayout>
                  <c:x val="5.5555555555555558E-3"/>
                  <c:y val="7.870370370370370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F2-448E-B2BA-2CEC3B8B8E68}"/>
                </c:ext>
              </c:extLst>
            </c:dLbl>
            <c:dLbl>
              <c:idx val="23"/>
              <c:layout>
                <c:manualLayout>
                  <c:x val="-4.5263199674053123E-2"/>
                  <c:y val="0.1058333333333333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F2-448E-B2BA-2CEC3B8B8E68}"/>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4"/>
                      </a:solidFill>
                      <a:round/>
                    </a:ln>
                    <a:effectLst/>
                  </c:spPr>
                </c15:leaderLines>
              </c:ext>
            </c:extLst>
          </c:dLbls>
          <c:cat>
            <c:numRef>
              <c:f>'Mål 2 - del 2'!$A$6:$A$29</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'Mål 2 - del 2'!$B$6:$B$29</c:f>
              <c:numCache>
                <c:formatCode>#,##0</c:formatCode>
                <c:ptCount val="24"/>
                <c:pt idx="0">
                  <c:v>844802</c:v>
                </c:pt>
                <c:pt idx="1">
                  <c:v>852110</c:v>
                </c:pt>
                <c:pt idx="2">
                  <c:v>858709</c:v>
                </c:pt>
                <c:pt idx="3">
                  <c:v>865444</c:v>
                </c:pt>
                <c:pt idx="4">
                  <c:v>872155</c:v>
                </c:pt>
                <c:pt idx="5">
                  <c:v>879298</c:v>
                </c:pt>
                <c:pt idx="6">
                  <c:v>888229</c:v>
                </c:pt>
                <c:pt idx="7">
                  <c:v>896157</c:v>
                </c:pt>
                <c:pt idx="8">
                  <c:v>906691</c:v>
                </c:pt>
                <c:pt idx="9">
                  <c:v>917984</c:v>
                </c:pt>
                <c:pt idx="10">
                  <c:v>928629</c:v>
                </c:pt>
                <c:pt idx="11">
                  <c:v>938580</c:v>
                </c:pt>
                <c:pt idx="12">
                  <c:v>947575</c:v>
                </c:pt>
                <c:pt idx="13">
                  <c:v>958024</c:v>
                </c:pt>
                <c:pt idx="14">
                  <c:v>970912</c:v>
                </c:pt>
                <c:pt idx="15">
                  <c:v>982360</c:v>
                </c:pt>
                <c:pt idx="16">
                  <c:v>997446</c:v>
                </c:pt>
                <c:pt idx="17">
                  <c:v>1012569</c:v>
                </c:pt>
                <c:pt idx="18">
                  <c:v>1028248</c:v>
                </c:pt>
                <c:pt idx="19">
                  <c:v>1041850</c:v>
                </c:pt>
                <c:pt idx="20">
                  <c:v>1049592</c:v>
                </c:pt>
                <c:pt idx="21">
                  <c:v>1058278</c:v>
                </c:pt>
                <c:pt idx="22">
                  <c:v>1070935</c:v>
                </c:pt>
                <c:pt idx="23">
                  <c:v>1080980</c:v>
                </c:pt>
              </c:numCache>
            </c:numRef>
          </c:val>
          <c:smooth val="0"/>
          <c:extLst>
            <c:ext xmlns:c16="http://schemas.microsoft.com/office/drawing/2014/chart" uri="{C3380CC4-5D6E-409C-BE32-E72D297353CC}">
              <c16:uniqueId val="{00000005-D3F2-448E-B2BA-2CEC3B8B8E68}"/>
            </c:ext>
          </c:extLst>
        </c:ser>
        <c:dLbls>
          <c:showLegendKey val="0"/>
          <c:showVal val="0"/>
          <c:showCatName val="0"/>
          <c:showSerName val="0"/>
          <c:showPercent val="0"/>
          <c:showBubbleSize val="0"/>
        </c:dLbls>
        <c:smooth val="0"/>
        <c:axId val="653127456"/>
        <c:axId val="718242560"/>
      </c:lineChart>
      <c:catAx>
        <c:axId val="653127456"/>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18242560"/>
        <c:crosses val="autoZero"/>
        <c:auto val="1"/>
        <c:lblAlgn val="ctr"/>
        <c:lblOffset val="100"/>
        <c:noMultiLvlLbl val="0"/>
      </c:catAx>
      <c:valAx>
        <c:axId val="718242560"/>
        <c:scaling>
          <c:orientation val="minMax"/>
          <c:min val="400000"/>
        </c:scaling>
        <c:delete val="0"/>
        <c:axPos val="l"/>
        <c:numFmt formatCode="#,##0"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653127456"/>
        <c:crosses val="autoZero"/>
        <c:crossBetween val="between"/>
      </c:valAx>
      <c:spPr>
        <a:noFill/>
        <a:ln>
          <a:noFill/>
        </a:ln>
        <a:effectLst/>
      </c:spPr>
    </c:plotArea>
    <c:legend>
      <c:legendPos val="t"/>
      <c:layout>
        <c:manualLayout>
          <c:xMode val="edge"/>
          <c:yMode val="edge"/>
          <c:x val="0.47092160493827162"/>
          <c:y val="0.63631944444444455"/>
          <c:w val="0.40090236625514403"/>
          <c:h val="0.1407363662875473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30658436214005E-2"/>
          <c:y val="3.6803368328958891E-2"/>
          <c:w val="0.89651378600823051"/>
          <c:h val="0.82639735514427093"/>
        </c:manualLayout>
      </c:layout>
      <c:lineChart>
        <c:grouping val="standard"/>
        <c:varyColors val="0"/>
        <c:ser>
          <c:idx val="0"/>
          <c:order val="0"/>
          <c:tx>
            <c:v>  Sysselsatta - Göteborgs arbetsmarknadsregion</c:v>
          </c:tx>
          <c:spPr>
            <a:ln w="76200" cap="rnd">
              <a:solidFill>
                <a:schemeClr val="accent2"/>
              </a:solidFill>
              <a:round/>
            </a:ln>
            <a:effectLst/>
          </c:spPr>
          <c:marker>
            <c:symbol val="none"/>
          </c:marker>
          <c:dLbls>
            <c:dLbl>
              <c:idx val="0"/>
              <c:layout>
                <c:manualLayout>
                  <c:x val="1.2450980392156863E-2"/>
                  <c:y val="-0.1270000000000000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85F-B74B-513BB7F7CF90}"/>
                </c:ext>
              </c:extLst>
            </c:dLbl>
            <c:dLbl>
              <c:idx val="22"/>
              <c:layout>
                <c:manualLayout>
                  <c:x val="-6.3862336355804683E-2"/>
                  <c:y val="-5.6444444444444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15-485F-B74B-513BB7F7CF90}"/>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cat>
            <c:numRef>
              <c:f>'Mål 2 - del 2'!$E$6:$E$28</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'Mål 2 - del 2'!$G$6:$G$28</c:f>
              <c:numCache>
                <c:formatCode>#,##0</c:formatCode>
                <c:ptCount val="23"/>
                <c:pt idx="0">
                  <c:v>538187.33137066884</c:v>
                </c:pt>
                <c:pt idx="1">
                  <c:v>547702.06209367642</c:v>
                </c:pt>
                <c:pt idx="2">
                  <c:v>559485.13511039515</c:v>
                </c:pt>
                <c:pt idx="3">
                  <c:v>554541.25044872321</c:v>
                </c:pt>
                <c:pt idx="4">
                  <c:v>566774.87234280922</c:v>
                </c:pt>
                <c:pt idx="5">
                  <c:v>572188.54978524055</c:v>
                </c:pt>
                <c:pt idx="6">
                  <c:v>587450.86858897808</c:v>
                </c:pt>
                <c:pt idx="7">
                  <c:v>602957.82508525753</c:v>
                </c:pt>
                <c:pt idx="8">
                  <c:v>606269.59701005835</c:v>
                </c:pt>
                <c:pt idx="9">
                  <c:v>586505.26264815463</c:v>
                </c:pt>
                <c:pt idx="10">
                  <c:v>601670.97547917813</c:v>
                </c:pt>
                <c:pt idx="11">
                  <c:v>617858.00560587121</c:v>
                </c:pt>
                <c:pt idx="12">
                  <c:v>627896.67845946748</c:v>
                </c:pt>
                <c:pt idx="13">
                  <c:v>633566.78610207688</c:v>
                </c:pt>
                <c:pt idx="14">
                  <c:v>639846.11883053102</c:v>
                </c:pt>
                <c:pt idx="15">
                  <c:v>656008.98084834928</c:v>
                </c:pt>
                <c:pt idx="16">
                  <c:v>674616.73290319124</c:v>
                </c:pt>
                <c:pt idx="17">
                  <c:v>689820.68876496633</c:v>
                </c:pt>
                <c:pt idx="18">
                  <c:v>700088.89953306445</c:v>
                </c:pt>
                <c:pt idx="19">
                  <c:v>712469.34553160367</c:v>
                </c:pt>
                <c:pt idx="20">
                  <c:v>697126</c:v>
                </c:pt>
                <c:pt idx="21">
                  <c:v>718288</c:v>
                </c:pt>
                <c:pt idx="22">
                  <c:v>739342</c:v>
                </c:pt>
              </c:numCache>
            </c:numRef>
          </c:val>
          <c:smooth val="0"/>
          <c:extLst>
            <c:ext xmlns:c16="http://schemas.microsoft.com/office/drawing/2014/chart" uri="{C3380CC4-5D6E-409C-BE32-E72D297353CC}">
              <c16:uniqueId val="{00000002-CD15-485F-B74B-513BB7F7CF90}"/>
            </c:ext>
          </c:extLst>
        </c:ser>
        <c:ser>
          <c:idx val="1"/>
          <c:order val="1"/>
          <c:tx>
            <c:v>  Sysselsatta - Göteborgsregionen</c:v>
          </c:tx>
          <c:spPr>
            <a:ln w="76200" cap="rnd">
              <a:solidFill>
                <a:schemeClr val="accent4"/>
              </a:solidFill>
              <a:round/>
            </a:ln>
            <a:effectLst/>
          </c:spPr>
          <c:marker>
            <c:symbol val="none"/>
          </c:marker>
          <c:dLbls>
            <c:dLbl>
              <c:idx val="0"/>
              <c:layout>
                <c:manualLayout>
                  <c:x val="2.4901960784313726E-2"/>
                  <c:y val="6.3500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15-485F-B74B-513BB7F7CF90}"/>
                </c:ext>
              </c:extLst>
            </c:dLbl>
            <c:dLbl>
              <c:idx val="22"/>
              <c:layout>
                <c:manualLayout>
                  <c:x val="-7.6182716049382621E-2"/>
                  <c:y val="0.115240740740740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15-485F-B74B-513BB7F7CF90}"/>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4"/>
                      </a:solidFill>
                      <a:round/>
                    </a:ln>
                    <a:effectLst/>
                  </c:spPr>
                </c15:leaderLines>
              </c:ext>
            </c:extLst>
          </c:dLbls>
          <c:cat>
            <c:numRef>
              <c:f>'Mål 2 - del 2'!$E$6:$E$28</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'Mål 2 - del 2'!$F$6:$F$28</c:f>
              <c:numCache>
                <c:formatCode>#,##0</c:formatCode>
                <c:ptCount val="23"/>
                <c:pt idx="0">
                  <c:v>400307.2548371497</c:v>
                </c:pt>
                <c:pt idx="1">
                  <c:v>408773.95504581026</c:v>
                </c:pt>
                <c:pt idx="2">
                  <c:v>417516.59063368081</c:v>
                </c:pt>
                <c:pt idx="3">
                  <c:v>414705.73235874512</c:v>
                </c:pt>
                <c:pt idx="4">
                  <c:v>424218.07584387902</c:v>
                </c:pt>
                <c:pt idx="5">
                  <c:v>428203.7841003678</c:v>
                </c:pt>
                <c:pt idx="6">
                  <c:v>439787.15364217601</c:v>
                </c:pt>
                <c:pt idx="7">
                  <c:v>453110.8678360933</c:v>
                </c:pt>
                <c:pt idx="8">
                  <c:v>457442.72199356946</c:v>
                </c:pt>
                <c:pt idx="9">
                  <c:v>443286.78732866305</c:v>
                </c:pt>
                <c:pt idx="10">
                  <c:v>455869.199077597</c:v>
                </c:pt>
                <c:pt idx="11">
                  <c:v>469354.86645020265</c:v>
                </c:pt>
                <c:pt idx="12">
                  <c:v>478701.58813436178</c:v>
                </c:pt>
                <c:pt idx="13">
                  <c:v>485047.5091878876</c:v>
                </c:pt>
                <c:pt idx="14">
                  <c:v>490441.82899181562</c:v>
                </c:pt>
                <c:pt idx="15">
                  <c:v>504494.03826532385</c:v>
                </c:pt>
                <c:pt idx="16">
                  <c:v>519713.14269349858</c:v>
                </c:pt>
                <c:pt idx="17">
                  <c:v>532359.78866497509</c:v>
                </c:pt>
                <c:pt idx="18">
                  <c:v>542060.64763255883</c:v>
                </c:pt>
                <c:pt idx="19">
                  <c:v>552480.96011439455</c:v>
                </c:pt>
                <c:pt idx="20">
                  <c:v>539691</c:v>
                </c:pt>
                <c:pt idx="21">
                  <c:v>558117</c:v>
                </c:pt>
                <c:pt idx="22">
                  <c:v>577238</c:v>
                </c:pt>
              </c:numCache>
            </c:numRef>
          </c:val>
          <c:smooth val="0"/>
          <c:extLst>
            <c:ext xmlns:c16="http://schemas.microsoft.com/office/drawing/2014/chart" uri="{C3380CC4-5D6E-409C-BE32-E72D297353CC}">
              <c16:uniqueId val="{00000005-CD15-485F-B74B-513BB7F7CF90}"/>
            </c:ext>
          </c:extLst>
        </c:ser>
        <c:dLbls>
          <c:showLegendKey val="0"/>
          <c:showVal val="0"/>
          <c:showCatName val="0"/>
          <c:showSerName val="0"/>
          <c:showPercent val="0"/>
          <c:showBubbleSize val="0"/>
        </c:dLbls>
        <c:smooth val="0"/>
        <c:axId val="653127456"/>
        <c:axId val="718242560"/>
      </c:lineChart>
      <c:catAx>
        <c:axId val="653127456"/>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18242560"/>
        <c:crosses val="autoZero"/>
        <c:auto val="1"/>
        <c:lblAlgn val="ctr"/>
        <c:lblOffset val="100"/>
        <c:noMultiLvlLbl val="0"/>
      </c:catAx>
      <c:valAx>
        <c:axId val="718242560"/>
        <c:scaling>
          <c:orientation val="minMax"/>
          <c:min val="200000"/>
        </c:scaling>
        <c:delete val="0"/>
        <c:axPos val="l"/>
        <c:numFmt formatCode="#,##0"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653127456"/>
        <c:crosses val="autoZero"/>
        <c:crossBetween val="between"/>
      </c:valAx>
      <c:spPr>
        <a:noFill/>
        <a:ln>
          <a:noFill/>
        </a:ln>
        <a:effectLst/>
      </c:spPr>
    </c:plotArea>
    <c:legend>
      <c:legendPos val="t"/>
      <c:layout>
        <c:manualLayout>
          <c:xMode val="edge"/>
          <c:yMode val="edge"/>
          <c:x val="0.36728744855967072"/>
          <c:y val="0.62808796296296299"/>
          <c:w val="0.54326368312757201"/>
          <c:h val="0.1407363662875473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9886831275721E-2"/>
          <c:y val="3.3233698438224817E-2"/>
          <c:w val="0.934799485596708"/>
          <c:h val="0.90005322305382751"/>
        </c:manualLayout>
      </c:layout>
      <c:barChart>
        <c:barDir val="col"/>
        <c:grouping val="clustered"/>
        <c:varyColors val="0"/>
        <c:ser>
          <c:idx val="2"/>
          <c:order val="0"/>
          <c:tx>
            <c:v>  Göteborgs Stad</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'NKI per storstadsregion'!$A$16:$A$21</c:f>
              <c:numCache>
                <c:formatCode>General</c:formatCode>
                <c:ptCount val="6"/>
                <c:pt idx="0">
                  <c:v>2018</c:v>
                </c:pt>
                <c:pt idx="1">
                  <c:v>2019</c:v>
                </c:pt>
                <c:pt idx="2">
                  <c:v>2020</c:v>
                </c:pt>
                <c:pt idx="3">
                  <c:v>2021</c:v>
                </c:pt>
                <c:pt idx="4">
                  <c:v>2022</c:v>
                </c:pt>
                <c:pt idx="5">
                  <c:v>2023</c:v>
                </c:pt>
              </c:numCache>
              <c:extLst/>
            </c:numRef>
          </c:cat>
          <c:val>
            <c:numRef>
              <c:f>'NKI per storstadsregion'!$J$16:$J$21</c:f>
              <c:numCache>
                <c:formatCode>General</c:formatCode>
                <c:ptCount val="6"/>
                <c:pt idx="0">
                  <c:v>68</c:v>
                </c:pt>
                <c:pt idx="1">
                  <c:v>69</c:v>
                </c:pt>
                <c:pt idx="2">
                  <c:v>73</c:v>
                </c:pt>
                <c:pt idx="3">
                  <c:v>71</c:v>
                </c:pt>
                <c:pt idx="4">
                  <c:v>71</c:v>
                </c:pt>
                <c:pt idx="5">
                  <c:v>71</c:v>
                </c:pt>
              </c:numCache>
              <c:extLst/>
            </c:numRef>
          </c:val>
          <c:extLst>
            <c:ext xmlns:c16="http://schemas.microsoft.com/office/drawing/2014/chart" uri="{C3380CC4-5D6E-409C-BE32-E72D297353CC}">
              <c16:uniqueId val="{00000000-2A6B-41C5-AAC1-82E4E189909F}"/>
            </c:ext>
          </c:extLst>
        </c:ser>
        <c:ser>
          <c:idx val="0"/>
          <c:order val="1"/>
          <c:tx>
            <c:v>  Stockholm Stad</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'NKI per storstadsregion'!$A$16:$A$21</c:f>
              <c:numCache>
                <c:formatCode>General</c:formatCode>
                <c:ptCount val="6"/>
                <c:pt idx="0">
                  <c:v>2018</c:v>
                </c:pt>
                <c:pt idx="1">
                  <c:v>2019</c:v>
                </c:pt>
                <c:pt idx="2">
                  <c:v>2020</c:v>
                </c:pt>
                <c:pt idx="3">
                  <c:v>2021</c:v>
                </c:pt>
                <c:pt idx="4">
                  <c:v>2022</c:v>
                </c:pt>
                <c:pt idx="5">
                  <c:v>2023</c:v>
                </c:pt>
              </c:numCache>
              <c:extLst/>
            </c:numRef>
          </c:cat>
          <c:val>
            <c:numRef>
              <c:f>'NKI per storstadsregion'!$H$16:$H$21</c:f>
              <c:numCache>
                <c:formatCode>General</c:formatCode>
                <c:ptCount val="6"/>
                <c:pt idx="0">
                  <c:v>74</c:v>
                </c:pt>
                <c:pt idx="1">
                  <c:v>73</c:v>
                </c:pt>
                <c:pt idx="2">
                  <c:v>73</c:v>
                </c:pt>
                <c:pt idx="3">
                  <c:v>70</c:v>
                </c:pt>
                <c:pt idx="4">
                  <c:v>76</c:v>
                </c:pt>
                <c:pt idx="5">
                  <c:v>72</c:v>
                </c:pt>
              </c:numCache>
              <c:extLst/>
            </c:numRef>
          </c:val>
          <c:extLst>
            <c:ext xmlns:c16="http://schemas.microsoft.com/office/drawing/2014/chart" uri="{C3380CC4-5D6E-409C-BE32-E72D297353CC}">
              <c16:uniqueId val="{00000001-2A6B-41C5-AAC1-82E4E189909F}"/>
            </c:ext>
          </c:extLst>
        </c:ser>
        <c:ser>
          <c:idx val="4"/>
          <c:order val="2"/>
          <c:tx>
            <c:v>  Malmö Stad</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'NKI per storstadsregion'!$A$16:$A$21</c:f>
              <c:numCache>
                <c:formatCode>General</c:formatCode>
                <c:ptCount val="6"/>
                <c:pt idx="0">
                  <c:v>2018</c:v>
                </c:pt>
                <c:pt idx="1">
                  <c:v>2019</c:v>
                </c:pt>
                <c:pt idx="2">
                  <c:v>2020</c:v>
                </c:pt>
                <c:pt idx="3">
                  <c:v>2021</c:v>
                </c:pt>
                <c:pt idx="4">
                  <c:v>2022</c:v>
                </c:pt>
                <c:pt idx="5">
                  <c:v>2023</c:v>
                </c:pt>
              </c:numCache>
              <c:extLst/>
            </c:numRef>
          </c:cat>
          <c:val>
            <c:numRef>
              <c:f>'NKI per storstadsregion'!$I$16:$I$21</c:f>
              <c:numCache>
                <c:formatCode>General</c:formatCode>
                <c:ptCount val="6"/>
                <c:pt idx="0">
                  <c:v>72</c:v>
                </c:pt>
                <c:pt idx="1">
                  <c:v>73</c:v>
                </c:pt>
                <c:pt idx="2">
                  <c:v>72</c:v>
                </c:pt>
                <c:pt idx="3">
                  <c:v>74</c:v>
                </c:pt>
                <c:pt idx="4">
                  <c:v>73</c:v>
                </c:pt>
                <c:pt idx="5">
                  <c:v>74</c:v>
                </c:pt>
              </c:numCache>
              <c:extLst/>
            </c:numRef>
          </c:val>
          <c:extLst>
            <c:ext xmlns:c16="http://schemas.microsoft.com/office/drawing/2014/chart" uri="{C3380CC4-5D6E-409C-BE32-E72D297353CC}">
              <c16:uniqueId val="{00000002-2A6B-41C5-AAC1-82E4E189909F}"/>
            </c:ext>
          </c:extLst>
        </c:ser>
        <c:ser>
          <c:idx val="3"/>
          <c:order val="3"/>
          <c:tx>
            <c:v>  Sverige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'NKI per storstadsregion'!$A$16:$A$21</c:f>
              <c:numCache>
                <c:formatCode>General</c:formatCode>
                <c:ptCount val="6"/>
                <c:pt idx="0">
                  <c:v>2018</c:v>
                </c:pt>
                <c:pt idx="1">
                  <c:v>2019</c:v>
                </c:pt>
                <c:pt idx="2">
                  <c:v>2020</c:v>
                </c:pt>
                <c:pt idx="3">
                  <c:v>2021</c:v>
                </c:pt>
                <c:pt idx="4">
                  <c:v>2022</c:v>
                </c:pt>
                <c:pt idx="5">
                  <c:v>2023</c:v>
                </c:pt>
              </c:numCache>
              <c:extLst/>
            </c:numRef>
          </c:cat>
          <c:val>
            <c:numRef>
              <c:f>'NKI per storstadsregion'!$F$16:$F$21</c:f>
              <c:numCache>
                <c:formatCode>General</c:formatCode>
                <c:ptCount val="6"/>
                <c:pt idx="0">
                  <c:v>72</c:v>
                </c:pt>
                <c:pt idx="1">
                  <c:v>73</c:v>
                </c:pt>
                <c:pt idx="2">
                  <c:v>74</c:v>
                </c:pt>
                <c:pt idx="3">
                  <c:v>74</c:v>
                </c:pt>
                <c:pt idx="4">
                  <c:v>75</c:v>
                </c:pt>
                <c:pt idx="5">
                  <c:v>75</c:v>
                </c:pt>
              </c:numCache>
              <c:extLst/>
            </c:numRef>
          </c:val>
          <c:extLst>
            <c:ext xmlns:c16="http://schemas.microsoft.com/office/drawing/2014/chart" uri="{C3380CC4-5D6E-409C-BE32-E72D297353CC}">
              <c16:uniqueId val="{00000003-2A6B-41C5-AAC1-82E4E189909F}"/>
            </c:ext>
          </c:extLst>
        </c:ser>
        <c:dLbls>
          <c:showLegendKey val="0"/>
          <c:showVal val="0"/>
          <c:showCatName val="0"/>
          <c:showSerName val="0"/>
          <c:showPercent val="0"/>
          <c:showBubbleSize val="0"/>
        </c:dLbls>
        <c:gapWidth val="150"/>
        <c:overlap val="-20"/>
        <c:axId val="467664896"/>
        <c:axId val="467667848"/>
      </c:barChart>
      <c:lineChart>
        <c:grouping val="standard"/>
        <c:varyColors val="0"/>
        <c:ser>
          <c:idx val="1"/>
          <c:order val="4"/>
          <c:tx>
            <c:v>  Godkänt NKI</c:v>
          </c:tx>
          <c:spPr>
            <a:ln w="38100" cap="rnd">
              <a:solidFill>
                <a:schemeClr val="tx1"/>
              </a:solidFill>
              <a:prstDash val="sysDot"/>
              <a:round/>
            </a:ln>
            <a:effectLst/>
          </c:spPr>
          <c:marker>
            <c:symbol val="none"/>
          </c:marker>
          <c:cat>
            <c:numRef>
              <c:f>'NKI per storstadsregion'!$A$16:$A$20</c:f>
              <c:numCache>
                <c:formatCode>General</c:formatCode>
                <c:ptCount val="5"/>
                <c:pt idx="0">
                  <c:v>2018</c:v>
                </c:pt>
                <c:pt idx="1">
                  <c:v>2019</c:v>
                </c:pt>
                <c:pt idx="2">
                  <c:v>2020</c:v>
                </c:pt>
                <c:pt idx="3">
                  <c:v>2021</c:v>
                </c:pt>
                <c:pt idx="4">
                  <c:v>2022</c:v>
                </c:pt>
              </c:numCache>
              <c:extLst/>
            </c:numRef>
          </c:cat>
          <c:val>
            <c:numRef>
              <c:f>'NKI per storstadsregion'!$L$16:$L$21</c:f>
              <c:numCache>
                <c:formatCode>General</c:formatCode>
                <c:ptCount val="6"/>
                <c:pt idx="0">
                  <c:v>62</c:v>
                </c:pt>
                <c:pt idx="1">
                  <c:v>62</c:v>
                </c:pt>
                <c:pt idx="2">
                  <c:v>62</c:v>
                </c:pt>
                <c:pt idx="3">
                  <c:v>62</c:v>
                </c:pt>
                <c:pt idx="4">
                  <c:v>62</c:v>
                </c:pt>
                <c:pt idx="5">
                  <c:v>62</c:v>
                </c:pt>
              </c:numCache>
              <c:extLst/>
            </c:numRef>
          </c:val>
          <c:smooth val="0"/>
          <c:extLst>
            <c:ext xmlns:c16="http://schemas.microsoft.com/office/drawing/2014/chart" uri="{C3380CC4-5D6E-409C-BE32-E72D297353CC}">
              <c16:uniqueId val="{00000004-2A6B-41C5-AAC1-82E4E189909F}"/>
            </c:ext>
          </c:extLst>
        </c:ser>
        <c:dLbls>
          <c:showLegendKey val="0"/>
          <c:showVal val="0"/>
          <c:showCatName val="0"/>
          <c:showSerName val="0"/>
          <c:showPercent val="0"/>
          <c:showBubbleSize val="0"/>
        </c:dLbls>
        <c:marker val="1"/>
        <c:smooth val="0"/>
        <c:axId val="467664896"/>
        <c:axId val="467667848"/>
      </c:lineChart>
      <c:catAx>
        <c:axId val="467664896"/>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467667848"/>
        <c:crosses val="autoZero"/>
        <c:auto val="1"/>
        <c:lblAlgn val="ctr"/>
        <c:lblOffset val="100"/>
        <c:noMultiLvlLbl val="0"/>
      </c:catAx>
      <c:valAx>
        <c:axId val="467667848"/>
        <c:scaling>
          <c:orientation val="minMax"/>
          <c:max val="100"/>
          <c:min val="0"/>
        </c:scaling>
        <c:delete val="0"/>
        <c:axPos val="l"/>
        <c:numFmt formatCode="General"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467664896"/>
        <c:crosses val="autoZero"/>
        <c:crossBetween val="between"/>
        <c:majorUnit val="20"/>
      </c:valAx>
      <c:spPr>
        <a:noFill/>
        <a:ln>
          <a:noFill/>
        </a:ln>
        <a:effectLst/>
      </c:spPr>
    </c:plotArea>
    <c:legend>
      <c:legendPos val="t"/>
      <c:layout>
        <c:manualLayout>
          <c:xMode val="edge"/>
          <c:yMode val="edge"/>
          <c:x val="8.1099485596707821E-2"/>
          <c:y val="4.1253333333333336E-2"/>
          <c:w val="0.87690318930041156"/>
          <c:h val="5.626638888888888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12037037037046E-2"/>
          <c:y val="3.3233698438224817E-2"/>
          <c:w val="0.93218631687242803"/>
          <c:h val="0.90005322305382751"/>
        </c:manualLayout>
      </c:layout>
      <c:barChart>
        <c:barDir val="col"/>
        <c:grouping val="clustered"/>
        <c:varyColors val="0"/>
        <c:ser>
          <c:idx val="3"/>
          <c:order val="0"/>
          <c:tx>
            <c:v>  Göteborgsregionen</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'NKI per storstadsregion'!$A$16:$A$21</c:f>
              <c:numCache>
                <c:formatCode>General</c:formatCode>
                <c:ptCount val="6"/>
                <c:pt idx="0">
                  <c:v>2018</c:v>
                </c:pt>
                <c:pt idx="1">
                  <c:v>2019</c:v>
                </c:pt>
                <c:pt idx="2">
                  <c:v>2020</c:v>
                </c:pt>
                <c:pt idx="3">
                  <c:v>2021</c:v>
                </c:pt>
                <c:pt idx="4">
                  <c:v>2022</c:v>
                </c:pt>
                <c:pt idx="5">
                  <c:v>2023</c:v>
                </c:pt>
              </c:numCache>
              <c:extLst/>
            </c:numRef>
          </c:cat>
          <c:val>
            <c:numRef>
              <c:f>'NKI per storstadsregion'!$E$16:$E$21</c:f>
              <c:numCache>
                <c:formatCode>General</c:formatCode>
                <c:ptCount val="6"/>
                <c:pt idx="0">
                  <c:v>68</c:v>
                </c:pt>
                <c:pt idx="1">
                  <c:v>69</c:v>
                </c:pt>
                <c:pt idx="2">
                  <c:v>72</c:v>
                </c:pt>
                <c:pt idx="3">
                  <c:v>71</c:v>
                </c:pt>
                <c:pt idx="4">
                  <c:v>71</c:v>
                </c:pt>
                <c:pt idx="5">
                  <c:v>71</c:v>
                </c:pt>
              </c:numCache>
              <c:extLst/>
            </c:numRef>
          </c:val>
          <c:extLst>
            <c:ext xmlns:c16="http://schemas.microsoft.com/office/drawing/2014/chart" uri="{C3380CC4-5D6E-409C-BE32-E72D297353CC}">
              <c16:uniqueId val="{00000000-43E9-404B-8E55-D9848484C9E4}"/>
            </c:ext>
          </c:extLst>
        </c:ser>
        <c:ser>
          <c:idx val="4"/>
          <c:order val="1"/>
          <c:tx>
            <c:v>  Stockholmsregionen</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'NKI per storstadsregion'!$A$16:$A$21</c:f>
              <c:numCache>
                <c:formatCode>General</c:formatCode>
                <c:ptCount val="6"/>
                <c:pt idx="0">
                  <c:v>2018</c:v>
                </c:pt>
                <c:pt idx="1">
                  <c:v>2019</c:v>
                </c:pt>
                <c:pt idx="2">
                  <c:v>2020</c:v>
                </c:pt>
                <c:pt idx="3">
                  <c:v>2021</c:v>
                </c:pt>
                <c:pt idx="4">
                  <c:v>2022</c:v>
                </c:pt>
                <c:pt idx="5">
                  <c:v>2023</c:v>
                </c:pt>
              </c:numCache>
              <c:extLst/>
            </c:numRef>
          </c:cat>
          <c:val>
            <c:numRef>
              <c:f>'NKI per storstadsregion'!$C$16:$C$21</c:f>
              <c:numCache>
                <c:formatCode>General</c:formatCode>
                <c:ptCount val="6"/>
                <c:pt idx="0">
                  <c:v>73</c:v>
                </c:pt>
                <c:pt idx="1">
                  <c:v>73</c:v>
                </c:pt>
                <c:pt idx="2">
                  <c:v>74</c:v>
                </c:pt>
                <c:pt idx="3">
                  <c:v>73</c:v>
                </c:pt>
                <c:pt idx="4">
                  <c:v>75</c:v>
                </c:pt>
                <c:pt idx="5">
                  <c:v>75</c:v>
                </c:pt>
              </c:numCache>
              <c:extLst/>
            </c:numRef>
          </c:val>
          <c:extLst>
            <c:ext xmlns:c16="http://schemas.microsoft.com/office/drawing/2014/chart" uri="{C3380CC4-5D6E-409C-BE32-E72D297353CC}">
              <c16:uniqueId val="{00000001-43E9-404B-8E55-D9848484C9E4}"/>
            </c:ext>
          </c:extLst>
        </c:ser>
        <c:ser>
          <c:idx val="0"/>
          <c:order val="2"/>
          <c:tx>
            <c:v>  Malmöregionen</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'NKI per storstadsregion'!$A$16:$A$21</c:f>
              <c:numCache>
                <c:formatCode>General</c:formatCode>
                <c:ptCount val="6"/>
                <c:pt idx="0">
                  <c:v>2018</c:v>
                </c:pt>
                <c:pt idx="1">
                  <c:v>2019</c:v>
                </c:pt>
                <c:pt idx="2">
                  <c:v>2020</c:v>
                </c:pt>
                <c:pt idx="3">
                  <c:v>2021</c:v>
                </c:pt>
                <c:pt idx="4">
                  <c:v>2022</c:v>
                </c:pt>
                <c:pt idx="5">
                  <c:v>2023</c:v>
                </c:pt>
              </c:numCache>
              <c:extLst/>
            </c:numRef>
          </c:cat>
          <c:val>
            <c:numRef>
              <c:f>'NKI per storstadsregion'!$D$16:$D$21</c:f>
              <c:numCache>
                <c:formatCode>0</c:formatCode>
                <c:ptCount val="6"/>
                <c:pt idx="0">
                  <c:v>71.41859270672829</c:v>
                </c:pt>
                <c:pt idx="1">
                  <c:v>72.727320954907171</c:v>
                </c:pt>
                <c:pt idx="2">
                  <c:v>73.285870158210585</c:v>
                </c:pt>
                <c:pt idx="3">
                  <c:v>73.080088987764185</c:v>
                </c:pt>
                <c:pt idx="4">
                  <c:v>73</c:v>
                </c:pt>
                <c:pt idx="5">
                  <c:v>74</c:v>
                </c:pt>
              </c:numCache>
              <c:extLst/>
            </c:numRef>
          </c:val>
          <c:extLst>
            <c:ext xmlns:c16="http://schemas.microsoft.com/office/drawing/2014/chart" uri="{C3380CC4-5D6E-409C-BE32-E72D297353CC}">
              <c16:uniqueId val="{00000002-43E9-404B-8E55-D9848484C9E4}"/>
            </c:ext>
          </c:extLst>
        </c:ser>
        <c:ser>
          <c:idx val="1"/>
          <c:order val="3"/>
          <c:tx>
            <c:v>  Sverige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'NKI per storstadsregion'!$A$16:$A$21</c:f>
              <c:numCache>
                <c:formatCode>General</c:formatCode>
                <c:ptCount val="6"/>
                <c:pt idx="0">
                  <c:v>2018</c:v>
                </c:pt>
                <c:pt idx="1">
                  <c:v>2019</c:v>
                </c:pt>
                <c:pt idx="2">
                  <c:v>2020</c:v>
                </c:pt>
                <c:pt idx="3">
                  <c:v>2021</c:v>
                </c:pt>
                <c:pt idx="4">
                  <c:v>2022</c:v>
                </c:pt>
                <c:pt idx="5">
                  <c:v>2023</c:v>
                </c:pt>
              </c:numCache>
              <c:extLst/>
            </c:numRef>
          </c:cat>
          <c:val>
            <c:numRef>
              <c:f>'NKI per storstadsregion'!$F$16:$F$21</c:f>
              <c:numCache>
                <c:formatCode>General</c:formatCode>
                <c:ptCount val="6"/>
                <c:pt idx="0">
                  <c:v>72</c:v>
                </c:pt>
                <c:pt idx="1">
                  <c:v>73</c:v>
                </c:pt>
                <c:pt idx="2">
                  <c:v>74</c:v>
                </c:pt>
                <c:pt idx="3">
                  <c:v>74</c:v>
                </c:pt>
                <c:pt idx="4">
                  <c:v>75</c:v>
                </c:pt>
                <c:pt idx="5">
                  <c:v>75</c:v>
                </c:pt>
              </c:numCache>
              <c:extLst/>
            </c:numRef>
          </c:val>
          <c:extLst>
            <c:ext xmlns:c16="http://schemas.microsoft.com/office/drawing/2014/chart" uri="{C3380CC4-5D6E-409C-BE32-E72D297353CC}">
              <c16:uniqueId val="{00000003-43E9-404B-8E55-D9848484C9E4}"/>
            </c:ext>
          </c:extLst>
        </c:ser>
        <c:dLbls>
          <c:showLegendKey val="0"/>
          <c:showVal val="0"/>
          <c:showCatName val="0"/>
          <c:showSerName val="0"/>
          <c:showPercent val="0"/>
          <c:showBubbleSize val="0"/>
        </c:dLbls>
        <c:gapWidth val="150"/>
        <c:overlap val="-20"/>
        <c:axId val="467664896"/>
        <c:axId val="467667848"/>
      </c:barChart>
      <c:lineChart>
        <c:grouping val="standard"/>
        <c:varyColors val="0"/>
        <c:ser>
          <c:idx val="2"/>
          <c:order val="4"/>
          <c:tx>
            <c:v>  Godkänt NKI</c:v>
          </c:tx>
          <c:spPr>
            <a:ln w="28575" cap="rnd">
              <a:solidFill>
                <a:schemeClr val="tx1"/>
              </a:solidFill>
              <a:prstDash val="sysDot"/>
              <a:round/>
            </a:ln>
            <a:effectLst/>
          </c:spPr>
          <c:marker>
            <c:symbol val="none"/>
          </c:marker>
          <c:cat>
            <c:strLit>
              <c:ptCount val="6"/>
              <c:pt idx="0">
                <c:v>2018</c:v>
              </c:pt>
              <c:pt idx="1">
                <c:v>2019</c:v>
              </c:pt>
              <c:pt idx="2">
                <c:v>2020</c:v>
              </c:pt>
              <c:pt idx="3">
                <c:v>2021</c:v>
              </c:pt>
              <c:pt idx="4">
                <c:v>2022</c:v>
              </c:pt>
              <c:pt idx="5">
                <c:v>2023</c:v>
              </c:pt>
              <c:extLst>
                <c:ext xmlns:c15="http://schemas.microsoft.com/office/drawing/2012/chart" uri="{02D57815-91ED-43cb-92C2-25804820EDAC}">
                  <c15:autoCat val="1"/>
                </c:ext>
              </c:extLst>
            </c:strLit>
          </c:cat>
          <c:val>
            <c:numRef>
              <c:f>'NKI per storstadsregion'!$L$16:$L$21</c:f>
              <c:numCache>
                <c:formatCode>General</c:formatCode>
                <c:ptCount val="6"/>
                <c:pt idx="0">
                  <c:v>62</c:v>
                </c:pt>
                <c:pt idx="1">
                  <c:v>62</c:v>
                </c:pt>
                <c:pt idx="2">
                  <c:v>62</c:v>
                </c:pt>
                <c:pt idx="3">
                  <c:v>62</c:v>
                </c:pt>
                <c:pt idx="4">
                  <c:v>62</c:v>
                </c:pt>
                <c:pt idx="5">
                  <c:v>62</c:v>
                </c:pt>
              </c:numCache>
              <c:extLst/>
            </c:numRef>
          </c:val>
          <c:smooth val="0"/>
          <c:extLst>
            <c:ext xmlns:c16="http://schemas.microsoft.com/office/drawing/2014/chart" uri="{C3380CC4-5D6E-409C-BE32-E72D297353CC}">
              <c16:uniqueId val="{00000004-43E9-404B-8E55-D9848484C9E4}"/>
            </c:ext>
          </c:extLst>
        </c:ser>
        <c:dLbls>
          <c:showLegendKey val="0"/>
          <c:showVal val="0"/>
          <c:showCatName val="0"/>
          <c:showSerName val="0"/>
          <c:showPercent val="0"/>
          <c:showBubbleSize val="0"/>
        </c:dLbls>
        <c:marker val="1"/>
        <c:smooth val="0"/>
        <c:axId val="467664896"/>
        <c:axId val="467667848"/>
      </c:lineChart>
      <c:catAx>
        <c:axId val="467664896"/>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467667848"/>
        <c:crosses val="autoZero"/>
        <c:auto val="1"/>
        <c:lblAlgn val="ctr"/>
        <c:lblOffset val="100"/>
        <c:noMultiLvlLbl val="0"/>
      </c:catAx>
      <c:valAx>
        <c:axId val="467667848"/>
        <c:scaling>
          <c:orientation val="minMax"/>
          <c:max val="100"/>
          <c:min val="0"/>
        </c:scaling>
        <c:delete val="0"/>
        <c:axPos val="l"/>
        <c:numFmt formatCode="General"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467664896"/>
        <c:crosses val="autoZero"/>
        <c:crossBetween val="between"/>
        <c:majorUnit val="20"/>
      </c:valAx>
      <c:spPr>
        <a:noFill/>
        <a:ln>
          <a:noFill/>
        </a:ln>
        <a:effectLst/>
      </c:spPr>
    </c:plotArea>
    <c:legend>
      <c:legendPos val="t"/>
      <c:layout>
        <c:manualLayout>
          <c:xMode val="edge"/>
          <c:yMode val="edge"/>
          <c:x val="0.10443134920634921"/>
          <c:y val="5.183666666666667E-2"/>
          <c:w val="0.83509246031746032"/>
          <c:h val="5.626638888888888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70390077962916E-2"/>
          <c:y val="4.9066358024691378E-2"/>
          <c:w val="0.91075600637102172"/>
          <c:h val="0.82169305839760742"/>
        </c:manualLayout>
      </c:layout>
      <c:lineChart>
        <c:grouping val="standard"/>
        <c:varyColors val="0"/>
        <c:ser>
          <c:idx val="3"/>
          <c:order val="0"/>
          <c:tx>
            <c:v>  Sverige</c:v>
          </c:tx>
          <c:spPr>
            <a:ln w="76200">
              <a:solidFill>
                <a:schemeClr val="accent1"/>
              </a:solidFill>
            </a:ln>
          </c:spPr>
          <c:marker>
            <c:symbol val="none"/>
          </c:marker>
          <c:dPt>
            <c:idx val="12"/>
            <c:bubble3D val="0"/>
            <c:spPr>
              <a:ln w="76200">
                <a:solidFill>
                  <a:schemeClr val="accent1"/>
                </a:solidFill>
                <a:prstDash val="sysDot"/>
              </a:ln>
            </c:spPr>
            <c:extLst>
              <c:ext xmlns:c16="http://schemas.microsoft.com/office/drawing/2014/chart" uri="{C3380CC4-5D6E-409C-BE32-E72D297353CC}">
                <c16:uniqueId val="{00000001-8EEC-454D-A115-21CC86C9D3CB}"/>
              </c:ext>
            </c:extLst>
          </c:dPt>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EC-454D-A115-21CC86C9D3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Företagsklimat!$B$6:$X$6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Företagsklimat!$B$72:$X$72</c:f>
              <c:numCache>
                <c:formatCode>0.00</c:formatCode>
                <c:ptCount val="23"/>
                <c:pt idx="0">
                  <c:v>3.1829999999999998</c:v>
                </c:pt>
                <c:pt idx="1">
                  <c:v>3.2770000000000001</c:v>
                </c:pt>
                <c:pt idx="2">
                  <c:v>3.177</c:v>
                </c:pt>
                <c:pt idx="3">
                  <c:v>3.335</c:v>
                </c:pt>
                <c:pt idx="4">
                  <c:v>3.347</c:v>
                </c:pt>
                <c:pt idx="5">
                  <c:v>3.4140000000000001</c:v>
                </c:pt>
                <c:pt idx="6">
                  <c:v>3.3849999999999998</c:v>
                </c:pt>
                <c:pt idx="7">
                  <c:v>3.339</c:v>
                </c:pt>
                <c:pt idx="8">
                  <c:v>3.3719999999999999</c:v>
                </c:pt>
                <c:pt idx="9">
                  <c:v>3.3570000000000002</c:v>
                </c:pt>
                <c:pt idx="10">
                  <c:v>3.3479999999999999</c:v>
                </c:pt>
                <c:pt idx="11">
                  <c:v>3.3079999999999998</c:v>
                </c:pt>
                <c:pt idx="12">
                  <c:v>3.34</c:v>
                </c:pt>
                <c:pt idx="13">
                  <c:v>3.371</c:v>
                </c:pt>
                <c:pt idx="14">
                  <c:v>3.3359999999999999</c:v>
                </c:pt>
                <c:pt idx="15">
                  <c:v>3.3595105437619002</c:v>
                </c:pt>
                <c:pt idx="16">
                  <c:v>3.4038218401184799</c:v>
                </c:pt>
                <c:pt idx="17">
                  <c:v>3.4172862453531598</c:v>
                </c:pt>
                <c:pt idx="18">
                  <c:v>3.3717987045341302</c:v>
                </c:pt>
                <c:pt idx="19">
                  <c:v>3.43160609454003</c:v>
                </c:pt>
                <c:pt idx="20">
                  <c:v>3.4272153999336199</c:v>
                </c:pt>
                <c:pt idx="21">
                  <c:v>3.46</c:v>
                </c:pt>
                <c:pt idx="22">
                  <c:v>3.47</c:v>
                </c:pt>
              </c:numCache>
            </c:numRef>
          </c:val>
          <c:smooth val="0"/>
          <c:extLst>
            <c:ext xmlns:c16="http://schemas.microsoft.com/office/drawing/2014/chart" uri="{C3380CC4-5D6E-409C-BE32-E72D297353CC}">
              <c16:uniqueId val="{00000003-8EEC-454D-A115-21CC86C9D3CB}"/>
            </c:ext>
          </c:extLst>
        </c:ser>
        <c:ser>
          <c:idx val="2"/>
          <c:order val="1"/>
          <c:tx>
            <c:v>  Stockholm</c:v>
          </c:tx>
          <c:spPr>
            <a:ln w="76200">
              <a:solidFill>
                <a:schemeClr val="accent3"/>
              </a:solidFill>
            </a:ln>
          </c:spPr>
          <c:marker>
            <c:symbol val="none"/>
          </c:marker>
          <c:dPt>
            <c:idx val="12"/>
            <c:bubble3D val="0"/>
            <c:spPr>
              <a:ln w="76200">
                <a:solidFill>
                  <a:schemeClr val="accent3"/>
                </a:solidFill>
                <a:prstDash val="sysDot"/>
              </a:ln>
            </c:spPr>
            <c:extLst>
              <c:ext xmlns:c16="http://schemas.microsoft.com/office/drawing/2014/chart" uri="{C3380CC4-5D6E-409C-BE32-E72D297353CC}">
                <c16:uniqueId val="{00000005-8EEC-454D-A115-21CC86C9D3CB}"/>
              </c:ext>
            </c:extLst>
          </c:dPt>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EC-454D-A115-21CC86C9D3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Företagsklimat!$B$6:$X$6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Företagsklimat!$B$57:$X$57</c:f>
              <c:numCache>
                <c:formatCode>0.00</c:formatCode>
                <c:ptCount val="23"/>
                <c:pt idx="0">
                  <c:v>3.1349999999999998</c:v>
                </c:pt>
                <c:pt idx="1">
                  <c:v>3.1259999999999999</c:v>
                </c:pt>
                <c:pt idx="2">
                  <c:v>2.871</c:v>
                </c:pt>
                <c:pt idx="3">
                  <c:v>3.0960000000000001</c:v>
                </c:pt>
                <c:pt idx="4">
                  <c:v>3.2130000000000001</c:v>
                </c:pt>
                <c:pt idx="5">
                  <c:v>3.49</c:v>
                </c:pt>
                <c:pt idx="6">
                  <c:v>3.5</c:v>
                </c:pt>
                <c:pt idx="7">
                  <c:v>3.5819999999999999</c:v>
                </c:pt>
                <c:pt idx="8">
                  <c:v>3.641</c:v>
                </c:pt>
                <c:pt idx="9">
                  <c:v>3.597</c:v>
                </c:pt>
                <c:pt idx="10">
                  <c:v>3.48</c:v>
                </c:pt>
                <c:pt idx="11">
                  <c:v>3.5649999999999999</c:v>
                </c:pt>
                <c:pt idx="12" formatCode="General">
                  <c:v>3.49</c:v>
                </c:pt>
                <c:pt idx="13" formatCode="General">
                  <c:v>3.41</c:v>
                </c:pt>
                <c:pt idx="14">
                  <c:v>3.2</c:v>
                </c:pt>
                <c:pt idx="15" formatCode="#,##0.00">
                  <c:v>3.0825688073394502</c:v>
                </c:pt>
                <c:pt idx="16" formatCode="#,##0.00">
                  <c:v>3.10691823899371</c:v>
                </c:pt>
                <c:pt idx="17" formatCode="#,##0.00">
                  <c:v>3.1751592356687901</c:v>
                </c:pt>
                <c:pt idx="18" formatCode="#,##0.00">
                  <c:v>3.31983805668016</c:v>
                </c:pt>
                <c:pt idx="19" formatCode="#,##0.00">
                  <c:v>3.3562874251496999</c:v>
                </c:pt>
                <c:pt idx="20" formatCode="#,##0.00">
                  <c:v>3.3810810810810801</c:v>
                </c:pt>
                <c:pt idx="21" formatCode="#,##0.00">
                  <c:v>3.42</c:v>
                </c:pt>
                <c:pt idx="22" formatCode="#,##0.00">
                  <c:v>3.38</c:v>
                </c:pt>
              </c:numCache>
            </c:numRef>
          </c:val>
          <c:smooth val="0"/>
          <c:extLst>
            <c:ext xmlns:c16="http://schemas.microsoft.com/office/drawing/2014/chart" uri="{C3380CC4-5D6E-409C-BE32-E72D297353CC}">
              <c16:uniqueId val="{00000007-8EEC-454D-A115-21CC86C9D3CB}"/>
            </c:ext>
          </c:extLst>
        </c:ser>
        <c:ser>
          <c:idx val="1"/>
          <c:order val="2"/>
          <c:tx>
            <c:v>  Malmö</c:v>
          </c:tx>
          <c:spPr>
            <a:ln w="76200">
              <a:solidFill>
                <a:schemeClr val="accent2"/>
              </a:solidFill>
            </a:ln>
          </c:spPr>
          <c:marker>
            <c:symbol val="none"/>
          </c:marker>
          <c:dPt>
            <c:idx val="12"/>
            <c:bubble3D val="0"/>
            <c:spPr>
              <a:ln w="76200">
                <a:solidFill>
                  <a:schemeClr val="accent2"/>
                </a:solidFill>
                <a:prstDash val="sysDot"/>
              </a:ln>
            </c:spPr>
            <c:extLst>
              <c:ext xmlns:c16="http://schemas.microsoft.com/office/drawing/2014/chart" uri="{C3380CC4-5D6E-409C-BE32-E72D297353CC}">
                <c16:uniqueId val="{00000009-8EEC-454D-A115-21CC86C9D3CB}"/>
              </c:ext>
            </c:extLst>
          </c:dPt>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EC-454D-A115-21CC86C9D3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Företagsklimat!$B$6:$X$6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Företagsklimat!$B$31:$X$31</c:f>
              <c:numCache>
                <c:formatCode>0.00</c:formatCode>
                <c:ptCount val="23"/>
                <c:pt idx="0">
                  <c:v>3.2730000000000001</c:v>
                </c:pt>
                <c:pt idx="1">
                  <c:v>3.3969999999999998</c:v>
                </c:pt>
                <c:pt idx="2">
                  <c:v>3.1789999999999998</c:v>
                </c:pt>
                <c:pt idx="3">
                  <c:v>3.343</c:v>
                </c:pt>
                <c:pt idx="4">
                  <c:v>3.3330000000000002</c:v>
                </c:pt>
                <c:pt idx="5">
                  <c:v>3.617</c:v>
                </c:pt>
                <c:pt idx="6">
                  <c:v>3.4860000000000002</c:v>
                </c:pt>
                <c:pt idx="7">
                  <c:v>3.536</c:v>
                </c:pt>
                <c:pt idx="8">
                  <c:v>3.7149999999999999</c:v>
                </c:pt>
                <c:pt idx="9">
                  <c:v>3.5430000000000001</c:v>
                </c:pt>
                <c:pt idx="10">
                  <c:v>3.44</c:v>
                </c:pt>
                <c:pt idx="11">
                  <c:v>3.323</c:v>
                </c:pt>
                <c:pt idx="12" formatCode="General">
                  <c:v>3.34</c:v>
                </c:pt>
                <c:pt idx="13">
                  <c:v>3.35</c:v>
                </c:pt>
                <c:pt idx="14">
                  <c:v>3.11</c:v>
                </c:pt>
                <c:pt idx="15">
                  <c:v>3.09467455621302</c:v>
                </c:pt>
                <c:pt idx="16">
                  <c:v>3.1345029239766098</c:v>
                </c:pt>
                <c:pt idx="17">
                  <c:v>3.13513513513514</c:v>
                </c:pt>
                <c:pt idx="18">
                  <c:v>3.1859296482412098</c:v>
                </c:pt>
                <c:pt idx="19">
                  <c:v>3.2418604651162801</c:v>
                </c:pt>
                <c:pt idx="20">
                  <c:v>3.2222222222222201</c:v>
                </c:pt>
                <c:pt idx="21">
                  <c:v>3.27</c:v>
                </c:pt>
                <c:pt idx="22">
                  <c:v>3.24</c:v>
                </c:pt>
              </c:numCache>
            </c:numRef>
          </c:val>
          <c:smooth val="0"/>
          <c:extLst>
            <c:ext xmlns:c16="http://schemas.microsoft.com/office/drawing/2014/chart" uri="{C3380CC4-5D6E-409C-BE32-E72D297353CC}">
              <c16:uniqueId val="{0000000B-8EEC-454D-A115-21CC86C9D3CB}"/>
            </c:ext>
          </c:extLst>
        </c:ser>
        <c:ser>
          <c:idx val="0"/>
          <c:order val="3"/>
          <c:tx>
            <c:v>  Göteborg</c:v>
          </c:tx>
          <c:spPr>
            <a:ln w="76200">
              <a:solidFill>
                <a:schemeClr val="accent4"/>
              </a:solidFill>
            </a:ln>
          </c:spPr>
          <c:marker>
            <c:symbol val="none"/>
          </c:marker>
          <c:dPt>
            <c:idx val="11"/>
            <c:bubble3D val="0"/>
            <c:spPr>
              <a:ln w="76200">
                <a:solidFill>
                  <a:schemeClr val="accent4"/>
                </a:solidFill>
                <a:prstDash val="solid"/>
              </a:ln>
            </c:spPr>
            <c:extLst>
              <c:ext xmlns:c16="http://schemas.microsoft.com/office/drawing/2014/chart" uri="{C3380CC4-5D6E-409C-BE32-E72D297353CC}">
                <c16:uniqueId val="{0000000D-8EEC-454D-A115-21CC86C9D3CB}"/>
              </c:ext>
            </c:extLst>
          </c:dPt>
          <c:dPt>
            <c:idx val="12"/>
            <c:bubble3D val="0"/>
            <c:spPr>
              <a:ln w="76200">
                <a:solidFill>
                  <a:schemeClr val="accent4"/>
                </a:solidFill>
                <a:prstDash val="sysDot"/>
              </a:ln>
            </c:spPr>
            <c:extLst>
              <c:ext xmlns:c16="http://schemas.microsoft.com/office/drawing/2014/chart" uri="{C3380CC4-5D6E-409C-BE32-E72D297353CC}">
                <c16:uniqueId val="{0000000F-8EEC-454D-A115-21CC86C9D3CB}"/>
              </c:ext>
            </c:extLst>
          </c:dPt>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EC-454D-A115-21CC86C9D3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Företagsklimat!$B$6:$X$6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Företagsklimat!$B$9:$X$9</c:f>
              <c:numCache>
                <c:formatCode>0.00</c:formatCode>
                <c:ptCount val="23"/>
                <c:pt idx="0">
                  <c:v>3.3170000000000002</c:v>
                </c:pt>
                <c:pt idx="1">
                  <c:v>3.3460000000000001</c:v>
                </c:pt>
                <c:pt idx="2">
                  <c:v>3.2610000000000001</c:v>
                </c:pt>
                <c:pt idx="3">
                  <c:v>3.51</c:v>
                </c:pt>
                <c:pt idx="4">
                  <c:v>3.4910000000000001</c:v>
                </c:pt>
                <c:pt idx="5">
                  <c:v>3.512</c:v>
                </c:pt>
                <c:pt idx="6">
                  <c:v>3.387</c:v>
                </c:pt>
                <c:pt idx="7">
                  <c:v>3.5139999999999998</c:v>
                </c:pt>
                <c:pt idx="8">
                  <c:v>3.45</c:v>
                </c:pt>
                <c:pt idx="9">
                  <c:v>3.21</c:v>
                </c:pt>
                <c:pt idx="10">
                  <c:v>3.07</c:v>
                </c:pt>
                <c:pt idx="11">
                  <c:v>2.9660000000000002</c:v>
                </c:pt>
                <c:pt idx="12">
                  <c:v>2.95</c:v>
                </c:pt>
                <c:pt idx="13">
                  <c:v>2.94</c:v>
                </c:pt>
                <c:pt idx="14">
                  <c:v>2.94</c:v>
                </c:pt>
                <c:pt idx="15">
                  <c:v>2.8742514970059898</c:v>
                </c:pt>
                <c:pt idx="16">
                  <c:v>2.6875</c:v>
                </c:pt>
                <c:pt idx="17">
                  <c:v>2.7802197802197801</c:v>
                </c:pt>
                <c:pt idx="18">
                  <c:v>3.07558139534884</c:v>
                </c:pt>
                <c:pt idx="19">
                  <c:v>3.0857142857142899</c:v>
                </c:pt>
                <c:pt idx="20">
                  <c:v>3.1043478260869599</c:v>
                </c:pt>
                <c:pt idx="21">
                  <c:v>3.09</c:v>
                </c:pt>
                <c:pt idx="22">
                  <c:v>3.15</c:v>
                </c:pt>
              </c:numCache>
            </c:numRef>
          </c:val>
          <c:smooth val="0"/>
          <c:extLst>
            <c:ext xmlns:c16="http://schemas.microsoft.com/office/drawing/2014/chart" uri="{C3380CC4-5D6E-409C-BE32-E72D297353CC}">
              <c16:uniqueId val="{00000011-8EEC-454D-A115-21CC86C9D3CB}"/>
            </c:ext>
          </c:extLst>
        </c:ser>
        <c:dLbls>
          <c:showLegendKey val="0"/>
          <c:showVal val="0"/>
          <c:showCatName val="0"/>
          <c:showSerName val="0"/>
          <c:showPercent val="0"/>
          <c:showBubbleSize val="0"/>
        </c:dLbls>
        <c:smooth val="0"/>
        <c:axId val="63222144"/>
        <c:axId val="63224448"/>
      </c:lineChart>
      <c:catAx>
        <c:axId val="63222144"/>
        <c:scaling>
          <c:orientation val="minMax"/>
        </c:scaling>
        <c:delete val="0"/>
        <c:axPos val="b"/>
        <c:numFmt formatCode="General" sourceLinked="0"/>
        <c:majorTickMark val="in"/>
        <c:minorTickMark val="none"/>
        <c:tickLblPos val="nextTo"/>
        <c:spPr>
          <a:ln w="6350">
            <a:solidFill>
              <a:schemeClr val="tx1"/>
            </a:solidFill>
          </a:ln>
        </c:spPr>
        <c:txPr>
          <a:bodyPr rot="5400000" vert="horz"/>
          <a:lstStyle/>
          <a:p>
            <a:pPr>
              <a:defRPr/>
            </a:pPr>
            <a:endParaRPr lang="sv-SE"/>
          </a:p>
        </c:txPr>
        <c:crossAx val="63224448"/>
        <c:crosses val="autoZero"/>
        <c:auto val="1"/>
        <c:lblAlgn val="ctr"/>
        <c:lblOffset val="100"/>
        <c:noMultiLvlLbl val="0"/>
      </c:catAx>
      <c:valAx>
        <c:axId val="63224448"/>
        <c:scaling>
          <c:orientation val="minMax"/>
          <c:min val="2.6"/>
        </c:scaling>
        <c:delete val="0"/>
        <c:axPos val="l"/>
        <c:numFmt formatCode="0.0" sourceLinked="0"/>
        <c:majorTickMark val="in"/>
        <c:minorTickMark val="none"/>
        <c:tickLblPos val="nextTo"/>
        <c:spPr>
          <a:ln w="6350">
            <a:solidFill>
              <a:schemeClr val="tx1"/>
            </a:solidFill>
          </a:ln>
        </c:spPr>
        <c:crossAx val="63222144"/>
        <c:crosses val="autoZero"/>
        <c:crossBetween val="between"/>
      </c:valAx>
      <c:spPr>
        <a:noFill/>
      </c:spPr>
    </c:plotArea>
    <c:legend>
      <c:legendPos val="r"/>
      <c:layout>
        <c:manualLayout>
          <c:xMode val="edge"/>
          <c:yMode val="edge"/>
          <c:x val="0.26992050264550266"/>
          <c:y val="0.56031732292709668"/>
          <c:w val="0.20219555754585097"/>
          <c:h val="0.23805277777777778"/>
        </c:manualLayout>
      </c:layout>
      <c:overlay val="0"/>
    </c:legend>
    <c:plotVisOnly val="1"/>
    <c:dispBlanksAs val="gap"/>
    <c:showDLblsOverMax val="0"/>
  </c:chart>
  <c:spPr>
    <a:noFill/>
    <a:ln>
      <a:noFill/>
    </a:ln>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52592203790383E-2"/>
          <c:y val="4.9066358024691378E-2"/>
          <c:w val="0.91077380424519416"/>
          <c:h val="0.8096987250118054"/>
        </c:manualLayout>
      </c:layout>
      <c:lineChart>
        <c:grouping val="standard"/>
        <c:varyColors val="0"/>
        <c:ser>
          <c:idx val="1"/>
          <c:order val="0"/>
          <c:tx>
            <c:v>  Malmöregionen</c:v>
          </c:tx>
          <c:spPr>
            <a:ln w="76200">
              <a:solidFill>
                <a:schemeClr val="accent2"/>
              </a:solidFill>
            </a:ln>
          </c:spPr>
          <c:marker>
            <c:symbol val="none"/>
          </c:marker>
          <c:dPt>
            <c:idx val="12"/>
            <c:bubble3D val="0"/>
            <c:spPr>
              <a:ln w="76200">
                <a:solidFill>
                  <a:schemeClr val="accent2"/>
                </a:solidFill>
                <a:prstDash val="sysDot"/>
              </a:ln>
            </c:spPr>
            <c:extLst>
              <c:ext xmlns:c16="http://schemas.microsoft.com/office/drawing/2014/chart" uri="{C3380CC4-5D6E-409C-BE32-E72D297353CC}">
                <c16:uniqueId val="{00000001-72DA-47C9-9DD6-4B376D98A613}"/>
              </c:ext>
            </c:extLst>
          </c:dPt>
          <c:dLbls>
            <c:dLbl>
              <c:idx val="22"/>
              <c:layout>
                <c:manualLayout>
                  <c:x val="5.0236924455928176E-3"/>
                  <c:y val="-5.3136435643460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DA-47C9-9DD6-4B376D98A6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accent2"/>
                      </a:solidFill>
                    </a:ln>
                  </c:spPr>
                </c15:leaderLines>
              </c:ext>
            </c:extLst>
          </c:dLbls>
          <c:cat>
            <c:strRef>
              <c:f>Företagsklimat!$B$6:$X$6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Företagsklimat!$B$38:$X$38</c:f>
              <c:numCache>
                <c:formatCode>0.00</c:formatCode>
                <c:ptCount val="23"/>
                <c:pt idx="0">
                  <c:v>3.3885908487445251</c:v>
                </c:pt>
                <c:pt idx="1">
                  <c:v>3.439006702392557</c:v>
                </c:pt>
                <c:pt idx="2">
                  <c:v>3.2970583816090415</c:v>
                </c:pt>
                <c:pt idx="3">
                  <c:v>3.4594933866329569</c:v>
                </c:pt>
                <c:pt idx="4">
                  <c:v>3.4258921589373785</c:v>
                </c:pt>
                <c:pt idx="5">
                  <c:v>3.5950224354250633</c:v>
                </c:pt>
                <c:pt idx="6">
                  <c:v>3.5719892289963857</c:v>
                </c:pt>
                <c:pt idx="7">
                  <c:v>3.5696100121737953</c:v>
                </c:pt>
                <c:pt idx="8">
                  <c:v>3.6494715070350647</c:v>
                </c:pt>
                <c:pt idx="9">
                  <c:v>3.5204517294902562</c:v>
                </c:pt>
                <c:pt idx="10">
                  <c:v>3.4502171857146693</c:v>
                </c:pt>
                <c:pt idx="11">
                  <c:v>3.370600537983079</c:v>
                </c:pt>
                <c:pt idx="12">
                  <c:v>3.4</c:v>
                </c:pt>
                <c:pt idx="13">
                  <c:v>3.4152450210822307</c:v>
                </c:pt>
                <c:pt idx="14">
                  <c:v>3.2500030829279325</c:v>
                </c:pt>
                <c:pt idx="15">
                  <c:v>3.270129233330568</c:v>
                </c:pt>
                <c:pt idx="16">
                  <c:v>3.3102454750918122</c:v>
                </c:pt>
                <c:pt idx="17">
                  <c:v>3.3357645352363008</c:v>
                </c:pt>
                <c:pt idx="18">
                  <c:v>3.3520987349117877</c:v>
                </c:pt>
                <c:pt idx="19">
                  <c:v>3.4481387913188057</c:v>
                </c:pt>
                <c:pt idx="20">
                  <c:v>3.4420741582550409</c:v>
                </c:pt>
                <c:pt idx="21">
                  <c:v>3.4878527073665713</c:v>
                </c:pt>
                <c:pt idx="22">
                  <c:v>3.4753366698818398</c:v>
                </c:pt>
              </c:numCache>
            </c:numRef>
          </c:val>
          <c:smooth val="0"/>
          <c:extLst>
            <c:ext xmlns:c16="http://schemas.microsoft.com/office/drawing/2014/chart" uri="{C3380CC4-5D6E-409C-BE32-E72D297353CC}">
              <c16:uniqueId val="{00000003-72DA-47C9-9DD6-4B376D98A613}"/>
            </c:ext>
          </c:extLst>
        </c:ser>
        <c:ser>
          <c:idx val="3"/>
          <c:order val="1"/>
          <c:tx>
            <c:v>  Sverige</c:v>
          </c:tx>
          <c:spPr>
            <a:ln w="76200">
              <a:solidFill>
                <a:schemeClr val="accent1"/>
              </a:solidFill>
            </a:ln>
          </c:spPr>
          <c:marker>
            <c:symbol val="none"/>
          </c:marker>
          <c:dPt>
            <c:idx val="12"/>
            <c:bubble3D val="0"/>
            <c:spPr>
              <a:ln w="76200">
                <a:solidFill>
                  <a:schemeClr val="accent1"/>
                </a:solidFill>
                <a:prstDash val="sysDot"/>
              </a:ln>
            </c:spPr>
            <c:extLst>
              <c:ext xmlns:c16="http://schemas.microsoft.com/office/drawing/2014/chart" uri="{C3380CC4-5D6E-409C-BE32-E72D297353CC}">
                <c16:uniqueId val="{00000005-72DA-47C9-9DD6-4B376D98A613}"/>
              </c:ext>
            </c:extLst>
          </c:dPt>
          <c:dLbls>
            <c:dLbl>
              <c:idx val="22"/>
              <c:layout>
                <c:manualLayout>
                  <c:x val="8.372820742654696E-3"/>
                  <c:y val="-6.64205445543259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DA-47C9-9DD6-4B376D98A6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accent1"/>
                      </a:solidFill>
                    </a:ln>
                  </c:spPr>
                </c15:leaderLines>
              </c:ext>
            </c:extLst>
          </c:dLbls>
          <c:cat>
            <c:strRef>
              <c:f>Företagsklimat!$B$6:$X$6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Företagsklimat!$B$72:$X$72</c:f>
              <c:numCache>
                <c:formatCode>0.00</c:formatCode>
                <c:ptCount val="23"/>
                <c:pt idx="0">
                  <c:v>3.1829999999999998</c:v>
                </c:pt>
                <c:pt idx="1">
                  <c:v>3.2770000000000001</c:v>
                </c:pt>
                <c:pt idx="2">
                  <c:v>3.177</c:v>
                </c:pt>
                <c:pt idx="3">
                  <c:v>3.335</c:v>
                </c:pt>
                <c:pt idx="4">
                  <c:v>3.347</c:v>
                </c:pt>
                <c:pt idx="5">
                  <c:v>3.4140000000000001</c:v>
                </c:pt>
                <c:pt idx="6">
                  <c:v>3.3849999999999998</c:v>
                </c:pt>
                <c:pt idx="7">
                  <c:v>3.339</c:v>
                </c:pt>
                <c:pt idx="8">
                  <c:v>3.3719999999999999</c:v>
                </c:pt>
                <c:pt idx="9">
                  <c:v>3.3570000000000002</c:v>
                </c:pt>
                <c:pt idx="10">
                  <c:v>3.3479999999999999</c:v>
                </c:pt>
                <c:pt idx="11">
                  <c:v>3.3079999999999998</c:v>
                </c:pt>
                <c:pt idx="12">
                  <c:v>3.34</c:v>
                </c:pt>
                <c:pt idx="13">
                  <c:v>3.371</c:v>
                </c:pt>
                <c:pt idx="14">
                  <c:v>3.3359999999999999</c:v>
                </c:pt>
                <c:pt idx="15">
                  <c:v>3.3595105437619002</c:v>
                </c:pt>
                <c:pt idx="16">
                  <c:v>3.4038218401184799</c:v>
                </c:pt>
                <c:pt idx="17">
                  <c:v>3.4172862453531598</c:v>
                </c:pt>
                <c:pt idx="18">
                  <c:v>3.3717987045341302</c:v>
                </c:pt>
                <c:pt idx="19">
                  <c:v>3.43160609454003</c:v>
                </c:pt>
                <c:pt idx="20">
                  <c:v>3.4272153999336199</c:v>
                </c:pt>
                <c:pt idx="21">
                  <c:v>3.46</c:v>
                </c:pt>
                <c:pt idx="22">
                  <c:v>3.47</c:v>
                </c:pt>
              </c:numCache>
            </c:numRef>
          </c:val>
          <c:smooth val="0"/>
          <c:extLst>
            <c:ext xmlns:c16="http://schemas.microsoft.com/office/drawing/2014/chart" uri="{C3380CC4-5D6E-409C-BE32-E72D297353CC}">
              <c16:uniqueId val="{00000007-72DA-47C9-9DD6-4B376D98A613}"/>
            </c:ext>
          </c:extLst>
        </c:ser>
        <c:ser>
          <c:idx val="2"/>
          <c:order val="2"/>
          <c:tx>
            <c:v>  Stockholmsregionen</c:v>
          </c:tx>
          <c:spPr>
            <a:ln w="76200">
              <a:solidFill>
                <a:schemeClr val="accent3"/>
              </a:solidFill>
            </a:ln>
          </c:spPr>
          <c:marker>
            <c:symbol val="none"/>
          </c:marker>
          <c:dPt>
            <c:idx val="12"/>
            <c:bubble3D val="0"/>
            <c:spPr>
              <a:ln w="76200">
                <a:solidFill>
                  <a:schemeClr val="accent3"/>
                </a:solidFill>
                <a:prstDash val="sysDot"/>
              </a:ln>
            </c:spPr>
            <c:extLst>
              <c:ext xmlns:c16="http://schemas.microsoft.com/office/drawing/2014/chart" uri="{C3380CC4-5D6E-409C-BE32-E72D297353CC}">
                <c16:uniqueId val="{00000009-72DA-47C9-9DD6-4B376D98A613}"/>
              </c:ext>
            </c:extLst>
          </c:dPt>
          <c:dLbls>
            <c:dLbl>
              <c:idx val="22"/>
              <c:layout>
                <c:manualLayout>
                  <c:x val="3.3491282970617557E-3"/>
                  <c:y val="2.3247190594014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DA-47C9-9DD6-4B376D98A6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accent3"/>
                      </a:solidFill>
                    </a:ln>
                  </c:spPr>
                </c15:leaderLines>
              </c:ext>
            </c:extLst>
          </c:dLbls>
          <c:cat>
            <c:strRef>
              <c:f>Företagsklimat!$B$6:$X$6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Företagsklimat!$B$69:$X$69</c:f>
              <c:numCache>
                <c:formatCode>0.00</c:formatCode>
                <c:ptCount val="23"/>
                <c:pt idx="0">
                  <c:v>3.3070210195588463</c:v>
                </c:pt>
                <c:pt idx="1">
                  <c:v>3.3742742160664463</c:v>
                </c:pt>
                <c:pt idx="2">
                  <c:v>3.1875788258849913</c:v>
                </c:pt>
                <c:pt idx="3">
                  <c:v>3.3434315226104463</c:v>
                </c:pt>
                <c:pt idx="4">
                  <c:v>3.3630764301622853</c:v>
                </c:pt>
                <c:pt idx="5">
                  <c:v>3.5271937952804695</c:v>
                </c:pt>
                <c:pt idx="6">
                  <c:v>3.5279006628600036</c:v>
                </c:pt>
                <c:pt idx="7">
                  <c:v>3.5657900491387107</c:v>
                </c:pt>
                <c:pt idx="8">
                  <c:v>3.6145007454938147</c:v>
                </c:pt>
                <c:pt idx="9">
                  <c:v>3.5287812775971772</c:v>
                </c:pt>
                <c:pt idx="10">
                  <c:v>3.4970640186252409</c:v>
                </c:pt>
                <c:pt idx="11">
                  <c:v>3.4949475682857756</c:v>
                </c:pt>
                <c:pt idx="12">
                  <c:v>3.4750000000000001</c:v>
                </c:pt>
                <c:pt idx="13">
                  <c:v>3.4621357697880155</c:v>
                </c:pt>
                <c:pt idx="14">
                  <c:v>3.3546397362784597</c:v>
                </c:pt>
                <c:pt idx="15">
                  <c:v>3.2948805562063619</c:v>
                </c:pt>
                <c:pt idx="16">
                  <c:v>3.2845450341801796</c:v>
                </c:pt>
                <c:pt idx="17">
                  <c:v>3.3161035997495967</c:v>
                </c:pt>
                <c:pt idx="18">
                  <c:v>3.3549294294653773</c:v>
                </c:pt>
                <c:pt idx="19">
                  <c:v>3.4250099212865637</c:v>
                </c:pt>
                <c:pt idx="20">
                  <c:v>3.4110581776737234</c:v>
                </c:pt>
                <c:pt idx="21">
                  <c:v>3.4354742932376743</c:v>
                </c:pt>
                <c:pt idx="22">
                  <c:v>3.4556489059214202</c:v>
                </c:pt>
              </c:numCache>
            </c:numRef>
          </c:val>
          <c:smooth val="0"/>
          <c:extLst>
            <c:ext xmlns:c16="http://schemas.microsoft.com/office/drawing/2014/chart" uri="{C3380CC4-5D6E-409C-BE32-E72D297353CC}">
              <c16:uniqueId val="{0000000B-72DA-47C9-9DD6-4B376D98A613}"/>
            </c:ext>
          </c:extLst>
        </c:ser>
        <c:ser>
          <c:idx val="0"/>
          <c:order val="3"/>
          <c:tx>
            <c:v>  Göteborgsregionen</c:v>
          </c:tx>
          <c:spPr>
            <a:ln w="76200">
              <a:solidFill>
                <a:schemeClr val="accent4"/>
              </a:solidFill>
            </a:ln>
          </c:spPr>
          <c:marker>
            <c:symbol val="none"/>
          </c:marker>
          <c:dPt>
            <c:idx val="12"/>
            <c:bubble3D val="0"/>
            <c:spPr>
              <a:ln w="76200">
                <a:solidFill>
                  <a:schemeClr val="accent4"/>
                </a:solidFill>
                <a:prstDash val="sysDot"/>
              </a:ln>
            </c:spPr>
            <c:extLst>
              <c:ext xmlns:c16="http://schemas.microsoft.com/office/drawing/2014/chart" uri="{C3380CC4-5D6E-409C-BE32-E72D297353CC}">
                <c16:uniqueId val="{0000000D-72DA-47C9-9DD6-4B376D98A613}"/>
              </c:ext>
            </c:extLst>
          </c:dPt>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DA-47C9-9DD6-4B376D98A6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Företagsklimat!$B$6:$X$6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Företagsklimat!$B$21:$X$21</c:f>
              <c:numCache>
                <c:formatCode>0.00</c:formatCode>
                <c:ptCount val="23"/>
                <c:pt idx="0">
                  <c:v>3.3727002322480573</c:v>
                </c:pt>
                <c:pt idx="1">
                  <c:v>3.44</c:v>
                </c:pt>
                <c:pt idx="2">
                  <c:v>3.3548481781817547</c:v>
                </c:pt>
                <c:pt idx="3">
                  <c:v>3.5682470827378259</c:v>
                </c:pt>
                <c:pt idx="4">
                  <c:v>3.5158805709031955</c:v>
                </c:pt>
                <c:pt idx="5">
                  <c:v>3.5270366803778712</c:v>
                </c:pt>
                <c:pt idx="6">
                  <c:v>3.4908092733642415</c:v>
                </c:pt>
                <c:pt idx="7">
                  <c:v>3.57</c:v>
                </c:pt>
                <c:pt idx="8">
                  <c:v>3.5032493376790876</c:v>
                </c:pt>
                <c:pt idx="9">
                  <c:v>3.3</c:v>
                </c:pt>
                <c:pt idx="10">
                  <c:v>3.21</c:v>
                </c:pt>
                <c:pt idx="11">
                  <c:v>3.1480259493971454</c:v>
                </c:pt>
                <c:pt idx="12">
                  <c:v>3.15</c:v>
                </c:pt>
                <c:pt idx="13">
                  <c:v>3.1471883800953702</c:v>
                </c:pt>
                <c:pt idx="14">
                  <c:v>3.1076342306155182</c:v>
                </c:pt>
                <c:pt idx="15">
                  <c:v>3.0728520219857183</c:v>
                </c:pt>
                <c:pt idx="16">
                  <c:v>2.9679127965551824</c:v>
                </c:pt>
                <c:pt idx="17">
                  <c:v>3.03905479057447</c:v>
                </c:pt>
                <c:pt idx="18">
                  <c:v>3.2026414654598816</c:v>
                </c:pt>
                <c:pt idx="19">
                  <c:v>3.2689581415521789</c:v>
                </c:pt>
                <c:pt idx="20">
                  <c:v>3.2694325174986485</c:v>
                </c:pt>
                <c:pt idx="21">
                  <c:v>3.2812343244093327</c:v>
                </c:pt>
                <c:pt idx="22">
                  <c:v>3.3636512149975131</c:v>
                </c:pt>
              </c:numCache>
            </c:numRef>
          </c:val>
          <c:smooth val="0"/>
          <c:extLst>
            <c:ext xmlns:c16="http://schemas.microsoft.com/office/drawing/2014/chart" uri="{C3380CC4-5D6E-409C-BE32-E72D297353CC}">
              <c16:uniqueId val="{0000000F-72DA-47C9-9DD6-4B376D98A613}"/>
            </c:ext>
          </c:extLst>
        </c:ser>
        <c:dLbls>
          <c:showLegendKey val="0"/>
          <c:showVal val="0"/>
          <c:showCatName val="0"/>
          <c:showSerName val="0"/>
          <c:showPercent val="0"/>
          <c:showBubbleSize val="0"/>
        </c:dLbls>
        <c:smooth val="0"/>
        <c:axId val="63222144"/>
        <c:axId val="63224448"/>
      </c:lineChart>
      <c:catAx>
        <c:axId val="63222144"/>
        <c:scaling>
          <c:orientation val="minMax"/>
        </c:scaling>
        <c:delete val="0"/>
        <c:axPos val="b"/>
        <c:numFmt formatCode="General" sourceLinked="0"/>
        <c:majorTickMark val="in"/>
        <c:minorTickMark val="none"/>
        <c:tickLblPos val="nextTo"/>
        <c:spPr>
          <a:ln w="6350">
            <a:solidFill>
              <a:schemeClr val="tx1"/>
            </a:solidFill>
          </a:ln>
        </c:spPr>
        <c:txPr>
          <a:bodyPr rot="5400000" vert="horz"/>
          <a:lstStyle/>
          <a:p>
            <a:pPr>
              <a:defRPr/>
            </a:pPr>
            <a:endParaRPr lang="sv-SE"/>
          </a:p>
        </c:txPr>
        <c:crossAx val="63224448"/>
        <c:crosses val="autoZero"/>
        <c:auto val="1"/>
        <c:lblAlgn val="ctr"/>
        <c:lblOffset val="100"/>
        <c:noMultiLvlLbl val="0"/>
      </c:catAx>
      <c:valAx>
        <c:axId val="63224448"/>
        <c:scaling>
          <c:orientation val="minMax"/>
          <c:max val="4"/>
          <c:min val="2.8"/>
        </c:scaling>
        <c:delete val="0"/>
        <c:axPos val="l"/>
        <c:numFmt formatCode="0.0" sourceLinked="0"/>
        <c:majorTickMark val="in"/>
        <c:minorTickMark val="none"/>
        <c:tickLblPos val="nextTo"/>
        <c:spPr>
          <a:ln w="6350">
            <a:solidFill>
              <a:schemeClr val="tx1"/>
            </a:solidFill>
          </a:ln>
        </c:spPr>
        <c:crossAx val="63222144"/>
        <c:crosses val="autoZero"/>
        <c:crossBetween val="between"/>
        <c:majorUnit val="0.2"/>
      </c:valAx>
      <c:spPr>
        <a:noFill/>
      </c:spPr>
    </c:plotArea>
    <c:legend>
      <c:legendPos val="r"/>
      <c:layout>
        <c:manualLayout>
          <c:xMode val="edge"/>
          <c:yMode val="edge"/>
          <c:x val="8.9736820535640402E-2"/>
          <c:y val="3.7918463717928536E-2"/>
          <c:w val="0.20219555754585097"/>
          <c:h val="0.23021327160493826"/>
        </c:manualLayout>
      </c:layout>
      <c:overlay val="0"/>
    </c:legend>
    <c:plotVisOnly val="1"/>
    <c:dispBlanksAs val="gap"/>
    <c:showDLblsOverMax val="0"/>
  </c:chart>
  <c:spPr>
    <a:noFill/>
    <a:ln>
      <a:noFill/>
    </a:ln>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47769834530231E-2"/>
          <c:y val="3.4410648148148149E-2"/>
          <c:w val="0.94149011103089275"/>
          <c:h val="0.58609166666666668"/>
        </c:manualLayout>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BC37-4F67-AF16-533BA42BB5DB}"/>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3-BC37-4F67-AF16-533BA42BB5DB}"/>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5-BC37-4F67-AF16-533BA42BB5DB}"/>
              </c:ext>
            </c:extLst>
          </c:dPt>
          <c:dLbls>
            <c:dLbl>
              <c:idx val="0"/>
              <c:tx>
                <c:rich>
                  <a:bodyPr/>
                  <a:lstStyle/>
                  <a:p>
                    <a:fld id="{4C72513C-8BA6-4EF7-BAA4-650E51AAF59D}" type="CELLRANGE">
                      <a:rPr lang="en-US"/>
                      <a:pPr/>
                      <a:t>[CELLRANGE]</a:t>
                    </a:fld>
                    <a:endParaRPr lang="en-US" baseline="0"/>
                  </a:p>
                  <a:p>
                    <a:fld id="{D5F24481-36E4-4728-9A14-04DEE7EAD7E4}"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BC37-4F67-AF16-533BA42BB5DB}"/>
                </c:ext>
              </c:extLst>
            </c:dLbl>
            <c:dLbl>
              <c:idx val="1"/>
              <c:tx>
                <c:rich>
                  <a:bodyPr/>
                  <a:lstStyle/>
                  <a:p>
                    <a:fld id="{C88FE883-DCA5-4104-BE44-7EA191A9D314}" type="CELLRANGE">
                      <a:rPr lang="en-US"/>
                      <a:pPr/>
                      <a:t>[CELLRANGE]</a:t>
                    </a:fld>
                    <a:endParaRPr lang="en-US" baseline="0"/>
                  </a:p>
                  <a:p>
                    <a:fld id="{85403119-A938-45CC-944F-3F1A6B947630}"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BC37-4F67-AF16-533BA42BB5DB}"/>
                </c:ext>
              </c:extLst>
            </c:dLbl>
            <c:dLbl>
              <c:idx val="2"/>
              <c:tx>
                <c:rich>
                  <a:bodyPr/>
                  <a:lstStyle/>
                  <a:p>
                    <a:fld id="{5928EC98-AA90-4642-8D08-DCB506E9EE47}" type="CELLRANGE">
                      <a:rPr lang="en-US"/>
                      <a:pPr/>
                      <a:t>[CELLRANGE]</a:t>
                    </a:fld>
                    <a:endParaRPr lang="en-US" baseline="0"/>
                  </a:p>
                  <a:p>
                    <a:fld id="{E32EA190-6903-4E67-A1D6-60BBBB02567E}"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BC37-4F67-AF16-533BA42BB5DB}"/>
                </c:ext>
              </c:extLst>
            </c:dLbl>
            <c:dLbl>
              <c:idx val="3"/>
              <c:tx>
                <c:rich>
                  <a:bodyPr/>
                  <a:lstStyle/>
                  <a:p>
                    <a:fld id="{16B5F349-21B6-4FF7-8BE7-B263EE75F69A}" type="CELLRANGE">
                      <a:rPr lang="en-US"/>
                      <a:pPr/>
                      <a:t>[CELLRANGE]</a:t>
                    </a:fld>
                    <a:endParaRPr lang="en-US" baseline="0"/>
                  </a:p>
                  <a:p>
                    <a:fld id="{450F445F-325B-4906-8F52-5AB2BB746370}"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BC37-4F67-AF16-533BA42BB5DB}"/>
                </c:ext>
              </c:extLst>
            </c:dLbl>
            <c:dLbl>
              <c:idx val="4"/>
              <c:tx>
                <c:rich>
                  <a:bodyPr/>
                  <a:lstStyle/>
                  <a:p>
                    <a:fld id="{D950AEA0-9BFB-4CBB-AF13-E8B2F38CCB16}" type="CELLRANGE">
                      <a:rPr lang="en-US"/>
                      <a:pPr/>
                      <a:t>[CELLRANGE]</a:t>
                    </a:fld>
                    <a:endParaRPr lang="en-US" baseline="0"/>
                  </a:p>
                  <a:p>
                    <a:fld id="{4C2F47D0-A020-428F-AF77-16B37DE584AE}"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BC37-4F67-AF16-533BA42BB5DB}"/>
                </c:ext>
              </c:extLst>
            </c:dLbl>
            <c:dLbl>
              <c:idx val="5"/>
              <c:tx>
                <c:rich>
                  <a:bodyPr/>
                  <a:lstStyle/>
                  <a:p>
                    <a:fld id="{E7B41219-3434-4981-9AAF-BA369915BE3D}" type="CELLRANGE">
                      <a:rPr lang="en-US"/>
                      <a:pPr/>
                      <a:t>[CELLRANGE]</a:t>
                    </a:fld>
                    <a:endParaRPr lang="en-US" baseline="0"/>
                  </a:p>
                  <a:p>
                    <a:fld id="{9319A96F-F691-40BA-AE4C-28182F23D4EC}"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BC37-4F67-AF16-533BA42BB5DB}"/>
                </c:ext>
              </c:extLst>
            </c:dLbl>
            <c:dLbl>
              <c:idx val="6"/>
              <c:tx>
                <c:rich>
                  <a:bodyPr/>
                  <a:lstStyle/>
                  <a:p>
                    <a:fld id="{961C19E3-B174-4A6A-B78A-FC2660EF2F75}" type="CELLRANGE">
                      <a:rPr lang="en-US"/>
                      <a:pPr/>
                      <a:t>[CELLRANGE]</a:t>
                    </a:fld>
                    <a:endParaRPr lang="en-US" baseline="0"/>
                  </a:p>
                  <a:p>
                    <a:fld id="{DB916BD7-7F4C-424C-8E6A-16ABBE3A639B}"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BC37-4F67-AF16-533BA42BB5DB}"/>
                </c:ext>
              </c:extLst>
            </c:dLbl>
            <c:dLbl>
              <c:idx val="7"/>
              <c:tx>
                <c:rich>
                  <a:bodyPr/>
                  <a:lstStyle/>
                  <a:p>
                    <a:fld id="{4F7D1C2E-BC5A-4037-943C-7B6CF261A132}" type="CELLRANGE">
                      <a:rPr lang="en-US"/>
                      <a:pPr/>
                      <a:t>[CELLRANGE]</a:t>
                    </a:fld>
                    <a:endParaRPr lang="en-US" baseline="0"/>
                  </a:p>
                  <a:p>
                    <a:fld id="{BC4C7954-9DFB-4EDA-9D82-D25D40020F9B}"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BC37-4F67-AF16-533BA42BB5DB}"/>
                </c:ext>
              </c:extLst>
            </c:dLbl>
            <c:dLbl>
              <c:idx val="8"/>
              <c:tx>
                <c:rich>
                  <a:bodyPr/>
                  <a:lstStyle/>
                  <a:p>
                    <a:fld id="{305D0FDC-D157-46B8-B70D-E79F0340C4F4}" type="CELLRANGE">
                      <a:rPr lang="en-US"/>
                      <a:pPr/>
                      <a:t>[CELLRANGE]</a:t>
                    </a:fld>
                    <a:endParaRPr lang="en-US" baseline="0"/>
                  </a:p>
                  <a:p>
                    <a:fld id="{C17D14D8-DF81-4900-8EBD-01B4083F77B4}"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BC37-4F67-AF16-533BA42BB5DB}"/>
                </c:ext>
              </c:extLst>
            </c:dLbl>
            <c:dLbl>
              <c:idx val="9"/>
              <c:tx>
                <c:rich>
                  <a:bodyPr/>
                  <a:lstStyle/>
                  <a:p>
                    <a:fld id="{880BD05E-B952-45BD-8991-AB8F6D19DC0F}" type="CELLRANGE">
                      <a:rPr lang="en-US"/>
                      <a:pPr/>
                      <a:t>[CELLRANGE]</a:t>
                    </a:fld>
                    <a:endParaRPr lang="en-US" baseline="0"/>
                  </a:p>
                  <a:p>
                    <a:fld id="{C060EB1F-608D-4C70-B145-6EC66BCCA9BA}"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E-BC37-4F67-AF16-533BA42BB5DB}"/>
                </c:ext>
              </c:extLst>
            </c:dLbl>
            <c:dLbl>
              <c:idx val="10"/>
              <c:tx>
                <c:rich>
                  <a:bodyPr/>
                  <a:lstStyle/>
                  <a:p>
                    <a:endParaRPr lang="sv-SE"/>
                  </a:p>
                </c:rich>
              </c:tx>
              <c:showLegendKey val="0"/>
              <c:showVal val="1"/>
              <c:showCatName val="0"/>
              <c:showSerName val="0"/>
              <c:showPercent val="0"/>
              <c:showBubbleSize val="0"/>
              <c:separator>
</c:separator>
              <c:extLst>
                <c:ext xmlns:c15="http://schemas.microsoft.com/office/drawing/2012/chart" uri="{CE6537A1-D6FC-4f65-9D91-7224C49458BB}">
                  <c15:xForSave val="1"/>
                  <c15:showDataLabelsRange val="1"/>
                </c:ext>
                <c:ext xmlns:c16="http://schemas.microsoft.com/office/drawing/2014/chart" uri="{C3380CC4-5D6E-409C-BE32-E72D297353CC}">
                  <c16:uniqueId val="{0000000F-BC37-4F67-AF16-533BA42BB5DB}"/>
                </c:ext>
              </c:extLst>
            </c:dLbl>
            <c:dLbl>
              <c:idx val="11"/>
              <c:tx>
                <c:rich>
                  <a:bodyPr/>
                  <a:lstStyle/>
                  <a:p>
                    <a:fld id="{1E87A369-E734-49F3-8C5E-CF96ED9A1B2E}" type="CELLRANGE">
                      <a:rPr lang="en-US"/>
                      <a:pPr/>
                      <a:t>[CELLRANGE]</a:t>
                    </a:fld>
                    <a:endParaRPr lang="en-US" baseline="0"/>
                  </a:p>
                  <a:p>
                    <a:fld id="{D548C225-40A8-4C28-B21C-CE05FBC328E1}"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BC37-4F67-AF16-533BA42BB5DB}"/>
                </c:ext>
              </c:extLst>
            </c:dLbl>
            <c:dLbl>
              <c:idx val="12"/>
              <c:tx>
                <c:rich>
                  <a:bodyPr/>
                  <a:lstStyle/>
                  <a:p>
                    <a:fld id="{03F9C945-1CF6-4373-9095-E01E9C9EA028}" type="CELLRANGE">
                      <a:rPr lang="en-US"/>
                      <a:pPr/>
                      <a:t>[CELLRANGE]</a:t>
                    </a:fld>
                    <a:endParaRPr lang="en-US" baseline="0"/>
                  </a:p>
                  <a:p>
                    <a:fld id="{8B99DD87-ED2A-4041-8219-41E261E77F94}"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BC37-4F67-AF16-533BA42BB5DB}"/>
                </c:ext>
              </c:extLst>
            </c:dLbl>
            <c:dLbl>
              <c:idx val="13"/>
              <c:tx>
                <c:rich>
                  <a:bodyPr/>
                  <a:lstStyle/>
                  <a:p>
                    <a:fld id="{FB3FBD19-F36E-4CC4-8BAB-9E2C094971ED}" type="CELLRANGE">
                      <a:rPr lang="en-US"/>
                      <a:pPr/>
                      <a:t>[CELLRANGE]</a:t>
                    </a:fld>
                    <a:endParaRPr lang="en-US" baseline="0"/>
                  </a:p>
                  <a:p>
                    <a:fld id="{F168F80B-B57A-4AE6-91C1-CEE8E71E3C61}"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BC37-4F67-AF16-533BA42BB5DB}"/>
                </c:ext>
              </c:extLst>
            </c:dLbl>
            <c:dLbl>
              <c:idx val="14"/>
              <c:tx>
                <c:rich>
                  <a:bodyPr/>
                  <a:lstStyle/>
                  <a:p>
                    <a:fld id="{C1CB38C0-D424-43EA-AD39-AA439AAC93C2}" type="CELLRANGE">
                      <a:rPr lang="en-US"/>
                      <a:pPr/>
                      <a:t>[CELLRANGE]</a:t>
                    </a:fld>
                    <a:endParaRPr lang="en-US" baseline="0"/>
                  </a:p>
                  <a:p>
                    <a:fld id="{F38AF05B-74EB-46BB-BD83-D6A7C52C6CEF}" type="VALUE">
                      <a:rPr lang="en-US"/>
                      <a:pPr/>
                      <a:t>[VÄRDE]</a:t>
                    </a:fld>
                    <a:endParaRPr lang="sv-S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BC37-4F67-AF16-533BA42BB5D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'F4'!$G$42:$G$55</c:f>
              <c:strCache>
                <c:ptCount val="14"/>
                <c:pt idx="0">
                  <c:v>Brabant Wallon (BE)</c:v>
                </c:pt>
                <c:pt idx="1">
                  <c:v>Stuttgart (DE)</c:v>
                </c:pt>
                <c:pt idx="2">
                  <c:v>Braunschweig (DE)</c:v>
                </c:pt>
                <c:pt idx="3">
                  <c:v>Tübingen (DE)</c:v>
                </c:pt>
                <c:pt idx="4">
                  <c:v>Vlaams-Brabant (BE)</c:v>
                </c:pt>
                <c:pt idx="5">
                  <c:v>Karlsruhe (DE)</c:v>
                </c:pt>
                <c:pt idx="6">
                  <c:v>Västsverige (SE)</c:v>
                </c:pt>
                <c:pt idx="7">
                  <c:v>Steiermark (AT)</c:v>
                </c:pt>
                <c:pt idx="8">
                  <c:v>Trøndelag (NO)</c:v>
                </c:pt>
                <c:pt idx="9">
                  <c:v>Hovedstaden (DK)</c:v>
                </c:pt>
                <c:pt idx="11">
                  <c:v>Helsinki-Uusimaa (FI)</c:v>
                </c:pt>
                <c:pt idx="12">
                  <c:v>Stockholm (SE)</c:v>
                </c:pt>
                <c:pt idx="13">
                  <c:v>Oslo og Viken (NO)</c:v>
                </c:pt>
              </c:strCache>
            </c:strRef>
          </c:cat>
          <c:val>
            <c:numRef>
              <c:f>'F4'!$H$42:$H$55</c:f>
              <c:numCache>
                <c:formatCode>0.0%</c:formatCode>
                <c:ptCount val="14"/>
                <c:pt idx="0">
                  <c:v>0.1139</c:v>
                </c:pt>
                <c:pt idx="1">
                  <c:v>6.8099999999999994E-2</c:v>
                </c:pt>
                <c:pt idx="2">
                  <c:v>6.0899999999999996E-2</c:v>
                </c:pt>
                <c:pt idx="3">
                  <c:v>5.4699999999999999E-2</c:v>
                </c:pt>
                <c:pt idx="4">
                  <c:v>5.4299999999999994E-2</c:v>
                </c:pt>
                <c:pt idx="5">
                  <c:v>5.3800000000000001E-2</c:v>
                </c:pt>
                <c:pt idx="6">
                  <c:v>5.3099999999999994E-2</c:v>
                </c:pt>
                <c:pt idx="7">
                  <c:v>5.1699999999999996E-2</c:v>
                </c:pt>
                <c:pt idx="8">
                  <c:v>4.8499999999999995E-2</c:v>
                </c:pt>
                <c:pt idx="9">
                  <c:v>4.6199999999999998E-2</c:v>
                </c:pt>
                <c:pt idx="11">
                  <c:v>3.7699999999999997E-2</c:v>
                </c:pt>
                <c:pt idx="12">
                  <c:v>3.5699999999999996E-2</c:v>
                </c:pt>
                <c:pt idx="13">
                  <c:v>2.8900000000000002E-2</c:v>
                </c:pt>
              </c:numCache>
            </c:numRef>
          </c:val>
          <c:extLst>
            <c:ext xmlns:c15="http://schemas.microsoft.com/office/drawing/2012/chart" uri="{02D57815-91ED-43cb-92C2-25804820EDAC}">
              <c15:datalabelsRange>
                <c15:f>'F4'!$F$42:$F$55</c15:f>
                <c15:dlblRangeCache>
                  <c:ptCount val="14"/>
                  <c:pt idx="0">
                    <c:v>1:</c:v>
                  </c:pt>
                  <c:pt idx="1">
                    <c:v>2:</c:v>
                  </c:pt>
                  <c:pt idx="2">
                    <c:v>3:</c:v>
                  </c:pt>
                  <c:pt idx="3">
                    <c:v>4:</c:v>
                  </c:pt>
                  <c:pt idx="4">
                    <c:v>5:</c:v>
                  </c:pt>
                  <c:pt idx="5">
                    <c:v>6:</c:v>
                  </c:pt>
                  <c:pt idx="6">
                    <c:v>7:</c:v>
                  </c:pt>
                  <c:pt idx="7">
                    <c:v>8:</c:v>
                  </c:pt>
                  <c:pt idx="8">
                    <c:v>9:</c:v>
                  </c:pt>
                  <c:pt idx="9">
                    <c:v>10:</c:v>
                  </c:pt>
                  <c:pt idx="11">
                    <c:v>18:</c:v>
                  </c:pt>
                  <c:pt idx="12">
                    <c:v>22:</c:v>
                  </c:pt>
                  <c:pt idx="13">
                    <c:v>35:</c:v>
                  </c:pt>
                </c15:dlblRangeCache>
              </c15:datalabelsRange>
            </c:ext>
            <c:ext xmlns:c16="http://schemas.microsoft.com/office/drawing/2014/chart" uri="{C3380CC4-5D6E-409C-BE32-E72D297353CC}">
              <c16:uniqueId val="{00000012-BC37-4F67-AF16-533BA42BB5DB}"/>
            </c:ext>
          </c:extLst>
        </c:ser>
        <c:dLbls>
          <c:showLegendKey val="0"/>
          <c:showVal val="0"/>
          <c:showCatName val="0"/>
          <c:showSerName val="0"/>
          <c:showPercent val="0"/>
          <c:showBubbleSize val="0"/>
        </c:dLbls>
        <c:gapWidth val="150"/>
        <c:overlap val="-27"/>
        <c:axId val="2054772447"/>
        <c:axId val="2054773279"/>
      </c:barChart>
      <c:catAx>
        <c:axId val="2054772447"/>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2054773279"/>
        <c:crosses val="autoZero"/>
        <c:auto val="1"/>
        <c:lblAlgn val="ctr"/>
        <c:lblOffset val="100"/>
        <c:noMultiLvlLbl val="0"/>
      </c:catAx>
      <c:valAx>
        <c:axId val="2054773279"/>
        <c:scaling>
          <c:orientation val="minMax"/>
          <c:max val="0.14000000000000001"/>
        </c:scaling>
        <c:delete val="0"/>
        <c:axPos val="l"/>
        <c:numFmt formatCode="0%" sourceLinked="0"/>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2054772447"/>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69895934903811E-2"/>
          <c:y val="4.6645364394774125E-2"/>
          <c:w val="0.90032295425781728"/>
          <c:h val="0.8624234220053516"/>
        </c:manualLayout>
      </c:layout>
      <c:barChart>
        <c:barDir val="col"/>
        <c:grouping val="clustered"/>
        <c:varyColors val="0"/>
        <c:ser>
          <c:idx val="1"/>
          <c:order val="0"/>
          <c:tx>
            <c:v>  Göteborgsregionen</c:v>
          </c:tx>
          <c:spPr>
            <a:solidFill>
              <a:schemeClr val="accent4"/>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1-40F0-AD39-129E147C766A}"/>
                </c:ext>
              </c:extLst>
            </c:dLbl>
            <c:spPr>
              <a:noFill/>
              <a:ln>
                <a:noFill/>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'FoU per sysselsatt'!$H$52:$O$52</c:f>
              <c:numCache>
                <c:formatCode>General</c:formatCode>
                <c:ptCount val="8"/>
                <c:pt idx="0">
                  <c:v>2007</c:v>
                </c:pt>
                <c:pt idx="1">
                  <c:v>2009</c:v>
                </c:pt>
                <c:pt idx="2">
                  <c:v>2011</c:v>
                </c:pt>
                <c:pt idx="3">
                  <c:v>2013</c:v>
                </c:pt>
                <c:pt idx="4">
                  <c:v>2015</c:v>
                </c:pt>
                <c:pt idx="5">
                  <c:v>2017</c:v>
                </c:pt>
                <c:pt idx="6">
                  <c:v>2019</c:v>
                </c:pt>
                <c:pt idx="7">
                  <c:v>2021</c:v>
                </c:pt>
              </c:numCache>
              <c:extLst/>
            </c:numRef>
          </c:cat>
          <c:val>
            <c:numRef>
              <c:f>'FoU per sysselsatt'!$H$53:$O$53</c:f>
              <c:numCache>
                <c:formatCode>#,##0</c:formatCode>
                <c:ptCount val="8"/>
                <c:pt idx="0">
                  <c:v>40829.452655628716</c:v>
                </c:pt>
                <c:pt idx="1">
                  <c:v>45242.969123292118</c:v>
                </c:pt>
                <c:pt idx="2">
                  <c:v>41457.750764888406</c:v>
                </c:pt>
                <c:pt idx="3">
                  <c:v>38941.594566839944</c:v>
                </c:pt>
                <c:pt idx="4">
                  <c:v>47379.371667309635</c:v>
                </c:pt>
                <c:pt idx="5">
                  <c:v>65492.307647969807</c:v>
                </c:pt>
                <c:pt idx="6">
                  <c:v>71788.120208397348</c:v>
                </c:pt>
                <c:pt idx="7">
                  <c:v>77000</c:v>
                </c:pt>
              </c:numCache>
              <c:extLst/>
            </c:numRef>
          </c:val>
          <c:extLst>
            <c:ext xmlns:c16="http://schemas.microsoft.com/office/drawing/2014/chart" uri="{C3380CC4-5D6E-409C-BE32-E72D297353CC}">
              <c16:uniqueId val="{00000001-C161-40F0-AD39-129E147C766A}"/>
            </c:ext>
          </c:extLst>
        </c:ser>
        <c:ser>
          <c:idx val="2"/>
          <c:order val="1"/>
          <c:tx>
            <c:v>  Stockholmsregionen</c:v>
          </c:tx>
          <c:spPr>
            <a:solidFill>
              <a:schemeClr val="accent3"/>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61-40F0-AD39-129E147C766A}"/>
                </c:ext>
              </c:extLst>
            </c:dLbl>
            <c:spPr>
              <a:noFill/>
              <a:ln>
                <a:noFill/>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'FoU per sysselsatt'!$H$52:$O$52</c:f>
              <c:numCache>
                <c:formatCode>General</c:formatCode>
                <c:ptCount val="8"/>
                <c:pt idx="0">
                  <c:v>2007</c:v>
                </c:pt>
                <c:pt idx="1">
                  <c:v>2009</c:v>
                </c:pt>
                <c:pt idx="2">
                  <c:v>2011</c:v>
                </c:pt>
                <c:pt idx="3">
                  <c:v>2013</c:v>
                </c:pt>
                <c:pt idx="4">
                  <c:v>2015</c:v>
                </c:pt>
                <c:pt idx="5">
                  <c:v>2017</c:v>
                </c:pt>
                <c:pt idx="6">
                  <c:v>2019</c:v>
                </c:pt>
                <c:pt idx="7">
                  <c:v>2021</c:v>
                </c:pt>
              </c:numCache>
              <c:extLst/>
            </c:numRef>
          </c:cat>
          <c:val>
            <c:numRef>
              <c:f>'FoU per sysselsatt'!$H$54:$O$54</c:f>
              <c:numCache>
                <c:formatCode>#,##0</c:formatCode>
                <c:ptCount val="8"/>
                <c:pt idx="0">
                  <c:v>42623.253243745516</c:v>
                </c:pt>
                <c:pt idx="1">
                  <c:v>39286.799766922799</c:v>
                </c:pt>
                <c:pt idx="2">
                  <c:v>37840.477657038311</c:v>
                </c:pt>
                <c:pt idx="3">
                  <c:v>41702.963799149868</c:v>
                </c:pt>
                <c:pt idx="4">
                  <c:v>45497.386618912482</c:v>
                </c:pt>
                <c:pt idx="5">
                  <c:v>44211.567572080618</c:v>
                </c:pt>
                <c:pt idx="6">
                  <c:v>40608.177950020297</c:v>
                </c:pt>
                <c:pt idx="7">
                  <c:v>45000</c:v>
                </c:pt>
              </c:numCache>
              <c:extLst/>
            </c:numRef>
          </c:val>
          <c:extLst>
            <c:ext xmlns:c16="http://schemas.microsoft.com/office/drawing/2014/chart" uri="{C3380CC4-5D6E-409C-BE32-E72D297353CC}">
              <c16:uniqueId val="{00000003-C161-40F0-AD39-129E147C766A}"/>
            </c:ext>
          </c:extLst>
        </c:ser>
        <c:ser>
          <c:idx val="4"/>
          <c:order val="2"/>
          <c:tx>
            <c:v>  Malmöregionen</c:v>
          </c:tx>
          <c:spPr>
            <a:solidFill>
              <a:schemeClr val="accent2"/>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61-40F0-AD39-129E147C766A}"/>
                </c:ext>
              </c:extLst>
            </c:dLbl>
            <c:spPr>
              <a:noFill/>
              <a:ln>
                <a:noFill/>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'FoU per sysselsatt'!$H$52:$O$52</c:f>
              <c:numCache>
                <c:formatCode>General</c:formatCode>
                <c:ptCount val="8"/>
                <c:pt idx="0">
                  <c:v>2007</c:v>
                </c:pt>
                <c:pt idx="1">
                  <c:v>2009</c:v>
                </c:pt>
                <c:pt idx="2">
                  <c:v>2011</c:v>
                </c:pt>
                <c:pt idx="3">
                  <c:v>2013</c:v>
                </c:pt>
                <c:pt idx="4">
                  <c:v>2015</c:v>
                </c:pt>
                <c:pt idx="5">
                  <c:v>2017</c:v>
                </c:pt>
                <c:pt idx="6">
                  <c:v>2019</c:v>
                </c:pt>
                <c:pt idx="7">
                  <c:v>2021</c:v>
                </c:pt>
              </c:numCache>
              <c:extLst/>
            </c:numRef>
          </c:cat>
          <c:val>
            <c:numRef>
              <c:f>'FoU per sysselsatt'!$H$55:$O$55</c:f>
              <c:numCache>
                <c:formatCode>#,##0</c:formatCode>
                <c:ptCount val="8"/>
                <c:pt idx="0">
                  <c:v>48859.11296819814</c:v>
                </c:pt>
                <c:pt idx="1">
                  <c:v>41519.693281683562</c:v>
                </c:pt>
                <c:pt idx="2">
                  <c:v>39418.379897133753</c:v>
                </c:pt>
                <c:pt idx="3">
                  <c:v>33876.979137777518</c:v>
                </c:pt>
                <c:pt idx="4">
                  <c:v>28856.497588655235</c:v>
                </c:pt>
                <c:pt idx="5">
                  <c:v>32074.55821734347</c:v>
                </c:pt>
                <c:pt idx="6">
                  <c:v>29825.96578226806</c:v>
                </c:pt>
                <c:pt idx="7">
                  <c:v>30000</c:v>
                </c:pt>
              </c:numCache>
              <c:extLst/>
            </c:numRef>
          </c:val>
          <c:extLst>
            <c:ext xmlns:c16="http://schemas.microsoft.com/office/drawing/2014/chart" uri="{C3380CC4-5D6E-409C-BE32-E72D297353CC}">
              <c16:uniqueId val="{00000005-C161-40F0-AD39-129E147C766A}"/>
            </c:ext>
          </c:extLst>
        </c:ser>
        <c:ser>
          <c:idx val="5"/>
          <c:order val="3"/>
          <c:tx>
            <c:v>  Sverige</c:v>
          </c:tx>
          <c:spPr>
            <a:solidFill>
              <a:schemeClr val="accent1"/>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61-40F0-AD39-129E147C766A}"/>
                </c:ext>
              </c:extLst>
            </c:dLbl>
            <c:spPr>
              <a:noFill/>
              <a:ln>
                <a:noFill/>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'FoU per sysselsatt'!$H$52:$O$52</c:f>
              <c:numCache>
                <c:formatCode>General</c:formatCode>
                <c:ptCount val="8"/>
                <c:pt idx="0">
                  <c:v>2007</c:v>
                </c:pt>
                <c:pt idx="1">
                  <c:v>2009</c:v>
                </c:pt>
                <c:pt idx="2">
                  <c:v>2011</c:v>
                </c:pt>
                <c:pt idx="3">
                  <c:v>2013</c:v>
                </c:pt>
                <c:pt idx="4">
                  <c:v>2015</c:v>
                </c:pt>
                <c:pt idx="5">
                  <c:v>2017</c:v>
                </c:pt>
                <c:pt idx="6">
                  <c:v>2019</c:v>
                </c:pt>
                <c:pt idx="7">
                  <c:v>2021</c:v>
                </c:pt>
              </c:numCache>
              <c:extLst/>
            </c:numRef>
          </c:cat>
          <c:val>
            <c:numRef>
              <c:f>'FoU per sysselsatt'!$H$56:$O$56</c:f>
              <c:numCache>
                <c:formatCode>#,##0</c:formatCode>
                <c:ptCount val="8"/>
                <c:pt idx="0">
                  <c:v>32275.047485575029</c:v>
                </c:pt>
                <c:pt idx="1">
                  <c:v>32747.626245382464</c:v>
                </c:pt>
                <c:pt idx="2">
                  <c:v>29726.483982727579</c:v>
                </c:pt>
                <c:pt idx="3">
                  <c:v>30147.73082499504</c:v>
                </c:pt>
                <c:pt idx="4">
                  <c:v>32854.555856425017</c:v>
                </c:pt>
                <c:pt idx="5">
                  <c:v>35766.773739417593</c:v>
                </c:pt>
                <c:pt idx="6">
                  <c:v>36973.945133616384</c:v>
                </c:pt>
                <c:pt idx="7">
                  <c:v>39000</c:v>
                </c:pt>
              </c:numCache>
              <c:extLst/>
            </c:numRef>
          </c:val>
          <c:extLst>
            <c:ext xmlns:c16="http://schemas.microsoft.com/office/drawing/2014/chart" uri="{C3380CC4-5D6E-409C-BE32-E72D297353CC}">
              <c16:uniqueId val="{00000007-C161-40F0-AD39-129E147C766A}"/>
            </c:ext>
          </c:extLst>
        </c:ser>
        <c:dLbls>
          <c:showLegendKey val="0"/>
          <c:showVal val="0"/>
          <c:showCatName val="0"/>
          <c:showSerName val="0"/>
          <c:showPercent val="0"/>
          <c:showBubbleSize val="0"/>
        </c:dLbls>
        <c:gapWidth val="191"/>
        <c:overlap val="-43"/>
        <c:axId val="580716072"/>
        <c:axId val="580713448"/>
      </c:barChart>
      <c:catAx>
        <c:axId val="580716072"/>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80713448"/>
        <c:crosses val="autoZero"/>
        <c:auto val="1"/>
        <c:lblAlgn val="ctr"/>
        <c:lblOffset val="100"/>
        <c:noMultiLvlLbl val="0"/>
      </c:catAx>
      <c:valAx>
        <c:axId val="580713448"/>
        <c:scaling>
          <c:orientation val="minMax"/>
          <c:max val="100000"/>
        </c:scaling>
        <c:delete val="0"/>
        <c:axPos val="l"/>
        <c:numFmt formatCode="#,##0"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80716072"/>
        <c:crosses val="autoZero"/>
        <c:crossBetween val="between"/>
        <c:majorUnit val="20000"/>
      </c:valAx>
      <c:spPr>
        <a:noFill/>
        <a:ln>
          <a:noFill/>
        </a:ln>
        <a:effectLst/>
      </c:spPr>
    </c:plotArea>
    <c:legend>
      <c:legendPos val="r"/>
      <c:layout>
        <c:manualLayout>
          <c:xMode val="edge"/>
          <c:yMode val="edge"/>
          <c:x val="0.13654772382866051"/>
          <c:y val="4.4102313867464181E-2"/>
          <c:w val="0.21698150923586326"/>
          <c:h val="0.312591049382716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84362139917689E-2"/>
          <c:y val="3.1160185185185194E-2"/>
          <c:w val="0.90071286008230456"/>
          <c:h val="0.88268364197530869"/>
        </c:manualLayout>
      </c:layout>
      <c:barChart>
        <c:barDir val="col"/>
        <c:grouping val="clustered"/>
        <c:varyColors val="0"/>
        <c:ser>
          <c:idx val="0"/>
          <c:order val="0"/>
          <c:tx>
            <c:v>  Göteborgsregionen</c:v>
          </c:tx>
          <c:spPr>
            <a:solidFill>
              <a:schemeClr val="accent4"/>
            </a:solidFill>
            <a:ln>
              <a:noFill/>
            </a:ln>
            <a:effectLst/>
          </c:spPr>
          <c:invertIfNegative val="0"/>
          <c:dLbls>
            <c:dLbl>
              <c:idx val="7"/>
              <c:tx>
                <c:rich>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818 000</a:t>
                    </a:r>
                  </a:p>
                </c:rich>
              </c:tx>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2B3-4FFB-8972-15AD927C0CD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(Figurer!$A$36,Figurer!$A$38,Figurer!$A$40,Figurer!$A$42,Figurer!$A$44,Figurer!$A$46,Figurer!$A$48,Figurer!$A$50)</c:f>
              <c:numCache>
                <c:formatCode>General</c:formatCode>
                <c:ptCount val="8"/>
                <c:pt idx="0">
                  <c:v>2009</c:v>
                </c:pt>
                <c:pt idx="1">
                  <c:v>2011</c:v>
                </c:pt>
                <c:pt idx="2">
                  <c:v>2013</c:v>
                </c:pt>
                <c:pt idx="3">
                  <c:v>2015</c:v>
                </c:pt>
                <c:pt idx="4">
                  <c:v>2017</c:v>
                </c:pt>
                <c:pt idx="5">
                  <c:v>2019</c:v>
                </c:pt>
                <c:pt idx="6">
                  <c:v>2021</c:v>
                </c:pt>
                <c:pt idx="7">
                  <c:v>2023</c:v>
                </c:pt>
              </c:numCache>
              <c:extLst/>
            </c:numRef>
          </c:cat>
          <c:val>
            <c:numRef>
              <c:f>(Figurer!$B$36,Figurer!$B$38,Figurer!$B$40,Figurer!$B$42,Figurer!$B$44,Figurer!$B$46,Figurer!$B$48,Figurer!$B$50)</c:f>
              <c:numCache>
                <c:formatCode>#,##0</c:formatCode>
                <c:ptCount val="8"/>
                <c:pt idx="0">
                  <c:v>539831.83251659514</c:v>
                </c:pt>
                <c:pt idx="1">
                  <c:v>666176.23002827156</c:v>
                </c:pt>
                <c:pt idx="2">
                  <c:v>564972.29917608807</c:v>
                </c:pt>
                <c:pt idx="3">
                  <c:v>671565.34923246107</c:v>
                </c:pt>
                <c:pt idx="4">
                  <c:v>755783.26751384221</c:v>
                </c:pt>
                <c:pt idx="5">
                  <c:v>770244.27615812677</c:v>
                </c:pt>
                <c:pt idx="6">
                  <c:v>715198.74569334777</c:v>
                </c:pt>
                <c:pt idx="7">
                  <c:v>818068.08022196568</c:v>
                </c:pt>
              </c:numCache>
              <c:extLst/>
            </c:numRef>
          </c:val>
          <c:extLst>
            <c:ext xmlns:c16="http://schemas.microsoft.com/office/drawing/2014/chart" uri="{C3380CC4-5D6E-409C-BE32-E72D297353CC}">
              <c16:uniqueId val="{00000000-12B3-4FFB-8972-15AD927C0CD2}"/>
            </c:ext>
          </c:extLst>
        </c:ser>
        <c:ser>
          <c:idx val="1"/>
          <c:order val="1"/>
          <c:tx>
            <c:v>  Stockholmsregionen</c:v>
          </c:tx>
          <c:spPr>
            <a:solidFill>
              <a:schemeClr val="accent3"/>
            </a:solidFill>
            <a:ln>
              <a:noFill/>
            </a:ln>
            <a:effectLst/>
          </c:spPr>
          <c:invertIfNegative val="0"/>
          <c:dLbls>
            <c:dLbl>
              <c:idx val="7"/>
              <c:tx>
                <c:rich>
                  <a:bodyPr/>
                  <a:lstStyle/>
                  <a:p>
                    <a:r>
                      <a:rPr lang="en-US" dirty="0"/>
                      <a:t>479 000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2B3-4FFB-8972-15AD927C0CD2}"/>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(Figurer!$A$36,Figurer!$A$38,Figurer!$A$40,Figurer!$A$42,Figurer!$A$44,Figurer!$A$46,Figurer!$A$48,Figurer!$A$50)</c:f>
              <c:numCache>
                <c:formatCode>General</c:formatCode>
                <c:ptCount val="8"/>
                <c:pt idx="0">
                  <c:v>2009</c:v>
                </c:pt>
                <c:pt idx="1">
                  <c:v>2011</c:v>
                </c:pt>
                <c:pt idx="2">
                  <c:v>2013</c:v>
                </c:pt>
                <c:pt idx="3">
                  <c:v>2015</c:v>
                </c:pt>
                <c:pt idx="4">
                  <c:v>2017</c:v>
                </c:pt>
                <c:pt idx="5">
                  <c:v>2019</c:v>
                </c:pt>
                <c:pt idx="6">
                  <c:v>2021</c:v>
                </c:pt>
                <c:pt idx="7">
                  <c:v>2023</c:v>
                </c:pt>
              </c:numCache>
              <c:extLst/>
            </c:numRef>
          </c:cat>
          <c:val>
            <c:numRef>
              <c:f>(Figurer!$C$36,Figurer!$C$38,Figurer!$C$40,Figurer!$C$42,Figurer!$C$44,Figurer!$C$46,Figurer!$C$48,Figurer!$C$50)</c:f>
              <c:numCache>
                <c:formatCode>#,##0</c:formatCode>
                <c:ptCount val="8"/>
                <c:pt idx="0">
                  <c:v>467366.80981693725</c:v>
                </c:pt>
                <c:pt idx="1">
                  <c:v>521606.00282557309</c:v>
                </c:pt>
                <c:pt idx="2">
                  <c:v>418565.1702336148</c:v>
                </c:pt>
                <c:pt idx="3">
                  <c:v>417365.46825631883</c:v>
                </c:pt>
                <c:pt idx="4">
                  <c:v>404385.21213585133</c:v>
                </c:pt>
                <c:pt idx="5">
                  <c:v>464867.25665059622</c:v>
                </c:pt>
                <c:pt idx="6">
                  <c:v>449939.08215089003</c:v>
                </c:pt>
                <c:pt idx="7">
                  <c:v>478547.43288495846</c:v>
                </c:pt>
              </c:numCache>
              <c:extLst/>
            </c:numRef>
          </c:val>
          <c:extLst>
            <c:ext xmlns:c16="http://schemas.microsoft.com/office/drawing/2014/chart" uri="{C3380CC4-5D6E-409C-BE32-E72D297353CC}">
              <c16:uniqueId val="{00000001-12B3-4FFB-8972-15AD927C0CD2}"/>
            </c:ext>
          </c:extLst>
        </c:ser>
        <c:ser>
          <c:idx val="2"/>
          <c:order val="2"/>
          <c:tx>
            <c:v>  Malmöregionen</c:v>
          </c:tx>
          <c:spPr>
            <a:solidFill>
              <a:schemeClr val="accent2"/>
            </a:solidFill>
            <a:ln>
              <a:noFill/>
            </a:ln>
            <a:effectLst/>
          </c:spPr>
          <c:invertIfNegative val="0"/>
          <c:dLbls>
            <c:dLbl>
              <c:idx val="7"/>
              <c:tx>
                <c:rich>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312 000</a:t>
                    </a:r>
                  </a:p>
                </c:rich>
              </c:tx>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2B3-4FFB-8972-15AD927C0CD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(Figurer!$A$36,Figurer!$A$38,Figurer!$A$40,Figurer!$A$42,Figurer!$A$44,Figurer!$A$46,Figurer!$A$48,Figurer!$A$50)</c:f>
              <c:numCache>
                <c:formatCode>General</c:formatCode>
                <c:ptCount val="8"/>
                <c:pt idx="0">
                  <c:v>2009</c:v>
                </c:pt>
                <c:pt idx="1">
                  <c:v>2011</c:v>
                </c:pt>
                <c:pt idx="2">
                  <c:v>2013</c:v>
                </c:pt>
                <c:pt idx="3">
                  <c:v>2015</c:v>
                </c:pt>
                <c:pt idx="4">
                  <c:v>2017</c:v>
                </c:pt>
                <c:pt idx="5">
                  <c:v>2019</c:v>
                </c:pt>
                <c:pt idx="6">
                  <c:v>2021</c:v>
                </c:pt>
                <c:pt idx="7">
                  <c:v>2023</c:v>
                </c:pt>
              </c:numCache>
              <c:extLst/>
            </c:numRef>
          </c:cat>
          <c:val>
            <c:numRef>
              <c:f>(Figurer!$D$36,Figurer!$D$38,Figurer!$D$40,Figurer!$D$42,Figurer!$D$44,Figurer!$D$46,Figurer!$D$48,Figurer!$D$50)</c:f>
              <c:numCache>
                <c:formatCode>#,##0</c:formatCode>
                <c:ptCount val="8"/>
                <c:pt idx="0">
                  <c:v>313742.19079516118</c:v>
                </c:pt>
                <c:pt idx="1">
                  <c:v>298233.8270378366</c:v>
                </c:pt>
                <c:pt idx="2">
                  <c:v>277187.26944930101</c:v>
                </c:pt>
                <c:pt idx="3">
                  <c:v>284351.3539744498</c:v>
                </c:pt>
                <c:pt idx="4">
                  <c:v>285433.76415810746</c:v>
                </c:pt>
                <c:pt idx="5">
                  <c:v>307850.5691571213</c:v>
                </c:pt>
                <c:pt idx="6">
                  <c:v>291110.93357121432</c:v>
                </c:pt>
                <c:pt idx="7">
                  <c:v>311861.69944308337</c:v>
                </c:pt>
              </c:numCache>
              <c:extLst/>
            </c:numRef>
          </c:val>
          <c:extLst>
            <c:ext xmlns:c16="http://schemas.microsoft.com/office/drawing/2014/chart" uri="{C3380CC4-5D6E-409C-BE32-E72D297353CC}">
              <c16:uniqueId val="{00000002-12B3-4FFB-8972-15AD927C0CD2}"/>
            </c:ext>
          </c:extLst>
        </c:ser>
        <c:ser>
          <c:idx val="3"/>
          <c:order val="3"/>
          <c:tx>
            <c:v>  Sverige</c:v>
          </c:tx>
          <c:spPr>
            <a:solidFill>
              <a:schemeClr val="accent1"/>
            </a:solidFill>
            <a:ln>
              <a:noFill/>
            </a:ln>
            <a:effectLst/>
          </c:spPr>
          <c:invertIfNegative val="0"/>
          <c:dLbls>
            <c:dLbl>
              <c:idx val="7"/>
              <c:tx>
                <c:rich>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543 000</a:t>
                    </a:r>
                  </a:p>
                </c:rich>
              </c:tx>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2B3-4FFB-8972-15AD927C0CD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(Figurer!$A$36,Figurer!$A$38,Figurer!$A$40,Figurer!$A$42,Figurer!$A$44,Figurer!$A$46,Figurer!$A$48,Figurer!$A$50)</c:f>
              <c:numCache>
                <c:formatCode>General</c:formatCode>
                <c:ptCount val="8"/>
                <c:pt idx="0">
                  <c:v>2009</c:v>
                </c:pt>
                <c:pt idx="1">
                  <c:v>2011</c:v>
                </c:pt>
                <c:pt idx="2">
                  <c:v>2013</c:v>
                </c:pt>
                <c:pt idx="3">
                  <c:v>2015</c:v>
                </c:pt>
                <c:pt idx="4">
                  <c:v>2017</c:v>
                </c:pt>
                <c:pt idx="5">
                  <c:v>2019</c:v>
                </c:pt>
                <c:pt idx="6">
                  <c:v>2021</c:v>
                </c:pt>
                <c:pt idx="7">
                  <c:v>2023</c:v>
                </c:pt>
              </c:numCache>
              <c:extLst/>
            </c:numRef>
          </c:cat>
          <c:val>
            <c:numRef>
              <c:f>(Figurer!$E$36,Figurer!$E$38,Figurer!$E$40,Figurer!$E$42,Figurer!$E$44,Figurer!$E$46,Figurer!$E$48,Figurer!$E$50)</c:f>
              <c:numCache>
                <c:formatCode>#,##0</c:formatCode>
                <c:ptCount val="8"/>
                <c:pt idx="0">
                  <c:v>469890.11679981393</c:v>
                </c:pt>
                <c:pt idx="1">
                  <c:v>510373.13287139538</c:v>
                </c:pt>
                <c:pt idx="2">
                  <c:v>443283.06193087104</c:v>
                </c:pt>
                <c:pt idx="3">
                  <c:v>470784.98646819138</c:v>
                </c:pt>
                <c:pt idx="4">
                  <c:v>487436.37177606625</c:v>
                </c:pt>
                <c:pt idx="5">
                  <c:v>532039.64819794311</c:v>
                </c:pt>
                <c:pt idx="6">
                  <c:v>518968.81913871627</c:v>
                </c:pt>
                <c:pt idx="7">
                  <c:v>542747.25455630105</c:v>
                </c:pt>
              </c:numCache>
              <c:extLst/>
            </c:numRef>
          </c:val>
          <c:extLst>
            <c:ext xmlns:c16="http://schemas.microsoft.com/office/drawing/2014/chart" uri="{C3380CC4-5D6E-409C-BE32-E72D297353CC}">
              <c16:uniqueId val="{00000003-12B3-4FFB-8972-15AD927C0CD2}"/>
            </c:ext>
          </c:extLst>
        </c:ser>
        <c:dLbls>
          <c:showLegendKey val="0"/>
          <c:showVal val="0"/>
          <c:showCatName val="0"/>
          <c:showSerName val="0"/>
          <c:showPercent val="0"/>
          <c:showBubbleSize val="0"/>
        </c:dLbls>
        <c:gapWidth val="219"/>
        <c:overlap val="-27"/>
        <c:axId val="2104039280"/>
        <c:axId val="2104039696"/>
      </c:barChart>
      <c:catAx>
        <c:axId val="2104039280"/>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104039696"/>
        <c:crosses val="autoZero"/>
        <c:auto val="1"/>
        <c:lblAlgn val="ctr"/>
        <c:lblOffset val="100"/>
        <c:noMultiLvlLbl val="0"/>
      </c:catAx>
      <c:valAx>
        <c:axId val="2104039696"/>
        <c:scaling>
          <c:orientation val="minMax"/>
          <c:max val="1200000"/>
        </c:scaling>
        <c:delete val="0"/>
        <c:axPos val="l"/>
        <c:numFmt formatCode="#,##0"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104039280"/>
        <c:crosses val="autoZero"/>
        <c:crossBetween val="between"/>
        <c:majorUnit val="300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7204058902939E-2"/>
          <c:y val="0.11525307549423677"/>
          <c:w val="0.97125591882194118"/>
          <c:h val="0.72702845027612217"/>
        </c:manualLayout>
      </c:layout>
      <c:barChart>
        <c:barDir val="col"/>
        <c:grouping val="clustered"/>
        <c:varyColors val="0"/>
        <c:ser>
          <c:idx val="0"/>
          <c:order val="0"/>
          <c:tx>
            <c:v>  Innovationspotential - totalt</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Summary!$A$5:$A$14</c:f>
              <c:strCache>
                <c:ptCount val="10"/>
                <c:pt idx="0">
                  <c:v>2014
(253 regioner)</c:v>
                </c:pt>
                <c:pt idx="1">
                  <c:v>2015
(253 regioner)</c:v>
                </c:pt>
                <c:pt idx="2">
                  <c:v>2016
(239 regioner)</c:v>
                </c:pt>
                <c:pt idx="3">
                  <c:v>2017
(239 regioner)</c:v>
                </c:pt>
                <c:pt idx="4">
                  <c:v>2018
(239 regioner)</c:v>
                </c:pt>
                <c:pt idx="5">
                  <c:v>2019
(239 regioner)</c:v>
                </c:pt>
                <c:pt idx="6">
                  <c:v>2020
(239 regioner)</c:v>
                </c:pt>
                <c:pt idx="7">
                  <c:v>2021
(239 regioner)</c:v>
                </c:pt>
                <c:pt idx="8">
                  <c:v>2022
(239 regioner)</c:v>
                </c:pt>
                <c:pt idx="9">
                  <c:v>2023
(239 regioner)</c:v>
                </c:pt>
              </c:strCache>
            </c:strRef>
          </c:cat>
          <c:val>
            <c:numRef>
              <c:f>Summary!$C$5:$C$14</c:f>
              <c:numCache>
                <c:formatCode>General</c:formatCode>
                <c:ptCount val="10"/>
                <c:pt idx="0">
                  <c:v>15</c:v>
                </c:pt>
                <c:pt idx="1">
                  <c:v>16</c:v>
                </c:pt>
                <c:pt idx="2">
                  <c:v>20</c:v>
                </c:pt>
                <c:pt idx="3">
                  <c:v>18</c:v>
                </c:pt>
                <c:pt idx="4">
                  <c:v>18</c:v>
                </c:pt>
                <c:pt idx="5">
                  <c:v>24</c:v>
                </c:pt>
                <c:pt idx="6">
                  <c:v>24</c:v>
                </c:pt>
                <c:pt idx="7">
                  <c:v>14</c:v>
                </c:pt>
                <c:pt idx="8">
                  <c:v>15</c:v>
                </c:pt>
                <c:pt idx="9">
                  <c:v>10</c:v>
                </c:pt>
              </c:numCache>
            </c:numRef>
          </c:val>
          <c:extLst>
            <c:ext xmlns:c16="http://schemas.microsoft.com/office/drawing/2014/chart" uri="{C3380CC4-5D6E-409C-BE32-E72D297353CC}">
              <c16:uniqueId val="{00000008-BF67-4794-9C68-8CFE4BFBC89A}"/>
            </c:ext>
          </c:extLst>
        </c:ser>
        <c:ser>
          <c:idx val="1"/>
          <c:order val="1"/>
          <c:tx>
            <c:v>  Innovationspotential - FoU i företag</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Summary!$C$22:$C$31</c:f>
              <c:numCache>
                <c:formatCode>General</c:formatCode>
                <c:ptCount val="10"/>
                <c:pt idx="2">
                  <c:v>9</c:v>
                </c:pt>
                <c:pt idx="3">
                  <c:v>9</c:v>
                </c:pt>
                <c:pt idx="4">
                  <c:v>6</c:v>
                </c:pt>
                <c:pt idx="5">
                  <c:v>5</c:v>
                </c:pt>
                <c:pt idx="6">
                  <c:v>1</c:v>
                </c:pt>
                <c:pt idx="7">
                  <c:v>1</c:v>
                </c:pt>
                <c:pt idx="8">
                  <c:v>1</c:v>
                </c:pt>
                <c:pt idx="9">
                  <c:v>1</c:v>
                </c:pt>
              </c:numCache>
            </c:numRef>
          </c:val>
          <c:extLst>
            <c:ext xmlns:c16="http://schemas.microsoft.com/office/drawing/2014/chart" uri="{C3380CC4-5D6E-409C-BE32-E72D297353CC}">
              <c16:uniqueId val="{00000009-BF67-4794-9C68-8CFE4BFBC89A}"/>
            </c:ext>
          </c:extLst>
        </c:ser>
        <c:dLbls>
          <c:showLegendKey val="0"/>
          <c:showVal val="0"/>
          <c:showCatName val="0"/>
          <c:showSerName val="0"/>
          <c:showPercent val="0"/>
          <c:showBubbleSize val="0"/>
        </c:dLbls>
        <c:gapWidth val="15"/>
        <c:overlap val="-16"/>
        <c:axId val="1963920768"/>
        <c:axId val="1963921184"/>
      </c:barChart>
      <c:catAx>
        <c:axId val="1963920768"/>
        <c:scaling>
          <c:orientation val="minMax"/>
        </c:scaling>
        <c:delete val="0"/>
        <c:axPos val="b"/>
        <c:numFmt formatCode="General" sourceLinked="1"/>
        <c:majorTickMark val="in"/>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963921184"/>
        <c:crosses val="autoZero"/>
        <c:auto val="1"/>
        <c:lblAlgn val="ctr"/>
        <c:lblOffset val="100"/>
        <c:noMultiLvlLbl val="0"/>
      </c:catAx>
      <c:valAx>
        <c:axId val="1963921184"/>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963920768"/>
        <c:crosses val="autoZero"/>
        <c:crossBetween val="between"/>
      </c:valAx>
      <c:spPr>
        <a:noFill/>
        <a:ln w="25400">
          <a:noFill/>
        </a:ln>
        <a:effectLst/>
      </c:spPr>
    </c:plotArea>
    <c:legend>
      <c:legendPos val="t"/>
      <c:layout>
        <c:manualLayout>
          <c:xMode val="edge"/>
          <c:yMode val="edge"/>
          <c:x val="0.68209066792644069"/>
          <c:y val="2.8594122319301033E-2"/>
          <c:w val="0.30607837525367121"/>
          <c:h val="0.1406700731113932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4444444444443E-2"/>
          <c:y val="4.917527190573686E-2"/>
          <c:w val="0.86701748971193415"/>
          <c:h val="0.81378148148148144"/>
        </c:manualLayout>
      </c:layout>
      <c:lineChart>
        <c:grouping val="standard"/>
        <c:varyColors val="0"/>
        <c:ser>
          <c:idx val="2"/>
          <c:order val="0"/>
          <c:tx>
            <c:v>  Stockholmsregionen</c:v>
          </c:tx>
          <c:spPr>
            <a:ln w="76200" cap="rnd">
              <a:solidFill>
                <a:schemeClr val="accent3"/>
              </a:solidFill>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8-4394-9C06-18848C6423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'Mål 2 - del 1'!$A$7:$A$29</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'Mål 2 - del 1'!$R$7:$R$29</c:f>
              <c:numCache>
                <c:formatCode>#,##0</c:formatCode>
                <c:ptCount val="23"/>
                <c:pt idx="0">
                  <c:v>548093.47319607879</c:v>
                </c:pt>
                <c:pt idx="1">
                  <c:v>545897.41225048422</c:v>
                </c:pt>
                <c:pt idx="2">
                  <c:v>551881.15569326992</c:v>
                </c:pt>
                <c:pt idx="3">
                  <c:v>556059.91521029756</c:v>
                </c:pt>
                <c:pt idx="4">
                  <c:v>587315.80304037943</c:v>
                </c:pt>
                <c:pt idx="5">
                  <c:v>607012.54550845141</c:v>
                </c:pt>
                <c:pt idx="6">
                  <c:v>619166.52884893422</c:v>
                </c:pt>
                <c:pt idx="7">
                  <c:v>645055.02455651213</c:v>
                </c:pt>
                <c:pt idx="8">
                  <c:v>632510.70214425505</c:v>
                </c:pt>
                <c:pt idx="9">
                  <c:v>645459.85491990345</c:v>
                </c:pt>
                <c:pt idx="10">
                  <c:v>648405.42742467718</c:v>
                </c:pt>
                <c:pt idx="11">
                  <c:v>657043.96667610877</c:v>
                </c:pt>
                <c:pt idx="12">
                  <c:v>648003.11281452677</c:v>
                </c:pt>
                <c:pt idx="13">
                  <c:v>656122.46520073654</c:v>
                </c:pt>
                <c:pt idx="14">
                  <c:v>686250.27828216774</c:v>
                </c:pt>
                <c:pt idx="15">
                  <c:v>729995.16839094379</c:v>
                </c:pt>
                <c:pt idx="16">
                  <c:v>731513.11682441726</c:v>
                </c:pt>
                <c:pt idx="17">
                  <c:v>726046.33695871837</c:v>
                </c:pt>
                <c:pt idx="18">
                  <c:v>738678.81987879041</c:v>
                </c:pt>
                <c:pt idx="19">
                  <c:v>759906.02305082604</c:v>
                </c:pt>
                <c:pt idx="20">
                  <c:v>753585.46542661986</c:v>
                </c:pt>
                <c:pt idx="21">
                  <c:v>785889.65397979447</c:v>
                </c:pt>
                <c:pt idx="22">
                  <c:v>765336.20324693131</c:v>
                </c:pt>
              </c:numCache>
            </c:numRef>
          </c:val>
          <c:smooth val="0"/>
          <c:extLst>
            <c:ext xmlns:c16="http://schemas.microsoft.com/office/drawing/2014/chart" uri="{C3380CC4-5D6E-409C-BE32-E72D297353CC}">
              <c16:uniqueId val="{00000001-31A8-4394-9C06-18848C642385}"/>
            </c:ext>
          </c:extLst>
        </c:ser>
        <c:ser>
          <c:idx val="0"/>
          <c:order val="1"/>
          <c:tx>
            <c:v>  Göteborgsregionen</c:v>
          </c:tx>
          <c:spPr>
            <a:ln w="76200" cap="rnd">
              <a:solidFill>
                <a:schemeClr val="accent4"/>
              </a:solidFill>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A8-4394-9C06-18848C6423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'Mål 2 - del 1'!$A$7:$A$29</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'Mål 2 - del 1'!$F$7:$F$29</c:f>
              <c:numCache>
                <c:formatCode>#,##0</c:formatCode>
                <c:ptCount val="23"/>
                <c:pt idx="0">
                  <c:v>390331.77843874384</c:v>
                </c:pt>
                <c:pt idx="1">
                  <c:v>406412.25188482174</c:v>
                </c:pt>
                <c:pt idx="2">
                  <c:v>399930.25773987279</c:v>
                </c:pt>
                <c:pt idx="3">
                  <c:v>427188.15569071163</c:v>
                </c:pt>
                <c:pt idx="4">
                  <c:v>427147.38821940235</c:v>
                </c:pt>
                <c:pt idx="5">
                  <c:v>445940.24877334631</c:v>
                </c:pt>
                <c:pt idx="6">
                  <c:v>467620.91555375163</c:v>
                </c:pt>
                <c:pt idx="7">
                  <c:v>478846.89763368602</c:v>
                </c:pt>
                <c:pt idx="8">
                  <c:v>462980.6358169124</c:v>
                </c:pt>
                <c:pt idx="9">
                  <c:v>438553.60269438743</c:v>
                </c:pt>
                <c:pt idx="10">
                  <c:v>462959.07628266851</c:v>
                </c:pt>
                <c:pt idx="11">
                  <c:v>462723.91988201224</c:v>
                </c:pt>
                <c:pt idx="12">
                  <c:v>506688.04074617563</c:v>
                </c:pt>
                <c:pt idx="13">
                  <c:v>522239.10246429621</c:v>
                </c:pt>
                <c:pt idx="14">
                  <c:v>550504.53671223484</c:v>
                </c:pt>
                <c:pt idx="15">
                  <c:v>597500.16943205567</c:v>
                </c:pt>
                <c:pt idx="16">
                  <c:v>606993.83796611277</c:v>
                </c:pt>
                <c:pt idx="17">
                  <c:v>619917.65510475158</c:v>
                </c:pt>
                <c:pt idx="18">
                  <c:v>617552.07675554161</c:v>
                </c:pt>
                <c:pt idx="19">
                  <c:v>629105.18762160442</c:v>
                </c:pt>
                <c:pt idx="20">
                  <c:v>605626.09882454958</c:v>
                </c:pt>
                <c:pt idx="21">
                  <c:v>635158.5365005465</c:v>
                </c:pt>
                <c:pt idx="22">
                  <c:v>645557.8726224188</c:v>
                </c:pt>
              </c:numCache>
            </c:numRef>
          </c:val>
          <c:smooth val="0"/>
          <c:extLst>
            <c:ext xmlns:c16="http://schemas.microsoft.com/office/drawing/2014/chart" uri="{C3380CC4-5D6E-409C-BE32-E72D297353CC}">
              <c16:uniqueId val="{00000003-31A8-4394-9C06-18848C642385}"/>
            </c:ext>
          </c:extLst>
        </c:ser>
        <c:ser>
          <c:idx val="3"/>
          <c:order val="2"/>
          <c:tx>
            <c:v>  Sverige</c:v>
          </c:tx>
          <c:spPr>
            <a:ln w="76200" cap="rnd">
              <a:solidFill>
                <a:schemeClr val="accent1"/>
              </a:solidFill>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A8-4394-9C06-18848C6423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'Mål 2 - del 1'!$A$7:$A$29</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'Mål 2 - del 1'!$X$7:$X$29</c:f>
              <c:numCache>
                <c:formatCode>#,##0</c:formatCode>
                <c:ptCount val="23"/>
                <c:pt idx="0">
                  <c:v>386750.64557476179</c:v>
                </c:pt>
                <c:pt idx="1">
                  <c:v>391305.93582779868</c:v>
                </c:pt>
                <c:pt idx="2">
                  <c:v>396198.66081804695</c:v>
                </c:pt>
                <c:pt idx="3">
                  <c:v>402814.00040896126</c:v>
                </c:pt>
                <c:pt idx="4">
                  <c:v>418356.7357905095</c:v>
                </c:pt>
                <c:pt idx="5">
                  <c:v>429682.40635488211</c:v>
                </c:pt>
                <c:pt idx="6">
                  <c:v>448225.24724924698</c:v>
                </c:pt>
                <c:pt idx="7">
                  <c:v>462881.77903627657</c:v>
                </c:pt>
                <c:pt idx="8">
                  <c:v>456074.75089871604</c:v>
                </c:pt>
                <c:pt idx="9">
                  <c:v>443944.49714949366</c:v>
                </c:pt>
                <c:pt idx="10">
                  <c:v>465150.41886661743</c:v>
                </c:pt>
                <c:pt idx="11">
                  <c:v>469464.91012073692</c:v>
                </c:pt>
                <c:pt idx="12">
                  <c:v>463649.93419226707</c:v>
                </c:pt>
                <c:pt idx="13">
                  <c:v>469349.15822807612</c:v>
                </c:pt>
                <c:pt idx="14">
                  <c:v>485956.41954937961</c:v>
                </c:pt>
                <c:pt idx="15">
                  <c:v>513315.76189470832</c:v>
                </c:pt>
                <c:pt idx="16">
                  <c:v>519163.93506814784</c:v>
                </c:pt>
                <c:pt idx="17">
                  <c:v>527671.10628194467</c:v>
                </c:pt>
                <c:pt idx="18">
                  <c:v>534497.90374800889</c:v>
                </c:pt>
                <c:pt idx="19">
                  <c:v>544017.80283295258</c:v>
                </c:pt>
                <c:pt idx="20">
                  <c:v>537450.75457298791</c:v>
                </c:pt>
                <c:pt idx="21">
                  <c:v>568840.17221987573</c:v>
                </c:pt>
                <c:pt idx="22">
                  <c:v>568811.87535379746</c:v>
                </c:pt>
              </c:numCache>
            </c:numRef>
          </c:val>
          <c:smooth val="0"/>
          <c:extLst>
            <c:ext xmlns:c16="http://schemas.microsoft.com/office/drawing/2014/chart" uri="{C3380CC4-5D6E-409C-BE32-E72D297353CC}">
              <c16:uniqueId val="{00000005-31A8-4394-9C06-18848C642385}"/>
            </c:ext>
          </c:extLst>
        </c:ser>
        <c:ser>
          <c:idx val="1"/>
          <c:order val="3"/>
          <c:tx>
            <c:v>  Malmöregionen</c:v>
          </c:tx>
          <c:spPr>
            <a:ln w="76200" cap="rnd">
              <a:solidFill>
                <a:schemeClr val="accent2"/>
              </a:solidFill>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A8-4394-9C06-18848C6423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'Mål 2 - del 1'!$A$7:$A$29</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'Mål 2 - del 1'!$L$7:$L$29</c:f>
              <c:numCache>
                <c:formatCode>#,##0</c:formatCode>
                <c:ptCount val="23"/>
                <c:pt idx="0">
                  <c:v>349080.69279769022</c:v>
                </c:pt>
                <c:pt idx="1">
                  <c:v>353770.98867190315</c:v>
                </c:pt>
                <c:pt idx="2">
                  <c:v>361359.64552922599</c:v>
                </c:pt>
                <c:pt idx="3">
                  <c:v>365076.15519572498</c:v>
                </c:pt>
                <c:pt idx="4">
                  <c:v>374478.51346088748</c:v>
                </c:pt>
                <c:pt idx="5">
                  <c:v>384553.51565047121</c:v>
                </c:pt>
                <c:pt idx="6">
                  <c:v>403244.83796794113</c:v>
                </c:pt>
                <c:pt idx="7">
                  <c:v>442856.54420464917</c:v>
                </c:pt>
                <c:pt idx="8">
                  <c:v>407297.18766540143</c:v>
                </c:pt>
                <c:pt idx="9">
                  <c:v>382983.80499091628</c:v>
                </c:pt>
                <c:pt idx="10">
                  <c:v>405149.50047193666</c:v>
                </c:pt>
                <c:pt idx="11">
                  <c:v>403654.22555048007</c:v>
                </c:pt>
                <c:pt idx="12">
                  <c:v>432231.60357544728</c:v>
                </c:pt>
                <c:pt idx="13">
                  <c:v>439839.90500912815</c:v>
                </c:pt>
                <c:pt idx="14">
                  <c:v>461044.43051303097</c:v>
                </c:pt>
                <c:pt idx="15">
                  <c:v>486381.15197634354</c:v>
                </c:pt>
                <c:pt idx="16">
                  <c:v>482580.16638574086</c:v>
                </c:pt>
                <c:pt idx="17">
                  <c:v>501271.73869777855</c:v>
                </c:pt>
                <c:pt idx="18">
                  <c:v>495888.83922734397</c:v>
                </c:pt>
                <c:pt idx="19">
                  <c:v>512447.64538385463</c:v>
                </c:pt>
                <c:pt idx="20">
                  <c:v>511960.98043304472</c:v>
                </c:pt>
                <c:pt idx="21">
                  <c:v>535758.3707784256</c:v>
                </c:pt>
                <c:pt idx="22">
                  <c:v>525137.05052691093</c:v>
                </c:pt>
              </c:numCache>
            </c:numRef>
          </c:val>
          <c:smooth val="0"/>
          <c:extLst>
            <c:ext xmlns:c16="http://schemas.microsoft.com/office/drawing/2014/chart" uri="{C3380CC4-5D6E-409C-BE32-E72D297353CC}">
              <c16:uniqueId val="{00000007-31A8-4394-9C06-18848C642385}"/>
            </c:ext>
          </c:extLst>
        </c:ser>
        <c:dLbls>
          <c:showLegendKey val="0"/>
          <c:showVal val="0"/>
          <c:showCatName val="0"/>
          <c:showSerName val="0"/>
          <c:showPercent val="0"/>
          <c:showBubbleSize val="0"/>
        </c:dLbls>
        <c:smooth val="0"/>
        <c:axId val="178986447"/>
        <c:axId val="178985007"/>
        <c:extLst>
          <c:ext xmlns:c15="http://schemas.microsoft.com/office/drawing/2012/chart" uri="{02D57815-91ED-43cb-92C2-25804820EDAC}">
            <c15:filteredLineSeries>
              <c15:ser>
                <c:idx val="4"/>
                <c:order val="4"/>
                <c:tx>
                  <c:v>  Sverige exkl. storstadsregioner</c:v>
                </c:tx>
                <c:spPr>
                  <a:ln w="57150" cap="rnd">
                    <a:solidFill>
                      <a:schemeClr val="bg2"/>
                    </a:solidFill>
                    <a:round/>
                  </a:ln>
                  <a:effectLst/>
                </c:spPr>
                <c:marker>
                  <c:symbol val="none"/>
                </c:marker>
                <c:dLbls>
                  <c:dLbl>
                    <c:idx val="20"/>
                    <c:showLegendKey val="0"/>
                    <c:showVal val="1"/>
                    <c:showCatName val="0"/>
                    <c:showSerName val="0"/>
                    <c:showPercent val="0"/>
                    <c:showBubbleSize val="0"/>
                    <c:extLst>
                      <c:ext uri="{CE6537A1-D6FC-4f65-9D91-7224C49458BB}"/>
                      <c:ext xmlns:c16="http://schemas.microsoft.com/office/drawing/2014/chart" uri="{C3380CC4-5D6E-409C-BE32-E72D297353CC}">
                        <c16:uniqueId val="{00000008-31A8-4394-9C06-18848C642385}"/>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'Mål 2 - del 1'!$A$7:$A$29</c15:sqref>
                        </c15:formulaRef>
                      </c:ext>
                    </c:extLst>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extLst>
                      <c:ext uri="{02D57815-91ED-43cb-92C2-25804820EDAC}">
                        <c15:formulaRef>
                          <c15:sqref>'Mål 2 - del 1'!$AD$7:$AD$29</c15:sqref>
                        </c15:formulaRef>
                      </c:ext>
                    </c:extLst>
                    <c:numCache>
                      <c:formatCode>#,##0</c:formatCode>
                      <c:ptCount val="23"/>
                      <c:pt idx="0">
                        <c:v>337888.43256571202</c:v>
                      </c:pt>
                      <c:pt idx="1">
                        <c:v>342455.37951901846</c:v>
                      </c:pt>
                      <c:pt idx="2">
                        <c:v>348210.29795642162</c:v>
                      </c:pt>
                      <c:pt idx="3">
                        <c:v>352622.83511751768</c:v>
                      </c:pt>
                      <c:pt idx="4">
                        <c:v>365805.22762836906</c:v>
                      </c:pt>
                      <c:pt idx="5">
                        <c:v>372904.57798696758</c:v>
                      </c:pt>
                      <c:pt idx="6">
                        <c:v>392454.86625419563</c:v>
                      </c:pt>
                      <c:pt idx="7">
                        <c:v>400400.54106185207</c:v>
                      </c:pt>
                      <c:pt idx="8">
                        <c:v>399414.49076202099</c:v>
                      </c:pt>
                      <c:pt idx="9">
                        <c:v>380971.25984507578</c:v>
                      </c:pt>
                      <c:pt idx="10">
                        <c:v>407145.27660012007</c:v>
                      </c:pt>
                      <c:pt idx="11">
                        <c:v>410333.78892575821</c:v>
                      </c:pt>
                      <c:pt idx="12">
                        <c:v>392776.5385375864</c:v>
                      </c:pt>
                      <c:pt idx="13">
                        <c:v>394991.18346959515</c:v>
                      </c:pt>
                      <c:pt idx="14">
                        <c:v>403490.70931192994</c:v>
                      </c:pt>
                      <c:pt idx="15">
                        <c:v>421175.96542849089</c:v>
                      </c:pt>
                      <c:pt idx="16">
                        <c:v>428892.89498626476</c:v>
                      </c:pt>
                      <c:pt idx="17">
                        <c:v>440127.00038352574</c:v>
                      </c:pt>
                      <c:pt idx="18">
                        <c:v>447049.59356105095</c:v>
                      </c:pt>
                      <c:pt idx="19">
                        <c:v>450233.6407838795</c:v>
                      </c:pt>
                      <c:pt idx="20">
                        <c:v>445441.51039441064</c:v>
                      </c:pt>
                      <c:pt idx="21">
                        <c:v>477333.9708564016</c:v>
                      </c:pt>
                      <c:pt idx="22">
                        <c:v>484216.49955865031</c:v>
                      </c:pt>
                    </c:numCache>
                  </c:numRef>
                </c:val>
                <c:smooth val="0"/>
                <c:extLst>
                  <c:ext xmlns:c16="http://schemas.microsoft.com/office/drawing/2014/chart" uri="{C3380CC4-5D6E-409C-BE32-E72D297353CC}">
                    <c16:uniqueId val="{00000009-31A8-4394-9C06-18848C642385}"/>
                  </c:ext>
                </c:extLst>
              </c15:ser>
            </c15:filteredLineSeries>
          </c:ext>
        </c:extLst>
      </c:lineChart>
      <c:catAx>
        <c:axId val="178986447"/>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78985007"/>
        <c:crosses val="autoZero"/>
        <c:auto val="1"/>
        <c:lblAlgn val="ctr"/>
        <c:lblOffset val="100"/>
        <c:noMultiLvlLbl val="0"/>
      </c:catAx>
      <c:valAx>
        <c:axId val="178985007"/>
        <c:scaling>
          <c:orientation val="minMax"/>
        </c:scaling>
        <c:delete val="0"/>
        <c:axPos val="l"/>
        <c:numFmt formatCode="#,##0"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78986447"/>
        <c:crosses val="autoZero"/>
        <c:crossBetween val="between"/>
      </c:valAx>
      <c:spPr>
        <a:noFill/>
        <a:ln>
          <a:noFill/>
        </a:ln>
        <a:effectLst/>
      </c:spPr>
    </c:plotArea>
    <c:legend>
      <c:legendPos val="t"/>
      <c:layout>
        <c:manualLayout>
          <c:xMode val="edge"/>
          <c:yMode val="edge"/>
          <c:x val="0.62002746913580242"/>
          <c:y val="0.51011759259259259"/>
          <c:w val="0.32691443362301403"/>
          <c:h val="0.2812477421182120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27328148342706E-2"/>
          <c:y val="4.917527190573686E-2"/>
          <c:w val="0.83521403724829435"/>
          <c:h val="0.85003660090889166"/>
        </c:manualLayout>
      </c:layout>
      <c:lineChart>
        <c:grouping val="standard"/>
        <c:varyColors val="0"/>
        <c:ser>
          <c:idx val="2"/>
          <c:order val="0"/>
          <c:tx>
            <c:v>  Stockholmsregionen</c:v>
          </c:tx>
          <c:spPr>
            <a:ln w="76200" cap="rnd">
              <a:solidFill>
                <a:schemeClr val="accent3"/>
              </a:solidFill>
              <a:round/>
            </a:ln>
            <a:effectLst/>
          </c:spPr>
          <c:marker>
            <c:symbol val="none"/>
          </c:marker>
          <c:dLbls>
            <c:dLbl>
              <c:idx val="22"/>
              <c:layout>
                <c:manualLayout>
                  <c:x val="0"/>
                  <c:y val="7.6419216163486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76-4CDC-AFFB-8D62D5FF06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'Mål 2 - del 1'!$A$7:$A$29</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'Mål 2 - del 1'!$S$7:$S$29</c:f>
              <c:numCache>
                <c:formatCode>#,##0</c:formatCode>
                <c:ptCount val="23"/>
                <c:pt idx="0">
                  <c:v>1034280.9393259955</c:v>
                </c:pt>
                <c:pt idx="1">
                  <c:v>1026071.8886381426</c:v>
                </c:pt>
                <c:pt idx="2">
                  <c:v>1042265.7810444612</c:v>
                </c:pt>
                <c:pt idx="3">
                  <c:v>1078815.6605162788</c:v>
                </c:pt>
                <c:pt idx="4">
                  <c:v>1131904.6906529611</c:v>
                </c:pt>
                <c:pt idx="5">
                  <c:v>1173707.9374544392</c:v>
                </c:pt>
                <c:pt idx="6">
                  <c:v>1180462.3339488988</c:v>
                </c:pt>
                <c:pt idx="7">
                  <c:v>1207377.3406982215</c:v>
                </c:pt>
                <c:pt idx="8">
                  <c:v>1181587.6604427693</c:v>
                </c:pt>
                <c:pt idx="9">
                  <c:v>1241678.6520173599</c:v>
                </c:pt>
                <c:pt idx="10">
                  <c:v>1228960.1088578717</c:v>
                </c:pt>
                <c:pt idx="11">
                  <c:v>1235148.2664243795</c:v>
                </c:pt>
                <c:pt idx="12">
                  <c:v>1207580.5798106063</c:v>
                </c:pt>
                <c:pt idx="13">
                  <c:v>1223868.6189041359</c:v>
                </c:pt>
                <c:pt idx="14">
                  <c:v>1280185.118299203</c:v>
                </c:pt>
                <c:pt idx="15">
                  <c:v>1352781.6452325487</c:v>
                </c:pt>
                <c:pt idx="16">
                  <c:v>1346543.968577543</c:v>
                </c:pt>
                <c:pt idx="17">
                  <c:v>1332897.7242635535</c:v>
                </c:pt>
                <c:pt idx="18">
                  <c:v>1359791.7518504625</c:v>
                </c:pt>
                <c:pt idx="19">
                  <c:v>1393274.8512755523</c:v>
                </c:pt>
                <c:pt idx="20">
                  <c:v>1416646.1525642639</c:v>
                </c:pt>
                <c:pt idx="21">
                  <c:v>1442427.5781793708</c:v>
                </c:pt>
                <c:pt idx="22">
                  <c:v>1374013.5117436801</c:v>
                </c:pt>
              </c:numCache>
            </c:numRef>
          </c:val>
          <c:smooth val="0"/>
          <c:extLst>
            <c:ext xmlns:c16="http://schemas.microsoft.com/office/drawing/2014/chart" uri="{C3380CC4-5D6E-409C-BE32-E72D297353CC}">
              <c16:uniqueId val="{00000001-B676-4CDC-AFFB-8D62D5FF06BC}"/>
            </c:ext>
          </c:extLst>
        </c:ser>
        <c:ser>
          <c:idx val="0"/>
          <c:order val="1"/>
          <c:tx>
            <c:v>  Göteborgsregionen</c:v>
          </c:tx>
          <c:spPr>
            <a:ln w="76200" cap="rnd">
              <a:solidFill>
                <a:schemeClr val="accent4"/>
              </a:solidFill>
              <a:round/>
            </a:ln>
            <a:effectLst/>
          </c:spPr>
          <c:marker>
            <c:symbol val="none"/>
          </c:marker>
          <c:dLbls>
            <c:dLbl>
              <c:idx val="22"/>
              <c:layout>
                <c:manualLayout>
                  <c:x val="0"/>
                  <c:y val="-5.09461441089910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76-4CDC-AFFB-8D62D5FF06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'Mål 2 - del 1'!$A$7:$A$29</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'Mål 2 - del 1'!$G$7:$G$29</c:f>
              <c:numCache>
                <c:formatCode>#,##0</c:formatCode>
                <c:ptCount val="23"/>
                <c:pt idx="0">
                  <c:v>823646.40196530661</c:v>
                </c:pt>
                <c:pt idx="1">
                  <c:v>847107.67731237877</c:v>
                </c:pt>
                <c:pt idx="2">
                  <c:v>822469.56066420337</c:v>
                </c:pt>
                <c:pt idx="3">
                  <c:v>891414.65105657768</c:v>
                </c:pt>
                <c:pt idx="4">
                  <c:v>878109.38372508052</c:v>
                </c:pt>
                <c:pt idx="5">
                  <c:v>915629.04689412238</c:v>
                </c:pt>
                <c:pt idx="6">
                  <c:v>944347.49849782127</c:v>
                </c:pt>
                <c:pt idx="7">
                  <c:v>946958.75401953212</c:v>
                </c:pt>
                <c:pt idx="8">
                  <c:v>917584.32235946716</c:v>
                </c:pt>
                <c:pt idx="9">
                  <c:v>908117.76894232805</c:v>
                </c:pt>
                <c:pt idx="10">
                  <c:v>943019.51430223347</c:v>
                </c:pt>
                <c:pt idx="11">
                  <c:v>925288.70119778521</c:v>
                </c:pt>
                <c:pt idx="12">
                  <c:v>1002937.5107507634</c:v>
                </c:pt>
                <c:pt idx="13">
                  <c:v>1031452.0789211341</c:v>
                </c:pt>
                <c:pt idx="14">
                  <c:v>1089801.2746621834</c:v>
                </c:pt>
                <c:pt idx="15">
                  <c:v>1163446.9049167286</c:v>
                </c:pt>
                <c:pt idx="16">
                  <c:v>1164914.7409466435</c:v>
                </c:pt>
                <c:pt idx="17">
                  <c:v>1179068.4737178322</c:v>
                </c:pt>
                <c:pt idx="18">
                  <c:v>1171410.5531267656</c:v>
                </c:pt>
                <c:pt idx="19">
                  <c:v>1186311.6985879021</c:v>
                </c:pt>
                <c:pt idx="20">
                  <c:v>1177822.6954265621</c:v>
                </c:pt>
                <c:pt idx="21">
                  <c:v>1204360.92376818</c:v>
                </c:pt>
                <c:pt idx="22">
                  <c:v>1197687.1244043014</c:v>
                </c:pt>
              </c:numCache>
            </c:numRef>
          </c:val>
          <c:smooth val="0"/>
          <c:extLst>
            <c:ext xmlns:c16="http://schemas.microsoft.com/office/drawing/2014/chart" uri="{C3380CC4-5D6E-409C-BE32-E72D297353CC}">
              <c16:uniqueId val="{00000003-B676-4CDC-AFFB-8D62D5FF06BC}"/>
            </c:ext>
          </c:extLst>
        </c:ser>
        <c:ser>
          <c:idx val="3"/>
          <c:order val="2"/>
          <c:tx>
            <c:v>  Sverige</c:v>
          </c:tx>
          <c:spPr>
            <a:ln w="76200" cap="rnd">
              <a:solidFill>
                <a:schemeClr val="accent1"/>
              </a:solidFill>
              <a:round/>
            </a:ln>
            <a:effectLst/>
          </c:spPr>
          <c:marker>
            <c:symbol val="none"/>
          </c:marker>
          <c:dLbls>
            <c:dLbl>
              <c:idx val="22"/>
              <c:layout>
                <c:manualLayout>
                  <c:x val="0"/>
                  <c:y val="7.6419216163486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76-4CDC-AFFB-8D62D5FF06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'Mål 2 - del 1'!$A$7:$A$29</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'Mål 2 - del 1'!$Y$7:$Y$29</c:f>
              <c:numCache>
                <c:formatCode>#,##0</c:formatCode>
                <c:ptCount val="23"/>
                <c:pt idx="0">
                  <c:v>844292.99222318351</c:v>
                </c:pt>
                <c:pt idx="1">
                  <c:v>848558.74998867768</c:v>
                </c:pt>
                <c:pt idx="2">
                  <c:v>852919.66982299008</c:v>
                </c:pt>
                <c:pt idx="3">
                  <c:v>881697.20638716209</c:v>
                </c:pt>
                <c:pt idx="4">
                  <c:v>901888.52628388035</c:v>
                </c:pt>
                <c:pt idx="5">
                  <c:v>927242.37330583239</c:v>
                </c:pt>
                <c:pt idx="6">
                  <c:v>950202.982673452</c:v>
                </c:pt>
                <c:pt idx="7">
                  <c:v>964049.97420472919</c:v>
                </c:pt>
                <c:pt idx="8">
                  <c:v>953941.07122986054</c:v>
                </c:pt>
                <c:pt idx="9">
                  <c:v>964619.98725682753</c:v>
                </c:pt>
                <c:pt idx="10">
                  <c:v>992829.46812600817</c:v>
                </c:pt>
                <c:pt idx="11">
                  <c:v>983915.40670097538</c:v>
                </c:pt>
                <c:pt idx="12">
                  <c:v>965942.04935253749</c:v>
                </c:pt>
                <c:pt idx="13">
                  <c:v>977777.76213713281</c:v>
                </c:pt>
                <c:pt idx="14">
                  <c:v>1014963.0631568212</c:v>
                </c:pt>
                <c:pt idx="15">
                  <c:v>1065614.9233313261</c:v>
                </c:pt>
                <c:pt idx="16">
                  <c:v>1070201.6451796163</c:v>
                </c:pt>
                <c:pt idx="17">
                  <c:v>1081952.7420816435</c:v>
                </c:pt>
                <c:pt idx="18">
                  <c:v>1095149.9723812465</c:v>
                </c:pt>
                <c:pt idx="19">
                  <c:v>1106797.6767644787</c:v>
                </c:pt>
                <c:pt idx="20">
                  <c:v>1117161.8329575604</c:v>
                </c:pt>
                <c:pt idx="21">
                  <c:v>1158935.0289413529</c:v>
                </c:pt>
                <c:pt idx="22">
                  <c:v>1139574.1705564633</c:v>
                </c:pt>
              </c:numCache>
            </c:numRef>
          </c:val>
          <c:smooth val="0"/>
          <c:extLst>
            <c:ext xmlns:c16="http://schemas.microsoft.com/office/drawing/2014/chart" uri="{C3380CC4-5D6E-409C-BE32-E72D297353CC}">
              <c16:uniqueId val="{00000005-B676-4CDC-AFFB-8D62D5FF06BC}"/>
            </c:ext>
          </c:extLst>
        </c:ser>
        <c:ser>
          <c:idx val="1"/>
          <c:order val="3"/>
          <c:tx>
            <c:v>  Malmöregionen</c:v>
          </c:tx>
          <c:spPr>
            <a:ln w="76200" cap="rnd">
              <a:solidFill>
                <a:schemeClr val="accent2"/>
              </a:solidFill>
              <a:round/>
            </a:ln>
            <a:effectLst/>
          </c:spPr>
          <c:marker>
            <c:symbol val="none"/>
          </c:marker>
          <c:dLbls>
            <c:dLbl>
              <c:idx val="22"/>
              <c:layout>
                <c:manualLayout>
                  <c:x val="0"/>
                  <c:y val="1.2736536027247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76-4CDC-AFFB-8D62D5FF06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'Mål 2 - del 1'!$A$7:$A$29</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'Mål 2 - del 1'!$M$7:$M$29</c:f>
              <c:numCache>
                <c:formatCode>#,##0</c:formatCode>
                <c:ptCount val="23"/>
                <c:pt idx="0">
                  <c:v>786449.70137826167</c:v>
                </c:pt>
                <c:pt idx="1">
                  <c:v>789414.29257284373</c:v>
                </c:pt>
                <c:pt idx="2">
                  <c:v>806525.25046101341</c:v>
                </c:pt>
                <c:pt idx="3">
                  <c:v>829913.42737569357</c:v>
                </c:pt>
                <c:pt idx="4">
                  <c:v>840465.6531882179</c:v>
                </c:pt>
                <c:pt idx="5">
                  <c:v>859509.50704564003</c:v>
                </c:pt>
                <c:pt idx="6">
                  <c:v>881904.17749446386</c:v>
                </c:pt>
                <c:pt idx="7">
                  <c:v>950643.89819919318</c:v>
                </c:pt>
                <c:pt idx="8">
                  <c:v>881488.63925978227</c:v>
                </c:pt>
                <c:pt idx="9">
                  <c:v>858830.13775451679</c:v>
                </c:pt>
                <c:pt idx="10">
                  <c:v>892334.66159652255</c:v>
                </c:pt>
                <c:pt idx="11">
                  <c:v>879717.83938648691</c:v>
                </c:pt>
                <c:pt idx="12">
                  <c:v>939289.27561525116</c:v>
                </c:pt>
                <c:pt idx="13">
                  <c:v>957870.80528746441</c:v>
                </c:pt>
                <c:pt idx="14">
                  <c:v>1006073.3189728799</c:v>
                </c:pt>
                <c:pt idx="15">
                  <c:v>1053109.9402271782</c:v>
                </c:pt>
                <c:pt idx="16">
                  <c:v>1037218.5962562442</c:v>
                </c:pt>
                <c:pt idx="17">
                  <c:v>1073096.7182979796</c:v>
                </c:pt>
                <c:pt idx="18">
                  <c:v>1059257.4386960433</c:v>
                </c:pt>
                <c:pt idx="19">
                  <c:v>1072339.5880710243</c:v>
                </c:pt>
                <c:pt idx="20">
                  <c:v>1092413.7500026941</c:v>
                </c:pt>
                <c:pt idx="21">
                  <c:v>1117155.1497512413</c:v>
                </c:pt>
                <c:pt idx="22">
                  <c:v>1072684.1416452231</c:v>
                </c:pt>
              </c:numCache>
            </c:numRef>
          </c:val>
          <c:smooth val="0"/>
          <c:extLst>
            <c:ext xmlns:c16="http://schemas.microsoft.com/office/drawing/2014/chart" uri="{C3380CC4-5D6E-409C-BE32-E72D297353CC}">
              <c16:uniqueId val="{00000007-B676-4CDC-AFFB-8D62D5FF06BC}"/>
            </c:ext>
          </c:extLst>
        </c:ser>
        <c:dLbls>
          <c:showLegendKey val="0"/>
          <c:showVal val="0"/>
          <c:showCatName val="0"/>
          <c:showSerName val="0"/>
          <c:showPercent val="0"/>
          <c:showBubbleSize val="0"/>
        </c:dLbls>
        <c:smooth val="0"/>
        <c:axId val="178986447"/>
        <c:axId val="178985007"/>
        <c:extLst>
          <c:ext xmlns:c15="http://schemas.microsoft.com/office/drawing/2012/chart" uri="{02D57815-91ED-43cb-92C2-25804820EDAC}">
            <c15:filteredLineSeries>
              <c15:ser>
                <c:idx val="4"/>
                <c:order val="4"/>
                <c:tx>
                  <c:v>  Sverige exkl. storstadsregioner</c:v>
                </c:tx>
                <c:spPr>
                  <a:ln w="57150" cap="rnd">
                    <a:solidFill>
                      <a:schemeClr val="bg2"/>
                    </a:solidFill>
                    <a:round/>
                  </a:ln>
                  <a:effectLst/>
                </c:spPr>
                <c:marker>
                  <c:symbol val="none"/>
                </c:marker>
                <c:dLbls>
                  <c:dLbl>
                    <c:idx val="20"/>
                    <c:showLegendKey val="0"/>
                    <c:showVal val="1"/>
                    <c:showCatName val="0"/>
                    <c:showSerName val="0"/>
                    <c:showPercent val="0"/>
                    <c:showBubbleSize val="0"/>
                    <c:extLst>
                      <c:ext uri="{CE6537A1-D6FC-4f65-9D91-7224C49458BB}"/>
                      <c:ext xmlns:c16="http://schemas.microsoft.com/office/drawing/2014/chart" uri="{C3380CC4-5D6E-409C-BE32-E72D297353CC}">
                        <c16:uniqueId val="{00000008-B676-4CDC-AFFB-8D62D5FF06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'Mål 2 - del 1'!$A$7:$A$29</c15:sqref>
                        </c15:formulaRef>
                      </c:ext>
                    </c:extLst>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extLst>
                      <c:ext uri="{02D57815-91ED-43cb-92C2-25804820EDAC}">
                        <c15:formulaRef>
                          <c15:sqref>'Mål 2 - del 1'!$AE$7:$AE$29</c15:sqref>
                        </c15:formulaRef>
                      </c:ext>
                    </c:extLst>
                    <c:numCache>
                      <c:formatCode>#,##0</c:formatCode>
                      <c:ptCount val="23"/>
                      <c:pt idx="0">
                        <c:v>778824.89149104292</c:v>
                      </c:pt>
                      <c:pt idx="1">
                        <c:v>784610.44958057499</c:v>
                      </c:pt>
                      <c:pt idx="2">
                        <c:v>788617.8362880958</c:v>
                      </c:pt>
                      <c:pt idx="3">
                        <c:v>809010.31506024254</c:v>
                      </c:pt>
                      <c:pt idx="4">
                        <c:v>823760.01145203959</c:v>
                      </c:pt>
                      <c:pt idx="5">
                        <c:v>840920.28275489493</c:v>
                      </c:pt>
                      <c:pt idx="6">
                        <c:v>868739.78277728381</c:v>
                      </c:pt>
                      <c:pt idx="7">
                        <c:v>872017.92170336575</c:v>
                      </c:pt>
                      <c:pt idx="8">
                        <c:v>876182.46056196128</c:v>
                      </c:pt>
                      <c:pt idx="9">
                        <c:v>871259.62553645589</c:v>
                      </c:pt>
                      <c:pt idx="10">
                        <c:v>913917.39572138642</c:v>
                      </c:pt>
                      <c:pt idx="11">
                        <c:v>900499.55052188283</c:v>
                      </c:pt>
                      <c:pt idx="12">
                        <c:v>858679.55639797612</c:v>
                      </c:pt>
                      <c:pt idx="13">
                        <c:v>863670.78671938856</c:v>
                      </c:pt>
                      <c:pt idx="14">
                        <c:v>885903.70785737084</c:v>
                      </c:pt>
                      <c:pt idx="15">
                        <c:v>921614.82562509191</c:v>
                      </c:pt>
                      <c:pt idx="16">
                        <c:v>933273.44687495439</c:v>
                      </c:pt>
                      <c:pt idx="17">
                        <c:v>952362.11618816655</c:v>
                      </c:pt>
                      <c:pt idx="18">
                        <c:v>966070.75193612452</c:v>
                      </c:pt>
                      <c:pt idx="19">
                        <c:v>966494.2919316534</c:v>
                      </c:pt>
                      <c:pt idx="20">
                        <c:v>974030.86891806824</c:v>
                      </c:pt>
                      <c:pt idx="21">
                        <c:v>1026484.0927490494</c:v>
                      </c:pt>
                      <c:pt idx="22">
                        <c:v>1028333.9745479723</c:v>
                      </c:pt>
                    </c:numCache>
                  </c:numRef>
                </c:val>
                <c:smooth val="0"/>
                <c:extLst>
                  <c:ext xmlns:c16="http://schemas.microsoft.com/office/drawing/2014/chart" uri="{C3380CC4-5D6E-409C-BE32-E72D297353CC}">
                    <c16:uniqueId val="{00000009-B676-4CDC-AFFB-8D62D5FF06BC}"/>
                  </c:ext>
                </c:extLst>
              </c15:ser>
            </c15:filteredLineSeries>
          </c:ext>
        </c:extLst>
      </c:lineChart>
      <c:catAx>
        <c:axId val="178986447"/>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78985007"/>
        <c:crosses val="autoZero"/>
        <c:auto val="1"/>
        <c:lblAlgn val="ctr"/>
        <c:lblOffset val="100"/>
        <c:noMultiLvlLbl val="0"/>
      </c:catAx>
      <c:valAx>
        <c:axId val="178985007"/>
        <c:scaling>
          <c:orientation val="minMax"/>
        </c:scaling>
        <c:delete val="0"/>
        <c:axPos val="l"/>
        <c:numFmt formatCode="#,##0"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78986447"/>
        <c:crosses val="autoZero"/>
        <c:crossBetween val="between"/>
      </c:valAx>
      <c:spPr>
        <a:noFill/>
        <a:ln>
          <a:noFill/>
        </a:ln>
        <a:effectLst/>
      </c:spPr>
    </c:plotArea>
    <c:legend>
      <c:legendPos val="t"/>
      <c:layout>
        <c:manualLayout>
          <c:xMode val="edge"/>
          <c:yMode val="edge"/>
          <c:x val="0.61846403102221903"/>
          <c:y val="0.47794375000000006"/>
          <c:w val="0.32691443362301403"/>
          <c:h val="0.3022215286009369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21167126121455E-2"/>
          <c:y val="8.7479500164311025E-2"/>
          <c:w val="0.91162560386473446"/>
          <c:h val="0.79012540957840671"/>
        </c:manualLayout>
      </c:layout>
      <c:lineChart>
        <c:grouping val="standard"/>
        <c:varyColors val="0"/>
        <c:ser>
          <c:idx val="0"/>
          <c:order val="0"/>
          <c:tx>
            <c:v>  BNP index</c:v>
          </c:tx>
          <c:spPr>
            <a:ln w="57150" cap="rnd">
              <a:solidFill>
                <a:schemeClr val="accent1"/>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9D-416B-8744-DDAB7EE6ED65}"/>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dimensioner'!$A$60:$A$70</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dimensioner'!$D$60:$D$70</c:f>
              <c:numCache>
                <c:formatCode>0</c:formatCode>
                <c:ptCount val="11"/>
                <c:pt idx="0">
                  <c:v>100</c:v>
                </c:pt>
                <c:pt idx="1">
                  <c:v>113.16385133729942</c:v>
                </c:pt>
                <c:pt idx="2">
                  <c:v>127.4851187350276</c:v>
                </c:pt>
                <c:pt idx="3">
                  <c:v>147.19231248561556</c:v>
                </c:pt>
                <c:pt idx="4">
                  <c:v>151.04745836882279</c:v>
                </c:pt>
                <c:pt idx="5">
                  <c:v>155.44389564018735</c:v>
                </c:pt>
                <c:pt idx="6">
                  <c:v>159.16550578617466</c:v>
                </c:pt>
                <c:pt idx="7">
                  <c:v>163.54283363433649</c:v>
                </c:pt>
                <c:pt idx="8">
                  <c:v>162.37755305456204</c:v>
                </c:pt>
                <c:pt idx="9">
                  <c:v>173.07034752562208</c:v>
                </c:pt>
                <c:pt idx="10">
                  <c:v>174.20799634382217</c:v>
                </c:pt>
              </c:numCache>
            </c:numRef>
          </c:val>
          <c:smooth val="0"/>
          <c:extLst>
            <c:ext xmlns:c16="http://schemas.microsoft.com/office/drawing/2014/chart" uri="{C3380CC4-5D6E-409C-BE32-E72D297353CC}">
              <c16:uniqueId val="{00000001-2F9D-416B-8744-DDAB7EE6ED65}"/>
            </c:ext>
          </c:extLst>
        </c:ser>
        <c:ser>
          <c:idx val="2"/>
          <c:order val="1"/>
          <c:tx>
            <c:v>  SGUF index</c:v>
          </c:tx>
          <c:spPr>
            <a:ln w="57150" cap="rnd">
              <a:solidFill>
                <a:schemeClr val="tx2"/>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9D-416B-8744-DDAB7EE6ED65}"/>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dimensioner'!$A$60:$A$70</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dimensioner'!$J$60:$J$70</c:f>
              <c:numCache>
                <c:formatCode>0</c:formatCode>
                <c:ptCount val="11"/>
                <c:pt idx="0">
                  <c:v>100</c:v>
                </c:pt>
                <c:pt idx="1">
                  <c:v>100.20981456112116</c:v>
                </c:pt>
                <c:pt idx="2">
                  <c:v>101.18600150986596</c:v>
                </c:pt>
                <c:pt idx="3">
                  <c:v>110.34616822445231</c:v>
                </c:pt>
                <c:pt idx="4">
                  <c:v>112.38843253428308</c:v>
                </c:pt>
                <c:pt idx="5">
                  <c:v>114.92501405142188</c:v>
                </c:pt>
                <c:pt idx="6">
                  <c:v>118.28056440939247</c:v>
                </c:pt>
                <c:pt idx="7">
                  <c:v>121.84837883174464</c:v>
                </c:pt>
                <c:pt idx="8">
                  <c:v>121.43236145140268</c:v>
                </c:pt>
                <c:pt idx="9">
                  <c:v>127.0929588850511</c:v>
                </c:pt>
                <c:pt idx="10">
                  <c:v>131.77459877702518</c:v>
                </c:pt>
              </c:numCache>
            </c:numRef>
          </c:val>
          <c:smooth val="0"/>
          <c:extLst>
            <c:ext xmlns:c16="http://schemas.microsoft.com/office/drawing/2014/chart" uri="{C3380CC4-5D6E-409C-BE32-E72D297353CC}">
              <c16:uniqueId val="{00000003-2F9D-416B-8744-DDAB7EE6ED65}"/>
            </c:ext>
          </c:extLst>
        </c:ser>
        <c:ser>
          <c:idx val="1"/>
          <c:order val="2"/>
          <c:tx>
            <c:v>  CO2 index</c:v>
          </c:tx>
          <c:spPr>
            <a:ln w="57150" cap="rnd">
              <a:solidFill>
                <a:schemeClr val="accent5">
                  <a:lumMod val="60000"/>
                  <a:lumOff val="40000"/>
                </a:schemeClr>
              </a:solidFill>
              <a:prstDash val="solid"/>
              <a:round/>
            </a:ln>
            <a:effectLst/>
          </c:spPr>
          <c:marker>
            <c:symbol val="none"/>
          </c:marker>
          <c:dPt>
            <c:idx val="2"/>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5-2F9D-416B-8744-DDAB7EE6ED65}"/>
              </c:ext>
            </c:extLst>
          </c:dPt>
          <c:dPt>
            <c:idx val="3"/>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7-2F9D-416B-8744-DDAB7EE6ED65}"/>
              </c:ext>
            </c:extLst>
          </c:dPt>
          <c:dPt>
            <c:idx val="4"/>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9-2F9D-416B-8744-DDAB7EE6ED65}"/>
              </c:ext>
            </c:extLst>
          </c:dPt>
          <c:dPt>
            <c:idx val="5"/>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B-2F9D-416B-8744-DDAB7EE6ED65}"/>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F9D-416B-8744-DDAB7EE6ED65}"/>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dimensioner'!$A$60:$A$70</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dimensioner'!$F$60:$F$70</c:f>
              <c:numCache>
                <c:formatCode>0</c:formatCode>
                <c:ptCount val="11"/>
                <c:pt idx="0">
                  <c:v>100</c:v>
                </c:pt>
                <c:pt idx="1">
                  <c:v>97.054837061120438</c:v>
                </c:pt>
                <c:pt idx="2">
                  <c:v>94.090451676310451</c:v>
                </c:pt>
                <c:pt idx="3">
                  <c:v>78.384237826230304</c:v>
                </c:pt>
                <c:pt idx="4">
                  <c:v>78.238655350182427</c:v>
                </c:pt>
                <c:pt idx="5">
                  <c:v>76.689258690925016</c:v>
                </c:pt>
                <c:pt idx="6">
                  <c:v>75.560509412305962</c:v>
                </c:pt>
                <c:pt idx="7">
                  <c:v>73.603485046888835</c:v>
                </c:pt>
                <c:pt idx="8">
                  <c:v>67.195485166465673</c:v>
                </c:pt>
                <c:pt idx="9">
                  <c:v>69.613683726932621</c:v>
                </c:pt>
                <c:pt idx="10">
                  <c:v>66.120653889460939</c:v>
                </c:pt>
              </c:numCache>
            </c:numRef>
          </c:val>
          <c:smooth val="0"/>
          <c:extLst>
            <c:ext xmlns:c16="http://schemas.microsoft.com/office/drawing/2014/chart" uri="{C3380CC4-5D6E-409C-BE32-E72D297353CC}">
              <c16:uniqueId val="{0000000D-2F9D-416B-8744-DDAB7EE6ED65}"/>
            </c:ext>
          </c:extLst>
        </c:ser>
        <c:dLbls>
          <c:showLegendKey val="0"/>
          <c:showVal val="0"/>
          <c:showCatName val="0"/>
          <c:showSerName val="0"/>
          <c:showPercent val="0"/>
          <c:showBubbleSize val="0"/>
        </c:dLbls>
        <c:smooth val="0"/>
        <c:axId val="1465386560"/>
        <c:axId val="1465382816"/>
      </c:lineChart>
      <c:catAx>
        <c:axId val="1465386560"/>
        <c:scaling>
          <c:orientation val="minMax"/>
        </c:scaling>
        <c:delete val="0"/>
        <c:axPos val="b"/>
        <c:numFmt formatCode="General" sourceLinked="1"/>
        <c:majorTickMark val="in"/>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2816"/>
        <c:crosses val="autoZero"/>
        <c:auto val="1"/>
        <c:lblAlgn val="ctr"/>
        <c:lblOffset val="100"/>
        <c:noMultiLvlLbl val="0"/>
      </c:catAx>
      <c:valAx>
        <c:axId val="1465382816"/>
        <c:scaling>
          <c:orientation val="minMax"/>
          <c:max val="250"/>
        </c:scaling>
        <c:delete val="0"/>
        <c:axPos val="l"/>
        <c:title>
          <c:tx>
            <c:rich>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Index</a:t>
                </a:r>
              </a:p>
            </c:rich>
          </c:tx>
          <c:layout>
            <c:manualLayout>
              <c:xMode val="edge"/>
              <c:yMode val="edge"/>
              <c:x val="4.121211451078672E-2"/>
              <c:y val="5.8496062224461123E-4"/>
            </c:manualLayout>
          </c:layout>
          <c:overlay val="0"/>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6560"/>
        <c:crosses val="autoZero"/>
        <c:crossBetween val="between"/>
      </c:valAx>
      <c:spPr>
        <a:noFill/>
        <a:ln>
          <a:noFill/>
        </a:ln>
        <a:effectLst/>
      </c:spPr>
    </c:plotArea>
    <c:legend>
      <c:legendPos val="t"/>
      <c:layout>
        <c:manualLayout>
          <c:xMode val="edge"/>
          <c:yMode val="edge"/>
          <c:x val="0.14327537636852403"/>
          <c:y val="1.6999999776902891E-2"/>
          <c:w val="0.23569387367315076"/>
          <c:h val="0.2841150618882537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21167126121455E-2"/>
          <c:y val="8.7479500164311025E-2"/>
          <c:w val="0.91315942028985508"/>
          <c:h val="0.79012540957840671"/>
        </c:manualLayout>
      </c:layout>
      <c:lineChart>
        <c:grouping val="standard"/>
        <c:varyColors val="0"/>
        <c:ser>
          <c:idx val="0"/>
          <c:order val="0"/>
          <c:tx>
            <c:v>  BRP index</c:v>
          </c:tx>
          <c:spPr>
            <a:ln w="57150" cap="rnd">
              <a:solidFill>
                <a:schemeClr val="accent2"/>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3F-48DD-8776-B6098681A724}"/>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dimensioner'!$A$42:$A$52</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dimensioner'!$D$42:$D$52</c:f>
              <c:numCache>
                <c:formatCode>0</c:formatCode>
                <c:ptCount val="11"/>
                <c:pt idx="0">
                  <c:v>100</c:v>
                </c:pt>
                <c:pt idx="1">
                  <c:v>114.98426481813611</c:v>
                </c:pt>
                <c:pt idx="2">
                  <c:v>131.56010485589456</c:v>
                </c:pt>
                <c:pt idx="3">
                  <c:v>167.34019236408264</c:v>
                </c:pt>
                <c:pt idx="4">
                  <c:v>168.82342039499784</c:v>
                </c:pt>
                <c:pt idx="5">
                  <c:v>178.3544485600188</c:v>
                </c:pt>
                <c:pt idx="6">
                  <c:v>179.22223958341573</c:v>
                </c:pt>
                <c:pt idx="7">
                  <c:v>187.82094884965773</c:v>
                </c:pt>
                <c:pt idx="8">
                  <c:v>189.56575962401229</c:v>
                </c:pt>
                <c:pt idx="9">
                  <c:v>200.64010132416516</c:v>
                </c:pt>
                <c:pt idx="10">
                  <c:v>199.03417877786123</c:v>
                </c:pt>
              </c:numCache>
            </c:numRef>
          </c:val>
          <c:smooth val="0"/>
          <c:extLst>
            <c:ext xmlns:c16="http://schemas.microsoft.com/office/drawing/2014/chart" uri="{C3380CC4-5D6E-409C-BE32-E72D297353CC}">
              <c16:uniqueId val="{00000001-093F-48DD-8776-B6098681A724}"/>
            </c:ext>
          </c:extLst>
        </c:ser>
        <c:ser>
          <c:idx val="2"/>
          <c:order val="1"/>
          <c:tx>
            <c:v>  SGUF index</c:v>
          </c:tx>
          <c:spPr>
            <a:ln w="57150" cap="rnd">
              <a:solidFill>
                <a:schemeClr val="tx2"/>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3F-48DD-8776-B6098681A724}"/>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dimensioner'!$A$42:$A$52</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dimensioner'!$J$42:$J$52</c:f>
              <c:numCache>
                <c:formatCode>0</c:formatCode>
                <c:ptCount val="11"/>
                <c:pt idx="0">
                  <c:v>100</c:v>
                </c:pt>
                <c:pt idx="1">
                  <c:v>105.00670640717837</c:v>
                </c:pt>
                <c:pt idx="2">
                  <c:v>107.48094389510079</c:v>
                </c:pt>
                <c:pt idx="3">
                  <c:v>122.51990483602282</c:v>
                </c:pt>
                <c:pt idx="4">
                  <c:v>124.83176795843369</c:v>
                </c:pt>
                <c:pt idx="5">
                  <c:v>126.75154485483971</c:v>
                </c:pt>
                <c:pt idx="6">
                  <c:v>129.94279121197604</c:v>
                </c:pt>
                <c:pt idx="7">
                  <c:v>136.04422767439496</c:v>
                </c:pt>
                <c:pt idx="8">
                  <c:v>142.63428725895798</c:v>
                </c:pt>
                <c:pt idx="9">
                  <c:v>148.85545805986672</c:v>
                </c:pt>
                <c:pt idx="10">
                  <c:v>154.52447713112676</c:v>
                </c:pt>
              </c:numCache>
            </c:numRef>
          </c:val>
          <c:smooth val="0"/>
          <c:extLst>
            <c:ext xmlns:c16="http://schemas.microsoft.com/office/drawing/2014/chart" uri="{C3380CC4-5D6E-409C-BE32-E72D297353CC}">
              <c16:uniqueId val="{00000003-093F-48DD-8776-B6098681A724}"/>
            </c:ext>
          </c:extLst>
        </c:ser>
        <c:ser>
          <c:idx val="1"/>
          <c:order val="2"/>
          <c:tx>
            <c:v>  CO2 index</c:v>
          </c:tx>
          <c:spPr>
            <a:ln w="57150" cap="rnd">
              <a:solidFill>
                <a:schemeClr val="accent5">
                  <a:lumMod val="60000"/>
                  <a:lumOff val="40000"/>
                </a:schemeClr>
              </a:solidFill>
              <a:prstDash val="solid"/>
              <a:round/>
            </a:ln>
            <a:effectLst/>
          </c:spPr>
          <c:marker>
            <c:symbol val="none"/>
          </c:marker>
          <c:dPt>
            <c:idx val="2"/>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5-093F-48DD-8776-B6098681A724}"/>
              </c:ext>
            </c:extLst>
          </c:dPt>
          <c:dPt>
            <c:idx val="3"/>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7-093F-48DD-8776-B6098681A724}"/>
              </c:ext>
            </c:extLst>
          </c:dPt>
          <c:dPt>
            <c:idx val="4"/>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9-093F-48DD-8776-B6098681A724}"/>
              </c:ext>
            </c:extLst>
          </c:dPt>
          <c:dPt>
            <c:idx val="5"/>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B-093F-48DD-8776-B6098681A724}"/>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3F-48DD-8776-B6098681A724}"/>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dimensioner'!$A$42:$A$52</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dimensioner'!$F$42:$F$52</c:f>
              <c:numCache>
                <c:formatCode>0</c:formatCode>
                <c:ptCount val="11"/>
                <c:pt idx="0">
                  <c:v>100</c:v>
                </c:pt>
                <c:pt idx="1">
                  <c:v>91.114785066704925</c:v>
                </c:pt>
                <c:pt idx="2">
                  <c:v>114.84989813538284</c:v>
                </c:pt>
                <c:pt idx="3">
                  <c:v>81.440732127003983</c:v>
                </c:pt>
                <c:pt idx="4">
                  <c:v>78.781716548170152</c:v>
                </c:pt>
                <c:pt idx="5">
                  <c:v>72.266009426083784</c:v>
                </c:pt>
                <c:pt idx="6">
                  <c:v>68.450527316275725</c:v>
                </c:pt>
                <c:pt idx="7">
                  <c:v>67.472022525668592</c:v>
                </c:pt>
                <c:pt idx="8">
                  <c:v>63.195949913526547</c:v>
                </c:pt>
                <c:pt idx="9">
                  <c:v>64.887659125620559</c:v>
                </c:pt>
                <c:pt idx="10">
                  <c:v>59.562078201219812</c:v>
                </c:pt>
              </c:numCache>
            </c:numRef>
          </c:val>
          <c:smooth val="0"/>
          <c:extLst>
            <c:ext xmlns:c16="http://schemas.microsoft.com/office/drawing/2014/chart" uri="{C3380CC4-5D6E-409C-BE32-E72D297353CC}">
              <c16:uniqueId val="{0000000D-093F-48DD-8776-B6098681A724}"/>
            </c:ext>
          </c:extLst>
        </c:ser>
        <c:dLbls>
          <c:showLegendKey val="0"/>
          <c:showVal val="0"/>
          <c:showCatName val="0"/>
          <c:showSerName val="0"/>
          <c:showPercent val="0"/>
          <c:showBubbleSize val="0"/>
        </c:dLbls>
        <c:smooth val="0"/>
        <c:axId val="1465386560"/>
        <c:axId val="1465382816"/>
      </c:lineChart>
      <c:catAx>
        <c:axId val="1465386560"/>
        <c:scaling>
          <c:orientation val="minMax"/>
        </c:scaling>
        <c:delete val="0"/>
        <c:axPos val="b"/>
        <c:numFmt formatCode="General" sourceLinked="1"/>
        <c:majorTickMark val="in"/>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2816"/>
        <c:crosses val="autoZero"/>
        <c:auto val="1"/>
        <c:lblAlgn val="ctr"/>
        <c:lblOffset val="100"/>
        <c:noMultiLvlLbl val="0"/>
      </c:catAx>
      <c:valAx>
        <c:axId val="1465382816"/>
        <c:scaling>
          <c:orientation val="minMax"/>
          <c:max val="250"/>
        </c:scaling>
        <c:delete val="0"/>
        <c:axPos val="l"/>
        <c:title>
          <c:tx>
            <c:rich>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Index</a:t>
                </a:r>
              </a:p>
            </c:rich>
          </c:tx>
          <c:layout>
            <c:manualLayout>
              <c:xMode val="edge"/>
              <c:yMode val="edge"/>
              <c:x val="4.121211451078672E-2"/>
              <c:y val="5.8496062224461123E-4"/>
            </c:manualLayout>
          </c:layout>
          <c:overlay val="0"/>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6560"/>
        <c:crosses val="autoZero"/>
        <c:crossBetween val="between"/>
      </c:valAx>
      <c:spPr>
        <a:noFill/>
        <a:ln>
          <a:noFill/>
        </a:ln>
        <a:effectLst/>
      </c:spPr>
    </c:plotArea>
    <c:legend>
      <c:legendPos val="t"/>
      <c:layout>
        <c:manualLayout>
          <c:xMode val="edge"/>
          <c:yMode val="edge"/>
          <c:x val="0.14327537636852403"/>
          <c:y val="1.6999999776902891E-2"/>
          <c:w val="0.23569387367315076"/>
          <c:h val="0.2841150618882537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21167126121455E-2"/>
          <c:y val="8.7479500164311025E-2"/>
          <c:w val="0.90702415458937202"/>
          <c:h val="0.79012540957840671"/>
        </c:manualLayout>
      </c:layout>
      <c:lineChart>
        <c:grouping val="standard"/>
        <c:varyColors val="0"/>
        <c:ser>
          <c:idx val="0"/>
          <c:order val="0"/>
          <c:tx>
            <c:v>  BRP index</c:v>
          </c:tx>
          <c:spPr>
            <a:ln w="57150" cap="rnd">
              <a:solidFill>
                <a:schemeClr val="accent3"/>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78-449D-A814-A4EE34948E90}"/>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dimensioner'!$A$24:$A$34</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dimensioner'!$D$24:$D$34</c:f>
              <c:numCache>
                <c:formatCode>0</c:formatCode>
                <c:ptCount val="11"/>
                <c:pt idx="0">
                  <c:v>100</c:v>
                </c:pt>
                <c:pt idx="1">
                  <c:v>114.80360034482101</c:v>
                </c:pt>
                <c:pt idx="2">
                  <c:v>133.29942417132963</c:v>
                </c:pt>
                <c:pt idx="3">
                  <c:v>163.0097871033073</c:v>
                </c:pt>
                <c:pt idx="4">
                  <c:v>166.10273106632724</c:v>
                </c:pt>
                <c:pt idx="5">
                  <c:v>167.70102840108987</c:v>
                </c:pt>
                <c:pt idx="6">
                  <c:v>173.27858921525237</c:v>
                </c:pt>
                <c:pt idx="7">
                  <c:v>180.76424968855628</c:v>
                </c:pt>
                <c:pt idx="8">
                  <c:v>180.38505309647158</c:v>
                </c:pt>
                <c:pt idx="9">
                  <c:v>189.93822617157744</c:v>
                </c:pt>
                <c:pt idx="10">
                  <c:v>186.87687578369128</c:v>
                </c:pt>
              </c:numCache>
            </c:numRef>
          </c:val>
          <c:smooth val="0"/>
          <c:extLst>
            <c:ext xmlns:c16="http://schemas.microsoft.com/office/drawing/2014/chart" uri="{C3380CC4-5D6E-409C-BE32-E72D297353CC}">
              <c16:uniqueId val="{00000001-2078-449D-A814-A4EE34948E90}"/>
            </c:ext>
          </c:extLst>
        </c:ser>
        <c:ser>
          <c:idx val="2"/>
          <c:order val="1"/>
          <c:tx>
            <c:v>  SGUF index</c:v>
          </c:tx>
          <c:spPr>
            <a:ln w="57150" cap="rnd">
              <a:solidFill>
                <a:schemeClr val="tx2"/>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78-449D-A814-A4EE34948E90}"/>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dimensioner'!$A$24:$A$34</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dimensioner'!$J$24:$J$34</c:f>
              <c:numCache>
                <c:formatCode>0</c:formatCode>
                <c:ptCount val="11"/>
                <c:pt idx="0">
                  <c:v>100</c:v>
                </c:pt>
                <c:pt idx="1">
                  <c:v>97.730669977448684</c:v>
                </c:pt>
                <c:pt idx="2">
                  <c:v>102.86052194415166</c:v>
                </c:pt>
                <c:pt idx="3">
                  <c:v>112.32415944311343</c:v>
                </c:pt>
                <c:pt idx="4">
                  <c:v>114.11483911108439</c:v>
                </c:pt>
                <c:pt idx="5">
                  <c:v>115.18714450702798</c:v>
                </c:pt>
                <c:pt idx="6">
                  <c:v>117.10073477600027</c:v>
                </c:pt>
                <c:pt idx="7">
                  <c:v>119.78528154192192</c:v>
                </c:pt>
                <c:pt idx="8">
                  <c:v>114.37828951163623</c:v>
                </c:pt>
                <c:pt idx="9">
                  <c:v>118.54915666533333</c:v>
                </c:pt>
                <c:pt idx="10">
                  <c:v>121.97813462351212</c:v>
                </c:pt>
              </c:numCache>
            </c:numRef>
          </c:val>
          <c:smooth val="0"/>
          <c:extLst>
            <c:ext xmlns:c16="http://schemas.microsoft.com/office/drawing/2014/chart" uri="{C3380CC4-5D6E-409C-BE32-E72D297353CC}">
              <c16:uniqueId val="{00000003-2078-449D-A814-A4EE34948E90}"/>
            </c:ext>
          </c:extLst>
        </c:ser>
        <c:ser>
          <c:idx val="1"/>
          <c:order val="2"/>
          <c:tx>
            <c:v>  CO2 index</c:v>
          </c:tx>
          <c:spPr>
            <a:ln w="57150" cap="rnd">
              <a:solidFill>
                <a:schemeClr val="accent5">
                  <a:lumMod val="60000"/>
                  <a:lumOff val="40000"/>
                </a:schemeClr>
              </a:solidFill>
              <a:prstDash val="solid"/>
              <a:round/>
            </a:ln>
            <a:effectLst/>
          </c:spPr>
          <c:marker>
            <c:symbol val="none"/>
          </c:marker>
          <c:dPt>
            <c:idx val="2"/>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5-2078-449D-A814-A4EE34948E90}"/>
              </c:ext>
            </c:extLst>
          </c:dPt>
          <c:dPt>
            <c:idx val="3"/>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7-2078-449D-A814-A4EE34948E90}"/>
              </c:ext>
            </c:extLst>
          </c:dPt>
          <c:dPt>
            <c:idx val="4"/>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9-2078-449D-A814-A4EE34948E90}"/>
              </c:ext>
            </c:extLst>
          </c:dPt>
          <c:dPt>
            <c:idx val="5"/>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B-2078-449D-A814-A4EE34948E90}"/>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078-449D-A814-A4EE34948E90}"/>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dimensioner'!$A$24:$A$34</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dimensioner'!$F$24:$F$34</c:f>
              <c:numCache>
                <c:formatCode>0</c:formatCode>
                <c:ptCount val="11"/>
                <c:pt idx="0">
                  <c:v>100</c:v>
                </c:pt>
                <c:pt idx="1">
                  <c:v>98.159315073596403</c:v>
                </c:pt>
                <c:pt idx="2">
                  <c:v>93.653024518529094</c:v>
                </c:pt>
                <c:pt idx="3">
                  <c:v>79.20592769097766</c:v>
                </c:pt>
                <c:pt idx="4">
                  <c:v>75.973364484555333</c:v>
                </c:pt>
                <c:pt idx="5">
                  <c:v>72.632969537032963</c:v>
                </c:pt>
                <c:pt idx="6">
                  <c:v>72.961375615015527</c:v>
                </c:pt>
                <c:pt idx="7">
                  <c:v>68.769400356179091</c:v>
                </c:pt>
                <c:pt idx="8">
                  <c:v>58.226368802886441</c:v>
                </c:pt>
                <c:pt idx="9">
                  <c:v>59.868391225602416</c:v>
                </c:pt>
                <c:pt idx="10">
                  <c:v>56.81672674073608</c:v>
                </c:pt>
              </c:numCache>
            </c:numRef>
          </c:val>
          <c:smooth val="0"/>
          <c:extLst>
            <c:ext xmlns:c16="http://schemas.microsoft.com/office/drawing/2014/chart" uri="{C3380CC4-5D6E-409C-BE32-E72D297353CC}">
              <c16:uniqueId val="{0000000D-2078-449D-A814-A4EE34948E90}"/>
            </c:ext>
          </c:extLst>
        </c:ser>
        <c:dLbls>
          <c:showLegendKey val="0"/>
          <c:showVal val="0"/>
          <c:showCatName val="0"/>
          <c:showSerName val="0"/>
          <c:showPercent val="0"/>
          <c:showBubbleSize val="0"/>
        </c:dLbls>
        <c:smooth val="0"/>
        <c:axId val="1465386560"/>
        <c:axId val="1465382816"/>
      </c:lineChart>
      <c:catAx>
        <c:axId val="1465386560"/>
        <c:scaling>
          <c:orientation val="minMax"/>
        </c:scaling>
        <c:delete val="0"/>
        <c:axPos val="b"/>
        <c:numFmt formatCode="General" sourceLinked="1"/>
        <c:majorTickMark val="in"/>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2816"/>
        <c:crosses val="autoZero"/>
        <c:auto val="1"/>
        <c:lblAlgn val="ctr"/>
        <c:lblOffset val="100"/>
        <c:noMultiLvlLbl val="0"/>
      </c:catAx>
      <c:valAx>
        <c:axId val="1465382816"/>
        <c:scaling>
          <c:orientation val="minMax"/>
          <c:max val="250"/>
        </c:scaling>
        <c:delete val="0"/>
        <c:axPos val="l"/>
        <c:title>
          <c:tx>
            <c:rich>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Index</a:t>
                </a:r>
              </a:p>
            </c:rich>
          </c:tx>
          <c:layout>
            <c:manualLayout>
              <c:xMode val="edge"/>
              <c:yMode val="edge"/>
              <c:x val="4.121211451078672E-2"/>
              <c:y val="5.8496062224461123E-4"/>
            </c:manualLayout>
          </c:layout>
          <c:overlay val="0"/>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6560"/>
        <c:crosses val="autoZero"/>
        <c:crossBetween val="between"/>
      </c:valAx>
      <c:spPr>
        <a:noFill/>
        <a:ln>
          <a:noFill/>
        </a:ln>
        <a:effectLst/>
      </c:spPr>
    </c:plotArea>
    <c:legend>
      <c:legendPos val="t"/>
      <c:layout>
        <c:manualLayout>
          <c:xMode val="edge"/>
          <c:yMode val="edge"/>
          <c:x val="0.14327537636852403"/>
          <c:y val="1.6999999776902891E-2"/>
          <c:w val="0.23569387367315076"/>
          <c:h val="0.2841150618882537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21167126121455E-2"/>
          <c:y val="8.7479500164311025E-2"/>
          <c:w val="0.91315942028985508"/>
          <c:h val="0.79012540957840671"/>
        </c:manualLayout>
      </c:layout>
      <c:lineChart>
        <c:grouping val="standard"/>
        <c:varyColors val="0"/>
        <c:ser>
          <c:idx val="0"/>
          <c:order val="0"/>
          <c:tx>
            <c:v>  BRP index</c:v>
          </c:tx>
          <c:spPr>
            <a:ln w="57150" cap="rnd">
              <a:solidFill>
                <a:schemeClr val="accent4"/>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D3-4BB5-B6EF-9C8DF0544CC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dimensioner'!$A$6:$A$16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dimensioner'!$D$6:$D$16</c:f>
              <c:numCache>
                <c:formatCode>0</c:formatCode>
                <c:ptCount val="11"/>
                <c:pt idx="0">
                  <c:v>100</c:v>
                </c:pt>
                <c:pt idx="1">
                  <c:v>118.9115153129239</c:v>
                </c:pt>
                <c:pt idx="2">
                  <c:v>130.37550426597716</c:v>
                </c:pt>
                <c:pt idx="3">
                  <c:v>177.99994147910462</c:v>
                </c:pt>
                <c:pt idx="4">
                  <c:v>183.60513855092029</c:v>
                </c:pt>
                <c:pt idx="5">
                  <c:v>190.35741066908466</c:v>
                </c:pt>
                <c:pt idx="6">
                  <c:v>192.56733331584229</c:v>
                </c:pt>
                <c:pt idx="7">
                  <c:v>198.76486533101684</c:v>
                </c:pt>
                <c:pt idx="8">
                  <c:v>192.76858102631354</c:v>
                </c:pt>
                <c:pt idx="9">
                  <c:v>203.84171453668571</c:v>
                </c:pt>
                <c:pt idx="10">
                  <c:v>209.65704016670082</c:v>
                </c:pt>
              </c:numCache>
            </c:numRef>
          </c:val>
          <c:smooth val="0"/>
          <c:extLst>
            <c:ext xmlns:c16="http://schemas.microsoft.com/office/drawing/2014/chart" uri="{C3380CC4-5D6E-409C-BE32-E72D297353CC}">
              <c16:uniqueId val="{00000001-99D3-4BB5-B6EF-9C8DF0544CCA}"/>
            </c:ext>
          </c:extLst>
        </c:ser>
        <c:ser>
          <c:idx val="2"/>
          <c:order val="1"/>
          <c:tx>
            <c:v>  SGUF index</c:v>
          </c:tx>
          <c:spPr>
            <a:ln w="57150" cap="rnd">
              <a:solidFill>
                <a:schemeClr val="tx2"/>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D3-4BB5-B6EF-9C8DF0544CC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dimensioner'!$A$6:$A$16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dimensioner'!$J$6:$J$16</c:f>
              <c:numCache>
                <c:formatCode>0</c:formatCode>
                <c:ptCount val="11"/>
                <c:pt idx="0">
                  <c:v>100</c:v>
                </c:pt>
                <c:pt idx="1">
                  <c:v>105.51351043722768</c:v>
                </c:pt>
                <c:pt idx="2">
                  <c:v>108.10500153758494</c:v>
                </c:pt>
                <c:pt idx="3">
                  <c:v>124.38610837999724</c:v>
                </c:pt>
                <c:pt idx="4">
                  <c:v>128.92993662142203</c:v>
                </c:pt>
                <c:pt idx="5">
                  <c:v>131.86115826701382</c:v>
                </c:pt>
                <c:pt idx="6">
                  <c:v>134.87997493771965</c:v>
                </c:pt>
                <c:pt idx="7">
                  <c:v>139.04695633677099</c:v>
                </c:pt>
                <c:pt idx="8">
                  <c:v>132.69843390764865</c:v>
                </c:pt>
                <c:pt idx="9">
                  <c:v>138.86346441956999</c:v>
                </c:pt>
                <c:pt idx="10">
                  <c:v>144.04238341317784</c:v>
                </c:pt>
              </c:numCache>
            </c:numRef>
          </c:val>
          <c:smooth val="0"/>
          <c:extLst>
            <c:ext xmlns:c16="http://schemas.microsoft.com/office/drawing/2014/chart" uri="{C3380CC4-5D6E-409C-BE32-E72D297353CC}">
              <c16:uniqueId val="{00000003-99D3-4BB5-B6EF-9C8DF0544CCA}"/>
            </c:ext>
          </c:extLst>
        </c:ser>
        <c:ser>
          <c:idx val="1"/>
          <c:order val="2"/>
          <c:tx>
            <c:v>  CO2 index</c:v>
          </c:tx>
          <c:spPr>
            <a:ln w="57150" cap="rnd">
              <a:solidFill>
                <a:schemeClr val="accent5">
                  <a:lumMod val="60000"/>
                  <a:lumOff val="40000"/>
                </a:schemeClr>
              </a:solidFill>
              <a:prstDash val="solid"/>
              <a:round/>
            </a:ln>
            <a:effectLst/>
          </c:spPr>
          <c:marker>
            <c:symbol val="none"/>
          </c:marker>
          <c:dPt>
            <c:idx val="1"/>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5-99D3-4BB5-B6EF-9C8DF0544CCA}"/>
              </c:ext>
            </c:extLst>
          </c:dPt>
          <c:dPt>
            <c:idx val="2"/>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7-99D3-4BB5-B6EF-9C8DF0544CCA}"/>
              </c:ext>
            </c:extLst>
          </c:dPt>
          <c:dPt>
            <c:idx val="3"/>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9-99D3-4BB5-B6EF-9C8DF0544CCA}"/>
              </c:ext>
            </c:extLst>
          </c:dPt>
          <c:dPt>
            <c:idx val="4"/>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B-99D3-4BB5-B6EF-9C8DF0544CCA}"/>
              </c:ext>
            </c:extLst>
          </c:dPt>
          <c:dPt>
            <c:idx val="5"/>
            <c:marker>
              <c:symbol val="none"/>
            </c:marker>
            <c:bubble3D val="0"/>
            <c:spPr>
              <a:ln w="57150" cap="rnd">
                <a:solidFill>
                  <a:schemeClr val="accent5">
                    <a:lumMod val="60000"/>
                    <a:lumOff val="40000"/>
                  </a:schemeClr>
                </a:solidFill>
                <a:prstDash val="solid"/>
                <a:round/>
              </a:ln>
              <a:effectLst/>
            </c:spPr>
            <c:extLst>
              <c:ext xmlns:c16="http://schemas.microsoft.com/office/drawing/2014/chart" uri="{C3380CC4-5D6E-409C-BE32-E72D297353CC}">
                <c16:uniqueId val="{0000000D-99D3-4BB5-B6EF-9C8DF0544CCA}"/>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D3-4BB5-B6EF-9C8DF0544CC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dimensioner'!$A$6:$A$16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dimensioner'!$F$6:$F$16</c:f>
              <c:numCache>
                <c:formatCode>0</c:formatCode>
                <c:ptCount val="11"/>
                <c:pt idx="0">
                  <c:v>100</c:v>
                </c:pt>
                <c:pt idx="1">
                  <c:v>97.711280011449759</c:v>
                </c:pt>
                <c:pt idx="2">
                  <c:v>107.73303794456643</c:v>
                </c:pt>
                <c:pt idx="3">
                  <c:v>86.271768399231519</c:v>
                </c:pt>
                <c:pt idx="4">
                  <c:v>92.847596721101738</c:v>
                </c:pt>
                <c:pt idx="5">
                  <c:v>85.306041127992501</c:v>
                </c:pt>
                <c:pt idx="6">
                  <c:v>90.06307587932794</c:v>
                </c:pt>
                <c:pt idx="7">
                  <c:v>88.663658086867855</c:v>
                </c:pt>
                <c:pt idx="8">
                  <c:v>74.346113601170273</c:v>
                </c:pt>
                <c:pt idx="9">
                  <c:v>84.775099872622377</c:v>
                </c:pt>
                <c:pt idx="10">
                  <c:v>79.501979692713505</c:v>
                </c:pt>
              </c:numCache>
            </c:numRef>
          </c:val>
          <c:smooth val="0"/>
          <c:extLst>
            <c:ext xmlns:c16="http://schemas.microsoft.com/office/drawing/2014/chart" uri="{C3380CC4-5D6E-409C-BE32-E72D297353CC}">
              <c16:uniqueId val="{0000000F-99D3-4BB5-B6EF-9C8DF0544CCA}"/>
            </c:ext>
          </c:extLst>
        </c:ser>
        <c:dLbls>
          <c:showLegendKey val="0"/>
          <c:showVal val="0"/>
          <c:showCatName val="0"/>
          <c:showSerName val="0"/>
          <c:showPercent val="0"/>
          <c:showBubbleSize val="0"/>
        </c:dLbls>
        <c:smooth val="0"/>
        <c:axId val="1465386560"/>
        <c:axId val="1465382816"/>
      </c:lineChart>
      <c:catAx>
        <c:axId val="1465386560"/>
        <c:scaling>
          <c:orientation val="minMax"/>
        </c:scaling>
        <c:delete val="0"/>
        <c:axPos val="b"/>
        <c:numFmt formatCode="General" sourceLinked="1"/>
        <c:majorTickMark val="in"/>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2816"/>
        <c:crosses val="autoZero"/>
        <c:auto val="1"/>
        <c:lblAlgn val="ctr"/>
        <c:lblOffset val="100"/>
        <c:noMultiLvlLbl val="0"/>
      </c:catAx>
      <c:valAx>
        <c:axId val="1465382816"/>
        <c:scaling>
          <c:orientation val="minMax"/>
        </c:scaling>
        <c:delete val="0"/>
        <c:axPos val="l"/>
        <c:title>
          <c:tx>
            <c:rich>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Index</a:t>
                </a:r>
              </a:p>
            </c:rich>
          </c:tx>
          <c:layout>
            <c:manualLayout>
              <c:xMode val="edge"/>
              <c:yMode val="edge"/>
              <c:x val="4.121211451078672E-2"/>
              <c:y val="5.8496062224461123E-4"/>
            </c:manualLayout>
          </c:layout>
          <c:overlay val="0"/>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6560"/>
        <c:crosses val="autoZero"/>
        <c:crossBetween val="between"/>
      </c:valAx>
      <c:spPr>
        <a:noFill/>
        <a:ln>
          <a:noFill/>
        </a:ln>
        <a:effectLst/>
      </c:spPr>
    </c:plotArea>
    <c:legend>
      <c:legendPos val="t"/>
      <c:layout>
        <c:manualLayout>
          <c:xMode val="edge"/>
          <c:yMode val="edge"/>
          <c:x val="0.14327537636852403"/>
          <c:y val="1.6999999776902891E-2"/>
          <c:w val="0.23569387367315076"/>
          <c:h val="0.2841150618882537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21135265700493E-2"/>
          <c:y val="8.4317375928465194E-2"/>
          <c:w val="0.86612242798353911"/>
          <c:h val="0.79012540957840671"/>
        </c:manualLayout>
      </c:layout>
      <c:barChart>
        <c:barDir val="col"/>
        <c:grouping val="clustered"/>
        <c:varyColors val="0"/>
        <c:ser>
          <c:idx val="2"/>
          <c:order val="0"/>
          <c:tx>
            <c:v>  SGUF index Sverige</c:v>
          </c:tx>
          <c:spPr>
            <a:solidFill>
              <a:schemeClr val="accent1"/>
            </a:solidFill>
            <a:ln w="76200">
              <a:no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D0-4DCA-BF2E-08FDA98C6E5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 dimensioner'!$A$60:$A$108</c:f>
              <c:strCache>
                <c:ptCount val="27"/>
                <c:pt idx="0">
                  <c:v>2000</c:v>
                </c:pt>
                <c:pt idx="1">
                  <c:v>2005</c:v>
                </c:pt>
                <c:pt idx="2">
                  <c:v>2010</c:v>
                </c:pt>
                <c:pt idx="3">
                  <c:v>2015</c:v>
                </c:pt>
                <c:pt idx="4">
                  <c:v>2016</c:v>
                </c:pt>
                <c:pt idx="5">
                  <c:v>2017</c:v>
                </c:pt>
                <c:pt idx="6">
                  <c:v>2018</c:v>
                </c:pt>
                <c:pt idx="7">
                  <c:v>2019</c:v>
                </c:pt>
                <c:pt idx="8">
                  <c:v>2020</c:v>
                </c:pt>
                <c:pt idx="9">
                  <c:v>2021</c:v>
                </c:pt>
                <c:pt idx="10">
                  <c:v>2022</c:v>
                </c:pt>
                <c:pt idx="15">
                  <c:v>År</c:v>
                </c:pt>
                <c:pt idx="16">
                  <c:v>2000</c:v>
                </c:pt>
                <c:pt idx="17">
                  <c:v>2005</c:v>
                </c:pt>
                <c:pt idx="18">
                  <c:v>2010</c:v>
                </c:pt>
                <c:pt idx="19">
                  <c:v>2015</c:v>
                </c:pt>
                <c:pt idx="20">
                  <c:v>2016</c:v>
                </c:pt>
                <c:pt idx="21">
                  <c:v>2017</c:v>
                </c:pt>
                <c:pt idx="22">
                  <c:v>2018</c:v>
                </c:pt>
                <c:pt idx="23">
                  <c:v>2019</c:v>
                </c:pt>
                <c:pt idx="24">
                  <c:v>2020</c:v>
                </c:pt>
                <c:pt idx="25">
                  <c:v>2021</c:v>
                </c:pt>
                <c:pt idx="26">
                  <c:v>2022</c:v>
                </c:pt>
              </c:strCache>
            </c:strRef>
          </c:cat>
          <c:val>
            <c:numRef>
              <c:f>'Tre dimensioner'!$J$60:$J$70</c:f>
              <c:numCache>
                <c:formatCode>0</c:formatCode>
                <c:ptCount val="11"/>
                <c:pt idx="0">
                  <c:v>100</c:v>
                </c:pt>
                <c:pt idx="1">
                  <c:v>100.20981456112116</c:v>
                </c:pt>
                <c:pt idx="2">
                  <c:v>101.18600150986596</c:v>
                </c:pt>
                <c:pt idx="3">
                  <c:v>110.34616822445231</c:v>
                </c:pt>
                <c:pt idx="4">
                  <c:v>112.38843253428308</c:v>
                </c:pt>
                <c:pt idx="5">
                  <c:v>114.92501405142188</c:v>
                </c:pt>
                <c:pt idx="6">
                  <c:v>118.28056440939247</c:v>
                </c:pt>
                <c:pt idx="7">
                  <c:v>121.84837883174464</c:v>
                </c:pt>
                <c:pt idx="8">
                  <c:v>121.43236145140268</c:v>
                </c:pt>
                <c:pt idx="9">
                  <c:v>127.0929588850511</c:v>
                </c:pt>
                <c:pt idx="10">
                  <c:v>131.77459877702518</c:v>
                </c:pt>
              </c:numCache>
            </c:numRef>
          </c:val>
          <c:extLst>
            <c:ext xmlns:c16="http://schemas.microsoft.com/office/drawing/2014/chart" uri="{C3380CC4-5D6E-409C-BE32-E72D297353CC}">
              <c16:uniqueId val="{00000001-E4D0-4DCA-BF2E-08FDA98C6E58}"/>
            </c:ext>
          </c:extLst>
        </c:ser>
        <c:dLbls>
          <c:showLegendKey val="0"/>
          <c:showVal val="0"/>
          <c:showCatName val="0"/>
          <c:showSerName val="0"/>
          <c:showPercent val="0"/>
          <c:showBubbleSize val="0"/>
        </c:dLbls>
        <c:gapWidth val="150"/>
        <c:axId val="1465386560"/>
        <c:axId val="1465382816"/>
      </c:barChart>
      <c:lineChart>
        <c:grouping val="standard"/>
        <c:varyColors val="0"/>
        <c:ser>
          <c:idx val="3"/>
          <c:order val="1"/>
          <c:tx>
            <c:v>  SGUF index Göteborgsregionen</c:v>
          </c:tx>
          <c:spPr>
            <a:ln w="76200" cap="rnd">
              <a:solidFill>
                <a:schemeClr val="accent4"/>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D0-4DCA-BF2E-08FDA98C6E5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4"/>
                      </a:solidFill>
                      <a:round/>
                    </a:ln>
                    <a:effectLst/>
                  </c:spPr>
                </c15:leaderLines>
              </c:ext>
            </c:extLst>
          </c:dLbls>
          <c:cat>
            <c:numRef>
              <c:f>'Tre dimensioner'!$A$6:$A$16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dimensioner'!$J$6:$J$16</c:f>
              <c:numCache>
                <c:formatCode>0</c:formatCode>
                <c:ptCount val="11"/>
                <c:pt idx="0">
                  <c:v>100</c:v>
                </c:pt>
                <c:pt idx="1">
                  <c:v>105.51351043722768</c:v>
                </c:pt>
                <c:pt idx="2">
                  <c:v>108.10500153758494</c:v>
                </c:pt>
                <c:pt idx="3">
                  <c:v>124.38610837999724</c:v>
                </c:pt>
                <c:pt idx="4">
                  <c:v>128.92993662142203</c:v>
                </c:pt>
                <c:pt idx="5">
                  <c:v>131.86115826701382</c:v>
                </c:pt>
                <c:pt idx="6">
                  <c:v>134.87997493771965</c:v>
                </c:pt>
                <c:pt idx="7">
                  <c:v>139.04695633677099</c:v>
                </c:pt>
                <c:pt idx="8">
                  <c:v>132.69843390764865</c:v>
                </c:pt>
                <c:pt idx="9">
                  <c:v>138.86346441956999</c:v>
                </c:pt>
                <c:pt idx="10">
                  <c:v>144.04238341317784</c:v>
                </c:pt>
              </c:numCache>
            </c:numRef>
          </c:val>
          <c:smooth val="0"/>
          <c:extLst>
            <c:ext xmlns:c16="http://schemas.microsoft.com/office/drawing/2014/chart" uri="{C3380CC4-5D6E-409C-BE32-E72D297353CC}">
              <c16:uniqueId val="{00000003-E4D0-4DCA-BF2E-08FDA98C6E58}"/>
            </c:ext>
          </c:extLst>
        </c:ser>
        <c:ser>
          <c:idx val="5"/>
          <c:order val="2"/>
          <c:tx>
            <c:v>  SGUF index Malmöregionen</c:v>
          </c:tx>
          <c:spPr>
            <a:ln w="76200" cap="rnd">
              <a:solidFill>
                <a:schemeClr val="accent2"/>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D0-4DCA-BF2E-08FDA98C6E5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cat>
            <c:numRef>
              <c:f>'Tre dimensioner'!$A$6:$A$16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dimensioner'!$J$42:$J$52</c:f>
              <c:numCache>
                <c:formatCode>0</c:formatCode>
                <c:ptCount val="11"/>
                <c:pt idx="0">
                  <c:v>100</c:v>
                </c:pt>
                <c:pt idx="1">
                  <c:v>105.00670640717837</c:v>
                </c:pt>
                <c:pt idx="2">
                  <c:v>107.48094389510079</c:v>
                </c:pt>
                <c:pt idx="3">
                  <c:v>122.51990483602282</c:v>
                </c:pt>
                <c:pt idx="4">
                  <c:v>124.83176795843369</c:v>
                </c:pt>
                <c:pt idx="5">
                  <c:v>126.75154485483971</c:v>
                </c:pt>
                <c:pt idx="6">
                  <c:v>129.94279121197604</c:v>
                </c:pt>
                <c:pt idx="7">
                  <c:v>136.04422767439496</c:v>
                </c:pt>
                <c:pt idx="8">
                  <c:v>142.63428725895798</c:v>
                </c:pt>
                <c:pt idx="9">
                  <c:v>148.85545805986672</c:v>
                </c:pt>
                <c:pt idx="10">
                  <c:v>154.52447713112676</c:v>
                </c:pt>
              </c:numCache>
            </c:numRef>
          </c:val>
          <c:smooth val="0"/>
          <c:extLst>
            <c:ext xmlns:c16="http://schemas.microsoft.com/office/drawing/2014/chart" uri="{C3380CC4-5D6E-409C-BE32-E72D297353CC}">
              <c16:uniqueId val="{00000005-E4D0-4DCA-BF2E-08FDA98C6E58}"/>
            </c:ext>
          </c:extLst>
        </c:ser>
        <c:ser>
          <c:idx val="4"/>
          <c:order val="3"/>
          <c:tx>
            <c:v>  SGUF index Stockholmsregionen</c:v>
          </c:tx>
          <c:spPr>
            <a:ln w="76200" cap="rnd">
              <a:solidFill>
                <a:schemeClr val="accent3"/>
              </a:solidFill>
              <a:round/>
            </a:ln>
            <a:effectLst/>
          </c:spPr>
          <c:marker>
            <c:symbol val="none"/>
          </c:marker>
          <c:dLbls>
            <c:dLbl>
              <c:idx val="10"/>
              <c:layout>
                <c:manualLayout>
                  <c:x val="-7.839506172839697E-3"/>
                  <c:y val="-1.9069069069069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D0-4DCA-BF2E-08FDA98C6E5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'Tre dimensioner'!$A$6:$A$16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dimensioner'!$J$24:$J$34</c:f>
              <c:numCache>
                <c:formatCode>0</c:formatCode>
                <c:ptCount val="11"/>
                <c:pt idx="0">
                  <c:v>100</c:v>
                </c:pt>
                <c:pt idx="1">
                  <c:v>97.730669977448684</c:v>
                </c:pt>
                <c:pt idx="2">
                  <c:v>102.86052194415166</c:v>
                </c:pt>
                <c:pt idx="3">
                  <c:v>112.32415944311343</c:v>
                </c:pt>
                <c:pt idx="4">
                  <c:v>114.11483911108439</c:v>
                </c:pt>
                <c:pt idx="5">
                  <c:v>115.18714450702798</c:v>
                </c:pt>
                <c:pt idx="6">
                  <c:v>117.10073477600027</c:v>
                </c:pt>
                <c:pt idx="7">
                  <c:v>119.78528154192192</c:v>
                </c:pt>
                <c:pt idx="8">
                  <c:v>114.37828951163623</c:v>
                </c:pt>
                <c:pt idx="9">
                  <c:v>118.54915666533333</c:v>
                </c:pt>
                <c:pt idx="10">
                  <c:v>121.97813462351212</c:v>
                </c:pt>
              </c:numCache>
            </c:numRef>
          </c:val>
          <c:smooth val="0"/>
          <c:extLst>
            <c:ext xmlns:c16="http://schemas.microsoft.com/office/drawing/2014/chart" uri="{C3380CC4-5D6E-409C-BE32-E72D297353CC}">
              <c16:uniqueId val="{00000007-E4D0-4DCA-BF2E-08FDA98C6E58}"/>
            </c:ext>
          </c:extLst>
        </c:ser>
        <c:dLbls>
          <c:showLegendKey val="0"/>
          <c:showVal val="0"/>
          <c:showCatName val="0"/>
          <c:showSerName val="0"/>
          <c:showPercent val="0"/>
          <c:showBubbleSize val="0"/>
        </c:dLbls>
        <c:marker val="1"/>
        <c:smooth val="0"/>
        <c:axId val="1465386560"/>
        <c:axId val="1465382816"/>
      </c:lineChart>
      <c:catAx>
        <c:axId val="1465386560"/>
        <c:scaling>
          <c:orientation val="minMax"/>
        </c:scaling>
        <c:delete val="0"/>
        <c:axPos val="b"/>
        <c:numFmt formatCode="General" sourceLinked="1"/>
        <c:majorTickMark val="in"/>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2816"/>
        <c:crosses val="autoZero"/>
        <c:auto val="1"/>
        <c:lblAlgn val="ctr"/>
        <c:lblOffset val="100"/>
        <c:noMultiLvlLbl val="0"/>
      </c:catAx>
      <c:valAx>
        <c:axId val="1465382816"/>
        <c:scaling>
          <c:orientation val="minMax"/>
          <c:min val="80"/>
        </c:scaling>
        <c:delete val="0"/>
        <c:axPos val="l"/>
        <c:title>
          <c:tx>
            <c:rich>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Index</a:t>
                </a:r>
              </a:p>
            </c:rich>
          </c:tx>
          <c:layout>
            <c:manualLayout>
              <c:xMode val="edge"/>
              <c:yMode val="edge"/>
              <c:x val="4.121211451078672E-2"/>
              <c:y val="5.8496062224461123E-4"/>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6560"/>
        <c:crosses val="autoZero"/>
        <c:crossBetween val="between"/>
      </c:valAx>
      <c:spPr>
        <a:noFill/>
        <a:ln>
          <a:noFill/>
        </a:ln>
        <a:effectLst/>
      </c:spPr>
    </c:plotArea>
    <c:legend>
      <c:legendPos val="t"/>
      <c:layout>
        <c:manualLayout>
          <c:xMode val="edge"/>
          <c:yMode val="edge"/>
          <c:x val="0.14066213991769547"/>
          <c:y val="4.2425425425425427E-2"/>
          <c:w val="0.52544855967078186"/>
          <c:h val="0.2338863863863864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13168724279826E-2"/>
          <c:y val="8.4476976976976981E-2"/>
          <c:w val="0.85828292181069965"/>
          <c:h val="0.7899659659659658"/>
        </c:manualLayout>
      </c:layout>
      <c:lineChart>
        <c:grouping val="standard"/>
        <c:varyColors val="0"/>
        <c:ser>
          <c:idx val="4"/>
          <c:order val="0"/>
          <c:tx>
            <c:v>  Stockholmsregionen - decouplingsgap</c:v>
          </c:tx>
          <c:spPr>
            <a:ln w="76200" cap="rnd">
              <a:solidFill>
                <a:schemeClr val="accent3"/>
              </a:solidFill>
              <a:round/>
            </a:ln>
            <a:effectLst/>
          </c:spPr>
          <c:marker>
            <c:symbol val="none"/>
          </c:marker>
          <c:cat>
            <c:numRef>
              <c:f>'Tre dimensioner'!$A$76:$A$86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dimensioner'!$C$76:$C$86</c:f>
              <c:numCache>
                <c:formatCode>#,##0</c:formatCode>
                <c:ptCount val="11"/>
                <c:pt idx="0">
                  <c:v>0</c:v>
                </c:pt>
                <c:pt idx="1">
                  <c:v>16.644285271224604</c:v>
                </c:pt>
                <c:pt idx="2">
                  <c:v>39.64639965280054</c:v>
                </c:pt>
                <c:pt idx="3">
                  <c:v>83.803859412329643</c:v>
                </c:pt>
                <c:pt idx="4">
                  <c:v>90.129366581771905</c:v>
                </c:pt>
                <c:pt idx="5">
                  <c:v>95.068058864056908</c:v>
                </c:pt>
                <c:pt idx="6">
                  <c:v>100.31721360023684</c:v>
                </c:pt>
                <c:pt idx="7">
                  <c:v>111.99484933237719</c:v>
                </c:pt>
                <c:pt idx="8">
                  <c:v>122.15868429358514</c:v>
                </c:pt>
                <c:pt idx="9">
                  <c:v>130.06983494597503</c:v>
                </c:pt>
                <c:pt idx="10">
                  <c:v>130.0601490429552</c:v>
                </c:pt>
              </c:numCache>
            </c:numRef>
          </c:val>
          <c:smooth val="0"/>
          <c:extLst>
            <c:ext xmlns:c16="http://schemas.microsoft.com/office/drawing/2014/chart" uri="{C3380CC4-5D6E-409C-BE32-E72D297353CC}">
              <c16:uniqueId val="{00000000-31C0-4F4D-8796-BD80AE7E2084}"/>
            </c:ext>
          </c:extLst>
        </c:ser>
        <c:ser>
          <c:idx val="5"/>
          <c:order val="1"/>
          <c:tx>
            <c:v>  Malmöregionen- decouplingsgap</c:v>
          </c:tx>
          <c:spPr>
            <a:ln w="76200" cap="rnd">
              <a:solidFill>
                <a:schemeClr val="accent2"/>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C0-4F4D-8796-BD80AE7E20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dimensioner'!$A$76:$A$86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dimensioner'!$D$76:$D$86</c:f>
              <c:numCache>
                <c:formatCode>#,##0</c:formatCode>
                <c:ptCount val="11"/>
                <c:pt idx="0">
                  <c:v>0</c:v>
                </c:pt>
                <c:pt idx="1">
                  <c:v>23.869479751431186</c:v>
                </c:pt>
                <c:pt idx="2">
                  <c:v>16.710206720511721</c:v>
                </c:pt>
                <c:pt idx="3">
                  <c:v>85.899460237078657</c:v>
                </c:pt>
                <c:pt idx="4">
                  <c:v>90.041703846827687</c:v>
                </c:pt>
                <c:pt idx="5">
                  <c:v>106.08843913393501</c:v>
                </c:pt>
                <c:pt idx="6">
                  <c:v>110.77171226714</c:v>
                </c:pt>
                <c:pt idx="7">
                  <c:v>120.34892632398913</c:v>
                </c:pt>
                <c:pt idx="8">
                  <c:v>126.36980971048574</c:v>
                </c:pt>
                <c:pt idx="9">
                  <c:v>135.7524421985446</c:v>
                </c:pt>
                <c:pt idx="10">
                  <c:v>139.47210057664142</c:v>
                </c:pt>
              </c:numCache>
            </c:numRef>
          </c:val>
          <c:smooth val="0"/>
          <c:extLst>
            <c:ext xmlns:c16="http://schemas.microsoft.com/office/drawing/2014/chart" uri="{C3380CC4-5D6E-409C-BE32-E72D297353CC}">
              <c16:uniqueId val="{00000002-31C0-4F4D-8796-BD80AE7E2084}"/>
            </c:ext>
          </c:extLst>
        </c:ser>
        <c:ser>
          <c:idx val="3"/>
          <c:order val="2"/>
          <c:tx>
            <c:v>  Göteborgsregionen - decouplingsgap</c:v>
          </c:tx>
          <c:spPr>
            <a:ln w="76200" cap="rnd">
              <a:solidFill>
                <a:schemeClr val="accent4"/>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C0-4F4D-8796-BD80AE7E20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4"/>
                      </a:solidFill>
                      <a:round/>
                    </a:ln>
                    <a:effectLst/>
                  </c:spPr>
                </c15:leaderLines>
              </c:ext>
            </c:extLst>
          </c:dLbls>
          <c:cat>
            <c:numRef>
              <c:f>'Tre dimensioner'!$A$76:$A$86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dimensioner'!$B$76:$B$86</c:f>
              <c:numCache>
                <c:formatCode>#,##0</c:formatCode>
                <c:ptCount val="11"/>
                <c:pt idx="0">
                  <c:v>0</c:v>
                </c:pt>
                <c:pt idx="1">
                  <c:v>21.200235301474137</c:v>
                </c:pt>
                <c:pt idx="2">
                  <c:v>22.642466321410723</c:v>
                </c:pt>
                <c:pt idx="3">
                  <c:v>91.728173079873102</c:v>
                </c:pt>
                <c:pt idx="4">
                  <c:v>90.75754182981855</c:v>
                </c:pt>
                <c:pt idx="5">
                  <c:v>105.05136954109216</c:v>
                </c:pt>
                <c:pt idx="6">
                  <c:v>102.50425743651435</c:v>
                </c:pt>
                <c:pt idx="7">
                  <c:v>110.10120724414898</c:v>
                </c:pt>
                <c:pt idx="8">
                  <c:v>118.42246742514327</c:v>
                </c:pt>
                <c:pt idx="9">
                  <c:v>119.06661466406334</c:v>
                </c:pt>
                <c:pt idx="10">
                  <c:v>130.15506047398731</c:v>
                </c:pt>
              </c:numCache>
            </c:numRef>
          </c:val>
          <c:smooth val="0"/>
          <c:extLst>
            <c:ext xmlns:c16="http://schemas.microsoft.com/office/drawing/2014/chart" uri="{C3380CC4-5D6E-409C-BE32-E72D297353CC}">
              <c16:uniqueId val="{00000004-31C0-4F4D-8796-BD80AE7E2084}"/>
            </c:ext>
          </c:extLst>
        </c:ser>
        <c:ser>
          <c:idx val="2"/>
          <c:order val="3"/>
          <c:tx>
            <c:v>  Sverige - decouplingsgap</c:v>
          </c:tx>
          <c:spPr>
            <a:ln w="76200" cap="rnd">
              <a:solidFill>
                <a:schemeClr val="accent1"/>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C0-4F4D-8796-BD80AE7E20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 dimensioner'!$A$76:$A$86</c:f>
              <c:numCache>
                <c:formatCode>General</c:formatCode>
                <c:ptCount val="11"/>
                <c:pt idx="0">
                  <c:v>2000</c:v>
                </c:pt>
                <c:pt idx="1">
                  <c:v>2005</c:v>
                </c:pt>
                <c:pt idx="2">
                  <c:v>2010</c:v>
                </c:pt>
                <c:pt idx="3">
                  <c:v>2015</c:v>
                </c:pt>
                <c:pt idx="4">
                  <c:v>2016</c:v>
                </c:pt>
                <c:pt idx="5">
                  <c:v>2017</c:v>
                </c:pt>
                <c:pt idx="6">
                  <c:v>2018</c:v>
                </c:pt>
                <c:pt idx="7">
                  <c:v>2019</c:v>
                </c:pt>
                <c:pt idx="8">
                  <c:v>2020</c:v>
                </c:pt>
                <c:pt idx="9">
                  <c:v>2021</c:v>
                </c:pt>
                <c:pt idx="10">
                  <c:v>2022</c:v>
                </c:pt>
              </c:numCache>
            </c:numRef>
          </c:cat>
          <c:val>
            <c:numRef>
              <c:f>'Tre dimensioner'!$E$76:$E$86</c:f>
              <c:numCache>
                <c:formatCode>#,##0</c:formatCode>
                <c:ptCount val="11"/>
                <c:pt idx="0">
                  <c:v>0</c:v>
                </c:pt>
                <c:pt idx="1">
                  <c:v>16.109014276178982</c:v>
                </c:pt>
                <c:pt idx="2">
                  <c:v>33.394667058717147</c:v>
                </c:pt>
                <c:pt idx="3">
                  <c:v>68.808074659385255</c:v>
                </c:pt>
                <c:pt idx="4">
                  <c:v>72.808803018640361</c:v>
                </c:pt>
                <c:pt idx="5">
                  <c:v>78.754636949262334</c:v>
                </c:pt>
                <c:pt idx="6">
                  <c:v>83.604996373868701</c:v>
                </c:pt>
                <c:pt idx="7">
                  <c:v>89.939348587447654</c:v>
                </c:pt>
                <c:pt idx="8">
                  <c:v>95.18206788809637</c:v>
                </c:pt>
                <c:pt idx="9">
                  <c:v>103.45666379868946</c:v>
                </c:pt>
                <c:pt idx="10">
                  <c:v>108.08734245436123</c:v>
                </c:pt>
              </c:numCache>
            </c:numRef>
          </c:val>
          <c:smooth val="0"/>
          <c:extLst>
            <c:ext xmlns:c16="http://schemas.microsoft.com/office/drawing/2014/chart" uri="{C3380CC4-5D6E-409C-BE32-E72D297353CC}">
              <c16:uniqueId val="{00000006-31C0-4F4D-8796-BD80AE7E2084}"/>
            </c:ext>
          </c:extLst>
        </c:ser>
        <c:dLbls>
          <c:showLegendKey val="0"/>
          <c:showVal val="0"/>
          <c:showCatName val="0"/>
          <c:showSerName val="0"/>
          <c:showPercent val="0"/>
          <c:showBubbleSize val="0"/>
        </c:dLbls>
        <c:smooth val="0"/>
        <c:axId val="1465386560"/>
        <c:axId val="1465382816"/>
      </c:lineChart>
      <c:catAx>
        <c:axId val="1465386560"/>
        <c:scaling>
          <c:orientation val="minMax"/>
        </c:scaling>
        <c:delete val="0"/>
        <c:axPos val="b"/>
        <c:numFmt formatCode="General" sourceLinked="1"/>
        <c:majorTickMark val="in"/>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2816"/>
        <c:crosses val="autoZero"/>
        <c:auto val="1"/>
        <c:lblAlgn val="ctr"/>
        <c:lblOffset val="100"/>
        <c:noMultiLvlLbl val="0"/>
      </c:catAx>
      <c:valAx>
        <c:axId val="1465382816"/>
        <c:scaling>
          <c:orientation val="minMax"/>
        </c:scaling>
        <c:delete val="0"/>
        <c:axPos val="l"/>
        <c:title>
          <c:tx>
            <c:rich>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sv-SE" dirty="0"/>
                  <a:t>Gap</a:t>
                </a:r>
              </a:p>
            </c:rich>
          </c:tx>
          <c:layout>
            <c:manualLayout>
              <c:xMode val="edge"/>
              <c:yMode val="edge"/>
              <c:x val="5.7489711934156376E-2"/>
              <c:y val="1.453953953953954E-3"/>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465386560"/>
        <c:crosses val="autoZero"/>
        <c:crossBetween val="between"/>
      </c:valAx>
      <c:spPr>
        <a:noFill/>
        <a:ln>
          <a:noFill/>
        </a:ln>
        <a:effectLst/>
      </c:spPr>
    </c:plotArea>
    <c:legend>
      <c:legendPos val="t"/>
      <c:layout>
        <c:manualLayout>
          <c:xMode val="edge"/>
          <c:yMode val="edge"/>
          <c:x val="0.10487304526748972"/>
          <c:y val="4.3129379379379378E-2"/>
          <c:w val="0.57771193415637856"/>
          <c:h val="0.2210140140140140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0.10779</cdr:x>
      <cdr:y>0.7294</cdr:y>
    </cdr:from>
    <cdr:to>
      <cdr:x>0.34514</cdr:x>
      <cdr:y>0.82933</cdr:y>
    </cdr:to>
    <cdr:sp macro="" textlink="">
      <cdr:nvSpPr>
        <cdr:cNvPr id="2" name="textruta 1">
          <a:extLst xmlns:a="http://schemas.openxmlformats.org/drawingml/2006/main">
            <a:ext uri="{FF2B5EF4-FFF2-40B4-BE49-F238E27FC236}">
              <a16:creationId xmlns:a16="http://schemas.microsoft.com/office/drawing/2014/main" id="{69E3917B-3F02-E8C0-433D-56B42503FE65}"/>
            </a:ext>
          </a:extLst>
        </cdr:cNvPr>
        <cdr:cNvSpPr txBox="1"/>
      </cdr:nvSpPr>
      <cdr:spPr>
        <a:xfrm xmlns:a="http://schemas.openxmlformats.org/drawingml/2006/main">
          <a:off x="1047722" y="3151014"/>
          <a:ext cx="2307042" cy="43169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sv-SE" sz="800" dirty="0">
              <a:latin typeface="Arial" panose="020B0604020202020204" pitchFamily="34" charset="0"/>
              <a:cs typeface="Arial" panose="020B0604020202020204" pitchFamily="34" charset="0"/>
            </a:rPr>
            <a:t>*</a:t>
          </a:r>
          <a:r>
            <a:rPr lang="sv-SE" sz="800" baseline="0" dirty="0">
              <a:latin typeface="Arial" panose="020B0604020202020204" pitchFamily="34" charset="0"/>
              <a:cs typeface="Arial" panose="020B0604020202020204" pitchFamily="34" charset="0"/>
            </a:rPr>
            <a:t> BRP estimerat för Göteborgs- och Malmöregionen utifrån utfallsdata för län</a:t>
          </a:r>
          <a:endParaRPr lang="sv-SE" sz="8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0.12833</cdr:x>
      <cdr:y>0.7596</cdr:y>
    </cdr:from>
    <cdr:to>
      <cdr:x>0.36616</cdr:x>
      <cdr:y>0.85953</cdr:y>
    </cdr:to>
    <cdr:sp macro="" textlink="">
      <cdr:nvSpPr>
        <cdr:cNvPr id="2" name="textruta 1">
          <a:extLst xmlns:a="http://schemas.openxmlformats.org/drawingml/2006/main">
            <a:ext uri="{FF2B5EF4-FFF2-40B4-BE49-F238E27FC236}">
              <a16:creationId xmlns:a16="http://schemas.microsoft.com/office/drawing/2014/main" id="{C4ABC9B5-0DA7-EE02-A1BD-F9EF6B60E6F6}"/>
            </a:ext>
          </a:extLst>
        </cdr:cNvPr>
        <cdr:cNvSpPr txBox="1"/>
      </cdr:nvSpPr>
      <cdr:spPr>
        <a:xfrm xmlns:a="http://schemas.openxmlformats.org/drawingml/2006/main">
          <a:off x="1141760" y="3787100"/>
          <a:ext cx="2115894" cy="49823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latin typeface="Arial" panose="020B0604020202020204" pitchFamily="34" charset="0"/>
              <a:cs typeface="Arial" panose="020B0604020202020204" pitchFamily="34" charset="0"/>
            </a:rPr>
            <a:t>*</a:t>
          </a:r>
          <a:r>
            <a:rPr lang="sv-SE" sz="800" baseline="0" dirty="0">
              <a:latin typeface="Arial" panose="020B0604020202020204" pitchFamily="34" charset="0"/>
              <a:cs typeface="Arial" panose="020B0604020202020204" pitchFamily="34" charset="0"/>
            </a:rPr>
            <a:t> BRP estimerat för Göteborgs- och Malmöregionen utifrån utfallsdata för län</a:t>
          </a:r>
          <a:endParaRPr lang="sv-SE" sz="8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3"/>
            <a:ext cx="4161353" cy="2666264"/>
          </a:xfrm>
          <a:prstGeom prst="rect">
            <a:avLst/>
          </a:prstGeom>
        </p:spPr>
        <p:txBody>
          <a:bodyPr vert="horz" lIns="187607" tIns="93804" rIns="187607" bIns="93804" rtlCol="0"/>
          <a:lstStyle>
            <a:lvl1pPr algn="l">
              <a:defRPr sz="2500"/>
            </a:lvl1pPr>
          </a:lstStyle>
          <a:p>
            <a:endParaRPr lang="sv-SE"/>
          </a:p>
        </p:txBody>
      </p:sp>
      <p:sp>
        <p:nvSpPr>
          <p:cNvPr id="3" name="Platshållare för datum 2"/>
          <p:cNvSpPr>
            <a:spLocks noGrp="1"/>
          </p:cNvSpPr>
          <p:nvPr>
            <p:ph type="dt" idx="1"/>
          </p:nvPr>
        </p:nvSpPr>
        <p:spPr>
          <a:xfrm>
            <a:off x="5437116" y="13"/>
            <a:ext cx="4161353" cy="2666264"/>
          </a:xfrm>
          <a:prstGeom prst="rect">
            <a:avLst/>
          </a:prstGeom>
        </p:spPr>
        <p:txBody>
          <a:bodyPr vert="horz" lIns="187607" tIns="93804" rIns="187607" bIns="93804" rtlCol="0"/>
          <a:lstStyle>
            <a:lvl1pPr algn="r">
              <a:defRPr sz="2500"/>
            </a:lvl1pPr>
          </a:lstStyle>
          <a:p>
            <a:fld id="{18A4C1C6-D783-4D55-B67B-EC05FDF72538}" type="datetimeFigureOut">
              <a:rPr lang="sv-SE" smtClean="0"/>
              <a:t>2024-08-16</a:t>
            </a:fld>
            <a:endParaRPr lang="sv-SE"/>
          </a:p>
        </p:txBody>
      </p:sp>
      <p:sp>
        <p:nvSpPr>
          <p:cNvPr id="4" name="Platshållare för bildobjekt 3"/>
          <p:cNvSpPr>
            <a:spLocks noGrp="1" noRot="1" noChangeAspect="1"/>
          </p:cNvSpPr>
          <p:nvPr>
            <p:ph type="sldImg" idx="2"/>
          </p:nvPr>
        </p:nvSpPr>
        <p:spPr>
          <a:xfrm>
            <a:off x="-11176000" y="6661150"/>
            <a:ext cx="31953200" cy="17973675"/>
          </a:xfrm>
          <a:prstGeom prst="rect">
            <a:avLst/>
          </a:prstGeom>
          <a:noFill/>
          <a:ln w="12700">
            <a:solidFill>
              <a:prstClr val="black"/>
            </a:solidFill>
          </a:ln>
        </p:spPr>
        <p:txBody>
          <a:bodyPr vert="horz" lIns="187607" tIns="93804" rIns="187607" bIns="93804" rtlCol="0" anchor="ctr"/>
          <a:lstStyle/>
          <a:p>
            <a:endParaRPr lang="sv-SE"/>
          </a:p>
        </p:txBody>
      </p:sp>
      <p:sp>
        <p:nvSpPr>
          <p:cNvPr id="5" name="Platshållare för anteckningar 4"/>
          <p:cNvSpPr>
            <a:spLocks noGrp="1"/>
          </p:cNvSpPr>
          <p:nvPr>
            <p:ph type="body" sz="quarter" idx="3"/>
          </p:nvPr>
        </p:nvSpPr>
        <p:spPr>
          <a:xfrm>
            <a:off x="959626" y="25631856"/>
            <a:ext cx="7681463" cy="20972276"/>
          </a:xfrm>
          <a:prstGeom prst="rect">
            <a:avLst/>
          </a:prstGeom>
        </p:spPr>
        <p:txBody>
          <a:bodyPr vert="horz" lIns="187607" tIns="93804" rIns="187607" bIns="9380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50599248"/>
            <a:ext cx="4161353" cy="2666264"/>
          </a:xfrm>
          <a:prstGeom prst="rect">
            <a:avLst/>
          </a:prstGeom>
        </p:spPr>
        <p:txBody>
          <a:bodyPr vert="horz" lIns="187607" tIns="93804" rIns="187607" bIns="93804" rtlCol="0" anchor="b"/>
          <a:lstStyle>
            <a:lvl1pPr algn="l">
              <a:defRPr sz="2500"/>
            </a:lvl1pPr>
          </a:lstStyle>
          <a:p>
            <a:endParaRPr lang="sv-SE"/>
          </a:p>
        </p:txBody>
      </p:sp>
      <p:sp>
        <p:nvSpPr>
          <p:cNvPr id="7" name="Platshållare för bildnummer 6"/>
          <p:cNvSpPr>
            <a:spLocks noGrp="1"/>
          </p:cNvSpPr>
          <p:nvPr>
            <p:ph type="sldNum" sz="quarter" idx="5"/>
          </p:nvPr>
        </p:nvSpPr>
        <p:spPr>
          <a:xfrm>
            <a:off x="5437116" y="50599248"/>
            <a:ext cx="4161353" cy="2666264"/>
          </a:xfrm>
          <a:prstGeom prst="rect">
            <a:avLst/>
          </a:prstGeom>
        </p:spPr>
        <p:txBody>
          <a:bodyPr vert="horz" lIns="187607" tIns="93804" rIns="187607" bIns="93804" rtlCol="0" anchor="b"/>
          <a:lstStyle>
            <a:lvl1pPr algn="r">
              <a:defRPr sz="2500"/>
            </a:lvl1pPr>
          </a:lstStyle>
          <a:p>
            <a:fld id="{4610C5DA-2BEC-4F71-9406-639DCE7370A4}" type="slidenum">
              <a:rPr lang="sv-SE" smtClean="0"/>
              <a:t>‹#›</a:t>
            </a:fld>
            <a:endParaRPr lang="sv-SE"/>
          </a:p>
        </p:txBody>
      </p:sp>
    </p:spTree>
    <p:extLst>
      <p:ext uri="{BB962C8B-B14F-4D97-AF65-F5344CB8AC3E}">
        <p14:creationId xmlns:p14="http://schemas.microsoft.com/office/powerpoint/2010/main" val="316752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610C5DA-2BEC-4F71-9406-639DCE7370A4}" type="slidenum">
              <a:rPr lang="sv-SE" smtClean="0"/>
              <a:t>1</a:t>
            </a:fld>
            <a:endParaRPr lang="sv-SE"/>
          </a:p>
        </p:txBody>
      </p:sp>
    </p:spTree>
    <p:extLst>
      <p:ext uri="{BB962C8B-B14F-4D97-AF65-F5344CB8AC3E}">
        <p14:creationId xmlns:p14="http://schemas.microsoft.com/office/powerpoint/2010/main" val="414050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tx1"/>
                </a:solidFill>
              </a:rPr>
              <a:t>Pia: frågan är hur vi ska titta på flyttnetton här:</a:t>
            </a:r>
          </a:p>
          <a:p>
            <a:r>
              <a:rPr lang="sv-SE" sz="1200" dirty="0">
                <a:solidFill>
                  <a:schemeClr val="tx1"/>
                </a:solidFill>
              </a:rPr>
              <a:t>Positivt eller negativt vs. förbättras eller försämras. </a:t>
            </a:r>
          </a:p>
          <a:p>
            <a:endParaRPr lang="sv-SE" sz="1200" dirty="0">
              <a:solidFill>
                <a:schemeClr val="tx1"/>
              </a:solidFill>
            </a:endParaRPr>
          </a:p>
          <a:p>
            <a:r>
              <a:rPr lang="sv-SE" sz="1200" dirty="0">
                <a:solidFill>
                  <a:schemeClr val="tx1"/>
                </a:solidFill>
              </a:rPr>
              <a:t>2019 var flyttnettot positivt (+19), dock svagare än 2018 (+239). Det innebär ju ändå att vi har fler som flyttar in i regionen än de som flyttar ut 2019, dvs. vi tappar inte i antal högutbildade utan ökar dem istället, dock kommer det ut som försämrat här (lite felaktig bild av läget). </a:t>
            </a:r>
          </a:p>
          <a:p>
            <a:endParaRPr lang="sv-SE" sz="1200" dirty="0">
              <a:solidFill>
                <a:schemeClr val="tx1"/>
              </a:solidFill>
            </a:endParaRPr>
          </a:p>
          <a:p>
            <a:r>
              <a:rPr lang="sv-SE" sz="1200" dirty="0">
                <a:solidFill>
                  <a:schemeClr val="tx1"/>
                </a:solidFill>
              </a:rPr>
              <a:t>Man kanske istället ska kalla det stock av högutbildade. Då förbättras/ökar stocken högutbildade i GR mellan 2018 och 2019 med 19 högutbildade. Mellan 2015 och 2019 har stocken högutbildade i GR förbättrats/ökat med 852 högutbildade. Kommer också ut som försämras här.  </a:t>
            </a:r>
          </a:p>
        </p:txBody>
      </p:sp>
      <p:sp>
        <p:nvSpPr>
          <p:cNvPr id="4" name="Platshållare för bildnummer 3"/>
          <p:cNvSpPr>
            <a:spLocks noGrp="1"/>
          </p:cNvSpPr>
          <p:nvPr>
            <p:ph type="sldNum" sz="quarter" idx="5"/>
          </p:nvPr>
        </p:nvSpPr>
        <p:spPr/>
        <p:txBody>
          <a:bodyPr/>
          <a:lstStyle/>
          <a:p>
            <a:fld id="{4610C5DA-2BEC-4F71-9406-639DCE7370A4}" type="slidenum">
              <a:rPr lang="sv-SE" smtClean="0"/>
              <a:t>2</a:t>
            </a:fld>
            <a:endParaRPr lang="sv-SE"/>
          </a:p>
        </p:txBody>
      </p:sp>
    </p:spTree>
    <p:extLst>
      <p:ext uri="{BB962C8B-B14F-4D97-AF65-F5344CB8AC3E}">
        <p14:creationId xmlns:p14="http://schemas.microsoft.com/office/powerpoint/2010/main" val="397407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Senaste data internationellt för FOU/BRP = 2019</a:t>
            </a:r>
          </a:p>
        </p:txBody>
      </p:sp>
      <p:sp>
        <p:nvSpPr>
          <p:cNvPr id="4" name="Platshållare för bildnummer 3"/>
          <p:cNvSpPr>
            <a:spLocks noGrp="1"/>
          </p:cNvSpPr>
          <p:nvPr>
            <p:ph type="sldNum" sz="quarter" idx="5"/>
          </p:nvPr>
        </p:nvSpPr>
        <p:spPr/>
        <p:txBody>
          <a:bodyPr/>
          <a:lstStyle/>
          <a:p>
            <a:fld id="{4610C5DA-2BEC-4F71-9406-639DCE7370A4}" type="slidenum">
              <a:rPr lang="sv-SE" smtClean="0"/>
              <a:t>23</a:t>
            </a:fld>
            <a:endParaRPr lang="sv-SE"/>
          </a:p>
        </p:txBody>
      </p:sp>
    </p:spTree>
    <p:extLst>
      <p:ext uri="{BB962C8B-B14F-4D97-AF65-F5344CB8AC3E}">
        <p14:creationId xmlns:p14="http://schemas.microsoft.com/office/powerpoint/2010/main" val="116459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0.emf"/></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6" name="Bildobjekt 5" descr="En bild som visar himmel, utomhus, vatten&#10;&#10;Automatiskt genererad beskrivning">
            <a:extLst>
              <a:ext uri="{FF2B5EF4-FFF2-40B4-BE49-F238E27FC236}">
                <a16:creationId xmlns:a16="http://schemas.microsoft.com/office/drawing/2014/main" id="{3E4D31C9-97AB-40E6-A4E9-CA1C97757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54"/>
            <a:ext cx="12192000" cy="6867853"/>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a:t>Datum</a:t>
            </a:r>
            <a:endParaRPr lang="en-GB"/>
          </a:p>
        </p:txBody>
      </p:sp>
    </p:spTree>
    <p:extLst>
      <p:ext uri="{BB962C8B-B14F-4D97-AF65-F5344CB8AC3E}">
        <p14:creationId xmlns:p14="http://schemas.microsoft.com/office/powerpoint/2010/main" val="357791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0895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3495728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63679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7" name="Bildobjekt 6" descr="En bild som visar himmel, utomhus, bro, vatten&#10;&#10;Automatiskt genererad beskrivning">
            <a:extLst>
              <a:ext uri="{FF2B5EF4-FFF2-40B4-BE49-F238E27FC236}">
                <a16:creationId xmlns:a16="http://schemas.microsoft.com/office/drawing/2014/main" id="{CC5AACF2-0C11-44A9-8380-998FCF7075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629"/>
          <a:stretch/>
        </p:blipFill>
        <p:spPr>
          <a:xfrm>
            <a:off x="5181600" y="0"/>
            <a:ext cx="70104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a:t>Datum</a:t>
            </a:r>
            <a:endParaRPr lang="en-GB"/>
          </a:p>
        </p:txBody>
      </p:sp>
    </p:spTree>
    <p:extLst>
      <p:ext uri="{BB962C8B-B14F-4D97-AF65-F5344CB8AC3E}">
        <p14:creationId xmlns:p14="http://schemas.microsoft.com/office/powerpoint/2010/main" val="74736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061AA43-8B3E-4F3D-BF22-1A8880554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65" r="21473"/>
          <a:stretch/>
        </p:blipFill>
        <p:spPr>
          <a:xfrm>
            <a:off x="7239000" y="0"/>
            <a:ext cx="4953000" cy="6858000"/>
          </a:xfrm>
          <a:prstGeom prst="rect">
            <a:avLst/>
          </a:prstGeom>
        </p:spPr>
      </p:pic>
      <p:pic>
        <p:nvPicPr>
          <p:cNvPr id="5" name="Bildobjekt 4" descr="En bild som visar himmel, utomhus, vatten, båt&#10;&#10;Automatiskt genererad beskrivning">
            <a:extLst>
              <a:ext uri="{FF2B5EF4-FFF2-40B4-BE49-F238E27FC236}">
                <a16:creationId xmlns:a16="http://schemas.microsoft.com/office/drawing/2014/main" id="{974212FA-6582-48BE-90D5-94F1B701F6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9027"/>
          <a:stretch/>
        </p:blipFill>
        <p:spPr>
          <a:xfrm>
            <a:off x="0" y="0"/>
            <a:ext cx="5245100"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a:t>Datum</a:t>
            </a:r>
            <a:endParaRPr lang="en-GB"/>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839122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pic>
        <p:nvPicPr>
          <p:cNvPr id="3" name="Bildobjekt 2" descr="En bild som visar vatten, utomhus, himmel, scen&#10;&#10;Automatiskt genererad beskrivning">
            <a:extLst>
              <a:ext uri="{FF2B5EF4-FFF2-40B4-BE49-F238E27FC236}">
                <a16:creationId xmlns:a16="http://schemas.microsoft.com/office/drawing/2014/main" id="{16BCD11C-D973-4854-A344-6D550EA1D9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18" b="8910"/>
          <a:stretch/>
        </p:blipFill>
        <p:spPr>
          <a:xfrm>
            <a:off x="3048" y="0"/>
            <a:ext cx="12188952"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Bildresultat fÃ¶r logo business region gÃ¶teborg">
            <a:extLst>
              <a:ext uri="{FF2B5EF4-FFF2-40B4-BE49-F238E27FC236}">
                <a16:creationId xmlns:a16="http://schemas.microsoft.com/office/drawing/2014/main" id="{97F78054-1A5F-49C5-9D0A-650A447FDAC8}"/>
              </a:ext>
            </a:extLst>
          </p:cNvPr>
          <p:cNvPicPr>
            <a:picLocks noChangeAspect="1" noChangeArrowheads="1"/>
          </p:cNvPicPr>
          <p:nvPr userDrawn="1"/>
        </p:nvPicPr>
        <p:blipFill>
          <a:blip r:embed="rId3">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a:solidFill>
                  <a:schemeClr val="bg1"/>
                </a:solidFill>
              </a:rPr>
              <a:t>Business region göteborg – en del </a:t>
            </a:r>
            <a:br>
              <a:rPr lang="sv-SE" sz="1100" cap="all" baseline="0">
                <a:solidFill>
                  <a:schemeClr val="bg1"/>
                </a:solidFill>
              </a:rPr>
            </a:br>
            <a:r>
              <a:rPr lang="sv-SE" sz="1100" cap="all" baseline="0">
                <a:solidFill>
                  <a:schemeClr val="bg1"/>
                </a:solidFill>
              </a:rPr>
              <a:t>av göteborgs stad i samarbete med regionen</a:t>
            </a:r>
          </a:p>
        </p:txBody>
      </p:sp>
    </p:spTree>
    <p:extLst>
      <p:ext uri="{BB962C8B-B14F-4D97-AF65-F5344CB8AC3E}">
        <p14:creationId xmlns:p14="http://schemas.microsoft.com/office/powerpoint/2010/main" val="189542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pic>
        <p:nvPicPr>
          <p:cNvPr id="6" name="Picture 2" descr="Bildresultat fÃ¶r logo business region gÃ¶teborg">
            <a:extLst>
              <a:ext uri="{FF2B5EF4-FFF2-40B4-BE49-F238E27FC236}">
                <a16:creationId xmlns:a16="http://schemas.microsoft.com/office/drawing/2014/main" id="{72EEC8DB-6C4B-4BFC-9598-1332D11D2B15}"/>
              </a:ext>
            </a:extLst>
          </p:cNvPr>
          <p:cNvPicPr>
            <a:picLocks noChangeAspect="1" noChangeArrowheads="1"/>
          </p:cNvPicPr>
          <p:nvPr userDrawn="1"/>
        </p:nvPicPr>
        <p:blipFill>
          <a:blip r:embed="rId2">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a:t>
            </a:r>
            <a:br>
              <a:rPr lang="sv-SE"/>
            </a:br>
            <a:r>
              <a:rPr lang="sv-SE" err="1"/>
              <a:t>tel</a:t>
            </a:r>
            <a:r>
              <a:rPr lang="sv-SE"/>
              <a:t> och mailadress</a:t>
            </a:r>
            <a:endParaRPr lang="en-GB"/>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a:solidFill>
                  <a:schemeClr val="bg1"/>
                </a:solidFill>
              </a:rPr>
              <a:t>Business region göteborg – en del av göteborgs stad i samarbete med regionen</a:t>
            </a:r>
          </a:p>
        </p:txBody>
      </p:sp>
    </p:spTree>
    <p:extLst>
      <p:ext uri="{BB962C8B-B14F-4D97-AF65-F5344CB8AC3E}">
        <p14:creationId xmlns:p14="http://schemas.microsoft.com/office/powerpoint/2010/main" val="2330963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a:t>Klicka här för att ändra format på bakgrundstexten</a:t>
            </a:r>
          </a:p>
        </p:txBody>
      </p:sp>
    </p:spTree>
    <p:extLst>
      <p:ext uri="{BB962C8B-B14F-4D97-AF65-F5344CB8AC3E}">
        <p14:creationId xmlns:p14="http://schemas.microsoft.com/office/powerpoint/2010/main" val="131882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200202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EED07C5C-5D6C-4952-8EA0-E8341C74FB8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71748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877917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45260618-5032-4CA5-ADE2-51B4599833B4}"/>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992100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90788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2">
    <p:bg>
      <p:bgPr>
        <a:solidFill>
          <a:srgbClr val="8FB8C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249A26DA-9AA1-4E87-8115-CF8413A69C4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88626274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B577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0BDD1F87-5733-4739-8F6C-0C15C678AD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9DF83555-6640-457A-A3EC-169EEFFCFFF6}"/>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31967686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3B5776"/>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242134-2D76-4DCB-88C7-19CDE0CE5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736A817A-6D90-4763-A086-230AEE35D3F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105918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157926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xagon text vänst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2197853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B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766915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A577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CAADFD81-8A4D-4B19-AB85-21FD9D7DBA93}"/>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8" name="Rubrik 1">
            <a:extLst>
              <a:ext uri="{FF2B5EF4-FFF2-40B4-BE49-F238E27FC236}">
                <a16:creationId xmlns:a16="http://schemas.microsoft.com/office/drawing/2014/main" id="{85626E8B-2171-41E8-8EDA-1BEF72CF26A1}"/>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590426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69845B8F-4287-48D6-8BA9-E08192F8D4B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65364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119287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5C489BE3-1DB9-4564-856D-F1DF541A1823}"/>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929900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8B315424-357B-4647-888E-3606002F18F9}"/>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139405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7DB09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E2CCB681-7F37-424C-9893-04F3F63AAC3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93988026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66D6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81B07E8F-F509-4FA1-8C96-D504CBD40A4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5693692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366D6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B6958F0-2A15-44E3-B238-6754FB35F1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EE7F9D6-9680-4FEE-BDE5-3645DFD6CFE7}"/>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22576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764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007948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rgbClr val="3664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78AB7606-988D-42F0-A656-62DDF5F76219}"/>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496415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66D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41521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7646B"/>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16CDB862-2D7B-473E-BC6D-F8CFA5DF2434}"/>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8" name="Rubrik 1">
            <a:extLst>
              <a:ext uri="{FF2B5EF4-FFF2-40B4-BE49-F238E27FC236}">
                <a16:creationId xmlns:a16="http://schemas.microsoft.com/office/drawing/2014/main" id="{47600C6A-5AEB-42FC-9C76-61FCED2A15EA}"/>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061290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eport slide - grön bakgrund">
    <p:bg>
      <p:bgPr>
        <a:solidFill>
          <a:srgbClr val="366D6B"/>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42CF58E-6A96-427D-B83E-8C1C7F34A67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E42CF58E-6A96-427D-B83E-8C1C7F34A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datum 2">
            <a:extLst>
              <a:ext uri="{FF2B5EF4-FFF2-40B4-BE49-F238E27FC236}">
                <a16:creationId xmlns:a16="http://schemas.microsoft.com/office/drawing/2014/main" id="{C3BB832D-2F8A-4212-9AA6-80C81A7C3720}"/>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F5BD0D28-8257-411C-A4F5-4F7A65B2D4C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A82BA86-F103-445E-8AF8-CA1FC78BE7B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Rubrik 1">
            <a:extLst>
              <a:ext uri="{FF2B5EF4-FFF2-40B4-BE49-F238E27FC236}">
                <a16:creationId xmlns:a16="http://schemas.microsoft.com/office/drawing/2014/main" id="{D15B72E5-A9F6-4004-93E2-00E7D2AA4737}"/>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8" name="Platshållare för text 6">
            <a:extLst>
              <a:ext uri="{FF2B5EF4-FFF2-40B4-BE49-F238E27FC236}">
                <a16:creationId xmlns:a16="http://schemas.microsoft.com/office/drawing/2014/main" id="{FA72975F-042F-4A27-95B7-63D21802D89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F6C48746-5ED4-4CEC-8584-96AB5D8BE25A}"/>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10">
            <a:extLst>
              <a:ext uri="{FF2B5EF4-FFF2-40B4-BE49-F238E27FC236}">
                <a16:creationId xmlns:a16="http://schemas.microsoft.com/office/drawing/2014/main" id="{AF2B12CA-0007-473E-A64C-2D1A7EFAF759}"/>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3B340376-58C1-4BB6-AE6F-FDDF0F24DB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84303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901790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213622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537061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050845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EAB39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8969799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D362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88116139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D36248"/>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D5B180A-3DF6-47CC-AB1A-DCA2BC6DD0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99020E0-A852-4042-ADEF-ECA93E2E554A}"/>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2787739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D3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197429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rgbClr val="D3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38EE0AEC-80F2-495B-A4B7-E8970ECFE5FF}"/>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496162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D4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1789474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D36248"/>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Platshållare för text 3">
            <a:extLst>
              <a:ext uri="{FF2B5EF4-FFF2-40B4-BE49-F238E27FC236}">
                <a16:creationId xmlns:a16="http://schemas.microsoft.com/office/drawing/2014/main" id="{EAE1345A-7B66-4024-AC86-89BEC265F3AF}"/>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Rubrik 1">
            <a:extLst>
              <a:ext uri="{FF2B5EF4-FFF2-40B4-BE49-F238E27FC236}">
                <a16:creationId xmlns:a16="http://schemas.microsoft.com/office/drawing/2014/main" id="{60FBC1D3-6E1F-4CC8-BA73-3479F890326F}"/>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93515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61968547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eport slide - röd bakgrund">
    <p:bg>
      <p:bgPr>
        <a:solidFill>
          <a:srgbClr val="D36248"/>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42CF58E-6A96-427D-B83E-8C1C7F34A673}"/>
              </a:ext>
            </a:extLst>
          </p:cNvPr>
          <p:cNvGraphicFramePr>
            <a:graphicFrameLocks noChangeAspect="1"/>
          </p:cNvGraphicFramePr>
          <p:nvPr userDrawn="1">
            <p:custDataLst>
              <p:tags r:id="rId1"/>
            </p:custDataLst>
            <p:extLst>
              <p:ext uri="{D42A27DB-BD31-4B8C-83A1-F6EECF244321}">
                <p14:modId xmlns:p14="http://schemas.microsoft.com/office/powerpoint/2010/main" val="3703215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E42CF58E-6A96-427D-B83E-8C1C7F34A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datum 2">
            <a:extLst>
              <a:ext uri="{FF2B5EF4-FFF2-40B4-BE49-F238E27FC236}">
                <a16:creationId xmlns:a16="http://schemas.microsoft.com/office/drawing/2014/main" id="{C3BB832D-2F8A-4212-9AA6-80C81A7C3720}"/>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F5BD0D28-8257-411C-A4F5-4F7A65B2D4C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A82BA86-F103-445E-8AF8-CA1FC78BE7B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Rubrik 1">
            <a:extLst>
              <a:ext uri="{FF2B5EF4-FFF2-40B4-BE49-F238E27FC236}">
                <a16:creationId xmlns:a16="http://schemas.microsoft.com/office/drawing/2014/main" id="{D15B72E5-A9F6-4004-93E2-00E7D2AA4737}"/>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8" name="Platshållare för text 6">
            <a:extLst>
              <a:ext uri="{FF2B5EF4-FFF2-40B4-BE49-F238E27FC236}">
                <a16:creationId xmlns:a16="http://schemas.microsoft.com/office/drawing/2014/main" id="{FA72975F-042F-4A27-95B7-63D21802D89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F6C48746-5ED4-4CEC-8584-96AB5D8BE25A}"/>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10">
            <a:extLst>
              <a:ext uri="{FF2B5EF4-FFF2-40B4-BE49-F238E27FC236}">
                <a16:creationId xmlns:a16="http://schemas.microsoft.com/office/drawing/2014/main" id="{AF2B12CA-0007-473E-A64C-2D1A7EFAF759}"/>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3B340376-58C1-4BB6-AE6F-FDDF0F24DB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737797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e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6858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3" name="Bildobjekt 12">
            <a:extLst>
              <a:ext uri="{FF2B5EF4-FFF2-40B4-BE49-F238E27FC236}">
                <a16:creationId xmlns:a16="http://schemas.microsoft.com/office/drawing/2014/main" id="{06F418A7-6BF2-42AF-9489-F08EBD3AE5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3726783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e fält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6858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9" name="Bildobjekt 8">
            <a:extLst>
              <a:ext uri="{FF2B5EF4-FFF2-40B4-BE49-F238E27FC236}">
                <a16:creationId xmlns:a16="http://schemas.microsoft.com/office/drawing/2014/main" id="{023358FC-B3BC-4DF1-8DBF-6E0CE8A7C2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600574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yra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609600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0" name="Bildobjekt 9">
            <a:extLst>
              <a:ext uri="{FF2B5EF4-FFF2-40B4-BE49-F238E27FC236}">
                <a16:creationId xmlns:a16="http://schemas.microsoft.com/office/drawing/2014/main" id="{80E0DD7C-63F4-4A96-9728-26D858125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440605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yra fält 2">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041DA1A-C1EC-4B7A-8CEB-C7C3766F14FD}"/>
              </a:ext>
            </a:extLst>
          </p:cNvPr>
          <p:cNvGrpSpPr/>
          <p:nvPr userDrawn="1"/>
        </p:nvGrpSpPr>
        <p:grpSpPr>
          <a:xfrm>
            <a:off x="0" y="3429000"/>
            <a:ext cx="12192000" cy="3429000"/>
            <a:chOff x="0" y="3429000"/>
            <a:chExt cx="11147079" cy="342900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3429000"/>
              <a:ext cx="3715693"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7431386" y="3429000"/>
              <a:ext cx="3715693"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3715693" y="3429000"/>
              <a:ext cx="3715693"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0"/>
            <a:ext cx="12192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a:extLst>
              <a:ext uri="{FF2B5EF4-FFF2-40B4-BE49-F238E27FC236}">
                <a16:creationId xmlns:a16="http://schemas.microsoft.com/office/drawing/2014/main" id="{6D1A5460-A635-4EB6-8F12-2D7CD0A5ED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916161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a:t>Klicka här för att ändra format på bakgrundstexten</a:t>
            </a:r>
          </a:p>
        </p:txBody>
      </p:sp>
    </p:spTree>
    <p:extLst>
      <p:ext uri="{BB962C8B-B14F-4D97-AF65-F5344CB8AC3E}">
        <p14:creationId xmlns:p14="http://schemas.microsoft.com/office/powerpoint/2010/main" val="2301845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4571078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tfallande bild - vit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9" name="Rektangel: rundade hörn 8">
            <a:extLst>
              <a:ext uri="{FF2B5EF4-FFF2-40B4-BE49-F238E27FC236}">
                <a16:creationId xmlns:a16="http://schemas.microsoft.com/office/drawing/2014/main" id="{8C4EFF6E-2525-42AC-AF27-D26AAEC25D67}"/>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loggan.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209620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tfallande bild - blå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
        <p:nvSpPr>
          <p:cNvPr id="9" name="Rektangel: rundade hörn 8">
            <a:extLst>
              <a:ext uri="{FF2B5EF4-FFF2-40B4-BE49-F238E27FC236}">
                <a16:creationId xmlns:a16="http://schemas.microsoft.com/office/drawing/2014/main" id="{730C5BC1-BC93-4CC9-BDC9-D55B21E3D24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loggan.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137371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örsta sidan egen bild vit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err="1"/>
              <a:t>Klicka</a:t>
            </a:r>
            <a:r>
              <a:rPr lang="en-GB"/>
              <a:t> </a:t>
            </a:r>
            <a:r>
              <a:rPr lang="en-GB" err="1"/>
              <a:t>här</a:t>
            </a:r>
            <a:r>
              <a:rPr lang="en-GB"/>
              <a:t>, </a:t>
            </a:r>
            <a:r>
              <a:rPr lang="en-GB" err="1"/>
              <a:t>gå</a:t>
            </a:r>
            <a:r>
              <a:rPr lang="en-GB"/>
              <a:t> in under </a:t>
            </a:r>
            <a:r>
              <a:rPr lang="en-GB" err="1"/>
              <a:t>Infoga</a:t>
            </a:r>
            <a:r>
              <a:rPr lang="en-GB"/>
              <a:t>, </a:t>
            </a:r>
            <a:r>
              <a:rPr lang="en-GB" err="1"/>
              <a:t>Bilder</a:t>
            </a:r>
            <a:r>
              <a:rPr lang="en-GB"/>
              <a:t> </a:t>
            </a:r>
            <a:r>
              <a:rPr lang="en-GB" err="1"/>
              <a:t>och</a:t>
            </a:r>
            <a:r>
              <a:rPr lang="en-GB"/>
              <a:t> </a:t>
            </a:r>
            <a:r>
              <a:rPr lang="en-GB" err="1"/>
              <a:t>välj</a:t>
            </a:r>
            <a:r>
              <a:rPr lang="en-GB"/>
              <a:t> </a:t>
            </a:r>
            <a:r>
              <a:rPr lang="en-GB" err="1"/>
              <a:t>önskad</a:t>
            </a:r>
            <a:r>
              <a:rPr lang="en-GB"/>
              <a:t> </a:t>
            </a:r>
            <a:r>
              <a:rPr lang="en-GB" err="1"/>
              <a:t>bild</a:t>
            </a:r>
            <a:r>
              <a:rPr lang="en-GB"/>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sp>
        <p:nvSpPr>
          <p:cNvPr id="8" name="Platshållare för bild 10">
            <a:extLst>
              <a:ext uri="{FF2B5EF4-FFF2-40B4-BE49-F238E27FC236}">
                <a16:creationId xmlns:a16="http://schemas.microsoft.com/office/drawing/2014/main" id="{470E8E88-3F9E-4AC5-B857-482E7D843EA1}"/>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7" name="Rektangel: rundade hörn 6">
            <a:extLst>
              <a:ext uri="{FF2B5EF4-FFF2-40B4-BE49-F238E27FC236}">
                <a16:creationId xmlns:a16="http://schemas.microsoft.com/office/drawing/2014/main" id="{72D781E3-12C9-4F82-B8EC-9B8C37ACB4D8}"/>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190382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40601271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örsta sidan egen bild blå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err="1"/>
              <a:t>Klicka</a:t>
            </a:r>
            <a:r>
              <a:rPr lang="en-GB"/>
              <a:t> </a:t>
            </a:r>
            <a:r>
              <a:rPr lang="en-GB" err="1"/>
              <a:t>här</a:t>
            </a:r>
            <a:r>
              <a:rPr lang="en-GB"/>
              <a:t>, </a:t>
            </a:r>
            <a:r>
              <a:rPr lang="en-GB" err="1"/>
              <a:t>gå</a:t>
            </a:r>
            <a:r>
              <a:rPr lang="en-GB"/>
              <a:t> in under </a:t>
            </a:r>
            <a:r>
              <a:rPr lang="en-GB" err="1"/>
              <a:t>Infoga</a:t>
            </a:r>
            <a:r>
              <a:rPr lang="en-GB"/>
              <a:t>, </a:t>
            </a:r>
            <a:r>
              <a:rPr lang="en-GB" err="1"/>
              <a:t>Bilder</a:t>
            </a:r>
            <a:r>
              <a:rPr lang="en-GB"/>
              <a:t> </a:t>
            </a:r>
            <a:r>
              <a:rPr lang="en-GB" err="1"/>
              <a:t>och</a:t>
            </a:r>
            <a:r>
              <a:rPr lang="en-GB"/>
              <a:t> </a:t>
            </a:r>
            <a:r>
              <a:rPr lang="en-GB" err="1"/>
              <a:t>välj</a:t>
            </a:r>
            <a:r>
              <a:rPr lang="en-GB"/>
              <a:t> </a:t>
            </a:r>
            <a:r>
              <a:rPr lang="en-GB" err="1"/>
              <a:t>önskad</a:t>
            </a:r>
            <a:r>
              <a:rPr lang="en-GB"/>
              <a:t> </a:t>
            </a:r>
            <a:r>
              <a:rPr lang="en-GB" err="1"/>
              <a:t>bild</a:t>
            </a:r>
            <a:r>
              <a:rPr lang="en-GB"/>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sp>
        <p:nvSpPr>
          <p:cNvPr id="7" name="Platshållare för bild 10">
            <a:extLst>
              <a:ext uri="{FF2B5EF4-FFF2-40B4-BE49-F238E27FC236}">
                <a16:creationId xmlns:a16="http://schemas.microsoft.com/office/drawing/2014/main" id="{2BA66C1B-5994-4ACD-AD12-24E33C487B1B}"/>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
        <p:nvSpPr>
          <p:cNvPr id="8" name="Rektangel: rundade hörn 7">
            <a:extLst>
              <a:ext uri="{FF2B5EF4-FFF2-40B4-BE49-F238E27FC236}">
                <a16:creationId xmlns:a16="http://schemas.microsoft.com/office/drawing/2014/main" id="{B3626ED7-6321-478E-8947-0F393586931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1972577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d med text i figur - vit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a:t>Redigera format för bakgrundstext</a:t>
            </a:r>
          </a:p>
        </p:txBody>
      </p:sp>
      <p:sp>
        <p:nvSpPr>
          <p:cNvPr id="12" name="Platshållare för bild 10">
            <a:extLst>
              <a:ext uri="{FF2B5EF4-FFF2-40B4-BE49-F238E27FC236}">
                <a16:creationId xmlns:a16="http://schemas.microsoft.com/office/drawing/2014/main" id="{3D148F17-13AF-4C40-9087-DA7F3B070FBA}"/>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389160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ld med text i figur - blå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a:t>Redigera format för bakgrundstext</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
        <p:nvSpPr>
          <p:cNvPr id="6" name="Platshållare för bild 10">
            <a:extLst>
              <a:ext uri="{FF2B5EF4-FFF2-40B4-BE49-F238E27FC236}">
                <a16:creationId xmlns:a16="http://schemas.microsoft.com/office/drawing/2014/main" id="{CD566EE3-75D9-4E00-9E54-09F600894F5B}"/>
              </a:ext>
            </a:extLst>
          </p:cNvPr>
          <p:cNvSpPr>
            <a:spLocks noGrp="1"/>
          </p:cNvSpPr>
          <p:nvPr>
            <p:ph type="pic" sz="quarter" idx="15"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394275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04615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9278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97334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39735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1" r:id="rId5"/>
    <p:sldLayoutId id="2147483733" r:id="rId6"/>
    <p:sldLayoutId id="2147483651" r:id="rId7"/>
    <p:sldLayoutId id="2147483698" r:id="rId8"/>
    <p:sldLayoutId id="2147483707" r:id="rId9"/>
    <p:sldLayoutId id="2147483711" r:id="rId10"/>
    <p:sldLayoutId id="2147483699" r:id="rId11"/>
    <p:sldLayoutId id="2147483658" r:id="rId12"/>
    <p:sldLayoutId id="2147483657" r:id="rId13"/>
    <p:sldLayoutId id="2147483656" r:id="rId14"/>
    <p:sldLayoutId id="2147483750" r:id="rId15"/>
    <p:sldLayoutId id="2147483749" r:id="rId16"/>
    <p:sldLayoutId id="2147483758" r:id="rId17"/>
    <p:sldLayoutId id="2147483759" r:id="rId18"/>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pos="529" userDrawn="1">
          <p15:clr>
            <a:srgbClr val="F26B43"/>
          </p15:clr>
        </p15:guide>
        <p15:guide id="3" pos="7151" userDrawn="1">
          <p15:clr>
            <a:srgbClr val="F26B43"/>
          </p15:clr>
        </p15:guide>
        <p15:guide id="4" orient="horz" pos="1139" userDrawn="1">
          <p15:clr>
            <a:srgbClr val="F26B43"/>
          </p15:clr>
        </p15:guide>
        <p15:guide id="5" orient="horz" pos="36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EDF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3C5BF98D-74DA-45EB-8556-36CEC6EE7E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2368868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9" r:id="rId4"/>
    <p:sldLayoutId id="2147483734" r:id="rId5"/>
    <p:sldLayoutId id="2147483680" r:id="rId6"/>
    <p:sldLayoutId id="2147483704" r:id="rId7"/>
    <p:sldLayoutId id="2147483708" r:id="rId8"/>
    <p:sldLayoutId id="2147483712" r:id="rId9"/>
    <p:sldLayoutId id="2147483700" r:id="rId10"/>
  </p:sldLayoutIdLst>
  <p:txStyles>
    <p:titleStyle>
      <a:lvl1pPr algn="l" defTabSz="914400" rtl="0" eaLnBrk="1" latinLnBrk="0" hangingPunct="1">
        <a:lnSpc>
          <a:spcPts val="3100"/>
        </a:lnSpc>
        <a:spcBef>
          <a:spcPct val="0"/>
        </a:spcBef>
        <a:buNone/>
        <a:defRPr sz="2800" b="1" kern="1200">
          <a:solidFill>
            <a:srgbClr val="3A5776"/>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E7DE"/>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F6234A4E-2E63-428D-8582-E187BE2192E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061102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7" r:id="rId4"/>
    <p:sldLayoutId id="2147483735" r:id="rId5"/>
    <p:sldLayoutId id="2147483688" r:id="rId6"/>
    <p:sldLayoutId id="2147483705" r:id="rId7"/>
    <p:sldLayoutId id="2147483709" r:id="rId8"/>
    <p:sldLayoutId id="2147483713" r:id="rId9"/>
    <p:sldLayoutId id="2147483701" r:id="rId10"/>
    <p:sldLayoutId id="2147483756" r:id="rId11"/>
  </p:sldLayoutIdLst>
  <p:txStyles>
    <p:titleStyle>
      <a:lvl1pPr algn="l" defTabSz="914400" rtl="0" eaLnBrk="1" latinLnBrk="0" hangingPunct="1">
        <a:lnSpc>
          <a:spcPts val="3100"/>
        </a:lnSpc>
        <a:spcBef>
          <a:spcPct val="0"/>
        </a:spcBef>
        <a:buNone/>
        <a:defRPr sz="2800" b="1" kern="1200">
          <a:solidFill>
            <a:srgbClr val="36646B"/>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7E4DD"/>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2" y="6356350"/>
            <a:ext cx="19002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57A6DA15-5310-45AE-9C3A-6144A4E8834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7366819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5" r:id="rId4"/>
    <p:sldLayoutId id="2147483736" r:id="rId5"/>
    <p:sldLayoutId id="2147483696" r:id="rId6"/>
    <p:sldLayoutId id="2147483706" r:id="rId7"/>
    <p:sldLayoutId id="2147483710" r:id="rId8"/>
    <p:sldLayoutId id="2147483714" r:id="rId9"/>
    <p:sldLayoutId id="2147483702" r:id="rId10"/>
    <p:sldLayoutId id="2147483755" r:id="rId11"/>
  </p:sldLayoutIdLst>
  <p:txStyles>
    <p:titleStyle>
      <a:lvl1pPr algn="l" defTabSz="914400" rtl="0" eaLnBrk="1" latinLnBrk="0" hangingPunct="1">
        <a:lnSpc>
          <a:spcPts val="3100"/>
        </a:lnSpc>
        <a:spcBef>
          <a:spcPct val="0"/>
        </a:spcBef>
        <a:buNone/>
        <a:defRPr sz="2800" b="1" kern="1200">
          <a:solidFill>
            <a:schemeClr val="tx1"/>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8856394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51" r:id="rId5"/>
    <p:sldLayoutId id="2147483752"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40513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16/08/2024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25CC76DD-CCDD-4DDF-BA02-83CDDFB9D5B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6280999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2" r:id="rId3"/>
    <p:sldLayoutId id="2147483747" r:id="rId4"/>
    <p:sldLayoutId id="2147483743" r:id="rId5"/>
    <p:sldLayoutId id="2147483748"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7.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EFF06E5-5510-4A62-BAAF-EF7C4578E1D4}"/>
              </a:ext>
            </a:extLst>
          </p:cNvPr>
          <p:cNvGraphicFramePr>
            <a:graphicFrameLocks noChangeAspect="1"/>
          </p:cNvGraphicFramePr>
          <p:nvPr>
            <p:custDataLst>
              <p:tags r:id="rId1"/>
            </p:custDataLst>
            <p:extLst>
              <p:ext uri="{D42A27DB-BD31-4B8C-83A1-F6EECF244321}">
                <p14:modId xmlns:p14="http://schemas.microsoft.com/office/powerpoint/2010/main" val="821192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kt 4" hidden="1">
                        <a:extLst>
                          <a:ext uri="{FF2B5EF4-FFF2-40B4-BE49-F238E27FC236}">
                            <a16:creationId xmlns:a16="http://schemas.microsoft.com/office/drawing/2014/main" id="{3EFF06E5-5510-4A62-BAAF-EF7C4578E1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5890B252-0167-4D51-82A7-14D190803F7F}"/>
              </a:ext>
            </a:extLst>
          </p:cNvPr>
          <p:cNvSpPr>
            <a:spLocks noGrp="1"/>
          </p:cNvSpPr>
          <p:nvPr>
            <p:ph type="ctrTitle"/>
          </p:nvPr>
        </p:nvSpPr>
        <p:spPr/>
        <p:txBody>
          <a:bodyPr>
            <a:normAutofit fontScale="90000"/>
          </a:bodyPr>
          <a:lstStyle/>
          <a:p>
            <a:r>
              <a:rPr lang="sv-SE"/>
              <a:t>Utfall indikatorer näringslivsstrategiska programmet</a:t>
            </a:r>
            <a:endParaRPr lang="sv-SE">
              <a:solidFill>
                <a:srgbClr val="FF0000"/>
              </a:solidFill>
            </a:endParaRPr>
          </a:p>
        </p:txBody>
      </p:sp>
      <p:sp>
        <p:nvSpPr>
          <p:cNvPr id="3" name="Underrubrik 2">
            <a:extLst>
              <a:ext uri="{FF2B5EF4-FFF2-40B4-BE49-F238E27FC236}">
                <a16:creationId xmlns:a16="http://schemas.microsoft.com/office/drawing/2014/main" id="{EA937D31-D8D3-43C5-8A58-A2C699E078CF}"/>
              </a:ext>
            </a:extLst>
          </p:cNvPr>
          <p:cNvSpPr>
            <a:spLocks noGrp="1"/>
          </p:cNvSpPr>
          <p:nvPr>
            <p:ph type="subTitle" idx="1"/>
          </p:nvPr>
        </p:nvSpPr>
        <p:spPr/>
        <p:txBody>
          <a:bodyPr/>
          <a:lstStyle/>
          <a:p>
            <a:r>
              <a:rPr lang="sv-SE"/>
              <a:t>Pia Areblad</a:t>
            </a:r>
          </a:p>
        </p:txBody>
      </p:sp>
      <p:sp>
        <p:nvSpPr>
          <p:cNvPr id="4" name="Platshållare för text 3">
            <a:extLst>
              <a:ext uri="{FF2B5EF4-FFF2-40B4-BE49-F238E27FC236}">
                <a16:creationId xmlns:a16="http://schemas.microsoft.com/office/drawing/2014/main" id="{DEE726CB-4A77-45FF-B3FD-A982A88D0F9B}"/>
              </a:ext>
            </a:extLst>
          </p:cNvPr>
          <p:cNvSpPr>
            <a:spLocks noGrp="1"/>
          </p:cNvSpPr>
          <p:nvPr>
            <p:ph type="body" sz="quarter" idx="10"/>
          </p:nvPr>
        </p:nvSpPr>
        <p:spPr/>
        <p:txBody>
          <a:bodyPr/>
          <a:lstStyle/>
          <a:p>
            <a:r>
              <a:rPr lang="sv-SE" dirty="0"/>
              <a:t>Aug 2024</a:t>
            </a:r>
          </a:p>
        </p:txBody>
      </p:sp>
    </p:spTree>
    <p:extLst>
      <p:ext uri="{BB962C8B-B14F-4D97-AF65-F5344CB8AC3E}">
        <p14:creationId xmlns:p14="http://schemas.microsoft.com/office/powerpoint/2010/main" val="134152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0" y="5929"/>
            <a:ext cx="12192000" cy="4308872"/>
          </a:xfrm>
          <a:prstGeom prst="rect">
            <a:avLst/>
          </a:prstGeom>
          <a:noFill/>
        </p:spPr>
        <p:txBody>
          <a:bodyPr wrap="square" rtlCol="0">
            <a:spAutoFit/>
          </a:bodyPr>
          <a:lstStyle/>
          <a:p>
            <a:endParaRPr lang="sv-SE" sz="4400">
              <a:solidFill>
                <a:schemeClr val="bg1"/>
              </a:solidFill>
            </a:endParaRPr>
          </a:p>
          <a:p>
            <a:endParaRPr lang="sv-SE" sz="4400">
              <a:solidFill>
                <a:schemeClr val="bg1"/>
              </a:solidFill>
            </a:endParaRPr>
          </a:p>
          <a:p>
            <a:r>
              <a:rPr lang="sv-SE" sz="4400" b="1">
                <a:solidFill>
                  <a:schemeClr val="bg1"/>
                </a:solidFill>
              </a:rPr>
              <a:t>	Mål 2: </a:t>
            </a:r>
          </a:p>
          <a:p>
            <a:r>
              <a:rPr lang="sv-SE" sz="4400">
                <a:solidFill>
                  <a:schemeClr val="bg1"/>
                </a:solidFill>
              </a:rPr>
              <a:t>	Samhällsplanering</a:t>
            </a:r>
          </a:p>
          <a:p>
            <a:pPr marL="1657350" lvl="3" indent="-285750">
              <a:buFont typeface="Arial" panose="020B0604020202020204" pitchFamily="34" charset="0"/>
              <a:buChar char="•"/>
            </a:pPr>
            <a:r>
              <a:rPr lang="sv-SE">
                <a:solidFill>
                  <a:schemeClr val="bg1"/>
                </a:solidFill>
              </a:rPr>
              <a:t>Produktivitet | </a:t>
            </a:r>
            <a:r>
              <a:rPr lang="sv-SE">
                <a:solidFill>
                  <a:schemeClr val="accent4"/>
                </a:solidFill>
              </a:rPr>
              <a:t>ska öka i samma takt som eller snabbare än liknande europeiska storstadsregioner</a:t>
            </a:r>
          </a:p>
          <a:p>
            <a:pPr marL="1657350" lvl="3" indent="-285750">
              <a:buFont typeface="Arial" panose="020B0604020202020204" pitchFamily="34" charset="0"/>
              <a:buChar char="•"/>
            </a:pPr>
            <a:r>
              <a:rPr lang="sv-SE">
                <a:solidFill>
                  <a:schemeClr val="bg1"/>
                </a:solidFill>
              </a:rPr>
              <a:t>Decouplingeffekt (gapet mellan BRP-tillväxt och CO</a:t>
            </a:r>
            <a:r>
              <a:rPr lang="sv-SE" baseline="-25000">
                <a:solidFill>
                  <a:schemeClr val="bg1"/>
                </a:solidFill>
              </a:rPr>
              <a:t>2</a:t>
            </a:r>
            <a:r>
              <a:rPr lang="sv-SE">
                <a:solidFill>
                  <a:schemeClr val="bg1"/>
                </a:solidFill>
              </a:rPr>
              <a:t>-utsläpp) | </a:t>
            </a:r>
            <a:r>
              <a:rPr lang="sv-SE">
                <a:solidFill>
                  <a:schemeClr val="accent4"/>
                </a:solidFill>
              </a:rPr>
              <a:t>ska fortsätta öka över tid</a:t>
            </a:r>
          </a:p>
          <a:p>
            <a:pPr marL="1657350" lvl="3" indent="-285750">
              <a:buFont typeface="Arial" panose="020B0604020202020204" pitchFamily="34" charset="0"/>
              <a:buChar char="•"/>
            </a:pPr>
            <a:r>
              <a:rPr lang="sv-SE">
                <a:solidFill>
                  <a:schemeClr val="bg1"/>
                </a:solidFill>
              </a:rPr>
              <a:t>Antal invånare och sysselsatta | </a:t>
            </a:r>
            <a:r>
              <a:rPr lang="sv-SE">
                <a:solidFill>
                  <a:schemeClr val="accent4"/>
                </a:solidFill>
              </a:rPr>
              <a:t>stärka arbetsmarknadsregionen och Göteborgs stadskärna</a:t>
            </a:r>
          </a:p>
          <a:p>
            <a:endParaRPr lang="sv-SE" sz="4400">
              <a:solidFill>
                <a:schemeClr val="bg1"/>
              </a:solidFill>
            </a:endParaRPr>
          </a:p>
        </p:txBody>
      </p:sp>
    </p:spTree>
    <p:extLst>
      <p:ext uri="{BB962C8B-B14F-4D97-AF65-F5344CB8AC3E}">
        <p14:creationId xmlns:p14="http://schemas.microsoft.com/office/powerpoint/2010/main" val="9300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4FA9EE-1ED8-4DE6-BC0D-3D016C73D1A0}"/>
              </a:ext>
            </a:extLst>
          </p:cNvPr>
          <p:cNvGraphicFramePr>
            <a:graphicFrameLocks/>
          </p:cNvGraphicFramePr>
          <p:nvPr>
            <p:extLst>
              <p:ext uri="{D42A27DB-BD31-4B8C-83A1-F6EECF244321}">
                <p14:modId xmlns:p14="http://schemas.microsoft.com/office/powerpoint/2010/main" val="2826178262"/>
              </p:ext>
            </p:extLst>
          </p:nvPr>
        </p:nvGraphicFramePr>
        <p:xfrm>
          <a:off x="933061" y="1307736"/>
          <a:ext cx="972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9" y="637879"/>
            <a:ext cx="5424162" cy="468312"/>
          </a:xfrm>
        </p:spPr>
        <p:txBody>
          <a:bodyPr/>
          <a:lstStyle/>
          <a:p>
            <a:r>
              <a:rPr lang="sv-SE" dirty="0"/>
              <a:t>Real BRP (förädlingsvärde i kronor) per INVÅNARE i storstadsregioner och Sverige 2000-2022</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890354"/>
            <a:ext cx="9866312" cy="253916"/>
          </a:xfrm>
        </p:spPr>
        <p:txBody>
          <a:bodyPr/>
          <a:lstStyle/>
          <a:p>
            <a:r>
              <a:rPr lang="sv-SE" sz="1050" dirty="0"/>
              <a:t>Källa: SCB</a:t>
            </a:r>
          </a:p>
        </p:txBody>
      </p:sp>
    </p:spTree>
    <p:extLst>
      <p:ext uri="{BB962C8B-B14F-4D97-AF65-F5344CB8AC3E}">
        <p14:creationId xmlns:p14="http://schemas.microsoft.com/office/powerpoint/2010/main" val="339985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73B2BA9-8E6C-4635-A6B4-D015D6E7333C}"/>
              </a:ext>
            </a:extLst>
          </p:cNvPr>
          <p:cNvGraphicFramePr>
            <a:graphicFrameLocks/>
          </p:cNvGraphicFramePr>
          <p:nvPr>
            <p:extLst>
              <p:ext uri="{D42A27DB-BD31-4B8C-83A1-F6EECF244321}">
                <p14:modId xmlns:p14="http://schemas.microsoft.com/office/powerpoint/2010/main" val="1062248318"/>
              </p:ext>
            </p:extLst>
          </p:nvPr>
        </p:nvGraphicFramePr>
        <p:xfrm>
          <a:off x="933060" y="1307736"/>
          <a:ext cx="9720001"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8" y="637879"/>
            <a:ext cx="5834710" cy="468312"/>
          </a:xfrm>
        </p:spPr>
        <p:txBody>
          <a:bodyPr/>
          <a:lstStyle/>
          <a:p>
            <a:r>
              <a:rPr lang="sv-SE" dirty="0"/>
              <a:t>Realt BRP (förädlingsvärde i kronor) per sysselsatt i storstadsregioner och Sverige 2000-2022</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890354"/>
            <a:ext cx="9866312" cy="253916"/>
          </a:xfrm>
        </p:spPr>
        <p:txBody>
          <a:bodyPr/>
          <a:lstStyle/>
          <a:p>
            <a:r>
              <a:rPr lang="sv-SE" sz="1000" dirty="0"/>
              <a:t>Källa: SCB</a:t>
            </a:r>
          </a:p>
        </p:txBody>
      </p:sp>
    </p:spTree>
    <p:extLst>
      <p:ext uri="{BB962C8B-B14F-4D97-AF65-F5344CB8AC3E}">
        <p14:creationId xmlns:p14="http://schemas.microsoft.com/office/powerpoint/2010/main" val="371859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8" y="637879"/>
            <a:ext cx="6629791" cy="468312"/>
          </a:xfrm>
        </p:spPr>
        <p:txBody>
          <a:bodyPr vert="horz" lIns="91440" tIns="45720" rIns="91440" bIns="45720" rtlCol="0" anchor="t">
            <a:noAutofit/>
          </a:bodyPr>
          <a:lstStyle/>
          <a:p>
            <a:r>
              <a:rPr lang="sv-SE" dirty="0"/>
              <a:t>BRP (förädlingsvärde i euro) per capita i Västsverige</a:t>
            </a:r>
            <a:br>
              <a:rPr lang="sv-SE" dirty="0"/>
            </a:br>
            <a:r>
              <a:rPr lang="sv-SE" dirty="0"/>
              <a:t>och jämförbara storstadsregioner enligt NUTS 2</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898049"/>
            <a:ext cx="4326238" cy="246221"/>
          </a:xfrm>
        </p:spPr>
        <p:txBody>
          <a:bodyPr/>
          <a:lstStyle/>
          <a:p>
            <a:r>
              <a:rPr lang="sv-SE" sz="1000" dirty="0"/>
              <a:t>Källa: Eurostat</a:t>
            </a:r>
          </a:p>
        </p:txBody>
      </p:sp>
      <p:graphicFrame>
        <p:nvGraphicFramePr>
          <p:cNvPr id="8" name="Tabell 7">
            <a:extLst>
              <a:ext uri="{FF2B5EF4-FFF2-40B4-BE49-F238E27FC236}">
                <a16:creationId xmlns:a16="http://schemas.microsoft.com/office/drawing/2014/main" id="{9991DF5C-423B-4BBD-AA2A-00A0EF9D3F7E}"/>
              </a:ext>
            </a:extLst>
          </p:cNvPr>
          <p:cNvGraphicFramePr>
            <a:graphicFrameLocks noGrp="1"/>
          </p:cNvGraphicFramePr>
          <p:nvPr>
            <p:extLst>
              <p:ext uri="{D42A27DB-BD31-4B8C-83A1-F6EECF244321}">
                <p14:modId xmlns:p14="http://schemas.microsoft.com/office/powerpoint/2010/main" val="1459951082"/>
              </p:ext>
            </p:extLst>
          </p:nvPr>
        </p:nvGraphicFramePr>
        <p:xfrm>
          <a:off x="903514" y="1472984"/>
          <a:ext cx="7905505" cy="3996000"/>
        </p:xfrm>
        <a:graphic>
          <a:graphicData uri="http://schemas.openxmlformats.org/drawingml/2006/table">
            <a:tbl>
              <a:tblPr firstRow="1" firstCol="1" bandRow="1"/>
              <a:tblGrid>
                <a:gridCol w="2700000">
                  <a:extLst>
                    <a:ext uri="{9D8B030D-6E8A-4147-A177-3AD203B41FA5}">
                      <a16:colId xmlns:a16="http://schemas.microsoft.com/office/drawing/2014/main" val="414486693"/>
                    </a:ext>
                  </a:extLst>
                </a:gridCol>
                <a:gridCol w="936000">
                  <a:extLst>
                    <a:ext uri="{9D8B030D-6E8A-4147-A177-3AD203B41FA5}">
                      <a16:colId xmlns:a16="http://schemas.microsoft.com/office/drawing/2014/main" val="943500769"/>
                    </a:ext>
                  </a:extLst>
                </a:gridCol>
                <a:gridCol w="936000">
                  <a:extLst>
                    <a:ext uri="{9D8B030D-6E8A-4147-A177-3AD203B41FA5}">
                      <a16:colId xmlns:a16="http://schemas.microsoft.com/office/drawing/2014/main" val="3601280170"/>
                    </a:ext>
                  </a:extLst>
                </a:gridCol>
                <a:gridCol w="936000">
                  <a:extLst>
                    <a:ext uri="{9D8B030D-6E8A-4147-A177-3AD203B41FA5}">
                      <a16:colId xmlns:a16="http://schemas.microsoft.com/office/drawing/2014/main" val="4232273961"/>
                    </a:ext>
                  </a:extLst>
                </a:gridCol>
                <a:gridCol w="237505">
                  <a:extLst>
                    <a:ext uri="{9D8B030D-6E8A-4147-A177-3AD203B41FA5}">
                      <a16:colId xmlns:a16="http://schemas.microsoft.com/office/drawing/2014/main" val="253054356"/>
                    </a:ext>
                  </a:extLst>
                </a:gridCol>
                <a:gridCol w="1080000">
                  <a:extLst>
                    <a:ext uri="{9D8B030D-6E8A-4147-A177-3AD203B41FA5}">
                      <a16:colId xmlns:a16="http://schemas.microsoft.com/office/drawing/2014/main" val="2275415633"/>
                    </a:ext>
                  </a:extLst>
                </a:gridCol>
                <a:gridCol w="1080000">
                  <a:extLst>
                    <a:ext uri="{9D8B030D-6E8A-4147-A177-3AD203B41FA5}">
                      <a16:colId xmlns:a16="http://schemas.microsoft.com/office/drawing/2014/main" val="2870836275"/>
                    </a:ext>
                  </a:extLst>
                </a:gridCol>
              </a:tblGrid>
              <a:tr h="324000">
                <a:tc>
                  <a:txBody>
                    <a:bodyPr/>
                    <a:lstStyle/>
                    <a:p>
                      <a:pPr>
                        <a:lnSpc>
                          <a:spcPct val="115000"/>
                        </a:lnSpc>
                        <a:spcAft>
                          <a:spcPts val="0"/>
                        </a:spcAft>
                      </a:pPr>
                      <a:r>
                        <a:rPr lang="sv-SE" sz="1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a:noFill/>
                    </a:lnL>
                    <a:lnR>
                      <a:noFill/>
                    </a:lnR>
                    <a:lnT>
                      <a:noFill/>
                    </a:lnT>
                    <a:lnB>
                      <a:noFill/>
                    </a:lnB>
                    <a:solidFill>
                      <a:schemeClr val="tx2"/>
                    </a:solidFill>
                  </a:tcPr>
                </a:tc>
                <a:tc gridSpan="3">
                  <a:txBody>
                    <a:bodyPr/>
                    <a:lstStyle/>
                    <a:p>
                      <a:pPr algn="ctr">
                        <a:lnSpc>
                          <a:spcPct val="115000"/>
                        </a:lnSpc>
                        <a:spcAft>
                          <a:spcPts val="0"/>
                        </a:spcAft>
                      </a:pPr>
                      <a:r>
                        <a:rPr lang="sv-SE" sz="1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EURO PER INVÅNARE</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a:noFill/>
                    </a:lnT>
                    <a:lnB w="12700" cap="flat" cmpd="sng" algn="ctr">
                      <a:solidFill>
                        <a:srgbClr val="FFFFFF"/>
                      </a:solidFill>
                      <a:prstDash val="solid"/>
                      <a:round/>
                      <a:headEnd type="none" w="med" len="med"/>
                      <a:tailEnd type="none" w="med" len="med"/>
                    </a:lnB>
                    <a:solidFill>
                      <a:schemeClr val="tx2"/>
                    </a:solidFill>
                  </a:tcPr>
                </a:tc>
                <a:tc hMerge="1">
                  <a:txBody>
                    <a:bodyPr/>
                    <a:lstStyle/>
                    <a:p>
                      <a:endParaRPr lang="sv-SE"/>
                    </a:p>
                  </a:txBody>
                  <a:tcPr/>
                </a:tc>
                <a:tc hMerge="1">
                  <a:txBody>
                    <a:bodyPr/>
                    <a:lstStyle/>
                    <a:p>
                      <a:endParaRPr lang="sv-SE"/>
                    </a:p>
                  </a:txBody>
                  <a:tcPr/>
                </a:tc>
                <a:tc>
                  <a:txBody>
                    <a:bodyPr/>
                    <a:lstStyle/>
                    <a:p>
                      <a:pPr algn="ctr">
                        <a:lnSpc>
                          <a:spcPct val="115000"/>
                        </a:lnSpc>
                        <a:spcAft>
                          <a:spcPts val="0"/>
                        </a:spcAft>
                      </a:pPr>
                      <a:r>
                        <a:rPr lang="sv-SE" sz="1200" b="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a:noFill/>
                    </a:lnL>
                    <a:lnR>
                      <a:noFill/>
                    </a:lnR>
                    <a:lnT>
                      <a:noFill/>
                    </a:lnT>
                    <a:lnB>
                      <a:noFill/>
                    </a:lnB>
                    <a:solidFill>
                      <a:schemeClr val="tx2"/>
                    </a:solidFill>
                  </a:tcPr>
                </a:tc>
                <a:tc gridSpan="2">
                  <a:txBody>
                    <a:bodyPr/>
                    <a:lstStyle/>
                    <a:p>
                      <a:pPr algn="ctr">
                        <a:lnSpc>
                          <a:spcPct val="115000"/>
                        </a:lnSpc>
                        <a:spcAft>
                          <a:spcPts val="0"/>
                        </a:spcAft>
                      </a:pPr>
                      <a:r>
                        <a:rPr lang="sv-SE" sz="1200" b="0" cap="all" dirty="0">
                          <a:solidFill>
                            <a:srgbClr val="FFFFFF"/>
                          </a:solidFill>
                          <a:effectLst/>
                          <a:latin typeface="Arial"/>
                          <a:ea typeface="Times New Roman" panose="02020603050405020304" pitchFamily="18" charset="0"/>
                          <a:cs typeface="Arial"/>
                        </a:rPr>
                        <a:t>Förändring</a:t>
                      </a:r>
                      <a:r>
                        <a:rPr lang="sv-SE" sz="1200" b="0" dirty="0">
                          <a:solidFill>
                            <a:srgbClr val="FFFFFF"/>
                          </a:solidFill>
                          <a:effectLst/>
                          <a:latin typeface="Arial"/>
                          <a:ea typeface="Times New Roman" panose="02020603050405020304" pitchFamily="18" charset="0"/>
                          <a:cs typeface="Arial"/>
                        </a:rPr>
                        <a:t> 2012-2022</a:t>
                      </a:r>
                      <a:endParaRPr lang="sv-SE" sz="1200" b="0" dirty="0">
                        <a:effectLst/>
                        <a:latin typeface="Arial"/>
                        <a:ea typeface="Times New Roman" panose="02020603050405020304" pitchFamily="18" charset="0"/>
                        <a:cs typeface="Arial"/>
                      </a:endParaRPr>
                    </a:p>
                  </a:txBody>
                  <a:tcPr marL="44450" marR="44450" marT="0" marB="0" anchor="ctr">
                    <a:lnL>
                      <a:noFill/>
                    </a:lnL>
                    <a:lnR>
                      <a:noFill/>
                    </a:lnR>
                    <a:lnT>
                      <a:noFill/>
                    </a:lnT>
                    <a:lnB w="12700" cap="flat" cmpd="sng" algn="ctr">
                      <a:solidFill>
                        <a:srgbClr val="FFFFFF"/>
                      </a:solidFill>
                      <a:prstDash val="solid"/>
                      <a:round/>
                      <a:headEnd type="none" w="med" len="med"/>
                      <a:tailEnd type="none" w="med" len="med"/>
                    </a:lnB>
                    <a:solidFill>
                      <a:schemeClr val="tx2"/>
                    </a:solidFill>
                  </a:tcPr>
                </a:tc>
                <a:tc hMerge="1">
                  <a:txBody>
                    <a:bodyPr/>
                    <a:lstStyle/>
                    <a:p>
                      <a:endParaRPr lang="sv-SE"/>
                    </a:p>
                  </a:txBody>
                  <a:tcPr/>
                </a:tc>
                <a:extLst>
                  <a:ext uri="{0D108BD9-81ED-4DB2-BD59-A6C34878D82A}">
                    <a16:rowId xmlns:a16="http://schemas.microsoft.com/office/drawing/2014/main" val="1943447929"/>
                  </a:ext>
                </a:extLst>
              </a:tr>
              <a:tr h="324000">
                <a:tc>
                  <a:txBody>
                    <a:bodyPr/>
                    <a:lstStyle/>
                    <a:p>
                      <a:pPr>
                        <a:lnSpc>
                          <a:spcPct val="115000"/>
                        </a:lnSpc>
                        <a:spcAft>
                          <a:spcPts val="0"/>
                        </a:spcAft>
                      </a:pPr>
                      <a:r>
                        <a:rPr lang="sv-SE" sz="1200" b="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Region</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solidFill>
                      <a:schemeClr val="tx2"/>
                    </a:solidFill>
                  </a:tcPr>
                </a:tc>
                <a:tc>
                  <a:txBody>
                    <a:bodyPr/>
                    <a:lstStyle/>
                    <a:p>
                      <a:pPr algn="ctr">
                        <a:lnSpc>
                          <a:spcPct val="115000"/>
                        </a:lnSpc>
                        <a:spcAft>
                          <a:spcPts val="0"/>
                        </a:spcAft>
                      </a:pPr>
                      <a:r>
                        <a:rPr lang="sv-SE" sz="1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2012</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a:noFill/>
                    </a:lnB>
                    <a:solidFill>
                      <a:schemeClr val="tx2"/>
                    </a:solidFill>
                  </a:tcPr>
                </a:tc>
                <a:tc>
                  <a:txBody>
                    <a:bodyPr/>
                    <a:lstStyle/>
                    <a:p>
                      <a:pPr algn="ctr">
                        <a:lnSpc>
                          <a:spcPct val="115000"/>
                        </a:lnSpc>
                        <a:spcAft>
                          <a:spcPts val="0"/>
                        </a:spcAft>
                      </a:pPr>
                      <a:r>
                        <a:rPr lang="sv-SE" sz="1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2017</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a:noFill/>
                    </a:lnB>
                    <a:solidFill>
                      <a:schemeClr val="tx2"/>
                    </a:solidFill>
                  </a:tcPr>
                </a:tc>
                <a:tc>
                  <a:txBody>
                    <a:bodyPr/>
                    <a:lstStyle/>
                    <a:p>
                      <a:pPr algn="ctr">
                        <a:lnSpc>
                          <a:spcPct val="115000"/>
                        </a:lnSpc>
                        <a:spcAft>
                          <a:spcPts val="0"/>
                        </a:spcAft>
                      </a:pPr>
                      <a:r>
                        <a:rPr lang="sv-SE" sz="1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2022</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a:noFill/>
                    </a:lnB>
                    <a:solidFill>
                      <a:schemeClr val="tx2"/>
                    </a:solidFill>
                  </a:tcPr>
                </a:tc>
                <a:tc>
                  <a:txBody>
                    <a:bodyPr/>
                    <a:lstStyle/>
                    <a:p>
                      <a:pPr algn="r">
                        <a:lnSpc>
                          <a:spcPct val="115000"/>
                        </a:lnSpc>
                        <a:spcAft>
                          <a:spcPts val="0"/>
                        </a:spcAft>
                      </a:pPr>
                      <a:r>
                        <a:rPr lang="sv-SE" sz="1200" b="0" cap="all">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sv-SE" sz="1200" b="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a:noFill/>
                    </a:lnL>
                    <a:lnR>
                      <a:noFill/>
                    </a:lnR>
                    <a:lnT>
                      <a:noFill/>
                    </a:lnT>
                    <a:lnB>
                      <a:noFill/>
                    </a:lnB>
                    <a:solidFill>
                      <a:schemeClr val="tx2"/>
                    </a:solidFill>
                  </a:tcPr>
                </a:tc>
                <a:tc>
                  <a:txBody>
                    <a:bodyPr/>
                    <a:lstStyle/>
                    <a:p>
                      <a:pPr algn="ctr">
                        <a:lnSpc>
                          <a:spcPct val="115000"/>
                        </a:lnSpc>
                        <a:spcAft>
                          <a:spcPts val="0"/>
                        </a:spcAft>
                      </a:pPr>
                      <a:r>
                        <a:rPr lang="sv-SE" sz="1200" b="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Euro</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a:noFill/>
                    </a:lnB>
                    <a:solidFill>
                      <a:schemeClr val="tx2"/>
                    </a:solidFill>
                  </a:tcPr>
                </a:tc>
                <a:tc>
                  <a:txBody>
                    <a:bodyPr/>
                    <a:lstStyle/>
                    <a:p>
                      <a:pPr algn="ctr">
                        <a:lnSpc>
                          <a:spcPct val="115000"/>
                        </a:lnSpc>
                        <a:spcAft>
                          <a:spcPts val="0"/>
                        </a:spcAft>
                      </a:pPr>
                      <a:r>
                        <a:rPr lang="sv-SE" sz="1200" b="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lang="sv-S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1225467915"/>
                  </a:ext>
                </a:extLst>
              </a:tr>
              <a:tr h="108000">
                <a:tc>
                  <a:txBody>
                    <a:bodyPr/>
                    <a:lstStyle/>
                    <a:p>
                      <a:pPr>
                        <a:lnSpc>
                          <a:spcPct val="115000"/>
                        </a:lnSpc>
                        <a:spcAft>
                          <a:spcPts val="0"/>
                        </a:spcAft>
                      </a:pPr>
                      <a:endParaRPr lang="sv-SE"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0"/>
                        </a:spcAft>
                      </a:pPr>
                      <a:endParaRPr lang="sv-SE"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0"/>
                        </a:spcAft>
                      </a:pPr>
                      <a:endParaRPr lang="sv-SE"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0"/>
                        </a:spcAft>
                      </a:pPr>
                      <a:endParaRPr lang="sv-SE" sz="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0"/>
                        </a:spcAft>
                      </a:pPr>
                      <a:endParaRPr lang="sv-SE"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0"/>
                        </a:spcAft>
                      </a:pPr>
                      <a:endParaRPr lang="sv-SE"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0"/>
                        </a:spcAft>
                      </a:pPr>
                      <a:endParaRPr lang="sv-SE"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1293319271"/>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Öresundsregionen, Danmark</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56 400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66 200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90 400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endParaRPr lang="sv-SE"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34 000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60%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67684764"/>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Hamburg, Tyskland</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56 200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64 000</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77 300</a:t>
                      </a:r>
                    </a:p>
                  </a:txBody>
                  <a:tcPr marL="9525" marR="9525" marT="9525" marB="0" anchor="ctr">
                    <a:lnL>
                      <a:noFill/>
                    </a:lnL>
                    <a:lnR>
                      <a:noFill/>
                    </a:lnR>
                    <a:lnT>
                      <a:noFill/>
                    </a:lnT>
                    <a:lnB>
                      <a:noFill/>
                    </a:lnB>
                    <a:noFill/>
                  </a:tcPr>
                </a:tc>
                <a:tc>
                  <a:txBody>
                    <a:bodyPr/>
                    <a:lstStyle/>
                    <a:p>
                      <a:pPr algn="ctr" fontAlgn="b"/>
                      <a:endParaRPr lang="sv-SE"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21 100</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noFill/>
                  </a:tcPr>
                </a:tc>
                <a:extLst>
                  <a:ext uri="{0D108BD9-81ED-4DB2-BD59-A6C34878D82A}">
                    <a16:rowId xmlns:a16="http://schemas.microsoft.com/office/drawing/2014/main" val="674351635"/>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München, Tyskland</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49 300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57 900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67 200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endParaRPr lang="sv-S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17 900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090429370"/>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Stuttgart, Tyskland</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44 700</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51 800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57 300</a:t>
                      </a:r>
                    </a:p>
                  </a:txBody>
                  <a:tcPr marL="9525" marR="9525" marT="9525" marB="0" anchor="ctr">
                    <a:lnL>
                      <a:noFill/>
                    </a:lnL>
                    <a:lnR>
                      <a:noFill/>
                    </a:lnR>
                    <a:lnT>
                      <a:noFill/>
                    </a:lnT>
                    <a:lnB>
                      <a:noFill/>
                    </a:lnB>
                    <a:noFill/>
                  </a:tcPr>
                </a:tc>
                <a:tc>
                  <a:txBody>
                    <a:bodyPr/>
                    <a:lstStyle/>
                    <a:p>
                      <a:pPr algn="ctr" fontAlgn="b"/>
                      <a:endParaRPr lang="sv-SE"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12 600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extLst>
                  <a:ext uri="{0D108BD9-81ED-4DB2-BD59-A6C34878D82A}">
                    <a16:rowId xmlns:a16="http://schemas.microsoft.com/office/drawing/2014/main" val="2063969765"/>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Helsingfors, Finland</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48 600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53 700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61 400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endParaRPr lang="sv-S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12 800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55891682"/>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Milano, Italien</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35 700</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38 400</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44 200</a:t>
                      </a:r>
                    </a:p>
                  </a:txBody>
                  <a:tcPr marL="9525" marR="9525" marT="9525" marB="0" anchor="ctr">
                    <a:lnL>
                      <a:noFill/>
                    </a:lnL>
                    <a:lnR>
                      <a:noFill/>
                    </a:lnR>
                    <a:lnT>
                      <a:noFill/>
                    </a:lnT>
                    <a:lnB>
                      <a:noFill/>
                    </a:lnB>
                    <a:noFill/>
                  </a:tcPr>
                </a:tc>
                <a:tc>
                  <a:txBody>
                    <a:bodyPr/>
                    <a:lstStyle/>
                    <a:p>
                      <a:pPr algn="ctr" fontAlgn="b"/>
                      <a:endParaRPr lang="sv-S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8 500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noFill/>
                  </a:tcPr>
                </a:tc>
                <a:extLst>
                  <a:ext uri="{0D108BD9-81ED-4DB2-BD59-A6C34878D82A}">
                    <a16:rowId xmlns:a16="http://schemas.microsoft.com/office/drawing/2014/main" val="953366633"/>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Västsverige, Sverige</a:t>
                      </a:r>
                    </a:p>
                  </a:txBody>
                  <a:tcPr marL="9525" marR="9525" marT="9525" marB="0" anchor="ctr">
                    <a:lnL>
                      <a:noFill/>
                    </a:lnL>
                    <a:lnR>
                      <a:noFill/>
                    </a:lnR>
                    <a:lnT>
                      <a:noFill/>
                    </a:lnT>
                    <a:lnB>
                      <a:noFill/>
                    </a:lnB>
                    <a:solidFill>
                      <a:schemeClr val="accent4"/>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42 800</a:t>
                      </a:r>
                    </a:p>
                  </a:txBody>
                  <a:tcPr marL="9525" marR="9525" marT="9525" marB="0" anchor="ctr">
                    <a:lnL>
                      <a:noFill/>
                    </a:lnL>
                    <a:lnR>
                      <a:noFill/>
                    </a:lnR>
                    <a:lnT>
                      <a:noFill/>
                    </a:lnT>
                    <a:lnB>
                      <a:noFill/>
                    </a:lnB>
                    <a:solidFill>
                      <a:schemeClr val="accent4"/>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47 000</a:t>
                      </a:r>
                    </a:p>
                  </a:txBody>
                  <a:tcPr marL="9525" marR="9525" marT="9525" marB="0" anchor="ctr">
                    <a:lnL>
                      <a:noFill/>
                    </a:lnL>
                    <a:lnR>
                      <a:noFill/>
                    </a:lnR>
                    <a:lnT>
                      <a:noFill/>
                    </a:lnT>
                    <a:lnB>
                      <a:noFill/>
                    </a:lnB>
                    <a:solidFill>
                      <a:schemeClr val="accent4"/>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51 800</a:t>
                      </a:r>
                    </a:p>
                  </a:txBody>
                  <a:tcPr marL="9525" marR="9525" marT="9525" marB="0" anchor="ctr">
                    <a:lnL>
                      <a:noFill/>
                    </a:lnL>
                    <a:lnR>
                      <a:noFill/>
                    </a:lnR>
                    <a:lnT>
                      <a:noFill/>
                    </a:lnT>
                    <a:lnB>
                      <a:noFill/>
                    </a:lnB>
                    <a:solidFill>
                      <a:schemeClr val="accent4"/>
                    </a:solidFill>
                  </a:tcPr>
                </a:tc>
                <a:tc>
                  <a:txBody>
                    <a:bodyPr/>
                    <a:lstStyle/>
                    <a:p>
                      <a:pPr algn="ctr" fontAlgn="b"/>
                      <a:endParaRPr lang="sv-S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solidFill>
                      <a:schemeClr val="accent4"/>
                    </a:solid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9 000</a:t>
                      </a:r>
                    </a:p>
                  </a:txBody>
                  <a:tcPr marL="9525" marR="9525" marT="9525" marB="0" anchor="ctr">
                    <a:lnL>
                      <a:noFill/>
                    </a:lnL>
                    <a:lnR>
                      <a:noFill/>
                    </a:lnR>
                    <a:lnT>
                      <a:noFill/>
                    </a:lnT>
                    <a:lnB>
                      <a:noFill/>
                    </a:lnB>
                    <a:solidFill>
                      <a:schemeClr val="accent4"/>
                    </a:solid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solidFill>
                      <a:schemeClr val="accent4"/>
                    </a:solidFill>
                  </a:tcPr>
                </a:tc>
                <a:extLst>
                  <a:ext uri="{0D108BD9-81ED-4DB2-BD59-A6C34878D82A}">
                    <a16:rowId xmlns:a16="http://schemas.microsoft.com/office/drawing/2014/main" val="407524246"/>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Wien, Österrike</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47 500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49 500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56 600</a:t>
                      </a:r>
                    </a:p>
                  </a:txBody>
                  <a:tcPr marL="9525" marR="9525" marT="9525" marB="0" anchor="ctr">
                    <a:lnL>
                      <a:noFill/>
                    </a:lnL>
                    <a:lnR>
                      <a:noFill/>
                    </a:lnR>
                    <a:lnT>
                      <a:noFill/>
                    </a:lnT>
                    <a:lnB>
                      <a:noFill/>
                    </a:lnB>
                    <a:noFill/>
                  </a:tcPr>
                </a:tc>
                <a:tc>
                  <a:txBody>
                    <a:bodyPr/>
                    <a:lstStyle/>
                    <a:p>
                      <a:pPr algn="ctr" fontAlgn="b"/>
                      <a:endParaRPr lang="sv-SE"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9 100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noFill/>
                  </a:tcPr>
                </a:tc>
                <a:extLst>
                  <a:ext uri="{0D108BD9-81ED-4DB2-BD59-A6C34878D82A}">
                    <a16:rowId xmlns:a16="http://schemas.microsoft.com/office/drawing/2014/main" val="2568177210"/>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Stockholm, Sverige</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62 800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65 300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71 800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endParaRPr lang="sv-SE"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9 000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978166986"/>
                  </a:ext>
                </a:extLst>
              </a:tr>
              <a:tr h="324000">
                <a:tc>
                  <a:txBody>
                    <a:bodyPr/>
                    <a:lstStyle/>
                    <a:p>
                      <a:pPr algn="l" fontAlgn="b"/>
                      <a:r>
                        <a:rPr lang="sv-SE" sz="1200" b="0" i="0" u="none" strike="noStrike" dirty="0">
                          <a:solidFill>
                            <a:srgbClr val="000000"/>
                          </a:solidFill>
                          <a:effectLst/>
                          <a:latin typeface="Arial" panose="020B0604020202020204" pitchFamily="34" charset="0"/>
                          <a:cs typeface="Arial" panose="020B0604020202020204" pitchFamily="34" charset="0"/>
                        </a:rPr>
                        <a:t>  Oslo, Norge</a:t>
                      </a:r>
                    </a:p>
                  </a:txBody>
                  <a:tcPr marL="9525" marR="9525" marT="9525"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70 200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66 000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67 700</a:t>
                      </a:r>
                    </a:p>
                  </a:txBody>
                  <a:tcPr marL="9525" marR="9525" marT="9525" marB="0" anchor="ctr">
                    <a:lnL>
                      <a:noFill/>
                    </a:lnL>
                    <a:lnR>
                      <a:noFill/>
                    </a:lnR>
                    <a:lnT>
                      <a:noFill/>
                    </a:lnT>
                    <a:lnB>
                      <a:noFill/>
                    </a:lnB>
                    <a:noFill/>
                  </a:tcPr>
                </a:tc>
                <a:tc>
                  <a:txBody>
                    <a:bodyPr/>
                    <a:lstStyle/>
                    <a:p>
                      <a:pPr algn="ctr" fontAlgn="b"/>
                      <a:endParaRPr lang="sv-SE"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b"/>
                      <a:r>
                        <a:rPr lang="sv-SE" sz="1200" b="0" i="0" u="none" strike="noStrike">
                          <a:solidFill>
                            <a:srgbClr val="000000"/>
                          </a:solidFill>
                          <a:effectLst/>
                          <a:latin typeface="Arial" panose="020B0604020202020204" pitchFamily="34" charset="0"/>
                          <a:cs typeface="Arial" panose="020B0604020202020204" pitchFamily="34" charset="0"/>
                        </a:rPr>
                        <a:t>-2 500</a:t>
                      </a:r>
                    </a:p>
                  </a:txBody>
                  <a:tcPr marL="9525" marR="9525" marT="9525" marB="0" anchor="ctr">
                    <a:lnL>
                      <a:noFill/>
                    </a:lnL>
                    <a:lnR>
                      <a:noFill/>
                    </a:lnR>
                    <a:lnT>
                      <a:noFill/>
                    </a:lnT>
                    <a:lnB>
                      <a:noFill/>
                    </a:lnB>
                    <a:noFill/>
                  </a:tcPr>
                </a:tc>
                <a:tc>
                  <a:txBody>
                    <a:bodyPr/>
                    <a:lstStyle/>
                    <a:p>
                      <a:pPr algn="ctr" fontAlgn="b"/>
                      <a:r>
                        <a:rPr lang="sv-SE" sz="12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a:noFill/>
                    </a:lnL>
                    <a:lnR>
                      <a:noFill/>
                    </a:lnR>
                    <a:lnT>
                      <a:noFill/>
                    </a:lnT>
                    <a:lnB>
                      <a:noFill/>
                    </a:lnB>
                    <a:noFill/>
                  </a:tcPr>
                </a:tc>
                <a:extLst>
                  <a:ext uri="{0D108BD9-81ED-4DB2-BD59-A6C34878D82A}">
                    <a16:rowId xmlns:a16="http://schemas.microsoft.com/office/drawing/2014/main" val="1283644391"/>
                  </a:ext>
                </a:extLst>
              </a:tr>
            </a:tbl>
          </a:graphicData>
        </a:graphic>
      </p:graphicFrame>
    </p:spTree>
    <p:extLst>
      <p:ext uri="{BB962C8B-B14F-4D97-AF65-F5344CB8AC3E}">
        <p14:creationId xmlns:p14="http://schemas.microsoft.com/office/powerpoint/2010/main" val="67544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3B217EC7-420A-4597-A648-4C9D8BF4CE3D}"/>
              </a:ext>
            </a:extLst>
          </p:cNvPr>
          <p:cNvGraphicFramePr>
            <a:graphicFrameLocks/>
          </p:cNvGraphicFramePr>
          <p:nvPr>
            <p:extLst>
              <p:ext uri="{D42A27DB-BD31-4B8C-83A1-F6EECF244321}">
                <p14:modId xmlns:p14="http://schemas.microsoft.com/office/powerpoint/2010/main" val="2607035531"/>
              </p:ext>
            </p:extLst>
          </p:nvPr>
        </p:nvGraphicFramePr>
        <p:xfrm>
          <a:off x="6096000" y="3624270"/>
          <a:ext cx="450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FB87C407-5604-4B9C-9D36-DF2F505B3248}"/>
              </a:ext>
            </a:extLst>
          </p:cNvPr>
          <p:cNvGraphicFramePr>
            <a:graphicFrameLocks/>
          </p:cNvGraphicFramePr>
          <p:nvPr>
            <p:extLst>
              <p:ext uri="{D42A27DB-BD31-4B8C-83A1-F6EECF244321}">
                <p14:modId xmlns:p14="http://schemas.microsoft.com/office/powerpoint/2010/main" val="2866094885"/>
              </p:ext>
            </p:extLst>
          </p:nvPr>
        </p:nvGraphicFramePr>
        <p:xfrm>
          <a:off x="1012463" y="3624270"/>
          <a:ext cx="450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2DABEB58-EDC5-4343-B4BD-01E3A4926491}"/>
              </a:ext>
            </a:extLst>
          </p:cNvPr>
          <p:cNvGraphicFramePr>
            <a:graphicFrameLocks/>
          </p:cNvGraphicFramePr>
          <p:nvPr>
            <p:extLst>
              <p:ext uri="{D42A27DB-BD31-4B8C-83A1-F6EECF244321}">
                <p14:modId xmlns:p14="http://schemas.microsoft.com/office/powerpoint/2010/main" val="2462930252"/>
              </p:ext>
            </p:extLst>
          </p:nvPr>
        </p:nvGraphicFramePr>
        <p:xfrm>
          <a:off x="6096000" y="1077467"/>
          <a:ext cx="450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67A6AA14-83F3-48B0-9DBD-B910B7E1AB28}"/>
              </a:ext>
            </a:extLst>
          </p:cNvPr>
          <p:cNvGraphicFramePr>
            <a:graphicFrameLocks/>
          </p:cNvGraphicFramePr>
          <p:nvPr>
            <p:extLst>
              <p:ext uri="{D42A27DB-BD31-4B8C-83A1-F6EECF244321}">
                <p14:modId xmlns:p14="http://schemas.microsoft.com/office/powerpoint/2010/main" val="2139685374"/>
              </p:ext>
            </p:extLst>
          </p:nvPr>
        </p:nvGraphicFramePr>
        <p:xfrm>
          <a:off x="1012465" y="1079478"/>
          <a:ext cx="4500000"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3" name="Platshållare för text 2">
            <a:extLst>
              <a:ext uri="{FF2B5EF4-FFF2-40B4-BE49-F238E27FC236}">
                <a16:creationId xmlns:a16="http://schemas.microsoft.com/office/drawing/2014/main" id="{85DAC396-77F0-3FE1-EE96-3D4758EF12E2}"/>
              </a:ext>
            </a:extLst>
          </p:cNvPr>
          <p:cNvSpPr>
            <a:spLocks noGrp="1"/>
          </p:cNvSpPr>
          <p:nvPr>
            <p:ph type="body" sz="quarter" idx="13"/>
          </p:nvPr>
        </p:nvSpPr>
        <p:spPr>
          <a:xfrm>
            <a:off x="839788" y="372209"/>
            <a:ext cx="7155350" cy="468312"/>
          </a:xfrm>
        </p:spPr>
        <p:txBody>
          <a:bodyPr/>
          <a:lstStyle/>
          <a:p>
            <a:r>
              <a:rPr lang="sv-SE" dirty="0"/>
              <a:t>REAL BRP OCH SYSSELSÄTTNINGSGRAD UTRIKES FÖDDA (SGUF)</a:t>
            </a:r>
            <a:br>
              <a:rPr lang="sv-SE" dirty="0"/>
            </a:br>
            <a:r>
              <a:rPr lang="sv-SE" dirty="0"/>
              <a:t>VS. CO2-UTSLÄPP, FRÅN 2000 (INDEX 2000 = 100)</a:t>
            </a:r>
          </a:p>
        </p:txBody>
      </p:sp>
      <p:sp>
        <p:nvSpPr>
          <p:cNvPr id="5" name="Platshållare för text 4">
            <a:extLst>
              <a:ext uri="{FF2B5EF4-FFF2-40B4-BE49-F238E27FC236}">
                <a16:creationId xmlns:a16="http://schemas.microsoft.com/office/drawing/2014/main" id="{D8557EA5-E161-E65D-A83F-404236819F7C}"/>
              </a:ext>
            </a:extLst>
          </p:cNvPr>
          <p:cNvSpPr>
            <a:spLocks noGrp="1"/>
          </p:cNvSpPr>
          <p:nvPr>
            <p:ph type="body" sz="quarter" idx="15"/>
          </p:nvPr>
        </p:nvSpPr>
        <p:spPr>
          <a:xfrm>
            <a:off x="839788" y="6218479"/>
            <a:ext cx="3747600" cy="246221"/>
          </a:xfrm>
        </p:spPr>
        <p:txBody>
          <a:bodyPr/>
          <a:lstStyle/>
          <a:p>
            <a:r>
              <a:rPr lang="sv-SE" sz="1000" dirty="0"/>
              <a:t>Källa: SCB och Nationella emissionsdatabasen</a:t>
            </a:r>
          </a:p>
        </p:txBody>
      </p:sp>
      <p:sp>
        <p:nvSpPr>
          <p:cNvPr id="10" name="textruta 9">
            <a:extLst>
              <a:ext uri="{FF2B5EF4-FFF2-40B4-BE49-F238E27FC236}">
                <a16:creationId xmlns:a16="http://schemas.microsoft.com/office/drawing/2014/main" id="{EE3AEB9D-041E-5C0E-AE22-9FAA6601E1FC}"/>
              </a:ext>
            </a:extLst>
          </p:cNvPr>
          <p:cNvSpPr txBox="1"/>
          <p:nvPr/>
        </p:nvSpPr>
        <p:spPr>
          <a:xfrm>
            <a:off x="2234742" y="2713850"/>
            <a:ext cx="2055446" cy="276999"/>
          </a:xfrm>
          <a:prstGeom prst="rect">
            <a:avLst/>
          </a:prstGeom>
          <a:noFill/>
        </p:spPr>
        <p:txBody>
          <a:bodyPr wrap="square" rtlCol="0">
            <a:spAutoFit/>
          </a:bodyPr>
          <a:lstStyle/>
          <a:p>
            <a:pPr algn="ctr"/>
            <a:r>
              <a:rPr lang="sv-SE" sz="1200" dirty="0"/>
              <a:t>Göteborgsregionen</a:t>
            </a:r>
          </a:p>
        </p:txBody>
      </p:sp>
      <p:sp>
        <p:nvSpPr>
          <p:cNvPr id="12" name="textruta 11">
            <a:extLst>
              <a:ext uri="{FF2B5EF4-FFF2-40B4-BE49-F238E27FC236}">
                <a16:creationId xmlns:a16="http://schemas.microsoft.com/office/drawing/2014/main" id="{4006DCD0-2DCB-5E90-2DCF-35CC7B59C059}"/>
              </a:ext>
            </a:extLst>
          </p:cNvPr>
          <p:cNvSpPr txBox="1"/>
          <p:nvPr/>
        </p:nvSpPr>
        <p:spPr>
          <a:xfrm>
            <a:off x="7344342" y="2713850"/>
            <a:ext cx="2055446" cy="276999"/>
          </a:xfrm>
          <a:prstGeom prst="rect">
            <a:avLst/>
          </a:prstGeom>
          <a:noFill/>
        </p:spPr>
        <p:txBody>
          <a:bodyPr wrap="square" rtlCol="0">
            <a:spAutoFit/>
          </a:bodyPr>
          <a:lstStyle/>
          <a:p>
            <a:pPr algn="ctr"/>
            <a:r>
              <a:rPr lang="sv-SE" sz="1200" dirty="0"/>
              <a:t>Stockholmsregionen</a:t>
            </a:r>
          </a:p>
        </p:txBody>
      </p:sp>
      <p:sp>
        <p:nvSpPr>
          <p:cNvPr id="14" name="textruta 13">
            <a:extLst>
              <a:ext uri="{FF2B5EF4-FFF2-40B4-BE49-F238E27FC236}">
                <a16:creationId xmlns:a16="http://schemas.microsoft.com/office/drawing/2014/main" id="{F03F3E9F-B2E7-2D7E-346A-C9E105AF0EC8}"/>
              </a:ext>
            </a:extLst>
          </p:cNvPr>
          <p:cNvSpPr txBox="1"/>
          <p:nvPr/>
        </p:nvSpPr>
        <p:spPr>
          <a:xfrm>
            <a:off x="2234742" y="5233850"/>
            <a:ext cx="2055446" cy="276999"/>
          </a:xfrm>
          <a:prstGeom prst="rect">
            <a:avLst/>
          </a:prstGeom>
          <a:noFill/>
        </p:spPr>
        <p:txBody>
          <a:bodyPr wrap="square" rtlCol="0">
            <a:spAutoFit/>
          </a:bodyPr>
          <a:lstStyle/>
          <a:p>
            <a:pPr algn="ctr"/>
            <a:r>
              <a:rPr lang="sv-SE" sz="1200" dirty="0"/>
              <a:t>Malmöregionen</a:t>
            </a:r>
          </a:p>
        </p:txBody>
      </p:sp>
      <p:sp>
        <p:nvSpPr>
          <p:cNvPr id="16" name="textruta 15">
            <a:extLst>
              <a:ext uri="{FF2B5EF4-FFF2-40B4-BE49-F238E27FC236}">
                <a16:creationId xmlns:a16="http://schemas.microsoft.com/office/drawing/2014/main" id="{0D02B582-C766-FA0A-8F31-C30CDFC316A7}"/>
              </a:ext>
            </a:extLst>
          </p:cNvPr>
          <p:cNvSpPr txBox="1"/>
          <p:nvPr/>
        </p:nvSpPr>
        <p:spPr>
          <a:xfrm>
            <a:off x="7344342" y="5233850"/>
            <a:ext cx="2055446" cy="276999"/>
          </a:xfrm>
          <a:prstGeom prst="rect">
            <a:avLst/>
          </a:prstGeom>
          <a:noFill/>
        </p:spPr>
        <p:txBody>
          <a:bodyPr wrap="square" rtlCol="0">
            <a:spAutoFit/>
          </a:bodyPr>
          <a:lstStyle/>
          <a:p>
            <a:pPr algn="ctr"/>
            <a:r>
              <a:rPr lang="sv-SE" sz="1200" dirty="0"/>
              <a:t>Sverige</a:t>
            </a:r>
          </a:p>
        </p:txBody>
      </p:sp>
      <p:sp>
        <p:nvSpPr>
          <p:cNvPr id="2" name="textruta 1">
            <a:extLst>
              <a:ext uri="{FF2B5EF4-FFF2-40B4-BE49-F238E27FC236}">
                <a16:creationId xmlns:a16="http://schemas.microsoft.com/office/drawing/2014/main" id="{8E3DBC5A-3C57-640F-AE63-51EB24C26C19}"/>
              </a:ext>
            </a:extLst>
          </p:cNvPr>
          <p:cNvSpPr txBox="1"/>
          <p:nvPr/>
        </p:nvSpPr>
        <p:spPr>
          <a:xfrm>
            <a:off x="833568" y="6347809"/>
            <a:ext cx="5380620" cy="43169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dirty="0">
                <a:latin typeface="Arial" panose="020B0604020202020204" pitchFamily="34" charset="0"/>
                <a:cs typeface="Arial" panose="020B0604020202020204" pitchFamily="34" charset="0"/>
              </a:rPr>
              <a:t>*</a:t>
            </a:r>
            <a:r>
              <a:rPr lang="sv-SE" sz="1000" baseline="0" dirty="0">
                <a:latin typeface="Arial" panose="020B0604020202020204" pitchFamily="34" charset="0"/>
                <a:cs typeface="Arial" panose="020B0604020202020204" pitchFamily="34" charset="0"/>
              </a:rPr>
              <a:t> BRP estimerat för Göteborgs- och Malmöregionen utifrån utfallsdata för län</a:t>
            </a:r>
            <a:endParaRPr lang="sv-S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84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DFB5414-91CF-405E-87A1-62C71254BE3F}"/>
              </a:ext>
            </a:extLst>
          </p:cNvPr>
          <p:cNvGraphicFramePr>
            <a:graphicFrameLocks/>
          </p:cNvGraphicFramePr>
          <p:nvPr>
            <p:extLst>
              <p:ext uri="{D42A27DB-BD31-4B8C-83A1-F6EECF244321}">
                <p14:modId xmlns:p14="http://schemas.microsoft.com/office/powerpoint/2010/main" val="994591151"/>
              </p:ext>
            </p:extLst>
          </p:nvPr>
        </p:nvGraphicFramePr>
        <p:xfrm>
          <a:off x="6096000" y="1788432"/>
          <a:ext cx="4860000" cy="39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FD854D22-3092-403C-8F0E-571DEB6B7026}"/>
              </a:ext>
            </a:extLst>
          </p:cNvPr>
          <p:cNvGraphicFramePr>
            <a:graphicFrameLocks/>
          </p:cNvGraphicFramePr>
          <p:nvPr>
            <p:extLst>
              <p:ext uri="{D42A27DB-BD31-4B8C-83A1-F6EECF244321}">
                <p14:modId xmlns:p14="http://schemas.microsoft.com/office/powerpoint/2010/main" val="2369989387"/>
              </p:ext>
            </p:extLst>
          </p:nvPr>
        </p:nvGraphicFramePr>
        <p:xfrm>
          <a:off x="838200" y="1788432"/>
          <a:ext cx="4860000" cy="399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text 2">
            <a:extLst>
              <a:ext uri="{FF2B5EF4-FFF2-40B4-BE49-F238E27FC236}">
                <a16:creationId xmlns:a16="http://schemas.microsoft.com/office/drawing/2014/main" id="{3D61CBAE-1816-4EB2-A3DA-B09B604636FB}"/>
              </a:ext>
            </a:extLst>
          </p:cNvPr>
          <p:cNvSpPr>
            <a:spLocks noGrp="1"/>
          </p:cNvSpPr>
          <p:nvPr>
            <p:ph type="body" sz="quarter" idx="13"/>
          </p:nvPr>
        </p:nvSpPr>
        <p:spPr>
          <a:xfrm>
            <a:off x="839788" y="883561"/>
            <a:ext cx="4967043" cy="468312"/>
          </a:xfrm>
        </p:spPr>
        <p:txBody>
          <a:bodyPr/>
          <a:lstStyle/>
          <a:p>
            <a:r>
              <a:rPr lang="sv-SE" dirty="0"/>
              <a:t>DECOUPLINGSGAP MELLAN INDEX FÖR REALT BRP OCH CO2-utsläpp – FRÅN år 2000</a:t>
            </a:r>
          </a:p>
        </p:txBody>
      </p:sp>
      <p:sp>
        <p:nvSpPr>
          <p:cNvPr id="5" name="Platshållare för text 4">
            <a:extLst>
              <a:ext uri="{FF2B5EF4-FFF2-40B4-BE49-F238E27FC236}">
                <a16:creationId xmlns:a16="http://schemas.microsoft.com/office/drawing/2014/main" id="{A9E5C879-6521-4167-A47B-9EC66C2FB60C}"/>
              </a:ext>
            </a:extLst>
          </p:cNvPr>
          <p:cNvSpPr>
            <a:spLocks noGrp="1"/>
          </p:cNvSpPr>
          <p:nvPr>
            <p:ph type="body" sz="quarter" idx="15"/>
          </p:nvPr>
        </p:nvSpPr>
        <p:spPr>
          <a:xfrm>
            <a:off x="839788" y="5898049"/>
            <a:ext cx="9866312" cy="246221"/>
          </a:xfrm>
        </p:spPr>
        <p:txBody>
          <a:bodyPr/>
          <a:lstStyle/>
          <a:p>
            <a:r>
              <a:rPr lang="sv-SE" sz="1000" dirty="0"/>
              <a:t>Källa: SCB och Nationella Emissionsdatabasen</a:t>
            </a:r>
          </a:p>
        </p:txBody>
      </p:sp>
      <p:sp>
        <p:nvSpPr>
          <p:cNvPr id="9" name="Frihandsfigur: Form 8">
            <a:extLst>
              <a:ext uri="{FF2B5EF4-FFF2-40B4-BE49-F238E27FC236}">
                <a16:creationId xmlns:a16="http://schemas.microsoft.com/office/drawing/2014/main" id="{647426B7-E263-A3AA-D22A-DBC98B030FD7}"/>
              </a:ext>
            </a:extLst>
          </p:cNvPr>
          <p:cNvSpPr/>
          <p:nvPr/>
        </p:nvSpPr>
        <p:spPr>
          <a:xfrm>
            <a:off x="1470661" y="5207055"/>
            <a:ext cx="137926" cy="117123"/>
          </a:xfrm>
          <a:custGeom>
            <a:avLst/>
            <a:gdLst>
              <a:gd name="connsiteX0" fmla="*/ 10054 w 224063"/>
              <a:gd name="connsiteY0" fmla="*/ 116748 h 123251"/>
              <a:gd name="connsiteX1" fmla="*/ 6812 w 224063"/>
              <a:gd name="connsiteY1" fmla="*/ 6502 h 123251"/>
              <a:gd name="connsiteX2" fmla="*/ 87875 w 224063"/>
              <a:gd name="connsiteY2" fmla="*/ 113506 h 123251"/>
              <a:gd name="connsiteX3" fmla="*/ 91118 w 224063"/>
              <a:gd name="connsiteY3" fmla="*/ 17 h 123251"/>
              <a:gd name="connsiteX4" fmla="*/ 152727 w 224063"/>
              <a:gd name="connsiteY4" fmla="*/ 123234 h 123251"/>
              <a:gd name="connsiteX5" fmla="*/ 178667 w 224063"/>
              <a:gd name="connsiteY5" fmla="*/ 9744 h 123251"/>
              <a:gd name="connsiteX6" fmla="*/ 224063 w 224063"/>
              <a:gd name="connsiteY6" fmla="*/ 113506 h 1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63" h="123251">
                <a:moveTo>
                  <a:pt x="10054" y="116748"/>
                </a:moveTo>
                <a:cubicBezTo>
                  <a:pt x="1948" y="61895"/>
                  <a:pt x="-6158" y="7042"/>
                  <a:pt x="6812" y="6502"/>
                </a:cubicBezTo>
                <a:cubicBezTo>
                  <a:pt x="19782" y="5962"/>
                  <a:pt x="73824" y="114587"/>
                  <a:pt x="87875" y="113506"/>
                </a:cubicBezTo>
                <a:cubicBezTo>
                  <a:pt x="101926" y="112425"/>
                  <a:pt x="80309" y="-1604"/>
                  <a:pt x="91118" y="17"/>
                </a:cubicBezTo>
                <a:cubicBezTo>
                  <a:pt x="101927" y="1638"/>
                  <a:pt x="138136" y="121613"/>
                  <a:pt x="152727" y="123234"/>
                </a:cubicBezTo>
                <a:cubicBezTo>
                  <a:pt x="167318" y="124855"/>
                  <a:pt x="166778" y="11365"/>
                  <a:pt x="178667" y="9744"/>
                </a:cubicBezTo>
                <a:cubicBezTo>
                  <a:pt x="190556" y="8123"/>
                  <a:pt x="207309" y="60814"/>
                  <a:pt x="224063" y="11350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sv-SE"/>
          </a:p>
        </p:txBody>
      </p:sp>
      <p:sp>
        <p:nvSpPr>
          <p:cNvPr id="11" name="textruta 10">
            <a:extLst>
              <a:ext uri="{FF2B5EF4-FFF2-40B4-BE49-F238E27FC236}">
                <a16:creationId xmlns:a16="http://schemas.microsoft.com/office/drawing/2014/main" id="{F61C7A03-6778-E83C-95EB-C8FFB7C6C19D}"/>
              </a:ext>
            </a:extLst>
          </p:cNvPr>
          <p:cNvSpPr txBox="1"/>
          <p:nvPr/>
        </p:nvSpPr>
        <p:spPr>
          <a:xfrm>
            <a:off x="6010030" y="883561"/>
            <a:ext cx="5244123" cy="523220"/>
          </a:xfrm>
          <a:prstGeom prst="rect">
            <a:avLst/>
          </a:prstGeom>
          <a:noFill/>
        </p:spPr>
        <p:txBody>
          <a:bodyPr wrap="square" rtlCol="0">
            <a:spAutoFit/>
          </a:bodyPr>
          <a:lstStyle/>
          <a:p>
            <a:r>
              <a:rPr lang="sv-SE" sz="1400" dirty="0"/>
              <a:t>INDEX FÖR SYSSELSÄTTNINGSGRAD UTRIKES FÖDDA (SGUF) – FRÅN 2000</a:t>
            </a:r>
          </a:p>
        </p:txBody>
      </p:sp>
    </p:spTree>
    <p:extLst>
      <p:ext uri="{BB962C8B-B14F-4D97-AF65-F5344CB8AC3E}">
        <p14:creationId xmlns:p14="http://schemas.microsoft.com/office/powerpoint/2010/main" val="277369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89E3362-5229-4F6F-A464-84099DD77FB9}"/>
              </a:ext>
            </a:extLst>
          </p:cNvPr>
          <p:cNvGraphicFramePr>
            <a:graphicFrameLocks/>
          </p:cNvGraphicFramePr>
          <p:nvPr>
            <p:extLst>
              <p:ext uri="{D42A27DB-BD31-4B8C-83A1-F6EECF244321}">
                <p14:modId xmlns:p14="http://schemas.microsoft.com/office/powerpoint/2010/main" val="175056888"/>
              </p:ext>
            </p:extLst>
          </p:nvPr>
        </p:nvGraphicFramePr>
        <p:xfrm>
          <a:off x="870860" y="1307735"/>
          <a:ext cx="972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7" y="637879"/>
            <a:ext cx="8689877" cy="468312"/>
          </a:xfrm>
        </p:spPr>
        <p:txBody>
          <a:bodyPr/>
          <a:lstStyle/>
          <a:p>
            <a:r>
              <a:rPr lang="sv-SE" dirty="0"/>
              <a:t>Folkmängd i Göteborgsregionen OCH GÖTEBORGS arbetsmarknadsregion, från 2000 (Göteborgs Arbetsmarknad INKLUDERAR NUMERA ÄVEN TROLLHÄTTANS ARBETMARKNAD)</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890354"/>
            <a:ext cx="9866312" cy="253916"/>
          </a:xfrm>
        </p:spPr>
        <p:txBody>
          <a:bodyPr/>
          <a:lstStyle/>
          <a:p>
            <a:r>
              <a:rPr lang="sv-SE" sz="1000" dirty="0"/>
              <a:t>Källa: SCB</a:t>
            </a:r>
          </a:p>
        </p:txBody>
      </p:sp>
    </p:spTree>
    <p:extLst>
      <p:ext uri="{BB962C8B-B14F-4D97-AF65-F5344CB8AC3E}">
        <p14:creationId xmlns:p14="http://schemas.microsoft.com/office/powerpoint/2010/main" val="226584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B5CC14B-2786-4242-B749-89BA5972DDF3}"/>
              </a:ext>
            </a:extLst>
          </p:cNvPr>
          <p:cNvGraphicFramePr>
            <a:graphicFrameLocks/>
          </p:cNvGraphicFramePr>
          <p:nvPr>
            <p:extLst>
              <p:ext uri="{D42A27DB-BD31-4B8C-83A1-F6EECF244321}">
                <p14:modId xmlns:p14="http://schemas.microsoft.com/office/powerpoint/2010/main" val="490454255"/>
              </p:ext>
            </p:extLst>
          </p:nvPr>
        </p:nvGraphicFramePr>
        <p:xfrm>
          <a:off x="933060" y="1307735"/>
          <a:ext cx="972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7" y="637879"/>
            <a:ext cx="9479870" cy="468312"/>
          </a:xfrm>
        </p:spPr>
        <p:txBody>
          <a:bodyPr/>
          <a:lstStyle/>
          <a:p>
            <a:r>
              <a:rPr lang="sv-SE" dirty="0"/>
              <a:t>Antal sysselsatta i göteborgsregionen och Göteborgs arbetsmarknadsregion, från 2000</a:t>
            </a:r>
          </a:p>
          <a:p>
            <a:pPr>
              <a:spcBef>
                <a:spcPts val="0"/>
              </a:spcBef>
            </a:pPr>
            <a:r>
              <a:rPr lang="sv-SE" dirty="0"/>
              <a:t>(Göteborgs arbetsmarknad INKLUDERAR NUMERA ÄVEN TROLLHÄTTANS ARBETMARKNAD)</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890354"/>
            <a:ext cx="9866312" cy="253916"/>
          </a:xfrm>
        </p:spPr>
        <p:txBody>
          <a:bodyPr/>
          <a:lstStyle/>
          <a:p>
            <a:r>
              <a:rPr lang="sv-SE" sz="1000" dirty="0"/>
              <a:t>Källa: SCB</a:t>
            </a:r>
          </a:p>
        </p:txBody>
      </p:sp>
    </p:spTree>
    <p:extLst>
      <p:ext uri="{BB962C8B-B14F-4D97-AF65-F5344CB8AC3E}">
        <p14:creationId xmlns:p14="http://schemas.microsoft.com/office/powerpoint/2010/main" val="65583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0" y="5929"/>
            <a:ext cx="12192000" cy="4585871"/>
          </a:xfrm>
          <a:prstGeom prst="rect">
            <a:avLst/>
          </a:prstGeom>
          <a:noFill/>
        </p:spPr>
        <p:txBody>
          <a:bodyPr wrap="square" rtlCol="0">
            <a:spAutoFit/>
          </a:bodyPr>
          <a:lstStyle/>
          <a:p>
            <a:endParaRPr lang="sv-SE" sz="4400">
              <a:solidFill>
                <a:schemeClr val="bg1"/>
              </a:solidFill>
            </a:endParaRPr>
          </a:p>
          <a:p>
            <a:endParaRPr lang="sv-SE" sz="4400">
              <a:solidFill>
                <a:schemeClr val="bg1"/>
              </a:solidFill>
            </a:endParaRPr>
          </a:p>
          <a:p>
            <a:r>
              <a:rPr lang="sv-SE" sz="4400" b="1">
                <a:solidFill>
                  <a:schemeClr val="bg1"/>
                </a:solidFill>
              </a:rPr>
              <a:t>	Mål 3: </a:t>
            </a:r>
          </a:p>
          <a:p>
            <a:r>
              <a:rPr lang="sv-SE" sz="4400">
                <a:solidFill>
                  <a:schemeClr val="bg1"/>
                </a:solidFill>
              </a:rPr>
              <a:t>	Företagsklimat och innovationskraft</a:t>
            </a:r>
          </a:p>
          <a:p>
            <a:pPr marL="1657350" lvl="3" indent="-285750">
              <a:buFont typeface="Arial" panose="020B0604020202020204" pitchFamily="34" charset="0"/>
              <a:buChar char="•"/>
            </a:pPr>
            <a:r>
              <a:rPr lang="sv-SE">
                <a:solidFill>
                  <a:schemeClr val="bg1"/>
                </a:solidFill>
              </a:rPr>
              <a:t>Företagsklimat | </a:t>
            </a:r>
            <a:r>
              <a:rPr lang="sv-SE">
                <a:solidFill>
                  <a:schemeClr val="accent4"/>
                </a:solidFill>
              </a:rPr>
              <a:t>bäst företagsklimat bland svenska storstäder/storstadsregioner</a:t>
            </a:r>
          </a:p>
          <a:p>
            <a:pPr marL="1657350" lvl="3" indent="-285750">
              <a:buFont typeface="Arial" panose="020B0604020202020204" pitchFamily="34" charset="0"/>
              <a:buChar char="•"/>
            </a:pPr>
            <a:r>
              <a:rPr lang="sv-SE">
                <a:solidFill>
                  <a:schemeClr val="bg1"/>
                </a:solidFill>
              </a:rPr>
              <a:t>Investeringar i FoU | </a:t>
            </a:r>
            <a:r>
              <a:rPr lang="sv-SE">
                <a:solidFill>
                  <a:schemeClr val="accent4"/>
                </a:solidFill>
              </a:rPr>
              <a:t>högre resultat i relation till liknande storstadsregioner i Europa och högst       FoU-investeringar och varuexportvärde per sysselsatt bland svenska storstadsregioner </a:t>
            </a:r>
          </a:p>
          <a:p>
            <a:pPr marL="1657350" lvl="3" indent="-285750">
              <a:buFont typeface="Arial" panose="020B0604020202020204" pitchFamily="34" charset="0"/>
              <a:buChar char="•"/>
            </a:pPr>
            <a:r>
              <a:rPr lang="sv-SE">
                <a:solidFill>
                  <a:schemeClr val="bg1"/>
                </a:solidFill>
              </a:rPr>
              <a:t>EU Regional Innovation Scoreboard | </a:t>
            </a:r>
            <a:r>
              <a:rPr lang="sv-SE">
                <a:solidFill>
                  <a:schemeClr val="accent4"/>
                </a:solidFill>
              </a:rPr>
              <a:t>ska rankas som ”innovationsledare”</a:t>
            </a:r>
          </a:p>
          <a:p>
            <a:endParaRPr lang="sv-SE" sz="4400">
              <a:solidFill>
                <a:schemeClr val="bg1"/>
              </a:solidFill>
            </a:endParaRPr>
          </a:p>
        </p:txBody>
      </p:sp>
    </p:spTree>
    <p:extLst>
      <p:ext uri="{BB962C8B-B14F-4D97-AF65-F5344CB8AC3E}">
        <p14:creationId xmlns:p14="http://schemas.microsoft.com/office/powerpoint/2010/main" val="89428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0B7792-A157-8BE0-3967-1E9F21687470}"/>
              </a:ext>
            </a:extLst>
          </p:cNvPr>
          <p:cNvSpPr>
            <a:spLocks noGrp="1"/>
          </p:cNvSpPr>
          <p:nvPr>
            <p:ph type="title"/>
          </p:nvPr>
        </p:nvSpPr>
        <p:spPr/>
        <p:txBody>
          <a:bodyPr/>
          <a:lstStyle/>
          <a:p>
            <a:r>
              <a:rPr lang="sv-SE" dirty="0"/>
              <a:t>Målet om bäst företagsklimat bland storstadskommunerna uppnås inte</a:t>
            </a:r>
          </a:p>
        </p:txBody>
      </p:sp>
      <p:sp>
        <p:nvSpPr>
          <p:cNvPr id="3" name="Platshållare för text 2">
            <a:extLst>
              <a:ext uri="{FF2B5EF4-FFF2-40B4-BE49-F238E27FC236}">
                <a16:creationId xmlns:a16="http://schemas.microsoft.com/office/drawing/2014/main" id="{974A09A6-0357-926D-43EB-7B3D54B6783B}"/>
              </a:ext>
            </a:extLst>
          </p:cNvPr>
          <p:cNvSpPr>
            <a:spLocks noGrp="1"/>
          </p:cNvSpPr>
          <p:nvPr>
            <p:ph type="body" sz="quarter" idx="13"/>
          </p:nvPr>
        </p:nvSpPr>
        <p:spPr>
          <a:xfrm>
            <a:off x="839788" y="1231901"/>
            <a:ext cx="7396032" cy="468312"/>
          </a:xfrm>
        </p:spPr>
        <p:txBody>
          <a:bodyPr/>
          <a:lstStyle/>
          <a:p>
            <a:r>
              <a:rPr lang="sv-SE" dirty="0"/>
              <a:t>Sammanfattande NKI för kommunal service I STORSTADSKOMMUNERNA OCH SVERIGE 2018-2023</a:t>
            </a:r>
          </a:p>
          <a:p>
            <a:endParaRPr lang="sv-SE" dirty="0"/>
          </a:p>
        </p:txBody>
      </p:sp>
      <p:sp>
        <p:nvSpPr>
          <p:cNvPr id="5" name="Platshållare för text 4">
            <a:extLst>
              <a:ext uri="{FF2B5EF4-FFF2-40B4-BE49-F238E27FC236}">
                <a16:creationId xmlns:a16="http://schemas.microsoft.com/office/drawing/2014/main" id="{F3643D43-74D5-FA71-FDCA-03A775369BD7}"/>
              </a:ext>
            </a:extLst>
          </p:cNvPr>
          <p:cNvSpPr>
            <a:spLocks noGrp="1"/>
          </p:cNvSpPr>
          <p:nvPr>
            <p:ph type="body" sz="quarter" idx="15"/>
          </p:nvPr>
        </p:nvSpPr>
        <p:spPr>
          <a:xfrm>
            <a:off x="839788" y="5898049"/>
            <a:ext cx="9866312" cy="246221"/>
          </a:xfrm>
        </p:spPr>
        <p:txBody>
          <a:bodyPr/>
          <a:lstStyle/>
          <a:p>
            <a:r>
              <a:rPr lang="sv-SE" sz="1000" dirty="0"/>
              <a:t>Källa: SKR</a:t>
            </a:r>
          </a:p>
        </p:txBody>
      </p:sp>
      <p:graphicFrame>
        <p:nvGraphicFramePr>
          <p:cNvPr id="9" name="Platshållare för innehåll 8">
            <a:extLst>
              <a:ext uri="{FF2B5EF4-FFF2-40B4-BE49-F238E27FC236}">
                <a16:creationId xmlns:a16="http://schemas.microsoft.com/office/drawing/2014/main" id="{5634F81E-D05D-4216-94FE-5689DC1D4F19}"/>
              </a:ext>
            </a:extLst>
          </p:cNvPr>
          <p:cNvGraphicFramePr>
            <a:graphicFrameLocks noGrp="1"/>
          </p:cNvGraphicFramePr>
          <p:nvPr>
            <p:ph sz="quarter" idx="14"/>
            <p:extLst>
              <p:ext uri="{D42A27DB-BD31-4B8C-83A1-F6EECF244321}">
                <p14:modId xmlns:p14="http://schemas.microsoft.com/office/powerpoint/2010/main" val="2558915987"/>
              </p:ext>
            </p:extLst>
          </p:nvPr>
        </p:nvGraphicFramePr>
        <p:xfrm>
          <a:off x="839788" y="1808163"/>
          <a:ext cx="9720000" cy="399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067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56607-52D0-666D-9260-984713B43A0E}"/>
              </a:ext>
            </a:extLst>
          </p:cNvPr>
          <p:cNvSpPr>
            <a:spLocks noGrp="1"/>
          </p:cNvSpPr>
          <p:nvPr>
            <p:ph type="title"/>
          </p:nvPr>
        </p:nvSpPr>
        <p:spPr/>
        <p:txBody>
          <a:bodyPr/>
          <a:lstStyle/>
          <a:p>
            <a:r>
              <a:rPr lang="sv-SE" dirty="0"/>
              <a:t>Indikatorer näringslivsstrategiska programmet</a:t>
            </a:r>
          </a:p>
        </p:txBody>
      </p:sp>
      <p:sp>
        <p:nvSpPr>
          <p:cNvPr id="5" name="Platshållare för text 4">
            <a:extLst>
              <a:ext uri="{FF2B5EF4-FFF2-40B4-BE49-F238E27FC236}">
                <a16:creationId xmlns:a16="http://schemas.microsoft.com/office/drawing/2014/main" id="{176C94ED-857A-88F3-554C-9EDE841D746C}"/>
              </a:ext>
            </a:extLst>
          </p:cNvPr>
          <p:cNvSpPr>
            <a:spLocks noGrp="1"/>
          </p:cNvSpPr>
          <p:nvPr>
            <p:ph type="body" sz="quarter" idx="15"/>
          </p:nvPr>
        </p:nvSpPr>
        <p:spPr>
          <a:xfrm>
            <a:off x="839788" y="5898049"/>
            <a:ext cx="9866312" cy="246221"/>
          </a:xfrm>
        </p:spPr>
        <p:txBody>
          <a:bodyPr/>
          <a:lstStyle/>
          <a:p>
            <a:r>
              <a:rPr lang="sv-SE" sz="1000" dirty="0"/>
              <a:t>Källa: Göteborgs Stads Näringslivsstrategiska program 2018-2035– uppföljning år 2023 (basår: 2016)</a:t>
            </a:r>
          </a:p>
        </p:txBody>
      </p:sp>
      <p:graphicFrame>
        <p:nvGraphicFramePr>
          <p:cNvPr id="6" name="Tabell 5">
            <a:extLst>
              <a:ext uri="{FF2B5EF4-FFF2-40B4-BE49-F238E27FC236}">
                <a16:creationId xmlns:a16="http://schemas.microsoft.com/office/drawing/2014/main" id="{6426777F-47E7-47C3-3D7F-36096202E0A2}"/>
              </a:ext>
            </a:extLst>
          </p:cNvPr>
          <p:cNvGraphicFramePr>
            <a:graphicFrameLocks noGrp="1"/>
          </p:cNvGraphicFramePr>
          <p:nvPr>
            <p:extLst>
              <p:ext uri="{D42A27DB-BD31-4B8C-83A1-F6EECF244321}">
                <p14:modId xmlns:p14="http://schemas.microsoft.com/office/powerpoint/2010/main" val="2640405025"/>
              </p:ext>
            </p:extLst>
          </p:nvPr>
        </p:nvGraphicFramePr>
        <p:xfrm>
          <a:off x="2200130" y="1192060"/>
          <a:ext cx="9200560" cy="4511040"/>
        </p:xfrm>
        <a:graphic>
          <a:graphicData uri="http://schemas.openxmlformats.org/drawingml/2006/table">
            <a:tbl>
              <a:tblPr firstRow="1" bandRow="1">
                <a:tableStyleId>{5C22544A-7EE6-4342-B048-85BDC9FD1C3A}</a:tableStyleId>
              </a:tblPr>
              <a:tblGrid>
                <a:gridCol w="3168000">
                  <a:extLst>
                    <a:ext uri="{9D8B030D-6E8A-4147-A177-3AD203B41FA5}">
                      <a16:colId xmlns:a16="http://schemas.microsoft.com/office/drawing/2014/main" val="392653490"/>
                    </a:ext>
                  </a:extLst>
                </a:gridCol>
                <a:gridCol w="208280">
                  <a:extLst>
                    <a:ext uri="{9D8B030D-6E8A-4147-A177-3AD203B41FA5}">
                      <a16:colId xmlns:a16="http://schemas.microsoft.com/office/drawing/2014/main" val="2498077697"/>
                    </a:ext>
                  </a:extLst>
                </a:gridCol>
                <a:gridCol w="936000">
                  <a:extLst>
                    <a:ext uri="{9D8B030D-6E8A-4147-A177-3AD203B41FA5}">
                      <a16:colId xmlns:a16="http://schemas.microsoft.com/office/drawing/2014/main" val="893754635"/>
                    </a:ext>
                  </a:extLst>
                </a:gridCol>
                <a:gridCol w="936000">
                  <a:extLst>
                    <a:ext uri="{9D8B030D-6E8A-4147-A177-3AD203B41FA5}">
                      <a16:colId xmlns:a16="http://schemas.microsoft.com/office/drawing/2014/main" val="4126058132"/>
                    </a:ext>
                  </a:extLst>
                </a:gridCol>
                <a:gridCol w="936000">
                  <a:extLst>
                    <a:ext uri="{9D8B030D-6E8A-4147-A177-3AD203B41FA5}">
                      <a16:colId xmlns:a16="http://schemas.microsoft.com/office/drawing/2014/main" val="4180197937"/>
                    </a:ext>
                  </a:extLst>
                </a:gridCol>
                <a:gridCol w="208280">
                  <a:extLst>
                    <a:ext uri="{9D8B030D-6E8A-4147-A177-3AD203B41FA5}">
                      <a16:colId xmlns:a16="http://schemas.microsoft.com/office/drawing/2014/main" val="3221882935"/>
                    </a:ext>
                  </a:extLst>
                </a:gridCol>
                <a:gridCol w="936000">
                  <a:extLst>
                    <a:ext uri="{9D8B030D-6E8A-4147-A177-3AD203B41FA5}">
                      <a16:colId xmlns:a16="http://schemas.microsoft.com/office/drawing/2014/main" val="2207151030"/>
                    </a:ext>
                  </a:extLst>
                </a:gridCol>
                <a:gridCol w="936000">
                  <a:extLst>
                    <a:ext uri="{9D8B030D-6E8A-4147-A177-3AD203B41FA5}">
                      <a16:colId xmlns:a16="http://schemas.microsoft.com/office/drawing/2014/main" val="1201040868"/>
                    </a:ext>
                  </a:extLst>
                </a:gridCol>
                <a:gridCol w="936000">
                  <a:extLst>
                    <a:ext uri="{9D8B030D-6E8A-4147-A177-3AD203B41FA5}">
                      <a16:colId xmlns:a16="http://schemas.microsoft.com/office/drawing/2014/main" val="553032456"/>
                    </a:ext>
                  </a:extLst>
                </a:gridCol>
              </a:tblGrid>
              <a:tr h="326027">
                <a:tc>
                  <a:txBody>
                    <a:bodyPr/>
                    <a:lstStyle/>
                    <a:p>
                      <a:endParaRPr lang="sv-SE"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endParaRPr lang="sv-SE" sz="100" b="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sv-SE" sz="1200" b="0" dirty="0">
                          <a:solidFill>
                            <a:schemeClr val="bg1"/>
                          </a:solidFill>
                        </a:rPr>
                        <a:t>Kort sikt (senaste två mätningar)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sv-SE" sz="12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sv-SE" sz="12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endParaRPr lang="sv-SE" sz="1200"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sv-SE" sz="1200" b="0" dirty="0">
                          <a:solidFill>
                            <a:schemeClr val="bg1"/>
                          </a:solidFill>
                        </a:rPr>
                        <a:t>Lång sikt (jämfört 5 år tillbaka)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sv-SE" sz="12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sv-SE"/>
                    </a:p>
                  </a:txBody>
                  <a:tcPr/>
                </a:tc>
                <a:extLst>
                  <a:ext uri="{0D108BD9-81ED-4DB2-BD59-A6C34878D82A}">
                    <a16:rowId xmlns:a16="http://schemas.microsoft.com/office/drawing/2014/main" val="4262967331"/>
                  </a:ext>
                </a:extLst>
              </a:tr>
              <a:tr h="324000">
                <a:tc>
                  <a:txBody>
                    <a:bodyPr/>
                    <a:lstStyle/>
                    <a:p>
                      <a:pPr algn="ctr"/>
                      <a:r>
                        <a:rPr lang="sv-SE" sz="1200" dirty="0">
                          <a:solidFill>
                            <a:schemeClr val="bg1"/>
                          </a:solidFill>
                        </a:rPr>
                        <a:t>Indikatormål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rPr>
                        <a:t>Försämras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sv-SE" sz="1200" dirty="0">
                          <a:solidFill>
                            <a:schemeClr val="bg1"/>
                          </a:solidFill>
                        </a:rPr>
                        <a:t>Oförändrat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sv-SE" sz="1200" dirty="0">
                          <a:solidFill>
                            <a:schemeClr val="bg1"/>
                          </a:solidFill>
                        </a:rPr>
                        <a:t>Förbättras</a:t>
                      </a:r>
                      <a:endParaRPr lang="sv-SE"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endParaRPr lang="sv-SE"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rPr>
                        <a:t>Försämras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sv-SE" sz="1200" dirty="0">
                          <a:solidFill>
                            <a:schemeClr val="bg1"/>
                          </a:solidFill>
                        </a:rPr>
                        <a:t>Oförändrat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sv-SE" sz="1200" dirty="0">
                          <a:solidFill>
                            <a:schemeClr val="bg1"/>
                          </a:solidFill>
                        </a:rPr>
                        <a:t>Förbättras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55596465"/>
                  </a:ext>
                </a:extLst>
              </a:tr>
              <a:tr h="0">
                <a:tc>
                  <a:txBody>
                    <a:bodyPr/>
                    <a:lstStyle/>
                    <a:p>
                      <a:pPr algn="ctr"/>
                      <a:endParaRPr lang="sv-SE" sz="2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sv-SE" sz="2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sv-SE" sz="2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sv-SE" sz="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sv-SE" sz="2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sv-SE" sz="2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234526"/>
                  </a:ext>
                </a:extLst>
              </a:tr>
              <a:tr h="0">
                <a:tc>
                  <a:txBody>
                    <a:bodyPr/>
                    <a:lstStyle/>
                    <a:p>
                      <a:r>
                        <a:rPr lang="sv-SE" sz="1000" dirty="0">
                          <a:solidFill>
                            <a:schemeClr val="tx1"/>
                          </a:solidFill>
                        </a:rPr>
                        <a:t>Arbetslöshet (GR)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2024 jmf 2023 </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v-SE" sz="1100" b="0" i="0" u="none" strike="noStrike" dirty="0">
                        <a:solidFill>
                          <a:srgbClr val="FFFFFF"/>
                        </a:solidFill>
                        <a:effectLst/>
                        <a:latin typeface="+mj-lt"/>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2024 jmf 2020</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087114056"/>
                  </a:ext>
                </a:extLst>
              </a:tr>
              <a:tr h="0">
                <a:tc>
                  <a:txBody>
                    <a:bodyPr/>
                    <a:lstStyle/>
                    <a:p>
                      <a:r>
                        <a:rPr lang="sv-SE" sz="1000" dirty="0">
                          <a:solidFill>
                            <a:schemeClr val="tx1"/>
                          </a:solidFill>
                        </a:rPr>
                        <a:t>Flyttnetto högutbildade (GR)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v-SE" sz="1100" b="0" i="0" u="none" strike="noStrike" dirty="0">
                        <a:solidFill>
                          <a:schemeClr val="bg1"/>
                        </a:solidFill>
                        <a:effectLst/>
                        <a:latin typeface="+mj-lt"/>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bg1"/>
                          </a:solidFill>
                          <a:effectLst/>
                          <a:latin typeface="+mj-lt"/>
                        </a:rPr>
                        <a:t> 2023 jmf 2022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v-SE" sz="1100" b="0" i="0" u="none" strike="noStrike" dirty="0">
                        <a:solidFill>
                          <a:schemeClr val="bg1"/>
                        </a:solidFill>
                        <a:effectLst/>
                        <a:latin typeface="+mj-lt"/>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bg1"/>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bg1"/>
                          </a:solidFill>
                          <a:effectLst/>
                          <a:latin typeface="+mj-lt"/>
                        </a:rPr>
                        <a:t>2023 jmf 2019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18113031"/>
                  </a:ext>
                </a:extLst>
              </a:tr>
              <a:tr h="0">
                <a:tc>
                  <a:txBody>
                    <a:bodyPr/>
                    <a:lstStyle/>
                    <a:p>
                      <a:r>
                        <a:rPr lang="sv-SE" sz="1000" dirty="0">
                          <a:solidFill>
                            <a:schemeClr val="tx1"/>
                          </a:solidFill>
                        </a:rPr>
                        <a:t>RCI (Västsverige)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tx1"/>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2019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bg1"/>
                          </a:solidFill>
                          <a:effectLst/>
                          <a:latin typeface="+mj-lt"/>
                        </a:rPr>
                        <a:t>2022 jmf 2016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9209483"/>
                  </a:ext>
                </a:extLst>
              </a:tr>
              <a:tr h="0">
                <a:tc>
                  <a:txBody>
                    <a:bodyPr/>
                    <a:lstStyle/>
                    <a:p>
                      <a:r>
                        <a:rPr lang="sv-SE" sz="1000" dirty="0">
                          <a:solidFill>
                            <a:schemeClr val="tx1"/>
                          </a:solidFill>
                        </a:rPr>
                        <a:t>BRP per capita (GR)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v-SE" sz="1100" b="0" i="0" u="none" strike="noStrike" dirty="0">
                        <a:solidFill>
                          <a:schemeClr val="bg1"/>
                        </a:solidFill>
                        <a:effectLst/>
                        <a:latin typeface="+mj-lt"/>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2021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v-SE" sz="1100" b="0" i="0" u="none" strike="noStrike" dirty="0">
                        <a:solidFill>
                          <a:schemeClr val="bg1"/>
                        </a:solidFill>
                        <a:effectLst/>
                        <a:latin typeface="+mj-lt"/>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bg1"/>
                          </a:solidFill>
                          <a:effectLst/>
                          <a:latin typeface="+mj-lt"/>
                        </a:rPr>
                        <a:t>2022 jmf 2018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855780002"/>
                  </a:ext>
                </a:extLst>
              </a:tr>
              <a:tr h="0">
                <a:tc>
                  <a:txBody>
                    <a:bodyPr/>
                    <a:lstStyle/>
                    <a:p>
                      <a:r>
                        <a:rPr lang="sv-SE" sz="1000" dirty="0">
                          <a:solidFill>
                            <a:schemeClr val="tx1"/>
                          </a:solidFill>
                        </a:rPr>
                        <a:t>Euro per capita (Västsverige)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2021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2018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804648187"/>
                  </a:ext>
                </a:extLst>
              </a:tr>
              <a:tr h="0">
                <a:tc>
                  <a:txBody>
                    <a:bodyPr/>
                    <a:lstStyle/>
                    <a:p>
                      <a:r>
                        <a:rPr lang="en-GB" sz="1000" noProof="0" dirty="0">
                          <a:solidFill>
                            <a:schemeClr val="tx1"/>
                          </a:solidFill>
                        </a:rPr>
                        <a:t>Decoupling (GR)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2021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2018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0448695"/>
                  </a:ext>
                </a:extLst>
              </a:tr>
              <a:tr h="0">
                <a:tc>
                  <a:txBody>
                    <a:bodyPr/>
                    <a:lstStyle/>
                    <a:p>
                      <a:r>
                        <a:rPr lang="sv-SE" sz="1000" dirty="0">
                          <a:solidFill>
                            <a:schemeClr val="tx1"/>
                          </a:solidFill>
                        </a:rPr>
                        <a:t>Folkmängd (LA Göteborg)</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2023 jmf 2022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2023 jmf 2019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349584601"/>
                  </a:ext>
                </a:extLst>
              </a:tr>
              <a:tr h="0">
                <a:tc>
                  <a:txBody>
                    <a:bodyPr/>
                    <a:lstStyle/>
                    <a:p>
                      <a:r>
                        <a:rPr lang="sv-SE" sz="1000" dirty="0">
                          <a:solidFill>
                            <a:schemeClr val="tx1"/>
                          </a:solidFill>
                        </a:rPr>
                        <a:t>Sysselsatta (LA Göteborg)</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2021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2018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205054585"/>
                  </a:ext>
                </a:extLst>
              </a:tr>
              <a:tr h="0">
                <a:tc>
                  <a:txBody>
                    <a:bodyPr/>
                    <a:lstStyle/>
                    <a:p>
                      <a:r>
                        <a:rPr lang="sv-SE" sz="1000" dirty="0">
                          <a:solidFill>
                            <a:schemeClr val="tx1"/>
                          </a:solidFill>
                        </a:rPr>
                        <a:t>Folkmängd (GR)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2023 jmf 2022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2023 jmf 2019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74201880"/>
                  </a:ext>
                </a:extLst>
              </a:tr>
              <a:tr h="0">
                <a:tc>
                  <a:txBody>
                    <a:bodyPr/>
                    <a:lstStyle/>
                    <a:p>
                      <a:r>
                        <a:rPr lang="sv-SE" sz="1000" dirty="0">
                          <a:solidFill>
                            <a:schemeClr val="tx1"/>
                          </a:solidFill>
                        </a:rPr>
                        <a:t>Sysselsatta (GR)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2021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2022 jmf 2018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19412173"/>
                  </a:ext>
                </a:extLst>
              </a:tr>
              <a:tr h="0">
                <a:tc>
                  <a:txBody>
                    <a:bodyPr/>
                    <a:lstStyle/>
                    <a:p>
                      <a:r>
                        <a:rPr lang="sv-SE" sz="1000" dirty="0">
                          <a:solidFill>
                            <a:schemeClr val="tx1"/>
                          </a:solidFill>
                        </a:rPr>
                        <a:t>Insiktsmätning (GR)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bg1"/>
                          </a:solidFill>
                          <a:effectLst/>
                          <a:latin typeface="+mj-lt"/>
                        </a:rPr>
                        <a:t>2023 jmf 2022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sv-SE" sz="1100" b="0" i="0" u="none" strike="noStrike" dirty="0">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2023 jmf 2019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531438055"/>
                  </a:ext>
                </a:extLst>
              </a:tr>
              <a:tr h="0">
                <a:tc>
                  <a:txBody>
                    <a:bodyPr/>
                    <a:lstStyle/>
                    <a:p>
                      <a:r>
                        <a:rPr lang="sv-SE" sz="1000" dirty="0">
                          <a:solidFill>
                            <a:schemeClr val="tx1"/>
                          </a:solidFill>
                        </a:rPr>
                        <a:t>Svenskt Näringslivs mätning (GR)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2024 jmf 2023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2024 jmf 2020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88716728"/>
                  </a:ext>
                </a:extLst>
              </a:tr>
              <a:tr h="0">
                <a:tc>
                  <a:txBody>
                    <a:bodyPr/>
                    <a:lstStyle/>
                    <a:p>
                      <a:r>
                        <a:rPr lang="sv-SE" sz="1000" dirty="0">
                          <a:solidFill>
                            <a:schemeClr val="tx1"/>
                          </a:solidFill>
                        </a:rPr>
                        <a:t>FoU-utgifter per sysselsatt i företag (VG)</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2021 jmf 2019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2021 jmf 2017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3835325"/>
                  </a:ext>
                </a:extLst>
              </a:tr>
              <a:tr h="0">
                <a:tc>
                  <a:txBody>
                    <a:bodyPr/>
                    <a:lstStyle/>
                    <a:p>
                      <a:r>
                        <a:rPr lang="sv-SE" sz="1000" dirty="0">
                          <a:solidFill>
                            <a:schemeClr val="tx1"/>
                          </a:solidFill>
                        </a:rPr>
                        <a:t>Varuexport per sysselsatt i företag (GR)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2023 jmf 2022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FFFFFF"/>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FFFF"/>
                          </a:solidFill>
                          <a:effectLst/>
                          <a:latin typeface="+mj-lt"/>
                        </a:rPr>
                        <a:t>2023 jmf 2019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813550232"/>
                  </a:ext>
                </a:extLst>
              </a:tr>
              <a:tr h="0">
                <a:tc>
                  <a:txBody>
                    <a:bodyPr/>
                    <a:lstStyle/>
                    <a:p>
                      <a:r>
                        <a:rPr lang="sv-SE" sz="1000" dirty="0">
                          <a:solidFill>
                            <a:schemeClr val="tx1"/>
                          </a:solidFill>
                        </a:rPr>
                        <a:t>RIS (Västsverige)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v-SE" sz="100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v-SE" sz="1100" b="0" i="0" u="none" strike="noStrike" dirty="0">
                        <a:solidFill>
                          <a:schemeClr val="bg1"/>
                        </a:solidFill>
                        <a:effectLst/>
                        <a:latin typeface="+mj-lt"/>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bg1"/>
                          </a:solidFill>
                          <a:effectLst/>
                          <a:latin typeface="+mj-lt"/>
                        </a:rPr>
                        <a:t>2023 jmf 2022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sv-SE" sz="1000" dirty="0">
                        <a:solidFill>
                          <a:srgbClr val="FF0000"/>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rgbClr val="FF0000"/>
                          </a:solidFill>
                          <a:effectLst/>
                          <a:latin typeface="+mj-lt"/>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100" b="0" i="0" u="none" strike="noStrike" dirty="0">
                          <a:solidFill>
                            <a:schemeClr val="bg1"/>
                          </a:solidFill>
                          <a:effectLst/>
                          <a:latin typeface="+mj-lt"/>
                        </a:rPr>
                        <a:t>2023 jmf 2019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894104725"/>
                  </a:ext>
                </a:extLst>
              </a:tr>
            </a:tbl>
          </a:graphicData>
        </a:graphic>
      </p:graphicFrame>
      <p:grpSp>
        <p:nvGrpSpPr>
          <p:cNvPr id="7" name="Grupp 6">
            <a:extLst>
              <a:ext uri="{FF2B5EF4-FFF2-40B4-BE49-F238E27FC236}">
                <a16:creationId xmlns:a16="http://schemas.microsoft.com/office/drawing/2014/main" id="{14EF87C3-11DF-C9CF-E8FE-8BC107917F47}"/>
              </a:ext>
            </a:extLst>
          </p:cNvPr>
          <p:cNvGrpSpPr/>
          <p:nvPr/>
        </p:nvGrpSpPr>
        <p:grpSpPr>
          <a:xfrm>
            <a:off x="631079" y="1930692"/>
            <a:ext cx="1519758" cy="3706869"/>
            <a:chOff x="448206" y="1564937"/>
            <a:chExt cx="1519758" cy="3706869"/>
          </a:xfrm>
        </p:grpSpPr>
        <p:sp>
          <p:nvSpPr>
            <p:cNvPr id="8" name="Vänster klammerparentes 7">
              <a:extLst>
                <a:ext uri="{FF2B5EF4-FFF2-40B4-BE49-F238E27FC236}">
                  <a16:creationId xmlns:a16="http://schemas.microsoft.com/office/drawing/2014/main" id="{24F32C13-BC03-3761-E101-4EF12A9D32F2}"/>
                </a:ext>
              </a:extLst>
            </p:cNvPr>
            <p:cNvSpPr/>
            <p:nvPr/>
          </p:nvSpPr>
          <p:spPr>
            <a:xfrm>
              <a:off x="1707849" y="1698701"/>
              <a:ext cx="252000" cy="684000"/>
            </a:xfrm>
            <a:prstGeom prst="leftBrace">
              <a:avLst>
                <a:gd name="adj1" fmla="val 52241"/>
                <a:gd name="adj2" fmla="val 50000"/>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Sexhörning 8">
              <a:extLst>
                <a:ext uri="{FF2B5EF4-FFF2-40B4-BE49-F238E27FC236}">
                  <a16:creationId xmlns:a16="http://schemas.microsoft.com/office/drawing/2014/main" id="{C306CCCB-96FD-E4C0-E632-B558747EFCC9}"/>
                </a:ext>
              </a:extLst>
            </p:cNvPr>
            <p:cNvSpPr/>
            <p:nvPr/>
          </p:nvSpPr>
          <p:spPr>
            <a:xfrm>
              <a:off x="448206" y="1564937"/>
              <a:ext cx="1107616" cy="95484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Mål 1</a:t>
              </a:r>
            </a:p>
          </p:txBody>
        </p:sp>
        <p:sp>
          <p:nvSpPr>
            <p:cNvPr id="10" name="Sexhörning 9">
              <a:extLst>
                <a:ext uri="{FF2B5EF4-FFF2-40B4-BE49-F238E27FC236}">
                  <a16:creationId xmlns:a16="http://schemas.microsoft.com/office/drawing/2014/main" id="{47322588-ECAB-11DF-F3A1-A6B38A59B8B4}"/>
                </a:ext>
              </a:extLst>
            </p:cNvPr>
            <p:cNvSpPr/>
            <p:nvPr/>
          </p:nvSpPr>
          <p:spPr>
            <a:xfrm>
              <a:off x="448206" y="2788794"/>
              <a:ext cx="1107616" cy="95484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mj-lt"/>
                </a:rPr>
                <a:t>Mål 2</a:t>
              </a:r>
            </a:p>
          </p:txBody>
        </p:sp>
        <p:sp>
          <p:nvSpPr>
            <p:cNvPr id="11" name="Vänster klammerparentes 10">
              <a:extLst>
                <a:ext uri="{FF2B5EF4-FFF2-40B4-BE49-F238E27FC236}">
                  <a16:creationId xmlns:a16="http://schemas.microsoft.com/office/drawing/2014/main" id="{EFEE4DD9-89E7-8B1F-1240-F7727EE98B4D}"/>
                </a:ext>
              </a:extLst>
            </p:cNvPr>
            <p:cNvSpPr/>
            <p:nvPr/>
          </p:nvSpPr>
          <p:spPr>
            <a:xfrm>
              <a:off x="1715964" y="4191806"/>
              <a:ext cx="252000" cy="1080000"/>
            </a:xfrm>
            <a:prstGeom prst="leftBrace">
              <a:avLst>
                <a:gd name="adj1" fmla="val 52241"/>
                <a:gd name="adj2" fmla="val 50000"/>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Sexhörning 11">
              <a:extLst>
                <a:ext uri="{FF2B5EF4-FFF2-40B4-BE49-F238E27FC236}">
                  <a16:creationId xmlns:a16="http://schemas.microsoft.com/office/drawing/2014/main" id="{6310202D-8265-E6E7-B052-54670798CD5C}"/>
                </a:ext>
              </a:extLst>
            </p:cNvPr>
            <p:cNvSpPr/>
            <p:nvPr/>
          </p:nvSpPr>
          <p:spPr>
            <a:xfrm>
              <a:off x="448206" y="4254385"/>
              <a:ext cx="1107616" cy="95484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mj-lt"/>
                </a:rPr>
                <a:t>Mål 3</a:t>
              </a:r>
            </a:p>
          </p:txBody>
        </p:sp>
        <p:sp>
          <p:nvSpPr>
            <p:cNvPr id="13" name="Vänster klammerparentes 12">
              <a:extLst>
                <a:ext uri="{FF2B5EF4-FFF2-40B4-BE49-F238E27FC236}">
                  <a16:creationId xmlns:a16="http://schemas.microsoft.com/office/drawing/2014/main" id="{D6E8C705-25C6-526A-4405-266877E41060}"/>
                </a:ext>
              </a:extLst>
            </p:cNvPr>
            <p:cNvSpPr/>
            <p:nvPr/>
          </p:nvSpPr>
          <p:spPr>
            <a:xfrm>
              <a:off x="1707849" y="2492436"/>
              <a:ext cx="252000" cy="1548000"/>
            </a:xfrm>
            <a:prstGeom prst="leftBrace">
              <a:avLst>
                <a:gd name="adj1" fmla="val 52241"/>
                <a:gd name="adj2" fmla="val 50000"/>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Tree>
    <p:extLst>
      <p:ext uri="{BB962C8B-B14F-4D97-AF65-F5344CB8AC3E}">
        <p14:creationId xmlns:p14="http://schemas.microsoft.com/office/powerpoint/2010/main" val="139529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0B7792-A157-8BE0-3967-1E9F21687470}"/>
              </a:ext>
            </a:extLst>
          </p:cNvPr>
          <p:cNvSpPr>
            <a:spLocks noGrp="1"/>
          </p:cNvSpPr>
          <p:nvPr>
            <p:ph type="title"/>
          </p:nvPr>
        </p:nvSpPr>
        <p:spPr/>
        <p:txBody>
          <a:bodyPr/>
          <a:lstStyle/>
          <a:p>
            <a:r>
              <a:rPr lang="sv-SE" dirty="0"/>
              <a:t>Målet om bäst företagsklimat bland storstadsregionerna uppnås inte</a:t>
            </a:r>
          </a:p>
        </p:txBody>
      </p:sp>
      <p:sp>
        <p:nvSpPr>
          <p:cNvPr id="3" name="Platshållare för text 2">
            <a:extLst>
              <a:ext uri="{FF2B5EF4-FFF2-40B4-BE49-F238E27FC236}">
                <a16:creationId xmlns:a16="http://schemas.microsoft.com/office/drawing/2014/main" id="{974A09A6-0357-926D-43EB-7B3D54B6783B}"/>
              </a:ext>
            </a:extLst>
          </p:cNvPr>
          <p:cNvSpPr>
            <a:spLocks noGrp="1"/>
          </p:cNvSpPr>
          <p:nvPr>
            <p:ph type="body" sz="quarter" idx="13"/>
          </p:nvPr>
        </p:nvSpPr>
        <p:spPr>
          <a:xfrm>
            <a:off x="839788" y="1231901"/>
            <a:ext cx="7284557" cy="468312"/>
          </a:xfrm>
        </p:spPr>
        <p:txBody>
          <a:bodyPr/>
          <a:lstStyle/>
          <a:p>
            <a:r>
              <a:rPr lang="sv-SE" dirty="0"/>
              <a:t>Sammanfattande NKI för kommunal service I STORSTADSREGIONERNA OCH SVERIGE 2018-2023</a:t>
            </a:r>
          </a:p>
          <a:p>
            <a:endParaRPr lang="sv-SE" dirty="0"/>
          </a:p>
        </p:txBody>
      </p:sp>
      <p:sp>
        <p:nvSpPr>
          <p:cNvPr id="5" name="Platshållare för text 4">
            <a:extLst>
              <a:ext uri="{FF2B5EF4-FFF2-40B4-BE49-F238E27FC236}">
                <a16:creationId xmlns:a16="http://schemas.microsoft.com/office/drawing/2014/main" id="{F3643D43-74D5-FA71-FDCA-03A775369BD7}"/>
              </a:ext>
            </a:extLst>
          </p:cNvPr>
          <p:cNvSpPr>
            <a:spLocks noGrp="1"/>
          </p:cNvSpPr>
          <p:nvPr>
            <p:ph type="body" sz="quarter" idx="15"/>
          </p:nvPr>
        </p:nvSpPr>
        <p:spPr>
          <a:xfrm>
            <a:off x="839788" y="5898049"/>
            <a:ext cx="9866312" cy="246221"/>
          </a:xfrm>
        </p:spPr>
        <p:txBody>
          <a:bodyPr/>
          <a:lstStyle/>
          <a:p>
            <a:r>
              <a:rPr lang="sv-SE" sz="1000" dirty="0"/>
              <a:t>Källa: SKR</a:t>
            </a:r>
          </a:p>
        </p:txBody>
      </p:sp>
      <p:graphicFrame>
        <p:nvGraphicFramePr>
          <p:cNvPr id="9" name="Platshållare för innehåll 8">
            <a:extLst>
              <a:ext uri="{FF2B5EF4-FFF2-40B4-BE49-F238E27FC236}">
                <a16:creationId xmlns:a16="http://schemas.microsoft.com/office/drawing/2014/main" id="{6FD96806-8296-4931-8E83-3A8BBA7A0AF2}"/>
              </a:ext>
            </a:extLst>
          </p:cNvPr>
          <p:cNvGraphicFramePr>
            <a:graphicFrameLocks noGrp="1"/>
          </p:cNvGraphicFramePr>
          <p:nvPr>
            <p:ph sz="quarter" idx="14"/>
            <p:extLst>
              <p:ext uri="{D42A27DB-BD31-4B8C-83A1-F6EECF244321}">
                <p14:modId xmlns:p14="http://schemas.microsoft.com/office/powerpoint/2010/main" val="4266661196"/>
              </p:ext>
            </p:extLst>
          </p:nvPr>
        </p:nvGraphicFramePr>
        <p:xfrm>
          <a:off x="839788" y="1808163"/>
          <a:ext cx="9720000" cy="399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979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1DC35-8D6A-6844-4DB4-A0D808EF6739}"/>
              </a:ext>
            </a:extLst>
          </p:cNvPr>
          <p:cNvSpPr>
            <a:spLocks noGrp="1"/>
          </p:cNvSpPr>
          <p:nvPr>
            <p:ph type="title"/>
          </p:nvPr>
        </p:nvSpPr>
        <p:spPr/>
        <p:txBody>
          <a:bodyPr/>
          <a:lstStyle/>
          <a:p>
            <a:r>
              <a:rPr lang="sv-SE" dirty="0"/>
              <a:t>Sämst företagsklimat bland storstadskommuner</a:t>
            </a:r>
          </a:p>
        </p:txBody>
      </p:sp>
      <p:sp>
        <p:nvSpPr>
          <p:cNvPr id="3" name="Platshållare för text 2">
            <a:extLst>
              <a:ext uri="{FF2B5EF4-FFF2-40B4-BE49-F238E27FC236}">
                <a16:creationId xmlns:a16="http://schemas.microsoft.com/office/drawing/2014/main" id="{676D869E-CB53-F1EB-938F-C47825032DBF}"/>
              </a:ext>
            </a:extLst>
          </p:cNvPr>
          <p:cNvSpPr>
            <a:spLocks noGrp="1"/>
          </p:cNvSpPr>
          <p:nvPr>
            <p:ph type="body" sz="quarter" idx="13"/>
          </p:nvPr>
        </p:nvSpPr>
        <p:spPr>
          <a:xfrm>
            <a:off x="839788" y="1231901"/>
            <a:ext cx="7217874" cy="468312"/>
          </a:xfrm>
        </p:spPr>
        <p:txBody>
          <a:bodyPr/>
          <a:lstStyle/>
          <a:p>
            <a:r>
              <a:rPr lang="sv-SE" dirty="0"/>
              <a:t>Sammanfattande omdöme, företagsklimat i Sveriges</a:t>
            </a:r>
            <a:br>
              <a:rPr lang="sv-SE" dirty="0"/>
            </a:br>
            <a:r>
              <a:rPr lang="sv-SE" dirty="0"/>
              <a:t>storstadskommuner, 2002-2024</a:t>
            </a:r>
          </a:p>
        </p:txBody>
      </p:sp>
      <p:sp>
        <p:nvSpPr>
          <p:cNvPr id="5" name="Platshållare för text 4">
            <a:extLst>
              <a:ext uri="{FF2B5EF4-FFF2-40B4-BE49-F238E27FC236}">
                <a16:creationId xmlns:a16="http://schemas.microsoft.com/office/drawing/2014/main" id="{5DD2A65B-9F6B-9346-14A4-0C3742E60252}"/>
              </a:ext>
            </a:extLst>
          </p:cNvPr>
          <p:cNvSpPr>
            <a:spLocks noGrp="1"/>
          </p:cNvSpPr>
          <p:nvPr>
            <p:ph type="body" sz="quarter" idx="15"/>
          </p:nvPr>
        </p:nvSpPr>
        <p:spPr>
          <a:xfrm>
            <a:off x="839788" y="5898049"/>
            <a:ext cx="9866312" cy="246221"/>
          </a:xfrm>
        </p:spPr>
        <p:txBody>
          <a:bodyPr/>
          <a:lstStyle/>
          <a:p>
            <a:r>
              <a:rPr lang="sv-SE" sz="1000" dirty="0"/>
              <a:t>Källa: Svenskt Näringsliv</a:t>
            </a:r>
          </a:p>
        </p:txBody>
      </p:sp>
      <p:sp>
        <p:nvSpPr>
          <p:cNvPr id="7" name="textruta 6">
            <a:extLst>
              <a:ext uri="{FF2B5EF4-FFF2-40B4-BE49-F238E27FC236}">
                <a16:creationId xmlns:a16="http://schemas.microsoft.com/office/drawing/2014/main" id="{40E3E534-DCB3-9F68-D2A2-DF5DD50ED55D}"/>
              </a:ext>
            </a:extLst>
          </p:cNvPr>
          <p:cNvSpPr txBox="1"/>
          <p:nvPr/>
        </p:nvSpPr>
        <p:spPr>
          <a:xfrm>
            <a:off x="838200" y="6144270"/>
            <a:ext cx="2968832" cy="246221"/>
          </a:xfrm>
          <a:prstGeom prst="rect">
            <a:avLst/>
          </a:prstGeom>
          <a:noFill/>
        </p:spPr>
        <p:txBody>
          <a:bodyPr wrap="square" rtlCol="0">
            <a:spAutoFit/>
          </a:bodyPr>
          <a:lstStyle/>
          <a:p>
            <a:r>
              <a:rPr lang="sv-SE" sz="1000" dirty="0"/>
              <a:t>* Undersökningen genomfördes inte under 2014</a:t>
            </a:r>
          </a:p>
        </p:txBody>
      </p:sp>
      <p:graphicFrame>
        <p:nvGraphicFramePr>
          <p:cNvPr id="15" name="Platshållare för innehåll 14">
            <a:extLst>
              <a:ext uri="{FF2B5EF4-FFF2-40B4-BE49-F238E27FC236}">
                <a16:creationId xmlns:a16="http://schemas.microsoft.com/office/drawing/2014/main" id="{CF971710-9A3F-446D-BB8E-4723E2E0B91B}"/>
              </a:ext>
            </a:extLst>
          </p:cNvPr>
          <p:cNvGraphicFramePr>
            <a:graphicFrameLocks noGrp="1"/>
          </p:cNvGraphicFramePr>
          <p:nvPr>
            <p:ph sz="quarter" idx="14"/>
            <p:extLst>
              <p:ext uri="{D42A27DB-BD31-4B8C-83A1-F6EECF244321}">
                <p14:modId xmlns:p14="http://schemas.microsoft.com/office/powerpoint/2010/main" val="2504536514"/>
              </p:ext>
            </p:extLst>
          </p:nvPr>
        </p:nvGraphicFramePr>
        <p:xfrm>
          <a:off x="839788" y="1808163"/>
          <a:ext cx="9720262" cy="399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7589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0E6E6C-A38A-7D5E-F911-E02DD15852E1}"/>
              </a:ext>
            </a:extLst>
          </p:cNvPr>
          <p:cNvSpPr>
            <a:spLocks noGrp="1"/>
          </p:cNvSpPr>
          <p:nvPr>
            <p:ph type="title"/>
          </p:nvPr>
        </p:nvSpPr>
        <p:spPr/>
        <p:txBody>
          <a:bodyPr>
            <a:normAutofit/>
          </a:bodyPr>
          <a:lstStyle/>
          <a:p>
            <a:r>
              <a:rPr lang="sv-SE" dirty="0"/>
              <a:t>Även bland storstadsregioner är företagsklimatet sämst i Göteborgsregionen </a:t>
            </a:r>
          </a:p>
        </p:txBody>
      </p:sp>
      <p:sp>
        <p:nvSpPr>
          <p:cNvPr id="3" name="Platshållare för text 2">
            <a:extLst>
              <a:ext uri="{FF2B5EF4-FFF2-40B4-BE49-F238E27FC236}">
                <a16:creationId xmlns:a16="http://schemas.microsoft.com/office/drawing/2014/main" id="{8091F54E-254A-7BDB-7031-EB7F042573CF}"/>
              </a:ext>
            </a:extLst>
          </p:cNvPr>
          <p:cNvSpPr>
            <a:spLocks noGrp="1"/>
          </p:cNvSpPr>
          <p:nvPr>
            <p:ph type="body" sz="quarter" idx="13"/>
          </p:nvPr>
        </p:nvSpPr>
        <p:spPr/>
        <p:txBody>
          <a:bodyPr/>
          <a:lstStyle/>
          <a:p>
            <a:r>
              <a:rPr lang="sv-SE" dirty="0"/>
              <a:t>Sammanfattande omdöme, företagsklimat i Sveriges storstadsregioner,</a:t>
            </a:r>
            <a:br>
              <a:rPr lang="sv-SE" dirty="0"/>
            </a:br>
            <a:r>
              <a:rPr lang="sv-SE" dirty="0"/>
              <a:t>viktat utifrån folkmängd 2002-2024</a:t>
            </a:r>
          </a:p>
          <a:p>
            <a:endParaRPr lang="sv-SE" dirty="0"/>
          </a:p>
        </p:txBody>
      </p:sp>
      <p:sp>
        <p:nvSpPr>
          <p:cNvPr id="5" name="Platshållare för text 4">
            <a:extLst>
              <a:ext uri="{FF2B5EF4-FFF2-40B4-BE49-F238E27FC236}">
                <a16:creationId xmlns:a16="http://schemas.microsoft.com/office/drawing/2014/main" id="{857B8F66-200D-8B0E-4ED1-565DA9D5C4FD}"/>
              </a:ext>
            </a:extLst>
          </p:cNvPr>
          <p:cNvSpPr>
            <a:spLocks noGrp="1"/>
          </p:cNvSpPr>
          <p:nvPr>
            <p:ph type="body" sz="quarter" idx="15"/>
          </p:nvPr>
        </p:nvSpPr>
        <p:spPr>
          <a:xfrm>
            <a:off x="839788" y="5898049"/>
            <a:ext cx="9866312" cy="246221"/>
          </a:xfrm>
        </p:spPr>
        <p:txBody>
          <a:bodyPr/>
          <a:lstStyle/>
          <a:p>
            <a:r>
              <a:rPr lang="sv-SE" sz="1000" dirty="0"/>
              <a:t>Källa: Svenskt Näringsliv</a:t>
            </a:r>
          </a:p>
        </p:txBody>
      </p:sp>
      <p:sp>
        <p:nvSpPr>
          <p:cNvPr id="6" name="textruta 5">
            <a:extLst>
              <a:ext uri="{FF2B5EF4-FFF2-40B4-BE49-F238E27FC236}">
                <a16:creationId xmlns:a16="http://schemas.microsoft.com/office/drawing/2014/main" id="{267CE57C-FC8F-5767-9215-35790C939D13}"/>
              </a:ext>
            </a:extLst>
          </p:cNvPr>
          <p:cNvSpPr txBox="1"/>
          <p:nvPr/>
        </p:nvSpPr>
        <p:spPr>
          <a:xfrm>
            <a:off x="838200" y="6144270"/>
            <a:ext cx="2968832" cy="246221"/>
          </a:xfrm>
          <a:prstGeom prst="rect">
            <a:avLst/>
          </a:prstGeom>
          <a:noFill/>
        </p:spPr>
        <p:txBody>
          <a:bodyPr wrap="square" rtlCol="0">
            <a:spAutoFit/>
          </a:bodyPr>
          <a:lstStyle/>
          <a:p>
            <a:r>
              <a:rPr lang="sv-SE" sz="1000" dirty="0"/>
              <a:t>* Undersökningen genomfördes inte under 2014</a:t>
            </a:r>
          </a:p>
        </p:txBody>
      </p:sp>
      <p:graphicFrame>
        <p:nvGraphicFramePr>
          <p:cNvPr id="10" name="Platshållare för innehåll 9">
            <a:extLst>
              <a:ext uri="{FF2B5EF4-FFF2-40B4-BE49-F238E27FC236}">
                <a16:creationId xmlns:a16="http://schemas.microsoft.com/office/drawing/2014/main" id="{00000000-0008-0000-0100-000006000000}"/>
              </a:ext>
            </a:extLst>
          </p:cNvPr>
          <p:cNvGraphicFramePr>
            <a:graphicFrameLocks noGrp="1"/>
          </p:cNvGraphicFramePr>
          <p:nvPr>
            <p:ph sz="quarter" idx="14"/>
            <p:extLst>
              <p:ext uri="{D42A27DB-BD31-4B8C-83A1-F6EECF244321}">
                <p14:modId xmlns:p14="http://schemas.microsoft.com/office/powerpoint/2010/main" val="3572728889"/>
              </p:ext>
            </p:extLst>
          </p:nvPr>
        </p:nvGraphicFramePr>
        <p:xfrm>
          <a:off x="839788" y="1808163"/>
          <a:ext cx="9720262" cy="399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353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52E4A21-D401-4AFB-BA8B-11285F5C64A8}"/>
              </a:ext>
            </a:extLst>
          </p:cNvPr>
          <p:cNvGraphicFramePr>
            <a:graphicFrameLocks/>
          </p:cNvGraphicFramePr>
          <p:nvPr>
            <p:extLst>
              <p:ext uri="{D42A27DB-BD31-4B8C-83A1-F6EECF244321}">
                <p14:modId xmlns:p14="http://schemas.microsoft.com/office/powerpoint/2010/main" val="804311526"/>
              </p:ext>
            </p:extLst>
          </p:nvPr>
        </p:nvGraphicFramePr>
        <p:xfrm>
          <a:off x="914401" y="1307735"/>
          <a:ext cx="8866091"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7" y="637879"/>
            <a:ext cx="5173663" cy="468312"/>
          </a:xfrm>
        </p:spPr>
        <p:txBody>
          <a:bodyPr/>
          <a:lstStyle/>
          <a:p>
            <a:r>
              <a:rPr lang="sv-SE" dirty="0"/>
              <a:t>Utgifter för FoU inom EU28 - procent bruttoregionprodukten, avser år 2021</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913438"/>
            <a:ext cx="4259262" cy="230832"/>
          </a:xfrm>
        </p:spPr>
        <p:txBody>
          <a:bodyPr/>
          <a:lstStyle/>
          <a:p>
            <a:r>
              <a:rPr lang="sv-SE"/>
              <a:t>Källa: Eurostat</a:t>
            </a:r>
          </a:p>
        </p:txBody>
      </p:sp>
      <p:sp>
        <p:nvSpPr>
          <p:cNvPr id="8" name="Sexhörning 7">
            <a:extLst>
              <a:ext uri="{FF2B5EF4-FFF2-40B4-BE49-F238E27FC236}">
                <a16:creationId xmlns:a16="http://schemas.microsoft.com/office/drawing/2014/main" id="{47C21DBD-6235-439A-A847-35657BC8156B}"/>
              </a:ext>
            </a:extLst>
          </p:cNvPr>
          <p:cNvSpPr/>
          <p:nvPr/>
        </p:nvSpPr>
        <p:spPr>
          <a:xfrm>
            <a:off x="9839444" y="1128248"/>
            <a:ext cx="1944421" cy="1676225"/>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400" dirty="0"/>
              <a:t>Västsveriges</a:t>
            </a:r>
            <a:br>
              <a:rPr lang="sv-SE" sz="1400" dirty="0"/>
            </a:br>
            <a:r>
              <a:rPr lang="sv-SE" sz="1400" dirty="0"/>
              <a:t>andel av BRP år 2021</a:t>
            </a:r>
          </a:p>
        </p:txBody>
      </p:sp>
      <p:sp>
        <p:nvSpPr>
          <p:cNvPr id="10" name="Sexhörning 9">
            <a:extLst>
              <a:ext uri="{FF2B5EF4-FFF2-40B4-BE49-F238E27FC236}">
                <a16:creationId xmlns:a16="http://schemas.microsoft.com/office/drawing/2014/main" id="{782B4F23-247C-4526-B773-092FBD4AA9D7}"/>
              </a:ext>
            </a:extLst>
          </p:cNvPr>
          <p:cNvSpPr/>
          <p:nvPr/>
        </p:nvSpPr>
        <p:spPr>
          <a:xfrm>
            <a:off x="8275465" y="268077"/>
            <a:ext cx="1944421" cy="167622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600"/>
              </a:spcAft>
            </a:pPr>
            <a:r>
              <a:rPr lang="sv-SE" sz="2400" dirty="0">
                <a:solidFill>
                  <a:schemeClr val="tx1"/>
                </a:solidFill>
              </a:rPr>
              <a:t>5,3%</a:t>
            </a:r>
          </a:p>
          <a:p>
            <a:pPr algn="ctr">
              <a:spcAft>
                <a:spcPts val="600"/>
              </a:spcAft>
            </a:pPr>
            <a:r>
              <a:rPr lang="sv-SE" sz="1200" dirty="0">
                <a:solidFill>
                  <a:schemeClr val="tx1"/>
                </a:solidFill>
              </a:rPr>
              <a:t>(rankat 7:a i EU)</a:t>
            </a:r>
          </a:p>
        </p:txBody>
      </p:sp>
    </p:spTree>
    <p:extLst>
      <p:ext uri="{BB962C8B-B14F-4D97-AF65-F5344CB8AC3E}">
        <p14:creationId xmlns:p14="http://schemas.microsoft.com/office/powerpoint/2010/main" val="231887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744651-618A-EC3F-F23E-9035142725A5}"/>
              </a:ext>
            </a:extLst>
          </p:cNvPr>
          <p:cNvSpPr>
            <a:spLocks noGrp="1"/>
          </p:cNvSpPr>
          <p:nvPr>
            <p:ph type="title"/>
          </p:nvPr>
        </p:nvSpPr>
        <p:spPr/>
        <p:txBody>
          <a:bodyPr/>
          <a:lstStyle/>
          <a:p>
            <a:r>
              <a:rPr lang="sv-SE" dirty="0"/>
              <a:t>Regionens företag öronmärker stora värden för att bedriva FoU i egen regi</a:t>
            </a:r>
          </a:p>
        </p:txBody>
      </p:sp>
      <p:sp>
        <p:nvSpPr>
          <p:cNvPr id="3" name="Platshållare för text 2">
            <a:extLst>
              <a:ext uri="{FF2B5EF4-FFF2-40B4-BE49-F238E27FC236}">
                <a16:creationId xmlns:a16="http://schemas.microsoft.com/office/drawing/2014/main" id="{CBC12843-0DA5-6529-E321-94F613A4DB14}"/>
              </a:ext>
            </a:extLst>
          </p:cNvPr>
          <p:cNvSpPr>
            <a:spLocks noGrp="1"/>
          </p:cNvSpPr>
          <p:nvPr>
            <p:ph type="body" sz="quarter" idx="13"/>
          </p:nvPr>
        </p:nvSpPr>
        <p:spPr/>
        <p:txBody>
          <a:bodyPr/>
          <a:lstStyle/>
          <a:p>
            <a:r>
              <a:rPr lang="sv-SE" dirty="0"/>
              <a:t>REALA FOU-KRONOR PER SYSSELSATT I FÖRETAG – VARTANNAT ÅR FRÅN 2007</a:t>
            </a:r>
          </a:p>
        </p:txBody>
      </p:sp>
      <p:sp>
        <p:nvSpPr>
          <p:cNvPr id="5" name="Platshållare för text 4">
            <a:extLst>
              <a:ext uri="{FF2B5EF4-FFF2-40B4-BE49-F238E27FC236}">
                <a16:creationId xmlns:a16="http://schemas.microsoft.com/office/drawing/2014/main" id="{A15A20EA-035D-BCF5-ACA4-4E1CB8B79E62}"/>
              </a:ext>
            </a:extLst>
          </p:cNvPr>
          <p:cNvSpPr>
            <a:spLocks noGrp="1"/>
          </p:cNvSpPr>
          <p:nvPr>
            <p:ph type="body" sz="quarter" idx="15"/>
          </p:nvPr>
        </p:nvSpPr>
        <p:spPr>
          <a:xfrm>
            <a:off x="839788" y="5898049"/>
            <a:ext cx="9866312" cy="246221"/>
          </a:xfrm>
        </p:spPr>
        <p:txBody>
          <a:bodyPr/>
          <a:lstStyle/>
          <a:p>
            <a:r>
              <a:rPr lang="sv-SE" sz="1000" dirty="0"/>
              <a:t>Källa: SCB</a:t>
            </a:r>
          </a:p>
        </p:txBody>
      </p:sp>
      <p:graphicFrame>
        <p:nvGraphicFramePr>
          <p:cNvPr id="9" name="Platshållare för innehåll 8">
            <a:extLst>
              <a:ext uri="{FF2B5EF4-FFF2-40B4-BE49-F238E27FC236}">
                <a16:creationId xmlns:a16="http://schemas.microsoft.com/office/drawing/2014/main" id="{1E0AE0CB-2719-4EE0-82A9-E7DE3F3CA933}"/>
              </a:ext>
            </a:extLst>
          </p:cNvPr>
          <p:cNvGraphicFramePr>
            <a:graphicFrameLocks noGrp="1"/>
          </p:cNvGraphicFramePr>
          <p:nvPr>
            <p:ph sz="quarter" idx="14"/>
            <p:extLst>
              <p:ext uri="{D42A27DB-BD31-4B8C-83A1-F6EECF244321}">
                <p14:modId xmlns:p14="http://schemas.microsoft.com/office/powerpoint/2010/main" val="2476439659"/>
              </p:ext>
            </p:extLst>
          </p:nvPr>
        </p:nvGraphicFramePr>
        <p:xfrm>
          <a:off x="839788" y="1808163"/>
          <a:ext cx="9720262"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9">
            <a:extLst>
              <a:ext uri="{FF2B5EF4-FFF2-40B4-BE49-F238E27FC236}">
                <a16:creationId xmlns:a16="http://schemas.microsoft.com/office/drawing/2014/main" id="{A387FED7-24E7-4085-238B-B15E1A648326}"/>
              </a:ext>
            </a:extLst>
          </p:cNvPr>
          <p:cNvSpPr txBox="1"/>
          <p:nvPr/>
        </p:nvSpPr>
        <p:spPr>
          <a:xfrm>
            <a:off x="9925703" y="186873"/>
            <a:ext cx="2065175" cy="523220"/>
          </a:xfrm>
          <a:prstGeom prst="rect">
            <a:avLst/>
          </a:prstGeom>
          <a:noFill/>
        </p:spPr>
        <p:txBody>
          <a:bodyPr wrap="square" rtlCol="0">
            <a:spAutoFit/>
          </a:bodyPr>
          <a:lstStyle/>
          <a:p>
            <a:pPr algn="ctr"/>
            <a:r>
              <a:rPr lang="sv-SE" sz="1400" dirty="0">
                <a:solidFill>
                  <a:srgbClr val="D36248"/>
                </a:solidFill>
              </a:rPr>
              <a:t>Nästa publicering av FOU sker nov 2024</a:t>
            </a:r>
          </a:p>
        </p:txBody>
      </p:sp>
    </p:spTree>
    <p:extLst>
      <p:ext uri="{BB962C8B-B14F-4D97-AF65-F5344CB8AC3E}">
        <p14:creationId xmlns:p14="http://schemas.microsoft.com/office/powerpoint/2010/main" val="287264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104AE-0D72-A412-ACF5-6D326A7E3736}"/>
              </a:ext>
            </a:extLst>
          </p:cNvPr>
          <p:cNvSpPr>
            <a:spLocks noGrp="1"/>
          </p:cNvSpPr>
          <p:nvPr>
            <p:ph type="title"/>
          </p:nvPr>
        </p:nvSpPr>
        <p:spPr/>
        <p:txBody>
          <a:bodyPr/>
          <a:lstStyle/>
          <a:p>
            <a:r>
              <a:rPr lang="sv-SE" dirty="0"/>
              <a:t>Stark exportkapacitet bland Göteborgsregionens företag</a:t>
            </a:r>
          </a:p>
        </p:txBody>
      </p:sp>
      <p:sp>
        <p:nvSpPr>
          <p:cNvPr id="3" name="Platshållare för text 2">
            <a:extLst>
              <a:ext uri="{FF2B5EF4-FFF2-40B4-BE49-F238E27FC236}">
                <a16:creationId xmlns:a16="http://schemas.microsoft.com/office/drawing/2014/main" id="{6A8166DE-835C-5435-E283-E5D29DBB974E}"/>
              </a:ext>
            </a:extLst>
          </p:cNvPr>
          <p:cNvSpPr>
            <a:spLocks noGrp="1"/>
          </p:cNvSpPr>
          <p:nvPr>
            <p:ph type="body" sz="quarter" idx="13"/>
          </p:nvPr>
        </p:nvSpPr>
        <p:spPr/>
        <p:txBody>
          <a:bodyPr/>
          <a:lstStyle/>
          <a:p>
            <a:r>
              <a:rPr lang="sv-SE" dirty="0"/>
              <a:t>REALA EXPORTKRONOR PER SYSSELSATT I Företag – VARTANNAT ÅR FRÅN 2009</a:t>
            </a:r>
          </a:p>
        </p:txBody>
      </p:sp>
      <p:sp>
        <p:nvSpPr>
          <p:cNvPr id="5" name="Platshållare för text 4">
            <a:extLst>
              <a:ext uri="{FF2B5EF4-FFF2-40B4-BE49-F238E27FC236}">
                <a16:creationId xmlns:a16="http://schemas.microsoft.com/office/drawing/2014/main" id="{B2F7D9A2-10F6-5316-0D3C-421D2FAAAF74}"/>
              </a:ext>
            </a:extLst>
          </p:cNvPr>
          <p:cNvSpPr>
            <a:spLocks noGrp="1"/>
          </p:cNvSpPr>
          <p:nvPr>
            <p:ph type="body" sz="quarter" idx="15"/>
          </p:nvPr>
        </p:nvSpPr>
        <p:spPr>
          <a:xfrm>
            <a:off x="839788" y="5898049"/>
            <a:ext cx="9866312" cy="246221"/>
          </a:xfrm>
        </p:spPr>
        <p:txBody>
          <a:bodyPr/>
          <a:lstStyle/>
          <a:p>
            <a:r>
              <a:rPr lang="sv-SE" sz="1000" dirty="0"/>
              <a:t>Källa: SCB</a:t>
            </a:r>
          </a:p>
        </p:txBody>
      </p:sp>
      <p:graphicFrame>
        <p:nvGraphicFramePr>
          <p:cNvPr id="9" name="Platshållare för innehåll 8">
            <a:extLst>
              <a:ext uri="{FF2B5EF4-FFF2-40B4-BE49-F238E27FC236}">
                <a16:creationId xmlns:a16="http://schemas.microsoft.com/office/drawing/2014/main" id="{F995D756-5B0F-4659-9A99-7C7AB6C2E4E4}"/>
              </a:ext>
            </a:extLst>
          </p:cNvPr>
          <p:cNvGraphicFramePr>
            <a:graphicFrameLocks noGrp="1"/>
          </p:cNvGraphicFramePr>
          <p:nvPr>
            <p:ph sz="quarter" idx="14"/>
            <p:extLst>
              <p:ext uri="{D42A27DB-BD31-4B8C-83A1-F6EECF244321}">
                <p14:modId xmlns:p14="http://schemas.microsoft.com/office/powerpoint/2010/main" val="3881718454"/>
              </p:ext>
            </p:extLst>
          </p:nvPr>
        </p:nvGraphicFramePr>
        <p:xfrm>
          <a:off x="839788" y="1808163"/>
          <a:ext cx="9720000" cy="399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341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104AE-0D72-A412-ACF5-6D326A7E3736}"/>
              </a:ext>
            </a:extLst>
          </p:cNvPr>
          <p:cNvSpPr>
            <a:spLocks noGrp="1"/>
          </p:cNvSpPr>
          <p:nvPr>
            <p:ph type="title"/>
          </p:nvPr>
        </p:nvSpPr>
        <p:spPr/>
        <p:txBody>
          <a:bodyPr>
            <a:normAutofit/>
          </a:bodyPr>
          <a:lstStyle/>
          <a:p>
            <a:r>
              <a:rPr lang="sv-SE" dirty="0"/>
              <a:t>Västsveriges företag visar på urstark innovationspotential </a:t>
            </a:r>
          </a:p>
        </p:txBody>
      </p:sp>
      <p:sp>
        <p:nvSpPr>
          <p:cNvPr id="3" name="Platshållare för text 2">
            <a:extLst>
              <a:ext uri="{FF2B5EF4-FFF2-40B4-BE49-F238E27FC236}">
                <a16:creationId xmlns:a16="http://schemas.microsoft.com/office/drawing/2014/main" id="{6A8166DE-835C-5435-E283-E5D29DBB974E}"/>
              </a:ext>
            </a:extLst>
          </p:cNvPr>
          <p:cNvSpPr>
            <a:spLocks noGrp="1"/>
          </p:cNvSpPr>
          <p:nvPr>
            <p:ph type="body" sz="quarter" idx="13"/>
          </p:nvPr>
        </p:nvSpPr>
        <p:spPr>
          <a:xfrm>
            <a:off x="839788" y="1231901"/>
            <a:ext cx="8260669" cy="468312"/>
          </a:xfrm>
        </p:spPr>
        <p:txBody>
          <a:bodyPr/>
          <a:lstStyle/>
          <a:p>
            <a:r>
              <a:rPr lang="sv-SE" dirty="0"/>
              <a:t>VÄSTSVERIGES RANKING RESULTAT FÖR INNOVATIONSPOTENTIAL, TOTALT (2014-2023) SAMT för FOU i Företag (2016-2023) </a:t>
            </a:r>
          </a:p>
        </p:txBody>
      </p:sp>
      <p:sp>
        <p:nvSpPr>
          <p:cNvPr id="5" name="Platshållare för text 4">
            <a:extLst>
              <a:ext uri="{FF2B5EF4-FFF2-40B4-BE49-F238E27FC236}">
                <a16:creationId xmlns:a16="http://schemas.microsoft.com/office/drawing/2014/main" id="{B2F7D9A2-10F6-5316-0D3C-421D2FAAAF74}"/>
              </a:ext>
            </a:extLst>
          </p:cNvPr>
          <p:cNvSpPr>
            <a:spLocks noGrp="1"/>
          </p:cNvSpPr>
          <p:nvPr>
            <p:ph type="body" sz="quarter" idx="15"/>
          </p:nvPr>
        </p:nvSpPr>
        <p:spPr>
          <a:xfrm>
            <a:off x="839788" y="5898049"/>
            <a:ext cx="9866312" cy="246221"/>
          </a:xfrm>
        </p:spPr>
        <p:txBody>
          <a:bodyPr/>
          <a:lstStyle/>
          <a:p>
            <a:r>
              <a:rPr lang="sv-SE" sz="1000" dirty="0"/>
              <a:t>Källa: Europa Kommissionen, RIS (2023)</a:t>
            </a:r>
          </a:p>
        </p:txBody>
      </p:sp>
      <p:graphicFrame>
        <p:nvGraphicFramePr>
          <p:cNvPr id="11" name="Platshållare för innehåll 10">
            <a:extLst>
              <a:ext uri="{FF2B5EF4-FFF2-40B4-BE49-F238E27FC236}">
                <a16:creationId xmlns:a16="http://schemas.microsoft.com/office/drawing/2014/main" id="{F37C03CC-5B42-7A55-2E62-CC34A3153C16}"/>
              </a:ext>
            </a:extLst>
          </p:cNvPr>
          <p:cNvGraphicFramePr>
            <a:graphicFrameLocks noGrp="1"/>
          </p:cNvGraphicFramePr>
          <p:nvPr>
            <p:ph sz="quarter" idx="14"/>
            <p:extLst>
              <p:ext uri="{D42A27DB-BD31-4B8C-83A1-F6EECF244321}">
                <p14:modId xmlns:p14="http://schemas.microsoft.com/office/powerpoint/2010/main" val="1119268040"/>
              </p:ext>
            </p:extLst>
          </p:nvPr>
        </p:nvGraphicFramePr>
        <p:xfrm>
          <a:off x="839788" y="1808163"/>
          <a:ext cx="9720262" cy="399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1843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19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7DF468-C84E-4CF3-B2D9-CA977EE46E2F}"/>
              </a:ext>
            </a:extLst>
          </p:cNvPr>
          <p:cNvSpPr>
            <a:spLocks noGrp="1"/>
          </p:cNvSpPr>
          <p:nvPr>
            <p:ph type="title"/>
          </p:nvPr>
        </p:nvSpPr>
        <p:spPr/>
        <p:txBody>
          <a:bodyPr/>
          <a:lstStyle/>
          <a:p>
            <a:r>
              <a:rPr lang="sv-SE" dirty="0"/>
              <a:t>Sammanfattning- kommentar och analys</a:t>
            </a:r>
          </a:p>
        </p:txBody>
      </p:sp>
      <p:sp>
        <p:nvSpPr>
          <p:cNvPr id="4" name="Platshållare för innehåll 3">
            <a:extLst>
              <a:ext uri="{FF2B5EF4-FFF2-40B4-BE49-F238E27FC236}">
                <a16:creationId xmlns:a16="http://schemas.microsoft.com/office/drawing/2014/main" id="{80867DA0-78AC-4DF3-900E-8233FDD3717A}"/>
              </a:ext>
            </a:extLst>
          </p:cNvPr>
          <p:cNvSpPr>
            <a:spLocks noGrp="1"/>
          </p:cNvSpPr>
          <p:nvPr>
            <p:ph idx="1"/>
          </p:nvPr>
        </p:nvSpPr>
        <p:spPr>
          <a:xfrm>
            <a:off x="838200" y="1825625"/>
            <a:ext cx="10515600" cy="4126288"/>
          </a:xfrm>
        </p:spPr>
        <p:txBody>
          <a:bodyPr>
            <a:normAutofit fontScale="92500"/>
          </a:bodyPr>
          <a:lstStyle/>
          <a:p>
            <a:pPr marL="0" indent="0">
              <a:spcBef>
                <a:spcPts val="0"/>
              </a:spcBef>
              <a:spcAft>
                <a:spcPts val="600"/>
              </a:spcAft>
              <a:buNone/>
            </a:pPr>
            <a:r>
              <a:rPr lang="sv-SE" sz="1100" b="1" dirty="0"/>
              <a:t>Övergripande mål </a:t>
            </a:r>
            <a:br>
              <a:rPr lang="sv-SE" sz="1100" dirty="0"/>
            </a:br>
            <a:r>
              <a:rPr lang="sv-SE" sz="1100" dirty="0"/>
              <a:t>Sysselsättning, senaste utfall visar på att cirka 12 800 jobb försvann mellan 2019 och 2020, dock sker en stark återhämning mellan 2021 och 2022 då drygt 37 500 fler jobb</a:t>
            </a:r>
            <a:br>
              <a:rPr lang="sv-SE" sz="1100" dirty="0"/>
            </a:br>
            <a:r>
              <a:rPr lang="sv-SE" sz="1100" dirty="0"/>
              <a:t>har tillförts i Göteborgsregionen. Även för 2023, visar preliminära siffror att Göteborgsregionen haft en hyfsat bra jobbtillväxt – dock är siffrorna inte kvalitetssäkrade ännu.</a:t>
            </a:r>
          </a:p>
          <a:p>
            <a:pPr marL="0" indent="0">
              <a:spcBef>
                <a:spcPts val="0"/>
              </a:spcBef>
              <a:spcAft>
                <a:spcPts val="600"/>
              </a:spcAft>
              <a:buNone/>
            </a:pPr>
            <a:r>
              <a:rPr lang="sv-SE" sz="1100" dirty="0"/>
              <a:t>	</a:t>
            </a:r>
            <a:r>
              <a:rPr lang="sv-SE" sz="1100" i="1" dirty="0"/>
              <a:t>Kvar mot övergripande mål är cirka 62 500 fler jobb (2023-2035). </a:t>
            </a:r>
          </a:p>
          <a:p>
            <a:pPr marL="0" indent="0">
              <a:spcBef>
                <a:spcPts val="0"/>
              </a:spcBef>
              <a:spcAft>
                <a:spcPts val="600"/>
              </a:spcAft>
              <a:buNone/>
            </a:pPr>
            <a:r>
              <a:rPr lang="sv-SE" sz="1100" b="1" dirty="0"/>
              <a:t>Mål 1</a:t>
            </a:r>
            <a:br>
              <a:rPr lang="sv-SE" sz="1100" dirty="0"/>
            </a:br>
            <a:r>
              <a:rPr lang="sv-SE" sz="1100" dirty="0"/>
              <a:t>Under den senaste perioden har vi sett att arbetslösheten är ökat med en svagare ekonomi, men Göteborgsregionen har fortsatt lägst bland storstadsregioner.</a:t>
            </a:r>
            <a:br>
              <a:rPr lang="sv-SE" sz="1100" dirty="0"/>
            </a:br>
            <a:r>
              <a:rPr lang="sv-SE" sz="1100" dirty="0"/>
              <a:t>Flyttnettot av högutbildade är positivt sett till hela befolkningen (framförallt bland yngre 21-27 år), men är fortsatt negativt för personer mellan 28-64 år.</a:t>
            </a:r>
            <a:br>
              <a:rPr lang="sv-SE" sz="1100" dirty="0"/>
            </a:br>
            <a:r>
              <a:rPr lang="sv-SE" sz="1100" dirty="0"/>
              <a:t>European Regional Competitiveness Index: Konkurrenskraften förbättras jämfört med tidigare mätning. Liten marknad och bristande infrastruktur är fortfarande två faktorer</a:t>
            </a:r>
            <a:br>
              <a:rPr lang="sv-SE" sz="1100" dirty="0"/>
            </a:br>
            <a:r>
              <a:rPr lang="sv-SE" sz="1100" dirty="0"/>
              <a:t>som hindrar Västsverige att hamna längre upp, men kommer antagligen förbättras i senare RCI med tanke på alla pågående regionala infrastrukturprojekt.</a:t>
            </a:r>
            <a:br>
              <a:rPr lang="sv-SE" sz="1100" dirty="0"/>
            </a:br>
            <a:endParaRPr lang="sv-SE" sz="1100" dirty="0"/>
          </a:p>
          <a:p>
            <a:pPr marL="0" indent="0">
              <a:spcBef>
                <a:spcPts val="0"/>
              </a:spcBef>
              <a:spcAft>
                <a:spcPts val="600"/>
              </a:spcAft>
              <a:buNone/>
            </a:pPr>
            <a:r>
              <a:rPr lang="sv-SE" sz="1100" b="1" dirty="0"/>
              <a:t>Mål 2</a:t>
            </a:r>
            <a:br>
              <a:rPr lang="sv-SE" sz="1100" dirty="0"/>
            </a:br>
            <a:r>
              <a:rPr lang="sv-SE" sz="1100" dirty="0"/>
              <a:t>BRP per invånare utvecklas bra i regionen (senaste decenniet visar på en stark tillväxttakt), men här ligger Stockholmsregionen och andra europeiska regioner klart bättre nivå. </a:t>
            </a:r>
            <a:br>
              <a:rPr lang="sv-SE" sz="1100" dirty="0"/>
            </a:br>
            <a:r>
              <a:rPr lang="sv-SE" sz="1100" dirty="0"/>
              <a:t>Befolkningen i regionen växer. Under 2022 och 2023 ser vi att tillväxttakten tagit sig till en mer normal nivå i modern tid på cirka 1%.</a:t>
            </a:r>
            <a:br>
              <a:rPr lang="sv-SE" sz="1100" dirty="0"/>
            </a:br>
            <a:r>
              <a:rPr lang="sv-SE" sz="1100" dirty="0"/>
              <a:t>Decoupling går åt rätt håll i GR, men andra storstadsregioner i Sverige gör ett bättre jobb och har lägre CO2-utsläpp. Förklaringen är att vi har en större industribas gentemot övriga storstadsregioner. Vår decoupling kommer i första hand från en mkt stark ekonomisk tillväxt istället för en, som i andra storstadsregioner, både hög ekonomisk tillväxt samt en starkare minskning av CO2-utsläpp. Vid ställningen 2022 har GRs CO2-utsläpp minskat med 20 procent (jämfört med 2000) samtidigt som den regionala ekonomin har mer än dubblerats.</a:t>
            </a:r>
            <a:br>
              <a:rPr lang="sv-SE" sz="1100" dirty="0">
                <a:solidFill>
                  <a:srgbClr val="FF0000"/>
                </a:solidFill>
              </a:rPr>
            </a:br>
            <a:endParaRPr lang="sv-SE" sz="1100" dirty="0">
              <a:solidFill>
                <a:srgbClr val="FF0000"/>
              </a:solidFill>
            </a:endParaRPr>
          </a:p>
          <a:p>
            <a:pPr marL="0" indent="0">
              <a:spcBef>
                <a:spcPts val="0"/>
              </a:spcBef>
              <a:spcAft>
                <a:spcPts val="600"/>
              </a:spcAft>
              <a:buNone/>
            </a:pPr>
            <a:r>
              <a:rPr lang="sv-SE" sz="1100" b="1" dirty="0"/>
              <a:t>Mål 3</a:t>
            </a:r>
            <a:br>
              <a:rPr lang="sv-SE" sz="1100" dirty="0">
                <a:solidFill>
                  <a:srgbClr val="FF0000"/>
                </a:solidFill>
              </a:rPr>
            </a:br>
            <a:r>
              <a:rPr lang="sv-SE" sz="1100" dirty="0"/>
              <a:t>Företagsklimatet är oförändrat i Insikt 2023. Göteborgs Stad ligger kvar på NKI 71, vilket är lägre än i Stockholms Stad (NKI 72) och lägre än rikssnittet (NKI 75) och Malmö Stad (NKI 74). Därmed uppnås inte målet storstäder emellan. På regionnivå förbättras resultatet med en enhet för Malmöregionen (från NKI 73 till 74) och resultatet är oförändrat i både Stockholmsregionen (NKI 75) och Göteborgsregionen (NKI 71). Därmed uppnås inte heller målet om att ha bäst företagsklimat bland storstadsregionerna.</a:t>
            </a:r>
            <a:br>
              <a:rPr lang="sv-SE" sz="1100" dirty="0"/>
            </a:br>
            <a:r>
              <a:rPr lang="sv-SE" sz="1100" dirty="0"/>
              <a:t>FoU och varuexport står sig starkt gentemot andra storstadsregioner och Göteborgsregionen visar på en betydligt högre produktivitet.</a:t>
            </a:r>
            <a:br>
              <a:rPr lang="sv-SE" sz="1100" dirty="0"/>
            </a:br>
            <a:r>
              <a:rPr lang="sv-SE" sz="1100" dirty="0"/>
              <a:t>FoU-kapaciteten står sig fortsatt mycket stark i Europa.</a:t>
            </a:r>
          </a:p>
        </p:txBody>
      </p:sp>
    </p:spTree>
    <p:extLst>
      <p:ext uri="{BB962C8B-B14F-4D97-AF65-F5344CB8AC3E}">
        <p14:creationId xmlns:p14="http://schemas.microsoft.com/office/powerpoint/2010/main" val="283852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ruta 5"/>
          <p:cNvSpPr txBox="1"/>
          <p:nvPr/>
        </p:nvSpPr>
        <p:spPr>
          <a:xfrm>
            <a:off x="0" y="5929"/>
            <a:ext cx="12192000" cy="2800767"/>
          </a:xfrm>
          <a:prstGeom prst="rect">
            <a:avLst/>
          </a:prstGeom>
          <a:noFill/>
        </p:spPr>
        <p:txBody>
          <a:bodyPr wrap="square" rtlCol="0">
            <a:spAutoFit/>
          </a:bodyPr>
          <a:lstStyle/>
          <a:p>
            <a:endParaRPr lang="sv-SE" sz="4400">
              <a:solidFill>
                <a:schemeClr val="bg1"/>
              </a:solidFill>
            </a:endParaRPr>
          </a:p>
          <a:p>
            <a:endParaRPr lang="sv-SE" sz="4400">
              <a:solidFill>
                <a:schemeClr val="bg1"/>
              </a:solidFill>
            </a:endParaRPr>
          </a:p>
          <a:p>
            <a:r>
              <a:rPr lang="sv-SE" sz="4400" b="1">
                <a:solidFill>
                  <a:schemeClr val="bg1"/>
                </a:solidFill>
              </a:rPr>
              <a:t>	Övergripande mål 1 </a:t>
            </a:r>
          </a:p>
          <a:p>
            <a:r>
              <a:rPr lang="sv-SE" sz="4400">
                <a:solidFill>
                  <a:schemeClr val="bg1"/>
                </a:solidFill>
              </a:rPr>
              <a:t>	Minst 120 000 nya jobb till 2035</a:t>
            </a:r>
          </a:p>
        </p:txBody>
      </p:sp>
    </p:spTree>
    <p:extLst>
      <p:ext uri="{BB962C8B-B14F-4D97-AF65-F5344CB8AC3E}">
        <p14:creationId xmlns:p14="http://schemas.microsoft.com/office/powerpoint/2010/main" val="380056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5F1"/>
        </a:solidFill>
        <a:effectLst/>
      </p:bgPr>
    </p:bg>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55418" y="520651"/>
            <a:ext cx="8924936" cy="468312"/>
          </a:xfrm>
        </p:spPr>
        <p:txBody>
          <a:bodyPr/>
          <a:lstStyle/>
          <a:p>
            <a:r>
              <a:rPr lang="sv-SE" dirty="0"/>
              <a:t>Sysselsatta, befolkning och förvärvsgrad 15-74 år i Göteborgsregionen</a:t>
            </a:r>
            <a:br>
              <a:rPr lang="sv-SE" dirty="0"/>
            </a:br>
            <a:r>
              <a:rPr lang="sv-SE" dirty="0"/>
              <a:t>samt avräkning av sysselsättningstillväxtens utfall mot mål år 2035 </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6224458"/>
            <a:ext cx="9866312" cy="230832"/>
          </a:xfrm>
        </p:spPr>
        <p:txBody>
          <a:bodyPr/>
          <a:lstStyle/>
          <a:p>
            <a:r>
              <a:rPr lang="sv-SE"/>
              <a:t>Källa: SCB och Business Region Göteborg</a:t>
            </a:r>
          </a:p>
        </p:txBody>
      </p:sp>
      <p:graphicFrame>
        <p:nvGraphicFramePr>
          <p:cNvPr id="10" name="Tabell 9">
            <a:extLst>
              <a:ext uri="{FF2B5EF4-FFF2-40B4-BE49-F238E27FC236}">
                <a16:creationId xmlns:a16="http://schemas.microsoft.com/office/drawing/2014/main" id="{AFAB0E0A-C2F5-4595-A735-6F75E73C3F82}"/>
              </a:ext>
            </a:extLst>
          </p:cNvPr>
          <p:cNvGraphicFramePr>
            <a:graphicFrameLocks noGrp="1"/>
          </p:cNvGraphicFramePr>
          <p:nvPr>
            <p:extLst>
              <p:ext uri="{D42A27DB-BD31-4B8C-83A1-F6EECF244321}">
                <p14:modId xmlns:p14="http://schemas.microsoft.com/office/powerpoint/2010/main" val="1414875895"/>
              </p:ext>
            </p:extLst>
          </p:nvPr>
        </p:nvGraphicFramePr>
        <p:xfrm>
          <a:off x="951380" y="1078104"/>
          <a:ext cx="8735560" cy="4947748"/>
        </p:xfrm>
        <a:graphic>
          <a:graphicData uri="http://schemas.openxmlformats.org/drawingml/2006/table">
            <a:tbl>
              <a:tblPr firstRow="1" firstCol="1" bandRow="1"/>
              <a:tblGrid>
                <a:gridCol w="599260">
                  <a:extLst>
                    <a:ext uri="{9D8B030D-6E8A-4147-A177-3AD203B41FA5}">
                      <a16:colId xmlns:a16="http://schemas.microsoft.com/office/drawing/2014/main" val="3776048388"/>
                    </a:ext>
                  </a:extLst>
                </a:gridCol>
                <a:gridCol w="158987">
                  <a:extLst>
                    <a:ext uri="{9D8B030D-6E8A-4147-A177-3AD203B41FA5}">
                      <a16:colId xmlns:a16="http://schemas.microsoft.com/office/drawing/2014/main" val="1831200466"/>
                    </a:ext>
                  </a:extLst>
                </a:gridCol>
                <a:gridCol w="1612584">
                  <a:extLst>
                    <a:ext uri="{9D8B030D-6E8A-4147-A177-3AD203B41FA5}">
                      <a16:colId xmlns:a16="http://schemas.microsoft.com/office/drawing/2014/main" val="348837883"/>
                    </a:ext>
                  </a:extLst>
                </a:gridCol>
                <a:gridCol w="1607343">
                  <a:extLst>
                    <a:ext uri="{9D8B030D-6E8A-4147-A177-3AD203B41FA5}">
                      <a16:colId xmlns:a16="http://schemas.microsoft.com/office/drawing/2014/main" val="2171961341"/>
                    </a:ext>
                  </a:extLst>
                </a:gridCol>
                <a:gridCol w="158987">
                  <a:extLst>
                    <a:ext uri="{9D8B030D-6E8A-4147-A177-3AD203B41FA5}">
                      <a16:colId xmlns:a16="http://schemas.microsoft.com/office/drawing/2014/main" val="2324977780"/>
                    </a:ext>
                  </a:extLst>
                </a:gridCol>
                <a:gridCol w="1504876">
                  <a:extLst>
                    <a:ext uri="{9D8B030D-6E8A-4147-A177-3AD203B41FA5}">
                      <a16:colId xmlns:a16="http://schemas.microsoft.com/office/drawing/2014/main" val="108111145"/>
                    </a:ext>
                  </a:extLst>
                </a:gridCol>
                <a:gridCol w="1568294">
                  <a:extLst>
                    <a:ext uri="{9D8B030D-6E8A-4147-A177-3AD203B41FA5}">
                      <a16:colId xmlns:a16="http://schemas.microsoft.com/office/drawing/2014/main" val="1417914373"/>
                    </a:ext>
                  </a:extLst>
                </a:gridCol>
                <a:gridCol w="1525229">
                  <a:extLst>
                    <a:ext uri="{9D8B030D-6E8A-4147-A177-3AD203B41FA5}">
                      <a16:colId xmlns:a16="http://schemas.microsoft.com/office/drawing/2014/main" val="1841651321"/>
                    </a:ext>
                  </a:extLst>
                </a:gridCol>
              </a:tblGrid>
              <a:tr h="223874">
                <a:tc>
                  <a:txBody>
                    <a:bodyPr/>
                    <a:lstStyle/>
                    <a:p>
                      <a:pPr>
                        <a:lnSpc>
                          <a:spcPct val="107000"/>
                        </a:lnSpc>
                      </a:pPr>
                      <a:endParaRPr lang="sv-SE" sz="1000" b="0" dirty="0">
                        <a:effectLst/>
                        <a:latin typeface="Calibri" panose="020F0502020204030204" pitchFamily="34" charset="0"/>
                        <a:cs typeface="Times New Roman" panose="02020603050405020304" pitchFamily="18" charset="0"/>
                      </a:endParaRPr>
                    </a:p>
                  </a:txBody>
                  <a:tcPr marL="39691" marR="39691" marT="0" marB="0" anchor="b">
                    <a:lnL>
                      <a:noFill/>
                    </a:lnL>
                    <a:lnR>
                      <a:noFill/>
                    </a:lnR>
                    <a:lnT>
                      <a:noFill/>
                    </a:lnT>
                    <a:lnB>
                      <a:noFill/>
                    </a:lnB>
                    <a:solidFill>
                      <a:schemeClr val="tx2"/>
                    </a:solidFill>
                  </a:tcPr>
                </a:tc>
                <a:tc>
                  <a:txBody>
                    <a:bodyPr/>
                    <a:lstStyle/>
                    <a:p>
                      <a:pPr algn="ctr">
                        <a:lnSpc>
                          <a:spcPct val="115000"/>
                        </a:lnSpc>
                        <a:spcAft>
                          <a:spcPts val="0"/>
                        </a:spcAft>
                      </a:pPr>
                      <a:r>
                        <a:rPr lang="sv-SE" sz="800" b="0" u="none" strike="noStrike">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lnL>
                      <a:noFill/>
                    </a:lnL>
                    <a:lnR>
                      <a:noFill/>
                    </a:lnR>
                    <a:lnT>
                      <a:noFill/>
                    </a:lnT>
                    <a:lnB>
                      <a:noFill/>
                    </a:lnB>
                    <a:solidFill>
                      <a:schemeClr val="tx2"/>
                    </a:solidFill>
                  </a:tcPr>
                </a:tc>
                <a:tc gridSpan="2">
                  <a:txBody>
                    <a:bodyPr/>
                    <a:lstStyle/>
                    <a:p>
                      <a:pPr algn="ctr">
                        <a:lnSpc>
                          <a:spcPct val="115000"/>
                        </a:lnSpc>
                        <a:spcAft>
                          <a:spcPts val="0"/>
                        </a:spcAft>
                      </a:pPr>
                      <a:r>
                        <a:rPr lang="sv-SE" sz="900" b="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SYSSELSATTA</a:t>
                      </a:r>
                      <a:endParaRPr lang="sv-S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a:noFill/>
                    </a:lnT>
                    <a:lnB w="12700" cap="flat" cmpd="sng" algn="ctr">
                      <a:solidFill>
                        <a:srgbClr val="FFFFFF"/>
                      </a:solidFill>
                      <a:prstDash val="solid"/>
                      <a:round/>
                      <a:headEnd type="none" w="med" len="med"/>
                      <a:tailEnd type="none" w="med" len="med"/>
                    </a:lnB>
                    <a:solidFill>
                      <a:schemeClr val="tx2"/>
                    </a:solidFill>
                  </a:tcPr>
                </a:tc>
                <a:tc hMerge="1">
                  <a:txBody>
                    <a:bodyPr/>
                    <a:lstStyle/>
                    <a:p>
                      <a:endParaRPr lang="sv-SE"/>
                    </a:p>
                  </a:txBody>
                  <a:tcPr/>
                </a:tc>
                <a:tc>
                  <a:txBody>
                    <a:bodyPr/>
                    <a:lstStyle/>
                    <a:p>
                      <a:pPr algn="ctr">
                        <a:lnSpc>
                          <a:spcPct val="115000"/>
                        </a:lnSpc>
                        <a:spcAft>
                          <a:spcPts val="0"/>
                        </a:spcAft>
                      </a:pPr>
                      <a:r>
                        <a:rPr lang="sv-SE" sz="900" b="0" u="none" strike="noStrike">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a:noFill/>
                    </a:lnT>
                    <a:lnB>
                      <a:noFill/>
                    </a:lnB>
                    <a:solidFill>
                      <a:schemeClr val="tx2"/>
                    </a:solidFill>
                  </a:tcPr>
                </a:tc>
                <a:tc>
                  <a:txBody>
                    <a:bodyPr/>
                    <a:lstStyle/>
                    <a:p>
                      <a:pPr algn="ctr">
                        <a:lnSpc>
                          <a:spcPct val="115000"/>
                        </a:lnSpc>
                        <a:spcAft>
                          <a:spcPts val="0"/>
                        </a:spcAft>
                      </a:pPr>
                      <a:r>
                        <a:rPr lang="sv-SE" sz="900" b="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BEFOLKNING</a:t>
                      </a:r>
                      <a:endParaRPr lang="sv-SE"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a:noFill/>
                    </a:lnT>
                    <a:lnB>
                      <a:noFill/>
                    </a:lnB>
                    <a:solidFill>
                      <a:schemeClr val="tx2"/>
                    </a:solidFill>
                  </a:tcPr>
                </a:tc>
                <a:tc>
                  <a:txBody>
                    <a:bodyPr/>
                    <a:lstStyle/>
                    <a:p>
                      <a:pPr algn="ctr">
                        <a:lnSpc>
                          <a:spcPct val="107000"/>
                        </a:lnSpc>
                      </a:pPr>
                      <a:endParaRPr lang="sv-SE" sz="900" b="0">
                        <a:effectLst/>
                        <a:latin typeface="Calibri" panose="020F0502020204030204" pitchFamily="34" charset="0"/>
                        <a:cs typeface="Times New Roman" panose="02020603050405020304" pitchFamily="18" charset="0"/>
                      </a:endParaRPr>
                    </a:p>
                  </a:txBody>
                  <a:tcPr marL="39691" marR="39691" marT="0" marB="0" anchor="ctr">
                    <a:lnL>
                      <a:noFill/>
                    </a:lnL>
                    <a:lnR>
                      <a:noFill/>
                    </a:lnR>
                    <a:lnT>
                      <a:noFill/>
                    </a:lnT>
                    <a:lnB>
                      <a:noFill/>
                    </a:lnB>
                    <a:solidFill>
                      <a:schemeClr val="tx2"/>
                    </a:solidFill>
                  </a:tcPr>
                </a:tc>
                <a:tc>
                  <a:txBody>
                    <a:bodyPr/>
                    <a:lstStyle/>
                    <a:p>
                      <a:pPr algn="ctr">
                        <a:lnSpc>
                          <a:spcPct val="115000"/>
                        </a:lnSpc>
                        <a:spcAft>
                          <a:spcPts val="0"/>
                        </a:spcAft>
                      </a:pPr>
                      <a:r>
                        <a:rPr lang="sv-SE" sz="900" b="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JOBBTILLVÄXT</a:t>
                      </a:r>
                      <a:endParaRPr lang="sv-SE"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a:noFill/>
                    </a:lnT>
                    <a:lnB>
                      <a:noFill/>
                    </a:lnB>
                    <a:solidFill>
                      <a:schemeClr val="tx2"/>
                    </a:solidFill>
                  </a:tcPr>
                </a:tc>
                <a:extLst>
                  <a:ext uri="{0D108BD9-81ED-4DB2-BD59-A6C34878D82A}">
                    <a16:rowId xmlns:a16="http://schemas.microsoft.com/office/drawing/2014/main" val="3555540723"/>
                  </a:ext>
                </a:extLst>
              </a:tr>
              <a:tr h="223874">
                <a:tc>
                  <a:txBody>
                    <a:bodyPr/>
                    <a:lstStyle/>
                    <a:p>
                      <a:pPr algn="ctr">
                        <a:lnSpc>
                          <a:spcPct val="115000"/>
                        </a:lnSpc>
                        <a:spcAft>
                          <a:spcPts val="0"/>
                        </a:spcAft>
                      </a:pPr>
                      <a:r>
                        <a:rPr lang="sv-SE" sz="900" b="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ÅR</a:t>
                      </a:r>
                      <a:endParaRPr lang="sv-SE" sz="1050" b="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a:noFill/>
                    </a:lnT>
                    <a:lnB>
                      <a:noFill/>
                    </a:lnB>
                    <a:solidFill>
                      <a:schemeClr val="tx2"/>
                    </a:solidFill>
                  </a:tcPr>
                </a:tc>
                <a:tc>
                  <a:txBody>
                    <a:bodyPr/>
                    <a:lstStyle/>
                    <a:p>
                      <a:pPr algn="ctr">
                        <a:lnSpc>
                          <a:spcPct val="115000"/>
                        </a:lnSpc>
                        <a:spcAft>
                          <a:spcPts val="0"/>
                        </a:spcAft>
                      </a:pPr>
                      <a:r>
                        <a:rPr lang="sv-SE" sz="900" b="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050" b="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lnL>
                      <a:noFill/>
                    </a:lnL>
                    <a:lnR>
                      <a:noFill/>
                    </a:lnR>
                    <a:lnT>
                      <a:noFill/>
                    </a:lnT>
                    <a:lnB>
                      <a:noFill/>
                    </a:lnB>
                    <a:solidFill>
                      <a:schemeClr val="tx2"/>
                    </a:solidFill>
                  </a:tcPr>
                </a:tc>
                <a:tc>
                  <a:txBody>
                    <a:bodyPr/>
                    <a:lstStyle/>
                    <a:p>
                      <a:pPr algn="ctr">
                        <a:lnSpc>
                          <a:spcPct val="115000"/>
                        </a:lnSpc>
                        <a:spcAft>
                          <a:spcPts val="0"/>
                        </a:spcAft>
                      </a:pPr>
                      <a:r>
                        <a:rPr lang="sv-SE" sz="900" b="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16-74 ÅR</a:t>
                      </a:r>
                      <a:endParaRPr lang="sv-SE"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w="12700" cap="flat" cmpd="sng" algn="ctr">
                      <a:solidFill>
                        <a:srgbClr val="FFFFFF"/>
                      </a:solidFill>
                      <a:prstDash val="solid"/>
                      <a:round/>
                      <a:headEnd type="none" w="med" len="med"/>
                      <a:tailEnd type="none" w="med" len="med"/>
                    </a:lnT>
                    <a:lnB>
                      <a:noFill/>
                    </a:lnB>
                    <a:solidFill>
                      <a:schemeClr val="tx2"/>
                    </a:solidFill>
                  </a:tcPr>
                </a:tc>
                <a:tc>
                  <a:txBody>
                    <a:bodyPr/>
                    <a:lstStyle/>
                    <a:p>
                      <a:pPr algn="ctr">
                        <a:lnSpc>
                          <a:spcPct val="115000"/>
                        </a:lnSpc>
                        <a:spcAft>
                          <a:spcPts val="0"/>
                        </a:spcAft>
                      </a:pPr>
                      <a:r>
                        <a:rPr lang="sv-SE" sz="900" b="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ÅRLIG TILLVÄXT</a:t>
                      </a:r>
                      <a:endParaRPr lang="sv-SE"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w="12700" cap="flat" cmpd="sng" algn="ctr">
                      <a:solidFill>
                        <a:srgbClr val="FFFFFF"/>
                      </a:solidFill>
                      <a:prstDash val="solid"/>
                      <a:round/>
                      <a:headEnd type="none" w="med" len="med"/>
                      <a:tailEnd type="none" w="med" len="med"/>
                    </a:lnT>
                    <a:lnB>
                      <a:noFill/>
                    </a:lnB>
                    <a:solidFill>
                      <a:schemeClr val="tx2"/>
                    </a:solidFill>
                  </a:tcPr>
                </a:tc>
                <a:tc>
                  <a:txBody>
                    <a:bodyPr/>
                    <a:lstStyle/>
                    <a:p>
                      <a:pPr algn="ctr">
                        <a:lnSpc>
                          <a:spcPct val="115000"/>
                        </a:lnSpc>
                        <a:spcAft>
                          <a:spcPts val="0"/>
                        </a:spcAft>
                      </a:pPr>
                      <a:r>
                        <a:rPr lang="sv-SE" sz="900" b="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lnL>
                      <a:noFill/>
                    </a:lnL>
                    <a:lnR>
                      <a:noFill/>
                    </a:lnR>
                    <a:lnT>
                      <a:noFill/>
                    </a:lnT>
                    <a:lnB>
                      <a:noFill/>
                    </a:lnB>
                    <a:solidFill>
                      <a:schemeClr val="tx2"/>
                    </a:solidFill>
                  </a:tcPr>
                </a:tc>
                <a:tc>
                  <a:txBody>
                    <a:bodyPr/>
                    <a:lstStyle/>
                    <a:p>
                      <a:pPr algn="ctr">
                        <a:lnSpc>
                          <a:spcPct val="115000"/>
                        </a:lnSpc>
                        <a:spcAft>
                          <a:spcPts val="0"/>
                        </a:spcAft>
                      </a:pPr>
                      <a:r>
                        <a:rPr lang="sv-SE" sz="900" b="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15-74 ÅR</a:t>
                      </a:r>
                      <a:endParaRPr lang="sv-SE"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a:noFill/>
                    </a:lnT>
                    <a:lnB>
                      <a:noFill/>
                    </a:lnB>
                    <a:solidFill>
                      <a:schemeClr val="tx2"/>
                    </a:solidFill>
                  </a:tcPr>
                </a:tc>
                <a:tc>
                  <a:txBody>
                    <a:bodyPr/>
                    <a:lstStyle/>
                    <a:p>
                      <a:pPr algn="ctr">
                        <a:lnSpc>
                          <a:spcPct val="115000"/>
                        </a:lnSpc>
                        <a:spcAft>
                          <a:spcPts val="0"/>
                        </a:spcAft>
                      </a:pPr>
                      <a:r>
                        <a:rPr lang="sv-SE" sz="900" b="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FÖRVÄRVSGRAD</a:t>
                      </a:r>
                      <a:endParaRPr lang="sv-SE"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a:noFill/>
                    </a:lnT>
                    <a:lnB>
                      <a:noFill/>
                    </a:lnB>
                    <a:solidFill>
                      <a:schemeClr val="tx2"/>
                    </a:solidFill>
                  </a:tcPr>
                </a:tc>
                <a:tc>
                  <a:txBody>
                    <a:bodyPr/>
                    <a:lstStyle/>
                    <a:p>
                      <a:pPr algn="ctr">
                        <a:lnSpc>
                          <a:spcPct val="115000"/>
                        </a:lnSpc>
                        <a:spcAft>
                          <a:spcPts val="0"/>
                        </a:spcAft>
                      </a:pPr>
                      <a:r>
                        <a:rPr lang="sv-SE" sz="900" b="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UTFALL/MÅL</a:t>
                      </a:r>
                      <a:endParaRPr lang="sv-SE" sz="105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91" marR="39691" marT="0" marB="0" anchor="ctr">
                    <a:lnL>
                      <a:noFill/>
                    </a:lnL>
                    <a:lnR>
                      <a:noFill/>
                    </a:lnR>
                    <a:lnT>
                      <a:noFill/>
                    </a:lnT>
                    <a:lnB>
                      <a:noFill/>
                    </a:lnB>
                    <a:solidFill>
                      <a:schemeClr val="tx2"/>
                    </a:solidFill>
                  </a:tcPr>
                </a:tc>
                <a:extLst>
                  <a:ext uri="{0D108BD9-81ED-4DB2-BD59-A6C34878D82A}">
                    <a16:rowId xmlns:a16="http://schemas.microsoft.com/office/drawing/2014/main" val="4263786436"/>
                  </a:ext>
                </a:extLst>
              </a:tr>
              <a:tr h="180000">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2000</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400 358</a:t>
                      </a:r>
                    </a:p>
                  </a:txBody>
                  <a:tcPr marL="9525" marR="9525" marT="9525" marB="0" anchor="ctr">
                    <a:lnL>
                      <a:noFill/>
                    </a:lnL>
                    <a:lnR>
                      <a:noFill/>
                    </a:lnR>
                    <a:lnT>
                      <a:noFill/>
                    </a:lnT>
                    <a:lnB>
                      <a:noFill/>
                    </a:lnB>
                    <a:no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620 292</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64,5%</a:t>
                      </a:r>
                    </a:p>
                  </a:txBody>
                  <a:tcPr marL="9525" marR="9525" marT="9525" marB="0" anchor="ctr">
                    <a:lnL>
                      <a:noFill/>
                    </a:lnL>
                    <a:lnR>
                      <a:noFill/>
                    </a:lnR>
                    <a:lnT>
                      <a:noFill/>
                    </a:lnT>
                    <a:lnB>
                      <a:noFill/>
                    </a:lnB>
                    <a:noFill/>
                  </a:tcPr>
                </a:tc>
                <a:tc>
                  <a:txBody>
                    <a:bodyPr/>
                    <a:lstStyle/>
                    <a:p>
                      <a:pPr algn="ctr">
                        <a:lnSpc>
                          <a:spcPct val="107000"/>
                        </a:lnSpc>
                      </a:pPr>
                      <a:endParaRPr lang="sv-SE" sz="90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noFill/>
                  </a:tcPr>
                </a:tc>
                <a:extLst>
                  <a:ext uri="{0D108BD9-81ED-4DB2-BD59-A6C34878D82A}">
                    <a16:rowId xmlns:a16="http://schemas.microsoft.com/office/drawing/2014/main" val="3344114718"/>
                  </a:ext>
                </a:extLst>
              </a:tr>
              <a:tr h="180000">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2001</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408 812</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8 455</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626 917</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65,2%</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901283181"/>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2002</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417 552</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8 740</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633 726</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65,9%</a:t>
                      </a:r>
                    </a:p>
                  </a:txBody>
                  <a:tcPr marL="9525" marR="9525" marT="9525" marB="0" anchor="ctr">
                    <a:lnL>
                      <a:noFill/>
                    </a:lnL>
                    <a:lnR>
                      <a:noFill/>
                    </a:lnR>
                    <a:lnT>
                      <a:noFill/>
                    </a:lnT>
                    <a:lnB>
                      <a:noFill/>
                    </a:lnB>
                    <a:noFill/>
                  </a:tcPr>
                </a:tc>
                <a:tc>
                  <a:txBody>
                    <a:bodyPr/>
                    <a:lstStyle/>
                    <a:p>
                      <a:pPr algn="ctr">
                        <a:lnSpc>
                          <a:spcPct val="107000"/>
                        </a:lnSpc>
                      </a:pPr>
                      <a:endParaRPr lang="sv-SE" sz="90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noFill/>
                  </a:tcPr>
                </a:tc>
                <a:extLst>
                  <a:ext uri="{0D108BD9-81ED-4DB2-BD59-A6C34878D82A}">
                    <a16:rowId xmlns:a16="http://schemas.microsoft.com/office/drawing/2014/main" val="1603505325"/>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2003</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414 742</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-2 810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640 801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64,7%</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762629034"/>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2004</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424 251</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9 509</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647 871</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a:noFill/>
                    </a:lnL>
                    <a:lnR>
                      <a:noFill/>
                    </a:lnR>
                    <a:lnT>
                      <a:noFill/>
                    </a:lnT>
                    <a:lnB>
                      <a:noFill/>
                    </a:lnB>
                    <a:no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noFill/>
                  </a:tcPr>
                </a:tc>
                <a:extLst>
                  <a:ext uri="{0D108BD9-81ED-4DB2-BD59-A6C34878D82A}">
                    <a16:rowId xmlns:a16="http://schemas.microsoft.com/office/drawing/2014/main" val="924325091"/>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2005</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428 246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3 995</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656 176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65,3%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671978221"/>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2006</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439 832</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11 586</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665 253</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66,1%</a:t>
                      </a:r>
                    </a:p>
                  </a:txBody>
                  <a:tcPr marL="9525" marR="9525" marT="9525" marB="0" anchor="ctr">
                    <a:lnL>
                      <a:noFill/>
                    </a:lnL>
                    <a:lnR>
                      <a:noFill/>
                    </a:lnR>
                    <a:lnT>
                      <a:noFill/>
                    </a:lnT>
                    <a:lnB>
                      <a:noFill/>
                    </a:lnB>
                    <a:no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noFill/>
                  </a:tcPr>
                </a:tc>
                <a:extLst>
                  <a:ext uri="{0D108BD9-81ED-4DB2-BD59-A6C34878D82A}">
                    <a16:rowId xmlns:a16="http://schemas.microsoft.com/office/drawing/2014/main" val="1520024820"/>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2007</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453 158</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13 326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673 219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67,3%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4192640353"/>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2008</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457 484</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4 326</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683 270</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67,0%</a:t>
                      </a:r>
                    </a:p>
                  </a:txBody>
                  <a:tcPr marL="9525" marR="9525" marT="9525" marB="0" anchor="ctr">
                    <a:lnL>
                      <a:noFill/>
                    </a:lnL>
                    <a:lnR>
                      <a:noFill/>
                    </a:lnR>
                    <a:lnT>
                      <a:noFill/>
                    </a:lnT>
                    <a:lnB>
                      <a:noFill/>
                    </a:lnB>
                    <a:no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noFill/>
                  </a:tcPr>
                </a:tc>
                <a:extLst>
                  <a:ext uri="{0D108BD9-81ED-4DB2-BD59-A6C34878D82A}">
                    <a16:rowId xmlns:a16="http://schemas.microsoft.com/office/drawing/2014/main" val="2674675931"/>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2009</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443 318</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-14 166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692 929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64,0%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734979448"/>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2010</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455 894</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12 576</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700 554</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a:noFill/>
                    </a:lnL>
                    <a:lnR>
                      <a:noFill/>
                    </a:lnR>
                    <a:lnT>
                      <a:noFill/>
                    </a:lnT>
                    <a:lnB>
                      <a:noFill/>
                    </a:lnB>
                    <a:no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noFill/>
                  </a:tcPr>
                </a:tc>
                <a:extLst>
                  <a:ext uri="{0D108BD9-81ED-4DB2-BD59-A6C34878D82A}">
                    <a16:rowId xmlns:a16="http://schemas.microsoft.com/office/drawing/2014/main" val="2685020240"/>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2011</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469 371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13 476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707 423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66,3%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248959869"/>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2012</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478 719</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9 348</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712 607</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a:noFill/>
                    </a:lnL>
                    <a:lnR>
                      <a:noFill/>
                    </a:lnR>
                    <a:lnT>
                      <a:noFill/>
                    </a:lnT>
                    <a:lnB>
                      <a:noFill/>
                    </a:lnB>
                    <a:no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noFill/>
                  </a:tcPr>
                </a:tc>
                <a:extLst>
                  <a:ext uri="{0D108BD9-81ED-4DB2-BD59-A6C34878D82A}">
                    <a16:rowId xmlns:a16="http://schemas.microsoft.com/office/drawing/2014/main" val="3998877705"/>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2013</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485 061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6 343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718 904</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67,5%</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880845460"/>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2014</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490 449</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5 387</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726 709</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a:noFill/>
                    </a:lnL>
                    <a:lnR>
                      <a:noFill/>
                    </a:lnR>
                    <a:lnT>
                      <a:noFill/>
                    </a:lnT>
                    <a:lnB>
                      <a:noFill/>
                    </a:lnB>
                    <a:no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noFill/>
                  </a:tcPr>
                </a:tc>
                <a:extLst>
                  <a:ext uri="{0D108BD9-81ED-4DB2-BD59-A6C34878D82A}">
                    <a16:rowId xmlns:a16="http://schemas.microsoft.com/office/drawing/2014/main" val="3148611095"/>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504 501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14 053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733 817</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07000"/>
                        </a:lnSpc>
                      </a:pPr>
                      <a:endParaRPr lang="sv-SE" sz="900" dirty="0">
                        <a:effectLst/>
                        <a:latin typeface="Arial" panose="020B0604020202020204" pitchFamily="34" charset="0"/>
                        <a:cs typeface="Arial" panose="020B0604020202020204" pitchFamily="34" charset="0"/>
                      </a:endParaRPr>
                    </a:p>
                  </a:txBody>
                  <a:tcPr marL="39691" marR="39691" marT="0" marB="0" anchor="b">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734079066"/>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2016</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519 713</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15 212</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743 689</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69,9%</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extLst>
                  <a:ext uri="{0D108BD9-81ED-4DB2-BD59-A6C34878D82A}">
                    <a16:rowId xmlns:a16="http://schemas.microsoft.com/office/drawing/2014/main" val="156197365"/>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2017</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532 360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12 647</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753 402</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12 647</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398383210"/>
                  </a:ext>
                </a:extLst>
              </a:tr>
              <a:tr h="180000">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542 061</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9 701</a:t>
                      </a:r>
                    </a:p>
                  </a:txBody>
                  <a:tcPr marL="9525" marR="9525" marT="9525" marB="0" anchor="ctr">
                    <a:lnL>
                      <a:noFill/>
                    </a:lnL>
                    <a:lnR>
                      <a:noFill/>
                    </a:lnR>
                    <a:lnT>
                      <a:noFill/>
                    </a:lnT>
                    <a:lnB>
                      <a:noFill/>
                    </a:lnB>
                    <a:no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762 841</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71,1%</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22 348</a:t>
                      </a:r>
                    </a:p>
                  </a:txBody>
                  <a:tcPr marL="9525" marR="9525" marT="9525" marB="0" anchor="ctr">
                    <a:lnL>
                      <a:noFill/>
                    </a:lnL>
                    <a:lnR>
                      <a:noFill/>
                    </a:lnR>
                    <a:lnT>
                      <a:noFill/>
                    </a:lnT>
                    <a:lnB>
                      <a:noFill/>
                    </a:lnB>
                    <a:noFill/>
                  </a:tcPr>
                </a:tc>
                <a:extLst>
                  <a:ext uri="{0D108BD9-81ED-4DB2-BD59-A6C34878D82A}">
                    <a16:rowId xmlns:a16="http://schemas.microsoft.com/office/drawing/2014/main" val="595960517"/>
                  </a:ext>
                </a:extLst>
              </a:tr>
              <a:tr h="180000">
                <a:tc>
                  <a:txBody>
                    <a:bodyPr/>
                    <a:lstStyle/>
                    <a:p>
                      <a:pPr algn="ctr">
                        <a:lnSpc>
                          <a:spcPct val="115000"/>
                        </a:lnSpc>
                        <a:spcAft>
                          <a:spcPts val="0"/>
                        </a:spcAft>
                      </a:pPr>
                      <a:r>
                        <a:rPr lang="sv-SE" sz="900">
                          <a:effectLst/>
                          <a:latin typeface="Arial" panose="020B0604020202020204" pitchFamily="34" charset="0"/>
                          <a:ea typeface="Times New Roman" panose="02020603050405020304" pitchFamily="18" charset="0"/>
                          <a:cs typeface="Arial" panose="020B0604020202020204" pitchFamily="34" charset="0"/>
                        </a:rPr>
                        <a:t>2019</a:t>
                      </a: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552 481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10 420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771 248</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32 768</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229493443"/>
                  </a:ext>
                </a:extLst>
              </a:tr>
              <a:tr h="180000">
                <a:tc>
                  <a:txBody>
                    <a:bodyPr/>
                    <a:lstStyle/>
                    <a:p>
                      <a:pPr algn="ctr">
                        <a:lnSpc>
                          <a:spcPct val="115000"/>
                        </a:lnSpc>
                        <a:spcAft>
                          <a:spcPts val="0"/>
                        </a:spcAft>
                      </a:pPr>
                      <a:r>
                        <a:rPr lang="sv-SE" sz="900">
                          <a:effectLst/>
                          <a:latin typeface="Arial" panose="020B0604020202020204" pitchFamily="34" charset="0"/>
                          <a:ea typeface="Times New Roman" panose="02020603050405020304" pitchFamily="18" charset="0"/>
                          <a:cs typeface="Arial" panose="020B0604020202020204" pitchFamily="34" charset="0"/>
                        </a:rPr>
                        <a:t>2020</a:t>
                      </a:r>
                    </a:p>
                  </a:txBody>
                  <a:tcPr marL="39691" marR="39691" marT="0" marB="0" anchor="ctr">
                    <a:lnL>
                      <a:noFill/>
                    </a:lnL>
                    <a:lnR>
                      <a:noFill/>
                    </a:lnR>
                    <a:lnT>
                      <a:noFill/>
                    </a:lnT>
                    <a:lnB>
                      <a:noFill/>
                    </a:lnB>
                    <a:noFill/>
                  </a:tcPr>
                </a:tc>
                <a:tc>
                  <a:txBody>
                    <a:bodyPr/>
                    <a:lstStyle/>
                    <a:p>
                      <a:pPr algn="ctr">
                        <a:lnSpc>
                          <a:spcPct val="115000"/>
                        </a:lnSpc>
                        <a:spcAft>
                          <a:spcPts val="0"/>
                        </a:spcAft>
                      </a:pP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539 691</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-12 790</a:t>
                      </a:r>
                    </a:p>
                  </a:txBody>
                  <a:tcPr marL="9525" marR="9525" marT="9525" marB="0" anchor="ctr">
                    <a:lnL>
                      <a:noFill/>
                    </a:lnL>
                    <a:lnR>
                      <a:noFill/>
                    </a:lnR>
                    <a:lnT>
                      <a:noFill/>
                    </a:lnT>
                    <a:lnB>
                      <a:noFill/>
                    </a:lnB>
                    <a:noFill/>
                  </a:tcPr>
                </a:tc>
                <a:tc>
                  <a:txBody>
                    <a:bodyPr/>
                    <a:lstStyle/>
                    <a:p>
                      <a:pPr algn="ctr">
                        <a:lnSpc>
                          <a:spcPct val="115000"/>
                        </a:lnSpc>
                        <a:spcAft>
                          <a:spcPts val="0"/>
                        </a:spcAft>
                      </a:pP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775 165</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69,6%</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19 978</a:t>
                      </a:r>
                    </a:p>
                  </a:txBody>
                  <a:tcPr marL="9525" marR="9525" marT="9525" marB="0" anchor="ctr">
                    <a:lnL>
                      <a:noFill/>
                    </a:lnL>
                    <a:lnR>
                      <a:noFill/>
                    </a:lnR>
                    <a:lnT>
                      <a:noFill/>
                    </a:lnT>
                    <a:lnB>
                      <a:noFill/>
                    </a:lnB>
                    <a:noFill/>
                  </a:tcPr>
                </a:tc>
                <a:extLst>
                  <a:ext uri="{0D108BD9-81ED-4DB2-BD59-A6C34878D82A}">
                    <a16:rowId xmlns:a16="http://schemas.microsoft.com/office/drawing/2014/main" val="572507923"/>
                  </a:ext>
                </a:extLst>
              </a:tr>
              <a:tr h="180000">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558 117</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18 426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780 307</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71,5%</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38 404</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4135175835"/>
                  </a:ext>
                </a:extLst>
              </a:tr>
              <a:tr h="180000">
                <a:tc>
                  <a:txBody>
                    <a:bodyPr/>
                    <a:lstStyle/>
                    <a:p>
                      <a:pPr algn="ctr">
                        <a:lnSpc>
                          <a:spcPct val="115000"/>
                        </a:lnSpc>
                        <a:spcAft>
                          <a:spcPts val="0"/>
                        </a:spcAft>
                      </a:pPr>
                      <a:r>
                        <a:rPr lang="sv-SE" sz="900" dirty="0">
                          <a:effectLst/>
                          <a:latin typeface="Arial" panose="020B0604020202020204" pitchFamily="34" charset="0"/>
                          <a:ea typeface="Times New Roman" panose="02020603050405020304" pitchFamily="18" charset="0"/>
                          <a:cs typeface="Arial" panose="020B0604020202020204" pitchFamily="34" charset="0"/>
                        </a:rPr>
                        <a:t>2022</a:t>
                      </a:r>
                    </a:p>
                  </a:txBody>
                  <a:tcPr marL="39691" marR="39691" marT="0" marB="0" anchor="ctr">
                    <a:lnL>
                      <a:noFill/>
                    </a:lnL>
                    <a:lnR>
                      <a:noFill/>
                    </a:lnR>
                    <a:lnT>
                      <a:noFill/>
                    </a:lnT>
                    <a:lnB>
                      <a:noFill/>
                    </a:lnB>
                    <a:noFill/>
                  </a:tcPr>
                </a:tc>
                <a:tc>
                  <a:txBody>
                    <a:bodyPr/>
                    <a:lstStyle/>
                    <a:p>
                      <a:pPr algn="ctr">
                        <a:lnSpc>
                          <a:spcPct val="115000"/>
                        </a:lnSpc>
                        <a:spcAft>
                          <a:spcPts val="0"/>
                        </a:spcAft>
                      </a:pP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577 238</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19 121</a:t>
                      </a:r>
                    </a:p>
                  </a:txBody>
                  <a:tcPr marL="9525" marR="9525" marT="9525" marB="0" anchor="ctr">
                    <a:lnL>
                      <a:noFill/>
                    </a:lnL>
                    <a:lnR>
                      <a:noFill/>
                    </a:lnR>
                    <a:lnT>
                      <a:noFill/>
                    </a:lnT>
                    <a:lnB>
                      <a:noFill/>
                    </a:lnB>
                    <a:noFill/>
                  </a:tcPr>
                </a:tc>
                <a:tc>
                  <a:txBody>
                    <a:bodyPr/>
                    <a:lstStyle/>
                    <a:p>
                      <a:pPr algn="ctr">
                        <a:lnSpc>
                          <a:spcPct val="115000"/>
                        </a:lnSpc>
                        <a:spcAft>
                          <a:spcPts val="0"/>
                        </a:spcAft>
                      </a:pP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789 726</a:t>
                      </a:r>
                    </a:p>
                  </a:txBody>
                  <a:tcPr marL="9525" marR="9525" marT="9525" marB="0" anchor="ctr">
                    <a:lnL>
                      <a:noFill/>
                    </a:lnL>
                    <a:lnR>
                      <a:noFill/>
                    </a:lnR>
                    <a:lnT>
                      <a:noFill/>
                    </a:lnT>
                    <a:lnB>
                      <a:noFill/>
                    </a:lnB>
                    <a:noFill/>
                  </a:tcPr>
                </a:tc>
                <a:tc>
                  <a:txBody>
                    <a:bodyPr/>
                    <a:lstStyle/>
                    <a:p>
                      <a:pPr algn="ctr" fontAlgn="b"/>
                      <a:r>
                        <a:rPr lang="sv-SE" sz="900" b="0" i="0" u="none" strike="noStrike">
                          <a:solidFill>
                            <a:srgbClr val="000000"/>
                          </a:solidFill>
                          <a:effectLst/>
                          <a:latin typeface="Arial" panose="020B0604020202020204" pitchFamily="34" charset="0"/>
                          <a:cs typeface="Arial" panose="020B0604020202020204" pitchFamily="34" charset="0"/>
                        </a:rPr>
                        <a:t>73,1%</a:t>
                      </a:r>
                    </a:p>
                  </a:txBody>
                  <a:tcPr marL="9525" marR="9525" marT="9525" marB="0" anchor="ctr">
                    <a:lnL>
                      <a:noFill/>
                    </a:lnL>
                    <a:lnR>
                      <a:noFill/>
                    </a:lnR>
                    <a:lnT>
                      <a:noFill/>
                    </a:lnT>
                    <a:lnB>
                      <a:noFill/>
                    </a:lnB>
                    <a:no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57 525</a:t>
                      </a:r>
                    </a:p>
                  </a:txBody>
                  <a:tcPr marL="9525" marR="9525" marT="9525" marB="0" anchor="ctr">
                    <a:lnL>
                      <a:noFill/>
                    </a:lnL>
                    <a:lnR>
                      <a:noFill/>
                    </a:lnR>
                    <a:lnT>
                      <a:noFill/>
                    </a:lnT>
                    <a:lnB>
                      <a:noFill/>
                    </a:lnB>
                    <a:noFill/>
                  </a:tcPr>
                </a:tc>
                <a:extLst>
                  <a:ext uri="{0D108BD9-81ED-4DB2-BD59-A6C34878D82A}">
                    <a16:rowId xmlns:a16="http://schemas.microsoft.com/office/drawing/2014/main" val="3558783820"/>
                  </a:ext>
                </a:extLst>
              </a:tr>
              <a:tr h="180000">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a:lnSpc>
                          <a:spcPct val="115000"/>
                        </a:lnSpc>
                        <a:spcAft>
                          <a:spcPts val="0"/>
                        </a:spcAft>
                      </a:pPr>
                      <a:r>
                        <a:rPr lang="sv-SE"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900" dirty="0">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9229303"/>
                  </a:ext>
                </a:extLst>
              </a:tr>
              <a:tr h="180000">
                <a:tc>
                  <a:txBody>
                    <a:bodyPr/>
                    <a:lstStyle/>
                    <a:p>
                      <a:pPr algn="ctr">
                        <a:lnSpc>
                          <a:spcPct val="115000"/>
                        </a:lnSpc>
                        <a:spcAft>
                          <a:spcPts val="0"/>
                        </a:spcAft>
                      </a:pPr>
                      <a:r>
                        <a:rPr lang="sv-SE" sz="9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2035</a:t>
                      </a:r>
                      <a:endParaRPr lang="sv-SE" sz="105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nchor="ctr">
                    <a:lnL>
                      <a:noFill/>
                    </a:lnL>
                    <a:lnR>
                      <a:noFill/>
                    </a:lnR>
                    <a:lnT>
                      <a:noFill/>
                    </a:lnT>
                    <a:lnB>
                      <a:noFill/>
                    </a:lnB>
                    <a:solidFill>
                      <a:schemeClr val="accent4"/>
                    </a:solidFill>
                  </a:tcPr>
                </a:tc>
                <a:tc>
                  <a:txBody>
                    <a:bodyPr/>
                    <a:lstStyle/>
                    <a:p>
                      <a:pPr algn="ctr">
                        <a:lnSpc>
                          <a:spcPct val="115000"/>
                        </a:lnSpc>
                        <a:spcAft>
                          <a:spcPts val="0"/>
                        </a:spcAft>
                      </a:pPr>
                      <a:r>
                        <a:rPr lang="sv-SE" sz="9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sv-SE" sz="105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4"/>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639 713</a:t>
                      </a:r>
                    </a:p>
                  </a:txBody>
                  <a:tcPr marL="9525" marR="9525" marT="9525" marB="0" anchor="ctr">
                    <a:lnL>
                      <a:noFill/>
                    </a:lnL>
                    <a:lnR>
                      <a:noFill/>
                    </a:lnR>
                    <a:lnT>
                      <a:noFill/>
                    </a:lnT>
                    <a:lnB>
                      <a:noFill/>
                    </a:lnB>
                    <a:solidFill>
                      <a:schemeClr val="accent4"/>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chemeClr val="accent4"/>
                    </a:solidFill>
                  </a:tcPr>
                </a:tc>
                <a:tc>
                  <a:txBody>
                    <a:bodyPr/>
                    <a:lstStyle/>
                    <a:p>
                      <a:pPr algn="ctr">
                        <a:lnSpc>
                          <a:spcPct val="115000"/>
                        </a:lnSpc>
                        <a:spcAft>
                          <a:spcPts val="0"/>
                        </a:spcAft>
                      </a:pPr>
                      <a:r>
                        <a:rPr lang="sv-SE" sz="9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sv-SE" sz="105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691" marR="39691" marT="0" marB="0">
                    <a:lnL>
                      <a:noFill/>
                    </a:lnL>
                    <a:lnR>
                      <a:noFill/>
                    </a:lnR>
                    <a:lnT>
                      <a:noFill/>
                    </a:lnT>
                    <a:lnB>
                      <a:noFill/>
                    </a:lnB>
                    <a:solidFill>
                      <a:schemeClr val="accent4"/>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856 406</a:t>
                      </a:r>
                    </a:p>
                  </a:txBody>
                  <a:tcPr marL="9525" marR="9525" marT="9525" marB="0" anchor="ctr">
                    <a:lnL>
                      <a:noFill/>
                    </a:lnL>
                    <a:lnR>
                      <a:noFill/>
                    </a:lnR>
                    <a:lnT>
                      <a:noFill/>
                    </a:lnT>
                    <a:lnB>
                      <a:noFill/>
                    </a:lnB>
                    <a:solidFill>
                      <a:schemeClr val="accent4"/>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73,4%</a:t>
                      </a:r>
                    </a:p>
                  </a:txBody>
                  <a:tcPr marL="9525" marR="9525" marT="9525" marB="0" anchor="ctr">
                    <a:lnL>
                      <a:noFill/>
                    </a:lnL>
                    <a:lnR>
                      <a:noFill/>
                    </a:lnR>
                    <a:lnT>
                      <a:noFill/>
                    </a:lnT>
                    <a:lnB>
                      <a:noFill/>
                    </a:lnB>
                    <a:solidFill>
                      <a:schemeClr val="accent4"/>
                    </a:solidFill>
                  </a:tcPr>
                </a:tc>
                <a:tc>
                  <a:txBody>
                    <a:bodyPr/>
                    <a:lstStyle/>
                    <a:p>
                      <a:pPr algn="ctr" fontAlgn="b"/>
                      <a:r>
                        <a:rPr lang="sv-SE" sz="900" b="0" i="0" u="none" strike="noStrike" dirty="0">
                          <a:solidFill>
                            <a:srgbClr val="000000"/>
                          </a:solidFill>
                          <a:effectLst/>
                          <a:latin typeface="Arial" panose="020B0604020202020204" pitchFamily="34" charset="0"/>
                          <a:cs typeface="Arial" panose="020B0604020202020204" pitchFamily="34" charset="0"/>
                        </a:rPr>
                        <a:t>120 000</a:t>
                      </a:r>
                    </a:p>
                  </a:txBody>
                  <a:tcPr marL="9525" marR="9525" marT="9525" marB="0" anchor="ctr">
                    <a:lnL>
                      <a:noFill/>
                    </a:lnL>
                    <a:lnR>
                      <a:noFill/>
                    </a:lnR>
                    <a:lnT>
                      <a:noFill/>
                    </a:lnT>
                    <a:lnB>
                      <a:noFill/>
                    </a:lnB>
                    <a:solidFill>
                      <a:schemeClr val="accent4"/>
                    </a:solidFill>
                  </a:tcPr>
                </a:tc>
                <a:extLst>
                  <a:ext uri="{0D108BD9-81ED-4DB2-BD59-A6C34878D82A}">
                    <a16:rowId xmlns:a16="http://schemas.microsoft.com/office/drawing/2014/main" val="350678814"/>
                  </a:ext>
                </a:extLst>
              </a:tr>
            </a:tbl>
          </a:graphicData>
        </a:graphic>
      </p:graphicFrame>
    </p:spTree>
    <p:extLst>
      <p:ext uri="{BB962C8B-B14F-4D97-AF65-F5344CB8AC3E}">
        <p14:creationId xmlns:p14="http://schemas.microsoft.com/office/powerpoint/2010/main" val="297260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0" y="5929"/>
            <a:ext cx="12192000" cy="3631763"/>
          </a:xfrm>
          <a:prstGeom prst="rect">
            <a:avLst/>
          </a:prstGeom>
          <a:noFill/>
        </p:spPr>
        <p:txBody>
          <a:bodyPr wrap="square" rtlCol="0">
            <a:spAutoFit/>
          </a:bodyPr>
          <a:lstStyle/>
          <a:p>
            <a:endParaRPr lang="sv-SE" sz="4400">
              <a:solidFill>
                <a:schemeClr val="bg1"/>
              </a:solidFill>
            </a:endParaRPr>
          </a:p>
          <a:p>
            <a:endParaRPr lang="sv-SE" sz="4400">
              <a:solidFill>
                <a:schemeClr val="bg1"/>
              </a:solidFill>
            </a:endParaRPr>
          </a:p>
          <a:p>
            <a:r>
              <a:rPr lang="sv-SE" sz="4400" b="1">
                <a:solidFill>
                  <a:schemeClr val="bg1"/>
                </a:solidFill>
              </a:rPr>
              <a:t>	Mål 1: </a:t>
            </a:r>
          </a:p>
          <a:p>
            <a:r>
              <a:rPr lang="sv-SE" sz="4400">
                <a:solidFill>
                  <a:schemeClr val="bg1"/>
                </a:solidFill>
              </a:rPr>
              <a:t>	Kompetensförsörjning och attraktionskraft</a:t>
            </a:r>
          </a:p>
          <a:p>
            <a:pPr marL="1657350" lvl="3" indent="-285750">
              <a:buFont typeface="Arial" panose="020B0604020202020204" pitchFamily="34" charset="0"/>
              <a:buChar char="•"/>
            </a:pPr>
            <a:r>
              <a:rPr lang="sv-SE">
                <a:solidFill>
                  <a:schemeClr val="bg1"/>
                </a:solidFill>
              </a:rPr>
              <a:t>Arbetslöshet | </a:t>
            </a:r>
            <a:r>
              <a:rPr lang="sv-SE">
                <a:solidFill>
                  <a:schemeClr val="accent4"/>
                </a:solidFill>
              </a:rPr>
              <a:t>lägst bland svenska storstäder/storstadsregioner</a:t>
            </a:r>
          </a:p>
          <a:p>
            <a:pPr marL="1657350" lvl="3" indent="-285750">
              <a:buFont typeface="Arial" panose="020B0604020202020204" pitchFamily="34" charset="0"/>
              <a:buChar char="•"/>
            </a:pPr>
            <a:r>
              <a:rPr lang="sv-SE">
                <a:solidFill>
                  <a:schemeClr val="bg1"/>
                </a:solidFill>
              </a:rPr>
              <a:t>Flyttnetto högutbildade | </a:t>
            </a:r>
            <a:r>
              <a:rPr lang="sv-SE">
                <a:solidFill>
                  <a:schemeClr val="accent4"/>
                </a:solidFill>
              </a:rPr>
              <a:t>ska vara positivt för samtliga åldersspann</a:t>
            </a:r>
          </a:p>
          <a:p>
            <a:pPr marL="1657350" lvl="3" indent="-285750">
              <a:buFont typeface="Arial" panose="020B0604020202020204" pitchFamily="34" charset="0"/>
              <a:buChar char="•"/>
            </a:pPr>
            <a:r>
              <a:rPr lang="sv-SE">
                <a:solidFill>
                  <a:schemeClr val="bg1"/>
                </a:solidFill>
              </a:rPr>
              <a:t>Europe 2020 Regional Competitiveness Index | </a:t>
            </a:r>
            <a:r>
              <a:rPr lang="sv-SE">
                <a:solidFill>
                  <a:schemeClr val="accent4"/>
                </a:solidFill>
              </a:rPr>
              <a:t>bland de tio bästa regionerna i EU</a:t>
            </a:r>
          </a:p>
        </p:txBody>
      </p:sp>
    </p:spTree>
    <p:extLst>
      <p:ext uri="{BB962C8B-B14F-4D97-AF65-F5344CB8AC3E}">
        <p14:creationId xmlns:p14="http://schemas.microsoft.com/office/powerpoint/2010/main" val="55671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5F1"/>
        </a:solidFill>
        <a:effectLst/>
      </p:bgPr>
    </p:bg>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8" y="637879"/>
            <a:ext cx="8924936" cy="468312"/>
          </a:xfrm>
        </p:spPr>
        <p:txBody>
          <a:bodyPr/>
          <a:lstStyle/>
          <a:p>
            <a:r>
              <a:rPr lang="sv-SE" dirty="0"/>
              <a:t>Öppet arbetslösa samt i arbetsmarknadspolitiska program, procent</a:t>
            </a:r>
            <a:br>
              <a:rPr lang="sv-SE" dirty="0"/>
            </a:br>
            <a:r>
              <a:rPr lang="sv-SE" dirty="0"/>
              <a:t>av arbetskraften 16-65 år i Sveriges storstadsregioner</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898049"/>
            <a:ext cx="9866312" cy="246221"/>
          </a:xfrm>
        </p:spPr>
        <p:txBody>
          <a:bodyPr/>
          <a:lstStyle/>
          <a:p>
            <a:r>
              <a:rPr lang="sv-SE" sz="1000" dirty="0"/>
              <a:t>Källa: Arbetsförmedlingen</a:t>
            </a:r>
          </a:p>
        </p:txBody>
      </p:sp>
      <p:sp>
        <p:nvSpPr>
          <p:cNvPr id="3" name="textruta 2">
            <a:extLst>
              <a:ext uri="{FF2B5EF4-FFF2-40B4-BE49-F238E27FC236}">
                <a16:creationId xmlns:a16="http://schemas.microsoft.com/office/drawing/2014/main" id="{2DFDAEC1-66EA-E510-269C-536405E6BECB}"/>
              </a:ext>
            </a:extLst>
          </p:cNvPr>
          <p:cNvSpPr txBox="1"/>
          <p:nvPr/>
        </p:nvSpPr>
        <p:spPr>
          <a:xfrm>
            <a:off x="839788" y="6173231"/>
            <a:ext cx="5178058" cy="246221"/>
          </a:xfrm>
          <a:prstGeom prst="rect">
            <a:avLst/>
          </a:prstGeom>
          <a:noFill/>
        </p:spPr>
        <p:txBody>
          <a:bodyPr wrap="square" rtlCol="0">
            <a:spAutoFit/>
          </a:bodyPr>
          <a:lstStyle/>
          <a:p>
            <a:r>
              <a:rPr lang="sv-SE" sz="1000" dirty="0"/>
              <a:t>* Arbetslöshetsandelar för 2024 avser genomsnitt för perioden januari-juni 2024.</a:t>
            </a:r>
          </a:p>
        </p:txBody>
      </p:sp>
      <p:graphicFrame>
        <p:nvGraphicFramePr>
          <p:cNvPr id="4" name="Diagram 3">
            <a:extLst>
              <a:ext uri="{FF2B5EF4-FFF2-40B4-BE49-F238E27FC236}">
                <a16:creationId xmlns:a16="http://schemas.microsoft.com/office/drawing/2014/main" id="{8E7138E5-83F7-E410-FD38-83C2B7B2A404}"/>
              </a:ext>
            </a:extLst>
          </p:cNvPr>
          <p:cNvGraphicFramePr>
            <a:graphicFrameLocks/>
          </p:cNvGraphicFramePr>
          <p:nvPr>
            <p:extLst>
              <p:ext uri="{D42A27DB-BD31-4B8C-83A1-F6EECF244321}">
                <p14:modId xmlns:p14="http://schemas.microsoft.com/office/powerpoint/2010/main" val="3368003179"/>
              </p:ext>
            </p:extLst>
          </p:nvPr>
        </p:nvGraphicFramePr>
        <p:xfrm>
          <a:off x="933061" y="1307735"/>
          <a:ext cx="9720000" cy="43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374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8" y="637879"/>
            <a:ext cx="8924936" cy="468312"/>
          </a:xfrm>
        </p:spPr>
        <p:txBody>
          <a:bodyPr/>
          <a:lstStyle/>
          <a:p>
            <a:r>
              <a:rPr lang="sv-SE"/>
              <a:t>Flyttnetto av högutbildade 21-64 år</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898049"/>
            <a:ext cx="9866312" cy="246221"/>
          </a:xfrm>
        </p:spPr>
        <p:txBody>
          <a:bodyPr/>
          <a:lstStyle/>
          <a:p>
            <a:r>
              <a:rPr lang="sv-SE" sz="1000" dirty="0"/>
              <a:t>Källa: Västra Götalandsregionen och SCB</a:t>
            </a:r>
          </a:p>
        </p:txBody>
      </p:sp>
      <p:graphicFrame>
        <p:nvGraphicFramePr>
          <p:cNvPr id="2" name="Tabell 1">
            <a:extLst>
              <a:ext uri="{FF2B5EF4-FFF2-40B4-BE49-F238E27FC236}">
                <a16:creationId xmlns:a16="http://schemas.microsoft.com/office/drawing/2014/main" id="{798034E9-3D32-BFA9-934F-02BE5C212D12}"/>
              </a:ext>
            </a:extLst>
          </p:cNvPr>
          <p:cNvGraphicFramePr>
            <a:graphicFrameLocks noGrp="1"/>
          </p:cNvGraphicFramePr>
          <p:nvPr>
            <p:extLst>
              <p:ext uri="{D42A27DB-BD31-4B8C-83A1-F6EECF244321}">
                <p14:modId xmlns:p14="http://schemas.microsoft.com/office/powerpoint/2010/main" val="2412876977"/>
              </p:ext>
            </p:extLst>
          </p:nvPr>
        </p:nvGraphicFramePr>
        <p:xfrm>
          <a:off x="915463" y="1390870"/>
          <a:ext cx="6909600" cy="4032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376391490"/>
                    </a:ext>
                  </a:extLst>
                </a:gridCol>
                <a:gridCol w="180000">
                  <a:extLst>
                    <a:ext uri="{9D8B030D-6E8A-4147-A177-3AD203B41FA5}">
                      <a16:colId xmlns:a16="http://schemas.microsoft.com/office/drawing/2014/main" val="2605539458"/>
                    </a:ext>
                  </a:extLst>
                </a:gridCol>
                <a:gridCol w="720000">
                  <a:extLst>
                    <a:ext uri="{9D8B030D-6E8A-4147-A177-3AD203B41FA5}">
                      <a16:colId xmlns:a16="http://schemas.microsoft.com/office/drawing/2014/main" val="1237223769"/>
                    </a:ext>
                  </a:extLst>
                </a:gridCol>
                <a:gridCol w="720000">
                  <a:extLst>
                    <a:ext uri="{9D8B030D-6E8A-4147-A177-3AD203B41FA5}">
                      <a16:colId xmlns:a16="http://schemas.microsoft.com/office/drawing/2014/main" val="1109836659"/>
                    </a:ext>
                  </a:extLst>
                </a:gridCol>
                <a:gridCol w="720000">
                  <a:extLst>
                    <a:ext uri="{9D8B030D-6E8A-4147-A177-3AD203B41FA5}">
                      <a16:colId xmlns:a16="http://schemas.microsoft.com/office/drawing/2014/main" val="2892086350"/>
                    </a:ext>
                  </a:extLst>
                </a:gridCol>
                <a:gridCol w="720000">
                  <a:extLst>
                    <a:ext uri="{9D8B030D-6E8A-4147-A177-3AD203B41FA5}">
                      <a16:colId xmlns:a16="http://schemas.microsoft.com/office/drawing/2014/main" val="205065418"/>
                    </a:ext>
                  </a:extLst>
                </a:gridCol>
                <a:gridCol w="180000">
                  <a:extLst>
                    <a:ext uri="{9D8B030D-6E8A-4147-A177-3AD203B41FA5}">
                      <a16:colId xmlns:a16="http://schemas.microsoft.com/office/drawing/2014/main" val="1759590215"/>
                    </a:ext>
                  </a:extLst>
                </a:gridCol>
                <a:gridCol w="720000">
                  <a:extLst>
                    <a:ext uri="{9D8B030D-6E8A-4147-A177-3AD203B41FA5}">
                      <a16:colId xmlns:a16="http://schemas.microsoft.com/office/drawing/2014/main" val="4101810936"/>
                    </a:ext>
                  </a:extLst>
                </a:gridCol>
                <a:gridCol w="720000">
                  <a:extLst>
                    <a:ext uri="{9D8B030D-6E8A-4147-A177-3AD203B41FA5}">
                      <a16:colId xmlns:a16="http://schemas.microsoft.com/office/drawing/2014/main" val="3299557786"/>
                    </a:ext>
                  </a:extLst>
                </a:gridCol>
                <a:gridCol w="720000">
                  <a:extLst>
                    <a:ext uri="{9D8B030D-6E8A-4147-A177-3AD203B41FA5}">
                      <a16:colId xmlns:a16="http://schemas.microsoft.com/office/drawing/2014/main" val="2328919445"/>
                    </a:ext>
                  </a:extLst>
                </a:gridCol>
                <a:gridCol w="720000">
                  <a:extLst>
                    <a:ext uri="{9D8B030D-6E8A-4147-A177-3AD203B41FA5}">
                      <a16:colId xmlns:a16="http://schemas.microsoft.com/office/drawing/2014/main" val="936598159"/>
                    </a:ext>
                  </a:extLst>
                </a:gridCol>
                <a:gridCol w="180000">
                  <a:extLst>
                    <a:ext uri="{9D8B030D-6E8A-4147-A177-3AD203B41FA5}">
                      <a16:colId xmlns:a16="http://schemas.microsoft.com/office/drawing/2014/main" val="3920702619"/>
                    </a:ext>
                  </a:extLst>
                </a:gridCol>
              </a:tblGrid>
              <a:tr h="252000">
                <a:tc>
                  <a:txBody>
                    <a:bodyPr/>
                    <a:lstStyle/>
                    <a:p>
                      <a:pPr algn="l" fontAlgn="b"/>
                      <a:r>
                        <a:rPr lang="sv-SE" sz="1100" u="none" strike="noStrike" dirty="0">
                          <a:solidFill>
                            <a:schemeClr val="bg1"/>
                          </a:solidFill>
                          <a:effectLst/>
                          <a:latin typeface="Arial" panose="020B0604020202020204" pitchFamily="34" charset="0"/>
                          <a:cs typeface="Arial" panose="020B0604020202020204" pitchFamily="34" charset="0"/>
                        </a:rPr>
                        <a:t> </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sv-SE" sz="1100" u="none" strike="noStrike" dirty="0">
                          <a:solidFill>
                            <a:schemeClr val="bg1"/>
                          </a:solidFill>
                          <a:effectLst/>
                          <a:latin typeface="Arial" panose="020B0604020202020204" pitchFamily="34" charset="0"/>
                          <a:cs typeface="Arial" panose="020B0604020202020204" pitchFamily="34" charset="0"/>
                        </a:rPr>
                        <a:t> </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gridSpan="4">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 Göteborgsregionen</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r>
                        <a:rPr lang="sv-SE" sz="1100" u="none" strike="noStrike" dirty="0">
                          <a:solidFill>
                            <a:schemeClr val="bg1"/>
                          </a:solidFill>
                          <a:effectLst/>
                          <a:latin typeface="Arial" panose="020B0604020202020204" pitchFamily="34" charset="0"/>
                          <a:cs typeface="Arial" panose="020B0604020202020204" pitchFamily="34" charset="0"/>
                        </a:rPr>
                        <a:t> </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gridSpan="4">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 Västra Götalands län</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r>
                        <a:rPr lang="sv-SE" sz="1100" u="none" strike="noStrike" dirty="0">
                          <a:solidFill>
                            <a:schemeClr val="bg1"/>
                          </a:solidFill>
                          <a:effectLst/>
                          <a:latin typeface="Arial" panose="020B0604020202020204" pitchFamily="34" charset="0"/>
                          <a:cs typeface="Arial" panose="020B0604020202020204" pitchFamily="34" charset="0"/>
                        </a:rPr>
                        <a:t> </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15514611"/>
                  </a:ext>
                </a:extLst>
              </a:tr>
              <a:tr h="252000">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sv-SE" sz="1100" u="none" strike="noStrike" dirty="0">
                          <a:solidFill>
                            <a:schemeClr val="bg1"/>
                          </a:solidFill>
                          <a:effectLst/>
                          <a:latin typeface="Arial" panose="020B0604020202020204" pitchFamily="34" charset="0"/>
                          <a:cs typeface="Arial" panose="020B0604020202020204" pitchFamily="34" charset="0"/>
                        </a:rPr>
                        <a:t> </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21-27 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28-44 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45-64 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21-64 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l" fontAlgn="b"/>
                      <a:r>
                        <a:rPr lang="sv-SE" sz="1100" u="none" strike="noStrike" dirty="0">
                          <a:solidFill>
                            <a:schemeClr val="bg1"/>
                          </a:solidFill>
                          <a:effectLst/>
                          <a:latin typeface="Arial" panose="020B0604020202020204" pitchFamily="34" charset="0"/>
                          <a:cs typeface="Arial" panose="020B0604020202020204" pitchFamily="34" charset="0"/>
                        </a:rPr>
                        <a:t> </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21-27 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28-44 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45-64 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sv-SE" sz="1100" u="none" strike="noStrike" dirty="0">
                          <a:solidFill>
                            <a:schemeClr val="bg1"/>
                          </a:solidFill>
                          <a:effectLst/>
                          <a:latin typeface="Arial" panose="020B0604020202020204" pitchFamily="34" charset="0"/>
                          <a:cs typeface="Arial" panose="020B0604020202020204" pitchFamily="34" charset="0"/>
                        </a:rPr>
                        <a:t>21-64 år</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l" fontAlgn="b"/>
                      <a:r>
                        <a:rPr lang="sv-SE" sz="1100" u="none" strike="noStrike" dirty="0">
                          <a:solidFill>
                            <a:schemeClr val="bg1"/>
                          </a:solidFill>
                          <a:effectLst/>
                          <a:latin typeface="Arial" panose="020B0604020202020204" pitchFamily="34" charset="0"/>
                          <a:cs typeface="Arial" panose="020B0604020202020204" pitchFamily="34" charset="0"/>
                        </a:rPr>
                        <a:t> </a:t>
                      </a:r>
                      <a:endParaRPr lang="sv-SE"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11314943"/>
                  </a:ext>
                </a:extLst>
              </a:tr>
              <a:tr h="252000">
                <a:tc>
                  <a:txBody>
                    <a:bodyPr/>
                    <a:lstStyle/>
                    <a:p>
                      <a:pPr algn="ctr" fontAlgn="b"/>
                      <a:r>
                        <a:rPr lang="sv-SE" sz="1100" u="none" strike="noStrike" dirty="0">
                          <a:effectLst/>
                          <a:latin typeface="Arial" panose="020B0604020202020204" pitchFamily="34" charset="0"/>
                          <a:cs typeface="Arial" panose="020B0604020202020204" pitchFamily="34" charset="0"/>
                        </a:rPr>
                        <a:t>2010</a:t>
                      </a:r>
                      <a:endParaRPr lang="sv-SE" sz="11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253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-367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-35</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-149</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153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-591</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-75</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-513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10097652"/>
                  </a:ext>
                </a:extLst>
              </a:tr>
              <a:tr h="252000">
                <a:tc>
                  <a:txBody>
                    <a:bodyPr/>
                    <a:lstStyle/>
                    <a:p>
                      <a:pPr algn="ctr" fontAlgn="b"/>
                      <a:r>
                        <a:rPr lang="sv-SE" sz="1100" u="none" strike="noStrike" dirty="0">
                          <a:effectLst/>
                          <a:latin typeface="Arial" panose="020B0604020202020204" pitchFamily="34" charset="0"/>
                          <a:cs typeface="Arial" panose="020B0604020202020204" pitchFamily="34" charset="0"/>
                        </a:rPr>
                        <a:t>2011</a:t>
                      </a:r>
                      <a:endParaRPr lang="sv-SE" sz="11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368</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-153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21</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236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352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-453</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2</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-99</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6349667"/>
                  </a:ext>
                </a:extLst>
              </a:tr>
              <a:tr h="252000">
                <a:tc>
                  <a:txBody>
                    <a:bodyPr/>
                    <a:lstStyle/>
                    <a:p>
                      <a:pPr algn="ctr" fontAlgn="b"/>
                      <a:r>
                        <a:rPr lang="sv-SE" sz="1100" u="none" strike="noStrike" dirty="0">
                          <a:effectLst/>
                          <a:latin typeface="Arial" panose="020B0604020202020204" pitchFamily="34" charset="0"/>
                          <a:cs typeface="Arial" panose="020B0604020202020204" pitchFamily="34" charset="0"/>
                        </a:rPr>
                        <a:t>2012</a:t>
                      </a:r>
                      <a:endParaRPr lang="sv-SE" sz="11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452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a:effectLst/>
                          <a:latin typeface="Arial" panose="020B0604020202020204" pitchFamily="34" charset="0"/>
                          <a:cs typeface="Arial" panose="020B0604020202020204" pitchFamily="34" charset="0"/>
                        </a:rPr>
                        <a:t>-303</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133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332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a:effectLst/>
                          <a:latin typeface="Arial" panose="020B0604020202020204" pitchFamily="34" charset="0"/>
                          <a:cs typeface="Arial" panose="020B0604020202020204" pitchFamily="34" charset="0"/>
                        </a:rPr>
                        <a:t>-603</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-278</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43603340"/>
                  </a:ext>
                </a:extLst>
              </a:tr>
              <a:tr h="252000">
                <a:tc>
                  <a:txBody>
                    <a:bodyPr/>
                    <a:lstStyle/>
                    <a:p>
                      <a:pPr algn="ctr" fontAlgn="b"/>
                      <a:r>
                        <a:rPr lang="sv-SE" sz="1100" u="none" strike="noStrike">
                          <a:effectLst/>
                          <a:latin typeface="Arial" panose="020B0604020202020204" pitchFamily="34" charset="0"/>
                          <a:cs typeface="Arial" panose="020B0604020202020204" pitchFamily="34" charset="0"/>
                        </a:rPr>
                        <a:t>2013</a:t>
                      </a:r>
                      <a:endParaRPr lang="sv-SE" sz="110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357</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-287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-38</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342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-484</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-101</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-243</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0648444"/>
                  </a:ext>
                </a:extLst>
              </a:tr>
              <a:tr h="252000">
                <a:tc>
                  <a:txBody>
                    <a:bodyPr/>
                    <a:lstStyle/>
                    <a:p>
                      <a:pPr algn="ctr" fontAlgn="b"/>
                      <a:r>
                        <a:rPr lang="sv-SE" sz="1100" u="none" strike="noStrike" dirty="0">
                          <a:effectLst/>
                          <a:latin typeface="Arial" panose="020B0604020202020204" pitchFamily="34" charset="0"/>
                          <a:cs typeface="Arial" panose="020B0604020202020204" pitchFamily="34" charset="0"/>
                        </a:rPr>
                        <a:t>2014</a:t>
                      </a:r>
                      <a:endParaRPr lang="sv-SE" sz="11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382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-151</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233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232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-454</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29</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-193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258342426"/>
                  </a:ext>
                </a:extLst>
              </a:tr>
              <a:tr h="252000">
                <a:tc>
                  <a:txBody>
                    <a:bodyPr/>
                    <a:lstStyle/>
                    <a:p>
                      <a:pPr algn="ctr" fontAlgn="b"/>
                      <a:r>
                        <a:rPr lang="sv-SE" sz="1100" u="none" strike="noStrike">
                          <a:effectLst/>
                          <a:latin typeface="Arial" panose="020B0604020202020204" pitchFamily="34" charset="0"/>
                          <a:cs typeface="Arial" panose="020B0604020202020204" pitchFamily="34" charset="0"/>
                        </a:rPr>
                        <a:t>2015</a:t>
                      </a:r>
                      <a:endParaRPr lang="sv-SE" sz="110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469</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-365</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54</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436</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-535</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-100</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-199</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6470163"/>
                  </a:ext>
                </a:extLst>
              </a:tr>
              <a:tr h="252000">
                <a:tc>
                  <a:txBody>
                    <a:bodyPr/>
                    <a:lstStyle/>
                    <a:p>
                      <a:pPr algn="ctr" fontAlgn="b"/>
                      <a:r>
                        <a:rPr lang="sv-SE" sz="1100" u="none" strike="noStrike" dirty="0">
                          <a:effectLst/>
                          <a:latin typeface="Arial" panose="020B0604020202020204" pitchFamily="34" charset="0"/>
                          <a:cs typeface="Arial" panose="020B0604020202020204" pitchFamily="34" charset="0"/>
                        </a:rPr>
                        <a:t>2016</a:t>
                      </a:r>
                      <a:endParaRPr lang="sv-SE" sz="11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580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a:effectLst/>
                          <a:latin typeface="Arial" panose="020B0604020202020204" pitchFamily="34" charset="0"/>
                          <a:cs typeface="Arial" panose="020B0604020202020204" pitchFamily="34" charset="0"/>
                        </a:rPr>
                        <a:t>-182</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356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491</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-329</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-60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102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8130069"/>
                  </a:ext>
                </a:extLst>
              </a:tr>
              <a:tr h="252000">
                <a:tc>
                  <a:txBody>
                    <a:bodyPr/>
                    <a:lstStyle/>
                    <a:p>
                      <a:pPr algn="ctr" fontAlgn="b"/>
                      <a:r>
                        <a:rPr lang="sv-SE" sz="1100" u="none" strike="noStrike">
                          <a:effectLst/>
                          <a:latin typeface="Arial" panose="020B0604020202020204" pitchFamily="34" charset="0"/>
                          <a:cs typeface="Arial" panose="020B0604020202020204" pitchFamily="34" charset="0"/>
                        </a:rPr>
                        <a:t>2017</a:t>
                      </a:r>
                      <a:endParaRPr lang="sv-SE" sz="110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490</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-206</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-100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184</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290</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-446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-95</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-251</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2363690"/>
                  </a:ext>
                </a:extLst>
              </a:tr>
              <a:tr h="252000">
                <a:tc>
                  <a:txBody>
                    <a:bodyPr/>
                    <a:lstStyle/>
                    <a:p>
                      <a:pPr algn="ctr" fontAlgn="b"/>
                      <a:r>
                        <a:rPr lang="sv-SE" sz="1100" u="none" strike="noStrike" dirty="0">
                          <a:effectLst/>
                          <a:latin typeface="Arial" panose="020B0604020202020204" pitchFamily="34" charset="0"/>
                          <a:cs typeface="Arial" panose="020B0604020202020204" pitchFamily="34" charset="0"/>
                        </a:rPr>
                        <a:t>2018</a:t>
                      </a:r>
                      <a:endParaRPr lang="sv-SE" sz="11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495</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-176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-80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239</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317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-276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-94</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205013975"/>
                  </a:ext>
                </a:extLst>
              </a:tr>
              <a:tr h="252000">
                <a:tc>
                  <a:txBody>
                    <a:bodyPr/>
                    <a:lstStyle/>
                    <a:p>
                      <a:pPr algn="ctr" fontAlgn="b"/>
                      <a:r>
                        <a:rPr lang="sv-SE" sz="1100" u="none" strike="noStrike">
                          <a:effectLst/>
                          <a:latin typeface="Arial" panose="020B0604020202020204" pitchFamily="34" charset="0"/>
                          <a:cs typeface="Arial" panose="020B0604020202020204" pitchFamily="34" charset="0"/>
                        </a:rPr>
                        <a:t>2019</a:t>
                      </a:r>
                      <a:endParaRPr lang="sv-SE" sz="110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317</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-249</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-49</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19</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253</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-520</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-310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1044217"/>
                  </a:ext>
                </a:extLst>
              </a:tr>
              <a:tr h="252000">
                <a:tc>
                  <a:txBody>
                    <a:bodyPr/>
                    <a:lstStyle/>
                    <a:p>
                      <a:pPr algn="ctr" fontAlgn="b"/>
                      <a:r>
                        <a:rPr lang="sv-SE" sz="1100" u="none" strike="noStrike" dirty="0">
                          <a:effectLst/>
                          <a:latin typeface="Arial" panose="020B0604020202020204" pitchFamily="34" charset="0"/>
                          <a:cs typeface="Arial" panose="020B0604020202020204" pitchFamily="34" charset="0"/>
                        </a:rPr>
                        <a:t>2020</a:t>
                      </a:r>
                      <a:endParaRPr lang="sv-SE" sz="11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a:effectLst/>
                          <a:latin typeface="Arial" panose="020B0604020202020204" pitchFamily="34" charset="0"/>
                          <a:cs typeface="Arial" panose="020B0604020202020204" pitchFamily="34" charset="0"/>
                        </a:rPr>
                        <a:t>265</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-600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a:effectLst/>
                          <a:latin typeface="Arial" panose="020B0604020202020204" pitchFamily="34" charset="0"/>
                          <a:cs typeface="Arial" panose="020B0604020202020204" pitchFamily="34" charset="0"/>
                        </a:rPr>
                        <a:t>-172</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-507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216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a:effectLst/>
                          <a:latin typeface="Arial" panose="020B0604020202020204" pitchFamily="34" charset="0"/>
                          <a:cs typeface="Arial" panose="020B0604020202020204" pitchFamily="34" charset="0"/>
                        </a:rPr>
                        <a:t>-670</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-147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-601</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3281580"/>
                  </a:ext>
                </a:extLst>
              </a:tr>
              <a:tr h="252000">
                <a:tc>
                  <a:txBody>
                    <a:bodyPr/>
                    <a:lstStyle/>
                    <a:p>
                      <a:pPr algn="ctr" fontAlgn="b"/>
                      <a:r>
                        <a:rPr lang="sv-SE" sz="1100" u="none" strike="noStrike">
                          <a:effectLst/>
                          <a:latin typeface="Arial" panose="020B0604020202020204" pitchFamily="34" charset="0"/>
                          <a:cs typeface="Arial" panose="020B0604020202020204" pitchFamily="34" charset="0"/>
                        </a:rPr>
                        <a:t>2021</a:t>
                      </a:r>
                      <a:endParaRPr lang="sv-SE" sz="110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187</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-1 055</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-225</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-1 093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67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-1 038</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a:effectLst/>
                          <a:latin typeface="Arial" panose="020B0604020202020204" pitchFamily="34" charset="0"/>
                          <a:cs typeface="Arial" panose="020B0604020202020204" pitchFamily="34" charset="0"/>
                        </a:rPr>
                        <a:t>-112</a:t>
                      </a:r>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-1 083</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8692094"/>
                  </a:ext>
                </a:extLst>
              </a:tr>
              <a:tr h="252000">
                <a:tc>
                  <a:txBody>
                    <a:bodyPr/>
                    <a:lstStyle/>
                    <a:p>
                      <a:pPr algn="ctr" fontAlgn="b"/>
                      <a:r>
                        <a:rPr lang="sv-SE" sz="1100" u="none" strike="noStrike" dirty="0">
                          <a:effectLst/>
                          <a:latin typeface="Arial" panose="020B0604020202020204" pitchFamily="34" charset="0"/>
                          <a:cs typeface="Arial" panose="020B0604020202020204" pitchFamily="34" charset="0"/>
                        </a:rPr>
                        <a:t>2022</a:t>
                      </a:r>
                      <a:endParaRPr lang="sv-SE" sz="11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547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-585</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-219</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-257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436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-647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-100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-311</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76067618"/>
                  </a:ext>
                </a:extLst>
              </a:tr>
              <a:tr h="252000">
                <a:tc>
                  <a:txBody>
                    <a:bodyPr/>
                    <a:lstStyle/>
                    <a:p>
                      <a:pPr algn="ctr" fontAlgn="b"/>
                      <a:r>
                        <a:rPr lang="sv-SE" sz="1100" u="none" strike="noStrike">
                          <a:effectLst/>
                          <a:latin typeface="Arial" panose="020B0604020202020204" pitchFamily="34" charset="0"/>
                          <a:cs typeface="Arial" panose="020B0604020202020204" pitchFamily="34" charset="0"/>
                        </a:rPr>
                        <a:t>2023</a:t>
                      </a:r>
                      <a:endParaRPr lang="sv-SE" sz="110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516</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-62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-64</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390</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458</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-229</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-47</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100" u="none" strike="noStrike" dirty="0">
                          <a:effectLst/>
                          <a:latin typeface="Arial" panose="020B0604020202020204" pitchFamily="34" charset="0"/>
                          <a:cs typeface="Arial" panose="020B0604020202020204" pitchFamily="34" charset="0"/>
                        </a:rPr>
                        <a:t>182</a:t>
                      </a:r>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6062699"/>
                  </a:ext>
                </a:extLst>
              </a:tr>
            </a:tbl>
          </a:graphicData>
        </a:graphic>
      </p:graphicFrame>
    </p:spTree>
    <p:extLst>
      <p:ext uri="{BB962C8B-B14F-4D97-AF65-F5344CB8AC3E}">
        <p14:creationId xmlns:p14="http://schemas.microsoft.com/office/powerpoint/2010/main" val="93826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2C38DB82-D616-4F18-90AC-70AEAD3EBAD8}"/>
              </a:ext>
            </a:extLst>
          </p:cNvPr>
          <p:cNvSpPr>
            <a:spLocks noGrp="1"/>
          </p:cNvSpPr>
          <p:nvPr>
            <p:ph type="body" sz="quarter" idx="13"/>
          </p:nvPr>
        </p:nvSpPr>
        <p:spPr>
          <a:xfrm>
            <a:off x="839788" y="637879"/>
            <a:ext cx="8924936" cy="468312"/>
          </a:xfrm>
        </p:spPr>
        <p:txBody>
          <a:bodyPr/>
          <a:lstStyle/>
          <a:p>
            <a:r>
              <a:rPr lang="en-GB"/>
              <a:t>EuropE</a:t>
            </a:r>
            <a:r>
              <a:rPr lang="en-GB" dirty="0"/>
              <a:t> – Regional COMPETITIVENESS Index (RCI) 2022</a:t>
            </a:r>
          </a:p>
        </p:txBody>
      </p:sp>
      <p:sp>
        <p:nvSpPr>
          <p:cNvPr id="9" name="Platshållare för text 8">
            <a:extLst>
              <a:ext uri="{FF2B5EF4-FFF2-40B4-BE49-F238E27FC236}">
                <a16:creationId xmlns:a16="http://schemas.microsoft.com/office/drawing/2014/main" id="{BFBABB01-02FA-4AE8-9ADA-E144D2E8BA3F}"/>
              </a:ext>
            </a:extLst>
          </p:cNvPr>
          <p:cNvSpPr>
            <a:spLocks noGrp="1"/>
          </p:cNvSpPr>
          <p:nvPr>
            <p:ph type="body" sz="quarter" idx="15"/>
          </p:nvPr>
        </p:nvSpPr>
        <p:spPr>
          <a:xfrm>
            <a:off x="839788" y="5890354"/>
            <a:ext cx="4326238" cy="253916"/>
          </a:xfrm>
        </p:spPr>
        <p:txBody>
          <a:bodyPr/>
          <a:lstStyle/>
          <a:p>
            <a:r>
              <a:rPr lang="sv-SE" sz="1000" dirty="0"/>
              <a:t>Källa: EU-kommissionen</a:t>
            </a:r>
          </a:p>
        </p:txBody>
      </p:sp>
      <p:graphicFrame>
        <p:nvGraphicFramePr>
          <p:cNvPr id="5" name="Tabell 4">
            <a:extLst>
              <a:ext uri="{FF2B5EF4-FFF2-40B4-BE49-F238E27FC236}">
                <a16:creationId xmlns:a16="http://schemas.microsoft.com/office/drawing/2014/main" id="{64225AB3-314F-4A8E-A622-F151D2AD412E}"/>
              </a:ext>
            </a:extLst>
          </p:cNvPr>
          <p:cNvGraphicFramePr>
            <a:graphicFrameLocks noGrp="1"/>
          </p:cNvGraphicFramePr>
          <p:nvPr>
            <p:extLst>
              <p:ext uri="{D42A27DB-BD31-4B8C-83A1-F6EECF244321}">
                <p14:modId xmlns:p14="http://schemas.microsoft.com/office/powerpoint/2010/main" val="1797708750"/>
              </p:ext>
            </p:extLst>
          </p:nvPr>
        </p:nvGraphicFramePr>
        <p:xfrm>
          <a:off x="937159" y="1139117"/>
          <a:ext cx="5123213" cy="4464000"/>
        </p:xfrm>
        <a:graphic>
          <a:graphicData uri="http://schemas.openxmlformats.org/drawingml/2006/table">
            <a:tbl>
              <a:tblPr firstRow="1" firstCol="1" bandRow="1"/>
              <a:tblGrid>
                <a:gridCol w="1017910">
                  <a:extLst>
                    <a:ext uri="{9D8B030D-6E8A-4147-A177-3AD203B41FA5}">
                      <a16:colId xmlns:a16="http://schemas.microsoft.com/office/drawing/2014/main" val="3377980766"/>
                    </a:ext>
                  </a:extLst>
                </a:gridCol>
                <a:gridCol w="4105303">
                  <a:extLst>
                    <a:ext uri="{9D8B030D-6E8A-4147-A177-3AD203B41FA5}">
                      <a16:colId xmlns:a16="http://schemas.microsoft.com/office/drawing/2014/main" val="1899264504"/>
                    </a:ext>
                  </a:extLst>
                </a:gridCol>
              </a:tblGrid>
              <a:tr h="324000">
                <a:tc>
                  <a:txBody>
                    <a:bodyPr/>
                    <a:lstStyle/>
                    <a:p>
                      <a:pPr algn="ctr">
                        <a:lnSpc>
                          <a:spcPct val="115000"/>
                        </a:lnSpc>
                        <a:spcAft>
                          <a:spcPts val="0"/>
                        </a:spcAft>
                      </a:pPr>
                      <a:r>
                        <a:rPr lang="sv-SE"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RANK</a:t>
                      </a:r>
                    </a:p>
                  </a:txBody>
                  <a:tcPr marL="44450" marR="44450" marT="0" marB="0" anchor="ctr">
                    <a:lnL>
                      <a:noFill/>
                    </a:lnL>
                    <a:lnR>
                      <a:noFill/>
                    </a:lnR>
                    <a:lnT>
                      <a:noFill/>
                    </a:lnT>
                    <a:lnB>
                      <a:noFill/>
                    </a:lnB>
                    <a:solidFill>
                      <a:schemeClr val="tx2"/>
                    </a:solidFill>
                  </a:tcPr>
                </a:tc>
                <a:tc>
                  <a:txBody>
                    <a:bodyPr/>
                    <a:lstStyle/>
                    <a:p>
                      <a:pPr>
                        <a:lnSpc>
                          <a:spcPct val="115000"/>
                        </a:lnSpc>
                        <a:spcAft>
                          <a:spcPts val="0"/>
                        </a:spcAft>
                      </a:pPr>
                      <a:r>
                        <a:rPr lang="sv-SE"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REGION, NUTS2</a:t>
                      </a: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3937881191"/>
                  </a:ext>
                </a:extLst>
              </a:tr>
              <a:tr h="108000">
                <a:tc>
                  <a:txBody>
                    <a:bodyPr/>
                    <a:lstStyle/>
                    <a:p>
                      <a:pPr algn="ctr">
                        <a:lnSpc>
                          <a:spcPct val="115000"/>
                        </a:lnSpc>
                        <a:spcAft>
                          <a:spcPts val="0"/>
                        </a:spcAft>
                      </a:pPr>
                      <a:endParaRPr lang="sv-SE" sz="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noFill/>
                  </a:tcPr>
                </a:tc>
                <a:tc>
                  <a:txBody>
                    <a:bodyPr/>
                    <a:lstStyle/>
                    <a:p>
                      <a:pPr>
                        <a:lnSpc>
                          <a:spcPct val="115000"/>
                        </a:lnSpc>
                        <a:spcAft>
                          <a:spcPts val="0"/>
                        </a:spcAft>
                      </a:pPr>
                      <a:endParaRPr lang="sv-SE" sz="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3537016783"/>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p>
                  </a:txBody>
                  <a:tcPr marL="44450" marR="44450" marT="0" marB="0" anchor="ctr">
                    <a:lnL>
                      <a:noFill/>
                    </a:lnL>
                    <a:lnR>
                      <a:noFill/>
                    </a:lnR>
                    <a:lnT>
                      <a:noFill/>
                    </a:lnT>
                    <a:lnB>
                      <a:noFill/>
                    </a:lnB>
                    <a:solidFill>
                      <a:schemeClr val="accent1">
                        <a:lumMod val="40000"/>
                        <a:lumOff val="60000"/>
                      </a:schemeClr>
                    </a:solidFill>
                  </a:tcPr>
                </a:tc>
                <a:tc>
                  <a:txBody>
                    <a:bodyPr/>
                    <a:lstStyle/>
                    <a:p>
                      <a:pPr algn="l" fontAlgn="b"/>
                      <a:r>
                        <a:rPr lang="sv-SE" sz="1200" b="0" i="0" u="none" strike="noStrike" dirty="0">
                          <a:solidFill>
                            <a:srgbClr val="000000"/>
                          </a:solidFill>
                          <a:effectLst/>
                          <a:latin typeface="+mj-lt"/>
                        </a:rPr>
                        <a:t>Utrecht, Nederländerna</a:t>
                      </a:r>
                    </a:p>
                  </a:txBody>
                  <a:tcPr marL="7620" marR="7620" marT="762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424932286"/>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a:t>
                      </a:r>
                    </a:p>
                  </a:txBody>
                  <a:tcPr marL="44450" marR="44450" marT="0" marB="0" anchor="ctr">
                    <a:lnL>
                      <a:noFill/>
                    </a:lnL>
                    <a:lnR>
                      <a:noFill/>
                    </a:lnR>
                    <a:lnT>
                      <a:noFill/>
                    </a:lnT>
                    <a:lnB>
                      <a:noFill/>
                    </a:lnB>
                    <a:noFill/>
                  </a:tcPr>
                </a:tc>
                <a:tc>
                  <a:txBody>
                    <a:bodyPr/>
                    <a:lstStyle/>
                    <a:p>
                      <a:pPr algn="l" fontAlgn="b"/>
                      <a:r>
                        <a:rPr lang="sv-SE" sz="1200" b="0" i="0" u="none" strike="noStrike" dirty="0">
                          <a:solidFill>
                            <a:srgbClr val="000000"/>
                          </a:solidFill>
                          <a:effectLst/>
                          <a:latin typeface="+mj-lt"/>
                        </a:rPr>
                        <a:t>Zuid-Holland, Nederländerna</a:t>
                      </a:r>
                    </a:p>
                  </a:txBody>
                  <a:tcPr marL="7620" marR="7620" marT="7620" marB="0" anchor="ctr">
                    <a:lnL>
                      <a:noFill/>
                    </a:lnL>
                    <a:lnR>
                      <a:noFill/>
                    </a:lnR>
                    <a:lnT>
                      <a:noFill/>
                    </a:lnT>
                    <a:lnB>
                      <a:noFill/>
                    </a:lnB>
                    <a:noFill/>
                  </a:tcPr>
                </a:tc>
                <a:extLst>
                  <a:ext uri="{0D108BD9-81ED-4DB2-BD59-A6C34878D82A}">
                    <a16:rowId xmlns:a16="http://schemas.microsoft.com/office/drawing/2014/main" val="1502935295"/>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p>
                  </a:txBody>
                  <a:tcPr marL="44450" marR="44450" marT="0" marB="0" anchor="ctr">
                    <a:lnL>
                      <a:noFill/>
                    </a:lnL>
                    <a:lnR>
                      <a:noFill/>
                    </a:lnR>
                    <a:lnT>
                      <a:noFill/>
                    </a:lnT>
                    <a:lnB>
                      <a:noFill/>
                    </a:lnB>
                    <a:solidFill>
                      <a:schemeClr val="accent1">
                        <a:lumMod val="40000"/>
                        <a:lumOff val="60000"/>
                      </a:schemeClr>
                    </a:solidFill>
                  </a:tcPr>
                </a:tc>
                <a:tc>
                  <a:txBody>
                    <a:bodyPr/>
                    <a:lstStyle/>
                    <a:p>
                      <a:pPr algn="l" fontAlgn="b"/>
                      <a:r>
                        <a:rPr lang="sv-SE" sz="1200" b="0" i="0" u="none" strike="noStrike" dirty="0">
                          <a:solidFill>
                            <a:srgbClr val="000000"/>
                          </a:solidFill>
                          <a:effectLst/>
                          <a:latin typeface="+mj-lt"/>
                        </a:rPr>
                        <a:t>Ile-de-France, Frankrike</a:t>
                      </a:r>
                    </a:p>
                  </a:txBody>
                  <a:tcPr marL="7620" marR="7620" marT="762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53140699"/>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a:t>
                      </a:r>
                    </a:p>
                  </a:txBody>
                  <a:tcPr marL="44450" marR="44450" marT="0" marB="0" anchor="ctr">
                    <a:lnL>
                      <a:noFill/>
                    </a:lnL>
                    <a:lnR>
                      <a:noFill/>
                    </a:lnR>
                    <a:lnT>
                      <a:noFill/>
                    </a:lnT>
                    <a:lnB>
                      <a:noFill/>
                    </a:lnB>
                    <a:noFill/>
                  </a:tcPr>
                </a:tc>
                <a:tc>
                  <a:txBody>
                    <a:bodyPr/>
                    <a:lstStyle/>
                    <a:p>
                      <a:pPr algn="l" fontAlgn="b"/>
                      <a:r>
                        <a:rPr lang="sv-SE" sz="1200" b="0" i="0" u="none" strike="noStrike" dirty="0">
                          <a:solidFill>
                            <a:srgbClr val="000000"/>
                          </a:solidFill>
                          <a:effectLst/>
                          <a:latin typeface="+mj-lt"/>
                        </a:rPr>
                        <a:t>Noord-Brabant, Nederländerna</a:t>
                      </a:r>
                    </a:p>
                  </a:txBody>
                  <a:tcPr marL="7620" marR="7620" marT="7620" marB="0" anchor="ctr">
                    <a:lnL>
                      <a:noFill/>
                    </a:lnL>
                    <a:lnR>
                      <a:noFill/>
                    </a:lnR>
                    <a:lnT>
                      <a:noFill/>
                    </a:lnT>
                    <a:lnB>
                      <a:noFill/>
                    </a:lnB>
                    <a:noFill/>
                  </a:tcPr>
                </a:tc>
                <a:extLst>
                  <a:ext uri="{0D108BD9-81ED-4DB2-BD59-A6C34878D82A}">
                    <a16:rowId xmlns:a16="http://schemas.microsoft.com/office/drawing/2014/main" val="1001098394"/>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a:t>
                      </a:r>
                    </a:p>
                  </a:txBody>
                  <a:tcPr marL="44450" marR="44450" marT="0" marB="0" anchor="ctr">
                    <a:lnL>
                      <a:noFill/>
                    </a:lnL>
                    <a:lnR>
                      <a:noFill/>
                    </a:lnR>
                    <a:lnT>
                      <a:noFill/>
                    </a:lnT>
                    <a:lnB>
                      <a:noFill/>
                    </a:lnB>
                    <a:solidFill>
                      <a:schemeClr val="accent1">
                        <a:lumMod val="40000"/>
                        <a:lumOff val="60000"/>
                      </a:schemeClr>
                    </a:solidFill>
                  </a:tcPr>
                </a:tc>
                <a:tc>
                  <a:txBody>
                    <a:bodyPr/>
                    <a:lstStyle/>
                    <a:p>
                      <a:pPr algn="l" fontAlgn="b"/>
                      <a:r>
                        <a:rPr lang="sv-SE" sz="1200" b="0" i="0" u="none" strike="noStrike" dirty="0">
                          <a:solidFill>
                            <a:srgbClr val="000000"/>
                          </a:solidFill>
                          <a:effectLst/>
                          <a:latin typeface="+mj-lt"/>
                        </a:rPr>
                        <a:t>Amsterdamregionen, Nederländerna</a:t>
                      </a:r>
                    </a:p>
                  </a:txBody>
                  <a:tcPr marL="7620" marR="7620" marT="762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338819161"/>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p>
                  </a:txBody>
                  <a:tcPr marL="44450" marR="44450" marT="0" marB="0" anchor="ctr">
                    <a:lnL>
                      <a:noFill/>
                    </a:lnL>
                    <a:lnR>
                      <a:noFill/>
                    </a:lnR>
                    <a:lnT>
                      <a:noFill/>
                    </a:lnT>
                    <a:lnB>
                      <a:noFill/>
                    </a:lnB>
                    <a:noFill/>
                  </a:tcPr>
                </a:tc>
                <a:tc>
                  <a:txBody>
                    <a:bodyPr/>
                    <a:lstStyle/>
                    <a:p>
                      <a:pPr algn="l" fontAlgn="b"/>
                      <a:r>
                        <a:rPr lang="sv-SE" sz="1200" b="0" i="0" u="none" strike="noStrike" dirty="0">
                          <a:solidFill>
                            <a:srgbClr val="000000"/>
                          </a:solidFill>
                          <a:effectLst/>
                          <a:latin typeface="+mj-lt"/>
                        </a:rPr>
                        <a:t>Stockholmsregionen, Sverige</a:t>
                      </a:r>
                    </a:p>
                  </a:txBody>
                  <a:tcPr marL="7620" marR="7620" marT="7620" marB="0" anchor="ctr">
                    <a:lnL>
                      <a:noFill/>
                    </a:lnL>
                    <a:lnR>
                      <a:noFill/>
                    </a:lnR>
                    <a:lnT>
                      <a:noFill/>
                    </a:lnT>
                    <a:lnB>
                      <a:noFill/>
                    </a:lnB>
                    <a:noFill/>
                  </a:tcPr>
                </a:tc>
                <a:extLst>
                  <a:ext uri="{0D108BD9-81ED-4DB2-BD59-A6C34878D82A}">
                    <a16:rowId xmlns:a16="http://schemas.microsoft.com/office/drawing/2014/main" val="318912703"/>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a:t>
                      </a:r>
                    </a:p>
                  </a:txBody>
                  <a:tcPr marL="44450" marR="44450" marT="0" marB="0" anchor="ctr">
                    <a:lnL>
                      <a:noFill/>
                    </a:lnL>
                    <a:lnR>
                      <a:noFill/>
                    </a:lnR>
                    <a:lnT>
                      <a:noFill/>
                    </a:lnT>
                    <a:lnB>
                      <a:noFill/>
                    </a:lnB>
                    <a:solidFill>
                      <a:schemeClr val="accent1">
                        <a:lumMod val="40000"/>
                        <a:lumOff val="60000"/>
                      </a:schemeClr>
                    </a:solidFill>
                  </a:tcPr>
                </a:tc>
                <a:tc>
                  <a:txBody>
                    <a:bodyPr/>
                    <a:lstStyle/>
                    <a:p>
                      <a:pPr algn="l" fontAlgn="b"/>
                      <a:r>
                        <a:rPr lang="sv-SE" sz="1200" b="0" i="0" u="none" strike="noStrike" dirty="0">
                          <a:solidFill>
                            <a:srgbClr val="000000"/>
                          </a:solidFill>
                          <a:effectLst/>
                          <a:latin typeface="+mj-lt"/>
                        </a:rPr>
                        <a:t>Köpenhamnsregionen, Danmark</a:t>
                      </a:r>
                    </a:p>
                  </a:txBody>
                  <a:tcPr marL="7620" marR="7620" marT="762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4200275851"/>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a:t>
                      </a:r>
                    </a:p>
                  </a:txBody>
                  <a:tcPr marL="44450" marR="44450" marT="0" marB="0" anchor="ctr">
                    <a:lnL>
                      <a:noFill/>
                    </a:lnL>
                    <a:lnR>
                      <a:noFill/>
                    </a:lnR>
                    <a:lnT>
                      <a:noFill/>
                    </a:lnT>
                    <a:lnB>
                      <a:noFill/>
                    </a:lnB>
                    <a:noFill/>
                  </a:tcPr>
                </a:tc>
                <a:tc>
                  <a:txBody>
                    <a:bodyPr/>
                    <a:lstStyle/>
                    <a:p>
                      <a:pPr algn="l" fontAlgn="b"/>
                      <a:r>
                        <a:rPr lang="sv-SE" sz="1200" b="0" i="0" u="none" strike="noStrike" dirty="0">
                          <a:solidFill>
                            <a:srgbClr val="000000"/>
                          </a:solidFill>
                          <a:effectLst/>
                          <a:latin typeface="+mj-lt"/>
                        </a:rPr>
                        <a:t>Gelderland, Nederländerna</a:t>
                      </a:r>
                    </a:p>
                  </a:txBody>
                  <a:tcPr marL="7620" marR="7620" marT="7620" marB="0" anchor="ctr">
                    <a:lnL>
                      <a:noFill/>
                    </a:lnL>
                    <a:lnR>
                      <a:noFill/>
                    </a:lnR>
                    <a:lnT>
                      <a:noFill/>
                    </a:lnT>
                    <a:lnB>
                      <a:noFill/>
                    </a:lnB>
                    <a:noFill/>
                  </a:tcPr>
                </a:tc>
                <a:extLst>
                  <a:ext uri="{0D108BD9-81ED-4DB2-BD59-A6C34878D82A}">
                    <a16:rowId xmlns:a16="http://schemas.microsoft.com/office/drawing/2014/main" val="3224315476"/>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9</a:t>
                      </a:r>
                    </a:p>
                  </a:txBody>
                  <a:tcPr marL="44450" marR="44450" marT="0" marB="0" anchor="ctr">
                    <a:lnL>
                      <a:noFill/>
                    </a:lnL>
                    <a:lnR>
                      <a:noFill/>
                    </a:lnR>
                    <a:lnT>
                      <a:noFill/>
                    </a:lnT>
                    <a:lnB>
                      <a:noFill/>
                    </a:lnB>
                    <a:solidFill>
                      <a:schemeClr val="accent1">
                        <a:lumMod val="40000"/>
                        <a:lumOff val="60000"/>
                      </a:schemeClr>
                    </a:solidFill>
                  </a:tcPr>
                </a:tc>
                <a:tc>
                  <a:txBody>
                    <a:bodyPr/>
                    <a:lstStyle/>
                    <a:p>
                      <a:pPr algn="l" fontAlgn="b"/>
                      <a:r>
                        <a:rPr lang="sv-SE" sz="1200" b="0" i="0" u="none" strike="noStrike" dirty="0">
                          <a:solidFill>
                            <a:srgbClr val="000000"/>
                          </a:solidFill>
                          <a:effectLst/>
                          <a:latin typeface="+mj-lt"/>
                        </a:rPr>
                        <a:t>Brusselregionen, Belgien</a:t>
                      </a:r>
                    </a:p>
                  </a:txBody>
                  <a:tcPr marL="7620" marR="7620" marT="762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88741996"/>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marL="44450" marR="44450" marT="0" marB="0" anchor="ctr">
                    <a:lnL>
                      <a:noFill/>
                    </a:lnL>
                    <a:lnR>
                      <a:noFill/>
                    </a:lnR>
                    <a:lnT>
                      <a:noFill/>
                    </a:lnT>
                    <a:lnB>
                      <a:noFill/>
                    </a:lnB>
                    <a:noFill/>
                  </a:tcPr>
                </a:tc>
                <a:tc>
                  <a:txBody>
                    <a:bodyPr/>
                    <a:lstStyle/>
                    <a:p>
                      <a:pPr algn="l" fontAlgn="b"/>
                      <a:r>
                        <a:rPr lang="sv-SE" sz="1200" b="0" i="0" u="none" strike="noStrike" dirty="0">
                          <a:solidFill>
                            <a:srgbClr val="000000"/>
                          </a:solidFill>
                          <a:effectLst/>
                          <a:latin typeface="+mj-lt"/>
                        </a:rPr>
                        <a:t>Oost-Vlaanderen, Belgien</a:t>
                      </a:r>
                    </a:p>
                  </a:txBody>
                  <a:tcPr marL="7620" marR="7620" marT="7620" marB="0" anchor="ctr">
                    <a:lnL>
                      <a:noFill/>
                    </a:lnL>
                    <a:lnR>
                      <a:noFill/>
                    </a:lnR>
                    <a:lnT>
                      <a:noFill/>
                    </a:lnT>
                    <a:lnB>
                      <a:noFill/>
                    </a:lnB>
                    <a:noFill/>
                  </a:tcPr>
                </a:tc>
                <a:extLst>
                  <a:ext uri="{0D108BD9-81ED-4DB2-BD59-A6C34878D82A}">
                    <a16:rowId xmlns:a16="http://schemas.microsoft.com/office/drawing/2014/main" val="2528995202"/>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nchor="ctr">
                    <a:lnL>
                      <a:noFill/>
                    </a:lnL>
                    <a:lnR>
                      <a:noFill/>
                    </a:lnR>
                    <a:lnT>
                      <a:noFill/>
                    </a:lnT>
                    <a:lnB>
                      <a:noFill/>
                    </a:lnB>
                    <a:solidFill>
                      <a:schemeClr val="accent1">
                        <a:lumMod val="40000"/>
                        <a:lumOff val="60000"/>
                      </a:schemeClr>
                    </a:solidFill>
                  </a:tcPr>
                </a:tc>
                <a:tc>
                  <a:txBody>
                    <a:bodyPr/>
                    <a:lstStyle/>
                    <a:p>
                      <a:pPr algn="l">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46861803"/>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nchor="ctr">
                    <a:lnL>
                      <a:noFill/>
                    </a:lnL>
                    <a:lnR>
                      <a:noFill/>
                    </a:lnR>
                    <a:lnT>
                      <a:noFill/>
                    </a:lnT>
                    <a:lnB>
                      <a:noFill/>
                    </a:lnB>
                    <a:noFill/>
                  </a:tcPr>
                </a:tc>
                <a:tc>
                  <a:txBody>
                    <a:bodyPr/>
                    <a:lstStyle/>
                    <a:p>
                      <a:pPr algn="l">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nchor="ctr">
                    <a:lnL>
                      <a:noFill/>
                    </a:lnL>
                    <a:lnR>
                      <a:noFill/>
                    </a:lnR>
                    <a:lnT>
                      <a:noFill/>
                    </a:lnT>
                    <a:lnB>
                      <a:noFill/>
                    </a:lnB>
                    <a:noFill/>
                  </a:tcPr>
                </a:tc>
                <a:extLst>
                  <a:ext uri="{0D108BD9-81ED-4DB2-BD59-A6C34878D82A}">
                    <a16:rowId xmlns:a16="http://schemas.microsoft.com/office/drawing/2014/main" val="3009888908"/>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29</a:t>
                      </a:r>
                    </a:p>
                  </a:txBody>
                  <a:tcPr marL="44450" marR="44450" marT="0" marB="0" anchor="ctr">
                    <a:lnL>
                      <a:noFill/>
                    </a:lnL>
                    <a:lnR>
                      <a:noFill/>
                    </a:lnR>
                    <a:lnT>
                      <a:noFill/>
                    </a:lnT>
                    <a:lnB>
                      <a:noFill/>
                    </a:lnB>
                    <a:solidFill>
                      <a:schemeClr val="accent4"/>
                    </a:solidFill>
                  </a:tcPr>
                </a:tc>
                <a:tc>
                  <a:txBody>
                    <a:bodyPr/>
                    <a:lstStyle/>
                    <a:p>
                      <a:pPr algn="l">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Västsverige, Sverige</a:t>
                      </a:r>
                    </a:p>
                  </a:txBody>
                  <a:tcPr marL="44450" marR="44450" marT="0" marB="0" anchor="ctr">
                    <a:lnL>
                      <a:noFill/>
                    </a:lnL>
                    <a:lnR>
                      <a:noFill/>
                    </a:lnR>
                    <a:lnT>
                      <a:noFill/>
                    </a:lnT>
                    <a:lnB>
                      <a:noFill/>
                    </a:lnB>
                    <a:solidFill>
                      <a:schemeClr val="accent4"/>
                    </a:solidFill>
                  </a:tcPr>
                </a:tc>
                <a:extLst>
                  <a:ext uri="{0D108BD9-81ED-4DB2-BD59-A6C34878D82A}">
                    <a16:rowId xmlns:a16="http://schemas.microsoft.com/office/drawing/2014/main" val="185180740"/>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nchor="ctr">
                    <a:lnL>
                      <a:noFill/>
                    </a:lnL>
                    <a:lnR>
                      <a:noFill/>
                    </a:lnR>
                    <a:lnT>
                      <a:noFill/>
                    </a:lnT>
                    <a:lnB>
                      <a:noFill/>
                    </a:lnB>
                    <a:noFill/>
                  </a:tcPr>
                </a:tc>
                <a:tc>
                  <a:txBody>
                    <a:bodyPr/>
                    <a:lstStyle/>
                    <a:p>
                      <a:pPr algn="l">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nchor="ctr">
                    <a:lnL>
                      <a:noFill/>
                    </a:lnL>
                    <a:lnR>
                      <a:noFill/>
                    </a:lnR>
                    <a:lnT>
                      <a:noFill/>
                    </a:lnT>
                    <a:lnB>
                      <a:noFill/>
                    </a:lnB>
                    <a:noFill/>
                  </a:tcPr>
                </a:tc>
                <a:extLst>
                  <a:ext uri="{0D108BD9-81ED-4DB2-BD59-A6C34878D82A}">
                    <a16:rowId xmlns:a16="http://schemas.microsoft.com/office/drawing/2014/main" val="2001358386"/>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nchor="ctr">
                    <a:lnL>
                      <a:noFill/>
                    </a:lnL>
                    <a:lnR>
                      <a:noFill/>
                    </a:lnR>
                    <a:lnT>
                      <a:noFill/>
                    </a:lnT>
                    <a:lnB>
                      <a:noFill/>
                    </a:lnB>
                    <a:solidFill>
                      <a:schemeClr val="accent1">
                        <a:lumMod val="40000"/>
                        <a:lumOff val="60000"/>
                      </a:schemeClr>
                    </a:solidFill>
                  </a:tcPr>
                </a:tc>
                <a:tc>
                  <a:txBody>
                    <a:bodyPr/>
                    <a:lstStyle/>
                    <a:p>
                      <a:pPr algn="l">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802028579"/>
                  </a:ext>
                </a:extLst>
              </a:tr>
              <a:tr h="252000">
                <a:tc>
                  <a:txBody>
                    <a:bodyPr/>
                    <a:lstStyle/>
                    <a:p>
                      <a:pPr algn="ctr">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234</a:t>
                      </a:r>
                    </a:p>
                  </a:txBody>
                  <a:tcPr marL="44450" marR="44450" marT="0" marB="0" anchor="ctr">
                    <a:lnL>
                      <a:noFill/>
                    </a:lnL>
                    <a:lnR>
                      <a:noFill/>
                    </a:lnR>
                    <a:lnT>
                      <a:noFill/>
                    </a:lnT>
                    <a:lnB>
                      <a:noFill/>
                    </a:lnB>
                    <a:noFill/>
                  </a:tcPr>
                </a:tc>
                <a:tc>
                  <a:txBody>
                    <a:bodyPr/>
                    <a:lstStyle/>
                    <a:p>
                      <a:pPr algn="l">
                        <a:lnSpc>
                          <a:spcPct val="115000"/>
                        </a:lnSpc>
                        <a:spcAft>
                          <a:spcPts val="0"/>
                        </a:spcAft>
                      </a:pPr>
                      <a:r>
                        <a:rPr lang="sv-S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Sud-Est, Rumänien</a:t>
                      </a:r>
                    </a:p>
                  </a:txBody>
                  <a:tcPr marL="44450" marR="44450" marT="0" marB="0" anchor="ctr">
                    <a:lnL>
                      <a:noFill/>
                    </a:lnL>
                    <a:lnR>
                      <a:noFill/>
                    </a:lnR>
                    <a:lnT>
                      <a:noFill/>
                    </a:lnT>
                    <a:lnB>
                      <a:noFill/>
                    </a:lnB>
                    <a:noFill/>
                  </a:tcPr>
                </a:tc>
                <a:extLst>
                  <a:ext uri="{0D108BD9-81ED-4DB2-BD59-A6C34878D82A}">
                    <a16:rowId xmlns:a16="http://schemas.microsoft.com/office/drawing/2014/main" val="1903905409"/>
                  </a:ext>
                </a:extLst>
              </a:tr>
            </a:tbl>
          </a:graphicData>
        </a:graphic>
      </p:graphicFrame>
      <p:sp>
        <p:nvSpPr>
          <p:cNvPr id="12" name="Sexhörning 11">
            <a:extLst>
              <a:ext uri="{FF2B5EF4-FFF2-40B4-BE49-F238E27FC236}">
                <a16:creationId xmlns:a16="http://schemas.microsoft.com/office/drawing/2014/main" id="{FE3C97A1-DF8E-4391-AF33-82EB2D13DAE7}"/>
              </a:ext>
            </a:extLst>
          </p:cNvPr>
          <p:cNvSpPr/>
          <p:nvPr/>
        </p:nvSpPr>
        <p:spPr>
          <a:xfrm>
            <a:off x="7440388" y="1429193"/>
            <a:ext cx="1944421" cy="1676225"/>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400"/>
              <a:t>Västsveriges tidigare resultat</a:t>
            </a:r>
          </a:p>
        </p:txBody>
      </p:sp>
      <p:sp>
        <p:nvSpPr>
          <p:cNvPr id="13" name="Sexhörning 12">
            <a:extLst>
              <a:ext uri="{FF2B5EF4-FFF2-40B4-BE49-F238E27FC236}">
                <a16:creationId xmlns:a16="http://schemas.microsoft.com/office/drawing/2014/main" id="{995CFA04-2394-4E91-B419-3BA026FD7452}"/>
              </a:ext>
            </a:extLst>
          </p:cNvPr>
          <p:cNvSpPr/>
          <p:nvPr/>
        </p:nvSpPr>
        <p:spPr>
          <a:xfrm>
            <a:off x="9013870" y="2280534"/>
            <a:ext cx="1944421" cy="167622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dirty="0">
                <a:solidFill>
                  <a:schemeClr val="tx1"/>
                </a:solidFill>
              </a:rPr>
              <a:t>34 / 233</a:t>
            </a:r>
          </a:p>
          <a:p>
            <a:pPr algn="ctr"/>
            <a:r>
              <a:rPr lang="en-GB" sz="1200" dirty="0">
                <a:solidFill>
                  <a:schemeClr val="tx1"/>
                </a:solidFill>
              </a:rPr>
              <a:t>RCI 2019</a:t>
            </a:r>
          </a:p>
        </p:txBody>
      </p:sp>
      <p:sp>
        <p:nvSpPr>
          <p:cNvPr id="14" name="Sexhörning 13">
            <a:extLst>
              <a:ext uri="{FF2B5EF4-FFF2-40B4-BE49-F238E27FC236}">
                <a16:creationId xmlns:a16="http://schemas.microsoft.com/office/drawing/2014/main" id="{A67D447D-E791-4549-A76F-7936FF97A0AF}"/>
              </a:ext>
            </a:extLst>
          </p:cNvPr>
          <p:cNvSpPr/>
          <p:nvPr/>
        </p:nvSpPr>
        <p:spPr>
          <a:xfrm>
            <a:off x="7452264" y="3143751"/>
            <a:ext cx="1944421" cy="1676225"/>
          </a:xfrm>
          <a:prstGeom prst="hex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dirty="0">
                <a:solidFill>
                  <a:schemeClr val="tx1"/>
                </a:solidFill>
              </a:rPr>
              <a:t>26 / 229</a:t>
            </a:r>
          </a:p>
          <a:p>
            <a:pPr algn="ctr"/>
            <a:r>
              <a:rPr lang="en-GB" sz="1200" dirty="0">
                <a:solidFill>
                  <a:schemeClr val="tx1"/>
                </a:solidFill>
              </a:rPr>
              <a:t>RCI 2016</a:t>
            </a:r>
          </a:p>
        </p:txBody>
      </p:sp>
      <p:sp>
        <p:nvSpPr>
          <p:cNvPr id="8" name="Sexhörning 7">
            <a:extLst>
              <a:ext uri="{FF2B5EF4-FFF2-40B4-BE49-F238E27FC236}">
                <a16:creationId xmlns:a16="http://schemas.microsoft.com/office/drawing/2014/main" id="{85A133B0-7F5E-4786-8939-73A5253F4780}"/>
              </a:ext>
            </a:extLst>
          </p:cNvPr>
          <p:cNvSpPr/>
          <p:nvPr/>
        </p:nvSpPr>
        <p:spPr>
          <a:xfrm>
            <a:off x="9013870" y="4006968"/>
            <a:ext cx="1944421" cy="1676225"/>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a:solidFill>
                  <a:schemeClr val="tx1"/>
                </a:solidFill>
              </a:rPr>
              <a:t>40 / 262</a:t>
            </a:r>
          </a:p>
          <a:p>
            <a:pPr algn="ctr"/>
            <a:r>
              <a:rPr lang="en-GB" sz="1200">
                <a:solidFill>
                  <a:schemeClr val="tx1"/>
                </a:solidFill>
              </a:rPr>
              <a:t>RCI 2013</a:t>
            </a:r>
          </a:p>
        </p:txBody>
      </p:sp>
      <p:sp>
        <p:nvSpPr>
          <p:cNvPr id="2" name="textruta 1">
            <a:extLst>
              <a:ext uri="{FF2B5EF4-FFF2-40B4-BE49-F238E27FC236}">
                <a16:creationId xmlns:a16="http://schemas.microsoft.com/office/drawing/2014/main" id="{C9E9427C-DC69-74EB-10A4-248A60C0EF59}"/>
              </a:ext>
            </a:extLst>
          </p:cNvPr>
          <p:cNvSpPr txBox="1"/>
          <p:nvPr/>
        </p:nvSpPr>
        <p:spPr>
          <a:xfrm>
            <a:off x="9925703" y="186873"/>
            <a:ext cx="2065175" cy="523220"/>
          </a:xfrm>
          <a:prstGeom prst="rect">
            <a:avLst/>
          </a:prstGeom>
          <a:noFill/>
        </p:spPr>
        <p:txBody>
          <a:bodyPr wrap="square" rtlCol="0">
            <a:spAutoFit/>
          </a:bodyPr>
          <a:lstStyle/>
          <a:p>
            <a:pPr algn="ctr"/>
            <a:r>
              <a:rPr lang="sv-SE" sz="1400" dirty="0">
                <a:solidFill>
                  <a:srgbClr val="D36248"/>
                </a:solidFill>
              </a:rPr>
              <a:t>Nästa publicering</a:t>
            </a:r>
            <a:br>
              <a:rPr lang="sv-SE" sz="1400" dirty="0">
                <a:solidFill>
                  <a:srgbClr val="D36248"/>
                </a:solidFill>
              </a:rPr>
            </a:br>
            <a:r>
              <a:rPr lang="sv-SE" sz="1400" dirty="0">
                <a:solidFill>
                  <a:srgbClr val="D36248"/>
                </a:solidFill>
              </a:rPr>
              <a:t>av RCI sker 2025</a:t>
            </a:r>
          </a:p>
        </p:txBody>
      </p:sp>
    </p:spTree>
    <p:extLst>
      <p:ext uri="{BB962C8B-B14F-4D97-AF65-F5344CB8AC3E}">
        <p14:creationId xmlns:p14="http://schemas.microsoft.com/office/powerpoint/2010/main" val="1541570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DDC2BCFA-9A53-4902-BE0C-BE297FF3B5A9}"/>
    </a:ext>
  </a:extLst>
</a:theme>
</file>

<file path=ppt/theme/theme2.xml><?xml version="1.0" encoding="utf-8"?>
<a:theme xmlns:a="http://schemas.openxmlformats.org/drawingml/2006/main" name="BRG Blue">
  <a:themeElements>
    <a:clrScheme name="Anpassat 104">
      <a:dk1>
        <a:sysClr val="windowText" lastClr="000000"/>
      </a:dk1>
      <a:lt1>
        <a:sysClr val="window" lastClr="FFFFFF"/>
      </a:lt1>
      <a:dk2>
        <a:srgbClr val="D36248"/>
      </a:dk2>
      <a:lt2>
        <a:srgbClr val="E7B39E"/>
      </a:lt2>
      <a:accent1>
        <a:srgbClr val="C6D7E2"/>
      </a:accent1>
      <a:accent2>
        <a:srgbClr val="8AAEC4"/>
      </a:accent2>
      <a:accent3>
        <a:srgbClr val="6997B3"/>
      </a:accent3>
      <a:accent4>
        <a:srgbClr val="47748F"/>
      </a:accent4>
      <a:accent5>
        <a:srgbClr val="335367"/>
      </a:accent5>
      <a:accent6>
        <a:srgbClr val="22354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16C99662-BD46-436F-821A-66824B2F3367}"/>
    </a:ext>
  </a:extLst>
</a:theme>
</file>

<file path=ppt/theme/theme3.xml><?xml version="1.0" encoding="utf-8"?>
<a:theme xmlns:a="http://schemas.openxmlformats.org/drawingml/2006/main" name="BRG Green">
  <a:themeElements>
    <a:clrScheme name="Anpassat 101">
      <a:dk1>
        <a:sysClr val="windowText" lastClr="000000"/>
      </a:dk1>
      <a:lt1>
        <a:sysClr val="window" lastClr="FFFFFF"/>
      </a:lt1>
      <a:dk2>
        <a:srgbClr val="D36248"/>
      </a:dk2>
      <a:lt2>
        <a:srgbClr val="E7B39E"/>
      </a:lt2>
      <a:accent1>
        <a:srgbClr val="B7D1C0"/>
      </a:accent1>
      <a:accent2>
        <a:srgbClr val="8FBB9F"/>
      </a:accent2>
      <a:accent3>
        <a:srgbClr val="6AA27E"/>
      </a:accent3>
      <a:accent4>
        <a:srgbClr val="548666"/>
      </a:accent4>
      <a:accent5>
        <a:srgbClr val="2C5A58"/>
      </a:accent5>
      <a:accent6>
        <a:srgbClr val="1B3235"/>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3306ED6A-1664-4732-9192-47A1979A9627}"/>
    </a:ext>
  </a:extLst>
</a:theme>
</file>

<file path=ppt/theme/theme4.xml><?xml version="1.0" encoding="utf-8"?>
<a:theme xmlns:a="http://schemas.openxmlformats.org/drawingml/2006/main" name="BRG Red">
  <a:themeElements>
    <a:clrScheme name="Anpassat 105">
      <a:dk1>
        <a:sysClr val="windowText" lastClr="000000"/>
      </a:dk1>
      <a:lt1>
        <a:sysClr val="window" lastClr="FFFFFF"/>
      </a:lt1>
      <a:dk2>
        <a:srgbClr val="2B4158"/>
      </a:dk2>
      <a:lt2>
        <a:srgbClr val="7899BC"/>
      </a:lt2>
      <a:accent1>
        <a:srgbClr val="EEC7B8"/>
      </a:accent1>
      <a:accent2>
        <a:srgbClr val="E2A38A"/>
      </a:accent2>
      <a:accent3>
        <a:srgbClr val="DB8B6B"/>
      </a:accent3>
      <a:accent4>
        <a:srgbClr val="CD5F33"/>
      </a:accent4>
      <a:accent5>
        <a:srgbClr val="9B4826"/>
      </a:accent5>
      <a:accent6>
        <a:srgbClr val="722B1B"/>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9A94F675-6BC0-400A-B0CB-130DA95789E5}"/>
    </a:ext>
  </a:extLst>
</a:theme>
</file>

<file path=ppt/theme/theme5.xml><?xml version="1.0" encoding="utf-8"?>
<a:theme xmlns:a="http://schemas.openxmlformats.org/drawingml/2006/main" name="BRG Advanced">
  <a:themeElements>
    <a:clrScheme name="BRG">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98ADAE"/>
      </a:accent5>
      <a:accent6>
        <a:srgbClr val="E5EDF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5E7054B6-B624-489E-9A3B-C618394B5944}"/>
    </a:ext>
  </a:extLst>
</a:theme>
</file>

<file path=ppt/theme/theme6.xml><?xml version="1.0" encoding="utf-8"?>
<a:theme xmlns:a="http://schemas.openxmlformats.org/drawingml/2006/main" name="BRG Utfallande bild">
  <a:themeElements>
    <a:clrScheme name="BRG">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98ADAE"/>
      </a:accent5>
      <a:accent6>
        <a:srgbClr val="E5EDF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E9931B19-2F70-45CF-B58A-C94907540A5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018ebf-c118-4457-bc4c-627bb2cda996">
      <Terms xmlns="http://schemas.microsoft.com/office/infopath/2007/PartnerControls"/>
    </lcf76f155ced4ddcb4097134ff3c332f>
    <TaxCatchAll xmlns="81115a79-ed71-43f8-af43-5c3a25bdf01a" xsi:nil="true"/>
    <SharedWithUsers xmlns="81115a79-ed71-43f8-af43-5c3a25bdf01a">
      <UserInfo>
        <DisplayName>Patrik Andersson</DisplayName>
        <AccountId>38</AccountId>
        <AccountType/>
      </UserInfo>
      <UserInfo>
        <DisplayName>Eva-Lena Albihn</DisplayName>
        <AccountId>19</AccountId>
        <AccountType/>
      </UserInfo>
      <UserInfo>
        <DisplayName>Jessica Nilsson</DisplayName>
        <AccountId>30</AccountId>
        <AccountType/>
      </UserInfo>
      <UserInfo>
        <DisplayName>Pia Areblad</DisplayName>
        <AccountId>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044DA283EACB04CB3FDB80B7579E6DD" ma:contentTypeVersion="17" ma:contentTypeDescription="Skapa ett nytt dokument." ma:contentTypeScope="" ma:versionID="3c6ed43c84d6cb16112766e6afba9099">
  <xsd:schema xmlns:xsd="http://www.w3.org/2001/XMLSchema" xmlns:xs="http://www.w3.org/2001/XMLSchema" xmlns:p="http://schemas.microsoft.com/office/2006/metadata/properties" xmlns:ns2="18018ebf-c118-4457-bc4c-627bb2cda996" xmlns:ns3="81115a79-ed71-43f8-af43-5c3a25bdf01a" targetNamespace="http://schemas.microsoft.com/office/2006/metadata/properties" ma:root="true" ma:fieldsID="4f604e7b570cd79953a6e874567621b1" ns2:_="" ns3:_="">
    <xsd:import namespace="18018ebf-c118-4457-bc4c-627bb2cda996"/>
    <xsd:import namespace="81115a79-ed71-43f8-af43-5c3a25bdf0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018ebf-c118-4457-bc4c-627bb2cda9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bc6842c-bab5-4d9d-b230-1af466340f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115a79-ed71-43f8-af43-5c3a25bdf01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21b38749-22a3-499a-b32a-c2797ccf6f6a}" ma:internalName="TaxCatchAll" ma:showField="CatchAllData" ma:web="81115a79-ed71-43f8-af43-5c3a25bdf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36B1C5-223F-4BCC-B0F4-1A584FC5718C}">
  <ds:schemaRefs>
    <ds:schemaRef ds:uri="http://schemas.microsoft.com/sharepoint/v3/contenttype/forms"/>
  </ds:schemaRefs>
</ds:datastoreItem>
</file>

<file path=customXml/itemProps2.xml><?xml version="1.0" encoding="utf-8"?>
<ds:datastoreItem xmlns:ds="http://schemas.openxmlformats.org/officeDocument/2006/customXml" ds:itemID="{58897FF1-AE70-40A7-9483-C88F6AE3AB8A}">
  <ds:schemaRefs>
    <ds:schemaRef ds:uri="http://www.w3.org/XML/1998/namespace"/>
    <ds:schemaRef ds:uri="http://purl.org/dc/dcmitype/"/>
    <ds:schemaRef ds:uri="http://schemas.microsoft.com/office/2006/documentManagement/types"/>
    <ds:schemaRef ds:uri="http://schemas.openxmlformats.org/package/2006/metadata/core-properties"/>
    <ds:schemaRef ds:uri="81115a79-ed71-43f8-af43-5c3a25bdf01a"/>
    <ds:schemaRef ds:uri="http://purl.org/dc/elements/1.1/"/>
    <ds:schemaRef ds:uri="http://purl.org/dc/terms/"/>
    <ds:schemaRef ds:uri="http://schemas.microsoft.com/office/infopath/2007/PartnerControls"/>
    <ds:schemaRef ds:uri="18018ebf-c118-4457-bc4c-627bb2cda996"/>
    <ds:schemaRef ds:uri="http://schemas.microsoft.com/office/2006/metadata/properties"/>
    <ds:schemaRef ds:uri="544ed455-2304-41e4-8425-360ddd3f2b92"/>
    <ds:schemaRef ds:uri="4af0e314-ca46-4d76-af73-16c4137eef8a"/>
  </ds:schemaRefs>
</ds:datastoreItem>
</file>

<file path=customXml/itemProps3.xml><?xml version="1.0" encoding="utf-8"?>
<ds:datastoreItem xmlns:ds="http://schemas.openxmlformats.org/officeDocument/2006/customXml" ds:itemID="{85C2B1F1-B268-46D7-8B56-7F9E7DE5B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018ebf-c118-4457-bc4c-627bb2cda996"/>
    <ds:schemaRef ds:uri="81115a79-ed71-43f8-af43-5c3a25bdf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BRG_Mallsidor</Template>
  <TotalTime>0</TotalTime>
  <Words>2332</Words>
  <Application>Microsoft Office PowerPoint</Application>
  <PresentationFormat>Bredbild</PresentationFormat>
  <Paragraphs>703</Paragraphs>
  <Slides>27</Slides>
  <Notes>3</Notes>
  <HiddenSlides>0</HiddenSlides>
  <MMClips>0</MMClips>
  <ScaleCrop>false</ScaleCrop>
  <HeadingPairs>
    <vt:vector size="4" baseType="variant">
      <vt:variant>
        <vt:lpstr>Tema</vt:lpstr>
      </vt:variant>
      <vt:variant>
        <vt:i4>6</vt:i4>
      </vt:variant>
      <vt:variant>
        <vt:lpstr>Bildrubriker</vt:lpstr>
      </vt:variant>
      <vt:variant>
        <vt:i4>27</vt:i4>
      </vt:variant>
    </vt:vector>
  </HeadingPairs>
  <TitlesOfParts>
    <vt:vector size="33" baseType="lpstr">
      <vt:lpstr>BRG Basic</vt:lpstr>
      <vt:lpstr>BRG Blue</vt:lpstr>
      <vt:lpstr>BRG Green</vt:lpstr>
      <vt:lpstr>BRG Red</vt:lpstr>
      <vt:lpstr>BRG Advanced</vt:lpstr>
      <vt:lpstr>BRG Utfallande bild</vt:lpstr>
      <vt:lpstr>Utfall indikatorer näringslivsstrategiska programmet</vt:lpstr>
      <vt:lpstr>Indikatorer näringslivsstrategiska programmet</vt:lpstr>
      <vt:lpstr>Sammanfattning- kommentar och analys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Målet om bäst företagsklimat bland storstadskommunerna uppnås inte</vt:lpstr>
      <vt:lpstr>Målet om bäst företagsklimat bland storstadsregionerna uppnås inte</vt:lpstr>
      <vt:lpstr>Sämst företagsklimat bland storstadskommuner</vt:lpstr>
      <vt:lpstr>Även bland storstadsregioner är företagsklimatet sämst i Göteborgsregionen </vt:lpstr>
      <vt:lpstr>PowerPoint-presentation</vt:lpstr>
      <vt:lpstr>Regionens företag öronmärker stora värden för att bedriva FoU i egen regi</vt:lpstr>
      <vt:lpstr>Stark exportkapacitet bland Göteborgsregionens företag</vt:lpstr>
      <vt:lpstr>Västsveriges företag visar på urstark innovationspotential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200512 ledningsgrupp</dc:title>
  <dc:creator>Johan Gräsman</dc:creator>
  <cp:lastModifiedBy>Pia Areblad</cp:lastModifiedBy>
  <cp:revision>5</cp:revision>
  <cp:lastPrinted>2020-06-01T11:32:56Z</cp:lastPrinted>
  <dcterms:created xsi:type="dcterms:W3CDTF">2019-08-30T11:50:13Z</dcterms:created>
  <dcterms:modified xsi:type="dcterms:W3CDTF">2024-08-16T07:06:13Z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0x0101007044DA283EACB04CB3FDB80B7579E6DD</vt:lpwstr>
  </property>
  <property fmtid="{D5CDD505-2E9C-101B-9397-08002B2CF9AE}" pid="3" name="MediaServiceImageTags">
    <vt:lpwstr/>
  </property>
</Properties>
</file>