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648" r:id="rId5"/>
    <p:sldMasterId id="2147483686" r:id="rId6"/>
    <p:sldMasterId id="2147483671" r:id="rId7"/>
  </p:sldMasterIdLst>
  <p:notesMasterIdLst>
    <p:notesMasterId r:id="rId23"/>
  </p:notesMasterIdLst>
  <p:sldIdLst>
    <p:sldId id="325" r:id="rId8"/>
    <p:sldId id="355" r:id="rId9"/>
    <p:sldId id="380" r:id="rId10"/>
    <p:sldId id="383" r:id="rId11"/>
    <p:sldId id="384" r:id="rId12"/>
    <p:sldId id="357" r:id="rId13"/>
    <p:sldId id="356" r:id="rId14"/>
    <p:sldId id="361" r:id="rId15"/>
    <p:sldId id="358" r:id="rId16"/>
    <p:sldId id="359" r:id="rId17"/>
    <p:sldId id="360" r:id="rId18"/>
    <p:sldId id="362" r:id="rId19"/>
    <p:sldId id="379" r:id="rId20"/>
    <p:sldId id="377" r:id="rId21"/>
    <p:sldId id="364" r:id="rId22"/>
  </p:sldIdLst>
  <p:sldSz cx="9144000" cy="5143500" type="screen16x9"/>
  <p:notesSz cx="6797675" cy="9926638"/>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5FDEF13-9E1F-BE44-824F-020884835D80}">
          <p14:sldIdLst>
            <p14:sldId id="325"/>
            <p14:sldId id="355"/>
            <p14:sldId id="380"/>
            <p14:sldId id="383"/>
            <p14:sldId id="384"/>
            <p14:sldId id="357"/>
            <p14:sldId id="356"/>
            <p14:sldId id="361"/>
            <p14:sldId id="358"/>
            <p14:sldId id="359"/>
            <p14:sldId id="360"/>
            <p14:sldId id="362"/>
            <p14:sldId id="379"/>
            <p14:sldId id="377"/>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2E6"/>
    <a:srgbClr val="B7B9BA"/>
    <a:srgbClr val="2B4C8D"/>
    <a:srgbClr val="589CDB"/>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41" autoAdjust="0"/>
  </p:normalViewPr>
  <p:slideViewPr>
    <p:cSldViewPr snapToGrid="0">
      <p:cViewPr varScale="1">
        <p:scale>
          <a:sx n="120" d="100"/>
          <a:sy n="120" d="100"/>
        </p:scale>
        <p:origin x="134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Andersson" userId="48939df7-3303-4baf-862f-a6e9b96b1a69" providerId="ADAL" clId="{1D35777C-173F-441B-91C4-A5300E8402C1}"/>
    <pc:docChg chg="delSld modSld modSection">
      <pc:chgData name="Malin Andersson" userId="48939df7-3303-4baf-862f-a6e9b96b1a69" providerId="ADAL" clId="{1D35777C-173F-441B-91C4-A5300E8402C1}" dt="2023-09-20T12:27:22.148" v="17" actId="47"/>
      <pc:docMkLst>
        <pc:docMk/>
      </pc:docMkLst>
      <pc:sldChg chg="del">
        <pc:chgData name="Malin Andersson" userId="48939df7-3303-4baf-862f-a6e9b96b1a69" providerId="ADAL" clId="{1D35777C-173F-441B-91C4-A5300E8402C1}" dt="2023-09-20T12:27:19.492" v="6" actId="47"/>
        <pc:sldMkLst>
          <pc:docMk/>
          <pc:sldMk cId="1065241011" sldId="315"/>
        </pc:sldMkLst>
      </pc:sldChg>
      <pc:sldChg chg="del">
        <pc:chgData name="Malin Andersson" userId="48939df7-3303-4baf-862f-a6e9b96b1a69" providerId="ADAL" clId="{1D35777C-173F-441B-91C4-A5300E8402C1}" dt="2023-09-20T12:27:20.084" v="9" actId="47"/>
        <pc:sldMkLst>
          <pc:docMk/>
          <pc:sldMk cId="1805819815" sldId="317"/>
        </pc:sldMkLst>
      </pc:sldChg>
      <pc:sldChg chg="del">
        <pc:chgData name="Malin Andersson" userId="48939df7-3303-4baf-862f-a6e9b96b1a69" providerId="ADAL" clId="{1D35777C-173F-441B-91C4-A5300E8402C1}" dt="2023-09-20T12:27:19.909" v="8" actId="47"/>
        <pc:sldMkLst>
          <pc:docMk/>
          <pc:sldMk cId="3932396596" sldId="323"/>
        </pc:sldMkLst>
      </pc:sldChg>
      <pc:sldChg chg="del">
        <pc:chgData name="Malin Andersson" userId="48939df7-3303-4baf-862f-a6e9b96b1a69" providerId="ADAL" clId="{1D35777C-173F-441B-91C4-A5300E8402C1}" dt="2023-09-20T12:27:19.693" v="7" actId="47"/>
        <pc:sldMkLst>
          <pc:docMk/>
          <pc:sldMk cId="679628308" sldId="324"/>
        </pc:sldMkLst>
      </pc:sldChg>
      <pc:sldChg chg="del">
        <pc:chgData name="Malin Andersson" userId="48939df7-3303-4baf-862f-a6e9b96b1a69" providerId="ADAL" clId="{1D35777C-173F-441B-91C4-A5300E8402C1}" dt="2023-09-20T12:27:21.809" v="16" actId="47"/>
        <pc:sldMkLst>
          <pc:docMk/>
          <pc:sldMk cId="4191221934" sldId="332"/>
        </pc:sldMkLst>
      </pc:sldChg>
      <pc:sldChg chg="del">
        <pc:chgData name="Malin Andersson" userId="48939df7-3303-4baf-862f-a6e9b96b1a69" providerId="ADAL" clId="{1D35777C-173F-441B-91C4-A5300E8402C1}" dt="2023-09-20T12:27:20.948" v="13" actId="47"/>
        <pc:sldMkLst>
          <pc:docMk/>
          <pc:sldMk cId="3896486974" sldId="333"/>
        </pc:sldMkLst>
      </pc:sldChg>
      <pc:sldChg chg="del">
        <pc:chgData name="Malin Andersson" userId="48939df7-3303-4baf-862f-a6e9b96b1a69" providerId="ADAL" clId="{1D35777C-173F-441B-91C4-A5300E8402C1}" dt="2023-09-20T12:27:21.506" v="15" actId="47"/>
        <pc:sldMkLst>
          <pc:docMk/>
          <pc:sldMk cId="3475561411" sldId="337"/>
        </pc:sldMkLst>
      </pc:sldChg>
      <pc:sldChg chg="del">
        <pc:chgData name="Malin Andersson" userId="48939df7-3303-4baf-862f-a6e9b96b1a69" providerId="ADAL" clId="{1D35777C-173F-441B-91C4-A5300E8402C1}" dt="2023-09-20T12:27:20.295" v="10" actId="47"/>
        <pc:sldMkLst>
          <pc:docMk/>
          <pc:sldMk cId="1600857784" sldId="352"/>
        </pc:sldMkLst>
      </pc:sldChg>
      <pc:sldChg chg="del">
        <pc:chgData name="Malin Andersson" userId="48939df7-3303-4baf-862f-a6e9b96b1a69" providerId="ADAL" clId="{1D35777C-173F-441B-91C4-A5300E8402C1}" dt="2023-09-20T12:27:20.501" v="11" actId="47"/>
        <pc:sldMkLst>
          <pc:docMk/>
          <pc:sldMk cId="483031862" sldId="353"/>
        </pc:sldMkLst>
      </pc:sldChg>
      <pc:sldChg chg="modNotesTx">
        <pc:chgData name="Malin Andersson" userId="48939df7-3303-4baf-862f-a6e9b96b1a69" providerId="ADAL" clId="{1D35777C-173F-441B-91C4-A5300E8402C1}" dt="2023-09-20T12:27:14.185" v="1" actId="6549"/>
        <pc:sldMkLst>
          <pc:docMk/>
          <pc:sldMk cId="2669834672" sldId="364"/>
        </pc:sldMkLst>
      </pc:sldChg>
      <pc:sldChg chg="del">
        <pc:chgData name="Malin Andersson" userId="48939df7-3303-4baf-862f-a6e9b96b1a69" providerId="ADAL" clId="{1D35777C-173F-441B-91C4-A5300E8402C1}" dt="2023-09-20T12:27:18.045" v="2" actId="47"/>
        <pc:sldMkLst>
          <pc:docMk/>
          <pc:sldMk cId="4064829154" sldId="365"/>
        </pc:sldMkLst>
      </pc:sldChg>
      <pc:sldChg chg="del">
        <pc:chgData name="Malin Andersson" userId="48939df7-3303-4baf-862f-a6e9b96b1a69" providerId="ADAL" clId="{1D35777C-173F-441B-91C4-A5300E8402C1}" dt="2023-09-20T12:27:20.726" v="12" actId="47"/>
        <pc:sldMkLst>
          <pc:docMk/>
          <pc:sldMk cId="81205951" sldId="369"/>
        </pc:sldMkLst>
      </pc:sldChg>
      <pc:sldChg chg="del">
        <pc:chgData name="Malin Andersson" userId="48939df7-3303-4baf-862f-a6e9b96b1a69" providerId="ADAL" clId="{1D35777C-173F-441B-91C4-A5300E8402C1}" dt="2023-09-20T12:27:18.603" v="3" actId="47"/>
        <pc:sldMkLst>
          <pc:docMk/>
          <pc:sldMk cId="850050772" sldId="371"/>
        </pc:sldMkLst>
      </pc:sldChg>
      <pc:sldChg chg="del">
        <pc:chgData name="Malin Andersson" userId="48939df7-3303-4baf-862f-a6e9b96b1a69" providerId="ADAL" clId="{1D35777C-173F-441B-91C4-A5300E8402C1}" dt="2023-09-20T12:27:18.994" v="4" actId="47"/>
        <pc:sldMkLst>
          <pc:docMk/>
          <pc:sldMk cId="194789593" sldId="372"/>
        </pc:sldMkLst>
      </pc:sldChg>
      <pc:sldChg chg="del">
        <pc:chgData name="Malin Andersson" userId="48939df7-3303-4baf-862f-a6e9b96b1a69" providerId="ADAL" clId="{1D35777C-173F-441B-91C4-A5300E8402C1}" dt="2023-09-20T12:27:19.249" v="5" actId="47"/>
        <pc:sldMkLst>
          <pc:docMk/>
          <pc:sldMk cId="2345004101" sldId="373"/>
        </pc:sldMkLst>
      </pc:sldChg>
      <pc:sldChg chg="del">
        <pc:chgData name="Malin Andersson" userId="48939df7-3303-4baf-862f-a6e9b96b1a69" providerId="ADAL" clId="{1D35777C-173F-441B-91C4-A5300E8402C1}" dt="2023-09-20T12:27:21.258" v="14" actId="47"/>
        <pc:sldMkLst>
          <pc:docMk/>
          <pc:sldMk cId="328178526" sldId="375"/>
        </pc:sldMkLst>
      </pc:sldChg>
      <pc:sldChg chg="del">
        <pc:chgData name="Malin Andersson" userId="48939df7-3303-4baf-862f-a6e9b96b1a69" providerId="ADAL" clId="{1D35777C-173F-441B-91C4-A5300E8402C1}" dt="2023-09-20T12:27:22.148" v="17" actId="47"/>
        <pc:sldMkLst>
          <pc:docMk/>
          <pc:sldMk cId="1773935359" sldId="381"/>
        </pc:sldMkLst>
      </pc:sldChg>
      <pc:sldChg chg="modNotesTx">
        <pc:chgData name="Malin Andersson" userId="48939df7-3303-4baf-862f-a6e9b96b1a69" providerId="ADAL" clId="{1D35777C-173F-441B-91C4-A5300E8402C1}" dt="2023-09-20T12:27:01.364" v="0" actId="6549"/>
        <pc:sldMkLst>
          <pc:docMk/>
          <pc:sldMk cId="581458118" sldId="384"/>
        </pc:sldMkLst>
      </pc:sldChg>
      <pc:sldMasterChg chg="delSldLayout">
        <pc:chgData name="Malin Andersson" userId="48939df7-3303-4baf-862f-a6e9b96b1a69" providerId="ADAL" clId="{1D35777C-173F-441B-91C4-A5300E8402C1}" dt="2023-09-20T12:27:21.506" v="15" actId="47"/>
        <pc:sldMasterMkLst>
          <pc:docMk/>
          <pc:sldMasterMk cId="2522184925" sldId="2147483648"/>
        </pc:sldMasterMkLst>
        <pc:sldLayoutChg chg="del">
          <pc:chgData name="Malin Andersson" userId="48939df7-3303-4baf-862f-a6e9b96b1a69" providerId="ADAL" clId="{1D35777C-173F-441B-91C4-A5300E8402C1}" dt="2023-09-20T12:27:21.506" v="15" actId="47"/>
          <pc:sldLayoutMkLst>
            <pc:docMk/>
            <pc:sldMasterMk cId="2522184925" sldId="2147483648"/>
            <pc:sldLayoutMk cId="2062826878" sldId="214748370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0AA5C-69F9-4878-88E7-519AD8FE47B2}" type="doc">
      <dgm:prSet loTypeId="urn:microsoft.com/office/officeart/2005/8/layout/radial3" loCatId="cycle" qsTypeId="urn:microsoft.com/office/officeart/2005/8/quickstyle/simple3" qsCatId="simple" csTypeId="urn:microsoft.com/office/officeart/2005/8/colors/accent1_2" csCatId="accent1" phldr="1"/>
      <dgm:spPr/>
      <dgm:t>
        <a:bodyPr/>
        <a:lstStyle/>
        <a:p>
          <a:endParaRPr lang="sv-SE"/>
        </a:p>
      </dgm:t>
    </dgm:pt>
    <dgm:pt modelId="{46C69883-46C5-4D41-A3BE-AC03AA591098}">
      <dgm:prSet phldrT="[Text]" custT="1"/>
      <dgm:spPr/>
      <dgm:t>
        <a:bodyPr/>
        <a:lstStyle/>
        <a:p>
          <a:r>
            <a:rPr lang="sv-SE" sz="1600" b="0" dirty="0"/>
            <a:t>Kompetensförsörjning</a:t>
          </a:r>
          <a:endParaRPr lang="sv-SE" sz="1400" b="0" dirty="0"/>
        </a:p>
      </dgm:t>
    </dgm:pt>
    <dgm:pt modelId="{B258D771-9516-4578-9057-067699D7675F}" type="parTrans" cxnId="{C9D57C4F-B13B-48E3-994F-DA08FDEF07E4}">
      <dgm:prSet/>
      <dgm:spPr/>
      <dgm:t>
        <a:bodyPr/>
        <a:lstStyle/>
        <a:p>
          <a:endParaRPr lang="sv-SE"/>
        </a:p>
      </dgm:t>
    </dgm:pt>
    <dgm:pt modelId="{D9892062-4BFE-449F-9066-51F910DBFDAA}" type="sibTrans" cxnId="{C9D57C4F-B13B-48E3-994F-DA08FDEF07E4}">
      <dgm:prSet/>
      <dgm:spPr/>
      <dgm:t>
        <a:bodyPr/>
        <a:lstStyle/>
        <a:p>
          <a:endParaRPr lang="sv-SE"/>
        </a:p>
      </dgm:t>
    </dgm:pt>
    <dgm:pt modelId="{39C8D419-03FE-42F4-B595-DEFEC47B007F}">
      <dgm:prSet phldrT="[Text]" custT="1">
        <dgm:style>
          <a:lnRef idx="2">
            <a:schemeClr val="dk1"/>
          </a:lnRef>
          <a:fillRef idx="1">
            <a:schemeClr val="lt1"/>
          </a:fillRef>
          <a:effectRef idx="0">
            <a:schemeClr val="dk1"/>
          </a:effectRef>
          <a:fontRef idx="minor">
            <a:schemeClr val="dk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sv-SE" sz="1800" kern="1200" dirty="0">
              <a:solidFill>
                <a:prstClr val="black"/>
              </a:solidFill>
              <a:latin typeface="Calibri" panose="020F0502020204030204"/>
              <a:ea typeface="+mn-ea"/>
              <a:cs typeface="+mn-cs"/>
            </a:rPr>
            <a:t>Attrahera</a:t>
          </a:r>
        </a:p>
      </dgm:t>
    </dgm:pt>
    <dgm:pt modelId="{702891A7-1DC7-44E9-A365-36BF22988DBF}" type="parTrans" cxnId="{B63C6C40-CB0E-4439-8362-AD4366CFEDFC}">
      <dgm:prSet/>
      <dgm:spPr/>
      <dgm:t>
        <a:bodyPr/>
        <a:lstStyle/>
        <a:p>
          <a:endParaRPr lang="sv-SE"/>
        </a:p>
      </dgm:t>
    </dgm:pt>
    <dgm:pt modelId="{21E113AA-6845-4FE6-AB4B-B146CDDAE85F}" type="sibTrans" cxnId="{B63C6C40-CB0E-4439-8362-AD4366CFEDFC}">
      <dgm:prSet/>
      <dgm:spPr/>
      <dgm:t>
        <a:bodyPr/>
        <a:lstStyle/>
        <a:p>
          <a:endParaRPr lang="sv-SE"/>
        </a:p>
      </dgm:t>
    </dgm:pt>
    <dgm:pt modelId="{55360617-FE91-4689-814C-20656BE6AC4B}">
      <dgm:prSet phldrT="[Text]" custT="1">
        <dgm:style>
          <a:lnRef idx="2">
            <a:schemeClr val="dk1"/>
          </a:lnRef>
          <a:fillRef idx="1">
            <a:schemeClr val="lt1"/>
          </a:fillRef>
          <a:effectRef idx="0">
            <a:schemeClr val="dk1"/>
          </a:effectRef>
          <a:fontRef idx="minor">
            <a:schemeClr val="dk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sv-SE" sz="1800" kern="1200" dirty="0">
              <a:solidFill>
                <a:prstClr val="black"/>
              </a:solidFill>
              <a:latin typeface="Calibri" panose="020F0502020204030204"/>
              <a:ea typeface="+mn-ea"/>
              <a:cs typeface="+mn-cs"/>
            </a:rPr>
            <a:t>Utveckla</a:t>
          </a:r>
        </a:p>
      </dgm:t>
    </dgm:pt>
    <dgm:pt modelId="{52A460B1-B298-4B4D-86A8-3A0739839B06}" type="parTrans" cxnId="{137CBF8D-98EA-498F-A612-82AB309C1B56}">
      <dgm:prSet/>
      <dgm:spPr/>
      <dgm:t>
        <a:bodyPr/>
        <a:lstStyle/>
        <a:p>
          <a:endParaRPr lang="sv-SE"/>
        </a:p>
      </dgm:t>
    </dgm:pt>
    <dgm:pt modelId="{1DAC0A21-8743-4F8D-87E5-995824B38377}" type="sibTrans" cxnId="{137CBF8D-98EA-498F-A612-82AB309C1B56}">
      <dgm:prSet/>
      <dgm:spPr/>
      <dgm:t>
        <a:bodyPr/>
        <a:lstStyle/>
        <a:p>
          <a:endParaRPr lang="sv-SE"/>
        </a:p>
      </dgm:t>
    </dgm:pt>
    <dgm:pt modelId="{D9B28EC2-087E-4910-9A1F-4E1CA85790F5}">
      <dgm:prSet phldrT="[Text]" custT="1">
        <dgm:style>
          <a:lnRef idx="2">
            <a:schemeClr val="dk1"/>
          </a:lnRef>
          <a:fillRef idx="1">
            <a:schemeClr val="lt1"/>
          </a:fillRef>
          <a:effectRef idx="0">
            <a:schemeClr val="dk1"/>
          </a:effectRef>
          <a:fontRef idx="minor">
            <a:schemeClr val="dk1"/>
          </a:fontRef>
        </dgm:style>
      </dgm:prSet>
      <dgm:spPr/>
      <dgm:t>
        <a:bodyPr/>
        <a:lstStyle/>
        <a:p>
          <a:r>
            <a:rPr lang="sv-SE" sz="1800" dirty="0"/>
            <a:t>Avveckla</a:t>
          </a:r>
        </a:p>
      </dgm:t>
    </dgm:pt>
    <dgm:pt modelId="{584BE066-7B23-42E5-A382-AF55983BDD38}" type="parTrans" cxnId="{0E0F418C-E81A-47A5-8E17-83F85A82ABAE}">
      <dgm:prSet/>
      <dgm:spPr/>
      <dgm:t>
        <a:bodyPr/>
        <a:lstStyle/>
        <a:p>
          <a:endParaRPr lang="sv-SE"/>
        </a:p>
      </dgm:t>
    </dgm:pt>
    <dgm:pt modelId="{BF60F225-5D70-45C0-B528-1CA109B97D07}" type="sibTrans" cxnId="{0E0F418C-E81A-47A5-8E17-83F85A82ABAE}">
      <dgm:prSet/>
      <dgm:spPr/>
      <dgm:t>
        <a:bodyPr/>
        <a:lstStyle/>
        <a:p>
          <a:endParaRPr lang="sv-SE"/>
        </a:p>
      </dgm:t>
    </dgm:pt>
    <dgm:pt modelId="{D8FB102C-45CD-4AF0-8740-1E645D7A8234}">
      <dgm:prSet phldrT="[Text]" custT="1">
        <dgm:style>
          <a:lnRef idx="2">
            <a:schemeClr val="dk1"/>
          </a:lnRef>
          <a:fillRef idx="1">
            <a:schemeClr val="lt1"/>
          </a:fillRef>
          <a:effectRef idx="0">
            <a:schemeClr val="dk1"/>
          </a:effectRef>
          <a:fontRef idx="minor">
            <a:schemeClr val="dk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sv-SE" sz="1800" kern="1200" dirty="0">
              <a:solidFill>
                <a:prstClr val="black"/>
              </a:solidFill>
              <a:latin typeface="Calibri" panose="020F0502020204030204"/>
              <a:ea typeface="+mn-ea"/>
              <a:cs typeface="+mn-cs"/>
            </a:rPr>
            <a:t>Rekrytera</a:t>
          </a:r>
        </a:p>
      </dgm:t>
    </dgm:pt>
    <dgm:pt modelId="{268007D2-03A1-432A-B2A0-1E563B0C5BAC}" type="parTrans" cxnId="{11F26321-DEB5-4A86-9750-E359BDFCF54F}">
      <dgm:prSet/>
      <dgm:spPr/>
      <dgm:t>
        <a:bodyPr/>
        <a:lstStyle/>
        <a:p>
          <a:endParaRPr lang="sv-SE"/>
        </a:p>
      </dgm:t>
    </dgm:pt>
    <dgm:pt modelId="{BC9C8AFB-2936-4FC3-9DA7-043249684F64}" type="sibTrans" cxnId="{11F26321-DEB5-4A86-9750-E359BDFCF54F}">
      <dgm:prSet/>
      <dgm:spPr/>
      <dgm:t>
        <a:bodyPr/>
        <a:lstStyle/>
        <a:p>
          <a:endParaRPr lang="sv-SE"/>
        </a:p>
      </dgm:t>
    </dgm:pt>
    <dgm:pt modelId="{38D2A2A6-1E4B-4C72-80AB-C04D24D0F05B}">
      <dgm:prSet phldrT="[Text]" custT="1">
        <dgm:style>
          <a:lnRef idx="2">
            <a:schemeClr val="dk1"/>
          </a:lnRef>
          <a:fillRef idx="1">
            <a:schemeClr val="lt1"/>
          </a:fillRef>
          <a:effectRef idx="0">
            <a:schemeClr val="dk1"/>
          </a:effectRef>
          <a:fontRef idx="minor">
            <a:schemeClr val="dk1"/>
          </a:fontRef>
        </dgm:style>
      </dgm:prSet>
      <dgm:spPr>
        <a:ln/>
      </dgm:spPr>
      <dgm:t>
        <a:bodyPr spcFirstLastPara="0" vert="horz" wrap="square" lIns="22860" tIns="22860" rIns="22860" bIns="22860" numCol="1" spcCol="1270" anchor="ctr" anchorCtr="0"/>
        <a:lstStyle/>
        <a:p>
          <a:pPr marL="0" lvl="0" indent="0" algn="ctr" defTabSz="800100">
            <a:lnSpc>
              <a:spcPct val="90000"/>
            </a:lnSpc>
            <a:spcBef>
              <a:spcPct val="0"/>
            </a:spcBef>
            <a:spcAft>
              <a:spcPct val="35000"/>
            </a:spcAft>
            <a:buNone/>
          </a:pPr>
          <a:r>
            <a:rPr lang="sv-SE" sz="1800" kern="1200" dirty="0">
              <a:solidFill>
                <a:prstClr val="black"/>
              </a:solidFill>
              <a:latin typeface="Calibri" panose="020F0502020204030204"/>
              <a:ea typeface="+mn-ea"/>
              <a:cs typeface="+mn-cs"/>
            </a:rPr>
            <a:t>Behålla</a:t>
          </a:r>
        </a:p>
      </dgm:t>
    </dgm:pt>
    <dgm:pt modelId="{07E5C8AC-38DC-461A-B557-533869A89330}" type="parTrans" cxnId="{DE9A75A4-7301-450B-B43D-B65EBC23B548}">
      <dgm:prSet/>
      <dgm:spPr/>
      <dgm:t>
        <a:bodyPr/>
        <a:lstStyle/>
        <a:p>
          <a:endParaRPr lang="sv-SE"/>
        </a:p>
      </dgm:t>
    </dgm:pt>
    <dgm:pt modelId="{3EB68628-215E-467A-AA8E-CF88C4B22BF7}" type="sibTrans" cxnId="{DE9A75A4-7301-450B-B43D-B65EBC23B548}">
      <dgm:prSet/>
      <dgm:spPr/>
      <dgm:t>
        <a:bodyPr/>
        <a:lstStyle/>
        <a:p>
          <a:endParaRPr lang="sv-SE"/>
        </a:p>
      </dgm:t>
    </dgm:pt>
    <dgm:pt modelId="{CF165279-9833-4AB3-AA97-74CB68653765}" type="pres">
      <dgm:prSet presAssocID="{9A40AA5C-69F9-4878-88E7-519AD8FE47B2}" presName="composite" presStyleCnt="0">
        <dgm:presLayoutVars>
          <dgm:chMax val="1"/>
          <dgm:dir/>
          <dgm:resizeHandles val="exact"/>
        </dgm:presLayoutVars>
      </dgm:prSet>
      <dgm:spPr/>
    </dgm:pt>
    <dgm:pt modelId="{B7EBC849-B5AA-4103-A4CE-A2D5E1D94C94}" type="pres">
      <dgm:prSet presAssocID="{9A40AA5C-69F9-4878-88E7-519AD8FE47B2}" presName="radial" presStyleCnt="0">
        <dgm:presLayoutVars>
          <dgm:animLvl val="ctr"/>
        </dgm:presLayoutVars>
      </dgm:prSet>
      <dgm:spPr/>
    </dgm:pt>
    <dgm:pt modelId="{FBBDDA37-405B-4A3B-9A25-B0F99C29F94D}" type="pres">
      <dgm:prSet presAssocID="{46C69883-46C5-4D41-A3BE-AC03AA591098}" presName="centerShape" presStyleLbl="vennNode1" presStyleIdx="0" presStyleCnt="6" custScaleX="112115" custScaleY="107392" custLinFactNeighborX="2500" custLinFactNeighborY="1177"/>
      <dgm:spPr/>
    </dgm:pt>
    <dgm:pt modelId="{72E34DE0-6190-4207-8BFC-B7724FC8413F}" type="pres">
      <dgm:prSet presAssocID="{39C8D419-03FE-42F4-B595-DEFEC47B007F}" presName="node" presStyleLbl="vennNode1" presStyleIdx="1" presStyleCnt="6" custScaleX="116574" custScaleY="116725" custRadScaleRad="113292" custRadScaleInc="1171">
        <dgm:presLayoutVars>
          <dgm:bulletEnabled val="1"/>
        </dgm:presLayoutVars>
      </dgm:prSet>
      <dgm:spPr>
        <a:xfrm>
          <a:off x="3397999" y="-50313"/>
          <a:ext cx="1632176" cy="1634291"/>
        </a:xfrm>
        <a:prstGeom prst="ellipse">
          <a:avLst/>
        </a:prstGeom>
      </dgm:spPr>
    </dgm:pt>
    <dgm:pt modelId="{5B571826-D4AF-40CF-A446-FF43D3CFE7A3}" type="pres">
      <dgm:prSet presAssocID="{D8FB102C-45CD-4AF0-8740-1E645D7A8234}" presName="node" presStyleLbl="vennNode1" presStyleIdx="2" presStyleCnt="6" custScaleX="127308" custScaleY="112150" custRadScaleRad="106464" custRadScaleInc="-2079">
        <dgm:presLayoutVars>
          <dgm:bulletEnabled val="1"/>
        </dgm:presLayoutVars>
      </dgm:prSet>
      <dgm:spPr>
        <a:xfrm>
          <a:off x="5120697" y="1156087"/>
          <a:ext cx="1782465" cy="1570235"/>
        </a:xfrm>
        <a:prstGeom prst="ellipse">
          <a:avLst/>
        </a:prstGeom>
      </dgm:spPr>
    </dgm:pt>
    <dgm:pt modelId="{78E49AC3-2567-4871-ABAA-593742B89513}" type="pres">
      <dgm:prSet presAssocID="{55360617-FE91-4689-814C-20656BE6AC4B}" presName="node" presStyleLbl="vennNode1" presStyleIdx="3" presStyleCnt="6" custScaleX="123789" custScaleY="115763" custRadScaleRad="101762" custRadScaleInc="-7292">
        <dgm:presLayoutVars>
          <dgm:bulletEnabled val="1"/>
        </dgm:presLayoutVars>
      </dgm:prSet>
      <dgm:spPr>
        <a:xfrm>
          <a:off x="4539398" y="3171813"/>
          <a:ext cx="1733195" cy="1620821"/>
        </a:xfrm>
        <a:prstGeom prst="ellipse">
          <a:avLst/>
        </a:prstGeom>
      </dgm:spPr>
    </dgm:pt>
    <dgm:pt modelId="{0F1AF2F3-DE1B-4C50-82CE-DFD4A1A3BFAB}" type="pres">
      <dgm:prSet presAssocID="{38D2A2A6-1E4B-4C72-80AB-C04D24D0F05B}" presName="node" presStyleLbl="vennNode1" presStyleIdx="4" presStyleCnt="6" custScaleX="129815" custScaleY="122331" custRadScaleRad="99869" custRadScaleInc="2344">
        <dgm:presLayoutVars>
          <dgm:bulletEnabled val="1"/>
        </dgm:presLayoutVars>
      </dgm:prSet>
      <dgm:spPr>
        <a:xfrm>
          <a:off x="2162707" y="3171801"/>
          <a:ext cx="1817566" cy="1712781"/>
        </a:xfrm>
        <a:prstGeom prst="ellipse">
          <a:avLst/>
        </a:prstGeom>
      </dgm:spPr>
    </dgm:pt>
    <dgm:pt modelId="{714FD159-7792-4138-8F2A-E0E1DB5C42C9}" type="pres">
      <dgm:prSet presAssocID="{D9B28EC2-087E-4910-9A1F-4E1CA85790F5}" presName="node" presStyleLbl="vennNode1" presStyleIdx="5" presStyleCnt="6" custScaleX="117472" custScaleY="112306" custRadScaleRad="97163" custRadScaleInc="-1171">
        <dgm:presLayoutVars>
          <dgm:bulletEnabled val="1"/>
        </dgm:presLayoutVars>
      </dgm:prSet>
      <dgm:spPr/>
    </dgm:pt>
  </dgm:ptLst>
  <dgm:cxnLst>
    <dgm:cxn modelId="{A7EDF209-75D2-473C-B152-D1BB8754C634}" type="presOf" srcId="{55360617-FE91-4689-814C-20656BE6AC4B}" destId="{78E49AC3-2567-4871-ABAA-593742B89513}" srcOrd="0" destOrd="0" presId="urn:microsoft.com/office/officeart/2005/8/layout/radial3"/>
    <dgm:cxn modelId="{11F26321-DEB5-4A86-9750-E359BDFCF54F}" srcId="{46C69883-46C5-4D41-A3BE-AC03AA591098}" destId="{D8FB102C-45CD-4AF0-8740-1E645D7A8234}" srcOrd="1" destOrd="0" parTransId="{268007D2-03A1-432A-B2A0-1E563B0C5BAC}" sibTransId="{BC9C8AFB-2936-4FC3-9DA7-043249684F64}"/>
    <dgm:cxn modelId="{B63C6C40-CB0E-4439-8362-AD4366CFEDFC}" srcId="{46C69883-46C5-4D41-A3BE-AC03AA591098}" destId="{39C8D419-03FE-42F4-B595-DEFEC47B007F}" srcOrd="0" destOrd="0" parTransId="{702891A7-1DC7-44E9-A365-36BF22988DBF}" sibTransId="{21E113AA-6845-4FE6-AB4B-B146CDDAE85F}"/>
    <dgm:cxn modelId="{C9D57C4F-B13B-48E3-994F-DA08FDEF07E4}" srcId="{9A40AA5C-69F9-4878-88E7-519AD8FE47B2}" destId="{46C69883-46C5-4D41-A3BE-AC03AA591098}" srcOrd="0" destOrd="0" parTransId="{B258D771-9516-4578-9057-067699D7675F}" sibTransId="{D9892062-4BFE-449F-9066-51F910DBFDAA}"/>
    <dgm:cxn modelId="{67704B71-198C-498B-85AC-F7F49324ACA6}" type="presOf" srcId="{38D2A2A6-1E4B-4C72-80AB-C04D24D0F05B}" destId="{0F1AF2F3-DE1B-4C50-82CE-DFD4A1A3BFAB}" srcOrd="0" destOrd="0" presId="urn:microsoft.com/office/officeart/2005/8/layout/radial3"/>
    <dgm:cxn modelId="{0E0F418C-E81A-47A5-8E17-83F85A82ABAE}" srcId="{46C69883-46C5-4D41-A3BE-AC03AA591098}" destId="{D9B28EC2-087E-4910-9A1F-4E1CA85790F5}" srcOrd="4" destOrd="0" parTransId="{584BE066-7B23-42E5-A382-AF55983BDD38}" sibTransId="{BF60F225-5D70-45C0-B528-1CA109B97D07}"/>
    <dgm:cxn modelId="{137CBF8D-98EA-498F-A612-82AB309C1B56}" srcId="{46C69883-46C5-4D41-A3BE-AC03AA591098}" destId="{55360617-FE91-4689-814C-20656BE6AC4B}" srcOrd="2" destOrd="0" parTransId="{52A460B1-B298-4B4D-86A8-3A0739839B06}" sibTransId="{1DAC0A21-8743-4F8D-87E5-995824B38377}"/>
    <dgm:cxn modelId="{DE9A75A4-7301-450B-B43D-B65EBC23B548}" srcId="{46C69883-46C5-4D41-A3BE-AC03AA591098}" destId="{38D2A2A6-1E4B-4C72-80AB-C04D24D0F05B}" srcOrd="3" destOrd="0" parTransId="{07E5C8AC-38DC-461A-B557-533869A89330}" sibTransId="{3EB68628-215E-467A-AA8E-CF88C4B22BF7}"/>
    <dgm:cxn modelId="{F98B60A8-5F97-4802-953C-24B9F4029D39}" type="presOf" srcId="{46C69883-46C5-4D41-A3BE-AC03AA591098}" destId="{FBBDDA37-405B-4A3B-9A25-B0F99C29F94D}" srcOrd="0" destOrd="0" presId="urn:microsoft.com/office/officeart/2005/8/layout/radial3"/>
    <dgm:cxn modelId="{53D22BC6-719E-4B7A-A6D4-1AB8045D4205}" type="presOf" srcId="{D9B28EC2-087E-4910-9A1F-4E1CA85790F5}" destId="{714FD159-7792-4138-8F2A-E0E1DB5C42C9}" srcOrd="0" destOrd="0" presId="urn:microsoft.com/office/officeart/2005/8/layout/radial3"/>
    <dgm:cxn modelId="{7B0867D4-2D21-42AA-9C52-FE5EA5D03FC9}" type="presOf" srcId="{39C8D419-03FE-42F4-B595-DEFEC47B007F}" destId="{72E34DE0-6190-4207-8BFC-B7724FC8413F}" srcOrd="0" destOrd="0" presId="urn:microsoft.com/office/officeart/2005/8/layout/radial3"/>
    <dgm:cxn modelId="{8BB186DA-BDDF-45B7-9609-D96F504440FE}" type="presOf" srcId="{9A40AA5C-69F9-4878-88E7-519AD8FE47B2}" destId="{CF165279-9833-4AB3-AA97-74CB68653765}" srcOrd="0" destOrd="0" presId="urn:microsoft.com/office/officeart/2005/8/layout/radial3"/>
    <dgm:cxn modelId="{07C8BEF9-3C9B-4BF3-91D0-C08B26A62EA4}" type="presOf" srcId="{D8FB102C-45CD-4AF0-8740-1E645D7A8234}" destId="{5B571826-D4AF-40CF-A446-FF43D3CFE7A3}" srcOrd="0" destOrd="0" presId="urn:microsoft.com/office/officeart/2005/8/layout/radial3"/>
    <dgm:cxn modelId="{536BA619-78AA-4124-83C4-D10B05CEA6EB}" type="presParOf" srcId="{CF165279-9833-4AB3-AA97-74CB68653765}" destId="{B7EBC849-B5AA-4103-A4CE-A2D5E1D94C94}" srcOrd="0" destOrd="0" presId="urn:microsoft.com/office/officeart/2005/8/layout/radial3"/>
    <dgm:cxn modelId="{9B17C42A-CB17-426A-A6B3-6C72D411F907}" type="presParOf" srcId="{B7EBC849-B5AA-4103-A4CE-A2D5E1D94C94}" destId="{FBBDDA37-405B-4A3B-9A25-B0F99C29F94D}" srcOrd="0" destOrd="0" presId="urn:microsoft.com/office/officeart/2005/8/layout/radial3"/>
    <dgm:cxn modelId="{3E53F32E-C361-4E7E-9DAF-75CF60A3726D}" type="presParOf" srcId="{B7EBC849-B5AA-4103-A4CE-A2D5E1D94C94}" destId="{72E34DE0-6190-4207-8BFC-B7724FC8413F}" srcOrd="1" destOrd="0" presId="urn:microsoft.com/office/officeart/2005/8/layout/radial3"/>
    <dgm:cxn modelId="{5358CB56-07D5-4D01-BE71-1BE6E163A8F5}" type="presParOf" srcId="{B7EBC849-B5AA-4103-A4CE-A2D5E1D94C94}" destId="{5B571826-D4AF-40CF-A446-FF43D3CFE7A3}" srcOrd="2" destOrd="0" presId="urn:microsoft.com/office/officeart/2005/8/layout/radial3"/>
    <dgm:cxn modelId="{91233F90-A821-46AB-A4D5-DB6579172B04}" type="presParOf" srcId="{B7EBC849-B5AA-4103-A4CE-A2D5E1D94C94}" destId="{78E49AC3-2567-4871-ABAA-593742B89513}" srcOrd="3" destOrd="0" presId="urn:microsoft.com/office/officeart/2005/8/layout/radial3"/>
    <dgm:cxn modelId="{658A7114-10A9-4667-B1DB-EF814531E16F}" type="presParOf" srcId="{B7EBC849-B5AA-4103-A4CE-A2D5E1D94C94}" destId="{0F1AF2F3-DE1B-4C50-82CE-DFD4A1A3BFAB}" srcOrd="4" destOrd="0" presId="urn:microsoft.com/office/officeart/2005/8/layout/radial3"/>
    <dgm:cxn modelId="{C904C5CC-8784-4A7D-B99E-1F01CCE0902C}" type="presParOf" srcId="{B7EBC849-B5AA-4103-A4CE-A2D5E1D94C94}" destId="{714FD159-7792-4138-8F2A-E0E1DB5C42C9}"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DDA37-405B-4A3B-9A25-B0F99C29F94D}">
      <dsp:nvSpPr>
        <dsp:cNvPr id="0" name=""/>
        <dsp:cNvSpPr/>
      </dsp:nvSpPr>
      <dsp:spPr>
        <a:xfrm>
          <a:off x="2490045" y="1038120"/>
          <a:ext cx="2889948" cy="2768205"/>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b="0" kern="1200" dirty="0"/>
            <a:t>Kompetensförsörjning</a:t>
          </a:r>
          <a:endParaRPr lang="sv-SE" sz="1400" b="0" kern="1200" dirty="0"/>
        </a:p>
      </dsp:txBody>
      <dsp:txXfrm>
        <a:off x="2913268" y="1443514"/>
        <a:ext cx="2043502" cy="1957417"/>
      </dsp:txXfrm>
    </dsp:sp>
    <dsp:sp modelId="{72E34DE0-6190-4207-8BFC-B7724FC8413F}">
      <dsp:nvSpPr>
        <dsp:cNvPr id="0" name=""/>
        <dsp:cNvSpPr/>
      </dsp:nvSpPr>
      <dsp:spPr>
        <a:xfrm>
          <a:off x="3127908" y="-46314"/>
          <a:ext cx="1502443" cy="1504389"/>
        </a:xfrm>
        <a:prstGeom prst="ellipse">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solidFill>
                <a:prstClr val="black"/>
              </a:solidFill>
              <a:latin typeface="Calibri" panose="020F0502020204030204"/>
              <a:ea typeface="+mn-ea"/>
              <a:cs typeface="+mn-cs"/>
            </a:rPr>
            <a:t>Attrahera</a:t>
          </a:r>
        </a:p>
      </dsp:txBody>
      <dsp:txXfrm>
        <a:off x="3347936" y="173999"/>
        <a:ext cx="1062387" cy="1063763"/>
      </dsp:txXfrm>
    </dsp:sp>
    <dsp:sp modelId="{5B571826-D4AF-40CF-A446-FF43D3CFE7A3}">
      <dsp:nvSpPr>
        <dsp:cNvPr id="0" name=""/>
        <dsp:cNvSpPr/>
      </dsp:nvSpPr>
      <dsp:spPr>
        <a:xfrm>
          <a:off x="4713677" y="1064195"/>
          <a:ext cx="1640786" cy="1445425"/>
        </a:xfrm>
        <a:prstGeom prst="ellipse">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solidFill>
                <a:prstClr val="black"/>
              </a:solidFill>
              <a:latin typeface="Calibri" panose="020F0502020204030204"/>
              <a:ea typeface="+mn-ea"/>
              <a:cs typeface="+mn-cs"/>
            </a:rPr>
            <a:t>Rekrytera</a:t>
          </a:r>
        </a:p>
      </dsp:txBody>
      <dsp:txXfrm>
        <a:off x="4953965" y="1275873"/>
        <a:ext cx="1160210" cy="1022069"/>
      </dsp:txXfrm>
    </dsp:sp>
    <dsp:sp modelId="{78E49AC3-2567-4871-ABAA-593742B89513}">
      <dsp:nvSpPr>
        <dsp:cNvPr id="0" name=""/>
        <dsp:cNvSpPr/>
      </dsp:nvSpPr>
      <dsp:spPr>
        <a:xfrm>
          <a:off x="4178583" y="2919701"/>
          <a:ext cx="1595432" cy="1491990"/>
        </a:xfrm>
        <a:prstGeom prst="ellipse">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solidFill>
                <a:prstClr val="black"/>
              </a:solidFill>
              <a:latin typeface="Calibri" panose="020F0502020204030204"/>
              <a:ea typeface="+mn-ea"/>
              <a:cs typeface="+mn-cs"/>
            </a:rPr>
            <a:t>Utveckla</a:t>
          </a:r>
        </a:p>
      </dsp:txBody>
      <dsp:txXfrm>
        <a:off x="4412229" y="3138198"/>
        <a:ext cx="1128140" cy="1054996"/>
      </dsp:txXfrm>
    </dsp:sp>
    <dsp:sp modelId="{0F1AF2F3-DE1B-4C50-82CE-DFD4A1A3BFAB}">
      <dsp:nvSpPr>
        <dsp:cNvPr id="0" name=""/>
        <dsp:cNvSpPr/>
      </dsp:nvSpPr>
      <dsp:spPr>
        <a:xfrm>
          <a:off x="1990804" y="2919690"/>
          <a:ext cx="1673097" cy="1576641"/>
        </a:xfrm>
        <a:prstGeom prst="ellipse">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solidFill>
                <a:prstClr val="black"/>
              </a:solidFill>
              <a:latin typeface="Calibri" panose="020F0502020204030204"/>
              <a:ea typeface="+mn-ea"/>
              <a:cs typeface="+mn-cs"/>
            </a:rPr>
            <a:t>Behålla</a:t>
          </a:r>
        </a:p>
      </dsp:txBody>
      <dsp:txXfrm>
        <a:off x="2235823" y="3150584"/>
        <a:ext cx="1183059" cy="1114853"/>
      </dsp:txXfrm>
    </dsp:sp>
    <dsp:sp modelId="{714FD159-7792-4138-8F2A-E0E1DB5C42C9}">
      <dsp:nvSpPr>
        <dsp:cNvPr id="0" name=""/>
        <dsp:cNvSpPr/>
      </dsp:nvSpPr>
      <dsp:spPr>
        <a:xfrm>
          <a:off x="1537373" y="1178407"/>
          <a:ext cx="1514016" cy="1447435"/>
        </a:xfrm>
        <a:prstGeom prst="ellipse">
          <a:avLst/>
        </a:prstGeom>
        <a:solidFill>
          <a:schemeClr val="lt1"/>
        </a:solidFill>
        <a:ln w="12700" cap="flat" cmpd="sng" algn="ctr">
          <a:solidFill>
            <a:schemeClr val="dk1"/>
          </a:solidFill>
          <a:prstDash val="solid"/>
          <a:miter lim="800000"/>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sv-SE" sz="1800" kern="1200" dirty="0"/>
            <a:t>Avveckla</a:t>
          </a:r>
        </a:p>
      </dsp:txBody>
      <dsp:txXfrm>
        <a:off x="1759096" y="1390379"/>
        <a:ext cx="1070570" cy="102349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B55AB9-713A-CB4C-9F25-29EE0D9446A3}" type="datetimeFigureOut">
              <a:rPr lang="sv-SE" smtClean="0"/>
              <a:t>2023-09-20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40098F-428B-334D-9942-99CF5BDBC804}" type="slidenum">
              <a:rPr lang="sv-SE" smtClean="0"/>
              <a:t>‹#›</a:t>
            </a:fld>
            <a:endParaRPr lang="sv-SE"/>
          </a:p>
        </p:txBody>
      </p:sp>
    </p:spTree>
    <p:extLst>
      <p:ext uri="{BB962C8B-B14F-4D97-AF65-F5344CB8AC3E}">
        <p14:creationId xmlns:p14="http://schemas.microsoft.com/office/powerpoint/2010/main" val="194364162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4640098F-428B-334D-9942-99CF5BDBC804}" type="slidenum">
              <a:rPr lang="sv-SE" smtClean="0"/>
              <a:t>3</a:t>
            </a:fld>
            <a:endParaRPr lang="sv-SE"/>
          </a:p>
        </p:txBody>
      </p:sp>
    </p:spTree>
    <p:extLst>
      <p:ext uri="{BB962C8B-B14F-4D97-AF65-F5344CB8AC3E}">
        <p14:creationId xmlns:p14="http://schemas.microsoft.com/office/powerpoint/2010/main" val="348224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sz="90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4640098F-428B-334D-9942-99CF5BDBC804}" type="slidenum">
              <a:rPr lang="sv-SE" smtClean="0"/>
              <a:t>4</a:t>
            </a:fld>
            <a:endParaRPr lang="sv-SE"/>
          </a:p>
        </p:txBody>
      </p:sp>
    </p:spTree>
    <p:extLst>
      <p:ext uri="{BB962C8B-B14F-4D97-AF65-F5344CB8AC3E}">
        <p14:creationId xmlns:p14="http://schemas.microsoft.com/office/powerpoint/2010/main" val="341131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900" kern="1200" dirty="0">
              <a:solidFill>
                <a:prstClr val="black"/>
              </a:solidFill>
              <a:latin typeface="Arial" panose="020B0604020202020204"/>
              <a:ea typeface="+mn-ea"/>
              <a:cs typeface="+mn-cs"/>
            </a:endParaRPr>
          </a:p>
          <a:p>
            <a:pPr marL="171450" lvl="0" indent="-171450">
              <a:buFontTx/>
              <a:buChar char="-"/>
            </a:pPr>
            <a:endParaRPr lang="sv-SE" sz="900" dirty="0"/>
          </a:p>
          <a:p>
            <a:pPr lvl="0"/>
            <a:endParaRPr lang="sv-SE" sz="900" kern="1200" dirty="0">
              <a:solidFill>
                <a:prstClr val="black"/>
              </a:solidFill>
              <a:latin typeface="Calibri" panose="020F0502020204030204"/>
              <a:ea typeface="+mn-ea"/>
              <a:cs typeface="+mn-cs"/>
            </a:endParaRPr>
          </a:p>
          <a:p>
            <a:pPr marL="0" lvl="0" indent="0">
              <a:buFontTx/>
              <a:buNone/>
            </a:pPr>
            <a:endParaRPr lang="sv-SE" sz="900" i="1" dirty="0"/>
          </a:p>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DBA35B-1191-4174-B153-7DD1424FD990}"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2023-09-20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8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640098F-428B-334D-9942-99CF5BDBC804}" type="slidenum">
              <a:rPr lang="sv-SE" smtClean="0"/>
              <a:t>15</a:t>
            </a:fld>
            <a:endParaRPr lang="sv-SE"/>
          </a:p>
        </p:txBody>
      </p:sp>
    </p:spTree>
    <p:extLst>
      <p:ext uri="{BB962C8B-B14F-4D97-AF65-F5344CB8AC3E}">
        <p14:creationId xmlns:p14="http://schemas.microsoft.com/office/powerpoint/2010/main" val="234041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sp>
        <p:nvSpPr>
          <p:cNvPr id="30" name="Platshållare för text 10">
            <a:extLst>
              <a:ext uri="{FF2B5EF4-FFF2-40B4-BE49-F238E27FC236}">
                <a16:creationId xmlns:a16="http://schemas.microsoft.com/office/drawing/2014/main" id="{BA92055A-4EAF-6341-A04D-EE264D4013FA}"/>
              </a:ext>
            </a:extLst>
          </p:cNvPr>
          <p:cNvSpPr txBox="1">
            <a:spLocks/>
          </p:cNvSpPr>
          <p:nvPr userDrawn="1"/>
        </p:nvSpPr>
        <p:spPr>
          <a:xfrm>
            <a:off x="554855" y="816658"/>
            <a:ext cx="5474156" cy="491837"/>
          </a:xfrm>
          <a:prstGeom prst="rect">
            <a:avLst/>
          </a:prstGeom>
        </p:spPr>
        <p:txBody>
          <a:bodyPr anchor="b"/>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800"/>
              <a:t>Instruktion Göteborgs Spårvägar Power Point mall </a:t>
            </a:r>
          </a:p>
        </p:txBody>
      </p:sp>
      <p:sp>
        <p:nvSpPr>
          <p:cNvPr id="24" name="Platshållare för text 10">
            <a:extLst>
              <a:ext uri="{FF2B5EF4-FFF2-40B4-BE49-F238E27FC236}">
                <a16:creationId xmlns:a16="http://schemas.microsoft.com/office/drawing/2014/main" id="{48BE7BCC-10E7-0D49-9936-E1DE107E07E2}"/>
              </a:ext>
            </a:extLst>
          </p:cNvPr>
          <p:cNvSpPr txBox="1">
            <a:spLocks/>
          </p:cNvSpPr>
          <p:nvPr userDrawn="1"/>
        </p:nvSpPr>
        <p:spPr>
          <a:xfrm>
            <a:off x="554855" y="1218679"/>
            <a:ext cx="4685224" cy="348864"/>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77838">
              <a:buNone/>
              <a:tabLst>
                <a:tab pos="534988" algn="l"/>
              </a:tabLst>
            </a:pPr>
            <a:r>
              <a:rPr lang="sv-SE" sz="1050" b="1"/>
              <a:t>Ta bort denna sida när du är klar!</a:t>
            </a:r>
          </a:p>
        </p:txBody>
      </p:sp>
      <p:sp>
        <p:nvSpPr>
          <p:cNvPr id="25" name="Platshållare för text 10">
            <a:extLst>
              <a:ext uri="{FF2B5EF4-FFF2-40B4-BE49-F238E27FC236}">
                <a16:creationId xmlns:a16="http://schemas.microsoft.com/office/drawing/2014/main" id="{072D3BF3-1360-934D-824A-960B3C09F06F}"/>
              </a:ext>
            </a:extLst>
          </p:cNvPr>
          <p:cNvSpPr txBox="1">
            <a:spLocks/>
          </p:cNvSpPr>
          <p:nvPr userDrawn="1"/>
        </p:nvSpPr>
        <p:spPr>
          <a:xfrm>
            <a:off x="554855" y="1567543"/>
            <a:ext cx="4916472" cy="2298244"/>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77838">
              <a:lnSpc>
                <a:spcPts val="1160"/>
              </a:lnSpc>
              <a:buNone/>
              <a:tabLst>
                <a:tab pos="534988" algn="l"/>
              </a:tabLst>
            </a:pPr>
            <a:r>
              <a:rPr lang="sv-SE" sz="1050" b="1" i="0">
                <a:latin typeface="Franklin Gothic Demi" panose="020B0603020102020204" pitchFamily="34" charset="0"/>
              </a:rPr>
              <a:t>Bilder:</a:t>
            </a:r>
            <a:br>
              <a:rPr lang="sv-SE" sz="1050" b="1"/>
            </a:br>
            <a:r>
              <a:rPr lang="sv-SE" sz="1050"/>
              <a:t>Vid behov byt till andra bilder från GS </a:t>
            </a:r>
            <a:r>
              <a:rPr lang="sv-SE" sz="1050" err="1"/>
              <a:t>bildbank</a:t>
            </a:r>
            <a:r>
              <a:rPr lang="sv-SE" sz="1050"/>
              <a:t>. </a:t>
            </a:r>
            <a:br>
              <a:rPr lang="sv-SE" sz="1050"/>
            </a:br>
            <a:r>
              <a:rPr lang="sv-SE" sz="1050"/>
              <a:t>Du får inte täcka över GS logga.</a:t>
            </a:r>
          </a:p>
          <a:p>
            <a:pPr marL="0" indent="0" defTabSz="477838">
              <a:buNone/>
            </a:pPr>
            <a:r>
              <a:rPr lang="sv-SE" sz="1050" b="1" i="0">
                <a:latin typeface="Franklin Gothic Demi" panose="020B0603020102020204" pitchFamily="34" charset="0"/>
              </a:rPr>
              <a:t>Tips:</a:t>
            </a:r>
          </a:p>
          <a:p>
            <a:pPr marL="171450" indent="-171450" defTabSz="477838">
              <a:lnSpc>
                <a:spcPts val="760"/>
              </a:lnSpc>
              <a:buFont typeface="Arial" panose="020B0604020202020204" pitchFamily="34" charset="0"/>
              <a:buChar char="•"/>
            </a:pPr>
            <a:r>
              <a:rPr lang="sv-SE" sz="1050"/>
              <a:t>Presentationen är stöd till talaren. </a:t>
            </a:r>
          </a:p>
          <a:p>
            <a:pPr marL="171450" indent="-171450" defTabSz="477838">
              <a:lnSpc>
                <a:spcPts val="760"/>
              </a:lnSpc>
              <a:buFont typeface="Arial" panose="020B0604020202020204" pitchFamily="34" charset="0"/>
              <a:buChar char="•"/>
            </a:pPr>
            <a:r>
              <a:rPr lang="sv-SE" sz="1050"/>
              <a:t>Använd få sidor och begränsa mängden text.</a:t>
            </a:r>
            <a:endParaRPr lang="sv-SE" sz="1050" b="1"/>
          </a:p>
          <a:p>
            <a:pPr marL="171450" indent="-171450" defTabSz="477838">
              <a:lnSpc>
                <a:spcPts val="760"/>
              </a:lnSpc>
              <a:buFont typeface="Arial" panose="020B0604020202020204" pitchFamily="34" charset="0"/>
              <a:buChar char="•"/>
            </a:pPr>
            <a:r>
              <a:rPr lang="sv-SE" sz="1050"/>
              <a:t>Skriv korta meningar och korta punktlistor.</a:t>
            </a:r>
            <a:r>
              <a:rPr lang="sv-SE" sz="1050" b="1"/>
              <a:t>’</a:t>
            </a:r>
          </a:p>
          <a:p>
            <a:pPr marL="171450" indent="-171450" defTabSz="477838">
              <a:lnSpc>
                <a:spcPts val="760"/>
              </a:lnSpc>
              <a:buFont typeface="Arial" panose="020B0604020202020204" pitchFamily="34" charset="0"/>
              <a:buChar char="•"/>
            </a:pPr>
            <a:r>
              <a:rPr lang="sv-SE" sz="1050"/>
              <a:t>Undvik animeringar, övergångar och skuggor.</a:t>
            </a:r>
          </a:p>
          <a:p>
            <a:pPr marL="171450" indent="-171450" defTabSz="477838">
              <a:lnSpc>
                <a:spcPts val="760"/>
              </a:lnSpc>
              <a:buFont typeface="Arial" panose="020B0604020202020204" pitchFamily="34" charset="0"/>
              <a:buChar char="•"/>
            </a:pPr>
            <a:r>
              <a:rPr lang="sv-SE" sz="1050"/>
              <a:t>Lämna avstånd mellan bild, tabeller och text. </a:t>
            </a:r>
          </a:p>
          <a:p>
            <a:pPr marL="171450" indent="-171450" defTabSz="477838">
              <a:lnSpc>
                <a:spcPts val="760"/>
              </a:lnSpc>
              <a:buFont typeface="Arial" panose="020B0604020202020204" pitchFamily="34" charset="0"/>
              <a:buChar char="•"/>
            </a:pPr>
            <a:r>
              <a:rPr lang="sv-SE" sz="1050"/>
              <a:t>Tänk på tydlig kontrast mellan textfärg och bakgrundsfärg.</a:t>
            </a:r>
            <a:endParaRPr lang="sv-SE" sz="1050" b="1"/>
          </a:p>
        </p:txBody>
      </p:sp>
      <p:sp>
        <p:nvSpPr>
          <p:cNvPr id="26" name="Platshållare för text 10">
            <a:extLst>
              <a:ext uri="{FF2B5EF4-FFF2-40B4-BE49-F238E27FC236}">
                <a16:creationId xmlns:a16="http://schemas.microsoft.com/office/drawing/2014/main" id="{C2596B75-D1EC-1740-9F80-54B09A9B7585}"/>
              </a:ext>
            </a:extLst>
          </p:cNvPr>
          <p:cNvSpPr txBox="1">
            <a:spLocks/>
          </p:cNvSpPr>
          <p:nvPr userDrawn="1"/>
        </p:nvSpPr>
        <p:spPr>
          <a:xfrm>
            <a:off x="4669654" y="1567543"/>
            <a:ext cx="3409221" cy="1004207"/>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77838">
              <a:lnSpc>
                <a:spcPts val="1160"/>
              </a:lnSpc>
              <a:buNone/>
              <a:tabLst>
                <a:tab pos="534988" algn="l"/>
              </a:tabLst>
            </a:pPr>
            <a:r>
              <a:rPr lang="sv-SE" sz="1050" b="1" i="0">
                <a:latin typeface="Franklin Gothic Demi" panose="020B0603020102020204" pitchFamily="34" charset="0"/>
              </a:rPr>
              <a:t>Text:</a:t>
            </a:r>
            <a:br>
              <a:rPr lang="sv-SE" sz="1050" b="1"/>
            </a:br>
            <a:r>
              <a:rPr lang="sv-SE" sz="1050"/>
              <a:t>Rubriker:   </a:t>
            </a:r>
            <a:r>
              <a:rPr lang="sv-SE" sz="1050" b="1" i="0">
                <a:latin typeface="Franklin Gothic Demi" panose="020B0603020102020204" pitchFamily="34" charset="0"/>
              </a:rPr>
              <a:t>Franklin </a:t>
            </a:r>
            <a:r>
              <a:rPr lang="sv-SE" sz="1050" b="1" i="0" err="1">
                <a:latin typeface="Franklin Gothic Demi" panose="020B0603020102020204" pitchFamily="34" charset="0"/>
              </a:rPr>
              <a:t>Gothic</a:t>
            </a:r>
            <a:r>
              <a:rPr lang="sv-SE" sz="1050" b="1" i="0">
                <a:latin typeface="Franklin Gothic Demi" panose="020B0603020102020204" pitchFamily="34" charset="0"/>
              </a:rPr>
              <a:t> Demi</a:t>
            </a:r>
            <a:br>
              <a:rPr lang="sv-SE" sz="1050"/>
            </a:br>
            <a:r>
              <a:rPr lang="sv-SE" sz="1050"/>
              <a:t>Löptext:	  Franklin </a:t>
            </a:r>
            <a:r>
              <a:rPr lang="sv-SE" sz="1050" err="1"/>
              <a:t>Gothic</a:t>
            </a:r>
            <a:r>
              <a:rPr lang="sv-SE" sz="1050"/>
              <a:t> Book.</a:t>
            </a:r>
          </a:p>
          <a:p>
            <a:pPr marL="0" indent="0" defTabSz="477838">
              <a:lnSpc>
                <a:spcPts val="1160"/>
              </a:lnSpc>
              <a:buNone/>
            </a:pPr>
            <a:r>
              <a:rPr lang="sv-SE" sz="1050" b="1" i="0">
                <a:latin typeface="Franklin Gothic Demi" panose="020B0603020102020204" pitchFamily="34" charset="0"/>
              </a:rPr>
              <a:t>Textfärg:</a:t>
            </a:r>
            <a:br>
              <a:rPr lang="sv-SE" sz="1050" b="1" i="0">
                <a:latin typeface="Franklin Gothic Demi" panose="020B0603020102020204" pitchFamily="34" charset="0"/>
              </a:rPr>
            </a:br>
            <a:r>
              <a:rPr lang="sv-SE" sz="1050" b="0" i="0">
                <a:latin typeface="Franklin Gothic Book" panose="020B0503020102020204" pitchFamily="34" charset="0"/>
              </a:rPr>
              <a:t>Använd i första hand vit. Om det behövs kompletteras använd ”Himmelsblå” eller ”</a:t>
            </a:r>
            <a:r>
              <a:rPr lang="sv-SE" sz="1050" b="0" i="0" err="1">
                <a:latin typeface="Franklin Gothic Book" panose="020B0503020102020204" pitchFamily="34" charset="0"/>
              </a:rPr>
              <a:t>Spårgrå</a:t>
            </a:r>
            <a:r>
              <a:rPr lang="sv-SE" sz="1050" b="0" i="0">
                <a:latin typeface="Franklin Gothic Book" panose="020B0503020102020204" pitchFamily="34" charset="0"/>
              </a:rPr>
              <a:t>”</a:t>
            </a:r>
          </a:p>
        </p:txBody>
      </p:sp>
      <p:sp>
        <p:nvSpPr>
          <p:cNvPr id="3" name="Ellips 2">
            <a:extLst>
              <a:ext uri="{FF2B5EF4-FFF2-40B4-BE49-F238E27FC236}">
                <a16:creationId xmlns:a16="http://schemas.microsoft.com/office/drawing/2014/main" id="{C1CCCA04-2A85-974C-9F50-56B227CE8143}"/>
              </a:ext>
            </a:extLst>
          </p:cNvPr>
          <p:cNvSpPr/>
          <p:nvPr userDrawn="1"/>
        </p:nvSpPr>
        <p:spPr>
          <a:xfrm>
            <a:off x="4767806" y="2921242"/>
            <a:ext cx="944545" cy="944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92B1481B-713F-7348-8AD9-357238957E1B}"/>
              </a:ext>
            </a:extLst>
          </p:cNvPr>
          <p:cNvSpPr/>
          <p:nvPr userDrawn="1"/>
        </p:nvSpPr>
        <p:spPr>
          <a:xfrm>
            <a:off x="5848004" y="2921242"/>
            <a:ext cx="944545" cy="944545"/>
          </a:xfrm>
          <a:prstGeom prst="ellipse">
            <a:avLst/>
          </a:prstGeom>
          <a:solidFill>
            <a:srgbClr val="8AC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C025BDE2-1B9E-5045-8647-372DA1960193}"/>
              </a:ext>
            </a:extLst>
          </p:cNvPr>
          <p:cNvSpPr/>
          <p:nvPr userDrawn="1"/>
        </p:nvSpPr>
        <p:spPr>
          <a:xfrm>
            <a:off x="6963371" y="2921242"/>
            <a:ext cx="944545" cy="944545"/>
          </a:xfrm>
          <a:prstGeom prst="ellipse">
            <a:avLst/>
          </a:prstGeom>
          <a:solidFill>
            <a:srgbClr val="B7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C9E16C3A-23E3-7545-BA93-759091FCCD16}"/>
              </a:ext>
            </a:extLst>
          </p:cNvPr>
          <p:cNvSpPr txBox="1"/>
          <p:nvPr userDrawn="1"/>
        </p:nvSpPr>
        <p:spPr>
          <a:xfrm>
            <a:off x="4767806" y="3886644"/>
            <a:ext cx="904489" cy="307777"/>
          </a:xfrm>
          <a:prstGeom prst="rect">
            <a:avLst/>
          </a:prstGeom>
          <a:noFill/>
        </p:spPr>
        <p:txBody>
          <a:bodyPr wrap="square">
            <a:spAutoFit/>
          </a:bodyPr>
          <a:lstStyle/>
          <a:p>
            <a:pPr algn="ctr"/>
            <a:r>
              <a:rPr lang="sv-SE" sz="700" b="1" i="0">
                <a:solidFill>
                  <a:schemeClr val="bg1"/>
                </a:solidFill>
                <a:latin typeface="Franklin Gothic Demi" panose="020B0603020102020204" pitchFamily="34" charset="0"/>
              </a:rPr>
              <a:t>Primär </a:t>
            </a:r>
          </a:p>
          <a:p>
            <a:pPr algn="ctr"/>
            <a:r>
              <a:rPr lang="sv-SE" sz="700" b="0" i="0">
                <a:solidFill>
                  <a:schemeClr val="bg1"/>
                </a:solidFill>
                <a:latin typeface="Franklin Gothic Book" panose="020B0503020102020204" pitchFamily="34" charset="0"/>
              </a:rPr>
              <a:t>Vit</a:t>
            </a:r>
          </a:p>
        </p:txBody>
      </p:sp>
      <p:sp>
        <p:nvSpPr>
          <p:cNvPr id="32" name="textruta 31">
            <a:extLst>
              <a:ext uri="{FF2B5EF4-FFF2-40B4-BE49-F238E27FC236}">
                <a16:creationId xmlns:a16="http://schemas.microsoft.com/office/drawing/2014/main" id="{1DB0B468-1393-EA4E-BD22-066C992CE4CB}"/>
              </a:ext>
            </a:extLst>
          </p:cNvPr>
          <p:cNvSpPr txBox="1"/>
          <p:nvPr userDrawn="1"/>
        </p:nvSpPr>
        <p:spPr>
          <a:xfrm>
            <a:off x="5807741" y="3886644"/>
            <a:ext cx="1025069" cy="415498"/>
          </a:xfrm>
          <a:prstGeom prst="rect">
            <a:avLst/>
          </a:prstGeom>
          <a:noFill/>
        </p:spPr>
        <p:txBody>
          <a:bodyPr wrap="square">
            <a:spAutoFit/>
          </a:bodyPr>
          <a:lstStyle/>
          <a:p>
            <a:pPr algn="ctr"/>
            <a:r>
              <a:rPr lang="sv-SE" sz="700" b="1" i="0">
                <a:solidFill>
                  <a:schemeClr val="bg1"/>
                </a:solidFill>
                <a:latin typeface="Franklin Gothic Demi" panose="020B0603020102020204" pitchFamily="34" charset="0"/>
              </a:rPr>
              <a:t>Sekundär</a:t>
            </a:r>
          </a:p>
          <a:p>
            <a:pPr algn="ctr"/>
            <a:r>
              <a:rPr lang="sv-SE" sz="700" b="0" i="0">
                <a:solidFill>
                  <a:schemeClr val="bg1"/>
                </a:solidFill>
                <a:latin typeface="Franklin Gothic Book" panose="020B0503020102020204" pitchFamily="34" charset="0"/>
              </a:rPr>
              <a:t>Himmelsblå</a:t>
            </a:r>
          </a:p>
          <a:p>
            <a:pPr algn="ctr"/>
            <a:r>
              <a:rPr lang="sv-SE" sz="700" b="0" i="0">
                <a:solidFill>
                  <a:schemeClr val="bg1"/>
                </a:solidFill>
                <a:latin typeface="Franklin Gothic Book" panose="020B0503020102020204" pitchFamily="34" charset="0"/>
              </a:rPr>
              <a:t>R:138 G:194 B:230</a:t>
            </a:r>
          </a:p>
        </p:txBody>
      </p:sp>
      <p:sp>
        <p:nvSpPr>
          <p:cNvPr id="33" name="textruta 32">
            <a:extLst>
              <a:ext uri="{FF2B5EF4-FFF2-40B4-BE49-F238E27FC236}">
                <a16:creationId xmlns:a16="http://schemas.microsoft.com/office/drawing/2014/main" id="{5C365E00-4458-D84F-98C6-33618756D15C}"/>
              </a:ext>
            </a:extLst>
          </p:cNvPr>
          <p:cNvSpPr txBox="1"/>
          <p:nvPr userDrawn="1"/>
        </p:nvSpPr>
        <p:spPr>
          <a:xfrm>
            <a:off x="6963371" y="3886644"/>
            <a:ext cx="1025069" cy="415498"/>
          </a:xfrm>
          <a:prstGeom prst="rect">
            <a:avLst/>
          </a:prstGeom>
          <a:noFill/>
        </p:spPr>
        <p:txBody>
          <a:bodyPr wrap="square">
            <a:spAutoFit/>
          </a:bodyPr>
          <a:lstStyle/>
          <a:p>
            <a:pPr algn="ctr"/>
            <a:r>
              <a:rPr lang="sv-SE" sz="700" b="1" i="0">
                <a:solidFill>
                  <a:schemeClr val="bg1"/>
                </a:solidFill>
                <a:latin typeface="Franklin Gothic Demi" panose="020B0603020102020204" pitchFamily="34" charset="0"/>
              </a:rPr>
              <a:t>Sekundär</a:t>
            </a:r>
          </a:p>
          <a:p>
            <a:pPr algn="ctr"/>
            <a:r>
              <a:rPr lang="sv-SE" sz="700" b="0" i="0">
                <a:solidFill>
                  <a:schemeClr val="bg1"/>
                </a:solidFill>
                <a:latin typeface="Franklin Gothic Book" panose="020B0503020102020204" pitchFamily="34" charset="0"/>
              </a:rPr>
              <a:t>Spårvagnsgrå</a:t>
            </a:r>
          </a:p>
          <a:p>
            <a:pPr algn="ctr"/>
            <a:r>
              <a:rPr lang="sv-SE" sz="700" b="0" i="0">
                <a:solidFill>
                  <a:schemeClr val="bg1"/>
                </a:solidFill>
                <a:latin typeface="Franklin Gothic Book" panose="020B0503020102020204" pitchFamily="34" charset="0"/>
              </a:rPr>
              <a:t>R:183 G:185 B:186</a:t>
            </a:r>
          </a:p>
        </p:txBody>
      </p:sp>
    </p:spTree>
    <p:extLst>
      <p:ext uri="{BB962C8B-B14F-4D97-AF65-F5344CB8AC3E}">
        <p14:creationId xmlns:p14="http://schemas.microsoft.com/office/powerpoint/2010/main" val="146361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Rubrik och innehåll">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DCD66608-35F5-FB46-8677-B3C9FD7E26B4}"/>
              </a:ext>
            </a:extLst>
          </p:cNvPr>
          <p:cNvSpPr>
            <a:spLocks noGrp="1"/>
          </p:cNvSpPr>
          <p:nvPr>
            <p:ph type="pic" sz="quarter" idx="12"/>
          </p:nvPr>
        </p:nvSpPr>
        <p:spPr>
          <a:xfrm>
            <a:off x="0" y="0"/>
            <a:ext cx="9144000" cy="5143500"/>
          </a:xfrm>
          <a:prstGeom prst="rect">
            <a:avLst/>
          </a:prstGeom>
        </p:spPr>
        <p:txBody>
          <a:bodyPr/>
          <a:lstStyle/>
          <a:p>
            <a:endParaRPr lang="sv-SE"/>
          </a:p>
        </p:txBody>
      </p:sp>
      <p:sp>
        <p:nvSpPr>
          <p:cNvPr id="13" name="Rektangel 12">
            <a:extLst>
              <a:ext uri="{FF2B5EF4-FFF2-40B4-BE49-F238E27FC236}">
                <a16:creationId xmlns:a16="http://schemas.microsoft.com/office/drawing/2014/main" id="{3DF4250D-0748-E041-86D9-06CD674BF7B5}"/>
              </a:ext>
            </a:extLst>
          </p:cNvPr>
          <p:cNvSpPr/>
          <p:nvPr userDrawn="1"/>
        </p:nvSpPr>
        <p:spPr>
          <a:xfrm rot="16200000">
            <a:off x="3044537" y="-955965"/>
            <a:ext cx="3054926"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12" name="Platshållare för text 10">
            <a:extLst>
              <a:ext uri="{FF2B5EF4-FFF2-40B4-BE49-F238E27FC236}">
                <a16:creationId xmlns:a16="http://schemas.microsoft.com/office/drawing/2014/main" id="{31655CD8-E418-1D4B-89D7-ECC9E7567213}"/>
              </a:ext>
            </a:extLst>
          </p:cNvPr>
          <p:cNvSpPr>
            <a:spLocks noGrp="1"/>
          </p:cNvSpPr>
          <p:nvPr>
            <p:ph type="body" sz="quarter" idx="10" hasCustomPrompt="1"/>
          </p:nvPr>
        </p:nvSpPr>
        <p:spPr>
          <a:xfrm>
            <a:off x="250409" y="3306256"/>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14" name="Platshållare för text 10">
            <a:extLst>
              <a:ext uri="{FF2B5EF4-FFF2-40B4-BE49-F238E27FC236}">
                <a16:creationId xmlns:a16="http://schemas.microsoft.com/office/drawing/2014/main" id="{8619D1A7-D0D9-8F4B-8BC3-D0BF8100BFC0}"/>
              </a:ext>
            </a:extLst>
          </p:cNvPr>
          <p:cNvSpPr>
            <a:spLocks noGrp="1"/>
          </p:cNvSpPr>
          <p:nvPr>
            <p:ph type="body" sz="quarter" idx="11" hasCustomPrompt="1"/>
          </p:nvPr>
        </p:nvSpPr>
        <p:spPr>
          <a:xfrm>
            <a:off x="250409" y="3806115"/>
            <a:ext cx="4964772" cy="1154907"/>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endParaRPr lang="sv-SE"/>
          </a:p>
        </p:txBody>
      </p:sp>
    </p:spTree>
    <p:extLst>
      <p:ext uri="{BB962C8B-B14F-4D97-AF65-F5344CB8AC3E}">
        <p14:creationId xmlns:p14="http://schemas.microsoft.com/office/powerpoint/2010/main" val="46442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Rubrik och innehåll">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84571EFE-46A9-7B40-876E-38CE324C23A3}"/>
              </a:ext>
            </a:extLst>
          </p:cNvPr>
          <p:cNvSpPr>
            <a:spLocks noGrp="1"/>
          </p:cNvSpPr>
          <p:nvPr>
            <p:ph type="pic" sz="quarter" idx="12"/>
          </p:nvPr>
        </p:nvSpPr>
        <p:spPr>
          <a:xfrm>
            <a:off x="0" y="0"/>
            <a:ext cx="9144000" cy="5143500"/>
          </a:xfrm>
          <a:prstGeom prst="rect">
            <a:avLst/>
          </a:prstGeom>
        </p:spPr>
        <p:txBody>
          <a:bodyPr/>
          <a:lstStyle/>
          <a:p>
            <a:endParaRPr lang="sv-SE"/>
          </a:p>
        </p:txBody>
      </p:sp>
      <p:sp>
        <p:nvSpPr>
          <p:cNvPr id="24" name="Rektangel 23">
            <a:extLst>
              <a:ext uri="{FF2B5EF4-FFF2-40B4-BE49-F238E27FC236}">
                <a16:creationId xmlns:a16="http://schemas.microsoft.com/office/drawing/2014/main" id="{297BD46F-05C5-2643-A0D8-D839EEB1D310}"/>
              </a:ext>
            </a:extLst>
          </p:cNvPr>
          <p:cNvSpPr/>
          <p:nvPr userDrawn="1"/>
        </p:nvSpPr>
        <p:spPr>
          <a:xfrm>
            <a:off x="8106" y="0"/>
            <a:ext cx="5436731"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6" name="Platshållare för text 10">
            <a:extLst>
              <a:ext uri="{FF2B5EF4-FFF2-40B4-BE49-F238E27FC236}">
                <a16:creationId xmlns:a16="http://schemas.microsoft.com/office/drawing/2014/main" id="{D77F80C0-2BF3-264F-920E-B6020866759C}"/>
              </a:ext>
            </a:extLst>
          </p:cNvPr>
          <p:cNvSpPr>
            <a:spLocks noGrp="1"/>
          </p:cNvSpPr>
          <p:nvPr>
            <p:ph type="body" sz="quarter" idx="10" hasCustomPrompt="1"/>
          </p:nvPr>
        </p:nvSpPr>
        <p:spPr>
          <a:xfrm>
            <a:off x="250409" y="965301"/>
            <a:ext cx="3255278"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7" name="Platshållare för text 10">
            <a:extLst>
              <a:ext uri="{FF2B5EF4-FFF2-40B4-BE49-F238E27FC236}">
                <a16:creationId xmlns:a16="http://schemas.microsoft.com/office/drawing/2014/main" id="{C979E0D2-E92C-A742-AC3B-844A59BB6797}"/>
              </a:ext>
            </a:extLst>
          </p:cNvPr>
          <p:cNvSpPr>
            <a:spLocks noGrp="1"/>
          </p:cNvSpPr>
          <p:nvPr>
            <p:ph type="body" sz="quarter" idx="11" hasCustomPrompt="1"/>
          </p:nvPr>
        </p:nvSpPr>
        <p:spPr>
          <a:xfrm>
            <a:off x="250409" y="1494846"/>
            <a:ext cx="3247172" cy="3562036"/>
          </a:xfrm>
          <a:prstGeom prst="rect">
            <a:avLst/>
          </a:prstGeom>
        </p:spPr>
        <p:txBody>
          <a:bodyPr/>
          <a:lstStyle>
            <a:lvl1pPr marL="0" marR="0" indent="0" algn="l" defTabSz="685800" rtl="0" eaLnBrk="1" fontAlgn="auto" latinLnBrk="0" hangingPunct="1">
              <a:lnSpc>
                <a:spcPts val="1245"/>
              </a:lnSpc>
              <a:spcBef>
                <a:spcPts val="750"/>
              </a:spcBef>
              <a:spcAft>
                <a:spcPts val="0"/>
              </a:spcAft>
              <a:buClrTx/>
              <a:buSzTx/>
              <a:buFont typeface="Arial" panose="020B0604020202020204" pitchFamily="34" charset="0"/>
              <a:buNone/>
              <a:tabLst/>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marL="0" marR="0" lvl="0" indent="0" algn="l" defTabSz="685800" rtl="0" eaLnBrk="1" fontAlgn="auto" latinLnBrk="0" hangingPunct="1">
              <a:lnSpc>
                <a:spcPts val="1245"/>
              </a:lnSpc>
              <a:spcBef>
                <a:spcPts val="750"/>
              </a:spcBef>
              <a:spcAft>
                <a:spcPts val="0"/>
              </a:spcAft>
              <a:buClrTx/>
              <a:buSzTx/>
              <a:buFont typeface="Arial" panose="020B0604020202020204" pitchFamily="34" charset="0"/>
              <a:buNone/>
              <a:tabLst/>
              <a:defRPr/>
            </a:pP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marL="0" marR="0" lvl="0" indent="0" algn="l" defTabSz="685800" rtl="0" eaLnBrk="1" fontAlgn="auto" latinLnBrk="0" hangingPunct="1">
              <a:lnSpc>
                <a:spcPts val="1245"/>
              </a:lnSpc>
              <a:spcBef>
                <a:spcPts val="750"/>
              </a:spcBef>
              <a:spcAft>
                <a:spcPts val="0"/>
              </a:spcAft>
              <a:buClrTx/>
              <a:buSzTx/>
              <a:buFont typeface="Arial" panose="020B0604020202020204" pitchFamily="34" charset="0"/>
              <a:buNone/>
              <a:tabLst/>
              <a:defRPr/>
            </a:pP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a:t>
            </a:r>
            <a:r>
              <a:rPr lang="sv-SE"/>
              <a:t>.</a:t>
            </a:r>
          </a:p>
          <a:p>
            <a:pPr lvl="0"/>
            <a:endParaRPr lang="sv-SE"/>
          </a:p>
        </p:txBody>
      </p:sp>
      <p:pic>
        <p:nvPicPr>
          <p:cNvPr id="9" name="Bildobjekt 8">
            <a:extLst>
              <a:ext uri="{FF2B5EF4-FFF2-40B4-BE49-F238E27FC236}">
                <a16:creationId xmlns:a16="http://schemas.microsoft.com/office/drawing/2014/main" id="{123E09A1-2553-C846-8F13-91C5D832F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415494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726045" y="1325056"/>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726044" y="1832936"/>
            <a:ext cx="5941456" cy="2748179"/>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Tree>
    <p:extLst>
      <p:ext uri="{BB962C8B-B14F-4D97-AF65-F5344CB8AC3E}">
        <p14:creationId xmlns:p14="http://schemas.microsoft.com/office/powerpoint/2010/main" val="88282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sp>
        <p:nvSpPr>
          <p:cNvPr id="5" name="AutoShape 15">
            <a:extLst>
              <a:ext uri="{FF2B5EF4-FFF2-40B4-BE49-F238E27FC236}">
                <a16:creationId xmlns:a16="http://schemas.microsoft.com/office/drawing/2014/main" id="{BDD13601-F8DF-A14A-87E3-AE6DBA806C07}"/>
              </a:ext>
            </a:extLst>
          </p:cNvPr>
          <p:cNvSpPr>
            <a:spLocks noChangeArrowheads="1"/>
          </p:cNvSpPr>
          <p:nvPr/>
        </p:nvSpPr>
        <p:spPr bwMode="auto">
          <a:xfrm>
            <a:off x="3892338" y="1411793"/>
            <a:ext cx="872226" cy="541289"/>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a:ea typeface="+mn-ea"/>
              <a:cs typeface="+mn-cs"/>
            </a:endParaRPr>
          </a:p>
        </p:txBody>
      </p:sp>
      <p:sp>
        <p:nvSpPr>
          <p:cNvPr id="6" name="Line 18">
            <a:extLst>
              <a:ext uri="{FF2B5EF4-FFF2-40B4-BE49-F238E27FC236}">
                <a16:creationId xmlns:a16="http://schemas.microsoft.com/office/drawing/2014/main" id="{6417F757-C5AA-6F40-BAF1-3AE6F01F288D}"/>
              </a:ext>
            </a:extLst>
          </p:cNvPr>
          <p:cNvSpPr>
            <a:spLocks noChangeShapeType="1"/>
          </p:cNvSpPr>
          <p:nvPr/>
        </p:nvSpPr>
        <p:spPr bwMode="auto">
          <a:xfrm>
            <a:off x="2129824" y="3340133"/>
            <a:ext cx="4358316" cy="62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8" name="Line 16">
            <a:extLst>
              <a:ext uri="{FF2B5EF4-FFF2-40B4-BE49-F238E27FC236}">
                <a16:creationId xmlns:a16="http://schemas.microsoft.com/office/drawing/2014/main" id="{7DC1E31E-3818-8B42-9A85-7F6BD8E5F529}"/>
              </a:ext>
            </a:extLst>
          </p:cNvPr>
          <p:cNvSpPr>
            <a:spLocks noChangeShapeType="1"/>
          </p:cNvSpPr>
          <p:nvPr/>
        </p:nvSpPr>
        <p:spPr bwMode="auto">
          <a:xfrm>
            <a:off x="4328452" y="1943934"/>
            <a:ext cx="0" cy="138219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9" name="AutoShape 15">
            <a:extLst>
              <a:ext uri="{FF2B5EF4-FFF2-40B4-BE49-F238E27FC236}">
                <a16:creationId xmlns:a16="http://schemas.microsoft.com/office/drawing/2014/main" id="{7035D869-FCD6-124C-80CC-753459DFA61E}"/>
              </a:ext>
            </a:extLst>
          </p:cNvPr>
          <p:cNvSpPr>
            <a:spLocks noChangeArrowheads="1"/>
          </p:cNvSpPr>
          <p:nvPr/>
        </p:nvSpPr>
        <p:spPr bwMode="auto">
          <a:xfrm>
            <a:off x="1666535" y="3509991"/>
            <a:ext cx="1030023" cy="494347"/>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0" name="Line 16">
            <a:extLst>
              <a:ext uri="{FF2B5EF4-FFF2-40B4-BE49-F238E27FC236}">
                <a16:creationId xmlns:a16="http://schemas.microsoft.com/office/drawing/2014/main" id="{DB91FB24-3A4C-BF4A-B8E0-4DB0D2BF452C}"/>
              </a:ext>
            </a:extLst>
          </p:cNvPr>
          <p:cNvSpPr>
            <a:spLocks noChangeShapeType="1"/>
          </p:cNvSpPr>
          <p:nvPr/>
        </p:nvSpPr>
        <p:spPr bwMode="auto">
          <a:xfrm flipH="1">
            <a:off x="2140638" y="3333489"/>
            <a:ext cx="0" cy="16985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1" name="Line 16">
            <a:extLst>
              <a:ext uri="{FF2B5EF4-FFF2-40B4-BE49-F238E27FC236}">
                <a16:creationId xmlns:a16="http://schemas.microsoft.com/office/drawing/2014/main" id="{50E9374E-DB3F-BD4F-B552-8EB6D8165454}"/>
              </a:ext>
            </a:extLst>
          </p:cNvPr>
          <p:cNvSpPr>
            <a:spLocks noChangeShapeType="1"/>
          </p:cNvSpPr>
          <p:nvPr/>
        </p:nvSpPr>
        <p:spPr bwMode="auto">
          <a:xfrm>
            <a:off x="4047378" y="2282981"/>
            <a:ext cx="51293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3" name="AutoShape 15">
            <a:extLst>
              <a:ext uri="{FF2B5EF4-FFF2-40B4-BE49-F238E27FC236}">
                <a16:creationId xmlns:a16="http://schemas.microsoft.com/office/drawing/2014/main" id="{7CC35AC3-B169-8D46-AB42-A28BF4FA9CD2}"/>
              </a:ext>
            </a:extLst>
          </p:cNvPr>
          <p:cNvSpPr>
            <a:spLocks noChangeArrowheads="1"/>
          </p:cNvSpPr>
          <p:nvPr/>
        </p:nvSpPr>
        <p:spPr bwMode="auto">
          <a:xfrm>
            <a:off x="2690344" y="2598126"/>
            <a:ext cx="1357031" cy="439924"/>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4" name="AutoShape 15">
            <a:extLst>
              <a:ext uri="{FF2B5EF4-FFF2-40B4-BE49-F238E27FC236}">
                <a16:creationId xmlns:a16="http://schemas.microsoft.com/office/drawing/2014/main" id="{3940DE48-1C50-AF4E-BD45-5E63E74FCA11}"/>
              </a:ext>
            </a:extLst>
          </p:cNvPr>
          <p:cNvSpPr>
            <a:spLocks noChangeArrowheads="1"/>
          </p:cNvSpPr>
          <p:nvPr/>
        </p:nvSpPr>
        <p:spPr bwMode="auto">
          <a:xfrm>
            <a:off x="2738322" y="3498658"/>
            <a:ext cx="1030022" cy="49434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5" name="AutoShape 15">
            <a:extLst>
              <a:ext uri="{FF2B5EF4-FFF2-40B4-BE49-F238E27FC236}">
                <a16:creationId xmlns:a16="http://schemas.microsoft.com/office/drawing/2014/main" id="{AB7C3D0E-18F5-3F4E-9E6D-5A7575FEC83F}"/>
              </a:ext>
            </a:extLst>
          </p:cNvPr>
          <p:cNvSpPr>
            <a:spLocks noChangeArrowheads="1"/>
          </p:cNvSpPr>
          <p:nvPr/>
        </p:nvSpPr>
        <p:spPr bwMode="auto">
          <a:xfrm>
            <a:off x="3808062" y="3501956"/>
            <a:ext cx="1030022" cy="488438"/>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6" name="AutoShape 15">
            <a:extLst>
              <a:ext uri="{FF2B5EF4-FFF2-40B4-BE49-F238E27FC236}">
                <a16:creationId xmlns:a16="http://schemas.microsoft.com/office/drawing/2014/main" id="{51AEE936-C67F-8B40-B87E-3889554395A0}"/>
              </a:ext>
            </a:extLst>
          </p:cNvPr>
          <p:cNvSpPr>
            <a:spLocks noChangeArrowheads="1"/>
          </p:cNvSpPr>
          <p:nvPr/>
        </p:nvSpPr>
        <p:spPr bwMode="auto">
          <a:xfrm>
            <a:off x="5933703" y="3501956"/>
            <a:ext cx="1030018" cy="49434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7" name="AutoShape 15">
            <a:extLst>
              <a:ext uri="{FF2B5EF4-FFF2-40B4-BE49-F238E27FC236}">
                <a16:creationId xmlns:a16="http://schemas.microsoft.com/office/drawing/2014/main" id="{9F4626FD-A6C3-CF4D-B67F-650614D11195}"/>
              </a:ext>
            </a:extLst>
          </p:cNvPr>
          <p:cNvSpPr>
            <a:spLocks noChangeArrowheads="1"/>
          </p:cNvSpPr>
          <p:nvPr/>
        </p:nvSpPr>
        <p:spPr bwMode="auto">
          <a:xfrm>
            <a:off x="4871473" y="3501956"/>
            <a:ext cx="1030022" cy="49434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8" name="AutoShape 15">
            <a:extLst>
              <a:ext uri="{FF2B5EF4-FFF2-40B4-BE49-F238E27FC236}">
                <a16:creationId xmlns:a16="http://schemas.microsoft.com/office/drawing/2014/main" id="{07BC6B14-E29E-F14D-934A-0F0359414122}"/>
              </a:ext>
            </a:extLst>
          </p:cNvPr>
          <p:cNvSpPr>
            <a:spLocks noChangeArrowheads="1"/>
          </p:cNvSpPr>
          <p:nvPr/>
        </p:nvSpPr>
        <p:spPr bwMode="auto">
          <a:xfrm>
            <a:off x="4560297" y="2598127"/>
            <a:ext cx="1296511" cy="439923"/>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9" name="Line 16">
            <a:extLst>
              <a:ext uri="{FF2B5EF4-FFF2-40B4-BE49-F238E27FC236}">
                <a16:creationId xmlns:a16="http://schemas.microsoft.com/office/drawing/2014/main" id="{C866DFFA-D3C1-1544-9A4B-85E8638707C1}"/>
              </a:ext>
            </a:extLst>
          </p:cNvPr>
          <p:cNvSpPr>
            <a:spLocks noChangeShapeType="1"/>
          </p:cNvSpPr>
          <p:nvPr/>
        </p:nvSpPr>
        <p:spPr bwMode="auto">
          <a:xfrm>
            <a:off x="4328291" y="3333490"/>
            <a:ext cx="0" cy="18660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0" name="Line 16">
            <a:extLst>
              <a:ext uri="{FF2B5EF4-FFF2-40B4-BE49-F238E27FC236}">
                <a16:creationId xmlns:a16="http://schemas.microsoft.com/office/drawing/2014/main" id="{7A31DD65-DC58-294B-A3C3-9AF9F58FCFE5}"/>
              </a:ext>
            </a:extLst>
          </p:cNvPr>
          <p:cNvSpPr>
            <a:spLocks noChangeShapeType="1"/>
          </p:cNvSpPr>
          <p:nvPr/>
        </p:nvSpPr>
        <p:spPr bwMode="auto">
          <a:xfrm>
            <a:off x="3298270" y="3340132"/>
            <a:ext cx="3422" cy="17996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1" name="Line 16">
            <a:extLst>
              <a:ext uri="{FF2B5EF4-FFF2-40B4-BE49-F238E27FC236}">
                <a16:creationId xmlns:a16="http://schemas.microsoft.com/office/drawing/2014/main" id="{41D32538-594B-144E-87AA-638A22CEEBD7}"/>
              </a:ext>
            </a:extLst>
          </p:cNvPr>
          <p:cNvSpPr>
            <a:spLocks noChangeShapeType="1"/>
          </p:cNvSpPr>
          <p:nvPr/>
        </p:nvSpPr>
        <p:spPr bwMode="auto">
          <a:xfrm>
            <a:off x="5375870" y="3340132"/>
            <a:ext cx="7589" cy="17996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2" name="Line 16">
            <a:extLst>
              <a:ext uri="{FF2B5EF4-FFF2-40B4-BE49-F238E27FC236}">
                <a16:creationId xmlns:a16="http://schemas.microsoft.com/office/drawing/2014/main" id="{AF6D1C9A-C9C0-6D49-B1EE-E0C4F1111951}"/>
              </a:ext>
            </a:extLst>
          </p:cNvPr>
          <p:cNvSpPr>
            <a:spLocks noChangeShapeType="1"/>
          </p:cNvSpPr>
          <p:nvPr/>
        </p:nvSpPr>
        <p:spPr bwMode="auto">
          <a:xfrm>
            <a:off x="6488143" y="3353192"/>
            <a:ext cx="0" cy="15015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3" name="Line 16">
            <a:extLst>
              <a:ext uri="{FF2B5EF4-FFF2-40B4-BE49-F238E27FC236}">
                <a16:creationId xmlns:a16="http://schemas.microsoft.com/office/drawing/2014/main" id="{A54928A2-482B-4149-984C-298EF3DCB78A}"/>
              </a:ext>
            </a:extLst>
          </p:cNvPr>
          <p:cNvSpPr>
            <a:spLocks noChangeShapeType="1"/>
          </p:cNvSpPr>
          <p:nvPr/>
        </p:nvSpPr>
        <p:spPr bwMode="auto">
          <a:xfrm flipV="1">
            <a:off x="4049941" y="2786432"/>
            <a:ext cx="510356" cy="558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5" name="Platshållare för text 10">
            <a:extLst>
              <a:ext uri="{FF2B5EF4-FFF2-40B4-BE49-F238E27FC236}">
                <a16:creationId xmlns:a16="http://schemas.microsoft.com/office/drawing/2014/main" id="{FF00230F-768E-9B42-8986-41A4D00B55A0}"/>
              </a:ext>
            </a:extLst>
          </p:cNvPr>
          <p:cNvSpPr>
            <a:spLocks noGrp="1"/>
          </p:cNvSpPr>
          <p:nvPr userDrawn="1">
            <p:ph type="body" sz="quarter" idx="10" hasCustomPrompt="1"/>
          </p:nvPr>
        </p:nvSpPr>
        <p:spPr>
          <a:xfrm>
            <a:off x="554855" y="614684"/>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28" name="Platshållare för text 27">
            <a:extLst>
              <a:ext uri="{FF2B5EF4-FFF2-40B4-BE49-F238E27FC236}">
                <a16:creationId xmlns:a16="http://schemas.microsoft.com/office/drawing/2014/main" id="{235B556E-77B0-A648-A856-D145088471EC}"/>
              </a:ext>
            </a:extLst>
          </p:cNvPr>
          <p:cNvSpPr>
            <a:spLocks noGrp="1"/>
          </p:cNvSpPr>
          <p:nvPr>
            <p:ph type="body" sz="quarter" idx="11" hasCustomPrompt="1"/>
          </p:nvPr>
        </p:nvSpPr>
        <p:spPr>
          <a:xfrm>
            <a:off x="3959225" y="1457325"/>
            <a:ext cx="758825" cy="436563"/>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43" name="AutoShape 15">
            <a:extLst>
              <a:ext uri="{FF2B5EF4-FFF2-40B4-BE49-F238E27FC236}">
                <a16:creationId xmlns:a16="http://schemas.microsoft.com/office/drawing/2014/main" id="{35A14281-84DC-D446-9512-03D111B52184}"/>
              </a:ext>
            </a:extLst>
          </p:cNvPr>
          <p:cNvSpPr>
            <a:spLocks noChangeArrowheads="1"/>
          </p:cNvSpPr>
          <p:nvPr userDrawn="1"/>
        </p:nvSpPr>
        <p:spPr bwMode="auto">
          <a:xfrm>
            <a:off x="2690344" y="2055515"/>
            <a:ext cx="1357031" cy="439924"/>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44" name="AutoShape 15">
            <a:extLst>
              <a:ext uri="{FF2B5EF4-FFF2-40B4-BE49-F238E27FC236}">
                <a16:creationId xmlns:a16="http://schemas.microsoft.com/office/drawing/2014/main" id="{E736A3CB-D47A-F94C-97B7-885641C8F897}"/>
              </a:ext>
            </a:extLst>
          </p:cNvPr>
          <p:cNvSpPr>
            <a:spLocks noChangeArrowheads="1"/>
          </p:cNvSpPr>
          <p:nvPr userDrawn="1"/>
        </p:nvSpPr>
        <p:spPr bwMode="auto">
          <a:xfrm>
            <a:off x="4560297" y="2055516"/>
            <a:ext cx="1296511" cy="439923"/>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45" name="Platshållare för text 27">
            <a:extLst>
              <a:ext uri="{FF2B5EF4-FFF2-40B4-BE49-F238E27FC236}">
                <a16:creationId xmlns:a16="http://schemas.microsoft.com/office/drawing/2014/main" id="{DF29AF60-2772-624D-9CE8-4B8143BE4978}"/>
              </a:ext>
            </a:extLst>
          </p:cNvPr>
          <p:cNvSpPr>
            <a:spLocks noGrp="1"/>
          </p:cNvSpPr>
          <p:nvPr>
            <p:ph type="body" sz="quarter" idx="21" hasCustomPrompt="1"/>
          </p:nvPr>
        </p:nvSpPr>
        <p:spPr>
          <a:xfrm>
            <a:off x="2750880" y="2087247"/>
            <a:ext cx="1248362"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46" name="Platshållare för text 27">
            <a:extLst>
              <a:ext uri="{FF2B5EF4-FFF2-40B4-BE49-F238E27FC236}">
                <a16:creationId xmlns:a16="http://schemas.microsoft.com/office/drawing/2014/main" id="{F2CF2723-0F81-3B40-81D4-673E89375FA8}"/>
              </a:ext>
            </a:extLst>
          </p:cNvPr>
          <p:cNvSpPr>
            <a:spLocks noGrp="1"/>
          </p:cNvSpPr>
          <p:nvPr>
            <p:ph type="body" sz="quarter" idx="22" hasCustomPrompt="1"/>
          </p:nvPr>
        </p:nvSpPr>
        <p:spPr>
          <a:xfrm>
            <a:off x="4584705" y="2087247"/>
            <a:ext cx="1248362"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48" name="Platshållare för text 27">
            <a:extLst>
              <a:ext uri="{FF2B5EF4-FFF2-40B4-BE49-F238E27FC236}">
                <a16:creationId xmlns:a16="http://schemas.microsoft.com/office/drawing/2014/main" id="{9E7A71C0-8DAC-F148-9F06-0C475EC5A308}"/>
              </a:ext>
            </a:extLst>
          </p:cNvPr>
          <p:cNvSpPr>
            <a:spLocks noGrp="1"/>
          </p:cNvSpPr>
          <p:nvPr>
            <p:ph type="body" sz="quarter" idx="23" hasCustomPrompt="1"/>
          </p:nvPr>
        </p:nvSpPr>
        <p:spPr>
          <a:xfrm>
            <a:off x="2750880" y="2629858"/>
            <a:ext cx="1248362"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49" name="Platshållare för text 27">
            <a:extLst>
              <a:ext uri="{FF2B5EF4-FFF2-40B4-BE49-F238E27FC236}">
                <a16:creationId xmlns:a16="http://schemas.microsoft.com/office/drawing/2014/main" id="{A1F2EEF6-986E-EE40-952D-35D7866A2680}"/>
              </a:ext>
            </a:extLst>
          </p:cNvPr>
          <p:cNvSpPr>
            <a:spLocks noGrp="1"/>
          </p:cNvSpPr>
          <p:nvPr>
            <p:ph type="body" sz="quarter" idx="24" hasCustomPrompt="1"/>
          </p:nvPr>
        </p:nvSpPr>
        <p:spPr>
          <a:xfrm>
            <a:off x="4584705" y="2629858"/>
            <a:ext cx="1248362"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0" name="Platshållare för text 27">
            <a:extLst>
              <a:ext uri="{FF2B5EF4-FFF2-40B4-BE49-F238E27FC236}">
                <a16:creationId xmlns:a16="http://schemas.microsoft.com/office/drawing/2014/main" id="{A886E85E-3BD0-FD4B-8F34-8AD6BD7BBAAA}"/>
              </a:ext>
            </a:extLst>
          </p:cNvPr>
          <p:cNvSpPr>
            <a:spLocks noGrp="1"/>
          </p:cNvSpPr>
          <p:nvPr>
            <p:ph type="body" sz="quarter" idx="25" hasCustomPrompt="1"/>
          </p:nvPr>
        </p:nvSpPr>
        <p:spPr>
          <a:xfrm>
            <a:off x="1708220"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1" name="Platshållare för text 27">
            <a:extLst>
              <a:ext uri="{FF2B5EF4-FFF2-40B4-BE49-F238E27FC236}">
                <a16:creationId xmlns:a16="http://schemas.microsoft.com/office/drawing/2014/main" id="{1FE3B5F5-63D2-D748-A4B8-8B407C3B1B35}"/>
              </a:ext>
            </a:extLst>
          </p:cNvPr>
          <p:cNvSpPr>
            <a:spLocks noGrp="1"/>
          </p:cNvSpPr>
          <p:nvPr>
            <p:ph type="body" sz="quarter" idx="26" hasCustomPrompt="1"/>
          </p:nvPr>
        </p:nvSpPr>
        <p:spPr>
          <a:xfrm>
            <a:off x="2783393"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2" name="Platshållare för text 27">
            <a:extLst>
              <a:ext uri="{FF2B5EF4-FFF2-40B4-BE49-F238E27FC236}">
                <a16:creationId xmlns:a16="http://schemas.microsoft.com/office/drawing/2014/main" id="{B39BE8CD-ED06-A54D-B33B-02EF4C70CDC0}"/>
              </a:ext>
            </a:extLst>
          </p:cNvPr>
          <p:cNvSpPr>
            <a:spLocks noGrp="1"/>
          </p:cNvSpPr>
          <p:nvPr>
            <p:ph type="body" sz="quarter" idx="27" hasCustomPrompt="1"/>
          </p:nvPr>
        </p:nvSpPr>
        <p:spPr>
          <a:xfrm>
            <a:off x="3848519"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3" name="Platshållare för text 27">
            <a:extLst>
              <a:ext uri="{FF2B5EF4-FFF2-40B4-BE49-F238E27FC236}">
                <a16:creationId xmlns:a16="http://schemas.microsoft.com/office/drawing/2014/main" id="{2CD1E2A8-DA4E-2548-A716-DE2FDB0E7E01}"/>
              </a:ext>
            </a:extLst>
          </p:cNvPr>
          <p:cNvSpPr>
            <a:spLocks noGrp="1"/>
          </p:cNvSpPr>
          <p:nvPr>
            <p:ph type="body" sz="quarter" idx="28" hasCustomPrompt="1"/>
          </p:nvPr>
        </p:nvSpPr>
        <p:spPr>
          <a:xfrm>
            <a:off x="4923692"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4" name="Platshållare för text 27">
            <a:extLst>
              <a:ext uri="{FF2B5EF4-FFF2-40B4-BE49-F238E27FC236}">
                <a16:creationId xmlns:a16="http://schemas.microsoft.com/office/drawing/2014/main" id="{56773EC1-8709-034D-9D4C-C6544ED0F921}"/>
              </a:ext>
            </a:extLst>
          </p:cNvPr>
          <p:cNvSpPr>
            <a:spLocks noGrp="1"/>
          </p:cNvSpPr>
          <p:nvPr>
            <p:ph type="body" sz="quarter" idx="29" hasCustomPrompt="1"/>
          </p:nvPr>
        </p:nvSpPr>
        <p:spPr>
          <a:xfrm>
            <a:off x="5978769"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Tree>
    <p:extLst>
      <p:ext uri="{BB962C8B-B14F-4D97-AF65-F5344CB8AC3E}">
        <p14:creationId xmlns:p14="http://schemas.microsoft.com/office/powerpoint/2010/main" val="122039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629781" y="1296776"/>
            <a:ext cx="3607594" cy="491837"/>
          </a:xfrm>
          <a:prstGeom prst="rect">
            <a:avLst/>
          </a:prstGeom>
        </p:spPr>
        <p:txBody>
          <a:bodyPr anchor="b"/>
          <a:lstStyle>
            <a:lvl1pPr marL="0" indent="0" algn="l">
              <a:lnSpc>
                <a:spcPts val="2370"/>
              </a:lnSpc>
              <a:buNone/>
              <a:defRPr sz="2100" b="1" i="0">
                <a:solidFill>
                  <a:schemeClr val="bg1"/>
                </a:solidFill>
                <a:latin typeface="Franklin Gothic Demi" panose="020B0603020102020204" pitchFamily="34" charset="0"/>
              </a:defRPr>
            </a:lvl1pPr>
          </a:lstStyle>
          <a:p>
            <a:pPr lvl="0"/>
            <a:r>
              <a:rPr lang="sv-SE"/>
              <a:t>Målgrupp</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629782" y="1816894"/>
            <a:ext cx="2755814" cy="2748179"/>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a:t>
            </a:r>
          </a:p>
        </p:txBody>
      </p:sp>
      <p:sp>
        <p:nvSpPr>
          <p:cNvPr id="7" name="Platshållare för text 10">
            <a:extLst>
              <a:ext uri="{FF2B5EF4-FFF2-40B4-BE49-F238E27FC236}">
                <a16:creationId xmlns:a16="http://schemas.microsoft.com/office/drawing/2014/main" id="{64687A19-DD9A-1043-83EB-BD2A308E7E95}"/>
              </a:ext>
            </a:extLst>
          </p:cNvPr>
          <p:cNvSpPr>
            <a:spLocks noGrp="1"/>
          </p:cNvSpPr>
          <p:nvPr>
            <p:ph type="body" sz="quarter" idx="12" hasCustomPrompt="1"/>
          </p:nvPr>
        </p:nvSpPr>
        <p:spPr>
          <a:xfrm>
            <a:off x="7365705" y="1963010"/>
            <a:ext cx="957128" cy="357546"/>
          </a:xfrm>
          <a:prstGeom prst="rect">
            <a:avLst/>
          </a:prstGeom>
        </p:spPr>
        <p:txBody>
          <a:bodyPr/>
          <a:lstStyle>
            <a:lvl1pPr marL="0" indent="0" algn="ctr">
              <a:lnSpc>
                <a:spcPts val="2070"/>
              </a:lnSpc>
              <a:buNone/>
              <a:defRPr sz="2700" b="1" i="0">
                <a:solidFill>
                  <a:schemeClr val="bg1"/>
                </a:solidFill>
                <a:latin typeface="Franklin Gothic Demi" panose="020B0603020102020204" pitchFamily="34" charset="0"/>
              </a:defRPr>
            </a:lvl1pPr>
          </a:lstStyle>
          <a:p>
            <a:pPr lvl="0"/>
            <a:r>
              <a:rPr lang="sv-SE"/>
              <a:t>XX%</a:t>
            </a:r>
          </a:p>
        </p:txBody>
      </p:sp>
      <p:sp>
        <p:nvSpPr>
          <p:cNvPr id="8" name="Platshållare för text 10">
            <a:extLst>
              <a:ext uri="{FF2B5EF4-FFF2-40B4-BE49-F238E27FC236}">
                <a16:creationId xmlns:a16="http://schemas.microsoft.com/office/drawing/2014/main" id="{73CDF33D-DA5A-3F48-B7BF-98C0FCBF0917}"/>
              </a:ext>
            </a:extLst>
          </p:cNvPr>
          <p:cNvSpPr>
            <a:spLocks noGrp="1"/>
          </p:cNvSpPr>
          <p:nvPr>
            <p:ph type="body" sz="quarter" idx="13" hasCustomPrompt="1"/>
          </p:nvPr>
        </p:nvSpPr>
        <p:spPr>
          <a:xfrm>
            <a:off x="7166542" y="2359154"/>
            <a:ext cx="1347677" cy="357547"/>
          </a:xfrm>
          <a:prstGeom prst="rect">
            <a:avLst/>
          </a:prstGeom>
        </p:spPr>
        <p:txBody>
          <a:bodyPr/>
          <a:lstStyle>
            <a:lvl1pPr marL="0" indent="0" algn="ctr">
              <a:lnSpc>
                <a:spcPts val="1245"/>
              </a:lnSpc>
              <a:buFont typeface="Arial" panose="020B0604020202020204" pitchFamily="34" charset="0"/>
              <a:buNone/>
              <a:defRPr sz="1050" b="0" i="0">
                <a:solidFill>
                  <a:srgbClr val="838383"/>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endParaRPr lang="sv-SE"/>
          </a:p>
        </p:txBody>
      </p:sp>
      <p:sp>
        <p:nvSpPr>
          <p:cNvPr id="10" name="Platshållare för text 10">
            <a:extLst>
              <a:ext uri="{FF2B5EF4-FFF2-40B4-BE49-F238E27FC236}">
                <a16:creationId xmlns:a16="http://schemas.microsoft.com/office/drawing/2014/main" id="{6890333E-E225-9146-8892-3D3ADA9A2818}"/>
              </a:ext>
            </a:extLst>
          </p:cNvPr>
          <p:cNvSpPr>
            <a:spLocks noGrp="1"/>
          </p:cNvSpPr>
          <p:nvPr>
            <p:ph type="body" sz="quarter" idx="14" hasCustomPrompt="1"/>
          </p:nvPr>
        </p:nvSpPr>
        <p:spPr>
          <a:xfrm>
            <a:off x="7365705" y="3047531"/>
            <a:ext cx="957128" cy="357546"/>
          </a:xfrm>
          <a:prstGeom prst="rect">
            <a:avLst/>
          </a:prstGeom>
        </p:spPr>
        <p:txBody>
          <a:bodyPr/>
          <a:lstStyle>
            <a:lvl1pPr marL="0" indent="0" algn="ctr">
              <a:lnSpc>
                <a:spcPts val="2070"/>
              </a:lnSpc>
              <a:buNone/>
              <a:defRPr sz="2700" b="1" i="0">
                <a:solidFill>
                  <a:srgbClr val="589CDB"/>
                </a:solidFill>
                <a:latin typeface="Franklin Gothic Demi" panose="020B0603020102020204" pitchFamily="34" charset="0"/>
              </a:defRPr>
            </a:lvl1pPr>
          </a:lstStyle>
          <a:p>
            <a:pPr lvl="0"/>
            <a:r>
              <a:rPr lang="sv-SE"/>
              <a:t>XX%</a:t>
            </a:r>
          </a:p>
        </p:txBody>
      </p:sp>
      <p:sp>
        <p:nvSpPr>
          <p:cNvPr id="12" name="Platshållare för text 10">
            <a:extLst>
              <a:ext uri="{FF2B5EF4-FFF2-40B4-BE49-F238E27FC236}">
                <a16:creationId xmlns:a16="http://schemas.microsoft.com/office/drawing/2014/main" id="{5C97B388-2A71-5048-83A5-6DC333436F7F}"/>
              </a:ext>
            </a:extLst>
          </p:cNvPr>
          <p:cNvSpPr>
            <a:spLocks noGrp="1"/>
          </p:cNvSpPr>
          <p:nvPr>
            <p:ph type="body" sz="quarter" idx="15" hasCustomPrompt="1"/>
          </p:nvPr>
        </p:nvSpPr>
        <p:spPr>
          <a:xfrm>
            <a:off x="7166542" y="3443675"/>
            <a:ext cx="1347677" cy="357547"/>
          </a:xfrm>
          <a:prstGeom prst="rect">
            <a:avLst/>
          </a:prstGeom>
        </p:spPr>
        <p:txBody>
          <a:bodyPr/>
          <a:lstStyle>
            <a:lvl1pPr marL="0" indent="0" algn="ctr">
              <a:lnSpc>
                <a:spcPts val="1245"/>
              </a:lnSpc>
              <a:buFont typeface="Arial" panose="020B0604020202020204" pitchFamily="34" charset="0"/>
              <a:buNone/>
              <a:defRPr sz="1050" b="0" i="0">
                <a:solidFill>
                  <a:srgbClr val="838383"/>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endParaRPr lang="sv-SE"/>
          </a:p>
        </p:txBody>
      </p:sp>
    </p:spTree>
    <p:extLst>
      <p:ext uri="{BB962C8B-B14F-4D97-AF65-F5344CB8AC3E}">
        <p14:creationId xmlns:p14="http://schemas.microsoft.com/office/powerpoint/2010/main" val="208810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0" y="726975"/>
            <a:ext cx="9144000" cy="491837"/>
          </a:xfrm>
          <a:prstGeom prst="rect">
            <a:avLst/>
          </a:prstGeom>
        </p:spPr>
        <p:txBody>
          <a:bodyPr anchor="b"/>
          <a:lstStyle>
            <a:lvl1pPr marL="0" indent="0" algn="ctr">
              <a:lnSpc>
                <a:spcPts val="2070"/>
              </a:lnSpc>
              <a:buNone/>
              <a:defRPr sz="2700" b="1" i="0">
                <a:solidFill>
                  <a:schemeClr val="bg1"/>
                </a:solidFill>
                <a:latin typeface="Franklin Gothic Demi" panose="020B0603020102020204" pitchFamily="34" charset="0"/>
              </a:defRPr>
            </a:lvl1pPr>
          </a:lstStyle>
          <a:p>
            <a:pPr lvl="0"/>
            <a:r>
              <a:rPr lang="sv-SE"/>
              <a:t>Kollektivt resande Q1-Q2 2021</a:t>
            </a:r>
          </a:p>
        </p:txBody>
      </p:sp>
      <p:sp>
        <p:nvSpPr>
          <p:cNvPr id="6" name="Platshållare för diagram 5">
            <a:extLst>
              <a:ext uri="{FF2B5EF4-FFF2-40B4-BE49-F238E27FC236}">
                <a16:creationId xmlns:a16="http://schemas.microsoft.com/office/drawing/2014/main" id="{C6DC8E87-F26C-A04A-BF03-1F0FFA35B5C2}"/>
              </a:ext>
            </a:extLst>
          </p:cNvPr>
          <p:cNvSpPr>
            <a:spLocks noGrp="1"/>
          </p:cNvSpPr>
          <p:nvPr>
            <p:ph type="chart" sz="quarter" idx="11"/>
          </p:nvPr>
        </p:nvSpPr>
        <p:spPr>
          <a:xfrm>
            <a:off x="899518" y="1380186"/>
            <a:ext cx="7344965" cy="2958703"/>
          </a:xfrm>
          <a:prstGeom prst="rect">
            <a:avLst/>
          </a:prstGeom>
        </p:spPr>
        <p:txBody>
          <a:bodyPr/>
          <a:lstStyle/>
          <a:p>
            <a:endParaRPr lang="sv-SE"/>
          </a:p>
        </p:txBody>
      </p:sp>
    </p:spTree>
    <p:extLst>
      <p:ext uri="{BB962C8B-B14F-4D97-AF65-F5344CB8AC3E}">
        <p14:creationId xmlns:p14="http://schemas.microsoft.com/office/powerpoint/2010/main" val="81636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Rubrik och innehåll">
    <p:spTree>
      <p:nvGrpSpPr>
        <p:cNvPr id="1" name=""/>
        <p:cNvGrpSpPr/>
        <p:nvPr/>
      </p:nvGrpSpPr>
      <p:grpSpPr>
        <a:xfrm>
          <a:off x="0" y="0"/>
          <a:ext cx="0" cy="0"/>
          <a:chOff x="0" y="0"/>
          <a:chExt cx="0" cy="0"/>
        </a:xfrm>
      </p:grpSpPr>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3201106" y="3194647"/>
            <a:ext cx="2496161" cy="1121330"/>
          </a:xfrm>
          <a:prstGeom prst="rect">
            <a:avLst/>
          </a:prstGeom>
        </p:spPr>
        <p:txBody>
          <a:bodyPr/>
          <a:lstStyle>
            <a:lvl1pPr marL="0" indent="0" algn="ctr">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a:t>– Jens Lekman</a:t>
            </a:r>
          </a:p>
        </p:txBody>
      </p:sp>
      <p:sp>
        <p:nvSpPr>
          <p:cNvPr id="5" name="Platshållare för text 4">
            <a:extLst>
              <a:ext uri="{FF2B5EF4-FFF2-40B4-BE49-F238E27FC236}">
                <a16:creationId xmlns:a16="http://schemas.microsoft.com/office/drawing/2014/main" id="{FA6CBEDD-A8FC-4347-8B5C-0F56533E3461}"/>
              </a:ext>
            </a:extLst>
          </p:cNvPr>
          <p:cNvSpPr>
            <a:spLocks noGrp="1"/>
          </p:cNvSpPr>
          <p:nvPr>
            <p:ph type="body" sz="quarter" idx="12" hasCustomPrompt="1"/>
          </p:nvPr>
        </p:nvSpPr>
        <p:spPr>
          <a:xfrm>
            <a:off x="0" y="638570"/>
            <a:ext cx="9144000" cy="2425141"/>
          </a:xfrm>
          <a:prstGeom prst="rect">
            <a:avLst/>
          </a:prstGeom>
        </p:spPr>
        <p:txBody>
          <a:bodyPr anchor="ctr"/>
          <a:lstStyle>
            <a:lvl1pPr marL="0" indent="0" algn="ctr">
              <a:lnSpc>
                <a:spcPts val="2800"/>
              </a:lnSpc>
              <a:buNone/>
              <a:defRPr sz="3000" b="1" i="1">
                <a:solidFill>
                  <a:schemeClr val="bg1"/>
                </a:solidFill>
                <a:latin typeface="Franklin Gothic Demi" panose="020B0603020102020204" pitchFamily="34" charset="0"/>
              </a:defRPr>
            </a:lvl1pPr>
          </a:lstStyle>
          <a:p>
            <a:pPr lvl="0"/>
            <a:r>
              <a:rPr lang="sv-SE"/>
              <a:t>“</a:t>
            </a:r>
            <a:r>
              <a:rPr lang="sv-SE" err="1"/>
              <a:t>Did</a:t>
            </a:r>
            <a:r>
              <a:rPr lang="sv-SE"/>
              <a:t> </a:t>
            </a:r>
            <a:r>
              <a:rPr lang="sv-SE" err="1"/>
              <a:t>you</a:t>
            </a:r>
            <a:r>
              <a:rPr lang="sv-SE"/>
              <a:t> </a:t>
            </a:r>
            <a:r>
              <a:rPr lang="sv-SE" err="1"/>
              <a:t>take</a:t>
            </a:r>
            <a:r>
              <a:rPr lang="sv-SE"/>
              <a:t> </a:t>
            </a:r>
            <a:r>
              <a:rPr lang="sv-SE" err="1"/>
              <a:t>tram</a:t>
            </a:r>
            <a:r>
              <a:rPr lang="sv-SE"/>
              <a:t> </a:t>
            </a:r>
            <a:r>
              <a:rPr lang="sv-SE" err="1"/>
              <a:t>number</a:t>
            </a:r>
            <a:r>
              <a:rPr lang="sv-SE"/>
              <a:t> </a:t>
            </a:r>
          </a:p>
          <a:p>
            <a:pPr lvl="0"/>
            <a:r>
              <a:rPr lang="sv-SE" err="1"/>
              <a:t>seven</a:t>
            </a:r>
            <a:r>
              <a:rPr lang="sv-SE"/>
              <a:t> to </a:t>
            </a:r>
            <a:r>
              <a:rPr lang="sv-SE" err="1"/>
              <a:t>heaven</a:t>
            </a:r>
            <a:r>
              <a:rPr lang="sv-SE"/>
              <a:t>?</a:t>
            </a:r>
          </a:p>
          <a:p>
            <a:pPr lvl="0"/>
            <a:r>
              <a:rPr lang="sv-SE" err="1"/>
              <a:t>Did</a:t>
            </a:r>
            <a:r>
              <a:rPr lang="sv-SE"/>
              <a:t> </a:t>
            </a:r>
            <a:r>
              <a:rPr lang="sv-SE" err="1"/>
              <a:t>you</a:t>
            </a:r>
            <a:r>
              <a:rPr lang="sv-SE"/>
              <a:t> </a:t>
            </a:r>
            <a:r>
              <a:rPr lang="sv-SE" err="1"/>
              <a:t>eat</a:t>
            </a:r>
            <a:r>
              <a:rPr lang="sv-SE"/>
              <a:t> </a:t>
            </a:r>
            <a:r>
              <a:rPr lang="sv-SE" err="1"/>
              <a:t>your</a:t>
            </a:r>
            <a:r>
              <a:rPr lang="sv-SE"/>
              <a:t> </a:t>
            </a:r>
            <a:r>
              <a:rPr lang="sv-SE" err="1"/>
              <a:t>banana</a:t>
            </a:r>
            <a:r>
              <a:rPr lang="sv-SE"/>
              <a:t> from </a:t>
            </a:r>
          </a:p>
          <a:p>
            <a:pPr lvl="0"/>
            <a:r>
              <a:rPr lang="sv-SE"/>
              <a:t>Seven Eleven?”</a:t>
            </a:r>
          </a:p>
        </p:txBody>
      </p:sp>
    </p:spTree>
    <p:extLst>
      <p:ext uri="{BB962C8B-B14F-4D97-AF65-F5344CB8AC3E}">
        <p14:creationId xmlns:p14="http://schemas.microsoft.com/office/powerpoint/2010/main" val="108589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778F9B9-D500-44ED-A53B-EBD2638C45AB}"/>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BED1204-7F95-4139-9F03-F081B5519CFE}"/>
              </a:ext>
            </a:extLst>
          </p:cNvPr>
          <p:cNvSpPr>
            <a:spLocks noGrp="1"/>
          </p:cNvSpPr>
          <p:nvPr>
            <p:ph type="title"/>
          </p:nvPr>
        </p:nvSpPr>
        <p:spPr>
          <a:xfrm>
            <a:off x="485775" y="319562"/>
            <a:ext cx="8236744" cy="752001"/>
          </a:xfrm>
          <a:prstGeom prst="rect">
            <a:avLst/>
          </a:prstGeom>
        </p:spPr>
        <p:txBody>
          <a:bodyPr anchor="ctr"/>
          <a:lstStyle>
            <a:lvl1pPr>
              <a:defRPr sz="2800" b="0">
                <a:latin typeface="Franklin Gothic Demi" panose="020B0703020102020204" pitchFamily="34" charset="0"/>
              </a:defRPr>
            </a:lvl1pPr>
          </a:lstStyle>
          <a:p>
            <a:r>
              <a:rPr lang="sv-SE"/>
              <a:t>Klicka här för att ändra mall för rubrikformat</a:t>
            </a:r>
          </a:p>
        </p:txBody>
      </p:sp>
      <p:pic>
        <p:nvPicPr>
          <p:cNvPr id="1026" name="Picture 2" descr="Bildresultat för Logo Göteborgs Spårvägar. Storlek: 257 x 100. Källa: trafikverksskolan.se">
            <a:extLst>
              <a:ext uri="{FF2B5EF4-FFF2-40B4-BE49-F238E27FC236}">
                <a16:creationId xmlns:a16="http://schemas.microsoft.com/office/drawing/2014/main" id="{260B7289-555A-498A-95CB-8931A88E6C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10486" y="4563351"/>
            <a:ext cx="1390650" cy="541812"/>
          </a:xfrm>
          <a:prstGeom prst="rect">
            <a:avLst/>
          </a:prstGeom>
          <a:noFill/>
          <a:extLst>
            <a:ext uri="{909E8E84-426E-40DD-AFC4-6F175D3DCCD1}">
              <a14:hiddenFill xmlns:a14="http://schemas.microsoft.com/office/drawing/2010/main">
                <a:solidFill>
                  <a:srgbClr val="FFFFFF"/>
                </a:solidFill>
              </a14:hiddenFill>
            </a:ext>
          </a:extLst>
        </p:spPr>
      </p:pic>
      <p:sp>
        <p:nvSpPr>
          <p:cNvPr id="5" name="Platshållare för innehåll 2">
            <a:extLst>
              <a:ext uri="{FF2B5EF4-FFF2-40B4-BE49-F238E27FC236}">
                <a16:creationId xmlns:a16="http://schemas.microsoft.com/office/drawing/2014/main" id="{6565234D-D9F5-4EC3-8D72-F5D3F2534D8C}"/>
              </a:ext>
            </a:extLst>
          </p:cNvPr>
          <p:cNvSpPr>
            <a:spLocks noGrp="1"/>
          </p:cNvSpPr>
          <p:nvPr>
            <p:ph idx="1" hasCustomPrompt="1"/>
          </p:nvPr>
        </p:nvSpPr>
        <p:spPr>
          <a:xfrm>
            <a:off x="485775" y="1206262"/>
            <a:ext cx="8236744" cy="3318751"/>
          </a:xfrm>
          <a:prstGeom prst="rect">
            <a:avLst/>
          </a:prstGeom>
        </p:spPr>
        <p:txBody>
          <a:bodyPr/>
          <a:lstStyle>
            <a:lvl1pPr>
              <a:lnSpc>
                <a:spcPct val="100000"/>
              </a:lnSpc>
              <a:spcBef>
                <a:spcPts val="600"/>
              </a:spcBef>
              <a:defRPr sz="2000"/>
            </a:lvl1pPr>
          </a:lstStyle>
          <a:p>
            <a:r>
              <a:rPr lang="sv-SE"/>
              <a:t>A</a:t>
            </a:r>
          </a:p>
          <a:p>
            <a:r>
              <a:rPr lang="sv-SE"/>
              <a:t>B</a:t>
            </a:r>
          </a:p>
          <a:p>
            <a:r>
              <a:rPr lang="sv-SE"/>
              <a:t>C</a:t>
            </a:r>
          </a:p>
          <a:p>
            <a:endParaRPr lang="sv-SE"/>
          </a:p>
        </p:txBody>
      </p:sp>
    </p:spTree>
    <p:extLst>
      <p:ext uri="{BB962C8B-B14F-4D97-AF65-F5344CB8AC3E}">
        <p14:creationId xmlns:p14="http://schemas.microsoft.com/office/powerpoint/2010/main" val="214641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6980A31B-BCB2-C84C-A4FA-902E4EBC9500}"/>
              </a:ext>
            </a:extLst>
          </p:cNvPr>
          <p:cNvGrpSpPr/>
          <p:nvPr userDrawn="1"/>
        </p:nvGrpSpPr>
        <p:grpSpPr>
          <a:xfrm>
            <a:off x="1666535" y="1411794"/>
            <a:ext cx="5297186" cy="2592544"/>
            <a:chOff x="1112109" y="1843959"/>
            <a:chExt cx="6565642" cy="2588976"/>
          </a:xfrm>
        </p:grpSpPr>
        <p:sp>
          <p:nvSpPr>
            <p:cNvPr id="5" name="AutoShape 15">
              <a:extLst>
                <a:ext uri="{FF2B5EF4-FFF2-40B4-BE49-F238E27FC236}">
                  <a16:creationId xmlns:a16="http://schemas.microsoft.com/office/drawing/2014/main" id="{BDD13601-F8DF-A14A-87E3-AE6DBA806C07}"/>
                </a:ext>
              </a:extLst>
            </p:cNvPr>
            <p:cNvSpPr>
              <a:spLocks noChangeArrowheads="1"/>
            </p:cNvSpPr>
            <p:nvPr/>
          </p:nvSpPr>
          <p:spPr bwMode="auto">
            <a:xfrm>
              <a:off x="3870899" y="1843959"/>
              <a:ext cx="1081088" cy="540544"/>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Vd</a:t>
              </a:r>
              <a:endPar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a:ea typeface="+mn-ea"/>
                  <a:cs typeface="+mn-cs"/>
                </a:rPr>
                <a:t>Hans Nilsson</a:t>
              </a:r>
            </a:p>
          </p:txBody>
        </p:sp>
        <p:sp>
          <p:nvSpPr>
            <p:cNvPr id="6" name="Line 18">
              <a:extLst>
                <a:ext uri="{FF2B5EF4-FFF2-40B4-BE49-F238E27FC236}">
                  <a16:creationId xmlns:a16="http://schemas.microsoft.com/office/drawing/2014/main" id="{6417F757-C5AA-6F40-BAF1-3AE6F01F288D}"/>
                </a:ext>
              </a:extLst>
            </p:cNvPr>
            <p:cNvSpPr>
              <a:spLocks noChangeShapeType="1"/>
            </p:cNvSpPr>
            <p:nvPr/>
          </p:nvSpPr>
          <p:spPr bwMode="auto">
            <a:xfrm>
              <a:off x="1686337" y="3769644"/>
              <a:ext cx="5401952" cy="627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7" name="AutoShape 22">
              <a:extLst>
                <a:ext uri="{FF2B5EF4-FFF2-40B4-BE49-F238E27FC236}">
                  <a16:creationId xmlns:a16="http://schemas.microsoft.com/office/drawing/2014/main" id="{0491B1D6-6AFC-7C4C-BCEC-362BF96553D5}"/>
                </a:ext>
              </a:extLst>
            </p:cNvPr>
            <p:cNvSpPr>
              <a:spLocks noChangeArrowheads="1"/>
            </p:cNvSpPr>
            <p:nvPr/>
          </p:nvSpPr>
          <p:spPr bwMode="auto">
            <a:xfrm>
              <a:off x="2384255" y="2528959"/>
              <a:ext cx="1681987" cy="391653"/>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Ledning och kommunikation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Frida Hagenius</a:t>
              </a:r>
            </a:p>
          </p:txBody>
        </p:sp>
        <p:sp>
          <p:nvSpPr>
            <p:cNvPr id="8" name="Line 16">
              <a:extLst>
                <a:ext uri="{FF2B5EF4-FFF2-40B4-BE49-F238E27FC236}">
                  <a16:creationId xmlns:a16="http://schemas.microsoft.com/office/drawing/2014/main" id="{7DC1E31E-3818-8B42-9A85-7F6BD8E5F529}"/>
                </a:ext>
              </a:extLst>
            </p:cNvPr>
            <p:cNvSpPr>
              <a:spLocks noChangeShapeType="1"/>
            </p:cNvSpPr>
            <p:nvPr/>
          </p:nvSpPr>
          <p:spPr bwMode="auto">
            <a:xfrm>
              <a:off x="4411444" y="2375367"/>
              <a:ext cx="0" cy="138029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9" name="AutoShape 15">
              <a:extLst>
                <a:ext uri="{FF2B5EF4-FFF2-40B4-BE49-F238E27FC236}">
                  <a16:creationId xmlns:a16="http://schemas.microsoft.com/office/drawing/2014/main" id="{7035D869-FCD6-124C-80CC-753459DFA61E}"/>
                </a:ext>
              </a:extLst>
            </p:cNvPr>
            <p:cNvSpPr>
              <a:spLocks noChangeArrowheads="1"/>
            </p:cNvSpPr>
            <p:nvPr/>
          </p:nvSpPr>
          <p:spPr bwMode="auto">
            <a:xfrm>
              <a:off x="1112109" y="3939268"/>
              <a:ext cx="1276671" cy="493667"/>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Marknad och </a:t>
              </a:r>
              <a:b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produkt</a:t>
              </a:r>
              <a:endPar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sv-SE" altLang="sv-SE" sz="800" b="0" i="0" u="none" strike="noStrike" kern="1200" cap="none" spc="0" normalizeH="0" baseline="0" noProof="0">
                  <a:ln>
                    <a:noFill/>
                  </a:ln>
                  <a:solidFill>
                    <a:srgbClr val="2B4C8D"/>
                  </a:solidFill>
                  <a:effectLst/>
                  <a:uLnTx/>
                  <a:uFillTx/>
                  <a:latin typeface="Franklin Gothic Book"/>
                  <a:ea typeface="+mn-ea"/>
                  <a:cs typeface="+mn-cs"/>
                </a:rPr>
                <a:t>Mikael Skoglund</a:t>
              </a: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0" name="Line 16">
              <a:extLst>
                <a:ext uri="{FF2B5EF4-FFF2-40B4-BE49-F238E27FC236}">
                  <a16:creationId xmlns:a16="http://schemas.microsoft.com/office/drawing/2014/main" id="{DB91FB24-3A4C-BF4A-B8E0-4DB0D2BF452C}"/>
                </a:ext>
              </a:extLst>
            </p:cNvPr>
            <p:cNvSpPr>
              <a:spLocks noChangeShapeType="1"/>
            </p:cNvSpPr>
            <p:nvPr/>
          </p:nvSpPr>
          <p:spPr bwMode="auto">
            <a:xfrm flipH="1">
              <a:off x="1699740" y="3763009"/>
              <a:ext cx="0" cy="16962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1" name="Line 16">
              <a:extLst>
                <a:ext uri="{FF2B5EF4-FFF2-40B4-BE49-F238E27FC236}">
                  <a16:creationId xmlns:a16="http://schemas.microsoft.com/office/drawing/2014/main" id="{50E9374E-DB3F-BD4F-B552-8EB6D8165454}"/>
                </a:ext>
              </a:extLst>
            </p:cNvPr>
            <p:cNvSpPr>
              <a:spLocks noChangeShapeType="1"/>
            </p:cNvSpPr>
            <p:nvPr/>
          </p:nvSpPr>
          <p:spPr bwMode="auto">
            <a:xfrm>
              <a:off x="4063065" y="2713947"/>
              <a:ext cx="63575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2" name="AutoShape 22">
              <a:extLst>
                <a:ext uri="{FF2B5EF4-FFF2-40B4-BE49-F238E27FC236}">
                  <a16:creationId xmlns:a16="http://schemas.microsoft.com/office/drawing/2014/main" id="{2E1C2795-8947-5B46-A0A0-2E61B829C976}"/>
                </a:ext>
              </a:extLst>
            </p:cNvPr>
            <p:cNvSpPr>
              <a:spLocks noChangeArrowheads="1"/>
            </p:cNvSpPr>
            <p:nvPr/>
          </p:nvSpPr>
          <p:spPr bwMode="auto">
            <a:xfrm>
              <a:off x="4698823" y="2512273"/>
              <a:ext cx="1606980" cy="413091"/>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SKIP och förbättring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Bernt-Erik Johansson</a:t>
              </a:r>
            </a:p>
          </p:txBody>
        </p:sp>
        <p:sp>
          <p:nvSpPr>
            <p:cNvPr id="13" name="AutoShape 15">
              <a:extLst>
                <a:ext uri="{FF2B5EF4-FFF2-40B4-BE49-F238E27FC236}">
                  <a16:creationId xmlns:a16="http://schemas.microsoft.com/office/drawing/2014/main" id="{7CC35AC3-B169-8D46-AB42-A28BF4FA9CD2}"/>
                </a:ext>
              </a:extLst>
            </p:cNvPr>
            <p:cNvSpPr>
              <a:spLocks noChangeArrowheads="1"/>
            </p:cNvSpPr>
            <p:nvPr/>
          </p:nvSpPr>
          <p:spPr bwMode="auto">
            <a:xfrm>
              <a:off x="2381078" y="3028658"/>
              <a:ext cx="1681983" cy="439319"/>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HR och kultur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Malin Andersson</a:t>
              </a:r>
            </a:p>
          </p:txBody>
        </p:sp>
        <p:sp>
          <p:nvSpPr>
            <p:cNvPr id="14" name="AutoShape 15">
              <a:extLst>
                <a:ext uri="{FF2B5EF4-FFF2-40B4-BE49-F238E27FC236}">
                  <a16:creationId xmlns:a16="http://schemas.microsoft.com/office/drawing/2014/main" id="{3940DE48-1C50-AF4E-BD45-5E63E74FCA11}"/>
                </a:ext>
              </a:extLst>
            </p:cNvPr>
            <p:cNvSpPr>
              <a:spLocks noChangeArrowheads="1"/>
            </p:cNvSpPr>
            <p:nvPr/>
          </p:nvSpPr>
          <p:spPr bwMode="auto">
            <a:xfrm>
              <a:off x="2440545" y="3927951"/>
              <a:ext cx="1276670"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Trafikledning och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information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Daniel Gaffby</a:t>
              </a:r>
            </a:p>
          </p:txBody>
        </p:sp>
        <p:sp>
          <p:nvSpPr>
            <p:cNvPr id="15" name="AutoShape 15">
              <a:extLst>
                <a:ext uri="{FF2B5EF4-FFF2-40B4-BE49-F238E27FC236}">
                  <a16:creationId xmlns:a16="http://schemas.microsoft.com/office/drawing/2014/main" id="{AB7C3D0E-18F5-3F4E-9E6D-5A7575FEC83F}"/>
                </a:ext>
              </a:extLst>
            </p:cNvPr>
            <p:cNvSpPr>
              <a:spLocks noChangeArrowheads="1"/>
            </p:cNvSpPr>
            <p:nvPr/>
          </p:nvSpPr>
          <p:spPr bwMode="auto">
            <a:xfrm>
              <a:off x="3766443" y="3931244"/>
              <a:ext cx="1276669" cy="487766"/>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Trafikpersonal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och service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Ann-Sofie Aiazzi</a:t>
              </a:r>
            </a:p>
          </p:txBody>
        </p:sp>
        <p:sp>
          <p:nvSpPr>
            <p:cNvPr id="16" name="AutoShape 15">
              <a:extLst>
                <a:ext uri="{FF2B5EF4-FFF2-40B4-BE49-F238E27FC236}">
                  <a16:creationId xmlns:a16="http://schemas.microsoft.com/office/drawing/2014/main" id="{51AEE936-C67F-8B40-B87E-3889554395A0}"/>
                </a:ext>
              </a:extLst>
            </p:cNvPr>
            <p:cNvSpPr>
              <a:spLocks noChangeArrowheads="1"/>
            </p:cNvSpPr>
            <p:nvPr/>
          </p:nvSpPr>
          <p:spPr bwMode="auto">
            <a:xfrm>
              <a:off x="6401087" y="3931244"/>
              <a:ext cx="1276664"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Fordon och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driftsäkring</a:t>
              </a:r>
              <a:b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0" i="0" u="none" strike="noStrike" kern="1200" cap="none" spc="0" normalizeH="0" baseline="0" noProof="0" err="1">
                  <a:ln>
                    <a:noFill/>
                  </a:ln>
                  <a:solidFill>
                    <a:srgbClr val="2B4C8D"/>
                  </a:solidFill>
                  <a:effectLst/>
                  <a:uLnTx/>
                  <a:uFillTx/>
                  <a:latin typeface="Franklin Gothic Book" panose="020B0503020102020204" pitchFamily="34" charset="0"/>
                  <a:ea typeface="+mn-ea"/>
                  <a:cs typeface="+mn-cs"/>
                </a:rPr>
                <a:t>Bülent</a:t>
              </a: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 Esenteg</a:t>
              </a:r>
            </a:p>
          </p:txBody>
        </p:sp>
        <p:sp>
          <p:nvSpPr>
            <p:cNvPr id="17" name="AutoShape 15">
              <a:extLst>
                <a:ext uri="{FF2B5EF4-FFF2-40B4-BE49-F238E27FC236}">
                  <a16:creationId xmlns:a16="http://schemas.microsoft.com/office/drawing/2014/main" id="{9F4626FD-A6C3-CF4D-B67F-650614D11195}"/>
                </a:ext>
              </a:extLst>
            </p:cNvPr>
            <p:cNvSpPr>
              <a:spLocks noChangeArrowheads="1"/>
            </p:cNvSpPr>
            <p:nvPr/>
          </p:nvSpPr>
          <p:spPr bwMode="auto">
            <a:xfrm>
              <a:off x="5084497" y="3931244"/>
              <a:ext cx="1276669"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Infrastruktur och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driftsäkring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Susanne Hultgren</a:t>
              </a:r>
            </a:p>
          </p:txBody>
        </p:sp>
        <p:sp>
          <p:nvSpPr>
            <p:cNvPr id="18" name="AutoShape 15">
              <a:extLst>
                <a:ext uri="{FF2B5EF4-FFF2-40B4-BE49-F238E27FC236}">
                  <a16:creationId xmlns:a16="http://schemas.microsoft.com/office/drawing/2014/main" id="{07BC6B14-E29E-F14D-934A-0F0359414122}"/>
                </a:ext>
              </a:extLst>
            </p:cNvPr>
            <p:cNvSpPr>
              <a:spLocks noChangeArrowheads="1"/>
            </p:cNvSpPr>
            <p:nvPr/>
          </p:nvSpPr>
          <p:spPr bwMode="auto">
            <a:xfrm>
              <a:off x="4698807" y="3028659"/>
              <a:ext cx="1606972" cy="439318"/>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Ekonomi och upphandling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Linda Rudenwall</a:t>
              </a:r>
            </a:p>
          </p:txBody>
        </p:sp>
        <p:sp>
          <p:nvSpPr>
            <p:cNvPr id="19" name="Line 16">
              <a:extLst>
                <a:ext uri="{FF2B5EF4-FFF2-40B4-BE49-F238E27FC236}">
                  <a16:creationId xmlns:a16="http://schemas.microsoft.com/office/drawing/2014/main" id="{C866DFFA-D3C1-1544-9A4B-85E8638707C1}"/>
                </a:ext>
              </a:extLst>
            </p:cNvPr>
            <p:cNvSpPr>
              <a:spLocks noChangeShapeType="1"/>
            </p:cNvSpPr>
            <p:nvPr/>
          </p:nvSpPr>
          <p:spPr bwMode="auto">
            <a:xfrm>
              <a:off x="4411245"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0" name="Line 16">
              <a:extLst>
                <a:ext uri="{FF2B5EF4-FFF2-40B4-BE49-F238E27FC236}">
                  <a16:creationId xmlns:a16="http://schemas.microsoft.com/office/drawing/2014/main" id="{7A31DD65-DC58-294B-A3C3-9AF9F58FCFE5}"/>
                </a:ext>
              </a:extLst>
            </p:cNvPr>
            <p:cNvSpPr>
              <a:spLocks noChangeShapeType="1"/>
            </p:cNvSpPr>
            <p:nvPr/>
          </p:nvSpPr>
          <p:spPr bwMode="auto">
            <a:xfrm>
              <a:off x="3138818"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1" name="Line 16">
              <a:extLst>
                <a:ext uri="{FF2B5EF4-FFF2-40B4-BE49-F238E27FC236}">
                  <a16:creationId xmlns:a16="http://schemas.microsoft.com/office/drawing/2014/main" id="{41D32538-594B-144E-87AA-638A22CEEBD7}"/>
                </a:ext>
              </a:extLst>
            </p:cNvPr>
            <p:cNvSpPr>
              <a:spLocks noChangeShapeType="1"/>
            </p:cNvSpPr>
            <p:nvPr/>
          </p:nvSpPr>
          <p:spPr bwMode="auto">
            <a:xfrm>
              <a:off x="5638128"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2" name="Line 16">
              <a:extLst>
                <a:ext uri="{FF2B5EF4-FFF2-40B4-BE49-F238E27FC236}">
                  <a16:creationId xmlns:a16="http://schemas.microsoft.com/office/drawing/2014/main" id="{AF6D1C9A-C9C0-6D49-B1EE-E0C4F1111951}"/>
                </a:ext>
              </a:extLst>
            </p:cNvPr>
            <p:cNvSpPr>
              <a:spLocks noChangeShapeType="1"/>
            </p:cNvSpPr>
            <p:nvPr/>
          </p:nvSpPr>
          <p:spPr bwMode="auto">
            <a:xfrm>
              <a:off x="7088292" y="3782685"/>
              <a:ext cx="0" cy="149949"/>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3" name="Line 16">
              <a:extLst>
                <a:ext uri="{FF2B5EF4-FFF2-40B4-BE49-F238E27FC236}">
                  <a16:creationId xmlns:a16="http://schemas.microsoft.com/office/drawing/2014/main" id="{A54928A2-482B-4149-984C-298EF3DCB78A}"/>
                </a:ext>
              </a:extLst>
            </p:cNvPr>
            <p:cNvSpPr>
              <a:spLocks noChangeShapeType="1"/>
            </p:cNvSpPr>
            <p:nvPr/>
          </p:nvSpPr>
          <p:spPr bwMode="auto">
            <a:xfrm flipV="1">
              <a:off x="4066242" y="3216705"/>
              <a:ext cx="632565" cy="557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grpSp>
      <p:sp>
        <p:nvSpPr>
          <p:cNvPr id="30" name="Platshållare för text 10">
            <a:extLst>
              <a:ext uri="{FF2B5EF4-FFF2-40B4-BE49-F238E27FC236}">
                <a16:creationId xmlns:a16="http://schemas.microsoft.com/office/drawing/2014/main" id="{BA92055A-4EAF-6341-A04D-EE264D4013FA}"/>
              </a:ext>
            </a:extLst>
          </p:cNvPr>
          <p:cNvSpPr txBox="1">
            <a:spLocks/>
          </p:cNvSpPr>
          <p:nvPr userDrawn="1"/>
        </p:nvSpPr>
        <p:spPr>
          <a:xfrm>
            <a:off x="554855" y="615691"/>
            <a:ext cx="6774024" cy="491837"/>
          </a:xfrm>
          <a:prstGeom prst="rect">
            <a:avLst/>
          </a:prstGeom>
        </p:spPr>
        <p:txBody>
          <a:bodyPr anchor="b"/>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a:t>Avdelningar och bolagsledningsgrupp</a:t>
            </a:r>
          </a:p>
        </p:txBody>
      </p:sp>
    </p:spTree>
    <p:extLst>
      <p:ext uri="{BB962C8B-B14F-4D97-AF65-F5344CB8AC3E}">
        <p14:creationId xmlns:p14="http://schemas.microsoft.com/office/powerpoint/2010/main" val="1708583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rot="16200000">
            <a:off x="2717222" y="-1283278"/>
            <a:ext cx="3709554"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Platshållare för text 10">
            <a:extLst>
              <a:ext uri="{FF2B5EF4-FFF2-40B4-BE49-F238E27FC236}">
                <a16:creationId xmlns:a16="http://schemas.microsoft.com/office/drawing/2014/main" id="{C5800703-20D9-1D4C-8BBA-D70AD52D6A5F}"/>
              </a:ext>
            </a:extLst>
          </p:cNvPr>
          <p:cNvSpPr txBox="1">
            <a:spLocks/>
          </p:cNvSpPr>
          <p:nvPr userDrawn="1"/>
        </p:nvSpPr>
        <p:spPr>
          <a:xfrm>
            <a:off x="229677" y="2929291"/>
            <a:ext cx="3607594" cy="491837"/>
          </a:xfrm>
          <a:prstGeom prst="rect">
            <a:avLst/>
          </a:prstGeom>
        </p:spPr>
        <p:txBody>
          <a:bodyPr anchor="b"/>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Vision</a:t>
            </a:r>
            <a:endParaRPr lang="sv-SE" sz="1800" b="1" i="0">
              <a:latin typeface="Franklin Gothic Demi" panose="020B0603020102020204" pitchFamily="34" charset="0"/>
            </a:endParaRPr>
          </a:p>
        </p:txBody>
      </p:sp>
      <p:sp>
        <p:nvSpPr>
          <p:cNvPr id="7" name="Platshållare för text 10">
            <a:extLst>
              <a:ext uri="{FF2B5EF4-FFF2-40B4-BE49-F238E27FC236}">
                <a16:creationId xmlns:a16="http://schemas.microsoft.com/office/drawing/2014/main" id="{5C7BAC4B-653D-0E47-8266-2BE190997A05}"/>
              </a:ext>
            </a:extLst>
          </p:cNvPr>
          <p:cNvSpPr txBox="1">
            <a:spLocks/>
          </p:cNvSpPr>
          <p:nvPr userDrawn="1"/>
        </p:nvSpPr>
        <p:spPr>
          <a:xfrm>
            <a:off x="229677" y="4022170"/>
            <a:ext cx="4511372"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Vi är Nordens största spårvägsbolag och en av de största aktörerna i Europa. Vi kan och vi ska jämföras med de bästa i världen! Vår verksamhet ska ha </a:t>
            </a:r>
            <a:br>
              <a:rPr lang="sv-SE" sz="1050" b="0" i="0">
                <a:latin typeface="Franklin Gothic Book" panose="020B0503020102020204" pitchFamily="34" charset="0"/>
              </a:rPr>
            </a:br>
            <a:r>
              <a:rPr lang="sv-SE" sz="1050" b="0" i="0">
                <a:latin typeface="Franklin Gothic Book" panose="020B0503020102020204" pitchFamily="34" charset="0"/>
              </a:rPr>
              <a:t>en kvalitet i världsklass och vara hållbar. Därför tar vi ansvar för miljön, engagerar oss i samhället och har balans i vår ekonomi.</a:t>
            </a:r>
          </a:p>
        </p:txBody>
      </p:sp>
      <p:sp>
        <p:nvSpPr>
          <p:cNvPr id="8" name="Platshållare för text 3">
            <a:extLst>
              <a:ext uri="{FF2B5EF4-FFF2-40B4-BE49-F238E27FC236}">
                <a16:creationId xmlns:a16="http://schemas.microsoft.com/office/drawing/2014/main" id="{6A574AE5-94CF-C444-B692-EAD9DDFDFFFF}"/>
              </a:ext>
            </a:extLst>
          </p:cNvPr>
          <p:cNvSpPr txBox="1">
            <a:spLocks/>
          </p:cNvSpPr>
          <p:nvPr userDrawn="1"/>
        </p:nvSpPr>
        <p:spPr>
          <a:xfrm>
            <a:off x="229791" y="3234834"/>
            <a:ext cx="3607480" cy="958453"/>
          </a:xfrm>
          <a:prstGeom prst="rect">
            <a:avLst/>
          </a:prstGeom>
        </p:spPr>
        <p:txBody>
          <a:bodyPr anchor="ctr"/>
          <a:lstStyle>
            <a:lvl1pPr marL="0" marR="0" indent="0" algn="l" defTabSz="914400" rtl="0" eaLnBrk="1" fontAlgn="auto" latinLnBrk="0" hangingPunct="1">
              <a:lnSpc>
                <a:spcPts val="2460"/>
              </a:lnSpc>
              <a:spcBef>
                <a:spcPts val="1000"/>
              </a:spcBef>
              <a:spcAft>
                <a:spcPts val="0"/>
              </a:spcAft>
              <a:buClrTx/>
              <a:buSzTx/>
              <a:buFont typeface="Arial" panose="020B0604020202020204" pitchFamily="34" charset="0"/>
              <a:buNone/>
              <a:tabLst/>
              <a:defRPr lang="sv-SE" sz="2800" b="1"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100" b="1" i="0">
                <a:latin typeface="Franklin Gothic Demi" panose="020B0603020102020204" pitchFamily="34" charset="0"/>
              </a:rPr>
              <a:t>”En hållbar spårvägsresa </a:t>
            </a:r>
            <a:br>
              <a:rPr lang="sv-SE" sz="2100" b="1" i="0">
                <a:latin typeface="Franklin Gothic Demi" panose="020B0603020102020204" pitchFamily="34" charset="0"/>
              </a:rPr>
            </a:br>
            <a:r>
              <a:rPr lang="sv-SE" sz="2100" b="1" i="0">
                <a:latin typeface="Franklin Gothic Demi" panose="020B0603020102020204" pitchFamily="34" charset="0"/>
              </a:rPr>
              <a:t>i världsklass”</a:t>
            </a:r>
          </a:p>
        </p:txBody>
      </p:sp>
      <p:pic>
        <p:nvPicPr>
          <p:cNvPr id="3" name="Bildobjekt 2">
            <a:extLst>
              <a:ext uri="{FF2B5EF4-FFF2-40B4-BE49-F238E27FC236}">
                <a16:creationId xmlns:a16="http://schemas.microsoft.com/office/drawing/2014/main" id="{0E3F81C5-9770-F24C-9EFC-4427B7F1601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207344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95D7C27-BD24-4A43-9E09-F666C362E3E1}"/>
              </a:ext>
            </a:extLst>
          </p:cNvPr>
          <p:cNvPicPr>
            <a:picLocks noChangeAspect="1"/>
          </p:cNvPicPr>
          <p:nvPr userDrawn="1"/>
        </p:nvPicPr>
        <p:blipFill>
          <a:blip r:embed="rId2" cstate="screen">
            <a:alphaModFix amt="32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11" name="Platshållare för text 10">
            <a:extLst>
              <a:ext uri="{FF2B5EF4-FFF2-40B4-BE49-F238E27FC236}">
                <a16:creationId xmlns:a16="http://schemas.microsoft.com/office/drawing/2014/main" id="{041EB102-B13B-9248-A3EC-5DD278D8B26A}"/>
              </a:ext>
            </a:extLst>
          </p:cNvPr>
          <p:cNvSpPr>
            <a:spLocks noGrp="1"/>
          </p:cNvSpPr>
          <p:nvPr>
            <p:ph type="body" sz="quarter" idx="10" hasCustomPrompt="1"/>
          </p:nvPr>
        </p:nvSpPr>
        <p:spPr>
          <a:xfrm>
            <a:off x="2768203" y="2156366"/>
            <a:ext cx="3607594" cy="852488"/>
          </a:xfrm>
          <a:prstGeom prst="rect">
            <a:avLst/>
          </a:prstGeom>
        </p:spPr>
        <p:txBody>
          <a:bodyPr anchor="ctr"/>
          <a:lstStyle>
            <a:lvl1pPr marL="0" indent="0" algn="ctr">
              <a:lnSpc>
                <a:spcPts val="2970"/>
              </a:lnSpc>
              <a:buNone/>
              <a:defRPr sz="2700" b="1" i="0">
                <a:solidFill>
                  <a:schemeClr val="bg1"/>
                </a:solidFill>
                <a:latin typeface="Franklin Gothic Demi" panose="020B0603020102020204" pitchFamily="34" charset="0"/>
              </a:defRPr>
            </a:lvl1pPr>
          </a:lstStyle>
          <a:p>
            <a:pPr lvl="0"/>
            <a:r>
              <a:rPr lang="sv-SE" err="1"/>
              <a:t>Lorem</a:t>
            </a:r>
            <a:r>
              <a:rPr lang="sv-SE"/>
              <a:t> </a:t>
            </a:r>
            <a:r>
              <a:rPr lang="sv-SE" err="1"/>
              <a:t>ipsum</a:t>
            </a:r>
            <a:r>
              <a:rPr lang="sv-SE"/>
              <a:t> </a:t>
            </a:r>
            <a:r>
              <a:rPr lang="sv-SE" err="1"/>
              <a:t>delor</a:t>
            </a:r>
            <a:br>
              <a:rPr lang="sv-SE"/>
            </a:br>
            <a:r>
              <a:rPr lang="sv-SE" err="1"/>
              <a:t>sit</a:t>
            </a:r>
            <a:r>
              <a:rPr lang="sv-SE"/>
              <a:t> </a:t>
            </a:r>
            <a:r>
              <a:rPr lang="sv-SE" err="1"/>
              <a:t>amet</a:t>
            </a:r>
            <a:r>
              <a:rPr lang="sv-SE"/>
              <a:t> </a:t>
            </a:r>
            <a:r>
              <a:rPr lang="sv-SE" err="1"/>
              <a:t>urnet</a:t>
            </a:r>
            <a:endParaRPr lang="sv-SE"/>
          </a:p>
        </p:txBody>
      </p:sp>
      <p:sp>
        <p:nvSpPr>
          <p:cNvPr id="12" name="Platshållare för text 10">
            <a:extLst>
              <a:ext uri="{FF2B5EF4-FFF2-40B4-BE49-F238E27FC236}">
                <a16:creationId xmlns:a16="http://schemas.microsoft.com/office/drawing/2014/main" id="{FB6D2A8E-1DCB-7D4B-93AD-AB7C6890C59B}"/>
              </a:ext>
            </a:extLst>
          </p:cNvPr>
          <p:cNvSpPr>
            <a:spLocks noGrp="1"/>
          </p:cNvSpPr>
          <p:nvPr>
            <p:ph type="body" sz="quarter" idx="11" hasCustomPrompt="1"/>
          </p:nvPr>
        </p:nvSpPr>
        <p:spPr>
          <a:xfrm>
            <a:off x="2768203" y="3156674"/>
            <a:ext cx="3607594" cy="852488"/>
          </a:xfrm>
          <a:prstGeom prst="rect">
            <a:avLst/>
          </a:prstGeom>
        </p:spPr>
        <p:txBody>
          <a:bodyPr/>
          <a:lstStyle>
            <a:lvl1pPr marL="0" indent="0" algn="ctr">
              <a:lnSpc>
                <a:spcPts val="2070"/>
              </a:lnSpc>
              <a:buNone/>
              <a:defRPr sz="788" b="0" i="0">
                <a:solidFill>
                  <a:schemeClr val="bg1"/>
                </a:solidFill>
                <a:latin typeface="Franklin Gothic Book" panose="020B0503020102020204" pitchFamily="34" charset="0"/>
              </a:defRPr>
            </a:lvl1pPr>
          </a:lstStyle>
          <a:p>
            <a:pPr lvl="0"/>
            <a:r>
              <a:rPr lang="sv-SE" err="1"/>
              <a:t>Lorem</a:t>
            </a:r>
            <a:r>
              <a:rPr lang="sv-SE"/>
              <a:t> </a:t>
            </a:r>
            <a:r>
              <a:rPr lang="sv-SE" err="1"/>
              <a:t>ipsum</a:t>
            </a:r>
            <a:r>
              <a:rPr lang="sv-SE"/>
              <a:t> </a:t>
            </a:r>
            <a:r>
              <a:rPr lang="sv-SE" err="1"/>
              <a:t>delor</a:t>
            </a:r>
            <a:r>
              <a:rPr lang="sv-SE"/>
              <a:t> </a:t>
            </a:r>
            <a:r>
              <a:rPr lang="sv-SE" err="1"/>
              <a:t>sit</a:t>
            </a:r>
            <a:r>
              <a:rPr lang="sv-SE"/>
              <a:t> </a:t>
            </a:r>
            <a:r>
              <a:rPr lang="sv-SE" err="1"/>
              <a:t>amet</a:t>
            </a:r>
            <a:r>
              <a:rPr lang="sv-SE"/>
              <a:t> </a:t>
            </a:r>
            <a:r>
              <a:rPr lang="sv-SE" err="1"/>
              <a:t>urnet</a:t>
            </a:r>
            <a:endParaRPr lang="sv-SE"/>
          </a:p>
        </p:txBody>
      </p:sp>
      <p:sp>
        <p:nvSpPr>
          <p:cNvPr id="3" name="Platshållare för text 2">
            <a:extLst>
              <a:ext uri="{FF2B5EF4-FFF2-40B4-BE49-F238E27FC236}">
                <a16:creationId xmlns:a16="http://schemas.microsoft.com/office/drawing/2014/main" id="{09D857B2-25E8-674A-B506-631CD1A1CD21}"/>
              </a:ext>
            </a:extLst>
          </p:cNvPr>
          <p:cNvSpPr>
            <a:spLocks noGrp="1"/>
          </p:cNvSpPr>
          <p:nvPr>
            <p:ph type="body" sz="quarter" idx="12" hasCustomPrompt="1"/>
          </p:nvPr>
        </p:nvSpPr>
        <p:spPr>
          <a:xfrm>
            <a:off x="2768203" y="1865408"/>
            <a:ext cx="3607594" cy="372665"/>
          </a:xfrm>
          <a:prstGeom prst="rect">
            <a:avLst/>
          </a:prstGeom>
        </p:spPr>
        <p:txBody>
          <a:bodyPr anchor="ctr"/>
          <a:lstStyle>
            <a:lvl1pPr marL="0" indent="0" algn="ctr">
              <a:buNone/>
              <a:defRPr sz="750" b="0" i="0">
                <a:solidFill>
                  <a:schemeClr val="bg1"/>
                </a:solidFill>
                <a:latin typeface="Franklin Gothic Book" panose="020B0503020102020204" pitchFamily="34" charset="0"/>
              </a:defRPr>
            </a:lvl1pPr>
          </a:lstStyle>
          <a:p>
            <a:pPr lvl="0"/>
            <a:r>
              <a:rPr lang="sv-SE"/>
              <a:t>30 juni 2021</a:t>
            </a:r>
          </a:p>
        </p:txBody>
      </p:sp>
    </p:spTree>
    <p:extLst>
      <p:ext uri="{BB962C8B-B14F-4D97-AF65-F5344CB8AC3E}">
        <p14:creationId xmlns:p14="http://schemas.microsoft.com/office/powerpoint/2010/main" val="1132727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rot="16200000">
            <a:off x="3044537" y="-955965"/>
            <a:ext cx="3054926"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Platshållare för text 10">
            <a:extLst>
              <a:ext uri="{FF2B5EF4-FFF2-40B4-BE49-F238E27FC236}">
                <a16:creationId xmlns:a16="http://schemas.microsoft.com/office/drawing/2014/main" id="{EA53D25C-5849-524D-9226-3E1D80E4FF45}"/>
              </a:ext>
            </a:extLst>
          </p:cNvPr>
          <p:cNvSpPr txBox="1">
            <a:spLocks/>
          </p:cNvSpPr>
          <p:nvPr userDrawn="1"/>
        </p:nvSpPr>
        <p:spPr>
          <a:xfrm>
            <a:off x="229677" y="2764673"/>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Mission</a:t>
            </a:r>
            <a:endParaRPr lang="sv-SE" sz="1800" b="1" i="0">
              <a:latin typeface="Franklin Gothic Demi" panose="020B0603020102020204" pitchFamily="34" charset="0"/>
            </a:endParaRPr>
          </a:p>
        </p:txBody>
      </p:sp>
      <p:sp>
        <p:nvSpPr>
          <p:cNvPr id="7" name="Platshållare för text 10">
            <a:extLst>
              <a:ext uri="{FF2B5EF4-FFF2-40B4-BE49-F238E27FC236}">
                <a16:creationId xmlns:a16="http://schemas.microsoft.com/office/drawing/2014/main" id="{54B9ADAA-668B-DA48-A59C-50495F7AA883}"/>
              </a:ext>
            </a:extLst>
          </p:cNvPr>
          <p:cNvSpPr txBox="1">
            <a:spLocks/>
          </p:cNvSpPr>
          <p:nvPr userDrawn="1"/>
        </p:nvSpPr>
        <p:spPr>
          <a:xfrm>
            <a:off x="229677" y="3785950"/>
            <a:ext cx="3681496"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Vi ger göteborgarna rörelsefrihet och hjälper dem med livspusslet. Vi är en viktig del i deras vardag och varje dag </a:t>
            </a:r>
            <a:br>
              <a:rPr lang="sv-SE" sz="1050" b="0" i="0">
                <a:latin typeface="Franklin Gothic Book" panose="020B0503020102020204" pitchFamily="34" charset="0"/>
              </a:rPr>
            </a:br>
            <a:r>
              <a:rPr lang="sv-SE" sz="1050" b="0" i="0">
                <a:latin typeface="Franklin Gothic Book" panose="020B0503020102020204" pitchFamily="34" charset="0"/>
              </a:rPr>
              <a:t>ska vi arbeta för bästa möjliga tillgänglighet och tillförlitlighet. För att lyckas, måste vi arbeta tillsammans.</a:t>
            </a:r>
          </a:p>
        </p:txBody>
      </p:sp>
      <p:sp>
        <p:nvSpPr>
          <p:cNvPr id="8" name="Platshållare för text 3">
            <a:extLst>
              <a:ext uri="{FF2B5EF4-FFF2-40B4-BE49-F238E27FC236}">
                <a16:creationId xmlns:a16="http://schemas.microsoft.com/office/drawing/2014/main" id="{BA298652-2F69-EE45-9951-E2B8389A6B05}"/>
              </a:ext>
            </a:extLst>
          </p:cNvPr>
          <p:cNvSpPr txBox="1">
            <a:spLocks/>
          </p:cNvSpPr>
          <p:nvPr userDrawn="1"/>
        </p:nvSpPr>
        <p:spPr>
          <a:xfrm>
            <a:off x="229791" y="3136809"/>
            <a:ext cx="3607480" cy="958453"/>
          </a:xfrm>
          <a:prstGeom prst="rect">
            <a:avLst/>
          </a:prstGeom>
        </p:spPr>
        <p:txBody>
          <a:bodyPr/>
          <a:lstStyle>
            <a:lvl1pPr marL="0" marR="0" indent="0" algn="l" defTabSz="914400" rtl="0" eaLnBrk="1" fontAlgn="auto" latinLnBrk="0" hangingPunct="1">
              <a:lnSpc>
                <a:spcPts val="2360"/>
              </a:lnSpc>
              <a:spcBef>
                <a:spcPts val="1000"/>
              </a:spcBef>
              <a:spcAft>
                <a:spcPts val="0"/>
              </a:spcAft>
              <a:buClrTx/>
              <a:buSzTx/>
              <a:buFont typeface="Arial" panose="020B0604020202020204" pitchFamily="34" charset="0"/>
              <a:buNone/>
              <a:tabLst/>
              <a:defRPr lang="sv-SE" sz="2800" b="1"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defRPr/>
            </a:pPr>
            <a:r>
              <a:rPr lang="sv-SE" sz="2100" b="1" i="0">
                <a:latin typeface="Franklin Gothic Demi" panose="020B0603020102020204" pitchFamily="34" charset="0"/>
              </a:rPr>
              <a:t>”Tillsammans sätter vi Göteborg i rörelse”</a:t>
            </a:r>
          </a:p>
        </p:txBody>
      </p:sp>
      <p:pic>
        <p:nvPicPr>
          <p:cNvPr id="9" name="Bildobjekt 8">
            <a:extLst>
              <a:ext uri="{FF2B5EF4-FFF2-40B4-BE49-F238E27FC236}">
                <a16:creationId xmlns:a16="http://schemas.microsoft.com/office/drawing/2014/main" id="{E3D0984B-0150-A045-902E-37B2ED4CF3C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74436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Rektangel 5">
            <a:extLst>
              <a:ext uri="{FF2B5EF4-FFF2-40B4-BE49-F238E27FC236}">
                <a16:creationId xmlns:a16="http://schemas.microsoft.com/office/drawing/2014/main" id="{E4922371-CFA1-C445-810F-F029BB66ED4F}"/>
              </a:ext>
            </a:extLst>
          </p:cNvPr>
          <p:cNvSpPr/>
          <p:nvPr userDrawn="1"/>
        </p:nvSpPr>
        <p:spPr>
          <a:xfrm>
            <a:off x="1" y="0"/>
            <a:ext cx="5436731"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7" name="Platshållare för text 10">
            <a:extLst>
              <a:ext uri="{FF2B5EF4-FFF2-40B4-BE49-F238E27FC236}">
                <a16:creationId xmlns:a16="http://schemas.microsoft.com/office/drawing/2014/main" id="{D7F4076F-3D2C-5645-A67E-6D4876D980A1}"/>
              </a:ext>
            </a:extLst>
          </p:cNvPr>
          <p:cNvSpPr txBox="1">
            <a:spLocks/>
          </p:cNvSpPr>
          <p:nvPr userDrawn="1"/>
        </p:nvSpPr>
        <p:spPr>
          <a:xfrm>
            <a:off x="229677" y="648565"/>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8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Kärnvärden</a:t>
            </a:r>
            <a:endParaRPr lang="sv-SE" sz="1800" b="1" i="0">
              <a:latin typeface="Franklin Gothic Demi" panose="020B0603020102020204" pitchFamily="34" charset="0"/>
            </a:endParaRPr>
          </a:p>
        </p:txBody>
      </p:sp>
      <p:sp>
        <p:nvSpPr>
          <p:cNvPr id="8" name="Platshållare för text 10">
            <a:extLst>
              <a:ext uri="{FF2B5EF4-FFF2-40B4-BE49-F238E27FC236}">
                <a16:creationId xmlns:a16="http://schemas.microsoft.com/office/drawing/2014/main" id="{4E27433C-1F3A-9349-ADDB-AE0A4ACE099D}"/>
              </a:ext>
            </a:extLst>
          </p:cNvPr>
          <p:cNvSpPr txBox="1">
            <a:spLocks/>
          </p:cNvSpPr>
          <p:nvPr userDrawn="1"/>
        </p:nvSpPr>
        <p:spPr>
          <a:xfrm>
            <a:off x="229677" y="1744482"/>
            <a:ext cx="3607593"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Ingen medarbetare, resenär eller vår miljö ska skadas av vår verksamhet. Jag vet att vardag och slentrian är den största risken för tillbud och olyckor. Därför tar jag ett förebyggande säkerhetsansvar.</a:t>
            </a:r>
          </a:p>
        </p:txBody>
      </p:sp>
      <p:sp>
        <p:nvSpPr>
          <p:cNvPr id="9" name="Platshållare för text 10">
            <a:extLst>
              <a:ext uri="{FF2B5EF4-FFF2-40B4-BE49-F238E27FC236}">
                <a16:creationId xmlns:a16="http://schemas.microsoft.com/office/drawing/2014/main" id="{478F6DB4-5B65-D241-9819-C22D6BFAEF9F}"/>
              </a:ext>
            </a:extLst>
          </p:cNvPr>
          <p:cNvSpPr txBox="1">
            <a:spLocks/>
          </p:cNvSpPr>
          <p:nvPr userDrawn="1"/>
        </p:nvSpPr>
        <p:spPr>
          <a:xfrm>
            <a:off x="229677" y="1406583"/>
            <a:ext cx="4609023"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sätter säkerheten främst”</a:t>
            </a:r>
          </a:p>
        </p:txBody>
      </p:sp>
      <p:sp>
        <p:nvSpPr>
          <p:cNvPr id="10" name="Platshållare för text 10">
            <a:extLst>
              <a:ext uri="{FF2B5EF4-FFF2-40B4-BE49-F238E27FC236}">
                <a16:creationId xmlns:a16="http://schemas.microsoft.com/office/drawing/2014/main" id="{3636D0F1-2251-8F41-A1EC-BCC368D0415D}"/>
              </a:ext>
            </a:extLst>
          </p:cNvPr>
          <p:cNvSpPr txBox="1">
            <a:spLocks/>
          </p:cNvSpPr>
          <p:nvPr userDrawn="1"/>
        </p:nvSpPr>
        <p:spPr>
          <a:xfrm>
            <a:off x="229677" y="2968160"/>
            <a:ext cx="3607593"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Jag är nyfiken på och intresserar mig för våra resenärers behov. Jag tar ansvar för att utveckla resandet och för hur vårt varumärke uppfattas.</a:t>
            </a:r>
          </a:p>
          <a:p>
            <a:pPr>
              <a:lnSpc>
                <a:spcPts val="1260"/>
              </a:lnSpc>
            </a:pPr>
            <a:br>
              <a:rPr lang="sv-SE" sz="1050" b="0" i="0">
                <a:latin typeface="Franklin Gothic Book" panose="020B0503020102020204" pitchFamily="34" charset="0"/>
              </a:rPr>
            </a:br>
            <a:endParaRPr lang="sv-SE" sz="1050" b="0" i="0">
              <a:latin typeface="Franklin Gothic Book" panose="020B0503020102020204" pitchFamily="34" charset="0"/>
            </a:endParaRPr>
          </a:p>
        </p:txBody>
      </p:sp>
      <p:sp>
        <p:nvSpPr>
          <p:cNvPr id="12" name="Platshållare för text 10">
            <a:extLst>
              <a:ext uri="{FF2B5EF4-FFF2-40B4-BE49-F238E27FC236}">
                <a16:creationId xmlns:a16="http://schemas.microsoft.com/office/drawing/2014/main" id="{0202A6FE-0EDC-CB46-9D71-682262AA0759}"/>
              </a:ext>
            </a:extLst>
          </p:cNvPr>
          <p:cNvSpPr txBox="1">
            <a:spLocks/>
          </p:cNvSpPr>
          <p:nvPr userDrawn="1"/>
        </p:nvSpPr>
        <p:spPr>
          <a:xfrm>
            <a:off x="229677" y="2630261"/>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har resenärsfokus”</a:t>
            </a:r>
          </a:p>
        </p:txBody>
      </p:sp>
      <p:sp>
        <p:nvSpPr>
          <p:cNvPr id="13" name="Platshållare för text 10">
            <a:extLst>
              <a:ext uri="{FF2B5EF4-FFF2-40B4-BE49-F238E27FC236}">
                <a16:creationId xmlns:a16="http://schemas.microsoft.com/office/drawing/2014/main" id="{F262232C-A248-4D4F-9B16-02F404C434FC}"/>
              </a:ext>
            </a:extLst>
          </p:cNvPr>
          <p:cNvSpPr txBox="1">
            <a:spLocks/>
          </p:cNvSpPr>
          <p:nvPr userDrawn="1"/>
        </p:nvSpPr>
        <p:spPr>
          <a:xfrm>
            <a:off x="229677" y="4023693"/>
            <a:ext cx="3705880"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kern="1200" smtClean="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Jag samarbetar med mina arbetskamrater och är engagerad i dialogen om vår verksamhets kvalitet. Jag är proaktiv när jag jobbar med samarbetspartners. Och jag förbättrar ständigt mitt arbetssätt och bidrar till utveckling, </a:t>
            </a:r>
            <a:br>
              <a:rPr lang="sv-SE" sz="1050" b="0" i="0">
                <a:latin typeface="Franklin Gothic Book" panose="020B0503020102020204" pitchFamily="34" charset="0"/>
              </a:rPr>
            </a:br>
            <a:r>
              <a:rPr lang="sv-SE" sz="1050" b="0" i="0">
                <a:latin typeface="Franklin Gothic Book" panose="020B0503020102020204" pitchFamily="34" charset="0"/>
              </a:rPr>
              <a:t>både av mig själv och andra.</a:t>
            </a:r>
          </a:p>
        </p:txBody>
      </p:sp>
      <p:sp>
        <p:nvSpPr>
          <p:cNvPr id="14" name="Platshållare för text 10">
            <a:extLst>
              <a:ext uri="{FF2B5EF4-FFF2-40B4-BE49-F238E27FC236}">
                <a16:creationId xmlns:a16="http://schemas.microsoft.com/office/drawing/2014/main" id="{3980CC1B-1EB7-3B44-9D38-DB77D5A22B21}"/>
              </a:ext>
            </a:extLst>
          </p:cNvPr>
          <p:cNvSpPr txBox="1">
            <a:spLocks/>
          </p:cNvSpPr>
          <p:nvPr userDrawn="1"/>
        </p:nvSpPr>
        <p:spPr>
          <a:xfrm>
            <a:off x="229677" y="3685794"/>
            <a:ext cx="4609023"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kern="1200" smtClean="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samarbetar och är engagerade”</a:t>
            </a:r>
          </a:p>
        </p:txBody>
      </p:sp>
      <p:grpSp>
        <p:nvGrpSpPr>
          <p:cNvPr id="15" name="Grupp 14">
            <a:extLst>
              <a:ext uri="{FF2B5EF4-FFF2-40B4-BE49-F238E27FC236}">
                <a16:creationId xmlns:a16="http://schemas.microsoft.com/office/drawing/2014/main" id="{AB77932D-B663-5E4E-A0D1-132B2839070E}"/>
              </a:ext>
            </a:extLst>
          </p:cNvPr>
          <p:cNvGrpSpPr/>
          <p:nvPr userDrawn="1"/>
        </p:nvGrpSpPr>
        <p:grpSpPr>
          <a:xfrm>
            <a:off x="229677" y="1376331"/>
            <a:ext cx="1458000" cy="2289281"/>
            <a:chOff x="306236" y="2965728"/>
            <a:chExt cx="1944000" cy="3052374"/>
          </a:xfrm>
        </p:grpSpPr>
        <p:sp>
          <p:nvSpPr>
            <p:cNvPr id="16" name="Rektangel 15">
              <a:extLst>
                <a:ext uri="{FF2B5EF4-FFF2-40B4-BE49-F238E27FC236}">
                  <a16:creationId xmlns:a16="http://schemas.microsoft.com/office/drawing/2014/main" id="{4B5F14A6-07F7-9D4F-BC49-1484BE9A51FC}"/>
                </a:ext>
              </a:extLst>
            </p:cNvPr>
            <p:cNvSpPr/>
            <p:nvPr userDrawn="1"/>
          </p:nvSpPr>
          <p:spPr>
            <a:xfrm>
              <a:off x="306236" y="2965728"/>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7" name="Rektangel 16">
              <a:extLst>
                <a:ext uri="{FF2B5EF4-FFF2-40B4-BE49-F238E27FC236}">
                  <a16:creationId xmlns:a16="http://schemas.microsoft.com/office/drawing/2014/main" id="{7830664F-E2DA-8F45-AD2E-2B7C69085216}"/>
                </a:ext>
              </a:extLst>
            </p:cNvPr>
            <p:cNvSpPr/>
            <p:nvPr userDrawn="1"/>
          </p:nvSpPr>
          <p:spPr>
            <a:xfrm>
              <a:off x="306236" y="4596119"/>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8" name="Rektangel 17">
              <a:extLst>
                <a:ext uri="{FF2B5EF4-FFF2-40B4-BE49-F238E27FC236}">
                  <a16:creationId xmlns:a16="http://schemas.microsoft.com/office/drawing/2014/main" id="{0B9B0CC7-E1C5-7147-B8C0-274546AA1D79}"/>
                </a:ext>
              </a:extLst>
            </p:cNvPr>
            <p:cNvSpPr/>
            <p:nvPr userDrawn="1"/>
          </p:nvSpPr>
          <p:spPr>
            <a:xfrm>
              <a:off x="306236" y="6003702"/>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grpSp>
      <p:pic>
        <p:nvPicPr>
          <p:cNvPr id="19" name="Bildobjekt 18">
            <a:extLst>
              <a:ext uri="{FF2B5EF4-FFF2-40B4-BE49-F238E27FC236}">
                <a16:creationId xmlns:a16="http://schemas.microsoft.com/office/drawing/2014/main" id="{D34DB72F-44D8-8D43-9901-CC349B586BE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1424206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95D7C27-BD24-4A43-9E09-F666C362E3E1}"/>
              </a:ext>
            </a:extLst>
          </p:cNvPr>
          <p:cNvPicPr>
            <a:picLocks noChangeAspect="1"/>
          </p:cNvPicPr>
          <p:nvPr userDrawn="1"/>
        </p:nvPicPr>
        <p:blipFill>
          <a:blip r:embed="rId2" cstate="screen">
            <a:alphaModFix amt="32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11" name="Platshållare för text 10">
            <a:extLst>
              <a:ext uri="{FF2B5EF4-FFF2-40B4-BE49-F238E27FC236}">
                <a16:creationId xmlns:a16="http://schemas.microsoft.com/office/drawing/2014/main" id="{041EB102-B13B-9248-A3EC-5DD278D8B26A}"/>
              </a:ext>
            </a:extLst>
          </p:cNvPr>
          <p:cNvSpPr>
            <a:spLocks noGrp="1"/>
          </p:cNvSpPr>
          <p:nvPr>
            <p:ph type="body" sz="quarter" idx="10" hasCustomPrompt="1"/>
          </p:nvPr>
        </p:nvSpPr>
        <p:spPr>
          <a:xfrm>
            <a:off x="2768203" y="2156366"/>
            <a:ext cx="3607594" cy="852488"/>
          </a:xfrm>
          <a:prstGeom prst="rect">
            <a:avLst/>
          </a:prstGeom>
        </p:spPr>
        <p:txBody>
          <a:bodyPr anchor="ctr"/>
          <a:lstStyle>
            <a:lvl1pPr marL="0" indent="0" algn="ctr">
              <a:lnSpc>
                <a:spcPts val="2970"/>
              </a:lnSpc>
              <a:buNone/>
              <a:defRPr sz="2700" b="1" i="0">
                <a:solidFill>
                  <a:schemeClr val="bg1"/>
                </a:solidFill>
                <a:latin typeface="Franklin Gothic Demi" panose="020B0603020102020204" pitchFamily="34" charset="0"/>
              </a:defRPr>
            </a:lvl1pPr>
          </a:lstStyle>
          <a:p>
            <a:pPr lvl="0"/>
            <a:r>
              <a:rPr lang="sv-SE" err="1"/>
              <a:t>Lorem</a:t>
            </a:r>
            <a:r>
              <a:rPr lang="sv-SE"/>
              <a:t> </a:t>
            </a:r>
            <a:r>
              <a:rPr lang="sv-SE" err="1"/>
              <a:t>ipsum</a:t>
            </a:r>
            <a:r>
              <a:rPr lang="sv-SE"/>
              <a:t> </a:t>
            </a:r>
            <a:r>
              <a:rPr lang="sv-SE" err="1"/>
              <a:t>delor</a:t>
            </a:r>
            <a:br>
              <a:rPr lang="sv-SE"/>
            </a:br>
            <a:r>
              <a:rPr lang="sv-SE" err="1"/>
              <a:t>sit</a:t>
            </a:r>
            <a:r>
              <a:rPr lang="sv-SE"/>
              <a:t> </a:t>
            </a:r>
            <a:r>
              <a:rPr lang="sv-SE" err="1"/>
              <a:t>amet</a:t>
            </a:r>
            <a:r>
              <a:rPr lang="sv-SE"/>
              <a:t> </a:t>
            </a:r>
            <a:r>
              <a:rPr lang="sv-SE" err="1"/>
              <a:t>urnet</a:t>
            </a:r>
            <a:endParaRPr lang="sv-SE"/>
          </a:p>
        </p:txBody>
      </p:sp>
      <p:sp>
        <p:nvSpPr>
          <p:cNvPr id="12" name="Platshållare för text 10">
            <a:extLst>
              <a:ext uri="{FF2B5EF4-FFF2-40B4-BE49-F238E27FC236}">
                <a16:creationId xmlns:a16="http://schemas.microsoft.com/office/drawing/2014/main" id="{FB6D2A8E-1DCB-7D4B-93AD-AB7C6890C59B}"/>
              </a:ext>
            </a:extLst>
          </p:cNvPr>
          <p:cNvSpPr>
            <a:spLocks noGrp="1"/>
          </p:cNvSpPr>
          <p:nvPr>
            <p:ph type="body" sz="quarter" idx="11" hasCustomPrompt="1"/>
          </p:nvPr>
        </p:nvSpPr>
        <p:spPr>
          <a:xfrm>
            <a:off x="2768203" y="3156674"/>
            <a:ext cx="3607594" cy="852488"/>
          </a:xfrm>
          <a:prstGeom prst="rect">
            <a:avLst/>
          </a:prstGeom>
        </p:spPr>
        <p:txBody>
          <a:bodyPr/>
          <a:lstStyle>
            <a:lvl1pPr marL="0" indent="0" algn="ctr">
              <a:lnSpc>
                <a:spcPts val="2070"/>
              </a:lnSpc>
              <a:buNone/>
              <a:defRPr sz="788" b="0" i="0">
                <a:solidFill>
                  <a:schemeClr val="bg1"/>
                </a:solidFill>
                <a:latin typeface="Franklin Gothic Book" panose="020B0503020102020204" pitchFamily="34" charset="0"/>
              </a:defRPr>
            </a:lvl1pPr>
          </a:lstStyle>
          <a:p>
            <a:pPr lvl="0"/>
            <a:r>
              <a:rPr lang="sv-SE" err="1"/>
              <a:t>Lorem</a:t>
            </a:r>
            <a:r>
              <a:rPr lang="sv-SE"/>
              <a:t> </a:t>
            </a:r>
            <a:r>
              <a:rPr lang="sv-SE" err="1"/>
              <a:t>ipsum</a:t>
            </a:r>
            <a:r>
              <a:rPr lang="sv-SE"/>
              <a:t> </a:t>
            </a:r>
            <a:r>
              <a:rPr lang="sv-SE" err="1"/>
              <a:t>delor</a:t>
            </a:r>
            <a:r>
              <a:rPr lang="sv-SE"/>
              <a:t> </a:t>
            </a:r>
            <a:r>
              <a:rPr lang="sv-SE" err="1"/>
              <a:t>sit</a:t>
            </a:r>
            <a:r>
              <a:rPr lang="sv-SE"/>
              <a:t> </a:t>
            </a:r>
            <a:r>
              <a:rPr lang="sv-SE" err="1"/>
              <a:t>amet</a:t>
            </a:r>
            <a:r>
              <a:rPr lang="sv-SE"/>
              <a:t> </a:t>
            </a:r>
            <a:r>
              <a:rPr lang="sv-SE" err="1"/>
              <a:t>urnet</a:t>
            </a:r>
            <a:endParaRPr lang="sv-SE"/>
          </a:p>
        </p:txBody>
      </p:sp>
      <p:sp>
        <p:nvSpPr>
          <p:cNvPr id="3" name="Platshållare för text 2">
            <a:extLst>
              <a:ext uri="{FF2B5EF4-FFF2-40B4-BE49-F238E27FC236}">
                <a16:creationId xmlns:a16="http://schemas.microsoft.com/office/drawing/2014/main" id="{09D857B2-25E8-674A-B506-631CD1A1CD21}"/>
              </a:ext>
            </a:extLst>
          </p:cNvPr>
          <p:cNvSpPr>
            <a:spLocks noGrp="1"/>
          </p:cNvSpPr>
          <p:nvPr>
            <p:ph type="body" sz="quarter" idx="12" hasCustomPrompt="1"/>
          </p:nvPr>
        </p:nvSpPr>
        <p:spPr>
          <a:xfrm>
            <a:off x="2768203" y="1865408"/>
            <a:ext cx="3607594" cy="372665"/>
          </a:xfrm>
          <a:prstGeom prst="rect">
            <a:avLst/>
          </a:prstGeom>
        </p:spPr>
        <p:txBody>
          <a:bodyPr anchor="ctr"/>
          <a:lstStyle>
            <a:lvl1pPr marL="0" indent="0" algn="ctr">
              <a:buNone/>
              <a:defRPr sz="750" b="0" i="0">
                <a:solidFill>
                  <a:schemeClr val="bg1"/>
                </a:solidFill>
                <a:latin typeface="Franklin Gothic Book" panose="020B0503020102020204" pitchFamily="34" charset="0"/>
              </a:defRPr>
            </a:lvl1pPr>
          </a:lstStyle>
          <a:p>
            <a:pPr lvl="0"/>
            <a:r>
              <a:rPr lang="sv-SE"/>
              <a:t>30 juni 2021</a:t>
            </a:r>
          </a:p>
        </p:txBody>
      </p:sp>
    </p:spTree>
    <p:extLst>
      <p:ext uri="{BB962C8B-B14F-4D97-AF65-F5344CB8AC3E}">
        <p14:creationId xmlns:p14="http://schemas.microsoft.com/office/powerpoint/2010/main" val="380722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865489" y="1072368"/>
            <a:ext cx="3607594" cy="491837"/>
          </a:xfrm>
          <a:prstGeom prst="rect">
            <a:avLst/>
          </a:prstGeom>
        </p:spPr>
        <p:txBody>
          <a:bodyPr anchor="b"/>
          <a:lstStyle>
            <a:lvl1pPr marL="0" indent="0" algn="l">
              <a:lnSpc>
                <a:spcPts val="2070"/>
              </a:lnSpc>
              <a:buNone/>
              <a:defRPr sz="2700" b="1" i="0">
                <a:solidFill>
                  <a:schemeClr val="bg1"/>
                </a:solidFill>
                <a:latin typeface="Franklin Gothic Demi" panose="020B0603020102020204" pitchFamily="34" charset="0"/>
              </a:defRPr>
            </a:lvl1pPr>
          </a:lstStyle>
          <a:p>
            <a:pPr lvl="0"/>
            <a:r>
              <a:rPr lang="sv-SE"/>
              <a:t>Agenda</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865488" y="1603534"/>
            <a:ext cx="3607594" cy="2748179"/>
          </a:xfrm>
          <a:prstGeom prst="rect">
            <a:avLst/>
          </a:prstGeom>
        </p:spPr>
        <p:txBody>
          <a:bodyPr anchor="t"/>
          <a:lstStyle>
            <a:lvl1pPr marL="128588" indent="-128588" algn="l">
              <a:lnSpc>
                <a:spcPts val="1695"/>
              </a:lnSpc>
              <a:buFont typeface="Arial" panose="020B0604020202020204" pitchFamily="34" charset="0"/>
              <a:buChar char="•"/>
              <a:defRPr sz="13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endParaRPr lang="sv-SE"/>
          </a:p>
          <a:p>
            <a:pPr lvl="0"/>
            <a:r>
              <a:rPr lang="sv-SE" err="1"/>
              <a:t>Aliquam</a:t>
            </a:r>
            <a:r>
              <a:rPr lang="sv-SE"/>
              <a:t> </a:t>
            </a:r>
            <a:r>
              <a:rPr lang="sv-SE" err="1"/>
              <a:t>tincidunt</a:t>
            </a:r>
            <a:r>
              <a:rPr lang="sv-SE"/>
              <a:t> </a:t>
            </a:r>
            <a:r>
              <a:rPr lang="sv-SE" err="1"/>
              <a:t>mauris</a:t>
            </a:r>
            <a:r>
              <a:rPr lang="sv-SE"/>
              <a:t> eu </a:t>
            </a:r>
            <a:r>
              <a:rPr lang="sv-SE" err="1"/>
              <a:t>risus</a:t>
            </a:r>
            <a:r>
              <a:rPr lang="sv-SE"/>
              <a:t>.</a:t>
            </a:r>
          </a:p>
          <a:p>
            <a:pPr lvl="0"/>
            <a:r>
              <a:rPr lang="sv-SE" err="1"/>
              <a:t>Vestibulum</a:t>
            </a:r>
            <a:r>
              <a:rPr lang="sv-SE"/>
              <a:t> </a:t>
            </a:r>
            <a:r>
              <a:rPr lang="sv-SE" err="1"/>
              <a:t>auctor</a:t>
            </a:r>
            <a:r>
              <a:rPr lang="sv-SE"/>
              <a:t> </a:t>
            </a:r>
            <a:r>
              <a:rPr lang="sv-SE" err="1"/>
              <a:t>dapibus</a:t>
            </a:r>
            <a:r>
              <a:rPr lang="sv-SE"/>
              <a:t> </a:t>
            </a:r>
            <a:r>
              <a:rPr lang="sv-SE" err="1"/>
              <a:t>neque</a:t>
            </a:r>
            <a:r>
              <a:rPr lang="sv-SE"/>
              <a:t>.</a:t>
            </a:r>
          </a:p>
          <a:p>
            <a:pPr lvl="0"/>
            <a:r>
              <a:rPr lang="sv-SE" err="1"/>
              <a:t>Nunc</a:t>
            </a:r>
            <a:r>
              <a:rPr lang="sv-SE"/>
              <a:t> </a:t>
            </a:r>
            <a:r>
              <a:rPr lang="sv-SE" err="1"/>
              <a:t>dignissim</a:t>
            </a:r>
            <a:r>
              <a:rPr lang="sv-SE"/>
              <a:t> </a:t>
            </a:r>
            <a:r>
              <a:rPr lang="sv-SE" err="1"/>
              <a:t>risus</a:t>
            </a:r>
            <a:r>
              <a:rPr lang="sv-SE"/>
              <a:t> id </a:t>
            </a:r>
            <a:r>
              <a:rPr lang="sv-SE" err="1"/>
              <a:t>metus</a:t>
            </a:r>
            <a:r>
              <a:rPr lang="sv-SE"/>
              <a:t>.</a:t>
            </a:r>
          </a:p>
          <a:p>
            <a:pPr lvl="0"/>
            <a:r>
              <a:rPr lang="sv-SE"/>
              <a:t>Cras </a:t>
            </a:r>
            <a:r>
              <a:rPr lang="sv-SE" err="1"/>
              <a:t>ornare</a:t>
            </a:r>
            <a:r>
              <a:rPr lang="sv-SE"/>
              <a:t> </a:t>
            </a:r>
            <a:r>
              <a:rPr lang="sv-SE" err="1"/>
              <a:t>tristique</a:t>
            </a:r>
            <a:r>
              <a:rPr lang="sv-SE"/>
              <a:t> elit.</a:t>
            </a:r>
          </a:p>
          <a:p>
            <a:pPr lvl="0"/>
            <a:r>
              <a:rPr lang="sv-SE" err="1"/>
              <a:t>Vivamus</a:t>
            </a:r>
            <a:r>
              <a:rPr lang="sv-SE"/>
              <a:t> </a:t>
            </a:r>
            <a:r>
              <a:rPr lang="sv-SE" err="1"/>
              <a:t>vestibulum</a:t>
            </a:r>
            <a:r>
              <a:rPr lang="sv-SE"/>
              <a:t> </a:t>
            </a:r>
            <a:r>
              <a:rPr lang="sv-SE" err="1"/>
              <a:t>ntulla</a:t>
            </a:r>
            <a:r>
              <a:rPr lang="sv-SE"/>
              <a:t> </a:t>
            </a:r>
            <a:r>
              <a:rPr lang="sv-SE" err="1"/>
              <a:t>nec</a:t>
            </a:r>
            <a:r>
              <a:rPr lang="sv-SE"/>
              <a:t> ante.</a:t>
            </a:r>
          </a:p>
          <a:p>
            <a:pPr lvl="0"/>
            <a:r>
              <a:rPr lang="sv-SE" err="1"/>
              <a:t>Praesent</a:t>
            </a:r>
            <a:r>
              <a:rPr lang="sv-SE"/>
              <a:t> placerat </a:t>
            </a:r>
            <a:r>
              <a:rPr lang="sv-SE" err="1"/>
              <a:t>risus</a:t>
            </a:r>
            <a:r>
              <a:rPr lang="sv-SE"/>
              <a:t> </a:t>
            </a:r>
            <a:r>
              <a:rPr lang="sv-SE" err="1"/>
              <a:t>quis</a:t>
            </a:r>
            <a:r>
              <a:rPr lang="sv-SE"/>
              <a:t> eros.</a:t>
            </a:r>
          </a:p>
        </p:txBody>
      </p:sp>
      <p:sp>
        <p:nvSpPr>
          <p:cNvPr id="6" name="Ellips 5">
            <a:extLst>
              <a:ext uri="{FF2B5EF4-FFF2-40B4-BE49-F238E27FC236}">
                <a16:creationId xmlns:a16="http://schemas.microsoft.com/office/drawing/2014/main" id="{35B23FFA-114D-354E-8613-F3F0D0F45E6C}"/>
              </a:ext>
            </a:extLst>
          </p:cNvPr>
          <p:cNvSpPr/>
          <p:nvPr userDrawn="1"/>
        </p:nvSpPr>
        <p:spPr>
          <a:xfrm>
            <a:off x="5276045" y="1111697"/>
            <a:ext cx="3022934" cy="302293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Tree>
    <p:extLst>
      <p:ext uri="{BB962C8B-B14F-4D97-AF65-F5344CB8AC3E}">
        <p14:creationId xmlns:p14="http://schemas.microsoft.com/office/powerpoint/2010/main" val="2811290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0E829FF-9A33-6B4B-A825-75EE94994517}"/>
              </a:ext>
            </a:extLst>
          </p:cNvPr>
          <p:cNvPicPr>
            <a:picLocks noChangeAspect="1"/>
          </p:cNvPicPr>
          <p:nvPr userDrawn="1"/>
        </p:nvPicPr>
        <p:blipFill>
          <a:blip r:embed="rId2" cstate="screen">
            <a:alphaModFix amt="21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7" name="Platshållare för text 10">
            <a:extLst>
              <a:ext uri="{FF2B5EF4-FFF2-40B4-BE49-F238E27FC236}">
                <a16:creationId xmlns:a16="http://schemas.microsoft.com/office/drawing/2014/main" id="{D8817604-1181-2747-A758-EC58A456961F}"/>
              </a:ext>
            </a:extLst>
          </p:cNvPr>
          <p:cNvSpPr>
            <a:spLocks noGrp="1"/>
          </p:cNvSpPr>
          <p:nvPr>
            <p:ph type="body" sz="quarter" idx="10" hasCustomPrompt="1"/>
          </p:nvPr>
        </p:nvSpPr>
        <p:spPr>
          <a:xfrm>
            <a:off x="1" y="2412642"/>
            <a:ext cx="9144000" cy="491837"/>
          </a:xfrm>
          <a:prstGeom prst="rect">
            <a:avLst/>
          </a:prstGeom>
        </p:spPr>
        <p:txBody>
          <a:bodyPr anchor="ctr"/>
          <a:lstStyle>
            <a:lvl1pPr marL="0" indent="0" algn="ctr">
              <a:lnSpc>
                <a:spcPts val="2070"/>
              </a:lnSpc>
              <a:buNone/>
              <a:defRPr sz="4050" b="1" i="0">
                <a:solidFill>
                  <a:schemeClr val="bg1"/>
                </a:solidFill>
                <a:latin typeface="Franklin Gothic Demi" panose="020B0603020102020204" pitchFamily="34" charset="0"/>
              </a:defRPr>
            </a:lvl1pPr>
          </a:lstStyle>
          <a:p>
            <a:pPr lvl="0"/>
            <a:r>
              <a:rPr lang="sv-SE"/>
              <a:t>Mellansida</a:t>
            </a:r>
          </a:p>
        </p:txBody>
      </p:sp>
    </p:spTree>
    <p:extLst>
      <p:ext uri="{BB962C8B-B14F-4D97-AF65-F5344CB8AC3E}">
        <p14:creationId xmlns:p14="http://schemas.microsoft.com/office/powerpoint/2010/main" val="471735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Rubrik och innehåll">
    <p:spTree>
      <p:nvGrpSpPr>
        <p:cNvPr id="1" name=""/>
        <p:cNvGrpSpPr/>
        <p:nvPr/>
      </p:nvGrpSpPr>
      <p:grpSpPr>
        <a:xfrm>
          <a:off x="0" y="0"/>
          <a:ext cx="0" cy="0"/>
          <a:chOff x="0" y="0"/>
          <a:chExt cx="0" cy="0"/>
        </a:xfrm>
      </p:grpSpPr>
      <p:pic>
        <p:nvPicPr>
          <p:cNvPr id="3" name="Bildobjekt 2" descr="En bild som visar utomhus, himmel, väg, transport&#10;&#10;Automatiskt genererad beskrivning">
            <a:extLst>
              <a:ext uri="{FF2B5EF4-FFF2-40B4-BE49-F238E27FC236}">
                <a16:creationId xmlns:a16="http://schemas.microsoft.com/office/drawing/2014/main" id="{1A219CA4-64B6-624E-803F-3E1DB1B05EF6}"/>
              </a:ext>
            </a:extLst>
          </p:cNvPr>
          <p:cNvPicPr>
            <a:picLocks noChangeAspect="1"/>
          </p:cNvPicPr>
          <p:nvPr userDrawn="1"/>
        </p:nvPicPr>
        <p:blipFill rotWithShape="1">
          <a:blip r:embed="rId2" cstate="screen">
            <a:alphaModFix amt="22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Platshållare för text 10">
            <a:extLst>
              <a:ext uri="{FF2B5EF4-FFF2-40B4-BE49-F238E27FC236}">
                <a16:creationId xmlns:a16="http://schemas.microsoft.com/office/drawing/2014/main" id="{D8817604-1181-2747-A758-EC58A456961F}"/>
              </a:ext>
            </a:extLst>
          </p:cNvPr>
          <p:cNvSpPr>
            <a:spLocks noGrp="1"/>
          </p:cNvSpPr>
          <p:nvPr>
            <p:ph type="body" sz="quarter" idx="10" hasCustomPrompt="1"/>
          </p:nvPr>
        </p:nvSpPr>
        <p:spPr>
          <a:xfrm>
            <a:off x="1" y="2412642"/>
            <a:ext cx="9144000" cy="491837"/>
          </a:xfrm>
          <a:prstGeom prst="rect">
            <a:avLst/>
          </a:prstGeom>
        </p:spPr>
        <p:txBody>
          <a:bodyPr anchor="ctr"/>
          <a:lstStyle>
            <a:lvl1pPr marL="0" indent="0" algn="ctr">
              <a:lnSpc>
                <a:spcPts val="2070"/>
              </a:lnSpc>
              <a:buNone/>
              <a:defRPr sz="4050" b="1" i="0">
                <a:solidFill>
                  <a:schemeClr val="bg1"/>
                </a:solidFill>
                <a:latin typeface="Franklin Gothic Demi" panose="020B0603020102020204" pitchFamily="34" charset="0"/>
              </a:defRPr>
            </a:lvl1pPr>
          </a:lstStyle>
          <a:p>
            <a:pPr lvl="0"/>
            <a:r>
              <a:rPr lang="sv-SE"/>
              <a:t>Mellansida</a:t>
            </a:r>
          </a:p>
        </p:txBody>
      </p:sp>
    </p:spTree>
    <p:extLst>
      <p:ext uri="{BB962C8B-B14F-4D97-AF65-F5344CB8AC3E}">
        <p14:creationId xmlns:p14="http://schemas.microsoft.com/office/powerpoint/2010/main" val="2258002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4B2AA6D1-9EB6-F443-9838-6E271F06E9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3446860" cy="5143500"/>
          </a:xfrm>
          <a:prstGeom prst="rect">
            <a:avLst/>
          </a:prstGeom>
        </p:spPr>
      </p:pic>
      <p:sp>
        <p:nvSpPr>
          <p:cNvPr id="5" name="Platshållare för text 10">
            <a:extLst>
              <a:ext uri="{FF2B5EF4-FFF2-40B4-BE49-F238E27FC236}">
                <a16:creationId xmlns:a16="http://schemas.microsoft.com/office/drawing/2014/main" id="{6571EDD2-C013-954E-935F-2D676BBA83C6}"/>
              </a:ext>
            </a:extLst>
          </p:cNvPr>
          <p:cNvSpPr>
            <a:spLocks noGrp="1"/>
          </p:cNvSpPr>
          <p:nvPr>
            <p:ph type="body" sz="quarter" idx="10" hasCustomPrompt="1"/>
          </p:nvPr>
        </p:nvSpPr>
        <p:spPr>
          <a:xfrm>
            <a:off x="3911205" y="945347"/>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7" name="Platshållare för text 10">
            <a:extLst>
              <a:ext uri="{FF2B5EF4-FFF2-40B4-BE49-F238E27FC236}">
                <a16:creationId xmlns:a16="http://schemas.microsoft.com/office/drawing/2014/main" id="{065E79FC-2291-724E-98F3-B5E1CB7E489A}"/>
              </a:ext>
            </a:extLst>
          </p:cNvPr>
          <p:cNvSpPr>
            <a:spLocks noGrp="1"/>
          </p:cNvSpPr>
          <p:nvPr>
            <p:ph type="body" sz="quarter" idx="11" hasCustomPrompt="1"/>
          </p:nvPr>
        </p:nvSpPr>
        <p:spPr>
          <a:xfrm>
            <a:off x="3911204" y="1437185"/>
            <a:ext cx="4629594" cy="3010829"/>
          </a:xfrm>
          <a:prstGeom prst="rect">
            <a:avLst/>
          </a:prstGeom>
        </p:spPr>
        <p:txBody>
          <a:bodyPr anchor="t"/>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Tree>
    <p:extLst>
      <p:ext uri="{BB962C8B-B14F-4D97-AF65-F5344CB8AC3E}">
        <p14:creationId xmlns:p14="http://schemas.microsoft.com/office/powerpoint/2010/main" val="3689133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D09E618-D259-4F48-BEC4-F353082DEA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4092677" cy="5143500"/>
          </a:xfrm>
          <a:prstGeom prst="rect">
            <a:avLst/>
          </a:prstGeom>
        </p:spPr>
      </p:pic>
      <p:sp>
        <p:nvSpPr>
          <p:cNvPr id="8" name="Platshållare för text 10">
            <a:extLst>
              <a:ext uri="{FF2B5EF4-FFF2-40B4-BE49-F238E27FC236}">
                <a16:creationId xmlns:a16="http://schemas.microsoft.com/office/drawing/2014/main" id="{9E6B343B-336C-1344-B218-9F1BA8C9351A}"/>
              </a:ext>
            </a:extLst>
          </p:cNvPr>
          <p:cNvSpPr>
            <a:spLocks noGrp="1"/>
          </p:cNvSpPr>
          <p:nvPr>
            <p:ph type="body" sz="quarter" idx="10" hasCustomPrompt="1"/>
          </p:nvPr>
        </p:nvSpPr>
        <p:spPr>
          <a:xfrm>
            <a:off x="4383904" y="945347"/>
            <a:ext cx="422540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9" name="Platshållare för text 10">
            <a:extLst>
              <a:ext uri="{FF2B5EF4-FFF2-40B4-BE49-F238E27FC236}">
                <a16:creationId xmlns:a16="http://schemas.microsoft.com/office/drawing/2014/main" id="{4E64B51A-8A34-3346-91BD-12F61847A978}"/>
              </a:ext>
            </a:extLst>
          </p:cNvPr>
          <p:cNvSpPr>
            <a:spLocks noGrp="1"/>
          </p:cNvSpPr>
          <p:nvPr>
            <p:ph type="body" sz="quarter" idx="11" hasCustomPrompt="1"/>
          </p:nvPr>
        </p:nvSpPr>
        <p:spPr>
          <a:xfrm>
            <a:off x="4383903" y="1437185"/>
            <a:ext cx="4225405" cy="3010829"/>
          </a:xfrm>
          <a:prstGeom prst="rect">
            <a:avLst/>
          </a:prstGeom>
        </p:spPr>
        <p:txBody>
          <a:bodyPr anchor="t"/>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Tree>
    <p:extLst>
      <p:ext uri="{BB962C8B-B14F-4D97-AF65-F5344CB8AC3E}">
        <p14:creationId xmlns:p14="http://schemas.microsoft.com/office/powerpoint/2010/main" val="1269457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5776845" y="1471765"/>
            <a:ext cx="2886708" cy="730864"/>
          </a:xfrm>
          <a:prstGeom prst="rect">
            <a:avLst/>
          </a:prstGeom>
        </p:spPr>
        <p:txBody>
          <a:bodyPr anchor="b"/>
          <a:lstStyle>
            <a:lvl1pPr marL="0" marR="0" indent="0" algn="l" defTabSz="685800" rtl="0" eaLnBrk="1" fontAlgn="auto" latinLnBrk="0" hangingPunct="1">
              <a:lnSpc>
                <a:spcPts val="2970"/>
              </a:lnSpc>
              <a:spcBef>
                <a:spcPts val="750"/>
              </a:spcBef>
              <a:spcAft>
                <a:spcPts val="0"/>
              </a:spcAft>
              <a:buClrTx/>
              <a:buSzTx/>
              <a:buFont typeface="Arial" panose="020B0604020202020204" pitchFamily="34" charset="0"/>
              <a:buNone/>
              <a:tabLst/>
              <a:defRPr sz="2700" b="1" i="0">
                <a:solidFill>
                  <a:schemeClr val="bg1"/>
                </a:solidFill>
                <a:latin typeface="Franklin Gothic Demi" panose="020B0603020102020204" pitchFamily="34" charset="0"/>
              </a:defRPr>
            </a:lvl1pPr>
          </a:lstStyle>
          <a:p>
            <a:pPr lvl="0"/>
            <a:r>
              <a:rPr lang="sv-SE" err="1"/>
              <a:t>Lorem</a:t>
            </a:r>
            <a:r>
              <a:rPr lang="sv-SE"/>
              <a:t> </a:t>
            </a:r>
            <a:r>
              <a:rPr lang="sv-SE" err="1"/>
              <a:t>ipsum</a:t>
            </a:r>
            <a:r>
              <a:rPr lang="sv-SE"/>
              <a:t> </a:t>
            </a:r>
            <a:r>
              <a:rPr lang="sv-SE" err="1"/>
              <a:t>dolor</a:t>
            </a:r>
            <a:r>
              <a:rPr lang="sv-SE"/>
              <a:t> </a:t>
            </a:r>
            <a:r>
              <a:rPr lang="sv-SE" err="1"/>
              <a:t>amet</a:t>
            </a:r>
            <a:r>
              <a:rPr lang="sv-SE"/>
              <a:t>,</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5776844" y="2134050"/>
            <a:ext cx="2886708" cy="1121330"/>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a:t>
            </a:r>
          </a:p>
        </p:txBody>
      </p:sp>
      <p:pic>
        <p:nvPicPr>
          <p:cNvPr id="6" name="Platshållare för bild 5">
            <a:extLst>
              <a:ext uri="{FF2B5EF4-FFF2-40B4-BE49-F238E27FC236}">
                <a16:creationId xmlns:a16="http://schemas.microsoft.com/office/drawing/2014/main" id="{EE80A8C8-8D12-C744-93BE-03AF6E4A2E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5529263" cy="5143500"/>
          </a:xfrm>
          <a:prstGeom prst="rect">
            <a:avLst/>
          </a:prstGeom>
        </p:spPr>
      </p:pic>
    </p:spTree>
    <p:extLst>
      <p:ext uri="{BB962C8B-B14F-4D97-AF65-F5344CB8AC3E}">
        <p14:creationId xmlns:p14="http://schemas.microsoft.com/office/powerpoint/2010/main" val="467677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pic>
        <p:nvPicPr>
          <p:cNvPr id="10" name="Platshållare för bild 5">
            <a:extLst>
              <a:ext uri="{FF2B5EF4-FFF2-40B4-BE49-F238E27FC236}">
                <a16:creationId xmlns:a16="http://schemas.microsoft.com/office/drawing/2014/main" id="{A20947FD-3123-0B41-8382-DEEAC0CEE2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a:off x="0" y="0"/>
            <a:ext cx="1901142"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229677" y="3627863"/>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a:t>Järntorget</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229677" y="4139364"/>
            <a:ext cx="2496161" cy="1121330"/>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a:t>
            </a:r>
          </a:p>
        </p:txBody>
      </p:sp>
    </p:spTree>
    <p:extLst>
      <p:ext uri="{BB962C8B-B14F-4D97-AF65-F5344CB8AC3E}">
        <p14:creationId xmlns:p14="http://schemas.microsoft.com/office/powerpoint/2010/main" val="269557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865489" y="1072368"/>
            <a:ext cx="3607594" cy="491837"/>
          </a:xfrm>
          <a:prstGeom prst="rect">
            <a:avLst/>
          </a:prstGeom>
        </p:spPr>
        <p:txBody>
          <a:bodyPr anchor="b"/>
          <a:lstStyle>
            <a:lvl1pPr marL="0" indent="0" algn="l">
              <a:lnSpc>
                <a:spcPts val="2070"/>
              </a:lnSpc>
              <a:buNone/>
              <a:defRPr sz="2700" b="1" i="0">
                <a:solidFill>
                  <a:schemeClr val="bg1"/>
                </a:solidFill>
                <a:latin typeface="Franklin Gothic Demi" panose="020B0603020102020204" pitchFamily="34" charset="0"/>
              </a:defRPr>
            </a:lvl1pPr>
          </a:lstStyle>
          <a:p>
            <a:pPr lvl="0"/>
            <a:r>
              <a:rPr lang="sv-SE"/>
              <a:t>Agenda</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865488" y="1603534"/>
            <a:ext cx="3607594" cy="2748179"/>
          </a:xfrm>
          <a:prstGeom prst="rect">
            <a:avLst/>
          </a:prstGeom>
        </p:spPr>
        <p:txBody>
          <a:bodyPr anchor="t"/>
          <a:lstStyle>
            <a:lvl1pPr marL="128588" indent="-128588" algn="l">
              <a:lnSpc>
                <a:spcPts val="1695"/>
              </a:lnSpc>
              <a:buFont typeface="Arial" panose="020B0604020202020204" pitchFamily="34" charset="0"/>
              <a:buChar char="•"/>
              <a:defRPr sz="13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endParaRPr lang="sv-SE"/>
          </a:p>
          <a:p>
            <a:pPr lvl="0"/>
            <a:r>
              <a:rPr lang="sv-SE" err="1"/>
              <a:t>Aliquam</a:t>
            </a:r>
            <a:r>
              <a:rPr lang="sv-SE"/>
              <a:t> </a:t>
            </a:r>
            <a:r>
              <a:rPr lang="sv-SE" err="1"/>
              <a:t>tincidunt</a:t>
            </a:r>
            <a:r>
              <a:rPr lang="sv-SE"/>
              <a:t> </a:t>
            </a:r>
            <a:r>
              <a:rPr lang="sv-SE" err="1"/>
              <a:t>mauris</a:t>
            </a:r>
            <a:r>
              <a:rPr lang="sv-SE"/>
              <a:t> eu </a:t>
            </a:r>
            <a:r>
              <a:rPr lang="sv-SE" err="1"/>
              <a:t>risus</a:t>
            </a:r>
            <a:r>
              <a:rPr lang="sv-SE"/>
              <a:t>.</a:t>
            </a:r>
          </a:p>
          <a:p>
            <a:pPr lvl="0"/>
            <a:r>
              <a:rPr lang="sv-SE" err="1"/>
              <a:t>Vestibulum</a:t>
            </a:r>
            <a:r>
              <a:rPr lang="sv-SE"/>
              <a:t> </a:t>
            </a:r>
            <a:r>
              <a:rPr lang="sv-SE" err="1"/>
              <a:t>auctor</a:t>
            </a:r>
            <a:r>
              <a:rPr lang="sv-SE"/>
              <a:t> </a:t>
            </a:r>
            <a:r>
              <a:rPr lang="sv-SE" err="1"/>
              <a:t>dapibus</a:t>
            </a:r>
            <a:r>
              <a:rPr lang="sv-SE"/>
              <a:t> </a:t>
            </a:r>
            <a:r>
              <a:rPr lang="sv-SE" err="1"/>
              <a:t>neque</a:t>
            </a:r>
            <a:r>
              <a:rPr lang="sv-SE"/>
              <a:t>.</a:t>
            </a:r>
          </a:p>
          <a:p>
            <a:pPr lvl="0"/>
            <a:r>
              <a:rPr lang="sv-SE" err="1"/>
              <a:t>Nunc</a:t>
            </a:r>
            <a:r>
              <a:rPr lang="sv-SE"/>
              <a:t> </a:t>
            </a:r>
            <a:r>
              <a:rPr lang="sv-SE" err="1"/>
              <a:t>dignissim</a:t>
            </a:r>
            <a:r>
              <a:rPr lang="sv-SE"/>
              <a:t> </a:t>
            </a:r>
            <a:r>
              <a:rPr lang="sv-SE" err="1"/>
              <a:t>risus</a:t>
            </a:r>
            <a:r>
              <a:rPr lang="sv-SE"/>
              <a:t> id </a:t>
            </a:r>
            <a:r>
              <a:rPr lang="sv-SE" err="1"/>
              <a:t>metus</a:t>
            </a:r>
            <a:r>
              <a:rPr lang="sv-SE"/>
              <a:t>.</a:t>
            </a:r>
          </a:p>
          <a:p>
            <a:pPr lvl="0"/>
            <a:r>
              <a:rPr lang="sv-SE"/>
              <a:t>Cras </a:t>
            </a:r>
            <a:r>
              <a:rPr lang="sv-SE" err="1"/>
              <a:t>ornare</a:t>
            </a:r>
            <a:r>
              <a:rPr lang="sv-SE"/>
              <a:t> </a:t>
            </a:r>
            <a:r>
              <a:rPr lang="sv-SE" err="1"/>
              <a:t>tristique</a:t>
            </a:r>
            <a:r>
              <a:rPr lang="sv-SE"/>
              <a:t> elit.</a:t>
            </a:r>
          </a:p>
          <a:p>
            <a:pPr lvl="0"/>
            <a:r>
              <a:rPr lang="sv-SE" err="1"/>
              <a:t>Vivamus</a:t>
            </a:r>
            <a:r>
              <a:rPr lang="sv-SE"/>
              <a:t> </a:t>
            </a:r>
            <a:r>
              <a:rPr lang="sv-SE" err="1"/>
              <a:t>vestibulum</a:t>
            </a:r>
            <a:r>
              <a:rPr lang="sv-SE"/>
              <a:t> </a:t>
            </a:r>
            <a:r>
              <a:rPr lang="sv-SE" err="1"/>
              <a:t>ntulla</a:t>
            </a:r>
            <a:r>
              <a:rPr lang="sv-SE"/>
              <a:t> </a:t>
            </a:r>
            <a:r>
              <a:rPr lang="sv-SE" err="1"/>
              <a:t>nec</a:t>
            </a:r>
            <a:r>
              <a:rPr lang="sv-SE"/>
              <a:t> ante.</a:t>
            </a:r>
          </a:p>
          <a:p>
            <a:pPr lvl="0"/>
            <a:r>
              <a:rPr lang="sv-SE" err="1"/>
              <a:t>Praesent</a:t>
            </a:r>
            <a:r>
              <a:rPr lang="sv-SE"/>
              <a:t> placerat </a:t>
            </a:r>
            <a:r>
              <a:rPr lang="sv-SE" err="1"/>
              <a:t>risus</a:t>
            </a:r>
            <a:r>
              <a:rPr lang="sv-SE"/>
              <a:t> </a:t>
            </a:r>
            <a:r>
              <a:rPr lang="sv-SE" err="1"/>
              <a:t>quis</a:t>
            </a:r>
            <a:r>
              <a:rPr lang="sv-SE"/>
              <a:t> eros.</a:t>
            </a:r>
          </a:p>
        </p:txBody>
      </p:sp>
      <p:sp>
        <p:nvSpPr>
          <p:cNvPr id="5" name="Platshållare för bild 4">
            <a:extLst>
              <a:ext uri="{FF2B5EF4-FFF2-40B4-BE49-F238E27FC236}">
                <a16:creationId xmlns:a16="http://schemas.microsoft.com/office/drawing/2014/main" id="{B1A64456-7BE6-1640-AC93-88C8CAB1049B}"/>
              </a:ext>
            </a:extLst>
          </p:cNvPr>
          <p:cNvSpPr>
            <a:spLocks noGrp="1"/>
          </p:cNvSpPr>
          <p:nvPr>
            <p:ph type="pic" sz="quarter" idx="12"/>
          </p:nvPr>
        </p:nvSpPr>
        <p:spPr>
          <a:xfrm>
            <a:off x="5245239" y="1072367"/>
            <a:ext cx="3279600" cy="3279345"/>
          </a:xfrm>
          <a:prstGeom prst="ellipse">
            <a:avLst/>
          </a:prstGeom>
        </p:spPr>
        <p:txBody>
          <a:bodyPr/>
          <a:lstStyle/>
          <a:p>
            <a:endParaRPr lang="sv-SE"/>
          </a:p>
        </p:txBody>
      </p:sp>
    </p:spTree>
    <p:extLst>
      <p:ext uri="{BB962C8B-B14F-4D97-AF65-F5344CB8AC3E}">
        <p14:creationId xmlns:p14="http://schemas.microsoft.com/office/powerpoint/2010/main" val="1749582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rot="16200000">
            <a:off x="2717224" y="-1293696"/>
            <a:ext cx="3709554"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Platshållare för text 10">
            <a:extLst>
              <a:ext uri="{FF2B5EF4-FFF2-40B4-BE49-F238E27FC236}">
                <a16:creationId xmlns:a16="http://schemas.microsoft.com/office/drawing/2014/main" id="{BC0D5335-E513-9E4A-B1BC-0A82707A0123}"/>
              </a:ext>
            </a:extLst>
          </p:cNvPr>
          <p:cNvSpPr>
            <a:spLocks noGrp="1"/>
          </p:cNvSpPr>
          <p:nvPr>
            <p:ph type="body" sz="quarter" idx="10" hasCustomPrompt="1"/>
          </p:nvPr>
        </p:nvSpPr>
        <p:spPr>
          <a:xfrm>
            <a:off x="250409" y="3306256"/>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7" name="Platshållare för text 10">
            <a:extLst>
              <a:ext uri="{FF2B5EF4-FFF2-40B4-BE49-F238E27FC236}">
                <a16:creationId xmlns:a16="http://schemas.microsoft.com/office/drawing/2014/main" id="{B01F812F-48B1-AD4A-A3B1-F458F3268F66}"/>
              </a:ext>
            </a:extLst>
          </p:cNvPr>
          <p:cNvSpPr>
            <a:spLocks noGrp="1"/>
          </p:cNvSpPr>
          <p:nvPr>
            <p:ph type="body" sz="quarter" idx="11" hasCustomPrompt="1"/>
          </p:nvPr>
        </p:nvSpPr>
        <p:spPr>
          <a:xfrm>
            <a:off x="250409" y="3798094"/>
            <a:ext cx="4964772" cy="1154907"/>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endParaRPr lang="sv-SE"/>
          </a:p>
        </p:txBody>
      </p:sp>
    </p:spTree>
    <p:extLst>
      <p:ext uri="{BB962C8B-B14F-4D97-AF65-F5344CB8AC3E}">
        <p14:creationId xmlns:p14="http://schemas.microsoft.com/office/powerpoint/2010/main" val="694595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792000" y="1302544"/>
            <a:ext cx="7551900" cy="302400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86893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0E829FF-9A33-6B4B-A825-75EE94994517}"/>
              </a:ext>
            </a:extLst>
          </p:cNvPr>
          <p:cNvPicPr>
            <a:picLocks noChangeAspect="1"/>
          </p:cNvPicPr>
          <p:nvPr userDrawn="1"/>
        </p:nvPicPr>
        <p:blipFill>
          <a:blip r:embed="rId2" cstate="screen">
            <a:alphaModFix amt="21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7" name="Platshållare för text 10">
            <a:extLst>
              <a:ext uri="{FF2B5EF4-FFF2-40B4-BE49-F238E27FC236}">
                <a16:creationId xmlns:a16="http://schemas.microsoft.com/office/drawing/2014/main" id="{D8817604-1181-2747-A758-EC58A456961F}"/>
              </a:ext>
            </a:extLst>
          </p:cNvPr>
          <p:cNvSpPr>
            <a:spLocks noGrp="1"/>
          </p:cNvSpPr>
          <p:nvPr>
            <p:ph type="body" sz="quarter" idx="10" hasCustomPrompt="1"/>
          </p:nvPr>
        </p:nvSpPr>
        <p:spPr>
          <a:xfrm>
            <a:off x="1" y="2412642"/>
            <a:ext cx="9144000" cy="491837"/>
          </a:xfrm>
          <a:prstGeom prst="rect">
            <a:avLst/>
          </a:prstGeom>
        </p:spPr>
        <p:txBody>
          <a:bodyPr anchor="ctr"/>
          <a:lstStyle>
            <a:lvl1pPr marL="0" indent="0" algn="ctr">
              <a:lnSpc>
                <a:spcPts val="2070"/>
              </a:lnSpc>
              <a:buNone/>
              <a:defRPr sz="4050" b="1" i="0">
                <a:solidFill>
                  <a:schemeClr val="bg1"/>
                </a:solidFill>
                <a:latin typeface="Franklin Gothic Demi" panose="020B0603020102020204" pitchFamily="34" charset="0"/>
              </a:defRPr>
            </a:lvl1pPr>
          </a:lstStyle>
          <a:p>
            <a:pPr lvl="0"/>
            <a:r>
              <a:rPr lang="sv-SE"/>
              <a:t>Mellansida</a:t>
            </a:r>
          </a:p>
        </p:txBody>
      </p:sp>
    </p:spTree>
    <p:extLst>
      <p:ext uri="{BB962C8B-B14F-4D97-AF65-F5344CB8AC3E}">
        <p14:creationId xmlns:p14="http://schemas.microsoft.com/office/powerpoint/2010/main" val="23592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Rubrik och innehåll">
    <p:spTree>
      <p:nvGrpSpPr>
        <p:cNvPr id="1" name=""/>
        <p:cNvGrpSpPr/>
        <p:nvPr/>
      </p:nvGrpSpPr>
      <p:grpSpPr>
        <a:xfrm>
          <a:off x="0" y="0"/>
          <a:ext cx="0" cy="0"/>
          <a:chOff x="0" y="0"/>
          <a:chExt cx="0" cy="0"/>
        </a:xfrm>
      </p:grpSpPr>
      <p:pic>
        <p:nvPicPr>
          <p:cNvPr id="3" name="Bildobjekt 2" descr="En bild som visar utomhus, himmel, väg, transport&#10;&#10;Automatiskt genererad beskrivning">
            <a:extLst>
              <a:ext uri="{FF2B5EF4-FFF2-40B4-BE49-F238E27FC236}">
                <a16:creationId xmlns:a16="http://schemas.microsoft.com/office/drawing/2014/main" id="{1A219CA4-64B6-624E-803F-3E1DB1B05EF6}"/>
              </a:ext>
            </a:extLst>
          </p:cNvPr>
          <p:cNvPicPr>
            <a:picLocks noChangeAspect="1"/>
          </p:cNvPicPr>
          <p:nvPr userDrawn="1"/>
        </p:nvPicPr>
        <p:blipFill rotWithShape="1">
          <a:blip r:embed="rId2" cstate="screen">
            <a:alphaModFix amt="22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Platshållare för text 10">
            <a:extLst>
              <a:ext uri="{FF2B5EF4-FFF2-40B4-BE49-F238E27FC236}">
                <a16:creationId xmlns:a16="http://schemas.microsoft.com/office/drawing/2014/main" id="{D8817604-1181-2747-A758-EC58A456961F}"/>
              </a:ext>
            </a:extLst>
          </p:cNvPr>
          <p:cNvSpPr>
            <a:spLocks noGrp="1"/>
          </p:cNvSpPr>
          <p:nvPr>
            <p:ph type="body" sz="quarter" idx="10" hasCustomPrompt="1"/>
          </p:nvPr>
        </p:nvSpPr>
        <p:spPr>
          <a:xfrm>
            <a:off x="1" y="2412642"/>
            <a:ext cx="9144000" cy="491837"/>
          </a:xfrm>
          <a:prstGeom prst="rect">
            <a:avLst/>
          </a:prstGeom>
        </p:spPr>
        <p:txBody>
          <a:bodyPr anchor="ctr"/>
          <a:lstStyle>
            <a:lvl1pPr marL="0" indent="0" algn="ctr">
              <a:lnSpc>
                <a:spcPts val="2070"/>
              </a:lnSpc>
              <a:buNone/>
              <a:defRPr sz="4050" b="1" i="0">
                <a:solidFill>
                  <a:schemeClr val="bg1"/>
                </a:solidFill>
                <a:latin typeface="Franklin Gothic Demi" panose="020B0603020102020204" pitchFamily="34" charset="0"/>
              </a:defRPr>
            </a:lvl1pPr>
          </a:lstStyle>
          <a:p>
            <a:pPr lvl="0"/>
            <a:r>
              <a:rPr lang="sv-SE"/>
              <a:t>Mellansida</a:t>
            </a:r>
          </a:p>
        </p:txBody>
      </p:sp>
    </p:spTree>
    <p:extLst>
      <p:ext uri="{BB962C8B-B14F-4D97-AF65-F5344CB8AC3E}">
        <p14:creationId xmlns:p14="http://schemas.microsoft.com/office/powerpoint/2010/main" val="174342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3911205" y="945347"/>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3911204" y="1437185"/>
            <a:ext cx="4629594" cy="3010829"/>
          </a:xfrm>
          <a:prstGeom prst="rect">
            <a:avLst/>
          </a:prstGeom>
        </p:spPr>
        <p:txBody>
          <a:bodyPr anchor="t"/>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
        <p:nvSpPr>
          <p:cNvPr id="5" name="Platshållare för bild 4">
            <a:extLst>
              <a:ext uri="{FF2B5EF4-FFF2-40B4-BE49-F238E27FC236}">
                <a16:creationId xmlns:a16="http://schemas.microsoft.com/office/drawing/2014/main" id="{65A45887-2AD9-914C-BE0F-8AB27262CCA4}"/>
              </a:ext>
            </a:extLst>
          </p:cNvPr>
          <p:cNvSpPr>
            <a:spLocks noGrp="1"/>
          </p:cNvSpPr>
          <p:nvPr>
            <p:ph type="pic" sz="quarter" idx="12"/>
          </p:nvPr>
        </p:nvSpPr>
        <p:spPr>
          <a:xfrm>
            <a:off x="0" y="0"/>
            <a:ext cx="3446463" cy="5143500"/>
          </a:xfrm>
          <a:prstGeom prst="rect">
            <a:avLst/>
          </a:prstGeom>
        </p:spPr>
        <p:txBody>
          <a:bodyPr/>
          <a:lstStyle/>
          <a:p>
            <a:endParaRPr lang="sv-SE"/>
          </a:p>
        </p:txBody>
      </p:sp>
    </p:spTree>
    <p:extLst>
      <p:ext uri="{BB962C8B-B14F-4D97-AF65-F5344CB8AC3E}">
        <p14:creationId xmlns:p14="http://schemas.microsoft.com/office/powerpoint/2010/main" val="142611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Rubrik och innehåll">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70B59364-8FF9-C142-8E89-9B0251DBC9B3}"/>
              </a:ext>
            </a:extLst>
          </p:cNvPr>
          <p:cNvSpPr>
            <a:spLocks noGrp="1"/>
          </p:cNvSpPr>
          <p:nvPr>
            <p:ph type="pic" sz="quarter" idx="12"/>
          </p:nvPr>
        </p:nvSpPr>
        <p:spPr>
          <a:xfrm>
            <a:off x="0" y="0"/>
            <a:ext cx="4092575" cy="5143500"/>
          </a:xfrm>
          <a:prstGeom prst="rect">
            <a:avLst/>
          </a:prstGeom>
        </p:spPr>
        <p:txBody>
          <a:bodyPr/>
          <a:lstStyle/>
          <a:p>
            <a:endParaRPr lang="sv-SE"/>
          </a:p>
        </p:txBody>
      </p:sp>
      <p:sp>
        <p:nvSpPr>
          <p:cNvPr id="7" name="Platshållare för text 10">
            <a:extLst>
              <a:ext uri="{FF2B5EF4-FFF2-40B4-BE49-F238E27FC236}">
                <a16:creationId xmlns:a16="http://schemas.microsoft.com/office/drawing/2014/main" id="{069167D7-0D2F-C445-B1D0-D7648BE13DF1}"/>
              </a:ext>
            </a:extLst>
          </p:cNvPr>
          <p:cNvSpPr>
            <a:spLocks noGrp="1"/>
          </p:cNvSpPr>
          <p:nvPr>
            <p:ph type="body" sz="quarter" idx="10" hasCustomPrompt="1"/>
          </p:nvPr>
        </p:nvSpPr>
        <p:spPr>
          <a:xfrm>
            <a:off x="4383904" y="945347"/>
            <a:ext cx="422540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8" name="Platshållare för text 10">
            <a:extLst>
              <a:ext uri="{FF2B5EF4-FFF2-40B4-BE49-F238E27FC236}">
                <a16:creationId xmlns:a16="http://schemas.microsoft.com/office/drawing/2014/main" id="{4C2EF7C7-9FAF-034F-9297-73C838A4A4B1}"/>
              </a:ext>
            </a:extLst>
          </p:cNvPr>
          <p:cNvSpPr>
            <a:spLocks noGrp="1"/>
          </p:cNvSpPr>
          <p:nvPr>
            <p:ph type="body" sz="quarter" idx="11" hasCustomPrompt="1"/>
          </p:nvPr>
        </p:nvSpPr>
        <p:spPr>
          <a:xfrm>
            <a:off x="4383903" y="1460237"/>
            <a:ext cx="4225405" cy="3010829"/>
          </a:xfrm>
          <a:prstGeom prst="rect">
            <a:avLst/>
          </a:prstGeom>
        </p:spPr>
        <p:txBody>
          <a:bodyPr anchor="t"/>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Tree>
    <p:extLst>
      <p:ext uri="{BB962C8B-B14F-4D97-AF65-F5344CB8AC3E}">
        <p14:creationId xmlns:p14="http://schemas.microsoft.com/office/powerpoint/2010/main" val="157778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5776845" y="1471765"/>
            <a:ext cx="2886708" cy="730864"/>
          </a:xfrm>
          <a:prstGeom prst="rect">
            <a:avLst/>
          </a:prstGeom>
        </p:spPr>
        <p:txBody>
          <a:bodyPr anchor="b"/>
          <a:lstStyle>
            <a:lvl1pPr marL="0" marR="0" indent="0" algn="l" defTabSz="685800" rtl="0" eaLnBrk="1" fontAlgn="auto" latinLnBrk="0" hangingPunct="1">
              <a:lnSpc>
                <a:spcPts val="2970"/>
              </a:lnSpc>
              <a:spcBef>
                <a:spcPts val="750"/>
              </a:spcBef>
              <a:spcAft>
                <a:spcPts val="0"/>
              </a:spcAft>
              <a:buClrTx/>
              <a:buSzTx/>
              <a:buFont typeface="Arial" panose="020B0604020202020204" pitchFamily="34" charset="0"/>
              <a:buNone/>
              <a:tabLst/>
              <a:defRPr sz="2700" b="1" i="0">
                <a:solidFill>
                  <a:schemeClr val="bg1"/>
                </a:solidFill>
                <a:latin typeface="Franklin Gothic Demi" panose="020B0603020102020204" pitchFamily="34" charset="0"/>
              </a:defRPr>
            </a:lvl1pPr>
          </a:lstStyle>
          <a:p>
            <a:pPr lvl="0"/>
            <a:r>
              <a:rPr lang="sv-SE" err="1"/>
              <a:t>Lorem</a:t>
            </a:r>
            <a:r>
              <a:rPr lang="sv-SE"/>
              <a:t> </a:t>
            </a:r>
            <a:r>
              <a:rPr lang="sv-SE" err="1"/>
              <a:t>ipsum</a:t>
            </a:r>
            <a:r>
              <a:rPr lang="sv-SE"/>
              <a:t> </a:t>
            </a:r>
            <a:r>
              <a:rPr lang="sv-SE" err="1"/>
              <a:t>dolor</a:t>
            </a:r>
            <a:r>
              <a:rPr lang="sv-SE"/>
              <a:t> </a:t>
            </a:r>
            <a:r>
              <a:rPr lang="sv-SE" err="1"/>
              <a:t>amet</a:t>
            </a:r>
            <a:r>
              <a:rPr lang="sv-SE"/>
              <a:t>,</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5776844" y="2226905"/>
            <a:ext cx="2886708" cy="1121330"/>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a:t>
            </a:r>
          </a:p>
        </p:txBody>
      </p:sp>
      <p:sp>
        <p:nvSpPr>
          <p:cNvPr id="5" name="Platshållare för bild 4">
            <a:extLst>
              <a:ext uri="{FF2B5EF4-FFF2-40B4-BE49-F238E27FC236}">
                <a16:creationId xmlns:a16="http://schemas.microsoft.com/office/drawing/2014/main" id="{6756B3EB-BE0D-6048-BF61-B996D51CE93A}"/>
              </a:ext>
            </a:extLst>
          </p:cNvPr>
          <p:cNvSpPr>
            <a:spLocks noGrp="1"/>
          </p:cNvSpPr>
          <p:nvPr>
            <p:ph type="pic" sz="quarter" idx="12"/>
          </p:nvPr>
        </p:nvSpPr>
        <p:spPr>
          <a:xfrm>
            <a:off x="0" y="0"/>
            <a:ext cx="5524500" cy="5143500"/>
          </a:xfrm>
          <a:prstGeom prst="rect">
            <a:avLst/>
          </a:prstGeom>
        </p:spPr>
        <p:txBody>
          <a:bodyPr/>
          <a:lstStyle/>
          <a:p>
            <a:endParaRPr lang="sv-SE"/>
          </a:p>
        </p:txBody>
      </p:sp>
    </p:spTree>
    <p:extLst>
      <p:ext uri="{BB962C8B-B14F-4D97-AF65-F5344CB8AC3E}">
        <p14:creationId xmlns:p14="http://schemas.microsoft.com/office/powerpoint/2010/main" val="230112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F3F89D5A-9C16-8441-A0E2-9C207E02E6AE}"/>
              </a:ext>
            </a:extLst>
          </p:cNvPr>
          <p:cNvSpPr>
            <a:spLocks noGrp="1"/>
          </p:cNvSpPr>
          <p:nvPr>
            <p:ph type="pic" sz="quarter" idx="12"/>
          </p:nvPr>
        </p:nvSpPr>
        <p:spPr>
          <a:xfrm>
            <a:off x="0" y="0"/>
            <a:ext cx="9144000" cy="5143500"/>
          </a:xfrm>
          <a:prstGeom prst="rect">
            <a:avLst/>
          </a:prstGeom>
        </p:spPr>
        <p:txBody>
          <a:bodyPr/>
          <a:lstStyle/>
          <a:p>
            <a:endParaRPr lang="sv-SE"/>
          </a:p>
        </p:txBody>
      </p:sp>
      <p:sp>
        <p:nvSpPr>
          <p:cNvPr id="13" name="Rektangel 12">
            <a:extLst>
              <a:ext uri="{FF2B5EF4-FFF2-40B4-BE49-F238E27FC236}">
                <a16:creationId xmlns:a16="http://schemas.microsoft.com/office/drawing/2014/main" id="{3DF4250D-0748-E041-86D9-06CD674BF7B5}"/>
              </a:ext>
            </a:extLst>
          </p:cNvPr>
          <p:cNvSpPr/>
          <p:nvPr userDrawn="1"/>
        </p:nvSpPr>
        <p:spPr>
          <a:xfrm>
            <a:off x="0" y="0"/>
            <a:ext cx="1901142"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229677" y="3627863"/>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a:t>Järntorget</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229677" y="4139364"/>
            <a:ext cx="2496161" cy="1121330"/>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a:t>
            </a:r>
          </a:p>
        </p:txBody>
      </p:sp>
    </p:spTree>
    <p:extLst>
      <p:ext uri="{BB962C8B-B14F-4D97-AF65-F5344CB8AC3E}">
        <p14:creationId xmlns:p14="http://schemas.microsoft.com/office/powerpoint/2010/main" val="1886707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367862146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252218492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6" r:id="rId4"/>
    <p:sldLayoutId id="2147483668" r:id="rId5"/>
    <p:sldLayoutId id="2147483669" r:id="rId6"/>
    <p:sldLayoutId id="2147483670" r:id="rId7"/>
    <p:sldLayoutId id="2147483654" r:id="rId8"/>
    <p:sldLayoutId id="2147483664" r:id="rId9"/>
    <p:sldLayoutId id="2147483665" r:id="rId10"/>
    <p:sldLayoutId id="2147483658" r:id="rId11"/>
    <p:sldLayoutId id="2147483705" r:id="rId12"/>
    <p:sldLayoutId id="2147483655" r:id="rId13"/>
    <p:sldLayoutId id="2147483656" r:id="rId14"/>
    <p:sldLayoutId id="2147483657" r:id="rId15"/>
    <p:sldLayoutId id="2147483709"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2508838562"/>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01" r:id="rId3"/>
    <p:sldLayoutId id="214748370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22057803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9" r:id="rId6"/>
    <p:sldLayoutId id="2147483681" r:id="rId7"/>
    <p:sldLayoutId id="2147483683" r:id="rId8"/>
    <p:sldLayoutId id="2147483685" r:id="rId9"/>
    <p:sldLayoutId id="214748371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C4F19DC-8516-A8A8-1755-CB53CAEA8475}"/>
              </a:ext>
            </a:extLst>
          </p:cNvPr>
          <p:cNvSpPr>
            <a:spLocks noGrp="1"/>
          </p:cNvSpPr>
          <p:nvPr>
            <p:ph type="body" sz="quarter" idx="10"/>
          </p:nvPr>
        </p:nvSpPr>
        <p:spPr/>
        <p:txBody>
          <a:bodyPr/>
          <a:lstStyle/>
          <a:p>
            <a:r>
              <a:rPr lang="sv-SE"/>
              <a:t>Handlingsplan förare</a:t>
            </a:r>
          </a:p>
        </p:txBody>
      </p:sp>
      <p:sp>
        <p:nvSpPr>
          <p:cNvPr id="3" name="Platshållare för text 2">
            <a:extLst>
              <a:ext uri="{FF2B5EF4-FFF2-40B4-BE49-F238E27FC236}">
                <a16:creationId xmlns:a16="http://schemas.microsoft.com/office/drawing/2014/main" id="{53AD0E97-BCFD-7F28-FFC8-AB494DDCCB4E}"/>
              </a:ext>
            </a:extLst>
          </p:cNvPr>
          <p:cNvSpPr>
            <a:spLocks noGrp="1"/>
          </p:cNvSpPr>
          <p:nvPr>
            <p:ph type="body" sz="quarter" idx="11"/>
          </p:nvPr>
        </p:nvSpPr>
        <p:spPr/>
        <p:txBody>
          <a:bodyPr/>
          <a:lstStyle/>
          <a:p>
            <a:r>
              <a:rPr lang="sv-SE" sz="1100" dirty="0"/>
              <a:t>Ann-Sofie Aiazzi och Malin Andersson</a:t>
            </a:r>
          </a:p>
        </p:txBody>
      </p:sp>
      <p:sp>
        <p:nvSpPr>
          <p:cNvPr id="4" name="Platshållare för text 3">
            <a:extLst>
              <a:ext uri="{FF2B5EF4-FFF2-40B4-BE49-F238E27FC236}">
                <a16:creationId xmlns:a16="http://schemas.microsoft.com/office/drawing/2014/main" id="{638D570B-2EAD-3410-57AE-D9BD89EE6322}"/>
              </a:ext>
            </a:extLst>
          </p:cNvPr>
          <p:cNvSpPr>
            <a:spLocks noGrp="1"/>
          </p:cNvSpPr>
          <p:nvPr>
            <p:ph type="body" sz="quarter" idx="12"/>
          </p:nvPr>
        </p:nvSpPr>
        <p:spPr/>
        <p:txBody>
          <a:bodyPr/>
          <a:lstStyle/>
          <a:p>
            <a:r>
              <a:rPr lang="sv-SE"/>
              <a:t>20 </a:t>
            </a:r>
            <a:r>
              <a:rPr lang="sv-SE" err="1"/>
              <a:t>sept</a:t>
            </a:r>
            <a:r>
              <a:rPr lang="sv-SE"/>
              <a:t> 2023</a:t>
            </a:r>
          </a:p>
        </p:txBody>
      </p:sp>
    </p:spTree>
    <p:extLst>
      <p:ext uri="{BB962C8B-B14F-4D97-AF65-F5344CB8AC3E}">
        <p14:creationId xmlns:p14="http://schemas.microsoft.com/office/powerpoint/2010/main" val="391419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C192EA8-8754-D871-619E-A49F6B921B6C}"/>
              </a:ext>
            </a:extLst>
          </p:cNvPr>
          <p:cNvSpPr>
            <a:spLocks noGrp="1"/>
          </p:cNvSpPr>
          <p:nvPr>
            <p:ph type="body" sz="quarter" idx="10"/>
          </p:nvPr>
        </p:nvSpPr>
        <p:spPr>
          <a:xfrm>
            <a:off x="3464474" y="0"/>
            <a:ext cx="5393339" cy="491837"/>
          </a:xfrm>
        </p:spPr>
        <p:txBody>
          <a:bodyPr/>
          <a:lstStyle/>
          <a:p>
            <a:r>
              <a:rPr lang="sv-SE"/>
              <a:t>Utbilda</a:t>
            </a:r>
          </a:p>
        </p:txBody>
      </p:sp>
      <p:sp>
        <p:nvSpPr>
          <p:cNvPr id="5" name="Platshållare för text 4">
            <a:extLst>
              <a:ext uri="{FF2B5EF4-FFF2-40B4-BE49-F238E27FC236}">
                <a16:creationId xmlns:a16="http://schemas.microsoft.com/office/drawing/2014/main" id="{3C5F31A0-0054-7A7E-6021-D16FDAEB044A}"/>
              </a:ext>
            </a:extLst>
          </p:cNvPr>
          <p:cNvSpPr>
            <a:spLocks noGrp="1"/>
          </p:cNvSpPr>
          <p:nvPr>
            <p:ph type="body" sz="quarter" idx="11"/>
          </p:nvPr>
        </p:nvSpPr>
        <p:spPr>
          <a:xfrm>
            <a:off x="3609260" y="491837"/>
            <a:ext cx="4629594" cy="2642054"/>
          </a:xfrm>
        </p:spPr>
        <p:txBody>
          <a:bodyPr lIns="91440" tIns="45720" rIns="91440" bIns="45720" anchor="t"/>
          <a:lstStyle/>
          <a:p>
            <a:r>
              <a:rPr lang="sv-SE" b="1">
                <a:latin typeface="Franklin Gothic Book"/>
              </a:rPr>
              <a:t>Nuläge: Periodiska och obligatoriska utbildningar</a:t>
            </a:r>
          </a:p>
          <a:p>
            <a:r>
              <a:rPr lang="sv-SE">
                <a:latin typeface="Franklin Gothic Book"/>
              </a:rPr>
              <a:t>Årligen genomförs obligatorisk utbildning, TRI, för samtliga förare. Vid införande av nya vagnsmodell M33, M34 och ny depå Ringön kommer särskild utbildning för varje förare behövas. </a:t>
            </a:r>
            <a:endParaRPr lang="sv-SE"/>
          </a:p>
          <a:p>
            <a:r>
              <a:rPr lang="sv-SE">
                <a:latin typeface="Franklin Gothic Book"/>
              </a:rPr>
              <a:t>För att utbilda krävs att flera resurser samordnas – oftast förare, instruktör och fordon. GS bedömer att det finns potential för att användandet av dessa resurser kan bli mer effektivt. Utbildning skulle därmed troligen kunna påverka trafikutförandet mindre. </a:t>
            </a:r>
            <a:endParaRPr lang="sv-SE"/>
          </a:p>
          <a:p>
            <a:r>
              <a:rPr lang="sv-SE" b="1">
                <a:latin typeface="Franklin Gothic Book"/>
              </a:rPr>
              <a:t>Åtgärder: </a:t>
            </a:r>
            <a:endParaRPr lang="sv-SE" b="1"/>
          </a:p>
          <a:p>
            <a:pPr marL="171450" indent="-171450">
              <a:buFontTx/>
              <a:buChar char="-"/>
            </a:pPr>
            <a:r>
              <a:rPr lang="sv-SE">
                <a:latin typeface="Franklin Gothic Book"/>
              </a:rPr>
              <a:t>GS planerar 1260 platser/tider för TRI under HT23-VT24 varav 420 förläggs fredag, söndag samt annandag jul då det finns överskott på förare. Ca 600 förare behöver genomgå TRI men även annan personal från verkstad, depå och infrastruktur. Beroende på antal utbildningsdeltagare i grundkurs kan fler platser komma att tillgängliggöras. Kort sikt.</a:t>
            </a:r>
          </a:p>
          <a:p>
            <a:pPr marL="171450" indent="-171450">
              <a:buFontTx/>
              <a:buChar char="-"/>
            </a:pPr>
            <a:r>
              <a:rPr lang="sv-SE">
                <a:latin typeface="Franklin Gothic Book"/>
              </a:rPr>
              <a:t>M33 utbildning ingår i grundutbildning från kurs 2304. Utöver det planeras tidig och sen utbildning för optimerad vagnsåtgång. Beroende på antal deltagare i grundkurs kan utbildningsplatser ökas. Kort sikt.</a:t>
            </a:r>
          </a:p>
          <a:p>
            <a:pPr marL="171450" indent="-171450">
              <a:buFontTx/>
              <a:buChar char="-"/>
            </a:pPr>
            <a:r>
              <a:rPr lang="sv-SE">
                <a:latin typeface="Franklin Gothic Book"/>
              </a:rPr>
              <a:t>GS undersöker om TRI kan kortas från heldag och </a:t>
            </a:r>
            <a:r>
              <a:rPr lang="sv-SE" err="1">
                <a:latin typeface="Franklin Gothic Book"/>
              </a:rPr>
              <a:t>isf</a:t>
            </a:r>
            <a:r>
              <a:rPr lang="sv-SE">
                <a:latin typeface="Franklin Gothic Book"/>
              </a:rPr>
              <a:t> kombineras med APT. APT dras annars in. Kort-medellång sikt.</a:t>
            </a:r>
          </a:p>
          <a:p>
            <a:pPr marL="171450" indent="-171450">
              <a:buFontTx/>
              <a:buChar char="-"/>
            </a:pPr>
            <a:r>
              <a:rPr lang="sv-SE">
                <a:latin typeface="Franklin Gothic Book"/>
              </a:rPr>
              <a:t>GS tillsätter en arbetsgrupp för att optimera planering av förarutbildning i förhållande till trafikservicegrad. Gruppen får i uppdrag att ta fram och etablera en gemensam planeringsprocess som tar hänsyn till resurserna som krävs samt också utföra det som går av planering för 2024-2027. Medellång sikt.</a:t>
            </a:r>
          </a:p>
          <a:p>
            <a:endParaRPr lang="sv-SE">
              <a:solidFill>
                <a:schemeClr val="accent1"/>
              </a:solidFill>
              <a:latin typeface="Franklin Gothic Book"/>
            </a:endParaRPr>
          </a:p>
          <a:p>
            <a:r>
              <a:rPr lang="sv-SE">
                <a:solidFill>
                  <a:schemeClr val="accent1"/>
                </a:solidFill>
                <a:latin typeface="Franklin Gothic Book"/>
              </a:rPr>
              <a:t>
. </a:t>
            </a:r>
            <a:endParaRPr lang="sv-SE">
              <a:solidFill>
                <a:schemeClr val="accent1"/>
              </a:solidFill>
            </a:endParaRPr>
          </a:p>
          <a:p>
            <a:endParaRPr lang="sv-SE"/>
          </a:p>
          <a:p>
            <a:endParaRPr lang="sv-SE"/>
          </a:p>
          <a:p>
            <a:endParaRPr lang="sv-SE"/>
          </a:p>
        </p:txBody>
      </p:sp>
    </p:spTree>
    <p:extLst>
      <p:ext uri="{BB962C8B-B14F-4D97-AF65-F5344CB8AC3E}">
        <p14:creationId xmlns:p14="http://schemas.microsoft.com/office/powerpoint/2010/main" val="352663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C192EA8-8754-D871-619E-A49F6B921B6C}"/>
              </a:ext>
            </a:extLst>
          </p:cNvPr>
          <p:cNvSpPr>
            <a:spLocks noGrp="1"/>
          </p:cNvSpPr>
          <p:nvPr>
            <p:ph type="body" sz="quarter" idx="10"/>
          </p:nvPr>
        </p:nvSpPr>
        <p:spPr>
          <a:xfrm>
            <a:off x="3537348" y="26894"/>
            <a:ext cx="5393339" cy="491837"/>
          </a:xfrm>
        </p:spPr>
        <p:txBody>
          <a:bodyPr/>
          <a:lstStyle/>
          <a:p>
            <a:r>
              <a:rPr lang="sv-SE"/>
              <a:t>Behålla</a:t>
            </a:r>
          </a:p>
        </p:txBody>
      </p:sp>
      <p:sp>
        <p:nvSpPr>
          <p:cNvPr id="5" name="Platshållare för text 4">
            <a:extLst>
              <a:ext uri="{FF2B5EF4-FFF2-40B4-BE49-F238E27FC236}">
                <a16:creationId xmlns:a16="http://schemas.microsoft.com/office/drawing/2014/main" id="{3C5F31A0-0054-7A7E-6021-D16FDAEB044A}"/>
              </a:ext>
            </a:extLst>
          </p:cNvPr>
          <p:cNvSpPr>
            <a:spLocks noGrp="1"/>
          </p:cNvSpPr>
          <p:nvPr>
            <p:ph type="body" sz="quarter" idx="11"/>
          </p:nvPr>
        </p:nvSpPr>
        <p:spPr>
          <a:xfrm>
            <a:off x="3537348" y="598220"/>
            <a:ext cx="5424724" cy="5052291"/>
          </a:xfrm>
        </p:spPr>
        <p:txBody>
          <a:bodyPr lIns="91440" tIns="45720" rIns="91440" bIns="45720" anchor="t"/>
          <a:lstStyle/>
          <a:p>
            <a:r>
              <a:rPr lang="sv-SE" sz="900" b="1">
                <a:latin typeface="Franklin Gothic Book"/>
              </a:rPr>
              <a:t>Nuläge: Personalomsättning</a:t>
            </a:r>
            <a:endParaRPr lang="en-US"/>
          </a:p>
          <a:p>
            <a:r>
              <a:rPr lang="sv-SE" sz="900">
                <a:latin typeface="Franklin Gothic Book"/>
              </a:rPr>
              <a:t>Personalomsättning i förarkåren ligger mellan 11 och 14 % då den interna rörligheten inkluderats. Förare som går till annan tjänst internt går oftast till tjänster där tidigare förarerfarenhet krävs eller krävts tidigare – instruktör eller trafikledning. Den externa rörligheten ligger runt 7 %. En extern rörlighet runt 8 % anses normal i yrken där krav vid anställning är relativt låga. Den ökande trenden av avgångar är dock oroande. Åtgärder behöver göras för att omsättningen ska hållas kvar på samma nivå och möjligtvis minska något. GS anser det viktigt att hålla interna karriärvägar öppna för attraktivitetens skull. Ökande stress i trafikmiljön </a:t>
            </a:r>
            <a:r>
              <a:rPr lang="sv-SE" sz="900" err="1">
                <a:latin typeface="Franklin Gothic Book"/>
              </a:rPr>
              <a:t>pga</a:t>
            </a:r>
            <a:r>
              <a:rPr lang="sv-SE" sz="900">
                <a:latin typeface="Franklin Gothic Book"/>
              </a:rPr>
              <a:t> otillräckliga körtider, brister i arbetsmiljön och arbetstider som är svåra att kombinera med  fritid är faktorer som riskerar att driva upp omsättningen. Involvering i verksamheten, delaktighet och ett nära ledarskap är nyckelfaktorer vid sidan av mer konkreta förbättringar som krävs i exempelvis schema, bana och vagn. </a:t>
            </a:r>
          </a:p>
          <a:p>
            <a:r>
              <a:rPr lang="sv-SE" sz="900" b="1">
                <a:latin typeface="Franklin Gothic Book"/>
              </a:rPr>
              <a:t>Åtgärder: </a:t>
            </a:r>
            <a:endParaRPr lang="sv-SE"/>
          </a:p>
          <a:p>
            <a:pPr marL="171450" indent="-171450">
              <a:buChar char="•"/>
            </a:pPr>
            <a:r>
              <a:rPr lang="sv-SE" sz="900">
                <a:latin typeface="Franklin Gothic Book"/>
              </a:rPr>
              <a:t>GS genomför lönejustering 1500 kr utöver kollektivavtalad lönerevision 2023 och 2024. Kort och medellång sikt</a:t>
            </a:r>
            <a:r>
              <a:rPr lang="sv-SE" sz="1100">
                <a:latin typeface="Franklin Gothic Book"/>
              </a:rPr>
              <a:t>.</a:t>
            </a:r>
            <a:endParaRPr lang="sv-SE" sz="900">
              <a:latin typeface="Franklin Gothic Book"/>
            </a:endParaRPr>
          </a:p>
          <a:p>
            <a:pPr marL="171450" indent="-171450">
              <a:buChar char="•"/>
            </a:pPr>
            <a:r>
              <a:rPr lang="sv-SE" sz="900">
                <a:latin typeface="Franklin Gothic Book"/>
              </a:rPr>
              <a:t>GS ger lönetillägg på C och N tjänster inför allmän omplacering dec -23 för att frigöra fler dagtjänster för nyanställda. Kort sikt.</a:t>
            </a:r>
            <a:endParaRPr lang="sv-SE"/>
          </a:p>
          <a:p>
            <a:pPr marL="171450" indent="-171450">
              <a:buChar char="•"/>
            </a:pPr>
            <a:r>
              <a:rPr lang="sv-SE" sz="900">
                <a:latin typeface="Franklin Gothic Book"/>
              </a:rPr>
              <a:t>GS utreder möjlighet till ökat DK-tillägg för att attrahera befintliga förare att söka sig till DK-scheman . Kort sikt.</a:t>
            </a:r>
          </a:p>
          <a:p>
            <a:pPr marL="171450" indent="-171450">
              <a:buFont typeface="Arial"/>
              <a:buChar char="•"/>
            </a:pPr>
            <a:r>
              <a:rPr lang="sv-SE" sz="900">
                <a:latin typeface="Franklin Gothic Book"/>
              </a:rPr>
              <a:t>GS utvecklar arbetet med förbättringsteam förare. Kort till medellång sikt.</a:t>
            </a:r>
            <a:endParaRPr lang="sv-SE"/>
          </a:p>
          <a:p>
            <a:pPr marL="171450" indent="-171450">
              <a:buFont typeface="Arial"/>
              <a:buChar char="•"/>
            </a:pPr>
            <a:r>
              <a:rPr lang="sv-SE" sz="900">
                <a:latin typeface="Franklin Gothic Book"/>
              </a:rPr>
              <a:t>GS kartlägger och optimerar gruppchefernas uppdrag ur ett </a:t>
            </a:r>
            <a:r>
              <a:rPr lang="sv-SE" sz="900" err="1">
                <a:latin typeface="Franklin Gothic Book"/>
              </a:rPr>
              <a:t>behållaperspektiv</a:t>
            </a:r>
            <a:r>
              <a:rPr lang="sv-SE" sz="900">
                <a:latin typeface="Franklin Gothic Book"/>
              </a:rPr>
              <a:t> </a:t>
            </a:r>
            <a:br>
              <a:rPr lang="sv-SE" sz="900">
                <a:latin typeface="Franklin Gothic Book"/>
              </a:rPr>
            </a:br>
            <a:r>
              <a:rPr lang="sv-SE" sz="900">
                <a:latin typeface="Franklin Gothic Book"/>
              </a:rPr>
              <a:t>(både GC och förare). Antal medarbetare ses över. Medellång sikt.</a:t>
            </a:r>
          </a:p>
          <a:p>
            <a:pPr marL="171450" indent="-171450">
              <a:buFont typeface="Arial"/>
              <a:buChar char="•"/>
            </a:pPr>
            <a:r>
              <a:rPr lang="sv-SE" sz="900">
                <a:latin typeface="Franklin Gothic Book"/>
              </a:rPr>
              <a:t>GS flyttar personalansvaret för elever under utbildning från HR till gruppchef</a:t>
            </a:r>
            <a:br>
              <a:rPr lang="sv-SE" sz="900">
                <a:latin typeface="Franklin Gothic Book"/>
              </a:rPr>
            </a:br>
            <a:r>
              <a:rPr lang="sv-SE" sz="900">
                <a:latin typeface="Franklin Gothic Book"/>
              </a:rPr>
              <a:t> hos trafikpersonal.. 1 augusti. Kort sikt. </a:t>
            </a:r>
            <a:endParaRPr lang="en-US"/>
          </a:p>
        </p:txBody>
      </p:sp>
    </p:spTree>
    <p:extLst>
      <p:ext uri="{BB962C8B-B14F-4D97-AF65-F5344CB8AC3E}">
        <p14:creationId xmlns:p14="http://schemas.microsoft.com/office/powerpoint/2010/main" val="327722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C192EA8-8754-D871-619E-A49F6B921B6C}"/>
              </a:ext>
            </a:extLst>
          </p:cNvPr>
          <p:cNvSpPr>
            <a:spLocks noGrp="1"/>
          </p:cNvSpPr>
          <p:nvPr>
            <p:ph type="body" sz="quarter" idx="10"/>
          </p:nvPr>
        </p:nvSpPr>
        <p:spPr>
          <a:xfrm>
            <a:off x="3562196" y="55469"/>
            <a:ext cx="5393339" cy="491837"/>
          </a:xfrm>
        </p:spPr>
        <p:txBody>
          <a:bodyPr/>
          <a:lstStyle/>
          <a:p>
            <a:r>
              <a:rPr lang="sv-SE"/>
              <a:t>Behålla</a:t>
            </a:r>
          </a:p>
        </p:txBody>
      </p:sp>
      <p:sp>
        <p:nvSpPr>
          <p:cNvPr id="5" name="Platshållare för text 4">
            <a:extLst>
              <a:ext uri="{FF2B5EF4-FFF2-40B4-BE49-F238E27FC236}">
                <a16:creationId xmlns:a16="http://schemas.microsoft.com/office/drawing/2014/main" id="{3C5F31A0-0054-7A7E-6021-D16FDAEB044A}"/>
              </a:ext>
            </a:extLst>
          </p:cNvPr>
          <p:cNvSpPr>
            <a:spLocks noGrp="1"/>
          </p:cNvSpPr>
          <p:nvPr>
            <p:ph type="body" sz="quarter" idx="11"/>
          </p:nvPr>
        </p:nvSpPr>
        <p:spPr>
          <a:xfrm>
            <a:off x="3615984" y="814566"/>
            <a:ext cx="4629594" cy="3111846"/>
          </a:xfrm>
        </p:spPr>
        <p:txBody>
          <a:bodyPr lIns="91440" tIns="45720" rIns="91440" bIns="45720" anchor="t"/>
          <a:lstStyle/>
          <a:p>
            <a:r>
              <a:rPr lang="sv-SE" b="1">
                <a:latin typeface="Franklin Gothic Book"/>
              </a:rPr>
              <a:t>Nuläge: Personalomsättning</a:t>
            </a:r>
          </a:p>
          <a:p>
            <a:r>
              <a:rPr lang="sv-SE">
                <a:latin typeface="Franklin Gothic Book"/>
              </a:rPr>
              <a:t>Forts:</a:t>
            </a:r>
          </a:p>
          <a:p>
            <a:pPr marL="171450" indent="-171450">
              <a:buFont typeface="Arial,Sans-Serif"/>
              <a:buChar char="•"/>
            </a:pPr>
            <a:r>
              <a:rPr lang="sv-SE" sz="900">
                <a:latin typeface="Franklin Gothic Book"/>
              </a:rPr>
              <a:t>GS utreder möjlighet att skapa 5st eller fler DK-kategorier och därmed minska maximala start-/ sluttider för DK. Ger också effekt på rekrytera. Kort till medellång sikt.</a:t>
            </a:r>
            <a:endParaRPr lang="en-US" sz="900">
              <a:latin typeface="Franklin Gothic Book"/>
            </a:endParaRPr>
          </a:p>
          <a:p>
            <a:pPr marL="171450" indent="-171450">
              <a:buFont typeface="Arial,Sans-Serif"/>
              <a:buChar char="•"/>
            </a:pPr>
            <a:r>
              <a:rPr lang="sv-SE" sz="900">
                <a:latin typeface="Franklin Gothic Book"/>
              </a:rPr>
              <a:t>Körtidsanalys är genomförd och förslag till förbättringar införs 2024-12-10. Medellång sikt</a:t>
            </a:r>
            <a:endParaRPr lang="sv-SE"/>
          </a:p>
          <a:p>
            <a:pPr marL="171450" indent="-171450">
              <a:buFont typeface="Arial,Sans-Serif"/>
              <a:buChar char="•"/>
            </a:pPr>
            <a:r>
              <a:rPr lang="sv-SE" sz="900">
                <a:latin typeface="Franklin Gothic Book"/>
              </a:rPr>
              <a:t>GS utreder nya schemaläggningsalternativ, fasta start- eller slutspann, ersättande av </a:t>
            </a:r>
            <a:r>
              <a:rPr lang="sv-SE" sz="900" err="1">
                <a:latin typeface="Franklin Gothic Book"/>
              </a:rPr>
              <a:t>senioritetsprincipen</a:t>
            </a:r>
            <a:r>
              <a:rPr lang="sv-SE" sz="900">
                <a:latin typeface="Franklin Gothic Book"/>
              </a:rPr>
              <a:t> och möjlighet till attraktivt schemaerbjudande för nyanställda. Införande 2025-01-12. Lång sikt.</a:t>
            </a:r>
            <a:endParaRPr lang="en-US" sz="900">
              <a:latin typeface="Franklin Gothic Book"/>
            </a:endParaRPr>
          </a:p>
          <a:p>
            <a:pPr marL="171450" indent="-171450">
              <a:buFontTx/>
              <a:buChar char="-"/>
            </a:pPr>
            <a:r>
              <a:rPr lang="sv-SE" sz="900">
                <a:latin typeface="Franklin Gothic Book"/>
              </a:rPr>
              <a:t>GS driver aktivt arbetet med att höja kvalitet på spårvagnsanläggningen och för att öka framförhållningen i planering av underhåll i bana. </a:t>
            </a:r>
          </a:p>
          <a:p>
            <a:pPr marL="171450" indent="-171450">
              <a:buFontTx/>
              <a:buChar char="-"/>
            </a:pPr>
            <a:r>
              <a:rPr lang="sv-SE" sz="900">
                <a:latin typeface="Franklin Gothic Book"/>
              </a:rPr>
              <a:t>GS driver aktivt arbetet med att öka framkomligheten och minska risker i banan. </a:t>
            </a:r>
          </a:p>
          <a:p>
            <a:pPr marL="171450" indent="-171450">
              <a:buFontTx/>
              <a:buChar char="-"/>
            </a:pPr>
            <a:r>
              <a:rPr lang="sv-SE" sz="900">
                <a:latin typeface="Franklin Gothic Book"/>
              </a:rPr>
              <a:t>GS driver aktivt arbetet med att underhålla och reinvestera i </a:t>
            </a:r>
            <a:r>
              <a:rPr lang="sv-SE" sz="900" err="1">
                <a:latin typeface="Franklin Gothic Book"/>
              </a:rPr>
              <a:t>vagnsparken</a:t>
            </a:r>
            <a:r>
              <a:rPr lang="sv-SE" sz="900">
                <a:latin typeface="Franklin Gothic Book"/>
              </a:rPr>
              <a:t>. </a:t>
            </a:r>
          </a:p>
          <a:p>
            <a:pPr marL="171450" indent="-171450">
              <a:buFontTx/>
              <a:buChar char="-"/>
            </a:pPr>
            <a:r>
              <a:rPr lang="sv-SE" sz="900">
                <a:latin typeface="Franklin Gothic Book"/>
              </a:rPr>
              <a:t>GS driver aktivt arbetet med underhåll och reinvestering i depåkapacitet. </a:t>
            </a:r>
          </a:p>
          <a:p>
            <a:pPr marL="171450" indent="-171450">
              <a:buFont typeface="Arial"/>
              <a:buChar char="•"/>
            </a:pPr>
            <a:r>
              <a:rPr lang="sv-SE" sz="900">
                <a:latin typeface="Franklin Gothic Book"/>
              </a:rPr>
              <a:t>GS förbättrar kommunikation till förare gällande utveckling av bana, depå och trafikbeställning. Medellång sikt.</a:t>
            </a:r>
          </a:p>
          <a:p>
            <a:pPr marL="171450" indent="-171450">
              <a:buFontTx/>
              <a:buChar char="-"/>
            </a:pPr>
            <a:endParaRPr lang="sv-SE" sz="900">
              <a:latin typeface="Franklin Gothic Book"/>
            </a:endParaRPr>
          </a:p>
          <a:p>
            <a:r>
              <a:rPr lang="sv-SE">
                <a:latin typeface="Franklin Gothic Book"/>
              </a:rPr>
              <a:t>Potential 2024: Personalomsättning förare 12 % </a:t>
            </a:r>
            <a:r>
              <a:rPr lang="sv-SE" err="1">
                <a:latin typeface="Franklin Gothic Book"/>
              </a:rPr>
              <a:t>inkl</a:t>
            </a:r>
            <a:r>
              <a:rPr lang="sv-SE">
                <a:latin typeface="Franklin Gothic Book"/>
              </a:rPr>
              <a:t> intern rörlighet </a:t>
            </a:r>
          </a:p>
          <a:p>
            <a:endParaRPr lang="sv-SE"/>
          </a:p>
          <a:p>
            <a:endParaRPr lang="sv-SE"/>
          </a:p>
          <a:p>
            <a:br>
              <a:rPr lang="sv-SE"/>
            </a:br>
            <a:endParaRPr lang="sv-SE"/>
          </a:p>
        </p:txBody>
      </p:sp>
    </p:spTree>
    <p:extLst>
      <p:ext uri="{BB962C8B-B14F-4D97-AF65-F5344CB8AC3E}">
        <p14:creationId xmlns:p14="http://schemas.microsoft.com/office/powerpoint/2010/main" val="383488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6BD4944-6AB2-679F-5CE4-8FA4FF3ED70E}"/>
              </a:ext>
            </a:extLst>
          </p:cNvPr>
          <p:cNvSpPr>
            <a:spLocks noGrp="1"/>
          </p:cNvSpPr>
          <p:nvPr>
            <p:ph type="body" sz="quarter" idx="10"/>
          </p:nvPr>
        </p:nvSpPr>
        <p:spPr/>
        <p:txBody>
          <a:bodyPr/>
          <a:lstStyle/>
          <a:p>
            <a:r>
              <a:rPr lang="sv-SE"/>
              <a:t>Övrigt</a:t>
            </a:r>
          </a:p>
        </p:txBody>
      </p:sp>
      <p:sp>
        <p:nvSpPr>
          <p:cNvPr id="3" name="Platshållare för text 2">
            <a:extLst>
              <a:ext uri="{FF2B5EF4-FFF2-40B4-BE49-F238E27FC236}">
                <a16:creationId xmlns:a16="http://schemas.microsoft.com/office/drawing/2014/main" id="{AB6DEF0C-B31E-024C-A1EA-97944D946111}"/>
              </a:ext>
            </a:extLst>
          </p:cNvPr>
          <p:cNvSpPr>
            <a:spLocks noGrp="1"/>
          </p:cNvSpPr>
          <p:nvPr>
            <p:ph type="body" sz="quarter" idx="11"/>
          </p:nvPr>
        </p:nvSpPr>
        <p:spPr/>
        <p:txBody>
          <a:bodyPr lIns="91440" tIns="45720" rIns="91440" bIns="45720" anchor="t"/>
          <a:lstStyle/>
          <a:p>
            <a:endParaRPr lang="sv-SE" dirty="0"/>
          </a:p>
          <a:p>
            <a:r>
              <a:rPr lang="sv-SE" dirty="0">
                <a:latin typeface="Franklin Gothic Book"/>
              </a:rPr>
              <a:t>- GS etablerar nyckeltal och uppföljning som möjliggör bättre analys i rekryterings- och utbildningsprocessen och där utvecklingen av alla steg i processen kan följas. </a:t>
            </a:r>
            <a:endParaRPr lang="sv-SE" dirty="0"/>
          </a:p>
        </p:txBody>
      </p:sp>
    </p:spTree>
    <p:extLst>
      <p:ext uri="{BB962C8B-B14F-4D97-AF65-F5344CB8AC3E}">
        <p14:creationId xmlns:p14="http://schemas.microsoft.com/office/powerpoint/2010/main" val="127219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EC6563-DE2F-3CD0-EA0B-0EFF8295B9D9}"/>
              </a:ext>
            </a:extLst>
          </p:cNvPr>
          <p:cNvSpPr>
            <a:spLocks noGrp="1"/>
          </p:cNvSpPr>
          <p:nvPr>
            <p:ph type="body" sz="quarter" idx="10"/>
          </p:nvPr>
        </p:nvSpPr>
        <p:spPr>
          <a:xfrm>
            <a:off x="0" y="91749"/>
            <a:ext cx="9144000" cy="491837"/>
          </a:xfrm>
        </p:spPr>
        <p:txBody>
          <a:bodyPr lIns="91440" tIns="45720" rIns="91440" bIns="45720" anchor="b"/>
          <a:lstStyle/>
          <a:p>
            <a:r>
              <a:rPr lang="en-US">
                <a:latin typeface="Franklin Gothic Demi"/>
              </a:rPr>
              <a:t>Summering </a:t>
            </a:r>
            <a:r>
              <a:rPr lang="sv-SE">
                <a:latin typeface="Franklin Gothic Demi"/>
              </a:rPr>
              <a:t>aktiviteter</a:t>
            </a:r>
            <a:endParaRPr lang="sv-SE"/>
          </a:p>
        </p:txBody>
      </p:sp>
      <p:pic>
        <p:nvPicPr>
          <p:cNvPr id="3" name="Picture 2">
            <a:extLst>
              <a:ext uri="{FF2B5EF4-FFF2-40B4-BE49-F238E27FC236}">
                <a16:creationId xmlns:a16="http://schemas.microsoft.com/office/drawing/2014/main" id="{DD686189-3FF3-3571-FAD1-211D29218872}"/>
              </a:ext>
            </a:extLst>
          </p:cNvPr>
          <p:cNvPicPr>
            <a:picLocks noChangeAspect="1"/>
          </p:cNvPicPr>
          <p:nvPr/>
        </p:nvPicPr>
        <p:blipFill>
          <a:blip r:embed="rId2"/>
          <a:stretch>
            <a:fillRect/>
          </a:stretch>
        </p:blipFill>
        <p:spPr>
          <a:xfrm>
            <a:off x="732184" y="772228"/>
            <a:ext cx="7894981" cy="3880651"/>
          </a:xfrm>
          <a:prstGeom prst="rect">
            <a:avLst/>
          </a:prstGeom>
        </p:spPr>
      </p:pic>
    </p:spTree>
    <p:extLst>
      <p:ext uri="{BB962C8B-B14F-4D97-AF65-F5344CB8AC3E}">
        <p14:creationId xmlns:p14="http://schemas.microsoft.com/office/powerpoint/2010/main" val="3242898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1">
            <a:extLst>
              <a:ext uri="{FF2B5EF4-FFF2-40B4-BE49-F238E27FC236}">
                <a16:creationId xmlns:a16="http://schemas.microsoft.com/office/drawing/2014/main" id="{7F5DA033-1B40-991E-89B1-D8F0A96D5CE3}"/>
              </a:ext>
            </a:extLst>
          </p:cNvPr>
          <p:cNvSpPr>
            <a:spLocks noGrp="1"/>
          </p:cNvSpPr>
          <p:nvPr>
            <p:ph type="body" sz="quarter" idx="10"/>
          </p:nvPr>
        </p:nvSpPr>
        <p:spPr>
          <a:xfrm>
            <a:off x="216736" y="783314"/>
            <a:ext cx="8713141" cy="795729"/>
          </a:xfrm>
        </p:spPr>
        <p:txBody>
          <a:bodyPr lIns="91440" tIns="45720" rIns="91440" bIns="45720" anchor="ctr"/>
          <a:lstStyle/>
          <a:p>
            <a:r>
              <a:rPr lang="sv-SE" sz="2800">
                <a:latin typeface="Franklin Gothic Demi"/>
              </a:rPr>
              <a:t>Utfall efter genomförda aktiviteter</a:t>
            </a:r>
            <a:endParaRPr lang="sv-SE" sz="2800"/>
          </a:p>
        </p:txBody>
      </p:sp>
      <p:sp>
        <p:nvSpPr>
          <p:cNvPr id="2" name="textruta 1">
            <a:extLst>
              <a:ext uri="{FF2B5EF4-FFF2-40B4-BE49-F238E27FC236}">
                <a16:creationId xmlns:a16="http://schemas.microsoft.com/office/drawing/2014/main" id="{FA3973C9-E69F-DBAC-E9C2-16A181971B98}"/>
              </a:ext>
            </a:extLst>
          </p:cNvPr>
          <p:cNvSpPr txBox="1"/>
          <p:nvPr/>
        </p:nvSpPr>
        <p:spPr>
          <a:xfrm>
            <a:off x="309420" y="3195146"/>
            <a:ext cx="6017421" cy="923330"/>
          </a:xfrm>
          <a:prstGeom prst="rect">
            <a:avLst/>
          </a:prstGeom>
          <a:noFill/>
        </p:spPr>
        <p:txBody>
          <a:bodyPr wrap="square" lIns="91440" tIns="45720" rIns="91440" bIns="45720" rtlCol="0" anchor="t">
            <a:spAutoFit/>
          </a:bodyPr>
          <a:lstStyle/>
          <a:p>
            <a:endParaRPr lang="sv-SE" dirty="0">
              <a:solidFill>
                <a:schemeClr val="bg1"/>
              </a:solidFill>
              <a:cs typeface="Calibri"/>
            </a:endParaRPr>
          </a:p>
          <a:p>
            <a:r>
              <a:rPr lang="sv-SE" dirty="0">
                <a:solidFill>
                  <a:schemeClr val="bg1"/>
                </a:solidFill>
              </a:rPr>
              <a:t>2023 45 % förare efter provanställning = </a:t>
            </a:r>
            <a:r>
              <a:rPr lang="sv-SE" dirty="0">
                <a:solidFill>
                  <a:schemeClr val="accent1"/>
                </a:solidFill>
              </a:rPr>
              <a:t>45 </a:t>
            </a:r>
            <a:r>
              <a:rPr lang="sv-SE" dirty="0" err="1">
                <a:solidFill>
                  <a:schemeClr val="accent1"/>
                </a:solidFill>
              </a:rPr>
              <a:t>st</a:t>
            </a:r>
            <a:endParaRPr lang="sv-SE" dirty="0">
              <a:solidFill>
                <a:schemeClr val="accent1"/>
              </a:solidFill>
              <a:cs typeface="Calibri"/>
            </a:endParaRPr>
          </a:p>
          <a:p>
            <a:r>
              <a:rPr lang="sv-SE" dirty="0">
                <a:solidFill>
                  <a:schemeClr val="bg1"/>
                </a:solidFill>
              </a:rPr>
              <a:t>2024 80 % förare efter provanställning = 112 </a:t>
            </a:r>
            <a:r>
              <a:rPr lang="sv-SE" dirty="0" err="1">
                <a:solidFill>
                  <a:schemeClr val="bg1"/>
                </a:solidFill>
              </a:rPr>
              <a:t>st</a:t>
            </a:r>
            <a:r>
              <a:rPr lang="sv-SE" dirty="0">
                <a:solidFill>
                  <a:schemeClr val="bg1"/>
                </a:solidFill>
              </a:rPr>
              <a:t>, behålla 1 % 8 </a:t>
            </a:r>
            <a:r>
              <a:rPr lang="sv-SE" dirty="0" err="1">
                <a:solidFill>
                  <a:schemeClr val="bg1"/>
                </a:solidFill>
              </a:rPr>
              <a:t>st</a:t>
            </a:r>
            <a:r>
              <a:rPr lang="sv-SE" dirty="0">
                <a:solidFill>
                  <a:schemeClr val="bg1"/>
                </a:solidFill>
              </a:rPr>
              <a:t> = </a:t>
            </a:r>
            <a:r>
              <a:rPr lang="sv-SE" dirty="0">
                <a:solidFill>
                  <a:schemeClr val="accent1"/>
                </a:solidFill>
              </a:rPr>
              <a:t>120 </a:t>
            </a:r>
            <a:r>
              <a:rPr lang="sv-SE" dirty="0" err="1">
                <a:solidFill>
                  <a:schemeClr val="accent1"/>
                </a:solidFill>
              </a:rPr>
              <a:t>st</a:t>
            </a:r>
            <a:endParaRPr lang="sv-SE" dirty="0">
              <a:solidFill>
                <a:schemeClr val="accent1"/>
              </a:solidFill>
              <a:cs typeface="Calibri"/>
            </a:endParaRPr>
          </a:p>
          <a:p>
            <a:r>
              <a:rPr lang="sv-SE" dirty="0">
                <a:solidFill>
                  <a:schemeClr val="bg1"/>
                </a:solidFill>
                <a:cs typeface="Calibri"/>
              </a:rPr>
              <a:t>2025 95 % förare </a:t>
            </a:r>
            <a:r>
              <a:rPr lang="sv-SE" dirty="0">
                <a:solidFill>
                  <a:schemeClr val="bg1"/>
                </a:solidFill>
              </a:rPr>
              <a:t>efter provanställning </a:t>
            </a:r>
            <a:r>
              <a:rPr lang="sv-SE" dirty="0">
                <a:solidFill>
                  <a:schemeClr val="bg1"/>
                </a:solidFill>
                <a:cs typeface="Calibri"/>
              </a:rPr>
              <a:t>= </a:t>
            </a:r>
            <a:r>
              <a:rPr lang="sv-SE" dirty="0">
                <a:solidFill>
                  <a:schemeClr val="accent1"/>
                </a:solidFill>
                <a:cs typeface="Calibri"/>
              </a:rPr>
              <a:t>133 </a:t>
            </a:r>
            <a:r>
              <a:rPr lang="sv-SE" dirty="0" err="1">
                <a:solidFill>
                  <a:schemeClr val="accent1"/>
                </a:solidFill>
                <a:cs typeface="Calibri"/>
              </a:rPr>
              <a:t>st</a:t>
            </a:r>
            <a:r>
              <a:rPr lang="sv-SE" dirty="0">
                <a:solidFill>
                  <a:schemeClr val="accent1"/>
                </a:solidFill>
                <a:cs typeface="Calibri"/>
              </a:rPr>
              <a:t> </a:t>
            </a:r>
          </a:p>
        </p:txBody>
      </p:sp>
      <p:pic>
        <p:nvPicPr>
          <p:cNvPr id="5" name="Picture 4">
            <a:extLst>
              <a:ext uri="{FF2B5EF4-FFF2-40B4-BE49-F238E27FC236}">
                <a16:creationId xmlns:a16="http://schemas.microsoft.com/office/drawing/2014/main" id="{88B0694E-C601-5465-C54F-B29B4F3E029B}"/>
              </a:ext>
            </a:extLst>
          </p:cNvPr>
          <p:cNvPicPr>
            <a:picLocks noChangeAspect="1"/>
          </p:cNvPicPr>
          <p:nvPr/>
        </p:nvPicPr>
        <p:blipFill>
          <a:blip r:embed="rId3"/>
          <a:stretch>
            <a:fillRect/>
          </a:stretch>
        </p:blipFill>
        <p:spPr>
          <a:xfrm>
            <a:off x="418712" y="1877011"/>
            <a:ext cx="8318240" cy="1389478"/>
          </a:xfrm>
          <a:prstGeom prst="rect">
            <a:avLst/>
          </a:prstGeom>
        </p:spPr>
      </p:pic>
      <p:sp>
        <p:nvSpPr>
          <p:cNvPr id="6" name="Oval 5">
            <a:extLst>
              <a:ext uri="{FF2B5EF4-FFF2-40B4-BE49-F238E27FC236}">
                <a16:creationId xmlns:a16="http://schemas.microsoft.com/office/drawing/2014/main" id="{6B86EB62-AC7A-43E9-7F12-B4C9F5CBA255}"/>
              </a:ext>
            </a:extLst>
          </p:cNvPr>
          <p:cNvSpPr/>
          <p:nvPr/>
        </p:nvSpPr>
        <p:spPr>
          <a:xfrm>
            <a:off x="7858223" y="2215795"/>
            <a:ext cx="825499" cy="11656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83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C192EA8-8754-D871-619E-A49F6B921B6C}"/>
              </a:ext>
            </a:extLst>
          </p:cNvPr>
          <p:cNvSpPr>
            <a:spLocks noGrp="1"/>
          </p:cNvSpPr>
          <p:nvPr>
            <p:ph type="body" sz="quarter" idx="10"/>
          </p:nvPr>
        </p:nvSpPr>
        <p:spPr>
          <a:xfrm>
            <a:off x="4189782" y="59484"/>
            <a:ext cx="4225404" cy="491837"/>
          </a:xfrm>
        </p:spPr>
        <p:txBody>
          <a:bodyPr/>
          <a:lstStyle/>
          <a:p>
            <a:r>
              <a:rPr lang="sv-SE"/>
              <a:t>Bakgrund</a:t>
            </a:r>
          </a:p>
        </p:txBody>
      </p:sp>
      <p:sp>
        <p:nvSpPr>
          <p:cNvPr id="5" name="Platshållare för text 4">
            <a:extLst>
              <a:ext uri="{FF2B5EF4-FFF2-40B4-BE49-F238E27FC236}">
                <a16:creationId xmlns:a16="http://schemas.microsoft.com/office/drawing/2014/main" id="{3C5F31A0-0054-7A7E-6021-D16FDAEB044A}"/>
              </a:ext>
            </a:extLst>
          </p:cNvPr>
          <p:cNvSpPr>
            <a:spLocks noGrp="1"/>
          </p:cNvSpPr>
          <p:nvPr>
            <p:ph type="body" sz="quarter" idx="11"/>
          </p:nvPr>
        </p:nvSpPr>
        <p:spPr>
          <a:xfrm>
            <a:off x="4283440" y="726133"/>
            <a:ext cx="4225405" cy="3979894"/>
          </a:xfrm>
        </p:spPr>
        <p:txBody>
          <a:bodyPr lIns="91440" tIns="45720" rIns="91440" bIns="45720" anchor="t"/>
          <a:lstStyle/>
          <a:p>
            <a:r>
              <a:rPr lang="sv-SE">
                <a:latin typeface="Franklin Gothic Book"/>
              </a:rPr>
              <a:t>Brist på spårvagnsförare beror på att GS har historiskt haft fler avgångar än tillförsel av nya spårvagnsförare. Frågan har hanterats även tidigare och GS har löpande arbetat för att motverka bristen. Frågan om förarlönernas bristande konkurrenskraft har lyfts i budgetprocess 2021 och 2022. Justering av löneläge är nu godkänd inför lönerevision 2023. </a:t>
            </a:r>
          </a:p>
          <a:p>
            <a:r>
              <a:rPr lang="sv-SE">
                <a:latin typeface="Franklin Gothic Book"/>
              </a:rPr>
              <a:t>Antal utbildningsplatser ökades under 2022 från 80 till 140. Annonsering med större spridning i sociala medier genomfördes för att få balans i antal förare inför årets slut och inför kommande produktionsökningar.</a:t>
            </a:r>
          </a:p>
          <a:p>
            <a:r>
              <a:rPr lang="sv-SE">
                <a:latin typeface="Franklin Gothic Book"/>
              </a:rPr>
              <a:t>Utfallet under 2022 blev att det rekryterades 110 nya förare varav 60 var kvar efter utbildning och provanställningen. Samtidigt avgick ca 80 tillsvidareanställda förare och året stängdes med större brist än vid ingången i året (-43). Ökat fokus på ’fylla platserna’ under 2022 påverkade examinationsgraden negativt. </a:t>
            </a:r>
          </a:p>
          <a:p>
            <a:r>
              <a:rPr lang="sv-SE">
                <a:latin typeface="Franklin Gothic Book"/>
              </a:rPr>
              <a:t>GS annonserar löpande efter nya förare och rekrytering pågår hela tiden. Antal tillgängliga kursplatser fylls ej med aspiranter som fyller kravprofilen på grund av brist på rätt sökande. Extrapolering av nuvarande trend ger större och större förarbrist kommande år. </a:t>
            </a:r>
          </a:p>
          <a:p>
            <a:r>
              <a:rPr lang="sv-SE">
                <a:latin typeface="Franklin Gothic Book"/>
              </a:rPr>
              <a:t>GS har sammanställt pågående, planerade och föreslagna aktiviteter för att vända trenden i denna handlingsplan. </a:t>
            </a:r>
          </a:p>
          <a:p>
            <a:endParaRPr lang="sv-SE"/>
          </a:p>
        </p:txBody>
      </p:sp>
    </p:spTree>
    <p:extLst>
      <p:ext uri="{BB962C8B-B14F-4D97-AF65-F5344CB8AC3E}">
        <p14:creationId xmlns:p14="http://schemas.microsoft.com/office/powerpoint/2010/main" val="245887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3">
            <a:extLst>
              <a:ext uri="{FF2B5EF4-FFF2-40B4-BE49-F238E27FC236}">
                <a16:creationId xmlns:a16="http://schemas.microsoft.com/office/drawing/2014/main" id="{88075AAF-DF9D-1741-DF4C-B4F1EBB19B4B}"/>
              </a:ext>
            </a:extLst>
          </p:cNvPr>
          <p:cNvSpPr>
            <a:spLocks noGrp="1"/>
          </p:cNvSpPr>
          <p:nvPr>
            <p:ph type="body" sz="quarter" idx="10"/>
          </p:nvPr>
        </p:nvSpPr>
        <p:spPr>
          <a:xfrm>
            <a:off x="81608" y="672397"/>
            <a:ext cx="4225404" cy="491837"/>
          </a:xfrm>
        </p:spPr>
        <p:txBody>
          <a:bodyPr lIns="91440" tIns="45720" rIns="91440" bIns="45720" anchor="ctr"/>
          <a:lstStyle/>
          <a:p>
            <a:r>
              <a:rPr lang="sv-SE">
                <a:latin typeface="Franklin Gothic Demi"/>
              </a:rPr>
              <a:t>Bakgrund i siffror</a:t>
            </a:r>
            <a:endParaRPr lang="sv-SE"/>
          </a:p>
        </p:txBody>
      </p:sp>
      <p:sp>
        <p:nvSpPr>
          <p:cNvPr id="2" name="textruta 1">
            <a:extLst>
              <a:ext uri="{FF2B5EF4-FFF2-40B4-BE49-F238E27FC236}">
                <a16:creationId xmlns:a16="http://schemas.microsoft.com/office/drawing/2014/main" id="{1038C54B-357D-66D6-0329-ADCE1BCCB942}"/>
              </a:ext>
            </a:extLst>
          </p:cNvPr>
          <p:cNvSpPr txBox="1"/>
          <p:nvPr/>
        </p:nvSpPr>
        <p:spPr>
          <a:xfrm>
            <a:off x="348330" y="3507702"/>
            <a:ext cx="5105917" cy="300082"/>
          </a:xfrm>
          <a:prstGeom prst="rect">
            <a:avLst/>
          </a:prstGeom>
          <a:noFill/>
        </p:spPr>
        <p:txBody>
          <a:bodyPr wrap="square" lIns="91440" tIns="45720" rIns="91440" bIns="45720" rtlCol="0" anchor="t">
            <a:spAutoFit/>
          </a:bodyPr>
          <a:lstStyle/>
          <a:p>
            <a:r>
              <a:rPr lang="sv-SE">
                <a:solidFill>
                  <a:schemeClr val="bg1"/>
                </a:solidFill>
              </a:rPr>
              <a:t>Denna tabell visar förarbristen om trenden vi ser idag får fortsätta. </a:t>
            </a:r>
            <a:endParaRPr lang="sv-SE">
              <a:solidFill>
                <a:schemeClr val="bg1"/>
              </a:solidFill>
              <a:cs typeface="Calibri"/>
            </a:endParaRPr>
          </a:p>
        </p:txBody>
      </p:sp>
      <p:pic>
        <p:nvPicPr>
          <p:cNvPr id="3" name="Picture 2">
            <a:extLst>
              <a:ext uri="{FF2B5EF4-FFF2-40B4-BE49-F238E27FC236}">
                <a16:creationId xmlns:a16="http://schemas.microsoft.com/office/drawing/2014/main" id="{5BDD01AD-2069-A785-D998-DB246E683551}"/>
              </a:ext>
            </a:extLst>
          </p:cNvPr>
          <p:cNvPicPr>
            <a:picLocks noChangeAspect="1"/>
          </p:cNvPicPr>
          <p:nvPr/>
        </p:nvPicPr>
        <p:blipFill>
          <a:blip r:embed="rId3"/>
          <a:stretch>
            <a:fillRect/>
          </a:stretch>
        </p:blipFill>
        <p:spPr>
          <a:xfrm>
            <a:off x="298938" y="1853321"/>
            <a:ext cx="8538796" cy="1282992"/>
          </a:xfrm>
          <a:prstGeom prst="rect">
            <a:avLst/>
          </a:prstGeom>
        </p:spPr>
      </p:pic>
      <p:sp>
        <p:nvSpPr>
          <p:cNvPr id="5" name="Oval 4">
            <a:extLst>
              <a:ext uri="{FF2B5EF4-FFF2-40B4-BE49-F238E27FC236}">
                <a16:creationId xmlns:a16="http://schemas.microsoft.com/office/drawing/2014/main" id="{C3B5C93D-9D7B-2D44-E59B-AF2D4043E0F3}"/>
              </a:ext>
            </a:extLst>
          </p:cNvPr>
          <p:cNvSpPr/>
          <p:nvPr/>
        </p:nvSpPr>
        <p:spPr>
          <a:xfrm>
            <a:off x="7966009" y="1726163"/>
            <a:ext cx="839755" cy="1592035"/>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35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1">
            <a:extLst>
              <a:ext uri="{FF2B5EF4-FFF2-40B4-BE49-F238E27FC236}">
                <a16:creationId xmlns:a16="http://schemas.microsoft.com/office/drawing/2014/main" id="{3EF0FF70-69FF-3901-F775-CDCD7B1D3641}"/>
              </a:ext>
            </a:extLst>
          </p:cNvPr>
          <p:cNvSpPr txBox="1">
            <a:spLocks/>
          </p:cNvSpPr>
          <p:nvPr/>
        </p:nvSpPr>
        <p:spPr>
          <a:xfrm>
            <a:off x="215152" y="71327"/>
            <a:ext cx="8290671" cy="491837"/>
          </a:xfrm>
          <a:prstGeom prst="rect">
            <a:avLst/>
          </a:prstGeom>
        </p:spPr>
        <p:txBody>
          <a:bodyPr lIns="91440" tIns="45720" rIns="91440" bIns="45720" anchor="b"/>
          <a:lstStyle>
            <a:lvl1pPr marL="0" indent="0" algn="ctr" defTabSz="685800" rtl="0" eaLnBrk="1" latinLnBrk="0" hangingPunct="1">
              <a:lnSpc>
                <a:spcPts val="2070"/>
              </a:lnSpc>
              <a:spcBef>
                <a:spcPts val="750"/>
              </a:spcBef>
              <a:buFont typeface="Arial" panose="020B0604020202020204" pitchFamily="34" charset="0"/>
              <a:buNone/>
              <a:defRPr sz="2700" b="1" i="0" kern="1200">
                <a:solidFill>
                  <a:schemeClr val="bg1"/>
                </a:solidFill>
                <a:latin typeface="Franklin Gothic Demi" panose="020B06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sz="2000">
                <a:latin typeface="Franklin Gothic Demi"/>
              </a:rPr>
              <a:t>Förarprognos höst 2023, </a:t>
            </a:r>
            <a:r>
              <a:rPr lang="sv-SE" sz="2000">
                <a:solidFill>
                  <a:schemeClr val="accent1"/>
                </a:solidFill>
                <a:latin typeface="Franklin Gothic Demi"/>
              </a:rPr>
              <a:t>med trafikreducering, TRI och M33, utan APT</a:t>
            </a:r>
          </a:p>
        </p:txBody>
      </p:sp>
      <p:pic>
        <p:nvPicPr>
          <p:cNvPr id="3" name="Picture 2">
            <a:extLst>
              <a:ext uri="{FF2B5EF4-FFF2-40B4-BE49-F238E27FC236}">
                <a16:creationId xmlns:a16="http://schemas.microsoft.com/office/drawing/2014/main" id="{207F0C10-7663-5670-AB23-21EF1D15D233}"/>
              </a:ext>
            </a:extLst>
          </p:cNvPr>
          <p:cNvPicPr>
            <a:picLocks noChangeAspect="1"/>
          </p:cNvPicPr>
          <p:nvPr/>
        </p:nvPicPr>
        <p:blipFill>
          <a:blip r:embed="rId3"/>
          <a:stretch>
            <a:fillRect/>
          </a:stretch>
        </p:blipFill>
        <p:spPr>
          <a:xfrm>
            <a:off x="425727" y="646542"/>
            <a:ext cx="6130786" cy="4231416"/>
          </a:xfrm>
          <a:prstGeom prst="rect">
            <a:avLst/>
          </a:prstGeom>
        </p:spPr>
      </p:pic>
    </p:spTree>
    <p:extLst>
      <p:ext uri="{BB962C8B-B14F-4D97-AF65-F5344CB8AC3E}">
        <p14:creationId xmlns:p14="http://schemas.microsoft.com/office/powerpoint/2010/main" val="307640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39905D4E-5018-45EF-A748-EF21935F671C}"/>
              </a:ext>
            </a:extLst>
          </p:cNvPr>
          <p:cNvGraphicFramePr>
            <a:graphicFrameLocks noGrp="1" noChangeAspect="1"/>
          </p:cNvGraphicFramePr>
          <p:nvPr>
            <p:ph idx="11"/>
          </p:nvPr>
        </p:nvGraphicFramePr>
        <p:xfrm>
          <a:off x="769620" y="220981"/>
          <a:ext cx="7765737" cy="448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 5">
            <a:extLst>
              <a:ext uri="{FF2B5EF4-FFF2-40B4-BE49-F238E27FC236}">
                <a16:creationId xmlns:a16="http://schemas.microsoft.com/office/drawing/2014/main" id="{82BCE480-1B4D-418B-8639-A04419B2A905}"/>
              </a:ext>
            </a:extLst>
          </p:cNvPr>
          <p:cNvGrpSpPr/>
          <p:nvPr/>
        </p:nvGrpSpPr>
        <p:grpSpPr>
          <a:xfrm>
            <a:off x="1891664" y="1715455"/>
            <a:ext cx="4975498" cy="2896001"/>
            <a:chOff x="2713202" y="2276999"/>
            <a:chExt cx="6633997" cy="3861334"/>
          </a:xfrm>
        </p:grpSpPr>
        <p:sp>
          <p:nvSpPr>
            <p:cNvPr id="8" name="Frihandsfigur: Form 7">
              <a:extLst>
                <a:ext uri="{FF2B5EF4-FFF2-40B4-BE49-F238E27FC236}">
                  <a16:creationId xmlns:a16="http://schemas.microsoft.com/office/drawing/2014/main" id="{A10AEDE2-60C1-47BD-A05F-44B4842C45C0}"/>
                </a:ext>
              </a:extLst>
            </p:cNvPr>
            <p:cNvSpPr/>
            <p:nvPr/>
          </p:nvSpPr>
          <p:spPr>
            <a:xfrm>
              <a:off x="7388621" y="2276999"/>
              <a:ext cx="1958578" cy="2304000"/>
            </a:xfrm>
            <a:custGeom>
              <a:avLst/>
              <a:gdLst>
                <a:gd name="connsiteX0" fmla="*/ 0 w 1958578"/>
                <a:gd name="connsiteY0" fmla="*/ 0 h 2304000"/>
                <a:gd name="connsiteX1" fmla="*/ 1958578 w 1958578"/>
                <a:gd name="connsiteY1" fmla="*/ 0 h 2304000"/>
                <a:gd name="connsiteX2" fmla="*/ 1958578 w 1958578"/>
                <a:gd name="connsiteY2" fmla="*/ 2304000 h 2304000"/>
                <a:gd name="connsiteX3" fmla="*/ 0 w 1958578"/>
                <a:gd name="connsiteY3" fmla="*/ 2304000 h 2304000"/>
                <a:gd name="connsiteX4" fmla="*/ 0 w 1958578"/>
                <a:gd name="connsiteY4" fmla="*/ 0 h 23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578" h="2304000">
                  <a:moveTo>
                    <a:pt x="0" y="0"/>
                  </a:moveTo>
                  <a:lnTo>
                    <a:pt x="1958578" y="0"/>
                  </a:lnTo>
                  <a:lnTo>
                    <a:pt x="1958578" y="2304000"/>
                  </a:lnTo>
                  <a:lnTo>
                    <a:pt x="0" y="2304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487680" rIns="0" bIns="487680" numCol="1" spcCol="1270" anchor="ctr" anchorCtr="0">
              <a:noAutofit/>
            </a:bodyPr>
            <a:lstStyle/>
            <a:p>
              <a:pPr algn="ctr" defTabSz="2133600">
                <a:lnSpc>
                  <a:spcPct val="90000"/>
                </a:lnSpc>
                <a:spcBef>
                  <a:spcPct val="0"/>
                </a:spcBef>
                <a:spcAft>
                  <a:spcPct val="35000"/>
                </a:spcAft>
                <a:defRPr/>
              </a:pPr>
              <a:endParaRPr lang="sv-SE" sz="4800">
                <a:solidFill>
                  <a:prstClr val="black">
                    <a:hueOff val="0"/>
                    <a:satOff val="0"/>
                    <a:lumOff val="0"/>
                    <a:alphaOff val="0"/>
                  </a:prstClr>
                </a:solidFill>
                <a:latin typeface="Arial" panose="020B0604020202020204"/>
              </a:endParaRPr>
            </a:p>
          </p:txBody>
        </p:sp>
        <p:sp>
          <p:nvSpPr>
            <p:cNvPr id="9" name="Frihandsfigur: Form 8">
              <a:extLst>
                <a:ext uri="{FF2B5EF4-FFF2-40B4-BE49-F238E27FC236}">
                  <a16:creationId xmlns:a16="http://schemas.microsoft.com/office/drawing/2014/main" id="{AE92C0A1-1E7A-4B69-B1D5-16CE401B32A6}"/>
                </a:ext>
              </a:extLst>
            </p:cNvPr>
            <p:cNvSpPr/>
            <p:nvPr/>
          </p:nvSpPr>
          <p:spPr>
            <a:xfrm>
              <a:off x="5038328" y="2276999"/>
              <a:ext cx="1958578" cy="2304000"/>
            </a:xfrm>
            <a:custGeom>
              <a:avLst/>
              <a:gdLst>
                <a:gd name="connsiteX0" fmla="*/ 0 w 1958578"/>
                <a:gd name="connsiteY0" fmla="*/ 0 h 2304000"/>
                <a:gd name="connsiteX1" fmla="*/ 1958578 w 1958578"/>
                <a:gd name="connsiteY1" fmla="*/ 0 h 2304000"/>
                <a:gd name="connsiteX2" fmla="*/ 1958578 w 1958578"/>
                <a:gd name="connsiteY2" fmla="*/ 2304000 h 2304000"/>
                <a:gd name="connsiteX3" fmla="*/ 0 w 1958578"/>
                <a:gd name="connsiteY3" fmla="*/ 2304000 h 2304000"/>
                <a:gd name="connsiteX4" fmla="*/ 0 w 1958578"/>
                <a:gd name="connsiteY4" fmla="*/ 0 h 23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578" h="2304000">
                  <a:moveTo>
                    <a:pt x="0" y="0"/>
                  </a:moveTo>
                  <a:lnTo>
                    <a:pt x="1958578" y="0"/>
                  </a:lnTo>
                  <a:lnTo>
                    <a:pt x="1958578" y="2304000"/>
                  </a:lnTo>
                  <a:lnTo>
                    <a:pt x="0" y="2304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487680" rIns="0" bIns="487680" numCol="1" spcCol="1270" anchor="ctr" anchorCtr="0">
              <a:noAutofit/>
            </a:bodyPr>
            <a:lstStyle/>
            <a:p>
              <a:pPr algn="ctr" defTabSz="2133600">
                <a:lnSpc>
                  <a:spcPct val="90000"/>
                </a:lnSpc>
                <a:spcBef>
                  <a:spcPct val="0"/>
                </a:spcBef>
                <a:spcAft>
                  <a:spcPct val="35000"/>
                </a:spcAft>
                <a:defRPr/>
              </a:pPr>
              <a:endParaRPr lang="sv-SE" sz="4800">
                <a:solidFill>
                  <a:prstClr val="black">
                    <a:hueOff val="0"/>
                    <a:satOff val="0"/>
                    <a:lumOff val="0"/>
                    <a:alphaOff val="0"/>
                  </a:prstClr>
                </a:solidFill>
                <a:latin typeface="Arial" panose="020B0604020202020204"/>
              </a:endParaRPr>
            </a:p>
          </p:txBody>
        </p:sp>
        <p:sp>
          <p:nvSpPr>
            <p:cNvPr id="10" name="Frihandsfigur: Form 9">
              <a:extLst>
                <a:ext uri="{FF2B5EF4-FFF2-40B4-BE49-F238E27FC236}">
                  <a16:creationId xmlns:a16="http://schemas.microsoft.com/office/drawing/2014/main" id="{C78F6D81-34D3-41BE-85A2-310C5F97DA0B}"/>
                </a:ext>
              </a:extLst>
            </p:cNvPr>
            <p:cNvSpPr/>
            <p:nvPr/>
          </p:nvSpPr>
          <p:spPr>
            <a:xfrm>
              <a:off x="2713202" y="3834333"/>
              <a:ext cx="1958578" cy="2304000"/>
            </a:xfrm>
            <a:custGeom>
              <a:avLst/>
              <a:gdLst>
                <a:gd name="connsiteX0" fmla="*/ 0 w 1958578"/>
                <a:gd name="connsiteY0" fmla="*/ 0 h 2304000"/>
                <a:gd name="connsiteX1" fmla="*/ 1958578 w 1958578"/>
                <a:gd name="connsiteY1" fmla="*/ 0 h 2304000"/>
                <a:gd name="connsiteX2" fmla="*/ 1958578 w 1958578"/>
                <a:gd name="connsiteY2" fmla="*/ 2304000 h 2304000"/>
                <a:gd name="connsiteX3" fmla="*/ 0 w 1958578"/>
                <a:gd name="connsiteY3" fmla="*/ 2304000 h 2304000"/>
                <a:gd name="connsiteX4" fmla="*/ 0 w 1958578"/>
                <a:gd name="connsiteY4" fmla="*/ 0 h 23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578" h="2304000">
                  <a:moveTo>
                    <a:pt x="0" y="0"/>
                  </a:moveTo>
                  <a:lnTo>
                    <a:pt x="1958578" y="0"/>
                  </a:lnTo>
                  <a:lnTo>
                    <a:pt x="1958578" y="2304000"/>
                  </a:lnTo>
                  <a:lnTo>
                    <a:pt x="0" y="2304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487680" rIns="0" bIns="487680" numCol="1" spcCol="1270" anchor="ctr" anchorCtr="0">
              <a:noAutofit/>
            </a:bodyPr>
            <a:lstStyle/>
            <a:p>
              <a:pPr algn="ctr" defTabSz="2133600">
                <a:lnSpc>
                  <a:spcPct val="90000"/>
                </a:lnSpc>
                <a:spcBef>
                  <a:spcPct val="0"/>
                </a:spcBef>
                <a:spcAft>
                  <a:spcPct val="35000"/>
                </a:spcAft>
                <a:defRPr/>
              </a:pPr>
              <a:endParaRPr lang="sv-SE" sz="4800">
                <a:solidFill>
                  <a:prstClr val="black">
                    <a:hueOff val="0"/>
                    <a:satOff val="0"/>
                    <a:lumOff val="0"/>
                    <a:alphaOff val="0"/>
                  </a:prstClr>
                </a:solidFill>
                <a:latin typeface="Arial" panose="020B0604020202020204"/>
              </a:endParaRPr>
            </a:p>
          </p:txBody>
        </p:sp>
      </p:grpSp>
    </p:spTree>
    <p:extLst>
      <p:ext uri="{BB962C8B-B14F-4D97-AF65-F5344CB8AC3E}">
        <p14:creationId xmlns:p14="http://schemas.microsoft.com/office/powerpoint/2010/main" val="58145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FBBDDA37-405B-4A3B-9A25-B0F99C29F94D}"/>
                                            </p:graphicEl>
                                          </p:spTgt>
                                        </p:tgtEl>
                                        <p:attrNameLst>
                                          <p:attrName>style.visibility</p:attrName>
                                        </p:attrNameLst>
                                      </p:cBhvr>
                                      <p:to>
                                        <p:strVal val="visible"/>
                                      </p:to>
                                    </p:set>
                                    <p:animEffect transition="in" filter="fade">
                                      <p:cBhvr>
                                        <p:cTn id="7" dur="500"/>
                                        <p:tgtEl>
                                          <p:spTgt spid="4">
                                            <p:graphicEl>
                                              <a:dgm id="{FBBDDA37-405B-4A3B-9A25-B0F99C29F9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C192EA8-8754-D871-619E-A49F6B921B6C}"/>
              </a:ext>
            </a:extLst>
          </p:cNvPr>
          <p:cNvSpPr>
            <a:spLocks noGrp="1"/>
          </p:cNvSpPr>
          <p:nvPr>
            <p:ph type="body" sz="quarter" idx="10"/>
          </p:nvPr>
        </p:nvSpPr>
        <p:spPr>
          <a:xfrm>
            <a:off x="3464474" y="0"/>
            <a:ext cx="5393339" cy="491837"/>
          </a:xfrm>
        </p:spPr>
        <p:txBody>
          <a:bodyPr/>
          <a:lstStyle/>
          <a:p>
            <a:r>
              <a:rPr lang="sv-SE"/>
              <a:t>Attrahera/Rekrytera </a:t>
            </a:r>
          </a:p>
        </p:txBody>
      </p:sp>
      <p:sp>
        <p:nvSpPr>
          <p:cNvPr id="5" name="Platshållare för text 4">
            <a:extLst>
              <a:ext uri="{FF2B5EF4-FFF2-40B4-BE49-F238E27FC236}">
                <a16:creationId xmlns:a16="http://schemas.microsoft.com/office/drawing/2014/main" id="{3C5F31A0-0054-7A7E-6021-D16FDAEB044A}"/>
              </a:ext>
            </a:extLst>
          </p:cNvPr>
          <p:cNvSpPr>
            <a:spLocks noGrp="1"/>
          </p:cNvSpPr>
          <p:nvPr>
            <p:ph type="body" sz="quarter" idx="11"/>
          </p:nvPr>
        </p:nvSpPr>
        <p:spPr>
          <a:xfrm>
            <a:off x="3542026" y="606137"/>
            <a:ext cx="5111156" cy="3010829"/>
          </a:xfrm>
        </p:spPr>
        <p:txBody>
          <a:bodyPr/>
          <a:lstStyle/>
          <a:p>
            <a:r>
              <a:rPr lang="sv-SE" b="1" dirty="0"/>
              <a:t>Nuläge: Antal sökande</a:t>
            </a:r>
          </a:p>
          <a:p>
            <a:r>
              <a:rPr lang="sv-SE" dirty="0"/>
              <a:t>De 16 senaste kurserna har haft i snitt </a:t>
            </a:r>
            <a:r>
              <a:rPr lang="sv-SE" b="1" dirty="0"/>
              <a:t>235 sökande, </a:t>
            </a:r>
            <a:r>
              <a:rPr lang="sv-SE" dirty="0"/>
              <a:t>Antal startande per kurs har i snitt varit 15 </a:t>
            </a:r>
            <a:r>
              <a:rPr lang="sv-SE" dirty="0" err="1"/>
              <a:t>st</a:t>
            </a:r>
            <a:r>
              <a:rPr lang="sv-SE" dirty="0"/>
              <a:t> (12-20 platser). De senaste 10 kurserna har ej varit fullsatta. </a:t>
            </a:r>
          </a:p>
          <a:p>
            <a:r>
              <a:rPr lang="sv-SE" dirty="0"/>
              <a:t>GS annonserar brett efter förare och använder vanliga kanaler såsom ledigjobb, platsbanken, LinkedIn, </a:t>
            </a:r>
            <a:r>
              <a:rPr lang="sv-SE" dirty="0" err="1"/>
              <a:t>JobTip</a:t>
            </a:r>
            <a:r>
              <a:rPr lang="sv-SE" dirty="0"/>
              <a:t>, </a:t>
            </a:r>
            <a:r>
              <a:rPr lang="sv-SE" dirty="0" err="1"/>
              <a:t>BlocketJobb</a:t>
            </a:r>
            <a:r>
              <a:rPr lang="sv-SE" dirty="0"/>
              <a:t>, mm. Större kampanjer har genomförts med annonser på fordon i linjetrafik. Det har varit svårt att se någon korrelation mellan annonsinsatser och antal sökande eller kvalitet på sökande. </a:t>
            </a:r>
          </a:p>
          <a:p>
            <a:r>
              <a:rPr lang="sv-SE" dirty="0"/>
              <a:t>GS deltar också i arbetsmarknadsevents, har kontakt med arbetsförmedlingen och arbetsmarknads- och vuxenutbildningen. Dessa samarbeten har gett litet utfall. </a:t>
            </a:r>
          </a:p>
          <a:p>
            <a:r>
              <a:rPr lang="sv-SE" b="1" dirty="0"/>
              <a:t>Åtgärder:</a:t>
            </a:r>
          </a:p>
          <a:p>
            <a:pPr marL="171450" indent="-171450">
              <a:buFontTx/>
              <a:buChar char="-"/>
            </a:pPr>
            <a:r>
              <a:rPr lang="sv-SE" dirty="0"/>
              <a:t>GS planerar att genomföra en större annonskampanj under hösten 2023. Den kommer bra i tid kopplat till lönejustering. Annons syns på bussar och spårvagnar i hela regionen. Upphandling är genomförd. Kort sikt.</a:t>
            </a:r>
          </a:p>
          <a:p>
            <a:pPr marL="171450" indent="-171450">
              <a:buFontTx/>
              <a:buChar char="-"/>
            </a:pPr>
            <a:r>
              <a:rPr lang="sv-SE" dirty="0"/>
              <a:t>GS upphandlar konsult/bemanningsstöd för att identifiera målgrupp, genomföra </a:t>
            </a:r>
            <a:r>
              <a:rPr lang="sv-SE" dirty="0" err="1"/>
              <a:t>search</a:t>
            </a:r>
            <a:r>
              <a:rPr lang="sv-SE" dirty="0"/>
              <a:t>/hitta kandidater och genomföra en första gallring av intresserade. Startas höst 2023 förväntas ge effekt 2024. Kort sikt.</a:t>
            </a:r>
          </a:p>
          <a:p>
            <a:pPr marL="171450" indent="-171450">
              <a:buFontTx/>
              <a:buChar char="-"/>
            </a:pPr>
            <a:r>
              <a:rPr lang="sv-SE" dirty="0"/>
              <a:t>GS genomför lönejustering 1500 kr utöver kollektivavtalad lönerevision 2023 och 2024. Kort och medellång sikt.</a:t>
            </a:r>
          </a:p>
          <a:p>
            <a:pPr marL="171450" indent="-171450">
              <a:buFontTx/>
              <a:buChar char="-"/>
            </a:pPr>
            <a:r>
              <a:rPr lang="sv-SE" dirty="0"/>
              <a:t>GS utreder utökat antal dagkommenderingsgrupper med minskat spann på start och sluttid.</a:t>
            </a:r>
          </a:p>
          <a:p>
            <a:r>
              <a:rPr lang="sv-SE" b="1" dirty="0"/>
              <a:t>Potential: Ökat antal ansökningar till i snitt 300</a:t>
            </a:r>
            <a:endParaRPr lang="sv-SE" dirty="0"/>
          </a:p>
          <a:p>
            <a:endParaRPr lang="sv-SE" dirty="0"/>
          </a:p>
          <a:p>
            <a:endParaRPr lang="sv-SE" dirty="0"/>
          </a:p>
        </p:txBody>
      </p:sp>
    </p:spTree>
    <p:extLst>
      <p:ext uri="{BB962C8B-B14F-4D97-AF65-F5344CB8AC3E}">
        <p14:creationId xmlns:p14="http://schemas.microsoft.com/office/powerpoint/2010/main" val="3379064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C192EA8-8754-D871-619E-A49F6B921B6C}"/>
              </a:ext>
            </a:extLst>
          </p:cNvPr>
          <p:cNvSpPr>
            <a:spLocks noGrp="1"/>
          </p:cNvSpPr>
          <p:nvPr>
            <p:ph type="body" sz="quarter" idx="10"/>
          </p:nvPr>
        </p:nvSpPr>
        <p:spPr>
          <a:xfrm>
            <a:off x="3464474" y="0"/>
            <a:ext cx="5393339" cy="491837"/>
          </a:xfrm>
        </p:spPr>
        <p:txBody>
          <a:bodyPr/>
          <a:lstStyle/>
          <a:p>
            <a:r>
              <a:rPr lang="sv-SE"/>
              <a:t>Attrahera/Rekrytera </a:t>
            </a:r>
          </a:p>
        </p:txBody>
      </p:sp>
      <p:sp>
        <p:nvSpPr>
          <p:cNvPr id="5" name="Platshållare för text 4">
            <a:extLst>
              <a:ext uri="{FF2B5EF4-FFF2-40B4-BE49-F238E27FC236}">
                <a16:creationId xmlns:a16="http://schemas.microsoft.com/office/drawing/2014/main" id="{3C5F31A0-0054-7A7E-6021-D16FDAEB044A}"/>
              </a:ext>
            </a:extLst>
          </p:cNvPr>
          <p:cNvSpPr>
            <a:spLocks noGrp="1"/>
          </p:cNvSpPr>
          <p:nvPr>
            <p:ph type="body" sz="quarter" idx="11"/>
          </p:nvPr>
        </p:nvSpPr>
        <p:spPr>
          <a:xfrm>
            <a:off x="3644153" y="491837"/>
            <a:ext cx="5089711" cy="3010829"/>
          </a:xfrm>
        </p:spPr>
        <p:txBody>
          <a:bodyPr lIns="91440" tIns="45720" rIns="91440" bIns="45720" anchor="t"/>
          <a:lstStyle/>
          <a:p>
            <a:r>
              <a:rPr lang="sv-SE" b="1" dirty="0">
                <a:latin typeface="Franklin Gothic Book"/>
              </a:rPr>
              <a:t>Nuläge: Antal rekryterade av de sökande</a:t>
            </a:r>
          </a:p>
          <a:p>
            <a:r>
              <a:rPr lang="sv-SE" dirty="0">
                <a:latin typeface="Franklin Gothic Book"/>
              </a:rPr>
              <a:t>I rekryteringsprocessen väljs kandidater bort av olika skäl som har med GS krav att göra. De kraven värderas ständigt och bedöms behöva ligga fast. Jämfört med tidigare har krav på prestation i till exempel problemlösningstest sänkts. </a:t>
            </a:r>
            <a:endParaRPr lang="sv-SE" dirty="0"/>
          </a:p>
          <a:p>
            <a:r>
              <a:rPr lang="sv-SE" dirty="0">
                <a:latin typeface="Franklin Gothic Book"/>
              </a:rPr>
              <a:t>Sökande väljer också själva att dra tillbaka sin ansökan. Då anges oftast arbetstiderna vara skälet (10-15 kvalificerade sökande per år). Även lön spelar in (ca 5 sökande per år). De sökande kan också ha fått annat jobb. Ofta spelar flera faktorer in.</a:t>
            </a:r>
            <a:endParaRPr lang="sv-SE" dirty="0"/>
          </a:p>
          <a:p>
            <a:r>
              <a:rPr lang="sv-SE" dirty="0">
                <a:latin typeface="Franklin Gothic Book"/>
              </a:rPr>
              <a:t>Under 2022 gjordes en satsning på att utöka antal utbildningsplatser. Rekryteringsfunktionen fick instruktion om att ’fylla platserna’. I praktiken ställdes lägre krav på personliga kompetenser och förutsättningar. Utvärdering visade att examinationsgraden sjönk. Arbetssättet återgick till tidigare under höstterminen och examinationsgraden ökar.</a:t>
            </a:r>
            <a:endParaRPr lang="sv-SE" dirty="0"/>
          </a:p>
          <a:p>
            <a:r>
              <a:rPr lang="sv-SE" b="1" dirty="0">
                <a:latin typeface="Franklin Gothic Book"/>
              </a:rPr>
              <a:t>Åtgärder: </a:t>
            </a:r>
            <a:endParaRPr lang="sv-SE" b="1" dirty="0"/>
          </a:p>
          <a:p>
            <a:pPr marL="171450" indent="-171450">
              <a:buFontTx/>
              <a:buChar char="-"/>
            </a:pPr>
            <a:r>
              <a:rPr lang="sv-SE" dirty="0">
                <a:latin typeface="Franklin Gothic Book"/>
              </a:rPr>
              <a:t>GS bedömer att relevanta krav ställs i rekryteringsprocessen och att dessa bör kvarstå. Arbetssätt förbättras genom ordinarie kvalitetsarbete.</a:t>
            </a:r>
          </a:p>
          <a:p>
            <a:pPr marL="171450" indent="-171450">
              <a:buFontTx/>
              <a:buChar char="-"/>
            </a:pPr>
            <a:r>
              <a:rPr lang="sv-SE" dirty="0">
                <a:latin typeface="Franklin Gothic Book"/>
              </a:rPr>
              <a:t>GS bedömer att justering av lön kommer att minska avhopp av kvalificerade kandidater i rekryteringsprocessen. 1 per process. Kort till medellång sikt.</a:t>
            </a:r>
          </a:p>
          <a:p>
            <a:pPr marL="171450" indent="-171450">
              <a:buFontTx/>
              <a:buChar char="-"/>
            </a:pPr>
            <a:r>
              <a:rPr lang="sv-SE" dirty="0">
                <a:latin typeface="Franklin Gothic Book"/>
              </a:rPr>
              <a:t>GS bedömer att justering av schema (</a:t>
            </a:r>
            <a:r>
              <a:rPr lang="sv-SE" dirty="0" err="1">
                <a:latin typeface="Franklin Gothic Book"/>
              </a:rPr>
              <a:t>ramtider</a:t>
            </a:r>
            <a:r>
              <a:rPr lang="sv-SE" dirty="0">
                <a:latin typeface="Franklin Gothic Book"/>
              </a:rPr>
              <a:t> för DK, mm) kommer att minska avhopp av kvalificerade kandidater i rekryteringsprocessen. 2 per kurs</a:t>
            </a:r>
          </a:p>
          <a:p>
            <a:r>
              <a:rPr lang="sv-SE" b="1" dirty="0">
                <a:latin typeface="Franklin Gothic Book"/>
              </a:rPr>
              <a:t>Potential: 2024 fulla kurser 20*5, höjd output till 80 % dvs 80 förare</a:t>
            </a:r>
            <a:endParaRPr lang="sv-SE" b="1" dirty="0"/>
          </a:p>
          <a:p>
            <a:endParaRPr lang="sv-SE" dirty="0"/>
          </a:p>
        </p:txBody>
      </p:sp>
    </p:spTree>
    <p:extLst>
      <p:ext uri="{BB962C8B-B14F-4D97-AF65-F5344CB8AC3E}">
        <p14:creationId xmlns:p14="http://schemas.microsoft.com/office/powerpoint/2010/main" val="99906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09D5BFA-B2CC-F339-CE2B-6231EEDCEA4D}"/>
              </a:ext>
            </a:extLst>
          </p:cNvPr>
          <p:cNvSpPr>
            <a:spLocks noGrp="1"/>
          </p:cNvSpPr>
          <p:nvPr>
            <p:ph type="body" sz="quarter" idx="10"/>
          </p:nvPr>
        </p:nvSpPr>
        <p:spPr>
          <a:xfrm>
            <a:off x="3823799" y="203649"/>
            <a:ext cx="3607594" cy="491837"/>
          </a:xfrm>
        </p:spPr>
        <p:txBody>
          <a:bodyPr/>
          <a:lstStyle/>
          <a:p>
            <a:r>
              <a:rPr lang="sv-SE"/>
              <a:t>Rekrytera</a:t>
            </a:r>
          </a:p>
        </p:txBody>
      </p:sp>
      <p:sp>
        <p:nvSpPr>
          <p:cNvPr id="3" name="Platshållare för text 2">
            <a:extLst>
              <a:ext uri="{FF2B5EF4-FFF2-40B4-BE49-F238E27FC236}">
                <a16:creationId xmlns:a16="http://schemas.microsoft.com/office/drawing/2014/main" id="{D76B2F3E-71A1-CA0B-8261-8845BC272141}"/>
              </a:ext>
            </a:extLst>
          </p:cNvPr>
          <p:cNvSpPr>
            <a:spLocks noGrp="1"/>
          </p:cNvSpPr>
          <p:nvPr>
            <p:ph type="body" sz="quarter" idx="11"/>
          </p:nvPr>
        </p:nvSpPr>
        <p:spPr>
          <a:xfrm>
            <a:off x="3823799" y="892579"/>
            <a:ext cx="4629594" cy="3010829"/>
          </a:xfrm>
        </p:spPr>
        <p:txBody>
          <a:bodyPr lIns="91440" tIns="45720" rIns="91440" bIns="45720" anchor="t"/>
          <a:lstStyle/>
          <a:p>
            <a:r>
              <a:rPr lang="sv-SE" b="1">
                <a:latin typeface="Franklin Gothic Book"/>
              </a:rPr>
              <a:t>Övriga åtgärder:</a:t>
            </a:r>
          </a:p>
          <a:p>
            <a:pPr marL="171450" indent="-171450">
              <a:buFontTx/>
              <a:buChar char="-"/>
            </a:pPr>
            <a:r>
              <a:rPr lang="sv-SE">
                <a:latin typeface="Franklin Gothic Book"/>
              </a:rPr>
              <a:t>GS kontaktar förare som slutat de senaste 5 åren och informerar om nytt löneläge samt om villkor för att komma tillbaka (tillgodoräkna sig anställningstid, </a:t>
            </a:r>
            <a:r>
              <a:rPr lang="sv-SE" err="1">
                <a:latin typeface="Franklin Gothic Book"/>
              </a:rPr>
              <a:t>etc</a:t>
            </a:r>
            <a:r>
              <a:rPr lang="sv-SE">
                <a:latin typeface="Franklin Gothic Book"/>
              </a:rPr>
              <a:t>). Återanställningsbara intresserade erbjuds repetition efter individuellt behov och erbjuds att arbeta på </a:t>
            </a:r>
            <a:r>
              <a:rPr lang="sv-SE" err="1">
                <a:latin typeface="Franklin Gothic Book"/>
              </a:rPr>
              <a:t>tim</a:t>
            </a:r>
            <a:r>
              <a:rPr lang="sv-SE">
                <a:latin typeface="Franklin Gothic Book"/>
              </a:rPr>
              <a:t> eller tillsvidare. Potentialen bedöms som liten men åtgärden är ej kostsam. Kort sikt.</a:t>
            </a:r>
            <a:endParaRPr lang="sv-SE"/>
          </a:p>
          <a:p>
            <a:pPr marL="171450" indent="-171450">
              <a:buFontTx/>
              <a:buChar char="-"/>
            </a:pPr>
            <a:r>
              <a:rPr lang="sv-SE">
                <a:latin typeface="Franklin Gothic Book"/>
              </a:rPr>
              <a:t>GS utreder incitament för att tipsa om någon som sedan blir anställd. Potentialen bedöms liten men åtgärden är ej kostsam. Kort till medellång sikt.</a:t>
            </a:r>
            <a:endParaRPr lang="sv-SE"/>
          </a:p>
          <a:p>
            <a:pPr marL="171450" indent="-171450">
              <a:buFontTx/>
              <a:buChar char="-"/>
            </a:pPr>
            <a:r>
              <a:rPr lang="sv-SE">
                <a:latin typeface="Franklin Gothic Book"/>
              </a:rPr>
              <a:t>GS utreder möjligheten till särskilda studenttjänster (schema) samt möjligheten att utbilda studenter till dessa tjänster. Möjligheten att ej utbilda på samtliga vagnstyper utreds. Kort sikt, effekt medellång sikt.</a:t>
            </a:r>
          </a:p>
          <a:p>
            <a:pPr marL="171450" indent="-171450">
              <a:buFontTx/>
              <a:buChar char="-"/>
            </a:pPr>
            <a:r>
              <a:rPr lang="sv-SE">
                <a:latin typeface="Franklin Gothic Book"/>
              </a:rPr>
              <a:t>GS utreder än mer attraktiva erbjudanden i form av semesterväxling och 80, 90, 100. Lång sikt.</a:t>
            </a:r>
          </a:p>
          <a:p>
            <a:r>
              <a:rPr lang="sv-SE">
                <a:latin typeface="Franklin Gothic Book"/>
              </a:rPr>
              <a:t>Potential 2024: 10 återanställda på olika tjänstgöringsgrad, extraarbetande studenter 20. </a:t>
            </a:r>
          </a:p>
          <a:p>
            <a:r>
              <a:rPr lang="sv-SE">
                <a:latin typeface="Franklin Gothic Book"/>
              </a:rPr>
              <a:t>Potential 2025: 0, 30 extraarbetande stundeter (20+10)</a:t>
            </a:r>
            <a:endParaRPr lang="sv-SE"/>
          </a:p>
        </p:txBody>
      </p:sp>
    </p:spTree>
    <p:extLst>
      <p:ext uri="{BB962C8B-B14F-4D97-AF65-F5344CB8AC3E}">
        <p14:creationId xmlns:p14="http://schemas.microsoft.com/office/powerpoint/2010/main" val="209919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BC192EA8-8754-D871-619E-A49F6B921B6C}"/>
              </a:ext>
            </a:extLst>
          </p:cNvPr>
          <p:cNvSpPr>
            <a:spLocks noGrp="1"/>
          </p:cNvSpPr>
          <p:nvPr>
            <p:ph type="body" sz="quarter" idx="10"/>
          </p:nvPr>
        </p:nvSpPr>
        <p:spPr>
          <a:xfrm>
            <a:off x="3656325" y="0"/>
            <a:ext cx="5201488" cy="491837"/>
          </a:xfrm>
        </p:spPr>
        <p:txBody>
          <a:bodyPr/>
          <a:lstStyle/>
          <a:p>
            <a:r>
              <a:rPr lang="sv-SE"/>
              <a:t>Utbilda</a:t>
            </a:r>
          </a:p>
        </p:txBody>
      </p:sp>
      <p:sp>
        <p:nvSpPr>
          <p:cNvPr id="5" name="Platshållare för text 4">
            <a:extLst>
              <a:ext uri="{FF2B5EF4-FFF2-40B4-BE49-F238E27FC236}">
                <a16:creationId xmlns:a16="http://schemas.microsoft.com/office/drawing/2014/main" id="{3C5F31A0-0054-7A7E-6021-D16FDAEB044A}"/>
              </a:ext>
            </a:extLst>
          </p:cNvPr>
          <p:cNvSpPr>
            <a:spLocks noGrp="1"/>
          </p:cNvSpPr>
          <p:nvPr>
            <p:ph type="body" sz="quarter" idx="11"/>
          </p:nvPr>
        </p:nvSpPr>
        <p:spPr>
          <a:xfrm>
            <a:off x="3743731" y="605118"/>
            <a:ext cx="5325333" cy="4537918"/>
          </a:xfrm>
        </p:spPr>
        <p:txBody>
          <a:bodyPr lIns="91440" tIns="45720" rIns="91440" bIns="45720" anchor="t"/>
          <a:lstStyle/>
          <a:p>
            <a:r>
              <a:rPr lang="sv-SE" sz="1000" b="1">
                <a:latin typeface="Franklin Gothic Book"/>
              </a:rPr>
              <a:t>Nuläge: </a:t>
            </a:r>
            <a:r>
              <a:rPr lang="sv-SE" sz="900" b="1">
                <a:latin typeface="Franklin Gothic Book"/>
              </a:rPr>
              <a:t>Andel</a:t>
            </a:r>
            <a:r>
              <a:rPr lang="sv-SE" sz="1000" b="1">
                <a:latin typeface="Franklin Gothic Book"/>
              </a:rPr>
              <a:t> examinerade – kandidaterna och utbildningen</a:t>
            </a:r>
          </a:p>
          <a:p>
            <a:r>
              <a:rPr lang="sv-SE" sz="1000">
                <a:latin typeface="Franklin Gothic Book"/>
              </a:rPr>
              <a:t>GS kan höja examinationsgraden genom att dels attrahera fler kvalificerade sökanden dels genom att utveckla utbildningsupplägget så att det mer väl möter kandidaternas behov. Attrahera – se tidigare bild. De medarbetare som inte examineras avslutas oftast på grund av brister i inlärningstakt under utbildningen, brister i personlig lämplighet eller att de inte klarar examination efter ett antal omprov. Ett fåtal elever (3 </a:t>
            </a:r>
            <a:r>
              <a:rPr lang="sv-SE" sz="1000" err="1">
                <a:latin typeface="Franklin Gothic Book"/>
              </a:rPr>
              <a:t>st</a:t>
            </a:r>
            <a:r>
              <a:rPr lang="sv-SE" sz="1000">
                <a:latin typeface="Franklin Gothic Book"/>
              </a:rPr>
              <a:t> i år) avslutar själva utbildning, då beror det oftast på att arbetet upplevts som svårare och mer ansvarsfullt än förväntat. En nyexaminerad förare kör med en mentor under så kallade trafikdagar innan hen kör på egen hand. Mötet med den verkliga tjänstgöringen beskrivs som svårt och tufft. En ökande trend syns i egen uppsägning under år 1. Många provanställningar avslutas efter avklarad utbildning </a:t>
            </a:r>
            <a:r>
              <a:rPr lang="sv-SE" sz="1000" err="1">
                <a:latin typeface="Franklin Gothic Book"/>
              </a:rPr>
              <a:t>pga</a:t>
            </a:r>
            <a:r>
              <a:rPr lang="sv-SE" sz="1000">
                <a:latin typeface="Franklin Gothic Book"/>
              </a:rPr>
              <a:t> föraren har alldeles för många avvikelser i trafik och ej upplevs som färdigutbildad och förberedd för trafikuppdraget.</a:t>
            </a:r>
            <a:endParaRPr lang="sv-SE" sz="1000"/>
          </a:p>
          <a:p>
            <a:r>
              <a:rPr lang="sv-SE" sz="1000" b="1">
                <a:latin typeface="Franklin Gothic Book"/>
              </a:rPr>
              <a:t>Åtgärder: </a:t>
            </a:r>
            <a:endParaRPr lang="sv-SE" sz="1000" b="1"/>
          </a:p>
          <a:p>
            <a:pPr marL="171450" indent="-171450">
              <a:buFontTx/>
              <a:buChar char="-"/>
            </a:pPr>
            <a:r>
              <a:rPr lang="sv-SE" sz="1000">
                <a:latin typeface="Franklin Gothic Book"/>
              </a:rPr>
              <a:t>GS utarbetar en ny grundutbildning för förare. Ny utbildning innehåller kvalitetshöjning i pedagogik, längre utbildning, effektivare resursanvändning och ska ge föraren en enklare övergång mellan utbildning och verklig tjänstgöring. Kort till medellång sikt</a:t>
            </a:r>
            <a:endParaRPr lang="sv-SE" sz="1000"/>
          </a:p>
          <a:p>
            <a:pPr marL="171450" indent="-171450">
              <a:buFontTx/>
              <a:buChar char="-"/>
            </a:pPr>
            <a:r>
              <a:rPr lang="sv-SE" sz="1000">
                <a:latin typeface="Franklin Gothic Book"/>
              </a:rPr>
              <a:t>GS utvecklar mentorsrollen för att förenkla övergång mellan utbildning och verklig tjänstgöring. Kort sikt.</a:t>
            </a:r>
            <a:endParaRPr lang="sv-SE" sz="1000"/>
          </a:p>
          <a:p>
            <a:pPr marL="171450" indent="-171450">
              <a:buFontTx/>
              <a:buChar char="-"/>
            </a:pPr>
            <a:r>
              <a:rPr lang="sv-SE" sz="1000">
                <a:latin typeface="Franklin Gothic Book"/>
              </a:rPr>
              <a:t>Vidare se behålla. </a:t>
            </a:r>
            <a:endParaRPr lang="sv-SE" sz="1000"/>
          </a:p>
          <a:p>
            <a:r>
              <a:rPr lang="sv-SE" sz="1000">
                <a:latin typeface="Franklin Gothic Book"/>
              </a:rPr>
              <a:t>Potential 2024: Ökad output till 80 %, minskat tidiga avgångar</a:t>
            </a:r>
          </a:p>
          <a:p>
            <a:r>
              <a:rPr lang="sv-SE" sz="1000">
                <a:latin typeface="Franklin Gothic Book"/>
              </a:rPr>
              <a:t>Potential 2025: Ökad output 95 %</a:t>
            </a:r>
            <a:endParaRPr lang="sv-SE" sz="1000"/>
          </a:p>
          <a:p>
            <a:endParaRPr lang="sv-SE" sz="1000"/>
          </a:p>
        </p:txBody>
      </p:sp>
    </p:spTree>
    <p:extLst>
      <p:ext uri="{BB962C8B-B14F-4D97-AF65-F5344CB8AC3E}">
        <p14:creationId xmlns:p14="http://schemas.microsoft.com/office/powerpoint/2010/main" val="1826922312"/>
      </p:ext>
    </p:extLst>
  </p:cSld>
  <p:clrMapOvr>
    <a:masterClrMapping/>
  </p:clrMapOvr>
</p:sld>
</file>

<file path=ppt/theme/theme1.xml><?xml version="1.0" encoding="utf-8"?>
<a:theme xmlns:a="http://schemas.openxmlformats.org/drawingml/2006/main" name="Grafisk Manual">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70040_Spårvägar_PPT_Stationary_2021_K5_LOW" id="{632BD4B2-7590-2743-85BD-7DE2FD3F3E67}" vid="{95EEE445-6E0D-9440-81E7-33A54B2F3155}"/>
    </a:ext>
  </a:extLst>
</a:theme>
</file>

<file path=ppt/theme/theme2.xml><?xml version="1.0" encoding="utf-8"?>
<a:theme xmlns:a="http://schemas.openxmlformats.org/drawingml/2006/main" name="Layout Mall">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70040_Spårvägar_PPT_Stationary_2021_K5_LOW" id="{632BD4B2-7590-2743-85BD-7DE2FD3F3E67}" vid="{A43258CF-8021-1142-933C-01586BD469C0}"/>
    </a:ext>
  </a:extLst>
</a:theme>
</file>

<file path=ppt/theme/theme3.xml><?xml version="1.0" encoding="utf-8"?>
<a:theme xmlns:a="http://schemas.openxmlformats.org/drawingml/2006/main" name="Företagssidor">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70040_Spårvägar_PPT_Stationary_2021_K5_LOW" id="{632BD4B2-7590-2743-85BD-7DE2FD3F3E67}" vid="{190DAD6A-C3AB-564C-820B-51CB9408BB31}"/>
    </a:ext>
  </a:extLst>
</a:theme>
</file>

<file path=ppt/theme/theme4.xml><?xml version="1.0" encoding="utf-8"?>
<a:theme xmlns:a="http://schemas.openxmlformats.org/drawingml/2006/main" name="Layout med fasta bilder">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70040_Spårvägar_PPT_Stationary_2021_K5_LOW" id="{632BD4B2-7590-2743-85BD-7DE2FD3F3E67}" vid="{9B288F80-E937-9B45-B93C-DA42B2FE6F5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93f8b35-c741-4320-8a22-7cba337046d2">
      <Terms xmlns="http://schemas.microsoft.com/office/infopath/2007/PartnerControls"/>
    </lcf76f155ced4ddcb4097134ff3c332f>
    <TaxCatchAll xmlns="72ea2c71-5183-43ac-a7df-3a8562e5104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B24E2DB2208584EB10D348E0E760F69" ma:contentTypeVersion="11" ma:contentTypeDescription="Skapa ett nytt dokument." ma:contentTypeScope="" ma:versionID="9a980ccb05b6c50deac002e373b2470e">
  <xsd:schema xmlns:xsd="http://www.w3.org/2001/XMLSchema" xmlns:xs="http://www.w3.org/2001/XMLSchema" xmlns:p="http://schemas.microsoft.com/office/2006/metadata/properties" xmlns:ns2="093f8b35-c741-4320-8a22-7cba337046d2" xmlns:ns3="72ea2c71-5183-43ac-a7df-3a8562e5104f" targetNamespace="http://schemas.microsoft.com/office/2006/metadata/properties" ma:root="true" ma:fieldsID="71c2c5a12090410af6af88e6d70cda17" ns2:_="" ns3:_="">
    <xsd:import namespace="093f8b35-c741-4320-8a22-7cba337046d2"/>
    <xsd:import namespace="72ea2c71-5183-43ac-a7df-3a8562e5104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f8b35-c741-4320-8a22-7cba33704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bc164f40-a31a-4c94-ad25-bf9dd5948277"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ea2c71-5183-43ac-a7df-3a8562e5104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7" nillable="true" ma:displayName="Taxonomy Catch All Column" ma:hidden="true" ma:list="{fc5ecb82-eaa8-4910-9235-23f839e568c0}" ma:internalName="TaxCatchAll" ma:showField="CatchAllData" ma:web="72ea2c71-5183-43ac-a7df-3a8562e510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788C08-F99E-49B1-BD49-A2C4599ACFC1}">
  <ds:schemaRefs>
    <ds:schemaRef ds:uri="093f8b35-c741-4320-8a22-7cba337046d2"/>
    <ds:schemaRef ds:uri="72ea2c71-5183-43ac-a7df-3a8562e510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0D01A2-CB09-489F-8074-26B6FF889755}">
  <ds:schemaRefs>
    <ds:schemaRef ds:uri="093f8b35-c741-4320-8a22-7cba337046d2"/>
    <ds:schemaRef ds:uri="72ea2c71-5183-43ac-a7df-3a8562e510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32B337-E9D7-4870-8A66-CC934DD0A7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GS PPT 2021</Template>
  <TotalTime>0</TotalTime>
  <Words>1875</Words>
  <Application>Microsoft Office PowerPoint</Application>
  <PresentationFormat>Bildspel på skärmen (16:9)</PresentationFormat>
  <Paragraphs>111</Paragraphs>
  <Slides>15</Slides>
  <Notes>4</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15</vt:i4>
      </vt:variant>
    </vt:vector>
  </HeadingPairs>
  <TitlesOfParts>
    <vt:vector size="25" baseType="lpstr">
      <vt:lpstr>Arial</vt:lpstr>
      <vt:lpstr>Arial,Sans-Serif</vt:lpstr>
      <vt:lpstr>Calibri</vt:lpstr>
      <vt:lpstr>Calibri Light</vt:lpstr>
      <vt:lpstr>Franklin Gothic Book</vt:lpstr>
      <vt:lpstr>Franklin Gothic Demi</vt:lpstr>
      <vt:lpstr>Grafisk Manual</vt:lpstr>
      <vt:lpstr>Layout Mall</vt:lpstr>
      <vt:lpstr>Företagssidor</vt:lpstr>
      <vt:lpstr>Layout med fasta bilder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Ingela Åslund</dc:creator>
  <cp:lastModifiedBy>Malin Andersson</cp:lastModifiedBy>
  <cp:revision>2</cp:revision>
  <cp:lastPrinted>2023-08-21T08:49:50Z</cp:lastPrinted>
  <dcterms:created xsi:type="dcterms:W3CDTF">2021-11-30T08:19:31Z</dcterms:created>
  <dcterms:modified xsi:type="dcterms:W3CDTF">2023-09-20T12:27:31Z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0x0101007B24E2DB2208584EB10D348E0E760F69</vt:lpwstr>
  </property>
  <property fmtid="{D5CDD505-2E9C-101B-9397-08002B2CF9AE}" pid="3" name="MediaServiceImageTags">
    <vt:lpwstr/>
  </property>
</Properties>
</file>