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 id="2147483845" r:id="rId2"/>
  </p:sldMasterIdLst>
  <p:notesMasterIdLst>
    <p:notesMasterId r:id="rId13"/>
  </p:notesMasterIdLst>
  <p:handoutMasterIdLst>
    <p:handoutMasterId r:id="rId14"/>
  </p:handoutMasterIdLst>
  <p:sldIdLst>
    <p:sldId id="397" r:id="rId3"/>
    <p:sldId id="410" r:id="rId4"/>
    <p:sldId id="423" r:id="rId5"/>
    <p:sldId id="416" r:id="rId6"/>
    <p:sldId id="408" r:id="rId7"/>
    <p:sldId id="430" r:id="rId8"/>
    <p:sldId id="428" r:id="rId9"/>
    <p:sldId id="433" r:id="rId10"/>
    <p:sldId id="435" r:id="rId11"/>
    <p:sldId id="422"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82">
          <p15:clr>
            <a:srgbClr val="A4A3A4"/>
          </p15:clr>
        </p15:guide>
        <p15:guide id="3" orient="horz" pos="903">
          <p15:clr>
            <a:srgbClr val="A4A3A4"/>
          </p15:clr>
        </p15:guide>
        <p15:guide id="4" orient="horz" pos="3858">
          <p15:clr>
            <a:srgbClr val="A4A3A4"/>
          </p15:clr>
        </p15:guide>
        <p15:guide id="5" orient="horz" pos="127">
          <p15:clr>
            <a:srgbClr val="A4A3A4"/>
          </p15:clr>
        </p15:guide>
        <p15:guide id="6" orient="horz" pos="4319">
          <p15:clr>
            <a:srgbClr val="A4A3A4"/>
          </p15:clr>
        </p15:guide>
        <p15:guide id="7" orient="horz" pos="4111">
          <p15:clr>
            <a:srgbClr val="A4A3A4"/>
          </p15:clr>
        </p15:guide>
        <p15:guide id="8" pos="2886">
          <p15:clr>
            <a:srgbClr val="A4A3A4"/>
          </p15:clr>
        </p15:guide>
        <p15:guide id="9" pos="286">
          <p15:clr>
            <a:srgbClr val="A4A3A4"/>
          </p15:clr>
        </p15:guide>
        <p15:guide id="10" pos="5473">
          <p15:clr>
            <a:srgbClr val="A4A3A4"/>
          </p15:clr>
        </p15:guide>
        <p15:guide id="11" pos="2937">
          <p15:clr>
            <a:srgbClr val="A4A3A4"/>
          </p15:clr>
        </p15:guide>
        <p15:guide id="12" pos="284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Nilsson" initials="TN" lastIdx="1" clrIdx="0">
    <p:extLst>
      <p:ext uri="{19B8F6BF-5375-455C-9EA6-DF929625EA0E}">
        <p15:presenceInfo xmlns:p15="http://schemas.microsoft.com/office/powerpoint/2012/main" userId="S-1-5-21-105273194-222902984-378935785-83848" providerId="AD"/>
      </p:ext>
    </p:extLst>
  </p:cmAuthor>
  <p:cmAuthor id="2" name="Filip Byegård" initials="FB" lastIdx="2" clrIdx="1">
    <p:extLst>
      <p:ext uri="{19B8F6BF-5375-455C-9EA6-DF929625EA0E}">
        <p15:presenceInfo xmlns:p15="http://schemas.microsoft.com/office/powerpoint/2012/main" userId="S::Filip.Byegard@se.ey.com::6299cf98-6366-4042-a6a9-7172625a003f" providerId="AD"/>
      </p:ext>
    </p:extLst>
  </p:cmAuthor>
  <p:cmAuthor id="3" name="Christoffer Tveit" initials="CT" lastIdx="1" clrIdx="2">
    <p:extLst>
      <p:ext uri="{19B8F6BF-5375-455C-9EA6-DF929625EA0E}">
        <p15:presenceInfo xmlns:p15="http://schemas.microsoft.com/office/powerpoint/2012/main" userId="S::Christoffer.Tveit@se.ey.com::42e4fc47-df1c-4376-99e8-bc5791f00e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FE600"/>
    <a:srgbClr val="FFFFFF"/>
    <a:srgbClr val="FFD200"/>
    <a:srgbClr val="FFF6CC"/>
    <a:srgbClr val="000000"/>
    <a:srgbClr val="FF00FF"/>
    <a:srgbClr val="FF0090"/>
    <a:srgbClr val="FF00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83636" autoAdjust="0"/>
  </p:normalViewPr>
  <p:slideViewPr>
    <p:cSldViewPr snapToGrid="0" snapToObjects="1" showGuides="1">
      <p:cViewPr varScale="1">
        <p:scale>
          <a:sx n="95" d="100"/>
          <a:sy n="95" d="100"/>
        </p:scale>
        <p:origin x="2412" y="90"/>
      </p:cViewPr>
      <p:guideLst>
        <p:guide orient="horz" pos="2160"/>
        <p:guide orient="horz" pos="682"/>
        <p:guide orient="horz" pos="903"/>
        <p:guide orient="horz" pos="3858"/>
        <p:guide orient="horz" pos="127"/>
        <p:guide orient="horz" pos="4319"/>
        <p:guide orient="horz" pos="4111"/>
        <p:guide pos="2886"/>
        <p:guide pos="286"/>
        <p:guide pos="5473"/>
        <p:guide pos="2937"/>
        <p:guide pos="284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200" d="100"/>
          <a:sy n="200" d="100"/>
        </p:scale>
        <p:origin x="1470" y="15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100251" tIns="50126" rIns="100251" bIns="50126"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9" y="1"/>
            <a:ext cx="3169920" cy="480060"/>
          </a:xfrm>
          <a:prstGeom prst="rect">
            <a:avLst/>
          </a:prstGeom>
        </p:spPr>
        <p:txBody>
          <a:bodyPr vert="horz" lIns="100251" tIns="50126" rIns="100251" bIns="50126" rtlCol="0"/>
          <a:lstStyle>
            <a:lvl1pPr algn="r">
              <a:defRPr sz="1300"/>
            </a:lvl1pPr>
          </a:lstStyle>
          <a:p>
            <a:fld id="{75A85089-C692-4DEA-AC49-04CF34D4FE14}" type="datetimeFigureOut">
              <a:rPr lang="en-GB" smtClean="0">
                <a:latin typeface="Arial" pitchFamily="34" charset="0"/>
              </a:rPr>
              <a:pPr/>
              <a:t>31/01/2023</a:t>
            </a:fld>
            <a:endParaRPr lang="en-GB" dirty="0">
              <a:latin typeface="Arial" pitchFamily="34" charset="0"/>
            </a:endParaRPr>
          </a:p>
        </p:txBody>
      </p:sp>
      <p:sp>
        <p:nvSpPr>
          <p:cNvPr id="4" name="Footer Placeholder 3"/>
          <p:cNvSpPr>
            <a:spLocks noGrp="1"/>
          </p:cNvSpPr>
          <p:nvPr>
            <p:ph type="ftr" sz="quarter" idx="2"/>
          </p:nvPr>
        </p:nvSpPr>
        <p:spPr>
          <a:xfrm>
            <a:off x="1" y="9119474"/>
            <a:ext cx="3169920" cy="480060"/>
          </a:xfrm>
          <a:prstGeom prst="rect">
            <a:avLst/>
          </a:prstGeom>
        </p:spPr>
        <p:txBody>
          <a:bodyPr vert="horz" lIns="100251" tIns="50126" rIns="100251" bIns="50126"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9" y="9119474"/>
            <a:ext cx="3169920" cy="480060"/>
          </a:xfrm>
          <a:prstGeom prst="rect">
            <a:avLst/>
          </a:prstGeom>
        </p:spPr>
        <p:txBody>
          <a:bodyPr vert="horz" lIns="100251" tIns="50126" rIns="100251" bIns="50126"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100251" tIns="50126" rIns="100251" bIns="50126"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9" y="1"/>
            <a:ext cx="3169920" cy="480060"/>
          </a:xfrm>
          <a:prstGeom prst="rect">
            <a:avLst/>
          </a:prstGeom>
        </p:spPr>
        <p:txBody>
          <a:bodyPr vert="horz" lIns="100251" tIns="50126" rIns="100251" bIns="50126" rtlCol="0"/>
          <a:lstStyle>
            <a:lvl1pPr algn="r">
              <a:defRPr sz="1300">
                <a:latin typeface="Arial" pitchFamily="34" charset="0"/>
              </a:defRPr>
            </a:lvl1pPr>
          </a:lstStyle>
          <a:p>
            <a:fld id="{8045EBA9-A28D-4849-BFEA-AA04F6A21B63}" type="datetimeFigureOut">
              <a:rPr lang="en-GB" smtClean="0"/>
              <a:pPr/>
              <a:t>31/01/2023</a:t>
            </a:fld>
            <a:endParaRPr lang="en-GB"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100251" tIns="50126" rIns="100251" bIns="50126" rtlCol="0" anchor="ctr"/>
          <a:lstStyle/>
          <a:p>
            <a:endParaRPr lang="en-GB"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100251" tIns="50126" rIns="100251" bIns="5012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100251" tIns="50126" rIns="100251" bIns="50126"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100251" tIns="50126" rIns="100251" bIns="50126"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51755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Tree>
    <p:extLst>
      <p:ext uri="{BB962C8B-B14F-4D97-AF65-F5344CB8AC3E}">
        <p14:creationId xmlns:p14="http://schemas.microsoft.com/office/powerpoint/2010/main" val="6549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Tree>
    <p:extLst>
      <p:ext uri="{BB962C8B-B14F-4D97-AF65-F5344CB8AC3E}">
        <p14:creationId xmlns:p14="http://schemas.microsoft.com/office/powerpoint/2010/main" val="52385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46834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42688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Tree>
    <p:extLst>
      <p:ext uri="{BB962C8B-B14F-4D97-AF65-F5344CB8AC3E}">
        <p14:creationId xmlns:p14="http://schemas.microsoft.com/office/powerpoint/2010/main" val="352263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Tree>
    <p:extLst>
      <p:ext uri="{BB962C8B-B14F-4D97-AF65-F5344CB8AC3E}">
        <p14:creationId xmlns:p14="http://schemas.microsoft.com/office/powerpoint/2010/main" val="248201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Tree>
    <p:extLst>
      <p:ext uri="{BB962C8B-B14F-4D97-AF65-F5344CB8AC3E}">
        <p14:creationId xmlns:p14="http://schemas.microsoft.com/office/powerpoint/2010/main" val="638816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Tree>
    <p:extLst>
      <p:ext uri="{BB962C8B-B14F-4D97-AF65-F5344CB8AC3E}">
        <p14:creationId xmlns:p14="http://schemas.microsoft.com/office/powerpoint/2010/main" val="43220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Tree>
    <p:extLst>
      <p:ext uri="{BB962C8B-B14F-4D97-AF65-F5344CB8AC3E}">
        <p14:creationId xmlns:p14="http://schemas.microsoft.com/office/powerpoint/2010/main" val="432202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4.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w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9"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98120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endParaRPr lang="en-GB" dirty="0">
              <a:solidFill>
                <a:srgbClr val="808080"/>
              </a:solidFill>
            </a:endParaRPr>
          </a:p>
        </p:txBody>
      </p:sp>
      <p:sp>
        <p:nvSpPr>
          <p:cNvPr id="7" name="Line 10"/>
          <p:cNvSpPr>
            <a:spLocks noChangeShapeType="1"/>
          </p:cNvSpPr>
          <p:nvPr/>
        </p:nvSpPr>
        <p:spPr bwMode="auto">
          <a:xfrm>
            <a:off x="457200" y="1044000"/>
            <a:ext cx="8229600" cy="0"/>
          </a:xfrm>
          <a:prstGeom prst="line">
            <a:avLst/>
          </a:prstGeom>
          <a:noFill/>
          <a:ln w="19050">
            <a:solidFill>
              <a:schemeClr val="accent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425384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endParaRPr lang="en-GB" dirty="0">
              <a:solidFill>
                <a:srgbClr val="808080"/>
              </a:solidFill>
            </a:endParaRPr>
          </a:p>
        </p:txBody>
      </p:sp>
      <p:sp>
        <p:nvSpPr>
          <p:cNvPr id="8" name="Line 10"/>
          <p:cNvSpPr>
            <a:spLocks noChangeShapeType="1"/>
          </p:cNvSpPr>
          <p:nvPr/>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dirty="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a:t>Click to edit Master text styles</a:t>
            </a:r>
          </a:p>
        </p:txBody>
      </p:sp>
      <p:sp>
        <p:nvSpPr>
          <p:cNvPr id="9" name="Line 11"/>
          <p:cNvSpPr>
            <a:spLocks noChangeShapeType="1"/>
          </p:cNvSpPr>
          <p:nvPr/>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0"/>
          <p:cNvSpPr>
            <a:spLocks noChangeShapeType="1"/>
          </p:cNvSpPr>
          <p:nvPr userDrawn="1"/>
        </p:nvSpPr>
        <p:spPr bwMode="auto">
          <a:xfrm>
            <a:off x="457200" y="1044000"/>
            <a:ext cx="8229600" cy="0"/>
          </a:xfrm>
          <a:prstGeom prst="line">
            <a:avLst/>
          </a:prstGeom>
          <a:noFill/>
          <a:ln w="19050">
            <a:solidFill>
              <a:schemeClr val="accent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3"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408623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152400" y="5107354"/>
            <a:ext cx="851877" cy="159433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sp>
        <p:nvSpPr>
          <p:cNvPr id="6" name="Rectangle 5"/>
          <p:cNvSpPr/>
          <p:nvPr userDrawn="1"/>
        </p:nvSpPr>
        <p:spPr>
          <a:xfrm>
            <a:off x="8131908" y="5263661"/>
            <a:ext cx="851877" cy="159433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sp>
        <p:nvSpPr>
          <p:cNvPr id="4" name="Rectangle 3"/>
          <p:cNvSpPr/>
          <p:nvPr userDrawn="1"/>
        </p:nvSpPr>
        <p:spPr>
          <a:xfrm>
            <a:off x="1" y="0"/>
            <a:ext cx="351692" cy="159433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13"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14"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419563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endParaRPr lang="en-GB" dirty="0">
              <a:solidFill>
                <a:srgbClr val="808080"/>
              </a:solidFill>
            </a:endParaRPr>
          </a:p>
        </p:txBody>
      </p:sp>
      <p:sp>
        <p:nvSpPr>
          <p:cNvPr id="7" name="Line 11"/>
          <p:cNvSpPr>
            <a:spLocks noChangeShapeType="1"/>
          </p:cNvSpPr>
          <p:nvPr/>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
        <p:nvSpPr>
          <p:cNvPr id="4"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Tree>
    <p:extLst>
      <p:ext uri="{BB962C8B-B14F-4D97-AF65-F5344CB8AC3E}">
        <p14:creationId xmlns:p14="http://schemas.microsoft.com/office/powerpoint/2010/main" val="3492695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9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3492" r="5382" b="9049"/>
          <a:stretch/>
        </p:blipFill>
        <p:spPr>
          <a:xfrm flipH="1">
            <a:off x="-38100" y="1"/>
            <a:ext cx="9201150" cy="6877050"/>
          </a:xfrm>
          <a:prstGeom prst="rect">
            <a:avLst/>
          </a:prstGeom>
        </p:spPr>
      </p:pic>
      <p:sp>
        <p:nvSpPr>
          <p:cNvPr id="8" name="Rectangle 1"/>
          <p:cNvSpPr>
            <a:spLocks noChangeAspect="1"/>
          </p:cNvSpPr>
          <p:nvPr userDrawn="1"/>
        </p:nvSpPr>
        <p:spPr>
          <a:xfrm>
            <a:off x="3385622" y="1915816"/>
            <a:ext cx="5304410" cy="2669967"/>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 name="Title 1"/>
          <p:cNvSpPr>
            <a:spLocks noGrp="1"/>
          </p:cNvSpPr>
          <p:nvPr>
            <p:ph type="ctrTitle"/>
          </p:nvPr>
        </p:nvSpPr>
        <p:spPr>
          <a:xfrm>
            <a:off x="2273250" y="2092518"/>
            <a:ext cx="5490000" cy="860400"/>
          </a:xfrm>
        </p:spPr>
        <p:txBody>
          <a:bodyPr/>
          <a:lstStyle/>
          <a:p>
            <a:r>
              <a:rPr lang="en-US"/>
              <a:t>Click to edit Master title style</a:t>
            </a:r>
            <a:endParaRPr lang="en-GB" dirty="0"/>
          </a:p>
        </p:txBody>
      </p:sp>
      <p:sp>
        <p:nvSpPr>
          <p:cNvPr id="11" name="Subtitle 2"/>
          <p:cNvSpPr>
            <a:spLocks noGrp="1"/>
          </p:cNvSpPr>
          <p:nvPr>
            <p:ph type="subTitle" idx="1"/>
          </p:nvPr>
        </p:nvSpPr>
        <p:spPr>
          <a:xfrm>
            <a:off x="2273250" y="3088214"/>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grpSp>
        <p:nvGrpSpPr>
          <p:cNvPr id="13" name="Group 4"/>
          <p:cNvGrpSpPr>
            <a:grpSpLocks noChangeAspect="1"/>
          </p:cNvGrpSpPr>
          <p:nvPr userDrawn="1"/>
        </p:nvGrpSpPr>
        <p:grpSpPr bwMode="auto">
          <a:xfrm>
            <a:off x="7763250" y="5132135"/>
            <a:ext cx="1069975" cy="1254125"/>
            <a:chOff x="5798" y="3701"/>
            <a:chExt cx="674" cy="790"/>
          </a:xfrm>
        </p:grpSpPr>
        <p:sp>
          <p:nvSpPr>
            <p:cNvPr id="14" name="AutoShape 3"/>
            <p:cNvSpPr>
              <a:spLocks noChangeAspect="1" noChangeArrowheads="1" noTextEdit="1"/>
            </p:cNvSpPr>
            <p:nvPr userDrawn="1"/>
          </p:nvSpPr>
          <p:spPr bwMode="auto">
            <a:xfrm>
              <a:off x="5798" y="3701"/>
              <a:ext cx="674"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5"/>
            <p:cNvSpPr>
              <a:spLocks/>
            </p:cNvSpPr>
            <p:nvPr userDrawn="1"/>
          </p:nvSpPr>
          <p:spPr bwMode="auto">
            <a:xfrm>
              <a:off x="5798" y="3701"/>
              <a:ext cx="540" cy="197"/>
            </a:xfrm>
            <a:custGeom>
              <a:avLst/>
              <a:gdLst>
                <a:gd name="T0" fmla="*/ 2161 w 2161"/>
                <a:gd name="T1" fmla="*/ 0 h 788"/>
                <a:gd name="T2" fmla="*/ 0 w 2161"/>
                <a:gd name="T3" fmla="*/ 788 h 788"/>
                <a:gd name="T4" fmla="*/ 2161 w 2161"/>
                <a:gd name="T5" fmla="*/ 407 h 788"/>
                <a:gd name="T6" fmla="*/ 2161 w 2161"/>
                <a:gd name="T7" fmla="*/ 0 h 788"/>
              </a:gdLst>
              <a:ahLst/>
              <a:cxnLst>
                <a:cxn ang="0">
                  <a:pos x="T0" y="T1"/>
                </a:cxn>
                <a:cxn ang="0">
                  <a:pos x="T2" y="T3"/>
                </a:cxn>
                <a:cxn ang="0">
                  <a:pos x="T4" y="T5"/>
                </a:cxn>
                <a:cxn ang="0">
                  <a:pos x="T6" y="T7"/>
                </a:cxn>
              </a:cxnLst>
              <a:rect l="0" t="0" r="r" b="b"/>
              <a:pathLst>
                <a:path w="2161" h="788">
                  <a:moveTo>
                    <a:pt x="2161" y="0"/>
                  </a:moveTo>
                  <a:lnTo>
                    <a:pt x="0" y="788"/>
                  </a:lnTo>
                  <a:lnTo>
                    <a:pt x="2161" y="407"/>
                  </a:lnTo>
                  <a:lnTo>
                    <a:pt x="2161" y="0"/>
                  </a:lnTo>
                  <a:close/>
                </a:path>
              </a:pathLst>
            </a:custGeom>
            <a:solidFill>
              <a:srgbClr val="FFD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p:cNvSpPr>
              <a:spLocks noEditPoints="1"/>
            </p:cNvSpPr>
            <p:nvPr userDrawn="1"/>
          </p:nvSpPr>
          <p:spPr bwMode="auto">
            <a:xfrm>
              <a:off x="5798" y="3980"/>
              <a:ext cx="674" cy="511"/>
            </a:xfrm>
            <a:custGeom>
              <a:avLst/>
              <a:gdLst>
                <a:gd name="T0" fmla="*/ 198 w 2696"/>
                <a:gd name="T1" fmla="*/ 1381 h 2043"/>
                <a:gd name="T2" fmla="*/ 225 w 2696"/>
                <a:gd name="T3" fmla="*/ 1539 h 2043"/>
                <a:gd name="T4" fmla="*/ 132 w 2696"/>
                <a:gd name="T5" fmla="*/ 1580 h 2043"/>
                <a:gd name="T6" fmla="*/ 258 w 2696"/>
                <a:gd name="T7" fmla="*/ 1430 h 2043"/>
                <a:gd name="T8" fmla="*/ 377 w 2696"/>
                <a:gd name="T9" fmla="*/ 1624 h 2043"/>
                <a:gd name="T10" fmla="*/ 990 w 2696"/>
                <a:gd name="T11" fmla="*/ 1430 h 2043"/>
                <a:gd name="T12" fmla="*/ 1062 w 2696"/>
                <a:gd name="T13" fmla="*/ 1506 h 2043"/>
                <a:gd name="T14" fmla="*/ 559 w 2696"/>
                <a:gd name="T15" fmla="*/ 1373 h 2043"/>
                <a:gd name="T16" fmla="*/ 643 w 2696"/>
                <a:gd name="T17" fmla="*/ 1503 h 2043"/>
                <a:gd name="T18" fmla="*/ 760 w 2696"/>
                <a:gd name="T19" fmla="*/ 1373 h 2043"/>
                <a:gd name="T20" fmla="*/ 743 w 2696"/>
                <a:gd name="T21" fmla="*/ 1474 h 2043"/>
                <a:gd name="T22" fmla="*/ 1765 w 2696"/>
                <a:gd name="T23" fmla="*/ 1611 h 2043"/>
                <a:gd name="T24" fmla="*/ 1867 w 2696"/>
                <a:gd name="T25" fmla="*/ 1459 h 2043"/>
                <a:gd name="T26" fmla="*/ 1830 w 2696"/>
                <a:gd name="T27" fmla="*/ 1562 h 2043"/>
                <a:gd name="T28" fmla="*/ 1218 w 2696"/>
                <a:gd name="T29" fmla="*/ 1426 h 2043"/>
                <a:gd name="T30" fmla="*/ 1185 w 2696"/>
                <a:gd name="T31" fmla="*/ 1622 h 2043"/>
                <a:gd name="T32" fmla="*/ 1216 w 2696"/>
                <a:gd name="T33" fmla="*/ 1704 h 2043"/>
                <a:gd name="T34" fmla="*/ 1238 w 2696"/>
                <a:gd name="T35" fmla="*/ 1583 h 2043"/>
                <a:gd name="T36" fmla="*/ 1245 w 2696"/>
                <a:gd name="T37" fmla="*/ 1474 h 2043"/>
                <a:gd name="T38" fmla="*/ 1512 w 2696"/>
                <a:gd name="T39" fmla="*/ 1498 h 2043"/>
                <a:gd name="T40" fmla="*/ 1484 w 2696"/>
                <a:gd name="T41" fmla="*/ 1628 h 2043"/>
                <a:gd name="T42" fmla="*/ 1440 w 2696"/>
                <a:gd name="T43" fmla="*/ 1445 h 2043"/>
                <a:gd name="T44" fmla="*/ 1505 w 2696"/>
                <a:gd name="T45" fmla="*/ 1590 h 2043"/>
                <a:gd name="T46" fmla="*/ 2075 w 2696"/>
                <a:gd name="T47" fmla="*/ 1542 h 2043"/>
                <a:gd name="T48" fmla="*/ 1952 w 2696"/>
                <a:gd name="T49" fmla="*/ 1438 h 2043"/>
                <a:gd name="T50" fmla="*/ 1961 w 2696"/>
                <a:gd name="T51" fmla="*/ 1622 h 2043"/>
                <a:gd name="T52" fmla="*/ 1993 w 2696"/>
                <a:gd name="T53" fmla="*/ 1467 h 2043"/>
                <a:gd name="T54" fmla="*/ 2420 w 2696"/>
                <a:gd name="T55" fmla="*/ 1542 h 2043"/>
                <a:gd name="T56" fmla="*/ 2422 w 2696"/>
                <a:gd name="T57" fmla="*/ 1434 h 2043"/>
                <a:gd name="T58" fmla="*/ 2416 w 2696"/>
                <a:gd name="T59" fmla="*/ 1618 h 2043"/>
                <a:gd name="T60" fmla="*/ 2449 w 2696"/>
                <a:gd name="T61" fmla="*/ 1467 h 2043"/>
                <a:gd name="T62" fmla="*/ 2353 w 2696"/>
                <a:gd name="T63" fmla="*/ 1575 h 2043"/>
                <a:gd name="T64" fmla="*/ 2348 w 2696"/>
                <a:gd name="T65" fmla="*/ 1475 h 2043"/>
                <a:gd name="T66" fmla="*/ 2167 w 2696"/>
                <a:gd name="T67" fmla="*/ 1430 h 2043"/>
                <a:gd name="T68" fmla="*/ 2652 w 2696"/>
                <a:gd name="T69" fmla="*/ 1474 h 2043"/>
                <a:gd name="T70" fmla="*/ 2684 w 2696"/>
                <a:gd name="T71" fmla="*/ 1485 h 2043"/>
                <a:gd name="T72" fmla="*/ 2174 w 2696"/>
                <a:gd name="T73" fmla="*/ 1765 h 2043"/>
                <a:gd name="T74" fmla="*/ 2142 w 2696"/>
                <a:gd name="T75" fmla="*/ 1962 h 2043"/>
                <a:gd name="T76" fmla="*/ 2147 w 2696"/>
                <a:gd name="T77" fmla="*/ 1864 h 2043"/>
                <a:gd name="T78" fmla="*/ 2183 w 2696"/>
                <a:gd name="T79" fmla="*/ 1925 h 2043"/>
                <a:gd name="T80" fmla="*/ 539 w 2696"/>
                <a:gd name="T81" fmla="*/ 1770 h 2043"/>
                <a:gd name="T82" fmla="*/ 68 w 2696"/>
                <a:gd name="T83" fmla="*/ 1842 h 2043"/>
                <a:gd name="T84" fmla="*/ 298 w 2696"/>
                <a:gd name="T85" fmla="*/ 1788 h 2043"/>
                <a:gd name="T86" fmla="*/ 336 w 2696"/>
                <a:gd name="T87" fmla="*/ 1967 h 2043"/>
                <a:gd name="T88" fmla="*/ 436 w 2696"/>
                <a:gd name="T89" fmla="*/ 1826 h 2043"/>
                <a:gd name="T90" fmla="*/ 315 w 2696"/>
                <a:gd name="T91" fmla="*/ 1868 h 2043"/>
                <a:gd name="T92" fmla="*/ 371 w 2696"/>
                <a:gd name="T93" fmla="*/ 1919 h 2043"/>
                <a:gd name="T94" fmla="*/ 1915 w 2696"/>
                <a:gd name="T95" fmla="*/ 1786 h 2043"/>
                <a:gd name="T96" fmla="*/ 1394 w 2696"/>
                <a:gd name="T97" fmla="*/ 1770 h 2043"/>
                <a:gd name="T98" fmla="*/ 1705 w 2696"/>
                <a:gd name="T99" fmla="*/ 1777 h 2043"/>
                <a:gd name="T100" fmla="*/ 1713 w 2696"/>
                <a:gd name="T101" fmla="*/ 1961 h 2043"/>
                <a:gd name="T102" fmla="*/ 1835 w 2696"/>
                <a:gd name="T103" fmla="*/ 1846 h 2043"/>
                <a:gd name="T104" fmla="*/ 1710 w 2696"/>
                <a:gd name="T105" fmla="*/ 1879 h 2043"/>
                <a:gd name="T106" fmla="*/ 1777 w 2696"/>
                <a:gd name="T107" fmla="*/ 1909 h 2043"/>
                <a:gd name="T108" fmla="*/ 958 w 2696"/>
                <a:gd name="T109" fmla="*/ 1770 h 2043"/>
                <a:gd name="T110" fmla="*/ 1030 w 2696"/>
                <a:gd name="T111" fmla="*/ 1846 h 2043"/>
                <a:gd name="T112" fmla="*/ 1187 w 2696"/>
                <a:gd name="T113" fmla="*/ 1765 h 2043"/>
                <a:gd name="T114" fmla="*/ 1161 w 2696"/>
                <a:gd name="T115" fmla="*/ 1965 h 2043"/>
                <a:gd name="T116" fmla="*/ 1183 w 2696"/>
                <a:gd name="T117" fmla="*/ 2043 h 2043"/>
                <a:gd name="T118" fmla="*/ 1201 w 2696"/>
                <a:gd name="T119" fmla="*/ 1923 h 2043"/>
                <a:gd name="T120" fmla="*/ 1217 w 2696"/>
                <a:gd name="T121" fmla="*/ 1816 h 2043"/>
                <a:gd name="T122" fmla="*/ 741 w 2696"/>
                <a:gd name="T123" fmla="*/ 432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6" h="2043">
                  <a:moveTo>
                    <a:pt x="225" y="1539"/>
                  </a:moveTo>
                  <a:lnTo>
                    <a:pt x="225" y="1539"/>
                  </a:lnTo>
                  <a:lnTo>
                    <a:pt x="223" y="1527"/>
                  </a:lnTo>
                  <a:lnTo>
                    <a:pt x="221" y="1515"/>
                  </a:lnTo>
                  <a:lnTo>
                    <a:pt x="215" y="1506"/>
                  </a:lnTo>
                  <a:lnTo>
                    <a:pt x="210" y="1499"/>
                  </a:lnTo>
                  <a:lnTo>
                    <a:pt x="203" y="1493"/>
                  </a:lnTo>
                  <a:lnTo>
                    <a:pt x="197" y="1487"/>
                  </a:lnTo>
                  <a:lnTo>
                    <a:pt x="185" y="1481"/>
                  </a:lnTo>
                  <a:lnTo>
                    <a:pt x="185" y="1481"/>
                  </a:lnTo>
                  <a:lnTo>
                    <a:pt x="191" y="1477"/>
                  </a:lnTo>
                  <a:lnTo>
                    <a:pt x="197" y="1471"/>
                  </a:lnTo>
                  <a:lnTo>
                    <a:pt x="202" y="1466"/>
                  </a:lnTo>
                  <a:lnTo>
                    <a:pt x="207" y="1459"/>
                  </a:lnTo>
                  <a:lnTo>
                    <a:pt x="210" y="1451"/>
                  </a:lnTo>
                  <a:lnTo>
                    <a:pt x="213" y="1445"/>
                  </a:lnTo>
                  <a:lnTo>
                    <a:pt x="215" y="1437"/>
                  </a:lnTo>
                  <a:lnTo>
                    <a:pt x="215" y="1427"/>
                  </a:lnTo>
                  <a:lnTo>
                    <a:pt x="215" y="1427"/>
                  </a:lnTo>
                  <a:lnTo>
                    <a:pt x="214" y="1413"/>
                  </a:lnTo>
                  <a:lnTo>
                    <a:pt x="210" y="1398"/>
                  </a:lnTo>
                  <a:lnTo>
                    <a:pt x="206" y="1393"/>
                  </a:lnTo>
                  <a:lnTo>
                    <a:pt x="203" y="1386"/>
                  </a:lnTo>
                  <a:lnTo>
                    <a:pt x="198" y="1381"/>
                  </a:lnTo>
                  <a:lnTo>
                    <a:pt x="194" y="1377"/>
                  </a:lnTo>
                  <a:lnTo>
                    <a:pt x="182" y="1369"/>
                  </a:lnTo>
                  <a:lnTo>
                    <a:pt x="167" y="1364"/>
                  </a:lnTo>
                  <a:lnTo>
                    <a:pt x="151" y="1360"/>
                  </a:lnTo>
                  <a:lnTo>
                    <a:pt x="133" y="1358"/>
                  </a:lnTo>
                  <a:lnTo>
                    <a:pt x="20" y="1358"/>
                  </a:lnTo>
                  <a:lnTo>
                    <a:pt x="20" y="1624"/>
                  </a:lnTo>
                  <a:lnTo>
                    <a:pt x="132" y="1624"/>
                  </a:lnTo>
                  <a:lnTo>
                    <a:pt x="132" y="1624"/>
                  </a:lnTo>
                  <a:lnTo>
                    <a:pt x="151" y="1623"/>
                  </a:lnTo>
                  <a:lnTo>
                    <a:pt x="162" y="1622"/>
                  </a:lnTo>
                  <a:lnTo>
                    <a:pt x="170" y="1619"/>
                  </a:lnTo>
                  <a:lnTo>
                    <a:pt x="178" y="1616"/>
                  </a:lnTo>
                  <a:lnTo>
                    <a:pt x="186" y="1612"/>
                  </a:lnTo>
                  <a:lnTo>
                    <a:pt x="193" y="1607"/>
                  </a:lnTo>
                  <a:lnTo>
                    <a:pt x="199" y="1602"/>
                  </a:lnTo>
                  <a:lnTo>
                    <a:pt x="205" y="1596"/>
                  </a:lnTo>
                  <a:lnTo>
                    <a:pt x="210" y="1590"/>
                  </a:lnTo>
                  <a:lnTo>
                    <a:pt x="214" y="1583"/>
                  </a:lnTo>
                  <a:lnTo>
                    <a:pt x="218" y="1575"/>
                  </a:lnTo>
                  <a:lnTo>
                    <a:pt x="221" y="1567"/>
                  </a:lnTo>
                  <a:lnTo>
                    <a:pt x="223" y="1559"/>
                  </a:lnTo>
                  <a:lnTo>
                    <a:pt x="223" y="1550"/>
                  </a:lnTo>
                  <a:lnTo>
                    <a:pt x="225" y="1539"/>
                  </a:lnTo>
                  <a:lnTo>
                    <a:pt x="225" y="1539"/>
                  </a:lnTo>
                  <a:close/>
                  <a:moveTo>
                    <a:pt x="132" y="1580"/>
                  </a:moveTo>
                  <a:lnTo>
                    <a:pt x="69" y="1580"/>
                  </a:lnTo>
                  <a:lnTo>
                    <a:pt x="69" y="1505"/>
                  </a:lnTo>
                  <a:lnTo>
                    <a:pt x="132" y="1505"/>
                  </a:lnTo>
                  <a:lnTo>
                    <a:pt x="132" y="1505"/>
                  </a:lnTo>
                  <a:lnTo>
                    <a:pt x="141" y="1505"/>
                  </a:lnTo>
                  <a:lnTo>
                    <a:pt x="149" y="1506"/>
                  </a:lnTo>
                  <a:lnTo>
                    <a:pt x="157" y="1510"/>
                  </a:lnTo>
                  <a:lnTo>
                    <a:pt x="162" y="1514"/>
                  </a:lnTo>
                  <a:lnTo>
                    <a:pt x="166" y="1519"/>
                  </a:lnTo>
                  <a:lnTo>
                    <a:pt x="170" y="1526"/>
                  </a:lnTo>
                  <a:lnTo>
                    <a:pt x="171" y="1533"/>
                  </a:lnTo>
                  <a:lnTo>
                    <a:pt x="171" y="1542"/>
                  </a:lnTo>
                  <a:lnTo>
                    <a:pt x="171" y="1542"/>
                  </a:lnTo>
                  <a:lnTo>
                    <a:pt x="171" y="1550"/>
                  </a:lnTo>
                  <a:lnTo>
                    <a:pt x="169" y="1558"/>
                  </a:lnTo>
                  <a:lnTo>
                    <a:pt x="166" y="1564"/>
                  </a:lnTo>
                  <a:lnTo>
                    <a:pt x="161" y="1570"/>
                  </a:lnTo>
                  <a:lnTo>
                    <a:pt x="155" y="1574"/>
                  </a:lnTo>
                  <a:lnTo>
                    <a:pt x="149" y="1578"/>
                  </a:lnTo>
                  <a:lnTo>
                    <a:pt x="141" y="1579"/>
                  </a:lnTo>
                  <a:lnTo>
                    <a:pt x="132" y="1580"/>
                  </a:lnTo>
                  <a:lnTo>
                    <a:pt x="132" y="1580"/>
                  </a:lnTo>
                  <a:close/>
                  <a:moveTo>
                    <a:pt x="132" y="1461"/>
                  </a:moveTo>
                  <a:lnTo>
                    <a:pt x="69" y="1461"/>
                  </a:lnTo>
                  <a:lnTo>
                    <a:pt x="69" y="1404"/>
                  </a:lnTo>
                  <a:lnTo>
                    <a:pt x="129" y="1404"/>
                  </a:lnTo>
                  <a:lnTo>
                    <a:pt x="129" y="1404"/>
                  </a:lnTo>
                  <a:lnTo>
                    <a:pt x="137" y="1405"/>
                  </a:lnTo>
                  <a:lnTo>
                    <a:pt x="144" y="1406"/>
                  </a:lnTo>
                  <a:lnTo>
                    <a:pt x="150" y="1408"/>
                  </a:lnTo>
                  <a:lnTo>
                    <a:pt x="155" y="1412"/>
                  </a:lnTo>
                  <a:lnTo>
                    <a:pt x="158" y="1416"/>
                  </a:lnTo>
                  <a:lnTo>
                    <a:pt x="162" y="1420"/>
                  </a:lnTo>
                  <a:lnTo>
                    <a:pt x="163" y="1426"/>
                  </a:lnTo>
                  <a:lnTo>
                    <a:pt x="163" y="1433"/>
                  </a:lnTo>
                  <a:lnTo>
                    <a:pt x="163" y="1433"/>
                  </a:lnTo>
                  <a:lnTo>
                    <a:pt x="162" y="1442"/>
                  </a:lnTo>
                  <a:lnTo>
                    <a:pt x="161" y="1447"/>
                  </a:lnTo>
                  <a:lnTo>
                    <a:pt x="158" y="1451"/>
                  </a:lnTo>
                  <a:lnTo>
                    <a:pt x="153" y="1455"/>
                  </a:lnTo>
                  <a:lnTo>
                    <a:pt x="147" y="1458"/>
                  </a:lnTo>
                  <a:lnTo>
                    <a:pt x="141" y="1459"/>
                  </a:lnTo>
                  <a:lnTo>
                    <a:pt x="132" y="1461"/>
                  </a:lnTo>
                  <a:lnTo>
                    <a:pt x="132" y="1461"/>
                  </a:lnTo>
                  <a:close/>
                  <a:moveTo>
                    <a:pt x="258" y="1540"/>
                  </a:moveTo>
                  <a:lnTo>
                    <a:pt x="258" y="1430"/>
                  </a:lnTo>
                  <a:lnTo>
                    <a:pt x="306" y="1430"/>
                  </a:lnTo>
                  <a:lnTo>
                    <a:pt x="306" y="1538"/>
                  </a:lnTo>
                  <a:lnTo>
                    <a:pt x="306" y="1538"/>
                  </a:lnTo>
                  <a:lnTo>
                    <a:pt x="307" y="1548"/>
                  </a:lnTo>
                  <a:lnTo>
                    <a:pt x="308" y="1559"/>
                  </a:lnTo>
                  <a:lnTo>
                    <a:pt x="311" y="1567"/>
                  </a:lnTo>
                  <a:lnTo>
                    <a:pt x="315" y="1574"/>
                  </a:lnTo>
                  <a:lnTo>
                    <a:pt x="320" y="1579"/>
                  </a:lnTo>
                  <a:lnTo>
                    <a:pt x="326" y="1582"/>
                  </a:lnTo>
                  <a:lnTo>
                    <a:pt x="334" y="1584"/>
                  </a:lnTo>
                  <a:lnTo>
                    <a:pt x="341" y="1584"/>
                  </a:lnTo>
                  <a:lnTo>
                    <a:pt x="341" y="1584"/>
                  </a:lnTo>
                  <a:lnTo>
                    <a:pt x="351" y="1584"/>
                  </a:lnTo>
                  <a:lnTo>
                    <a:pt x="357" y="1582"/>
                  </a:lnTo>
                  <a:lnTo>
                    <a:pt x="364" y="1578"/>
                  </a:lnTo>
                  <a:lnTo>
                    <a:pt x="369" y="1574"/>
                  </a:lnTo>
                  <a:lnTo>
                    <a:pt x="373" y="1567"/>
                  </a:lnTo>
                  <a:lnTo>
                    <a:pt x="376" y="1558"/>
                  </a:lnTo>
                  <a:lnTo>
                    <a:pt x="377" y="1548"/>
                  </a:lnTo>
                  <a:lnTo>
                    <a:pt x="377" y="1538"/>
                  </a:lnTo>
                  <a:lnTo>
                    <a:pt x="377" y="1430"/>
                  </a:lnTo>
                  <a:lnTo>
                    <a:pt x="427" y="1430"/>
                  </a:lnTo>
                  <a:lnTo>
                    <a:pt x="427" y="1624"/>
                  </a:lnTo>
                  <a:lnTo>
                    <a:pt x="377" y="1624"/>
                  </a:lnTo>
                  <a:lnTo>
                    <a:pt x="377" y="1610"/>
                  </a:lnTo>
                  <a:lnTo>
                    <a:pt x="377" y="1610"/>
                  </a:lnTo>
                  <a:lnTo>
                    <a:pt x="368" y="1618"/>
                  </a:lnTo>
                  <a:lnTo>
                    <a:pt x="357" y="1624"/>
                  </a:lnTo>
                  <a:lnTo>
                    <a:pt x="345" y="1628"/>
                  </a:lnTo>
                  <a:lnTo>
                    <a:pt x="331" y="1630"/>
                  </a:lnTo>
                  <a:lnTo>
                    <a:pt x="331" y="1630"/>
                  </a:lnTo>
                  <a:lnTo>
                    <a:pt x="320" y="1628"/>
                  </a:lnTo>
                  <a:lnTo>
                    <a:pt x="310" y="1627"/>
                  </a:lnTo>
                  <a:lnTo>
                    <a:pt x="302" y="1624"/>
                  </a:lnTo>
                  <a:lnTo>
                    <a:pt x="294" y="1620"/>
                  </a:lnTo>
                  <a:lnTo>
                    <a:pt x="286" y="1615"/>
                  </a:lnTo>
                  <a:lnTo>
                    <a:pt x="280" y="1610"/>
                  </a:lnTo>
                  <a:lnTo>
                    <a:pt x="275" y="1603"/>
                  </a:lnTo>
                  <a:lnTo>
                    <a:pt x="271" y="1598"/>
                  </a:lnTo>
                  <a:lnTo>
                    <a:pt x="264" y="1583"/>
                  </a:lnTo>
                  <a:lnTo>
                    <a:pt x="260" y="1568"/>
                  </a:lnTo>
                  <a:lnTo>
                    <a:pt x="259" y="1554"/>
                  </a:lnTo>
                  <a:lnTo>
                    <a:pt x="258" y="1540"/>
                  </a:lnTo>
                  <a:lnTo>
                    <a:pt x="258" y="1540"/>
                  </a:lnTo>
                  <a:close/>
                  <a:moveTo>
                    <a:pt x="990" y="1624"/>
                  </a:moveTo>
                  <a:lnTo>
                    <a:pt x="942" y="1624"/>
                  </a:lnTo>
                  <a:lnTo>
                    <a:pt x="942" y="1430"/>
                  </a:lnTo>
                  <a:lnTo>
                    <a:pt x="990" y="1430"/>
                  </a:lnTo>
                  <a:lnTo>
                    <a:pt x="990" y="1447"/>
                  </a:lnTo>
                  <a:lnTo>
                    <a:pt x="990" y="1447"/>
                  </a:lnTo>
                  <a:lnTo>
                    <a:pt x="1001" y="1438"/>
                  </a:lnTo>
                  <a:lnTo>
                    <a:pt x="1011" y="1431"/>
                  </a:lnTo>
                  <a:lnTo>
                    <a:pt x="1024" y="1427"/>
                  </a:lnTo>
                  <a:lnTo>
                    <a:pt x="1039" y="1426"/>
                  </a:lnTo>
                  <a:lnTo>
                    <a:pt x="1039" y="1426"/>
                  </a:lnTo>
                  <a:lnTo>
                    <a:pt x="1055" y="1427"/>
                  </a:lnTo>
                  <a:lnTo>
                    <a:pt x="1063" y="1429"/>
                  </a:lnTo>
                  <a:lnTo>
                    <a:pt x="1070" y="1431"/>
                  </a:lnTo>
                  <a:lnTo>
                    <a:pt x="1076" y="1435"/>
                  </a:lnTo>
                  <a:lnTo>
                    <a:pt x="1082" y="1439"/>
                  </a:lnTo>
                  <a:lnTo>
                    <a:pt x="1087" y="1443"/>
                  </a:lnTo>
                  <a:lnTo>
                    <a:pt x="1092" y="1449"/>
                  </a:lnTo>
                  <a:lnTo>
                    <a:pt x="1096" y="1455"/>
                  </a:lnTo>
                  <a:lnTo>
                    <a:pt x="1100" y="1461"/>
                  </a:lnTo>
                  <a:lnTo>
                    <a:pt x="1106" y="1477"/>
                  </a:lnTo>
                  <a:lnTo>
                    <a:pt x="1109" y="1494"/>
                  </a:lnTo>
                  <a:lnTo>
                    <a:pt x="1109" y="1515"/>
                  </a:lnTo>
                  <a:lnTo>
                    <a:pt x="1109" y="1624"/>
                  </a:lnTo>
                  <a:lnTo>
                    <a:pt x="1062" y="1624"/>
                  </a:lnTo>
                  <a:lnTo>
                    <a:pt x="1062" y="1518"/>
                  </a:lnTo>
                  <a:lnTo>
                    <a:pt x="1062" y="1518"/>
                  </a:lnTo>
                  <a:lnTo>
                    <a:pt x="1062" y="1506"/>
                  </a:lnTo>
                  <a:lnTo>
                    <a:pt x="1060" y="1497"/>
                  </a:lnTo>
                  <a:lnTo>
                    <a:pt x="1058" y="1489"/>
                  </a:lnTo>
                  <a:lnTo>
                    <a:pt x="1054" y="1482"/>
                  </a:lnTo>
                  <a:lnTo>
                    <a:pt x="1048" y="1477"/>
                  </a:lnTo>
                  <a:lnTo>
                    <a:pt x="1043" y="1473"/>
                  </a:lnTo>
                  <a:lnTo>
                    <a:pt x="1035" y="1471"/>
                  </a:lnTo>
                  <a:lnTo>
                    <a:pt x="1027" y="1470"/>
                  </a:lnTo>
                  <a:lnTo>
                    <a:pt x="1027" y="1470"/>
                  </a:lnTo>
                  <a:lnTo>
                    <a:pt x="1019" y="1471"/>
                  </a:lnTo>
                  <a:lnTo>
                    <a:pt x="1011" y="1473"/>
                  </a:lnTo>
                  <a:lnTo>
                    <a:pt x="1005" y="1477"/>
                  </a:lnTo>
                  <a:lnTo>
                    <a:pt x="999" y="1482"/>
                  </a:lnTo>
                  <a:lnTo>
                    <a:pt x="995" y="1489"/>
                  </a:lnTo>
                  <a:lnTo>
                    <a:pt x="993" y="1497"/>
                  </a:lnTo>
                  <a:lnTo>
                    <a:pt x="991" y="1506"/>
                  </a:lnTo>
                  <a:lnTo>
                    <a:pt x="990" y="1518"/>
                  </a:lnTo>
                  <a:lnTo>
                    <a:pt x="990" y="1624"/>
                  </a:lnTo>
                  <a:close/>
                  <a:moveTo>
                    <a:pt x="517" y="1517"/>
                  </a:moveTo>
                  <a:lnTo>
                    <a:pt x="517" y="1624"/>
                  </a:lnTo>
                  <a:lnTo>
                    <a:pt x="469" y="1624"/>
                  </a:lnTo>
                  <a:lnTo>
                    <a:pt x="469" y="1430"/>
                  </a:lnTo>
                  <a:lnTo>
                    <a:pt x="517" y="1430"/>
                  </a:lnTo>
                  <a:lnTo>
                    <a:pt x="517" y="1517"/>
                  </a:lnTo>
                  <a:close/>
                  <a:moveTo>
                    <a:pt x="559" y="1373"/>
                  </a:moveTo>
                  <a:lnTo>
                    <a:pt x="607" y="1349"/>
                  </a:lnTo>
                  <a:lnTo>
                    <a:pt x="607" y="1514"/>
                  </a:lnTo>
                  <a:lnTo>
                    <a:pt x="607" y="1624"/>
                  </a:lnTo>
                  <a:lnTo>
                    <a:pt x="559" y="1624"/>
                  </a:lnTo>
                  <a:lnTo>
                    <a:pt x="559" y="1373"/>
                  </a:lnTo>
                  <a:close/>
                  <a:moveTo>
                    <a:pt x="760" y="1445"/>
                  </a:moveTo>
                  <a:lnTo>
                    <a:pt x="760" y="1445"/>
                  </a:lnTo>
                  <a:lnTo>
                    <a:pt x="751" y="1437"/>
                  </a:lnTo>
                  <a:lnTo>
                    <a:pt x="740" y="1430"/>
                  </a:lnTo>
                  <a:lnTo>
                    <a:pt x="729" y="1427"/>
                  </a:lnTo>
                  <a:lnTo>
                    <a:pt x="718" y="1426"/>
                  </a:lnTo>
                  <a:lnTo>
                    <a:pt x="718" y="1426"/>
                  </a:lnTo>
                  <a:lnTo>
                    <a:pt x="708" y="1426"/>
                  </a:lnTo>
                  <a:lnTo>
                    <a:pt x="700" y="1427"/>
                  </a:lnTo>
                  <a:lnTo>
                    <a:pt x="692" y="1430"/>
                  </a:lnTo>
                  <a:lnTo>
                    <a:pt x="686" y="1433"/>
                  </a:lnTo>
                  <a:lnTo>
                    <a:pt x="679" y="1437"/>
                  </a:lnTo>
                  <a:lnTo>
                    <a:pt x="672" y="1442"/>
                  </a:lnTo>
                  <a:lnTo>
                    <a:pt x="667" y="1447"/>
                  </a:lnTo>
                  <a:lnTo>
                    <a:pt x="662" y="1453"/>
                  </a:lnTo>
                  <a:lnTo>
                    <a:pt x="656" y="1459"/>
                  </a:lnTo>
                  <a:lnTo>
                    <a:pt x="652" y="1467"/>
                  </a:lnTo>
                  <a:lnTo>
                    <a:pt x="647" y="1485"/>
                  </a:lnTo>
                  <a:lnTo>
                    <a:pt x="643" y="1503"/>
                  </a:lnTo>
                  <a:lnTo>
                    <a:pt x="642" y="1526"/>
                  </a:lnTo>
                  <a:lnTo>
                    <a:pt x="642" y="1526"/>
                  </a:lnTo>
                  <a:lnTo>
                    <a:pt x="643" y="1548"/>
                  </a:lnTo>
                  <a:lnTo>
                    <a:pt x="646" y="1570"/>
                  </a:lnTo>
                  <a:lnTo>
                    <a:pt x="652" y="1587"/>
                  </a:lnTo>
                  <a:lnTo>
                    <a:pt x="656" y="1595"/>
                  </a:lnTo>
                  <a:lnTo>
                    <a:pt x="662" y="1602"/>
                  </a:lnTo>
                  <a:lnTo>
                    <a:pt x="666" y="1608"/>
                  </a:lnTo>
                  <a:lnTo>
                    <a:pt x="672" y="1614"/>
                  </a:lnTo>
                  <a:lnTo>
                    <a:pt x="678" y="1618"/>
                  </a:lnTo>
                  <a:lnTo>
                    <a:pt x="684" y="1622"/>
                  </a:lnTo>
                  <a:lnTo>
                    <a:pt x="692" y="1626"/>
                  </a:lnTo>
                  <a:lnTo>
                    <a:pt x="700" y="1627"/>
                  </a:lnTo>
                  <a:lnTo>
                    <a:pt x="708" y="1628"/>
                  </a:lnTo>
                  <a:lnTo>
                    <a:pt x="716" y="1630"/>
                  </a:lnTo>
                  <a:lnTo>
                    <a:pt x="716" y="1630"/>
                  </a:lnTo>
                  <a:lnTo>
                    <a:pt x="728" y="1628"/>
                  </a:lnTo>
                  <a:lnTo>
                    <a:pt x="740" y="1624"/>
                  </a:lnTo>
                  <a:lnTo>
                    <a:pt x="751" y="1619"/>
                  </a:lnTo>
                  <a:lnTo>
                    <a:pt x="760" y="1610"/>
                  </a:lnTo>
                  <a:lnTo>
                    <a:pt x="760" y="1624"/>
                  </a:lnTo>
                  <a:lnTo>
                    <a:pt x="808" y="1624"/>
                  </a:lnTo>
                  <a:lnTo>
                    <a:pt x="808" y="1349"/>
                  </a:lnTo>
                  <a:lnTo>
                    <a:pt x="760" y="1373"/>
                  </a:lnTo>
                  <a:lnTo>
                    <a:pt x="760" y="1445"/>
                  </a:lnTo>
                  <a:close/>
                  <a:moveTo>
                    <a:pt x="727" y="1584"/>
                  </a:moveTo>
                  <a:lnTo>
                    <a:pt x="727" y="1584"/>
                  </a:lnTo>
                  <a:lnTo>
                    <a:pt x="720" y="1584"/>
                  </a:lnTo>
                  <a:lnTo>
                    <a:pt x="714" y="1582"/>
                  </a:lnTo>
                  <a:lnTo>
                    <a:pt x="708" y="1579"/>
                  </a:lnTo>
                  <a:lnTo>
                    <a:pt x="702" y="1574"/>
                  </a:lnTo>
                  <a:lnTo>
                    <a:pt x="698" y="1566"/>
                  </a:lnTo>
                  <a:lnTo>
                    <a:pt x="694" y="1555"/>
                  </a:lnTo>
                  <a:lnTo>
                    <a:pt x="691" y="1542"/>
                  </a:lnTo>
                  <a:lnTo>
                    <a:pt x="690" y="1525"/>
                  </a:lnTo>
                  <a:lnTo>
                    <a:pt x="690" y="1525"/>
                  </a:lnTo>
                  <a:lnTo>
                    <a:pt x="691" y="1510"/>
                  </a:lnTo>
                  <a:lnTo>
                    <a:pt x="694" y="1497"/>
                  </a:lnTo>
                  <a:lnTo>
                    <a:pt x="698" y="1487"/>
                  </a:lnTo>
                  <a:lnTo>
                    <a:pt x="702" y="1481"/>
                  </a:lnTo>
                  <a:lnTo>
                    <a:pt x="707" y="1475"/>
                  </a:lnTo>
                  <a:lnTo>
                    <a:pt x="714" y="1473"/>
                  </a:lnTo>
                  <a:lnTo>
                    <a:pt x="720" y="1471"/>
                  </a:lnTo>
                  <a:lnTo>
                    <a:pt x="725" y="1470"/>
                  </a:lnTo>
                  <a:lnTo>
                    <a:pt x="725" y="1470"/>
                  </a:lnTo>
                  <a:lnTo>
                    <a:pt x="732" y="1471"/>
                  </a:lnTo>
                  <a:lnTo>
                    <a:pt x="739" y="1473"/>
                  </a:lnTo>
                  <a:lnTo>
                    <a:pt x="743" y="1474"/>
                  </a:lnTo>
                  <a:lnTo>
                    <a:pt x="748" y="1477"/>
                  </a:lnTo>
                  <a:lnTo>
                    <a:pt x="755" y="1483"/>
                  </a:lnTo>
                  <a:lnTo>
                    <a:pt x="760" y="1489"/>
                  </a:lnTo>
                  <a:lnTo>
                    <a:pt x="760" y="1566"/>
                  </a:lnTo>
                  <a:lnTo>
                    <a:pt x="760" y="1566"/>
                  </a:lnTo>
                  <a:lnTo>
                    <a:pt x="755" y="1572"/>
                  </a:lnTo>
                  <a:lnTo>
                    <a:pt x="748" y="1579"/>
                  </a:lnTo>
                  <a:lnTo>
                    <a:pt x="743" y="1582"/>
                  </a:lnTo>
                  <a:lnTo>
                    <a:pt x="739" y="1583"/>
                  </a:lnTo>
                  <a:lnTo>
                    <a:pt x="733" y="1584"/>
                  </a:lnTo>
                  <a:lnTo>
                    <a:pt x="727" y="1584"/>
                  </a:lnTo>
                  <a:lnTo>
                    <a:pt x="727" y="1584"/>
                  </a:lnTo>
                  <a:close/>
                  <a:moveTo>
                    <a:pt x="1807" y="1426"/>
                  </a:moveTo>
                  <a:lnTo>
                    <a:pt x="1807" y="1426"/>
                  </a:lnTo>
                  <a:lnTo>
                    <a:pt x="1795" y="1427"/>
                  </a:lnTo>
                  <a:lnTo>
                    <a:pt x="1784" y="1431"/>
                  </a:lnTo>
                  <a:lnTo>
                    <a:pt x="1774" y="1437"/>
                  </a:lnTo>
                  <a:lnTo>
                    <a:pt x="1765" y="1445"/>
                  </a:lnTo>
                  <a:lnTo>
                    <a:pt x="1765" y="1354"/>
                  </a:lnTo>
                  <a:lnTo>
                    <a:pt x="1715" y="1378"/>
                  </a:lnTo>
                  <a:lnTo>
                    <a:pt x="1715" y="1624"/>
                  </a:lnTo>
                  <a:lnTo>
                    <a:pt x="1765" y="1624"/>
                  </a:lnTo>
                  <a:lnTo>
                    <a:pt x="1765" y="1611"/>
                  </a:lnTo>
                  <a:lnTo>
                    <a:pt x="1765" y="1611"/>
                  </a:lnTo>
                  <a:lnTo>
                    <a:pt x="1774" y="1619"/>
                  </a:lnTo>
                  <a:lnTo>
                    <a:pt x="1784" y="1624"/>
                  </a:lnTo>
                  <a:lnTo>
                    <a:pt x="1795" y="1628"/>
                  </a:lnTo>
                  <a:lnTo>
                    <a:pt x="1808" y="1630"/>
                  </a:lnTo>
                  <a:lnTo>
                    <a:pt x="1808" y="1630"/>
                  </a:lnTo>
                  <a:lnTo>
                    <a:pt x="1816" y="1628"/>
                  </a:lnTo>
                  <a:lnTo>
                    <a:pt x="1824" y="1627"/>
                  </a:lnTo>
                  <a:lnTo>
                    <a:pt x="1832" y="1626"/>
                  </a:lnTo>
                  <a:lnTo>
                    <a:pt x="1840" y="1622"/>
                  </a:lnTo>
                  <a:lnTo>
                    <a:pt x="1847" y="1619"/>
                  </a:lnTo>
                  <a:lnTo>
                    <a:pt x="1852" y="1614"/>
                  </a:lnTo>
                  <a:lnTo>
                    <a:pt x="1859" y="1608"/>
                  </a:lnTo>
                  <a:lnTo>
                    <a:pt x="1864" y="1602"/>
                  </a:lnTo>
                  <a:lnTo>
                    <a:pt x="1868" y="1595"/>
                  </a:lnTo>
                  <a:lnTo>
                    <a:pt x="1872" y="1587"/>
                  </a:lnTo>
                  <a:lnTo>
                    <a:pt x="1875" y="1579"/>
                  </a:lnTo>
                  <a:lnTo>
                    <a:pt x="1879" y="1570"/>
                  </a:lnTo>
                  <a:lnTo>
                    <a:pt x="1881" y="1548"/>
                  </a:lnTo>
                  <a:lnTo>
                    <a:pt x="1883" y="1526"/>
                  </a:lnTo>
                  <a:lnTo>
                    <a:pt x="1883" y="1526"/>
                  </a:lnTo>
                  <a:lnTo>
                    <a:pt x="1881" y="1503"/>
                  </a:lnTo>
                  <a:lnTo>
                    <a:pt x="1878" y="1485"/>
                  </a:lnTo>
                  <a:lnTo>
                    <a:pt x="1872" y="1467"/>
                  </a:lnTo>
                  <a:lnTo>
                    <a:pt x="1867" y="1459"/>
                  </a:lnTo>
                  <a:lnTo>
                    <a:pt x="1863" y="1453"/>
                  </a:lnTo>
                  <a:lnTo>
                    <a:pt x="1858" y="1447"/>
                  </a:lnTo>
                  <a:lnTo>
                    <a:pt x="1852" y="1442"/>
                  </a:lnTo>
                  <a:lnTo>
                    <a:pt x="1846" y="1437"/>
                  </a:lnTo>
                  <a:lnTo>
                    <a:pt x="1839" y="1433"/>
                  </a:lnTo>
                  <a:lnTo>
                    <a:pt x="1831" y="1430"/>
                  </a:lnTo>
                  <a:lnTo>
                    <a:pt x="1824" y="1427"/>
                  </a:lnTo>
                  <a:lnTo>
                    <a:pt x="1815" y="1426"/>
                  </a:lnTo>
                  <a:lnTo>
                    <a:pt x="1807" y="1426"/>
                  </a:lnTo>
                  <a:lnTo>
                    <a:pt x="1807" y="1426"/>
                  </a:lnTo>
                  <a:close/>
                  <a:moveTo>
                    <a:pt x="1798" y="1470"/>
                  </a:moveTo>
                  <a:lnTo>
                    <a:pt x="1798" y="1470"/>
                  </a:lnTo>
                  <a:lnTo>
                    <a:pt x="1804" y="1471"/>
                  </a:lnTo>
                  <a:lnTo>
                    <a:pt x="1811" y="1473"/>
                  </a:lnTo>
                  <a:lnTo>
                    <a:pt x="1818" y="1477"/>
                  </a:lnTo>
                  <a:lnTo>
                    <a:pt x="1823" y="1482"/>
                  </a:lnTo>
                  <a:lnTo>
                    <a:pt x="1827" y="1490"/>
                  </a:lnTo>
                  <a:lnTo>
                    <a:pt x="1831" y="1499"/>
                  </a:lnTo>
                  <a:lnTo>
                    <a:pt x="1834" y="1511"/>
                  </a:lnTo>
                  <a:lnTo>
                    <a:pt x="1834" y="1525"/>
                  </a:lnTo>
                  <a:lnTo>
                    <a:pt x="1834" y="1525"/>
                  </a:lnTo>
                  <a:lnTo>
                    <a:pt x="1834" y="1539"/>
                  </a:lnTo>
                  <a:lnTo>
                    <a:pt x="1832" y="1551"/>
                  </a:lnTo>
                  <a:lnTo>
                    <a:pt x="1830" y="1562"/>
                  </a:lnTo>
                  <a:lnTo>
                    <a:pt x="1826" y="1570"/>
                  </a:lnTo>
                  <a:lnTo>
                    <a:pt x="1820" y="1576"/>
                  </a:lnTo>
                  <a:lnTo>
                    <a:pt x="1815" y="1582"/>
                  </a:lnTo>
                  <a:lnTo>
                    <a:pt x="1807" y="1584"/>
                  </a:lnTo>
                  <a:lnTo>
                    <a:pt x="1799" y="1584"/>
                  </a:lnTo>
                  <a:lnTo>
                    <a:pt x="1799" y="1584"/>
                  </a:lnTo>
                  <a:lnTo>
                    <a:pt x="1792" y="1584"/>
                  </a:lnTo>
                  <a:lnTo>
                    <a:pt x="1787" y="1583"/>
                  </a:lnTo>
                  <a:lnTo>
                    <a:pt x="1777" y="1578"/>
                  </a:lnTo>
                  <a:lnTo>
                    <a:pt x="1769" y="1572"/>
                  </a:lnTo>
                  <a:lnTo>
                    <a:pt x="1765" y="1567"/>
                  </a:lnTo>
                  <a:lnTo>
                    <a:pt x="1765" y="1490"/>
                  </a:lnTo>
                  <a:lnTo>
                    <a:pt x="1765" y="1490"/>
                  </a:lnTo>
                  <a:lnTo>
                    <a:pt x="1771" y="1482"/>
                  </a:lnTo>
                  <a:lnTo>
                    <a:pt x="1779" y="1475"/>
                  </a:lnTo>
                  <a:lnTo>
                    <a:pt x="1788" y="1471"/>
                  </a:lnTo>
                  <a:lnTo>
                    <a:pt x="1798" y="1470"/>
                  </a:lnTo>
                  <a:lnTo>
                    <a:pt x="1798" y="1470"/>
                  </a:lnTo>
                  <a:close/>
                  <a:moveTo>
                    <a:pt x="1261" y="1443"/>
                  </a:moveTo>
                  <a:lnTo>
                    <a:pt x="1261" y="1443"/>
                  </a:lnTo>
                  <a:lnTo>
                    <a:pt x="1252" y="1437"/>
                  </a:lnTo>
                  <a:lnTo>
                    <a:pt x="1242" y="1430"/>
                  </a:lnTo>
                  <a:lnTo>
                    <a:pt x="1230" y="1427"/>
                  </a:lnTo>
                  <a:lnTo>
                    <a:pt x="1218" y="1426"/>
                  </a:lnTo>
                  <a:lnTo>
                    <a:pt x="1218" y="1426"/>
                  </a:lnTo>
                  <a:lnTo>
                    <a:pt x="1209" y="1426"/>
                  </a:lnTo>
                  <a:lnTo>
                    <a:pt x="1201" y="1427"/>
                  </a:lnTo>
                  <a:lnTo>
                    <a:pt x="1195" y="1430"/>
                  </a:lnTo>
                  <a:lnTo>
                    <a:pt x="1187" y="1433"/>
                  </a:lnTo>
                  <a:lnTo>
                    <a:pt x="1180" y="1437"/>
                  </a:lnTo>
                  <a:lnTo>
                    <a:pt x="1173" y="1442"/>
                  </a:lnTo>
                  <a:lnTo>
                    <a:pt x="1168" y="1447"/>
                  </a:lnTo>
                  <a:lnTo>
                    <a:pt x="1163" y="1453"/>
                  </a:lnTo>
                  <a:lnTo>
                    <a:pt x="1159" y="1459"/>
                  </a:lnTo>
                  <a:lnTo>
                    <a:pt x="1153" y="1467"/>
                  </a:lnTo>
                  <a:lnTo>
                    <a:pt x="1148" y="1485"/>
                  </a:lnTo>
                  <a:lnTo>
                    <a:pt x="1144" y="1503"/>
                  </a:lnTo>
                  <a:lnTo>
                    <a:pt x="1143" y="1526"/>
                  </a:lnTo>
                  <a:lnTo>
                    <a:pt x="1143" y="1526"/>
                  </a:lnTo>
                  <a:lnTo>
                    <a:pt x="1144" y="1548"/>
                  </a:lnTo>
                  <a:lnTo>
                    <a:pt x="1148" y="1568"/>
                  </a:lnTo>
                  <a:lnTo>
                    <a:pt x="1153" y="1587"/>
                  </a:lnTo>
                  <a:lnTo>
                    <a:pt x="1157" y="1595"/>
                  </a:lnTo>
                  <a:lnTo>
                    <a:pt x="1163" y="1602"/>
                  </a:lnTo>
                  <a:lnTo>
                    <a:pt x="1168" y="1608"/>
                  </a:lnTo>
                  <a:lnTo>
                    <a:pt x="1173" y="1614"/>
                  </a:lnTo>
                  <a:lnTo>
                    <a:pt x="1179" y="1618"/>
                  </a:lnTo>
                  <a:lnTo>
                    <a:pt x="1185" y="1622"/>
                  </a:lnTo>
                  <a:lnTo>
                    <a:pt x="1193" y="1626"/>
                  </a:lnTo>
                  <a:lnTo>
                    <a:pt x="1201" y="1627"/>
                  </a:lnTo>
                  <a:lnTo>
                    <a:pt x="1209" y="1628"/>
                  </a:lnTo>
                  <a:lnTo>
                    <a:pt x="1217" y="1630"/>
                  </a:lnTo>
                  <a:lnTo>
                    <a:pt x="1217" y="1630"/>
                  </a:lnTo>
                  <a:lnTo>
                    <a:pt x="1229" y="1628"/>
                  </a:lnTo>
                  <a:lnTo>
                    <a:pt x="1241" y="1624"/>
                  </a:lnTo>
                  <a:lnTo>
                    <a:pt x="1252" y="1619"/>
                  </a:lnTo>
                  <a:lnTo>
                    <a:pt x="1261" y="1610"/>
                  </a:lnTo>
                  <a:lnTo>
                    <a:pt x="1261" y="1615"/>
                  </a:lnTo>
                  <a:lnTo>
                    <a:pt x="1261" y="1615"/>
                  </a:lnTo>
                  <a:lnTo>
                    <a:pt x="1261" y="1623"/>
                  </a:lnTo>
                  <a:lnTo>
                    <a:pt x="1261" y="1631"/>
                  </a:lnTo>
                  <a:lnTo>
                    <a:pt x="1258" y="1640"/>
                  </a:lnTo>
                  <a:lnTo>
                    <a:pt x="1254" y="1648"/>
                  </a:lnTo>
                  <a:lnTo>
                    <a:pt x="1250" y="1652"/>
                  </a:lnTo>
                  <a:lnTo>
                    <a:pt x="1246" y="1655"/>
                  </a:lnTo>
                  <a:lnTo>
                    <a:pt x="1241" y="1657"/>
                  </a:lnTo>
                  <a:lnTo>
                    <a:pt x="1236" y="1660"/>
                  </a:lnTo>
                  <a:lnTo>
                    <a:pt x="1220" y="1664"/>
                  </a:lnTo>
                  <a:lnTo>
                    <a:pt x="1200" y="1667"/>
                  </a:lnTo>
                  <a:lnTo>
                    <a:pt x="1197" y="1667"/>
                  </a:lnTo>
                  <a:lnTo>
                    <a:pt x="1214" y="1704"/>
                  </a:lnTo>
                  <a:lnTo>
                    <a:pt x="1216" y="1704"/>
                  </a:lnTo>
                  <a:lnTo>
                    <a:pt x="1216" y="1704"/>
                  </a:lnTo>
                  <a:lnTo>
                    <a:pt x="1237" y="1703"/>
                  </a:lnTo>
                  <a:lnTo>
                    <a:pt x="1248" y="1700"/>
                  </a:lnTo>
                  <a:lnTo>
                    <a:pt x="1257" y="1697"/>
                  </a:lnTo>
                  <a:lnTo>
                    <a:pt x="1265" y="1693"/>
                  </a:lnTo>
                  <a:lnTo>
                    <a:pt x="1273" y="1689"/>
                  </a:lnTo>
                  <a:lnTo>
                    <a:pt x="1280" y="1685"/>
                  </a:lnTo>
                  <a:lnTo>
                    <a:pt x="1286" y="1679"/>
                  </a:lnTo>
                  <a:lnTo>
                    <a:pt x="1292" y="1672"/>
                  </a:lnTo>
                  <a:lnTo>
                    <a:pt x="1297" y="1665"/>
                  </a:lnTo>
                  <a:lnTo>
                    <a:pt x="1301" y="1657"/>
                  </a:lnTo>
                  <a:lnTo>
                    <a:pt x="1303" y="1649"/>
                  </a:lnTo>
                  <a:lnTo>
                    <a:pt x="1306" y="1640"/>
                  </a:lnTo>
                  <a:lnTo>
                    <a:pt x="1307" y="1630"/>
                  </a:lnTo>
                  <a:lnTo>
                    <a:pt x="1309" y="1607"/>
                  </a:lnTo>
                  <a:lnTo>
                    <a:pt x="1309" y="1430"/>
                  </a:lnTo>
                  <a:lnTo>
                    <a:pt x="1261" y="1430"/>
                  </a:lnTo>
                  <a:lnTo>
                    <a:pt x="1261" y="1443"/>
                  </a:lnTo>
                  <a:close/>
                  <a:moveTo>
                    <a:pt x="1261" y="1489"/>
                  </a:moveTo>
                  <a:lnTo>
                    <a:pt x="1261" y="1566"/>
                  </a:lnTo>
                  <a:lnTo>
                    <a:pt x="1261" y="1566"/>
                  </a:lnTo>
                  <a:lnTo>
                    <a:pt x="1256" y="1572"/>
                  </a:lnTo>
                  <a:lnTo>
                    <a:pt x="1248" y="1579"/>
                  </a:lnTo>
                  <a:lnTo>
                    <a:pt x="1238" y="1583"/>
                  </a:lnTo>
                  <a:lnTo>
                    <a:pt x="1233" y="1584"/>
                  </a:lnTo>
                  <a:lnTo>
                    <a:pt x="1228" y="1584"/>
                  </a:lnTo>
                  <a:lnTo>
                    <a:pt x="1228" y="1584"/>
                  </a:lnTo>
                  <a:lnTo>
                    <a:pt x="1221" y="1584"/>
                  </a:lnTo>
                  <a:lnTo>
                    <a:pt x="1214" y="1582"/>
                  </a:lnTo>
                  <a:lnTo>
                    <a:pt x="1209" y="1579"/>
                  </a:lnTo>
                  <a:lnTo>
                    <a:pt x="1203" y="1574"/>
                  </a:lnTo>
                  <a:lnTo>
                    <a:pt x="1199" y="1566"/>
                  </a:lnTo>
                  <a:lnTo>
                    <a:pt x="1195" y="1555"/>
                  </a:lnTo>
                  <a:lnTo>
                    <a:pt x="1192" y="1542"/>
                  </a:lnTo>
                  <a:lnTo>
                    <a:pt x="1191" y="1525"/>
                  </a:lnTo>
                  <a:lnTo>
                    <a:pt x="1191" y="1525"/>
                  </a:lnTo>
                  <a:lnTo>
                    <a:pt x="1192" y="1510"/>
                  </a:lnTo>
                  <a:lnTo>
                    <a:pt x="1195" y="1497"/>
                  </a:lnTo>
                  <a:lnTo>
                    <a:pt x="1199" y="1487"/>
                  </a:lnTo>
                  <a:lnTo>
                    <a:pt x="1203" y="1481"/>
                  </a:lnTo>
                  <a:lnTo>
                    <a:pt x="1209" y="1475"/>
                  </a:lnTo>
                  <a:lnTo>
                    <a:pt x="1214" y="1473"/>
                  </a:lnTo>
                  <a:lnTo>
                    <a:pt x="1221" y="1471"/>
                  </a:lnTo>
                  <a:lnTo>
                    <a:pt x="1228" y="1470"/>
                  </a:lnTo>
                  <a:lnTo>
                    <a:pt x="1228" y="1470"/>
                  </a:lnTo>
                  <a:lnTo>
                    <a:pt x="1233" y="1470"/>
                  </a:lnTo>
                  <a:lnTo>
                    <a:pt x="1240" y="1471"/>
                  </a:lnTo>
                  <a:lnTo>
                    <a:pt x="1245" y="1474"/>
                  </a:lnTo>
                  <a:lnTo>
                    <a:pt x="1249" y="1477"/>
                  </a:lnTo>
                  <a:lnTo>
                    <a:pt x="1256" y="1483"/>
                  </a:lnTo>
                  <a:lnTo>
                    <a:pt x="1261" y="1489"/>
                  </a:lnTo>
                  <a:lnTo>
                    <a:pt x="1261" y="1489"/>
                  </a:lnTo>
                  <a:close/>
                  <a:moveTo>
                    <a:pt x="1459" y="1478"/>
                  </a:moveTo>
                  <a:lnTo>
                    <a:pt x="1459" y="1478"/>
                  </a:lnTo>
                  <a:lnTo>
                    <a:pt x="1470" y="1473"/>
                  </a:lnTo>
                  <a:lnTo>
                    <a:pt x="1482" y="1469"/>
                  </a:lnTo>
                  <a:lnTo>
                    <a:pt x="1493" y="1466"/>
                  </a:lnTo>
                  <a:lnTo>
                    <a:pt x="1508" y="1465"/>
                  </a:lnTo>
                  <a:lnTo>
                    <a:pt x="1508" y="1465"/>
                  </a:lnTo>
                  <a:lnTo>
                    <a:pt x="1516" y="1465"/>
                  </a:lnTo>
                  <a:lnTo>
                    <a:pt x="1523" y="1466"/>
                  </a:lnTo>
                  <a:lnTo>
                    <a:pt x="1529" y="1469"/>
                  </a:lnTo>
                  <a:lnTo>
                    <a:pt x="1535" y="1471"/>
                  </a:lnTo>
                  <a:lnTo>
                    <a:pt x="1537" y="1475"/>
                  </a:lnTo>
                  <a:lnTo>
                    <a:pt x="1541" y="1481"/>
                  </a:lnTo>
                  <a:lnTo>
                    <a:pt x="1543" y="1486"/>
                  </a:lnTo>
                  <a:lnTo>
                    <a:pt x="1543" y="1493"/>
                  </a:lnTo>
                  <a:lnTo>
                    <a:pt x="1543" y="1506"/>
                  </a:lnTo>
                  <a:lnTo>
                    <a:pt x="1543" y="1506"/>
                  </a:lnTo>
                  <a:lnTo>
                    <a:pt x="1533" y="1502"/>
                  </a:lnTo>
                  <a:lnTo>
                    <a:pt x="1524" y="1499"/>
                  </a:lnTo>
                  <a:lnTo>
                    <a:pt x="1512" y="1498"/>
                  </a:lnTo>
                  <a:lnTo>
                    <a:pt x="1501" y="1497"/>
                  </a:lnTo>
                  <a:lnTo>
                    <a:pt x="1501" y="1497"/>
                  </a:lnTo>
                  <a:lnTo>
                    <a:pt x="1488" y="1498"/>
                  </a:lnTo>
                  <a:lnTo>
                    <a:pt x="1475" y="1501"/>
                  </a:lnTo>
                  <a:lnTo>
                    <a:pt x="1462" y="1505"/>
                  </a:lnTo>
                  <a:lnTo>
                    <a:pt x="1450" y="1511"/>
                  </a:lnTo>
                  <a:lnTo>
                    <a:pt x="1439" y="1519"/>
                  </a:lnTo>
                  <a:lnTo>
                    <a:pt x="1435" y="1525"/>
                  </a:lnTo>
                  <a:lnTo>
                    <a:pt x="1431" y="1531"/>
                  </a:lnTo>
                  <a:lnTo>
                    <a:pt x="1428" y="1536"/>
                  </a:lnTo>
                  <a:lnTo>
                    <a:pt x="1426" y="1544"/>
                  </a:lnTo>
                  <a:lnTo>
                    <a:pt x="1424" y="1552"/>
                  </a:lnTo>
                  <a:lnTo>
                    <a:pt x="1424" y="1560"/>
                  </a:lnTo>
                  <a:lnTo>
                    <a:pt x="1424" y="1560"/>
                  </a:lnTo>
                  <a:lnTo>
                    <a:pt x="1424" y="1570"/>
                  </a:lnTo>
                  <a:lnTo>
                    <a:pt x="1426" y="1578"/>
                  </a:lnTo>
                  <a:lnTo>
                    <a:pt x="1428" y="1586"/>
                  </a:lnTo>
                  <a:lnTo>
                    <a:pt x="1431" y="1592"/>
                  </a:lnTo>
                  <a:lnTo>
                    <a:pt x="1434" y="1599"/>
                  </a:lnTo>
                  <a:lnTo>
                    <a:pt x="1438" y="1604"/>
                  </a:lnTo>
                  <a:lnTo>
                    <a:pt x="1448" y="1614"/>
                  </a:lnTo>
                  <a:lnTo>
                    <a:pt x="1459" y="1620"/>
                  </a:lnTo>
                  <a:lnTo>
                    <a:pt x="1471" y="1626"/>
                  </a:lnTo>
                  <a:lnTo>
                    <a:pt x="1484" y="1628"/>
                  </a:lnTo>
                  <a:lnTo>
                    <a:pt x="1496" y="1630"/>
                  </a:lnTo>
                  <a:lnTo>
                    <a:pt x="1496" y="1630"/>
                  </a:lnTo>
                  <a:lnTo>
                    <a:pt x="1507" y="1628"/>
                  </a:lnTo>
                  <a:lnTo>
                    <a:pt x="1520" y="1624"/>
                  </a:lnTo>
                  <a:lnTo>
                    <a:pt x="1532" y="1619"/>
                  </a:lnTo>
                  <a:lnTo>
                    <a:pt x="1537" y="1614"/>
                  </a:lnTo>
                  <a:lnTo>
                    <a:pt x="1543" y="1608"/>
                  </a:lnTo>
                  <a:lnTo>
                    <a:pt x="1543" y="1624"/>
                  </a:lnTo>
                  <a:lnTo>
                    <a:pt x="1590" y="1624"/>
                  </a:lnTo>
                  <a:lnTo>
                    <a:pt x="1590" y="1494"/>
                  </a:lnTo>
                  <a:lnTo>
                    <a:pt x="1590" y="1494"/>
                  </a:lnTo>
                  <a:lnTo>
                    <a:pt x="1589" y="1479"/>
                  </a:lnTo>
                  <a:lnTo>
                    <a:pt x="1585" y="1466"/>
                  </a:lnTo>
                  <a:lnTo>
                    <a:pt x="1579" y="1454"/>
                  </a:lnTo>
                  <a:lnTo>
                    <a:pt x="1571" y="1445"/>
                  </a:lnTo>
                  <a:lnTo>
                    <a:pt x="1559" y="1437"/>
                  </a:lnTo>
                  <a:lnTo>
                    <a:pt x="1545" y="1431"/>
                  </a:lnTo>
                  <a:lnTo>
                    <a:pt x="1529" y="1427"/>
                  </a:lnTo>
                  <a:lnTo>
                    <a:pt x="1512" y="1426"/>
                  </a:lnTo>
                  <a:lnTo>
                    <a:pt x="1512" y="1426"/>
                  </a:lnTo>
                  <a:lnTo>
                    <a:pt x="1493" y="1427"/>
                  </a:lnTo>
                  <a:lnTo>
                    <a:pt x="1475" y="1431"/>
                  </a:lnTo>
                  <a:lnTo>
                    <a:pt x="1456" y="1437"/>
                  </a:lnTo>
                  <a:lnTo>
                    <a:pt x="1440" y="1445"/>
                  </a:lnTo>
                  <a:lnTo>
                    <a:pt x="1459" y="1478"/>
                  </a:lnTo>
                  <a:close/>
                  <a:moveTo>
                    <a:pt x="1472" y="1560"/>
                  </a:moveTo>
                  <a:lnTo>
                    <a:pt x="1472" y="1560"/>
                  </a:lnTo>
                  <a:lnTo>
                    <a:pt x="1472" y="1554"/>
                  </a:lnTo>
                  <a:lnTo>
                    <a:pt x="1475" y="1548"/>
                  </a:lnTo>
                  <a:lnTo>
                    <a:pt x="1478" y="1544"/>
                  </a:lnTo>
                  <a:lnTo>
                    <a:pt x="1482" y="1540"/>
                  </a:lnTo>
                  <a:lnTo>
                    <a:pt x="1486" y="1536"/>
                  </a:lnTo>
                  <a:lnTo>
                    <a:pt x="1491" y="1535"/>
                  </a:lnTo>
                  <a:lnTo>
                    <a:pt x="1497" y="1534"/>
                  </a:lnTo>
                  <a:lnTo>
                    <a:pt x="1505" y="1533"/>
                  </a:lnTo>
                  <a:lnTo>
                    <a:pt x="1505" y="1533"/>
                  </a:lnTo>
                  <a:lnTo>
                    <a:pt x="1516" y="1534"/>
                  </a:lnTo>
                  <a:lnTo>
                    <a:pt x="1525" y="1535"/>
                  </a:lnTo>
                  <a:lnTo>
                    <a:pt x="1535" y="1538"/>
                  </a:lnTo>
                  <a:lnTo>
                    <a:pt x="1543" y="1542"/>
                  </a:lnTo>
                  <a:lnTo>
                    <a:pt x="1543" y="1568"/>
                  </a:lnTo>
                  <a:lnTo>
                    <a:pt x="1543" y="1568"/>
                  </a:lnTo>
                  <a:lnTo>
                    <a:pt x="1537" y="1576"/>
                  </a:lnTo>
                  <a:lnTo>
                    <a:pt x="1528" y="1583"/>
                  </a:lnTo>
                  <a:lnTo>
                    <a:pt x="1517" y="1587"/>
                  </a:lnTo>
                  <a:lnTo>
                    <a:pt x="1512" y="1588"/>
                  </a:lnTo>
                  <a:lnTo>
                    <a:pt x="1505" y="1590"/>
                  </a:lnTo>
                  <a:lnTo>
                    <a:pt x="1505" y="1590"/>
                  </a:lnTo>
                  <a:lnTo>
                    <a:pt x="1497" y="1588"/>
                  </a:lnTo>
                  <a:lnTo>
                    <a:pt x="1491" y="1587"/>
                  </a:lnTo>
                  <a:lnTo>
                    <a:pt x="1486" y="1584"/>
                  </a:lnTo>
                  <a:lnTo>
                    <a:pt x="1482" y="1582"/>
                  </a:lnTo>
                  <a:lnTo>
                    <a:pt x="1478" y="1578"/>
                  </a:lnTo>
                  <a:lnTo>
                    <a:pt x="1475" y="1572"/>
                  </a:lnTo>
                  <a:lnTo>
                    <a:pt x="1472" y="1567"/>
                  </a:lnTo>
                  <a:lnTo>
                    <a:pt x="1472" y="1560"/>
                  </a:lnTo>
                  <a:lnTo>
                    <a:pt x="1472" y="1560"/>
                  </a:lnTo>
                  <a:close/>
                  <a:moveTo>
                    <a:pt x="2037" y="1568"/>
                  </a:moveTo>
                  <a:lnTo>
                    <a:pt x="2037" y="1568"/>
                  </a:lnTo>
                  <a:lnTo>
                    <a:pt x="2030" y="1574"/>
                  </a:lnTo>
                  <a:lnTo>
                    <a:pt x="2021" y="1579"/>
                  </a:lnTo>
                  <a:lnTo>
                    <a:pt x="2012" y="1583"/>
                  </a:lnTo>
                  <a:lnTo>
                    <a:pt x="1998" y="1584"/>
                  </a:lnTo>
                  <a:lnTo>
                    <a:pt x="1998" y="1584"/>
                  </a:lnTo>
                  <a:lnTo>
                    <a:pt x="1989" y="1583"/>
                  </a:lnTo>
                  <a:lnTo>
                    <a:pt x="1981" y="1582"/>
                  </a:lnTo>
                  <a:lnTo>
                    <a:pt x="1974" y="1578"/>
                  </a:lnTo>
                  <a:lnTo>
                    <a:pt x="1968" y="1574"/>
                  </a:lnTo>
                  <a:lnTo>
                    <a:pt x="1963" y="1566"/>
                  </a:lnTo>
                  <a:lnTo>
                    <a:pt x="1959" y="1555"/>
                  </a:lnTo>
                  <a:lnTo>
                    <a:pt x="1956" y="1542"/>
                  </a:lnTo>
                  <a:lnTo>
                    <a:pt x="2075" y="1542"/>
                  </a:lnTo>
                  <a:lnTo>
                    <a:pt x="2075" y="1542"/>
                  </a:lnTo>
                  <a:lnTo>
                    <a:pt x="2075" y="1527"/>
                  </a:lnTo>
                  <a:lnTo>
                    <a:pt x="2075" y="1527"/>
                  </a:lnTo>
                  <a:lnTo>
                    <a:pt x="2074" y="1506"/>
                  </a:lnTo>
                  <a:lnTo>
                    <a:pt x="2073" y="1495"/>
                  </a:lnTo>
                  <a:lnTo>
                    <a:pt x="2070" y="1486"/>
                  </a:lnTo>
                  <a:lnTo>
                    <a:pt x="2066" y="1477"/>
                  </a:lnTo>
                  <a:lnTo>
                    <a:pt x="2062" y="1469"/>
                  </a:lnTo>
                  <a:lnTo>
                    <a:pt x="2058" y="1461"/>
                  </a:lnTo>
                  <a:lnTo>
                    <a:pt x="2053" y="1454"/>
                  </a:lnTo>
                  <a:lnTo>
                    <a:pt x="2048" y="1447"/>
                  </a:lnTo>
                  <a:lnTo>
                    <a:pt x="2041" y="1442"/>
                  </a:lnTo>
                  <a:lnTo>
                    <a:pt x="2034" y="1437"/>
                  </a:lnTo>
                  <a:lnTo>
                    <a:pt x="2028" y="1434"/>
                  </a:lnTo>
                  <a:lnTo>
                    <a:pt x="2020" y="1430"/>
                  </a:lnTo>
                  <a:lnTo>
                    <a:pt x="2012" y="1427"/>
                  </a:lnTo>
                  <a:lnTo>
                    <a:pt x="2004" y="1426"/>
                  </a:lnTo>
                  <a:lnTo>
                    <a:pt x="1994" y="1426"/>
                  </a:lnTo>
                  <a:lnTo>
                    <a:pt x="1994" y="1426"/>
                  </a:lnTo>
                  <a:lnTo>
                    <a:pt x="1985" y="1426"/>
                  </a:lnTo>
                  <a:lnTo>
                    <a:pt x="1976" y="1429"/>
                  </a:lnTo>
                  <a:lnTo>
                    <a:pt x="1968" y="1430"/>
                  </a:lnTo>
                  <a:lnTo>
                    <a:pt x="1959" y="1434"/>
                  </a:lnTo>
                  <a:lnTo>
                    <a:pt x="1952" y="1438"/>
                  </a:lnTo>
                  <a:lnTo>
                    <a:pt x="1944" y="1443"/>
                  </a:lnTo>
                  <a:lnTo>
                    <a:pt x="1937" y="1449"/>
                  </a:lnTo>
                  <a:lnTo>
                    <a:pt x="1932" y="1455"/>
                  </a:lnTo>
                  <a:lnTo>
                    <a:pt x="1927" y="1462"/>
                  </a:lnTo>
                  <a:lnTo>
                    <a:pt x="1921" y="1470"/>
                  </a:lnTo>
                  <a:lnTo>
                    <a:pt x="1917" y="1478"/>
                  </a:lnTo>
                  <a:lnTo>
                    <a:pt x="1913" y="1487"/>
                  </a:lnTo>
                  <a:lnTo>
                    <a:pt x="1911" y="1497"/>
                  </a:lnTo>
                  <a:lnTo>
                    <a:pt x="1909" y="1506"/>
                  </a:lnTo>
                  <a:lnTo>
                    <a:pt x="1908" y="1517"/>
                  </a:lnTo>
                  <a:lnTo>
                    <a:pt x="1907" y="1527"/>
                  </a:lnTo>
                  <a:lnTo>
                    <a:pt x="1907" y="1527"/>
                  </a:lnTo>
                  <a:lnTo>
                    <a:pt x="1908" y="1539"/>
                  </a:lnTo>
                  <a:lnTo>
                    <a:pt x="1909" y="1550"/>
                  </a:lnTo>
                  <a:lnTo>
                    <a:pt x="1911" y="1560"/>
                  </a:lnTo>
                  <a:lnTo>
                    <a:pt x="1913" y="1570"/>
                  </a:lnTo>
                  <a:lnTo>
                    <a:pt x="1917" y="1579"/>
                  </a:lnTo>
                  <a:lnTo>
                    <a:pt x="1921" y="1587"/>
                  </a:lnTo>
                  <a:lnTo>
                    <a:pt x="1927" y="1595"/>
                  </a:lnTo>
                  <a:lnTo>
                    <a:pt x="1932" y="1602"/>
                  </a:lnTo>
                  <a:lnTo>
                    <a:pt x="1939" y="1608"/>
                  </a:lnTo>
                  <a:lnTo>
                    <a:pt x="1945" y="1614"/>
                  </a:lnTo>
                  <a:lnTo>
                    <a:pt x="1953" y="1618"/>
                  </a:lnTo>
                  <a:lnTo>
                    <a:pt x="1961" y="1622"/>
                  </a:lnTo>
                  <a:lnTo>
                    <a:pt x="1969" y="1626"/>
                  </a:lnTo>
                  <a:lnTo>
                    <a:pt x="1978" y="1627"/>
                  </a:lnTo>
                  <a:lnTo>
                    <a:pt x="1989" y="1628"/>
                  </a:lnTo>
                  <a:lnTo>
                    <a:pt x="1998" y="1630"/>
                  </a:lnTo>
                  <a:lnTo>
                    <a:pt x="1998" y="1630"/>
                  </a:lnTo>
                  <a:lnTo>
                    <a:pt x="2009" y="1628"/>
                  </a:lnTo>
                  <a:lnTo>
                    <a:pt x="2018" y="1627"/>
                  </a:lnTo>
                  <a:lnTo>
                    <a:pt x="2028" y="1624"/>
                  </a:lnTo>
                  <a:lnTo>
                    <a:pt x="2036" y="1622"/>
                  </a:lnTo>
                  <a:lnTo>
                    <a:pt x="2045" y="1618"/>
                  </a:lnTo>
                  <a:lnTo>
                    <a:pt x="2053" y="1612"/>
                  </a:lnTo>
                  <a:lnTo>
                    <a:pt x="2061" y="1606"/>
                  </a:lnTo>
                  <a:lnTo>
                    <a:pt x="2068" y="1599"/>
                  </a:lnTo>
                  <a:lnTo>
                    <a:pt x="2037" y="1568"/>
                  </a:lnTo>
                  <a:close/>
                  <a:moveTo>
                    <a:pt x="1956" y="1507"/>
                  </a:moveTo>
                  <a:lnTo>
                    <a:pt x="1956" y="1507"/>
                  </a:lnTo>
                  <a:lnTo>
                    <a:pt x="1957" y="1499"/>
                  </a:lnTo>
                  <a:lnTo>
                    <a:pt x="1960" y="1491"/>
                  </a:lnTo>
                  <a:lnTo>
                    <a:pt x="1963" y="1485"/>
                  </a:lnTo>
                  <a:lnTo>
                    <a:pt x="1968" y="1478"/>
                  </a:lnTo>
                  <a:lnTo>
                    <a:pt x="1973" y="1474"/>
                  </a:lnTo>
                  <a:lnTo>
                    <a:pt x="1978" y="1470"/>
                  </a:lnTo>
                  <a:lnTo>
                    <a:pt x="1985" y="1467"/>
                  </a:lnTo>
                  <a:lnTo>
                    <a:pt x="1993" y="1467"/>
                  </a:lnTo>
                  <a:lnTo>
                    <a:pt x="1993" y="1467"/>
                  </a:lnTo>
                  <a:lnTo>
                    <a:pt x="2001" y="1467"/>
                  </a:lnTo>
                  <a:lnTo>
                    <a:pt x="2009" y="1470"/>
                  </a:lnTo>
                  <a:lnTo>
                    <a:pt x="2016" y="1474"/>
                  </a:lnTo>
                  <a:lnTo>
                    <a:pt x="2020" y="1479"/>
                  </a:lnTo>
                  <a:lnTo>
                    <a:pt x="2024" y="1486"/>
                  </a:lnTo>
                  <a:lnTo>
                    <a:pt x="2026" y="1493"/>
                  </a:lnTo>
                  <a:lnTo>
                    <a:pt x="2029" y="1499"/>
                  </a:lnTo>
                  <a:lnTo>
                    <a:pt x="2029" y="1507"/>
                  </a:lnTo>
                  <a:lnTo>
                    <a:pt x="1956" y="1507"/>
                  </a:lnTo>
                  <a:close/>
                  <a:moveTo>
                    <a:pt x="2501" y="1568"/>
                  </a:moveTo>
                  <a:lnTo>
                    <a:pt x="2501" y="1568"/>
                  </a:lnTo>
                  <a:lnTo>
                    <a:pt x="2493" y="1574"/>
                  </a:lnTo>
                  <a:lnTo>
                    <a:pt x="2485" y="1579"/>
                  </a:lnTo>
                  <a:lnTo>
                    <a:pt x="2474" y="1583"/>
                  </a:lnTo>
                  <a:lnTo>
                    <a:pt x="2462" y="1584"/>
                  </a:lnTo>
                  <a:lnTo>
                    <a:pt x="2462" y="1584"/>
                  </a:lnTo>
                  <a:lnTo>
                    <a:pt x="2452" y="1583"/>
                  </a:lnTo>
                  <a:lnTo>
                    <a:pt x="2445" y="1582"/>
                  </a:lnTo>
                  <a:lnTo>
                    <a:pt x="2438" y="1578"/>
                  </a:lnTo>
                  <a:lnTo>
                    <a:pt x="2432" y="1574"/>
                  </a:lnTo>
                  <a:lnTo>
                    <a:pt x="2425" y="1566"/>
                  </a:lnTo>
                  <a:lnTo>
                    <a:pt x="2421" y="1555"/>
                  </a:lnTo>
                  <a:lnTo>
                    <a:pt x="2420" y="1542"/>
                  </a:lnTo>
                  <a:lnTo>
                    <a:pt x="2538" y="1542"/>
                  </a:lnTo>
                  <a:lnTo>
                    <a:pt x="2538" y="1542"/>
                  </a:lnTo>
                  <a:lnTo>
                    <a:pt x="2539" y="1527"/>
                  </a:lnTo>
                  <a:lnTo>
                    <a:pt x="2539" y="1527"/>
                  </a:lnTo>
                  <a:lnTo>
                    <a:pt x="2537" y="1506"/>
                  </a:lnTo>
                  <a:lnTo>
                    <a:pt x="2535" y="1495"/>
                  </a:lnTo>
                  <a:lnTo>
                    <a:pt x="2533" y="1486"/>
                  </a:lnTo>
                  <a:lnTo>
                    <a:pt x="2530" y="1477"/>
                  </a:lnTo>
                  <a:lnTo>
                    <a:pt x="2526" y="1469"/>
                  </a:lnTo>
                  <a:lnTo>
                    <a:pt x="2522" y="1461"/>
                  </a:lnTo>
                  <a:lnTo>
                    <a:pt x="2517" y="1454"/>
                  </a:lnTo>
                  <a:lnTo>
                    <a:pt x="2511" y="1447"/>
                  </a:lnTo>
                  <a:lnTo>
                    <a:pt x="2505" y="1442"/>
                  </a:lnTo>
                  <a:lnTo>
                    <a:pt x="2498" y="1437"/>
                  </a:lnTo>
                  <a:lnTo>
                    <a:pt x="2491" y="1434"/>
                  </a:lnTo>
                  <a:lnTo>
                    <a:pt x="2483" y="1430"/>
                  </a:lnTo>
                  <a:lnTo>
                    <a:pt x="2475" y="1427"/>
                  </a:lnTo>
                  <a:lnTo>
                    <a:pt x="2466" y="1426"/>
                  </a:lnTo>
                  <a:lnTo>
                    <a:pt x="2457" y="1426"/>
                  </a:lnTo>
                  <a:lnTo>
                    <a:pt x="2457" y="1426"/>
                  </a:lnTo>
                  <a:lnTo>
                    <a:pt x="2448" y="1426"/>
                  </a:lnTo>
                  <a:lnTo>
                    <a:pt x="2440" y="1429"/>
                  </a:lnTo>
                  <a:lnTo>
                    <a:pt x="2430" y="1430"/>
                  </a:lnTo>
                  <a:lnTo>
                    <a:pt x="2422" y="1434"/>
                  </a:lnTo>
                  <a:lnTo>
                    <a:pt x="2414" y="1438"/>
                  </a:lnTo>
                  <a:lnTo>
                    <a:pt x="2408" y="1443"/>
                  </a:lnTo>
                  <a:lnTo>
                    <a:pt x="2401" y="1449"/>
                  </a:lnTo>
                  <a:lnTo>
                    <a:pt x="2394" y="1455"/>
                  </a:lnTo>
                  <a:lnTo>
                    <a:pt x="2389" y="1462"/>
                  </a:lnTo>
                  <a:lnTo>
                    <a:pt x="2384" y="1470"/>
                  </a:lnTo>
                  <a:lnTo>
                    <a:pt x="2380" y="1478"/>
                  </a:lnTo>
                  <a:lnTo>
                    <a:pt x="2377" y="1487"/>
                  </a:lnTo>
                  <a:lnTo>
                    <a:pt x="2373" y="1497"/>
                  </a:lnTo>
                  <a:lnTo>
                    <a:pt x="2372" y="1506"/>
                  </a:lnTo>
                  <a:lnTo>
                    <a:pt x="2370" y="1517"/>
                  </a:lnTo>
                  <a:lnTo>
                    <a:pt x="2370" y="1527"/>
                  </a:lnTo>
                  <a:lnTo>
                    <a:pt x="2370" y="1527"/>
                  </a:lnTo>
                  <a:lnTo>
                    <a:pt x="2370" y="1539"/>
                  </a:lnTo>
                  <a:lnTo>
                    <a:pt x="2372" y="1550"/>
                  </a:lnTo>
                  <a:lnTo>
                    <a:pt x="2373" y="1560"/>
                  </a:lnTo>
                  <a:lnTo>
                    <a:pt x="2377" y="1570"/>
                  </a:lnTo>
                  <a:lnTo>
                    <a:pt x="2380" y="1579"/>
                  </a:lnTo>
                  <a:lnTo>
                    <a:pt x="2385" y="1587"/>
                  </a:lnTo>
                  <a:lnTo>
                    <a:pt x="2389" y="1595"/>
                  </a:lnTo>
                  <a:lnTo>
                    <a:pt x="2396" y="1602"/>
                  </a:lnTo>
                  <a:lnTo>
                    <a:pt x="2401" y="1608"/>
                  </a:lnTo>
                  <a:lnTo>
                    <a:pt x="2409" y="1614"/>
                  </a:lnTo>
                  <a:lnTo>
                    <a:pt x="2416" y="1618"/>
                  </a:lnTo>
                  <a:lnTo>
                    <a:pt x="2424" y="1622"/>
                  </a:lnTo>
                  <a:lnTo>
                    <a:pt x="2433" y="1626"/>
                  </a:lnTo>
                  <a:lnTo>
                    <a:pt x="2442" y="1627"/>
                  </a:lnTo>
                  <a:lnTo>
                    <a:pt x="2452" y="1628"/>
                  </a:lnTo>
                  <a:lnTo>
                    <a:pt x="2462" y="1630"/>
                  </a:lnTo>
                  <a:lnTo>
                    <a:pt x="2462" y="1630"/>
                  </a:lnTo>
                  <a:lnTo>
                    <a:pt x="2471" y="1628"/>
                  </a:lnTo>
                  <a:lnTo>
                    <a:pt x="2481" y="1627"/>
                  </a:lnTo>
                  <a:lnTo>
                    <a:pt x="2490" y="1624"/>
                  </a:lnTo>
                  <a:lnTo>
                    <a:pt x="2499" y="1622"/>
                  </a:lnTo>
                  <a:lnTo>
                    <a:pt x="2507" y="1618"/>
                  </a:lnTo>
                  <a:lnTo>
                    <a:pt x="2515" y="1612"/>
                  </a:lnTo>
                  <a:lnTo>
                    <a:pt x="2523" y="1606"/>
                  </a:lnTo>
                  <a:lnTo>
                    <a:pt x="2531" y="1599"/>
                  </a:lnTo>
                  <a:lnTo>
                    <a:pt x="2501" y="1568"/>
                  </a:lnTo>
                  <a:close/>
                  <a:moveTo>
                    <a:pt x="2420" y="1507"/>
                  </a:moveTo>
                  <a:lnTo>
                    <a:pt x="2420" y="1507"/>
                  </a:lnTo>
                  <a:lnTo>
                    <a:pt x="2421" y="1499"/>
                  </a:lnTo>
                  <a:lnTo>
                    <a:pt x="2422" y="1491"/>
                  </a:lnTo>
                  <a:lnTo>
                    <a:pt x="2426" y="1485"/>
                  </a:lnTo>
                  <a:lnTo>
                    <a:pt x="2430" y="1478"/>
                  </a:lnTo>
                  <a:lnTo>
                    <a:pt x="2436" y="1474"/>
                  </a:lnTo>
                  <a:lnTo>
                    <a:pt x="2442" y="1470"/>
                  </a:lnTo>
                  <a:lnTo>
                    <a:pt x="2449" y="1467"/>
                  </a:lnTo>
                  <a:lnTo>
                    <a:pt x="2455" y="1467"/>
                  </a:lnTo>
                  <a:lnTo>
                    <a:pt x="2455" y="1467"/>
                  </a:lnTo>
                  <a:lnTo>
                    <a:pt x="2465" y="1467"/>
                  </a:lnTo>
                  <a:lnTo>
                    <a:pt x="2471" y="1470"/>
                  </a:lnTo>
                  <a:lnTo>
                    <a:pt x="2478" y="1474"/>
                  </a:lnTo>
                  <a:lnTo>
                    <a:pt x="2483" y="1479"/>
                  </a:lnTo>
                  <a:lnTo>
                    <a:pt x="2487" y="1486"/>
                  </a:lnTo>
                  <a:lnTo>
                    <a:pt x="2490" y="1493"/>
                  </a:lnTo>
                  <a:lnTo>
                    <a:pt x="2491" y="1499"/>
                  </a:lnTo>
                  <a:lnTo>
                    <a:pt x="2493" y="1507"/>
                  </a:lnTo>
                  <a:lnTo>
                    <a:pt x="2420" y="1507"/>
                  </a:lnTo>
                  <a:close/>
                  <a:moveTo>
                    <a:pt x="2304" y="1558"/>
                  </a:moveTo>
                  <a:lnTo>
                    <a:pt x="2304" y="1558"/>
                  </a:lnTo>
                  <a:lnTo>
                    <a:pt x="2305" y="1568"/>
                  </a:lnTo>
                  <a:lnTo>
                    <a:pt x="2307" y="1574"/>
                  </a:lnTo>
                  <a:lnTo>
                    <a:pt x="2309" y="1576"/>
                  </a:lnTo>
                  <a:lnTo>
                    <a:pt x="2312" y="1580"/>
                  </a:lnTo>
                  <a:lnTo>
                    <a:pt x="2316" y="1582"/>
                  </a:lnTo>
                  <a:lnTo>
                    <a:pt x="2320" y="1583"/>
                  </a:lnTo>
                  <a:lnTo>
                    <a:pt x="2325" y="1583"/>
                  </a:lnTo>
                  <a:lnTo>
                    <a:pt x="2325" y="1583"/>
                  </a:lnTo>
                  <a:lnTo>
                    <a:pt x="2332" y="1583"/>
                  </a:lnTo>
                  <a:lnTo>
                    <a:pt x="2340" y="1580"/>
                  </a:lnTo>
                  <a:lnTo>
                    <a:pt x="2353" y="1575"/>
                  </a:lnTo>
                  <a:lnTo>
                    <a:pt x="2348" y="1620"/>
                  </a:lnTo>
                  <a:lnTo>
                    <a:pt x="2348" y="1620"/>
                  </a:lnTo>
                  <a:lnTo>
                    <a:pt x="2339" y="1624"/>
                  </a:lnTo>
                  <a:lnTo>
                    <a:pt x="2329" y="1627"/>
                  </a:lnTo>
                  <a:lnTo>
                    <a:pt x="2319" y="1628"/>
                  </a:lnTo>
                  <a:lnTo>
                    <a:pt x="2308" y="1630"/>
                  </a:lnTo>
                  <a:lnTo>
                    <a:pt x="2308" y="1630"/>
                  </a:lnTo>
                  <a:lnTo>
                    <a:pt x="2295" y="1628"/>
                  </a:lnTo>
                  <a:lnTo>
                    <a:pt x="2284" y="1623"/>
                  </a:lnTo>
                  <a:lnTo>
                    <a:pt x="2275" y="1618"/>
                  </a:lnTo>
                  <a:lnTo>
                    <a:pt x="2267" y="1610"/>
                  </a:lnTo>
                  <a:lnTo>
                    <a:pt x="2263" y="1600"/>
                  </a:lnTo>
                  <a:lnTo>
                    <a:pt x="2259" y="1590"/>
                  </a:lnTo>
                  <a:lnTo>
                    <a:pt x="2256" y="1580"/>
                  </a:lnTo>
                  <a:lnTo>
                    <a:pt x="2256" y="1570"/>
                  </a:lnTo>
                  <a:lnTo>
                    <a:pt x="2256" y="1475"/>
                  </a:lnTo>
                  <a:lnTo>
                    <a:pt x="2226" y="1475"/>
                  </a:lnTo>
                  <a:lnTo>
                    <a:pt x="2226" y="1430"/>
                  </a:lnTo>
                  <a:lnTo>
                    <a:pt x="2256" y="1430"/>
                  </a:lnTo>
                  <a:lnTo>
                    <a:pt x="2256" y="1381"/>
                  </a:lnTo>
                  <a:lnTo>
                    <a:pt x="2304" y="1357"/>
                  </a:lnTo>
                  <a:lnTo>
                    <a:pt x="2304" y="1430"/>
                  </a:lnTo>
                  <a:lnTo>
                    <a:pt x="2348" y="1430"/>
                  </a:lnTo>
                  <a:lnTo>
                    <a:pt x="2348" y="1475"/>
                  </a:lnTo>
                  <a:lnTo>
                    <a:pt x="2304" y="1475"/>
                  </a:lnTo>
                  <a:lnTo>
                    <a:pt x="2304" y="1558"/>
                  </a:lnTo>
                  <a:close/>
                  <a:moveTo>
                    <a:pt x="2211" y="1620"/>
                  </a:moveTo>
                  <a:lnTo>
                    <a:pt x="2211" y="1620"/>
                  </a:lnTo>
                  <a:lnTo>
                    <a:pt x="2202" y="1624"/>
                  </a:lnTo>
                  <a:lnTo>
                    <a:pt x="2192" y="1627"/>
                  </a:lnTo>
                  <a:lnTo>
                    <a:pt x="2182" y="1628"/>
                  </a:lnTo>
                  <a:lnTo>
                    <a:pt x="2171" y="1630"/>
                  </a:lnTo>
                  <a:lnTo>
                    <a:pt x="2171" y="1630"/>
                  </a:lnTo>
                  <a:lnTo>
                    <a:pt x="2158" y="1628"/>
                  </a:lnTo>
                  <a:lnTo>
                    <a:pt x="2146" y="1623"/>
                  </a:lnTo>
                  <a:lnTo>
                    <a:pt x="2138" y="1618"/>
                  </a:lnTo>
                  <a:lnTo>
                    <a:pt x="2130" y="1610"/>
                  </a:lnTo>
                  <a:lnTo>
                    <a:pt x="2125" y="1600"/>
                  </a:lnTo>
                  <a:lnTo>
                    <a:pt x="2122" y="1590"/>
                  </a:lnTo>
                  <a:lnTo>
                    <a:pt x="2119" y="1580"/>
                  </a:lnTo>
                  <a:lnTo>
                    <a:pt x="2119" y="1570"/>
                  </a:lnTo>
                  <a:lnTo>
                    <a:pt x="2119" y="1475"/>
                  </a:lnTo>
                  <a:lnTo>
                    <a:pt x="2089" y="1475"/>
                  </a:lnTo>
                  <a:lnTo>
                    <a:pt x="2089" y="1430"/>
                  </a:lnTo>
                  <a:lnTo>
                    <a:pt x="2119" y="1430"/>
                  </a:lnTo>
                  <a:lnTo>
                    <a:pt x="2119" y="1381"/>
                  </a:lnTo>
                  <a:lnTo>
                    <a:pt x="2167" y="1357"/>
                  </a:lnTo>
                  <a:lnTo>
                    <a:pt x="2167" y="1430"/>
                  </a:lnTo>
                  <a:lnTo>
                    <a:pt x="2207" y="1430"/>
                  </a:lnTo>
                  <a:lnTo>
                    <a:pt x="2207" y="1475"/>
                  </a:lnTo>
                  <a:lnTo>
                    <a:pt x="2167" y="1475"/>
                  </a:lnTo>
                  <a:lnTo>
                    <a:pt x="2167" y="1558"/>
                  </a:lnTo>
                  <a:lnTo>
                    <a:pt x="2167" y="1558"/>
                  </a:lnTo>
                  <a:lnTo>
                    <a:pt x="2168" y="1568"/>
                  </a:lnTo>
                  <a:lnTo>
                    <a:pt x="2170" y="1574"/>
                  </a:lnTo>
                  <a:lnTo>
                    <a:pt x="2171" y="1576"/>
                  </a:lnTo>
                  <a:lnTo>
                    <a:pt x="2175" y="1580"/>
                  </a:lnTo>
                  <a:lnTo>
                    <a:pt x="2178" y="1582"/>
                  </a:lnTo>
                  <a:lnTo>
                    <a:pt x="2183" y="1583"/>
                  </a:lnTo>
                  <a:lnTo>
                    <a:pt x="2187" y="1583"/>
                  </a:lnTo>
                  <a:lnTo>
                    <a:pt x="2187" y="1583"/>
                  </a:lnTo>
                  <a:lnTo>
                    <a:pt x="2195" y="1583"/>
                  </a:lnTo>
                  <a:lnTo>
                    <a:pt x="2203" y="1580"/>
                  </a:lnTo>
                  <a:lnTo>
                    <a:pt x="2216" y="1575"/>
                  </a:lnTo>
                  <a:lnTo>
                    <a:pt x="2211" y="1620"/>
                  </a:lnTo>
                  <a:close/>
                  <a:moveTo>
                    <a:pt x="2684" y="1485"/>
                  </a:moveTo>
                  <a:lnTo>
                    <a:pt x="2684" y="1485"/>
                  </a:lnTo>
                  <a:lnTo>
                    <a:pt x="2676" y="1481"/>
                  </a:lnTo>
                  <a:lnTo>
                    <a:pt x="2668" y="1477"/>
                  </a:lnTo>
                  <a:lnTo>
                    <a:pt x="2660" y="1475"/>
                  </a:lnTo>
                  <a:lnTo>
                    <a:pt x="2652" y="1474"/>
                  </a:lnTo>
                  <a:lnTo>
                    <a:pt x="2652" y="1474"/>
                  </a:lnTo>
                  <a:lnTo>
                    <a:pt x="2644" y="1475"/>
                  </a:lnTo>
                  <a:lnTo>
                    <a:pt x="2636" y="1477"/>
                  </a:lnTo>
                  <a:lnTo>
                    <a:pt x="2631" y="1481"/>
                  </a:lnTo>
                  <a:lnTo>
                    <a:pt x="2626" y="1486"/>
                  </a:lnTo>
                  <a:lnTo>
                    <a:pt x="2622" y="1491"/>
                  </a:lnTo>
                  <a:lnTo>
                    <a:pt x="2619" y="1499"/>
                  </a:lnTo>
                  <a:lnTo>
                    <a:pt x="2618" y="1509"/>
                  </a:lnTo>
                  <a:lnTo>
                    <a:pt x="2618" y="1519"/>
                  </a:lnTo>
                  <a:lnTo>
                    <a:pt x="2618" y="1624"/>
                  </a:lnTo>
                  <a:lnTo>
                    <a:pt x="2570" y="1624"/>
                  </a:lnTo>
                  <a:lnTo>
                    <a:pt x="2570" y="1430"/>
                  </a:lnTo>
                  <a:lnTo>
                    <a:pt x="2618" y="1430"/>
                  </a:lnTo>
                  <a:lnTo>
                    <a:pt x="2618" y="1447"/>
                  </a:lnTo>
                  <a:lnTo>
                    <a:pt x="2618" y="1447"/>
                  </a:lnTo>
                  <a:lnTo>
                    <a:pt x="2627" y="1438"/>
                  </a:lnTo>
                  <a:lnTo>
                    <a:pt x="2638" y="1431"/>
                  </a:lnTo>
                  <a:lnTo>
                    <a:pt x="2648" y="1427"/>
                  </a:lnTo>
                  <a:lnTo>
                    <a:pt x="2660" y="1426"/>
                  </a:lnTo>
                  <a:lnTo>
                    <a:pt x="2660" y="1426"/>
                  </a:lnTo>
                  <a:lnTo>
                    <a:pt x="2671" y="1427"/>
                  </a:lnTo>
                  <a:lnTo>
                    <a:pt x="2680" y="1429"/>
                  </a:lnTo>
                  <a:lnTo>
                    <a:pt x="2689" y="1433"/>
                  </a:lnTo>
                  <a:lnTo>
                    <a:pt x="2696" y="1438"/>
                  </a:lnTo>
                  <a:lnTo>
                    <a:pt x="2684" y="1485"/>
                  </a:lnTo>
                  <a:close/>
                  <a:moveTo>
                    <a:pt x="517" y="1382"/>
                  </a:moveTo>
                  <a:lnTo>
                    <a:pt x="517" y="1402"/>
                  </a:lnTo>
                  <a:lnTo>
                    <a:pt x="469" y="1402"/>
                  </a:lnTo>
                  <a:lnTo>
                    <a:pt x="469" y="1354"/>
                  </a:lnTo>
                  <a:lnTo>
                    <a:pt x="517" y="1354"/>
                  </a:lnTo>
                  <a:lnTo>
                    <a:pt x="517" y="1382"/>
                  </a:lnTo>
                  <a:close/>
                  <a:moveTo>
                    <a:pt x="852" y="1430"/>
                  </a:moveTo>
                  <a:lnTo>
                    <a:pt x="900" y="1430"/>
                  </a:lnTo>
                  <a:lnTo>
                    <a:pt x="900" y="1513"/>
                  </a:lnTo>
                  <a:lnTo>
                    <a:pt x="900" y="1624"/>
                  </a:lnTo>
                  <a:lnTo>
                    <a:pt x="852" y="1624"/>
                  </a:lnTo>
                  <a:lnTo>
                    <a:pt x="852" y="1430"/>
                  </a:lnTo>
                  <a:close/>
                  <a:moveTo>
                    <a:pt x="900" y="1378"/>
                  </a:moveTo>
                  <a:lnTo>
                    <a:pt x="900" y="1402"/>
                  </a:lnTo>
                  <a:lnTo>
                    <a:pt x="852" y="1402"/>
                  </a:lnTo>
                  <a:lnTo>
                    <a:pt x="852" y="1354"/>
                  </a:lnTo>
                  <a:lnTo>
                    <a:pt x="900" y="1354"/>
                  </a:lnTo>
                  <a:lnTo>
                    <a:pt x="900" y="1378"/>
                  </a:lnTo>
                  <a:close/>
                  <a:moveTo>
                    <a:pt x="2218" y="1784"/>
                  </a:moveTo>
                  <a:lnTo>
                    <a:pt x="2218" y="1784"/>
                  </a:lnTo>
                  <a:lnTo>
                    <a:pt x="2208" y="1776"/>
                  </a:lnTo>
                  <a:lnTo>
                    <a:pt x="2198" y="1770"/>
                  </a:lnTo>
                  <a:lnTo>
                    <a:pt x="2186" y="1766"/>
                  </a:lnTo>
                  <a:lnTo>
                    <a:pt x="2174" y="1765"/>
                  </a:lnTo>
                  <a:lnTo>
                    <a:pt x="2174" y="1765"/>
                  </a:lnTo>
                  <a:lnTo>
                    <a:pt x="2166" y="1766"/>
                  </a:lnTo>
                  <a:lnTo>
                    <a:pt x="2158" y="1768"/>
                  </a:lnTo>
                  <a:lnTo>
                    <a:pt x="2150" y="1769"/>
                  </a:lnTo>
                  <a:lnTo>
                    <a:pt x="2142" y="1773"/>
                  </a:lnTo>
                  <a:lnTo>
                    <a:pt x="2135" y="1777"/>
                  </a:lnTo>
                  <a:lnTo>
                    <a:pt x="2129" y="1781"/>
                  </a:lnTo>
                  <a:lnTo>
                    <a:pt x="2123" y="1786"/>
                  </a:lnTo>
                  <a:lnTo>
                    <a:pt x="2118" y="1793"/>
                  </a:lnTo>
                  <a:lnTo>
                    <a:pt x="2114" y="1800"/>
                  </a:lnTo>
                  <a:lnTo>
                    <a:pt x="2110" y="1806"/>
                  </a:lnTo>
                  <a:lnTo>
                    <a:pt x="2103" y="1824"/>
                  </a:lnTo>
                  <a:lnTo>
                    <a:pt x="2099" y="1844"/>
                  </a:lnTo>
                  <a:lnTo>
                    <a:pt x="2098" y="1865"/>
                  </a:lnTo>
                  <a:lnTo>
                    <a:pt x="2098" y="1865"/>
                  </a:lnTo>
                  <a:lnTo>
                    <a:pt x="2099" y="1889"/>
                  </a:lnTo>
                  <a:lnTo>
                    <a:pt x="2103" y="1909"/>
                  </a:lnTo>
                  <a:lnTo>
                    <a:pt x="2109" y="1926"/>
                  </a:lnTo>
                  <a:lnTo>
                    <a:pt x="2113" y="1934"/>
                  </a:lnTo>
                  <a:lnTo>
                    <a:pt x="2118" y="1941"/>
                  </a:lnTo>
                  <a:lnTo>
                    <a:pt x="2123" y="1947"/>
                  </a:lnTo>
                  <a:lnTo>
                    <a:pt x="2129" y="1953"/>
                  </a:lnTo>
                  <a:lnTo>
                    <a:pt x="2135" y="1958"/>
                  </a:lnTo>
                  <a:lnTo>
                    <a:pt x="2142" y="1962"/>
                  </a:lnTo>
                  <a:lnTo>
                    <a:pt x="2149" y="1965"/>
                  </a:lnTo>
                  <a:lnTo>
                    <a:pt x="2157" y="1967"/>
                  </a:lnTo>
                  <a:lnTo>
                    <a:pt x="2165" y="1969"/>
                  </a:lnTo>
                  <a:lnTo>
                    <a:pt x="2172" y="1969"/>
                  </a:lnTo>
                  <a:lnTo>
                    <a:pt x="2172" y="1969"/>
                  </a:lnTo>
                  <a:lnTo>
                    <a:pt x="2184" y="1967"/>
                  </a:lnTo>
                  <a:lnTo>
                    <a:pt x="2196" y="1963"/>
                  </a:lnTo>
                  <a:lnTo>
                    <a:pt x="2207" y="1958"/>
                  </a:lnTo>
                  <a:lnTo>
                    <a:pt x="2218" y="1950"/>
                  </a:lnTo>
                  <a:lnTo>
                    <a:pt x="2218" y="1965"/>
                  </a:lnTo>
                  <a:lnTo>
                    <a:pt x="2265" y="1965"/>
                  </a:lnTo>
                  <a:lnTo>
                    <a:pt x="2265" y="1689"/>
                  </a:lnTo>
                  <a:lnTo>
                    <a:pt x="2218" y="1713"/>
                  </a:lnTo>
                  <a:lnTo>
                    <a:pt x="2218" y="1784"/>
                  </a:lnTo>
                  <a:close/>
                  <a:moveTo>
                    <a:pt x="2183" y="1925"/>
                  </a:moveTo>
                  <a:lnTo>
                    <a:pt x="2183" y="1925"/>
                  </a:lnTo>
                  <a:lnTo>
                    <a:pt x="2176" y="1923"/>
                  </a:lnTo>
                  <a:lnTo>
                    <a:pt x="2171" y="1922"/>
                  </a:lnTo>
                  <a:lnTo>
                    <a:pt x="2165" y="1918"/>
                  </a:lnTo>
                  <a:lnTo>
                    <a:pt x="2159" y="1913"/>
                  </a:lnTo>
                  <a:lnTo>
                    <a:pt x="2154" y="1905"/>
                  </a:lnTo>
                  <a:lnTo>
                    <a:pt x="2150" y="1894"/>
                  </a:lnTo>
                  <a:lnTo>
                    <a:pt x="2147" y="1881"/>
                  </a:lnTo>
                  <a:lnTo>
                    <a:pt x="2147" y="1864"/>
                  </a:lnTo>
                  <a:lnTo>
                    <a:pt x="2147" y="1864"/>
                  </a:lnTo>
                  <a:lnTo>
                    <a:pt x="2147" y="1849"/>
                  </a:lnTo>
                  <a:lnTo>
                    <a:pt x="2150" y="1837"/>
                  </a:lnTo>
                  <a:lnTo>
                    <a:pt x="2154" y="1828"/>
                  </a:lnTo>
                  <a:lnTo>
                    <a:pt x="2159" y="1820"/>
                  </a:lnTo>
                  <a:lnTo>
                    <a:pt x="2165" y="1816"/>
                  </a:lnTo>
                  <a:lnTo>
                    <a:pt x="2170" y="1812"/>
                  </a:lnTo>
                  <a:lnTo>
                    <a:pt x="2176" y="1810"/>
                  </a:lnTo>
                  <a:lnTo>
                    <a:pt x="2183" y="1810"/>
                  </a:lnTo>
                  <a:lnTo>
                    <a:pt x="2183" y="1810"/>
                  </a:lnTo>
                  <a:lnTo>
                    <a:pt x="2190" y="1810"/>
                  </a:lnTo>
                  <a:lnTo>
                    <a:pt x="2195" y="1812"/>
                  </a:lnTo>
                  <a:lnTo>
                    <a:pt x="2200" y="1813"/>
                  </a:lnTo>
                  <a:lnTo>
                    <a:pt x="2204" y="1816"/>
                  </a:lnTo>
                  <a:lnTo>
                    <a:pt x="2212" y="1822"/>
                  </a:lnTo>
                  <a:lnTo>
                    <a:pt x="2218" y="1829"/>
                  </a:lnTo>
                  <a:lnTo>
                    <a:pt x="2218" y="1905"/>
                  </a:lnTo>
                  <a:lnTo>
                    <a:pt x="2218" y="1905"/>
                  </a:lnTo>
                  <a:lnTo>
                    <a:pt x="2211" y="1911"/>
                  </a:lnTo>
                  <a:lnTo>
                    <a:pt x="2204" y="1918"/>
                  </a:lnTo>
                  <a:lnTo>
                    <a:pt x="2200" y="1921"/>
                  </a:lnTo>
                  <a:lnTo>
                    <a:pt x="2195" y="1922"/>
                  </a:lnTo>
                  <a:lnTo>
                    <a:pt x="2190" y="1923"/>
                  </a:lnTo>
                  <a:lnTo>
                    <a:pt x="2183" y="1925"/>
                  </a:lnTo>
                  <a:lnTo>
                    <a:pt x="2183" y="1925"/>
                  </a:lnTo>
                  <a:close/>
                  <a:moveTo>
                    <a:pt x="587" y="1825"/>
                  </a:moveTo>
                  <a:lnTo>
                    <a:pt x="587" y="1825"/>
                  </a:lnTo>
                  <a:lnTo>
                    <a:pt x="579" y="1820"/>
                  </a:lnTo>
                  <a:lnTo>
                    <a:pt x="571" y="1817"/>
                  </a:lnTo>
                  <a:lnTo>
                    <a:pt x="563" y="1814"/>
                  </a:lnTo>
                  <a:lnTo>
                    <a:pt x="555" y="1814"/>
                  </a:lnTo>
                  <a:lnTo>
                    <a:pt x="555" y="1814"/>
                  </a:lnTo>
                  <a:lnTo>
                    <a:pt x="547" y="1814"/>
                  </a:lnTo>
                  <a:lnTo>
                    <a:pt x="539" y="1817"/>
                  </a:lnTo>
                  <a:lnTo>
                    <a:pt x="534" y="1820"/>
                  </a:lnTo>
                  <a:lnTo>
                    <a:pt x="529" y="1825"/>
                  </a:lnTo>
                  <a:lnTo>
                    <a:pt x="525" y="1832"/>
                  </a:lnTo>
                  <a:lnTo>
                    <a:pt x="522" y="1840"/>
                  </a:lnTo>
                  <a:lnTo>
                    <a:pt x="521" y="1848"/>
                  </a:lnTo>
                  <a:lnTo>
                    <a:pt x="521" y="1860"/>
                  </a:lnTo>
                  <a:lnTo>
                    <a:pt x="521" y="1965"/>
                  </a:lnTo>
                  <a:lnTo>
                    <a:pt x="473" y="1965"/>
                  </a:lnTo>
                  <a:lnTo>
                    <a:pt x="473" y="1770"/>
                  </a:lnTo>
                  <a:lnTo>
                    <a:pt x="521" y="1770"/>
                  </a:lnTo>
                  <a:lnTo>
                    <a:pt x="521" y="1786"/>
                  </a:lnTo>
                  <a:lnTo>
                    <a:pt x="521" y="1786"/>
                  </a:lnTo>
                  <a:lnTo>
                    <a:pt x="530" y="1777"/>
                  </a:lnTo>
                  <a:lnTo>
                    <a:pt x="539" y="1770"/>
                  </a:lnTo>
                  <a:lnTo>
                    <a:pt x="551" y="1766"/>
                  </a:lnTo>
                  <a:lnTo>
                    <a:pt x="563" y="1766"/>
                  </a:lnTo>
                  <a:lnTo>
                    <a:pt x="563" y="1766"/>
                  </a:lnTo>
                  <a:lnTo>
                    <a:pt x="573" y="1766"/>
                  </a:lnTo>
                  <a:lnTo>
                    <a:pt x="583" y="1769"/>
                  </a:lnTo>
                  <a:lnTo>
                    <a:pt x="593" y="1773"/>
                  </a:lnTo>
                  <a:lnTo>
                    <a:pt x="599" y="1777"/>
                  </a:lnTo>
                  <a:lnTo>
                    <a:pt x="587" y="1825"/>
                  </a:lnTo>
                  <a:close/>
                  <a:moveTo>
                    <a:pt x="210" y="1770"/>
                  </a:moveTo>
                  <a:lnTo>
                    <a:pt x="256" y="1770"/>
                  </a:lnTo>
                  <a:lnTo>
                    <a:pt x="202" y="1965"/>
                  </a:lnTo>
                  <a:lnTo>
                    <a:pt x="161" y="1965"/>
                  </a:lnTo>
                  <a:lnTo>
                    <a:pt x="140" y="1883"/>
                  </a:lnTo>
                  <a:lnTo>
                    <a:pt x="140" y="1883"/>
                  </a:lnTo>
                  <a:lnTo>
                    <a:pt x="129" y="1841"/>
                  </a:lnTo>
                  <a:lnTo>
                    <a:pt x="129" y="1841"/>
                  </a:lnTo>
                  <a:lnTo>
                    <a:pt x="124" y="1862"/>
                  </a:lnTo>
                  <a:lnTo>
                    <a:pt x="118" y="1885"/>
                  </a:lnTo>
                  <a:lnTo>
                    <a:pt x="97" y="1965"/>
                  </a:lnTo>
                  <a:lnTo>
                    <a:pt x="54" y="1965"/>
                  </a:lnTo>
                  <a:lnTo>
                    <a:pt x="54" y="1963"/>
                  </a:lnTo>
                  <a:lnTo>
                    <a:pt x="0" y="1770"/>
                  </a:lnTo>
                  <a:lnTo>
                    <a:pt x="49" y="1770"/>
                  </a:lnTo>
                  <a:lnTo>
                    <a:pt x="68" y="1842"/>
                  </a:lnTo>
                  <a:lnTo>
                    <a:pt x="68" y="1842"/>
                  </a:lnTo>
                  <a:lnTo>
                    <a:pt x="73" y="1865"/>
                  </a:lnTo>
                  <a:lnTo>
                    <a:pt x="77" y="1890"/>
                  </a:lnTo>
                  <a:lnTo>
                    <a:pt x="77" y="1890"/>
                  </a:lnTo>
                  <a:lnTo>
                    <a:pt x="82" y="1865"/>
                  </a:lnTo>
                  <a:lnTo>
                    <a:pt x="89" y="1841"/>
                  </a:lnTo>
                  <a:lnTo>
                    <a:pt x="109" y="1770"/>
                  </a:lnTo>
                  <a:lnTo>
                    <a:pt x="150" y="1770"/>
                  </a:lnTo>
                  <a:lnTo>
                    <a:pt x="170" y="1841"/>
                  </a:lnTo>
                  <a:lnTo>
                    <a:pt x="170" y="1841"/>
                  </a:lnTo>
                  <a:lnTo>
                    <a:pt x="177" y="1865"/>
                  </a:lnTo>
                  <a:lnTo>
                    <a:pt x="182" y="1890"/>
                  </a:lnTo>
                  <a:lnTo>
                    <a:pt x="182" y="1890"/>
                  </a:lnTo>
                  <a:lnTo>
                    <a:pt x="191" y="1841"/>
                  </a:lnTo>
                  <a:lnTo>
                    <a:pt x="210" y="1770"/>
                  </a:lnTo>
                  <a:close/>
                  <a:moveTo>
                    <a:pt x="355" y="1765"/>
                  </a:moveTo>
                  <a:lnTo>
                    <a:pt x="355" y="1765"/>
                  </a:lnTo>
                  <a:lnTo>
                    <a:pt x="345" y="1766"/>
                  </a:lnTo>
                  <a:lnTo>
                    <a:pt x="336" y="1768"/>
                  </a:lnTo>
                  <a:lnTo>
                    <a:pt x="328" y="1770"/>
                  </a:lnTo>
                  <a:lnTo>
                    <a:pt x="319" y="1773"/>
                  </a:lnTo>
                  <a:lnTo>
                    <a:pt x="312" y="1777"/>
                  </a:lnTo>
                  <a:lnTo>
                    <a:pt x="304" y="1782"/>
                  </a:lnTo>
                  <a:lnTo>
                    <a:pt x="298" y="1788"/>
                  </a:lnTo>
                  <a:lnTo>
                    <a:pt x="291" y="1794"/>
                  </a:lnTo>
                  <a:lnTo>
                    <a:pt x="286" y="1801"/>
                  </a:lnTo>
                  <a:lnTo>
                    <a:pt x="280" y="1809"/>
                  </a:lnTo>
                  <a:lnTo>
                    <a:pt x="276" y="1817"/>
                  </a:lnTo>
                  <a:lnTo>
                    <a:pt x="274" y="1826"/>
                  </a:lnTo>
                  <a:lnTo>
                    <a:pt x="270" y="1836"/>
                  </a:lnTo>
                  <a:lnTo>
                    <a:pt x="268" y="1846"/>
                  </a:lnTo>
                  <a:lnTo>
                    <a:pt x="267" y="1857"/>
                  </a:lnTo>
                  <a:lnTo>
                    <a:pt x="267" y="1868"/>
                  </a:lnTo>
                  <a:lnTo>
                    <a:pt x="267" y="1868"/>
                  </a:lnTo>
                  <a:lnTo>
                    <a:pt x="267" y="1878"/>
                  </a:lnTo>
                  <a:lnTo>
                    <a:pt x="268" y="1889"/>
                  </a:lnTo>
                  <a:lnTo>
                    <a:pt x="270" y="1898"/>
                  </a:lnTo>
                  <a:lnTo>
                    <a:pt x="274" y="1907"/>
                  </a:lnTo>
                  <a:lnTo>
                    <a:pt x="276" y="1917"/>
                  </a:lnTo>
                  <a:lnTo>
                    <a:pt x="280" y="1925"/>
                  </a:lnTo>
                  <a:lnTo>
                    <a:pt x="286" y="1933"/>
                  </a:lnTo>
                  <a:lnTo>
                    <a:pt x="291" y="1939"/>
                  </a:lnTo>
                  <a:lnTo>
                    <a:pt x="298" y="1946"/>
                  </a:lnTo>
                  <a:lnTo>
                    <a:pt x="304" y="1953"/>
                  </a:lnTo>
                  <a:lnTo>
                    <a:pt x="312" y="1957"/>
                  </a:lnTo>
                  <a:lnTo>
                    <a:pt x="319" y="1961"/>
                  </a:lnTo>
                  <a:lnTo>
                    <a:pt x="328" y="1965"/>
                  </a:lnTo>
                  <a:lnTo>
                    <a:pt x="336" y="1967"/>
                  </a:lnTo>
                  <a:lnTo>
                    <a:pt x="345" y="1969"/>
                  </a:lnTo>
                  <a:lnTo>
                    <a:pt x="355" y="1969"/>
                  </a:lnTo>
                  <a:lnTo>
                    <a:pt x="355" y="1969"/>
                  </a:lnTo>
                  <a:lnTo>
                    <a:pt x="364" y="1969"/>
                  </a:lnTo>
                  <a:lnTo>
                    <a:pt x="373" y="1967"/>
                  </a:lnTo>
                  <a:lnTo>
                    <a:pt x="381" y="1965"/>
                  </a:lnTo>
                  <a:lnTo>
                    <a:pt x="391" y="1961"/>
                  </a:lnTo>
                  <a:lnTo>
                    <a:pt x="397" y="1957"/>
                  </a:lnTo>
                  <a:lnTo>
                    <a:pt x="405" y="1953"/>
                  </a:lnTo>
                  <a:lnTo>
                    <a:pt x="412" y="1946"/>
                  </a:lnTo>
                  <a:lnTo>
                    <a:pt x="419" y="1939"/>
                  </a:lnTo>
                  <a:lnTo>
                    <a:pt x="424" y="1933"/>
                  </a:lnTo>
                  <a:lnTo>
                    <a:pt x="429" y="1925"/>
                  </a:lnTo>
                  <a:lnTo>
                    <a:pt x="433" y="1917"/>
                  </a:lnTo>
                  <a:lnTo>
                    <a:pt x="436" y="1907"/>
                  </a:lnTo>
                  <a:lnTo>
                    <a:pt x="440" y="1898"/>
                  </a:lnTo>
                  <a:lnTo>
                    <a:pt x="441" y="1889"/>
                  </a:lnTo>
                  <a:lnTo>
                    <a:pt x="442" y="1878"/>
                  </a:lnTo>
                  <a:lnTo>
                    <a:pt x="442" y="1868"/>
                  </a:lnTo>
                  <a:lnTo>
                    <a:pt x="442" y="1868"/>
                  </a:lnTo>
                  <a:lnTo>
                    <a:pt x="442" y="1857"/>
                  </a:lnTo>
                  <a:lnTo>
                    <a:pt x="441" y="1846"/>
                  </a:lnTo>
                  <a:lnTo>
                    <a:pt x="440" y="1836"/>
                  </a:lnTo>
                  <a:lnTo>
                    <a:pt x="436" y="1826"/>
                  </a:lnTo>
                  <a:lnTo>
                    <a:pt x="433" y="1817"/>
                  </a:lnTo>
                  <a:lnTo>
                    <a:pt x="429" y="1809"/>
                  </a:lnTo>
                  <a:lnTo>
                    <a:pt x="424" y="1801"/>
                  </a:lnTo>
                  <a:lnTo>
                    <a:pt x="419" y="1794"/>
                  </a:lnTo>
                  <a:lnTo>
                    <a:pt x="412" y="1788"/>
                  </a:lnTo>
                  <a:lnTo>
                    <a:pt x="405" y="1782"/>
                  </a:lnTo>
                  <a:lnTo>
                    <a:pt x="397" y="1777"/>
                  </a:lnTo>
                  <a:lnTo>
                    <a:pt x="391" y="1773"/>
                  </a:lnTo>
                  <a:lnTo>
                    <a:pt x="381" y="1770"/>
                  </a:lnTo>
                  <a:lnTo>
                    <a:pt x="373" y="1768"/>
                  </a:lnTo>
                  <a:lnTo>
                    <a:pt x="364" y="1766"/>
                  </a:lnTo>
                  <a:lnTo>
                    <a:pt x="355" y="1765"/>
                  </a:lnTo>
                  <a:lnTo>
                    <a:pt x="355" y="1765"/>
                  </a:lnTo>
                  <a:close/>
                  <a:moveTo>
                    <a:pt x="355" y="1923"/>
                  </a:moveTo>
                  <a:lnTo>
                    <a:pt x="355" y="1923"/>
                  </a:lnTo>
                  <a:lnTo>
                    <a:pt x="347" y="1922"/>
                  </a:lnTo>
                  <a:lnTo>
                    <a:pt x="339" y="1919"/>
                  </a:lnTo>
                  <a:lnTo>
                    <a:pt x="332" y="1914"/>
                  </a:lnTo>
                  <a:lnTo>
                    <a:pt x="326" y="1907"/>
                  </a:lnTo>
                  <a:lnTo>
                    <a:pt x="322" y="1899"/>
                  </a:lnTo>
                  <a:lnTo>
                    <a:pt x="318" y="1890"/>
                  </a:lnTo>
                  <a:lnTo>
                    <a:pt x="316" y="1879"/>
                  </a:lnTo>
                  <a:lnTo>
                    <a:pt x="315" y="1868"/>
                  </a:lnTo>
                  <a:lnTo>
                    <a:pt x="315" y="1868"/>
                  </a:lnTo>
                  <a:lnTo>
                    <a:pt x="316" y="1854"/>
                  </a:lnTo>
                  <a:lnTo>
                    <a:pt x="318" y="1844"/>
                  </a:lnTo>
                  <a:lnTo>
                    <a:pt x="322" y="1834"/>
                  </a:lnTo>
                  <a:lnTo>
                    <a:pt x="326" y="1826"/>
                  </a:lnTo>
                  <a:lnTo>
                    <a:pt x="332" y="1820"/>
                  </a:lnTo>
                  <a:lnTo>
                    <a:pt x="339" y="1814"/>
                  </a:lnTo>
                  <a:lnTo>
                    <a:pt x="347" y="1812"/>
                  </a:lnTo>
                  <a:lnTo>
                    <a:pt x="355" y="1810"/>
                  </a:lnTo>
                  <a:lnTo>
                    <a:pt x="355" y="1810"/>
                  </a:lnTo>
                  <a:lnTo>
                    <a:pt x="363" y="1812"/>
                  </a:lnTo>
                  <a:lnTo>
                    <a:pt x="371" y="1814"/>
                  </a:lnTo>
                  <a:lnTo>
                    <a:pt x="377" y="1820"/>
                  </a:lnTo>
                  <a:lnTo>
                    <a:pt x="384" y="1826"/>
                  </a:lnTo>
                  <a:lnTo>
                    <a:pt x="388" y="1834"/>
                  </a:lnTo>
                  <a:lnTo>
                    <a:pt x="392" y="1844"/>
                  </a:lnTo>
                  <a:lnTo>
                    <a:pt x="393" y="1854"/>
                  </a:lnTo>
                  <a:lnTo>
                    <a:pt x="395" y="1868"/>
                  </a:lnTo>
                  <a:lnTo>
                    <a:pt x="395" y="1868"/>
                  </a:lnTo>
                  <a:lnTo>
                    <a:pt x="393" y="1879"/>
                  </a:lnTo>
                  <a:lnTo>
                    <a:pt x="392" y="1890"/>
                  </a:lnTo>
                  <a:lnTo>
                    <a:pt x="388" y="1899"/>
                  </a:lnTo>
                  <a:lnTo>
                    <a:pt x="384" y="1907"/>
                  </a:lnTo>
                  <a:lnTo>
                    <a:pt x="377" y="1914"/>
                  </a:lnTo>
                  <a:lnTo>
                    <a:pt x="371" y="1919"/>
                  </a:lnTo>
                  <a:lnTo>
                    <a:pt x="363" y="1922"/>
                  </a:lnTo>
                  <a:lnTo>
                    <a:pt x="355" y="1923"/>
                  </a:lnTo>
                  <a:lnTo>
                    <a:pt x="355" y="1923"/>
                  </a:lnTo>
                  <a:close/>
                  <a:moveTo>
                    <a:pt x="1981" y="1825"/>
                  </a:moveTo>
                  <a:lnTo>
                    <a:pt x="1981" y="1825"/>
                  </a:lnTo>
                  <a:lnTo>
                    <a:pt x="1973" y="1820"/>
                  </a:lnTo>
                  <a:lnTo>
                    <a:pt x="1965" y="1817"/>
                  </a:lnTo>
                  <a:lnTo>
                    <a:pt x="1957" y="1814"/>
                  </a:lnTo>
                  <a:lnTo>
                    <a:pt x="1949" y="1814"/>
                  </a:lnTo>
                  <a:lnTo>
                    <a:pt x="1949" y="1814"/>
                  </a:lnTo>
                  <a:lnTo>
                    <a:pt x="1941" y="1814"/>
                  </a:lnTo>
                  <a:lnTo>
                    <a:pt x="1933" y="1817"/>
                  </a:lnTo>
                  <a:lnTo>
                    <a:pt x="1928" y="1820"/>
                  </a:lnTo>
                  <a:lnTo>
                    <a:pt x="1923" y="1825"/>
                  </a:lnTo>
                  <a:lnTo>
                    <a:pt x="1919" y="1832"/>
                  </a:lnTo>
                  <a:lnTo>
                    <a:pt x="1916" y="1840"/>
                  </a:lnTo>
                  <a:lnTo>
                    <a:pt x="1915" y="1848"/>
                  </a:lnTo>
                  <a:lnTo>
                    <a:pt x="1915" y="1860"/>
                  </a:lnTo>
                  <a:lnTo>
                    <a:pt x="1915" y="1965"/>
                  </a:lnTo>
                  <a:lnTo>
                    <a:pt x="1867" y="1965"/>
                  </a:lnTo>
                  <a:lnTo>
                    <a:pt x="1867" y="1770"/>
                  </a:lnTo>
                  <a:lnTo>
                    <a:pt x="1915" y="1770"/>
                  </a:lnTo>
                  <a:lnTo>
                    <a:pt x="1915" y="1786"/>
                  </a:lnTo>
                  <a:lnTo>
                    <a:pt x="1915" y="1786"/>
                  </a:lnTo>
                  <a:lnTo>
                    <a:pt x="1924" y="1777"/>
                  </a:lnTo>
                  <a:lnTo>
                    <a:pt x="1933" y="1770"/>
                  </a:lnTo>
                  <a:lnTo>
                    <a:pt x="1945" y="1766"/>
                  </a:lnTo>
                  <a:lnTo>
                    <a:pt x="1957" y="1766"/>
                  </a:lnTo>
                  <a:lnTo>
                    <a:pt x="1957" y="1766"/>
                  </a:lnTo>
                  <a:lnTo>
                    <a:pt x="1967" y="1766"/>
                  </a:lnTo>
                  <a:lnTo>
                    <a:pt x="1977" y="1769"/>
                  </a:lnTo>
                  <a:lnTo>
                    <a:pt x="1985" y="1773"/>
                  </a:lnTo>
                  <a:lnTo>
                    <a:pt x="1993" y="1777"/>
                  </a:lnTo>
                  <a:lnTo>
                    <a:pt x="1981" y="1825"/>
                  </a:lnTo>
                  <a:close/>
                  <a:moveTo>
                    <a:pt x="1604" y="1770"/>
                  </a:moveTo>
                  <a:lnTo>
                    <a:pt x="1650" y="1770"/>
                  </a:lnTo>
                  <a:lnTo>
                    <a:pt x="1596" y="1965"/>
                  </a:lnTo>
                  <a:lnTo>
                    <a:pt x="1555" y="1965"/>
                  </a:lnTo>
                  <a:lnTo>
                    <a:pt x="1533" y="1883"/>
                  </a:lnTo>
                  <a:lnTo>
                    <a:pt x="1533" y="1883"/>
                  </a:lnTo>
                  <a:lnTo>
                    <a:pt x="1523" y="1841"/>
                  </a:lnTo>
                  <a:lnTo>
                    <a:pt x="1523" y="1841"/>
                  </a:lnTo>
                  <a:lnTo>
                    <a:pt x="1517" y="1862"/>
                  </a:lnTo>
                  <a:lnTo>
                    <a:pt x="1512" y="1885"/>
                  </a:lnTo>
                  <a:lnTo>
                    <a:pt x="1491" y="1965"/>
                  </a:lnTo>
                  <a:lnTo>
                    <a:pt x="1448" y="1965"/>
                  </a:lnTo>
                  <a:lnTo>
                    <a:pt x="1448" y="1963"/>
                  </a:lnTo>
                  <a:lnTo>
                    <a:pt x="1394" y="1770"/>
                  </a:lnTo>
                  <a:lnTo>
                    <a:pt x="1443" y="1770"/>
                  </a:lnTo>
                  <a:lnTo>
                    <a:pt x="1462" y="1842"/>
                  </a:lnTo>
                  <a:lnTo>
                    <a:pt x="1462" y="1842"/>
                  </a:lnTo>
                  <a:lnTo>
                    <a:pt x="1467" y="1865"/>
                  </a:lnTo>
                  <a:lnTo>
                    <a:pt x="1471" y="1890"/>
                  </a:lnTo>
                  <a:lnTo>
                    <a:pt x="1471" y="1890"/>
                  </a:lnTo>
                  <a:lnTo>
                    <a:pt x="1476" y="1865"/>
                  </a:lnTo>
                  <a:lnTo>
                    <a:pt x="1483" y="1841"/>
                  </a:lnTo>
                  <a:lnTo>
                    <a:pt x="1503" y="1770"/>
                  </a:lnTo>
                  <a:lnTo>
                    <a:pt x="1544" y="1770"/>
                  </a:lnTo>
                  <a:lnTo>
                    <a:pt x="1564" y="1841"/>
                  </a:lnTo>
                  <a:lnTo>
                    <a:pt x="1564" y="1841"/>
                  </a:lnTo>
                  <a:lnTo>
                    <a:pt x="1569" y="1865"/>
                  </a:lnTo>
                  <a:lnTo>
                    <a:pt x="1576" y="1890"/>
                  </a:lnTo>
                  <a:lnTo>
                    <a:pt x="1576" y="1890"/>
                  </a:lnTo>
                  <a:lnTo>
                    <a:pt x="1585" y="1841"/>
                  </a:lnTo>
                  <a:lnTo>
                    <a:pt x="1604" y="1770"/>
                  </a:lnTo>
                  <a:close/>
                  <a:moveTo>
                    <a:pt x="1749" y="1765"/>
                  </a:moveTo>
                  <a:lnTo>
                    <a:pt x="1749" y="1765"/>
                  </a:lnTo>
                  <a:lnTo>
                    <a:pt x="1739" y="1766"/>
                  </a:lnTo>
                  <a:lnTo>
                    <a:pt x="1730" y="1768"/>
                  </a:lnTo>
                  <a:lnTo>
                    <a:pt x="1721" y="1770"/>
                  </a:lnTo>
                  <a:lnTo>
                    <a:pt x="1713" y="1773"/>
                  </a:lnTo>
                  <a:lnTo>
                    <a:pt x="1705" y="1777"/>
                  </a:lnTo>
                  <a:lnTo>
                    <a:pt x="1698" y="1782"/>
                  </a:lnTo>
                  <a:lnTo>
                    <a:pt x="1691" y="1788"/>
                  </a:lnTo>
                  <a:lnTo>
                    <a:pt x="1685" y="1794"/>
                  </a:lnTo>
                  <a:lnTo>
                    <a:pt x="1680" y="1801"/>
                  </a:lnTo>
                  <a:lnTo>
                    <a:pt x="1674" y="1809"/>
                  </a:lnTo>
                  <a:lnTo>
                    <a:pt x="1670" y="1817"/>
                  </a:lnTo>
                  <a:lnTo>
                    <a:pt x="1666" y="1826"/>
                  </a:lnTo>
                  <a:lnTo>
                    <a:pt x="1664" y="1836"/>
                  </a:lnTo>
                  <a:lnTo>
                    <a:pt x="1662" y="1846"/>
                  </a:lnTo>
                  <a:lnTo>
                    <a:pt x="1661" y="1857"/>
                  </a:lnTo>
                  <a:lnTo>
                    <a:pt x="1660" y="1868"/>
                  </a:lnTo>
                  <a:lnTo>
                    <a:pt x="1660" y="1868"/>
                  </a:lnTo>
                  <a:lnTo>
                    <a:pt x="1661" y="1878"/>
                  </a:lnTo>
                  <a:lnTo>
                    <a:pt x="1662" y="1889"/>
                  </a:lnTo>
                  <a:lnTo>
                    <a:pt x="1664" y="1898"/>
                  </a:lnTo>
                  <a:lnTo>
                    <a:pt x="1666" y="1907"/>
                  </a:lnTo>
                  <a:lnTo>
                    <a:pt x="1670" y="1917"/>
                  </a:lnTo>
                  <a:lnTo>
                    <a:pt x="1674" y="1925"/>
                  </a:lnTo>
                  <a:lnTo>
                    <a:pt x="1680" y="1933"/>
                  </a:lnTo>
                  <a:lnTo>
                    <a:pt x="1685" y="1941"/>
                  </a:lnTo>
                  <a:lnTo>
                    <a:pt x="1691" y="1946"/>
                  </a:lnTo>
                  <a:lnTo>
                    <a:pt x="1698" y="1953"/>
                  </a:lnTo>
                  <a:lnTo>
                    <a:pt x="1705" y="1957"/>
                  </a:lnTo>
                  <a:lnTo>
                    <a:pt x="1713" y="1961"/>
                  </a:lnTo>
                  <a:lnTo>
                    <a:pt x="1721" y="1965"/>
                  </a:lnTo>
                  <a:lnTo>
                    <a:pt x="1730" y="1967"/>
                  </a:lnTo>
                  <a:lnTo>
                    <a:pt x="1739" y="1969"/>
                  </a:lnTo>
                  <a:lnTo>
                    <a:pt x="1749" y="1969"/>
                  </a:lnTo>
                  <a:lnTo>
                    <a:pt x="1749" y="1969"/>
                  </a:lnTo>
                  <a:lnTo>
                    <a:pt x="1758" y="1969"/>
                  </a:lnTo>
                  <a:lnTo>
                    <a:pt x="1767" y="1967"/>
                  </a:lnTo>
                  <a:lnTo>
                    <a:pt x="1775" y="1965"/>
                  </a:lnTo>
                  <a:lnTo>
                    <a:pt x="1783" y="1961"/>
                  </a:lnTo>
                  <a:lnTo>
                    <a:pt x="1791" y="1957"/>
                  </a:lnTo>
                  <a:lnTo>
                    <a:pt x="1799" y="1953"/>
                  </a:lnTo>
                  <a:lnTo>
                    <a:pt x="1806" y="1946"/>
                  </a:lnTo>
                  <a:lnTo>
                    <a:pt x="1811" y="1941"/>
                  </a:lnTo>
                  <a:lnTo>
                    <a:pt x="1818" y="1933"/>
                  </a:lnTo>
                  <a:lnTo>
                    <a:pt x="1822" y="1925"/>
                  </a:lnTo>
                  <a:lnTo>
                    <a:pt x="1827" y="1917"/>
                  </a:lnTo>
                  <a:lnTo>
                    <a:pt x="1830" y="1907"/>
                  </a:lnTo>
                  <a:lnTo>
                    <a:pt x="1832" y="1898"/>
                  </a:lnTo>
                  <a:lnTo>
                    <a:pt x="1835" y="1889"/>
                  </a:lnTo>
                  <a:lnTo>
                    <a:pt x="1836" y="1878"/>
                  </a:lnTo>
                  <a:lnTo>
                    <a:pt x="1836" y="1868"/>
                  </a:lnTo>
                  <a:lnTo>
                    <a:pt x="1836" y="1868"/>
                  </a:lnTo>
                  <a:lnTo>
                    <a:pt x="1836" y="1857"/>
                  </a:lnTo>
                  <a:lnTo>
                    <a:pt x="1835" y="1846"/>
                  </a:lnTo>
                  <a:lnTo>
                    <a:pt x="1832" y="1836"/>
                  </a:lnTo>
                  <a:lnTo>
                    <a:pt x="1830" y="1826"/>
                  </a:lnTo>
                  <a:lnTo>
                    <a:pt x="1827" y="1817"/>
                  </a:lnTo>
                  <a:lnTo>
                    <a:pt x="1822" y="1809"/>
                  </a:lnTo>
                  <a:lnTo>
                    <a:pt x="1818" y="1801"/>
                  </a:lnTo>
                  <a:lnTo>
                    <a:pt x="1811" y="1794"/>
                  </a:lnTo>
                  <a:lnTo>
                    <a:pt x="1806" y="1788"/>
                  </a:lnTo>
                  <a:lnTo>
                    <a:pt x="1799" y="1782"/>
                  </a:lnTo>
                  <a:lnTo>
                    <a:pt x="1791" y="1777"/>
                  </a:lnTo>
                  <a:lnTo>
                    <a:pt x="1783" y="1773"/>
                  </a:lnTo>
                  <a:lnTo>
                    <a:pt x="1775" y="1770"/>
                  </a:lnTo>
                  <a:lnTo>
                    <a:pt x="1767" y="1768"/>
                  </a:lnTo>
                  <a:lnTo>
                    <a:pt x="1758" y="1766"/>
                  </a:lnTo>
                  <a:lnTo>
                    <a:pt x="1749" y="1765"/>
                  </a:lnTo>
                  <a:lnTo>
                    <a:pt x="1749" y="1765"/>
                  </a:lnTo>
                  <a:close/>
                  <a:moveTo>
                    <a:pt x="1749" y="1923"/>
                  </a:moveTo>
                  <a:lnTo>
                    <a:pt x="1749" y="1923"/>
                  </a:lnTo>
                  <a:lnTo>
                    <a:pt x="1739" y="1922"/>
                  </a:lnTo>
                  <a:lnTo>
                    <a:pt x="1731" y="1919"/>
                  </a:lnTo>
                  <a:lnTo>
                    <a:pt x="1725" y="1914"/>
                  </a:lnTo>
                  <a:lnTo>
                    <a:pt x="1719" y="1909"/>
                  </a:lnTo>
                  <a:lnTo>
                    <a:pt x="1715" y="1899"/>
                  </a:lnTo>
                  <a:lnTo>
                    <a:pt x="1711" y="1890"/>
                  </a:lnTo>
                  <a:lnTo>
                    <a:pt x="1710" y="1879"/>
                  </a:lnTo>
                  <a:lnTo>
                    <a:pt x="1709" y="1868"/>
                  </a:lnTo>
                  <a:lnTo>
                    <a:pt x="1709" y="1868"/>
                  </a:lnTo>
                  <a:lnTo>
                    <a:pt x="1710" y="1856"/>
                  </a:lnTo>
                  <a:lnTo>
                    <a:pt x="1711" y="1844"/>
                  </a:lnTo>
                  <a:lnTo>
                    <a:pt x="1715" y="1834"/>
                  </a:lnTo>
                  <a:lnTo>
                    <a:pt x="1719" y="1826"/>
                  </a:lnTo>
                  <a:lnTo>
                    <a:pt x="1725" y="1820"/>
                  </a:lnTo>
                  <a:lnTo>
                    <a:pt x="1731" y="1814"/>
                  </a:lnTo>
                  <a:lnTo>
                    <a:pt x="1739" y="1812"/>
                  </a:lnTo>
                  <a:lnTo>
                    <a:pt x="1749" y="1810"/>
                  </a:lnTo>
                  <a:lnTo>
                    <a:pt x="1749" y="1810"/>
                  </a:lnTo>
                  <a:lnTo>
                    <a:pt x="1757" y="1812"/>
                  </a:lnTo>
                  <a:lnTo>
                    <a:pt x="1765" y="1814"/>
                  </a:lnTo>
                  <a:lnTo>
                    <a:pt x="1771" y="1820"/>
                  </a:lnTo>
                  <a:lnTo>
                    <a:pt x="1777" y="1826"/>
                  </a:lnTo>
                  <a:lnTo>
                    <a:pt x="1782" y="1834"/>
                  </a:lnTo>
                  <a:lnTo>
                    <a:pt x="1784" y="1844"/>
                  </a:lnTo>
                  <a:lnTo>
                    <a:pt x="1787" y="1856"/>
                  </a:lnTo>
                  <a:lnTo>
                    <a:pt x="1787" y="1868"/>
                  </a:lnTo>
                  <a:lnTo>
                    <a:pt x="1787" y="1868"/>
                  </a:lnTo>
                  <a:lnTo>
                    <a:pt x="1787" y="1879"/>
                  </a:lnTo>
                  <a:lnTo>
                    <a:pt x="1784" y="1890"/>
                  </a:lnTo>
                  <a:lnTo>
                    <a:pt x="1782" y="1899"/>
                  </a:lnTo>
                  <a:lnTo>
                    <a:pt x="1777" y="1909"/>
                  </a:lnTo>
                  <a:lnTo>
                    <a:pt x="1771" y="1914"/>
                  </a:lnTo>
                  <a:lnTo>
                    <a:pt x="1765" y="1919"/>
                  </a:lnTo>
                  <a:lnTo>
                    <a:pt x="1757" y="1922"/>
                  </a:lnTo>
                  <a:lnTo>
                    <a:pt x="1749" y="1923"/>
                  </a:lnTo>
                  <a:lnTo>
                    <a:pt x="1749" y="1923"/>
                  </a:lnTo>
                  <a:close/>
                  <a:moveTo>
                    <a:pt x="729" y="1834"/>
                  </a:moveTo>
                  <a:lnTo>
                    <a:pt x="789" y="1965"/>
                  </a:lnTo>
                  <a:lnTo>
                    <a:pt x="736" y="1965"/>
                  </a:lnTo>
                  <a:lnTo>
                    <a:pt x="695" y="1874"/>
                  </a:lnTo>
                  <a:lnTo>
                    <a:pt x="670" y="1906"/>
                  </a:lnTo>
                  <a:lnTo>
                    <a:pt x="670" y="1965"/>
                  </a:lnTo>
                  <a:lnTo>
                    <a:pt x="622" y="1965"/>
                  </a:lnTo>
                  <a:lnTo>
                    <a:pt x="622" y="1713"/>
                  </a:lnTo>
                  <a:lnTo>
                    <a:pt x="670" y="1689"/>
                  </a:lnTo>
                  <a:lnTo>
                    <a:pt x="670" y="1844"/>
                  </a:lnTo>
                  <a:lnTo>
                    <a:pt x="670" y="1844"/>
                  </a:lnTo>
                  <a:lnTo>
                    <a:pt x="688" y="1820"/>
                  </a:lnTo>
                  <a:lnTo>
                    <a:pt x="727" y="1770"/>
                  </a:lnTo>
                  <a:lnTo>
                    <a:pt x="781" y="1770"/>
                  </a:lnTo>
                  <a:lnTo>
                    <a:pt x="729" y="1834"/>
                  </a:lnTo>
                  <a:close/>
                  <a:moveTo>
                    <a:pt x="958" y="1965"/>
                  </a:moveTo>
                  <a:lnTo>
                    <a:pt x="910" y="1965"/>
                  </a:lnTo>
                  <a:lnTo>
                    <a:pt x="910" y="1770"/>
                  </a:lnTo>
                  <a:lnTo>
                    <a:pt x="958" y="1770"/>
                  </a:lnTo>
                  <a:lnTo>
                    <a:pt x="958" y="1786"/>
                  </a:lnTo>
                  <a:lnTo>
                    <a:pt x="958" y="1786"/>
                  </a:lnTo>
                  <a:lnTo>
                    <a:pt x="967" y="1777"/>
                  </a:lnTo>
                  <a:lnTo>
                    <a:pt x="979" y="1770"/>
                  </a:lnTo>
                  <a:lnTo>
                    <a:pt x="993" y="1766"/>
                  </a:lnTo>
                  <a:lnTo>
                    <a:pt x="1007" y="1765"/>
                  </a:lnTo>
                  <a:lnTo>
                    <a:pt x="1007" y="1765"/>
                  </a:lnTo>
                  <a:lnTo>
                    <a:pt x="1023" y="1768"/>
                  </a:lnTo>
                  <a:lnTo>
                    <a:pt x="1030" y="1769"/>
                  </a:lnTo>
                  <a:lnTo>
                    <a:pt x="1038" y="1772"/>
                  </a:lnTo>
                  <a:lnTo>
                    <a:pt x="1043" y="1774"/>
                  </a:lnTo>
                  <a:lnTo>
                    <a:pt x="1050" y="1778"/>
                  </a:lnTo>
                  <a:lnTo>
                    <a:pt x="1055" y="1784"/>
                  </a:lnTo>
                  <a:lnTo>
                    <a:pt x="1059" y="1788"/>
                  </a:lnTo>
                  <a:lnTo>
                    <a:pt x="1064" y="1794"/>
                  </a:lnTo>
                  <a:lnTo>
                    <a:pt x="1067" y="1801"/>
                  </a:lnTo>
                  <a:lnTo>
                    <a:pt x="1074" y="1816"/>
                  </a:lnTo>
                  <a:lnTo>
                    <a:pt x="1076" y="1834"/>
                  </a:lnTo>
                  <a:lnTo>
                    <a:pt x="1078" y="1854"/>
                  </a:lnTo>
                  <a:lnTo>
                    <a:pt x="1078" y="1965"/>
                  </a:lnTo>
                  <a:lnTo>
                    <a:pt x="1030" y="1965"/>
                  </a:lnTo>
                  <a:lnTo>
                    <a:pt x="1030" y="1857"/>
                  </a:lnTo>
                  <a:lnTo>
                    <a:pt x="1030" y="1857"/>
                  </a:lnTo>
                  <a:lnTo>
                    <a:pt x="1030" y="1846"/>
                  </a:lnTo>
                  <a:lnTo>
                    <a:pt x="1027" y="1836"/>
                  </a:lnTo>
                  <a:lnTo>
                    <a:pt x="1024" y="1828"/>
                  </a:lnTo>
                  <a:lnTo>
                    <a:pt x="1022" y="1821"/>
                  </a:lnTo>
                  <a:lnTo>
                    <a:pt x="1016" y="1816"/>
                  </a:lnTo>
                  <a:lnTo>
                    <a:pt x="1010" y="1813"/>
                  </a:lnTo>
                  <a:lnTo>
                    <a:pt x="1003" y="1810"/>
                  </a:lnTo>
                  <a:lnTo>
                    <a:pt x="995" y="1810"/>
                  </a:lnTo>
                  <a:lnTo>
                    <a:pt x="995" y="1810"/>
                  </a:lnTo>
                  <a:lnTo>
                    <a:pt x="986" y="1810"/>
                  </a:lnTo>
                  <a:lnTo>
                    <a:pt x="979" y="1813"/>
                  </a:lnTo>
                  <a:lnTo>
                    <a:pt x="973" y="1817"/>
                  </a:lnTo>
                  <a:lnTo>
                    <a:pt x="967" y="1822"/>
                  </a:lnTo>
                  <a:lnTo>
                    <a:pt x="963" y="1829"/>
                  </a:lnTo>
                  <a:lnTo>
                    <a:pt x="961" y="1837"/>
                  </a:lnTo>
                  <a:lnTo>
                    <a:pt x="958" y="1846"/>
                  </a:lnTo>
                  <a:lnTo>
                    <a:pt x="958" y="1857"/>
                  </a:lnTo>
                  <a:lnTo>
                    <a:pt x="958" y="1965"/>
                  </a:lnTo>
                  <a:close/>
                  <a:moveTo>
                    <a:pt x="1229" y="1784"/>
                  </a:moveTo>
                  <a:lnTo>
                    <a:pt x="1229" y="1784"/>
                  </a:lnTo>
                  <a:lnTo>
                    <a:pt x="1220" y="1776"/>
                  </a:lnTo>
                  <a:lnTo>
                    <a:pt x="1209" y="1770"/>
                  </a:lnTo>
                  <a:lnTo>
                    <a:pt x="1199" y="1766"/>
                  </a:lnTo>
                  <a:lnTo>
                    <a:pt x="1187" y="1765"/>
                  </a:lnTo>
                  <a:lnTo>
                    <a:pt x="1187" y="1765"/>
                  </a:lnTo>
                  <a:lnTo>
                    <a:pt x="1177" y="1766"/>
                  </a:lnTo>
                  <a:lnTo>
                    <a:pt x="1169" y="1768"/>
                  </a:lnTo>
                  <a:lnTo>
                    <a:pt x="1161" y="1769"/>
                  </a:lnTo>
                  <a:lnTo>
                    <a:pt x="1155" y="1773"/>
                  </a:lnTo>
                  <a:lnTo>
                    <a:pt x="1148" y="1776"/>
                  </a:lnTo>
                  <a:lnTo>
                    <a:pt x="1141" y="1781"/>
                  </a:lnTo>
                  <a:lnTo>
                    <a:pt x="1136" y="1786"/>
                  </a:lnTo>
                  <a:lnTo>
                    <a:pt x="1131" y="1793"/>
                  </a:lnTo>
                  <a:lnTo>
                    <a:pt x="1125" y="1800"/>
                  </a:lnTo>
                  <a:lnTo>
                    <a:pt x="1121" y="1806"/>
                  </a:lnTo>
                  <a:lnTo>
                    <a:pt x="1115" y="1824"/>
                  </a:lnTo>
                  <a:lnTo>
                    <a:pt x="1111" y="1844"/>
                  </a:lnTo>
                  <a:lnTo>
                    <a:pt x="1109" y="1865"/>
                  </a:lnTo>
                  <a:lnTo>
                    <a:pt x="1109" y="1865"/>
                  </a:lnTo>
                  <a:lnTo>
                    <a:pt x="1111" y="1889"/>
                  </a:lnTo>
                  <a:lnTo>
                    <a:pt x="1115" y="1909"/>
                  </a:lnTo>
                  <a:lnTo>
                    <a:pt x="1121" y="1926"/>
                  </a:lnTo>
                  <a:lnTo>
                    <a:pt x="1125" y="1934"/>
                  </a:lnTo>
                  <a:lnTo>
                    <a:pt x="1129" y="1941"/>
                  </a:lnTo>
                  <a:lnTo>
                    <a:pt x="1135" y="1947"/>
                  </a:lnTo>
                  <a:lnTo>
                    <a:pt x="1140" y="1953"/>
                  </a:lnTo>
                  <a:lnTo>
                    <a:pt x="1147" y="1958"/>
                  </a:lnTo>
                  <a:lnTo>
                    <a:pt x="1153" y="1962"/>
                  </a:lnTo>
                  <a:lnTo>
                    <a:pt x="1161" y="1965"/>
                  </a:lnTo>
                  <a:lnTo>
                    <a:pt x="1168" y="1967"/>
                  </a:lnTo>
                  <a:lnTo>
                    <a:pt x="1176" y="1969"/>
                  </a:lnTo>
                  <a:lnTo>
                    <a:pt x="1185" y="1969"/>
                  </a:lnTo>
                  <a:lnTo>
                    <a:pt x="1185" y="1969"/>
                  </a:lnTo>
                  <a:lnTo>
                    <a:pt x="1197" y="1967"/>
                  </a:lnTo>
                  <a:lnTo>
                    <a:pt x="1209" y="1963"/>
                  </a:lnTo>
                  <a:lnTo>
                    <a:pt x="1220" y="1958"/>
                  </a:lnTo>
                  <a:lnTo>
                    <a:pt x="1229" y="1950"/>
                  </a:lnTo>
                  <a:lnTo>
                    <a:pt x="1229" y="1954"/>
                  </a:lnTo>
                  <a:lnTo>
                    <a:pt x="1229" y="1954"/>
                  </a:lnTo>
                  <a:lnTo>
                    <a:pt x="1229" y="1962"/>
                  </a:lnTo>
                  <a:lnTo>
                    <a:pt x="1228" y="1971"/>
                  </a:lnTo>
                  <a:lnTo>
                    <a:pt x="1226" y="1979"/>
                  </a:lnTo>
                  <a:lnTo>
                    <a:pt x="1221" y="1987"/>
                  </a:lnTo>
                  <a:lnTo>
                    <a:pt x="1218" y="1991"/>
                  </a:lnTo>
                  <a:lnTo>
                    <a:pt x="1214" y="1995"/>
                  </a:lnTo>
                  <a:lnTo>
                    <a:pt x="1209" y="1998"/>
                  </a:lnTo>
                  <a:lnTo>
                    <a:pt x="1203" y="2000"/>
                  </a:lnTo>
                  <a:lnTo>
                    <a:pt x="1188" y="2004"/>
                  </a:lnTo>
                  <a:lnTo>
                    <a:pt x="1167" y="2006"/>
                  </a:lnTo>
                  <a:lnTo>
                    <a:pt x="1165" y="2006"/>
                  </a:lnTo>
                  <a:lnTo>
                    <a:pt x="1181" y="2043"/>
                  </a:lnTo>
                  <a:lnTo>
                    <a:pt x="1183" y="2043"/>
                  </a:lnTo>
                  <a:lnTo>
                    <a:pt x="1183" y="2043"/>
                  </a:lnTo>
                  <a:lnTo>
                    <a:pt x="1205" y="2042"/>
                  </a:lnTo>
                  <a:lnTo>
                    <a:pt x="1214" y="2039"/>
                  </a:lnTo>
                  <a:lnTo>
                    <a:pt x="1224" y="2036"/>
                  </a:lnTo>
                  <a:lnTo>
                    <a:pt x="1233" y="2034"/>
                  </a:lnTo>
                  <a:lnTo>
                    <a:pt x="1241" y="2030"/>
                  </a:lnTo>
                  <a:lnTo>
                    <a:pt x="1248" y="2024"/>
                  </a:lnTo>
                  <a:lnTo>
                    <a:pt x="1254" y="2019"/>
                  </a:lnTo>
                  <a:lnTo>
                    <a:pt x="1260" y="2012"/>
                  </a:lnTo>
                  <a:lnTo>
                    <a:pt x="1264" y="2004"/>
                  </a:lnTo>
                  <a:lnTo>
                    <a:pt x="1268" y="1998"/>
                  </a:lnTo>
                  <a:lnTo>
                    <a:pt x="1272" y="1988"/>
                  </a:lnTo>
                  <a:lnTo>
                    <a:pt x="1274" y="1979"/>
                  </a:lnTo>
                  <a:lnTo>
                    <a:pt x="1276" y="1969"/>
                  </a:lnTo>
                  <a:lnTo>
                    <a:pt x="1277" y="1946"/>
                  </a:lnTo>
                  <a:lnTo>
                    <a:pt x="1277" y="1770"/>
                  </a:lnTo>
                  <a:lnTo>
                    <a:pt x="1229" y="1770"/>
                  </a:lnTo>
                  <a:lnTo>
                    <a:pt x="1229" y="1784"/>
                  </a:lnTo>
                  <a:close/>
                  <a:moveTo>
                    <a:pt x="1229" y="1829"/>
                  </a:moveTo>
                  <a:lnTo>
                    <a:pt x="1229" y="1905"/>
                  </a:lnTo>
                  <a:lnTo>
                    <a:pt x="1229" y="1905"/>
                  </a:lnTo>
                  <a:lnTo>
                    <a:pt x="1222" y="1913"/>
                  </a:lnTo>
                  <a:lnTo>
                    <a:pt x="1216" y="1918"/>
                  </a:lnTo>
                  <a:lnTo>
                    <a:pt x="1206" y="1922"/>
                  </a:lnTo>
                  <a:lnTo>
                    <a:pt x="1201" y="1923"/>
                  </a:lnTo>
                  <a:lnTo>
                    <a:pt x="1195" y="1925"/>
                  </a:lnTo>
                  <a:lnTo>
                    <a:pt x="1195" y="1925"/>
                  </a:lnTo>
                  <a:lnTo>
                    <a:pt x="1189" y="1923"/>
                  </a:lnTo>
                  <a:lnTo>
                    <a:pt x="1183" y="1922"/>
                  </a:lnTo>
                  <a:lnTo>
                    <a:pt x="1176" y="1918"/>
                  </a:lnTo>
                  <a:lnTo>
                    <a:pt x="1171" y="1913"/>
                  </a:lnTo>
                  <a:lnTo>
                    <a:pt x="1167" y="1905"/>
                  </a:lnTo>
                  <a:lnTo>
                    <a:pt x="1163" y="1894"/>
                  </a:lnTo>
                  <a:lnTo>
                    <a:pt x="1160" y="1881"/>
                  </a:lnTo>
                  <a:lnTo>
                    <a:pt x="1159" y="1864"/>
                  </a:lnTo>
                  <a:lnTo>
                    <a:pt x="1159" y="1864"/>
                  </a:lnTo>
                  <a:lnTo>
                    <a:pt x="1160" y="1849"/>
                  </a:lnTo>
                  <a:lnTo>
                    <a:pt x="1163" y="1837"/>
                  </a:lnTo>
                  <a:lnTo>
                    <a:pt x="1165" y="1828"/>
                  </a:lnTo>
                  <a:lnTo>
                    <a:pt x="1171" y="1820"/>
                  </a:lnTo>
                  <a:lnTo>
                    <a:pt x="1176" y="1816"/>
                  </a:lnTo>
                  <a:lnTo>
                    <a:pt x="1183" y="1812"/>
                  </a:lnTo>
                  <a:lnTo>
                    <a:pt x="1188" y="1810"/>
                  </a:lnTo>
                  <a:lnTo>
                    <a:pt x="1195" y="1810"/>
                  </a:lnTo>
                  <a:lnTo>
                    <a:pt x="1195" y="1810"/>
                  </a:lnTo>
                  <a:lnTo>
                    <a:pt x="1201" y="1810"/>
                  </a:lnTo>
                  <a:lnTo>
                    <a:pt x="1206" y="1812"/>
                  </a:lnTo>
                  <a:lnTo>
                    <a:pt x="1212" y="1813"/>
                  </a:lnTo>
                  <a:lnTo>
                    <a:pt x="1217" y="1816"/>
                  </a:lnTo>
                  <a:lnTo>
                    <a:pt x="1224" y="1822"/>
                  </a:lnTo>
                  <a:lnTo>
                    <a:pt x="1229" y="1829"/>
                  </a:lnTo>
                  <a:lnTo>
                    <a:pt x="1229" y="1829"/>
                  </a:lnTo>
                  <a:close/>
                  <a:moveTo>
                    <a:pt x="818" y="1770"/>
                  </a:moveTo>
                  <a:lnTo>
                    <a:pt x="866" y="1770"/>
                  </a:lnTo>
                  <a:lnTo>
                    <a:pt x="866" y="1853"/>
                  </a:lnTo>
                  <a:lnTo>
                    <a:pt x="866" y="1965"/>
                  </a:lnTo>
                  <a:lnTo>
                    <a:pt x="818" y="1965"/>
                  </a:lnTo>
                  <a:lnTo>
                    <a:pt x="818" y="1770"/>
                  </a:lnTo>
                  <a:close/>
                  <a:moveTo>
                    <a:pt x="866" y="1721"/>
                  </a:moveTo>
                  <a:lnTo>
                    <a:pt x="866" y="1743"/>
                  </a:lnTo>
                  <a:lnTo>
                    <a:pt x="818" y="1743"/>
                  </a:lnTo>
                  <a:lnTo>
                    <a:pt x="818" y="1695"/>
                  </a:lnTo>
                  <a:lnTo>
                    <a:pt x="866" y="1695"/>
                  </a:lnTo>
                  <a:lnTo>
                    <a:pt x="866" y="1721"/>
                  </a:lnTo>
                  <a:close/>
                  <a:moveTo>
                    <a:pt x="2016" y="1713"/>
                  </a:moveTo>
                  <a:lnTo>
                    <a:pt x="2065" y="1689"/>
                  </a:lnTo>
                  <a:lnTo>
                    <a:pt x="2065" y="1865"/>
                  </a:lnTo>
                  <a:lnTo>
                    <a:pt x="2065" y="1965"/>
                  </a:lnTo>
                  <a:lnTo>
                    <a:pt x="2016" y="1965"/>
                  </a:lnTo>
                  <a:lnTo>
                    <a:pt x="2016" y="1713"/>
                  </a:lnTo>
                  <a:close/>
                  <a:moveTo>
                    <a:pt x="347" y="660"/>
                  </a:moveTo>
                  <a:lnTo>
                    <a:pt x="741" y="660"/>
                  </a:lnTo>
                  <a:lnTo>
                    <a:pt x="741" y="432"/>
                  </a:lnTo>
                  <a:lnTo>
                    <a:pt x="347" y="432"/>
                  </a:lnTo>
                  <a:lnTo>
                    <a:pt x="347" y="251"/>
                  </a:lnTo>
                  <a:lnTo>
                    <a:pt x="784" y="251"/>
                  </a:lnTo>
                  <a:lnTo>
                    <a:pt x="639" y="0"/>
                  </a:lnTo>
                  <a:lnTo>
                    <a:pt x="20" y="0"/>
                  </a:lnTo>
                  <a:lnTo>
                    <a:pt x="20" y="1092"/>
                  </a:lnTo>
                  <a:lnTo>
                    <a:pt x="893" y="1092"/>
                  </a:lnTo>
                  <a:lnTo>
                    <a:pt x="893" y="841"/>
                  </a:lnTo>
                  <a:lnTo>
                    <a:pt x="347" y="841"/>
                  </a:lnTo>
                  <a:lnTo>
                    <a:pt x="347" y="660"/>
                  </a:lnTo>
                  <a:close/>
                  <a:moveTo>
                    <a:pt x="1475" y="0"/>
                  </a:moveTo>
                  <a:lnTo>
                    <a:pt x="1289" y="356"/>
                  </a:lnTo>
                  <a:lnTo>
                    <a:pt x="1104" y="0"/>
                  </a:lnTo>
                  <a:lnTo>
                    <a:pt x="741" y="0"/>
                  </a:lnTo>
                  <a:lnTo>
                    <a:pt x="1124" y="660"/>
                  </a:lnTo>
                  <a:lnTo>
                    <a:pt x="1124" y="1092"/>
                  </a:lnTo>
                  <a:lnTo>
                    <a:pt x="1451" y="1092"/>
                  </a:lnTo>
                  <a:lnTo>
                    <a:pt x="1451" y="660"/>
                  </a:lnTo>
                  <a:lnTo>
                    <a:pt x="1832" y="0"/>
                  </a:lnTo>
                  <a:lnTo>
                    <a:pt x="1475"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2"/>
                </a:solidFill>
              </a:endParaRPr>
            </a:p>
          </p:txBody>
        </p:sp>
      </p:grpSp>
    </p:spTree>
    <p:extLst>
      <p:ext uri="{BB962C8B-B14F-4D97-AF65-F5344CB8AC3E}">
        <p14:creationId xmlns:p14="http://schemas.microsoft.com/office/powerpoint/2010/main" val="259902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endParaRPr lang="en-GB" dirty="0"/>
          </a:p>
        </p:txBody>
      </p:sp>
      <p:sp>
        <p:nvSpPr>
          <p:cNvPr id="7" name="Line 10"/>
          <p:cNvSpPr>
            <a:spLocks noChangeShapeType="1"/>
          </p:cNvSpPr>
          <p:nvPr/>
        </p:nvSpPr>
        <p:spPr bwMode="auto">
          <a:xfrm>
            <a:off x="457200" y="1044000"/>
            <a:ext cx="8229600" cy="0"/>
          </a:xfrm>
          <a:prstGeom prst="line">
            <a:avLst/>
          </a:prstGeom>
          <a:noFill/>
          <a:ln w="19050">
            <a:solidFill>
              <a:schemeClr val="accent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66547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8" name="Line 10"/>
          <p:cNvSpPr>
            <a:spLocks noChangeShapeType="1"/>
          </p:cNvSpPr>
          <p:nvPr/>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dirty="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a:t>Click to edit Master text styles</a:t>
            </a:r>
          </a:p>
        </p:txBody>
      </p:sp>
      <p:sp>
        <p:nvSpPr>
          <p:cNvPr id="9" name="Line 11"/>
          <p:cNvSpPr>
            <a:spLocks noChangeShapeType="1"/>
          </p:cNvSpPr>
          <p:nvPr/>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0"/>
          <p:cNvSpPr>
            <a:spLocks noChangeShapeType="1"/>
          </p:cNvSpPr>
          <p:nvPr userDrawn="1"/>
        </p:nvSpPr>
        <p:spPr bwMode="auto">
          <a:xfrm>
            <a:off x="457200" y="1044000"/>
            <a:ext cx="8229600" cy="0"/>
          </a:xfrm>
          <a:prstGeom prst="line">
            <a:avLst/>
          </a:prstGeom>
          <a:noFill/>
          <a:ln w="19050">
            <a:solidFill>
              <a:schemeClr val="accent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3"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4096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152400" y="5107354"/>
            <a:ext cx="851877" cy="159433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chemeClr val="tx1"/>
              </a:solidFill>
            </a:endParaRPr>
          </a:p>
        </p:txBody>
      </p:sp>
      <p:sp>
        <p:nvSpPr>
          <p:cNvPr id="6" name="Rectangle 5"/>
          <p:cNvSpPr/>
          <p:nvPr userDrawn="1"/>
        </p:nvSpPr>
        <p:spPr>
          <a:xfrm>
            <a:off x="8131908" y="5263661"/>
            <a:ext cx="851877" cy="159433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chemeClr val="tx1"/>
              </a:solidFill>
            </a:endParaRPr>
          </a:p>
        </p:txBody>
      </p:sp>
      <p:sp>
        <p:nvSpPr>
          <p:cNvPr id="4" name="Rectangle 3"/>
          <p:cNvSpPr/>
          <p:nvPr userDrawn="1"/>
        </p:nvSpPr>
        <p:spPr>
          <a:xfrm>
            <a:off x="1" y="0"/>
            <a:ext cx="351692" cy="159433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13"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14"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Rectangle 1"/>
          <p:cNvSpPr>
            <a:spLocks noChangeAspect="1"/>
          </p:cNvSpPr>
          <p:nvPr userDrawn="1"/>
        </p:nvSpPr>
        <p:spPr>
          <a:xfrm>
            <a:off x="454818" y="797169"/>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Tree>
    <p:extLst>
      <p:ext uri="{BB962C8B-B14F-4D97-AF65-F5344CB8AC3E}">
        <p14:creationId xmlns:p14="http://schemas.microsoft.com/office/powerpoint/2010/main" val="285650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endParaRPr lang="en-GB" dirty="0"/>
          </a:p>
        </p:txBody>
      </p:sp>
      <p:sp>
        <p:nvSpPr>
          <p:cNvPr id="7" name="Line 11"/>
          <p:cNvSpPr>
            <a:spLocks noChangeShapeType="1"/>
          </p:cNvSpPr>
          <p:nvPr/>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4"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428583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7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
        <p:nvSpPr>
          <p:cNvPr id="2" name="Title 1"/>
          <p:cNvSpPr>
            <a:spLocks noGrp="1"/>
          </p:cNvSpPr>
          <p:nvPr>
            <p:ph type="ctrTitle"/>
          </p:nvPr>
        </p:nvSpPr>
        <p:spPr>
          <a:xfrm>
            <a:off x="2273250" y="2092518"/>
            <a:ext cx="5490000" cy="860400"/>
          </a:xfrm>
        </p:spPr>
        <p:txBody>
          <a:bodyPr/>
          <a:lstStyle/>
          <a:p>
            <a:r>
              <a:rPr lang="en-US"/>
              <a:t>Click to edit Master title style</a:t>
            </a:r>
            <a:endParaRPr lang="en-GB" dirty="0"/>
          </a:p>
        </p:txBody>
      </p:sp>
      <p:sp>
        <p:nvSpPr>
          <p:cNvPr id="3" name="Subtitle 2"/>
          <p:cNvSpPr>
            <a:spLocks noGrp="1"/>
          </p:cNvSpPr>
          <p:nvPr>
            <p:ph type="subTitle" idx="1"/>
          </p:nvPr>
        </p:nvSpPr>
        <p:spPr>
          <a:xfrm>
            <a:off x="2273250" y="3088214"/>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Tree>
    <p:extLst>
      <p:ext uri="{BB962C8B-B14F-4D97-AF65-F5344CB8AC3E}">
        <p14:creationId xmlns:p14="http://schemas.microsoft.com/office/powerpoint/2010/main" val="193283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lum/>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704007" y="0"/>
            <a:ext cx="10320820" cy="6858000"/>
          </a:xfrm>
          <a:prstGeom prst="rect">
            <a:avLst/>
          </a:prstGeom>
        </p:spPr>
      </p:pic>
      <p:sp>
        <p:nvSpPr>
          <p:cNvPr id="10" name="Rectangle 1"/>
          <p:cNvSpPr>
            <a:spLocks noChangeAspect="1"/>
          </p:cNvSpPr>
          <p:nvPr userDrawn="1"/>
        </p:nvSpPr>
        <p:spPr>
          <a:xfrm>
            <a:off x="3385622" y="1915816"/>
            <a:ext cx="5304410" cy="2669967"/>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
        <p:nvSpPr>
          <p:cNvPr id="2" name="Title 1"/>
          <p:cNvSpPr>
            <a:spLocks noGrp="1"/>
          </p:cNvSpPr>
          <p:nvPr>
            <p:ph type="ctrTitle"/>
          </p:nvPr>
        </p:nvSpPr>
        <p:spPr>
          <a:xfrm>
            <a:off x="2273250" y="2092518"/>
            <a:ext cx="5490000" cy="860400"/>
          </a:xfrm>
        </p:spPr>
        <p:txBody>
          <a:bodyPr/>
          <a:lstStyle/>
          <a:p>
            <a:r>
              <a:rPr lang="en-US"/>
              <a:t>Click to edit Master title style</a:t>
            </a:r>
            <a:endParaRPr lang="en-GB" dirty="0"/>
          </a:p>
        </p:txBody>
      </p:sp>
      <p:sp>
        <p:nvSpPr>
          <p:cNvPr id="3" name="Subtitle 2"/>
          <p:cNvSpPr>
            <a:spLocks noGrp="1"/>
          </p:cNvSpPr>
          <p:nvPr>
            <p:ph type="subTitle" idx="1"/>
          </p:nvPr>
        </p:nvSpPr>
        <p:spPr>
          <a:xfrm>
            <a:off x="2273250" y="3088214"/>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Tree>
    <p:extLst>
      <p:ext uri="{BB962C8B-B14F-4D97-AF65-F5344CB8AC3E}">
        <p14:creationId xmlns:p14="http://schemas.microsoft.com/office/powerpoint/2010/main" val="307246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050">
                <a:solidFill>
                  <a:schemeClr val="bg1"/>
                </a:solidFill>
                <a:latin typeface="EYInterstate Light" pitchFamily="2" charset="0"/>
              </a:defRPr>
            </a:lvl1pPr>
          </a:lstStyle>
          <a:p>
            <a:endParaRPr lang="en-GB" dirty="0"/>
          </a:p>
        </p:txBody>
      </p:sp>
      <p:sp>
        <p:nvSpPr>
          <p:cNvPr id="7" name="TextBox 6"/>
          <p:cNvSpPr txBox="1"/>
          <p:nvPr userDrawn="1"/>
        </p:nvSpPr>
        <p:spPr>
          <a:xfrm>
            <a:off x="457200" y="6415200"/>
            <a:ext cx="720000" cy="198000"/>
          </a:xfrm>
          <a:prstGeom prst="rect">
            <a:avLst/>
          </a:prstGeom>
          <a:noFill/>
        </p:spPr>
        <p:txBody>
          <a:bodyPr wrap="square" lIns="0" tIns="0" rIns="0" bIns="0" rtlCol="0">
            <a:noAutofit/>
          </a:bodyPr>
          <a:lstStyle/>
          <a:p>
            <a:r>
              <a:rPr lang="en-GB" sz="1050" dirty="0">
                <a:solidFill>
                  <a:schemeClr val="tx1"/>
                </a:solidFill>
                <a:latin typeface="EYInterstate Light" pitchFamily="2" charset="0"/>
              </a:rPr>
              <a:t>Page </a:t>
            </a:r>
            <a:fld id="{9AE4D82F-B047-469B-AC52-A46321747EAF}" type="slidenum">
              <a:rPr lang="en-GB" sz="1050" smtClean="0">
                <a:solidFill>
                  <a:schemeClr val="tx1"/>
                </a:solidFill>
                <a:latin typeface="EYInterstate Light" pitchFamily="2" charset="0"/>
              </a:rPr>
              <a:pPr/>
              <a:t>‹#›</a:t>
            </a:fld>
            <a:endParaRPr lang="en-GB" sz="1050" dirty="0">
              <a:solidFill>
                <a:schemeClr val="tx1"/>
              </a:solidFill>
              <a:latin typeface="EYInterstate Light" pitchFamily="2" charset="0"/>
            </a:endParaRPr>
          </a:p>
        </p:txBody>
      </p:sp>
      <p:sp>
        <p:nvSpPr>
          <p:cNvPr id="13" name="Rectangle 12"/>
          <p:cNvSpPr/>
          <p:nvPr userDrawn="1"/>
        </p:nvSpPr>
        <p:spPr bwMode="auto">
          <a:xfrm>
            <a:off x="0" y="0"/>
            <a:ext cx="216000" cy="1044000"/>
          </a:xfrm>
          <a:prstGeom prst="rect">
            <a:avLst/>
          </a:prstGeom>
          <a:solidFill>
            <a:srgbClr val="FFD200"/>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360363" marR="0" lvl="0" indent="-360363" algn="ctr" defTabSz="914400" rtl="0" eaLnBrk="1" fontAlgn="base" latinLnBrk="0" hangingPunct="1">
              <a:lnSpc>
                <a:spcPct val="120000"/>
              </a:lnSpc>
              <a:spcBef>
                <a:spcPct val="20000"/>
              </a:spcBef>
              <a:spcAft>
                <a:spcPct val="0"/>
              </a:spcAft>
              <a:buClr>
                <a:srgbClr val="FFD200"/>
              </a:buClr>
              <a:buSzPct val="75000"/>
              <a:buFont typeface="Arial" charset="0"/>
              <a:buNone/>
              <a:tabLst/>
              <a:defRPr/>
            </a:pPr>
            <a:endParaRPr kumimoji="0" lang="fr-FR" sz="2400" b="1" i="0" u="none" strike="noStrike" kern="0" cap="none" spc="0" normalizeH="0" baseline="0" noProof="0" dirty="0">
              <a:ln>
                <a:noFill/>
              </a:ln>
              <a:solidFill>
                <a:srgbClr val="808080"/>
              </a:solidFill>
              <a:effectLst/>
              <a:uLnTx/>
              <a:uFillTx/>
              <a:latin typeface="EYInterstate" pitchFamily="2" charset="0"/>
            </a:endParaRPr>
          </a:p>
        </p:txBody>
      </p:sp>
      <p:sp>
        <p:nvSpPr>
          <p:cNvPr id="14" name="Rectangle 13"/>
          <p:cNvSpPr/>
          <p:nvPr userDrawn="1"/>
        </p:nvSpPr>
        <p:spPr bwMode="auto">
          <a:xfrm>
            <a:off x="107504" y="198000"/>
            <a:ext cx="216000" cy="846000"/>
          </a:xfrm>
          <a:prstGeom prst="rect">
            <a:avLst/>
          </a:prstGeom>
          <a:solidFill>
            <a:srgbClr val="FFFFFF">
              <a:lumMod val="50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360363" marR="0" lvl="0" indent="-360363" algn="ctr" defTabSz="914400" rtl="0" eaLnBrk="1" fontAlgn="base" latinLnBrk="0" hangingPunct="1">
              <a:lnSpc>
                <a:spcPct val="120000"/>
              </a:lnSpc>
              <a:spcBef>
                <a:spcPct val="20000"/>
              </a:spcBef>
              <a:spcAft>
                <a:spcPct val="0"/>
              </a:spcAft>
              <a:buClr>
                <a:srgbClr val="FFD200"/>
              </a:buClr>
              <a:buSzPct val="75000"/>
              <a:buFont typeface="Arial" charset="0"/>
              <a:buNone/>
              <a:tabLst/>
              <a:defRPr/>
            </a:pPr>
            <a:endParaRPr kumimoji="0" lang="fr-FR" sz="2400" b="1" i="0" u="none" strike="noStrike" kern="0" cap="none" spc="0" normalizeH="0" baseline="0" noProof="0" dirty="0">
              <a:ln>
                <a:noFill/>
              </a:ln>
              <a:solidFill>
                <a:srgbClr val="808080"/>
              </a:solidFill>
              <a:effectLst/>
              <a:uLnTx/>
              <a:uFillTx/>
              <a:latin typeface="EYInterstate" pitchFamily="2" charset="0"/>
            </a:endParaRPr>
          </a:p>
        </p:txBody>
      </p: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extLst>
      <p:ext uri="{BB962C8B-B14F-4D97-AF65-F5344CB8AC3E}">
        <p14:creationId xmlns:p14="http://schemas.microsoft.com/office/powerpoint/2010/main" val="3051916229"/>
      </p:ext>
    </p:extLst>
  </p:cSld>
  <p:clrMap bg1="lt1" tx1="dk1" bg2="lt2" tx2="dk2" accent1="accent1" accent2="accent2" accent3="accent3" accent4="accent4" accent5="accent5" accent6="accent6" hlink="hlink" folHlink="folHlink"/>
  <p:sldLayoutIdLst>
    <p:sldLayoutId id="2147483844" r:id="rId1"/>
    <p:sldLayoutId id="2147483789" r:id="rId2"/>
    <p:sldLayoutId id="2147483791" r:id="rId3"/>
    <p:sldLayoutId id="2147483793" r:id="rId4"/>
    <p:sldLayoutId id="2147483841" r:id="rId5"/>
    <p:sldLayoutId id="2147483798" r:id="rId6"/>
    <p:sldLayoutId id="2147483800" r:id="rId7"/>
  </p:sldLayoutIdLst>
  <p:hf sldNum="0" hdr="0" ftr="0" dt="0"/>
  <p:txStyles>
    <p:titleStyle>
      <a:lvl1pPr algn="l" defTabSz="914400" rtl="0" eaLnBrk="1" latinLnBrk="0" hangingPunct="1">
        <a:lnSpc>
          <a:spcPct val="85000"/>
        </a:lnSpc>
        <a:spcBef>
          <a:spcPct val="0"/>
        </a:spcBef>
        <a:buNone/>
        <a:defRPr sz="3000" b="1" kern="1200">
          <a:solidFill>
            <a:schemeClr val="bg1"/>
          </a:solidFill>
          <a:latin typeface="EYInterstate" pitchFamily="2"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itchFamily="2" charset="0"/>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itchFamily="2" charset="0"/>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itchFamily="2" charset="0"/>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050">
                <a:solidFill>
                  <a:schemeClr val="bg1"/>
                </a:solidFill>
                <a:latin typeface="EYInterstate Light" pitchFamily="2" charset="0"/>
              </a:defRPr>
            </a:lvl1pPr>
          </a:lstStyle>
          <a:p>
            <a:endParaRPr lang="en-GB" dirty="0">
              <a:solidFill>
                <a:srgbClr val="808080"/>
              </a:solidFill>
            </a:endParaRPr>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050" dirty="0">
                <a:solidFill>
                  <a:srgbClr val="000000"/>
                </a:solidFill>
                <a:latin typeface="EYInterstate Light" pitchFamily="2" charset="0"/>
              </a:rPr>
              <a:t>Sida </a:t>
            </a:r>
            <a:fld id="{9AE4D82F-B047-469B-AC52-A46321747EAF}" type="slidenum">
              <a:rPr lang="en-GB" sz="1050" smtClean="0">
                <a:solidFill>
                  <a:srgbClr val="000000"/>
                </a:solidFill>
                <a:latin typeface="EYInterstate Light" pitchFamily="2" charset="0"/>
              </a:rPr>
              <a:pPr/>
              <a:t>‹#›</a:t>
            </a:fld>
            <a:endParaRPr lang="en-GB" sz="1050" dirty="0">
              <a:solidFill>
                <a:srgbClr val="000000"/>
              </a:solidFill>
              <a:latin typeface="EYInterstate Light" pitchFamily="2" charset="0"/>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Freeform 6"/>
            <p:cNvSpPr>
              <a:spLocks/>
            </p:cNvSpPr>
            <p:nvPr/>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3" name="Rectangle 12"/>
          <p:cNvSpPr/>
          <p:nvPr/>
        </p:nvSpPr>
        <p:spPr bwMode="auto">
          <a:xfrm>
            <a:off x="0" y="0"/>
            <a:ext cx="216000" cy="1044000"/>
          </a:xfrm>
          <a:prstGeom prst="rect">
            <a:avLst/>
          </a:prstGeom>
          <a:solidFill>
            <a:srgbClr val="FFD200"/>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360363" indent="-360363" algn="ctr" fontAlgn="base">
              <a:lnSpc>
                <a:spcPct val="120000"/>
              </a:lnSpc>
              <a:spcBef>
                <a:spcPct val="20000"/>
              </a:spcBef>
              <a:spcAft>
                <a:spcPct val="0"/>
              </a:spcAft>
              <a:buClr>
                <a:srgbClr val="FFD200"/>
              </a:buClr>
              <a:buSzPct val="75000"/>
              <a:buFont typeface="Arial" charset="0"/>
              <a:buNone/>
              <a:defRPr/>
            </a:pPr>
            <a:endParaRPr lang="fr-FR" sz="2400" b="1" kern="0" dirty="0">
              <a:solidFill>
                <a:srgbClr val="808080"/>
              </a:solidFill>
              <a:latin typeface="EYInterstate" pitchFamily="2" charset="0"/>
            </a:endParaRPr>
          </a:p>
        </p:txBody>
      </p:sp>
      <p:sp>
        <p:nvSpPr>
          <p:cNvPr id="14" name="Rectangle 13"/>
          <p:cNvSpPr/>
          <p:nvPr/>
        </p:nvSpPr>
        <p:spPr bwMode="auto">
          <a:xfrm>
            <a:off x="107504" y="198000"/>
            <a:ext cx="216000" cy="846000"/>
          </a:xfrm>
          <a:prstGeom prst="rect">
            <a:avLst/>
          </a:prstGeom>
          <a:solidFill>
            <a:srgbClr val="FFFFFF">
              <a:lumMod val="50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360363" indent="-360363" algn="ctr" fontAlgn="base">
              <a:lnSpc>
                <a:spcPct val="120000"/>
              </a:lnSpc>
              <a:spcBef>
                <a:spcPct val="20000"/>
              </a:spcBef>
              <a:spcAft>
                <a:spcPct val="0"/>
              </a:spcAft>
              <a:buClr>
                <a:srgbClr val="FFD200"/>
              </a:buClr>
              <a:buSzPct val="75000"/>
              <a:buFont typeface="Arial" charset="0"/>
              <a:buNone/>
              <a:defRPr/>
            </a:pPr>
            <a:endParaRPr lang="fr-FR" sz="2400" b="1" kern="0" dirty="0">
              <a:solidFill>
                <a:srgbClr val="808080"/>
              </a:solidFill>
              <a:latin typeface="EYInterstate" pitchFamily="2" charset="0"/>
            </a:endParaRPr>
          </a:p>
        </p:txBody>
      </p:sp>
    </p:spTree>
    <p:extLst>
      <p:ext uri="{BB962C8B-B14F-4D97-AF65-F5344CB8AC3E}">
        <p14:creationId xmlns:p14="http://schemas.microsoft.com/office/powerpoint/2010/main" val="2227379333"/>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Lst>
  <p:hf sldNum="0" hdr="0" ftr="0" dt="0"/>
  <p:txStyles>
    <p:titleStyle>
      <a:lvl1pPr algn="l" defTabSz="914400" rtl="0" eaLnBrk="1" latinLnBrk="0" hangingPunct="1">
        <a:lnSpc>
          <a:spcPct val="85000"/>
        </a:lnSpc>
        <a:spcBef>
          <a:spcPct val="0"/>
        </a:spcBef>
        <a:buNone/>
        <a:defRPr sz="3000" b="1" kern="1200">
          <a:solidFill>
            <a:schemeClr val="bg1"/>
          </a:solidFill>
          <a:latin typeface="EYInterstate" pitchFamily="2"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itchFamily="2" charset="0"/>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itchFamily="2" charset="0"/>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itchFamily="2" charset="0"/>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654000" y="2974960"/>
            <a:ext cx="5490000"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EYInterstate" pitchFamily="2" charset="0"/>
                <a:ea typeface="+mj-ea"/>
                <a:cs typeface="Arial" pitchFamily="34" charset="0"/>
              </a:defRPr>
            </a:lvl1pPr>
          </a:lstStyle>
          <a:p>
            <a:r>
              <a:rPr lang="en-GB" dirty="0" err="1">
                <a:solidFill>
                  <a:srgbClr val="404040"/>
                </a:solidFill>
              </a:rPr>
              <a:t>Göteborgs</a:t>
            </a:r>
            <a:r>
              <a:rPr lang="en-GB" dirty="0">
                <a:solidFill>
                  <a:srgbClr val="404040"/>
                </a:solidFill>
              </a:rPr>
              <a:t> </a:t>
            </a:r>
            <a:r>
              <a:rPr lang="en-GB" dirty="0" err="1">
                <a:solidFill>
                  <a:srgbClr val="404040"/>
                </a:solidFill>
              </a:rPr>
              <a:t>Spårvägar</a:t>
            </a:r>
            <a:r>
              <a:rPr lang="en-GB" dirty="0">
                <a:solidFill>
                  <a:srgbClr val="404040"/>
                </a:solidFill>
              </a:rPr>
              <a:t> AB</a:t>
            </a:r>
          </a:p>
          <a:p>
            <a:r>
              <a:rPr lang="en-GB" sz="2000" dirty="0">
                <a:solidFill>
                  <a:srgbClr val="404040"/>
                </a:solidFill>
              </a:rPr>
              <a:t>Revision – </a:t>
            </a:r>
            <a:r>
              <a:rPr lang="en-GB" sz="2000" dirty="0" err="1">
                <a:solidFill>
                  <a:srgbClr val="404040"/>
                </a:solidFill>
              </a:rPr>
              <a:t>räkenskapsåret</a:t>
            </a:r>
            <a:r>
              <a:rPr lang="en-GB" sz="2000" dirty="0">
                <a:solidFill>
                  <a:srgbClr val="404040"/>
                </a:solidFill>
              </a:rPr>
              <a:t> 2022</a:t>
            </a:r>
          </a:p>
          <a:p>
            <a:endParaRPr lang="en-GB" sz="2000" dirty="0">
              <a:solidFill>
                <a:srgbClr val="404040"/>
              </a:solidFill>
            </a:endParaRPr>
          </a:p>
          <a:p>
            <a:r>
              <a:rPr lang="en-GB" sz="2000" dirty="0">
                <a:solidFill>
                  <a:srgbClr val="404040"/>
                </a:solidFill>
              </a:rPr>
              <a:t>2023-02-08</a:t>
            </a:r>
            <a:br>
              <a:rPr lang="en-GB" sz="2000" dirty="0">
                <a:solidFill>
                  <a:srgbClr val="404040"/>
                </a:solidFill>
              </a:rPr>
            </a:br>
            <a:endParaRPr lang="en-GB" sz="2000" dirty="0">
              <a:solidFill>
                <a:schemeClr val="bg2"/>
              </a:solidFill>
            </a:endParaRPr>
          </a:p>
        </p:txBody>
      </p:sp>
    </p:spTree>
    <p:extLst>
      <p:ext uri="{BB962C8B-B14F-4D97-AF65-F5344CB8AC3E}">
        <p14:creationId xmlns:p14="http://schemas.microsoft.com/office/powerpoint/2010/main" val="104940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sv-SE" noProof="1"/>
              <a:t>Sammanfattande revisionsnoteringar</a:t>
            </a:r>
            <a:br>
              <a:rPr lang="sv-SE" noProof="1"/>
            </a:br>
            <a:br>
              <a:rPr lang="sv-SE" noProof="1"/>
            </a:br>
            <a:endParaRPr lang="sv-SE" dirty="0"/>
          </a:p>
        </p:txBody>
      </p:sp>
      <p:sp>
        <p:nvSpPr>
          <p:cNvPr id="6" name="Content Placeholder 2"/>
          <p:cNvSpPr txBox="1">
            <a:spLocks/>
          </p:cNvSpPr>
          <p:nvPr/>
        </p:nvSpPr>
        <p:spPr>
          <a:xfrm>
            <a:off x="3257550" y="1425600"/>
            <a:ext cx="5429250" cy="4698000"/>
          </a:xfrm>
          <a:prstGeom prst="rect">
            <a:avLst/>
          </a:prstGeom>
        </p:spPr>
        <p:txBody>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itchFamily="2" charset="0"/>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itchFamily="2" charset="0"/>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itchFamily="2" charset="0"/>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pPr>
            <a:r>
              <a:rPr lang="sv-SE" dirty="0"/>
              <a:t>Revisionen har utförts enligt god revisionssed. Det är vår uppfattning att bokslut och årsredovisning per 2022-12-31 är upprättade enligt god redovisningssed och ger en rättvisande bild av bolagens resultat och ställning. </a:t>
            </a:r>
          </a:p>
          <a:p>
            <a:pPr>
              <a:buClr>
                <a:schemeClr val="accent1"/>
              </a:buClr>
            </a:pPr>
            <a:endParaRPr lang="sv-SE" dirty="0"/>
          </a:p>
          <a:p>
            <a:pPr>
              <a:buClr>
                <a:schemeClr val="accent1"/>
              </a:buClr>
            </a:pPr>
            <a:r>
              <a:rPr lang="sv-SE" dirty="0"/>
              <a:t>Vi har </a:t>
            </a:r>
            <a:r>
              <a:rPr lang="sv-SE"/>
              <a:t>för avsikt </a:t>
            </a:r>
            <a:r>
              <a:rPr lang="sv-SE" dirty="0"/>
              <a:t>att avge revisionsberättelser utan anmärkningar.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083" r="60625" b="30901"/>
          <a:stretch/>
        </p:blipFill>
        <p:spPr>
          <a:xfrm>
            <a:off x="457200" y="1534596"/>
            <a:ext cx="2495550" cy="4480008"/>
          </a:xfrm>
          <a:prstGeom prst="rect">
            <a:avLst/>
          </a:prstGeom>
        </p:spPr>
      </p:pic>
    </p:spTree>
    <p:extLst>
      <p:ext uri="{BB962C8B-B14F-4D97-AF65-F5344CB8AC3E}">
        <p14:creationId xmlns:p14="http://schemas.microsoft.com/office/powerpoint/2010/main" val="336007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Agenda</a:t>
            </a:r>
            <a:endParaRPr lang="sv-SE" dirty="0"/>
          </a:p>
        </p:txBody>
      </p:sp>
      <p:graphicFrame>
        <p:nvGraphicFramePr>
          <p:cNvPr id="21" name="Table 20"/>
          <p:cNvGraphicFramePr>
            <a:graphicFrameLocks noGrp="1"/>
          </p:cNvGraphicFramePr>
          <p:nvPr>
            <p:extLst>
              <p:ext uri="{D42A27DB-BD31-4B8C-83A1-F6EECF244321}">
                <p14:modId xmlns:p14="http://schemas.microsoft.com/office/powerpoint/2010/main" val="1694715067"/>
              </p:ext>
            </p:extLst>
          </p:nvPr>
        </p:nvGraphicFramePr>
        <p:xfrm>
          <a:off x="457200" y="1480906"/>
          <a:ext cx="5472000" cy="2262950"/>
        </p:xfrm>
        <a:graphic>
          <a:graphicData uri="http://schemas.openxmlformats.org/drawingml/2006/table">
            <a:tbl>
              <a:tblPr firstRow="1" bandRow="1"/>
              <a:tblGrid>
                <a:gridCol w="648000">
                  <a:extLst>
                    <a:ext uri="{9D8B030D-6E8A-4147-A177-3AD203B41FA5}">
                      <a16:colId xmlns:a16="http://schemas.microsoft.com/office/drawing/2014/main" val="20000"/>
                    </a:ext>
                  </a:extLst>
                </a:gridCol>
                <a:gridCol w="4824000">
                  <a:extLst>
                    <a:ext uri="{9D8B030D-6E8A-4147-A177-3AD203B41FA5}">
                      <a16:colId xmlns:a16="http://schemas.microsoft.com/office/drawing/2014/main" val="20001"/>
                    </a:ext>
                  </a:extLst>
                </a:gridCol>
              </a:tblGrid>
              <a:tr h="480000">
                <a:tc>
                  <a:txBody>
                    <a:bodyPr/>
                    <a:lstStyle>
                      <a:lvl1pPr marL="0" algn="l" defTabSz="1042965" rtl="0" eaLnBrk="1" latinLnBrk="0" hangingPunct="1">
                        <a:defRPr sz="2100" b="1" kern="1200">
                          <a:solidFill>
                            <a:schemeClr val="lt1"/>
                          </a:solidFill>
                          <a:latin typeface="EYInterstate Light"/>
                        </a:defRPr>
                      </a:lvl1pPr>
                      <a:lvl2pPr marL="521482" algn="l" defTabSz="1042965" rtl="0" eaLnBrk="1" latinLnBrk="0" hangingPunct="1">
                        <a:defRPr sz="2100" b="1" kern="1200">
                          <a:solidFill>
                            <a:schemeClr val="lt1"/>
                          </a:solidFill>
                          <a:latin typeface="EYInterstate Light"/>
                        </a:defRPr>
                      </a:lvl2pPr>
                      <a:lvl3pPr marL="1042965" algn="l" defTabSz="1042965" rtl="0" eaLnBrk="1" latinLnBrk="0" hangingPunct="1">
                        <a:defRPr sz="2100" b="1" kern="1200">
                          <a:solidFill>
                            <a:schemeClr val="lt1"/>
                          </a:solidFill>
                          <a:latin typeface="EYInterstate Light"/>
                        </a:defRPr>
                      </a:lvl3pPr>
                      <a:lvl4pPr marL="1564447" algn="l" defTabSz="1042965" rtl="0" eaLnBrk="1" latinLnBrk="0" hangingPunct="1">
                        <a:defRPr sz="2100" b="1" kern="1200">
                          <a:solidFill>
                            <a:schemeClr val="lt1"/>
                          </a:solidFill>
                          <a:latin typeface="EYInterstate Light"/>
                        </a:defRPr>
                      </a:lvl4pPr>
                      <a:lvl5pPr marL="2085929" algn="l" defTabSz="1042965" rtl="0" eaLnBrk="1" latinLnBrk="0" hangingPunct="1">
                        <a:defRPr sz="2100" b="1" kern="1200">
                          <a:solidFill>
                            <a:schemeClr val="lt1"/>
                          </a:solidFill>
                          <a:latin typeface="EYInterstate Light"/>
                        </a:defRPr>
                      </a:lvl5pPr>
                      <a:lvl6pPr marL="2607412" algn="l" defTabSz="1042965" rtl="0" eaLnBrk="1" latinLnBrk="0" hangingPunct="1">
                        <a:defRPr sz="2100" b="1" kern="1200">
                          <a:solidFill>
                            <a:schemeClr val="lt1"/>
                          </a:solidFill>
                          <a:latin typeface="EYInterstate Light"/>
                        </a:defRPr>
                      </a:lvl6pPr>
                      <a:lvl7pPr marL="3128894" algn="l" defTabSz="1042965" rtl="0" eaLnBrk="1" latinLnBrk="0" hangingPunct="1">
                        <a:defRPr sz="2100" b="1" kern="1200">
                          <a:solidFill>
                            <a:schemeClr val="lt1"/>
                          </a:solidFill>
                          <a:latin typeface="EYInterstate Light"/>
                        </a:defRPr>
                      </a:lvl7pPr>
                      <a:lvl8pPr marL="3650376" algn="l" defTabSz="1042965" rtl="0" eaLnBrk="1" latinLnBrk="0" hangingPunct="1">
                        <a:defRPr sz="2100" b="1" kern="1200">
                          <a:solidFill>
                            <a:schemeClr val="lt1"/>
                          </a:solidFill>
                          <a:latin typeface="EYInterstate Light"/>
                        </a:defRPr>
                      </a:lvl8pPr>
                      <a:lvl9pPr marL="4171859" algn="l" defTabSz="1042965" rtl="0" eaLnBrk="1" latinLnBrk="0" hangingPunct="1">
                        <a:defRPr sz="2100" b="1" kern="1200">
                          <a:solidFill>
                            <a:schemeClr val="lt1"/>
                          </a:solidFill>
                          <a:latin typeface="EYInterstate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00" cap="none" spc="-10" normalizeH="0" baseline="0" noProof="0" dirty="0">
                        <a:ln>
                          <a:noFill/>
                        </a:ln>
                        <a:solidFill>
                          <a:schemeClr val="tx1"/>
                        </a:solidFill>
                        <a:effectLst/>
                        <a:uLnTx/>
                        <a:uFillTx/>
                        <a:latin typeface="EYInterstate" pitchFamily="2" charset="0"/>
                        <a:ea typeface="+mn-ea"/>
                        <a:cs typeface="+mn-cs"/>
                      </a:endParaRPr>
                    </a:p>
                  </a:txBody>
                  <a:tcPr marL="45720" marR="4572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solidFill>
                        <a:srgbClr val="808080"/>
                      </a:solid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defRPr/>
                      </a:pPr>
                      <a:r>
                        <a:rPr kumimoji="0" lang="sv-SE" sz="1600" b="0"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Uppdrag, riskbedömning och fokusområde</a:t>
                      </a:r>
                    </a:p>
                  </a:txBody>
                  <a:tcPr marL="91428" marR="91428" marT="45715" marB="45715" anchor="ctr" horzOverflow="overflow">
                    <a:lnL w="38100" cap="flat" cmpd="sng" algn="ctr">
                      <a:solidFill>
                        <a:srgbClr val="FFD200"/>
                      </a:solidFill>
                      <a:prstDash val="solid"/>
                      <a:round/>
                      <a:headEnd type="none" w="med" len="med"/>
                      <a:tailEnd type="none" w="med" len="med"/>
                    </a:lnL>
                    <a:lnR w="12700" cmpd="sng">
                      <a:solidFill>
                        <a:srgbClr val="FFFFFF"/>
                      </a:solidFill>
                    </a:lnR>
                    <a:lnT w="3175" cap="flat" cmpd="sng" algn="ctr">
                      <a:solidFill>
                        <a:srgbClr val="808080"/>
                      </a:solidFill>
                      <a:prstDash val="sysDot"/>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000">
                <a:tc>
                  <a:txBody>
                    <a:bodyPr/>
                    <a:lstStyle>
                      <a:lvl1pPr marL="0" algn="l" defTabSz="1042965" rtl="0" eaLnBrk="1" latinLnBrk="0" hangingPunct="1">
                        <a:defRPr sz="2100" kern="1200">
                          <a:solidFill>
                            <a:schemeClr val="dk1"/>
                          </a:solidFill>
                          <a:latin typeface="EYInterstate Light"/>
                        </a:defRPr>
                      </a:lvl1pPr>
                      <a:lvl2pPr marL="521482" algn="l" defTabSz="1042965" rtl="0" eaLnBrk="1" latinLnBrk="0" hangingPunct="1">
                        <a:defRPr sz="2100" kern="1200">
                          <a:solidFill>
                            <a:schemeClr val="dk1"/>
                          </a:solidFill>
                          <a:latin typeface="EYInterstate Light"/>
                        </a:defRPr>
                      </a:lvl2pPr>
                      <a:lvl3pPr marL="1042965" algn="l" defTabSz="1042965" rtl="0" eaLnBrk="1" latinLnBrk="0" hangingPunct="1">
                        <a:defRPr sz="2100" kern="1200">
                          <a:solidFill>
                            <a:schemeClr val="dk1"/>
                          </a:solidFill>
                          <a:latin typeface="EYInterstate Light"/>
                        </a:defRPr>
                      </a:lvl3pPr>
                      <a:lvl4pPr marL="1564447" algn="l" defTabSz="1042965" rtl="0" eaLnBrk="1" latinLnBrk="0" hangingPunct="1">
                        <a:defRPr sz="2100" kern="1200">
                          <a:solidFill>
                            <a:schemeClr val="dk1"/>
                          </a:solidFill>
                          <a:latin typeface="EYInterstate Light"/>
                        </a:defRPr>
                      </a:lvl4pPr>
                      <a:lvl5pPr marL="2085929" algn="l" defTabSz="1042965" rtl="0" eaLnBrk="1" latinLnBrk="0" hangingPunct="1">
                        <a:defRPr sz="2100" kern="1200">
                          <a:solidFill>
                            <a:schemeClr val="dk1"/>
                          </a:solidFill>
                          <a:latin typeface="EYInterstate Light"/>
                        </a:defRPr>
                      </a:lvl5pPr>
                      <a:lvl6pPr marL="2607412" algn="l" defTabSz="1042965" rtl="0" eaLnBrk="1" latinLnBrk="0" hangingPunct="1">
                        <a:defRPr sz="2100" kern="1200">
                          <a:solidFill>
                            <a:schemeClr val="dk1"/>
                          </a:solidFill>
                          <a:latin typeface="EYInterstate Light"/>
                        </a:defRPr>
                      </a:lvl6pPr>
                      <a:lvl7pPr marL="3128894" algn="l" defTabSz="1042965" rtl="0" eaLnBrk="1" latinLnBrk="0" hangingPunct="1">
                        <a:defRPr sz="2100" kern="1200">
                          <a:solidFill>
                            <a:schemeClr val="dk1"/>
                          </a:solidFill>
                          <a:latin typeface="EYInterstate Light"/>
                        </a:defRPr>
                      </a:lvl7pPr>
                      <a:lvl8pPr marL="3650376" algn="l" defTabSz="1042965" rtl="0" eaLnBrk="1" latinLnBrk="0" hangingPunct="1">
                        <a:defRPr sz="2100" kern="1200">
                          <a:solidFill>
                            <a:schemeClr val="dk1"/>
                          </a:solidFill>
                          <a:latin typeface="EYInterstate Light"/>
                        </a:defRPr>
                      </a:lvl8pPr>
                      <a:lvl9pPr marL="4171859" algn="l" defTabSz="1042965" rtl="0" eaLnBrk="1" latinLnBrk="0" hangingPunct="1">
                        <a:defRPr sz="2100" kern="1200">
                          <a:solidFill>
                            <a:schemeClr val="dk1"/>
                          </a:solidFill>
                          <a:latin typeface="EYInterstate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00" cap="none" spc="-10" normalizeH="0" baseline="0" noProof="0" dirty="0">
                        <a:ln>
                          <a:noFill/>
                        </a:ln>
                        <a:solidFill>
                          <a:schemeClr val="tx1"/>
                        </a:solidFill>
                        <a:effectLst/>
                        <a:uLnTx/>
                        <a:uFillTx/>
                        <a:latin typeface="EYInterstate" pitchFamily="2" charset="0"/>
                        <a:ea typeface="+mn-ea"/>
                        <a:cs typeface="+mn-cs"/>
                      </a:endParaRPr>
                    </a:p>
                  </a:txBody>
                  <a:tcPr marL="45720" marR="4572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600" b="0"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Status och kvarstående åtgärder</a:t>
                      </a:r>
                    </a:p>
                  </a:txBody>
                  <a:tcPr marL="91428" marR="91428" marT="45715" marB="45715"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00" cap="none" spc="-10" normalizeH="0" baseline="0" noProof="0" dirty="0">
                        <a:ln>
                          <a:noFill/>
                        </a:ln>
                        <a:solidFill>
                          <a:schemeClr val="tx1"/>
                        </a:solidFill>
                        <a:effectLst/>
                        <a:uLnTx/>
                        <a:uFillTx/>
                        <a:latin typeface="EYInterstate" pitchFamily="2" charset="0"/>
                        <a:ea typeface="+mn-ea"/>
                        <a:cs typeface="+mn-cs"/>
                      </a:endParaRPr>
                    </a:p>
                  </a:txBody>
                  <a:tcPr marL="45720" marR="4572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600" b="0"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Sammanfattning av iakttagelser från granskning av intern styrning och kontroll samt bokslutsgranskning</a:t>
                      </a:r>
                    </a:p>
                  </a:txBody>
                  <a:tcPr marL="91428" marR="91428" marT="45715" marB="45715"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0000">
                <a:tc>
                  <a:txBody>
                    <a:bodyPr/>
                    <a:lstStyle>
                      <a:lvl1pPr marL="0" algn="l" defTabSz="1042965" rtl="0" eaLnBrk="1" latinLnBrk="0" hangingPunct="1">
                        <a:defRPr sz="2100" kern="1200">
                          <a:solidFill>
                            <a:schemeClr val="dk1"/>
                          </a:solidFill>
                          <a:latin typeface="EYInterstate Light"/>
                        </a:defRPr>
                      </a:lvl1pPr>
                      <a:lvl2pPr marL="521482" algn="l" defTabSz="1042965" rtl="0" eaLnBrk="1" latinLnBrk="0" hangingPunct="1">
                        <a:defRPr sz="2100" kern="1200">
                          <a:solidFill>
                            <a:schemeClr val="dk1"/>
                          </a:solidFill>
                          <a:latin typeface="EYInterstate Light"/>
                        </a:defRPr>
                      </a:lvl2pPr>
                      <a:lvl3pPr marL="1042965" algn="l" defTabSz="1042965" rtl="0" eaLnBrk="1" latinLnBrk="0" hangingPunct="1">
                        <a:defRPr sz="2100" kern="1200">
                          <a:solidFill>
                            <a:schemeClr val="dk1"/>
                          </a:solidFill>
                          <a:latin typeface="EYInterstate Light"/>
                        </a:defRPr>
                      </a:lvl3pPr>
                      <a:lvl4pPr marL="1564447" algn="l" defTabSz="1042965" rtl="0" eaLnBrk="1" latinLnBrk="0" hangingPunct="1">
                        <a:defRPr sz="2100" kern="1200">
                          <a:solidFill>
                            <a:schemeClr val="dk1"/>
                          </a:solidFill>
                          <a:latin typeface="EYInterstate Light"/>
                        </a:defRPr>
                      </a:lvl4pPr>
                      <a:lvl5pPr marL="2085929" algn="l" defTabSz="1042965" rtl="0" eaLnBrk="1" latinLnBrk="0" hangingPunct="1">
                        <a:defRPr sz="2100" kern="1200">
                          <a:solidFill>
                            <a:schemeClr val="dk1"/>
                          </a:solidFill>
                          <a:latin typeface="EYInterstate Light"/>
                        </a:defRPr>
                      </a:lvl5pPr>
                      <a:lvl6pPr marL="2607412" algn="l" defTabSz="1042965" rtl="0" eaLnBrk="1" latinLnBrk="0" hangingPunct="1">
                        <a:defRPr sz="2100" kern="1200">
                          <a:solidFill>
                            <a:schemeClr val="dk1"/>
                          </a:solidFill>
                          <a:latin typeface="EYInterstate Light"/>
                        </a:defRPr>
                      </a:lvl6pPr>
                      <a:lvl7pPr marL="3128894" algn="l" defTabSz="1042965" rtl="0" eaLnBrk="1" latinLnBrk="0" hangingPunct="1">
                        <a:defRPr sz="2100" kern="1200">
                          <a:solidFill>
                            <a:schemeClr val="dk1"/>
                          </a:solidFill>
                          <a:latin typeface="EYInterstate Light"/>
                        </a:defRPr>
                      </a:lvl7pPr>
                      <a:lvl8pPr marL="3650376" algn="l" defTabSz="1042965" rtl="0" eaLnBrk="1" latinLnBrk="0" hangingPunct="1">
                        <a:defRPr sz="2100" kern="1200">
                          <a:solidFill>
                            <a:schemeClr val="dk1"/>
                          </a:solidFill>
                          <a:latin typeface="EYInterstate Light"/>
                        </a:defRPr>
                      </a:lvl8pPr>
                      <a:lvl9pPr marL="4171859" algn="l" defTabSz="1042965" rtl="0" eaLnBrk="1" latinLnBrk="0" hangingPunct="1">
                        <a:defRPr sz="2100" kern="1200">
                          <a:solidFill>
                            <a:schemeClr val="dk1"/>
                          </a:solidFill>
                          <a:latin typeface="EYInterstate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00" cap="none" spc="-10" normalizeH="0" baseline="0" noProof="0" dirty="0">
                        <a:ln>
                          <a:noFill/>
                        </a:ln>
                        <a:solidFill>
                          <a:schemeClr val="tx1"/>
                        </a:solidFill>
                        <a:effectLst/>
                        <a:uLnTx/>
                        <a:uFillTx/>
                        <a:latin typeface="EYInterstate" pitchFamily="2" charset="0"/>
                        <a:ea typeface="+mn-ea"/>
                        <a:cs typeface="+mn-cs"/>
                      </a:endParaRPr>
                    </a:p>
                  </a:txBody>
                  <a:tcPr marL="45720" marR="4572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600" b="0"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Sammanfattande revisionsnoteringar</a:t>
                      </a:r>
                    </a:p>
                  </a:txBody>
                  <a:tcPr marL="91428" marR="91428" marT="45715" marB="45715"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6667" r="21945" b="30254"/>
          <a:stretch/>
        </p:blipFill>
        <p:spPr>
          <a:xfrm>
            <a:off x="6731000" y="1480906"/>
            <a:ext cx="1955800" cy="4538894"/>
          </a:xfrm>
          <a:prstGeom prst="rect">
            <a:avLst/>
          </a:prstGeom>
        </p:spPr>
      </p:pic>
    </p:spTree>
    <p:extLst>
      <p:ext uri="{BB962C8B-B14F-4D97-AF65-F5344CB8AC3E}">
        <p14:creationId xmlns:p14="http://schemas.microsoft.com/office/powerpoint/2010/main" val="239413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Uppdrag, riskbedömning och fokusområde</a:t>
            </a:r>
            <a:br>
              <a:rPr lang="sv-SE" dirty="0"/>
            </a:br>
            <a:r>
              <a:rPr lang="sv-SE" sz="2000" b="0" dirty="0"/>
              <a:t>Översikt av 2022 års revision</a:t>
            </a:r>
          </a:p>
        </p:txBody>
      </p:sp>
      <p:sp>
        <p:nvSpPr>
          <p:cNvPr id="3" name="Isosceles Triangle 2"/>
          <p:cNvSpPr/>
          <p:nvPr/>
        </p:nvSpPr>
        <p:spPr>
          <a:xfrm rot="10800000">
            <a:off x="3122344" y="1135038"/>
            <a:ext cx="2952750" cy="4448394"/>
          </a:xfrm>
          <a:prstGeom prst="triangle">
            <a:avLst>
              <a:gd name="adj" fmla="val 50645"/>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chemeClr val="tx1"/>
              </a:solidFill>
            </a:endParaRPr>
          </a:p>
        </p:txBody>
      </p:sp>
      <p:sp>
        <p:nvSpPr>
          <p:cNvPr id="11" name="Rounded Rectangle 10"/>
          <p:cNvSpPr/>
          <p:nvPr/>
        </p:nvSpPr>
        <p:spPr>
          <a:xfrm>
            <a:off x="3238360" y="5730838"/>
            <a:ext cx="2667279" cy="438150"/>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sv-SE" sz="1600" dirty="0">
                <a:solidFill>
                  <a:schemeClr val="tx1"/>
                </a:solidFill>
              </a:rPr>
              <a:t>Revisionsberättelse</a:t>
            </a:r>
          </a:p>
        </p:txBody>
      </p:sp>
      <p:graphicFrame>
        <p:nvGraphicFramePr>
          <p:cNvPr id="5" name="Table 4"/>
          <p:cNvGraphicFramePr>
            <a:graphicFrameLocks noGrp="1"/>
          </p:cNvGraphicFramePr>
          <p:nvPr>
            <p:extLst>
              <p:ext uri="{D42A27DB-BD31-4B8C-83A1-F6EECF244321}">
                <p14:modId xmlns:p14="http://schemas.microsoft.com/office/powerpoint/2010/main" val="640935406"/>
              </p:ext>
            </p:extLst>
          </p:nvPr>
        </p:nvGraphicFramePr>
        <p:xfrm>
          <a:off x="1524000" y="1397000"/>
          <a:ext cx="6096000" cy="459827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78510">
                <a:tc gridSpan="2">
                  <a:txBody>
                    <a:bodyPr/>
                    <a:lstStyle/>
                    <a:p>
                      <a:pPr algn="ctr"/>
                      <a:r>
                        <a:rPr lang="sv-SE" sz="1400" b="1" dirty="0">
                          <a:solidFill>
                            <a:schemeClr val="tx1"/>
                          </a:solidFill>
                          <a:latin typeface="EYInterstate Light" panose="02000506000000020004" pitchFamily="2" charset="0"/>
                        </a:rPr>
                        <a:t>Revisionens omfattning</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dirty="0"/>
                    </a:p>
                  </a:txBody>
                  <a:tcPr/>
                </a:tc>
                <a:extLst>
                  <a:ext uri="{0D108BD9-81ED-4DB2-BD59-A6C34878D82A}">
                    <a16:rowId xmlns:a16="http://schemas.microsoft.com/office/drawing/2014/main" val="10000"/>
                  </a:ext>
                </a:extLst>
              </a:tr>
              <a:tr h="1769831">
                <a:tc>
                  <a:txBody>
                    <a:bodyPr/>
                    <a:lstStyle/>
                    <a:p>
                      <a:pPr marL="285750" indent="-285750">
                        <a:buFont typeface="Wingdings" panose="05000000000000000000" pitchFamily="2" charset="2"/>
                        <a:buChar char="Ø"/>
                      </a:pPr>
                      <a:r>
                        <a:rPr lang="sv-SE" sz="1400" dirty="0">
                          <a:latin typeface="EYInterstate Light" panose="02000506000000020004" pitchFamily="2" charset="0"/>
                        </a:rPr>
                        <a:t>Översiktlig granskning</a:t>
                      </a:r>
                      <a:r>
                        <a:rPr lang="sv-SE" sz="1400" baseline="0" dirty="0">
                          <a:latin typeface="EYInterstate Light" panose="02000506000000020004" pitchFamily="2" charset="0"/>
                        </a:rPr>
                        <a:t> av delårsbokslut </a:t>
                      </a:r>
                      <a:r>
                        <a:rPr lang="sv-SE" sz="1400" baseline="0">
                          <a:latin typeface="EYInterstate Light" panose="02000506000000020004" pitchFamily="2" charset="0"/>
                        </a:rPr>
                        <a:t>per augusti</a:t>
                      </a:r>
                      <a:endParaRPr lang="sv-SE" sz="1400" baseline="0" dirty="0">
                        <a:latin typeface="EYInterstate Light" panose="02000506000000020004" pitchFamily="2" charset="0"/>
                      </a:endParaRPr>
                    </a:p>
                    <a:p>
                      <a:pPr marL="285750" indent="-285750">
                        <a:buFont typeface="Wingdings" panose="05000000000000000000" pitchFamily="2" charset="2"/>
                        <a:buChar char="Ø"/>
                      </a:pPr>
                      <a:r>
                        <a:rPr lang="sv-SE" sz="1400" baseline="0" dirty="0">
                          <a:latin typeface="EYInterstate Light" panose="02000506000000020004" pitchFamily="2" charset="0"/>
                        </a:rPr>
                        <a:t>Granskning av intern kontroll och rutiner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400" dirty="0">
                          <a:latin typeface="EYInterstate Light" panose="02000506000000020004" pitchFamily="2" charset="0"/>
                        </a:rPr>
                        <a:t>Förvaltningsrevision</a:t>
                      </a:r>
                    </a:p>
                    <a:p>
                      <a:pPr marL="285750" indent="-285750">
                        <a:buFont typeface="Wingdings" panose="05000000000000000000" pitchFamily="2" charset="2"/>
                        <a:buChar char="Ø"/>
                      </a:pPr>
                      <a:r>
                        <a:rPr lang="sv-SE" sz="1400" dirty="0">
                          <a:latin typeface="EYInterstate Light" panose="02000506000000020004" pitchFamily="2" charset="0"/>
                        </a:rPr>
                        <a:t>Granskning av rapportpaket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Ø"/>
                      </a:pPr>
                      <a:r>
                        <a:rPr lang="sv-SE" sz="1400" dirty="0">
                          <a:latin typeface="EYInterstate Light" panose="02000506000000020004" pitchFamily="2" charset="0"/>
                        </a:rPr>
                        <a:t>Granskning av årsredovisning</a:t>
                      </a:r>
                    </a:p>
                    <a:p>
                      <a:pPr marL="285750" indent="-285750">
                        <a:buFont typeface="Wingdings" panose="05000000000000000000" pitchFamily="2" charset="2"/>
                        <a:buChar char="Ø"/>
                      </a:pPr>
                      <a:r>
                        <a:rPr lang="sv-SE" sz="1400" dirty="0">
                          <a:latin typeface="EYInterstate Light" panose="02000506000000020004" pitchFamily="2" charset="0"/>
                        </a:rPr>
                        <a:t>Rapport om Transparensredovisning</a:t>
                      </a:r>
                    </a:p>
                    <a:p>
                      <a:pPr marL="285750" indent="-285750">
                        <a:buFont typeface="Wingdings" panose="05000000000000000000" pitchFamily="2" charset="2"/>
                        <a:buChar char="Ø"/>
                      </a:pPr>
                      <a:r>
                        <a:rPr lang="sv-SE" sz="1400" dirty="0">
                          <a:latin typeface="EYInterstate Light" panose="02000506000000020004" pitchFamily="2" charset="0"/>
                        </a:rPr>
                        <a:t>Granskning av Hållbarhetsrapport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191">
                <a:tc gridSpan="2">
                  <a:txBody>
                    <a:bodyPr/>
                    <a:lstStyle/>
                    <a:p>
                      <a:pPr algn="ctr"/>
                      <a:r>
                        <a:rPr lang="sv-SE" sz="1400" b="1" dirty="0">
                          <a:solidFill>
                            <a:schemeClr val="tx1"/>
                          </a:solidFill>
                          <a:latin typeface="EYInterstate Light" panose="02000506000000020004" pitchFamily="2" charset="0"/>
                        </a:rPr>
                        <a:t>Väsentliga områden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sv-SE" dirty="0"/>
                    </a:p>
                  </a:txBody>
                  <a:tcPr/>
                </a:tc>
                <a:extLst>
                  <a:ext uri="{0D108BD9-81ED-4DB2-BD59-A6C34878D82A}">
                    <a16:rowId xmlns:a16="http://schemas.microsoft.com/office/drawing/2014/main" val="10002"/>
                  </a:ext>
                </a:extLst>
              </a:tr>
              <a:tr h="2045138">
                <a:tc>
                  <a:txBody>
                    <a:bodyPr/>
                    <a:lstStyle/>
                    <a:p>
                      <a:r>
                        <a:rPr lang="sv-SE" sz="1400" b="1" dirty="0">
                          <a:latin typeface="EYInterstate Light" panose="02000506000000020004" pitchFamily="2" charset="0"/>
                        </a:rPr>
                        <a:t>Intern kontroll och rutiner</a:t>
                      </a:r>
                    </a:p>
                    <a:p>
                      <a:pPr marL="285750" indent="-285750">
                        <a:buFont typeface="Wingdings" panose="05000000000000000000" pitchFamily="2" charset="2"/>
                        <a:buChar char="Ø"/>
                      </a:pPr>
                      <a:r>
                        <a:rPr lang="sv-SE" sz="1400" dirty="0">
                          <a:latin typeface="EYInterstate Light" panose="02000506000000020004" pitchFamily="2" charset="0"/>
                        </a:rPr>
                        <a:t>Bokslutsprocessen</a:t>
                      </a:r>
                    </a:p>
                    <a:p>
                      <a:pPr marL="285750" indent="-285750">
                        <a:buFont typeface="Wingdings" panose="05000000000000000000" pitchFamily="2" charset="2"/>
                        <a:buChar char="Ø"/>
                      </a:pPr>
                      <a:r>
                        <a:rPr lang="sv-SE" sz="1400" dirty="0">
                          <a:latin typeface="EYInterstate Light" panose="02000506000000020004" pitchFamily="2" charset="0"/>
                        </a:rPr>
                        <a:t>Intäktsprocessen</a:t>
                      </a:r>
                    </a:p>
                    <a:p>
                      <a:pPr marL="285750" indent="-285750">
                        <a:buFont typeface="Wingdings" panose="05000000000000000000" pitchFamily="2" charset="2"/>
                        <a:buChar char="Ø"/>
                      </a:pPr>
                      <a:r>
                        <a:rPr lang="sv-SE" sz="1400" dirty="0">
                          <a:latin typeface="EYInterstate Light" panose="02000506000000020004" pitchFamily="2" charset="0"/>
                        </a:rPr>
                        <a:t>Investeringsprocessen</a:t>
                      </a:r>
                    </a:p>
                    <a:p>
                      <a:pPr marL="285750" indent="-285750">
                        <a:buFont typeface="Wingdings" panose="05000000000000000000" pitchFamily="2" charset="2"/>
                        <a:buChar char="Ø"/>
                      </a:pPr>
                      <a:r>
                        <a:rPr lang="sv-SE" sz="1400" dirty="0">
                          <a:latin typeface="EYInterstate Light" panose="02000506000000020004" pitchFamily="2" charset="0"/>
                        </a:rPr>
                        <a:t>Inköpsprocessen</a:t>
                      </a:r>
                    </a:p>
                    <a:p>
                      <a:pPr marL="285750" indent="-285750">
                        <a:buFont typeface="Wingdings" panose="05000000000000000000" pitchFamily="2" charset="2"/>
                        <a:buChar char="Ø"/>
                      </a:pPr>
                      <a:r>
                        <a:rPr lang="sv-SE" sz="1400" dirty="0">
                          <a:latin typeface="EYInterstate Light" panose="02000506000000020004" pitchFamily="2" charset="0"/>
                        </a:rPr>
                        <a:t>Löneprocessen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sv-SE" sz="1400" b="1" dirty="0">
                          <a:latin typeface="EYInterstate Light" panose="02000506000000020004" pitchFamily="2" charset="0"/>
                        </a:rPr>
                        <a:t>Väsentliga årsbokslutsfrågor</a:t>
                      </a:r>
                    </a:p>
                    <a:p>
                      <a:pPr marL="285750" indent="-285750">
                        <a:buFont typeface="Wingdings" panose="05000000000000000000" pitchFamily="2" charset="2"/>
                        <a:buChar char="Ø"/>
                      </a:pPr>
                      <a:r>
                        <a:rPr lang="sv-SE" sz="1400" dirty="0">
                          <a:latin typeface="EYInterstate Light" panose="02000506000000020004" pitchFamily="2" charset="0"/>
                        </a:rPr>
                        <a:t>Intäktsredovisning</a:t>
                      </a:r>
                      <a:endParaRPr lang="sv-SE" sz="1400" baseline="0" dirty="0">
                        <a:latin typeface="EYInterstate Light" panose="02000506000000020004" pitchFamily="2" charset="0"/>
                      </a:endParaRPr>
                    </a:p>
                    <a:p>
                      <a:pPr marL="285750" indent="-285750">
                        <a:buFont typeface="Wingdings" panose="05000000000000000000" pitchFamily="2" charset="2"/>
                        <a:buChar char="Ø"/>
                      </a:pPr>
                      <a:r>
                        <a:rPr lang="sv-SE" sz="1400" baseline="0" dirty="0">
                          <a:latin typeface="EYInterstate Light" panose="02000506000000020004" pitchFamily="2" charset="0"/>
                        </a:rPr>
                        <a:t>Varulager och inkuransbedömning</a:t>
                      </a:r>
                    </a:p>
                    <a:p>
                      <a:pPr marL="285750" indent="-285750">
                        <a:buFont typeface="Wingdings" panose="05000000000000000000" pitchFamily="2" charset="2"/>
                        <a:buChar char="Ø"/>
                      </a:pPr>
                      <a:r>
                        <a:rPr lang="sv-SE" sz="1400" baseline="0" dirty="0">
                          <a:latin typeface="EYInterstate Light" panose="02000506000000020004" pitchFamily="2" charset="0"/>
                        </a:rPr>
                        <a:t>Värdering av skulder till personal</a:t>
                      </a:r>
                    </a:p>
                    <a:p>
                      <a:pPr marL="285750" indent="-285750">
                        <a:buFont typeface="Wingdings" panose="05000000000000000000" pitchFamily="2" charset="2"/>
                        <a:buChar char="Ø"/>
                      </a:pPr>
                      <a:r>
                        <a:rPr lang="sv-SE" sz="1400" baseline="0" dirty="0">
                          <a:latin typeface="EYInterstate Light" panose="02000506000000020004" pitchFamily="2" charset="0"/>
                        </a:rPr>
                        <a:t>Koncernmellanhavanden</a:t>
                      </a:r>
                    </a:p>
                    <a:p>
                      <a:pPr marL="0" indent="0">
                        <a:buFont typeface="Wingdings" panose="05000000000000000000" pitchFamily="2" charset="2"/>
                        <a:buNone/>
                      </a:pPr>
                      <a:endParaRPr lang="sv-SE" sz="1400" dirty="0">
                        <a:latin typeface="EYInterstate Light" panose="02000506000000020004"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2963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511898"/>
          </a:xfrm>
        </p:spPr>
        <p:txBody>
          <a:bodyPr/>
          <a:lstStyle/>
          <a:p>
            <a:r>
              <a:rPr lang="sv-SE" dirty="0"/>
              <a:t>Uppdrag, riskbedömning och fokusområde</a:t>
            </a:r>
            <a:br>
              <a:rPr lang="sv-SE" dirty="0"/>
            </a:br>
            <a:r>
              <a:rPr lang="sv-SE" sz="2000" b="0" dirty="0"/>
              <a:t>Översikt av 2022 års revision</a:t>
            </a:r>
            <a:br>
              <a:rPr lang="sv-SE" sz="4000" b="0" noProof="1"/>
            </a:br>
            <a:endParaRPr lang="sv-SE" dirty="0"/>
          </a:p>
        </p:txBody>
      </p:sp>
      <p:graphicFrame>
        <p:nvGraphicFramePr>
          <p:cNvPr id="5" name="Group 98"/>
          <p:cNvGraphicFramePr>
            <a:graphicFrameLocks/>
          </p:cNvGraphicFramePr>
          <p:nvPr>
            <p:extLst>
              <p:ext uri="{D42A27DB-BD31-4B8C-83A1-F6EECF244321}">
                <p14:modId xmlns:p14="http://schemas.microsoft.com/office/powerpoint/2010/main" val="2185394576"/>
              </p:ext>
            </p:extLst>
          </p:nvPr>
        </p:nvGraphicFramePr>
        <p:xfrm>
          <a:off x="457199" y="1434996"/>
          <a:ext cx="8229601" cy="4643759"/>
        </p:xfrm>
        <a:graphic>
          <a:graphicData uri="http://schemas.openxmlformats.org/drawingml/2006/table">
            <a:tbl>
              <a:tblPr/>
              <a:tblGrid>
                <a:gridCol w="1507892">
                  <a:extLst>
                    <a:ext uri="{9D8B030D-6E8A-4147-A177-3AD203B41FA5}">
                      <a16:colId xmlns:a16="http://schemas.microsoft.com/office/drawing/2014/main" val="20001"/>
                    </a:ext>
                  </a:extLst>
                </a:gridCol>
                <a:gridCol w="6721709">
                  <a:extLst>
                    <a:ext uri="{9D8B030D-6E8A-4147-A177-3AD203B41FA5}">
                      <a16:colId xmlns:a16="http://schemas.microsoft.com/office/drawing/2014/main" val="20002"/>
                    </a:ext>
                  </a:extLst>
                </a:gridCol>
              </a:tblGrid>
              <a:tr h="212753">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Område</a:t>
                      </a:r>
                    </a:p>
                  </a:txBody>
                  <a:tcPr marL="45720" marR="45720" marT="18288" marB="18288" anchor="ctr" horzOverflow="overflow">
                    <a:lnL w="28575" cap="flat" cmpd="sng" algn="ctr">
                      <a:solidFill>
                        <a:srgbClr val="FFD200"/>
                      </a:solidFill>
                      <a:prstDash val="solid"/>
                      <a:round/>
                      <a:headEnd type="none" w="med" len="med"/>
                      <a:tailEnd type="none" w="med" len="med"/>
                    </a:lnL>
                    <a:lnR w="28575"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rgbClr val="808080"/>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Iakttagelse och kommentar</a:t>
                      </a:r>
                    </a:p>
                  </a:txBody>
                  <a:tcPr marL="45720" marR="45720" marT="18288" marB="18288" anchor="ctr" horzOverflow="overflow">
                    <a:lnL w="28575" cap="flat" cmpd="sng" algn="ctr">
                      <a:solidFill>
                        <a:srgbClr val="FFD200"/>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chemeClr val="accent5"/>
                    </a:solidFill>
                  </a:tcPr>
                </a:tc>
                <a:extLst>
                  <a:ext uri="{0D108BD9-81ED-4DB2-BD59-A6C34878D82A}">
                    <a16:rowId xmlns:a16="http://schemas.microsoft.com/office/drawing/2014/main" val="10000"/>
                  </a:ext>
                </a:extLst>
              </a:tr>
              <a:tr h="917491">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rPr>
                        <a:t>Årsredovisning</a:t>
                      </a:r>
                    </a:p>
                  </a:txBody>
                  <a:tcPr marL="45720" marR="45720" marT="18288" marB="18288" horzOverflow="overflow">
                    <a:lnL w="28575" cap="flat" cmpd="sng" algn="ctr">
                      <a:solidFill>
                        <a:srgbClr val="FFD200"/>
                      </a:solid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100" kern="1200" noProof="0" dirty="0">
                          <a:solidFill>
                            <a:schemeClr val="tx1">
                              <a:lumMod val="50000"/>
                            </a:schemeClr>
                          </a:solidFill>
                          <a:latin typeface="EYInterstate Light" pitchFamily="2" charset="0"/>
                          <a:ea typeface="+mn-ea"/>
                          <a:cs typeface="+mn-cs"/>
                        </a:rPr>
                        <a:t>Vi har granskat att årsredovisningen stämmer med granskade balans- och resultaträkningar samt kontrollerat att tillämpliga redovisningsprinciper och tilläggsupplysningar finns med. Vi har inte något väsentligt att rapportera från</a:t>
                      </a:r>
                      <a:r>
                        <a:rPr lang="sv-SE" sz="1100" kern="1200" baseline="0" noProof="0" dirty="0">
                          <a:solidFill>
                            <a:schemeClr val="tx1">
                              <a:lumMod val="50000"/>
                            </a:schemeClr>
                          </a:solidFill>
                          <a:latin typeface="EYInterstate Light" pitchFamily="2" charset="0"/>
                          <a:ea typeface="+mn-ea"/>
                          <a:cs typeface="+mn-cs"/>
                        </a:rPr>
                        <a:t> vår granskning. </a:t>
                      </a:r>
                    </a:p>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noProof="0" dirty="0">
                        <a:solidFill>
                          <a:schemeClr val="tx1">
                            <a:lumMod val="50000"/>
                          </a:schemeClr>
                        </a:solidFill>
                        <a:latin typeface="EYInterstate Light" pitchFamily="2" charset="0"/>
                        <a:ea typeface="+mn-ea"/>
                        <a:cs typeface="+mn-cs"/>
                      </a:endParaRPr>
                    </a:p>
                  </a:txBody>
                  <a:tcPr marL="72000" marR="72000" marT="36000" marB="36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88292">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rPr>
                        <a:t>Hållbarhetsrapport</a:t>
                      </a:r>
                    </a:p>
                  </a:txBody>
                  <a:tcPr marL="72000" marR="72000" marT="72000" marB="72000" horzOverflow="overflow">
                    <a:lnL w="28575" cap="flat" cmpd="sng" algn="ctr">
                      <a:solidFill>
                        <a:srgbClr val="FFD200"/>
                      </a:solid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FFFFFF">
                        <a:lumMod val="95000"/>
                      </a:srgbClr>
                    </a:solidFill>
                  </a:tcPr>
                </a:tc>
                <a:tc>
                  <a:txBody>
                    <a:bodyPr/>
                    <a:lstStyle/>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100" kern="1200" noProof="0" dirty="0">
                          <a:solidFill>
                            <a:schemeClr val="tx1">
                              <a:lumMod val="50000"/>
                            </a:schemeClr>
                          </a:solidFill>
                          <a:latin typeface="EYInterstate Light" pitchFamily="2" charset="0"/>
                          <a:ea typeface="+mn-ea"/>
                          <a:cs typeface="+mn-cs"/>
                        </a:rPr>
                        <a:t>Från och med räkenskapsåret 2019 behöver GSAB upprätta en hållbarhetsrapport. GSAB har sedan </a:t>
                      </a:r>
                      <a:r>
                        <a:rPr lang="sv-SE" sz="1100" kern="1200" noProof="0" dirty="0" err="1">
                          <a:solidFill>
                            <a:schemeClr val="tx1">
                              <a:lumMod val="50000"/>
                            </a:schemeClr>
                          </a:solidFill>
                          <a:latin typeface="EYInterstate Light" pitchFamily="2" charset="0"/>
                          <a:ea typeface="+mn-ea"/>
                          <a:cs typeface="+mn-cs"/>
                        </a:rPr>
                        <a:t>föregåemde</a:t>
                      </a:r>
                      <a:r>
                        <a:rPr lang="sv-SE" sz="1100" kern="1200" noProof="0" dirty="0">
                          <a:solidFill>
                            <a:schemeClr val="tx1">
                              <a:lumMod val="50000"/>
                            </a:schemeClr>
                          </a:solidFill>
                          <a:latin typeface="EYInterstate Light" pitchFamily="2" charset="0"/>
                          <a:ea typeface="+mn-ea"/>
                          <a:cs typeface="+mn-cs"/>
                        </a:rPr>
                        <a:t> år valt att upprätta denna och årsredovisningen som en gemensam handling. </a:t>
                      </a:r>
                    </a:p>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noProof="0" dirty="0">
                        <a:solidFill>
                          <a:schemeClr val="tx1">
                            <a:lumMod val="50000"/>
                          </a:schemeClr>
                        </a:solidFill>
                        <a:latin typeface="EYInterstate Light" pitchFamily="2" charset="0"/>
                        <a:ea typeface="+mn-ea"/>
                        <a:cs typeface="+mn-cs"/>
                      </a:endParaRPr>
                    </a:p>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100" kern="1200" noProof="0" dirty="0">
                          <a:solidFill>
                            <a:schemeClr val="tx1">
                              <a:lumMod val="50000"/>
                            </a:schemeClr>
                          </a:solidFill>
                          <a:latin typeface="EYInterstate Light" pitchFamily="2" charset="0"/>
                          <a:ea typeface="+mn-ea"/>
                          <a:cs typeface="+mn-cs"/>
                        </a:rPr>
                        <a:t>I vår granskning har vi gått igenom hur </a:t>
                      </a:r>
                      <a:r>
                        <a:rPr lang="sv-SE" sz="1100" kern="1200" noProof="0" dirty="0" err="1">
                          <a:solidFill>
                            <a:schemeClr val="tx1">
                              <a:lumMod val="50000"/>
                            </a:schemeClr>
                          </a:solidFill>
                          <a:latin typeface="EYInterstate Light" pitchFamily="2" charset="0"/>
                          <a:ea typeface="+mn-ea"/>
                          <a:cs typeface="+mn-cs"/>
                        </a:rPr>
                        <a:t>GSABs</a:t>
                      </a:r>
                      <a:r>
                        <a:rPr lang="sv-SE" sz="1100" kern="1200" noProof="0" dirty="0">
                          <a:solidFill>
                            <a:schemeClr val="tx1">
                              <a:lumMod val="50000"/>
                            </a:schemeClr>
                          </a:solidFill>
                          <a:latin typeface="EYInterstate Light" pitchFamily="2" charset="0"/>
                          <a:ea typeface="+mn-ea"/>
                          <a:cs typeface="+mn-cs"/>
                        </a:rPr>
                        <a:t> affärsmodell kopplas till de olika hållbarhetsaspekterna samt de beskrivningar av hållbarhetsarbetet som presenteras inom miljö, sociala förhållanden och personal, respekt för mänskliga rättigheter och motverkande av korruption.</a:t>
                      </a:r>
                    </a:p>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noProof="0" dirty="0">
                        <a:solidFill>
                          <a:schemeClr val="tx1">
                            <a:lumMod val="50000"/>
                          </a:schemeClr>
                        </a:solidFill>
                        <a:latin typeface="EYInterstate Light" pitchFamily="2" charset="0"/>
                        <a:ea typeface="+mn-ea"/>
                        <a:cs typeface="+mn-cs"/>
                      </a:endParaRPr>
                    </a:p>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100" kern="1200" noProof="0" dirty="0">
                          <a:solidFill>
                            <a:schemeClr val="tx1">
                              <a:lumMod val="50000"/>
                            </a:schemeClr>
                          </a:solidFill>
                          <a:latin typeface="EYInterstate Light" pitchFamily="2" charset="0"/>
                          <a:ea typeface="+mn-ea"/>
                          <a:cs typeface="+mn-cs"/>
                        </a:rPr>
                        <a:t>Inom samtliga kategorier har vi granskat de policys GSAB har, hur dessa efterlevs, vilka risker som identifierats, hur dessa hanteras samt vilka resultatindikatorer som finns. </a:t>
                      </a:r>
                    </a:p>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100" kern="1200" noProof="0" dirty="0">
                          <a:solidFill>
                            <a:schemeClr val="tx1"/>
                          </a:solidFill>
                          <a:latin typeface="EYInterstate Light" pitchFamily="2" charset="0"/>
                          <a:ea typeface="+mn-ea"/>
                          <a:cs typeface="+mn-cs"/>
                        </a:rPr>
                        <a:t>Vi har granskat</a:t>
                      </a:r>
                      <a:r>
                        <a:rPr lang="sv-SE" sz="1100" kern="1200" baseline="0" noProof="0" dirty="0">
                          <a:solidFill>
                            <a:schemeClr val="tx1"/>
                          </a:solidFill>
                          <a:latin typeface="EYInterstate Light" pitchFamily="2" charset="0"/>
                          <a:ea typeface="+mn-ea"/>
                          <a:cs typeface="+mn-cs"/>
                        </a:rPr>
                        <a:t> denna utifrån </a:t>
                      </a:r>
                      <a:r>
                        <a:rPr lang="sv-SE" sz="1100" kern="1200" baseline="0" noProof="0" dirty="0" err="1">
                          <a:solidFill>
                            <a:schemeClr val="tx1"/>
                          </a:solidFill>
                          <a:latin typeface="EYInterstate Light" pitchFamily="2" charset="0"/>
                          <a:ea typeface="+mn-ea"/>
                          <a:cs typeface="+mn-cs"/>
                        </a:rPr>
                        <a:t>ÅRL:s</a:t>
                      </a:r>
                      <a:r>
                        <a:rPr lang="sv-SE" sz="1100" kern="1200" baseline="0" noProof="0" dirty="0">
                          <a:solidFill>
                            <a:schemeClr val="tx1"/>
                          </a:solidFill>
                          <a:latin typeface="EYInterstate Light" pitchFamily="2" charset="0"/>
                          <a:ea typeface="+mn-ea"/>
                          <a:cs typeface="+mn-cs"/>
                        </a:rPr>
                        <a:t> krav utan väsentliga anmärkningar.</a:t>
                      </a:r>
                      <a:endParaRPr lang="sv-SE" sz="1100" i="1" kern="1200" noProof="0" dirty="0">
                        <a:solidFill>
                          <a:schemeClr val="tx1">
                            <a:lumMod val="50000"/>
                          </a:schemeClr>
                        </a:solidFill>
                        <a:latin typeface="EYInterstate Light" pitchFamily="2" charset="0"/>
                        <a:ea typeface="+mn-ea"/>
                        <a:cs typeface="+mn-cs"/>
                      </a:endParaRPr>
                    </a:p>
                  </a:txBody>
                  <a:tcPr marL="72000" marR="72000" marT="72000" marB="72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123852479"/>
                  </a:ext>
                </a:extLst>
              </a:tr>
              <a:tr h="1488292">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rPr>
                        <a:t>Transparens-redovisning</a:t>
                      </a:r>
                    </a:p>
                  </a:txBody>
                  <a:tcPr marL="72000" marR="72000" marT="72000" marB="72000" horzOverflow="overflow">
                    <a:lnL w="28575" cap="flat" cmpd="sng" algn="ctr">
                      <a:solidFill>
                        <a:srgbClr val="FFD200"/>
                      </a:solid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FFFFFF">
                        <a:lumMod val="95000"/>
                      </a:srgbClr>
                    </a:solidFill>
                  </a:tcPr>
                </a:tc>
                <a:tc>
                  <a:txBody>
                    <a:bodyPr/>
                    <a:lstStyle/>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100" kern="1200" noProof="0" dirty="0">
                          <a:solidFill>
                            <a:schemeClr val="tx1">
                              <a:lumMod val="50000"/>
                            </a:schemeClr>
                          </a:solidFill>
                          <a:latin typeface="EYInterstate Light" pitchFamily="2" charset="0"/>
                          <a:ea typeface="+mn-ea"/>
                          <a:cs typeface="+mn-cs"/>
                        </a:rPr>
                        <a:t>Separat redovisning av olika verksamheter, konkurrensskyddad och icke konkurrensskyddad. Vi ska r</a:t>
                      </a:r>
                      <a:r>
                        <a:rPr lang="sv-SE" sz="1100" kern="1200" dirty="0">
                          <a:solidFill>
                            <a:schemeClr val="tx1">
                              <a:lumMod val="50000"/>
                            </a:schemeClr>
                          </a:solidFill>
                          <a:latin typeface="EYInterstate Light" pitchFamily="2" charset="0"/>
                          <a:ea typeface="+mn-ea"/>
                          <a:cs typeface="+mn-cs"/>
                        </a:rPr>
                        <a:t>apportera huruvida det har kommit fram några omständigheter som får oss att anse att företaget inte fullgjort sin skyldighet att, i enlighet med insynslagen, att upprätta en öppen redovisning och en separat redovisning som, i allt väsentligt, överensstämmer med lagstiftningens intentioner. </a:t>
                      </a:r>
                      <a:r>
                        <a:rPr lang="sv-SE" sz="1100" kern="1200" noProof="0" dirty="0">
                          <a:solidFill>
                            <a:schemeClr val="tx1">
                              <a:lumMod val="50000"/>
                            </a:schemeClr>
                          </a:solidFill>
                          <a:latin typeface="EYInterstate Light" pitchFamily="2" charset="0"/>
                          <a:ea typeface="+mn-ea"/>
                          <a:cs typeface="+mn-cs"/>
                        </a:rPr>
                        <a:t>Granskning sker i enlighet med ISRE 3000.</a:t>
                      </a:r>
                    </a:p>
                  </a:txBody>
                  <a:tcPr marL="72000" marR="72000" marT="72000" marB="72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54043799"/>
                  </a:ext>
                </a:extLst>
              </a:tr>
            </a:tbl>
          </a:graphicData>
        </a:graphic>
      </p:graphicFrame>
    </p:spTree>
    <p:extLst>
      <p:ext uri="{BB962C8B-B14F-4D97-AF65-F5344CB8AC3E}">
        <p14:creationId xmlns:p14="http://schemas.microsoft.com/office/powerpoint/2010/main" val="100727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Status och kvarstående åtgärder</a:t>
            </a:r>
          </a:p>
        </p:txBody>
      </p:sp>
      <p:sp>
        <p:nvSpPr>
          <p:cNvPr id="25" name="Rectangle 24"/>
          <p:cNvSpPr>
            <a:spLocks noGrp="1" noChangeArrowheads="1"/>
          </p:cNvSpPr>
          <p:nvPr/>
        </p:nvSpPr>
        <p:spPr>
          <a:xfrm>
            <a:off x="2519915" y="1266768"/>
            <a:ext cx="6166883" cy="3020097"/>
          </a:xfrm>
          <a:prstGeom prst="rect">
            <a:avLst/>
          </a:prstGeom>
          <a:ln>
            <a:noFill/>
          </a:ln>
        </p:spPr>
        <p:txBody>
          <a:bodyPr vert="horz" lIns="36000" tIns="36000" rIns="36000" bIns="3600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rgbClr val="808080"/>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rgbClr val="808080"/>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rgbClr val="808080"/>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60000"/>
              <a:buNone/>
            </a:pPr>
            <a:r>
              <a:rPr lang="nb-NO" sz="1800" dirty="0">
                <a:solidFill>
                  <a:schemeClr val="tx1"/>
                </a:solidFill>
                <a:latin typeface="EYInterstate Light" panose="02000506000000020004" pitchFamily="2" charset="0"/>
              </a:rPr>
              <a:t>Händelser efter balansdag och uttalande från ledningen i samband med signering av årsredovisning.</a:t>
            </a:r>
          </a:p>
          <a:p>
            <a:pPr marL="0" indent="0">
              <a:buSzPct val="60000"/>
              <a:buNone/>
            </a:pPr>
            <a:endParaRPr lang="nb-NO" sz="1800" dirty="0">
              <a:solidFill>
                <a:schemeClr val="tx1"/>
              </a:solidFill>
              <a:latin typeface="EYInterstate Light" panose="02000506000000020004" pitchFamily="2" charset="0"/>
            </a:endParaRPr>
          </a:p>
          <a:p>
            <a:pPr marL="0" indent="0">
              <a:buSzPct val="60000"/>
              <a:buNone/>
            </a:pPr>
            <a:r>
              <a:rPr lang="nb-NO" sz="1800" dirty="0">
                <a:solidFill>
                  <a:schemeClr val="tx1"/>
                </a:solidFill>
                <a:latin typeface="EYInterstate Light" panose="02000506000000020004" pitchFamily="2" charset="0"/>
              </a:rPr>
              <a:t>I övrigt är all granskning är utförd. Inga utestående åtgärder kvarstår. </a:t>
            </a:r>
          </a:p>
          <a:p>
            <a:pPr marL="0" indent="0">
              <a:buSzPct val="60000"/>
              <a:buNone/>
            </a:pPr>
            <a:endParaRPr lang="nb-NO" sz="1800" dirty="0">
              <a:solidFill>
                <a:schemeClr val="tx1"/>
              </a:solidFill>
              <a:latin typeface="EYInterstate Light" panose="02000506000000020004" pitchFamily="2" charset="0"/>
            </a:endParaRPr>
          </a:p>
        </p:txBody>
      </p:sp>
      <p:sp>
        <p:nvSpPr>
          <p:cNvPr id="5" name="Pentagon 25">
            <a:extLst>
              <a:ext uri="{FF2B5EF4-FFF2-40B4-BE49-F238E27FC236}">
                <a16:creationId xmlns:a16="http://schemas.microsoft.com/office/drawing/2014/main" id="{A7F1F088-5D22-4774-B3F7-092909AB5471}"/>
              </a:ext>
            </a:extLst>
          </p:cNvPr>
          <p:cNvSpPr/>
          <p:nvPr/>
        </p:nvSpPr>
        <p:spPr>
          <a:xfrm>
            <a:off x="457200" y="1439264"/>
            <a:ext cx="1775637" cy="805680"/>
          </a:xfrm>
          <a:prstGeom prst="homePlate">
            <a:avLst>
              <a:gd name="adj" fmla="val 14653"/>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sv-SE" sz="1400" dirty="0">
                <a:solidFill>
                  <a:schemeClr val="tx1"/>
                </a:solidFill>
                <a:latin typeface="EYInterstate" panose="02000503020000020004" pitchFamily="2" charset="0"/>
              </a:rPr>
              <a:t>Genomförda och återstående aktiviteter</a:t>
            </a:r>
          </a:p>
        </p:txBody>
      </p:sp>
    </p:spTree>
    <p:extLst>
      <p:ext uri="{BB962C8B-B14F-4D97-AF65-F5344CB8AC3E}">
        <p14:creationId xmlns:p14="http://schemas.microsoft.com/office/powerpoint/2010/main" val="32590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0400"/>
          </a:xfrm>
        </p:spPr>
        <p:txBody>
          <a:bodyPr/>
          <a:lstStyle/>
          <a:p>
            <a:r>
              <a:rPr lang="sv-SE" noProof="1"/>
              <a:t>Sammanfattning av iakttagelser från granskning av intern styrning och kontroll</a:t>
            </a:r>
            <a:br>
              <a:rPr lang="sv-SE" sz="4000" b="0" noProof="1"/>
            </a:br>
            <a:endParaRPr lang="sv-SE" dirty="0"/>
          </a:p>
        </p:txBody>
      </p:sp>
      <p:sp>
        <p:nvSpPr>
          <p:cNvPr id="6" name="Rectangle 5"/>
          <p:cNvSpPr/>
          <p:nvPr/>
        </p:nvSpPr>
        <p:spPr>
          <a:xfrm>
            <a:off x="457200" y="1228848"/>
            <a:ext cx="8229600" cy="2675740"/>
          </a:xfrm>
          <a:prstGeom prst="rect">
            <a:avLst/>
          </a:prstGeom>
        </p:spPr>
        <p:txBody>
          <a:bodyPr lIns="0" rIns="0">
            <a:noAutofit/>
          </a:bodyPr>
          <a:lstStyle/>
          <a:p>
            <a:pPr>
              <a:spcBef>
                <a:spcPct val="20000"/>
              </a:spcBef>
              <a:buClr>
                <a:schemeClr val="accent2"/>
              </a:buClr>
              <a:buSzPct val="70000"/>
            </a:pPr>
            <a:r>
              <a:rPr lang="sv-SE" sz="1400" dirty="0">
                <a:solidFill>
                  <a:schemeClr val="bg1"/>
                </a:solidFill>
                <a:latin typeface="EYInterstate Light" pitchFamily="2" charset="0"/>
              </a:rPr>
              <a:t>I samband med vår löpande granskning avlämnade vi en lägesrapport avseende intern kontroll. Rapporten innehöll ett antal rekommendationer avseende bl.a. bokslutsprocessen, intäktsredovisning, redovisning av varulager och löneprocessen. Vi kommer att följa upp dessa under 2023. Nedan sammanfattas våra väsentliga iakttagelser.</a:t>
            </a:r>
          </a:p>
        </p:txBody>
      </p:sp>
      <p:graphicFrame>
        <p:nvGraphicFramePr>
          <p:cNvPr id="7" name="Table 6"/>
          <p:cNvGraphicFramePr>
            <a:graphicFrameLocks noGrp="1"/>
          </p:cNvGraphicFramePr>
          <p:nvPr>
            <p:extLst>
              <p:ext uri="{D42A27DB-BD31-4B8C-83A1-F6EECF244321}">
                <p14:modId xmlns:p14="http://schemas.microsoft.com/office/powerpoint/2010/main" val="3781382149"/>
              </p:ext>
            </p:extLst>
          </p:nvPr>
        </p:nvGraphicFramePr>
        <p:xfrm>
          <a:off x="457200" y="2258063"/>
          <a:ext cx="8272130" cy="2851150"/>
        </p:xfrm>
        <a:graphic>
          <a:graphicData uri="http://schemas.openxmlformats.org/drawingml/2006/table">
            <a:tbl>
              <a:tblPr/>
              <a:tblGrid>
                <a:gridCol w="2732567">
                  <a:extLst>
                    <a:ext uri="{9D8B030D-6E8A-4147-A177-3AD203B41FA5}">
                      <a16:colId xmlns:a16="http://schemas.microsoft.com/office/drawing/2014/main" val="20000"/>
                    </a:ext>
                  </a:extLst>
                </a:gridCol>
                <a:gridCol w="786810">
                  <a:extLst>
                    <a:ext uri="{9D8B030D-6E8A-4147-A177-3AD203B41FA5}">
                      <a16:colId xmlns:a16="http://schemas.microsoft.com/office/drawing/2014/main" val="20001"/>
                    </a:ext>
                  </a:extLst>
                </a:gridCol>
                <a:gridCol w="744279">
                  <a:extLst>
                    <a:ext uri="{9D8B030D-6E8A-4147-A177-3AD203B41FA5}">
                      <a16:colId xmlns:a16="http://schemas.microsoft.com/office/drawing/2014/main" val="20002"/>
                    </a:ext>
                  </a:extLst>
                </a:gridCol>
                <a:gridCol w="4008474">
                  <a:extLst>
                    <a:ext uri="{9D8B030D-6E8A-4147-A177-3AD203B41FA5}">
                      <a16:colId xmlns:a16="http://schemas.microsoft.com/office/drawing/2014/main" val="20003"/>
                    </a:ext>
                  </a:extLst>
                </a:gridCol>
              </a:tblGrid>
              <a:tr h="285385">
                <a:tc rowSpan="2">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Bedömning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265719">
                <a:tc vMerge="1">
                  <a:txBody>
                    <a:bodyPr/>
                    <a:lstStyle/>
                    <a:p>
                      <a:endParaRPr lang="sv-SE"/>
                    </a:p>
                  </a:txBody>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en-US" sz="1100" b="1" i="0" u="none" strike="noStrike" cap="none" normalizeH="0" baseline="0" dirty="0">
                          <a:ln>
                            <a:noFill/>
                          </a:ln>
                          <a:solidFill>
                            <a:srgbClr val="FFFFFF"/>
                          </a:solidFill>
                          <a:effectLst/>
                          <a:latin typeface="Arial" charset="0"/>
                        </a:rPr>
                        <a:t>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en-US" sz="1100" b="1" i="0" u="none" strike="noStrike" cap="none" normalizeH="0" baseline="0" dirty="0">
                          <a:ln>
                            <a:noFill/>
                          </a:ln>
                          <a:solidFill>
                            <a:srgbClr val="FFFFFF"/>
                          </a:solidFill>
                          <a:effectLst/>
                          <a:latin typeface="Arial" charset="0"/>
                        </a:rPr>
                        <a:t>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Kommentar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72042">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lang="sv-SE" sz="1000" b="1" kern="1200" dirty="0">
                          <a:solidFill>
                            <a:srgbClr val="646464"/>
                          </a:solidFill>
                          <a:latin typeface="+mn-lt"/>
                          <a:ea typeface="+mn-ea"/>
                          <a:cs typeface="+mn-cs"/>
                        </a:rPr>
                        <a:t>Bokslutsprocessen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en-US" sz="1000" b="1" i="0" u="none" strike="noStrike" cap="none" normalizeH="0" baseline="0" dirty="0">
                        <a:ln>
                          <a:noFill/>
                        </a:ln>
                        <a:solidFill>
                          <a:srgbClr val="646464"/>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r>
                        <a:rPr lang="sv-SE" sz="1000" kern="1200" dirty="0">
                          <a:solidFill>
                            <a:schemeClr val="tx1"/>
                          </a:solidFill>
                          <a:latin typeface="+mn-lt"/>
                          <a:ea typeface="+mn-ea"/>
                          <a:cs typeface="+mn-cs"/>
                        </a:rPr>
                        <a:t>Vi bedömer att processen i allt väsentligt fungerar väl.</a:t>
                      </a:r>
                    </a:p>
                    <a:p>
                      <a:pPr marL="171450" marR="0" lvl="0" indent="-17145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endParaRPr lang="sv-SE" sz="1000" kern="1200" dirty="0">
                        <a:solidFill>
                          <a:srgbClr val="646464"/>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2"/>
                  </a:ext>
                </a:extLst>
              </a:tr>
              <a:tr h="472042">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000" b="1" kern="1200" dirty="0">
                          <a:solidFill>
                            <a:srgbClr val="646464"/>
                          </a:solidFill>
                          <a:latin typeface="+mn-lt"/>
                          <a:ea typeface="+mn-ea"/>
                          <a:cs typeface="+mn-cs"/>
                        </a:rPr>
                        <a:t>Intäktsredovisning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0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000" b="0" i="0" u="none" strike="noStrike" kern="1200" cap="none" normalizeH="0" baseline="0" noProof="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r>
                        <a:rPr lang="sv-SE" sz="1000" kern="1200" dirty="0">
                          <a:solidFill>
                            <a:schemeClr val="tx1"/>
                          </a:solidFill>
                          <a:latin typeface="+mn-lt"/>
                          <a:ea typeface="+mn-ea"/>
                          <a:cs typeface="+mn-cs"/>
                        </a:rPr>
                        <a:t>Vi bedömer att processen i allt väsentligt fungerar väl.</a:t>
                      </a: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endParaRPr lang="sv-SE" sz="1000" kern="1200" dirty="0">
                        <a:solidFill>
                          <a:srgbClr val="646464"/>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3"/>
                  </a:ext>
                </a:extLst>
              </a:tr>
              <a:tr h="472042">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000" b="1" kern="1200" dirty="0">
                          <a:solidFill>
                            <a:srgbClr val="646464"/>
                          </a:solidFill>
                          <a:latin typeface="+mn-lt"/>
                          <a:ea typeface="+mn-ea"/>
                          <a:cs typeface="+mn-cs"/>
                        </a:rPr>
                        <a:t>Investeringsprocessen</a:t>
                      </a: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lang="sv-SE" sz="1000" b="1" kern="1200" dirty="0">
                        <a:solidFill>
                          <a:srgbClr val="646464"/>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0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000" b="0" i="0" u="none" strike="noStrike" kern="1200" cap="none" normalizeH="0" baseline="0" noProof="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r>
                        <a:rPr lang="sv-SE" sz="1000" kern="1200" dirty="0">
                          <a:solidFill>
                            <a:schemeClr val="tx1"/>
                          </a:solidFill>
                          <a:latin typeface="+mn-lt"/>
                          <a:ea typeface="+mn-ea"/>
                          <a:cs typeface="+mn-cs"/>
                        </a:rPr>
                        <a:t>Vi bedömer att processen i allt väsentligt fungerar</a:t>
                      </a:r>
                      <a:r>
                        <a:rPr lang="sv-SE" sz="1000" kern="1200" baseline="0" dirty="0">
                          <a:solidFill>
                            <a:schemeClr val="tx1"/>
                          </a:solidFill>
                          <a:latin typeface="+mn-lt"/>
                          <a:ea typeface="+mn-ea"/>
                          <a:cs typeface="+mn-cs"/>
                        </a:rPr>
                        <a:t> väl.</a:t>
                      </a:r>
                      <a:endParaRPr lang="sv-SE" sz="100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endParaRPr lang="sv-SE" sz="1000" kern="1200" dirty="0">
                        <a:solidFill>
                          <a:srgbClr val="646464"/>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382843027"/>
                  </a:ext>
                </a:extLst>
              </a:tr>
              <a:tr h="472042">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000" b="1" kern="1200" dirty="0">
                          <a:solidFill>
                            <a:srgbClr val="646464"/>
                          </a:solidFill>
                          <a:latin typeface="+mn-lt"/>
                          <a:ea typeface="+mn-ea"/>
                          <a:cs typeface="+mn-cs"/>
                        </a:rPr>
                        <a:t>Löneprocessen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0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000" b="0" i="0" u="none" strike="noStrike" kern="1200" cap="none" normalizeH="0" baseline="0" noProof="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r>
                        <a:rPr lang="sv-SE" sz="1000" kern="1200" dirty="0">
                          <a:solidFill>
                            <a:schemeClr val="tx1"/>
                          </a:solidFill>
                          <a:latin typeface="+mn-lt"/>
                          <a:ea typeface="+mn-ea"/>
                          <a:cs typeface="+mn-cs"/>
                        </a:rPr>
                        <a:t>Vi rekommenderar bolaget att införa en kontroll som säkerställer att alla förändringar av fasta data i lönesystemet är korrekta.</a:t>
                      </a: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r>
                        <a:rPr lang="sv-SE" sz="1000" kern="1200" dirty="0">
                          <a:solidFill>
                            <a:schemeClr val="tx1"/>
                          </a:solidFill>
                          <a:latin typeface="+mn-lt"/>
                          <a:ea typeface="+mn-ea"/>
                          <a:cs typeface="+mn-cs"/>
                        </a:rPr>
                        <a:t>Under hösten har även dataanalys av löner för perioden januari till november genomförts. Granskningen genomfördes utan att vi identifierade några väsentliga avvikelser i lönehanteringen.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5"/>
                  </a:ext>
                </a:extLst>
              </a:tr>
            </a:tbl>
          </a:graphicData>
        </a:graphic>
      </p:graphicFrame>
      <p:sp>
        <p:nvSpPr>
          <p:cNvPr id="8" name="Text Box 3"/>
          <p:cNvSpPr txBox="1">
            <a:spLocks noChangeArrowheads="1"/>
          </p:cNvSpPr>
          <p:nvPr/>
        </p:nvSpPr>
        <p:spPr bwMode="auto">
          <a:xfrm>
            <a:off x="1462504" y="5781242"/>
            <a:ext cx="1253805" cy="430855"/>
          </a:xfrm>
          <a:prstGeom prst="rect">
            <a:avLst/>
          </a:prstGeom>
          <a:noFill/>
          <a:ln w="9525" algn="ctr">
            <a:noFill/>
            <a:miter lim="800000"/>
            <a:headEnd/>
            <a:tailEnd/>
          </a:ln>
          <a:effectLst/>
        </p:spPr>
        <p:txBody>
          <a:bodyPr wrap="none" lIns="91408" tIns="45704" rIns="91408" bIns="45704">
            <a:spAutoFit/>
          </a:bodyPr>
          <a:lstStyle/>
          <a:p>
            <a:pPr algn="l" eaLnBrk="0" hangingPunct="0"/>
            <a:r>
              <a:rPr lang="sv-SE" sz="1100" dirty="0"/>
              <a:t>SIGNIFIKANTA</a:t>
            </a:r>
          </a:p>
          <a:p>
            <a:pPr algn="l" eaLnBrk="0" hangingPunct="0"/>
            <a:r>
              <a:rPr lang="sv-SE" sz="1100" dirty="0"/>
              <a:t>IAKTTAGELSER</a:t>
            </a:r>
          </a:p>
        </p:txBody>
      </p:sp>
      <p:sp>
        <p:nvSpPr>
          <p:cNvPr id="9" name="Text Box 5"/>
          <p:cNvSpPr txBox="1">
            <a:spLocks noChangeArrowheads="1"/>
          </p:cNvSpPr>
          <p:nvPr/>
        </p:nvSpPr>
        <p:spPr bwMode="auto">
          <a:xfrm>
            <a:off x="3050777" y="5781242"/>
            <a:ext cx="1253805" cy="430855"/>
          </a:xfrm>
          <a:prstGeom prst="rect">
            <a:avLst/>
          </a:prstGeom>
          <a:noFill/>
          <a:ln w="9525" algn="ctr">
            <a:noFill/>
            <a:miter lim="800000"/>
            <a:headEnd/>
            <a:tailEnd/>
          </a:ln>
          <a:effectLst/>
        </p:spPr>
        <p:txBody>
          <a:bodyPr wrap="none" lIns="91408" tIns="45704" rIns="91408" bIns="45704">
            <a:spAutoFit/>
          </a:bodyPr>
          <a:lstStyle/>
          <a:p>
            <a:pPr algn="l" eaLnBrk="0" hangingPunct="0"/>
            <a:r>
              <a:rPr lang="sv-SE" sz="1100" dirty="0"/>
              <a:t>VIKTIGA</a:t>
            </a:r>
          </a:p>
          <a:p>
            <a:pPr algn="l" eaLnBrk="0" hangingPunct="0"/>
            <a:r>
              <a:rPr lang="sv-SE" sz="1100" dirty="0"/>
              <a:t>IAKTTAGELSER</a:t>
            </a:r>
          </a:p>
        </p:txBody>
      </p:sp>
      <p:sp>
        <p:nvSpPr>
          <p:cNvPr id="10" name="Text Box 225"/>
          <p:cNvSpPr txBox="1">
            <a:spLocks noChangeArrowheads="1"/>
          </p:cNvSpPr>
          <p:nvPr/>
        </p:nvSpPr>
        <p:spPr bwMode="auto">
          <a:xfrm>
            <a:off x="4774863" y="5781242"/>
            <a:ext cx="1315495" cy="430855"/>
          </a:xfrm>
          <a:prstGeom prst="rect">
            <a:avLst/>
          </a:prstGeom>
          <a:noFill/>
          <a:ln w="9525" algn="ctr">
            <a:noFill/>
            <a:miter lim="800000"/>
            <a:headEnd/>
            <a:tailEnd/>
          </a:ln>
          <a:effectLst/>
        </p:spPr>
        <p:txBody>
          <a:bodyPr wrap="square" lIns="91408" tIns="45704" rIns="91408" bIns="45704">
            <a:spAutoFit/>
          </a:bodyPr>
          <a:lstStyle/>
          <a:p>
            <a:pPr algn="l" eaLnBrk="0" hangingPunct="0"/>
            <a:r>
              <a:rPr lang="sv-SE" sz="1100" dirty="0"/>
              <a:t>MINDRE</a:t>
            </a:r>
          </a:p>
          <a:p>
            <a:pPr algn="l" eaLnBrk="0" hangingPunct="0"/>
            <a:r>
              <a:rPr lang="sv-SE" sz="1100" dirty="0"/>
              <a:t>IAKTTAGELSER </a:t>
            </a:r>
          </a:p>
        </p:txBody>
      </p:sp>
      <p:sp>
        <p:nvSpPr>
          <p:cNvPr id="11" name="Text Box 224"/>
          <p:cNvSpPr txBox="1">
            <a:spLocks noChangeArrowheads="1"/>
          </p:cNvSpPr>
          <p:nvPr/>
        </p:nvSpPr>
        <p:spPr bwMode="auto">
          <a:xfrm>
            <a:off x="6525624" y="5790913"/>
            <a:ext cx="1668405" cy="430855"/>
          </a:xfrm>
          <a:prstGeom prst="rect">
            <a:avLst/>
          </a:prstGeom>
          <a:noFill/>
          <a:ln w="9525" algn="ctr">
            <a:noFill/>
            <a:miter lim="800000"/>
            <a:headEnd/>
            <a:tailEnd/>
          </a:ln>
          <a:effectLst/>
        </p:spPr>
        <p:txBody>
          <a:bodyPr wrap="square" lIns="91408" tIns="45704" rIns="91408" bIns="45704">
            <a:spAutoFit/>
          </a:bodyPr>
          <a:lstStyle/>
          <a:p>
            <a:pPr algn="l" eaLnBrk="0" hangingPunct="0"/>
            <a:r>
              <a:rPr lang="sv-SE" sz="1100" dirty="0"/>
              <a:t>INGA</a:t>
            </a:r>
          </a:p>
          <a:p>
            <a:pPr algn="l" eaLnBrk="0" hangingPunct="0"/>
            <a:r>
              <a:rPr lang="sv-SE" sz="1100" dirty="0"/>
              <a:t>IAKTTAGELSER</a:t>
            </a:r>
          </a:p>
        </p:txBody>
      </p:sp>
      <p:sp>
        <p:nvSpPr>
          <p:cNvPr id="12" name="AutoShape 6"/>
          <p:cNvSpPr>
            <a:spLocks noChangeArrowheads="1"/>
          </p:cNvSpPr>
          <p:nvPr/>
        </p:nvSpPr>
        <p:spPr bwMode="auto">
          <a:xfrm>
            <a:off x="4590140" y="5790439"/>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endParaRPr lang="sv-SE" dirty="0"/>
          </a:p>
        </p:txBody>
      </p:sp>
      <p:sp>
        <p:nvSpPr>
          <p:cNvPr id="13" name="AutoShape 246"/>
          <p:cNvSpPr>
            <a:spLocks noChangeArrowheads="1"/>
          </p:cNvSpPr>
          <p:nvPr/>
        </p:nvSpPr>
        <p:spPr bwMode="auto">
          <a:xfrm>
            <a:off x="2866053" y="5788853"/>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endParaRPr lang="sv-SE" dirty="0"/>
          </a:p>
        </p:txBody>
      </p:sp>
      <p:sp>
        <p:nvSpPr>
          <p:cNvPr id="15" name="AutoShape 4"/>
          <p:cNvSpPr>
            <a:spLocks noChangeArrowheads="1"/>
          </p:cNvSpPr>
          <p:nvPr/>
        </p:nvSpPr>
        <p:spPr bwMode="auto">
          <a:xfrm>
            <a:off x="1256523" y="5790439"/>
            <a:ext cx="215900" cy="215900"/>
          </a:xfrm>
          <a:prstGeom prst="flowChartConnector">
            <a:avLst/>
          </a:prstGeom>
          <a:solidFill>
            <a:srgbClr val="FF0000"/>
          </a:solidFill>
          <a:ln w="9525" algn="ctr">
            <a:solidFill>
              <a:schemeClr val="tx1"/>
            </a:solidFill>
            <a:round/>
            <a:headEnd/>
            <a:tailEnd/>
          </a:ln>
          <a:effectLst/>
        </p:spPr>
        <p:txBody>
          <a:bodyPr wrap="none" lIns="91408" tIns="45704" rIns="91408" bIns="45704" anchor="ctr"/>
          <a:lstStyle/>
          <a:p>
            <a:endParaRPr lang="sv-SE" dirty="0"/>
          </a:p>
        </p:txBody>
      </p:sp>
      <p:sp>
        <p:nvSpPr>
          <p:cNvPr id="16" name="AutoShape 6"/>
          <p:cNvSpPr>
            <a:spLocks noChangeArrowheads="1"/>
          </p:cNvSpPr>
          <p:nvPr/>
        </p:nvSpPr>
        <p:spPr bwMode="auto">
          <a:xfrm>
            <a:off x="3461779" y="2842672"/>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22" name="AutoShape 6"/>
          <p:cNvSpPr>
            <a:spLocks noChangeArrowheads="1"/>
          </p:cNvSpPr>
          <p:nvPr/>
        </p:nvSpPr>
        <p:spPr bwMode="auto">
          <a:xfrm>
            <a:off x="4243936" y="3290717"/>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24" name="AutoShape 6"/>
          <p:cNvSpPr>
            <a:spLocks noChangeArrowheads="1"/>
          </p:cNvSpPr>
          <p:nvPr/>
        </p:nvSpPr>
        <p:spPr bwMode="auto">
          <a:xfrm>
            <a:off x="4238296" y="2842672"/>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27" name="AutoShape 6"/>
          <p:cNvSpPr>
            <a:spLocks noChangeArrowheads="1"/>
          </p:cNvSpPr>
          <p:nvPr/>
        </p:nvSpPr>
        <p:spPr bwMode="auto">
          <a:xfrm>
            <a:off x="3461779" y="3301933"/>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21" name="AutoShape 108"/>
          <p:cNvSpPr>
            <a:spLocks noChangeArrowheads="1"/>
          </p:cNvSpPr>
          <p:nvPr/>
        </p:nvSpPr>
        <p:spPr bwMode="auto">
          <a:xfrm>
            <a:off x="6297102" y="5790441"/>
            <a:ext cx="215900" cy="215900"/>
          </a:xfrm>
          <a:prstGeom prst="flowChartConnector">
            <a:avLst/>
          </a:prstGeom>
          <a:noFill/>
          <a:ln w="9525" algn="ctr">
            <a:solidFill>
              <a:schemeClr val="tx1"/>
            </a:solidFill>
            <a:round/>
            <a:headEnd/>
            <a:tailEnd/>
          </a:ln>
          <a:effectLst/>
        </p:spPr>
        <p:txBody>
          <a:bodyPr wrap="none" lIns="91408" tIns="45704" rIns="91408" bIns="45704" anchor="ctr"/>
          <a:lstStyle/>
          <a:p>
            <a:endParaRPr lang="sv-SE" dirty="0"/>
          </a:p>
        </p:txBody>
      </p:sp>
      <p:sp>
        <p:nvSpPr>
          <p:cNvPr id="23" name="AutoShape 6"/>
          <p:cNvSpPr>
            <a:spLocks noChangeArrowheads="1"/>
          </p:cNvSpPr>
          <p:nvPr/>
        </p:nvSpPr>
        <p:spPr bwMode="auto">
          <a:xfrm>
            <a:off x="4238296" y="3756000"/>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25" name="AutoShape 6"/>
          <p:cNvSpPr>
            <a:spLocks noChangeArrowheads="1"/>
          </p:cNvSpPr>
          <p:nvPr/>
        </p:nvSpPr>
        <p:spPr bwMode="auto">
          <a:xfrm>
            <a:off x="3461779" y="3760010"/>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26" name="AutoShape 6">
            <a:extLst>
              <a:ext uri="{FF2B5EF4-FFF2-40B4-BE49-F238E27FC236}">
                <a16:creationId xmlns:a16="http://schemas.microsoft.com/office/drawing/2014/main" id="{285C8916-3DAD-4E76-B7C7-162CF65FD649}"/>
              </a:ext>
            </a:extLst>
          </p:cNvPr>
          <p:cNvSpPr>
            <a:spLocks noChangeArrowheads="1"/>
          </p:cNvSpPr>
          <p:nvPr/>
        </p:nvSpPr>
        <p:spPr bwMode="auto">
          <a:xfrm>
            <a:off x="4224182" y="4221283"/>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endParaRPr lang="sv-SE" dirty="0"/>
          </a:p>
        </p:txBody>
      </p:sp>
      <p:sp>
        <p:nvSpPr>
          <p:cNvPr id="28" name="AutoShape 6">
            <a:extLst>
              <a:ext uri="{FF2B5EF4-FFF2-40B4-BE49-F238E27FC236}">
                <a16:creationId xmlns:a16="http://schemas.microsoft.com/office/drawing/2014/main" id="{8687D599-AA16-48DB-B43D-C689B5B96741}"/>
              </a:ext>
            </a:extLst>
          </p:cNvPr>
          <p:cNvSpPr>
            <a:spLocks noChangeArrowheads="1"/>
          </p:cNvSpPr>
          <p:nvPr/>
        </p:nvSpPr>
        <p:spPr bwMode="auto">
          <a:xfrm>
            <a:off x="3461779" y="4227904"/>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endParaRPr lang="sv-SE" dirty="0"/>
          </a:p>
        </p:txBody>
      </p:sp>
    </p:spTree>
    <p:extLst>
      <p:ext uri="{BB962C8B-B14F-4D97-AF65-F5344CB8AC3E}">
        <p14:creationId xmlns:p14="http://schemas.microsoft.com/office/powerpoint/2010/main" val="333070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0400"/>
          </a:xfrm>
        </p:spPr>
        <p:txBody>
          <a:bodyPr/>
          <a:lstStyle/>
          <a:p>
            <a:r>
              <a:rPr lang="sv-SE" noProof="1"/>
              <a:t>Sammanfattning av iakttagelser från granskning av intern styrning och kontroll</a:t>
            </a:r>
            <a:br>
              <a:rPr lang="sv-SE" sz="4000" b="0" noProof="1"/>
            </a:br>
            <a:endParaRPr lang="sv-SE" dirty="0"/>
          </a:p>
        </p:txBody>
      </p:sp>
      <p:graphicFrame>
        <p:nvGraphicFramePr>
          <p:cNvPr id="7" name="Table 6"/>
          <p:cNvGraphicFramePr>
            <a:graphicFrameLocks noGrp="1"/>
          </p:cNvGraphicFramePr>
          <p:nvPr>
            <p:extLst>
              <p:ext uri="{D42A27DB-BD31-4B8C-83A1-F6EECF244321}">
                <p14:modId xmlns:p14="http://schemas.microsoft.com/office/powerpoint/2010/main" val="2419645025"/>
              </p:ext>
            </p:extLst>
          </p:nvPr>
        </p:nvGraphicFramePr>
        <p:xfrm>
          <a:off x="457200" y="1672639"/>
          <a:ext cx="8272130" cy="2590800"/>
        </p:xfrm>
        <a:graphic>
          <a:graphicData uri="http://schemas.openxmlformats.org/drawingml/2006/table">
            <a:tbl>
              <a:tblPr/>
              <a:tblGrid>
                <a:gridCol w="2732567">
                  <a:extLst>
                    <a:ext uri="{9D8B030D-6E8A-4147-A177-3AD203B41FA5}">
                      <a16:colId xmlns:a16="http://schemas.microsoft.com/office/drawing/2014/main" val="20000"/>
                    </a:ext>
                  </a:extLst>
                </a:gridCol>
                <a:gridCol w="786810">
                  <a:extLst>
                    <a:ext uri="{9D8B030D-6E8A-4147-A177-3AD203B41FA5}">
                      <a16:colId xmlns:a16="http://schemas.microsoft.com/office/drawing/2014/main" val="20001"/>
                    </a:ext>
                  </a:extLst>
                </a:gridCol>
                <a:gridCol w="744279">
                  <a:extLst>
                    <a:ext uri="{9D8B030D-6E8A-4147-A177-3AD203B41FA5}">
                      <a16:colId xmlns:a16="http://schemas.microsoft.com/office/drawing/2014/main" val="20002"/>
                    </a:ext>
                  </a:extLst>
                </a:gridCol>
                <a:gridCol w="4008474">
                  <a:extLst>
                    <a:ext uri="{9D8B030D-6E8A-4147-A177-3AD203B41FA5}">
                      <a16:colId xmlns:a16="http://schemas.microsoft.com/office/drawing/2014/main" val="20003"/>
                    </a:ext>
                  </a:extLst>
                </a:gridCol>
              </a:tblGrid>
              <a:tr h="191945">
                <a:tc rowSpan="2">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Bedömning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1945">
                <a:tc vMerge="1">
                  <a:txBody>
                    <a:bodyPr/>
                    <a:lstStyle/>
                    <a:p>
                      <a:endParaRPr lang="sv-SE"/>
                    </a:p>
                  </a:txBody>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en-US" sz="1100" b="1" i="0" u="none" strike="noStrike" cap="none" normalizeH="0" baseline="0" dirty="0">
                          <a:ln>
                            <a:noFill/>
                          </a:ln>
                          <a:solidFill>
                            <a:srgbClr val="FFFFFF"/>
                          </a:solidFill>
                          <a:effectLst/>
                          <a:latin typeface="Arial" charset="0"/>
                        </a:rPr>
                        <a:t>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en-US" sz="1100" b="1" i="0" u="none" strike="noStrike" cap="none" normalizeH="0" baseline="0" dirty="0">
                          <a:ln>
                            <a:noFill/>
                          </a:ln>
                          <a:solidFill>
                            <a:srgbClr val="FFFFFF"/>
                          </a:solidFill>
                          <a:effectLst/>
                          <a:latin typeface="Arial" charset="0"/>
                        </a:rPr>
                        <a:t>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Kommentar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51314">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000" b="1" kern="1200" dirty="0">
                          <a:solidFill>
                            <a:srgbClr val="646464"/>
                          </a:solidFill>
                          <a:latin typeface="+mn-lt"/>
                          <a:ea typeface="+mn-ea"/>
                          <a:cs typeface="+mn-cs"/>
                        </a:rPr>
                        <a:t>Inköpsprocessen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0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000" b="0" i="0" u="none" strike="noStrike" kern="1200" cap="none" normalizeH="0" baseline="0" noProof="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tx1"/>
                          </a:solidFill>
                          <a:latin typeface="+mn-lt"/>
                          <a:ea typeface="+mn-ea"/>
                          <a:cs typeface="+mn-cs"/>
                        </a:rPr>
                        <a:t>Vi har tidigare år efter intervjuer noterat att antalet avsteg i upphandlings- och inköpsförfarandet har blivit vanligare i organisationen under de senaste åren.</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000" kern="1200" dirty="0">
                          <a:solidFill>
                            <a:schemeClr val="tx1"/>
                          </a:solidFill>
                          <a:latin typeface="+mn-lt"/>
                          <a:ea typeface="+mn-ea"/>
                          <a:cs typeface="+mn-cs"/>
                        </a:rPr>
                      </a:br>
                      <a:r>
                        <a:rPr lang="sv-SE" sz="1000" kern="1200" dirty="0">
                          <a:solidFill>
                            <a:schemeClr val="tx1"/>
                          </a:solidFill>
                          <a:latin typeface="+mn-lt"/>
                          <a:ea typeface="+mn-ea"/>
                          <a:cs typeface="+mn-cs"/>
                        </a:rPr>
                        <a:t>EY har under året inhämtat data från inköpsavdelningen som visat på antal upphandlade leverantörer och antalet avtalslösa, samt värdet på affärerna med dessa. Vi har konstaterat att det finns ett stort antal avtalslösa leverantörer i verksamheten men att de väsentligaste leverantörerna beloppsmässigt i regel innehar avtal.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tx1"/>
                          </a:solidFill>
                          <a:latin typeface="+mn-lt"/>
                          <a:ea typeface="+mn-ea"/>
                          <a:cs typeface="+mn-cs"/>
                        </a:rPr>
                        <a:t> </a:t>
                      </a:r>
                      <a:br>
                        <a:rPr lang="sv-SE" sz="1000" kern="1200" dirty="0">
                          <a:solidFill>
                            <a:schemeClr val="tx1"/>
                          </a:solidFill>
                          <a:latin typeface="+mn-lt"/>
                          <a:ea typeface="+mn-ea"/>
                          <a:cs typeface="+mn-cs"/>
                        </a:rPr>
                      </a:br>
                      <a:r>
                        <a:rPr lang="sv-SE" sz="1000" kern="1200" dirty="0">
                          <a:solidFill>
                            <a:schemeClr val="tx1"/>
                          </a:solidFill>
                          <a:latin typeface="+mn-lt"/>
                          <a:ea typeface="+mn-ea"/>
                          <a:cs typeface="+mn-cs"/>
                        </a:rPr>
                        <a:t>Vi rekommenderar bolaget att fullfölja det arbete som har inletts avseende utredning av avstegen som framkommit i upphandlings- och inköpsförfarandet.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3"/>
                  </a:ext>
                </a:extLst>
              </a:tr>
            </a:tbl>
          </a:graphicData>
        </a:graphic>
      </p:graphicFrame>
      <p:sp>
        <p:nvSpPr>
          <p:cNvPr id="8" name="Text Box 3"/>
          <p:cNvSpPr txBox="1">
            <a:spLocks noChangeArrowheads="1"/>
          </p:cNvSpPr>
          <p:nvPr/>
        </p:nvSpPr>
        <p:spPr bwMode="auto">
          <a:xfrm>
            <a:off x="1462504" y="5781242"/>
            <a:ext cx="1253805" cy="430855"/>
          </a:xfrm>
          <a:prstGeom prst="rect">
            <a:avLst/>
          </a:prstGeom>
          <a:noFill/>
          <a:ln w="9525" algn="ctr">
            <a:noFill/>
            <a:miter lim="800000"/>
            <a:headEnd/>
            <a:tailEnd/>
          </a:ln>
          <a:effectLst/>
        </p:spPr>
        <p:txBody>
          <a:bodyPr wrap="none" lIns="91408" tIns="45704" rIns="91408" bIns="45704">
            <a:spAutoFit/>
          </a:bodyPr>
          <a:lstStyle/>
          <a:p>
            <a:pPr algn="l" eaLnBrk="0" hangingPunct="0"/>
            <a:r>
              <a:rPr lang="sv-SE" sz="1100" dirty="0"/>
              <a:t>SIGNIFIKANTA</a:t>
            </a:r>
          </a:p>
          <a:p>
            <a:pPr algn="l" eaLnBrk="0" hangingPunct="0"/>
            <a:r>
              <a:rPr lang="sv-SE" sz="1100" dirty="0"/>
              <a:t>IAKTTAGELSER</a:t>
            </a:r>
          </a:p>
        </p:txBody>
      </p:sp>
      <p:sp>
        <p:nvSpPr>
          <p:cNvPr id="9" name="Text Box 5"/>
          <p:cNvSpPr txBox="1">
            <a:spLocks noChangeArrowheads="1"/>
          </p:cNvSpPr>
          <p:nvPr/>
        </p:nvSpPr>
        <p:spPr bwMode="auto">
          <a:xfrm>
            <a:off x="3050777" y="5781242"/>
            <a:ext cx="1253805" cy="430855"/>
          </a:xfrm>
          <a:prstGeom prst="rect">
            <a:avLst/>
          </a:prstGeom>
          <a:noFill/>
          <a:ln w="9525" algn="ctr">
            <a:noFill/>
            <a:miter lim="800000"/>
            <a:headEnd/>
            <a:tailEnd/>
          </a:ln>
          <a:effectLst/>
        </p:spPr>
        <p:txBody>
          <a:bodyPr wrap="none" lIns="91408" tIns="45704" rIns="91408" bIns="45704">
            <a:spAutoFit/>
          </a:bodyPr>
          <a:lstStyle/>
          <a:p>
            <a:pPr algn="l" eaLnBrk="0" hangingPunct="0"/>
            <a:r>
              <a:rPr lang="sv-SE" sz="1100" dirty="0"/>
              <a:t>VIKTIGA</a:t>
            </a:r>
          </a:p>
          <a:p>
            <a:pPr algn="l" eaLnBrk="0" hangingPunct="0"/>
            <a:r>
              <a:rPr lang="sv-SE" sz="1100" dirty="0"/>
              <a:t>IAKTTAGELSER</a:t>
            </a:r>
          </a:p>
        </p:txBody>
      </p:sp>
      <p:sp>
        <p:nvSpPr>
          <p:cNvPr id="10" name="Text Box 225"/>
          <p:cNvSpPr txBox="1">
            <a:spLocks noChangeArrowheads="1"/>
          </p:cNvSpPr>
          <p:nvPr/>
        </p:nvSpPr>
        <p:spPr bwMode="auto">
          <a:xfrm>
            <a:off x="4774863" y="5781242"/>
            <a:ext cx="1315495" cy="430855"/>
          </a:xfrm>
          <a:prstGeom prst="rect">
            <a:avLst/>
          </a:prstGeom>
          <a:noFill/>
          <a:ln w="9525" algn="ctr">
            <a:noFill/>
            <a:miter lim="800000"/>
            <a:headEnd/>
            <a:tailEnd/>
          </a:ln>
          <a:effectLst/>
        </p:spPr>
        <p:txBody>
          <a:bodyPr wrap="square" lIns="91408" tIns="45704" rIns="91408" bIns="45704">
            <a:spAutoFit/>
          </a:bodyPr>
          <a:lstStyle/>
          <a:p>
            <a:pPr algn="l" eaLnBrk="0" hangingPunct="0"/>
            <a:r>
              <a:rPr lang="sv-SE" sz="1100" dirty="0"/>
              <a:t>MINDRE</a:t>
            </a:r>
          </a:p>
          <a:p>
            <a:pPr algn="l" eaLnBrk="0" hangingPunct="0"/>
            <a:r>
              <a:rPr lang="sv-SE" sz="1100" dirty="0"/>
              <a:t>IAKTTAGELSER </a:t>
            </a:r>
          </a:p>
        </p:txBody>
      </p:sp>
      <p:sp>
        <p:nvSpPr>
          <p:cNvPr id="11" name="Text Box 224"/>
          <p:cNvSpPr txBox="1">
            <a:spLocks noChangeArrowheads="1"/>
          </p:cNvSpPr>
          <p:nvPr/>
        </p:nvSpPr>
        <p:spPr bwMode="auto">
          <a:xfrm>
            <a:off x="6431484" y="5781242"/>
            <a:ext cx="1668405" cy="430855"/>
          </a:xfrm>
          <a:prstGeom prst="rect">
            <a:avLst/>
          </a:prstGeom>
          <a:noFill/>
          <a:ln w="9525" algn="ctr">
            <a:noFill/>
            <a:miter lim="800000"/>
            <a:headEnd/>
            <a:tailEnd/>
          </a:ln>
          <a:effectLst/>
        </p:spPr>
        <p:txBody>
          <a:bodyPr wrap="square" lIns="91408" tIns="45704" rIns="91408" bIns="45704">
            <a:spAutoFit/>
          </a:bodyPr>
          <a:lstStyle/>
          <a:p>
            <a:pPr algn="l" eaLnBrk="0" hangingPunct="0"/>
            <a:r>
              <a:rPr lang="sv-SE" sz="1100" dirty="0"/>
              <a:t>INGA</a:t>
            </a:r>
          </a:p>
          <a:p>
            <a:pPr algn="l" eaLnBrk="0" hangingPunct="0"/>
            <a:r>
              <a:rPr lang="sv-SE" sz="1100" dirty="0"/>
              <a:t>IAKTTAGELSER</a:t>
            </a:r>
          </a:p>
        </p:txBody>
      </p:sp>
      <p:sp>
        <p:nvSpPr>
          <p:cNvPr id="12" name="AutoShape 6"/>
          <p:cNvSpPr>
            <a:spLocks noChangeArrowheads="1"/>
          </p:cNvSpPr>
          <p:nvPr/>
        </p:nvSpPr>
        <p:spPr bwMode="auto">
          <a:xfrm>
            <a:off x="4590140" y="5790439"/>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endParaRPr lang="sv-SE" dirty="0"/>
          </a:p>
        </p:txBody>
      </p:sp>
      <p:sp>
        <p:nvSpPr>
          <p:cNvPr id="13" name="AutoShape 246"/>
          <p:cNvSpPr>
            <a:spLocks noChangeArrowheads="1"/>
          </p:cNvSpPr>
          <p:nvPr/>
        </p:nvSpPr>
        <p:spPr bwMode="auto">
          <a:xfrm>
            <a:off x="2866053" y="5788853"/>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endParaRPr lang="sv-SE" dirty="0"/>
          </a:p>
        </p:txBody>
      </p:sp>
      <p:sp>
        <p:nvSpPr>
          <p:cNvPr id="15" name="AutoShape 4"/>
          <p:cNvSpPr>
            <a:spLocks noChangeArrowheads="1"/>
          </p:cNvSpPr>
          <p:nvPr/>
        </p:nvSpPr>
        <p:spPr bwMode="auto">
          <a:xfrm>
            <a:off x="1256523" y="5790439"/>
            <a:ext cx="215900" cy="215900"/>
          </a:xfrm>
          <a:prstGeom prst="flowChartConnector">
            <a:avLst/>
          </a:prstGeom>
          <a:solidFill>
            <a:srgbClr val="FF0000"/>
          </a:solidFill>
          <a:ln w="9525" algn="ctr">
            <a:solidFill>
              <a:schemeClr val="tx1"/>
            </a:solidFill>
            <a:round/>
            <a:headEnd/>
            <a:tailEnd/>
          </a:ln>
          <a:effectLst/>
        </p:spPr>
        <p:txBody>
          <a:bodyPr wrap="none" lIns="91408" tIns="45704" rIns="91408" bIns="45704" anchor="ctr"/>
          <a:lstStyle/>
          <a:p>
            <a:endParaRPr lang="sv-SE" dirty="0"/>
          </a:p>
        </p:txBody>
      </p:sp>
      <p:sp>
        <p:nvSpPr>
          <p:cNvPr id="26" name="AutoShape 246"/>
          <p:cNvSpPr>
            <a:spLocks noChangeArrowheads="1"/>
          </p:cNvSpPr>
          <p:nvPr/>
        </p:nvSpPr>
        <p:spPr bwMode="auto">
          <a:xfrm>
            <a:off x="4196632" y="2349230"/>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endParaRPr lang="sv-SE" dirty="0"/>
          </a:p>
        </p:txBody>
      </p:sp>
      <p:sp>
        <p:nvSpPr>
          <p:cNvPr id="28" name="AutoShape 246"/>
          <p:cNvSpPr>
            <a:spLocks noChangeArrowheads="1"/>
          </p:cNvSpPr>
          <p:nvPr/>
        </p:nvSpPr>
        <p:spPr bwMode="auto">
          <a:xfrm>
            <a:off x="3461779" y="2349230"/>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endParaRPr lang="sv-SE" dirty="0"/>
          </a:p>
        </p:txBody>
      </p:sp>
      <p:sp>
        <p:nvSpPr>
          <p:cNvPr id="33" name="Rectangle 32"/>
          <p:cNvSpPr/>
          <p:nvPr/>
        </p:nvSpPr>
        <p:spPr>
          <a:xfrm>
            <a:off x="457200" y="1228848"/>
            <a:ext cx="8229600" cy="2675740"/>
          </a:xfrm>
          <a:prstGeom prst="rect">
            <a:avLst/>
          </a:prstGeom>
        </p:spPr>
        <p:txBody>
          <a:bodyPr lIns="0" rIns="0">
            <a:noAutofit/>
          </a:bodyPr>
          <a:lstStyle/>
          <a:p>
            <a:pPr>
              <a:spcBef>
                <a:spcPct val="20000"/>
              </a:spcBef>
              <a:buClr>
                <a:schemeClr val="accent2"/>
              </a:buClr>
              <a:buSzPct val="70000"/>
            </a:pPr>
            <a:r>
              <a:rPr lang="sv-SE" sz="1400" i="1" dirty="0">
                <a:solidFill>
                  <a:schemeClr val="bg1"/>
                </a:solidFill>
                <a:latin typeface="EYInterstate Light" pitchFamily="2" charset="0"/>
              </a:rPr>
              <a:t>Fortsättning från föregående sida</a:t>
            </a:r>
          </a:p>
        </p:txBody>
      </p:sp>
    </p:spTree>
    <p:extLst>
      <p:ext uri="{BB962C8B-B14F-4D97-AF65-F5344CB8AC3E}">
        <p14:creationId xmlns:p14="http://schemas.microsoft.com/office/powerpoint/2010/main" val="271275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0400"/>
          </a:xfrm>
        </p:spPr>
        <p:txBody>
          <a:bodyPr/>
          <a:lstStyle/>
          <a:p>
            <a:r>
              <a:rPr lang="sv-SE" noProof="1"/>
              <a:t>Sammanfattning av iakttagelser från bokslutsgranskning</a:t>
            </a:r>
            <a:br>
              <a:rPr lang="sv-SE" sz="4000" b="0" noProof="1"/>
            </a:br>
            <a:endParaRPr lang="sv-SE" dirty="0"/>
          </a:p>
        </p:txBody>
      </p:sp>
      <p:graphicFrame>
        <p:nvGraphicFramePr>
          <p:cNvPr id="7" name="Table 6"/>
          <p:cNvGraphicFramePr>
            <a:graphicFrameLocks noGrp="1"/>
          </p:cNvGraphicFramePr>
          <p:nvPr>
            <p:extLst>
              <p:ext uri="{D42A27DB-BD31-4B8C-83A1-F6EECF244321}">
                <p14:modId xmlns:p14="http://schemas.microsoft.com/office/powerpoint/2010/main" val="151256464"/>
              </p:ext>
            </p:extLst>
          </p:nvPr>
        </p:nvGraphicFramePr>
        <p:xfrm>
          <a:off x="454075" y="1254369"/>
          <a:ext cx="8272129" cy="4419600"/>
        </p:xfrm>
        <a:graphic>
          <a:graphicData uri="http://schemas.openxmlformats.org/drawingml/2006/table">
            <a:tbl>
              <a:tblPr/>
              <a:tblGrid>
                <a:gridCol w="2305788">
                  <a:extLst>
                    <a:ext uri="{9D8B030D-6E8A-4147-A177-3AD203B41FA5}">
                      <a16:colId xmlns:a16="http://schemas.microsoft.com/office/drawing/2014/main" val="20000"/>
                    </a:ext>
                  </a:extLst>
                </a:gridCol>
                <a:gridCol w="1291960">
                  <a:extLst>
                    <a:ext uri="{9D8B030D-6E8A-4147-A177-3AD203B41FA5}">
                      <a16:colId xmlns:a16="http://schemas.microsoft.com/office/drawing/2014/main" val="2098787408"/>
                    </a:ext>
                  </a:extLst>
                </a:gridCol>
                <a:gridCol w="1291960">
                  <a:extLst>
                    <a:ext uri="{9D8B030D-6E8A-4147-A177-3AD203B41FA5}">
                      <a16:colId xmlns:a16="http://schemas.microsoft.com/office/drawing/2014/main" val="20001"/>
                    </a:ext>
                  </a:extLst>
                </a:gridCol>
                <a:gridCol w="3382421">
                  <a:extLst>
                    <a:ext uri="{9D8B030D-6E8A-4147-A177-3AD203B41FA5}">
                      <a16:colId xmlns:a16="http://schemas.microsoft.com/office/drawing/2014/main" val="20003"/>
                    </a:ext>
                  </a:extLst>
                </a:gridCol>
              </a:tblGrid>
              <a:tr h="191945">
                <a:tc rowSpan="2">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sv-SE" sz="1100" b="1" i="0" u="none" strike="noStrike" cap="none" normalizeH="0" baseline="0" dirty="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Bedömning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sv-SE" sz="1100" b="1" i="0" u="none" strike="noStrike" cap="none" normalizeH="0" baseline="0" dirty="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1945">
                <a:tc vMerge="1">
                  <a:txBody>
                    <a:bodyPr/>
                    <a:lstStyle/>
                    <a:p>
                      <a:endParaRPr lang="sv-SE"/>
                    </a:p>
                  </a:txBody>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en-US" sz="1100" b="1" i="0" u="none" strike="noStrike" cap="none" normalizeH="0" baseline="0" dirty="0">
                          <a:ln>
                            <a:noFill/>
                          </a:ln>
                          <a:solidFill>
                            <a:srgbClr val="FFFFFF"/>
                          </a:solidFill>
                          <a:effectLst/>
                          <a:latin typeface="Arial" charset="0"/>
                        </a:rPr>
                        <a:t>2022</a:t>
                      </a:r>
                    </a:p>
                  </a:txBody>
                  <a:tcP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en-US" sz="1100" b="1" i="0" u="none" strike="noStrike" cap="none" normalizeH="0" baseline="0" dirty="0">
                          <a:ln>
                            <a:noFill/>
                          </a:ln>
                          <a:solidFill>
                            <a:srgbClr val="FFFFFF"/>
                          </a:solidFill>
                          <a:effectLst/>
                          <a:latin typeface="Arial" charset="0"/>
                        </a:rPr>
                        <a:t>2021</a:t>
                      </a: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Kommentar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51314">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000" b="1" kern="1200" dirty="0">
                          <a:solidFill>
                            <a:srgbClr val="646464"/>
                          </a:solidFill>
                          <a:latin typeface="+mn-lt"/>
                          <a:ea typeface="+mn-ea"/>
                          <a:cs typeface="+mn-cs"/>
                        </a:rPr>
                        <a:t>Osäkerhet i fordringar kopplat till en konflikt med Trafikkontoret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0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0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tx1"/>
                          </a:solidFill>
                          <a:latin typeface="+mn-lt"/>
                          <a:ea typeface="+mn-ea"/>
                          <a:cs typeface="+mn-cs"/>
                        </a:rPr>
                        <a:t>I vår revision har det framkommit att fordringar redovisade av Göteborgs Spårvägar har bestridits av trafikkontoret. Bakgrunden till bestridandet grundar sig i oenigheter mellan parterna där trafikkontoret kritiserat Göteborgs Spårvägar för bristande underlag och tidsenlig kommunikation. Fordringar om drygt 20 mnkr har redovisats i Göteborgs Spårvägars bokslut, där en motsvarande skuld ej har redovisats av Trafikkontoret.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tx1"/>
                          </a:solidFill>
                          <a:latin typeface="+mn-lt"/>
                          <a:ea typeface="+mn-ea"/>
                          <a:cs typeface="+mn-cs"/>
                        </a:rPr>
                        <a:t>Eftersom avtalsuppläget är så att både Trafikavtalet och Banavtalet bedrivs enligt självkostnadsprincip kommer Göteborgs Spårvägar antingen fakturera Västtrafik eller Trafikkontoret dessa fordringar. Skulle hela, eller delar av, beloppet faktureras Trafikkontoret kommer Trafikkontoret i sin tur fakturera Västtrafik samma belopp, enligt avtal dessa parter emellan. Västtrafik kommer alltså oavsett betala fordran i slutändan, och har låtit bekräfta att dessa drygt 20 mnkr finns redovisade som en skuld i sitt bokslut.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tx1"/>
                          </a:solidFill>
                          <a:latin typeface="+mn-lt"/>
                          <a:ea typeface="+mn-ea"/>
                          <a:cs typeface="+mn-cs"/>
                        </a:rPr>
                        <a:t>Med bakgrund av detta gör EY bedömningen att fordran som sådan är säker och korrekt upptagen i Göteborgs Spårvägars bokslut, men gör ingen egen bedömning om huruvida Västtrafik eller Trafikkontoret är korrekt motpart.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3"/>
                  </a:ext>
                </a:extLst>
              </a:tr>
            </a:tbl>
          </a:graphicData>
        </a:graphic>
      </p:graphicFrame>
      <p:sp>
        <p:nvSpPr>
          <p:cNvPr id="8" name="Text Box 3"/>
          <p:cNvSpPr txBox="1">
            <a:spLocks noChangeArrowheads="1"/>
          </p:cNvSpPr>
          <p:nvPr/>
        </p:nvSpPr>
        <p:spPr bwMode="auto">
          <a:xfrm>
            <a:off x="1462504" y="5781242"/>
            <a:ext cx="1253805" cy="430855"/>
          </a:xfrm>
          <a:prstGeom prst="rect">
            <a:avLst/>
          </a:prstGeom>
          <a:noFill/>
          <a:ln w="9525" algn="ctr">
            <a:noFill/>
            <a:miter lim="800000"/>
            <a:headEnd/>
            <a:tailEnd/>
          </a:ln>
          <a:effectLst/>
        </p:spPr>
        <p:txBody>
          <a:bodyPr wrap="none" lIns="91408" tIns="45704" rIns="91408" bIns="45704">
            <a:spAutoFit/>
          </a:bodyPr>
          <a:lstStyle/>
          <a:p>
            <a:pPr algn="l" eaLnBrk="0" hangingPunct="0"/>
            <a:r>
              <a:rPr lang="sv-SE" sz="1100" dirty="0"/>
              <a:t>SIGNIFIKANTA</a:t>
            </a:r>
          </a:p>
          <a:p>
            <a:pPr algn="l" eaLnBrk="0" hangingPunct="0"/>
            <a:r>
              <a:rPr lang="sv-SE" sz="1100" dirty="0"/>
              <a:t>IAKTTAGELSER</a:t>
            </a:r>
          </a:p>
        </p:txBody>
      </p:sp>
      <p:sp>
        <p:nvSpPr>
          <p:cNvPr id="9" name="Text Box 5"/>
          <p:cNvSpPr txBox="1">
            <a:spLocks noChangeArrowheads="1"/>
          </p:cNvSpPr>
          <p:nvPr/>
        </p:nvSpPr>
        <p:spPr bwMode="auto">
          <a:xfrm>
            <a:off x="3050777" y="5781242"/>
            <a:ext cx="1253805" cy="430855"/>
          </a:xfrm>
          <a:prstGeom prst="rect">
            <a:avLst/>
          </a:prstGeom>
          <a:noFill/>
          <a:ln w="9525" algn="ctr">
            <a:noFill/>
            <a:miter lim="800000"/>
            <a:headEnd/>
            <a:tailEnd/>
          </a:ln>
          <a:effectLst/>
        </p:spPr>
        <p:txBody>
          <a:bodyPr wrap="none" lIns="91408" tIns="45704" rIns="91408" bIns="45704">
            <a:spAutoFit/>
          </a:bodyPr>
          <a:lstStyle/>
          <a:p>
            <a:pPr algn="l" eaLnBrk="0" hangingPunct="0"/>
            <a:r>
              <a:rPr lang="sv-SE" sz="1100" dirty="0"/>
              <a:t>VIKTIGA</a:t>
            </a:r>
          </a:p>
          <a:p>
            <a:pPr algn="l" eaLnBrk="0" hangingPunct="0"/>
            <a:r>
              <a:rPr lang="sv-SE" sz="1100" dirty="0"/>
              <a:t>IAKTTAGELSER</a:t>
            </a:r>
          </a:p>
        </p:txBody>
      </p:sp>
      <p:sp>
        <p:nvSpPr>
          <p:cNvPr id="10" name="Text Box 225"/>
          <p:cNvSpPr txBox="1">
            <a:spLocks noChangeArrowheads="1"/>
          </p:cNvSpPr>
          <p:nvPr/>
        </p:nvSpPr>
        <p:spPr bwMode="auto">
          <a:xfrm>
            <a:off x="4774863" y="5781242"/>
            <a:ext cx="1315495" cy="430855"/>
          </a:xfrm>
          <a:prstGeom prst="rect">
            <a:avLst/>
          </a:prstGeom>
          <a:noFill/>
          <a:ln w="9525" algn="ctr">
            <a:noFill/>
            <a:miter lim="800000"/>
            <a:headEnd/>
            <a:tailEnd/>
          </a:ln>
          <a:effectLst/>
        </p:spPr>
        <p:txBody>
          <a:bodyPr wrap="square" lIns="91408" tIns="45704" rIns="91408" bIns="45704">
            <a:spAutoFit/>
          </a:bodyPr>
          <a:lstStyle/>
          <a:p>
            <a:pPr algn="l" eaLnBrk="0" hangingPunct="0"/>
            <a:r>
              <a:rPr lang="sv-SE" sz="1100" dirty="0"/>
              <a:t>MINDRE</a:t>
            </a:r>
          </a:p>
          <a:p>
            <a:pPr algn="l" eaLnBrk="0" hangingPunct="0"/>
            <a:r>
              <a:rPr lang="sv-SE" sz="1100" dirty="0"/>
              <a:t>IAKTTAGELSER </a:t>
            </a:r>
          </a:p>
        </p:txBody>
      </p:sp>
      <p:sp>
        <p:nvSpPr>
          <p:cNvPr id="11" name="Text Box 224"/>
          <p:cNvSpPr txBox="1">
            <a:spLocks noChangeArrowheads="1"/>
          </p:cNvSpPr>
          <p:nvPr/>
        </p:nvSpPr>
        <p:spPr bwMode="auto">
          <a:xfrm>
            <a:off x="6431484" y="5781242"/>
            <a:ext cx="1668405" cy="430855"/>
          </a:xfrm>
          <a:prstGeom prst="rect">
            <a:avLst/>
          </a:prstGeom>
          <a:noFill/>
          <a:ln w="9525" algn="ctr">
            <a:noFill/>
            <a:miter lim="800000"/>
            <a:headEnd/>
            <a:tailEnd/>
          </a:ln>
          <a:effectLst/>
        </p:spPr>
        <p:txBody>
          <a:bodyPr wrap="square" lIns="91408" tIns="45704" rIns="91408" bIns="45704">
            <a:spAutoFit/>
          </a:bodyPr>
          <a:lstStyle/>
          <a:p>
            <a:pPr algn="l" eaLnBrk="0" hangingPunct="0"/>
            <a:r>
              <a:rPr lang="sv-SE" sz="1100" dirty="0"/>
              <a:t>INGA</a:t>
            </a:r>
          </a:p>
          <a:p>
            <a:pPr algn="l" eaLnBrk="0" hangingPunct="0"/>
            <a:r>
              <a:rPr lang="sv-SE" sz="1100" dirty="0"/>
              <a:t>IAKTTAGELSER</a:t>
            </a:r>
          </a:p>
        </p:txBody>
      </p:sp>
      <p:sp>
        <p:nvSpPr>
          <p:cNvPr id="12" name="AutoShape 6"/>
          <p:cNvSpPr>
            <a:spLocks noChangeArrowheads="1"/>
          </p:cNvSpPr>
          <p:nvPr/>
        </p:nvSpPr>
        <p:spPr bwMode="auto">
          <a:xfrm>
            <a:off x="4590140" y="5790439"/>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endParaRPr lang="sv-SE" dirty="0"/>
          </a:p>
        </p:txBody>
      </p:sp>
      <p:sp>
        <p:nvSpPr>
          <p:cNvPr id="13" name="AutoShape 246"/>
          <p:cNvSpPr>
            <a:spLocks noChangeArrowheads="1"/>
          </p:cNvSpPr>
          <p:nvPr/>
        </p:nvSpPr>
        <p:spPr bwMode="auto">
          <a:xfrm>
            <a:off x="2866053" y="5788853"/>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endParaRPr lang="sv-SE" dirty="0"/>
          </a:p>
        </p:txBody>
      </p:sp>
      <p:sp>
        <p:nvSpPr>
          <p:cNvPr id="15" name="AutoShape 4"/>
          <p:cNvSpPr>
            <a:spLocks noChangeArrowheads="1"/>
          </p:cNvSpPr>
          <p:nvPr/>
        </p:nvSpPr>
        <p:spPr bwMode="auto">
          <a:xfrm>
            <a:off x="1256523" y="5790439"/>
            <a:ext cx="215900" cy="215900"/>
          </a:xfrm>
          <a:prstGeom prst="flowChartConnector">
            <a:avLst/>
          </a:prstGeom>
          <a:solidFill>
            <a:srgbClr val="FF0000"/>
          </a:solidFill>
          <a:ln w="9525" algn="ctr">
            <a:solidFill>
              <a:schemeClr val="tx1"/>
            </a:solidFill>
            <a:round/>
            <a:headEnd/>
            <a:tailEnd/>
          </a:ln>
          <a:effectLst/>
        </p:spPr>
        <p:txBody>
          <a:bodyPr wrap="none" lIns="91408" tIns="45704" rIns="91408" bIns="45704" anchor="ctr"/>
          <a:lstStyle/>
          <a:p>
            <a:endParaRPr lang="sv-SE" dirty="0"/>
          </a:p>
        </p:txBody>
      </p:sp>
      <p:sp>
        <p:nvSpPr>
          <p:cNvPr id="28" name="AutoShape 246"/>
          <p:cNvSpPr>
            <a:spLocks noChangeArrowheads="1"/>
          </p:cNvSpPr>
          <p:nvPr/>
        </p:nvSpPr>
        <p:spPr bwMode="auto">
          <a:xfrm>
            <a:off x="3290957" y="1910984"/>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pPr algn="ctr"/>
            <a:endParaRPr lang="sv-SE" dirty="0"/>
          </a:p>
        </p:txBody>
      </p:sp>
      <p:sp>
        <p:nvSpPr>
          <p:cNvPr id="33" name="Rectangle 32"/>
          <p:cNvSpPr/>
          <p:nvPr/>
        </p:nvSpPr>
        <p:spPr>
          <a:xfrm>
            <a:off x="457200" y="1228848"/>
            <a:ext cx="8229600" cy="2675740"/>
          </a:xfrm>
          <a:prstGeom prst="rect">
            <a:avLst/>
          </a:prstGeom>
        </p:spPr>
        <p:txBody>
          <a:bodyPr lIns="0" rIns="0">
            <a:noAutofit/>
          </a:bodyPr>
          <a:lstStyle/>
          <a:p>
            <a:pPr>
              <a:spcBef>
                <a:spcPct val="20000"/>
              </a:spcBef>
              <a:buClr>
                <a:schemeClr val="accent2"/>
              </a:buClr>
              <a:buSzPct val="70000"/>
            </a:pPr>
            <a:endParaRPr lang="sv-SE" sz="1400" i="1" dirty="0">
              <a:solidFill>
                <a:schemeClr val="bg1"/>
              </a:solidFill>
              <a:latin typeface="EYInterstate Light" pitchFamily="2" charset="0"/>
            </a:endParaRPr>
          </a:p>
        </p:txBody>
      </p:sp>
      <p:sp>
        <p:nvSpPr>
          <p:cNvPr id="14" name="AutoShape 246">
            <a:extLst>
              <a:ext uri="{FF2B5EF4-FFF2-40B4-BE49-F238E27FC236}">
                <a16:creationId xmlns:a16="http://schemas.microsoft.com/office/drawing/2014/main" id="{C678C807-49D4-405F-8F73-06BCEB1E1CCE}"/>
              </a:ext>
            </a:extLst>
          </p:cNvPr>
          <p:cNvSpPr>
            <a:spLocks noChangeArrowheads="1"/>
          </p:cNvSpPr>
          <p:nvPr/>
        </p:nvSpPr>
        <p:spPr bwMode="auto">
          <a:xfrm>
            <a:off x="4605697" y="1910984"/>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pPr algn="ctr"/>
            <a:endParaRPr lang="sv-SE" dirty="0"/>
          </a:p>
        </p:txBody>
      </p:sp>
    </p:spTree>
    <p:extLst>
      <p:ext uri="{BB962C8B-B14F-4D97-AF65-F5344CB8AC3E}">
        <p14:creationId xmlns:p14="http://schemas.microsoft.com/office/powerpoint/2010/main" val="300960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0400"/>
          </a:xfrm>
        </p:spPr>
        <p:txBody>
          <a:bodyPr/>
          <a:lstStyle/>
          <a:p>
            <a:r>
              <a:rPr lang="sv-SE" noProof="1"/>
              <a:t>Sammanfattning av iakttagelser från bokslutsgranskning</a:t>
            </a:r>
            <a:br>
              <a:rPr lang="sv-SE" sz="4000" b="0" noProof="1"/>
            </a:br>
            <a:endParaRPr lang="sv-SE" dirty="0"/>
          </a:p>
        </p:txBody>
      </p:sp>
      <p:graphicFrame>
        <p:nvGraphicFramePr>
          <p:cNvPr id="7" name="Table 6"/>
          <p:cNvGraphicFramePr>
            <a:graphicFrameLocks noGrp="1"/>
          </p:cNvGraphicFramePr>
          <p:nvPr>
            <p:extLst>
              <p:ext uri="{D42A27DB-BD31-4B8C-83A1-F6EECF244321}">
                <p14:modId xmlns:p14="http://schemas.microsoft.com/office/powerpoint/2010/main" val="1152586782"/>
              </p:ext>
            </p:extLst>
          </p:nvPr>
        </p:nvGraphicFramePr>
        <p:xfrm>
          <a:off x="457200" y="1672639"/>
          <a:ext cx="8272130" cy="3657600"/>
        </p:xfrm>
        <a:graphic>
          <a:graphicData uri="http://schemas.openxmlformats.org/drawingml/2006/table">
            <a:tbl>
              <a:tblPr/>
              <a:tblGrid>
                <a:gridCol w="2732567">
                  <a:extLst>
                    <a:ext uri="{9D8B030D-6E8A-4147-A177-3AD203B41FA5}">
                      <a16:colId xmlns:a16="http://schemas.microsoft.com/office/drawing/2014/main" val="20000"/>
                    </a:ext>
                  </a:extLst>
                </a:gridCol>
                <a:gridCol w="1531089">
                  <a:extLst>
                    <a:ext uri="{9D8B030D-6E8A-4147-A177-3AD203B41FA5}">
                      <a16:colId xmlns:a16="http://schemas.microsoft.com/office/drawing/2014/main" val="20001"/>
                    </a:ext>
                  </a:extLst>
                </a:gridCol>
                <a:gridCol w="4008474">
                  <a:extLst>
                    <a:ext uri="{9D8B030D-6E8A-4147-A177-3AD203B41FA5}">
                      <a16:colId xmlns:a16="http://schemas.microsoft.com/office/drawing/2014/main" val="20003"/>
                    </a:ext>
                  </a:extLst>
                </a:gridCol>
              </a:tblGrid>
              <a:tr h="191945">
                <a:tc rowSpan="2">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Bedömning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sv-SE" sz="1100" b="1" i="0" u="none" strike="noStrike" cap="none" normalizeH="0" baseline="0" dirty="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1945">
                <a:tc vMerge="1">
                  <a:txBody>
                    <a:bodyPr/>
                    <a:lstStyle/>
                    <a:p>
                      <a:endParaRPr lang="sv-SE"/>
                    </a:p>
                  </a:txBody>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en-US" sz="1100" b="1" i="0" u="none" strike="noStrike" cap="none" normalizeH="0" baseline="0" dirty="0">
                          <a:ln>
                            <a:noFill/>
                          </a:ln>
                          <a:solidFill>
                            <a:srgbClr val="FFFFFF"/>
                          </a:solidFill>
                          <a:effectLst/>
                          <a:latin typeface="Arial" charset="0"/>
                        </a:rPr>
                        <a:t>2022</a:t>
                      </a: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Kommentar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51314">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000" b="1" kern="1200" dirty="0">
                          <a:solidFill>
                            <a:srgbClr val="646464"/>
                          </a:solidFill>
                          <a:latin typeface="+mn-lt"/>
                          <a:ea typeface="+mn-ea"/>
                          <a:cs typeface="+mn-cs"/>
                        </a:rPr>
                        <a:t>Redovisningsmässig hantering av pensionskostnader reglerade via överskottsfond.</a:t>
                      </a: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lang="sv-SE" sz="1000" b="1" kern="1200" dirty="0">
                        <a:solidFill>
                          <a:srgbClr val="646464"/>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0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tx1"/>
                          </a:solidFill>
                          <a:latin typeface="+mn-lt"/>
                          <a:ea typeface="+mn-ea"/>
                          <a:cs typeface="+mn-cs"/>
                        </a:rPr>
                        <a:t>I årets revision har vi konstaterat att bolaget fakturerats tillkommande kompletteringspremier avseende sin Pensionsförsäkring hos KPA. Närmare 23 mnkr i kompletteringspremier har fakturerats, men har reglerats genom bolagets överskottskottsfond och därmed inte belastat bolagets resultat.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tx1"/>
                          </a:solidFill>
                          <a:latin typeface="+mn-lt"/>
                          <a:ea typeface="+mn-ea"/>
                          <a:cs typeface="+mn-cs"/>
                        </a:rPr>
                        <a:t>Överskottsfonden är hänförligt till tidigare pensionsskulder som har lösts in hos KPA. Bolaget redovisar inte  värdet på denna i sin balansräkningen, men upplyser om hanteringen och dess värde per balansdagen i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tx1"/>
                          </a:solidFill>
                          <a:latin typeface="+mn-lt"/>
                          <a:ea typeface="+mn-ea"/>
                          <a:cs typeface="+mn-cs"/>
                        </a:rPr>
                        <a:t>Vi bedömer den redovisningsmässiga hanteringen av överskottsfonden som sådan korrekt, men rekommenderar bolaget att utreda huruvida pensionskostnaden respektive uttaget ur överskottsfonden bör redovisas brutto i resultaträkningen.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3"/>
                  </a:ext>
                </a:extLst>
              </a:tr>
            </a:tbl>
          </a:graphicData>
        </a:graphic>
      </p:graphicFrame>
      <p:sp>
        <p:nvSpPr>
          <p:cNvPr id="8" name="Text Box 3"/>
          <p:cNvSpPr txBox="1">
            <a:spLocks noChangeArrowheads="1"/>
          </p:cNvSpPr>
          <p:nvPr/>
        </p:nvSpPr>
        <p:spPr bwMode="auto">
          <a:xfrm>
            <a:off x="1462504" y="5781242"/>
            <a:ext cx="1253805" cy="430855"/>
          </a:xfrm>
          <a:prstGeom prst="rect">
            <a:avLst/>
          </a:prstGeom>
          <a:noFill/>
          <a:ln w="9525" algn="ctr">
            <a:noFill/>
            <a:miter lim="800000"/>
            <a:headEnd/>
            <a:tailEnd/>
          </a:ln>
          <a:effectLst/>
        </p:spPr>
        <p:txBody>
          <a:bodyPr wrap="none" lIns="91408" tIns="45704" rIns="91408" bIns="45704">
            <a:spAutoFit/>
          </a:bodyPr>
          <a:lstStyle/>
          <a:p>
            <a:pPr algn="l" eaLnBrk="0" hangingPunct="0"/>
            <a:r>
              <a:rPr lang="sv-SE" sz="1100" dirty="0"/>
              <a:t>SIGNIFIKANTA</a:t>
            </a:r>
          </a:p>
          <a:p>
            <a:pPr algn="l" eaLnBrk="0" hangingPunct="0"/>
            <a:r>
              <a:rPr lang="sv-SE" sz="1100" dirty="0"/>
              <a:t>IAKTTAGELSER</a:t>
            </a:r>
          </a:p>
        </p:txBody>
      </p:sp>
      <p:sp>
        <p:nvSpPr>
          <p:cNvPr id="9" name="Text Box 5"/>
          <p:cNvSpPr txBox="1">
            <a:spLocks noChangeArrowheads="1"/>
          </p:cNvSpPr>
          <p:nvPr/>
        </p:nvSpPr>
        <p:spPr bwMode="auto">
          <a:xfrm>
            <a:off x="3050777" y="5781242"/>
            <a:ext cx="1253805" cy="430855"/>
          </a:xfrm>
          <a:prstGeom prst="rect">
            <a:avLst/>
          </a:prstGeom>
          <a:noFill/>
          <a:ln w="9525" algn="ctr">
            <a:noFill/>
            <a:miter lim="800000"/>
            <a:headEnd/>
            <a:tailEnd/>
          </a:ln>
          <a:effectLst/>
        </p:spPr>
        <p:txBody>
          <a:bodyPr wrap="none" lIns="91408" tIns="45704" rIns="91408" bIns="45704">
            <a:spAutoFit/>
          </a:bodyPr>
          <a:lstStyle/>
          <a:p>
            <a:pPr algn="l" eaLnBrk="0" hangingPunct="0"/>
            <a:r>
              <a:rPr lang="sv-SE" sz="1100" dirty="0"/>
              <a:t>VIKTIGA</a:t>
            </a:r>
          </a:p>
          <a:p>
            <a:pPr algn="l" eaLnBrk="0" hangingPunct="0"/>
            <a:r>
              <a:rPr lang="sv-SE" sz="1100" dirty="0"/>
              <a:t>IAKTTAGELSER</a:t>
            </a:r>
          </a:p>
        </p:txBody>
      </p:sp>
      <p:sp>
        <p:nvSpPr>
          <p:cNvPr id="10" name="Text Box 225"/>
          <p:cNvSpPr txBox="1">
            <a:spLocks noChangeArrowheads="1"/>
          </p:cNvSpPr>
          <p:nvPr/>
        </p:nvSpPr>
        <p:spPr bwMode="auto">
          <a:xfrm>
            <a:off x="4774863" y="5781242"/>
            <a:ext cx="1315495" cy="430855"/>
          </a:xfrm>
          <a:prstGeom prst="rect">
            <a:avLst/>
          </a:prstGeom>
          <a:noFill/>
          <a:ln w="9525" algn="ctr">
            <a:noFill/>
            <a:miter lim="800000"/>
            <a:headEnd/>
            <a:tailEnd/>
          </a:ln>
          <a:effectLst/>
        </p:spPr>
        <p:txBody>
          <a:bodyPr wrap="square" lIns="91408" tIns="45704" rIns="91408" bIns="45704">
            <a:spAutoFit/>
          </a:bodyPr>
          <a:lstStyle/>
          <a:p>
            <a:pPr algn="l" eaLnBrk="0" hangingPunct="0"/>
            <a:r>
              <a:rPr lang="sv-SE" sz="1100" dirty="0"/>
              <a:t>MINDRE</a:t>
            </a:r>
          </a:p>
          <a:p>
            <a:pPr algn="l" eaLnBrk="0" hangingPunct="0"/>
            <a:r>
              <a:rPr lang="sv-SE" sz="1100" dirty="0"/>
              <a:t>IAKTTAGELSER </a:t>
            </a:r>
          </a:p>
        </p:txBody>
      </p:sp>
      <p:sp>
        <p:nvSpPr>
          <p:cNvPr id="11" name="Text Box 224"/>
          <p:cNvSpPr txBox="1">
            <a:spLocks noChangeArrowheads="1"/>
          </p:cNvSpPr>
          <p:nvPr/>
        </p:nvSpPr>
        <p:spPr bwMode="auto">
          <a:xfrm>
            <a:off x="6431484" y="5781242"/>
            <a:ext cx="1668405" cy="430855"/>
          </a:xfrm>
          <a:prstGeom prst="rect">
            <a:avLst/>
          </a:prstGeom>
          <a:noFill/>
          <a:ln w="9525" algn="ctr">
            <a:noFill/>
            <a:miter lim="800000"/>
            <a:headEnd/>
            <a:tailEnd/>
          </a:ln>
          <a:effectLst/>
        </p:spPr>
        <p:txBody>
          <a:bodyPr wrap="square" lIns="91408" tIns="45704" rIns="91408" bIns="45704">
            <a:spAutoFit/>
          </a:bodyPr>
          <a:lstStyle/>
          <a:p>
            <a:pPr algn="l" eaLnBrk="0" hangingPunct="0"/>
            <a:r>
              <a:rPr lang="sv-SE" sz="1100" dirty="0"/>
              <a:t>INGA</a:t>
            </a:r>
          </a:p>
          <a:p>
            <a:pPr algn="l" eaLnBrk="0" hangingPunct="0"/>
            <a:r>
              <a:rPr lang="sv-SE" sz="1100" dirty="0"/>
              <a:t>IAKTTAGELSER</a:t>
            </a:r>
          </a:p>
        </p:txBody>
      </p:sp>
      <p:sp>
        <p:nvSpPr>
          <p:cNvPr id="12" name="AutoShape 6"/>
          <p:cNvSpPr>
            <a:spLocks noChangeArrowheads="1"/>
          </p:cNvSpPr>
          <p:nvPr/>
        </p:nvSpPr>
        <p:spPr bwMode="auto">
          <a:xfrm>
            <a:off x="4590140" y="5790439"/>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endParaRPr lang="sv-SE" dirty="0"/>
          </a:p>
        </p:txBody>
      </p:sp>
      <p:sp>
        <p:nvSpPr>
          <p:cNvPr id="13" name="AutoShape 246"/>
          <p:cNvSpPr>
            <a:spLocks noChangeArrowheads="1"/>
          </p:cNvSpPr>
          <p:nvPr/>
        </p:nvSpPr>
        <p:spPr bwMode="auto">
          <a:xfrm>
            <a:off x="2866053" y="5788853"/>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endParaRPr lang="sv-SE" dirty="0"/>
          </a:p>
        </p:txBody>
      </p:sp>
      <p:sp>
        <p:nvSpPr>
          <p:cNvPr id="15" name="AutoShape 4"/>
          <p:cNvSpPr>
            <a:spLocks noChangeArrowheads="1"/>
          </p:cNvSpPr>
          <p:nvPr/>
        </p:nvSpPr>
        <p:spPr bwMode="auto">
          <a:xfrm>
            <a:off x="1256523" y="5790439"/>
            <a:ext cx="215900" cy="215900"/>
          </a:xfrm>
          <a:prstGeom prst="flowChartConnector">
            <a:avLst/>
          </a:prstGeom>
          <a:solidFill>
            <a:srgbClr val="FF0000"/>
          </a:solidFill>
          <a:ln w="9525" algn="ctr">
            <a:solidFill>
              <a:schemeClr val="tx1"/>
            </a:solidFill>
            <a:round/>
            <a:headEnd/>
            <a:tailEnd/>
          </a:ln>
          <a:effectLst/>
        </p:spPr>
        <p:txBody>
          <a:bodyPr wrap="none" lIns="91408" tIns="45704" rIns="91408" bIns="45704" anchor="ctr"/>
          <a:lstStyle/>
          <a:p>
            <a:endParaRPr lang="sv-SE" dirty="0"/>
          </a:p>
        </p:txBody>
      </p:sp>
      <p:sp>
        <p:nvSpPr>
          <p:cNvPr id="33" name="Rectangle 32"/>
          <p:cNvSpPr/>
          <p:nvPr/>
        </p:nvSpPr>
        <p:spPr>
          <a:xfrm>
            <a:off x="457200" y="1228848"/>
            <a:ext cx="8229600" cy="2675740"/>
          </a:xfrm>
          <a:prstGeom prst="rect">
            <a:avLst/>
          </a:prstGeom>
        </p:spPr>
        <p:txBody>
          <a:bodyPr lIns="0" rIns="0">
            <a:noAutofit/>
          </a:bodyPr>
          <a:lstStyle/>
          <a:p>
            <a:pPr>
              <a:spcBef>
                <a:spcPct val="20000"/>
              </a:spcBef>
              <a:buClr>
                <a:schemeClr val="accent2"/>
              </a:buClr>
              <a:buSzPct val="70000"/>
            </a:pPr>
            <a:endParaRPr lang="sv-SE" sz="1400" i="1" dirty="0">
              <a:solidFill>
                <a:schemeClr val="bg1"/>
              </a:solidFill>
              <a:latin typeface="EYInterstate Light" pitchFamily="2" charset="0"/>
            </a:endParaRPr>
          </a:p>
        </p:txBody>
      </p:sp>
      <p:sp>
        <p:nvSpPr>
          <p:cNvPr id="14" name="AutoShape 6">
            <a:extLst>
              <a:ext uri="{FF2B5EF4-FFF2-40B4-BE49-F238E27FC236}">
                <a16:creationId xmlns:a16="http://schemas.microsoft.com/office/drawing/2014/main" id="{9D2DA35F-A8A4-451F-9CF8-B704D7DC3ECD}"/>
              </a:ext>
            </a:extLst>
          </p:cNvPr>
          <p:cNvSpPr>
            <a:spLocks noChangeArrowheads="1"/>
          </p:cNvSpPr>
          <p:nvPr/>
        </p:nvSpPr>
        <p:spPr bwMode="auto">
          <a:xfrm>
            <a:off x="3838189" y="2287955"/>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endParaRPr lang="sv-SE" dirty="0"/>
          </a:p>
        </p:txBody>
      </p:sp>
    </p:spTree>
    <p:extLst>
      <p:ext uri="{BB962C8B-B14F-4D97-AF65-F5344CB8AC3E}">
        <p14:creationId xmlns:p14="http://schemas.microsoft.com/office/powerpoint/2010/main" val="3387198448"/>
      </p:ext>
    </p:extLst>
  </p:cSld>
  <p:clrMapOvr>
    <a:masterClrMapping/>
  </p:clrMapOvr>
</p:sld>
</file>

<file path=ppt/theme/theme1.xml><?xml version="1.0" encoding="utf-8"?>
<a:theme xmlns:a="http://schemas.openxmlformats.org/drawingml/2006/main" name="Tema från Analytics Slides 170524 från Grunditz">
  <a:themeElements>
    <a:clrScheme name="Custom 1">
      <a:dk1>
        <a:srgbClr val="000000"/>
      </a:dk1>
      <a:lt1>
        <a:srgbClr val="808080"/>
      </a:lt1>
      <a:dk2>
        <a:srgbClr val="FFFFFF"/>
      </a:dk2>
      <a:lt2>
        <a:srgbClr val="808080"/>
      </a:lt2>
      <a:accent1>
        <a:srgbClr val="FFE600"/>
      </a:accent1>
      <a:accent2>
        <a:srgbClr val="80808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Tema från Analytics Slides 170524 från Grunditz" id="{007579BD-8A6C-4B6B-BC38-9EFE5A3E67D6}" vid="{C9CC13F0-461D-427C-A7A7-4C63956DF75A}"/>
    </a:ext>
  </a:extLst>
</a:theme>
</file>

<file path=ppt/theme/theme2.xml><?xml version="1.0" encoding="utf-8"?>
<a:theme xmlns:a="http://schemas.openxmlformats.org/drawingml/2006/main" name="1_Tema från Analytics Slides 170524 från Grunditz">
  <a:themeElements>
    <a:clrScheme name="Custom 1">
      <a:dk1>
        <a:srgbClr val="000000"/>
      </a:dk1>
      <a:lt1>
        <a:srgbClr val="808080"/>
      </a:lt1>
      <a:dk2>
        <a:srgbClr val="FFFFFF"/>
      </a:dk2>
      <a:lt2>
        <a:srgbClr val="808080"/>
      </a:lt2>
      <a:accent1>
        <a:srgbClr val="FFE600"/>
      </a:accent1>
      <a:accent2>
        <a:srgbClr val="80808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Tema från Analytics Slides 170524 från Grunditz" id="{007579BD-8A6C-4B6B-BC38-9EFE5A3E67D6}" vid="{C9CC13F0-461D-427C-A7A7-4C63956DF7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ZMExtensions</vt:lpwstr>
  </property>
  <property fmtid="{D5CDD505-2E9C-101B-9397-08002B2CF9AE}" pid="3" name="SizeBefore">
    <vt:lpwstr>4900092</vt:lpwstr>
  </property>
  <property fmtid="{D5CDD505-2E9C-101B-9397-08002B2CF9AE}" pid="4" name="OptimizationTime">
    <vt:lpwstr>20230131_1412</vt:lpwstr>
  </property>
</Properties>
</file>

<file path=docProps/app.xml><?xml version="1.0" encoding="utf-8"?>
<Properties xmlns="http://schemas.openxmlformats.org/officeDocument/2006/extended-properties" xmlns:vt="http://schemas.openxmlformats.org/officeDocument/2006/docPropsVTypes">
  <Template>EY regular presentation 2015 v1</Template>
  <TotalTime>9018</TotalTime>
  <Words>1008</Words>
  <Application>Microsoft Office PowerPoint</Application>
  <PresentationFormat>On-screen Show (4:3)</PresentationFormat>
  <Paragraphs>138</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 Unicode MS</vt:lpstr>
      <vt:lpstr>EYInterstate</vt:lpstr>
      <vt:lpstr>EYInterstate Light</vt:lpstr>
      <vt:lpstr>Wingdings</vt:lpstr>
      <vt:lpstr>Tema från Analytics Slides 170524 från Grunditz</vt:lpstr>
      <vt:lpstr>1_Tema från Analytics Slides 170524 från Grunditz</vt:lpstr>
      <vt:lpstr>PowerPoint Presentation</vt:lpstr>
      <vt:lpstr>Agenda</vt:lpstr>
      <vt:lpstr>Uppdrag, riskbedömning och fokusområde Översikt av 2022 års revision</vt:lpstr>
      <vt:lpstr>Uppdrag, riskbedömning och fokusområde Översikt av 2022 års revision </vt:lpstr>
      <vt:lpstr>Status och kvarstående åtgärder</vt:lpstr>
      <vt:lpstr>Sammanfattning av iakttagelser från granskning av intern styrning och kontroll </vt:lpstr>
      <vt:lpstr>Sammanfattning av iakttagelser från granskning av intern styrning och kontroll </vt:lpstr>
      <vt:lpstr>Sammanfattning av iakttagelser från bokslutsgranskning </vt:lpstr>
      <vt:lpstr>Sammanfattning av iakttagelser från bokslutsgranskning </vt:lpstr>
      <vt:lpstr>Sammanfattande revisionsnoteringar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Conny Andersson</dc:creator>
  <cp:lastModifiedBy>Filip Byegård</cp:lastModifiedBy>
  <cp:revision>797</cp:revision>
  <cp:lastPrinted>2021-02-10T07:56:59Z</cp:lastPrinted>
  <dcterms:created xsi:type="dcterms:W3CDTF">2015-04-14T23:52:46Z</dcterms:created>
  <dcterms:modified xsi:type="dcterms:W3CDTF">2023-01-31T13:12:23Z</dcterms:modified>
</cp:coreProperties>
</file>