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5"/>
    <p:sldMasterId id="2147483671" r:id="rId6"/>
  </p:sldMasterIdLst>
  <p:notesMasterIdLst>
    <p:notesMasterId r:id="rId19"/>
  </p:notesMasterIdLst>
  <p:sldIdLst>
    <p:sldId id="256" r:id="rId7"/>
    <p:sldId id="391" r:id="rId8"/>
    <p:sldId id="404" r:id="rId9"/>
    <p:sldId id="393" r:id="rId10"/>
    <p:sldId id="394" r:id="rId11"/>
    <p:sldId id="397" r:id="rId12"/>
    <p:sldId id="398" r:id="rId13"/>
    <p:sldId id="399" r:id="rId14"/>
    <p:sldId id="392" r:id="rId15"/>
    <p:sldId id="400" r:id="rId16"/>
    <p:sldId id="401" r:id="rId17"/>
    <p:sldId id="403" r:id="rId18"/>
  </p:sldIdLst>
  <p:sldSz cx="9144000" cy="5143500" type="screen16x9"/>
  <p:notesSz cx="6794500" cy="9931400"/>
  <p:defaultTextStyle>
    <a:defPPr>
      <a:defRPr lang="sv-S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2D7"/>
    <a:srgbClr val="1190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34" autoAdjust="0"/>
  </p:normalViewPr>
  <p:slideViewPr>
    <p:cSldViewPr snapToGrid="0" snapToObjects="1">
      <p:cViewPr varScale="1">
        <p:scale>
          <a:sx n="125" d="100"/>
          <a:sy n="125" d="100"/>
        </p:scale>
        <p:origin x="660" y="60"/>
      </p:cViewPr>
      <p:guideLst>
        <p:guide orient="horz" pos="162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18AF0014-4376-4DFC-97E1-0791D22BA0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61DEC5D-EBD1-469E-A162-EE4326490DA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A12A9CF-34C0-433D-B5AA-28E4C9256A39}" type="datetimeFigureOut">
              <a:rPr lang="sv-SE"/>
              <a:pPr>
                <a:defRPr/>
              </a:pPr>
              <a:t>2019-10-15</a:t>
            </a:fld>
            <a:endParaRPr lang="sv-SE"/>
          </a:p>
        </p:txBody>
      </p:sp>
      <p:sp>
        <p:nvSpPr>
          <p:cNvPr id="4" name="Platshållare för bildobjekt 3">
            <a:extLst>
              <a:ext uri="{FF2B5EF4-FFF2-40B4-BE49-F238E27FC236}">
                <a16:creationId xmlns:a16="http://schemas.microsoft.com/office/drawing/2014/main" id="{F0DD2992-7C4A-4B31-B80F-F958DC5CF1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>
            <a:extLst>
              <a:ext uri="{FF2B5EF4-FFF2-40B4-BE49-F238E27FC236}">
                <a16:creationId xmlns:a16="http://schemas.microsoft.com/office/drawing/2014/main" id="{0DE5DC10-B161-48C1-88C0-6A15C9B2C7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5B6D39A-1D28-4448-A6C5-B07B06CB39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3F5754D-1CF0-4EE7-8721-2121B150A5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942FD5B-DBB4-4C54-985F-4E213E001F2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336DF-B56D-4AF1-BD96-564C805FA447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9931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text 15"/>
          <p:cNvSpPr>
            <a:spLocks noGrp="1"/>
          </p:cNvSpPr>
          <p:nvPr>
            <p:ph type="body" sz="quarter" idx="10"/>
          </p:nvPr>
        </p:nvSpPr>
        <p:spPr>
          <a:xfrm>
            <a:off x="1169882" y="1664159"/>
            <a:ext cx="6804236" cy="553998"/>
          </a:xfrm>
          <a:prstGeom prst="rect">
            <a:avLst/>
          </a:prstGeom>
        </p:spPr>
        <p:txBody>
          <a:bodyPr/>
          <a:lstStyle>
            <a:lvl1pPr>
              <a:defRPr sz="4800" b="1" i="0" kern="1200" cap="all" baseline="0">
                <a:latin typeface="Arial"/>
                <a:cs typeface="Arial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164052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/>
          <p:cNvSpPr>
            <a:spLocks noGrp="1"/>
          </p:cNvSpPr>
          <p:nvPr>
            <p:ph type="body" sz="quarter" idx="10"/>
          </p:nvPr>
        </p:nvSpPr>
        <p:spPr>
          <a:xfrm>
            <a:off x="488950" y="557035"/>
            <a:ext cx="8101220" cy="707886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l">
              <a:buNone/>
              <a:defRPr sz="4000" b="1" i="0" cap="none">
                <a:solidFill>
                  <a:srgbClr val="00A2D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5" name="Platshållare för text 13"/>
          <p:cNvSpPr>
            <a:spLocks noGrp="1"/>
          </p:cNvSpPr>
          <p:nvPr>
            <p:ph type="body" sz="quarter" idx="12"/>
          </p:nvPr>
        </p:nvSpPr>
        <p:spPr>
          <a:xfrm>
            <a:off x="488951" y="1494107"/>
            <a:ext cx="6017889" cy="2763834"/>
          </a:xfrm>
          <a:prstGeom prst="rect">
            <a:avLst/>
          </a:prstGeom>
        </p:spPr>
        <p:txBody>
          <a:bodyPr vert="horz">
            <a:spAutoFit/>
          </a:bodyPr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/>
              <a:buChar char="•"/>
              <a:tabLst/>
              <a:defRPr sz="2400" b="0" i="0" baseline="0">
                <a:latin typeface="Arial"/>
                <a:cs typeface="Arial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202429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/>
          <p:cNvSpPr>
            <a:spLocks noGrp="1"/>
          </p:cNvSpPr>
          <p:nvPr>
            <p:ph type="body" sz="quarter" idx="10"/>
          </p:nvPr>
        </p:nvSpPr>
        <p:spPr>
          <a:xfrm>
            <a:off x="488950" y="556200"/>
            <a:ext cx="8215375" cy="707886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l">
              <a:buNone/>
              <a:defRPr sz="4000" b="1" i="0" cap="none">
                <a:solidFill>
                  <a:srgbClr val="00A2D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Platshållare för bild 20"/>
          <p:cNvSpPr>
            <a:spLocks noGrp="1"/>
          </p:cNvSpPr>
          <p:nvPr>
            <p:ph type="pic" sz="quarter" idx="13"/>
          </p:nvPr>
        </p:nvSpPr>
        <p:spPr>
          <a:xfrm>
            <a:off x="488950" y="1493100"/>
            <a:ext cx="5632616" cy="2372916"/>
          </a:xfrm>
          <a:prstGeom prst="rect">
            <a:avLst/>
          </a:prstGeom>
          <a:noFill/>
        </p:spPr>
        <p:txBody>
          <a:bodyPr vert="horz"/>
          <a:lstStyle>
            <a:lvl1pPr marL="0" indent="0">
              <a:buNone/>
              <a:defRPr sz="1800">
                <a:latin typeface=""/>
              </a:defRPr>
            </a:lvl1pPr>
          </a:lstStyle>
          <a:p>
            <a:pPr lvl="0"/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723599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7"/>
          <p:cNvSpPr>
            <a:spLocks noGrp="1"/>
          </p:cNvSpPr>
          <p:nvPr>
            <p:ph type="body" sz="quarter" idx="10"/>
          </p:nvPr>
        </p:nvSpPr>
        <p:spPr>
          <a:xfrm>
            <a:off x="488950" y="556200"/>
            <a:ext cx="8139422" cy="707886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l">
              <a:buNone/>
              <a:defRPr sz="4000" b="1" i="0" cap="none">
                <a:solidFill>
                  <a:srgbClr val="00A2D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text 13"/>
          <p:cNvSpPr>
            <a:spLocks noGrp="1"/>
          </p:cNvSpPr>
          <p:nvPr>
            <p:ph type="body" sz="quarter" idx="12"/>
          </p:nvPr>
        </p:nvSpPr>
        <p:spPr>
          <a:xfrm>
            <a:off x="488951" y="1493101"/>
            <a:ext cx="4497046" cy="1797415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 sz="2400" b="0" i="0" baseline="0">
                <a:latin typeface="Arial"/>
                <a:cs typeface="Arial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6" name="Platshållare för bild 20"/>
          <p:cNvSpPr>
            <a:spLocks noGrp="1"/>
          </p:cNvSpPr>
          <p:nvPr>
            <p:ph type="pic" sz="quarter" idx="13"/>
          </p:nvPr>
        </p:nvSpPr>
        <p:spPr>
          <a:xfrm>
            <a:off x="5243822" y="1493101"/>
            <a:ext cx="3384550" cy="1425197"/>
          </a:xfrm>
          <a:prstGeom prst="rect">
            <a:avLst/>
          </a:prstGeom>
          <a:noFill/>
        </p:spPr>
        <p:txBody>
          <a:bodyPr vert="horz"/>
          <a:lstStyle>
            <a:lvl1pPr marL="0" indent="0">
              <a:buNone/>
              <a:defRPr sz="1800">
                <a:latin typeface=""/>
              </a:defRPr>
            </a:lvl1pPr>
          </a:lstStyle>
          <a:p>
            <a:pPr lvl="0"/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52767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7"/>
          <p:cNvSpPr>
            <a:spLocks noGrp="1"/>
          </p:cNvSpPr>
          <p:nvPr>
            <p:ph type="body" sz="quarter" idx="10"/>
          </p:nvPr>
        </p:nvSpPr>
        <p:spPr>
          <a:xfrm>
            <a:off x="488951" y="556200"/>
            <a:ext cx="8158297" cy="707886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l">
              <a:buNone/>
              <a:defRPr sz="4000" b="1" i="0" cap="none">
                <a:solidFill>
                  <a:srgbClr val="00A2D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text 13"/>
          <p:cNvSpPr>
            <a:spLocks noGrp="1"/>
          </p:cNvSpPr>
          <p:nvPr>
            <p:ph type="body" sz="quarter" idx="12"/>
          </p:nvPr>
        </p:nvSpPr>
        <p:spPr>
          <a:xfrm>
            <a:off x="488951" y="1493101"/>
            <a:ext cx="6017889" cy="1797415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 sz="2400" b="0" i="0" baseline="0">
                <a:latin typeface="Arial"/>
                <a:cs typeface="Arial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187339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vå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7"/>
          <p:cNvSpPr>
            <a:spLocks noGrp="1"/>
          </p:cNvSpPr>
          <p:nvPr>
            <p:ph type="body" sz="quarter" idx="10"/>
          </p:nvPr>
        </p:nvSpPr>
        <p:spPr>
          <a:xfrm>
            <a:off x="488950" y="556200"/>
            <a:ext cx="7680272" cy="707886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l">
              <a:buNone/>
              <a:defRPr sz="4000" b="1" i="0" cap="none">
                <a:solidFill>
                  <a:srgbClr val="00A2D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text 13"/>
          <p:cNvSpPr>
            <a:spLocks noGrp="1"/>
          </p:cNvSpPr>
          <p:nvPr>
            <p:ph type="body" sz="quarter" idx="12"/>
          </p:nvPr>
        </p:nvSpPr>
        <p:spPr>
          <a:xfrm>
            <a:off x="488950" y="1493101"/>
            <a:ext cx="7680273" cy="1581972"/>
          </a:xfrm>
          <a:prstGeom prst="rect">
            <a:avLst/>
          </a:prstGeom>
        </p:spPr>
        <p:txBody>
          <a:bodyPr vert="horz" wrap="square" numCol="2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 sz="2400" b="0" i="0" baseline="0">
                <a:latin typeface="Arial"/>
                <a:cs typeface="Arial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2108683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7"/>
          <p:cNvSpPr>
            <a:spLocks noGrp="1"/>
          </p:cNvSpPr>
          <p:nvPr>
            <p:ph type="body" sz="quarter" idx="10"/>
          </p:nvPr>
        </p:nvSpPr>
        <p:spPr>
          <a:xfrm>
            <a:off x="488950" y="556200"/>
            <a:ext cx="7680272" cy="707886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l">
              <a:buNone/>
              <a:defRPr sz="4000" b="1" i="0" cap="none">
                <a:solidFill>
                  <a:srgbClr val="00A2D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109160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latshållare för text 5"/>
          <p:cNvSpPr>
            <a:spLocks noGrp="1"/>
          </p:cNvSpPr>
          <p:nvPr>
            <p:ph type="body" sz="quarter" idx="11" hasCustomPrompt="1"/>
          </p:nvPr>
        </p:nvSpPr>
        <p:spPr>
          <a:xfrm>
            <a:off x="702618" y="1167594"/>
            <a:ext cx="6749702" cy="3240360"/>
          </a:xfrm>
          <a:prstGeom prst="rect">
            <a:avLst/>
          </a:prstGeom>
        </p:spPr>
        <p:txBody>
          <a:bodyPr/>
          <a:lstStyle>
            <a:lvl1pPr>
              <a:buClr>
                <a:srgbClr val="84BD00"/>
              </a:buClr>
              <a:defRPr sz="1350" baseline="0"/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7" name="Platshållare för text 16"/>
          <p:cNvSpPr>
            <a:spLocks noGrp="1"/>
          </p:cNvSpPr>
          <p:nvPr>
            <p:ph type="body" sz="quarter" idx="12" hasCustomPrompt="1"/>
          </p:nvPr>
        </p:nvSpPr>
        <p:spPr>
          <a:xfrm>
            <a:off x="663574" y="303498"/>
            <a:ext cx="7796858" cy="3780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 baseline="0"/>
            </a:lvl1pPr>
          </a:lstStyle>
          <a:p>
            <a:pPr lvl="0"/>
            <a:r>
              <a:rPr lang="sv-SE" dirty="0"/>
              <a:t>Klicka här för att lägga till rubrik</a:t>
            </a:r>
          </a:p>
        </p:txBody>
      </p:sp>
      <p:sp>
        <p:nvSpPr>
          <p:cNvPr id="9" name="Platshållare för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664519" y="624390"/>
            <a:ext cx="7795914" cy="323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2013-10-14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CBFEDF8-67AF-4182-B301-45BEEE85F88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85820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63574" y="303498"/>
            <a:ext cx="7796858" cy="3780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 baseline="0"/>
            </a:lvl1pPr>
          </a:lstStyle>
          <a:p>
            <a:pPr lvl="0"/>
            <a:r>
              <a:rPr lang="sv-SE" dirty="0"/>
              <a:t>Klicka här för att lägga till rubrik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2" hasCustomPrompt="1"/>
          </p:nvPr>
        </p:nvSpPr>
        <p:spPr>
          <a:xfrm>
            <a:off x="664519" y="624390"/>
            <a:ext cx="7795914" cy="323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sv-SE"/>
              <a:t>2013-10-14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CBFEDF8-67AF-4182-B301-45BEEE85F88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5277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objekt 3">
            <a:extLst>
              <a:ext uri="{FF2B5EF4-FFF2-40B4-BE49-F238E27FC236}">
                <a16:creationId xmlns:a16="http://schemas.microsoft.com/office/drawing/2014/main" id="{3E154DCF-9B94-4EFF-BEE1-7012133259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6075" cy="519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bg1"/>
          </a:solidFill>
          <a:latin typeface="Mercedes Serial Bold"/>
          <a:ea typeface="Mercedes Serial Bold"/>
          <a:cs typeface="Mercedes Serial Bold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Mercedes Serial Bold"/>
          <a:ea typeface="Mercedes Serial Bold"/>
          <a:cs typeface="Mercedes Serial Bold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Mercedes Serial Bold"/>
          <a:ea typeface="Mercedes Serial Bold"/>
          <a:cs typeface="Mercedes Serial Bold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Mercedes Serial Bold"/>
          <a:ea typeface="Mercedes Serial Bold"/>
          <a:cs typeface="Mercedes Serial Bold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Mercedes Serial Bold"/>
          <a:ea typeface="Mercedes Serial Bold"/>
          <a:cs typeface="Mercedes Serial Bold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Mercedes Serial Bold"/>
          <a:ea typeface="Mercedes Serial Bold"/>
          <a:cs typeface="Mercedes Serial Bold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Mercedes Serial Bold"/>
          <a:ea typeface="Mercedes Serial Bold"/>
          <a:cs typeface="Mercedes Serial Bold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Mercedes Serial Bold"/>
          <a:ea typeface="Mercedes Serial Bold"/>
          <a:cs typeface="Mercedes Serial Bold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Mercedes Serial Bold"/>
          <a:ea typeface="Mercedes Serial Bold"/>
          <a:cs typeface="Mercedes Serial Bold"/>
        </a:defRPr>
      </a:lvl9pPr>
    </p:titleStyle>
    <p:bodyStyle>
      <a:lvl1pPr algn="ctr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3400" kern="1200">
          <a:solidFill>
            <a:schemeClr val="bg1"/>
          </a:solidFill>
          <a:latin typeface="DINOT"/>
          <a:ea typeface="DINOT"/>
          <a:cs typeface="DINOT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DINOT"/>
          <a:cs typeface="DINO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DINOT"/>
          <a:cs typeface="DINO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DINOT"/>
          <a:cs typeface="DINO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DINOT"/>
          <a:cs typeface="DINO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dobjekt 1" descr="12.jpg">
            <a:extLst>
              <a:ext uri="{FF2B5EF4-FFF2-40B4-BE49-F238E27FC236}">
                <a16:creationId xmlns:a16="http://schemas.microsoft.com/office/drawing/2014/main" id="{8EDCF17E-B9C2-402D-8330-EC77AB09F7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6075" cy="519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.emf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Excel_Worksheet.xlsx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6.emf"/><Relationship Id="rId2" Type="http://schemas.openxmlformats.org/officeDocument/2006/relationships/tags" Target="../tags/tag3.xml"/><Relationship Id="rId1" Type="http://schemas.openxmlformats.org/officeDocument/2006/relationships/vmlDrawing" Target="../drawings/vmlDrawing4.vml"/><Relationship Id="rId6" Type="http://schemas.openxmlformats.org/officeDocument/2006/relationships/package" Target="../embeddings/Microsoft_Excel_Worksheet12.xlsx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7.emf"/><Relationship Id="rId2" Type="http://schemas.openxmlformats.org/officeDocument/2006/relationships/tags" Target="../tags/tag4.xml"/><Relationship Id="rId1" Type="http://schemas.openxmlformats.org/officeDocument/2006/relationships/vmlDrawing" Target="../drawings/vmlDrawing5.vml"/><Relationship Id="rId6" Type="http://schemas.openxmlformats.org/officeDocument/2006/relationships/package" Target="../embeddings/Microsoft_Excel_Worksheet3.xlsx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5.xlsx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8.emf"/><Relationship Id="rId2" Type="http://schemas.openxmlformats.org/officeDocument/2006/relationships/tags" Target="../tags/tag5.xml"/><Relationship Id="rId1" Type="http://schemas.openxmlformats.org/officeDocument/2006/relationships/vmlDrawing" Target="../drawings/vmlDrawing6.vml"/><Relationship Id="rId6" Type="http://schemas.openxmlformats.org/officeDocument/2006/relationships/package" Target="../embeddings/Microsoft_Excel_Worksheet4.xlsx"/><Relationship Id="rId5" Type="http://schemas.openxmlformats.org/officeDocument/2006/relationships/image" Target="../media/image3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7.vml"/><Relationship Id="rId6" Type="http://schemas.openxmlformats.org/officeDocument/2006/relationships/package" Target="../embeddings/Microsoft_Excel_Worksheet6.xlsx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Worksheet56.xls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3.emf"/><Relationship Id="rId5" Type="http://schemas.openxmlformats.org/officeDocument/2006/relationships/package" Target="../embeddings/Microsoft_Excel_Worksheet8.xlsx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23398D5-5582-46F9-A8E3-AC4DBFD317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1663700"/>
            <a:ext cx="6804025" cy="77978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sv-SE" dirty="0">
                <a:ea typeface="+mn-ea"/>
              </a:rPr>
              <a:t>Budget2020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sv-SE" dirty="0">
                <a:ea typeface="+mn-ea"/>
              </a:rPr>
              <a:t>styrelsemöte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sv-SE" dirty="0">
                <a:ea typeface="+mn-ea"/>
              </a:rPr>
              <a:t>2019-10-24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F9668E8B-F04D-4D55-A813-60AF7F9714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686458"/>
              </p:ext>
            </p:extLst>
          </p:nvPr>
        </p:nvGraphicFramePr>
        <p:xfrm>
          <a:off x="1076960" y="35560"/>
          <a:ext cx="6629682" cy="445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2" name="Worksheet" r:id="rId3" imgW="7861423" imgH="5899241" progId="Excel.Sheet.12">
                  <p:embed/>
                </p:oleObj>
              </mc:Choice>
              <mc:Fallback>
                <p:oleObj name="Worksheet" r:id="rId3" imgW="7861423" imgH="589924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6960" y="35560"/>
                        <a:ext cx="6629682" cy="4450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0745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FEB1A77F-6EFB-4A0B-9EAE-ACC4D99510B1}"/>
              </a:ext>
            </a:extLst>
          </p:cNvPr>
          <p:cNvSpPr txBox="1"/>
          <p:nvPr/>
        </p:nvSpPr>
        <p:spPr>
          <a:xfrm>
            <a:off x="1132840" y="20320"/>
            <a:ext cx="582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Investeringar 2020</a:t>
            </a:r>
            <a:endParaRPr lang="en-GB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667B5CFA-BF35-4BA1-84F1-8AFDE52AF3D8}"/>
              </a:ext>
            </a:extLst>
          </p:cNvPr>
          <p:cNvSpPr txBox="1"/>
          <p:nvPr/>
        </p:nvSpPr>
        <p:spPr>
          <a:xfrm>
            <a:off x="1036320" y="787400"/>
            <a:ext cx="61264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Nyproduktion</a:t>
            </a:r>
            <a:r>
              <a:rPr lang="sv-SE" dirty="0"/>
              <a:t>				</a:t>
            </a:r>
            <a:r>
              <a:rPr lang="sv-SE" b="1" dirty="0"/>
              <a:t>Investering 2020</a:t>
            </a:r>
          </a:p>
          <a:p>
            <a:r>
              <a:rPr lang="sv-SE" dirty="0"/>
              <a:t>Saffran bostäder 			52 150 tkr</a:t>
            </a:r>
          </a:p>
          <a:p>
            <a:r>
              <a:rPr lang="sv-SE" dirty="0"/>
              <a:t>Nytt kontor 				26 000 tkr</a:t>
            </a:r>
          </a:p>
          <a:p>
            <a:r>
              <a:rPr lang="sv-SE" dirty="0"/>
              <a:t>Restaurang				  2 000 tkr</a:t>
            </a:r>
          </a:p>
          <a:p>
            <a:r>
              <a:rPr lang="sv-SE" dirty="0"/>
              <a:t>3D-fastighet (bottenplan)	14 000 tkr</a:t>
            </a:r>
          </a:p>
          <a:p>
            <a:r>
              <a:rPr lang="sv-SE" dirty="0"/>
              <a:t>Gästgiveriet				</a:t>
            </a:r>
            <a:r>
              <a:rPr lang="sv-SE" u="sng" dirty="0"/>
              <a:t>  7 500 tkr </a:t>
            </a:r>
          </a:p>
          <a:p>
            <a:r>
              <a:rPr lang="sv-SE" dirty="0"/>
              <a:t>Summa 				       101 650 tkr</a:t>
            </a:r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Nedskrivning beräknat på Saffran -6 310 tkr</a:t>
            </a:r>
          </a:p>
          <a:p>
            <a:endParaRPr lang="sv-SE" dirty="0"/>
          </a:p>
          <a:p>
            <a:endParaRPr lang="sv-SE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6086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FEB1A77F-6EFB-4A0B-9EAE-ACC4D99510B1}"/>
              </a:ext>
            </a:extLst>
          </p:cNvPr>
          <p:cNvSpPr txBox="1"/>
          <p:nvPr/>
        </p:nvSpPr>
        <p:spPr>
          <a:xfrm>
            <a:off x="1132840" y="20320"/>
            <a:ext cx="582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Investeringar 2020</a:t>
            </a:r>
            <a:endParaRPr lang="en-GB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667B5CFA-BF35-4BA1-84F1-8AFDE52AF3D8}"/>
              </a:ext>
            </a:extLst>
          </p:cNvPr>
          <p:cNvSpPr txBox="1"/>
          <p:nvPr/>
        </p:nvSpPr>
        <p:spPr>
          <a:xfrm>
            <a:off x="1132840" y="428547"/>
            <a:ext cx="57505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Befintligt bestånd</a:t>
            </a:r>
            <a:r>
              <a:rPr lang="sv-SE" dirty="0"/>
              <a:t>			</a:t>
            </a:r>
            <a:r>
              <a:rPr lang="sv-SE" b="1" dirty="0"/>
              <a:t>Investering 2020</a:t>
            </a:r>
          </a:p>
          <a:p>
            <a:r>
              <a:rPr lang="sv-SE" dirty="0"/>
              <a:t>Fönster Norra				  7 500 tkr</a:t>
            </a:r>
          </a:p>
          <a:p>
            <a:r>
              <a:rPr lang="sv-SE" dirty="0"/>
              <a:t>Mark Trappa				  5 500 tkr</a:t>
            </a:r>
          </a:p>
          <a:p>
            <a:r>
              <a:rPr lang="sv-SE" dirty="0" err="1"/>
              <a:t>Relining</a:t>
            </a:r>
            <a:r>
              <a:rPr lang="sv-SE" dirty="0"/>
              <a:t>					  1 000 tkr</a:t>
            </a:r>
          </a:p>
          <a:p>
            <a:r>
              <a:rPr lang="sv-SE" dirty="0"/>
              <a:t>Garage Östra P2			  8 000 tkr</a:t>
            </a:r>
          </a:p>
          <a:p>
            <a:r>
              <a:rPr lang="sv-SE" dirty="0"/>
              <a:t>IMD Östra				  2 900 tkr </a:t>
            </a:r>
          </a:p>
          <a:p>
            <a:r>
              <a:rPr lang="sv-SE" dirty="0"/>
              <a:t>Ventilation ABC lokal		   1 000 tkr</a:t>
            </a:r>
          </a:p>
          <a:p>
            <a:r>
              <a:rPr lang="sv-SE" dirty="0"/>
              <a:t>Övriga projekt				</a:t>
            </a:r>
            <a:r>
              <a:rPr lang="sv-SE" u="sng" dirty="0"/>
              <a:t>   6 700 tkr</a:t>
            </a:r>
          </a:p>
          <a:p>
            <a:r>
              <a:rPr lang="sv-SE" dirty="0"/>
              <a:t>Summa					 32 600 tkr</a:t>
            </a:r>
          </a:p>
          <a:p>
            <a:endParaRPr lang="sv-SE" dirty="0"/>
          </a:p>
          <a:p>
            <a:r>
              <a:rPr lang="sv-SE" b="1" dirty="0"/>
              <a:t>Konverteringar / lokal till 4 lägenheter </a:t>
            </a:r>
            <a:r>
              <a:rPr lang="sv-SE" dirty="0"/>
              <a:t>(2st 3:or + 2st 1:or)</a:t>
            </a:r>
          </a:p>
          <a:p>
            <a:r>
              <a:rPr lang="sv-SE" dirty="0"/>
              <a:t>Saffran 12 till 4 </a:t>
            </a:r>
            <a:r>
              <a:rPr lang="sv-SE" dirty="0" err="1"/>
              <a:t>läg</a:t>
            </a:r>
            <a:r>
              <a:rPr lang="sv-SE" dirty="0"/>
              <a:t>		           4 000 tkr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5077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44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14" name="Objek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4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Tabell 18">
            <a:extLst>
              <a:ext uri="{FF2B5EF4-FFF2-40B4-BE49-F238E27FC236}">
                <a16:creationId xmlns:a16="http://schemas.microsoft.com/office/drawing/2014/main" id="{2E79C9A0-0D4B-4509-BE99-1D3B3D0E43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297802"/>
              </p:ext>
            </p:extLst>
          </p:nvPr>
        </p:nvGraphicFramePr>
        <p:xfrm>
          <a:off x="7284720" y="57960"/>
          <a:ext cx="1776092" cy="4906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6092">
                  <a:extLst>
                    <a:ext uri="{9D8B030D-6E8A-4147-A177-3AD203B41FA5}">
                      <a16:colId xmlns:a16="http://schemas.microsoft.com/office/drawing/2014/main" val="1849233059"/>
                    </a:ext>
                  </a:extLst>
                </a:gridCol>
              </a:tblGrid>
              <a:tr h="187765">
                <a:tc>
                  <a:txBody>
                    <a:bodyPr/>
                    <a:lstStyle/>
                    <a:p>
                      <a:r>
                        <a:rPr lang="sv-SE" sz="900" dirty="0">
                          <a:solidFill>
                            <a:sysClr val="windowText" lastClr="000000"/>
                          </a:solidFill>
                        </a:rPr>
                        <a:t>Kommentar: i mnkr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705608"/>
                  </a:ext>
                </a:extLst>
              </a:tr>
              <a:tr h="4700695">
                <a:tc>
                  <a:txBody>
                    <a:bodyPr/>
                    <a:lstStyle/>
                    <a:p>
                      <a:r>
                        <a:rPr lang="sv-SE" sz="900" u="sng" dirty="0"/>
                        <a:t>Avvikelse mot prognos:</a:t>
                      </a:r>
                    </a:p>
                    <a:p>
                      <a:r>
                        <a:rPr lang="sv-SE" sz="900" b="1" dirty="0">
                          <a:highlight>
                            <a:srgbClr val="FFFF00"/>
                          </a:highlight>
                        </a:rPr>
                        <a:t>INTÄKTER</a:t>
                      </a:r>
                      <a:r>
                        <a:rPr lang="sv-SE" sz="900" dirty="0"/>
                        <a:t>:</a:t>
                      </a:r>
                    </a:p>
                    <a:p>
                      <a:r>
                        <a:rPr lang="sv-SE" sz="900" dirty="0"/>
                        <a:t>Hyresjust fr 1/1-2020 1,8% = 4 mnkr.</a:t>
                      </a:r>
                    </a:p>
                    <a:p>
                      <a:r>
                        <a:rPr lang="sv-SE" sz="900" dirty="0"/>
                        <a:t>P-hus Saffran = 2,9 mnkr,</a:t>
                      </a:r>
                    </a:p>
                    <a:p>
                      <a:r>
                        <a:rPr lang="sv-SE" sz="900" dirty="0"/>
                        <a:t>Befintligt bestånd </a:t>
                      </a:r>
                      <a:r>
                        <a:rPr lang="sv-SE" sz="900" dirty="0" err="1"/>
                        <a:t>Pplatser</a:t>
                      </a:r>
                      <a:r>
                        <a:rPr lang="sv-SE" sz="900" dirty="0"/>
                        <a:t> 1,2 mnkr, lokaler 0,2 samt lägre bortfall 0,1.</a:t>
                      </a:r>
                    </a:p>
                    <a:p>
                      <a:endParaRPr lang="sv-SE" sz="900" dirty="0"/>
                    </a:p>
                    <a:p>
                      <a:r>
                        <a:rPr lang="sv-SE" sz="900" b="1" dirty="0">
                          <a:highlight>
                            <a:srgbClr val="FFFF00"/>
                          </a:highlight>
                        </a:rPr>
                        <a:t>CENTRALA</a:t>
                      </a:r>
                      <a:r>
                        <a:rPr lang="sv-SE" sz="900" dirty="0"/>
                        <a:t>:</a:t>
                      </a:r>
                    </a:p>
                    <a:p>
                      <a:r>
                        <a:rPr lang="sv-SE" sz="900" dirty="0"/>
                        <a:t>Lön byggledare/avtalsjust övriga -0,5 mnkr</a:t>
                      </a:r>
                    </a:p>
                    <a:p>
                      <a:endParaRPr lang="sv-SE" sz="900" dirty="0"/>
                    </a:p>
                    <a:p>
                      <a:r>
                        <a:rPr lang="sv-SE" sz="900" b="1" dirty="0">
                          <a:highlight>
                            <a:srgbClr val="FFFF00"/>
                          </a:highlight>
                        </a:rPr>
                        <a:t>ÖVRIGA</a:t>
                      </a:r>
                      <a:r>
                        <a:rPr lang="sv-SE" sz="900" dirty="0"/>
                        <a:t>:</a:t>
                      </a:r>
                    </a:p>
                    <a:p>
                      <a:r>
                        <a:rPr lang="sv-SE" sz="900" dirty="0"/>
                        <a:t>Avtalsjustering löner -0,3.</a:t>
                      </a:r>
                    </a:p>
                    <a:p>
                      <a:endParaRPr lang="sv-SE" sz="900" dirty="0"/>
                    </a:p>
                    <a:p>
                      <a:r>
                        <a:rPr lang="sv-SE" sz="900" b="1" dirty="0">
                          <a:highlight>
                            <a:srgbClr val="FFFF00"/>
                          </a:highlight>
                        </a:rPr>
                        <a:t>UNDERHÅLL</a:t>
                      </a:r>
                      <a:r>
                        <a:rPr lang="sv-SE" sz="900" dirty="0"/>
                        <a:t>:</a:t>
                      </a:r>
                    </a:p>
                    <a:p>
                      <a:r>
                        <a:rPr lang="sv-SE" sz="900" dirty="0"/>
                        <a:t>Enligt 11-års plan / omfördelning U/</a:t>
                      </a:r>
                      <a:r>
                        <a:rPr lang="sv-SE" sz="900" dirty="0" err="1"/>
                        <a:t>Invest</a:t>
                      </a:r>
                      <a:r>
                        <a:rPr lang="sv-SE" sz="900" dirty="0"/>
                        <a:t>.</a:t>
                      </a:r>
                    </a:p>
                    <a:p>
                      <a:r>
                        <a:rPr lang="sv-SE" sz="900" dirty="0"/>
                        <a:t>i P3/2019.</a:t>
                      </a:r>
                    </a:p>
                    <a:p>
                      <a:endParaRPr lang="sv-SE" sz="900" dirty="0"/>
                    </a:p>
                    <a:p>
                      <a:r>
                        <a:rPr lang="sv-SE" sz="900" b="1" dirty="0">
                          <a:highlight>
                            <a:srgbClr val="FFFF00"/>
                          </a:highlight>
                        </a:rPr>
                        <a:t>AVSKRIVNINGAR</a:t>
                      </a:r>
                      <a:r>
                        <a:rPr lang="sv-SE" sz="900" dirty="0"/>
                        <a:t>:</a:t>
                      </a:r>
                    </a:p>
                    <a:p>
                      <a:r>
                        <a:rPr lang="sv-SE" sz="900" dirty="0"/>
                        <a:t>Saffran </a:t>
                      </a:r>
                      <a:r>
                        <a:rPr lang="sv-SE" sz="900" dirty="0" err="1"/>
                        <a:t>Phus</a:t>
                      </a:r>
                      <a:r>
                        <a:rPr lang="sv-SE" sz="900" dirty="0"/>
                        <a:t> aktiverat i dec19 -1,1 mnkr, övriga projekt -1,2. Inga utrangeringar 2020 1,8 (P3).</a:t>
                      </a:r>
                    </a:p>
                    <a:p>
                      <a:r>
                        <a:rPr lang="sv-SE" sz="900" b="1" dirty="0">
                          <a:highlight>
                            <a:srgbClr val="FFFF00"/>
                          </a:highlight>
                        </a:rPr>
                        <a:t>FINANSNETTO</a:t>
                      </a:r>
                      <a:r>
                        <a:rPr lang="sv-SE" sz="900" dirty="0"/>
                        <a:t>:</a:t>
                      </a:r>
                    </a:p>
                    <a:p>
                      <a:r>
                        <a:rPr lang="sv-SE" sz="900" dirty="0"/>
                        <a:t>Utökat lån -0,6, aktiverad ränta 0,5, lägre ränta befintligt lån 0,3.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165721"/>
                  </a:ext>
                </a:extLst>
              </a:tr>
            </a:tbl>
          </a:graphicData>
        </a:graphic>
      </p:graphicFrame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18EA6063-DC51-4A6B-AB70-B4B803194E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239111"/>
              </p:ext>
            </p:extLst>
          </p:nvPr>
        </p:nvGraphicFramePr>
        <p:xfrm>
          <a:off x="132080" y="26233"/>
          <a:ext cx="6492240" cy="4510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" name="Worksheet" r:id="rId6" imgW="7962989" imgH="9080591" progId="Excel.Sheet.12">
                  <p:embed/>
                </p:oleObj>
              </mc:Choice>
              <mc:Fallback>
                <p:oleObj name="Worksheet" r:id="rId6" imgW="7962989" imgH="908059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2080" y="26233"/>
                        <a:ext cx="6492240" cy="45102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3095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1DCC05B4-109E-4B22-B5BE-3E4E4B26C6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13167"/>
              </p:ext>
            </p:extLst>
          </p:nvPr>
        </p:nvGraphicFramePr>
        <p:xfrm>
          <a:off x="594361" y="71397"/>
          <a:ext cx="5486400" cy="4420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Worksheet" r:id="rId3" imgW="5848348" imgH="9080591" progId="Excel.Sheet.12">
                  <p:embed/>
                </p:oleObj>
              </mc:Choice>
              <mc:Fallback>
                <p:oleObj name="Worksheet" r:id="rId3" imgW="5848348" imgH="908059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4361" y="71397"/>
                        <a:ext cx="5486400" cy="44205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ktangel 7">
            <a:extLst>
              <a:ext uri="{FF2B5EF4-FFF2-40B4-BE49-F238E27FC236}">
                <a16:creationId xmlns:a16="http://schemas.microsoft.com/office/drawing/2014/main" id="{5CEA372E-5A47-4E32-B5B4-2B91F649DADE}"/>
              </a:ext>
            </a:extLst>
          </p:cNvPr>
          <p:cNvSpPr/>
          <p:nvPr/>
        </p:nvSpPr>
        <p:spPr>
          <a:xfrm>
            <a:off x="6888480" y="71397"/>
            <a:ext cx="2240280" cy="139672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Resultaträkning endast jämförelse mot P3/2019,</a:t>
            </a:r>
          </a:p>
          <a:p>
            <a:pPr algn="ctr"/>
            <a:r>
              <a:rPr lang="sv-SE" dirty="0"/>
              <a:t>Se kommentarer </a:t>
            </a:r>
            <a:r>
              <a:rPr lang="sv-SE" dirty="0" err="1"/>
              <a:t>föreg</a:t>
            </a:r>
            <a:r>
              <a:rPr lang="sv-SE" dirty="0"/>
              <a:t> sida.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8805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44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14" name="Objek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4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latshållare för text 4"/>
          <p:cNvSpPr>
            <a:spLocks noGrp="1"/>
          </p:cNvSpPr>
          <p:nvPr>
            <p:ph type="body" sz="quarter" idx="12"/>
          </p:nvPr>
        </p:nvSpPr>
        <p:spPr>
          <a:xfrm>
            <a:off x="233681" y="23805"/>
            <a:ext cx="5999480" cy="293695"/>
          </a:xfrm>
        </p:spPr>
        <p:txBody>
          <a:bodyPr>
            <a:noAutofit/>
          </a:bodyPr>
          <a:lstStyle/>
          <a:p>
            <a:r>
              <a:rPr lang="sv-SE" sz="1800" dirty="0"/>
              <a:t>Specifikation av kostnader </a:t>
            </a:r>
            <a:r>
              <a:rPr lang="sv-SE" sz="1800" i="1" dirty="0"/>
              <a:t>BDG 2020 vs prognos 3 2019</a:t>
            </a:r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C687138A-3C42-4533-B55F-1198A948BF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140281"/>
              </p:ext>
            </p:extLst>
          </p:nvPr>
        </p:nvGraphicFramePr>
        <p:xfrm>
          <a:off x="7263748" y="111760"/>
          <a:ext cx="1885332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332">
                  <a:extLst>
                    <a:ext uri="{9D8B030D-6E8A-4147-A177-3AD203B41FA5}">
                      <a16:colId xmlns:a16="http://schemas.microsoft.com/office/drawing/2014/main" val="1849233059"/>
                    </a:ext>
                  </a:extLst>
                </a:gridCol>
              </a:tblGrid>
              <a:tr h="227839">
                <a:tc>
                  <a:txBody>
                    <a:bodyPr/>
                    <a:lstStyle/>
                    <a:p>
                      <a:r>
                        <a:rPr lang="sv-SE" sz="900" dirty="0">
                          <a:solidFill>
                            <a:sysClr val="windowText" lastClr="000000"/>
                          </a:solidFill>
                        </a:rPr>
                        <a:t>Kommentar: i mnkr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705608"/>
                  </a:ext>
                </a:extLst>
              </a:tr>
              <a:tr h="4222241">
                <a:tc>
                  <a:txBody>
                    <a:bodyPr/>
                    <a:lstStyle/>
                    <a:p>
                      <a:r>
                        <a:rPr lang="sv-SE" sz="900" u="sng" dirty="0"/>
                        <a:t>Avvikelse mot prognos:</a:t>
                      </a:r>
                    </a:p>
                    <a:p>
                      <a:r>
                        <a:rPr lang="sv-SE" sz="900" dirty="0">
                          <a:highlight>
                            <a:srgbClr val="FFFF00"/>
                          </a:highlight>
                        </a:rPr>
                        <a:t>Värme</a:t>
                      </a:r>
                      <a:r>
                        <a:rPr lang="sv-SE" sz="900" dirty="0"/>
                        <a:t>: År 2020 normalårsberäknad, 2019 mildare än normalår.</a:t>
                      </a:r>
                    </a:p>
                    <a:p>
                      <a:endParaRPr lang="sv-SE" sz="900" dirty="0"/>
                    </a:p>
                    <a:p>
                      <a:r>
                        <a:rPr lang="sv-SE" sz="900" dirty="0">
                          <a:highlight>
                            <a:srgbClr val="FFFF00"/>
                          </a:highlight>
                        </a:rPr>
                        <a:t>El</a:t>
                      </a:r>
                      <a:r>
                        <a:rPr lang="sv-SE" sz="900" dirty="0"/>
                        <a:t>: kostnad i P3 något högt beräknad </a:t>
                      </a:r>
                      <a:r>
                        <a:rPr lang="sv-SE" sz="900" dirty="0" err="1"/>
                        <a:t>pga</a:t>
                      </a:r>
                      <a:r>
                        <a:rPr lang="sv-SE" sz="900" dirty="0"/>
                        <a:t> periodiseringsfel.</a:t>
                      </a:r>
                    </a:p>
                    <a:p>
                      <a:endParaRPr lang="sv-SE" sz="900" dirty="0"/>
                    </a:p>
                    <a:p>
                      <a:r>
                        <a:rPr lang="sv-SE" sz="900" dirty="0">
                          <a:highlight>
                            <a:srgbClr val="FFFF00"/>
                          </a:highlight>
                        </a:rPr>
                        <a:t>VA</a:t>
                      </a:r>
                      <a:r>
                        <a:rPr lang="sv-SE" sz="900" dirty="0"/>
                        <a:t>: Prisjust 7% (vattenläcka i P3 -0,3, real prisökning -0,6 mnkr)</a:t>
                      </a:r>
                    </a:p>
                    <a:p>
                      <a:endParaRPr lang="sv-SE" sz="900" dirty="0"/>
                    </a:p>
                    <a:p>
                      <a:r>
                        <a:rPr lang="sv-SE" sz="900" dirty="0">
                          <a:highlight>
                            <a:srgbClr val="FFFF00"/>
                          </a:highlight>
                        </a:rPr>
                        <a:t>Avfall</a:t>
                      </a:r>
                      <a:r>
                        <a:rPr lang="sv-SE" sz="900" dirty="0"/>
                        <a:t>: Ökad mängd + prisjust. </a:t>
                      </a:r>
                    </a:p>
                    <a:p>
                      <a:endParaRPr lang="sv-SE" sz="900" dirty="0"/>
                    </a:p>
                    <a:p>
                      <a:r>
                        <a:rPr lang="sv-SE" sz="900" dirty="0">
                          <a:highlight>
                            <a:srgbClr val="FFFF00"/>
                          </a:highlight>
                        </a:rPr>
                        <a:t>Fastighetsskötsel</a:t>
                      </a:r>
                      <a:r>
                        <a:rPr lang="sv-SE" sz="900" dirty="0"/>
                        <a:t>: Fast. Jouren -0,4, fasta avtal      -0,5, </a:t>
                      </a:r>
                      <a:r>
                        <a:rPr lang="sv-SE" sz="900" dirty="0" err="1"/>
                        <a:t>utveck</a:t>
                      </a:r>
                      <a:r>
                        <a:rPr lang="sv-SE" sz="900" dirty="0"/>
                        <a:t> plattform       -0,1, löner HC -0,2.</a:t>
                      </a:r>
                    </a:p>
                    <a:p>
                      <a:endParaRPr lang="sv-SE" sz="900" dirty="0"/>
                    </a:p>
                    <a:p>
                      <a:r>
                        <a:rPr lang="sv-SE" sz="900" dirty="0" err="1">
                          <a:highlight>
                            <a:srgbClr val="FFFF00"/>
                          </a:highlight>
                        </a:rPr>
                        <a:t>Driftsadm</a:t>
                      </a:r>
                      <a:r>
                        <a:rPr lang="sv-SE" sz="900" dirty="0"/>
                        <a:t>: </a:t>
                      </a:r>
                      <a:r>
                        <a:rPr lang="sv-SE" sz="900" dirty="0" err="1"/>
                        <a:t>Utveckl</a:t>
                      </a:r>
                      <a:r>
                        <a:rPr lang="sv-SE" sz="900" dirty="0"/>
                        <a:t>/tidiga</a:t>
                      </a:r>
                    </a:p>
                    <a:p>
                      <a:r>
                        <a:rPr lang="sv-SE" sz="900" dirty="0"/>
                        <a:t>skeden/</a:t>
                      </a:r>
                      <a:r>
                        <a:rPr lang="sv-SE" sz="900" dirty="0" err="1"/>
                        <a:t>nyprod</a:t>
                      </a:r>
                      <a:r>
                        <a:rPr lang="sv-SE" sz="900" dirty="0"/>
                        <a:t> </a:t>
                      </a:r>
                      <a:r>
                        <a:rPr lang="sv-SE" sz="900" dirty="0" err="1"/>
                        <a:t>Byggutveck</a:t>
                      </a:r>
                      <a:r>
                        <a:rPr lang="sv-SE" sz="900" dirty="0"/>
                        <a:t> -0,5, IT -0,3, Fast2 -0,2, Inhyrd Manpower -0,3 samt </a:t>
                      </a:r>
                      <a:r>
                        <a:rPr lang="sv-SE" sz="900" dirty="0" err="1"/>
                        <a:t>utbildn</a:t>
                      </a:r>
                      <a:r>
                        <a:rPr lang="sv-SE" sz="900" dirty="0"/>
                        <a:t> -0,1 mnkr.</a:t>
                      </a:r>
                    </a:p>
                    <a:p>
                      <a:endParaRPr lang="sv-SE" sz="900" dirty="0"/>
                    </a:p>
                    <a:p>
                      <a:endParaRPr lang="sv-SE" sz="900" dirty="0"/>
                    </a:p>
                    <a:p>
                      <a:endParaRPr lang="sv-SE" sz="900" dirty="0"/>
                    </a:p>
                    <a:p>
                      <a:endParaRPr lang="sv-SE" sz="9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165721"/>
                  </a:ext>
                </a:extLst>
              </a:tr>
            </a:tbl>
          </a:graphicData>
        </a:graphic>
      </p:graphicFrame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6F903586-16EC-47A9-B739-A10E35CB24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129603"/>
              </p:ext>
            </p:extLst>
          </p:nvPr>
        </p:nvGraphicFramePr>
        <p:xfrm>
          <a:off x="233681" y="463351"/>
          <a:ext cx="6693535" cy="3478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" name="Worksheet" r:id="rId6" imgW="5848348" imgH="2743200" progId="Excel.Sheet.12">
                  <p:embed/>
                </p:oleObj>
              </mc:Choice>
              <mc:Fallback>
                <p:oleObj name="Worksheet" r:id="rId6" imgW="5848348" imgH="2743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3681" y="463351"/>
                        <a:ext cx="6693535" cy="34787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2373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44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14" name="Objek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4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latshållare för text 4"/>
          <p:cNvSpPr>
            <a:spLocks noGrp="1"/>
          </p:cNvSpPr>
          <p:nvPr>
            <p:ph type="body" sz="quarter" idx="12"/>
          </p:nvPr>
        </p:nvSpPr>
        <p:spPr>
          <a:xfrm>
            <a:off x="177800" y="23308"/>
            <a:ext cx="6060440" cy="317052"/>
          </a:xfrm>
        </p:spPr>
        <p:txBody>
          <a:bodyPr>
            <a:noAutofit/>
          </a:bodyPr>
          <a:lstStyle/>
          <a:p>
            <a:r>
              <a:rPr lang="sv-SE" sz="1800" dirty="0"/>
              <a:t>Specifikation av investeringar etc. </a:t>
            </a:r>
            <a:r>
              <a:rPr lang="sv-SE" sz="1600" i="1" dirty="0"/>
              <a:t>BDG 2020 vs. Prognos 3 2019</a:t>
            </a:r>
          </a:p>
        </p:txBody>
      </p:sp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394BACA9-7516-4176-811A-92A4ECF520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715115"/>
              </p:ext>
            </p:extLst>
          </p:nvPr>
        </p:nvGraphicFramePr>
        <p:xfrm>
          <a:off x="7660640" y="33469"/>
          <a:ext cx="1529732" cy="5232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9732">
                  <a:extLst>
                    <a:ext uri="{9D8B030D-6E8A-4147-A177-3AD203B41FA5}">
                      <a16:colId xmlns:a16="http://schemas.microsoft.com/office/drawing/2014/main" val="1849233059"/>
                    </a:ext>
                  </a:extLst>
                </a:gridCol>
              </a:tblGrid>
              <a:tr h="363422">
                <a:tc>
                  <a:txBody>
                    <a:bodyPr/>
                    <a:lstStyle/>
                    <a:p>
                      <a:r>
                        <a:rPr lang="sv-SE" sz="900" dirty="0">
                          <a:solidFill>
                            <a:sysClr val="windowText" lastClr="000000"/>
                          </a:solidFill>
                        </a:rPr>
                        <a:t>Kommentar: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705608"/>
                  </a:ext>
                </a:extLst>
              </a:tr>
              <a:tr h="3722990">
                <a:tc>
                  <a:txBody>
                    <a:bodyPr/>
                    <a:lstStyle/>
                    <a:p>
                      <a:r>
                        <a:rPr lang="sv-SE" sz="900" u="sng" dirty="0"/>
                        <a:t>Avvikelse mot prognos:</a:t>
                      </a:r>
                    </a:p>
                    <a:p>
                      <a:endParaRPr lang="sv-SE" sz="900" dirty="0"/>
                    </a:p>
                    <a:p>
                      <a:r>
                        <a:rPr lang="sv-SE" sz="900" b="1" dirty="0">
                          <a:highlight>
                            <a:srgbClr val="FFFF00"/>
                          </a:highlight>
                        </a:rPr>
                        <a:t>Befintligt</a:t>
                      </a:r>
                      <a:r>
                        <a:rPr lang="sv-SE" sz="900" dirty="0"/>
                        <a:t> </a:t>
                      </a:r>
                      <a:r>
                        <a:rPr lang="sv-SE" sz="900" b="1" dirty="0">
                          <a:highlight>
                            <a:srgbClr val="FFFF00"/>
                          </a:highlight>
                        </a:rPr>
                        <a:t>bestånd</a:t>
                      </a:r>
                      <a:r>
                        <a:rPr lang="sv-SE" sz="900" dirty="0"/>
                        <a:t>:</a:t>
                      </a:r>
                    </a:p>
                    <a:p>
                      <a:r>
                        <a:rPr lang="sv-SE" sz="900" dirty="0"/>
                        <a:t>Nya tillkommande projekt – se nästa sida.</a:t>
                      </a:r>
                    </a:p>
                    <a:p>
                      <a:r>
                        <a:rPr lang="sv-SE" sz="900" dirty="0"/>
                        <a:t>Annan fördelning mellan underhåll/investeringar</a:t>
                      </a:r>
                    </a:p>
                    <a:p>
                      <a:endParaRPr lang="sv-SE" sz="900" dirty="0"/>
                    </a:p>
                    <a:p>
                      <a:r>
                        <a:rPr lang="sv-SE" sz="900" b="1" dirty="0">
                          <a:highlight>
                            <a:srgbClr val="FFFF00"/>
                          </a:highlight>
                        </a:rPr>
                        <a:t>Konverteringar</a:t>
                      </a:r>
                      <a:r>
                        <a:rPr lang="sv-SE" sz="900" dirty="0"/>
                        <a:t>:</a:t>
                      </a:r>
                    </a:p>
                    <a:p>
                      <a:r>
                        <a:rPr lang="sv-SE" sz="900" dirty="0"/>
                        <a:t>Saffran 12 lokal konverteras</a:t>
                      </a:r>
                    </a:p>
                    <a:p>
                      <a:r>
                        <a:rPr lang="sv-SE" sz="900" dirty="0"/>
                        <a:t>till 4 lägenheter.</a:t>
                      </a:r>
                    </a:p>
                    <a:p>
                      <a:endParaRPr lang="sv-SE" sz="900" dirty="0"/>
                    </a:p>
                    <a:p>
                      <a:r>
                        <a:rPr lang="sv-SE" sz="900" b="1" dirty="0">
                          <a:highlight>
                            <a:srgbClr val="FFFF00"/>
                          </a:highlight>
                        </a:rPr>
                        <a:t>Nyproduktion</a:t>
                      </a:r>
                      <a:r>
                        <a:rPr lang="sv-SE" sz="900" dirty="0"/>
                        <a:t>:</a:t>
                      </a:r>
                    </a:p>
                    <a:p>
                      <a:r>
                        <a:rPr lang="sv-SE" sz="900" dirty="0"/>
                        <a:t>Nya projekt totalt 45,5 mnkr, lägre </a:t>
                      </a:r>
                      <a:r>
                        <a:rPr lang="sv-SE" sz="900" dirty="0" err="1"/>
                        <a:t>kostn</a:t>
                      </a:r>
                      <a:r>
                        <a:rPr lang="sv-SE" sz="900" dirty="0"/>
                        <a:t> Saffran projekten -16,6</a:t>
                      </a:r>
                    </a:p>
                    <a:p>
                      <a:endParaRPr lang="sv-SE" sz="900" dirty="0"/>
                    </a:p>
                    <a:p>
                      <a:r>
                        <a:rPr lang="sv-SE" sz="900" b="1" dirty="0">
                          <a:highlight>
                            <a:srgbClr val="FFFF00"/>
                          </a:highlight>
                        </a:rPr>
                        <a:t>Övrigt</a:t>
                      </a:r>
                      <a:r>
                        <a:rPr lang="sv-SE" sz="900" dirty="0"/>
                        <a:t>:</a:t>
                      </a:r>
                    </a:p>
                    <a:p>
                      <a:r>
                        <a:rPr lang="sv-SE" sz="900" dirty="0"/>
                        <a:t>Planering kamerautrustning garage, server, möbler, 1,0 mnkr</a:t>
                      </a:r>
                    </a:p>
                    <a:p>
                      <a:endParaRPr lang="sv-SE" sz="900" dirty="0"/>
                    </a:p>
                    <a:p>
                      <a:r>
                        <a:rPr lang="sv-SE" sz="900" dirty="0"/>
                        <a:t>Anställda:</a:t>
                      </a:r>
                    </a:p>
                    <a:p>
                      <a:r>
                        <a:rPr lang="sv-SE" sz="900" dirty="0"/>
                        <a:t>Samhällsbyggledare från 1 april 2020.</a:t>
                      </a:r>
                    </a:p>
                    <a:p>
                      <a:endParaRPr lang="sv-SE" sz="900" dirty="0"/>
                    </a:p>
                    <a:p>
                      <a:endParaRPr lang="sv-SE" sz="900" dirty="0"/>
                    </a:p>
                    <a:p>
                      <a:endParaRPr lang="sv-SE" sz="900" dirty="0"/>
                    </a:p>
                    <a:p>
                      <a:endParaRPr lang="sv-SE" sz="900" dirty="0"/>
                    </a:p>
                    <a:p>
                      <a:endParaRPr lang="sv-SE" sz="900" dirty="0"/>
                    </a:p>
                    <a:p>
                      <a:endParaRPr lang="sv-SE" sz="900" dirty="0"/>
                    </a:p>
                    <a:p>
                      <a:endParaRPr lang="sv-SE" sz="900" dirty="0"/>
                    </a:p>
                    <a:p>
                      <a:endParaRPr lang="sv-SE" sz="900" u="sng" dirty="0"/>
                    </a:p>
                    <a:p>
                      <a:endParaRPr lang="sv-SE" sz="900" dirty="0"/>
                    </a:p>
                    <a:p>
                      <a:endParaRPr lang="sv-SE" sz="9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165721"/>
                  </a:ext>
                </a:extLst>
              </a:tr>
            </a:tbl>
          </a:graphicData>
        </a:graphic>
      </p:graphicFrame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678162A2-C51F-41AD-8796-F49E32684D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1957808"/>
              </p:ext>
            </p:extLst>
          </p:nvPr>
        </p:nvGraphicFramePr>
        <p:xfrm>
          <a:off x="351790" y="340360"/>
          <a:ext cx="6318250" cy="4131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" name="Worksheet" r:id="rId6" imgW="5168972" imgH="3784691" progId="Excel.Sheet.12">
                  <p:embed/>
                </p:oleObj>
              </mc:Choice>
              <mc:Fallback>
                <p:oleObj name="Worksheet" r:id="rId6" imgW="5168972" imgH="378469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1790" y="340360"/>
                        <a:ext cx="6318250" cy="41314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8202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44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8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14" name="Objek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4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latshållare för text 4"/>
          <p:cNvSpPr>
            <a:spLocks noGrp="1"/>
          </p:cNvSpPr>
          <p:nvPr>
            <p:ph type="body" sz="quarter" idx="12"/>
          </p:nvPr>
        </p:nvSpPr>
        <p:spPr>
          <a:xfrm>
            <a:off x="340360" y="28272"/>
            <a:ext cx="7580012" cy="378042"/>
          </a:xfrm>
        </p:spPr>
        <p:txBody>
          <a:bodyPr>
            <a:noAutofit/>
          </a:bodyPr>
          <a:lstStyle/>
          <a:p>
            <a:r>
              <a:rPr lang="sv-SE" sz="2100" dirty="0"/>
              <a:t>      Specifikation av investeringar  per projekt – </a:t>
            </a:r>
            <a:r>
              <a:rPr lang="sv-SE" sz="2100" i="1" dirty="0"/>
              <a:t>befintligt bestånd</a:t>
            </a:r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C79F405E-E91A-46BA-8B59-2649160F73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600979"/>
              </p:ext>
            </p:extLst>
          </p:nvPr>
        </p:nvGraphicFramePr>
        <p:xfrm>
          <a:off x="706344" y="579119"/>
          <a:ext cx="7630792" cy="2585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9" name="Worksheet" r:id="rId6" imgW="4984629" imgH="1689191" progId="Excel.Sheet.12">
                  <p:embed/>
                </p:oleObj>
              </mc:Choice>
              <mc:Fallback>
                <p:oleObj name="Worksheet" r:id="rId6" imgW="4984629" imgH="168919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6344" y="579119"/>
                        <a:ext cx="7630792" cy="25857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DE4F160E-91FC-4714-B02C-FC21AE366D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504366"/>
              </p:ext>
            </p:extLst>
          </p:nvPr>
        </p:nvGraphicFramePr>
        <p:xfrm>
          <a:off x="706343" y="3181350"/>
          <a:ext cx="6827943" cy="994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0" name="Worksheet" r:id="rId8" imgW="6451481" imgH="762000" progId="Excel.Sheet.12">
                  <p:embed/>
                </p:oleObj>
              </mc:Choice>
              <mc:Fallback>
                <p:oleObj name="Worksheet" r:id="rId8" imgW="6451481" imgH="7620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06343" y="3181350"/>
                        <a:ext cx="6827943" cy="994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1422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81136B73-8096-4402-A2DB-5563026968BA}"/>
              </a:ext>
            </a:extLst>
          </p:cNvPr>
          <p:cNvSpPr/>
          <p:nvPr/>
        </p:nvSpPr>
        <p:spPr>
          <a:xfrm>
            <a:off x="289560" y="-3988"/>
            <a:ext cx="748284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4"/>
              </a:spcBef>
              <a:spcAft>
                <a:spcPts val="0"/>
              </a:spcAft>
            </a:pPr>
            <a:r>
              <a:rPr lang="en-GB" sz="2100" dirty="0">
                <a:solidFill>
                  <a:srgbClr val="000000"/>
                </a:solidFill>
              </a:rPr>
              <a:t>             </a:t>
            </a:r>
            <a:r>
              <a:rPr lang="en-GB" sz="2100" dirty="0" err="1">
                <a:solidFill>
                  <a:srgbClr val="000000"/>
                </a:solidFill>
              </a:rPr>
              <a:t>Specifikation</a:t>
            </a:r>
            <a:r>
              <a:rPr lang="en-GB" sz="2100" dirty="0">
                <a:solidFill>
                  <a:srgbClr val="000000"/>
                </a:solidFill>
              </a:rPr>
              <a:t> </a:t>
            </a:r>
            <a:r>
              <a:rPr lang="en-GB" sz="2100" dirty="0" err="1">
                <a:solidFill>
                  <a:srgbClr val="000000"/>
                </a:solidFill>
              </a:rPr>
              <a:t>av</a:t>
            </a:r>
            <a:r>
              <a:rPr lang="en-GB" sz="2100" dirty="0">
                <a:solidFill>
                  <a:srgbClr val="000000"/>
                </a:solidFill>
              </a:rPr>
              <a:t> </a:t>
            </a:r>
            <a:r>
              <a:rPr lang="en-GB" sz="2100" dirty="0" err="1">
                <a:solidFill>
                  <a:srgbClr val="000000"/>
                </a:solidFill>
              </a:rPr>
              <a:t>investeringar</a:t>
            </a:r>
            <a:r>
              <a:rPr lang="en-GB" sz="2100" dirty="0">
                <a:solidFill>
                  <a:srgbClr val="000000"/>
                </a:solidFill>
              </a:rPr>
              <a:t>  per project - </a:t>
            </a:r>
            <a:r>
              <a:rPr lang="en-GB" sz="2100" i="1" dirty="0" err="1">
                <a:solidFill>
                  <a:srgbClr val="000000"/>
                </a:solidFill>
              </a:rPr>
              <a:t>nyproduktion</a:t>
            </a:r>
            <a:endParaRPr lang="en-GB" sz="2100" i="1" dirty="0"/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0324E2A6-DE63-4578-9566-7AB2A60FBA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9006677"/>
              </p:ext>
            </p:extLst>
          </p:nvPr>
        </p:nvGraphicFramePr>
        <p:xfrm>
          <a:off x="807720" y="411511"/>
          <a:ext cx="7660466" cy="2788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" name="Worksheet" r:id="rId4" imgW="4984629" imgH="2216059" progId="Excel.Sheet.12">
                  <p:embed/>
                </p:oleObj>
              </mc:Choice>
              <mc:Fallback>
                <p:oleObj name="Worksheet" r:id="rId4" imgW="4984629" imgH="2216059" progId="Excel.Sheet.12">
                  <p:embed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0324E2A6-DE63-4578-9566-7AB2A60FBA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7720" y="411511"/>
                        <a:ext cx="7660466" cy="27888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0ECA0CB9-F34B-4A71-B392-67648BA3B3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96243"/>
              </p:ext>
            </p:extLst>
          </p:nvPr>
        </p:nvGraphicFramePr>
        <p:xfrm>
          <a:off x="807720" y="3207138"/>
          <a:ext cx="6167120" cy="1298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" name="Worksheet" r:id="rId6" imgW="6451481" imgH="1479641" progId="Excel.Sheet.12">
                  <p:embed/>
                </p:oleObj>
              </mc:Choice>
              <mc:Fallback>
                <p:oleObj name="Worksheet" r:id="rId6" imgW="6451481" imgH="1479641" progId="Excel.Sheet.12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0ECA0CB9-F34B-4A71-B392-67648BA3B3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07720" y="3207138"/>
                        <a:ext cx="6167120" cy="12988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187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0F3C1FE1-0475-42F8-A26D-FE99BE143C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48178" y="87474"/>
            <a:ext cx="5847644" cy="378042"/>
          </a:xfrm>
        </p:spPr>
        <p:txBody>
          <a:bodyPr>
            <a:normAutofit fontScale="92500" lnSpcReduction="20000"/>
          </a:bodyPr>
          <a:lstStyle/>
          <a:p>
            <a:r>
              <a:rPr lang="sv-SE" dirty="0"/>
              <a:t>Totalkostnad / nedskrivning Saffrans projekten</a:t>
            </a:r>
            <a:endParaRPr lang="en-GB" dirty="0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2CEE19D7-FE67-4543-BF27-5356036B28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458201"/>
              </p:ext>
            </p:extLst>
          </p:nvPr>
        </p:nvGraphicFramePr>
        <p:xfrm>
          <a:off x="422320" y="701041"/>
          <a:ext cx="8225258" cy="898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6" name="Worksheet" r:id="rId3" imgW="10579198" imgH="1111159" progId="Excel.Sheet.12">
                  <p:embed/>
                </p:oleObj>
              </mc:Choice>
              <mc:Fallback>
                <p:oleObj name="Worksheet" r:id="rId3" imgW="10579198" imgH="1111159" progId="Excel.Sheet.12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2CEE19D7-FE67-4543-BF27-5356036B28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2320" y="701041"/>
                        <a:ext cx="8225258" cy="8986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25586F2D-6D6A-4EDE-9C06-A1B5A596F8B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331640" y="1993014"/>
          <a:ext cx="5104911" cy="1064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7" name="Worksheet" r:id="rId5" imgW="5327720" imgH="1111159" progId="Excel.Sheet.12">
                  <p:embed/>
                </p:oleObj>
              </mc:Choice>
              <mc:Fallback>
                <p:oleObj name="Worksheet" r:id="rId5" imgW="5327720" imgH="1111159" progId="Excel.Sheet.12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25586F2D-6D6A-4EDE-9C06-A1B5A596F8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31640" y="1993014"/>
                        <a:ext cx="5104911" cy="10647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ruta 7">
            <a:extLst>
              <a:ext uri="{FF2B5EF4-FFF2-40B4-BE49-F238E27FC236}">
                <a16:creationId xmlns:a16="http://schemas.microsoft.com/office/drawing/2014/main" id="{789B65B1-B473-41A6-9FEC-7C2D68DFDB3A}"/>
              </a:ext>
            </a:extLst>
          </p:cNvPr>
          <p:cNvSpPr txBox="1"/>
          <p:nvPr/>
        </p:nvSpPr>
        <p:spPr>
          <a:xfrm>
            <a:off x="1385646" y="3489853"/>
            <a:ext cx="62106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100" dirty="0">
                <a:latin typeface="+mn-lt"/>
              </a:rPr>
              <a:t>I BDG 2020: Investering Saffran bostäder 52 150 mnkr samt nedskrivning bostäder -6 310 mnkr</a:t>
            </a:r>
            <a:endParaRPr lang="en-GB" sz="21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2532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75FD350C-13A5-4643-98E4-7AD8D23DB2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836614"/>
              </p:ext>
            </p:extLst>
          </p:nvPr>
        </p:nvGraphicFramePr>
        <p:xfrm>
          <a:off x="1087120" y="46502"/>
          <a:ext cx="6619240" cy="4428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8" name="Worksheet" r:id="rId3" imgW="8636102" imgH="6343650" progId="Excel.Sheet.12">
                  <p:embed/>
                </p:oleObj>
              </mc:Choice>
              <mc:Fallback>
                <p:oleObj name="Worksheet" r:id="rId3" imgW="8636102" imgH="63436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7120" y="46502"/>
                        <a:ext cx="6619240" cy="44289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12377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idfo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46F6F081E2FBF42934E121133538DB3" ma:contentTypeVersion="11" ma:contentTypeDescription="Skapa ett nytt dokument." ma:contentTypeScope="" ma:versionID="69628acb04b76c171069be75aae3e163">
  <xsd:schema xmlns:xsd="http://www.w3.org/2001/XMLSchema" xmlns:xs="http://www.w3.org/2001/XMLSchema" xmlns:p="http://schemas.microsoft.com/office/2006/metadata/properties" xmlns:ns3="7d445981-598f-48e7-ae91-595ad3bc3da1" xmlns:ns4="a3133c3c-fef7-44ce-86df-f179f4115819" targetNamespace="http://schemas.microsoft.com/office/2006/metadata/properties" ma:root="true" ma:fieldsID="f7610f6f2bafe576313df057b5429f76" ns3:_="" ns4:_="">
    <xsd:import namespace="7d445981-598f-48e7-ae91-595ad3bc3da1"/>
    <xsd:import namespace="a3133c3c-fef7-44ce-86df-f179f411581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445981-598f-48e7-ae91-595ad3bc3da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Delar tips,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133c3c-fef7-44ce-86df-f179f41158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LongProperties xmlns="http://schemas.microsoft.com/office/2006/metadata/longPropertie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CC1282-95E2-4335-948F-4F6CF2886957}">
  <ds:schemaRefs>
    <ds:schemaRef ds:uri="7d445981-598f-48e7-ae91-595ad3bc3da1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a3133c3c-fef7-44ce-86df-f179f411581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94553EC-77D8-4CB5-A41A-A7FC1AA6D0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445981-598f-48e7-ae91-595ad3bc3da1"/>
    <ds:schemaRef ds:uri="a3133c3c-fef7-44ce-86df-f179f41158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3C8B96-7582-4D6D-AE5F-764373D8FC60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94261A8A-5ECB-4533-99CC-4880F908FF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366</Words>
  <Application>Microsoft Office PowerPoint</Application>
  <PresentationFormat>Bildspel på skärmen (16:9)</PresentationFormat>
  <Paragraphs>103</Paragraphs>
  <Slides>12</Slides>
  <Notes>1</Notes>
  <HiddenSlides>0</HiddenSlides>
  <MMClips>0</MMClips>
  <ScaleCrop>false</ScaleCrop>
  <HeadingPairs>
    <vt:vector size="8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Serverprogram för OLE-inbäddning</vt:lpstr>
      </vt:variant>
      <vt:variant>
        <vt:i4>2</vt:i4>
      </vt:variant>
      <vt:variant>
        <vt:lpstr>Bildrubriker</vt:lpstr>
      </vt:variant>
      <vt:variant>
        <vt:i4>12</vt:i4>
      </vt:variant>
    </vt:vector>
  </HeadingPairs>
  <TitlesOfParts>
    <vt:vector size="20" baseType="lpstr">
      <vt:lpstr>Arial</vt:lpstr>
      <vt:lpstr>Calibri</vt:lpstr>
      <vt:lpstr>DINOT</vt:lpstr>
      <vt:lpstr>Mercedes Serial Bold</vt:lpstr>
      <vt:lpstr>Anpassad formgivning</vt:lpstr>
      <vt:lpstr>Sidfot</vt:lpstr>
      <vt:lpstr>think-cell Slide</vt:lpstr>
      <vt:lpstr>Worksheet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/>
  <dc:creator>Anki Caspersson</dc:creator>
  <cp:keywords/>
  <dc:description/>
  <cp:lastModifiedBy>Christina Wilhelmsson</cp:lastModifiedBy>
  <cp:revision>97</cp:revision>
  <cp:lastPrinted>2019-10-09T13:50:22Z</cp:lastPrinted>
  <dcterms:created xsi:type="dcterms:W3CDTF">2014-09-24T11:52:57Z</dcterms:created>
  <dcterms:modified xsi:type="dcterms:W3CDTF">2019-10-15T09:19:22Z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GBID-1613760093-35</vt:lpwstr>
  </property>
  <property fmtid="{D5CDD505-2E9C-101B-9397-08002B2CF9AE}" pid="3" name="_dlc_DocIdItemGuid">
    <vt:lpwstr>50c7e7be-8c3d-4720-814b-f5caf21be2d3</vt:lpwstr>
  </property>
  <property fmtid="{D5CDD505-2E9C-101B-9397-08002B2CF9AE}" pid="4" name="_dlc_DocIdUrl">
    <vt:lpwstr>https://framtidensit.sharepoint.com/portals/gardsten/dokument/_layouts/15/DocIdRedir.aspx?ID=GBID-1613760093-35, GBID-1613760093-35</vt:lpwstr>
  </property>
  <property fmtid="{D5CDD505-2E9C-101B-9397-08002B2CF9AE}" pid="5" name="ContentTypeId">
    <vt:lpwstr>0x010100046F6F081E2FBF42934E121133538DB3</vt:lpwstr>
  </property>
</Properties>
</file>