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81" r:id="rId6"/>
    <p:sldMasterId id="2147483689" r:id="rId7"/>
    <p:sldMasterId id="2147483716" r:id="rId8"/>
    <p:sldMasterId id="2147483737" r:id="rId9"/>
  </p:sldMasterIdLst>
  <p:notesMasterIdLst>
    <p:notesMasterId r:id="rId16"/>
  </p:notesMasterIdLst>
  <p:handoutMasterIdLst>
    <p:handoutMasterId r:id="rId17"/>
  </p:handoutMasterIdLst>
  <p:sldIdLst>
    <p:sldId id="336" r:id="rId10"/>
    <p:sldId id="373" r:id="rId11"/>
    <p:sldId id="370" r:id="rId12"/>
    <p:sldId id="369" r:id="rId13"/>
    <p:sldId id="371" r:id="rId14"/>
    <p:sldId id="372" r:id="rId15"/>
  </p:sldIdLst>
  <p:sldSz cx="12192000" cy="6858000"/>
  <p:notesSz cx="6797675" cy="9926638"/>
  <p:custDataLst>
    <p:tags r:id="rId1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pos="7151" userDrawn="1">
          <p15:clr>
            <a:srgbClr val="A4A3A4"/>
          </p15:clr>
        </p15:guide>
        <p15:guide id="7" orient="horz" pos="2319" userDrawn="1">
          <p15:clr>
            <a:srgbClr val="A4A3A4"/>
          </p15:clr>
        </p15:guide>
        <p15:guide id="8" orient="horz" pos="361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DF2"/>
    <a:srgbClr val="F6F5F1"/>
    <a:srgbClr val="366D6B"/>
    <a:srgbClr val="D36248"/>
    <a:srgbClr val="8FB8CA"/>
    <a:srgbClr val="3B5776"/>
    <a:srgbClr val="9D9C9C"/>
    <a:srgbClr val="36646B"/>
    <a:srgbClr val="7DB094"/>
    <a:srgbClr val="D46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002" autoAdjust="0"/>
  </p:normalViewPr>
  <p:slideViewPr>
    <p:cSldViewPr snapToGrid="0" showGuides="1">
      <p:cViewPr varScale="1">
        <p:scale>
          <a:sx n="66" d="100"/>
          <a:sy n="66" d="100"/>
        </p:scale>
        <p:origin x="592" y="44"/>
      </p:cViewPr>
      <p:guideLst>
        <p:guide pos="3840"/>
        <p:guide pos="7151"/>
        <p:guide orient="horz" pos="2319"/>
        <p:guide orient="horz" pos="3612"/>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howGuides="1">
      <p:cViewPr varScale="1">
        <p:scale>
          <a:sx n="74" d="100"/>
          <a:sy n="74" d="100"/>
        </p:scale>
        <p:origin x="4044"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FF19A59-27F9-4D5F-9A78-1FC2D7C74FB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sv-SE"/>
              <a:t>Presentation för enbart de smartase</a:t>
            </a:r>
            <a:endParaRPr lang="en-GB"/>
          </a:p>
        </p:txBody>
      </p:sp>
      <p:sp>
        <p:nvSpPr>
          <p:cNvPr id="3" name="Platshållare för datum 2">
            <a:extLst>
              <a:ext uri="{FF2B5EF4-FFF2-40B4-BE49-F238E27FC236}">
                <a16:creationId xmlns:a16="http://schemas.microsoft.com/office/drawing/2014/main" id="{98D38353-3320-4759-A856-8610AED92F8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FAE3B6-AEA4-4DC4-B259-3E020BC8A997}" type="datetimeFigureOut">
              <a:rPr lang="en-GB" smtClean="0"/>
              <a:t>08/10/2021</a:t>
            </a:fld>
            <a:endParaRPr lang="en-GB"/>
          </a:p>
        </p:txBody>
      </p:sp>
      <p:sp>
        <p:nvSpPr>
          <p:cNvPr id="4" name="Platshållare för sidfot 3">
            <a:extLst>
              <a:ext uri="{FF2B5EF4-FFF2-40B4-BE49-F238E27FC236}">
                <a16:creationId xmlns:a16="http://schemas.microsoft.com/office/drawing/2014/main" id="{DBA7833C-64F9-479A-BDC1-F7DCD377212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A9C70AB4-7108-4933-9391-A40CBA53144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07C9C1-1246-4EFC-8BB5-51B2293CCC1F}" type="slidenum">
              <a:rPr lang="en-GB" smtClean="0"/>
              <a:t>‹#›</a:t>
            </a:fld>
            <a:endParaRPr lang="en-GB"/>
          </a:p>
        </p:txBody>
      </p:sp>
    </p:spTree>
    <p:extLst>
      <p:ext uri="{BB962C8B-B14F-4D97-AF65-F5344CB8AC3E}">
        <p14:creationId xmlns:p14="http://schemas.microsoft.com/office/powerpoint/2010/main" val="4204790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679449" y="154506"/>
            <a:ext cx="5438775" cy="496888"/>
          </a:xfrm>
          <a:prstGeom prst="rect">
            <a:avLst/>
          </a:prstGeom>
        </p:spPr>
        <p:txBody>
          <a:bodyPr vert="horz" lIns="91440" tIns="45720" rIns="91440" bIns="45720" rtlCol="0"/>
          <a:lstStyle>
            <a:lvl1pPr algn="ctr">
              <a:defRPr sz="1200"/>
            </a:lvl1pPr>
          </a:lstStyle>
          <a:p>
            <a:r>
              <a:rPr lang="sv-SE"/>
              <a:t>Presentation för enbart de smartase</a:t>
            </a:r>
            <a:endParaRPr lang="en-GB" dirty="0"/>
          </a:p>
        </p:txBody>
      </p:sp>
      <p:sp>
        <p:nvSpPr>
          <p:cNvPr id="3" name="Platshållare för datum 2"/>
          <p:cNvSpPr>
            <a:spLocks noGrp="1"/>
          </p:cNvSpPr>
          <p:nvPr>
            <p:ph type="dt" idx="1"/>
          </p:nvPr>
        </p:nvSpPr>
        <p:spPr>
          <a:xfrm>
            <a:off x="682848" y="9275244"/>
            <a:ext cx="1473201" cy="496888"/>
          </a:xfrm>
          <a:prstGeom prst="rect">
            <a:avLst/>
          </a:prstGeom>
        </p:spPr>
        <p:txBody>
          <a:bodyPr vert="horz" lIns="91440" tIns="45720" rIns="91440" bIns="45720" rtlCol="0" anchor="b"/>
          <a:lstStyle>
            <a:lvl1pPr algn="l">
              <a:defRPr sz="1200"/>
            </a:lvl1pPr>
          </a:lstStyle>
          <a:p>
            <a:fld id="{DDAD3D5C-A49C-4E6B-A239-B4E9EA73BA38}" type="datetimeFigureOut">
              <a:rPr lang="en-GB" smtClean="0"/>
              <a:pPr/>
              <a:t>08/10/2021</a:t>
            </a:fld>
            <a:endParaRPr lang="en-GB" dirty="0"/>
          </a:p>
        </p:txBody>
      </p:sp>
      <p:sp>
        <p:nvSpPr>
          <p:cNvPr id="4" name="Platshållare för bildobjekt 3"/>
          <p:cNvSpPr>
            <a:spLocks noGrp="1" noRot="1" noChangeAspect="1"/>
          </p:cNvSpPr>
          <p:nvPr>
            <p:ph type="sldImg" idx="2"/>
          </p:nvPr>
        </p:nvSpPr>
        <p:spPr>
          <a:xfrm>
            <a:off x="679450" y="1241425"/>
            <a:ext cx="5438775" cy="306021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Platshållare för bildnummer 6"/>
          <p:cNvSpPr>
            <a:spLocks noGrp="1"/>
          </p:cNvSpPr>
          <p:nvPr>
            <p:ph type="sldNum" sz="quarter" idx="5"/>
          </p:nvPr>
        </p:nvSpPr>
        <p:spPr>
          <a:xfrm>
            <a:off x="2662237" y="9275244"/>
            <a:ext cx="1473200" cy="496888"/>
          </a:xfrm>
          <a:prstGeom prst="rect">
            <a:avLst/>
          </a:prstGeom>
        </p:spPr>
        <p:txBody>
          <a:bodyPr vert="horz" lIns="91440" tIns="45720" rIns="91440" bIns="45720" rtlCol="0" anchor="b"/>
          <a:lstStyle>
            <a:lvl1pPr algn="ctr">
              <a:defRPr sz="1200"/>
            </a:lvl1pPr>
          </a:lstStyle>
          <a:p>
            <a:fld id="{AC497CE8-006A-4D39-B790-B2C157C25173}" type="slidenum">
              <a:rPr lang="en-GB" smtClean="0"/>
              <a:pPr/>
              <a:t>‹#›</a:t>
            </a:fld>
            <a:endParaRPr lang="en-GB" dirty="0"/>
          </a:p>
        </p:txBody>
      </p:sp>
      <p:pic>
        <p:nvPicPr>
          <p:cNvPr id="8" name="Bildobjekt 7">
            <a:extLst>
              <a:ext uri="{FF2B5EF4-FFF2-40B4-BE49-F238E27FC236}">
                <a16:creationId xmlns:a16="http://schemas.microsoft.com/office/drawing/2014/main" id="{B715D6FA-7C00-492E-B2A9-CE3FF8084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888" y="9089135"/>
            <a:ext cx="1056312" cy="681230"/>
          </a:xfrm>
          <a:prstGeom prst="rect">
            <a:avLst/>
          </a:prstGeom>
        </p:spPr>
      </p:pic>
    </p:spTree>
    <p:extLst>
      <p:ext uri="{BB962C8B-B14F-4D97-AF65-F5344CB8AC3E}">
        <p14:creationId xmlns:p14="http://schemas.microsoft.com/office/powerpoint/2010/main" val="1857849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363"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1338"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720725"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AC497CE8-006A-4D39-B790-B2C157C25173}" type="slidenum">
              <a:rPr lang="en-GB" smtClean="0"/>
              <a:pPr/>
              <a:t>1</a:t>
            </a:fld>
            <a:endParaRPr lang="en-GB" dirty="0"/>
          </a:p>
        </p:txBody>
      </p:sp>
      <p:sp>
        <p:nvSpPr>
          <p:cNvPr id="5" name="Platshållare för sidhuvud 4">
            <a:extLst>
              <a:ext uri="{FF2B5EF4-FFF2-40B4-BE49-F238E27FC236}">
                <a16:creationId xmlns:a16="http://schemas.microsoft.com/office/drawing/2014/main" id="{1AA035A1-4F7F-49DA-A856-F85B86D71866}"/>
              </a:ext>
            </a:extLst>
          </p:cNvPr>
          <p:cNvSpPr>
            <a:spLocks noGrp="1"/>
          </p:cNvSpPr>
          <p:nvPr>
            <p:ph type="hdr" sz="quarter"/>
          </p:nvPr>
        </p:nvSpPr>
        <p:spPr/>
        <p:txBody>
          <a:bodyPr/>
          <a:lstStyle/>
          <a:p>
            <a:r>
              <a:rPr lang="sv-SE"/>
              <a:t>Presentation för enbart de smartase</a:t>
            </a:r>
            <a:endParaRPr lang="en-GB" dirty="0"/>
          </a:p>
        </p:txBody>
      </p:sp>
    </p:spTree>
    <p:extLst>
      <p:ext uri="{BB962C8B-B14F-4D97-AF65-F5344CB8AC3E}">
        <p14:creationId xmlns:p14="http://schemas.microsoft.com/office/powerpoint/2010/main" val="25735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r>
              <a:rPr lang="sv-SE" dirty="0"/>
              <a:t>Partnerskapet ska bygga på ett gemensamt samverkansbehov där båda parter har ett gemensamt engagemang och ansvar för att uppnå det gemensamt formulerade målet. Det ska råda en ömsesidig samverkansrelation som bygger på tillit med syftet att uppnå ett visst samhälleligt mål, och inte på ett kommersiellt avtal. Det inte ska finnas några färdiga lösningar eller tjänster som kan köpas.</a:t>
            </a:r>
          </a:p>
          <a:p>
            <a:endParaRPr lang="sv-SE" dirty="0"/>
          </a:p>
          <a:p>
            <a:r>
              <a:rPr lang="sv-SE" dirty="0"/>
              <a:t>Båda parter ska bidra med resurser till verksamheten. Det behöver inte handla om pengar utan den idéburna parten kan exempelvis bidra med ideellt arbete och den offentliga parten med lokaler eller administrativa resurser.</a:t>
            </a:r>
          </a:p>
          <a:p>
            <a:endParaRPr lang="sv-SE" dirty="0"/>
          </a:p>
        </p:txBody>
      </p:sp>
      <p:sp>
        <p:nvSpPr>
          <p:cNvPr id="4" name="Platshållare för sidhuvud 3"/>
          <p:cNvSpPr>
            <a:spLocks noGrp="1"/>
          </p:cNvSpPr>
          <p:nvPr>
            <p:ph type="hdr" sz="quarter"/>
          </p:nvPr>
        </p:nvSpPr>
        <p:spPr/>
        <p:txBody>
          <a:bodyPr/>
          <a:lstStyle/>
          <a:p>
            <a:r>
              <a:rPr lang="sv-SE"/>
              <a:t>Presentation för enbart de smartase</a:t>
            </a:r>
            <a:endParaRPr lang="en-GB" dirty="0"/>
          </a:p>
        </p:txBody>
      </p:sp>
      <p:sp>
        <p:nvSpPr>
          <p:cNvPr id="5" name="Platshållare för bildnummer 4"/>
          <p:cNvSpPr>
            <a:spLocks noGrp="1"/>
          </p:cNvSpPr>
          <p:nvPr>
            <p:ph type="sldNum" sz="quarter" idx="5"/>
          </p:nvPr>
        </p:nvSpPr>
        <p:spPr/>
        <p:txBody>
          <a:bodyPr/>
          <a:lstStyle/>
          <a:p>
            <a:fld id="{AC497CE8-006A-4D39-B790-B2C157C25173}" type="slidenum">
              <a:rPr lang="en-GB" smtClean="0"/>
              <a:pPr/>
              <a:t>4</a:t>
            </a:fld>
            <a:endParaRPr lang="en-GB" dirty="0"/>
          </a:p>
        </p:txBody>
      </p:sp>
    </p:spTree>
    <p:extLst>
      <p:ext uri="{BB962C8B-B14F-4D97-AF65-F5344CB8AC3E}">
        <p14:creationId xmlns:p14="http://schemas.microsoft.com/office/powerpoint/2010/main" val="407528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sirba-web"/>
              </a:rPr>
              <a:t>Informationen på denna sida gäller för upphandlingar enligt </a:t>
            </a:r>
          </a:p>
          <a:p>
            <a:pPr algn="l">
              <a:buFont typeface="Arial" panose="020B0604020202020204" pitchFamily="34" charset="0"/>
              <a:buChar char="•"/>
            </a:pPr>
            <a:r>
              <a:rPr lang="sv-SE" b="0" i="0" dirty="0">
                <a:solidFill>
                  <a:srgbClr val="000000"/>
                </a:solidFill>
                <a:effectLst/>
                <a:latin typeface="sirba-web"/>
              </a:rPr>
              <a:t> lagen om offentlig upphandling (LOU) </a:t>
            </a:r>
          </a:p>
          <a:p>
            <a:pPr algn="l">
              <a:buFont typeface="Arial" panose="020B0604020202020204" pitchFamily="34" charset="0"/>
              <a:buChar char="•"/>
            </a:pPr>
            <a:r>
              <a:rPr lang="sv-SE" b="0" i="0" dirty="0">
                <a:solidFill>
                  <a:srgbClr val="000000"/>
                </a:solidFill>
                <a:effectLst/>
                <a:latin typeface="sirba-web"/>
              </a:rPr>
              <a:t> lagen om upphandling inom försörjningssektorerna (LUF) </a:t>
            </a:r>
          </a:p>
          <a:p>
            <a:pPr algn="l">
              <a:buFont typeface="Arial" panose="020B0604020202020204" pitchFamily="34" charset="0"/>
              <a:buChar char="•"/>
            </a:pPr>
            <a:r>
              <a:rPr lang="sv-SE" b="0" i="0" dirty="0">
                <a:solidFill>
                  <a:srgbClr val="000000"/>
                </a:solidFill>
                <a:effectLst/>
                <a:latin typeface="sirba-web"/>
              </a:rPr>
              <a:t> lagen om upphandling av koncessioner (LUK)</a:t>
            </a:r>
          </a:p>
          <a:p>
            <a:pPr algn="l">
              <a:buFont typeface="Arial" panose="020B0604020202020204" pitchFamily="34" charset="0"/>
              <a:buChar char="•"/>
            </a:pPr>
            <a:endParaRPr lang="sv-SE" b="0" i="1" dirty="0">
              <a:solidFill>
                <a:srgbClr val="000000"/>
              </a:solidFill>
              <a:effectLst/>
              <a:latin typeface="sirba-web"/>
            </a:endParaRPr>
          </a:p>
          <a:p>
            <a:pPr algn="l"/>
            <a:r>
              <a:rPr lang="sv-SE" b="0" i="0" dirty="0">
                <a:solidFill>
                  <a:srgbClr val="000000"/>
                </a:solidFill>
                <a:effectLst/>
                <a:latin typeface="sirba-web"/>
              </a:rPr>
              <a:t>Bestämmelserna är i princip desamma i de olika lagarna. De innebär att en upphandlande organisation i en upphandling får </a:t>
            </a:r>
          </a:p>
          <a:p>
            <a:pPr algn="l">
              <a:buFont typeface="+mj-lt"/>
              <a:buAutoNum type="arabicPeriod"/>
            </a:pPr>
            <a:r>
              <a:rPr lang="sv-SE" b="0" i="0" dirty="0">
                <a:solidFill>
                  <a:srgbClr val="000000"/>
                </a:solidFill>
                <a:effectLst/>
                <a:latin typeface="sirba-web"/>
              </a:rPr>
              <a:t> Reservera deltagandet för skyddade verkstäder eller för leverantörer vars främsta syfte är social och yrkesmässig integration av personer med funktionsnedsättning eller av personer som har svårt att komma in på arbetsmarknaden, eller </a:t>
            </a:r>
          </a:p>
          <a:p>
            <a:pPr algn="l">
              <a:buFont typeface="+mj-lt"/>
              <a:buAutoNum type="arabicPeriod"/>
            </a:pPr>
            <a:r>
              <a:rPr lang="sv-SE" b="0" i="0" dirty="0">
                <a:solidFill>
                  <a:srgbClr val="000000"/>
                </a:solidFill>
                <a:effectLst/>
                <a:latin typeface="sirba-web"/>
              </a:rPr>
              <a:t> Föreskriva att ett kontrakt (eller en koncession) ska fullgöras inom ramen för ett program för skyddad anställning. </a:t>
            </a:r>
          </a:p>
          <a:p>
            <a:pPr algn="l"/>
            <a:r>
              <a:rPr lang="sv-SE" b="0" i="0" dirty="0">
                <a:solidFill>
                  <a:srgbClr val="000000"/>
                </a:solidFill>
                <a:effectLst/>
                <a:latin typeface="sirba-web"/>
              </a:rPr>
              <a:t>En reservation ska antingen ske utifrån första eller andra punkten i bestämmelserna. </a:t>
            </a:r>
          </a:p>
          <a:p>
            <a:pPr algn="l">
              <a:buFont typeface="Arial" panose="020B0604020202020204" pitchFamily="34" charset="0"/>
              <a:buNone/>
            </a:pPr>
            <a:endParaRPr lang="sv-SE" b="0" i="1" dirty="0">
              <a:solidFill>
                <a:srgbClr val="000000"/>
              </a:solidFill>
              <a:effectLst/>
              <a:latin typeface="sirba-web"/>
            </a:endParaRPr>
          </a:p>
          <a:p>
            <a:pPr algn="l"/>
            <a:r>
              <a:rPr lang="sv-SE" b="0" i="0" dirty="0">
                <a:solidFill>
                  <a:srgbClr val="000000"/>
                </a:solidFill>
                <a:effectLst/>
                <a:latin typeface="sirba-web"/>
              </a:rPr>
              <a:t>Två förutsättningar, verksamhetskravet respektive andelskravet, måste vara uppfyllda för att en leverantör ska kunna delta i en reserverad upphandling enligt punkt 1. Om ett kontrakt ska fullgöras inom ramen för ett program för skyddad anställning (i enlighet med punkt 2) behöver enbart andelskravet vara uppfyllt. </a:t>
            </a:r>
          </a:p>
          <a:p>
            <a:pPr algn="l"/>
            <a:endParaRPr lang="sv-SE" b="0" i="1" dirty="0">
              <a:solidFill>
                <a:srgbClr val="000000"/>
              </a:solidFill>
              <a:effectLst/>
              <a:latin typeface="sirba-web"/>
            </a:endParaRPr>
          </a:p>
          <a:p>
            <a:pPr algn="l"/>
            <a:r>
              <a:rPr lang="sv-SE" b="0" i="1" dirty="0">
                <a:solidFill>
                  <a:srgbClr val="000000"/>
                </a:solidFill>
                <a:effectLst/>
                <a:latin typeface="sirba-web"/>
              </a:rPr>
              <a:t>Verksamhetskravet</a:t>
            </a:r>
            <a:r>
              <a:rPr lang="sv-SE" b="0" i="0" dirty="0">
                <a:solidFill>
                  <a:srgbClr val="000000"/>
                </a:solidFill>
                <a:effectLst/>
                <a:latin typeface="sirba-web"/>
              </a:rPr>
              <a:t> innebär att leverantören ska utgöra en skyddad verkstad eller vara en leverantör vars främsta syfte är social och yrkesmässig integration av personer med funktionsnedsättning eller av personer som har svårt att komma in på arbetsmarknaden. </a:t>
            </a:r>
          </a:p>
          <a:p>
            <a:pPr algn="l"/>
            <a:endParaRPr lang="sv-SE" b="0" i="1" dirty="0">
              <a:solidFill>
                <a:srgbClr val="000000"/>
              </a:solidFill>
              <a:effectLst/>
              <a:latin typeface="sirba-web"/>
            </a:endParaRPr>
          </a:p>
          <a:p>
            <a:pPr algn="l"/>
            <a:r>
              <a:rPr lang="sv-SE" b="0" i="1" dirty="0">
                <a:solidFill>
                  <a:srgbClr val="000000"/>
                </a:solidFill>
                <a:effectLst/>
                <a:latin typeface="sirba-web"/>
              </a:rPr>
              <a:t>Andelskravet </a:t>
            </a:r>
            <a:r>
              <a:rPr lang="sv-SE" b="0" i="0" dirty="0">
                <a:solidFill>
                  <a:srgbClr val="000000"/>
                </a:solidFill>
                <a:effectLst/>
                <a:latin typeface="sirba-web"/>
              </a:rPr>
              <a:t>innebär att minst 30 procent av de som sysselsätts i den skyddade verkstaden eller hos leverantören är personer med funktionsnedsättning eller personer som har svårt att komma in på arbetsmarknaden. </a:t>
            </a:r>
          </a:p>
          <a:p>
            <a:pPr algn="l">
              <a:buFont typeface="Arial" panose="020B0604020202020204" pitchFamily="34" charset="0"/>
              <a:buNone/>
            </a:pPr>
            <a:endParaRPr lang="sv-SE" b="0" i="0" dirty="0">
              <a:solidFill>
                <a:srgbClr val="000000"/>
              </a:solidFill>
              <a:effectLst/>
              <a:latin typeface="sirba-web"/>
            </a:endParaRPr>
          </a:p>
        </p:txBody>
      </p:sp>
      <p:sp>
        <p:nvSpPr>
          <p:cNvPr id="4" name="Platshållare för sidhuvud 3"/>
          <p:cNvSpPr>
            <a:spLocks noGrp="1"/>
          </p:cNvSpPr>
          <p:nvPr>
            <p:ph type="hdr" sz="quarter"/>
          </p:nvPr>
        </p:nvSpPr>
        <p:spPr/>
        <p:txBody>
          <a:bodyPr/>
          <a:lstStyle/>
          <a:p>
            <a:r>
              <a:rPr lang="sv-SE"/>
              <a:t>Presentation för enbart de smartase</a:t>
            </a:r>
            <a:endParaRPr lang="en-GB" dirty="0"/>
          </a:p>
        </p:txBody>
      </p:sp>
      <p:sp>
        <p:nvSpPr>
          <p:cNvPr id="5" name="Platshållare för bildnummer 4"/>
          <p:cNvSpPr>
            <a:spLocks noGrp="1"/>
          </p:cNvSpPr>
          <p:nvPr>
            <p:ph type="sldNum" sz="quarter" idx="5"/>
          </p:nvPr>
        </p:nvSpPr>
        <p:spPr/>
        <p:txBody>
          <a:bodyPr/>
          <a:lstStyle/>
          <a:p>
            <a:fld id="{AC497CE8-006A-4D39-B790-B2C157C25173}" type="slidenum">
              <a:rPr lang="en-GB" smtClean="0"/>
              <a:pPr/>
              <a:t>5</a:t>
            </a:fld>
            <a:endParaRPr lang="en-GB" dirty="0"/>
          </a:p>
        </p:txBody>
      </p:sp>
    </p:spTree>
    <p:extLst>
      <p:ext uri="{BB962C8B-B14F-4D97-AF65-F5344CB8AC3E}">
        <p14:creationId xmlns:p14="http://schemas.microsoft.com/office/powerpoint/2010/main" val="40354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1241425"/>
            <a:ext cx="5438775" cy="30607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1" dirty="0">
                <a:latin typeface="+mj-lt"/>
              </a:rPr>
              <a:t>Definitionen av ett </a:t>
            </a:r>
            <a:r>
              <a:rPr lang="sv-SE" sz="1200" i="1" dirty="0" err="1">
                <a:latin typeface="+mj-lt"/>
              </a:rPr>
              <a:t>arbetsintegrerande</a:t>
            </a:r>
            <a:r>
              <a:rPr lang="sv-SE" sz="1200" i="1" dirty="0">
                <a:latin typeface="+mj-lt"/>
              </a:rPr>
              <a:t> socialt företag kommer från regeringens Handlingsplan för </a:t>
            </a:r>
            <a:r>
              <a:rPr lang="sv-SE" sz="1200" i="1" dirty="0" err="1">
                <a:latin typeface="+mj-lt"/>
              </a:rPr>
              <a:t>arbetsintegrerande</a:t>
            </a:r>
            <a:r>
              <a:rPr lang="sv-SE" sz="1200" i="1" dirty="0">
                <a:latin typeface="+mj-lt"/>
              </a:rPr>
              <a:t> sociala företag 2010. </a:t>
            </a:r>
          </a:p>
          <a:p>
            <a:pPr algn="l">
              <a:buFont typeface="Arial" panose="020B0604020202020204" pitchFamily="34" charset="0"/>
              <a:buNone/>
            </a:pPr>
            <a:endParaRPr lang="sv-SE" b="0" i="0" dirty="0">
              <a:solidFill>
                <a:srgbClr val="000000"/>
              </a:solidFill>
              <a:effectLst/>
              <a:latin typeface="sirba-web"/>
            </a:endParaRPr>
          </a:p>
        </p:txBody>
      </p:sp>
      <p:sp>
        <p:nvSpPr>
          <p:cNvPr id="4" name="Platshållare för sidhuvud 3"/>
          <p:cNvSpPr>
            <a:spLocks noGrp="1"/>
          </p:cNvSpPr>
          <p:nvPr>
            <p:ph type="hdr" sz="quarter"/>
          </p:nvPr>
        </p:nvSpPr>
        <p:spPr/>
        <p:txBody>
          <a:bodyPr/>
          <a:lstStyle/>
          <a:p>
            <a:r>
              <a:rPr lang="sv-SE"/>
              <a:t>Presentation för enbart de smartase</a:t>
            </a:r>
            <a:endParaRPr lang="en-GB" dirty="0"/>
          </a:p>
        </p:txBody>
      </p:sp>
      <p:sp>
        <p:nvSpPr>
          <p:cNvPr id="5" name="Platshållare för bildnummer 4"/>
          <p:cNvSpPr>
            <a:spLocks noGrp="1"/>
          </p:cNvSpPr>
          <p:nvPr>
            <p:ph type="sldNum" sz="quarter" idx="5"/>
          </p:nvPr>
        </p:nvSpPr>
        <p:spPr/>
        <p:txBody>
          <a:bodyPr/>
          <a:lstStyle/>
          <a:p>
            <a:fld id="{AC497CE8-006A-4D39-B790-B2C157C25173}" type="slidenum">
              <a:rPr lang="en-GB" smtClean="0"/>
              <a:pPr/>
              <a:t>6</a:t>
            </a:fld>
            <a:endParaRPr lang="en-GB" dirty="0"/>
          </a:p>
        </p:txBody>
      </p:sp>
    </p:spTree>
    <p:extLst>
      <p:ext uri="{BB962C8B-B14F-4D97-AF65-F5344CB8AC3E}">
        <p14:creationId xmlns:p14="http://schemas.microsoft.com/office/powerpoint/2010/main" val="59767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24DF18A-D69A-4574-944C-06427C8DA6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dirty="0"/>
              <a:t>Datum</a:t>
            </a:r>
            <a:endParaRPr lang="en-GB" dirty="0"/>
          </a:p>
        </p:txBody>
      </p:sp>
    </p:spTree>
    <p:extLst>
      <p:ext uri="{BB962C8B-B14F-4D97-AF65-F5344CB8AC3E}">
        <p14:creationId xmlns:p14="http://schemas.microsoft.com/office/powerpoint/2010/main" val="357791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97334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dirty="0"/>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208958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349572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163679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A023CF-467C-4D38-BFA6-84375E92AF0B}"/>
              </a:ext>
            </a:extLst>
          </p:cNvPr>
          <p:cNvPicPr>
            <a:picLocks noChangeAspect="1"/>
          </p:cNvPicPr>
          <p:nvPr userDrawn="1"/>
        </p:nvPicPr>
        <p:blipFill rotWithShape="1">
          <a:blip r:embed="rId2"/>
          <a:srcRect l="14415" r="-14415"/>
          <a:stretch/>
        </p:blipFill>
        <p:spPr>
          <a:xfrm flipH="1">
            <a:off x="254000" y="0"/>
            <a:ext cx="119380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a:p>
            <a:r>
              <a:rPr lang="sv-SE" dirty="0"/>
              <a:t>Titel</a:t>
            </a:r>
            <a:endParaRPr lang="en-GB" dirty="0"/>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dirty="0"/>
              <a:t>Datum</a:t>
            </a:r>
            <a:endParaRPr lang="en-GB" dirty="0"/>
          </a:p>
        </p:txBody>
      </p:sp>
    </p:spTree>
    <p:extLst>
      <p:ext uri="{BB962C8B-B14F-4D97-AF65-F5344CB8AC3E}">
        <p14:creationId xmlns:p14="http://schemas.microsoft.com/office/powerpoint/2010/main" val="74736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13" name="Bildobjekt 12" descr="En bild som visar utomhus, byggnad, stad&#10;&#10;Automatiskt genererad beskrivning">
            <a:extLst>
              <a:ext uri="{FF2B5EF4-FFF2-40B4-BE49-F238E27FC236}">
                <a16:creationId xmlns:a16="http://schemas.microsoft.com/office/drawing/2014/main" id="{BE3F0BD8-A8DC-4282-8554-9C0889C89F76}"/>
              </a:ext>
            </a:extLst>
          </p:cNvPr>
          <p:cNvPicPr>
            <a:picLocks noChangeAspect="1"/>
          </p:cNvPicPr>
          <p:nvPr userDrawn="1"/>
        </p:nvPicPr>
        <p:blipFill rotWithShape="1">
          <a:blip r:embed="rId2"/>
          <a:srcRect l="124" r="63727"/>
          <a:stretch/>
        </p:blipFill>
        <p:spPr>
          <a:xfrm>
            <a:off x="7876515" y="0"/>
            <a:ext cx="4315485" cy="6858000"/>
          </a:xfrm>
          <a:prstGeom prst="rect">
            <a:avLst/>
          </a:prstGeom>
        </p:spPr>
      </p:pic>
      <p:pic>
        <p:nvPicPr>
          <p:cNvPr id="3" name="Bildobjekt 2">
            <a:extLst>
              <a:ext uri="{FF2B5EF4-FFF2-40B4-BE49-F238E27FC236}">
                <a16:creationId xmlns:a16="http://schemas.microsoft.com/office/drawing/2014/main" id="{738DFB51-23EE-4FE2-9655-A0261880D87F}"/>
              </a:ext>
            </a:extLst>
          </p:cNvPr>
          <p:cNvPicPr>
            <a:picLocks noChangeAspect="1"/>
          </p:cNvPicPr>
          <p:nvPr userDrawn="1"/>
        </p:nvPicPr>
        <p:blipFill rotWithShape="1">
          <a:blip r:embed="rId3"/>
          <a:srcRect l="44069" r="14149"/>
          <a:stretch/>
        </p:blipFill>
        <p:spPr>
          <a:xfrm>
            <a:off x="-92075" y="0"/>
            <a:ext cx="4987925"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dirty="0"/>
              <a:t>Datum</a:t>
            </a:r>
            <a:endParaRPr lang="en-GB" dirty="0"/>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383912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msida ver 5">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EAE3C80-AB60-4336-8EF3-A47597D4B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3171226"/>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dirty="0"/>
          </a:p>
        </p:txBody>
      </p:sp>
    </p:spTree>
    <p:extLst>
      <p:ext uri="{BB962C8B-B14F-4D97-AF65-F5344CB8AC3E}">
        <p14:creationId xmlns:p14="http://schemas.microsoft.com/office/powerpoint/2010/main" val="53402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F848955C-00EC-4B47-BC95-A26380F7B6CA}"/>
              </a:ext>
            </a:extLst>
          </p:cNvPr>
          <p:cNvGraphicFramePr>
            <a:graphicFrameLocks noChangeAspect="1"/>
          </p:cNvGraphicFramePr>
          <p:nvPr userDrawn="1">
            <p:custDataLst>
              <p:tags r:id="rId1"/>
            </p:custDataLst>
            <p:extLst>
              <p:ext uri="{D42A27DB-BD31-4B8C-83A1-F6EECF244321}">
                <p14:modId xmlns:p14="http://schemas.microsoft.com/office/powerpoint/2010/main" val="36256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EDAC6DE7-C488-486A-870E-7B1A10059F86}"/>
              </a:ext>
            </a:extLst>
          </p:cNvPr>
          <p:cNvPicPr>
            <a:picLocks noChangeAspect="1"/>
          </p:cNvPicPr>
          <p:nvPr userDrawn="1"/>
        </p:nvPicPr>
        <p:blipFill rotWithShape="1">
          <a:blip r:embed="rId5"/>
          <a:srcRect l="39578" r="17582"/>
          <a:stretch/>
        </p:blipFill>
        <p:spPr>
          <a:xfrm>
            <a:off x="-7617" y="0"/>
            <a:ext cx="5114303" cy="6858000"/>
          </a:xfrm>
          <a:prstGeom prst="rect">
            <a:avLst/>
          </a:prstGeom>
        </p:spPr>
      </p:pic>
      <p:pic>
        <p:nvPicPr>
          <p:cNvPr id="4" name="Bildobjekt 3">
            <a:extLst>
              <a:ext uri="{FF2B5EF4-FFF2-40B4-BE49-F238E27FC236}">
                <a16:creationId xmlns:a16="http://schemas.microsoft.com/office/drawing/2014/main" id="{A2FA2507-FD7A-476A-A8DE-07D12DA67634}"/>
              </a:ext>
            </a:extLst>
          </p:cNvPr>
          <p:cNvPicPr>
            <a:picLocks noChangeAspect="1"/>
          </p:cNvPicPr>
          <p:nvPr userDrawn="1"/>
        </p:nvPicPr>
        <p:blipFill rotWithShape="1">
          <a:blip r:embed="rId6"/>
          <a:srcRect l="46995" r="16850"/>
          <a:stretch/>
        </p:blipFill>
        <p:spPr>
          <a:xfrm>
            <a:off x="7953375" y="0"/>
            <a:ext cx="4316167"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7E16920A-42C5-4BBF-91CA-6A655E0FCEF8}"/>
              </a:ext>
            </a:extLst>
          </p:cNvPr>
          <p:cNvPicPr>
            <a:picLocks noChangeAspect="1"/>
          </p:cNvPicPr>
          <p:nvPr userDrawn="1"/>
        </p:nvPicPr>
        <p:blipFill>
          <a:blip r:embed="rId7"/>
          <a:stretch>
            <a:fillRect/>
          </a:stretch>
        </p:blipFill>
        <p:spPr>
          <a:xfrm>
            <a:off x="4596254" y="2587750"/>
            <a:ext cx="2637666" cy="1701067"/>
          </a:xfrm>
          <a:prstGeom prst="rect">
            <a:avLst/>
          </a:prstGeom>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 </a:t>
            </a:r>
            <a:br>
              <a:rPr lang="sv-SE" dirty="0"/>
            </a:br>
            <a:r>
              <a:rPr lang="sv-SE" dirty="0" err="1"/>
              <a:t>tel</a:t>
            </a:r>
            <a:r>
              <a:rPr lang="sv-SE" dirty="0"/>
              <a:t> och mailadress</a:t>
            </a:r>
            <a:endParaRPr lang="en-GB" dirty="0"/>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dirty="0">
                <a:solidFill>
                  <a:schemeClr val="bg1"/>
                </a:solidFill>
              </a:rPr>
              <a:t>Business region göteborg – en del </a:t>
            </a:r>
            <a:br>
              <a:rPr lang="sv-SE" sz="1100" cap="all" baseline="0" dirty="0">
                <a:solidFill>
                  <a:schemeClr val="bg1"/>
                </a:solidFill>
              </a:rPr>
            </a:br>
            <a:r>
              <a:rPr lang="sv-SE" sz="1100" cap="all" baseline="0" dirty="0">
                <a:solidFill>
                  <a:schemeClr val="bg1"/>
                </a:solidFill>
              </a:rPr>
              <a:t>av göteborgs stad i samarbete med regionen</a:t>
            </a:r>
          </a:p>
        </p:txBody>
      </p:sp>
    </p:spTree>
    <p:extLst>
      <p:ext uri="{BB962C8B-B14F-4D97-AF65-F5344CB8AC3E}">
        <p14:creationId xmlns:p14="http://schemas.microsoft.com/office/powerpoint/2010/main" val="189542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AD3C03-F65A-414E-B38B-260E948FF54D}"/>
              </a:ext>
            </a:extLst>
          </p:cNvPr>
          <p:cNvGraphicFramePr>
            <a:graphicFrameLocks noChangeAspect="1"/>
          </p:cNvGraphicFramePr>
          <p:nvPr userDrawn="1">
            <p:custDataLst>
              <p:tags r:id="rId1"/>
            </p:custDataLst>
            <p:extLst>
              <p:ext uri="{D42A27DB-BD31-4B8C-83A1-F6EECF244321}">
                <p14:modId xmlns:p14="http://schemas.microsoft.com/office/powerpoint/2010/main" val="360849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objekt 3">
            <a:extLst>
              <a:ext uri="{FF2B5EF4-FFF2-40B4-BE49-F238E27FC236}">
                <a16:creationId xmlns:a16="http://schemas.microsoft.com/office/drawing/2014/main" id="{73964CDB-FAD0-4FDE-A2BA-7488AA830DCA}"/>
              </a:ext>
            </a:extLst>
          </p:cNvPr>
          <p:cNvPicPr>
            <a:picLocks noChangeAspect="1"/>
          </p:cNvPicPr>
          <p:nvPr userDrawn="1"/>
        </p:nvPicPr>
        <p:blipFill>
          <a:blip r:embed="rId5"/>
          <a:stretch>
            <a:fillRect/>
          </a:stretch>
        </p:blipFill>
        <p:spPr>
          <a:xfrm>
            <a:off x="4596254" y="2587750"/>
            <a:ext cx="2637666" cy="1701067"/>
          </a:xfrm>
          <a:prstGeom prst="rect">
            <a:avLst/>
          </a:prstGeom>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Kontakt: </a:t>
            </a:r>
            <a:br>
              <a:rPr lang="sv-SE" dirty="0"/>
            </a:br>
            <a:r>
              <a:rPr lang="sv-SE" dirty="0"/>
              <a:t>namn</a:t>
            </a:r>
            <a:br>
              <a:rPr lang="sv-SE" dirty="0"/>
            </a:br>
            <a:r>
              <a:rPr lang="sv-SE" dirty="0" err="1"/>
              <a:t>tel</a:t>
            </a:r>
            <a:r>
              <a:rPr lang="sv-SE" dirty="0"/>
              <a:t> och mailadress</a:t>
            </a:r>
            <a:endParaRPr lang="en-GB" dirty="0"/>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dirty="0"/>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dirty="0">
                <a:solidFill>
                  <a:schemeClr val="bg1"/>
                </a:solidFill>
              </a:rPr>
              <a:t>Business region göteborg – en del av göteborgs stad i samarbete med regionen</a:t>
            </a:r>
          </a:p>
        </p:txBody>
      </p:sp>
    </p:spTree>
    <p:extLst>
      <p:ext uri="{BB962C8B-B14F-4D97-AF65-F5344CB8AC3E}">
        <p14:creationId xmlns:p14="http://schemas.microsoft.com/office/powerpoint/2010/main" val="233096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271748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87791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99210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90788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3"/>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48963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88626274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3196768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1105918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157926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219785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76691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A577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CAADFD81-8A4D-4B19-AB85-21FD9D7DBA93}"/>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Rubrik 1">
            <a:extLst>
              <a:ext uri="{FF2B5EF4-FFF2-40B4-BE49-F238E27FC236}">
                <a16:creationId xmlns:a16="http://schemas.microsoft.com/office/drawing/2014/main" id="{85626E8B-2171-41E8-8EDA-1BEF72CF26A1}"/>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59042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119287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69845B8F-4287-48D6-8BA9-E08192F8D4B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65364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5C489BE3-1DB9-4564-856D-F1DF541A1823}"/>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929900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315424-357B-4647-888E-3606002F18F9}"/>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139405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rgbClr val="366D6B"/>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3637194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7DB09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E2CCB681-7F37-424C-9893-04F3F63AAC3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393988026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66D6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1AECFE1F-46CA-47E1-8975-5D4007326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81B07E8F-F509-4FA1-8C96-D504CBD40A4A}"/>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569369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366D6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B6958F0-2A15-44E3-B238-6754FB35F1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EE7F9D6-9680-4FEE-BDE5-3645DFD6CFE7}"/>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22576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7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007948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3664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78AB7606-988D-42F0-A656-62DDF5F76219}"/>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Tree>
    <p:extLst>
      <p:ext uri="{BB962C8B-B14F-4D97-AF65-F5344CB8AC3E}">
        <p14:creationId xmlns:p14="http://schemas.microsoft.com/office/powerpoint/2010/main" val="1496415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66D6B"/>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4152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9017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7646B"/>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16CDB862-2D7B-473E-BC6D-F8CFA5DF2434}"/>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Rubrik 1">
            <a:extLst>
              <a:ext uri="{FF2B5EF4-FFF2-40B4-BE49-F238E27FC236}">
                <a16:creationId xmlns:a16="http://schemas.microsoft.com/office/drawing/2014/main" id="{47600C6A-5AEB-42FC-9C76-61FCED2A15EA}"/>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1061290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eport slide - grön bakgrund">
    <p:bg>
      <p:bgPr>
        <a:solidFill>
          <a:srgbClr val="366D6B"/>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5" hidden="1">
                        <a:extLst>
                          <a:ext uri="{FF2B5EF4-FFF2-40B4-BE49-F238E27FC236}">
                            <a16:creationId xmlns:a16="http://schemas.microsoft.com/office/drawing/2014/main" id="{E42CF58E-6A96-427D-B83E-8C1C7F34A6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dirty="0"/>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843034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213622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53706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050845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sida - text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
        <p:nvSpPr>
          <p:cNvPr id="7" name="Platshållare för innehåll 2">
            <a:extLst>
              <a:ext uri="{FF2B5EF4-FFF2-40B4-BE49-F238E27FC236}">
                <a16:creationId xmlns:a16="http://schemas.microsoft.com/office/drawing/2014/main" id="{E7DDDEA0-8B65-4B63-81A5-69675C2FB86D}"/>
              </a:ext>
            </a:extLst>
          </p:cNvPr>
          <p:cNvSpPr>
            <a:spLocks noGrp="1"/>
          </p:cNvSpPr>
          <p:nvPr>
            <p:ph sz="half" idx="1"/>
          </p:nvPr>
        </p:nvSpPr>
        <p:spPr>
          <a:xfrm>
            <a:off x="838200" y="1825626"/>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8" name="Platshållare för innehåll 3">
            <a:extLst>
              <a:ext uri="{FF2B5EF4-FFF2-40B4-BE49-F238E27FC236}">
                <a16:creationId xmlns:a16="http://schemas.microsoft.com/office/drawing/2014/main" id="{C495AC53-3AF3-41E5-B81B-81BA5388E121}"/>
              </a:ext>
            </a:extLst>
          </p:cNvPr>
          <p:cNvSpPr>
            <a:spLocks noGrp="1"/>
          </p:cNvSpPr>
          <p:nvPr>
            <p:ph sz="half" idx="2"/>
          </p:nvPr>
        </p:nvSpPr>
        <p:spPr>
          <a:xfrm>
            <a:off x="4038600" y="1825626"/>
            <a:ext cx="7315200" cy="1189997"/>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9" name="Platshållare för innehåll 2">
            <a:extLst>
              <a:ext uri="{FF2B5EF4-FFF2-40B4-BE49-F238E27FC236}">
                <a16:creationId xmlns:a16="http://schemas.microsoft.com/office/drawing/2014/main" id="{D8974C98-54E7-4B31-9D55-9F903F9BE0E4}"/>
              </a:ext>
            </a:extLst>
          </p:cNvPr>
          <p:cNvSpPr>
            <a:spLocks noGrp="1"/>
          </p:cNvSpPr>
          <p:nvPr>
            <p:ph sz="half" idx="13"/>
          </p:nvPr>
        </p:nvSpPr>
        <p:spPr>
          <a:xfrm>
            <a:off x="838200" y="3199780"/>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0" name="Platshållare för innehåll 3">
            <a:extLst>
              <a:ext uri="{FF2B5EF4-FFF2-40B4-BE49-F238E27FC236}">
                <a16:creationId xmlns:a16="http://schemas.microsoft.com/office/drawing/2014/main" id="{2EC6FBBC-11C2-4CD4-9135-EC04C17DBE4A}"/>
              </a:ext>
            </a:extLst>
          </p:cNvPr>
          <p:cNvSpPr>
            <a:spLocks noGrp="1"/>
          </p:cNvSpPr>
          <p:nvPr>
            <p:ph sz="half" idx="14"/>
          </p:nvPr>
        </p:nvSpPr>
        <p:spPr>
          <a:xfrm>
            <a:off x="4038600" y="3199780"/>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
        <p:nvSpPr>
          <p:cNvPr id="11" name="Platshållare för innehåll 2">
            <a:extLst>
              <a:ext uri="{FF2B5EF4-FFF2-40B4-BE49-F238E27FC236}">
                <a16:creationId xmlns:a16="http://schemas.microsoft.com/office/drawing/2014/main" id="{78380EC8-C494-4735-ADF3-14F5A2A332CA}"/>
              </a:ext>
            </a:extLst>
          </p:cNvPr>
          <p:cNvSpPr>
            <a:spLocks noGrp="1"/>
          </p:cNvSpPr>
          <p:nvPr>
            <p:ph sz="half" idx="15"/>
          </p:nvPr>
        </p:nvSpPr>
        <p:spPr>
          <a:xfrm>
            <a:off x="838200" y="4573935"/>
            <a:ext cx="2944660" cy="1202866"/>
          </a:xfrm>
          <a:solidFill>
            <a:schemeClr val="accent5"/>
          </a:solidFill>
        </p:spPr>
        <p:txBody>
          <a:bodyPr lIns="144000" rIns="144000" anchor="ctr"/>
          <a:lstStyle>
            <a:lvl1pPr marL="0" indent="0">
              <a:buNone/>
              <a:defRPr>
                <a:solidFill>
                  <a:schemeClr val="bg1"/>
                </a:solidFill>
              </a:defRPr>
            </a:lvl1pPr>
            <a:lvl2pPr marL="271462" indent="0">
              <a:buNone/>
              <a:defRPr/>
            </a:lvl2pPr>
          </a:lstStyle>
          <a:p>
            <a:pPr lvl="0"/>
            <a:r>
              <a:rPr lang="sv-SE" dirty="0"/>
              <a:t>Klicka här för att ändra format på bakgrundstexten</a:t>
            </a:r>
          </a:p>
        </p:txBody>
      </p:sp>
      <p:sp>
        <p:nvSpPr>
          <p:cNvPr id="12" name="Platshållare för innehåll 3">
            <a:extLst>
              <a:ext uri="{FF2B5EF4-FFF2-40B4-BE49-F238E27FC236}">
                <a16:creationId xmlns:a16="http://schemas.microsoft.com/office/drawing/2014/main" id="{096C3987-C8B1-425E-9A89-2DDF818F7B8F}"/>
              </a:ext>
            </a:extLst>
          </p:cNvPr>
          <p:cNvSpPr>
            <a:spLocks noGrp="1"/>
          </p:cNvSpPr>
          <p:nvPr>
            <p:ph sz="half" idx="16"/>
          </p:nvPr>
        </p:nvSpPr>
        <p:spPr>
          <a:xfrm>
            <a:off x="4038600" y="4573935"/>
            <a:ext cx="7315200" cy="1237306"/>
          </a:xfrm>
        </p:spPr>
        <p:txBody>
          <a:bodyPr/>
          <a:lstStyle/>
          <a:p>
            <a:pPr lvl="0"/>
            <a:r>
              <a:rPr lang="sv-SE" dirty="0"/>
              <a:t>Klicka här för att ändra format på bakgrundstexten</a:t>
            </a:r>
          </a:p>
          <a:p>
            <a:pPr lvl="1"/>
            <a:r>
              <a:rPr lang="sv-SE" dirty="0"/>
              <a:t>Nivå två</a:t>
            </a:r>
          </a:p>
          <a:p>
            <a:pPr lvl="2"/>
            <a:r>
              <a:rPr lang="sv-SE" dirty="0"/>
              <a:t>Nivå tre</a:t>
            </a:r>
            <a:endParaRPr lang="en-GB" dirty="0"/>
          </a:p>
        </p:txBody>
      </p:sp>
    </p:spTree>
    <p:extLst>
      <p:ext uri="{BB962C8B-B14F-4D97-AF65-F5344CB8AC3E}">
        <p14:creationId xmlns:p14="http://schemas.microsoft.com/office/powerpoint/2010/main" val="3547016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Rubrik och innehåll 2">
    <p:bg>
      <p:bgPr>
        <a:solidFill>
          <a:srgbClr val="EAB39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8969799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D362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4DF4D70F-839A-453D-B7D6-C421678B46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88116139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rgbClr val="D362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D5B180A-3DF6-47CC-AB1A-DCA2BC6DD0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E99020E0-A852-4042-ADEF-ECA93E2E554A}"/>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278773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1974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 textbox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6"/>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4038600" y="1825626"/>
            <a:ext cx="7315200" cy="1189997"/>
          </a:xfrm>
        </p:spPr>
        <p:txBody>
          <a:bodyPr/>
          <a:lstStyle/>
          <a:p>
            <a:pPr lvl="0"/>
            <a:r>
              <a:rPr lang="sv-SE"/>
              <a:t>Klicka här för att ändra format på bakgrundstexten</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8" name="Platshållare för innehåll 2">
            <a:extLst>
              <a:ext uri="{FF2B5EF4-FFF2-40B4-BE49-F238E27FC236}">
                <a16:creationId xmlns:a16="http://schemas.microsoft.com/office/drawing/2014/main" id="{63DCFB90-2099-4E45-A3FF-36433E1862B5}"/>
              </a:ext>
            </a:extLst>
          </p:cNvPr>
          <p:cNvSpPr>
            <a:spLocks noGrp="1"/>
          </p:cNvSpPr>
          <p:nvPr>
            <p:ph sz="half" idx="13"/>
          </p:nvPr>
        </p:nvSpPr>
        <p:spPr>
          <a:xfrm>
            <a:off x="838200" y="3199780"/>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9" name="Platshållare för innehåll 3">
            <a:extLst>
              <a:ext uri="{FF2B5EF4-FFF2-40B4-BE49-F238E27FC236}">
                <a16:creationId xmlns:a16="http://schemas.microsoft.com/office/drawing/2014/main" id="{BFB4AC46-A5E0-4B65-ADA2-84709A1936A5}"/>
              </a:ext>
            </a:extLst>
          </p:cNvPr>
          <p:cNvSpPr>
            <a:spLocks noGrp="1"/>
          </p:cNvSpPr>
          <p:nvPr>
            <p:ph sz="half" idx="14"/>
          </p:nvPr>
        </p:nvSpPr>
        <p:spPr>
          <a:xfrm>
            <a:off x="4038600" y="3199780"/>
            <a:ext cx="7315200" cy="1237306"/>
          </a:xfrm>
        </p:spPr>
        <p:txBody>
          <a:bodyPr/>
          <a:lstStyle/>
          <a:p>
            <a:pPr lvl="0"/>
            <a:r>
              <a:rPr lang="sv-SE"/>
              <a:t>Klicka här för att ändra format på bakgrundstexten</a:t>
            </a:r>
          </a:p>
          <a:p>
            <a:pPr lvl="1"/>
            <a:r>
              <a:rPr lang="sv-SE"/>
              <a:t>Nivå två</a:t>
            </a:r>
          </a:p>
          <a:p>
            <a:pPr lvl="2"/>
            <a:r>
              <a:rPr lang="sv-SE"/>
              <a:t>Nivå tre</a:t>
            </a:r>
          </a:p>
        </p:txBody>
      </p:sp>
      <p:sp>
        <p:nvSpPr>
          <p:cNvPr id="10" name="Platshållare för innehåll 2">
            <a:extLst>
              <a:ext uri="{FF2B5EF4-FFF2-40B4-BE49-F238E27FC236}">
                <a16:creationId xmlns:a16="http://schemas.microsoft.com/office/drawing/2014/main" id="{0484F44F-6965-44F8-BDD5-1D42F5166A8A}"/>
              </a:ext>
            </a:extLst>
          </p:cNvPr>
          <p:cNvSpPr>
            <a:spLocks noGrp="1"/>
          </p:cNvSpPr>
          <p:nvPr>
            <p:ph sz="half" idx="15"/>
          </p:nvPr>
        </p:nvSpPr>
        <p:spPr>
          <a:xfrm>
            <a:off x="838200" y="4573935"/>
            <a:ext cx="2944660" cy="1202866"/>
          </a:xfrm>
          <a:solidFill>
            <a:schemeClr val="accent1"/>
          </a:solidFill>
        </p:spPr>
        <p:txBody>
          <a:bodyPr lIns="144000" rIns="144000" anchor="ctr"/>
          <a:lstStyle>
            <a:lvl1pPr marL="0" indent="0">
              <a:buNone/>
              <a:defRPr>
                <a:solidFill>
                  <a:schemeClr val="bg1"/>
                </a:solidFill>
              </a:defRPr>
            </a:lvl1pPr>
            <a:lvl2pPr marL="271462" indent="0">
              <a:buNone/>
              <a:defRPr/>
            </a:lvl2p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8600C9DA-D5E7-4933-B9D6-4F5696F13370}"/>
              </a:ext>
            </a:extLst>
          </p:cNvPr>
          <p:cNvSpPr>
            <a:spLocks noGrp="1"/>
          </p:cNvSpPr>
          <p:nvPr>
            <p:ph sz="half" idx="16"/>
          </p:nvPr>
        </p:nvSpPr>
        <p:spPr>
          <a:xfrm>
            <a:off x="4038600" y="4573935"/>
            <a:ext cx="7315200" cy="1237306"/>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560786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rgbClr val="D3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38EE0AEC-80F2-495B-A4B7-E8970ECFE5FF}"/>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Tree>
    <p:extLst>
      <p:ext uri="{BB962C8B-B14F-4D97-AF65-F5344CB8AC3E}">
        <p14:creationId xmlns:p14="http://schemas.microsoft.com/office/powerpoint/2010/main" val="1496162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D46248"/>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dirty="0"/>
              <a:t>Klicka här för att ändra mall för rubrikformat</a:t>
            </a:r>
            <a:endParaRPr lang="en-GB" dirty="0"/>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789474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D36248"/>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Platshållare för text 3">
            <a:extLst>
              <a:ext uri="{FF2B5EF4-FFF2-40B4-BE49-F238E27FC236}">
                <a16:creationId xmlns:a16="http://schemas.microsoft.com/office/drawing/2014/main" id="{EAE1345A-7B66-4024-AC86-89BEC265F3AF}"/>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Rubrik 1">
            <a:extLst>
              <a:ext uri="{FF2B5EF4-FFF2-40B4-BE49-F238E27FC236}">
                <a16:creationId xmlns:a16="http://schemas.microsoft.com/office/drawing/2014/main" id="{60FBC1D3-6E1F-4CC8-BA73-3479F890326F}"/>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spTree>
    <p:extLst>
      <p:ext uri="{BB962C8B-B14F-4D97-AF65-F5344CB8AC3E}">
        <p14:creationId xmlns:p14="http://schemas.microsoft.com/office/powerpoint/2010/main" val="193515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eport slide - röd bakgrund">
    <p:bg>
      <p:bgPr>
        <a:solidFill>
          <a:srgbClr val="D36248"/>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42CF58E-6A96-427D-B83E-8C1C7F34A673}"/>
              </a:ext>
            </a:extLst>
          </p:cNvPr>
          <p:cNvGraphicFramePr>
            <a:graphicFrameLocks noChangeAspect="1"/>
          </p:cNvGraphicFramePr>
          <p:nvPr userDrawn="1">
            <p:custDataLst>
              <p:tags r:id="rId1"/>
            </p:custDataLst>
            <p:extLst>
              <p:ext uri="{D42A27DB-BD31-4B8C-83A1-F6EECF244321}">
                <p14:modId xmlns:p14="http://schemas.microsoft.com/office/powerpoint/2010/main" val="3703215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datum 2">
            <a:extLst>
              <a:ext uri="{FF2B5EF4-FFF2-40B4-BE49-F238E27FC236}">
                <a16:creationId xmlns:a16="http://schemas.microsoft.com/office/drawing/2014/main" id="{C3BB832D-2F8A-4212-9AA6-80C81A7C3720}"/>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F5BD0D28-8257-411C-A4F5-4F7A65B2D4C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FA82BA86-F103-445E-8AF8-CA1FC78BE7B5}"/>
              </a:ext>
            </a:extLst>
          </p:cNvPr>
          <p:cNvSpPr>
            <a:spLocks noGrp="1"/>
          </p:cNvSpPr>
          <p:nvPr>
            <p:ph type="sldNum" sz="quarter" idx="12"/>
          </p:nvPr>
        </p:nvSpPr>
        <p:spPr/>
        <p:txBody>
          <a:bodyPr/>
          <a:lstStyle/>
          <a:p>
            <a:fld id="{84C3BD01-E488-4B64-A04E-23BB7B336F1D}" type="slidenum">
              <a:rPr lang="en-GB" smtClean="0"/>
              <a:t>‹#›</a:t>
            </a:fld>
            <a:endParaRPr lang="en-GB" dirty="0"/>
          </a:p>
        </p:txBody>
      </p:sp>
      <p:sp>
        <p:nvSpPr>
          <p:cNvPr id="7" name="Rubrik 1">
            <a:extLst>
              <a:ext uri="{FF2B5EF4-FFF2-40B4-BE49-F238E27FC236}">
                <a16:creationId xmlns:a16="http://schemas.microsoft.com/office/drawing/2014/main" id="{D15B72E5-A9F6-4004-93E2-00E7D2AA4737}"/>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FA72975F-042F-4A27-95B7-63D21802D89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F6C48746-5ED4-4CEC-8584-96AB5D8BE25A}"/>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10">
            <a:extLst>
              <a:ext uri="{FF2B5EF4-FFF2-40B4-BE49-F238E27FC236}">
                <a16:creationId xmlns:a16="http://schemas.microsoft.com/office/drawing/2014/main" id="{AF2B12CA-0007-473E-A64C-2D1A7EFAF759}"/>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3B340376-58C1-4BB6-AE6F-FDDF0F24DB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737797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e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6858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3" name="Bildobjekt 12">
            <a:extLst>
              <a:ext uri="{FF2B5EF4-FFF2-40B4-BE49-F238E27FC236}">
                <a16:creationId xmlns:a16="http://schemas.microsoft.com/office/drawing/2014/main" id="{06F418A7-6BF2-42AF-9489-F08EBD3AE5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372678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fält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6096000" y="0"/>
            <a:ext cx="6096000" cy="6858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9" name="Bildobjekt 8">
            <a:extLst>
              <a:ext uri="{FF2B5EF4-FFF2-40B4-BE49-F238E27FC236}">
                <a16:creationId xmlns:a16="http://schemas.microsoft.com/office/drawing/2014/main" id="{023358FC-B3BC-4DF1-8DBF-6E0CE8A7C2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600574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yra fält 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0"/>
            <a:ext cx="6096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3429000"/>
            <a:ext cx="6096000"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6096000" y="3429000"/>
            <a:ext cx="6096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6096000" y="0"/>
            <a:ext cx="6096000"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10" name="Bildobjekt 9">
            <a:extLst>
              <a:ext uri="{FF2B5EF4-FFF2-40B4-BE49-F238E27FC236}">
                <a16:creationId xmlns:a16="http://schemas.microsoft.com/office/drawing/2014/main" id="{80E0DD7C-63F4-4A96-9728-26D858125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440605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yra fält 2">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041DA1A-C1EC-4B7A-8CEB-C7C3766F14FD}"/>
              </a:ext>
            </a:extLst>
          </p:cNvPr>
          <p:cNvGrpSpPr/>
          <p:nvPr userDrawn="1"/>
        </p:nvGrpSpPr>
        <p:grpSpPr>
          <a:xfrm>
            <a:off x="0" y="3429000"/>
            <a:ext cx="12192000" cy="3429000"/>
            <a:chOff x="0" y="3429000"/>
            <a:chExt cx="11147079" cy="3429000"/>
          </a:xfrm>
        </p:grpSpPr>
        <p:sp>
          <p:nvSpPr>
            <p:cNvPr id="7" name="Rektangel 6">
              <a:extLst>
                <a:ext uri="{FF2B5EF4-FFF2-40B4-BE49-F238E27FC236}">
                  <a16:creationId xmlns:a16="http://schemas.microsoft.com/office/drawing/2014/main" id="{F8C60DCD-261B-490D-B3A4-701A00466BCF}"/>
                </a:ext>
              </a:extLst>
            </p:cNvPr>
            <p:cNvSpPr/>
            <p:nvPr userDrawn="1"/>
          </p:nvSpPr>
          <p:spPr>
            <a:xfrm>
              <a:off x="0" y="3429000"/>
              <a:ext cx="3715693"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a:extLst>
                <a:ext uri="{FF2B5EF4-FFF2-40B4-BE49-F238E27FC236}">
                  <a16:creationId xmlns:a16="http://schemas.microsoft.com/office/drawing/2014/main" id="{0A853BC8-B293-4F35-A125-5F1572EBE207}"/>
                </a:ext>
              </a:extLst>
            </p:cNvPr>
            <p:cNvSpPr/>
            <p:nvPr userDrawn="1"/>
          </p:nvSpPr>
          <p:spPr>
            <a:xfrm>
              <a:off x="7431386" y="3429000"/>
              <a:ext cx="3715693" cy="3429000"/>
            </a:xfrm>
            <a:prstGeom prst="rect">
              <a:avLst/>
            </a:prstGeom>
            <a:solidFill>
              <a:srgbClr val="E5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ktangel 5">
              <a:extLst>
                <a:ext uri="{FF2B5EF4-FFF2-40B4-BE49-F238E27FC236}">
                  <a16:creationId xmlns:a16="http://schemas.microsoft.com/office/drawing/2014/main" id="{CB18A62A-A023-484F-89AF-42129BA6C713}"/>
                </a:ext>
              </a:extLst>
            </p:cNvPr>
            <p:cNvSpPr/>
            <p:nvPr userDrawn="1"/>
          </p:nvSpPr>
          <p:spPr>
            <a:xfrm>
              <a:off x="3715693" y="3429000"/>
              <a:ext cx="3715693" cy="3429000"/>
            </a:xfrm>
            <a:prstGeom prst="rect">
              <a:avLst/>
            </a:prstGeom>
            <a:solidFill>
              <a:srgbClr val="F7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latshållare för datum 2">
            <a:extLst>
              <a:ext uri="{FF2B5EF4-FFF2-40B4-BE49-F238E27FC236}">
                <a16:creationId xmlns:a16="http://schemas.microsoft.com/office/drawing/2014/main" id="{7765D50D-E710-4A86-9CA9-F1A391A3399C}"/>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4" name="Platshållare för sidfot 3">
            <a:extLst>
              <a:ext uri="{FF2B5EF4-FFF2-40B4-BE49-F238E27FC236}">
                <a16:creationId xmlns:a16="http://schemas.microsoft.com/office/drawing/2014/main" id="{A84600CF-EE34-4E8C-97DB-31CB1C6609D8}"/>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452CD42-AE87-47F2-A68C-C40391C95862}"/>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9" name="Rektangel 8">
            <a:extLst>
              <a:ext uri="{FF2B5EF4-FFF2-40B4-BE49-F238E27FC236}">
                <a16:creationId xmlns:a16="http://schemas.microsoft.com/office/drawing/2014/main" id="{8869E00A-44DE-458C-A5AB-003B511C5DA4}"/>
              </a:ext>
            </a:extLst>
          </p:cNvPr>
          <p:cNvSpPr/>
          <p:nvPr userDrawn="1"/>
        </p:nvSpPr>
        <p:spPr>
          <a:xfrm>
            <a:off x="0" y="0"/>
            <a:ext cx="12192000" cy="3429000"/>
          </a:xfrm>
          <a:prstGeom prst="rect">
            <a:avLst/>
          </a:prstGeom>
          <a:solidFill>
            <a:srgbClr val="F6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a:extLst>
              <a:ext uri="{FF2B5EF4-FFF2-40B4-BE49-F238E27FC236}">
                <a16:creationId xmlns:a16="http://schemas.microsoft.com/office/drawing/2014/main" id="{6D1A5460-A635-4EB6-8F12-2D7CD0A5ED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6" y="5961760"/>
            <a:ext cx="1056313" cy="681231"/>
          </a:xfrm>
          <a:prstGeom prst="rect">
            <a:avLst/>
          </a:prstGeom>
        </p:spPr>
      </p:pic>
    </p:spTree>
    <p:extLst>
      <p:ext uri="{BB962C8B-B14F-4D97-AF65-F5344CB8AC3E}">
        <p14:creationId xmlns:p14="http://schemas.microsoft.com/office/powerpoint/2010/main" val="1916161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port slide ljus">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08/10/2021</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lvl1pPr>
            <a:lvl2pPr>
              <a:defRPr sz="1400"/>
            </a:lvl2pPr>
            <a:lvl3pPr>
              <a:defRPr sz="14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a:extLst>
              <a:ext uri="{FF2B5EF4-FFF2-40B4-BE49-F238E27FC236}">
                <a16:creationId xmlns:a16="http://schemas.microsoft.com/office/drawing/2014/main" id="{199265A6-E441-4438-BBAD-F915E85A7118}"/>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lvl1pPr>
          </a:lstStyle>
          <a:p>
            <a:pPr lvl="0"/>
            <a:r>
              <a:rPr lang="sv-SE" dirty="0"/>
              <a:t>Klicka här för att ändra format på bakgrundstexten</a:t>
            </a:r>
          </a:p>
        </p:txBody>
      </p:sp>
    </p:spTree>
    <p:extLst>
      <p:ext uri="{BB962C8B-B14F-4D97-AF65-F5344CB8AC3E}">
        <p14:creationId xmlns:p14="http://schemas.microsoft.com/office/powerpoint/2010/main" val="2301845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eport slide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A648B-C5A8-4439-A48C-3BBC5138F2B8}"/>
              </a:ext>
            </a:extLst>
          </p:cNvPr>
          <p:cNvSpPr>
            <a:spLocks noGrp="1"/>
          </p:cNvSpPr>
          <p:nvPr>
            <p:ph type="title"/>
          </p:nvPr>
        </p:nvSpPr>
        <p:spPr>
          <a:xfrm>
            <a:off x="838200" y="365126"/>
            <a:ext cx="10515600" cy="730250"/>
          </a:xfrm>
        </p:spPr>
        <p:txBody>
          <a:bodyPr>
            <a:normAutofit/>
          </a:bodyPr>
          <a:lstStyle>
            <a:lvl1pPr>
              <a:defRPr sz="22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78CF577B-577E-4D47-BA18-91C9C206DB03}"/>
              </a:ext>
            </a:extLst>
          </p:cNvPr>
          <p:cNvSpPr>
            <a:spLocks noGrp="1"/>
          </p:cNvSpPr>
          <p:nvPr>
            <p:ph type="dt" sz="half" idx="10"/>
          </p:nvPr>
        </p:nvSpPr>
        <p:spPr/>
        <p:txBody>
          <a:bodyPr/>
          <a:lstStyle/>
          <a:p>
            <a:fld id="{F5AD5718-60B2-496E-9FAD-9B02076132A9}" type="datetimeFigureOut">
              <a:rPr lang="en-GB" smtClean="0"/>
              <a:t>08/10/2021</a:t>
            </a:fld>
            <a:endParaRPr lang="en-GB" dirty="0"/>
          </a:p>
        </p:txBody>
      </p:sp>
      <p:sp>
        <p:nvSpPr>
          <p:cNvPr id="4" name="Platshållare för sidfot 3">
            <a:extLst>
              <a:ext uri="{FF2B5EF4-FFF2-40B4-BE49-F238E27FC236}">
                <a16:creationId xmlns:a16="http://schemas.microsoft.com/office/drawing/2014/main" id="{22FCF92E-9D53-4B5E-8604-3E4A6733BA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6CAD18E-7585-4489-959E-AA41C736A179}"/>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text 6">
            <a:extLst>
              <a:ext uri="{FF2B5EF4-FFF2-40B4-BE49-F238E27FC236}">
                <a16:creationId xmlns:a16="http://schemas.microsoft.com/office/drawing/2014/main" id="{9D6571F2-565B-4D0E-AFFC-EFB954BD32DB}"/>
              </a:ext>
            </a:extLst>
          </p:cNvPr>
          <p:cNvSpPr>
            <a:spLocks noGrp="1"/>
          </p:cNvSpPr>
          <p:nvPr>
            <p:ph type="body" sz="quarter" idx="13"/>
          </p:nvPr>
        </p:nvSpPr>
        <p:spPr>
          <a:xfrm>
            <a:off x="839788" y="1231901"/>
            <a:ext cx="10514012" cy="468312"/>
          </a:xfrm>
        </p:spPr>
        <p:txBody>
          <a:bodyPr>
            <a:noAutofit/>
          </a:bodyPr>
          <a:lstStyle>
            <a:lvl1pPr marL="0" indent="0">
              <a:buNone/>
              <a:defRPr sz="1400" cap="all" baseline="0">
                <a:solidFill>
                  <a:schemeClr val="bg1"/>
                </a:solidFill>
              </a:defRPr>
            </a:lvl1pPr>
          </a:lstStyle>
          <a:p>
            <a:pPr lvl="0"/>
            <a:r>
              <a:rPr lang="sv-SE" dirty="0"/>
              <a:t>Klicka här för att ändra format på bakgrundstexten</a:t>
            </a:r>
          </a:p>
        </p:txBody>
      </p:sp>
      <p:sp>
        <p:nvSpPr>
          <p:cNvPr id="9" name="Platshållare för innehåll 8">
            <a:extLst>
              <a:ext uri="{FF2B5EF4-FFF2-40B4-BE49-F238E27FC236}">
                <a16:creationId xmlns:a16="http://schemas.microsoft.com/office/drawing/2014/main" id="{2259E7B4-370E-4FBB-BEE6-E3A23D42A94C}"/>
              </a:ext>
            </a:extLst>
          </p:cNvPr>
          <p:cNvSpPr>
            <a:spLocks noGrp="1"/>
          </p:cNvSpPr>
          <p:nvPr>
            <p:ph sz="quarter" idx="14"/>
          </p:nvPr>
        </p:nvSpPr>
        <p:spPr>
          <a:xfrm>
            <a:off x="839788" y="1808163"/>
            <a:ext cx="10512425" cy="399732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67D922B1-182B-4078-A655-11FDCAD7B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12" name="Platshållare för text 10">
            <a:extLst>
              <a:ext uri="{FF2B5EF4-FFF2-40B4-BE49-F238E27FC236}">
                <a16:creationId xmlns:a16="http://schemas.microsoft.com/office/drawing/2014/main" id="{A8881C00-8B57-4A24-99DC-27F5070F6661}"/>
              </a:ext>
            </a:extLst>
          </p:cNvPr>
          <p:cNvSpPr>
            <a:spLocks noGrp="1"/>
          </p:cNvSpPr>
          <p:nvPr>
            <p:ph type="body" sz="quarter" idx="15"/>
          </p:nvPr>
        </p:nvSpPr>
        <p:spPr>
          <a:xfrm>
            <a:off x="839788" y="5913438"/>
            <a:ext cx="9866312" cy="230832"/>
          </a:xfrm>
        </p:spPr>
        <p:txBody>
          <a:bodyPr anchor="b">
            <a:spAutoFit/>
          </a:bodyPr>
          <a:lstStyle>
            <a:lvl1pPr marL="0" indent="0">
              <a:spcBef>
                <a:spcPts val="0"/>
              </a:spcBef>
              <a:buNone/>
              <a:defRPr sz="900">
                <a:solidFill>
                  <a:schemeClr val="bg1"/>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345710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6196854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tfallande bild - vit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08/10/2021</a:t>
            </a:fld>
            <a:endParaRPr lang="en-GB" dirty="0"/>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9" name="Rektangel: rundade hörn 8">
            <a:extLst>
              <a:ext uri="{FF2B5EF4-FFF2-40B4-BE49-F238E27FC236}">
                <a16:creationId xmlns:a16="http://schemas.microsoft.com/office/drawing/2014/main" id="{8C4EFF6E-2525-42AC-AF27-D26AAEC25D67}"/>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loggan.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2209620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tfallande bild - blå logg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03F0252-6F7A-41F6-932A-2ABA40F0BDA0}"/>
              </a:ext>
            </a:extLst>
          </p:cNvPr>
          <p:cNvSpPr>
            <a:spLocks noGrp="1"/>
          </p:cNvSpPr>
          <p:nvPr>
            <p:ph type="dt" sz="half" idx="10"/>
          </p:nvPr>
        </p:nvSpPr>
        <p:spPr/>
        <p:txBody>
          <a:bodyPr/>
          <a:lstStyle/>
          <a:p>
            <a:fld id="{F5AD5718-60B2-496E-9FAD-9B02076132A9}" type="datetimeFigureOut">
              <a:rPr lang="en-GB" smtClean="0"/>
              <a:t>08/10/2021</a:t>
            </a:fld>
            <a:endParaRPr lang="en-GB" dirty="0"/>
          </a:p>
        </p:txBody>
      </p:sp>
      <p:sp>
        <p:nvSpPr>
          <p:cNvPr id="4" name="Platshållare för sidfot 3">
            <a:extLst>
              <a:ext uri="{FF2B5EF4-FFF2-40B4-BE49-F238E27FC236}">
                <a16:creationId xmlns:a16="http://schemas.microsoft.com/office/drawing/2014/main" id="{511473DD-8586-45C2-81AF-CC1245C543BD}"/>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71027AC-FA49-4616-8B9D-A5A6AC576A9C}"/>
              </a:ext>
            </a:extLst>
          </p:cNvPr>
          <p:cNvSpPr>
            <a:spLocks noGrp="1"/>
          </p:cNvSpPr>
          <p:nvPr>
            <p:ph type="sldNum" sz="quarter" idx="12"/>
          </p:nvPr>
        </p:nvSpPr>
        <p:spPr/>
        <p:txBody>
          <a:bodyPr/>
          <a:lstStyle/>
          <a:p>
            <a:fld id="{84C3BD01-E488-4B64-A04E-23BB7B336F1D}" type="slidenum">
              <a:rPr lang="en-GB" smtClean="0"/>
              <a:t>‹#›</a:t>
            </a:fld>
            <a:endParaRPr lang="en-GB"/>
          </a:p>
        </p:txBody>
      </p:sp>
      <p:sp>
        <p:nvSpPr>
          <p:cNvPr id="7" name="Platshållare för bild 6">
            <a:extLst>
              <a:ext uri="{FF2B5EF4-FFF2-40B4-BE49-F238E27FC236}">
                <a16:creationId xmlns:a16="http://schemas.microsoft.com/office/drawing/2014/main" id="{845BF8B0-27B3-4FA2-8988-01F8DFEC72C1}"/>
              </a:ext>
            </a:extLst>
          </p:cNvPr>
          <p:cNvSpPr>
            <a:spLocks noGrp="1"/>
          </p:cNvSpPr>
          <p:nvPr>
            <p:ph type="pic" sz="quarter" idx="13"/>
          </p:nvPr>
        </p:nvSpPr>
        <p:spPr>
          <a:xfrm>
            <a:off x="0" y="0"/>
            <a:ext cx="12192000" cy="6858000"/>
          </a:xfrm>
        </p:spPr>
        <p:txBody>
          <a:bodyPr/>
          <a:lstStyle/>
          <a:p>
            <a:endParaRPr lang="en-GB"/>
          </a:p>
        </p:txBody>
      </p:sp>
      <p:sp>
        <p:nvSpPr>
          <p:cNvPr id="8" name="Platshållare för bild 10">
            <a:extLst>
              <a:ext uri="{FF2B5EF4-FFF2-40B4-BE49-F238E27FC236}">
                <a16:creationId xmlns:a16="http://schemas.microsoft.com/office/drawing/2014/main" id="{59277E7C-C3DD-4BC0-B95A-ECABF576D53D}"/>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
        <p:nvSpPr>
          <p:cNvPr id="9" name="Rektangel: rundade hörn 8">
            <a:extLst>
              <a:ext uri="{FF2B5EF4-FFF2-40B4-BE49-F238E27FC236}">
                <a16:creationId xmlns:a16="http://schemas.microsoft.com/office/drawing/2014/main" id="{730C5BC1-BC93-4CC9-BDC9-D55B21E3D24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loggan.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2137371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örsta sidan egen bild vit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dirty="0" err="1"/>
              <a:t>Klicka</a:t>
            </a:r>
            <a:r>
              <a:rPr lang="en-GB" dirty="0"/>
              <a:t> </a:t>
            </a:r>
            <a:r>
              <a:rPr lang="en-GB" dirty="0" err="1"/>
              <a:t>här</a:t>
            </a:r>
            <a:r>
              <a:rPr lang="en-GB" dirty="0"/>
              <a:t>, </a:t>
            </a:r>
            <a:r>
              <a:rPr lang="en-GB" dirty="0" err="1"/>
              <a:t>gå</a:t>
            </a:r>
            <a:r>
              <a:rPr lang="en-GB" dirty="0"/>
              <a:t> in under </a:t>
            </a:r>
            <a:r>
              <a:rPr lang="en-GB" dirty="0" err="1"/>
              <a:t>Infoga</a:t>
            </a:r>
            <a:r>
              <a:rPr lang="en-GB" dirty="0"/>
              <a:t>, </a:t>
            </a:r>
            <a:r>
              <a:rPr lang="en-GB" dirty="0" err="1"/>
              <a:t>Bilder</a:t>
            </a:r>
            <a:r>
              <a:rPr lang="en-GB" dirty="0"/>
              <a:t> </a:t>
            </a:r>
            <a:r>
              <a:rPr lang="en-GB" dirty="0" err="1"/>
              <a:t>och</a:t>
            </a:r>
            <a:r>
              <a:rPr lang="en-GB" dirty="0"/>
              <a:t> </a:t>
            </a:r>
            <a:r>
              <a:rPr lang="en-GB" dirty="0" err="1"/>
              <a:t>välj</a:t>
            </a:r>
            <a:r>
              <a:rPr lang="en-GB" dirty="0"/>
              <a:t> </a:t>
            </a:r>
            <a:r>
              <a:rPr lang="en-GB" dirty="0" err="1"/>
              <a:t>önskad</a:t>
            </a:r>
            <a:r>
              <a:rPr lang="en-GB" dirty="0"/>
              <a:t> </a:t>
            </a:r>
            <a:r>
              <a:rPr lang="en-GB" dirty="0" err="1"/>
              <a:t>bild</a:t>
            </a:r>
            <a:r>
              <a:rPr lang="en-GB" dirty="0"/>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dirty="0"/>
              <a:t>Klicka här för att ändra mall för rubrikformat</a:t>
            </a:r>
            <a:endParaRPr lang="en-GB" dirty="0"/>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sp>
        <p:nvSpPr>
          <p:cNvPr id="8" name="Platshållare för bild 10">
            <a:extLst>
              <a:ext uri="{FF2B5EF4-FFF2-40B4-BE49-F238E27FC236}">
                <a16:creationId xmlns:a16="http://schemas.microsoft.com/office/drawing/2014/main" id="{470E8E88-3F9E-4AC5-B857-482E7D843EA1}"/>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7" name="Rektangel: rundade hörn 6">
            <a:extLst>
              <a:ext uri="{FF2B5EF4-FFF2-40B4-BE49-F238E27FC236}">
                <a16:creationId xmlns:a16="http://schemas.microsoft.com/office/drawing/2014/main" id="{72D781E3-12C9-4F82-B8EC-9B8C37ACB4D8}"/>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1903823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örsta sidan egen bild blå logg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DD3BCDB-96D3-4083-8A3F-F545079B5F0D}"/>
              </a:ext>
            </a:extLst>
          </p:cNvPr>
          <p:cNvSpPr>
            <a:spLocks noGrp="1"/>
          </p:cNvSpPr>
          <p:nvPr>
            <p:ph type="pic" sz="quarter" idx="10" hasCustomPrompt="1"/>
          </p:nvPr>
        </p:nvSpPr>
        <p:spPr>
          <a:xfrm>
            <a:off x="0" y="0"/>
            <a:ext cx="12192000" cy="6858000"/>
          </a:xfrm>
        </p:spPr>
        <p:txBody>
          <a:bodyPr/>
          <a:lstStyle>
            <a:lvl1pPr marL="0" indent="0">
              <a:buFontTx/>
              <a:buNone/>
              <a:defRPr/>
            </a:lvl1pPr>
          </a:lstStyle>
          <a:p>
            <a:r>
              <a:rPr lang="en-GB" dirty="0" err="1"/>
              <a:t>Klicka</a:t>
            </a:r>
            <a:r>
              <a:rPr lang="en-GB" dirty="0"/>
              <a:t> </a:t>
            </a:r>
            <a:r>
              <a:rPr lang="en-GB" dirty="0" err="1"/>
              <a:t>här</a:t>
            </a:r>
            <a:r>
              <a:rPr lang="en-GB" dirty="0"/>
              <a:t>, </a:t>
            </a:r>
            <a:r>
              <a:rPr lang="en-GB" dirty="0" err="1"/>
              <a:t>gå</a:t>
            </a:r>
            <a:r>
              <a:rPr lang="en-GB" dirty="0"/>
              <a:t> in under </a:t>
            </a:r>
            <a:r>
              <a:rPr lang="en-GB" dirty="0" err="1"/>
              <a:t>Infoga</a:t>
            </a:r>
            <a:r>
              <a:rPr lang="en-GB" dirty="0"/>
              <a:t>, </a:t>
            </a:r>
            <a:r>
              <a:rPr lang="en-GB" dirty="0" err="1"/>
              <a:t>Bilder</a:t>
            </a:r>
            <a:r>
              <a:rPr lang="en-GB" dirty="0"/>
              <a:t> </a:t>
            </a:r>
            <a:r>
              <a:rPr lang="en-GB" dirty="0" err="1"/>
              <a:t>och</a:t>
            </a:r>
            <a:r>
              <a:rPr lang="en-GB" dirty="0"/>
              <a:t> </a:t>
            </a:r>
            <a:r>
              <a:rPr lang="en-GB" dirty="0" err="1"/>
              <a:t>välj</a:t>
            </a:r>
            <a:r>
              <a:rPr lang="en-GB" dirty="0"/>
              <a:t> </a:t>
            </a:r>
            <a:r>
              <a:rPr lang="en-GB" dirty="0" err="1"/>
              <a:t>önskad</a:t>
            </a:r>
            <a:r>
              <a:rPr lang="en-GB" dirty="0"/>
              <a:t> </a:t>
            </a:r>
            <a:r>
              <a:rPr lang="en-GB" dirty="0" err="1"/>
              <a:t>bild</a:t>
            </a:r>
            <a:r>
              <a:rPr lang="en-GB" dirty="0"/>
              <a:t> </a:t>
            </a:r>
          </a:p>
        </p:txBody>
      </p:sp>
      <p:sp>
        <p:nvSpPr>
          <p:cNvPr id="4" name="Rubrik 1">
            <a:extLst>
              <a:ext uri="{FF2B5EF4-FFF2-40B4-BE49-F238E27FC236}">
                <a16:creationId xmlns:a16="http://schemas.microsoft.com/office/drawing/2014/main" id="{9A78C544-F792-4924-A752-73F7CF26BF27}"/>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dirty="0"/>
              <a:t>Klicka här för att ändra mall för rubrikformat</a:t>
            </a:r>
            <a:endParaRPr lang="en-GB" dirty="0"/>
          </a:p>
        </p:txBody>
      </p:sp>
      <p:sp>
        <p:nvSpPr>
          <p:cNvPr id="6" name="Platshållare för text 5">
            <a:extLst>
              <a:ext uri="{FF2B5EF4-FFF2-40B4-BE49-F238E27FC236}">
                <a16:creationId xmlns:a16="http://schemas.microsoft.com/office/drawing/2014/main" id="{DB372320-6E42-4D46-BDA2-F4D912521A84}"/>
              </a:ext>
            </a:extLst>
          </p:cNvPr>
          <p:cNvSpPr>
            <a:spLocks noGrp="1"/>
          </p:cNvSpPr>
          <p:nvPr>
            <p:ph type="body" sz="quarter" idx="12"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dirty="0"/>
              <a:t>Namn </a:t>
            </a:r>
            <a:r>
              <a:rPr lang="sv-SE" dirty="0" err="1"/>
              <a:t>Namnesson</a:t>
            </a:r>
            <a:br>
              <a:rPr lang="sv-SE" dirty="0"/>
            </a:br>
            <a:r>
              <a:rPr lang="sv-SE" dirty="0"/>
              <a:t>Titel</a:t>
            </a:r>
          </a:p>
          <a:p>
            <a:pPr lvl="0"/>
            <a:r>
              <a:rPr lang="sv-SE" dirty="0"/>
              <a:t>Datum</a:t>
            </a:r>
          </a:p>
        </p:txBody>
      </p:sp>
      <p:sp>
        <p:nvSpPr>
          <p:cNvPr id="7" name="Platshållare för bild 10">
            <a:extLst>
              <a:ext uri="{FF2B5EF4-FFF2-40B4-BE49-F238E27FC236}">
                <a16:creationId xmlns:a16="http://schemas.microsoft.com/office/drawing/2014/main" id="{2BA66C1B-5994-4ACD-AD12-24E33C487B1B}"/>
              </a:ext>
            </a:extLst>
          </p:cNvPr>
          <p:cNvSpPr>
            <a:spLocks noGrp="1"/>
          </p:cNvSpPr>
          <p:nvPr>
            <p:ph type="pic" sz="quarter" idx="14"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
        <p:nvSpPr>
          <p:cNvPr id="8" name="Rektangel: rundade hörn 7">
            <a:extLst>
              <a:ext uri="{FF2B5EF4-FFF2-40B4-BE49-F238E27FC236}">
                <a16:creationId xmlns:a16="http://schemas.microsoft.com/office/drawing/2014/main" id="{B3626ED7-6321-478E-8947-0F3935869315}"/>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1972577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 med text i figur - vit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dirty="0"/>
              <a:t>Redigera format för bakgrundstext</a:t>
            </a:r>
          </a:p>
        </p:txBody>
      </p:sp>
      <p:sp>
        <p:nvSpPr>
          <p:cNvPr id="12" name="Platshållare för bild 10">
            <a:extLst>
              <a:ext uri="{FF2B5EF4-FFF2-40B4-BE49-F238E27FC236}">
                <a16:creationId xmlns:a16="http://schemas.microsoft.com/office/drawing/2014/main" id="{3D148F17-13AF-4C40-9087-DA7F3B070FBA}"/>
              </a:ext>
            </a:extLst>
          </p:cNvPr>
          <p:cNvSpPr>
            <a:spLocks noGrp="1"/>
          </p:cNvSpPr>
          <p:nvPr>
            <p:ph type="pic" sz="quarter" idx="11" hasCustomPrompt="1"/>
          </p:nvPr>
        </p:nvSpPr>
        <p:spPr>
          <a:xfrm>
            <a:off x="10693400" y="5961063"/>
            <a:ext cx="1055688" cy="682625"/>
          </a:xfr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a:t> </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Tree>
    <p:extLst>
      <p:ext uri="{BB962C8B-B14F-4D97-AF65-F5344CB8AC3E}">
        <p14:creationId xmlns:p14="http://schemas.microsoft.com/office/powerpoint/2010/main" val="2389160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med text i figur - blå logga">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742697A9-0313-4116-882D-2F00B124CA3B}"/>
              </a:ext>
            </a:extLst>
          </p:cNvPr>
          <p:cNvSpPr>
            <a:spLocks noGrp="1"/>
          </p:cNvSpPr>
          <p:nvPr>
            <p:ph type="pic" sz="quarter" idx="14"/>
          </p:nvPr>
        </p:nvSpPr>
        <p:spPr>
          <a:xfrm>
            <a:off x="0" y="0"/>
            <a:ext cx="12192000" cy="6858000"/>
          </a:xfrm>
        </p:spPr>
        <p:txBody>
          <a:bodyPr/>
          <a:lstStyle/>
          <a:p>
            <a:endParaRPr lang="en-GB" dirty="0"/>
          </a:p>
        </p:txBody>
      </p:sp>
      <p:sp>
        <p:nvSpPr>
          <p:cNvPr id="7" name="Platshållare för text 6">
            <a:extLst>
              <a:ext uri="{FF2B5EF4-FFF2-40B4-BE49-F238E27FC236}">
                <a16:creationId xmlns:a16="http://schemas.microsoft.com/office/drawing/2014/main" id="{6E619D89-D876-4F51-B1D6-671905F9E82A}"/>
              </a:ext>
            </a:extLst>
          </p:cNvPr>
          <p:cNvSpPr>
            <a:spLocks noGrp="1"/>
          </p:cNvSpPr>
          <p:nvPr>
            <p:ph type="body" sz="quarter" idx="13"/>
          </p:nvPr>
        </p:nvSpPr>
        <p:spPr>
          <a:xfrm>
            <a:off x="1248907" y="1447800"/>
            <a:ext cx="4464050" cy="3867150"/>
          </a:xfrm>
          <a:prstGeom prst="hexagon">
            <a:avLst/>
          </a:prstGeom>
          <a:solidFill>
            <a:srgbClr val="FFFFFF">
              <a:alpha val="80000"/>
            </a:srgbClr>
          </a:solidFill>
        </p:spPr>
        <p:txBody>
          <a:bodyPr anchor="ctr"/>
          <a:lstStyle>
            <a:lvl1pPr marL="0" indent="0" algn="ctr">
              <a:buNone/>
              <a:defRPr/>
            </a:lvl1pPr>
            <a:lvl2pPr marL="271462" indent="0">
              <a:buNone/>
              <a:defRPr/>
            </a:lvl2pPr>
          </a:lstStyle>
          <a:p>
            <a:pPr lvl="0"/>
            <a:r>
              <a:rPr lang="sv-SE" dirty="0"/>
              <a:t>Redigera format för bakgrundstext</a:t>
            </a:r>
          </a:p>
        </p:txBody>
      </p:sp>
      <p:sp>
        <p:nvSpPr>
          <p:cNvPr id="5" name="Rektangel: rundade hörn 4">
            <a:extLst>
              <a:ext uri="{FF2B5EF4-FFF2-40B4-BE49-F238E27FC236}">
                <a16:creationId xmlns:a16="http://schemas.microsoft.com/office/drawing/2014/main" id="{D5678BBE-7A67-4AEE-B763-A65DD01737AA}"/>
              </a:ext>
            </a:extLst>
          </p:cNvPr>
          <p:cNvSpPr/>
          <p:nvPr userDrawn="1"/>
        </p:nvSpPr>
        <p:spPr>
          <a:xfrm>
            <a:off x="-2632363" y="0"/>
            <a:ext cx="2492278" cy="1831271"/>
          </a:xfrm>
          <a:prstGeom prst="roundRect">
            <a:avLst>
              <a:gd name="adj" fmla="val 0"/>
            </a:avLst>
          </a:prstGeom>
          <a:solidFill>
            <a:schemeClr val="accent2"/>
          </a:solidFill>
        </p:spPr>
        <p:txBody>
          <a:bodyPr wrap="square" rtlCol="0" anchor="ctr">
            <a:spAutoFit/>
          </a:bodyPr>
          <a:lstStyle/>
          <a:p>
            <a:pPr lvl="0">
              <a:spcAft>
                <a:spcPts val="600"/>
              </a:spcAft>
            </a:pPr>
            <a:r>
              <a:rPr lang="sv-SE" dirty="0">
                <a:solidFill>
                  <a:schemeClr val="bg1"/>
                </a:solidFill>
              </a:rPr>
              <a:t>Ifall du tar bort en bild och ersätter med ny kommer bilden hamna ovanpå texten. </a:t>
            </a:r>
          </a:p>
          <a:p>
            <a:pPr lvl="0">
              <a:spcAft>
                <a:spcPts val="600"/>
              </a:spcAft>
            </a:pPr>
            <a:r>
              <a:rPr lang="sv-SE" dirty="0">
                <a:solidFill>
                  <a:schemeClr val="bg1"/>
                </a:solidFill>
              </a:rPr>
              <a:t>Tryck på Start/Återställ för att rätta till detta</a:t>
            </a:r>
          </a:p>
        </p:txBody>
      </p:sp>
      <p:sp>
        <p:nvSpPr>
          <p:cNvPr id="6" name="Platshållare för bild 10">
            <a:extLst>
              <a:ext uri="{FF2B5EF4-FFF2-40B4-BE49-F238E27FC236}">
                <a16:creationId xmlns:a16="http://schemas.microsoft.com/office/drawing/2014/main" id="{CD566EE3-75D9-4E00-9E54-09F600894F5B}"/>
              </a:ext>
            </a:extLst>
          </p:cNvPr>
          <p:cNvSpPr>
            <a:spLocks noGrp="1"/>
          </p:cNvSpPr>
          <p:nvPr>
            <p:ph type="pic" sz="quarter" idx="15" hasCustomPrompt="1"/>
          </p:nvPr>
        </p:nvSpPr>
        <p:spPr>
          <a:xfrm>
            <a:off x="10693400" y="5961063"/>
            <a:ext cx="1055688" cy="6826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94275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dirty="0"/>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pic>
        <p:nvPicPr>
          <p:cNvPr id="7" name="Bildobjekt 6">
            <a:extLst>
              <a:ext uri="{FF2B5EF4-FFF2-40B4-BE49-F238E27FC236}">
                <a16:creationId xmlns:a16="http://schemas.microsoft.com/office/drawing/2014/main" id="{8B3DE43E-CD15-4F72-92CB-15F9868575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14060127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dirty="0"/>
              <a:t>Klicka här för att ändra </a:t>
            </a:r>
            <a:br>
              <a:rPr lang="sv-SE" dirty="0"/>
            </a:br>
            <a:r>
              <a:rPr lang="sv-SE" dirty="0"/>
              <a:t>mall för rubrikformat</a:t>
            </a:r>
            <a:endParaRPr lang="en-GB" dirty="0"/>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04615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dirty="0"/>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49278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20.xml"/><Relationship Id="rId16"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oleObject" Target="../embeddings/oleObject4.bin"/><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1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oleObject" Target="../embeddings/oleObject5.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9.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1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emf"/><Relationship Id="rId2" Type="http://schemas.openxmlformats.org/officeDocument/2006/relationships/slideLayout" Target="../slideLayouts/slideLayout43.xml"/><Relationship Id="rId16" Type="http://schemas.openxmlformats.org/officeDocument/2006/relationships/oleObject" Target="../embeddings/oleObject7.bin"/><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ags" Target="../tags/tag1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56.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emf"/><Relationship Id="rId5" Type="http://schemas.openxmlformats.org/officeDocument/2006/relationships/slideLayout" Target="../slideLayouts/slideLayout58.xml"/><Relationship Id="rId10" Type="http://schemas.openxmlformats.org/officeDocument/2006/relationships/oleObject" Target="../embeddings/oleObject9.bin"/><Relationship Id="rId4" Type="http://schemas.openxmlformats.org/officeDocument/2006/relationships/slideLayout" Target="../slideLayouts/slideLayout57.xml"/><Relationship Id="rId9" Type="http://schemas.openxmlformats.org/officeDocument/2006/relationships/tags" Target="../tags/tag1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62.xml"/><Relationship Id="rId7" Type="http://schemas.openxmlformats.org/officeDocument/2006/relationships/theme" Target="../theme/theme6.xml"/><Relationship Id="rId12"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emf"/><Relationship Id="rId5" Type="http://schemas.openxmlformats.org/officeDocument/2006/relationships/slideLayout" Target="../slideLayouts/slideLayout64.xml"/><Relationship Id="rId10" Type="http://schemas.openxmlformats.org/officeDocument/2006/relationships/oleObject" Target="../embeddings/oleObject10.bin"/><Relationship Id="rId4" Type="http://schemas.openxmlformats.org/officeDocument/2006/relationships/slideLayout" Target="../slideLayouts/slideLayout63.xml"/><Relationship Id="rId9"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262A14-C18A-43AD-8174-EA6D5AC8AE8A}"/>
              </a:ext>
            </a:extLst>
          </p:cNvPr>
          <p:cNvGraphicFramePr>
            <a:graphicFrameLocks noChangeAspect="1"/>
          </p:cNvGraphicFramePr>
          <p:nvPr userDrawn="1">
            <p:custDataLst>
              <p:tags r:id="rId20"/>
            </p:custDataLst>
            <p:extLst>
              <p:ext uri="{D42A27DB-BD31-4B8C-83A1-F6EECF244321}">
                <p14:modId xmlns:p14="http://schemas.microsoft.com/office/powerpoint/2010/main" val="26055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98" imgH="499" progId="TCLayout.ActiveDocument.1">
                  <p:embed/>
                </p:oleObj>
              </mc:Choice>
              <mc:Fallback>
                <p:oleObj name="think-cell Slide" r:id="rId22" imgW="498" imgH="499"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9D2BCF4-8713-4980-86F1-4C71D0C542E6}"/>
              </a:ext>
            </a:extLst>
          </p:cNvPr>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spTree>
    <p:extLst>
      <p:ext uri="{BB962C8B-B14F-4D97-AF65-F5344CB8AC3E}">
        <p14:creationId xmlns:p14="http://schemas.microsoft.com/office/powerpoint/2010/main" val="13973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760" r:id="rId5"/>
    <p:sldLayoutId id="2147483661" r:id="rId6"/>
    <p:sldLayoutId id="2147483733" r:id="rId7"/>
    <p:sldLayoutId id="2147483651" r:id="rId8"/>
    <p:sldLayoutId id="2147483698" r:id="rId9"/>
    <p:sldLayoutId id="2147483707" r:id="rId10"/>
    <p:sldLayoutId id="2147483711" r:id="rId11"/>
    <p:sldLayoutId id="2147483699" r:id="rId12"/>
    <p:sldLayoutId id="2147483658" r:id="rId13"/>
    <p:sldLayoutId id="2147483657" r:id="rId14"/>
    <p:sldLayoutId id="2147483656" r:id="rId15"/>
    <p:sldLayoutId id="2147483761" r:id="rId16"/>
    <p:sldLayoutId id="2147483750" r:id="rId17"/>
    <p:sldLayoutId id="2147483749" r:id="rId18"/>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529" userDrawn="1">
          <p15:clr>
            <a:srgbClr val="F26B43"/>
          </p15:clr>
        </p15:guide>
        <p15:guide id="3" pos="7151" userDrawn="1">
          <p15:clr>
            <a:srgbClr val="F26B43"/>
          </p15:clr>
        </p15:guide>
        <p15:guide id="4" orient="horz" pos="1139" userDrawn="1">
          <p15:clr>
            <a:srgbClr val="F26B43"/>
          </p15:clr>
        </p15:guide>
        <p15:guide id="5" orient="horz" pos="36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58B59F1-F599-42EA-B0AF-D694CD5566E0}"/>
              </a:ext>
            </a:extLst>
          </p:cNvPr>
          <p:cNvGraphicFramePr>
            <a:graphicFrameLocks noChangeAspect="1"/>
          </p:cNvGraphicFramePr>
          <p:nvPr userDrawn="1">
            <p:custDataLst>
              <p:tags r:id="rId13"/>
            </p:custDataLst>
            <p:extLst>
              <p:ext uri="{D42A27DB-BD31-4B8C-83A1-F6EECF244321}">
                <p14:modId xmlns:p14="http://schemas.microsoft.com/office/powerpoint/2010/main" val="220648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98" imgH="499" progId="TCLayout.ActiveDocument.1">
                  <p:embed/>
                </p:oleObj>
              </mc:Choice>
              <mc:Fallback>
                <p:oleObj name="think-cell Slide" r:id="rId15" imgW="498" imgH="499"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61D218C-849D-494C-AA25-56222077AB86}"/>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236886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759" r:id="rId4"/>
    <p:sldLayoutId id="2147483669" r:id="rId5"/>
    <p:sldLayoutId id="2147483734" r:id="rId6"/>
    <p:sldLayoutId id="2147483680" r:id="rId7"/>
    <p:sldLayoutId id="2147483704" r:id="rId8"/>
    <p:sldLayoutId id="2147483708" r:id="rId9"/>
    <p:sldLayoutId id="2147483712" r:id="rId10"/>
    <p:sldLayoutId id="2147483700" r:id="rId11"/>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E7DE"/>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F55B9FB1-673E-4FA5-AEAD-234B05B54042}"/>
              </a:ext>
            </a:extLst>
          </p:cNvPr>
          <p:cNvGraphicFramePr>
            <a:graphicFrameLocks noChangeAspect="1"/>
          </p:cNvGraphicFramePr>
          <p:nvPr userDrawn="1">
            <p:custDataLst>
              <p:tags r:id="rId14"/>
            </p:custDataLst>
            <p:extLst>
              <p:ext uri="{D42A27DB-BD31-4B8C-83A1-F6EECF244321}">
                <p14:modId xmlns:p14="http://schemas.microsoft.com/office/powerpoint/2010/main" val="103040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98" imgH="499" progId="TCLayout.ActiveDocument.1">
                  <p:embed/>
                </p:oleObj>
              </mc:Choice>
              <mc:Fallback>
                <p:oleObj name="think-cell Slide" r:id="rId16" imgW="498" imgH="499"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E36DAA-5B8C-4FD8-9ADA-0B562E8D9672}"/>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F6234A4E-2E63-428D-8582-E187BE2192E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061102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758" r:id="rId4"/>
    <p:sldLayoutId id="2147483687" r:id="rId5"/>
    <p:sldLayoutId id="2147483735" r:id="rId6"/>
    <p:sldLayoutId id="2147483688" r:id="rId7"/>
    <p:sldLayoutId id="2147483705" r:id="rId8"/>
    <p:sldLayoutId id="2147483709" r:id="rId9"/>
    <p:sldLayoutId id="2147483713" r:id="rId10"/>
    <p:sldLayoutId id="2147483701" r:id="rId11"/>
    <p:sldLayoutId id="2147483756" r:id="rId12"/>
  </p:sldLayoutIdLst>
  <p:txStyles>
    <p:titleStyle>
      <a:lvl1pPr algn="l" defTabSz="914400" rtl="0" eaLnBrk="1" latinLnBrk="0" hangingPunct="1">
        <a:lnSpc>
          <a:spcPts val="3100"/>
        </a:lnSpc>
        <a:spcBef>
          <a:spcPct val="0"/>
        </a:spcBef>
        <a:buNone/>
        <a:defRPr sz="2800" b="1" kern="1200">
          <a:solidFill>
            <a:srgbClr val="36646B"/>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E4DD"/>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4A3FDFF-44E2-4DA6-9568-D290BF6D0259}"/>
              </a:ext>
            </a:extLst>
          </p:cNvPr>
          <p:cNvGraphicFramePr>
            <a:graphicFrameLocks noChangeAspect="1"/>
          </p:cNvGraphicFramePr>
          <p:nvPr userDrawn="1">
            <p:custDataLst>
              <p:tags r:id="rId14"/>
            </p:custDataLst>
            <p:extLst>
              <p:ext uri="{D42A27DB-BD31-4B8C-83A1-F6EECF244321}">
                <p14:modId xmlns:p14="http://schemas.microsoft.com/office/powerpoint/2010/main" val="1158973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98" imgH="499" progId="TCLayout.ActiveDocument.1">
                  <p:embed/>
                </p:oleObj>
              </mc:Choice>
              <mc:Fallback>
                <p:oleObj name="think-cell Slide" r:id="rId16" imgW="498" imgH="499"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B8C408F-CA11-4557-97D3-0875DA17FC62}"/>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2" y="6356350"/>
            <a:ext cx="1900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dirty="0"/>
          </a:p>
        </p:txBody>
      </p:sp>
      <p:pic>
        <p:nvPicPr>
          <p:cNvPr id="8" name="Bildobjekt 7">
            <a:extLst>
              <a:ext uri="{FF2B5EF4-FFF2-40B4-BE49-F238E27FC236}">
                <a16:creationId xmlns:a16="http://schemas.microsoft.com/office/drawing/2014/main" id="{57A6DA15-5310-45AE-9C3A-6144A4E8834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37366819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757" r:id="rId4"/>
    <p:sldLayoutId id="2147483695" r:id="rId5"/>
    <p:sldLayoutId id="2147483736" r:id="rId6"/>
    <p:sldLayoutId id="2147483696" r:id="rId7"/>
    <p:sldLayoutId id="2147483706" r:id="rId8"/>
    <p:sldLayoutId id="2147483710" r:id="rId9"/>
    <p:sldLayoutId id="2147483714" r:id="rId10"/>
    <p:sldLayoutId id="2147483702" r:id="rId11"/>
    <p:sldLayoutId id="2147483755" r:id="rId12"/>
  </p:sldLayoutIdLst>
  <p:txStyles>
    <p:titleStyle>
      <a:lvl1pPr algn="l" defTabSz="914400" rtl="0" eaLnBrk="1" latinLnBrk="0" hangingPunct="1">
        <a:lnSpc>
          <a:spcPts val="3100"/>
        </a:lnSpc>
        <a:spcBef>
          <a:spcPct val="0"/>
        </a:spcBef>
        <a:buNone/>
        <a:defRPr sz="28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755514C-7FB5-4E02-9230-89025535BEC8}"/>
              </a:ext>
            </a:extLst>
          </p:cNvPr>
          <p:cNvGraphicFramePr>
            <a:graphicFrameLocks noChangeAspect="1"/>
          </p:cNvGraphicFramePr>
          <p:nvPr userDrawn="1">
            <p:custDataLst>
              <p:tags r:id="rId8"/>
            </p:custDataLst>
            <p:extLst>
              <p:ext uri="{D42A27DB-BD31-4B8C-83A1-F6EECF244321}">
                <p14:modId xmlns:p14="http://schemas.microsoft.com/office/powerpoint/2010/main" val="1802817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25F98DF9-27EF-4B30-BAE6-286812BD8814}"/>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CD02E4AD-1E16-46A9-AEF5-671B55EA89D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8856394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51" r:id="rId5"/>
    <p:sldLayoutId id="2147483752"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13B6D05-AFBD-40D4-9D39-D8FE6B7DAB8C}"/>
              </a:ext>
            </a:extLst>
          </p:cNvPr>
          <p:cNvGraphicFramePr>
            <a:graphicFrameLocks noChangeAspect="1"/>
          </p:cNvGraphicFramePr>
          <p:nvPr userDrawn="1">
            <p:custDataLst>
              <p:tags r:id="rId8"/>
            </p:custDataLst>
            <p:extLst>
              <p:ext uri="{D42A27DB-BD31-4B8C-83A1-F6EECF244321}">
                <p14:modId xmlns:p14="http://schemas.microsoft.com/office/powerpoint/2010/main" val="280522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98" imgH="499" progId="TCLayout.ActiveDocument.1">
                  <p:embed/>
                </p:oleObj>
              </mc:Choice>
              <mc:Fallback>
                <p:oleObj name="think-cell Slide" r:id="rId10" imgW="498" imgH="499"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1A1DBC44-64F2-4BF5-89EB-3AAF3875D46E}"/>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4051300"/>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08/10/2021</a:t>
            </a:fld>
            <a:endParaRPr lang="en-GB" dirty="0"/>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25CC76DD-CCDD-4DDF-BA02-83CDDFB9D5B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6280999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2" r:id="rId3"/>
    <p:sldLayoutId id="2147483747" r:id="rId4"/>
    <p:sldLayoutId id="2147483743" r:id="rId5"/>
    <p:sldLayoutId id="2147483748" r:id="rId6"/>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pphandlingsmyndigheten.se/statsstod/riktade-vagledningar/hur-kan-kommuner-finansiera-eller-anskaffa-skyddat-boende/ideburet-offentligt-partnerskap-io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pphandlingsmyndigheten.se/regler-och-lagstiftning/hallbarhet-i-upphandlingsreglerna/regler-om-reserverad-upphandl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EFF06E5-5510-4A62-BAAF-EF7C4578E1D4}"/>
              </a:ext>
            </a:extLst>
          </p:cNvPr>
          <p:cNvGraphicFramePr>
            <a:graphicFrameLocks noChangeAspect="1"/>
          </p:cNvGraphicFramePr>
          <p:nvPr>
            <p:custDataLst>
              <p:tags r:id="rId1"/>
            </p:custDataLst>
            <p:extLst>
              <p:ext uri="{D42A27DB-BD31-4B8C-83A1-F6EECF244321}">
                <p14:modId xmlns:p14="http://schemas.microsoft.com/office/powerpoint/2010/main" val="821192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5890B252-0167-4D51-82A7-14D190803F7F}"/>
              </a:ext>
            </a:extLst>
          </p:cNvPr>
          <p:cNvSpPr>
            <a:spLocks noGrp="1"/>
          </p:cNvSpPr>
          <p:nvPr>
            <p:ph type="ctrTitle"/>
          </p:nvPr>
        </p:nvSpPr>
        <p:spPr/>
        <p:txBody>
          <a:bodyPr>
            <a:normAutofit fontScale="90000"/>
          </a:bodyPr>
          <a:lstStyle/>
          <a:p>
            <a:r>
              <a:rPr lang="sv-SE" dirty="0"/>
              <a:t>Motion om upphandling av sociala företag och idéburna aktörer</a:t>
            </a:r>
          </a:p>
        </p:txBody>
      </p:sp>
      <p:sp>
        <p:nvSpPr>
          <p:cNvPr id="3" name="Underrubrik 2">
            <a:extLst>
              <a:ext uri="{FF2B5EF4-FFF2-40B4-BE49-F238E27FC236}">
                <a16:creationId xmlns:a16="http://schemas.microsoft.com/office/drawing/2014/main" id="{EA937D31-D8D3-43C5-8A58-A2C699E078CF}"/>
              </a:ext>
            </a:extLst>
          </p:cNvPr>
          <p:cNvSpPr>
            <a:spLocks noGrp="1"/>
          </p:cNvSpPr>
          <p:nvPr>
            <p:ph type="subTitle" idx="1"/>
          </p:nvPr>
        </p:nvSpPr>
        <p:spPr/>
        <p:txBody>
          <a:bodyPr/>
          <a:lstStyle/>
          <a:p>
            <a:r>
              <a:rPr lang="sv-SE" dirty="0"/>
              <a:t>Susan Runsten</a:t>
            </a:r>
          </a:p>
          <a:p>
            <a:r>
              <a:rPr lang="sv-SE" dirty="0"/>
              <a:t>Lena s </a:t>
            </a:r>
            <a:r>
              <a:rPr lang="sv-SE" dirty="0" err="1"/>
              <a:t>magnusson</a:t>
            </a:r>
            <a:endParaRPr lang="sv-SE" dirty="0"/>
          </a:p>
        </p:txBody>
      </p:sp>
      <p:sp>
        <p:nvSpPr>
          <p:cNvPr id="4" name="Platshållare för text 3">
            <a:extLst>
              <a:ext uri="{FF2B5EF4-FFF2-40B4-BE49-F238E27FC236}">
                <a16:creationId xmlns:a16="http://schemas.microsoft.com/office/drawing/2014/main" id="{DEE726CB-4A77-45FF-B3FD-A982A88D0F9B}"/>
              </a:ext>
            </a:extLst>
          </p:cNvPr>
          <p:cNvSpPr>
            <a:spLocks noGrp="1"/>
          </p:cNvSpPr>
          <p:nvPr>
            <p:ph type="body" sz="quarter" idx="10"/>
          </p:nvPr>
        </p:nvSpPr>
        <p:spPr/>
        <p:txBody>
          <a:bodyPr/>
          <a:lstStyle/>
          <a:p>
            <a:r>
              <a:rPr lang="sv-SE" dirty="0"/>
              <a:t>2021-10-25</a:t>
            </a:r>
          </a:p>
        </p:txBody>
      </p:sp>
    </p:spTree>
    <p:extLst>
      <p:ext uri="{BB962C8B-B14F-4D97-AF65-F5344CB8AC3E}">
        <p14:creationId xmlns:p14="http://schemas.microsoft.com/office/powerpoint/2010/main" val="134152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5E1D394-9425-4753-B4FB-B3F440F612B0}"/>
              </a:ext>
            </a:extLst>
          </p:cNvPr>
          <p:cNvSpPr>
            <a:spLocks noGrp="1"/>
          </p:cNvSpPr>
          <p:nvPr>
            <p:ph type="title"/>
          </p:nvPr>
        </p:nvSpPr>
        <p:spPr/>
        <p:txBody>
          <a:bodyPr/>
          <a:lstStyle/>
          <a:p>
            <a:r>
              <a:rPr lang="sv-SE" dirty="0"/>
              <a:t>Information inför styrelsemötet</a:t>
            </a:r>
          </a:p>
        </p:txBody>
      </p:sp>
    </p:spTree>
    <p:extLst>
      <p:ext uri="{BB962C8B-B14F-4D97-AF65-F5344CB8AC3E}">
        <p14:creationId xmlns:p14="http://schemas.microsoft.com/office/powerpoint/2010/main" val="93642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7D4115-97D4-4440-8957-64524C9AB985}"/>
              </a:ext>
            </a:extLst>
          </p:cNvPr>
          <p:cNvSpPr>
            <a:spLocks noGrp="1"/>
          </p:cNvSpPr>
          <p:nvPr>
            <p:ph type="title"/>
          </p:nvPr>
        </p:nvSpPr>
        <p:spPr/>
        <p:txBody>
          <a:bodyPr/>
          <a:lstStyle/>
          <a:p>
            <a:r>
              <a:rPr lang="sv-SE" dirty="0"/>
              <a:t>Information om motionen</a:t>
            </a:r>
          </a:p>
        </p:txBody>
      </p:sp>
      <p:sp>
        <p:nvSpPr>
          <p:cNvPr id="3" name="Platshållare för innehåll 2">
            <a:extLst>
              <a:ext uri="{FF2B5EF4-FFF2-40B4-BE49-F238E27FC236}">
                <a16:creationId xmlns:a16="http://schemas.microsoft.com/office/drawing/2014/main" id="{03823088-B460-40F2-AD65-759EEBDAC4F9}"/>
              </a:ext>
            </a:extLst>
          </p:cNvPr>
          <p:cNvSpPr>
            <a:spLocks noGrp="1"/>
          </p:cNvSpPr>
          <p:nvPr>
            <p:ph idx="1"/>
          </p:nvPr>
        </p:nvSpPr>
        <p:spPr/>
        <p:txBody>
          <a:bodyPr/>
          <a:lstStyle/>
          <a:p>
            <a:r>
              <a:rPr lang="sv-SE" dirty="0"/>
              <a:t>Motion av Karin Pleijel (MP), Bosse </a:t>
            </a:r>
            <a:r>
              <a:rPr lang="sv-SE" dirty="0" err="1"/>
              <a:t>Parbring</a:t>
            </a:r>
            <a:r>
              <a:rPr lang="sv-SE" dirty="0"/>
              <a:t> (MP) och Martin Nilsson (MP) </a:t>
            </a:r>
          </a:p>
          <a:p>
            <a:r>
              <a:rPr lang="sv-SE" dirty="0"/>
              <a:t>Motionen har skickats till 6 remissinstanser </a:t>
            </a:r>
          </a:p>
          <a:p>
            <a:pPr lvl="1"/>
            <a:r>
              <a:rPr lang="sv-SE" dirty="0"/>
              <a:t>nämnden för inköp och upphandling, nämnden för arbetsmarknad och vuxenutbildning, idrott och föreningsnämnden, socialnämnd Sydväst                                                styrelsen för Business Region Göteborg AB och Förvaltnings AB Framtiden</a:t>
            </a:r>
          </a:p>
          <a:p>
            <a:r>
              <a:rPr lang="sv-SE" dirty="0"/>
              <a:t>Remissvar skickas till Stadsledningskontoret, senast den 29 oktober</a:t>
            </a:r>
          </a:p>
          <a:p>
            <a:r>
              <a:rPr lang="sv-SE" dirty="0"/>
              <a:t>Styrelsen i Business Region Göteborg ska tillstryka / avstryka / inte ta ställning till förslaget. </a:t>
            </a:r>
          </a:p>
          <a:p>
            <a:pPr marL="0" indent="0">
              <a:buNone/>
            </a:pPr>
            <a:endParaRPr lang="sv-SE" dirty="0"/>
          </a:p>
        </p:txBody>
      </p:sp>
    </p:spTree>
    <p:extLst>
      <p:ext uri="{BB962C8B-B14F-4D97-AF65-F5344CB8AC3E}">
        <p14:creationId xmlns:p14="http://schemas.microsoft.com/office/powerpoint/2010/main" val="173970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AAC188-B88C-4AC6-88A7-AD140E5CD615}"/>
              </a:ext>
            </a:extLst>
          </p:cNvPr>
          <p:cNvSpPr>
            <a:spLocks noGrp="1"/>
          </p:cNvSpPr>
          <p:nvPr>
            <p:ph type="title"/>
          </p:nvPr>
        </p:nvSpPr>
        <p:spPr/>
        <p:txBody>
          <a:bodyPr/>
          <a:lstStyle/>
          <a:p>
            <a:r>
              <a:rPr lang="sv-SE" dirty="0"/>
              <a:t>IOP – idéburet offentligt partnerskap</a:t>
            </a:r>
          </a:p>
        </p:txBody>
      </p:sp>
      <p:sp>
        <p:nvSpPr>
          <p:cNvPr id="3" name="Platshållare för innehåll 2">
            <a:extLst>
              <a:ext uri="{FF2B5EF4-FFF2-40B4-BE49-F238E27FC236}">
                <a16:creationId xmlns:a16="http://schemas.microsoft.com/office/drawing/2014/main" id="{952622CB-0BF1-4374-B3F6-B221959AA191}"/>
              </a:ext>
            </a:extLst>
          </p:cNvPr>
          <p:cNvSpPr>
            <a:spLocks noGrp="1"/>
          </p:cNvSpPr>
          <p:nvPr>
            <p:ph idx="1"/>
          </p:nvPr>
        </p:nvSpPr>
        <p:spPr/>
        <p:txBody>
          <a:bodyPr>
            <a:normAutofit/>
          </a:bodyPr>
          <a:lstStyle/>
          <a:p>
            <a:r>
              <a:rPr lang="sv-SE" dirty="0"/>
              <a:t>… är en överenskommelse om samverkan mellan offentlig och idéburen sektor i syfte att uppnå ett visst allmännyttigt samhälleligt mål. </a:t>
            </a:r>
          </a:p>
          <a:p>
            <a:r>
              <a:rPr lang="sv-SE" dirty="0"/>
              <a:t>… är inte på ett kommersiellt avtal. Det inte ska finnas några färdiga lösningar eller tjänster som kan köpas.</a:t>
            </a:r>
          </a:p>
          <a:p>
            <a:r>
              <a:rPr lang="sv-SE" dirty="0"/>
              <a:t>… måste vara förenligt med upphandlings- och statsstödsreglerna och kommunallagen</a:t>
            </a:r>
          </a:p>
          <a:p>
            <a:r>
              <a:rPr lang="sv-SE" dirty="0"/>
              <a:t>… saknar idag en rättslig definition. Samverkansformen används oftast i en situation där upphandlingsreglerna inte är tillämpliga.</a:t>
            </a:r>
          </a:p>
          <a:p>
            <a:pPr marL="0" indent="0">
              <a:buNone/>
            </a:pPr>
            <a:endParaRPr lang="sv-SE" dirty="0"/>
          </a:p>
          <a:p>
            <a:pPr marL="0" indent="0">
              <a:buNone/>
            </a:pPr>
            <a:r>
              <a:rPr lang="sv-SE" sz="1800" i="1" dirty="0"/>
              <a:t>För mer information: </a:t>
            </a:r>
            <a:r>
              <a:rPr lang="sv-SE" sz="1800" i="1" dirty="0">
                <a:hlinkClick r:id="rId3"/>
              </a:rPr>
              <a:t>https://www.upphandlingsmyndigheten.se/statsstod/riktade-vagledningar/hur-kan-kommuner-finansiera-eller-anskaffa-skyddat-boende/ideburet-offentligt-partnerskap-iop/</a:t>
            </a:r>
            <a:endParaRPr lang="sv-SE" sz="1800" i="1" dirty="0"/>
          </a:p>
          <a:p>
            <a:pPr marL="0" indent="0">
              <a:buNone/>
            </a:pPr>
            <a:endParaRPr lang="sv-SE" dirty="0"/>
          </a:p>
          <a:p>
            <a:pPr lvl="1"/>
            <a:endParaRPr lang="sv-SE" dirty="0"/>
          </a:p>
        </p:txBody>
      </p:sp>
    </p:spTree>
    <p:extLst>
      <p:ext uri="{BB962C8B-B14F-4D97-AF65-F5344CB8AC3E}">
        <p14:creationId xmlns:p14="http://schemas.microsoft.com/office/powerpoint/2010/main" val="102497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AAC188-B88C-4AC6-88A7-AD140E5CD615}"/>
              </a:ext>
            </a:extLst>
          </p:cNvPr>
          <p:cNvSpPr>
            <a:spLocks noGrp="1"/>
          </p:cNvSpPr>
          <p:nvPr>
            <p:ph type="title"/>
          </p:nvPr>
        </p:nvSpPr>
        <p:spPr/>
        <p:txBody>
          <a:bodyPr/>
          <a:lstStyle/>
          <a:p>
            <a:r>
              <a:rPr lang="sv-SE" dirty="0"/>
              <a:t>Reserverade upphandlingar</a:t>
            </a:r>
          </a:p>
        </p:txBody>
      </p:sp>
      <p:sp>
        <p:nvSpPr>
          <p:cNvPr id="3" name="Platshållare för innehåll 2">
            <a:extLst>
              <a:ext uri="{FF2B5EF4-FFF2-40B4-BE49-F238E27FC236}">
                <a16:creationId xmlns:a16="http://schemas.microsoft.com/office/drawing/2014/main" id="{952622CB-0BF1-4374-B3F6-B221959AA191}"/>
              </a:ext>
            </a:extLst>
          </p:cNvPr>
          <p:cNvSpPr>
            <a:spLocks noGrp="1"/>
          </p:cNvSpPr>
          <p:nvPr>
            <p:ph idx="1"/>
          </p:nvPr>
        </p:nvSpPr>
        <p:spPr/>
        <p:txBody>
          <a:bodyPr>
            <a:normAutofit fontScale="85000" lnSpcReduction="10000"/>
          </a:bodyPr>
          <a:lstStyle/>
          <a:p>
            <a:r>
              <a:rPr lang="sv-SE" dirty="0">
                <a:latin typeface="+mj-lt"/>
              </a:rPr>
              <a:t>Upphandlande organisationer får, under vissa förutsättningar, positivt särbehandla vissa leverantörer som annars skulle sakna möjligheter att få kontrakt under normala konkurrensförhållanden. </a:t>
            </a:r>
          </a:p>
          <a:p>
            <a:r>
              <a:rPr lang="sv-SE" b="0" i="0" dirty="0">
                <a:solidFill>
                  <a:srgbClr val="000000"/>
                </a:solidFill>
                <a:effectLst/>
                <a:latin typeface="+mj-lt"/>
              </a:rPr>
              <a:t>Syftet är att stödja integration av personer med funktionsnedsättning eller personer som har svårt att komma in på arbetsmarknaden.</a:t>
            </a:r>
            <a:endParaRPr lang="sv-SE" dirty="0">
              <a:latin typeface="+mj-lt"/>
            </a:endParaRPr>
          </a:p>
          <a:p>
            <a:r>
              <a:rPr lang="sv-SE" dirty="0">
                <a:latin typeface="+mj-lt"/>
              </a:rPr>
              <a:t>Bestämmelser om reserverad upphandling regleras i LOU, LUF och LUK.</a:t>
            </a:r>
          </a:p>
          <a:p>
            <a:r>
              <a:rPr lang="sv-SE" dirty="0">
                <a:latin typeface="+mj-lt"/>
              </a:rPr>
              <a:t>Endast leverantörer som uppfyller förutsättningar som verksamhetskrav och andelskrav får delta i upphandlingen.</a:t>
            </a:r>
          </a:p>
          <a:p>
            <a:r>
              <a:rPr lang="sv-SE" dirty="0">
                <a:latin typeface="+mj-lt"/>
              </a:rPr>
              <a:t>En upphandlande organisation kan inte vända sig direkt till en viss leverantör och tilldela kontrakt. Deltagandet i upphandlingen reserveras för vissa leverantörer, i övrigt är det en vanlig upphandling.</a:t>
            </a:r>
          </a:p>
          <a:p>
            <a:r>
              <a:rPr lang="sv-SE" dirty="0">
                <a:latin typeface="+mj-lt"/>
              </a:rPr>
              <a:t>Det finns inga bestämmelser eller begränsningar av vilka upphandlingar som kan komma i fråga för att reserverat deltagande. Upphandlingen kan gälla varor, tjänster eller byggentreprenader. </a:t>
            </a:r>
          </a:p>
          <a:p>
            <a:r>
              <a:rPr lang="sv-SE" dirty="0">
                <a:latin typeface="+mj-lt"/>
              </a:rPr>
              <a:t>Det är den upphandlande organisationen som får bedöma om det är lämpligt att använda sig av en reserverad upphandling.</a:t>
            </a:r>
          </a:p>
        </p:txBody>
      </p:sp>
      <p:sp>
        <p:nvSpPr>
          <p:cNvPr id="4" name="textruta 3">
            <a:extLst>
              <a:ext uri="{FF2B5EF4-FFF2-40B4-BE49-F238E27FC236}">
                <a16:creationId xmlns:a16="http://schemas.microsoft.com/office/drawing/2014/main" id="{62FFA9DF-7ACB-4595-A641-CEEA0CFC0693}"/>
              </a:ext>
            </a:extLst>
          </p:cNvPr>
          <p:cNvSpPr txBox="1"/>
          <p:nvPr/>
        </p:nvSpPr>
        <p:spPr>
          <a:xfrm>
            <a:off x="838199" y="6015789"/>
            <a:ext cx="10515599" cy="923330"/>
          </a:xfrm>
          <a:prstGeom prst="rect">
            <a:avLst/>
          </a:prstGeom>
          <a:noFill/>
        </p:spPr>
        <p:txBody>
          <a:bodyPr wrap="square" rtlCol="0">
            <a:spAutoFit/>
          </a:bodyPr>
          <a:lstStyle/>
          <a:p>
            <a:r>
              <a:rPr lang="sv-SE" i="1" dirty="0">
                <a:latin typeface="+mj-lt"/>
              </a:rPr>
              <a:t>För mer information: </a:t>
            </a:r>
            <a:r>
              <a:rPr lang="sv-SE" i="1" u="sng" dirty="0">
                <a:solidFill>
                  <a:srgbClr val="0563C1"/>
                </a:solidFill>
                <a:effectLst/>
                <a:latin typeface="+mj-lt"/>
                <a:ea typeface="Calibri" panose="020F0502020204030204" pitchFamily="34" charset="0"/>
                <a:cs typeface="Times New Roman" panose="02020603050405020304" pitchFamily="18" charset="0"/>
                <a:hlinkClick r:id="rId3"/>
              </a:rPr>
              <a:t>https://www.upphandlingsmyndigheten.se/regler-och-lagstiftning/hallbarhet-i-upphandlingsreglerna/regler-om-reserverad-upphandling/</a:t>
            </a:r>
            <a:endParaRPr lang="sv-SE" i="1" dirty="0">
              <a:effectLst/>
              <a:latin typeface="+mj-l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24698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AAC188-B88C-4AC6-88A7-AD140E5CD615}"/>
              </a:ext>
            </a:extLst>
          </p:cNvPr>
          <p:cNvSpPr>
            <a:spLocks noGrp="1"/>
          </p:cNvSpPr>
          <p:nvPr>
            <p:ph type="title"/>
          </p:nvPr>
        </p:nvSpPr>
        <p:spPr/>
        <p:txBody>
          <a:bodyPr/>
          <a:lstStyle/>
          <a:p>
            <a:r>
              <a:rPr lang="sv-SE" dirty="0" err="1"/>
              <a:t>Arbetsintegrerande</a:t>
            </a:r>
            <a:r>
              <a:rPr lang="sv-SE" dirty="0"/>
              <a:t> sociala företag (ASF)</a:t>
            </a:r>
          </a:p>
        </p:txBody>
      </p:sp>
      <p:sp>
        <p:nvSpPr>
          <p:cNvPr id="3" name="Platshållare för innehåll 2">
            <a:extLst>
              <a:ext uri="{FF2B5EF4-FFF2-40B4-BE49-F238E27FC236}">
                <a16:creationId xmlns:a16="http://schemas.microsoft.com/office/drawing/2014/main" id="{952622CB-0BF1-4374-B3F6-B221959AA191}"/>
              </a:ext>
            </a:extLst>
          </p:cNvPr>
          <p:cNvSpPr>
            <a:spLocks noGrp="1"/>
          </p:cNvSpPr>
          <p:nvPr>
            <p:ph idx="1"/>
          </p:nvPr>
        </p:nvSpPr>
        <p:spPr/>
        <p:txBody>
          <a:bodyPr>
            <a:noAutofit/>
          </a:bodyPr>
          <a:lstStyle/>
          <a:p>
            <a:pPr marL="0" indent="0">
              <a:buNone/>
            </a:pPr>
            <a:r>
              <a:rPr lang="sv-SE" sz="1800" dirty="0">
                <a:latin typeface="+mj-lt"/>
              </a:rPr>
              <a:t>ASF är en grupp av sociala företag med syfte att hjälpa människor till arbete. </a:t>
            </a:r>
          </a:p>
          <a:p>
            <a:pPr marL="0" indent="0">
              <a:buNone/>
            </a:pPr>
            <a:r>
              <a:rPr lang="sv-SE" sz="1800" dirty="0">
                <a:latin typeface="+mj-lt"/>
              </a:rPr>
              <a:t>ASF driver näringsverksamhet, producerar och säljer varor eller tjänster. De säljer </a:t>
            </a:r>
            <a:r>
              <a:rPr lang="sv-SE" sz="1800" dirty="0" err="1">
                <a:latin typeface="+mj-lt"/>
              </a:rPr>
              <a:t>arbetsintegrerande</a:t>
            </a:r>
            <a:r>
              <a:rPr lang="sv-SE" sz="1800" dirty="0">
                <a:latin typeface="+mj-lt"/>
              </a:rPr>
              <a:t> tjänster till offentlig sektor. Till skillnad från andra företag har de som övergripande mål att genom arbete och delaktighet integrera människor i samhälle och arbetsliv. Människor som av olika skäl har svårt att få eller behålla ett arbete. Ett ASF har alltså alltid minst två affärsidéer, eller verksamheter. </a:t>
            </a:r>
          </a:p>
          <a:p>
            <a:pPr marL="0" indent="0">
              <a:buNone/>
            </a:pPr>
            <a:r>
              <a:rPr lang="sv-SE" sz="1800" dirty="0">
                <a:latin typeface="+mj-lt"/>
              </a:rPr>
              <a:t>Ett ASF ska:</a:t>
            </a:r>
          </a:p>
          <a:p>
            <a:r>
              <a:rPr lang="sv-SE" sz="1800" dirty="0">
                <a:latin typeface="+mj-lt"/>
              </a:rPr>
              <a:t>Ha till syfte att integrera människor i arbetsmarknad och samhälle.</a:t>
            </a:r>
          </a:p>
          <a:p>
            <a:r>
              <a:rPr lang="sv-SE" sz="1800" dirty="0">
                <a:latin typeface="+mj-lt"/>
              </a:rPr>
              <a:t>Sälja varor och tjänster till kunder. </a:t>
            </a:r>
            <a:r>
              <a:rPr lang="sv-SE" sz="1800" dirty="0" err="1">
                <a:latin typeface="+mj-lt"/>
              </a:rPr>
              <a:t>Arbetsintegrerande</a:t>
            </a:r>
            <a:r>
              <a:rPr lang="sv-SE" sz="1800" dirty="0">
                <a:latin typeface="+mj-lt"/>
              </a:rPr>
              <a:t> tjänster såsom caféverksamhet, odling, syarbete, biltvätt mm som de anställda har kunskap om.</a:t>
            </a:r>
          </a:p>
          <a:p>
            <a:r>
              <a:rPr lang="sv-SE" sz="1800" dirty="0">
                <a:latin typeface="+mj-lt"/>
              </a:rPr>
              <a:t>Vara organisatoriskt fristående, det vill säga drivas i form av ett eget företag. Aldrig ägas av exempelvis en kommun.</a:t>
            </a:r>
          </a:p>
          <a:p>
            <a:r>
              <a:rPr lang="sv-SE" sz="1800" dirty="0">
                <a:latin typeface="+mj-lt"/>
              </a:rPr>
              <a:t>Skapa delaktighet för medarbetarna genom ägande, avtal eller liknande.</a:t>
            </a:r>
          </a:p>
          <a:p>
            <a:r>
              <a:rPr lang="sv-SE" sz="1800" dirty="0">
                <a:latin typeface="+mj-lt"/>
              </a:rPr>
              <a:t> I huvudsak återinvestera sina vinster i den egna eller liknade verksamhet.</a:t>
            </a:r>
          </a:p>
        </p:txBody>
      </p:sp>
    </p:spTree>
    <p:extLst>
      <p:ext uri="{BB962C8B-B14F-4D97-AF65-F5344CB8AC3E}">
        <p14:creationId xmlns:p14="http://schemas.microsoft.com/office/powerpoint/2010/main" val="3417131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NdAVXJvXfn1BfT51P62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8ENucILuI1MV_9EwYHE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ulBrL7f8vqvxoAdb3AC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4D8URRfBtC07JDGolJ3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dMByrUQGXf7hsQOQsox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Irg6HggmY_niiEeFo37og"/>
</p:tagLst>
</file>

<file path=ppt/theme/theme1.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935413C0-0F16-4FCE-B0F3-6E14CD4DF3D9}"/>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32680132-42C3-447B-B0B3-D3A41F23FD24}"/>
    </a:ext>
  </a:extLst>
</a:theme>
</file>

<file path=ppt/theme/theme3.xml><?xml version="1.0" encoding="utf-8"?>
<a:theme xmlns:a="http://schemas.openxmlformats.org/drawingml/2006/main" name="BRG Green">
  <a:themeElements>
    <a:clrScheme name="Anpassat 101">
      <a:dk1>
        <a:sysClr val="windowText" lastClr="000000"/>
      </a:dk1>
      <a:lt1>
        <a:sysClr val="window" lastClr="FFFFFF"/>
      </a:lt1>
      <a:dk2>
        <a:srgbClr val="D36248"/>
      </a:dk2>
      <a:lt2>
        <a:srgbClr val="E7B39E"/>
      </a:lt2>
      <a:accent1>
        <a:srgbClr val="B7D1C0"/>
      </a:accent1>
      <a:accent2>
        <a:srgbClr val="8FBB9F"/>
      </a:accent2>
      <a:accent3>
        <a:srgbClr val="6AA27E"/>
      </a:accent3>
      <a:accent4>
        <a:srgbClr val="548666"/>
      </a:accent4>
      <a:accent5>
        <a:srgbClr val="2C5A58"/>
      </a:accent5>
      <a:accent6>
        <a:srgbClr val="1B3235"/>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CD4BA1F7-A2F1-4CE9-93C3-A0CC76F4E00B}"/>
    </a:ext>
  </a:extLst>
</a:theme>
</file>

<file path=ppt/theme/theme4.xml><?xml version="1.0" encoding="utf-8"?>
<a:theme xmlns:a="http://schemas.openxmlformats.org/drawingml/2006/main" name="BRG Red">
  <a:themeElements>
    <a:clrScheme name="Anpassat 105">
      <a:dk1>
        <a:sysClr val="windowText" lastClr="000000"/>
      </a:dk1>
      <a:lt1>
        <a:sysClr val="window" lastClr="FFFFFF"/>
      </a:lt1>
      <a:dk2>
        <a:srgbClr val="2B4158"/>
      </a:dk2>
      <a:lt2>
        <a:srgbClr val="7899BC"/>
      </a:lt2>
      <a:accent1>
        <a:srgbClr val="EEC7B8"/>
      </a:accent1>
      <a:accent2>
        <a:srgbClr val="E2A38A"/>
      </a:accent2>
      <a:accent3>
        <a:srgbClr val="DB8B6B"/>
      </a:accent3>
      <a:accent4>
        <a:srgbClr val="CD5F33"/>
      </a:accent4>
      <a:accent5>
        <a:srgbClr val="9B4826"/>
      </a:accent5>
      <a:accent6>
        <a:srgbClr val="722B1B"/>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78A98356-11DC-4C26-9795-3E855EF27007}"/>
    </a:ext>
  </a:extLst>
</a:theme>
</file>

<file path=ppt/theme/theme5.xml><?xml version="1.0" encoding="utf-8"?>
<a:theme xmlns:a="http://schemas.openxmlformats.org/drawingml/2006/main" name="BRG Advance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C9A069E0-8793-457E-B922-EBDDB6240942}"/>
    </a:ext>
  </a:extLst>
</a:theme>
</file>

<file path=ppt/theme/theme6.xml><?xml version="1.0" encoding="utf-8"?>
<a:theme xmlns:a="http://schemas.openxmlformats.org/drawingml/2006/main" name="BRG Utfallande bild">
  <a:themeElements>
    <a:clrScheme name="BRG final">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_maj 2020.potx" id="{6AF5B1D3-C238-4FCE-B116-ED49026FADFA}" vid="{91311DC6-AF11-4AD3-9E88-B709CABF5AB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D2FDE2BE813654095F6082FC70C96FB" ma:contentTypeVersion="13" ma:contentTypeDescription="Skapa ett nytt dokument." ma:contentTypeScope="" ma:versionID="5d6cef1c64046d430cd87222f5960ac6">
  <xsd:schema xmlns:xsd="http://www.w3.org/2001/XMLSchema" xmlns:xs="http://www.w3.org/2001/XMLSchema" xmlns:p="http://schemas.microsoft.com/office/2006/metadata/properties" xmlns:ns2="0742cec8-5de4-471a-9bbf-fbf03a172d53" xmlns:ns3="ad124466-f9fa-4b27-9fee-9fb8351a2b21" targetNamespace="http://schemas.microsoft.com/office/2006/metadata/properties" ma:root="true" ma:fieldsID="874eededbfbd44b9eca73d5bb4e6168c" ns2:_="" ns3:_="">
    <xsd:import namespace="0742cec8-5de4-471a-9bbf-fbf03a172d53"/>
    <xsd:import namespace="ad124466-f9fa-4b27-9fee-9fb8351a2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2cec8-5de4-471a-9bbf-fbf03a172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124466-f9fa-4b27-9fee-9fb8351a2b2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15C377-E8EC-4052-B2A5-0B325730B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2cec8-5de4-471a-9bbf-fbf03a172d53"/>
    <ds:schemaRef ds:uri="ad124466-f9fa-4b27-9fee-9fb8351a2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E80F38-1373-41B4-B7B6-1D168CF23670}">
  <ds:schemaRefs>
    <ds:schemaRef ds:uri="0742cec8-5de4-471a-9bbf-fbf03a172d53"/>
    <ds:schemaRef ds:uri="ad124466-f9fa-4b27-9fee-9fb8351a2b21"/>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C3698A-7A77-4953-A71C-B56FB953B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BRG pptmall</Template>
  <TotalTime>0</TotalTime>
  <Words>918</Words>
  <Application>Microsoft Office PowerPoint</Application>
  <PresentationFormat>Bredbild</PresentationFormat>
  <Paragraphs>63</Paragraphs>
  <Slides>6</Slides>
  <Notes>4</Notes>
  <HiddenSlides>0</HiddenSlides>
  <MMClips>0</MMClips>
  <ScaleCrop>false</ScaleCrop>
  <HeadingPairs>
    <vt:vector size="8" baseType="variant">
      <vt:variant>
        <vt:lpstr>Använt teckensnitt</vt:lpstr>
      </vt:variant>
      <vt:variant>
        <vt:i4>4</vt:i4>
      </vt:variant>
      <vt:variant>
        <vt:lpstr>Tema</vt:lpstr>
      </vt:variant>
      <vt:variant>
        <vt:i4>6</vt:i4>
      </vt:variant>
      <vt:variant>
        <vt:lpstr>Serverprogram för OLE-inbäddning</vt:lpstr>
      </vt:variant>
      <vt:variant>
        <vt:i4>1</vt:i4>
      </vt:variant>
      <vt:variant>
        <vt:lpstr>Bildrubriker</vt:lpstr>
      </vt:variant>
      <vt:variant>
        <vt:i4>6</vt:i4>
      </vt:variant>
    </vt:vector>
  </HeadingPairs>
  <TitlesOfParts>
    <vt:vector size="17" baseType="lpstr">
      <vt:lpstr>Arial</vt:lpstr>
      <vt:lpstr>Calibri</vt:lpstr>
      <vt:lpstr>Calibri Light</vt:lpstr>
      <vt:lpstr>sirba-web</vt:lpstr>
      <vt:lpstr>BRG Basic</vt:lpstr>
      <vt:lpstr>BRG Blue</vt:lpstr>
      <vt:lpstr>BRG Green</vt:lpstr>
      <vt:lpstr>BRG Red</vt:lpstr>
      <vt:lpstr>BRG Advanced</vt:lpstr>
      <vt:lpstr>BRG Utfallande bild</vt:lpstr>
      <vt:lpstr>think-cell Slide</vt:lpstr>
      <vt:lpstr>Motion om upphandling av sociala företag och idéburna aktörer</vt:lpstr>
      <vt:lpstr>Information inför styrelsemötet</vt:lpstr>
      <vt:lpstr>Information om motionen</vt:lpstr>
      <vt:lpstr>IOP – idéburet offentligt partnerskap</vt:lpstr>
      <vt:lpstr>Reserverade upphandlingar</vt:lpstr>
      <vt:lpstr>Arbetsintegrerande sociala företag (ASF)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av MP om upphandling av sociala företag och idéburna aktörer</dc:title>
  <dc:creator>Lena Sultanovic Magnusson</dc:creator>
  <cp:lastModifiedBy>Lena Sultanovic Magnusson</cp:lastModifiedBy>
  <cp:revision>32</cp:revision>
  <cp:lastPrinted>2019-03-29T12:26:32Z</cp:lastPrinted>
  <dcterms:created xsi:type="dcterms:W3CDTF">2021-09-02T07:53:11Z</dcterms:created>
  <dcterms:modified xsi:type="dcterms:W3CDTF">2021-10-08T14:43:21Z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0x010100DD2FDE2BE813654095F6082FC70C96FB</vt:lpwstr>
  </property>
</Properties>
</file>