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2.xml" ContentType="application/vnd.openxmlformats-officedocument.drawingml.chart+xml"/>
  <Override PartName="/ppt/notesSlides/notesSlide18.xml" ContentType="application/vnd.openxmlformats-officedocument.presentationml.notesSlide+xml"/>
  <Override PartName="/ppt/charts/chart6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8.xml" ContentType="application/vnd.openxmlformats-officedocument.drawingml.chart+xml"/>
  <Override PartName="/ppt/notesSlides/notesSlide28.xml" ContentType="application/vnd.openxmlformats-officedocument.presentationml.notesSlide+xml"/>
  <Override PartName="/ppt/charts/chart69.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72.xml" ContentType="application/vnd.openxmlformats-officedocument.drawingml.chart+xml"/>
  <Override PartName="/ppt/notesSlides/notesSlide35.xml" ContentType="application/vnd.openxmlformats-officedocument.presentationml.notesSlide+xml"/>
  <Override PartName="/ppt/charts/chart7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4.xml" ContentType="application/vnd.openxmlformats-officedocument.drawingml.chart+xml"/>
  <Override PartName="/ppt/notesSlides/notesSlide39.xml" ContentType="application/vnd.openxmlformats-officedocument.presentationml.notesSlide+xml"/>
  <Override PartName="/ppt/charts/chart75.xml" ContentType="application/vnd.openxmlformats-officedocument.drawingml.chart+xml"/>
  <Override PartName="/ppt/notesSlides/notesSlide40.xml" ContentType="application/vnd.openxmlformats-officedocument.presentationml.notesSlide+xml"/>
  <Override PartName="/ppt/charts/chart76.xml" ContentType="application/vnd.openxmlformats-officedocument.drawingml.chart+xml"/>
  <Override PartName="/ppt/notesSlides/notesSlide41.xml" ContentType="application/vnd.openxmlformats-officedocument.presentationml.notesSlide+xml"/>
  <Override PartName="/ppt/charts/chart77.xml" ContentType="application/vnd.openxmlformats-officedocument.drawingml.chart+xml"/>
  <Override PartName="/ppt/notesSlides/notesSlide42.xml" ContentType="application/vnd.openxmlformats-officedocument.presentationml.notesSlide+xml"/>
  <Override PartName="/ppt/charts/chart78.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9.xml" ContentType="application/vnd.openxmlformats-officedocument.drawingml.chart+xml"/>
  <Override PartName="/ppt/notesSlides/notesSlide45.xml" ContentType="application/vnd.openxmlformats-officedocument.presentationml.notesSlide+xml"/>
  <Override PartName="/ppt/charts/chart80.xml" ContentType="application/vnd.openxmlformats-officedocument.drawingml.chart+xml"/>
  <Override PartName="/ppt/notesSlides/notesSlide46.xml" ContentType="application/vnd.openxmlformats-officedocument.presentationml.notesSlide+xml"/>
  <Override PartName="/ppt/charts/chart81.xml" ContentType="application/vnd.openxmlformats-officedocument.drawingml.chart+xml"/>
  <Override PartName="/ppt/notesSlides/notesSlide47.xml" ContentType="application/vnd.openxmlformats-officedocument.presentationml.notesSlide+xml"/>
  <Override PartName="/ppt/charts/chart82.xml" ContentType="application/vnd.openxmlformats-officedocument.drawingml.chart+xml"/>
  <Override PartName="/ppt/notesSlides/notesSlide48.xml" ContentType="application/vnd.openxmlformats-officedocument.presentationml.notesSlide+xml"/>
  <Override PartName="/ppt/charts/chart83.xml" ContentType="application/vnd.openxmlformats-officedocument.drawingml.chart+xml"/>
  <Override PartName="/ppt/notesSlides/notesSlide49.xml" ContentType="application/vnd.openxmlformats-officedocument.presentationml.notesSlide+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8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8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8" d="100"/>
          <a:sy n="98" d="100"/>
        </p:scale>
        <p:origin x="3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Vår arbetsplats</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B7C7-4B18-B366-5FC7ED6DA73C}"/>
              </c:ext>
            </c:extLst>
          </c:dPt>
          <c:dPt>
            <c:idx val="1"/>
            <c:bubble3D val="0"/>
            <c:spPr>
              <a:solidFill>
                <a:srgbClr val="FFFFFF"/>
              </a:solidFill>
              <a:effectLst/>
            </c:spPr>
            <c:extLst>
              <c:ext xmlns:c16="http://schemas.microsoft.com/office/drawing/2014/chart" uri="{C3380CC4-5D6E-409C-BE32-E72D297353CC}">
                <c16:uniqueId val="{00000003-B7C7-4B18-B366-5FC7ED6DA73C}"/>
              </c:ext>
            </c:extLst>
          </c:dPt>
          <c:cat>
            <c:strRef>
              <c:f>Sheet1!$A$2:$A$3</c:f>
              <c:strCache>
                <c:ptCount val="2"/>
                <c:pt idx="1">
                  <c:v>Vår arbetsplats</c:v>
                </c:pt>
              </c:strCache>
            </c:strRef>
          </c:cat>
          <c:val>
            <c:numRef>
              <c:f>Sheet1!$B$2:$B$3</c:f>
              <c:numCache>
                <c:formatCode>General</c:formatCode>
                <c:ptCount val="2"/>
                <c:pt idx="0">
                  <c:v>80.245072483795568</c:v>
                </c:pt>
                <c:pt idx="1">
                  <c:v>17.091423948220068</c:v>
                </c:pt>
              </c:numCache>
            </c:numRef>
          </c:val>
          <c:extLst>
            <c:ext xmlns:c16="http://schemas.microsoft.com/office/drawing/2014/chart" uri="{C3380CC4-5D6E-409C-BE32-E72D297353CC}">
              <c16:uniqueId val="{00000004-B7C7-4B18-B366-5FC7ED6DA73C}"/>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Delindex Ledarskap</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BC22-46E5-B48D-B94DF8611D8D}"/>
              </c:ext>
            </c:extLst>
          </c:dPt>
          <c:dPt>
            <c:idx val="1"/>
            <c:bubble3D val="0"/>
            <c:spPr>
              <a:solidFill>
                <a:srgbClr val="FFFFFF"/>
              </a:solidFill>
              <a:effectLst/>
            </c:spPr>
            <c:extLst>
              <c:ext xmlns:c16="http://schemas.microsoft.com/office/drawing/2014/chart" uri="{C3380CC4-5D6E-409C-BE32-E72D297353CC}">
                <c16:uniqueId val="{00000003-BC22-46E5-B48D-B94DF8611D8D}"/>
              </c:ext>
            </c:extLst>
          </c:dPt>
          <c:cat>
            <c:strRef>
              <c:f>Sheet1!$A$2:$A$3</c:f>
              <c:strCache>
                <c:ptCount val="2"/>
                <c:pt idx="1">
                  <c:v>HME - Ledarskap</c:v>
                </c:pt>
              </c:strCache>
            </c:strRef>
          </c:cat>
          <c:val>
            <c:numRef>
              <c:f>Sheet1!$B$2:$B$3</c:f>
              <c:numCache>
                <c:formatCode>General</c:formatCode>
                <c:ptCount val="2"/>
                <c:pt idx="0">
                  <c:v>83.270199279033093</c:v>
                </c:pt>
                <c:pt idx="1">
                  <c:v>16.861930545182972</c:v>
                </c:pt>
              </c:numCache>
            </c:numRef>
          </c:val>
          <c:extLst>
            <c:ext xmlns:c16="http://schemas.microsoft.com/office/drawing/2014/chart" uri="{C3380CC4-5D6E-409C-BE32-E72D297353CC}">
              <c16:uniqueId val="{00000004-BC22-46E5-B48D-B94DF8611D8D}"/>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Delindex Ledarskap</c:v>
                </c:pt>
              </c:strCache>
            </c:strRef>
          </c:tx>
          <c:spPr>
            <a:solidFill>
              <a:schemeClr val="accent1"/>
            </a:solidFill>
            <a:ln w="9525" cap="flat">
              <a:solidFill>
                <a:srgbClr val="F9F9F9"/>
              </a:solidFill>
              <a:prstDash val="solid"/>
              <a:round/>
            </a:ln>
            <a:effectLst/>
          </c:spPr>
          <c:dPt>
            <c:idx val="0"/>
            <c:bubble3D val="0"/>
            <c:spPr>
              <a:solidFill>
                <a:srgbClr val="15C41B"/>
              </a:solidFill>
              <a:effectLst/>
            </c:spPr>
            <c:extLst>
              <c:ext xmlns:c16="http://schemas.microsoft.com/office/drawing/2014/chart" uri="{C3380CC4-5D6E-409C-BE32-E72D297353CC}">
                <c16:uniqueId val="{00000001-ABBD-491D-B8EE-D7DED0C72A28}"/>
              </c:ext>
            </c:extLst>
          </c:dPt>
          <c:dPt>
            <c:idx val="1"/>
            <c:bubble3D val="0"/>
            <c:spPr>
              <a:solidFill>
                <a:srgbClr val="EEEEEE"/>
              </a:solidFill>
              <a:effectLst/>
            </c:spPr>
            <c:extLst>
              <c:ext xmlns:c16="http://schemas.microsoft.com/office/drawing/2014/chart" uri="{C3380CC4-5D6E-409C-BE32-E72D297353CC}">
                <c16:uniqueId val="{00000003-ABBD-491D-B8EE-D7DED0C72A28}"/>
              </c:ext>
            </c:extLst>
          </c:dPt>
          <c:cat>
            <c:strRef>
              <c:f>Sheet1!$A$2:$A$3</c:f>
              <c:strCache>
                <c:ptCount val="2"/>
                <c:pt idx="1">
                  <c:v>HME - Ledarskap</c:v>
                </c:pt>
              </c:strCache>
            </c:strRef>
          </c:cat>
          <c:val>
            <c:numRef>
              <c:f>Sheet1!$B$2:$B$3</c:f>
              <c:numCache>
                <c:formatCode>General</c:formatCode>
                <c:ptCount val="2"/>
                <c:pt idx="0">
                  <c:v>83.204134366925061</c:v>
                </c:pt>
                <c:pt idx="1">
                  <c:v>16.795865633074939</c:v>
                </c:pt>
              </c:numCache>
            </c:numRef>
          </c:val>
          <c:extLst>
            <c:ext xmlns:c16="http://schemas.microsoft.com/office/drawing/2014/chart" uri="{C3380CC4-5D6E-409C-BE32-E72D297353CC}">
              <c16:uniqueId val="{00000004-ABBD-491D-B8EE-D7DED0C72A28}"/>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HME - Delindex Ledarskap</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AA47-447F-B3C4-A2072F697FCA}"/>
              </c:ext>
            </c:extLst>
          </c:dPt>
          <c:dPt>
            <c:idx val="1"/>
            <c:bubble3D val="0"/>
            <c:spPr>
              <a:solidFill>
                <a:srgbClr val="FAA43A"/>
              </a:solidFill>
              <a:effectLst/>
            </c:spPr>
            <c:extLst>
              <c:ext xmlns:c16="http://schemas.microsoft.com/office/drawing/2014/chart" uri="{C3380CC4-5D6E-409C-BE32-E72D297353CC}">
                <c16:uniqueId val="{00000003-AA47-447F-B3C4-A2072F697FCA}"/>
              </c:ext>
            </c:extLst>
          </c:dPt>
          <c:cat>
            <c:strRef>
              <c:f>Sheet1!$A$2:$A$3</c:f>
              <c:strCache>
                <c:ptCount val="2"/>
                <c:pt idx="1">
                  <c:v>HME - Ledarskap</c:v>
                </c:pt>
              </c:strCache>
            </c:strRef>
          </c:cat>
          <c:val>
            <c:numRef>
              <c:f>Sheet1!$B$2:$B$3</c:f>
              <c:numCache>
                <c:formatCode>General</c:formatCode>
                <c:ptCount val="2"/>
                <c:pt idx="0">
                  <c:v>83.204134366925061</c:v>
                </c:pt>
                <c:pt idx="1">
                  <c:v>16.795865633074939</c:v>
                </c:pt>
              </c:numCache>
            </c:numRef>
          </c:val>
          <c:extLst>
            <c:ext xmlns:c16="http://schemas.microsoft.com/office/drawing/2014/chart" uri="{C3380CC4-5D6E-409C-BE32-E72D297353CC}">
              <c16:uniqueId val="{00000004-AA47-447F-B3C4-A2072F697F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Delindex Styrning</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3680-4853-B63C-EA5D4CA65BA3}"/>
              </c:ext>
            </c:extLst>
          </c:dPt>
          <c:dPt>
            <c:idx val="1"/>
            <c:bubble3D val="0"/>
            <c:spPr>
              <a:solidFill>
                <a:srgbClr val="FFFFFF"/>
              </a:solidFill>
              <a:effectLst/>
            </c:spPr>
            <c:extLst>
              <c:ext xmlns:c16="http://schemas.microsoft.com/office/drawing/2014/chart" uri="{C3380CC4-5D6E-409C-BE32-E72D297353CC}">
                <c16:uniqueId val="{00000003-3680-4853-B63C-EA5D4CA65BA3}"/>
              </c:ext>
            </c:extLst>
          </c:dPt>
          <c:cat>
            <c:strRef>
              <c:f>Sheet1!$A$2:$A$3</c:f>
              <c:strCache>
                <c:ptCount val="2"/>
                <c:pt idx="1">
                  <c:v>HME - Styrning</c:v>
                </c:pt>
              </c:strCache>
            </c:strRef>
          </c:cat>
          <c:val>
            <c:numRef>
              <c:f>Sheet1!$B$2:$B$3</c:f>
              <c:numCache>
                <c:formatCode>General</c:formatCode>
                <c:ptCount val="2"/>
                <c:pt idx="0">
                  <c:v>78.651615498614461</c:v>
                </c:pt>
                <c:pt idx="1">
                  <c:v>17.631347410759176</c:v>
                </c:pt>
              </c:numCache>
            </c:numRef>
          </c:val>
          <c:extLst>
            <c:ext xmlns:c16="http://schemas.microsoft.com/office/drawing/2014/chart" uri="{C3380CC4-5D6E-409C-BE32-E72D297353CC}">
              <c16:uniqueId val="{00000004-3680-4853-B63C-EA5D4CA65BA3}"/>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Delindex Styrning</c:v>
                </c:pt>
              </c:strCache>
            </c:strRef>
          </c:tx>
          <c:spPr>
            <a:solidFill>
              <a:schemeClr val="accent1"/>
            </a:solidFill>
            <a:ln w="9525" cap="flat">
              <a:solidFill>
                <a:srgbClr val="F9F9F9"/>
              </a:solidFill>
              <a:prstDash val="solid"/>
              <a:round/>
            </a:ln>
            <a:effectLst/>
          </c:spPr>
          <c:dPt>
            <c:idx val="0"/>
            <c:bubble3D val="0"/>
            <c:spPr>
              <a:solidFill>
                <a:srgbClr val="16CB17"/>
              </a:solidFill>
              <a:effectLst/>
            </c:spPr>
            <c:extLst>
              <c:ext xmlns:c16="http://schemas.microsoft.com/office/drawing/2014/chart" uri="{C3380CC4-5D6E-409C-BE32-E72D297353CC}">
                <c16:uniqueId val="{00000001-35AD-4757-9D67-7F63C8EFBF4C}"/>
              </c:ext>
            </c:extLst>
          </c:dPt>
          <c:dPt>
            <c:idx val="1"/>
            <c:bubble3D val="0"/>
            <c:spPr>
              <a:solidFill>
                <a:srgbClr val="EEEEEE"/>
              </a:solidFill>
              <a:effectLst/>
            </c:spPr>
            <c:extLst>
              <c:ext xmlns:c16="http://schemas.microsoft.com/office/drawing/2014/chart" uri="{C3380CC4-5D6E-409C-BE32-E72D297353CC}">
                <c16:uniqueId val="{00000003-35AD-4757-9D67-7F63C8EFBF4C}"/>
              </c:ext>
            </c:extLst>
          </c:dPt>
          <c:cat>
            <c:strRef>
              <c:f>Sheet1!$A$2:$A$3</c:f>
              <c:strCache>
                <c:ptCount val="2"/>
                <c:pt idx="1">
                  <c:v>HME - Styrning</c:v>
                </c:pt>
              </c:strCache>
            </c:strRef>
          </c:cat>
          <c:val>
            <c:numRef>
              <c:f>Sheet1!$B$2:$B$3</c:f>
              <c:numCache>
                <c:formatCode>General</c:formatCode>
                <c:ptCount val="2"/>
                <c:pt idx="0">
                  <c:v>80.510134043927636</c:v>
                </c:pt>
                <c:pt idx="1">
                  <c:v>19.489865956072364</c:v>
                </c:pt>
              </c:numCache>
            </c:numRef>
          </c:val>
          <c:extLst>
            <c:ext xmlns:c16="http://schemas.microsoft.com/office/drawing/2014/chart" uri="{C3380CC4-5D6E-409C-BE32-E72D297353CC}">
              <c16:uniqueId val="{00000004-35AD-4757-9D67-7F63C8EFBF4C}"/>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HME - Delindex Styrning</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F189-480A-A8C6-761AAFDD3391}"/>
              </c:ext>
            </c:extLst>
          </c:dPt>
          <c:dPt>
            <c:idx val="1"/>
            <c:bubble3D val="0"/>
            <c:spPr>
              <a:solidFill>
                <a:srgbClr val="FAA43A"/>
              </a:solidFill>
              <a:effectLst/>
            </c:spPr>
            <c:extLst>
              <c:ext xmlns:c16="http://schemas.microsoft.com/office/drawing/2014/chart" uri="{C3380CC4-5D6E-409C-BE32-E72D297353CC}">
                <c16:uniqueId val="{00000003-F189-480A-A8C6-761AAFDD3391}"/>
              </c:ext>
            </c:extLst>
          </c:dPt>
          <c:cat>
            <c:strRef>
              <c:f>Sheet1!$A$2:$A$3</c:f>
              <c:strCache>
                <c:ptCount val="2"/>
                <c:pt idx="1">
                  <c:v>HME - Styrning</c:v>
                </c:pt>
              </c:strCache>
            </c:strRef>
          </c:cat>
          <c:val>
            <c:numRef>
              <c:f>Sheet1!$B$2:$B$3</c:f>
              <c:numCache>
                <c:formatCode>General</c:formatCode>
                <c:ptCount val="2"/>
                <c:pt idx="0">
                  <c:v>80.510134043927636</c:v>
                </c:pt>
                <c:pt idx="1">
                  <c:v>19.489865956072364</c:v>
                </c:pt>
              </c:numCache>
            </c:numRef>
          </c:val>
          <c:extLst>
            <c:ext xmlns:c16="http://schemas.microsoft.com/office/drawing/2014/chart" uri="{C3380CC4-5D6E-409C-BE32-E72D297353CC}">
              <c16:uniqueId val="{00000004-F189-480A-A8C6-761AAFDD33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Kommunikationsindex total</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B772-40D6-8BEA-CD309B18F8E2}"/>
              </c:ext>
            </c:extLst>
          </c:dPt>
          <c:dPt>
            <c:idx val="1"/>
            <c:bubble3D val="0"/>
            <c:spPr>
              <a:solidFill>
                <a:srgbClr val="FFFFFF"/>
              </a:solidFill>
              <a:effectLst/>
            </c:spPr>
            <c:extLst>
              <c:ext xmlns:c16="http://schemas.microsoft.com/office/drawing/2014/chart" uri="{C3380CC4-5D6E-409C-BE32-E72D297353CC}">
                <c16:uniqueId val="{00000003-B772-40D6-8BEA-CD309B18F8E2}"/>
              </c:ext>
            </c:extLst>
          </c:dPt>
          <c:cat>
            <c:strRef>
              <c:f>Sheet1!$A$2:$A$3</c:f>
              <c:strCache>
                <c:ptCount val="2"/>
                <c:pt idx="1">
                  <c:v>KOMI - Kommunikationsindex</c:v>
                </c:pt>
              </c:strCache>
            </c:strRef>
          </c:cat>
          <c:val>
            <c:numRef>
              <c:f>Sheet1!$B$2:$B$3</c:f>
              <c:numCache>
                <c:formatCode>General</c:formatCode>
                <c:ptCount val="2"/>
                <c:pt idx="0">
                  <c:v>81.122831041095026</c:v>
                </c:pt>
                <c:pt idx="1">
                  <c:v>15.961986968606539</c:v>
                </c:pt>
              </c:numCache>
            </c:numRef>
          </c:val>
          <c:extLst>
            <c:ext xmlns:c16="http://schemas.microsoft.com/office/drawing/2014/chart" uri="{C3380CC4-5D6E-409C-BE32-E72D297353CC}">
              <c16:uniqueId val="{00000004-B772-40D6-8BEA-CD309B18F8E2}"/>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Kommunikationsindex total</c:v>
                </c:pt>
              </c:strCache>
            </c:strRef>
          </c:tx>
          <c:spPr>
            <a:solidFill>
              <a:schemeClr val="accent1"/>
            </a:solidFill>
            <a:ln w="9525" cap="flat">
              <a:solidFill>
                <a:srgbClr val="F9F9F9"/>
              </a:solidFill>
              <a:prstDash val="solid"/>
              <a:round/>
            </a:ln>
            <a:effectLst/>
          </c:spPr>
          <c:dPt>
            <c:idx val="0"/>
            <c:bubble3D val="0"/>
            <c:spPr>
              <a:solidFill>
                <a:srgbClr val="15C51A"/>
              </a:solidFill>
              <a:effectLst/>
            </c:spPr>
            <c:extLst>
              <c:ext xmlns:c16="http://schemas.microsoft.com/office/drawing/2014/chart" uri="{C3380CC4-5D6E-409C-BE32-E72D297353CC}">
                <c16:uniqueId val="{00000001-EF89-49C5-BA02-D39B92EE7557}"/>
              </c:ext>
            </c:extLst>
          </c:dPt>
          <c:dPt>
            <c:idx val="1"/>
            <c:bubble3D val="0"/>
            <c:spPr>
              <a:solidFill>
                <a:srgbClr val="EEEEEE"/>
              </a:solidFill>
              <a:effectLst/>
            </c:spPr>
            <c:extLst>
              <c:ext xmlns:c16="http://schemas.microsoft.com/office/drawing/2014/chart" uri="{C3380CC4-5D6E-409C-BE32-E72D297353CC}">
                <c16:uniqueId val="{00000003-EF89-49C5-BA02-D39B92EE7557}"/>
              </c:ext>
            </c:extLst>
          </c:dPt>
          <c:cat>
            <c:strRef>
              <c:f>Sheet1!$A$2:$A$3</c:f>
              <c:strCache>
                <c:ptCount val="2"/>
                <c:pt idx="1">
                  <c:v>KOMI - Kommunikationsindex</c:v>
                </c:pt>
              </c:strCache>
            </c:strRef>
          </c:cat>
          <c:val>
            <c:numRef>
              <c:f>Sheet1!$B$2:$B$3</c:f>
              <c:numCache>
                <c:formatCode>General</c:formatCode>
                <c:ptCount val="2"/>
                <c:pt idx="0">
                  <c:v>82.580422036244244</c:v>
                </c:pt>
                <c:pt idx="1">
                  <c:v>17.419577963755756</c:v>
                </c:pt>
              </c:numCache>
            </c:numRef>
          </c:val>
          <c:extLst>
            <c:ext xmlns:c16="http://schemas.microsoft.com/office/drawing/2014/chart" uri="{C3380CC4-5D6E-409C-BE32-E72D297353CC}">
              <c16:uniqueId val="{00000004-EF89-49C5-BA02-D39B92EE7557}"/>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KOMI - Kommunikationsindex total</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786D-4A69-994A-6D3BCA99D0CD}"/>
              </c:ext>
            </c:extLst>
          </c:dPt>
          <c:dPt>
            <c:idx val="1"/>
            <c:bubble3D val="0"/>
            <c:spPr>
              <a:solidFill>
                <a:srgbClr val="FAA43A"/>
              </a:solidFill>
              <a:effectLst/>
            </c:spPr>
            <c:extLst>
              <c:ext xmlns:c16="http://schemas.microsoft.com/office/drawing/2014/chart" uri="{C3380CC4-5D6E-409C-BE32-E72D297353CC}">
                <c16:uniqueId val="{00000003-786D-4A69-994A-6D3BCA99D0CD}"/>
              </c:ext>
            </c:extLst>
          </c:dPt>
          <c:cat>
            <c:strRef>
              <c:f>Sheet1!$A$2:$A$3</c:f>
              <c:strCache>
                <c:ptCount val="2"/>
                <c:pt idx="1">
                  <c:v>KOMI - Kommunikationsindex</c:v>
                </c:pt>
              </c:strCache>
            </c:strRef>
          </c:cat>
          <c:val>
            <c:numRef>
              <c:f>Sheet1!$B$2:$B$3</c:f>
              <c:numCache>
                <c:formatCode>General</c:formatCode>
                <c:ptCount val="2"/>
                <c:pt idx="0">
                  <c:v>82.580422036244244</c:v>
                </c:pt>
                <c:pt idx="1">
                  <c:v>17.419577963755756</c:v>
                </c:pt>
              </c:numCache>
            </c:numRef>
          </c:val>
          <c:extLst>
            <c:ext xmlns:c16="http://schemas.microsoft.com/office/drawing/2014/chart" uri="{C3380CC4-5D6E-409C-BE32-E72D297353CC}">
              <c16:uniqueId val="{00000004-786D-4A69-994A-6D3BCA99D0C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Delindex Kommunikationsklimat</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7D51-4321-BB7E-992F1E2A8510}"/>
              </c:ext>
            </c:extLst>
          </c:dPt>
          <c:dPt>
            <c:idx val="1"/>
            <c:bubble3D val="0"/>
            <c:spPr>
              <a:solidFill>
                <a:srgbClr val="FFFFFF"/>
              </a:solidFill>
              <a:effectLst/>
            </c:spPr>
            <c:extLst>
              <c:ext xmlns:c16="http://schemas.microsoft.com/office/drawing/2014/chart" uri="{C3380CC4-5D6E-409C-BE32-E72D297353CC}">
                <c16:uniqueId val="{00000003-7D51-4321-BB7E-992F1E2A8510}"/>
              </c:ext>
            </c:extLst>
          </c:dPt>
          <c:cat>
            <c:strRef>
              <c:f>Sheet1!$A$2:$A$3</c:f>
              <c:strCache>
                <c:ptCount val="2"/>
                <c:pt idx="1">
                  <c:v>Kommunikationsklimat</c:v>
                </c:pt>
              </c:strCache>
            </c:strRef>
          </c:cat>
          <c:val>
            <c:numRef>
              <c:f>Sheet1!$B$2:$B$3</c:f>
              <c:numCache>
                <c:formatCode>General</c:formatCode>
                <c:ptCount val="2"/>
                <c:pt idx="0">
                  <c:v>87.551555356787929</c:v>
                </c:pt>
                <c:pt idx="1">
                  <c:v>12.099358974358978</c:v>
                </c:pt>
              </c:numCache>
            </c:numRef>
          </c:val>
          <c:extLst>
            <c:ext xmlns:c16="http://schemas.microsoft.com/office/drawing/2014/chart" uri="{C3380CC4-5D6E-409C-BE32-E72D297353CC}">
              <c16:uniqueId val="{00000004-7D51-4321-BB7E-992F1E2A8510}"/>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Vår arbetsplats</c:v>
                </c:pt>
              </c:strCache>
            </c:strRef>
          </c:tx>
          <c:spPr>
            <a:solidFill>
              <a:schemeClr val="accent1"/>
            </a:solidFill>
            <a:ln w="9525" cap="flat">
              <a:solidFill>
                <a:srgbClr val="F9F9F9"/>
              </a:solidFill>
              <a:prstDash val="solid"/>
              <a:round/>
            </a:ln>
            <a:effectLst/>
          </c:spPr>
          <c:dPt>
            <c:idx val="0"/>
            <c:bubble3D val="0"/>
            <c:spPr>
              <a:solidFill>
                <a:srgbClr val="15C818"/>
              </a:solidFill>
              <a:effectLst/>
            </c:spPr>
            <c:extLst>
              <c:ext xmlns:c16="http://schemas.microsoft.com/office/drawing/2014/chart" uri="{C3380CC4-5D6E-409C-BE32-E72D297353CC}">
                <c16:uniqueId val="{00000001-3477-4096-8D99-7BE7C05B04C4}"/>
              </c:ext>
            </c:extLst>
          </c:dPt>
          <c:dPt>
            <c:idx val="1"/>
            <c:bubble3D val="0"/>
            <c:spPr>
              <a:solidFill>
                <a:srgbClr val="EEEEEE"/>
              </a:solidFill>
              <a:effectLst/>
            </c:spPr>
            <c:extLst>
              <c:ext xmlns:c16="http://schemas.microsoft.com/office/drawing/2014/chart" uri="{C3380CC4-5D6E-409C-BE32-E72D297353CC}">
                <c16:uniqueId val="{00000003-3477-4096-8D99-7BE7C05B04C4}"/>
              </c:ext>
            </c:extLst>
          </c:dPt>
          <c:cat>
            <c:strRef>
              <c:f>Sheet1!$A$2:$A$3</c:f>
              <c:strCache>
                <c:ptCount val="2"/>
                <c:pt idx="1">
                  <c:v>Vår arbetsplats</c:v>
                </c:pt>
              </c:strCache>
            </c:strRef>
          </c:cat>
          <c:val>
            <c:numRef>
              <c:f>Sheet1!$B$2:$B$3</c:f>
              <c:numCache>
                <c:formatCode>General</c:formatCode>
                <c:ptCount val="2"/>
                <c:pt idx="0">
                  <c:v>81.576824267787757</c:v>
                </c:pt>
                <c:pt idx="1">
                  <c:v>18.423175732212243</c:v>
                </c:pt>
              </c:numCache>
            </c:numRef>
          </c:val>
          <c:extLst>
            <c:ext xmlns:c16="http://schemas.microsoft.com/office/drawing/2014/chart" uri="{C3380CC4-5D6E-409C-BE32-E72D297353CC}">
              <c16:uniqueId val="{00000004-3477-4096-8D99-7BE7C05B04C4}"/>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Delindex Kommunikationsklimat</c:v>
                </c:pt>
              </c:strCache>
            </c:strRef>
          </c:tx>
          <c:spPr>
            <a:solidFill>
              <a:schemeClr val="accent1"/>
            </a:solidFill>
            <a:ln w="9525" cap="flat">
              <a:solidFill>
                <a:srgbClr val="F9F9F9"/>
              </a:solidFill>
              <a:prstDash val="solid"/>
              <a:round/>
            </a:ln>
            <a:effectLst/>
          </c:spPr>
          <c:dPt>
            <c:idx val="0"/>
            <c:bubble3D val="0"/>
            <c:spPr>
              <a:solidFill>
                <a:srgbClr val="13B821"/>
              </a:solidFill>
              <a:effectLst/>
            </c:spPr>
            <c:extLst>
              <c:ext xmlns:c16="http://schemas.microsoft.com/office/drawing/2014/chart" uri="{C3380CC4-5D6E-409C-BE32-E72D297353CC}">
                <c16:uniqueId val="{00000001-93B3-41FD-AF51-148CB91C7411}"/>
              </c:ext>
            </c:extLst>
          </c:dPt>
          <c:dPt>
            <c:idx val="1"/>
            <c:bubble3D val="0"/>
            <c:spPr>
              <a:solidFill>
                <a:srgbClr val="EEEEEE"/>
              </a:solidFill>
              <a:effectLst/>
            </c:spPr>
            <c:extLst>
              <c:ext xmlns:c16="http://schemas.microsoft.com/office/drawing/2014/chart" uri="{C3380CC4-5D6E-409C-BE32-E72D297353CC}">
                <c16:uniqueId val="{00000003-93B3-41FD-AF51-148CB91C7411}"/>
              </c:ext>
            </c:extLst>
          </c:dPt>
          <c:cat>
            <c:strRef>
              <c:f>Sheet1!$A$2:$A$3</c:f>
              <c:strCache>
                <c:ptCount val="2"/>
                <c:pt idx="1">
                  <c:v>Kommunikationsklimat</c:v>
                </c:pt>
              </c:strCache>
            </c:strRef>
          </c:cat>
          <c:val>
            <c:numRef>
              <c:f>Sheet1!$B$2:$B$3</c:f>
              <c:numCache>
                <c:formatCode>General</c:formatCode>
                <c:ptCount val="2"/>
                <c:pt idx="0">
                  <c:v>87.726098191214476</c:v>
                </c:pt>
                <c:pt idx="1">
                  <c:v>12.273901808785524</c:v>
                </c:pt>
              </c:numCache>
            </c:numRef>
          </c:val>
          <c:extLst>
            <c:ext xmlns:c16="http://schemas.microsoft.com/office/drawing/2014/chart" uri="{C3380CC4-5D6E-409C-BE32-E72D297353CC}">
              <c16:uniqueId val="{00000004-93B3-41FD-AF51-148CB91C7411}"/>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KOMI - Delindex Kommunikationsklimat</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4327-4FB6-B161-2DC26648E653}"/>
              </c:ext>
            </c:extLst>
          </c:dPt>
          <c:dPt>
            <c:idx val="1"/>
            <c:bubble3D val="0"/>
            <c:spPr>
              <a:solidFill>
                <a:srgbClr val="FAA43A"/>
              </a:solidFill>
              <a:effectLst/>
            </c:spPr>
            <c:extLst>
              <c:ext xmlns:c16="http://schemas.microsoft.com/office/drawing/2014/chart" uri="{C3380CC4-5D6E-409C-BE32-E72D297353CC}">
                <c16:uniqueId val="{00000003-4327-4FB6-B161-2DC26648E653}"/>
              </c:ext>
            </c:extLst>
          </c:dPt>
          <c:cat>
            <c:strRef>
              <c:f>Sheet1!$A$2:$A$3</c:f>
              <c:strCache>
                <c:ptCount val="2"/>
                <c:pt idx="1">
                  <c:v>Kommunikationsklimat</c:v>
                </c:pt>
              </c:strCache>
            </c:strRef>
          </c:cat>
          <c:val>
            <c:numRef>
              <c:f>Sheet1!$B$2:$B$3</c:f>
              <c:numCache>
                <c:formatCode>General</c:formatCode>
                <c:ptCount val="2"/>
                <c:pt idx="0">
                  <c:v>87.726098191214476</c:v>
                </c:pt>
                <c:pt idx="1">
                  <c:v>12.273901808785524</c:v>
                </c:pt>
              </c:numCache>
            </c:numRef>
          </c:val>
          <c:extLst>
            <c:ext xmlns:c16="http://schemas.microsoft.com/office/drawing/2014/chart" uri="{C3380CC4-5D6E-409C-BE32-E72D297353CC}">
              <c16:uniqueId val="{00000004-4327-4FB6-B161-2DC26648E65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Delindex Organisatorisk tillit</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4C7F-42F1-A658-CF33D2BAEA7A}"/>
              </c:ext>
            </c:extLst>
          </c:dPt>
          <c:dPt>
            <c:idx val="1"/>
            <c:bubble3D val="0"/>
            <c:spPr>
              <a:solidFill>
                <a:srgbClr val="FFFFFF"/>
              </a:solidFill>
              <a:effectLst/>
            </c:spPr>
            <c:extLst>
              <c:ext xmlns:c16="http://schemas.microsoft.com/office/drawing/2014/chart" uri="{C3380CC4-5D6E-409C-BE32-E72D297353CC}">
                <c16:uniqueId val="{00000003-4C7F-42F1-A658-CF33D2BAEA7A}"/>
              </c:ext>
            </c:extLst>
          </c:dPt>
          <c:cat>
            <c:strRef>
              <c:f>Sheet1!$A$2:$A$3</c:f>
              <c:strCache>
                <c:ptCount val="2"/>
                <c:pt idx="1">
                  <c:v>Organisatorisk tillit</c:v>
                </c:pt>
              </c:strCache>
            </c:strRef>
          </c:cat>
          <c:val>
            <c:numRef>
              <c:f>Sheet1!$B$2:$B$3</c:f>
              <c:numCache>
                <c:formatCode>General</c:formatCode>
                <c:ptCount val="2"/>
                <c:pt idx="0">
                  <c:v>77.202629068208083</c:v>
                </c:pt>
                <c:pt idx="1">
                  <c:v>17.612095752144299</c:v>
                </c:pt>
              </c:numCache>
            </c:numRef>
          </c:val>
          <c:extLst>
            <c:ext xmlns:c16="http://schemas.microsoft.com/office/drawing/2014/chart" uri="{C3380CC4-5D6E-409C-BE32-E72D297353CC}">
              <c16:uniqueId val="{00000004-4C7F-42F1-A658-CF33D2BAEA7A}"/>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Delindex Organisatorisk tillit</c:v>
                </c:pt>
              </c:strCache>
            </c:strRef>
          </c:tx>
          <c:spPr>
            <a:solidFill>
              <a:schemeClr val="accent1"/>
            </a:solidFill>
            <a:ln w="9525" cap="flat">
              <a:solidFill>
                <a:srgbClr val="F9F9F9"/>
              </a:solidFill>
              <a:prstDash val="solid"/>
              <a:round/>
            </a:ln>
            <a:effectLst/>
          </c:spPr>
          <c:dPt>
            <c:idx val="0"/>
            <c:bubble3D val="0"/>
            <c:spPr>
              <a:solidFill>
                <a:srgbClr val="18CD16"/>
              </a:solidFill>
              <a:effectLst/>
            </c:spPr>
            <c:extLst>
              <c:ext xmlns:c16="http://schemas.microsoft.com/office/drawing/2014/chart" uri="{C3380CC4-5D6E-409C-BE32-E72D297353CC}">
                <c16:uniqueId val="{00000001-F3FF-4121-9858-A17FBC153215}"/>
              </c:ext>
            </c:extLst>
          </c:dPt>
          <c:dPt>
            <c:idx val="1"/>
            <c:bubble3D val="0"/>
            <c:spPr>
              <a:solidFill>
                <a:srgbClr val="EEEEEE"/>
              </a:solidFill>
              <a:effectLst/>
            </c:spPr>
            <c:extLst>
              <c:ext xmlns:c16="http://schemas.microsoft.com/office/drawing/2014/chart" uri="{C3380CC4-5D6E-409C-BE32-E72D297353CC}">
                <c16:uniqueId val="{00000003-F3FF-4121-9858-A17FBC153215}"/>
              </c:ext>
            </c:extLst>
          </c:dPt>
          <c:cat>
            <c:strRef>
              <c:f>Sheet1!$A$2:$A$3</c:f>
              <c:strCache>
                <c:ptCount val="2"/>
                <c:pt idx="1">
                  <c:v>Organisatorisk tillit</c:v>
                </c:pt>
              </c:strCache>
            </c:strRef>
          </c:cat>
          <c:val>
            <c:numRef>
              <c:f>Sheet1!$B$2:$B$3</c:f>
              <c:numCache>
                <c:formatCode>General</c:formatCode>
                <c:ptCount val="2"/>
                <c:pt idx="0">
                  <c:v>79.795266658031892</c:v>
                </c:pt>
                <c:pt idx="1">
                  <c:v>20.204733341968108</c:v>
                </c:pt>
              </c:numCache>
            </c:numRef>
          </c:val>
          <c:extLst>
            <c:ext xmlns:c16="http://schemas.microsoft.com/office/drawing/2014/chart" uri="{C3380CC4-5D6E-409C-BE32-E72D297353CC}">
              <c16:uniqueId val="{00000004-F3FF-4121-9858-A17FBC153215}"/>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KOMI - Delindex Organisatorisk tillit</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32D0-47DE-BDC0-99A598D65008}"/>
              </c:ext>
            </c:extLst>
          </c:dPt>
          <c:dPt>
            <c:idx val="1"/>
            <c:bubble3D val="0"/>
            <c:spPr>
              <a:solidFill>
                <a:srgbClr val="FAA43A"/>
              </a:solidFill>
              <a:effectLst/>
            </c:spPr>
            <c:extLst>
              <c:ext xmlns:c16="http://schemas.microsoft.com/office/drawing/2014/chart" uri="{C3380CC4-5D6E-409C-BE32-E72D297353CC}">
                <c16:uniqueId val="{00000003-32D0-47DE-BDC0-99A598D65008}"/>
              </c:ext>
            </c:extLst>
          </c:dPt>
          <c:cat>
            <c:strRef>
              <c:f>Sheet1!$A$2:$A$3</c:f>
              <c:strCache>
                <c:ptCount val="2"/>
                <c:pt idx="1">
                  <c:v>Organisatorisk tillit</c:v>
                </c:pt>
              </c:strCache>
            </c:strRef>
          </c:cat>
          <c:val>
            <c:numRef>
              <c:f>Sheet1!$B$2:$B$3</c:f>
              <c:numCache>
                <c:formatCode>General</c:formatCode>
                <c:ptCount val="2"/>
                <c:pt idx="0">
                  <c:v>79.795266658031892</c:v>
                </c:pt>
                <c:pt idx="1">
                  <c:v>20.204733341968108</c:v>
                </c:pt>
              </c:numCache>
            </c:numRef>
          </c:val>
          <c:extLst>
            <c:ext xmlns:c16="http://schemas.microsoft.com/office/drawing/2014/chart" uri="{C3380CC4-5D6E-409C-BE32-E72D297353CC}">
              <c16:uniqueId val="{00000004-32D0-47DE-BDC0-99A598D6500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Delindex Kommunikativt ledarskap</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D4D2-4FF3-841F-9195D633E080}"/>
              </c:ext>
            </c:extLst>
          </c:dPt>
          <c:dPt>
            <c:idx val="1"/>
            <c:bubble3D val="0"/>
            <c:spPr>
              <a:solidFill>
                <a:srgbClr val="FFFFFF"/>
              </a:solidFill>
              <a:effectLst/>
            </c:spPr>
            <c:extLst>
              <c:ext xmlns:c16="http://schemas.microsoft.com/office/drawing/2014/chart" uri="{C3380CC4-5D6E-409C-BE32-E72D297353CC}">
                <c16:uniqueId val="{00000003-D4D2-4FF3-841F-9195D633E080}"/>
              </c:ext>
            </c:extLst>
          </c:dPt>
          <c:cat>
            <c:strRef>
              <c:f>Sheet1!$A$2:$A$3</c:f>
              <c:strCache>
                <c:ptCount val="2"/>
                <c:pt idx="1">
                  <c:v>KOMI - Delindex Kommunikativt ledarskap</c:v>
                </c:pt>
              </c:strCache>
            </c:strRef>
          </c:cat>
          <c:val>
            <c:numRef>
              <c:f>Sheet1!$B$2:$B$3</c:f>
              <c:numCache>
                <c:formatCode>General</c:formatCode>
                <c:ptCount val="2"/>
                <c:pt idx="0">
                  <c:v>81.227776680213722</c:v>
                </c:pt>
                <c:pt idx="1">
                  <c:v>17.074433656957936</c:v>
                </c:pt>
              </c:numCache>
            </c:numRef>
          </c:val>
          <c:extLst>
            <c:ext xmlns:c16="http://schemas.microsoft.com/office/drawing/2014/chart" uri="{C3380CC4-5D6E-409C-BE32-E72D297353CC}">
              <c16:uniqueId val="{00000004-D4D2-4FF3-841F-9195D633E080}"/>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KOMI - Delindex Kommunikativt ledarskap</c:v>
                </c:pt>
              </c:strCache>
            </c:strRef>
          </c:tx>
          <c:spPr>
            <a:solidFill>
              <a:schemeClr val="accent1"/>
            </a:solidFill>
            <a:ln w="9525" cap="flat">
              <a:solidFill>
                <a:srgbClr val="F9F9F9"/>
              </a:solidFill>
              <a:prstDash val="solid"/>
              <a:round/>
            </a:ln>
            <a:effectLst/>
          </c:spPr>
          <c:dPt>
            <c:idx val="0"/>
            <c:bubble3D val="0"/>
            <c:spPr>
              <a:solidFill>
                <a:srgbClr val="15C719"/>
              </a:solidFill>
              <a:effectLst/>
            </c:spPr>
            <c:extLst>
              <c:ext xmlns:c16="http://schemas.microsoft.com/office/drawing/2014/chart" uri="{C3380CC4-5D6E-409C-BE32-E72D297353CC}">
                <c16:uniqueId val="{00000001-5BF1-47CC-BA6E-37DADB902121}"/>
              </c:ext>
            </c:extLst>
          </c:dPt>
          <c:dPt>
            <c:idx val="1"/>
            <c:bubble3D val="0"/>
            <c:spPr>
              <a:solidFill>
                <a:srgbClr val="EEEEEE"/>
              </a:solidFill>
              <a:effectLst/>
            </c:spPr>
            <c:extLst>
              <c:ext xmlns:c16="http://schemas.microsoft.com/office/drawing/2014/chart" uri="{C3380CC4-5D6E-409C-BE32-E72D297353CC}">
                <c16:uniqueId val="{00000003-5BF1-47CC-BA6E-37DADB902121}"/>
              </c:ext>
            </c:extLst>
          </c:dPt>
          <c:cat>
            <c:strRef>
              <c:f>Sheet1!$A$2:$A$3</c:f>
              <c:strCache>
                <c:ptCount val="2"/>
                <c:pt idx="1">
                  <c:v>KOMI - Delindex Kommunikativt ledarskap</c:v>
                </c:pt>
              </c:strCache>
            </c:strRef>
          </c:cat>
          <c:val>
            <c:numRef>
              <c:f>Sheet1!$B$2:$B$3</c:f>
              <c:numCache>
                <c:formatCode>General</c:formatCode>
                <c:ptCount val="2"/>
                <c:pt idx="0">
                  <c:v>82.076671511627893</c:v>
                </c:pt>
                <c:pt idx="1">
                  <c:v>17.923328488372107</c:v>
                </c:pt>
              </c:numCache>
            </c:numRef>
          </c:val>
          <c:extLst>
            <c:ext xmlns:c16="http://schemas.microsoft.com/office/drawing/2014/chart" uri="{C3380CC4-5D6E-409C-BE32-E72D297353CC}">
              <c16:uniqueId val="{00000004-5BF1-47CC-BA6E-37DADB902121}"/>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KOMI - Delindex Kommunikativt ledarskap</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B14E-4C62-9E15-7CA97DDAFA69}"/>
              </c:ext>
            </c:extLst>
          </c:dPt>
          <c:dPt>
            <c:idx val="1"/>
            <c:bubble3D val="0"/>
            <c:spPr>
              <a:solidFill>
                <a:srgbClr val="FAA43A"/>
              </a:solidFill>
              <a:effectLst/>
            </c:spPr>
            <c:extLst>
              <c:ext xmlns:c16="http://schemas.microsoft.com/office/drawing/2014/chart" uri="{C3380CC4-5D6E-409C-BE32-E72D297353CC}">
                <c16:uniqueId val="{00000003-B14E-4C62-9E15-7CA97DDAFA69}"/>
              </c:ext>
            </c:extLst>
          </c:dPt>
          <c:cat>
            <c:strRef>
              <c:f>Sheet1!$A$2:$A$3</c:f>
              <c:strCache>
                <c:ptCount val="2"/>
                <c:pt idx="1">
                  <c:v>KOMI - Delindex Kommunikativt ledarskap</c:v>
                </c:pt>
              </c:strCache>
            </c:strRef>
          </c:cat>
          <c:val>
            <c:numRef>
              <c:f>Sheet1!$B$2:$B$3</c:f>
              <c:numCache>
                <c:formatCode>General</c:formatCode>
                <c:ptCount val="2"/>
                <c:pt idx="0">
                  <c:v>82.076671511627893</c:v>
                </c:pt>
                <c:pt idx="1">
                  <c:v>17.923328488372107</c:v>
                </c:pt>
              </c:numCache>
            </c:numRef>
          </c:val>
          <c:extLst>
            <c:ext xmlns:c16="http://schemas.microsoft.com/office/drawing/2014/chart" uri="{C3380CC4-5D6E-409C-BE32-E72D297353CC}">
              <c16:uniqueId val="{00000004-B14E-4C62-9E15-7CA97DDAFA6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Vår arbetsplats</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73A6-43BF-B95E-56B48D2DF35E}"/>
              </c:ext>
            </c:extLst>
          </c:dPt>
          <c:dPt>
            <c:idx val="1"/>
            <c:bubble3D val="0"/>
            <c:spPr>
              <a:solidFill>
                <a:srgbClr val="FFFFFF"/>
              </a:solidFill>
              <a:effectLst/>
            </c:spPr>
            <c:extLst>
              <c:ext xmlns:c16="http://schemas.microsoft.com/office/drawing/2014/chart" uri="{C3380CC4-5D6E-409C-BE32-E72D297353CC}">
                <c16:uniqueId val="{00000003-73A6-43BF-B95E-56B48D2DF35E}"/>
              </c:ext>
            </c:extLst>
          </c:dPt>
          <c:cat>
            <c:strRef>
              <c:f>Sheet1!$A$2:$A$3</c:f>
              <c:strCache>
                <c:ptCount val="2"/>
                <c:pt idx="1">
                  <c:v>Vår arbetsplats</c:v>
                </c:pt>
              </c:strCache>
            </c:strRef>
          </c:cat>
          <c:val>
            <c:numRef>
              <c:f>Sheet1!$B$2:$B$3</c:f>
              <c:numCache>
                <c:formatCode>General</c:formatCode>
                <c:ptCount val="2"/>
                <c:pt idx="0">
                  <c:v>80.245072483795568</c:v>
                </c:pt>
                <c:pt idx="1">
                  <c:v>17.091423948220068</c:v>
                </c:pt>
              </c:numCache>
            </c:numRef>
          </c:val>
          <c:extLst>
            <c:ext xmlns:c16="http://schemas.microsoft.com/office/drawing/2014/chart" uri="{C3380CC4-5D6E-409C-BE32-E72D297353CC}">
              <c16:uniqueId val="{00000004-73A6-43BF-B95E-56B48D2DF35E}"/>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Vår arbetsplats</c:v>
                </c:pt>
              </c:strCache>
            </c:strRef>
          </c:tx>
          <c:spPr>
            <a:solidFill>
              <a:schemeClr val="accent1"/>
            </a:solidFill>
            <a:ln w="9525" cap="flat">
              <a:solidFill>
                <a:srgbClr val="F9F9F9"/>
              </a:solidFill>
              <a:prstDash val="solid"/>
              <a:round/>
            </a:ln>
            <a:effectLst/>
          </c:spPr>
          <c:dPt>
            <c:idx val="0"/>
            <c:bubble3D val="0"/>
            <c:spPr>
              <a:solidFill>
                <a:srgbClr val="15C818"/>
              </a:solidFill>
              <a:effectLst/>
            </c:spPr>
            <c:extLst>
              <c:ext xmlns:c16="http://schemas.microsoft.com/office/drawing/2014/chart" uri="{C3380CC4-5D6E-409C-BE32-E72D297353CC}">
                <c16:uniqueId val="{00000001-DDEC-4E20-B473-11E2EF33A792}"/>
              </c:ext>
            </c:extLst>
          </c:dPt>
          <c:dPt>
            <c:idx val="1"/>
            <c:bubble3D val="0"/>
            <c:spPr>
              <a:solidFill>
                <a:srgbClr val="EEEEEE"/>
              </a:solidFill>
              <a:effectLst/>
            </c:spPr>
            <c:extLst>
              <c:ext xmlns:c16="http://schemas.microsoft.com/office/drawing/2014/chart" uri="{C3380CC4-5D6E-409C-BE32-E72D297353CC}">
                <c16:uniqueId val="{00000003-DDEC-4E20-B473-11E2EF33A792}"/>
              </c:ext>
            </c:extLst>
          </c:dPt>
          <c:cat>
            <c:strRef>
              <c:f>Sheet1!$A$2:$A$3</c:f>
              <c:strCache>
                <c:ptCount val="2"/>
                <c:pt idx="1">
                  <c:v>Vår arbetsplats</c:v>
                </c:pt>
              </c:strCache>
            </c:strRef>
          </c:cat>
          <c:val>
            <c:numRef>
              <c:f>Sheet1!$B$2:$B$3</c:f>
              <c:numCache>
                <c:formatCode>General</c:formatCode>
                <c:ptCount val="2"/>
                <c:pt idx="0">
                  <c:v>81.576824267787757</c:v>
                </c:pt>
                <c:pt idx="1">
                  <c:v>18.423175732212243</c:v>
                </c:pt>
              </c:numCache>
            </c:numRef>
          </c:val>
          <c:extLst>
            <c:ext xmlns:c16="http://schemas.microsoft.com/office/drawing/2014/chart" uri="{C3380CC4-5D6E-409C-BE32-E72D297353CC}">
              <c16:uniqueId val="{00000004-DDEC-4E20-B473-11E2EF33A792}"/>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Vår arbetsplats</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0C5F-4D9E-B099-92B6019F31D2}"/>
              </c:ext>
            </c:extLst>
          </c:dPt>
          <c:dPt>
            <c:idx val="1"/>
            <c:bubble3D val="0"/>
            <c:spPr>
              <a:solidFill>
                <a:srgbClr val="FAA43A"/>
              </a:solidFill>
              <a:effectLst/>
            </c:spPr>
            <c:extLst>
              <c:ext xmlns:c16="http://schemas.microsoft.com/office/drawing/2014/chart" uri="{C3380CC4-5D6E-409C-BE32-E72D297353CC}">
                <c16:uniqueId val="{00000003-0C5F-4D9E-B099-92B6019F31D2}"/>
              </c:ext>
            </c:extLst>
          </c:dPt>
          <c:cat>
            <c:strRef>
              <c:f>Sheet1!$A$2:$A$3</c:f>
              <c:strCache>
                <c:ptCount val="2"/>
                <c:pt idx="1">
                  <c:v>Vår arbetsplats</c:v>
                </c:pt>
              </c:strCache>
            </c:strRef>
          </c:cat>
          <c:val>
            <c:numRef>
              <c:f>Sheet1!$B$2:$B$3</c:f>
              <c:numCache>
                <c:formatCode>General</c:formatCode>
                <c:ptCount val="2"/>
                <c:pt idx="0">
                  <c:v>81.576824267787757</c:v>
                </c:pt>
                <c:pt idx="1">
                  <c:v>18.423175732212243</c:v>
                </c:pt>
              </c:numCache>
            </c:numRef>
          </c:val>
          <c:extLst>
            <c:ext xmlns:c16="http://schemas.microsoft.com/office/drawing/2014/chart" uri="{C3380CC4-5D6E-409C-BE32-E72D297353CC}">
              <c16:uniqueId val="{00000004-0C5F-4D9E-B099-92B6019F31D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Vår arbetsplats</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81EF-4539-8A1C-81F7C9B1E2A9}"/>
              </c:ext>
            </c:extLst>
          </c:dPt>
          <c:dPt>
            <c:idx val="1"/>
            <c:bubble3D val="0"/>
            <c:spPr>
              <a:solidFill>
                <a:srgbClr val="FAA43A"/>
              </a:solidFill>
              <a:effectLst/>
            </c:spPr>
            <c:extLst>
              <c:ext xmlns:c16="http://schemas.microsoft.com/office/drawing/2014/chart" uri="{C3380CC4-5D6E-409C-BE32-E72D297353CC}">
                <c16:uniqueId val="{00000003-81EF-4539-8A1C-81F7C9B1E2A9}"/>
              </c:ext>
            </c:extLst>
          </c:dPt>
          <c:cat>
            <c:strRef>
              <c:f>Sheet1!$A$2:$A$3</c:f>
              <c:strCache>
                <c:ptCount val="2"/>
                <c:pt idx="1">
                  <c:v>Vår arbetsplats</c:v>
                </c:pt>
              </c:strCache>
            </c:strRef>
          </c:cat>
          <c:val>
            <c:numRef>
              <c:f>Sheet1!$B$2:$B$3</c:f>
              <c:numCache>
                <c:formatCode>General</c:formatCode>
                <c:ptCount val="2"/>
                <c:pt idx="0">
                  <c:v>81.576824267787757</c:v>
                </c:pt>
                <c:pt idx="1">
                  <c:v>18.423175732212243</c:v>
                </c:pt>
              </c:numCache>
            </c:numRef>
          </c:val>
          <c:extLst>
            <c:ext xmlns:c16="http://schemas.microsoft.com/office/drawing/2014/chart" uri="{C3380CC4-5D6E-409C-BE32-E72D297353CC}">
              <c16:uniqueId val="{00000004-81EF-4539-8A1C-81F7C9B1E2A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Uppdrag</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928A-4137-B135-7EC8C92F0EF8}"/>
              </c:ext>
            </c:extLst>
          </c:dPt>
          <c:dPt>
            <c:idx val="1"/>
            <c:bubble3D val="0"/>
            <c:spPr>
              <a:solidFill>
                <a:srgbClr val="FFFFFF"/>
              </a:solidFill>
              <a:effectLst/>
            </c:spPr>
            <c:extLst>
              <c:ext xmlns:c16="http://schemas.microsoft.com/office/drawing/2014/chart" uri="{C3380CC4-5D6E-409C-BE32-E72D297353CC}">
                <c16:uniqueId val="{00000003-928A-4137-B135-7EC8C92F0EF8}"/>
              </c:ext>
            </c:extLst>
          </c:dPt>
          <c:cat>
            <c:strRef>
              <c:f>Sheet1!$A$2:$A$3</c:f>
              <c:strCache>
                <c:ptCount val="2"/>
                <c:pt idx="1">
                  <c:v>Engagemang</c:v>
                </c:pt>
              </c:strCache>
            </c:strRef>
          </c:cat>
          <c:val>
            <c:numRef>
              <c:f>Sheet1!$B$2:$B$3</c:f>
              <c:numCache>
                <c:formatCode>General</c:formatCode>
                <c:ptCount val="2"/>
                <c:pt idx="0">
                  <c:v>84.427838349814664</c:v>
                </c:pt>
                <c:pt idx="1">
                  <c:v>15.324307584310787</c:v>
                </c:pt>
              </c:numCache>
            </c:numRef>
          </c:val>
          <c:extLst>
            <c:ext xmlns:c16="http://schemas.microsoft.com/office/drawing/2014/chart" uri="{C3380CC4-5D6E-409C-BE32-E72D297353CC}">
              <c16:uniqueId val="{00000004-928A-4137-B135-7EC8C92F0EF8}"/>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Uppdrag</c:v>
                </c:pt>
              </c:strCache>
            </c:strRef>
          </c:tx>
          <c:spPr>
            <a:solidFill>
              <a:schemeClr val="accent1"/>
            </a:solidFill>
            <a:ln w="9525" cap="flat">
              <a:solidFill>
                <a:srgbClr val="F9F9F9"/>
              </a:solidFill>
              <a:prstDash val="solid"/>
              <a:round/>
            </a:ln>
            <a:effectLst/>
          </c:spPr>
          <c:dPt>
            <c:idx val="0"/>
            <c:bubble3D val="0"/>
            <c:spPr>
              <a:solidFill>
                <a:srgbClr val="14C01D"/>
              </a:solidFill>
              <a:effectLst/>
            </c:spPr>
            <c:extLst>
              <c:ext xmlns:c16="http://schemas.microsoft.com/office/drawing/2014/chart" uri="{C3380CC4-5D6E-409C-BE32-E72D297353CC}">
                <c16:uniqueId val="{00000001-D9D1-4017-8872-65BB6A56FA71}"/>
              </c:ext>
            </c:extLst>
          </c:dPt>
          <c:dPt>
            <c:idx val="1"/>
            <c:bubble3D val="0"/>
            <c:spPr>
              <a:solidFill>
                <a:srgbClr val="EEEEEE"/>
              </a:solidFill>
              <a:effectLst/>
            </c:spPr>
            <c:extLst>
              <c:ext xmlns:c16="http://schemas.microsoft.com/office/drawing/2014/chart" uri="{C3380CC4-5D6E-409C-BE32-E72D297353CC}">
                <c16:uniqueId val="{00000003-D9D1-4017-8872-65BB6A56FA71}"/>
              </c:ext>
            </c:extLst>
          </c:dPt>
          <c:cat>
            <c:strRef>
              <c:f>Sheet1!$A$2:$A$3</c:f>
              <c:strCache>
                <c:ptCount val="2"/>
                <c:pt idx="1">
                  <c:v>Engagemang</c:v>
                </c:pt>
              </c:strCache>
            </c:strRef>
          </c:cat>
          <c:val>
            <c:numRef>
              <c:f>Sheet1!$B$2:$B$3</c:f>
              <c:numCache>
                <c:formatCode>General</c:formatCode>
                <c:ptCount val="2"/>
                <c:pt idx="0">
                  <c:v>84.551765382751938</c:v>
                </c:pt>
                <c:pt idx="1">
                  <c:v>15.448234617248062</c:v>
                </c:pt>
              </c:numCache>
            </c:numRef>
          </c:val>
          <c:extLst>
            <c:ext xmlns:c16="http://schemas.microsoft.com/office/drawing/2014/chart" uri="{C3380CC4-5D6E-409C-BE32-E72D297353CC}">
              <c16:uniqueId val="{00000004-D9D1-4017-8872-65BB6A56FA71}"/>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Uppdrag</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8485-44CF-86A8-104700A674E7}"/>
              </c:ext>
            </c:extLst>
          </c:dPt>
          <c:dPt>
            <c:idx val="1"/>
            <c:bubble3D val="0"/>
            <c:spPr>
              <a:solidFill>
                <a:srgbClr val="FAA43A"/>
              </a:solidFill>
              <a:effectLst/>
            </c:spPr>
            <c:extLst>
              <c:ext xmlns:c16="http://schemas.microsoft.com/office/drawing/2014/chart" uri="{C3380CC4-5D6E-409C-BE32-E72D297353CC}">
                <c16:uniqueId val="{00000003-8485-44CF-86A8-104700A674E7}"/>
              </c:ext>
            </c:extLst>
          </c:dPt>
          <c:cat>
            <c:strRef>
              <c:f>Sheet1!$A$2:$A$3</c:f>
              <c:strCache>
                <c:ptCount val="2"/>
                <c:pt idx="1">
                  <c:v>Engagemang</c:v>
                </c:pt>
              </c:strCache>
            </c:strRef>
          </c:cat>
          <c:val>
            <c:numRef>
              <c:f>Sheet1!$B$2:$B$3</c:f>
              <c:numCache>
                <c:formatCode>General</c:formatCode>
                <c:ptCount val="2"/>
                <c:pt idx="0">
                  <c:v>84.551765382751938</c:v>
                </c:pt>
                <c:pt idx="1">
                  <c:v>15.448234617248062</c:v>
                </c:pt>
              </c:numCache>
            </c:numRef>
          </c:val>
          <c:extLst>
            <c:ext xmlns:c16="http://schemas.microsoft.com/office/drawing/2014/chart" uri="{C3380CC4-5D6E-409C-BE32-E72D297353CC}">
              <c16:uniqueId val="{00000004-8485-44CF-86A8-104700A674E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Organisatorisk tillit</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36E5-4321-8E86-30B47DE45270}"/>
              </c:ext>
            </c:extLst>
          </c:dPt>
          <c:dPt>
            <c:idx val="1"/>
            <c:bubble3D val="0"/>
            <c:spPr>
              <a:solidFill>
                <a:srgbClr val="FFFFFF"/>
              </a:solidFill>
              <a:effectLst/>
            </c:spPr>
            <c:extLst>
              <c:ext xmlns:c16="http://schemas.microsoft.com/office/drawing/2014/chart" uri="{C3380CC4-5D6E-409C-BE32-E72D297353CC}">
                <c16:uniqueId val="{00000003-36E5-4321-8E86-30B47DE45270}"/>
              </c:ext>
            </c:extLst>
          </c:dPt>
          <c:cat>
            <c:strRef>
              <c:f>Sheet1!$A$2:$A$3</c:f>
              <c:strCache>
                <c:ptCount val="2"/>
                <c:pt idx="1">
                  <c:v>Organisatorisk tillit</c:v>
                </c:pt>
              </c:strCache>
            </c:strRef>
          </c:cat>
          <c:val>
            <c:numRef>
              <c:f>Sheet1!$B$2:$B$3</c:f>
              <c:numCache>
                <c:formatCode>General</c:formatCode>
                <c:ptCount val="2"/>
                <c:pt idx="0">
                  <c:v>75.709551242833157</c:v>
                </c:pt>
                <c:pt idx="1">
                  <c:v>18.46944661325729</c:v>
                </c:pt>
              </c:numCache>
            </c:numRef>
          </c:val>
          <c:extLst>
            <c:ext xmlns:c16="http://schemas.microsoft.com/office/drawing/2014/chart" uri="{C3380CC4-5D6E-409C-BE32-E72D297353CC}">
              <c16:uniqueId val="{00000004-36E5-4321-8E86-30B47DE45270}"/>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Organisatorisk tillit</c:v>
                </c:pt>
              </c:strCache>
            </c:strRef>
          </c:tx>
          <c:spPr>
            <a:solidFill>
              <a:schemeClr val="accent1"/>
            </a:solidFill>
            <a:ln w="9525" cap="flat">
              <a:solidFill>
                <a:srgbClr val="F9F9F9"/>
              </a:solidFill>
              <a:prstDash val="solid"/>
              <a:round/>
            </a:ln>
            <a:effectLst/>
          </c:spPr>
          <c:dPt>
            <c:idx val="0"/>
            <c:bubble3D val="0"/>
            <c:spPr>
              <a:solidFill>
                <a:srgbClr val="26D016"/>
              </a:solidFill>
              <a:effectLst/>
            </c:spPr>
            <c:extLst>
              <c:ext xmlns:c16="http://schemas.microsoft.com/office/drawing/2014/chart" uri="{C3380CC4-5D6E-409C-BE32-E72D297353CC}">
                <c16:uniqueId val="{00000001-618D-4BC5-B82F-2541B8A59EBB}"/>
              </c:ext>
            </c:extLst>
          </c:dPt>
          <c:dPt>
            <c:idx val="1"/>
            <c:bubble3D val="0"/>
            <c:spPr>
              <a:solidFill>
                <a:srgbClr val="EEEEEE"/>
              </a:solidFill>
              <a:effectLst/>
            </c:spPr>
            <c:extLst>
              <c:ext xmlns:c16="http://schemas.microsoft.com/office/drawing/2014/chart" uri="{C3380CC4-5D6E-409C-BE32-E72D297353CC}">
                <c16:uniqueId val="{00000003-618D-4BC5-B82F-2541B8A59EBB}"/>
              </c:ext>
            </c:extLst>
          </c:dPt>
          <c:cat>
            <c:strRef>
              <c:f>Sheet1!$A$2:$A$3</c:f>
              <c:strCache>
                <c:ptCount val="2"/>
                <c:pt idx="1">
                  <c:v>Organisatorisk tillit</c:v>
                </c:pt>
              </c:strCache>
            </c:strRef>
          </c:cat>
          <c:val>
            <c:numRef>
              <c:f>Sheet1!$B$2:$B$3</c:f>
              <c:numCache>
                <c:formatCode>General</c:formatCode>
                <c:ptCount val="2"/>
                <c:pt idx="0">
                  <c:v>78.620052314787941</c:v>
                </c:pt>
                <c:pt idx="1">
                  <c:v>21.379947685212059</c:v>
                </c:pt>
              </c:numCache>
            </c:numRef>
          </c:val>
          <c:extLst>
            <c:ext xmlns:c16="http://schemas.microsoft.com/office/drawing/2014/chart" uri="{C3380CC4-5D6E-409C-BE32-E72D297353CC}">
              <c16:uniqueId val="{00000004-618D-4BC5-B82F-2541B8A59EBB}"/>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Organisatorisk tillit</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A6F2-430A-977E-82431099B082}"/>
              </c:ext>
            </c:extLst>
          </c:dPt>
          <c:dPt>
            <c:idx val="1"/>
            <c:bubble3D val="0"/>
            <c:spPr>
              <a:solidFill>
                <a:srgbClr val="FAA43A"/>
              </a:solidFill>
              <a:effectLst/>
            </c:spPr>
            <c:extLst>
              <c:ext xmlns:c16="http://schemas.microsoft.com/office/drawing/2014/chart" uri="{C3380CC4-5D6E-409C-BE32-E72D297353CC}">
                <c16:uniqueId val="{00000003-A6F2-430A-977E-82431099B082}"/>
              </c:ext>
            </c:extLst>
          </c:dPt>
          <c:cat>
            <c:strRef>
              <c:f>Sheet1!$A$2:$A$3</c:f>
              <c:strCache>
                <c:ptCount val="2"/>
                <c:pt idx="1">
                  <c:v>Organisatorisk tillit</c:v>
                </c:pt>
              </c:strCache>
            </c:strRef>
          </c:cat>
          <c:val>
            <c:numRef>
              <c:f>Sheet1!$B$2:$B$3</c:f>
              <c:numCache>
                <c:formatCode>General</c:formatCode>
                <c:ptCount val="2"/>
                <c:pt idx="0">
                  <c:v>78.620052314787941</c:v>
                </c:pt>
                <c:pt idx="1">
                  <c:v>21.379947685212059</c:v>
                </c:pt>
              </c:numCache>
            </c:numRef>
          </c:val>
          <c:extLst>
            <c:ext xmlns:c16="http://schemas.microsoft.com/office/drawing/2014/chart" uri="{C3380CC4-5D6E-409C-BE32-E72D297353CC}">
              <c16:uniqueId val="{00000004-A6F2-430A-977E-82431099B08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Min närmaste chef</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7757-4814-A6FA-F58DA70BA630}"/>
              </c:ext>
            </c:extLst>
          </c:dPt>
          <c:dPt>
            <c:idx val="1"/>
            <c:bubble3D val="0"/>
            <c:spPr>
              <a:solidFill>
                <a:srgbClr val="FFFFFF"/>
              </a:solidFill>
              <a:effectLst/>
            </c:spPr>
            <c:extLst>
              <c:ext xmlns:c16="http://schemas.microsoft.com/office/drawing/2014/chart" uri="{C3380CC4-5D6E-409C-BE32-E72D297353CC}">
                <c16:uniqueId val="{00000003-7757-4814-A6FA-F58DA70BA630}"/>
              </c:ext>
            </c:extLst>
          </c:dPt>
          <c:cat>
            <c:strRef>
              <c:f>Sheet1!$A$2:$A$3</c:f>
              <c:strCache>
                <c:ptCount val="2"/>
                <c:pt idx="1">
                  <c:v>Min närmaste chef</c:v>
                </c:pt>
              </c:strCache>
            </c:strRef>
          </c:cat>
          <c:val>
            <c:numRef>
              <c:f>Sheet1!$B$2:$B$3</c:f>
              <c:numCache>
                <c:formatCode>General</c:formatCode>
                <c:ptCount val="2"/>
                <c:pt idx="0">
                  <c:v>81.012548495272455</c:v>
                </c:pt>
                <c:pt idx="1">
                  <c:v>17.655884366442621</c:v>
                </c:pt>
              </c:numCache>
            </c:numRef>
          </c:val>
          <c:extLst>
            <c:ext xmlns:c16="http://schemas.microsoft.com/office/drawing/2014/chart" uri="{C3380CC4-5D6E-409C-BE32-E72D297353CC}">
              <c16:uniqueId val="{00000004-7757-4814-A6FA-F58DA70BA630}"/>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Min närmaste chef</c:v>
                </c:pt>
              </c:strCache>
            </c:strRef>
          </c:tx>
          <c:spPr>
            <a:solidFill>
              <a:schemeClr val="accent1"/>
            </a:solidFill>
            <a:ln w="9525" cap="flat">
              <a:solidFill>
                <a:srgbClr val="F9F9F9"/>
              </a:solidFill>
              <a:prstDash val="solid"/>
              <a:round/>
            </a:ln>
            <a:effectLst/>
          </c:spPr>
          <c:dPt>
            <c:idx val="0"/>
            <c:bubble3D val="0"/>
            <c:spPr>
              <a:solidFill>
                <a:srgbClr val="15C818"/>
              </a:solidFill>
              <a:effectLst/>
            </c:spPr>
            <c:extLst>
              <c:ext xmlns:c16="http://schemas.microsoft.com/office/drawing/2014/chart" uri="{C3380CC4-5D6E-409C-BE32-E72D297353CC}">
                <c16:uniqueId val="{00000001-A5F0-4D1F-8B61-9ADA4387FA53}"/>
              </c:ext>
            </c:extLst>
          </c:dPt>
          <c:dPt>
            <c:idx val="1"/>
            <c:bubble3D val="0"/>
            <c:spPr>
              <a:solidFill>
                <a:srgbClr val="EEEEEE"/>
              </a:solidFill>
              <a:effectLst/>
            </c:spPr>
            <c:extLst>
              <c:ext xmlns:c16="http://schemas.microsoft.com/office/drawing/2014/chart" uri="{C3380CC4-5D6E-409C-BE32-E72D297353CC}">
                <c16:uniqueId val="{00000003-A5F0-4D1F-8B61-9ADA4387FA53}"/>
              </c:ext>
            </c:extLst>
          </c:dPt>
          <c:cat>
            <c:strRef>
              <c:f>Sheet1!$A$2:$A$3</c:f>
              <c:strCache>
                <c:ptCount val="2"/>
                <c:pt idx="1">
                  <c:v>Min närmaste chef</c:v>
                </c:pt>
              </c:strCache>
            </c:strRef>
          </c:cat>
          <c:val>
            <c:numRef>
              <c:f>Sheet1!$B$2:$B$3</c:f>
              <c:numCache>
                <c:formatCode>General</c:formatCode>
                <c:ptCount val="2"/>
                <c:pt idx="0">
                  <c:v>81.678332064414917</c:v>
                </c:pt>
                <c:pt idx="1">
                  <c:v>18.321667935585083</c:v>
                </c:pt>
              </c:numCache>
            </c:numRef>
          </c:val>
          <c:extLst>
            <c:ext xmlns:c16="http://schemas.microsoft.com/office/drawing/2014/chart" uri="{C3380CC4-5D6E-409C-BE32-E72D297353CC}">
              <c16:uniqueId val="{00000004-A5F0-4D1F-8B61-9ADA4387FA53}"/>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Min närmaste chef</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E710-4651-AE06-C97F260D7C98}"/>
              </c:ext>
            </c:extLst>
          </c:dPt>
          <c:dPt>
            <c:idx val="1"/>
            <c:bubble3D val="0"/>
            <c:spPr>
              <a:solidFill>
                <a:srgbClr val="FAA43A"/>
              </a:solidFill>
              <a:effectLst/>
            </c:spPr>
            <c:extLst>
              <c:ext xmlns:c16="http://schemas.microsoft.com/office/drawing/2014/chart" uri="{C3380CC4-5D6E-409C-BE32-E72D297353CC}">
                <c16:uniqueId val="{00000003-E710-4651-AE06-C97F260D7C98}"/>
              </c:ext>
            </c:extLst>
          </c:dPt>
          <c:cat>
            <c:strRef>
              <c:f>Sheet1!$A$2:$A$3</c:f>
              <c:strCache>
                <c:ptCount val="2"/>
                <c:pt idx="1">
                  <c:v>Min närmaste chef</c:v>
                </c:pt>
              </c:strCache>
            </c:strRef>
          </c:cat>
          <c:val>
            <c:numRef>
              <c:f>Sheet1!$B$2:$B$3</c:f>
              <c:numCache>
                <c:formatCode>General</c:formatCode>
                <c:ptCount val="2"/>
                <c:pt idx="0">
                  <c:v>81.678332064414917</c:v>
                </c:pt>
                <c:pt idx="1">
                  <c:v>18.321667935585083</c:v>
                </c:pt>
              </c:numCache>
            </c:numRef>
          </c:val>
          <c:extLst>
            <c:ext xmlns:c16="http://schemas.microsoft.com/office/drawing/2014/chart" uri="{C3380CC4-5D6E-409C-BE32-E72D297353CC}">
              <c16:uniqueId val="{00000004-E710-4651-AE06-C97F260D7C9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Totalindex</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032A-460C-A600-1F24D9D5BF56}"/>
              </c:ext>
            </c:extLst>
          </c:dPt>
          <c:dPt>
            <c:idx val="1"/>
            <c:bubble3D val="0"/>
            <c:spPr>
              <a:solidFill>
                <a:srgbClr val="FFFFFF"/>
              </a:solidFill>
              <a:effectLst/>
            </c:spPr>
            <c:extLst>
              <c:ext xmlns:c16="http://schemas.microsoft.com/office/drawing/2014/chart" uri="{C3380CC4-5D6E-409C-BE32-E72D297353CC}">
                <c16:uniqueId val="{00000003-032A-460C-A600-1F24D9D5BF56}"/>
              </c:ext>
            </c:extLst>
          </c:dPt>
          <c:cat>
            <c:strRef>
              <c:f>Sheet1!$A$2:$A$3</c:f>
              <c:strCache>
                <c:ptCount val="2"/>
                <c:pt idx="1">
                  <c:v>HME/Total</c:v>
                </c:pt>
              </c:strCache>
            </c:strRef>
          </c:cat>
          <c:val>
            <c:numRef>
              <c:f>Sheet1!$B$2:$B$3</c:f>
              <c:numCache>
                <c:formatCode>General</c:formatCode>
                <c:ptCount val="2"/>
                <c:pt idx="0">
                  <c:v>80.2013284400944</c:v>
                </c:pt>
                <c:pt idx="1">
                  <c:v>17.05331487420294</c:v>
                </c:pt>
              </c:numCache>
            </c:numRef>
          </c:val>
          <c:extLst>
            <c:ext xmlns:c16="http://schemas.microsoft.com/office/drawing/2014/chart" uri="{C3380CC4-5D6E-409C-BE32-E72D297353CC}">
              <c16:uniqueId val="{00000004-032A-460C-A600-1F24D9D5BF56}"/>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Lön</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C4D1-42C7-9385-24D71B9961A6}"/>
              </c:ext>
            </c:extLst>
          </c:dPt>
          <c:dPt>
            <c:idx val="1"/>
            <c:bubble3D val="0"/>
            <c:spPr>
              <a:solidFill>
                <a:srgbClr val="FFFFFF"/>
              </a:solidFill>
              <a:effectLst/>
            </c:spPr>
            <c:extLst>
              <c:ext xmlns:c16="http://schemas.microsoft.com/office/drawing/2014/chart" uri="{C3380CC4-5D6E-409C-BE32-E72D297353CC}">
                <c16:uniqueId val="{00000003-C4D1-42C7-9385-24D71B9961A6}"/>
              </c:ext>
            </c:extLst>
          </c:dPt>
          <c:cat>
            <c:strRef>
              <c:f>Sheet1!$A$2:$A$3</c:f>
              <c:strCache>
                <c:ptCount val="2"/>
                <c:pt idx="1">
                  <c:v>Lön</c:v>
                </c:pt>
              </c:strCache>
            </c:strRef>
          </c:cat>
          <c:val>
            <c:numRef>
              <c:f>Sheet1!$B$2:$B$3</c:f>
              <c:numCache>
                <c:formatCode>General</c:formatCode>
                <c:ptCount val="2"/>
                <c:pt idx="0">
                  <c:v>68.649929019936039</c:v>
                </c:pt>
                <c:pt idx="1">
                  <c:v>32.865291262135926</c:v>
                </c:pt>
              </c:numCache>
            </c:numRef>
          </c:val>
          <c:extLst>
            <c:ext xmlns:c16="http://schemas.microsoft.com/office/drawing/2014/chart" uri="{C3380CC4-5D6E-409C-BE32-E72D297353CC}">
              <c16:uniqueId val="{00000004-C4D1-42C7-9385-24D71B9961A6}"/>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Lön</c:v>
                </c:pt>
              </c:strCache>
            </c:strRef>
          </c:tx>
          <c:spPr>
            <a:solidFill>
              <a:schemeClr val="accent1"/>
            </a:solidFill>
            <a:ln w="9525" cap="flat">
              <a:solidFill>
                <a:srgbClr val="F9F9F9"/>
              </a:solidFill>
              <a:prstDash val="solid"/>
              <a:round/>
            </a:ln>
            <a:effectLst/>
          </c:spPr>
          <c:dPt>
            <c:idx val="0"/>
            <c:bubble3D val="0"/>
            <c:spPr>
              <a:solidFill>
                <a:srgbClr val="A3EB18"/>
              </a:solidFill>
              <a:effectLst/>
            </c:spPr>
            <c:extLst>
              <c:ext xmlns:c16="http://schemas.microsoft.com/office/drawing/2014/chart" uri="{C3380CC4-5D6E-409C-BE32-E72D297353CC}">
                <c16:uniqueId val="{00000001-9EB4-4229-8FCE-0575BDD6DD58}"/>
              </c:ext>
            </c:extLst>
          </c:dPt>
          <c:dPt>
            <c:idx val="1"/>
            <c:bubble3D val="0"/>
            <c:spPr>
              <a:solidFill>
                <a:srgbClr val="EEEEEE"/>
              </a:solidFill>
              <a:effectLst/>
            </c:spPr>
            <c:extLst>
              <c:ext xmlns:c16="http://schemas.microsoft.com/office/drawing/2014/chart" uri="{C3380CC4-5D6E-409C-BE32-E72D297353CC}">
                <c16:uniqueId val="{00000003-9EB4-4229-8FCE-0575BDD6DD58}"/>
              </c:ext>
            </c:extLst>
          </c:dPt>
          <c:cat>
            <c:strRef>
              <c:f>Sheet1!$A$2:$A$3</c:f>
              <c:strCache>
                <c:ptCount val="2"/>
                <c:pt idx="1">
                  <c:v>Lön</c:v>
                </c:pt>
              </c:strCache>
            </c:strRef>
          </c:cat>
          <c:val>
            <c:numRef>
              <c:f>Sheet1!$B$2:$B$3</c:f>
              <c:numCache>
                <c:formatCode>General</c:formatCode>
                <c:ptCount val="2"/>
                <c:pt idx="0">
                  <c:v>67.892318878900056</c:v>
                </c:pt>
                <c:pt idx="1">
                  <c:v>32.107681121099944</c:v>
                </c:pt>
              </c:numCache>
            </c:numRef>
          </c:val>
          <c:extLst>
            <c:ext xmlns:c16="http://schemas.microsoft.com/office/drawing/2014/chart" uri="{C3380CC4-5D6E-409C-BE32-E72D297353CC}">
              <c16:uniqueId val="{00000004-9EB4-4229-8FCE-0575BDD6DD58}"/>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Lön</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B636-4F31-B6AD-B7A662D7C800}"/>
              </c:ext>
            </c:extLst>
          </c:dPt>
          <c:dPt>
            <c:idx val="1"/>
            <c:bubble3D val="0"/>
            <c:spPr>
              <a:solidFill>
                <a:srgbClr val="FAA43A"/>
              </a:solidFill>
              <a:effectLst/>
            </c:spPr>
            <c:extLst>
              <c:ext xmlns:c16="http://schemas.microsoft.com/office/drawing/2014/chart" uri="{C3380CC4-5D6E-409C-BE32-E72D297353CC}">
                <c16:uniqueId val="{00000003-B636-4F31-B6AD-B7A662D7C800}"/>
              </c:ext>
            </c:extLst>
          </c:dPt>
          <c:cat>
            <c:strRef>
              <c:f>Sheet1!$A$2:$A$3</c:f>
              <c:strCache>
                <c:ptCount val="2"/>
                <c:pt idx="1">
                  <c:v>Lön</c:v>
                </c:pt>
              </c:strCache>
            </c:strRef>
          </c:cat>
          <c:val>
            <c:numRef>
              <c:f>Sheet1!$B$2:$B$3</c:f>
              <c:numCache>
                <c:formatCode>General</c:formatCode>
                <c:ptCount val="2"/>
                <c:pt idx="0">
                  <c:v>67.892318878900056</c:v>
                </c:pt>
                <c:pt idx="1">
                  <c:v>32.107681121099944</c:v>
                </c:pt>
              </c:numCache>
            </c:numRef>
          </c:val>
          <c:extLst>
            <c:ext xmlns:c16="http://schemas.microsoft.com/office/drawing/2014/chart" uri="{C3380CC4-5D6E-409C-BE32-E72D297353CC}">
              <c16:uniqueId val="{00000004-B636-4F31-B6AD-B7A662D7C80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Samarbete</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FCFA-4832-A17B-2B61241FF446}"/>
              </c:ext>
            </c:extLst>
          </c:dPt>
          <c:dPt>
            <c:idx val="1"/>
            <c:bubble3D val="0"/>
            <c:spPr>
              <a:solidFill>
                <a:srgbClr val="FFFFFF"/>
              </a:solidFill>
              <a:effectLst/>
            </c:spPr>
            <c:extLst>
              <c:ext xmlns:c16="http://schemas.microsoft.com/office/drawing/2014/chart" uri="{C3380CC4-5D6E-409C-BE32-E72D297353CC}">
                <c16:uniqueId val="{00000003-FCFA-4832-A17B-2B61241FF446}"/>
              </c:ext>
            </c:extLst>
          </c:dPt>
          <c:cat>
            <c:strRef>
              <c:f>Sheet1!$A$2:$A$3</c:f>
              <c:strCache>
                <c:ptCount val="2"/>
                <c:pt idx="1">
                  <c:v>Samarbete</c:v>
                </c:pt>
              </c:strCache>
            </c:strRef>
          </c:cat>
          <c:val>
            <c:numRef>
              <c:f>Sheet1!$B$2:$B$3</c:f>
              <c:numCache>
                <c:formatCode>General</c:formatCode>
                <c:ptCount val="2"/>
                <c:pt idx="0">
                  <c:v>83.666036647701375</c:v>
                </c:pt>
                <c:pt idx="1">
                  <c:v>15.9559061488673</c:v>
                </c:pt>
              </c:numCache>
            </c:numRef>
          </c:val>
          <c:extLst>
            <c:ext xmlns:c16="http://schemas.microsoft.com/office/drawing/2014/chart" uri="{C3380CC4-5D6E-409C-BE32-E72D297353CC}">
              <c16:uniqueId val="{00000004-FCFA-4832-A17B-2B61241FF446}"/>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Samarbete</c:v>
                </c:pt>
              </c:strCache>
            </c:strRef>
          </c:tx>
          <c:spPr>
            <a:solidFill>
              <a:schemeClr val="accent1"/>
            </a:solidFill>
            <a:ln w="9525" cap="flat">
              <a:solidFill>
                <a:srgbClr val="F9F9F9"/>
              </a:solidFill>
              <a:prstDash val="solid"/>
              <a:round/>
            </a:ln>
            <a:effectLst/>
          </c:spPr>
          <c:dPt>
            <c:idx val="0"/>
            <c:bubble3D val="0"/>
            <c:spPr>
              <a:solidFill>
                <a:srgbClr val="14C21C"/>
              </a:solidFill>
              <a:effectLst/>
            </c:spPr>
            <c:extLst>
              <c:ext xmlns:c16="http://schemas.microsoft.com/office/drawing/2014/chart" uri="{C3380CC4-5D6E-409C-BE32-E72D297353CC}">
                <c16:uniqueId val="{00000001-58F1-4B5F-BF64-703EE81857B1}"/>
              </c:ext>
            </c:extLst>
          </c:dPt>
          <c:dPt>
            <c:idx val="1"/>
            <c:bubble3D val="0"/>
            <c:spPr>
              <a:solidFill>
                <a:srgbClr val="EEEEEE"/>
              </a:solidFill>
              <a:effectLst/>
            </c:spPr>
            <c:extLst>
              <c:ext xmlns:c16="http://schemas.microsoft.com/office/drawing/2014/chart" uri="{C3380CC4-5D6E-409C-BE32-E72D297353CC}">
                <c16:uniqueId val="{00000003-58F1-4B5F-BF64-703EE81857B1}"/>
              </c:ext>
            </c:extLst>
          </c:dPt>
          <c:cat>
            <c:strRef>
              <c:f>Sheet1!$A$2:$A$3</c:f>
              <c:strCache>
                <c:ptCount val="2"/>
                <c:pt idx="1">
                  <c:v>Samarbete</c:v>
                </c:pt>
              </c:strCache>
            </c:strRef>
          </c:cat>
          <c:val>
            <c:numRef>
              <c:f>Sheet1!$B$2:$B$3</c:f>
              <c:numCache>
                <c:formatCode>General</c:formatCode>
                <c:ptCount val="2"/>
                <c:pt idx="0">
                  <c:v>83.855065249417038</c:v>
                </c:pt>
                <c:pt idx="1">
                  <c:v>16.144934750582962</c:v>
                </c:pt>
              </c:numCache>
            </c:numRef>
          </c:val>
          <c:extLst>
            <c:ext xmlns:c16="http://schemas.microsoft.com/office/drawing/2014/chart" uri="{C3380CC4-5D6E-409C-BE32-E72D297353CC}">
              <c16:uniqueId val="{00000004-58F1-4B5F-BF64-703EE81857B1}"/>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Samarbete</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9E83-46E1-941E-B28361B9E4DB}"/>
              </c:ext>
            </c:extLst>
          </c:dPt>
          <c:dPt>
            <c:idx val="1"/>
            <c:bubble3D val="0"/>
            <c:spPr>
              <a:solidFill>
                <a:srgbClr val="FAA43A"/>
              </a:solidFill>
              <a:effectLst/>
            </c:spPr>
            <c:extLst>
              <c:ext xmlns:c16="http://schemas.microsoft.com/office/drawing/2014/chart" uri="{C3380CC4-5D6E-409C-BE32-E72D297353CC}">
                <c16:uniqueId val="{00000003-9E83-46E1-941E-B28361B9E4DB}"/>
              </c:ext>
            </c:extLst>
          </c:dPt>
          <c:cat>
            <c:strRef>
              <c:f>Sheet1!$A$2:$A$3</c:f>
              <c:strCache>
                <c:ptCount val="2"/>
                <c:pt idx="1">
                  <c:v>Samarbete</c:v>
                </c:pt>
              </c:strCache>
            </c:strRef>
          </c:cat>
          <c:val>
            <c:numRef>
              <c:f>Sheet1!$B$2:$B$3</c:f>
              <c:numCache>
                <c:formatCode>General</c:formatCode>
                <c:ptCount val="2"/>
                <c:pt idx="0">
                  <c:v>83.855065249417038</c:v>
                </c:pt>
                <c:pt idx="1">
                  <c:v>16.144934750582962</c:v>
                </c:pt>
              </c:numCache>
            </c:numRef>
          </c:val>
          <c:extLst>
            <c:ext xmlns:c16="http://schemas.microsoft.com/office/drawing/2014/chart" uri="{C3380CC4-5D6E-409C-BE32-E72D297353CC}">
              <c16:uniqueId val="{00000004-9E83-46E1-941E-B28361B9E4D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Trygghet</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FB90-4C3C-9755-C477BC51B500}"/>
              </c:ext>
            </c:extLst>
          </c:dPt>
          <c:dPt>
            <c:idx val="1"/>
            <c:bubble3D val="0"/>
            <c:spPr>
              <a:solidFill>
                <a:srgbClr val="FFFFFF"/>
              </a:solidFill>
              <a:effectLst/>
            </c:spPr>
            <c:extLst>
              <c:ext xmlns:c16="http://schemas.microsoft.com/office/drawing/2014/chart" uri="{C3380CC4-5D6E-409C-BE32-E72D297353CC}">
                <c16:uniqueId val="{00000003-FB90-4C3C-9755-C477BC51B500}"/>
              </c:ext>
            </c:extLst>
          </c:dPt>
          <c:cat>
            <c:strRef>
              <c:f>Sheet1!$A$2:$A$3</c:f>
              <c:strCache>
                <c:ptCount val="2"/>
                <c:pt idx="1">
                  <c:v>Trygghet</c:v>
                </c:pt>
              </c:strCache>
            </c:strRef>
          </c:cat>
          <c:val>
            <c:numRef>
              <c:f>Sheet1!$B$2:$B$3</c:f>
              <c:numCache>
                <c:formatCode>General</c:formatCode>
                <c:ptCount val="2"/>
                <c:pt idx="0">
                  <c:v>86.565766555484757</c:v>
                </c:pt>
                <c:pt idx="1">
                  <c:v>15.985105580693812</c:v>
                </c:pt>
              </c:numCache>
            </c:numRef>
          </c:val>
          <c:extLst>
            <c:ext xmlns:c16="http://schemas.microsoft.com/office/drawing/2014/chart" uri="{C3380CC4-5D6E-409C-BE32-E72D297353CC}">
              <c16:uniqueId val="{00000004-FB90-4C3C-9755-C477BC51B500}"/>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Trygghet</c:v>
                </c:pt>
              </c:strCache>
            </c:strRef>
          </c:tx>
          <c:spPr>
            <a:solidFill>
              <a:schemeClr val="accent1"/>
            </a:solidFill>
            <a:ln w="9525" cap="flat">
              <a:solidFill>
                <a:srgbClr val="F9F9F9"/>
              </a:solidFill>
              <a:prstDash val="solid"/>
              <a:round/>
            </a:ln>
            <a:effectLst/>
          </c:spPr>
          <c:dPt>
            <c:idx val="0"/>
            <c:bubble3D val="0"/>
            <c:spPr>
              <a:solidFill>
                <a:srgbClr val="14BE1E"/>
              </a:solidFill>
              <a:effectLst/>
            </c:spPr>
            <c:extLst>
              <c:ext xmlns:c16="http://schemas.microsoft.com/office/drawing/2014/chart" uri="{C3380CC4-5D6E-409C-BE32-E72D297353CC}">
                <c16:uniqueId val="{00000001-0761-4E03-AA9A-9275042375BA}"/>
              </c:ext>
            </c:extLst>
          </c:dPt>
          <c:dPt>
            <c:idx val="1"/>
            <c:bubble3D val="0"/>
            <c:spPr>
              <a:solidFill>
                <a:srgbClr val="EEEEEE"/>
              </a:solidFill>
              <a:effectLst/>
            </c:spPr>
            <c:extLst>
              <c:ext xmlns:c16="http://schemas.microsoft.com/office/drawing/2014/chart" uri="{C3380CC4-5D6E-409C-BE32-E72D297353CC}">
                <c16:uniqueId val="{00000003-0761-4E03-AA9A-9275042375BA}"/>
              </c:ext>
            </c:extLst>
          </c:dPt>
          <c:cat>
            <c:strRef>
              <c:f>Sheet1!$A$2:$A$3</c:f>
              <c:strCache>
                <c:ptCount val="2"/>
                <c:pt idx="1">
                  <c:v>Trygghet</c:v>
                </c:pt>
              </c:strCache>
            </c:strRef>
          </c:cat>
          <c:val>
            <c:numRef>
              <c:f>Sheet1!$B$2:$B$3</c:f>
              <c:numCache>
                <c:formatCode>General</c:formatCode>
                <c:ptCount val="2"/>
                <c:pt idx="0">
                  <c:v>85.290330487395465</c:v>
                </c:pt>
                <c:pt idx="1">
                  <c:v>14.709669512604535</c:v>
                </c:pt>
              </c:numCache>
            </c:numRef>
          </c:val>
          <c:extLst>
            <c:ext xmlns:c16="http://schemas.microsoft.com/office/drawing/2014/chart" uri="{C3380CC4-5D6E-409C-BE32-E72D297353CC}">
              <c16:uniqueId val="{00000004-0761-4E03-AA9A-9275042375BA}"/>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Trygghet</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9AFA-4BAD-A2D5-DAAE5E4F5BDA}"/>
              </c:ext>
            </c:extLst>
          </c:dPt>
          <c:dPt>
            <c:idx val="1"/>
            <c:bubble3D val="0"/>
            <c:spPr>
              <a:solidFill>
                <a:srgbClr val="FAA43A"/>
              </a:solidFill>
              <a:effectLst/>
            </c:spPr>
            <c:extLst>
              <c:ext xmlns:c16="http://schemas.microsoft.com/office/drawing/2014/chart" uri="{C3380CC4-5D6E-409C-BE32-E72D297353CC}">
                <c16:uniqueId val="{00000003-9AFA-4BAD-A2D5-DAAE5E4F5BDA}"/>
              </c:ext>
            </c:extLst>
          </c:dPt>
          <c:cat>
            <c:strRef>
              <c:f>Sheet1!$A$2:$A$3</c:f>
              <c:strCache>
                <c:ptCount val="2"/>
                <c:pt idx="1">
                  <c:v>Trygghet</c:v>
                </c:pt>
              </c:strCache>
            </c:strRef>
          </c:cat>
          <c:val>
            <c:numRef>
              <c:f>Sheet1!$B$2:$B$3</c:f>
              <c:numCache>
                <c:formatCode>General</c:formatCode>
                <c:ptCount val="2"/>
                <c:pt idx="0">
                  <c:v>85.290330487395465</c:v>
                </c:pt>
                <c:pt idx="1">
                  <c:v>14.709669512604535</c:v>
                </c:pt>
              </c:numCache>
            </c:numRef>
          </c:val>
          <c:extLst>
            <c:ext xmlns:c16="http://schemas.microsoft.com/office/drawing/2014/chart" uri="{C3380CC4-5D6E-409C-BE32-E72D297353CC}">
              <c16:uniqueId val="{00000004-9AFA-4BAD-A2D5-DAAE5E4F5BD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Utveckling</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5B31-4933-B9B6-7D23382ACAB2}"/>
              </c:ext>
            </c:extLst>
          </c:dPt>
          <c:dPt>
            <c:idx val="1"/>
            <c:bubble3D val="0"/>
            <c:spPr>
              <a:solidFill>
                <a:srgbClr val="FFFFFF"/>
              </a:solidFill>
              <a:effectLst/>
            </c:spPr>
            <c:extLst>
              <c:ext xmlns:c16="http://schemas.microsoft.com/office/drawing/2014/chart" uri="{C3380CC4-5D6E-409C-BE32-E72D297353CC}">
                <c16:uniqueId val="{00000003-5B31-4933-B9B6-7D23382ACAB2}"/>
              </c:ext>
            </c:extLst>
          </c:dPt>
          <c:cat>
            <c:strRef>
              <c:f>Sheet1!$A$2:$A$3</c:f>
              <c:strCache>
                <c:ptCount val="2"/>
                <c:pt idx="1">
                  <c:v>Utveckling</c:v>
                </c:pt>
              </c:strCache>
            </c:strRef>
          </c:cat>
          <c:val>
            <c:numRef>
              <c:f>Sheet1!$B$2:$B$3</c:f>
              <c:numCache>
                <c:formatCode>General</c:formatCode>
                <c:ptCount val="2"/>
                <c:pt idx="0">
                  <c:v>75.412249496132915</c:v>
                </c:pt>
                <c:pt idx="1">
                  <c:v>18.980582524271838</c:v>
                </c:pt>
              </c:numCache>
            </c:numRef>
          </c:val>
          <c:extLst>
            <c:ext xmlns:c16="http://schemas.microsoft.com/office/drawing/2014/chart" uri="{C3380CC4-5D6E-409C-BE32-E72D297353CC}">
              <c16:uniqueId val="{00000004-5B31-4933-B9B6-7D23382ACAB2}"/>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Totalindex</c:v>
                </c:pt>
              </c:strCache>
            </c:strRef>
          </c:tx>
          <c:spPr>
            <a:solidFill>
              <a:schemeClr val="accent1"/>
            </a:solidFill>
            <a:ln w="9525" cap="flat">
              <a:solidFill>
                <a:srgbClr val="F9F9F9"/>
              </a:solidFill>
              <a:prstDash val="solid"/>
              <a:round/>
            </a:ln>
            <a:effectLst/>
          </c:spPr>
          <c:dPt>
            <c:idx val="0"/>
            <c:bubble3D val="0"/>
            <c:spPr>
              <a:solidFill>
                <a:srgbClr val="15C818"/>
              </a:solidFill>
              <a:effectLst/>
            </c:spPr>
            <c:extLst>
              <c:ext xmlns:c16="http://schemas.microsoft.com/office/drawing/2014/chart" uri="{C3380CC4-5D6E-409C-BE32-E72D297353CC}">
                <c16:uniqueId val="{00000001-6557-4B67-86EA-27E9C81A4BAB}"/>
              </c:ext>
            </c:extLst>
          </c:dPt>
          <c:dPt>
            <c:idx val="1"/>
            <c:bubble3D val="0"/>
            <c:spPr>
              <a:solidFill>
                <a:srgbClr val="EEEEEE"/>
              </a:solidFill>
              <a:effectLst/>
            </c:spPr>
            <c:extLst>
              <c:ext xmlns:c16="http://schemas.microsoft.com/office/drawing/2014/chart" uri="{C3380CC4-5D6E-409C-BE32-E72D297353CC}">
                <c16:uniqueId val="{00000003-6557-4B67-86EA-27E9C81A4BAB}"/>
              </c:ext>
            </c:extLst>
          </c:dPt>
          <c:cat>
            <c:strRef>
              <c:f>Sheet1!$A$2:$A$3</c:f>
              <c:strCache>
                <c:ptCount val="2"/>
                <c:pt idx="1">
                  <c:v>HME/Total</c:v>
                </c:pt>
              </c:strCache>
            </c:strRef>
          </c:cat>
          <c:val>
            <c:numRef>
              <c:f>Sheet1!$B$2:$B$3</c:f>
              <c:numCache>
                <c:formatCode>General</c:formatCode>
                <c:ptCount val="2"/>
                <c:pt idx="0">
                  <c:v>81.57400678294573</c:v>
                </c:pt>
                <c:pt idx="1">
                  <c:v>18.42599321705427</c:v>
                </c:pt>
              </c:numCache>
            </c:numRef>
          </c:val>
          <c:extLst>
            <c:ext xmlns:c16="http://schemas.microsoft.com/office/drawing/2014/chart" uri="{C3380CC4-5D6E-409C-BE32-E72D297353CC}">
              <c16:uniqueId val="{00000004-6557-4B67-86EA-27E9C81A4BAB}"/>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Utveckling</c:v>
                </c:pt>
              </c:strCache>
            </c:strRef>
          </c:tx>
          <c:spPr>
            <a:solidFill>
              <a:schemeClr val="accent1"/>
            </a:solidFill>
            <a:ln w="9525" cap="flat">
              <a:solidFill>
                <a:srgbClr val="F9F9F9"/>
              </a:solidFill>
              <a:prstDash val="solid"/>
              <a:round/>
            </a:ln>
            <a:effectLst/>
          </c:spPr>
          <c:dPt>
            <c:idx val="0"/>
            <c:bubble3D val="0"/>
            <c:spPr>
              <a:solidFill>
                <a:srgbClr val="2BD116"/>
              </a:solidFill>
              <a:effectLst/>
            </c:spPr>
            <c:extLst>
              <c:ext xmlns:c16="http://schemas.microsoft.com/office/drawing/2014/chart" uri="{C3380CC4-5D6E-409C-BE32-E72D297353CC}">
                <c16:uniqueId val="{00000001-63EE-47DE-9F67-75FB8E1008D7}"/>
              </c:ext>
            </c:extLst>
          </c:dPt>
          <c:dPt>
            <c:idx val="1"/>
            <c:bubble3D val="0"/>
            <c:spPr>
              <a:solidFill>
                <a:srgbClr val="EEEEEE"/>
              </a:solidFill>
              <a:effectLst/>
            </c:spPr>
            <c:extLst>
              <c:ext xmlns:c16="http://schemas.microsoft.com/office/drawing/2014/chart" uri="{C3380CC4-5D6E-409C-BE32-E72D297353CC}">
                <c16:uniqueId val="{00000003-63EE-47DE-9F67-75FB8E1008D7}"/>
              </c:ext>
            </c:extLst>
          </c:dPt>
          <c:cat>
            <c:strRef>
              <c:f>Sheet1!$A$2:$A$3</c:f>
              <c:strCache>
                <c:ptCount val="2"/>
                <c:pt idx="1">
                  <c:v>Utveckling</c:v>
                </c:pt>
              </c:strCache>
            </c:strRef>
          </c:cat>
          <c:val>
            <c:numRef>
              <c:f>Sheet1!$B$2:$B$3</c:f>
              <c:numCache>
                <c:formatCode>General</c:formatCode>
                <c:ptCount val="2"/>
                <c:pt idx="0">
                  <c:v>78.215833485930546</c:v>
                </c:pt>
                <c:pt idx="1">
                  <c:v>21.784166514069454</c:v>
                </c:pt>
              </c:numCache>
            </c:numRef>
          </c:val>
          <c:extLst>
            <c:ext xmlns:c16="http://schemas.microsoft.com/office/drawing/2014/chart" uri="{C3380CC4-5D6E-409C-BE32-E72D297353CC}">
              <c16:uniqueId val="{00000004-63EE-47DE-9F67-75FB8E1008D7}"/>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Utveckling</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00A3-41EC-82A3-BFC8EAC2ED79}"/>
              </c:ext>
            </c:extLst>
          </c:dPt>
          <c:dPt>
            <c:idx val="1"/>
            <c:bubble3D val="0"/>
            <c:spPr>
              <a:solidFill>
                <a:srgbClr val="FAA43A"/>
              </a:solidFill>
              <a:effectLst/>
            </c:spPr>
            <c:extLst>
              <c:ext xmlns:c16="http://schemas.microsoft.com/office/drawing/2014/chart" uri="{C3380CC4-5D6E-409C-BE32-E72D297353CC}">
                <c16:uniqueId val="{00000003-00A3-41EC-82A3-BFC8EAC2ED79}"/>
              </c:ext>
            </c:extLst>
          </c:dPt>
          <c:cat>
            <c:strRef>
              <c:f>Sheet1!$A$2:$A$3</c:f>
              <c:strCache>
                <c:ptCount val="2"/>
                <c:pt idx="1">
                  <c:v>Utveckling</c:v>
                </c:pt>
              </c:strCache>
            </c:strRef>
          </c:cat>
          <c:val>
            <c:numRef>
              <c:f>Sheet1!$B$2:$B$3</c:f>
              <c:numCache>
                <c:formatCode>General</c:formatCode>
                <c:ptCount val="2"/>
                <c:pt idx="0">
                  <c:v>78.215833485930546</c:v>
                </c:pt>
                <c:pt idx="1">
                  <c:v>21.784166514069454</c:v>
                </c:pt>
              </c:numCache>
            </c:numRef>
          </c:val>
          <c:extLst>
            <c:ext xmlns:c16="http://schemas.microsoft.com/office/drawing/2014/chart" uri="{C3380CC4-5D6E-409C-BE32-E72D297353CC}">
              <c16:uniqueId val="{00000004-00A3-41EC-82A3-BFC8EAC2ED7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Arbetsbelastning och återhämtning</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566F-42B8-A6FF-EAACAC8AF3C5}"/>
              </c:ext>
            </c:extLst>
          </c:dPt>
          <c:dPt>
            <c:idx val="1"/>
            <c:bubble3D val="0"/>
            <c:spPr>
              <a:solidFill>
                <a:srgbClr val="FFFFFF"/>
              </a:solidFill>
              <a:effectLst/>
            </c:spPr>
            <c:extLst>
              <c:ext xmlns:c16="http://schemas.microsoft.com/office/drawing/2014/chart" uri="{C3380CC4-5D6E-409C-BE32-E72D297353CC}">
                <c16:uniqueId val="{00000003-566F-42B8-A6FF-EAACAC8AF3C5}"/>
              </c:ext>
            </c:extLst>
          </c:dPt>
          <c:cat>
            <c:strRef>
              <c:f>Sheet1!$A$2:$A$3</c:f>
              <c:strCache>
                <c:ptCount val="2"/>
                <c:pt idx="1">
                  <c:v>Arbetsbelastning och återhämtning</c:v>
                </c:pt>
              </c:strCache>
            </c:strRef>
          </c:cat>
          <c:val>
            <c:numRef>
              <c:f>Sheet1!$B$2:$B$3</c:f>
              <c:numCache>
                <c:formatCode>General</c:formatCode>
                <c:ptCount val="2"/>
                <c:pt idx="0">
                  <c:v>74.412985950903973</c:v>
                </c:pt>
                <c:pt idx="1">
                  <c:v>28.233973443746436</c:v>
                </c:pt>
              </c:numCache>
            </c:numRef>
          </c:val>
          <c:extLst>
            <c:ext xmlns:c16="http://schemas.microsoft.com/office/drawing/2014/chart" uri="{C3380CC4-5D6E-409C-BE32-E72D297353CC}">
              <c16:uniqueId val="{00000004-566F-42B8-A6FF-EAACAC8AF3C5}"/>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Arbetsbelastning och återhämtning</c:v>
                </c:pt>
              </c:strCache>
            </c:strRef>
          </c:tx>
          <c:spPr>
            <a:solidFill>
              <a:schemeClr val="accent1"/>
            </a:solidFill>
            <a:ln w="9525" cap="flat">
              <a:solidFill>
                <a:srgbClr val="F9F9F9"/>
              </a:solidFill>
              <a:prstDash val="solid"/>
              <a:round/>
            </a:ln>
            <a:effectLst/>
          </c:spPr>
          <c:dPt>
            <c:idx val="0"/>
            <c:bubble3D val="0"/>
            <c:spPr>
              <a:solidFill>
                <a:srgbClr val="67DE17"/>
              </a:solidFill>
              <a:effectLst/>
            </c:spPr>
            <c:extLst>
              <c:ext xmlns:c16="http://schemas.microsoft.com/office/drawing/2014/chart" uri="{C3380CC4-5D6E-409C-BE32-E72D297353CC}">
                <c16:uniqueId val="{00000001-6F62-4479-AD58-A342EE73BA4E}"/>
              </c:ext>
            </c:extLst>
          </c:dPt>
          <c:dPt>
            <c:idx val="1"/>
            <c:bubble3D val="0"/>
            <c:spPr>
              <a:solidFill>
                <a:srgbClr val="EEEEEE"/>
              </a:solidFill>
              <a:effectLst/>
            </c:spPr>
            <c:extLst>
              <c:ext xmlns:c16="http://schemas.microsoft.com/office/drawing/2014/chart" uri="{C3380CC4-5D6E-409C-BE32-E72D297353CC}">
                <c16:uniqueId val="{00000003-6F62-4479-AD58-A342EE73BA4E}"/>
              </c:ext>
            </c:extLst>
          </c:dPt>
          <c:cat>
            <c:strRef>
              <c:f>Sheet1!$A$2:$A$3</c:f>
              <c:strCache>
                <c:ptCount val="2"/>
                <c:pt idx="1">
                  <c:v>Arbetsbelastning och återhämtning</c:v>
                </c:pt>
              </c:strCache>
            </c:strRef>
          </c:cat>
          <c:val>
            <c:numRef>
              <c:f>Sheet1!$B$2:$B$3</c:f>
              <c:numCache>
                <c:formatCode>General</c:formatCode>
                <c:ptCount val="2"/>
                <c:pt idx="0">
                  <c:v>73.089506253578776</c:v>
                </c:pt>
                <c:pt idx="1">
                  <c:v>26.910493746421224</c:v>
                </c:pt>
              </c:numCache>
            </c:numRef>
          </c:val>
          <c:extLst>
            <c:ext xmlns:c16="http://schemas.microsoft.com/office/drawing/2014/chart" uri="{C3380CC4-5D6E-409C-BE32-E72D297353CC}">
              <c16:uniqueId val="{00000004-6F62-4479-AD58-A342EE73BA4E}"/>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Arbetsbelastning och återhämtning</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29A2-40A1-B406-94A09503E37C}"/>
              </c:ext>
            </c:extLst>
          </c:dPt>
          <c:dPt>
            <c:idx val="1"/>
            <c:bubble3D val="0"/>
            <c:spPr>
              <a:solidFill>
                <a:srgbClr val="FAA43A"/>
              </a:solidFill>
              <a:effectLst/>
            </c:spPr>
            <c:extLst>
              <c:ext xmlns:c16="http://schemas.microsoft.com/office/drawing/2014/chart" uri="{C3380CC4-5D6E-409C-BE32-E72D297353CC}">
                <c16:uniqueId val="{00000003-29A2-40A1-B406-94A09503E37C}"/>
              </c:ext>
            </c:extLst>
          </c:dPt>
          <c:cat>
            <c:strRef>
              <c:f>Sheet1!$A$2:$A$3</c:f>
              <c:strCache>
                <c:ptCount val="2"/>
                <c:pt idx="1">
                  <c:v>Arbetsbelastning och återhämtning</c:v>
                </c:pt>
              </c:strCache>
            </c:strRef>
          </c:cat>
          <c:val>
            <c:numRef>
              <c:f>Sheet1!$B$2:$B$3</c:f>
              <c:numCache>
                <c:formatCode>General</c:formatCode>
                <c:ptCount val="2"/>
                <c:pt idx="0">
                  <c:v>73.089506253578776</c:v>
                </c:pt>
                <c:pt idx="1">
                  <c:v>26.910493746421224</c:v>
                </c:pt>
              </c:numCache>
            </c:numRef>
          </c:val>
          <c:extLst>
            <c:ext xmlns:c16="http://schemas.microsoft.com/office/drawing/2014/chart" uri="{C3380CC4-5D6E-409C-BE32-E72D297353CC}">
              <c16:uniqueId val="{00000004-29A2-40A1-B406-94A09503E37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Ledningsgruppen</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C244-49C5-866B-D2AB50D5FA95}"/>
              </c:ext>
            </c:extLst>
          </c:dPt>
          <c:dPt>
            <c:idx val="1"/>
            <c:bubble3D val="0"/>
            <c:spPr>
              <a:solidFill>
                <a:srgbClr val="FFFFFF"/>
              </a:solidFill>
              <a:effectLst/>
            </c:spPr>
            <c:extLst>
              <c:ext xmlns:c16="http://schemas.microsoft.com/office/drawing/2014/chart" uri="{C3380CC4-5D6E-409C-BE32-E72D297353CC}">
                <c16:uniqueId val="{00000003-C244-49C5-866B-D2AB50D5FA95}"/>
              </c:ext>
            </c:extLst>
          </c:dPt>
          <c:cat>
            <c:strRef>
              <c:f>Sheet1!$A$2:$A$3</c:f>
              <c:strCache>
                <c:ptCount val="2"/>
                <c:pt idx="1">
                  <c:v>Ledningsgruppen</c:v>
                </c:pt>
              </c:strCache>
            </c:strRef>
          </c:cat>
          <c:val>
            <c:numRef>
              <c:f>Sheet1!$B$2:$B$3</c:f>
              <c:numCache>
                <c:formatCode>General</c:formatCode>
                <c:ptCount val="2"/>
                <c:pt idx="0">
                  <c:v>96.250000000000014</c:v>
                </c:pt>
                <c:pt idx="1">
                  <c:v>20.625</c:v>
                </c:pt>
              </c:numCache>
            </c:numRef>
          </c:val>
          <c:extLst>
            <c:ext xmlns:c16="http://schemas.microsoft.com/office/drawing/2014/chart" uri="{C3380CC4-5D6E-409C-BE32-E72D297353CC}">
              <c16:uniqueId val="{00000004-C244-49C5-866B-D2AB50D5FA95}"/>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Ledningsgruppen</c:v>
                </c:pt>
              </c:strCache>
            </c:strRef>
          </c:tx>
          <c:spPr>
            <a:solidFill>
              <a:schemeClr val="accent1"/>
            </a:solidFill>
            <a:ln w="9525" cap="flat">
              <a:solidFill>
                <a:srgbClr val="F9F9F9"/>
              </a:solidFill>
              <a:prstDash val="solid"/>
              <a:round/>
            </a:ln>
            <a:effectLst/>
          </c:spPr>
          <c:dPt>
            <c:idx val="0"/>
            <c:bubble3D val="0"/>
            <c:spPr>
              <a:solidFill>
                <a:srgbClr val="13B821"/>
              </a:solidFill>
              <a:effectLst/>
            </c:spPr>
            <c:extLst>
              <c:ext xmlns:c16="http://schemas.microsoft.com/office/drawing/2014/chart" uri="{C3380CC4-5D6E-409C-BE32-E72D297353CC}">
                <c16:uniqueId val="{00000001-A269-44B0-A8E9-68F58F977C84}"/>
              </c:ext>
            </c:extLst>
          </c:dPt>
          <c:dPt>
            <c:idx val="1"/>
            <c:bubble3D val="0"/>
            <c:spPr>
              <a:solidFill>
                <a:srgbClr val="EEEEEE"/>
              </a:solidFill>
              <a:effectLst/>
            </c:spPr>
            <c:extLst>
              <c:ext xmlns:c16="http://schemas.microsoft.com/office/drawing/2014/chart" uri="{C3380CC4-5D6E-409C-BE32-E72D297353CC}">
                <c16:uniqueId val="{00000003-A269-44B0-A8E9-68F58F977C84}"/>
              </c:ext>
            </c:extLst>
          </c:dPt>
          <c:cat>
            <c:strRef>
              <c:f>Sheet1!$A$2:$A$3</c:f>
              <c:strCache>
                <c:ptCount val="2"/>
                <c:pt idx="1">
                  <c:v>Ledningsgruppen</c:v>
                </c:pt>
              </c:strCache>
            </c:strRef>
          </c:cat>
          <c:val>
            <c:numRef>
              <c:f>Sheet1!$B$2:$B$3</c:f>
              <c:numCache>
                <c:formatCode>General</c:formatCode>
                <c:ptCount val="2"/>
                <c:pt idx="0">
                  <c:v>87.8125</c:v>
                </c:pt>
                <c:pt idx="1">
                  <c:v>12.1875</c:v>
                </c:pt>
              </c:numCache>
            </c:numRef>
          </c:val>
          <c:extLst>
            <c:ext xmlns:c16="http://schemas.microsoft.com/office/drawing/2014/chart" uri="{C3380CC4-5D6E-409C-BE32-E72D297353CC}">
              <c16:uniqueId val="{00000004-A269-44B0-A8E9-68F58F977C84}"/>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Ledningsgruppen</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086E-4CCF-8F72-00F5506B1E06}"/>
              </c:ext>
            </c:extLst>
          </c:dPt>
          <c:dPt>
            <c:idx val="1"/>
            <c:bubble3D val="0"/>
            <c:spPr>
              <a:solidFill>
                <a:srgbClr val="FAA43A"/>
              </a:solidFill>
              <a:effectLst/>
            </c:spPr>
            <c:extLst>
              <c:ext xmlns:c16="http://schemas.microsoft.com/office/drawing/2014/chart" uri="{C3380CC4-5D6E-409C-BE32-E72D297353CC}">
                <c16:uniqueId val="{00000003-086E-4CCF-8F72-00F5506B1E06}"/>
              </c:ext>
            </c:extLst>
          </c:dPt>
          <c:cat>
            <c:strRef>
              <c:f>Sheet1!$A$2:$A$3</c:f>
              <c:strCache>
                <c:ptCount val="2"/>
                <c:pt idx="1">
                  <c:v>Ledningsgruppen</c:v>
                </c:pt>
              </c:strCache>
            </c:strRef>
          </c:cat>
          <c:val>
            <c:numRef>
              <c:f>Sheet1!$B$2:$B$3</c:f>
              <c:numCache>
                <c:formatCode>General</c:formatCode>
                <c:ptCount val="2"/>
                <c:pt idx="0">
                  <c:v>87.8125</c:v>
                </c:pt>
                <c:pt idx="1">
                  <c:v>12.1875</c:v>
                </c:pt>
              </c:numCache>
            </c:numRef>
          </c:val>
          <c:extLst>
            <c:ext xmlns:c16="http://schemas.microsoft.com/office/drawing/2014/chart" uri="{C3380CC4-5D6E-409C-BE32-E72D297353CC}">
              <c16:uniqueId val="{00000004-086E-4CCF-8F72-00F5506B1E0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Stöd till chef</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552F-41B2-B0E3-57A3C469809A}"/>
              </c:ext>
            </c:extLst>
          </c:dPt>
          <c:dPt>
            <c:idx val="1"/>
            <c:bubble3D val="0"/>
            <c:spPr>
              <a:solidFill>
                <a:srgbClr val="FFFFFF"/>
              </a:solidFill>
              <a:effectLst/>
            </c:spPr>
            <c:extLst>
              <c:ext xmlns:c16="http://schemas.microsoft.com/office/drawing/2014/chart" uri="{C3380CC4-5D6E-409C-BE32-E72D297353CC}">
                <c16:uniqueId val="{00000003-552F-41B2-B0E3-57A3C469809A}"/>
              </c:ext>
            </c:extLst>
          </c:dPt>
          <c:cat>
            <c:strRef>
              <c:f>Sheet1!$A$2:$A$3</c:f>
              <c:strCache>
                <c:ptCount val="2"/>
                <c:pt idx="1">
                  <c:v>Stöd till chef</c:v>
                </c:pt>
              </c:strCache>
            </c:strRef>
          </c:cat>
          <c:val>
            <c:numRef>
              <c:f>Sheet1!$B$2:$B$3</c:f>
              <c:numCache>
                <c:formatCode>General</c:formatCode>
                <c:ptCount val="2"/>
                <c:pt idx="0">
                  <c:v>81.25</c:v>
                </c:pt>
                <c:pt idx="1">
                  <c:v>11.25</c:v>
                </c:pt>
              </c:numCache>
            </c:numRef>
          </c:val>
          <c:extLst>
            <c:ext xmlns:c16="http://schemas.microsoft.com/office/drawing/2014/chart" uri="{C3380CC4-5D6E-409C-BE32-E72D297353CC}">
              <c16:uniqueId val="{00000004-552F-41B2-B0E3-57A3C469809A}"/>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Stöd till chef</c:v>
                </c:pt>
              </c:strCache>
            </c:strRef>
          </c:tx>
          <c:spPr>
            <a:solidFill>
              <a:schemeClr val="accent1"/>
            </a:solidFill>
            <a:ln w="9525" cap="flat">
              <a:solidFill>
                <a:srgbClr val="F9F9F9"/>
              </a:solidFill>
              <a:prstDash val="solid"/>
              <a:round/>
            </a:ln>
            <a:effectLst/>
          </c:spPr>
          <c:dPt>
            <c:idx val="0"/>
            <c:bubble3D val="0"/>
            <c:spPr>
              <a:solidFill>
                <a:srgbClr val="14BF1D"/>
              </a:solidFill>
              <a:effectLst/>
            </c:spPr>
            <c:extLst>
              <c:ext xmlns:c16="http://schemas.microsoft.com/office/drawing/2014/chart" uri="{C3380CC4-5D6E-409C-BE32-E72D297353CC}">
                <c16:uniqueId val="{00000001-1050-424B-9914-24233D3D86F7}"/>
              </c:ext>
            </c:extLst>
          </c:dPt>
          <c:dPt>
            <c:idx val="1"/>
            <c:bubble3D val="0"/>
            <c:spPr>
              <a:solidFill>
                <a:srgbClr val="EEEEEE"/>
              </a:solidFill>
              <a:effectLst/>
            </c:spPr>
            <c:extLst>
              <c:ext xmlns:c16="http://schemas.microsoft.com/office/drawing/2014/chart" uri="{C3380CC4-5D6E-409C-BE32-E72D297353CC}">
                <c16:uniqueId val="{00000003-1050-424B-9914-24233D3D86F7}"/>
              </c:ext>
            </c:extLst>
          </c:dPt>
          <c:cat>
            <c:strRef>
              <c:f>Sheet1!$A$2:$A$3</c:f>
              <c:strCache>
                <c:ptCount val="2"/>
                <c:pt idx="1">
                  <c:v>Stöd till chef</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1050-424B-9914-24233D3D86F7}"/>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HME - Totalindex</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CE94-47BC-9317-45C1DC7BDABF}"/>
              </c:ext>
            </c:extLst>
          </c:dPt>
          <c:dPt>
            <c:idx val="1"/>
            <c:bubble3D val="0"/>
            <c:spPr>
              <a:solidFill>
                <a:srgbClr val="FAA43A"/>
              </a:solidFill>
              <a:effectLst/>
            </c:spPr>
            <c:extLst>
              <c:ext xmlns:c16="http://schemas.microsoft.com/office/drawing/2014/chart" uri="{C3380CC4-5D6E-409C-BE32-E72D297353CC}">
                <c16:uniqueId val="{00000003-CE94-47BC-9317-45C1DC7BDABF}"/>
              </c:ext>
            </c:extLst>
          </c:dPt>
          <c:cat>
            <c:strRef>
              <c:f>Sheet1!$A$2:$A$3</c:f>
              <c:strCache>
                <c:ptCount val="2"/>
                <c:pt idx="1">
                  <c:v>HME/Total</c:v>
                </c:pt>
              </c:strCache>
            </c:strRef>
          </c:cat>
          <c:val>
            <c:numRef>
              <c:f>Sheet1!$B$2:$B$3</c:f>
              <c:numCache>
                <c:formatCode>General</c:formatCode>
                <c:ptCount val="2"/>
                <c:pt idx="0">
                  <c:v>81.57400678294573</c:v>
                </c:pt>
                <c:pt idx="1">
                  <c:v>18.42599321705427</c:v>
                </c:pt>
              </c:numCache>
            </c:numRef>
          </c:val>
          <c:extLst>
            <c:ext xmlns:c16="http://schemas.microsoft.com/office/drawing/2014/chart" uri="{C3380CC4-5D6E-409C-BE32-E72D297353CC}">
              <c16:uniqueId val="{00000004-CE94-47BC-9317-45C1DC7BDAB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Stöd till chef</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449E-4227-83A0-EBAB303A1EE9}"/>
              </c:ext>
            </c:extLst>
          </c:dPt>
          <c:dPt>
            <c:idx val="1"/>
            <c:bubble3D val="0"/>
            <c:spPr>
              <a:solidFill>
                <a:srgbClr val="FAA43A"/>
              </a:solidFill>
              <a:effectLst/>
            </c:spPr>
            <c:extLst>
              <c:ext xmlns:c16="http://schemas.microsoft.com/office/drawing/2014/chart" uri="{C3380CC4-5D6E-409C-BE32-E72D297353CC}">
                <c16:uniqueId val="{00000003-449E-4227-83A0-EBAB303A1EE9}"/>
              </c:ext>
            </c:extLst>
          </c:dPt>
          <c:cat>
            <c:strRef>
              <c:f>Sheet1!$A$2:$A$3</c:f>
              <c:strCache>
                <c:ptCount val="2"/>
                <c:pt idx="1">
                  <c:v>Stöd till chef</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49E-4227-83A0-EBAB303A1EE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Vår arbetsplats</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rekommenderar gärna andra att arbeta på min förvaltning eller mitt bolag inom Göteborgs Stad</c:v>
                </c:pt>
                <c:pt idx="1">
                  <c:v>Jag är stolt över att arbeta i en förvaltning eller ett bolag inom Göteborgs Stad</c:v>
                </c:pt>
                <c:pt idx="2">
                  <c:v>Jag ser fram emot att gå till arbetet</c:v>
                </c:pt>
              </c:strCache>
            </c:strRef>
          </c:cat>
          <c:val>
            <c:numRef>
              <c:f>Sheet1!$B$2:$B$4</c:f>
              <c:numCache>
                <c:formatCode>General</c:formatCode>
                <c:ptCount val="3"/>
                <c:pt idx="0">
                  <c:v>4.2</c:v>
                </c:pt>
                <c:pt idx="1">
                  <c:v>4.4000000000000004</c:v>
                </c:pt>
                <c:pt idx="2">
                  <c:v>4.3</c:v>
                </c:pt>
              </c:numCache>
            </c:numRef>
          </c:val>
          <c:extLst>
            <c:ext xmlns:c16="http://schemas.microsoft.com/office/drawing/2014/chart" uri="{C3380CC4-5D6E-409C-BE32-E72D297353CC}">
              <c16:uniqueId val="{00000000-D198-45A1-8D7C-9138555BD060}"/>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rekommenderar gärna andra att arbeta på min förvaltning eller mitt bolag inom Göteborgs Stad</c:v>
                </c:pt>
                <c:pt idx="1">
                  <c:v>Jag är stolt över att arbeta i en förvaltning eller ett bolag inom Göteborgs Stad</c:v>
                </c:pt>
                <c:pt idx="2">
                  <c:v>Jag ser fram emot att gå till arbetet</c:v>
                </c:pt>
              </c:strCache>
            </c:strRef>
          </c:cat>
          <c:val>
            <c:numRef>
              <c:f>Sheet1!$C$2:$C$4</c:f>
              <c:numCache>
                <c:formatCode>General</c:formatCode>
                <c:ptCount val="3"/>
                <c:pt idx="0">
                  <c:v>4.2</c:v>
                </c:pt>
                <c:pt idx="1">
                  <c:v>4.3</c:v>
                </c:pt>
                <c:pt idx="2">
                  <c:v>4.3</c:v>
                </c:pt>
              </c:numCache>
            </c:numRef>
          </c:val>
          <c:extLst>
            <c:ext xmlns:c16="http://schemas.microsoft.com/office/drawing/2014/chart" uri="{C3380CC4-5D6E-409C-BE32-E72D297353CC}">
              <c16:uniqueId val="{00000001-D198-45A1-8D7C-9138555BD06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Uppdrag 1/2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min arbetsgrupp arbetar vi med att förbättra och utveckla vår verksamhet för att tillgodose behov och rättigheter för de vi är till för*</c:v>
                </c:pt>
                <c:pt idx="1">
                  <c:v>Jag och mina kollegor bidrar gemensamt för att tillgodose behov och rättigheter för de vi är till för*</c:v>
                </c:pt>
                <c:pt idx="2">
                  <c:v>Jag vet vad som förväntas av mig i mitt arbete</c:v>
                </c:pt>
                <c:pt idx="3">
                  <c:v>Min arbetsplats* mål följs upp och utvärderas på ett bra sätt</c:v>
                </c:pt>
                <c:pt idx="4">
                  <c:v>Jag är insatt i min arbetsplats* mål</c:v>
                </c:pt>
              </c:strCache>
            </c:strRef>
          </c:cat>
          <c:val>
            <c:numRef>
              <c:f>Sheet1!$B$2:$B$6</c:f>
              <c:numCache>
                <c:formatCode>General</c:formatCode>
                <c:ptCount val="5"/>
                <c:pt idx="0">
                  <c:v>4.3</c:v>
                </c:pt>
                <c:pt idx="1">
                  <c:v>4.4000000000000004</c:v>
                </c:pt>
                <c:pt idx="2">
                  <c:v>4.5</c:v>
                </c:pt>
                <c:pt idx="3">
                  <c:v>4</c:v>
                </c:pt>
                <c:pt idx="4">
                  <c:v>4.4000000000000004</c:v>
                </c:pt>
              </c:numCache>
            </c:numRef>
          </c:val>
          <c:extLst>
            <c:ext xmlns:c16="http://schemas.microsoft.com/office/drawing/2014/chart" uri="{C3380CC4-5D6E-409C-BE32-E72D297353CC}">
              <c16:uniqueId val="{00000000-6CBC-4FA6-9537-A4328790FD23}"/>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min arbetsgrupp arbetar vi med att förbättra och utveckla vår verksamhet för att tillgodose behov och rättigheter för de vi är till för*</c:v>
                </c:pt>
                <c:pt idx="1">
                  <c:v>Jag och mina kollegor bidrar gemensamt för att tillgodose behov och rättigheter för de vi är till för*</c:v>
                </c:pt>
                <c:pt idx="2">
                  <c:v>Jag vet vad som förväntas av mig i mitt arbete</c:v>
                </c:pt>
                <c:pt idx="3">
                  <c:v>Min arbetsplats* mål följs upp och utvärderas på ett bra sätt</c:v>
                </c:pt>
                <c:pt idx="4">
                  <c:v>Jag är insatt i min arbetsplats* mål</c:v>
                </c:pt>
              </c:strCache>
            </c:strRef>
          </c:cat>
          <c:val>
            <c:numRef>
              <c:f>Sheet1!$C$2:$C$6</c:f>
              <c:numCache>
                <c:formatCode>General</c:formatCode>
                <c:ptCount val="5"/>
                <c:pt idx="0">
                  <c:v>4.4000000000000004</c:v>
                </c:pt>
                <c:pt idx="1">
                  <c:v>4.4000000000000004</c:v>
                </c:pt>
                <c:pt idx="2">
                  <c:v>4.3</c:v>
                </c:pt>
                <c:pt idx="3">
                  <c:v>4</c:v>
                </c:pt>
                <c:pt idx="4">
                  <c:v>4.4000000000000004</c:v>
                </c:pt>
              </c:numCache>
            </c:numRef>
          </c:val>
          <c:extLst>
            <c:ext xmlns:c16="http://schemas.microsoft.com/office/drawing/2014/chart" uri="{C3380CC4-5D6E-409C-BE32-E72D297353CC}">
              <c16:uniqueId val="{00000001-6CBC-4FA6-9537-A4328790FD23}"/>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Uppdrag 2/2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kommunicerar om det som är viktigt i mitt arbete</c:v>
                </c:pt>
                <c:pt idx="1">
                  <c:v>Jag håller mig informerad om det som är viktigt för mitt arbete</c:v>
                </c:pt>
                <c:pt idx="2">
                  <c:v>I min arbetsgrupp lyssnar vi på varandra</c:v>
                </c:pt>
              </c:strCache>
            </c:strRef>
          </c:cat>
          <c:val>
            <c:numRef>
              <c:f>Sheet1!$B$2:$B$4</c:f>
              <c:numCache>
                <c:formatCode>General</c:formatCode>
                <c:ptCount val="3"/>
                <c:pt idx="0">
                  <c:v>4.7</c:v>
                </c:pt>
                <c:pt idx="1">
                  <c:v>4.5</c:v>
                </c:pt>
                <c:pt idx="2">
                  <c:v>4.3</c:v>
                </c:pt>
              </c:numCache>
            </c:numRef>
          </c:val>
          <c:extLst>
            <c:ext xmlns:c16="http://schemas.microsoft.com/office/drawing/2014/chart" uri="{C3380CC4-5D6E-409C-BE32-E72D297353CC}">
              <c16:uniqueId val="{00000000-1EBC-40C6-9756-5EB7D9DAB430}"/>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kommunicerar om det som är viktigt i mitt arbete</c:v>
                </c:pt>
                <c:pt idx="1">
                  <c:v>Jag håller mig informerad om det som är viktigt för mitt arbete</c:v>
                </c:pt>
                <c:pt idx="2">
                  <c:v>I min arbetsgrupp lyssnar vi på varandra</c:v>
                </c:pt>
              </c:strCache>
            </c:strRef>
          </c:cat>
          <c:val>
            <c:numRef>
              <c:f>Sheet1!$C$2:$C$4</c:f>
              <c:numCache>
                <c:formatCode>General</c:formatCode>
                <c:ptCount val="3"/>
                <c:pt idx="0">
                  <c:v>4.5999999999999996</c:v>
                </c:pt>
                <c:pt idx="1">
                  <c:v>4.5</c:v>
                </c:pt>
                <c:pt idx="2">
                  <c:v>4.4000000000000004</c:v>
                </c:pt>
              </c:numCache>
            </c:numRef>
          </c:val>
          <c:extLst>
            <c:ext xmlns:c16="http://schemas.microsoft.com/office/drawing/2014/chart" uri="{C3380CC4-5D6E-409C-BE32-E72D297353CC}">
              <c16:uniqueId val="{00000001-1EBC-40C6-9756-5EB7D9DAB430}"/>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Organisatorisk tillit</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Min förvaltnings-/bolagsledning fångar upp medarbetarnas synpunkter och idéer och ger återkoppling </c:v>
                </c:pt>
                <c:pt idx="1">
                  <c:v>Jag litar på den information som kommer från förvaltnings-/bolagsledningen</c:v>
                </c:pt>
                <c:pt idx="2">
                  <c:v>Min närmaste chef tar med sig arbetsgruppens synpunkter och idéer till sin ledningsgrupp  </c:v>
                </c:pt>
                <c:pt idx="3">
                  <c:v>Min närmaste chef ger mig relevant information från sin ledningsgrupp </c:v>
                </c:pt>
              </c:strCache>
            </c:strRef>
          </c:cat>
          <c:val>
            <c:numRef>
              <c:f>Sheet1!$B$2:$B$5</c:f>
              <c:numCache>
                <c:formatCode>General</c:formatCode>
                <c:ptCount val="4"/>
                <c:pt idx="0">
                  <c:v>4</c:v>
                </c:pt>
                <c:pt idx="1">
                  <c:v>4.4000000000000004</c:v>
                </c:pt>
                <c:pt idx="2">
                  <c:v>4.3</c:v>
                </c:pt>
                <c:pt idx="3">
                  <c:v>4.3</c:v>
                </c:pt>
              </c:numCache>
            </c:numRef>
          </c:val>
          <c:extLst>
            <c:ext xmlns:c16="http://schemas.microsoft.com/office/drawing/2014/chart" uri="{C3380CC4-5D6E-409C-BE32-E72D297353CC}">
              <c16:uniqueId val="{00000000-A69C-4564-954B-715815677DB6}"/>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Min förvaltnings-/bolagsledning fångar upp medarbetarnas synpunkter och idéer och ger återkoppling </c:v>
                </c:pt>
                <c:pt idx="1">
                  <c:v>Jag litar på den information som kommer från förvaltnings-/bolagsledningen</c:v>
                </c:pt>
                <c:pt idx="2">
                  <c:v>Min närmaste chef tar med sig arbetsgruppens synpunkter och idéer till sin ledningsgrupp  </c:v>
                </c:pt>
                <c:pt idx="3">
                  <c:v>Min närmaste chef ger mig relevant information från sin ledningsgrupp </c:v>
                </c:pt>
              </c:strCache>
            </c:strRef>
          </c:cat>
          <c:val>
            <c:numRef>
              <c:f>Sheet1!$C$2:$C$5</c:f>
              <c:numCache>
                <c:formatCode>General</c:formatCode>
                <c:ptCount val="4"/>
                <c:pt idx="0">
                  <c:v>3.9</c:v>
                </c:pt>
                <c:pt idx="1">
                  <c:v>4.3</c:v>
                </c:pt>
                <c:pt idx="2">
                  <c:v>4.2</c:v>
                </c:pt>
                <c:pt idx="3">
                  <c:v>4.2</c:v>
                </c:pt>
              </c:numCache>
            </c:numRef>
          </c:val>
          <c:extLst>
            <c:ext xmlns:c16="http://schemas.microsoft.com/office/drawing/2014/chart" uri="{C3380CC4-5D6E-409C-BE32-E72D297353CC}">
              <c16:uniqueId val="{00000001-A69C-4564-954B-715815677DB6}"/>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Min närmaste chef 1/2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Min närmaste chef kommunicerar verksamhetens uppdrag och mål så att jag förstår vad det innebär för mig</c:v>
                </c:pt>
                <c:pt idx="1">
                  <c:v>Min närmaste chef tar tag i problem</c:v>
                </c:pt>
                <c:pt idx="2">
                  <c:v>Min närmaste chef ger mig förutsättningar att ta ansvar i mitt arbete</c:v>
                </c:pt>
                <c:pt idx="3">
                  <c:v>Min närmaste chef visar förtroende för mig som medarbetare</c:v>
                </c:pt>
                <c:pt idx="4">
                  <c:v>Min närmaste chef visar uppskattning för mina arbetsinsatser</c:v>
                </c:pt>
              </c:strCache>
            </c:strRef>
          </c:cat>
          <c:val>
            <c:numRef>
              <c:f>Sheet1!$B$2:$B$6</c:f>
              <c:numCache>
                <c:formatCode>General</c:formatCode>
                <c:ptCount val="5"/>
                <c:pt idx="0">
                  <c:v>4.3</c:v>
                </c:pt>
                <c:pt idx="1">
                  <c:v>4.2</c:v>
                </c:pt>
                <c:pt idx="2">
                  <c:v>4.4000000000000004</c:v>
                </c:pt>
                <c:pt idx="3">
                  <c:v>4.4000000000000004</c:v>
                </c:pt>
                <c:pt idx="4">
                  <c:v>4.2</c:v>
                </c:pt>
              </c:numCache>
            </c:numRef>
          </c:val>
          <c:extLst>
            <c:ext xmlns:c16="http://schemas.microsoft.com/office/drawing/2014/chart" uri="{C3380CC4-5D6E-409C-BE32-E72D297353CC}">
              <c16:uniqueId val="{00000000-85CA-4753-A6B1-34B25D8A0BE1}"/>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Min närmaste chef kommunicerar verksamhetens uppdrag och mål så att jag förstår vad det innebär för mig</c:v>
                </c:pt>
                <c:pt idx="1">
                  <c:v>Min närmaste chef tar tag i problem</c:v>
                </c:pt>
                <c:pt idx="2">
                  <c:v>Min närmaste chef ger mig förutsättningar att ta ansvar i mitt arbete</c:v>
                </c:pt>
                <c:pt idx="3">
                  <c:v>Min närmaste chef visar förtroende för mig som medarbetare</c:v>
                </c:pt>
                <c:pt idx="4">
                  <c:v>Min närmaste chef visar uppskattning för mina arbetsinsatser</c:v>
                </c:pt>
              </c:strCache>
            </c:strRef>
          </c:cat>
          <c:val>
            <c:numRef>
              <c:f>Sheet1!$C$2:$C$6</c:f>
              <c:numCache>
                <c:formatCode>General</c:formatCode>
                <c:ptCount val="5"/>
                <c:pt idx="0">
                  <c:v>4.2</c:v>
                </c:pt>
                <c:pt idx="1">
                  <c:v>4.0999999999999996</c:v>
                </c:pt>
                <c:pt idx="2">
                  <c:v>4.3</c:v>
                </c:pt>
                <c:pt idx="3">
                  <c:v>4.5</c:v>
                </c:pt>
                <c:pt idx="4">
                  <c:v>4.2</c:v>
                </c:pt>
              </c:numCache>
            </c:numRef>
          </c:val>
          <c:extLst>
            <c:ext xmlns:c16="http://schemas.microsoft.com/office/drawing/2014/chart" uri="{C3380CC4-5D6E-409C-BE32-E72D297353CC}">
              <c16:uniqueId val="{00000001-85CA-4753-A6B1-34B25D8A0BE1}"/>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Min närmaste chef 2/2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Min närmaste chef uppmuntrar delaktighet i planering och utveckling av verksamheten</c:v>
                </c:pt>
              </c:strCache>
            </c:strRef>
          </c:cat>
          <c:val>
            <c:numRef>
              <c:f>Sheet1!$B$2:$B$2</c:f>
              <c:numCache>
                <c:formatCode>General</c:formatCode>
                <c:ptCount val="1"/>
                <c:pt idx="0">
                  <c:v>4.3</c:v>
                </c:pt>
              </c:numCache>
            </c:numRef>
          </c:val>
          <c:extLst>
            <c:ext xmlns:c16="http://schemas.microsoft.com/office/drawing/2014/chart" uri="{C3380CC4-5D6E-409C-BE32-E72D297353CC}">
              <c16:uniqueId val="{00000000-DDB0-4D59-8A01-272B1CC80E6F}"/>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Min närmaste chef uppmuntrar delaktighet i planering och utveckling av verksamheten</c:v>
                </c:pt>
              </c:strCache>
            </c:strRef>
          </c:cat>
          <c:val>
            <c:numRef>
              <c:f>Sheet1!$C$2:$C$2</c:f>
              <c:numCache>
                <c:formatCode>General</c:formatCode>
                <c:ptCount val="1"/>
                <c:pt idx="0">
                  <c:v>4.3</c:v>
                </c:pt>
              </c:numCache>
            </c:numRef>
          </c:val>
          <c:extLst>
            <c:ext xmlns:c16="http://schemas.microsoft.com/office/drawing/2014/chart" uri="{C3380CC4-5D6E-409C-BE32-E72D297353CC}">
              <c16:uniqueId val="{00000001-DDB0-4D59-8A01-272B1CC80E6F}"/>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Lön</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Jag har fått en motivering av min lön från min chef</c:v>
                </c:pt>
                <c:pt idx="1">
                  <c:v>Jag vet vilka kriterier som gäller när min lön bestäms</c:v>
                </c:pt>
              </c:strCache>
            </c:strRef>
          </c:cat>
          <c:val>
            <c:numRef>
              <c:f>Sheet1!$B$2:$B$3</c:f>
              <c:numCache>
                <c:formatCode>General</c:formatCode>
                <c:ptCount val="2"/>
                <c:pt idx="0">
                  <c:v>3.7</c:v>
                </c:pt>
                <c:pt idx="1">
                  <c:v>3.6</c:v>
                </c:pt>
              </c:numCache>
            </c:numRef>
          </c:val>
          <c:extLst>
            <c:ext xmlns:c16="http://schemas.microsoft.com/office/drawing/2014/chart" uri="{C3380CC4-5D6E-409C-BE32-E72D297353CC}">
              <c16:uniqueId val="{00000000-9AAF-4642-BC02-D9D523900D56}"/>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Jag har fått en motivering av min lön från min chef</c:v>
                </c:pt>
                <c:pt idx="1">
                  <c:v>Jag vet vilka kriterier som gäller när min lön bestäms</c:v>
                </c:pt>
              </c:strCache>
            </c:strRef>
          </c:cat>
          <c:val>
            <c:numRef>
              <c:f>Sheet1!$C$2:$C$3</c:f>
              <c:numCache>
                <c:formatCode>General</c:formatCode>
                <c:ptCount val="2"/>
                <c:pt idx="0">
                  <c:v>3.7</c:v>
                </c:pt>
                <c:pt idx="1">
                  <c:v>3.7</c:v>
                </c:pt>
              </c:numCache>
            </c:numRef>
          </c:val>
          <c:extLst>
            <c:ext xmlns:c16="http://schemas.microsoft.com/office/drawing/2014/chart" uri="{C3380CC4-5D6E-409C-BE32-E72D297353CC}">
              <c16:uniqueId val="{00000001-9AAF-4642-BC02-D9D523900D56}"/>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Samarbete 1/2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min arbetsgrupp kan vi lösa konflikter på ett bra sätt</c:v>
                </c:pt>
                <c:pt idx="1">
                  <c:v>Jag och mina kollegor har ett bra samarbete</c:v>
                </c:pt>
                <c:pt idx="2">
                  <c:v>Jag och mina kollegor stöttar varandra när arbetet känns svårt eller besvärligt</c:v>
                </c:pt>
                <c:pt idx="3">
                  <c:v>Jag och mina kollegor delar med oss av vår kunskap och erfarenhet till varandra</c:v>
                </c:pt>
                <c:pt idx="4">
                  <c:v>Jag och mina kollegor ger varandra återkoppling på våra arbetsinsatser</c:v>
                </c:pt>
              </c:strCache>
            </c:strRef>
          </c:cat>
          <c:val>
            <c:numRef>
              <c:f>Sheet1!$B$2:$B$6</c:f>
              <c:numCache>
                <c:formatCode>General</c:formatCode>
                <c:ptCount val="5"/>
                <c:pt idx="0">
                  <c:v>4.2</c:v>
                </c:pt>
                <c:pt idx="1">
                  <c:v>4.5</c:v>
                </c:pt>
                <c:pt idx="2">
                  <c:v>4.5</c:v>
                </c:pt>
                <c:pt idx="3">
                  <c:v>4.4000000000000004</c:v>
                </c:pt>
                <c:pt idx="4">
                  <c:v>4.2</c:v>
                </c:pt>
              </c:numCache>
            </c:numRef>
          </c:val>
          <c:extLst>
            <c:ext xmlns:c16="http://schemas.microsoft.com/office/drawing/2014/chart" uri="{C3380CC4-5D6E-409C-BE32-E72D297353CC}">
              <c16:uniqueId val="{00000000-9A32-4BE9-A7E5-83073CBBF1F7}"/>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min arbetsgrupp kan vi lösa konflikter på ett bra sätt</c:v>
                </c:pt>
                <c:pt idx="1">
                  <c:v>Jag och mina kollegor har ett bra samarbete</c:v>
                </c:pt>
                <c:pt idx="2">
                  <c:v>Jag och mina kollegor stöttar varandra när arbetet känns svårt eller besvärligt</c:v>
                </c:pt>
                <c:pt idx="3">
                  <c:v>Jag och mina kollegor delar med oss av vår kunskap och erfarenhet till varandra</c:v>
                </c:pt>
                <c:pt idx="4">
                  <c:v>Jag och mina kollegor ger varandra återkoppling på våra arbetsinsatser</c:v>
                </c:pt>
              </c:strCache>
            </c:strRef>
          </c:cat>
          <c:val>
            <c:numRef>
              <c:f>Sheet1!$C$2:$C$6</c:f>
              <c:numCache>
                <c:formatCode>General</c:formatCode>
                <c:ptCount val="5"/>
                <c:pt idx="0">
                  <c:v>4.3</c:v>
                </c:pt>
                <c:pt idx="1">
                  <c:v>4.4000000000000004</c:v>
                </c:pt>
                <c:pt idx="2">
                  <c:v>4.4000000000000004</c:v>
                </c:pt>
                <c:pt idx="3">
                  <c:v>4.4000000000000004</c:v>
                </c:pt>
                <c:pt idx="4">
                  <c:v>4.0999999999999996</c:v>
                </c:pt>
              </c:numCache>
            </c:numRef>
          </c:val>
          <c:extLst>
            <c:ext xmlns:c16="http://schemas.microsoft.com/office/drawing/2014/chart" uri="{C3380CC4-5D6E-409C-BE32-E72D297353CC}">
              <c16:uniqueId val="{00000001-9A32-4BE9-A7E5-83073CBBF1F7}"/>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Samarbete 2/2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Jag och mina kollegor bemöter varandra med omtanke och respekt även om vi har olika uppfattningar</c:v>
                </c:pt>
              </c:strCache>
            </c:strRef>
          </c:cat>
          <c:val>
            <c:numRef>
              <c:f>Sheet1!$B$2:$B$2</c:f>
              <c:numCache>
                <c:formatCode>General</c:formatCode>
                <c:ptCount val="1"/>
                <c:pt idx="0">
                  <c:v>4.4000000000000004</c:v>
                </c:pt>
              </c:numCache>
            </c:numRef>
          </c:val>
          <c:extLst>
            <c:ext xmlns:c16="http://schemas.microsoft.com/office/drawing/2014/chart" uri="{C3380CC4-5D6E-409C-BE32-E72D297353CC}">
              <c16:uniqueId val="{00000000-87E1-4FBE-8CAF-3B096B5D2AFD}"/>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Jag och mina kollegor bemöter varandra med omtanke och respekt även om vi har olika uppfattningar</c:v>
                </c:pt>
              </c:strCache>
            </c:strRef>
          </c:cat>
          <c:val>
            <c:numRef>
              <c:f>Sheet1!$C$2:$C$2</c:f>
              <c:numCache>
                <c:formatCode>General</c:formatCode>
                <c:ptCount val="1"/>
                <c:pt idx="0">
                  <c:v>4.5</c:v>
                </c:pt>
              </c:numCache>
            </c:numRef>
          </c:val>
          <c:extLst>
            <c:ext xmlns:c16="http://schemas.microsoft.com/office/drawing/2014/chart" uri="{C3380CC4-5D6E-409C-BE32-E72D297353CC}">
              <c16:uniqueId val="{00000001-87E1-4FBE-8CAF-3B096B5D2AFD}"/>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Delindex Motivation</c:v>
                </c:pt>
              </c:strCache>
            </c:strRef>
          </c:tx>
          <c:spPr>
            <a:solidFill>
              <a:schemeClr val="accent1"/>
            </a:solidFill>
            <a:ln w="9525" cap="flat">
              <a:solidFill>
                <a:srgbClr val="F9F9F9"/>
              </a:solidFill>
              <a:prstDash val="solid"/>
              <a:round/>
            </a:ln>
            <a:effectLst/>
          </c:spPr>
          <c:dPt>
            <c:idx val="0"/>
            <c:bubble3D val="0"/>
            <c:spPr>
              <a:solidFill>
                <a:srgbClr val="CCCCCC"/>
              </a:solidFill>
              <a:effectLst/>
            </c:spPr>
            <c:extLst>
              <c:ext xmlns:c16="http://schemas.microsoft.com/office/drawing/2014/chart" uri="{C3380CC4-5D6E-409C-BE32-E72D297353CC}">
                <c16:uniqueId val="{00000001-FC9B-4B02-AB1D-050E68B713F3}"/>
              </c:ext>
            </c:extLst>
          </c:dPt>
          <c:dPt>
            <c:idx val="1"/>
            <c:bubble3D val="0"/>
            <c:spPr>
              <a:solidFill>
                <a:srgbClr val="FFFFFF"/>
              </a:solidFill>
              <a:effectLst/>
            </c:spPr>
            <c:extLst>
              <c:ext xmlns:c16="http://schemas.microsoft.com/office/drawing/2014/chart" uri="{C3380CC4-5D6E-409C-BE32-E72D297353CC}">
                <c16:uniqueId val="{00000003-FC9B-4B02-AB1D-050E68B713F3}"/>
              </c:ext>
            </c:extLst>
          </c:dPt>
          <c:cat>
            <c:strRef>
              <c:f>Sheet1!$A$2:$A$3</c:f>
              <c:strCache>
                <c:ptCount val="2"/>
                <c:pt idx="1">
                  <c:v>HME/Motivation</c:v>
                </c:pt>
              </c:strCache>
            </c:strRef>
          </c:cat>
          <c:val>
            <c:numRef>
              <c:f>Sheet1!$B$2:$B$3</c:f>
              <c:numCache>
                <c:formatCode>General</c:formatCode>
                <c:ptCount val="2"/>
                <c:pt idx="0">
                  <c:v>78.68217054263566</c:v>
                </c:pt>
                <c:pt idx="1">
                  <c:v>16.666666666666657</c:v>
                </c:pt>
              </c:numCache>
            </c:numRef>
          </c:val>
          <c:extLst>
            <c:ext xmlns:c16="http://schemas.microsoft.com/office/drawing/2014/chart" uri="{C3380CC4-5D6E-409C-BE32-E72D297353CC}">
              <c16:uniqueId val="{00000004-FC9B-4B02-AB1D-050E68B713F3}"/>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Trygghet</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Jag säger ifrån om någon uttrycker sig på ett sexistiskt, rasistiskt eller annat nedvärderande sätt på min arbetsplats</c:v>
                </c:pt>
                <c:pt idx="1">
                  <c:v>På min arbetsplats* är det inte accepterat att uttrycka sig på ett sexistiskt, rasistiskt eller nedvärderande sätt</c:v>
                </c:pt>
                <c:pt idx="2">
                  <c:v>Jag känner till vart jag vänder mig om jag upplever att det finns problem och missförhållanden* på min arbetsplats</c:v>
                </c:pt>
                <c:pt idx="3">
                  <c:v>Jag känner mig trygg med att ta upp problem och missförhållanden* med min chef</c:v>
                </c:pt>
                <c:pt idx="4">
                  <c:v>Jag känner mig trygg med att uttrycka avvikande åsikter om vårt arbete</c:v>
                </c:pt>
              </c:strCache>
            </c:strRef>
          </c:cat>
          <c:val>
            <c:numRef>
              <c:f>Sheet1!$B$2:$B$6</c:f>
              <c:numCache>
                <c:formatCode>General</c:formatCode>
                <c:ptCount val="5"/>
                <c:pt idx="0">
                  <c:v>4.4000000000000004</c:v>
                </c:pt>
                <c:pt idx="1">
                  <c:v>4.5999999999999996</c:v>
                </c:pt>
                <c:pt idx="2">
                  <c:v>4.4000000000000004</c:v>
                </c:pt>
                <c:pt idx="3">
                  <c:v>4.3</c:v>
                </c:pt>
                <c:pt idx="4">
                  <c:v>4.2</c:v>
                </c:pt>
              </c:numCache>
            </c:numRef>
          </c:val>
          <c:extLst>
            <c:ext xmlns:c16="http://schemas.microsoft.com/office/drawing/2014/chart" uri="{C3380CC4-5D6E-409C-BE32-E72D297353CC}">
              <c16:uniqueId val="{00000000-668B-41F6-B683-9EA853B57AD4}"/>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Jag säger ifrån om någon uttrycker sig på ett sexistiskt, rasistiskt eller annat nedvärderande sätt på min arbetsplats</c:v>
                </c:pt>
                <c:pt idx="1">
                  <c:v>På min arbetsplats* är det inte accepterat att uttrycka sig på ett sexistiskt, rasistiskt eller nedvärderande sätt</c:v>
                </c:pt>
                <c:pt idx="2">
                  <c:v>Jag känner till vart jag vänder mig om jag upplever att det finns problem och missförhållanden* på min arbetsplats</c:v>
                </c:pt>
                <c:pt idx="3">
                  <c:v>Jag känner mig trygg med att ta upp problem och missförhållanden* med min chef</c:v>
                </c:pt>
                <c:pt idx="4">
                  <c:v>Jag känner mig trygg med att uttrycka avvikande åsikter om vårt arbete</c:v>
                </c:pt>
              </c:strCache>
            </c:strRef>
          </c:cat>
          <c:val>
            <c:numRef>
              <c:f>Sheet1!$C$2:$C$6</c:f>
              <c:numCache>
                <c:formatCode>General</c:formatCode>
                <c:ptCount val="5"/>
                <c:pt idx="0">
                  <c:v>4.4000000000000004</c:v>
                </c:pt>
                <c:pt idx="1">
                  <c:v>4.5999999999999996</c:v>
                </c:pt>
                <c:pt idx="2">
                  <c:v>4.4000000000000004</c:v>
                </c:pt>
                <c:pt idx="3">
                  <c:v>4.4000000000000004</c:v>
                </c:pt>
                <c:pt idx="4">
                  <c:v>4.3</c:v>
                </c:pt>
              </c:numCache>
            </c:numRef>
          </c:val>
          <c:extLst>
            <c:ext xmlns:c16="http://schemas.microsoft.com/office/drawing/2014/chart" uri="{C3380CC4-5D6E-409C-BE32-E72D297353CC}">
              <c16:uniqueId val="{00000001-668B-41F6-B683-9EA853B57AD4}"/>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Utveckling</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Jag har tillräcklig kunskap för att använda de digitala verktyg som behövs i mitt arbete</c:v>
                </c:pt>
                <c:pt idx="1">
                  <c:v>Jag får den kompetensutveckling jag behöver för att kunna utföra mitt arbete</c:v>
                </c:pt>
                <c:pt idx="2">
                  <c:v>Jag lär nytt och utvecklas i mitt dagliga arbete</c:v>
                </c:pt>
                <c:pt idx="3">
                  <c:v>Mina kunskaper och min förmåga tas tillvara </c:v>
                </c:pt>
                <c:pt idx="4">
                  <c:v>Mitt arbete känns meningsfullt</c:v>
                </c:pt>
              </c:strCache>
            </c:strRef>
          </c:cat>
          <c:val>
            <c:numRef>
              <c:f>Sheet1!$B$2:$B$6</c:f>
              <c:numCache>
                <c:formatCode>General</c:formatCode>
                <c:ptCount val="5"/>
                <c:pt idx="0">
                  <c:v>4.3</c:v>
                </c:pt>
                <c:pt idx="1">
                  <c:v>4.0999999999999996</c:v>
                </c:pt>
                <c:pt idx="2">
                  <c:v>4.2</c:v>
                </c:pt>
                <c:pt idx="3">
                  <c:v>4.2</c:v>
                </c:pt>
                <c:pt idx="4">
                  <c:v>4.4000000000000004</c:v>
                </c:pt>
              </c:numCache>
            </c:numRef>
          </c:val>
          <c:extLst>
            <c:ext xmlns:c16="http://schemas.microsoft.com/office/drawing/2014/chart" uri="{C3380CC4-5D6E-409C-BE32-E72D297353CC}">
              <c16:uniqueId val="{00000000-D245-40EC-AE89-8330B0A04E32}"/>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Jag har tillräcklig kunskap för att använda de digitala verktyg som behövs i mitt arbete</c:v>
                </c:pt>
                <c:pt idx="1">
                  <c:v>Jag får den kompetensutveckling jag behöver för att kunna utföra mitt arbete</c:v>
                </c:pt>
                <c:pt idx="2">
                  <c:v>Jag lär nytt och utvecklas i mitt dagliga arbete</c:v>
                </c:pt>
                <c:pt idx="3">
                  <c:v>Mina kunskaper och min förmåga tas tillvara </c:v>
                </c:pt>
                <c:pt idx="4">
                  <c:v>Mitt arbete känns meningsfullt</c:v>
                </c:pt>
              </c:strCache>
            </c:strRef>
          </c:cat>
          <c:val>
            <c:numRef>
              <c:f>Sheet1!$C$2:$C$6</c:f>
              <c:numCache>
                <c:formatCode>General</c:formatCode>
                <c:ptCount val="5"/>
                <c:pt idx="0">
                  <c:v>4.0999999999999996</c:v>
                </c:pt>
                <c:pt idx="1">
                  <c:v>4</c:v>
                </c:pt>
                <c:pt idx="2">
                  <c:v>4.2</c:v>
                </c:pt>
                <c:pt idx="3">
                  <c:v>4.0999999999999996</c:v>
                </c:pt>
                <c:pt idx="4">
                  <c:v>4.3</c:v>
                </c:pt>
              </c:numCache>
            </c:numRef>
          </c:val>
          <c:extLst>
            <c:ext xmlns:c16="http://schemas.microsoft.com/office/drawing/2014/chart" uri="{C3380CC4-5D6E-409C-BE32-E72D297353CC}">
              <c16:uniqueId val="{00000001-D245-40EC-AE89-8330B0A04E32}"/>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Arbetsbelastning och återhämtning</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Jag har möjlighet att återhämta mig efter perioder av hög arbetsbelastning</c:v>
                </c:pt>
                <c:pt idx="1">
                  <c:v>Min närmaste chef hjälper mig att göra prioriteringar om jag har för hög arbetsbelastning</c:v>
                </c:pt>
                <c:pt idx="2">
                  <c:v>Jag har tillräckligt med tid för att utföra mina arbetsuppgifter </c:v>
                </c:pt>
                <c:pt idx="3">
                  <c:v>Jag kan påverka hur jag utför mitt arbete, till exempel planering av arbetet och hur arbetsuppgifterna ska lösas</c:v>
                </c:pt>
              </c:strCache>
            </c:strRef>
          </c:cat>
          <c:val>
            <c:numRef>
              <c:f>Sheet1!$B$2:$B$5</c:f>
              <c:numCache>
                <c:formatCode>General</c:formatCode>
                <c:ptCount val="4"/>
                <c:pt idx="0">
                  <c:v>3.8</c:v>
                </c:pt>
                <c:pt idx="1">
                  <c:v>4</c:v>
                </c:pt>
                <c:pt idx="2">
                  <c:v>3.6</c:v>
                </c:pt>
                <c:pt idx="3">
                  <c:v>4.0999999999999996</c:v>
                </c:pt>
              </c:numCache>
            </c:numRef>
          </c:val>
          <c:extLst>
            <c:ext xmlns:c16="http://schemas.microsoft.com/office/drawing/2014/chart" uri="{C3380CC4-5D6E-409C-BE32-E72D297353CC}">
              <c16:uniqueId val="{00000000-80F0-4FBF-A99E-C32CE72E743B}"/>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Jag har möjlighet att återhämta mig efter perioder av hög arbetsbelastning</c:v>
                </c:pt>
                <c:pt idx="1">
                  <c:v>Min närmaste chef hjälper mig att göra prioriteringar om jag har för hög arbetsbelastning</c:v>
                </c:pt>
                <c:pt idx="2">
                  <c:v>Jag har tillräckligt med tid för att utföra mina arbetsuppgifter </c:v>
                </c:pt>
                <c:pt idx="3">
                  <c:v>Jag kan påverka hur jag utför mitt arbete, till exempel planering av arbetet och hur arbetsuppgifterna ska lösas</c:v>
                </c:pt>
              </c:strCache>
            </c:strRef>
          </c:cat>
          <c:val>
            <c:numRef>
              <c:f>Sheet1!$C$2:$C$5</c:f>
              <c:numCache>
                <c:formatCode>General</c:formatCode>
                <c:ptCount val="4"/>
                <c:pt idx="0">
                  <c:v>3.8</c:v>
                </c:pt>
                <c:pt idx="1">
                  <c:v>4</c:v>
                </c:pt>
                <c:pt idx="2">
                  <c:v>3.8</c:v>
                </c:pt>
                <c:pt idx="3">
                  <c:v>4.2</c:v>
                </c:pt>
              </c:numCache>
            </c:numRef>
          </c:val>
          <c:extLst>
            <c:ext xmlns:c16="http://schemas.microsoft.com/office/drawing/2014/chart" uri="{C3380CC4-5D6E-409C-BE32-E72D297353CC}">
              <c16:uniqueId val="{00000001-80F0-4FBF-A99E-C32CE72E743B}"/>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Hur många gånger har du, under de senaste 12 månaderna, arbetat trots att du borde ha sjukanmält dig?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Ej aktuellt – har inte varit sjuk de senaste 12 månaderna</c:v>
                </c:pt>
                <c:pt idx="2">
                  <c:v>Mer än 5 gånger</c:v>
                </c:pt>
                <c:pt idx="3">
                  <c:v>4-5 gånger</c:v>
                </c:pt>
                <c:pt idx="4">
                  <c:v>2-3 gånger</c:v>
                </c:pt>
                <c:pt idx="5">
                  <c:v>En gång</c:v>
                </c:pt>
                <c:pt idx="6">
                  <c:v>Aldrig</c:v>
                </c:pt>
              </c:strCache>
            </c:strRef>
          </c:cat>
          <c:val>
            <c:numRef>
              <c:f>Sheet1!$B$2:$B$8</c:f>
              <c:numCache>
                <c:formatCode>General</c:formatCode>
                <c:ptCount val="7"/>
                <c:pt idx="0">
                  <c:v>0.96153846153846156</c:v>
                </c:pt>
                <c:pt idx="1">
                  <c:v>5.7692307692307692</c:v>
                </c:pt>
                <c:pt idx="2">
                  <c:v>8.6538461538461533</c:v>
                </c:pt>
                <c:pt idx="3">
                  <c:v>4.8076923076923075</c:v>
                </c:pt>
                <c:pt idx="4">
                  <c:v>25</c:v>
                </c:pt>
                <c:pt idx="5">
                  <c:v>13.461538461538462</c:v>
                </c:pt>
                <c:pt idx="6">
                  <c:v>41.346153846153847</c:v>
                </c:pt>
              </c:numCache>
            </c:numRef>
          </c:val>
          <c:extLst>
            <c:ext xmlns:c16="http://schemas.microsoft.com/office/drawing/2014/chart" uri="{C3380CC4-5D6E-409C-BE32-E72D297353CC}">
              <c16:uniqueId val="{00000000-0249-4067-846A-D36AFFB6FEEA}"/>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Ej aktuellt – har inte varit sjuk de senaste 12 månaderna</c:v>
                </c:pt>
                <c:pt idx="2">
                  <c:v>Mer än 5 gånger</c:v>
                </c:pt>
                <c:pt idx="3">
                  <c:v>4-5 gånger</c:v>
                </c:pt>
                <c:pt idx="4">
                  <c:v>2-3 gånger</c:v>
                </c:pt>
                <c:pt idx="5">
                  <c:v>En gång</c:v>
                </c:pt>
                <c:pt idx="6">
                  <c:v>Aldrig</c:v>
                </c:pt>
              </c:strCache>
            </c:strRef>
          </c:cat>
          <c:val>
            <c:numRef>
              <c:f>Sheet1!$C$2:$C$8</c:f>
              <c:numCache>
                <c:formatCode>General</c:formatCode>
                <c:ptCount val="7"/>
                <c:pt idx="0">
                  <c:v>0</c:v>
                </c:pt>
                <c:pt idx="1">
                  <c:v>13.178294573643411</c:v>
                </c:pt>
                <c:pt idx="2">
                  <c:v>6.9767441860465116</c:v>
                </c:pt>
                <c:pt idx="3">
                  <c:v>4.6511627906976747</c:v>
                </c:pt>
                <c:pt idx="4">
                  <c:v>20.930232558139537</c:v>
                </c:pt>
                <c:pt idx="5">
                  <c:v>23.255813953488371</c:v>
                </c:pt>
                <c:pt idx="6">
                  <c:v>31.007751937984494</c:v>
                </c:pt>
              </c:numCache>
            </c:numRef>
          </c:val>
          <c:extLst>
            <c:ext xmlns:c16="http://schemas.microsoft.com/office/drawing/2014/chart" uri="{C3380CC4-5D6E-409C-BE32-E72D297353CC}">
              <c16:uniqueId val="{00000001-0249-4067-846A-D36AFFB6FEE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Vet du vart du kan vända dig om du upplever dig utsatt*?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Kan inte besvara frågan</c:v>
                </c:pt>
                <c:pt idx="1">
                  <c:v>Nej</c:v>
                </c:pt>
                <c:pt idx="2">
                  <c:v>Ja</c:v>
                </c:pt>
              </c:strCache>
            </c:strRef>
          </c:cat>
          <c:val>
            <c:numRef>
              <c:f>Sheet1!$B$2:$B$4</c:f>
              <c:numCache>
                <c:formatCode>General</c:formatCode>
                <c:ptCount val="3"/>
                <c:pt idx="0">
                  <c:v>0</c:v>
                </c:pt>
                <c:pt idx="1">
                  <c:v>6.7307692307692308</c:v>
                </c:pt>
                <c:pt idx="2">
                  <c:v>93.269230769230774</c:v>
                </c:pt>
              </c:numCache>
            </c:numRef>
          </c:val>
          <c:extLst>
            <c:ext xmlns:c16="http://schemas.microsoft.com/office/drawing/2014/chart" uri="{C3380CC4-5D6E-409C-BE32-E72D297353CC}">
              <c16:uniqueId val="{00000000-960A-451D-8A43-FFC62AB92DC5}"/>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Kan inte besvara frågan</c:v>
                </c:pt>
                <c:pt idx="1">
                  <c:v>Nej</c:v>
                </c:pt>
                <c:pt idx="2">
                  <c:v>Ja</c:v>
                </c:pt>
              </c:strCache>
            </c:strRef>
          </c:cat>
          <c:val>
            <c:numRef>
              <c:f>Sheet1!$C$2:$C$4</c:f>
              <c:numCache>
                <c:formatCode>General</c:formatCode>
                <c:ptCount val="3"/>
                <c:pt idx="0">
                  <c:v>0</c:v>
                </c:pt>
                <c:pt idx="1">
                  <c:v>8.5271317829457356</c:v>
                </c:pt>
                <c:pt idx="2">
                  <c:v>91.47286821705427</c:v>
                </c:pt>
              </c:numCache>
            </c:numRef>
          </c:val>
          <c:extLst>
            <c:ext xmlns:c16="http://schemas.microsoft.com/office/drawing/2014/chart" uri="{C3380CC4-5D6E-409C-BE32-E72D297353CC}">
              <c16:uniqueId val="{00000001-960A-451D-8A43-FFC62AB92DC5}"/>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Har du, under de senaste 12 månaderna, varit utsatt för kränkande särbehandling eller mobbning i arbetet*? Flera svarsalternativ är möjliga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Sheet1!$B$2:$B$8</c:f>
              <c:numCache>
                <c:formatCode>General</c:formatCode>
                <c:ptCount val="7"/>
                <c:pt idx="0">
                  <c:v>0</c:v>
                </c:pt>
                <c:pt idx="1">
                  <c:v>90.384615384615387</c:v>
                </c:pt>
                <c:pt idx="2">
                  <c:v>0.96153846153846156</c:v>
                </c:pt>
                <c:pt idx="3">
                  <c:v>2.8846153846153846</c:v>
                </c:pt>
                <c:pt idx="4">
                  <c:v>0.96153846153846156</c:v>
                </c:pt>
                <c:pt idx="5">
                  <c:v>5.7692307692307692</c:v>
                </c:pt>
                <c:pt idx="6">
                  <c:v>5.7692307692307692</c:v>
                </c:pt>
              </c:numCache>
            </c:numRef>
          </c:val>
          <c:extLst>
            <c:ext xmlns:c16="http://schemas.microsoft.com/office/drawing/2014/chart" uri="{C3380CC4-5D6E-409C-BE32-E72D297353CC}">
              <c16:uniqueId val="{00000000-8C2E-48A0-8E9C-5CC3DA64904D}"/>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Sheet1!$C$2:$C$8</c:f>
              <c:numCache>
                <c:formatCode>General</c:formatCode>
                <c:ptCount val="7"/>
                <c:pt idx="0">
                  <c:v>0.77519379844961245</c:v>
                </c:pt>
                <c:pt idx="1">
                  <c:v>92.248062015503876</c:v>
                </c:pt>
                <c:pt idx="2">
                  <c:v>0.77519379844961245</c:v>
                </c:pt>
                <c:pt idx="3">
                  <c:v>1.5503875968992249</c:v>
                </c:pt>
                <c:pt idx="4">
                  <c:v>1.5503875968992249</c:v>
                </c:pt>
                <c:pt idx="5">
                  <c:v>3.1007751937984498</c:v>
                </c:pt>
                <c:pt idx="6">
                  <c:v>3.1007751937984498</c:v>
                </c:pt>
              </c:numCache>
            </c:numRef>
          </c:val>
          <c:extLst>
            <c:ext xmlns:c16="http://schemas.microsoft.com/office/drawing/2014/chart" uri="{C3380CC4-5D6E-409C-BE32-E72D297353CC}">
              <c16:uniqueId val="{00000001-8C2E-48A0-8E9C-5CC3DA64904D}"/>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Har du, under de senaste 12 månaderna, varit utsatt för icke önskvärd sexuell uppmärksamhet i arbetet? Flera svarsalternativ är möjliga.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Sheet1!$B$2:$B$8</c:f>
              <c:numCache>
                <c:formatCode>General</c:formatCode>
                <c:ptCount val="7"/>
                <c:pt idx="0">
                  <c:v>0.96153846153846156</c:v>
                </c:pt>
                <c:pt idx="1">
                  <c:v>96.15384615384616</c:v>
                </c:pt>
                <c:pt idx="2">
                  <c:v>0</c:v>
                </c:pt>
                <c:pt idx="3">
                  <c:v>0</c:v>
                </c:pt>
                <c:pt idx="4">
                  <c:v>0</c:v>
                </c:pt>
                <c:pt idx="5">
                  <c:v>0</c:v>
                </c:pt>
                <c:pt idx="6">
                  <c:v>2.8846153846153846</c:v>
                </c:pt>
              </c:numCache>
            </c:numRef>
          </c:val>
          <c:extLst>
            <c:ext xmlns:c16="http://schemas.microsoft.com/office/drawing/2014/chart" uri="{C3380CC4-5D6E-409C-BE32-E72D297353CC}">
              <c16:uniqueId val="{00000000-DB20-4293-A5EF-D09D6A32B2A5}"/>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Sheet1!$C$2:$C$8</c:f>
              <c:numCache>
                <c:formatCode>General</c:formatCode>
                <c:ptCount val="7"/>
                <c:pt idx="0">
                  <c:v>1.5503875968992249</c:v>
                </c:pt>
                <c:pt idx="1">
                  <c:v>97.674418604651166</c:v>
                </c:pt>
                <c:pt idx="2">
                  <c:v>0</c:v>
                </c:pt>
                <c:pt idx="3">
                  <c:v>0.77519379844961245</c:v>
                </c:pt>
                <c:pt idx="4">
                  <c:v>0</c:v>
                </c:pt>
                <c:pt idx="5">
                  <c:v>0</c:v>
                </c:pt>
                <c:pt idx="6">
                  <c:v>0</c:v>
                </c:pt>
              </c:numCache>
            </c:numRef>
          </c:val>
          <c:extLst>
            <c:ext xmlns:c16="http://schemas.microsoft.com/office/drawing/2014/chart" uri="{C3380CC4-5D6E-409C-BE32-E72D297353CC}">
              <c16:uniqueId val="{00000001-DB20-4293-A5EF-D09D6A32B2A5}"/>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Har du, under de senaste 12 månaderna, varit utsatt för trakasserier eller diskriminerande behandling* i arbetet? Flera svarsalternativ är möjliga.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Sheet1!$B$2:$B$8</c:f>
              <c:numCache>
                <c:formatCode>General</c:formatCode>
                <c:ptCount val="7"/>
                <c:pt idx="0">
                  <c:v>0.96153846153846156</c:v>
                </c:pt>
                <c:pt idx="1">
                  <c:v>93.269230769230774</c:v>
                </c:pt>
                <c:pt idx="2">
                  <c:v>0.96153846153846156</c:v>
                </c:pt>
                <c:pt idx="3">
                  <c:v>1.9230769230769231</c:v>
                </c:pt>
                <c:pt idx="4">
                  <c:v>0.96153846153846156</c:v>
                </c:pt>
                <c:pt idx="5">
                  <c:v>2.8846153846153846</c:v>
                </c:pt>
                <c:pt idx="6">
                  <c:v>4.8076923076923075</c:v>
                </c:pt>
              </c:numCache>
            </c:numRef>
          </c:val>
          <c:extLst>
            <c:ext xmlns:c16="http://schemas.microsoft.com/office/drawing/2014/chart" uri="{C3380CC4-5D6E-409C-BE32-E72D297353CC}">
              <c16:uniqueId val="{00000000-1B65-4348-9072-E5A985AF6E98}"/>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Sheet1!$C$2:$C$8</c:f>
              <c:numCache>
                <c:formatCode>General</c:formatCode>
                <c:ptCount val="7"/>
                <c:pt idx="0">
                  <c:v>0.77519379844961245</c:v>
                </c:pt>
                <c:pt idx="1">
                  <c:v>96.124031007751938</c:v>
                </c:pt>
                <c:pt idx="2">
                  <c:v>0.77519379844961245</c:v>
                </c:pt>
                <c:pt idx="3">
                  <c:v>2.3255813953488373</c:v>
                </c:pt>
                <c:pt idx="4">
                  <c:v>0</c:v>
                </c:pt>
                <c:pt idx="5">
                  <c:v>1.5503875968992249</c:v>
                </c:pt>
                <c:pt idx="6">
                  <c:v>0.77519379844961245</c:v>
                </c:pt>
              </c:numCache>
            </c:numRef>
          </c:val>
          <c:extLst>
            <c:ext xmlns:c16="http://schemas.microsoft.com/office/drawing/2014/chart" uri="{C3380CC4-5D6E-409C-BE32-E72D297353CC}">
              <c16:uniqueId val="{00000001-1B65-4348-9072-E5A985AF6E9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Eftersom du svarade ”Ja” på förra frågan: På vilken diskrimineringsgrund har du blivit utsatt? Flera svarsalternativ är möjliga. *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56"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Kan inte besvara frågan</c:v>
                </c:pt>
                <c:pt idx="1">
                  <c:v>Ingen av ovanstående grunder</c:v>
                </c:pt>
                <c:pt idx="2">
                  <c:v>Könsöverskridande identitet eller uttryck</c:v>
                </c:pt>
                <c:pt idx="3">
                  <c:v>Sexuell läggning</c:v>
                </c:pt>
                <c:pt idx="4">
                  <c:v>Funktionsnedsättning</c:v>
                </c:pt>
                <c:pt idx="5">
                  <c:v>Religion/annan trosuppfattning</c:v>
                </c:pt>
                <c:pt idx="6">
                  <c:v>Etnicitet</c:v>
                </c:pt>
                <c:pt idx="7">
                  <c:v>Kön</c:v>
                </c:pt>
                <c:pt idx="8">
                  <c:v>Ålder</c:v>
                </c:pt>
              </c:strCache>
            </c:strRef>
          </c:cat>
          <c:val>
            <c:numRef>
              <c:f>Sheet1!$B$2:$B$10</c:f>
              <c:numCache>
                <c:formatCode>General</c:formatCode>
                <c:ptCount val="9"/>
                <c:pt idx="0">
                  <c:v>0</c:v>
                </c:pt>
                <c:pt idx="1">
                  <c:v>16.666666666666668</c:v>
                </c:pt>
                <c:pt idx="2">
                  <c:v>33.333333333333336</c:v>
                </c:pt>
                <c:pt idx="3">
                  <c:v>33.333333333333336</c:v>
                </c:pt>
                <c:pt idx="4">
                  <c:v>33.333333333333336</c:v>
                </c:pt>
                <c:pt idx="5">
                  <c:v>16.666666666666668</c:v>
                </c:pt>
                <c:pt idx="6">
                  <c:v>33.333333333333336</c:v>
                </c:pt>
                <c:pt idx="7">
                  <c:v>16.666666666666668</c:v>
                </c:pt>
                <c:pt idx="8">
                  <c:v>0</c:v>
                </c:pt>
              </c:numCache>
            </c:numRef>
          </c:val>
          <c:extLst>
            <c:ext xmlns:c16="http://schemas.microsoft.com/office/drawing/2014/chart" uri="{C3380CC4-5D6E-409C-BE32-E72D297353CC}">
              <c16:uniqueId val="{00000000-8603-4EFF-B8B1-13FF35DCC905}"/>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56"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Kan inte besvara frågan</c:v>
                </c:pt>
                <c:pt idx="1">
                  <c:v>Ingen av ovanstående grunder</c:v>
                </c:pt>
                <c:pt idx="2">
                  <c:v>Könsöverskridande identitet eller uttryck</c:v>
                </c:pt>
                <c:pt idx="3">
                  <c:v>Sexuell läggning</c:v>
                </c:pt>
                <c:pt idx="4">
                  <c:v>Funktionsnedsättning</c:v>
                </c:pt>
                <c:pt idx="5">
                  <c:v>Religion/annan trosuppfattning</c:v>
                </c:pt>
                <c:pt idx="6">
                  <c:v>Etnicitet</c:v>
                </c:pt>
                <c:pt idx="7">
                  <c:v>Kön</c:v>
                </c:pt>
                <c:pt idx="8">
                  <c:v>Ålder</c:v>
                </c:pt>
              </c:strCache>
            </c:strRef>
          </c:cat>
          <c:val>
            <c:numRef>
              <c:f>Sheet1!$C$2:$C$10</c:f>
              <c:numCache>
                <c:formatCode>General</c:formatCode>
                <c:ptCount val="9"/>
                <c:pt idx="0">
                  <c:v>0</c:v>
                </c:pt>
                <c:pt idx="1">
                  <c:v>25</c:v>
                </c:pt>
                <c:pt idx="2">
                  <c:v>0</c:v>
                </c:pt>
                <c:pt idx="3">
                  <c:v>0</c:v>
                </c:pt>
                <c:pt idx="4">
                  <c:v>0</c:v>
                </c:pt>
                <c:pt idx="5">
                  <c:v>25</c:v>
                </c:pt>
                <c:pt idx="6">
                  <c:v>50</c:v>
                </c:pt>
                <c:pt idx="7">
                  <c:v>25</c:v>
                </c:pt>
                <c:pt idx="8">
                  <c:v>25</c:v>
                </c:pt>
              </c:numCache>
            </c:numRef>
          </c:val>
          <c:extLst>
            <c:ext xmlns:c16="http://schemas.microsoft.com/office/drawing/2014/chart" uri="{C3380CC4-5D6E-409C-BE32-E72D297353CC}">
              <c16:uniqueId val="{00000001-8603-4EFF-B8B1-13FF35DCC905}"/>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Hot, våld och otillåten påverkan 1/2</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På min arbetsplats* känner jag mig trygg med att jag får stöd om jag bevittnar eller utsätts för hot, våld eller otillåten påverkan**</c:v>
                </c:pt>
              </c:strCache>
            </c:strRef>
          </c:cat>
          <c:val>
            <c:numRef>
              <c:f>Sheet1!$B$2:$B$2</c:f>
              <c:numCache>
                <c:formatCode>General</c:formatCode>
                <c:ptCount val="1"/>
                <c:pt idx="0">
                  <c:v>4.4000000000000004</c:v>
                </c:pt>
              </c:numCache>
            </c:numRef>
          </c:val>
          <c:extLst>
            <c:ext xmlns:c16="http://schemas.microsoft.com/office/drawing/2014/chart" uri="{C3380CC4-5D6E-409C-BE32-E72D297353CC}">
              <c16:uniqueId val="{00000000-E6EA-4216-940B-52616EB37B6A}"/>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På min arbetsplats* känner jag mig trygg med att jag får stöd om jag bevittnar eller utsätts för hot, våld eller otillåten påverkan**</c:v>
                </c:pt>
              </c:strCache>
            </c:strRef>
          </c:cat>
          <c:val>
            <c:numRef>
              <c:f>Sheet1!$C$2:$C$2</c:f>
              <c:numCache>
                <c:formatCode>General</c:formatCode>
                <c:ptCount val="1"/>
                <c:pt idx="0">
                  <c:v>4.5999999999999996</c:v>
                </c:pt>
              </c:numCache>
            </c:numRef>
          </c:val>
          <c:extLst>
            <c:ext xmlns:c16="http://schemas.microsoft.com/office/drawing/2014/chart" uri="{C3380CC4-5D6E-409C-BE32-E72D297353CC}">
              <c16:uniqueId val="{00000001-E6EA-4216-940B-52616EB37B6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doughnutChart>
        <c:varyColors val="1"/>
        <c:ser>
          <c:idx val="0"/>
          <c:order val="0"/>
          <c:tx>
            <c:strRef>
              <c:f>Sheet1!$B$1</c:f>
              <c:strCache>
                <c:ptCount val="1"/>
                <c:pt idx="0">
                  <c:v>HME - Delindex Motivation</c:v>
                </c:pt>
              </c:strCache>
            </c:strRef>
          </c:tx>
          <c:spPr>
            <a:solidFill>
              <a:schemeClr val="accent1"/>
            </a:solidFill>
            <a:ln w="9525" cap="flat">
              <a:solidFill>
                <a:srgbClr val="F9F9F9"/>
              </a:solidFill>
              <a:prstDash val="solid"/>
              <a:round/>
            </a:ln>
            <a:effectLst/>
          </c:spPr>
          <c:dPt>
            <c:idx val="0"/>
            <c:bubble3D val="0"/>
            <c:spPr>
              <a:solidFill>
                <a:srgbClr val="16C917"/>
              </a:solidFill>
              <a:effectLst/>
            </c:spPr>
            <c:extLst>
              <c:ext xmlns:c16="http://schemas.microsoft.com/office/drawing/2014/chart" uri="{C3380CC4-5D6E-409C-BE32-E72D297353CC}">
                <c16:uniqueId val="{00000001-939A-4518-AD13-6BF3F9E1FCDA}"/>
              </c:ext>
            </c:extLst>
          </c:dPt>
          <c:dPt>
            <c:idx val="1"/>
            <c:bubble3D val="0"/>
            <c:spPr>
              <a:solidFill>
                <a:srgbClr val="EEEEEE"/>
              </a:solidFill>
              <a:effectLst/>
            </c:spPr>
            <c:extLst>
              <c:ext xmlns:c16="http://schemas.microsoft.com/office/drawing/2014/chart" uri="{C3380CC4-5D6E-409C-BE32-E72D297353CC}">
                <c16:uniqueId val="{00000003-939A-4518-AD13-6BF3F9E1FCDA}"/>
              </c:ext>
            </c:extLst>
          </c:dPt>
          <c:cat>
            <c:strRef>
              <c:f>Sheet1!$A$2:$A$3</c:f>
              <c:strCache>
                <c:ptCount val="2"/>
                <c:pt idx="1">
                  <c:v>HME/Motivation</c:v>
                </c:pt>
              </c:strCache>
            </c:strRef>
          </c:cat>
          <c:val>
            <c:numRef>
              <c:f>Sheet1!$B$2:$B$3</c:f>
              <c:numCache>
                <c:formatCode>General</c:formatCode>
                <c:ptCount val="2"/>
                <c:pt idx="0">
                  <c:v>81.007751937984494</c:v>
                </c:pt>
                <c:pt idx="1">
                  <c:v>18.992248062015506</c:v>
                </c:pt>
              </c:numCache>
            </c:numRef>
          </c:val>
          <c:extLst>
            <c:ext xmlns:c16="http://schemas.microsoft.com/office/drawing/2014/chart" uri="{C3380CC4-5D6E-409C-BE32-E72D297353CC}">
              <c16:uniqueId val="{00000004-939A-4518-AD13-6BF3F9E1FCDA}"/>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span"/>
    <c:showDLblsOverMax val="1"/>
  </c:chart>
  <c:spPr>
    <a:noFill/>
    <a:ln>
      <a:noFill/>
    </a:ln>
    <a:effectLst/>
  </c:sp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Har du, under de senaste 12 månaderna, varit utsatt för hot, våld eller hot om våld i ditt arbete? Flera svarsalternativ är möjliga.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Sheet1!$B$2:$B$8</c:f>
              <c:numCache>
                <c:formatCode>General</c:formatCode>
                <c:ptCount val="7"/>
                <c:pt idx="0">
                  <c:v>0.96153846153846156</c:v>
                </c:pt>
                <c:pt idx="1">
                  <c:v>95.192307692307693</c:v>
                </c:pt>
                <c:pt idx="2">
                  <c:v>0</c:v>
                </c:pt>
                <c:pt idx="3">
                  <c:v>2.8846153846153846</c:v>
                </c:pt>
                <c:pt idx="4">
                  <c:v>0.96153846153846156</c:v>
                </c:pt>
                <c:pt idx="5">
                  <c:v>0.96153846153846156</c:v>
                </c:pt>
                <c:pt idx="6">
                  <c:v>1.9230769230769231</c:v>
                </c:pt>
              </c:numCache>
            </c:numRef>
          </c:val>
          <c:extLst>
            <c:ext xmlns:c16="http://schemas.microsoft.com/office/drawing/2014/chart" uri="{C3380CC4-5D6E-409C-BE32-E72D297353CC}">
              <c16:uniqueId val="{00000000-C145-427B-976D-8430E685D238}"/>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Nej</c:v>
                </c:pt>
                <c:pt idx="2">
                  <c:v>Ja, av annan (till exempel invånare/leverantör/extern konsult/hantverkare)</c:v>
                </c:pt>
                <c:pt idx="3">
                  <c:v>Ja, av besökare/kund/anhörig</c:v>
                </c:pt>
                <c:pt idx="4">
                  <c:v>Ja, av brukare/elev</c:v>
                </c:pt>
                <c:pt idx="5">
                  <c:v>Ja, av chef</c:v>
                </c:pt>
                <c:pt idx="6">
                  <c:v>Ja, av kollega</c:v>
                </c:pt>
              </c:strCache>
            </c:strRef>
          </c:cat>
          <c:val>
            <c:numRef>
              <c:f>Sheet1!$C$2:$C$8</c:f>
              <c:numCache>
                <c:formatCode>General</c:formatCode>
                <c:ptCount val="7"/>
                <c:pt idx="0">
                  <c:v>0.77519379844961245</c:v>
                </c:pt>
                <c:pt idx="1">
                  <c:v>97.674418604651166</c:v>
                </c:pt>
                <c:pt idx="2">
                  <c:v>0.77519379844961245</c:v>
                </c:pt>
                <c:pt idx="3">
                  <c:v>0</c:v>
                </c:pt>
                <c:pt idx="4">
                  <c:v>0</c:v>
                </c:pt>
                <c:pt idx="5">
                  <c:v>0.77519379844961245</c:v>
                </c:pt>
                <c:pt idx="6">
                  <c:v>0</c:v>
                </c:pt>
              </c:numCache>
            </c:numRef>
          </c:val>
          <c:extLst>
            <c:ext xmlns:c16="http://schemas.microsoft.com/office/drawing/2014/chart" uri="{C3380CC4-5D6E-409C-BE32-E72D297353CC}">
              <c16:uniqueId val="{00000001-C145-427B-976D-8430E685D23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Eftersom du svarade ”Ja” på förra frågan: Har händelsen eller händelserna polisanmälts? Flera svarsalternativ är möjliga. *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63"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Kan inte besvara frågan</c:v>
                </c:pt>
                <c:pt idx="1">
                  <c:v>Nej, jag fick inte stöd av min chef att göra anmälan</c:v>
                </c:pt>
                <c:pt idx="2">
                  <c:v>Nej, på grund av rädsla för repressalier från den som utsatte mig för hot/våld</c:v>
                </c:pt>
                <c:pt idx="3">
                  <c:v>Nej, på vår arbetsplats anses det ingå en viss nivå av hot</c:v>
                </c:pt>
                <c:pt idx="4">
                  <c:v>Nej, jag själv tyckte inte det var någon idé</c:v>
                </c:pt>
                <c:pt idx="5">
                  <c:v>Nej, jag vet inte hur jag ska göra anmälan</c:v>
                </c:pt>
                <c:pt idx="6">
                  <c:v>Ja, min chef/arbetsgivare gjorde polisanmälan</c:v>
                </c:pt>
                <c:pt idx="7">
                  <c:v>Ja, jag gjorde anmälan själv</c:v>
                </c:pt>
              </c:strCache>
            </c:strRef>
          </c:cat>
          <c:val>
            <c:numRef>
              <c:f>Sheet1!$B$2:$B$9</c:f>
              <c:numCache>
                <c:formatCode>General</c:formatCode>
                <c:ptCount val="8"/>
                <c:pt idx="0">
                  <c:v>20</c:v>
                </c:pt>
                <c:pt idx="1">
                  <c:v>40</c:v>
                </c:pt>
                <c:pt idx="2">
                  <c:v>20</c:v>
                </c:pt>
                <c:pt idx="3">
                  <c:v>20</c:v>
                </c:pt>
                <c:pt idx="4">
                  <c:v>40</c:v>
                </c:pt>
                <c:pt idx="5">
                  <c:v>0</c:v>
                </c:pt>
                <c:pt idx="6">
                  <c:v>0</c:v>
                </c:pt>
                <c:pt idx="7">
                  <c:v>0</c:v>
                </c:pt>
              </c:numCache>
            </c:numRef>
          </c:val>
          <c:extLst>
            <c:ext xmlns:c16="http://schemas.microsoft.com/office/drawing/2014/chart" uri="{C3380CC4-5D6E-409C-BE32-E72D297353CC}">
              <c16:uniqueId val="{00000000-C7D9-4E82-8394-FE9D93716657}"/>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63"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Kan inte besvara frågan</c:v>
                </c:pt>
                <c:pt idx="1">
                  <c:v>Nej, jag fick inte stöd av min chef att göra anmälan</c:v>
                </c:pt>
                <c:pt idx="2">
                  <c:v>Nej, på grund av rädsla för repressalier från den som utsatte mig för hot/våld</c:v>
                </c:pt>
                <c:pt idx="3">
                  <c:v>Nej, på vår arbetsplats anses det ingå en viss nivå av hot</c:v>
                </c:pt>
                <c:pt idx="4">
                  <c:v>Nej, jag själv tyckte inte det var någon idé</c:v>
                </c:pt>
                <c:pt idx="5">
                  <c:v>Nej, jag vet inte hur jag ska göra anmälan</c:v>
                </c:pt>
                <c:pt idx="6">
                  <c:v>Ja, min chef/arbetsgivare gjorde polisanmälan</c:v>
                </c:pt>
                <c:pt idx="7">
                  <c:v>Ja, jag gjorde anmälan själv</c:v>
                </c:pt>
              </c:strCache>
            </c:strRef>
          </c:cat>
          <c:val>
            <c:numRef>
              <c:f>Sheet1!$C$2:$C$9</c:f>
              <c:numCache>
                <c:formatCode>General</c:formatCode>
                <c:ptCount val="8"/>
                <c:pt idx="0">
                  <c:v>0</c:v>
                </c:pt>
                <c:pt idx="1">
                  <c:v>0</c:v>
                </c:pt>
                <c:pt idx="2">
                  <c:v>50</c:v>
                </c:pt>
                <c:pt idx="3">
                  <c:v>50</c:v>
                </c:pt>
                <c:pt idx="4">
                  <c:v>0</c:v>
                </c:pt>
                <c:pt idx="5">
                  <c:v>50</c:v>
                </c:pt>
                <c:pt idx="6">
                  <c:v>0</c:v>
                </c:pt>
                <c:pt idx="7">
                  <c:v>0</c:v>
                </c:pt>
              </c:numCache>
            </c:numRef>
          </c:val>
          <c:extLst>
            <c:ext xmlns:c16="http://schemas.microsoft.com/office/drawing/2014/chart" uri="{C3380CC4-5D6E-409C-BE32-E72D297353CC}">
              <c16:uniqueId val="{00000001-C7D9-4E82-8394-FE9D93716657}"/>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Har du, under de senaste 12 månaderna, varit utsatt för otillåten påverkan* i samband med att du utför ditt arbete? Flera svarsalternativ är möjliga.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Kan inte besvara frågan</c:v>
                </c:pt>
                <c:pt idx="1">
                  <c:v>Nej</c:v>
                </c:pt>
                <c:pt idx="2">
                  <c:v>Ja, från person inom organisationen (bolaget/ förvaltningen)</c:v>
                </c:pt>
                <c:pt idx="3">
                  <c:v>Ja, från person utanför organisationen (bolaget/ förvaltningen)</c:v>
                </c:pt>
              </c:strCache>
            </c:strRef>
          </c:cat>
          <c:val>
            <c:numRef>
              <c:f>Sheet1!$B$2:$B$5</c:f>
              <c:numCache>
                <c:formatCode>General</c:formatCode>
                <c:ptCount val="4"/>
                <c:pt idx="0">
                  <c:v>0.96153846153846156</c:v>
                </c:pt>
                <c:pt idx="1">
                  <c:v>98.07692307692308</c:v>
                </c:pt>
                <c:pt idx="2">
                  <c:v>0.96153846153846156</c:v>
                </c:pt>
                <c:pt idx="3">
                  <c:v>0</c:v>
                </c:pt>
              </c:numCache>
            </c:numRef>
          </c:val>
          <c:extLst>
            <c:ext xmlns:c16="http://schemas.microsoft.com/office/drawing/2014/chart" uri="{C3380CC4-5D6E-409C-BE32-E72D297353CC}">
              <c16:uniqueId val="{00000000-7F47-4EDF-B6E3-E1BE7C8BF6A3}"/>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Kan inte besvara frågan</c:v>
                </c:pt>
                <c:pt idx="1">
                  <c:v>Nej</c:v>
                </c:pt>
                <c:pt idx="2">
                  <c:v>Ja, från person inom organisationen (bolaget/ förvaltningen)</c:v>
                </c:pt>
                <c:pt idx="3">
                  <c:v>Ja, från person utanför organisationen (bolaget/ förvaltningen)</c:v>
                </c:pt>
              </c:strCache>
            </c:strRef>
          </c:cat>
          <c:val>
            <c:numRef>
              <c:f>Sheet1!$C$2:$C$5</c:f>
              <c:numCache>
                <c:formatCode>General</c:formatCode>
                <c:ptCount val="4"/>
                <c:pt idx="0">
                  <c:v>1.5503875968992249</c:v>
                </c:pt>
                <c:pt idx="1">
                  <c:v>97.674418604651166</c:v>
                </c:pt>
                <c:pt idx="2">
                  <c:v>0</c:v>
                </c:pt>
                <c:pt idx="3">
                  <c:v>0.77519379844961245</c:v>
                </c:pt>
              </c:numCache>
            </c:numRef>
          </c:val>
          <c:extLst>
            <c:ext xmlns:c16="http://schemas.microsoft.com/office/drawing/2014/chart" uri="{C3380CC4-5D6E-409C-BE32-E72D297353CC}">
              <c16:uniqueId val="{00000001-7F47-4EDF-B6E3-E1BE7C8BF6A3}"/>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Har du med anledning av otillåten påverkan:
- förändrat ett beslut eller förslag till beslut
- låtit bli att agera i enlighet med vad som förväntas av dig i ditt arbete
på grund av rädsla för repressalier från någon av nedanstående? Flera svarsalternativ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Ja, av annan (till exempel invånare/leverantör/extern konsult/hantverkare</c:v>
                </c:pt>
                <c:pt idx="2">
                  <c:v>Ja, av besökare/kund/anhörig</c:v>
                </c:pt>
                <c:pt idx="3">
                  <c:v>Ja, av brukare/elev</c:v>
                </c:pt>
                <c:pt idx="4">
                  <c:v>Ja, av chef</c:v>
                </c:pt>
                <c:pt idx="5">
                  <c:v>Ja, av kollega</c:v>
                </c:pt>
                <c:pt idx="6">
                  <c:v>Nej</c:v>
                </c:pt>
              </c:strCache>
            </c:strRef>
          </c:cat>
          <c:val>
            <c:numRef>
              <c:f>Sheet1!$B$2:$B$8</c:f>
              <c:numCache>
                <c:formatCode>General</c:formatCode>
                <c:ptCount val="7"/>
                <c:pt idx="0">
                  <c:v>0</c:v>
                </c:pt>
                <c:pt idx="1">
                  <c:v>0</c:v>
                </c:pt>
                <c:pt idx="2">
                  <c:v>100</c:v>
                </c:pt>
                <c:pt idx="3">
                  <c:v>100</c:v>
                </c:pt>
                <c:pt idx="4">
                  <c:v>100</c:v>
                </c:pt>
                <c:pt idx="5">
                  <c:v>100</c:v>
                </c:pt>
                <c:pt idx="6">
                  <c:v>0</c:v>
                </c:pt>
              </c:numCache>
            </c:numRef>
          </c:val>
          <c:extLst>
            <c:ext xmlns:c16="http://schemas.microsoft.com/office/drawing/2014/chart" uri="{C3380CC4-5D6E-409C-BE32-E72D297353CC}">
              <c16:uniqueId val="{00000000-C202-46BD-BD7C-BF623F709713}"/>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71"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Kan inte besvara frågan</c:v>
                </c:pt>
                <c:pt idx="1">
                  <c:v>Ja, av annan (till exempel invånare/leverantör/extern konsult/hantverkare</c:v>
                </c:pt>
                <c:pt idx="2">
                  <c:v>Ja, av besökare/kund/anhörig</c:v>
                </c:pt>
                <c:pt idx="3">
                  <c:v>Ja, av brukare/elev</c:v>
                </c:pt>
                <c:pt idx="4">
                  <c:v>Ja, av chef</c:v>
                </c:pt>
                <c:pt idx="5">
                  <c:v>Ja, av kollega</c:v>
                </c:pt>
                <c:pt idx="6">
                  <c:v>Nej</c:v>
                </c:pt>
              </c:strCache>
            </c:strRef>
          </c:cat>
          <c:val>
            <c:numRef>
              <c:f>Sheet1!$C$2:$C$8</c:f>
              <c:numCache>
                <c:formatCode>General</c:formatCode>
                <c:ptCount val="7"/>
                <c:pt idx="0">
                  <c:v>0</c:v>
                </c:pt>
                <c:pt idx="1">
                  <c:v>0</c:v>
                </c:pt>
                <c:pt idx="2">
                  <c:v>0</c:v>
                </c:pt>
                <c:pt idx="3">
                  <c:v>100</c:v>
                </c:pt>
                <c:pt idx="4">
                  <c:v>100</c:v>
                </c:pt>
                <c:pt idx="5">
                  <c:v>0</c:v>
                </c:pt>
                <c:pt idx="6">
                  <c:v>0</c:v>
                </c:pt>
              </c:numCache>
            </c:numRef>
          </c:val>
          <c:extLst>
            <c:ext xmlns:c16="http://schemas.microsoft.com/office/drawing/2014/chart" uri="{C3380CC4-5D6E-409C-BE32-E72D297353CC}">
              <c16:uniqueId val="{00000001-C202-46BD-BD7C-BF623F709713}"/>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Om du svarat ”Ja” på någon av tidigare frågor om ”hot och våld, kränkningar, trakasserier eller otillåten påverkan”: Har du fått något stöd på din arbetsplats att hantera detta? Flera svarsalternativ är möjliga. * (%)</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663"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Kan inte besvara frågan</c:v>
                </c:pt>
                <c:pt idx="1">
                  <c:v>Nej, vet inte vem jag skulle vända mig till</c:v>
                </c:pt>
                <c:pt idx="2">
                  <c:v>Nej, har sökt men inte fått någon hjälp</c:v>
                </c:pt>
                <c:pt idx="3">
                  <c:v>Nej, har inte sökt</c:v>
                </c:pt>
                <c:pt idx="4">
                  <c:v>Ja, av eller genom min fackliga organisation/ mitt skyddsombud</c:v>
                </c:pt>
                <c:pt idx="5">
                  <c:v>Ja, av eller genom HR-avdelning</c:v>
                </c:pt>
                <c:pt idx="6">
                  <c:v>Ja, av eller genom chef</c:v>
                </c:pt>
                <c:pt idx="7">
                  <c:v>Ja, av eller genom kollega</c:v>
                </c:pt>
              </c:strCache>
            </c:strRef>
          </c:cat>
          <c:val>
            <c:numRef>
              <c:f>Sheet1!$B$2:$B$9</c:f>
              <c:numCache>
                <c:formatCode>General</c:formatCode>
                <c:ptCount val="8"/>
                <c:pt idx="0">
                  <c:v>23.076923076923077</c:v>
                </c:pt>
                <c:pt idx="1">
                  <c:v>7.6923076923076925</c:v>
                </c:pt>
                <c:pt idx="2">
                  <c:v>23.076923076923077</c:v>
                </c:pt>
                <c:pt idx="3">
                  <c:v>30.76923076923077</c:v>
                </c:pt>
                <c:pt idx="4">
                  <c:v>7.6923076923076925</c:v>
                </c:pt>
                <c:pt idx="5">
                  <c:v>0</c:v>
                </c:pt>
                <c:pt idx="6">
                  <c:v>0</c:v>
                </c:pt>
                <c:pt idx="7">
                  <c:v>7.6923076923076925</c:v>
                </c:pt>
              </c:numCache>
            </c:numRef>
          </c:val>
          <c:extLst>
            <c:ext xmlns:c16="http://schemas.microsoft.com/office/drawing/2014/chart" uri="{C3380CC4-5D6E-409C-BE32-E72D297353CC}">
              <c16:uniqueId val="{00000000-72AB-491B-B519-61875567117D}"/>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663"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Kan inte besvara frågan</c:v>
                </c:pt>
                <c:pt idx="1">
                  <c:v>Nej, vet inte vem jag skulle vända mig till</c:v>
                </c:pt>
                <c:pt idx="2">
                  <c:v>Nej, har sökt men inte fått någon hjälp</c:v>
                </c:pt>
                <c:pt idx="3">
                  <c:v>Nej, har inte sökt</c:v>
                </c:pt>
                <c:pt idx="4">
                  <c:v>Ja, av eller genom min fackliga organisation/ mitt skyddsombud</c:v>
                </c:pt>
                <c:pt idx="5">
                  <c:v>Ja, av eller genom HR-avdelning</c:v>
                </c:pt>
                <c:pt idx="6">
                  <c:v>Ja, av eller genom chef</c:v>
                </c:pt>
                <c:pt idx="7">
                  <c:v>Ja, av eller genom kollega</c:v>
                </c:pt>
              </c:strCache>
            </c:strRef>
          </c:cat>
          <c:val>
            <c:numRef>
              <c:f>Sheet1!$C$2:$C$9</c:f>
              <c:numCache>
                <c:formatCode>General</c:formatCode>
                <c:ptCount val="8"/>
                <c:pt idx="0">
                  <c:v>40</c:v>
                </c:pt>
                <c:pt idx="1">
                  <c:v>0</c:v>
                </c:pt>
                <c:pt idx="2">
                  <c:v>10</c:v>
                </c:pt>
                <c:pt idx="3">
                  <c:v>30</c:v>
                </c:pt>
                <c:pt idx="4">
                  <c:v>0</c:v>
                </c:pt>
                <c:pt idx="5">
                  <c:v>10</c:v>
                </c:pt>
                <c:pt idx="6">
                  <c:v>20</c:v>
                </c:pt>
                <c:pt idx="7">
                  <c:v>10</c:v>
                </c:pt>
              </c:numCache>
            </c:numRef>
          </c:val>
          <c:extLst>
            <c:ext xmlns:c16="http://schemas.microsoft.com/office/drawing/2014/chart" uri="{C3380CC4-5D6E-409C-BE32-E72D297353CC}">
              <c16:uniqueId val="{00000001-72AB-491B-B519-61875567117D}"/>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000" b="0" i="0" u="none" strike="noStrike">
                <a:solidFill>
                  <a:srgbClr val="000000"/>
                </a:solidFill>
                <a:latin typeface="Arial"/>
              </a:defRPr>
            </a:pPr>
            <a:r>
              <a:rPr lang="sv-SE" sz="1000" b="0" i="0" u="none" strike="noStrike">
                <a:solidFill>
                  <a:srgbClr val="000000"/>
                </a:solidFill>
                <a:latin typeface="Arial"/>
              </a:rPr>
              <a:t>Om du svarat ”Ja” på någon av tidigare frågor om ”hot och våld, kränkningar, trakasserier eller otillåten påverkan”: Har du rapporterat det som riskobservation, tillbud, olycksfall eller kränkning/diskriminering i IT-stödet för händelser i arbetsmiljön (e</a:t>
            </a:r>
          </a:p>
        </c:rich>
      </c:tx>
      <c:overlay val="0"/>
    </c:title>
    <c:autoTitleDeleted val="0"/>
    <c:plotArea>
      <c:layout/>
      <c:barChart>
        <c:barDir val="bar"/>
        <c:grouping val="clustered"/>
        <c:varyColors val="0"/>
        <c:ser>
          <c:idx val="0"/>
          <c:order val="0"/>
          <c:tx>
            <c:strRef>
              <c:f>Sheet1!$B$1</c:f>
              <c:strCache>
                <c:ptCount val="1"/>
                <c:pt idx="0">
                  <c:v>Årlig medarbetarundersökning 2024/Göteborgs Stads Leasing AB</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Kan inte besvara frågan</c:v>
                </c:pt>
                <c:pt idx="1">
                  <c:v>Nej, på grund av rädsla för den som utsatte mig för hot/våld/otillåten påverkan/kränkning/trakasserier</c:v>
                </c:pt>
                <c:pt idx="2">
                  <c:v>Nej, jag vet inte hur jag ska göra </c:v>
                </c:pt>
                <c:pt idx="3">
                  <c:v>Ja</c:v>
                </c:pt>
              </c:strCache>
            </c:strRef>
          </c:cat>
          <c:val>
            <c:numRef>
              <c:f>Sheet1!$B$2:$B$5</c:f>
              <c:numCache>
                <c:formatCode>General</c:formatCode>
                <c:ptCount val="4"/>
                <c:pt idx="0">
                  <c:v>46.153846153846153</c:v>
                </c:pt>
                <c:pt idx="1">
                  <c:v>15.384615384615385</c:v>
                </c:pt>
                <c:pt idx="2">
                  <c:v>15.384615384615385</c:v>
                </c:pt>
                <c:pt idx="3">
                  <c:v>23.076923076923077</c:v>
                </c:pt>
              </c:numCache>
            </c:numRef>
          </c:val>
          <c:extLst>
            <c:ext xmlns:c16="http://schemas.microsoft.com/office/drawing/2014/chart" uri="{C3380CC4-5D6E-409C-BE32-E72D297353CC}">
              <c16:uniqueId val="{00000000-099C-492D-9395-C0C2897EA713}"/>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Kan inte besvara frågan</c:v>
                </c:pt>
                <c:pt idx="1">
                  <c:v>Nej, på grund av rädsla för den som utsatte mig för hot/våld/otillåten påverkan/kränkning/trakasserier</c:v>
                </c:pt>
                <c:pt idx="2">
                  <c:v>Nej, jag vet inte hur jag ska göra </c:v>
                </c:pt>
                <c:pt idx="3">
                  <c:v>Ja</c:v>
                </c:pt>
              </c:strCache>
            </c:strRef>
          </c:cat>
          <c:val>
            <c:numRef>
              <c:f>Sheet1!$C$2:$C$5</c:f>
              <c:numCache>
                <c:formatCode>General</c:formatCode>
                <c:ptCount val="4"/>
                <c:pt idx="0">
                  <c:v>50</c:v>
                </c:pt>
                <c:pt idx="1">
                  <c:v>10</c:v>
                </c:pt>
                <c:pt idx="2">
                  <c:v>20</c:v>
                </c:pt>
                <c:pt idx="3">
                  <c:v>20</c:v>
                </c:pt>
              </c:numCache>
            </c:numRef>
          </c:val>
          <c:extLst>
            <c:ext xmlns:c16="http://schemas.microsoft.com/office/drawing/2014/chart" uri="{C3380CC4-5D6E-409C-BE32-E72D297353CC}">
              <c16:uniqueId val="{00000001-099C-492D-9395-C0C2897EA713}"/>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100"/>
          <c:min val="0"/>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100"/>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Ledningsgruppen</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vår ledningsgrupp satsar vi på att utveckla samarbetet mellan olika enheter, avdelningar, förvaltningar och bolag inom staden *</c:v>
                </c:pt>
                <c:pt idx="1">
                  <c:v>Jag upplever att alla deltar aktivt vid möten i vår ledningsgrupp *</c:v>
                </c:pt>
                <c:pt idx="2">
                  <c:v>Jag upplever att våra möten i ledningsgruppen är givande och effektiva *</c:v>
                </c:pt>
                <c:pt idx="3">
                  <c:v>Jag upplever att vår ledningsgrupp prioriterar rätt frågor *</c:v>
                </c:pt>
                <c:pt idx="4">
                  <c:v>Jag upplever att vi i vår ledningsgrupp samarbetar bra med varandra *</c:v>
                </c:pt>
              </c:strCache>
            </c:strRef>
          </c:cat>
          <c:val>
            <c:numRef>
              <c:f>Sheet1!$B$2:$B$6</c:f>
              <c:numCache>
                <c:formatCode>General</c:formatCode>
                <c:ptCount val="5"/>
                <c:pt idx="0">
                  <c:v>4.0999999999999996</c:v>
                </c:pt>
                <c:pt idx="1">
                  <c:v>4.5</c:v>
                </c:pt>
                <c:pt idx="2">
                  <c:v>3.8</c:v>
                </c:pt>
                <c:pt idx="3">
                  <c:v>4.0999999999999996</c:v>
                </c:pt>
                <c:pt idx="4">
                  <c:v>4.4000000000000004</c:v>
                </c:pt>
              </c:numCache>
            </c:numRef>
          </c:val>
          <c:extLst>
            <c:ext xmlns:c16="http://schemas.microsoft.com/office/drawing/2014/chart" uri="{C3380CC4-5D6E-409C-BE32-E72D297353CC}">
              <c16:uniqueId val="{00000000-0A16-46C2-A39F-62BD09A737CA}"/>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vår ledningsgrupp satsar vi på att utveckla samarbetet mellan olika enheter, avdelningar, förvaltningar och bolag inom staden *</c:v>
                </c:pt>
                <c:pt idx="1">
                  <c:v>Jag upplever att alla deltar aktivt vid möten i vår ledningsgrupp *</c:v>
                </c:pt>
                <c:pt idx="2">
                  <c:v>Jag upplever att våra möten i ledningsgruppen är givande och effektiva *</c:v>
                </c:pt>
                <c:pt idx="3">
                  <c:v>Jag upplever att vår ledningsgrupp prioriterar rätt frågor *</c:v>
                </c:pt>
                <c:pt idx="4">
                  <c:v>Jag upplever att vi i vår ledningsgrupp samarbetar bra med varandra *</c:v>
                </c:pt>
              </c:strCache>
            </c:strRef>
          </c:cat>
          <c:val>
            <c:numRef>
              <c:f>Sheet1!$C$2:$C$6</c:f>
              <c:numCache>
                <c:formatCode>General</c:formatCode>
                <c:ptCount val="5"/>
                <c:pt idx="0">
                  <c:v>4.5999999999999996</c:v>
                </c:pt>
                <c:pt idx="1">
                  <c:v>4.5</c:v>
                </c:pt>
                <c:pt idx="2">
                  <c:v>4.4000000000000004</c:v>
                </c:pt>
                <c:pt idx="3">
                  <c:v>4.5</c:v>
                </c:pt>
                <c:pt idx="4">
                  <c:v>4.5999999999999996</c:v>
                </c:pt>
              </c:numCache>
            </c:numRef>
          </c:val>
          <c:extLst>
            <c:ext xmlns:c16="http://schemas.microsoft.com/office/drawing/2014/chart" uri="{C3380CC4-5D6E-409C-BE32-E72D297353CC}">
              <c16:uniqueId val="{00000001-0A16-46C2-A39F-62BD09A737CA}"/>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title>
      <c:tx>
        <c:rich>
          <a:bodyPr/>
          <a:lstStyle/>
          <a:p>
            <a:pPr algn="l">
              <a:defRPr sz="1600" b="0" i="0" u="none" strike="noStrike">
                <a:solidFill>
                  <a:srgbClr val="000000"/>
                </a:solidFill>
                <a:latin typeface="Arial Black"/>
              </a:defRPr>
            </a:pPr>
            <a:r>
              <a:rPr lang="sv-SE" sz="1600" b="0" i="0" u="none" strike="noStrike">
                <a:solidFill>
                  <a:srgbClr val="000000"/>
                </a:solidFill>
                <a:latin typeface="Arial Black"/>
              </a:rPr>
              <a:t>Stöd till chef</a:t>
            </a:r>
          </a:p>
        </c:rich>
      </c:tx>
      <c:overlay val="0"/>
    </c:title>
    <c:autoTitleDeleted val="0"/>
    <c:plotArea>
      <c:layout/>
      <c:barChart>
        <c:barDir val="bar"/>
        <c:grouping val="clustered"/>
        <c:varyColors val="0"/>
        <c:ser>
          <c:idx val="0"/>
          <c:order val="0"/>
          <c:tx>
            <c:strRef>
              <c:f>Sheet1!$B$1</c:f>
              <c:strCache>
                <c:ptCount val="1"/>
                <c:pt idx="0">
                  <c:v>2024</c:v>
                </c:pt>
              </c:strCache>
            </c:strRef>
          </c:tx>
          <c:spPr>
            <a:solidFill>
              <a:srgbClr val="CCCCCC"/>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Jag upplever att jag har förutsättningar för att utöva mitt ledarskap och att utveckla verksamheten *</c:v>
                </c:pt>
                <c:pt idx="1">
                  <c:v>Min närmaste chef har förståelse och insikt om vilka organisatoriska förutsättningar* jag behöver för att utföra mitt arbete *</c:v>
                </c:pt>
                <c:pt idx="2">
                  <c:v>Jag och min närmaste chef har regelbundna individuella möten *</c:v>
                </c:pt>
                <c:pt idx="3">
                  <c:v>Det finns fungerande forum där jag kan få stöd att lösa problem som jag inte har tillräckliga resurser eller befogenheter att klara av på egen hand  *</c:v>
                </c:pt>
                <c:pt idx="4">
                  <c:v>Jag har det stöd jag behöver för att utföra mitt arbete (till exempel från HR, ekonomi, utveckling, kommunikation, administration) *</c:v>
                </c:pt>
              </c:strCache>
            </c:strRef>
          </c:cat>
          <c:val>
            <c:numRef>
              <c:f>Sheet1!$B$2:$B$6</c:f>
              <c:numCache>
                <c:formatCode>General</c:formatCode>
                <c:ptCount val="5"/>
                <c:pt idx="0">
                  <c:v>4.8</c:v>
                </c:pt>
                <c:pt idx="1">
                  <c:v>4.8</c:v>
                </c:pt>
                <c:pt idx="2">
                  <c:v>4.4000000000000004</c:v>
                </c:pt>
                <c:pt idx="3">
                  <c:v>4.5</c:v>
                </c:pt>
                <c:pt idx="4">
                  <c:v>4.4000000000000004</c:v>
                </c:pt>
              </c:numCache>
            </c:numRef>
          </c:val>
          <c:extLst>
            <c:ext xmlns:c16="http://schemas.microsoft.com/office/drawing/2014/chart" uri="{C3380CC4-5D6E-409C-BE32-E72D297353CC}">
              <c16:uniqueId val="{00000000-82BB-4E8F-A699-37D2F3D5D228}"/>
            </c:ext>
          </c:extLst>
        </c:ser>
        <c:ser>
          <c:idx val="1"/>
          <c:order val="1"/>
          <c:tx>
            <c:strRef>
              <c:f>Sheet1!$C$1</c:f>
              <c:strCache>
                <c:ptCount val="1"/>
                <c:pt idx="0">
                  <c:v>Årlig medarbetarundersökning 2025/Göteborgs Stads Leasing AB</c:v>
                </c:pt>
              </c:strCache>
            </c:strRef>
          </c:tx>
          <c:spPr>
            <a:solidFill>
              <a:srgbClr val="2196F3"/>
            </a:solidFill>
            <a:effectLst/>
          </c:spPr>
          <c:invertIfNegative val="0"/>
          <c:dLbls>
            <c:numFmt formatCode="##.0" sourceLinked="0"/>
            <c:spPr>
              <a:noFill/>
              <a:ln>
                <a:noFill/>
              </a:ln>
              <a:effectLst/>
            </c:spPr>
            <c:txPr>
              <a:bodyPr/>
              <a:lstStyle/>
              <a:p>
                <a:pPr>
                  <a:defRPr sz="1000" b="0" i="0" u="none" strike="noStrike">
                    <a:solidFill>
                      <a:srgbClr val="000000"/>
                    </a:solidFill>
                    <a:latin typeface="Aria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Jag upplever att jag har förutsättningar för att utöva mitt ledarskap och att utveckla verksamheten *</c:v>
                </c:pt>
                <c:pt idx="1">
                  <c:v>Min närmaste chef har förståelse och insikt om vilka organisatoriska förutsättningar* jag behöver för att utföra mitt arbete *</c:v>
                </c:pt>
                <c:pt idx="2">
                  <c:v>Jag och min närmaste chef har regelbundna individuella möten *</c:v>
                </c:pt>
                <c:pt idx="3">
                  <c:v>Det finns fungerande forum där jag kan få stöd att lösa problem som jag inte har tillräckliga resurser eller befogenheter att klara av på egen hand  *</c:v>
                </c:pt>
                <c:pt idx="4">
                  <c:v>Jag har det stöd jag behöver för att utföra mitt arbete (till exempel från HR, ekonomi, utveckling, kommunikation, administration) *</c:v>
                </c:pt>
              </c:strCache>
            </c:strRef>
          </c:cat>
          <c:val>
            <c:numRef>
              <c:f>Sheet1!$C$2:$C$6</c:f>
              <c:numCache>
                <c:formatCode>General</c:formatCode>
                <c:ptCount val="5"/>
                <c:pt idx="0">
                  <c:v>4.7</c:v>
                </c:pt>
                <c:pt idx="1">
                  <c:v>4.5</c:v>
                </c:pt>
                <c:pt idx="2">
                  <c:v>4.3</c:v>
                </c:pt>
                <c:pt idx="3">
                  <c:v>4.0999999999999996</c:v>
                </c:pt>
                <c:pt idx="4">
                  <c:v>4.4000000000000004</c:v>
                </c:pt>
              </c:numCache>
            </c:numRef>
          </c:val>
          <c:extLst>
            <c:ext xmlns:c16="http://schemas.microsoft.com/office/drawing/2014/chart" uri="{C3380CC4-5D6E-409C-BE32-E72D297353CC}">
              <c16:uniqueId val="{00000001-82BB-4E8F-A699-37D2F3D5D228}"/>
            </c:ext>
          </c:extLst>
        </c:ser>
        <c:dLbls>
          <c:showLegendKey val="0"/>
          <c:showVal val="1"/>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out"/>
        <c:minorTickMark val="none"/>
        <c:tickLblPos val="nextTo"/>
        <c:spPr>
          <a:ln w="12700" cap="flat">
            <a:solidFill>
              <a:srgbClr val="888888"/>
            </a:solidFill>
            <a:prstDash val="solid"/>
            <a:round/>
          </a:ln>
        </c:spPr>
        <c:txPr>
          <a:bodyPr/>
          <a:lstStyle/>
          <a:p>
            <a:pPr>
              <a:defRPr sz="1000" b="0" i="0" u="none" strike="noStrike">
                <a:solidFill>
                  <a:srgbClr val="000000"/>
                </a:solidFill>
                <a:latin typeface="Arial"/>
              </a:defRPr>
            </a:pPr>
            <a:endParaRPr lang="en-US"/>
          </a:p>
        </c:txPr>
        <c:crossAx val="2094734552"/>
        <c:crosses val="autoZero"/>
        <c:auto val="1"/>
        <c:lblAlgn val="ctr"/>
        <c:lblOffset val="100"/>
        <c:noMultiLvlLbl val="1"/>
      </c:catAx>
      <c:valAx>
        <c:axId val="2094734552"/>
        <c:scaling>
          <c:orientation val="minMax"/>
          <c:max val="5"/>
          <c:min val="1"/>
        </c:scaling>
        <c:delete val="0"/>
        <c:axPos val="b"/>
        <c:majorGridlines>
          <c:spPr>
            <a:ln w="12700" cap="flat">
              <a:solidFill>
                <a:srgbClr val="888888"/>
              </a:solidFill>
              <a:prstDash val="solid"/>
              <a:round/>
            </a:ln>
          </c:spPr>
        </c:majorGridlines>
        <c:numFmt formatCode="General" sourceLinked="0"/>
        <c:majorTickMark val="out"/>
        <c:minorTickMark val="none"/>
        <c:tickLblPos val="low"/>
        <c:spPr>
          <a:ln w="12700" cap="flat">
            <a:solidFill>
              <a:srgbClr val="888888"/>
            </a:solidFill>
            <a:prstDash val="solid"/>
            <a:round/>
          </a:ln>
        </c:spPr>
        <c:txPr>
          <a:bodyPr/>
          <a:lstStyle/>
          <a:p>
            <a:pPr>
              <a:defRPr sz="1200" b="0" i="0" u="none" strike="noStrike">
                <a:solidFill>
                  <a:srgbClr val="000000"/>
                </a:solidFill>
                <a:latin typeface="Arial"/>
              </a:defRPr>
            </a:pPr>
            <a:endParaRPr lang="en-US"/>
          </a:p>
        </c:txPr>
        <c:crossAx val="2094734554"/>
        <c:crosses val="autoZero"/>
        <c:crossBetween val="between"/>
        <c:majorUnit val="4"/>
      </c:valAx>
      <c:spPr>
        <a:noFill/>
        <a:ln>
          <a:noFill/>
        </a:ln>
        <a:effectLst/>
      </c:spPr>
    </c:plotArea>
    <c:legend>
      <c:legendPos val="b"/>
      <c:overlay val="0"/>
      <c:txPr>
        <a:bodyPr/>
        <a:lstStyle/>
        <a:p>
          <a:pPr>
            <a:defRPr sz="800">
              <a:solidFill>
                <a:srgbClr val="666666"/>
              </a:solidFill>
              <a:latin typeface="Arial"/>
              <a:cs typeface="Arial"/>
            </a:defRPr>
          </a:pPr>
          <a:endParaRPr lang="en-US"/>
        </a:p>
      </c:txPr>
    </c:legend>
    <c:plotVisOnly val="1"/>
    <c:dispBlanksAs val="span"/>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1"/>
  <c:style val="2"/>
  <c:chart>
    <c:autoTitleDeleted val="1"/>
    <c:plotArea>
      <c:layout/>
      <c:pieChart>
        <c:varyColors val="1"/>
        <c:ser>
          <c:idx val="0"/>
          <c:order val="0"/>
          <c:tx>
            <c:strRef>
              <c:f>Sheet1!$B$1</c:f>
              <c:strCache>
                <c:ptCount val="1"/>
                <c:pt idx="0">
                  <c:v>HME - Delindex Motivation</c:v>
                </c:pt>
              </c:strCache>
            </c:strRef>
          </c:tx>
          <c:spPr>
            <a:solidFill>
              <a:schemeClr val="accent1"/>
            </a:solidFill>
            <a:ln w="9525" cap="flat">
              <a:solidFill>
                <a:srgbClr val="F9F9F9"/>
              </a:solidFill>
              <a:prstDash val="solid"/>
              <a:round/>
            </a:ln>
            <a:effectLst/>
          </c:spPr>
          <c:dPt>
            <c:idx val="0"/>
            <c:bubble3D val="0"/>
            <c:spPr>
              <a:solidFill>
                <a:srgbClr val="5DA5DA"/>
              </a:solidFill>
              <a:effectLst/>
            </c:spPr>
            <c:extLst>
              <c:ext xmlns:c16="http://schemas.microsoft.com/office/drawing/2014/chart" uri="{C3380CC4-5D6E-409C-BE32-E72D297353CC}">
                <c16:uniqueId val="{00000001-46F6-4A48-9AEA-5C99ED16F39A}"/>
              </c:ext>
            </c:extLst>
          </c:dPt>
          <c:dPt>
            <c:idx val="1"/>
            <c:bubble3D val="0"/>
            <c:spPr>
              <a:solidFill>
                <a:srgbClr val="FAA43A"/>
              </a:solidFill>
              <a:effectLst/>
            </c:spPr>
            <c:extLst>
              <c:ext xmlns:c16="http://schemas.microsoft.com/office/drawing/2014/chart" uri="{C3380CC4-5D6E-409C-BE32-E72D297353CC}">
                <c16:uniqueId val="{00000003-46F6-4A48-9AEA-5C99ED16F39A}"/>
              </c:ext>
            </c:extLst>
          </c:dPt>
          <c:cat>
            <c:strRef>
              <c:f>Sheet1!$A$2:$A$3</c:f>
              <c:strCache>
                <c:ptCount val="2"/>
                <c:pt idx="1">
                  <c:v>HME/Motivation</c:v>
                </c:pt>
              </c:strCache>
            </c:strRef>
          </c:cat>
          <c:val>
            <c:numRef>
              <c:f>Sheet1!$B$2:$B$3</c:f>
              <c:numCache>
                <c:formatCode>General</c:formatCode>
                <c:ptCount val="2"/>
                <c:pt idx="0">
                  <c:v>81.007751937984494</c:v>
                </c:pt>
                <c:pt idx="1">
                  <c:v>18.992248062015506</c:v>
                </c:pt>
              </c:numCache>
            </c:numRef>
          </c:val>
          <c:extLst>
            <c:ext xmlns:c16="http://schemas.microsoft.com/office/drawing/2014/chart" uri="{C3380CC4-5D6E-409C-BE32-E72D297353CC}">
              <c16:uniqueId val="{00000004-46F6-4A48-9AEA-5C99ED16F39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86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Diskussionfrågor:
Vilka är våra styrkor och varför?
Hur kan vi bibehålla eller utveckla våra styrkor?
Vilka är våra utvecklingsområden och varför? 
Vilket av våra utvecklingsområden är viktigast att arbeta med på kort sikt? 
Vilket av våra utvecklingsområden är viktigast att arbeta med på lång sikt?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spTree>
      <p:nvGrpSpPr>
        <p:cNvPr id="1" name=""/>
        <p:cNvGrpSpPr/>
        <p:nvPr/>
      </p:nvGrpSpPr>
      <p:grpSpPr>
        <a:xfrm>
          <a:off x="0" y="0"/>
          <a:ext cx="0" cy="0"/>
          <a:chOff x="0" y="0"/>
          <a:chExt cx="0" cy="0"/>
        </a:xfrm>
      </p:grpSpPr>
      <p:pic>
        <p:nvPicPr>
          <p:cNvPr id="2" name="Image 0" descr="https://bngaged.io/goteborg/files/presentation/göteborg background.pn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3.xml"/><Relationship Id="rId18" Type="http://schemas.openxmlformats.org/officeDocument/2006/relationships/chart" Target="../charts/chart18.xml"/><Relationship Id="rId26" Type="http://schemas.openxmlformats.org/officeDocument/2006/relationships/chart" Target="../charts/chart26.xml"/><Relationship Id="rId3" Type="http://schemas.openxmlformats.org/officeDocument/2006/relationships/image" Target="../media/image1.png"/><Relationship Id="rId21" Type="http://schemas.openxmlformats.org/officeDocument/2006/relationships/chart" Target="../charts/chart21.xml"/><Relationship Id="rId7" Type="http://schemas.openxmlformats.org/officeDocument/2006/relationships/chart" Target="../charts/chart7.xml"/><Relationship Id="rId12" Type="http://schemas.openxmlformats.org/officeDocument/2006/relationships/chart" Target="../charts/chart12.xml"/><Relationship Id="rId17" Type="http://schemas.openxmlformats.org/officeDocument/2006/relationships/chart" Target="../charts/chart17.xml"/><Relationship Id="rId25" Type="http://schemas.openxmlformats.org/officeDocument/2006/relationships/chart" Target="../charts/chart25.xml"/><Relationship Id="rId2" Type="http://schemas.openxmlformats.org/officeDocument/2006/relationships/notesSlide" Target="../notesSlides/notesSlide10.xml"/><Relationship Id="rId16" Type="http://schemas.openxmlformats.org/officeDocument/2006/relationships/chart" Target="../charts/chart16.xml"/><Relationship Id="rId20" Type="http://schemas.openxmlformats.org/officeDocument/2006/relationships/chart" Target="../charts/chart20.xml"/><Relationship Id="rId1" Type="http://schemas.openxmlformats.org/officeDocument/2006/relationships/slideLayout" Target="../slideLayouts/slideLayout1.xml"/><Relationship Id="rId6" Type="http://schemas.openxmlformats.org/officeDocument/2006/relationships/chart" Target="../charts/chart6.xml"/><Relationship Id="rId11" Type="http://schemas.openxmlformats.org/officeDocument/2006/relationships/chart" Target="../charts/chart11.xml"/><Relationship Id="rId24" Type="http://schemas.openxmlformats.org/officeDocument/2006/relationships/chart" Target="../charts/chart24.xml"/><Relationship Id="rId5" Type="http://schemas.openxmlformats.org/officeDocument/2006/relationships/chart" Target="../charts/chart5.xml"/><Relationship Id="rId15" Type="http://schemas.openxmlformats.org/officeDocument/2006/relationships/chart" Target="../charts/chart15.xml"/><Relationship Id="rId23" Type="http://schemas.openxmlformats.org/officeDocument/2006/relationships/chart" Target="../charts/chart23.xml"/><Relationship Id="rId10" Type="http://schemas.openxmlformats.org/officeDocument/2006/relationships/chart" Target="../charts/chart10.xml"/><Relationship Id="rId19" Type="http://schemas.openxmlformats.org/officeDocument/2006/relationships/chart" Target="../charts/chart19.xml"/><Relationship Id="rId4" Type="http://schemas.openxmlformats.org/officeDocument/2006/relationships/chart" Target="../charts/chart4.xml"/><Relationship Id="rId9" Type="http://schemas.openxmlformats.org/officeDocument/2006/relationships/chart" Target="../charts/chart9.xml"/><Relationship Id="rId14" Type="http://schemas.openxmlformats.org/officeDocument/2006/relationships/chart" Target="../charts/chart14.xml"/><Relationship Id="rId22" Type="http://schemas.openxmlformats.org/officeDocument/2006/relationships/chart" Target="../charts/chart22.xml"/><Relationship Id="rId27" Type="http://schemas.openxmlformats.org/officeDocument/2006/relationships/chart" Target="../charts/char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3" Type="http://schemas.openxmlformats.org/officeDocument/2006/relationships/chart" Target="../charts/chart37.xml"/><Relationship Id="rId18" Type="http://schemas.openxmlformats.org/officeDocument/2006/relationships/chart" Target="../charts/chart42.xml"/><Relationship Id="rId26" Type="http://schemas.openxmlformats.org/officeDocument/2006/relationships/chart" Target="../charts/chart50.xml"/><Relationship Id="rId3" Type="http://schemas.openxmlformats.org/officeDocument/2006/relationships/image" Target="../media/image1.png"/><Relationship Id="rId21" Type="http://schemas.openxmlformats.org/officeDocument/2006/relationships/chart" Target="../charts/chart45.xml"/><Relationship Id="rId34" Type="http://schemas.openxmlformats.org/officeDocument/2006/relationships/chart" Target="../charts/chart58.xml"/><Relationship Id="rId7" Type="http://schemas.openxmlformats.org/officeDocument/2006/relationships/chart" Target="../charts/chart31.xml"/><Relationship Id="rId12" Type="http://schemas.openxmlformats.org/officeDocument/2006/relationships/chart" Target="../charts/chart36.xml"/><Relationship Id="rId17" Type="http://schemas.openxmlformats.org/officeDocument/2006/relationships/chart" Target="../charts/chart41.xml"/><Relationship Id="rId25" Type="http://schemas.openxmlformats.org/officeDocument/2006/relationships/chart" Target="../charts/chart49.xml"/><Relationship Id="rId33" Type="http://schemas.openxmlformats.org/officeDocument/2006/relationships/chart" Target="../charts/chart57.xml"/><Relationship Id="rId2" Type="http://schemas.openxmlformats.org/officeDocument/2006/relationships/notesSlide" Target="../notesSlides/notesSlide12.xml"/><Relationship Id="rId16" Type="http://schemas.openxmlformats.org/officeDocument/2006/relationships/chart" Target="../charts/chart40.xml"/><Relationship Id="rId20" Type="http://schemas.openxmlformats.org/officeDocument/2006/relationships/chart" Target="../charts/chart44.xml"/><Relationship Id="rId29" Type="http://schemas.openxmlformats.org/officeDocument/2006/relationships/chart" Target="../charts/chart53.xml"/><Relationship Id="rId1" Type="http://schemas.openxmlformats.org/officeDocument/2006/relationships/slideLayout" Target="../slideLayouts/slideLayout1.xml"/><Relationship Id="rId6" Type="http://schemas.openxmlformats.org/officeDocument/2006/relationships/chart" Target="../charts/chart30.xml"/><Relationship Id="rId11" Type="http://schemas.openxmlformats.org/officeDocument/2006/relationships/chart" Target="../charts/chart35.xml"/><Relationship Id="rId24" Type="http://schemas.openxmlformats.org/officeDocument/2006/relationships/chart" Target="../charts/chart48.xml"/><Relationship Id="rId32" Type="http://schemas.openxmlformats.org/officeDocument/2006/relationships/chart" Target="../charts/chart56.xml"/><Relationship Id="rId5" Type="http://schemas.openxmlformats.org/officeDocument/2006/relationships/chart" Target="../charts/chart29.xml"/><Relationship Id="rId15" Type="http://schemas.openxmlformats.org/officeDocument/2006/relationships/chart" Target="../charts/chart39.xml"/><Relationship Id="rId23" Type="http://schemas.openxmlformats.org/officeDocument/2006/relationships/chart" Target="../charts/chart47.xml"/><Relationship Id="rId28" Type="http://schemas.openxmlformats.org/officeDocument/2006/relationships/chart" Target="../charts/chart52.xml"/><Relationship Id="rId36" Type="http://schemas.openxmlformats.org/officeDocument/2006/relationships/chart" Target="../charts/chart60.xml"/><Relationship Id="rId10" Type="http://schemas.openxmlformats.org/officeDocument/2006/relationships/chart" Target="../charts/chart34.xml"/><Relationship Id="rId19" Type="http://schemas.openxmlformats.org/officeDocument/2006/relationships/chart" Target="../charts/chart43.xml"/><Relationship Id="rId31" Type="http://schemas.openxmlformats.org/officeDocument/2006/relationships/chart" Target="../charts/chart55.xml"/><Relationship Id="rId4" Type="http://schemas.openxmlformats.org/officeDocument/2006/relationships/chart" Target="../charts/chart28.xml"/><Relationship Id="rId9" Type="http://schemas.openxmlformats.org/officeDocument/2006/relationships/chart" Target="../charts/chart33.xml"/><Relationship Id="rId14" Type="http://schemas.openxmlformats.org/officeDocument/2006/relationships/chart" Target="../charts/chart38.xml"/><Relationship Id="rId22" Type="http://schemas.openxmlformats.org/officeDocument/2006/relationships/chart" Target="../charts/chart46.xml"/><Relationship Id="rId27" Type="http://schemas.openxmlformats.org/officeDocument/2006/relationships/chart" Target="../charts/chart51.xml"/><Relationship Id="rId30" Type="http://schemas.openxmlformats.org/officeDocument/2006/relationships/chart" Target="../charts/chart54.xml"/><Relationship Id="rId35" Type="http://schemas.openxmlformats.org/officeDocument/2006/relationships/chart" Target="../charts/chart59.xml"/><Relationship Id="rId8" Type="http://schemas.openxmlformats.org/officeDocument/2006/relationships/chart" Target="../charts/char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6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6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6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6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6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6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6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7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7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7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7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7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7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76.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chart" Target="../charts/chart7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chart" Target="../charts/chart7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79.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chart" Target="../charts/chart80.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chart" Target="../charts/chart8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chart" Target="../charts/chart8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chart" Target="../charts/chart8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chart" Target="../charts/chart8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chart" Target="../charts/chart85.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chart" Target="../charts/chart86.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hart" Target="../charts/chart8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6573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Årlig medarbetarundersökning 2025</a:t>
            </a:r>
            <a:endParaRPr lang="en-US" sz="2800" dirty="0"/>
          </a:p>
        </p:txBody>
      </p:sp>
      <p:sp>
        <p:nvSpPr>
          <p:cNvPr id="3" name="Text 1"/>
          <p:cNvSpPr/>
          <p:nvPr/>
        </p:nvSpPr>
        <p:spPr>
          <a:xfrm>
            <a:off x="914400" y="2114550"/>
            <a:ext cx="7315200" cy="914400"/>
          </a:xfrm>
          <a:prstGeom prst="rect">
            <a:avLst/>
          </a:prstGeom>
          <a:noFill/>
          <a:ln/>
        </p:spPr>
        <p:txBody>
          <a:bodyPr wrap="square" rtlCol="0" anchor="ctr"/>
          <a:lstStyle/>
          <a:p>
            <a:pPr marL="0" indent="0" algn="l">
              <a:buNone/>
            </a:pPr>
            <a:r>
              <a:rPr lang="en-US" sz="1800" dirty="0">
                <a:solidFill>
                  <a:srgbClr val="FFFFFF"/>
                </a:solidFill>
                <a:latin typeface="Arial Black" pitchFamily="34" charset="0"/>
                <a:ea typeface="Arial Black" pitchFamily="34" charset="-122"/>
                <a:cs typeface="Arial Black" pitchFamily="34" charset="-120"/>
              </a:rPr>
              <a:t>Göteborgs Stads Leasing AB jämfört med 2024</a:t>
            </a:r>
            <a:endParaRPr lang="en-US" sz="1800" dirty="0"/>
          </a:p>
        </p:txBody>
      </p:sp>
      <p:sp>
        <p:nvSpPr>
          <p:cNvPr id="4" name="Text 2"/>
          <p:cNvSpPr/>
          <p:nvPr/>
        </p:nvSpPr>
        <p:spPr>
          <a:xfrm>
            <a:off x="914400" y="3028950"/>
            <a:ext cx="7315200" cy="1657350"/>
          </a:xfrm>
          <a:prstGeom prst="rect">
            <a:avLst/>
          </a:prstGeom>
          <a:noFill/>
          <a:ln/>
        </p:spPr>
        <p:txBody>
          <a:bodyPr wrap="square" rtlCol="0" anchor="t">
            <a:spAutoFit/>
          </a:bodyPr>
          <a:lstStyle/>
          <a:p>
            <a:pPr marL="0" indent="0" algn="l">
              <a:buNone/>
            </a:pPr>
            <a:r>
              <a:rPr lang="en-US" sz="1300" dirty="0">
                <a:solidFill>
                  <a:srgbClr val="FFFFFF"/>
                </a:solidFill>
              </a:rPr>
              <a:t>Insamlingsperiod: 2025-09-29 - 2025-10-19
Svarsfrekvens: 100% (129 svar)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971550"/>
            <a:ext cx="8229600" cy="355600"/>
          </a:xfrm>
          <a:prstGeom prst="rect">
            <a:avLst/>
          </a:prstGeom>
          <a:noFill/>
          <a:ln/>
        </p:spPr>
        <p:txBody>
          <a:bodyPr wrap="square" rtlCol="0" anchor="ctr"/>
          <a:lstStyle/>
          <a:p>
            <a:pPr marL="0" indent="0" algn="l">
              <a:buNone/>
            </a:pPr>
            <a:r>
              <a:rPr lang="en-US" sz="2800" b="1" dirty="0">
                <a:solidFill>
                  <a:srgbClr val="000000"/>
                </a:solidFill>
                <a:latin typeface="Arial Black" pitchFamily="34" charset="0"/>
                <a:ea typeface="Arial Black" pitchFamily="34" charset="-122"/>
                <a:cs typeface="Arial Black" pitchFamily="34" charset="-120"/>
              </a:rPr>
              <a:t>Index</a:t>
            </a:r>
            <a:endParaRPr lang="en-US" sz="2800" dirty="0"/>
          </a:p>
        </p:txBody>
      </p:sp>
      <p:graphicFrame>
        <p:nvGraphicFramePr>
          <p:cNvPr id="3" name="Chart 0"/>
          <p:cNvGraphicFramePr/>
          <p:nvPr/>
        </p:nvGraphicFramePr>
        <p:xfrm>
          <a:off x="1083564" y="1613154"/>
          <a:ext cx="880872" cy="880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1"/>
          <p:cNvGraphicFramePr/>
          <p:nvPr/>
        </p:nvGraphicFramePr>
        <p:xfrm>
          <a:off x="1083564" y="1613154"/>
          <a:ext cx="880872" cy="880872"/>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 1"/>
          <p:cNvSpPr/>
          <p:nvPr/>
        </p:nvSpPr>
        <p:spPr>
          <a:xfrm>
            <a:off x="0" y="213649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6" name="Text 2"/>
          <p:cNvSpPr/>
          <p:nvPr/>
        </p:nvSpPr>
        <p:spPr>
          <a:xfrm>
            <a:off x="0" y="205359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82</a:t>
            </a:r>
            <a:endParaRPr lang="en-US" sz="1000" dirty="0"/>
          </a:p>
        </p:txBody>
      </p:sp>
      <p:sp>
        <p:nvSpPr>
          <p:cNvPr id="7" name="Text 3"/>
          <p:cNvSpPr/>
          <p:nvPr/>
        </p:nvSpPr>
        <p:spPr>
          <a:xfrm>
            <a:off x="0" y="249402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HME - Totalindex</a:t>
            </a:r>
            <a:endParaRPr lang="en-US" sz="800" dirty="0"/>
          </a:p>
        </p:txBody>
      </p:sp>
      <p:graphicFrame>
        <p:nvGraphicFramePr>
          <p:cNvPr id="8" name="Chart 2"/>
          <p:cNvGraphicFramePr/>
          <p:nvPr/>
        </p:nvGraphicFramePr>
        <p:xfrm>
          <a:off x="1083564" y="1155954"/>
          <a:ext cx="91440" cy="914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3"/>
          <p:cNvGraphicFramePr/>
          <p:nvPr/>
        </p:nvGraphicFramePr>
        <p:xfrm>
          <a:off x="4131564" y="1613154"/>
          <a:ext cx="880872" cy="88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4"/>
          <p:cNvGraphicFramePr/>
          <p:nvPr/>
        </p:nvGraphicFramePr>
        <p:xfrm>
          <a:off x="4131564" y="1613154"/>
          <a:ext cx="880872" cy="880872"/>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 4"/>
          <p:cNvSpPr/>
          <p:nvPr/>
        </p:nvSpPr>
        <p:spPr>
          <a:xfrm>
            <a:off x="3048000" y="213649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-2</a:t>
            </a:r>
            <a:endParaRPr lang="en-US" sz="500" dirty="0"/>
          </a:p>
        </p:txBody>
      </p:sp>
      <p:sp>
        <p:nvSpPr>
          <p:cNvPr id="12" name="Text 5"/>
          <p:cNvSpPr/>
          <p:nvPr/>
        </p:nvSpPr>
        <p:spPr>
          <a:xfrm>
            <a:off x="3048000" y="205359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81</a:t>
            </a:r>
            <a:endParaRPr lang="en-US" sz="1000" dirty="0"/>
          </a:p>
        </p:txBody>
      </p:sp>
      <p:sp>
        <p:nvSpPr>
          <p:cNvPr id="13" name="Text 6"/>
          <p:cNvSpPr/>
          <p:nvPr/>
        </p:nvSpPr>
        <p:spPr>
          <a:xfrm>
            <a:off x="3048000" y="249402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HME - Delindex Motivation</a:t>
            </a:r>
            <a:endParaRPr lang="en-US" sz="800" dirty="0"/>
          </a:p>
        </p:txBody>
      </p:sp>
      <p:graphicFrame>
        <p:nvGraphicFramePr>
          <p:cNvPr id="14" name="Chart 5"/>
          <p:cNvGraphicFramePr/>
          <p:nvPr/>
        </p:nvGraphicFramePr>
        <p:xfrm>
          <a:off x="4131564" y="1155954"/>
          <a:ext cx="91440" cy="914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6"/>
          <p:cNvGraphicFramePr/>
          <p:nvPr/>
        </p:nvGraphicFramePr>
        <p:xfrm>
          <a:off x="7179564" y="1613154"/>
          <a:ext cx="880872" cy="8808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7"/>
          <p:cNvGraphicFramePr/>
          <p:nvPr/>
        </p:nvGraphicFramePr>
        <p:xfrm>
          <a:off x="7179564" y="1613154"/>
          <a:ext cx="880872" cy="880872"/>
        </p:xfrm>
        <a:graphic>
          <a:graphicData uri="http://schemas.openxmlformats.org/drawingml/2006/chart">
            <c:chart xmlns:c="http://schemas.openxmlformats.org/drawingml/2006/chart" xmlns:r="http://schemas.openxmlformats.org/officeDocument/2006/relationships" r:id="rId11"/>
          </a:graphicData>
        </a:graphic>
      </p:graphicFrame>
      <p:sp>
        <p:nvSpPr>
          <p:cNvPr id="17" name="Text 7"/>
          <p:cNvSpPr/>
          <p:nvPr/>
        </p:nvSpPr>
        <p:spPr>
          <a:xfrm>
            <a:off x="6096000" y="213649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±0</a:t>
            </a:r>
            <a:endParaRPr lang="en-US" sz="500" dirty="0"/>
          </a:p>
        </p:txBody>
      </p:sp>
      <p:sp>
        <p:nvSpPr>
          <p:cNvPr id="18" name="Text 8"/>
          <p:cNvSpPr/>
          <p:nvPr/>
        </p:nvSpPr>
        <p:spPr>
          <a:xfrm>
            <a:off x="6096000" y="205359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83</a:t>
            </a:r>
            <a:endParaRPr lang="en-US" sz="1000" dirty="0"/>
          </a:p>
        </p:txBody>
      </p:sp>
      <p:sp>
        <p:nvSpPr>
          <p:cNvPr id="19" name="Text 9"/>
          <p:cNvSpPr/>
          <p:nvPr/>
        </p:nvSpPr>
        <p:spPr>
          <a:xfrm>
            <a:off x="6096000" y="249402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HME - Delindex Ledarskap</a:t>
            </a:r>
            <a:endParaRPr lang="en-US" sz="800" dirty="0"/>
          </a:p>
        </p:txBody>
      </p:sp>
      <p:graphicFrame>
        <p:nvGraphicFramePr>
          <p:cNvPr id="20" name="Chart 8"/>
          <p:cNvGraphicFramePr/>
          <p:nvPr/>
        </p:nvGraphicFramePr>
        <p:xfrm>
          <a:off x="7179564" y="1155954"/>
          <a:ext cx="91440" cy="9144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 name="Chart 9"/>
          <p:cNvGraphicFramePr/>
          <p:nvPr/>
        </p:nvGraphicFramePr>
        <p:xfrm>
          <a:off x="1083564" y="2649474"/>
          <a:ext cx="880872" cy="88087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2" name="Chart 10"/>
          <p:cNvGraphicFramePr/>
          <p:nvPr/>
        </p:nvGraphicFramePr>
        <p:xfrm>
          <a:off x="1083564" y="2649474"/>
          <a:ext cx="880872" cy="880872"/>
        </p:xfrm>
        <a:graphic>
          <a:graphicData uri="http://schemas.openxmlformats.org/drawingml/2006/chart">
            <c:chart xmlns:c="http://schemas.openxmlformats.org/drawingml/2006/chart" xmlns:r="http://schemas.openxmlformats.org/officeDocument/2006/relationships" r:id="rId14"/>
          </a:graphicData>
        </a:graphic>
      </p:graphicFrame>
      <p:sp>
        <p:nvSpPr>
          <p:cNvPr id="23" name="Text 10"/>
          <p:cNvSpPr/>
          <p:nvPr/>
        </p:nvSpPr>
        <p:spPr>
          <a:xfrm>
            <a:off x="0" y="317281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24" name="Text 11"/>
          <p:cNvSpPr/>
          <p:nvPr/>
        </p:nvSpPr>
        <p:spPr>
          <a:xfrm>
            <a:off x="0" y="308991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81</a:t>
            </a:r>
            <a:endParaRPr lang="en-US" sz="1000" dirty="0"/>
          </a:p>
        </p:txBody>
      </p:sp>
      <p:sp>
        <p:nvSpPr>
          <p:cNvPr id="25" name="Text 12"/>
          <p:cNvSpPr/>
          <p:nvPr/>
        </p:nvSpPr>
        <p:spPr>
          <a:xfrm>
            <a:off x="0" y="353034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HME - Delindex Styrning</a:t>
            </a:r>
            <a:endParaRPr lang="en-US" sz="800" dirty="0"/>
          </a:p>
        </p:txBody>
      </p:sp>
      <p:graphicFrame>
        <p:nvGraphicFramePr>
          <p:cNvPr id="26" name="Chart 11"/>
          <p:cNvGraphicFramePr/>
          <p:nvPr/>
        </p:nvGraphicFramePr>
        <p:xfrm>
          <a:off x="1083564" y="2192274"/>
          <a:ext cx="91440" cy="9144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12"/>
          <p:cNvGraphicFramePr/>
          <p:nvPr/>
        </p:nvGraphicFramePr>
        <p:xfrm>
          <a:off x="4131564" y="2649474"/>
          <a:ext cx="880872" cy="88087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8" name="Chart 13"/>
          <p:cNvGraphicFramePr/>
          <p:nvPr/>
        </p:nvGraphicFramePr>
        <p:xfrm>
          <a:off x="4131564" y="2649474"/>
          <a:ext cx="880872" cy="880872"/>
        </p:xfrm>
        <a:graphic>
          <a:graphicData uri="http://schemas.openxmlformats.org/drawingml/2006/chart">
            <c:chart xmlns:c="http://schemas.openxmlformats.org/drawingml/2006/chart" xmlns:r="http://schemas.openxmlformats.org/officeDocument/2006/relationships" r:id="rId17"/>
          </a:graphicData>
        </a:graphic>
      </p:graphicFrame>
      <p:sp>
        <p:nvSpPr>
          <p:cNvPr id="29" name="Text 13"/>
          <p:cNvSpPr/>
          <p:nvPr/>
        </p:nvSpPr>
        <p:spPr>
          <a:xfrm>
            <a:off x="3048000" y="317281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30" name="Text 14"/>
          <p:cNvSpPr/>
          <p:nvPr/>
        </p:nvSpPr>
        <p:spPr>
          <a:xfrm>
            <a:off x="3048000" y="308991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83</a:t>
            </a:r>
            <a:endParaRPr lang="en-US" sz="1000" dirty="0"/>
          </a:p>
        </p:txBody>
      </p:sp>
      <p:sp>
        <p:nvSpPr>
          <p:cNvPr id="31" name="Text 15"/>
          <p:cNvSpPr/>
          <p:nvPr/>
        </p:nvSpPr>
        <p:spPr>
          <a:xfrm>
            <a:off x="3048000" y="353034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KOMI - Kommunikationsindex total</a:t>
            </a:r>
            <a:endParaRPr lang="en-US" sz="800" dirty="0"/>
          </a:p>
        </p:txBody>
      </p:sp>
      <p:graphicFrame>
        <p:nvGraphicFramePr>
          <p:cNvPr id="32" name="Chart 14"/>
          <p:cNvGraphicFramePr/>
          <p:nvPr/>
        </p:nvGraphicFramePr>
        <p:xfrm>
          <a:off x="4131564" y="2192274"/>
          <a:ext cx="91440" cy="9144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3" name="Chart 15"/>
          <p:cNvGraphicFramePr/>
          <p:nvPr/>
        </p:nvGraphicFramePr>
        <p:xfrm>
          <a:off x="7179564" y="2649474"/>
          <a:ext cx="880872" cy="88087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34" name="Chart 16"/>
          <p:cNvGraphicFramePr/>
          <p:nvPr/>
        </p:nvGraphicFramePr>
        <p:xfrm>
          <a:off x="7179564" y="2649474"/>
          <a:ext cx="880872" cy="880872"/>
        </p:xfrm>
        <a:graphic>
          <a:graphicData uri="http://schemas.openxmlformats.org/drawingml/2006/chart">
            <c:chart xmlns:c="http://schemas.openxmlformats.org/drawingml/2006/chart" xmlns:r="http://schemas.openxmlformats.org/officeDocument/2006/relationships" r:id="rId20"/>
          </a:graphicData>
        </a:graphic>
      </p:graphicFrame>
      <p:sp>
        <p:nvSpPr>
          <p:cNvPr id="35" name="Text 16"/>
          <p:cNvSpPr/>
          <p:nvPr/>
        </p:nvSpPr>
        <p:spPr>
          <a:xfrm>
            <a:off x="6096000" y="317281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±0</a:t>
            </a:r>
            <a:endParaRPr lang="en-US" sz="500" dirty="0"/>
          </a:p>
        </p:txBody>
      </p:sp>
      <p:sp>
        <p:nvSpPr>
          <p:cNvPr id="36" name="Text 17"/>
          <p:cNvSpPr/>
          <p:nvPr/>
        </p:nvSpPr>
        <p:spPr>
          <a:xfrm>
            <a:off x="6096000" y="308991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88</a:t>
            </a:r>
            <a:endParaRPr lang="en-US" sz="1000" dirty="0"/>
          </a:p>
        </p:txBody>
      </p:sp>
      <p:sp>
        <p:nvSpPr>
          <p:cNvPr id="37" name="Text 18"/>
          <p:cNvSpPr/>
          <p:nvPr/>
        </p:nvSpPr>
        <p:spPr>
          <a:xfrm>
            <a:off x="6096000" y="353034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KOMI - Delindex Kommunikationsklimat</a:t>
            </a:r>
            <a:endParaRPr lang="en-US" sz="800" dirty="0"/>
          </a:p>
        </p:txBody>
      </p:sp>
      <p:graphicFrame>
        <p:nvGraphicFramePr>
          <p:cNvPr id="38" name="Chart 17"/>
          <p:cNvGraphicFramePr/>
          <p:nvPr/>
        </p:nvGraphicFramePr>
        <p:xfrm>
          <a:off x="7179564" y="2192274"/>
          <a:ext cx="91440" cy="9144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9" name="Chart 18"/>
          <p:cNvGraphicFramePr/>
          <p:nvPr/>
        </p:nvGraphicFramePr>
        <p:xfrm>
          <a:off x="1083564" y="3685794"/>
          <a:ext cx="880872" cy="88087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40" name="Chart 19"/>
          <p:cNvGraphicFramePr/>
          <p:nvPr/>
        </p:nvGraphicFramePr>
        <p:xfrm>
          <a:off x="1083564" y="3685794"/>
          <a:ext cx="880872" cy="880872"/>
        </p:xfrm>
        <a:graphic>
          <a:graphicData uri="http://schemas.openxmlformats.org/drawingml/2006/chart">
            <c:chart xmlns:c="http://schemas.openxmlformats.org/drawingml/2006/chart" xmlns:r="http://schemas.openxmlformats.org/officeDocument/2006/relationships" r:id="rId23"/>
          </a:graphicData>
        </a:graphic>
      </p:graphicFrame>
      <p:sp>
        <p:nvSpPr>
          <p:cNvPr id="41" name="Text 19"/>
          <p:cNvSpPr/>
          <p:nvPr/>
        </p:nvSpPr>
        <p:spPr>
          <a:xfrm>
            <a:off x="0" y="420913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-2</a:t>
            </a:r>
            <a:endParaRPr lang="en-US" sz="500" dirty="0"/>
          </a:p>
        </p:txBody>
      </p:sp>
      <p:sp>
        <p:nvSpPr>
          <p:cNvPr id="42" name="Text 20"/>
          <p:cNvSpPr/>
          <p:nvPr/>
        </p:nvSpPr>
        <p:spPr>
          <a:xfrm>
            <a:off x="0" y="412623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80</a:t>
            </a:r>
            <a:endParaRPr lang="en-US" sz="1000" dirty="0"/>
          </a:p>
        </p:txBody>
      </p:sp>
      <p:sp>
        <p:nvSpPr>
          <p:cNvPr id="43" name="Text 21"/>
          <p:cNvSpPr/>
          <p:nvPr/>
        </p:nvSpPr>
        <p:spPr>
          <a:xfrm>
            <a:off x="0" y="456666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KOMI - Delindex Organisatorisk tillit</a:t>
            </a:r>
            <a:endParaRPr lang="en-US" sz="800" dirty="0"/>
          </a:p>
        </p:txBody>
      </p:sp>
      <p:graphicFrame>
        <p:nvGraphicFramePr>
          <p:cNvPr id="44" name="Chart 20"/>
          <p:cNvGraphicFramePr/>
          <p:nvPr/>
        </p:nvGraphicFramePr>
        <p:xfrm>
          <a:off x="1083564" y="3228594"/>
          <a:ext cx="91440" cy="9144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45" name="Chart 21"/>
          <p:cNvGraphicFramePr/>
          <p:nvPr/>
        </p:nvGraphicFramePr>
        <p:xfrm>
          <a:off x="4131564" y="3685794"/>
          <a:ext cx="880872" cy="88087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46" name="Chart 22"/>
          <p:cNvGraphicFramePr/>
          <p:nvPr/>
        </p:nvGraphicFramePr>
        <p:xfrm>
          <a:off x="4131564" y="3685794"/>
          <a:ext cx="880872" cy="880872"/>
        </p:xfrm>
        <a:graphic>
          <a:graphicData uri="http://schemas.openxmlformats.org/drawingml/2006/chart">
            <c:chart xmlns:c="http://schemas.openxmlformats.org/drawingml/2006/chart" xmlns:r="http://schemas.openxmlformats.org/officeDocument/2006/relationships" r:id="rId26"/>
          </a:graphicData>
        </a:graphic>
      </p:graphicFrame>
      <p:sp>
        <p:nvSpPr>
          <p:cNvPr id="47" name="Text 22"/>
          <p:cNvSpPr/>
          <p:nvPr/>
        </p:nvSpPr>
        <p:spPr>
          <a:xfrm>
            <a:off x="3048000" y="4209136"/>
            <a:ext cx="3048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48" name="Text 23"/>
          <p:cNvSpPr/>
          <p:nvPr/>
        </p:nvSpPr>
        <p:spPr>
          <a:xfrm>
            <a:off x="3048000" y="4126230"/>
            <a:ext cx="3048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82</a:t>
            </a:r>
            <a:endParaRPr lang="en-US" sz="1000" dirty="0"/>
          </a:p>
        </p:txBody>
      </p:sp>
      <p:sp>
        <p:nvSpPr>
          <p:cNvPr id="49" name="Text 24"/>
          <p:cNvSpPr/>
          <p:nvPr/>
        </p:nvSpPr>
        <p:spPr>
          <a:xfrm>
            <a:off x="3048000" y="4566666"/>
            <a:ext cx="3048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KOMI - Delindex Kommunikativt ledarskap</a:t>
            </a:r>
            <a:endParaRPr lang="en-US" sz="800" dirty="0"/>
          </a:p>
        </p:txBody>
      </p:sp>
      <p:graphicFrame>
        <p:nvGraphicFramePr>
          <p:cNvPr id="50" name="Chart 23"/>
          <p:cNvGraphicFramePr/>
          <p:nvPr/>
        </p:nvGraphicFramePr>
        <p:xfrm>
          <a:off x="4131564" y="3228594"/>
          <a:ext cx="91440" cy="91440"/>
        </p:xfrm>
        <a:graphic>
          <a:graphicData uri="http://schemas.openxmlformats.org/drawingml/2006/chart">
            <c:chart xmlns:c="http://schemas.openxmlformats.org/drawingml/2006/chart" xmlns:r="http://schemas.openxmlformats.org/officeDocument/2006/relationships" r:id="rId2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6573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Frågeområden</a:t>
            </a:r>
            <a:endParaRPr lang="en-US" sz="2800" dirty="0"/>
          </a:p>
        </p:txBody>
      </p:sp>
      <p:sp>
        <p:nvSpPr>
          <p:cNvPr id="3" name="Text 1"/>
          <p:cNvSpPr/>
          <p:nvPr/>
        </p:nvSpPr>
        <p:spPr>
          <a:xfrm>
            <a:off x="914400" y="2343150"/>
            <a:ext cx="7315200" cy="1657350"/>
          </a:xfrm>
          <a:prstGeom prst="rect">
            <a:avLst/>
          </a:prstGeom>
          <a:noFill/>
          <a:ln/>
        </p:spPr>
        <p:txBody>
          <a:bodyPr wrap="square" rtlCol="0" anchor="t">
            <a:spAutoFit/>
          </a:bodyPr>
          <a:lstStyle/>
          <a:p>
            <a:pPr marL="0" indent="0" algn="l">
              <a:buNone/>
            </a:pPr>
            <a:r>
              <a:rPr lang="en-US" sz="1900" dirty="0">
                <a:solidFill>
                  <a:srgbClr val="FFFFFF"/>
                </a:solidFill>
              </a:rPr>
              <a:t>Frågorna i enkäten har delats in i ett antal index och frågeområden. Dessa räknas ut som medelvärden av alla frågor som ingår i respektive index/område (skala 0-100). </a:t>
            </a:r>
            <a:endParaRPr lang="en-US" sz="1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971550"/>
            <a:ext cx="8229600" cy="355600"/>
          </a:xfrm>
          <a:prstGeom prst="rect">
            <a:avLst/>
          </a:prstGeom>
          <a:noFill/>
          <a:ln/>
        </p:spPr>
        <p:txBody>
          <a:bodyPr wrap="square" rtlCol="0" anchor="ctr"/>
          <a:lstStyle/>
          <a:p>
            <a:pPr marL="0" indent="0" algn="l">
              <a:buNone/>
            </a:pPr>
            <a:r>
              <a:rPr lang="en-US" sz="2800" b="1" dirty="0">
                <a:solidFill>
                  <a:srgbClr val="000000"/>
                </a:solidFill>
                <a:latin typeface="Arial Black" pitchFamily="34" charset="0"/>
                <a:ea typeface="Arial Black" pitchFamily="34" charset="-122"/>
                <a:cs typeface="Arial Black" pitchFamily="34" charset="-120"/>
              </a:rPr>
              <a:t>Frågeområden</a:t>
            </a:r>
            <a:endParaRPr lang="en-US" sz="2800" dirty="0"/>
          </a:p>
        </p:txBody>
      </p:sp>
      <p:graphicFrame>
        <p:nvGraphicFramePr>
          <p:cNvPr id="3" name="Chart 0"/>
          <p:cNvGraphicFramePr/>
          <p:nvPr/>
        </p:nvGraphicFramePr>
        <p:xfrm>
          <a:off x="702564" y="1613154"/>
          <a:ext cx="880872" cy="880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1"/>
          <p:cNvGraphicFramePr/>
          <p:nvPr/>
        </p:nvGraphicFramePr>
        <p:xfrm>
          <a:off x="702564" y="1613154"/>
          <a:ext cx="880872" cy="880872"/>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 1"/>
          <p:cNvSpPr/>
          <p:nvPr/>
        </p:nvSpPr>
        <p:spPr>
          <a:xfrm>
            <a:off x="0" y="213649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6" name="Text 2"/>
          <p:cNvSpPr/>
          <p:nvPr/>
        </p:nvSpPr>
        <p:spPr>
          <a:xfrm>
            <a:off x="0" y="205359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82</a:t>
            </a:r>
            <a:endParaRPr lang="en-US" sz="1000" dirty="0"/>
          </a:p>
        </p:txBody>
      </p:sp>
      <p:sp>
        <p:nvSpPr>
          <p:cNvPr id="7" name="Text 3"/>
          <p:cNvSpPr/>
          <p:nvPr/>
        </p:nvSpPr>
        <p:spPr>
          <a:xfrm>
            <a:off x="0" y="249402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Vår arbetsplats</a:t>
            </a:r>
            <a:endParaRPr lang="en-US" sz="800" dirty="0"/>
          </a:p>
        </p:txBody>
      </p:sp>
      <p:graphicFrame>
        <p:nvGraphicFramePr>
          <p:cNvPr id="8" name="Chart 2"/>
          <p:cNvGraphicFramePr/>
          <p:nvPr/>
        </p:nvGraphicFramePr>
        <p:xfrm>
          <a:off x="702564" y="1155954"/>
          <a:ext cx="91440" cy="914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3"/>
          <p:cNvGraphicFramePr/>
          <p:nvPr/>
        </p:nvGraphicFramePr>
        <p:xfrm>
          <a:off x="2988564" y="1613154"/>
          <a:ext cx="880872" cy="88087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4"/>
          <p:cNvGraphicFramePr/>
          <p:nvPr/>
        </p:nvGraphicFramePr>
        <p:xfrm>
          <a:off x="2988564" y="1613154"/>
          <a:ext cx="880872" cy="880872"/>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 4"/>
          <p:cNvSpPr/>
          <p:nvPr/>
        </p:nvSpPr>
        <p:spPr>
          <a:xfrm>
            <a:off x="2286000" y="213649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±0</a:t>
            </a:r>
            <a:endParaRPr lang="en-US" sz="500" dirty="0"/>
          </a:p>
        </p:txBody>
      </p:sp>
      <p:sp>
        <p:nvSpPr>
          <p:cNvPr id="12" name="Text 5"/>
          <p:cNvSpPr/>
          <p:nvPr/>
        </p:nvSpPr>
        <p:spPr>
          <a:xfrm>
            <a:off x="2286000" y="205359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85</a:t>
            </a:r>
            <a:endParaRPr lang="en-US" sz="1000" dirty="0"/>
          </a:p>
        </p:txBody>
      </p:sp>
      <p:sp>
        <p:nvSpPr>
          <p:cNvPr id="13" name="Text 6"/>
          <p:cNvSpPr/>
          <p:nvPr/>
        </p:nvSpPr>
        <p:spPr>
          <a:xfrm>
            <a:off x="2286000" y="249402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Uppdrag</a:t>
            </a:r>
            <a:endParaRPr lang="en-US" sz="800" dirty="0"/>
          </a:p>
        </p:txBody>
      </p:sp>
      <p:graphicFrame>
        <p:nvGraphicFramePr>
          <p:cNvPr id="14" name="Chart 5"/>
          <p:cNvGraphicFramePr/>
          <p:nvPr/>
        </p:nvGraphicFramePr>
        <p:xfrm>
          <a:off x="2988564" y="1155954"/>
          <a:ext cx="91440" cy="914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Chart 6"/>
          <p:cNvGraphicFramePr/>
          <p:nvPr/>
        </p:nvGraphicFramePr>
        <p:xfrm>
          <a:off x="5274564" y="1613154"/>
          <a:ext cx="880872" cy="88087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 name="Chart 7"/>
          <p:cNvGraphicFramePr/>
          <p:nvPr/>
        </p:nvGraphicFramePr>
        <p:xfrm>
          <a:off x="5274564" y="1613154"/>
          <a:ext cx="880872" cy="880872"/>
        </p:xfrm>
        <a:graphic>
          <a:graphicData uri="http://schemas.openxmlformats.org/drawingml/2006/chart">
            <c:chart xmlns:c="http://schemas.openxmlformats.org/drawingml/2006/chart" xmlns:r="http://schemas.openxmlformats.org/officeDocument/2006/relationships" r:id="rId11"/>
          </a:graphicData>
        </a:graphic>
      </p:graphicFrame>
      <p:sp>
        <p:nvSpPr>
          <p:cNvPr id="17" name="Text 7"/>
          <p:cNvSpPr/>
          <p:nvPr/>
        </p:nvSpPr>
        <p:spPr>
          <a:xfrm>
            <a:off x="4572000" y="213649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-3</a:t>
            </a:r>
            <a:endParaRPr lang="en-US" sz="500" dirty="0"/>
          </a:p>
        </p:txBody>
      </p:sp>
      <p:sp>
        <p:nvSpPr>
          <p:cNvPr id="18" name="Text 8"/>
          <p:cNvSpPr/>
          <p:nvPr/>
        </p:nvSpPr>
        <p:spPr>
          <a:xfrm>
            <a:off x="4572000" y="205359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79</a:t>
            </a:r>
            <a:endParaRPr lang="en-US" sz="1000" dirty="0"/>
          </a:p>
        </p:txBody>
      </p:sp>
      <p:sp>
        <p:nvSpPr>
          <p:cNvPr id="19" name="Text 9"/>
          <p:cNvSpPr/>
          <p:nvPr/>
        </p:nvSpPr>
        <p:spPr>
          <a:xfrm>
            <a:off x="4572000" y="249402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Organisatorisk tillit</a:t>
            </a:r>
            <a:endParaRPr lang="en-US" sz="800" dirty="0"/>
          </a:p>
        </p:txBody>
      </p:sp>
      <p:graphicFrame>
        <p:nvGraphicFramePr>
          <p:cNvPr id="20" name="Chart 8"/>
          <p:cNvGraphicFramePr/>
          <p:nvPr/>
        </p:nvGraphicFramePr>
        <p:xfrm>
          <a:off x="5274564" y="1155954"/>
          <a:ext cx="91440" cy="9144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1" name="Chart 9"/>
          <p:cNvGraphicFramePr/>
          <p:nvPr/>
        </p:nvGraphicFramePr>
        <p:xfrm>
          <a:off x="7560564" y="1613154"/>
          <a:ext cx="880872" cy="88087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2" name="Chart 10"/>
          <p:cNvGraphicFramePr/>
          <p:nvPr/>
        </p:nvGraphicFramePr>
        <p:xfrm>
          <a:off x="7560564" y="1613154"/>
          <a:ext cx="880872" cy="880872"/>
        </p:xfrm>
        <a:graphic>
          <a:graphicData uri="http://schemas.openxmlformats.org/drawingml/2006/chart">
            <c:chart xmlns:c="http://schemas.openxmlformats.org/drawingml/2006/chart" xmlns:r="http://schemas.openxmlformats.org/officeDocument/2006/relationships" r:id="rId14"/>
          </a:graphicData>
        </a:graphic>
      </p:graphicFrame>
      <p:sp>
        <p:nvSpPr>
          <p:cNvPr id="23" name="Text 10"/>
          <p:cNvSpPr/>
          <p:nvPr/>
        </p:nvSpPr>
        <p:spPr>
          <a:xfrm>
            <a:off x="6858000" y="213649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±0</a:t>
            </a:r>
            <a:endParaRPr lang="en-US" sz="500" dirty="0"/>
          </a:p>
        </p:txBody>
      </p:sp>
      <p:sp>
        <p:nvSpPr>
          <p:cNvPr id="24" name="Text 11"/>
          <p:cNvSpPr/>
          <p:nvPr/>
        </p:nvSpPr>
        <p:spPr>
          <a:xfrm>
            <a:off x="6858000" y="205359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82</a:t>
            </a:r>
            <a:endParaRPr lang="en-US" sz="1000" dirty="0"/>
          </a:p>
        </p:txBody>
      </p:sp>
      <p:sp>
        <p:nvSpPr>
          <p:cNvPr id="25" name="Text 12"/>
          <p:cNvSpPr/>
          <p:nvPr/>
        </p:nvSpPr>
        <p:spPr>
          <a:xfrm>
            <a:off x="6858000" y="249402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Min närmaste chef</a:t>
            </a:r>
            <a:endParaRPr lang="en-US" sz="800" dirty="0"/>
          </a:p>
        </p:txBody>
      </p:sp>
      <p:graphicFrame>
        <p:nvGraphicFramePr>
          <p:cNvPr id="26" name="Chart 11"/>
          <p:cNvGraphicFramePr/>
          <p:nvPr/>
        </p:nvGraphicFramePr>
        <p:xfrm>
          <a:off x="7560564" y="1155954"/>
          <a:ext cx="91440" cy="9144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27" name="Chart 12"/>
          <p:cNvGraphicFramePr/>
          <p:nvPr/>
        </p:nvGraphicFramePr>
        <p:xfrm>
          <a:off x="702564" y="2649474"/>
          <a:ext cx="880872" cy="880872"/>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8" name="Chart 13"/>
          <p:cNvGraphicFramePr/>
          <p:nvPr/>
        </p:nvGraphicFramePr>
        <p:xfrm>
          <a:off x="702564" y="2649474"/>
          <a:ext cx="880872" cy="880872"/>
        </p:xfrm>
        <a:graphic>
          <a:graphicData uri="http://schemas.openxmlformats.org/drawingml/2006/chart">
            <c:chart xmlns:c="http://schemas.openxmlformats.org/drawingml/2006/chart" xmlns:r="http://schemas.openxmlformats.org/officeDocument/2006/relationships" r:id="rId17"/>
          </a:graphicData>
        </a:graphic>
      </p:graphicFrame>
      <p:sp>
        <p:nvSpPr>
          <p:cNvPr id="29" name="Text 13"/>
          <p:cNvSpPr/>
          <p:nvPr/>
        </p:nvSpPr>
        <p:spPr>
          <a:xfrm>
            <a:off x="0" y="317281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30" name="Text 14"/>
          <p:cNvSpPr/>
          <p:nvPr/>
        </p:nvSpPr>
        <p:spPr>
          <a:xfrm>
            <a:off x="0" y="308991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68</a:t>
            </a:r>
            <a:endParaRPr lang="en-US" sz="1000" dirty="0"/>
          </a:p>
        </p:txBody>
      </p:sp>
      <p:sp>
        <p:nvSpPr>
          <p:cNvPr id="31" name="Text 15"/>
          <p:cNvSpPr/>
          <p:nvPr/>
        </p:nvSpPr>
        <p:spPr>
          <a:xfrm>
            <a:off x="0" y="353034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Lön</a:t>
            </a:r>
            <a:endParaRPr lang="en-US" sz="800" dirty="0"/>
          </a:p>
        </p:txBody>
      </p:sp>
      <p:graphicFrame>
        <p:nvGraphicFramePr>
          <p:cNvPr id="32" name="Chart 14"/>
          <p:cNvGraphicFramePr/>
          <p:nvPr/>
        </p:nvGraphicFramePr>
        <p:xfrm>
          <a:off x="702564" y="2192274"/>
          <a:ext cx="91440" cy="9144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3" name="Chart 15"/>
          <p:cNvGraphicFramePr/>
          <p:nvPr/>
        </p:nvGraphicFramePr>
        <p:xfrm>
          <a:off x="2988564" y="2649474"/>
          <a:ext cx="880872" cy="88087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34" name="Chart 16"/>
          <p:cNvGraphicFramePr/>
          <p:nvPr/>
        </p:nvGraphicFramePr>
        <p:xfrm>
          <a:off x="2988564" y="2649474"/>
          <a:ext cx="880872" cy="880872"/>
        </p:xfrm>
        <a:graphic>
          <a:graphicData uri="http://schemas.openxmlformats.org/drawingml/2006/chart">
            <c:chart xmlns:c="http://schemas.openxmlformats.org/drawingml/2006/chart" xmlns:r="http://schemas.openxmlformats.org/officeDocument/2006/relationships" r:id="rId20"/>
          </a:graphicData>
        </a:graphic>
      </p:graphicFrame>
      <p:sp>
        <p:nvSpPr>
          <p:cNvPr id="35" name="Text 16"/>
          <p:cNvSpPr/>
          <p:nvPr/>
        </p:nvSpPr>
        <p:spPr>
          <a:xfrm>
            <a:off x="2286000" y="317281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±0</a:t>
            </a:r>
            <a:endParaRPr lang="en-US" sz="500" dirty="0"/>
          </a:p>
        </p:txBody>
      </p:sp>
      <p:sp>
        <p:nvSpPr>
          <p:cNvPr id="36" name="Text 17"/>
          <p:cNvSpPr/>
          <p:nvPr/>
        </p:nvSpPr>
        <p:spPr>
          <a:xfrm>
            <a:off x="2286000" y="308991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84</a:t>
            </a:r>
            <a:endParaRPr lang="en-US" sz="1000" dirty="0"/>
          </a:p>
        </p:txBody>
      </p:sp>
      <p:sp>
        <p:nvSpPr>
          <p:cNvPr id="37" name="Text 18"/>
          <p:cNvSpPr/>
          <p:nvPr/>
        </p:nvSpPr>
        <p:spPr>
          <a:xfrm>
            <a:off x="2286000" y="353034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Samarbete</a:t>
            </a:r>
            <a:endParaRPr lang="en-US" sz="800" dirty="0"/>
          </a:p>
        </p:txBody>
      </p:sp>
      <p:graphicFrame>
        <p:nvGraphicFramePr>
          <p:cNvPr id="38" name="Chart 17"/>
          <p:cNvGraphicFramePr/>
          <p:nvPr/>
        </p:nvGraphicFramePr>
        <p:xfrm>
          <a:off x="2988564" y="2192274"/>
          <a:ext cx="91440" cy="9144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9" name="Chart 18"/>
          <p:cNvGraphicFramePr/>
          <p:nvPr/>
        </p:nvGraphicFramePr>
        <p:xfrm>
          <a:off x="5274564" y="2649474"/>
          <a:ext cx="880872" cy="880872"/>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40" name="Chart 19"/>
          <p:cNvGraphicFramePr/>
          <p:nvPr/>
        </p:nvGraphicFramePr>
        <p:xfrm>
          <a:off x="5274564" y="2649474"/>
          <a:ext cx="880872" cy="880872"/>
        </p:xfrm>
        <a:graphic>
          <a:graphicData uri="http://schemas.openxmlformats.org/drawingml/2006/chart">
            <c:chart xmlns:c="http://schemas.openxmlformats.org/drawingml/2006/chart" xmlns:r="http://schemas.openxmlformats.org/officeDocument/2006/relationships" r:id="rId23"/>
          </a:graphicData>
        </a:graphic>
      </p:graphicFrame>
      <p:sp>
        <p:nvSpPr>
          <p:cNvPr id="41" name="Text 19"/>
          <p:cNvSpPr/>
          <p:nvPr/>
        </p:nvSpPr>
        <p:spPr>
          <a:xfrm>
            <a:off x="4572000" y="317281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42" name="Text 20"/>
          <p:cNvSpPr/>
          <p:nvPr/>
        </p:nvSpPr>
        <p:spPr>
          <a:xfrm>
            <a:off x="4572000" y="308991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85</a:t>
            </a:r>
            <a:endParaRPr lang="en-US" sz="1000" dirty="0"/>
          </a:p>
        </p:txBody>
      </p:sp>
      <p:sp>
        <p:nvSpPr>
          <p:cNvPr id="43" name="Text 21"/>
          <p:cNvSpPr/>
          <p:nvPr/>
        </p:nvSpPr>
        <p:spPr>
          <a:xfrm>
            <a:off x="4572000" y="353034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Trygghet</a:t>
            </a:r>
            <a:endParaRPr lang="en-US" sz="800" dirty="0"/>
          </a:p>
        </p:txBody>
      </p:sp>
      <p:graphicFrame>
        <p:nvGraphicFramePr>
          <p:cNvPr id="44" name="Chart 20"/>
          <p:cNvGraphicFramePr/>
          <p:nvPr/>
        </p:nvGraphicFramePr>
        <p:xfrm>
          <a:off x="5274564" y="2192274"/>
          <a:ext cx="91440" cy="9144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45" name="Chart 21"/>
          <p:cNvGraphicFramePr/>
          <p:nvPr/>
        </p:nvGraphicFramePr>
        <p:xfrm>
          <a:off x="7560564" y="2649474"/>
          <a:ext cx="880872" cy="880872"/>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46" name="Chart 22"/>
          <p:cNvGraphicFramePr/>
          <p:nvPr/>
        </p:nvGraphicFramePr>
        <p:xfrm>
          <a:off x="7560564" y="2649474"/>
          <a:ext cx="880872" cy="880872"/>
        </p:xfrm>
        <a:graphic>
          <a:graphicData uri="http://schemas.openxmlformats.org/drawingml/2006/chart">
            <c:chart xmlns:c="http://schemas.openxmlformats.org/drawingml/2006/chart" xmlns:r="http://schemas.openxmlformats.org/officeDocument/2006/relationships" r:id="rId26"/>
          </a:graphicData>
        </a:graphic>
      </p:graphicFrame>
      <p:sp>
        <p:nvSpPr>
          <p:cNvPr id="47" name="Text 22"/>
          <p:cNvSpPr/>
          <p:nvPr/>
        </p:nvSpPr>
        <p:spPr>
          <a:xfrm>
            <a:off x="6858000" y="317281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-3</a:t>
            </a:r>
            <a:endParaRPr lang="en-US" sz="500" dirty="0"/>
          </a:p>
        </p:txBody>
      </p:sp>
      <p:sp>
        <p:nvSpPr>
          <p:cNvPr id="48" name="Text 23"/>
          <p:cNvSpPr/>
          <p:nvPr/>
        </p:nvSpPr>
        <p:spPr>
          <a:xfrm>
            <a:off x="6858000" y="308991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78</a:t>
            </a:r>
            <a:endParaRPr lang="en-US" sz="1000" dirty="0"/>
          </a:p>
        </p:txBody>
      </p:sp>
      <p:sp>
        <p:nvSpPr>
          <p:cNvPr id="49" name="Text 24"/>
          <p:cNvSpPr/>
          <p:nvPr/>
        </p:nvSpPr>
        <p:spPr>
          <a:xfrm>
            <a:off x="6858000" y="353034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Utveckling</a:t>
            </a:r>
            <a:endParaRPr lang="en-US" sz="800" dirty="0"/>
          </a:p>
        </p:txBody>
      </p:sp>
      <p:graphicFrame>
        <p:nvGraphicFramePr>
          <p:cNvPr id="50" name="Chart 23"/>
          <p:cNvGraphicFramePr/>
          <p:nvPr/>
        </p:nvGraphicFramePr>
        <p:xfrm>
          <a:off x="7560564" y="2192274"/>
          <a:ext cx="91440" cy="9144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1" name="Chart 24"/>
          <p:cNvGraphicFramePr/>
          <p:nvPr/>
        </p:nvGraphicFramePr>
        <p:xfrm>
          <a:off x="702564" y="3685794"/>
          <a:ext cx="880872" cy="880872"/>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52" name="Chart 25"/>
          <p:cNvGraphicFramePr/>
          <p:nvPr/>
        </p:nvGraphicFramePr>
        <p:xfrm>
          <a:off x="702564" y="3685794"/>
          <a:ext cx="880872" cy="880872"/>
        </p:xfrm>
        <a:graphic>
          <a:graphicData uri="http://schemas.openxmlformats.org/drawingml/2006/chart">
            <c:chart xmlns:c="http://schemas.openxmlformats.org/drawingml/2006/chart" xmlns:r="http://schemas.openxmlformats.org/officeDocument/2006/relationships" r:id="rId29"/>
          </a:graphicData>
        </a:graphic>
      </p:graphicFrame>
      <p:sp>
        <p:nvSpPr>
          <p:cNvPr id="53" name="Text 25"/>
          <p:cNvSpPr/>
          <p:nvPr/>
        </p:nvSpPr>
        <p:spPr>
          <a:xfrm>
            <a:off x="0" y="420913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+1</a:t>
            </a:r>
            <a:endParaRPr lang="en-US" sz="500" dirty="0"/>
          </a:p>
        </p:txBody>
      </p:sp>
      <p:sp>
        <p:nvSpPr>
          <p:cNvPr id="54" name="Text 26"/>
          <p:cNvSpPr/>
          <p:nvPr/>
        </p:nvSpPr>
        <p:spPr>
          <a:xfrm>
            <a:off x="0" y="412623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73</a:t>
            </a:r>
            <a:endParaRPr lang="en-US" sz="1000" dirty="0"/>
          </a:p>
        </p:txBody>
      </p:sp>
      <p:sp>
        <p:nvSpPr>
          <p:cNvPr id="55" name="Text 27"/>
          <p:cNvSpPr/>
          <p:nvPr/>
        </p:nvSpPr>
        <p:spPr>
          <a:xfrm>
            <a:off x="0" y="456666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Arbetsbelastning och återhämtning</a:t>
            </a:r>
            <a:endParaRPr lang="en-US" sz="800" dirty="0"/>
          </a:p>
        </p:txBody>
      </p:sp>
      <p:graphicFrame>
        <p:nvGraphicFramePr>
          <p:cNvPr id="56" name="Chart 26"/>
          <p:cNvGraphicFramePr/>
          <p:nvPr/>
        </p:nvGraphicFramePr>
        <p:xfrm>
          <a:off x="702564" y="3228594"/>
          <a:ext cx="91440" cy="91440"/>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57" name="Chart 27"/>
          <p:cNvGraphicFramePr/>
          <p:nvPr/>
        </p:nvGraphicFramePr>
        <p:xfrm>
          <a:off x="2988564" y="3685794"/>
          <a:ext cx="880872" cy="880872"/>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58" name="Chart 28"/>
          <p:cNvGraphicFramePr/>
          <p:nvPr/>
        </p:nvGraphicFramePr>
        <p:xfrm>
          <a:off x="2988564" y="3685794"/>
          <a:ext cx="880872" cy="880872"/>
        </p:xfrm>
        <a:graphic>
          <a:graphicData uri="http://schemas.openxmlformats.org/drawingml/2006/chart">
            <c:chart xmlns:c="http://schemas.openxmlformats.org/drawingml/2006/chart" xmlns:r="http://schemas.openxmlformats.org/officeDocument/2006/relationships" r:id="rId32"/>
          </a:graphicData>
        </a:graphic>
      </p:graphicFrame>
      <p:sp>
        <p:nvSpPr>
          <p:cNvPr id="59" name="Text 28"/>
          <p:cNvSpPr/>
          <p:nvPr/>
        </p:nvSpPr>
        <p:spPr>
          <a:xfrm>
            <a:off x="2286000" y="420913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+9</a:t>
            </a:r>
            <a:endParaRPr lang="en-US" sz="500" dirty="0"/>
          </a:p>
        </p:txBody>
      </p:sp>
      <p:sp>
        <p:nvSpPr>
          <p:cNvPr id="60" name="Text 29"/>
          <p:cNvSpPr/>
          <p:nvPr/>
        </p:nvSpPr>
        <p:spPr>
          <a:xfrm>
            <a:off x="2286000" y="412623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88</a:t>
            </a:r>
            <a:endParaRPr lang="en-US" sz="1000" dirty="0"/>
          </a:p>
        </p:txBody>
      </p:sp>
      <p:sp>
        <p:nvSpPr>
          <p:cNvPr id="61" name="Text 30"/>
          <p:cNvSpPr/>
          <p:nvPr/>
        </p:nvSpPr>
        <p:spPr>
          <a:xfrm>
            <a:off x="2286000" y="456666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Ledningsgruppen</a:t>
            </a:r>
            <a:endParaRPr lang="en-US" sz="800" dirty="0"/>
          </a:p>
        </p:txBody>
      </p:sp>
      <p:graphicFrame>
        <p:nvGraphicFramePr>
          <p:cNvPr id="62" name="Chart 29"/>
          <p:cNvGraphicFramePr/>
          <p:nvPr/>
        </p:nvGraphicFramePr>
        <p:xfrm>
          <a:off x="2988564" y="3228594"/>
          <a:ext cx="91440" cy="91440"/>
        </p:xfrm>
        <a:graphic>
          <a:graphicData uri="http://schemas.openxmlformats.org/drawingml/2006/chart">
            <c:chart xmlns:c="http://schemas.openxmlformats.org/drawingml/2006/chart" xmlns:r="http://schemas.openxmlformats.org/officeDocument/2006/relationships" r:id="rId33"/>
          </a:graphicData>
        </a:graphic>
      </p:graphicFrame>
      <p:graphicFrame>
        <p:nvGraphicFramePr>
          <p:cNvPr id="63" name="Chart 30"/>
          <p:cNvGraphicFramePr/>
          <p:nvPr/>
        </p:nvGraphicFramePr>
        <p:xfrm>
          <a:off x="5274564" y="3685794"/>
          <a:ext cx="880872" cy="880872"/>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64" name="Chart 31"/>
          <p:cNvGraphicFramePr/>
          <p:nvPr/>
        </p:nvGraphicFramePr>
        <p:xfrm>
          <a:off x="5274564" y="3685794"/>
          <a:ext cx="880872" cy="880872"/>
        </p:xfrm>
        <a:graphic>
          <a:graphicData uri="http://schemas.openxmlformats.org/drawingml/2006/chart">
            <c:chart xmlns:c="http://schemas.openxmlformats.org/drawingml/2006/chart" xmlns:r="http://schemas.openxmlformats.org/officeDocument/2006/relationships" r:id="rId35"/>
          </a:graphicData>
        </a:graphic>
      </p:graphicFrame>
      <p:sp>
        <p:nvSpPr>
          <p:cNvPr id="65" name="Text 31"/>
          <p:cNvSpPr/>
          <p:nvPr/>
        </p:nvSpPr>
        <p:spPr>
          <a:xfrm>
            <a:off x="4572000" y="4209136"/>
            <a:ext cx="2286000" cy="0"/>
          </a:xfrm>
          <a:prstGeom prst="rect">
            <a:avLst/>
          </a:prstGeom>
          <a:noFill/>
          <a:ln/>
        </p:spPr>
        <p:txBody>
          <a:bodyPr wrap="square" rtlCol="0" anchor="ctr"/>
          <a:lstStyle/>
          <a:p>
            <a:pPr marL="0" indent="0" algn="ctr">
              <a:buNone/>
            </a:pPr>
            <a:r>
              <a:rPr lang="en-US" sz="500" dirty="0">
                <a:solidFill>
                  <a:srgbClr val="999999"/>
                </a:solidFill>
                <a:latin typeface="Arial" pitchFamily="34" charset="0"/>
                <a:ea typeface="Arial" pitchFamily="34" charset="-122"/>
                <a:cs typeface="Arial" pitchFamily="34" charset="-120"/>
              </a:rPr>
              <a:t>-4</a:t>
            </a:r>
            <a:endParaRPr lang="en-US" sz="500" dirty="0"/>
          </a:p>
        </p:txBody>
      </p:sp>
      <p:sp>
        <p:nvSpPr>
          <p:cNvPr id="66" name="Text 32"/>
          <p:cNvSpPr/>
          <p:nvPr/>
        </p:nvSpPr>
        <p:spPr>
          <a:xfrm>
            <a:off x="4572000" y="4126230"/>
            <a:ext cx="2286000" cy="0"/>
          </a:xfrm>
          <a:prstGeom prst="rect">
            <a:avLst/>
          </a:prstGeom>
          <a:noFill/>
          <a:ln/>
        </p:spPr>
        <p:txBody>
          <a:bodyPr wrap="square" rtlCol="0" anchor="ctr"/>
          <a:lstStyle/>
          <a:p>
            <a:pPr marL="0" indent="0" algn="ctr">
              <a:buNone/>
            </a:pPr>
            <a:r>
              <a:rPr lang="en-US" sz="1000" dirty="0">
                <a:solidFill>
                  <a:srgbClr val="000000"/>
                </a:solidFill>
                <a:latin typeface="Arial" pitchFamily="34" charset="0"/>
                <a:ea typeface="Arial" pitchFamily="34" charset="-122"/>
                <a:cs typeface="Arial" pitchFamily="34" charset="-120"/>
              </a:rPr>
              <a:t>85</a:t>
            </a:r>
            <a:endParaRPr lang="en-US" sz="1000" dirty="0"/>
          </a:p>
        </p:txBody>
      </p:sp>
      <p:sp>
        <p:nvSpPr>
          <p:cNvPr id="67" name="Text 33"/>
          <p:cNvSpPr/>
          <p:nvPr/>
        </p:nvSpPr>
        <p:spPr>
          <a:xfrm>
            <a:off x="4572000" y="4566666"/>
            <a:ext cx="2286000" cy="0"/>
          </a:xfrm>
          <a:prstGeom prst="rect">
            <a:avLst/>
          </a:prstGeom>
          <a:noFill/>
          <a:ln/>
        </p:spPr>
        <p:txBody>
          <a:bodyPr wrap="square" rtlCol="0" anchor="ctr"/>
          <a:lstStyle/>
          <a:p>
            <a:pPr marL="0" indent="0" algn="ctr">
              <a:buNone/>
            </a:pPr>
            <a:r>
              <a:rPr lang="en-US" sz="800" dirty="0">
                <a:solidFill>
                  <a:srgbClr val="000000"/>
                </a:solidFill>
                <a:latin typeface="Arial" pitchFamily="34" charset="0"/>
                <a:ea typeface="Arial" pitchFamily="34" charset="-122"/>
                <a:cs typeface="Arial" pitchFamily="34" charset="-120"/>
              </a:rPr>
              <a:t>Stöd till chef</a:t>
            </a:r>
            <a:endParaRPr lang="en-US" sz="800" dirty="0"/>
          </a:p>
        </p:txBody>
      </p:sp>
      <p:graphicFrame>
        <p:nvGraphicFramePr>
          <p:cNvPr id="68" name="Chart 32"/>
          <p:cNvGraphicFramePr/>
          <p:nvPr/>
        </p:nvGraphicFramePr>
        <p:xfrm>
          <a:off x="5274564" y="3228594"/>
          <a:ext cx="91440" cy="91440"/>
        </p:xfrm>
        <a:graphic>
          <a:graphicData uri="http://schemas.openxmlformats.org/drawingml/2006/chart">
            <c:chart xmlns:c="http://schemas.openxmlformats.org/drawingml/2006/chart" xmlns:r="http://schemas.openxmlformats.org/officeDocument/2006/relationships" r:id="rId3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Samtliga frågor</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Vår arbetsplats</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01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Uppdrag</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01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Organisatorisk tillit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3657600" cy="914400"/>
          </a:xfrm>
          <a:prstGeom prst="rect">
            <a:avLst/>
          </a:prstGeom>
          <a:noFill/>
          <a:ln/>
        </p:spPr>
        <p:txBody>
          <a:bodyPr wrap="square" rtlCol="0" anchor="b"/>
          <a:lstStyle/>
          <a:p>
            <a:pPr marL="0" indent="0" algn="l">
              <a:buNone/>
            </a:pPr>
            <a:r>
              <a:rPr lang="en-US" sz="1800" dirty="0">
                <a:solidFill>
                  <a:srgbClr val="000000"/>
                </a:solidFill>
                <a:latin typeface="Arial Black" pitchFamily="34" charset="0"/>
                <a:ea typeface="Arial Black" pitchFamily="34" charset="-122"/>
                <a:cs typeface="Arial Black" pitchFamily="34" charset="-120"/>
              </a:rPr>
              <a:t>Syftet med medarbetar­undersökningen</a:t>
            </a:r>
            <a:endParaRPr lang="en-US" sz="1800" dirty="0"/>
          </a:p>
        </p:txBody>
      </p:sp>
      <p:sp>
        <p:nvSpPr>
          <p:cNvPr id="3" name="Text 1"/>
          <p:cNvSpPr/>
          <p:nvPr/>
        </p:nvSpPr>
        <p:spPr>
          <a:xfrm>
            <a:off x="457200" y="1428750"/>
            <a:ext cx="3657600" cy="3314700"/>
          </a:xfrm>
          <a:prstGeom prst="rect">
            <a:avLst/>
          </a:prstGeom>
          <a:noFill/>
          <a:ln/>
        </p:spPr>
        <p:txBody>
          <a:bodyPr wrap="square" rtlCol="0" anchor="t">
            <a:spAutoFit/>
          </a:bodyPr>
          <a:lstStyle/>
          <a:p>
            <a:pPr marL="0" indent="0" algn="l">
              <a:buNone/>
            </a:pPr>
            <a:r>
              <a:rPr lang="en-US" sz="1000" dirty="0">
                <a:solidFill>
                  <a:srgbClr val="000000"/>
                </a:solidFill>
                <a:latin typeface="Arial" pitchFamily="34" charset="0"/>
                <a:ea typeface="Arial" pitchFamily="34" charset="-122"/>
                <a:cs typeface="Arial" pitchFamily="34" charset="-120"/>
              </a:rPr>
              <a:t>Syftet med medarbetarundersökningen är att ge kunskap om hur medarbetaren uppfattar sitt uppdrag, sin arbetsplats och Göteborgs Stad som arbetsgivare. Resultatet från medarbetarundersökningen är ett underlag för dialog och analys på arbetsplatsen.</a:t>
            </a:r>
            <a:endParaRPr lang="en-US" sz="1000" dirty="0"/>
          </a:p>
          <a:p>
            <a:pPr marL="0" indent="0" algn="l">
              <a:buNone/>
            </a:pPr>
            <a:endParaRPr lang="en-US" sz="1000" dirty="0"/>
          </a:p>
          <a:p>
            <a:pPr marL="0" indent="0" algn="l">
              <a:buNone/>
            </a:pPr>
            <a:r>
              <a:rPr lang="en-US" sz="1000" dirty="0">
                <a:solidFill>
                  <a:srgbClr val="000000"/>
                </a:solidFill>
                <a:latin typeface="Arial" pitchFamily="34" charset="0"/>
                <a:ea typeface="Arial" pitchFamily="34" charset="-122"/>
                <a:cs typeface="Arial" pitchFamily="34" charset="-120"/>
              </a:rPr>
              <a:t>Med hjälp av resultatet ska chefer och medarbetare tillsammans utveckla och förbättra organisation, arbetsmiljö samt ledar- och medarbetarskap för att ge göteborgarna en verksamhet av hög kvalitet.</a:t>
            </a:r>
            <a:endParaRPr lang="en-US" sz="1000" dirty="0"/>
          </a:p>
        </p:txBody>
      </p:sp>
      <p:pic>
        <p:nvPicPr>
          <p:cNvPr id="4" name="Image 0" descr="https://bngaged.io/goteborg/files/blocks/New Project (1).png"/>
          <p:cNvPicPr>
            <a:picLocks noChangeAspect="1"/>
          </p:cNvPicPr>
          <p:nvPr/>
        </p:nvPicPr>
        <p:blipFill>
          <a:blip r:embed="rId4"/>
          <a:srcRect/>
          <a:stretch/>
        </p:blipFill>
        <p:spPr>
          <a:xfrm>
            <a:off x="5029200" y="514350"/>
            <a:ext cx="3657600" cy="4114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5661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Min närmaste chef</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1920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Lön</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24688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Samarbete</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1920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Trygghet</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3657600" cy="914400"/>
          </a:xfrm>
          <a:prstGeom prst="rect">
            <a:avLst/>
          </a:prstGeom>
          <a:noFill/>
          <a:ln/>
        </p:spPr>
        <p:txBody>
          <a:bodyPr wrap="square" rtlCol="0" anchor="b"/>
          <a:lstStyle/>
          <a:p>
            <a:pPr marL="0" indent="0" algn="l">
              <a:buNone/>
            </a:pPr>
            <a:r>
              <a:rPr lang="en-US" sz="1800" dirty="0">
                <a:solidFill>
                  <a:srgbClr val="000000"/>
                </a:solidFill>
                <a:latin typeface="Arial Black" pitchFamily="34" charset="0"/>
                <a:ea typeface="Arial Black" pitchFamily="34" charset="-122"/>
                <a:cs typeface="Arial Black" pitchFamily="34" charset="-120"/>
              </a:rPr>
              <a:t>Jämförbarhet med tidigare resultat</a:t>
            </a:r>
            <a:endParaRPr lang="en-US" sz="1800" dirty="0"/>
          </a:p>
        </p:txBody>
      </p:sp>
      <p:sp>
        <p:nvSpPr>
          <p:cNvPr id="3" name="Text 1"/>
          <p:cNvSpPr/>
          <p:nvPr/>
        </p:nvSpPr>
        <p:spPr>
          <a:xfrm>
            <a:off x="457200" y="1428750"/>
            <a:ext cx="3657600" cy="3314700"/>
          </a:xfrm>
          <a:prstGeom prst="rect">
            <a:avLst/>
          </a:prstGeom>
          <a:noFill/>
          <a:ln/>
        </p:spPr>
        <p:txBody>
          <a:bodyPr wrap="square" rtlCol="0" anchor="t">
            <a:spAutoFit/>
          </a:bodyPr>
          <a:lstStyle/>
          <a:p>
            <a:pPr marL="0" indent="0" algn="l">
              <a:buNone/>
            </a:pPr>
            <a:r>
              <a:rPr lang="en-US" sz="1100" dirty="0">
                <a:solidFill>
                  <a:srgbClr val="000000"/>
                </a:solidFill>
                <a:latin typeface="Arial" pitchFamily="34" charset="0"/>
                <a:ea typeface="Arial" pitchFamily="34" charset="-122"/>
                <a:cs typeface="Arial" pitchFamily="34" charset="-120"/>
              </a:rPr>
              <a:t>Undersökningen 2025 innehåller samma frågor som förra året, vilket innebär att ni har möjlighet att  fortsätta ert påbörjade arbete utifrån tidigare resultat. ​</a:t>
            </a:r>
            <a:endParaRPr lang="en-US" sz="1100" dirty="0"/>
          </a:p>
          <a:p>
            <a:pPr marL="0" indent="0" algn="l">
              <a:buNone/>
            </a:pPr>
            <a:endParaRPr lang="en-US" sz="1100" dirty="0"/>
          </a:p>
          <a:p>
            <a:pPr marL="0" indent="0" algn="l">
              <a:buNone/>
            </a:pPr>
            <a:r>
              <a:rPr lang="en-US" sz="1100" dirty="0">
                <a:solidFill>
                  <a:srgbClr val="000000"/>
                </a:solidFill>
                <a:latin typeface="Arial" pitchFamily="34" charset="0"/>
                <a:ea typeface="Arial" pitchFamily="34" charset="-122"/>
                <a:cs typeface="Arial" pitchFamily="34" charset="-120"/>
              </a:rPr>
              <a:t>Inför 2024 uppdaterades frågorna. Det framgår i resultatredovisningen vilka frågor som ändrades och vilka som är jämförbara även med åren före 2024.</a:t>
            </a:r>
            <a:endParaRPr lang="en-US" sz="1100" dirty="0"/>
          </a:p>
        </p:txBody>
      </p:sp>
      <p:pic>
        <p:nvPicPr>
          <p:cNvPr id="4" name="Image 0" descr="https://bngaged.io/goteborg/files/blocks/jämförbarhet2025_half2.png"/>
          <p:cNvPicPr>
            <a:picLocks noChangeAspect="1"/>
          </p:cNvPicPr>
          <p:nvPr/>
        </p:nvPicPr>
        <p:blipFill>
          <a:blip r:embed="rId4"/>
          <a:srcRect/>
          <a:stretch/>
        </p:blipFill>
        <p:spPr>
          <a:xfrm>
            <a:off x="5029200" y="514350"/>
            <a:ext cx="3657600" cy="4114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Utveckling</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Arbetsbelastning och återhämtning</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5661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914400"/>
          </a:xfrm>
          <a:prstGeom prst="rect">
            <a:avLst/>
          </a:prstGeom>
          <a:noFill/>
          <a:ln/>
        </p:spPr>
        <p:txBody>
          <a:bodyPr wrap="square" rtlCol="0" anchor="b"/>
          <a:lstStyle/>
          <a:p>
            <a:pPr marL="0" indent="0" algn="l">
              <a:buNone/>
            </a:pPr>
            <a:r>
              <a:rPr lang="en-US" sz="1800" dirty="0">
                <a:solidFill>
                  <a:srgbClr val="000000"/>
                </a:solidFill>
                <a:latin typeface="Arial Black" pitchFamily="34" charset="0"/>
                <a:ea typeface="Arial Black" pitchFamily="34" charset="-122"/>
                <a:cs typeface="Arial Black" pitchFamily="34" charset="-120"/>
              </a:rPr>
              <a:t>Diskussionsfrågor</a:t>
            </a:r>
            <a:endParaRPr lang="en-US" sz="1800" dirty="0"/>
          </a:p>
        </p:txBody>
      </p:sp>
      <p:sp>
        <p:nvSpPr>
          <p:cNvPr id="3" name="Text 1"/>
          <p:cNvSpPr/>
          <p:nvPr/>
        </p:nvSpPr>
        <p:spPr>
          <a:xfrm>
            <a:off x="457200" y="1428750"/>
            <a:ext cx="8229600" cy="3314700"/>
          </a:xfrm>
          <a:prstGeom prst="rect">
            <a:avLst/>
          </a:prstGeom>
          <a:noFill/>
          <a:ln/>
        </p:spPr>
        <p:txBody>
          <a:bodyPr wrap="square" rtlCol="0" anchor="t">
            <a:spAutoFit/>
          </a:bodyPr>
          <a:lstStyle/>
          <a:p>
            <a:pPr marL="0" indent="0" algn="l">
              <a:buNone/>
            </a:pPr>
            <a:r>
              <a:rPr lang="en-US" sz="900" b="1" dirty="0">
                <a:solidFill>
                  <a:srgbClr val="000000"/>
                </a:solidFill>
                <a:latin typeface="Arial" pitchFamily="34" charset="0"/>
                <a:ea typeface="Arial" pitchFamily="34" charset="-122"/>
                <a:cs typeface="Arial" pitchFamily="34" charset="-120"/>
              </a:rPr>
              <a:t>Vilket är det mest överraskande resultatet i undersökningen? 
</a:t>
            </a:r>
            <a:r>
              <a:rPr lang="en-US" sz="900" dirty="0">
                <a:solidFill>
                  <a:srgbClr val="000000"/>
                </a:solidFill>
                <a:latin typeface="Arial" pitchFamily="34" charset="0"/>
                <a:ea typeface="Arial" pitchFamily="34" charset="-122"/>
                <a:cs typeface="Arial" pitchFamily="34" charset="-120"/>
              </a:rPr>
              <a:t>Fundera både på vad som överraskar på ett positivt sätt och på vad som överraskar på ett negativt sätt.</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Vad är viktigast för oss som grupp att arbeta vidare med? Vad är mest viktigt att förbättra? 
</a:t>
            </a:r>
            <a:r>
              <a:rPr lang="en-US" sz="900" dirty="0">
                <a:solidFill>
                  <a:srgbClr val="000000"/>
                </a:solidFill>
                <a:latin typeface="Arial" pitchFamily="34" charset="0"/>
                <a:ea typeface="Arial" pitchFamily="34" charset="-122"/>
                <a:cs typeface="Arial" pitchFamily="34" charset="-120"/>
              </a:rPr>
              <a:t>Tänk igenom hela resultatet. Titta gärna på era utvecklingsområden en gång till. Notera att det inte måste vara de områden som har lägst värden som ni väljer att arbeta mest med. Välj det som ni känner ger störst nytta.</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Vad vill vi uppnå med ett förbättringsarbete? 
</a:t>
            </a:r>
            <a:r>
              <a:rPr lang="en-US" sz="900" dirty="0">
                <a:solidFill>
                  <a:srgbClr val="000000"/>
                </a:solidFill>
                <a:latin typeface="Arial" pitchFamily="34" charset="0"/>
                <a:ea typeface="Arial" pitchFamily="34" charset="-122"/>
                <a:cs typeface="Arial" pitchFamily="34" charset="-120"/>
              </a:rPr>
              <a:t>Vad vill ni ska hända när ni genomfört förbättringen/förbättringarna? Vilka konkreta förändringar vill ni se?</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Hur ska vi genomföra förbättringen? Hur ska den följas upp? 
</a:t>
            </a:r>
            <a:r>
              <a:rPr lang="en-US" sz="900" dirty="0">
                <a:solidFill>
                  <a:srgbClr val="000000"/>
                </a:solidFill>
                <a:latin typeface="Arial" pitchFamily="34" charset="0"/>
                <a:ea typeface="Arial" pitchFamily="34" charset="-122"/>
                <a:cs typeface="Arial" pitchFamily="34" charset="-120"/>
              </a:rPr>
              <a:t>Sätt upp en tydlig plan för hur förbättringen ska uppnås. Vad ska göras, och av vem? Hur följer ni upp arbetet? </a:t>
            </a:r>
            <a:endParaRPr lang="en-US" sz="9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3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Kränkningar och trakasserier </a:t>
            </a:r>
            <a:endParaRPr lang="en-US"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3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01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3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3657600" cy="914400"/>
          </a:xfrm>
          <a:prstGeom prst="rect">
            <a:avLst/>
          </a:prstGeom>
          <a:noFill/>
          <a:ln/>
        </p:spPr>
        <p:txBody>
          <a:bodyPr wrap="square" rtlCol="0" anchor="b"/>
          <a:lstStyle/>
          <a:p>
            <a:pPr marL="0" indent="0" algn="l">
              <a:buNone/>
            </a:pPr>
            <a:r>
              <a:rPr lang="en-US" sz="1800" dirty="0">
                <a:solidFill>
                  <a:srgbClr val="000000"/>
                </a:solidFill>
                <a:latin typeface="Arial Black" pitchFamily="34" charset="0"/>
                <a:ea typeface="Arial Black" pitchFamily="34" charset="-122"/>
                <a:cs typeface="Arial Black" pitchFamily="34" charset="-120"/>
              </a:rPr>
              <a:t>Nivåer för resultatredovisning</a:t>
            </a:r>
            <a:endParaRPr lang="en-US" sz="1800" dirty="0"/>
          </a:p>
        </p:txBody>
      </p:sp>
      <p:sp>
        <p:nvSpPr>
          <p:cNvPr id="3" name="Text 1"/>
          <p:cNvSpPr/>
          <p:nvPr/>
        </p:nvSpPr>
        <p:spPr>
          <a:xfrm>
            <a:off x="457200" y="1428750"/>
            <a:ext cx="3657600" cy="3314700"/>
          </a:xfrm>
          <a:prstGeom prst="rect">
            <a:avLst/>
          </a:prstGeom>
          <a:noFill/>
          <a:ln/>
        </p:spPr>
        <p:txBody>
          <a:bodyPr wrap="square" rtlCol="0" anchor="t">
            <a:spAutoFit/>
          </a:bodyPr>
          <a:lstStyle/>
          <a:p>
            <a:pPr marL="0" indent="0" algn="l">
              <a:buNone/>
            </a:pPr>
            <a:r>
              <a:rPr lang="en-US" sz="800" b="1" dirty="0">
                <a:solidFill>
                  <a:srgbClr val="000000"/>
                </a:solidFill>
                <a:latin typeface="Arial" pitchFamily="34" charset="0"/>
                <a:ea typeface="Arial" pitchFamily="34" charset="-122"/>
                <a:cs typeface="Arial" pitchFamily="34" charset="-120"/>
              </a:rPr>
              <a:t>Resultatredovisning </a:t>
            </a:r>
            <a:endParaRPr lang="en-US" sz="800" dirty="0"/>
          </a:p>
          <a:p>
            <a:pPr marL="0" indent="0" algn="l">
              <a:buNone/>
            </a:pPr>
            <a:endParaRPr lang="en-US" sz="800" dirty="0"/>
          </a:p>
          <a:p>
            <a:pPr marL="0" indent="0" algn="l">
              <a:buNone/>
            </a:pPr>
            <a:r>
              <a:rPr lang="en-US" sz="800" dirty="0">
                <a:solidFill>
                  <a:srgbClr val="000000"/>
                </a:solidFill>
                <a:latin typeface="Arial" pitchFamily="34" charset="0"/>
                <a:ea typeface="Arial" pitchFamily="34" charset="-122"/>
                <a:cs typeface="Arial" pitchFamily="34" charset="-120"/>
              </a:rPr>
              <a:t>• Kräver minst fem svar för eget resultat (medelvärde)</a:t>
            </a:r>
            <a:endParaRPr lang="en-US" sz="800" dirty="0"/>
          </a:p>
          <a:p>
            <a:pPr marL="0" indent="0" algn="l">
              <a:buNone/>
            </a:pPr>
            <a:endParaRPr lang="en-US" sz="800" dirty="0"/>
          </a:p>
          <a:p>
            <a:pPr marL="0" indent="0" algn="l">
              <a:buNone/>
            </a:pPr>
            <a:r>
              <a:rPr lang="en-US" sz="800" dirty="0">
                <a:solidFill>
                  <a:srgbClr val="000000"/>
                </a:solidFill>
                <a:latin typeface="Arial" pitchFamily="34" charset="0"/>
                <a:ea typeface="Arial" pitchFamily="34" charset="-122"/>
                <a:cs typeface="Arial" pitchFamily="34" charset="-120"/>
              </a:rPr>
              <a:t>• För svarsfördelning krävs minst femton svar </a:t>
            </a:r>
            <a:endParaRPr lang="en-US" sz="800" dirty="0"/>
          </a:p>
          <a:p>
            <a:pPr marL="0" indent="0" algn="l">
              <a:buNone/>
            </a:pPr>
            <a:endParaRPr lang="en-US" sz="800" dirty="0"/>
          </a:p>
          <a:p>
            <a:pPr marL="0" indent="0" algn="l">
              <a:buNone/>
            </a:pPr>
            <a:r>
              <a:rPr lang="en-US" sz="800" b="1" dirty="0">
                <a:solidFill>
                  <a:srgbClr val="000000"/>
                </a:solidFill>
                <a:latin typeface="Arial" pitchFamily="34" charset="0"/>
                <a:ea typeface="Arial" pitchFamily="34" charset="-122"/>
                <a:cs typeface="Arial" pitchFamily="34" charset="-120"/>
              </a:rPr>
              <a:t>Bakgrundsfrågor</a:t>
            </a:r>
            <a:endParaRPr lang="en-US" sz="800" dirty="0"/>
          </a:p>
          <a:p>
            <a:pPr marL="0" indent="0" algn="l">
              <a:buNone/>
            </a:pPr>
            <a:endParaRPr lang="en-US" sz="800" dirty="0"/>
          </a:p>
          <a:p>
            <a:pPr marL="0" indent="0" algn="l">
              <a:buNone/>
            </a:pPr>
            <a:r>
              <a:rPr lang="en-US" sz="800" dirty="0">
                <a:solidFill>
                  <a:srgbClr val="000000"/>
                </a:solidFill>
                <a:latin typeface="Arial" pitchFamily="34" charset="0"/>
                <a:ea typeface="Arial" pitchFamily="34" charset="-122"/>
                <a:cs typeface="Arial" pitchFamily="34" charset="-120"/>
              </a:rPr>
              <a:t>• Funktionsnedsättning och könsidentifikation (kvinna, man, annat) redovisas endast som totalresultat för staden till stadsledningskontoret, inte uppdelat på förvaltningar och bolag</a:t>
            </a:r>
            <a:endParaRPr lang="en-US" sz="800" dirty="0"/>
          </a:p>
          <a:p>
            <a:pPr marL="0" indent="0" algn="l">
              <a:buNone/>
            </a:pPr>
            <a:endParaRPr lang="en-US" sz="800" dirty="0"/>
          </a:p>
          <a:p>
            <a:pPr marL="0" indent="0" algn="l">
              <a:buNone/>
            </a:pPr>
            <a:r>
              <a:rPr lang="en-US" sz="800" dirty="0">
                <a:solidFill>
                  <a:srgbClr val="000000"/>
                </a:solidFill>
                <a:latin typeface="Arial" pitchFamily="34" charset="0"/>
                <a:ea typeface="Arial" pitchFamily="34" charset="-122"/>
                <a:cs typeface="Arial" pitchFamily="34" charset="-120"/>
              </a:rPr>
              <a:t>• Juridiskt kön, bakgrund och ålder kräver minst hundra (100) svar för eget resultat</a:t>
            </a:r>
            <a:endParaRPr lang="en-US" sz="800" dirty="0"/>
          </a:p>
          <a:p>
            <a:pPr marL="0" indent="0" algn="l">
              <a:buNone/>
            </a:pPr>
            <a:endParaRPr lang="en-US" sz="800" dirty="0"/>
          </a:p>
          <a:p>
            <a:pPr marL="0" indent="0" algn="l">
              <a:buNone/>
            </a:pPr>
            <a:r>
              <a:rPr lang="en-US" sz="800" b="1" dirty="0">
                <a:solidFill>
                  <a:srgbClr val="000000"/>
                </a:solidFill>
                <a:latin typeface="Arial" pitchFamily="34" charset="0"/>
                <a:ea typeface="Arial" pitchFamily="34" charset="-122"/>
                <a:cs typeface="Arial" pitchFamily="34" charset="-120"/>
              </a:rPr>
              <a:t>Frågor i enkäten</a:t>
            </a:r>
            <a:endParaRPr lang="en-US" sz="800" dirty="0"/>
          </a:p>
          <a:p>
            <a:pPr marL="0" indent="0" algn="l">
              <a:buNone/>
            </a:pPr>
            <a:endParaRPr lang="en-US" sz="800" dirty="0"/>
          </a:p>
          <a:p>
            <a:pPr marL="0" indent="0" algn="l">
              <a:buNone/>
            </a:pPr>
            <a:r>
              <a:rPr lang="en-US" sz="800" dirty="0">
                <a:solidFill>
                  <a:srgbClr val="000000"/>
                </a:solidFill>
                <a:latin typeface="Arial" pitchFamily="34" charset="0"/>
                <a:ea typeface="Arial" pitchFamily="34" charset="-122"/>
                <a:cs typeface="Arial" pitchFamily="34" charset="-120"/>
              </a:rPr>
              <a:t>• Kränkningar, trakasserier, hot/våld och otillåten påverkan kräver minst femtio (50) svar för eget resultat</a:t>
            </a:r>
            <a:endParaRPr lang="en-US" sz="800" dirty="0"/>
          </a:p>
        </p:txBody>
      </p:sp>
      <p:pic>
        <p:nvPicPr>
          <p:cNvPr id="4" name="Image 0" descr="https://bngaged.io/goteborg/files/blocks/nivåer2025_half.png"/>
          <p:cNvPicPr>
            <a:picLocks noChangeAspect="1"/>
          </p:cNvPicPr>
          <p:nvPr/>
        </p:nvPicPr>
        <p:blipFill>
          <a:blip r:embed="rId4"/>
          <a:srcRect/>
          <a:stretch/>
        </p:blipFill>
        <p:spPr>
          <a:xfrm>
            <a:off x="5029200" y="514350"/>
            <a:ext cx="3657600" cy="4114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4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4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4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4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Hot, våld och otillåten påverkan</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4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19202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4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 4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4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5661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 4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4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 0" descr="https://bngaged.io/goteborg/files/blocks/hme powerpointsida 2.png"/>
          <p:cNvPicPr>
            <a:picLocks noChangeAspect="1"/>
          </p:cNvPicPr>
          <p:nvPr/>
        </p:nvPicPr>
        <p:blipFill>
          <a:blip r:embed="rId4"/>
          <a:srcRect/>
          <a:stretch/>
        </p:blipFill>
        <p:spPr>
          <a:xfrm>
            <a:off x="0" y="0"/>
            <a:ext cx="9144000" cy="51435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 50">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356616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5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Ledningsgruppen</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 5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5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23939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Stöd till chef</a:t>
            </a: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5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Chart 0"/>
          <p:cNvGraphicFramePr/>
          <p:nvPr/>
        </p:nvGraphicFramePr>
        <p:xfrm>
          <a:off x="457200" y="514350"/>
          <a:ext cx="82296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0"/>
          <p:cNvSpPr/>
          <p:nvPr/>
        </p:nvSpPr>
        <p:spPr>
          <a:xfrm>
            <a:off x="457200" y="4572000"/>
            <a:ext cx="8229600" cy="0"/>
          </a:xfrm>
          <a:prstGeom prst="rect">
            <a:avLst/>
          </a:prstGeom>
          <a:noFill/>
          <a:ln/>
        </p:spPr>
        <p:txBody>
          <a:bodyPr wrap="square" rtlCol="0" anchor="ctr"/>
          <a:lstStyle/>
          <a:p>
            <a:pPr marL="0" indent="0" algn="l">
              <a:buNone/>
            </a:pPr>
            <a:r>
              <a:rPr lang="en-US" sz="800" dirty="0">
                <a:solidFill>
                  <a:srgbClr val="999999"/>
                </a:solidFill>
                <a:latin typeface="Arial" pitchFamily="34" charset="0"/>
                <a:ea typeface="Arial" pitchFamily="34" charset="-122"/>
                <a:cs typeface="Arial" pitchFamily="34" charset="-120"/>
              </a:rPr>
              <a:t>* Avser de som fått frågan</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6573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Styrkor och utvecklingsområden</a:t>
            </a:r>
            <a:endParaRPr lang="en-US" sz="2800" dirty="0"/>
          </a:p>
        </p:txBody>
      </p:sp>
      <p:sp>
        <p:nvSpPr>
          <p:cNvPr id="3" name="Text 1"/>
          <p:cNvSpPr/>
          <p:nvPr/>
        </p:nvSpPr>
        <p:spPr>
          <a:xfrm>
            <a:off x="914400" y="2343150"/>
            <a:ext cx="7315200" cy="1657350"/>
          </a:xfrm>
          <a:prstGeom prst="rect">
            <a:avLst/>
          </a:prstGeom>
          <a:noFill/>
          <a:ln/>
        </p:spPr>
        <p:txBody>
          <a:bodyPr wrap="square" rtlCol="0" anchor="t">
            <a:spAutoFit/>
          </a:bodyPr>
          <a:lstStyle/>
          <a:p>
            <a:pPr marL="0" indent="0" algn="l">
              <a:buNone/>
            </a:pPr>
            <a:r>
              <a:rPr lang="en-US" sz="1600" dirty="0">
                <a:solidFill>
                  <a:srgbClr val="FFFFFF"/>
                </a:solidFill>
              </a:rPr>
              <a:t>Styrkor och utvecklingsområden visar de frågor som mest påverkar hur dina medarbetare uppfattar sin arbetsplats. "Vår arbetsplats" är placerat centralt, eftersom forskningen visar att med ett högt värde på dessa frågor följer en rad positiva aspekter, såsom ökat välmående bland medarbetarna, bättre resultat och ökad initiativförmåga.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914400"/>
            <a:ext cx="3048000" cy="914400"/>
          </a:xfrm>
          <a:prstGeom prst="rect">
            <a:avLst/>
          </a:prstGeom>
          <a:noFill/>
          <a:ln/>
        </p:spPr>
        <p:txBody>
          <a:bodyPr wrap="square" rtlCol="0" anchor="b"/>
          <a:lstStyle/>
          <a:p>
            <a:pPr marL="0" indent="0">
              <a:buNone/>
            </a:pPr>
            <a:r>
              <a:rPr lang="en-US" sz="1800" dirty="0">
                <a:solidFill>
                  <a:srgbClr val="000000"/>
                </a:solidFill>
                <a:latin typeface="Arial Black" pitchFamily="34" charset="0"/>
                <a:ea typeface="Arial Black" pitchFamily="34" charset="-122"/>
                <a:cs typeface="Arial Black" pitchFamily="34" charset="-120"/>
              </a:rPr>
              <a:t>Styrkor</a:t>
            </a:r>
            <a:endParaRPr lang="en-US" sz="1800" dirty="0"/>
          </a:p>
        </p:txBody>
      </p:sp>
      <p:sp>
        <p:nvSpPr>
          <p:cNvPr id="3" name="Text 1"/>
          <p:cNvSpPr/>
          <p:nvPr/>
        </p:nvSpPr>
        <p:spPr>
          <a:xfrm>
            <a:off x="457200" y="2011680"/>
            <a:ext cx="3048000" cy="2743200"/>
          </a:xfrm>
          <a:prstGeom prst="rect">
            <a:avLst/>
          </a:prstGeom>
          <a:noFill/>
          <a:ln/>
        </p:spPr>
        <p:txBody>
          <a:bodyPr wrap="square" rtlCol="0" anchor="t">
            <a:spAutoFit/>
          </a:bodyPr>
          <a:lstStyle/>
          <a:p>
            <a:pPr marL="342900" indent="-342900">
              <a:buSzPct val="100000"/>
              <a:buChar char="•"/>
            </a:pPr>
            <a:r>
              <a:rPr lang="en-US" sz="1200" dirty="0">
                <a:solidFill>
                  <a:srgbClr val="666666"/>
                </a:solidFill>
                <a:latin typeface="Arial" pitchFamily="34" charset="0"/>
                <a:ea typeface="Arial" pitchFamily="34" charset="-122"/>
                <a:cs typeface="Arial" pitchFamily="34" charset="-120"/>
              </a:rPr>
              <a:t>Mitt arbete känns meningsfullt</a:t>
            </a:r>
            <a:endParaRPr lang="en-US" sz="1200" dirty="0"/>
          </a:p>
          <a:p>
            <a:pPr marL="342900" indent="-342900">
              <a:buSzPct val="100000"/>
              <a:buChar char="•"/>
            </a:pPr>
            <a:r>
              <a:rPr lang="en-US" sz="1200" dirty="0">
                <a:solidFill>
                  <a:srgbClr val="666666"/>
                </a:solidFill>
                <a:latin typeface="Arial" pitchFamily="34" charset="0"/>
                <a:ea typeface="Arial" pitchFamily="34" charset="-122"/>
                <a:cs typeface="Arial" pitchFamily="34" charset="-120"/>
              </a:rPr>
              <a:t>Jag lär nytt och utvecklas i mitt dagliga arbete</a:t>
            </a:r>
            <a:endParaRPr lang="en-US" sz="1200" dirty="0"/>
          </a:p>
          <a:p>
            <a:pPr marL="342900" indent="-342900">
              <a:buSzPct val="100000"/>
              <a:buChar char="•"/>
            </a:pPr>
            <a:r>
              <a:rPr lang="en-US" sz="1200" dirty="0">
                <a:solidFill>
                  <a:srgbClr val="666666"/>
                </a:solidFill>
                <a:latin typeface="Arial" pitchFamily="34" charset="0"/>
                <a:ea typeface="Arial" pitchFamily="34" charset="-122"/>
                <a:cs typeface="Arial" pitchFamily="34" charset="-120"/>
              </a:rPr>
              <a:t>I min arbetsgrupp arbetar vi med att förbättra och utveckla vår verksamhet för att tillgodose behov och rättigheter för ...</a:t>
            </a:r>
            <a:endParaRPr lang="en-US" sz="1200" dirty="0"/>
          </a:p>
          <a:p>
            <a:pPr marL="342900" indent="-342900">
              <a:buSzPct val="100000"/>
              <a:buChar char="•"/>
            </a:pPr>
            <a:r>
              <a:rPr lang="en-US" sz="1200" dirty="0">
                <a:solidFill>
                  <a:srgbClr val="666666"/>
                </a:solidFill>
                <a:latin typeface="Arial" pitchFamily="34" charset="0"/>
                <a:ea typeface="Arial" pitchFamily="34" charset="-122"/>
                <a:cs typeface="Arial" pitchFamily="34" charset="-120"/>
              </a:rPr>
              <a:t>Jag litar på den information som kommer från förvaltnings-/bolagsledningen</a:t>
            </a:r>
            <a:endParaRPr lang="en-US" sz="1200" dirty="0"/>
          </a:p>
        </p:txBody>
      </p:sp>
      <p:graphicFrame>
        <p:nvGraphicFramePr>
          <p:cNvPr id="4" name="Chart 0"/>
          <p:cNvGraphicFramePr/>
          <p:nvPr/>
        </p:nvGraphicFramePr>
        <p:xfrm>
          <a:off x="3886200" y="1874520"/>
          <a:ext cx="13716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1"/>
          <p:cNvGraphicFramePr/>
          <p:nvPr/>
        </p:nvGraphicFramePr>
        <p:xfrm>
          <a:off x="3886200" y="1874520"/>
          <a:ext cx="13716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 2"/>
          <p:cNvSpPr/>
          <p:nvPr/>
        </p:nvSpPr>
        <p:spPr>
          <a:xfrm>
            <a:off x="3657600" y="2706624"/>
            <a:ext cx="1828800" cy="0"/>
          </a:xfrm>
          <a:prstGeom prst="rect">
            <a:avLst/>
          </a:prstGeom>
          <a:noFill/>
          <a:ln/>
        </p:spPr>
        <p:txBody>
          <a:bodyPr wrap="square" rtlCol="0" anchor="ctr"/>
          <a:lstStyle/>
          <a:p>
            <a:pPr marL="0" indent="0" algn="ctr">
              <a:buNone/>
            </a:pPr>
            <a:r>
              <a:rPr lang="en-US" sz="800" dirty="0">
                <a:solidFill>
                  <a:srgbClr val="999999"/>
                </a:solidFill>
                <a:latin typeface="Arial" pitchFamily="34" charset="0"/>
                <a:ea typeface="Arial" pitchFamily="34" charset="-122"/>
                <a:cs typeface="Arial" pitchFamily="34" charset="-120"/>
              </a:rPr>
              <a:t>-1</a:t>
            </a:r>
            <a:endParaRPr lang="en-US" sz="800" dirty="0"/>
          </a:p>
        </p:txBody>
      </p:sp>
      <p:sp>
        <p:nvSpPr>
          <p:cNvPr id="7" name="Text 3"/>
          <p:cNvSpPr/>
          <p:nvPr/>
        </p:nvSpPr>
        <p:spPr>
          <a:xfrm>
            <a:off x="3657600" y="2560320"/>
            <a:ext cx="1828800" cy="0"/>
          </a:xfrm>
          <a:prstGeom prst="rect">
            <a:avLst/>
          </a:prstGeom>
          <a:noFill/>
          <a:ln/>
        </p:spPr>
        <p:txBody>
          <a:bodyPr wrap="square" rtlCol="0" anchor="ctr"/>
          <a:lstStyle/>
          <a:p>
            <a:pPr marL="0" indent="0" algn="ctr">
              <a:buNone/>
            </a:pPr>
            <a:r>
              <a:rPr lang="en-US" sz="1500" dirty="0">
                <a:solidFill>
                  <a:srgbClr val="000000"/>
                </a:solidFill>
                <a:latin typeface="Arial" pitchFamily="34" charset="0"/>
                <a:ea typeface="Arial" pitchFamily="34" charset="-122"/>
                <a:cs typeface="Arial" pitchFamily="34" charset="-120"/>
              </a:rPr>
              <a:t>82</a:t>
            </a:r>
            <a:endParaRPr lang="en-US" sz="1500" dirty="0"/>
          </a:p>
        </p:txBody>
      </p:sp>
      <p:sp>
        <p:nvSpPr>
          <p:cNvPr id="8" name="Text 4"/>
          <p:cNvSpPr/>
          <p:nvPr/>
        </p:nvSpPr>
        <p:spPr>
          <a:xfrm>
            <a:off x="3657600" y="3246120"/>
            <a:ext cx="1828800" cy="0"/>
          </a:xfrm>
          <a:prstGeom prst="rect">
            <a:avLst/>
          </a:prstGeom>
          <a:noFill/>
          <a:ln/>
        </p:spPr>
        <p:txBody>
          <a:bodyPr wrap="square" rtlCol="0" anchor="ctr"/>
          <a:lstStyle/>
          <a:p>
            <a:pPr marL="0" indent="0" algn="ctr">
              <a:buNone/>
            </a:pPr>
            <a:r>
              <a:rPr lang="en-US" sz="1300" dirty="0">
                <a:solidFill>
                  <a:srgbClr val="000000"/>
                </a:solidFill>
                <a:latin typeface="Arial" pitchFamily="34" charset="0"/>
                <a:ea typeface="Arial" pitchFamily="34" charset="-122"/>
                <a:cs typeface="Arial" pitchFamily="34" charset="-120"/>
              </a:rPr>
              <a:t>Vår arbetsplats</a:t>
            </a:r>
            <a:endParaRPr lang="en-US" sz="1300" dirty="0"/>
          </a:p>
        </p:txBody>
      </p:sp>
      <p:graphicFrame>
        <p:nvGraphicFramePr>
          <p:cNvPr id="9" name="Chart 2"/>
          <p:cNvGraphicFramePr/>
          <p:nvPr/>
        </p:nvGraphicFramePr>
        <p:xfrm>
          <a:off x="3886200" y="1417320"/>
          <a:ext cx="91440" cy="9144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 5"/>
          <p:cNvSpPr/>
          <p:nvPr/>
        </p:nvSpPr>
        <p:spPr>
          <a:xfrm>
            <a:off x="5486400" y="914400"/>
            <a:ext cx="3048000" cy="914400"/>
          </a:xfrm>
          <a:prstGeom prst="rect">
            <a:avLst/>
          </a:prstGeom>
          <a:noFill/>
          <a:ln/>
        </p:spPr>
        <p:txBody>
          <a:bodyPr wrap="square" rtlCol="0" anchor="b"/>
          <a:lstStyle/>
          <a:p>
            <a:pPr marL="0" indent="0">
              <a:buNone/>
            </a:pPr>
            <a:r>
              <a:rPr lang="en-US" sz="1800" dirty="0">
                <a:solidFill>
                  <a:srgbClr val="000000"/>
                </a:solidFill>
                <a:latin typeface="Arial Black" pitchFamily="34" charset="0"/>
                <a:ea typeface="Arial Black" pitchFamily="34" charset="-122"/>
                <a:cs typeface="Arial Black" pitchFamily="34" charset="-120"/>
              </a:rPr>
              <a:t>Utvecklingsområden</a:t>
            </a:r>
            <a:endParaRPr lang="en-US" sz="1800" dirty="0"/>
          </a:p>
        </p:txBody>
      </p:sp>
      <p:sp>
        <p:nvSpPr>
          <p:cNvPr id="11" name="Text 6"/>
          <p:cNvSpPr/>
          <p:nvPr/>
        </p:nvSpPr>
        <p:spPr>
          <a:xfrm>
            <a:off x="5486400" y="2011680"/>
            <a:ext cx="3048000" cy="2743200"/>
          </a:xfrm>
          <a:prstGeom prst="rect">
            <a:avLst/>
          </a:prstGeom>
          <a:noFill/>
          <a:ln/>
        </p:spPr>
        <p:txBody>
          <a:bodyPr wrap="square" rtlCol="0" anchor="t">
            <a:spAutoFit/>
          </a:bodyPr>
          <a:lstStyle/>
          <a:p>
            <a:pPr marL="342900" indent="-342900">
              <a:buSzPct val="100000"/>
              <a:buChar char="•"/>
            </a:pPr>
            <a:r>
              <a:rPr lang="en-US" sz="1200" dirty="0">
                <a:solidFill>
                  <a:srgbClr val="666666"/>
                </a:solidFill>
                <a:latin typeface="Arial" pitchFamily="34" charset="0"/>
                <a:ea typeface="Arial" pitchFamily="34" charset="-122"/>
                <a:cs typeface="Arial" pitchFamily="34" charset="-120"/>
              </a:rPr>
              <a:t>Min förvaltnings-/bolagsledning fångar upp medarbetarnas synpunkter och idéer och ger återkoppling </a:t>
            </a:r>
            <a:endParaRPr lang="en-US" sz="1200" dirty="0"/>
          </a:p>
          <a:p>
            <a:pPr marL="342900" indent="-342900">
              <a:buSzPct val="100000"/>
              <a:buChar char="•"/>
            </a:pPr>
            <a:r>
              <a:rPr lang="en-US" sz="1200" dirty="0">
                <a:solidFill>
                  <a:srgbClr val="666666"/>
                </a:solidFill>
                <a:latin typeface="Arial" pitchFamily="34" charset="0"/>
                <a:ea typeface="Arial" pitchFamily="34" charset="-122"/>
                <a:cs typeface="Arial" pitchFamily="34" charset="-120"/>
              </a:rPr>
              <a:t>Min närmaste chef hjälper mig att göra prioriteringar om jag har för hög arbetsbelastning</a:t>
            </a:r>
            <a:endParaRPr lang="en-US" sz="1200" dirty="0"/>
          </a:p>
          <a:p>
            <a:pPr marL="342900" indent="-342900">
              <a:buSzPct val="100000"/>
              <a:buChar char="•"/>
            </a:pPr>
            <a:r>
              <a:rPr lang="en-US" sz="1200" dirty="0">
                <a:solidFill>
                  <a:srgbClr val="666666"/>
                </a:solidFill>
                <a:latin typeface="Arial" pitchFamily="34" charset="0"/>
                <a:ea typeface="Arial" pitchFamily="34" charset="-122"/>
                <a:cs typeface="Arial" pitchFamily="34" charset="-120"/>
              </a:rPr>
              <a:t>Jag får den kompetensutveckling jag behöver för att kunna utföra mitt arbete</a:t>
            </a:r>
            <a:endParaRPr lang="en-US" sz="1200" dirty="0"/>
          </a:p>
          <a:p>
            <a:pPr marL="342900" indent="-342900">
              <a:buSzPct val="100000"/>
              <a:buChar char="•"/>
            </a:pPr>
            <a:r>
              <a:rPr lang="en-US" sz="1200" dirty="0">
                <a:solidFill>
                  <a:srgbClr val="666666"/>
                </a:solidFill>
                <a:latin typeface="Arial" pitchFamily="34" charset="0"/>
                <a:ea typeface="Arial" pitchFamily="34" charset="-122"/>
                <a:cs typeface="Arial" pitchFamily="34" charset="-120"/>
              </a:rPr>
              <a:t>Min närmaste chef tar tag i problem</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914400"/>
          </a:xfrm>
          <a:prstGeom prst="rect">
            <a:avLst/>
          </a:prstGeom>
          <a:noFill/>
          <a:ln/>
        </p:spPr>
        <p:txBody>
          <a:bodyPr wrap="square" rtlCol="0" anchor="b"/>
          <a:lstStyle/>
          <a:p>
            <a:pPr marL="0" indent="0" algn="l">
              <a:buNone/>
            </a:pPr>
            <a:r>
              <a:rPr lang="en-US" sz="1800" dirty="0">
                <a:solidFill>
                  <a:srgbClr val="000000"/>
                </a:solidFill>
                <a:latin typeface="Arial Black" pitchFamily="34" charset="0"/>
                <a:ea typeface="Arial Black" pitchFamily="34" charset="-122"/>
                <a:cs typeface="Arial Black" pitchFamily="34" charset="-120"/>
              </a:rPr>
              <a:t>Diskussionsfrågor</a:t>
            </a:r>
            <a:endParaRPr lang="en-US" sz="1800" dirty="0"/>
          </a:p>
        </p:txBody>
      </p:sp>
      <p:sp>
        <p:nvSpPr>
          <p:cNvPr id="3" name="Text 1"/>
          <p:cNvSpPr/>
          <p:nvPr/>
        </p:nvSpPr>
        <p:spPr>
          <a:xfrm>
            <a:off x="457200" y="1428750"/>
            <a:ext cx="8229600" cy="3314700"/>
          </a:xfrm>
          <a:prstGeom prst="rect">
            <a:avLst/>
          </a:prstGeom>
          <a:noFill/>
          <a:ln/>
        </p:spPr>
        <p:txBody>
          <a:bodyPr wrap="square" rtlCol="0" anchor="t">
            <a:spAutoFit/>
          </a:bodyPr>
          <a:lstStyle/>
          <a:p>
            <a:pPr marL="0" indent="0" algn="l">
              <a:buNone/>
            </a:pPr>
            <a:r>
              <a:rPr lang="en-US" sz="900" b="1" dirty="0">
                <a:solidFill>
                  <a:srgbClr val="000000"/>
                </a:solidFill>
                <a:latin typeface="Arial" pitchFamily="34" charset="0"/>
                <a:ea typeface="Arial" pitchFamily="34" charset="-122"/>
                <a:cs typeface="Arial" pitchFamily="34" charset="-120"/>
              </a:rPr>
              <a:t>Vilka är våra styrkor och varför? 
</a:t>
            </a:r>
            <a:r>
              <a:rPr lang="en-US" sz="900" dirty="0">
                <a:solidFill>
                  <a:srgbClr val="000000"/>
                </a:solidFill>
                <a:latin typeface="Arial" pitchFamily="34" charset="0"/>
                <a:ea typeface="Arial" pitchFamily="34" charset="-122"/>
                <a:cs typeface="Arial" pitchFamily="34" charset="-120"/>
              </a:rPr>
              <a:t>Fundera över varför ni har dessa styrkor. Ser ni någon gemensam nämnare som förklarar flera av styrkorna?</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Hur kan vi bibehålla eller utveckla våra styrkor? 
</a:t>
            </a:r>
            <a:r>
              <a:rPr lang="en-US" sz="900" dirty="0">
                <a:solidFill>
                  <a:srgbClr val="000000"/>
                </a:solidFill>
                <a:latin typeface="Arial" pitchFamily="34" charset="0"/>
                <a:ea typeface="Arial" pitchFamily="34" charset="-122"/>
                <a:cs typeface="Arial" pitchFamily="34" charset="-120"/>
              </a:rPr>
              <a:t>Dra nytta av era styrkor när ni bestämmer er för vilka insatser ni vill göra framåt och fundera över hur ni kan bibehålla eller utveckla dem.</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Vilka är våra utvecklingsområden och varför? 
</a:t>
            </a:r>
            <a:r>
              <a:rPr lang="en-US" sz="900" dirty="0">
                <a:solidFill>
                  <a:srgbClr val="000000"/>
                </a:solidFill>
                <a:latin typeface="Arial" pitchFamily="34" charset="0"/>
                <a:ea typeface="Arial" pitchFamily="34" charset="-122"/>
                <a:cs typeface="Arial" pitchFamily="34" charset="-120"/>
              </a:rPr>
              <a:t>Vad saknar vi som gör att vi inte håller med påståendet? Fundera över om det finns någon gemensam nämnare som förklarar flera av utvecklingsområdena.</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Vilket av våra utvecklingsområden är viktigast att arbeta med på kort sikt? 
</a:t>
            </a:r>
            <a:r>
              <a:rPr lang="en-US" sz="900" dirty="0">
                <a:solidFill>
                  <a:srgbClr val="000000"/>
                </a:solidFill>
                <a:latin typeface="Arial" pitchFamily="34" charset="0"/>
                <a:ea typeface="Arial" pitchFamily="34" charset="-122"/>
                <a:cs typeface="Arial" pitchFamily="34" charset="-120"/>
              </a:rPr>
              <a:t>Finns det något utvecklingsområde som skulle ge stor utdelning på kort sikt om ni arbetade med det?</a:t>
            </a:r>
            <a:endParaRPr lang="en-US" sz="900" dirty="0"/>
          </a:p>
          <a:p>
            <a:pPr marL="0" indent="0" algn="l">
              <a:buNone/>
            </a:pPr>
            <a:endParaRPr lang="en-US" sz="900" dirty="0"/>
          </a:p>
          <a:p>
            <a:pPr marL="0" indent="0" algn="l">
              <a:buNone/>
            </a:pPr>
            <a:r>
              <a:rPr lang="en-US" sz="900" b="1" dirty="0">
                <a:solidFill>
                  <a:srgbClr val="000000"/>
                </a:solidFill>
                <a:latin typeface="Arial" pitchFamily="34" charset="0"/>
                <a:ea typeface="Arial" pitchFamily="34" charset="-122"/>
                <a:cs typeface="Arial" pitchFamily="34" charset="-120"/>
              </a:rPr>
              <a:t>Vilket av våra utvecklingsområden är viktigast att arbeta med på lång sikt? 
</a:t>
            </a:r>
            <a:r>
              <a:rPr lang="en-US" sz="900" dirty="0">
                <a:solidFill>
                  <a:srgbClr val="000000"/>
                </a:solidFill>
                <a:latin typeface="Arial" pitchFamily="34" charset="0"/>
                <a:ea typeface="Arial" pitchFamily="34" charset="-122"/>
                <a:cs typeface="Arial" pitchFamily="34" charset="-120"/>
              </a:rPr>
              <a:t>Finns det något utvecklingsområde som är särskilt viktigt att hitta en långsiktig lösning på? Om ni har identifierat någon gemensam faktor för flera utvecklingsområden, så är det förmodligen ett område som är viktigt att försöka hitta en lösning på, även om förbättringsarbetet blir mer omfattande.</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914400" y="1657350"/>
            <a:ext cx="7315200" cy="355600"/>
          </a:xfrm>
          <a:prstGeom prst="rect">
            <a:avLst/>
          </a:prstGeom>
          <a:noFill/>
          <a:ln/>
        </p:spPr>
        <p:txBody>
          <a:bodyPr wrap="square" rtlCol="0" anchor="ctr"/>
          <a:lstStyle/>
          <a:p>
            <a:pPr marL="0" indent="0" algn="l">
              <a:buNone/>
            </a:pPr>
            <a:r>
              <a:rPr lang="en-US" sz="2800" b="1" dirty="0">
                <a:solidFill>
                  <a:srgbClr val="FFFFFF"/>
                </a:solidFill>
                <a:latin typeface="Arial Black" pitchFamily="34" charset="0"/>
                <a:ea typeface="Arial Black" pitchFamily="34" charset="-122"/>
                <a:cs typeface="Arial Black" pitchFamily="34" charset="-120"/>
              </a:rPr>
              <a:t>Index</a:t>
            </a:r>
            <a:endParaRPr lang="en-US" sz="2800" dirty="0"/>
          </a:p>
        </p:txBody>
      </p:sp>
      <p:sp>
        <p:nvSpPr>
          <p:cNvPr id="3" name="Text 1"/>
          <p:cNvSpPr/>
          <p:nvPr/>
        </p:nvSpPr>
        <p:spPr>
          <a:xfrm>
            <a:off x="914400" y="2343150"/>
            <a:ext cx="7315200" cy="1657350"/>
          </a:xfrm>
          <a:prstGeom prst="rect">
            <a:avLst/>
          </a:prstGeom>
          <a:noFill/>
          <a:ln/>
        </p:spPr>
        <p:txBody>
          <a:bodyPr wrap="square" rtlCol="0" anchor="t">
            <a:spAutoFit/>
          </a:bodyPr>
          <a:lstStyle/>
          <a:p>
            <a:pPr marL="0" indent="0" algn="l">
              <a:buNone/>
            </a:pPr>
            <a:r>
              <a:rPr lang="en-US" sz="1240" dirty="0">
                <a:solidFill>
                  <a:srgbClr val="FFFFFF"/>
                </a:solidFill>
              </a:rPr>
              <a:t>Frågorna i enkäten har delats in i ett antal index och frågeområden. Dessa räknas ut som medelvärden av alla frågor som ingår i respektive index/område (skala 0-100). </a:t>
            </a:r>
            <a:endParaRPr lang="en-US" sz="1240" dirty="0"/>
          </a:p>
          <a:p>
            <a:pPr marL="0" indent="0" algn="l">
              <a:buNone/>
            </a:pPr>
            <a:endParaRPr lang="en-US" sz="1240" dirty="0"/>
          </a:p>
          <a:p>
            <a:pPr marL="0" indent="0" algn="l">
              <a:buNone/>
            </a:pPr>
            <a:r>
              <a:rPr lang="en-US" sz="1240" b="1" dirty="0">
                <a:solidFill>
                  <a:srgbClr val="FFFFFF"/>
                </a:solidFill>
              </a:rPr>
              <a:t>Hållbart medarbetarengagemang (HME) </a:t>
            </a:r>
            <a:r>
              <a:rPr lang="en-US" sz="1240" dirty="0">
                <a:solidFill>
                  <a:srgbClr val="FFFFFF"/>
                </a:solidFill>
              </a:rPr>
              <a:t>är ett index som används för att beskriva medarbetarnas motivation och förutsättningar att göra sitt bästa för organisationen. HME-frågorna har funnits i stadens undersökningar under lång tid. </a:t>
            </a:r>
            <a:endParaRPr lang="en-US" sz="1240" dirty="0"/>
          </a:p>
          <a:p>
            <a:pPr marL="0" indent="0" algn="l">
              <a:buNone/>
            </a:pPr>
            <a:endParaRPr lang="en-US" sz="1240" dirty="0"/>
          </a:p>
          <a:p>
            <a:pPr marL="0" indent="0" algn="l">
              <a:buNone/>
            </a:pPr>
            <a:r>
              <a:rPr lang="en-US" sz="1240" b="1" dirty="0">
                <a:solidFill>
                  <a:srgbClr val="FFFFFF"/>
                </a:solidFill>
              </a:rPr>
              <a:t>Kommunikationsindexet (KOMI)</a:t>
            </a:r>
            <a:r>
              <a:rPr lang="en-US" sz="1240" dirty="0">
                <a:solidFill>
                  <a:srgbClr val="FFFFFF"/>
                </a:solidFill>
              </a:rPr>
              <a:t> är en indikator på hur kommunikationen fungerar internt i organisationen. KOMI har följts över tid, men är i år uppdaterat med andra frågor. </a:t>
            </a:r>
            <a:endParaRPr lang="en-US" sz="124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Bildspel på skärmen (16:9)</PresentationFormat>
  <Paragraphs>230</Paragraphs>
  <Slides>54</Slides>
  <Notes>54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54</vt:i4>
      </vt:variant>
    </vt:vector>
  </HeadingPairs>
  <TitlesOfParts>
    <vt:vector size="57" baseType="lpstr">
      <vt:lpstr>Arial</vt:lpstr>
      <vt:lpstr>Arial Black</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Therese Berglund</cp:lastModifiedBy>
  <cp:revision>1</cp:revision>
  <dcterms:created xsi:type="dcterms:W3CDTF">2025-10-29T13:33:44Z</dcterms:created>
  <dcterms:modified xsi:type="dcterms:W3CDTF">2026-01-29T18:52:31Z</dcterms:modified>
</cp:coreProperties>
</file>