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71" r:id="rId2"/>
  </p:sldMasterIdLst>
  <p:notesMasterIdLst>
    <p:notesMasterId r:id="rId13"/>
  </p:notesMasterIdLst>
  <p:sldIdLst>
    <p:sldId id="2200" r:id="rId3"/>
    <p:sldId id="2201" r:id="rId4"/>
    <p:sldId id="2202" r:id="rId5"/>
    <p:sldId id="267" r:id="rId6"/>
    <p:sldId id="273" r:id="rId7"/>
    <p:sldId id="2203" r:id="rId8"/>
    <p:sldId id="2204" r:id="rId9"/>
    <p:sldId id="2205" r:id="rId10"/>
    <p:sldId id="266" r:id="rId11"/>
    <p:sldId id="278" r:id="rId12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mnlöst avsnitt" id="{48BB0538-0079-6448-BC76-D3A5B2174425}">
          <p14:sldIdLst>
            <p14:sldId id="2200"/>
            <p14:sldId id="2201"/>
            <p14:sldId id="2202"/>
            <p14:sldId id="267"/>
            <p14:sldId id="273"/>
            <p14:sldId id="2203"/>
            <p14:sldId id="2204"/>
            <p14:sldId id="2205"/>
            <p14:sldId id="266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D7"/>
    <a:srgbClr val="119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34" autoAdjust="0"/>
  </p:normalViewPr>
  <p:slideViewPr>
    <p:cSldViewPr snapToGrid="0" snapToObjects="1">
      <p:cViewPr varScale="1">
        <p:scale>
          <a:sx n="84" d="100"/>
          <a:sy n="84" d="100"/>
        </p:scale>
        <p:origin x="1445" y="82"/>
      </p:cViewPr>
      <p:guideLst>
        <p:guide orient="horz" pos="22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98CA9-DE57-B14F-A397-678D974D9635}" type="datetimeFigureOut">
              <a:rPr lang="sv-SE" smtClean="0"/>
              <a:t>2021-09-10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D634F-C970-DB40-B753-1075062780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1012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text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69882" y="2218879"/>
            <a:ext cx="6804236" cy="738664"/>
          </a:xfrm>
          <a:prstGeom prst="rect">
            <a:avLst/>
          </a:prstGeom>
        </p:spPr>
        <p:txBody>
          <a:bodyPr/>
          <a:lstStyle>
            <a:lvl1pPr>
              <a:defRPr sz="4800" b="1" i="0" kern="1200" cap="all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/>
              <a:t>Lägg till rubrik</a:t>
            </a:r>
          </a:p>
        </p:txBody>
      </p:sp>
    </p:spTree>
    <p:extLst>
      <p:ext uri="{BB962C8B-B14F-4D97-AF65-F5344CB8AC3E}">
        <p14:creationId xmlns:p14="http://schemas.microsoft.com/office/powerpoint/2010/main" val="1583610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7"/>
          <p:cNvSpPr>
            <a:spLocks noGrp="1"/>
          </p:cNvSpPr>
          <p:nvPr>
            <p:ph type="body" sz="quarter" idx="10"/>
          </p:nvPr>
        </p:nvSpPr>
        <p:spPr>
          <a:xfrm>
            <a:off x="488950" y="741600"/>
            <a:ext cx="7680272" cy="707886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l">
              <a:buNone/>
              <a:defRPr sz="4000" b="1" i="0" cap="none">
                <a:solidFill>
                  <a:srgbClr val="00A2D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413773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488950" y="742713"/>
            <a:ext cx="8101220" cy="707886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l">
              <a:buNone/>
              <a:defRPr sz="4000" b="1" i="0" cap="none">
                <a:solidFill>
                  <a:srgbClr val="00A2D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/>
              <a:t>Markeringsrubrik</a:t>
            </a:r>
          </a:p>
        </p:txBody>
      </p:sp>
      <p:sp>
        <p:nvSpPr>
          <p:cNvPr id="15" name="Platshållare för text 13"/>
          <p:cNvSpPr>
            <a:spLocks noGrp="1"/>
          </p:cNvSpPr>
          <p:nvPr>
            <p:ph type="body" sz="quarter" idx="12" hasCustomPrompt="1"/>
          </p:nvPr>
        </p:nvSpPr>
        <p:spPr>
          <a:xfrm>
            <a:off x="488950" y="1992143"/>
            <a:ext cx="6017889" cy="2763834"/>
          </a:xfrm>
          <a:prstGeom prst="rect">
            <a:avLst/>
          </a:prstGeom>
        </p:spPr>
        <p:txBody>
          <a:bodyPr vert="horz">
            <a:spAutoFit/>
          </a:bodyPr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/>
              <a:buChar char="•"/>
              <a:tabLst/>
              <a:defRPr sz="24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/>
              <a:t>Text text text text text text text</a:t>
            </a:r>
            <a:br>
              <a:rPr lang="sv-SE" dirty="0"/>
            </a:br>
            <a:r>
              <a:rPr lang="sv-SE" dirty="0"/>
              <a:t>text text text text text</a:t>
            </a:r>
          </a:p>
          <a:p>
            <a:pPr lvl="0"/>
            <a:r>
              <a:rPr lang="sv-SE" dirty="0"/>
              <a:t>Text text text text text text text</a:t>
            </a:r>
            <a:br>
              <a:rPr lang="sv-SE" dirty="0"/>
            </a:br>
            <a:r>
              <a:rPr lang="sv-SE" dirty="0"/>
              <a:t>text text text text text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 dirty="0"/>
              <a:t>Text text text text text text text</a:t>
            </a:r>
            <a:br>
              <a:rPr lang="sv-SE" dirty="0"/>
            </a:br>
            <a:r>
              <a:rPr lang="sv-SE" dirty="0"/>
              <a:t>text text text text text</a:t>
            </a:r>
          </a:p>
        </p:txBody>
      </p:sp>
    </p:spTree>
    <p:extLst>
      <p:ext uri="{BB962C8B-B14F-4D97-AF65-F5344CB8AC3E}">
        <p14:creationId xmlns:p14="http://schemas.microsoft.com/office/powerpoint/2010/main" val="332694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488949" y="741600"/>
            <a:ext cx="8215375" cy="707886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l">
              <a:buNone/>
              <a:defRPr sz="4000" b="1" i="0" cap="none">
                <a:solidFill>
                  <a:srgbClr val="00A2D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/>
              <a:t>Markeringsrubrik</a:t>
            </a:r>
          </a:p>
        </p:txBody>
      </p:sp>
      <p:sp>
        <p:nvSpPr>
          <p:cNvPr id="3" name="Platshållare för bild 20"/>
          <p:cNvSpPr>
            <a:spLocks noGrp="1"/>
          </p:cNvSpPr>
          <p:nvPr>
            <p:ph type="pic" sz="quarter" idx="13"/>
          </p:nvPr>
        </p:nvSpPr>
        <p:spPr>
          <a:xfrm>
            <a:off x="488950" y="1990800"/>
            <a:ext cx="5632616" cy="3163888"/>
          </a:xfrm>
          <a:prstGeom prst="rect">
            <a:avLst/>
          </a:prstGeom>
          <a:noFill/>
        </p:spPr>
        <p:txBody>
          <a:bodyPr vert="horz"/>
          <a:lstStyle>
            <a:lvl1pPr marL="0" indent="0">
              <a:buNone/>
              <a:defRPr sz="1800">
                <a:latin typeface="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2107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488950" y="741600"/>
            <a:ext cx="8139422" cy="707886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l">
              <a:buNone/>
              <a:defRPr sz="4000" b="1" i="0" cap="none">
                <a:solidFill>
                  <a:srgbClr val="00A2D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/>
              <a:t>Markeringsrubrik</a:t>
            </a:r>
          </a:p>
        </p:txBody>
      </p:sp>
      <p:sp>
        <p:nvSpPr>
          <p:cNvPr id="5" name="Platshållare för text 13"/>
          <p:cNvSpPr>
            <a:spLocks noGrp="1"/>
          </p:cNvSpPr>
          <p:nvPr>
            <p:ph type="body" sz="quarter" idx="12" hasCustomPrompt="1"/>
          </p:nvPr>
        </p:nvSpPr>
        <p:spPr>
          <a:xfrm>
            <a:off x="488951" y="1990800"/>
            <a:ext cx="4497046" cy="1797415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 sz="24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/>
              <a:t>Text text text text text text text</a:t>
            </a:r>
            <a:br>
              <a:rPr lang="sv-SE" dirty="0"/>
            </a:br>
            <a:r>
              <a:rPr lang="sv-SE" dirty="0"/>
              <a:t>text text text text text</a:t>
            </a:r>
          </a:p>
          <a:p>
            <a:pPr lvl="0"/>
            <a:r>
              <a:rPr lang="sv-SE" dirty="0"/>
              <a:t>Text text text text text text text</a:t>
            </a:r>
            <a:br>
              <a:rPr lang="sv-SE" dirty="0"/>
            </a:br>
            <a:r>
              <a:rPr lang="sv-SE" dirty="0"/>
              <a:t>text text text text text</a:t>
            </a:r>
          </a:p>
        </p:txBody>
      </p:sp>
      <p:sp>
        <p:nvSpPr>
          <p:cNvPr id="6" name="Platshållare för bild 20"/>
          <p:cNvSpPr>
            <a:spLocks noGrp="1"/>
          </p:cNvSpPr>
          <p:nvPr>
            <p:ph type="pic" sz="quarter" idx="13"/>
          </p:nvPr>
        </p:nvSpPr>
        <p:spPr>
          <a:xfrm>
            <a:off x="5243822" y="1990800"/>
            <a:ext cx="3384550" cy="1900263"/>
          </a:xfrm>
          <a:prstGeom prst="rect">
            <a:avLst/>
          </a:prstGeom>
          <a:noFill/>
        </p:spPr>
        <p:txBody>
          <a:bodyPr vert="horz"/>
          <a:lstStyle>
            <a:lvl1pPr marL="0" indent="0">
              <a:buNone/>
              <a:defRPr sz="1800">
                <a:latin typeface="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53086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488950" y="741600"/>
            <a:ext cx="8158297" cy="707886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l">
              <a:buNone/>
              <a:defRPr sz="4000" b="1" i="0" cap="none">
                <a:solidFill>
                  <a:srgbClr val="00A2D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/>
              <a:t>Markeringsrubrik</a:t>
            </a:r>
          </a:p>
        </p:txBody>
      </p:sp>
      <p:sp>
        <p:nvSpPr>
          <p:cNvPr id="5" name="Platshållare för text 13"/>
          <p:cNvSpPr>
            <a:spLocks noGrp="1"/>
          </p:cNvSpPr>
          <p:nvPr>
            <p:ph type="body" sz="quarter" idx="12" hasCustomPrompt="1"/>
          </p:nvPr>
        </p:nvSpPr>
        <p:spPr>
          <a:xfrm>
            <a:off x="488950" y="1990800"/>
            <a:ext cx="6017889" cy="1797415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 sz="24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/>
              <a:t>Text text text text text text text text text text text text text text text text</a:t>
            </a:r>
          </a:p>
          <a:p>
            <a:pPr lvl="0"/>
            <a:r>
              <a:rPr lang="sv-SE" dirty="0"/>
              <a:t>Text text text text text text text text text text text text text text text text</a:t>
            </a:r>
          </a:p>
        </p:txBody>
      </p:sp>
    </p:spTree>
    <p:extLst>
      <p:ext uri="{BB962C8B-B14F-4D97-AF65-F5344CB8AC3E}">
        <p14:creationId xmlns:p14="http://schemas.microsoft.com/office/powerpoint/2010/main" val="1760125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488950" y="741600"/>
            <a:ext cx="7680272" cy="707886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l">
              <a:buNone/>
              <a:defRPr sz="4000" b="1" i="0" cap="none">
                <a:solidFill>
                  <a:srgbClr val="00A2D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/>
              <a:t>Markeringsrubrik</a:t>
            </a:r>
          </a:p>
        </p:txBody>
      </p:sp>
      <p:sp>
        <p:nvSpPr>
          <p:cNvPr id="5" name="Platshållare för text 13"/>
          <p:cNvSpPr>
            <a:spLocks noGrp="1"/>
          </p:cNvSpPr>
          <p:nvPr>
            <p:ph type="body" sz="quarter" idx="12" hasCustomPrompt="1"/>
          </p:nvPr>
        </p:nvSpPr>
        <p:spPr>
          <a:xfrm>
            <a:off x="488949" y="1990800"/>
            <a:ext cx="7680273" cy="1428083"/>
          </a:xfrm>
          <a:prstGeom prst="rect">
            <a:avLst/>
          </a:prstGeom>
        </p:spPr>
        <p:txBody>
          <a:bodyPr vert="horz" wrap="square" numCol="2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 sz="24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/>
              <a:t>Text </a:t>
            </a:r>
            <a:r>
              <a:rPr lang="sv-SE" dirty="0" err="1"/>
              <a:t>tvåspalt</a:t>
            </a:r>
            <a:r>
              <a:rPr lang="sv-SE" dirty="0"/>
              <a:t> text text text text text text text text text</a:t>
            </a:r>
          </a:p>
          <a:p>
            <a:pPr lvl="0"/>
            <a:endParaRPr lang="sv-SE" dirty="0"/>
          </a:p>
          <a:p>
            <a:pPr lvl="0"/>
            <a:r>
              <a:rPr lang="sv-SE" dirty="0"/>
              <a:t>Text text text text text text text text text text text text</a:t>
            </a:r>
          </a:p>
        </p:txBody>
      </p:sp>
    </p:spTree>
    <p:extLst>
      <p:ext uri="{BB962C8B-B14F-4D97-AF65-F5344CB8AC3E}">
        <p14:creationId xmlns:p14="http://schemas.microsoft.com/office/powerpoint/2010/main" val="544862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488950" y="741600"/>
            <a:ext cx="7680272" cy="707886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l">
              <a:buNone/>
              <a:defRPr sz="4000" b="1" i="0" cap="none">
                <a:solidFill>
                  <a:srgbClr val="00A2D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/>
              <a:t>Markeringsrubrik</a:t>
            </a:r>
          </a:p>
        </p:txBody>
      </p:sp>
    </p:spTree>
    <p:extLst>
      <p:ext uri="{BB962C8B-B14F-4D97-AF65-F5344CB8AC3E}">
        <p14:creationId xmlns:p14="http://schemas.microsoft.com/office/powerpoint/2010/main" val="21787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blå startbild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8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8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Mercedes Serial Bold"/>
          <a:ea typeface="+mj-ea"/>
          <a:cs typeface="Mercedes Serial Bold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3400" b="0" i="0" kern="1200">
          <a:solidFill>
            <a:schemeClr val="bg1"/>
          </a:solidFill>
          <a:latin typeface="DINOT"/>
          <a:ea typeface="+mn-ea"/>
          <a:cs typeface="DINO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blå sidfot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8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kt 2">
            <a:extLst>
              <a:ext uri="{FF2B5EF4-FFF2-40B4-BE49-F238E27FC236}">
                <a16:creationId xmlns:a16="http://schemas.microsoft.com/office/drawing/2014/main" id="{3840D82A-3299-4C44-8AC0-581E0E092B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950151"/>
              </p:ext>
            </p:extLst>
          </p:nvPr>
        </p:nvGraphicFramePr>
        <p:xfrm>
          <a:off x="705041" y="1121537"/>
          <a:ext cx="7905750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358498" imgH="1142811" progId="Excel.Sheet.12">
                  <p:embed/>
                </p:oleObj>
              </mc:Choice>
              <mc:Fallback>
                <p:oleObj name="Worksheet" r:id="rId2" imgW="4358498" imgH="1142811" progId="Excel.Sheet.12">
                  <p:embed/>
                  <p:pic>
                    <p:nvPicPr>
                      <p:cNvPr id="4098" name="Objekt 2">
                        <a:extLst>
                          <a:ext uri="{FF2B5EF4-FFF2-40B4-BE49-F238E27FC236}">
                            <a16:creationId xmlns:a16="http://schemas.microsoft.com/office/drawing/2014/main" id="{3840D82A-3299-4C44-8AC0-581E0E092B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041" y="1121537"/>
                        <a:ext cx="7905750" cy="199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kt 1">
            <a:extLst>
              <a:ext uri="{FF2B5EF4-FFF2-40B4-BE49-F238E27FC236}">
                <a16:creationId xmlns:a16="http://schemas.microsoft.com/office/drawing/2014/main" id="{F98EA49F-5C00-4CBB-BC45-BBAC23B58F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87463" y="820738"/>
          <a:ext cx="6569075" cy="461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568369" imgH="3002107" progId="Excel.Sheet.12">
                  <p:embed/>
                </p:oleObj>
              </mc:Choice>
              <mc:Fallback>
                <p:oleObj name="Worksheet" r:id="rId2" imgW="6568369" imgH="3002107" progId="Excel.Sheet.12">
                  <p:embed/>
                  <p:pic>
                    <p:nvPicPr>
                      <p:cNvPr id="13314" name="Objekt 1">
                        <a:extLst>
                          <a:ext uri="{FF2B5EF4-FFF2-40B4-BE49-F238E27FC236}">
                            <a16:creationId xmlns:a16="http://schemas.microsoft.com/office/drawing/2014/main" id="{F98EA49F-5C00-4CBB-BC45-BBAC23B58F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463" y="820738"/>
                        <a:ext cx="6569075" cy="461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kt 2">
            <a:extLst>
              <a:ext uri="{FF2B5EF4-FFF2-40B4-BE49-F238E27FC236}">
                <a16:creationId xmlns:a16="http://schemas.microsoft.com/office/drawing/2014/main" id="{25369B0D-5E7C-4CC7-B51B-E125536D78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11350" y="158750"/>
          <a:ext cx="5545138" cy="567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585495" imgH="9197214" progId="Excel.Sheet.8">
                  <p:embed/>
                </p:oleObj>
              </mc:Choice>
              <mc:Fallback>
                <p:oleObj name="Worksheet" r:id="rId2" imgW="5585495" imgH="9197214" progId="Excel.Sheet.8">
                  <p:embed/>
                  <p:pic>
                    <p:nvPicPr>
                      <p:cNvPr id="5122" name="Objekt 2">
                        <a:extLst>
                          <a:ext uri="{FF2B5EF4-FFF2-40B4-BE49-F238E27FC236}">
                            <a16:creationId xmlns:a16="http://schemas.microsoft.com/office/drawing/2014/main" id="{25369B0D-5E7C-4CC7-B51B-E125536D78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350" y="158750"/>
                        <a:ext cx="5545138" cy="567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FC4F98AD-DFF1-4CAD-AA29-7AA8D8076C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FA4DB70-569B-4D53-9F36-BD76EBEA9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ktangel 3">
            <a:extLst>
              <a:ext uri="{FF2B5EF4-FFF2-40B4-BE49-F238E27FC236}">
                <a16:creationId xmlns:a16="http://schemas.microsoft.com/office/drawing/2014/main" id="{65554F20-06B8-484A-AEDE-30104C79B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" y="31750"/>
            <a:ext cx="8416925" cy="944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v-SE" altLang="sv-SE" sz="2000" b="1" u="sng">
                <a:solidFill>
                  <a:srgbClr val="1190D7"/>
                </a:solidFill>
              </a:rPr>
              <a:t>Kommentarer större avvikelser mot Prognos 2</a:t>
            </a:r>
          </a:p>
          <a:p>
            <a:pPr eaLnBrk="1" hangingPunct="1"/>
            <a:endParaRPr lang="sv-SE" altLang="sv-SE" sz="1600" b="1" u="sng">
              <a:solidFill>
                <a:srgbClr val="000000"/>
              </a:solidFill>
            </a:endParaRPr>
          </a:p>
          <a:p>
            <a:pPr eaLnBrk="1" hangingPunct="1"/>
            <a:r>
              <a:rPr lang="sv-SE" altLang="sv-SE" sz="1600" b="1" u="sng">
                <a:solidFill>
                  <a:srgbClr val="000000"/>
                </a:solidFill>
              </a:rPr>
              <a:t>HI: </a:t>
            </a:r>
            <a:r>
              <a:rPr lang="sv-SE" altLang="sv-SE" sz="1600">
                <a:solidFill>
                  <a:srgbClr val="000000"/>
                </a:solidFill>
              </a:rPr>
              <a:t>Lägre intäkter lgh -617 (P2 beräknad 2,4% 1 april blev 1,7% 1 maj -901, IMD 216), p-platser -474 (högre vakanstal än beräknat), högre lokaler 34 </a:t>
            </a:r>
          </a:p>
          <a:p>
            <a:pPr eaLnBrk="1" hangingPunct="1"/>
            <a:endParaRPr lang="sv-SE" altLang="sv-SE" sz="1600">
              <a:solidFill>
                <a:srgbClr val="000000"/>
              </a:solidFill>
            </a:endParaRPr>
          </a:p>
          <a:p>
            <a:pPr eaLnBrk="1" hangingPunct="1"/>
            <a:r>
              <a:rPr lang="sv-SE" altLang="sv-SE" sz="1600" b="1" u="sng">
                <a:solidFill>
                  <a:srgbClr val="000000"/>
                </a:solidFill>
              </a:rPr>
              <a:t>Rep: </a:t>
            </a:r>
            <a:r>
              <a:rPr lang="sv-SE" altLang="sv-SE" sz="1600">
                <a:solidFill>
                  <a:srgbClr val="000000"/>
                </a:solidFill>
              </a:rPr>
              <a:t>Högre kostnader pga ovanligt många avflyttningar samt vattenskadad lägenhet på Askgården 17.</a:t>
            </a:r>
          </a:p>
          <a:p>
            <a:pPr eaLnBrk="1" hangingPunct="1"/>
            <a:endParaRPr lang="sv-SE" altLang="sv-SE" sz="1600">
              <a:solidFill>
                <a:srgbClr val="000000"/>
              </a:solidFill>
            </a:endParaRPr>
          </a:p>
          <a:p>
            <a:pPr eaLnBrk="1" hangingPunct="1"/>
            <a:r>
              <a:rPr lang="sv-SE" altLang="sv-SE" sz="1600" b="1" u="sng">
                <a:solidFill>
                  <a:srgbClr val="000000"/>
                </a:solidFill>
              </a:rPr>
              <a:t>FSK:</a:t>
            </a:r>
            <a:r>
              <a:rPr lang="sv-SE" altLang="sv-SE" sz="1600">
                <a:solidFill>
                  <a:srgbClr val="000000"/>
                </a:solidFill>
              </a:rPr>
              <a:t> Huschefskostnad 435 (frånvaro) övrigt 144 tkr.</a:t>
            </a:r>
          </a:p>
          <a:p>
            <a:pPr eaLnBrk="1" hangingPunct="1"/>
            <a:endParaRPr lang="sv-SE" altLang="sv-SE" sz="1600">
              <a:solidFill>
                <a:srgbClr val="000000"/>
              </a:solidFill>
            </a:endParaRPr>
          </a:p>
          <a:p>
            <a:pPr eaLnBrk="1" hangingPunct="1"/>
            <a:r>
              <a:rPr lang="sv-SE" altLang="sv-SE" sz="1600" b="1" u="sng">
                <a:solidFill>
                  <a:srgbClr val="000000"/>
                </a:solidFill>
              </a:rPr>
              <a:t>DK:</a:t>
            </a:r>
            <a:r>
              <a:rPr lang="sv-SE" altLang="sv-SE" sz="1600">
                <a:solidFill>
                  <a:srgbClr val="000000"/>
                </a:solidFill>
              </a:rPr>
              <a:t> Lägre konsultkostnader ekonomi 368, IT support 239, förbrukningsmaterial 180, telefoni 97, övrigt 322</a:t>
            </a:r>
          </a:p>
          <a:p>
            <a:pPr eaLnBrk="1" hangingPunct="1"/>
            <a:endParaRPr lang="sv-SE" altLang="sv-SE" sz="1600">
              <a:solidFill>
                <a:srgbClr val="000000"/>
              </a:solidFill>
            </a:endParaRPr>
          </a:p>
          <a:p>
            <a:pPr eaLnBrk="1" hangingPunct="1"/>
            <a:r>
              <a:rPr lang="sv-SE" altLang="sv-SE" sz="1600" b="1" u="sng">
                <a:solidFill>
                  <a:srgbClr val="000000"/>
                </a:solidFill>
              </a:rPr>
              <a:t>Ö: </a:t>
            </a:r>
            <a:r>
              <a:rPr lang="sv-SE" altLang="sv-SE" sz="1600">
                <a:solidFill>
                  <a:srgbClr val="000000"/>
                </a:solidFill>
              </a:rPr>
              <a:t>Ersättning Trafikskadetjänst 787 påkörd balkong Muskotgatan, juridik 569,konstateradekundförluster 295, hyresgästaktiviteter 287,övrigt 299</a:t>
            </a:r>
          </a:p>
          <a:p>
            <a:pPr eaLnBrk="1" hangingPunct="1"/>
            <a:endParaRPr lang="sv-SE" altLang="sv-SE" sz="1600">
              <a:solidFill>
                <a:srgbClr val="000000"/>
              </a:solidFill>
            </a:endParaRPr>
          </a:p>
          <a:p>
            <a:pPr eaLnBrk="1" hangingPunct="1"/>
            <a:endParaRPr lang="sv-SE" altLang="sv-SE" sz="1600">
              <a:solidFill>
                <a:srgbClr val="000000"/>
              </a:solidFill>
            </a:endParaRPr>
          </a:p>
          <a:p>
            <a:pPr eaLnBrk="1" hangingPunct="1"/>
            <a:r>
              <a:rPr lang="sv-SE" altLang="sv-SE" sz="1600" b="1" u="sng">
                <a:solidFill>
                  <a:srgbClr val="000000"/>
                </a:solidFill>
              </a:rPr>
              <a:t>U:</a:t>
            </a:r>
            <a:r>
              <a:rPr lang="sv-SE" altLang="sv-SE" sz="1600" b="1">
                <a:solidFill>
                  <a:srgbClr val="000000"/>
                </a:solidFill>
              </a:rPr>
              <a:t> </a:t>
            </a:r>
            <a:r>
              <a:rPr lang="sv-SE" altLang="sv-SE" sz="1600">
                <a:solidFill>
                  <a:srgbClr val="000000"/>
                </a:solidFill>
              </a:rPr>
              <a:t>Senare uppstart på följande projekt; Långsida lamellhus 991, trädförnyelse 920, gavlar lamellhus stenskivor Peppargatan 792, tidigarelagt projekt Gavlar loftgångar stenskivor -586, övrigt 200 </a:t>
            </a:r>
          </a:p>
          <a:p>
            <a:pPr eaLnBrk="1" hangingPunct="1"/>
            <a:endParaRPr lang="sv-SE" altLang="sv-SE" sz="1600">
              <a:solidFill>
                <a:srgbClr val="000000"/>
              </a:solidFill>
            </a:endParaRPr>
          </a:p>
          <a:p>
            <a:pPr eaLnBrk="1" hangingPunct="1"/>
            <a:r>
              <a:rPr lang="sv-SE" altLang="sv-SE" sz="1600" b="1" u="sng">
                <a:solidFill>
                  <a:srgbClr val="000000"/>
                </a:solidFill>
              </a:rPr>
              <a:t>JSP: </a:t>
            </a:r>
            <a:r>
              <a:rPr lang="sv-SE" altLang="sv-SE" sz="1600">
                <a:solidFill>
                  <a:srgbClr val="000000"/>
                </a:solidFill>
              </a:rPr>
              <a:t>Lägre nedskrivning nya kontoret 5289 pga lägre upparbetade kostnader till följd av överklagan </a:t>
            </a:r>
          </a:p>
          <a:p>
            <a:pPr eaLnBrk="1" hangingPunct="1"/>
            <a:r>
              <a:rPr lang="sv-SE" altLang="sv-SE" sz="1600">
                <a:solidFill>
                  <a:srgbClr val="000000"/>
                </a:solidFill>
              </a:rPr>
              <a:t>av byggnationen. Återföring nedskrivning 3D fastighet 1767 pga ny värdering.</a:t>
            </a:r>
          </a:p>
          <a:p>
            <a:pPr eaLnBrk="1" hangingPunct="1"/>
            <a:endParaRPr lang="sv-SE" altLang="sv-SE" sz="1400">
              <a:solidFill>
                <a:srgbClr val="000000"/>
              </a:solidFill>
            </a:endParaRPr>
          </a:p>
          <a:p>
            <a:pPr eaLnBrk="1" hangingPunct="1"/>
            <a:endParaRPr lang="sv-SE" altLang="sv-SE" sz="1400">
              <a:solidFill>
                <a:srgbClr val="000000"/>
              </a:solidFill>
            </a:endParaRPr>
          </a:p>
          <a:p>
            <a:pPr eaLnBrk="1" hangingPunct="1"/>
            <a:endParaRPr lang="sv-SE" altLang="sv-SE" sz="1400">
              <a:solidFill>
                <a:srgbClr val="000000"/>
              </a:solidFill>
            </a:endParaRPr>
          </a:p>
          <a:p>
            <a:pPr eaLnBrk="1" hangingPunct="1"/>
            <a:endParaRPr lang="sv-SE" altLang="sv-SE" sz="1400">
              <a:solidFill>
                <a:srgbClr val="000000"/>
              </a:solidFill>
            </a:endParaRPr>
          </a:p>
          <a:p>
            <a:pPr eaLnBrk="1" hangingPunct="1"/>
            <a:endParaRPr lang="sv-SE" altLang="sv-SE" sz="1400"/>
          </a:p>
          <a:p>
            <a:pPr eaLnBrk="1" hangingPunct="1"/>
            <a:endParaRPr lang="sv-SE" altLang="sv-SE" sz="1400"/>
          </a:p>
          <a:p>
            <a:pPr eaLnBrk="1" hangingPunct="1"/>
            <a:endParaRPr lang="sv-SE" altLang="sv-SE" sz="1600"/>
          </a:p>
          <a:p>
            <a:pPr eaLnBrk="1" hangingPunct="1"/>
            <a:endParaRPr lang="sv-SE" altLang="sv-SE" sz="1600"/>
          </a:p>
          <a:p>
            <a:pPr eaLnBrk="1" hangingPunct="1"/>
            <a:endParaRPr lang="sv-SE" altLang="sv-SE" sz="1600"/>
          </a:p>
          <a:p>
            <a:pPr eaLnBrk="1" hangingPunct="1"/>
            <a:endParaRPr lang="sv-SE" altLang="sv-SE" sz="1600"/>
          </a:p>
          <a:p>
            <a:pPr eaLnBrk="1" hangingPunct="1"/>
            <a:endParaRPr lang="sv-SE" altLang="sv-SE" sz="1600"/>
          </a:p>
          <a:p>
            <a:pPr eaLnBrk="1" hangingPunct="1"/>
            <a:endParaRPr lang="sv-SE" altLang="sv-SE" sz="1600"/>
          </a:p>
          <a:p>
            <a:pPr eaLnBrk="1" hangingPunct="1"/>
            <a:endParaRPr lang="sv-SE" altLang="sv-SE"/>
          </a:p>
          <a:p>
            <a:pPr eaLnBrk="1" hangingPunct="1"/>
            <a:endParaRPr lang="sv-SE" altLang="sv-SE"/>
          </a:p>
          <a:p>
            <a:pPr eaLnBrk="1" hangingPunct="1"/>
            <a:endParaRPr lang="sv-SE" altLang="sv-SE"/>
          </a:p>
          <a:p>
            <a:pPr eaLnBrk="1" hangingPunct="1"/>
            <a:endParaRPr lang="sv-SE" altLang="sv-SE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19586A8A-98E9-4ABA-838E-20C86C98AD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ruta 1">
            <a:extLst>
              <a:ext uri="{FF2B5EF4-FFF2-40B4-BE49-F238E27FC236}">
                <a16:creationId xmlns:a16="http://schemas.microsoft.com/office/drawing/2014/main" id="{DEB62CF1-2C35-4FB4-A0A2-B2E582EC0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475" y="49213"/>
            <a:ext cx="3932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v-SE" altLang="sv-SE"/>
              <a:t>Jämförelse mot P2 samt föregående år</a:t>
            </a:r>
          </a:p>
        </p:txBody>
      </p:sp>
      <p:graphicFrame>
        <p:nvGraphicFramePr>
          <p:cNvPr id="7171" name="Objekt 1">
            <a:extLst>
              <a:ext uri="{FF2B5EF4-FFF2-40B4-BE49-F238E27FC236}">
                <a16:creationId xmlns:a16="http://schemas.microsoft.com/office/drawing/2014/main" id="{920B9E48-DAC1-4EB5-8F57-E3113403FD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3288" y="471488"/>
          <a:ext cx="6931025" cy="532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902117" imgH="8244871" progId="Excel.Sheet.12">
                  <p:embed/>
                </p:oleObj>
              </mc:Choice>
              <mc:Fallback>
                <p:oleObj name="Worksheet" r:id="rId2" imgW="7902117" imgH="8244871" progId="Excel.Sheet.12">
                  <p:embed/>
                  <p:pic>
                    <p:nvPicPr>
                      <p:cNvPr id="7171" name="Objekt 1">
                        <a:extLst>
                          <a:ext uri="{FF2B5EF4-FFF2-40B4-BE49-F238E27FC236}">
                            <a16:creationId xmlns:a16="http://schemas.microsoft.com/office/drawing/2014/main" id="{920B9E48-DAC1-4EB5-8F57-E3113403FD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288" y="471488"/>
                        <a:ext cx="6931025" cy="532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ktangel 3">
            <a:extLst>
              <a:ext uri="{FF2B5EF4-FFF2-40B4-BE49-F238E27FC236}">
                <a16:creationId xmlns:a16="http://schemas.microsoft.com/office/drawing/2014/main" id="{E4908BEE-51EA-4B6B-A743-1E5BE1C1E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50" y="1588"/>
            <a:ext cx="8416925" cy="892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v-SE" altLang="sv-SE" sz="1600" b="1"/>
          </a:p>
          <a:p>
            <a:pPr eaLnBrk="1" hangingPunct="1"/>
            <a:r>
              <a:rPr lang="sv-SE" altLang="sv-SE" sz="2000" b="1" u="sng">
                <a:solidFill>
                  <a:srgbClr val="1190D7"/>
                </a:solidFill>
              </a:rPr>
              <a:t>Kommentarer större avvikelser mot Föregående år</a:t>
            </a:r>
          </a:p>
          <a:p>
            <a:pPr eaLnBrk="1" hangingPunct="1"/>
            <a:r>
              <a:rPr lang="sv-SE" altLang="sv-SE" b="1" u="sng">
                <a:solidFill>
                  <a:srgbClr val="000000"/>
                </a:solidFill>
              </a:rPr>
              <a:t>HI: </a:t>
            </a:r>
            <a:r>
              <a:rPr lang="sv-SE" altLang="sv-SE">
                <a:solidFill>
                  <a:srgbClr val="000000"/>
                </a:solidFill>
              </a:rPr>
              <a:t>Högre bruttointäkter lgh 2554,lägre rabatter bostäder 538,högre bruttointäkter p-platser 596, högre bruttointäkter lokaler 254, lägre rabatter lokaler 150</a:t>
            </a:r>
          </a:p>
          <a:p>
            <a:pPr eaLnBrk="1" hangingPunct="1"/>
            <a:endParaRPr lang="sv-SE" altLang="sv-SE">
              <a:solidFill>
                <a:srgbClr val="000000"/>
              </a:solidFill>
            </a:endParaRPr>
          </a:p>
          <a:p>
            <a:pPr eaLnBrk="1" hangingPunct="1"/>
            <a:r>
              <a:rPr lang="sv-SE" altLang="sv-SE" b="1">
                <a:solidFill>
                  <a:srgbClr val="000000"/>
                </a:solidFill>
              </a:rPr>
              <a:t>Värme</a:t>
            </a:r>
            <a:r>
              <a:rPr lang="sv-SE" altLang="sv-SE">
                <a:solidFill>
                  <a:srgbClr val="000000"/>
                </a:solidFill>
              </a:rPr>
              <a:t>: Högre förbrukning 2129 Mvh i år, samt högre pris på Mvh än förra året</a:t>
            </a:r>
          </a:p>
          <a:p>
            <a:pPr eaLnBrk="1" hangingPunct="1"/>
            <a:endParaRPr lang="sv-SE" altLang="sv-SE" b="1" u="sng">
              <a:solidFill>
                <a:srgbClr val="000000"/>
              </a:solidFill>
            </a:endParaRPr>
          </a:p>
          <a:p>
            <a:pPr eaLnBrk="1" hangingPunct="1"/>
            <a:r>
              <a:rPr lang="sv-SE" altLang="sv-SE" b="1" u="sng">
                <a:solidFill>
                  <a:srgbClr val="000000"/>
                </a:solidFill>
              </a:rPr>
              <a:t>DA: </a:t>
            </a:r>
            <a:r>
              <a:rPr lang="sv-SE" altLang="sv-SE">
                <a:solidFill>
                  <a:srgbClr val="000000"/>
                </a:solidFill>
              </a:rPr>
              <a:t>Vi började redovisa kostnaderna för Ungdomsarbetet -757 samt miljöinformatörer -339. Högre personalkostnader -1049 (löneförhöjning) licenser och programvara -478, lägre kostnader förbrukningsmaterial 180</a:t>
            </a:r>
          </a:p>
          <a:p>
            <a:pPr eaLnBrk="1" hangingPunct="1"/>
            <a:endParaRPr lang="sv-SE" altLang="sv-SE">
              <a:solidFill>
                <a:srgbClr val="000000"/>
              </a:solidFill>
            </a:endParaRPr>
          </a:p>
          <a:p>
            <a:pPr eaLnBrk="1" hangingPunct="1"/>
            <a:r>
              <a:rPr lang="sv-SE" altLang="sv-SE" b="1" u="sng">
                <a:solidFill>
                  <a:srgbClr val="000000"/>
                </a:solidFill>
              </a:rPr>
              <a:t>Ö: </a:t>
            </a:r>
            <a:r>
              <a:rPr lang="sv-SE" altLang="sv-SE">
                <a:solidFill>
                  <a:srgbClr val="000000"/>
                </a:solidFill>
              </a:rPr>
              <a:t>Vi började redovisa på övriga driftkostnader kostnaderna för TG -3763 samt Gårdstensbyrå -1416. Lägre försäkringskostnader 1320, konstaterade kundförluster 922, hyresgästaktiviteter 227</a:t>
            </a:r>
          </a:p>
          <a:p>
            <a:pPr eaLnBrk="1" hangingPunct="1"/>
            <a:endParaRPr lang="sv-SE" altLang="sv-SE">
              <a:solidFill>
                <a:srgbClr val="000000"/>
              </a:solidFill>
            </a:endParaRPr>
          </a:p>
          <a:p>
            <a:pPr eaLnBrk="1" hangingPunct="1"/>
            <a:r>
              <a:rPr lang="sv-SE" altLang="sv-SE" b="1" u="sng">
                <a:solidFill>
                  <a:srgbClr val="000000"/>
                </a:solidFill>
              </a:rPr>
              <a:t>ÖRP: </a:t>
            </a:r>
            <a:r>
              <a:rPr lang="sv-SE" altLang="sv-SE">
                <a:solidFill>
                  <a:srgbClr val="000000"/>
                </a:solidFill>
              </a:rPr>
              <a:t>Vi redovisade 2020 kostnaderna för TG 3994, Gårdstensbyrå 1308, Ungdomsarbete 889, Miljöinformatörer 306, utvecklingskostnader VD -485, idag sjuklönebidragen 98,</a:t>
            </a:r>
          </a:p>
          <a:p>
            <a:pPr eaLnBrk="1" hangingPunct="1"/>
            <a:endParaRPr lang="sv-SE" altLang="sv-SE">
              <a:solidFill>
                <a:srgbClr val="000000"/>
              </a:solidFill>
            </a:endParaRPr>
          </a:p>
          <a:p>
            <a:pPr eaLnBrk="1" hangingPunct="1"/>
            <a:r>
              <a:rPr lang="sv-SE" altLang="sv-SE" b="1" u="sng">
                <a:solidFill>
                  <a:srgbClr val="000000"/>
                </a:solidFill>
              </a:rPr>
              <a:t>JSP: </a:t>
            </a:r>
            <a:r>
              <a:rPr lang="sv-SE" altLang="sv-SE">
                <a:solidFill>
                  <a:srgbClr val="000000"/>
                </a:solidFill>
              </a:rPr>
              <a:t>Återföring på nedskrivning på 3D fastigheten 1767, lägre nedskrivning på nya kontoret 1357, samt ingen nedskrivning Saffran bostäder 988 </a:t>
            </a:r>
          </a:p>
          <a:p>
            <a:pPr eaLnBrk="1" hangingPunct="1"/>
            <a:endParaRPr lang="sv-SE" altLang="sv-SE" sz="2000">
              <a:solidFill>
                <a:srgbClr val="000000"/>
              </a:solidFill>
            </a:endParaRPr>
          </a:p>
          <a:p>
            <a:pPr eaLnBrk="1" hangingPunct="1"/>
            <a:endParaRPr lang="sv-SE" altLang="sv-SE" sz="2000">
              <a:solidFill>
                <a:srgbClr val="000000"/>
              </a:solidFill>
            </a:endParaRPr>
          </a:p>
          <a:p>
            <a:pPr eaLnBrk="1" hangingPunct="1"/>
            <a:endParaRPr lang="sv-SE" altLang="sv-SE" sz="2000">
              <a:solidFill>
                <a:srgbClr val="000000"/>
              </a:solidFill>
            </a:endParaRPr>
          </a:p>
          <a:p>
            <a:pPr eaLnBrk="1" hangingPunct="1"/>
            <a:endParaRPr lang="sv-SE" altLang="sv-SE" sz="2000">
              <a:solidFill>
                <a:srgbClr val="000000"/>
              </a:solidFill>
            </a:endParaRPr>
          </a:p>
          <a:p>
            <a:pPr eaLnBrk="1" hangingPunct="1"/>
            <a:endParaRPr lang="sv-SE" altLang="sv-SE" sz="2000" b="1" u="sng">
              <a:solidFill>
                <a:srgbClr val="1190D7"/>
              </a:solidFill>
            </a:endParaRPr>
          </a:p>
          <a:p>
            <a:pPr eaLnBrk="1" hangingPunct="1"/>
            <a:endParaRPr lang="sv-SE" altLang="sv-SE" sz="1600">
              <a:solidFill>
                <a:srgbClr val="000000"/>
              </a:solidFill>
            </a:endParaRPr>
          </a:p>
          <a:p>
            <a:pPr eaLnBrk="1" hangingPunct="1"/>
            <a:endParaRPr lang="sv-SE" altLang="sv-SE" sz="1600"/>
          </a:p>
          <a:p>
            <a:pPr eaLnBrk="1" hangingPunct="1"/>
            <a:endParaRPr lang="sv-SE" altLang="sv-SE" sz="1600">
              <a:solidFill>
                <a:srgbClr val="000000"/>
              </a:solidFill>
            </a:endParaRPr>
          </a:p>
          <a:p>
            <a:pPr eaLnBrk="1" hangingPunct="1"/>
            <a:endParaRPr lang="sv-SE" altLang="sv-SE" sz="1600"/>
          </a:p>
          <a:p>
            <a:pPr eaLnBrk="1" hangingPunct="1"/>
            <a:endParaRPr lang="sv-SE" altLang="sv-SE" sz="1600"/>
          </a:p>
          <a:p>
            <a:pPr eaLnBrk="1" hangingPunct="1"/>
            <a:endParaRPr lang="sv-SE" altLang="sv-SE" sz="1600"/>
          </a:p>
          <a:p>
            <a:pPr eaLnBrk="1" hangingPunct="1"/>
            <a:endParaRPr lang="sv-SE" altLang="sv-S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kt 1">
            <a:extLst>
              <a:ext uri="{FF2B5EF4-FFF2-40B4-BE49-F238E27FC236}">
                <a16:creationId xmlns:a16="http://schemas.microsoft.com/office/drawing/2014/main" id="{CDA43B6E-0DEF-46D4-894C-82E50DD35E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33538" y="260350"/>
          <a:ext cx="5929312" cy="565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476929" imgH="6949346" progId="Excel.Sheet.12">
                  <p:embed/>
                </p:oleObj>
              </mc:Choice>
              <mc:Fallback>
                <p:oleObj name="Worksheet" r:id="rId2" imgW="6476929" imgH="6949346" progId="Excel.Sheet.12">
                  <p:embed/>
                  <p:pic>
                    <p:nvPicPr>
                      <p:cNvPr id="9218" name="Objekt 1">
                        <a:extLst>
                          <a:ext uri="{FF2B5EF4-FFF2-40B4-BE49-F238E27FC236}">
                            <a16:creationId xmlns:a16="http://schemas.microsoft.com/office/drawing/2014/main" id="{CDA43B6E-0DEF-46D4-894C-82E50DD35E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260350"/>
                        <a:ext cx="5929312" cy="565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kt 1">
            <a:extLst>
              <a:ext uri="{FF2B5EF4-FFF2-40B4-BE49-F238E27FC236}">
                <a16:creationId xmlns:a16="http://schemas.microsoft.com/office/drawing/2014/main" id="{1BBB98CE-AA0F-4929-B120-C25A123610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3" y="306388"/>
          <a:ext cx="7445375" cy="544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444917" imgH="3261297" progId="Excel.Sheet.12">
                  <p:embed/>
                </p:oleObj>
              </mc:Choice>
              <mc:Fallback>
                <p:oleObj name="Worksheet" r:id="rId2" imgW="7444917" imgH="3261297" progId="Excel.Sheet.12">
                  <p:embed/>
                  <p:pic>
                    <p:nvPicPr>
                      <p:cNvPr id="10242" name="Objekt 1">
                        <a:extLst>
                          <a:ext uri="{FF2B5EF4-FFF2-40B4-BE49-F238E27FC236}">
                            <a16:creationId xmlns:a16="http://schemas.microsoft.com/office/drawing/2014/main" id="{1BBB98CE-AA0F-4929-B120-C25A123610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306388"/>
                        <a:ext cx="7445375" cy="544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kt 1">
            <a:extLst>
              <a:ext uri="{FF2B5EF4-FFF2-40B4-BE49-F238E27FC236}">
                <a16:creationId xmlns:a16="http://schemas.microsoft.com/office/drawing/2014/main" id="{3A40B573-9F8F-4E22-98C6-CE7716D0A7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3500" y="241300"/>
          <a:ext cx="6477000" cy="574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476929" imgH="6058089" progId="Excel.Sheet.12">
                  <p:embed/>
                </p:oleObj>
              </mc:Choice>
              <mc:Fallback>
                <p:oleObj name="Worksheet" r:id="rId2" imgW="6476929" imgH="6058089" progId="Excel.Sheet.12">
                  <p:embed/>
                  <p:pic>
                    <p:nvPicPr>
                      <p:cNvPr id="11266" name="Objekt 1">
                        <a:extLst>
                          <a:ext uri="{FF2B5EF4-FFF2-40B4-BE49-F238E27FC236}">
                            <a16:creationId xmlns:a16="http://schemas.microsoft.com/office/drawing/2014/main" id="{3A40B573-9F8F-4E22-98C6-CE7716D0A7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241300"/>
                        <a:ext cx="6477000" cy="574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kt 2">
            <a:extLst>
              <a:ext uri="{FF2B5EF4-FFF2-40B4-BE49-F238E27FC236}">
                <a16:creationId xmlns:a16="http://schemas.microsoft.com/office/drawing/2014/main" id="{29B5DD56-2584-4CF6-ABCD-0AC2B3F8F7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7113" y="419100"/>
          <a:ext cx="6948487" cy="511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433237" imgH="3040286" progId="Excel.Sheet.12">
                  <p:embed/>
                </p:oleObj>
              </mc:Choice>
              <mc:Fallback>
                <p:oleObj name="Worksheet" r:id="rId2" imgW="5433237" imgH="3040286" progId="Excel.Sheet.12">
                  <p:embed/>
                  <p:pic>
                    <p:nvPicPr>
                      <p:cNvPr id="12290" name="Objekt 2">
                        <a:extLst>
                          <a:ext uri="{FF2B5EF4-FFF2-40B4-BE49-F238E27FC236}">
                            <a16:creationId xmlns:a16="http://schemas.microsoft.com/office/drawing/2014/main" id="{29B5DD56-2584-4CF6-ABCD-0AC2B3F8F7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13" y="419100"/>
                        <a:ext cx="6948487" cy="511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871E0892-B822-4803-8506-63ADCCB1438D}" vid="{2A58F237-EE0A-4A78-B5E5-3EDA287BA96B}"/>
    </a:ext>
  </a:extLst>
</a:theme>
</file>

<file path=ppt/theme/theme2.xml><?xml version="1.0" encoding="utf-8"?>
<a:theme xmlns:a="http://schemas.openxmlformats.org/drawingml/2006/main" name="Sidfo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871E0892-B822-4803-8506-63ADCCB1438D}" vid="{50A474F0-38B6-4622-9E0A-8EEEF53CA0C9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PP_mall_vinter_grundfarg</Template>
  <TotalTime>3</TotalTime>
  <Words>332</Words>
  <Application>Microsoft Office PowerPoint</Application>
  <PresentationFormat>Bildspel på skärmen (4:3)</PresentationFormat>
  <Paragraphs>55</Paragraphs>
  <Slides>10</Slides>
  <Notes>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Serverprogram för OLE-inbäddning</vt:lpstr>
      </vt:variant>
      <vt:variant>
        <vt:i4>2</vt:i4>
      </vt:variant>
      <vt:variant>
        <vt:lpstr>Bildrubriker</vt:lpstr>
      </vt:variant>
      <vt:variant>
        <vt:i4>10</vt:i4>
      </vt:variant>
    </vt:vector>
  </HeadingPairs>
  <TitlesOfParts>
    <vt:vector size="18" baseType="lpstr">
      <vt:lpstr>Arial</vt:lpstr>
      <vt:lpstr>Calibri</vt:lpstr>
      <vt:lpstr>DINOT</vt:lpstr>
      <vt:lpstr>Mercedes Serial Bold</vt:lpstr>
      <vt:lpstr>Anpassad formgivning</vt:lpstr>
      <vt:lpstr>Sidfot</vt:lpstr>
      <vt:lpstr>Microsoft Excel-kalkylblad</vt:lpstr>
      <vt:lpstr>Microsoft Excel 97–2003-kalkylblad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Karin Burö</dc:creator>
  <cp:keywords/>
  <dc:description/>
  <cp:lastModifiedBy>Karin Burö</cp:lastModifiedBy>
  <cp:revision>1</cp:revision>
  <dcterms:created xsi:type="dcterms:W3CDTF">2021-09-10T15:02:19Z</dcterms:created>
  <dcterms:modified xsi:type="dcterms:W3CDTF">2021-09-10T15:05:23Z</dcterms:modified>
  <cp:category/>
</cp:coreProperties>
</file>