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5"/>
    <p:sldMasterId id="2147483671" r:id="rId6"/>
  </p:sldMasterIdLst>
  <p:notesMasterIdLst>
    <p:notesMasterId r:id="rId18"/>
  </p:notesMasterIdLst>
  <p:sldIdLst>
    <p:sldId id="256" r:id="rId7"/>
    <p:sldId id="391" r:id="rId8"/>
    <p:sldId id="404" r:id="rId9"/>
    <p:sldId id="393" r:id="rId10"/>
    <p:sldId id="394" r:id="rId11"/>
    <p:sldId id="397" r:id="rId12"/>
    <p:sldId id="408" r:id="rId13"/>
    <p:sldId id="392" r:id="rId14"/>
    <p:sldId id="400" r:id="rId15"/>
    <p:sldId id="407" r:id="rId16"/>
    <p:sldId id="406" r:id="rId17"/>
  </p:sldIdLst>
  <p:sldSz cx="9144000" cy="5143500" type="screen16x9"/>
  <p:notesSz cx="6794500" cy="99314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D7"/>
    <a:srgbClr val="119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34" autoAdjust="0"/>
  </p:normalViewPr>
  <p:slideViewPr>
    <p:cSldViewPr snapToGrid="0" snapToObjects="1">
      <p:cViewPr varScale="1">
        <p:scale>
          <a:sx n="136" d="100"/>
          <a:sy n="136" d="100"/>
        </p:scale>
        <p:origin x="671" y="6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8AF0014-4376-4DFC-97E1-0791D22BA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61DEC5D-EBD1-469E-A162-EE4326490D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12A9CF-34C0-433D-B5AA-28E4C9256A39}" type="datetimeFigureOut">
              <a:rPr lang="sv-SE"/>
              <a:pPr>
                <a:defRPr/>
              </a:pPr>
              <a:t>2020-01-13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F0DD2992-7C4A-4B31-B80F-F958DC5CF1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0DE5DC10-B161-48C1-88C0-6A15C9B2C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B6D39A-1D28-4448-A6C5-B07B06CB39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F5754D-1CF0-4EE7-8721-2121B150A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42FD5B-DBB4-4C54-985F-4E213E001F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/>
          <p:cNvSpPr>
            <a:spLocks noGrp="1"/>
          </p:cNvSpPr>
          <p:nvPr>
            <p:ph type="body" sz="quarter" idx="10"/>
          </p:nvPr>
        </p:nvSpPr>
        <p:spPr>
          <a:xfrm>
            <a:off x="1169882" y="1664159"/>
            <a:ext cx="6804236" cy="553998"/>
          </a:xfrm>
          <a:prstGeom prst="rect">
            <a:avLst/>
          </a:prstGeom>
        </p:spPr>
        <p:txBody>
          <a:bodyPr/>
          <a:lstStyle>
            <a:lvl1pPr>
              <a:defRPr sz="4800" b="1" i="0" kern="1200" cap="all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640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7035"/>
            <a:ext cx="8101220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2"/>
          </p:nvPr>
        </p:nvSpPr>
        <p:spPr>
          <a:xfrm>
            <a:off x="488951" y="1494107"/>
            <a:ext cx="6017889" cy="2763834"/>
          </a:xfrm>
          <a:prstGeom prst="rect">
            <a:avLst/>
          </a:prstGeom>
        </p:spPr>
        <p:txBody>
          <a:bodyPr vert="horz">
            <a:sp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0242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6200"/>
            <a:ext cx="8215375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488950" y="1493100"/>
            <a:ext cx="5632616" cy="2372916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2359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6200"/>
            <a:ext cx="813942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/>
          </p:nvPr>
        </p:nvSpPr>
        <p:spPr>
          <a:xfrm>
            <a:off x="488951" y="1493101"/>
            <a:ext cx="4497046" cy="179741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5243822" y="1493101"/>
            <a:ext cx="3384550" cy="1425197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2767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1" y="556200"/>
            <a:ext cx="8158297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/>
          </p:nvPr>
        </p:nvSpPr>
        <p:spPr>
          <a:xfrm>
            <a:off x="488951" y="1493101"/>
            <a:ext cx="6017889" cy="179741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87339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62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/>
          </p:nvPr>
        </p:nvSpPr>
        <p:spPr>
          <a:xfrm>
            <a:off x="488950" y="1493101"/>
            <a:ext cx="7680273" cy="1581972"/>
          </a:xfrm>
          <a:prstGeom prst="rect">
            <a:avLst/>
          </a:prstGeom>
        </p:spPr>
        <p:txBody>
          <a:bodyPr vert="horz" wrap="square" numCol="2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1086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62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0916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618" y="1167594"/>
            <a:ext cx="6749702" cy="324036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35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303498"/>
            <a:ext cx="7796858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624390"/>
            <a:ext cx="7795914" cy="323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2013-10-14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582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3">
            <a:extLst>
              <a:ext uri="{FF2B5EF4-FFF2-40B4-BE49-F238E27FC236}">
                <a16:creationId xmlns:a16="http://schemas.microsoft.com/office/drawing/2014/main" id="{3E154DCF-9B94-4EFF-BEE1-7012133259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Mercedes Serial Bold"/>
          <a:ea typeface="Mercedes Serial Bold"/>
          <a:cs typeface="Mercedes Serial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9pPr>
    </p:titleStyle>
    <p:bodyStyle>
      <a:lvl1pPr algn="ct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400" kern="1200">
          <a:solidFill>
            <a:schemeClr val="bg1"/>
          </a:solidFill>
          <a:latin typeface="DINOT"/>
          <a:ea typeface="DINOT"/>
          <a:cs typeface="DINO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INOT"/>
          <a:cs typeface="DINO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INOT"/>
          <a:cs typeface="DINO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INOT"/>
          <a:cs typeface="DINO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INOT"/>
          <a:cs typeface="DINO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" descr="12.jpg">
            <a:extLst>
              <a:ext uri="{FF2B5EF4-FFF2-40B4-BE49-F238E27FC236}">
                <a16:creationId xmlns:a16="http://schemas.microsoft.com/office/drawing/2014/main" id="{8EDCF17E-B9C2-402D-8330-EC77AB09F75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emf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emf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3398D5-5582-46F9-A8E3-AC4DBFD31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1663700"/>
            <a:ext cx="6804025" cy="7797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>
                <a:ea typeface="+mn-ea"/>
              </a:rPr>
              <a:t>Budget2020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>
                <a:ea typeface="+mn-ea"/>
              </a:rPr>
              <a:t>styrelsemöte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>
                <a:ea typeface="+mn-ea"/>
              </a:rPr>
              <a:t>2019-12-11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935CDE6-37EB-48F5-808B-355BCCDF0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951" y="63831"/>
            <a:ext cx="8158297" cy="2062103"/>
          </a:xfrm>
        </p:spPr>
        <p:txBody>
          <a:bodyPr/>
          <a:lstStyle/>
          <a:p>
            <a:r>
              <a:rPr lang="sv-SE" dirty="0"/>
              <a:t>Handling nr 2  - styrelsemöte 2019-12-11:</a:t>
            </a:r>
          </a:p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A9D5BE-C010-4EA5-9D85-D31D694DC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951" y="1287110"/>
            <a:ext cx="7941616" cy="4099584"/>
          </a:xfrm>
        </p:spPr>
        <p:txBody>
          <a:bodyPr/>
          <a:lstStyle/>
          <a:p>
            <a:r>
              <a:rPr lang="sv-SE" dirty="0"/>
              <a:t>Bolaget gör bedömningen att handlingen omfattas av sekretess enligt Offentlighets- och sekretesslagen (19 kap. 3 § OSL) alternativt (2009:400). Handlingen publiceras därav inte.</a:t>
            </a:r>
          </a:p>
          <a:p>
            <a:r>
              <a:rPr lang="sv-SE" dirty="0"/>
              <a:t>Frågor och förfrågningar rörande utlämnande av allmänna handlingar kan ställas till gbg@gardstensbostader.se</a:t>
            </a:r>
          </a:p>
          <a:p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353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935CDE6-37EB-48F5-808B-355BCCDF0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951" y="63831"/>
            <a:ext cx="8158297" cy="2062103"/>
          </a:xfrm>
        </p:spPr>
        <p:txBody>
          <a:bodyPr/>
          <a:lstStyle/>
          <a:p>
            <a:r>
              <a:rPr lang="sv-SE" dirty="0"/>
              <a:t>Handling nr 2  - styrelsemöte 2019-12-11:</a:t>
            </a:r>
          </a:p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A9D5BE-C010-4EA5-9D85-D31D694DC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951" y="1287110"/>
            <a:ext cx="7941616" cy="4099584"/>
          </a:xfrm>
        </p:spPr>
        <p:txBody>
          <a:bodyPr/>
          <a:lstStyle/>
          <a:p>
            <a:r>
              <a:rPr lang="sv-SE" dirty="0"/>
              <a:t>Bolaget gör bedömningen att handlingen omfattas av sekretess enligt Offentlighets- och sekretesslagen (19 kap. 3 § OSL) alternativt (2009:400). Handlingen publiceras därav inte.</a:t>
            </a:r>
          </a:p>
          <a:p>
            <a:r>
              <a:rPr lang="sv-SE" dirty="0"/>
              <a:t>Frågor och förfrågningar rörande utlämnande av allmänna handlingar kan ställas till gbg@gardstensbostader.se</a:t>
            </a:r>
          </a:p>
          <a:p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172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2E79C9A0-0D4B-4509-BE99-1D3B3D0E4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97802"/>
              </p:ext>
            </p:extLst>
          </p:nvPr>
        </p:nvGraphicFramePr>
        <p:xfrm>
          <a:off x="7284720" y="57960"/>
          <a:ext cx="1776092" cy="490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092">
                  <a:extLst>
                    <a:ext uri="{9D8B030D-6E8A-4147-A177-3AD203B41FA5}">
                      <a16:colId xmlns:a16="http://schemas.microsoft.com/office/drawing/2014/main" val="1849233059"/>
                    </a:ext>
                  </a:extLst>
                </a:gridCol>
              </a:tblGrid>
              <a:tr h="187765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ysClr val="windowText" lastClr="000000"/>
                          </a:solidFill>
                        </a:rPr>
                        <a:t>Kommentar: i mnkr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05608"/>
                  </a:ext>
                </a:extLst>
              </a:tr>
              <a:tr h="4700695">
                <a:tc>
                  <a:txBody>
                    <a:bodyPr/>
                    <a:lstStyle/>
                    <a:p>
                      <a:r>
                        <a:rPr lang="sv-SE" sz="900" u="sng" dirty="0"/>
                        <a:t>Avvikelse mot prognos:</a:t>
                      </a:r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INTÄKTER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Hyresjust fr 1/1-2020 1,8% = 4 mnkr.</a:t>
                      </a:r>
                    </a:p>
                    <a:p>
                      <a:r>
                        <a:rPr lang="sv-SE" sz="900" dirty="0"/>
                        <a:t>P-hus Saffran = 2,9 mnkr,</a:t>
                      </a:r>
                    </a:p>
                    <a:p>
                      <a:r>
                        <a:rPr lang="sv-SE" sz="900" dirty="0"/>
                        <a:t>Befintligt bestånd </a:t>
                      </a:r>
                      <a:r>
                        <a:rPr lang="sv-SE" sz="900" dirty="0" err="1"/>
                        <a:t>Pplatser</a:t>
                      </a:r>
                      <a:r>
                        <a:rPr lang="sv-SE" sz="900" dirty="0"/>
                        <a:t> 1,2 mnkr, lokaler 0,2 samt lägre bortfall 0,1.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CENTRALA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Lön byggledare/avtalsjust övriga -0,5 mnkr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ÖVRIGA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Avtalsjustering löner -0,3.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UNDERHÅLL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Enligt 11-års plan / omfördelning U/</a:t>
                      </a:r>
                      <a:r>
                        <a:rPr lang="sv-SE" sz="900" dirty="0" err="1"/>
                        <a:t>Invest</a:t>
                      </a:r>
                      <a:r>
                        <a:rPr lang="sv-SE" sz="900" dirty="0"/>
                        <a:t>.</a:t>
                      </a:r>
                    </a:p>
                    <a:p>
                      <a:r>
                        <a:rPr lang="sv-SE" sz="900" dirty="0"/>
                        <a:t>i P3/2019.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AVSKRIVNINGAR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Saffran </a:t>
                      </a:r>
                      <a:r>
                        <a:rPr lang="sv-SE" sz="900" dirty="0" err="1"/>
                        <a:t>Phus</a:t>
                      </a:r>
                      <a:r>
                        <a:rPr lang="sv-SE" sz="900" dirty="0"/>
                        <a:t> aktiverat i dec19 -1,1 mnkr, övriga projekt -1,2. Inga utrangeringar 2020 1,8 (P3).</a:t>
                      </a:r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FINANSNETTO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Utökat lån -0,6, aktiverad ränta 0,5, lägre ränta befintligt lån 0,3.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721"/>
                  </a:ext>
                </a:extLst>
              </a:tr>
            </a:tbl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18EA6063-DC51-4A6B-AB70-B4B803194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39111"/>
              </p:ext>
            </p:extLst>
          </p:nvPr>
        </p:nvGraphicFramePr>
        <p:xfrm>
          <a:off x="132080" y="26233"/>
          <a:ext cx="6492240" cy="451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Worksheet" r:id="rId6" imgW="7962989" imgH="9080591" progId="Excel.Sheet.12">
                  <p:embed/>
                </p:oleObj>
              </mc:Choice>
              <mc:Fallback>
                <p:oleObj name="Worksheet" r:id="rId6" imgW="7962989" imgH="90805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080" y="26233"/>
                        <a:ext cx="6492240" cy="4510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09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DCC05B4-109E-4B22-B5BE-3E4E4B26C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3167"/>
              </p:ext>
            </p:extLst>
          </p:nvPr>
        </p:nvGraphicFramePr>
        <p:xfrm>
          <a:off x="594361" y="71397"/>
          <a:ext cx="5486400" cy="442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Worksheet" r:id="rId3" imgW="5848348" imgH="9080591" progId="Excel.Sheet.12">
                  <p:embed/>
                </p:oleObj>
              </mc:Choice>
              <mc:Fallback>
                <p:oleObj name="Worksheet" r:id="rId3" imgW="5848348" imgH="90805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1" y="71397"/>
                        <a:ext cx="5486400" cy="4420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5CEA372E-5A47-4E32-B5B4-2B91F649DADE}"/>
              </a:ext>
            </a:extLst>
          </p:cNvPr>
          <p:cNvSpPr/>
          <p:nvPr/>
        </p:nvSpPr>
        <p:spPr>
          <a:xfrm>
            <a:off x="6888480" y="71397"/>
            <a:ext cx="2240280" cy="13967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Resultaträkning endast jämförelse mot P3/2019,</a:t>
            </a:r>
          </a:p>
          <a:p>
            <a:pPr algn="ctr"/>
            <a:r>
              <a:rPr lang="sv-SE" dirty="0"/>
              <a:t>Se kommentarer </a:t>
            </a:r>
            <a:r>
              <a:rPr lang="sv-SE" dirty="0" err="1"/>
              <a:t>föreg</a:t>
            </a:r>
            <a:r>
              <a:rPr lang="sv-SE" dirty="0"/>
              <a:t> sida.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80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233681" y="23805"/>
            <a:ext cx="5999480" cy="293695"/>
          </a:xfrm>
        </p:spPr>
        <p:txBody>
          <a:bodyPr>
            <a:noAutofit/>
          </a:bodyPr>
          <a:lstStyle/>
          <a:p>
            <a:r>
              <a:rPr lang="sv-SE" sz="1800" dirty="0"/>
              <a:t>Specifikation av kostnader </a:t>
            </a:r>
            <a:r>
              <a:rPr lang="sv-SE" sz="1800" i="1" dirty="0"/>
              <a:t>BDG 2020 vs prognos 3 2019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C687138A-3C42-4533-B55F-1198A948B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40281"/>
              </p:ext>
            </p:extLst>
          </p:nvPr>
        </p:nvGraphicFramePr>
        <p:xfrm>
          <a:off x="7263748" y="111760"/>
          <a:ext cx="188533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332">
                  <a:extLst>
                    <a:ext uri="{9D8B030D-6E8A-4147-A177-3AD203B41FA5}">
                      <a16:colId xmlns:a16="http://schemas.microsoft.com/office/drawing/2014/main" val="1849233059"/>
                    </a:ext>
                  </a:extLst>
                </a:gridCol>
              </a:tblGrid>
              <a:tr h="227839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ysClr val="windowText" lastClr="000000"/>
                          </a:solidFill>
                        </a:rPr>
                        <a:t>Kommentar: i mnkr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05608"/>
                  </a:ext>
                </a:extLst>
              </a:tr>
              <a:tr h="4222241">
                <a:tc>
                  <a:txBody>
                    <a:bodyPr/>
                    <a:lstStyle/>
                    <a:p>
                      <a:r>
                        <a:rPr lang="sv-SE" sz="900" u="sng" dirty="0"/>
                        <a:t>Avvikelse mot prognos:</a:t>
                      </a:r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Värme</a:t>
                      </a:r>
                      <a:r>
                        <a:rPr lang="sv-SE" sz="900" dirty="0"/>
                        <a:t>: År 2020 normalårsberäknad, 2019 mildare än normalår.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El</a:t>
                      </a:r>
                      <a:r>
                        <a:rPr lang="sv-SE" sz="900" dirty="0"/>
                        <a:t>: kostnad i P3 något högt beräknad </a:t>
                      </a:r>
                      <a:r>
                        <a:rPr lang="sv-SE" sz="900" dirty="0" err="1"/>
                        <a:t>pga</a:t>
                      </a:r>
                      <a:r>
                        <a:rPr lang="sv-SE" sz="900" dirty="0"/>
                        <a:t> periodiseringsfel.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VA</a:t>
                      </a:r>
                      <a:r>
                        <a:rPr lang="sv-SE" sz="900" dirty="0"/>
                        <a:t>: Prisjust 7% (vattenläcka i P3 -0,3, real prisökning -0,6 mnkr)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Avfall</a:t>
                      </a:r>
                      <a:r>
                        <a:rPr lang="sv-SE" sz="900" dirty="0"/>
                        <a:t>: Ökad mängd + prisjust. 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Fastighetsskötsel</a:t>
                      </a:r>
                      <a:r>
                        <a:rPr lang="sv-SE" sz="900" dirty="0"/>
                        <a:t>: Fast. Jouren -0,4, fasta avtal      -0,5, </a:t>
                      </a:r>
                      <a:r>
                        <a:rPr lang="sv-SE" sz="900" dirty="0" err="1"/>
                        <a:t>utveck</a:t>
                      </a:r>
                      <a:r>
                        <a:rPr lang="sv-SE" sz="900" dirty="0"/>
                        <a:t> plattform       -0,1, löner HC -0,2.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 err="1">
                          <a:highlight>
                            <a:srgbClr val="FFFF00"/>
                          </a:highlight>
                        </a:rPr>
                        <a:t>Driftsadm</a:t>
                      </a:r>
                      <a:r>
                        <a:rPr lang="sv-SE" sz="900" dirty="0"/>
                        <a:t>: </a:t>
                      </a:r>
                      <a:r>
                        <a:rPr lang="sv-SE" sz="900" dirty="0" err="1"/>
                        <a:t>Utveckl</a:t>
                      </a:r>
                      <a:r>
                        <a:rPr lang="sv-SE" sz="900" dirty="0"/>
                        <a:t>/tidiga</a:t>
                      </a:r>
                    </a:p>
                    <a:p>
                      <a:r>
                        <a:rPr lang="sv-SE" sz="900" dirty="0"/>
                        <a:t>skeden/</a:t>
                      </a:r>
                      <a:r>
                        <a:rPr lang="sv-SE" sz="900" dirty="0" err="1"/>
                        <a:t>nyprod</a:t>
                      </a:r>
                      <a:r>
                        <a:rPr lang="sv-SE" sz="900" dirty="0"/>
                        <a:t> </a:t>
                      </a:r>
                      <a:r>
                        <a:rPr lang="sv-SE" sz="900" dirty="0" err="1"/>
                        <a:t>Byggutveck</a:t>
                      </a:r>
                      <a:r>
                        <a:rPr lang="sv-SE" sz="900" dirty="0"/>
                        <a:t> -0,5, IT -0,3, Fast2 -0,2, Inhyrd Manpower -0,3 samt </a:t>
                      </a:r>
                      <a:r>
                        <a:rPr lang="sv-SE" sz="900" dirty="0" err="1"/>
                        <a:t>utbildn</a:t>
                      </a:r>
                      <a:r>
                        <a:rPr lang="sv-SE" sz="900" dirty="0"/>
                        <a:t> -0,1 mnkr.</a:t>
                      </a:r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721"/>
                  </a:ext>
                </a:extLst>
              </a:tr>
            </a:tbl>
          </a:graphicData>
        </a:graphic>
      </p:graphicFrame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6F903586-16EC-47A9-B739-A10E35CB2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129603"/>
              </p:ext>
            </p:extLst>
          </p:nvPr>
        </p:nvGraphicFramePr>
        <p:xfrm>
          <a:off x="233681" y="463351"/>
          <a:ext cx="6693535" cy="347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Worksheet" r:id="rId6" imgW="5848348" imgH="2743200" progId="Excel.Sheet.12">
                  <p:embed/>
                </p:oleObj>
              </mc:Choice>
              <mc:Fallback>
                <p:oleObj name="Worksheet" r:id="rId6" imgW="5848348" imgH="274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681" y="463351"/>
                        <a:ext cx="6693535" cy="3478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37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177800" y="23308"/>
            <a:ext cx="6060440" cy="317052"/>
          </a:xfrm>
        </p:spPr>
        <p:txBody>
          <a:bodyPr>
            <a:noAutofit/>
          </a:bodyPr>
          <a:lstStyle/>
          <a:p>
            <a:r>
              <a:rPr lang="sv-SE" sz="1800" dirty="0"/>
              <a:t>Specifikation av investeringar etc. </a:t>
            </a:r>
            <a:r>
              <a:rPr lang="sv-SE" sz="1600" i="1" dirty="0"/>
              <a:t>BDG 2020 vs. Prognos 3 2019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394BACA9-7516-4176-811A-92A4ECF52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15115"/>
              </p:ext>
            </p:extLst>
          </p:nvPr>
        </p:nvGraphicFramePr>
        <p:xfrm>
          <a:off x="7660640" y="33469"/>
          <a:ext cx="1529732" cy="523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732">
                  <a:extLst>
                    <a:ext uri="{9D8B030D-6E8A-4147-A177-3AD203B41FA5}">
                      <a16:colId xmlns:a16="http://schemas.microsoft.com/office/drawing/2014/main" val="1849233059"/>
                    </a:ext>
                  </a:extLst>
                </a:gridCol>
              </a:tblGrid>
              <a:tr h="363422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ysClr val="windowText" lastClr="000000"/>
                          </a:solidFill>
                        </a:rPr>
                        <a:t>Kommentar: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05608"/>
                  </a:ext>
                </a:extLst>
              </a:tr>
              <a:tr h="3722990">
                <a:tc>
                  <a:txBody>
                    <a:bodyPr/>
                    <a:lstStyle/>
                    <a:p>
                      <a:r>
                        <a:rPr lang="sv-SE" sz="900" u="sng" dirty="0"/>
                        <a:t>Avvikelse mot prognos: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Befintligt</a:t>
                      </a:r>
                      <a:r>
                        <a:rPr lang="sv-SE" sz="900" dirty="0"/>
                        <a:t> </a:t>
                      </a:r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bestånd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Nya tillkommande projekt – se nästa sida.</a:t>
                      </a:r>
                    </a:p>
                    <a:p>
                      <a:r>
                        <a:rPr lang="sv-SE" sz="900" dirty="0"/>
                        <a:t>Annan fördelning mellan underhåll/investeringar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Konverteringar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Saffran 12 lokal konverteras</a:t>
                      </a:r>
                    </a:p>
                    <a:p>
                      <a:r>
                        <a:rPr lang="sv-SE" sz="900" dirty="0"/>
                        <a:t>till 4 lägenheter.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Nyproduktion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Nya projekt totalt 45,5 mnkr, lägre </a:t>
                      </a:r>
                      <a:r>
                        <a:rPr lang="sv-SE" sz="900" dirty="0" err="1"/>
                        <a:t>kostn</a:t>
                      </a:r>
                      <a:r>
                        <a:rPr lang="sv-SE" sz="900" dirty="0"/>
                        <a:t> Saffran projekten -16,6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Övrigt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Planering kamerautrustning garage, server, möbler, 1,0 mnkr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/>
                        <a:t>Anställda:</a:t>
                      </a:r>
                    </a:p>
                    <a:p>
                      <a:r>
                        <a:rPr lang="sv-SE" sz="900" dirty="0"/>
                        <a:t>Samhällsbyggledare från 1 april 2020.</a:t>
                      </a:r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u="sng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721"/>
                  </a:ext>
                </a:extLst>
              </a:tr>
            </a:tbl>
          </a:graphicData>
        </a:graphic>
      </p:graphicFrame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678162A2-C51F-41AD-8796-F49E32684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57808"/>
              </p:ext>
            </p:extLst>
          </p:nvPr>
        </p:nvGraphicFramePr>
        <p:xfrm>
          <a:off x="351790" y="340360"/>
          <a:ext cx="6318250" cy="413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Worksheet" r:id="rId6" imgW="5168972" imgH="3784691" progId="Excel.Sheet.12">
                  <p:embed/>
                </p:oleObj>
              </mc:Choice>
              <mc:Fallback>
                <p:oleObj name="Worksheet" r:id="rId6" imgW="5168972" imgH="37846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790" y="340360"/>
                        <a:ext cx="6318250" cy="4131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20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340360" y="28272"/>
            <a:ext cx="7580012" cy="378042"/>
          </a:xfrm>
        </p:spPr>
        <p:txBody>
          <a:bodyPr>
            <a:noAutofit/>
          </a:bodyPr>
          <a:lstStyle/>
          <a:p>
            <a:r>
              <a:rPr lang="sv-SE" sz="2100" dirty="0"/>
              <a:t>      Specifikation av investeringar  per projekt – </a:t>
            </a:r>
            <a:r>
              <a:rPr lang="sv-SE" sz="2100" i="1" dirty="0"/>
              <a:t>befintligt bestånd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C79F405E-E91A-46BA-8B59-2649160F7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00979"/>
              </p:ext>
            </p:extLst>
          </p:nvPr>
        </p:nvGraphicFramePr>
        <p:xfrm>
          <a:off x="706344" y="579119"/>
          <a:ext cx="7630792" cy="258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Worksheet" r:id="rId6" imgW="4984629" imgH="1689191" progId="Excel.Sheet.12">
                  <p:embed/>
                </p:oleObj>
              </mc:Choice>
              <mc:Fallback>
                <p:oleObj name="Worksheet" r:id="rId6" imgW="4984629" imgH="16891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6344" y="579119"/>
                        <a:ext cx="7630792" cy="2585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E4F160E-91FC-4714-B02C-FC21AE366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04366"/>
              </p:ext>
            </p:extLst>
          </p:nvPr>
        </p:nvGraphicFramePr>
        <p:xfrm>
          <a:off x="706343" y="3181350"/>
          <a:ext cx="6827943" cy="99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Worksheet" r:id="rId8" imgW="6451481" imgH="762000" progId="Excel.Sheet.12">
                  <p:embed/>
                </p:oleObj>
              </mc:Choice>
              <mc:Fallback>
                <p:oleObj name="Worksheet" r:id="rId8" imgW="6451481" imgH="762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6343" y="3181350"/>
                        <a:ext cx="6827943" cy="99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42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935CDE6-37EB-48F5-808B-355BCCDF0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951" y="63831"/>
            <a:ext cx="8158297" cy="2062103"/>
          </a:xfrm>
        </p:spPr>
        <p:txBody>
          <a:bodyPr/>
          <a:lstStyle/>
          <a:p>
            <a:r>
              <a:rPr lang="sv-SE" dirty="0"/>
              <a:t>Handling nr 2  - styrelsemöte 2019-12-11:</a:t>
            </a:r>
          </a:p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A9D5BE-C010-4EA5-9D85-D31D694DC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951" y="1287110"/>
            <a:ext cx="7941616" cy="4099584"/>
          </a:xfrm>
        </p:spPr>
        <p:txBody>
          <a:bodyPr/>
          <a:lstStyle/>
          <a:p>
            <a:r>
              <a:rPr lang="sv-SE" dirty="0"/>
              <a:t>Bolaget gör bedömningen att handlingen omfattas av sekretess enligt Offentlighets- och sekretesslagen (19 kap. 3 § OSL) alternativt (2009:400). Handlingen publiceras därav inte.</a:t>
            </a:r>
          </a:p>
          <a:p>
            <a:r>
              <a:rPr lang="sv-SE" dirty="0"/>
              <a:t>Frågor och förfrågningar rörande utlämnande av allmänna handlingar kan ställas till gbg@gardstensbostader.se</a:t>
            </a:r>
          </a:p>
          <a:p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40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5FD350C-13A5-4643-98E4-7AD8D23DB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36614"/>
              </p:ext>
            </p:extLst>
          </p:nvPr>
        </p:nvGraphicFramePr>
        <p:xfrm>
          <a:off x="1087120" y="46502"/>
          <a:ext cx="6619240" cy="442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Worksheet" r:id="rId3" imgW="8636102" imgH="6343650" progId="Excel.Sheet.12">
                  <p:embed/>
                </p:oleObj>
              </mc:Choice>
              <mc:Fallback>
                <p:oleObj name="Worksheet" r:id="rId3" imgW="8636102" imgH="6343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7120" y="46502"/>
                        <a:ext cx="6619240" cy="4428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23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9668E8B-F04D-4D55-A813-60AF7F971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686458"/>
              </p:ext>
            </p:extLst>
          </p:nvPr>
        </p:nvGraphicFramePr>
        <p:xfrm>
          <a:off x="1076960" y="35560"/>
          <a:ext cx="6629682" cy="445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Worksheet" r:id="rId3" imgW="7861423" imgH="5899241" progId="Excel.Sheet.12">
                  <p:embed/>
                </p:oleObj>
              </mc:Choice>
              <mc:Fallback>
                <p:oleObj name="Worksheet" r:id="rId3" imgW="7861423" imgH="58992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960" y="35560"/>
                        <a:ext cx="6629682" cy="445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7455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df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6F6F081E2FBF42934E121133538DB3" ma:contentTypeVersion="11" ma:contentTypeDescription="Skapa ett nytt dokument." ma:contentTypeScope="" ma:versionID="69628acb04b76c171069be75aae3e163">
  <xsd:schema xmlns:xsd="http://www.w3.org/2001/XMLSchema" xmlns:xs="http://www.w3.org/2001/XMLSchema" xmlns:p="http://schemas.microsoft.com/office/2006/metadata/properties" xmlns:ns3="7d445981-598f-48e7-ae91-595ad3bc3da1" xmlns:ns4="a3133c3c-fef7-44ce-86df-f179f4115819" targetNamespace="http://schemas.microsoft.com/office/2006/metadata/properties" ma:root="true" ma:fieldsID="f7610f6f2bafe576313df057b5429f76" ns3:_="" ns4:_="">
    <xsd:import namespace="7d445981-598f-48e7-ae91-595ad3bc3da1"/>
    <xsd:import namespace="a3133c3c-fef7-44ce-86df-f179f41158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45981-598f-48e7-ae91-595ad3bc3d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33c3c-fef7-44ce-86df-f179f4115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CC1282-95E2-4335-948F-4F6CF288695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d445981-598f-48e7-ae91-595ad3bc3da1"/>
    <ds:schemaRef ds:uri="http://purl.org/dc/elements/1.1/"/>
    <ds:schemaRef ds:uri="http://schemas.microsoft.com/office/2006/metadata/properties"/>
    <ds:schemaRef ds:uri="http://purl.org/dc/terms/"/>
    <ds:schemaRef ds:uri="a3133c3c-fef7-44ce-86df-f179f411581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4553EC-77D8-4CB5-A41A-A7FC1AA6D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45981-598f-48e7-ae91-595ad3bc3da1"/>
    <ds:schemaRef ds:uri="a3133c3c-fef7-44ce-86df-f179f4115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3C8B96-7582-4D6D-AE5F-764373D8FC6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4261A8A-5ECB-4533-99CC-4880F908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484</Words>
  <Application>Microsoft Office PowerPoint</Application>
  <PresentationFormat>Bildspel på skärmen (16:9)</PresentationFormat>
  <Paragraphs>84</Paragraphs>
  <Slides>11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DINOT</vt:lpstr>
      <vt:lpstr>Mercedes Serial Bold</vt:lpstr>
      <vt:lpstr>Anpassad formgivning</vt:lpstr>
      <vt:lpstr>Sidfot</vt:lpstr>
      <vt:lpstr>think-cell Slide</vt:lpstr>
      <vt:lpstr>Worksheet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Anki Caspersson</dc:creator>
  <cp:keywords/>
  <dc:description/>
  <cp:lastModifiedBy>Karin Burö</cp:lastModifiedBy>
  <cp:revision>98</cp:revision>
  <cp:lastPrinted>2019-10-15T14:06:50Z</cp:lastPrinted>
  <dcterms:created xsi:type="dcterms:W3CDTF">2014-09-24T11:52:57Z</dcterms:created>
  <dcterms:modified xsi:type="dcterms:W3CDTF">2020-01-13T10:35:09Z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GBID-1613760093-35</vt:lpwstr>
  </property>
  <property fmtid="{D5CDD505-2E9C-101B-9397-08002B2CF9AE}" pid="3" name="_dlc_DocIdItemGuid">
    <vt:lpwstr>50c7e7be-8c3d-4720-814b-f5caf21be2d3</vt:lpwstr>
  </property>
  <property fmtid="{D5CDD505-2E9C-101B-9397-08002B2CF9AE}" pid="4" name="_dlc_DocIdUrl">
    <vt:lpwstr>https://framtidensit.sharepoint.com/portals/gardsten/dokument/_layouts/15/DocIdRedir.aspx?ID=GBID-1613760093-35, GBID-1613760093-35</vt:lpwstr>
  </property>
  <property fmtid="{D5CDD505-2E9C-101B-9397-08002B2CF9AE}" pid="5" name="ContentTypeId">
    <vt:lpwstr>0x010100046F6F081E2FBF42934E121133538DB3</vt:lpwstr>
  </property>
</Properties>
</file>