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70" r:id="rId6"/>
    <p:sldId id="267" r:id="rId7"/>
    <p:sldId id="260" r:id="rId8"/>
    <p:sldId id="261" r:id="rId9"/>
    <p:sldId id="264" r:id="rId10"/>
    <p:sldId id="262" r:id="rId11"/>
    <p:sldId id="269" r:id="rId12"/>
    <p:sldId id="263" r:id="rId13"/>
    <p:sldId id="265" r:id="rId14"/>
  </p:sldIdLst>
  <p:sldSz cx="9144000" cy="6858000" type="screen4x3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mnlöst avsnitt" id="{48BB0538-0079-6448-BC76-D3A5B2174425}">
          <p14:sldIdLst>
            <p14:sldId id="256"/>
            <p14:sldId id="257"/>
            <p14:sldId id="258"/>
            <p14:sldId id="270"/>
            <p14:sldId id="267"/>
            <p14:sldId id="260"/>
            <p14:sldId id="261"/>
            <p14:sldId id="264"/>
            <p14:sldId id="262"/>
            <p14:sldId id="269"/>
            <p14:sldId id="263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0D7"/>
    <a:srgbClr val="00A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34" autoAdjust="0"/>
  </p:normalViewPr>
  <p:slideViewPr>
    <p:cSldViewPr snapToGrid="0" snapToObjects="1">
      <p:cViewPr varScale="1">
        <p:scale>
          <a:sx n="85" d="100"/>
          <a:sy n="85" d="100"/>
        </p:scale>
        <p:origin x="1402" y="58"/>
      </p:cViewPr>
      <p:guideLst>
        <p:guide orient="horz" pos="2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EB98CA9-DE57-B14F-A397-678D974D9635}" type="datetimeFigureOut">
              <a:rPr lang="sv-SE" smtClean="0"/>
              <a:t>2020-10-14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686D634F-C970-DB40-B753-1075062780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01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69882" y="2218879"/>
            <a:ext cx="6804236" cy="738664"/>
          </a:xfrm>
          <a:prstGeom prst="rect">
            <a:avLst/>
          </a:prstGeom>
        </p:spPr>
        <p:txBody>
          <a:bodyPr/>
          <a:lstStyle>
            <a:lvl1pPr>
              <a:defRPr sz="4800" b="1" i="0" kern="1200" cap="all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158361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2713"/>
            <a:ext cx="8101220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Markeringsrubrik</a:t>
            </a:r>
          </a:p>
        </p:txBody>
      </p:sp>
      <p:sp>
        <p:nvSpPr>
          <p:cNvPr id="15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1992143"/>
            <a:ext cx="6017889" cy="2763834"/>
          </a:xfrm>
          <a:prstGeom prst="rect">
            <a:avLst/>
          </a:prstGeom>
        </p:spPr>
        <p:txBody>
          <a:bodyPr vert="horz">
            <a:sp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Text text text text text text text</a:t>
            </a:r>
            <a:br>
              <a:rPr lang="sv-SE" dirty="0"/>
            </a:br>
            <a:r>
              <a:rPr lang="sv-SE" dirty="0"/>
              <a:t>text text text text text</a:t>
            </a:r>
          </a:p>
          <a:p>
            <a:pPr lvl="0"/>
            <a:r>
              <a:rPr lang="sv-SE" dirty="0"/>
              <a:t>Text text text text text text text</a:t>
            </a:r>
            <a:br>
              <a:rPr lang="sv-SE" dirty="0"/>
            </a:br>
            <a:r>
              <a:rPr lang="sv-SE" dirty="0"/>
              <a:t>text text text text text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Text text text text text text text</a:t>
            </a:r>
            <a:br>
              <a:rPr lang="sv-SE" dirty="0"/>
            </a:br>
            <a:r>
              <a:rPr lang="sv-SE" dirty="0"/>
              <a:t>text text text text text</a:t>
            </a:r>
          </a:p>
        </p:txBody>
      </p:sp>
    </p:spTree>
    <p:extLst>
      <p:ext uri="{BB962C8B-B14F-4D97-AF65-F5344CB8AC3E}">
        <p14:creationId xmlns:p14="http://schemas.microsoft.com/office/powerpoint/2010/main" val="33269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49" y="741600"/>
            <a:ext cx="8215375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Markeringsrubrik</a:t>
            </a:r>
          </a:p>
        </p:txBody>
      </p:sp>
      <p:sp>
        <p:nvSpPr>
          <p:cNvPr id="3" name="Platshållare för bild 20"/>
          <p:cNvSpPr>
            <a:spLocks noGrp="1"/>
          </p:cNvSpPr>
          <p:nvPr>
            <p:ph type="pic" sz="quarter" idx="13"/>
          </p:nvPr>
        </p:nvSpPr>
        <p:spPr>
          <a:xfrm>
            <a:off x="488950" y="1990800"/>
            <a:ext cx="5632616" cy="3163888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800">
                <a:latin typeface="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210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1600"/>
            <a:ext cx="813942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Markeringsrubrik</a:t>
            </a:r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1" y="1990800"/>
            <a:ext cx="4497046" cy="179741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Text text text text text text text</a:t>
            </a:r>
            <a:br>
              <a:rPr lang="sv-SE" dirty="0"/>
            </a:br>
            <a:r>
              <a:rPr lang="sv-SE" dirty="0"/>
              <a:t>text text text text text</a:t>
            </a:r>
          </a:p>
          <a:p>
            <a:pPr lvl="0"/>
            <a:r>
              <a:rPr lang="sv-SE" dirty="0"/>
              <a:t>Text text text text text text text</a:t>
            </a:r>
            <a:br>
              <a:rPr lang="sv-SE" dirty="0"/>
            </a:br>
            <a:r>
              <a:rPr lang="sv-SE" dirty="0"/>
              <a:t>text text text text text</a:t>
            </a:r>
          </a:p>
        </p:txBody>
      </p:sp>
      <p:sp>
        <p:nvSpPr>
          <p:cNvPr id="6" name="Platshållare för bild 20"/>
          <p:cNvSpPr>
            <a:spLocks noGrp="1"/>
          </p:cNvSpPr>
          <p:nvPr>
            <p:ph type="pic" sz="quarter" idx="13"/>
          </p:nvPr>
        </p:nvSpPr>
        <p:spPr>
          <a:xfrm>
            <a:off x="5243822" y="1990800"/>
            <a:ext cx="3384550" cy="1900263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800">
                <a:latin typeface="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308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1600"/>
            <a:ext cx="8158297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Markeringsrubrik</a:t>
            </a:r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1990800"/>
            <a:ext cx="6017889" cy="1797415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Text text text text text text text text text text text text text text text text</a:t>
            </a:r>
          </a:p>
          <a:p>
            <a:pPr lvl="0"/>
            <a:r>
              <a:rPr lang="sv-SE" dirty="0"/>
              <a:t>Text text text text text text text text text text text text text text text text</a:t>
            </a:r>
          </a:p>
        </p:txBody>
      </p:sp>
    </p:spTree>
    <p:extLst>
      <p:ext uri="{BB962C8B-B14F-4D97-AF65-F5344CB8AC3E}">
        <p14:creationId xmlns:p14="http://schemas.microsoft.com/office/powerpoint/2010/main" val="176012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1600"/>
            <a:ext cx="768027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Markeringsrubrik</a:t>
            </a:r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49" y="1990800"/>
            <a:ext cx="7680273" cy="1428083"/>
          </a:xfrm>
          <a:prstGeom prst="rect">
            <a:avLst/>
          </a:prstGeom>
        </p:spPr>
        <p:txBody>
          <a:bodyPr vert="horz" wrap="square" numCol="2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Text </a:t>
            </a:r>
            <a:r>
              <a:rPr lang="sv-SE" dirty="0" err="1"/>
              <a:t>tvåspalt</a:t>
            </a:r>
            <a:r>
              <a:rPr lang="sv-SE" dirty="0"/>
              <a:t> text text text text text text text text text</a:t>
            </a:r>
          </a:p>
          <a:p>
            <a:pPr lvl="0"/>
            <a:endParaRPr lang="sv-SE" dirty="0"/>
          </a:p>
          <a:p>
            <a:pPr lvl="0"/>
            <a:r>
              <a:rPr lang="sv-SE" dirty="0"/>
              <a:t>Text text text text text text text text text text text text</a:t>
            </a:r>
          </a:p>
        </p:txBody>
      </p:sp>
    </p:spTree>
    <p:extLst>
      <p:ext uri="{BB962C8B-B14F-4D97-AF65-F5344CB8AC3E}">
        <p14:creationId xmlns:p14="http://schemas.microsoft.com/office/powerpoint/2010/main" val="54486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1600"/>
            <a:ext cx="768027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Markeringsrubrik</a:t>
            </a:r>
          </a:p>
        </p:txBody>
      </p:sp>
    </p:spTree>
    <p:extLst>
      <p:ext uri="{BB962C8B-B14F-4D97-AF65-F5344CB8AC3E}">
        <p14:creationId xmlns:p14="http://schemas.microsoft.com/office/powerpoint/2010/main" val="21787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8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Mercedes Serial Bold"/>
          <a:ea typeface="+mj-ea"/>
          <a:cs typeface="Mercedes Serial Bold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400" b="0" i="0" kern="1200">
          <a:solidFill>
            <a:schemeClr val="bg1"/>
          </a:solidFill>
          <a:latin typeface="DINOT"/>
          <a:ea typeface="+mn-ea"/>
          <a:cs typeface="DINO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blå sidfot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Bildobjekt 1" descr="orange sidfo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8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1169882" y="1263535"/>
            <a:ext cx="6804236" cy="3472238"/>
          </a:xfrm>
        </p:spPr>
        <p:txBody>
          <a:bodyPr/>
          <a:lstStyle/>
          <a:p>
            <a:r>
              <a:rPr lang="sv-SE" dirty="0"/>
              <a:t>BDG 2021 v. P3 2020</a:t>
            </a:r>
          </a:p>
          <a:p>
            <a:r>
              <a:rPr lang="sv-SE" dirty="0"/>
              <a:t>Resultat</a:t>
            </a:r>
          </a:p>
          <a:p>
            <a:r>
              <a:rPr lang="sv-SE" dirty="0"/>
              <a:t>Balans</a:t>
            </a:r>
          </a:p>
          <a:p>
            <a:r>
              <a:rPr lang="sv-SE" dirty="0"/>
              <a:t>LÅN</a:t>
            </a:r>
          </a:p>
        </p:txBody>
      </p:sp>
    </p:spTree>
    <p:extLst>
      <p:ext uri="{BB962C8B-B14F-4D97-AF65-F5344CB8AC3E}">
        <p14:creationId xmlns:p14="http://schemas.microsoft.com/office/powerpoint/2010/main" val="102441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1C21554-0CCC-4BCE-9BB0-42975958A947}"/>
              </a:ext>
            </a:extLst>
          </p:cNvPr>
          <p:cNvSpPr/>
          <p:nvPr/>
        </p:nvSpPr>
        <p:spPr>
          <a:xfrm>
            <a:off x="95533" y="62384"/>
            <a:ext cx="8645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76"/>
              </a:spcBef>
            </a:pPr>
            <a:r>
              <a:rPr lang="sv-SE" sz="2400" b="1" dirty="0">
                <a:solidFill>
                  <a:srgbClr val="00A2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Underhåll i befintligt bestånd (RR) 33 mnkr</a:t>
            </a:r>
            <a:endParaRPr lang="sv-SE" sz="2400" dirty="0">
              <a:effectLst/>
            </a:endParaRPr>
          </a:p>
        </p:txBody>
      </p:sp>
      <p:sp>
        <p:nvSpPr>
          <p:cNvPr id="6" name="textruta 3">
            <a:extLst>
              <a:ext uri="{FF2B5EF4-FFF2-40B4-BE49-F238E27FC236}">
                <a16:creationId xmlns:a16="http://schemas.microsoft.com/office/drawing/2014/main" id="{8BD2CA98-7888-4499-AE36-D21196CB44B3}"/>
              </a:ext>
            </a:extLst>
          </p:cNvPr>
          <p:cNvSpPr txBox="1"/>
          <p:nvPr/>
        </p:nvSpPr>
        <p:spPr>
          <a:xfrm>
            <a:off x="757450" y="764276"/>
            <a:ext cx="74903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i="1" dirty="0"/>
              <a:t>Underhållsprojekt som planeras för 2021:</a:t>
            </a:r>
          </a:p>
          <a:p>
            <a:endParaRPr lang="sv-SE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Målning tak </a:t>
            </a:r>
            <a:r>
              <a:rPr lang="sv-SE" sz="2400" dirty="0" err="1"/>
              <a:t>Salviag</a:t>
            </a:r>
            <a:r>
              <a:rPr lang="sv-SE" sz="2400" dirty="0"/>
              <a:t>. 2 låg- och 1 höghus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Långsida </a:t>
            </a:r>
            <a:r>
              <a:rPr lang="sv-SE" sz="2400" dirty="0" err="1"/>
              <a:t>lamelhus</a:t>
            </a:r>
            <a:r>
              <a:rPr lang="sv-SE" sz="2400" dirty="0"/>
              <a:t> målning/slamma peppargatan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Gavlar </a:t>
            </a:r>
            <a:r>
              <a:rPr lang="sv-SE" sz="2400" dirty="0" err="1"/>
              <a:t>lamel</a:t>
            </a:r>
            <a:r>
              <a:rPr lang="sv-SE" sz="2400" dirty="0"/>
              <a:t>- o loftgångshus stenskivor peppargatan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Ny avvattning/</a:t>
            </a:r>
            <a:r>
              <a:rPr lang="sv-SE" sz="2400" dirty="0" err="1"/>
              <a:t>relining</a:t>
            </a:r>
            <a:r>
              <a:rPr lang="sv-SE" sz="2400" dirty="0"/>
              <a:t> av garage på </a:t>
            </a:r>
            <a:r>
              <a:rPr lang="sv-SE" sz="2400" dirty="0" err="1"/>
              <a:t>kaneltorget</a:t>
            </a:r>
            <a:endParaRPr lang="sv-S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Galler källare höghus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Tvätt/ommålning burspråk/balkonger salvia 19-31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Måleriprojekt östra (ungdomar)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Trädförnyelse norra Gårdsten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Hiss reparationer 3 hissar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Hel &amp; Ren – löpande varsam renovering</a:t>
            </a:r>
            <a:endParaRPr lang="sv-S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990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F0FFC402-F932-4DDB-BBDF-541E30F85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743556"/>
              </p:ext>
            </p:extLst>
          </p:nvPr>
        </p:nvGraphicFramePr>
        <p:xfrm>
          <a:off x="68239" y="211541"/>
          <a:ext cx="8973403" cy="5704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Worksheet" r:id="rId3" imgW="8724792" imgH="5568043" progId="Excel.Sheet.12">
                  <p:embed/>
                </p:oleObj>
              </mc:Choice>
              <mc:Fallback>
                <p:oleObj name="Worksheet" r:id="rId3" imgW="8724792" imgH="55680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39" y="211541"/>
                        <a:ext cx="8973403" cy="5704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89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2104DE17-19F6-4B88-8D2E-ACA69961F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374231"/>
              </p:ext>
            </p:extLst>
          </p:nvPr>
        </p:nvGraphicFramePr>
        <p:xfrm>
          <a:off x="73164" y="245659"/>
          <a:ext cx="8997671" cy="534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Worksheet" r:id="rId3" imgW="6743731" imgH="3298371" progId="Excel.Sheet.12">
                  <p:embed/>
                </p:oleObj>
              </mc:Choice>
              <mc:Fallback>
                <p:oleObj name="Worksheet" r:id="rId3" imgW="6743731" imgH="32983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64" y="245659"/>
                        <a:ext cx="8997671" cy="5343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619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56C93E68-ED51-4E83-8E46-59404CB6C7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608349"/>
              </p:ext>
            </p:extLst>
          </p:nvPr>
        </p:nvGraphicFramePr>
        <p:xfrm>
          <a:off x="184246" y="55781"/>
          <a:ext cx="7281080" cy="60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Worksheet" r:id="rId3" imgW="6874433" imgH="9013371" progId="Excel.Sheet.12">
                  <p:embed/>
                </p:oleObj>
              </mc:Choice>
              <mc:Fallback>
                <p:oleObj name="Worksheet" r:id="rId3" imgW="6874433" imgH="90133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246" y="55781"/>
                        <a:ext cx="7281080" cy="600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7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20E895CA-606D-4399-9082-2835CFC5C7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476564"/>
              </p:ext>
            </p:extLst>
          </p:nvPr>
        </p:nvGraphicFramePr>
        <p:xfrm>
          <a:off x="90880" y="465281"/>
          <a:ext cx="8336614" cy="5560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Worksheet" r:id="rId3" imgW="11887302" imgH="6019878" progId="Excel.Sheet.12">
                  <p:embed/>
                </p:oleObj>
              </mc:Choice>
              <mc:Fallback>
                <p:oleObj name="Worksheet" r:id="rId3" imgW="11887302" imgH="60198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80" y="465281"/>
                        <a:ext cx="8336614" cy="5560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98C1F6CD-32BC-403C-B37F-798AE5BDD910}"/>
              </a:ext>
            </a:extLst>
          </p:cNvPr>
          <p:cNvSpPr txBox="1"/>
          <p:nvPr/>
        </p:nvSpPr>
        <p:spPr>
          <a:xfrm>
            <a:off x="1378424" y="64826"/>
            <a:ext cx="6066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1190D7"/>
                </a:solidFill>
              </a:rPr>
              <a:t>Kommentarer resultaträkning – i tkr</a:t>
            </a:r>
          </a:p>
        </p:txBody>
      </p:sp>
    </p:spTree>
    <p:extLst>
      <p:ext uri="{BB962C8B-B14F-4D97-AF65-F5344CB8AC3E}">
        <p14:creationId xmlns:p14="http://schemas.microsoft.com/office/powerpoint/2010/main" val="108295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086A6D72-D230-4B27-9964-932D296FE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242764"/>
              </p:ext>
            </p:extLst>
          </p:nvPr>
        </p:nvGraphicFramePr>
        <p:xfrm>
          <a:off x="68236" y="1535372"/>
          <a:ext cx="9007526" cy="2954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Worksheet" r:id="rId3" imgW="11887302" imgH="1997451" progId="Excel.Sheet.12">
                  <p:embed/>
                </p:oleObj>
              </mc:Choice>
              <mc:Fallback>
                <p:oleObj name="Worksheet" r:id="rId3" imgW="11887302" imgH="19974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36" y="1535372"/>
                        <a:ext cx="9007526" cy="2954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690788DB-6E81-4B97-8628-B4303B29BCCE}"/>
              </a:ext>
            </a:extLst>
          </p:cNvPr>
          <p:cNvSpPr/>
          <p:nvPr/>
        </p:nvSpPr>
        <p:spPr>
          <a:xfrm>
            <a:off x="1419366" y="243006"/>
            <a:ext cx="6359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400" b="1" dirty="0">
                <a:solidFill>
                  <a:srgbClr val="1190D7"/>
                </a:solidFill>
              </a:rPr>
              <a:t>Kommentarer driftskostnader i RR – i tkr</a:t>
            </a:r>
          </a:p>
        </p:txBody>
      </p:sp>
    </p:spTree>
    <p:extLst>
      <p:ext uri="{BB962C8B-B14F-4D97-AF65-F5344CB8AC3E}">
        <p14:creationId xmlns:p14="http://schemas.microsoft.com/office/powerpoint/2010/main" val="335951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7B66F58-F2B2-4260-9B4F-9E5C93BCE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239" y="113803"/>
            <a:ext cx="6225750" cy="602704"/>
          </a:xfrm>
        </p:spPr>
        <p:txBody>
          <a:bodyPr/>
          <a:lstStyle/>
          <a:p>
            <a:pPr lvl="0" defTabSz="914400">
              <a:buClr>
                <a:srgbClr val="84BD00"/>
              </a:buClr>
            </a:pPr>
            <a:r>
              <a:rPr lang="sv-SE" sz="3000" dirty="0">
                <a:solidFill>
                  <a:srgbClr val="1190D7"/>
                </a:solidFill>
                <a:latin typeface="Calibri"/>
                <a:cs typeface="+mn-cs"/>
              </a:rPr>
              <a:t>Specifikation av investeringar etc.</a:t>
            </a:r>
          </a:p>
          <a:p>
            <a:endParaRPr lang="sv-SE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6DBA5E7B-75AA-49C3-89D6-09F7419F0B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40" y="613628"/>
          <a:ext cx="6557750" cy="5418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Worksheet" r:id="rId3" imgW="6433548" imgH="5290457" progId="Excel.Sheet.12">
                  <p:embed/>
                </p:oleObj>
              </mc:Choice>
              <mc:Fallback>
                <p:oleObj name="Worksheet" r:id="rId3" imgW="6433548" imgH="5290457" progId="Excel.Shee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6DBA5E7B-75AA-49C3-89D6-09F7419F0B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40" y="613628"/>
                        <a:ext cx="6557750" cy="5418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CC515D4B-7F7B-4188-8B55-3D7838977407}"/>
              </a:ext>
            </a:extLst>
          </p:cNvPr>
          <p:cNvGraphicFramePr>
            <a:graphicFrameLocks noGrp="1"/>
          </p:cNvGraphicFramePr>
          <p:nvPr/>
        </p:nvGraphicFramePr>
        <p:xfrm>
          <a:off x="6680223" y="106031"/>
          <a:ext cx="2395537" cy="5851217"/>
        </p:xfrm>
        <a:graphic>
          <a:graphicData uri="http://schemas.openxmlformats.org/drawingml/2006/table">
            <a:tbl>
              <a:tblPr firstRow="1" bandRow="1"/>
              <a:tblGrid>
                <a:gridCol w="2395537">
                  <a:extLst>
                    <a:ext uri="{9D8B030D-6E8A-4147-A177-3AD203B41FA5}">
                      <a16:colId xmlns:a16="http://schemas.microsoft.com/office/drawing/2014/main" val="2491603611"/>
                    </a:ext>
                  </a:extLst>
                </a:gridCol>
              </a:tblGrid>
              <a:tr h="59152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sv-SE" sz="1200" dirty="0">
                          <a:solidFill>
                            <a:sysClr val="windowText" lastClr="000000"/>
                          </a:solidFill>
                        </a:rPr>
                        <a:t>Kommentar:</a:t>
                      </a:r>
                    </a:p>
                  </a:txBody>
                  <a:tcPr marL="91454" marR="91454" marT="45725" marB="45725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049763"/>
                  </a:ext>
                </a:extLst>
              </a:tr>
              <a:tr h="52596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sv-SE" sz="1200" u="sng" dirty="0"/>
                        <a:t>Avvikelse mot prognos:</a:t>
                      </a:r>
                    </a:p>
                    <a:p>
                      <a:endParaRPr lang="sv-SE" sz="1200" dirty="0"/>
                    </a:p>
                    <a:p>
                      <a:r>
                        <a:rPr lang="sv-SE" sz="1200" b="1" dirty="0"/>
                        <a:t>BB</a:t>
                      </a:r>
                      <a:r>
                        <a:rPr lang="sv-SE" sz="1200" dirty="0"/>
                        <a:t>: fördelning investeringar</a:t>
                      </a:r>
                    </a:p>
                    <a:p>
                      <a:r>
                        <a:rPr lang="sv-SE" sz="1200" dirty="0"/>
                        <a:t>lägre, mer underhållsprojekt 2021.</a:t>
                      </a:r>
                    </a:p>
                    <a:p>
                      <a:endParaRPr lang="sv-SE" sz="1200" dirty="0"/>
                    </a:p>
                    <a:p>
                      <a:r>
                        <a:rPr lang="sv-SE" sz="1200" dirty="0"/>
                        <a:t>Inga konverteringar 2021,</a:t>
                      </a:r>
                    </a:p>
                    <a:p>
                      <a:r>
                        <a:rPr lang="sv-SE" sz="1200" dirty="0"/>
                        <a:t>Ingen </a:t>
                      </a:r>
                      <a:r>
                        <a:rPr lang="sv-SE" sz="1200" dirty="0" err="1"/>
                        <a:t>solel</a:t>
                      </a:r>
                      <a:r>
                        <a:rPr lang="sv-SE" sz="1200" dirty="0"/>
                        <a:t> 2021</a:t>
                      </a:r>
                    </a:p>
                    <a:p>
                      <a:endParaRPr lang="sv-SE" sz="1200" dirty="0"/>
                    </a:p>
                    <a:p>
                      <a:endParaRPr lang="sv-SE" sz="1200" dirty="0"/>
                    </a:p>
                    <a:p>
                      <a:r>
                        <a:rPr lang="sv-SE" sz="1200" b="1" dirty="0"/>
                        <a:t>Nyproduktion</a:t>
                      </a:r>
                      <a:r>
                        <a:rPr lang="sv-SE" sz="1200" dirty="0"/>
                        <a:t>:</a:t>
                      </a:r>
                    </a:p>
                    <a:p>
                      <a:r>
                        <a:rPr lang="sv-SE" sz="1200" dirty="0"/>
                        <a:t>Generationsboende 10,4 mnkr</a:t>
                      </a:r>
                    </a:p>
                    <a:p>
                      <a:r>
                        <a:rPr lang="sv-SE" sz="1200" dirty="0"/>
                        <a:t>Nya kontoret 28 mnkr</a:t>
                      </a:r>
                    </a:p>
                    <a:p>
                      <a:r>
                        <a:rPr lang="sv-SE" sz="1200" dirty="0"/>
                        <a:t>Saffran bostäder 6,2 mnkr</a:t>
                      </a:r>
                    </a:p>
                    <a:p>
                      <a:r>
                        <a:rPr lang="sv-SE" sz="1200" dirty="0"/>
                        <a:t>Gästgiveriet 6,1</a:t>
                      </a:r>
                    </a:p>
                    <a:p>
                      <a:r>
                        <a:rPr lang="sv-SE" sz="1200" dirty="0"/>
                        <a:t>Restaurang i centrum 2,0</a:t>
                      </a:r>
                    </a:p>
                    <a:p>
                      <a:r>
                        <a:rPr lang="sv-SE" sz="1200" dirty="0"/>
                        <a:t>3D fastighet -3 (mer 2020),</a:t>
                      </a:r>
                    </a:p>
                    <a:p>
                      <a:r>
                        <a:rPr lang="sv-SE" sz="1200" dirty="0" err="1"/>
                        <a:t>Moloker</a:t>
                      </a:r>
                      <a:r>
                        <a:rPr lang="sv-SE" sz="1200" dirty="0"/>
                        <a:t> </a:t>
                      </a:r>
                      <a:r>
                        <a:rPr lang="sv-SE" sz="1200" dirty="0" err="1"/>
                        <a:t>Saffransg</a:t>
                      </a:r>
                      <a:r>
                        <a:rPr lang="sv-SE" sz="1200" dirty="0"/>
                        <a:t> -1,9 (2020), Saffran P-hus -0,9</a:t>
                      </a:r>
                    </a:p>
                    <a:p>
                      <a:endParaRPr lang="sv-SE" sz="1200" u="sng" dirty="0"/>
                    </a:p>
                    <a:p>
                      <a:r>
                        <a:rPr lang="sv-SE" sz="1200" dirty="0"/>
                        <a:t>1 Gårdstensbyrån (trainee under 2020)</a:t>
                      </a:r>
                    </a:p>
                    <a:p>
                      <a:r>
                        <a:rPr lang="sv-SE" sz="1200" dirty="0"/>
                        <a:t>Ökad bostadsyta 2276 kvm (Saffran bostäder + Saffran 12), minskad lokalyta -242 kvm.</a:t>
                      </a:r>
                    </a:p>
                    <a:p>
                      <a:endParaRPr lang="sv-SE" sz="1200" dirty="0"/>
                    </a:p>
                  </a:txBody>
                  <a:tcPr marL="91454" marR="91454" marT="45725" marB="45725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02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91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89BA516-9B76-48CF-9B7A-977FA97A4A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239" y="147923"/>
            <a:ext cx="8215375" cy="523220"/>
          </a:xfrm>
        </p:spPr>
        <p:txBody>
          <a:bodyPr/>
          <a:lstStyle/>
          <a:p>
            <a:r>
              <a:rPr lang="sv-SE" sz="2800" dirty="0"/>
              <a:t>Nyproduktion BDG 2021 v. P3 2020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D890EE2-C322-4AEE-9842-24CCEC5B2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410300"/>
              </p:ext>
            </p:extLst>
          </p:nvPr>
        </p:nvGraphicFramePr>
        <p:xfrm>
          <a:off x="331999" y="650672"/>
          <a:ext cx="7711324" cy="537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Worksheet" r:id="rId3" imgW="5050913" imgH="3521606" progId="Excel.Sheet.12">
                  <p:embed/>
                </p:oleObj>
              </mc:Choice>
              <mc:Fallback>
                <p:oleObj name="Worksheet" r:id="rId3" imgW="5050913" imgH="35216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999" y="650672"/>
                        <a:ext cx="7711324" cy="5375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46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2BE3746-253C-4D71-B954-33ED498ABD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591" y="31916"/>
            <a:ext cx="8215375" cy="523220"/>
          </a:xfrm>
        </p:spPr>
        <p:txBody>
          <a:bodyPr/>
          <a:lstStyle/>
          <a:p>
            <a:r>
              <a:rPr lang="sv-SE" sz="2800" dirty="0"/>
              <a:t>Investeringar 2021 TSEK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800067A-237E-4E24-B1C9-BF859E98F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26496"/>
              </p:ext>
            </p:extLst>
          </p:nvPr>
        </p:nvGraphicFramePr>
        <p:xfrm>
          <a:off x="470847" y="518617"/>
          <a:ext cx="6864825" cy="534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Worksheet" r:id="rId3" imgW="2726760" imgH="3341992" progId="Excel.Sheet.12">
                  <p:embed/>
                </p:oleObj>
              </mc:Choice>
              <mc:Fallback>
                <p:oleObj name="Worksheet" r:id="rId3" imgW="2726760" imgH="33419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847" y="518617"/>
                        <a:ext cx="6864825" cy="5343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14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6AA682E-7939-4E34-B8A1-543FBFAA9C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704" y="106979"/>
            <a:ext cx="5816317" cy="411636"/>
          </a:xfrm>
        </p:spPr>
        <p:txBody>
          <a:bodyPr/>
          <a:lstStyle/>
          <a:p>
            <a:r>
              <a:rPr lang="sv-SE" sz="2800" dirty="0"/>
              <a:t>Investeringar via Byggutveckling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A663F1F-2735-490D-9819-069FCD38F694}"/>
              </a:ext>
            </a:extLst>
          </p:cNvPr>
          <p:cNvSpPr txBox="1"/>
          <p:nvPr/>
        </p:nvSpPr>
        <p:spPr>
          <a:xfrm>
            <a:off x="215992" y="4223493"/>
            <a:ext cx="7202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Nedskrivningar totalt:</a:t>
            </a:r>
          </a:p>
          <a:p>
            <a:r>
              <a:rPr lang="sv-SE" dirty="0"/>
              <a:t>Saffran Bostäder: 6 380 000 kr</a:t>
            </a:r>
          </a:p>
          <a:p>
            <a:endParaRPr lang="sv-SE" dirty="0"/>
          </a:p>
          <a:p>
            <a:r>
              <a:rPr lang="sv-SE" dirty="0"/>
              <a:t>Saffran P-hus: 9 710 000 kr</a:t>
            </a:r>
          </a:p>
          <a:p>
            <a:r>
              <a:rPr lang="sv-SE" dirty="0"/>
              <a:t>Total investering P-hus: 95 025 521 kr</a:t>
            </a:r>
          </a:p>
          <a:p>
            <a:endParaRPr lang="sv-SE" dirty="0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3179D55C-E7A2-4F77-8189-7D260ECCE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412732"/>
              </p:ext>
            </p:extLst>
          </p:nvPr>
        </p:nvGraphicFramePr>
        <p:xfrm>
          <a:off x="304703" y="880181"/>
          <a:ext cx="7406281" cy="3159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Worksheet" r:id="rId3" imgW="5377433" imgH="1670879" progId="Excel.Sheet.12">
                  <p:embed/>
                </p:oleObj>
              </mc:Choice>
              <mc:Fallback>
                <p:oleObj name="Worksheet" r:id="rId3" imgW="5377433" imgH="16708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703" y="880181"/>
                        <a:ext cx="7406281" cy="3159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80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C157761-1615-451C-9225-FE5D3E39D3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471" y="102234"/>
            <a:ext cx="8215375" cy="584775"/>
          </a:xfrm>
        </p:spPr>
        <p:txBody>
          <a:bodyPr/>
          <a:lstStyle/>
          <a:p>
            <a:r>
              <a:rPr lang="sv-SE" sz="3200" dirty="0" err="1">
                <a:latin typeface="Calibri" panose="020F0502020204030204" pitchFamily="34" charset="0"/>
              </a:rPr>
              <a:t>Ombyggn</a:t>
            </a:r>
            <a:r>
              <a:rPr lang="sv-SE" sz="3200" dirty="0">
                <a:latin typeface="Calibri" panose="020F0502020204030204" pitchFamily="34" charset="0"/>
              </a:rPr>
              <a:t> befintligt bestånd</a:t>
            </a:r>
            <a:r>
              <a:rPr lang="sv-SE" sz="3200" dirty="0"/>
              <a:t> </a:t>
            </a:r>
            <a:r>
              <a:rPr lang="sv-SE" sz="3200" dirty="0">
                <a:latin typeface="Calibri" panose="020F0502020204030204" pitchFamily="34" charset="0"/>
              </a:rPr>
              <a:t>17 mnkr (BR)</a:t>
            </a:r>
            <a:r>
              <a:rPr lang="sv-SE" sz="3200" dirty="0"/>
              <a:t>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BD2CA98-7888-4499-AE36-D21196CB44B3}"/>
              </a:ext>
            </a:extLst>
          </p:cNvPr>
          <p:cNvSpPr txBox="1"/>
          <p:nvPr/>
        </p:nvSpPr>
        <p:spPr>
          <a:xfrm>
            <a:off x="225188" y="741601"/>
            <a:ext cx="856634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err="1"/>
              <a:t>Relining</a:t>
            </a:r>
            <a:r>
              <a:rPr lang="sv-SE" sz="2800" dirty="0"/>
              <a:t> västra Gårdsten – 1 loftgångshus</a:t>
            </a:r>
            <a:endParaRPr lang="sv-SE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Fönsterbyte norra Gårdsten – </a:t>
            </a:r>
            <a:r>
              <a:rPr lang="sv-SE" sz="2800" dirty="0" err="1"/>
              <a:t>Timjansg</a:t>
            </a:r>
            <a:r>
              <a:rPr lang="sv-SE" sz="2800" dirty="0"/>
              <a:t>. 2 hus</a:t>
            </a:r>
            <a:endParaRPr lang="sv-SE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IMD norra Gårdsten </a:t>
            </a:r>
            <a:endParaRPr lang="sv-SE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Garage G3 renovering </a:t>
            </a:r>
            <a:endParaRPr lang="sv-SE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Tvättstuga </a:t>
            </a:r>
            <a:r>
              <a:rPr lang="sv-SE" sz="2800" dirty="0" err="1"/>
              <a:t>Salviag</a:t>
            </a:r>
            <a:r>
              <a:rPr lang="sv-SE" sz="2800" dirty="0"/>
              <a:t>. 65</a:t>
            </a:r>
            <a:endParaRPr lang="sv-SE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Byte styrreglage norra Gårdsten </a:t>
            </a:r>
            <a:endParaRPr lang="sv-SE" sz="2800" b="1" dirty="0"/>
          </a:p>
          <a:p>
            <a:endParaRPr lang="sv-SE" sz="2800" dirty="0"/>
          </a:p>
          <a:p>
            <a:endParaRPr lang="sv-SE" sz="32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0693281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1D9FC94-8423-4C8B-925A-F0B90294755A}" vid="{B8AA7110-C369-4C2A-B4F3-E7CDF442D1E1}"/>
    </a:ext>
  </a:extLst>
</a:theme>
</file>

<file path=ppt/theme/theme2.xml><?xml version="1.0" encoding="utf-8"?>
<a:theme xmlns:a="http://schemas.openxmlformats.org/drawingml/2006/main" name="Sidfo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1D9FC94-8423-4C8B-925A-F0B90294755A}" vid="{4A2938D0-8167-4FE9-91E2-C544A07F21C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PP_mall_host</Template>
  <TotalTime>521</TotalTime>
  <Words>260</Words>
  <Application>Microsoft Office PowerPoint</Application>
  <PresentationFormat>Bildspel på skärmen (4:3)</PresentationFormat>
  <Paragraphs>58</Paragraphs>
  <Slides>12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Calibri</vt:lpstr>
      <vt:lpstr>DINOT</vt:lpstr>
      <vt:lpstr>Mercedes Serial Bold</vt:lpstr>
      <vt:lpstr>Anpassad formgivning</vt:lpstr>
      <vt:lpstr>Sidfot</vt:lpstr>
      <vt:lpstr>Worksheet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Christina Wilhelmsson</dc:creator>
  <cp:keywords/>
  <dc:description/>
  <cp:lastModifiedBy>Karin Burö</cp:lastModifiedBy>
  <cp:revision>54</cp:revision>
  <cp:lastPrinted>2020-10-07T12:12:22Z</cp:lastPrinted>
  <dcterms:created xsi:type="dcterms:W3CDTF">2020-10-01T13:26:59Z</dcterms:created>
  <dcterms:modified xsi:type="dcterms:W3CDTF">2020-10-14T09:21:47Z</dcterms:modified>
  <cp:category/>
</cp:coreProperties>
</file>