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</p:sldMasterIdLst>
  <p:notesMasterIdLst>
    <p:notesMasterId r:id="rId13"/>
  </p:notesMasterIdLst>
  <p:handoutMasterIdLst>
    <p:handoutMasterId r:id="rId14"/>
  </p:handoutMasterIdLst>
  <p:sldIdLst>
    <p:sldId id="263" r:id="rId7"/>
    <p:sldId id="347" r:id="rId8"/>
    <p:sldId id="353" r:id="rId9"/>
    <p:sldId id="355" r:id="rId10"/>
    <p:sldId id="356" r:id="rId11"/>
    <p:sldId id="357" r:id="rId1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8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28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0C25B-267B-4617-9655-FCFC6E038127}" type="datetime1">
              <a:rPr lang="sv-SE" smtClean="0"/>
              <a:t>2021-11-02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999F7-6EBA-4091-BBE7-8C96FF713A89}" type="datetime1">
              <a:rPr lang="sv-SE" smtClean="0"/>
              <a:t>2021-11-02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9999F7-6EBA-4091-BBE7-8C96FF713A89}" type="datetime1">
              <a:rPr lang="sv-SE" smtClean="0"/>
              <a:t>2021-11-02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80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7.jpg">
            <a:extLst>
              <a:ext uri="{FF2B5EF4-FFF2-40B4-BE49-F238E27FC236}">
                <a16:creationId xmlns:a16="http://schemas.microsoft.com/office/drawing/2014/main" id="{34CF8842-4199-4192-A9E3-0B666A7171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79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Göteborgs Stads Leasing AB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1396228-F204-446F-9714-E7DE216F701D}"/>
              </a:ext>
            </a:extLst>
          </p:cNvPr>
          <p:cNvSpPr txBox="1"/>
          <p:nvPr userDrawn="1"/>
        </p:nvSpPr>
        <p:spPr>
          <a:xfrm>
            <a:off x="407987" y="6582824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Vår drivkraft – ett hållbart Göteborg</a:t>
            </a:r>
          </a:p>
        </p:txBody>
      </p:sp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>
          <a:xfrm>
            <a:off x="360000" y="475703"/>
            <a:ext cx="8985267" cy="695069"/>
          </a:xfrm>
        </p:spPr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440000"/>
            <a:ext cx="10971464" cy="4818984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5940084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4.jpg">
            <a:extLst>
              <a:ext uri="{FF2B5EF4-FFF2-40B4-BE49-F238E27FC236}">
                <a16:creationId xmlns:a16="http://schemas.microsoft.com/office/drawing/2014/main" id="{8A8402E8-5CC0-4616-8109-FB7201860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4.jpg">
            <a:extLst>
              <a:ext uri="{FF2B5EF4-FFF2-40B4-BE49-F238E27FC236}">
                <a16:creationId xmlns:a16="http://schemas.microsoft.com/office/drawing/2014/main" id="{0F8C9A06-68DF-4300-8171-15F043E5A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404813"/>
            <a:ext cx="11374810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4.jpg">
            <a:extLst>
              <a:ext uri="{FF2B5EF4-FFF2-40B4-BE49-F238E27FC236}">
                <a16:creationId xmlns:a16="http://schemas.microsoft.com/office/drawing/2014/main" id="{B618C81E-9425-41D6-AAE2-4294C3C40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0.jpg">
            <a:extLst>
              <a:ext uri="{FF2B5EF4-FFF2-40B4-BE49-F238E27FC236}">
                <a16:creationId xmlns:a16="http://schemas.microsoft.com/office/drawing/2014/main" id="{695DF6B4-B731-4E22-88F8-127B601D4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989408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528856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969892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0.jpg">
            <a:extLst>
              <a:ext uri="{FF2B5EF4-FFF2-40B4-BE49-F238E27FC236}">
                <a16:creationId xmlns:a16="http://schemas.microsoft.com/office/drawing/2014/main" id="{E120DF45-AD9D-4D24-8B21-D9D0E38B6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079171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0.jpg">
            <a:extLst>
              <a:ext uri="{FF2B5EF4-FFF2-40B4-BE49-F238E27FC236}">
                <a16:creationId xmlns:a16="http://schemas.microsoft.com/office/drawing/2014/main" id="{45884F9F-FE4D-416B-9F7A-B74C86098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3003440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3429000"/>
            <a:ext cx="6148878" cy="2484438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.jpg">
            <a:extLst>
              <a:ext uri="{FF2B5EF4-FFF2-40B4-BE49-F238E27FC236}">
                <a16:creationId xmlns:a16="http://schemas.microsoft.com/office/drawing/2014/main" id="{CE0777CF-B611-49C4-883F-55FE0C27C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.jpg">
            <a:extLst>
              <a:ext uri="{FF2B5EF4-FFF2-40B4-BE49-F238E27FC236}">
                <a16:creationId xmlns:a16="http://schemas.microsoft.com/office/drawing/2014/main" id="{3133D9F3-01A0-4E2D-BD3E-79580AC75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.jpg">
            <a:extLst>
              <a:ext uri="{FF2B5EF4-FFF2-40B4-BE49-F238E27FC236}">
                <a16:creationId xmlns:a16="http://schemas.microsoft.com/office/drawing/2014/main" id="{9BCDACF2-2A95-428F-847F-BD8590489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3.jpg">
            <a:extLst>
              <a:ext uri="{FF2B5EF4-FFF2-40B4-BE49-F238E27FC236}">
                <a16:creationId xmlns:a16="http://schemas.microsoft.com/office/drawing/2014/main" id="{9EC642A2-44AF-4C6F-B4F9-2DB8AE0D5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3.jpg">
            <a:extLst>
              <a:ext uri="{FF2B5EF4-FFF2-40B4-BE49-F238E27FC236}">
                <a16:creationId xmlns:a16="http://schemas.microsoft.com/office/drawing/2014/main" id="{24B179A2-5F72-4D3A-8684-CB71EABB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3"/>
            <a:ext cx="11366503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13.jpg">
            <a:extLst>
              <a:ext uri="{FF2B5EF4-FFF2-40B4-BE49-F238E27FC236}">
                <a16:creationId xmlns:a16="http://schemas.microsoft.com/office/drawing/2014/main" id="{BE2A263F-C333-4187-90D7-85869EB80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106B021-60D9-46EE-BD3E-F0D906A36E91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FBA173-21CD-44A1-BF17-0ED296047F04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RAPHIC_small7.jpg">
            <a:extLst>
              <a:ext uri="{FF2B5EF4-FFF2-40B4-BE49-F238E27FC236}">
                <a16:creationId xmlns:a16="http://schemas.microsoft.com/office/drawing/2014/main" id="{9E2FCF00-2835-4346-9796-B565923CC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Göteborgs Stads Leasing AB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B771685-1CB2-4481-825F-054E634124A3}"/>
              </a:ext>
            </a:extLst>
          </p:cNvPr>
          <p:cNvSpPr txBox="1"/>
          <p:nvPr userDrawn="1"/>
        </p:nvSpPr>
        <p:spPr>
          <a:xfrm>
            <a:off x="407987" y="579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Göteborgs Stads Leasing AB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6297638-3118-4582-90E7-58EDE27F9CE7}"/>
              </a:ext>
            </a:extLst>
          </p:cNvPr>
          <p:cNvSpPr/>
          <p:nvPr userDrawn="1"/>
        </p:nvSpPr>
        <p:spPr>
          <a:xfrm>
            <a:off x="319849" y="6488668"/>
            <a:ext cx="2380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Vår drivkraft – ett hållbart Göteborg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B885928-4729-4C8A-B8F5-B8E492596036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865816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Vår drivkraft – ett hållbart Göteborg</a:t>
            </a:r>
          </a:p>
          <a:p>
            <a:endParaRPr lang="sv-S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88BC4C4-8E21-49C8-9B4B-0B4B28F6D8B8}"/>
              </a:ext>
            </a:extLst>
          </p:cNvPr>
          <p:cNvSpPr txBox="1"/>
          <p:nvPr userDrawn="1"/>
        </p:nvSpPr>
        <p:spPr>
          <a:xfrm>
            <a:off x="407987" y="579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Göteborgs Stads Leasing AB</a:t>
            </a:r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409" r:id="rId9"/>
    <p:sldLayoutId id="2147484043" r:id="rId10"/>
    <p:sldLayoutId id="2147484495" r:id="rId11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694" y="2754085"/>
            <a:ext cx="9341772" cy="1349829"/>
          </a:xfrm>
        </p:spPr>
        <p:txBody>
          <a:bodyPr/>
          <a:lstStyle/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Lägesrapport Budget 2021</a:t>
            </a:r>
            <a:br>
              <a:rPr lang="sv-SE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sv-S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0D9674-BA5E-41D4-BEC5-25A12BB69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268" y="1019508"/>
            <a:ext cx="10971464" cy="4818984"/>
          </a:xfrm>
        </p:spPr>
        <p:txBody>
          <a:bodyPr>
            <a:normAutofit fontScale="92500" lnSpcReduction="10000"/>
          </a:bodyPr>
          <a:lstStyle/>
          <a:p>
            <a:endParaRPr lang="sv-SE" dirty="0"/>
          </a:p>
          <a:p>
            <a:pPr marL="0" indent="0">
              <a:buNone/>
            </a:pPr>
            <a:r>
              <a:rPr lang="sv-SE" sz="3000" dirty="0"/>
              <a:t>Tidplan</a:t>
            </a:r>
          </a:p>
          <a:p>
            <a:endParaRPr lang="sv-SE" dirty="0"/>
          </a:p>
          <a:p>
            <a:r>
              <a:rPr lang="sv-SE" dirty="0"/>
              <a:t>29 okt 	Första utkastet klart!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sv-SE" dirty="0"/>
              <a:t>Varje avdelning har gått igenom och gjort budget för sin verksamhet</a:t>
            </a:r>
          </a:p>
          <a:p>
            <a:r>
              <a:rPr lang="sv-SE" dirty="0"/>
              <a:t>2 nov		Presentation lägesrapport för styrelse</a:t>
            </a:r>
          </a:p>
          <a:p>
            <a:r>
              <a:rPr lang="sv-SE" dirty="0"/>
              <a:t>Löpande 	Ytterligare genomgång och analys av budget</a:t>
            </a:r>
          </a:p>
          <a:p>
            <a:r>
              <a:rPr lang="sv-SE" dirty="0"/>
              <a:t>6 dec		Budget presenteras på presidiemöte</a:t>
            </a:r>
          </a:p>
          <a:p>
            <a:r>
              <a:rPr lang="sv-SE" dirty="0"/>
              <a:t>14 dec	Styrelsemöte där budget fastställs</a:t>
            </a:r>
          </a:p>
          <a:p>
            <a:r>
              <a:rPr lang="sv-SE" dirty="0"/>
              <a:t>31 dec	Deadline för rapportering </a:t>
            </a:r>
          </a:p>
          <a:p>
            <a:pPr marL="2285828" lvl="5" indent="0">
              <a:buNone/>
            </a:pPr>
            <a:endParaRPr lang="sv-S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285828" lvl="5" indent="0">
              <a:buNone/>
            </a:pPr>
            <a:br>
              <a:rPr lang="sv-S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sv-S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5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169841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2AE5C-F8A8-45AF-8AB1-B4B21BBF1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393" y="1444194"/>
            <a:ext cx="4329446" cy="4818984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VD stab</a:t>
            </a:r>
          </a:p>
          <a:p>
            <a:pPr marL="0" indent="0" algn="ctr">
              <a:buNone/>
            </a:pPr>
            <a:endParaRPr lang="sv-SE" dirty="0"/>
          </a:p>
          <a:p>
            <a:pPr marL="230384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1 ny årsarbetare sedan budget 2021 (Strateg cirkulär ekonomi)</a:t>
            </a:r>
          </a:p>
          <a:p>
            <a:pPr marL="230384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Ökade konsultkostnader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84641285-0111-4D1E-9421-D452B44FD558}"/>
              </a:ext>
            </a:extLst>
          </p:cNvPr>
          <p:cNvSpPr txBox="1">
            <a:spLocks/>
          </p:cNvSpPr>
          <p:nvPr/>
        </p:nvSpPr>
        <p:spPr>
          <a:xfrm>
            <a:off x="6096000" y="1444194"/>
            <a:ext cx="4329446" cy="4818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/>
              <a:t>Bolagscentralt</a:t>
            </a:r>
          </a:p>
          <a:p>
            <a:pPr marL="0" indent="0" algn="ctr">
              <a:buNone/>
            </a:pPr>
            <a:endParaRPr lang="sv-SE" dirty="0"/>
          </a:p>
          <a:p>
            <a:r>
              <a:rPr lang="sv-SE" dirty="0"/>
              <a:t>Kostnaden för den historiska pensionsskulden beräknas till 4 Mkr</a:t>
            </a:r>
          </a:p>
          <a:p>
            <a:r>
              <a:rPr lang="sv-SE" dirty="0"/>
              <a:t>Lite ökning i ränta framförallt räntan kopplad till spårvagnarna</a:t>
            </a:r>
          </a:p>
          <a:p>
            <a:endParaRPr lang="sv-SE" dirty="0"/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6A5F7D76-31B6-464B-BCF7-E29950D56F5F}"/>
              </a:ext>
            </a:extLst>
          </p:cNvPr>
          <p:cNvCxnSpPr>
            <a:cxnSpLocks/>
          </p:cNvCxnSpPr>
          <p:nvPr/>
        </p:nvCxnSpPr>
        <p:spPr>
          <a:xfrm>
            <a:off x="5547920" y="1228725"/>
            <a:ext cx="0" cy="41052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051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2AE5C-F8A8-45AF-8AB1-B4B21BBF1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393" y="1444194"/>
            <a:ext cx="4329446" cy="481898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v-SE" sz="2200" dirty="0"/>
              <a:t>Fordon &amp; Maskiner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sv-SE" sz="2200" dirty="0"/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Lägre resultat då förlängningar i nya systemet ej kommer generera stora överskott för fordon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Aggressiv utbytesplan medför mer försäljning av fordon, högre intäkter och högre investeringar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Kalkylen för personalcyklar har justerats för att ligga i linje med ansvarets kostnader</a:t>
            </a:r>
          </a:p>
          <a:p>
            <a:pPr marL="0" indent="0" algn="ctr">
              <a:buNone/>
            </a:pPr>
            <a:endParaRPr lang="sv-SE" sz="2000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84641285-0111-4D1E-9421-D452B44FD558}"/>
              </a:ext>
            </a:extLst>
          </p:cNvPr>
          <p:cNvSpPr txBox="1">
            <a:spLocks/>
          </p:cNvSpPr>
          <p:nvPr/>
        </p:nvSpPr>
        <p:spPr>
          <a:xfrm>
            <a:off x="6096000" y="1444194"/>
            <a:ext cx="4329446" cy="481898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/>
              <a:t>Service &amp; Utveckling</a:t>
            </a:r>
          </a:p>
          <a:p>
            <a:pPr marL="0" indent="0" algn="ctr">
              <a:buNone/>
            </a:pPr>
            <a:endParaRPr lang="sv-SE" dirty="0"/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Fordonsverkstadens avgifter justeras och höjs vilket medför högre intäkter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Däckhantering och korttidsuthyrning ligger på samma nivå som budget 2021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Däckhanteringen ska outsourcas senast sista december 2022. Men kostnaden för detta förväntas ligga på samma nivå.</a:t>
            </a:r>
          </a:p>
          <a:p>
            <a:pPr marL="0" indent="0">
              <a:buNone/>
            </a:pPr>
            <a:endParaRPr lang="sv-SE" dirty="0"/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6A5F7D76-31B6-464B-BCF7-E29950D56F5F}"/>
              </a:ext>
            </a:extLst>
          </p:cNvPr>
          <p:cNvCxnSpPr>
            <a:cxnSpLocks/>
          </p:cNvCxnSpPr>
          <p:nvPr/>
        </p:nvCxnSpPr>
        <p:spPr>
          <a:xfrm>
            <a:off x="5547920" y="1228725"/>
            <a:ext cx="0" cy="41052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55495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2AE5C-F8A8-45AF-8AB1-B4B21BBF1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393" y="1444194"/>
            <a:ext cx="4329446" cy="4818984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Stadens bud</a:t>
            </a:r>
          </a:p>
          <a:p>
            <a:pPr marL="0" indent="0">
              <a:buNone/>
            </a:pPr>
            <a:endParaRPr lang="sv-S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sv-SE" sz="2000" dirty="0"/>
              <a:t>Högre intäkter än budget 2021 då fler körningar planerats inom befintligt schema. Detta ser vi också nu under 2021</a:t>
            </a:r>
            <a:endParaRPr lang="sv-SE" dirty="0"/>
          </a:p>
          <a:p>
            <a:pPr marL="0" indent="0" algn="ctr">
              <a:buNone/>
            </a:pPr>
            <a:endParaRPr lang="sv-SE" sz="2000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84641285-0111-4D1E-9421-D452B44FD558}"/>
              </a:ext>
            </a:extLst>
          </p:cNvPr>
          <p:cNvSpPr txBox="1">
            <a:spLocks/>
          </p:cNvSpPr>
          <p:nvPr/>
        </p:nvSpPr>
        <p:spPr>
          <a:xfrm>
            <a:off x="6096000" y="1444194"/>
            <a:ext cx="4329446" cy="4818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/>
              <a:t>Finans och administration</a:t>
            </a:r>
          </a:p>
          <a:p>
            <a:pPr marL="0" indent="0" algn="ctr">
              <a:buNone/>
            </a:pPr>
            <a:endParaRPr lang="sv-SE" dirty="0"/>
          </a:p>
          <a:p>
            <a:r>
              <a:rPr lang="sv-SE" dirty="0"/>
              <a:t>Lite ökade kostnader för Tage</a:t>
            </a:r>
          </a:p>
          <a:p>
            <a:r>
              <a:rPr lang="sv-SE" dirty="0"/>
              <a:t>Finansiell leasing ligger på samma nivå som rullande tolv månader. Bättre resultat än budget 2021 då kostnaden för införandet av </a:t>
            </a:r>
            <a:r>
              <a:rPr lang="sv-SE" dirty="0" err="1"/>
              <a:t>Profinance</a:t>
            </a:r>
            <a:r>
              <a:rPr lang="sv-SE" dirty="0"/>
              <a:t> kommer bli klar i år. Investeringarna förväntas bli högre under 2022</a:t>
            </a:r>
          </a:p>
          <a:p>
            <a:pPr marL="0" indent="0">
              <a:buNone/>
            </a:pPr>
            <a:endParaRPr lang="sv-SE" dirty="0"/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6A5F7D76-31B6-464B-BCF7-E29950D56F5F}"/>
              </a:ext>
            </a:extLst>
          </p:cNvPr>
          <p:cNvCxnSpPr>
            <a:cxnSpLocks/>
          </p:cNvCxnSpPr>
          <p:nvPr/>
        </p:nvCxnSpPr>
        <p:spPr>
          <a:xfrm>
            <a:off x="5547920" y="1228725"/>
            <a:ext cx="0" cy="41052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7319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2AE5C-F8A8-45AF-8AB1-B4B21BBF1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393" y="1444194"/>
            <a:ext cx="4329446" cy="4818984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v-SE" dirty="0"/>
              <a:t>Utvecklingsteamet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sv-SE" sz="2000" dirty="0"/>
              <a:t>Nytt ansvar i organisationen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2000" dirty="0"/>
              <a:t>1,5 årsarbetare finns sedan tidigare i befintlig organisation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2000" dirty="0"/>
              <a:t>1 årsarbetare (chef) tillkommer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2000" dirty="0"/>
              <a:t>Kostnader för teamet tillkommer</a:t>
            </a:r>
          </a:p>
          <a:p>
            <a:pPr marL="0" indent="0" algn="ctr">
              <a:buNone/>
            </a:pPr>
            <a:endParaRPr lang="sv-SE" sz="2000" dirty="0"/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6A5F7D76-31B6-464B-BCF7-E29950D56F5F}"/>
              </a:ext>
            </a:extLst>
          </p:cNvPr>
          <p:cNvCxnSpPr>
            <a:cxnSpLocks/>
          </p:cNvCxnSpPr>
          <p:nvPr/>
        </p:nvCxnSpPr>
        <p:spPr>
          <a:xfrm>
            <a:off x="5547920" y="1228725"/>
            <a:ext cx="0" cy="41052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5127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DF6E1662-D757-4491-A730-96231D63F13A}"/>
    </a:ext>
  </a:extLst>
</a:theme>
</file>

<file path=ppt/theme/theme2.xml><?xml version="1.0" encoding="utf-8"?>
<a:theme xmlns:a="http://schemas.openxmlformats.org/drawingml/2006/main" name="Göteborgs Stad – Röd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EE2A4D9C-AAD2-474A-9F50-E210451A38EF}"/>
    </a:ext>
  </a:extLst>
</a:theme>
</file>

<file path=ppt/theme/theme3.xml><?xml version="1.0" encoding="utf-8"?>
<a:theme xmlns:a="http://schemas.openxmlformats.org/drawingml/2006/main" name="Göteborgs Stad – Prickar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25BB4BDA-2E09-4FC3-A5BC-3D238FD25280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819EE5FF-161C-4DEC-B52F-281E3057CA84}"/>
    </a:ext>
  </a:extLst>
</a:theme>
</file>

<file path=ppt/theme/theme5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3F5FB16A-9CF0-49A8-974C-C3CA50FBE944}"/>
    </a:ext>
  </a:extLst>
</a:theme>
</file>

<file path=ppt/theme/theme6.xml><?xml version="1.0" encoding="utf-8"?>
<a:theme xmlns:a="http://schemas.openxmlformats.org/drawingml/2006/main" name="Göteborgs Stad – Gul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A67B6AB9-DAF5-4E68-A6B3-208DDBCA4300}"/>
    </a:ext>
  </a:extLst>
</a:theme>
</file>

<file path=ppt/theme/theme7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Bredbild</PresentationFormat>
  <Paragraphs>46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Göteborgs Stad – Grön dekor</vt:lpstr>
      <vt:lpstr>Göteborgs Stad – Röd dekor</vt:lpstr>
      <vt:lpstr>Göteborgs Stad – Prickar dekor</vt:lpstr>
      <vt:lpstr>Göteborgs Stad – Turkos dekor</vt:lpstr>
      <vt:lpstr>Göteborgs Stad – Lila dekor</vt:lpstr>
      <vt:lpstr>Göteborgs Stad – Gul dekor</vt:lpstr>
      <vt:lpstr>Lägesrapport Budget 2021 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2020-09-18T11:31:05Z</dcterms:created>
  <dcterms:modified xsi:type="dcterms:W3CDTF">2021-11-02T07:44:13Z</dcterms:modified>
</cp:coreProperties>
</file>