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42" r:id="rId1"/>
    <p:sldMasterId id="2147484410" r:id="rId2"/>
    <p:sldMasterId id="2147484427" r:id="rId3"/>
    <p:sldMasterId id="2147484444" r:id="rId4"/>
    <p:sldMasterId id="2147484461" r:id="rId5"/>
    <p:sldMasterId id="2147484478" r:id="rId6"/>
  </p:sldMasterIdLst>
  <p:notesMasterIdLst>
    <p:notesMasterId r:id="rId13"/>
  </p:notesMasterIdLst>
  <p:handoutMasterIdLst>
    <p:handoutMasterId r:id="rId14"/>
  </p:handoutMasterIdLst>
  <p:sldIdLst>
    <p:sldId id="263" r:id="rId7"/>
    <p:sldId id="347" r:id="rId8"/>
    <p:sldId id="353" r:id="rId9"/>
    <p:sldId id="355" r:id="rId10"/>
    <p:sldId id="356" r:id="rId11"/>
    <p:sldId id="357" r:id="rId12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564"/>
    <a:srgbClr val="0077BC"/>
    <a:srgbClr val="D53878"/>
    <a:srgbClr val="008391"/>
    <a:srgbClr val="FBF2B4"/>
    <a:srgbClr val="F0CD50"/>
    <a:srgbClr val="4675B7"/>
    <a:srgbClr val="DBD1E6"/>
    <a:srgbClr val="D2D8DB"/>
    <a:srgbClr val="CB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08" autoAdjust="0"/>
    <p:restoredTop sz="93792" autoAdjust="0"/>
  </p:normalViewPr>
  <p:slideViewPr>
    <p:cSldViewPr snapToGrid="0">
      <p:cViewPr varScale="1">
        <p:scale>
          <a:sx n="114" d="100"/>
          <a:sy n="114" d="100"/>
        </p:scale>
        <p:origin x="28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6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8D75527-1052-40CF-90A7-805EC4F77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2182B2-420A-475A-83CF-72C9A1964B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0C25B-267B-4617-9655-FCFC6E038127}" type="datetime1">
              <a:rPr lang="sv-SE" smtClean="0"/>
              <a:t>2021-11-02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FEBD13-AD79-4726-9C7A-9E5C531A1A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00A28DF-4169-4B51-B8D3-AA9A5D612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0780-C7EB-45E8-96EB-66D0986C42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033701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999F7-6EBA-4091-BBE7-8C96FF713A89}" type="datetime1">
              <a:rPr lang="sv-SE" smtClean="0"/>
              <a:t>2021-11-02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86EF-3011-429C-976B-61D9CA3A2B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868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79999F7-6EBA-4091-BBE7-8C96FF713A89}" type="datetime1">
              <a:rPr lang="sv-SE" smtClean="0"/>
              <a:t>2021-11-02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5804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7.jpg">
            <a:extLst>
              <a:ext uri="{FF2B5EF4-FFF2-40B4-BE49-F238E27FC236}">
                <a16:creationId xmlns:a16="http://schemas.microsoft.com/office/drawing/2014/main" id="{34CF8842-4199-4192-A9E3-0B666A717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79940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A1396228-F204-446F-9714-E7DE216F701D}"/>
              </a:ext>
            </a:extLst>
          </p:cNvPr>
          <p:cNvSpPr txBox="1"/>
          <p:nvPr userDrawn="1"/>
        </p:nvSpPr>
        <p:spPr>
          <a:xfrm>
            <a:off x="407987" y="6582824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Vår drivkraft – ett hållbart Göteborg</a:t>
            </a:r>
          </a:p>
        </p:txBody>
      </p:sp>
    </p:spTree>
    <p:extLst>
      <p:ext uri="{BB962C8B-B14F-4D97-AF65-F5344CB8AC3E}">
        <p14:creationId xmlns:p14="http://schemas.microsoft.com/office/powerpoint/2010/main" val="418699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+ 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/>
          <p:cNvSpPr>
            <a:spLocks noGrp="1"/>
          </p:cNvSpPr>
          <p:nvPr>
            <p:ph type="title" hasCustomPrompt="1"/>
          </p:nvPr>
        </p:nvSpPr>
        <p:spPr>
          <a:xfrm>
            <a:off x="360000" y="475703"/>
            <a:ext cx="8985267" cy="695069"/>
          </a:xfrm>
        </p:spPr>
        <p:txBody>
          <a:bodyPr/>
          <a:lstStyle/>
          <a:p>
            <a:r>
              <a:rPr lang="sv-SE" dirty="0"/>
              <a:t>Rubrik </a:t>
            </a:r>
            <a:r>
              <a:rPr lang="sv-SE" dirty="0" err="1"/>
              <a:t>rubrik</a:t>
            </a:r>
            <a:r>
              <a:rPr lang="sv-SE" dirty="0"/>
              <a:t> </a:t>
            </a:r>
            <a:r>
              <a:rPr lang="sv-SE" dirty="0" err="1"/>
              <a:t>rubrik</a:t>
            </a:r>
            <a:endParaRPr lang="sv-SE" dirty="0"/>
          </a:p>
        </p:txBody>
      </p:sp>
      <p:sp>
        <p:nvSpPr>
          <p:cNvPr id="10" name="Platshållare för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0000" y="1440000"/>
            <a:ext cx="10971464" cy="4818984"/>
          </a:xfrm>
        </p:spPr>
        <p:txBody>
          <a:bodyPr/>
          <a:lstStyle/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endParaRPr lang="en-US" dirty="0"/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359400843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4.jpg">
            <a:extLst>
              <a:ext uri="{FF2B5EF4-FFF2-40B4-BE49-F238E27FC236}">
                <a16:creationId xmlns:a16="http://schemas.microsoft.com/office/drawing/2014/main" id="{8A8402E8-5CC0-4616-8109-FB7201860C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1144857"/>
            <a:ext cx="11374810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88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C929D8-093F-4826-8D04-F268FF63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5635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5128C6-B678-4715-9D0F-D4C07F59ED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0721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807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1503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3241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9092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2246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06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5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08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49095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992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158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4.jpg">
            <a:extLst>
              <a:ext uri="{FF2B5EF4-FFF2-40B4-BE49-F238E27FC236}">
                <a16:creationId xmlns:a16="http://schemas.microsoft.com/office/drawing/2014/main" id="{0F8C9A06-68DF-4300-8171-15F043E5A6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404813"/>
            <a:ext cx="11374810" cy="5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5CC9138-760F-4A17-8B1B-6D99EFF79AD6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8584371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4.jpg">
            <a:extLst>
              <a:ext uri="{FF2B5EF4-FFF2-40B4-BE49-F238E27FC236}">
                <a16:creationId xmlns:a16="http://schemas.microsoft.com/office/drawing/2014/main" id="{B618C81E-9425-41D6-AAE2-4294C3C40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1144857"/>
            <a:ext cx="11374810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825FE-CC31-4DE6-9AA9-7C27B553E870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9172592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215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0.jpg">
            <a:extLst>
              <a:ext uri="{FF2B5EF4-FFF2-40B4-BE49-F238E27FC236}">
                <a16:creationId xmlns:a16="http://schemas.microsoft.com/office/drawing/2014/main" id="{695DF6B4-B731-4E22-88F8-127B601D4A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989408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528856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969892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138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537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4740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873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13503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27795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24989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51508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1209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202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916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70678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52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8841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4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0.jpg">
            <a:extLst>
              <a:ext uri="{FF2B5EF4-FFF2-40B4-BE49-F238E27FC236}">
                <a16:creationId xmlns:a16="http://schemas.microsoft.com/office/drawing/2014/main" id="{E120DF45-AD9D-4D24-8B21-D9D0E38B66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079171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77CCA5E-96FA-4B08-97E3-9C131E99F26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2395555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8" descr="GRAPHIC_small10.jpg">
            <a:extLst>
              <a:ext uri="{FF2B5EF4-FFF2-40B4-BE49-F238E27FC236}">
                <a16:creationId xmlns:a16="http://schemas.microsoft.com/office/drawing/2014/main" id="{45884F9F-FE4D-416B-9F7A-B74C860988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3003440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3429000"/>
            <a:ext cx="6148878" cy="2484438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3B86F8F-A217-4EC5-95CF-481328A25B1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4310153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6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.jpg">
            <a:extLst>
              <a:ext uri="{FF2B5EF4-FFF2-40B4-BE49-F238E27FC236}">
                <a16:creationId xmlns:a16="http://schemas.microsoft.com/office/drawing/2014/main" id="{CE0777CF-B611-49C4-883F-55FE0C27CA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05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99046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29012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832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59057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821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982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77983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4292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11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07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68409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063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319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.jpg">
            <a:extLst>
              <a:ext uri="{FF2B5EF4-FFF2-40B4-BE49-F238E27FC236}">
                <a16:creationId xmlns:a16="http://schemas.microsoft.com/office/drawing/2014/main" id="{3133D9F3-01A0-4E2D-BD3E-79580AC75E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54FBE38-BAA0-4913-A593-C4237FC13E33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5231172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.jpg">
            <a:extLst>
              <a:ext uri="{FF2B5EF4-FFF2-40B4-BE49-F238E27FC236}">
                <a16:creationId xmlns:a16="http://schemas.microsoft.com/office/drawing/2014/main" id="{9BCDACF2-2A95-428F-847F-BD8590489F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66C4A4B-0FFF-4609-BF3A-89A12B42C121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1240437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06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554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3.jpg">
            <a:extLst>
              <a:ext uri="{FF2B5EF4-FFF2-40B4-BE49-F238E27FC236}">
                <a16:creationId xmlns:a16="http://schemas.microsoft.com/office/drawing/2014/main" id="{9EC642A2-44AF-4C6F-B4F9-2DB8AE0D5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7"/>
            <a:ext cx="11366503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32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8605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30186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2043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1040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66406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1137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2658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3635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9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4503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97697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0291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633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3.jpg">
            <a:extLst>
              <a:ext uri="{FF2B5EF4-FFF2-40B4-BE49-F238E27FC236}">
                <a16:creationId xmlns:a16="http://schemas.microsoft.com/office/drawing/2014/main" id="{24B179A2-5F72-4D3A-8684-CB71EABBC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3"/>
            <a:ext cx="11366503" cy="5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3A12899-234C-4D37-942E-64C01D64533B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724697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13.jpg">
            <a:extLst>
              <a:ext uri="{FF2B5EF4-FFF2-40B4-BE49-F238E27FC236}">
                <a16:creationId xmlns:a16="http://schemas.microsoft.com/office/drawing/2014/main" id="{BE2A263F-C333-4187-90D7-85869EB801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7"/>
            <a:ext cx="11366503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A484A78-938B-41DE-9685-15EC3BD0A57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566666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7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106B021-60D9-46EE-BD3E-F0D906A36E91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1962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50915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59298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0274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88029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156330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189945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7762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5453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248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113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9730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122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889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FBA173-21CD-44A1-BF17-0ED296047F04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715C386-526F-48AC-AD19-830972616829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58761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GRAPHIC_small7.jpg">
            <a:extLst>
              <a:ext uri="{FF2B5EF4-FFF2-40B4-BE49-F238E27FC236}">
                <a16:creationId xmlns:a16="http://schemas.microsoft.com/office/drawing/2014/main" id="{9E2FCF00-2835-4346-9796-B565923CCE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B771685-1CB2-4481-825F-054E634124A3}"/>
              </a:ext>
            </a:extLst>
          </p:cNvPr>
          <p:cNvSpPr txBox="1"/>
          <p:nvPr userDrawn="1"/>
        </p:nvSpPr>
        <p:spPr>
          <a:xfrm>
            <a:off x="407987" y="579940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76297638-3118-4582-90E7-58EDE27F9CE7}"/>
              </a:ext>
            </a:extLst>
          </p:cNvPr>
          <p:cNvSpPr/>
          <p:nvPr userDrawn="1"/>
        </p:nvSpPr>
        <p:spPr>
          <a:xfrm>
            <a:off x="319849" y="6488668"/>
            <a:ext cx="23807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Vår drivkraft – ett hållbart Göteborg</a:t>
            </a:r>
          </a:p>
        </p:txBody>
      </p:sp>
    </p:spTree>
    <p:extLst>
      <p:ext uri="{BB962C8B-B14F-4D97-AF65-F5344CB8AC3E}">
        <p14:creationId xmlns:p14="http://schemas.microsoft.com/office/powerpoint/2010/main" val="111049596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2B885928-4729-4C8A-B8F5-B8E492596036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342DB73-4413-4392-B228-119A141D349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22942773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8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865816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Vår drivkraft – ett hållbart Göteborg</a:t>
            </a:r>
          </a:p>
          <a:p>
            <a:endParaRPr lang="sv-SE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188BC4C4-8E21-49C8-9B4B-0B4B28F6D8B8}"/>
              </a:ext>
            </a:extLst>
          </p:cNvPr>
          <p:cNvSpPr txBox="1"/>
          <p:nvPr userDrawn="1"/>
        </p:nvSpPr>
        <p:spPr>
          <a:xfrm>
            <a:off x="407987" y="579940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</p:spTree>
    <p:extLst>
      <p:ext uri="{BB962C8B-B14F-4D97-AF65-F5344CB8AC3E}">
        <p14:creationId xmlns:p14="http://schemas.microsoft.com/office/powerpoint/2010/main" val="8869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8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409" r:id="rId9"/>
    <p:sldLayoutId id="2147484043" r:id="rId10"/>
    <p:sldLayoutId id="2147484495" r:id="rId11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orient="horz" pos="255" userDrawn="1">
          <p15:clr>
            <a:srgbClr val="F26B43"/>
          </p15:clr>
        </p15:guide>
        <p15:guide id="10" pos="257" userDrawn="1">
          <p15:clr>
            <a:srgbClr val="F26B43"/>
          </p15:clr>
        </p15:guide>
        <p15:guide id="11" pos="7423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  <p15:guide id="14" orient="horz" pos="1095" userDrawn="1">
          <p15:clr>
            <a:srgbClr val="F26B43"/>
          </p15:clr>
        </p15:guide>
        <p15:guide id="15" orient="horz" pos="550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40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49735908-7AA6-42A8-8D13-0A0800940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984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  <p:sldLayoutId id="2147484422" r:id="rId12"/>
    <p:sldLayoutId id="2147484423" r:id="rId13"/>
    <p:sldLayoutId id="2147484424" r:id="rId14"/>
    <p:sldLayoutId id="2147484425" r:id="rId15"/>
    <p:sldLayoutId id="2147484426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6FC2686-3742-4CA7-96AE-CD7BBA1A90F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2A7AAA3E-885B-47E9-ACBA-A0293FCE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35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39" r:id="rId12"/>
    <p:sldLayoutId id="2147484440" r:id="rId13"/>
    <p:sldLayoutId id="2147484441" r:id="rId14"/>
    <p:sldLayoutId id="2147484442" r:id="rId15"/>
    <p:sldLayoutId id="21474844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DFF76B2-A88A-470E-B646-73BDC425A6E8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4D8D5E03-09FD-47B8-83A3-7C8B23D87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69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  <p:sldLayoutId id="2147484456" r:id="rId12"/>
    <p:sldLayoutId id="2147484457" r:id="rId13"/>
    <p:sldLayoutId id="2147484458" r:id="rId14"/>
    <p:sldLayoutId id="2147484459" r:id="rId15"/>
    <p:sldLayoutId id="2147484460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4542BD5-103E-4DB5-88FB-E05DB9624044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ACAA70FC-8994-456B-8FC6-D537F8406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  <p:sldLayoutId id="2147484473" r:id="rId12"/>
    <p:sldLayoutId id="2147484474" r:id="rId13"/>
    <p:sldLayoutId id="2147484475" r:id="rId14"/>
    <p:sldLayoutId id="2147484476" r:id="rId15"/>
    <p:sldLayoutId id="2147484477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A98ADB3-7E4F-4041-B143-C1933A3E0DE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3F2844B7-CEF6-4069-B35D-9858A8789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777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81" r:id="rId3"/>
    <p:sldLayoutId id="2147484482" r:id="rId4"/>
    <p:sldLayoutId id="2147484483" r:id="rId5"/>
    <p:sldLayoutId id="2147484484" r:id="rId6"/>
    <p:sldLayoutId id="2147484485" r:id="rId7"/>
    <p:sldLayoutId id="2147484486" r:id="rId8"/>
    <p:sldLayoutId id="2147484487" r:id="rId9"/>
    <p:sldLayoutId id="2147484488" r:id="rId10"/>
    <p:sldLayoutId id="2147484489" r:id="rId11"/>
    <p:sldLayoutId id="2147484490" r:id="rId12"/>
    <p:sldLayoutId id="2147484491" r:id="rId13"/>
    <p:sldLayoutId id="2147484492" r:id="rId14"/>
    <p:sldLayoutId id="2147484493" r:id="rId15"/>
    <p:sldLayoutId id="2147484494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920628-F32D-4B59-82A3-068B45983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694" y="2754085"/>
            <a:ext cx="9341772" cy="1349829"/>
          </a:xfrm>
        </p:spPr>
        <p:txBody>
          <a:bodyPr/>
          <a:lstStyle/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Lägesrapport Budget 2021</a:t>
            </a:r>
            <a:br>
              <a:rPr lang="sv-SE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sv-SE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78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0D9674-BA5E-41D4-BEC5-25A12BB694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0268" y="1019508"/>
            <a:ext cx="10971464" cy="4818984"/>
          </a:xfrm>
        </p:spPr>
        <p:txBody>
          <a:bodyPr>
            <a:normAutofit fontScale="92500" lnSpcReduction="10000"/>
          </a:bodyPr>
          <a:lstStyle/>
          <a:p>
            <a:endParaRPr lang="sv-SE" dirty="0"/>
          </a:p>
          <a:p>
            <a:pPr marL="0" indent="0">
              <a:buNone/>
            </a:pPr>
            <a:r>
              <a:rPr lang="sv-SE" sz="3000" dirty="0"/>
              <a:t>Tidplan</a:t>
            </a:r>
          </a:p>
          <a:p>
            <a:endParaRPr lang="sv-SE" dirty="0"/>
          </a:p>
          <a:p>
            <a:r>
              <a:rPr lang="sv-SE" dirty="0"/>
              <a:t>29 okt 	Första utkastet klart!</a:t>
            </a:r>
          </a:p>
          <a:p>
            <a:pPr lvl="5">
              <a:buFont typeface="Wingdings" panose="05000000000000000000" pitchFamily="2" charset="2"/>
              <a:buChar char="§"/>
            </a:pPr>
            <a:r>
              <a:rPr lang="sv-SE" dirty="0"/>
              <a:t>Varje avdelning har gått igenom och gjort budget för sin verksamhet</a:t>
            </a:r>
          </a:p>
          <a:p>
            <a:r>
              <a:rPr lang="sv-SE" dirty="0"/>
              <a:t>2 nov		Presentation lägesrapport för styrelse</a:t>
            </a:r>
          </a:p>
          <a:p>
            <a:r>
              <a:rPr lang="sv-SE" dirty="0"/>
              <a:t>Löpande 	Ytterligare genomgång och analys av budget</a:t>
            </a:r>
          </a:p>
          <a:p>
            <a:r>
              <a:rPr lang="sv-SE" dirty="0"/>
              <a:t>6 dec		Budget presenteras på presidiemöte</a:t>
            </a:r>
          </a:p>
          <a:p>
            <a:r>
              <a:rPr lang="sv-SE" dirty="0"/>
              <a:t>14 dec	Styrelsemöte där budget fastställs</a:t>
            </a:r>
          </a:p>
          <a:p>
            <a:r>
              <a:rPr lang="sv-SE" dirty="0"/>
              <a:t>31 dec	Deadline för rapportering </a:t>
            </a:r>
          </a:p>
          <a:p>
            <a:pPr marL="2285828" lvl="5" indent="0">
              <a:buNone/>
            </a:pPr>
            <a:endParaRPr lang="sv-SE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5828" lvl="5" indent="0">
              <a:buNone/>
            </a:pPr>
            <a:br>
              <a:rPr lang="sv-S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sv-SE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5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1698415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62AE5C-F8A8-45AF-8AB1-B4B21BBF14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0393" y="1444194"/>
            <a:ext cx="4329446" cy="4818984"/>
          </a:xfrm>
        </p:spPr>
        <p:txBody>
          <a:bodyPr/>
          <a:lstStyle/>
          <a:p>
            <a:pPr marL="0" indent="0" algn="ctr">
              <a:buNone/>
            </a:pPr>
            <a:r>
              <a:rPr lang="sv-SE" dirty="0"/>
              <a:t>VD stab</a:t>
            </a:r>
          </a:p>
          <a:p>
            <a:pPr marL="0" indent="0" algn="ctr">
              <a:buNone/>
            </a:pPr>
            <a:endParaRPr lang="sv-SE" dirty="0"/>
          </a:p>
          <a:p>
            <a:pPr marL="230384" lvl="2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1 ny årsarbetare sedan budget 2021 (Strateg cirkulär ekonomi)</a:t>
            </a:r>
          </a:p>
          <a:p>
            <a:pPr marL="230384" lvl="2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Ökade konsultkostnader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84641285-0111-4D1E-9421-D452B44FD558}"/>
              </a:ext>
            </a:extLst>
          </p:cNvPr>
          <p:cNvSpPr txBox="1">
            <a:spLocks/>
          </p:cNvSpPr>
          <p:nvPr/>
        </p:nvSpPr>
        <p:spPr>
          <a:xfrm>
            <a:off x="6096000" y="1444194"/>
            <a:ext cx="4329446" cy="48189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0384" indent="-230384" algn="l" defTabSz="91433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7548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332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4714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dirty="0"/>
              <a:t>Bolagscentralt</a:t>
            </a:r>
          </a:p>
          <a:p>
            <a:pPr marL="0" indent="0" algn="ctr">
              <a:buNone/>
            </a:pPr>
            <a:endParaRPr lang="sv-SE" dirty="0"/>
          </a:p>
          <a:p>
            <a:r>
              <a:rPr lang="sv-SE" dirty="0"/>
              <a:t>Kostnaden för den historiska pensionsskulden beräknas till 4 Mkr</a:t>
            </a:r>
          </a:p>
          <a:p>
            <a:r>
              <a:rPr lang="sv-SE" dirty="0"/>
              <a:t>Lite ökning i ränta framförallt räntan kopplad till spårvagnarna</a:t>
            </a:r>
          </a:p>
          <a:p>
            <a:endParaRPr lang="sv-SE" dirty="0"/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6A5F7D76-31B6-464B-BCF7-E29950D56F5F}"/>
              </a:ext>
            </a:extLst>
          </p:cNvPr>
          <p:cNvCxnSpPr>
            <a:cxnSpLocks/>
          </p:cNvCxnSpPr>
          <p:nvPr/>
        </p:nvCxnSpPr>
        <p:spPr>
          <a:xfrm>
            <a:off x="5547920" y="1228725"/>
            <a:ext cx="0" cy="41052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505102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62AE5C-F8A8-45AF-8AB1-B4B21BBF14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0393" y="1444194"/>
            <a:ext cx="4329446" cy="4818984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sv-SE" sz="2200" dirty="0"/>
              <a:t>Fordon &amp; Maskiner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endParaRPr lang="sv-SE" sz="2200" dirty="0"/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200" dirty="0"/>
              <a:t>Lägre resultat då förlängningar i nya systemet ej kommer generera stora överskott för fordon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200" dirty="0"/>
              <a:t>Aggressiv utbytesplan medför mer försäljning av fordon, högre intäkter och högre investeringar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200" dirty="0"/>
              <a:t>Kalkylen för personalcyklar har justerats för att ligga i linje med ansvarets kostnader</a:t>
            </a:r>
          </a:p>
          <a:p>
            <a:pPr marL="0" indent="0" algn="ctr">
              <a:buNone/>
            </a:pPr>
            <a:endParaRPr lang="sv-SE" sz="2000" dirty="0"/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84641285-0111-4D1E-9421-D452B44FD558}"/>
              </a:ext>
            </a:extLst>
          </p:cNvPr>
          <p:cNvSpPr txBox="1">
            <a:spLocks/>
          </p:cNvSpPr>
          <p:nvPr/>
        </p:nvSpPr>
        <p:spPr>
          <a:xfrm>
            <a:off x="6096000" y="1444194"/>
            <a:ext cx="4329446" cy="4818984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230384" indent="-230384" algn="l" defTabSz="91433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7548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332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4714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dirty="0"/>
              <a:t>Service &amp; Utveckling</a:t>
            </a:r>
          </a:p>
          <a:p>
            <a:pPr marL="0" indent="0" algn="ctr">
              <a:buNone/>
            </a:pPr>
            <a:endParaRPr lang="sv-SE" dirty="0"/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Fordonsverkstadens avgifter justeras och höjs vilket medför högre intäkter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Däckhantering och korttidsuthyrning ligger på samma nivå som budget 2021</a:t>
            </a:r>
          </a:p>
          <a:p>
            <a:pPr marL="230384" lvl="2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Däckhanteringen ska outsourcas senast sista december 2022. Men kostnaden för detta förväntas ligga på samma nivå.</a:t>
            </a:r>
          </a:p>
          <a:p>
            <a:pPr marL="0" indent="0">
              <a:buNone/>
            </a:pPr>
            <a:endParaRPr lang="sv-SE" dirty="0"/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6A5F7D76-31B6-464B-BCF7-E29950D56F5F}"/>
              </a:ext>
            </a:extLst>
          </p:cNvPr>
          <p:cNvCxnSpPr>
            <a:cxnSpLocks/>
          </p:cNvCxnSpPr>
          <p:nvPr/>
        </p:nvCxnSpPr>
        <p:spPr>
          <a:xfrm>
            <a:off x="5547920" y="1228725"/>
            <a:ext cx="0" cy="41052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554955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62AE5C-F8A8-45AF-8AB1-B4B21BBF14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0393" y="1444194"/>
            <a:ext cx="4329446" cy="4818984"/>
          </a:xfrm>
        </p:spPr>
        <p:txBody>
          <a:bodyPr/>
          <a:lstStyle/>
          <a:p>
            <a:pPr marL="0" indent="0" algn="ctr">
              <a:buNone/>
            </a:pPr>
            <a:r>
              <a:rPr lang="sv-SE" dirty="0"/>
              <a:t>Stadens bud</a:t>
            </a:r>
          </a:p>
          <a:p>
            <a:pPr marL="0" indent="0">
              <a:buNone/>
            </a:pPr>
            <a:endParaRPr lang="sv-SE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sv-SE" sz="2000" dirty="0"/>
              <a:t>Högre intäkter än budget 2021 då fler körningar planerats inom befintligt schema. Detta ser vi också nu under 2021</a:t>
            </a:r>
            <a:endParaRPr lang="sv-SE" dirty="0"/>
          </a:p>
          <a:p>
            <a:pPr marL="0" indent="0" algn="ctr">
              <a:buNone/>
            </a:pPr>
            <a:endParaRPr lang="sv-SE" sz="2000" dirty="0"/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84641285-0111-4D1E-9421-D452B44FD558}"/>
              </a:ext>
            </a:extLst>
          </p:cNvPr>
          <p:cNvSpPr txBox="1">
            <a:spLocks/>
          </p:cNvSpPr>
          <p:nvPr/>
        </p:nvSpPr>
        <p:spPr>
          <a:xfrm>
            <a:off x="6096000" y="1444194"/>
            <a:ext cx="4329446" cy="48189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0384" indent="-230384" algn="l" defTabSz="91433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7548" indent="-2303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332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4714" indent="-228584" algn="l" defTabSz="91433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dirty="0"/>
              <a:t>Finans och administration</a:t>
            </a:r>
          </a:p>
          <a:p>
            <a:pPr marL="0" indent="0" algn="ctr">
              <a:buNone/>
            </a:pPr>
            <a:endParaRPr lang="sv-SE" dirty="0"/>
          </a:p>
          <a:p>
            <a:r>
              <a:rPr lang="sv-SE" dirty="0"/>
              <a:t>Lite ökade kostnader för Tage</a:t>
            </a:r>
          </a:p>
          <a:p>
            <a:r>
              <a:rPr lang="sv-SE" dirty="0"/>
              <a:t>Finansiell leasing ligger på samma nivå som rullande tolv månader. Bättre resultat än budget 2021 då kostnaden för införandet av </a:t>
            </a:r>
            <a:r>
              <a:rPr lang="sv-SE" dirty="0" err="1"/>
              <a:t>Profinance</a:t>
            </a:r>
            <a:r>
              <a:rPr lang="sv-SE" dirty="0"/>
              <a:t> kommer bli klar i år. Investeringarna förväntas bli högre under 2022</a:t>
            </a:r>
          </a:p>
          <a:p>
            <a:pPr marL="0" indent="0">
              <a:buNone/>
            </a:pPr>
            <a:endParaRPr lang="sv-SE" dirty="0"/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6A5F7D76-31B6-464B-BCF7-E29950D56F5F}"/>
              </a:ext>
            </a:extLst>
          </p:cNvPr>
          <p:cNvCxnSpPr>
            <a:cxnSpLocks/>
          </p:cNvCxnSpPr>
          <p:nvPr/>
        </p:nvCxnSpPr>
        <p:spPr>
          <a:xfrm>
            <a:off x="5547920" y="1228725"/>
            <a:ext cx="0" cy="41052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1731989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62AE5C-F8A8-45AF-8AB1-B4B21BBF14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0393" y="1444194"/>
            <a:ext cx="4329446" cy="4818984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sv-SE" dirty="0"/>
              <a:t>Utvecklingsteamet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sv-SE" sz="2000" dirty="0"/>
              <a:t>Nytt ansvar i organisationen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sz="2000" dirty="0"/>
              <a:t>1,5 årsarbetare finns sedan tidigare i befintlig organisation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sz="2000" dirty="0"/>
              <a:t>1 årsarbetare (chef) tillkommer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sz="2000" dirty="0"/>
              <a:t>Kostnader för teamet tillkommer</a:t>
            </a:r>
          </a:p>
          <a:p>
            <a:pPr marL="0" indent="0" algn="ctr">
              <a:buNone/>
            </a:pPr>
            <a:endParaRPr lang="sv-SE" sz="2000" dirty="0"/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6A5F7D76-31B6-464B-BCF7-E29950D56F5F}"/>
              </a:ext>
            </a:extLst>
          </p:cNvPr>
          <p:cNvCxnSpPr>
            <a:cxnSpLocks/>
          </p:cNvCxnSpPr>
          <p:nvPr/>
        </p:nvCxnSpPr>
        <p:spPr>
          <a:xfrm>
            <a:off x="5547920" y="1228725"/>
            <a:ext cx="0" cy="41052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551275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Göteborgs Stad – Grön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DF6E1662-D757-4491-A730-96231D63F13A}"/>
    </a:ext>
  </a:extLst>
</a:theme>
</file>

<file path=ppt/theme/theme2.xml><?xml version="1.0" encoding="utf-8"?>
<a:theme xmlns:a="http://schemas.openxmlformats.org/drawingml/2006/main" name="Göteborgs Stad – Röd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EE2A4D9C-AAD2-474A-9F50-E210451A38EF}"/>
    </a:ext>
  </a:extLst>
</a:theme>
</file>

<file path=ppt/theme/theme3.xml><?xml version="1.0" encoding="utf-8"?>
<a:theme xmlns:a="http://schemas.openxmlformats.org/drawingml/2006/main" name="Göteborgs Stad – Prickar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25BB4BDA-2E09-4FC3-A5BC-3D238FD25280}"/>
    </a:ext>
  </a:extLst>
</a:theme>
</file>

<file path=ppt/theme/theme4.xml><?xml version="1.0" encoding="utf-8"?>
<a:theme xmlns:a="http://schemas.openxmlformats.org/drawingml/2006/main" name="Göteborgs Stad – Turkos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819EE5FF-161C-4DEC-B52F-281E3057CA84}"/>
    </a:ext>
  </a:extLst>
</a:theme>
</file>

<file path=ppt/theme/theme5.xml><?xml version="1.0" encoding="utf-8"?>
<a:theme xmlns:a="http://schemas.openxmlformats.org/drawingml/2006/main" name="Göteborgs Stad – Lil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3F5FB16A-9CF0-49A8-974C-C3CA50FBE944}"/>
    </a:ext>
  </a:extLst>
</a:theme>
</file>

<file path=ppt/theme/theme6.xml><?xml version="1.0" encoding="utf-8"?>
<a:theme xmlns:a="http://schemas.openxmlformats.org/drawingml/2006/main" name="Göteborgs Stad – Gul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A67B6AB9-DAF5-4E68-A6B3-208DDBCA4300}"/>
    </a:ext>
  </a:extLst>
</a:theme>
</file>

<file path=ppt/theme/theme7.xml><?xml version="1.0" encoding="utf-8"?>
<a:theme xmlns:a="http://schemas.openxmlformats.org/drawingml/2006/main" name="Office-tema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</Words>
  <Application>Microsoft Office PowerPoint</Application>
  <PresentationFormat>Bredbild</PresentationFormat>
  <Paragraphs>46</Paragraphs>
  <Slides>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6</vt:i4>
      </vt:variant>
    </vt:vector>
  </HeadingPairs>
  <TitlesOfParts>
    <vt:vector size="16" baseType="lpstr">
      <vt:lpstr>Arial</vt:lpstr>
      <vt:lpstr>Arial Black</vt:lpstr>
      <vt:lpstr>Calibri</vt:lpstr>
      <vt:lpstr>Wingdings</vt:lpstr>
      <vt:lpstr>Göteborgs Stad – Grön dekor</vt:lpstr>
      <vt:lpstr>Göteborgs Stad – Röd dekor</vt:lpstr>
      <vt:lpstr>Göteborgs Stad – Prickar dekor</vt:lpstr>
      <vt:lpstr>Göteborgs Stad – Turkos dekor</vt:lpstr>
      <vt:lpstr>Göteborgs Stad – Lila dekor</vt:lpstr>
      <vt:lpstr>Göteborgs Stad – Gul dekor</vt:lpstr>
      <vt:lpstr>Lägesrapport Budget 2021 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2020-09-18T11:31:05Z</dcterms:created>
  <dcterms:modified xsi:type="dcterms:W3CDTF">2021-11-02T07:44:13Z</dcterms:modified>
</cp:coreProperties>
</file>