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8.xml" ContentType="application/vnd.openxmlformats-officedocument.them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0.xml" ContentType="application/vnd.openxmlformats-officedocument.them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2.xml" ContentType="application/vnd.openxmlformats-officedocument.them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3.xml" ContentType="application/vnd.openxmlformats-officedocument.them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  <p:sldMasterId id="2147483724" r:id="rId5"/>
    <p:sldMasterId id="2147483750" r:id="rId6"/>
    <p:sldMasterId id="2147483768" r:id="rId7"/>
    <p:sldMasterId id="2147483753" r:id="rId8"/>
    <p:sldMasterId id="2147483787" r:id="rId9"/>
    <p:sldMasterId id="2147483756" r:id="rId10"/>
    <p:sldMasterId id="2147483806" r:id="rId11"/>
    <p:sldMasterId id="2147483759" r:id="rId12"/>
    <p:sldMasterId id="2147483825" r:id="rId13"/>
    <p:sldMasterId id="2147483762" r:id="rId14"/>
    <p:sldMasterId id="2147483844" r:id="rId15"/>
    <p:sldMasterId id="2147484120" r:id="rId16"/>
  </p:sldMasterIdLst>
  <p:notesMasterIdLst>
    <p:notesMasterId r:id="rId32"/>
  </p:notesMasterIdLst>
  <p:handoutMasterIdLst>
    <p:handoutMasterId r:id="rId33"/>
  </p:handoutMasterIdLst>
  <p:sldIdLst>
    <p:sldId id="1233" r:id="rId17"/>
    <p:sldId id="1235" r:id="rId18"/>
    <p:sldId id="1237" r:id="rId19"/>
    <p:sldId id="1238" r:id="rId20"/>
    <p:sldId id="1239" r:id="rId21"/>
    <p:sldId id="1241" r:id="rId22"/>
    <p:sldId id="1227" r:id="rId23"/>
    <p:sldId id="1236" r:id="rId24"/>
    <p:sldId id="1244" r:id="rId25"/>
    <p:sldId id="1245" r:id="rId26"/>
    <p:sldId id="1246" r:id="rId27"/>
    <p:sldId id="1248" r:id="rId28"/>
    <p:sldId id="1234" r:id="rId29"/>
    <p:sldId id="1250" r:id="rId30"/>
    <p:sldId id="1252" r:id="rId31"/>
  </p:sldIdLst>
  <p:sldSz cx="9144000" cy="6858000" type="screen4x3"/>
  <p:notesSz cx="6735763" cy="98663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4181">
          <p15:clr>
            <a:srgbClr val="A4A3A4"/>
          </p15:clr>
        </p15:guide>
        <p15:guide id="3" pos="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A70B"/>
    <a:srgbClr val="A59C94"/>
    <a:srgbClr val="DE7C00"/>
    <a:srgbClr val="0067B9"/>
    <a:srgbClr val="85338B"/>
    <a:srgbClr val="84BD00"/>
    <a:srgbClr val="B58809"/>
    <a:srgbClr val="B86306"/>
    <a:srgbClr val="DEE000"/>
    <a:srgbClr val="C05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6D1E0C-5406-4D77-8456-E269187E76D7}" v="1" dt="2021-01-22T14:01:51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387"/>
        <p:guide orient="horz" pos="4181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FS3\FF_Gemensam\Gemensam\EKONOMI\&#197;rsredovisning%20-%20del&#229;rsrapport%20mm\Bokslut\Bokslut%202012\&#197;rsredovisning%202012\Diagram%20till%20Helen\tabeller%20o%20diagram%202012%20GFH%20+%20v&#228;rdering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FS3\FF_Gemensam\Gemensam\EKONOMI\&#197;rsredovisning%20-%20del&#229;rsrapport%20mm\Bokslut\Bokslut%202012\&#197;rsredovisning%202012\Diagram%20till%20Helen\tabeller%20o%20diagram%202012%20GFH%20+%20v&#228;rdering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FS3\FF_Gemensam\Gemensam\EKONOMI\&#197;rsredovisning%20-%20del&#229;rsrapport%20mm\Bokslut\Bokslut%202012\&#197;rsredovisning%202012\Diagram%20till%20Helen\Marknad%20och%20hyresg&#228;ster%202012%20diagram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FS3\FF_Gemensam\Gemensam\EKONOMI\&#197;rsredovisning%20-%20del&#229;rsrapport%20mm\Bokslut\Bokslut%202012\&#197;rsredovisning%202012\Diagram%20till%20Helen\tabeller%20o%20diagram%202012%20GFH%20+%20v&#228;rdering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FS3\FF_Gemensam\Gemensam\EKONOMI\&#197;rsredovisning%20-%20del&#229;rsrapport%20mm\Bokslut\Bokslut%202012\&#197;rsredovisning%202012\Diagram%20till%20Helen\tabeller%20o%20diagram%202012%20GFH%20+%20v&#228;rdering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FS3\FF_Gemensam\Gemensam\EKONOMI\&#197;rsredovisning%20-%20del&#229;rsrapport%20mm\Bokslut\Bokslut%202012\&#197;rsredovisning%202012\Diagram%20till%20Helen\Marknad%20och%20hyresg&#228;ster%202012%20diagram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FS3\FF_Gemensam\Gemensam\EKONOMI\&#197;rsredovisning%20-%20del&#229;rsrapport%20mm\Bokslut\Bokslut%202012\&#197;rsredovisning%202012\Diagram%20till%20Helen\tabeller%20o%20diagram%202012%20GFH%20+%20v&#228;rdering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FS3\FF_Gemensam\Gemensam\EKONOMI\&#197;rsredovisning%20-%20del&#229;rsrapport%20mm\Bokslut\Bokslut%202012\&#197;rsredovisning%202012\Diagram%20till%20Helen\tabeller%20o%20diagram%202012%20GFH%20+%20v&#228;rdering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FS3\FF_Gemensam\Gemensam\EKONOMI\&#197;rsredovisning%20-%20del&#229;rsrapport%20mm\Bokslut\Bokslut%202012\&#197;rsredovisning%202012\Diagram%20till%20Helen\Marknad%20och%20hyresg&#228;ster%202012%20diagram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FS3\FF_Gemensam\Gemensam\EKONOMI\&#197;rsredovisning%20-%20del&#229;rsrapport%20mm\Bokslut\Bokslut%202012\&#197;rsredovisning%202012\Diagram%20till%20Helen\tabeller%20o%20diagram%202012%20GFH%20+%20v&#228;rdering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FS3\FF_Gemensam\Gemensam\EKONOMI\&#197;rsredovisning%20-%20del&#229;rsrapport%20mm\Bokslut\Bokslut%202012\&#197;rsredovisning%202012\Diagram%20till%20Helen\tabeller%20o%20diagram%202012%20GFH%20+%20v&#228;rder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FS3\FF_Gemensam\Gemensam\EKONOMI\&#197;rsredovisning%20-%20del&#229;rsrapport%20mm\Bokslut\Bokslut%202012\&#197;rsredovisning%202012\Diagram%20till%20Helen\Marknad%20och%20hyresg&#228;ster%202012%20diagram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FS3\FF_Gemensam\Gemensam\EKONOMI\&#197;rsredovisning%20-%20del&#229;rsrapport%20mm\Bokslut\Bokslut%202012\&#197;rsredovisning%202012\Diagram%20till%20Helen\Marknad%20och%20hyresg&#228;ster%202012%20diagram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FS3\FF_Gemensam\Gemensam\EKONOMI\&#197;rsredovisning%20-%20del&#229;rsrapport%20mm\Bokslut\Bokslut%202012\&#197;rsredovisning%202012\Diagram%20till%20Helen\tabeller%20o%20diagram%202012%20GFH%20+%20v&#228;rder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FS3\FF_Gemensam\Gemensam\EKONOMI\&#197;rsredovisning%20-%20del&#229;rsrapport%20mm\Bokslut\Bokslut%202012\&#197;rsredovisning%202012\Diagram%20till%20Helen\tabeller%20o%20diagram%202012%20GFH%20+%20v&#228;rderi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FS3\FF_Gemensam\Gemensam\EKONOMI\&#197;rsredovisning%20-%20del&#229;rsrapport%20mm\Bokslut\Bokslut%202012\&#197;rsredovisning%202012\Diagram%20till%20Helen\tabeller%20o%20diagram%202012%20GFH%20+%20v&#228;rderin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FS3\FF_Gemensam\Gemensam\EKONOMI\&#197;rsredovisning%20-%20del&#229;rsrapport%20mm\Bokslut\Bokslut%202012\&#197;rsredovisning%202012\Diagram%20till%20Helen\Marknad%20och%20hyresg&#228;ster%202012%20diagram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FS3\FF_Gemensam\Gemensam\EKONOMI\&#197;rsredovisning%20-%20del&#229;rsrapport%20mm\Bokslut\Bokslut%202012\&#197;rsredovisning%202012\Diagram%20till%20Helen\tabeller%20o%20diagram%202012%20GFH%20+%20v&#228;rderin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FS3\FF_Gemensam\Gemensam\EKONOMI\&#197;rsredovisning%20-%20del&#229;rsrapport%20mm\Bokslut\Bokslut%202012\&#197;rsredovisning%202012\Diagram%20till%20Helen\tabeller%20o%20diagram%202012%20GFH%20+%20v&#228;rdering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FS3\FF_Gemensam\Gemensam\EKONOMI\&#197;rsredovisning%20-%20del&#229;rsrapport%20mm\Bokslut\Bokslut%202012\&#197;rsredovisning%202012\Diagram%20till%20Helen\Marknad%20och%20hyresg&#228;ster%202012%20diagram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FS3\FF_Gemensam\Gemensam\EKONOMI\&#197;rsredovisning%20-%20del&#229;rsrapport%20mm\Bokslut\Bokslut%202012\&#197;rsredovisning%202012\Diagram%20till%20Helen\tabeller%20o%20diagram%202012%20GFH%20+%20v&#228;rder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marknadsandel!$B$16</c:f>
              <c:strCache>
                <c:ptCount val="1"/>
                <c:pt idx="0">
                  <c:v>Lägenheter i koncernen</c:v>
                </c:pt>
              </c:strCache>
            </c:strRef>
          </c:tx>
          <c:invertIfNegative val="0"/>
          <c:cat>
            <c:strRef>
              <c:f>marknadsandel!$A$17:$A$26</c:f>
              <c:strCache>
                <c:ptCount val="10"/>
                <c:pt idx="0">
                  <c:v>Centrum</c:v>
                </c:pt>
                <c:pt idx="1">
                  <c:v>Majorna- Linné</c:v>
                </c:pt>
                <c:pt idx="2">
                  <c:v>Örgryte- Härlanda</c:v>
                </c:pt>
                <c:pt idx="3">
                  <c:v>Östra Göteborg</c:v>
                </c:pt>
                <c:pt idx="4">
                  <c:v>Lundby</c:v>
                </c:pt>
                <c:pt idx="5">
                  <c:v>Askim- Frölunda- Högsbo</c:v>
                </c:pt>
                <c:pt idx="6">
                  <c:v>Angered</c:v>
                </c:pt>
                <c:pt idx="7">
                  <c:v>Västra Hisingen</c:v>
                </c:pt>
                <c:pt idx="8">
                  <c:v>Norra Hisingen</c:v>
                </c:pt>
                <c:pt idx="9">
                  <c:v>Västra Göteborg</c:v>
                </c:pt>
              </c:strCache>
            </c:strRef>
          </c:cat>
          <c:val>
            <c:numRef>
              <c:f>marknadsandel!$B$17:$B$26</c:f>
              <c:numCache>
                <c:formatCode>General</c:formatCode>
                <c:ptCount val="10"/>
                <c:pt idx="0">
                  <c:v>7920</c:v>
                </c:pt>
                <c:pt idx="1">
                  <c:v>11009</c:v>
                </c:pt>
                <c:pt idx="2">
                  <c:v>4890</c:v>
                </c:pt>
                <c:pt idx="3">
                  <c:v>9611</c:v>
                </c:pt>
                <c:pt idx="4">
                  <c:v>5251</c:v>
                </c:pt>
                <c:pt idx="5">
                  <c:v>8172</c:v>
                </c:pt>
                <c:pt idx="6">
                  <c:v>10682</c:v>
                </c:pt>
                <c:pt idx="7">
                  <c:v>6107</c:v>
                </c:pt>
                <c:pt idx="8">
                  <c:v>4422</c:v>
                </c:pt>
                <c:pt idx="9">
                  <c:v>2378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2-4B05-A2CE-1DBA2C9CE596}"/>
            </c:ext>
          </c:extLst>
        </c:ser>
        <c:ser>
          <c:idx val="1"/>
          <c:order val="1"/>
          <c:tx>
            <c:strRef>
              <c:f>marknadsandel!$C$16</c:f>
              <c:strCache>
                <c:ptCount val="1"/>
                <c:pt idx="0">
                  <c:v>Övriga fastighetsägare</c:v>
                </c:pt>
              </c:strCache>
            </c:strRef>
          </c:tx>
          <c:invertIfNegative val="0"/>
          <c:cat>
            <c:strRef>
              <c:f>marknadsandel!$A$17:$A$26</c:f>
              <c:strCache>
                <c:ptCount val="10"/>
                <c:pt idx="0">
                  <c:v>Centrum</c:v>
                </c:pt>
                <c:pt idx="1">
                  <c:v>Majorna- Linné</c:v>
                </c:pt>
                <c:pt idx="2">
                  <c:v>Örgryte- Härlanda</c:v>
                </c:pt>
                <c:pt idx="3">
                  <c:v>Östra Göteborg</c:v>
                </c:pt>
                <c:pt idx="4">
                  <c:v>Lundby</c:v>
                </c:pt>
                <c:pt idx="5">
                  <c:v>Askim- Frölunda- Högsbo</c:v>
                </c:pt>
                <c:pt idx="6">
                  <c:v>Angered</c:v>
                </c:pt>
                <c:pt idx="7">
                  <c:v>Västra Hisingen</c:v>
                </c:pt>
                <c:pt idx="8">
                  <c:v>Norra Hisingen</c:v>
                </c:pt>
                <c:pt idx="9">
                  <c:v>Västra Göteborg</c:v>
                </c:pt>
              </c:strCache>
            </c:strRef>
          </c:cat>
          <c:val>
            <c:numRef>
              <c:f>marknadsandel!$C$17:$C$26</c:f>
              <c:numCache>
                <c:formatCode>General</c:formatCode>
                <c:ptCount val="10"/>
                <c:pt idx="0">
                  <c:v>16364</c:v>
                </c:pt>
                <c:pt idx="1">
                  <c:v>9685</c:v>
                </c:pt>
                <c:pt idx="2">
                  <c:v>13475</c:v>
                </c:pt>
                <c:pt idx="3">
                  <c:v>6019</c:v>
                </c:pt>
                <c:pt idx="4">
                  <c:v>8111</c:v>
                </c:pt>
                <c:pt idx="5">
                  <c:v>4963</c:v>
                </c:pt>
                <c:pt idx="6">
                  <c:v>2304</c:v>
                </c:pt>
                <c:pt idx="7">
                  <c:v>3811</c:v>
                </c:pt>
                <c:pt idx="8">
                  <c:v>1280</c:v>
                </c:pt>
                <c:pt idx="9">
                  <c:v>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72-4B05-A2CE-1DBA2C9CE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5712272"/>
        <c:axId val="195713168"/>
      </c:barChart>
      <c:catAx>
        <c:axId val="195712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5713168"/>
        <c:crosses val="autoZero"/>
        <c:auto val="1"/>
        <c:lblAlgn val="ctr"/>
        <c:lblOffset val="100"/>
        <c:noMultiLvlLbl val="0"/>
      </c:catAx>
      <c:valAx>
        <c:axId val="1957131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57122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marknadsandel!$B$16</c:f>
              <c:strCache>
                <c:ptCount val="1"/>
                <c:pt idx="0">
                  <c:v>Lägenheter i koncernen</c:v>
                </c:pt>
              </c:strCache>
            </c:strRef>
          </c:tx>
          <c:invertIfNegative val="0"/>
          <c:cat>
            <c:strRef>
              <c:f>marknadsandel!$A$17:$A$26</c:f>
              <c:strCache>
                <c:ptCount val="10"/>
                <c:pt idx="0">
                  <c:v>Centrum</c:v>
                </c:pt>
                <c:pt idx="1">
                  <c:v>Majorna- Linné</c:v>
                </c:pt>
                <c:pt idx="2">
                  <c:v>Örgryte- Härlanda</c:v>
                </c:pt>
                <c:pt idx="3">
                  <c:v>Östra Göteborg</c:v>
                </c:pt>
                <c:pt idx="4">
                  <c:v>Lundby</c:v>
                </c:pt>
                <c:pt idx="5">
                  <c:v>Askim- Frölunda- Högsbo</c:v>
                </c:pt>
                <c:pt idx="6">
                  <c:v>Angered</c:v>
                </c:pt>
                <c:pt idx="7">
                  <c:v>Västra Hisingen</c:v>
                </c:pt>
                <c:pt idx="8">
                  <c:v>Norra Hisingen</c:v>
                </c:pt>
                <c:pt idx="9">
                  <c:v>Västra Göteborg</c:v>
                </c:pt>
              </c:strCache>
            </c:strRef>
          </c:cat>
          <c:val>
            <c:numRef>
              <c:f>marknadsandel!$B$17:$B$26</c:f>
              <c:numCache>
                <c:formatCode>General</c:formatCode>
                <c:ptCount val="10"/>
                <c:pt idx="0">
                  <c:v>7920</c:v>
                </c:pt>
                <c:pt idx="1">
                  <c:v>11009</c:v>
                </c:pt>
                <c:pt idx="2">
                  <c:v>4890</c:v>
                </c:pt>
                <c:pt idx="3">
                  <c:v>9611</c:v>
                </c:pt>
                <c:pt idx="4">
                  <c:v>5251</c:v>
                </c:pt>
                <c:pt idx="5">
                  <c:v>8172</c:v>
                </c:pt>
                <c:pt idx="6">
                  <c:v>10682</c:v>
                </c:pt>
                <c:pt idx="7">
                  <c:v>6107</c:v>
                </c:pt>
                <c:pt idx="8">
                  <c:v>4422</c:v>
                </c:pt>
                <c:pt idx="9">
                  <c:v>2378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C-45AF-80E0-E12C4520FD0A}"/>
            </c:ext>
          </c:extLst>
        </c:ser>
        <c:ser>
          <c:idx val="1"/>
          <c:order val="1"/>
          <c:tx>
            <c:strRef>
              <c:f>marknadsandel!$C$16</c:f>
              <c:strCache>
                <c:ptCount val="1"/>
                <c:pt idx="0">
                  <c:v>Övriga fastighetsägare</c:v>
                </c:pt>
              </c:strCache>
            </c:strRef>
          </c:tx>
          <c:invertIfNegative val="0"/>
          <c:cat>
            <c:strRef>
              <c:f>marknadsandel!$A$17:$A$26</c:f>
              <c:strCache>
                <c:ptCount val="10"/>
                <c:pt idx="0">
                  <c:v>Centrum</c:v>
                </c:pt>
                <c:pt idx="1">
                  <c:v>Majorna- Linné</c:v>
                </c:pt>
                <c:pt idx="2">
                  <c:v>Örgryte- Härlanda</c:v>
                </c:pt>
                <c:pt idx="3">
                  <c:v>Östra Göteborg</c:v>
                </c:pt>
                <c:pt idx="4">
                  <c:v>Lundby</c:v>
                </c:pt>
                <c:pt idx="5">
                  <c:v>Askim- Frölunda- Högsbo</c:v>
                </c:pt>
                <c:pt idx="6">
                  <c:v>Angered</c:v>
                </c:pt>
                <c:pt idx="7">
                  <c:v>Västra Hisingen</c:v>
                </c:pt>
                <c:pt idx="8">
                  <c:v>Norra Hisingen</c:v>
                </c:pt>
                <c:pt idx="9">
                  <c:v>Västra Göteborg</c:v>
                </c:pt>
              </c:strCache>
            </c:strRef>
          </c:cat>
          <c:val>
            <c:numRef>
              <c:f>marknadsandel!$C$17:$C$26</c:f>
              <c:numCache>
                <c:formatCode>General</c:formatCode>
                <c:ptCount val="10"/>
                <c:pt idx="0">
                  <c:v>16364</c:v>
                </c:pt>
                <c:pt idx="1">
                  <c:v>9685</c:v>
                </c:pt>
                <c:pt idx="2">
                  <c:v>13475</c:v>
                </c:pt>
                <c:pt idx="3">
                  <c:v>6019</c:v>
                </c:pt>
                <c:pt idx="4">
                  <c:v>8111</c:v>
                </c:pt>
                <c:pt idx="5">
                  <c:v>4963</c:v>
                </c:pt>
                <c:pt idx="6">
                  <c:v>2304</c:v>
                </c:pt>
                <c:pt idx="7">
                  <c:v>3811</c:v>
                </c:pt>
                <c:pt idx="8">
                  <c:v>1280</c:v>
                </c:pt>
                <c:pt idx="9">
                  <c:v>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C-45AF-80E0-E12C4520F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43420040"/>
        <c:axId val="243420432"/>
      </c:barChart>
      <c:catAx>
        <c:axId val="243420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3420432"/>
        <c:crosses val="autoZero"/>
        <c:auto val="1"/>
        <c:lblAlgn val="ctr"/>
        <c:lblOffset val="100"/>
        <c:noMultiLvlLbl val="0"/>
      </c:catAx>
      <c:valAx>
        <c:axId val="2434204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34200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63276465441821"/>
          <c:y val="0.18572579469233014"/>
          <c:w val="0.37173447069116361"/>
          <c:h val="0.61955745115193939"/>
        </c:manualLayout>
      </c:layout>
      <c:pieChart>
        <c:varyColors val="1"/>
        <c:ser>
          <c:idx val="0"/>
          <c:order val="0"/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48E-4630-871B-4D3133902406}"/>
              </c:ext>
            </c:extLst>
          </c:dPt>
          <c:dPt>
            <c:idx val="1"/>
            <c:bubble3D val="0"/>
            <c:spPr>
              <a:ln w="38100">
                <a:solidFill>
                  <a:schemeClr val="bg1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2-948E-4630-871B-4D313390240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948E-4630-871B-4D313390240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948E-4630-871B-4D3133902406}"/>
              </c:ext>
            </c:extLst>
          </c:dPt>
          <c:dPt>
            <c:idx val="4"/>
            <c:bubble3D val="0"/>
            <c:spPr>
              <a:solidFill>
                <a:srgbClr val="A59C94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48E-4630-871B-4D3133902406}"/>
              </c:ext>
            </c:extLst>
          </c:dPt>
          <c:dLbls>
            <c:dLbl>
              <c:idx val="0"/>
              <c:layout>
                <c:manualLayout>
                  <c:x val="-1.8230953641316543E-2"/>
                  <c:y val="8.173145023538724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8E-4630-871B-4D3133902406}"/>
                </c:ext>
              </c:extLst>
            </c:dLbl>
            <c:dLbl>
              <c:idx val="1"/>
              <c:layout>
                <c:manualLayout>
                  <c:x val="-9.2443432211235781E-3"/>
                  <c:y val="3.776402949631296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8E-4630-871B-4D3133902406}"/>
                </c:ext>
              </c:extLst>
            </c:dLbl>
            <c:dLbl>
              <c:idx val="2"/>
              <c:layout>
                <c:manualLayout>
                  <c:x val="1.0634711611563856E-3"/>
                  <c:y val="7.700079156772070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8E-4630-871B-4D3133902406}"/>
                </c:ext>
              </c:extLst>
            </c:dLbl>
            <c:dLbl>
              <c:idx val="3"/>
              <c:layout>
                <c:manualLayout>
                  <c:x val="1.9871702708413663E-2"/>
                  <c:y val="7.257009540474107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8E-4630-871B-4D31339024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'Marknad och hg'!$A$18:$A$22</c:f>
              <c:strCache>
                <c:ptCount val="5"/>
                <c:pt idx="0">
                  <c:v>1 Rok</c:v>
                </c:pt>
                <c:pt idx="1">
                  <c:v>2 Rok</c:v>
                </c:pt>
                <c:pt idx="2">
                  <c:v>3 Rok</c:v>
                </c:pt>
                <c:pt idx="3">
                  <c:v>4 Rok</c:v>
                </c:pt>
                <c:pt idx="4">
                  <c:v>5 Rok &amp; större</c:v>
                </c:pt>
              </c:strCache>
            </c:strRef>
          </c:cat>
          <c:val>
            <c:numRef>
              <c:f>'Marknad och hg'!$B$18:$B$22</c:f>
              <c:numCache>
                <c:formatCode>#,##0</c:formatCode>
                <c:ptCount val="5"/>
                <c:pt idx="0">
                  <c:v>13.922091933789501</c:v>
                </c:pt>
                <c:pt idx="1">
                  <c:v>43.134777547485875</c:v>
                </c:pt>
                <c:pt idx="2">
                  <c:v>30.902018682036285</c:v>
                </c:pt>
                <c:pt idx="3">
                  <c:v>9.9273160898327699</c:v>
                </c:pt>
                <c:pt idx="4">
                  <c:v>2.113795746855569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48E-4630-871B-4D3133902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9171635250404276"/>
          <c:y val="0.71874399548460444"/>
          <c:w val="0.7027232864778693"/>
          <c:h val="0.2177082165788673"/>
        </c:manualLayout>
      </c:layout>
      <c:overlay val="0"/>
      <c:txPr>
        <a:bodyPr/>
        <a:lstStyle/>
        <a:p>
          <a:pPr>
            <a:defRPr sz="2000"/>
          </a:pPr>
          <a:endParaRPr lang="sv-SE"/>
        </a:p>
      </c:txPr>
    </c:legend>
    <c:plotVisOnly val="1"/>
    <c:dispBlanksAs val="zero"/>
    <c:showDLblsOverMax val="0"/>
  </c:chart>
  <c:spPr>
    <a:ln w="0">
      <a:noFill/>
    </a:ln>
  </c:spPr>
  <c:txPr>
    <a:bodyPr/>
    <a:lstStyle/>
    <a:p>
      <a:pPr>
        <a:defRPr sz="1600">
          <a:latin typeface="+mj-lt"/>
        </a:defRPr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38100"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0.15663106167924556"/>
                  <c:y val="0.11126966036437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5D-425F-A5BD-96782F1B1383}"/>
                </c:ext>
              </c:extLst>
            </c:dLbl>
            <c:dLbl>
              <c:idx val="1"/>
              <c:layout>
                <c:manualLayout>
                  <c:x val="8.181709397667368E-2"/>
                  <c:y val="-0.231789937297753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5D-425F-A5BD-96782F1B1383}"/>
                </c:ext>
              </c:extLst>
            </c:dLbl>
            <c:dLbl>
              <c:idx val="2"/>
              <c:layout>
                <c:manualLayout>
                  <c:x val="0.1257205728612466"/>
                  <c:y val="0.19289035340088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5D-425F-A5BD-96782F1B13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fgh!$P$8:$P$10</c:f>
              <c:strCache>
                <c:ptCount val="3"/>
                <c:pt idx="0">
                  <c:v>A-läge</c:v>
                </c:pt>
                <c:pt idx="1">
                  <c:v>B-läge</c:v>
                </c:pt>
                <c:pt idx="2">
                  <c:v>C-läge</c:v>
                </c:pt>
              </c:strCache>
            </c:strRef>
          </c:cat>
          <c:val>
            <c:numRef>
              <c:f>fgh!$Q$8:$Q$10</c:f>
              <c:numCache>
                <c:formatCode>0%</c:formatCode>
                <c:ptCount val="3"/>
                <c:pt idx="0">
                  <c:v>0.35011996545410523</c:v>
                </c:pt>
                <c:pt idx="1">
                  <c:v>0.41484526282509843</c:v>
                </c:pt>
                <c:pt idx="2">
                  <c:v>0.23503477172079623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5D-425F-A5BD-96782F1B138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marknadsandel!$B$16</c:f>
              <c:strCache>
                <c:ptCount val="1"/>
                <c:pt idx="0">
                  <c:v>Lägenheter i koncernen</c:v>
                </c:pt>
              </c:strCache>
            </c:strRef>
          </c:tx>
          <c:invertIfNegative val="0"/>
          <c:cat>
            <c:strRef>
              <c:f>marknadsandel!$A$17:$A$26</c:f>
              <c:strCache>
                <c:ptCount val="10"/>
                <c:pt idx="0">
                  <c:v>Centrum</c:v>
                </c:pt>
                <c:pt idx="1">
                  <c:v>Majorna- Linné</c:v>
                </c:pt>
                <c:pt idx="2">
                  <c:v>Örgryte- Härlanda</c:v>
                </c:pt>
                <c:pt idx="3">
                  <c:v>Östra Göteborg</c:v>
                </c:pt>
                <c:pt idx="4">
                  <c:v>Lundby</c:v>
                </c:pt>
                <c:pt idx="5">
                  <c:v>Askim- Frölunda- Högsbo</c:v>
                </c:pt>
                <c:pt idx="6">
                  <c:v>Angered</c:v>
                </c:pt>
                <c:pt idx="7">
                  <c:v>Västra Hisingen</c:v>
                </c:pt>
                <c:pt idx="8">
                  <c:v>Norra Hisingen</c:v>
                </c:pt>
                <c:pt idx="9">
                  <c:v>Västra Göteborg</c:v>
                </c:pt>
              </c:strCache>
            </c:strRef>
          </c:cat>
          <c:val>
            <c:numRef>
              <c:f>marknadsandel!$B$17:$B$26</c:f>
              <c:numCache>
                <c:formatCode>General</c:formatCode>
                <c:ptCount val="10"/>
                <c:pt idx="0">
                  <c:v>7920</c:v>
                </c:pt>
                <c:pt idx="1">
                  <c:v>11009</c:v>
                </c:pt>
                <c:pt idx="2">
                  <c:v>4890</c:v>
                </c:pt>
                <c:pt idx="3">
                  <c:v>9611</c:v>
                </c:pt>
                <c:pt idx="4">
                  <c:v>5251</c:v>
                </c:pt>
                <c:pt idx="5">
                  <c:v>8172</c:v>
                </c:pt>
                <c:pt idx="6">
                  <c:v>10682</c:v>
                </c:pt>
                <c:pt idx="7">
                  <c:v>6107</c:v>
                </c:pt>
                <c:pt idx="8">
                  <c:v>4422</c:v>
                </c:pt>
                <c:pt idx="9">
                  <c:v>2378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8C-4F6D-9F5F-228954F719FE}"/>
            </c:ext>
          </c:extLst>
        </c:ser>
        <c:ser>
          <c:idx val="1"/>
          <c:order val="1"/>
          <c:tx>
            <c:strRef>
              <c:f>marknadsandel!$C$16</c:f>
              <c:strCache>
                <c:ptCount val="1"/>
                <c:pt idx="0">
                  <c:v>Övriga fastighetsägare</c:v>
                </c:pt>
              </c:strCache>
            </c:strRef>
          </c:tx>
          <c:invertIfNegative val="0"/>
          <c:cat>
            <c:strRef>
              <c:f>marknadsandel!$A$17:$A$26</c:f>
              <c:strCache>
                <c:ptCount val="10"/>
                <c:pt idx="0">
                  <c:v>Centrum</c:v>
                </c:pt>
                <c:pt idx="1">
                  <c:v>Majorna- Linné</c:v>
                </c:pt>
                <c:pt idx="2">
                  <c:v>Örgryte- Härlanda</c:v>
                </c:pt>
                <c:pt idx="3">
                  <c:v>Östra Göteborg</c:v>
                </c:pt>
                <c:pt idx="4">
                  <c:v>Lundby</c:v>
                </c:pt>
                <c:pt idx="5">
                  <c:v>Askim- Frölunda- Högsbo</c:v>
                </c:pt>
                <c:pt idx="6">
                  <c:v>Angered</c:v>
                </c:pt>
                <c:pt idx="7">
                  <c:v>Västra Hisingen</c:v>
                </c:pt>
                <c:pt idx="8">
                  <c:v>Norra Hisingen</c:v>
                </c:pt>
                <c:pt idx="9">
                  <c:v>Västra Göteborg</c:v>
                </c:pt>
              </c:strCache>
            </c:strRef>
          </c:cat>
          <c:val>
            <c:numRef>
              <c:f>marknadsandel!$C$17:$C$26</c:f>
              <c:numCache>
                <c:formatCode>General</c:formatCode>
                <c:ptCount val="10"/>
                <c:pt idx="0">
                  <c:v>16364</c:v>
                </c:pt>
                <c:pt idx="1">
                  <c:v>9685</c:v>
                </c:pt>
                <c:pt idx="2">
                  <c:v>13475</c:v>
                </c:pt>
                <c:pt idx="3">
                  <c:v>6019</c:v>
                </c:pt>
                <c:pt idx="4">
                  <c:v>8111</c:v>
                </c:pt>
                <c:pt idx="5">
                  <c:v>4963</c:v>
                </c:pt>
                <c:pt idx="6">
                  <c:v>2304</c:v>
                </c:pt>
                <c:pt idx="7">
                  <c:v>3811</c:v>
                </c:pt>
                <c:pt idx="8">
                  <c:v>1280</c:v>
                </c:pt>
                <c:pt idx="9">
                  <c:v>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8C-4F6D-9F5F-228954F71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43422000"/>
        <c:axId val="243422392"/>
      </c:barChart>
      <c:catAx>
        <c:axId val="243422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3422392"/>
        <c:crosses val="autoZero"/>
        <c:auto val="1"/>
        <c:lblAlgn val="ctr"/>
        <c:lblOffset val="100"/>
        <c:noMultiLvlLbl val="0"/>
      </c:catAx>
      <c:valAx>
        <c:axId val="2434223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34220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63276465441821"/>
          <c:y val="0.18572579469233014"/>
          <c:w val="0.37173447069116361"/>
          <c:h val="0.61955745115193939"/>
        </c:manualLayout>
      </c:layout>
      <c:pieChart>
        <c:varyColors val="1"/>
        <c:ser>
          <c:idx val="0"/>
          <c:order val="0"/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D28-4C0E-89AE-65CEEF2449D8}"/>
              </c:ext>
            </c:extLst>
          </c:dPt>
          <c:dPt>
            <c:idx val="1"/>
            <c:bubble3D val="0"/>
            <c:spPr>
              <a:ln w="38100">
                <a:solidFill>
                  <a:schemeClr val="bg1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2-3D28-4C0E-89AE-65CEEF2449D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3D28-4C0E-89AE-65CEEF2449D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3D28-4C0E-89AE-65CEEF2449D8}"/>
              </c:ext>
            </c:extLst>
          </c:dPt>
          <c:dPt>
            <c:idx val="4"/>
            <c:bubble3D val="0"/>
            <c:spPr>
              <a:solidFill>
                <a:srgbClr val="A59C94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3D28-4C0E-89AE-65CEEF2449D8}"/>
              </c:ext>
            </c:extLst>
          </c:dPt>
          <c:dLbls>
            <c:dLbl>
              <c:idx val="0"/>
              <c:layout>
                <c:manualLayout>
                  <c:x val="-1.8230953641316543E-2"/>
                  <c:y val="8.173145023538724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28-4C0E-89AE-65CEEF2449D8}"/>
                </c:ext>
              </c:extLst>
            </c:dLbl>
            <c:dLbl>
              <c:idx val="1"/>
              <c:layout>
                <c:manualLayout>
                  <c:x val="-9.2443432211235781E-3"/>
                  <c:y val="3.776402949631296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28-4C0E-89AE-65CEEF2449D8}"/>
                </c:ext>
              </c:extLst>
            </c:dLbl>
            <c:dLbl>
              <c:idx val="2"/>
              <c:layout>
                <c:manualLayout>
                  <c:x val="1.0634711611563856E-3"/>
                  <c:y val="7.700079156772070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28-4C0E-89AE-65CEEF2449D8}"/>
                </c:ext>
              </c:extLst>
            </c:dLbl>
            <c:dLbl>
              <c:idx val="3"/>
              <c:layout>
                <c:manualLayout>
                  <c:x val="1.9871702708413663E-2"/>
                  <c:y val="7.257009540474107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28-4C0E-89AE-65CEEF2449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'Marknad och hg'!$A$18:$A$22</c:f>
              <c:strCache>
                <c:ptCount val="5"/>
                <c:pt idx="0">
                  <c:v>1 Rok</c:v>
                </c:pt>
                <c:pt idx="1">
                  <c:v>2 Rok</c:v>
                </c:pt>
                <c:pt idx="2">
                  <c:v>3 Rok</c:v>
                </c:pt>
                <c:pt idx="3">
                  <c:v>4 Rok</c:v>
                </c:pt>
                <c:pt idx="4">
                  <c:v>5 Rok &amp; större</c:v>
                </c:pt>
              </c:strCache>
            </c:strRef>
          </c:cat>
          <c:val>
            <c:numRef>
              <c:f>'Marknad och hg'!$B$18:$B$22</c:f>
              <c:numCache>
                <c:formatCode>#,##0</c:formatCode>
                <c:ptCount val="5"/>
                <c:pt idx="0">
                  <c:v>13.922091933789501</c:v>
                </c:pt>
                <c:pt idx="1">
                  <c:v>43.134777547485875</c:v>
                </c:pt>
                <c:pt idx="2">
                  <c:v>30.902018682036285</c:v>
                </c:pt>
                <c:pt idx="3">
                  <c:v>9.9273160898327699</c:v>
                </c:pt>
                <c:pt idx="4">
                  <c:v>2.113795746855569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D28-4C0E-89AE-65CEEF244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9171635250404276"/>
          <c:y val="0.71874399548460444"/>
          <c:w val="0.7027232864778693"/>
          <c:h val="0.2177082165788673"/>
        </c:manualLayout>
      </c:layout>
      <c:overlay val="0"/>
      <c:txPr>
        <a:bodyPr/>
        <a:lstStyle/>
        <a:p>
          <a:pPr>
            <a:defRPr sz="2000"/>
          </a:pPr>
          <a:endParaRPr lang="sv-SE"/>
        </a:p>
      </c:txPr>
    </c:legend>
    <c:plotVisOnly val="1"/>
    <c:dispBlanksAs val="zero"/>
    <c:showDLblsOverMax val="0"/>
  </c:chart>
  <c:spPr>
    <a:ln w="0">
      <a:noFill/>
    </a:ln>
  </c:spPr>
  <c:txPr>
    <a:bodyPr/>
    <a:lstStyle/>
    <a:p>
      <a:pPr>
        <a:defRPr sz="1600">
          <a:latin typeface="+mj-lt"/>
        </a:defRPr>
      </a:pPr>
      <a:endParaRPr lang="sv-S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38100"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0.15663106167924556"/>
                  <c:y val="0.11126966036437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D0-4BE6-9F4D-7FB9FC431D40}"/>
                </c:ext>
              </c:extLst>
            </c:dLbl>
            <c:dLbl>
              <c:idx val="1"/>
              <c:layout>
                <c:manualLayout>
                  <c:x val="8.181709397667368E-2"/>
                  <c:y val="-0.231789937297753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D0-4BE6-9F4D-7FB9FC431D40}"/>
                </c:ext>
              </c:extLst>
            </c:dLbl>
            <c:dLbl>
              <c:idx val="2"/>
              <c:layout>
                <c:manualLayout>
                  <c:x val="0.1257205728612466"/>
                  <c:y val="0.19289035340088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D0-4BE6-9F4D-7FB9FC431D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fgh!$P$8:$P$10</c:f>
              <c:strCache>
                <c:ptCount val="3"/>
                <c:pt idx="0">
                  <c:v>A-läge</c:v>
                </c:pt>
                <c:pt idx="1">
                  <c:v>B-läge</c:v>
                </c:pt>
                <c:pt idx="2">
                  <c:v>C-läge</c:v>
                </c:pt>
              </c:strCache>
            </c:strRef>
          </c:cat>
          <c:val>
            <c:numRef>
              <c:f>fgh!$Q$8:$Q$10</c:f>
              <c:numCache>
                <c:formatCode>0%</c:formatCode>
                <c:ptCount val="3"/>
                <c:pt idx="0">
                  <c:v>0.35011996545410523</c:v>
                </c:pt>
                <c:pt idx="1">
                  <c:v>0.41484526282509843</c:v>
                </c:pt>
                <c:pt idx="2">
                  <c:v>0.23503477172079623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D0-4BE6-9F4D-7FB9FC431D4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sv-S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marknadsandel!$B$16</c:f>
              <c:strCache>
                <c:ptCount val="1"/>
                <c:pt idx="0">
                  <c:v>Lägenheter i koncernen</c:v>
                </c:pt>
              </c:strCache>
            </c:strRef>
          </c:tx>
          <c:invertIfNegative val="0"/>
          <c:cat>
            <c:strRef>
              <c:f>marknadsandel!$A$17:$A$26</c:f>
              <c:strCache>
                <c:ptCount val="10"/>
                <c:pt idx="0">
                  <c:v>Centrum</c:v>
                </c:pt>
                <c:pt idx="1">
                  <c:v>Majorna- Linné</c:v>
                </c:pt>
                <c:pt idx="2">
                  <c:v>Örgryte- Härlanda</c:v>
                </c:pt>
                <c:pt idx="3">
                  <c:v>Östra Göteborg</c:v>
                </c:pt>
                <c:pt idx="4">
                  <c:v>Lundby</c:v>
                </c:pt>
                <c:pt idx="5">
                  <c:v>Askim- Frölunda- Högsbo</c:v>
                </c:pt>
                <c:pt idx="6">
                  <c:v>Angered</c:v>
                </c:pt>
                <c:pt idx="7">
                  <c:v>Västra Hisingen</c:v>
                </c:pt>
                <c:pt idx="8">
                  <c:v>Norra Hisingen</c:v>
                </c:pt>
                <c:pt idx="9">
                  <c:v>Västra Göteborg</c:v>
                </c:pt>
              </c:strCache>
            </c:strRef>
          </c:cat>
          <c:val>
            <c:numRef>
              <c:f>marknadsandel!$B$17:$B$26</c:f>
              <c:numCache>
                <c:formatCode>General</c:formatCode>
                <c:ptCount val="10"/>
                <c:pt idx="0">
                  <c:v>7920</c:v>
                </c:pt>
                <c:pt idx="1">
                  <c:v>11009</c:v>
                </c:pt>
                <c:pt idx="2">
                  <c:v>4890</c:v>
                </c:pt>
                <c:pt idx="3">
                  <c:v>9611</c:v>
                </c:pt>
                <c:pt idx="4">
                  <c:v>5251</c:v>
                </c:pt>
                <c:pt idx="5">
                  <c:v>8172</c:v>
                </c:pt>
                <c:pt idx="6">
                  <c:v>10682</c:v>
                </c:pt>
                <c:pt idx="7">
                  <c:v>6107</c:v>
                </c:pt>
                <c:pt idx="8">
                  <c:v>4422</c:v>
                </c:pt>
                <c:pt idx="9">
                  <c:v>2378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5-4F14-B698-11337925BDDC}"/>
            </c:ext>
          </c:extLst>
        </c:ser>
        <c:ser>
          <c:idx val="1"/>
          <c:order val="1"/>
          <c:tx>
            <c:strRef>
              <c:f>marknadsandel!$C$16</c:f>
              <c:strCache>
                <c:ptCount val="1"/>
                <c:pt idx="0">
                  <c:v>Övriga fastighetsägare</c:v>
                </c:pt>
              </c:strCache>
            </c:strRef>
          </c:tx>
          <c:invertIfNegative val="0"/>
          <c:cat>
            <c:strRef>
              <c:f>marknadsandel!$A$17:$A$26</c:f>
              <c:strCache>
                <c:ptCount val="10"/>
                <c:pt idx="0">
                  <c:v>Centrum</c:v>
                </c:pt>
                <c:pt idx="1">
                  <c:v>Majorna- Linné</c:v>
                </c:pt>
                <c:pt idx="2">
                  <c:v>Örgryte- Härlanda</c:v>
                </c:pt>
                <c:pt idx="3">
                  <c:v>Östra Göteborg</c:v>
                </c:pt>
                <c:pt idx="4">
                  <c:v>Lundby</c:v>
                </c:pt>
                <c:pt idx="5">
                  <c:v>Askim- Frölunda- Högsbo</c:v>
                </c:pt>
                <c:pt idx="6">
                  <c:v>Angered</c:v>
                </c:pt>
                <c:pt idx="7">
                  <c:v>Västra Hisingen</c:v>
                </c:pt>
                <c:pt idx="8">
                  <c:v>Norra Hisingen</c:v>
                </c:pt>
                <c:pt idx="9">
                  <c:v>Västra Göteborg</c:v>
                </c:pt>
              </c:strCache>
            </c:strRef>
          </c:cat>
          <c:val>
            <c:numRef>
              <c:f>marknadsandel!$C$17:$C$26</c:f>
              <c:numCache>
                <c:formatCode>General</c:formatCode>
                <c:ptCount val="10"/>
                <c:pt idx="0">
                  <c:v>16364</c:v>
                </c:pt>
                <c:pt idx="1">
                  <c:v>9685</c:v>
                </c:pt>
                <c:pt idx="2">
                  <c:v>13475</c:v>
                </c:pt>
                <c:pt idx="3">
                  <c:v>6019</c:v>
                </c:pt>
                <c:pt idx="4">
                  <c:v>8111</c:v>
                </c:pt>
                <c:pt idx="5">
                  <c:v>4963</c:v>
                </c:pt>
                <c:pt idx="6">
                  <c:v>2304</c:v>
                </c:pt>
                <c:pt idx="7">
                  <c:v>3811</c:v>
                </c:pt>
                <c:pt idx="8">
                  <c:v>1280</c:v>
                </c:pt>
                <c:pt idx="9">
                  <c:v>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25-4F14-B698-11337925B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45631480"/>
        <c:axId val="245631872"/>
      </c:barChart>
      <c:catAx>
        <c:axId val="245631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5631872"/>
        <c:crosses val="autoZero"/>
        <c:auto val="1"/>
        <c:lblAlgn val="ctr"/>
        <c:lblOffset val="100"/>
        <c:noMultiLvlLbl val="0"/>
      </c:catAx>
      <c:valAx>
        <c:axId val="2456318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56314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63276465441821"/>
          <c:y val="0.18572579469233014"/>
          <c:w val="0.37173447069116361"/>
          <c:h val="0.61955745115193939"/>
        </c:manualLayout>
      </c:layout>
      <c:pieChart>
        <c:varyColors val="1"/>
        <c:ser>
          <c:idx val="0"/>
          <c:order val="0"/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20A-404B-B528-0D5CB533242D}"/>
              </c:ext>
            </c:extLst>
          </c:dPt>
          <c:dPt>
            <c:idx val="1"/>
            <c:bubble3D val="0"/>
            <c:spPr>
              <a:ln w="38100">
                <a:solidFill>
                  <a:schemeClr val="bg1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2-F20A-404B-B528-0D5CB533242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F20A-404B-B528-0D5CB533242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F20A-404B-B528-0D5CB533242D}"/>
              </c:ext>
            </c:extLst>
          </c:dPt>
          <c:dPt>
            <c:idx val="4"/>
            <c:bubble3D val="0"/>
            <c:spPr>
              <a:solidFill>
                <a:srgbClr val="A59C94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F20A-404B-B528-0D5CB533242D}"/>
              </c:ext>
            </c:extLst>
          </c:dPt>
          <c:dLbls>
            <c:dLbl>
              <c:idx val="0"/>
              <c:layout>
                <c:manualLayout>
                  <c:x val="-1.8230953641316543E-2"/>
                  <c:y val="8.173145023538724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0A-404B-B528-0D5CB533242D}"/>
                </c:ext>
              </c:extLst>
            </c:dLbl>
            <c:dLbl>
              <c:idx val="1"/>
              <c:layout>
                <c:manualLayout>
                  <c:x val="-9.2443432211235781E-3"/>
                  <c:y val="3.776402949631296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0A-404B-B528-0D5CB533242D}"/>
                </c:ext>
              </c:extLst>
            </c:dLbl>
            <c:dLbl>
              <c:idx val="2"/>
              <c:layout>
                <c:manualLayout>
                  <c:x val="1.0634711611563856E-3"/>
                  <c:y val="7.700079156772070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0A-404B-B528-0D5CB533242D}"/>
                </c:ext>
              </c:extLst>
            </c:dLbl>
            <c:dLbl>
              <c:idx val="3"/>
              <c:layout>
                <c:manualLayout>
                  <c:x val="1.9871702708413663E-2"/>
                  <c:y val="7.257009540474107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0A-404B-B528-0D5CB5332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'Marknad och hg'!$A$18:$A$22</c:f>
              <c:strCache>
                <c:ptCount val="5"/>
                <c:pt idx="0">
                  <c:v>1 Rok</c:v>
                </c:pt>
                <c:pt idx="1">
                  <c:v>2 Rok</c:v>
                </c:pt>
                <c:pt idx="2">
                  <c:v>3 Rok</c:v>
                </c:pt>
                <c:pt idx="3">
                  <c:v>4 Rok</c:v>
                </c:pt>
                <c:pt idx="4">
                  <c:v>5 Rok &amp; större</c:v>
                </c:pt>
              </c:strCache>
            </c:strRef>
          </c:cat>
          <c:val>
            <c:numRef>
              <c:f>'Marknad och hg'!$B$18:$B$22</c:f>
              <c:numCache>
                <c:formatCode>#,##0</c:formatCode>
                <c:ptCount val="5"/>
                <c:pt idx="0">
                  <c:v>13.922091933789501</c:v>
                </c:pt>
                <c:pt idx="1">
                  <c:v>43.134777547485875</c:v>
                </c:pt>
                <c:pt idx="2">
                  <c:v>30.902018682036285</c:v>
                </c:pt>
                <c:pt idx="3">
                  <c:v>9.9273160898327699</c:v>
                </c:pt>
                <c:pt idx="4">
                  <c:v>2.113795746855569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20A-404B-B528-0D5CB5332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9171635250404276"/>
          <c:y val="0.71874399548460444"/>
          <c:w val="0.7027232864778693"/>
          <c:h val="0.2177082165788673"/>
        </c:manualLayout>
      </c:layout>
      <c:overlay val="0"/>
      <c:txPr>
        <a:bodyPr/>
        <a:lstStyle/>
        <a:p>
          <a:pPr>
            <a:defRPr sz="2000"/>
          </a:pPr>
          <a:endParaRPr lang="sv-SE"/>
        </a:p>
      </c:txPr>
    </c:legend>
    <c:plotVisOnly val="1"/>
    <c:dispBlanksAs val="zero"/>
    <c:showDLblsOverMax val="0"/>
  </c:chart>
  <c:spPr>
    <a:ln w="0">
      <a:noFill/>
    </a:ln>
  </c:spPr>
  <c:txPr>
    <a:bodyPr/>
    <a:lstStyle/>
    <a:p>
      <a:pPr>
        <a:defRPr sz="1600">
          <a:latin typeface="+mj-lt"/>
        </a:defRPr>
      </a:pPr>
      <a:endParaRPr lang="sv-S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38100"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0.15663106167924556"/>
                  <c:y val="0.11126966036437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A8-4C4A-8751-5FBE6F2C4D2A}"/>
                </c:ext>
              </c:extLst>
            </c:dLbl>
            <c:dLbl>
              <c:idx val="1"/>
              <c:layout>
                <c:manualLayout>
                  <c:x val="8.181709397667368E-2"/>
                  <c:y val="-0.231789937297753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A8-4C4A-8751-5FBE6F2C4D2A}"/>
                </c:ext>
              </c:extLst>
            </c:dLbl>
            <c:dLbl>
              <c:idx val="2"/>
              <c:layout>
                <c:manualLayout>
                  <c:x val="0.1257205728612466"/>
                  <c:y val="0.19289035340088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A8-4C4A-8751-5FBE6F2C4D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fgh!$P$8:$P$10</c:f>
              <c:strCache>
                <c:ptCount val="3"/>
                <c:pt idx="0">
                  <c:v>A-läge</c:v>
                </c:pt>
                <c:pt idx="1">
                  <c:v>B-läge</c:v>
                </c:pt>
                <c:pt idx="2">
                  <c:v>C-läge</c:v>
                </c:pt>
              </c:strCache>
            </c:strRef>
          </c:cat>
          <c:val>
            <c:numRef>
              <c:f>fgh!$Q$8:$Q$10</c:f>
              <c:numCache>
                <c:formatCode>0%</c:formatCode>
                <c:ptCount val="3"/>
                <c:pt idx="0">
                  <c:v>0.35011996545410523</c:v>
                </c:pt>
                <c:pt idx="1">
                  <c:v>0.41484526282509843</c:v>
                </c:pt>
                <c:pt idx="2">
                  <c:v>0.23503477172079623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A8-4C4A-8751-5FBE6F2C4D2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sv-S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marknadsandel!$B$16</c:f>
              <c:strCache>
                <c:ptCount val="1"/>
                <c:pt idx="0">
                  <c:v>Lägenheter i koncernen</c:v>
                </c:pt>
              </c:strCache>
            </c:strRef>
          </c:tx>
          <c:invertIfNegative val="0"/>
          <c:cat>
            <c:strRef>
              <c:f>marknadsandel!$A$17:$A$26</c:f>
              <c:strCache>
                <c:ptCount val="10"/>
                <c:pt idx="0">
                  <c:v>Centrum</c:v>
                </c:pt>
                <c:pt idx="1">
                  <c:v>Majorna- Linné</c:v>
                </c:pt>
                <c:pt idx="2">
                  <c:v>Örgryte- Härlanda</c:v>
                </c:pt>
                <c:pt idx="3">
                  <c:v>Östra Göteborg</c:v>
                </c:pt>
                <c:pt idx="4">
                  <c:v>Lundby</c:v>
                </c:pt>
                <c:pt idx="5">
                  <c:v>Askim- Frölunda- Högsbo</c:v>
                </c:pt>
                <c:pt idx="6">
                  <c:v>Angered</c:v>
                </c:pt>
                <c:pt idx="7">
                  <c:v>Västra Hisingen</c:v>
                </c:pt>
                <c:pt idx="8">
                  <c:v>Norra Hisingen</c:v>
                </c:pt>
                <c:pt idx="9">
                  <c:v>Västra Göteborg</c:v>
                </c:pt>
              </c:strCache>
            </c:strRef>
          </c:cat>
          <c:val>
            <c:numRef>
              <c:f>marknadsandel!$B$17:$B$26</c:f>
              <c:numCache>
                <c:formatCode>General</c:formatCode>
                <c:ptCount val="10"/>
                <c:pt idx="0">
                  <c:v>7920</c:v>
                </c:pt>
                <c:pt idx="1">
                  <c:v>11009</c:v>
                </c:pt>
                <c:pt idx="2">
                  <c:v>4890</c:v>
                </c:pt>
                <c:pt idx="3">
                  <c:v>9611</c:v>
                </c:pt>
                <c:pt idx="4">
                  <c:v>5251</c:v>
                </c:pt>
                <c:pt idx="5">
                  <c:v>8172</c:v>
                </c:pt>
                <c:pt idx="6">
                  <c:v>10682</c:v>
                </c:pt>
                <c:pt idx="7">
                  <c:v>6107</c:v>
                </c:pt>
                <c:pt idx="8">
                  <c:v>4422</c:v>
                </c:pt>
                <c:pt idx="9">
                  <c:v>2378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68-467E-862E-F5B5E0724633}"/>
            </c:ext>
          </c:extLst>
        </c:ser>
        <c:ser>
          <c:idx val="1"/>
          <c:order val="1"/>
          <c:tx>
            <c:strRef>
              <c:f>marknadsandel!$C$16</c:f>
              <c:strCache>
                <c:ptCount val="1"/>
                <c:pt idx="0">
                  <c:v>Övriga fastighetsägare</c:v>
                </c:pt>
              </c:strCache>
            </c:strRef>
          </c:tx>
          <c:invertIfNegative val="0"/>
          <c:cat>
            <c:strRef>
              <c:f>marknadsandel!$A$17:$A$26</c:f>
              <c:strCache>
                <c:ptCount val="10"/>
                <c:pt idx="0">
                  <c:v>Centrum</c:v>
                </c:pt>
                <c:pt idx="1">
                  <c:v>Majorna- Linné</c:v>
                </c:pt>
                <c:pt idx="2">
                  <c:v>Örgryte- Härlanda</c:v>
                </c:pt>
                <c:pt idx="3">
                  <c:v>Östra Göteborg</c:v>
                </c:pt>
                <c:pt idx="4">
                  <c:v>Lundby</c:v>
                </c:pt>
                <c:pt idx="5">
                  <c:v>Askim- Frölunda- Högsbo</c:v>
                </c:pt>
                <c:pt idx="6">
                  <c:v>Angered</c:v>
                </c:pt>
                <c:pt idx="7">
                  <c:v>Västra Hisingen</c:v>
                </c:pt>
                <c:pt idx="8">
                  <c:v>Norra Hisingen</c:v>
                </c:pt>
                <c:pt idx="9">
                  <c:v>Västra Göteborg</c:v>
                </c:pt>
              </c:strCache>
            </c:strRef>
          </c:cat>
          <c:val>
            <c:numRef>
              <c:f>marknadsandel!$C$17:$C$26</c:f>
              <c:numCache>
                <c:formatCode>General</c:formatCode>
                <c:ptCount val="10"/>
                <c:pt idx="0">
                  <c:v>16364</c:v>
                </c:pt>
                <c:pt idx="1">
                  <c:v>9685</c:v>
                </c:pt>
                <c:pt idx="2">
                  <c:v>13475</c:v>
                </c:pt>
                <c:pt idx="3">
                  <c:v>6019</c:v>
                </c:pt>
                <c:pt idx="4">
                  <c:v>8111</c:v>
                </c:pt>
                <c:pt idx="5">
                  <c:v>4963</c:v>
                </c:pt>
                <c:pt idx="6">
                  <c:v>2304</c:v>
                </c:pt>
                <c:pt idx="7">
                  <c:v>3811</c:v>
                </c:pt>
                <c:pt idx="8">
                  <c:v>1280</c:v>
                </c:pt>
                <c:pt idx="9">
                  <c:v>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68-467E-862E-F5B5E0724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45633440"/>
        <c:axId val="245633832"/>
      </c:barChart>
      <c:catAx>
        <c:axId val="245633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5633832"/>
        <c:crosses val="autoZero"/>
        <c:auto val="1"/>
        <c:lblAlgn val="ctr"/>
        <c:lblOffset val="100"/>
        <c:noMultiLvlLbl val="0"/>
      </c:catAx>
      <c:valAx>
        <c:axId val="2456338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56334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63276465441821"/>
          <c:y val="0.18572579469233014"/>
          <c:w val="0.37173447069116361"/>
          <c:h val="0.61955745115193939"/>
        </c:manualLayout>
      </c:layout>
      <c:pieChart>
        <c:varyColors val="1"/>
        <c:ser>
          <c:idx val="0"/>
          <c:order val="0"/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DE5-478A-AEAB-D01D6749C82E}"/>
              </c:ext>
            </c:extLst>
          </c:dPt>
          <c:dPt>
            <c:idx val="1"/>
            <c:bubble3D val="0"/>
            <c:spPr>
              <a:ln w="38100">
                <a:solidFill>
                  <a:schemeClr val="bg1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2-2DE5-478A-AEAB-D01D6749C82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2DE5-478A-AEAB-D01D6749C82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2DE5-478A-AEAB-D01D6749C82E}"/>
              </c:ext>
            </c:extLst>
          </c:dPt>
          <c:dPt>
            <c:idx val="4"/>
            <c:bubble3D val="0"/>
            <c:spPr>
              <a:solidFill>
                <a:srgbClr val="A59C94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2DE5-478A-AEAB-D01D6749C82E}"/>
              </c:ext>
            </c:extLst>
          </c:dPt>
          <c:dLbls>
            <c:dLbl>
              <c:idx val="0"/>
              <c:layout>
                <c:manualLayout>
                  <c:x val="-1.8230953641316543E-2"/>
                  <c:y val="8.173145023538724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E5-478A-AEAB-D01D6749C82E}"/>
                </c:ext>
              </c:extLst>
            </c:dLbl>
            <c:dLbl>
              <c:idx val="1"/>
              <c:layout>
                <c:manualLayout>
                  <c:x val="-9.2443432211235781E-3"/>
                  <c:y val="3.776402949631296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E5-478A-AEAB-D01D6749C82E}"/>
                </c:ext>
              </c:extLst>
            </c:dLbl>
            <c:dLbl>
              <c:idx val="2"/>
              <c:layout>
                <c:manualLayout>
                  <c:x val="1.0634711611563856E-3"/>
                  <c:y val="7.700079156772070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E5-478A-AEAB-D01D6749C82E}"/>
                </c:ext>
              </c:extLst>
            </c:dLbl>
            <c:dLbl>
              <c:idx val="3"/>
              <c:layout>
                <c:manualLayout>
                  <c:x val="1.9871702708413663E-2"/>
                  <c:y val="7.257009540474107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E5-478A-AEAB-D01D6749C8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'Marknad och hg'!$A$18:$A$22</c:f>
              <c:strCache>
                <c:ptCount val="5"/>
                <c:pt idx="0">
                  <c:v>1 Rok</c:v>
                </c:pt>
                <c:pt idx="1">
                  <c:v>2 Rok</c:v>
                </c:pt>
                <c:pt idx="2">
                  <c:v>3 Rok</c:v>
                </c:pt>
                <c:pt idx="3">
                  <c:v>4 Rok</c:v>
                </c:pt>
                <c:pt idx="4">
                  <c:v>5 Rok &amp; större</c:v>
                </c:pt>
              </c:strCache>
            </c:strRef>
          </c:cat>
          <c:val>
            <c:numRef>
              <c:f>'Marknad och hg'!$B$18:$B$22</c:f>
              <c:numCache>
                <c:formatCode>#,##0</c:formatCode>
                <c:ptCount val="5"/>
                <c:pt idx="0">
                  <c:v>13.922091933789501</c:v>
                </c:pt>
                <c:pt idx="1">
                  <c:v>43.134777547485875</c:v>
                </c:pt>
                <c:pt idx="2">
                  <c:v>30.902018682036285</c:v>
                </c:pt>
                <c:pt idx="3">
                  <c:v>9.9273160898327699</c:v>
                </c:pt>
                <c:pt idx="4">
                  <c:v>2.113795746855569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E5-478A-AEAB-D01D6749C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9171635250404276"/>
          <c:y val="0.71874399548460444"/>
          <c:w val="0.7027232864778693"/>
          <c:h val="0.2177082165788673"/>
        </c:manualLayout>
      </c:layout>
      <c:overlay val="0"/>
      <c:txPr>
        <a:bodyPr/>
        <a:lstStyle/>
        <a:p>
          <a:pPr>
            <a:defRPr sz="2000"/>
          </a:pPr>
          <a:endParaRPr lang="sv-SE"/>
        </a:p>
      </c:txPr>
    </c:legend>
    <c:plotVisOnly val="1"/>
    <c:dispBlanksAs val="zero"/>
    <c:showDLblsOverMax val="0"/>
  </c:chart>
  <c:spPr>
    <a:ln w="0">
      <a:noFill/>
    </a:ln>
  </c:spPr>
  <c:txPr>
    <a:bodyPr/>
    <a:lstStyle/>
    <a:p>
      <a:pPr>
        <a:defRPr sz="1600">
          <a:latin typeface="+mj-lt"/>
        </a:defRPr>
      </a:pPr>
      <a:endParaRPr lang="sv-S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63276465441821"/>
          <c:y val="0.18572579469233014"/>
          <c:w val="0.37173447069116361"/>
          <c:h val="0.61955745115193939"/>
        </c:manualLayout>
      </c:layout>
      <c:pieChart>
        <c:varyColors val="1"/>
        <c:ser>
          <c:idx val="0"/>
          <c:order val="0"/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E95-466A-B0C2-CB71DA8461BB}"/>
              </c:ext>
            </c:extLst>
          </c:dPt>
          <c:dPt>
            <c:idx val="1"/>
            <c:bubble3D val="0"/>
            <c:spPr>
              <a:ln w="38100">
                <a:solidFill>
                  <a:schemeClr val="bg1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2-4E95-466A-B0C2-CB71DA8461B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4E95-466A-B0C2-CB71DA8461B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4E95-466A-B0C2-CB71DA8461BB}"/>
              </c:ext>
            </c:extLst>
          </c:dPt>
          <c:dPt>
            <c:idx val="4"/>
            <c:bubble3D val="0"/>
            <c:spPr>
              <a:solidFill>
                <a:srgbClr val="A59C94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4E95-466A-B0C2-CB71DA8461BB}"/>
              </c:ext>
            </c:extLst>
          </c:dPt>
          <c:dLbls>
            <c:dLbl>
              <c:idx val="0"/>
              <c:layout>
                <c:manualLayout>
                  <c:x val="-1.8230953641316543E-2"/>
                  <c:y val="8.173145023538724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95-466A-B0C2-CB71DA8461BB}"/>
                </c:ext>
              </c:extLst>
            </c:dLbl>
            <c:dLbl>
              <c:idx val="1"/>
              <c:layout>
                <c:manualLayout>
                  <c:x val="-9.2443432211235781E-3"/>
                  <c:y val="3.776402949631296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95-466A-B0C2-CB71DA8461BB}"/>
                </c:ext>
              </c:extLst>
            </c:dLbl>
            <c:dLbl>
              <c:idx val="2"/>
              <c:layout>
                <c:manualLayout>
                  <c:x val="1.0634711611563856E-3"/>
                  <c:y val="7.700079156772070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95-466A-B0C2-CB71DA8461BB}"/>
                </c:ext>
              </c:extLst>
            </c:dLbl>
            <c:dLbl>
              <c:idx val="3"/>
              <c:layout>
                <c:manualLayout>
                  <c:x val="1.9871702708413663E-2"/>
                  <c:y val="7.257009540474107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95-466A-B0C2-CB71DA846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'Marknad och hg'!$A$18:$A$22</c:f>
              <c:strCache>
                <c:ptCount val="5"/>
                <c:pt idx="0">
                  <c:v>1 Rok</c:v>
                </c:pt>
                <c:pt idx="1">
                  <c:v>2 Rok</c:v>
                </c:pt>
                <c:pt idx="2">
                  <c:v>3 Rok</c:v>
                </c:pt>
                <c:pt idx="3">
                  <c:v>4 Rok</c:v>
                </c:pt>
                <c:pt idx="4">
                  <c:v>5 Rok &amp; större</c:v>
                </c:pt>
              </c:strCache>
            </c:strRef>
          </c:cat>
          <c:val>
            <c:numRef>
              <c:f>'Marknad och hg'!$B$18:$B$22</c:f>
              <c:numCache>
                <c:formatCode>#,##0</c:formatCode>
                <c:ptCount val="5"/>
                <c:pt idx="0">
                  <c:v>13.922091933789501</c:v>
                </c:pt>
                <c:pt idx="1">
                  <c:v>43.134777547485875</c:v>
                </c:pt>
                <c:pt idx="2">
                  <c:v>30.902018682036285</c:v>
                </c:pt>
                <c:pt idx="3">
                  <c:v>9.9273160898327699</c:v>
                </c:pt>
                <c:pt idx="4">
                  <c:v>2.113795746855569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E95-466A-B0C2-CB71DA846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9171635250404276"/>
          <c:y val="0.71874399548460444"/>
          <c:w val="0.7027232864778693"/>
          <c:h val="0.2177082165788673"/>
        </c:manualLayout>
      </c:layout>
      <c:overlay val="0"/>
      <c:txPr>
        <a:bodyPr/>
        <a:lstStyle/>
        <a:p>
          <a:pPr>
            <a:defRPr sz="2000"/>
          </a:pPr>
          <a:endParaRPr lang="sv-SE"/>
        </a:p>
      </c:txPr>
    </c:legend>
    <c:plotVisOnly val="1"/>
    <c:dispBlanksAs val="zero"/>
    <c:showDLblsOverMax val="0"/>
  </c:chart>
  <c:spPr>
    <a:ln w="0">
      <a:noFill/>
    </a:ln>
  </c:spPr>
  <c:txPr>
    <a:bodyPr/>
    <a:lstStyle/>
    <a:p>
      <a:pPr>
        <a:defRPr sz="1600">
          <a:latin typeface="+mj-lt"/>
        </a:defRPr>
      </a:pPr>
      <a:endParaRPr lang="sv-S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38100"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0.15663106167924556"/>
                  <c:y val="0.11126966036437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7D-4573-89EE-876373785AF1}"/>
                </c:ext>
              </c:extLst>
            </c:dLbl>
            <c:dLbl>
              <c:idx val="1"/>
              <c:layout>
                <c:manualLayout>
                  <c:x val="8.181709397667368E-2"/>
                  <c:y val="-0.231789937297753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7D-4573-89EE-876373785AF1}"/>
                </c:ext>
              </c:extLst>
            </c:dLbl>
            <c:dLbl>
              <c:idx val="2"/>
              <c:layout>
                <c:manualLayout>
                  <c:x val="0.1257205728612466"/>
                  <c:y val="0.19289035340088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7D-4573-89EE-876373785A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fgh!$P$8:$P$10</c:f>
              <c:strCache>
                <c:ptCount val="3"/>
                <c:pt idx="0">
                  <c:v>A-läge</c:v>
                </c:pt>
                <c:pt idx="1">
                  <c:v>B-läge</c:v>
                </c:pt>
                <c:pt idx="2">
                  <c:v>C-läge</c:v>
                </c:pt>
              </c:strCache>
            </c:strRef>
          </c:cat>
          <c:val>
            <c:numRef>
              <c:f>fgh!$Q$8:$Q$10</c:f>
              <c:numCache>
                <c:formatCode>0%</c:formatCode>
                <c:ptCount val="3"/>
                <c:pt idx="0">
                  <c:v>0.35011996545410523</c:v>
                </c:pt>
                <c:pt idx="1">
                  <c:v>0.41484526282509843</c:v>
                </c:pt>
                <c:pt idx="2">
                  <c:v>0.23503477172079623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7D-4573-89EE-876373785AF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38100"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0.15663106167924556"/>
                  <c:y val="0.11126966036437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1F-4611-BA9B-A97EF4F1FEB2}"/>
                </c:ext>
              </c:extLst>
            </c:dLbl>
            <c:dLbl>
              <c:idx val="1"/>
              <c:layout>
                <c:manualLayout>
                  <c:x val="8.181709397667368E-2"/>
                  <c:y val="-0.231789937297753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1F-4611-BA9B-A97EF4F1FEB2}"/>
                </c:ext>
              </c:extLst>
            </c:dLbl>
            <c:dLbl>
              <c:idx val="2"/>
              <c:layout>
                <c:manualLayout>
                  <c:x val="0.1257205728612466"/>
                  <c:y val="0.19289035340088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1F-4611-BA9B-A97EF4F1FE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fgh!$P$8:$P$10</c:f>
              <c:strCache>
                <c:ptCount val="3"/>
                <c:pt idx="0">
                  <c:v>A-läge</c:v>
                </c:pt>
                <c:pt idx="1">
                  <c:v>B-läge</c:v>
                </c:pt>
                <c:pt idx="2">
                  <c:v>C-läge</c:v>
                </c:pt>
              </c:strCache>
            </c:strRef>
          </c:cat>
          <c:val>
            <c:numRef>
              <c:f>fgh!$Q$8:$Q$10</c:f>
              <c:numCache>
                <c:formatCode>0%</c:formatCode>
                <c:ptCount val="3"/>
                <c:pt idx="0">
                  <c:v>0.35011996545410523</c:v>
                </c:pt>
                <c:pt idx="1">
                  <c:v>0.41484526282509843</c:v>
                </c:pt>
                <c:pt idx="2">
                  <c:v>0.23503477172079623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1F-4611-BA9B-A97EF4F1FEB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marknadsandel!$B$16</c:f>
              <c:strCache>
                <c:ptCount val="1"/>
                <c:pt idx="0">
                  <c:v>Lägenheter i koncernen</c:v>
                </c:pt>
              </c:strCache>
            </c:strRef>
          </c:tx>
          <c:invertIfNegative val="0"/>
          <c:cat>
            <c:strRef>
              <c:f>marknadsandel!$A$17:$A$26</c:f>
              <c:strCache>
                <c:ptCount val="10"/>
                <c:pt idx="0">
                  <c:v>Centrum</c:v>
                </c:pt>
                <c:pt idx="1">
                  <c:v>Majorna- Linné</c:v>
                </c:pt>
                <c:pt idx="2">
                  <c:v>Örgryte- Härlanda</c:v>
                </c:pt>
                <c:pt idx="3">
                  <c:v>Östra Göteborg</c:v>
                </c:pt>
                <c:pt idx="4">
                  <c:v>Lundby</c:v>
                </c:pt>
                <c:pt idx="5">
                  <c:v>Askim- Frölunda- Högsbo</c:v>
                </c:pt>
                <c:pt idx="6">
                  <c:v>Angered</c:v>
                </c:pt>
                <c:pt idx="7">
                  <c:v>Västra Hisingen</c:v>
                </c:pt>
                <c:pt idx="8">
                  <c:v>Norra Hisingen</c:v>
                </c:pt>
                <c:pt idx="9">
                  <c:v>Västra Göteborg</c:v>
                </c:pt>
              </c:strCache>
            </c:strRef>
          </c:cat>
          <c:val>
            <c:numRef>
              <c:f>marknadsandel!$B$17:$B$26</c:f>
              <c:numCache>
                <c:formatCode>General</c:formatCode>
                <c:ptCount val="10"/>
                <c:pt idx="0">
                  <c:v>7920</c:v>
                </c:pt>
                <c:pt idx="1">
                  <c:v>11009</c:v>
                </c:pt>
                <c:pt idx="2">
                  <c:v>4890</c:v>
                </c:pt>
                <c:pt idx="3">
                  <c:v>9611</c:v>
                </c:pt>
                <c:pt idx="4">
                  <c:v>5251</c:v>
                </c:pt>
                <c:pt idx="5">
                  <c:v>8172</c:v>
                </c:pt>
                <c:pt idx="6">
                  <c:v>10682</c:v>
                </c:pt>
                <c:pt idx="7">
                  <c:v>6107</c:v>
                </c:pt>
                <c:pt idx="8">
                  <c:v>4422</c:v>
                </c:pt>
                <c:pt idx="9">
                  <c:v>2378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B6-4570-A435-3CC3B3EE7584}"/>
            </c:ext>
          </c:extLst>
        </c:ser>
        <c:ser>
          <c:idx val="1"/>
          <c:order val="1"/>
          <c:tx>
            <c:strRef>
              <c:f>marknadsandel!$C$16</c:f>
              <c:strCache>
                <c:ptCount val="1"/>
                <c:pt idx="0">
                  <c:v>Övriga fastighetsägare</c:v>
                </c:pt>
              </c:strCache>
            </c:strRef>
          </c:tx>
          <c:invertIfNegative val="0"/>
          <c:cat>
            <c:strRef>
              <c:f>marknadsandel!$A$17:$A$26</c:f>
              <c:strCache>
                <c:ptCount val="10"/>
                <c:pt idx="0">
                  <c:v>Centrum</c:v>
                </c:pt>
                <c:pt idx="1">
                  <c:v>Majorna- Linné</c:v>
                </c:pt>
                <c:pt idx="2">
                  <c:v>Örgryte- Härlanda</c:v>
                </c:pt>
                <c:pt idx="3">
                  <c:v>Östra Göteborg</c:v>
                </c:pt>
                <c:pt idx="4">
                  <c:v>Lundby</c:v>
                </c:pt>
                <c:pt idx="5">
                  <c:v>Askim- Frölunda- Högsbo</c:v>
                </c:pt>
                <c:pt idx="6">
                  <c:v>Angered</c:v>
                </c:pt>
                <c:pt idx="7">
                  <c:v>Västra Hisingen</c:v>
                </c:pt>
                <c:pt idx="8">
                  <c:v>Norra Hisingen</c:v>
                </c:pt>
                <c:pt idx="9">
                  <c:v>Västra Göteborg</c:v>
                </c:pt>
              </c:strCache>
            </c:strRef>
          </c:cat>
          <c:val>
            <c:numRef>
              <c:f>marknadsandel!$C$17:$C$26</c:f>
              <c:numCache>
                <c:formatCode>General</c:formatCode>
                <c:ptCount val="10"/>
                <c:pt idx="0">
                  <c:v>16364</c:v>
                </c:pt>
                <c:pt idx="1">
                  <c:v>9685</c:v>
                </c:pt>
                <c:pt idx="2">
                  <c:v>13475</c:v>
                </c:pt>
                <c:pt idx="3">
                  <c:v>6019</c:v>
                </c:pt>
                <c:pt idx="4">
                  <c:v>8111</c:v>
                </c:pt>
                <c:pt idx="5">
                  <c:v>4963</c:v>
                </c:pt>
                <c:pt idx="6">
                  <c:v>2304</c:v>
                </c:pt>
                <c:pt idx="7">
                  <c:v>3811</c:v>
                </c:pt>
                <c:pt idx="8">
                  <c:v>1280</c:v>
                </c:pt>
                <c:pt idx="9">
                  <c:v>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B6-4570-A435-3CC3B3EE7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3737432"/>
        <c:axId val="193737824"/>
      </c:barChart>
      <c:catAx>
        <c:axId val="193737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3737824"/>
        <c:crosses val="autoZero"/>
        <c:auto val="1"/>
        <c:lblAlgn val="ctr"/>
        <c:lblOffset val="100"/>
        <c:noMultiLvlLbl val="0"/>
      </c:catAx>
      <c:valAx>
        <c:axId val="193737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37374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63276465441821"/>
          <c:y val="0.18572579469233014"/>
          <c:w val="0.37173447069116361"/>
          <c:h val="0.61955745115193939"/>
        </c:manualLayout>
      </c:layout>
      <c:pieChart>
        <c:varyColors val="1"/>
        <c:ser>
          <c:idx val="0"/>
          <c:order val="0"/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145-4098-8893-3E40528EDE40}"/>
              </c:ext>
            </c:extLst>
          </c:dPt>
          <c:dPt>
            <c:idx val="1"/>
            <c:bubble3D val="0"/>
            <c:spPr>
              <a:ln w="38100">
                <a:solidFill>
                  <a:schemeClr val="bg1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2-B145-4098-8893-3E40528EDE4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B145-4098-8893-3E40528EDE4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B145-4098-8893-3E40528EDE40}"/>
              </c:ext>
            </c:extLst>
          </c:dPt>
          <c:dPt>
            <c:idx val="4"/>
            <c:bubble3D val="0"/>
            <c:spPr>
              <a:solidFill>
                <a:srgbClr val="A59C94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B145-4098-8893-3E40528EDE40}"/>
              </c:ext>
            </c:extLst>
          </c:dPt>
          <c:dLbls>
            <c:dLbl>
              <c:idx val="0"/>
              <c:layout>
                <c:manualLayout>
                  <c:x val="-1.8230953641316543E-2"/>
                  <c:y val="8.173145023538724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45-4098-8893-3E40528EDE40}"/>
                </c:ext>
              </c:extLst>
            </c:dLbl>
            <c:dLbl>
              <c:idx val="1"/>
              <c:layout>
                <c:manualLayout>
                  <c:x val="-9.2443432211235781E-3"/>
                  <c:y val="3.776402949631296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45-4098-8893-3E40528EDE40}"/>
                </c:ext>
              </c:extLst>
            </c:dLbl>
            <c:dLbl>
              <c:idx val="2"/>
              <c:layout>
                <c:manualLayout>
                  <c:x val="1.0634711611563856E-3"/>
                  <c:y val="7.700079156772070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45-4098-8893-3E40528EDE40}"/>
                </c:ext>
              </c:extLst>
            </c:dLbl>
            <c:dLbl>
              <c:idx val="3"/>
              <c:layout>
                <c:manualLayout>
                  <c:x val="1.9871702708413663E-2"/>
                  <c:y val="7.257009540474107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45-4098-8893-3E40528EDE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'Marknad och hg'!$A$18:$A$22</c:f>
              <c:strCache>
                <c:ptCount val="5"/>
                <c:pt idx="0">
                  <c:v>1 Rok</c:v>
                </c:pt>
                <c:pt idx="1">
                  <c:v>2 Rok</c:v>
                </c:pt>
                <c:pt idx="2">
                  <c:v>3 Rok</c:v>
                </c:pt>
                <c:pt idx="3">
                  <c:v>4 Rok</c:v>
                </c:pt>
                <c:pt idx="4">
                  <c:v>5 Rok &amp; större</c:v>
                </c:pt>
              </c:strCache>
            </c:strRef>
          </c:cat>
          <c:val>
            <c:numRef>
              <c:f>'Marknad och hg'!$B$18:$B$22</c:f>
              <c:numCache>
                <c:formatCode>#,##0</c:formatCode>
                <c:ptCount val="5"/>
                <c:pt idx="0">
                  <c:v>13.922091933789501</c:v>
                </c:pt>
                <c:pt idx="1">
                  <c:v>43.134777547485875</c:v>
                </c:pt>
                <c:pt idx="2">
                  <c:v>30.902018682036285</c:v>
                </c:pt>
                <c:pt idx="3">
                  <c:v>9.9273160898327699</c:v>
                </c:pt>
                <c:pt idx="4">
                  <c:v>2.113795746855569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145-4098-8893-3E40528ED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9171635250404276"/>
          <c:y val="0.71874399548460444"/>
          <c:w val="0.7027232864778693"/>
          <c:h val="0.2177082165788673"/>
        </c:manualLayout>
      </c:layout>
      <c:overlay val="0"/>
      <c:txPr>
        <a:bodyPr/>
        <a:lstStyle/>
        <a:p>
          <a:pPr>
            <a:defRPr sz="2000"/>
          </a:pPr>
          <a:endParaRPr lang="sv-SE"/>
        </a:p>
      </c:txPr>
    </c:legend>
    <c:plotVisOnly val="1"/>
    <c:dispBlanksAs val="zero"/>
    <c:showDLblsOverMax val="0"/>
  </c:chart>
  <c:spPr>
    <a:ln w="0">
      <a:noFill/>
    </a:ln>
  </c:spPr>
  <c:txPr>
    <a:bodyPr/>
    <a:lstStyle/>
    <a:p>
      <a:pPr>
        <a:defRPr sz="1600">
          <a:latin typeface="+mj-lt"/>
        </a:defRPr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38100"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0.15663106167924556"/>
                  <c:y val="0.11126966036437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42-4F3B-94D4-2F24CEB33952}"/>
                </c:ext>
              </c:extLst>
            </c:dLbl>
            <c:dLbl>
              <c:idx val="1"/>
              <c:layout>
                <c:manualLayout>
                  <c:x val="8.181709397667368E-2"/>
                  <c:y val="-0.231789937297753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42-4F3B-94D4-2F24CEB33952}"/>
                </c:ext>
              </c:extLst>
            </c:dLbl>
            <c:dLbl>
              <c:idx val="2"/>
              <c:layout>
                <c:manualLayout>
                  <c:x val="0.1257205728612466"/>
                  <c:y val="0.19289035340088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42-4F3B-94D4-2F24CEB339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fgh!$P$8:$P$10</c:f>
              <c:strCache>
                <c:ptCount val="3"/>
                <c:pt idx="0">
                  <c:v>A-läge</c:v>
                </c:pt>
                <c:pt idx="1">
                  <c:v>B-läge</c:v>
                </c:pt>
                <c:pt idx="2">
                  <c:v>C-läge</c:v>
                </c:pt>
              </c:strCache>
            </c:strRef>
          </c:cat>
          <c:val>
            <c:numRef>
              <c:f>fgh!$Q$8:$Q$10</c:f>
              <c:numCache>
                <c:formatCode>0%</c:formatCode>
                <c:ptCount val="3"/>
                <c:pt idx="0">
                  <c:v>0.35011996545410523</c:v>
                </c:pt>
                <c:pt idx="1">
                  <c:v>0.41484526282509843</c:v>
                </c:pt>
                <c:pt idx="2">
                  <c:v>0.23503477172079623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42-4F3B-94D4-2F24CEB3395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marknadsandel!$B$16</c:f>
              <c:strCache>
                <c:ptCount val="1"/>
                <c:pt idx="0">
                  <c:v>Lägenheter i koncernen</c:v>
                </c:pt>
              </c:strCache>
            </c:strRef>
          </c:tx>
          <c:invertIfNegative val="0"/>
          <c:cat>
            <c:strRef>
              <c:f>marknadsandel!$A$17:$A$26</c:f>
              <c:strCache>
                <c:ptCount val="10"/>
                <c:pt idx="0">
                  <c:v>Centrum</c:v>
                </c:pt>
                <c:pt idx="1">
                  <c:v>Majorna- Linné</c:v>
                </c:pt>
                <c:pt idx="2">
                  <c:v>Örgryte- Härlanda</c:v>
                </c:pt>
                <c:pt idx="3">
                  <c:v>Östra Göteborg</c:v>
                </c:pt>
                <c:pt idx="4">
                  <c:v>Lundby</c:v>
                </c:pt>
                <c:pt idx="5">
                  <c:v>Askim- Frölunda- Högsbo</c:v>
                </c:pt>
                <c:pt idx="6">
                  <c:v>Angered</c:v>
                </c:pt>
                <c:pt idx="7">
                  <c:v>Västra Hisingen</c:v>
                </c:pt>
                <c:pt idx="8">
                  <c:v>Norra Hisingen</c:v>
                </c:pt>
                <c:pt idx="9">
                  <c:v>Västra Göteborg</c:v>
                </c:pt>
              </c:strCache>
            </c:strRef>
          </c:cat>
          <c:val>
            <c:numRef>
              <c:f>marknadsandel!$B$17:$B$26</c:f>
              <c:numCache>
                <c:formatCode>General</c:formatCode>
                <c:ptCount val="10"/>
                <c:pt idx="0">
                  <c:v>7920</c:v>
                </c:pt>
                <c:pt idx="1">
                  <c:v>11009</c:v>
                </c:pt>
                <c:pt idx="2">
                  <c:v>4890</c:v>
                </c:pt>
                <c:pt idx="3">
                  <c:v>9611</c:v>
                </c:pt>
                <c:pt idx="4">
                  <c:v>5251</c:v>
                </c:pt>
                <c:pt idx="5">
                  <c:v>8172</c:v>
                </c:pt>
                <c:pt idx="6">
                  <c:v>10682</c:v>
                </c:pt>
                <c:pt idx="7">
                  <c:v>6107</c:v>
                </c:pt>
                <c:pt idx="8">
                  <c:v>4422</c:v>
                </c:pt>
                <c:pt idx="9">
                  <c:v>2378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23-4590-904C-3BF635AD3D70}"/>
            </c:ext>
          </c:extLst>
        </c:ser>
        <c:ser>
          <c:idx val="1"/>
          <c:order val="1"/>
          <c:tx>
            <c:strRef>
              <c:f>marknadsandel!$C$16</c:f>
              <c:strCache>
                <c:ptCount val="1"/>
                <c:pt idx="0">
                  <c:v>Övriga fastighetsägare</c:v>
                </c:pt>
              </c:strCache>
            </c:strRef>
          </c:tx>
          <c:invertIfNegative val="0"/>
          <c:cat>
            <c:strRef>
              <c:f>marknadsandel!$A$17:$A$26</c:f>
              <c:strCache>
                <c:ptCount val="10"/>
                <c:pt idx="0">
                  <c:v>Centrum</c:v>
                </c:pt>
                <c:pt idx="1">
                  <c:v>Majorna- Linné</c:v>
                </c:pt>
                <c:pt idx="2">
                  <c:v>Örgryte- Härlanda</c:v>
                </c:pt>
                <c:pt idx="3">
                  <c:v>Östra Göteborg</c:v>
                </c:pt>
                <c:pt idx="4">
                  <c:v>Lundby</c:v>
                </c:pt>
                <c:pt idx="5">
                  <c:v>Askim- Frölunda- Högsbo</c:v>
                </c:pt>
                <c:pt idx="6">
                  <c:v>Angered</c:v>
                </c:pt>
                <c:pt idx="7">
                  <c:v>Västra Hisingen</c:v>
                </c:pt>
                <c:pt idx="8">
                  <c:v>Norra Hisingen</c:v>
                </c:pt>
                <c:pt idx="9">
                  <c:v>Västra Göteborg</c:v>
                </c:pt>
              </c:strCache>
            </c:strRef>
          </c:cat>
          <c:val>
            <c:numRef>
              <c:f>marknadsandel!$C$17:$C$26</c:f>
              <c:numCache>
                <c:formatCode>General</c:formatCode>
                <c:ptCount val="10"/>
                <c:pt idx="0">
                  <c:v>16364</c:v>
                </c:pt>
                <c:pt idx="1">
                  <c:v>9685</c:v>
                </c:pt>
                <c:pt idx="2">
                  <c:v>13475</c:v>
                </c:pt>
                <c:pt idx="3">
                  <c:v>6019</c:v>
                </c:pt>
                <c:pt idx="4">
                  <c:v>8111</c:v>
                </c:pt>
                <c:pt idx="5">
                  <c:v>4963</c:v>
                </c:pt>
                <c:pt idx="6">
                  <c:v>2304</c:v>
                </c:pt>
                <c:pt idx="7">
                  <c:v>3811</c:v>
                </c:pt>
                <c:pt idx="8">
                  <c:v>1280</c:v>
                </c:pt>
                <c:pt idx="9">
                  <c:v>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23-4590-904C-3BF635AD3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66541152"/>
        <c:axId val="166541544"/>
      </c:barChart>
      <c:catAx>
        <c:axId val="166541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6541544"/>
        <c:crosses val="autoZero"/>
        <c:auto val="1"/>
        <c:lblAlgn val="ctr"/>
        <c:lblOffset val="100"/>
        <c:noMultiLvlLbl val="0"/>
      </c:catAx>
      <c:valAx>
        <c:axId val="1665415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65411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63276465441821"/>
          <c:y val="0.18572579469233014"/>
          <c:w val="0.37173447069116361"/>
          <c:h val="0.61955745115193939"/>
        </c:manualLayout>
      </c:layout>
      <c:pieChart>
        <c:varyColors val="1"/>
        <c:ser>
          <c:idx val="0"/>
          <c:order val="0"/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0E5-42F2-9CF0-E057BDC80FA3}"/>
              </c:ext>
            </c:extLst>
          </c:dPt>
          <c:dPt>
            <c:idx val="1"/>
            <c:bubble3D val="0"/>
            <c:spPr>
              <a:ln w="38100">
                <a:solidFill>
                  <a:schemeClr val="bg1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2-A0E5-42F2-9CF0-E057BDC80FA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A0E5-42F2-9CF0-E057BDC80FA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A0E5-42F2-9CF0-E057BDC80FA3}"/>
              </c:ext>
            </c:extLst>
          </c:dPt>
          <c:dPt>
            <c:idx val="4"/>
            <c:bubble3D val="0"/>
            <c:spPr>
              <a:solidFill>
                <a:srgbClr val="A59C94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A0E5-42F2-9CF0-E057BDC80FA3}"/>
              </c:ext>
            </c:extLst>
          </c:dPt>
          <c:dLbls>
            <c:dLbl>
              <c:idx val="0"/>
              <c:layout>
                <c:manualLayout>
                  <c:x val="-1.8230953641316543E-2"/>
                  <c:y val="8.173145023538724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E5-42F2-9CF0-E057BDC80FA3}"/>
                </c:ext>
              </c:extLst>
            </c:dLbl>
            <c:dLbl>
              <c:idx val="1"/>
              <c:layout>
                <c:manualLayout>
                  <c:x val="-9.2443432211235781E-3"/>
                  <c:y val="3.776402949631296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E5-42F2-9CF0-E057BDC80FA3}"/>
                </c:ext>
              </c:extLst>
            </c:dLbl>
            <c:dLbl>
              <c:idx val="2"/>
              <c:layout>
                <c:manualLayout>
                  <c:x val="1.0634711611563856E-3"/>
                  <c:y val="7.700079156772070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E5-42F2-9CF0-E057BDC80FA3}"/>
                </c:ext>
              </c:extLst>
            </c:dLbl>
            <c:dLbl>
              <c:idx val="3"/>
              <c:layout>
                <c:manualLayout>
                  <c:x val="1.9871702708413663E-2"/>
                  <c:y val="7.257009540474107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E5-42F2-9CF0-E057BDC80F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'Marknad och hg'!$A$18:$A$22</c:f>
              <c:strCache>
                <c:ptCount val="5"/>
                <c:pt idx="0">
                  <c:v>1 Rok</c:v>
                </c:pt>
                <c:pt idx="1">
                  <c:v>2 Rok</c:v>
                </c:pt>
                <c:pt idx="2">
                  <c:v>3 Rok</c:v>
                </c:pt>
                <c:pt idx="3">
                  <c:v>4 Rok</c:v>
                </c:pt>
                <c:pt idx="4">
                  <c:v>5 Rok &amp; större</c:v>
                </c:pt>
              </c:strCache>
            </c:strRef>
          </c:cat>
          <c:val>
            <c:numRef>
              <c:f>'Marknad och hg'!$B$18:$B$22</c:f>
              <c:numCache>
                <c:formatCode>#,##0</c:formatCode>
                <c:ptCount val="5"/>
                <c:pt idx="0">
                  <c:v>13.922091933789501</c:v>
                </c:pt>
                <c:pt idx="1">
                  <c:v>43.134777547485875</c:v>
                </c:pt>
                <c:pt idx="2">
                  <c:v>30.902018682036285</c:v>
                </c:pt>
                <c:pt idx="3">
                  <c:v>9.9273160898327699</c:v>
                </c:pt>
                <c:pt idx="4">
                  <c:v>2.113795746855569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0E5-42F2-9CF0-E057BDC80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9171635250404276"/>
          <c:y val="0.71874399548460444"/>
          <c:w val="0.7027232864778693"/>
          <c:h val="0.2177082165788673"/>
        </c:manualLayout>
      </c:layout>
      <c:overlay val="0"/>
      <c:txPr>
        <a:bodyPr/>
        <a:lstStyle/>
        <a:p>
          <a:pPr>
            <a:defRPr sz="2000"/>
          </a:pPr>
          <a:endParaRPr lang="sv-SE"/>
        </a:p>
      </c:txPr>
    </c:legend>
    <c:plotVisOnly val="1"/>
    <c:dispBlanksAs val="zero"/>
    <c:showDLblsOverMax val="0"/>
  </c:chart>
  <c:spPr>
    <a:ln w="0">
      <a:noFill/>
    </a:ln>
  </c:spPr>
  <c:txPr>
    <a:bodyPr/>
    <a:lstStyle/>
    <a:p>
      <a:pPr>
        <a:defRPr sz="1600">
          <a:latin typeface="+mj-lt"/>
        </a:defRPr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38100"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0.15663106167924556"/>
                  <c:y val="0.11126966036437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EC-4D7B-B943-B5E495CE599B}"/>
                </c:ext>
              </c:extLst>
            </c:dLbl>
            <c:dLbl>
              <c:idx val="1"/>
              <c:layout>
                <c:manualLayout>
                  <c:x val="8.181709397667368E-2"/>
                  <c:y val="-0.231789937297753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EC-4D7B-B943-B5E495CE599B}"/>
                </c:ext>
              </c:extLst>
            </c:dLbl>
            <c:dLbl>
              <c:idx val="2"/>
              <c:layout>
                <c:manualLayout>
                  <c:x val="0.1257205728612466"/>
                  <c:y val="0.19289035340088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EC-4D7B-B943-B5E495CE59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fgh!$P$8:$P$10</c:f>
              <c:strCache>
                <c:ptCount val="3"/>
                <c:pt idx="0">
                  <c:v>A-läge</c:v>
                </c:pt>
                <c:pt idx="1">
                  <c:v>B-läge</c:v>
                </c:pt>
                <c:pt idx="2">
                  <c:v>C-läge</c:v>
                </c:pt>
              </c:strCache>
            </c:strRef>
          </c:cat>
          <c:val>
            <c:numRef>
              <c:f>fgh!$Q$8:$Q$10</c:f>
              <c:numCache>
                <c:formatCode>0%</c:formatCode>
                <c:ptCount val="3"/>
                <c:pt idx="0">
                  <c:v>0.35011996545410523</c:v>
                </c:pt>
                <c:pt idx="1">
                  <c:v>0.41484526282509843</c:v>
                </c:pt>
                <c:pt idx="2">
                  <c:v>0.23503477172079623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EC-4D7B-B943-B5E495CE599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sv-S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317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317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fld id="{898BE54B-89AF-4270-B2BD-A9983592AA11}" type="datetimeFigureOut">
              <a:rPr lang="sv-SE" smtClean="0"/>
              <a:t>2021-01-22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371412"/>
            <a:ext cx="2919565" cy="493317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14626" y="9371412"/>
            <a:ext cx="2919565" cy="493317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fld id="{D81399B7-7C08-4300-AE3A-86AA52B6E7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4406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565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5" tIns="45373" rIns="90745" bIns="4537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6" y="1"/>
            <a:ext cx="2919565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5" tIns="45373" rIns="90745" bIns="4537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3" y="4686225"/>
            <a:ext cx="5389240" cy="444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5" tIns="45373" rIns="90745" bIns="453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0868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5" tIns="45373" rIns="90745" bIns="4537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626" y="9370868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5" tIns="45373" rIns="90745" bIns="4537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2336DF-B56D-4AF1-BD96-564C805FA44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758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336DF-B56D-4AF1-BD96-564C805FA447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0560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336DF-B56D-4AF1-BD96-564C805FA447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1200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336DF-B56D-4AF1-BD96-564C805FA447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5341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336DF-B56D-4AF1-BD96-564C805FA447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336DF-B56D-4AF1-BD96-564C805FA447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6544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336DF-B56D-4AF1-BD96-564C805FA447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158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336DF-B56D-4AF1-BD96-564C805FA447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876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336DF-B56D-4AF1-BD96-564C805FA447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2197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336DF-B56D-4AF1-BD96-564C805FA447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395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336DF-B56D-4AF1-BD96-564C805FA447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9008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336DF-B56D-4AF1-BD96-564C805FA447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707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336DF-B56D-4AF1-BD96-564C805FA447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602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336DF-B56D-4AF1-BD96-564C805FA447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8872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336DF-B56D-4AF1-BD96-564C805FA447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771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336DF-B56D-4AF1-BD96-564C805FA447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056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jpeg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jpeg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jpeg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6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3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jpe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jpeg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&amp;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5588"/>
            <a:ext cx="4248472" cy="5463535"/>
          </a:xfrm>
          <a:prstGeom prst="rect">
            <a:avLst/>
          </a:prstGeom>
        </p:spPr>
      </p:pic>
      <p:sp>
        <p:nvSpPr>
          <p:cNvPr id="5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260648"/>
            <a:ext cx="8588946" cy="3600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2018-06-18</a:t>
            </a:r>
          </a:p>
        </p:txBody>
      </p:sp>
    </p:spTree>
    <p:extLst>
      <p:ext uri="{BB962C8B-B14F-4D97-AF65-F5344CB8AC3E}">
        <p14:creationId xmlns:p14="http://schemas.microsoft.com/office/powerpoint/2010/main" val="406534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1" hasCustomPrompt="1"/>
          </p:nvPr>
        </p:nvSpPr>
        <p:spPr>
          <a:xfrm>
            <a:off x="774626" y="1484784"/>
            <a:ext cx="8032030" cy="4478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6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8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9719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242199" y="1340768"/>
            <a:ext cx="8901801" cy="4536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862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1259632" y="4305622"/>
            <a:ext cx="6912740" cy="648072"/>
          </a:xfrm>
          <a:prstGeom prst="rect">
            <a:avLst/>
          </a:prstGeom>
        </p:spPr>
        <p:txBody>
          <a:bodyPr/>
          <a:lstStyle>
            <a:lvl1pPr>
              <a:defRPr sz="3000" baseline="0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1259632" y="4950693"/>
            <a:ext cx="6912570" cy="91440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20"/>
          </p:nvPr>
        </p:nvSpPr>
        <p:spPr>
          <a:xfrm>
            <a:off x="241995" y="0"/>
            <a:ext cx="5904656" cy="4077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21"/>
          </p:nvPr>
        </p:nvSpPr>
        <p:spPr>
          <a:xfrm>
            <a:off x="6245989" y="0"/>
            <a:ext cx="2898011" cy="1988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1" name="Platshållare för bild 7"/>
          <p:cNvSpPr>
            <a:spLocks noGrp="1"/>
          </p:cNvSpPr>
          <p:nvPr>
            <p:ph type="pic" sz="quarter" idx="22"/>
          </p:nvPr>
        </p:nvSpPr>
        <p:spPr>
          <a:xfrm>
            <a:off x="6245989" y="2083852"/>
            <a:ext cx="2898011" cy="1988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7471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y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3"/>
          <p:cNvSpPr>
            <a:spLocks noGrp="1"/>
          </p:cNvSpPr>
          <p:nvPr>
            <p:ph type="pic" sz="quarter" idx="18"/>
          </p:nvPr>
        </p:nvSpPr>
        <p:spPr>
          <a:xfrm>
            <a:off x="235618" y="-3531"/>
            <a:ext cx="2824214" cy="4077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Rubrik 4"/>
          <p:cNvSpPr>
            <a:spLocks noGrp="1"/>
          </p:cNvSpPr>
          <p:nvPr>
            <p:ph type="title"/>
          </p:nvPr>
        </p:nvSpPr>
        <p:spPr>
          <a:xfrm>
            <a:off x="1259632" y="4305622"/>
            <a:ext cx="6912740" cy="648072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sv-SE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1259632" y="4950693"/>
            <a:ext cx="6912570" cy="91440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endParaRPr lang="sv-SE"/>
          </a:p>
        </p:txBody>
      </p:sp>
      <p:sp>
        <p:nvSpPr>
          <p:cNvPr id="20" name="Platshållare för bild 3"/>
          <p:cNvSpPr>
            <a:spLocks noGrp="1"/>
          </p:cNvSpPr>
          <p:nvPr>
            <p:ph type="pic" sz="quarter" idx="25"/>
          </p:nvPr>
        </p:nvSpPr>
        <p:spPr>
          <a:xfrm>
            <a:off x="6319242" y="-1386"/>
            <a:ext cx="2824214" cy="4077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16"/>
          <p:cNvSpPr>
            <a:spLocks noGrp="1"/>
          </p:cNvSpPr>
          <p:nvPr>
            <p:ph type="pic" sz="quarter" idx="26"/>
          </p:nvPr>
        </p:nvSpPr>
        <p:spPr>
          <a:xfrm>
            <a:off x="3145288" y="2074296"/>
            <a:ext cx="3095923" cy="2002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16"/>
          <p:cNvSpPr>
            <a:spLocks noGrp="1"/>
          </p:cNvSpPr>
          <p:nvPr>
            <p:ph type="pic" sz="quarter" idx="27"/>
          </p:nvPr>
        </p:nvSpPr>
        <p:spPr>
          <a:xfrm>
            <a:off x="3145288" y="0"/>
            <a:ext cx="3095923" cy="2001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0519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20"/>
          </p:nvPr>
        </p:nvSpPr>
        <p:spPr>
          <a:xfrm>
            <a:off x="755576" y="1340768"/>
            <a:ext cx="7704856" cy="252028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sv-SE"/>
          </a:p>
        </p:txBody>
      </p:sp>
      <p:sp>
        <p:nvSpPr>
          <p:cNvPr id="9" name="Platshållare för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4" y="404664"/>
            <a:ext cx="8228906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21"/>
          </p:nvPr>
        </p:nvSpPr>
        <p:spPr>
          <a:xfrm>
            <a:off x="241995" y="4149080"/>
            <a:ext cx="2881313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4"/>
          <p:cNvSpPr>
            <a:spLocks noGrp="1"/>
          </p:cNvSpPr>
          <p:nvPr>
            <p:ph type="pic" sz="quarter" idx="22"/>
          </p:nvPr>
        </p:nvSpPr>
        <p:spPr>
          <a:xfrm>
            <a:off x="3250480" y="4149080"/>
            <a:ext cx="2881313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4"/>
          <p:cNvSpPr>
            <a:spLocks noGrp="1"/>
          </p:cNvSpPr>
          <p:nvPr>
            <p:ph type="pic" sz="quarter" idx="23"/>
          </p:nvPr>
        </p:nvSpPr>
        <p:spPr>
          <a:xfrm>
            <a:off x="6259958" y="4149080"/>
            <a:ext cx="2881313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2565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två utfalla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/>
          </p:nvPr>
        </p:nvSpPr>
        <p:spPr>
          <a:xfrm>
            <a:off x="241995" y="1412652"/>
            <a:ext cx="4450333" cy="4537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4687440" y="1412106"/>
            <a:ext cx="4456559" cy="4537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60405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iagram 7"/>
          <p:cNvSpPr>
            <a:spLocks noGrp="1"/>
          </p:cNvSpPr>
          <p:nvPr>
            <p:ph type="chart" sz="quarter" idx="12"/>
          </p:nvPr>
        </p:nvSpPr>
        <p:spPr>
          <a:xfrm>
            <a:off x="4572000" y="1484784"/>
            <a:ext cx="4248472" cy="2232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8" y="1484784"/>
            <a:ext cx="3743325" cy="4536504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3" name="Platshållare för diagram 7"/>
          <p:cNvSpPr>
            <a:spLocks noGrp="1"/>
          </p:cNvSpPr>
          <p:nvPr>
            <p:ph type="chart" sz="quarter" idx="14"/>
          </p:nvPr>
        </p:nvSpPr>
        <p:spPr>
          <a:xfrm>
            <a:off x="4572000" y="3789040"/>
            <a:ext cx="4247704" cy="2232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5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59191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m Framtidenkoncer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3" y="414189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Om </a:t>
            </a:r>
            <a:r>
              <a:rPr lang="sv-SE" sz="3000" err="1">
                <a:latin typeface="+mj-lt"/>
              </a:rPr>
              <a:t>Framtidenkoncernen</a:t>
            </a:r>
            <a:endParaRPr lang="sv-SE" sz="2400">
              <a:latin typeface="+mj-lt"/>
            </a:endParaRP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7" b="28954"/>
          <a:stretch/>
        </p:blipFill>
        <p:spPr>
          <a:xfrm>
            <a:off x="241995" y="4149080"/>
            <a:ext cx="2880320" cy="193096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97" y="4149080"/>
            <a:ext cx="2868346" cy="1930964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1"/>
          <a:stretch/>
        </p:blipFill>
        <p:spPr>
          <a:xfrm>
            <a:off x="6228184" y="4153619"/>
            <a:ext cx="2915816" cy="1926425"/>
          </a:xfrm>
          <a:prstGeom prst="rect">
            <a:avLst/>
          </a:prstGeom>
        </p:spPr>
      </p:pic>
      <p:sp>
        <p:nvSpPr>
          <p:cNvPr id="20" name="textruta 19"/>
          <p:cNvSpPr txBox="1"/>
          <p:nvPr userDrawn="1"/>
        </p:nvSpPr>
        <p:spPr>
          <a:xfrm>
            <a:off x="765101" y="1133539"/>
            <a:ext cx="8083946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>
                <a:latin typeface="+mj-lt"/>
              </a:rPr>
              <a:t>Bestånd			~ 70 500 bostäder</a:t>
            </a:r>
            <a:endParaRPr lang="sv-SE" sz="1600" baseline="0">
              <a:latin typeface="+mj-lt"/>
            </a:endParaRPr>
          </a:p>
          <a:p>
            <a:pPr marL="1828800" lvl="4" indent="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None/>
            </a:pPr>
            <a:r>
              <a:rPr lang="sv-SE" sz="1600" baseline="0">
                <a:latin typeface="+mj-lt"/>
              </a:rPr>
              <a:t>		~ 48 000 ägda p-platser</a:t>
            </a:r>
          </a:p>
          <a:p>
            <a:pPr marL="1828800" lvl="4" indent="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None/>
            </a:pPr>
            <a:r>
              <a:rPr lang="sv-SE" sz="1600" baseline="0">
                <a:latin typeface="+mj-lt"/>
              </a:rPr>
              <a:t>		~ 550 000 kvm kommersiella lokaler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Hyresintäkter			~ 5 miljarder/år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Underhåll/investering		~ 1,9 miljarder/år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Färdigställda bostäder		~ 430 </a:t>
            </a:r>
            <a:r>
              <a:rPr lang="sv-SE" sz="1600" baseline="0" err="1">
                <a:latin typeface="+mj-lt"/>
              </a:rPr>
              <a:t>st</a:t>
            </a:r>
            <a:r>
              <a:rPr lang="sv-SE" sz="1600" baseline="0">
                <a:latin typeface="+mj-lt"/>
              </a:rPr>
              <a:t> </a:t>
            </a:r>
            <a:r>
              <a:rPr lang="sv-SE" sz="1200" baseline="0">
                <a:latin typeface="+mj-lt"/>
              </a:rPr>
              <a:t>(2012)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Soliditet		   	   58%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Lånevolym			~ 15,6 miljarder kr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Fastighetsvärde		~ 63 miljarder kr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Antal anställda		~ 900 </a:t>
            </a:r>
            <a:r>
              <a:rPr lang="sv-SE" sz="1600" baseline="0" err="1">
                <a:latin typeface="+mj-lt"/>
              </a:rPr>
              <a:t>st</a:t>
            </a:r>
            <a:r>
              <a:rPr lang="sv-SE" sz="1600" baseline="0">
                <a:latin typeface="+mj-lt"/>
              </a:rPr>
              <a:t> i 10 bolag</a:t>
            </a:r>
            <a:endParaRPr lang="sv-SE" sz="1600">
              <a:latin typeface="+mj-lt"/>
            </a:endParaRPr>
          </a:p>
        </p:txBody>
      </p:sp>
      <p:sp>
        <p:nvSpPr>
          <p:cNvPr id="5" name="textruta 4"/>
          <p:cNvSpPr txBox="1"/>
          <p:nvPr userDrawn="1"/>
        </p:nvSpPr>
        <p:spPr>
          <a:xfrm>
            <a:off x="6732240" y="3841303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>
                <a:latin typeface="+mj-lt"/>
              </a:rPr>
              <a:t>Uppdaterad September 2013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12314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tterbo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ruta 33"/>
          <p:cNvSpPr txBox="1"/>
          <p:nvPr userDrawn="1"/>
        </p:nvSpPr>
        <p:spPr>
          <a:xfrm>
            <a:off x="386011" y="59507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(2012)</a:t>
            </a:r>
          </a:p>
        </p:txBody>
      </p:sp>
      <p:grpSp>
        <p:nvGrpSpPr>
          <p:cNvPr id="61" name="Grupp 60"/>
          <p:cNvGrpSpPr/>
          <p:nvPr userDrawn="1"/>
        </p:nvGrpSpPr>
        <p:grpSpPr>
          <a:xfrm>
            <a:off x="1538139" y="566643"/>
            <a:ext cx="7027741" cy="5245951"/>
            <a:chOff x="1574607" y="620688"/>
            <a:chExt cx="7027741" cy="5245951"/>
          </a:xfrm>
        </p:grpSpPr>
        <p:grpSp>
          <p:nvGrpSpPr>
            <p:cNvPr id="59" name="Grupp 58"/>
            <p:cNvGrpSpPr/>
            <p:nvPr userDrawn="1"/>
          </p:nvGrpSpPr>
          <p:grpSpPr>
            <a:xfrm>
              <a:off x="3635896" y="3402347"/>
              <a:ext cx="2667010" cy="1066664"/>
              <a:chOff x="623808" y="2207687"/>
              <a:chExt cx="2667010" cy="1066664"/>
            </a:xfrm>
          </p:grpSpPr>
          <p:grpSp>
            <p:nvGrpSpPr>
              <p:cNvPr id="32" name="Grupp 31"/>
              <p:cNvGrpSpPr/>
              <p:nvPr userDrawn="1"/>
            </p:nvGrpSpPr>
            <p:grpSpPr>
              <a:xfrm>
                <a:off x="752988" y="2539856"/>
                <a:ext cx="2345391" cy="734495"/>
                <a:chOff x="294992" y="2415004"/>
                <a:chExt cx="2345391" cy="734495"/>
              </a:xfrm>
            </p:grpSpPr>
            <p:grpSp>
              <p:nvGrpSpPr>
                <p:cNvPr id="27" name="Grupp 26"/>
                <p:cNvGrpSpPr/>
                <p:nvPr userDrawn="1"/>
              </p:nvGrpSpPr>
              <p:grpSpPr>
                <a:xfrm>
                  <a:off x="294992" y="2415004"/>
                  <a:ext cx="2261571" cy="380810"/>
                  <a:chOff x="6630909" y="2831387"/>
                  <a:chExt cx="2261571" cy="380810"/>
                </a:xfrm>
              </p:grpSpPr>
              <p:sp>
                <p:nvSpPr>
                  <p:cNvPr id="28" name="textruta 27"/>
                  <p:cNvSpPr txBox="1"/>
                  <p:nvPr/>
                </p:nvSpPr>
                <p:spPr>
                  <a:xfrm>
                    <a:off x="6630909" y="2904420"/>
                    <a:ext cx="226157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sv-S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pic>
                <p:nvPicPr>
                  <p:cNvPr id="29" name="Bildobjekt 28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26998" y="2831387"/>
                    <a:ext cx="1658282" cy="1921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0" name="textruta 29"/>
                <p:cNvSpPr txBox="1"/>
                <p:nvPr userDrawn="1"/>
              </p:nvSpPr>
              <p:spPr>
                <a:xfrm>
                  <a:off x="774983" y="2626279"/>
                  <a:ext cx="1865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170</a:t>
                  </a:r>
                  <a:r>
                    <a:rPr lang="sv-S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000</a:t>
                  </a:r>
                  <a:r>
                    <a:rPr lang="sv-S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kvm</a:t>
                  </a:r>
                </a:p>
                <a:p>
                  <a:endParaRPr lang="sv-SE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41" name="Rektangel med rundade hörn 40"/>
              <p:cNvSpPr/>
              <p:nvPr userDrawn="1"/>
            </p:nvSpPr>
            <p:spPr>
              <a:xfrm>
                <a:off x="623808" y="2207687"/>
                <a:ext cx="2667010" cy="1002545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" name="Grupp 5"/>
            <p:cNvGrpSpPr/>
            <p:nvPr userDrawn="1"/>
          </p:nvGrpSpPr>
          <p:grpSpPr>
            <a:xfrm>
              <a:off x="1574607" y="2898291"/>
              <a:ext cx="2421329" cy="1414899"/>
              <a:chOff x="2277270" y="908720"/>
              <a:chExt cx="2421329" cy="1414899"/>
            </a:xfrm>
          </p:grpSpPr>
          <p:grpSp>
            <p:nvGrpSpPr>
              <p:cNvPr id="17" name="Grupp 16"/>
              <p:cNvGrpSpPr/>
              <p:nvPr userDrawn="1"/>
            </p:nvGrpSpPr>
            <p:grpSpPr>
              <a:xfrm>
                <a:off x="2466351" y="1156802"/>
                <a:ext cx="2232248" cy="976054"/>
                <a:chOff x="7149856" y="3785325"/>
                <a:chExt cx="2232248" cy="976054"/>
              </a:xfrm>
            </p:grpSpPr>
            <p:pic>
              <p:nvPicPr>
                <p:cNvPr id="18" name="Bildobjekt 1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78919" y="3785325"/>
                  <a:ext cx="568726" cy="667463"/>
                </a:xfrm>
                <a:prstGeom prst="rect">
                  <a:avLst/>
                </a:prstGeom>
              </p:spPr>
            </p:pic>
            <p:sp>
              <p:nvSpPr>
                <p:cNvPr id="19" name="textruta 18"/>
                <p:cNvSpPr txBox="1"/>
                <p:nvPr/>
              </p:nvSpPr>
              <p:spPr>
                <a:xfrm>
                  <a:off x="7149856" y="4422825"/>
                  <a:ext cx="22322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drygt 2 700 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43" name="Rektangel med rundade hörn 42"/>
              <p:cNvSpPr/>
              <p:nvPr userDrawn="1"/>
            </p:nvSpPr>
            <p:spPr>
              <a:xfrm>
                <a:off x="2277270" y="908720"/>
                <a:ext cx="1867270" cy="1414899"/>
              </a:xfrm>
              <a:prstGeom prst="roundRect">
                <a:avLst/>
              </a:prstGeom>
              <a:noFill/>
              <a:ln>
                <a:solidFill>
                  <a:srgbClr val="DE7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" name="Grupp 3"/>
            <p:cNvGrpSpPr/>
            <p:nvPr userDrawn="1"/>
          </p:nvGrpSpPr>
          <p:grpSpPr>
            <a:xfrm>
              <a:off x="6520062" y="3258331"/>
              <a:ext cx="1508322" cy="1200779"/>
              <a:chOff x="831429" y="3379905"/>
              <a:chExt cx="1508322" cy="1200779"/>
            </a:xfrm>
          </p:grpSpPr>
          <p:pic>
            <p:nvPicPr>
              <p:cNvPr id="26" name="Bildobjekt 25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632" y="3717032"/>
                <a:ext cx="709294" cy="539064"/>
              </a:xfrm>
              <a:prstGeom prst="rect">
                <a:avLst/>
              </a:prstGeom>
            </p:spPr>
          </p:pic>
          <p:sp>
            <p:nvSpPr>
              <p:cNvPr id="45" name="Rektangel med rundade hörn 44"/>
              <p:cNvSpPr/>
              <p:nvPr userDrawn="1"/>
            </p:nvSpPr>
            <p:spPr>
              <a:xfrm>
                <a:off x="831429" y="3379905"/>
                <a:ext cx="1508322" cy="1200779"/>
              </a:xfrm>
              <a:prstGeom prst="round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" name="Grupp 4"/>
            <p:cNvGrpSpPr/>
            <p:nvPr userDrawn="1"/>
          </p:nvGrpSpPr>
          <p:grpSpPr>
            <a:xfrm>
              <a:off x="1574607" y="4524999"/>
              <a:ext cx="2208280" cy="1306088"/>
              <a:chOff x="3744230" y="2634130"/>
              <a:chExt cx="2208280" cy="1306088"/>
            </a:xfrm>
          </p:grpSpPr>
          <p:grpSp>
            <p:nvGrpSpPr>
              <p:cNvPr id="8" name="Grupp 7"/>
              <p:cNvGrpSpPr/>
              <p:nvPr userDrawn="1"/>
            </p:nvGrpSpPr>
            <p:grpSpPr>
              <a:xfrm>
                <a:off x="3806647" y="2890899"/>
                <a:ext cx="2145863" cy="826133"/>
                <a:chOff x="3693527" y="1257022"/>
                <a:chExt cx="2145863" cy="826133"/>
              </a:xfrm>
            </p:grpSpPr>
            <p:pic>
              <p:nvPicPr>
                <p:cNvPr id="9" name="Bildobjekt 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0836" y="1257022"/>
                  <a:ext cx="714316" cy="489006"/>
                </a:xfrm>
                <a:prstGeom prst="rect">
                  <a:avLst/>
                </a:prstGeom>
              </p:spPr>
            </p:pic>
            <p:sp>
              <p:nvSpPr>
                <p:cNvPr id="10" name="textruta 9"/>
                <p:cNvSpPr txBox="1"/>
                <p:nvPr/>
              </p:nvSpPr>
              <p:spPr>
                <a:xfrm>
                  <a:off x="3693527" y="1744601"/>
                  <a:ext cx="21458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över 26 000 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48" name="Rektangel med rundade hörn 47"/>
              <p:cNvSpPr/>
              <p:nvPr userDrawn="1"/>
            </p:nvSpPr>
            <p:spPr>
              <a:xfrm>
                <a:off x="3744230" y="2634130"/>
                <a:ext cx="1867270" cy="1306088"/>
              </a:xfrm>
              <a:prstGeom prst="round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0" name="Grupp 59"/>
            <p:cNvGrpSpPr/>
            <p:nvPr userDrawn="1"/>
          </p:nvGrpSpPr>
          <p:grpSpPr>
            <a:xfrm>
              <a:off x="3635895" y="1988840"/>
              <a:ext cx="2520281" cy="1200779"/>
              <a:chOff x="1892458" y="1580149"/>
              <a:chExt cx="2520281" cy="1200779"/>
            </a:xfrm>
          </p:grpSpPr>
          <p:grpSp>
            <p:nvGrpSpPr>
              <p:cNvPr id="33" name="Grupp 32"/>
              <p:cNvGrpSpPr/>
              <p:nvPr userDrawn="1"/>
            </p:nvGrpSpPr>
            <p:grpSpPr>
              <a:xfrm>
                <a:off x="2095292" y="1794044"/>
                <a:ext cx="2016224" cy="792088"/>
                <a:chOff x="6012160" y="3536505"/>
                <a:chExt cx="2016224" cy="792088"/>
              </a:xfrm>
            </p:grpSpPr>
            <p:pic>
              <p:nvPicPr>
                <p:cNvPr id="20" name="Bildobjekt 19"/>
                <p:cNvPicPr>
                  <a:picLocks noChangeAspect="1"/>
                </p:cNvPicPr>
                <p:nvPr userDrawn="1"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3370" y="3536505"/>
                  <a:ext cx="1263968" cy="428636"/>
                </a:xfrm>
                <a:prstGeom prst="rect">
                  <a:avLst/>
                </a:prstGeom>
              </p:spPr>
            </p:pic>
            <p:sp>
              <p:nvSpPr>
                <p:cNvPr id="21" name="textruta 20"/>
                <p:cNvSpPr txBox="1"/>
                <p:nvPr userDrawn="1"/>
              </p:nvSpPr>
              <p:spPr>
                <a:xfrm>
                  <a:off x="6012160" y="4020816"/>
                  <a:ext cx="20162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>
                      <a:latin typeface="+mj-lt"/>
                    </a:rPr>
                    <a:t>Bostadsrätter/egna hem</a:t>
                  </a:r>
                </a:p>
              </p:txBody>
            </p:sp>
          </p:grpSp>
          <p:sp>
            <p:nvSpPr>
              <p:cNvPr id="50" name="Rektangel med rundade hörn 49"/>
              <p:cNvSpPr/>
              <p:nvPr userDrawn="1"/>
            </p:nvSpPr>
            <p:spPr>
              <a:xfrm>
                <a:off x="1892458" y="1580149"/>
                <a:ext cx="2520281" cy="1200779"/>
              </a:xfrm>
              <a:prstGeom prst="roundRect">
                <a:avLst/>
              </a:prstGeom>
              <a:noFill/>
              <a:ln>
                <a:solidFill>
                  <a:srgbClr val="64A7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8" name="Grupp 57"/>
            <p:cNvGrpSpPr/>
            <p:nvPr userDrawn="1"/>
          </p:nvGrpSpPr>
          <p:grpSpPr>
            <a:xfrm>
              <a:off x="3635896" y="4622213"/>
              <a:ext cx="4648621" cy="1244426"/>
              <a:chOff x="4946139" y="5031944"/>
              <a:chExt cx="4648621" cy="1244426"/>
            </a:xfrm>
          </p:grpSpPr>
          <p:grpSp>
            <p:nvGrpSpPr>
              <p:cNvPr id="22" name="Grupp 21"/>
              <p:cNvGrpSpPr/>
              <p:nvPr userDrawn="1"/>
            </p:nvGrpSpPr>
            <p:grpSpPr>
              <a:xfrm>
                <a:off x="5520353" y="5321178"/>
                <a:ext cx="4074407" cy="955192"/>
                <a:chOff x="464549" y="2564904"/>
                <a:chExt cx="4074407" cy="955192"/>
              </a:xfrm>
            </p:grpSpPr>
            <p:pic>
              <p:nvPicPr>
                <p:cNvPr id="23" name="Bildobjekt 2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8896" y="2564904"/>
                  <a:ext cx="1185693" cy="330512"/>
                </a:xfrm>
                <a:prstGeom prst="rect">
                  <a:avLst/>
                </a:prstGeom>
              </p:spPr>
            </p:pic>
            <p:sp>
              <p:nvSpPr>
                <p:cNvPr id="24" name="textruta 23"/>
                <p:cNvSpPr txBox="1"/>
                <p:nvPr/>
              </p:nvSpPr>
              <p:spPr>
                <a:xfrm>
                  <a:off x="464549" y="2935321"/>
                  <a:ext cx="407440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Äger</a:t>
                  </a:r>
                  <a:r>
                    <a:rPr lang="sv-SE" sz="16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9 500</a:t>
                  </a:r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/förvaltar</a:t>
                  </a:r>
                  <a:r>
                    <a:rPr lang="sv-SE" sz="16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30 500 p</a:t>
                  </a:r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-platser</a:t>
                  </a:r>
                </a:p>
                <a:p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51" name="Rektangel med rundade hörn 50"/>
              <p:cNvSpPr/>
              <p:nvPr userDrawn="1"/>
            </p:nvSpPr>
            <p:spPr>
              <a:xfrm>
                <a:off x="4946139" y="5031944"/>
                <a:ext cx="4390637" cy="1200779"/>
              </a:xfrm>
              <a:prstGeom prst="roundRect">
                <a:avLst/>
              </a:prstGeom>
              <a:noFill/>
              <a:ln>
                <a:solidFill>
                  <a:srgbClr val="84B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7" name="Grupp 6"/>
            <p:cNvGrpSpPr/>
            <p:nvPr userDrawn="1"/>
          </p:nvGrpSpPr>
          <p:grpSpPr>
            <a:xfrm>
              <a:off x="6361567" y="1916832"/>
              <a:ext cx="2240781" cy="1200779"/>
              <a:chOff x="5199530" y="545840"/>
              <a:chExt cx="2240781" cy="1200779"/>
            </a:xfrm>
          </p:grpSpPr>
          <p:grpSp>
            <p:nvGrpSpPr>
              <p:cNvPr id="11" name="Grupp 10"/>
              <p:cNvGrpSpPr/>
              <p:nvPr userDrawn="1"/>
            </p:nvGrpSpPr>
            <p:grpSpPr>
              <a:xfrm>
                <a:off x="5354793" y="858198"/>
                <a:ext cx="2085518" cy="626586"/>
                <a:chOff x="873357" y="1259154"/>
                <a:chExt cx="2085518" cy="626586"/>
              </a:xfrm>
            </p:grpSpPr>
            <p:pic>
              <p:nvPicPr>
                <p:cNvPr id="12" name="Bildobjekt 11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6600" y="1259154"/>
                  <a:ext cx="939069" cy="333385"/>
                </a:xfrm>
                <a:prstGeom prst="rect">
                  <a:avLst/>
                </a:prstGeom>
              </p:spPr>
            </p:pic>
            <p:sp>
              <p:nvSpPr>
                <p:cNvPr id="13" name="textruta 12"/>
                <p:cNvSpPr txBox="1"/>
                <p:nvPr/>
              </p:nvSpPr>
              <p:spPr>
                <a:xfrm>
                  <a:off x="873357" y="1547186"/>
                  <a:ext cx="208551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23</a:t>
                  </a:r>
                  <a:r>
                    <a:rPr lang="sv-SE" sz="16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000</a:t>
                  </a:r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52" name="Rektangel med rundade hörn 51"/>
              <p:cNvSpPr/>
              <p:nvPr userDrawn="1"/>
            </p:nvSpPr>
            <p:spPr>
              <a:xfrm>
                <a:off x="5199530" y="545840"/>
                <a:ext cx="1664715" cy="1200779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" name="Grupp 1"/>
            <p:cNvGrpSpPr/>
            <p:nvPr userDrawn="1"/>
          </p:nvGrpSpPr>
          <p:grpSpPr>
            <a:xfrm>
              <a:off x="5566921" y="1052736"/>
              <a:ext cx="2461463" cy="679039"/>
              <a:chOff x="1379763" y="5726174"/>
              <a:chExt cx="2461463" cy="679039"/>
            </a:xfrm>
          </p:grpSpPr>
          <p:pic>
            <p:nvPicPr>
              <p:cNvPr id="25" name="Bildobjekt 24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5006" y="5939991"/>
                <a:ext cx="2240787" cy="297321"/>
              </a:xfrm>
              <a:prstGeom prst="rect">
                <a:avLst/>
              </a:prstGeom>
            </p:spPr>
          </p:pic>
          <p:sp>
            <p:nvSpPr>
              <p:cNvPr id="53" name="Rektangel med rundade hörn 52"/>
              <p:cNvSpPr/>
              <p:nvPr userDrawn="1"/>
            </p:nvSpPr>
            <p:spPr>
              <a:xfrm>
                <a:off x="1379763" y="5726174"/>
                <a:ext cx="2461463" cy="67903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" name="Grupp 2"/>
            <p:cNvGrpSpPr/>
            <p:nvPr userDrawn="1"/>
          </p:nvGrpSpPr>
          <p:grpSpPr>
            <a:xfrm>
              <a:off x="1583990" y="1484784"/>
              <a:ext cx="1691866" cy="1200779"/>
              <a:chOff x="1223950" y="4431554"/>
              <a:chExt cx="1691866" cy="1200779"/>
            </a:xfrm>
          </p:grpSpPr>
          <p:pic>
            <p:nvPicPr>
              <p:cNvPr id="31" name="Bildobjekt 30"/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2984" y="4797152"/>
                <a:ext cx="958139" cy="493810"/>
              </a:xfrm>
              <a:prstGeom prst="rect">
                <a:avLst/>
              </a:prstGeom>
            </p:spPr>
          </p:pic>
          <p:sp>
            <p:nvSpPr>
              <p:cNvPr id="54" name="Rektangel med rundade hörn 53"/>
              <p:cNvSpPr/>
              <p:nvPr userDrawn="1"/>
            </p:nvSpPr>
            <p:spPr>
              <a:xfrm>
                <a:off x="1223950" y="4431554"/>
                <a:ext cx="1691866" cy="1200779"/>
              </a:xfrm>
              <a:prstGeom prst="round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6" name="Grupp 55"/>
            <p:cNvGrpSpPr/>
            <p:nvPr userDrawn="1"/>
          </p:nvGrpSpPr>
          <p:grpSpPr>
            <a:xfrm>
              <a:off x="3438902" y="620688"/>
              <a:ext cx="3260192" cy="1200779"/>
              <a:chOff x="6243544" y="1569049"/>
              <a:chExt cx="3260192" cy="1200779"/>
            </a:xfrm>
          </p:grpSpPr>
          <p:grpSp>
            <p:nvGrpSpPr>
              <p:cNvPr id="14" name="Grupp 13"/>
              <p:cNvGrpSpPr/>
              <p:nvPr userDrawn="1"/>
            </p:nvGrpSpPr>
            <p:grpSpPr>
              <a:xfrm>
                <a:off x="6411062" y="1898411"/>
                <a:ext cx="3092674" cy="594485"/>
                <a:chOff x="6648995" y="1377866"/>
                <a:chExt cx="3092674" cy="594485"/>
              </a:xfrm>
            </p:grpSpPr>
            <p:pic>
              <p:nvPicPr>
                <p:cNvPr id="15" name="Bildobjekt 14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8660" y="1377866"/>
                  <a:ext cx="1339018" cy="267467"/>
                </a:xfrm>
                <a:prstGeom prst="rect">
                  <a:avLst/>
                </a:prstGeom>
              </p:spPr>
            </p:pic>
            <p:sp>
              <p:nvSpPr>
                <p:cNvPr id="16" name="textruta 15"/>
                <p:cNvSpPr txBox="1"/>
                <p:nvPr/>
              </p:nvSpPr>
              <p:spPr>
                <a:xfrm>
                  <a:off x="6648995" y="1633797"/>
                  <a:ext cx="309267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drygt 18 000 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55" name="Rektangel med rundade hörn 54"/>
              <p:cNvSpPr/>
              <p:nvPr userDrawn="1"/>
            </p:nvSpPr>
            <p:spPr>
              <a:xfrm>
                <a:off x="6243544" y="1569049"/>
                <a:ext cx="1935005" cy="1200779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36" name="Platshållare för datum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7" name="Platshållare för bildnumm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204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3" y="414189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err="1">
                <a:latin typeface="+mj-lt"/>
              </a:rPr>
              <a:t>Framtidenkoncernen</a:t>
            </a:r>
            <a:r>
              <a:rPr lang="sv-SE" sz="3000" baseline="0">
                <a:latin typeface="+mj-lt"/>
              </a:rPr>
              <a:t> </a:t>
            </a:r>
            <a:endParaRPr lang="sv-SE" sz="2400">
              <a:latin typeface="+mj-lt"/>
            </a:endParaRPr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799009" y="1412776"/>
            <a:ext cx="7733431" cy="1152128"/>
          </a:xfrm>
          <a:prstGeom prst="round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textruta 30"/>
          <p:cNvSpPr txBox="1"/>
          <p:nvPr userDrawn="1"/>
        </p:nvSpPr>
        <p:spPr>
          <a:xfrm>
            <a:off x="3331105" y="1804174"/>
            <a:ext cx="268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0">
                <a:solidFill>
                  <a:schemeClr val="bg1"/>
                </a:solidFill>
                <a:latin typeface="+mj-lt"/>
              </a:rPr>
              <a:t>Förvaltnings AB Framtiden</a:t>
            </a:r>
          </a:p>
        </p:txBody>
      </p:sp>
      <p:grpSp>
        <p:nvGrpSpPr>
          <p:cNvPr id="44" name="Grupp 43"/>
          <p:cNvGrpSpPr/>
          <p:nvPr userDrawn="1"/>
        </p:nvGrpSpPr>
        <p:grpSpPr>
          <a:xfrm>
            <a:off x="831429" y="274131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7" name="Rektangel med rundade hörn 6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textruta 40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Familje-bostäder</a:t>
              </a:r>
            </a:p>
          </p:txBody>
        </p:sp>
      </p:grpSp>
      <p:grpSp>
        <p:nvGrpSpPr>
          <p:cNvPr id="45" name="Grupp 44"/>
          <p:cNvGrpSpPr/>
          <p:nvPr userDrawn="1"/>
        </p:nvGrpSpPr>
        <p:grpSpPr>
          <a:xfrm>
            <a:off x="2387030" y="274131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46" name="Rektangel med rundade hörn 45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textruta 46"/>
            <p:cNvSpPr txBox="1"/>
            <p:nvPr userDrawn="1"/>
          </p:nvSpPr>
          <p:spPr>
            <a:xfrm>
              <a:off x="943025" y="3032601"/>
              <a:ext cx="122413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Poseidon</a:t>
              </a:r>
            </a:p>
          </p:txBody>
        </p:sp>
      </p:grpSp>
      <p:sp>
        <p:nvSpPr>
          <p:cNvPr id="49" name="Rektangel med rundade hörn 48"/>
          <p:cNvSpPr/>
          <p:nvPr userDrawn="1"/>
        </p:nvSpPr>
        <p:spPr>
          <a:xfrm>
            <a:off x="3952156" y="2741318"/>
            <a:ext cx="1436315" cy="120077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textruta 49"/>
          <p:cNvSpPr txBox="1"/>
          <p:nvPr userDrawn="1"/>
        </p:nvSpPr>
        <p:spPr>
          <a:xfrm>
            <a:off x="4063752" y="303260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>
                <a:solidFill>
                  <a:schemeClr val="bg1"/>
                </a:solidFill>
                <a:latin typeface="+mj-lt"/>
              </a:rPr>
              <a:t>Egnahems-bolaget</a:t>
            </a:r>
          </a:p>
        </p:txBody>
      </p:sp>
      <p:grpSp>
        <p:nvGrpSpPr>
          <p:cNvPr id="51" name="Grupp 50"/>
          <p:cNvGrpSpPr/>
          <p:nvPr userDrawn="1"/>
        </p:nvGrpSpPr>
        <p:grpSpPr>
          <a:xfrm>
            <a:off x="5526807" y="2741318"/>
            <a:ext cx="1436315" cy="1200779"/>
            <a:chOff x="831429" y="2741319"/>
            <a:chExt cx="1436315" cy="1200779"/>
          </a:xfrm>
          <a:solidFill>
            <a:schemeClr val="accent4"/>
          </a:solidFill>
        </p:grpSpPr>
        <p:sp>
          <p:nvSpPr>
            <p:cNvPr id="52" name="Rektangel med rundade hörn 51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textruta 52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Störnings-jouren</a:t>
              </a:r>
            </a:p>
          </p:txBody>
        </p:sp>
      </p:grpSp>
      <p:grpSp>
        <p:nvGrpSpPr>
          <p:cNvPr id="54" name="Grupp 53"/>
          <p:cNvGrpSpPr/>
          <p:nvPr userDrawn="1"/>
        </p:nvGrpSpPr>
        <p:grpSpPr>
          <a:xfrm>
            <a:off x="7101458" y="2741319"/>
            <a:ext cx="1436315" cy="1200779"/>
            <a:chOff x="831429" y="2741319"/>
            <a:chExt cx="1436315" cy="1200779"/>
          </a:xfrm>
          <a:solidFill>
            <a:schemeClr val="accent5"/>
          </a:solidFill>
        </p:grpSpPr>
        <p:sp>
          <p:nvSpPr>
            <p:cNvPr id="55" name="Rektangel med rundade hörn 54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6" name="textruta 55"/>
            <p:cNvSpPr txBox="1"/>
            <p:nvPr userDrawn="1"/>
          </p:nvSpPr>
          <p:spPr>
            <a:xfrm>
              <a:off x="943025" y="3032601"/>
              <a:ext cx="122413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 err="1">
                  <a:solidFill>
                    <a:schemeClr val="bg1"/>
                  </a:solidFill>
                  <a:latin typeface="+mj-lt"/>
                </a:rPr>
                <a:t>Rysåsen</a:t>
              </a:r>
              <a:endParaRPr lang="sv-SE" sz="180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9" name="Grupp 78"/>
          <p:cNvGrpSpPr/>
          <p:nvPr userDrawn="1"/>
        </p:nvGrpSpPr>
        <p:grpSpPr>
          <a:xfrm>
            <a:off x="831429" y="410042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92" name="Rektangel med rundade hörn 91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3" name="textruta 92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Bostads-bolaget</a:t>
              </a:r>
            </a:p>
          </p:txBody>
        </p:sp>
      </p:grpSp>
      <p:grpSp>
        <p:nvGrpSpPr>
          <p:cNvPr id="80" name="Grupp 79"/>
          <p:cNvGrpSpPr/>
          <p:nvPr userDrawn="1"/>
        </p:nvGrpSpPr>
        <p:grpSpPr>
          <a:xfrm>
            <a:off x="2387030" y="410042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90" name="Rektangel med rundade hörn 89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1" name="textruta 90"/>
            <p:cNvSpPr txBox="1"/>
            <p:nvPr userDrawn="1"/>
          </p:nvSpPr>
          <p:spPr>
            <a:xfrm>
              <a:off x="914449" y="3032601"/>
              <a:ext cx="132471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Gårdstens-bostäder</a:t>
              </a:r>
            </a:p>
          </p:txBody>
        </p:sp>
      </p:grpSp>
      <p:sp>
        <p:nvSpPr>
          <p:cNvPr id="88" name="Rektangel med rundade hörn 87"/>
          <p:cNvSpPr/>
          <p:nvPr userDrawn="1"/>
        </p:nvSpPr>
        <p:spPr>
          <a:xfrm>
            <a:off x="3952156" y="4100428"/>
            <a:ext cx="1436315" cy="120077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textruta 88"/>
          <p:cNvSpPr txBox="1"/>
          <p:nvPr userDrawn="1"/>
        </p:nvSpPr>
        <p:spPr>
          <a:xfrm>
            <a:off x="4063752" y="439171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>
                <a:solidFill>
                  <a:schemeClr val="bg1"/>
                </a:solidFill>
                <a:latin typeface="+mj-lt"/>
              </a:rPr>
              <a:t>Bygga Hem</a:t>
            </a:r>
          </a:p>
        </p:txBody>
      </p:sp>
      <p:grpSp>
        <p:nvGrpSpPr>
          <p:cNvPr id="82" name="Grupp 81"/>
          <p:cNvGrpSpPr/>
          <p:nvPr userDrawn="1"/>
        </p:nvGrpSpPr>
        <p:grpSpPr>
          <a:xfrm>
            <a:off x="5526807" y="4100428"/>
            <a:ext cx="1436315" cy="1200779"/>
            <a:chOff x="831429" y="2741319"/>
            <a:chExt cx="1436315" cy="1200779"/>
          </a:xfrm>
          <a:solidFill>
            <a:schemeClr val="accent4"/>
          </a:solidFill>
        </p:grpSpPr>
        <p:sp>
          <p:nvSpPr>
            <p:cNvPr id="86" name="Rektangel med rundade hörn 85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7" name="textruta 86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Parkerings-bolaget</a:t>
              </a:r>
            </a:p>
          </p:txBody>
        </p:sp>
      </p:grpSp>
      <p:sp>
        <p:nvSpPr>
          <p:cNvPr id="84" name="Rektangel med rundade hörn 83"/>
          <p:cNvSpPr/>
          <p:nvPr userDrawn="1"/>
        </p:nvSpPr>
        <p:spPr>
          <a:xfrm>
            <a:off x="7101458" y="4100429"/>
            <a:ext cx="1436315" cy="120077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textruta 84"/>
          <p:cNvSpPr txBox="1"/>
          <p:nvPr userDrawn="1"/>
        </p:nvSpPr>
        <p:spPr>
          <a:xfrm>
            <a:off x="7072882" y="4391711"/>
            <a:ext cx="150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>
                <a:solidFill>
                  <a:schemeClr val="bg1"/>
                </a:solidFill>
                <a:latin typeface="+mj-lt"/>
              </a:rPr>
              <a:t>Scandinavium</a:t>
            </a:r>
          </a:p>
        </p:txBody>
      </p:sp>
      <p:grpSp>
        <p:nvGrpSpPr>
          <p:cNvPr id="94" name="Grupp 93"/>
          <p:cNvGrpSpPr/>
          <p:nvPr userDrawn="1"/>
        </p:nvGrpSpPr>
        <p:grpSpPr>
          <a:xfrm>
            <a:off x="5526806" y="5445224"/>
            <a:ext cx="1436315" cy="1200779"/>
            <a:chOff x="831429" y="2741319"/>
            <a:chExt cx="1436315" cy="1200779"/>
          </a:xfrm>
          <a:solidFill>
            <a:schemeClr val="accent4"/>
          </a:solidFill>
        </p:grpSpPr>
        <p:sp>
          <p:nvSpPr>
            <p:cNvPr id="95" name="Rektangel med rundade hörn 94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textruta 95"/>
            <p:cNvSpPr txBox="1"/>
            <p:nvPr userDrawn="1"/>
          </p:nvSpPr>
          <p:spPr>
            <a:xfrm>
              <a:off x="904924" y="3032601"/>
              <a:ext cx="132471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Göteborgs-Lokaler</a:t>
              </a:r>
            </a:p>
          </p:txBody>
        </p:sp>
      </p:grpSp>
      <p:sp>
        <p:nvSpPr>
          <p:cNvPr id="97" name="textruta 96"/>
          <p:cNvSpPr txBox="1"/>
          <p:nvPr userDrawn="1"/>
        </p:nvSpPr>
        <p:spPr>
          <a:xfrm>
            <a:off x="725513" y="5353471"/>
            <a:ext cx="455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err="1">
                <a:latin typeface="+mj-lt"/>
              </a:rPr>
              <a:t>Framtidenkoncernen</a:t>
            </a:r>
            <a:r>
              <a:rPr lang="sv-SE">
                <a:latin typeface="+mj-lt"/>
              </a:rPr>
              <a:t> är helägd av Göteborgs stad</a:t>
            </a:r>
          </a:p>
          <a:p>
            <a:r>
              <a:rPr lang="sv-SE">
                <a:latin typeface="+mj-lt"/>
              </a:rPr>
              <a:t>(2012)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9119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Ägardirek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323528" y="1397094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800">
                <a:latin typeface="+mj-lt"/>
              </a:rPr>
              <a:t>Vi</a:t>
            </a:r>
            <a:r>
              <a:rPr lang="sv-SE" sz="1800" baseline="0">
                <a:latin typeface="+mj-lt"/>
              </a:rPr>
              <a:t> ska vara en strategisk aktör i syfte att stärka Göteborgs roll som regioncentrum och stadens utveckling i övrigt. </a:t>
            </a:r>
          </a:p>
          <a:p>
            <a:pPr algn="l"/>
            <a:endParaRPr lang="sv-SE" sz="1200" baseline="0">
              <a:latin typeface="+mj-lt"/>
            </a:endParaRPr>
          </a:p>
          <a:p>
            <a:pPr algn="l"/>
            <a:r>
              <a:rPr lang="sv-SE" sz="1800" baseline="0">
                <a:latin typeface="+mj-lt"/>
              </a:rPr>
              <a:t>Vi ska bidra till att nya bostäder tillskapas och att våra bostäder och områden utformas och förvaltas så att de bidrar till en attraktiv bostadsmarknad i Göteborg.</a:t>
            </a:r>
          </a:p>
          <a:p>
            <a:pPr algn="r"/>
            <a:r>
              <a:rPr lang="sv-SE" sz="1400" i="1" baseline="0">
                <a:latin typeface="+mj-lt"/>
              </a:rPr>
              <a:t>Utdrag ur ägardirektivet</a:t>
            </a:r>
          </a:p>
          <a:p>
            <a:pPr algn="l"/>
            <a:endParaRPr lang="sv-SE" sz="1400" i="1">
              <a:latin typeface="+mj-lt"/>
            </a:endParaRP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/>
          <a:stretch/>
        </p:blipFill>
        <p:spPr>
          <a:xfrm>
            <a:off x="238124" y="2996952"/>
            <a:ext cx="8924925" cy="3066288"/>
          </a:xfrm>
          <a:prstGeom prst="rect">
            <a:avLst/>
          </a:prstGeom>
        </p:spPr>
      </p:pic>
      <p:sp>
        <p:nvSpPr>
          <p:cNvPr id="3" name="textruta 2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err="1">
                <a:latin typeface="+mj-lt"/>
              </a:rPr>
              <a:t>Framtidenkoncernen</a:t>
            </a:r>
            <a:r>
              <a:rPr lang="sv-SE" sz="3000">
                <a:latin typeface="+mj-lt"/>
              </a:rPr>
              <a:t> – en del av Göteborg</a:t>
            </a:r>
            <a:r>
              <a:rPr lang="sv-SE" sz="3000" baseline="0">
                <a:latin typeface="+mj-lt"/>
              </a:rPr>
              <a:t> </a:t>
            </a:r>
            <a:endParaRPr lang="sv-SE" sz="2400">
              <a:latin typeface="+mj-lt"/>
            </a:endParaRP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14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1484784"/>
            <a:ext cx="3240360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4067944" y="1484784"/>
            <a:ext cx="4752528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92716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39987"/>
            <a:ext cx="3600400" cy="2561222"/>
          </a:xfrm>
          <a:prstGeom prst="rect">
            <a:avLst/>
          </a:prstGeom>
        </p:spPr>
      </p:pic>
      <p:sp>
        <p:nvSpPr>
          <p:cNvPr id="9" name="textruta 8"/>
          <p:cNvSpPr txBox="1"/>
          <p:nvPr userDrawn="1"/>
        </p:nvSpPr>
        <p:spPr>
          <a:xfrm>
            <a:off x="233635" y="5301208"/>
            <a:ext cx="8910365" cy="55399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000">
                <a:solidFill>
                  <a:schemeClr val="bg1"/>
                </a:solidFill>
                <a:latin typeface="+mj-lt"/>
              </a:rPr>
              <a:t>Vi bygger det hållbara</a:t>
            </a:r>
            <a:r>
              <a:rPr lang="sv-SE" sz="3000" baseline="0">
                <a:solidFill>
                  <a:schemeClr val="bg1"/>
                </a:solidFill>
                <a:latin typeface="+mj-lt"/>
              </a:rPr>
              <a:t> samhället för Framtiden</a:t>
            </a:r>
            <a:endParaRPr lang="sv-SE" sz="30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5" y="2700227"/>
            <a:ext cx="3923928" cy="2614859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5" r="26294" b="27121"/>
          <a:stretch/>
        </p:blipFill>
        <p:spPr>
          <a:xfrm>
            <a:off x="233635" y="0"/>
            <a:ext cx="2400011" cy="272158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t="9868" r="8426" b="4176"/>
          <a:stretch/>
        </p:blipFill>
        <p:spPr>
          <a:xfrm>
            <a:off x="2633645" y="0"/>
            <a:ext cx="4002573" cy="2739986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6" t="30467" b="10595"/>
          <a:stretch/>
        </p:blipFill>
        <p:spPr>
          <a:xfrm>
            <a:off x="6395047" y="1"/>
            <a:ext cx="2748952" cy="5301208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54533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färsi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err="1">
                <a:latin typeface="+mj-lt"/>
              </a:rPr>
              <a:t>Framtidenkoncernen</a:t>
            </a:r>
            <a:r>
              <a:rPr lang="sv-SE" sz="3000">
                <a:latin typeface="+mj-lt"/>
              </a:rPr>
              <a:t> – en del av Göteborg</a:t>
            </a:r>
            <a:r>
              <a:rPr lang="sv-SE" sz="3000" baseline="0">
                <a:latin typeface="+mj-lt"/>
              </a:rPr>
              <a:t> </a:t>
            </a:r>
            <a:endParaRPr lang="sv-SE" sz="2400">
              <a:latin typeface="+mj-lt"/>
            </a:endParaRP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8" t="13315" r="-844" b="2580"/>
          <a:stretch/>
        </p:blipFill>
        <p:spPr>
          <a:xfrm>
            <a:off x="150937" y="1238250"/>
            <a:ext cx="3835474" cy="2353816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241994" y="3591632"/>
            <a:ext cx="8902005" cy="2429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 userDrawn="1"/>
        </p:nvSpPr>
        <p:spPr>
          <a:xfrm>
            <a:off x="613982" y="3661474"/>
            <a:ext cx="7800650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sv-SE" sz="1600">
                <a:latin typeface="+mj-lt"/>
              </a:rPr>
              <a:t>Koncernen</a:t>
            </a:r>
            <a:r>
              <a:rPr lang="sv-SE" sz="1800">
                <a:latin typeface="+mj-lt"/>
              </a:rPr>
              <a:t> </a:t>
            </a:r>
            <a:r>
              <a:rPr lang="sv-SE" sz="1800" b="1">
                <a:latin typeface="+mj-lt"/>
              </a:rPr>
              <a:t>skapar affärsmässig samhällsnytta </a:t>
            </a:r>
            <a:r>
              <a:rPr lang="sv-SE" sz="1600">
                <a:latin typeface="+mj-lt"/>
              </a:rPr>
              <a:t>och är en </a:t>
            </a:r>
            <a:r>
              <a:rPr lang="sv-SE" sz="1800" b="1">
                <a:latin typeface="+mj-lt"/>
              </a:rPr>
              <a:t>strategisk aktör </a:t>
            </a:r>
            <a:r>
              <a:rPr lang="sv-SE" sz="1600">
                <a:latin typeface="+mj-lt"/>
              </a:rPr>
              <a:t>i syfte att </a:t>
            </a:r>
            <a:r>
              <a:rPr lang="sv-SE" sz="1800" b="1">
                <a:latin typeface="+mj-lt"/>
              </a:rPr>
              <a:t>stärka Göteborg som bostadsort och regioncentrum.</a:t>
            </a:r>
          </a:p>
          <a:p>
            <a:pPr>
              <a:spcBef>
                <a:spcPts val="200"/>
              </a:spcBef>
            </a:pPr>
            <a:endParaRPr lang="sv-SE" sz="500">
              <a:latin typeface="+mj-lt"/>
            </a:endParaRPr>
          </a:p>
          <a:p>
            <a:pPr>
              <a:spcBef>
                <a:spcPts val="200"/>
              </a:spcBef>
            </a:pPr>
            <a:r>
              <a:rPr lang="sv-SE" sz="1600">
                <a:latin typeface="+mj-lt"/>
              </a:rPr>
              <a:t>Vi ska </a:t>
            </a:r>
            <a:r>
              <a:rPr lang="sv-SE" sz="1800" b="1">
                <a:latin typeface="+mj-lt"/>
              </a:rPr>
              <a:t>erbjuda bostäder åt alla typer av bostadskonsumenter</a:t>
            </a:r>
            <a:r>
              <a:rPr lang="sv-SE" sz="1800">
                <a:latin typeface="+mj-lt"/>
              </a:rPr>
              <a:t>, </a:t>
            </a:r>
            <a:r>
              <a:rPr lang="sv-SE" sz="1800" b="1">
                <a:latin typeface="+mj-lt"/>
              </a:rPr>
              <a:t>utveckla torg och mötesplatser</a:t>
            </a:r>
            <a:r>
              <a:rPr lang="sv-SE" sz="1800">
                <a:latin typeface="+mj-lt"/>
              </a:rPr>
              <a:t> </a:t>
            </a:r>
            <a:r>
              <a:rPr lang="sv-SE" sz="1600">
                <a:latin typeface="+mj-lt"/>
              </a:rPr>
              <a:t>med ett varierat utbud av lokaler för butik, kontor och lager samt</a:t>
            </a:r>
            <a:r>
              <a:rPr lang="sv-SE" sz="1800">
                <a:latin typeface="+mj-lt"/>
              </a:rPr>
              <a:t> </a:t>
            </a:r>
            <a:r>
              <a:rPr lang="sv-SE" sz="1800" b="1">
                <a:latin typeface="+mj-lt"/>
              </a:rPr>
              <a:t>tillhandahålla attraktiva parkeringsmöjligheter.</a:t>
            </a:r>
          </a:p>
          <a:p>
            <a:pPr>
              <a:spcBef>
                <a:spcPts val="200"/>
              </a:spcBef>
            </a:pPr>
            <a:endParaRPr lang="sv-SE" sz="500">
              <a:latin typeface="+mj-lt"/>
            </a:endParaRPr>
          </a:p>
          <a:p>
            <a:pPr>
              <a:spcBef>
                <a:spcPts val="200"/>
              </a:spcBef>
            </a:pPr>
            <a:r>
              <a:rPr lang="sv-SE" sz="1600">
                <a:latin typeface="+mj-lt"/>
              </a:rPr>
              <a:t>Koncernen ska söka vägar att</a:t>
            </a:r>
            <a:r>
              <a:rPr lang="sv-SE" sz="1800">
                <a:latin typeface="+mj-lt"/>
              </a:rPr>
              <a:t> </a:t>
            </a:r>
            <a:r>
              <a:rPr lang="sv-SE" sz="1800" b="1">
                <a:latin typeface="+mj-lt"/>
              </a:rPr>
              <a:t>ge de boende inflytande över sin bostad och dess närmaste omgivning</a:t>
            </a:r>
            <a:r>
              <a:rPr lang="sv-SE" sz="1800">
                <a:latin typeface="+mj-lt"/>
              </a:rPr>
              <a:t> </a:t>
            </a:r>
            <a:r>
              <a:rPr lang="sv-SE" sz="1600">
                <a:latin typeface="+mj-lt"/>
              </a:rPr>
              <a:t>samt möjlighet att </a:t>
            </a:r>
            <a:r>
              <a:rPr lang="sv-SE" sz="1800" b="1">
                <a:latin typeface="+mj-lt"/>
              </a:rPr>
              <a:t>utveckla sin egen välfärd.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4" r="18413" b="26959"/>
          <a:stretch/>
        </p:blipFill>
        <p:spPr>
          <a:xfrm>
            <a:off x="3880517" y="1238250"/>
            <a:ext cx="5260633" cy="2353816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6206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nadsa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19048137"/>
              </p:ext>
            </p:extLst>
          </p:nvPr>
        </p:nvGraphicFramePr>
        <p:xfrm>
          <a:off x="683568" y="1556792"/>
          <a:ext cx="7848871" cy="457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Marknadsandel – antal lägenheter</a:t>
            </a:r>
            <a:endParaRPr lang="sv-SE" sz="2400">
              <a:latin typeface="+mj-lt"/>
            </a:endParaRPr>
          </a:p>
        </p:txBody>
      </p:sp>
      <p:sp>
        <p:nvSpPr>
          <p:cNvPr id="6" name="textruta 5"/>
          <p:cNvSpPr txBox="1"/>
          <p:nvPr userDrawn="1"/>
        </p:nvSpPr>
        <p:spPr>
          <a:xfrm>
            <a:off x="693093" y="9087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(2011)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21550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genhetssammansät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529198187"/>
              </p:ext>
            </p:extLst>
          </p:nvPr>
        </p:nvGraphicFramePr>
        <p:xfrm>
          <a:off x="-252536" y="414189"/>
          <a:ext cx="9073008" cy="599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Lägenhetssammansättning i procent </a:t>
            </a:r>
            <a:endParaRPr lang="sv-SE" sz="2400">
              <a:latin typeface="+mj-lt"/>
            </a:endParaRPr>
          </a:p>
        </p:txBody>
      </p:sp>
      <p:sp>
        <p:nvSpPr>
          <p:cNvPr id="5" name="textruta 4"/>
          <p:cNvSpPr txBox="1"/>
          <p:nvPr userDrawn="1"/>
        </p:nvSpPr>
        <p:spPr>
          <a:xfrm>
            <a:off x="693093" y="9087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(2012)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7006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stadsy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Bostadsyta per läge</a:t>
            </a:r>
            <a:endParaRPr lang="sv-SE" sz="2400">
              <a:latin typeface="+mj-lt"/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874851894"/>
              </p:ext>
            </p:extLst>
          </p:nvPr>
        </p:nvGraphicFramePr>
        <p:xfrm>
          <a:off x="1115616" y="1484784"/>
          <a:ext cx="6977955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/>
          <p:cNvSpPr txBox="1"/>
          <p:nvPr userDrawn="1"/>
        </p:nvSpPr>
        <p:spPr>
          <a:xfrm>
            <a:off x="693093" y="9087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(2012)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81017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1297732" y="2996952"/>
            <a:ext cx="6552727" cy="1080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lägga till rubrik </a:t>
            </a:r>
          </a:p>
        </p:txBody>
      </p:sp>
      <p:sp>
        <p:nvSpPr>
          <p:cNvPr id="7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1297732" y="4077072"/>
            <a:ext cx="6552727" cy="1080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fld id="{9DAFA687-65CA-487D-A605-5248C82F936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99758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702618" y="1556792"/>
            <a:ext cx="6749702" cy="432048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 baseline="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4901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43767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815689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1654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739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1" hasCustomPrompt="1"/>
          </p:nvPr>
        </p:nvSpPr>
        <p:spPr>
          <a:xfrm>
            <a:off x="730982" y="1398786"/>
            <a:ext cx="3960812" cy="4621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7" name="Platshållare för innehåll 5"/>
          <p:cNvSpPr>
            <a:spLocks noGrp="1"/>
          </p:cNvSpPr>
          <p:nvPr>
            <p:ph sz="quarter" idx="12" hasCustomPrompt="1"/>
          </p:nvPr>
        </p:nvSpPr>
        <p:spPr>
          <a:xfrm>
            <a:off x="4931668" y="1398786"/>
            <a:ext cx="3960812" cy="4621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9064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fterföljand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6876256" y="260896"/>
            <a:ext cx="2016125" cy="359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6754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e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40750" y="1412776"/>
            <a:ext cx="8903249" cy="4608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3" y="1628800"/>
            <a:ext cx="6984776" cy="410445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4BD00"/>
              </a:buClr>
              <a:buFont typeface="Arial" pitchFamily="34" charset="0"/>
              <a:buChar char="•"/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19031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1" hasCustomPrompt="1"/>
          </p:nvPr>
        </p:nvSpPr>
        <p:spPr>
          <a:xfrm>
            <a:off x="774626" y="1484784"/>
            <a:ext cx="8032030" cy="4478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6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8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8825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1484784"/>
            <a:ext cx="3240360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4067944" y="1484784"/>
            <a:ext cx="4752528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15632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1" hasCustomPrompt="1"/>
          </p:nvPr>
        </p:nvSpPr>
        <p:spPr>
          <a:xfrm>
            <a:off x="730982" y="1398786"/>
            <a:ext cx="3960812" cy="4621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7" name="Platshållare för innehåll 5"/>
          <p:cNvSpPr>
            <a:spLocks noGrp="1"/>
          </p:cNvSpPr>
          <p:nvPr>
            <p:ph sz="quarter" idx="12" hasCustomPrompt="1"/>
          </p:nvPr>
        </p:nvSpPr>
        <p:spPr>
          <a:xfrm>
            <a:off x="4931668" y="1398786"/>
            <a:ext cx="3960812" cy="4621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4116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 bakgrun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40750" y="1484784"/>
            <a:ext cx="8903249" cy="4536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664519" y="1700808"/>
            <a:ext cx="3600399" cy="410445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4BD00"/>
              </a:buClr>
              <a:buFont typeface="Arial" pitchFamily="34" charset="0"/>
              <a:buChar char="•"/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 hasCustomPrompt="1"/>
          </p:nvPr>
        </p:nvSpPr>
        <p:spPr>
          <a:xfrm>
            <a:off x="4499992" y="1700808"/>
            <a:ext cx="4320480" cy="4104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5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1854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62880" y="135823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62880" y="1997992"/>
            <a:ext cx="4040188" cy="4023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5823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4850705" y="1997992"/>
            <a:ext cx="4041775" cy="4023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9" name="Platshållare för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4" y="404664"/>
            <a:ext cx="8228906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07759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1"/>
          </p:nvPr>
        </p:nvSpPr>
        <p:spPr>
          <a:xfrm>
            <a:off x="774626" y="1484784"/>
            <a:ext cx="3841539" cy="4536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6" y="1484784"/>
            <a:ext cx="3835474" cy="4536604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6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46398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242199" y="1340768"/>
            <a:ext cx="8901801" cy="4536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862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1259632" y="4305622"/>
            <a:ext cx="6912740" cy="648072"/>
          </a:xfrm>
          <a:prstGeom prst="rect">
            <a:avLst/>
          </a:prstGeom>
        </p:spPr>
        <p:txBody>
          <a:bodyPr/>
          <a:lstStyle>
            <a:lvl1pPr>
              <a:defRPr sz="3000" baseline="0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1259632" y="4950693"/>
            <a:ext cx="6912570" cy="91440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20"/>
          </p:nvPr>
        </p:nvSpPr>
        <p:spPr>
          <a:xfrm>
            <a:off x="241995" y="0"/>
            <a:ext cx="5904656" cy="4077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21"/>
          </p:nvPr>
        </p:nvSpPr>
        <p:spPr>
          <a:xfrm>
            <a:off x="6245989" y="0"/>
            <a:ext cx="2898011" cy="1988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1" name="Platshållare för bild 7"/>
          <p:cNvSpPr>
            <a:spLocks noGrp="1"/>
          </p:cNvSpPr>
          <p:nvPr>
            <p:ph type="pic" sz="quarter" idx="22"/>
          </p:nvPr>
        </p:nvSpPr>
        <p:spPr>
          <a:xfrm>
            <a:off x="6245989" y="2083852"/>
            <a:ext cx="2898011" cy="1988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747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akgrun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40750" y="1484784"/>
            <a:ext cx="8903249" cy="4536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664519" y="1700808"/>
            <a:ext cx="3600399" cy="410445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4BD00"/>
              </a:buClr>
              <a:buFont typeface="Arial" pitchFamily="34" charset="0"/>
              <a:buChar char="•"/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 hasCustomPrompt="1"/>
          </p:nvPr>
        </p:nvSpPr>
        <p:spPr>
          <a:xfrm>
            <a:off x="4499992" y="1700808"/>
            <a:ext cx="4320480" cy="4104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5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1163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y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3"/>
          <p:cNvSpPr>
            <a:spLocks noGrp="1"/>
          </p:cNvSpPr>
          <p:nvPr>
            <p:ph type="pic" sz="quarter" idx="18"/>
          </p:nvPr>
        </p:nvSpPr>
        <p:spPr>
          <a:xfrm>
            <a:off x="235618" y="-3531"/>
            <a:ext cx="2824214" cy="4077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Rubrik 4"/>
          <p:cNvSpPr>
            <a:spLocks noGrp="1"/>
          </p:cNvSpPr>
          <p:nvPr>
            <p:ph type="title"/>
          </p:nvPr>
        </p:nvSpPr>
        <p:spPr>
          <a:xfrm>
            <a:off x="1259632" y="4305622"/>
            <a:ext cx="6912740" cy="648072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sv-SE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1259632" y="4950693"/>
            <a:ext cx="6912570" cy="91440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endParaRPr lang="sv-SE"/>
          </a:p>
        </p:txBody>
      </p:sp>
      <p:sp>
        <p:nvSpPr>
          <p:cNvPr id="20" name="Platshållare för bild 3"/>
          <p:cNvSpPr>
            <a:spLocks noGrp="1"/>
          </p:cNvSpPr>
          <p:nvPr>
            <p:ph type="pic" sz="quarter" idx="25"/>
          </p:nvPr>
        </p:nvSpPr>
        <p:spPr>
          <a:xfrm>
            <a:off x="6319242" y="-1386"/>
            <a:ext cx="2824214" cy="4077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16"/>
          <p:cNvSpPr>
            <a:spLocks noGrp="1"/>
          </p:cNvSpPr>
          <p:nvPr>
            <p:ph type="pic" sz="quarter" idx="26"/>
          </p:nvPr>
        </p:nvSpPr>
        <p:spPr>
          <a:xfrm>
            <a:off x="3145288" y="2074296"/>
            <a:ext cx="3095923" cy="2002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16"/>
          <p:cNvSpPr>
            <a:spLocks noGrp="1"/>
          </p:cNvSpPr>
          <p:nvPr>
            <p:ph type="pic" sz="quarter" idx="27"/>
          </p:nvPr>
        </p:nvSpPr>
        <p:spPr>
          <a:xfrm>
            <a:off x="3145288" y="0"/>
            <a:ext cx="3095923" cy="2001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0519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20"/>
          </p:nvPr>
        </p:nvSpPr>
        <p:spPr>
          <a:xfrm>
            <a:off x="755576" y="1340768"/>
            <a:ext cx="7704856" cy="252028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sv-SE"/>
          </a:p>
        </p:txBody>
      </p:sp>
      <p:sp>
        <p:nvSpPr>
          <p:cNvPr id="9" name="Platshållare för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4" y="404664"/>
            <a:ext cx="8228906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21"/>
          </p:nvPr>
        </p:nvSpPr>
        <p:spPr>
          <a:xfrm>
            <a:off x="241995" y="4149080"/>
            <a:ext cx="2881313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4"/>
          <p:cNvSpPr>
            <a:spLocks noGrp="1"/>
          </p:cNvSpPr>
          <p:nvPr>
            <p:ph type="pic" sz="quarter" idx="22"/>
          </p:nvPr>
        </p:nvSpPr>
        <p:spPr>
          <a:xfrm>
            <a:off x="3250480" y="4149080"/>
            <a:ext cx="2881313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4"/>
          <p:cNvSpPr>
            <a:spLocks noGrp="1"/>
          </p:cNvSpPr>
          <p:nvPr>
            <p:ph type="pic" sz="quarter" idx="23"/>
          </p:nvPr>
        </p:nvSpPr>
        <p:spPr>
          <a:xfrm>
            <a:off x="6259958" y="4149080"/>
            <a:ext cx="2881313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2565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två utfalla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/>
          </p:nvPr>
        </p:nvSpPr>
        <p:spPr>
          <a:xfrm>
            <a:off x="241995" y="1412652"/>
            <a:ext cx="4450333" cy="4537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4687440" y="1412106"/>
            <a:ext cx="4456559" cy="4537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60405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iagram 7"/>
          <p:cNvSpPr>
            <a:spLocks noGrp="1"/>
          </p:cNvSpPr>
          <p:nvPr>
            <p:ph type="chart" sz="quarter" idx="12"/>
          </p:nvPr>
        </p:nvSpPr>
        <p:spPr>
          <a:xfrm>
            <a:off x="4572000" y="1484784"/>
            <a:ext cx="4248472" cy="2232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8" y="1484784"/>
            <a:ext cx="3743325" cy="4536504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3" name="Platshållare för diagram 7"/>
          <p:cNvSpPr>
            <a:spLocks noGrp="1"/>
          </p:cNvSpPr>
          <p:nvPr>
            <p:ph type="chart" sz="quarter" idx="14"/>
          </p:nvPr>
        </p:nvSpPr>
        <p:spPr>
          <a:xfrm>
            <a:off x="4572000" y="3789040"/>
            <a:ext cx="4247704" cy="2232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5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59191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m Framtidenkoncer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3" y="414189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Om </a:t>
            </a:r>
            <a:r>
              <a:rPr lang="sv-SE" sz="3000" err="1">
                <a:latin typeface="+mj-lt"/>
              </a:rPr>
              <a:t>Framtidenkoncernen</a:t>
            </a:r>
            <a:endParaRPr lang="sv-SE" sz="2400">
              <a:latin typeface="+mj-lt"/>
            </a:endParaRP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7" b="28954"/>
          <a:stretch/>
        </p:blipFill>
        <p:spPr>
          <a:xfrm>
            <a:off x="241995" y="4149080"/>
            <a:ext cx="2880320" cy="193096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97" y="4149080"/>
            <a:ext cx="2868346" cy="1930964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1"/>
          <a:stretch/>
        </p:blipFill>
        <p:spPr>
          <a:xfrm>
            <a:off x="6228184" y="4153619"/>
            <a:ext cx="2915816" cy="1926425"/>
          </a:xfrm>
          <a:prstGeom prst="rect">
            <a:avLst/>
          </a:prstGeom>
        </p:spPr>
      </p:pic>
      <p:sp>
        <p:nvSpPr>
          <p:cNvPr id="20" name="textruta 19"/>
          <p:cNvSpPr txBox="1"/>
          <p:nvPr userDrawn="1"/>
        </p:nvSpPr>
        <p:spPr>
          <a:xfrm>
            <a:off x="765101" y="1133539"/>
            <a:ext cx="8083946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>
                <a:latin typeface="+mj-lt"/>
              </a:rPr>
              <a:t>Bestånd			~ 70 500 bostäder</a:t>
            </a:r>
            <a:endParaRPr lang="sv-SE" sz="1600" baseline="0">
              <a:latin typeface="+mj-lt"/>
            </a:endParaRPr>
          </a:p>
          <a:p>
            <a:pPr marL="1828800" lvl="4" indent="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None/>
            </a:pPr>
            <a:r>
              <a:rPr lang="sv-SE" sz="1600" baseline="0">
                <a:latin typeface="+mj-lt"/>
              </a:rPr>
              <a:t>		~ 48 000 ägda p-platser</a:t>
            </a:r>
          </a:p>
          <a:p>
            <a:pPr marL="1828800" lvl="4" indent="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None/>
            </a:pPr>
            <a:r>
              <a:rPr lang="sv-SE" sz="1600" baseline="0">
                <a:latin typeface="+mj-lt"/>
              </a:rPr>
              <a:t>		~ 550 000 kvm kommersiella lokaler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Hyresintäkter			~ 5 miljarder/år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Underhåll/investering		~ 1,9 miljarder/år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Färdigställda bostäder		~ 430 </a:t>
            </a:r>
            <a:r>
              <a:rPr lang="sv-SE" sz="1600" baseline="0" err="1">
                <a:latin typeface="+mj-lt"/>
              </a:rPr>
              <a:t>st</a:t>
            </a:r>
            <a:r>
              <a:rPr lang="sv-SE" sz="1600" baseline="0">
                <a:latin typeface="+mj-lt"/>
              </a:rPr>
              <a:t> </a:t>
            </a:r>
            <a:r>
              <a:rPr lang="sv-SE" sz="1200" baseline="0">
                <a:latin typeface="+mj-lt"/>
              </a:rPr>
              <a:t>(2012)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Soliditet		   	   58%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Lånevolym			~ 15,6 miljarder kr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Fastighetsvärde		~ 63 miljarder kr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Antal anställda		~ 900 </a:t>
            </a:r>
            <a:r>
              <a:rPr lang="sv-SE" sz="1600" baseline="0" err="1">
                <a:latin typeface="+mj-lt"/>
              </a:rPr>
              <a:t>st</a:t>
            </a:r>
            <a:r>
              <a:rPr lang="sv-SE" sz="1600" baseline="0">
                <a:latin typeface="+mj-lt"/>
              </a:rPr>
              <a:t> i 10 bolag</a:t>
            </a:r>
            <a:endParaRPr lang="sv-SE" sz="1600">
              <a:latin typeface="+mj-lt"/>
            </a:endParaRPr>
          </a:p>
        </p:txBody>
      </p:sp>
      <p:sp>
        <p:nvSpPr>
          <p:cNvPr id="5" name="textruta 4"/>
          <p:cNvSpPr txBox="1"/>
          <p:nvPr userDrawn="1"/>
        </p:nvSpPr>
        <p:spPr>
          <a:xfrm>
            <a:off x="6732240" y="3841303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>
                <a:latin typeface="+mj-lt"/>
              </a:rPr>
              <a:t>Uppdaterad September 2013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12314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tterbo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ruta 33"/>
          <p:cNvSpPr txBox="1"/>
          <p:nvPr userDrawn="1"/>
        </p:nvSpPr>
        <p:spPr>
          <a:xfrm>
            <a:off x="386011" y="59507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(2012)</a:t>
            </a:r>
          </a:p>
        </p:txBody>
      </p:sp>
      <p:grpSp>
        <p:nvGrpSpPr>
          <p:cNvPr id="61" name="Grupp 60"/>
          <p:cNvGrpSpPr/>
          <p:nvPr userDrawn="1"/>
        </p:nvGrpSpPr>
        <p:grpSpPr>
          <a:xfrm>
            <a:off x="1538139" y="566643"/>
            <a:ext cx="7027741" cy="5245951"/>
            <a:chOff x="1574607" y="620688"/>
            <a:chExt cx="7027741" cy="5245951"/>
          </a:xfrm>
        </p:grpSpPr>
        <p:grpSp>
          <p:nvGrpSpPr>
            <p:cNvPr id="59" name="Grupp 58"/>
            <p:cNvGrpSpPr/>
            <p:nvPr userDrawn="1"/>
          </p:nvGrpSpPr>
          <p:grpSpPr>
            <a:xfrm>
              <a:off x="3635896" y="3402347"/>
              <a:ext cx="2667010" cy="1066664"/>
              <a:chOff x="623808" y="2207687"/>
              <a:chExt cx="2667010" cy="1066664"/>
            </a:xfrm>
          </p:grpSpPr>
          <p:grpSp>
            <p:nvGrpSpPr>
              <p:cNvPr id="32" name="Grupp 31"/>
              <p:cNvGrpSpPr/>
              <p:nvPr userDrawn="1"/>
            </p:nvGrpSpPr>
            <p:grpSpPr>
              <a:xfrm>
                <a:off x="752988" y="2539856"/>
                <a:ext cx="2345391" cy="734495"/>
                <a:chOff x="294992" y="2415004"/>
                <a:chExt cx="2345391" cy="734495"/>
              </a:xfrm>
            </p:grpSpPr>
            <p:grpSp>
              <p:nvGrpSpPr>
                <p:cNvPr id="27" name="Grupp 26"/>
                <p:cNvGrpSpPr/>
                <p:nvPr userDrawn="1"/>
              </p:nvGrpSpPr>
              <p:grpSpPr>
                <a:xfrm>
                  <a:off x="294992" y="2415004"/>
                  <a:ext cx="2261571" cy="380810"/>
                  <a:chOff x="6630909" y="2831387"/>
                  <a:chExt cx="2261571" cy="380810"/>
                </a:xfrm>
              </p:grpSpPr>
              <p:sp>
                <p:nvSpPr>
                  <p:cNvPr id="28" name="textruta 27"/>
                  <p:cNvSpPr txBox="1"/>
                  <p:nvPr/>
                </p:nvSpPr>
                <p:spPr>
                  <a:xfrm>
                    <a:off x="6630909" y="2904420"/>
                    <a:ext cx="226157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sv-S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pic>
                <p:nvPicPr>
                  <p:cNvPr id="29" name="Bildobjekt 28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26998" y="2831387"/>
                    <a:ext cx="1658282" cy="1921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0" name="textruta 29"/>
                <p:cNvSpPr txBox="1"/>
                <p:nvPr userDrawn="1"/>
              </p:nvSpPr>
              <p:spPr>
                <a:xfrm>
                  <a:off x="774983" y="2626279"/>
                  <a:ext cx="1865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170</a:t>
                  </a:r>
                  <a:r>
                    <a:rPr lang="sv-S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000</a:t>
                  </a:r>
                  <a:r>
                    <a:rPr lang="sv-S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kvm</a:t>
                  </a:r>
                </a:p>
                <a:p>
                  <a:endParaRPr lang="sv-SE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41" name="Rektangel med rundade hörn 40"/>
              <p:cNvSpPr/>
              <p:nvPr userDrawn="1"/>
            </p:nvSpPr>
            <p:spPr>
              <a:xfrm>
                <a:off x="623808" y="2207687"/>
                <a:ext cx="2667010" cy="1002545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" name="Grupp 5"/>
            <p:cNvGrpSpPr/>
            <p:nvPr userDrawn="1"/>
          </p:nvGrpSpPr>
          <p:grpSpPr>
            <a:xfrm>
              <a:off x="1574607" y="2898291"/>
              <a:ext cx="2421329" cy="1414899"/>
              <a:chOff x="2277270" y="908720"/>
              <a:chExt cx="2421329" cy="1414899"/>
            </a:xfrm>
          </p:grpSpPr>
          <p:grpSp>
            <p:nvGrpSpPr>
              <p:cNvPr id="17" name="Grupp 16"/>
              <p:cNvGrpSpPr/>
              <p:nvPr userDrawn="1"/>
            </p:nvGrpSpPr>
            <p:grpSpPr>
              <a:xfrm>
                <a:off x="2466351" y="1156802"/>
                <a:ext cx="2232248" cy="976054"/>
                <a:chOff x="7149856" y="3785325"/>
                <a:chExt cx="2232248" cy="976054"/>
              </a:xfrm>
            </p:grpSpPr>
            <p:pic>
              <p:nvPicPr>
                <p:cNvPr id="18" name="Bildobjekt 1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78919" y="3785325"/>
                  <a:ext cx="568726" cy="667463"/>
                </a:xfrm>
                <a:prstGeom prst="rect">
                  <a:avLst/>
                </a:prstGeom>
              </p:spPr>
            </p:pic>
            <p:sp>
              <p:nvSpPr>
                <p:cNvPr id="19" name="textruta 18"/>
                <p:cNvSpPr txBox="1"/>
                <p:nvPr/>
              </p:nvSpPr>
              <p:spPr>
                <a:xfrm>
                  <a:off x="7149856" y="4422825"/>
                  <a:ext cx="22322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drygt 2 700 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43" name="Rektangel med rundade hörn 42"/>
              <p:cNvSpPr/>
              <p:nvPr userDrawn="1"/>
            </p:nvSpPr>
            <p:spPr>
              <a:xfrm>
                <a:off x="2277270" y="908720"/>
                <a:ext cx="1867270" cy="1414899"/>
              </a:xfrm>
              <a:prstGeom prst="roundRect">
                <a:avLst/>
              </a:prstGeom>
              <a:noFill/>
              <a:ln>
                <a:solidFill>
                  <a:srgbClr val="DE7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" name="Grupp 3"/>
            <p:cNvGrpSpPr/>
            <p:nvPr userDrawn="1"/>
          </p:nvGrpSpPr>
          <p:grpSpPr>
            <a:xfrm>
              <a:off x="6520062" y="3258331"/>
              <a:ext cx="1508322" cy="1200779"/>
              <a:chOff x="831429" y="3379905"/>
              <a:chExt cx="1508322" cy="1200779"/>
            </a:xfrm>
          </p:grpSpPr>
          <p:pic>
            <p:nvPicPr>
              <p:cNvPr id="26" name="Bildobjekt 25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632" y="3717032"/>
                <a:ext cx="709294" cy="539064"/>
              </a:xfrm>
              <a:prstGeom prst="rect">
                <a:avLst/>
              </a:prstGeom>
            </p:spPr>
          </p:pic>
          <p:sp>
            <p:nvSpPr>
              <p:cNvPr id="45" name="Rektangel med rundade hörn 44"/>
              <p:cNvSpPr/>
              <p:nvPr userDrawn="1"/>
            </p:nvSpPr>
            <p:spPr>
              <a:xfrm>
                <a:off x="831429" y="3379905"/>
                <a:ext cx="1508322" cy="1200779"/>
              </a:xfrm>
              <a:prstGeom prst="round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" name="Grupp 4"/>
            <p:cNvGrpSpPr/>
            <p:nvPr userDrawn="1"/>
          </p:nvGrpSpPr>
          <p:grpSpPr>
            <a:xfrm>
              <a:off x="1574607" y="4524999"/>
              <a:ext cx="2208280" cy="1306088"/>
              <a:chOff x="3744230" y="2634130"/>
              <a:chExt cx="2208280" cy="1306088"/>
            </a:xfrm>
          </p:grpSpPr>
          <p:grpSp>
            <p:nvGrpSpPr>
              <p:cNvPr id="8" name="Grupp 7"/>
              <p:cNvGrpSpPr/>
              <p:nvPr userDrawn="1"/>
            </p:nvGrpSpPr>
            <p:grpSpPr>
              <a:xfrm>
                <a:off x="3806647" y="2890899"/>
                <a:ext cx="2145863" cy="826133"/>
                <a:chOff x="3693527" y="1257022"/>
                <a:chExt cx="2145863" cy="826133"/>
              </a:xfrm>
            </p:grpSpPr>
            <p:pic>
              <p:nvPicPr>
                <p:cNvPr id="9" name="Bildobjekt 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0836" y="1257022"/>
                  <a:ext cx="714316" cy="489006"/>
                </a:xfrm>
                <a:prstGeom prst="rect">
                  <a:avLst/>
                </a:prstGeom>
              </p:spPr>
            </p:pic>
            <p:sp>
              <p:nvSpPr>
                <p:cNvPr id="10" name="textruta 9"/>
                <p:cNvSpPr txBox="1"/>
                <p:nvPr/>
              </p:nvSpPr>
              <p:spPr>
                <a:xfrm>
                  <a:off x="3693527" y="1744601"/>
                  <a:ext cx="21458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över 26 000 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48" name="Rektangel med rundade hörn 47"/>
              <p:cNvSpPr/>
              <p:nvPr userDrawn="1"/>
            </p:nvSpPr>
            <p:spPr>
              <a:xfrm>
                <a:off x="3744230" y="2634130"/>
                <a:ext cx="1867270" cy="1306088"/>
              </a:xfrm>
              <a:prstGeom prst="round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0" name="Grupp 59"/>
            <p:cNvGrpSpPr/>
            <p:nvPr userDrawn="1"/>
          </p:nvGrpSpPr>
          <p:grpSpPr>
            <a:xfrm>
              <a:off x="3635895" y="1988840"/>
              <a:ext cx="2520281" cy="1200779"/>
              <a:chOff x="1892458" y="1580149"/>
              <a:chExt cx="2520281" cy="1200779"/>
            </a:xfrm>
          </p:grpSpPr>
          <p:grpSp>
            <p:nvGrpSpPr>
              <p:cNvPr id="33" name="Grupp 32"/>
              <p:cNvGrpSpPr/>
              <p:nvPr userDrawn="1"/>
            </p:nvGrpSpPr>
            <p:grpSpPr>
              <a:xfrm>
                <a:off x="2095292" y="1794044"/>
                <a:ext cx="2016224" cy="792088"/>
                <a:chOff x="6012160" y="3536505"/>
                <a:chExt cx="2016224" cy="792088"/>
              </a:xfrm>
            </p:grpSpPr>
            <p:pic>
              <p:nvPicPr>
                <p:cNvPr id="20" name="Bildobjekt 19"/>
                <p:cNvPicPr>
                  <a:picLocks noChangeAspect="1"/>
                </p:cNvPicPr>
                <p:nvPr userDrawn="1"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3370" y="3536505"/>
                  <a:ext cx="1263968" cy="428636"/>
                </a:xfrm>
                <a:prstGeom prst="rect">
                  <a:avLst/>
                </a:prstGeom>
              </p:spPr>
            </p:pic>
            <p:sp>
              <p:nvSpPr>
                <p:cNvPr id="21" name="textruta 20"/>
                <p:cNvSpPr txBox="1"/>
                <p:nvPr userDrawn="1"/>
              </p:nvSpPr>
              <p:spPr>
                <a:xfrm>
                  <a:off x="6012160" y="4020816"/>
                  <a:ext cx="20162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>
                      <a:latin typeface="+mj-lt"/>
                    </a:rPr>
                    <a:t>Bostadsrätter/egna hem</a:t>
                  </a:r>
                </a:p>
              </p:txBody>
            </p:sp>
          </p:grpSp>
          <p:sp>
            <p:nvSpPr>
              <p:cNvPr id="50" name="Rektangel med rundade hörn 49"/>
              <p:cNvSpPr/>
              <p:nvPr userDrawn="1"/>
            </p:nvSpPr>
            <p:spPr>
              <a:xfrm>
                <a:off x="1892458" y="1580149"/>
                <a:ext cx="2520281" cy="1200779"/>
              </a:xfrm>
              <a:prstGeom prst="roundRect">
                <a:avLst/>
              </a:prstGeom>
              <a:noFill/>
              <a:ln>
                <a:solidFill>
                  <a:srgbClr val="64A7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8" name="Grupp 57"/>
            <p:cNvGrpSpPr/>
            <p:nvPr userDrawn="1"/>
          </p:nvGrpSpPr>
          <p:grpSpPr>
            <a:xfrm>
              <a:off x="3635896" y="4622213"/>
              <a:ext cx="4648621" cy="1244426"/>
              <a:chOff x="4946139" y="5031944"/>
              <a:chExt cx="4648621" cy="1244426"/>
            </a:xfrm>
          </p:grpSpPr>
          <p:grpSp>
            <p:nvGrpSpPr>
              <p:cNvPr id="22" name="Grupp 21"/>
              <p:cNvGrpSpPr/>
              <p:nvPr userDrawn="1"/>
            </p:nvGrpSpPr>
            <p:grpSpPr>
              <a:xfrm>
                <a:off x="5520353" y="5321178"/>
                <a:ext cx="4074407" cy="955192"/>
                <a:chOff x="464549" y="2564904"/>
                <a:chExt cx="4074407" cy="955192"/>
              </a:xfrm>
            </p:grpSpPr>
            <p:pic>
              <p:nvPicPr>
                <p:cNvPr id="23" name="Bildobjekt 2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8896" y="2564904"/>
                  <a:ext cx="1185693" cy="330512"/>
                </a:xfrm>
                <a:prstGeom prst="rect">
                  <a:avLst/>
                </a:prstGeom>
              </p:spPr>
            </p:pic>
            <p:sp>
              <p:nvSpPr>
                <p:cNvPr id="24" name="textruta 23"/>
                <p:cNvSpPr txBox="1"/>
                <p:nvPr/>
              </p:nvSpPr>
              <p:spPr>
                <a:xfrm>
                  <a:off x="464549" y="2935321"/>
                  <a:ext cx="407440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Äger</a:t>
                  </a:r>
                  <a:r>
                    <a:rPr lang="sv-SE" sz="16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9 500</a:t>
                  </a:r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/förvaltar</a:t>
                  </a:r>
                  <a:r>
                    <a:rPr lang="sv-SE" sz="16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30 500 p</a:t>
                  </a:r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-platser</a:t>
                  </a:r>
                </a:p>
                <a:p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51" name="Rektangel med rundade hörn 50"/>
              <p:cNvSpPr/>
              <p:nvPr userDrawn="1"/>
            </p:nvSpPr>
            <p:spPr>
              <a:xfrm>
                <a:off x="4946139" y="5031944"/>
                <a:ext cx="4390637" cy="1200779"/>
              </a:xfrm>
              <a:prstGeom prst="roundRect">
                <a:avLst/>
              </a:prstGeom>
              <a:noFill/>
              <a:ln>
                <a:solidFill>
                  <a:srgbClr val="84B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7" name="Grupp 6"/>
            <p:cNvGrpSpPr/>
            <p:nvPr userDrawn="1"/>
          </p:nvGrpSpPr>
          <p:grpSpPr>
            <a:xfrm>
              <a:off x="6361567" y="1916832"/>
              <a:ext cx="2240781" cy="1200779"/>
              <a:chOff x="5199530" y="545840"/>
              <a:chExt cx="2240781" cy="1200779"/>
            </a:xfrm>
          </p:grpSpPr>
          <p:grpSp>
            <p:nvGrpSpPr>
              <p:cNvPr id="11" name="Grupp 10"/>
              <p:cNvGrpSpPr/>
              <p:nvPr userDrawn="1"/>
            </p:nvGrpSpPr>
            <p:grpSpPr>
              <a:xfrm>
                <a:off x="5354793" y="858198"/>
                <a:ext cx="2085518" cy="626586"/>
                <a:chOff x="873357" y="1259154"/>
                <a:chExt cx="2085518" cy="626586"/>
              </a:xfrm>
            </p:grpSpPr>
            <p:pic>
              <p:nvPicPr>
                <p:cNvPr id="12" name="Bildobjekt 11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6600" y="1259154"/>
                  <a:ext cx="939069" cy="333385"/>
                </a:xfrm>
                <a:prstGeom prst="rect">
                  <a:avLst/>
                </a:prstGeom>
              </p:spPr>
            </p:pic>
            <p:sp>
              <p:nvSpPr>
                <p:cNvPr id="13" name="textruta 12"/>
                <p:cNvSpPr txBox="1"/>
                <p:nvPr/>
              </p:nvSpPr>
              <p:spPr>
                <a:xfrm>
                  <a:off x="873357" y="1547186"/>
                  <a:ext cx="208551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23</a:t>
                  </a:r>
                  <a:r>
                    <a:rPr lang="sv-SE" sz="16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000</a:t>
                  </a:r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52" name="Rektangel med rundade hörn 51"/>
              <p:cNvSpPr/>
              <p:nvPr userDrawn="1"/>
            </p:nvSpPr>
            <p:spPr>
              <a:xfrm>
                <a:off x="5199530" y="545840"/>
                <a:ext cx="1664715" cy="1200779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" name="Grupp 1"/>
            <p:cNvGrpSpPr/>
            <p:nvPr userDrawn="1"/>
          </p:nvGrpSpPr>
          <p:grpSpPr>
            <a:xfrm>
              <a:off x="5566921" y="1052736"/>
              <a:ext cx="2461463" cy="679039"/>
              <a:chOff x="1379763" y="5726174"/>
              <a:chExt cx="2461463" cy="679039"/>
            </a:xfrm>
          </p:grpSpPr>
          <p:pic>
            <p:nvPicPr>
              <p:cNvPr id="25" name="Bildobjekt 24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5006" y="5939991"/>
                <a:ext cx="2240787" cy="297321"/>
              </a:xfrm>
              <a:prstGeom prst="rect">
                <a:avLst/>
              </a:prstGeom>
            </p:spPr>
          </p:pic>
          <p:sp>
            <p:nvSpPr>
              <p:cNvPr id="53" name="Rektangel med rundade hörn 52"/>
              <p:cNvSpPr/>
              <p:nvPr userDrawn="1"/>
            </p:nvSpPr>
            <p:spPr>
              <a:xfrm>
                <a:off x="1379763" y="5726174"/>
                <a:ext cx="2461463" cy="67903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" name="Grupp 2"/>
            <p:cNvGrpSpPr/>
            <p:nvPr userDrawn="1"/>
          </p:nvGrpSpPr>
          <p:grpSpPr>
            <a:xfrm>
              <a:off x="1583990" y="1484784"/>
              <a:ext cx="1691866" cy="1200779"/>
              <a:chOff x="1223950" y="4431554"/>
              <a:chExt cx="1691866" cy="1200779"/>
            </a:xfrm>
          </p:grpSpPr>
          <p:pic>
            <p:nvPicPr>
              <p:cNvPr id="31" name="Bildobjekt 30"/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2984" y="4797152"/>
                <a:ext cx="958139" cy="493810"/>
              </a:xfrm>
              <a:prstGeom prst="rect">
                <a:avLst/>
              </a:prstGeom>
            </p:spPr>
          </p:pic>
          <p:sp>
            <p:nvSpPr>
              <p:cNvPr id="54" name="Rektangel med rundade hörn 53"/>
              <p:cNvSpPr/>
              <p:nvPr userDrawn="1"/>
            </p:nvSpPr>
            <p:spPr>
              <a:xfrm>
                <a:off x="1223950" y="4431554"/>
                <a:ext cx="1691866" cy="1200779"/>
              </a:xfrm>
              <a:prstGeom prst="round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6" name="Grupp 55"/>
            <p:cNvGrpSpPr/>
            <p:nvPr userDrawn="1"/>
          </p:nvGrpSpPr>
          <p:grpSpPr>
            <a:xfrm>
              <a:off x="3438902" y="620688"/>
              <a:ext cx="3260192" cy="1200779"/>
              <a:chOff x="6243544" y="1569049"/>
              <a:chExt cx="3260192" cy="1200779"/>
            </a:xfrm>
          </p:grpSpPr>
          <p:grpSp>
            <p:nvGrpSpPr>
              <p:cNvPr id="14" name="Grupp 13"/>
              <p:cNvGrpSpPr/>
              <p:nvPr userDrawn="1"/>
            </p:nvGrpSpPr>
            <p:grpSpPr>
              <a:xfrm>
                <a:off x="6411062" y="1898411"/>
                <a:ext cx="3092674" cy="594485"/>
                <a:chOff x="6648995" y="1377866"/>
                <a:chExt cx="3092674" cy="594485"/>
              </a:xfrm>
            </p:grpSpPr>
            <p:pic>
              <p:nvPicPr>
                <p:cNvPr id="15" name="Bildobjekt 14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8660" y="1377866"/>
                  <a:ext cx="1339018" cy="267467"/>
                </a:xfrm>
                <a:prstGeom prst="rect">
                  <a:avLst/>
                </a:prstGeom>
              </p:spPr>
            </p:pic>
            <p:sp>
              <p:nvSpPr>
                <p:cNvPr id="16" name="textruta 15"/>
                <p:cNvSpPr txBox="1"/>
                <p:nvPr/>
              </p:nvSpPr>
              <p:spPr>
                <a:xfrm>
                  <a:off x="6648995" y="1633797"/>
                  <a:ext cx="309267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drygt 18 000 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55" name="Rektangel med rundade hörn 54"/>
              <p:cNvSpPr/>
              <p:nvPr userDrawn="1"/>
            </p:nvSpPr>
            <p:spPr>
              <a:xfrm>
                <a:off x="6243544" y="1569049"/>
                <a:ext cx="1935005" cy="1200779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36" name="Platshållare för datum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7" name="Platshållare för bildnumm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204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3" y="414189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err="1">
                <a:latin typeface="+mj-lt"/>
              </a:rPr>
              <a:t>Framtidenkoncernen</a:t>
            </a:r>
            <a:r>
              <a:rPr lang="sv-SE" sz="3000" baseline="0">
                <a:latin typeface="+mj-lt"/>
              </a:rPr>
              <a:t> </a:t>
            </a:r>
            <a:endParaRPr lang="sv-SE" sz="2400">
              <a:latin typeface="+mj-lt"/>
            </a:endParaRPr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799009" y="1412776"/>
            <a:ext cx="7733431" cy="1152128"/>
          </a:xfrm>
          <a:prstGeom prst="round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textruta 30"/>
          <p:cNvSpPr txBox="1"/>
          <p:nvPr userDrawn="1"/>
        </p:nvSpPr>
        <p:spPr>
          <a:xfrm>
            <a:off x="3331105" y="1804174"/>
            <a:ext cx="268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0">
                <a:solidFill>
                  <a:schemeClr val="bg1"/>
                </a:solidFill>
                <a:latin typeface="+mj-lt"/>
              </a:rPr>
              <a:t>Förvaltnings AB Framtiden</a:t>
            </a:r>
          </a:p>
        </p:txBody>
      </p:sp>
      <p:grpSp>
        <p:nvGrpSpPr>
          <p:cNvPr id="44" name="Grupp 43"/>
          <p:cNvGrpSpPr/>
          <p:nvPr userDrawn="1"/>
        </p:nvGrpSpPr>
        <p:grpSpPr>
          <a:xfrm>
            <a:off x="831429" y="274131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7" name="Rektangel med rundade hörn 6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textruta 40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Familje-bostäder</a:t>
              </a:r>
            </a:p>
          </p:txBody>
        </p:sp>
      </p:grpSp>
      <p:grpSp>
        <p:nvGrpSpPr>
          <p:cNvPr id="45" name="Grupp 44"/>
          <p:cNvGrpSpPr/>
          <p:nvPr userDrawn="1"/>
        </p:nvGrpSpPr>
        <p:grpSpPr>
          <a:xfrm>
            <a:off x="2387030" y="274131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46" name="Rektangel med rundade hörn 45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textruta 46"/>
            <p:cNvSpPr txBox="1"/>
            <p:nvPr userDrawn="1"/>
          </p:nvSpPr>
          <p:spPr>
            <a:xfrm>
              <a:off x="943025" y="3032601"/>
              <a:ext cx="122413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Poseidon</a:t>
              </a:r>
            </a:p>
          </p:txBody>
        </p:sp>
      </p:grpSp>
      <p:sp>
        <p:nvSpPr>
          <p:cNvPr id="49" name="Rektangel med rundade hörn 48"/>
          <p:cNvSpPr/>
          <p:nvPr userDrawn="1"/>
        </p:nvSpPr>
        <p:spPr>
          <a:xfrm>
            <a:off x="3952156" y="2741318"/>
            <a:ext cx="1436315" cy="120077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textruta 49"/>
          <p:cNvSpPr txBox="1"/>
          <p:nvPr userDrawn="1"/>
        </p:nvSpPr>
        <p:spPr>
          <a:xfrm>
            <a:off x="4063752" y="303260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>
                <a:solidFill>
                  <a:schemeClr val="bg1"/>
                </a:solidFill>
                <a:latin typeface="+mj-lt"/>
              </a:rPr>
              <a:t>Egnahems-bolaget</a:t>
            </a:r>
          </a:p>
        </p:txBody>
      </p:sp>
      <p:grpSp>
        <p:nvGrpSpPr>
          <p:cNvPr id="51" name="Grupp 50"/>
          <p:cNvGrpSpPr/>
          <p:nvPr userDrawn="1"/>
        </p:nvGrpSpPr>
        <p:grpSpPr>
          <a:xfrm>
            <a:off x="5526807" y="2741318"/>
            <a:ext cx="1436315" cy="1200779"/>
            <a:chOff x="831429" y="2741319"/>
            <a:chExt cx="1436315" cy="1200779"/>
          </a:xfrm>
          <a:solidFill>
            <a:schemeClr val="accent4"/>
          </a:solidFill>
        </p:grpSpPr>
        <p:sp>
          <p:nvSpPr>
            <p:cNvPr id="52" name="Rektangel med rundade hörn 51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textruta 52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Störnings-jouren</a:t>
              </a:r>
            </a:p>
          </p:txBody>
        </p:sp>
      </p:grpSp>
      <p:grpSp>
        <p:nvGrpSpPr>
          <p:cNvPr id="54" name="Grupp 53"/>
          <p:cNvGrpSpPr/>
          <p:nvPr userDrawn="1"/>
        </p:nvGrpSpPr>
        <p:grpSpPr>
          <a:xfrm>
            <a:off x="7101458" y="2741319"/>
            <a:ext cx="1436315" cy="1200779"/>
            <a:chOff x="831429" y="2741319"/>
            <a:chExt cx="1436315" cy="1200779"/>
          </a:xfrm>
          <a:solidFill>
            <a:schemeClr val="accent5"/>
          </a:solidFill>
        </p:grpSpPr>
        <p:sp>
          <p:nvSpPr>
            <p:cNvPr id="55" name="Rektangel med rundade hörn 54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6" name="textruta 55"/>
            <p:cNvSpPr txBox="1"/>
            <p:nvPr userDrawn="1"/>
          </p:nvSpPr>
          <p:spPr>
            <a:xfrm>
              <a:off x="943025" y="3032601"/>
              <a:ext cx="122413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 err="1">
                  <a:solidFill>
                    <a:schemeClr val="bg1"/>
                  </a:solidFill>
                  <a:latin typeface="+mj-lt"/>
                </a:rPr>
                <a:t>Rysåsen</a:t>
              </a:r>
              <a:endParaRPr lang="sv-SE" sz="180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9" name="Grupp 78"/>
          <p:cNvGrpSpPr/>
          <p:nvPr userDrawn="1"/>
        </p:nvGrpSpPr>
        <p:grpSpPr>
          <a:xfrm>
            <a:off x="831429" y="410042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92" name="Rektangel med rundade hörn 91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3" name="textruta 92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Bostads-bolaget</a:t>
              </a:r>
            </a:p>
          </p:txBody>
        </p:sp>
      </p:grpSp>
      <p:grpSp>
        <p:nvGrpSpPr>
          <p:cNvPr id="80" name="Grupp 79"/>
          <p:cNvGrpSpPr/>
          <p:nvPr userDrawn="1"/>
        </p:nvGrpSpPr>
        <p:grpSpPr>
          <a:xfrm>
            <a:off x="2387030" y="410042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90" name="Rektangel med rundade hörn 89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1" name="textruta 90"/>
            <p:cNvSpPr txBox="1"/>
            <p:nvPr userDrawn="1"/>
          </p:nvSpPr>
          <p:spPr>
            <a:xfrm>
              <a:off x="914449" y="3032601"/>
              <a:ext cx="132471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Gårdstens-bostäder</a:t>
              </a:r>
            </a:p>
          </p:txBody>
        </p:sp>
      </p:grpSp>
      <p:sp>
        <p:nvSpPr>
          <p:cNvPr id="88" name="Rektangel med rundade hörn 87"/>
          <p:cNvSpPr/>
          <p:nvPr userDrawn="1"/>
        </p:nvSpPr>
        <p:spPr>
          <a:xfrm>
            <a:off x="3952156" y="4100428"/>
            <a:ext cx="1436315" cy="120077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textruta 88"/>
          <p:cNvSpPr txBox="1"/>
          <p:nvPr userDrawn="1"/>
        </p:nvSpPr>
        <p:spPr>
          <a:xfrm>
            <a:off x="4063752" y="439171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>
                <a:solidFill>
                  <a:schemeClr val="bg1"/>
                </a:solidFill>
                <a:latin typeface="+mj-lt"/>
              </a:rPr>
              <a:t>Bygga Hem</a:t>
            </a:r>
          </a:p>
        </p:txBody>
      </p:sp>
      <p:grpSp>
        <p:nvGrpSpPr>
          <p:cNvPr id="82" name="Grupp 81"/>
          <p:cNvGrpSpPr/>
          <p:nvPr userDrawn="1"/>
        </p:nvGrpSpPr>
        <p:grpSpPr>
          <a:xfrm>
            <a:off x="5526807" y="4100428"/>
            <a:ext cx="1436315" cy="1200779"/>
            <a:chOff x="831429" y="2741319"/>
            <a:chExt cx="1436315" cy="1200779"/>
          </a:xfrm>
          <a:solidFill>
            <a:schemeClr val="accent4"/>
          </a:solidFill>
        </p:grpSpPr>
        <p:sp>
          <p:nvSpPr>
            <p:cNvPr id="86" name="Rektangel med rundade hörn 85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7" name="textruta 86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Parkerings-bolaget</a:t>
              </a:r>
            </a:p>
          </p:txBody>
        </p:sp>
      </p:grpSp>
      <p:sp>
        <p:nvSpPr>
          <p:cNvPr id="84" name="Rektangel med rundade hörn 83"/>
          <p:cNvSpPr/>
          <p:nvPr userDrawn="1"/>
        </p:nvSpPr>
        <p:spPr>
          <a:xfrm>
            <a:off x="7101458" y="4100429"/>
            <a:ext cx="1436315" cy="120077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textruta 84"/>
          <p:cNvSpPr txBox="1"/>
          <p:nvPr userDrawn="1"/>
        </p:nvSpPr>
        <p:spPr>
          <a:xfrm>
            <a:off x="7072882" y="4391711"/>
            <a:ext cx="150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>
                <a:solidFill>
                  <a:schemeClr val="bg1"/>
                </a:solidFill>
                <a:latin typeface="+mj-lt"/>
              </a:rPr>
              <a:t>Scandinavium</a:t>
            </a:r>
          </a:p>
        </p:txBody>
      </p:sp>
      <p:grpSp>
        <p:nvGrpSpPr>
          <p:cNvPr id="94" name="Grupp 93"/>
          <p:cNvGrpSpPr/>
          <p:nvPr userDrawn="1"/>
        </p:nvGrpSpPr>
        <p:grpSpPr>
          <a:xfrm>
            <a:off x="5526806" y="5445224"/>
            <a:ext cx="1436315" cy="1200779"/>
            <a:chOff x="831429" y="2741319"/>
            <a:chExt cx="1436315" cy="1200779"/>
          </a:xfrm>
          <a:solidFill>
            <a:schemeClr val="accent4"/>
          </a:solidFill>
        </p:grpSpPr>
        <p:sp>
          <p:nvSpPr>
            <p:cNvPr id="95" name="Rektangel med rundade hörn 94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textruta 95"/>
            <p:cNvSpPr txBox="1"/>
            <p:nvPr userDrawn="1"/>
          </p:nvSpPr>
          <p:spPr>
            <a:xfrm>
              <a:off x="904924" y="3032601"/>
              <a:ext cx="132471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Göteborgs-Lokaler</a:t>
              </a:r>
            </a:p>
          </p:txBody>
        </p:sp>
      </p:grpSp>
      <p:sp>
        <p:nvSpPr>
          <p:cNvPr id="97" name="textruta 96"/>
          <p:cNvSpPr txBox="1"/>
          <p:nvPr userDrawn="1"/>
        </p:nvSpPr>
        <p:spPr>
          <a:xfrm>
            <a:off x="725513" y="5353471"/>
            <a:ext cx="455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err="1">
                <a:latin typeface="+mj-lt"/>
              </a:rPr>
              <a:t>Framtidenkoncernen</a:t>
            </a:r>
            <a:r>
              <a:rPr lang="sv-SE">
                <a:latin typeface="+mj-lt"/>
              </a:rPr>
              <a:t> är helägd av Göteborgs stad</a:t>
            </a:r>
          </a:p>
          <a:p>
            <a:r>
              <a:rPr lang="sv-SE">
                <a:latin typeface="+mj-lt"/>
              </a:rPr>
              <a:t>(2012)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9119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Ägardirek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323528" y="1397094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800">
                <a:latin typeface="+mj-lt"/>
              </a:rPr>
              <a:t>Vi</a:t>
            </a:r>
            <a:r>
              <a:rPr lang="sv-SE" sz="1800" baseline="0">
                <a:latin typeface="+mj-lt"/>
              </a:rPr>
              <a:t> ska vara en strategisk aktör i syfte att stärka Göteborgs roll som regioncentrum och stadens utveckling i övrigt. </a:t>
            </a:r>
          </a:p>
          <a:p>
            <a:pPr algn="l"/>
            <a:endParaRPr lang="sv-SE" sz="1200" baseline="0">
              <a:latin typeface="+mj-lt"/>
            </a:endParaRPr>
          </a:p>
          <a:p>
            <a:pPr algn="l"/>
            <a:r>
              <a:rPr lang="sv-SE" sz="1800" baseline="0">
                <a:latin typeface="+mj-lt"/>
              </a:rPr>
              <a:t>Vi ska bidra till att nya bostäder tillskapas och att våra bostäder och områden utformas och förvaltas så att de bidrar till en attraktiv bostadsmarknad i Göteborg.</a:t>
            </a:r>
          </a:p>
          <a:p>
            <a:pPr algn="r"/>
            <a:r>
              <a:rPr lang="sv-SE" sz="1400" i="1" baseline="0">
                <a:latin typeface="+mj-lt"/>
              </a:rPr>
              <a:t>Utdrag ur ägardirektivet</a:t>
            </a:r>
          </a:p>
          <a:p>
            <a:pPr algn="l"/>
            <a:endParaRPr lang="sv-SE" sz="1400" i="1">
              <a:latin typeface="+mj-lt"/>
            </a:endParaRP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/>
          <a:stretch/>
        </p:blipFill>
        <p:spPr>
          <a:xfrm>
            <a:off x="238124" y="2996952"/>
            <a:ext cx="8924925" cy="3066288"/>
          </a:xfrm>
          <a:prstGeom prst="rect">
            <a:avLst/>
          </a:prstGeom>
        </p:spPr>
      </p:pic>
      <p:sp>
        <p:nvSpPr>
          <p:cNvPr id="3" name="textruta 2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err="1">
                <a:latin typeface="+mj-lt"/>
              </a:rPr>
              <a:t>Framtidenkoncernen</a:t>
            </a:r>
            <a:r>
              <a:rPr lang="sv-SE" sz="3000">
                <a:latin typeface="+mj-lt"/>
              </a:rPr>
              <a:t> – en del av Göteborg</a:t>
            </a:r>
            <a:r>
              <a:rPr lang="sv-SE" sz="3000" baseline="0">
                <a:latin typeface="+mj-lt"/>
              </a:rPr>
              <a:t> </a:t>
            </a:r>
            <a:endParaRPr lang="sv-SE" sz="2400">
              <a:latin typeface="+mj-lt"/>
            </a:endParaRP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1406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39987"/>
            <a:ext cx="3600400" cy="2561222"/>
          </a:xfrm>
          <a:prstGeom prst="rect">
            <a:avLst/>
          </a:prstGeom>
        </p:spPr>
      </p:pic>
      <p:sp>
        <p:nvSpPr>
          <p:cNvPr id="9" name="textruta 8"/>
          <p:cNvSpPr txBox="1"/>
          <p:nvPr userDrawn="1"/>
        </p:nvSpPr>
        <p:spPr>
          <a:xfrm>
            <a:off x="233635" y="5301208"/>
            <a:ext cx="8910365" cy="55399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000">
                <a:solidFill>
                  <a:schemeClr val="bg1"/>
                </a:solidFill>
                <a:latin typeface="+mj-lt"/>
              </a:rPr>
              <a:t>Vi bygger det hållbara</a:t>
            </a:r>
            <a:r>
              <a:rPr lang="sv-SE" sz="3000" baseline="0">
                <a:solidFill>
                  <a:schemeClr val="bg1"/>
                </a:solidFill>
                <a:latin typeface="+mj-lt"/>
              </a:rPr>
              <a:t> samhället för Framtiden</a:t>
            </a:r>
            <a:endParaRPr lang="sv-SE" sz="30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5" y="2700227"/>
            <a:ext cx="3923928" cy="2614859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5" r="26294" b="27121"/>
          <a:stretch/>
        </p:blipFill>
        <p:spPr>
          <a:xfrm>
            <a:off x="233635" y="0"/>
            <a:ext cx="2400011" cy="272158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t="9868" r="8426" b="4176"/>
          <a:stretch/>
        </p:blipFill>
        <p:spPr>
          <a:xfrm>
            <a:off x="2633645" y="0"/>
            <a:ext cx="4002573" cy="2739986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6" t="30467" b="10595"/>
          <a:stretch/>
        </p:blipFill>
        <p:spPr>
          <a:xfrm>
            <a:off x="6395047" y="1"/>
            <a:ext cx="2748952" cy="5301208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545337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färsi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err="1">
                <a:latin typeface="+mj-lt"/>
              </a:rPr>
              <a:t>Framtidenkoncernen</a:t>
            </a:r>
            <a:r>
              <a:rPr lang="sv-SE" sz="3000">
                <a:latin typeface="+mj-lt"/>
              </a:rPr>
              <a:t> – en del av Göteborg</a:t>
            </a:r>
            <a:r>
              <a:rPr lang="sv-SE" sz="3000" baseline="0">
                <a:latin typeface="+mj-lt"/>
              </a:rPr>
              <a:t> </a:t>
            </a:r>
            <a:endParaRPr lang="sv-SE" sz="2400">
              <a:latin typeface="+mj-lt"/>
            </a:endParaRP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8" t="13315" r="-844" b="2580"/>
          <a:stretch/>
        </p:blipFill>
        <p:spPr>
          <a:xfrm>
            <a:off x="150937" y="1238250"/>
            <a:ext cx="3835474" cy="2353816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241994" y="3591632"/>
            <a:ext cx="8902005" cy="2429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 userDrawn="1"/>
        </p:nvSpPr>
        <p:spPr>
          <a:xfrm>
            <a:off x="613982" y="3661474"/>
            <a:ext cx="7800650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sv-SE" sz="1600">
                <a:latin typeface="+mj-lt"/>
              </a:rPr>
              <a:t>Koncernen</a:t>
            </a:r>
            <a:r>
              <a:rPr lang="sv-SE" sz="1800">
                <a:latin typeface="+mj-lt"/>
              </a:rPr>
              <a:t> </a:t>
            </a:r>
            <a:r>
              <a:rPr lang="sv-SE" sz="1800" b="1">
                <a:latin typeface="+mj-lt"/>
              </a:rPr>
              <a:t>skapar affärsmässig samhällsnytta </a:t>
            </a:r>
            <a:r>
              <a:rPr lang="sv-SE" sz="1600">
                <a:latin typeface="+mj-lt"/>
              </a:rPr>
              <a:t>och är en </a:t>
            </a:r>
            <a:r>
              <a:rPr lang="sv-SE" sz="1800" b="1">
                <a:latin typeface="+mj-lt"/>
              </a:rPr>
              <a:t>strategisk aktör </a:t>
            </a:r>
            <a:r>
              <a:rPr lang="sv-SE" sz="1600">
                <a:latin typeface="+mj-lt"/>
              </a:rPr>
              <a:t>i syfte att </a:t>
            </a:r>
            <a:r>
              <a:rPr lang="sv-SE" sz="1800" b="1">
                <a:latin typeface="+mj-lt"/>
              </a:rPr>
              <a:t>stärka Göteborg som bostadsort och regioncentrum.</a:t>
            </a:r>
          </a:p>
          <a:p>
            <a:pPr>
              <a:spcBef>
                <a:spcPts val="200"/>
              </a:spcBef>
            </a:pPr>
            <a:endParaRPr lang="sv-SE" sz="500">
              <a:latin typeface="+mj-lt"/>
            </a:endParaRPr>
          </a:p>
          <a:p>
            <a:pPr>
              <a:spcBef>
                <a:spcPts val="200"/>
              </a:spcBef>
            </a:pPr>
            <a:r>
              <a:rPr lang="sv-SE" sz="1600">
                <a:latin typeface="+mj-lt"/>
              </a:rPr>
              <a:t>Vi ska </a:t>
            </a:r>
            <a:r>
              <a:rPr lang="sv-SE" sz="1800" b="1">
                <a:latin typeface="+mj-lt"/>
              </a:rPr>
              <a:t>erbjuda bostäder åt alla typer av bostadskonsumenter</a:t>
            </a:r>
            <a:r>
              <a:rPr lang="sv-SE" sz="1800">
                <a:latin typeface="+mj-lt"/>
              </a:rPr>
              <a:t>, </a:t>
            </a:r>
            <a:r>
              <a:rPr lang="sv-SE" sz="1800" b="1">
                <a:latin typeface="+mj-lt"/>
              </a:rPr>
              <a:t>utveckla torg och mötesplatser</a:t>
            </a:r>
            <a:r>
              <a:rPr lang="sv-SE" sz="1800">
                <a:latin typeface="+mj-lt"/>
              </a:rPr>
              <a:t> </a:t>
            </a:r>
            <a:r>
              <a:rPr lang="sv-SE" sz="1600">
                <a:latin typeface="+mj-lt"/>
              </a:rPr>
              <a:t>med ett varierat utbud av lokaler för butik, kontor och lager samt</a:t>
            </a:r>
            <a:r>
              <a:rPr lang="sv-SE" sz="1800">
                <a:latin typeface="+mj-lt"/>
              </a:rPr>
              <a:t> </a:t>
            </a:r>
            <a:r>
              <a:rPr lang="sv-SE" sz="1800" b="1">
                <a:latin typeface="+mj-lt"/>
              </a:rPr>
              <a:t>tillhandahålla attraktiva parkeringsmöjligheter.</a:t>
            </a:r>
          </a:p>
          <a:p>
            <a:pPr>
              <a:spcBef>
                <a:spcPts val="200"/>
              </a:spcBef>
            </a:pPr>
            <a:endParaRPr lang="sv-SE" sz="500">
              <a:latin typeface="+mj-lt"/>
            </a:endParaRPr>
          </a:p>
          <a:p>
            <a:pPr>
              <a:spcBef>
                <a:spcPts val="200"/>
              </a:spcBef>
            </a:pPr>
            <a:r>
              <a:rPr lang="sv-SE" sz="1600">
                <a:latin typeface="+mj-lt"/>
              </a:rPr>
              <a:t>Koncernen ska söka vägar att</a:t>
            </a:r>
            <a:r>
              <a:rPr lang="sv-SE" sz="1800">
                <a:latin typeface="+mj-lt"/>
              </a:rPr>
              <a:t> </a:t>
            </a:r>
            <a:r>
              <a:rPr lang="sv-SE" sz="1800" b="1">
                <a:latin typeface="+mj-lt"/>
              </a:rPr>
              <a:t>ge de boende inflytande över sin bostad och dess närmaste omgivning</a:t>
            </a:r>
            <a:r>
              <a:rPr lang="sv-SE" sz="1800">
                <a:latin typeface="+mj-lt"/>
              </a:rPr>
              <a:t> </a:t>
            </a:r>
            <a:r>
              <a:rPr lang="sv-SE" sz="1600">
                <a:latin typeface="+mj-lt"/>
              </a:rPr>
              <a:t>samt möjlighet att </a:t>
            </a:r>
            <a:r>
              <a:rPr lang="sv-SE" sz="1800" b="1">
                <a:latin typeface="+mj-lt"/>
              </a:rPr>
              <a:t>utveckla sin egen välfärd.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4" r="18413" b="26959"/>
          <a:stretch/>
        </p:blipFill>
        <p:spPr>
          <a:xfrm>
            <a:off x="3880517" y="1238250"/>
            <a:ext cx="5260633" cy="2353816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620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62880" y="135823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62880" y="1997992"/>
            <a:ext cx="4040188" cy="4023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5823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4850705" y="1997992"/>
            <a:ext cx="4041775" cy="4023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9" name="Platshållare för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4" y="404664"/>
            <a:ext cx="8228906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998682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nadsa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19048137"/>
              </p:ext>
            </p:extLst>
          </p:nvPr>
        </p:nvGraphicFramePr>
        <p:xfrm>
          <a:off x="683568" y="1556792"/>
          <a:ext cx="7848871" cy="457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Marknadsandel – antal lägenheter</a:t>
            </a:r>
            <a:endParaRPr lang="sv-SE" sz="2400">
              <a:latin typeface="+mj-lt"/>
            </a:endParaRPr>
          </a:p>
        </p:txBody>
      </p:sp>
      <p:sp>
        <p:nvSpPr>
          <p:cNvPr id="6" name="textruta 5"/>
          <p:cNvSpPr txBox="1"/>
          <p:nvPr userDrawn="1"/>
        </p:nvSpPr>
        <p:spPr>
          <a:xfrm>
            <a:off x="693093" y="9087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(2011)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21550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genhetssammansät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529198187"/>
              </p:ext>
            </p:extLst>
          </p:nvPr>
        </p:nvGraphicFramePr>
        <p:xfrm>
          <a:off x="-252536" y="414189"/>
          <a:ext cx="9073008" cy="599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Lägenhetssammansättning i procent </a:t>
            </a:r>
            <a:endParaRPr lang="sv-SE" sz="2400">
              <a:latin typeface="+mj-lt"/>
            </a:endParaRPr>
          </a:p>
        </p:txBody>
      </p:sp>
      <p:sp>
        <p:nvSpPr>
          <p:cNvPr id="5" name="textruta 4"/>
          <p:cNvSpPr txBox="1"/>
          <p:nvPr userDrawn="1"/>
        </p:nvSpPr>
        <p:spPr>
          <a:xfrm>
            <a:off x="693093" y="9087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(2012)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7006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stadsy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Bostadsyta per läge</a:t>
            </a:r>
            <a:endParaRPr lang="sv-SE" sz="2400">
              <a:latin typeface="+mj-lt"/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874851894"/>
              </p:ext>
            </p:extLst>
          </p:nvPr>
        </p:nvGraphicFramePr>
        <p:xfrm>
          <a:off x="1115616" y="1484784"/>
          <a:ext cx="6977955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/>
          <p:cNvSpPr txBox="1"/>
          <p:nvPr userDrawn="1"/>
        </p:nvSpPr>
        <p:spPr>
          <a:xfrm>
            <a:off x="693093" y="9087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(2012)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81017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1297732" y="2996952"/>
            <a:ext cx="6552727" cy="1080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lägga till rubrik </a:t>
            </a:r>
          </a:p>
        </p:txBody>
      </p:sp>
      <p:sp>
        <p:nvSpPr>
          <p:cNvPr id="7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1297732" y="4077072"/>
            <a:ext cx="6552727" cy="1080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fld id="{FCF19D69-A0C2-41F7-879D-3B1DAE0CD1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99758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702618" y="1556792"/>
            <a:ext cx="6749702" cy="432048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 baseline="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4901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43767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815689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16549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73996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fterföljand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6876256" y="260896"/>
            <a:ext cx="2016125" cy="359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6754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e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40750" y="1412776"/>
            <a:ext cx="8903249" cy="4608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3" y="1628800"/>
            <a:ext cx="6984776" cy="410445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4BD00"/>
              </a:buClr>
              <a:buFont typeface="Arial" pitchFamily="34" charset="0"/>
              <a:buChar char="•"/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1903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1"/>
          </p:nvPr>
        </p:nvSpPr>
        <p:spPr>
          <a:xfrm>
            <a:off x="774626" y="1484784"/>
            <a:ext cx="3841539" cy="4536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6" y="1484784"/>
            <a:ext cx="3835474" cy="4536604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6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5473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1" hasCustomPrompt="1"/>
          </p:nvPr>
        </p:nvSpPr>
        <p:spPr>
          <a:xfrm>
            <a:off x="774626" y="1484784"/>
            <a:ext cx="8032030" cy="4478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6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8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8825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1484784"/>
            <a:ext cx="3240360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4067944" y="1484784"/>
            <a:ext cx="4752528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156320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1" hasCustomPrompt="1"/>
          </p:nvPr>
        </p:nvSpPr>
        <p:spPr>
          <a:xfrm>
            <a:off x="730982" y="1398786"/>
            <a:ext cx="3960812" cy="4621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7" name="Platshållare för innehåll 5"/>
          <p:cNvSpPr>
            <a:spLocks noGrp="1"/>
          </p:cNvSpPr>
          <p:nvPr>
            <p:ph sz="quarter" idx="12" hasCustomPrompt="1"/>
          </p:nvPr>
        </p:nvSpPr>
        <p:spPr>
          <a:xfrm>
            <a:off x="4931668" y="1398786"/>
            <a:ext cx="3960812" cy="4621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41162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 bakgrun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40750" y="1484784"/>
            <a:ext cx="8903249" cy="4536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664519" y="1700808"/>
            <a:ext cx="3600399" cy="410445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4BD00"/>
              </a:buClr>
              <a:buFont typeface="Arial" pitchFamily="34" charset="0"/>
              <a:buChar char="•"/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 hasCustomPrompt="1"/>
          </p:nvPr>
        </p:nvSpPr>
        <p:spPr>
          <a:xfrm>
            <a:off x="4499992" y="1700808"/>
            <a:ext cx="4320480" cy="4104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5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1854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62880" y="135823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62880" y="1997992"/>
            <a:ext cx="4040188" cy="4023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5823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4850705" y="1997992"/>
            <a:ext cx="4041775" cy="4023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9" name="Platshållare för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4" y="404664"/>
            <a:ext cx="8228906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077595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1"/>
          </p:nvPr>
        </p:nvSpPr>
        <p:spPr>
          <a:xfrm>
            <a:off x="774626" y="1484784"/>
            <a:ext cx="3841539" cy="4536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6" y="1484784"/>
            <a:ext cx="3835474" cy="4536604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6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46398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242199" y="1340768"/>
            <a:ext cx="8901801" cy="4536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8624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1259632" y="4305622"/>
            <a:ext cx="6912740" cy="648072"/>
          </a:xfrm>
          <a:prstGeom prst="rect">
            <a:avLst/>
          </a:prstGeom>
        </p:spPr>
        <p:txBody>
          <a:bodyPr/>
          <a:lstStyle>
            <a:lvl1pPr>
              <a:defRPr sz="3000" baseline="0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1259632" y="4950693"/>
            <a:ext cx="6912570" cy="91440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20"/>
          </p:nvPr>
        </p:nvSpPr>
        <p:spPr>
          <a:xfrm>
            <a:off x="241995" y="0"/>
            <a:ext cx="5904656" cy="4077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21"/>
          </p:nvPr>
        </p:nvSpPr>
        <p:spPr>
          <a:xfrm>
            <a:off x="6245989" y="0"/>
            <a:ext cx="2898011" cy="1988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1" name="Platshållare för bild 7"/>
          <p:cNvSpPr>
            <a:spLocks noGrp="1"/>
          </p:cNvSpPr>
          <p:nvPr>
            <p:ph type="pic" sz="quarter" idx="22"/>
          </p:nvPr>
        </p:nvSpPr>
        <p:spPr>
          <a:xfrm>
            <a:off x="6245989" y="2083852"/>
            <a:ext cx="2898011" cy="1988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74718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y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3"/>
          <p:cNvSpPr>
            <a:spLocks noGrp="1"/>
          </p:cNvSpPr>
          <p:nvPr>
            <p:ph type="pic" sz="quarter" idx="18"/>
          </p:nvPr>
        </p:nvSpPr>
        <p:spPr>
          <a:xfrm>
            <a:off x="235618" y="-3531"/>
            <a:ext cx="2824214" cy="4077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Rubrik 4"/>
          <p:cNvSpPr>
            <a:spLocks noGrp="1"/>
          </p:cNvSpPr>
          <p:nvPr>
            <p:ph type="title"/>
          </p:nvPr>
        </p:nvSpPr>
        <p:spPr>
          <a:xfrm>
            <a:off x="1259632" y="4305622"/>
            <a:ext cx="6912740" cy="648072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sv-SE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1259632" y="4950693"/>
            <a:ext cx="6912570" cy="91440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endParaRPr lang="sv-SE"/>
          </a:p>
        </p:txBody>
      </p:sp>
      <p:sp>
        <p:nvSpPr>
          <p:cNvPr id="20" name="Platshållare för bild 3"/>
          <p:cNvSpPr>
            <a:spLocks noGrp="1"/>
          </p:cNvSpPr>
          <p:nvPr>
            <p:ph type="pic" sz="quarter" idx="25"/>
          </p:nvPr>
        </p:nvSpPr>
        <p:spPr>
          <a:xfrm>
            <a:off x="6319242" y="-1386"/>
            <a:ext cx="2824214" cy="4077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16"/>
          <p:cNvSpPr>
            <a:spLocks noGrp="1"/>
          </p:cNvSpPr>
          <p:nvPr>
            <p:ph type="pic" sz="quarter" idx="26"/>
          </p:nvPr>
        </p:nvSpPr>
        <p:spPr>
          <a:xfrm>
            <a:off x="3145288" y="2074296"/>
            <a:ext cx="3095923" cy="2002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16"/>
          <p:cNvSpPr>
            <a:spLocks noGrp="1"/>
          </p:cNvSpPr>
          <p:nvPr>
            <p:ph type="pic" sz="quarter" idx="27"/>
          </p:nvPr>
        </p:nvSpPr>
        <p:spPr>
          <a:xfrm>
            <a:off x="3145288" y="0"/>
            <a:ext cx="3095923" cy="2001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05190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20"/>
          </p:nvPr>
        </p:nvSpPr>
        <p:spPr>
          <a:xfrm>
            <a:off x="755576" y="1340768"/>
            <a:ext cx="7704856" cy="252028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sv-SE"/>
          </a:p>
        </p:txBody>
      </p:sp>
      <p:sp>
        <p:nvSpPr>
          <p:cNvPr id="9" name="Platshållare för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4" y="404664"/>
            <a:ext cx="8228906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21"/>
          </p:nvPr>
        </p:nvSpPr>
        <p:spPr>
          <a:xfrm>
            <a:off x="241995" y="4149080"/>
            <a:ext cx="2881313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4"/>
          <p:cNvSpPr>
            <a:spLocks noGrp="1"/>
          </p:cNvSpPr>
          <p:nvPr>
            <p:ph type="pic" sz="quarter" idx="22"/>
          </p:nvPr>
        </p:nvSpPr>
        <p:spPr>
          <a:xfrm>
            <a:off x="3250480" y="4149080"/>
            <a:ext cx="2881313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4"/>
          <p:cNvSpPr>
            <a:spLocks noGrp="1"/>
          </p:cNvSpPr>
          <p:nvPr>
            <p:ph type="pic" sz="quarter" idx="23"/>
          </p:nvPr>
        </p:nvSpPr>
        <p:spPr>
          <a:xfrm>
            <a:off x="6259958" y="4149080"/>
            <a:ext cx="2881313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256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242199" y="1340768"/>
            <a:ext cx="8901801" cy="4536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82772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två utfalla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/>
          </p:nvPr>
        </p:nvSpPr>
        <p:spPr>
          <a:xfrm>
            <a:off x="241995" y="1412652"/>
            <a:ext cx="4450333" cy="4537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4687440" y="1412106"/>
            <a:ext cx="4456559" cy="4537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604056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iagram 7"/>
          <p:cNvSpPr>
            <a:spLocks noGrp="1"/>
          </p:cNvSpPr>
          <p:nvPr>
            <p:ph type="chart" sz="quarter" idx="12"/>
          </p:nvPr>
        </p:nvSpPr>
        <p:spPr>
          <a:xfrm>
            <a:off x="4572000" y="1484784"/>
            <a:ext cx="4248472" cy="2232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8" y="1484784"/>
            <a:ext cx="3743325" cy="4536504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3" name="Platshållare för diagram 7"/>
          <p:cNvSpPr>
            <a:spLocks noGrp="1"/>
          </p:cNvSpPr>
          <p:nvPr>
            <p:ph type="chart" sz="quarter" idx="14"/>
          </p:nvPr>
        </p:nvSpPr>
        <p:spPr>
          <a:xfrm>
            <a:off x="4572000" y="3789040"/>
            <a:ext cx="4247704" cy="2232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5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591910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m Framtidenkoncer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3" y="414189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Om </a:t>
            </a:r>
            <a:r>
              <a:rPr lang="sv-SE" sz="3000" err="1">
                <a:latin typeface="+mj-lt"/>
              </a:rPr>
              <a:t>Framtidenkoncernen</a:t>
            </a:r>
            <a:endParaRPr lang="sv-SE" sz="2400">
              <a:latin typeface="+mj-lt"/>
            </a:endParaRP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7" b="28954"/>
          <a:stretch/>
        </p:blipFill>
        <p:spPr>
          <a:xfrm>
            <a:off x="241995" y="4149080"/>
            <a:ext cx="2880320" cy="193096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97" y="4149080"/>
            <a:ext cx="2868346" cy="1930964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1"/>
          <a:stretch/>
        </p:blipFill>
        <p:spPr>
          <a:xfrm>
            <a:off x="6228184" y="4153619"/>
            <a:ext cx="2915816" cy="1926425"/>
          </a:xfrm>
          <a:prstGeom prst="rect">
            <a:avLst/>
          </a:prstGeom>
        </p:spPr>
      </p:pic>
      <p:sp>
        <p:nvSpPr>
          <p:cNvPr id="20" name="textruta 19"/>
          <p:cNvSpPr txBox="1"/>
          <p:nvPr userDrawn="1"/>
        </p:nvSpPr>
        <p:spPr>
          <a:xfrm>
            <a:off x="765101" y="1133539"/>
            <a:ext cx="8083946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>
                <a:latin typeface="+mj-lt"/>
              </a:rPr>
              <a:t>Bestånd			~ 70 500 bostäder</a:t>
            </a:r>
            <a:endParaRPr lang="sv-SE" sz="1600" baseline="0">
              <a:latin typeface="+mj-lt"/>
            </a:endParaRPr>
          </a:p>
          <a:p>
            <a:pPr marL="1828800" lvl="4" indent="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None/>
            </a:pPr>
            <a:r>
              <a:rPr lang="sv-SE" sz="1600" baseline="0">
                <a:latin typeface="+mj-lt"/>
              </a:rPr>
              <a:t>		~ 48 000 ägda p-platser</a:t>
            </a:r>
          </a:p>
          <a:p>
            <a:pPr marL="1828800" lvl="4" indent="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None/>
            </a:pPr>
            <a:r>
              <a:rPr lang="sv-SE" sz="1600" baseline="0">
                <a:latin typeface="+mj-lt"/>
              </a:rPr>
              <a:t>		~ 550 000 kvm kommersiella lokaler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Hyresintäkter			~ 5 miljarder/år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Underhåll/investering		~ 1,9 miljarder/år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Färdigställda bostäder		~ 430 </a:t>
            </a:r>
            <a:r>
              <a:rPr lang="sv-SE" sz="1600" baseline="0" err="1">
                <a:latin typeface="+mj-lt"/>
              </a:rPr>
              <a:t>st</a:t>
            </a:r>
            <a:r>
              <a:rPr lang="sv-SE" sz="1600" baseline="0">
                <a:latin typeface="+mj-lt"/>
              </a:rPr>
              <a:t> </a:t>
            </a:r>
            <a:r>
              <a:rPr lang="sv-SE" sz="1200" baseline="0">
                <a:latin typeface="+mj-lt"/>
              </a:rPr>
              <a:t>(2012)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Soliditet		   	   58%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Lånevolym			~ 15,6 miljarder kr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Fastighetsvärde		~ 63 miljarder kr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Antal anställda		~ 900 </a:t>
            </a:r>
            <a:r>
              <a:rPr lang="sv-SE" sz="1600" baseline="0" err="1">
                <a:latin typeface="+mj-lt"/>
              </a:rPr>
              <a:t>st</a:t>
            </a:r>
            <a:r>
              <a:rPr lang="sv-SE" sz="1600" baseline="0">
                <a:latin typeface="+mj-lt"/>
              </a:rPr>
              <a:t> i 10 bolag</a:t>
            </a:r>
            <a:endParaRPr lang="sv-SE" sz="1600">
              <a:latin typeface="+mj-lt"/>
            </a:endParaRPr>
          </a:p>
        </p:txBody>
      </p:sp>
      <p:sp>
        <p:nvSpPr>
          <p:cNvPr id="5" name="textruta 4"/>
          <p:cNvSpPr txBox="1"/>
          <p:nvPr userDrawn="1"/>
        </p:nvSpPr>
        <p:spPr>
          <a:xfrm>
            <a:off x="6732240" y="3841303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>
                <a:latin typeface="+mj-lt"/>
              </a:rPr>
              <a:t>Uppdaterad September 2013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123142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tterbo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ruta 33"/>
          <p:cNvSpPr txBox="1"/>
          <p:nvPr userDrawn="1"/>
        </p:nvSpPr>
        <p:spPr>
          <a:xfrm>
            <a:off x="386011" y="59507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(2012)</a:t>
            </a:r>
          </a:p>
        </p:txBody>
      </p:sp>
      <p:grpSp>
        <p:nvGrpSpPr>
          <p:cNvPr id="61" name="Grupp 60"/>
          <p:cNvGrpSpPr/>
          <p:nvPr userDrawn="1"/>
        </p:nvGrpSpPr>
        <p:grpSpPr>
          <a:xfrm>
            <a:off x="1538139" y="566643"/>
            <a:ext cx="7027741" cy="5245951"/>
            <a:chOff x="1574607" y="620688"/>
            <a:chExt cx="7027741" cy="5245951"/>
          </a:xfrm>
        </p:grpSpPr>
        <p:grpSp>
          <p:nvGrpSpPr>
            <p:cNvPr id="59" name="Grupp 58"/>
            <p:cNvGrpSpPr/>
            <p:nvPr userDrawn="1"/>
          </p:nvGrpSpPr>
          <p:grpSpPr>
            <a:xfrm>
              <a:off x="3635896" y="3402347"/>
              <a:ext cx="2667010" cy="1066664"/>
              <a:chOff x="623808" y="2207687"/>
              <a:chExt cx="2667010" cy="1066664"/>
            </a:xfrm>
          </p:grpSpPr>
          <p:grpSp>
            <p:nvGrpSpPr>
              <p:cNvPr id="32" name="Grupp 31"/>
              <p:cNvGrpSpPr/>
              <p:nvPr userDrawn="1"/>
            </p:nvGrpSpPr>
            <p:grpSpPr>
              <a:xfrm>
                <a:off x="752988" y="2539856"/>
                <a:ext cx="2345391" cy="734495"/>
                <a:chOff x="294992" y="2415004"/>
                <a:chExt cx="2345391" cy="734495"/>
              </a:xfrm>
            </p:grpSpPr>
            <p:grpSp>
              <p:nvGrpSpPr>
                <p:cNvPr id="27" name="Grupp 26"/>
                <p:cNvGrpSpPr/>
                <p:nvPr userDrawn="1"/>
              </p:nvGrpSpPr>
              <p:grpSpPr>
                <a:xfrm>
                  <a:off x="294992" y="2415004"/>
                  <a:ext cx="2261571" cy="380810"/>
                  <a:chOff x="6630909" y="2831387"/>
                  <a:chExt cx="2261571" cy="380810"/>
                </a:xfrm>
              </p:grpSpPr>
              <p:sp>
                <p:nvSpPr>
                  <p:cNvPr id="28" name="textruta 27"/>
                  <p:cNvSpPr txBox="1"/>
                  <p:nvPr/>
                </p:nvSpPr>
                <p:spPr>
                  <a:xfrm>
                    <a:off x="6630909" y="2904420"/>
                    <a:ext cx="226157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sv-S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pic>
                <p:nvPicPr>
                  <p:cNvPr id="29" name="Bildobjekt 28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26998" y="2831387"/>
                    <a:ext cx="1658282" cy="1921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0" name="textruta 29"/>
                <p:cNvSpPr txBox="1"/>
                <p:nvPr userDrawn="1"/>
              </p:nvSpPr>
              <p:spPr>
                <a:xfrm>
                  <a:off x="774983" y="2626279"/>
                  <a:ext cx="1865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170</a:t>
                  </a:r>
                  <a:r>
                    <a:rPr lang="sv-S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000</a:t>
                  </a:r>
                  <a:r>
                    <a:rPr lang="sv-S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kvm</a:t>
                  </a:r>
                </a:p>
                <a:p>
                  <a:endParaRPr lang="sv-SE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41" name="Rektangel med rundade hörn 40"/>
              <p:cNvSpPr/>
              <p:nvPr userDrawn="1"/>
            </p:nvSpPr>
            <p:spPr>
              <a:xfrm>
                <a:off x="623808" y="2207687"/>
                <a:ext cx="2667010" cy="1002545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" name="Grupp 5"/>
            <p:cNvGrpSpPr/>
            <p:nvPr userDrawn="1"/>
          </p:nvGrpSpPr>
          <p:grpSpPr>
            <a:xfrm>
              <a:off x="1574607" y="2898291"/>
              <a:ext cx="2421329" cy="1414899"/>
              <a:chOff x="2277270" y="908720"/>
              <a:chExt cx="2421329" cy="1414899"/>
            </a:xfrm>
          </p:grpSpPr>
          <p:grpSp>
            <p:nvGrpSpPr>
              <p:cNvPr id="17" name="Grupp 16"/>
              <p:cNvGrpSpPr/>
              <p:nvPr userDrawn="1"/>
            </p:nvGrpSpPr>
            <p:grpSpPr>
              <a:xfrm>
                <a:off x="2466351" y="1156802"/>
                <a:ext cx="2232248" cy="976054"/>
                <a:chOff x="7149856" y="3785325"/>
                <a:chExt cx="2232248" cy="976054"/>
              </a:xfrm>
            </p:grpSpPr>
            <p:pic>
              <p:nvPicPr>
                <p:cNvPr id="18" name="Bildobjekt 1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78919" y="3785325"/>
                  <a:ext cx="568726" cy="667463"/>
                </a:xfrm>
                <a:prstGeom prst="rect">
                  <a:avLst/>
                </a:prstGeom>
              </p:spPr>
            </p:pic>
            <p:sp>
              <p:nvSpPr>
                <p:cNvPr id="19" name="textruta 18"/>
                <p:cNvSpPr txBox="1"/>
                <p:nvPr/>
              </p:nvSpPr>
              <p:spPr>
                <a:xfrm>
                  <a:off x="7149856" y="4422825"/>
                  <a:ext cx="22322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drygt 2 700 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43" name="Rektangel med rundade hörn 42"/>
              <p:cNvSpPr/>
              <p:nvPr userDrawn="1"/>
            </p:nvSpPr>
            <p:spPr>
              <a:xfrm>
                <a:off x="2277270" y="908720"/>
                <a:ext cx="1867270" cy="1414899"/>
              </a:xfrm>
              <a:prstGeom prst="roundRect">
                <a:avLst/>
              </a:prstGeom>
              <a:noFill/>
              <a:ln>
                <a:solidFill>
                  <a:srgbClr val="DE7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" name="Grupp 3"/>
            <p:cNvGrpSpPr/>
            <p:nvPr userDrawn="1"/>
          </p:nvGrpSpPr>
          <p:grpSpPr>
            <a:xfrm>
              <a:off x="6520062" y="3258331"/>
              <a:ext cx="1508322" cy="1200779"/>
              <a:chOff x="831429" y="3379905"/>
              <a:chExt cx="1508322" cy="1200779"/>
            </a:xfrm>
          </p:grpSpPr>
          <p:pic>
            <p:nvPicPr>
              <p:cNvPr id="26" name="Bildobjekt 25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632" y="3717032"/>
                <a:ext cx="709294" cy="539064"/>
              </a:xfrm>
              <a:prstGeom prst="rect">
                <a:avLst/>
              </a:prstGeom>
            </p:spPr>
          </p:pic>
          <p:sp>
            <p:nvSpPr>
              <p:cNvPr id="45" name="Rektangel med rundade hörn 44"/>
              <p:cNvSpPr/>
              <p:nvPr userDrawn="1"/>
            </p:nvSpPr>
            <p:spPr>
              <a:xfrm>
                <a:off x="831429" y="3379905"/>
                <a:ext cx="1508322" cy="1200779"/>
              </a:xfrm>
              <a:prstGeom prst="round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" name="Grupp 4"/>
            <p:cNvGrpSpPr/>
            <p:nvPr userDrawn="1"/>
          </p:nvGrpSpPr>
          <p:grpSpPr>
            <a:xfrm>
              <a:off x="1574607" y="4524999"/>
              <a:ext cx="2208280" cy="1306088"/>
              <a:chOff x="3744230" y="2634130"/>
              <a:chExt cx="2208280" cy="1306088"/>
            </a:xfrm>
          </p:grpSpPr>
          <p:grpSp>
            <p:nvGrpSpPr>
              <p:cNvPr id="8" name="Grupp 7"/>
              <p:cNvGrpSpPr/>
              <p:nvPr userDrawn="1"/>
            </p:nvGrpSpPr>
            <p:grpSpPr>
              <a:xfrm>
                <a:off x="3806647" y="2890899"/>
                <a:ext cx="2145863" cy="826133"/>
                <a:chOff x="3693527" y="1257022"/>
                <a:chExt cx="2145863" cy="826133"/>
              </a:xfrm>
            </p:grpSpPr>
            <p:pic>
              <p:nvPicPr>
                <p:cNvPr id="9" name="Bildobjekt 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0836" y="1257022"/>
                  <a:ext cx="714316" cy="489006"/>
                </a:xfrm>
                <a:prstGeom prst="rect">
                  <a:avLst/>
                </a:prstGeom>
              </p:spPr>
            </p:pic>
            <p:sp>
              <p:nvSpPr>
                <p:cNvPr id="10" name="textruta 9"/>
                <p:cNvSpPr txBox="1"/>
                <p:nvPr/>
              </p:nvSpPr>
              <p:spPr>
                <a:xfrm>
                  <a:off x="3693527" y="1744601"/>
                  <a:ext cx="21458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över 26 000 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48" name="Rektangel med rundade hörn 47"/>
              <p:cNvSpPr/>
              <p:nvPr userDrawn="1"/>
            </p:nvSpPr>
            <p:spPr>
              <a:xfrm>
                <a:off x="3744230" y="2634130"/>
                <a:ext cx="1867270" cy="1306088"/>
              </a:xfrm>
              <a:prstGeom prst="round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0" name="Grupp 59"/>
            <p:cNvGrpSpPr/>
            <p:nvPr userDrawn="1"/>
          </p:nvGrpSpPr>
          <p:grpSpPr>
            <a:xfrm>
              <a:off x="3635895" y="1988840"/>
              <a:ext cx="2520281" cy="1200779"/>
              <a:chOff x="1892458" y="1580149"/>
              <a:chExt cx="2520281" cy="1200779"/>
            </a:xfrm>
          </p:grpSpPr>
          <p:grpSp>
            <p:nvGrpSpPr>
              <p:cNvPr id="33" name="Grupp 32"/>
              <p:cNvGrpSpPr/>
              <p:nvPr userDrawn="1"/>
            </p:nvGrpSpPr>
            <p:grpSpPr>
              <a:xfrm>
                <a:off x="2095292" y="1794044"/>
                <a:ext cx="2016224" cy="792088"/>
                <a:chOff x="6012160" y="3536505"/>
                <a:chExt cx="2016224" cy="792088"/>
              </a:xfrm>
            </p:grpSpPr>
            <p:pic>
              <p:nvPicPr>
                <p:cNvPr id="20" name="Bildobjekt 19"/>
                <p:cNvPicPr>
                  <a:picLocks noChangeAspect="1"/>
                </p:cNvPicPr>
                <p:nvPr userDrawn="1"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3370" y="3536505"/>
                  <a:ext cx="1263968" cy="428636"/>
                </a:xfrm>
                <a:prstGeom prst="rect">
                  <a:avLst/>
                </a:prstGeom>
              </p:spPr>
            </p:pic>
            <p:sp>
              <p:nvSpPr>
                <p:cNvPr id="21" name="textruta 20"/>
                <p:cNvSpPr txBox="1"/>
                <p:nvPr userDrawn="1"/>
              </p:nvSpPr>
              <p:spPr>
                <a:xfrm>
                  <a:off x="6012160" y="4020816"/>
                  <a:ext cx="20162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>
                      <a:latin typeface="+mj-lt"/>
                    </a:rPr>
                    <a:t>Bostadsrätter/egna hem</a:t>
                  </a:r>
                </a:p>
              </p:txBody>
            </p:sp>
          </p:grpSp>
          <p:sp>
            <p:nvSpPr>
              <p:cNvPr id="50" name="Rektangel med rundade hörn 49"/>
              <p:cNvSpPr/>
              <p:nvPr userDrawn="1"/>
            </p:nvSpPr>
            <p:spPr>
              <a:xfrm>
                <a:off x="1892458" y="1580149"/>
                <a:ext cx="2520281" cy="1200779"/>
              </a:xfrm>
              <a:prstGeom prst="roundRect">
                <a:avLst/>
              </a:prstGeom>
              <a:noFill/>
              <a:ln>
                <a:solidFill>
                  <a:srgbClr val="64A7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8" name="Grupp 57"/>
            <p:cNvGrpSpPr/>
            <p:nvPr userDrawn="1"/>
          </p:nvGrpSpPr>
          <p:grpSpPr>
            <a:xfrm>
              <a:off x="3635896" y="4622213"/>
              <a:ext cx="4648621" cy="1244426"/>
              <a:chOff x="4946139" y="5031944"/>
              <a:chExt cx="4648621" cy="1244426"/>
            </a:xfrm>
          </p:grpSpPr>
          <p:grpSp>
            <p:nvGrpSpPr>
              <p:cNvPr id="22" name="Grupp 21"/>
              <p:cNvGrpSpPr/>
              <p:nvPr userDrawn="1"/>
            </p:nvGrpSpPr>
            <p:grpSpPr>
              <a:xfrm>
                <a:off x="5520353" y="5321178"/>
                <a:ext cx="4074407" cy="955192"/>
                <a:chOff x="464549" y="2564904"/>
                <a:chExt cx="4074407" cy="955192"/>
              </a:xfrm>
            </p:grpSpPr>
            <p:pic>
              <p:nvPicPr>
                <p:cNvPr id="23" name="Bildobjekt 2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8896" y="2564904"/>
                  <a:ext cx="1185693" cy="330512"/>
                </a:xfrm>
                <a:prstGeom prst="rect">
                  <a:avLst/>
                </a:prstGeom>
              </p:spPr>
            </p:pic>
            <p:sp>
              <p:nvSpPr>
                <p:cNvPr id="24" name="textruta 23"/>
                <p:cNvSpPr txBox="1"/>
                <p:nvPr/>
              </p:nvSpPr>
              <p:spPr>
                <a:xfrm>
                  <a:off x="464549" y="2935321"/>
                  <a:ext cx="407440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Äger</a:t>
                  </a:r>
                  <a:r>
                    <a:rPr lang="sv-SE" sz="16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9 500</a:t>
                  </a:r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/förvaltar</a:t>
                  </a:r>
                  <a:r>
                    <a:rPr lang="sv-SE" sz="16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30 500 p</a:t>
                  </a:r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-platser</a:t>
                  </a:r>
                </a:p>
                <a:p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51" name="Rektangel med rundade hörn 50"/>
              <p:cNvSpPr/>
              <p:nvPr userDrawn="1"/>
            </p:nvSpPr>
            <p:spPr>
              <a:xfrm>
                <a:off x="4946139" y="5031944"/>
                <a:ext cx="4390637" cy="1200779"/>
              </a:xfrm>
              <a:prstGeom prst="roundRect">
                <a:avLst/>
              </a:prstGeom>
              <a:noFill/>
              <a:ln>
                <a:solidFill>
                  <a:srgbClr val="84B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7" name="Grupp 6"/>
            <p:cNvGrpSpPr/>
            <p:nvPr userDrawn="1"/>
          </p:nvGrpSpPr>
          <p:grpSpPr>
            <a:xfrm>
              <a:off x="6361567" y="1916832"/>
              <a:ext cx="2240781" cy="1200779"/>
              <a:chOff x="5199530" y="545840"/>
              <a:chExt cx="2240781" cy="1200779"/>
            </a:xfrm>
          </p:grpSpPr>
          <p:grpSp>
            <p:nvGrpSpPr>
              <p:cNvPr id="11" name="Grupp 10"/>
              <p:cNvGrpSpPr/>
              <p:nvPr userDrawn="1"/>
            </p:nvGrpSpPr>
            <p:grpSpPr>
              <a:xfrm>
                <a:off x="5354793" y="858198"/>
                <a:ext cx="2085518" cy="626586"/>
                <a:chOff x="873357" y="1259154"/>
                <a:chExt cx="2085518" cy="626586"/>
              </a:xfrm>
            </p:grpSpPr>
            <p:pic>
              <p:nvPicPr>
                <p:cNvPr id="12" name="Bildobjekt 11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6600" y="1259154"/>
                  <a:ext cx="939069" cy="333385"/>
                </a:xfrm>
                <a:prstGeom prst="rect">
                  <a:avLst/>
                </a:prstGeom>
              </p:spPr>
            </p:pic>
            <p:sp>
              <p:nvSpPr>
                <p:cNvPr id="13" name="textruta 12"/>
                <p:cNvSpPr txBox="1"/>
                <p:nvPr/>
              </p:nvSpPr>
              <p:spPr>
                <a:xfrm>
                  <a:off x="873357" y="1547186"/>
                  <a:ext cx="208551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23</a:t>
                  </a:r>
                  <a:r>
                    <a:rPr lang="sv-SE" sz="16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000</a:t>
                  </a:r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52" name="Rektangel med rundade hörn 51"/>
              <p:cNvSpPr/>
              <p:nvPr userDrawn="1"/>
            </p:nvSpPr>
            <p:spPr>
              <a:xfrm>
                <a:off x="5199530" y="545840"/>
                <a:ext cx="1664715" cy="1200779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" name="Grupp 1"/>
            <p:cNvGrpSpPr/>
            <p:nvPr userDrawn="1"/>
          </p:nvGrpSpPr>
          <p:grpSpPr>
            <a:xfrm>
              <a:off x="5566921" y="1052736"/>
              <a:ext cx="2461463" cy="679039"/>
              <a:chOff x="1379763" y="5726174"/>
              <a:chExt cx="2461463" cy="679039"/>
            </a:xfrm>
          </p:grpSpPr>
          <p:pic>
            <p:nvPicPr>
              <p:cNvPr id="25" name="Bildobjekt 24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5006" y="5939991"/>
                <a:ext cx="2240787" cy="297321"/>
              </a:xfrm>
              <a:prstGeom prst="rect">
                <a:avLst/>
              </a:prstGeom>
            </p:spPr>
          </p:pic>
          <p:sp>
            <p:nvSpPr>
              <p:cNvPr id="53" name="Rektangel med rundade hörn 52"/>
              <p:cNvSpPr/>
              <p:nvPr userDrawn="1"/>
            </p:nvSpPr>
            <p:spPr>
              <a:xfrm>
                <a:off x="1379763" y="5726174"/>
                <a:ext cx="2461463" cy="67903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" name="Grupp 2"/>
            <p:cNvGrpSpPr/>
            <p:nvPr userDrawn="1"/>
          </p:nvGrpSpPr>
          <p:grpSpPr>
            <a:xfrm>
              <a:off x="1583990" y="1484784"/>
              <a:ext cx="1691866" cy="1200779"/>
              <a:chOff x="1223950" y="4431554"/>
              <a:chExt cx="1691866" cy="1200779"/>
            </a:xfrm>
          </p:grpSpPr>
          <p:pic>
            <p:nvPicPr>
              <p:cNvPr id="31" name="Bildobjekt 30"/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2984" y="4797152"/>
                <a:ext cx="958139" cy="493810"/>
              </a:xfrm>
              <a:prstGeom prst="rect">
                <a:avLst/>
              </a:prstGeom>
            </p:spPr>
          </p:pic>
          <p:sp>
            <p:nvSpPr>
              <p:cNvPr id="54" name="Rektangel med rundade hörn 53"/>
              <p:cNvSpPr/>
              <p:nvPr userDrawn="1"/>
            </p:nvSpPr>
            <p:spPr>
              <a:xfrm>
                <a:off x="1223950" y="4431554"/>
                <a:ext cx="1691866" cy="1200779"/>
              </a:xfrm>
              <a:prstGeom prst="round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6" name="Grupp 55"/>
            <p:cNvGrpSpPr/>
            <p:nvPr userDrawn="1"/>
          </p:nvGrpSpPr>
          <p:grpSpPr>
            <a:xfrm>
              <a:off x="3438902" y="620688"/>
              <a:ext cx="3260192" cy="1200779"/>
              <a:chOff x="6243544" y="1569049"/>
              <a:chExt cx="3260192" cy="1200779"/>
            </a:xfrm>
          </p:grpSpPr>
          <p:grpSp>
            <p:nvGrpSpPr>
              <p:cNvPr id="14" name="Grupp 13"/>
              <p:cNvGrpSpPr/>
              <p:nvPr userDrawn="1"/>
            </p:nvGrpSpPr>
            <p:grpSpPr>
              <a:xfrm>
                <a:off x="6411062" y="1898411"/>
                <a:ext cx="3092674" cy="594485"/>
                <a:chOff x="6648995" y="1377866"/>
                <a:chExt cx="3092674" cy="594485"/>
              </a:xfrm>
            </p:grpSpPr>
            <p:pic>
              <p:nvPicPr>
                <p:cNvPr id="15" name="Bildobjekt 14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8660" y="1377866"/>
                  <a:ext cx="1339018" cy="267467"/>
                </a:xfrm>
                <a:prstGeom prst="rect">
                  <a:avLst/>
                </a:prstGeom>
              </p:spPr>
            </p:pic>
            <p:sp>
              <p:nvSpPr>
                <p:cNvPr id="16" name="textruta 15"/>
                <p:cNvSpPr txBox="1"/>
                <p:nvPr/>
              </p:nvSpPr>
              <p:spPr>
                <a:xfrm>
                  <a:off x="6648995" y="1633797"/>
                  <a:ext cx="309267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drygt 18 000 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55" name="Rektangel med rundade hörn 54"/>
              <p:cNvSpPr/>
              <p:nvPr userDrawn="1"/>
            </p:nvSpPr>
            <p:spPr>
              <a:xfrm>
                <a:off x="6243544" y="1569049"/>
                <a:ext cx="1935005" cy="1200779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36" name="Platshållare för datum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7" name="Platshållare för bildnumm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2042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3" y="414189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err="1">
                <a:latin typeface="+mj-lt"/>
              </a:rPr>
              <a:t>Framtidenkoncernen</a:t>
            </a:r>
            <a:r>
              <a:rPr lang="sv-SE" sz="3000" baseline="0">
                <a:latin typeface="+mj-lt"/>
              </a:rPr>
              <a:t> </a:t>
            </a:r>
            <a:endParaRPr lang="sv-SE" sz="2400">
              <a:latin typeface="+mj-lt"/>
            </a:endParaRPr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799009" y="1412776"/>
            <a:ext cx="7733431" cy="1152128"/>
          </a:xfrm>
          <a:prstGeom prst="round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textruta 30"/>
          <p:cNvSpPr txBox="1"/>
          <p:nvPr userDrawn="1"/>
        </p:nvSpPr>
        <p:spPr>
          <a:xfrm>
            <a:off x="3331105" y="1804174"/>
            <a:ext cx="268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0">
                <a:solidFill>
                  <a:schemeClr val="bg1"/>
                </a:solidFill>
                <a:latin typeface="+mj-lt"/>
              </a:rPr>
              <a:t>Förvaltnings AB Framtiden</a:t>
            </a:r>
          </a:p>
        </p:txBody>
      </p:sp>
      <p:grpSp>
        <p:nvGrpSpPr>
          <p:cNvPr id="44" name="Grupp 43"/>
          <p:cNvGrpSpPr/>
          <p:nvPr userDrawn="1"/>
        </p:nvGrpSpPr>
        <p:grpSpPr>
          <a:xfrm>
            <a:off x="831429" y="274131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7" name="Rektangel med rundade hörn 6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textruta 40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Familje-bostäder</a:t>
              </a:r>
            </a:p>
          </p:txBody>
        </p:sp>
      </p:grpSp>
      <p:grpSp>
        <p:nvGrpSpPr>
          <p:cNvPr id="45" name="Grupp 44"/>
          <p:cNvGrpSpPr/>
          <p:nvPr userDrawn="1"/>
        </p:nvGrpSpPr>
        <p:grpSpPr>
          <a:xfrm>
            <a:off x="2387030" y="274131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46" name="Rektangel med rundade hörn 45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textruta 46"/>
            <p:cNvSpPr txBox="1"/>
            <p:nvPr userDrawn="1"/>
          </p:nvSpPr>
          <p:spPr>
            <a:xfrm>
              <a:off x="943025" y="3032601"/>
              <a:ext cx="122413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Poseidon</a:t>
              </a:r>
            </a:p>
          </p:txBody>
        </p:sp>
      </p:grpSp>
      <p:sp>
        <p:nvSpPr>
          <p:cNvPr id="49" name="Rektangel med rundade hörn 48"/>
          <p:cNvSpPr/>
          <p:nvPr userDrawn="1"/>
        </p:nvSpPr>
        <p:spPr>
          <a:xfrm>
            <a:off x="3952156" y="2741318"/>
            <a:ext cx="1436315" cy="120077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textruta 49"/>
          <p:cNvSpPr txBox="1"/>
          <p:nvPr userDrawn="1"/>
        </p:nvSpPr>
        <p:spPr>
          <a:xfrm>
            <a:off x="4063752" y="303260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>
                <a:solidFill>
                  <a:schemeClr val="bg1"/>
                </a:solidFill>
                <a:latin typeface="+mj-lt"/>
              </a:rPr>
              <a:t>Egnahems-bolaget</a:t>
            </a:r>
          </a:p>
        </p:txBody>
      </p:sp>
      <p:grpSp>
        <p:nvGrpSpPr>
          <p:cNvPr id="51" name="Grupp 50"/>
          <p:cNvGrpSpPr/>
          <p:nvPr userDrawn="1"/>
        </p:nvGrpSpPr>
        <p:grpSpPr>
          <a:xfrm>
            <a:off x="5526807" y="2741318"/>
            <a:ext cx="1436315" cy="1200779"/>
            <a:chOff x="831429" y="2741319"/>
            <a:chExt cx="1436315" cy="1200779"/>
          </a:xfrm>
          <a:solidFill>
            <a:schemeClr val="accent4"/>
          </a:solidFill>
        </p:grpSpPr>
        <p:sp>
          <p:nvSpPr>
            <p:cNvPr id="52" name="Rektangel med rundade hörn 51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textruta 52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Störnings-jouren</a:t>
              </a:r>
            </a:p>
          </p:txBody>
        </p:sp>
      </p:grpSp>
      <p:grpSp>
        <p:nvGrpSpPr>
          <p:cNvPr id="54" name="Grupp 53"/>
          <p:cNvGrpSpPr/>
          <p:nvPr userDrawn="1"/>
        </p:nvGrpSpPr>
        <p:grpSpPr>
          <a:xfrm>
            <a:off x="7101458" y="2741319"/>
            <a:ext cx="1436315" cy="1200779"/>
            <a:chOff x="831429" y="2741319"/>
            <a:chExt cx="1436315" cy="1200779"/>
          </a:xfrm>
          <a:solidFill>
            <a:schemeClr val="accent5"/>
          </a:solidFill>
        </p:grpSpPr>
        <p:sp>
          <p:nvSpPr>
            <p:cNvPr id="55" name="Rektangel med rundade hörn 54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6" name="textruta 55"/>
            <p:cNvSpPr txBox="1"/>
            <p:nvPr userDrawn="1"/>
          </p:nvSpPr>
          <p:spPr>
            <a:xfrm>
              <a:off x="943025" y="3032601"/>
              <a:ext cx="122413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 err="1">
                  <a:solidFill>
                    <a:schemeClr val="bg1"/>
                  </a:solidFill>
                  <a:latin typeface="+mj-lt"/>
                </a:rPr>
                <a:t>Rysåsen</a:t>
              </a:r>
              <a:endParaRPr lang="sv-SE" sz="180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9" name="Grupp 78"/>
          <p:cNvGrpSpPr/>
          <p:nvPr userDrawn="1"/>
        </p:nvGrpSpPr>
        <p:grpSpPr>
          <a:xfrm>
            <a:off x="831429" y="410042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92" name="Rektangel med rundade hörn 91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3" name="textruta 92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Bostads-bolaget</a:t>
              </a:r>
            </a:p>
          </p:txBody>
        </p:sp>
      </p:grpSp>
      <p:grpSp>
        <p:nvGrpSpPr>
          <p:cNvPr id="80" name="Grupp 79"/>
          <p:cNvGrpSpPr/>
          <p:nvPr userDrawn="1"/>
        </p:nvGrpSpPr>
        <p:grpSpPr>
          <a:xfrm>
            <a:off x="2387030" y="410042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90" name="Rektangel med rundade hörn 89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1" name="textruta 90"/>
            <p:cNvSpPr txBox="1"/>
            <p:nvPr userDrawn="1"/>
          </p:nvSpPr>
          <p:spPr>
            <a:xfrm>
              <a:off x="914449" y="3032601"/>
              <a:ext cx="132471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Gårdstens-bostäder</a:t>
              </a:r>
            </a:p>
          </p:txBody>
        </p:sp>
      </p:grpSp>
      <p:sp>
        <p:nvSpPr>
          <p:cNvPr id="88" name="Rektangel med rundade hörn 87"/>
          <p:cNvSpPr/>
          <p:nvPr userDrawn="1"/>
        </p:nvSpPr>
        <p:spPr>
          <a:xfrm>
            <a:off x="3952156" y="4100428"/>
            <a:ext cx="1436315" cy="120077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textruta 88"/>
          <p:cNvSpPr txBox="1"/>
          <p:nvPr userDrawn="1"/>
        </p:nvSpPr>
        <p:spPr>
          <a:xfrm>
            <a:off x="4063752" y="439171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>
                <a:solidFill>
                  <a:schemeClr val="bg1"/>
                </a:solidFill>
                <a:latin typeface="+mj-lt"/>
              </a:rPr>
              <a:t>Bygga Hem</a:t>
            </a:r>
          </a:p>
        </p:txBody>
      </p:sp>
      <p:grpSp>
        <p:nvGrpSpPr>
          <p:cNvPr id="82" name="Grupp 81"/>
          <p:cNvGrpSpPr/>
          <p:nvPr userDrawn="1"/>
        </p:nvGrpSpPr>
        <p:grpSpPr>
          <a:xfrm>
            <a:off x="5526807" y="4100428"/>
            <a:ext cx="1436315" cy="1200779"/>
            <a:chOff x="831429" y="2741319"/>
            <a:chExt cx="1436315" cy="1200779"/>
          </a:xfrm>
          <a:solidFill>
            <a:schemeClr val="accent4"/>
          </a:solidFill>
        </p:grpSpPr>
        <p:sp>
          <p:nvSpPr>
            <p:cNvPr id="86" name="Rektangel med rundade hörn 85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7" name="textruta 86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Parkerings-bolaget</a:t>
              </a:r>
            </a:p>
          </p:txBody>
        </p:sp>
      </p:grpSp>
      <p:sp>
        <p:nvSpPr>
          <p:cNvPr id="84" name="Rektangel med rundade hörn 83"/>
          <p:cNvSpPr/>
          <p:nvPr userDrawn="1"/>
        </p:nvSpPr>
        <p:spPr>
          <a:xfrm>
            <a:off x="7101458" y="4100429"/>
            <a:ext cx="1436315" cy="120077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textruta 84"/>
          <p:cNvSpPr txBox="1"/>
          <p:nvPr userDrawn="1"/>
        </p:nvSpPr>
        <p:spPr>
          <a:xfrm>
            <a:off x="7072882" y="4391711"/>
            <a:ext cx="150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>
                <a:solidFill>
                  <a:schemeClr val="bg1"/>
                </a:solidFill>
                <a:latin typeface="+mj-lt"/>
              </a:rPr>
              <a:t>Scandinavium</a:t>
            </a:r>
          </a:p>
        </p:txBody>
      </p:sp>
      <p:grpSp>
        <p:nvGrpSpPr>
          <p:cNvPr id="94" name="Grupp 93"/>
          <p:cNvGrpSpPr/>
          <p:nvPr userDrawn="1"/>
        </p:nvGrpSpPr>
        <p:grpSpPr>
          <a:xfrm>
            <a:off x="5526806" y="5445224"/>
            <a:ext cx="1436315" cy="1200779"/>
            <a:chOff x="831429" y="2741319"/>
            <a:chExt cx="1436315" cy="1200779"/>
          </a:xfrm>
          <a:solidFill>
            <a:schemeClr val="accent4"/>
          </a:solidFill>
        </p:grpSpPr>
        <p:sp>
          <p:nvSpPr>
            <p:cNvPr id="95" name="Rektangel med rundade hörn 94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textruta 95"/>
            <p:cNvSpPr txBox="1"/>
            <p:nvPr userDrawn="1"/>
          </p:nvSpPr>
          <p:spPr>
            <a:xfrm>
              <a:off x="904924" y="3032601"/>
              <a:ext cx="132471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Göteborgs-Lokaler</a:t>
              </a:r>
            </a:p>
          </p:txBody>
        </p:sp>
      </p:grpSp>
      <p:sp>
        <p:nvSpPr>
          <p:cNvPr id="97" name="textruta 96"/>
          <p:cNvSpPr txBox="1"/>
          <p:nvPr userDrawn="1"/>
        </p:nvSpPr>
        <p:spPr>
          <a:xfrm>
            <a:off x="725513" y="5353471"/>
            <a:ext cx="455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err="1">
                <a:latin typeface="+mj-lt"/>
              </a:rPr>
              <a:t>Framtidenkoncernen</a:t>
            </a:r>
            <a:r>
              <a:rPr lang="sv-SE">
                <a:latin typeface="+mj-lt"/>
              </a:rPr>
              <a:t> är helägd av Göteborgs stad</a:t>
            </a:r>
          </a:p>
          <a:p>
            <a:r>
              <a:rPr lang="sv-SE">
                <a:latin typeface="+mj-lt"/>
              </a:rPr>
              <a:t>(2012)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91192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Ägardirek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323528" y="1397094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800">
                <a:latin typeface="+mj-lt"/>
              </a:rPr>
              <a:t>Vi</a:t>
            </a:r>
            <a:r>
              <a:rPr lang="sv-SE" sz="1800" baseline="0">
                <a:latin typeface="+mj-lt"/>
              </a:rPr>
              <a:t> ska vara en strategisk aktör i syfte att stärka Göteborgs roll som regioncentrum och stadens utveckling i övrigt. </a:t>
            </a:r>
          </a:p>
          <a:p>
            <a:pPr algn="l"/>
            <a:endParaRPr lang="sv-SE" sz="1200" baseline="0">
              <a:latin typeface="+mj-lt"/>
            </a:endParaRPr>
          </a:p>
          <a:p>
            <a:pPr algn="l"/>
            <a:r>
              <a:rPr lang="sv-SE" sz="1800" baseline="0">
                <a:latin typeface="+mj-lt"/>
              </a:rPr>
              <a:t>Vi ska bidra till att nya bostäder tillskapas och att våra bostäder och områden utformas och förvaltas så att de bidrar till en attraktiv bostadsmarknad i Göteborg.</a:t>
            </a:r>
          </a:p>
          <a:p>
            <a:pPr algn="r"/>
            <a:r>
              <a:rPr lang="sv-SE" sz="1400" i="1" baseline="0">
                <a:latin typeface="+mj-lt"/>
              </a:rPr>
              <a:t>Utdrag ur ägardirektivet</a:t>
            </a:r>
          </a:p>
          <a:p>
            <a:pPr algn="l"/>
            <a:endParaRPr lang="sv-SE" sz="1400" i="1">
              <a:latin typeface="+mj-lt"/>
            </a:endParaRP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/>
          <a:stretch/>
        </p:blipFill>
        <p:spPr>
          <a:xfrm>
            <a:off x="238124" y="2996952"/>
            <a:ext cx="8924925" cy="3066288"/>
          </a:xfrm>
          <a:prstGeom prst="rect">
            <a:avLst/>
          </a:prstGeom>
        </p:spPr>
      </p:pic>
      <p:sp>
        <p:nvSpPr>
          <p:cNvPr id="3" name="textruta 2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err="1">
                <a:latin typeface="+mj-lt"/>
              </a:rPr>
              <a:t>Framtidenkoncernen</a:t>
            </a:r>
            <a:r>
              <a:rPr lang="sv-SE" sz="3000">
                <a:latin typeface="+mj-lt"/>
              </a:rPr>
              <a:t> – en del av Göteborg</a:t>
            </a:r>
            <a:r>
              <a:rPr lang="sv-SE" sz="3000" baseline="0">
                <a:latin typeface="+mj-lt"/>
              </a:rPr>
              <a:t> </a:t>
            </a:r>
            <a:endParaRPr lang="sv-SE" sz="2400">
              <a:latin typeface="+mj-lt"/>
            </a:endParaRP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14064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39987"/>
            <a:ext cx="3600400" cy="2561222"/>
          </a:xfrm>
          <a:prstGeom prst="rect">
            <a:avLst/>
          </a:prstGeom>
        </p:spPr>
      </p:pic>
      <p:sp>
        <p:nvSpPr>
          <p:cNvPr id="9" name="textruta 8"/>
          <p:cNvSpPr txBox="1"/>
          <p:nvPr userDrawn="1"/>
        </p:nvSpPr>
        <p:spPr>
          <a:xfrm>
            <a:off x="233635" y="5301208"/>
            <a:ext cx="8910365" cy="55399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000">
                <a:solidFill>
                  <a:schemeClr val="bg1"/>
                </a:solidFill>
                <a:latin typeface="+mj-lt"/>
              </a:rPr>
              <a:t>Vi bygger det hållbara</a:t>
            </a:r>
            <a:r>
              <a:rPr lang="sv-SE" sz="3000" baseline="0">
                <a:solidFill>
                  <a:schemeClr val="bg1"/>
                </a:solidFill>
                <a:latin typeface="+mj-lt"/>
              </a:rPr>
              <a:t> samhället för Framtiden</a:t>
            </a:r>
            <a:endParaRPr lang="sv-SE" sz="30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5" y="2700227"/>
            <a:ext cx="3923928" cy="2614859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5" r="26294" b="27121"/>
          <a:stretch/>
        </p:blipFill>
        <p:spPr>
          <a:xfrm>
            <a:off x="233635" y="0"/>
            <a:ext cx="2400011" cy="272158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t="9868" r="8426" b="4176"/>
          <a:stretch/>
        </p:blipFill>
        <p:spPr>
          <a:xfrm>
            <a:off x="2633645" y="0"/>
            <a:ext cx="4002573" cy="2739986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6" t="30467" b="10595"/>
          <a:stretch/>
        </p:blipFill>
        <p:spPr>
          <a:xfrm>
            <a:off x="6395047" y="1"/>
            <a:ext cx="2748952" cy="5301208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545337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färsi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err="1">
                <a:latin typeface="+mj-lt"/>
              </a:rPr>
              <a:t>Framtidenkoncernen</a:t>
            </a:r>
            <a:r>
              <a:rPr lang="sv-SE" sz="3000">
                <a:latin typeface="+mj-lt"/>
              </a:rPr>
              <a:t> – en del av Göteborg</a:t>
            </a:r>
            <a:r>
              <a:rPr lang="sv-SE" sz="3000" baseline="0">
                <a:latin typeface="+mj-lt"/>
              </a:rPr>
              <a:t> </a:t>
            </a:r>
            <a:endParaRPr lang="sv-SE" sz="2400">
              <a:latin typeface="+mj-lt"/>
            </a:endParaRP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8" t="13315" r="-844" b="2580"/>
          <a:stretch/>
        </p:blipFill>
        <p:spPr>
          <a:xfrm>
            <a:off x="150937" y="1238250"/>
            <a:ext cx="3835474" cy="2353816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241994" y="3591632"/>
            <a:ext cx="8902005" cy="2429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 userDrawn="1"/>
        </p:nvSpPr>
        <p:spPr>
          <a:xfrm>
            <a:off x="613982" y="3661474"/>
            <a:ext cx="7800650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sv-SE" sz="1600">
                <a:latin typeface="+mj-lt"/>
              </a:rPr>
              <a:t>Koncernen</a:t>
            </a:r>
            <a:r>
              <a:rPr lang="sv-SE" sz="1800">
                <a:latin typeface="+mj-lt"/>
              </a:rPr>
              <a:t> </a:t>
            </a:r>
            <a:r>
              <a:rPr lang="sv-SE" sz="1800" b="1">
                <a:latin typeface="+mj-lt"/>
              </a:rPr>
              <a:t>skapar affärsmässig samhällsnytta </a:t>
            </a:r>
            <a:r>
              <a:rPr lang="sv-SE" sz="1600">
                <a:latin typeface="+mj-lt"/>
              </a:rPr>
              <a:t>och är en </a:t>
            </a:r>
            <a:r>
              <a:rPr lang="sv-SE" sz="1800" b="1">
                <a:latin typeface="+mj-lt"/>
              </a:rPr>
              <a:t>strategisk aktör </a:t>
            </a:r>
            <a:r>
              <a:rPr lang="sv-SE" sz="1600">
                <a:latin typeface="+mj-lt"/>
              </a:rPr>
              <a:t>i syfte att </a:t>
            </a:r>
            <a:r>
              <a:rPr lang="sv-SE" sz="1800" b="1">
                <a:latin typeface="+mj-lt"/>
              </a:rPr>
              <a:t>stärka Göteborg som bostadsort och regioncentrum.</a:t>
            </a:r>
          </a:p>
          <a:p>
            <a:pPr>
              <a:spcBef>
                <a:spcPts val="200"/>
              </a:spcBef>
            </a:pPr>
            <a:endParaRPr lang="sv-SE" sz="500">
              <a:latin typeface="+mj-lt"/>
            </a:endParaRPr>
          </a:p>
          <a:p>
            <a:pPr>
              <a:spcBef>
                <a:spcPts val="200"/>
              </a:spcBef>
            </a:pPr>
            <a:r>
              <a:rPr lang="sv-SE" sz="1600">
                <a:latin typeface="+mj-lt"/>
              </a:rPr>
              <a:t>Vi ska </a:t>
            </a:r>
            <a:r>
              <a:rPr lang="sv-SE" sz="1800" b="1">
                <a:latin typeface="+mj-lt"/>
              </a:rPr>
              <a:t>erbjuda bostäder åt alla typer av bostadskonsumenter</a:t>
            </a:r>
            <a:r>
              <a:rPr lang="sv-SE" sz="1800">
                <a:latin typeface="+mj-lt"/>
              </a:rPr>
              <a:t>, </a:t>
            </a:r>
            <a:r>
              <a:rPr lang="sv-SE" sz="1800" b="1">
                <a:latin typeface="+mj-lt"/>
              </a:rPr>
              <a:t>utveckla torg och mötesplatser</a:t>
            </a:r>
            <a:r>
              <a:rPr lang="sv-SE" sz="1800">
                <a:latin typeface="+mj-lt"/>
              </a:rPr>
              <a:t> </a:t>
            </a:r>
            <a:r>
              <a:rPr lang="sv-SE" sz="1600">
                <a:latin typeface="+mj-lt"/>
              </a:rPr>
              <a:t>med ett varierat utbud av lokaler för butik, kontor och lager samt</a:t>
            </a:r>
            <a:r>
              <a:rPr lang="sv-SE" sz="1800">
                <a:latin typeface="+mj-lt"/>
              </a:rPr>
              <a:t> </a:t>
            </a:r>
            <a:r>
              <a:rPr lang="sv-SE" sz="1800" b="1">
                <a:latin typeface="+mj-lt"/>
              </a:rPr>
              <a:t>tillhandahålla attraktiva parkeringsmöjligheter.</a:t>
            </a:r>
          </a:p>
          <a:p>
            <a:pPr>
              <a:spcBef>
                <a:spcPts val="200"/>
              </a:spcBef>
            </a:pPr>
            <a:endParaRPr lang="sv-SE" sz="500">
              <a:latin typeface="+mj-lt"/>
            </a:endParaRPr>
          </a:p>
          <a:p>
            <a:pPr>
              <a:spcBef>
                <a:spcPts val="200"/>
              </a:spcBef>
            </a:pPr>
            <a:r>
              <a:rPr lang="sv-SE" sz="1600">
                <a:latin typeface="+mj-lt"/>
              </a:rPr>
              <a:t>Koncernen ska söka vägar att</a:t>
            </a:r>
            <a:r>
              <a:rPr lang="sv-SE" sz="1800">
                <a:latin typeface="+mj-lt"/>
              </a:rPr>
              <a:t> </a:t>
            </a:r>
            <a:r>
              <a:rPr lang="sv-SE" sz="1800" b="1">
                <a:latin typeface="+mj-lt"/>
              </a:rPr>
              <a:t>ge de boende inflytande över sin bostad och dess närmaste omgivning</a:t>
            </a:r>
            <a:r>
              <a:rPr lang="sv-SE" sz="1800">
                <a:latin typeface="+mj-lt"/>
              </a:rPr>
              <a:t> </a:t>
            </a:r>
            <a:r>
              <a:rPr lang="sv-SE" sz="1600">
                <a:latin typeface="+mj-lt"/>
              </a:rPr>
              <a:t>samt möjlighet att </a:t>
            </a:r>
            <a:r>
              <a:rPr lang="sv-SE" sz="1800" b="1">
                <a:latin typeface="+mj-lt"/>
              </a:rPr>
              <a:t>utveckla sin egen välfärd.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4" r="18413" b="26959"/>
          <a:stretch/>
        </p:blipFill>
        <p:spPr>
          <a:xfrm>
            <a:off x="3880517" y="1238250"/>
            <a:ext cx="5260633" cy="2353816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62069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nadsa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19048137"/>
              </p:ext>
            </p:extLst>
          </p:nvPr>
        </p:nvGraphicFramePr>
        <p:xfrm>
          <a:off x="683568" y="1556792"/>
          <a:ext cx="7848871" cy="457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Marknadsandel – antal lägenheter</a:t>
            </a:r>
            <a:endParaRPr lang="sv-SE" sz="2400">
              <a:latin typeface="+mj-lt"/>
            </a:endParaRPr>
          </a:p>
        </p:txBody>
      </p:sp>
      <p:sp>
        <p:nvSpPr>
          <p:cNvPr id="6" name="textruta 5"/>
          <p:cNvSpPr txBox="1"/>
          <p:nvPr userDrawn="1"/>
        </p:nvSpPr>
        <p:spPr>
          <a:xfrm>
            <a:off x="693093" y="9087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(2011)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21550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genhetssammansät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529198187"/>
              </p:ext>
            </p:extLst>
          </p:nvPr>
        </p:nvGraphicFramePr>
        <p:xfrm>
          <a:off x="-252536" y="414189"/>
          <a:ext cx="9073008" cy="599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Lägenhetssammansättning i procent </a:t>
            </a:r>
            <a:endParaRPr lang="sv-SE" sz="2400">
              <a:latin typeface="+mj-lt"/>
            </a:endParaRPr>
          </a:p>
        </p:txBody>
      </p:sp>
      <p:sp>
        <p:nvSpPr>
          <p:cNvPr id="5" name="textruta 4"/>
          <p:cNvSpPr txBox="1"/>
          <p:nvPr userDrawn="1"/>
        </p:nvSpPr>
        <p:spPr>
          <a:xfrm>
            <a:off x="693093" y="9087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(2012)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700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1259632" y="4305622"/>
            <a:ext cx="6912740" cy="648072"/>
          </a:xfrm>
          <a:prstGeom prst="rect">
            <a:avLst/>
          </a:prstGeom>
        </p:spPr>
        <p:txBody>
          <a:bodyPr/>
          <a:lstStyle>
            <a:lvl1pPr>
              <a:defRPr sz="3000" baseline="0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1259632" y="4950693"/>
            <a:ext cx="6912570" cy="91440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20"/>
          </p:nvPr>
        </p:nvSpPr>
        <p:spPr>
          <a:xfrm>
            <a:off x="241995" y="0"/>
            <a:ext cx="5904656" cy="4077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21"/>
          </p:nvPr>
        </p:nvSpPr>
        <p:spPr>
          <a:xfrm>
            <a:off x="6245989" y="0"/>
            <a:ext cx="2898011" cy="1988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1" name="Platshållare för bild 7"/>
          <p:cNvSpPr>
            <a:spLocks noGrp="1"/>
          </p:cNvSpPr>
          <p:nvPr>
            <p:ph type="pic" sz="quarter" idx="22"/>
          </p:nvPr>
        </p:nvSpPr>
        <p:spPr>
          <a:xfrm>
            <a:off x="6245989" y="2083852"/>
            <a:ext cx="2898011" cy="1988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206922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stadsy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Bostadsyta per läge</a:t>
            </a:r>
            <a:endParaRPr lang="sv-SE" sz="2400">
              <a:latin typeface="+mj-lt"/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874851894"/>
              </p:ext>
            </p:extLst>
          </p:nvPr>
        </p:nvGraphicFramePr>
        <p:xfrm>
          <a:off x="1115616" y="1484784"/>
          <a:ext cx="6977955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/>
          <p:cNvSpPr txBox="1"/>
          <p:nvPr userDrawn="1"/>
        </p:nvSpPr>
        <p:spPr>
          <a:xfrm>
            <a:off x="693093" y="9087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(2012)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810178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702618" y="1556792"/>
            <a:ext cx="6749702" cy="432048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 baseline="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6321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6731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815689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6354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523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terföljand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6876256" y="260896"/>
            <a:ext cx="2016125" cy="359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31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40750" y="1412776"/>
            <a:ext cx="8903249" cy="4608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3" y="1628800"/>
            <a:ext cx="6984776" cy="410445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4BD00"/>
              </a:buClr>
              <a:buFont typeface="Arial" pitchFamily="34" charset="0"/>
              <a:buChar char="•"/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4575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1" hasCustomPrompt="1"/>
          </p:nvPr>
        </p:nvSpPr>
        <p:spPr>
          <a:xfrm>
            <a:off x="774626" y="1484784"/>
            <a:ext cx="8032030" cy="4478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6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8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2899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1484784"/>
            <a:ext cx="3240360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4067944" y="1484784"/>
            <a:ext cx="4752528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8755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1" hasCustomPrompt="1"/>
          </p:nvPr>
        </p:nvSpPr>
        <p:spPr>
          <a:xfrm>
            <a:off x="730982" y="1398786"/>
            <a:ext cx="3960812" cy="4621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7" name="Platshållare för innehåll 5"/>
          <p:cNvSpPr>
            <a:spLocks noGrp="1"/>
          </p:cNvSpPr>
          <p:nvPr>
            <p:ph sz="quarter" idx="12" hasCustomPrompt="1"/>
          </p:nvPr>
        </p:nvSpPr>
        <p:spPr>
          <a:xfrm>
            <a:off x="4931668" y="1398786"/>
            <a:ext cx="3960812" cy="4621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71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3"/>
          <p:cNvSpPr>
            <a:spLocks noGrp="1"/>
          </p:cNvSpPr>
          <p:nvPr>
            <p:ph type="pic" sz="quarter" idx="18"/>
          </p:nvPr>
        </p:nvSpPr>
        <p:spPr>
          <a:xfrm>
            <a:off x="235618" y="-3531"/>
            <a:ext cx="2824214" cy="4077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Rubrik 4"/>
          <p:cNvSpPr>
            <a:spLocks noGrp="1"/>
          </p:cNvSpPr>
          <p:nvPr>
            <p:ph type="title"/>
          </p:nvPr>
        </p:nvSpPr>
        <p:spPr>
          <a:xfrm>
            <a:off x="1259632" y="4305622"/>
            <a:ext cx="6912740" cy="648072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sv-SE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1259632" y="4950693"/>
            <a:ext cx="6912570" cy="91440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endParaRPr lang="sv-SE"/>
          </a:p>
        </p:txBody>
      </p:sp>
      <p:sp>
        <p:nvSpPr>
          <p:cNvPr id="20" name="Platshållare för bild 3"/>
          <p:cNvSpPr>
            <a:spLocks noGrp="1"/>
          </p:cNvSpPr>
          <p:nvPr>
            <p:ph type="pic" sz="quarter" idx="25"/>
          </p:nvPr>
        </p:nvSpPr>
        <p:spPr>
          <a:xfrm>
            <a:off x="6319242" y="-1386"/>
            <a:ext cx="2824214" cy="4077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16"/>
          <p:cNvSpPr>
            <a:spLocks noGrp="1"/>
          </p:cNvSpPr>
          <p:nvPr>
            <p:ph type="pic" sz="quarter" idx="26"/>
          </p:nvPr>
        </p:nvSpPr>
        <p:spPr>
          <a:xfrm>
            <a:off x="3145288" y="2074296"/>
            <a:ext cx="3095923" cy="2002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16"/>
          <p:cNvSpPr>
            <a:spLocks noGrp="1"/>
          </p:cNvSpPr>
          <p:nvPr>
            <p:ph type="pic" sz="quarter" idx="27"/>
          </p:nvPr>
        </p:nvSpPr>
        <p:spPr>
          <a:xfrm>
            <a:off x="3145288" y="0"/>
            <a:ext cx="3095923" cy="2001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204949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akgrun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40750" y="1484784"/>
            <a:ext cx="8903249" cy="4536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664519" y="1700808"/>
            <a:ext cx="3600399" cy="410445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4BD00"/>
              </a:buClr>
              <a:buFont typeface="Arial" pitchFamily="34" charset="0"/>
              <a:buChar char="•"/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 hasCustomPrompt="1"/>
          </p:nvPr>
        </p:nvSpPr>
        <p:spPr>
          <a:xfrm>
            <a:off x="4499992" y="1700808"/>
            <a:ext cx="4320480" cy="4104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5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5604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62880" y="135823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62880" y="1997992"/>
            <a:ext cx="4040188" cy="4023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5823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4850705" y="1997992"/>
            <a:ext cx="4041775" cy="4023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9" name="Platshållare för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4" y="404664"/>
            <a:ext cx="8228906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667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1"/>
          </p:nvPr>
        </p:nvSpPr>
        <p:spPr>
          <a:xfrm>
            <a:off x="774626" y="1484784"/>
            <a:ext cx="3841539" cy="4536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6" y="1484784"/>
            <a:ext cx="3835474" cy="4536604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6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9492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242199" y="1340768"/>
            <a:ext cx="8901801" cy="4536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316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1259632" y="4305622"/>
            <a:ext cx="6912740" cy="648072"/>
          </a:xfrm>
          <a:prstGeom prst="rect">
            <a:avLst/>
          </a:prstGeom>
        </p:spPr>
        <p:txBody>
          <a:bodyPr/>
          <a:lstStyle>
            <a:lvl1pPr>
              <a:defRPr sz="3000" baseline="0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1259632" y="4950693"/>
            <a:ext cx="6912570" cy="91440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20"/>
          </p:nvPr>
        </p:nvSpPr>
        <p:spPr>
          <a:xfrm>
            <a:off x="241995" y="0"/>
            <a:ext cx="5904656" cy="4077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21"/>
          </p:nvPr>
        </p:nvSpPr>
        <p:spPr>
          <a:xfrm>
            <a:off x="6245989" y="0"/>
            <a:ext cx="2898011" cy="1988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1" name="Platshållare för bild 7"/>
          <p:cNvSpPr>
            <a:spLocks noGrp="1"/>
          </p:cNvSpPr>
          <p:nvPr>
            <p:ph type="pic" sz="quarter" idx="22"/>
          </p:nvPr>
        </p:nvSpPr>
        <p:spPr>
          <a:xfrm>
            <a:off x="6245989" y="2083852"/>
            <a:ext cx="2898011" cy="1988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8785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3"/>
          <p:cNvSpPr>
            <a:spLocks noGrp="1"/>
          </p:cNvSpPr>
          <p:nvPr>
            <p:ph type="pic" sz="quarter" idx="18"/>
          </p:nvPr>
        </p:nvSpPr>
        <p:spPr>
          <a:xfrm>
            <a:off x="235618" y="-3531"/>
            <a:ext cx="2824214" cy="4077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Rubrik 4"/>
          <p:cNvSpPr>
            <a:spLocks noGrp="1"/>
          </p:cNvSpPr>
          <p:nvPr>
            <p:ph type="title"/>
          </p:nvPr>
        </p:nvSpPr>
        <p:spPr>
          <a:xfrm>
            <a:off x="1259632" y="4305622"/>
            <a:ext cx="6912740" cy="648072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sv-SE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1259632" y="4950693"/>
            <a:ext cx="6912570" cy="91440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endParaRPr lang="sv-SE"/>
          </a:p>
        </p:txBody>
      </p:sp>
      <p:sp>
        <p:nvSpPr>
          <p:cNvPr id="20" name="Platshållare för bild 3"/>
          <p:cNvSpPr>
            <a:spLocks noGrp="1"/>
          </p:cNvSpPr>
          <p:nvPr>
            <p:ph type="pic" sz="quarter" idx="25"/>
          </p:nvPr>
        </p:nvSpPr>
        <p:spPr>
          <a:xfrm>
            <a:off x="6319242" y="-1386"/>
            <a:ext cx="2824214" cy="4077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16"/>
          <p:cNvSpPr>
            <a:spLocks noGrp="1"/>
          </p:cNvSpPr>
          <p:nvPr>
            <p:ph type="pic" sz="quarter" idx="26"/>
          </p:nvPr>
        </p:nvSpPr>
        <p:spPr>
          <a:xfrm>
            <a:off x="3145288" y="2074296"/>
            <a:ext cx="3095923" cy="2002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16"/>
          <p:cNvSpPr>
            <a:spLocks noGrp="1"/>
          </p:cNvSpPr>
          <p:nvPr>
            <p:ph type="pic" sz="quarter" idx="27"/>
          </p:nvPr>
        </p:nvSpPr>
        <p:spPr>
          <a:xfrm>
            <a:off x="3145288" y="0"/>
            <a:ext cx="3095923" cy="2001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9382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20"/>
          </p:nvPr>
        </p:nvSpPr>
        <p:spPr>
          <a:xfrm>
            <a:off x="755576" y="1340768"/>
            <a:ext cx="7704856" cy="252028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sv-SE"/>
          </a:p>
        </p:txBody>
      </p:sp>
      <p:sp>
        <p:nvSpPr>
          <p:cNvPr id="9" name="Platshållare för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4" y="404664"/>
            <a:ext cx="8228906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21"/>
          </p:nvPr>
        </p:nvSpPr>
        <p:spPr>
          <a:xfrm>
            <a:off x="241995" y="4149080"/>
            <a:ext cx="2881313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4"/>
          <p:cNvSpPr>
            <a:spLocks noGrp="1"/>
          </p:cNvSpPr>
          <p:nvPr>
            <p:ph type="pic" sz="quarter" idx="22"/>
          </p:nvPr>
        </p:nvSpPr>
        <p:spPr>
          <a:xfrm>
            <a:off x="3250480" y="4149080"/>
            <a:ext cx="2881313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4"/>
          <p:cNvSpPr>
            <a:spLocks noGrp="1"/>
          </p:cNvSpPr>
          <p:nvPr>
            <p:ph type="pic" sz="quarter" idx="23"/>
          </p:nvPr>
        </p:nvSpPr>
        <p:spPr>
          <a:xfrm>
            <a:off x="6259958" y="4149080"/>
            <a:ext cx="2881313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8821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utfalla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/>
          </p:nvPr>
        </p:nvSpPr>
        <p:spPr>
          <a:xfrm>
            <a:off x="241995" y="1412652"/>
            <a:ext cx="4450333" cy="4537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4687440" y="1412106"/>
            <a:ext cx="4456559" cy="4537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1532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iagram 7"/>
          <p:cNvSpPr>
            <a:spLocks noGrp="1"/>
          </p:cNvSpPr>
          <p:nvPr>
            <p:ph type="chart" sz="quarter" idx="12"/>
          </p:nvPr>
        </p:nvSpPr>
        <p:spPr>
          <a:xfrm>
            <a:off x="4572000" y="1484784"/>
            <a:ext cx="4248472" cy="2232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8" y="1484784"/>
            <a:ext cx="3743325" cy="4536504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3" name="Platshållare för diagram 7"/>
          <p:cNvSpPr>
            <a:spLocks noGrp="1"/>
          </p:cNvSpPr>
          <p:nvPr>
            <p:ph type="chart" sz="quarter" idx="14"/>
          </p:nvPr>
        </p:nvSpPr>
        <p:spPr>
          <a:xfrm>
            <a:off x="4572000" y="3789040"/>
            <a:ext cx="4247704" cy="2232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5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6909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 Framtidenkoncer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3" y="414189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solidFill>
                  <a:srgbClr val="000000"/>
                </a:solidFill>
                <a:latin typeface="Calibri"/>
              </a:rPr>
              <a:t>Om </a:t>
            </a:r>
            <a:r>
              <a:rPr lang="sv-SE" sz="3000" err="1">
                <a:solidFill>
                  <a:srgbClr val="000000"/>
                </a:solidFill>
                <a:latin typeface="Calibri"/>
              </a:rPr>
              <a:t>Framtidenkoncernen</a:t>
            </a:r>
            <a:endParaRPr lang="sv-SE" sz="240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7" b="28954"/>
          <a:stretch/>
        </p:blipFill>
        <p:spPr>
          <a:xfrm>
            <a:off x="241995" y="4149080"/>
            <a:ext cx="2880320" cy="193096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97" y="4149080"/>
            <a:ext cx="2868346" cy="1930964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1"/>
          <a:stretch/>
        </p:blipFill>
        <p:spPr>
          <a:xfrm>
            <a:off x="6228184" y="4153619"/>
            <a:ext cx="2915816" cy="1926425"/>
          </a:xfrm>
          <a:prstGeom prst="rect">
            <a:avLst/>
          </a:prstGeom>
        </p:spPr>
      </p:pic>
      <p:sp>
        <p:nvSpPr>
          <p:cNvPr id="20" name="textruta 19"/>
          <p:cNvSpPr txBox="1"/>
          <p:nvPr userDrawn="1"/>
        </p:nvSpPr>
        <p:spPr>
          <a:xfrm>
            <a:off x="765101" y="1133539"/>
            <a:ext cx="8083946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>
                <a:solidFill>
                  <a:srgbClr val="000000"/>
                </a:solidFill>
                <a:latin typeface="Calibri"/>
              </a:rPr>
              <a:t>Bestånd			~ 70 600 bostäder</a:t>
            </a:r>
          </a:p>
          <a:p>
            <a:pPr lvl="4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None/>
            </a:pPr>
            <a:r>
              <a:rPr lang="sv-SE" sz="1600">
                <a:solidFill>
                  <a:srgbClr val="000000"/>
                </a:solidFill>
                <a:latin typeface="Calibri"/>
              </a:rPr>
              <a:t>		~ 38 000 ägda p-platser</a:t>
            </a:r>
          </a:p>
          <a:p>
            <a:pPr lvl="4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None/>
            </a:pPr>
            <a:r>
              <a:rPr lang="sv-SE" sz="1600">
                <a:solidFill>
                  <a:srgbClr val="000000"/>
                </a:solidFill>
                <a:latin typeface="Calibri"/>
              </a:rPr>
              <a:t>		~ 320 000 kvm kommersiella lokaler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>
                <a:solidFill>
                  <a:srgbClr val="000000"/>
                </a:solidFill>
                <a:latin typeface="Calibri"/>
              </a:rPr>
              <a:t>Hyresintäkter			~ 5 miljarder/år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>
                <a:solidFill>
                  <a:srgbClr val="000000"/>
                </a:solidFill>
                <a:latin typeface="Calibri"/>
              </a:rPr>
              <a:t>Underhåll/investering		~ 2,3 miljarder kr </a:t>
            </a:r>
            <a:r>
              <a:rPr lang="sv-SE" sz="1200">
                <a:solidFill>
                  <a:srgbClr val="000000"/>
                </a:solidFill>
                <a:latin typeface="Calibri"/>
              </a:rPr>
              <a:t>(2013, ny- och ombyggnation samt förvärv) 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>
                <a:solidFill>
                  <a:srgbClr val="000000"/>
                </a:solidFill>
                <a:latin typeface="Calibri"/>
              </a:rPr>
              <a:t>Färdigställda bostäder		   333 </a:t>
            </a:r>
            <a:r>
              <a:rPr lang="sv-SE" sz="1600" err="1">
                <a:solidFill>
                  <a:srgbClr val="000000"/>
                </a:solidFill>
                <a:latin typeface="Calibri"/>
              </a:rPr>
              <a:t>st</a:t>
            </a:r>
            <a:r>
              <a:rPr lang="sv-SE" sz="1600">
                <a:solidFill>
                  <a:srgbClr val="000000"/>
                </a:solidFill>
                <a:latin typeface="Calibri"/>
              </a:rPr>
              <a:t> </a:t>
            </a:r>
            <a:r>
              <a:rPr lang="sv-SE" sz="1200">
                <a:solidFill>
                  <a:srgbClr val="000000"/>
                </a:solidFill>
                <a:latin typeface="Calibri"/>
              </a:rPr>
              <a:t>(2013)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>
                <a:solidFill>
                  <a:srgbClr val="000000"/>
                </a:solidFill>
                <a:latin typeface="Calibri"/>
              </a:rPr>
              <a:t>Soliditet		   	   59%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>
                <a:solidFill>
                  <a:srgbClr val="000000"/>
                </a:solidFill>
                <a:latin typeface="Calibri"/>
              </a:rPr>
              <a:t>Lånevolym			~ 14,8 miljarder kr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>
                <a:solidFill>
                  <a:srgbClr val="000000"/>
                </a:solidFill>
                <a:latin typeface="Calibri"/>
              </a:rPr>
              <a:t>Fastighetsvärde		~ 66 miljarder kr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>
                <a:solidFill>
                  <a:srgbClr val="000000"/>
                </a:solidFill>
                <a:latin typeface="Calibri"/>
              </a:rPr>
              <a:t>Antal anställda		   828 </a:t>
            </a:r>
            <a:r>
              <a:rPr lang="sv-SE" sz="1600" err="1">
                <a:solidFill>
                  <a:srgbClr val="000000"/>
                </a:solidFill>
                <a:latin typeface="Calibri"/>
              </a:rPr>
              <a:t>st</a:t>
            </a:r>
            <a:r>
              <a:rPr lang="sv-SE" sz="1600">
                <a:solidFill>
                  <a:srgbClr val="000000"/>
                </a:solidFill>
                <a:latin typeface="Calibri"/>
              </a:rPr>
              <a:t> i 7 bolag</a:t>
            </a:r>
          </a:p>
        </p:txBody>
      </p:sp>
      <p:sp>
        <p:nvSpPr>
          <p:cNvPr id="5" name="textruta 4"/>
          <p:cNvSpPr txBox="1"/>
          <p:nvPr userDrawn="1"/>
        </p:nvSpPr>
        <p:spPr>
          <a:xfrm>
            <a:off x="6516216" y="3841303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>
                <a:solidFill>
                  <a:srgbClr val="000000"/>
                </a:solidFill>
                <a:latin typeface="Calibri"/>
              </a:rPr>
              <a:t>Uppdaterad 31 mars 2014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9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20"/>
          </p:nvPr>
        </p:nvSpPr>
        <p:spPr>
          <a:xfrm>
            <a:off x="755576" y="1340768"/>
            <a:ext cx="7704856" cy="252028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sv-SE"/>
          </a:p>
        </p:txBody>
      </p:sp>
      <p:sp>
        <p:nvSpPr>
          <p:cNvPr id="9" name="Platshållare för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4" y="404664"/>
            <a:ext cx="8228906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21"/>
          </p:nvPr>
        </p:nvSpPr>
        <p:spPr>
          <a:xfrm>
            <a:off x="241995" y="4149080"/>
            <a:ext cx="2881313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4"/>
          <p:cNvSpPr>
            <a:spLocks noGrp="1"/>
          </p:cNvSpPr>
          <p:nvPr>
            <p:ph type="pic" sz="quarter" idx="22"/>
          </p:nvPr>
        </p:nvSpPr>
        <p:spPr>
          <a:xfrm>
            <a:off x="3250480" y="4149080"/>
            <a:ext cx="2881313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4"/>
          <p:cNvSpPr>
            <a:spLocks noGrp="1"/>
          </p:cNvSpPr>
          <p:nvPr>
            <p:ph type="pic" sz="quarter" idx="23"/>
          </p:nvPr>
        </p:nvSpPr>
        <p:spPr>
          <a:xfrm>
            <a:off x="6259958" y="4149080"/>
            <a:ext cx="2881313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884125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terbo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tshållare för datum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37" name="Platshållare för bildnumm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35" name="Grupp 34"/>
          <p:cNvGrpSpPr/>
          <p:nvPr userDrawn="1"/>
        </p:nvGrpSpPr>
        <p:grpSpPr>
          <a:xfrm>
            <a:off x="1697135" y="1707890"/>
            <a:ext cx="6184519" cy="3276390"/>
            <a:chOff x="370702" y="4812379"/>
            <a:chExt cx="6184519" cy="3276390"/>
          </a:xfrm>
        </p:grpSpPr>
        <p:sp>
          <p:nvSpPr>
            <p:cNvPr id="57" name="textruta 27"/>
            <p:cNvSpPr txBox="1"/>
            <p:nvPr userDrawn="1"/>
          </p:nvSpPr>
          <p:spPr>
            <a:xfrm>
              <a:off x="2479638" y="6982739"/>
              <a:ext cx="2261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sv-SE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grpSp>
          <p:nvGrpSpPr>
            <p:cNvPr id="62" name="Grupp 61"/>
            <p:cNvGrpSpPr/>
            <p:nvPr userDrawn="1"/>
          </p:nvGrpSpPr>
          <p:grpSpPr>
            <a:xfrm>
              <a:off x="370702" y="5243336"/>
              <a:ext cx="2520280" cy="1414899"/>
              <a:chOff x="2277270" y="908720"/>
              <a:chExt cx="2520280" cy="1414899"/>
            </a:xfrm>
          </p:grpSpPr>
          <p:grpSp>
            <p:nvGrpSpPr>
              <p:cNvPr id="89" name="Grupp 88"/>
              <p:cNvGrpSpPr/>
              <p:nvPr userDrawn="1"/>
            </p:nvGrpSpPr>
            <p:grpSpPr>
              <a:xfrm>
                <a:off x="2565302" y="1156802"/>
                <a:ext cx="2232248" cy="976054"/>
                <a:chOff x="7248807" y="3785325"/>
                <a:chExt cx="2232248" cy="976054"/>
              </a:xfrm>
            </p:grpSpPr>
            <p:pic>
              <p:nvPicPr>
                <p:cNvPr id="91" name="Bildobjekt 90"/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78919" y="3785325"/>
                  <a:ext cx="568726" cy="667463"/>
                </a:xfrm>
                <a:prstGeom prst="rect">
                  <a:avLst/>
                </a:prstGeom>
              </p:spPr>
            </p:pic>
            <p:sp>
              <p:nvSpPr>
                <p:cNvPr id="92" name="textruta 18"/>
                <p:cNvSpPr txBox="1"/>
                <p:nvPr userDrawn="1"/>
              </p:nvSpPr>
              <p:spPr>
                <a:xfrm>
                  <a:off x="7248807" y="4422825"/>
                  <a:ext cx="22322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sv-S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sv-SE" sz="160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Calibri"/>
                    </a:rPr>
                    <a:t>drygt 2 700  </a:t>
                  </a:r>
                  <a:r>
                    <a:rPr lang="sv-SE" sz="1600" err="1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Calibri"/>
                    </a:rPr>
                    <a:t>lgh</a:t>
                  </a:r>
                  <a:endParaRPr lang="sv-SE" sz="160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/>
                  </a:endParaRPr>
                </a:p>
              </p:txBody>
            </p:sp>
          </p:grpSp>
          <p:sp>
            <p:nvSpPr>
              <p:cNvPr id="90" name="Rektangel med rundade hörn 89"/>
              <p:cNvSpPr/>
              <p:nvPr userDrawn="1"/>
            </p:nvSpPr>
            <p:spPr>
              <a:xfrm>
                <a:off x="2277270" y="908720"/>
                <a:ext cx="1867270" cy="1414899"/>
              </a:xfrm>
              <a:prstGeom prst="round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upp 62"/>
            <p:cNvGrpSpPr/>
            <p:nvPr userDrawn="1"/>
          </p:nvGrpSpPr>
          <p:grpSpPr>
            <a:xfrm>
              <a:off x="4971882" y="6887989"/>
              <a:ext cx="1508322" cy="1200779"/>
              <a:chOff x="831429" y="3379905"/>
              <a:chExt cx="1508322" cy="1200779"/>
            </a:xfrm>
          </p:grpSpPr>
          <p:pic>
            <p:nvPicPr>
              <p:cNvPr id="87" name="Bildobjekt 86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632" y="3717032"/>
                <a:ext cx="709294" cy="539064"/>
              </a:xfrm>
              <a:prstGeom prst="rect">
                <a:avLst/>
              </a:prstGeom>
            </p:spPr>
          </p:pic>
          <p:sp>
            <p:nvSpPr>
              <p:cNvPr id="88" name="Rektangel med rundade hörn 87"/>
              <p:cNvSpPr/>
              <p:nvPr userDrawn="1"/>
            </p:nvSpPr>
            <p:spPr>
              <a:xfrm>
                <a:off x="831429" y="3379905"/>
                <a:ext cx="1508322" cy="1200779"/>
              </a:xfrm>
              <a:prstGeom prst="round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upp 63"/>
            <p:cNvGrpSpPr/>
            <p:nvPr userDrawn="1"/>
          </p:nvGrpSpPr>
          <p:grpSpPr>
            <a:xfrm>
              <a:off x="370702" y="6782681"/>
              <a:ext cx="2376264" cy="1306088"/>
              <a:chOff x="3744230" y="2634130"/>
              <a:chExt cx="2376264" cy="1306088"/>
            </a:xfrm>
          </p:grpSpPr>
          <p:grpSp>
            <p:nvGrpSpPr>
              <p:cNvPr id="83" name="Grupp 82"/>
              <p:cNvGrpSpPr/>
              <p:nvPr userDrawn="1"/>
            </p:nvGrpSpPr>
            <p:grpSpPr>
              <a:xfrm>
                <a:off x="3974631" y="2890899"/>
                <a:ext cx="2145863" cy="826133"/>
                <a:chOff x="3861511" y="1257022"/>
                <a:chExt cx="2145863" cy="826133"/>
              </a:xfrm>
            </p:grpSpPr>
            <p:pic>
              <p:nvPicPr>
                <p:cNvPr id="85" name="Bildobjekt 84"/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0836" y="1257022"/>
                  <a:ext cx="714316" cy="489006"/>
                </a:xfrm>
                <a:prstGeom prst="rect">
                  <a:avLst/>
                </a:prstGeom>
              </p:spPr>
            </p:pic>
            <p:sp>
              <p:nvSpPr>
                <p:cNvPr id="86" name="textruta 9"/>
                <p:cNvSpPr txBox="1"/>
                <p:nvPr userDrawn="1"/>
              </p:nvSpPr>
              <p:spPr>
                <a:xfrm>
                  <a:off x="3861511" y="1744601"/>
                  <a:ext cx="21458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sv-S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sv-SE" sz="160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Calibri"/>
                    </a:rPr>
                    <a:t>drygt 26 000  </a:t>
                  </a:r>
                  <a:r>
                    <a:rPr lang="sv-SE" sz="1600" err="1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Calibri"/>
                    </a:rPr>
                    <a:t>lgh</a:t>
                  </a:r>
                  <a:endParaRPr lang="sv-SE" sz="160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/>
                  </a:endParaRPr>
                </a:p>
              </p:txBody>
            </p:sp>
          </p:grpSp>
          <p:sp>
            <p:nvSpPr>
              <p:cNvPr id="84" name="Rektangel med rundade hörn 83"/>
              <p:cNvSpPr/>
              <p:nvPr userDrawn="1"/>
            </p:nvSpPr>
            <p:spPr>
              <a:xfrm>
                <a:off x="3744230" y="2634130"/>
                <a:ext cx="1867270" cy="1306088"/>
              </a:xfrm>
              <a:prstGeom prst="round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5" name="Grupp 64"/>
            <p:cNvGrpSpPr/>
            <p:nvPr userDrawn="1"/>
          </p:nvGrpSpPr>
          <p:grpSpPr>
            <a:xfrm>
              <a:off x="2354517" y="6887990"/>
              <a:ext cx="2520281" cy="1200779"/>
              <a:chOff x="1892458" y="1580149"/>
              <a:chExt cx="2520281" cy="1200779"/>
            </a:xfrm>
          </p:grpSpPr>
          <p:grpSp>
            <p:nvGrpSpPr>
              <p:cNvPr id="79" name="Grupp 78"/>
              <p:cNvGrpSpPr/>
              <p:nvPr userDrawn="1"/>
            </p:nvGrpSpPr>
            <p:grpSpPr>
              <a:xfrm>
                <a:off x="2095292" y="1794044"/>
                <a:ext cx="2016224" cy="792088"/>
                <a:chOff x="6012160" y="3536505"/>
                <a:chExt cx="2016224" cy="792088"/>
              </a:xfrm>
            </p:grpSpPr>
            <p:pic>
              <p:nvPicPr>
                <p:cNvPr id="81" name="Bildobjekt 80"/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3370" y="3536505"/>
                  <a:ext cx="1263968" cy="428636"/>
                </a:xfrm>
                <a:prstGeom prst="rect">
                  <a:avLst/>
                </a:prstGeom>
              </p:spPr>
            </p:pic>
            <p:sp>
              <p:nvSpPr>
                <p:cNvPr id="82" name="textruta 20"/>
                <p:cNvSpPr txBox="1"/>
                <p:nvPr userDrawn="1"/>
              </p:nvSpPr>
              <p:spPr>
                <a:xfrm>
                  <a:off x="6012160" y="4020816"/>
                  <a:ext cx="20162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sv-S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sv-SE">
                      <a:solidFill>
                        <a:srgbClr val="000000"/>
                      </a:solidFill>
                      <a:latin typeface="Calibri"/>
                    </a:rPr>
                    <a:t>Bostadsrätter/egna hem</a:t>
                  </a:r>
                </a:p>
              </p:txBody>
            </p:sp>
          </p:grpSp>
          <p:sp>
            <p:nvSpPr>
              <p:cNvPr id="80" name="Rektangel med rundade hörn 79"/>
              <p:cNvSpPr/>
              <p:nvPr userDrawn="1"/>
            </p:nvSpPr>
            <p:spPr>
              <a:xfrm>
                <a:off x="1892458" y="1580149"/>
                <a:ext cx="2520281" cy="1200779"/>
              </a:xfrm>
              <a:prstGeom prst="roundRect">
                <a:avLst/>
              </a:prstGeom>
              <a:noFill/>
              <a:ln>
                <a:solidFill>
                  <a:srgbClr val="64A7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6" name="Grupp 65"/>
            <p:cNvGrpSpPr/>
            <p:nvPr userDrawn="1"/>
          </p:nvGrpSpPr>
          <p:grpSpPr>
            <a:xfrm>
              <a:off x="4403150" y="5581901"/>
              <a:ext cx="2152071" cy="1200779"/>
              <a:chOff x="5199530" y="545840"/>
              <a:chExt cx="2152071" cy="1200779"/>
            </a:xfrm>
          </p:grpSpPr>
          <p:grpSp>
            <p:nvGrpSpPr>
              <p:cNvPr id="75" name="Grupp 74"/>
              <p:cNvGrpSpPr/>
              <p:nvPr userDrawn="1"/>
            </p:nvGrpSpPr>
            <p:grpSpPr>
              <a:xfrm>
                <a:off x="5266083" y="858198"/>
                <a:ext cx="2085518" cy="626586"/>
                <a:chOff x="784647" y="1259154"/>
                <a:chExt cx="2085518" cy="626586"/>
              </a:xfrm>
            </p:grpSpPr>
            <p:pic>
              <p:nvPicPr>
                <p:cNvPr id="77" name="Bildobjekt 76"/>
                <p:cNvPicPr>
                  <a:picLocks noChangeAspect="1"/>
                </p:cNvPicPr>
                <p:nvPr userDrawn="1"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6600" y="1259154"/>
                  <a:ext cx="939069" cy="333385"/>
                </a:xfrm>
                <a:prstGeom prst="rect">
                  <a:avLst/>
                </a:prstGeom>
              </p:spPr>
            </p:pic>
            <p:sp>
              <p:nvSpPr>
                <p:cNvPr id="78" name="textruta 12"/>
                <p:cNvSpPr txBox="1"/>
                <p:nvPr userDrawn="1"/>
              </p:nvSpPr>
              <p:spPr>
                <a:xfrm>
                  <a:off x="784647" y="1547186"/>
                  <a:ext cx="208551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sv-S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sv-SE" sz="160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Calibri"/>
                    </a:rPr>
                    <a:t> drygt 23 000 </a:t>
                  </a:r>
                  <a:r>
                    <a:rPr lang="sv-SE" sz="1600" err="1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Calibri"/>
                    </a:rPr>
                    <a:t>lgh</a:t>
                  </a:r>
                  <a:endParaRPr lang="sv-SE" sz="160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/>
                  </a:endParaRPr>
                </a:p>
              </p:txBody>
            </p:sp>
          </p:grpSp>
          <p:sp>
            <p:nvSpPr>
              <p:cNvPr id="76" name="Rektangel med rundade hörn 75"/>
              <p:cNvSpPr/>
              <p:nvPr userDrawn="1"/>
            </p:nvSpPr>
            <p:spPr>
              <a:xfrm>
                <a:off x="5199530" y="545840"/>
                <a:ext cx="1664715" cy="1200779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7" name="Grupp 66"/>
            <p:cNvGrpSpPr/>
            <p:nvPr userDrawn="1"/>
          </p:nvGrpSpPr>
          <p:grpSpPr>
            <a:xfrm>
              <a:off x="2372776" y="4812379"/>
              <a:ext cx="2461463" cy="679039"/>
              <a:chOff x="1379763" y="5726174"/>
              <a:chExt cx="2461463" cy="679039"/>
            </a:xfrm>
          </p:grpSpPr>
          <p:pic>
            <p:nvPicPr>
              <p:cNvPr id="73" name="Bildobjekt 72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5006" y="5939991"/>
                <a:ext cx="2240787" cy="297321"/>
              </a:xfrm>
              <a:prstGeom prst="rect">
                <a:avLst/>
              </a:prstGeom>
            </p:spPr>
          </p:pic>
          <p:sp>
            <p:nvSpPr>
              <p:cNvPr id="74" name="Rektangel med rundade hörn 73"/>
              <p:cNvSpPr/>
              <p:nvPr userDrawn="1"/>
            </p:nvSpPr>
            <p:spPr>
              <a:xfrm>
                <a:off x="1379763" y="5726174"/>
                <a:ext cx="2461463" cy="67903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8" name="Grupp 67"/>
            <p:cNvGrpSpPr/>
            <p:nvPr userDrawn="1"/>
          </p:nvGrpSpPr>
          <p:grpSpPr>
            <a:xfrm>
              <a:off x="2357872" y="5581902"/>
              <a:ext cx="2476367" cy="1200779"/>
              <a:chOff x="6243544" y="1569049"/>
              <a:chExt cx="2476367" cy="1200779"/>
            </a:xfrm>
          </p:grpSpPr>
          <p:grpSp>
            <p:nvGrpSpPr>
              <p:cNvPr id="69" name="Grupp 68"/>
              <p:cNvGrpSpPr/>
              <p:nvPr userDrawn="1"/>
            </p:nvGrpSpPr>
            <p:grpSpPr>
              <a:xfrm>
                <a:off x="6411062" y="1898411"/>
                <a:ext cx="2308849" cy="594485"/>
                <a:chOff x="6648995" y="1377866"/>
                <a:chExt cx="2308849" cy="594485"/>
              </a:xfrm>
            </p:grpSpPr>
            <p:pic>
              <p:nvPicPr>
                <p:cNvPr id="71" name="Bildobjekt 70"/>
                <p:cNvPicPr>
                  <a:picLocks noChangeAspect="1"/>
                </p:cNvPicPr>
                <p:nvPr userDrawn="1"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8660" y="1377866"/>
                  <a:ext cx="1339018" cy="267467"/>
                </a:xfrm>
                <a:prstGeom prst="rect">
                  <a:avLst/>
                </a:prstGeom>
              </p:spPr>
            </p:pic>
            <p:sp>
              <p:nvSpPr>
                <p:cNvPr id="72" name="textruta 15"/>
                <p:cNvSpPr txBox="1"/>
                <p:nvPr userDrawn="1"/>
              </p:nvSpPr>
              <p:spPr>
                <a:xfrm>
                  <a:off x="6648995" y="1633797"/>
                  <a:ext cx="230884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sv-S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sv-SE" sz="160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Calibri"/>
                    </a:rPr>
                    <a:t>drygt 18 000  </a:t>
                  </a:r>
                  <a:r>
                    <a:rPr lang="sv-SE" sz="1600" err="1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Calibri"/>
                    </a:rPr>
                    <a:t>lgh</a:t>
                  </a:r>
                  <a:endParaRPr lang="sv-SE" sz="160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/>
                  </a:endParaRPr>
                </a:p>
              </p:txBody>
            </p:sp>
          </p:grpSp>
          <p:sp>
            <p:nvSpPr>
              <p:cNvPr id="70" name="Rektangel med rundade hörn 69"/>
              <p:cNvSpPr/>
              <p:nvPr userDrawn="1"/>
            </p:nvSpPr>
            <p:spPr>
              <a:xfrm>
                <a:off x="6243544" y="1569049"/>
                <a:ext cx="1935005" cy="1200779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3" name="textruta 92"/>
          <p:cNvSpPr txBox="1"/>
          <p:nvPr userDrawn="1"/>
        </p:nvSpPr>
        <p:spPr>
          <a:xfrm>
            <a:off x="674043" y="414189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solidFill>
                  <a:srgbClr val="000000"/>
                </a:solidFill>
                <a:latin typeface="Calibri"/>
              </a:rPr>
              <a:t>Våra dotterbolag</a:t>
            </a:r>
            <a:endParaRPr lang="sv-SE" sz="24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900721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3" y="414189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err="1">
                <a:solidFill>
                  <a:srgbClr val="000000"/>
                </a:solidFill>
                <a:latin typeface="Calibri"/>
              </a:rPr>
              <a:t>Framtidenkoncernen</a:t>
            </a:r>
            <a:r>
              <a:rPr lang="sv-SE" sz="3000">
                <a:solidFill>
                  <a:srgbClr val="000000"/>
                </a:solidFill>
                <a:latin typeface="Calibri"/>
              </a:rPr>
              <a:t>, 2014 </a:t>
            </a:r>
            <a:endParaRPr lang="sv-SE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799009" y="1412776"/>
            <a:ext cx="7733431" cy="1152128"/>
          </a:xfrm>
          <a:prstGeom prst="round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1" name="textruta 30"/>
          <p:cNvSpPr txBox="1"/>
          <p:nvPr userDrawn="1"/>
        </p:nvSpPr>
        <p:spPr>
          <a:xfrm>
            <a:off x="3331105" y="1804174"/>
            <a:ext cx="268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>
                <a:solidFill>
                  <a:prstClr val="white"/>
                </a:solidFill>
                <a:latin typeface="Calibri"/>
              </a:rPr>
              <a:t>Förvaltnings AB Framtiden</a:t>
            </a:r>
          </a:p>
        </p:txBody>
      </p:sp>
      <p:grpSp>
        <p:nvGrpSpPr>
          <p:cNvPr id="44" name="Grupp 43"/>
          <p:cNvGrpSpPr/>
          <p:nvPr userDrawn="1"/>
        </p:nvGrpSpPr>
        <p:grpSpPr>
          <a:xfrm>
            <a:off x="831429" y="274131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7" name="Rektangel med rundade hörn 6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sp>
          <p:nvSpPr>
            <p:cNvPr id="41" name="textruta 40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prstClr val="white"/>
                  </a:solidFill>
                  <a:latin typeface="Calibri"/>
                </a:rPr>
                <a:t>Familje-bostäder</a:t>
              </a:r>
            </a:p>
          </p:txBody>
        </p:sp>
      </p:grpSp>
      <p:grpSp>
        <p:nvGrpSpPr>
          <p:cNvPr id="45" name="Grupp 44"/>
          <p:cNvGrpSpPr/>
          <p:nvPr userDrawn="1"/>
        </p:nvGrpSpPr>
        <p:grpSpPr>
          <a:xfrm>
            <a:off x="2387030" y="274131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46" name="Rektangel med rundade hörn 45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sp>
          <p:nvSpPr>
            <p:cNvPr id="47" name="textruta 46"/>
            <p:cNvSpPr txBox="1"/>
            <p:nvPr userDrawn="1"/>
          </p:nvSpPr>
          <p:spPr>
            <a:xfrm>
              <a:off x="943025" y="3032601"/>
              <a:ext cx="122413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prstClr val="white"/>
                  </a:solidFill>
                  <a:latin typeface="Calibri"/>
                </a:rPr>
                <a:t>Poseidon</a:t>
              </a:r>
            </a:p>
          </p:txBody>
        </p:sp>
      </p:grpSp>
      <p:sp>
        <p:nvSpPr>
          <p:cNvPr id="49" name="Rektangel med rundade hörn 48"/>
          <p:cNvSpPr/>
          <p:nvPr userDrawn="1"/>
        </p:nvSpPr>
        <p:spPr>
          <a:xfrm>
            <a:off x="3952156" y="2741318"/>
            <a:ext cx="1436315" cy="120077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0" name="textruta 49"/>
          <p:cNvSpPr txBox="1"/>
          <p:nvPr userDrawn="1"/>
        </p:nvSpPr>
        <p:spPr>
          <a:xfrm>
            <a:off x="4063752" y="303260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>
                <a:solidFill>
                  <a:prstClr val="white"/>
                </a:solidFill>
                <a:latin typeface="Calibri"/>
              </a:rPr>
              <a:t>Egnahems-bolaget</a:t>
            </a:r>
          </a:p>
        </p:txBody>
      </p:sp>
      <p:grpSp>
        <p:nvGrpSpPr>
          <p:cNvPr id="51" name="Grupp 50"/>
          <p:cNvGrpSpPr/>
          <p:nvPr userDrawn="1"/>
        </p:nvGrpSpPr>
        <p:grpSpPr>
          <a:xfrm>
            <a:off x="5526807" y="2741318"/>
            <a:ext cx="1436315" cy="1200779"/>
            <a:chOff x="831429" y="2741319"/>
            <a:chExt cx="1436315" cy="1200779"/>
          </a:xfrm>
          <a:solidFill>
            <a:schemeClr val="accent4"/>
          </a:solidFill>
        </p:grpSpPr>
        <p:sp>
          <p:nvSpPr>
            <p:cNvPr id="52" name="Rektangel med rundade hörn 51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sp>
          <p:nvSpPr>
            <p:cNvPr id="53" name="textruta 52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prstClr val="white"/>
                  </a:solidFill>
                  <a:latin typeface="Calibri"/>
                </a:rPr>
                <a:t>Störnings-jouren</a:t>
              </a:r>
            </a:p>
          </p:txBody>
        </p:sp>
      </p:grpSp>
      <p:grpSp>
        <p:nvGrpSpPr>
          <p:cNvPr id="54" name="Grupp 53"/>
          <p:cNvGrpSpPr/>
          <p:nvPr userDrawn="1"/>
        </p:nvGrpSpPr>
        <p:grpSpPr>
          <a:xfrm>
            <a:off x="7101458" y="2741319"/>
            <a:ext cx="1436315" cy="1200779"/>
            <a:chOff x="831429" y="2741319"/>
            <a:chExt cx="1436315" cy="1200779"/>
          </a:xfrm>
          <a:solidFill>
            <a:schemeClr val="accent5"/>
          </a:solidFill>
        </p:grpSpPr>
        <p:sp>
          <p:nvSpPr>
            <p:cNvPr id="55" name="Rektangel med rundade hörn 54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sp>
          <p:nvSpPr>
            <p:cNvPr id="56" name="textruta 55"/>
            <p:cNvSpPr txBox="1"/>
            <p:nvPr userDrawn="1"/>
          </p:nvSpPr>
          <p:spPr>
            <a:xfrm>
              <a:off x="943025" y="3032601"/>
              <a:ext cx="122413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 err="1">
                  <a:solidFill>
                    <a:prstClr val="white"/>
                  </a:solidFill>
                  <a:latin typeface="Calibri"/>
                </a:rPr>
                <a:t>Rysåsen</a:t>
              </a:r>
              <a:endParaRPr lang="sv-SE" sz="1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79" name="Grupp 78"/>
          <p:cNvGrpSpPr/>
          <p:nvPr userDrawn="1"/>
        </p:nvGrpSpPr>
        <p:grpSpPr>
          <a:xfrm>
            <a:off x="831429" y="410042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92" name="Rektangel med rundade hörn 91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sp>
          <p:nvSpPr>
            <p:cNvPr id="93" name="textruta 92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prstClr val="white"/>
                  </a:solidFill>
                  <a:latin typeface="Calibri"/>
                </a:rPr>
                <a:t>Bostads-bolaget</a:t>
              </a:r>
            </a:p>
          </p:txBody>
        </p:sp>
      </p:grpSp>
      <p:grpSp>
        <p:nvGrpSpPr>
          <p:cNvPr id="80" name="Grupp 79"/>
          <p:cNvGrpSpPr/>
          <p:nvPr userDrawn="1"/>
        </p:nvGrpSpPr>
        <p:grpSpPr>
          <a:xfrm>
            <a:off x="2387030" y="410042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90" name="Rektangel med rundade hörn 89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sp>
          <p:nvSpPr>
            <p:cNvPr id="91" name="textruta 90"/>
            <p:cNvSpPr txBox="1"/>
            <p:nvPr userDrawn="1"/>
          </p:nvSpPr>
          <p:spPr>
            <a:xfrm>
              <a:off x="914449" y="3032601"/>
              <a:ext cx="132471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prstClr val="white"/>
                  </a:solidFill>
                  <a:latin typeface="Calibri"/>
                </a:rPr>
                <a:t>Gårdstens-bostäder</a:t>
              </a:r>
            </a:p>
          </p:txBody>
        </p:sp>
      </p:grpSp>
      <p:sp>
        <p:nvSpPr>
          <p:cNvPr id="88" name="Rektangel med rundade hörn 87"/>
          <p:cNvSpPr/>
          <p:nvPr userDrawn="1"/>
        </p:nvSpPr>
        <p:spPr>
          <a:xfrm>
            <a:off x="3952156" y="4100428"/>
            <a:ext cx="1436315" cy="120077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89" name="textruta 88"/>
          <p:cNvSpPr txBox="1"/>
          <p:nvPr userDrawn="1"/>
        </p:nvSpPr>
        <p:spPr>
          <a:xfrm>
            <a:off x="4063752" y="439171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>
                <a:solidFill>
                  <a:prstClr val="white"/>
                </a:solidFill>
                <a:latin typeface="Calibri"/>
              </a:rPr>
              <a:t>Bygga Hem</a:t>
            </a:r>
          </a:p>
        </p:txBody>
      </p:sp>
      <p:sp>
        <p:nvSpPr>
          <p:cNvPr id="97" name="textruta 96"/>
          <p:cNvSpPr txBox="1"/>
          <p:nvPr userDrawn="1"/>
        </p:nvSpPr>
        <p:spPr>
          <a:xfrm>
            <a:off x="725513" y="5353471"/>
            <a:ext cx="4557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err="1">
                <a:solidFill>
                  <a:srgbClr val="000000"/>
                </a:solidFill>
                <a:latin typeface="Calibri"/>
              </a:rPr>
              <a:t>Framtidenkoncernen</a:t>
            </a:r>
            <a:r>
              <a:rPr lang="sv-SE">
                <a:solidFill>
                  <a:srgbClr val="000000"/>
                </a:solidFill>
                <a:latin typeface="Calibri"/>
              </a:rPr>
              <a:t> är helägd av Göteborgs stad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3970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Ägardirek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323528" y="1397094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>
                <a:solidFill>
                  <a:srgbClr val="000000"/>
                </a:solidFill>
                <a:latin typeface="Calibri"/>
              </a:rPr>
              <a:t>Vi ska vara en strategisk aktör i syfte att stärka Göteborgs roll som regioncentrum och stadens utveckling i övrigt. </a:t>
            </a:r>
          </a:p>
          <a:p>
            <a:endParaRPr lang="sv-SE" sz="1200">
              <a:solidFill>
                <a:srgbClr val="000000"/>
              </a:solidFill>
              <a:latin typeface="Calibri"/>
            </a:endParaRPr>
          </a:p>
          <a:p>
            <a:r>
              <a:rPr lang="sv-SE" sz="1800">
                <a:solidFill>
                  <a:srgbClr val="000000"/>
                </a:solidFill>
                <a:latin typeface="Calibri"/>
              </a:rPr>
              <a:t>Vi ska bidra till att nya bostäder tillskapas och att våra bostäder och områden utformas och förvaltas så att de bidrar till en attraktiv bostadsmarknad i Göteborg.</a:t>
            </a:r>
          </a:p>
          <a:p>
            <a:pPr algn="r"/>
            <a:r>
              <a:rPr lang="sv-SE" i="1">
                <a:solidFill>
                  <a:srgbClr val="000000"/>
                </a:solidFill>
                <a:latin typeface="Calibri"/>
              </a:rPr>
              <a:t>Utdrag ur ägardirektivet</a:t>
            </a:r>
          </a:p>
          <a:p>
            <a:endParaRPr lang="sv-SE" i="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/>
          <a:stretch/>
        </p:blipFill>
        <p:spPr>
          <a:xfrm>
            <a:off x="238124" y="2996952"/>
            <a:ext cx="8924925" cy="3066288"/>
          </a:xfrm>
          <a:prstGeom prst="rect">
            <a:avLst/>
          </a:prstGeom>
        </p:spPr>
      </p:pic>
      <p:sp>
        <p:nvSpPr>
          <p:cNvPr id="3" name="textruta 2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err="1">
                <a:solidFill>
                  <a:srgbClr val="000000"/>
                </a:solidFill>
                <a:latin typeface="Calibri"/>
              </a:rPr>
              <a:t>Framtidenkoncernen</a:t>
            </a:r>
            <a:r>
              <a:rPr lang="sv-SE" sz="3000">
                <a:solidFill>
                  <a:srgbClr val="000000"/>
                </a:solidFill>
                <a:latin typeface="Calibri"/>
              </a:rPr>
              <a:t> – en del av Göteborg </a:t>
            </a:r>
            <a:endParaRPr lang="sv-SE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5411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39987"/>
            <a:ext cx="3600400" cy="2561222"/>
          </a:xfrm>
          <a:prstGeom prst="rect">
            <a:avLst/>
          </a:prstGeom>
        </p:spPr>
      </p:pic>
      <p:sp>
        <p:nvSpPr>
          <p:cNvPr id="9" name="textruta 8"/>
          <p:cNvSpPr txBox="1"/>
          <p:nvPr userDrawn="1"/>
        </p:nvSpPr>
        <p:spPr>
          <a:xfrm>
            <a:off x="233635" y="5301208"/>
            <a:ext cx="8910365" cy="55399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000">
                <a:solidFill>
                  <a:prstClr val="white"/>
                </a:solidFill>
                <a:latin typeface="Calibri"/>
              </a:rPr>
              <a:t>Vi bygger det hållbara samhället för Framtiden</a:t>
            </a: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5" y="2700227"/>
            <a:ext cx="3923928" cy="2614859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5" r="26294" b="27121"/>
          <a:stretch/>
        </p:blipFill>
        <p:spPr>
          <a:xfrm>
            <a:off x="233635" y="0"/>
            <a:ext cx="2400011" cy="272158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t="9868" r="8426" b="4176"/>
          <a:stretch/>
        </p:blipFill>
        <p:spPr>
          <a:xfrm>
            <a:off x="2633645" y="0"/>
            <a:ext cx="4002573" cy="2739986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6" t="30467" b="10595"/>
          <a:stretch/>
        </p:blipFill>
        <p:spPr>
          <a:xfrm>
            <a:off x="6395047" y="1"/>
            <a:ext cx="2748952" cy="5301208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7695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färsi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err="1">
                <a:solidFill>
                  <a:srgbClr val="000000"/>
                </a:solidFill>
                <a:latin typeface="Calibri"/>
              </a:rPr>
              <a:t>Framtidenkoncernen</a:t>
            </a:r>
            <a:r>
              <a:rPr lang="sv-SE" sz="3000">
                <a:solidFill>
                  <a:srgbClr val="000000"/>
                </a:solidFill>
                <a:latin typeface="Calibri"/>
              </a:rPr>
              <a:t> – en del av Göteborg </a:t>
            </a:r>
            <a:endParaRPr lang="sv-SE" sz="240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8" t="13315" r="-844" b="2580"/>
          <a:stretch/>
        </p:blipFill>
        <p:spPr>
          <a:xfrm>
            <a:off x="150937" y="1238250"/>
            <a:ext cx="3835474" cy="2353816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241994" y="3591632"/>
            <a:ext cx="8902005" cy="2429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textruta 6"/>
          <p:cNvSpPr txBox="1"/>
          <p:nvPr userDrawn="1"/>
        </p:nvSpPr>
        <p:spPr>
          <a:xfrm>
            <a:off x="613982" y="3661474"/>
            <a:ext cx="7800650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sv-SE" sz="1600">
                <a:solidFill>
                  <a:srgbClr val="000000"/>
                </a:solidFill>
                <a:latin typeface="Calibri"/>
              </a:rPr>
              <a:t>Koncernen</a:t>
            </a:r>
            <a:r>
              <a:rPr lang="sv-SE" sz="1800">
                <a:solidFill>
                  <a:srgbClr val="000000"/>
                </a:solidFill>
                <a:latin typeface="Calibri"/>
              </a:rPr>
              <a:t> </a:t>
            </a:r>
            <a:r>
              <a:rPr lang="sv-SE" sz="1800" b="1">
                <a:solidFill>
                  <a:srgbClr val="000000"/>
                </a:solidFill>
                <a:latin typeface="Calibri"/>
              </a:rPr>
              <a:t>skapar affärsmässig samhällsnytta </a:t>
            </a:r>
            <a:r>
              <a:rPr lang="sv-SE" sz="1600">
                <a:solidFill>
                  <a:srgbClr val="000000"/>
                </a:solidFill>
                <a:latin typeface="Calibri"/>
              </a:rPr>
              <a:t>och är en </a:t>
            </a:r>
            <a:r>
              <a:rPr lang="sv-SE" sz="1800" b="1">
                <a:solidFill>
                  <a:srgbClr val="000000"/>
                </a:solidFill>
                <a:latin typeface="Calibri"/>
              </a:rPr>
              <a:t>strategisk aktör </a:t>
            </a:r>
            <a:r>
              <a:rPr lang="sv-SE" sz="1600">
                <a:solidFill>
                  <a:srgbClr val="000000"/>
                </a:solidFill>
                <a:latin typeface="Calibri"/>
              </a:rPr>
              <a:t>i syfte att </a:t>
            </a:r>
            <a:r>
              <a:rPr lang="sv-SE" sz="1800" b="1">
                <a:solidFill>
                  <a:srgbClr val="000000"/>
                </a:solidFill>
                <a:latin typeface="Calibri"/>
              </a:rPr>
              <a:t>stärka Göteborg som bostadsort och regioncentrum.</a:t>
            </a:r>
          </a:p>
          <a:p>
            <a:pPr>
              <a:spcBef>
                <a:spcPts val="200"/>
              </a:spcBef>
            </a:pPr>
            <a:endParaRPr lang="sv-SE" sz="500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200"/>
              </a:spcBef>
            </a:pPr>
            <a:r>
              <a:rPr lang="sv-SE" sz="1600">
                <a:solidFill>
                  <a:srgbClr val="000000"/>
                </a:solidFill>
                <a:latin typeface="Calibri"/>
              </a:rPr>
              <a:t>Vi ska </a:t>
            </a:r>
            <a:r>
              <a:rPr lang="sv-SE" sz="1800" b="1">
                <a:solidFill>
                  <a:srgbClr val="000000"/>
                </a:solidFill>
                <a:latin typeface="Calibri"/>
              </a:rPr>
              <a:t>erbjuda bostäder åt alla typer av bostadskonsumenter</a:t>
            </a:r>
            <a:r>
              <a:rPr lang="sv-SE" sz="1800">
                <a:solidFill>
                  <a:srgbClr val="000000"/>
                </a:solidFill>
                <a:latin typeface="Calibri"/>
              </a:rPr>
              <a:t>, </a:t>
            </a:r>
            <a:r>
              <a:rPr lang="sv-SE" sz="1800" b="1">
                <a:solidFill>
                  <a:srgbClr val="000000"/>
                </a:solidFill>
                <a:latin typeface="Calibri"/>
              </a:rPr>
              <a:t>utveckla torg och mötesplatser</a:t>
            </a:r>
            <a:r>
              <a:rPr lang="sv-SE" sz="1800">
                <a:solidFill>
                  <a:srgbClr val="000000"/>
                </a:solidFill>
                <a:latin typeface="Calibri"/>
              </a:rPr>
              <a:t> </a:t>
            </a:r>
            <a:r>
              <a:rPr lang="sv-SE" sz="1600">
                <a:solidFill>
                  <a:srgbClr val="000000"/>
                </a:solidFill>
                <a:latin typeface="Calibri"/>
              </a:rPr>
              <a:t>med ett varierat utbud av lokaler för butik, kontor och lager samt</a:t>
            </a:r>
            <a:r>
              <a:rPr lang="sv-SE" sz="1800">
                <a:solidFill>
                  <a:srgbClr val="000000"/>
                </a:solidFill>
                <a:latin typeface="Calibri"/>
              </a:rPr>
              <a:t> </a:t>
            </a:r>
            <a:r>
              <a:rPr lang="sv-SE" sz="1800" b="1">
                <a:solidFill>
                  <a:srgbClr val="000000"/>
                </a:solidFill>
                <a:latin typeface="Calibri"/>
              </a:rPr>
              <a:t>tillhandahålla attraktiva parkeringsmöjligheter.</a:t>
            </a:r>
          </a:p>
          <a:p>
            <a:pPr>
              <a:spcBef>
                <a:spcPts val="200"/>
              </a:spcBef>
            </a:pPr>
            <a:endParaRPr lang="sv-SE" sz="500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200"/>
              </a:spcBef>
            </a:pPr>
            <a:r>
              <a:rPr lang="sv-SE" sz="1600">
                <a:solidFill>
                  <a:srgbClr val="000000"/>
                </a:solidFill>
                <a:latin typeface="Calibri"/>
              </a:rPr>
              <a:t>Koncernen ska söka vägar att</a:t>
            </a:r>
            <a:r>
              <a:rPr lang="sv-SE" sz="1800">
                <a:solidFill>
                  <a:srgbClr val="000000"/>
                </a:solidFill>
                <a:latin typeface="Calibri"/>
              </a:rPr>
              <a:t> </a:t>
            </a:r>
            <a:r>
              <a:rPr lang="sv-SE" sz="1800" b="1">
                <a:solidFill>
                  <a:srgbClr val="000000"/>
                </a:solidFill>
                <a:latin typeface="Calibri"/>
              </a:rPr>
              <a:t>ge de boende inflytande över sin bostad och dess närmaste omgivning</a:t>
            </a:r>
            <a:r>
              <a:rPr lang="sv-SE" sz="1800">
                <a:solidFill>
                  <a:srgbClr val="000000"/>
                </a:solidFill>
                <a:latin typeface="Calibri"/>
              </a:rPr>
              <a:t> </a:t>
            </a:r>
            <a:r>
              <a:rPr lang="sv-SE" sz="1600">
                <a:solidFill>
                  <a:srgbClr val="000000"/>
                </a:solidFill>
                <a:latin typeface="Calibri"/>
              </a:rPr>
              <a:t>samt möjlighet att </a:t>
            </a:r>
            <a:r>
              <a:rPr lang="sv-SE" sz="1800" b="1">
                <a:solidFill>
                  <a:srgbClr val="000000"/>
                </a:solidFill>
                <a:latin typeface="Calibri"/>
              </a:rPr>
              <a:t>utveckla sin egen välfärd.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4" r="18413" b="26959"/>
          <a:stretch/>
        </p:blipFill>
        <p:spPr>
          <a:xfrm>
            <a:off x="3880517" y="1238250"/>
            <a:ext cx="5260633" cy="2353816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4800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nadsa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 userDrawn="1"/>
        </p:nvGraphicFramePr>
        <p:xfrm>
          <a:off x="683568" y="1556792"/>
          <a:ext cx="7848871" cy="457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solidFill>
                  <a:srgbClr val="000000"/>
                </a:solidFill>
                <a:latin typeface="Calibri"/>
              </a:rPr>
              <a:t>Marknadsandel – antal lägenheter</a:t>
            </a:r>
            <a:endParaRPr lang="sv-SE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ruta 5"/>
          <p:cNvSpPr txBox="1"/>
          <p:nvPr userDrawn="1"/>
        </p:nvSpPr>
        <p:spPr>
          <a:xfrm>
            <a:off x="693093" y="9087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solidFill>
                  <a:srgbClr val="000000"/>
                </a:solidFill>
                <a:latin typeface="Calibri"/>
              </a:rPr>
              <a:t>(2011)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4544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genhetssammansät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 userDrawn="1"/>
        </p:nvGraphicFramePr>
        <p:xfrm>
          <a:off x="-252536" y="414189"/>
          <a:ext cx="9073008" cy="599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solidFill>
                  <a:srgbClr val="000000"/>
                </a:solidFill>
                <a:latin typeface="Calibri"/>
              </a:rPr>
              <a:t>Lägenhetssammansättning i procent </a:t>
            </a:r>
            <a:endParaRPr lang="sv-SE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ruta 4"/>
          <p:cNvSpPr txBox="1"/>
          <p:nvPr userDrawn="1"/>
        </p:nvSpPr>
        <p:spPr>
          <a:xfrm>
            <a:off x="693093" y="9087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solidFill>
                  <a:srgbClr val="000000"/>
                </a:solidFill>
                <a:latin typeface="Calibri"/>
              </a:rPr>
              <a:t>(2012)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5528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stadsy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solidFill>
                  <a:srgbClr val="000000"/>
                </a:solidFill>
                <a:latin typeface="Calibri"/>
              </a:rPr>
              <a:t>Bostadsyta per läge</a:t>
            </a:r>
            <a:endParaRPr lang="sv-SE" sz="240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 userDrawn="1"/>
        </p:nvGraphicFramePr>
        <p:xfrm>
          <a:off x="1115616" y="1484784"/>
          <a:ext cx="6977955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/>
          <p:cNvSpPr txBox="1"/>
          <p:nvPr userDrawn="1"/>
        </p:nvSpPr>
        <p:spPr>
          <a:xfrm>
            <a:off x="693093" y="9087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solidFill>
                  <a:srgbClr val="000000"/>
                </a:solidFill>
                <a:latin typeface="Calibri"/>
              </a:rPr>
              <a:t>(2012)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1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1297732" y="2996952"/>
            <a:ext cx="6552727" cy="1080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lägga till rubrik 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1297732" y="4077072"/>
            <a:ext cx="6552727" cy="1080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fld id="{F0C22A9C-4E7A-4E4B-AAFA-F6BD89A1DF0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2666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utfalla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/>
          </p:nvPr>
        </p:nvSpPr>
        <p:spPr>
          <a:xfrm>
            <a:off x="241995" y="1412652"/>
            <a:ext cx="4450333" cy="4537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4687440" y="1412106"/>
            <a:ext cx="4456559" cy="4537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1680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iagram 7"/>
          <p:cNvSpPr>
            <a:spLocks noGrp="1"/>
          </p:cNvSpPr>
          <p:nvPr>
            <p:ph type="chart" sz="quarter" idx="12"/>
          </p:nvPr>
        </p:nvSpPr>
        <p:spPr>
          <a:xfrm>
            <a:off x="4572000" y="1484784"/>
            <a:ext cx="4248472" cy="2232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8" y="1484784"/>
            <a:ext cx="3743325" cy="4536504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3" name="Platshållare för diagram 7"/>
          <p:cNvSpPr>
            <a:spLocks noGrp="1"/>
          </p:cNvSpPr>
          <p:nvPr>
            <p:ph type="chart" sz="quarter" idx="14"/>
          </p:nvPr>
        </p:nvSpPr>
        <p:spPr>
          <a:xfrm>
            <a:off x="4572000" y="3789040"/>
            <a:ext cx="4247704" cy="2232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5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2606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 Framtidenkoncer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3" y="414189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Om </a:t>
            </a:r>
            <a:r>
              <a:rPr lang="sv-SE" sz="3000" err="1">
                <a:latin typeface="+mj-lt"/>
              </a:rPr>
              <a:t>Framtidenkoncernen</a:t>
            </a:r>
            <a:endParaRPr lang="sv-SE" sz="2400">
              <a:latin typeface="+mj-lt"/>
            </a:endParaRP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7" b="28954"/>
          <a:stretch/>
        </p:blipFill>
        <p:spPr>
          <a:xfrm>
            <a:off x="241995" y="4149080"/>
            <a:ext cx="2880320" cy="193096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97" y="4149080"/>
            <a:ext cx="2868346" cy="1930964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1"/>
          <a:stretch/>
        </p:blipFill>
        <p:spPr>
          <a:xfrm>
            <a:off x="6228184" y="4153619"/>
            <a:ext cx="2915816" cy="1926425"/>
          </a:xfrm>
          <a:prstGeom prst="rect">
            <a:avLst/>
          </a:prstGeom>
        </p:spPr>
      </p:pic>
      <p:sp>
        <p:nvSpPr>
          <p:cNvPr id="20" name="textruta 19"/>
          <p:cNvSpPr txBox="1"/>
          <p:nvPr userDrawn="1"/>
        </p:nvSpPr>
        <p:spPr>
          <a:xfrm>
            <a:off x="765101" y="1133539"/>
            <a:ext cx="8083946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>
                <a:latin typeface="+mj-lt"/>
              </a:rPr>
              <a:t>Bestånd			~ 70 500 bostäder</a:t>
            </a:r>
            <a:endParaRPr lang="sv-SE" sz="1600" baseline="0">
              <a:latin typeface="+mj-lt"/>
            </a:endParaRPr>
          </a:p>
          <a:p>
            <a:pPr marL="1828800" lvl="4" indent="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None/>
            </a:pPr>
            <a:r>
              <a:rPr lang="sv-SE" sz="1600" baseline="0">
                <a:latin typeface="+mj-lt"/>
              </a:rPr>
              <a:t>		~ 48 000 ägda p-platser</a:t>
            </a:r>
          </a:p>
          <a:p>
            <a:pPr marL="1828800" lvl="4" indent="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None/>
            </a:pPr>
            <a:r>
              <a:rPr lang="sv-SE" sz="1600" baseline="0">
                <a:latin typeface="+mj-lt"/>
              </a:rPr>
              <a:t>		~ 550 000 kvm kommersiella lokaler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Hyresintäkter			~ 5 miljarder/år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Underhåll/investering		~ 1,9 miljarder/år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Färdigställda bostäder		~ 430 </a:t>
            </a:r>
            <a:r>
              <a:rPr lang="sv-SE" sz="1600" baseline="0" err="1">
                <a:latin typeface="+mj-lt"/>
              </a:rPr>
              <a:t>st</a:t>
            </a:r>
            <a:r>
              <a:rPr lang="sv-SE" sz="1600" baseline="0">
                <a:latin typeface="+mj-lt"/>
              </a:rPr>
              <a:t> </a:t>
            </a:r>
            <a:r>
              <a:rPr lang="sv-SE" sz="1200" baseline="0">
                <a:latin typeface="+mj-lt"/>
              </a:rPr>
              <a:t>(2012)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Soliditet		   	   58%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Lånevolym			~ 15,6 miljarder kr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Fastighetsvärde		~ 63 miljarder kr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Antal anställda		~ 900 </a:t>
            </a:r>
            <a:r>
              <a:rPr lang="sv-SE" sz="1600" baseline="0" err="1">
                <a:latin typeface="+mj-lt"/>
              </a:rPr>
              <a:t>st</a:t>
            </a:r>
            <a:r>
              <a:rPr lang="sv-SE" sz="1600" baseline="0">
                <a:latin typeface="+mj-lt"/>
              </a:rPr>
              <a:t> i 10 bolag</a:t>
            </a:r>
            <a:endParaRPr lang="sv-SE" sz="1600">
              <a:latin typeface="+mj-lt"/>
            </a:endParaRPr>
          </a:p>
        </p:txBody>
      </p:sp>
      <p:sp>
        <p:nvSpPr>
          <p:cNvPr id="5" name="textruta 4"/>
          <p:cNvSpPr txBox="1"/>
          <p:nvPr userDrawn="1"/>
        </p:nvSpPr>
        <p:spPr>
          <a:xfrm>
            <a:off x="6732240" y="3841303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>
                <a:latin typeface="+mj-lt"/>
              </a:rPr>
              <a:t>Uppdaterad September 2013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5318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terbo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ruta 33"/>
          <p:cNvSpPr txBox="1"/>
          <p:nvPr userDrawn="1"/>
        </p:nvSpPr>
        <p:spPr>
          <a:xfrm>
            <a:off x="386011" y="59507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(2012)</a:t>
            </a:r>
          </a:p>
        </p:txBody>
      </p:sp>
      <p:grpSp>
        <p:nvGrpSpPr>
          <p:cNvPr id="61" name="Grupp 60"/>
          <p:cNvGrpSpPr/>
          <p:nvPr userDrawn="1"/>
        </p:nvGrpSpPr>
        <p:grpSpPr>
          <a:xfrm>
            <a:off x="1538139" y="566643"/>
            <a:ext cx="7027741" cy="5245951"/>
            <a:chOff x="1574607" y="620688"/>
            <a:chExt cx="7027741" cy="5245951"/>
          </a:xfrm>
        </p:grpSpPr>
        <p:grpSp>
          <p:nvGrpSpPr>
            <p:cNvPr id="59" name="Grupp 58"/>
            <p:cNvGrpSpPr/>
            <p:nvPr userDrawn="1"/>
          </p:nvGrpSpPr>
          <p:grpSpPr>
            <a:xfrm>
              <a:off x="3635896" y="3402347"/>
              <a:ext cx="2667010" cy="1066664"/>
              <a:chOff x="623808" y="2207687"/>
              <a:chExt cx="2667010" cy="1066664"/>
            </a:xfrm>
          </p:grpSpPr>
          <p:grpSp>
            <p:nvGrpSpPr>
              <p:cNvPr id="32" name="Grupp 31"/>
              <p:cNvGrpSpPr/>
              <p:nvPr userDrawn="1"/>
            </p:nvGrpSpPr>
            <p:grpSpPr>
              <a:xfrm>
                <a:off x="752988" y="2539856"/>
                <a:ext cx="2345391" cy="734495"/>
                <a:chOff x="294992" y="2415004"/>
                <a:chExt cx="2345391" cy="734495"/>
              </a:xfrm>
            </p:grpSpPr>
            <p:grpSp>
              <p:nvGrpSpPr>
                <p:cNvPr id="27" name="Grupp 26"/>
                <p:cNvGrpSpPr/>
                <p:nvPr userDrawn="1"/>
              </p:nvGrpSpPr>
              <p:grpSpPr>
                <a:xfrm>
                  <a:off x="294992" y="2415004"/>
                  <a:ext cx="2261571" cy="380810"/>
                  <a:chOff x="6630909" y="2831387"/>
                  <a:chExt cx="2261571" cy="380810"/>
                </a:xfrm>
              </p:grpSpPr>
              <p:sp>
                <p:nvSpPr>
                  <p:cNvPr id="28" name="textruta 27"/>
                  <p:cNvSpPr txBox="1"/>
                  <p:nvPr/>
                </p:nvSpPr>
                <p:spPr>
                  <a:xfrm>
                    <a:off x="6630909" y="2904420"/>
                    <a:ext cx="226157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sv-S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pic>
                <p:nvPicPr>
                  <p:cNvPr id="29" name="Bildobjekt 28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26998" y="2831387"/>
                    <a:ext cx="1658282" cy="1921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0" name="textruta 29"/>
                <p:cNvSpPr txBox="1"/>
                <p:nvPr userDrawn="1"/>
              </p:nvSpPr>
              <p:spPr>
                <a:xfrm>
                  <a:off x="774983" y="2626279"/>
                  <a:ext cx="1865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170</a:t>
                  </a:r>
                  <a:r>
                    <a:rPr lang="sv-S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000</a:t>
                  </a:r>
                  <a:r>
                    <a:rPr lang="sv-S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kvm</a:t>
                  </a:r>
                </a:p>
                <a:p>
                  <a:endParaRPr lang="sv-SE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41" name="Rektangel med rundade hörn 40"/>
              <p:cNvSpPr/>
              <p:nvPr userDrawn="1"/>
            </p:nvSpPr>
            <p:spPr>
              <a:xfrm>
                <a:off x="623808" y="2207687"/>
                <a:ext cx="2667010" cy="1002545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" name="Grupp 5"/>
            <p:cNvGrpSpPr/>
            <p:nvPr userDrawn="1"/>
          </p:nvGrpSpPr>
          <p:grpSpPr>
            <a:xfrm>
              <a:off x="1574607" y="2898291"/>
              <a:ext cx="2421329" cy="1414899"/>
              <a:chOff x="2277270" y="908720"/>
              <a:chExt cx="2421329" cy="1414899"/>
            </a:xfrm>
          </p:grpSpPr>
          <p:grpSp>
            <p:nvGrpSpPr>
              <p:cNvPr id="17" name="Grupp 16"/>
              <p:cNvGrpSpPr/>
              <p:nvPr userDrawn="1"/>
            </p:nvGrpSpPr>
            <p:grpSpPr>
              <a:xfrm>
                <a:off x="2466351" y="1156802"/>
                <a:ext cx="2232248" cy="976054"/>
                <a:chOff x="7149856" y="3785325"/>
                <a:chExt cx="2232248" cy="976054"/>
              </a:xfrm>
            </p:grpSpPr>
            <p:pic>
              <p:nvPicPr>
                <p:cNvPr id="18" name="Bildobjekt 1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78919" y="3785325"/>
                  <a:ext cx="568726" cy="667463"/>
                </a:xfrm>
                <a:prstGeom prst="rect">
                  <a:avLst/>
                </a:prstGeom>
              </p:spPr>
            </p:pic>
            <p:sp>
              <p:nvSpPr>
                <p:cNvPr id="19" name="textruta 18"/>
                <p:cNvSpPr txBox="1"/>
                <p:nvPr/>
              </p:nvSpPr>
              <p:spPr>
                <a:xfrm>
                  <a:off x="7149856" y="4422825"/>
                  <a:ext cx="22322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drygt 2 700 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43" name="Rektangel med rundade hörn 42"/>
              <p:cNvSpPr/>
              <p:nvPr userDrawn="1"/>
            </p:nvSpPr>
            <p:spPr>
              <a:xfrm>
                <a:off x="2277270" y="908720"/>
                <a:ext cx="1867270" cy="1414899"/>
              </a:xfrm>
              <a:prstGeom prst="roundRect">
                <a:avLst/>
              </a:prstGeom>
              <a:noFill/>
              <a:ln>
                <a:solidFill>
                  <a:srgbClr val="DE7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" name="Grupp 3"/>
            <p:cNvGrpSpPr/>
            <p:nvPr userDrawn="1"/>
          </p:nvGrpSpPr>
          <p:grpSpPr>
            <a:xfrm>
              <a:off x="6520062" y="3258331"/>
              <a:ext cx="1508322" cy="1200779"/>
              <a:chOff x="831429" y="3379905"/>
              <a:chExt cx="1508322" cy="1200779"/>
            </a:xfrm>
          </p:grpSpPr>
          <p:pic>
            <p:nvPicPr>
              <p:cNvPr id="26" name="Bildobjekt 25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632" y="3717032"/>
                <a:ext cx="709294" cy="539064"/>
              </a:xfrm>
              <a:prstGeom prst="rect">
                <a:avLst/>
              </a:prstGeom>
            </p:spPr>
          </p:pic>
          <p:sp>
            <p:nvSpPr>
              <p:cNvPr id="45" name="Rektangel med rundade hörn 44"/>
              <p:cNvSpPr/>
              <p:nvPr userDrawn="1"/>
            </p:nvSpPr>
            <p:spPr>
              <a:xfrm>
                <a:off x="831429" y="3379905"/>
                <a:ext cx="1508322" cy="1200779"/>
              </a:xfrm>
              <a:prstGeom prst="round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" name="Grupp 4"/>
            <p:cNvGrpSpPr/>
            <p:nvPr userDrawn="1"/>
          </p:nvGrpSpPr>
          <p:grpSpPr>
            <a:xfrm>
              <a:off x="1574607" y="4524999"/>
              <a:ext cx="2208280" cy="1306088"/>
              <a:chOff x="3744230" y="2634130"/>
              <a:chExt cx="2208280" cy="1306088"/>
            </a:xfrm>
          </p:grpSpPr>
          <p:grpSp>
            <p:nvGrpSpPr>
              <p:cNvPr id="8" name="Grupp 7"/>
              <p:cNvGrpSpPr/>
              <p:nvPr userDrawn="1"/>
            </p:nvGrpSpPr>
            <p:grpSpPr>
              <a:xfrm>
                <a:off x="3806647" y="2890899"/>
                <a:ext cx="2145863" cy="826133"/>
                <a:chOff x="3693527" y="1257022"/>
                <a:chExt cx="2145863" cy="826133"/>
              </a:xfrm>
            </p:grpSpPr>
            <p:pic>
              <p:nvPicPr>
                <p:cNvPr id="9" name="Bildobjekt 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0836" y="1257022"/>
                  <a:ext cx="714316" cy="489006"/>
                </a:xfrm>
                <a:prstGeom prst="rect">
                  <a:avLst/>
                </a:prstGeom>
              </p:spPr>
            </p:pic>
            <p:sp>
              <p:nvSpPr>
                <p:cNvPr id="10" name="textruta 9"/>
                <p:cNvSpPr txBox="1"/>
                <p:nvPr/>
              </p:nvSpPr>
              <p:spPr>
                <a:xfrm>
                  <a:off x="3693527" y="1744601"/>
                  <a:ext cx="21458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över 26 000 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48" name="Rektangel med rundade hörn 47"/>
              <p:cNvSpPr/>
              <p:nvPr userDrawn="1"/>
            </p:nvSpPr>
            <p:spPr>
              <a:xfrm>
                <a:off x="3744230" y="2634130"/>
                <a:ext cx="1867270" cy="1306088"/>
              </a:xfrm>
              <a:prstGeom prst="round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0" name="Grupp 59"/>
            <p:cNvGrpSpPr/>
            <p:nvPr userDrawn="1"/>
          </p:nvGrpSpPr>
          <p:grpSpPr>
            <a:xfrm>
              <a:off x="3635895" y="1988840"/>
              <a:ext cx="2520281" cy="1200779"/>
              <a:chOff x="1892458" y="1580149"/>
              <a:chExt cx="2520281" cy="1200779"/>
            </a:xfrm>
          </p:grpSpPr>
          <p:grpSp>
            <p:nvGrpSpPr>
              <p:cNvPr id="33" name="Grupp 32"/>
              <p:cNvGrpSpPr/>
              <p:nvPr userDrawn="1"/>
            </p:nvGrpSpPr>
            <p:grpSpPr>
              <a:xfrm>
                <a:off x="2095292" y="1794044"/>
                <a:ext cx="2016224" cy="792088"/>
                <a:chOff x="6012160" y="3536505"/>
                <a:chExt cx="2016224" cy="792088"/>
              </a:xfrm>
            </p:grpSpPr>
            <p:pic>
              <p:nvPicPr>
                <p:cNvPr id="20" name="Bildobjekt 19"/>
                <p:cNvPicPr>
                  <a:picLocks noChangeAspect="1"/>
                </p:cNvPicPr>
                <p:nvPr userDrawn="1"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3370" y="3536505"/>
                  <a:ext cx="1263968" cy="428636"/>
                </a:xfrm>
                <a:prstGeom prst="rect">
                  <a:avLst/>
                </a:prstGeom>
              </p:spPr>
            </p:pic>
            <p:sp>
              <p:nvSpPr>
                <p:cNvPr id="21" name="textruta 20"/>
                <p:cNvSpPr txBox="1"/>
                <p:nvPr userDrawn="1"/>
              </p:nvSpPr>
              <p:spPr>
                <a:xfrm>
                  <a:off x="6012160" y="4020816"/>
                  <a:ext cx="20162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>
                      <a:latin typeface="+mj-lt"/>
                    </a:rPr>
                    <a:t>Bostadsrätter/egna hem</a:t>
                  </a:r>
                </a:p>
              </p:txBody>
            </p:sp>
          </p:grpSp>
          <p:sp>
            <p:nvSpPr>
              <p:cNvPr id="50" name="Rektangel med rundade hörn 49"/>
              <p:cNvSpPr/>
              <p:nvPr userDrawn="1"/>
            </p:nvSpPr>
            <p:spPr>
              <a:xfrm>
                <a:off x="1892458" y="1580149"/>
                <a:ext cx="2520281" cy="1200779"/>
              </a:xfrm>
              <a:prstGeom prst="roundRect">
                <a:avLst/>
              </a:prstGeom>
              <a:noFill/>
              <a:ln>
                <a:solidFill>
                  <a:srgbClr val="64A7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8" name="Grupp 57"/>
            <p:cNvGrpSpPr/>
            <p:nvPr userDrawn="1"/>
          </p:nvGrpSpPr>
          <p:grpSpPr>
            <a:xfrm>
              <a:off x="3635896" y="4622213"/>
              <a:ext cx="4648621" cy="1244426"/>
              <a:chOff x="4946139" y="5031944"/>
              <a:chExt cx="4648621" cy="1244426"/>
            </a:xfrm>
          </p:grpSpPr>
          <p:grpSp>
            <p:nvGrpSpPr>
              <p:cNvPr id="22" name="Grupp 21"/>
              <p:cNvGrpSpPr/>
              <p:nvPr userDrawn="1"/>
            </p:nvGrpSpPr>
            <p:grpSpPr>
              <a:xfrm>
                <a:off x="5520353" y="5321178"/>
                <a:ext cx="4074407" cy="955192"/>
                <a:chOff x="464549" y="2564904"/>
                <a:chExt cx="4074407" cy="955192"/>
              </a:xfrm>
            </p:grpSpPr>
            <p:pic>
              <p:nvPicPr>
                <p:cNvPr id="23" name="Bildobjekt 2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8896" y="2564904"/>
                  <a:ext cx="1185693" cy="330512"/>
                </a:xfrm>
                <a:prstGeom prst="rect">
                  <a:avLst/>
                </a:prstGeom>
              </p:spPr>
            </p:pic>
            <p:sp>
              <p:nvSpPr>
                <p:cNvPr id="24" name="textruta 23"/>
                <p:cNvSpPr txBox="1"/>
                <p:nvPr/>
              </p:nvSpPr>
              <p:spPr>
                <a:xfrm>
                  <a:off x="464549" y="2935321"/>
                  <a:ext cx="407440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Äger</a:t>
                  </a:r>
                  <a:r>
                    <a:rPr lang="sv-SE" sz="16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9 500</a:t>
                  </a:r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/förvaltar</a:t>
                  </a:r>
                  <a:r>
                    <a:rPr lang="sv-SE" sz="16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30 500 p</a:t>
                  </a:r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-platser</a:t>
                  </a:r>
                </a:p>
                <a:p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51" name="Rektangel med rundade hörn 50"/>
              <p:cNvSpPr/>
              <p:nvPr userDrawn="1"/>
            </p:nvSpPr>
            <p:spPr>
              <a:xfrm>
                <a:off x="4946139" y="5031944"/>
                <a:ext cx="4390637" cy="1200779"/>
              </a:xfrm>
              <a:prstGeom prst="roundRect">
                <a:avLst/>
              </a:prstGeom>
              <a:noFill/>
              <a:ln>
                <a:solidFill>
                  <a:srgbClr val="84B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7" name="Grupp 6"/>
            <p:cNvGrpSpPr/>
            <p:nvPr userDrawn="1"/>
          </p:nvGrpSpPr>
          <p:grpSpPr>
            <a:xfrm>
              <a:off x="6361567" y="1916832"/>
              <a:ext cx="2240781" cy="1200779"/>
              <a:chOff x="5199530" y="545840"/>
              <a:chExt cx="2240781" cy="1200779"/>
            </a:xfrm>
          </p:grpSpPr>
          <p:grpSp>
            <p:nvGrpSpPr>
              <p:cNvPr id="11" name="Grupp 10"/>
              <p:cNvGrpSpPr/>
              <p:nvPr userDrawn="1"/>
            </p:nvGrpSpPr>
            <p:grpSpPr>
              <a:xfrm>
                <a:off x="5354793" y="858198"/>
                <a:ext cx="2085518" cy="626586"/>
                <a:chOff x="873357" y="1259154"/>
                <a:chExt cx="2085518" cy="626586"/>
              </a:xfrm>
            </p:grpSpPr>
            <p:pic>
              <p:nvPicPr>
                <p:cNvPr id="12" name="Bildobjekt 11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6600" y="1259154"/>
                  <a:ext cx="939069" cy="333385"/>
                </a:xfrm>
                <a:prstGeom prst="rect">
                  <a:avLst/>
                </a:prstGeom>
              </p:spPr>
            </p:pic>
            <p:sp>
              <p:nvSpPr>
                <p:cNvPr id="13" name="textruta 12"/>
                <p:cNvSpPr txBox="1"/>
                <p:nvPr/>
              </p:nvSpPr>
              <p:spPr>
                <a:xfrm>
                  <a:off x="873357" y="1547186"/>
                  <a:ext cx="208551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23</a:t>
                  </a:r>
                  <a:r>
                    <a:rPr lang="sv-SE" sz="16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000</a:t>
                  </a:r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52" name="Rektangel med rundade hörn 51"/>
              <p:cNvSpPr/>
              <p:nvPr userDrawn="1"/>
            </p:nvSpPr>
            <p:spPr>
              <a:xfrm>
                <a:off x="5199530" y="545840"/>
                <a:ext cx="1664715" cy="1200779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" name="Grupp 1"/>
            <p:cNvGrpSpPr/>
            <p:nvPr userDrawn="1"/>
          </p:nvGrpSpPr>
          <p:grpSpPr>
            <a:xfrm>
              <a:off x="5566921" y="1052736"/>
              <a:ext cx="2461463" cy="679039"/>
              <a:chOff x="1379763" y="5726174"/>
              <a:chExt cx="2461463" cy="679039"/>
            </a:xfrm>
          </p:grpSpPr>
          <p:pic>
            <p:nvPicPr>
              <p:cNvPr id="25" name="Bildobjekt 24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5006" y="5939991"/>
                <a:ext cx="2240787" cy="297321"/>
              </a:xfrm>
              <a:prstGeom prst="rect">
                <a:avLst/>
              </a:prstGeom>
            </p:spPr>
          </p:pic>
          <p:sp>
            <p:nvSpPr>
              <p:cNvPr id="53" name="Rektangel med rundade hörn 52"/>
              <p:cNvSpPr/>
              <p:nvPr userDrawn="1"/>
            </p:nvSpPr>
            <p:spPr>
              <a:xfrm>
                <a:off x="1379763" y="5726174"/>
                <a:ext cx="2461463" cy="67903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" name="Grupp 2"/>
            <p:cNvGrpSpPr/>
            <p:nvPr userDrawn="1"/>
          </p:nvGrpSpPr>
          <p:grpSpPr>
            <a:xfrm>
              <a:off x="1583990" y="1484784"/>
              <a:ext cx="1691866" cy="1200779"/>
              <a:chOff x="1223950" y="4431554"/>
              <a:chExt cx="1691866" cy="1200779"/>
            </a:xfrm>
          </p:grpSpPr>
          <p:pic>
            <p:nvPicPr>
              <p:cNvPr id="31" name="Bildobjekt 30"/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2984" y="4797152"/>
                <a:ext cx="958139" cy="493810"/>
              </a:xfrm>
              <a:prstGeom prst="rect">
                <a:avLst/>
              </a:prstGeom>
            </p:spPr>
          </p:pic>
          <p:sp>
            <p:nvSpPr>
              <p:cNvPr id="54" name="Rektangel med rundade hörn 53"/>
              <p:cNvSpPr/>
              <p:nvPr userDrawn="1"/>
            </p:nvSpPr>
            <p:spPr>
              <a:xfrm>
                <a:off x="1223950" y="4431554"/>
                <a:ext cx="1691866" cy="1200779"/>
              </a:xfrm>
              <a:prstGeom prst="round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6" name="Grupp 55"/>
            <p:cNvGrpSpPr/>
            <p:nvPr userDrawn="1"/>
          </p:nvGrpSpPr>
          <p:grpSpPr>
            <a:xfrm>
              <a:off x="3438902" y="620688"/>
              <a:ext cx="3260192" cy="1200779"/>
              <a:chOff x="6243544" y="1569049"/>
              <a:chExt cx="3260192" cy="1200779"/>
            </a:xfrm>
          </p:grpSpPr>
          <p:grpSp>
            <p:nvGrpSpPr>
              <p:cNvPr id="14" name="Grupp 13"/>
              <p:cNvGrpSpPr/>
              <p:nvPr userDrawn="1"/>
            </p:nvGrpSpPr>
            <p:grpSpPr>
              <a:xfrm>
                <a:off x="6411062" y="1898411"/>
                <a:ext cx="3092674" cy="594485"/>
                <a:chOff x="6648995" y="1377866"/>
                <a:chExt cx="3092674" cy="594485"/>
              </a:xfrm>
            </p:grpSpPr>
            <p:pic>
              <p:nvPicPr>
                <p:cNvPr id="15" name="Bildobjekt 14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8660" y="1377866"/>
                  <a:ext cx="1339018" cy="267467"/>
                </a:xfrm>
                <a:prstGeom prst="rect">
                  <a:avLst/>
                </a:prstGeom>
              </p:spPr>
            </p:pic>
            <p:sp>
              <p:nvSpPr>
                <p:cNvPr id="16" name="textruta 15"/>
                <p:cNvSpPr txBox="1"/>
                <p:nvPr/>
              </p:nvSpPr>
              <p:spPr>
                <a:xfrm>
                  <a:off x="6648995" y="1633797"/>
                  <a:ext cx="309267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drygt 18 000 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55" name="Rektangel med rundade hörn 54"/>
              <p:cNvSpPr/>
              <p:nvPr userDrawn="1"/>
            </p:nvSpPr>
            <p:spPr>
              <a:xfrm>
                <a:off x="6243544" y="1569049"/>
                <a:ext cx="1935005" cy="1200779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36" name="Platshållare för datum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7" name="Platshållare för bildnumm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924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3" y="414189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err="1">
                <a:latin typeface="+mj-lt"/>
              </a:rPr>
              <a:t>Framtidenkoncernen</a:t>
            </a:r>
            <a:r>
              <a:rPr lang="sv-SE" sz="3000">
                <a:latin typeface="+mj-lt"/>
              </a:rPr>
              <a:t>, 2013</a:t>
            </a:r>
            <a:r>
              <a:rPr lang="sv-SE" sz="3000" baseline="0">
                <a:latin typeface="+mj-lt"/>
              </a:rPr>
              <a:t> </a:t>
            </a:r>
            <a:endParaRPr lang="sv-SE" sz="2400">
              <a:latin typeface="+mj-lt"/>
            </a:endParaRPr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799009" y="1412776"/>
            <a:ext cx="7733431" cy="1152128"/>
          </a:xfrm>
          <a:prstGeom prst="round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textruta 30"/>
          <p:cNvSpPr txBox="1"/>
          <p:nvPr userDrawn="1"/>
        </p:nvSpPr>
        <p:spPr>
          <a:xfrm>
            <a:off x="3331105" y="1804174"/>
            <a:ext cx="268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0">
                <a:solidFill>
                  <a:schemeClr val="bg1"/>
                </a:solidFill>
                <a:latin typeface="+mj-lt"/>
              </a:rPr>
              <a:t>Förvaltnings AB Framtiden</a:t>
            </a:r>
          </a:p>
        </p:txBody>
      </p:sp>
      <p:grpSp>
        <p:nvGrpSpPr>
          <p:cNvPr id="44" name="Grupp 43"/>
          <p:cNvGrpSpPr/>
          <p:nvPr userDrawn="1"/>
        </p:nvGrpSpPr>
        <p:grpSpPr>
          <a:xfrm>
            <a:off x="831429" y="274131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7" name="Rektangel med rundade hörn 6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textruta 40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Familje-bostäder</a:t>
              </a:r>
            </a:p>
          </p:txBody>
        </p:sp>
      </p:grpSp>
      <p:grpSp>
        <p:nvGrpSpPr>
          <p:cNvPr id="45" name="Grupp 44"/>
          <p:cNvGrpSpPr/>
          <p:nvPr userDrawn="1"/>
        </p:nvGrpSpPr>
        <p:grpSpPr>
          <a:xfrm>
            <a:off x="2387030" y="274131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46" name="Rektangel med rundade hörn 45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textruta 46"/>
            <p:cNvSpPr txBox="1"/>
            <p:nvPr userDrawn="1"/>
          </p:nvSpPr>
          <p:spPr>
            <a:xfrm>
              <a:off x="943025" y="3032601"/>
              <a:ext cx="122413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Poseidon</a:t>
              </a:r>
            </a:p>
          </p:txBody>
        </p:sp>
      </p:grpSp>
      <p:sp>
        <p:nvSpPr>
          <p:cNvPr id="49" name="Rektangel med rundade hörn 48"/>
          <p:cNvSpPr/>
          <p:nvPr userDrawn="1"/>
        </p:nvSpPr>
        <p:spPr>
          <a:xfrm>
            <a:off x="3952156" y="2741318"/>
            <a:ext cx="1436315" cy="120077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textruta 49"/>
          <p:cNvSpPr txBox="1"/>
          <p:nvPr userDrawn="1"/>
        </p:nvSpPr>
        <p:spPr>
          <a:xfrm>
            <a:off x="4063752" y="303260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>
                <a:solidFill>
                  <a:schemeClr val="bg1"/>
                </a:solidFill>
                <a:latin typeface="+mj-lt"/>
              </a:rPr>
              <a:t>Egnahems-bolaget</a:t>
            </a:r>
          </a:p>
        </p:txBody>
      </p:sp>
      <p:grpSp>
        <p:nvGrpSpPr>
          <p:cNvPr id="51" name="Grupp 50"/>
          <p:cNvGrpSpPr/>
          <p:nvPr userDrawn="1"/>
        </p:nvGrpSpPr>
        <p:grpSpPr>
          <a:xfrm>
            <a:off x="5526807" y="2741318"/>
            <a:ext cx="1436315" cy="1200779"/>
            <a:chOff x="831429" y="2741319"/>
            <a:chExt cx="1436315" cy="1200779"/>
          </a:xfrm>
          <a:solidFill>
            <a:schemeClr val="accent4"/>
          </a:solidFill>
        </p:grpSpPr>
        <p:sp>
          <p:nvSpPr>
            <p:cNvPr id="52" name="Rektangel med rundade hörn 51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textruta 52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Störnings-jouren</a:t>
              </a:r>
            </a:p>
          </p:txBody>
        </p:sp>
      </p:grpSp>
      <p:grpSp>
        <p:nvGrpSpPr>
          <p:cNvPr id="54" name="Grupp 53"/>
          <p:cNvGrpSpPr/>
          <p:nvPr userDrawn="1"/>
        </p:nvGrpSpPr>
        <p:grpSpPr>
          <a:xfrm>
            <a:off x="7101458" y="2741319"/>
            <a:ext cx="1436315" cy="1200779"/>
            <a:chOff x="831429" y="2741319"/>
            <a:chExt cx="1436315" cy="1200779"/>
          </a:xfrm>
          <a:solidFill>
            <a:schemeClr val="accent5"/>
          </a:solidFill>
        </p:grpSpPr>
        <p:sp>
          <p:nvSpPr>
            <p:cNvPr id="55" name="Rektangel med rundade hörn 54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6" name="textruta 55"/>
            <p:cNvSpPr txBox="1"/>
            <p:nvPr userDrawn="1"/>
          </p:nvSpPr>
          <p:spPr>
            <a:xfrm>
              <a:off x="943025" y="3032601"/>
              <a:ext cx="122413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 err="1">
                  <a:solidFill>
                    <a:schemeClr val="bg1"/>
                  </a:solidFill>
                  <a:latin typeface="+mj-lt"/>
                </a:rPr>
                <a:t>Rysåsen</a:t>
              </a:r>
              <a:endParaRPr lang="sv-SE" sz="180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9" name="Grupp 78"/>
          <p:cNvGrpSpPr/>
          <p:nvPr userDrawn="1"/>
        </p:nvGrpSpPr>
        <p:grpSpPr>
          <a:xfrm>
            <a:off x="831429" y="410042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92" name="Rektangel med rundade hörn 91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3" name="textruta 92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Bostads-bolaget</a:t>
              </a:r>
            </a:p>
          </p:txBody>
        </p:sp>
      </p:grpSp>
      <p:grpSp>
        <p:nvGrpSpPr>
          <p:cNvPr id="80" name="Grupp 79"/>
          <p:cNvGrpSpPr/>
          <p:nvPr userDrawn="1"/>
        </p:nvGrpSpPr>
        <p:grpSpPr>
          <a:xfrm>
            <a:off x="2387030" y="410042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90" name="Rektangel med rundade hörn 89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1" name="textruta 90"/>
            <p:cNvSpPr txBox="1"/>
            <p:nvPr userDrawn="1"/>
          </p:nvSpPr>
          <p:spPr>
            <a:xfrm>
              <a:off x="914449" y="3032601"/>
              <a:ext cx="132471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Gårdstens-bostäder</a:t>
              </a:r>
            </a:p>
          </p:txBody>
        </p:sp>
      </p:grpSp>
      <p:sp>
        <p:nvSpPr>
          <p:cNvPr id="88" name="Rektangel med rundade hörn 87"/>
          <p:cNvSpPr/>
          <p:nvPr userDrawn="1"/>
        </p:nvSpPr>
        <p:spPr>
          <a:xfrm>
            <a:off x="3952156" y="4100428"/>
            <a:ext cx="1436315" cy="120077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textruta 88"/>
          <p:cNvSpPr txBox="1"/>
          <p:nvPr userDrawn="1"/>
        </p:nvSpPr>
        <p:spPr>
          <a:xfrm>
            <a:off x="4063752" y="439171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>
                <a:solidFill>
                  <a:schemeClr val="bg1"/>
                </a:solidFill>
                <a:latin typeface="+mj-lt"/>
              </a:rPr>
              <a:t>Bygga Hem</a:t>
            </a:r>
          </a:p>
        </p:txBody>
      </p:sp>
      <p:grpSp>
        <p:nvGrpSpPr>
          <p:cNvPr id="82" name="Grupp 81"/>
          <p:cNvGrpSpPr/>
          <p:nvPr userDrawn="1"/>
        </p:nvGrpSpPr>
        <p:grpSpPr>
          <a:xfrm>
            <a:off x="5526807" y="4100428"/>
            <a:ext cx="1436315" cy="1200779"/>
            <a:chOff x="831429" y="2741319"/>
            <a:chExt cx="1436315" cy="1200779"/>
          </a:xfrm>
          <a:solidFill>
            <a:schemeClr val="accent4"/>
          </a:solidFill>
        </p:grpSpPr>
        <p:sp>
          <p:nvSpPr>
            <p:cNvPr id="86" name="Rektangel med rundade hörn 85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7" name="textruta 86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Parkerings-bolaget</a:t>
              </a:r>
            </a:p>
          </p:txBody>
        </p:sp>
      </p:grpSp>
      <p:sp>
        <p:nvSpPr>
          <p:cNvPr id="84" name="Rektangel med rundade hörn 83"/>
          <p:cNvSpPr/>
          <p:nvPr userDrawn="1"/>
        </p:nvSpPr>
        <p:spPr>
          <a:xfrm>
            <a:off x="7101458" y="4100429"/>
            <a:ext cx="1436315" cy="120077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textruta 84"/>
          <p:cNvSpPr txBox="1"/>
          <p:nvPr userDrawn="1"/>
        </p:nvSpPr>
        <p:spPr>
          <a:xfrm>
            <a:off x="7072882" y="4391711"/>
            <a:ext cx="150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>
                <a:solidFill>
                  <a:schemeClr val="bg1"/>
                </a:solidFill>
                <a:latin typeface="+mj-lt"/>
              </a:rPr>
              <a:t>Scandinavium</a:t>
            </a:r>
          </a:p>
        </p:txBody>
      </p:sp>
      <p:grpSp>
        <p:nvGrpSpPr>
          <p:cNvPr id="94" name="Grupp 93"/>
          <p:cNvGrpSpPr/>
          <p:nvPr userDrawn="1"/>
        </p:nvGrpSpPr>
        <p:grpSpPr>
          <a:xfrm>
            <a:off x="5526806" y="5445224"/>
            <a:ext cx="1436315" cy="1200779"/>
            <a:chOff x="831429" y="2741319"/>
            <a:chExt cx="1436315" cy="1200779"/>
          </a:xfrm>
          <a:solidFill>
            <a:schemeClr val="accent4"/>
          </a:solidFill>
        </p:grpSpPr>
        <p:sp>
          <p:nvSpPr>
            <p:cNvPr id="95" name="Rektangel med rundade hörn 94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textruta 95"/>
            <p:cNvSpPr txBox="1"/>
            <p:nvPr userDrawn="1"/>
          </p:nvSpPr>
          <p:spPr>
            <a:xfrm>
              <a:off x="904924" y="3032601"/>
              <a:ext cx="132471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Göteborgs-Lokaler</a:t>
              </a:r>
            </a:p>
          </p:txBody>
        </p:sp>
      </p:grpSp>
      <p:sp>
        <p:nvSpPr>
          <p:cNvPr id="97" name="textruta 96"/>
          <p:cNvSpPr txBox="1"/>
          <p:nvPr userDrawn="1"/>
        </p:nvSpPr>
        <p:spPr>
          <a:xfrm>
            <a:off x="725513" y="5353471"/>
            <a:ext cx="4557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err="1">
                <a:latin typeface="+mj-lt"/>
              </a:rPr>
              <a:t>Framtidenkoncernen</a:t>
            </a:r>
            <a:r>
              <a:rPr lang="sv-SE">
                <a:latin typeface="+mj-lt"/>
              </a:rPr>
              <a:t> är helägd av Göteborgs stad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9055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Ägardirek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323528" y="1397094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800">
                <a:latin typeface="+mj-lt"/>
              </a:rPr>
              <a:t>Vi</a:t>
            </a:r>
            <a:r>
              <a:rPr lang="sv-SE" sz="1800" baseline="0">
                <a:latin typeface="+mj-lt"/>
              </a:rPr>
              <a:t> ska vara en strategisk aktör i syfte att stärka Göteborgs roll som regioncentrum och stadens utveckling i övrigt. </a:t>
            </a:r>
          </a:p>
          <a:p>
            <a:pPr algn="l"/>
            <a:endParaRPr lang="sv-SE" sz="1200" baseline="0">
              <a:latin typeface="+mj-lt"/>
            </a:endParaRPr>
          </a:p>
          <a:p>
            <a:pPr algn="l"/>
            <a:r>
              <a:rPr lang="sv-SE" sz="1800" baseline="0">
                <a:latin typeface="+mj-lt"/>
              </a:rPr>
              <a:t>Vi ska bidra till att nya bostäder tillskapas och att våra bostäder och områden utformas och förvaltas så att de bidrar till en attraktiv bostadsmarknad i Göteborg.</a:t>
            </a:r>
          </a:p>
          <a:p>
            <a:pPr algn="r"/>
            <a:r>
              <a:rPr lang="sv-SE" sz="1400" i="1" baseline="0">
                <a:latin typeface="+mj-lt"/>
              </a:rPr>
              <a:t>Utdrag ur ägardirektivet</a:t>
            </a:r>
          </a:p>
          <a:p>
            <a:pPr algn="l"/>
            <a:endParaRPr lang="sv-SE" sz="1400" i="1">
              <a:latin typeface="+mj-lt"/>
            </a:endParaRP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/>
          <a:stretch/>
        </p:blipFill>
        <p:spPr>
          <a:xfrm>
            <a:off x="238124" y="2996952"/>
            <a:ext cx="8924925" cy="3066288"/>
          </a:xfrm>
          <a:prstGeom prst="rect">
            <a:avLst/>
          </a:prstGeom>
        </p:spPr>
      </p:pic>
      <p:sp>
        <p:nvSpPr>
          <p:cNvPr id="3" name="textruta 2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err="1">
                <a:latin typeface="+mj-lt"/>
              </a:rPr>
              <a:t>Framtidenkoncernen</a:t>
            </a:r>
            <a:r>
              <a:rPr lang="sv-SE" sz="3000">
                <a:latin typeface="+mj-lt"/>
              </a:rPr>
              <a:t> – en del av Göteborg</a:t>
            </a:r>
            <a:r>
              <a:rPr lang="sv-SE" sz="3000" baseline="0">
                <a:latin typeface="+mj-lt"/>
              </a:rPr>
              <a:t> </a:t>
            </a:r>
            <a:endParaRPr lang="sv-SE" sz="2400">
              <a:latin typeface="+mj-lt"/>
            </a:endParaRP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0895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39987"/>
            <a:ext cx="3600400" cy="2561222"/>
          </a:xfrm>
          <a:prstGeom prst="rect">
            <a:avLst/>
          </a:prstGeom>
        </p:spPr>
      </p:pic>
      <p:sp>
        <p:nvSpPr>
          <p:cNvPr id="9" name="textruta 8"/>
          <p:cNvSpPr txBox="1"/>
          <p:nvPr userDrawn="1"/>
        </p:nvSpPr>
        <p:spPr>
          <a:xfrm>
            <a:off x="233635" y="5301208"/>
            <a:ext cx="8910365" cy="55399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000">
                <a:solidFill>
                  <a:schemeClr val="bg1"/>
                </a:solidFill>
                <a:latin typeface="+mj-lt"/>
              </a:rPr>
              <a:t>Vi bygger det hållbara</a:t>
            </a:r>
            <a:r>
              <a:rPr lang="sv-SE" sz="3000" baseline="0">
                <a:solidFill>
                  <a:schemeClr val="bg1"/>
                </a:solidFill>
                <a:latin typeface="+mj-lt"/>
              </a:rPr>
              <a:t> samhället för Framtiden</a:t>
            </a:r>
            <a:endParaRPr lang="sv-SE" sz="30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5" y="2700227"/>
            <a:ext cx="3923928" cy="2614859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5" r="26294" b="27121"/>
          <a:stretch/>
        </p:blipFill>
        <p:spPr>
          <a:xfrm>
            <a:off x="233635" y="0"/>
            <a:ext cx="2400011" cy="272158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t="9868" r="8426" b="4176"/>
          <a:stretch/>
        </p:blipFill>
        <p:spPr>
          <a:xfrm>
            <a:off x="2633645" y="0"/>
            <a:ext cx="4002573" cy="2739986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6" t="30467" b="10595"/>
          <a:stretch/>
        </p:blipFill>
        <p:spPr>
          <a:xfrm>
            <a:off x="6395047" y="1"/>
            <a:ext cx="2748952" cy="5301208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2119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färsi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err="1">
                <a:latin typeface="+mj-lt"/>
              </a:rPr>
              <a:t>Framtidenkoncernen</a:t>
            </a:r>
            <a:r>
              <a:rPr lang="sv-SE" sz="3000">
                <a:latin typeface="+mj-lt"/>
              </a:rPr>
              <a:t> – en del av Göteborg</a:t>
            </a:r>
            <a:r>
              <a:rPr lang="sv-SE" sz="3000" baseline="0">
                <a:latin typeface="+mj-lt"/>
              </a:rPr>
              <a:t> </a:t>
            </a:r>
            <a:endParaRPr lang="sv-SE" sz="2400">
              <a:latin typeface="+mj-lt"/>
            </a:endParaRP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8" t="13315" r="-844" b="2580"/>
          <a:stretch/>
        </p:blipFill>
        <p:spPr>
          <a:xfrm>
            <a:off x="150937" y="1238250"/>
            <a:ext cx="3835474" cy="2353816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241994" y="3591632"/>
            <a:ext cx="8902005" cy="2429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 userDrawn="1"/>
        </p:nvSpPr>
        <p:spPr>
          <a:xfrm>
            <a:off x="613982" y="3661474"/>
            <a:ext cx="7800650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sv-SE" sz="1600">
                <a:latin typeface="+mj-lt"/>
              </a:rPr>
              <a:t>Koncernen</a:t>
            </a:r>
            <a:r>
              <a:rPr lang="sv-SE" sz="1800">
                <a:latin typeface="+mj-lt"/>
              </a:rPr>
              <a:t> </a:t>
            </a:r>
            <a:r>
              <a:rPr lang="sv-SE" sz="1800" b="1">
                <a:latin typeface="+mj-lt"/>
              </a:rPr>
              <a:t>skapar affärsmässig samhällsnytta </a:t>
            </a:r>
            <a:r>
              <a:rPr lang="sv-SE" sz="1600">
                <a:latin typeface="+mj-lt"/>
              </a:rPr>
              <a:t>och är en </a:t>
            </a:r>
            <a:r>
              <a:rPr lang="sv-SE" sz="1800" b="1">
                <a:latin typeface="+mj-lt"/>
              </a:rPr>
              <a:t>strategisk aktör </a:t>
            </a:r>
            <a:r>
              <a:rPr lang="sv-SE" sz="1600">
                <a:latin typeface="+mj-lt"/>
              </a:rPr>
              <a:t>i syfte att </a:t>
            </a:r>
            <a:r>
              <a:rPr lang="sv-SE" sz="1800" b="1">
                <a:latin typeface="+mj-lt"/>
              </a:rPr>
              <a:t>stärka Göteborg som bostadsort och regioncentrum.</a:t>
            </a:r>
          </a:p>
          <a:p>
            <a:pPr>
              <a:spcBef>
                <a:spcPts val="200"/>
              </a:spcBef>
            </a:pPr>
            <a:endParaRPr lang="sv-SE" sz="500">
              <a:latin typeface="+mj-lt"/>
            </a:endParaRPr>
          </a:p>
          <a:p>
            <a:pPr>
              <a:spcBef>
                <a:spcPts val="200"/>
              </a:spcBef>
            </a:pPr>
            <a:r>
              <a:rPr lang="sv-SE" sz="1600">
                <a:latin typeface="+mj-lt"/>
              </a:rPr>
              <a:t>Vi ska </a:t>
            </a:r>
            <a:r>
              <a:rPr lang="sv-SE" sz="1800" b="1">
                <a:latin typeface="+mj-lt"/>
              </a:rPr>
              <a:t>erbjuda bostäder åt alla typer av bostadskonsumenter</a:t>
            </a:r>
            <a:r>
              <a:rPr lang="sv-SE" sz="1800">
                <a:latin typeface="+mj-lt"/>
              </a:rPr>
              <a:t>, </a:t>
            </a:r>
            <a:r>
              <a:rPr lang="sv-SE" sz="1800" b="1">
                <a:latin typeface="+mj-lt"/>
              </a:rPr>
              <a:t>utveckla torg och mötesplatser</a:t>
            </a:r>
            <a:r>
              <a:rPr lang="sv-SE" sz="1800">
                <a:latin typeface="+mj-lt"/>
              </a:rPr>
              <a:t> </a:t>
            </a:r>
            <a:r>
              <a:rPr lang="sv-SE" sz="1600">
                <a:latin typeface="+mj-lt"/>
              </a:rPr>
              <a:t>med ett varierat utbud av lokaler för butik, kontor och lager samt</a:t>
            </a:r>
            <a:r>
              <a:rPr lang="sv-SE" sz="1800">
                <a:latin typeface="+mj-lt"/>
              </a:rPr>
              <a:t> </a:t>
            </a:r>
            <a:r>
              <a:rPr lang="sv-SE" sz="1800" b="1">
                <a:latin typeface="+mj-lt"/>
              </a:rPr>
              <a:t>tillhandahålla attraktiva parkeringsmöjligheter.</a:t>
            </a:r>
          </a:p>
          <a:p>
            <a:pPr>
              <a:spcBef>
                <a:spcPts val="200"/>
              </a:spcBef>
            </a:pPr>
            <a:endParaRPr lang="sv-SE" sz="500">
              <a:latin typeface="+mj-lt"/>
            </a:endParaRPr>
          </a:p>
          <a:p>
            <a:pPr>
              <a:spcBef>
                <a:spcPts val="200"/>
              </a:spcBef>
            </a:pPr>
            <a:r>
              <a:rPr lang="sv-SE" sz="1600">
                <a:latin typeface="+mj-lt"/>
              </a:rPr>
              <a:t>Koncernen ska söka vägar att</a:t>
            </a:r>
            <a:r>
              <a:rPr lang="sv-SE" sz="1800">
                <a:latin typeface="+mj-lt"/>
              </a:rPr>
              <a:t> </a:t>
            </a:r>
            <a:r>
              <a:rPr lang="sv-SE" sz="1800" b="1">
                <a:latin typeface="+mj-lt"/>
              </a:rPr>
              <a:t>ge de boende inflytande över sin bostad och dess närmaste omgivning</a:t>
            </a:r>
            <a:r>
              <a:rPr lang="sv-SE" sz="1800">
                <a:latin typeface="+mj-lt"/>
              </a:rPr>
              <a:t> </a:t>
            </a:r>
            <a:r>
              <a:rPr lang="sv-SE" sz="1600">
                <a:latin typeface="+mj-lt"/>
              </a:rPr>
              <a:t>samt möjlighet att </a:t>
            </a:r>
            <a:r>
              <a:rPr lang="sv-SE" sz="1800" b="1">
                <a:latin typeface="+mj-lt"/>
              </a:rPr>
              <a:t>utveckla sin egen välfärd.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4" r="18413" b="26959"/>
          <a:stretch/>
        </p:blipFill>
        <p:spPr>
          <a:xfrm>
            <a:off x="3880517" y="1238250"/>
            <a:ext cx="5260633" cy="2353816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7621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nadsa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132535617"/>
              </p:ext>
            </p:extLst>
          </p:nvPr>
        </p:nvGraphicFramePr>
        <p:xfrm>
          <a:off x="683568" y="1556792"/>
          <a:ext cx="7848871" cy="457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Marknadsandel – antal lägenheter</a:t>
            </a:r>
            <a:endParaRPr lang="sv-SE" sz="2400">
              <a:latin typeface="+mj-lt"/>
            </a:endParaRPr>
          </a:p>
        </p:txBody>
      </p:sp>
      <p:sp>
        <p:nvSpPr>
          <p:cNvPr id="6" name="textruta 5"/>
          <p:cNvSpPr txBox="1"/>
          <p:nvPr userDrawn="1"/>
        </p:nvSpPr>
        <p:spPr>
          <a:xfrm>
            <a:off x="693093" y="9087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(2011)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8971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genhetssammansät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465263082"/>
              </p:ext>
            </p:extLst>
          </p:nvPr>
        </p:nvGraphicFramePr>
        <p:xfrm>
          <a:off x="-252536" y="414189"/>
          <a:ext cx="9073008" cy="599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Lägenhetssammansättning i procent </a:t>
            </a:r>
            <a:endParaRPr lang="sv-SE" sz="2400">
              <a:latin typeface="+mj-lt"/>
            </a:endParaRPr>
          </a:p>
        </p:txBody>
      </p:sp>
      <p:sp>
        <p:nvSpPr>
          <p:cNvPr id="5" name="textruta 4"/>
          <p:cNvSpPr txBox="1"/>
          <p:nvPr userDrawn="1"/>
        </p:nvSpPr>
        <p:spPr>
          <a:xfrm>
            <a:off x="693093" y="9087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(2012)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759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6152"/>
            <a:ext cx="4762500" cy="6124575"/>
          </a:xfrm>
          <a:prstGeom prst="rect">
            <a:avLst/>
          </a:prstGeom>
        </p:spPr>
      </p:pic>
      <p:sp>
        <p:nvSpPr>
          <p:cNvPr id="10" name="textruta 9"/>
          <p:cNvSpPr txBox="1"/>
          <p:nvPr userDrawn="1"/>
        </p:nvSpPr>
        <p:spPr>
          <a:xfrm>
            <a:off x="5381178" y="2834933"/>
            <a:ext cx="3662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>
                <a:solidFill>
                  <a:schemeClr val="bg1"/>
                </a:solidFill>
                <a:latin typeface="+mj-lt"/>
              </a:rPr>
              <a:t>Vi</a:t>
            </a:r>
            <a:r>
              <a:rPr lang="sv-SE" sz="2800" baseline="0">
                <a:solidFill>
                  <a:schemeClr val="bg1"/>
                </a:solidFill>
                <a:latin typeface="+mj-lt"/>
              </a:rPr>
              <a:t> bygger det hållbara samhället för Framtiden</a:t>
            </a:r>
            <a:endParaRPr lang="sv-SE" sz="2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2018-06-18</a:t>
            </a:r>
          </a:p>
        </p:txBody>
      </p:sp>
    </p:spTree>
    <p:extLst>
      <p:ext uri="{BB962C8B-B14F-4D97-AF65-F5344CB8AC3E}">
        <p14:creationId xmlns:p14="http://schemas.microsoft.com/office/powerpoint/2010/main" val="2222921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stadsy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Bostadsyta per läge</a:t>
            </a:r>
            <a:endParaRPr lang="sv-SE" sz="2400">
              <a:latin typeface="+mj-lt"/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992130145"/>
              </p:ext>
            </p:extLst>
          </p:nvPr>
        </p:nvGraphicFramePr>
        <p:xfrm>
          <a:off x="1115616" y="1484784"/>
          <a:ext cx="6977955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/>
          <p:cNvSpPr txBox="1"/>
          <p:nvPr userDrawn="1"/>
        </p:nvSpPr>
        <p:spPr>
          <a:xfrm>
            <a:off x="693093" y="9087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(2012)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25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1297732" y="2996952"/>
            <a:ext cx="6552727" cy="1080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lägga till rubrik </a:t>
            </a:r>
          </a:p>
        </p:txBody>
      </p:sp>
      <p:sp>
        <p:nvSpPr>
          <p:cNvPr id="7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1297732" y="4077072"/>
            <a:ext cx="6552727" cy="1080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fld id="{51067444-4F80-41C4-B673-C803E30EA0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9975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702618" y="1556792"/>
            <a:ext cx="6749702" cy="432048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 baseline="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490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4376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815689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165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7399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fterföljand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6876256" y="260896"/>
            <a:ext cx="2016125" cy="359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675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e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40750" y="1412776"/>
            <a:ext cx="8903249" cy="4608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3" y="1628800"/>
            <a:ext cx="6984776" cy="410445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4BD00"/>
              </a:buClr>
              <a:buFont typeface="Arial" pitchFamily="34" charset="0"/>
              <a:buChar char="•"/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1903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1" hasCustomPrompt="1"/>
          </p:nvPr>
        </p:nvSpPr>
        <p:spPr>
          <a:xfrm>
            <a:off x="774626" y="1484784"/>
            <a:ext cx="8032030" cy="4478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6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8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882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1484784"/>
            <a:ext cx="3240360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4067944" y="1484784"/>
            <a:ext cx="4752528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156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702618" y="1556792"/>
            <a:ext cx="6749702" cy="432048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 baseline="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45248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1" hasCustomPrompt="1"/>
          </p:nvPr>
        </p:nvSpPr>
        <p:spPr>
          <a:xfrm>
            <a:off x="730982" y="1398786"/>
            <a:ext cx="3960812" cy="4621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7" name="Platshållare för innehåll 5"/>
          <p:cNvSpPr>
            <a:spLocks noGrp="1"/>
          </p:cNvSpPr>
          <p:nvPr>
            <p:ph sz="quarter" idx="12" hasCustomPrompt="1"/>
          </p:nvPr>
        </p:nvSpPr>
        <p:spPr>
          <a:xfrm>
            <a:off x="4931668" y="1398786"/>
            <a:ext cx="3960812" cy="4621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411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 bakgrun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40750" y="1484784"/>
            <a:ext cx="8903249" cy="4536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664519" y="1700808"/>
            <a:ext cx="3600399" cy="410445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4BD00"/>
              </a:buClr>
              <a:buFont typeface="Arial" pitchFamily="34" charset="0"/>
              <a:buChar char="•"/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 hasCustomPrompt="1"/>
          </p:nvPr>
        </p:nvSpPr>
        <p:spPr>
          <a:xfrm>
            <a:off x="4499992" y="1700808"/>
            <a:ext cx="4320480" cy="4104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5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185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62880" y="135823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62880" y="1997992"/>
            <a:ext cx="4040188" cy="4023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5823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4850705" y="1997992"/>
            <a:ext cx="4041775" cy="4023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9" name="Platshållare för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4" y="404664"/>
            <a:ext cx="8228906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0775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1"/>
          </p:nvPr>
        </p:nvSpPr>
        <p:spPr>
          <a:xfrm>
            <a:off x="774626" y="1484784"/>
            <a:ext cx="3841539" cy="4536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6" y="1484784"/>
            <a:ext cx="3835474" cy="4536604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6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46398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242199" y="1340768"/>
            <a:ext cx="8901801" cy="4536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86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1259632" y="4305622"/>
            <a:ext cx="6912740" cy="648072"/>
          </a:xfrm>
          <a:prstGeom prst="rect">
            <a:avLst/>
          </a:prstGeom>
        </p:spPr>
        <p:txBody>
          <a:bodyPr/>
          <a:lstStyle>
            <a:lvl1pPr>
              <a:defRPr sz="3000" baseline="0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1259632" y="4950693"/>
            <a:ext cx="6912570" cy="91440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20"/>
          </p:nvPr>
        </p:nvSpPr>
        <p:spPr>
          <a:xfrm>
            <a:off x="241995" y="0"/>
            <a:ext cx="5904656" cy="4077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21"/>
          </p:nvPr>
        </p:nvSpPr>
        <p:spPr>
          <a:xfrm>
            <a:off x="6245989" y="0"/>
            <a:ext cx="2898011" cy="1988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1" name="Platshållare för bild 7"/>
          <p:cNvSpPr>
            <a:spLocks noGrp="1"/>
          </p:cNvSpPr>
          <p:nvPr>
            <p:ph type="pic" sz="quarter" idx="22"/>
          </p:nvPr>
        </p:nvSpPr>
        <p:spPr>
          <a:xfrm>
            <a:off x="6245989" y="2083852"/>
            <a:ext cx="2898011" cy="1988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7471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y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3"/>
          <p:cNvSpPr>
            <a:spLocks noGrp="1"/>
          </p:cNvSpPr>
          <p:nvPr>
            <p:ph type="pic" sz="quarter" idx="18"/>
          </p:nvPr>
        </p:nvSpPr>
        <p:spPr>
          <a:xfrm>
            <a:off x="235618" y="-3531"/>
            <a:ext cx="2824214" cy="4077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Rubrik 4"/>
          <p:cNvSpPr>
            <a:spLocks noGrp="1"/>
          </p:cNvSpPr>
          <p:nvPr>
            <p:ph type="title"/>
          </p:nvPr>
        </p:nvSpPr>
        <p:spPr>
          <a:xfrm>
            <a:off x="1259632" y="4305622"/>
            <a:ext cx="6912740" cy="648072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sv-SE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1259632" y="4950693"/>
            <a:ext cx="6912570" cy="91440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endParaRPr lang="sv-SE"/>
          </a:p>
        </p:txBody>
      </p:sp>
      <p:sp>
        <p:nvSpPr>
          <p:cNvPr id="20" name="Platshållare för bild 3"/>
          <p:cNvSpPr>
            <a:spLocks noGrp="1"/>
          </p:cNvSpPr>
          <p:nvPr>
            <p:ph type="pic" sz="quarter" idx="25"/>
          </p:nvPr>
        </p:nvSpPr>
        <p:spPr>
          <a:xfrm>
            <a:off x="6319242" y="-1386"/>
            <a:ext cx="2824214" cy="4077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16"/>
          <p:cNvSpPr>
            <a:spLocks noGrp="1"/>
          </p:cNvSpPr>
          <p:nvPr>
            <p:ph type="pic" sz="quarter" idx="26"/>
          </p:nvPr>
        </p:nvSpPr>
        <p:spPr>
          <a:xfrm>
            <a:off x="3145288" y="2074296"/>
            <a:ext cx="3095923" cy="2002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16"/>
          <p:cNvSpPr>
            <a:spLocks noGrp="1"/>
          </p:cNvSpPr>
          <p:nvPr>
            <p:ph type="pic" sz="quarter" idx="27"/>
          </p:nvPr>
        </p:nvSpPr>
        <p:spPr>
          <a:xfrm>
            <a:off x="3145288" y="0"/>
            <a:ext cx="3095923" cy="2001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0519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20"/>
          </p:nvPr>
        </p:nvSpPr>
        <p:spPr>
          <a:xfrm>
            <a:off x="755576" y="1340768"/>
            <a:ext cx="7704856" cy="252028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sv-SE"/>
          </a:p>
        </p:txBody>
      </p:sp>
      <p:sp>
        <p:nvSpPr>
          <p:cNvPr id="9" name="Platshållare för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4" y="404664"/>
            <a:ext cx="8228906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21"/>
          </p:nvPr>
        </p:nvSpPr>
        <p:spPr>
          <a:xfrm>
            <a:off x="241995" y="4149080"/>
            <a:ext cx="2881313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4"/>
          <p:cNvSpPr>
            <a:spLocks noGrp="1"/>
          </p:cNvSpPr>
          <p:nvPr>
            <p:ph type="pic" sz="quarter" idx="22"/>
          </p:nvPr>
        </p:nvSpPr>
        <p:spPr>
          <a:xfrm>
            <a:off x="3250480" y="4149080"/>
            <a:ext cx="2881313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4"/>
          <p:cNvSpPr>
            <a:spLocks noGrp="1"/>
          </p:cNvSpPr>
          <p:nvPr>
            <p:ph type="pic" sz="quarter" idx="23"/>
          </p:nvPr>
        </p:nvSpPr>
        <p:spPr>
          <a:xfrm>
            <a:off x="6259958" y="4149080"/>
            <a:ext cx="2881313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2565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två utfalla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/>
          </p:nvPr>
        </p:nvSpPr>
        <p:spPr>
          <a:xfrm>
            <a:off x="241995" y="1412652"/>
            <a:ext cx="4450333" cy="4537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4687440" y="1412106"/>
            <a:ext cx="4456559" cy="4537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6040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iagram 7"/>
          <p:cNvSpPr>
            <a:spLocks noGrp="1"/>
          </p:cNvSpPr>
          <p:nvPr>
            <p:ph type="chart" sz="quarter" idx="12"/>
          </p:nvPr>
        </p:nvSpPr>
        <p:spPr>
          <a:xfrm>
            <a:off x="4572000" y="1484784"/>
            <a:ext cx="4248472" cy="2232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8" y="1484784"/>
            <a:ext cx="3743325" cy="4536504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3" name="Platshållare för diagram 7"/>
          <p:cNvSpPr>
            <a:spLocks noGrp="1"/>
          </p:cNvSpPr>
          <p:nvPr>
            <p:ph type="chart" sz="quarter" idx="14"/>
          </p:nvPr>
        </p:nvSpPr>
        <p:spPr>
          <a:xfrm>
            <a:off x="4572000" y="3789040"/>
            <a:ext cx="4247704" cy="2232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5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591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58713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 Framtidenkoncer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3" y="414189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Om </a:t>
            </a:r>
            <a:r>
              <a:rPr lang="sv-SE" sz="3000" err="1">
                <a:latin typeface="+mj-lt"/>
              </a:rPr>
              <a:t>Framtidenkoncernen</a:t>
            </a:r>
            <a:endParaRPr lang="sv-SE" sz="2400">
              <a:latin typeface="+mj-lt"/>
            </a:endParaRP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7" b="28954"/>
          <a:stretch/>
        </p:blipFill>
        <p:spPr>
          <a:xfrm>
            <a:off x="241995" y="4149080"/>
            <a:ext cx="2880320" cy="193096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97" y="4149080"/>
            <a:ext cx="2868346" cy="1930964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1"/>
          <a:stretch/>
        </p:blipFill>
        <p:spPr>
          <a:xfrm>
            <a:off x="6228184" y="4153619"/>
            <a:ext cx="2915816" cy="1926425"/>
          </a:xfrm>
          <a:prstGeom prst="rect">
            <a:avLst/>
          </a:prstGeom>
        </p:spPr>
      </p:pic>
      <p:sp>
        <p:nvSpPr>
          <p:cNvPr id="20" name="textruta 19"/>
          <p:cNvSpPr txBox="1"/>
          <p:nvPr userDrawn="1"/>
        </p:nvSpPr>
        <p:spPr>
          <a:xfrm>
            <a:off x="765101" y="1133539"/>
            <a:ext cx="8083946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>
                <a:latin typeface="+mj-lt"/>
              </a:rPr>
              <a:t>Bestånd			~ 70 500 bostäder</a:t>
            </a:r>
            <a:endParaRPr lang="sv-SE" sz="1600" baseline="0">
              <a:latin typeface="+mj-lt"/>
            </a:endParaRPr>
          </a:p>
          <a:p>
            <a:pPr marL="1828800" lvl="4" indent="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None/>
            </a:pPr>
            <a:r>
              <a:rPr lang="sv-SE" sz="1600" baseline="0">
                <a:latin typeface="+mj-lt"/>
              </a:rPr>
              <a:t>		~ 48 000 ägda p-platser</a:t>
            </a:r>
          </a:p>
          <a:p>
            <a:pPr marL="1828800" lvl="4" indent="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None/>
            </a:pPr>
            <a:r>
              <a:rPr lang="sv-SE" sz="1600" baseline="0">
                <a:latin typeface="+mj-lt"/>
              </a:rPr>
              <a:t>		~ 550 000 kvm kommersiella lokaler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Hyresintäkter			~ 5 miljarder/år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Underhåll/investering		~ 1,9 miljarder/år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Färdigställda bostäder		~ 430 </a:t>
            </a:r>
            <a:r>
              <a:rPr lang="sv-SE" sz="1600" baseline="0" err="1">
                <a:latin typeface="+mj-lt"/>
              </a:rPr>
              <a:t>st</a:t>
            </a:r>
            <a:r>
              <a:rPr lang="sv-SE" sz="1600" baseline="0">
                <a:latin typeface="+mj-lt"/>
              </a:rPr>
              <a:t> </a:t>
            </a:r>
            <a:r>
              <a:rPr lang="sv-SE" sz="1200" baseline="0">
                <a:latin typeface="+mj-lt"/>
              </a:rPr>
              <a:t>(2012)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Soliditet		   	   58%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Lånevolym			~ 15,6 miljarder kr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Fastighetsvärde		~ 63 miljarder kr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Antal anställda		~ 900 </a:t>
            </a:r>
            <a:r>
              <a:rPr lang="sv-SE" sz="1600" baseline="0" err="1">
                <a:latin typeface="+mj-lt"/>
              </a:rPr>
              <a:t>st</a:t>
            </a:r>
            <a:r>
              <a:rPr lang="sv-SE" sz="1600" baseline="0">
                <a:latin typeface="+mj-lt"/>
              </a:rPr>
              <a:t> i 10 bolag</a:t>
            </a:r>
            <a:endParaRPr lang="sv-SE" sz="1600">
              <a:latin typeface="+mj-lt"/>
            </a:endParaRPr>
          </a:p>
        </p:txBody>
      </p:sp>
      <p:sp>
        <p:nvSpPr>
          <p:cNvPr id="5" name="textruta 4"/>
          <p:cNvSpPr txBox="1"/>
          <p:nvPr userDrawn="1"/>
        </p:nvSpPr>
        <p:spPr>
          <a:xfrm>
            <a:off x="6732240" y="3841303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>
                <a:latin typeface="+mj-lt"/>
              </a:rPr>
              <a:t>Uppdaterad September 2013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12314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tterbo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ruta 33"/>
          <p:cNvSpPr txBox="1"/>
          <p:nvPr userDrawn="1"/>
        </p:nvSpPr>
        <p:spPr>
          <a:xfrm>
            <a:off x="386011" y="59507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(2012)</a:t>
            </a:r>
          </a:p>
        </p:txBody>
      </p:sp>
      <p:grpSp>
        <p:nvGrpSpPr>
          <p:cNvPr id="61" name="Grupp 60"/>
          <p:cNvGrpSpPr/>
          <p:nvPr userDrawn="1"/>
        </p:nvGrpSpPr>
        <p:grpSpPr>
          <a:xfrm>
            <a:off x="1538139" y="566643"/>
            <a:ext cx="7027741" cy="5245951"/>
            <a:chOff x="1574607" y="620688"/>
            <a:chExt cx="7027741" cy="5245951"/>
          </a:xfrm>
        </p:grpSpPr>
        <p:grpSp>
          <p:nvGrpSpPr>
            <p:cNvPr id="59" name="Grupp 58"/>
            <p:cNvGrpSpPr/>
            <p:nvPr userDrawn="1"/>
          </p:nvGrpSpPr>
          <p:grpSpPr>
            <a:xfrm>
              <a:off x="3635896" y="3402347"/>
              <a:ext cx="2667010" cy="1066664"/>
              <a:chOff x="623808" y="2207687"/>
              <a:chExt cx="2667010" cy="1066664"/>
            </a:xfrm>
          </p:grpSpPr>
          <p:grpSp>
            <p:nvGrpSpPr>
              <p:cNvPr id="32" name="Grupp 31"/>
              <p:cNvGrpSpPr/>
              <p:nvPr userDrawn="1"/>
            </p:nvGrpSpPr>
            <p:grpSpPr>
              <a:xfrm>
                <a:off x="752988" y="2539856"/>
                <a:ext cx="2345391" cy="734495"/>
                <a:chOff x="294992" y="2415004"/>
                <a:chExt cx="2345391" cy="734495"/>
              </a:xfrm>
            </p:grpSpPr>
            <p:grpSp>
              <p:nvGrpSpPr>
                <p:cNvPr id="27" name="Grupp 26"/>
                <p:cNvGrpSpPr/>
                <p:nvPr userDrawn="1"/>
              </p:nvGrpSpPr>
              <p:grpSpPr>
                <a:xfrm>
                  <a:off x="294992" y="2415004"/>
                  <a:ext cx="2261571" cy="380810"/>
                  <a:chOff x="6630909" y="2831387"/>
                  <a:chExt cx="2261571" cy="380810"/>
                </a:xfrm>
              </p:grpSpPr>
              <p:sp>
                <p:nvSpPr>
                  <p:cNvPr id="28" name="textruta 27"/>
                  <p:cNvSpPr txBox="1"/>
                  <p:nvPr/>
                </p:nvSpPr>
                <p:spPr>
                  <a:xfrm>
                    <a:off x="6630909" y="2904420"/>
                    <a:ext cx="226157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sv-S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pic>
                <p:nvPicPr>
                  <p:cNvPr id="29" name="Bildobjekt 28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26998" y="2831387"/>
                    <a:ext cx="1658282" cy="1921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0" name="textruta 29"/>
                <p:cNvSpPr txBox="1"/>
                <p:nvPr userDrawn="1"/>
              </p:nvSpPr>
              <p:spPr>
                <a:xfrm>
                  <a:off x="774983" y="2626279"/>
                  <a:ext cx="1865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170</a:t>
                  </a:r>
                  <a:r>
                    <a:rPr lang="sv-S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000</a:t>
                  </a:r>
                  <a:r>
                    <a:rPr lang="sv-S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kvm</a:t>
                  </a:r>
                </a:p>
                <a:p>
                  <a:endParaRPr lang="sv-SE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41" name="Rektangel med rundade hörn 40"/>
              <p:cNvSpPr/>
              <p:nvPr userDrawn="1"/>
            </p:nvSpPr>
            <p:spPr>
              <a:xfrm>
                <a:off x="623808" y="2207687"/>
                <a:ext cx="2667010" cy="1002545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" name="Grupp 5"/>
            <p:cNvGrpSpPr/>
            <p:nvPr userDrawn="1"/>
          </p:nvGrpSpPr>
          <p:grpSpPr>
            <a:xfrm>
              <a:off x="1574607" y="2898291"/>
              <a:ext cx="2421329" cy="1414899"/>
              <a:chOff x="2277270" y="908720"/>
              <a:chExt cx="2421329" cy="1414899"/>
            </a:xfrm>
          </p:grpSpPr>
          <p:grpSp>
            <p:nvGrpSpPr>
              <p:cNvPr id="17" name="Grupp 16"/>
              <p:cNvGrpSpPr/>
              <p:nvPr userDrawn="1"/>
            </p:nvGrpSpPr>
            <p:grpSpPr>
              <a:xfrm>
                <a:off x="2466351" y="1156802"/>
                <a:ext cx="2232248" cy="976054"/>
                <a:chOff x="7149856" y="3785325"/>
                <a:chExt cx="2232248" cy="976054"/>
              </a:xfrm>
            </p:grpSpPr>
            <p:pic>
              <p:nvPicPr>
                <p:cNvPr id="18" name="Bildobjekt 1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78919" y="3785325"/>
                  <a:ext cx="568726" cy="667463"/>
                </a:xfrm>
                <a:prstGeom prst="rect">
                  <a:avLst/>
                </a:prstGeom>
              </p:spPr>
            </p:pic>
            <p:sp>
              <p:nvSpPr>
                <p:cNvPr id="19" name="textruta 18"/>
                <p:cNvSpPr txBox="1"/>
                <p:nvPr/>
              </p:nvSpPr>
              <p:spPr>
                <a:xfrm>
                  <a:off x="7149856" y="4422825"/>
                  <a:ext cx="22322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drygt 2 700 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43" name="Rektangel med rundade hörn 42"/>
              <p:cNvSpPr/>
              <p:nvPr userDrawn="1"/>
            </p:nvSpPr>
            <p:spPr>
              <a:xfrm>
                <a:off x="2277270" y="908720"/>
                <a:ext cx="1867270" cy="1414899"/>
              </a:xfrm>
              <a:prstGeom prst="roundRect">
                <a:avLst/>
              </a:prstGeom>
              <a:noFill/>
              <a:ln>
                <a:solidFill>
                  <a:srgbClr val="DE7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" name="Grupp 3"/>
            <p:cNvGrpSpPr/>
            <p:nvPr userDrawn="1"/>
          </p:nvGrpSpPr>
          <p:grpSpPr>
            <a:xfrm>
              <a:off x="6520062" y="3258331"/>
              <a:ext cx="1508322" cy="1200779"/>
              <a:chOff x="831429" y="3379905"/>
              <a:chExt cx="1508322" cy="1200779"/>
            </a:xfrm>
          </p:grpSpPr>
          <p:pic>
            <p:nvPicPr>
              <p:cNvPr id="26" name="Bildobjekt 25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632" y="3717032"/>
                <a:ext cx="709294" cy="539064"/>
              </a:xfrm>
              <a:prstGeom prst="rect">
                <a:avLst/>
              </a:prstGeom>
            </p:spPr>
          </p:pic>
          <p:sp>
            <p:nvSpPr>
              <p:cNvPr id="45" name="Rektangel med rundade hörn 44"/>
              <p:cNvSpPr/>
              <p:nvPr userDrawn="1"/>
            </p:nvSpPr>
            <p:spPr>
              <a:xfrm>
                <a:off x="831429" y="3379905"/>
                <a:ext cx="1508322" cy="1200779"/>
              </a:xfrm>
              <a:prstGeom prst="round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" name="Grupp 4"/>
            <p:cNvGrpSpPr/>
            <p:nvPr userDrawn="1"/>
          </p:nvGrpSpPr>
          <p:grpSpPr>
            <a:xfrm>
              <a:off x="1574607" y="4524999"/>
              <a:ext cx="2208280" cy="1306088"/>
              <a:chOff x="3744230" y="2634130"/>
              <a:chExt cx="2208280" cy="1306088"/>
            </a:xfrm>
          </p:grpSpPr>
          <p:grpSp>
            <p:nvGrpSpPr>
              <p:cNvPr id="8" name="Grupp 7"/>
              <p:cNvGrpSpPr/>
              <p:nvPr userDrawn="1"/>
            </p:nvGrpSpPr>
            <p:grpSpPr>
              <a:xfrm>
                <a:off x="3806647" y="2890899"/>
                <a:ext cx="2145863" cy="826133"/>
                <a:chOff x="3693527" y="1257022"/>
                <a:chExt cx="2145863" cy="826133"/>
              </a:xfrm>
            </p:grpSpPr>
            <p:pic>
              <p:nvPicPr>
                <p:cNvPr id="9" name="Bildobjekt 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0836" y="1257022"/>
                  <a:ext cx="714316" cy="489006"/>
                </a:xfrm>
                <a:prstGeom prst="rect">
                  <a:avLst/>
                </a:prstGeom>
              </p:spPr>
            </p:pic>
            <p:sp>
              <p:nvSpPr>
                <p:cNvPr id="10" name="textruta 9"/>
                <p:cNvSpPr txBox="1"/>
                <p:nvPr/>
              </p:nvSpPr>
              <p:spPr>
                <a:xfrm>
                  <a:off x="3693527" y="1744601"/>
                  <a:ext cx="21458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över 26 000 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48" name="Rektangel med rundade hörn 47"/>
              <p:cNvSpPr/>
              <p:nvPr userDrawn="1"/>
            </p:nvSpPr>
            <p:spPr>
              <a:xfrm>
                <a:off x="3744230" y="2634130"/>
                <a:ext cx="1867270" cy="1306088"/>
              </a:xfrm>
              <a:prstGeom prst="round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0" name="Grupp 59"/>
            <p:cNvGrpSpPr/>
            <p:nvPr userDrawn="1"/>
          </p:nvGrpSpPr>
          <p:grpSpPr>
            <a:xfrm>
              <a:off x="3635895" y="1988840"/>
              <a:ext cx="2520281" cy="1200779"/>
              <a:chOff x="1892458" y="1580149"/>
              <a:chExt cx="2520281" cy="1200779"/>
            </a:xfrm>
          </p:grpSpPr>
          <p:grpSp>
            <p:nvGrpSpPr>
              <p:cNvPr id="33" name="Grupp 32"/>
              <p:cNvGrpSpPr/>
              <p:nvPr userDrawn="1"/>
            </p:nvGrpSpPr>
            <p:grpSpPr>
              <a:xfrm>
                <a:off x="2095292" y="1794044"/>
                <a:ext cx="2016224" cy="792088"/>
                <a:chOff x="6012160" y="3536505"/>
                <a:chExt cx="2016224" cy="792088"/>
              </a:xfrm>
            </p:grpSpPr>
            <p:pic>
              <p:nvPicPr>
                <p:cNvPr id="20" name="Bildobjekt 19"/>
                <p:cNvPicPr>
                  <a:picLocks noChangeAspect="1"/>
                </p:cNvPicPr>
                <p:nvPr userDrawn="1"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3370" y="3536505"/>
                  <a:ext cx="1263968" cy="428636"/>
                </a:xfrm>
                <a:prstGeom prst="rect">
                  <a:avLst/>
                </a:prstGeom>
              </p:spPr>
            </p:pic>
            <p:sp>
              <p:nvSpPr>
                <p:cNvPr id="21" name="textruta 20"/>
                <p:cNvSpPr txBox="1"/>
                <p:nvPr userDrawn="1"/>
              </p:nvSpPr>
              <p:spPr>
                <a:xfrm>
                  <a:off x="6012160" y="4020816"/>
                  <a:ext cx="20162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>
                      <a:latin typeface="+mj-lt"/>
                    </a:rPr>
                    <a:t>Bostadsrätter/egna hem</a:t>
                  </a:r>
                </a:p>
              </p:txBody>
            </p:sp>
          </p:grpSp>
          <p:sp>
            <p:nvSpPr>
              <p:cNvPr id="50" name="Rektangel med rundade hörn 49"/>
              <p:cNvSpPr/>
              <p:nvPr userDrawn="1"/>
            </p:nvSpPr>
            <p:spPr>
              <a:xfrm>
                <a:off x="1892458" y="1580149"/>
                <a:ext cx="2520281" cy="1200779"/>
              </a:xfrm>
              <a:prstGeom prst="roundRect">
                <a:avLst/>
              </a:prstGeom>
              <a:noFill/>
              <a:ln>
                <a:solidFill>
                  <a:srgbClr val="64A7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8" name="Grupp 57"/>
            <p:cNvGrpSpPr/>
            <p:nvPr userDrawn="1"/>
          </p:nvGrpSpPr>
          <p:grpSpPr>
            <a:xfrm>
              <a:off x="3635896" y="4622213"/>
              <a:ext cx="4648621" cy="1244426"/>
              <a:chOff x="4946139" y="5031944"/>
              <a:chExt cx="4648621" cy="1244426"/>
            </a:xfrm>
          </p:grpSpPr>
          <p:grpSp>
            <p:nvGrpSpPr>
              <p:cNvPr id="22" name="Grupp 21"/>
              <p:cNvGrpSpPr/>
              <p:nvPr userDrawn="1"/>
            </p:nvGrpSpPr>
            <p:grpSpPr>
              <a:xfrm>
                <a:off x="5520353" y="5321178"/>
                <a:ext cx="4074407" cy="955192"/>
                <a:chOff x="464549" y="2564904"/>
                <a:chExt cx="4074407" cy="955192"/>
              </a:xfrm>
            </p:grpSpPr>
            <p:pic>
              <p:nvPicPr>
                <p:cNvPr id="23" name="Bildobjekt 2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8896" y="2564904"/>
                  <a:ext cx="1185693" cy="330512"/>
                </a:xfrm>
                <a:prstGeom prst="rect">
                  <a:avLst/>
                </a:prstGeom>
              </p:spPr>
            </p:pic>
            <p:sp>
              <p:nvSpPr>
                <p:cNvPr id="24" name="textruta 23"/>
                <p:cNvSpPr txBox="1"/>
                <p:nvPr/>
              </p:nvSpPr>
              <p:spPr>
                <a:xfrm>
                  <a:off x="464549" y="2935321"/>
                  <a:ext cx="407440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Äger</a:t>
                  </a:r>
                  <a:r>
                    <a:rPr lang="sv-SE" sz="16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9 500</a:t>
                  </a:r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/förvaltar</a:t>
                  </a:r>
                  <a:r>
                    <a:rPr lang="sv-SE" sz="16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30 500 p</a:t>
                  </a:r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-platser</a:t>
                  </a:r>
                </a:p>
                <a:p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51" name="Rektangel med rundade hörn 50"/>
              <p:cNvSpPr/>
              <p:nvPr userDrawn="1"/>
            </p:nvSpPr>
            <p:spPr>
              <a:xfrm>
                <a:off x="4946139" y="5031944"/>
                <a:ext cx="4390637" cy="1200779"/>
              </a:xfrm>
              <a:prstGeom prst="roundRect">
                <a:avLst/>
              </a:prstGeom>
              <a:noFill/>
              <a:ln>
                <a:solidFill>
                  <a:srgbClr val="84B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7" name="Grupp 6"/>
            <p:cNvGrpSpPr/>
            <p:nvPr userDrawn="1"/>
          </p:nvGrpSpPr>
          <p:grpSpPr>
            <a:xfrm>
              <a:off x="6361567" y="1916832"/>
              <a:ext cx="2240781" cy="1200779"/>
              <a:chOff x="5199530" y="545840"/>
              <a:chExt cx="2240781" cy="1200779"/>
            </a:xfrm>
          </p:grpSpPr>
          <p:grpSp>
            <p:nvGrpSpPr>
              <p:cNvPr id="11" name="Grupp 10"/>
              <p:cNvGrpSpPr/>
              <p:nvPr userDrawn="1"/>
            </p:nvGrpSpPr>
            <p:grpSpPr>
              <a:xfrm>
                <a:off x="5354793" y="858198"/>
                <a:ext cx="2085518" cy="626586"/>
                <a:chOff x="873357" y="1259154"/>
                <a:chExt cx="2085518" cy="626586"/>
              </a:xfrm>
            </p:grpSpPr>
            <p:pic>
              <p:nvPicPr>
                <p:cNvPr id="12" name="Bildobjekt 11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6600" y="1259154"/>
                  <a:ext cx="939069" cy="333385"/>
                </a:xfrm>
                <a:prstGeom prst="rect">
                  <a:avLst/>
                </a:prstGeom>
              </p:spPr>
            </p:pic>
            <p:sp>
              <p:nvSpPr>
                <p:cNvPr id="13" name="textruta 12"/>
                <p:cNvSpPr txBox="1"/>
                <p:nvPr/>
              </p:nvSpPr>
              <p:spPr>
                <a:xfrm>
                  <a:off x="873357" y="1547186"/>
                  <a:ext cx="208551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23</a:t>
                  </a:r>
                  <a:r>
                    <a:rPr lang="sv-SE" sz="16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000</a:t>
                  </a:r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52" name="Rektangel med rundade hörn 51"/>
              <p:cNvSpPr/>
              <p:nvPr userDrawn="1"/>
            </p:nvSpPr>
            <p:spPr>
              <a:xfrm>
                <a:off x="5199530" y="545840"/>
                <a:ext cx="1664715" cy="1200779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" name="Grupp 1"/>
            <p:cNvGrpSpPr/>
            <p:nvPr userDrawn="1"/>
          </p:nvGrpSpPr>
          <p:grpSpPr>
            <a:xfrm>
              <a:off x="5566921" y="1052736"/>
              <a:ext cx="2461463" cy="679039"/>
              <a:chOff x="1379763" y="5726174"/>
              <a:chExt cx="2461463" cy="679039"/>
            </a:xfrm>
          </p:grpSpPr>
          <p:pic>
            <p:nvPicPr>
              <p:cNvPr id="25" name="Bildobjekt 24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5006" y="5939991"/>
                <a:ext cx="2240787" cy="297321"/>
              </a:xfrm>
              <a:prstGeom prst="rect">
                <a:avLst/>
              </a:prstGeom>
            </p:spPr>
          </p:pic>
          <p:sp>
            <p:nvSpPr>
              <p:cNvPr id="53" name="Rektangel med rundade hörn 52"/>
              <p:cNvSpPr/>
              <p:nvPr userDrawn="1"/>
            </p:nvSpPr>
            <p:spPr>
              <a:xfrm>
                <a:off x="1379763" y="5726174"/>
                <a:ext cx="2461463" cy="67903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" name="Grupp 2"/>
            <p:cNvGrpSpPr/>
            <p:nvPr userDrawn="1"/>
          </p:nvGrpSpPr>
          <p:grpSpPr>
            <a:xfrm>
              <a:off x="1583990" y="1484784"/>
              <a:ext cx="1691866" cy="1200779"/>
              <a:chOff x="1223950" y="4431554"/>
              <a:chExt cx="1691866" cy="1200779"/>
            </a:xfrm>
          </p:grpSpPr>
          <p:pic>
            <p:nvPicPr>
              <p:cNvPr id="31" name="Bildobjekt 30"/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2984" y="4797152"/>
                <a:ext cx="958139" cy="493810"/>
              </a:xfrm>
              <a:prstGeom prst="rect">
                <a:avLst/>
              </a:prstGeom>
            </p:spPr>
          </p:pic>
          <p:sp>
            <p:nvSpPr>
              <p:cNvPr id="54" name="Rektangel med rundade hörn 53"/>
              <p:cNvSpPr/>
              <p:nvPr userDrawn="1"/>
            </p:nvSpPr>
            <p:spPr>
              <a:xfrm>
                <a:off x="1223950" y="4431554"/>
                <a:ext cx="1691866" cy="1200779"/>
              </a:xfrm>
              <a:prstGeom prst="round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6" name="Grupp 55"/>
            <p:cNvGrpSpPr/>
            <p:nvPr userDrawn="1"/>
          </p:nvGrpSpPr>
          <p:grpSpPr>
            <a:xfrm>
              <a:off x="3438902" y="620688"/>
              <a:ext cx="3260192" cy="1200779"/>
              <a:chOff x="6243544" y="1569049"/>
              <a:chExt cx="3260192" cy="1200779"/>
            </a:xfrm>
          </p:grpSpPr>
          <p:grpSp>
            <p:nvGrpSpPr>
              <p:cNvPr id="14" name="Grupp 13"/>
              <p:cNvGrpSpPr/>
              <p:nvPr userDrawn="1"/>
            </p:nvGrpSpPr>
            <p:grpSpPr>
              <a:xfrm>
                <a:off x="6411062" y="1898411"/>
                <a:ext cx="3092674" cy="594485"/>
                <a:chOff x="6648995" y="1377866"/>
                <a:chExt cx="3092674" cy="594485"/>
              </a:xfrm>
            </p:grpSpPr>
            <p:pic>
              <p:nvPicPr>
                <p:cNvPr id="15" name="Bildobjekt 14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8660" y="1377866"/>
                  <a:ext cx="1339018" cy="267467"/>
                </a:xfrm>
                <a:prstGeom prst="rect">
                  <a:avLst/>
                </a:prstGeom>
              </p:spPr>
            </p:pic>
            <p:sp>
              <p:nvSpPr>
                <p:cNvPr id="16" name="textruta 15"/>
                <p:cNvSpPr txBox="1"/>
                <p:nvPr/>
              </p:nvSpPr>
              <p:spPr>
                <a:xfrm>
                  <a:off x="6648995" y="1633797"/>
                  <a:ext cx="309267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drygt 18 000 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55" name="Rektangel med rundade hörn 54"/>
              <p:cNvSpPr/>
              <p:nvPr userDrawn="1"/>
            </p:nvSpPr>
            <p:spPr>
              <a:xfrm>
                <a:off x="6243544" y="1569049"/>
                <a:ext cx="1935005" cy="1200779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36" name="Platshållare för datum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7" name="Platshållare för bildnumm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204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3" y="414189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err="1">
                <a:latin typeface="+mj-lt"/>
              </a:rPr>
              <a:t>Framtidenkoncernen</a:t>
            </a:r>
            <a:r>
              <a:rPr lang="sv-SE" sz="3000" baseline="0">
                <a:latin typeface="+mj-lt"/>
              </a:rPr>
              <a:t> </a:t>
            </a:r>
            <a:endParaRPr lang="sv-SE" sz="2400">
              <a:latin typeface="+mj-lt"/>
            </a:endParaRPr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799009" y="1412776"/>
            <a:ext cx="7733431" cy="1152128"/>
          </a:xfrm>
          <a:prstGeom prst="round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textruta 30"/>
          <p:cNvSpPr txBox="1"/>
          <p:nvPr userDrawn="1"/>
        </p:nvSpPr>
        <p:spPr>
          <a:xfrm>
            <a:off x="3331105" y="1804174"/>
            <a:ext cx="268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0">
                <a:solidFill>
                  <a:schemeClr val="bg1"/>
                </a:solidFill>
                <a:latin typeface="+mj-lt"/>
              </a:rPr>
              <a:t>Förvaltnings AB Framtiden</a:t>
            </a:r>
          </a:p>
        </p:txBody>
      </p:sp>
      <p:grpSp>
        <p:nvGrpSpPr>
          <p:cNvPr id="44" name="Grupp 43"/>
          <p:cNvGrpSpPr/>
          <p:nvPr userDrawn="1"/>
        </p:nvGrpSpPr>
        <p:grpSpPr>
          <a:xfrm>
            <a:off x="831429" y="274131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7" name="Rektangel med rundade hörn 6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textruta 40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Familje-bostäder</a:t>
              </a:r>
            </a:p>
          </p:txBody>
        </p:sp>
      </p:grpSp>
      <p:grpSp>
        <p:nvGrpSpPr>
          <p:cNvPr id="45" name="Grupp 44"/>
          <p:cNvGrpSpPr/>
          <p:nvPr userDrawn="1"/>
        </p:nvGrpSpPr>
        <p:grpSpPr>
          <a:xfrm>
            <a:off x="2387030" y="274131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46" name="Rektangel med rundade hörn 45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textruta 46"/>
            <p:cNvSpPr txBox="1"/>
            <p:nvPr userDrawn="1"/>
          </p:nvSpPr>
          <p:spPr>
            <a:xfrm>
              <a:off x="943025" y="3032601"/>
              <a:ext cx="122413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Poseidon</a:t>
              </a:r>
            </a:p>
          </p:txBody>
        </p:sp>
      </p:grpSp>
      <p:sp>
        <p:nvSpPr>
          <p:cNvPr id="49" name="Rektangel med rundade hörn 48"/>
          <p:cNvSpPr/>
          <p:nvPr userDrawn="1"/>
        </p:nvSpPr>
        <p:spPr>
          <a:xfrm>
            <a:off x="3952156" y="2741318"/>
            <a:ext cx="1436315" cy="120077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textruta 49"/>
          <p:cNvSpPr txBox="1"/>
          <p:nvPr userDrawn="1"/>
        </p:nvSpPr>
        <p:spPr>
          <a:xfrm>
            <a:off x="4063752" y="303260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>
                <a:solidFill>
                  <a:schemeClr val="bg1"/>
                </a:solidFill>
                <a:latin typeface="+mj-lt"/>
              </a:rPr>
              <a:t>Egnahems-bolaget</a:t>
            </a:r>
          </a:p>
        </p:txBody>
      </p:sp>
      <p:grpSp>
        <p:nvGrpSpPr>
          <p:cNvPr id="51" name="Grupp 50"/>
          <p:cNvGrpSpPr/>
          <p:nvPr userDrawn="1"/>
        </p:nvGrpSpPr>
        <p:grpSpPr>
          <a:xfrm>
            <a:off x="5526807" y="2741318"/>
            <a:ext cx="1436315" cy="1200779"/>
            <a:chOff x="831429" y="2741319"/>
            <a:chExt cx="1436315" cy="1200779"/>
          </a:xfrm>
          <a:solidFill>
            <a:schemeClr val="accent4"/>
          </a:solidFill>
        </p:grpSpPr>
        <p:sp>
          <p:nvSpPr>
            <p:cNvPr id="52" name="Rektangel med rundade hörn 51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textruta 52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Störnings-jouren</a:t>
              </a:r>
            </a:p>
          </p:txBody>
        </p:sp>
      </p:grpSp>
      <p:grpSp>
        <p:nvGrpSpPr>
          <p:cNvPr id="54" name="Grupp 53"/>
          <p:cNvGrpSpPr/>
          <p:nvPr userDrawn="1"/>
        </p:nvGrpSpPr>
        <p:grpSpPr>
          <a:xfrm>
            <a:off x="7101458" y="2741319"/>
            <a:ext cx="1436315" cy="1200779"/>
            <a:chOff x="831429" y="2741319"/>
            <a:chExt cx="1436315" cy="1200779"/>
          </a:xfrm>
          <a:solidFill>
            <a:schemeClr val="accent5"/>
          </a:solidFill>
        </p:grpSpPr>
        <p:sp>
          <p:nvSpPr>
            <p:cNvPr id="55" name="Rektangel med rundade hörn 54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6" name="textruta 55"/>
            <p:cNvSpPr txBox="1"/>
            <p:nvPr userDrawn="1"/>
          </p:nvSpPr>
          <p:spPr>
            <a:xfrm>
              <a:off x="943025" y="3032601"/>
              <a:ext cx="122413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 err="1">
                  <a:solidFill>
                    <a:schemeClr val="bg1"/>
                  </a:solidFill>
                  <a:latin typeface="+mj-lt"/>
                </a:rPr>
                <a:t>Rysåsen</a:t>
              </a:r>
              <a:endParaRPr lang="sv-SE" sz="180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9" name="Grupp 78"/>
          <p:cNvGrpSpPr/>
          <p:nvPr userDrawn="1"/>
        </p:nvGrpSpPr>
        <p:grpSpPr>
          <a:xfrm>
            <a:off x="831429" y="410042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92" name="Rektangel med rundade hörn 91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3" name="textruta 92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Bostads-bolaget</a:t>
              </a:r>
            </a:p>
          </p:txBody>
        </p:sp>
      </p:grpSp>
      <p:grpSp>
        <p:nvGrpSpPr>
          <p:cNvPr id="80" name="Grupp 79"/>
          <p:cNvGrpSpPr/>
          <p:nvPr userDrawn="1"/>
        </p:nvGrpSpPr>
        <p:grpSpPr>
          <a:xfrm>
            <a:off x="2387030" y="410042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90" name="Rektangel med rundade hörn 89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1" name="textruta 90"/>
            <p:cNvSpPr txBox="1"/>
            <p:nvPr userDrawn="1"/>
          </p:nvSpPr>
          <p:spPr>
            <a:xfrm>
              <a:off x="914449" y="3032601"/>
              <a:ext cx="132471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Gårdstens-bostäder</a:t>
              </a:r>
            </a:p>
          </p:txBody>
        </p:sp>
      </p:grpSp>
      <p:sp>
        <p:nvSpPr>
          <p:cNvPr id="88" name="Rektangel med rundade hörn 87"/>
          <p:cNvSpPr/>
          <p:nvPr userDrawn="1"/>
        </p:nvSpPr>
        <p:spPr>
          <a:xfrm>
            <a:off x="3952156" y="4100428"/>
            <a:ext cx="1436315" cy="120077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textruta 88"/>
          <p:cNvSpPr txBox="1"/>
          <p:nvPr userDrawn="1"/>
        </p:nvSpPr>
        <p:spPr>
          <a:xfrm>
            <a:off x="4063752" y="439171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>
                <a:solidFill>
                  <a:schemeClr val="bg1"/>
                </a:solidFill>
                <a:latin typeface="+mj-lt"/>
              </a:rPr>
              <a:t>Bygga Hem</a:t>
            </a:r>
          </a:p>
        </p:txBody>
      </p:sp>
      <p:grpSp>
        <p:nvGrpSpPr>
          <p:cNvPr id="82" name="Grupp 81"/>
          <p:cNvGrpSpPr/>
          <p:nvPr userDrawn="1"/>
        </p:nvGrpSpPr>
        <p:grpSpPr>
          <a:xfrm>
            <a:off x="5526807" y="4100428"/>
            <a:ext cx="1436315" cy="1200779"/>
            <a:chOff x="831429" y="2741319"/>
            <a:chExt cx="1436315" cy="1200779"/>
          </a:xfrm>
          <a:solidFill>
            <a:schemeClr val="accent4"/>
          </a:solidFill>
        </p:grpSpPr>
        <p:sp>
          <p:nvSpPr>
            <p:cNvPr id="86" name="Rektangel med rundade hörn 85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7" name="textruta 86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Parkerings-bolaget</a:t>
              </a:r>
            </a:p>
          </p:txBody>
        </p:sp>
      </p:grpSp>
      <p:sp>
        <p:nvSpPr>
          <p:cNvPr id="84" name="Rektangel med rundade hörn 83"/>
          <p:cNvSpPr/>
          <p:nvPr userDrawn="1"/>
        </p:nvSpPr>
        <p:spPr>
          <a:xfrm>
            <a:off x="7101458" y="4100429"/>
            <a:ext cx="1436315" cy="120077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textruta 84"/>
          <p:cNvSpPr txBox="1"/>
          <p:nvPr userDrawn="1"/>
        </p:nvSpPr>
        <p:spPr>
          <a:xfrm>
            <a:off x="7072882" y="4391711"/>
            <a:ext cx="150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>
                <a:solidFill>
                  <a:schemeClr val="bg1"/>
                </a:solidFill>
                <a:latin typeface="+mj-lt"/>
              </a:rPr>
              <a:t>Scandinavium</a:t>
            </a:r>
          </a:p>
        </p:txBody>
      </p:sp>
      <p:grpSp>
        <p:nvGrpSpPr>
          <p:cNvPr id="94" name="Grupp 93"/>
          <p:cNvGrpSpPr/>
          <p:nvPr userDrawn="1"/>
        </p:nvGrpSpPr>
        <p:grpSpPr>
          <a:xfrm>
            <a:off x="5526806" y="5445224"/>
            <a:ext cx="1436315" cy="1200779"/>
            <a:chOff x="831429" y="2741319"/>
            <a:chExt cx="1436315" cy="1200779"/>
          </a:xfrm>
          <a:solidFill>
            <a:schemeClr val="accent4"/>
          </a:solidFill>
        </p:grpSpPr>
        <p:sp>
          <p:nvSpPr>
            <p:cNvPr id="95" name="Rektangel med rundade hörn 94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textruta 95"/>
            <p:cNvSpPr txBox="1"/>
            <p:nvPr userDrawn="1"/>
          </p:nvSpPr>
          <p:spPr>
            <a:xfrm>
              <a:off x="904924" y="3032601"/>
              <a:ext cx="132471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Göteborgs-Lokaler</a:t>
              </a:r>
            </a:p>
          </p:txBody>
        </p:sp>
      </p:grpSp>
      <p:sp>
        <p:nvSpPr>
          <p:cNvPr id="97" name="textruta 96"/>
          <p:cNvSpPr txBox="1"/>
          <p:nvPr userDrawn="1"/>
        </p:nvSpPr>
        <p:spPr>
          <a:xfrm>
            <a:off x="725513" y="5353471"/>
            <a:ext cx="455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err="1">
                <a:latin typeface="+mj-lt"/>
              </a:rPr>
              <a:t>Framtidenkoncernen</a:t>
            </a:r>
            <a:r>
              <a:rPr lang="sv-SE">
                <a:latin typeface="+mj-lt"/>
              </a:rPr>
              <a:t> är helägd av Göteborgs stad</a:t>
            </a:r>
          </a:p>
          <a:p>
            <a:r>
              <a:rPr lang="sv-SE">
                <a:latin typeface="+mj-lt"/>
              </a:rPr>
              <a:t>(2012)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911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Ägardirek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323528" y="1397094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800">
                <a:latin typeface="+mj-lt"/>
              </a:rPr>
              <a:t>Vi</a:t>
            </a:r>
            <a:r>
              <a:rPr lang="sv-SE" sz="1800" baseline="0">
                <a:latin typeface="+mj-lt"/>
              </a:rPr>
              <a:t> ska vara en strategisk aktör i syfte att stärka Göteborgs roll som regioncentrum och stadens utveckling i övrigt. </a:t>
            </a:r>
          </a:p>
          <a:p>
            <a:pPr algn="l"/>
            <a:endParaRPr lang="sv-SE" sz="1200" baseline="0">
              <a:latin typeface="+mj-lt"/>
            </a:endParaRPr>
          </a:p>
          <a:p>
            <a:pPr algn="l"/>
            <a:r>
              <a:rPr lang="sv-SE" sz="1800" baseline="0">
                <a:latin typeface="+mj-lt"/>
              </a:rPr>
              <a:t>Vi ska bidra till att nya bostäder tillskapas och att våra bostäder och områden utformas och förvaltas så att de bidrar till en attraktiv bostadsmarknad i Göteborg.</a:t>
            </a:r>
          </a:p>
          <a:p>
            <a:pPr algn="r"/>
            <a:r>
              <a:rPr lang="sv-SE" sz="1400" i="1" baseline="0">
                <a:latin typeface="+mj-lt"/>
              </a:rPr>
              <a:t>Utdrag ur ägardirektivet</a:t>
            </a:r>
          </a:p>
          <a:p>
            <a:pPr algn="l"/>
            <a:endParaRPr lang="sv-SE" sz="1400" i="1">
              <a:latin typeface="+mj-lt"/>
            </a:endParaRP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/>
          <a:stretch/>
        </p:blipFill>
        <p:spPr>
          <a:xfrm>
            <a:off x="238124" y="2996952"/>
            <a:ext cx="8924925" cy="3066288"/>
          </a:xfrm>
          <a:prstGeom prst="rect">
            <a:avLst/>
          </a:prstGeom>
        </p:spPr>
      </p:pic>
      <p:sp>
        <p:nvSpPr>
          <p:cNvPr id="3" name="textruta 2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err="1">
                <a:latin typeface="+mj-lt"/>
              </a:rPr>
              <a:t>Framtidenkoncernen</a:t>
            </a:r>
            <a:r>
              <a:rPr lang="sv-SE" sz="3000">
                <a:latin typeface="+mj-lt"/>
              </a:rPr>
              <a:t> – en del av Göteborg</a:t>
            </a:r>
            <a:r>
              <a:rPr lang="sv-SE" sz="3000" baseline="0">
                <a:latin typeface="+mj-lt"/>
              </a:rPr>
              <a:t> </a:t>
            </a:r>
            <a:endParaRPr lang="sv-SE" sz="2400">
              <a:latin typeface="+mj-lt"/>
            </a:endParaRP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1406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39987"/>
            <a:ext cx="3600400" cy="2561222"/>
          </a:xfrm>
          <a:prstGeom prst="rect">
            <a:avLst/>
          </a:prstGeom>
        </p:spPr>
      </p:pic>
      <p:sp>
        <p:nvSpPr>
          <p:cNvPr id="9" name="textruta 8"/>
          <p:cNvSpPr txBox="1"/>
          <p:nvPr userDrawn="1"/>
        </p:nvSpPr>
        <p:spPr>
          <a:xfrm>
            <a:off x="233635" y="5301208"/>
            <a:ext cx="8910365" cy="55399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000">
                <a:solidFill>
                  <a:schemeClr val="bg1"/>
                </a:solidFill>
                <a:latin typeface="+mj-lt"/>
              </a:rPr>
              <a:t>Vi bygger det hållbara</a:t>
            </a:r>
            <a:r>
              <a:rPr lang="sv-SE" sz="3000" baseline="0">
                <a:solidFill>
                  <a:schemeClr val="bg1"/>
                </a:solidFill>
                <a:latin typeface="+mj-lt"/>
              </a:rPr>
              <a:t> samhället för Framtiden</a:t>
            </a:r>
            <a:endParaRPr lang="sv-SE" sz="30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5" y="2700227"/>
            <a:ext cx="3923928" cy="2614859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5" r="26294" b="27121"/>
          <a:stretch/>
        </p:blipFill>
        <p:spPr>
          <a:xfrm>
            <a:off x="233635" y="0"/>
            <a:ext cx="2400011" cy="272158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t="9868" r="8426" b="4176"/>
          <a:stretch/>
        </p:blipFill>
        <p:spPr>
          <a:xfrm>
            <a:off x="2633645" y="0"/>
            <a:ext cx="4002573" cy="2739986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6" t="30467" b="10595"/>
          <a:stretch/>
        </p:blipFill>
        <p:spPr>
          <a:xfrm>
            <a:off x="6395047" y="1"/>
            <a:ext cx="2748952" cy="5301208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5453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färsi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err="1">
                <a:latin typeface="+mj-lt"/>
              </a:rPr>
              <a:t>Framtidenkoncernen</a:t>
            </a:r>
            <a:r>
              <a:rPr lang="sv-SE" sz="3000">
                <a:latin typeface="+mj-lt"/>
              </a:rPr>
              <a:t> – en del av Göteborg</a:t>
            </a:r>
            <a:r>
              <a:rPr lang="sv-SE" sz="3000" baseline="0">
                <a:latin typeface="+mj-lt"/>
              </a:rPr>
              <a:t> </a:t>
            </a:r>
            <a:endParaRPr lang="sv-SE" sz="2400">
              <a:latin typeface="+mj-lt"/>
            </a:endParaRP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8" t="13315" r="-844" b="2580"/>
          <a:stretch/>
        </p:blipFill>
        <p:spPr>
          <a:xfrm>
            <a:off x="150937" y="1238250"/>
            <a:ext cx="3835474" cy="2353816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241994" y="3591632"/>
            <a:ext cx="8902005" cy="2429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 userDrawn="1"/>
        </p:nvSpPr>
        <p:spPr>
          <a:xfrm>
            <a:off x="613982" y="3661474"/>
            <a:ext cx="7800650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sv-SE" sz="1600">
                <a:latin typeface="+mj-lt"/>
              </a:rPr>
              <a:t>Koncernen</a:t>
            </a:r>
            <a:r>
              <a:rPr lang="sv-SE" sz="1800">
                <a:latin typeface="+mj-lt"/>
              </a:rPr>
              <a:t> </a:t>
            </a:r>
            <a:r>
              <a:rPr lang="sv-SE" sz="1800" b="1">
                <a:latin typeface="+mj-lt"/>
              </a:rPr>
              <a:t>skapar affärsmässig samhällsnytta </a:t>
            </a:r>
            <a:r>
              <a:rPr lang="sv-SE" sz="1600">
                <a:latin typeface="+mj-lt"/>
              </a:rPr>
              <a:t>och är en </a:t>
            </a:r>
            <a:r>
              <a:rPr lang="sv-SE" sz="1800" b="1">
                <a:latin typeface="+mj-lt"/>
              </a:rPr>
              <a:t>strategisk aktör </a:t>
            </a:r>
            <a:r>
              <a:rPr lang="sv-SE" sz="1600">
                <a:latin typeface="+mj-lt"/>
              </a:rPr>
              <a:t>i syfte att </a:t>
            </a:r>
            <a:r>
              <a:rPr lang="sv-SE" sz="1800" b="1">
                <a:latin typeface="+mj-lt"/>
              </a:rPr>
              <a:t>stärka Göteborg som bostadsort och regioncentrum.</a:t>
            </a:r>
          </a:p>
          <a:p>
            <a:pPr>
              <a:spcBef>
                <a:spcPts val="200"/>
              </a:spcBef>
            </a:pPr>
            <a:endParaRPr lang="sv-SE" sz="500">
              <a:latin typeface="+mj-lt"/>
            </a:endParaRPr>
          </a:p>
          <a:p>
            <a:pPr>
              <a:spcBef>
                <a:spcPts val="200"/>
              </a:spcBef>
            </a:pPr>
            <a:r>
              <a:rPr lang="sv-SE" sz="1600">
                <a:latin typeface="+mj-lt"/>
              </a:rPr>
              <a:t>Vi ska </a:t>
            </a:r>
            <a:r>
              <a:rPr lang="sv-SE" sz="1800" b="1">
                <a:latin typeface="+mj-lt"/>
              </a:rPr>
              <a:t>erbjuda bostäder åt alla typer av bostadskonsumenter</a:t>
            </a:r>
            <a:r>
              <a:rPr lang="sv-SE" sz="1800">
                <a:latin typeface="+mj-lt"/>
              </a:rPr>
              <a:t>, </a:t>
            </a:r>
            <a:r>
              <a:rPr lang="sv-SE" sz="1800" b="1">
                <a:latin typeface="+mj-lt"/>
              </a:rPr>
              <a:t>utveckla torg och mötesplatser</a:t>
            </a:r>
            <a:r>
              <a:rPr lang="sv-SE" sz="1800">
                <a:latin typeface="+mj-lt"/>
              </a:rPr>
              <a:t> </a:t>
            </a:r>
            <a:r>
              <a:rPr lang="sv-SE" sz="1600">
                <a:latin typeface="+mj-lt"/>
              </a:rPr>
              <a:t>med ett varierat utbud av lokaler för butik, kontor och lager samt</a:t>
            </a:r>
            <a:r>
              <a:rPr lang="sv-SE" sz="1800">
                <a:latin typeface="+mj-lt"/>
              </a:rPr>
              <a:t> </a:t>
            </a:r>
            <a:r>
              <a:rPr lang="sv-SE" sz="1800" b="1">
                <a:latin typeface="+mj-lt"/>
              </a:rPr>
              <a:t>tillhandahålla attraktiva parkeringsmöjligheter.</a:t>
            </a:r>
          </a:p>
          <a:p>
            <a:pPr>
              <a:spcBef>
                <a:spcPts val="200"/>
              </a:spcBef>
            </a:pPr>
            <a:endParaRPr lang="sv-SE" sz="500">
              <a:latin typeface="+mj-lt"/>
            </a:endParaRPr>
          </a:p>
          <a:p>
            <a:pPr>
              <a:spcBef>
                <a:spcPts val="200"/>
              </a:spcBef>
            </a:pPr>
            <a:r>
              <a:rPr lang="sv-SE" sz="1600">
                <a:latin typeface="+mj-lt"/>
              </a:rPr>
              <a:t>Koncernen ska söka vägar att</a:t>
            </a:r>
            <a:r>
              <a:rPr lang="sv-SE" sz="1800">
                <a:latin typeface="+mj-lt"/>
              </a:rPr>
              <a:t> </a:t>
            </a:r>
            <a:r>
              <a:rPr lang="sv-SE" sz="1800" b="1">
                <a:latin typeface="+mj-lt"/>
              </a:rPr>
              <a:t>ge de boende inflytande över sin bostad och dess närmaste omgivning</a:t>
            </a:r>
            <a:r>
              <a:rPr lang="sv-SE" sz="1800">
                <a:latin typeface="+mj-lt"/>
              </a:rPr>
              <a:t> </a:t>
            </a:r>
            <a:r>
              <a:rPr lang="sv-SE" sz="1600">
                <a:latin typeface="+mj-lt"/>
              </a:rPr>
              <a:t>samt möjlighet att </a:t>
            </a:r>
            <a:r>
              <a:rPr lang="sv-SE" sz="1800" b="1">
                <a:latin typeface="+mj-lt"/>
              </a:rPr>
              <a:t>utveckla sin egen välfärd.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4" r="18413" b="26959"/>
          <a:stretch/>
        </p:blipFill>
        <p:spPr>
          <a:xfrm>
            <a:off x="3880517" y="1238250"/>
            <a:ext cx="5260633" cy="2353816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6206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nadsa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19048137"/>
              </p:ext>
            </p:extLst>
          </p:nvPr>
        </p:nvGraphicFramePr>
        <p:xfrm>
          <a:off x="683568" y="1556792"/>
          <a:ext cx="7848871" cy="457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Marknadsandel – antal lägenheter</a:t>
            </a:r>
            <a:endParaRPr lang="sv-SE" sz="2400">
              <a:latin typeface="+mj-lt"/>
            </a:endParaRPr>
          </a:p>
        </p:txBody>
      </p:sp>
      <p:sp>
        <p:nvSpPr>
          <p:cNvPr id="6" name="textruta 5"/>
          <p:cNvSpPr txBox="1"/>
          <p:nvPr userDrawn="1"/>
        </p:nvSpPr>
        <p:spPr>
          <a:xfrm>
            <a:off x="693093" y="9087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(2011)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21550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genhetssammansät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529198187"/>
              </p:ext>
            </p:extLst>
          </p:nvPr>
        </p:nvGraphicFramePr>
        <p:xfrm>
          <a:off x="-252536" y="414189"/>
          <a:ext cx="9073008" cy="599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Lägenhetssammansättning i procent </a:t>
            </a:r>
            <a:endParaRPr lang="sv-SE" sz="2400">
              <a:latin typeface="+mj-lt"/>
            </a:endParaRPr>
          </a:p>
        </p:txBody>
      </p:sp>
      <p:sp>
        <p:nvSpPr>
          <p:cNvPr id="5" name="textruta 4"/>
          <p:cNvSpPr txBox="1"/>
          <p:nvPr userDrawn="1"/>
        </p:nvSpPr>
        <p:spPr>
          <a:xfrm>
            <a:off x="693093" y="9087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(2012)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7006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stadsy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Bostadsyta per läge</a:t>
            </a:r>
            <a:endParaRPr lang="sv-SE" sz="2400">
              <a:latin typeface="+mj-lt"/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874851894"/>
              </p:ext>
            </p:extLst>
          </p:nvPr>
        </p:nvGraphicFramePr>
        <p:xfrm>
          <a:off x="1115616" y="1484784"/>
          <a:ext cx="6977955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/>
          <p:cNvSpPr txBox="1"/>
          <p:nvPr userDrawn="1"/>
        </p:nvSpPr>
        <p:spPr>
          <a:xfrm>
            <a:off x="693093" y="9087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(2012)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81017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1297732" y="2996952"/>
            <a:ext cx="6552727" cy="1080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lägga till rubrik </a:t>
            </a:r>
          </a:p>
        </p:txBody>
      </p:sp>
      <p:sp>
        <p:nvSpPr>
          <p:cNvPr id="7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1297732" y="4077072"/>
            <a:ext cx="6552727" cy="1080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fld id="{61B942B8-1B89-4155-9BE6-4D6E273A765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997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815689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3017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702618" y="1556792"/>
            <a:ext cx="6749702" cy="432048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 baseline="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4901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43767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815689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1654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73996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fterföljand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6876256" y="260896"/>
            <a:ext cx="2016125" cy="359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6754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e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40750" y="1412776"/>
            <a:ext cx="8903249" cy="4608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3" y="1628800"/>
            <a:ext cx="6984776" cy="410445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4BD00"/>
              </a:buClr>
              <a:buFont typeface="Arial" pitchFamily="34" charset="0"/>
              <a:buChar char="•"/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19031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1" hasCustomPrompt="1"/>
          </p:nvPr>
        </p:nvSpPr>
        <p:spPr>
          <a:xfrm>
            <a:off x="774626" y="1484784"/>
            <a:ext cx="8032030" cy="4478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6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8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8825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1484784"/>
            <a:ext cx="3240360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4067944" y="1484784"/>
            <a:ext cx="4752528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15632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1" hasCustomPrompt="1"/>
          </p:nvPr>
        </p:nvSpPr>
        <p:spPr>
          <a:xfrm>
            <a:off x="730982" y="1398786"/>
            <a:ext cx="3960812" cy="4621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7" name="Platshållare för innehåll 5"/>
          <p:cNvSpPr>
            <a:spLocks noGrp="1"/>
          </p:cNvSpPr>
          <p:nvPr>
            <p:ph sz="quarter" idx="12" hasCustomPrompt="1"/>
          </p:nvPr>
        </p:nvSpPr>
        <p:spPr>
          <a:xfrm>
            <a:off x="4931668" y="1398786"/>
            <a:ext cx="3960812" cy="4621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411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 bakgrun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40750" y="1484784"/>
            <a:ext cx="8903249" cy="4536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664519" y="1700808"/>
            <a:ext cx="3600399" cy="410445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4BD00"/>
              </a:buClr>
              <a:buFont typeface="Arial" pitchFamily="34" charset="0"/>
              <a:buChar char="•"/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 hasCustomPrompt="1"/>
          </p:nvPr>
        </p:nvSpPr>
        <p:spPr>
          <a:xfrm>
            <a:off x="4499992" y="1700808"/>
            <a:ext cx="4320480" cy="4104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5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18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25461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62880" y="135823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62880" y="1997992"/>
            <a:ext cx="4040188" cy="4023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5823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4850705" y="1997992"/>
            <a:ext cx="4041775" cy="4023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9" name="Platshållare för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4" y="404664"/>
            <a:ext cx="8228906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07759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1"/>
          </p:nvPr>
        </p:nvSpPr>
        <p:spPr>
          <a:xfrm>
            <a:off x="774626" y="1484784"/>
            <a:ext cx="3841539" cy="4536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6" y="1484784"/>
            <a:ext cx="3835474" cy="4536604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6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46398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242199" y="1340768"/>
            <a:ext cx="8901801" cy="4536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862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1259632" y="4305622"/>
            <a:ext cx="6912740" cy="648072"/>
          </a:xfrm>
          <a:prstGeom prst="rect">
            <a:avLst/>
          </a:prstGeom>
        </p:spPr>
        <p:txBody>
          <a:bodyPr/>
          <a:lstStyle>
            <a:lvl1pPr>
              <a:defRPr sz="3000" baseline="0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1259632" y="4950693"/>
            <a:ext cx="6912570" cy="91440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20"/>
          </p:nvPr>
        </p:nvSpPr>
        <p:spPr>
          <a:xfrm>
            <a:off x="241995" y="0"/>
            <a:ext cx="5904656" cy="4077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21"/>
          </p:nvPr>
        </p:nvSpPr>
        <p:spPr>
          <a:xfrm>
            <a:off x="6245989" y="0"/>
            <a:ext cx="2898011" cy="1988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1" name="Platshållare för bild 7"/>
          <p:cNvSpPr>
            <a:spLocks noGrp="1"/>
          </p:cNvSpPr>
          <p:nvPr>
            <p:ph type="pic" sz="quarter" idx="22"/>
          </p:nvPr>
        </p:nvSpPr>
        <p:spPr>
          <a:xfrm>
            <a:off x="6245989" y="2083852"/>
            <a:ext cx="2898011" cy="1988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7471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y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3"/>
          <p:cNvSpPr>
            <a:spLocks noGrp="1"/>
          </p:cNvSpPr>
          <p:nvPr>
            <p:ph type="pic" sz="quarter" idx="18"/>
          </p:nvPr>
        </p:nvSpPr>
        <p:spPr>
          <a:xfrm>
            <a:off x="235618" y="-3531"/>
            <a:ext cx="2824214" cy="4077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Rubrik 4"/>
          <p:cNvSpPr>
            <a:spLocks noGrp="1"/>
          </p:cNvSpPr>
          <p:nvPr>
            <p:ph type="title"/>
          </p:nvPr>
        </p:nvSpPr>
        <p:spPr>
          <a:xfrm>
            <a:off x="1259632" y="4305622"/>
            <a:ext cx="6912740" cy="648072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sv-SE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1259632" y="4950693"/>
            <a:ext cx="6912570" cy="91440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endParaRPr lang="sv-SE"/>
          </a:p>
        </p:txBody>
      </p:sp>
      <p:sp>
        <p:nvSpPr>
          <p:cNvPr id="20" name="Platshållare för bild 3"/>
          <p:cNvSpPr>
            <a:spLocks noGrp="1"/>
          </p:cNvSpPr>
          <p:nvPr>
            <p:ph type="pic" sz="quarter" idx="25"/>
          </p:nvPr>
        </p:nvSpPr>
        <p:spPr>
          <a:xfrm>
            <a:off x="6319242" y="-1386"/>
            <a:ext cx="2824214" cy="4077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16"/>
          <p:cNvSpPr>
            <a:spLocks noGrp="1"/>
          </p:cNvSpPr>
          <p:nvPr>
            <p:ph type="pic" sz="quarter" idx="26"/>
          </p:nvPr>
        </p:nvSpPr>
        <p:spPr>
          <a:xfrm>
            <a:off x="3145288" y="2074296"/>
            <a:ext cx="3095923" cy="2002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16"/>
          <p:cNvSpPr>
            <a:spLocks noGrp="1"/>
          </p:cNvSpPr>
          <p:nvPr>
            <p:ph type="pic" sz="quarter" idx="27"/>
          </p:nvPr>
        </p:nvSpPr>
        <p:spPr>
          <a:xfrm>
            <a:off x="3145288" y="0"/>
            <a:ext cx="3095923" cy="2001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0519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20"/>
          </p:nvPr>
        </p:nvSpPr>
        <p:spPr>
          <a:xfrm>
            <a:off x="755576" y="1340768"/>
            <a:ext cx="7704856" cy="252028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sv-SE"/>
          </a:p>
        </p:txBody>
      </p:sp>
      <p:sp>
        <p:nvSpPr>
          <p:cNvPr id="9" name="Platshållare för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4" y="404664"/>
            <a:ext cx="8228906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21"/>
          </p:nvPr>
        </p:nvSpPr>
        <p:spPr>
          <a:xfrm>
            <a:off x="241995" y="4149080"/>
            <a:ext cx="2881313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4"/>
          <p:cNvSpPr>
            <a:spLocks noGrp="1"/>
          </p:cNvSpPr>
          <p:nvPr>
            <p:ph type="pic" sz="quarter" idx="22"/>
          </p:nvPr>
        </p:nvSpPr>
        <p:spPr>
          <a:xfrm>
            <a:off x="3250480" y="4149080"/>
            <a:ext cx="2881313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4"/>
          <p:cNvSpPr>
            <a:spLocks noGrp="1"/>
          </p:cNvSpPr>
          <p:nvPr>
            <p:ph type="pic" sz="quarter" idx="23"/>
          </p:nvPr>
        </p:nvSpPr>
        <p:spPr>
          <a:xfrm>
            <a:off x="6259958" y="4149080"/>
            <a:ext cx="2881313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2565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två utfalla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/>
          </p:nvPr>
        </p:nvSpPr>
        <p:spPr>
          <a:xfrm>
            <a:off x="241995" y="1412652"/>
            <a:ext cx="4450333" cy="4537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4687440" y="1412106"/>
            <a:ext cx="4456559" cy="4537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60405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iagram 7"/>
          <p:cNvSpPr>
            <a:spLocks noGrp="1"/>
          </p:cNvSpPr>
          <p:nvPr>
            <p:ph type="chart" sz="quarter" idx="12"/>
          </p:nvPr>
        </p:nvSpPr>
        <p:spPr>
          <a:xfrm>
            <a:off x="4572000" y="1484784"/>
            <a:ext cx="4248472" cy="2232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8" y="1484784"/>
            <a:ext cx="3743325" cy="4536504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3" name="Platshållare för diagram 7"/>
          <p:cNvSpPr>
            <a:spLocks noGrp="1"/>
          </p:cNvSpPr>
          <p:nvPr>
            <p:ph type="chart" sz="quarter" idx="14"/>
          </p:nvPr>
        </p:nvSpPr>
        <p:spPr>
          <a:xfrm>
            <a:off x="4572000" y="3789040"/>
            <a:ext cx="4247704" cy="2232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5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59191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 Framtidenkoncer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3" y="414189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Om </a:t>
            </a:r>
            <a:r>
              <a:rPr lang="sv-SE" sz="3000" err="1">
                <a:latin typeface="+mj-lt"/>
              </a:rPr>
              <a:t>Framtidenkoncernen</a:t>
            </a:r>
            <a:endParaRPr lang="sv-SE" sz="2400">
              <a:latin typeface="+mj-lt"/>
            </a:endParaRP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7" b="28954"/>
          <a:stretch/>
        </p:blipFill>
        <p:spPr>
          <a:xfrm>
            <a:off x="241995" y="4149080"/>
            <a:ext cx="2880320" cy="193096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97" y="4149080"/>
            <a:ext cx="2868346" cy="1930964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1"/>
          <a:stretch/>
        </p:blipFill>
        <p:spPr>
          <a:xfrm>
            <a:off x="6228184" y="4153619"/>
            <a:ext cx="2915816" cy="1926425"/>
          </a:xfrm>
          <a:prstGeom prst="rect">
            <a:avLst/>
          </a:prstGeom>
        </p:spPr>
      </p:pic>
      <p:sp>
        <p:nvSpPr>
          <p:cNvPr id="20" name="textruta 19"/>
          <p:cNvSpPr txBox="1"/>
          <p:nvPr userDrawn="1"/>
        </p:nvSpPr>
        <p:spPr>
          <a:xfrm>
            <a:off x="765101" y="1133539"/>
            <a:ext cx="8083946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>
                <a:latin typeface="+mj-lt"/>
              </a:rPr>
              <a:t>Bestånd			~ 70 500 bostäder</a:t>
            </a:r>
            <a:endParaRPr lang="sv-SE" sz="1600" baseline="0">
              <a:latin typeface="+mj-lt"/>
            </a:endParaRPr>
          </a:p>
          <a:p>
            <a:pPr marL="1828800" lvl="4" indent="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None/>
            </a:pPr>
            <a:r>
              <a:rPr lang="sv-SE" sz="1600" baseline="0">
                <a:latin typeface="+mj-lt"/>
              </a:rPr>
              <a:t>		~ 48 000 ägda p-platser</a:t>
            </a:r>
          </a:p>
          <a:p>
            <a:pPr marL="1828800" lvl="4" indent="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None/>
            </a:pPr>
            <a:r>
              <a:rPr lang="sv-SE" sz="1600" baseline="0">
                <a:latin typeface="+mj-lt"/>
              </a:rPr>
              <a:t>		~ 550 000 kvm kommersiella lokaler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Hyresintäkter			~ 5 miljarder/år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Underhåll/investering		~ 1,9 miljarder/år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Färdigställda bostäder		~ 430 </a:t>
            </a:r>
            <a:r>
              <a:rPr lang="sv-SE" sz="1600" baseline="0" err="1">
                <a:latin typeface="+mj-lt"/>
              </a:rPr>
              <a:t>st</a:t>
            </a:r>
            <a:r>
              <a:rPr lang="sv-SE" sz="1600" baseline="0">
                <a:latin typeface="+mj-lt"/>
              </a:rPr>
              <a:t> </a:t>
            </a:r>
            <a:r>
              <a:rPr lang="sv-SE" sz="1200" baseline="0">
                <a:latin typeface="+mj-lt"/>
              </a:rPr>
              <a:t>(2012)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Soliditet		   	   58%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Lånevolym			~ 15,6 miljarder kr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Fastighetsvärde		~ 63 miljarder kr</a:t>
            </a:r>
          </a:p>
          <a:p>
            <a:pPr marL="285750" lvl="4" indent="-285750" defTabSz="720000">
              <a:spcBef>
                <a:spcPts val="300"/>
              </a:spcBef>
              <a:buClr>
                <a:srgbClr val="84BD00"/>
              </a:buClr>
              <a:buFont typeface="Arial" pitchFamily="34" charset="0"/>
              <a:buChar char="•"/>
            </a:pPr>
            <a:r>
              <a:rPr lang="sv-SE" sz="1600" baseline="0">
                <a:latin typeface="+mj-lt"/>
              </a:rPr>
              <a:t>Antal anställda		~ 900 </a:t>
            </a:r>
            <a:r>
              <a:rPr lang="sv-SE" sz="1600" baseline="0" err="1">
                <a:latin typeface="+mj-lt"/>
              </a:rPr>
              <a:t>st</a:t>
            </a:r>
            <a:r>
              <a:rPr lang="sv-SE" sz="1600" baseline="0">
                <a:latin typeface="+mj-lt"/>
              </a:rPr>
              <a:t> i 10 bolag</a:t>
            </a:r>
            <a:endParaRPr lang="sv-SE" sz="1600">
              <a:latin typeface="+mj-lt"/>
            </a:endParaRPr>
          </a:p>
        </p:txBody>
      </p:sp>
      <p:sp>
        <p:nvSpPr>
          <p:cNvPr id="5" name="textruta 4"/>
          <p:cNvSpPr txBox="1"/>
          <p:nvPr userDrawn="1"/>
        </p:nvSpPr>
        <p:spPr>
          <a:xfrm>
            <a:off x="6732240" y="3841303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>
                <a:latin typeface="+mj-lt"/>
              </a:rPr>
              <a:t>Uppdaterad September 2013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12314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tterbo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ruta 33"/>
          <p:cNvSpPr txBox="1"/>
          <p:nvPr userDrawn="1"/>
        </p:nvSpPr>
        <p:spPr>
          <a:xfrm>
            <a:off x="386011" y="59507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(2012)</a:t>
            </a:r>
          </a:p>
        </p:txBody>
      </p:sp>
      <p:grpSp>
        <p:nvGrpSpPr>
          <p:cNvPr id="61" name="Grupp 60"/>
          <p:cNvGrpSpPr/>
          <p:nvPr userDrawn="1"/>
        </p:nvGrpSpPr>
        <p:grpSpPr>
          <a:xfrm>
            <a:off x="1538139" y="566643"/>
            <a:ext cx="7027741" cy="5245951"/>
            <a:chOff x="1574607" y="620688"/>
            <a:chExt cx="7027741" cy="5245951"/>
          </a:xfrm>
        </p:grpSpPr>
        <p:grpSp>
          <p:nvGrpSpPr>
            <p:cNvPr id="59" name="Grupp 58"/>
            <p:cNvGrpSpPr/>
            <p:nvPr userDrawn="1"/>
          </p:nvGrpSpPr>
          <p:grpSpPr>
            <a:xfrm>
              <a:off x="3635896" y="3402347"/>
              <a:ext cx="2667010" cy="1066664"/>
              <a:chOff x="623808" y="2207687"/>
              <a:chExt cx="2667010" cy="1066664"/>
            </a:xfrm>
          </p:grpSpPr>
          <p:grpSp>
            <p:nvGrpSpPr>
              <p:cNvPr id="32" name="Grupp 31"/>
              <p:cNvGrpSpPr/>
              <p:nvPr userDrawn="1"/>
            </p:nvGrpSpPr>
            <p:grpSpPr>
              <a:xfrm>
                <a:off x="752988" y="2539856"/>
                <a:ext cx="2345391" cy="734495"/>
                <a:chOff x="294992" y="2415004"/>
                <a:chExt cx="2345391" cy="734495"/>
              </a:xfrm>
            </p:grpSpPr>
            <p:grpSp>
              <p:nvGrpSpPr>
                <p:cNvPr id="27" name="Grupp 26"/>
                <p:cNvGrpSpPr/>
                <p:nvPr userDrawn="1"/>
              </p:nvGrpSpPr>
              <p:grpSpPr>
                <a:xfrm>
                  <a:off x="294992" y="2415004"/>
                  <a:ext cx="2261571" cy="380810"/>
                  <a:chOff x="6630909" y="2831387"/>
                  <a:chExt cx="2261571" cy="380810"/>
                </a:xfrm>
              </p:grpSpPr>
              <p:sp>
                <p:nvSpPr>
                  <p:cNvPr id="28" name="textruta 27"/>
                  <p:cNvSpPr txBox="1"/>
                  <p:nvPr/>
                </p:nvSpPr>
                <p:spPr>
                  <a:xfrm>
                    <a:off x="6630909" y="2904420"/>
                    <a:ext cx="226157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sv-S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pic>
                <p:nvPicPr>
                  <p:cNvPr id="29" name="Bildobjekt 28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26998" y="2831387"/>
                    <a:ext cx="1658282" cy="1921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0" name="textruta 29"/>
                <p:cNvSpPr txBox="1"/>
                <p:nvPr userDrawn="1"/>
              </p:nvSpPr>
              <p:spPr>
                <a:xfrm>
                  <a:off x="774983" y="2626279"/>
                  <a:ext cx="1865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170</a:t>
                  </a:r>
                  <a:r>
                    <a:rPr lang="sv-S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000</a:t>
                  </a:r>
                  <a:r>
                    <a:rPr lang="sv-S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kvm</a:t>
                  </a:r>
                </a:p>
                <a:p>
                  <a:endParaRPr lang="sv-SE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41" name="Rektangel med rundade hörn 40"/>
              <p:cNvSpPr/>
              <p:nvPr userDrawn="1"/>
            </p:nvSpPr>
            <p:spPr>
              <a:xfrm>
                <a:off x="623808" y="2207687"/>
                <a:ext cx="2667010" cy="1002545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" name="Grupp 5"/>
            <p:cNvGrpSpPr/>
            <p:nvPr userDrawn="1"/>
          </p:nvGrpSpPr>
          <p:grpSpPr>
            <a:xfrm>
              <a:off x="1574607" y="2898291"/>
              <a:ext cx="2421329" cy="1414899"/>
              <a:chOff x="2277270" y="908720"/>
              <a:chExt cx="2421329" cy="1414899"/>
            </a:xfrm>
          </p:grpSpPr>
          <p:grpSp>
            <p:nvGrpSpPr>
              <p:cNvPr id="17" name="Grupp 16"/>
              <p:cNvGrpSpPr/>
              <p:nvPr userDrawn="1"/>
            </p:nvGrpSpPr>
            <p:grpSpPr>
              <a:xfrm>
                <a:off x="2466351" y="1156802"/>
                <a:ext cx="2232248" cy="976054"/>
                <a:chOff x="7149856" y="3785325"/>
                <a:chExt cx="2232248" cy="976054"/>
              </a:xfrm>
            </p:grpSpPr>
            <p:pic>
              <p:nvPicPr>
                <p:cNvPr id="18" name="Bildobjekt 1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78919" y="3785325"/>
                  <a:ext cx="568726" cy="667463"/>
                </a:xfrm>
                <a:prstGeom prst="rect">
                  <a:avLst/>
                </a:prstGeom>
              </p:spPr>
            </p:pic>
            <p:sp>
              <p:nvSpPr>
                <p:cNvPr id="19" name="textruta 18"/>
                <p:cNvSpPr txBox="1"/>
                <p:nvPr/>
              </p:nvSpPr>
              <p:spPr>
                <a:xfrm>
                  <a:off x="7149856" y="4422825"/>
                  <a:ext cx="22322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drygt 2 700 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43" name="Rektangel med rundade hörn 42"/>
              <p:cNvSpPr/>
              <p:nvPr userDrawn="1"/>
            </p:nvSpPr>
            <p:spPr>
              <a:xfrm>
                <a:off x="2277270" y="908720"/>
                <a:ext cx="1867270" cy="1414899"/>
              </a:xfrm>
              <a:prstGeom prst="roundRect">
                <a:avLst/>
              </a:prstGeom>
              <a:noFill/>
              <a:ln>
                <a:solidFill>
                  <a:srgbClr val="DE7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" name="Grupp 3"/>
            <p:cNvGrpSpPr/>
            <p:nvPr userDrawn="1"/>
          </p:nvGrpSpPr>
          <p:grpSpPr>
            <a:xfrm>
              <a:off x="6520062" y="3258331"/>
              <a:ext cx="1508322" cy="1200779"/>
              <a:chOff x="831429" y="3379905"/>
              <a:chExt cx="1508322" cy="1200779"/>
            </a:xfrm>
          </p:grpSpPr>
          <p:pic>
            <p:nvPicPr>
              <p:cNvPr id="26" name="Bildobjekt 25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632" y="3717032"/>
                <a:ext cx="709294" cy="539064"/>
              </a:xfrm>
              <a:prstGeom prst="rect">
                <a:avLst/>
              </a:prstGeom>
            </p:spPr>
          </p:pic>
          <p:sp>
            <p:nvSpPr>
              <p:cNvPr id="45" name="Rektangel med rundade hörn 44"/>
              <p:cNvSpPr/>
              <p:nvPr userDrawn="1"/>
            </p:nvSpPr>
            <p:spPr>
              <a:xfrm>
                <a:off x="831429" y="3379905"/>
                <a:ext cx="1508322" cy="1200779"/>
              </a:xfrm>
              <a:prstGeom prst="round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" name="Grupp 4"/>
            <p:cNvGrpSpPr/>
            <p:nvPr userDrawn="1"/>
          </p:nvGrpSpPr>
          <p:grpSpPr>
            <a:xfrm>
              <a:off x="1574607" y="4524999"/>
              <a:ext cx="2208280" cy="1306088"/>
              <a:chOff x="3744230" y="2634130"/>
              <a:chExt cx="2208280" cy="1306088"/>
            </a:xfrm>
          </p:grpSpPr>
          <p:grpSp>
            <p:nvGrpSpPr>
              <p:cNvPr id="8" name="Grupp 7"/>
              <p:cNvGrpSpPr/>
              <p:nvPr userDrawn="1"/>
            </p:nvGrpSpPr>
            <p:grpSpPr>
              <a:xfrm>
                <a:off x="3806647" y="2890899"/>
                <a:ext cx="2145863" cy="826133"/>
                <a:chOff x="3693527" y="1257022"/>
                <a:chExt cx="2145863" cy="826133"/>
              </a:xfrm>
            </p:grpSpPr>
            <p:pic>
              <p:nvPicPr>
                <p:cNvPr id="9" name="Bildobjekt 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0836" y="1257022"/>
                  <a:ext cx="714316" cy="489006"/>
                </a:xfrm>
                <a:prstGeom prst="rect">
                  <a:avLst/>
                </a:prstGeom>
              </p:spPr>
            </p:pic>
            <p:sp>
              <p:nvSpPr>
                <p:cNvPr id="10" name="textruta 9"/>
                <p:cNvSpPr txBox="1"/>
                <p:nvPr/>
              </p:nvSpPr>
              <p:spPr>
                <a:xfrm>
                  <a:off x="3693527" y="1744601"/>
                  <a:ext cx="21458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över 26 000 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48" name="Rektangel med rundade hörn 47"/>
              <p:cNvSpPr/>
              <p:nvPr userDrawn="1"/>
            </p:nvSpPr>
            <p:spPr>
              <a:xfrm>
                <a:off x="3744230" y="2634130"/>
                <a:ext cx="1867270" cy="1306088"/>
              </a:xfrm>
              <a:prstGeom prst="round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0" name="Grupp 59"/>
            <p:cNvGrpSpPr/>
            <p:nvPr userDrawn="1"/>
          </p:nvGrpSpPr>
          <p:grpSpPr>
            <a:xfrm>
              <a:off x="3635895" y="1988840"/>
              <a:ext cx="2520281" cy="1200779"/>
              <a:chOff x="1892458" y="1580149"/>
              <a:chExt cx="2520281" cy="1200779"/>
            </a:xfrm>
          </p:grpSpPr>
          <p:grpSp>
            <p:nvGrpSpPr>
              <p:cNvPr id="33" name="Grupp 32"/>
              <p:cNvGrpSpPr/>
              <p:nvPr userDrawn="1"/>
            </p:nvGrpSpPr>
            <p:grpSpPr>
              <a:xfrm>
                <a:off x="2095292" y="1794044"/>
                <a:ext cx="2016224" cy="792088"/>
                <a:chOff x="6012160" y="3536505"/>
                <a:chExt cx="2016224" cy="792088"/>
              </a:xfrm>
            </p:grpSpPr>
            <p:pic>
              <p:nvPicPr>
                <p:cNvPr id="20" name="Bildobjekt 19"/>
                <p:cNvPicPr>
                  <a:picLocks noChangeAspect="1"/>
                </p:cNvPicPr>
                <p:nvPr userDrawn="1"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3370" y="3536505"/>
                  <a:ext cx="1263968" cy="428636"/>
                </a:xfrm>
                <a:prstGeom prst="rect">
                  <a:avLst/>
                </a:prstGeom>
              </p:spPr>
            </p:pic>
            <p:sp>
              <p:nvSpPr>
                <p:cNvPr id="21" name="textruta 20"/>
                <p:cNvSpPr txBox="1"/>
                <p:nvPr userDrawn="1"/>
              </p:nvSpPr>
              <p:spPr>
                <a:xfrm>
                  <a:off x="6012160" y="4020816"/>
                  <a:ext cx="20162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>
                      <a:latin typeface="+mj-lt"/>
                    </a:rPr>
                    <a:t>Bostadsrätter/egna hem</a:t>
                  </a:r>
                </a:p>
              </p:txBody>
            </p:sp>
          </p:grpSp>
          <p:sp>
            <p:nvSpPr>
              <p:cNvPr id="50" name="Rektangel med rundade hörn 49"/>
              <p:cNvSpPr/>
              <p:nvPr userDrawn="1"/>
            </p:nvSpPr>
            <p:spPr>
              <a:xfrm>
                <a:off x="1892458" y="1580149"/>
                <a:ext cx="2520281" cy="1200779"/>
              </a:xfrm>
              <a:prstGeom prst="roundRect">
                <a:avLst/>
              </a:prstGeom>
              <a:noFill/>
              <a:ln>
                <a:solidFill>
                  <a:srgbClr val="64A7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8" name="Grupp 57"/>
            <p:cNvGrpSpPr/>
            <p:nvPr userDrawn="1"/>
          </p:nvGrpSpPr>
          <p:grpSpPr>
            <a:xfrm>
              <a:off x="3635896" y="4622213"/>
              <a:ext cx="4648621" cy="1244426"/>
              <a:chOff x="4946139" y="5031944"/>
              <a:chExt cx="4648621" cy="1244426"/>
            </a:xfrm>
          </p:grpSpPr>
          <p:grpSp>
            <p:nvGrpSpPr>
              <p:cNvPr id="22" name="Grupp 21"/>
              <p:cNvGrpSpPr/>
              <p:nvPr userDrawn="1"/>
            </p:nvGrpSpPr>
            <p:grpSpPr>
              <a:xfrm>
                <a:off x="5520353" y="5321178"/>
                <a:ext cx="4074407" cy="955192"/>
                <a:chOff x="464549" y="2564904"/>
                <a:chExt cx="4074407" cy="955192"/>
              </a:xfrm>
            </p:grpSpPr>
            <p:pic>
              <p:nvPicPr>
                <p:cNvPr id="23" name="Bildobjekt 2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8896" y="2564904"/>
                  <a:ext cx="1185693" cy="330512"/>
                </a:xfrm>
                <a:prstGeom prst="rect">
                  <a:avLst/>
                </a:prstGeom>
              </p:spPr>
            </p:pic>
            <p:sp>
              <p:nvSpPr>
                <p:cNvPr id="24" name="textruta 23"/>
                <p:cNvSpPr txBox="1"/>
                <p:nvPr/>
              </p:nvSpPr>
              <p:spPr>
                <a:xfrm>
                  <a:off x="464549" y="2935321"/>
                  <a:ext cx="407440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Äger</a:t>
                  </a:r>
                  <a:r>
                    <a:rPr lang="sv-SE" sz="16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9 500</a:t>
                  </a:r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/förvaltar</a:t>
                  </a:r>
                  <a:r>
                    <a:rPr lang="sv-SE" sz="16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30 500 p</a:t>
                  </a:r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-platser</a:t>
                  </a:r>
                </a:p>
                <a:p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51" name="Rektangel med rundade hörn 50"/>
              <p:cNvSpPr/>
              <p:nvPr userDrawn="1"/>
            </p:nvSpPr>
            <p:spPr>
              <a:xfrm>
                <a:off x="4946139" y="5031944"/>
                <a:ext cx="4390637" cy="1200779"/>
              </a:xfrm>
              <a:prstGeom prst="roundRect">
                <a:avLst/>
              </a:prstGeom>
              <a:noFill/>
              <a:ln>
                <a:solidFill>
                  <a:srgbClr val="84B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7" name="Grupp 6"/>
            <p:cNvGrpSpPr/>
            <p:nvPr userDrawn="1"/>
          </p:nvGrpSpPr>
          <p:grpSpPr>
            <a:xfrm>
              <a:off x="6361567" y="1916832"/>
              <a:ext cx="2240781" cy="1200779"/>
              <a:chOff x="5199530" y="545840"/>
              <a:chExt cx="2240781" cy="1200779"/>
            </a:xfrm>
          </p:grpSpPr>
          <p:grpSp>
            <p:nvGrpSpPr>
              <p:cNvPr id="11" name="Grupp 10"/>
              <p:cNvGrpSpPr/>
              <p:nvPr userDrawn="1"/>
            </p:nvGrpSpPr>
            <p:grpSpPr>
              <a:xfrm>
                <a:off x="5354793" y="858198"/>
                <a:ext cx="2085518" cy="626586"/>
                <a:chOff x="873357" y="1259154"/>
                <a:chExt cx="2085518" cy="626586"/>
              </a:xfrm>
            </p:grpSpPr>
            <p:pic>
              <p:nvPicPr>
                <p:cNvPr id="12" name="Bildobjekt 11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6600" y="1259154"/>
                  <a:ext cx="939069" cy="333385"/>
                </a:xfrm>
                <a:prstGeom prst="rect">
                  <a:avLst/>
                </a:prstGeom>
              </p:spPr>
            </p:pic>
            <p:sp>
              <p:nvSpPr>
                <p:cNvPr id="13" name="textruta 12"/>
                <p:cNvSpPr txBox="1"/>
                <p:nvPr/>
              </p:nvSpPr>
              <p:spPr>
                <a:xfrm>
                  <a:off x="873357" y="1547186"/>
                  <a:ext cx="208551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23</a:t>
                  </a:r>
                  <a:r>
                    <a:rPr lang="sv-SE" sz="16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000</a:t>
                  </a:r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52" name="Rektangel med rundade hörn 51"/>
              <p:cNvSpPr/>
              <p:nvPr userDrawn="1"/>
            </p:nvSpPr>
            <p:spPr>
              <a:xfrm>
                <a:off x="5199530" y="545840"/>
                <a:ext cx="1664715" cy="1200779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" name="Grupp 1"/>
            <p:cNvGrpSpPr/>
            <p:nvPr userDrawn="1"/>
          </p:nvGrpSpPr>
          <p:grpSpPr>
            <a:xfrm>
              <a:off x="5566921" y="1052736"/>
              <a:ext cx="2461463" cy="679039"/>
              <a:chOff x="1379763" y="5726174"/>
              <a:chExt cx="2461463" cy="679039"/>
            </a:xfrm>
          </p:grpSpPr>
          <p:pic>
            <p:nvPicPr>
              <p:cNvPr id="25" name="Bildobjekt 24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5006" y="5939991"/>
                <a:ext cx="2240787" cy="297321"/>
              </a:xfrm>
              <a:prstGeom prst="rect">
                <a:avLst/>
              </a:prstGeom>
            </p:spPr>
          </p:pic>
          <p:sp>
            <p:nvSpPr>
              <p:cNvPr id="53" name="Rektangel med rundade hörn 52"/>
              <p:cNvSpPr/>
              <p:nvPr userDrawn="1"/>
            </p:nvSpPr>
            <p:spPr>
              <a:xfrm>
                <a:off x="1379763" y="5726174"/>
                <a:ext cx="2461463" cy="67903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" name="Grupp 2"/>
            <p:cNvGrpSpPr/>
            <p:nvPr userDrawn="1"/>
          </p:nvGrpSpPr>
          <p:grpSpPr>
            <a:xfrm>
              <a:off x="1583990" y="1484784"/>
              <a:ext cx="1691866" cy="1200779"/>
              <a:chOff x="1223950" y="4431554"/>
              <a:chExt cx="1691866" cy="1200779"/>
            </a:xfrm>
          </p:grpSpPr>
          <p:pic>
            <p:nvPicPr>
              <p:cNvPr id="31" name="Bildobjekt 30"/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2984" y="4797152"/>
                <a:ext cx="958139" cy="493810"/>
              </a:xfrm>
              <a:prstGeom prst="rect">
                <a:avLst/>
              </a:prstGeom>
            </p:spPr>
          </p:pic>
          <p:sp>
            <p:nvSpPr>
              <p:cNvPr id="54" name="Rektangel med rundade hörn 53"/>
              <p:cNvSpPr/>
              <p:nvPr userDrawn="1"/>
            </p:nvSpPr>
            <p:spPr>
              <a:xfrm>
                <a:off x="1223950" y="4431554"/>
                <a:ext cx="1691866" cy="1200779"/>
              </a:xfrm>
              <a:prstGeom prst="round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6" name="Grupp 55"/>
            <p:cNvGrpSpPr/>
            <p:nvPr userDrawn="1"/>
          </p:nvGrpSpPr>
          <p:grpSpPr>
            <a:xfrm>
              <a:off x="3438902" y="620688"/>
              <a:ext cx="3260192" cy="1200779"/>
              <a:chOff x="6243544" y="1569049"/>
              <a:chExt cx="3260192" cy="1200779"/>
            </a:xfrm>
          </p:grpSpPr>
          <p:grpSp>
            <p:nvGrpSpPr>
              <p:cNvPr id="14" name="Grupp 13"/>
              <p:cNvGrpSpPr/>
              <p:nvPr userDrawn="1"/>
            </p:nvGrpSpPr>
            <p:grpSpPr>
              <a:xfrm>
                <a:off x="6411062" y="1898411"/>
                <a:ext cx="3092674" cy="594485"/>
                <a:chOff x="6648995" y="1377866"/>
                <a:chExt cx="3092674" cy="594485"/>
              </a:xfrm>
            </p:grpSpPr>
            <p:pic>
              <p:nvPicPr>
                <p:cNvPr id="15" name="Bildobjekt 14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8660" y="1377866"/>
                  <a:ext cx="1339018" cy="267467"/>
                </a:xfrm>
                <a:prstGeom prst="rect">
                  <a:avLst/>
                </a:prstGeom>
              </p:spPr>
            </p:pic>
            <p:sp>
              <p:nvSpPr>
                <p:cNvPr id="16" name="textruta 15"/>
                <p:cNvSpPr txBox="1"/>
                <p:nvPr/>
              </p:nvSpPr>
              <p:spPr>
                <a:xfrm>
                  <a:off x="6648995" y="1633797"/>
                  <a:ext cx="309267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drygt 18 000  </a:t>
                  </a:r>
                  <a:r>
                    <a:rPr lang="sv-SE" sz="160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rPr>
                    <a:t>lght</a:t>
                  </a:r>
                  <a:endParaRPr lang="sv-SE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55" name="Rektangel med rundade hörn 54"/>
              <p:cNvSpPr/>
              <p:nvPr userDrawn="1"/>
            </p:nvSpPr>
            <p:spPr>
              <a:xfrm>
                <a:off x="6243544" y="1569049"/>
                <a:ext cx="1935005" cy="1200779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36" name="Platshållare för datum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7" name="Platshållare för bildnumm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2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terföljand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6876256" y="260896"/>
            <a:ext cx="2016125" cy="359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31218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3" y="414189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err="1">
                <a:latin typeface="+mj-lt"/>
              </a:rPr>
              <a:t>Framtidenkoncernen</a:t>
            </a:r>
            <a:r>
              <a:rPr lang="sv-SE" sz="3000" baseline="0">
                <a:latin typeface="+mj-lt"/>
              </a:rPr>
              <a:t> </a:t>
            </a:r>
            <a:endParaRPr lang="sv-SE" sz="2400">
              <a:latin typeface="+mj-lt"/>
            </a:endParaRPr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799009" y="1412776"/>
            <a:ext cx="7733431" cy="1152128"/>
          </a:xfrm>
          <a:prstGeom prst="round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textruta 30"/>
          <p:cNvSpPr txBox="1"/>
          <p:nvPr userDrawn="1"/>
        </p:nvSpPr>
        <p:spPr>
          <a:xfrm>
            <a:off x="3331105" y="1804174"/>
            <a:ext cx="268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0">
                <a:solidFill>
                  <a:schemeClr val="bg1"/>
                </a:solidFill>
                <a:latin typeface="+mj-lt"/>
              </a:rPr>
              <a:t>Förvaltnings AB Framtiden</a:t>
            </a:r>
          </a:p>
        </p:txBody>
      </p:sp>
      <p:grpSp>
        <p:nvGrpSpPr>
          <p:cNvPr id="44" name="Grupp 43"/>
          <p:cNvGrpSpPr/>
          <p:nvPr userDrawn="1"/>
        </p:nvGrpSpPr>
        <p:grpSpPr>
          <a:xfrm>
            <a:off x="831429" y="274131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7" name="Rektangel med rundade hörn 6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textruta 40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Familje-bostäder</a:t>
              </a:r>
            </a:p>
          </p:txBody>
        </p:sp>
      </p:grpSp>
      <p:grpSp>
        <p:nvGrpSpPr>
          <p:cNvPr id="45" name="Grupp 44"/>
          <p:cNvGrpSpPr/>
          <p:nvPr userDrawn="1"/>
        </p:nvGrpSpPr>
        <p:grpSpPr>
          <a:xfrm>
            <a:off x="2387030" y="274131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46" name="Rektangel med rundade hörn 45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textruta 46"/>
            <p:cNvSpPr txBox="1"/>
            <p:nvPr userDrawn="1"/>
          </p:nvSpPr>
          <p:spPr>
            <a:xfrm>
              <a:off x="943025" y="3032601"/>
              <a:ext cx="122413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Poseidon</a:t>
              </a:r>
            </a:p>
          </p:txBody>
        </p:sp>
      </p:grpSp>
      <p:sp>
        <p:nvSpPr>
          <p:cNvPr id="49" name="Rektangel med rundade hörn 48"/>
          <p:cNvSpPr/>
          <p:nvPr userDrawn="1"/>
        </p:nvSpPr>
        <p:spPr>
          <a:xfrm>
            <a:off x="3952156" y="2741318"/>
            <a:ext cx="1436315" cy="120077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textruta 49"/>
          <p:cNvSpPr txBox="1"/>
          <p:nvPr userDrawn="1"/>
        </p:nvSpPr>
        <p:spPr>
          <a:xfrm>
            <a:off x="4063752" y="303260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>
                <a:solidFill>
                  <a:schemeClr val="bg1"/>
                </a:solidFill>
                <a:latin typeface="+mj-lt"/>
              </a:rPr>
              <a:t>Egnahems-bolaget</a:t>
            </a:r>
          </a:p>
        </p:txBody>
      </p:sp>
      <p:grpSp>
        <p:nvGrpSpPr>
          <p:cNvPr id="51" name="Grupp 50"/>
          <p:cNvGrpSpPr/>
          <p:nvPr userDrawn="1"/>
        </p:nvGrpSpPr>
        <p:grpSpPr>
          <a:xfrm>
            <a:off x="5526807" y="2741318"/>
            <a:ext cx="1436315" cy="1200779"/>
            <a:chOff x="831429" y="2741319"/>
            <a:chExt cx="1436315" cy="1200779"/>
          </a:xfrm>
          <a:solidFill>
            <a:schemeClr val="accent4"/>
          </a:solidFill>
        </p:grpSpPr>
        <p:sp>
          <p:nvSpPr>
            <p:cNvPr id="52" name="Rektangel med rundade hörn 51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textruta 52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Störnings-jouren</a:t>
              </a:r>
            </a:p>
          </p:txBody>
        </p:sp>
      </p:grpSp>
      <p:grpSp>
        <p:nvGrpSpPr>
          <p:cNvPr id="54" name="Grupp 53"/>
          <p:cNvGrpSpPr/>
          <p:nvPr userDrawn="1"/>
        </p:nvGrpSpPr>
        <p:grpSpPr>
          <a:xfrm>
            <a:off x="7101458" y="2741319"/>
            <a:ext cx="1436315" cy="1200779"/>
            <a:chOff x="831429" y="2741319"/>
            <a:chExt cx="1436315" cy="1200779"/>
          </a:xfrm>
          <a:solidFill>
            <a:schemeClr val="accent5"/>
          </a:solidFill>
        </p:grpSpPr>
        <p:sp>
          <p:nvSpPr>
            <p:cNvPr id="55" name="Rektangel med rundade hörn 54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6" name="textruta 55"/>
            <p:cNvSpPr txBox="1"/>
            <p:nvPr userDrawn="1"/>
          </p:nvSpPr>
          <p:spPr>
            <a:xfrm>
              <a:off x="943025" y="3032601"/>
              <a:ext cx="122413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 err="1">
                  <a:solidFill>
                    <a:schemeClr val="bg1"/>
                  </a:solidFill>
                  <a:latin typeface="+mj-lt"/>
                </a:rPr>
                <a:t>Rysåsen</a:t>
              </a:r>
              <a:endParaRPr lang="sv-SE" sz="180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9" name="Grupp 78"/>
          <p:cNvGrpSpPr/>
          <p:nvPr userDrawn="1"/>
        </p:nvGrpSpPr>
        <p:grpSpPr>
          <a:xfrm>
            <a:off x="831429" y="410042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92" name="Rektangel med rundade hörn 91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3" name="textruta 92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Bostads-bolaget</a:t>
              </a:r>
            </a:p>
          </p:txBody>
        </p:sp>
      </p:grpSp>
      <p:grpSp>
        <p:nvGrpSpPr>
          <p:cNvPr id="80" name="Grupp 79"/>
          <p:cNvGrpSpPr/>
          <p:nvPr userDrawn="1"/>
        </p:nvGrpSpPr>
        <p:grpSpPr>
          <a:xfrm>
            <a:off x="2387030" y="4100429"/>
            <a:ext cx="1436315" cy="1200779"/>
            <a:chOff x="831429" y="2741319"/>
            <a:chExt cx="1436315" cy="1200779"/>
          </a:xfrm>
          <a:solidFill>
            <a:schemeClr val="accent2"/>
          </a:solidFill>
        </p:grpSpPr>
        <p:sp>
          <p:nvSpPr>
            <p:cNvPr id="90" name="Rektangel med rundade hörn 89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1" name="textruta 90"/>
            <p:cNvSpPr txBox="1"/>
            <p:nvPr userDrawn="1"/>
          </p:nvSpPr>
          <p:spPr>
            <a:xfrm>
              <a:off x="914449" y="3032601"/>
              <a:ext cx="132471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Gårdstens-bostäder</a:t>
              </a:r>
            </a:p>
          </p:txBody>
        </p:sp>
      </p:grpSp>
      <p:sp>
        <p:nvSpPr>
          <p:cNvPr id="88" name="Rektangel med rundade hörn 87"/>
          <p:cNvSpPr/>
          <p:nvPr userDrawn="1"/>
        </p:nvSpPr>
        <p:spPr>
          <a:xfrm>
            <a:off x="3952156" y="4100428"/>
            <a:ext cx="1436315" cy="120077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textruta 88"/>
          <p:cNvSpPr txBox="1"/>
          <p:nvPr userDrawn="1"/>
        </p:nvSpPr>
        <p:spPr>
          <a:xfrm>
            <a:off x="4063752" y="439171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>
                <a:solidFill>
                  <a:schemeClr val="bg1"/>
                </a:solidFill>
                <a:latin typeface="+mj-lt"/>
              </a:rPr>
              <a:t>Bygga Hem</a:t>
            </a:r>
          </a:p>
        </p:txBody>
      </p:sp>
      <p:grpSp>
        <p:nvGrpSpPr>
          <p:cNvPr id="82" name="Grupp 81"/>
          <p:cNvGrpSpPr/>
          <p:nvPr userDrawn="1"/>
        </p:nvGrpSpPr>
        <p:grpSpPr>
          <a:xfrm>
            <a:off x="5526807" y="4100428"/>
            <a:ext cx="1436315" cy="1200779"/>
            <a:chOff x="831429" y="2741319"/>
            <a:chExt cx="1436315" cy="1200779"/>
          </a:xfrm>
          <a:solidFill>
            <a:schemeClr val="accent4"/>
          </a:solidFill>
        </p:grpSpPr>
        <p:sp>
          <p:nvSpPr>
            <p:cNvPr id="86" name="Rektangel med rundade hörn 85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7" name="textruta 86"/>
            <p:cNvSpPr txBox="1"/>
            <p:nvPr userDrawn="1"/>
          </p:nvSpPr>
          <p:spPr>
            <a:xfrm>
              <a:off x="943025" y="3032601"/>
              <a:ext cx="12241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Parkerings-bolaget</a:t>
              </a:r>
            </a:p>
          </p:txBody>
        </p:sp>
      </p:grpSp>
      <p:sp>
        <p:nvSpPr>
          <p:cNvPr id="84" name="Rektangel med rundade hörn 83"/>
          <p:cNvSpPr/>
          <p:nvPr userDrawn="1"/>
        </p:nvSpPr>
        <p:spPr>
          <a:xfrm>
            <a:off x="7101458" y="4100429"/>
            <a:ext cx="1436315" cy="120077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textruta 84"/>
          <p:cNvSpPr txBox="1"/>
          <p:nvPr userDrawn="1"/>
        </p:nvSpPr>
        <p:spPr>
          <a:xfrm>
            <a:off x="7072882" y="4391711"/>
            <a:ext cx="150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>
                <a:solidFill>
                  <a:schemeClr val="bg1"/>
                </a:solidFill>
                <a:latin typeface="+mj-lt"/>
              </a:rPr>
              <a:t>Scandinavium</a:t>
            </a:r>
          </a:p>
        </p:txBody>
      </p:sp>
      <p:grpSp>
        <p:nvGrpSpPr>
          <p:cNvPr id="94" name="Grupp 93"/>
          <p:cNvGrpSpPr/>
          <p:nvPr userDrawn="1"/>
        </p:nvGrpSpPr>
        <p:grpSpPr>
          <a:xfrm>
            <a:off x="5526806" y="5445224"/>
            <a:ext cx="1436315" cy="1200779"/>
            <a:chOff x="831429" y="2741319"/>
            <a:chExt cx="1436315" cy="1200779"/>
          </a:xfrm>
          <a:solidFill>
            <a:schemeClr val="accent4"/>
          </a:solidFill>
        </p:grpSpPr>
        <p:sp>
          <p:nvSpPr>
            <p:cNvPr id="95" name="Rektangel med rundade hörn 94"/>
            <p:cNvSpPr/>
            <p:nvPr userDrawn="1"/>
          </p:nvSpPr>
          <p:spPr>
            <a:xfrm>
              <a:off x="831429" y="2741319"/>
              <a:ext cx="1436315" cy="12007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textruta 95"/>
            <p:cNvSpPr txBox="1"/>
            <p:nvPr userDrawn="1"/>
          </p:nvSpPr>
          <p:spPr>
            <a:xfrm>
              <a:off x="904924" y="3032601"/>
              <a:ext cx="132471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>
                  <a:solidFill>
                    <a:schemeClr val="bg1"/>
                  </a:solidFill>
                  <a:latin typeface="+mj-lt"/>
                </a:rPr>
                <a:t>Göteborgs-Lokaler</a:t>
              </a:r>
            </a:p>
          </p:txBody>
        </p:sp>
      </p:grpSp>
      <p:sp>
        <p:nvSpPr>
          <p:cNvPr id="97" name="textruta 96"/>
          <p:cNvSpPr txBox="1"/>
          <p:nvPr userDrawn="1"/>
        </p:nvSpPr>
        <p:spPr>
          <a:xfrm>
            <a:off x="725513" y="5353471"/>
            <a:ext cx="455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err="1">
                <a:latin typeface="+mj-lt"/>
              </a:rPr>
              <a:t>Framtidenkoncernen</a:t>
            </a:r>
            <a:r>
              <a:rPr lang="sv-SE">
                <a:latin typeface="+mj-lt"/>
              </a:rPr>
              <a:t> är helägd av Göteborgs stad</a:t>
            </a:r>
          </a:p>
          <a:p>
            <a:r>
              <a:rPr lang="sv-SE">
                <a:latin typeface="+mj-lt"/>
              </a:rPr>
              <a:t>(2012)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9119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Ägardirek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323528" y="1397094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800">
                <a:latin typeface="+mj-lt"/>
              </a:rPr>
              <a:t>Vi</a:t>
            </a:r>
            <a:r>
              <a:rPr lang="sv-SE" sz="1800" baseline="0">
                <a:latin typeface="+mj-lt"/>
              </a:rPr>
              <a:t> ska vara en strategisk aktör i syfte att stärka Göteborgs roll som regioncentrum och stadens utveckling i övrigt. </a:t>
            </a:r>
          </a:p>
          <a:p>
            <a:pPr algn="l"/>
            <a:endParaRPr lang="sv-SE" sz="1200" baseline="0">
              <a:latin typeface="+mj-lt"/>
            </a:endParaRPr>
          </a:p>
          <a:p>
            <a:pPr algn="l"/>
            <a:r>
              <a:rPr lang="sv-SE" sz="1800" baseline="0">
                <a:latin typeface="+mj-lt"/>
              </a:rPr>
              <a:t>Vi ska bidra till att nya bostäder tillskapas och att våra bostäder och områden utformas och förvaltas så att de bidrar till en attraktiv bostadsmarknad i Göteborg.</a:t>
            </a:r>
          </a:p>
          <a:p>
            <a:pPr algn="r"/>
            <a:r>
              <a:rPr lang="sv-SE" sz="1400" i="1" baseline="0">
                <a:latin typeface="+mj-lt"/>
              </a:rPr>
              <a:t>Utdrag ur ägardirektivet</a:t>
            </a:r>
          </a:p>
          <a:p>
            <a:pPr algn="l"/>
            <a:endParaRPr lang="sv-SE" sz="1400" i="1">
              <a:latin typeface="+mj-lt"/>
            </a:endParaRP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/>
          <a:stretch/>
        </p:blipFill>
        <p:spPr>
          <a:xfrm>
            <a:off x="238124" y="2996952"/>
            <a:ext cx="8924925" cy="3066288"/>
          </a:xfrm>
          <a:prstGeom prst="rect">
            <a:avLst/>
          </a:prstGeom>
        </p:spPr>
      </p:pic>
      <p:sp>
        <p:nvSpPr>
          <p:cNvPr id="3" name="textruta 2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err="1">
                <a:latin typeface="+mj-lt"/>
              </a:rPr>
              <a:t>Framtidenkoncernen</a:t>
            </a:r>
            <a:r>
              <a:rPr lang="sv-SE" sz="3000">
                <a:latin typeface="+mj-lt"/>
              </a:rPr>
              <a:t> – en del av Göteborg</a:t>
            </a:r>
            <a:r>
              <a:rPr lang="sv-SE" sz="3000" baseline="0">
                <a:latin typeface="+mj-lt"/>
              </a:rPr>
              <a:t> </a:t>
            </a:r>
            <a:endParaRPr lang="sv-SE" sz="2400">
              <a:latin typeface="+mj-lt"/>
            </a:endParaRP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1406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39987"/>
            <a:ext cx="3600400" cy="2561222"/>
          </a:xfrm>
          <a:prstGeom prst="rect">
            <a:avLst/>
          </a:prstGeom>
        </p:spPr>
      </p:pic>
      <p:sp>
        <p:nvSpPr>
          <p:cNvPr id="9" name="textruta 8"/>
          <p:cNvSpPr txBox="1"/>
          <p:nvPr userDrawn="1"/>
        </p:nvSpPr>
        <p:spPr>
          <a:xfrm>
            <a:off x="233635" y="5301208"/>
            <a:ext cx="8910365" cy="55399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000">
                <a:solidFill>
                  <a:schemeClr val="bg1"/>
                </a:solidFill>
                <a:latin typeface="+mj-lt"/>
              </a:rPr>
              <a:t>Vi bygger det hållbara</a:t>
            </a:r>
            <a:r>
              <a:rPr lang="sv-SE" sz="3000" baseline="0">
                <a:solidFill>
                  <a:schemeClr val="bg1"/>
                </a:solidFill>
                <a:latin typeface="+mj-lt"/>
              </a:rPr>
              <a:t> samhället för Framtiden</a:t>
            </a:r>
            <a:endParaRPr lang="sv-SE" sz="30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5" y="2700227"/>
            <a:ext cx="3923928" cy="2614859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5" r="26294" b="27121"/>
          <a:stretch/>
        </p:blipFill>
        <p:spPr>
          <a:xfrm>
            <a:off x="233635" y="0"/>
            <a:ext cx="2400011" cy="272158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t="9868" r="8426" b="4176"/>
          <a:stretch/>
        </p:blipFill>
        <p:spPr>
          <a:xfrm>
            <a:off x="2633645" y="0"/>
            <a:ext cx="4002573" cy="2739986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6" t="30467" b="10595"/>
          <a:stretch/>
        </p:blipFill>
        <p:spPr>
          <a:xfrm>
            <a:off x="6395047" y="1"/>
            <a:ext cx="2748952" cy="5301208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54533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färsi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err="1">
                <a:latin typeface="+mj-lt"/>
              </a:rPr>
              <a:t>Framtidenkoncernen</a:t>
            </a:r>
            <a:r>
              <a:rPr lang="sv-SE" sz="3000">
                <a:latin typeface="+mj-lt"/>
              </a:rPr>
              <a:t> – en del av Göteborg</a:t>
            </a:r>
            <a:r>
              <a:rPr lang="sv-SE" sz="3000" baseline="0">
                <a:latin typeface="+mj-lt"/>
              </a:rPr>
              <a:t> </a:t>
            </a:r>
            <a:endParaRPr lang="sv-SE" sz="2400">
              <a:latin typeface="+mj-lt"/>
            </a:endParaRP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8" t="13315" r="-844" b="2580"/>
          <a:stretch/>
        </p:blipFill>
        <p:spPr>
          <a:xfrm>
            <a:off x="150937" y="1238250"/>
            <a:ext cx="3835474" cy="2353816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241994" y="3591632"/>
            <a:ext cx="8902005" cy="2429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 userDrawn="1"/>
        </p:nvSpPr>
        <p:spPr>
          <a:xfrm>
            <a:off x="613982" y="3661474"/>
            <a:ext cx="7800650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sv-SE" sz="1600">
                <a:latin typeface="+mj-lt"/>
              </a:rPr>
              <a:t>Koncernen</a:t>
            </a:r>
            <a:r>
              <a:rPr lang="sv-SE" sz="1800">
                <a:latin typeface="+mj-lt"/>
              </a:rPr>
              <a:t> </a:t>
            </a:r>
            <a:r>
              <a:rPr lang="sv-SE" sz="1800" b="1">
                <a:latin typeface="+mj-lt"/>
              </a:rPr>
              <a:t>skapar affärsmässig samhällsnytta </a:t>
            </a:r>
            <a:r>
              <a:rPr lang="sv-SE" sz="1600">
                <a:latin typeface="+mj-lt"/>
              </a:rPr>
              <a:t>och är en </a:t>
            </a:r>
            <a:r>
              <a:rPr lang="sv-SE" sz="1800" b="1">
                <a:latin typeface="+mj-lt"/>
              </a:rPr>
              <a:t>strategisk aktör </a:t>
            </a:r>
            <a:r>
              <a:rPr lang="sv-SE" sz="1600">
                <a:latin typeface="+mj-lt"/>
              </a:rPr>
              <a:t>i syfte att </a:t>
            </a:r>
            <a:r>
              <a:rPr lang="sv-SE" sz="1800" b="1">
                <a:latin typeface="+mj-lt"/>
              </a:rPr>
              <a:t>stärka Göteborg som bostadsort och regioncentrum.</a:t>
            </a:r>
          </a:p>
          <a:p>
            <a:pPr>
              <a:spcBef>
                <a:spcPts val="200"/>
              </a:spcBef>
            </a:pPr>
            <a:endParaRPr lang="sv-SE" sz="500">
              <a:latin typeface="+mj-lt"/>
            </a:endParaRPr>
          </a:p>
          <a:p>
            <a:pPr>
              <a:spcBef>
                <a:spcPts val="200"/>
              </a:spcBef>
            </a:pPr>
            <a:r>
              <a:rPr lang="sv-SE" sz="1600">
                <a:latin typeface="+mj-lt"/>
              </a:rPr>
              <a:t>Vi ska </a:t>
            </a:r>
            <a:r>
              <a:rPr lang="sv-SE" sz="1800" b="1">
                <a:latin typeface="+mj-lt"/>
              </a:rPr>
              <a:t>erbjuda bostäder åt alla typer av bostadskonsumenter</a:t>
            </a:r>
            <a:r>
              <a:rPr lang="sv-SE" sz="1800">
                <a:latin typeface="+mj-lt"/>
              </a:rPr>
              <a:t>, </a:t>
            </a:r>
            <a:r>
              <a:rPr lang="sv-SE" sz="1800" b="1">
                <a:latin typeface="+mj-lt"/>
              </a:rPr>
              <a:t>utveckla torg och mötesplatser</a:t>
            </a:r>
            <a:r>
              <a:rPr lang="sv-SE" sz="1800">
                <a:latin typeface="+mj-lt"/>
              </a:rPr>
              <a:t> </a:t>
            </a:r>
            <a:r>
              <a:rPr lang="sv-SE" sz="1600">
                <a:latin typeface="+mj-lt"/>
              </a:rPr>
              <a:t>med ett varierat utbud av lokaler för butik, kontor och lager samt</a:t>
            </a:r>
            <a:r>
              <a:rPr lang="sv-SE" sz="1800">
                <a:latin typeface="+mj-lt"/>
              </a:rPr>
              <a:t> </a:t>
            </a:r>
            <a:r>
              <a:rPr lang="sv-SE" sz="1800" b="1">
                <a:latin typeface="+mj-lt"/>
              </a:rPr>
              <a:t>tillhandahålla attraktiva parkeringsmöjligheter.</a:t>
            </a:r>
          </a:p>
          <a:p>
            <a:pPr>
              <a:spcBef>
                <a:spcPts val="200"/>
              </a:spcBef>
            </a:pPr>
            <a:endParaRPr lang="sv-SE" sz="500">
              <a:latin typeface="+mj-lt"/>
            </a:endParaRPr>
          </a:p>
          <a:p>
            <a:pPr>
              <a:spcBef>
                <a:spcPts val="200"/>
              </a:spcBef>
            </a:pPr>
            <a:r>
              <a:rPr lang="sv-SE" sz="1600">
                <a:latin typeface="+mj-lt"/>
              </a:rPr>
              <a:t>Koncernen ska söka vägar att</a:t>
            </a:r>
            <a:r>
              <a:rPr lang="sv-SE" sz="1800">
                <a:latin typeface="+mj-lt"/>
              </a:rPr>
              <a:t> </a:t>
            </a:r>
            <a:r>
              <a:rPr lang="sv-SE" sz="1800" b="1">
                <a:latin typeface="+mj-lt"/>
              </a:rPr>
              <a:t>ge de boende inflytande över sin bostad och dess närmaste omgivning</a:t>
            </a:r>
            <a:r>
              <a:rPr lang="sv-SE" sz="1800">
                <a:latin typeface="+mj-lt"/>
              </a:rPr>
              <a:t> </a:t>
            </a:r>
            <a:r>
              <a:rPr lang="sv-SE" sz="1600">
                <a:latin typeface="+mj-lt"/>
              </a:rPr>
              <a:t>samt möjlighet att </a:t>
            </a:r>
            <a:r>
              <a:rPr lang="sv-SE" sz="1800" b="1">
                <a:latin typeface="+mj-lt"/>
              </a:rPr>
              <a:t>utveckla sin egen välfärd.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4" r="18413" b="26959"/>
          <a:stretch/>
        </p:blipFill>
        <p:spPr>
          <a:xfrm>
            <a:off x="3880517" y="1238250"/>
            <a:ext cx="5260633" cy="2353816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6206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nadsa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19048137"/>
              </p:ext>
            </p:extLst>
          </p:nvPr>
        </p:nvGraphicFramePr>
        <p:xfrm>
          <a:off x="683568" y="1556792"/>
          <a:ext cx="7848871" cy="457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Marknadsandel – antal lägenheter</a:t>
            </a:r>
            <a:endParaRPr lang="sv-SE" sz="2400">
              <a:latin typeface="+mj-lt"/>
            </a:endParaRPr>
          </a:p>
        </p:txBody>
      </p:sp>
      <p:sp>
        <p:nvSpPr>
          <p:cNvPr id="6" name="textruta 5"/>
          <p:cNvSpPr txBox="1"/>
          <p:nvPr userDrawn="1"/>
        </p:nvSpPr>
        <p:spPr>
          <a:xfrm>
            <a:off x="693093" y="9087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(2011)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21550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genhetssammansät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529198187"/>
              </p:ext>
            </p:extLst>
          </p:nvPr>
        </p:nvGraphicFramePr>
        <p:xfrm>
          <a:off x="-252536" y="414189"/>
          <a:ext cx="9073008" cy="599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Lägenhetssammansättning i procent </a:t>
            </a:r>
            <a:endParaRPr lang="sv-SE" sz="2400">
              <a:latin typeface="+mj-lt"/>
            </a:endParaRPr>
          </a:p>
        </p:txBody>
      </p:sp>
      <p:sp>
        <p:nvSpPr>
          <p:cNvPr id="5" name="textruta 4"/>
          <p:cNvSpPr txBox="1"/>
          <p:nvPr userDrawn="1"/>
        </p:nvSpPr>
        <p:spPr>
          <a:xfrm>
            <a:off x="693093" y="9087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(2012)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7006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stadsy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74042" y="414189"/>
            <a:ext cx="8002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latin typeface="+mj-lt"/>
              </a:rPr>
              <a:t>Bostadsyta per läge</a:t>
            </a:r>
            <a:endParaRPr lang="sv-SE" sz="2400">
              <a:latin typeface="+mj-lt"/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874851894"/>
              </p:ext>
            </p:extLst>
          </p:nvPr>
        </p:nvGraphicFramePr>
        <p:xfrm>
          <a:off x="1115616" y="1484784"/>
          <a:ext cx="6977955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/>
          <p:cNvSpPr txBox="1"/>
          <p:nvPr userDrawn="1"/>
        </p:nvSpPr>
        <p:spPr>
          <a:xfrm>
            <a:off x="693093" y="9087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+mj-lt"/>
              </a:rPr>
              <a:t>(2012)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81017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1297732" y="2996952"/>
            <a:ext cx="6552727" cy="1080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lägga till rubrik </a:t>
            </a:r>
          </a:p>
        </p:txBody>
      </p:sp>
      <p:sp>
        <p:nvSpPr>
          <p:cNvPr id="7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1297732" y="4077072"/>
            <a:ext cx="6552727" cy="1080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fld id="{771D92B4-282D-4996-BC03-3D8C5F94E98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99758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702618" y="1556792"/>
            <a:ext cx="6749702" cy="432048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 baseline="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4901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815689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16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40750" y="1412776"/>
            <a:ext cx="8903249" cy="4608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3" y="1628800"/>
            <a:ext cx="6984776" cy="410445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4BD00"/>
              </a:buClr>
              <a:buFont typeface="Arial" pitchFamily="34" charset="0"/>
              <a:buChar char="•"/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13791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43767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7399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fterföljand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6876256" y="260896"/>
            <a:ext cx="2016125" cy="359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6754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e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40750" y="1412776"/>
            <a:ext cx="8903249" cy="4608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3" y="1628800"/>
            <a:ext cx="6984776" cy="410445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4BD00"/>
              </a:buClr>
              <a:buFont typeface="Arial" pitchFamily="34" charset="0"/>
              <a:buChar char="•"/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19031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1" hasCustomPrompt="1"/>
          </p:nvPr>
        </p:nvSpPr>
        <p:spPr>
          <a:xfrm>
            <a:off x="774626" y="1484784"/>
            <a:ext cx="8032030" cy="4478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6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8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8825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1484784"/>
            <a:ext cx="3240360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4067944" y="1484784"/>
            <a:ext cx="4752528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15632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1" hasCustomPrompt="1"/>
          </p:nvPr>
        </p:nvSpPr>
        <p:spPr>
          <a:xfrm>
            <a:off x="730982" y="1398786"/>
            <a:ext cx="3960812" cy="4621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7" name="Platshållare för innehåll 5"/>
          <p:cNvSpPr>
            <a:spLocks noGrp="1"/>
          </p:cNvSpPr>
          <p:nvPr>
            <p:ph sz="quarter" idx="12" hasCustomPrompt="1"/>
          </p:nvPr>
        </p:nvSpPr>
        <p:spPr>
          <a:xfrm>
            <a:off x="4931668" y="1398786"/>
            <a:ext cx="3960812" cy="4621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4116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 bakgrun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40750" y="1484784"/>
            <a:ext cx="8903249" cy="4536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664519" y="1700808"/>
            <a:ext cx="3600399" cy="410445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4BD00"/>
              </a:buClr>
              <a:buFont typeface="Arial" pitchFamily="34" charset="0"/>
              <a:buChar char="•"/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 hasCustomPrompt="1"/>
          </p:nvPr>
        </p:nvSpPr>
        <p:spPr>
          <a:xfrm>
            <a:off x="4499992" y="1700808"/>
            <a:ext cx="4320480" cy="4104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5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1854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62880" y="135823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62880" y="1997992"/>
            <a:ext cx="4040188" cy="4023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5823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4850705" y="1997992"/>
            <a:ext cx="4041775" cy="4023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på någon av ikonerna för att lägga till innehåll</a:t>
            </a:r>
          </a:p>
        </p:txBody>
      </p:sp>
      <p:sp>
        <p:nvSpPr>
          <p:cNvPr id="9" name="Platshållare för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4" y="404664"/>
            <a:ext cx="8228906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07759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1"/>
          </p:nvPr>
        </p:nvSpPr>
        <p:spPr>
          <a:xfrm>
            <a:off x="774626" y="1484784"/>
            <a:ext cx="3841539" cy="4536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6" y="1484784"/>
            <a:ext cx="3835474" cy="4536604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80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Platshållare för text 16"/>
          <p:cNvSpPr>
            <a:spLocks noGrp="1"/>
          </p:cNvSpPr>
          <p:nvPr>
            <p:ph type="body" sz="quarter" idx="16" hasCustomPrompt="1"/>
          </p:nvPr>
        </p:nvSpPr>
        <p:spPr>
          <a:xfrm>
            <a:off x="663574" y="404664"/>
            <a:ext cx="779685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sv-SE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519" y="832520"/>
            <a:ext cx="7795914" cy="431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sv-SE"/>
              <a:t>2018-06-18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463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theme" Target="../theme/theme10.xm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slideLayout" Target="../slideLayouts/slideLayout161.xml"/><Relationship Id="rId26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46.xml"/><Relationship Id="rId21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5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0" Type="http://schemas.openxmlformats.org/officeDocument/2006/relationships/slideLayout" Target="../slideLayouts/slideLayout163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24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23" Type="http://schemas.openxmlformats.org/officeDocument/2006/relationships/slideLayout" Target="../slideLayouts/slideLayout166.xml"/><Relationship Id="rId28" Type="http://schemas.openxmlformats.org/officeDocument/2006/relationships/theme" Target="../theme/theme12.xml"/><Relationship Id="rId10" Type="http://schemas.openxmlformats.org/officeDocument/2006/relationships/slideLayout" Target="../slideLayouts/slideLayout153.xml"/><Relationship Id="rId19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Relationship Id="rId22" Type="http://schemas.openxmlformats.org/officeDocument/2006/relationships/slideLayout" Target="../slideLayouts/slideLayout165.xml"/><Relationship Id="rId27" Type="http://schemas.openxmlformats.org/officeDocument/2006/relationships/slideLayout" Target="../slideLayouts/slideLayout17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18" Type="http://schemas.openxmlformats.org/officeDocument/2006/relationships/slideLayout" Target="../slideLayouts/slideLayout188.xml"/><Relationship Id="rId26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73.xml"/><Relationship Id="rId21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7.xml"/><Relationship Id="rId25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20" Type="http://schemas.openxmlformats.org/officeDocument/2006/relationships/slideLayout" Target="../slideLayouts/slideLayout19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24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23" Type="http://schemas.openxmlformats.org/officeDocument/2006/relationships/slideLayout" Target="../slideLayouts/slideLayout193.xml"/><Relationship Id="rId28" Type="http://schemas.openxmlformats.org/officeDocument/2006/relationships/theme" Target="../theme/theme13.xml"/><Relationship Id="rId10" Type="http://schemas.openxmlformats.org/officeDocument/2006/relationships/slideLayout" Target="../slideLayouts/slideLayout180.xml"/><Relationship Id="rId19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Relationship Id="rId22" Type="http://schemas.openxmlformats.org/officeDocument/2006/relationships/slideLayout" Target="../slideLayouts/slideLayout192.xml"/><Relationship Id="rId27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2018-06-18</a:t>
            </a:r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87718"/>
            <a:ext cx="1440158" cy="381642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351852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F0C22A9C-4E7A-4E4B-AAFA-F6BD89A1DF0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60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3738" r:id="rId2"/>
    <p:sldLayoutId id="2147483739" r:id="rId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87718"/>
            <a:ext cx="1440159" cy="381642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238964" cy="6858000"/>
          </a:xfrm>
          <a:prstGeom prst="rect">
            <a:avLst/>
          </a:prstGeom>
          <a:solidFill>
            <a:srgbClr val="C05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2018-06-18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C04ABD4-C2B4-43CF-BB68-7D5A6377737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60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2" r:id="rId2"/>
    <p:sldLayoutId id="2147484050" r:id="rId3"/>
    <p:sldLayoutId id="2147484049" r:id="rId4"/>
    <p:sldLayoutId id="2147484051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  <p:sldLayoutId id="2147484063" r:id="rId15"/>
    <p:sldLayoutId id="2147484064" r:id="rId16"/>
    <p:sldLayoutId id="2147484065" r:id="rId17"/>
    <p:sldLayoutId id="2147484066" r:id="rId18"/>
    <p:sldLayoutId id="2147484119" r:id="rId19"/>
    <p:sldLayoutId id="2147484068" r:id="rId20"/>
    <p:sldLayoutId id="2147484069" r:id="rId21"/>
    <p:sldLayoutId id="2147484070" r:id="rId22"/>
    <p:sldLayoutId id="2147484071" r:id="rId23"/>
    <p:sldLayoutId id="2147484072" r:id="rId24"/>
    <p:sldLayoutId id="2147484073" r:id="rId25"/>
    <p:sldLayoutId id="2147484074" r:id="rId26"/>
    <p:sldLayoutId id="2147484075" r:id="rId2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9988" indent="-2762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651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2018-06-18</a:t>
            </a:r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9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87718"/>
            <a:ext cx="1440158" cy="381642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FCF19D69-A0C2-41F7-879D-3B1DAE0CD1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35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87718"/>
            <a:ext cx="1440159" cy="381642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238964" cy="6858000"/>
          </a:xfrm>
          <a:prstGeom prst="rect">
            <a:avLst/>
          </a:prstGeom>
          <a:solidFill>
            <a:srgbClr val="A59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2018-06-18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B1394B-AE2B-4A2B-A3CA-4D22AC4A6F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379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79" r:id="rId2"/>
    <p:sldLayoutId id="2147484077" r:id="rId3"/>
    <p:sldLayoutId id="2147484076" r:id="rId4"/>
    <p:sldLayoutId id="2147484078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118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9988" indent="-2762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651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87718"/>
            <a:ext cx="1440159" cy="38164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0"/>
            <a:ext cx="238964" cy="6858000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>
                <a:solidFill>
                  <a:srgbClr val="000000">
                    <a:tint val="75000"/>
                  </a:srgbClr>
                </a:solidFill>
              </a:rPr>
              <a:t>2018-06-18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4CBFEDF8-67AF-4182-B301-45BEEE85F8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5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  <p:sldLayoutId id="2147484134" r:id="rId14"/>
    <p:sldLayoutId id="2147484135" r:id="rId15"/>
    <p:sldLayoutId id="2147484136" r:id="rId16"/>
    <p:sldLayoutId id="2147484137" r:id="rId17"/>
    <p:sldLayoutId id="2147484138" r:id="rId18"/>
    <p:sldLayoutId id="2147484139" r:id="rId19"/>
    <p:sldLayoutId id="2147484140" r:id="rId20"/>
    <p:sldLayoutId id="2147484141" r:id="rId21"/>
    <p:sldLayoutId id="2147484142" r:id="rId22"/>
    <p:sldLayoutId id="2147484143" r:id="rId23"/>
    <p:sldLayoutId id="2147484144" r:id="rId24"/>
    <p:sldLayoutId id="2147484145" r:id="rId25"/>
    <p:sldLayoutId id="2147484146" r:id="rId26"/>
    <p:sldLayoutId id="2147484147" r:id="rId2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9988" indent="-2762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651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87718"/>
            <a:ext cx="1440159" cy="38164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0"/>
            <a:ext cx="238964" cy="6858000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2018-06-18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849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3747" r:id="rId2"/>
    <p:sldLayoutId id="2147483725" r:id="rId3"/>
    <p:sldLayoutId id="2147483736" r:id="rId4"/>
    <p:sldLayoutId id="2147483726" r:id="rId5"/>
    <p:sldLayoutId id="2147483743" r:id="rId6"/>
    <p:sldLayoutId id="2147483740" r:id="rId7"/>
    <p:sldLayoutId id="2147483767" r:id="rId8"/>
    <p:sldLayoutId id="2147483741" r:id="rId9"/>
    <p:sldLayoutId id="2147483766" r:id="rId10"/>
    <p:sldLayoutId id="2147483729" r:id="rId11"/>
    <p:sldLayoutId id="2147483748" r:id="rId12"/>
    <p:sldLayoutId id="2147483749" r:id="rId13"/>
    <p:sldLayoutId id="2147483744" r:id="rId14"/>
    <p:sldLayoutId id="2147483745" r:id="rId15"/>
    <p:sldLayoutId id="2147483746" r:id="rId16"/>
    <p:sldLayoutId id="2147483764" r:id="rId17"/>
    <p:sldLayoutId id="2147483765" r:id="rId18"/>
    <p:sldLayoutId id="2147483863" r:id="rId19"/>
    <p:sldLayoutId id="2147483872" r:id="rId20"/>
    <p:sldLayoutId id="2147483865" r:id="rId21"/>
    <p:sldLayoutId id="2147483866" r:id="rId22"/>
    <p:sldLayoutId id="2147483867" r:id="rId23"/>
    <p:sldLayoutId id="2147483868" r:id="rId24"/>
    <p:sldLayoutId id="2147483869" r:id="rId25"/>
    <p:sldLayoutId id="2147483870" r:id="rId26"/>
    <p:sldLayoutId id="2147483871" r:id="rId2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9988" indent="-2762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651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2018-06-18</a:t>
            </a:r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E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87718"/>
            <a:ext cx="1440158" cy="381642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1067444-4F80-41C4-B673-C803E30EA0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35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87718"/>
            <a:ext cx="1440159" cy="381642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238964" cy="6858000"/>
          </a:xfrm>
          <a:prstGeom prst="rect">
            <a:avLst/>
          </a:prstGeom>
          <a:solidFill>
            <a:srgbClr val="CE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2018-06-18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351852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6A96686-397A-46A8-99A0-CF3CE5EE3F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036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1" r:id="rId2"/>
    <p:sldLayoutId id="2147483969" r:id="rId3"/>
    <p:sldLayoutId id="2147483968" r:id="rId4"/>
    <p:sldLayoutId id="2147483970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2" r:id="rId15"/>
    <p:sldLayoutId id="2147483983" r:id="rId16"/>
    <p:sldLayoutId id="2147483984" r:id="rId17"/>
    <p:sldLayoutId id="2147483985" r:id="rId18"/>
    <p:sldLayoutId id="2147484115" r:id="rId19"/>
    <p:sldLayoutId id="2147483987" r:id="rId20"/>
    <p:sldLayoutId id="2147483988" r:id="rId21"/>
    <p:sldLayoutId id="2147483989" r:id="rId22"/>
    <p:sldLayoutId id="2147483990" r:id="rId23"/>
    <p:sldLayoutId id="2147483991" r:id="rId24"/>
    <p:sldLayoutId id="2147483992" r:id="rId25"/>
    <p:sldLayoutId id="2147483993" r:id="rId26"/>
    <p:sldLayoutId id="2147483994" r:id="rId2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9988" indent="-2762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651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2018-06-18</a:t>
            </a:r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87718"/>
            <a:ext cx="1440158" cy="381642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61B942B8-1B89-4155-9BE6-4D6E273A765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35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87718"/>
            <a:ext cx="1440159" cy="381642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238964" cy="6858000"/>
          </a:xfrm>
          <a:prstGeom prst="rect">
            <a:avLst/>
          </a:prstGeom>
          <a:solidFill>
            <a:srgbClr val="006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2018-06-18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351852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E9FB0-BF33-4EED-93BB-3EF6568159F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292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3998" r:id="rId2"/>
    <p:sldLayoutId id="2147483996" r:id="rId3"/>
    <p:sldLayoutId id="2147483995" r:id="rId4"/>
    <p:sldLayoutId id="2147483997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  <p:sldLayoutId id="2147484012" r:id="rId18"/>
    <p:sldLayoutId id="2147484116" r:id="rId19"/>
    <p:sldLayoutId id="2147484014" r:id="rId20"/>
    <p:sldLayoutId id="2147484015" r:id="rId21"/>
    <p:sldLayoutId id="2147484016" r:id="rId22"/>
    <p:sldLayoutId id="2147484017" r:id="rId23"/>
    <p:sldLayoutId id="2147484018" r:id="rId24"/>
    <p:sldLayoutId id="2147484019" r:id="rId25"/>
    <p:sldLayoutId id="2147484020" r:id="rId26"/>
    <p:sldLayoutId id="2147484021" r:id="rId2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9988" indent="-2762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651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2018-06-18</a:t>
            </a:r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87718"/>
            <a:ext cx="1440158" cy="381642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351852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71D92B4-282D-4996-BC03-3D8C5F94E98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35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87718"/>
            <a:ext cx="1440159" cy="381642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238964" cy="6858000"/>
          </a:xfrm>
          <a:prstGeom prst="rect">
            <a:avLst/>
          </a:prstGeom>
          <a:solidFill>
            <a:srgbClr val="DE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2018-06-18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8C69E4FE-5D2B-48DD-BEF3-2B68A24C1B4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251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3" r:id="rId2"/>
    <p:sldLayoutId id="2147484025" r:id="rId3"/>
    <p:sldLayoutId id="2147484022" r:id="rId4"/>
    <p:sldLayoutId id="2147484024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  <p:sldLayoutId id="2147484035" r:id="rId14"/>
    <p:sldLayoutId id="2147484036" r:id="rId15"/>
    <p:sldLayoutId id="2147484037" r:id="rId16"/>
    <p:sldLayoutId id="2147484038" r:id="rId17"/>
    <p:sldLayoutId id="2147484039" r:id="rId18"/>
    <p:sldLayoutId id="2147484117" r:id="rId19"/>
    <p:sldLayoutId id="2147484041" r:id="rId20"/>
    <p:sldLayoutId id="2147484042" r:id="rId21"/>
    <p:sldLayoutId id="2147484043" r:id="rId22"/>
    <p:sldLayoutId id="2147484044" r:id="rId23"/>
    <p:sldLayoutId id="2147484045" r:id="rId24"/>
    <p:sldLayoutId id="2147484046" r:id="rId25"/>
    <p:sldLayoutId id="2147484047" r:id="rId26"/>
    <p:sldLayoutId id="2147484048" r:id="rId2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9988" indent="-2762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651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2018-06-18</a:t>
            </a:r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5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87718"/>
            <a:ext cx="1440158" cy="381642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351852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9DAFA687-65CA-487D-A605-5248C82F936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35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27DF4-796C-4BEE-800C-67EEA2BA2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6041" y="1268760"/>
            <a:ext cx="7448605" cy="4320480"/>
          </a:xfrm>
        </p:spPr>
        <p:txBody>
          <a:bodyPr>
            <a:normAutofit fontScale="70000" lnSpcReduction="20000"/>
          </a:bodyPr>
          <a:lstStyle/>
          <a:p>
            <a:r>
              <a:rPr lang="sv-SE" sz="2400" dirty="0"/>
              <a:t>Presentation</a:t>
            </a:r>
          </a:p>
          <a:p>
            <a:endParaRPr lang="sv-SE" sz="2400" dirty="0"/>
          </a:p>
          <a:p>
            <a:r>
              <a:rPr lang="sv-SE" sz="2400" dirty="0"/>
              <a:t>Bakgrund</a:t>
            </a:r>
          </a:p>
          <a:p>
            <a:endParaRPr lang="sv-SE" sz="2400" dirty="0"/>
          </a:p>
          <a:p>
            <a:r>
              <a:rPr lang="sv-SE" sz="2400" dirty="0"/>
              <a:t>Organisation</a:t>
            </a:r>
          </a:p>
          <a:p>
            <a:endParaRPr lang="sv-SE" sz="2400" dirty="0"/>
          </a:p>
          <a:p>
            <a:r>
              <a:rPr lang="sv-SE" sz="2400" dirty="0"/>
              <a:t>Upplägg förstudie</a:t>
            </a:r>
          </a:p>
          <a:p>
            <a:endParaRPr lang="sv-SE" sz="2400" dirty="0"/>
          </a:p>
          <a:p>
            <a:r>
              <a:rPr lang="sv-SE" sz="2400" dirty="0"/>
              <a:t>Budget</a:t>
            </a:r>
            <a:br>
              <a:rPr lang="sv-SE" sz="2400" dirty="0"/>
            </a:br>
            <a:endParaRPr lang="sv-SE" sz="2400" dirty="0"/>
          </a:p>
          <a:p>
            <a:r>
              <a:rPr lang="sv-SE" sz="2400" dirty="0"/>
              <a:t>Tidplan</a:t>
            </a:r>
          </a:p>
          <a:p>
            <a:endParaRPr lang="sv-SE" sz="2400" dirty="0"/>
          </a:p>
          <a:p>
            <a:r>
              <a:rPr lang="sv-SE" sz="2400" dirty="0"/>
              <a:t>Risker</a:t>
            </a:r>
          </a:p>
          <a:p>
            <a:endParaRPr lang="sv-SE" sz="2400" dirty="0"/>
          </a:p>
          <a:p>
            <a:r>
              <a:rPr lang="sv-SE" sz="2400" dirty="0"/>
              <a:t>Nästa möte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63574" y="363568"/>
            <a:ext cx="7796858" cy="5040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>
                <a:cs typeface="Calibri"/>
              </a:rPr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66743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27DF4-796C-4BEE-800C-67EEA2BA2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574" y="1176648"/>
            <a:ext cx="7448605" cy="4833734"/>
          </a:xfrm>
        </p:spPr>
        <p:txBody>
          <a:bodyPr>
            <a:normAutofit fontScale="85000" lnSpcReduction="20000"/>
          </a:bodyPr>
          <a:lstStyle/>
          <a:p>
            <a:r>
              <a:rPr lang="sv-SE" sz="2400" dirty="0"/>
              <a:t>Arbetshypotesen är att hela Framtidens IT ska omfattas av en verksamhetsöverföring till Intraservice. Intraservice önskar ett genomförande första halvåret 2021.</a:t>
            </a:r>
          </a:p>
          <a:p>
            <a:endParaRPr lang="sv-SE" sz="2400" dirty="0"/>
          </a:p>
          <a:p>
            <a:r>
              <a:rPr lang="sv-SE" sz="2400" dirty="0"/>
              <a:t>För att en verksamhetsöverföring ska kunna genomföras behöver relevanta beslut tas:</a:t>
            </a:r>
          </a:p>
          <a:p>
            <a:pPr marL="819150" lvl="1" indent="-457200">
              <a:buAutoNum type="alphaLcParenR"/>
            </a:pPr>
            <a:r>
              <a:rPr lang="sv-SE" sz="2000" b="1" dirty="0"/>
              <a:t>Beslut i Göteborgslokalers styrelse samt information i Framtidens styrelse</a:t>
            </a:r>
          </a:p>
          <a:p>
            <a:pPr marL="819150" lvl="1" indent="-457200">
              <a:buAutoNum type="alphaLcParenR"/>
            </a:pPr>
            <a:r>
              <a:rPr lang="sv-SE" sz="2000" dirty="0"/>
              <a:t>Beslut i KF om ärendet bedöms vara av ”principiell beskaffenhet”.</a:t>
            </a:r>
            <a:br>
              <a:rPr lang="sv-SE" sz="2000" dirty="0"/>
            </a:br>
            <a:r>
              <a:rPr lang="sv-SE" sz="2000" dirty="0"/>
              <a:t> </a:t>
            </a:r>
          </a:p>
          <a:p>
            <a:pPr marL="361950" lvl="1" indent="0">
              <a:buNone/>
            </a:pPr>
            <a:r>
              <a:rPr lang="sv-SE" sz="2000" dirty="0"/>
              <a:t>=&gt; Vilket alternativ som är aktuellt har stor påverkan på tidplan.</a:t>
            </a:r>
          </a:p>
          <a:p>
            <a:pPr marL="342900" lvl="1" indent="-342900">
              <a:buClr>
                <a:srgbClr val="84BD00"/>
              </a:buClr>
              <a:buFont typeface="Arial" pitchFamily="34" charset="0"/>
              <a:buChar char="•"/>
            </a:pPr>
            <a:endParaRPr lang="sv-SE" sz="2400" dirty="0"/>
          </a:p>
          <a:p>
            <a:pPr marL="342900" lvl="1" indent="-342900">
              <a:buClr>
                <a:srgbClr val="84BD00"/>
              </a:buClr>
              <a:buFont typeface="Arial" pitchFamily="34" charset="0"/>
              <a:buChar char="•"/>
            </a:pPr>
            <a:r>
              <a:rPr lang="sv-SE" sz="2400" dirty="0"/>
              <a:t>Riskanalys utifrån ett HR-perspektiv</a:t>
            </a:r>
            <a:br>
              <a:rPr lang="sv-SE" sz="2400" dirty="0"/>
            </a:br>
            <a:endParaRPr lang="sv-SE" sz="2400" dirty="0"/>
          </a:p>
          <a:p>
            <a:pPr marL="342900" lvl="1" indent="-342900">
              <a:buClr>
                <a:srgbClr val="84BD00"/>
              </a:buClr>
              <a:buFont typeface="Arial" pitchFamily="34" charset="0"/>
              <a:buChar char="•"/>
            </a:pPr>
            <a:r>
              <a:rPr lang="sv-SE" sz="2400" dirty="0"/>
              <a:t>SLK är ansvariga för den s k ”</a:t>
            </a:r>
            <a:r>
              <a:rPr lang="sv-SE" sz="2400" dirty="0" err="1"/>
              <a:t>inrangeringsprocessen</a:t>
            </a:r>
            <a:r>
              <a:rPr lang="sv-SE" sz="2400" dirty="0"/>
              <a:t>”  (Göteborgslokaler och Intraservice förser SLK med material)</a:t>
            </a:r>
            <a:br>
              <a:rPr lang="sv-SE" sz="2000" dirty="0"/>
            </a:br>
            <a:endParaRPr lang="sv-SE" sz="2000" dirty="0"/>
          </a:p>
          <a:p>
            <a:endParaRPr lang="sv-SE" sz="2400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63574" y="363568"/>
            <a:ext cx="7796858" cy="50405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sv-SE" dirty="0">
                <a:cs typeface="Calibri"/>
              </a:rPr>
              <a:t> Förberedelser för verksamhetsöverföring av Framtidens IT </a:t>
            </a:r>
          </a:p>
        </p:txBody>
      </p:sp>
    </p:spTree>
    <p:extLst>
      <p:ext uri="{BB962C8B-B14F-4D97-AF65-F5344CB8AC3E}">
        <p14:creationId xmlns:p14="http://schemas.microsoft.com/office/powerpoint/2010/main" val="3765453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27DF4-796C-4BEE-800C-67EEA2BA2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574" y="1176648"/>
            <a:ext cx="7448605" cy="4833734"/>
          </a:xfrm>
        </p:spPr>
        <p:txBody>
          <a:bodyPr>
            <a:normAutofit/>
          </a:bodyPr>
          <a:lstStyle/>
          <a:p>
            <a:r>
              <a:rPr lang="sv-SE" sz="2400" dirty="0"/>
              <a:t>Förändrat uppdrag</a:t>
            </a:r>
          </a:p>
          <a:p>
            <a:endParaRPr lang="sv-SE" sz="2400" dirty="0"/>
          </a:p>
          <a:p>
            <a:r>
              <a:rPr lang="sv-SE" sz="2400" dirty="0"/>
              <a:t>Ledig kontorsyta</a:t>
            </a:r>
          </a:p>
          <a:p>
            <a:endParaRPr lang="sv-SE" sz="2400" dirty="0"/>
          </a:p>
          <a:p>
            <a:r>
              <a:rPr lang="sv-SE" sz="2400" dirty="0"/>
              <a:t>Kostnad för delad personal som fördelas, som t ex receptionist.</a:t>
            </a:r>
          </a:p>
          <a:p>
            <a:endParaRPr lang="sv-SE" sz="2400" dirty="0"/>
          </a:p>
          <a:p>
            <a:r>
              <a:rPr lang="sv-SE" sz="2000" dirty="0"/>
              <a:t>…..</a:t>
            </a:r>
            <a:br>
              <a:rPr lang="sv-SE" sz="2000" dirty="0"/>
            </a:br>
            <a:endParaRPr lang="sv-SE" sz="2000" dirty="0"/>
          </a:p>
          <a:p>
            <a:endParaRPr lang="sv-SE" sz="2400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63574" y="363568"/>
            <a:ext cx="7796858" cy="50405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v-SE" dirty="0">
                <a:cs typeface="Calibri"/>
              </a:rPr>
              <a:t> Påverkan på Göteborgslokalers verksamhet	</a:t>
            </a:r>
          </a:p>
        </p:txBody>
      </p:sp>
    </p:spTree>
    <p:extLst>
      <p:ext uri="{BB962C8B-B14F-4D97-AF65-F5344CB8AC3E}">
        <p14:creationId xmlns:p14="http://schemas.microsoft.com/office/powerpoint/2010/main" val="2963777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27DF4-796C-4BEE-800C-67EEA2BA2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574" y="1176648"/>
            <a:ext cx="7448605" cy="4833734"/>
          </a:xfrm>
        </p:spPr>
        <p:txBody>
          <a:bodyPr>
            <a:normAutofit/>
          </a:bodyPr>
          <a:lstStyle/>
          <a:p>
            <a:r>
              <a:rPr lang="sv-SE" sz="2400" dirty="0"/>
              <a:t>Uppskattad arbetsåtgång ca 600 h till en förväntad kostnad på 720’ ex moms. </a:t>
            </a:r>
          </a:p>
          <a:p>
            <a:endParaRPr lang="sv-SE" sz="2400" dirty="0"/>
          </a:p>
          <a:p>
            <a:r>
              <a:rPr lang="sv-SE" sz="2400" dirty="0"/>
              <a:t>Kostnaden fördelas på samtliga bolag enligt den gängse fördelningsmallen. 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Eventuellt enskilt arbete med Higab redovisas separat och vidarefaktureras.</a:t>
            </a:r>
            <a:br>
              <a:rPr lang="sv-SE" sz="2000" dirty="0"/>
            </a:br>
            <a:endParaRPr lang="sv-SE" sz="2000" dirty="0"/>
          </a:p>
          <a:p>
            <a:endParaRPr lang="sv-SE" sz="2400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63574" y="363568"/>
            <a:ext cx="7796858" cy="5040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>
                <a:cs typeface="Calibri"/>
              </a:rPr>
              <a:t> Förväntad kostnad för förstudien</a:t>
            </a:r>
          </a:p>
        </p:txBody>
      </p:sp>
    </p:spTree>
    <p:extLst>
      <p:ext uri="{BB962C8B-B14F-4D97-AF65-F5344CB8AC3E}">
        <p14:creationId xmlns:p14="http://schemas.microsoft.com/office/powerpoint/2010/main" val="301014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27DF4-796C-4BEE-800C-67EEA2BA2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574" y="1196087"/>
            <a:ext cx="7448605" cy="4320480"/>
          </a:xfrm>
        </p:spPr>
        <p:txBody>
          <a:bodyPr>
            <a:normAutofit/>
          </a:bodyPr>
          <a:lstStyle/>
          <a:p>
            <a:endParaRPr lang="sv-SE" sz="2400" dirty="0"/>
          </a:p>
          <a:p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endParaRPr lang="sv-SE" sz="2400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63574" y="363568"/>
            <a:ext cx="7796858" cy="5040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>
                <a:cs typeface="Calibri"/>
              </a:rPr>
              <a:t>Preliminär tidplan</a:t>
            </a:r>
          </a:p>
        </p:txBody>
      </p:sp>
      <p:sp>
        <p:nvSpPr>
          <p:cNvPr id="2" name="Pil: höger 1">
            <a:extLst>
              <a:ext uri="{FF2B5EF4-FFF2-40B4-BE49-F238E27FC236}">
                <a16:creationId xmlns:a16="http://schemas.microsoft.com/office/drawing/2014/main" id="{258662DF-BBF2-4857-8733-F551BF40E42A}"/>
              </a:ext>
            </a:extLst>
          </p:cNvPr>
          <p:cNvSpPr/>
          <p:nvPr/>
        </p:nvSpPr>
        <p:spPr>
          <a:xfrm>
            <a:off x="483167" y="3356327"/>
            <a:ext cx="8568366" cy="875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FC25D11E-2E80-4385-AF0E-DF9DE8158E36}"/>
              </a:ext>
            </a:extLst>
          </p:cNvPr>
          <p:cNvSpPr/>
          <p:nvPr/>
        </p:nvSpPr>
        <p:spPr>
          <a:xfrm>
            <a:off x="1118941" y="2965034"/>
            <a:ext cx="3344455" cy="509370"/>
          </a:xfrm>
          <a:prstGeom prst="roundRect">
            <a:avLst/>
          </a:prstGeom>
          <a:solidFill>
            <a:srgbClr val="0067B9"/>
          </a:solidFill>
          <a:ln>
            <a:solidFill>
              <a:srgbClr val="0067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Förstudie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C89FA23-EBD7-47C9-91DB-8B8895C8347B}"/>
              </a:ext>
            </a:extLst>
          </p:cNvPr>
          <p:cNvSpPr txBox="1"/>
          <p:nvPr/>
        </p:nvSpPr>
        <p:spPr>
          <a:xfrm>
            <a:off x="585630" y="3640199"/>
            <a:ext cx="698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+mn-lt"/>
              </a:rPr>
              <a:t>2020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395C078-B3EF-4617-8284-950AF803481A}"/>
              </a:ext>
            </a:extLst>
          </p:cNvPr>
          <p:cNvSpPr txBox="1"/>
          <p:nvPr/>
        </p:nvSpPr>
        <p:spPr>
          <a:xfrm>
            <a:off x="2733472" y="3648978"/>
            <a:ext cx="698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+mn-lt"/>
              </a:rPr>
              <a:t>2021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4713CAF-A760-499A-AC2D-E10A566B72F9}"/>
              </a:ext>
            </a:extLst>
          </p:cNvPr>
          <p:cNvSpPr txBox="1"/>
          <p:nvPr/>
        </p:nvSpPr>
        <p:spPr>
          <a:xfrm>
            <a:off x="1147832" y="3640198"/>
            <a:ext cx="958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+mn-lt"/>
              </a:rPr>
              <a:t>November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5A65BE4-B12B-4A91-8954-B7F69D73B103}"/>
              </a:ext>
            </a:extLst>
          </p:cNvPr>
          <p:cNvSpPr txBox="1"/>
          <p:nvPr/>
        </p:nvSpPr>
        <p:spPr>
          <a:xfrm>
            <a:off x="3218389" y="3631793"/>
            <a:ext cx="958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+mn-lt"/>
              </a:rPr>
              <a:t>Januari</a:t>
            </a: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AE941B58-B9A8-409C-AF6B-EC40CC15E60C}"/>
              </a:ext>
            </a:extLst>
          </p:cNvPr>
          <p:cNvSpPr/>
          <p:nvPr/>
        </p:nvSpPr>
        <p:spPr>
          <a:xfrm>
            <a:off x="4541340" y="2984510"/>
            <a:ext cx="1808089" cy="50049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Analys och beslutsprocess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06848085-4A8D-465C-97CC-6228D54F8C3A}"/>
              </a:ext>
            </a:extLst>
          </p:cNvPr>
          <p:cNvSpPr txBox="1"/>
          <p:nvPr/>
        </p:nvSpPr>
        <p:spPr>
          <a:xfrm>
            <a:off x="6731577" y="3631794"/>
            <a:ext cx="958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+mn-lt"/>
              </a:rPr>
              <a:t>Juni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69035E8-72C7-4624-A63F-62066AC67E98}"/>
              </a:ext>
            </a:extLst>
          </p:cNvPr>
          <p:cNvSpPr txBox="1"/>
          <p:nvPr/>
        </p:nvSpPr>
        <p:spPr>
          <a:xfrm>
            <a:off x="4967908" y="3643344"/>
            <a:ext cx="958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+mn-lt"/>
              </a:rPr>
              <a:t>Mars</a:t>
            </a: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93B09458-5363-4FAC-B07B-F3C8C5B5D609}"/>
              </a:ext>
            </a:extLst>
          </p:cNvPr>
          <p:cNvSpPr/>
          <p:nvPr/>
        </p:nvSpPr>
        <p:spPr>
          <a:xfrm>
            <a:off x="6460750" y="2965033"/>
            <a:ext cx="2019676" cy="50937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Genomförande</a:t>
            </a:r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03971662-C1EE-4C0A-80C3-2063FF69B2D8}"/>
              </a:ext>
            </a:extLst>
          </p:cNvPr>
          <p:cNvCxnSpPr/>
          <p:nvPr/>
        </p:nvCxnSpPr>
        <p:spPr>
          <a:xfrm flipV="1">
            <a:off x="6988677" y="4149650"/>
            <a:ext cx="0" cy="412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3FC05716-43CF-44C7-A1E6-12BDDE320A34}"/>
              </a:ext>
            </a:extLst>
          </p:cNvPr>
          <p:cNvSpPr txBox="1"/>
          <p:nvPr/>
        </p:nvSpPr>
        <p:spPr>
          <a:xfrm>
            <a:off x="6455614" y="4628579"/>
            <a:ext cx="1510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>
                <a:latin typeface="+mn-lt"/>
              </a:rPr>
              <a:t>Verksamhets-överföring</a:t>
            </a:r>
            <a:endParaRPr lang="sv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8526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412998" y="353294"/>
            <a:ext cx="7796858" cy="5040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>
                <a:cs typeface="Calibri"/>
              </a:rPr>
              <a:t>Tidplan Intraservice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B2544A1C-1FE8-4F11-895E-3C952C5C5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98" y="1777430"/>
            <a:ext cx="8731002" cy="27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41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27DF4-796C-4BEE-800C-67EEA2BA2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6041" y="1268760"/>
            <a:ext cx="7448605" cy="4320480"/>
          </a:xfrm>
        </p:spPr>
        <p:txBody>
          <a:bodyPr>
            <a:normAutofit fontScale="92500"/>
          </a:bodyPr>
          <a:lstStyle/>
          <a:p>
            <a:r>
              <a:rPr lang="sv-SE" sz="2000" dirty="0"/>
              <a:t>Personal väljer att lämna Framtidens IT</a:t>
            </a:r>
          </a:p>
          <a:p>
            <a:endParaRPr lang="sv-SE" sz="2000" dirty="0"/>
          </a:p>
          <a:p>
            <a:r>
              <a:rPr lang="sv-SE" sz="2000" dirty="0"/>
              <a:t>Intraservice tjänsteutbud är inte dokumenterat och tydligt definierat vilket gör att det kan bli svårt att tränga in i tjänsteutbudet om vi inte får tillgång till rätt personer på Intraservice.</a:t>
            </a:r>
          </a:p>
          <a:p>
            <a:endParaRPr lang="sv-SE" sz="2000" dirty="0"/>
          </a:p>
          <a:p>
            <a:r>
              <a:rPr lang="sv-SE" sz="2000" dirty="0"/>
              <a:t>Enligt den nya riktlinjen för </a:t>
            </a:r>
            <a:r>
              <a:rPr lang="sv-SE" sz="2000" i="1" dirty="0"/>
              <a:t>Styrning, samordning och finansiering av digital utveckling och förvaltning </a:t>
            </a:r>
            <a:r>
              <a:rPr lang="sv-SE" sz="2000" dirty="0"/>
              <a:t>ska samtliga tjänster gås igenom för att definieras som obligatoriska, tilläggs- och specialisttjänster. Det innebär att tjänsteutbudet kan komma att förändras under förstudiens gång.</a:t>
            </a:r>
          </a:p>
          <a:p>
            <a:endParaRPr lang="sv-SE" sz="2000" dirty="0"/>
          </a:p>
          <a:p>
            <a:r>
              <a:rPr lang="sv-SE" sz="2000" dirty="0"/>
              <a:t>Påbörjad överföring av Älvstranden som kan ta fokus från förstudien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63574" y="363568"/>
            <a:ext cx="7796858" cy="5040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>
                <a:cs typeface="Calibri"/>
              </a:rPr>
              <a:t> Risker i förstudien</a:t>
            </a:r>
          </a:p>
        </p:txBody>
      </p:sp>
    </p:spTree>
    <p:extLst>
      <p:ext uri="{BB962C8B-B14F-4D97-AF65-F5344CB8AC3E}">
        <p14:creationId xmlns:p14="http://schemas.microsoft.com/office/powerpoint/2010/main" val="349112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63574" y="363568"/>
            <a:ext cx="7796858" cy="5040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>
                <a:cs typeface="Calibri"/>
              </a:rPr>
              <a:t> Bakgrund - Beslut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268D9B8-B102-4D3C-8978-6EF14F2CA58A}"/>
              </a:ext>
            </a:extLst>
          </p:cNvPr>
          <p:cNvSpPr/>
          <p:nvPr/>
        </p:nvSpPr>
        <p:spPr>
          <a:xfrm>
            <a:off x="663574" y="1896904"/>
            <a:ext cx="7547654" cy="16962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/>
              <a:t>”Kommunfullmäktige har beslutat att Göteborgs Stads bolag ska använda de gemensamma IT-system som staden beslutat ska vara kommungemensamma samt bemyndigade styrelsen för Göteborgs Stadshus AB att besluta om avsteg från denna princip. Bestämmelsen finns införd i Riktlinjer och direktiv för Göteborgs stads bolag.” </a:t>
            </a:r>
            <a:endParaRPr lang="sv-SE" b="1" dirty="0">
              <a:solidFill>
                <a:schemeClr val="lt1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743D48C-E0FD-49F1-ADA1-37C84C4E00C0}"/>
              </a:ext>
            </a:extLst>
          </p:cNvPr>
          <p:cNvSpPr/>
          <p:nvPr/>
        </p:nvSpPr>
        <p:spPr>
          <a:xfrm>
            <a:off x="652321" y="4267318"/>
            <a:ext cx="7673132" cy="14006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/>
              <a:t>”Det finns en stor potential i att utveckla och effektivisera IT-arbetet på samma gång. Nämnden för Intraservice ska göra systematiska insatser for att konsolidera och rationalisera IT-hanteringen inom Göteborgs Stad…”​</a:t>
            </a:r>
            <a:endParaRPr lang="sv-SE" b="1" dirty="0">
              <a:solidFill>
                <a:schemeClr val="lt1"/>
              </a:solidFill>
            </a:endParaRPr>
          </a:p>
        </p:txBody>
      </p:sp>
      <p:sp>
        <p:nvSpPr>
          <p:cNvPr id="9" name="textruta 7">
            <a:extLst>
              <a:ext uri="{FF2B5EF4-FFF2-40B4-BE49-F238E27FC236}">
                <a16:creationId xmlns:a16="http://schemas.microsoft.com/office/drawing/2014/main" id="{E5E918B8-A642-4806-BCF1-5938FA377081}"/>
              </a:ext>
            </a:extLst>
          </p:cNvPr>
          <p:cNvSpPr txBox="1"/>
          <p:nvPr/>
        </p:nvSpPr>
        <p:spPr>
          <a:xfrm>
            <a:off x="652322" y="1490263"/>
            <a:ext cx="7778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/>
              <a:t>Beslut i Kommunfullmäktige 2015-02-26:</a:t>
            </a:r>
          </a:p>
        </p:txBody>
      </p:sp>
      <p:sp>
        <p:nvSpPr>
          <p:cNvPr id="10" name="textruta 8">
            <a:extLst>
              <a:ext uri="{FF2B5EF4-FFF2-40B4-BE49-F238E27FC236}">
                <a16:creationId xmlns:a16="http://schemas.microsoft.com/office/drawing/2014/main" id="{BBD73860-CC5A-40E0-9277-09B374478FB3}"/>
              </a:ext>
            </a:extLst>
          </p:cNvPr>
          <p:cNvSpPr txBox="1"/>
          <p:nvPr/>
        </p:nvSpPr>
        <p:spPr>
          <a:xfrm>
            <a:off x="652321" y="3767780"/>
            <a:ext cx="7673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/>
              <a:t>Beslut i Kommunfullmäktige budget 2018:</a:t>
            </a:r>
          </a:p>
        </p:txBody>
      </p:sp>
    </p:spTree>
    <p:extLst>
      <p:ext uri="{BB962C8B-B14F-4D97-AF65-F5344CB8AC3E}">
        <p14:creationId xmlns:p14="http://schemas.microsoft.com/office/powerpoint/2010/main" val="117018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63574" y="363568"/>
            <a:ext cx="7796858" cy="5040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>
                <a:cs typeface="Calibri"/>
              </a:rPr>
              <a:t> Bakgrund - förstudie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9C87A06-6A42-4339-AE38-8560D5085D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03" t="14293" r="11685" b="24984"/>
          <a:stretch/>
        </p:blipFill>
        <p:spPr>
          <a:xfrm>
            <a:off x="770561" y="1263722"/>
            <a:ext cx="7946218" cy="444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8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63574" y="363568"/>
            <a:ext cx="7796858" cy="5040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>
                <a:cs typeface="Calibri"/>
              </a:rPr>
              <a:t> Bakgrund - förstudie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6C223E1-3E35-4635-A58C-6F11ED68E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91" t="14294" r="11798" b="23583"/>
          <a:stretch/>
        </p:blipFill>
        <p:spPr>
          <a:xfrm>
            <a:off x="760288" y="1356187"/>
            <a:ext cx="7318901" cy="41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3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63574" y="363568"/>
            <a:ext cx="7796858" cy="5040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>
                <a:cs typeface="Calibri"/>
              </a:rPr>
              <a:t> Bakgrund - förstudie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41802F6-BBAD-4FDF-B87C-20B1445C05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24" t="13947" r="11712" b="25157"/>
          <a:stretch/>
        </p:blipFill>
        <p:spPr>
          <a:xfrm>
            <a:off x="807481" y="1335640"/>
            <a:ext cx="7842130" cy="442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5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63574" y="363568"/>
            <a:ext cx="7796858" cy="5040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>
                <a:cs typeface="Calibri"/>
              </a:rPr>
              <a:t> Bakgrund - förstudie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D2195E-D38E-41FD-8493-F2C21D85A0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53" t="14095" r="11686" b="24981"/>
          <a:stretch/>
        </p:blipFill>
        <p:spPr>
          <a:xfrm>
            <a:off x="842480" y="1243172"/>
            <a:ext cx="7934446" cy="448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3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v-SE" dirty="0">
                <a:cs typeface="Calibri"/>
              </a:rPr>
              <a:t>Projektorganisation för förstudien</a:t>
            </a:r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96DFC81B-55B1-4020-92EC-C46D65BEA827}"/>
              </a:ext>
            </a:extLst>
          </p:cNvPr>
          <p:cNvSpPr/>
          <p:nvPr/>
        </p:nvSpPr>
        <p:spPr>
          <a:xfrm>
            <a:off x="3036014" y="1390436"/>
            <a:ext cx="239387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Styrgrupp</a:t>
            </a:r>
            <a:br>
              <a:rPr lang="sv-SE" dirty="0"/>
            </a:br>
            <a:endParaRPr lang="sv-SE" dirty="0"/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131801DF-1A3C-4DB6-9D97-20F63684F105}"/>
              </a:ext>
            </a:extLst>
          </p:cNvPr>
          <p:cNvSpPr/>
          <p:nvPr/>
        </p:nvSpPr>
        <p:spPr>
          <a:xfrm>
            <a:off x="3082247" y="2779702"/>
            <a:ext cx="230141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Projektledning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1661554D-E6B4-4619-A884-DE8DBB13F8F6}"/>
              </a:ext>
            </a:extLst>
          </p:cNvPr>
          <p:cNvSpPr/>
          <p:nvPr/>
        </p:nvSpPr>
        <p:spPr>
          <a:xfrm>
            <a:off x="663574" y="4615352"/>
            <a:ext cx="230141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Förstudie med fokus på leverans (beställar-perspektivet)	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CCE2AE70-FB0C-4E02-9079-F30F1EA87471}"/>
              </a:ext>
            </a:extLst>
          </p:cNvPr>
          <p:cNvSpPr/>
          <p:nvPr/>
        </p:nvSpPr>
        <p:spPr>
          <a:xfrm>
            <a:off x="3212387" y="4615352"/>
            <a:ext cx="230141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Förberedelser verksamhetsöverföring av Framtidens IT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0A10C3BC-E381-450E-A2E2-635B0D55D353}"/>
              </a:ext>
            </a:extLst>
          </p:cNvPr>
          <p:cNvSpPr/>
          <p:nvPr/>
        </p:nvSpPr>
        <p:spPr>
          <a:xfrm>
            <a:off x="5761200" y="4615352"/>
            <a:ext cx="230141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Påverkan på Göteborgslokaler </a:t>
            </a:r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05E5F306-BCF2-459D-933C-6AC4B2E09191}"/>
              </a:ext>
            </a:extLst>
          </p:cNvPr>
          <p:cNvCxnSpPr>
            <a:stCxn id="3" idx="2"/>
          </p:cNvCxnSpPr>
          <p:nvPr/>
        </p:nvCxnSpPr>
        <p:spPr>
          <a:xfrm flipH="1">
            <a:off x="4232952" y="3694102"/>
            <a:ext cx="1" cy="826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4AFF57E9-539F-4F95-935E-B512962D93A4}"/>
              </a:ext>
            </a:extLst>
          </p:cNvPr>
          <p:cNvCxnSpPr>
            <a:endCxn id="9" idx="0"/>
          </p:cNvCxnSpPr>
          <p:nvPr/>
        </p:nvCxnSpPr>
        <p:spPr>
          <a:xfrm>
            <a:off x="4232952" y="3832261"/>
            <a:ext cx="2678954" cy="783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5F4CA399-E3C8-493E-91CC-FA9F26A57420}"/>
              </a:ext>
            </a:extLst>
          </p:cNvPr>
          <p:cNvCxnSpPr>
            <a:endCxn id="7" idx="0"/>
          </p:cNvCxnSpPr>
          <p:nvPr/>
        </p:nvCxnSpPr>
        <p:spPr>
          <a:xfrm flipH="1">
            <a:off x="1814280" y="3832261"/>
            <a:ext cx="2418672" cy="783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B4F5B055-3ECA-48EB-8CE0-56E3323F1820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>
            <a:off x="4232953" y="2304836"/>
            <a:ext cx="0" cy="474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71A3F740-566B-4E6F-929D-9BF70A4BEA17}"/>
              </a:ext>
            </a:extLst>
          </p:cNvPr>
          <p:cNvSpPr txBox="1"/>
          <p:nvPr/>
        </p:nvSpPr>
        <p:spPr>
          <a:xfrm>
            <a:off x="5429892" y="937678"/>
            <a:ext cx="3528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Robert Hörnqvist, VD Göteborgslokaler</a:t>
            </a:r>
          </a:p>
          <a:p>
            <a:r>
              <a:rPr lang="sv-SE" dirty="0">
                <a:latin typeface="+mn-lt"/>
              </a:rPr>
              <a:t>Ulf Berglund, Ekonomichef, Familjebostäder</a:t>
            </a:r>
            <a:br>
              <a:rPr lang="sv-SE" dirty="0">
                <a:latin typeface="+mn-lt"/>
              </a:rPr>
            </a:br>
            <a:r>
              <a:rPr lang="sv-SE" dirty="0">
                <a:latin typeface="+mn-lt"/>
              </a:rPr>
              <a:t>Catharina Törnqvist, </a:t>
            </a:r>
            <a:r>
              <a:rPr lang="sv-SE" dirty="0" err="1">
                <a:latin typeface="+mn-lt"/>
              </a:rPr>
              <a:t>Adm</a:t>
            </a:r>
            <a:r>
              <a:rPr lang="sv-SE" dirty="0">
                <a:latin typeface="+mn-lt"/>
              </a:rPr>
              <a:t> chef, Poseidon</a:t>
            </a:r>
          </a:p>
          <a:p>
            <a:r>
              <a:rPr lang="sv-SE" dirty="0">
                <a:latin typeface="+mn-lt"/>
              </a:rPr>
              <a:t>Jessica Wejemark, Säkerhetschef, Framtiden</a:t>
            </a:r>
            <a:br>
              <a:rPr lang="sv-SE" dirty="0">
                <a:latin typeface="+mn-lt"/>
              </a:rPr>
            </a:br>
            <a:r>
              <a:rPr lang="sv-SE" dirty="0">
                <a:latin typeface="+mn-lt"/>
              </a:rPr>
              <a:t>Linda Björk, HR-chef, Framtiden</a:t>
            </a:r>
            <a:br>
              <a:rPr lang="sv-SE" dirty="0">
                <a:latin typeface="+mn-lt"/>
              </a:rPr>
            </a:br>
            <a:r>
              <a:rPr lang="sv-SE" dirty="0">
                <a:latin typeface="+mn-lt"/>
              </a:rPr>
              <a:t>Maritha Enström, Kvalitets- &amp; digitaliserings-</a:t>
            </a:r>
            <a:br>
              <a:rPr lang="sv-SE" dirty="0">
                <a:latin typeface="+mn-lt"/>
              </a:rPr>
            </a:br>
            <a:r>
              <a:rPr lang="sv-SE" dirty="0">
                <a:latin typeface="+mn-lt"/>
              </a:rPr>
              <a:t>ansvarig, Higab</a:t>
            </a:r>
            <a:br>
              <a:rPr lang="sv-SE" dirty="0">
                <a:latin typeface="+mn-lt"/>
              </a:rPr>
            </a:br>
            <a:r>
              <a:rPr lang="sv-SE" dirty="0">
                <a:latin typeface="+mn-lt"/>
              </a:rPr>
              <a:t>Tullan Nilsson, IT-strateg, Framtiden</a:t>
            </a:r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62660D4F-28D8-4E58-A108-C41C1E44CF54}"/>
              </a:ext>
            </a:extLst>
          </p:cNvPr>
          <p:cNvCxnSpPr>
            <a:cxnSpLocks/>
          </p:cNvCxnSpPr>
          <p:nvPr/>
        </p:nvCxnSpPr>
        <p:spPr>
          <a:xfrm flipH="1">
            <a:off x="2272045" y="3262749"/>
            <a:ext cx="73235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A5457C88-B41A-4601-8DCB-094B55D53F88}"/>
              </a:ext>
            </a:extLst>
          </p:cNvPr>
          <p:cNvCxnSpPr>
            <a:stCxn id="2" idx="1"/>
          </p:cNvCxnSpPr>
          <p:nvPr/>
        </p:nvCxnSpPr>
        <p:spPr>
          <a:xfrm flipH="1">
            <a:off x="2095928" y="1847636"/>
            <a:ext cx="940086" cy="171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Rektangel: rundade hörn 21">
            <a:extLst>
              <a:ext uri="{FF2B5EF4-FFF2-40B4-BE49-F238E27FC236}">
                <a16:creationId xmlns:a16="http://schemas.microsoft.com/office/drawing/2014/main" id="{D8B06B9B-D782-4275-918A-DA6A75E6EBFB}"/>
              </a:ext>
            </a:extLst>
          </p:cNvPr>
          <p:cNvSpPr/>
          <p:nvPr/>
        </p:nvSpPr>
        <p:spPr>
          <a:xfrm>
            <a:off x="873302" y="1352221"/>
            <a:ext cx="1284547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Intraservice</a:t>
            </a:r>
            <a:br>
              <a:rPr lang="sv-SE" dirty="0"/>
            </a:br>
            <a:r>
              <a:rPr lang="sv-SE" dirty="0"/>
              <a:t>Styrgrupp</a:t>
            </a:r>
            <a:br>
              <a:rPr lang="sv-SE" dirty="0"/>
            </a:br>
            <a:endParaRPr lang="sv-SE" dirty="0"/>
          </a:p>
        </p:txBody>
      </p:sp>
      <p:sp>
        <p:nvSpPr>
          <p:cNvPr id="23" name="Rektangel: rundade hörn 22">
            <a:extLst>
              <a:ext uri="{FF2B5EF4-FFF2-40B4-BE49-F238E27FC236}">
                <a16:creationId xmlns:a16="http://schemas.microsoft.com/office/drawing/2014/main" id="{A7138A80-B2B3-4B01-825E-C47443E285E7}"/>
              </a:ext>
            </a:extLst>
          </p:cNvPr>
          <p:cNvSpPr/>
          <p:nvPr/>
        </p:nvSpPr>
        <p:spPr>
          <a:xfrm>
            <a:off x="868026" y="2917861"/>
            <a:ext cx="1284547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Intraservice</a:t>
            </a:r>
            <a:br>
              <a:rPr lang="sv-SE" dirty="0"/>
            </a:br>
            <a:r>
              <a:rPr lang="sv-SE" dirty="0"/>
              <a:t>Projekt-organisation</a:t>
            </a:r>
            <a:br>
              <a:rPr lang="sv-SE" dirty="0"/>
            </a:br>
            <a:endParaRPr lang="sv-SE" dirty="0"/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E1B944F6-F7C4-4E08-A866-92FB71726FDA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 flipH="1">
            <a:off x="1510300" y="2266621"/>
            <a:ext cx="5276" cy="651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AB7F5207-7C97-424D-82AC-1D182F70FCB8}"/>
              </a:ext>
            </a:extLst>
          </p:cNvPr>
          <p:cNvSpPr txBox="1"/>
          <p:nvPr/>
        </p:nvSpPr>
        <p:spPr>
          <a:xfrm>
            <a:off x="5768872" y="5621743"/>
            <a:ext cx="237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Ansvarig: Michael Bäckegren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A6CCC593-3A93-4396-93EC-F05DD87F5F5E}"/>
              </a:ext>
            </a:extLst>
          </p:cNvPr>
          <p:cNvSpPr txBox="1"/>
          <p:nvPr/>
        </p:nvSpPr>
        <p:spPr>
          <a:xfrm>
            <a:off x="559189" y="5634901"/>
            <a:ext cx="2798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Projektledare: Nicklas Hallberg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93787105-F83F-4517-8691-ED6F927BBB7D}"/>
              </a:ext>
            </a:extLst>
          </p:cNvPr>
          <p:cNvSpPr txBox="1"/>
          <p:nvPr/>
        </p:nvSpPr>
        <p:spPr>
          <a:xfrm>
            <a:off x="3117420" y="5634900"/>
            <a:ext cx="34066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Beslutsprocess: Moderbolaget</a:t>
            </a:r>
          </a:p>
          <a:p>
            <a:r>
              <a:rPr lang="sv-SE" dirty="0">
                <a:latin typeface="+mn-lt"/>
              </a:rPr>
              <a:t>HR- och personal: Michael Bäckegren</a:t>
            </a:r>
            <a:br>
              <a:rPr lang="sv-SE" dirty="0">
                <a:latin typeface="+mn-lt"/>
              </a:rPr>
            </a:br>
            <a:r>
              <a:rPr lang="sv-SE" dirty="0">
                <a:latin typeface="+mn-lt"/>
              </a:rPr>
              <a:t>med stöd av Linda Björk	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C15F6916-7119-4448-9222-4EAFB4A30FDE}"/>
              </a:ext>
            </a:extLst>
          </p:cNvPr>
          <p:cNvSpPr txBox="1"/>
          <p:nvPr/>
        </p:nvSpPr>
        <p:spPr>
          <a:xfrm>
            <a:off x="5461502" y="3139022"/>
            <a:ext cx="237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Projektledare: Tullan Nilsson</a:t>
            </a:r>
          </a:p>
        </p:txBody>
      </p:sp>
    </p:spTree>
    <p:extLst>
      <p:ext uri="{BB962C8B-B14F-4D97-AF65-F5344CB8AC3E}">
        <p14:creationId xmlns:p14="http://schemas.microsoft.com/office/powerpoint/2010/main" val="3740317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351337" y="242807"/>
            <a:ext cx="7796858" cy="50405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v-SE" dirty="0">
                <a:cs typeface="Calibri"/>
              </a:rPr>
              <a:t>Projektorganisation för förstudien</a:t>
            </a:r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96DFC81B-55B1-4020-92EC-C46D65BEA827}"/>
              </a:ext>
            </a:extLst>
          </p:cNvPr>
          <p:cNvSpPr/>
          <p:nvPr/>
        </p:nvSpPr>
        <p:spPr>
          <a:xfrm>
            <a:off x="3960687" y="1390436"/>
            <a:ext cx="239387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Styrgrupp</a:t>
            </a:r>
            <a:br>
              <a:rPr lang="sv-SE" dirty="0"/>
            </a:br>
            <a:endParaRPr lang="sv-SE" dirty="0"/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131801DF-1A3C-4DB6-9D97-20F63684F105}"/>
              </a:ext>
            </a:extLst>
          </p:cNvPr>
          <p:cNvSpPr/>
          <p:nvPr/>
        </p:nvSpPr>
        <p:spPr>
          <a:xfrm>
            <a:off x="4006920" y="2779702"/>
            <a:ext cx="230141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Projektledning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1661554D-E6B4-4619-A884-DE8DBB13F8F6}"/>
              </a:ext>
            </a:extLst>
          </p:cNvPr>
          <p:cNvSpPr/>
          <p:nvPr/>
        </p:nvSpPr>
        <p:spPr>
          <a:xfrm>
            <a:off x="1550578" y="4617607"/>
            <a:ext cx="230141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Förstudie med fokus på leverans (beställar-perspektivet)	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CCE2AE70-FB0C-4E02-9079-F30F1EA87471}"/>
              </a:ext>
            </a:extLst>
          </p:cNvPr>
          <p:cNvSpPr/>
          <p:nvPr/>
        </p:nvSpPr>
        <p:spPr>
          <a:xfrm>
            <a:off x="4137060" y="4615352"/>
            <a:ext cx="230141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HR- verksamhetsöverföring och personalfrågor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0A10C3BC-E381-450E-A2E2-635B0D55D353}"/>
              </a:ext>
            </a:extLst>
          </p:cNvPr>
          <p:cNvSpPr/>
          <p:nvPr/>
        </p:nvSpPr>
        <p:spPr>
          <a:xfrm>
            <a:off x="6685873" y="4615352"/>
            <a:ext cx="230141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Påverkan på Göteborgslokaler </a:t>
            </a:r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05E5F306-BCF2-459D-933C-6AC4B2E09191}"/>
              </a:ext>
            </a:extLst>
          </p:cNvPr>
          <p:cNvCxnSpPr>
            <a:stCxn id="3" idx="2"/>
          </p:cNvCxnSpPr>
          <p:nvPr/>
        </p:nvCxnSpPr>
        <p:spPr>
          <a:xfrm flipH="1">
            <a:off x="5157625" y="3694102"/>
            <a:ext cx="1" cy="826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4AFF57E9-539F-4F95-935E-B512962D93A4}"/>
              </a:ext>
            </a:extLst>
          </p:cNvPr>
          <p:cNvCxnSpPr>
            <a:endCxn id="9" idx="0"/>
          </p:cNvCxnSpPr>
          <p:nvPr/>
        </p:nvCxnSpPr>
        <p:spPr>
          <a:xfrm>
            <a:off x="5157625" y="3832261"/>
            <a:ext cx="2678954" cy="783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5F4CA399-E3C8-493E-91CC-FA9F26A57420}"/>
              </a:ext>
            </a:extLst>
          </p:cNvPr>
          <p:cNvCxnSpPr>
            <a:endCxn id="7" idx="0"/>
          </p:cNvCxnSpPr>
          <p:nvPr/>
        </p:nvCxnSpPr>
        <p:spPr>
          <a:xfrm flipH="1">
            <a:off x="2701284" y="3834516"/>
            <a:ext cx="2418672" cy="783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B4F5B055-3ECA-48EB-8CE0-56E3323F1820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>
            <a:off x="5157626" y="2304836"/>
            <a:ext cx="0" cy="474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62660D4F-28D8-4E58-A108-C41C1E44CF54}"/>
              </a:ext>
            </a:extLst>
          </p:cNvPr>
          <p:cNvCxnSpPr>
            <a:cxnSpLocks/>
          </p:cNvCxnSpPr>
          <p:nvPr/>
        </p:nvCxnSpPr>
        <p:spPr>
          <a:xfrm flipH="1">
            <a:off x="2272045" y="3262749"/>
            <a:ext cx="73235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A5457C88-B41A-4601-8DCB-094B55D53F88}"/>
              </a:ext>
            </a:extLst>
          </p:cNvPr>
          <p:cNvCxnSpPr>
            <a:stCxn id="2" idx="1"/>
          </p:cNvCxnSpPr>
          <p:nvPr/>
        </p:nvCxnSpPr>
        <p:spPr>
          <a:xfrm flipH="1">
            <a:off x="3020601" y="1847636"/>
            <a:ext cx="940086" cy="171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Rektangel: rundade hörn 21">
            <a:extLst>
              <a:ext uri="{FF2B5EF4-FFF2-40B4-BE49-F238E27FC236}">
                <a16:creationId xmlns:a16="http://schemas.microsoft.com/office/drawing/2014/main" id="{D8B06B9B-D782-4275-918A-DA6A75E6EBFB}"/>
              </a:ext>
            </a:extLst>
          </p:cNvPr>
          <p:cNvSpPr/>
          <p:nvPr/>
        </p:nvSpPr>
        <p:spPr>
          <a:xfrm>
            <a:off x="2362129" y="1354296"/>
            <a:ext cx="1284547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Intraservice</a:t>
            </a:r>
            <a:br>
              <a:rPr lang="sv-SE" dirty="0"/>
            </a:br>
            <a:r>
              <a:rPr lang="sv-SE" dirty="0"/>
              <a:t>Styrgrupp</a:t>
            </a:r>
            <a:br>
              <a:rPr lang="sv-SE" dirty="0"/>
            </a:br>
            <a:endParaRPr lang="sv-SE" dirty="0"/>
          </a:p>
        </p:txBody>
      </p:sp>
      <p:sp>
        <p:nvSpPr>
          <p:cNvPr id="23" name="Rektangel: rundade hörn 22">
            <a:extLst>
              <a:ext uri="{FF2B5EF4-FFF2-40B4-BE49-F238E27FC236}">
                <a16:creationId xmlns:a16="http://schemas.microsoft.com/office/drawing/2014/main" id="{A7138A80-B2B3-4B01-825E-C47443E285E7}"/>
              </a:ext>
            </a:extLst>
          </p:cNvPr>
          <p:cNvSpPr/>
          <p:nvPr/>
        </p:nvSpPr>
        <p:spPr>
          <a:xfrm>
            <a:off x="2362129" y="2901716"/>
            <a:ext cx="1284547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Intraservice</a:t>
            </a:r>
            <a:br>
              <a:rPr lang="sv-SE" dirty="0"/>
            </a:br>
            <a:r>
              <a:rPr lang="sv-SE" dirty="0"/>
              <a:t>Projekt-organisation</a:t>
            </a:r>
            <a:br>
              <a:rPr lang="sv-SE" dirty="0"/>
            </a:br>
            <a:endParaRPr lang="sv-SE" dirty="0"/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E1B944F6-F7C4-4E08-A866-92FB71726FDA}"/>
              </a:ext>
            </a:extLst>
          </p:cNvPr>
          <p:cNvCxnSpPr>
            <a:stCxn id="22" idx="2"/>
            <a:endCxn id="23" idx="0"/>
          </p:cNvCxnSpPr>
          <p:nvPr/>
        </p:nvCxnSpPr>
        <p:spPr>
          <a:xfrm>
            <a:off x="3004403" y="2268696"/>
            <a:ext cx="0" cy="633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ruta 23">
            <a:extLst>
              <a:ext uri="{FF2B5EF4-FFF2-40B4-BE49-F238E27FC236}">
                <a16:creationId xmlns:a16="http://schemas.microsoft.com/office/drawing/2014/main" id="{C45DA788-C733-4ED7-9E9A-781ACFD7BB39}"/>
              </a:ext>
            </a:extLst>
          </p:cNvPr>
          <p:cNvSpPr txBox="1"/>
          <p:nvPr/>
        </p:nvSpPr>
        <p:spPr>
          <a:xfrm>
            <a:off x="317320" y="3208477"/>
            <a:ext cx="237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+mn-lt"/>
              </a:rPr>
              <a:t>Projektledare: Hans Wendt</a:t>
            </a:r>
            <a:br>
              <a:rPr lang="sv-SE" sz="1000" dirty="0">
                <a:latin typeface="+mn-lt"/>
              </a:rPr>
            </a:br>
            <a:r>
              <a:rPr lang="sv-SE" sz="1000" dirty="0">
                <a:latin typeface="+mn-lt"/>
              </a:rPr>
              <a:t>Arkitektgrupp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FA67ADBB-74A0-4E5B-9279-9F660E9BD76C}"/>
              </a:ext>
            </a:extLst>
          </p:cNvPr>
          <p:cNvSpPr txBox="1"/>
          <p:nvPr/>
        </p:nvSpPr>
        <p:spPr>
          <a:xfrm>
            <a:off x="349625" y="1315023"/>
            <a:ext cx="20886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+mn-lt"/>
              </a:rPr>
              <a:t>Lena Eineving, Intraservice Projektägare</a:t>
            </a:r>
          </a:p>
          <a:p>
            <a:r>
              <a:rPr lang="sv-SE" sz="1000" dirty="0">
                <a:latin typeface="+mn-lt"/>
              </a:rPr>
              <a:t>Anders Söderberg, Stadshus AB</a:t>
            </a:r>
            <a:br>
              <a:rPr lang="sv-SE" sz="1000" dirty="0">
                <a:latin typeface="+mn-lt"/>
              </a:rPr>
            </a:br>
            <a:r>
              <a:rPr lang="sv-SE" sz="1000" dirty="0">
                <a:latin typeface="+mn-lt"/>
              </a:rPr>
              <a:t>Bernt Sundström, Stadshus AB</a:t>
            </a:r>
            <a:br>
              <a:rPr lang="sv-SE" sz="1000" dirty="0">
                <a:latin typeface="+mn-lt"/>
              </a:rPr>
            </a:br>
            <a:r>
              <a:rPr lang="sv-SE" sz="1000" dirty="0">
                <a:latin typeface="+mn-lt"/>
              </a:rPr>
              <a:t>Charlotta Öh Brorsson, HR Intraservice</a:t>
            </a:r>
            <a:br>
              <a:rPr lang="sv-SE" sz="1000" dirty="0">
                <a:latin typeface="+mn-lt"/>
              </a:rPr>
            </a:br>
            <a:r>
              <a:rPr lang="sv-SE" sz="1000" dirty="0">
                <a:latin typeface="+mn-lt"/>
              </a:rPr>
              <a:t>Charlott Johansson, Tjänsteansvarig Intraservice</a:t>
            </a:r>
            <a:br>
              <a:rPr lang="sv-SE" sz="1000" dirty="0">
                <a:latin typeface="+mn-lt"/>
              </a:rPr>
            </a:br>
            <a:r>
              <a:rPr lang="sv-SE" sz="1000" dirty="0">
                <a:latin typeface="+mn-lt"/>
              </a:rPr>
              <a:t>Ove Hellmers Eberhard, IT-portfölj, Intraservice</a:t>
            </a:r>
          </a:p>
        </p:txBody>
      </p:sp>
    </p:spTree>
    <p:extLst>
      <p:ext uri="{BB962C8B-B14F-4D97-AF65-F5344CB8AC3E}">
        <p14:creationId xmlns:p14="http://schemas.microsoft.com/office/powerpoint/2010/main" val="364080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27DF4-796C-4BEE-800C-67EEA2BA2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574" y="1176648"/>
            <a:ext cx="7448605" cy="4833734"/>
          </a:xfrm>
        </p:spPr>
        <p:txBody>
          <a:bodyPr>
            <a:normAutofit fontScale="77500" lnSpcReduction="20000"/>
          </a:bodyPr>
          <a:lstStyle/>
          <a:p>
            <a:r>
              <a:rPr lang="sv-SE" sz="2400" dirty="0"/>
              <a:t>Initiering och genomförande av en förstudie för att säkerställa fortsatt leverans till rimlig kostnad och i enlighet med verksamhetens behov. 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Förstudien är planerad att genomföras november – februari.</a:t>
            </a:r>
          </a:p>
          <a:p>
            <a:pPr lvl="1"/>
            <a:r>
              <a:rPr lang="sv-SE" sz="2000" dirty="0"/>
              <a:t>Mappning av nuvarande funktionalitet mot Intraservice erbjudande</a:t>
            </a:r>
          </a:p>
          <a:p>
            <a:pPr lvl="1"/>
            <a:r>
              <a:rPr lang="sv-SE" sz="2000" dirty="0"/>
              <a:t>Hantering av delar som inte omfattas av Intraservice erbjudande</a:t>
            </a:r>
          </a:p>
          <a:p>
            <a:pPr lvl="1"/>
            <a:r>
              <a:rPr lang="sv-SE" sz="2000" dirty="0"/>
              <a:t>Kravställning på önskemål som inte uppfylls idag, t ex övervakning 24/7</a:t>
            </a:r>
          </a:p>
          <a:p>
            <a:pPr lvl="1"/>
            <a:r>
              <a:rPr lang="sv-SE" sz="2000" dirty="0"/>
              <a:t>Kostnadsbild</a:t>
            </a:r>
          </a:p>
          <a:p>
            <a:pPr lvl="1"/>
            <a:r>
              <a:rPr lang="sv-SE" sz="2000" dirty="0"/>
              <a:t>Riskanalys</a:t>
            </a:r>
          </a:p>
          <a:p>
            <a:pPr lvl="1"/>
            <a:r>
              <a:rPr lang="sv-SE" sz="2000" dirty="0"/>
              <a:t>Omvärldsbevakning </a:t>
            </a:r>
          </a:p>
          <a:p>
            <a:pPr lvl="1"/>
            <a:r>
              <a:rPr lang="sv-SE" sz="2000" dirty="0"/>
              <a:t>Förslag på genomförande</a:t>
            </a:r>
          </a:p>
          <a:p>
            <a:pPr lvl="1"/>
            <a:r>
              <a:rPr lang="sv-SE" sz="2000" dirty="0"/>
              <a:t>Värdering av </a:t>
            </a:r>
            <a:r>
              <a:rPr lang="sv-SE" sz="2000" dirty="0" err="1"/>
              <a:t>SLA:er</a:t>
            </a:r>
            <a:r>
              <a:rPr lang="sv-SE" sz="2000" dirty="0"/>
              <a:t> och avtal </a:t>
            </a:r>
          </a:p>
          <a:p>
            <a:pPr lvl="1"/>
            <a:endParaRPr lang="sv-SE" sz="2000" dirty="0"/>
          </a:p>
          <a:p>
            <a:pPr lvl="1">
              <a:buFont typeface="Symbol" panose="05050102010706020507" pitchFamily="18" charset="2"/>
              <a:buChar char="Þ"/>
            </a:pPr>
            <a:r>
              <a:rPr lang="sv-SE" sz="2000" b="1" dirty="0"/>
              <a:t>Förstudien ska resultera i ett beslutsunderlag som ligger till grund för fortsatt arbete</a:t>
            </a:r>
          </a:p>
          <a:p>
            <a:pPr marL="361950" lvl="1" indent="0">
              <a:buNone/>
            </a:pPr>
            <a:endParaRPr lang="sv-SE" sz="2000" dirty="0"/>
          </a:p>
          <a:p>
            <a:pPr marL="361950" lvl="1" indent="0">
              <a:buNone/>
            </a:pPr>
            <a:r>
              <a:rPr lang="sv-SE" sz="2000" dirty="0"/>
              <a:t>Förstudien kräver deltagande från Framtidens IT, Intraservice och IT-personal på samtliga bolag. </a:t>
            </a:r>
            <a:br>
              <a:rPr lang="sv-SE" sz="2000" dirty="0"/>
            </a:br>
            <a:endParaRPr lang="sv-SE" sz="2000" dirty="0"/>
          </a:p>
          <a:p>
            <a:endParaRPr lang="sv-SE" sz="2400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63574" y="363568"/>
            <a:ext cx="7796858" cy="5040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>
                <a:cs typeface="Calibri"/>
              </a:rPr>
              <a:t> Förstudie med fokus på leverans</a:t>
            </a:r>
          </a:p>
        </p:txBody>
      </p:sp>
    </p:spTree>
    <p:extLst>
      <p:ext uri="{BB962C8B-B14F-4D97-AF65-F5344CB8AC3E}">
        <p14:creationId xmlns:p14="http://schemas.microsoft.com/office/powerpoint/2010/main" val="3012899087"/>
      </p:ext>
    </p:extLst>
  </p:cSld>
  <p:clrMapOvr>
    <a:masterClrMapping/>
  </p:clrMapOvr>
</p:sld>
</file>

<file path=ppt/theme/theme1.xml><?xml version="1.0" encoding="utf-8"?>
<a:theme xmlns:a="http://schemas.openxmlformats.org/drawingml/2006/main" name="Framtidens powerpointmall">
  <a:themeElements>
    <a:clrScheme name="Framtiden">
      <a:dk1>
        <a:srgbClr val="000000"/>
      </a:dk1>
      <a:lt1>
        <a:sysClr val="window" lastClr="FFFFFF"/>
      </a:lt1>
      <a:dk2>
        <a:srgbClr val="C05131"/>
      </a:dk2>
      <a:lt2>
        <a:srgbClr val="EEECE1"/>
      </a:lt2>
      <a:accent1>
        <a:srgbClr val="84BD00"/>
      </a:accent1>
      <a:accent2>
        <a:srgbClr val="CE0058"/>
      </a:accent2>
      <a:accent3>
        <a:srgbClr val="DE7C00"/>
      </a:accent3>
      <a:accent4>
        <a:srgbClr val="0067B9"/>
      </a:accent4>
      <a:accent5>
        <a:srgbClr val="C05131"/>
      </a:accent5>
      <a:accent6>
        <a:srgbClr val="A59C94"/>
      </a:accent6>
      <a:hlink>
        <a:srgbClr val="84BD00"/>
      </a:hlink>
      <a:folHlink>
        <a:srgbClr val="A59C94"/>
      </a:folHlink>
    </a:clrScheme>
    <a:fontScheme name="Framtidens teckensnit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Anpassad formgivning">
  <a:themeElements>
    <a:clrScheme name="Framtiden">
      <a:dk1>
        <a:srgbClr val="000000"/>
      </a:dk1>
      <a:lt1>
        <a:sysClr val="window" lastClr="FFFFFF"/>
      </a:lt1>
      <a:dk2>
        <a:srgbClr val="C05131"/>
      </a:dk2>
      <a:lt2>
        <a:srgbClr val="EEECE1"/>
      </a:lt2>
      <a:accent1>
        <a:srgbClr val="84BD00"/>
      </a:accent1>
      <a:accent2>
        <a:srgbClr val="CE0058"/>
      </a:accent2>
      <a:accent3>
        <a:srgbClr val="DE7C00"/>
      </a:accent3>
      <a:accent4>
        <a:srgbClr val="0067B9"/>
      </a:accent4>
      <a:accent5>
        <a:srgbClr val="C05131"/>
      </a:accent5>
      <a:accent6>
        <a:srgbClr val="A59C94"/>
      </a:accent6>
      <a:hlink>
        <a:srgbClr val="84BD00"/>
      </a:hlink>
      <a:folHlink>
        <a:srgbClr val="A59C94"/>
      </a:folHlink>
    </a:clrScheme>
    <a:fontScheme name="Framtidens teckensnit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Anpassad formgivning">
  <a:themeElements>
    <a:clrScheme name="Framtiden">
      <a:dk1>
        <a:srgbClr val="000000"/>
      </a:dk1>
      <a:lt1>
        <a:sysClr val="window" lastClr="FFFFFF"/>
      </a:lt1>
      <a:dk2>
        <a:srgbClr val="C05131"/>
      </a:dk2>
      <a:lt2>
        <a:srgbClr val="EEECE1"/>
      </a:lt2>
      <a:accent1>
        <a:srgbClr val="84BD00"/>
      </a:accent1>
      <a:accent2>
        <a:srgbClr val="CE0058"/>
      </a:accent2>
      <a:accent3>
        <a:srgbClr val="DE7C00"/>
      </a:accent3>
      <a:accent4>
        <a:srgbClr val="0067B9"/>
      </a:accent4>
      <a:accent5>
        <a:srgbClr val="C05131"/>
      </a:accent5>
      <a:accent6>
        <a:srgbClr val="A59C94"/>
      </a:accent6>
      <a:hlink>
        <a:srgbClr val="84BD00"/>
      </a:hlink>
      <a:folHlink>
        <a:srgbClr val="A59C94"/>
      </a:folHlink>
    </a:clrScheme>
    <a:fontScheme name="Framtidens teckensnit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Anpassad formgivning">
  <a:themeElements>
    <a:clrScheme name="Framtiden">
      <a:dk1>
        <a:srgbClr val="000000"/>
      </a:dk1>
      <a:lt1>
        <a:sysClr val="window" lastClr="FFFFFF"/>
      </a:lt1>
      <a:dk2>
        <a:srgbClr val="C05131"/>
      </a:dk2>
      <a:lt2>
        <a:srgbClr val="EEECE1"/>
      </a:lt2>
      <a:accent1>
        <a:srgbClr val="84BD00"/>
      </a:accent1>
      <a:accent2>
        <a:srgbClr val="CE0058"/>
      </a:accent2>
      <a:accent3>
        <a:srgbClr val="DE7C00"/>
      </a:accent3>
      <a:accent4>
        <a:srgbClr val="0067B9"/>
      </a:accent4>
      <a:accent5>
        <a:srgbClr val="C05131"/>
      </a:accent5>
      <a:accent6>
        <a:srgbClr val="A59C94"/>
      </a:accent6>
      <a:hlink>
        <a:srgbClr val="84BD00"/>
      </a:hlink>
      <a:folHlink>
        <a:srgbClr val="A59C94"/>
      </a:folHlink>
    </a:clrScheme>
    <a:fontScheme name="Framtidens teckensnit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test2">
  <a:themeElements>
    <a:clrScheme name="Framtiden">
      <a:dk1>
        <a:srgbClr val="000000"/>
      </a:dk1>
      <a:lt1>
        <a:sysClr val="window" lastClr="FFFFFF"/>
      </a:lt1>
      <a:dk2>
        <a:srgbClr val="C05131"/>
      </a:dk2>
      <a:lt2>
        <a:srgbClr val="EEECE1"/>
      </a:lt2>
      <a:accent1>
        <a:srgbClr val="84BD00"/>
      </a:accent1>
      <a:accent2>
        <a:srgbClr val="CE0058"/>
      </a:accent2>
      <a:accent3>
        <a:srgbClr val="DE7C00"/>
      </a:accent3>
      <a:accent4>
        <a:srgbClr val="0067B9"/>
      </a:accent4>
      <a:accent5>
        <a:srgbClr val="C05131"/>
      </a:accent5>
      <a:accent6>
        <a:srgbClr val="A59C94"/>
      </a:accent6>
      <a:hlink>
        <a:srgbClr val="84BD00"/>
      </a:hlink>
      <a:folHlink>
        <a:srgbClr val="A59C94"/>
      </a:folHlink>
    </a:clrScheme>
    <a:fontScheme name="Framtidens teckensnit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st2">
  <a:themeElements>
    <a:clrScheme name="Framtiden">
      <a:dk1>
        <a:srgbClr val="000000"/>
      </a:dk1>
      <a:lt1>
        <a:sysClr val="window" lastClr="FFFFFF"/>
      </a:lt1>
      <a:dk2>
        <a:srgbClr val="C05131"/>
      </a:dk2>
      <a:lt2>
        <a:srgbClr val="EEECE1"/>
      </a:lt2>
      <a:accent1>
        <a:srgbClr val="84BD00"/>
      </a:accent1>
      <a:accent2>
        <a:srgbClr val="CE0058"/>
      </a:accent2>
      <a:accent3>
        <a:srgbClr val="DE7C00"/>
      </a:accent3>
      <a:accent4>
        <a:srgbClr val="0067B9"/>
      </a:accent4>
      <a:accent5>
        <a:srgbClr val="C05131"/>
      </a:accent5>
      <a:accent6>
        <a:srgbClr val="A59C94"/>
      </a:accent6>
      <a:hlink>
        <a:srgbClr val="84BD00"/>
      </a:hlink>
      <a:folHlink>
        <a:srgbClr val="A59C94"/>
      </a:folHlink>
    </a:clrScheme>
    <a:fontScheme name="Framtidens teckensnit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Anpassad formgivning">
  <a:themeElements>
    <a:clrScheme name="Framtiden">
      <a:dk1>
        <a:srgbClr val="000000"/>
      </a:dk1>
      <a:lt1>
        <a:sysClr val="window" lastClr="FFFFFF"/>
      </a:lt1>
      <a:dk2>
        <a:srgbClr val="C05131"/>
      </a:dk2>
      <a:lt2>
        <a:srgbClr val="EEECE1"/>
      </a:lt2>
      <a:accent1>
        <a:srgbClr val="84BD00"/>
      </a:accent1>
      <a:accent2>
        <a:srgbClr val="CE0058"/>
      </a:accent2>
      <a:accent3>
        <a:srgbClr val="DE7C00"/>
      </a:accent3>
      <a:accent4>
        <a:srgbClr val="0067B9"/>
      </a:accent4>
      <a:accent5>
        <a:srgbClr val="C05131"/>
      </a:accent5>
      <a:accent6>
        <a:srgbClr val="A59C94"/>
      </a:accent6>
      <a:hlink>
        <a:srgbClr val="84BD00"/>
      </a:hlink>
      <a:folHlink>
        <a:srgbClr val="A59C94"/>
      </a:folHlink>
    </a:clrScheme>
    <a:fontScheme name="Framtidens teckensnit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Anpassad formgivning">
  <a:themeElements>
    <a:clrScheme name="Framtiden">
      <a:dk1>
        <a:srgbClr val="000000"/>
      </a:dk1>
      <a:lt1>
        <a:sysClr val="window" lastClr="FFFFFF"/>
      </a:lt1>
      <a:dk2>
        <a:srgbClr val="C05131"/>
      </a:dk2>
      <a:lt2>
        <a:srgbClr val="EEECE1"/>
      </a:lt2>
      <a:accent1>
        <a:srgbClr val="84BD00"/>
      </a:accent1>
      <a:accent2>
        <a:srgbClr val="CE0058"/>
      </a:accent2>
      <a:accent3>
        <a:srgbClr val="DE7C00"/>
      </a:accent3>
      <a:accent4>
        <a:srgbClr val="0067B9"/>
      </a:accent4>
      <a:accent5>
        <a:srgbClr val="C05131"/>
      </a:accent5>
      <a:accent6>
        <a:srgbClr val="A59C94"/>
      </a:accent6>
      <a:hlink>
        <a:srgbClr val="84BD00"/>
      </a:hlink>
      <a:folHlink>
        <a:srgbClr val="A59C94"/>
      </a:folHlink>
    </a:clrScheme>
    <a:fontScheme name="Framtidens teckensnit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Anpassad formgivning">
  <a:themeElements>
    <a:clrScheme name="Framtiden">
      <a:dk1>
        <a:srgbClr val="000000"/>
      </a:dk1>
      <a:lt1>
        <a:sysClr val="window" lastClr="FFFFFF"/>
      </a:lt1>
      <a:dk2>
        <a:srgbClr val="C05131"/>
      </a:dk2>
      <a:lt2>
        <a:srgbClr val="EEECE1"/>
      </a:lt2>
      <a:accent1>
        <a:srgbClr val="84BD00"/>
      </a:accent1>
      <a:accent2>
        <a:srgbClr val="CE0058"/>
      </a:accent2>
      <a:accent3>
        <a:srgbClr val="DE7C00"/>
      </a:accent3>
      <a:accent4>
        <a:srgbClr val="0067B9"/>
      </a:accent4>
      <a:accent5>
        <a:srgbClr val="C05131"/>
      </a:accent5>
      <a:accent6>
        <a:srgbClr val="A59C94"/>
      </a:accent6>
      <a:hlink>
        <a:srgbClr val="84BD00"/>
      </a:hlink>
      <a:folHlink>
        <a:srgbClr val="A59C94"/>
      </a:folHlink>
    </a:clrScheme>
    <a:fontScheme name="Framtidens teckensnit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Anpassad formgivning">
  <a:themeElements>
    <a:clrScheme name="Framtiden">
      <a:dk1>
        <a:srgbClr val="000000"/>
      </a:dk1>
      <a:lt1>
        <a:sysClr val="window" lastClr="FFFFFF"/>
      </a:lt1>
      <a:dk2>
        <a:srgbClr val="C05131"/>
      </a:dk2>
      <a:lt2>
        <a:srgbClr val="EEECE1"/>
      </a:lt2>
      <a:accent1>
        <a:srgbClr val="84BD00"/>
      </a:accent1>
      <a:accent2>
        <a:srgbClr val="CE0058"/>
      </a:accent2>
      <a:accent3>
        <a:srgbClr val="DE7C00"/>
      </a:accent3>
      <a:accent4>
        <a:srgbClr val="0067B9"/>
      </a:accent4>
      <a:accent5>
        <a:srgbClr val="C05131"/>
      </a:accent5>
      <a:accent6>
        <a:srgbClr val="A59C94"/>
      </a:accent6>
      <a:hlink>
        <a:srgbClr val="84BD00"/>
      </a:hlink>
      <a:folHlink>
        <a:srgbClr val="A59C94"/>
      </a:folHlink>
    </a:clrScheme>
    <a:fontScheme name="Framtidens teckensnit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Anpassad formgivning">
  <a:themeElements>
    <a:clrScheme name="Framtiden">
      <a:dk1>
        <a:srgbClr val="000000"/>
      </a:dk1>
      <a:lt1>
        <a:sysClr val="window" lastClr="FFFFFF"/>
      </a:lt1>
      <a:dk2>
        <a:srgbClr val="C05131"/>
      </a:dk2>
      <a:lt2>
        <a:srgbClr val="EEECE1"/>
      </a:lt2>
      <a:accent1>
        <a:srgbClr val="84BD00"/>
      </a:accent1>
      <a:accent2>
        <a:srgbClr val="CE0058"/>
      </a:accent2>
      <a:accent3>
        <a:srgbClr val="DE7C00"/>
      </a:accent3>
      <a:accent4>
        <a:srgbClr val="0067B9"/>
      </a:accent4>
      <a:accent5>
        <a:srgbClr val="C05131"/>
      </a:accent5>
      <a:accent6>
        <a:srgbClr val="A59C94"/>
      </a:accent6>
      <a:hlink>
        <a:srgbClr val="84BD00"/>
      </a:hlink>
      <a:folHlink>
        <a:srgbClr val="A59C94"/>
      </a:folHlink>
    </a:clrScheme>
    <a:fontScheme name="Framtidens teckensnit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Anpassad formgivning">
  <a:themeElements>
    <a:clrScheme name="Framtiden">
      <a:dk1>
        <a:srgbClr val="000000"/>
      </a:dk1>
      <a:lt1>
        <a:sysClr val="window" lastClr="FFFFFF"/>
      </a:lt1>
      <a:dk2>
        <a:srgbClr val="C05131"/>
      </a:dk2>
      <a:lt2>
        <a:srgbClr val="EEECE1"/>
      </a:lt2>
      <a:accent1>
        <a:srgbClr val="84BD00"/>
      </a:accent1>
      <a:accent2>
        <a:srgbClr val="CE0058"/>
      </a:accent2>
      <a:accent3>
        <a:srgbClr val="DE7C00"/>
      </a:accent3>
      <a:accent4>
        <a:srgbClr val="0067B9"/>
      </a:accent4>
      <a:accent5>
        <a:srgbClr val="C05131"/>
      </a:accent5>
      <a:accent6>
        <a:srgbClr val="A59C94"/>
      </a:accent6>
      <a:hlink>
        <a:srgbClr val="84BD00"/>
      </a:hlink>
      <a:folHlink>
        <a:srgbClr val="A59C94"/>
      </a:folHlink>
    </a:clrScheme>
    <a:fontScheme name="Framtidens teckensnit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Anpassad formgivning">
  <a:themeElements>
    <a:clrScheme name="Framtiden">
      <a:dk1>
        <a:srgbClr val="000000"/>
      </a:dk1>
      <a:lt1>
        <a:sysClr val="window" lastClr="FFFFFF"/>
      </a:lt1>
      <a:dk2>
        <a:srgbClr val="C05131"/>
      </a:dk2>
      <a:lt2>
        <a:srgbClr val="EEECE1"/>
      </a:lt2>
      <a:accent1>
        <a:srgbClr val="84BD00"/>
      </a:accent1>
      <a:accent2>
        <a:srgbClr val="CE0058"/>
      </a:accent2>
      <a:accent3>
        <a:srgbClr val="DE7C00"/>
      </a:accent3>
      <a:accent4>
        <a:srgbClr val="0067B9"/>
      </a:accent4>
      <a:accent5>
        <a:srgbClr val="C05131"/>
      </a:accent5>
      <a:accent6>
        <a:srgbClr val="A59C94"/>
      </a:accent6>
      <a:hlink>
        <a:srgbClr val="84BD00"/>
      </a:hlink>
      <a:folHlink>
        <a:srgbClr val="A59C94"/>
      </a:folHlink>
    </a:clrScheme>
    <a:fontScheme name="Framtidens teckensnit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2451e5-96df-4525-a711-214bc1b4507c">
      <Value>4</Value>
    </TaxCatchAll>
    <DAH_Dokumenttyp_Note xmlns="88b22b4d-02af-43dc-924d-67c770dd76c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acd4fbbf-f036-4572-80d9-54f06cfe996a</TermId>
        </TermInfo>
      </Terms>
    </DAH_Dokumenttyp_Note>
    <SYC_Motesdatum xmlns="bd7366f4-6c00-45c2-a2ad-c3ba21f6d942">2020-11-09T23:00:00+00:00</SYC_Motesdatum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03BCE9F4BFCA4FA568CED0FEA96EBD" ma:contentTypeVersion="4" ma:contentTypeDescription="Skapa ett nytt dokument." ma:contentTypeScope="" ma:versionID="bb6d3fb256b72a7b7cbb8c9c27b5c6f7">
  <xsd:schema xmlns:xsd="http://www.w3.org/2001/XMLSchema" xmlns:xs="http://www.w3.org/2001/XMLSchema" xmlns:p="http://schemas.microsoft.com/office/2006/metadata/properties" xmlns:ns2="88b22b4d-02af-43dc-924d-67c770dd76cc" xmlns:ns3="712451e5-96df-4525-a711-214bc1b4507c" xmlns:ns4="bd7366f4-6c00-45c2-a2ad-c3ba21f6d942" targetNamespace="http://schemas.microsoft.com/office/2006/metadata/properties" ma:root="true" ma:fieldsID="7f0afce6b585c220f31ad79af7a4d867" ns2:_="" ns3:_="" ns4:_="">
    <xsd:import namespace="88b22b4d-02af-43dc-924d-67c770dd76cc"/>
    <xsd:import namespace="712451e5-96df-4525-a711-214bc1b4507c"/>
    <xsd:import namespace="bd7366f4-6c00-45c2-a2ad-c3ba21f6d942"/>
    <xsd:element name="properties">
      <xsd:complexType>
        <xsd:sequence>
          <xsd:element name="documentManagement">
            <xsd:complexType>
              <xsd:all>
                <xsd:element ref="ns2:DAH_Dokumenttyp_Note" minOccurs="0"/>
                <xsd:element ref="ns3:TaxCatchAll" minOccurs="0"/>
                <xsd:element ref="ns4:SYC_Motesdatu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b22b4d-02af-43dc-924d-67c770dd76cc" elementFormDefault="qualified">
    <xsd:import namespace="http://schemas.microsoft.com/office/2006/documentManagement/types"/>
    <xsd:import namespace="http://schemas.microsoft.com/office/infopath/2007/PartnerControls"/>
    <xsd:element name="DAH_Dokumenttyp_Note" ma:index="8" ma:taxonomy="true" ma:internalName="DAH_Dokumenttyp_Note" ma:taxonomyFieldName="DAH_Dokumenttyp" ma:displayName="Dokumenttyp" ma:fieldId="{b5415654-ebbb-49a4-9ec7-5edb39100fdf}" ma:sspId="69adb05e-e61e-4dd5-a9b4-a8504a542e72" ma:termSetId="54b2973a-6250-43f0-9911-e9ec6bc704b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451e5-96df-4525-a711-214bc1b4507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11850fa-9712-4896-928c-82c4e796cdda}" ma:internalName="TaxCatchAll" ma:showField="CatchAllData" ma:web="ed810034-a228-451f-b38b-0ce880527f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366f4-6c00-45c2-a2ad-c3ba21f6d942" elementFormDefault="qualified">
    <xsd:import namespace="http://schemas.microsoft.com/office/2006/documentManagement/types"/>
    <xsd:import namespace="http://schemas.microsoft.com/office/infopath/2007/PartnerControls"/>
    <xsd:element name="SYC_Motesdatum" ma:index="11" nillable="true" ma:displayName="Mötesdatum" ma:format="DateOnly" ma:internalName="SYC_Motesdatum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AEB063-F0B4-4CAC-84FF-0238665A11B6}">
  <ds:schemaRefs>
    <ds:schemaRef ds:uri="http://www.w3.org/XML/1998/namespace"/>
    <ds:schemaRef ds:uri="http://purl.org/dc/elements/1.1/"/>
    <ds:schemaRef ds:uri="712451e5-96df-4525-a711-214bc1b4507c"/>
    <ds:schemaRef ds:uri="http://schemas.microsoft.com/office/2006/metadata/properties"/>
    <ds:schemaRef ds:uri="http://purl.org/dc/terms/"/>
    <ds:schemaRef ds:uri="88b22b4d-02af-43dc-924d-67c770dd76cc"/>
    <ds:schemaRef ds:uri="http://schemas.microsoft.com/office/2006/documentManagement/types"/>
    <ds:schemaRef ds:uri="http://schemas.openxmlformats.org/package/2006/metadata/core-properties"/>
    <ds:schemaRef ds:uri="bd7366f4-6c00-45c2-a2ad-c3ba21f6d942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50B7D7A-CB09-4007-A257-789BBE3D83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4DE773-DED8-4885-8675-A3D092209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b22b4d-02af-43dc-924d-67c770dd76cc"/>
    <ds:schemaRef ds:uri="712451e5-96df-4525-a711-214bc1b4507c"/>
    <ds:schemaRef ds:uri="bd7366f4-6c00-45c2-a2ad-c3ba21f6d9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703</Words>
  <Application>Microsoft Office PowerPoint</Application>
  <PresentationFormat>Bildspel på skärmen (4:3)</PresentationFormat>
  <Paragraphs>126</Paragraphs>
  <Slides>15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13</vt:i4>
      </vt:variant>
      <vt:variant>
        <vt:lpstr>Bildrubriker</vt:lpstr>
      </vt:variant>
      <vt:variant>
        <vt:i4>15</vt:i4>
      </vt:variant>
    </vt:vector>
  </HeadingPairs>
  <TitlesOfParts>
    <vt:vector size="31" baseType="lpstr">
      <vt:lpstr>Arial</vt:lpstr>
      <vt:lpstr>Calibri</vt:lpstr>
      <vt:lpstr>Symbol</vt:lpstr>
      <vt:lpstr>Framtidens powerpointmall</vt:lpstr>
      <vt:lpstr>test2</vt:lpstr>
      <vt:lpstr>1_Anpassad formgivning</vt:lpstr>
      <vt:lpstr>6_Anpassad formgivning</vt:lpstr>
      <vt:lpstr>2_Anpassad formgivning</vt:lpstr>
      <vt:lpstr>7_Anpassad formgivning</vt:lpstr>
      <vt:lpstr>3_Anpassad formgivning</vt:lpstr>
      <vt:lpstr>8_Anpassad formgivning</vt:lpstr>
      <vt:lpstr>4_Anpassad formgivning</vt:lpstr>
      <vt:lpstr>9_Anpassad formgivning</vt:lpstr>
      <vt:lpstr>5_Anpassad formgivning</vt:lpstr>
      <vt:lpstr>10_Anpassad formgivning</vt:lpstr>
      <vt:lpstr>1_test2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 Berglind</dc:creator>
  <cp:keywords/>
  <cp:lastModifiedBy>Michael Bäckegren</cp:lastModifiedBy>
  <cp:revision>61</cp:revision>
  <dcterms:created xsi:type="dcterms:W3CDTF">2020-08-31T06:27:49Z</dcterms:created>
  <dcterms:modified xsi:type="dcterms:W3CDTF">2021-01-22T14:25:52Z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0x010100AF03BCE9F4BFCA4FA568CED0FEA96EBD</vt:lpwstr>
  </property>
  <property fmtid="{D5CDD505-2E9C-101B-9397-08002B2CF9AE}" pid="3" name="TaxKeyword">
    <vt:lpwstr/>
  </property>
  <property fmtid="{D5CDD505-2E9C-101B-9397-08002B2CF9AE}" pid="4" name="DAH_Dokumenttyp">
    <vt:lpwstr>4;#Presentation|acd4fbbf-f036-4572-80d9-54f06cfe996a</vt:lpwstr>
  </property>
  <property fmtid="{D5CDD505-2E9C-101B-9397-08002B2CF9AE}" pid="5" name="Order">
    <vt:r8>300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