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48BB0538-0079-6448-BC76-D3A5B2174425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7"/>
    <a:srgbClr val="119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34" autoAdjust="0"/>
  </p:normalViewPr>
  <p:slideViewPr>
    <p:cSldViewPr snapToGrid="0" snapToObjects="1">
      <p:cViewPr varScale="1">
        <p:scale>
          <a:sx n="110" d="100"/>
          <a:sy n="110" d="100"/>
        </p:scale>
        <p:origin x="1345" y="64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98CA9-DE57-B14F-A397-678D974D9635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D634F-C970-DB40-B753-1075062780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0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text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69882" y="2218879"/>
            <a:ext cx="6804236" cy="738664"/>
          </a:xfrm>
          <a:prstGeom prst="rect">
            <a:avLst/>
          </a:prstGeom>
        </p:spPr>
        <p:txBody>
          <a:bodyPr/>
          <a:lstStyle>
            <a:lvl1pPr>
              <a:defRPr sz="4800" b="1" i="0" kern="1200" cap="all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Lägg till rubrik</a:t>
            </a:r>
          </a:p>
        </p:txBody>
      </p:sp>
    </p:spTree>
    <p:extLst>
      <p:ext uri="{BB962C8B-B14F-4D97-AF65-F5344CB8AC3E}">
        <p14:creationId xmlns:p14="http://schemas.microsoft.com/office/powerpoint/2010/main" val="158361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2713"/>
            <a:ext cx="8101220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1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2143"/>
            <a:ext cx="6017889" cy="2763834"/>
          </a:xfrm>
          <a:prstGeom prst="rect">
            <a:avLst/>
          </a:prstGeom>
        </p:spPr>
        <p:txBody>
          <a:bodyPr vert="horz">
            <a:sp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33269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49" y="741600"/>
            <a:ext cx="8215375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3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488950" y="1990800"/>
            <a:ext cx="5632616" cy="3163888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210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3942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1" y="1990800"/>
            <a:ext cx="4497046" cy="1797415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  <a:p>
            <a:pPr lvl="0"/>
            <a:r>
              <a:rPr lang="sv-SE" dirty="0"/>
              <a:t>Text text text text text text text</a:t>
            </a:r>
            <a:br>
              <a:rPr lang="sv-SE" dirty="0"/>
            </a:br>
            <a:r>
              <a:rPr lang="sv-SE" dirty="0"/>
              <a:t>text text text text text</a:t>
            </a:r>
          </a:p>
        </p:txBody>
      </p:sp>
      <p:sp>
        <p:nvSpPr>
          <p:cNvPr id="6" name="Platshållare för bild 20"/>
          <p:cNvSpPr>
            <a:spLocks noGrp="1"/>
          </p:cNvSpPr>
          <p:nvPr>
            <p:ph type="pic" sz="quarter" idx="13"/>
          </p:nvPr>
        </p:nvSpPr>
        <p:spPr>
          <a:xfrm>
            <a:off x="5243822" y="1990800"/>
            <a:ext cx="3384550" cy="1900263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800">
                <a:latin typeface="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308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8158297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50" y="1990800"/>
            <a:ext cx="6017889" cy="1797415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text text text text text text text text text text text text text text text</a:t>
            </a:r>
          </a:p>
          <a:p>
            <a:pPr lvl="0"/>
            <a:r>
              <a:rPr lang="sv-SE" dirty="0"/>
              <a:t>Text text text text 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176012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  <p:sp>
        <p:nvSpPr>
          <p:cNvPr id="5" name="Platshållare för text 13"/>
          <p:cNvSpPr>
            <a:spLocks noGrp="1"/>
          </p:cNvSpPr>
          <p:nvPr>
            <p:ph type="body" sz="quarter" idx="12" hasCustomPrompt="1"/>
          </p:nvPr>
        </p:nvSpPr>
        <p:spPr>
          <a:xfrm>
            <a:off x="488949" y="1990800"/>
            <a:ext cx="7680273" cy="1428083"/>
          </a:xfrm>
          <a:prstGeom prst="rect">
            <a:avLst/>
          </a:prstGeom>
        </p:spPr>
        <p:txBody>
          <a:bodyPr vert="horz" wrap="square" numCol="2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 sz="2400" b="0" i="0" baseline="0"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Text </a:t>
            </a:r>
            <a:r>
              <a:rPr lang="sv-SE" dirty="0" err="1"/>
              <a:t>tvåspalt</a:t>
            </a:r>
            <a:r>
              <a:rPr lang="sv-SE" dirty="0"/>
              <a:t> text text text text text text text text text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Text text text text text text text text text text text text</a:t>
            </a:r>
          </a:p>
        </p:txBody>
      </p:sp>
    </p:spTree>
    <p:extLst>
      <p:ext uri="{BB962C8B-B14F-4D97-AF65-F5344CB8AC3E}">
        <p14:creationId xmlns:p14="http://schemas.microsoft.com/office/powerpoint/2010/main" val="5448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488950" y="741600"/>
            <a:ext cx="7680272" cy="707886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l">
              <a:buNone/>
              <a:defRPr sz="4000" b="1" i="0" cap="none">
                <a:solidFill>
                  <a:srgbClr val="00A2D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sv-SE" dirty="0"/>
              <a:t>Markeringsrubrik</a:t>
            </a:r>
          </a:p>
        </p:txBody>
      </p:sp>
    </p:spTree>
    <p:extLst>
      <p:ext uri="{BB962C8B-B14F-4D97-AF65-F5344CB8AC3E}">
        <p14:creationId xmlns:p14="http://schemas.microsoft.com/office/powerpoint/2010/main" val="2178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blå startbil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Mercedes Serial Bold"/>
          <a:ea typeface="+mj-ea"/>
          <a:cs typeface="Mercedes Serial Bold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400" b="0" i="0" kern="1200">
          <a:solidFill>
            <a:schemeClr val="bg1"/>
          </a:solidFill>
          <a:latin typeface="DINOT"/>
          <a:ea typeface="+mn-ea"/>
          <a:cs typeface="DINO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blå sidfo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8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Förslag till vinstdisposition 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488949" y="1449486"/>
            <a:ext cx="8340257" cy="3884140"/>
          </a:xfrm>
        </p:spPr>
        <p:txBody>
          <a:bodyPr/>
          <a:lstStyle/>
          <a:p>
            <a:r>
              <a:rPr lang="sv-SE" sz="2800" dirty="0"/>
              <a:t>Till årsstämmans förfogande står (kronor):</a:t>
            </a:r>
          </a:p>
          <a:p>
            <a:endParaRPr lang="sv-SE" sz="2800" dirty="0"/>
          </a:p>
          <a:p>
            <a:r>
              <a:rPr lang="sv-SE" sz="2000" dirty="0"/>
              <a:t>Ingående balanserade vinstmedel 	      			291 236 644 kr		</a:t>
            </a:r>
          </a:p>
          <a:p>
            <a:r>
              <a:rPr lang="sv-SE" sz="2000" dirty="0"/>
              <a:t>Förändring fond för utvecklingsutgifter		              267 574 kr</a:t>
            </a:r>
          </a:p>
          <a:p>
            <a:r>
              <a:rPr lang="sv-SE" sz="2000" dirty="0"/>
              <a:t>Utdelning föregående års resultat				  - 4 290 000 kr</a:t>
            </a:r>
          </a:p>
          <a:p>
            <a:r>
              <a:rPr lang="sv-SE" sz="2000" dirty="0"/>
              <a:t>Årets resultat									  - 1 798 596 kr</a:t>
            </a:r>
          </a:p>
          <a:p>
            <a:r>
              <a:rPr lang="sv-SE" sz="2000" dirty="0"/>
              <a:t>Summa											285 415 622 kr</a:t>
            </a: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441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488950" y="678180"/>
            <a:ext cx="8158297" cy="1668149"/>
          </a:xfrm>
        </p:spPr>
        <p:txBody>
          <a:bodyPr/>
          <a:lstStyle/>
          <a:p>
            <a:r>
              <a:rPr lang="sv-SE" sz="3200" dirty="0"/>
              <a:t>Styrelsen föreslår att ovanstående medel disponeras enligt följande:</a:t>
            </a:r>
          </a:p>
          <a:p>
            <a:endParaRPr lang="sv-SE" sz="320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>
          <a:xfrm>
            <a:off x="309068" y="2667000"/>
            <a:ext cx="8557614" cy="1865126"/>
          </a:xfrm>
        </p:spPr>
        <p:txBody>
          <a:bodyPr/>
          <a:lstStyle/>
          <a:p>
            <a:r>
              <a:rPr lang="sv-SE" dirty="0"/>
              <a:t>Utdelning till aktieägare (288,60 kr/aktie)        </a:t>
            </a:r>
            <a:r>
              <a:rPr lang="sv-SE" sz="2800" dirty="0"/>
              <a:t>2 886 000 kr</a:t>
            </a:r>
          </a:p>
          <a:p>
            <a:r>
              <a:rPr lang="sv-SE" dirty="0"/>
              <a:t>I ny räkning balanseras</a:t>
            </a:r>
            <a:r>
              <a:rPr lang="sv-SE" sz="2800" dirty="0"/>
              <a:t>				            282 529 622 kr</a:t>
            </a:r>
          </a:p>
          <a:p>
            <a:r>
              <a:rPr lang="sv-SE" dirty="0"/>
              <a:t>Summa</a:t>
            </a:r>
            <a:r>
              <a:rPr lang="sv-SE" sz="2800" dirty="0"/>
              <a:t>										   285 415 622 kr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6922224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982BEC9E-6935-467E-AC60-AF6E2C3A2E75}"/>
    </a:ext>
  </a:extLst>
</a:theme>
</file>

<file path=ppt/theme/theme2.xml><?xml version="1.0" encoding="utf-8"?>
<a:theme xmlns:a="http://schemas.openxmlformats.org/drawingml/2006/main" name="Sidf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årdsten_2015_blå_mall_20150824 (00000003).pptx [Skrivskyddad]" id="{1EAB6242-AE2D-4BB8-9840-0BED38CB1AC1}" vid="{0029D0E0-3826-4DB4-AA5E-119C41FA736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Gårdsten_2015_blå_mall</Template>
  <TotalTime>60</TotalTime>
  <Words>39</Words>
  <Application>Microsoft Office PowerPoint</Application>
  <PresentationFormat>Bildspel på skärmen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DINOT</vt:lpstr>
      <vt:lpstr>Mercedes Serial Bold</vt:lpstr>
      <vt:lpstr>Anpassad formgivning</vt:lpstr>
      <vt:lpstr>Sidfot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Christina Wilhelmsson</dc:creator>
  <cp:keywords/>
  <dc:description/>
  <cp:lastModifiedBy>Karin Burö</cp:lastModifiedBy>
  <cp:revision>12</cp:revision>
  <cp:lastPrinted>2017-02-21T14:26:41Z</cp:lastPrinted>
  <dcterms:created xsi:type="dcterms:W3CDTF">2016-02-22T10:23:40Z</dcterms:created>
  <dcterms:modified xsi:type="dcterms:W3CDTF">2019-02-26T07:22:48Z</dcterms:modified>
  <cp:category/>
</cp:coreProperties>
</file>