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81" r:id="rId6"/>
    <p:sldMasterId id="2147483689" r:id="rId7"/>
    <p:sldMasterId id="2147483716" r:id="rId8"/>
    <p:sldMasterId id="2147483737" r:id="rId9"/>
    <p:sldMasterId id="2147483767" r:id="rId10"/>
    <p:sldMasterId id="2147483787" r:id="rId11"/>
    <p:sldMasterId id="2147483805" r:id="rId12"/>
    <p:sldMasterId id="2147483826" r:id="rId13"/>
    <p:sldMasterId id="2147483843" r:id="rId14"/>
    <p:sldMasterId id="2147483864" r:id="rId15"/>
    <p:sldMasterId id="2147483872" r:id="rId16"/>
  </p:sldMasterIdLst>
  <p:notesMasterIdLst>
    <p:notesMasterId r:id="rId35"/>
  </p:notesMasterIdLst>
  <p:handoutMasterIdLst>
    <p:handoutMasterId r:id="rId36"/>
  </p:handoutMasterIdLst>
  <p:sldIdLst>
    <p:sldId id="5581" r:id="rId17"/>
    <p:sldId id="5588" r:id="rId18"/>
    <p:sldId id="835" r:id="rId19"/>
    <p:sldId id="836" r:id="rId20"/>
    <p:sldId id="837" r:id="rId21"/>
    <p:sldId id="838" r:id="rId22"/>
    <p:sldId id="839" r:id="rId23"/>
    <p:sldId id="840" r:id="rId24"/>
    <p:sldId id="5587" r:id="rId25"/>
    <p:sldId id="890" r:id="rId26"/>
    <p:sldId id="841" r:id="rId27"/>
    <p:sldId id="800" r:id="rId28"/>
    <p:sldId id="809" r:id="rId29"/>
    <p:sldId id="891" r:id="rId30"/>
    <p:sldId id="897" r:id="rId31"/>
    <p:sldId id="5585" r:id="rId32"/>
    <p:sldId id="5586" r:id="rId33"/>
    <p:sldId id="338" r:id="rId34"/>
  </p:sldIdLst>
  <p:sldSz cx="12192000" cy="6858000"/>
  <p:notesSz cx="9872663" cy="6797675"/>
  <p:custDataLst>
    <p:tags r:id="rId3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pos="7015" userDrawn="1">
          <p15:clr>
            <a:srgbClr val="A4A3A4"/>
          </p15:clr>
        </p15:guide>
        <p15:guide id="7" orient="horz" pos="2228" userDrawn="1">
          <p15:clr>
            <a:srgbClr val="A4A3A4"/>
          </p15:clr>
        </p15:guide>
        <p15:guide id="8" orient="horz" pos="37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46B"/>
    <a:srgbClr val="D36248"/>
    <a:srgbClr val="3B5776"/>
    <a:srgbClr val="8FB8CA"/>
    <a:srgbClr val="D46248"/>
    <a:srgbClr val="D9E7DE"/>
    <a:srgbClr val="366D6B"/>
    <a:srgbClr val="F6F5F1"/>
    <a:srgbClr val="9D9C9C"/>
    <a:srgbClr val="7DB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5CEDC-51F5-4FB4-B8EA-5F4BDEEC7840}" v="2" dt="2024-08-12T12:37:19.73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0" autoAdjust="0"/>
  </p:normalViewPr>
  <p:slideViewPr>
    <p:cSldViewPr snapToGrid="0">
      <p:cViewPr varScale="1">
        <p:scale>
          <a:sx n="70" d="100"/>
          <a:sy n="70" d="100"/>
        </p:scale>
        <p:origin x="1138" y="53"/>
      </p:cViewPr>
      <p:guideLst>
        <p:guide pos="3840"/>
        <p:guide pos="7015"/>
        <p:guide orient="horz" pos="2228"/>
        <p:guide orient="horz" pos="37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a Areblad" userId="5381bec0-a61b-42ac-a7c8-5a8288fe8380" providerId="ADAL" clId="{EA05CEDC-51F5-4FB4-B8EA-5F4BDEEC7840}"/>
    <pc:docChg chg="undo custSel addSld delSld modSld">
      <pc:chgData name="Pia Areblad" userId="5381bec0-a61b-42ac-a7c8-5a8288fe8380" providerId="ADAL" clId="{EA05CEDC-51F5-4FB4-B8EA-5F4BDEEC7840}" dt="2024-08-15T09:21:28.769" v="776" actId="20577"/>
      <pc:docMkLst>
        <pc:docMk/>
      </pc:docMkLst>
      <pc:sldChg chg="del">
        <pc:chgData name="Pia Areblad" userId="5381bec0-a61b-42ac-a7c8-5a8288fe8380" providerId="ADAL" clId="{EA05CEDC-51F5-4FB4-B8EA-5F4BDEEC7840}" dt="2024-08-12T12:37:52.559" v="622" actId="47"/>
        <pc:sldMkLst>
          <pc:docMk/>
          <pc:sldMk cId="2010226751" sldId="417"/>
        </pc:sldMkLst>
      </pc:sldChg>
      <pc:sldChg chg="del">
        <pc:chgData name="Pia Areblad" userId="5381bec0-a61b-42ac-a7c8-5a8288fe8380" providerId="ADAL" clId="{EA05CEDC-51F5-4FB4-B8EA-5F4BDEEC7840}" dt="2024-08-12T12:37:51.590" v="621" actId="47"/>
        <pc:sldMkLst>
          <pc:docMk/>
          <pc:sldMk cId="962743334" sldId="614"/>
        </pc:sldMkLst>
      </pc:sldChg>
      <pc:sldChg chg="modSp mod">
        <pc:chgData name="Pia Areblad" userId="5381bec0-a61b-42ac-a7c8-5a8288fe8380" providerId="ADAL" clId="{EA05CEDC-51F5-4FB4-B8EA-5F4BDEEC7840}" dt="2024-08-15T09:21:28.769" v="776" actId="20577"/>
        <pc:sldMkLst>
          <pc:docMk/>
          <pc:sldMk cId="1781546042" sldId="800"/>
        </pc:sldMkLst>
        <pc:spChg chg="mod">
          <ac:chgData name="Pia Areblad" userId="5381bec0-a61b-42ac-a7c8-5a8288fe8380" providerId="ADAL" clId="{EA05CEDC-51F5-4FB4-B8EA-5F4BDEEC7840}" dt="2024-08-15T09:21:28.769" v="776" actId="20577"/>
          <ac:spMkLst>
            <pc:docMk/>
            <pc:sldMk cId="1781546042" sldId="800"/>
            <ac:spMk id="7" creationId="{754A5A40-0A4B-4A50-2A5D-610CEA23BFC8}"/>
          </ac:spMkLst>
        </pc:spChg>
      </pc:sldChg>
      <pc:sldChg chg="del">
        <pc:chgData name="Pia Areblad" userId="5381bec0-a61b-42ac-a7c8-5a8288fe8380" providerId="ADAL" clId="{EA05CEDC-51F5-4FB4-B8EA-5F4BDEEC7840}" dt="2024-08-12T08:44:07.462" v="12" actId="47"/>
        <pc:sldMkLst>
          <pc:docMk/>
          <pc:sldMk cId="2561911576" sldId="832"/>
        </pc:sldMkLst>
      </pc:sldChg>
      <pc:sldChg chg="addSp delSp modSp add mod modNotesTx">
        <pc:chgData name="Pia Areblad" userId="5381bec0-a61b-42ac-a7c8-5a8288fe8380" providerId="ADAL" clId="{EA05CEDC-51F5-4FB4-B8EA-5F4BDEEC7840}" dt="2024-08-15T09:21:06.066" v="774" actId="27636"/>
        <pc:sldMkLst>
          <pc:docMk/>
          <pc:sldMk cId="1931949221" sldId="835"/>
        </pc:sldMkLst>
        <pc:spChg chg="mod">
          <ac:chgData name="Pia Areblad" userId="5381bec0-a61b-42ac-a7c8-5a8288fe8380" providerId="ADAL" clId="{EA05CEDC-51F5-4FB4-B8EA-5F4BDEEC7840}" dt="2024-08-12T11:02:36.649" v="247" actId="20577"/>
          <ac:spMkLst>
            <pc:docMk/>
            <pc:sldMk cId="1931949221" sldId="835"/>
            <ac:spMk id="2" creationId="{1BC67836-340F-12DC-7E0A-90E730C6E070}"/>
          </ac:spMkLst>
        </pc:spChg>
        <pc:spChg chg="mod">
          <ac:chgData name="Pia Areblad" userId="5381bec0-a61b-42ac-a7c8-5a8288fe8380" providerId="ADAL" clId="{EA05CEDC-51F5-4FB4-B8EA-5F4BDEEC7840}" dt="2024-08-15T09:21:06.066" v="774" actId="27636"/>
          <ac:spMkLst>
            <pc:docMk/>
            <pc:sldMk cId="1931949221" sldId="835"/>
            <ac:spMk id="4" creationId="{7110297A-02DB-7EB4-1DD1-DB2008849B00}"/>
          </ac:spMkLst>
        </pc:spChg>
        <pc:spChg chg="add del mod">
          <ac:chgData name="Pia Areblad" userId="5381bec0-a61b-42ac-a7c8-5a8288fe8380" providerId="ADAL" clId="{EA05CEDC-51F5-4FB4-B8EA-5F4BDEEC7840}" dt="2024-08-12T10:54:58.763" v="239" actId="478"/>
          <ac:spMkLst>
            <pc:docMk/>
            <pc:sldMk cId="1931949221" sldId="835"/>
            <ac:spMk id="5" creationId="{B00EC0E1-0C27-9163-5BEB-41EA4D6E8073}"/>
          </ac:spMkLst>
        </pc:spChg>
        <pc:graphicFrameChg chg="add del mod modGraphic">
          <ac:chgData name="Pia Areblad" userId="5381bec0-a61b-42ac-a7c8-5a8288fe8380" providerId="ADAL" clId="{EA05CEDC-51F5-4FB4-B8EA-5F4BDEEC7840}" dt="2024-08-14T07:23:40.755" v="659" actId="14100"/>
          <ac:graphicFrameMkLst>
            <pc:docMk/>
            <pc:sldMk cId="1931949221" sldId="835"/>
            <ac:graphicFrameMk id="7" creationId="{E6B93D95-524C-8B2E-12D6-BE00B08AE148}"/>
          </ac:graphicFrameMkLst>
        </pc:graphicFrameChg>
      </pc:sldChg>
      <pc:sldChg chg="modSp add mod modShow modNotesTx">
        <pc:chgData name="Pia Areblad" userId="5381bec0-a61b-42ac-a7c8-5a8288fe8380" providerId="ADAL" clId="{EA05CEDC-51F5-4FB4-B8EA-5F4BDEEC7840}" dt="2024-08-14T07:24:09.735" v="662" actId="729"/>
        <pc:sldMkLst>
          <pc:docMk/>
          <pc:sldMk cId="3050988156" sldId="836"/>
        </pc:sldMkLst>
        <pc:spChg chg="mod">
          <ac:chgData name="Pia Areblad" userId="5381bec0-a61b-42ac-a7c8-5a8288fe8380" providerId="ADAL" clId="{EA05CEDC-51F5-4FB4-B8EA-5F4BDEEC7840}" dt="2024-08-14T07:22:07.209" v="648" actId="5793"/>
          <ac:spMkLst>
            <pc:docMk/>
            <pc:sldMk cId="3050988156" sldId="836"/>
            <ac:spMk id="4" creationId="{AB46D62C-F262-9E08-32C5-440BDAB63205}"/>
          </ac:spMkLst>
        </pc:spChg>
        <pc:graphicFrameChg chg="modGraphic">
          <ac:chgData name="Pia Areblad" userId="5381bec0-a61b-42ac-a7c8-5a8288fe8380" providerId="ADAL" clId="{EA05CEDC-51F5-4FB4-B8EA-5F4BDEEC7840}" dt="2024-08-12T12:26:56.559" v="444" actId="122"/>
          <ac:graphicFrameMkLst>
            <pc:docMk/>
            <pc:sldMk cId="3050988156" sldId="836"/>
            <ac:graphicFrameMk id="8" creationId="{EA91A127-2317-1B97-60DB-D5F7E7C5ABF3}"/>
          </ac:graphicFrameMkLst>
        </pc:graphicFrameChg>
      </pc:sldChg>
      <pc:sldChg chg="modSp add mod modShow modNotesTx">
        <pc:chgData name="Pia Areblad" userId="5381bec0-a61b-42ac-a7c8-5a8288fe8380" providerId="ADAL" clId="{EA05CEDC-51F5-4FB4-B8EA-5F4BDEEC7840}" dt="2024-08-14T07:24:09.735" v="662" actId="729"/>
        <pc:sldMkLst>
          <pc:docMk/>
          <pc:sldMk cId="3840708477" sldId="837"/>
        </pc:sldMkLst>
        <pc:spChg chg="mod">
          <ac:chgData name="Pia Areblad" userId="5381bec0-a61b-42ac-a7c8-5a8288fe8380" providerId="ADAL" clId="{EA05CEDC-51F5-4FB4-B8EA-5F4BDEEC7840}" dt="2024-08-12T12:15:12.695" v="393" actId="13926"/>
          <ac:spMkLst>
            <pc:docMk/>
            <pc:sldMk cId="3840708477" sldId="837"/>
            <ac:spMk id="4" creationId="{607F9B68-AD4D-1DBC-5AA0-929D80128E5C}"/>
          </ac:spMkLst>
        </pc:spChg>
        <pc:graphicFrameChg chg="modGraphic">
          <ac:chgData name="Pia Areblad" userId="5381bec0-a61b-42ac-a7c8-5a8288fe8380" providerId="ADAL" clId="{EA05CEDC-51F5-4FB4-B8EA-5F4BDEEC7840}" dt="2024-08-12T12:26:48.607" v="442" actId="122"/>
          <ac:graphicFrameMkLst>
            <pc:docMk/>
            <pc:sldMk cId="3840708477" sldId="837"/>
            <ac:graphicFrameMk id="9" creationId="{4A5C82CE-F5E4-7BE3-0E30-F510BAA0D074}"/>
          </ac:graphicFrameMkLst>
        </pc:graphicFrameChg>
      </pc:sldChg>
      <pc:sldChg chg="modSp add mod modShow modNotesTx">
        <pc:chgData name="Pia Areblad" userId="5381bec0-a61b-42ac-a7c8-5a8288fe8380" providerId="ADAL" clId="{EA05CEDC-51F5-4FB4-B8EA-5F4BDEEC7840}" dt="2024-08-14T07:24:09.735" v="662" actId="729"/>
        <pc:sldMkLst>
          <pc:docMk/>
          <pc:sldMk cId="1086402131" sldId="838"/>
        </pc:sldMkLst>
        <pc:spChg chg="mod">
          <ac:chgData name="Pia Areblad" userId="5381bec0-a61b-42ac-a7c8-5a8288fe8380" providerId="ADAL" clId="{EA05CEDC-51F5-4FB4-B8EA-5F4BDEEC7840}" dt="2024-08-12T09:22:53.804" v="193" actId="20577"/>
          <ac:spMkLst>
            <pc:docMk/>
            <pc:sldMk cId="1086402131" sldId="838"/>
            <ac:spMk id="4" creationId="{3B47BD45-12D4-1566-3FB1-DD198F1FA904}"/>
          </ac:spMkLst>
        </pc:spChg>
        <pc:graphicFrameChg chg="modGraphic">
          <ac:chgData name="Pia Areblad" userId="5381bec0-a61b-42ac-a7c8-5a8288fe8380" providerId="ADAL" clId="{EA05CEDC-51F5-4FB4-B8EA-5F4BDEEC7840}" dt="2024-08-12T12:26:37.743" v="440" actId="2061"/>
          <ac:graphicFrameMkLst>
            <pc:docMk/>
            <pc:sldMk cId="1086402131" sldId="838"/>
            <ac:graphicFrameMk id="11" creationId="{3D3E6007-BE5E-66EF-63C2-97C3645D8573}"/>
          </ac:graphicFrameMkLst>
        </pc:graphicFrameChg>
      </pc:sldChg>
      <pc:sldChg chg="modSp add mod modShow modNotesTx">
        <pc:chgData name="Pia Areblad" userId="5381bec0-a61b-42ac-a7c8-5a8288fe8380" providerId="ADAL" clId="{EA05CEDC-51F5-4FB4-B8EA-5F4BDEEC7840}" dt="2024-08-14T07:24:09.735" v="662" actId="729"/>
        <pc:sldMkLst>
          <pc:docMk/>
          <pc:sldMk cId="198440165" sldId="839"/>
        </pc:sldMkLst>
        <pc:spChg chg="mod">
          <ac:chgData name="Pia Areblad" userId="5381bec0-a61b-42ac-a7c8-5a8288fe8380" providerId="ADAL" clId="{EA05CEDC-51F5-4FB4-B8EA-5F4BDEEC7840}" dt="2024-08-12T12:28:49.638" v="464" actId="20577"/>
          <ac:spMkLst>
            <pc:docMk/>
            <pc:sldMk cId="198440165" sldId="839"/>
            <ac:spMk id="4" creationId="{164A805B-2337-3E38-38C7-43DC5E8225DB}"/>
          </ac:spMkLst>
        </pc:spChg>
        <pc:graphicFrameChg chg="modGraphic">
          <ac:chgData name="Pia Areblad" userId="5381bec0-a61b-42ac-a7c8-5a8288fe8380" providerId="ADAL" clId="{EA05CEDC-51F5-4FB4-B8EA-5F4BDEEC7840}" dt="2024-08-12T12:28:02.118" v="459" actId="20577"/>
          <ac:graphicFrameMkLst>
            <pc:docMk/>
            <pc:sldMk cId="198440165" sldId="839"/>
            <ac:graphicFrameMk id="11" creationId="{7BD47C46-5003-9C02-ED2C-E9119C539D19}"/>
          </ac:graphicFrameMkLst>
        </pc:graphicFrameChg>
      </pc:sldChg>
      <pc:sldChg chg="addSp delSp modSp add mod modShow chgLayout modNotesTx">
        <pc:chgData name="Pia Areblad" userId="5381bec0-a61b-42ac-a7c8-5a8288fe8380" providerId="ADAL" clId="{EA05CEDC-51F5-4FB4-B8EA-5F4BDEEC7840}" dt="2024-08-14T07:24:09.735" v="662" actId="729"/>
        <pc:sldMkLst>
          <pc:docMk/>
          <pc:sldMk cId="90566668" sldId="840"/>
        </pc:sldMkLst>
        <pc:spChg chg="mod ord">
          <ac:chgData name="Pia Areblad" userId="5381bec0-a61b-42ac-a7c8-5a8288fe8380" providerId="ADAL" clId="{EA05CEDC-51F5-4FB4-B8EA-5F4BDEEC7840}" dt="2024-08-12T12:29:14.047" v="465" actId="700"/>
          <ac:spMkLst>
            <pc:docMk/>
            <pc:sldMk cId="90566668" sldId="840"/>
            <ac:spMk id="2" creationId="{EB786AA7-5B06-7588-048F-AB314C6E0ACD}"/>
          </ac:spMkLst>
        </pc:spChg>
        <pc:spChg chg="mod ord">
          <ac:chgData name="Pia Areblad" userId="5381bec0-a61b-42ac-a7c8-5a8288fe8380" providerId="ADAL" clId="{EA05CEDC-51F5-4FB4-B8EA-5F4BDEEC7840}" dt="2024-08-12T12:30:04.083" v="497" actId="113"/>
          <ac:spMkLst>
            <pc:docMk/>
            <pc:sldMk cId="90566668" sldId="840"/>
            <ac:spMk id="4" creationId="{A6E49A97-057B-2F64-C9E1-BE58C758DB93}"/>
          </ac:spMkLst>
        </pc:spChg>
        <pc:spChg chg="add del mod">
          <ac:chgData name="Pia Areblad" userId="5381bec0-a61b-42ac-a7c8-5a8288fe8380" providerId="ADAL" clId="{EA05CEDC-51F5-4FB4-B8EA-5F4BDEEC7840}" dt="2024-08-12T12:29:31.959" v="470" actId="478"/>
          <ac:spMkLst>
            <pc:docMk/>
            <pc:sldMk cId="90566668" sldId="840"/>
            <ac:spMk id="5" creationId="{E9078D82-9469-3928-B2C3-8C8CEF3819ED}"/>
          </ac:spMkLst>
        </pc:spChg>
        <pc:graphicFrameChg chg="mod ord modGraphic">
          <ac:chgData name="Pia Areblad" userId="5381bec0-a61b-42ac-a7c8-5a8288fe8380" providerId="ADAL" clId="{EA05CEDC-51F5-4FB4-B8EA-5F4BDEEC7840}" dt="2024-08-12T12:29:14.047" v="465" actId="700"/>
          <ac:graphicFrameMkLst>
            <pc:docMk/>
            <pc:sldMk cId="90566668" sldId="840"/>
            <ac:graphicFrameMk id="9" creationId="{65687B78-C429-5FE3-0BF1-3951A852D185}"/>
          </ac:graphicFrameMkLst>
        </pc:graphicFrameChg>
      </pc:sldChg>
      <pc:sldChg chg="modSp mod">
        <pc:chgData name="Pia Areblad" userId="5381bec0-a61b-42ac-a7c8-5a8288fe8380" providerId="ADAL" clId="{EA05CEDC-51F5-4FB4-B8EA-5F4BDEEC7840}" dt="2024-08-12T12:37:40.417" v="620" actId="20577"/>
        <pc:sldMkLst>
          <pc:docMk/>
          <pc:sldMk cId="978484634" sldId="890"/>
        </pc:sldMkLst>
        <pc:spChg chg="mod">
          <ac:chgData name="Pia Areblad" userId="5381bec0-a61b-42ac-a7c8-5a8288fe8380" providerId="ADAL" clId="{EA05CEDC-51F5-4FB4-B8EA-5F4BDEEC7840}" dt="2024-08-12T12:37:40.417" v="620" actId="20577"/>
          <ac:spMkLst>
            <pc:docMk/>
            <pc:sldMk cId="978484634" sldId="890"/>
            <ac:spMk id="5" creationId="{ADEFB07A-E311-646E-E341-80D1A585BED4}"/>
          </ac:spMkLst>
        </pc:spChg>
      </pc:sldChg>
      <pc:sldChg chg="mod modShow">
        <pc:chgData name="Pia Areblad" userId="5381bec0-a61b-42ac-a7c8-5a8288fe8380" providerId="ADAL" clId="{EA05CEDC-51F5-4FB4-B8EA-5F4BDEEC7840}" dt="2024-08-12T12:38:04.675" v="623" actId="729"/>
        <pc:sldMkLst>
          <pc:docMk/>
          <pc:sldMk cId="2212461418" sldId="891"/>
        </pc:sldMkLst>
      </pc:sldChg>
      <pc:sldChg chg="del">
        <pc:chgData name="Pia Areblad" userId="5381bec0-a61b-42ac-a7c8-5a8288fe8380" providerId="ADAL" clId="{EA05CEDC-51F5-4FB4-B8EA-5F4BDEEC7840}" dt="2024-08-12T08:44:18.362" v="13" actId="47"/>
        <pc:sldMkLst>
          <pc:docMk/>
          <pc:sldMk cId="1452180535" sldId="892"/>
        </pc:sldMkLst>
      </pc:sldChg>
      <pc:sldChg chg="del">
        <pc:chgData name="Pia Areblad" userId="5381bec0-a61b-42ac-a7c8-5a8288fe8380" providerId="ADAL" clId="{EA05CEDC-51F5-4FB4-B8EA-5F4BDEEC7840}" dt="2024-08-12T08:43:23.423" v="0" actId="47"/>
        <pc:sldMkLst>
          <pc:docMk/>
          <pc:sldMk cId="1760195626" sldId="898"/>
        </pc:sldMkLst>
      </pc:sldChg>
      <pc:sldChg chg="del">
        <pc:chgData name="Pia Areblad" userId="5381bec0-a61b-42ac-a7c8-5a8288fe8380" providerId="ADAL" clId="{EA05CEDC-51F5-4FB4-B8EA-5F4BDEEC7840}" dt="2024-08-12T08:43:25.721" v="1" actId="47"/>
        <pc:sldMkLst>
          <pc:docMk/>
          <pc:sldMk cId="829821909" sldId="5580"/>
        </pc:sldMkLst>
      </pc:sldChg>
      <pc:sldChg chg="modSp mod">
        <pc:chgData name="Pia Areblad" userId="5381bec0-a61b-42ac-a7c8-5a8288fe8380" providerId="ADAL" clId="{EA05CEDC-51F5-4FB4-B8EA-5F4BDEEC7840}" dt="2024-08-12T12:38:23.849" v="640" actId="20577"/>
        <pc:sldMkLst>
          <pc:docMk/>
          <pc:sldMk cId="757267758" sldId="5581"/>
        </pc:sldMkLst>
        <pc:spChg chg="mod">
          <ac:chgData name="Pia Areblad" userId="5381bec0-a61b-42ac-a7c8-5a8288fe8380" providerId="ADAL" clId="{EA05CEDC-51F5-4FB4-B8EA-5F4BDEEC7840}" dt="2024-08-12T08:45:26.045" v="113" actId="6549"/>
          <ac:spMkLst>
            <pc:docMk/>
            <pc:sldMk cId="757267758" sldId="5581"/>
            <ac:spMk id="2" creationId="{F4714765-E1BE-7B35-0ABA-77D345E0E8BB}"/>
          </ac:spMkLst>
        </pc:spChg>
        <pc:spChg chg="mod">
          <ac:chgData name="Pia Areblad" userId="5381bec0-a61b-42ac-a7c8-5a8288fe8380" providerId="ADAL" clId="{EA05CEDC-51F5-4FB4-B8EA-5F4BDEEC7840}" dt="2024-08-12T12:38:23.849" v="640" actId="20577"/>
          <ac:spMkLst>
            <pc:docMk/>
            <pc:sldMk cId="757267758" sldId="5581"/>
            <ac:spMk id="3" creationId="{86E49FD6-FC9D-5EB8-38C8-3F01EC37B567}"/>
          </ac:spMkLst>
        </pc:spChg>
        <pc:spChg chg="mod">
          <ac:chgData name="Pia Areblad" userId="5381bec0-a61b-42ac-a7c8-5a8288fe8380" providerId="ADAL" clId="{EA05CEDC-51F5-4FB4-B8EA-5F4BDEEC7840}" dt="2024-08-12T12:38:16.220" v="629" actId="20577"/>
          <ac:spMkLst>
            <pc:docMk/>
            <pc:sldMk cId="757267758" sldId="5581"/>
            <ac:spMk id="4" creationId="{01CD1FAE-574F-CA02-8F6B-04D2669AC455}"/>
          </ac:spMkLst>
        </pc:spChg>
      </pc:sldChg>
      <pc:sldChg chg="modSp mod">
        <pc:chgData name="Pia Areblad" userId="5381bec0-a61b-42ac-a7c8-5a8288fe8380" providerId="ADAL" clId="{EA05CEDC-51F5-4FB4-B8EA-5F4BDEEC7840}" dt="2024-08-12T08:43:54.627" v="11" actId="20577"/>
        <pc:sldMkLst>
          <pc:docMk/>
          <pc:sldMk cId="255223530" sldId="5585"/>
        </pc:sldMkLst>
        <pc:spChg chg="mod">
          <ac:chgData name="Pia Areblad" userId="5381bec0-a61b-42ac-a7c8-5a8288fe8380" providerId="ADAL" clId="{EA05CEDC-51F5-4FB4-B8EA-5F4BDEEC7840}" dt="2024-08-12T08:43:54.627" v="11" actId="20577"/>
          <ac:spMkLst>
            <pc:docMk/>
            <pc:sldMk cId="255223530" sldId="5585"/>
            <ac:spMk id="4" creationId="{32C432BE-C071-6257-FC5C-B91F2BE21087}"/>
          </ac:spMkLst>
        </pc:spChg>
      </pc:sldChg>
      <pc:sldChg chg="modSp add mod modShow">
        <pc:chgData name="Pia Areblad" userId="5381bec0-a61b-42ac-a7c8-5a8288fe8380" providerId="ADAL" clId="{EA05CEDC-51F5-4FB4-B8EA-5F4BDEEC7840}" dt="2024-08-14T07:24:09.735" v="662" actId="729"/>
        <pc:sldMkLst>
          <pc:docMk/>
          <pc:sldMk cId="2451967043" sldId="5587"/>
        </pc:sldMkLst>
        <pc:graphicFrameChg chg="modGraphic">
          <ac:chgData name="Pia Areblad" userId="5381bec0-a61b-42ac-a7c8-5a8288fe8380" providerId="ADAL" clId="{EA05CEDC-51F5-4FB4-B8EA-5F4BDEEC7840}" dt="2024-08-12T12:27:38.036" v="453" actId="20577"/>
          <ac:graphicFrameMkLst>
            <pc:docMk/>
            <pc:sldMk cId="2451967043" sldId="5587"/>
            <ac:graphicFrameMk id="5" creationId="{F83E729E-E9BE-1A23-3AB0-10475F7ECC9D}"/>
          </ac:graphicFrameMkLst>
        </pc:graphicFrameChg>
      </pc:sldChg>
      <pc:sldChg chg="modSp add mod">
        <pc:chgData name="Pia Areblad" userId="5381bec0-a61b-42ac-a7c8-5a8288fe8380" providerId="ADAL" clId="{EA05CEDC-51F5-4FB4-B8EA-5F4BDEEC7840}" dt="2024-08-12T12:37:32.378" v="618" actId="20577"/>
        <pc:sldMkLst>
          <pc:docMk/>
          <pc:sldMk cId="1971850443" sldId="5588"/>
        </pc:sldMkLst>
        <pc:spChg chg="mod">
          <ac:chgData name="Pia Areblad" userId="5381bec0-a61b-42ac-a7c8-5a8288fe8380" providerId="ADAL" clId="{EA05CEDC-51F5-4FB4-B8EA-5F4BDEEC7840}" dt="2024-08-12T12:37:32.378" v="618" actId="20577"/>
          <ac:spMkLst>
            <pc:docMk/>
            <pc:sldMk cId="1971850443" sldId="5588"/>
            <ac:spMk id="5" creationId="{ADEFB07A-E311-646E-E341-80D1A585BE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D95CE327-8F71-4270-9783-38509D3D3AAC}" type="datetimeFigureOut">
              <a:rPr lang="sv-SE" smtClean="0"/>
              <a:t>2024-08-15</a:t>
            </a:fld>
            <a:endParaRPr lang="sv-SE"/>
          </a:p>
        </p:txBody>
      </p:sp>
      <p:sp>
        <p:nvSpPr>
          <p:cNvPr id="4" name="Platshållare för sidfot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FA6FD373-B9EF-4155-A197-DD804C89A025}" type="slidenum">
              <a:rPr lang="sv-SE" smtClean="0"/>
              <a:t>‹#›</a:t>
            </a:fld>
            <a:endParaRPr lang="sv-SE"/>
          </a:p>
        </p:txBody>
      </p:sp>
    </p:spTree>
    <p:extLst>
      <p:ext uri="{BB962C8B-B14F-4D97-AF65-F5344CB8AC3E}">
        <p14:creationId xmlns:p14="http://schemas.microsoft.com/office/powerpoint/2010/main" val="3392692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4279230" cy="34026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591129" y="0"/>
            <a:ext cx="4279230" cy="340265"/>
          </a:xfrm>
          <a:prstGeom prst="rect">
            <a:avLst/>
          </a:prstGeom>
        </p:spPr>
        <p:txBody>
          <a:bodyPr vert="horz" lIns="91440" tIns="45720" rIns="91440" bIns="45720" rtlCol="0"/>
          <a:lstStyle>
            <a:lvl1pPr algn="r">
              <a:defRPr sz="1200"/>
            </a:lvl1pPr>
          </a:lstStyle>
          <a:p>
            <a:fld id="{FD3E0690-41F5-4062-B2C6-C6371FE0C7E1}" type="datetimeFigureOut">
              <a:rPr lang="sv-SE" smtClean="0"/>
              <a:t>2024-08-15</a:t>
            </a:fld>
            <a:endParaRPr lang="sv-SE"/>
          </a:p>
        </p:txBody>
      </p:sp>
      <p:sp>
        <p:nvSpPr>
          <p:cNvPr id="4" name="Platshållare för bildobjekt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86807" y="3271104"/>
            <a:ext cx="7899052" cy="2676456"/>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6457410"/>
            <a:ext cx="4279230" cy="34026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591129" y="6457410"/>
            <a:ext cx="4279230" cy="340265"/>
          </a:xfrm>
          <a:prstGeom prst="rect">
            <a:avLst/>
          </a:prstGeom>
        </p:spPr>
        <p:txBody>
          <a:bodyPr vert="horz" lIns="91440" tIns="45720" rIns="91440" bIns="45720" rtlCol="0" anchor="b"/>
          <a:lstStyle>
            <a:lvl1pPr algn="r">
              <a:defRPr sz="1200"/>
            </a:lvl1pPr>
          </a:lstStyle>
          <a:p>
            <a:fld id="{0AD0C495-1DCB-4A21-B771-EC5F689917B8}" type="slidenum">
              <a:rPr lang="sv-SE" smtClean="0"/>
              <a:t>‹#›</a:t>
            </a:fld>
            <a:endParaRPr lang="sv-SE"/>
          </a:p>
        </p:txBody>
      </p:sp>
    </p:spTree>
    <p:extLst>
      <p:ext uri="{BB962C8B-B14F-4D97-AF65-F5344CB8AC3E}">
        <p14:creationId xmlns:p14="http://schemas.microsoft.com/office/powerpoint/2010/main" val="23326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Resultat:</a:t>
            </a:r>
            <a:br>
              <a:rPr lang="sv-SE" dirty="0"/>
            </a:br>
            <a:r>
              <a:rPr lang="sv-SE" dirty="0"/>
              <a:t>87 % av aktiviteterna i HP 2 genomförda</a:t>
            </a:r>
          </a:p>
          <a:p>
            <a:endParaRPr lang="sv-SE" dirty="0"/>
          </a:p>
        </p:txBody>
      </p:sp>
      <p:sp>
        <p:nvSpPr>
          <p:cNvPr id="4" name="Platshållare för bildnummer 3"/>
          <p:cNvSpPr>
            <a:spLocks noGrp="1"/>
          </p:cNvSpPr>
          <p:nvPr>
            <p:ph type="sldNum" sz="quarter" idx="5"/>
          </p:nvPr>
        </p:nvSpPr>
        <p:spPr/>
        <p:txBody>
          <a:bodyPr/>
          <a:lstStyle/>
          <a:p>
            <a:fld id="{0AD0C495-1DCB-4A21-B771-EC5F689917B8}" type="slidenum">
              <a:rPr lang="sv-SE" smtClean="0"/>
              <a:t>3</a:t>
            </a:fld>
            <a:endParaRPr lang="sv-SE"/>
          </a:p>
        </p:txBody>
      </p:sp>
    </p:spTree>
    <p:extLst>
      <p:ext uri="{BB962C8B-B14F-4D97-AF65-F5344CB8AC3E}">
        <p14:creationId xmlns:p14="http://schemas.microsoft.com/office/powerpoint/2010/main" val="275302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fld id="{4610C5DA-2BEC-4F71-9406-639DCE7370A4}" type="slidenum">
              <a:rPr lang="sv-SE" smtClean="0"/>
              <a:t>14</a:t>
            </a:fld>
            <a:endParaRPr lang="sv-SE"/>
          </a:p>
        </p:txBody>
      </p:sp>
    </p:spTree>
    <p:extLst>
      <p:ext uri="{BB962C8B-B14F-4D97-AF65-F5344CB8AC3E}">
        <p14:creationId xmlns:p14="http://schemas.microsoft.com/office/powerpoint/2010/main" val="406073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a:t>
            </a:r>
            <a:r>
              <a:rPr lang="sv-SE" dirty="0" err="1"/>
              <a:t>ws</a:t>
            </a:r>
            <a:r>
              <a:rPr lang="sv-SE" dirty="0"/>
              <a:t> med x företag, x ledningsgrupper </a:t>
            </a:r>
            <a:br>
              <a:rPr lang="sv-SE" dirty="0"/>
            </a:br>
            <a:r>
              <a:rPr lang="sv-SE" dirty="0"/>
              <a:t>ta företag från </a:t>
            </a:r>
            <a:r>
              <a:rPr lang="sv-SE" dirty="0" err="1"/>
              <a:t>snd</a:t>
            </a:r>
            <a:r>
              <a:rPr lang="sv-SE" dirty="0"/>
              <a:t> som deltagit inom ett område</a:t>
            </a:r>
          </a:p>
          <a:p>
            <a:r>
              <a:rPr lang="sv-SE" dirty="0" err="1"/>
              <a:t>Reforg</a:t>
            </a:r>
            <a:r>
              <a:rPr lang="sv-SE" dirty="0"/>
              <a:t>..</a:t>
            </a:r>
          </a:p>
        </p:txBody>
      </p:sp>
      <p:sp>
        <p:nvSpPr>
          <p:cNvPr id="4" name="Platshållare för bildnummer 3"/>
          <p:cNvSpPr>
            <a:spLocks noGrp="1"/>
          </p:cNvSpPr>
          <p:nvPr>
            <p:ph type="sldNum" sz="quarter" idx="5"/>
          </p:nvPr>
        </p:nvSpPr>
        <p:spPr/>
        <p:txBody>
          <a:bodyPr/>
          <a:lstStyle/>
          <a:p>
            <a:fld id="{0AD0C495-1DCB-4A21-B771-EC5F689917B8}" type="slidenum">
              <a:rPr lang="sv-SE" smtClean="0"/>
              <a:t>15</a:t>
            </a:fld>
            <a:endParaRPr lang="sv-SE"/>
          </a:p>
        </p:txBody>
      </p:sp>
    </p:spTree>
    <p:extLst>
      <p:ext uri="{BB962C8B-B14F-4D97-AF65-F5344CB8AC3E}">
        <p14:creationId xmlns:p14="http://schemas.microsoft.com/office/powerpoint/2010/main" val="394914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AD0C495-1DCB-4A21-B771-EC5F689917B8}" type="slidenum">
              <a:rPr lang="sv-SE" smtClean="0"/>
              <a:t>18</a:t>
            </a:fld>
            <a:endParaRPr lang="sv-SE"/>
          </a:p>
        </p:txBody>
      </p:sp>
    </p:spTree>
    <p:extLst>
      <p:ext uri="{BB962C8B-B14F-4D97-AF65-F5344CB8AC3E}">
        <p14:creationId xmlns:p14="http://schemas.microsoft.com/office/powerpoint/2010/main" val="416822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highlight>
                  <a:srgbClr val="FFFFFF"/>
                </a:highlight>
                <a:latin typeface="Calibri" panose="020F0502020204030204" pitchFamily="34" charset="0"/>
              </a:rPr>
              <a:t>Aktivitet 2: GUL</a:t>
            </a:r>
            <a:r>
              <a:rPr lang="sv-SE" dirty="0"/>
              <a:t> </a:t>
            </a:r>
            <a:r>
              <a:rPr lang="sv-SE" sz="1800" b="0" i="0" u="none" strike="noStrike" dirty="0">
                <a:solidFill>
                  <a:srgbClr val="000000"/>
                </a:solidFill>
                <a:effectLst/>
                <a:highlight>
                  <a:srgbClr val="FFFFFF"/>
                </a:highlight>
                <a:latin typeface="Calibri" panose="020F0502020204030204" pitchFamily="34" charset="0"/>
              </a:rPr>
              <a:t>Genomföra omställnings-/fortbildningsinsatser via framtagna branschstrategier  IIIIIII</a:t>
            </a:r>
            <a:r>
              <a:rPr lang="sv-SE" dirty="0"/>
              <a:t> </a:t>
            </a:r>
            <a:r>
              <a:rPr lang="sv-SE" sz="1800" b="0" i="0" u="none" strike="noStrike" dirty="0">
                <a:solidFill>
                  <a:srgbClr val="000000"/>
                </a:solidFill>
                <a:effectLst/>
                <a:highlight>
                  <a:srgbClr val="FFFFFF"/>
                </a:highlight>
                <a:latin typeface="Calibri" panose="020F0502020204030204" pitchFamily="34" charset="0"/>
              </a:rPr>
              <a:t>Q4 2025</a:t>
            </a:r>
            <a:r>
              <a:rPr lang="sv-SE" dirty="0"/>
              <a:t> </a:t>
            </a:r>
            <a:r>
              <a:rPr lang="sv-SE" sz="1800" b="0" i="0" u="none" strike="noStrike" dirty="0" err="1">
                <a:solidFill>
                  <a:srgbClr val="000000"/>
                </a:solidFill>
                <a:effectLst/>
                <a:highlight>
                  <a:srgbClr val="FFFFFF"/>
                </a:highlight>
                <a:latin typeface="Calibri" panose="020F0502020204030204" pitchFamily="34" charset="0"/>
              </a:rPr>
              <a:t>Arbvux</a:t>
            </a:r>
            <a:r>
              <a:rPr lang="sv-SE" dirty="0"/>
              <a:t> </a:t>
            </a:r>
            <a:r>
              <a:rPr lang="sv-SE" sz="1800" b="0" i="0" u="none" strike="noStrike" dirty="0">
                <a:solidFill>
                  <a:srgbClr val="000000"/>
                </a:solidFill>
                <a:effectLst/>
                <a:latin typeface="Calibri" panose="020F0502020204030204" pitchFamily="34" charset="0"/>
              </a:rPr>
              <a:t>BRG, GR</a:t>
            </a:r>
            <a:r>
              <a:rPr lang="sv-SE" dirty="0"/>
              <a:t> </a:t>
            </a:r>
            <a:r>
              <a:rPr lang="sv-SE" sz="1800" b="0" i="0" u="none" strike="noStrike" dirty="0">
                <a:solidFill>
                  <a:srgbClr val="000000"/>
                </a:solidFill>
                <a:effectLst/>
                <a:highlight>
                  <a:srgbClr val="FFFFFF"/>
                </a:highlight>
                <a:latin typeface="Calibri" panose="020F0502020204030204" pitchFamily="34" charset="0"/>
              </a:rPr>
              <a:t>1400 </a:t>
            </a:r>
            <a:r>
              <a:rPr lang="sv-SE" sz="1800" b="1" i="0" u="none" strike="noStrike" dirty="0">
                <a:solidFill>
                  <a:srgbClr val="000000"/>
                </a:solidFill>
                <a:effectLst/>
                <a:highlight>
                  <a:srgbClr val="FFFFFF"/>
                </a:highlight>
                <a:latin typeface="Calibri" panose="020F0502020204030204" pitchFamily="34" charset="0"/>
              </a:rPr>
              <a:t>unika deltagare/år</a:t>
            </a:r>
            <a:r>
              <a:rPr lang="sv-SE" sz="1800" b="0" i="0" u="none" strike="noStrike" dirty="0">
                <a:solidFill>
                  <a:srgbClr val="000000"/>
                </a:solidFill>
                <a:effectLst/>
                <a:highlight>
                  <a:srgbClr val="FFFFFF"/>
                </a:highlight>
                <a:latin typeface="Calibri" panose="020F0502020204030204" pitchFamily="34" charset="0"/>
              </a:rPr>
              <a:t>, fördelat på intresserade företag </a:t>
            </a:r>
            <a:r>
              <a:rPr lang="sv-SE" dirty="0"/>
              <a:t> </a:t>
            </a:r>
          </a:p>
          <a:p>
            <a:r>
              <a:rPr lang="sv-SE" sz="1800" b="0" i="0" u="none" strike="noStrike" dirty="0">
                <a:solidFill>
                  <a:srgbClr val="000000"/>
                </a:solidFill>
                <a:effectLst/>
                <a:latin typeface="Calibri" panose="020F0502020204030204" pitchFamily="34" charset="0"/>
              </a:rPr>
              <a:t>Begränsad budget 2024. 250 personer beräknas delta</a:t>
            </a:r>
            <a:r>
              <a:rPr lang="sv-SE" dirty="0"/>
              <a:t> </a:t>
            </a:r>
          </a:p>
          <a:p>
            <a:endParaRPr lang="sv-SE" dirty="0"/>
          </a:p>
          <a:p>
            <a:r>
              <a:rPr lang="sv-SE" b="1" dirty="0"/>
              <a:t>Kommentar HP2</a:t>
            </a:r>
            <a:r>
              <a:rPr lang="sv-SE" dirty="0"/>
              <a:t>:</a:t>
            </a:r>
          </a:p>
          <a:p>
            <a:pPr marL="342900" lvl="0" indent="-342900">
              <a:buFont typeface="Arial" panose="020B0604020202020204" pitchFamily="34" charset="0"/>
              <a:buChar char="•"/>
              <a:tabLst>
                <a:tab pos="457200" algn="l"/>
              </a:tabLst>
            </a:pPr>
            <a:r>
              <a:rPr lang="sv-SE" sz="1800" dirty="0">
                <a:effectLst/>
                <a:latin typeface="Aptos" panose="020B0004020202020204" pitchFamily="34" charset="0"/>
                <a:ea typeface="Times New Roman" panose="02020603050405020304" pitchFamily="18" charset="0"/>
                <a:cs typeface="Times New Roman" panose="02020603050405020304" pitchFamily="18" charset="0"/>
              </a:rPr>
              <a:t>15 dialogmöte med mellanstora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ftg</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(11 klara)- Arbetet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forstätter</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i HP 3. 2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genomFÖRDA</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HITTILLS</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800" dirty="0">
                <a:effectLst/>
                <a:latin typeface="Aptos" panose="020B0004020202020204" pitchFamily="34" charset="0"/>
                <a:ea typeface="Times New Roman" panose="02020603050405020304" pitchFamily="18" charset="0"/>
                <a:cs typeface="Times New Roman" panose="02020603050405020304" pitchFamily="18" charset="0"/>
              </a:rPr>
              <a:t>Uppföljning av branschstrategier samt dess skalbarhet- Beslut under hösten tas om det ska göras eller ej se aktivitet 2:1</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AD0C495-1DCB-4A21-B771-EC5F689917B8}" type="slidenum">
              <a:rPr lang="sv-SE" smtClean="0"/>
              <a:t>4</a:t>
            </a:fld>
            <a:endParaRPr lang="sv-SE"/>
          </a:p>
        </p:txBody>
      </p:sp>
    </p:spTree>
    <p:extLst>
      <p:ext uri="{BB962C8B-B14F-4D97-AF65-F5344CB8AC3E}">
        <p14:creationId xmlns:p14="http://schemas.microsoft.com/office/powerpoint/2010/main" val="88603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Insats 1:1 </a:t>
            </a:r>
            <a:br>
              <a:rPr lang="sv-SE" dirty="0"/>
            </a:br>
            <a:r>
              <a:rPr lang="sv-SE" sz="1800" b="1" i="0" u="none" strike="noStrike" dirty="0">
                <a:solidFill>
                  <a:srgbClr val="000000"/>
                </a:solidFill>
                <a:effectLst/>
                <a:highlight>
                  <a:srgbClr val="FFFFFF"/>
                </a:highlight>
                <a:latin typeface="Calibri" panose="020F0502020204030204" pitchFamily="34" charset="0"/>
              </a:rPr>
              <a:t>Aktivitet 1</a:t>
            </a:r>
            <a:r>
              <a:rPr lang="sv-SE" dirty="0"/>
              <a:t> </a:t>
            </a:r>
            <a:r>
              <a:rPr lang="sv-SE" sz="1800" b="0" i="0" u="none" strike="noStrike" dirty="0">
                <a:solidFill>
                  <a:srgbClr val="000000"/>
                </a:solidFill>
                <a:effectLst/>
                <a:highlight>
                  <a:srgbClr val="FFFFFF"/>
                </a:highlight>
                <a:latin typeface="Calibri" panose="020F0502020204030204" pitchFamily="34" charset="0"/>
              </a:rPr>
              <a:t>Ta fram en målgruppsstrategi till stöd för effektivare</a:t>
            </a:r>
            <a:br>
              <a:rPr lang="sv-SE" sz="1800" b="0" i="0" u="none" strike="noStrike" dirty="0">
                <a:solidFill>
                  <a:srgbClr val="000000"/>
                </a:solidFill>
                <a:effectLst/>
                <a:highlight>
                  <a:srgbClr val="FFFFFF"/>
                </a:highlight>
                <a:latin typeface="Calibri" panose="020F0502020204030204" pitchFamily="34" charset="0"/>
              </a:rPr>
            </a:br>
            <a:r>
              <a:rPr lang="sv-SE" sz="1800" b="0" i="0" u="none" strike="noStrike" dirty="0">
                <a:solidFill>
                  <a:srgbClr val="000000"/>
                </a:solidFill>
                <a:effectLst/>
                <a:highlight>
                  <a:srgbClr val="FFFFFF"/>
                </a:highlight>
                <a:latin typeface="Calibri" panose="020F0502020204030204" pitchFamily="34" charset="0"/>
              </a:rPr>
              <a:t>etableringsprocess.</a:t>
            </a:r>
            <a:r>
              <a:rPr lang="sv-SE" dirty="0"/>
              <a:t> </a:t>
            </a:r>
            <a:br>
              <a:rPr lang="sv-SE" dirty="0"/>
            </a:br>
            <a:r>
              <a:rPr lang="sv-SE" b="1" dirty="0"/>
              <a:t>UTFALL</a:t>
            </a:r>
            <a:br>
              <a:rPr lang="sv-SE" sz="1800" b="0" i="0" u="none" strike="noStrike" dirty="0">
                <a:solidFill>
                  <a:srgbClr val="000000"/>
                </a:solidFill>
                <a:effectLst/>
                <a:highlight>
                  <a:srgbClr val="FFFFFF"/>
                </a:highlight>
                <a:latin typeface="Calibri" panose="020F0502020204030204" pitchFamily="34" charset="0"/>
              </a:rPr>
            </a:br>
            <a:r>
              <a:rPr lang="sv-SE" sz="1800" b="0" i="0" u="none" strike="noStrike" dirty="0">
                <a:solidFill>
                  <a:srgbClr val="000000"/>
                </a:solidFill>
                <a:effectLst/>
                <a:highlight>
                  <a:srgbClr val="FFFFFF"/>
                </a:highlight>
                <a:latin typeface="Calibri" panose="020F0502020204030204" pitchFamily="34" charset="0"/>
              </a:rPr>
              <a:t>Prioriteringsgrunder</a:t>
            </a:r>
            <a:br>
              <a:rPr lang="sv-SE" sz="1800" b="0" i="0" u="none" strike="noStrike" dirty="0">
                <a:solidFill>
                  <a:srgbClr val="000000"/>
                </a:solidFill>
                <a:effectLst/>
                <a:highlight>
                  <a:srgbClr val="FFFFFF"/>
                </a:highlight>
                <a:latin typeface="Calibri" panose="020F0502020204030204" pitchFamily="34" charset="0"/>
              </a:rPr>
            </a:br>
            <a:r>
              <a:rPr lang="sv-SE" sz="1800" b="0" i="0" u="none" strike="noStrike" dirty="0">
                <a:solidFill>
                  <a:srgbClr val="000000"/>
                </a:solidFill>
                <a:effectLst/>
                <a:highlight>
                  <a:srgbClr val="FFFFFF"/>
                </a:highlight>
                <a:latin typeface="Calibri" panose="020F0502020204030204" pitchFamily="34" charset="0"/>
              </a:rPr>
              <a:t>tydliggjorda. </a:t>
            </a:r>
            <a:br>
              <a:rPr lang="sv-SE" sz="1800" b="0" i="0" u="none" strike="noStrike" dirty="0">
                <a:solidFill>
                  <a:srgbClr val="000000"/>
                </a:solidFill>
                <a:effectLst/>
                <a:highlight>
                  <a:srgbClr val="FFFFFF"/>
                </a:highlight>
                <a:latin typeface="Calibri" panose="020F0502020204030204" pitchFamily="34" charset="0"/>
              </a:rPr>
            </a:br>
            <a:r>
              <a:rPr lang="sv-SE" sz="1800" b="0" i="0" u="none" strike="noStrike" dirty="0">
                <a:solidFill>
                  <a:srgbClr val="000000"/>
                </a:solidFill>
                <a:effectLst/>
                <a:highlight>
                  <a:srgbClr val="FFFFFF"/>
                </a:highlight>
                <a:latin typeface="Calibri" panose="020F0502020204030204" pitchFamily="34" charset="0"/>
              </a:rPr>
              <a:t>Målgruppsstrategi framtagen</a:t>
            </a:r>
            <a:br>
              <a:rPr lang="sv-SE" sz="1800" b="0" i="0" u="none" strike="noStrike" dirty="0">
                <a:solidFill>
                  <a:srgbClr val="000000"/>
                </a:solidFill>
                <a:effectLst/>
                <a:highlight>
                  <a:srgbClr val="FFFFFF"/>
                </a:highlight>
                <a:latin typeface="Calibri" panose="020F0502020204030204" pitchFamily="34" charset="0"/>
              </a:rPr>
            </a:br>
            <a:r>
              <a:rPr lang="sv-SE" sz="1800" b="1" i="0" u="none" strike="noStrike" dirty="0">
                <a:solidFill>
                  <a:srgbClr val="000000"/>
                </a:solidFill>
                <a:effectLst/>
                <a:highlight>
                  <a:srgbClr val="FFFFFF"/>
                </a:highlight>
                <a:latin typeface="Calibri" panose="020F0502020204030204" pitchFamily="34" charset="0"/>
              </a:rPr>
              <a:t>Status:</a:t>
            </a:r>
            <a:br>
              <a:rPr lang="sv-SE" sz="1800" b="0" i="0" u="none" strike="noStrike" dirty="0">
                <a:solidFill>
                  <a:srgbClr val="000000"/>
                </a:solidFill>
                <a:effectLst/>
                <a:highlight>
                  <a:srgbClr val="FFFFFF"/>
                </a:highlight>
                <a:latin typeface="Calibri" panose="020F0502020204030204" pitchFamily="34" charset="0"/>
              </a:rPr>
            </a:br>
            <a:r>
              <a:rPr lang="sv-SE" sz="1800" b="0" i="0" u="none" strike="noStrike" dirty="0" err="1">
                <a:solidFill>
                  <a:srgbClr val="000000"/>
                </a:solidFill>
                <a:effectLst/>
                <a:highlight>
                  <a:srgbClr val="FFFF00"/>
                </a:highlight>
                <a:latin typeface="Calibri" panose="020F0502020204030204" pitchFamily="34" charset="0"/>
              </a:rPr>
              <a:t>Etableringsforum</a:t>
            </a:r>
            <a:r>
              <a:rPr lang="sv-SE" sz="1800" b="0" i="0" u="none" strike="noStrike" dirty="0">
                <a:solidFill>
                  <a:srgbClr val="000000"/>
                </a:solidFill>
                <a:effectLst/>
                <a:highlight>
                  <a:srgbClr val="FFFF00"/>
                </a:highlight>
                <a:latin typeface="Calibri" panose="020F0502020204030204" pitchFamily="34" charset="0"/>
              </a:rPr>
              <a:t> etablerat för större förfrågningar, men process för normala förfrågningar till Staden behöver tas fram</a:t>
            </a:r>
            <a:r>
              <a:rPr lang="sv-SE" dirty="0"/>
              <a:t> </a:t>
            </a:r>
          </a:p>
        </p:txBody>
      </p:sp>
      <p:sp>
        <p:nvSpPr>
          <p:cNvPr id="4" name="Platshållare för bildnummer 3"/>
          <p:cNvSpPr>
            <a:spLocks noGrp="1"/>
          </p:cNvSpPr>
          <p:nvPr>
            <p:ph type="sldNum" sz="quarter" idx="5"/>
          </p:nvPr>
        </p:nvSpPr>
        <p:spPr/>
        <p:txBody>
          <a:bodyPr/>
          <a:lstStyle/>
          <a:p>
            <a:fld id="{0AD0C495-1DCB-4A21-B771-EC5F689917B8}" type="slidenum">
              <a:rPr lang="sv-SE" smtClean="0"/>
              <a:t>5</a:t>
            </a:fld>
            <a:endParaRPr lang="sv-SE"/>
          </a:p>
        </p:txBody>
      </p:sp>
    </p:spTree>
    <p:extLst>
      <p:ext uri="{BB962C8B-B14F-4D97-AF65-F5344CB8AC3E}">
        <p14:creationId xmlns:p14="http://schemas.microsoft.com/office/powerpoint/2010/main" val="344630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Cykelvänligast webbproblem</a:t>
            </a:r>
          </a:p>
          <a:p>
            <a:r>
              <a:rPr lang="sv-SE" dirty="0"/>
              <a:t>Ett tillgängligt erbjudande om att vara lokal flexibilitetsleverantör finns framtaget genom Göteborg Energis marknadsplats Effekthandel Väst. Marknadsplatsen är ett komplement till SVKs stödtjänstmarknad och ytterligare ett ekonomiskt ben att stå på som leverantör. Fler lokala elnätskunder/leverantörer behövs på marknadsplatsen. </a:t>
            </a:r>
          </a:p>
        </p:txBody>
      </p:sp>
      <p:sp>
        <p:nvSpPr>
          <p:cNvPr id="4" name="Platshållare för bildnummer 3"/>
          <p:cNvSpPr>
            <a:spLocks noGrp="1"/>
          </p:cNvSpPr>
          <p:nvPr>
            <p:ph type="sldNum" sz="quarter" idx="5"/>
          </p:nvPr>
        </p:nvSpPr>
        <p:spPr/>
        <p:txBody>
          <a:bodyPr/>
          <a:lstStyle/>
          <a:p>
            <a:fld id="{0AD0C495-1DCB-4A21-B771-EC5F689917B8}" type="slidenum">
              <a:rPr lang="sv-SE" smtClean="0"/>
              <a:t>6</a:t>
            </a:fld>
            <a:endParaRPr lang="sv-SE"/>
          </a:p>
        </p:txBody>
      </p:sp>
    </p:spTree>
    <p:extLst>
      <p:ext uri="{BB962C8B-B14F-4D97-AF65-F5344CB8AC3E}">
        <p14:creationId xmlns:p14="http://schemas.microsoft.com/office/powerpoint/2010/main" val="174684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Gul: Kommunicera kunskapsunderlag Flexibla</a:t>
            </a:r>
          </a:p>
          <a:p>
            <a:r>
              <a:rPr lang="sv-SE" dirty="0"/>
              <a:t>detaljplaner. Samordna med insats 2:1 </a:t>
            </a:r>
          </a:p>
        </p:txBody>
      </p:sp>
      <p:sp>
        <p:nvSpPr>
          <p:cNvPr id="4" name="Platshållare för bildnummer 3"/>
          <p:cNvSpPr>
            <a:spLocks noGrp="1"/>
          </p:cNvSpPr>
          <p:nvPr>
            <p:ph type="sldNum" sz="quarter" idx="5"/>
          </p:nvPr>
        </p:nvSpPr>
        <p:spPr/>
        <p:txBody>
          <a:bodyPr/>
          <a:lstStyle/>
          <a:p>
            <a:fld id="{0AD0C495-1DCB-4A21-B771-EC5F689917B8}" type="slidenum">
              <a:rPr lang="sv-SE" smtClean="0"/>
              <a:t>7</a:t>
            </a:fld>
            <a:endParaRPr lang="sv-SE"/>
          </a:p>
        </p:txBody>
      </p:sp>
    </p:spTree>
    <p:extLst>
      <p:ext uri="{BB962C8B-B14F-4D97-AF65-F5344CB8AC3E}">
        <p14:creationId xmlns:p14="http://schemas.microsoft.com/office/powerpoint/2010/main" val="404839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Aptos" panose="020B0004020202020204" pitchFamily="34" charset="0"/>
                <a:cs typeface="Aptos" panose="020B0004020202020204" pitchFamily="34" charset="0"/>
              </a:rPr>
              <a:t>Hej på er,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Igår hade vi styrgruppsmöte med två frågor på agendan. Tilläggsaktiviteter för SLKs pengar samt Digital tjänst för att starta restaurang.</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När det gäller tilläggsaktiviteterna fick de 4 aktiviteter vi lagt in godkänt.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Efter detta har Stefan inkommit med önskemål om stöd till IT-lösning för bokning av </a:t>
            </a:r>
            <a:r>
              <a:rPr lang="sv-SE" sz="1800" dirty="0" err="1">
                <a:effectLst/>
                <a:latin typeface="Calibri" panose="020F0502020204030204" pitchFamily="34" charset="0"/>
                <a:ea typeface="Aptos" panose="020B0004020202020204" pitchFamily="34" charset="0"/>
                <a:cs typeface="Aptos" panose="020B0004020202020204" pitchFamily="34" charset="0"/>
              </a:rPr>
              <a:t>foodtrucks</a:t>
            </a:r>
            <a:r>
              <a:rPr lang="sv-SE" sz="1800" dirty="0">
                <a:effectLst/>
                <a:latin typeface="Calibri" panose="020F0502020204030204" pitchFamily="34" charset="0"/>
                <a:ea typeface="Aptos" panose="020B0004020202020204" pitchFamily="34" charset="0"/>
                <a:cs typeface="Aptos" panose="020B0004020202020204" pitchFamily="34" charset="0"/>
              </a:rPr>
              <a:t>. Om ni i arbetsgruppen inte har något emot det så lägger jag in det i dokumentet så får styrgruppen ta ett extra beslut om den aktiviteten efter sommaren?</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Den stora punkten var redogörelsen för hur vi ska kunna gå vidare med den digitala tjänsten för  att starta restaurang. Demokrati och medborgarservice har gjort en jättebra utredning med förslag till möjlig lösning. Det rent tekniska skulle kunna gå att lösa (föra alla utom RSG), det finansiella behöver utredas ytterligare men det,  det faller på är att vi i staden har en styrmodell där endast EN förvaltning kan vara ansvarig. DM föreslår att miljöförvaltning ska stå som ägare vilket miljöförvaltningen svarar att de inte kan.</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Därmed faller förutsättningarna för att fortsätta med arbetet. Styrgruppen beslutade att stänga aktiviteten och rödmarkera den i HP3.</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Några av er var ju med på mötet. Ni får gärna lägga till något om ni vill.</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highlight>
                  <a:srgbClr val="FFFF00"/>
                </a:highlight>
                <a:latin typeface="Calibri" panose="020F0502020204030204" pitchFamily="34" charset="0"/>
                <a:ea typeface="Aptos" panose="020B0004020202020204" pitchFamily="34" charset="0"/>
                <a:cs typeface="Aptos" panose="020B0004020202020204" pitchFamily="34" charset="0"/>
              </a:rPr>
              <a:t>Personligen tycker jag att det är bra att det fattades ett tydligt beslut. Men jag tycker det är ett totalt misslyckande av staden att inte kunna samverka bättre.</a:t>
            </a:r>
            <a:r>
              <a:rPr lang="sv-SE" sz="1800" dirty="0">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0AD0C495-1DCB-4A21-B771-EC5F689917B8}" type="slidenum">
              <a:rPr lang="sv-SE" smtClean="0"/>
              <a:t>8</a:t>
            </a:fld>
            <a:endParaRPr lang="sv-SE"/>
          </a:p>
        </p:txBody>
      </p:sp>
    </p:spTree>
    <p:extLst>
      <p:ext uri="{BB962C8B-B14F-4D97-AF65-F5344CB8AC3E}">
        <p14:creationId xmlns:p14="http://schemas.microsoft.com/office/powerpoint/2010/main" val="232070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610C5DA-2BEC-4F71-9406-639DCE7370A4}" type="slidenum">
              <a:rPr lang="sv-SE" smtClean="0"/>
              <a:t>9</a:t>
            </a:fld>
            <a:endParaRPr lang="sv-SE"/>
          </a:p>
        </p:txBody>
      </p:sp>
    </p:spTree>
    <p:extLst>
      <p:ext uri="{BB962C8B-B14F-4D97-AF65-F5344CB8AC3E}">
        <p14:creationId xmlns:p14="http://schemas.microsoft.com/office/powerpoint/2010/main" val="55284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pPr marL="171450" indent="-171450">
              <a:spcBef>
                <a:spcPts val="1000"/>
              </a:spcBef>
              <a:buFont typeface="Arial"/>
              <a:buChar char="•"/>
            </a:pPr>
            <a:r>
              <a:rPr lang="sv-SE" b="1"/>
              <a:t>Programmet</a:t>
            </a:r>
            <a:endParaRPr lang="en-US"/>
          </a:p>
          <a:p>
            <a:pPr marL="171450" indent="-171450">
              <a:spcBef>
                <a:spcPts val="1000"/>
              </a:spcBef>
              <a:buFont typeface="Arial"/>
              <a:buChar char="•"/>
            </a:pPr>
            <a:r>
              <a:rPr lang="sv-SE"/>
              <a:t>Är stadens (och till viss del Göteborgs-regionens) gemensamma karta för hur vi tillsammans ska skapa bättre förutsättningar för företagande</a:t>
            </a:r>
            <a:endParaRPr lang="en-US"/>
          </a:p>
          <a:p>
            <a:pPr marL="171450" indent="-171450">
              <a:spcBef>
                <a:spcPts val="1000"/>
              </a:spcBef>
              <a:buFont typeface="Arial"/>
              <a:buChar char="•"/>
            </a:pPr>
            <a:r>
              <a:rPr lang="sv-SE"/>
              <a:t>Har ett långsiktigt fokus med sikte på 2035</a:t>
            </a:r>
          </a:p>
          <a:p>
            <a:pPr marL="271145" indent="-271145">
              <a:spcBef>
                <a:spcPts val="1000"/>
              </a:spcBef>
              <a:buFont typeface="Arial"/>
              <a:buChar char="•"/>
            </a:pPr>
            <a:r>
              <a:rPr lang="sv-SE"/>
              <a:t>Omfattar sex strategiska områden</a:t>
            </a:r>
            <a:endParaRPr lang="en-US"/>
          </a:p>
          <a:p>
            <a:pPr marL="271145" indent="-271145">
              <a:spcBef>
                <a:spcPts val="1000"/>
              </a:spcBef>
              <a:buFont typeface="Arial"/>
              <a:buChar char="•"/>
            </a:pPr>
            <a:r>
              <a:rPr lang="sv-SE"/>
              <a:t>Rymmer därmed det</a:t>
            </a:r>
            <a:r>
              <a:rPr lang="sv-SE" i="1"/>
              <a:t> </a:t>
            </a:r>
            <a:r>
              <a:rPr lang="sv-SE"/>
              <a:t>mesta</a:t>
            </a:r>
            <a:r>
              <a:rPr lang="sv-SE" i="1"/>
              <a:t>, </a:t>
            </a:r>
            <a:r>
              <a:rPr lang="sv-SE"/>
              <a:t>men</a:t>
            </a:r>
            <a:r>
              <a:rPr lang="sv-SE" i="1"/>
              <a:t> </a:t>
            </a:r>
            <a:r>
              <a:rPr lang="sv-SE"/>
              <a:t>trygghetsfrågan och bostadsfrågan hanteras i andra styrande dokument </a:t>
            </a:r>
          </a:p>
          <a:p>
            <a:pPr marL="285750" indent="-285750">
              <a:spcBef>
                <a:spcPts val="1000"/>
              </a:spcBef>
              <a:buFont typeface="Arial"/>
              <a:buChar char="•"/>
            </a:pPr>
            <a:endParaRPr lang="sv-SE" i="1">
              <a:cs typeface="Calibri"/>
            </a:endParaRPr>
          </a:p>
          <a:p>
            <a:endParaRPr lang="en-US">
              <a:cs typeface="Calibri"/>
            </a:endParaRPr>
          </a:p>
        </p:txBody>
      </p:sp>
      <p:sp>
        <p:nvSpPr>
          <p:cNvPr id="4" name="Platshållare för sidhuvud 3"/>
          <p:cNvSpPr>
            <a:spLocks noGrp="1"/>
          </p:cNvSpPr>
          <p:nvPr>
            <p:ph type="hdr" sz="quarter"/>
          </p:nvPr>
        </p:nvSpPr>
        <p:spPr/>
        <p:txBody>
          <a:bodyPr/>
          <a:lstStyle/>
          <a:p>
            <a:r>
              <a:rPr lang="sv-SE"/>
              <a:t>Presentation för enbart de smartase</a:t>
            </a:r>
            <a:endParaRPr lang="en-GB"/>
          </a:p>
        </p:txBody>
      </p:sp>
      <p:sp>
        <p:nvSpPr>
          <p:cNvPr id="5" name="Platshållare för bildnummer 4"/>
          <p:cNvSpPr>
            <a:spLocks noGrp="1"/>
          </p:cNvSpPr>
          <p:nvPr>
            <p:ph type="sldNum" sz="quarter" idx="5"/>
          </p:nvPr>
        </p:nvSpPr>
        <p:spPr/>
        <p:txBody>
          <a:bodyPr/>
          <a:lstStyle/>
          <a:p>
            <a:fld id="{AC497CE8-006A-4D39-B790-B2C157C25173}" type="slidenum">
              <a:rPr lang="en-GB" smtClean="0"/>
              <a:pPr/>
              <a:t>11</a:t>
            </a:fld>
            <a:endParaRPr lang="en-GB"/>
          </a:p>
        </p:txBody>
      </p:sp>
    </p:spTree>
    <p:extLst>
      <p:ext uri="{BB962C8B-B14F-4D97-AF65-F5344CB8AC3E}">
        <p14:creationId xmlns:p14="http://schemas.microsoft.com/office/powerpoint/2010/main" val="138858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D08F8-9399-4DEA-AD5D-5CD506C3D6D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61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7.png"/><Relationship Id="rId2" Type="http://schemas.openxmlformats.org/officeDocument/2006/relationships/slideMaster" Target="../slideMasters/slideMaster9.xml"/><Relationship Id="rId1" Type="http://schemas.openxmlformats.org/officeDocument/2006/relationships/tags" Target="../tags/tag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9.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19.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7.png"/><Relationship Id="rId2" Type="http://schemas.openxmlformats.org/officeDocument/2006/relationships/slideMaster" Target="../slideMasters/slideMaster11.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1.xml"/><Relationship Id="rId1" Type="http://schemas.openxmlformats.org/officeDocument/2006/relationships/tags" Target="../tags/tag11.xml"/><Relationship Id="rId5" Type="http://schemas.openxmlformats.org/officeDocument/2006/relationships/image" Target="../media/image27.png"/><Relationship Id="rId4" Type="http://schemas.openxmlformats.org/officeDocument/2006/relationships/image" Target="../media/image19.emf"/></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6" name="Bildobjekt 5" descr="En bild som visar himmel, utomhus, vatten&#10;&#10;Automatiskt genererad beskrivning">
            <a:extLst>
              <a:ext uri="{FF2B5EF4-FFF2-40B4-BE49-F238E27FC236}">
                <a16:creationId xmlns:a16="http://schemas.microsoft.com/office/drawing/2014/main" id="{3E4D31C9-97AB-40E6-A4E9-CA1C9775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4"/>
            <a:ext cx="12192000" cy="6867853"/>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357791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0895839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Avslutningssida ver 2">
    <p:bg>
      <p:bgPr>
        <a:solidFill>
          <a:schemeClr val="tx2"/>
        </a:solidFill>
        <a:effectLst/>
      </p:bgPr>
    </p:bg>
    <p:spTree>
      <p:nvGrpSpPr>
        <p:cNvPr id="1" name=""/>
        <p:cNvGrpSpPr/>
        <p:nvPr/>
      </p:nvGrpSpPr>
      <p:grpSpPr>
        <a:xfrm>
          <a:off x="0" y="0"/>
          <a:ext cx="0" cy="0"/>
          <a:chOff x="0" y="0"/>
          <a:chExt cx="0" cy="0"/>
        </a:xfrm>
      </p:grpSpPr>
      <p:pic>
        <p:nvPicPr>
          <p:cNvPr id="6" name="Picture 2" descr="Bildresultat fÃ¶r logo business region gÃ¶teborg">
            <a:extLst>
              <a:ext uri="{FF2B5EF4-FFF2-40B4-BE49-F238E27FC236}">
                <a16:creationId xmlns:a16="http://schemas.microsoft.com/office/drawing/2014/main" id="{72EEC8DB-6C4B-4BFC-9598-1332D11D2B15}"/>
              </a:ext>
            </a:extLst>
          </p:cNvPr>
          <p:cNvPicPr>
            <a:picLocks noChangeAspect="1" noChangeArrowheads="1"/>
          </p:cNvPicPr>
          <p:nvPr userDrawn="1"/>
        </p:nvPicPr>
        <p:blipFill>
          <a:blip r:embed="rId2">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20231938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24DF18A-D69A-4574-944C-06427C8DA6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57803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428669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5770784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7711282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ext -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8" name="Platshållare för innehåll 2">
            <a:extLst>
              <a:ext uri="{FF2B5EF4-FFF2-40B4-BE49-F238E27FC236}">
                <a16:creationId xmlns:a16="http://schemas.microsoft.com/office/drawing/2014/main" id="{63DCFB90-2099-4E45-A3FF-36433E1862B5}"/>
              </a:ext>
            </a:extLst>
          </p:cNvPr>
          <p:cNvSpPr>
            <a:spLocks noGrp="1"/>
          </p:cNvSpPr>
          <p:nvPr>
            <p:ph sz="half" idx="13"/>
          </p:nvPr>
        </p:nvSpPr>
        <p:spPr>
          <a:xfrm>
            <a:off x="838200" y="3199780"/>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p>
        </p:txBody>
      </p:sp>
      <p:sp>
        <p:nvSpPr>
          <p:cNvPr id="10" name="Platshållare för innehåll 2">
            <a:extLst>
              <a:ext uri="{FF2B5EF4-FFF2-40B4-BE49-F238E27FC236}">
                <a16:creationId xmlns:a16="http://schemas.microsoft.com/office/drawing/2014/main" id="{0484F44F-6965-44F8-BDD5-1D42F5166A8A}"/>
              </a:ext>
            </a:extLst>
          </p:cNvPr>
          <p:cNvSpPr>
            <a:spLocks noGrp="1"/>
          </p:cNvSpPr>
          <p:nvPr>
            <p:ph sz="half" idx="15"/>
          </p:nvPr>
        </p:nvSpPr>
        <p:spPr>
          <a:xfrm>
            <a:off x="838200" y="4573935"/>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8600C9DA-D5E7-4933-B9D6-4F5696F13370}"/>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7986368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522680267"/>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8B3DE43E-CD15-4F72-92CB-15F9868575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96099879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1049593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80721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34957287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39351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7089348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64687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1668067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A023CF-467C-4D38-BFA6-84375E92AF0B}"/>
              </a:ext>
            </a:extLst>
          </p:cNvPr>
          <p:cNvPicPr>
            <a:picLocks noChangeAspect="1"/>
          </p:cNvPicPr>
          <p:nvPr userDrawn="1"/>
        </p:nvPicPr>
        <p:blipFill rotWithShape="1">
          <a:blip r:embed="rId2"/>
          <a:srcRect l="14415" r="-14415"/>
          <a:stretch/>
        </p:blipFill>
        <p:spPr>
          <a:xfrm flipH="1">
            <a:off x="254000" y="0"/>
            <a:ext cx="119380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19654462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13" name="Bildobjekt 12" descr="En bild som visar utomhus, byggnad, stad&#10;&#10;Automatiskt genererad beskrivning">
            <a:extLst>
              <a:ext uri="{FF2B5EF4-FFF2-40B4-BE49-F238E27FC236}">
                <a16:creationId xmlns:a16="http://schemas.microsoft.com/office/drawing/2014/main" id="{BE3F0BD8-A8DC-4282-8554-9C0889C89F76}"/>
              </a:ext>
            </a:extLst>
          </p:cNvPr>
          <p:cNvPicPr>
            <a:picLocks noChangeAspect="1"/>
          </p:cNvPicPr>
          <p:nvPr userDrawn="1"/>
        </p:nvPicPr>
        <p:blipFill rotWithShape="1">
          <a:blip r:embed="rId2"/>
          <a:srcRect l="124" r="63727"/>
          <a:stretch/>
        </p:blipFill>
        <p:spPr>
          <a:xfrm>
            <a:off x="7876515" y="0"/>
            <a:ext cx="4315485" cy="6858000"/>
          </a:xfrm>
          <a:prstGeom prst="rect">
            <a:avLst/>
          </a:prstGeom>
        </p:spPr>
      </p:pic>
      <p:pic>
        <p:nvPicPr>
          <p:cNvPr id="3" name="Bildobjekt 2">
            <a:extLst>
              <a:ext uri="{FF2B5EF4-FFF2-40B4-BE49-F238E27FC236}">
                <a16:creationId xmlns:a16="http://schemas.microsoft.com/office/drawing/2014/main" id="{738DFB51-23EE-4FE2-9655-A0261880D87F}"/>
              </a:ext>
            </a:extLst>
          </p:cNvPr>
          <p:cNvPicPr>
            <a:picLocks noChangeAspect="1"/>
          </p:cNvPicPr>
          <p:nvPr userDrawn="1"/>
        </p:nvPicPr>
        <p:blipFill rotWithShape="1">
          <a:blip r:embed="rId3"/>
          <a:srcRect l="44069" r="14149"/>
          <a:stretch/>
        </p:blipFill>
        <p:spPr>
          <a:xfrm>
            <a:off x="-92075" y="0"/>
            <a:ext cx="4987925"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7579060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ramsida ver 5">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E3C80-AB60-4336-8EF3-A47597D4B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3171226"/>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1041991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848955C-00EC-4B47-BC95-A26380F7B6CA}"/>
              </a:ext>
            </a:extLst>
          </p:cNvPr>
          <p:cNvGraphicFramePr>
            <a:graphicFrameLocks noChangeAspect="1"/>
          </p:cNvGraphicFramePr>
          <p:nvPr userDrawn="1">
            <p:custDataLst>
              <p:tags r:id="rId1"/>
            </p:custDataLst>
            <p:extLst>
              <p:ext uri="{D42A27DB-BD31-4B8C-83A1-F6EECF244321}">
                <p14:modId xmlns:p14="http://schemas.microsoft.com/office/powerpoint/2010/main" val="4045339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kt 1" hidden="1">
                        <a:extLst>
                          <a:ext uri="{FF2B5EF4-FFF2-40B4-BE49-F238E27FC236}">
                            <a16:creationId xmlns:a16="http://schemas.microsoft.com/office/drawing/2014/main" id="{F848955C-00EC-4B47-BC95-A26380F7B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EDAC6DE7-C488-486A-870E-7B1A10059F86}"/>
              </a:ext>
            </a:extLst>
          </p:cNvPr>
          <p:cNvPicPr>
            <a:picLocks noChangeAspect="1"/>
          </p:cNvPicPr>
          <p:nvPr userDrawn="1"/>
        </p:nvPicPr>
        <p:blipFill rotWithShape="1">
          <a:blip r:embed="rId5"/>
          <a:srcRect l="39578" r="17582"/>
          <a:stretch/>
        </p:blipFill>
        <p:spPr>
          <a:xfrm>
            <a:off x="-7617" y="0"/>
            <a:ext cx="5114303" cy="6858000"/>
          </a:xfrm>
          <a:prstGeom prst="rect">
            <a:avLst/>
          </a:prstGeom>
        </p:spPr>
      </p:pic>
      <p:pic>
        <p:nvPicPr>
          <p:cNvPr id="4" name="Bildobjekt 3">
            <a:extLst>
              <a:ext uri="{FF2B5EF4-FFF2-40B4-BE49-F238E27FC236}">
                <a16:creationId xmlns:a16="http://schemas.microsoft.com/office/drawing/2014/main" id="{A2FA2507-FD7A-476A-A8DE-07D12DA67634}"/>
              </a:ext>
            </a:extLst>
          </p:cNvPr>
          <p:cNvPicPr>
            <a:picLocks noChangeAspect="1"/>
          </p:cNvPicPr>
          <p:nvPr userDrawn="1"/>
        </p:nvPicPr>
        <p:blipFill rotWithShape="1">
          <a:blip r:embed="rId6"/>
          <a:srcRect l="46995" r="16850"/>
          <a:stretch/>
        </p:blipFill>
        <p:spPr>
          <a:xfrm>
            <a:off x="7953375" y="0"/>
            <a:ext cx="4316167"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E16920A-42C5-4BBF-91CA-6A655E0FCEF8}"/>
              </a:ext>
            </a:extLst>
          </p:cNvPr>
          <p:cNvPicPr>
            <a:picLocks noChangeAspect="1"/>
          </p:cNvPicPr>
          <p:nvPr userDrawn="1"/>
        </p:nvPicPr>
        <p:blipFill>
          <a:blip r:embed="rId7"/>
          <a:stretch>
            <a:fillRect/>
          </a:stretch>
        </p:blipFill>
        <p:spPr>
          <a:xfrm>
            <a:off x="4596254" y="2587750"/>
            <a:ext cx="2637666" cy="1701067"/>
          </a:xfrm>
          <a:prstGeom prst="rect">
            <a:avLst/>
          </a:prstGeom>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4894429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280465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objekt 3">
            <a:extLst>
              <a:ext uri="{FF2B5EF4-FFF2-40B4-BE49-F238E27FC236}">
                <a16:creationId xmlns:a16="http://schemas.microsoft.com/office/drawing/2014/main" id="{73964CDB-FAD0-4FDE-A2BA-7488AA830DCA}"/>
              </a:ext>
            </a:extLst>
          </p:cNvPr>
          <p:cNvPicPr>
            <a:picLocks noChangeAspect="1"/>
          </p:cNvPicPr>
          <p:nvPr userDrawn="1"/>
        </p:nvPicPr>
        <p:blipFill>
          <a:blip r:embed="rId5"/>
          <a:stretch>
            <a:fillRect/>
          </a:stretch>
        </p:blipFill>
        <p:spPr>
          <a:xfrm>
            <a:off x="4596254" y="2587750"/>
            <a:ext cx="2637666" cy="1701067"/>
          </a:xfrm>
          <a:prstGeom prst="rect">
            <a:avLst/>
          </a:prstGeom>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17659882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a:p>
        </p:txBody>
      </p:sp>
      <p:sp>
        <p:nvSpPr>
          <p:cNvPr id="10" name="Platshållare för text 12"/>
          <p:cNvSpPr>
            <a:spLocks noGrp="1"/>
          </p:cNvSpPr>
          <p:nvPr>
            <p:ph type="body" sz="quarter" idx="13" hasCustomPrompt="1"/>
          </p:nvPr>
        </p:nvSpPr>
        <p:spPr>
          <a:xfrm>
            <a:off x="696000" y="1440000"/>
            <a:ext cx="10971464"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339865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format</a:t>
            </a:r>
            <a:endParaRPr lang="en-GB"/>
          </a:p>
        </p:txBody>
      </p:sp>
    </p:spTree>
    <p:extLst>
      <p:ext uri="{BB962C8B-B14F-4D97-AF65-F5344CB8AC3E}">
        <p14:creationId xmlns:p14="http://schemas.microsoft.com/office/powerpoint/2010/main" val="16367994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6" name="Bildobjekt 5" descr="En bild som visar himmel, utomhus, vatten&#10;&#10;Automatiskt genererad beskrivning">
            <a:extLst>
              <a:ext uri="{FF2B5EF4-FFF2-40B4-BE49-F238E27FC236}">
                <a16:creationId xmlns:a16="http://schemas.microsoft.com/office/drawing/2014/main" id="{3E4D31C9-97AB-40E6-A4E9-CA1C9775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4"/>
            <a:ext cx="12192000" cy="6867853"/>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3835131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2357942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684169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4975950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25851835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98890117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6736035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6540320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5402641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92889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7" name="Bildobjekt 6" descr="En bild som visar himmel, utomhus, bro, vatten&#10;&#10;Automatiskt genererad beskrivning">
            <a:extLst>
              <a:ext uri="{FF2B5EF4-FFF2-40B4-BE49-F238E27FC236}">
                <a16:creationId xmlns:a16="http://schemas.microsoft.com/office/drawing/2014/main" id="{CC5AACF2-0C11-44A9-8380-998FCF7075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629"/>
          <a:stretch/>
        </p:blipFill>
        <p:spPr>
          <a:xfrm>
            <a:off x="5181600" y="0"/>
            <a:ext cx="70104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7473609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9069532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8795441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7" name="Bildobjekt 6" descr="En bild som visar himmel, utomhus, bro, vatten&#10;&#10;Automatiskt genererad beskrivning">
            <a:extLst>
              <a:ext uri="{FF2B5EF4-FFF2-40B4-BE49-F238E27FC236}">
                <a16:creationId xmlns:a16="http://schemas.microsoft.com/office/drawing/2014/main" id="{CC5AACF2-0C11-44A9-8380-998FCF7075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629"/>
          <a:stretch/>
        </p:blipFill>
        <p:spPr>
          <a:xfrm>
            <a:off x="5181600" y="0"/>
            <a:ext cx="70104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30707786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061AA43-8B3E-4F3D-BF22-1A8880554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65" r="21473"/>
          <a:stretch/>
        </p:blipFill>
        <p:spPr>
          <a:xfrm>
            <a:off x="7239000" y="0"/>
            <a:ext cx="4953000" cy="6858000"/>
          </a:xfrm>
          <a:prstGeom prst="rect">
            <a:avLst/>
          </a:prstGeom>
        </p:spPr>
      </p:pic>
      <p:pic>
        <p:nvPicPr>
          <p:cNvPr id="5" name="Bildobjekt 4" descr="En bild som visar himmel, utomhus, vatten, båt&#10;&#10;Automatiskt genererad beskrivning">
            <a:extLst>
              <a:ext uri="{FF2B5EF4-FFF2-40B4-BE49-F238E27FC236}">
                <a16:creationId xmlns:a16="http://schemas.microsoft.com/office/drawing/2014/main" id="{974212FA-6582-48BE-90D5-94F1B701F6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9027"/>
          <a:stretch/>
        </p:blipFill>
        <p:spPr>
          <a:xfrm>
            <a:off x="0" y="0"/>
            <a:ext cx="5245100"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3702745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pic>
        <p:nvPicPr>
          <p:cNvPr id="3" name="Bildobjekt 2" descr="En bild som visar vatten, utomhus, himmel, scen&#10;&#10;Automatiskt genererad beskrivning">
            <a:extLst>
              <a:ext uri="{FF2B5EF4-FFF2-40B4-BE49-F238E27FC236}">
                <a16:creationId xmlns:a16="http://schemas.microsoft.com/office/drawing/2014/main" id="{16BCD11C-D973-4854-A344-6D550EA1D9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18" b="8910"/>
          <a:stretch/>
        </p:blipFill>
        <p:spPr>
          <a:xfrm>
            <a:off x="3048" y="0"/>
            <a:ext cx="12188952"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Bildresultat fÃ¶r logo business region gÃ¶teborg">
            <a:extLst>
              <a:ext uri="{FF2B5EF4-FFF2-40B4-BE49-F238E27FC236}">
                <a16:creationId xmlns:a16="http://schemas.microsoft.com/office/drawing/2014/main" id="{97F78054-1A5F-49C5-9D0A-650A447FDAC8}"/>
              </a:ext>
            </a:extLst>
          </p:cNvPr>
          <p:cNvPicPr>
            <a:picLocks noChangeAspect="1" noChangeArrowheads="1"/>
          </p:cNvPicPr>
          <p:nvPr userDrawn="1"/>
        </p:nvPicPr>
        <p:blipFill>
          <a:blip r:embed="rId3">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377992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pic>
        <p:nvPicPr>
          <p:cNvPr id="6" name="Picture 2" descr="Bildresultat fÃ¶r logo business region gÃ¶teborg">
            <a:extLst>
              <a:ext uri="{FF2B5EF4-FFF2-40B4-BE49-F238E27FC236}">
                <a16:creationId xmlns:a16="http://schemas.microsoft.com/office/drawing/2014/main" id="{72EEC8DB-6C4B-4BFC-9598-1332D11D2B15}"/>
              </a:ext>
            </a:extLst>
          </p:cNvPr>
          <p:cNvPicPr>
            <a:picLocks noChangeAspect="1" noChangeArrowheads="1"/>
          </p:cNvPicPr>
          <p:nvPr userDrawn="1"/>
        </p:nvPicPr>
        <p:blipFill>
          <a:blip r:embed="rId2">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19697593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xt + bild hög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r>
              <a:rPr lang="sv-SE"/>
              <a:t>Klicka på ikonen för att lägga till en bild</a:t>
            </a:r>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6820493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24DF18A-D69A-4574-944C-06427C8DA6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22784502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419644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45942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061AA43-8B3E-4F3D-BF22-1A8880554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65" r="21473"/>
          <a:stretch/>
        </p:blipFill>
        <p:spPr>
          <a:xfrm>
            <a:off x="7239000" y="0"/>
            <a:ext cx="4953000" cy="6858000"/>
          </a:xfrm>
          <a:prstGeom prst="rect">
            <a:avLst/>
          </a:prstGeom>
        </p:spPr>
      </p:pic>
      <p:pic>
        <p:nvPicPr>
          <p:cNvPr id="5" name="Bildobjekt 4" descr="En bild som visar himmel, utomhus, vatten, båt&#10;&#10;Automatiskt genererad beskrivning">
            <a:extLst>
              <a:ext uri="{FF2B5EF4-FFF2-40B4-BE49-F238E27FC236}">
                <a16:creationId xmlns:a16="http://schemas.microsoft.com/office/drawing/2014/main" id="{974212FA-6582-48BE-90D5-94F1B701F6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9027"/>
          <a:stretch/>
        </p:blipFill>
        <p:spPr>
          <a:xfrm>
            <a:off x="0" y="0"/>
            <a:ext cx="5245100"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format</a:t>
            </a:r>
            <a:endParaRPr lang="en-GB"/>
          </a:p>
        </p:txBody>
      </p:sp>
    </p:spTree>
    <p:extLst>
      <p:ext uri="{BB962C8B-B14F-4D97-AF65-F5344CB8AC3E}">
        <p14:creationId xmlns:p14="http://schemas.microsoft.com/office/powerpoint/2010/main" val="38391220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363979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ext -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8" name="Platshållare för innehåll 2">
            <a:extLst>
              <a:ext uri="{FF2B5EF4-FFF2-40B4-BE49-F238E27FC236}">
                <a16:creationId xmlns:a16="http://schemas.microsoft.com/office/drawing/2014/main" id="{63DCFB90-2099-4E45-A3FF-36433E1862B5}"/>
              </a:ext>
            </a:extLst>
          </p:cNvPr>
          <p:cNvSpPr>
            <a:spLocks noGrp="1"/>
          </p:cNvSpPr>
          <p:nvPr>
            <p:ph sz="half" idx="13"/>
          </p:nvPr>
        </p:nvSpPr>
        <p:spPr>
          <a:xfrm>
            <a:off x="838200" y="3199780"/>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p>
        </p:txBody>
      </p:sp>
      <p:sp>
        <p:nvSpPr>
          <p:cNvPr id="10" name="Platshållare för innehåll 2">
            <a:extLst>
              <a:ext uri="{FF2B5EF4-FFF2-40B4-BE49-F238E27FC236}">
                <a16:creationId xmlns:a16="http://schemas.microsoft.com/office/drawing/2014/main" id="{0484F44F-6965-44F8-BDD5-1D42F5166A8A}"/>
              </a:ext>
            </a:extLst>
          </p:cNvPr>
          <p:cNvSpPr>
            <a:spLocks noGrp="1"/>
          </p:cNvSpPr>
          <p:nvPr>
            <p:ph sz="half" idx="15"/>
          </p:nvPr>
        </p:nvSpPr>
        <p:spPr>
          <a:xfrm>
            <a:off x="838200" y="4573935"/>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8600C9DA-D5E7-4933-B9D6-4F5696F13370}"/>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2896913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84627192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8B3DE43E-CD15-4F72-92CB-15F9868575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36130271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2180533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7328896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7246619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497162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37363763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41494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pic>
        <p:nvPicPr>
          <p:cNvPr id="3" name="Bildobjekt 2" descr="En bild som visar vatten, utomhus, himmel, scen&#10;&#10;Automatiskt genererad beskrivning">
            <a:extLst>
              <a:ext uri="{FF2B5EF4-FFF2-40B4-BE49-F238E27FC236}">
                <a16:creationId xmlns:a16="http://schemas.microsoft.com/office/drawing/2014/main" id="{16BCD11C-D973-4854-A344-6D550EA1D9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18" b="8910"/>
          <a:stretch/>
        </p:blipFill>
        <p:spPr>
          <a:xfrm>
            <a:off x="3048" y="0"/>
            <a:ext cx="12188952"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Bildresultat fÃ¶r logo business region gÃ¶teborg">
            <a:extLst>
              <a:ext uri="{FF2B5EF4-FFF2-40B4-BE49-F238E27FC236}">
                <a16:creationId xmlns:a16="http://schemas.microsoft.com/office/drawing/2014/main" id="{97F78054-1A5F-49C5-9D0A-650A447FDAC8}"/>
              </a:ext>
            </a:extLst>
          </p:cNvPr>
          <p:cNvPicPr>
            <a:picLocks noChangeAspect="1" noChangeArrowheads="1"/>
          </p:cNvPicPr>
          <p:nvPr userDrawn="1"/>
        </p:nvPicPr>
        <p:blipFill>
          <a:blip r:embed="rId3">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Redigera format för bakgrundstext</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8954237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ramsida ver 6">
    <p:spTree>
      <p:nvGrpSpPr>
        <p:cNvPr id="1" name=""/>
        <p:cNvGrpSpPr/>
        <p:nvPr/>
      </p:nvGrpSpPr>
      <p:grpSpPr>
        <a:xfrm>
          <a:off x="0" y="0"/>
          <a:ext cx="0" cy="0"/>
          <a:chOff x="0" y="0"/>
          <a:chExt cx="0" cy="0"/>
        </a:xfrm>
      </p:grpSpPr>
      <p:pic>
        <p:nvPicPr>
          <p:cNvPr id="4" name="Bildobjekt 3" descr="En bild som visar himmel, utomhus, flera&#10;&#10;Automatiskt genererad beskrivning">
            <a:extLst>
              <a:ext uri="{FF2B5EF4-FFF2-40B4-BE49-F238E27FC236}">
                <a16:creationId xmlns:a16="http://schemas.microsoft.com/office/drawing/2014/main" id="{AB68B31A-1E54-4F66-A3F8-68DCC3EA208C}"/>
              </a:ext>
            </a:extLst>
          </p:cNvPr>
          <p:cNvPicPr>
            <a:picLocks noChangeAspect="1"/>
          </p:cNvPicPr>
          <p:nvPr userDrawn="1"/>
        </p:nvPicPr>
        <p:blipFill>
          <a:blip r:embed="rId2"/>
          <a:stretch>
            <a:fillRect/>
          </a:stretch>
        </p:blipFill>
        <p:spPr>
          <a:xfrm>
            <a:off x="706" y="0"/>
            <a:ext cx="12190588"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9473514" y="551915"/>
            <a:ext cx="1846734" cy="1612020"/>
          </a:xfrm>
          <a:prstGeom prst="hexagon">
            <a:avLst/>
          </a:prstGeom>
          <a:solidFill>
            <a:schemeClr val="accent5"/>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1938311"/>
            <a:ext cx="6607816" cy="1655762"/>
          </a:xfrm>
        </p:spPr>
        <p:txBody>
          <a:bodyPr anchor="ctr">
            <a:normAutofit/>
          </a:bodyPr>
          <a:lstStyle>
            <a:lvl1pPr algn="ctr">
              <a:lnSpc>
                <a:spcPts val="4200"/>
              </a:lnSpc>
              <a:defRPr sz="4000">
                <a:solidFill>
                  <a:schemeClr val="tx2"/>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0674445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A023CF-467C-4D38-BFA6-84375E92AF0B}"/>
              </a:ext>
            </a:extLst>
          </p:cNvPr>
          <p:cNvPicPr>
            <a:picLocks noChangeAspect="1"/>
          </p:cNvPicPr>
          <p:nvPr userDrawn="1"/>
        </p:nvPicPr>
        <p:blipFill rotWithShape="1">
          <a:blip r:embed="rId2"/>
          <a:srcRect l="14415" r="-14415"/>
          <a:stretch/>
        </p:blipFill>
        <p:spPr>
          <a:xfrm flipH="1">
            <a:off x="254000" y="0"/>
            <a:ext cx="119380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36196252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13" name="Bildobjekt 12" descr="En bild som visar utomhus, byggnad, stad&#10;&#10;Automatiskt genererad beskrivning">
            <a:extLst>
              <a:ext uri="{FF2B5EF4-FFF2-40B4-BE49-F238E27FC236}">
                <a16:creationId xmlns:a16="http://schemas.microsoft.com/office/drawing/2014/main" id="{BE3F0BD8-A8DC-4282-8554-9C0889C89F76}"/>
              </a:ext>
            </a:extLst>
          </p:cNvPr>
          <p:cNvPicPr>
            <a:picLocks noChangeAspect="1"/>
          </p:cNvPicPr>
          <p:nvPr userDrawn="1"/>
        </p:nvPicPr>
        <p:blipFill rotWithShape="1">
          <a:blip r:embed="rId2"/>
          <a:srcRect l="124" r="63727"/>
          <a:stretch/>
        </p:blipFill>
        <p:spPr>
          <a:xfrm>
            <a:off x="7876515" y="0"/>
            <a:ext cx="4315485" cy="6858000"/>
          </a:xfrm>
          <a:prstGeom prst="rect">
            <a:avLst/>
          </a:prstGeom>
        </p:spPr>
      </p:pic>
      <p:pic>
        <p:nvPicPr>
          <p:cNvPr id="3" name="Bildobjekt 2">
            <a:extLst>
              <a:ext uri="{FF2B5EF4-FFF2-40B4-BE49-F238E27FC236}">
                <a16:creationId xmlns:a16="http://schemas.microsoft.com/office/drawing/2014/main" id="{738DFB51-23EE-4FE2-9655-A0261880D87F}"/>
              </a:ext>
            </a:extLst>
          </p:cNvPr>
          <p:cNvPicPr>
            <a:picLocks noChangeAspect="1"/>
          </p:cNvPicPr>
          <p:nvPr userDrawn="1"/>
        </p:nvPicPr>
        <p:blipFill rotWithShape="1">
          <a:blip r:embed="rId3"/>
          <a:srcRect l="44069" r="14149"/>
          <a:stretch/>
        </p:blipFill>
        <p:spPr>
          <a:xfrm>
            <a:off x="-92075" y="0"/>
            <a:ext cx="4987925"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2196956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ramsida ver 5">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E3C80-AB60-4336-8EF3-A47597D4B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3171226"/>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6078698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848955C-00EC-4B47-BC95-A26380F7B6CA}"/>
              </a:ext>
            </a:extLst>
          </p:cNvPr>
          <p:cNvGraphicFramePr>
            <a:graphicFrameLocks noChangeAspect="1"/>
          </p:cNvGraphicFramePr>
          <p:nvPr userDrawn="1">
            <p:custDataLst>
              <p:tags r:id="rId1"/>
            </p:custDataLst>
            <p:extLst>
              <p:ext uri="{D42A27DB-BD31-4B8C-83A1-F6EECF244321}">
                <p14:modId xmlns:p14="http://schemas.microsoft.com/office/powerpoint/2010/main" val="362565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kt 1" hidden="1">
                        <a:extLst>
                          <a:ext uri="{FF2B5EF4-FFF2-40B4-BE49-F238E27FC236}">
                            <a16:creationId xmlns:a16="http://schemas.microsoft.com/office/drawing/2014/main" id="{F848955C-00EC-4B47-BC95-A26380F7B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EDAC6DE7-C488-486A-870E-7B1A10059F86}"/>
              </a:ext>
            </a:extLst>
          </p:cNvPr>
          <p:cNvPicPr>
            <a:picLocks noChangeAspect="1"/>
          </p:cNvPicPr>
          <p:nvPr userDrawn="1"/>
        </p:nvPicPr>
        <p:blipFill rotWithShape="1">
          <a:blip r:embed="rId5"/>
          <a:srcRect l="39578" r="17582"/>
          <a:stretch/>
        </p:blipFill>
        <p:spPr>
          <a:xfrm>
            <a:off x="-7617" y="0"/>
            <a:ext cx="5114303" cy="6858000"/>
          </a:xfrm>
          <a:prstGeom prst="rect">
            <a:avLst/>
          </a:prstGeom>
        </p:spPr>
      </p:pic>
      <p:pic>
        <p:nvPicPr>
          <p:cNvPr id="4" name="Bildobjekt 3">
            <a:extLst>
              <a:ext uri="{FF2B5EF4-FFF2-40B4-BE49-F238E27FC236}">
                <a16:creationId xmlns:a16="http://schemas.microsoft.com/office/drawing/2014/main" id="{A2FA2507-FD7A-476A-A8DE-07D12DA67634}"/>
              </a:ext>
            </a:extLst>
          </p:cNvPr>
          <p:cNvPicPr>
            <a:picLocks noChangeAspect="1"/>
          </p:cNvPicPr>
          <p:nvPr userDrawn="1"/>
        </p:nvPicPr>
        <p:blipFill rotWithShape="1">
          <a:blip r:embed="rId6"/>
          <a:srcRect l="46995" r="16850"/>
          <a:stretch/>
        </p:blipFill>
        <p:spPr>
          <a:xfrm>
            <a:off x="7953375" y="0"/>
            <a:ext cx="4316167"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E16920A-42C5-4BBF-91CA-6A655E0FCEF8}"/>
              </a:ext>
            </a:extLst>
          </p:cNvPr>
          <p:cNvPicPr>
            <a:picLocks noChangeAspect="1"/>
          </p:cNvPicPr>
          <p:nvPr userDrawn="1"/>
        </p:nvPicPr>
        <p:blipFill>
          <a:blip r:embed="rId7"/>
          <a:stretch>
            <a:fillRect/>
          </a:stretch>
        </p:blipFill>
        <p:spPr>
          <a:xfrm>
            <a:off x="4596254" y="2587750"/>
            <a:ext cx="2637666" cy="1701067"/>
          </a:xfrm>
          <a:prstGeom prst="rect">
            <a:avLst/>
          </a:prstGeom>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550584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objekt 3">
            <a:extLst>
              <a:ext uri="{FF2B5EF4-FFF2-40B4-BE49-F238E27FC236}">
                <a16:creationId xmlns:a16="http://schemas.microsoft.com/office/drawing/2014/main" id="{73964CDB-FAD0-4FDE-A2BA-7488AA830DCA}"/>
              </a:ext>
            </a:extLst>
          </p:cNvPr>
          <p:cNvPicPr>
            <a:picLocks noChangeAspect="1"/>
          </p:cNvPicPr>
          <p:nvPr userDrawn="1"/>
        </p:nvPicPr>
        <p:blipFill>
          <a:blip r:embed="rId5"/>
          <a:stretch>
            <a:fillRect/>
          </a:stretch>
        </p:blipFill>
        <p:spPr>
          <a:xfrm>
            <a:off x="4596254" y="2587750"/>
            <a:ext cx="2637666" cy="1701067"/>
          </a:xfrm>
          <a:prstGeom prst="rect">
            <a:avLst/>
          </a:prstGeom>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6389589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852758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7281816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2587108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950071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pic>
        <p:nvPicPr>
          <p:cNvPr id="6" name="Picture 2" descr="Bildresultat fÃ¶r logo business region gÃ¶teborg">
            <a:extLst>
              <a:ext uri="{FF2B5EF4-FFF2-40B4-BE49-F238E27FC236}">
                <a16:creationId xmlns:a16="http://schemas.microsoft.com/office/drawing/2014/main" id="{72EEC8DB-6C4B-4BFC-9598-1332D11D2B15}"/>
              </a:ext>
            </a:extLst>
          </p:cNvPr>
          <p:cNvPicPr>
            <a:picLocks noChangeAspect="1" noChangeArrowheads="1"/>
          </p:cNvPicPr>
          <p:nvPr userDrawn="1"/>
        </p:nvPicPr>
        <p:blipFill>
          <a:blip r:embed="rId2">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23309636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7523395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5743081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0533267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838885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4565911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3415815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32742975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143462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258170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EED07C5C-5D6C-4952-8EA0-E8341C74FB8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71748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45260618-5032-4CA5-ADE2-51B4599833B4}"/>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99210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87791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907889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2">
    <p:bg>
      <p:bgPr>
        <a:solidFill>
          <a:srgbClr val="8FB8C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249A26DA-9AA1-4E87-8115-CF8413A69C4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88626274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B577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0BDD1F87-5733-4739-8F6C-0C15C678AD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9DF83555-6640-457A-A3EC-169EEFFCFFF6}"/>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31967686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105918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15792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xagon text vänst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197853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B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766915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A577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CAADFD81-8A4D-4B19-AB85-21FD9D7DBA93}"/>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85626E8B-2171-41E8-8EDA-1BEF72CF26A1}"/>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590426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81489" y="6191361"/>
            <a:ext cx="868800" cy="559168"/>
          </a:xfrm>
          <a:prstGeom prst="rect">
            <a:avLst/>
          </a:prstGeom>
        </p:spPr>
      </p:pic>
      <p:sp>
        <p:nvSpPr>
          <p:cNvPr id="15" name="Platshållare för text 14"/>
          <p:cNvSpPr>
            <a:spLocks noGrp="1"/>
          </p:cNvSpPr>
          <p:nvPr>
            <p:ph type="body" sz="quarter" idx="10"/>
          </p:nvPr>
        </p:nvSpPr>
        <p:spPr>
          <a:xfrm>
            <a:off x="810265" y="1135865"/>
            <a:ext cx="9990259" cy="410633"/>
          </a:xfrm>
          <a:prstGeom prst="rect">
            <a:avLst/>
          </a:prstGeom>
        </p:spPr>
        <p:txBody>
          <a:bodyPr/>
          <a:lstStyle>
            <a:lvl1pPr marL="0" indent="0">
              <a:buNone/>
              <a:defRPr sz="1867" b="0">
                <a:solidFill>
                  <a:srgbClr val="595959"/>
                </a:solidFill>
              </a:defRPr>
            </a:lvl1pPr>
            <a:lvl2pPr marL="0" indent="0">
              <a:buNone/>
              <a:defRPr sz="1867" b="0">
                <a:solidFill>
                  <a:schemeClr val="tx1">
                    <a:lumMod val="75000"/>
                    <a:lumOff val="25000"/>
                  </a:schemeClr>
                </a:solidFill>
              </a:defRPr>
            </a:lvl2pPr>
            <a:lvl3pPr marL="0" indent="0">
              <a:buNone/>
              <a:defRPr sz="1867" b="0">
                <a:solidFill>
                  <a:schemeClr val="tx1">
                    <a:lumMod val="75000"/>
                    <a:lumOff val="25000"/>
                  </a:schemeClr>
                </a:solidFill>
              </a:defRPr>
            </a:lvl3pPr>
            <a:lvl4pPr marL="0" indent="0">
              <a:buNone/>
              <a:defRPr sz="1867" b="0">
                <a:solidFill>
                  <a:schemeClr val="tx1">
                    <a:lumMod val="75000"/>
                    <a:lumOff val="25000"/>
                  </a:schemeClr>
                </a:solidFill>
              </a:defRPr>
            </a:lvl4pPr>
            <a:lvl5pPr marL="0" indent="0">
              <a:buNone/>
              <a:defRPr sz="1867" b="0">
                <a:solidFill>
                  <a:schemeClr val="tx1">
                    <a:lumMod val="75000"/>
                    <a:lumOff val="25000"/>
                  </a:schemeClr>
                </a:solidFill>
              </a:defRPr>
            </a:lvl5pPr>
          </a:lstStyle>
          <a:p>
            <a:pPr lvl="0"/>
            <a:endParaRPr lang="sv-SE"/>
          </a:p>
        </p:txBody>
      </p:sp>
      <p:sp>
        <p:nvSpPr>
          <p:cNvPr id="12" name="Rubrik 1"/>
          <p:cNvSpPr>
            <a:spLocks noGrp="1"/>
          </p:cNvSpPr>
          <p:nvPr>
            <p:ph type="title"/>
          </p:nvPr>
        </p:nvSpPr>
        <p:spPr>
          <a:xfrm>
            <a:off x="480001" y="547710"/>
            <a:ext cx="10320523" cy="424732"/>
          </a:xfrm>
          <a:prstGeom prst="rect">
            <a:avLst/>
          </a:prstGeom>
        </p:spPr>
        <p:txBody>
          <a:bodyPr wrap="square">
            <a:spAutoFit/>
          </a:bodyPr>
          <a:lstStyle>
            <a:lvl1pPr>
              <a:defRPr sz="2400" b="1">
                <a:solidFill>
                  <a:schemeClr val="accent6"/>
                </a:solidFill>
              </a:defRPr>
            </a:lvl1pPr>
          </a:lstStyle>
          <a:p>
            <a:r>
              <a:rPr lang="sv-SE"/>
              <a:t>Klicka här för att ändra format</a:t>
            </a:r>
          </a:p>
        </p:txBody>
      </p:sp>
      <p:sp>
        <p:nvSpPr>
          <p:cNvPr id="7" name="Platshållare för text 14"/>
          <p:cNvSpPr>
            <a:spLocks noGrp="1"/>
          </p:cNvSpPr>
          <p:nvPr>
            <p:ph type="body" sz="quarter" idx="11" hasCustomPrompt="1"/>
          </p:nvPr>
        </p:nvSpPr>
        <p:spPr>
          <a:xfrm>
            <a:off x="15869" y="6429644"/>
            <a:ext cx="5287697" cy="410633"/>
          </a:xfrm>
          <a:prstGeom prst="rect">
            <a:avLst/>
          </a:prstGeom>
          <a:effectLst/>
        </p:spPr>
        <p:txBody>
          <a:bodyPr anchor="ctr"/>
          <a:lstStyle>
            <a:lvl1pPr marL="0" indent="0" algn="l">
              <a:buNone/>
              <a:defRPr sz="1200" b="0" baseline="0">
                <a:solidFill>
                  <a:srgbClr val="595959"/>
                </a:solidFill>
              </a:defRPr>
            </a:lvl1pPr>
            <a:lvl2pPr marL="0" indent="0">
              <a:buNone/>
              <a:defRPr sz="1867" b="0">
                <a:solidFill>
                  <a:schemeClr val="tx1">
                    <a:lumMod val="75000"/>
                    <a:lumOff val="25000"/>
                  </a:schemeClr>
                </a:solidFill>
              </a:defRPr>
            </a:lvl2pPr>
            <a:lvl3pPr marL="0" indent="0">
              <a:buNone/>
              <a:defRPr sz="1867" b="0">
                <a:solidFill>
                  <a:schemeClr val="tx1">
                    <a:lumMod val="75000"/>
                    <a:lumOff val="25000"/>
                  </a:schemeClr>
                </a:solidFill>
              </a:defRPr>
            </a:lvl3pPr>
            <a:lvl4pPr marL="0" indent="0">
              <a:buNone/>
              <a:defRPr sz="1867" b="0">
                <a:solidFill>
                  <a:schemeClr val="tx1">
                    <a:lumMod val="75000"/>
                    <a:lumOff val="25000"/>
                  </a:schemeClr>
                </a:solidFill>
              </a:defRPr>
            </a:lvl4pPr>
            <a:lvl5pPr marL="0" indent="0">
              <a:buNone/>
              <a:defRPr sz="1867" b="0">
                <a:solidFill>
                  <a:schemeClr val="tx1">
                    <a:lumMod val="75000"/>
                    <a:lumOff val="25000"/>
                  </a:schemeClr>
                </a:solidFill>
              </a:defRPr>
            </a:lvl5pPr>
          </a:lstStyle>
          <a:p>
            <a:pPr lvl="0"/>
            <a:r>
              <a:rPr lang="sv-SE"/>
              <a:t>Lägg in din källa här</a:t>
            </a:r>
          </a:p>
        </p:txBody>
      </p:sp>
      <p:sp>
        <p:nvSpPr>
          <p:cNvPr id="3" name="Platshållare för diagram 2"/>
          <p:cNvSpPr>
            <a:spLocks noGrp="1"/>
          </p:cNvSpPr>
          <p:nvPr>
            <p:ph type="chart" sz="quarter" idx="12"/>
          </p:nvPr>
        </p:nvSpPr>
        <p:spPr>
          <a:xfrm>
            <a:off x="810684" y="1934609"/>
            <a:ext cx="10080000" cy="4320000"/>
          </a:xfrm>
          <a:prstGeom prst="rect">
            <a:avLst/>
          </a:prstGeom>
        </p:spPr>
        <p:txBody>
          <a:bodyPr/>
          <a:lstStyle>
            <a:lvl1pPr>
              <a:defRPr>
                <a:solidFill>
                  <a:schemeClr val="bg1"/>
                </a:solidFill>
              </a:defRPr>
            </a:lvl1pPr>
          </a:lstStyle>
          <a:p>
            <a:endParaRPr lang="sv-SE"/>
          </a:p>
        </p:txBody>
      </p:sp>
    </p:spTree>
    <p:extLst>
      <p:ext uri="{BB962C8B-B14F-4D97-AF65-F5344CB8AC3E}">
        <p14:creationId xmlns:p14="http://schemas.microsoft.com/office/powerpoint/2010/main" val="1541015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69845B8F-4287-48D6-8BA9-E08192F8D4B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65364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119287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5C489BE3-1DB9-4564-856D-F1DF541A1823}"/>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929900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B315424-357B-4647-888E-3606002F18F9}"/>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139405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7DB09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E2CCB681-7F37-424C-9893-04F3F63AAC3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93988026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66D6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81B07E8F-F509-4FA1-8C96-D504CBD40A4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5693692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366D6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6958F0-2A15-44E3-B238-6754FB35F1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EE7F9D6-9680-4FEE-BDE5-3645DFD6CFE7}"/>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2576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7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007948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36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78AB7606-988D-42F0-A656-62DDF5F76219}"/>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6415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66D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41521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7646B"/>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16CDB862-2D7B-473E-BC6D-F8CFA5DF2434}"/>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47600C6A-5AEB-42FC-9C76-61FCED2A15EA}"/>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061290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eport slide - grön bakgrund">
    <p:bg>
      <p:bgPr>
        <a:solidFill>
          <a:srgbClr val="366D6B"/>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84303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90179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213622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537061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050845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EAB39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8969799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D362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88116139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D362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D5B180A-3DF6-47CC-AB1A-DCA2BC6DD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99020E0-A852-4042-ADEF-ECA93E2E554A}"/>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787739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197429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38EE0AEC-80F2-495B-A4B7-E8970ECFE5FF}"/>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6162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D4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789474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D36248"/>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Platshållare för text 3">
            <a:extLst>
              <a:ext uri="{FF2B5EF4-FFF2-40B4-BE49-F238E27FC236}">
                <a16:creationId xmlns:a16="http://schemas.microsoft.com/office/drawing/2014/main" id="{EAE1345A-7B66-4024-AC86-89BEC265F3AF}"/>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Rubrik 1">
            <a:extLst>
              <a:ext uri="{FF2B5EF4-FFF2-40B4-BE49-F238E27FC236}">
                <a16:creationId xmlns:a16="http://schemas.microsoft.com/office/drawing/2014/main" id="{60FBC1D3-6E1F-4CC8-BA73-3479F890326F}"/>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193515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61968547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eport slide - röd bakgrund">
    <p:bg>
      <p:bgPr>
        <a:solidFill>
          <a:srgbClr val="D36248"/>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extLst>
              <p:ext uri="{D42A27DB-BD31-4B8C-83A1-F6EECF244321}">
                <p14:modId xmlns:p14="http://schemas.microsoft.com/office/powerpoint/2010/main" val="3703215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737797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a:p>
        </p:txBody>
      </p:sp>
      <p:sp>
        <p:nvSpPr>
          <p:cNvPr id="10" name="Platshållare för text 12"/>
          <p:cNvSpPr>
            <a:spLocks noGrp="1"/>
          </p:cNvSpPr>
          <p:nvPr>
            <p:ph type="body" sz="quarter" idx="13" hasCustomPrompt="1"/>
          </p:nvPr>
        </p:nvSpPr>
        <p:spPr>
          <a:xfrm>
            <a:off x="696000" y="1440000"/>
            <a:ext cx="10971464"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92068242"/>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726783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600574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440605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916161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a:t>Klicka här för att ändra format på bakgrundstexten</a:t>
            </a:r>
          </a:p>
        </p:txBody>
      </p:sp>
    </p:spTree>
    <p:extLst>
      <p:ext uri="{BB962C8B-B14F-4D97-AF65-F5344CB8AC3E}">
        <p14:creationId xmlns:p14="http://schemas.microsoft.com/office/powerpoint/2010/main" val="2301845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457107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tfallande bild - vit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9" name="Rektangel: rundade hörn 8">
            <a:extLst>
              <a:ext uri="{FF2B5EF4-FFF2-40B4-BE49-F238E27FC236}">
                <a16:creationId xmlns:a16="http://schemas.microsoft.com/office/drawing/2014/main" id="{8C4EFF6E-2525-42AC-AF27-D26AAEC25D67}"/>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loggan.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209620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tfallande bild - blå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
        <p:nvSpPr>
          <p:cNvPr id="9" name="Rektangel: rundade hörn 8">
            <a:extLst>
              <a:ext uri="{FF2B5EF4-FFF2-40B4-BE49-F238E27FC236}">
                <a16:creationId xmlns:a16="http://schemas.microsoft.com/office/drawing/2014/main" id="{730C5BC1-BC93-4CC9-BDC9-D55B21E3D24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loggan.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13737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40601271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örsta sidan egen bild vit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err="1"/>
              <a:t>Klicka</a:t>
            </a:r>
            <a:r>
              <a:rPr lang="en-GB"/>
              <a:t> </a:t>
            </a:r>
            <a:r>
              <a:rPr lang="en-GB" err="1"/>
              <a:t>här</a:t>
            </a:r>
            <a:r>
              <a:rPr lang="en-GB"/>
              <a:t>, </a:t>
            </a:r>
            <a:r>
              <a:rPr lang="en-GB" err="1"/>
              <a:t>gå</a:t>
            </a:r>
            <a:r>
              <a:rPr lang="en-GB"/>
              <a:t> in under </a:t>
            </a:r>
            <a:r>
              <a:rPr lang="en-GB" err="1"/>
              <a:t>Infoga</a:t>
            </a:r>
            <a:r>
              <a:rPr lang="en-GB"/>
              <a:t>, </a:t>
            </a:r>
            <a:r>
              <a:rPr lang="en-GB" err="1"/>
              <a:t>Bilder</a:t>
            </a:r>
            <a:r>
              <a:rPr lang="en-GB"/>
              <a:t> </a:t>
            </a:r>
            <a:r>
              <a:rPr lang="en-GB" err="1"/>
              <a:t>och</a:t>
            </a:r>
            <a:r>
              <a:rPr lang="en-GB"/>
              <a:t> </a:t>
            </a:r>
            <a:r>
              <a:rPr lang="en-GB" err="1"/>
              <a:t>välj</a:t>
            </a:r>
            <a:r>
              <a:rPr lang="en-GB"/>
              <a:t> </a:t>
            </a:r>
            <a:r>
              <a:rPr lang="en-GB" err="1"/>
              <a:t>önskad</a:t>
            </a:r>
            <a:r>
              <a:rPr lang="en-GB"/>
              <a:t> </a:t>
            </a:r>
            <a:r>
              <a:rPr lang="en-GB" err="1"/>
              <a:t>bild</a:t>
            </a:r>
            <a:r>
              <a:rPr lang="en-GB"/>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sp>
        <p:nvSpPr>
          <p:cNvPr id="8" name="Platshållare för bild 10">
            <a:extLst>
              <a:ext uri="{FF2B5EF4-FFF2-40B4-BE49-F238E27FC236}">
                <a16:creationId xmlns:a16="http://schemas.microsoft.com/office/drawing/2014/main" id="{470E8E88-3F9E-4AC5-B857-482E7D843EA1}"/>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7" name="Rektangel: rundade hörn 6">
            <a:extLst>
              <a:ext uri="{FF2B5EF4-FFF2-40B4-BE49-F238E27FC236}">
                <a16:creationId xmlns:a16="http://schemas.microsoft.com/office/drawing/2014/main" id="{72D781E3-12C9-4F82-B8EC-9B8C37ACB4D8}"/>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03823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örsta sidan egen bild blå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err="1"/>
              <a:t>Klicka</a:t>
            </a:r>
            <a:r>
              <a:rPr lang="en-GB"/>
              <a:t> </a:t>
            </a:r>
            <a:r>
              <a:rPr lang="en-GB" err="1"/>
              <a:t>här</a:t>
            </a:r>
            <a:r>
              <a:rPr lang="en-GB"/>
              <a:t>, </a:t>
            </a:r>
            <a:r>
              <a:rPr lang="en-GB" err="1"/>
              <a:t>gå</a:t>
            </a:r>
            <a:r>
              <a:rPr lang="en-GB"/>
              <a:t> in under </a:t>
            </a:r>
            <a:r>
              <a:rPr lang="en-GB" err="1"/>
              <a:t>Infoga</a:t>
            </a:r>
            <a:r>
              <a:rPr lang="en-GB"/>
              <a:t>, </a:t>
            </a:r>
            <a:r>
              <a:rPr lang="en-GB" err="1"/>
              <a:t>Bilder</a:t>
            </a:r>
            <a:r>
              <a:rPr lang="en-GB"/>
              <a:t> </a:t>
            </a:r>
            <a:r>
              <a:rPr lang="en-GB" err="1"/>
              <a:t>och</a:t>
            </a:r>
            <a:r>
              <a:rPr lang="en-GB"/>
              <a:t> </a:t>
            </a:r>
            <a:r>
              <a:rPr lang="en-GB" err="1"/>
              <a:t>välj</a:t>
            </a:r>
            <a:r>
              <a:rPr lang="en-GB"/>
              <a:t> </a:t>
            </a:r>
            <a:r>
              <a:rPr lang="en-GB" err="1"/>
              <a:t>önskad</a:t>
            </a:r>
            <a:r>
              <a:rPr lang="en-GB"/>
              <a:t> </a:t>
            </a:r>
            <a:r>
              <a:rPr lang="en-GB" err="1"/>
              <a:t>bild</a:t>
            </a:r>
            <a:r>
              <a:rPr lang="en-GB"/>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sp>
        <p:nvSpPr>
          <p:cNvPr id="7" name="Platshållare för bild 10">
            <a:extLst>
              <a:ext uri="{FF2B5EF4-FFF2-40B4-BE49-F238E27FC236}">
                <a16:creationId xmlns:a16="http://schemas.microsoft.com/office/drawing/2014/main" id="{2BA66C1B-5994-4ACD-AD12-24E33C487B1B}"/>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
        <p:nvSpPr>
          <p:cNvPr id="8" name="Rektangel: rundade hörn 7">
            <a:extLst>
              <a:ext uri="{FF2B5EF4-FFF2-40B4-BE49-F238E27FC236}">
                <a16:creationId xmlns:a16="http://schemas.microsoft.com/office/drawing/2014/main" id="{B3626ED7-6321-478E-8947-0F393586931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1972577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d med text i figur - vit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Tree>
    <p:extLst>
      <p:ext uri="{BB962C8B-B14F-4D97-AF65-F5344CB8AC3E}">
        <p14:creationId xmlns:p14="http://schemas.microsoft.com/office/powerpoint/2010/main" val="2389160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d med text i figur - blå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a:t>Redigera format för bakgrundstext</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a:solidFill>
                  <a:schemeClr val="bg1"/>
                </a:solidFill>
              </a:rPr>
              <a:t>Ifall du tar bort en bild och ersätter med ny kommer bilden hamna ovanpå texten. </a:t>
            </a:r>
          </a:p>
          <a:p>
            <a:pPr lvl="0">
              <a:spcAft>
                <a:spcPts val="600"/>
              </a:spcAft>
            </a:pPr>
            <a:r>
              <a:rPr lang="sv-SE">
                <a:solidFill>
                  <a:schemeClr val="bg1"/>
                </a:solidFill>
              </a:rPr>
              <a:t>Tryck på Start/Återställ för att rätta till detta</a:t>
            </a:r>
          </a:p>
        </p:txBody>
      </p:sp>
      <p:sp>
        <p:nvSpPr>
          <p:cNvPr id="6" name="Platshållare för bild 10">
            <a:extLst>
              <a:ext uri="{FF2B5EF4-FFF2-40B4-BE49-F238E27FC236}">
                <a16:creationId xmlns:a16="http://schemas.microsoft.com/office/drawing/2014/main" id="{CD566EE3-75D9-4E00-9E54-09F600894F5B}"/>
              </a:ext>
            </a:extLst>
          </p:cNvPr>
          <p:cNvSpPr>
            <a:spLocks noGrp="1"/>
          </p:cNvSpPr>
          <p:nvPr>
            <p:ph type="pic" sz="quarter" idx="15"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942754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27203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869757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8" name="Bildobjekt 7" descr="GRAPHIC_small13.jpg">
            <a:extLst>
              <a:ext uri="{FF2B5EF4-FFF2-40B4-BE49-F238E27FC236}">
                <a16:creationId xmlns:a16="http://schemas.microsoft.com/office/drawing/2014/main" id="{5204CAAF-1FC3-4EA9-BD28-F1337E3008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7"/>
            <a:ext cx="11366503" cy="530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10" name="Bildobjekt 9" descr="Logo" title="Logo">
            <a:extLst>
              <a:ext uri="{FF2B5EF4-FFF2-40B4-BE49-F238E27FC236}">
                <a16:creationId xmlns:a16="http://schemas.microsoft.com/office/drawing/2014/main" id="{237D2329-F0C7-417C-B975-EC8BDADC4783}"/>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537825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762683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27144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format</a:t>
            </a:r>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04186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046150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689896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286128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900575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format</a:t>
            </a:r>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273287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679434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format</a:t>
            </a:r>
            <a:endParaRPr lang="en-US"/>
          </a:p>
        </p:txBody>
      </p:sp>
    </p:spTree>
    <p:extLst>
      <p:ext uri="{BB962C8B-B14F-4D97-AF65-F5344CB8AC3E}">
        <p14:creationId xmlns:p14="http://schemas.microsoft.com/office/powerpoint/2010/main" val="3104241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457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spTree>
    <p:extLst>
      <p:ext uri="{BB962C8B-B14F-4D97-AF65-F5344CB8AC3E}">
        <p14:creationId xmlns:p14="http://schemas.microsoft.com/office/powerpoint/2010/main" val="21109549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D10787AB-672F-422E-BCDA-03232A03F8B5}"/>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755662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6" name="Bildobjekt 5" descr="GRAPHIC_small13.jpg">
            <a:extLst>
              <a:ext uri="{FF2B5EF4-FFF2-40B4-BE49-F238E27FC236}">
                <a16:creationId xmlns:a16="http://schemas.microsoft.com/office/drawing/2014/main" id="{59F83125-339A-484B-B9BF-BD79EE6C97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404813"/>
            <a:ext cx="11366503" cy="5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4DC04C49-4CED-4243-BDCA-2F07DD860D32}"/>
              </a:ext>
            </a:extLst>
          </p:cNvPr>
          <p:cNvPicPr>
            <a:picLocks noChangeAspect="1"/>
          </p:cNvPicPr>
          <p:nvPr userDrawn="1"/>
        </p:nvPicPr>
        <p:blipFill>
          <a:blip r:embed="rId3"/>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6839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927817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13" name="Bildobjekt 12" descr="GRAPHIC_small13.jpg">
            <a:extLst>
              <a:ext uri="{FF2B5EF4-FFF2-40B4-BE49-F238E27FC236}">
                <a16:creationId xmlns:a16="http://schemas.microsoft.com/office/drawing/2014/main" id="{89EAC5FE-96D5-4761-A88C-320EE8D1A0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7"/>
            <a:ext cx="11366503" cy="530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solidFill>
              </a:rPr>
              <a:t>Kontakt</a:t>
            </a:r>
          </a:p>
        </p:txBody>
      </p:sp>
      <p:pic>
        <p:nvPicPr>
          <p:cNvPr id="14" name="Bildobjekt 13" descr="Logo" title="Logo">
            <a:extLst>
              <a:ext uri="{FF2B5EF4-FFF2-40B4-BE49-F238E27FC236}">
                <a16:creationId xmlns:a16="http://schemas.microsoft.com/office/drawing/2014/main" id="{D53FD212-C69B-49D3-895C-7AFEF261D5CE}"/>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2A88247C-D101-4E1B-9EE5-480C5ADB2673}"/>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35082126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94BDD5C-7EC3-478A-8795-61C3B25A5E54}"/>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244731444"/>
      </p:ext>
    </p:extLst>
  </p:cSld>
  <p:clrMapOvr>
    <a:masterClrMapping/>
  </p:clrMapOvr>
  <p:hf sldNum="0"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a:p>
        </p:txBody>
      </p:sp>
      <p:sp>
        <p:nvSpPr>
          <p:cNvPr id="10" name="Platshållare för bild 9"/>
          <p:cNvSpPr>
            <a:spLocks noGrp="1"/>
          </p:cNvSpPr>
          <p:nvPr>
            <p:ph type="pic" sz="quarter" idx="12" hasCustomPrompt="1"/>
          </p:nvPr>
        </p:nvSpPr>
        <p:spPr>
          <a:xfrm>
            <a:off x="7851885" y="1368000"/>
            <a:ext cx="408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a:t>Klicka på ikonen för att infoga bild.</a:t>
            </a:r>
          </a:p>
        </p:txBody>
      </p:sp>
      <p:sp>
        <p:nvSpPr>
          <p:cNvPr id="13" name="Platshållare för text 12"/>
          <p:cNvSpPr>
            <a:spLocks noGrp="1"/>
          </p:cNvSpPr>
          <p:nvPr>
            <p:ph type="body" sz="quarter" idx="13" hasCustomPrompt="1"/>
          </p:nvPr>
        </p:nvSpPr>
        <p:spPr>
          <a:xfrm>
            <a:off x="696000" y="1440000"/>
            <a:ext cx="6720000"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398929178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a:p>
        </p:txBody>
      </p:sp>
      <p:sp>
        <p:nvSpPr>
          <p:cNvPr id="10" name="Platshållare för text 12"/>
          <p:cNvSpPr>
            <a:spLocks noGrp="1"/>
          </p:cNvSpPr>
          <p:nvPr>
            <p:ph type="body" sz="quarter" idx="13" hasCustomPrompt="1"/>
          </p:nvPr>
        </p:nvSpPr>
        <p:spPr>
          <a:xfrm>
            <a:off x="696000" y="1440000"/>
            <a:ext cx="10971464"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15215506"/>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ild + text hög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a:p>
        </p:txBody>
      </p:sp>
      <p:sp>
        <p:nvSpPr>
          <p:cNvPr id="10" name="Platshållare för bild 9"/>
          <p:cNvSpPr>
            <a:spLocks noGrp="1"/>
          </p:cNvSpPr>
          <p:nvPr>
            <p:ph type="pic" sz="quarter" idx="12" hasCustomPrompt="1"/>
          </p:nvPr>
        </p:nvSpPr>
        <p:spPr>
          <a:xfrm>
            <a:off x="239821" y="1368000"/>
            <a:ext cx="4080000" cy="4824000"/>
          </a:xfrm>
          <a:solidFill>
            <a:schemeClr val="bg1">
              <a:lumMod val="95000"/>
            </a:schemeClr>
          </a:solidFill>
          <a:ln>
            <a:noFill/>
          </a:ln>
        </p:spPr>
        <p:txBody>
          <a:bodyPr lIns="180000" tIns="180000"/>
          <a:lstStyle>
            <a:lvl1pPr>
              <a:defRPr sz="1200" i="1">
                <a:solidFill>
                  <a:schemeClr val="tx1"/>
                </a:solidFill>
              </a:defRPr>
            </a:lvl1pPr>
          </a:lstStyle>
          <a:p>
            <a:r>
              <a:rPr lang="sv-SE"/>
              <a:t>Klicka på ikonen för att infoga bild.</a:t>
            </a:r>
          </a:p>
        </p:txBody>
      </p:sp>
      <p:sp>
        <p:nvSpPr>
          <p:cNvPr id="13" name="Platshållare för text 12"/>
          <p:cNvSpPr>
            <a:spLocks noGrp="1"/>
          </p:cNvSpPr>
          <p:nvPr>
            <p:ph type="body" sz="quarter" idx="13" hasCustomPrompt="1"/>
          </p:nvPr>
        </p:nvSpPr>
        <p:spPr>
          <a:xfrm>
            <a:off x="4774743" y="1440001"/>
            <a:ext cx="6720000" cy="4694989"/>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773565623"/>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6" name="Bildobjekt 5" descr="En bild som visar himmel, utomhus, vatten&#10;&#10;Automatiskt genererad beskrivning">
            <a:extLst>
              <a:ext uri="{FF2B5EF4-FFF2-40B4-BE49-F238E27FC236}">
                <a16:creationId xmlns:a16="http://schemas.microsoft.com/office/drawing/2014/main" id="{3E4D31C9-97AB-40E6-A4E9-CA1C9775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4"/>
            <a:ext cx="12192000" cy="6867853"/>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16452923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9736305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275162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41870627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36626536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format</a:t>
            </a:r>
            <a:endParaRPr lang="en-GB"/>
          </a:p>
        </p:txBody>
      </p:sp>
    </p:spTree>
    <p:extLst>
      <p:ext uri="{BB962C8B-B14F-4D97-AF65-F5344CB8AC3E}">
        <p14:creationId xmlns:p14="http://schemas.microsoft.com/office/powerpoint/2010/main" val="973349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82464019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5960409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7783426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format</a:t>
            </a:r>
            <a:endParaRPr lang="en-GB"/>
          </a:p>
        </p:txBody>
      </p:sp>
    </p:spTree>
    <p:extLst>
      <p:ext uri="{BB962C8B-B14F-4D97-AF65-F5344CB8AC3E}">
        <p14:creationId xmlns:p14="http://schemas.microsoft.com/office/powerpoint/2010/main" val="30439739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115723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39706800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format</a:t>
            </a:r>
            <a:endParaRPr lang="en-GB"/>
          </a:p>
        </p:txBody>
      </p:sp>
    </p:spTree>
    <p:extLst>
      <p:ext uri="{BB962C8B-B14F-4D97-AF65-F5344CB8AC3E}">
        <p14:creationId xmlns:p14="http://schemas.microsoft.com/office/powerpoint/2010/main" val="581822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7" name="Bildobjekt 6" descr="En bild som visar himmel, utomhus, bro, vatten&#10;&#10;Automatiskt genererad beskrivning">
            <a:extLst>
              <a:ext uri="{FF2B5EF4-FFF2-40B4-BE49-F238E27FC236}">
                <a16:creationId xmlns:a16="http://schemas.microsoft.com/office/drawing/2014/main" id="{CC5AACF2-0C11-44A9-8380-998FCF7075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629"/>
          <a:stretch/>
        </p:blipFill>
        <p:spPr>
          <a:xfrm>
            <a:off x="5181600" y="0"/>
            <a:ext cx="70104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9305547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061AA43-8B3E-4F3D-BF22-1A8880554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65" r="21473"/>
          <a:stretch/>
        </p:blipFill>
        <p:spPr>
          <a:xfrm>
            <a:off x="7239000" y="0"/>
            <a:ext cx="4953000" cy="6858000"/>
          </a:xfrm>
          <a:prstGeom prst="rect">
            <a:avLst/>
          </a:prstGeom>
        </p:spPr>
      </p:pic>
      <p:pic>
        <p:nvPicPr>
          <p:cNvPr id="5" name="Bildobjekt 4" descr="En bild som visar himmel, utomhus, vatten, båt&#10;&#10;Automatiskt genererad beskrivning">
            <a:extLst>
              <a:ext uri="{FF2B5EF4-FFF2-40B4-BE49-F238E27FC236}">
                <a16:creationId xmlns:a16="http://schemas.microsoft.com/office/drawing/2014/main" id="{974212FA-6582-48BE-90D5-94F1B701F6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9027"/>
          <a:stretch/>
        </p:blipFill>
        <p:spPr>
          <a:xfrm>
            <a:off x="0" y="0"/>
            <a:ext cx="5245100"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format</a:t>
            </a:r>
            <a:endParaRPr lang="en-GB"/>
          </a:p>
        </p:txBody>
      </p:sp>
    </p:spTree>
    <p:extLst>
      <p:ext uri="{BB962C8B-B14F-4D97-AF65-F5344CB8AC3E}">
        <p14:creationId xmlns:p14="http://schemas.microsoft.com/office/powerpoint/2010/main" val="38498795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Avslutningssida ver 1">
    <p:spTree>
      <p:nvGrpSpPr>
        <p:cNvPr id="1" name=""/>
        <p:cNvGrpSpPr/>
        <p:nvPr/>
      </p:nvGrpSpPr>
      <p:grpSpPr>
        <a:xfrm>
          <a:off x="0" y="0"/>
          <a:ext cx="0" cy="0"/>
          <a:chOff x="0" y="0"/>
          <a:chExt cx="0" cy="0"/>
        </a:xfrm>
      </p:grpSpPr>
      <p:pic>
        <p:nvPicPr>
          <p:cNvPr id="3" name="Bildobjekt 2" descr="En bild som visar vatten, utomhus, himmel, scen&#10;&#10;Automatiskt genererad beskrivning">
            <a:extLst>
              <a:ext uri="{FF2B5EF4-FFF2-40B4-BE49-F238E27FC236}">
                <a16:creationId xmlns:a16="http://schemas.microsoft.com/office/drawing/2014/main" id="{16BCD11C-D973-4854-A344-6D550EA1D9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18" b="8910"/>
          <a:stretch/>
        </p:blipFill>
        <p:spPr>
          <a:xfrm>
            <a:off x="3048" y="0"/>
            <a:ext cx="12188952"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Bildresultat fÃ¶r logo business region gÃ¶teborg">
            <a:extLst>
              <a:ext uri="{FF2B5EF4-FFF2-40B4-BE49-F238E27FC236}">
                <a16:creationId xmlns:a16="http://schemas.microsoft.com/office/drawing/2014/main" id="{97F78054-1A5F-49C5-9D0A-650A447FDAC8}"/>
              </a:ext>
            </a:extLst>
          </p:cNvPr>
          <p:cNvPicPr>
            <a:picLocks noChangeAspect="1" noChangeArrowheads="1"/>
          </p:cNvPicPr>
          <p:nvPr userDrawn="1"/>
        </p:nvPicPr>
        <p:blipFill>
          <a:blip r:embed="rId3">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Redigera format för bakgrundstext</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193038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10.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image" Target="../media/image1.pn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21" Type="http://schemas.openxmlformats.org/officeDocument/2006/relationships/tags" Target="../tags/tag8.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image" Target="../media/image1.png"/><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theme" Target="../theme/theme11.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image" Target="../media/image19.emf"/><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oleObject" Target="../embeddings/oleObject6.bin"/><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tags" Target="../tags/tag9.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158.xml"/><Relationship Id="rId7" Type="http://schemas.openxmlformats.org/officeDocument/2006/relationships/theme" Target="../theme/theme12.xml"/><Relationship Id="rId12" Type="http://schemas.openxmlformats.org/officeDocument/2006/relationships/image" Target="../media/image1.png"/><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image" Target="../media/image19.emf"/><Relationship Id="rId5" Type="http://schemas.openxmlformats.org/officeDocument/2006/relationships/slideLayout" Target="../slideLayouts/slideLayout160.xml"/><Relationship Id="rId10" Type="http://schemas.openxmlformats.org/officeDocument/2006/relationships/oleObject" Target="../embeddings/oleObject9.bin"/><Relationship Id="rId4" Type="http://schemas.openxmlformats.org/officeDocument/2006/relationships/slideLayout" Target="../slideLayouts/slideLayout159.xml"/><Relationship Id="rId9" Type="http://schemas.openxmlformats.org/officeDocument/2006/relationships/tags" Target="../tags/tag13.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164.xml"/><Relationship Id="rId7" Type="http://schemas.openxmlformats.org/officeDocument/2006/relationships/theme" Target="../theme/theme13.xml"/><Relationship Id="rId12" Type="http://schemas.openxmlformats.org/officeDocument/2006/relationships/image" Target="../media/image1.png"/><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image" Target="../media/image19.emf"/><Relationship Id="rId5" Type="http://schemas.openxmlformats.org/officeDocument/2006/relationships/slideLayout" Target="../slideLayouts/slideLayout166.xml"/><Relationship Id="rId10" Type="http://schemas.openxmlformats.org/officeDocument/2006/relationships/oleObject" Target="../embeddings/oleObject10.bin"/><Relationship Id="rId4" Type="http://schemas.openxmlformats.org/officeDocument/2006/relationships/slideLayout" Target="../slideLayouts/slideLayout165.xml"/><Relationship Id="rId9" Type="http://schemas.openxmlformats.org/officeDocument/2006/relationships/tags" Target="../tags/tag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14.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8.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ags" Target="../tags/tag4.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image" Target="../media/image1.png"/><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theme" Target="../theme/theme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image" Target="../media/image19.emf"/><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oleObject" Target="../embeddings/oleObject3.bin"/><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139735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1" r:id="rId5"/>
    <p:sldLayoutId id="2147483733" r:id="rId6"/>
    <p:sldLayoutId id="2147483651" r:id="rId7"/>
    <p:sldLayoutId id="2147483698" r:id="rId8"/>
    <p:sldLayoutId id="2147483707" r:id="rId9"/>
    <p:sldLayoutId id="2147483711" r:id="rId10"/>
    <p:sldLayoutId id="2147483699" r:id="rId11"/>
    <p:sldLayoutId id="2147483658" r:id="rId12"/>
    <p:sldLayoutId id="2147483657" r:id="rId13"/>
    <p:sldLayoutId id="2147483656" r:id="rId14"/>
    <p:sldLayoutId id="2147483750" r:id="rId15"/>
    <p:sldLayoutId id="2147483749" r:id="rId16"/>
    <p:sldLayoutId id="2147483759" r:id="rId17"/>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pos="529" userDrawn="1">
          <p15:clr>
            <a:srgbClr val="F26B43"/>
          </p15:clr>
        </p15:guide>
        <p15:guide id="3" pos="7151" userDrawn="1">
          <p15:clr>
            <a:srgbClr val="F26B43"/>
          </p15:clr>
        </p15:guide>
        <p15:guide id="4" orient="horz" pos="1139" userDrawn="1">
          <p15:clr>
            <a:srgbClr val="F26B43"/>
          </p15:clr>
        </p15:guide>
        <p15:guide id="5" orient="horz" pos="36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71930826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91" r:id="rId17"/>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262A14-C18A-43AD-8174-EA6D5AC8AE8A}"/>
              </a:ext>
            </a:extLst>
          </p:cNvPr>
          <p:cNvGraphicFramePr>
            <a:graphicFrameLocks noChangeAspect="1"/>
          </p:cNvGraphicFramePr>
          <p:nvPr userDrawn="1">
            <p:custDataLst>
              <p:tags r:id="rId21"/>
            </p:custDataLst>
            <p:extLst>
              <p:ext uri="{D42A27DB-BD31-4B8C-83A1-F6EECF244321}">
                <p14:modId xmlns:p14="http://schemas.microsoft.com/office/powerpoint/2010/main" val="26055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98" imgH="499" progId="TCLayout.ActiveDocument.1">
                  <p:embed/>
                </p:oleObj>
              </mc:Choice>
              <mc:Fallback>
                <p:oleObj name="think-cell Slide" r:id="rId23" imgW="498" imgH="499" progId="TCLayout.ActiveDocument.1">
                  <p:embed/>
                  <p:pic>
                    <p:nvPicPr>
                      <p:cNvPr id="8" name="Objekt 7" hidden="1">
                        <a:extLst>
                          <a:ext uri="{FF2B5EF4-FFF2-40B4-BE49-F238E27FC236}">
                            <a16:creationId xmlns:a16="http://schemas.microsoft.com/office/drawing/2014/main" id="{F1262A14-C18A-43AD-8174-EA6D5AC8AE8A}"/>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9D2BCF4-8713-4980-86F1-4C71D0C542E6}"/>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34346146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755514C-7FB5-4E02-9230-89025535BEC8}"/>
              </a:ext>
            </a:extLst>
          </p:cNvPr>
          <p:cNvGraphicFramePr>
            <a:graphicFrameLocks noChangeAspect="1"/>
          </p:cNvGraphicFramePr>
          <p:nvPr userDrawn="1">
            <p:custDataLst>
              <p:tags r:id="rId8"/>
            </p:custDataLst>
            <p:extLst>
              <p:ext uri="{D42A27DB-BD31-4B8C-83A1-F6EECF244321}">
                <p14:modId xmlns:p14="http://schemas.microsoft.com/office/powerpoint/2010/main" val="1802817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98" imgH="499" progId="TCLayout.ActiveDocument.1">
                  <p:embed/>
                </p:oleObj>
              </mc:Choice>
              <mc:Fallback>
                <p:oleObj name="think-cell Slide" r:id="rId10" imgW="498" imgH="499" progId="TCLayout.ActiveDocument.1">
                  <p:embed/>
                  <p:pic>
                    <p:nvPicPr>
                      <p:cNvPr id="9" name="Objekt 8" hidden="1">
                        <a:extLst>
                          <a:ext uri="{FF2B5EF4-FFF2-40B4-BE49-F238E27FC236}">
                            <a16:creationId xmlns:a16="http://schemas.microsoft.com/office/drawing/2014/main" id="{1755514C-7FB5-4E02-9230-89025535BEC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25F98DF9-27EF-4B30-BAE6-286812BD8814}"/>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16701950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755514C-7FB5-4E02-9230-89025535BEC8}"/>
              </a:ext>
            </a:extLst>
          </p:cNvPr>
          <p:cNvGraphicFramePr>
            <a:graphicFrameLocks noChangeAspect="1"/>
          </p:cNvGraphicFramePr>
          <p:nvPr userDrawn="1">
            <p:custDataLst>
              <p:tags r:id="rId8"/>
            </p:custDataLst>
            <p:extLst>
              <p:ext uri="{D42A27DB-BD31-4B8C-83A1-F6EECF244321}">
                <p14:modId xmlns:p14="http://schemas.microsoft.com/office/powerpoint/2010/main" val="1802817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98" imgH="499" progId="TCLayout.ActiveDocument.1">
                  <p:embed/>
                </p:oleObj>
              </mc:Choice>
              <mc:Fallback>
                <p:oleObj name="think-cell Slide" r:id="rId10" imgW="498" imgH="499" progId="TCLayout.ActiveDocument.1">
                  <p:embed/>
                  <p:pic>
                    <p:nvPicPr>
                      <p:cNvPr id="9" name="Objekt 8" hidden="1">
                        <a:extLst>
                          <a:ext uri="{FF2B5EF4-FFF2-40B4-BE49-F238E27FC236}">
                            <a16:creationId xmlns:a16="http://schemas.microsoft.com/office/drawing/2014/main" id="{1755514C-7FB5-4E02-9230-89025535BEC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25F98DF9-27EF-4B30-BAE6-286812BD8814}"/>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9783869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DF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3C5BF98D-74DA-45EB-8556-36CEC6EE7E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2368868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9" r:id="rId4"/>
    <p:sldLayoutId id="2147483734" r:id="rId5"/>
    <p:sldLayoutId id="2147483680" r:id="rId6"/>
    <p:sldLayoutId id="2147483704" r:id="rId7"/>
    <p:sldLayoutId id="2147483708" r:id="rId8"/>
    <p:sldLayoutId id="2147483712" r:id="rId9"/>
    <p:sldLayoutId id="2147483700" r:id="rId10"/>
    <p:sldLayoutId id="2147483764" r:id="rId11"/>
  </p:sldLayoutIdLst>
  <p:txStyles>
    <p:titleStyle>
      <a:lvl1pPr algn="l" defTabSz="914400" rtl="0" eaLnBrk="1" latinLnBrk="0" hangingPunct="1">
        <a:lnSpc>
          <a:spcPts val="3100"/>
        </a:lnSpc>
        <a:spcBef>
          <a:spcPct val="0"/>
        </a:spcBef>
        <a:buNone/>
        <a:defRPr sz="2800" b="1" kern="1200">
          <a:solidFill>
            <a:srgbClr val="3A5776"/>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E7D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F6234A4E-2E63-428D-8582-E187BE2192E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061102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735" r:id="rId5"/>
    <p:sldLayoutId id="2147483688" r:id="rId6"/>
    <p:sldLayoutId id="2147483705" r:id="rId7"/>
    <p:sldLayoutId id="2147483709" r:id="rId8"/>
    <p:sldLayoutId id="2147483713" r:id="rId9"/>
    <p:sldLayoutId id="2147483701" r:id="rId10"/>
    <p:sldLayoutId id="2147483756" r:id="rId11"/>
  </p:sldLayoutIdLst>
  <p:txStyles>
    <p:titleStyle>
      <a:lvl1pPr algn="l" defTabSz="914400" rtl="0" eaLnBrk="1" latinLnBrk="0" hangingPunct="1">
        <a:lnSpc>
          <a:spcPts val="3100"/>
        </a:lnSpc>
        <a:spcBef>
          <a:spcPct val="0"/>
        </a:spcBef>
        <a:buNone/>
        <a:defRPr sz="2800" b="1" kern="1200">
          <a:solidFill>
            <a:srgbClr val="36646B"/>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E4D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2" y="6356350"/>
            <a:ext cx="1900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57A6DA15-5310-45AE-9C3A-6144A4E883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7366819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5" r:id="rId4"/>
    <p:sldLayoutId id="2147483736" r:id="rId5"/>
    <p:sldLayoutId id="2147483696" r:id="rId6"/>
    <p:sldLayoutId id="2147483706" r:id="rId7"/>
    <p:sldLayoutId id="2147483710" r:id="rId8"/>
    <p:sldLayoutId id="2147483714" r:id="rId9"/>
    <p:sldLayoutId id="2147483702" r:id="rId10"/>
    <p:sldLayoutId id="2147483755" r:id="rId11"/>
    <p:sldLayoutId id="2147483758" r:id="rId12"/>
  </p:sldLayoutIdLst>
  <p:txStyles>
    <p:titleStyle>
      <a:lvl1pPr algn="l" defTabSz="914400" rtl="0" eaLnBrk="1" latinLnBrk="0" hangingPunct="1">
        <a:lnSpc>
          <a:spcPts val="3100"/>
        </a:lnSpc>
        <a:spcBef>
          <a:spcPct val="0"/>
        </a:spcBef>
        <a:buNone/>
        <a:defRPr sz="28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8856394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51" r:id="rId5"/>
    <p:sldLayoutId id="2147483752"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40513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25CC76DD-CCDD-4DDF-BA02-83CDDFB9D5B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6280999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2" r:id="rId3"/>
    <p:sldLayoutId id="2147483747" r:id="rId4"/>
    <p:sldLayoutId id="2147483743" r:id="rId5"/>
    <p:sldLayoutId id="2147483748" r:id="rId6"/>
    <p:sldLayoutId id="2147483760" r:id="rId7"/>
    <p:sldLayoutId id="2147483762" r:id="rId8"/>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70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D9C14C87-C51C-4DDC-8577-40D68590825E}"/>
              </a:ext>
            </a:extLst>
          </p:cNvPr>
          <p:cNvPicPr>
            <a:picLocks noChangeAspect="1"/>
          </p:cNvPicPr>
          <p:nvPr userDrawn="1"/>
        </p:nvPicPr>
        <p:blipFill>
          <a:blip r:embed="rId21"/>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0300305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40594705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262A14-C18A-43AD-8174-EA6D5AC8AE8A}"/>
              </a:ext>
            </a:extLst>
          </p:cNvPr>
          <p:cNvGraphicFramePr>
            <a:graphicFrameLocks noChangeAspect="1"/>
          </p:cNvGraphicFramePr>
          <p:nvPr userDrawn="1">
            <p:custDataLst>
              <p:tags r:id="rId21"/>
            </p:custDataLst>
            <p:extLst>
              <p:ext uri="{D42A27DB-BD31-4B8C-83A1-F6EECF244321}">
                <p14:modId xmlns:p14="http://schemas.microsoft.com/office/powerpoint/2010/main" val="4257381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98" imgH="499" progId="TCLayout.ActiveDocument.1">
                  <p:embed/>
                </p:oleObj>
              </mc:Choice>
              <mc:Fallback>
                <p:oleObj name="think-cell Slide" r:id="rId23" imgW="498" imgH="499" progId="TCLayout.ActiveDocument.1">
                  <p:embed/>
                  <p:pic>
                    <p:nvPicPr>
                      <p:cNvPr id="8" name="Objekt 7" hidden="1">
                        <a:extLst>
                          <a:ext uri="{FF2B5EF4-FFF2-40B4-BE49-F238E27FC236}">
                            <a16:creationId xmlns:a16="http://schemas.microsoft.com/office/drawing/2014/main" id="{F1262A14-C18A-43AD-8174-EA6D5AC8AE8A}"/>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9D2BCF4-8713-4980-86F1-4C71D0C542E6}"/>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15/08/2024</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427689924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14765-E1BE-7B35-0ABA-77D345E0E8BB}"/>
              </a:ext>
            </a:extLst>
          </p:cNvPr>
          <p:cNvSpPr>
            <a:spLocks noGrp="1"/>
          </p:cNvSpPr>
          <p:nvPr>
            <p:ph type="ctrTitle"/>
          </p:nvPr>
        </p:nvSpPr>
        <p:spPr/>
        <p:txBody>
          <a:bodyPr>
            <a:normAutofit fontScale="90000"/>
          </a:bodyPr>
          <a:lstStyle/>
          <a:p>
            <a:r>
              <a:rPr lang="sv-SE" dirty="0"/>
              <a:t>Näringslivsstrategiska programmet uppföljning</a:t>
            </a:r>
          </a:p>
        </p:txBody>
      </p:sp>
      <p:sp>
        <p:nvSpPr>
          <p:cNvPr id="3" name="Underrubrik 2">
            <a:extLst>
              <a:ext uri="{FF2B5EF4-FFF2-40B4-BE49-F238E27FC236}">
                <a16:creationId xmlns:a16="http://schemas.microsoft.com/office/drawing/2014/main" id="{86E49FD6-FC9D-5EB8-38C8-3F01EC37B567}"/>
              </a:ext>
            </a:extLst>
          </p:cNvPr>
          <p:cNvSpPr>
            <a:spLocks noGrp="1"/>
          </p:cNvSpPr>
          <p:nvPr>
            <p:ph type="subTitle" idx="1"/>
          </p:nvPr>
        </p:nvSpPr>
        <p:spPr/>
        <p:txBody>
          <a:bodyPr/>
          <a:lstStyle/>
          <a:p>
            <a:r>
              <a:rPr lang="sv-SE"/>
              <a:t>Pia Areblad</a:t>
            </a:r>
          </a:p>
        </p:txBody>
      </p:sp>
      <p:sp>
        <p:nvSpPr>
          <p:cNvPr id="4" name="Platshållare för text 3">
            <a:extLst>
              <a:ext uri="{FF2B5EF4-FFF2-40B4-BE49-F238E27FC236}">
                <a16:creationId xmlns:a16="http://schemas.microsoft.com/office/drawing/2014/main" id="{01CD1FAE-574F-CA02-8F6B-04D2669AC455}"/>
              </a:ext>
            </a:extLst>
          </p:cNvPr>
          <p:cNvSpPr>
            <a:spLocks noGrp="1"/>
          </p:cNvSpPr>
          <p:nvPr>
            <p:ph type="body" sz="quarter" idx="10"/>
          </p:nvPr>
        </p:nvSpPr>
        <p:spPr/>
        <p:txBody>
          <a:bodyPr/>
          <a:lstStyle/>
          <a:p>
            <a:r>
              <a:rPr lang="sv-SE" dirty="0"/>
              <a:t>240826</a:t>
            </a:r>
          </a:p>
        </p:txBody>
      </p:sp>
    </p:spTree>
    <p:extLst>
      <p:ext uri="{BB962C8B-B14F-4D97-AF65-F5344CB8AC3E}">
        <p14:creationId xmlns:p14="http://schemas.microsoft.com/office/powerpoint/2010/main" val="75726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DEFB07A-E311-646E-E341-80D1A585BED4}"/>
              </a:ext>
            </a:extLst>
          </p:cNvPr>
          <p:cNvSpPr>
            <a:spLocks noGrp="1"/>
          </p:cNvSpPr>
          <p:nvPr>
            <p:ph type="ctrTitle"/>
          </p:nvPr>
        </p:nvSpPr>
        <p:spPr/>
        <p:txBody>
          <a:bodyPr/>
          <a:lstStyle/>
          <a:p>
            <a:r>
              <a:rPr lang="sv-SE" dirty="0"/>
              <a:t>2.Process framtagande av HP 4</a:t>
            </a:r>
          </a:p>
        </p:txBody>
      </p:sp>
      <p:sp>
        <p:nvSpPr>
          <p:cNvPr id="6" name="Underrubrik 5">
            <a:extLst>
              <a:ext uri="{FF2B5EF4-FFF2-40B4-BE49-F238E27FC236}">
                <a16:creationId xmlns:a16="http://schemas.microsoft.com/office/drawing/2014/main" id="{466F0602-210A-0146-5D20-E5626E836B09}"/>
              </a:ext>
            </a:extLst>
          </p:cNvPr>
          <p:cNvSpPr>
            <a:spLocks noGrp="1"/>
          </p:cNvSpPr>
          <p:nvPr>
            <p:ph type="subTitle" idx="1"/>
          </p:nvPr>
        </p:nvSpPr>
        <p:spPr/>
        <p:txBody>
          <a:bodyPr/>
          <a:lstStyle/>
          <a:p>
            <a:endParaRPr lang="sv-SE"/>
          </a:p>
        </p:txBody>
      </p:sp>
      <p:sp>
        <p:nvSpPr>
          <p:cNvPr id="7" name="Platshållare för text 6">
            <a:extLst>
              <a:ext uri="{FF2B5EF4-FFF2-40B4-BE49-F238E27FC236}">
                <a16:creationId xmlns:a16="http://schemas.microsoft.com/office/drawing/2014/main" id="{EBD74326-37B1-736C-4CB5-536DDC0A17EE}"/>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97848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E3B161-085A-40AF-A547-27376AF072D3}"/>
              </a:ext>
            </a:extLst>
          </p:cNvPr>
          <p:cNvSpPr>
            <a:spLocks noGrp="1"/>
          </p:cNvSpPr>
          <p:nvPr>
            <p:ph type="title"/>
          </p:nvPr>
        </p:nvSpPr>
        <p:spPr/>
        <p:txBody>
          <a:bodyPr/>
          <a:lstStyle/>
          <a:p>
            <a:r>
              <a:rPr lang="sv-SE"/>
              <a:t>Program/handlingsplan</a:t>
            </a:r>
          </a:p>
        </p:txBody>
      </p:sp>
      <p:sp>
        <p:nvSpPr>
          <p:cNvPr id="3" name="Platshållare för innehåll 2">
            <a:extLst>
              <a:ext uri="{FF2B5EF4-FFF2-40B4-BE49-F238E27FC236}">
                <a16:creationId xmlns:a16="http://schemas.microsoft.com/office/drawing/2014/main" id="{AD74192A-AFDE-4550-A601-451B1C1CD050}"/>
              </a:ext>
            </a:extLst>
          </p:cNvPr>
          <p:cNvSpPr>
            <a:spLocks noGrp="1"/>
          </p:cNvSpPr>
          <p:nvPr>
            <p:ph sz="half" idx="1"/>
          </p:nvPr>
        </p:nvSpPr>
        <p:spPr/>
        <p:txBody>
          <a:bodyPr vert="horz" lIns="91440" tIns="45720" rIns="91440" bIns="45720" rtlCol="0" anchor="t">
            <a:normAutofit/>
          </a:bodyPr>
          <a:lstStyle/>
          <a:p>
            <a:pPr marL="271145" indent="-271145"/>
            <a:r>
              <a:rPr lang="sv-SE" b="1"/>
              <a:t>Programmets funktion-</a:t>
            </a:r>
            <a:br>
              <a:rPr lang="sv-SE"/>
            </a:br>
            <a:r>
              <a:rPr lang="sv-SE"/>
              <a:t>Stadens (regionens till viss del) gemensamma karta </a:t>
            </a:r>
          </a:p>
          <a:p>
            <a:pPr marL="271145" indent="-271145"/>
            <a:r>
              <a:rPr lang="sv-SE"/>
              <a:t>I programmet ingår det</a:t>
            </a:r>
            <a:r>
              <a:rPr lang="sv-SE" i="1"/>
              <a:t> mesta </a:t>
            </a:r>
            <a:r>
              <a:rPr lang="sv-SE"/>
              <a:t>(utan trygghetsfrågan och bostadsfrågan) </a:t>
            </a:r>
            <a:endParaRPr lang="sv-SE">
              <a:cs typeface="Arial"/>
            </a:endParaRPr>
          </a:p>
        </p:txBody>
      </p:sp>
      <p:sp>
        <p:nvSpPr>
          <p:cNvPr id="4" name="Platshållare för innehåll 3">
            <a:extLst>
              <a:ext uri="{FF2B5EF4-FFF2-40B4-BE49-F238E27FC236}">
                <a16:creationId xmlns:a16="http://schemas.microsoft.com/office/drawing/2014/main" id="{970456A1-1C43-4545-9F58-35EC838D9511}"/>
              </a:ext>
            </a:extLst>
          </p:cNvPr>
          <p:cNvSpPr>
            <a:spLocks noGrp="1"/>
          </p:cNvSpPr>
          <p:nvPr>
            <p:ph sz="half" idx="2"/>
          </p:nvPr>
        </p:nvSpPr>
        <p:spPr/>
        <p:txBody>
          <a:bodyPr vert="horz" lIns="91440" tIns="45720" rIns="91440" bIns="45720" rtlCol="0" anchor="t">
            <a:normAutofit/>
          </a:bodyPr>
          <a:lstStyle/>
          <a:p>
            <a:pPr marL="271145" indent="-271145"/>
            <a:r>
              <a:rPr lang="sv-SE" b="1"/>
              <a:t>Handlingsplanen</a:t>
            </a:r>
            <a:r>
              <a:rPr lang="sv-SE"/>
              <a:t> som verktyg</a:t>
            </a:r>
            <a:br>
              <a:rPr lang="sv-SE"/>
            </a:br>
            <a:r>
              <a:rPr lang="sv-SE"/>
              <a:t>Här syns de </a:t>
            </a:r>
            <a:r>
              <a:rPr lang="sv-SE" i="1"/>
              <a:t>aktiviteter som vi gör </a:t>
            </a:r>
            <a:r>
              <a:rPr lang="sv-SE" i="1" u="sng"/>
              <a:t>tillsammans</a:t>
            </a:r>
            <a:r>
              <a:rPr lang="sv-SE" i="1"/>
              <a:t> för att flytta fram positionerna och skapa ännu bättre förutsättningar för företagande de kommande två åren.</a:t>
            </a:r>
            <a:endParaRPr lang="sv-SE"/>
          </a:p>
          <a:p>
            <a:pPr marL="271145" indent="-271145"/>
            <a:r>
              <a:rPr lang="sv-SE"/>
              <a:t>Respektive HP kommer </a:t>
            </a:r>
            <a:r>
              <a:rPr lang="sv-SE" i="1" u="sng"/>
              <a:t>inte:</a:t>
            </a:r>
            <a:br>
              <a:rPr lang="sv-SE" i="1"/>
            </a:br>
            <a:r>
              <a:rPr lang="sv-SE" i="1"/>
              <a:t>- </a:t>
            </a:r>
            <a:r>
              <a:rPr lang="sv-SE"/>
              <a:t>vara </a:t>
            </a:r>
            <a:r>
              <a:rPr lang="sv-SE" b="1"/>
              <a:t>heltäckande</a:t>
            </a:r>
            <a:r>
              <a:rPr lang="sv-SE"/>
              <a:t> </a:t>
            </a:r>
            <a:br>
              <a:rPr lang="sv-SE"/>
            </a:br>
            <a:endParaRPr lang="sv-SE">
              <a:cs typeface="Arial"/>
            </a:endParaRPr>
          </a:p>
        </p:txBody>
      </p:sp>
    </p:spTree>
    <p:extLst>
      <p:ext uri="{BB962C8B-B14F-4D97-AF65-F5344CB8AC3E}">
        <p14:creationId xmlns:p14="http://schemas.microsoft.com/office/powerpoint/2010/main" val="34589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a:extLst>
              <a:ext uri="{FF2B5EF4-FFF2-40B4-BE49-F238E27FC236}">
                <a16:creationId xmlns:a16="http://schemas.microsoft.com/office/drawing/2014/main" id="{AF82675A-CE11-0137-4BA0-EC6B7BDDFF9C}"/>
              </a:ext>
            </a:extLst>
          </p:cNvPr>
          <p:cNvPicPr>
            <a:picLocks noGrp="1" noChangeAspect="1"/>
          </p:cNvPicPr>
          <p:nvPr>
            <p:ph idx="1"/>
          </p:nvPr>
        </p:nvPicPr>
        <p:blipFill rotWithShape="1">
          <a:blip r:embed="rId2">
            <a:extLst>
              <a:ext uri="{96DAC541-7B7A-43D3-8B79-37D633B846F1}">
                <asvg:svgBlip xmlns:asvg="http://schemas.microsoft.com/office/drawing/2016/SVG/main" r:embed="rId3"/>
              </a:ext>
            </a:extLst>
          </a:blip>
          <a:stretch/>
        </p:blipFill>
        <p:spPr>
          <a:xfrm>
            <a:off x="2641754" y="346365"/>
            <a:ext cx="7288156" cy="6332839"/>
          </a:xfrm>
        </p:spPr>
      </p:pic>
      <p:sp>
        <p:nvSpPr>
          <p:cNvPr id="27" name="textruta 26">
            <a:extLst>
              <a:ext uri="{FF2B5EF4-FFF2-40B4-BE49-F238E27FC236}">
                <a16:creationId xmlns:a16="http://schemas.microsoft.com/office/drawing/2014/main" id="{4297C4CC-6088-E761-95E6-5A300B231020}"/>
              </a:ext>
            </a:extLst>
          </p:cNvPr>
          <p:cNvSpPr txBox="1"/>
          <p:nvPr/>
        </p:nvSpPr>
        <p:spPr>
          <a:xfrm>
            <a:off x="287869" y="261453"/>
            <a:ext cx="2319866" cy="1323439"/>
          </a:xfrm>
          <a:prstGeom prst="rect">
            <a:avLst/>
          </a:prstGeom>
          <a:solidFill>
            <a:srgbClr val="8EB8C9"/>
          </a:solidFill>
          <a:ln>
            <a:solidFill>
              <a:schemeClr val="accent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white"/>
                </a:solidFill>
                <a:effectLst/>
                <a:uLnTx/>
                <a:uFillTx/>
                <a:latin typeface="Arial"/>
                <a:ea typeface="+mn-ea"/>
                <a:cs typeface="+mn-cs"/>
              </a:rPr>
              <a:t>Från HP 2 –  </a:t>
            </a:r>
            <a:endParaRPr kumimoji="0" lang="sv-SE"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white"/>
                </a:solidFill>
                <a:effectLst/>
                <a:uLnTx/>
                <a:uFillTx/>
                <a:latin typeface="Arial"/>
                <a:ea typeface="+mn-ea"/>
                <a:cs typeface="+mn-cs"/>
              </a:rPr>
              <a:t>fokus på det vi gör</a:t>
            </a:r>
            <a:r>
              <a:rPr kumimoji="0" lang="sv-SE" sz="2000" b="1" i="0" u="none" strike="noStrike" kern="1200" cap="none" spc="0" normalizeH="0" baseline="0" noProof="0">
                <a:ln>
                  <a:noFill/>
                </a:ln>
                <a:solidFill>
                  <a:prstClr val="white"/>
                </a:solidFill>
                <a:effectLst/>
                <a:uLnTx/>
                <a:uFillTx/>
                <a:latin typeface="Arial"/>
                <a:ea typeface="+mn-ea"/>
                <a:cs typeface="+mn-cs"/>
              </a:rPr>
              <a:t> tillsammans </a:t>
            </a:r>
            <a:r>
              <a:rPr kumimoji="0" lang="sv-SE" sz="2000" b="0" i="0" u="none" strike="noStrike" kern="1200" cap="none" spc="0" normalizeH="0" baseline="0" noProof="0">
                <a:ln>
                  <a:noFill/>
                </a:ln>
                <a:solidFill>
                  <a:prstClr val="white"/>
                </a:solidFill>
                <a:effectLst/>
                <a:uLnTx/>
                <a:uFillTx/>
                <a:latin typeface="Arial"/>
                <a:ea typeface="+mn-ea"/>
                <a:cs typeface="+mn-cs"/>
              </a:rPr>
              <a:t>samt </a:t>
            </a:r>
            <a:r>
              <a:rPr kumimoji="0" lang="sv-SE" sz="2000" b="1" i="0" u="none" strike="noStrike" kern="1200" cap="none" spc="0" normalizeH="0" baseline="0" noProof="0">
                <a:ln>
                  <a:noFill/>
                </a:ln>
                <a:solidFill>
                  <a:prstClr val="white"/>
                </a:solidFill>
                <a:effectLst/>
                <a:uLnTx/>
                <a:uFillTx/>
                <a:latin typeface="Arial"/>
                <a:ea typeface="+mn-ea"/>
                <a:cs typeface="+mn-cs"/>
              </a:rPr>
              <a:t>nya </a:t>
            </a:r>
            <a:r>
              <a:rPr kumimoji="0" lang="sv-SE" sz="2000" b="0" i="0" u="none" strike="noStrike" kern="1200" cap="none" spc="0" normalizeH="0" baseline="0" noProof="0">
                <a:ln>
                  <a:noFill/>
                </a:ln>
                <a:solidFill>
                  <a:prstClr val="white"/>
                </a:solidFill>
                <a:effectLst/>
                <a:uLnTx/>
                <a:uFillTx/>
                <a:latin typeface="Arial"/>
                <a:ea typeface="+mn-ea"/>
                <a:cs typeface="+mn-cs"/>
              </a:rPr>
              <a:t>aktiviteter</a:t>
            </a:r>
            <a:endParaRPr kumimoji="0" lang="sv-SE" sz="1800" b="0" i="0" u="none" strike="noStrike" kern="1200" cap="none" spc="0" normalizeH="0" baseline="0" noProof="0">
              <a:ln>
                <a:noFill/>
              </a:ln>
              <a:solidFill>
                <a:prstClr val="white"/>
              </a:solidFill>
              <a:effectLst/>
              <a:uLnTx/>
              <a:uFillTx/>
              <a:latin typeface="Arial"/>
              <a:ea typeface="+mn-ea"/>
              <a:cs typeface="Arial"/>
            </a:endParaRPr>
          </a:p>
        </p:txBody>
      </p:sp>
      <p:sp>
        <p:nvSpPr>
          <p:cNvPr id="38" name="Ellips 37">
            <a:extLst>
              <a:ext uri="{FF2B5EF4-FFF2-40B4-BE49-F238E27FC236}">
                <a16:creationId xmlns:a16="http://schemas.microsoft.com/office/drawing/2014/main" id="{263923BF-0AF9-2EDA-8E9E-2DEF91FCFF09}"/>
              </a:ext>
            </a:extLst>
          </p:cNvPr>
          <p:cNvSpPr/>
          <p:nvPr/>
        </p:nvSpPr>
        <p:spPr>
          <a:xfrm>
            <a:off x="5276708" y="2594938"/>
            <a:ext cx="1814356" cy="7240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8 </a:t>
            </a:r>
            <a:r>
              <a:rPr kumimoji="0" lang="sv-SE" sz="1000" b="1" i="0" u="none" strike="noStrike" kern="1200" cap="none" spc="0" normalizeH="0" baseline="0" noProof="0">
                <a:ln>
                  <a:noFill/>
                </a:ln>
                <a:solidFill>
                  <a:prstClr val="white"/>
                </a:solidFill>
                <a:effectLst/>
                <a:uLnTx/>
                <a:uFillTx/>
                <a:latin typeface="Arial"/>
                <a:ea typeface="+mn-ea"/>
                <a:cs typeface="+mn-cs"/>
              </a:rPr>
              <a:t>2034 – 2035</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 Avgränsningar?</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2" name="Ellips 1">
            <a:extLst>
              <a:ext uri="{FF2B5EF4-FFF2-40B4-BE49-F238E27FC236}">
                <a16:creationId xmlns:a16="http://schemas.microsoft.com/office/drawing/2014/main" id="{E7998665-03E5-2969-DBA4-DB50211EBA9F}"/>
              </a:ext>
            </a:extLst>
          </p:cNvPr>
          <p:cNvSpPr/>
          <p:nvPr/>
        </p:nvSpPr>
        <p:spPr>
          <a:xfrm>
            <a:off x="8301617" y="2029211"/>
            <a:ext cx="1814356" cy="7240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1 </a:t>
            </a:r>
            <a:r>
              <a:rPr kumimoji="0" lang="sv-SE" sz="1000" b="1" i="0" u="none" strike="noStrike" kern="1200" cap="none" spc="0" normalizeH="0" baseline="0" noProof="0">
                <a:ln>
                  <a:noFill/>
                </a:ln>
                <a:solidFill>
                  <a:prstClr val="white"/>
                </a:solidFill>
                <a:effectLst/>
                <a:uLnTx/>
                <a:uFillTx/>
                <a:latin typeface="Arial"/>
                <a:ea typeface="+mn-ea"/>
                <a:cs typeface="+mn-cs"/>
              </a:rPr>
              <a:t>2019 – 2021</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 91 aktiviteter</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3" name="Ellips 2">
            <a:extLst>
              <a:ext uri="{FF2B5EF4-FFF2-40B4-BE49-F238E27FC236}">
                <a16:creationId xmlns:a16="http://schemas.microsoft.com/office/drawing/2014/main" id="{6A9DC6B3-4C3E-D19A-E1F2-8DA3EC4286B7}"/>
              </a:ext>
            </a:extLst>
          </p:cNvPr>
          <p:cNvSpPr/>
          <p:nvPr/>
        </p:nvSpPr>
        <p:spPr>
          <a:xfrm>
            <a:off x="7735890" y="3391574"/>
            <a:ext cx="1814356" cy="7240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4 </a:t>
            </a:r>
            <a:r>
              <a:rPr kumimoji="0" lang="sv-SE" sz="1000" b="1" i="0" u="none" strike="noStrike" kern="1200" cap="none" spc="0" normalizeH="0" baseline="0" noProof="0">
                <a:ln>
                  <a:noFill/>
                </a:ln>
                <a:solidFill>
                  <a:prstClr val="white"/>
                </a:solidFill>
                <a:effectLst/>
                <a:uLnTx/>
                <a:uFillTx/>
                <a:latin typeface="Arial"/>
                <a:ea typeface="+mn-ea"/>
                <a:cs typeface="+mn-cs"/>
              </a:rPr>
              <a:t>2026 – 2027</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srgbClr val="FF0000"/>
                </a:solidFill>
                <a:effectLst/>
                <a:uLnTx/>
                <a:uFillTx/>
                <a:latin typeface="Arial"/>
                <a:ea typeface="+mn-ea"/>
                <a:cs typeface="Arial"/>
              </a:rPr>
              <a:t>Avgränsningar?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6" name="Ellips 5">
            <a:extLst>
              <a:ext uri="{FF2B5EF4-FFF2-40B4-BE49-F238E27FC236}">
                <a16:creationId xmlns:a16="http://schemas.microsoft.com/office/drawing/2014/main" id="{8213EEA2-C14F-C044-09D8-5854A154272B}"/>
              </a:ext>
            </a:extLst>
          </p:cNvPr>
          <p:cNvSpPr/>
          <p:nvPr/>
        </p:nvSpPr>
        <p:spPr>
          <a:xfrm>
            <a:off x="5484525" y="4344073"/>
            <a:ext cx="1814356" cy="7240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7 </a:t>
            </a:r>
            <a:r>
              <a:rPr kumimoji="0" lang="sv-SE" sz="1000" b="1" i="0" u="none" strike="noStrike" kern="1200" cap="none" spc="0" normalizeH="0" baseline="0" noProof="0">
                <a:ln>
                  <a:noFill/>
                </a:ln>
                <a:solidFill>
                  <a:prstClr val="white"/>
                </a:solidFill>
                <a:effectLst/>
                <a:uLnTx/>
                <a:uFillTx/>
                <a:latin typeface="Arial"/>
                <a:ea typeface="+mn-ea"/>
                <a:cs typeface="+mn-cs"/>
              </a:rPr>
              <a:t>2032 – 2033</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 Avgränsningar?</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4" name="Ellips 3">
            <a:extLst>
              <a:ext uri="{FF2B5EF4-FFF2-40B4-BE49-F238E27FC236}">
                <a16:creationId xmlns:a16="http://schemas.microsoft.com/office/drawing/2014/main" id="{BBCE2FCB-A719-7E28-2DB5-C69C1E049825}"/>
              </a:ext>
            </a:extLst>
          </p:cNvPr>
          <p:cNvSpPr/>
          <p:nvPr/>
        </p:nvSpPr>
        <p:spPr>
          <a:xfrm>
            <a:off x="3741163" y="2052302"/>
            <a:ext cx="1814356" cy="7240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5 </a:t>
            </a:r>
            <a:r>
              <a:rPr kumimoji="0" lang="sv-SE" sz="1000" b="1" i="0" u="none" strike="noStrike" kern="1200" cap="none" spc="0" normalizeH="0" baseline="0" noProof="0">
                <a:ln>
                  <a:noFill/>
                </a:ln>
                <a:solidFill>
                  <a:prstClr val="white"/>
                </a:solidFill>
                <a:effectLst/>
                <a:uLnTx/>
                <a:uFillTx/>
                <a:latin typeface="Arial"/>
                <a:ea typeface="+mn-ea"/>
                <a:cs typeface="+mn-cs"/>
              </a:rPr>
              <a:t>2028 – 2029</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 Avgränsningar?</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930FE3E8-7458-7C55-A52F-6AC69A61300C}"/>
              </a:ext>
            </a:extLst>
          </p:cNvPr>
          <p:cNvSpPr/>
          <p:nvPr/>
        </p:nvSpPr>
        <p:spPr>
          <a:xfrm>
            <a:off x="3440980" y="4505710"/>
            <a:ext cx="1814356" cy="7240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6 </a:t>
            </a:r>
            <a:r>
              <a:rPr kumimoji="0" lang="sv-SE" sz="1000" b="1" i="0" u="none" strike="noStrike" kern="1200" cap="none" spc="0" normalizeH="0" baseline="0" noProof="0">
                <a:ln>
                  <a:noFill/>
                </a:ln>
                <a:solidFill>
                  <a:prstClr val="white"/>
                </a:solidFill>
                <a:effectLst/>
                <a:uLnTx/>
                <a:uFillTx/>
                <a:latin typeface="Arial"/>
                <a:ea typeface="+mn-ea"/>
                <a:cs typeface="+mn-cs"/>
              </a:rPr>
              <a:t>2030 – 2031</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 Avgränsningar?</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41" name="Ellips 40">
            <a:extLst>
              <a:ext uri="{FF2B5EF4-FFF2-40B4-BE49-F238E27FC236}">
                <a16:creationId xmlns:a16="http://schemas.microsoft.com/office/drawing/2014/main" id="{5FAFA348-D48E-8784-DC10-6B1C077AA464}"/>
              </a:ext>
            </a:extLst>
          </p:cNvPr>
          <p:cNvSpPr/>
          <p:nvPr/>
        </p:nvSpPr>
        <p:spPr>
          <a:xfrm>
            <a:off x="5571243" y="3157983"/>
            <a:ext cx="1313442" cy="1244338"/>
          </a:xfrm>
          <a:prstGeom prst="ellipse">
            <a:avLst/>
          </a:prstGeom>
          <a:solidFill>
            <a:srgbClr val="D362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latin typeface="Arial"/>
                <a:ea typeface="+mn-ea"/>
                <a:cs typeface="+mn-cs"/>
              </a:rPr>
              <a:t>2035:</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latin typeface="Arial"/>
                <a:ea typeface="+mn-ea"/>
                <a:cs typeface="+mn-cs"/>
              </a:rPr>
              <a:t>120 000 nya jobb</a:t>
            </a:r>
            <a:endParaRPr kumimoji="0" lang="sv-SE" sz="1400" b="1" i="0" u="none" strike="noStrike" kern="1200" cap="none" spc="0" normalizeH="0" baseline="0" noProof="0">
              <a:ln>
                <a:noFill/>
              </a:ln>
              <a:solidFill>
                <a:prstClr val="white"/>
              </a:solidFill>
              <a:effectLst/>
              <a:uLnTx/>
              <a:uFillTx/>
              <a:latin typeface="Arial"/>
              <a:ea typeface="+mn-ea"/>
              <a:cs typeface="Arial"/>
            </a:endParaRPr>
          </a:p>
        </p:txBody>
      </p:sp>
      <p:sp>
        <p:nvSpPr>
          <p:cNvPr id="7" name="Ellips 6">
            <a:extLst>
              <a:ext uri="{FF2B5EF4-FFF2-40B4-BE49-F238E27FC236}">
                <a16:creationId xmlns:a16="http://schemas.microsoft.com/office/drawing/2014/main" id="{754A5A40-0A4B-4A50-2A5D-610CEA23BFC8}"/>
              </a:ext>
            </a:extLst>
          </p:cNvPr>
          <p:cNvSpPr/>
          <p:nvPr/>
        </p:nvSpPr>
        <p:spPr>
          <a:xfrm>
            <a:off x="1710316" y="3667991"/>
            <a:ext cx="1922883" cy="909406"/>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D36247"/>
                </a:solidFill>
                <a:effectLst/>
                <a:uLnTx/>
                <a:uFillTx/>
                <a:latin typeface="Arial"/>
                <a:ea typeface="+mn-ea"/>
                <a:cs typeface="+mn-cs"/>
              </a:rPr>
              <a:t>HP 3 </a:t>
            </a:r>
            <a:r>
              <a:rPr kumimoji="0" lang="sv-SE" sz="1000" b="1" i="0" u="none" strike="noStrike" kern="1200" cap="none" spc="0" normalizeH="0" baseline="0" noProof="0" dirty="0">
                <a:ln>
                  <a:noFill/>
                </a:ln>
                <a:solidFill>
                  <a:prstClr val="white"/>
                </a:solidFill>
                <a:effectLst/>
                <a:uLnTx/>
                <a:uFillTx/>
                <a:latin typeface="Arial"/>
                <a:ea typeface="+mn-ea"/>
                <a:cs typeface="+mn-cs"/>
              </a:rPr>
              <a:t>2024 – 2025</a:t>
            </a:r>
            <a:br>
              <a:rPr kumimoji="0" lang="sv-SE" sz="1000" b="1" i="0" u="none" strike="noStrike" kern="1200" cap="none" spc="0" normalizeH="0" baseline="0" noProof="0" dirty="0">
                <a:ln>
                  <a:noFill/>
                </a:ln>
                <a:solidFill>
                  <a:prstClr val="white"/>
                </a:solidFill>
                <a:effectLst/>
                <a:uLnTx/>
                <a:uFillTx/>
                <a:latin typeface="Arial"/>
                <a:ea typeface="+mn-ea"/>
                <a:cs typeface="+mn-cs"/>
              </a:rPr>
            </a:br>
            <a:r>
              <a:rPr kumimoji="0" lang="sv-SE" sz="1000" b="1" i="0" u="none" strike="noStrike" kern="1200" cap="none" spc="0" normalizeH="0" baseline="0" noProof="0" dirty="0">
                <a:ln>
                  <a:noFill/>
                </a:ln>
                <a:solidFill>
                  <a:prstClr val="white"/>
                </a:solidFill>
                <a:effectLst/>
                <a:uLnTx/>
                <a:uFillTx/>
                <a:latin typeface="Arial"/>
                <a:ea typeface="+mn-ea"/>
                <a:cs typeface="+mn-cs"/>
              </a:rPr>
              <a:t>55 aktiviteter</a:t>
            </a:r>
            <a:br>
              <a:rPr kumimoji="0" lang="sv-SE" sz="1000" b="1" i="0" u="none" strike="noStrike" kern="1200" cap="none" spc="0" normalizeH="0" baseline="0" noProof="0" dirty="0">
                <a:ln>
                  <a:noFill/>
                </a:ln>
                <a:solidFill>
                  <a:prstClr val="white"/>
                </a:solidFill>
                <a:effectLst/>
                <a:uLnTx/>
                <a:uFillTx/>
                <a:latin typeface="Arial"/>
                <a:ea typeface="+mn-ea"/>
                <a:cs typeface="+mn-cs"/>
              </a:rPr>
            </a:br>
            <a:r>
              <a:rPr kumimoji="0" lang="sv-SE" sz="1000" b="1" i="0" u="none" strike="noStrike" kern="1200" cap="none" spc="0" normalizeH="0" baseline="0" noProof="0" dirty="0">
                <a:ln>
                  <a:noFill/>
                </a:ln>
                <a:solidFill>
                  <a:prstClr val="white"/>
                </a:solidFill>
                <a:effectLst/>
                <a:uLnTx/>
                <a:uFillTx/>
                <a:latin typeface="Arial"/>
                <a:ea typeface="+mn-ea"/>
                <a:cs typeface="+mn-cs"/>
              </a:rPr>
              <a:t> Avgränsning:</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2 utmaningar per område</a:t>
            </a:r>
            <a:endParaRPr kumimoji="0" lang="sv-SE" sz="18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Ellips 7">
            <a:extLst>
              <a:ext uri="{FF2B5EF4-FFF2-40B4-BE49-F238E27FC236}">
                <a16:creationId xmlns:a16="http://schemas.microsoft.com/office/drawing/2014/main" id="{0430A534-BD0A-78DE-E986-81129BD70F3F}"/>
              </a:ext>
            </a:extLst>
          </p:cNvPr>
          <p:cNvSpPr/>
          <p:nvPr/>
        </p:nvSpPr>
        <p:spPr>
          <a:xfrm>
            <a:off x="3632634" y="863118"/>
            <a:ext cx="1922883" cy="821757"/>
          </a:xfrm>
          <a:prstGeom prst="ellipse">
            <a:avLst/>
          </a:prstGeom>
          <a:solidFill>
            <a:srgbClr val="8EB8C9"/>
          </a:solidFill>
          <a:ln>
            <a:solidFill>
              <a:srgbClr val="8EB8C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3624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36247"/>
                </a:solidFill>
                <a:effectLst/>
                <a:uLnTx/>
                <a:uFillTx/>
                <a:latin typeface="Arial"/>
                <a:ea typeface="+mn-ea"/>
                <a:cs typeface="+mn-cs"/>
              </a:rPr>
              <a:t>HP 2 </a:t>
            </a:r>
            <a:r>
              <a:rPr kumimoji="0" lang="sv-SE" sz="1000" b="1" i="0" u="none" strike="noStrike" kern="1200" cap="none" spc="0" normalizeH="0" baseline="0" noProof="0">
                <a:ln>
                  <a:noFill/>
                </a:ln>
                <a:solidFill>
                  <a:prstClr val="white"/>
                </a:solidFill>
                <a:effectLst/>
                <a:uLnTx/>
                <a:uFillTx/>
                <a:latin typeface="Arial"/>
                <a:ea typeface="+mn-ea"/>
                <a:cs typeface="+mn-cs"/>
              </a:rPr>
              <a:t>2022 – 2023</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 46 aktiviteter</a:t>
            </a:r>
            <a:endParaRPr kumimoji="0" lang="sv-SE"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Avgränsning: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4 indikatorer</a:t>
            </a:r>
            <a:endParaRPr kumimoji="0" lang="sv-SE" sz="1000" b="1" i="0" u="none" strike="noStrike" kern="1200" cap="none" spc="0" normalizeH="0" baseline="0" noProof="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8154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Rak koppling 71">
            <a:extLst>
              <a:ext uri="{FF2B5EF4-FFF2-40B4-BE49-F238E27FC236}">
                <a16:creationId xmlns:a16="http://schemas.microsoft.com/office/drawing/2014/main" id="{89403069-BF97-4FF3-A985-A4271EB67CD8}"/>
              </a:ext>
            </a:extLst>
          </p:cNvPr>
          <p:cNvCxnSpPr>
            <a:cxnSpLocks/>
            <a:stCxn id="71" idx="2"/>
          </p:cNvCxnSpPr>
          <p:nvPr/>
        </p:nvCxnSpPr>
        <p:spPr>
          <a:xfrm flipH="1">
            <a:off x="2807813" y="2630711"/>
            <a:ext cx="10532" cy="1382648"/>
          </a:xfrm>
          <a:prstGeom prst="line">
            <a:avLst/>
          </a:prstGeom>
          <a:ln>
            <a:solidFill>
              <a:srgbClr val="D36248"/>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br>
              <a:rPr lang="sv-SE"/>
            </a:br>
            <a:r>
              <a:rPr lang="sv-SE"/>
              <a:t>HP 4 – (2026-27)</a:t>
            </a:r>
            <a:br>
              <a:rPr lang="sv-SE"/>
            </a:br>
            <a:r>
              <a:rPr lang="sv-SE" i="1" u="sng"/>
              <a:t>förslag</a:t>
            </a:r>
            <a:r>
              <a:rPr lang="sv-SE"/>
              <a:t> process 2024-25</a:t>
            </a:r>
          </a:p>
        </p:txBody>
      </p:sp>
      <p:grpSp>
        <p:nvGrpSpPr>
          <p:cNvPr id="65" name="Grupp 64"/>
          <p:cNvGrpSpPr/>
          <p:nvPr/>
        </p:nvGrpSpPr>
        <p:grpSpPr>
          <a:xfrm>
            <a:off x="5510142" y="3074828"/>
            <a:ext cx="3276369" cy="702904"/>
            <a:chOff x="3722248" y="2357271"/>
            <a:chExt cx="1881392" cy="702904"/>
          </a:xfrm>
        </p:grpSpPr>
        <p:sp>
          <p:nvSpPr>
            <p:cNvPr id="114" name="Högerpil 113"/>
            <p:cNvSpPr/>
            <p:nvPr/>
          </p:nvSpPr>
          <p:spPr>
            <a:xfrm>
              <a:off x="3722249" y="2357271"/>
              <a:ext cx="1881391" cy="702904"/>
            </a:xfrm>
            <a:prstGeom prst="rightArrow">
              <a:avLst/>
            </a:prstGeom>
            <a:solidFill>
              <a:srgbClr val="EEC7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a:ln>
                  <a:noFill/>
                </a:ln>
                <a:solidFill>
                  <a:prstClr val="white"/>
                </a:solidFill>
                <a:effectLst/>
                <a:uLnTx/>
                <a:uFillTx/>
                <a:latin typeface="Arial"/>
                <a:ea typeface="+mn-ea"/>
                <a:cs typeface="+mn-cs"/>
              </a:endParaRPr>
            </a:p>
          </p:txBody>
        </p:sp>
        <p:sp>
          <p:nvSpPr>
            <p:cNvPr id="115" name="textruta 114"/>
            <p:cNvSpPr txBox="1"/>
            <p:nvPr/>
          </p:nvSpPr>
          <p:spPr>
            <a:xfrm>
              <a:off x="3722248" y="2530344"/>
              <a:ext cx="18813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lumMod val="75000"/>
                      <a:lumOff val="25000"/>
                    </a:prstClr>
                  </a:solidFill>
                  <a:effectLst/>
                  <a:uLnTx/>
                  <a:uFillTx/>
                  <a:latin typeface="Arial"/>
                  <a:ea typeface="+mn-ea"/>
                  <a:cs typeface="Arial" panose="020B0604020202020204" pitchFamily="34" charset="0"/>
                </a:rPr>
                <a:t>Framtagande handlingsplan (arbetsgrupper)</a:t>
              </a:r>
            </a:p>
          </p:txBody>
        </p:sp>
      </p:grpSp>
      <p:graphicFrame>
        <p:nvGraphicFramePr>
          <p:cNvPr id="5" name="Tabell 5">
            <a:extLst>
              <a:ext uri="{FF2B5EF4-FFF2-40B4-BE49-F238E27FC236}">
                <a16:creationId xmlns:a16="http://schemas.microsoft.com/office/drawing/2014/main" id="{0C6F52CE-A60E-48C9-81CC-F897B06D9C96}"/>
              </a:ext>
            </a:extLst>
          </p:cNvPr>
          <p:cNvGraphicFramePr>
            <a:graphicFrameLocks noGrp="1"/>
          </p:cNvGraphicFramePr>
          <p:nvPr>
            <p:extLst>
              <p:ext uri="{D42A27DB-BD31-4B8C-83A1-F6EECF244321}">
                <p14:modId xmlns:p14="http://schemas.microsoft.com/office/powerpoint/2010/main" val="3624581046"/>
              </p:ext>
            </p:extLst>
          </p:nvPr>
        </p:nvGraphicFramePr>
        <p:xfrm>
          <a:off x="205762" y="1969627"/>
          <a:ext cx="11780475" cy="370840"/>
        </p:xfrm>
        <a:graphic>
          <a:graphicData uri="http://schemas.openxmlformats.org/drawingml/2006/table">
            <a:tbl>
              <a:tblPr firstRow="1" bandRow="1">
                <a:tableStyleId>{5C22544A-7EE6-4342-B048-85BDC9FD1C3A}</a:tableStyleId>
              </a:tblPr>
              <a:tblGrid>
                <a:gridCol w="785365">
                  <a:extLst>
                    <a:ext uri="{9D8B030D-6E8A-4147-A177-3AD203B41FA5}">
                      <a16:colId xmlns:a16="http://schemas.microsoft.com/office/drawing/2014/main" val="180157188"/>
                    </a:ext>
                  </a:extLst>
                </a:gridCol>
                <a:gridCol w="785365">
                  <a:extLst>
                    <a:ext uri="{9D8B030D-6E8A-4147-A177-3AD203B41FA5}">
                      <a16:colId xmlns:a16="http://schemas.microsoft.com/office/drawing/2014/main" val="3908836882"/>
                    </a:ext>
                  </a:extLst>
                </a:gridCol>
                <a:gridCol w="785365">
                  <a:extLst>
                    <a:ext uri="{9D8B030D-6E8A-4147-A177-3AD203B41FA5}">
                      <a16:colId xmlns:a16="http://schemas.microsoft.com/office/drawing/2014/main" val="1045286706"/>
                    </a:ext>
                  </a:extLst>
                </a:gridCol>
                <a:gridCol w="785365">
                  <a:extLst>
                    <a:ext uri="{9D8B030D-6E8A-4147-A177-3AD203B41FA5}">
                      <a16:colId xmlns:a16="http://schemas.microsoft.com/office/drawing/2014/main" val="3581865399"/>
                    </a:ext>
                  </a:extLst>
                </a:gridCol>
                <a:gridCol w="785365">
                  <a:extLst>
                    <a:ext uri="{9D8B030D-6E8A-4147-A177-3AD203B41FA5}">
                      <a16:colId xmlns:a16="http://schemas.microsoft.com/office/drawing/2014/main" val="874308900"/>
                    </a:ext>
                  </a:extLst>
                </a:gridCol>
                <a:gridCol w="785365">
                  <a:extLst>
                    <a:ext uri="{9D8B030D-6E8A-4147-A177-3AD203B41FA5}">
                      <a16:colId xmlns:a16="http://schemas.microsoft.com/office/drawing/2014/main" val="3848985135"/>
                    </a:ext>
                  </a:extLst>
                </a:gridCol>
                <a:gridCol w="785365">
                  <a:extLst>
                    <a:ext uri="{9D8B030D-6E8A-4147-A177-3AD203B41FA5}">
                      <a16:colId xmlns:a16="http://schemas.microsoft.com/office/drawing/2014/main" val="3551316771"/>
                    </a:ext>
                  </a:extLst>
                </a:gridCol>
                <a:gridCol w="785365">
                  <a:extLst>
                    <a:ext uri="{9D8B030D-6E8A-4147-A177-3AD203B41FA5}">
                      <a16:colId xmlns:a16="http://schemas.microsoft.com/office/drawing/2014/main" val="579990208"/>
                    </a:ext>
                  </a:extLst>
                </a:gridCol>
                <a:gridCol w="785365">
                  <a:extLst>
                    <a:ext uri="{9D8B030D-6E8A-4147-A177-3AD203B41FA5}">
                      <a16:colId xmlns:a16="http://schemas.microsoft.com/office/drawing/2014/main" val="612111300"/>
                    </a:ext>
                  </a:extLst>
                </a:gridCol>
                <a:gridCol w="785365">
                  <a:extLst>
                    <a:ext uri="{9D8B030D-6E8A-4147-A177-3AD203B41FA5}">
                      <a16:colId xmlns:a16="http://schemas.microsoft.com/office/drawing/2014/main" val="3190107901"/>
                    </a:ext>
                  </a:extLst>
                </a:gridCol>
                <a:gridCol w="785365">
                  <a:extLst>
                    <a:ext uri="{9D8B030D-6E8A-4147-A177-3AD203B41FA5}">
                      <a16:colId xmlns:a16="http://schemas.microsoft.com/office/drawing/2014/main" val="2027853404"/>
                    </a:ext>
                  </a:extLst>
                </a:gridCol>
                <a:gridCol w="785365">
                  <a:extLst>
                    <a:ext uri="{9D8B030D-6E8A-4147-A177-3AD203B41FA5}">
                      <a16:colId xmlns:a16="http://schemas.microsoft.com/office/drawing/2014/main" val="2118195180"/>
                    </a:ext>
                  </a:extLst>
                </a:gridCol>
                <a:gridCol w="785365">
                  <a:extLst>
                    <a:ext uri="{9D8B030D-6E8A-4147-A177-3AD203B41FA5}">
                      <a16:colId xmlns:a16="http://schemas.microsoft.com/office/drawing/2014/main" val="3336211901"/>
                    </a:ext>
                  </a:extLst>
                </a:gridCol>
                <a:gridCol w="785365">
                  <a:extLst>
                    <a:ext uri="{9D8B030D-6E8A-4147-A177-3AD203B41FA5}">
                      <a16:colId xmlns:a16="http://schemas.microsoft.com/office/drawing/2014/main" val="1296832730"/>
                    </a:ext>
                  </a:extLst>
                </a:gridCol>
                <a:gridCol w="785365">
                  <a:extLst>
                    <a:ext uri="{9D8B030D-6E8A-4147-A177-3AD203B41FA5}">
                      <a16:colId xmlns:a16="http://schemas.microsoft.com/office/drawing/2014/main" val="998887873"/>
                    </a:ext>
                  </a:extLst>
                </a:gridCol>
              </a:tblGrid>
              <a:tr h="370840">
                <a:tc>
                  <a:txBody>
                    <a:bodyPr/>
                    <a:lstStyle/>
                    <a:p>
                      <a:pPr algn="ctr"/>
                      <a:r>
                        <a:rPr lang="sv-SE" sz="1400">
                          <a:solidFill>
                            <a:schemeClr val="bg1"/>
                          </a:solidFill>
                        </a:rPr>
                        <a:t>Q4 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Dec 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Jan 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Feb 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Mars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April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Maj</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Juni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Juli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Aug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Sep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Okt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Nov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sv-SE" sz="1400">
                          <a:solidFill>
                            <a:schemeClr val="bg1"/>
                          </a:solidFill>
                        </a:rPr>
                        <a:t>Dec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endParaRPr lang="sv-SE" sz="14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96281567"/>
                  </a:ext>
                </a:extLst>
              </a:tr>
            </a:tbl>
          </a:graphicData>
        </a:graphic>
      </p:graphicFrame>
      <p:sp>
        <p:nvSpPr>
          <p:cNvPr id="64" name="Bildtext 1 66">
            <a:extLst>
              <a:ext uri="{FF2B5EF4-FFF2-40B4-BE49-F238E27FC236}">
                <a16:creationId xmlns:a16="http://schemas.microsoft.com/office/drawing/2014/main" id="{8FE5A741-DDBA-4995-96F6-8A25B6901E50}"/>
              </a:ext>
            </a:extLst>
          </p:cNvPr>
          <p:cNvSpPr/>
          <p:nvPr/>
        </p:nvSpPr>
        <p:spPr>
          <a:xfrm>
            <a:off x="2372145" y="3998853"/>
            <a:ext cx="730983" cy="437323"/>
          </a:xfrm>
          <a:prstGeom prst="borderCallout1">
            <a:avLst>
              <a:gd name="adj1" fmla="val -8307"/>
              <a:gd name="adj2" fmla="val 48933"/>
              <a:gd name="adj3" fmla="val -264987"/>
              <a:gd name="adj4" fmla="val 48629"/>
            </a:avLst>
          </a:prstGeom>
          <a:solidFill>
            <a:srgbClr val="D36248"/>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BRG styrelse</a:t>
            </a:r>
            <a:br>
              <a:rPr kumimoji="0" lang="sv-SE" sz="1000" b="1" i="0" u="none" strike="noStrike" kern="1200" cap="none" spc="0" normalizeH="0" baseline="0" noProof="0">
                <a:ln>
                  <a:noFill/>
                </a:ln>
                <a:solidFill>
                  <a:prstClr val="white"/>
                </a:solidFill>
                <a:effectLst/>
                <a:uLnTx/>
                <a:uFillTx/>
                <a:latin typeface="Arial"/>
                <a:ea typeface="+mn-ea"/>
                <a:cs typeface="+mn-cs"/>
              </a:rPr>
            </a:b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71" name="Romb 70">
            <a:extLst>
              <a:ext uri="{FF2B5EF4-FFF2-40B4-BE49-F238E27FC236}">
                <a16:creationId xmlns:a16="http://schemas.microsoft.com/office/drawing/2014/main" id="{25446335-75B5-48CE-901E-ED8EC767DDCA}"/>
              </a:ext>
            </a:extLst>
          </p:cNvPr>
          <p:cNvSpPr/>
          <p:nvPr/>
        </p:nvSpPr>
        <p:spPr>
          <a:xfrm>
            <a:off x="2680615" y="2322598"/>
            <a:ext cx="275459" cy="308113"/>
          </a:xfrm>
          <a:prstGeom prst="diamond">
            <a:avLst/>
          </a:prstGeom>
          <a:solidFill>
            <a:srgbClr val="D362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26" name="Bildtext 1 66">
            <a:extLst>
              <a:ext uri="{FF2B5EF4-FFF2-40B4-BE49-F238E27FC236}">
                <a16:creationId xmlns:a16="http://schemas.microsoft.com/office/drawing/2014/main" id="{71319652-4150-460F-9DB3-C5624399ADE4}"/>
              </a:ext>
            </a:extLst>
          </p:cNvPr>
          <p:cNvSpPr/>
          <p:nvPr/>
        </p:nvSpPr>
        <p:spPr>
          <a:xfrm>
            <a:off x="4434324" y="3998853"/>
            <a:ext cx="776222" cy="437323"/>
          </a:xfrm>
          <a:prstGeom prst="borderCallout1">
            <a:avLst>
              <a:gd name="adj1" fmla="val -8307"/>
              <a:gd name="adj2" fmla="val 48933"/>
              <a:gd name="adj3" fmla="val -264987"/>
              <a:gd name="adj4" fmla="val 48629"/>
            </a:avLst>
          </a:prstGeom>
          <a:solidFill>
            <a:schemeClr val="tx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stormöte</a:t>
            </a:r>
            <a:br>
              <a:rPr kumimoji="0" lang="sv-SE" sz="1000" b="1" i="0" u="none" strike="noStrike" kern="1200" cap="none" spc="0" normalizeH="0" baseline="0" noProof="0">
                <a:ln>
                  <a:noFill/>
                </a:ln>
                <a:solidFill>
                  <a:prstClr val="white"/>
                </a:solidFill>
                <a:effectLst/>
                <a:uLnTx/>
                <a:uFillTx/>
                <a:latin typeface="Arial"/>
                <a:ea typeface="+mn-ea"/>
                <a:cs typeface="+mn-cs"/>
              </a:rPr>
            </a:b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127" name="Romb 126">
            <a:extLst>
              <a:ext uri="{FF2B5EF4-FFF2-40B4-BE49-F238E27FC236}">
                <a16:creationId xmlns:a16="http://schemas.microsoft.com/office/drawing/2014/main" id="{3A0F3601-9ACA-44DD-B9DD-26F5C94C42B4}"/>
              </a:ext>
            </a:extLst>
          </p:cNvPr>
          <p:cNvSpPr/>
          <p:nvPr/>
        </p:nvSpPr>
        <p:spPr>
          <a:xfrm>
            <a:off x="4684913" y="2322598"/>
            <a:ext cx="275459" cy="308113"/>
          </a:xfrm>
          <a:prstGeom prst="diamond">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128" name="Rak koppling 127">
            <a:extLst>
              <a:ext uri="{FF2B5EF4-FFF2-40B4-BE49-F238E27FC236}">
                <a16:creationId xmlns:a16="http://schemas.microsoft.com/office/drawing/2014/main" id="{3CDBDFF1-52C7-4D6D-B8A1-7EFE12256187}"/>
              </a:ext>
            </a:extLst>
          </p:cNvPr>
          <p:cNvCxnSpPr>
            <a:cxnSpLocks/>
            <a:stCxn id="127" idx="2"/>
            <a:endCxn id="126" idx="3"/>
          </p:cNvCxnSpPr>
          <p:nvPr/>
        </p:nvCxnSpPr>
        <p:spPr>
          <a:xfrm flipH="1">
            <a:off x="4822435" y="2630711"/>
            <a:ext cx="208" cy="136814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Bildtext 1 66">
            <a:extLst>
              <a:ext uri="{FF2B5EF4-FFF2-40B4-BE49-F238E27FC236}">
                <a16:creationId xmlns:a16="http://schemas.microsoft.com/office/drawing/2014/main" id="{CA42F389-B9D2-2729-21DF-689DA119F110}"/>
              </a:ext>
            </a:extLst>
          </p:cNvPr>
          <p:cNvSpPr/>
          <p:nvPr/>
        </p:nvSpPr>
        <p:spPr>
          <a:xfrm>
            <a:off x="1912769" y="2668589"/>
            <a:ext cx="711284" cy="449591"/>
          </a:xfrm>
          <a:prstGeom prst="borderCallout1">
            <a:avLst>
              <a:gd name="adj1" fmla="val 729052"/>
              <a:gd name="adj2" fmla="val 473540"/>
              <a:gd name="adj3" fmla="val -264987"/>
              <a:gd name="adj4" fmla="val 48629"/>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algn="ctr">
              <a:defRPr/>
            </a:pPr>
            <a:r>
              <a:rPr lang="sv-SE" sz="800" b="1" dirty="0">
                <a:solidFill>
                  <a:prstClr val="black"/>
                </a:solidFill>
                <a:latin typeface="Arial"/>
              </a:rPr>
              <a:t>Utökad </a:t>
            </a:r>
            <a:r>
              <a:rPr kumimoji="0" lang="sv-SE" sz="8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prstClr val="black"/>
                </a:solidFill>
                <a:effectLst/>
                <a:uLnTx/>
                <a:uFillTx/>
                <a:latin typeface="Arial"/>
                <a:ea typeface="+mn-ea"/>
                <a:cs typeface="+mn-cs"/>
              </a:rPr>
              <a:t>Styrgrupp</a:t>
            </a:r>
            <a:br>
              <a:rPr lang="sv-SE" sz="1000" b="1" i="0" u="none" strike="noStrike" kern="1200" cap="none" spc="0" normalizeH="0" baseline="0" noProof="0" dirty="0">
                <a:ln>
                  <a:noFill/>
                </a:ln>
                <a:effectLst/>
                <a:uLnTx/>
                <a:uFillTx/>
                <a:latin typeface="Arial"/>
              </a:rPr>
            </a:br>
            <a:endParaRPr kumimoji="0" lang="sv-SE"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8" name="Romb 7">
            <a:extLst>
              <a:ext uri="{FF2B5EF4-FFF2-40B4-BE49-F238E27FC236}">
                <a16:creationId xmlns:a16="http://schemas.microsoft.com/office/drawing/2014/main" id="{5E2CC543-3426-3247-28ED-02CE6D31EB57}"/>
              </a:ext>
            </a:extLst>
          </p:cNvPr>
          <p:cNvSpPr/>
          <p:nvPr/>
        </p:nvSpPr>
        <p:spPr>
          <a:xfrm>
            <a:off x="2079556" y="2330836"/>
            <a:ext cx="286434" cy="343904"/>
          </a:xfrm>
          <a:prstGeom prst="diamond">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5" name="Bildtext 1 66">
            <a:extLst>
              <a:ext uri="{FF2B5EF4-FFF2-40B4-BE49-F238E27FC236}">
                <a16:creationId xmlns:a16="http://schemas.microsoft.com/office/drawing/2014/main" id="{6EF6D677-68F2-175F-1E46-3096A67A4E8F}"/>
              </a:ext>
            </a:extLst>
          </p:cNvPr>
          <p:cNvSpPr/>
          <p:nvPr/>
        </p:nvSpPr>
        <p:spPr>
          <a:xfrm>
            <a:off x="9007098" y="2668589"/>
            <a:ext cx="787351" cy="385699"/>
          </a:xfrm>
          <a:prstGeom prst="borderCallout1">
            <a:avLst>
              <a:gd name="adj1" fmla="val 729052"/>
              <a:gd name="adj2" fmla="val 473540"/>
              <a:gd name="adj3" fmla="val -264987"/>
              <a:gd name="adj4" fmla="val 48629"/>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prstClr val="black"/>
                </a:solidFill>
                <a:effectLst/>
                <a:uLnTx/>
                <a:uFillTx/>
                <a:latin typeface="Arial"/>
                <a:ea typeface="+mn-ea"/>
                <a:cs typeface="+mn-cs"/>
              </a:rPr>
              <a:t>Chefs/direktörsgrupper</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sv-SE" sz="1000" b="1" i="0" u="none" strike="noStrike" kern="1200" cap="none" spc="0" normalizeH="0" baseline="0" noProof="0" dirty="0">
                <a:ln>
                  <a:noFill/>
                </a:ln>
                <a:solidFill>
                  <a:prstClr val="white"/>
                </a:solidFill>
                <a:effectLst/>
                <a:uLnTx/>
                <a:uFillTx/>
                <a:latin typeface="Arial"/>
                <a:ea typeface="+mn-ea"/>
                <a:cs typeface="+mn-cs"/>
              </a:rPr>
            </a:br>
            <a:endParaRPr kumimoji="0" lang="sv-SE"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16" name="Romb 15">
            <a:extLst>
              <a:ext uri="{FF2B5EF4-FFF2-40B4-BE49-F238E27FC236}">
                <a16:creationId xmlns:a16="http://schemas.microsoft.com/office/drawing/2014/main" id="{8B7D214A-9248-42BD-AFE2-519FE4B5AB31}"/>
              </a:ext>
            </a:extLst>
          </p:cNvPr>
          <p:cNvSpPr/>
          <p:nvPr/>
        </p:nvSpPr>
        <p:spPr>
          <a:xfrm>
            <a:off x="9242364" y="2330836"/>
            <a:ext cx="286434" cy="343904"/>
          </a:xfrm>
          <a:prstGeom prst="diamond">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7" name="Bildtext 1 66">
            <a:extLst>
              <a:ext uri="{FF2B5EF4-FFF2-40B4-BE49-F238E27FC236}">
                <a16:creationId xmlns:a16="http://schemas.microsoft.com/office/drawing/2014/main" id="{B661A71D-52CE-ACBC-6136-0CB59B3BF98C}"/>
              </a:ext>
            </a:extLst>
          </p:cNvPr>
          <p:cNvSpPr/>
          <p:nvPr/>
        </p:nvSpPr>
        <p:spPr>
          <a:xfrm>
            <a:off x="4824578" y="2668589"/>
            <a:ext cx="680853" cy="385699"/>
          </a:xfrm>
          <a:prstGeom prst="borderCallout1">
            <a:avLst>
              <a:gd name="adj1" fmla="val 729052"/>
              <a:gd name="adj2" fmla="val 473540"/>
              <a:gd name="adj3" fmla="val -264987"/>
              <a:gd name="adj4" fmla="val 48629"/>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prstClr val="black"/>
                </a:solidFill>
                <a:effectLst/>
                <a:uLnTx/>
                <a:uFillTx/>
                <a:latin typeface="Arial"/>
                <a:ea typeface="+mn-ea"/>
                <a:cs typeface="+mn-cs"/>
              </a:rPr>
              <a:t>Chefs/direktörs-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a:ln>
                  <a:noFill/>
                </a:ln>
                <a:solidFill>
                  <a:prstClr val="black"/>
                </a:solidFill>
                <a:effectLst/>
                <a:uLnTx/>
                <a:uFillTx/>
                <a:latin typeface="Arial"/>
                <a:ea typeface="+mn-ea"/>
                <a:cs typeface="+mn-cs"/>
              </a:rPr>
              <a:t>grupper</a:t>
            </a:r>
            <a:br>
              <a:rPr kumimoji="0" lang="sv-SE" sz="1000" b="1" i="0" u="none" strike="noStrike" kern="1200" cap="none" spc="0" normalizeH="0" baseline="0" noProof="0" dirty="0">
                <a:ln>
                  <a:noFill/>
                </a:ln>
                <a:solidFill>
                  <a:prstClr val="white"/>
                </a:solidFill>
                <a:effectLst/>
                <a:uLnTx/>
                <a:uFillTx/>
                <a:latin typeface="Arial"/>
                <a:ea typeface="+mn-ea"/>
                <a:cs typeface="+mn-cs"/>
              </a:rPr>
            </a:br>
            <a:endParaRPr kumimoji="0" lang="sv-SE"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18" name="Romb 17">
            <a:extLst>
              <a:ext uri="{FF2B5EF4-FFF2-40B4-BE49-F238E27FC236}">
                <a16:creationId xmlns:a16="http://schemas.microsoft.com/office/drawing/2014/main" id="{0A731C01-9D04-ED0A-E8E1-3411048D22DE}"/>
              </a:ext>
            </a:extLst>
          </p:cNvPr>
          <p:cNvSpPr/>
          <p:nvPr/>
        </p:nvSpPr>
        <p:spPr>
          <a:xfrm>
            <a:off x="5003999" y="2330836"/>
            <a:ext cx="286434" cy="343904"/>
          </a:xfrm>
          <a:prstGeom prst="diamond">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nvGrpSpPr>
          <p:cNvPr id="21" name="Grupp 20">
            <a:extLst>
              <a:ext uri="{FF2B5EF4-FFF2-40B4-BE49-F238E27FC236}">
                <a16:creationId xmlns:a16="http://schemas.microsoft.com/office/drawing/2014/main" id="{1C2C9CEF-E302-4878-FE3D-53C0E5B49A6F}"/>
              </a:ext>
            </a:extLst>
          </p:cNvPr>
          <p:cNvGrpSpPr/>
          <p:nvPr/>
        </p:nvGrpSpPr>
        <p:grpSpPr>
          <a:xfrm>
            <a:off x="9007098" y="3074828"/>
            <a:ext cx="2979139" cy="702904"/>
            <a:chOff x="3722248" y="2357271"/>
            <a:chExt cx="1881392" cy="702904"/>
          </a:xfrm>
        </p:grpSpPr>
        <p:sp>
          <p:nvSpPr>
            <p:cNvPr id="22" name="Högerpil 113">
              <a:extLst>
                <a:ext uri="{FF2B5EF4-FFF2-40B4-BE49-F238E27FC236}">
                  <a16:creationId xmlns:a16="http://schemas.microsoft.com/office/drawing/2014/main" id="{E601D180-FD0F-8B79-1EB2-A4A308BB53D6}"/>
                </a:ext>
              </a:extLst>
            </p:cNvPr>
            <p:cNvSpPr/>
            <p:nvPr/>
          </p:nvSpPr>
          <p:spPr>
            <a:xfrm>
              <a:off x="3722249" y="2357271"/>
              <a:ext cx="1881391" cy="702904"/>
            </a:xfrm>
            <a:prstGeom prst="rightArrow">
              <a:avLst/>
            </a:prstGeom>
            <a:solidFill>
              <a:srgbClr val="D462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BB01248B-A28B-B858-F83D-8A5725C07968}"/>
                </a:ext>
              </a:extLst>
            </p:cNvPr>
            <p:cNvSpPr txBox="1"/>
            <p:nvPr/>
          </p:nvSpPr>
          <p:spPr>
            <a:xfrm>
              <a:off x="3722248" y="2530344"/>
              <a:ext cx="18813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Arial" panose="020B0604020202020204" pitchFamily="34" charset="0"/>
                </a:rPr>
                <a:t>Behandling nämnder/styrelser</a:t>
              </a:r>
              <a:endParaRPr kumimoji="0" lang="sv-SE" sz="1000" b="1" i="0" u="none" strike="noStrike" kern="1200" cap="none" spc="0" normalizeH="0" baseline="0" noProof="0">
                <a:ln>
                  <a:noFill/>
                </a:ln>
                <a:solidFill>
                  <a:prstClr val="black">
                    <a:lumMod val="75000"/>
                    <a:lumOff val="25000"/>
                  </a:prstClr>
                </a:solidFill>
                <a:effectLst/>
                <a:uLnTx/>
                <a:uFillTx/>
                <a:latin typeface="Arial"/>
                <a:ea typeface="+mn-ea"/>
                <a:cs typeface="Arial" panose="020B0604020202020204" pitchFamily="34" charset="0"/>
              </a:endParaRPr>
            </a:p>
          </p:txBody>
        </p:sp>
      </p:grpSp>
      <p:sp>
        <p:nvSpPr>
          <p:cNvPr id="3" name="Bildtext 1 66">
            <a:extLst>
              <a:ext uri="{FF2B5EF4-FFF2-40B4-BE49-F238E27FC236}">
                <a16:creationId xmlns:a16="http://schemas.microsoft.com/office/drawing/2014/main" id="{8A984B0F-7694-C074-166C-F6AEDAA37441}"/>
              </a:ext>
            </a:extLst>
          </p:cNvPr>
          <p:cNvSpPr/>
          <p:nvPr/>
        </p:nvSpPr>
        <p:spPr>
          <a:xfrm>
            <a:off x="2743908" y="2670157"/>
            <a:ext cx="711284" cy="449591"/>
          </a:xfrm>
          <a:prstGeom prst="borderCallout1">
            <a:avLst>
              <a:gd name="adj1" fmla="val 729052"/>
              <a:gd name="adj2" fmla="val 473540"/>
              <a:gd name="adj3" fmla="val -264987"/>
              <a:gd name="adj4" fmla="val 48629"/>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prstClr val="black"/>
              </a:solidFill>
              <a:effectLst/>
              <a:uLnTx/>
              <a:uFillTx/>
              <a:latin typeface="Arial"/>
              <a:ea typeface="+mn-ea"/>
              <a:cs typeface="+mn-cs"/>
            </a:endParaRPr>
          </a:p>
          <a:p>
            <a:pPr algn="ctr">
              <a:defRPr/>
            </a:pPr>
            <a:r>
              <a:rPr kumimoji="0" lang="sv-SE" sz="800" b="1" i="0" u="none" strike="noStrike" kern="1200" cap="none" spc="0" normalizeH="0" baseline="0" noProof="0">
                <a:ln>
                  <a:noFill/>
                </a:ln>
                <a:solidFill>
                  <a:prstClr val="black"/>
                </a:solidFill>
                <a:effectLst/>
                <a:uLnTx/>
                <a:uFillTx/>
                <a:latin typeface="Arial"/>
                <a:ea typeface="+mn-ea"/>
                <a:cs typeface="+mn-cs"/>
              </a:rPr>
              <a:t>WS BRG</a:t>
            </a:r>
            <a:r>
              <a:rPr lang="sv-SE" sz="800" b="1">
                <a:solidFill>
                  <a:prstClr val="black"/>
                </a:solidFill>
                <a:latin typeface="Arial"/>
              </a:rPr>
              <a:t> internt ?</a:t>
            </a:r>
            <a:br>
              <a:rPr lang="sv-SE" sz="1000" b="1" i="0" u="none" strike="noStrike" kern="1200" cap="none" spc="0" normalizeH="0" baseline="0" noProof="0">
                <a:ln>
                  <a:noFill/>
                </a:ln>
                <a:effectLst/>
                <a:uLnTx/>
                <a:uFillTx/>
                <a:latin typeface="Arial"/>
              </a:rPr>
            </a:b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4" name="Romb 3">
            <a:extLst>
              <a:ext uri="{FF2B5EF4-FFF2-40B4-BE49-F238E27FC236}">
                <a16:creationId xmlns:a16="http://schemas.microsoft.com/office/drawing/2014/main" id="{C9D7B6BB-DBF5-C33A-14EA-382DE3D78F76}"/>
              </a:ext>
            </a:extLst>
          </p:cNvPr>
          <p:cNvSpPr/>
          <p:nvPr/>
        </p:nvSpPr>
        <p:spPr>
          <a:xfrm>
            <a:off x="2929543" y="2304123"/>
            <a:ext cx="286434" cy="343904"/>
          </a:xfrm>
          <a:prstGeom prst="diamond">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6" name="Bildtext 1 66">
            <a:extLst>
              <a:ext uri="{FF2B5EF4-FFF2-40B4-BE49-F238E27FC236}">
                <a16:creationId xmlns:a16="http://schemas.microsoft.com/office/drawing/2014/main" id="{2F5604BE-78BB-E264-1880-C08D4B66C2C5}"/>
              </a:ext>
            </a:extLst>
          </p:cNvPr>
          <p:cNvSpPr/>
          <p:nvPr/>
        </p:nvSpPr>
        <p:spPr>
          <a:xfrm>
            <a:off x="63093" y="2697164"/>
            <a:ext cx="680853" cy="385699"/>
          </a:xfrm>
          <a:prstGeom prst="borderCallout1">
            <a:avLst>
              <a:gd name="adj1" fmla="val 729052"/>
              <a:gd name="adj2" fmla="val 473540"/>
              <a:gd name="adj3" fmla="val -264987"/>
              <a:gd name="adj4" fmla="val 48629"/>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prstClr val="black"/>
              </a:solidFill>
              <a:effectLst/>
              <a:uLnTx/>
              <a:uFillTx/>
              <a:latin typeface="Arial"/>
              <a:ea typeface="+mn-ea"/>
              <a:cs typeface="+mn-cs"/>
            </a:endParaRPr>
          </a:p>
          <a:p>
            <a:pPr algn="ctr">
              <a:defRPr/>
            </a:pPr>
            <a:r>
              <a:rPr lang="sv-SE" sz="800" b="1">
                <a:solidFill>
                  <a:prstClr val="black"/>
                </a:solidFill>
                <a:latin typeface="Arial"/>
              </a:rPr>
              <a:t>WS avdelningsvis?</a:t>
            </a:r>
            <a:br>
              <a:rPr lang="sv-SE" sz="1000" b="1" i="0" u="none" strike="noStrike" kern="1200" cap="none" spc="0" normalizeH="0" baseline="0" noProof="0">
                <a:ln>
                  <a:noFill/>
                </a:ln>
                <a:effectLst/>
                <a:uLnTx/>
                <a:uFillTx/>
                <a:latin typeface="Arial"/>
              </a:rPr>
            </a:b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9" name="Romb 8">
            <a:extLst>
              <a:ext uri="{FF2B5EF4-FFF2-40B4-BE49-F238E27FC236}">
                <a16:creationId xmlns:a16="http://schemas.microsoft.com/office/drawing/2014/main" id="{73E93B9F-9FD5-0F30-4AE2-80B230665AD4}"/>
              </a:ext>
            </a:extLst>
          </p:cNvPr>
          <p:cNvSpPr/>
          <p:nvPr/>
        </p:nvSpPr>
        <p:spPr>
          <a:xfrm>
            <a:off x="242514" y="2359411"/>
            <a:ext cx="286434" cy="343904"/>
          </a:xfrm>
          <a:prstGeom prst="diamond">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5DE11B4A-9A7A-C7E9-2E83-A29D7D5AAD43}"/>
              </a:ext>
            </a:extLst>
          </p:cNvPr>
          <p:cNvSpPr txBox="1"/>
          <p:nvPr/>
        </p:nvSpPr>
        <p:spPr>
          <a:xfrm>
            <a:off x="339365" y="4798243"/>
            <a:ext cx="2876612" cy="1200329"/>
          </a:xfrm>
          <a:prstGeom prst="rect">
            <a:avLst/>
          </a:prstGeom>
          <a:noFill/>
        </p:spPr>
        <p:txBody>
          <a:bodyPr wrap="square" rtlCol="0">
            <a:spAutoFit/>
          </a:bodyPr>
          <a:lstStyle/>
          <a:p>
            <a:r>
              <a:rPr lang="sv-SE" dirty="0"/>
              <a:t>Vilka bör delta i en </a:t>
            </a:r>
            <a:r>
              <a:rPr lang="sv-SE" dirty="0" err="1"/>
              <a:t>ev</a:t>
            </a:r>
            <a:r>
              <a:rPr lang="sv-SE" dirty="0"/>
              <a:t> utökad styrgrupp? </a:t>
            </a:r>
          </a:p>
          <a:p>
            <a:r>
              <a:rPr lang="sv-SE" dirty="0"/>
              <a:t>Hur blir </a:t>
            </a:r>
            <a:r>
              <a:rPr lang="sv-SE" dirty="0" err="1"/>
              <a:t>näsp</a:t>
            </a:r>
            <a:r>
              <a:rPr lang="sv-SE" dirty="0"/>
              <a:t> en del av </a:t>
            </a:r>
            <a:r>
              <a:rPr lang="sv-SE" dirty="0" err="1"/>
              <a:t>vp</a:t>
            </a:r>
            <a:r>
              <a:rPr lang="sv-SE" dirty="0"/>
              <a:t> på BRG?</a:t>
            </a:r>
          </a:p>
        </p:txBody>
      </p:sp>
    </p:spTree>
    <p:extLst>
      <p:ext uri="{BB962C8B-B14F-4D97-AF65-F5344CB8AC3E}">
        <p14:creationId xmlns:p14="http://schemas.microsoft.com/office/powerpoint/2010/main" val="368000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DE1BBE0-DF12-4187-8EC6-93F8DC01DB55}"/>
              </a:ext>
            </a:extLst>
          </p:cNvPr>
          <p:cNvSpPr>
            <a:spLocks noGrp="1"/>
          </p:cNvSpPr>
          <p:nvPr>
            <p:ph type="title"/>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524CB496-6FFD-4EFF-A982-DA5D9BEBF12A}"/>
              </a:ext>
            </a:extLst>
          </p:cNvPr>
          <p:cNvGraphicFramePr>
            <a:graphicFrameLocks/>
          </p:cNvGraphicFramePr>
          <p:nvPr>
            <p:extLst>
              <p:ext uri="{D42A27DB-BD31-4B8C-83A1-F6EECF244321}">
                <p14:modId xmlns:p14="http://schemas.microsoft.com/office/powerpoint/2010/main" val="2141182710"/>
              </p:ext>
            </p:extLst>
          </p:nvPr>
        </p:nvGraphicFramePr>
        <p:xfrm>
          <a:off x="571501" y="-125310"/>
          <a:ext cx="11620499" cy="7480848"/>
        </p:xfrm>
        <a:graphic>
          <a:graphicData uri="http://schemas.openxmlformats.org/drawingml/2006/table">
            <a:tbl>
              <a:tblPr firstRow="1" bandRow="1">
                <a:tableStyleId>{5C22544A-7EE6-4342-B048-85BDC9FD1C3A}</a:tableStyleId>
              </a:tblPr>
              <a:tblGrid>
                <a:gridCol w="4240530">
                  <a:extLst>
                    <a:ext uri="{9D8B030D-6E8A-4147-A177-3AD203B41FA5}">
                      <a16:colId xmlns:a16="http://schemas.microsoft.com/office/drawing/2014/main" val="20000"/>
                    </a:ext>
                  </a:extLst>
                </a:gridCol>
                <a:gridCol w="7156123">
                  <a:extLst>
                    <a:ext uri="{9D8B030D-6E8A-4147-A177-3AD203B41FA5}">
                      <a16:colId xmlns:a16="http://schemas.microsoft.com/office/drawing/2014/main" val="20001"/>
                    </a:ext>
                  </a:extLst>
                </a:gridCol>
                <a:gridCol w="223846">
                  <a:extLst>
                    <a:ext uri="{9D8B030D-6E8A-4147-A177-3AD203B41FA5}">
                      <a16:colId xmlns:a16="http://schemas.microsoft.com/office/drawing/2014/main" val="1126879302"/>
                    </a:ext>
                  </a:extLst>
                </a:gridCol>
              </a:tblGrid>
              <a:tr h="412674">
                <a:tc>
                  <a:txBody>
                    <a:bodyPr/>
                    <a:lstStyle/>
                    <a:p>
                      <a:pPr marL="0" indent="0">
                        <a:buNone/>
                      </a:pPr>
                      <a:r>
                        <a:rPr lang="sv-SE" sz="2000">
                          <a:solidFill>
                            <a:schemeClr val="bg1"/>
                          </a:solidFill>
                        </a:rPr>
                        <a:t>Hur gjorde vi inför HP 3 2022-23?</a:t>
                      </a:r>
                      <a:endParaRPr lang="sv-SE" sz="20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000">
                          <a:solidFill>
                            <a:schemeClr val="bg1"/>
                          </a:solidFill>
                        </a:rPr>
                        <a:t>Prioriterad utmaning att adressera i HP 3</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200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a:p>
                  </a:txBody>
                  <a:tcPr/>
                </a:tc>
                <a:extLst>
                  <a:ext uri="{0D108BD9-81ED-4DB2-BD59-A6C34878D82A}">
                    <a16:rowId xmlns:a16="http://schemas.microsoft.com/office/drawing/2014/main" val="10001"/>
                  </a:ext>
                </a:extLst>
              </a:tr>
              <a:tr h="486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Kompetensförsörjning</a:t>
                      </a:r>
                    </a:p>
                    <a:p>
                      <a:endParaRPr lang="sv-SE" sz="1800" b="1"/>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400"/>
                        <a:t>Hur säkerställer vi rätt utbildningsinsatser för att klara omställningen?</a:t>
                      </a:r>
                    </a:p>
                    <a:p>
                      <a:pPr marL="0" marR="0" lvl="0" indent="0" algn="l" rtl="0" eaLnBrk="1" fontAlgn="auto" latinLnBrk="0" hangingPunct="1">
                        <a:lnSpc>
                          <a:spcPct val="100000"/>
                        </a:lnSpc>
                        <a:spcBef>
                          <a:spcPts val="0"/>
                        </a:spcBef>
                        <a:spcAft>
                          <a:spcPts val="0"/>
                        </a:spcAft>
                        <a:buClrTx/>
                        <a:buSzTx/>
                        <a:buFont typeface="+mj-lt"/>
                        <a:buNone/>
                      </a:pPr>
                      <a:r>
                        <a:rPr lang="sv-SE" sz="1400"/>
                        <a:t>2. Hur lockar vi hit och behåller spetskompetens?</a:t>
                      </a:r>
                    </a:p>
                    <a:p>
                      <a:pPr marL="0" marR="0" lvl="0" indent="0" algn="l" rtl="0" eaLnBrk="1" fontAlgn="auto" latinLnBrk="0" hangingPunct="1">
                        <a:lnSpc>
                          <a:spcPct val="100000"/>
                        </a:lnSpc>
                        <a:spcBef>
                          <a:spcPts val="0"/>
                        </a:spcBef>
                        <a:spcAft>
                          <a:spcPts val="0"/>
                        </a:spcAft>
                        <a:buClrTx/>
                        <a:buSzTx/>
                        <a:buFont typeface="+mj-lt"/>
                        <a:buNone/>
                      </a:pPr>
                      <a:r>
                        <a:rPr lang="sv-SE" sz="1400"/>
                        <a:t>3. Hur skapar vi större delaktighet på arbetsmarknaden?</a:t>
                      </a:r>
                    </a:p>
                    <a:p>
                      <a:pPr marL="0" indent="0">
                        <a:buFont typeface="Arial" panose="020B0604020202020204" pitchFamily="34" charset="0"/>
                        <a:buNone/>
                      </a:pPr>
                      <a:endParaRPr lang="sv-SE" sz="1400"/>
                    </a:p>
                  </a:txBody>
                  <a:tcPr/>
                </a:tc>
                <a:tc>
                  <a:txBody>
                    <a:bodyPr/>
                    <a:lstStyle/>
                    <a:p>
                      <a:pPr marL="0" indent="0">
                        <a:buFont typeface="Arial" panose="020B0604020202020204" pitchFamily="34" charset="0"/>
                        <a:buNone/>
                      </a:pPr>
                      <a:endParaRPr lang="sv-SE" sz="1000"/>
                    </a:p>
                  </a:txBody>
                  <a:tcPr/>
                </a:tc>
                <a:extLst>
                  <a:ext uri="{0D108BD9-81ED-4DB2-BD59-A6C34878D82A}">
                    <a16:rowId xmlns:a16="http://schemas.microsoft.com/office/drawing/2014/main" val="10002"/>
                  </a:ext>
                </a:extLst>
              </a:tr>
              <a:tr h="80367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a:t>Attraktionskraft</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400"/>
                        <a:t>Hur får vi fler att kommunicera Göteborgs möjligheter och styrkor? </a:t>
                      </a:r>
                    </a:p>
                    <a:p>
                      <a:pPr marL="228600" marR="0" lvl="0" indent="-228600" algn="l">
                        <a:lnSpc>
                          <a:spcPct val="100000"/>
                        </a:lnSpc>
                        <a:spcBef>
                          <a:spcPts val="0"/>
                        </a:spcBef>
                        <a:spcAft>
                          <a:spcPts val="0"/>
                        </a:spcAft>
                        <a:buAutoNum type="arabicPeriod"/>
                      </a:pPr>
                      <a:r>
                        <a:rPr lang="sv-SE" sz="1400" strike="noStrike"/>
                        <a:t>Hur kan stadens processer främja utvecklingen av tillåtande miljöer?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400" baseline="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baseline="0"/>
                    </a:p>
                  </a:txBody>
                  <a:tcPr/>
                </a:tc>
                <a:extLst>
                  <a:ext uri="{0D108BD9-81ED-4DB2-BD59-A6C34878D82A}">
                    <a16:rowId xmlns:a16="http://schemas.microsoft.com/office/drawing/2014/main" val="10003"/>
                  </a:ext>
                </a:extLst>
              </a:tr>
              <a:tr h="1034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Infrastruktur och tillgänglighet</a:t>
                      </a:r>
                    </a:p>
                    <a:p>
                      <a:endParaRPr lang="sv-SE" sz="1800" b="1"/>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400"/>
                        <a:t>Hur säkerställer vi en hållbar godsframkomlighet i Göteborg med fokus på Hisingen?</a:t>
                      </a:r>
                      <a:endParaRPr lang="sv-SE" sz="1400">
                        <a:highlight>
                          <a:srgbClr val="00FF00"/>
                        </a:highligh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400"/>
                        <a:t>Hur skapar vi bättre förutsättningar för den regionala </a:t>
                      </a:r>
                      <a:r>
                        <a:rPr lang="sv-SE" sz="1400" err="1"/>
                        <a:t>laddinfrastrukturen</a:t>
                      </a:r>
                      <a:r>
                        <a:rPr lang="sv-SE" sz="1400"/>
                        <a:t>?</a:t>
                      </a:r>
                      <a:endParaRPr lang="sv-SE" sz="180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extLst>
                  <a:ext uri="{0D108BD9-81ED-4DB2-BD59-A6C34878D82A}">
                    <a16:rowId xmlns:a16="http://schemas.microsoft.com/office/drawing/2014/main" val="10004"/>
                  </a:ext>
                </a:extLst>
              </a:tr>
              <a:tr h="290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Markberedskap och fysisk planering</a:t>
                      </a:r>
                    </a:p>
                    <a:p>
                      <a:endParaRPr lang="sv-SE" sz="1800" b="1"/>
                    </a:p>
                  </a:txBody>
                  <a:tcPr/>
                </a:tc>
                <a:tc>
                  <a:txBody>
                    <a:bodyPr/>
                    <a:lstStyle/>
                    <a:p>
                      <a:r>
                        <a:rPr lang="sv-SE" sz="1400"/>
                        <a:t>1.Hur skapar vi bättre förutsättningar för hållbara företagsetableringar?</a:t>
                      </a:r>
                    </a:p>
                    <a:p>
                      <a:r>
                        <a:rPr lang="sv-SE" sz="1400"/>
                        <a:t>2.Hur kan vi verka för mer kommunal mark för industri och logistik i rätt lägen?</a:t>
                      </a:r>
                    </a:p>
                    <a:p>
                      <a:r>
                        <a:rPr lang="sv-SE" sz="1400"/>
                        <a:t>3. Hur kan vi snabba upp processer för att  kunna ändra detaljplaner om det behövs?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extLst>
                  <a:ext uri="{0D108BD9-81ED-4DB2-BD59-A6C34878D82A}">
                    <a16:rowId xmlns:a16="http://schemas.microsoft.com/office/drawing/2014/main" val="1773674919"/>
                  </a:ext>
                </a:extLst>
              </a:tr>
              <a:tr h="79683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a:t>Företagsklimat</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sv-SE" sz="1800" b="1" i="0" u="none" strike="noStrike" noProof="0">
                        <a:latin typeface="+mn-lt"/>
                      </a:endParaRP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400"/>
                        <a:t>Hur kan vi påverka attityder från politiker och tjänstemän?</a:t>
                      </a:r>
                    </a:p>
                    <a:p>
                      <a:pPr marL="228600" marR="0" lvl="0" indent="-228600" algn="l">
                        <a:lnSpc>
                          <a:spcPct val="100000"/>
                        </a:lnSpc>
                        <a:spcBef>
                          <a:spcPts val="0"/>
                        </a:spcBef>
                        <a:spcAft>
                          <a:spcPts val="0"/>
                        </a:spcAft>
                        <a:buFont typeface="+mj-lt"/>
                        <a:buAutoNum type="arabicPeriod"/>
                      </a:pPr>
                      <a:r>
                        <a:rPr lang="sv-SE" sz="1400"/>
                        <a:t>Hur kan vi öka kundnöjdheten hos de företag som har kontakt med staden?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extLst>
                  <a:ext uri="{0D108BD9-81ED-4DB2-BD59-A6C34878D82A}">
                    <a16:rowId xmlns:a16="http://schemas.microsoft.com/office/drawing/2014/main" val="2397477610"/>
                  </a:ext>
                </a:extLst>
              </a:tr>
              <a:tr h="463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Innovationskraft</a:t>
                      </a:r>
                    </a:p>
                    <a:p>
                      <a:pPr marL="0" marR="0" lvl="0" indent="0" algn="l" rtl="0" eaLnBrk="1" fontAlgn="auto" latinLnBrk="0" hangingPunct="1">
                        <a:lnSpc>
                          <a:spcPct val="100000"/>
                        </a:lnSpc>
                        <a:spcBef>
                          <a:spcPts val="0"/>
                        </a:spcBef>
                        <a:spcAft>
                          <a:spcPts val="0"/>
                        </a:spcAft>
                        <a:buFontTx/>
                        <a:buNone/>
                      </a:pPr>
                      <a:endParaRPr lang="sv-SE" sz="1800" b="1"/>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400"/>
                        <a:t>Hur kan vi fortsätta utveckla arbetssätt för innovations/funktionsupphandling i staden?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400"/>
                        <a:t>Hur skalar vi upp innovationer från test och pilotnivå till storskalighet inom stadens olika ansvarområden?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extLst>
                  <a:ext uri="{0D108BD9-81ED-4DB2-BD59-A6C34878D82A}">
                    <a16:rowId xmlns:a16="http://schemas.microsoft.com/office/drawing/2014/main" val="3786280429"/>
                  </a:ext>
                </a:extLst>
              </a:tr>
              <a:tr h="0">
                <a:tc>
                  <a:txBody>
                    <a:bodyPr/>
                    <a:lstStyle/>
                    <a:p>
                      <a:pPr lvl="0">
                        <a:buNone/>
                      </a:pPr>
                      <a:endParaRPr lang="sv-SE" sz="1800" b="1"/>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000">
                        <a:solidFill>
                          <a:srgbClr val="FFFF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extLst>
                  <a:ext uri="{0D108BD9-81ED-4DB2-BD59-A6C34878D82A}">
                    <a16:rowId xmlns:a16="http://schemas.microsoft.com/office/drawing/2014/main" val="3093126481"/>
                  </a:ext>
                </a:extLst>
              </a:tr>
              <a:tr h="1218372">
                <a:tc>
                  <a:txBody>
                    <a:bodyPr/>
                    <a:lstStyle/>
                    <a:p>
                      <a:endParaRPr lang="sv-SE" sz="1600" b="1"/>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a:p>
                  </a:txBody>
                  <a:tcPr/>
                </a:tc>
                <a:extLst>
                  <a:ext uri="{0D108BD9-81ED-4DB2-BD59-A6C34878D82A}">
                    <a16:rowId xmlns:a16="http://schemas.microsoft.com/office/drawing/2014/main" val="2495154080"/>
                  </a:ext>
                </a:extLst>
              </a:tr>
            </a:tbl>
          </a:graphicData>
        </a:graphic>
      </p:graphicFrame>
    </p:spTree>
    <p:extLst>
      <p:ext uri="{BB962C8B-B14F-4D97-AF65-F5344CB8AC3E}">
        <p14:creationId xmlns:p14="http://schemas.microsoft.com/office/powerpoint/2010/main" val="221246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D3EA395-297D-27A5-935C-BD3934BADEC9}"/>
              </a:ext>
            </a:extLst>
          </p:cNvPr>
          <p:cNvSpPr>
            <a:spLocks noGrp="1"/>
          </p:cNvSpPr>
          <p:nvPr>
            <p:ph type="title"/>
          </p:nvPr>
        </p:nvSpPr>
        <p:spPr/>
        <p:txBody>
          <a:bodyPr/>
          <a:lstStyle/>
          <a:p>
            <a:r>
              <a:rPr lang="sv-SE"/>
              <a:t>Önskemål och perspektiv</a:t>
            </a:r>
          </a:p>
        </p:txBody>
      </p:sp>
      <p:sp>
        <p:nvSpPr>
          <p:cNvPr id="4" name="Platshållare för innehåll 3">
            <a:extLst>
              <a:ext uri="{FF2B5EF4-FFF2-40B4-BE49-F238E27FC236}">
                <a16:creationId xmlns:a16="http://schemas.microsoft.com/office/drawing/2014/main" id="{6C50B9D1-357B-4A20-1542-5652E7662452}"/>
              </a:ext>
            </a:extLst>
          </p:cNvPr>
          <p:cNvSpPr>
            <a:spLocks noGrp="1"/>
          </p:cNvSpPr>
          <p:nvPr>
            <p:ph sz="half" idx="1"/>
          </p:nvPr>
        </p:nvSpPr>
        <p:spPr/>
        <p:txBody>
          <a:bodyPr vert="horz" lIns="91440" tIns="45720" rIns="91440" bIns="45720" rtlCol="0" anchor="t">
            <a:normAutofit/>
          </a:bodyPr>
          <a:lstStyle/>
          <a:p>
            <a:pPr marL="0" indent="0">
              <a:buNone/>
            </a:pPr>
            <a:r>
              <a:rPr lang="sv-SE" b="1" dirty="0"/>
              <a:t>A. Förvalta </a:t>
            </a:r>
            <a:r>
              <a:rPr lang="sv-SE" b="1" dirty="0" err="1"/>
              <a:t>BRG:s</a:t>
            </a:r>
            <a:r>
              <a:rPr lang="sv-SE" b="1" dirty="0"/>
              <a:t> kunskap bättre in i HP4 </a:t>
            </a:r>
            <a:br>
              <a:rPr lang="sv-SE" dirty="0"/>
            </a:br>
            <a:r>
              <a:rPr lang="sv-SE" dirty="0"/>
              <a:t>Vad skulle tex avdelningen Samverkan och innovation vilja att vi kraftsamlar kring i staden och regionen inom strategiskt område innovationskraft för bättre framdrift av våra frågor?</a:t>
            </a:r>
          </a:p>
          <a:p>
            <a:pPr marL="0" indent="0">
              <a:buNone/>
            </a:pPr>
            <a:r>
              <a:rPr lang="sv-SE" b="1" dirty="0"/>
              <a:t>B. Bättre förankring i staden?</a:t>
            </a:r>
            <a:br>
              <a:rPr lang="sv-SE" b="1" dirty="0"/>
            </a:br>
            <a:r>
              <a:rPr lang="sv-SE" b="1" i="1" dirty="0"/>
              <a:t>Vilka</a:t>
            </a:r>
            <a:r>
              <a:rPr lang="sv-SE" i="1" dirty="0"/>
              <a:t> </a:t>
            </a:r>
            <a:r>
              <a:rPr lang="sv-SE" dirty="0"/>
              <a:t>bör delta i att sätta avgränsningarna inför nästa HP?</a:t>
            </a:r>
          </a:p>
        </p:txBody>
      </p:sp>
      <p:sp>
        <p:nvSpPr>
          <p:cNvPr id="5" name="Platshållare för innehåll 4">
            <a:extLst>
              <a:ext uri="{FF2B5EF4-FFF2-40B4-BE49-F238E27FC236}">
                <a16:creationId xmlns:a16="http://schemas.microsoft.com/office/drawing/2014/main" id="{14DA032B-C358-15CF-F0AA-824632A99580}"/>
              </a:ext>
            </a:extLst>
          </p:cNvPr>
          <p:cNvSpPr>
            <a:spLocks noGrp="1"/>
          </p:cNvSpPr>
          <p:nvPr>
            <p:ph sz="half" idx="2"/>
          </p:nvPr>
        </p:nvSpPr>
        <p:spPr/>
        <p:txBody>
          <a:bodyPr/>
          <a:lstStyle/>
          <a:p>
            <a:pPr marL="0" indent="0">
              <a:buNone/>
            </a:pPr>
            <a:r>
              <a:rPr lang="sv-SE" b="1" dirty="0"/>
              <a:t>C. Bättre förankring i näringslivet?</a:t>
            </a:r>
            <a:br>
              <a:rPr lang="sv-SE" b="1" dirty="0"/>
            </a:br>
            <a:r>
              <a:rPr lang="sv-SE" b="1" i="1" dirty="0"/>
              <a:t>Vilka</a:t>
            </a:r>
            <a:r>
              <a:rPr lang="sv-SE" dirty="0"/>
              <a:t> bör delta i att sätta avgränsningarna inför nästa HP?</a:t>
            </a:r>
          </a:p>
          <a:p>
            <a:pPr marL="0" indent="0">
              <a:buNone/>
            </a:pPr>
            <a:endParaRPr lang="sv-SE" dirty="0"/>
          </a:p>
          <a:p>
            <a:pPr marL="0" indent="0">
              <a:buNone/>
            </a:pPr>
            <a:endParaRPr lang="sv-SE"/>
          </a:p>
          <a:p>
            <a:pPr marL="0" indent="0">
              <a:buNone/>
            </a:pPr>
            <a:r>
              <a:rPr lang="sv-SE"/>
              <a:t>Vad </a:t>
            </a:r>
            <a:r>
              <a:rPr lang="sv-SE" dirty="0"/>
              <a:t>för </a:t>
            </a:r>
            <a:r>
              <a:rPr lang="sv-SE" i="1" u="sng" dirty="0"/>
              <a:t>slags</a:t>
            </a:r>
            <a:r>
              <a:rPr lang="sv-SE" dirty="0"/>
              <a:t> avgränsningar skulle hjälpa oss att prioritera? Hur påverkar vi på systemnivå? </a:t>
            </a:r>
          </a:p>
        </p:txBody>
      </p:sp>
    </p:spTree>
    <p:extLst>
      <p:ext uri="{BB962C8B-B14F-4D97-AF65-F5344CB8AC3E}">
        <p14:creationId xmlns:p14="http://schemas.microsoft.com/office/powerpoint/2010/main" val="102490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C432BE-C071-6257-FC5C-B91F2BE21087}"/>
              </a:ext>
            </a:extLst>
          </p:cNvPr>
          <p:cNvSpPr>
            <a:spLocks noGrp="1"/>
          </p:cNvSpPr>
          <p:nvPr>
            <p:ph type="title"/>
          </p:nvPr>
        </p:nvSpPr>
        <p:spPr/>
        <p:txBody>
          <a:bodyPr/>
          <a:lstStyle/>
          <a:p>
            <a:r>
              <a:rPr lang="sv-SE" dirty="0"/>
              <a:t>3. Företagsbesöksdagen 8 oktober</a:t>
            </a:r>
          </a:p>
        </p:txBody>
      </p:sp>
      <p:sp>
        <p:nvSpPr>
          <p:cNvPr id="5" name="Platshållare för innehåll 4">
            <a:extLst>
              <a:ext uri="{FF2B5EF4-FFF2-40B4-BE49-F238E27FC236}">
                <a16:creationId xmlns:a16="http://schemas.microsoft.com/office/drawing/2014/main" id="{82E82A86-C7F9-B1F9-5C24-C79D2D0C9712}"/>
              </a:ext>
            </a:extLst>
          </p:cNvPr>
          <p:cNvSpPr>
            <a:spLocks noGrp="1"/>
          </p:cNvSpPr>
          <p:nvPr>
            <p:ph sz="half" idx="1"/>
          </p:nvPr>
        </p:nvSpPr>
        <p:spPr/>
        <p:txBody>
          <a:bodyPr/>
          <a:lstStyle/>
          <a:p>
            <a:r>
              <a:rPr lang="sv-SE" dirty="0"/>
              <a:t>25 grupper</a:t>
            </a:r>
          </a:p>
          <a:p>
            <a:r>
              <a:rPr lang="sv-SE" dirty="0"/>
              <a:t>85 politiker samt 40 tjänstepersoner från 23 </a:t>
            </a:r>
            <a:r>
              <a:rPr lang="sv-SE" dirty="0" err="1"/>
              <a:t>förv</a:t>
            </a:r>
            <a:r>
              <a:rPr lang="sv-SE" dirty="0"/>
              <a:t>/bolag</a:t>
            </a:r>
          </a:p>
          <a:p>
            <a:r>
              <a:rPr lang="sv-SE" dirty="0"/>
              <a:t>Stort intresse ger stora grupper</a:t>
            </a:r>
          </a:p>
        </p:txBody>
      </p:sp>
      <p:pic>
        <p:nvPicPr>
          <p:cNvPr id="9" name="Platshållare för bild 8" descr="En bild som visar klädsel, inomhus, person, Människoansikte&#10;&#10;Automatiskt genererad beskrivning">
            <a:extLst>
              <a:ext uri="{FF2B5EF4-FFF2-40B4-BE49-F238E27FC236}">
                <a16:creationId xmlns:a16="http://schemas.microsoft.com/office/drawing/2014/main" id="{9C78D360-FBF1-0626-4CFB-C46BF83C0250}"/>
              </a:ext>
            </a:extLst>
          </p:cNvPr>
          <p:cNvPicPr>
            <a:picLocks noGrp="1" noChangeAspect="1"/>
          </p:cNvPicPr>
          <p:nvPr>
            <p:ph type="pic" sz="quarter" idx="13"/>
          </p:nvPr>
        </p:nvPicPr>
        <p:blipFill>
          <a:blip r:embed="rId2"/>
          <a:srcRect t="11914" b="11914"/>
          <a:stretch>
            <a:fillRect/>
          </a:stretch>
        </p:blipFill>
        <p:spPr/>
      </p:pic>
      <p:sp>
        <p:nvSpPr>
          <p:cNvPr id="6" name="Platshållare för bild 5">
            <a:extLst>
              <a:ext uri="{FF2B5EF4-FFF2-40B4-BE49-F238E27FC236}">
                <a16:creationId xmlns:a16="http://schemas.microsoft.com/office/drawing/2014/main" id="{F0B02831-4EC9-1B22-A247-0E67B78D8992}"/>
              </a:ext>
            </a:extLst>
          </p:cNvPr>
          <p:cNvSpPr>
            <a:spLocks noGrp="1"/>
          </p:cNvSpPr>
          <p:nvPr>
            <p:ph type="pic" sz="quarter" idx="11"/>
          </p:nvPr>
        </p:nvSpPr>
        <p:spPr/>
        <p:txBody>
          <a:bodyPr/>
          <a:lstStyle/>
          <a:p>
            <a:endParaRPr lang="sv-SE"/>
          </a:p>
        </p:txBody>
      </p:sp>
    </p:spTree>
    <p:extLst>
      <p:ext uri="{BB962C8B-B14F-4D97-AF65-F5344CB8AC3E}">
        <p14:creationId xmlns:p14="http://schemas.microsoft.com/office/powerpoint/2010/main" val="25522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A49A24-A8A7-0505-AAEC-765B154A8FC4}"/>
              </a:ext>
            </a:extLst>
          </p:cNvPr>
          <p:cNvSpPr>
            <a:spLocks noGrp="1"/>
          </p:cNvSpPr>
          <p:nvPr>
            <p:ph type="title"/>
          </p:nvPr>
        </p:nvSpPr>
        <p:spPr/>
        <p:txBody>
          <a:bodyPr/>
          <a:lstStyle/>
          <a:p>
            <a:r>
              <a:rPr lang="sv-SE" dirty="0"/>
              <a:t>4. SND</a:t>
            </a:r>
          </a:p>
        </p:txBody>
      </p:sp>
      <p:sp>
        <p:nvSpPr>
          <p:cNvPr id="6" name="Platshållare för innehåll 5">
            <a:extLst>
              <a:ext uri="{FF2B5EF4-FFF2-40B4-BE49-F238E27FC236}">
                <a16:creationId xmlns:a16="http://schemas.microsoft.com/office/drawing/2014/main" id="{F8EBD43C-D6BE-F6D4-6890-17B1D5FEC0AB}"/>
              </a:ext>
            </a:extLst>
          </p:cNvPr>
          <p:cNvSpPr>
            <a:spLocks noGrp="1"/>
          </p:cNvSpPr>
          <p:nvPr>
            <p:ph sz="half" idx="1"/>
          </p:nvPr>
        </p:nvSpPr>
        <p:spPr/>
        <p:txBody>
          <a:bodyPr/>
          <a:lstStyle/>
          <a:p>
            <a:r>
              <a:rPr lang="sv-SE" dirty="0"/>
              <a:t>11 sep Företagsklimat</a:t>
            </a:r>
            <a:br>
              <a:rPr lang="sv-SE" dirty="0"/>
            </a:br>
            <a:r>
              <a:rPr lang="sv-SE" dirty="0"/>
              <a:t>Pernilla Blom modererar</a:t>
            </a:r>
            <a:br>
              <a:rPr lang="sv-SE" dirty="0"/>
            </a:br>
            <a:br>
              <a:rPr lang="sv-SE" dirty="0"/>
            </a:br>
            <a:br>
              <a:rPr lang="sv-SE" dirty="0"/>
            </a:br>
            <a:r>
              <a:rPr lang="sv-SE" dirty="0"/>
              <a:t>Hur kraftsamlar vi för bättre företagsklimat i Göteborg ? </a:t>
            </a:r>
            <a:br>
              <a:rPr lang="sv-SE" dirty="0"/>
            </a:br>
            <a:r>
              <a:rPr lang="sv-SE" dirty="0"/>
              <a:t>Vad gör staden, näringslivet och akademin och vad gör vi tillsammans? </a:t>
            </a:r>
          </a:p>
          <a:p>
            <a:endParaRPr lang="sv-SE" dirty="0"/>
          </a:p>
        </p:txBody>
      </p:sp>
      <p:sp>
        <p:nvSpPr>
          <p:cNvPr id="7" name="Platshållare för innehåll 6">
            <a:extLst>
              <a:ext uri="{FF2B5EF4-FFF2-40B4-BE49-F238E27FC236}">
                <a16:creationId xmlns:a16="http://schemas.microsoft.com/office/drawing/2014/main" id="{1BBBB8BF-0DC1-13EA-6584-A75A2C164286}"/>
              </a:ext>
            </a:extLst>
          </p:cNvPr>
          <p:cNvSpPr>
            <a:spLocks noGrp="1"/>
          </p:cNvSpPr>
          <p:nvPr>
            <p:ph sz="half" idx="2"/>
          </p:nvPr>
        </p:nvSpPr>
        <p:spPr/>
        <p:txBody>
          <a:bodyPr/>
          <a:lstStyle/>
          <a:p>
            <a:r>
              <a:rPr lang="sv-SE" dirty="0"/>
              <a:t>20 nov Infrastruktur</a:t>
            </a:r>
            <a:br>
              <a:rPr lang="sv-SE" dirty="0"/>
            </a:br>
            <a:r>
              <a:rPr lang="sv-SE" dirty="0"/>
              <a:t>Per Österström modererar</a:t>
            </a:r>
          </a:p>
          <a:p>
            <a:endParaRPr lang="sv-SE" dirty="0"/>
          </a:p>
          <a:p>
            <a:r>
              <a:rPr lang="sv-SE" dirty="0"/>
              <a:t>Hur säkerställer vi kapacitet och god tillgänglighet för arbetspendling till, från och mellan noder för boenden och företag samt hur ser morgondagens mobilitet ut? </a:t>
            </a:r>
            <a:br>
              <a:rPr lang="sv-SE" dirty="0"/>
            </a:br>
            <a:r>
              <a:rPr lang="sv-SE" dirty="0"/>
              <a:t>Vad gör staden, näringslivet och akademin och vad gör vi tillsammans?</a:t>
            </a:r>
          </a:p>
        </p:txBody>
      </p:sp>
    </p:spTree>
    <p:extLst>
      <p:ext uri="{BB962C8B-B14F-4D97-AF65-F5344CB8AC3E}">
        <p14:creationId xmlns:p14="http://schemas.microsoft.com/office/powerpoint/2010/main" val="183490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1F07CCA7-00F9-40E8-9D76-1D768A6838A2}"/>
              </a:ext>
            </a:extLst>
          </p:cNvPr>
          <p:cNvSpPr>
            <a:spLocks noGrp="1"/>
          </p:cNvSpPr>
          <p:nvPr>
            <p:ph type="subTitle" idx="1"/>
          </p:nvPr>
        </p:nvSpPr>
        <p:spPr/>
        <p:txBody>
          <a:bodyPr/>
          <a:lstStyle/>
          <a:p>
            <a:r>
              <a:rPr lang="sv-SE"/>
              <a:t>Pia Areblad</a:t>
            </a:r>
          </a:p>
        </p:txBody>
      </p:sp>
      <p:sp>
        <p:nvSpPr>
          <p:cNvPr id="5" name="Platshållare för text 4">
            <a:extLst>
              <a:ext uri="{FF2B5EF4-FFF2-40B4-BE49-F238E27FC236}">
                <a16:creationId xmlns:a16="http://schemas.microsoft.com/office/drawing/2014/main" id="{862B798F-953C-4BEC-A5FA-6585B90BD874}"/>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21819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DEFB07A-E311-646E-E341-80D1A585BED4}"/>
              </a:ext>
            </a:extLst>
          </p:cNvPr>
          <p:cNvSpPr>
            <a:spLocks noGrp="1"/>
          </p:cNvSpPr>
          <p:nvPr>
            <p:ph type="ctrTitle"/>
          </p:nvPr>
        </p:nvSpPr>
        <p:spPr/>
        <p:txBody>
          <a:bodyPr/>
          <a:lstStyle/>
          <a:p>
            <a:r>
              <a:rPr lang="sv-SE" dirty="0"/>
              <a:t>1.Status/utfall HP 3</a:t>
            </a:r>
          </a:p>
        </p:txBody>
      </p:sp>
      <p:sp>
        <p:nvSpPr>
          <p:cNvPr id="6" name="Underrubrik 5">
            <a:extLst>
              <a:ext uri="{FF2B5EF4-FFF2-40B4-BE49-F238E27FC236}">
                <a16:creationId xmlns:a16="http://schemas.microsoft.com/office/drawing/2014/main" id="{466F0602-210A-0146-5D20-E5626E836B09}"/>
              </a:ext>
            </a:extLst>
          </p:cNvPr>
          <p:cNvSpPr>
            <a:spLocks noGrp="1"/>
          </p:cNvSpPr>
          <p:nvPr>
            <p:ph type="subTitle" idx="1"/>
          </p:nvPr>
        </p:nvSpPr>
        <p:spPr/>
        <p:txBody>
          <a:bodyPr/>
          <a:lstStyle/>
          <a:p>
            <a:endParaRPr lang="sv-SE"/>
          </a:p>
        </p:txBody>
      </p:sp>
      <p:sp>
        <p:nvSpPr>
          <p:cNvPr id="7" name="Platshållare för text 6">
            <a:extLst>
              <a:ext uri="{FF2B5EF4-FFF2-40B4-BE49-F238E27FC236}">
                <a16:creationId xmlns:a16="http://schemas.microsoft.com/office/drawing/2014/main" id="{EBD74326-37B1-736C-4CB5-536DDC0A17EE}"/>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97185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C67836-340F-12DC-7E0A-90E730C6E070}"/>
              </a:ext>
            </a:extLst>
          </p:cNvPr>
          <p:cNvSpPr>
            <a:spLocks noGrp="1"/>
          </p:cNvSpPr>
          <p:nvPr>
            <p:ph type="title"/>
          </p:nvPr>
        </p:nvSpPr>
        <p:spPr/>
        <p:txBody>
          <a:bodyPr/>
          <a:lstStyle/>
          <a:p>
            <a:r>
              <a:rPr lang="sv-SE" dirty="0"/>
              <a:t>Utfall handlingsplan 3, 240630</a:t>
            </a:r>
          </a:p>
        </p:txBody>
      </p:sp>
      <p:sp>
        <p:nvSpPr>
          <p:cNvPr id="4" name="Platshållare för innehåll 3">
            <a:extLst>
              <a:ext uri="{FF2B5EF4-FFF2-40B4-BE49-F238E27FC236}">
                <a16:creationId xmlns:a16="http://schemas.microsoft.com/office/drawing/2014/main" id="{7110297A-02DB-7EB4-1DD1-DB2008849B00}"/>
              </a:ext>
            </a:extLst>
          </p:cNvPr>
          <p:cNvSpPr>
            <a:spLocks noGrp="1"/>
          </p:cNvSpPr>
          <p:nvPr>
            <p:ph sz="half" idx="2"/>
          </p:nvPr>
        </p:nvSpPr>
        <p:spPr>
          <a:xfrm>
            <a:off x="6172200" y="1825625"/>
            <a:ext cx="5123510" cy="4659171"/>
          </a:xfrm>
        </p:spPr>
        <p:txBody>
          <a:bodyPr>
            <a:normAutofit fontScale="92500" lnSpcReduction="20000"/>
          </a:bodyPr>
          <a:lstStyle/>
          <a:p>
            <a:r>
              <a:rPr lang="sv-SE" dirty="0"/>
              <a:t>Grönt - enligt plan</a:t>
            </a:r>
          </a:p>
          <a:p>
            <a:r>
              <a:rPr lang="sv-SE" dirty="0"/>
              <a:t>Gult - mindre avvikelse på förväntat utfall. </a:t>
            </a:r>
          </a:p>
          <a:p>
            <a:r>
              <a:rPr lang="sv-SE" dirty="0"/>
              <a:t>Rött - stor avvikelse på förväntat utfall.</a:t>
            </a:r>
          </a:p>
          <a:p>
            <a:endParaRPr lang="sv-SE" dirty="0"/>
          </a:p>
          <a:p>
            <a:pPr marL="0" indent="0">
              <a:buNone/>
            </a:pPr>
            <a:r>
              <a:rPr lang="sv-SE" b="1" dirty="0">
                <a:cs typeface="Arial"/>
              </a:rPr>
              <a:t>Röd aktivitet inom Företagsklimat</a:t>
            </a:r>
            <a:br>
              <a:rPr lang="sv-SE" dirty="0">
                <a:cs typeface="Arial"/>
              </a:rPr>
            </a:br>
            <a:r>
              <a:rPr lang="sv-SE" dirty="0"/>
              <a:t>Definiera nästa steg för Digital företagstjänst för att starta restaurang</a:t>
            </a:r>
            <a:br>
              <a:rPr lang="sv-SE" dirty="0"/>
            </a:br>
            <a:r>
              <a:rPr lang="sv-SE" i="1" dirty="0"/>
              <a:t>Förväntat utfall:</a:t>
            </a:r>
            <a:br>
              <a:rPr lang="sv-SE" dirty="0"/>
            </a:br>
            <a:r>
              <a:rPr lang="sv-SE" dirty="0">
                <a:cs typeface="Arial"/>
              </a:rPr>
              <a:t>Ägandeskap, finansiering, informationssäkerhet och plattformar är tydliggjort för att kunna leverera tjänsten</a:t>
            </a:r>
            <a:br>
              <a:rPr lang="sv-SE" dirty="0">
                <a:cs typeface="Arial"/>
              </a:rPr>
            </a:br>
            <a:r>
              <a:rPr lang="sv-SE" i="1" dirty="0">
                <a:cs typeface="Arial"/>
              </a:rPr>
              <a:t>Status:</a:t>
            </a:r>
            <a:br>
              <a:rPr lang="sv-SE" dirty="0">
                <a:cs typeface="Arial"/>
              </a:rPr>
            </a:br>
            <a:r>
              <a:rPr lang="sv-SE" dirty="0">
                <a:cs typeface="Arial"/>
              </a:rPr>
              <a:t>Aktiviteten nedlagd/avbruten</a:t>
            </a:r>
          </a:p>
          <a:p>
            <a:pPr marL="0" indent="0">
              <a:buNone/>
            </a:pPr>
            <a:br>
              <a:rPr lang="sv-SE" dirty="0"/>
            </a:br>
            <a:br>
              <a:rPr lang="sv-SE" dirty="0"/>
            </a:br>
            <a:endParaRPr lang="sv-SE" dirty="0"/>
          </a:p>
        </p:txBody>
      </p:sp>
      <p:graphicFrame>
        <p:nvGraphicFramePr>
          <p:cNvPr id="7" name="Platshållare för innehåll 6">
            <a:extLst>
              <a:ext uri="{FF2B5EF4-FFF2-40B4-BE49-F238E27FC236}">
                <a16:creationId xmlns:a16="http://schemas.microsoft.com/office/drawing/2014/main" id="{E6B93D95-524C-8B2E-12D6-BE00B08AE148}"/>
              </a:ext>
            </a:extLst>
          </p:cNvPr>
          <p:cNvGraphicFramePr>
            <a:graphicFrameLocks noGrp="1"/>
          </p:cNvGraphicFramePr>
          <p:nvPr>
            <p:ph sz="half" idx="1"/>
            <p:extLst>
              <p:ext uri="{D42A27DB-BD31-4B8C-83A1-F6EECF244321}">
                <p14:modId xmlns:p14="http://schemas.microsoft.com/office/powerpoint/2010/main" val="499091930"/>
              </p:ext>
            </p:extLst>
          </p:nvPr>
        </p:nvGraphicFramePr>
        <p:xfrm>
          <a:off x="838201" y="2100943"/>
          <a:ext cx="4800600" cy="3668485"/>
        </p:xfrm>
        <a:graphic>
          <a:graphicData uri="http://schemas.openxmlformats.org/drawingml/2006/table">
            <a:tbl>
              <a:tblPr/>
              <a:tblGrid>
                <a:gridCol w="3022600">
                  <a:extLst>
                    <a:ext uri="{9D8B030D-6E8A-4147-A177-3AD203B41FA5}">
                      <a16:colId xmlns:a16="http://schemas.microsoft.com/office/drawing/2014/main" val="1052555344"/>
                    </a:ext>
                  </a:extLst>
                </a:gridCol>
                <a:gridCol w="1778000">
                  <a:extLst>
                    <a:ext uri="{9D8B030D-6E8A-4147-A177-3AD203B41FA5}">
                      <a16:colId xmlns:a16="http://schemas.microsoft.com/office/drawing/2014/main" val="2676007821"/>
                    </a:ext>
                  </a:extLst>
                </a:gridCol>
              </a:tblGrid>
              <a:tr h="413106">
                <a:tc>
                  <a:txBody>
                    <a:bodyPr/>
                    <a:lstStyle/>
                    <a:p>
                      <a:pPr algn="l" fontAlgn="b"/>
                      <a:endParaRPr lang="sv-SE" sz="18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sv-SE" sz="18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86072763"/>
                  </a:ext>
                </a:extLst>
              </a:tr>
              <a:tr h="1319135">
                <a:tc>
                  <a:txBody>
                    <a:bodyPr/>
                    <a:lstStyle/>
                    <a:p>
                      <a:pPr algn="ctr" fontAlgn="ctr"/>
                      <a:r>
                        <a:rPr lang="sv-SE" sz="1800" b="1" i="0" u="none" strike="noStrike" dirty="0">
                          <a:solidFill>
                            <a:srgbClr val="000000"/>
                          </a:solidFill>
                          <a:effectLst/>
                          <a:latin typeface="Calibri" panose="020F0502020204030204" pitchFamily="34" charset="0"/>
                        </a:rPr>
                        <a:t>Grön</a:t>
                      </a:r>
                    </a:p>
                  </a:txBody>
                  <a:tcPr marL="7620" marR="7620" marT="7620" marB="0" anchor="ctr">
                    <a:lnL>
                      <a:noFill/>
                    </a:lnL>
                    <a:lnR>
                      <a:noFill/>
                    </a:lnR>
                    <a:lnT>
                      <a:noFill/>
                    </a:lnT>
                    <a:lnB>
                      <a:noFill/>
                    </a:lnB>
                    <a:solidFill>
                      <a:srgbClr val="92D050"/>
                    </a:solidFill>
                  </a:tcPr>
                </a:tc>
                <a:tc>
                  <a:txBody>
                    <a:bodyPr/>
                    <a:lstStyle/>
                    <a:p>
                      <a:pPr algn="ctr" fontAlgn="ctr"/>
                      <a:r>
                        <a:rPr lang="sv-SE" sz="1800" b="0" i="0" u="none" strike="noStrike" dirty="0">
                          <a:solidFill>
                            <a:srgbClr val="000000"/>
                          </a:solidFill>
                          <a:effectLst/>
                          <a:latin typeface="Calibri" panose="020F0502020204030204" pitchFamily="34" charset="0"/>
                        </a:rPr>
                        <a:t>45 (82 %)</a:t>
                      </a:r>
                    </a:p>
                  </a:txBody>
                  <a:tcPr marL="7620" marR="7620" marT="7620" marB="0" anchor="ctr">
                    <a:lnL>
                      <a:noFill/>
                    </a:lnL>
                    <a:lnR>
                      <a:noFill/>
                    </a:lnR>
                    <a:lnT>
                      <a:noFill/>
                    </a:lnT>
                    <a:lnB>
                      <a:noFill/>
                    </a:lnB>
                    <a:solidFill>
                      <a:srgbClr val="92D050"/>
                    </a:solidFill>
                  </a:tcPr>
                </a:tc>
                <a:extLst>
                  <a:ext uri="{0D108BD9-81ED-4DB2-BD59-A6C34878D82A}">
                    <a16:rowId xmlns:a16="http://schemas.microsoft.com/office/drawing/2014/main" val="3822377152"/>
                  </a:ext>
                </a:extLst>
              </a:tr>
              <a:tr h="968122">
                <a:tc>
                  <a:txBody>
                    <a:bodyPr/>
                    <a:lstStyle/>
                    <a:p>
                      <a:pPr algn="ctr" fontAlgn="ctr"/>
                      <a:r>
                        <a:rPr lang="sv-SE" sz="1800" b="1" i="0" u="none" strike="noStrike" dirty="0">
                          <a:solidFill>
                            <a:srgbClr val="000000"/>
                          </a:solidFill>
                          <a:effectLst/>
                          <a:latin typeface="Calibri" panose="020F0502020204030204" pitchFamily="34" charset="0"/>
                        </a:rPr>
                        <a:t>Gul</a:t>
                      </a:r>
                    </a:p>
                  </a:txBody>
                  <a:tcPr marL="7620" marR="7620" marT="7620" marB="0" anchor="ctr">
                    <a:lnL>
                      <a:noFill/>
                    </a:lnL>
                    <a:lnR>
                      <a:noFill/>
                    </a:lnR>
                    <a:lnT>
                      <a:noFill/>
                    </a:lnT>
                    <a:lnB>
                      <a:noFill/>
                    </a:lnB>
                    <a:solidFill>
                      <a:srgbClr val="FFFF00"/>
                    </a:solidFill>
                  </a:tcPr>
                </a:tc>
                <a:tc>
                  <a:txBody>
                    <a:bodyPr/>
                    <a:lstStyle/>
                    <a:p>
                      <a:pPr algn="ctr" fontAlgn="ctr"/>
                      <a:r>
                        <a:rPr lang="sv-SE" sz="1800" b="0" i="0" u="none" strike="noStrike" dirty="0">
                          <a:solidFill>
                            <a:srgbClr val="000000"/>
                          </a:solidFill>
                          <a:effectLst/>
                          <a:latin typeface="Calibri" panose="020F0502020204030204" pitchFamily="34" charset="0"/>
                        </a:rPr>
                        <a:t>9 (16 %)</a:t>
                      </a: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600161027"/>
                  </a:ext>
                </a:extLst>
              </a:tr>
              <a:tr h="968122">
                <a:tc>
                  <a:txBody>
                    <a:bodyPr/>
                    <a:lstStyle/>
                    <a:p>
                      <a:pPr algn="ctr" fontAlgn="ctr"/>
                      <a:r>
                        <a:rPr lang="sv-SE" sz="1800" b="1" i="0" u="none" strike="noStrike" dirty="0">
                          <a:solidFill>
                            <a:srgbClr val="000000"/>
                          </a:solidFill>
                          <a:effectLst/>
                          <a:latin typeface="Calibri" panose="020F0502020204030204" pitchFamily="34" charset="0"/>
                        </a:rPr>
                        <a:t>Röd</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ctr"/>
                      <a:r>
                        <a:rPr lang="sv-SE" sz="1800" b="0" i="0" u="none" strike="noStrike" dirty="0">
                          <a:solidFill>
                            <a:srgbClr val="000000"/>
                          </a:solidFill>
                          <a:effectLst/>
                          <a:latin typeface="Calibri" panose="020F0502020204030204" pitchFamily="34" charset="0"/>
                        </a:rPr>
                        <a:t> 1 (2 %)</a:t>
                      </a:r>
                    </a:p>
                  </a:txBody>
                  <a:tcPr marL="7620" marR="7620" marT="7620" marB="0" anchor="ctr">
                    <a:lnL>
                      <a:noFill/>
                    </a:lnL>
                    <a:lnR>
                      <a:noFill/>
                    </a:lnR>
                    <a:lnT>
                      <a:noFill/>
                    </a:lnT>
                    <a:lnB>
                      <a:noFill/>
                    </a:lnB>
                    <a:solidFill>
                      <a:srgbClr val="FF0000"/>
                    </a:solidFill>
                  </a:tcPr>
                </a:tc>
                <a:extLst>
                  <a:ext uri="{0D108BD9-81ED-4DB2-BD59-A6C34878D82A}">
                    <a16:rowId xmlns:a16="http://schemas.microsoft.com/office/drawing/2014/main" val="264782729"/>
                  </a:ext>
                </a:extLst>
              </a:tr>
            </a:tbl>
          </a:graphicData>
        </a:graphic>
      </p:graphicFrame>
    </p:spTree>
    <p:extLst>
      <p:ext uri="{BB962C8B-B14F-4D97-AF65-F5344CB8AC3E}">
        <p14:creationId xmlns:p14="http://schemas.microsoft.com/office/powerpoint/2010/main" val="193194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91A866-77CD-20DC-3A82-879AC11AE0AC}"/>
              </a:ext>
            </a:extLst>
          </p:cNvPr>
          <p:cNvSpPr>
            <a:spLocks noGrp="1"/>
          </p:cNvSpPr>
          <p:nvPr>
            <p:ph type="title"/>
          </p:nvPr>
        </p:nvSpPr>
        <p:spPr/>
        <p:txBody>
          <a:bodyPr/>
          <a:lstStyle/>
          <a:p>
            <a:r>
              <a:rPr lang="sv-SE" dirty="0"/>
              <a:t>Kompetensförsörjning</a:t>
            </a:r>
          </a:p>
        </p:txBody>
      </p:sp>
      <p:sp>
        <p:nvSpPr>
          <p:cNvPr id="4" name="Platshållare för innehåll 3">
            <a:extLst>
              <a:ext uri="{FF2B5EF4-FFF2-40B4-BE49-F238E27FC236}">
                <a16:creationId xmlns:a16="http://schemas.microsoft.com/office/drawing/2014/main" id="{AB46D62C-F262-9E08-32C5-440BDAB63205}"/>
              </a:ext>
            </a:extLst>
          </p:cNvPr>
          <p:cNvSpPr>
            <a:spLocks noGrp="1"/>
          </p:cNvSpPr>
          <p:nvPr>
            <p:ph sz="half" idx="2"/>
          </p:nvPr>
        </p:nvSpPr>
        <p:spPr/>
        <p:txBody>
          <a:bodyPr/>
          <a:lstStyle/>
          <a:p>
            <a:pPr marL="0" indent="0">
              <a:buNone/>
            </a:pPr>
            <a:r>
              <a:rPr lang="sv-SE" b="1" dirty="0"/>
              <a:t>Gul</a:t>
            </a:r>
          </a:p>
          <a:p>
            <a:r>
              <a:rPr lang="sv-SE" dirty="0"/>
              <a:t>Genomföra omställnings-/fortbildningsinsatser via framtagna branschstrategier- endast 250 beräknas delta mot planerade 1400 </a:t>
            </a:r>
            <a:r>
              <a:rPr lang="sv-SE" dirty="0" err="1"/>
              <a:t>pga</a:t>
            </a:r>
            <a:r>
              <a:rPr lang="sv-SE" dirty="0"/>
              <a:t> minskad budget</a:t>
            </a:r>
          </a:p>
        </p:txBody>
      </p:sp>
      <p:graphicFrame>
        <p:nvGraphicFramePr>
          <p:cNvPr id="8" name="Platshållare för innehåll 7">
            <a:extLst>
              <a:ext uri="{FF2B5EF4-FFF2-40B4-BE49-F238E27FC236}">
                <a16:creationId xmlns:a16="http://schemas.microsoft.com/office/drawing/2014/main" id="{EA91A127-2317-1B97-60DB-D5F7E7C5ABF3}"/>
              </a:ext>
            </a:extLst>
          </p:cNvPr>
          <p:cNvGraphicFramePr>
            <a:graphicFrameLocks noGrp="1"/>
          </p:cNvGraphicFramePr>
          <p:nvPr>
            <p:ph sz="half" idx="1"/>
            <p:extLst>
              <p:ext uri="{D42A27DB-BD31-4B8C-83A1-F6EECF244321}">
                <p14:modId xmlns:p14="http://schemas.microsoft.com/office/powerpoint/2010/main" val="2955340302"/>
              </p:ext>
            </p:extLst>
          </p:nvPr>
        </p:nvGraphicFramePr>
        <p:xfrm>
          <a:off x="838200" y="2111022"/>
          <a:ext cx="5246511" cy="2540000"/>
        </p:xfrm>
        <a:graphic>
          <a:graphicData uri="http://schemas.openxmlformats.org/drawingml/2006/table">
            <a:tbl>
              <a:tblPr/>
              <a:tblGrid>
                <a:gridCol w="2379784">
                  <a:extLst>
                    <a:ext uri="{9D8B030D-6E8A-4147-A177-3AD203B41FA5}">
                      <a16:colId xmlns:a16="http://schemas.microsoft.com/office/drawing/2014/main" val="2350934457"/>
                    </a:ext>
                  </a:extLst>
                </a:gridCol>
                <a:gridCol w="984739">
                  <a:extLst>
                    <a:ext uri="{9D8B030D-6E8A-4147-A177-3AD203B41FA5}">
                      <a16:colId xmlns:a16="http://schemas.microsoft.com/office/drawing/2014/main" val="2653667869"/>
                    </a:ext>
                  </a:extLst>
                </a:gridCol>
                <a:gridCol w="984739">
                  <a:extLst>
                    <a:ext uri="{9D8B030D-6E8A-4147-A177-3AD203B41FA5}">
                      <a16:colId xmlns:a16="http://schemas.microsoft.com/office/drawing/2014/main" val="503791847"/>
                    </a:ext>
                  </a:extLst>
                </a:gridCol>
                <a:gridCol w="897249">
                  <a:extLst>
                    <a:ext uri="{9D8B030D-6E8A-4147-A177-3AD203B41FA5}">
                      <a16:colId xmlns:a16="http://schemas.microsoft.com/office/drawing/2014/main" val="3223678205"/>
                    </a:ext>
                  </a:extLst>
                </a:gridCol>
              </a:tblGrid>
              <a:tr h="1270000">
                <a:tc>
                  <a:txBody>
                    <a:bodyPr/>
                    <a:lstStyle/>
                    <a:p>
                      <a:pPr algn="ctr" fontAlgn="ctr"/>
                      <a:r>
                        <a:rPr lang="sv-SE" sz="1800" b="1" i="0" u="none" strike="noStrike" dirty="0">
                          <a:solidFill>
                            <a:srgbClr val="000000"/>
                          </a:solidFill>
                          <a:effectLst/>
                          <a:latin typeface="Calibri" panose="020F0502020204030204" pitchFamily="34" charset="0"/>
                        </a:rPr>
                        <a:t>240630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Gröna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800" b="1" i="0" u="none" strike="noStrike" dirty="0">
                          <a:solidFill>
                            <a:srgbClr val="000000"/>
                          </a:solidFill>
                          <a:effectLst/>
                          <a:latin typeface="Calibri" panose="020F0502020204030204" pitchFamily="34" charset="0"/>
                        </a:rPr>
                        <a:t>Gula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800" b="1" i="0" u="none" strike="noStrike" dirty="0">
                          <a:solidFill>
                            <a:srgbClr val="000000"/>
                          </a:solidFill>
                          <a:effectLst/>
                          <a:latin typeface="Calibri" panose="020F0502020204030204" pitchFamily="34" charset="0"/>
                        </a:rPr>
                        <a:t>Röda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53259161"/>
                  </a:ext>
                </a:extLst>
              </a:tr>
              <a:tr h="1270000">
                <a:tc>
                  <a:txBody>
                    <a:bodyPr/>
                    <a:lstStyle/>
                    <a:p>
                      <a:pPr algn="l" fontAlgn="t"/>
                      <a:r>
                        <a:rPr lang="sv-SE" sz="1800" b="1" i="0" u="none" strike="noStrike" dirty="0">
                          <a:solidFill>
                            <a:srgbClr val="000000"/>
                          </a:solidFill>
                          <a:effectLst/>
                          <a:latin typeface="Calibri" panose="020F0502020204030204" pitchFamily="34" charset="0"/>
                        </a:rPr>
                        <a:t>  Kompetensförsörjning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sv-SE" sz="18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684176"/>
                  </a:ext>
                </a:extLst>
              </a:tr>
            </a:tbl>
          </a:graphicData>
        </a:graphic>
      </p:graphicFrame>
    </p:spTree>
    <p:extLst>
      <p:ext uri="{BB962C8B-B14F-4D97-AF65-F5344CB8AC3E}">
        <p14:creationId xmlns:p14="http://schemas.microsoft.com/office/powerpoint/2010/main" val="305098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95F01C-3FAB-2F81-5551-63F7EEEB7897}"/>
              </a:ext>
            </a:extLst>
          </p:cNvPr>
          <p:cNvSpPr>
            <a:spLocks noGrp="1"/>
          </p:cNvSpPr>
          <p:nvPr>
            <p:ph type="title"/>
          </p:nvPr>
        </p:nvSpPr>
        <p:spPr/>
        <p:txBody>
          <a:bodyPr/>
          <a:lstStyle/>
          <a:p>
            <a:r>
              <a:rPr lang="sv-SE" dirty="0"/>
              <a:t>Attraktionskraft</a:t>
            </a:r>
          </a:p>
        </p:txBody>
      </p:sp>
      <p:sp>
        <p:nvSpPr>
          <p:cNvPr id="4" name="Platshållare för innehåll 3">
            <a:extLst>
              <a:ext uri="{FF2B5EF4-FFF2-40B4-BE49-F238E27FC236}">
                <a16:creationId xmlns:a16="http://schemas.microsoft.com/office/drawing/2014/main" id="{607F9B68-AD4D-1DBC-5AA0-929D80128E5C}"/>
              </a:ext>
            </a:extLst>
          </p:cNvPr>
          <p:cNvSpPr>
            <a:spLocks noGrp="1"/>
          </p:cNvSpPr>
          <p:nvPr>
            <p:ph sz="half" idx="2"/>
          </p:nvPr>
        </p:nvSpPr>
        <p:spPr/>
        <p:txBody>
          <a:bodyPr>
            <a:normAutofit/>
          </a:bodyPr>
          <a:lstStyle/>
          <a:p>
            <a:pPr marL="0" indent="0">
              <a:buNone/>
            </a:pPr>
            <a:r>
              <a:rPr lang="sv-SE" b="1" dirty="0"/>
              <a:t>Gul</a:t>
            </a:r>
            <a:br>
              <a:rPr lang="sv-SE" b="1" dirty="0"/>
            </a:br>
            <a:r>
              <a:rPr lang="sv-SE" sz="2000" b="0" i="0" u="none" strike="noStrike" dirty="0">
                <a:solidFill>
                  <a:srgbClr val="000000"/>
                </a:solidFill>
                <a:effectLst/>
                <a:latin typeface="Calibri" panose="020F0502020204030204" pitchFamily="34" charset="0"/>
              </a:rPr>
              <a:t>målgruppsstrategi till stöd för effektivare</a:t>
            </a:r>
            <a:br>
              <a:rPr lang="sv-SE" sz="2000" b="0" i="0" u="none" strike="noStrike" dirty="0">
                <a:solidFill>
                  <a:srgbClr val="000000"/>
                </a:solidFill>
                <a:effectLst/>
                <a:latin typeface="Calibri" panose="020F0502020204030204" pitchFamily="34" charset="0"/>
              </a:rPr>
            </a:br>
            <a:r>
              <a:rPr lang="sv-SE" sz="2000" b="0" i="0" u="none" strike="noStrike" dirty="0">
                <a:solidFill>
                  <a:srgbClr val="000000"/>
                </a:solidFill>
                <a:effectLst/>
                <a:latin typeface="Calibri" panose="020F0502020204030204" pitchFamily="34" charset="0"/>
              </a:rPr>
              <a:t>etableringsprocess.</a:t>
            </a:r>
            <a:r>
              <a:rPr lang="sv-SE" dirty="0"/>
              <a:t> </a:t>
            </a:r>
            <a:endParaRPr lang="sv-SE" b="1" dirty="0"/>
          </a:p>
        </p:txBody>
      </p:sp>
      <p:graphicFrame>
        <p:nvGraphicFramePr>
          <p:cNvPr id="9" name="Platshållare för innehåll 8">
            <a:extLst>
              <a:ext uri="{FF2B5EF4-FFF2-40B4-BE49-F238E27FC236}">
                <a16:creationId xmlns:a16="http://schemas.microsoft.com/office/drawing/2014/main" id="{4A5C82CE-F5E4-7BE3-0E30-F510BAA0D074}"/>
              </a:ext>
            </a:extLst>
          </p:cNvPr>
          <p:cNvGraphicFramePr>
            <a:graphicFrameLocks noGrp="1"/>
          </p:cNvGraphicFramePr>
          <p:nvPr>
            <p:ph sz="half" idx="1"/>
            <p:extLst>
              <p:ext uri="{D42A27DB-BD31-4B8C-83A1-F6EECF244321}">
                <p14:modId xmlns:p14="http://schemas.microsoft.com/office/powerpoint/2010/main" val="811456217"/>
              </p:ext>
            </p:extLst>
          </p:nvPr>
        </p:nvGraphicFramePr>
        <p:xfrm>
          <a:off x="838200" y="2246488"/>
          <a:ext cx="4941710" cy="2449690"/>
        </p:xfrm>
        <a:graphic>
          <a:graphicData uri="http://schemas.openxmlformats.org/drawingml/2006/table">
            <a:tbl>
              <a:tblPr/>
              <a:tblGrid>
                <a:gridCol w="2204762">
                  <a:extLst>
                    <a:ext uri="{9D8B030D-6E8A-4147-A177-3AD203B41FA5}">
                      <a16:colId xmlns:a16="http://schemas.microsoft.com/office/drawing/2014/main" val="3809052373"/>
                    </a:ext>
                  </a:extLst>
                </a:gridCol>
                <a:gridCol w="912316">
                  <a:extLst>
                    <a:ext uri="{9D8B030D-6E8A-4147-A177-3AD203B41FA5}">
                      <a16:colId xmlns:a16="http://schemas.microsoft.com/office/drawing/2014/main" val="88808554"/>
                    </a:ext>
                  </a:extLst>
                </a:gridCol>
                <a:gridCol w="912316">
                  <a:extLst>
                    <a:ext uri="{9D8B030D-6E8A-4147-A177-3AD203B41FA5}">
                      <a16:colId xmlns:a16="http://schemas.microsoft.com/office/drawing/2014/main" val="3323604650"/>
                    </a:ext>
                  </a:extLst>
                </a:gridCol>
                <a:gridCol w="912316">
                  <a:extLst>
                    <a:ext uri="{9D8B030D-6E8A-4147-A177-3AD203B41FA5}">
                      <a16:colId xmlns:a16="http://schemas.microsoft.com/office/drawing/2014/main" val="3651364372"/>
                    </a:ext>
                  </a:extLst>
                </a:gridCol>
              </a:tblGrid>
              <a:tr h="1224845">
                <a:tc>
                  <a:txBody>
                    <a:bodyPr/>
                    <a:lstStyle/>
                    <a:p>
                      <a:pPr algn="ctr" fontAlgn="ctr"/>
                      <a:r>
                        <a:rPr lang="sv-SE" sz="1800" b="1" i="0" u="none" strike="noStrike" dirty="0">
                          <a:solidFill>
                            <a:srgbClr val="000000"/>
                          </a:solidFill>
                          <a:effectLst/>
                          <a:latin typeface="Calibri" panose="020F0502020204030204" pitchFamily="34" charset="0"/>
                        </a:rPr>
                        <a:t>240630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Gröna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800" b="1" i="0" u="none" strike="noStrike" dirty="0">
                          <a:solidFill>
                            <a:srgbClr val="000000"/>
                          </a:solidFill>
                          <a:effectLst/>
                          <a:latin typeface="Calibri" panose="020F0502020204030204" pitchFamily="34" charset="0"/>
                        </a:rPr>
                        <a:t>Gula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800" b="1" i="0" u="none" strike="noStrike">
                          <a:solidFill>
                            <a:srgbClr val="000000"/>
                          </a:solidFill>
                          <a:effectLst/>
                          <a:latin typeface="Calibri" panose="020F0502020204030204" pitchFamily="34" charset="0"/>
                        </a:rPr>
                        <a:t>Röda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43350506"/>
                  </a:ext>
                </a:extLst>
              </a:tr>
              <a:tr h="1224845">
                <a:tc>
                  <a:txBody>
                    <a:bodyPr/>
                    <a:lstStyle/>
                    <a:p>
                      <a:pPr algn="l" fontAlgn="t"/>
                      <a:r>
                        <a:rPr lang="sv-SE" sz="1800" b="1" i="0" u="none" strike="noStrike" dirty="0">
                          <a:solidFill>
                            <a:srgbClr val="000000"/>
                          </a:solidFill>
                          <a:effectLst/>
                          <a:latin typeface="Calibri" panose="020F0502020204030204" pitchFamily="34" charset="0"/>
                        </a:rPr>
                        <a:t>  Attraktionskraft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sv-SE" sz="18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963037"/>
                  </a:ext>
                </a:extLst>
              </a:tr>
            </a:tbl>
          </a:graphicData>
        </a:graphic>
      </p:graphicFrame>
    </p:spTree>
    <p:extLst>
      <p:ext uri="{BB962C8B-B14F-4D97-AF65-F5344CB8AC3E}">
        <p14:creationId xmlns:p14="http://schemas.microsoft.com/office/powerpoint/2010/main" val="384070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CC1C7-2673-7E16-99A2-CF55B45AD38F}"/>
              </a:ext>
            </a:extLst>
          </p:cNvPr>
          <p:cNvSpPr>
            <a:spLocks noGrp="1"/>
          </p:cNvSpPr>
          <p:nvPr>
            <p:ph type="title"/>
          </p:nvPr>
        </p:nvSpPr>
        <p:spPr/>
        <p:txBody>
          <a:bodyPr/>
          <a:lstStyle/>
          <a:p>
            <a:r>
              <a:rPr lang="sv-SE" dirty="0"/>
              <a:t>Infrastruktur</a:t>
            </a:r>
          </a:p>
        </p:txBody>
      </p:sp>
      <p:sp>
        <p:nvSpPr>
          <p:cNvPr id="4" name="Platshållare för innehåll 3">
            <a:extLst>
              <a:ext uri="{FF2B5EF4-FFF2-40B4-BE49-F238E27FC236}">
                <a16:creationId xmlns:a16="http://schemas.microsoft.com/office/drawing/2014/main" id="{3B47BD45-12D4-1566-3FB1-DD198F1FA904}"/>
              </a:ext>
            </a:extLst>
          </p:cNvPr>
          <p:cNvSpPr>
            <a:spLocks noGrp="1"/>
          </p:cNvSpPr>
          <p:nvPr>
            <p:ph sz="half" idx="2"/>
          </p:nvPr>
        </p:nvSpPr>
        <p:spPr/>
        <p:txBody>
          <a:bodyPr/>
          <a:lstStyle/>
          <a:p>
            <a:pPr marL="0" indent="0">
              <a:buNone/>
            </a:pPr>
            <a:r>
              <a:rPr lang="sv-SE" b="1" dirty="0"/>
              <a:t>Gul</a:t>
            </a:r>
          </a:p>
          <a:p>
            <a:r>
              <a:rPr lang="sv-SE" dirty="0"/>
              <a:t>Cykelvänligast, effekthandel GE</a:t>
            </a:r>
          </a:p>
        </p:txBody>
      </p:sp>
      <p:graphicFrame>
        <p:nvGraphicFramePr>
          <p:cNvPr id="11" name="Platshållare för innehåll 10">
            <a:extLst>
              <a:ext uri="{FF2B5EF4-FFF2-40B4-BE49-F238E27FC236}">
                <a16:creationId xmlns:a16="http://schemas.microsoft.com/office/drawing/2014/main" id="{3D3E6007-BE5E-66EF-63C2-97C3645D8573}"/>
              </a:ext>
            </a:extLst>
          </p:cNvPr>
          <p:cNvGraphicFramePr>
            <a:graphicFrameLocks noGrp="1"/>
          </p:cNvGraphicFramePr>
          <p:nvPr>
            <p:ph sz="half" idx="1"/>
            <p:extLst>
              <p:ext uri="{D42A27DB-BD31-4B8C-83A1-F6EECF244321}">
                <p14:modId xmlns:p14="http://schemas.microsoft.com/office/powerpoint/2010/main" val="3744375740"/>
              </p:ext>
            </p:extLst>
          </p:nvPr>
        </p:nvGraphicFramePr>
        <p:xfrm>
          <a:off x="643467" y="1919110"/>
          <a:ext cx="5376334" cy="2652890"/>
        </p:xfrm>
        <a:graphic>
          <a:graphicData uri="http://schemas.openxmlformats.org/drawingml/2006/table">
            <a:tbl>
              <a:tblPr/>
              <a:tblGrid>
                <a:gridCol w="2398672">
                  <a:extLst>
                    <a:ext uri="{9D8B030D-6E8A-4147-A177-3AD203B41FA5}">
                      <a16:colId xmlns:a16="http://schemas.microsoft.com/office/drawing/2014/main" val="932960541"/>
                    </a:ext>
                  </a:extLst>
                </a:gridCol>
                <a:gridCol w="992554">
                  <a:extLst>
                    <a:ext uri="{9D8B030D-6E8A-4147-A177-3AD203B41FA5}">
                      <a16:colId xmlns:a16="http://schemas.microsoft.com/office/drawing/2014/main" val="4219114559"/>
                    </a:ext>
                  </a:extLst>
                </a:gridCol>
                <a:gridCol w="992554">
                  <a:extLst>
                    <a:ext uri="{9D8B030D-6E8A-4147-A177-3AD203B41FA5}">
                      <a16:colId xmlns:a16="http://schemas.microsoft.com/office/drawing/2014/main" val="922913662"/>
                    </a:ext>
                  </a:extLst>
                </a:gridCol>
                <a:gridCol w="992554">
                  <a:extLst>
                    <a:ext uri="{9D8B030D-6E8A-4147-A177-3AD203B41FA5}">
                      <a16:colId xmlns:a16="http://schemas.microsoft.com/office/drawing/2014/main" val="463427870"/>
                    </a:ext>
                  </a:extLst>
                </a:gridCol>
              </a:tblGrid>
              <a:tr h="1326445">
                <a:tc>
                  <a:txBody>
                    <a:bodyPr/>
                    <a:lstStyle/>
                    <a:p>
                      <a:pPr algn="ctr" fontAlgn="ctr"/>
                      <a:r>
                        <a:rPr lang="sv-SE" sz="1800" b="0" i="0" u="none" strike="noStrike" dirty="0">
                          <a:solidFill>
                            <a:srgbClr val="000000"/>
                          </a:solidFill>
                          <a:effectLst/>
                          <a:latin typeface="Calibri" panose="020F0502020204030204" pitchFamily="34" charset="0"/>
                        </a:rPr>
                        <a:t>240630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Gröna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800" b="1" i="0" u="none" strike="noStrike" dirty="0">
                          <a:solidFill>
                            <a:srgbClr val="000000"/>
                          </a:solidFill>
                          <a:effectLst/>
                          <a:latin typeface="Calibri" panose="020F0502020204030204" pitchFamily="34" charset="0"/>
                        </a:rPr>
                        <a:t>Gula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800" b="1" i="0" u="none" strike="noStrike">
                          <a:solidFill>
                            <a:srgbClr val="000000"/>
                          </a:solidFill>
                          <a:effectLst/>
                          <a:latin typeface="Calibri" panose="020F0502020204030204" pitchFamily="34" charset="0"/>
                        </a:rPr>
                        <a:t>Röda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58893616"/>
                  </a:ext>
                </a:extLst>
              </a:tr>
              <a:tr h="1326445">
                <a:tc>
                  <a:txBody>
                    <a:bodyPr/>
                    <a:lstStyle/>
                    <a:p>
                      <a:pPr algn="l" fontAlgn="t"/>
                      <a:r>
                        <a:rPr lang="sv-SE" sz="1800" b="1" i="0" u="none" strike="noStrike" dirty="0">
                          <a:solidFill>
                            <a:srgbClr val="000000"/>
                          </a:solidFill>
                          <a:effectLst/>
                          <a:latin typeface="Calibri" panose="020F0502020204030204" pitchFamily="34" charset="0"/>
                        </a:rPr>
                        <a:t>  Infrastruktur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566214"/>
                  </a:ext>
                </a:extLst>
              </a:tr>
            </a:tbl>
          </a:graphicData>
        </a:graphic>
      </p:graphicFrame>
    </p:spTree>
    <p:extLst>
      <p:ext uri="{BB962C8B-B14F-4D97-AF65-F5344CB8AC3E}">
        <p14:creationId xmlns:p14="http://schemas.microsoft.com/office/powerpoint/2010/main" val="108640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2641E2-BB78-831C-BEDB-222495B81232}"/>
              </a:ext>
            </a:extLst>
          </p:cNvPr>
          <p:cNvSpPr>
            <a:spLocks noGrp="1"/>
          </p:cNvSpPr>
          <p:nvPr>
            <p:ph type="title"/>
          </p:nvPr>
        </p:nvSpPr>
        <p:spPr/>
        <p:txBody>
          <a:bodyPr/>
          <a:lstStyle/>
          <a:p>
            <a:r>
              <a:rPr lang="sv-SE" dirty="0"/>
              <a:t>Markberedskap</a:t>
            </a:r>
          </a:p>
        </p:txBody>
      </p:sp>
      <p:sp>
        <p:nvSpPr>
          <p:cNvPr id="4" name="Platshållare för innehåll 3">
            <a:extLst>
              <a:ext uri="{FF2B5EF4-FFF2-40B4-BE49-F238E27FC236}">
                <a16:creationId xmlns:a16="http://schemas.microsoft.com/office/drawing/2014/main" id="{164A805B-2337-3E38-38C7-43DC5E8225DB}"/>
              </a:ext>
            </a:extLst>
          </p:cNvPr>
          <p:cNvSpPr>
            <a:spLocks noGrp="1"/>
          </p:cNvSpPr>
          <p:nvPr>
            <p:ph sz="half" idx="2"/>
          </p:nvPr>
        </p:nvSpPr>
        <p:spPr/>
        <p:txBody>
          <a:bodyPr/>
          <a:lstStyle/>
          <a:p>
            <a:r>
              <a:rPr lang="sv-SE" dirty="0"/>
              <a:t>Gul: </a:t>
            </a:r>
            <a:br>
              <a:rPr lang="sv-SE" dirty="0"/>
            </a:br>
            <a:r>
              <a:rPr lang="sv-SE" dirty="0"/>
              <a:t>Kommunicera kunskapsunderlag Flexibla detaljplaner</a:t>
            </a:r>
            <a:endParaRPr lang="sv-SE" i="1" dirty="0"/>
          </a:p>
        </p:txBody>
      </p:sp>
      <p:graphicFrame>
        <p:nvGraphicFramePr>
          <p:cNvPr id="11" name="Platshållare för innehåll 10">
            <a:extLst>
              <a:ext uri="{FF2B5EF4-FFF2-40B4-BE49-F238E27FC236}">
                <a16:creationId xmlns:a16="http://schemas.microsoft.com/office/drawing/2014/main" id="{7BD47C46-5003-9C02-ED2C-E9119C539D19}"/>
              </a:ext>
            </a:extLst>
          </p:cNvPr>
          <p:cNvGraphicFramePr>
            <a:graphicFrameLocks noGrp="1"/>
          </p:cNvGraphicFramePr>
          <p:nvPr>
            <p:ph sz="half" idx="1"/>
            <p:extLst>
              <p:ext uri="{D42A27DB-BD31-4B8C-83A1-F6EECF244321}">
                <p14:modId xmlns:p14="http://schemas.microsoft.com/office/powerpoint/2010/main" val="1394107904"/>
              </p:ext>
            </p:extLst>
          </p:nvPr>
        </p:nvGraphicFramePr>
        <p:xfrm>
          <a:off x="717630" y="1964267"/>
          <a:ext cx="5096149" cy="2675466"/>
        </p:xfrm>
        <a:graphic>
          <a:graphicData uri="http://schemas.openxmlformats.org/drawingml/2006/table">
            <a:tbl>
              <a:tblPr/>
              <a:tblGrid>
                <a:gridCol w="2273665">
                  <a:extLst>
                    <a:ext uri="{9D8B030D-6E8A-4147-A177-3AD203B41FA5}">
                      <a16:colId xmlns:a16="http://schemas.microsoft.com/office/drawing/2014/main" val="888519195"/>
                    </a:ext>
                  </a:extLst>
                </a:gridCol>
                <a:gridCol w="940828">
                  <a:extLst>
                    <a:ext uri="{9D8B030D-6E8A-4147-A177-3AD203B41FA5}">
                      <a16:colId xmlns:a16="http://schemas.microsoft.com/office/drawing/2014/main" val="2568610487"/>
                    </a:ext>
                  </a:extLst>
                </a:gridCol>
                <a:gridCol w="940828">
                  <a:extLst>
                    <a:ext uri="{9D8B030D-6E8A-4147-A177-3AD203B41FA5}">
                      <a16:colId xmlns:a16="http://schemas.microsoft.com/office/drawing/2014/main" val="2598933296"/>
                    </a:ext>
                  </a:extLst>
                </a:gridCol>
                <a:gridCol w="940828">
                  <a:extLst>
                    <a:ext uri="{9D8B030D-6E8A-4147-A177-3AD203B41FA5}">
                      <a16:colId xmlns:a16="http://schemas.microsoft.com/office/drawing/2014/main" val="2902514423"/>
                    </a:ext>
                  </a:extLst>
                </a:gridCol>
              </a:tblGrid>
              <a:tr h="1337733">
                <a:tc>
                  <a:txBody>
                    <a:bodyPr/>
                    <a:lstStyle/>
                    <a:p>
                      <a:pPr algn="ctr" fontAlgn="ctr"/>
                      <a:r>
                        <a:rPr lang="sv-SE" sz="1800" b="0" i="0" u="none" strike="noStrike" dirty="0">
                          <a:solidFill>
                            <a:srgbClr val="000000"/>
                          </a:solidFill>
                          <a:effectLst/>
                          <a:latin typeface="Calibri" panose="020F0502020204030204" pitchFamily="34" charset="0"/>
                        </a:rPr>
                        <a:t>240630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Gröna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800" b="1" i="0" u="none" strike="noStrike" dirty="0">
                          <a:solidFill>
                            <a:srgbClr val="000000"/>
                          </a:solidFill>
                          <a:effectLst/>
                          <a:latin typeface="Calibri" panose="020F0502020204030204" pitchFamily="34" charset="0"/>
                        </a:rPr>
                        <a:t>Gula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800" b="1" i="0" u="none" strike="noStrike" dirty="0">
                          <a:solidFill>
                            <a:srgbClr val="000000"/>
                          </a:solidFill>
                          <a:effectLst/>
                          <a:latin typeface="Calibri" panose="020F0502020204030204" pitchFamily="34" charset="0"/>
                        </a:rPr>
                        <a:t>Röda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28294841"/>
                  </a:ext>
                </a:extLst>
              </a:tr>
              <a:tr h="1337733">
                <a:tc>
                  <a:txBody>
                    <a:bodyPr/>
                    <a:lstStyle/>
                    <a:p>
                      <a:pPr algn="l" fontAlgn="t"/>
                      <a:r>
                        <a:rPr lang="sv-SE" sz="1800" b="1" i="0" u="none" strike="noStrike" dirty="0">
                          <a:solidFill>
                            <a:srgbClr val="000000"/>
                          </a:solidFill>
                          <a:effectLst/>
                          <a:latin typeface="Calibri" panose="020F0502020204030204" pitchFamily="34" charset="0"/>
                        </a:rPr>
                        <a:t>  Markberedskap</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 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sv-SE" sz="18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488250"/>
                  </a:ext>
                </a:extLst>
              </a:tr>
            </a:tbl>
          </a:graphicData>
        </a:graphic>
      </p:graphicFrame>
    </p:spTree>
    <p:extLst>
      <p:ext uri="{BB962C8B-B14F-4D97-AF65-F5344CB8AC3E}">
        <p14:creationId xmlns:p14="http://schemas.microsoft.com/office/powerpoint/2010/main" val="19844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86AA7-5B06-7588-048F-AB314C6E0ACD}"/>
              </a:ext>
            </a:extLst>
          </p:cNvPr>
          <p:cNvSpPr>
            <a:spLocks noGrp="1"/>
          </p:cNvSpPr>
          <p:nvPr>
            <p:ph type="title"/>
          </p:nvPr>
        </p:nvSpPr>
        <p:spPr/>
        <p:txBody>
          <a:bodyPr/>
          <a:lstStyle/>
          <a:p>
            <a:r>
              <a:rPr lang="sv-SE" dirty="0"/>
              <a:t>Företagsklimat</a:t>
            </a:r>
          </a:p>
        </p:txBody>
      </p:sp>
      <p:graphicFrame>
        <p:nvGraphicFramePr>
          <p:cNvPr id="9" name="Platshållare för innehåll 8">
            <a:extLst>
              <a:ext uri="{FF2B5EF4-FFF2-40B4-BE49-F238E27FC236}">
                <a16:creationId xmlns:a16="http://schemas.microsoft.com/office/drawing/2014/main" id="{65687B78-C429-5FE3-0BF1-3951A852D185}"/>
              </a:ext>
            </a:extLst>
          </p:cNvPr>
          <p:cNvGraphicFramePr>
            <a:graphicFrameLocks noGrp="1"/>
          </p:cNvGraphicFramePr>
          <p:nvPr>
            <p:ph sz="half" idx="1"/>
            <p:extLst>
              <p:ext uri="{D42A27DB-BD31-4B8C-83A1-F6EECF244321}">
                <p14:modId xmlns:p14="http://schemas.microsoft.com/office/powerpoint/2010/main" val="2591086017"/>
              </p:ext>
            </p:extLst>
          </p:nvPr>
        </p:nvGraphicFramePr>
        <p:xfrm>
          <a:off x="838200" y="1825625"/>
          <a:ext cx="5181599" cy="2743200"/>
        </p:xfrm>
        <a:graphic>
          <a:graphicData uri="http://schemas.openxmlformats.org/drawingml/2006/table">
            <a:tbl>
              <a:tblPr/>
              <a:tblGrid>
                <a:gridCol w="2311790">
                  <a:extLst>
                    <a:ext uri="{9D8B030D-6E8A-4147-A177-3AD203B41FA5}">
                      <a16:colId xmlns:a16="http://schemas.microsoft.com/office/drawing/2014/main" val="2040838802"/>
                    </a:ext>
                  </a:extLst>
                </a:gridCol>
                <a:gridCol w="956603">
                  <a:extLst>
                    <a:ext uri="{9D8B030D-6E8A-4147-A177-3AD203B41FA5}">
                      <a16:colId xmlns:a16="http://schemas.microsoft.com/office/drawing/2014/main" val="1587896994"/>
                    </a:ext>
                  </a:extLst>
                </a:gridCol>
                <a:gridCol w="956603">
                  <a:extLst>
                    <a:ext uri="{9D8B030D-6E8A-4147-A177-3AD203B41FA5}">
                      <a16:colId xmlns:a16="http://schemas.microsoft.com/office/drawing/2014/main" val="621246565"/>
                    </a:ext>
                  </a:extLst>
                </a:gridCol>
                <a:gridCol w="956603">
                  <a:extLst>
                    <a:ext uri="{9D8B030D-6E8A-4147-A177-3AD203B41FA5}">
                      <a16:colId xmlns:a16="http://schemas.microsoft.com/office/drawing/2014/main" val="702057645"/>
                    </a:ext>
                  </a:extLst>
                </a:gridCol>
              </a:tblGrid>
              <a:tr h="1371600">
                <a:tc>
                  <a:txBody>
                    <a:bodyPr/>
                    <a:lstStyle/>
                    <a:p>
                      <a:pPr algn="ctr" fontAlgn="ctr"/>
                      <a:r>
                        <a:rPr lang="sv-SE" sz="1800" b="1" i="0" u="none" strike="noStrike" dirty="0">
                          <a:solidFill>
                            <a:srgbClr val="000000"/>
                          </a:solidFill>
                          <a:effectLst/>
                          <a:latin typeface="Calibri" panose="020F0502020204030204" pitchFamily="34" charset="0"/>
                        </a:rPr>
                        <a:t>231231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Gröna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800" b="1" i="0" u="none" strike="noStrike" dirty="0">
                          <a:solidFill>
                            <a:srgbClr val="000000"/>
                          </a:solidFill>
                          <a:effectLst/>
                          <a:latin typeface="Calibri" panose="020F0502020204030204" pitchFamily="34" charset="0"/>
                        </a:rPr>
                        <a:t>Gula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800" b="1" i="0" u="none" strike="noStrike" dirty="0">
                          <a:solidFill>
                            <a:srgbClr val="000000"/>
                          </a:solidFill>
                          <a:effectLst/>
                          <a:latin typeface="Calibri" panose="020F0502020204030204" pitchFamily="34" charset="0"/>
                        </a:rPr>
                        <a:t>Röda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02288650"/>
                  </a:ext>
                </a:extLst>
              </a:tr>
              <a:tr h="1371600">
                <a:tc>
                  <a:txBody>
                    <a:bodyPr/>
                    <a:lstStyle/>
                    <a:p>
                      <a:pPr algn="l" fontAlgn="t"/>
                      <a:r>
                        <a:rPr lang="sv-SE" sz="1800" b="1" i="0" u="none" strike="noStrike" dirty="0">
                          <a:solidFill>
                            <a:srgbClr val="000000"/>
                          </a:solidFill>
                          <a:effectLst/>
                          <a:latin typeface="Calibri" panose="020F0502020204030204" pitchFamily="34" charset="0"/>
                        </a:rPr>
                        <a:t>  Företagsklimat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034645"/>
                  </a:ext>
                </a:extLst>
              </a:tr>
            </a:tbl>
          </a:graphicData>
        </a:graphic>
      </p:graphicFrame>
      <p:sp>
        <p:nvSpPr>
          <p:cNvPr id="4" name="Platshållare för innehåll 3">
            <a:extLst>
              <a:ext uri="{FF2B5EF4-FFF2-40B4-BE49-F238E27FC236}">
                <a16:creationId xmlns:a16="http://schemas.microsoft.com/office/drawing/2014/main" id="{A6E49A97-057B-2F64-C9E1-BE58C758DB93}"/>
              </a:ext>
            </a:extLst>
          </p:cNvPr>
          <p:cNvSpPr>
            <a:spLocks noGrp="1"/>
          </p:cNvSpPr>
          <p:nvPr>
            <p:ph sz="half" idx="2"/>
          </p:nvPr>
        </p:nvSpPr>
        <p:spPr/>
        <p:txBody>
          <a:bodyPr vert="horz" lIns="91440" tIns="45720" rIns="91440" bIns="45720" rtlCol="0" anchor="t">
            <a:normAutofit/>
          </a:bodyPr>
          <a:lstStyle/>
          <a:p>
            <a:pPr marL="0" indent="0">
              <a:buNone/>
            </a:pPr>
            <a:r>
              <a:rPr lang="sv-SE" b="1" dirty="0">
                <a:cs typeface="Arial"/>
              </a:rPr>
              <a:t>Röd:</a:t>
            </a:r>
            <a:br>
              <a:rPr lang="sv-SE" dirty="0">
                <a:cs typeface="Arial"/>
              </a:rPr>
            </a:br>
            <a:r>
              <a:rPr lang="sv-SE" dirty="0"/>
              <a:t>Definiera nästa steg för Digital företagstjänst för att starta restaurang</a:t>
            </a:r>
            <a:br>
              <a:rPr lang="sv-SE" dirty="0"/>
            </a:br>
            <a:r>
              <a:rPr lang="sv-SE" dirty="0"/>
              <a:t>Förväntat utfall:</a:t>
            </a:r>
          </a:p>
          <a:p>
            <a:pPr marL="0" indent="0">
              <a:buNone/>
            </a:pPr>
            <a:r>
              <a:rPr lang="sv-SE" dirty="0">
                <a:cs typeface="Arial"/>
              </a:rPr>
              <a:t>Ägandeskap, finansiering, informationssäkerhet och plattformar är tydliggjort för att kunna leverera tjänsten</a:t>
            </a:r>
          </a:p>
        </p:txBody>
      </p:sp>
    </p:spTree>
    <p:extLst>
      <p:ext uri="{BB962C8B-B14F-4D97-AF65-F5344CB8AC3E}">
        <p14:creationId xmlns:p14="http://schemas.microsoft.com/office/powerpoint/2010/main" val="9056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4DF1A1-3B8C-5B0A-6427-F8E102CFAABF}"/>
              </a:ext>
            </a:extLst>
          </p:cNvPr>
          <p:cNvSpPr>
            <a:spLocks noGrp="1"/>
          </p:cNvSpPr>
          <p:nvPr>
            <p:ph type="title"/>
          </p:nvPr>
        </p:nvSpPr>
        <p:spPr/>
        <p:txBody>
          <a:bodyPr/>
          <a:lstStyle/>
          <a:p>
            <a:r>
              <a:rPr lang="sv-SE" dirty="0"/>
              <a:t>Innovationskraft</a:t>
            </a:r>
          </a:p>
        </p:txBody>
      </p:sp>
      <p:graphicFrame>
        <p:nvGraphicFramePr>
          <p:cNvPr id="5" name="Platshållare för innehåll 4">
            <a:extLst>
              <a:ext uri="{FF2B5EF4-FFF2-40B4-BE49-F238E27FC236}">
                <a16:creationId xmlns:a16="http://schemas.microsoft.com/office/drawing/2014/main" id="{F83E729E-E9BE-1A23-3AB0-10475F7ECC9D}"/>
              </a:ext>
            </a:extLst>
          </p:cNvPr>
          <p:cNvGraphicFramePr>
            <a:graphicFrameLocks noGrp="1"/>
          </p:cNvGraphicFramePr>
          <p:nvPr>
            <p:ph sz="half" idx="1"/>
            <p:extLst>
              <p:ext uri="{D42A27DB-BD31-4B8C-83A1-F6EECF244321}">
                <p14:modId xmlns:p14="http://schemas.microsoft.com/office/powerpoint/2010/main" val="1449819691"/>
              </p:ext>
            </p:extLst>
          </p:nvPr>
        </p:nvGraphicFramePr>
        <p:xfrm>
          <a:off x="838200" y="2280355"/>
          <a:ext cx="5181599" cy="2381956"/>
        </p:xfrm>
        <a:graphic>
          <a:graphicData uri="http://schemas.openxmlformats.org/drawingml/2006/table">
            <a:tbl>
              <a:tblPr/>
              <a:tblGrid>
                <a:gridCol w="2311790">
                  <a:extLst>
                    <a:ext uri="{9D8B030D-6E8A-4147-A177-3AD203B41FA5}">
                      <a16:colId xmlns:a16="http://schemas.microsoft.com/office/drawing/2014/main" val="3804786366"/>
                    </a:ext>
                  </a:extLst>
                </a:gridCol>
                <a:gridCol w="956603">
                  <a:extLst>
                    <a:ext uri="{9D8B030D-6E8A-4147-A177-3AD203B41FA5}">
                      <a16:colId xmlns:a16="http://schemas.microsoft.com/office/drawing/2014/main" val="526104445"/>
                    </a:ext>
                  </a:extLst>
                </a:gridCol>
                <a:gridCol w="956603">
                  <a:extLst>
                    <a:ext uri="{9D8B030D-6E8A-4147-A177-3AD203B41FA5}">
                      <a16:colId xmlns:a16="http://schemas.microsoft.com/office/drawing/2014/main" val="2887109367"/>
                    </a:ext>
                  </a:extLst>
                </a:gridCol>
                <a:gridCol w="956603">
                  <a:extLst>
                    <a:ext uri="{9D8B030D-6E8A-4147-A177-3AD203B41FA5}">
                      <a16:colId xmlns:a16="http://schemas.microsoft.com/office/drawing/2014/main" val="4208701282"/>
                    </a:ext>
                  </a:extLst>
                </a:gridCol>
              </a:tblGrid>
              <a:tr h="1190978">
                <a:tc>
                  <a:txBody>
                    <a:bodyPr/>
                    <a:lstStyle/>
                    <a:p>
                      <a:pPr algn="ctr" fontAlgn="ctr"/>
                      <a:r>
                        <a:rPr lang="sv-SE" sz="1800" b="1" i="0" u="none" strike="noStrike" dirty="0">
                          <a:solidFill>
                            <a:srgbClr val="000000"/>
                          </a:solidFill>
                          <a:effectLst/>
                          <a:latin typeface="Calibri" panose="020F0502020204030204" pitchFamily="34" charset="0"/>
                        </a:rPr>
                        <a:t>240630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Gröna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800" b="1" i="0" u="none" strike="noStrike" dirty="0">
                          <a:solidFill>
                            <a:srgbClr val="000000"/>
                          </a:solidFill>
                          <a:effectLst/>
                          <a:latin typeface="Calibri" panose="020F0502020204030204" pitchFamily="34" charset="0"/>
                        </a:rPr>
                        <a:t>Gula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800" b="1" i="0" u="none" strike="noStrike">
                          <a:solidFill>
                            <a:srgbClr val="000000"/>
                          </a:solidFill>
                          <a:effectLst/>
                          <a:latin typeface="Calibri" panose="020F0502020204030204" pitchFamily="34" charset="0"/>
                        </a:rPr>
                        <a:t>Röda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55409473"/>
                  </a:ext>
                </a:extLst>
              </a:tr>
              <a:tr h="1190978">
                <a:tc>
                  <a:txBody>
                    <a:bodyPr/>
                    <a:lstStyle/>
                    <a:p>
                      <a:pPr algn="l" fontAlgn="t"/>
                      <a:r>
                        <a:rPr lang="sv-SE" sz="1800" b="1" i="0" u="none" strike="noStrike" dirty="0">
                          <a:solidFill>
                            <a:srgbClr val="000000"/>
                          </a:solidFill>
                          <a:effectLst/>
                          <a:latin typeface="Calibri" panose="020F0502020204030204" pitchFamily="34" charset="0"/>
                        </a:rPr>
                        <a:t>  Innovationskraft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800" b="0" i="0" u="none" strike="noStrike" dirty="0">
                          <a:solidFill>
                            <a:srgbClr val="000000"/>
                          </a:solidFill>
                          <a:effectLst/>
                          <a:latin typeface="Calibri" panose="020F050202020403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041222"/>
                  </a:ext>
                </a:extLst>
              </a:tr>
            </a:tbl>
          </a:graphicData>
        </a:graphic>
      </p:graphicFrame>
      <p:sp>
        <p:nvSpPr>
          <p:cNvPr id="4" name="Platshållare för innehåll 3">
            <a:extLst>
              <a:ext uri="{FF2B5EF4-FFF2-40B4-BE49-F238E27FC236}">
                <a16:creationId xmlns:a16="http://schemas.microsoft.com/office/drawing/2014/main" id="{529E60C8-F256-3167-8EC3-48B6C3755865}"/>
              </a:ext>
            </a:extLst>
          </p:cNvPr>
          <p:cNvSpPr>
            <a:spLocks noGrp="1"/>
          </p:cNvSpPr>
          <p:nvPr>
            <p:ph sz="half" idx="2"/>
          </p:nvPr>
        </p:nvSpPr>
        <p:spPr/>
        <p:txBody>
          <a:bodyPr/>
          <a:lstStyle/>
          <a:p>
            <a:endParaRPr lang="sv-SE"/>
          </a:p>
        </p:txBody>
      </p:sp>
    </p:spTree>
    <p:extLst>
      <p:ext uri="{BB962C8B-B14F-4D97-AF65-F5344CB8AC3E}">
        <p14:creationId xmlns:p14="http://schemas.microsoft.com/office/powerpoint/2010/main" val="2451967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8ENucILuI1MV_9EwYHE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8ENucILuI1MV_9EwYHE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4D8URRfBtC07JDGolJ3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4D8URRfBtC07JDGolJ3jA"/>
</p:tagLst>
</file>

<file path=ppt/theme/theme1.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DDC2BCFA-9A53-4902-BE0C-BE297FF3B5A9}"/>
    </a:ext>
  </a:extLst>
</a:theme>
</file>

<file path=ppt/theme/theme10.xml><?xml version="1.0" encoding="utf-8"?>
<a:theme xmlns:a="http://schemas.openxmlformats.org/drawingml/2006/main" name="3_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DDC2BCFA-9A53-4902-BE0C-BE297FF3B5A9}"/>
    </a:ext>
  </a:extLst>
</a:theme>
</file>

<file path=ppt/theme/theme11.xml><?xml version="1.0" encoding="utf-8"?>
<a:theme xmlns:a="http://schemas.openxmlformats.org/drawingml/2006/main" name="4_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745506-321D-4D15-90EB-C111E9433143}" vid="{BA2A30B1-F3DC-4468-B696-E028C913C71C}"/>
    </a:ext>
  </a:extLst>
</a:theme>
</file>

<file path=ppt/theme/theme12.xml><?xml version="1.0" encoding="utf-8"?>
<a:theme xmlns:a="http://schemas.openxmlformats.org/drawingml/2006/main" name="1_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745506-321D-4D15-90EB-C111E9433143}" vid="{EE59F361-2757-443E-B499-460D6E7A789B}"/>
    </a:ext>
  </a:extLst>
</a:theme>
</file>

<file path=ppt/theme/theme13.xml><?xml version="1.0" encoding="utf-8"?>
<a:theme xmlns:a="http://schemas.openxmlformats.org/drawingml/2006/main" name="2_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03A88748-06A1-41F9-883A-F467108201EC}" vid="{EA6726F2-1632-4ABA-B6B0-C4D705E0831D}"/>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G Blue">
  <a:themeElements>
    <a:clrScheme name="Anpassat 104">
      <a:dk1>
        <a:sysClr val="windowText" lastClr="000000"/>
      </a:dk1>
      <a:lt1>
        <a:sysClr val="window" lastClr="FFFFFF"/>
      </a:lt1>
      <a:dk2>
        <a:srgbClr val="D36248"/>
      </a:dk2>
      <a:lt2>
        <a:srgbClr val="E7B39E"/>
      </a:lt2>
      <a:accent1>
        <a:srgbClr val="C6D7E2"/>
      </a:accent1>
      <a:accent2>
        <a:srgbClr val="8AAEC4"/>
      </a:accent2>
      <a:accent3>
        <a:srgbClr val="6997B3"/>
      </a:accent3>
      <a:accent4>
        <a:srgbClr val="47748F"/>
      </a:accent4>
      <a:accent5>
        <a:srgbClr val="335367"/>
      </a:accent5>
      <a:accent6>
        <a:srgbClr val="22354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16C99662-BD46-436F-821A-66824B2F3367}"/>
    </a:ext>
  </a:extLst>
</a:theme>
</file>

<file path=ppt/theme/theme3.xml><?xml version="1.0" encoding="utf-8"?>
<a:theme xmlns:a="http://schemas.openxmlformats.org/drawingml/2006/main" name="BRG Green">
  <a:themeElements>
    <a:clrScheme name="Anpassat 101">
      <a:dk1>
        <a:sysClr val="windowText" lastClr="000000"/>
      </a:dk1>
      <a:lt1>
        <a:sysClr val="window" lastClr="FFFFFF"/>
      </a:lt1>
      <a:dk2>
        <a:srgbClr val="D36248"/>
      </a:dk2>
      <a:lt2>
        <a:srgbClr val="E7B39E"/>
      </a:lt2>
      <a:accent1>
        <a:srgbClr val="B7D1C0"/>
      </a:accent1>
      <a:accent2>
        <a:srgbClr val="8FBB9F"/>
      </a:accent2>
      <a:accent3>
        <a:srgbClr val="6AA27E"/>
      </a:accent3>
      <a:accent4>
        <a:srgbClr val="548666"/>
      </a:accent4>
      <a:accent5>
        <a:srgbClr val="2C5A58"/>
      </a:accent5>
      <a:accent6>
        <a:srgbClr val="1B3235"/>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3306ED6A-1664-4732-9192-47A1979A9627}"/>
    </a:ext>
  </a:extLst>
</a:theme>
</file>

<file path=ppt/theme/theme4.xml><?xml version="1.0" encoding="utf-8"?>
<a:theme xmlns:a="http://schemas.openxmlformats.org/drawingml/2006/main" name="BRG Red">
  <a:themeElements>
    <a:clrScheme name="Anpassat 105">
      <a:dk1>
        <a:sysClr val="windowText" lastClr="000000"/>
      </a:dk1>
      <a:lt1>
        <a:sysClr val="window" lastClr="FFFFFF"/>
      </a:lt1>
      <a:dk2>
        <a:srgbClr val="2B4158"/>
      </a:dk2>
      <a:lt2>
        <a:srgbClr val="7899BC"/>
      </a:lt2>
      <a:accent1>
        <a:srgbClr val="EEC7B8"/>
      </a:accent1>
      <a:accent2>
        <a:srgbClr val="E2A38A"/>
      </a:accent2>
      <a:accent3>
        <a:srgbClr val="DB8B6B"/>
      </a:accent3>
      <a:accent4>
        <a:srgbClr val="CD5F33"/>
      </a:accent4>
      <a:accent5>
        <a:srgbClr val="9B4826"/>
      </a:accent5>
      <a:accent6>
        <a:srgbClr val="722B1B"/>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9A94F675-6BC0-400A-B0CB-130DA95789E5}"/>
    </a:ext>
  </a:extLst>
</a:theme>
</file>

<file path=ppt/theme/theme5.xml><?xml version="1.0" encoding="utf-8"?>
<a:theme xmlns:a="http://schemas.openxmlformats.org/drawingml/2006/main" name="BRG Advanced">
  <a:themeElements>
    <a:clrScheme name="BRG">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98ADAE"/>
      </a:accent5>
      <a:accent6>
        <a:srgbClr val="E5EDF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5E7054B6-B624-489E-9A3B-C618394B5944}"/>
    </a:ext>
  </a:extLst>
</a:theme>
</file>

<file path=ppt/theme/theme6.xml><?xml version="1.0" encoding="utf-8"?>
<a:theme xmlns:a="http://schemas.openxmlformats.org/drawingml/2006/main" name="BRG Utfallande bild">
  <a:themeElements>
    <a:clrScheme name="BRG">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98ADAE"/>
      </a:accent5>
      <a:accent6>
        <a:srgbClr val="E5EDF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E9931B19-2F70-45CF-B58A-C94907540A5A}"/>
    </a:ext>
  </a:extLst>
</a:theme>
</file>

<file path=ppt/theme/theme7.xml><?xml version="1.0" encoding="utf-8"?>
<a:theme xmlns:a="http://schemas.openxmlformats.org/drawingml/2006/main" name="Göteborgs Stad – Lila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 NSP - lansering" id="{21191EEB-6A5D-4E77-BCD0-C7C59AABACA6}" vid="{D34DF0D5-D006-4A97-BABE-6354848F2534}"/>
    </a:ext>
  </a:extLst>
</a:theme>
</file>

<file path=ppt/theme/theme8.xml><?xml version="1.0" encoding="utf-8"?>
<a:theme xmlns:a="http://schemas.openxmlformats.org/drawingml/2006/main" name="1_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till Pia" id="{2273F856-F35E-421D-879E-B18E362874C6}" vid="{0D97625F-4633-47C1-ACAA-32297BBAC09C}"/>
    </a:ext>
  </a:extLst>
</a:theme>
</file>

<file path=ppt/theme/theme9.xml><?xml version="1.0" encoding="utf-8"?>
<a:theme xmlns:a="http://schemas.openxmlformats.org/drawingml/2006/main" name="2_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935413C0-0F16-4FCE-B0F3-6E14CD4DF3D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044DA283EACB04CB3FDB80B7579E6DD" ma:contentTypeVersion="17" ma:contentTypeDescription="Skapa ett nytt dokument." ma:contentTypeScope="" ma:versionID="3c6ed43c84d6cb16112766e6afba9099">
  <xsd:schema xmlns:xsd="http://www.w3.org/2001/XMLSchema" xmlns:xs="http://www.w3.org/2001/XMLSchema" xmlns:p="http://schemas.microsoft.com/office/2006/metadata/properties" xmlns:ns2="18018ebf-c118-4457-bc4c-627bb2cda996" xmlns:ns3="81115a79-ed71-43f8-af43-5c3a25bdf01a" targetNamespace="http://schemas.microsoft.com/office/2006/metadata/properties" ma:root="true" ma:fieldsID="4f604e7b570cd79953a6e874567621b1" ns2:_="" ns3:_="">
    <xsd:import namespace="18018ebf-c118-4457-bc4c-627bb2cda996"/>
    <xsd:import namespace="81115a79-ed71-43f8-af43-5c3a25bdf0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18ebf-c118-4457-bc4c-627bb2cda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bc6842c-bab5-4d9d-b230-1af466340f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115a79-ed71-43f8-af43-5c3a25bdf01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21b38749-22a3-499a-b32a-c2797ccf6f6a}" ma:internalName="TaxCatchAll" ma:showField="CatchAllData" ma:web="81115a79-ed71-43f8-af43-5c3a25bdf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1115a79-ed71-43f8-af43-5c3a25bdf01a">
      <UserInfo>
        <DisplayName>Annelie Wignell</DisplayName>
        <AccountId>69</AccountId>
        <AccountType/>
      </UserInfo>
      <UserInfo>
        <DisplayName>Maria Strömberg</DisplayName>
        <AccountId>28</AccountId>
        <AccountType/>
      </UserInfo>
      <UserInfo>
        <DisplayName>Bernt Svensén</DisplayName>
        <AccountId>202</AccountId>
        <AccountType/>
      </UserInfo>
      <UserInfo>
        <DisplayName>Pia Areblad</DisplayName>
        <AccountId>9</AccountId>
        <AccountType/>
      </UserInfo>
      <UserInfo>
        <DisplayName>Dejan Djurkovski</DisplayName>
        <AccountId>181</AccountId>
        <AccountType/>
      </UserInfo>
    </SharedWithUsers>
    <lcf76f155ced4ddcb4097134ff3c332f xmlns="18018ebf-c118-4457-bc4c-627bb2cda996">
      <Terms xmlns="http://schemas.microsoft.com/office/infopath/2007/PartnerControls"/>
    </lcf76f155ced4ddcb4097134ff3c332f>
    <TaxCatchAll xmlns="81115a79-ed71-43f8-af43-5c3a25bdf01a" xsi:nil="true"/>
  </documentManagement>
</p:properties>
</file>

<file path=customXml/itemProps1.xml><?xml version="1.0" encoding="utf-8"?>
<ds:datastoreItem xmlns:ds="http://schemas.openxmlformats.org/officeDocument/2006/customXml" ds:itemID="{4F766D6A-1BC1-42F3-B12A-131FFF15BD01}">
  <ds:schemaRefs>
    <ds:schemaRef ds:uri="http://schemas.microsoft.com/sharepoint/v3/contenttype/forms"/>
  </ds:schemaRefs>
</ds:datastoreItem>
</file>

<file path=customXml/itemProps2.xml><?xml version="1.0" encoding="utf-8"?>
<ds:datastoreItem xmlns:ds="http://schemas.openxmlformats.org/officeDocument/2006/customXml" ds:itemID="{8765EDA2-C973-4451-9B5A-2D81E7235936}">
  <ds:schemaRefs>
    <ds:schemaRef ds:uri="18018ebf-c118-4457-bc4c-627bb2cda996"/>
    <ds:schemaRef ds:uri="81115a79-ed71-43f8-af43-5c3a25bdf0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F09E1A-3625-4DBB-A9F8-3437C39EBA16}">
  <ds:schemaRefs>
    <ds:schemaRef ds:uri="18018ebf-c118-4457-bc4c-627bb2cda996"/>
    <ds:schemaRef ds:uri="81115a79-ed71-43f8-af43-5c3a25bdf0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BRG_Mallsidor</Template>
  <TotalTime>0</TotalTime>
  <Words>1409</Words>
  <Application>Microsoft Office PowerPoint</Application>
  <PresentationFormat>Bredbild</PresentationFormat>
  <Paragraphs>222</Paragraphs>
  <Slides>18</Slides>
  <Notes>12</Notes>
  <HiddenSlides>7</HiddenSlides>
  <MMClips>0</MMClips>
  <ScaleCrop>false</ScaleCrop>
  <HeadingPairs>
    <vt:vector size="8" baseType="variant">
      <vt:variant>
        <vt:lpstr>Använt teckensnitt</vt:lpstr>
      </vt:variant>
      <vt:variant>
        <vt:i4>5</vt:i4>
      </vt:variant>
      <vt:variant>
        <vt:lpstr>Tema</vt:lpstr>
      </vt:variant>
      <vt:variant>
        <vt:i4>13</vt:i4>
      </vt:variant>
      <vt:variant>
        <vt:lpstr>Serverprogram för OLE-inbäddning</vt:lpstr>
      </vt:variant>
      <vt:variant>
        <vt:i4>1</vt:i4>
      </vt:variant>
      <vt:variant>
        <vt:lpstr>Bildrubriker</vt:lpstr>
      </vt:variant>
      <vt:variant>
        <vt:i4>18</vt:i4>
      </vt:variant>
    </vt:vector>
  </HeadingPairs>
  <TitlesOfParts>
    <vt:vector size="37" baseType="lpstr">
      <vt:lpstr>Aptos</vt:lpstr>
      <vt:lpstr>Arial</vt:lpstr>
      <vt:lpstr>Arial Black</vt:lpstr>
      <vt:lpstr>Calibri</vt:lpstr>
      <vt:lpstr>Wingdings</vt:lpstr>
      <vt:lpstr>BRG Basic</vt:lpstr>
      <vt:lpstr>BRG Blue</vt:lpstr>
      <vt:lpstr>BRG Green</vt:lpstr>
      <vt:lpstr>BRG Red</vt:lpstr>
      <vt:lpstr>BRG Advanced</vt:lpstr>
      <vt:lpstr>BRG Utfallande bild</vt:lpstr>
      <vt:lpstr>Göteborgs Stad – Lila dekor</vt:lpstr>
      <vt:lpstr>1_BRG Basic</vt:lpstr>
      <vt:lpstr>2_BRG Basic</vt:lpstr>
      <vt:lpstr>3_BRG Basic</vt:lpstr>
      <vt:lpstr>4_BRG Basic</vt:lpstr>
      <vt:lpstr>1_BRG Advanced</vt:lpstr>
      <vt:lpstr>2_BRG Advanced</vt:lpstr>
      <vt:lpstr>think-cell Slide</vt:lpstr>
      <vt:lpstr>Näringslivsstrategiska programmet uppföljning</vt:lpstr>
      <vt:lpstr>1.Status/utfall HP 3</vt:lpstr>
      <vt:lpstr>Utfall handlingsplan 3, 240630</vt:lpstr>
      <vt:lpstr>Kompetensförsörjning</vt:lpstr>
      <vt:lpstr>Attraktionskraft</vt:lpstr>
      <vt:lpstr>Infrastruktur</vt:lpstr>
      <vt:lpstr>Markberedskap</vt:lpstr>
      <vt:lpstr>Företagsklimat</vt:lpstr>
      <vt:lpstr>Innovationskraft</vt:lpstr>
      <vt:lpstr>2.Process framtagande av HP 4</vt:lpstr>
      <vt:lpstr>Program/handlingsplan</vt:lpstr>
      <vt:lpstr>PowerPoint-presentation</vt:lpstr>
      <vt:lpstr> HP 4 – (2026-27) förslag process 2024-25</vt:lpstr>
      <vt:lpstr>PowerPoint-presentation</vt:lpstr>
      <vt:lpstr>Önskemål och perspektiv</vt:lpstr>
      <vt:lpstr>3. Företagsbesöksdagen 8 oktober</vt:lpstr>
      <vt:lpstr>4. SND</vt:lpstr>
      <vt:lpstr>PowerPoint-presentation</vt:lpstr>
    </vt:vector>
  </TitlesOfParts>
  <Company>Business Region Göteborg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PowerPoint-mall</dc:title>
  <dc:creator>Pia Areblad</dc:creator>
  <cp:lastModifiedBy>Pia Areblad</cp:lastModifiedBy>
  <cp:revision>3</cp:revision>
  <cp:lastPrinted>2019-11-12T13:56:39Z</cp:lastPrinted>
  <dcterms:created xsi:type="dcterms:W3CDTF">2019-06-05T08:03:35Z</dcterms:created>
  <dcterms:modified xsi:type="dcterms:W3CDTF">2024-08-15T09:21:38Z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0x0101007044DA283EACB04CB3FDB80B7579E6DD</vt:lpwstr>
  </property>
  <property fmtid="{D5CDD505-2E9C-101B-9397-08002B2CF9AE}" pid="3" name="MediaServiceImageTags">
    <vt:lpwstr/>
  </property>
</Properties>
</file>