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  <p:sldMasterId id="2147483671" r:id="rId2"/>
  </p:sldMasterIdLst>
  <p:notesMasterIdLst>
    <p:notesMasterId r:id="rId6"/>
  </p:notesMasterIdLst>
  <p:sldIdLst>
    <p:sldId id="277" r:id="rId3"/>
    <p:sldId id="274" r:id="rId4"/>
    <p:sldId id="276" r:id="rId5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mnlöst avsnitt" id="{48BB0538-0079-6448-BC76-D3A5B2174425}">
          <p14:sldIdLst>
            <p14:sldId id="277"/>
            <p14:sldId id="274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7"/>
    <a:srgbClr val="119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34" autoAdjust="0"/>
  </p:normalViewPr>
  <p:slideViewPr>
    <p:cSldViewPr snapToGrid="0" snapToObjects="1">
      <p:cViewPr varScale="1">
        <p:scale>
          <a:sx n="84" d="100"/>
          <a:sy n="84" d="100"/>
        </p:scale>
        <p:origin x="1445" y="82"/>
      </p:cViewPr>
      <p:guideLst>
        <p:guide orient="horz" pos="22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98CA9-DE57-B14F-A397-678D974D9635}" type="datetimeFigureOut">
              <a:rPr lang="sv-SE" smtClean="0"/>
              <a:t>2021-09-10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D634F-C970-DB40-B753-1075062780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01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text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69882" y="2218879"/>
            <a:ext cx="6804236" cy="738664"/>
          </a:xfrm>
          <a:prstGeom prst="rect">
            <a:avLst/>
          </a:prstGeom>
        </p:spPr>
        <p:txBody>
          <a:bodyPr/>
          <a:lstStyle>
            <a:lvl1pPr>
              <a:defRPr sz="4800" b="1" i="0" kern="1200" cap="all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</p:spTree>
    <p:extLst>
      <p:ext uri="{BB962C8B-B14F-4D97-AF65-F5344CB8AC3E}">
        <p14:creationId xmlns:p14="http://schemas.microsoft.com/office/powerpoint/2010/main" val="158361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43099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2713"/>
            <a:ext cx="8101220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1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2143"/>
            <a:ext cx="6017889" cy="2763834"/>
          </a:xfrm>
          <a:prstGeom prst="rect">
            <a:avLst/>
          </a:prstGeom>
        </p:spPr>
        <p:txBody>
          <a:bodyPr vert="horz">
            <a:spAutoFit/>
          </a:bodyPr>
          <a:lstStyle>
            <a:lvl1pPr marL="2857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Char char="•"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332694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49" y="741600"/>
            <a:ext cx="8215375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3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488950" y="1990800"/>
            <a:ext cx="5632616" cy="3163888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210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3942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1" y="1990800"/>
            <a:ext cx="4497046" cy="1797415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</p:txBody>
      </p:sp>
      <p:sp>
        <p:nvSpPr>
          <p:cNvPr id="6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5243822" y="1990800"/>
            <a:ext cx="3384550" cy="1900263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308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58297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0800"/>
            <a:ext cx="6017889" cy="1797415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 text text text text text text text text text</a:t>
            </a:r>
          </a:p>
          <a:p>
            <a:pPr lvl="0"/>
            <a:r>
              <a:rPr lang="sv-SE" dirty="0"/>
              <a:t>Text text text text 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176012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vå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49" y="1990800"/>
            <a:ext cx="7680273" cy="1428083"/>
          </a:xfrm>
          <a:prstGeom prst="rect">
            <a:avLst/>
          </a:prstGeom>
        </p:spPr>
        <p:txBody>
          <a:bodyPr vert="horz" wrap="square" numCol="2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</a:t>
            </a:r>
            <a:r>
              <a:rPr lang="sv-SE" dirty="0" err="1"/>
              <a:t>tvåspalt</a:t>
            </a:r>
            <a:r>
              <a:rPr lang="sv-SE" dirty="0"/>
              <a:t> text text text text text text text text text</a:t>
            </a:r>
          </a:p>
          <a:p>
            <a:pPr lvl="0"/>
            <a:endParaRPr lang="sv-SE" dirty="0"/>
          </a:p>
          <a:p>
            <a:pPr lvl="0"/>
            <a:r>
              <a:rPr lang="sv-SE" dirty="0"/>
              <a:t>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54486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</p:spTree>
    <p:extLst>
      <p:ext uri="{BB962C8B-B14F-4D97-AF65-F5344CB8AC3E}">
        <p14:creationId xmlns:p14="http://schemas.microsoft.com/office/powerpoint/2010/main" val="21787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blå startbild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88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8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Mercedes Serial Bold"/>
          <a:ea typeface="+mj-ea"/>
          <a:cs typeface="Mercedes Serial Bold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3400" b="0" i="0" kern="1200">
          <a:solidFill>
            <a:schemeClr val="bg1"/>
          </a:solidFill>
          <a:latin typeface="DINOT"/>
          <a:ea typeface="+mn-ea"/>
          <a:cs typeface="DINO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blå sidfo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8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4CD35B9-1CF2-45B2-BE75-4DEECC68B1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69988" y="2219325"/>
            <a:ext cx="6804025" cy="738188"/>
          </a:xfrm>
        </p:spPr>
        <p:txBody>
          <a:bodyPr/>
          <a:lstStyle/>
          <a:p>
            <a:pPr>
              <a:defRPr/>
            </a:pPr>
            <a:r>
              <a:rPr lang="sv-SE" dirty="0"/>
              <a:t>Prognos 3 /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kt 1">
            <a:extLst>
              <a:ext uri="{FF2B5EF4-FFF2-40B4-BE49-F238E27FC236}">
                <a16:creationId xmlns:a16="http://schemas.microsoft.com/office/drawing/2014/main" id="{0544FFA8-D051-442F-AA6D-471F6EBB9F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1138" y="71438"/>
          <a:ext cx="6672262" cy="596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831009" imgH="7711644" progId="Excel.Sheet.12">
                  <p:embed/>
                </p:oleObj>
              </mc:Choice>
              <mc:Fallback>
                <p:oleObj name="Worksheet" r:id="rId2" imgW="4831009" imgH="7711644" progId="Excel.Sheet.12">
                  <p:embed/>
                  <p:pic>
                    <p:nvPicPr>
                      <p:cNvPr id="15362" name="Objekt 1">
                        <a:extLst>
                          <a:ext uri="{FF2B5EF4-FFF2-40B4-BE49-F238E27FC236}">
                            <a16:creationId xmlns:a16="http://schemas.microsoft.com/office/drawing/2014/main" id="{0544FFA8-D051-442F-AA6D-471F6EBB9F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71438"/>
                        <a:ext cx="6672262" cy="596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ktangel 3">
            <a:extLst>
              <a:ext uri="{FF2B5EF4-FFF2-40B4-BE49-F238E27FC236}">
                <a16:creationId xmlns:a16="http://schemas.microsoft.com/office/drawing/2014/main" id="{A0D4E00A-D1C7-431A-8C22-E86A69A26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75" y="819150"/>
            <a:ext cx="836295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v-SE" altLang="sv-SE" sz="1600" b="1" dirty="0"/>
          </a:p>
          <a:p>
            <a:pPr eaLnBrk="1" hangingPunct="1"/>
            <a:r>
              <a:rPr lang="sv-SE" altLang="sv-SE" sz="2000" b="1" u="sng" dirty="0">
                <a:solidFill>
                  <a:srgbClr val="1190D7"/>
                </a:solidFill>
              </a:rPr>
              <a:t>Kommentarer avvikelser P3 mot P2</a:t>
            </a:r>
          </a:p>
          <a:p>
            <a:pPr eaLnBrk="1" hangingPunct="1"/>
            <a:endParaRPr lang="sv-SE" altLang="sv-SE" sz="2000" b="1" u="sng" dirty="0">
              <a:solidFill>
                <a:srgbClr val="1190D7"/>
              </a:solidFill>
            </a:endParaRPr>
          </a:p>
          <a:p>
            <a:endParaRPr lang="sv-SE" altLang="sv-SE" sz="1600" b="1" u="sng" dirty="0"/>
          </a:p>
          <a:p>
            <a:r>
              <a:rPr lang="sv-SE" altLang="sv-SE" sz="1600" b="1" u="sng" dirty="0"/>
              <a:t>HI: </a:t>
            </a:r>
            <a:r>
              <a:rPr lang="sv-SE" altLang="sv-SE" sz="1600" dirty="0"/>
              <a:t>Lägre bruttointäkter bostäder: 1,7% från maj istället för 2,4% från april ( -1273 tkr). Senare </a:t>
            </a:r>
            <a:r>
              <a:rPr lang="sv-SE" altLang="sv-SE" sz="1600" dirty="0" err="1"/>
              <a:t>inflytt</a:t>
            </a:r>
            <a:r>
              <a:rPr lang="sv-SE" altLang="sv-SE" sz="1600" dirty="0"/>
              <a:t> Saffran bostäder, 1/12 -281 tkr. Lokaler brutto 57 tkr. Ökat bortfall -874 tkr, lokaler -416 tkr vakanser. P platser -458 tkr, vakanser + ombyggnation.</a:t>
            </a:r>
          </a:p>
          <a:p>
            <a:endParaRPr lang="sv-SE" altLang="sv-SE" sz="1600" b="1" u="sng" dirty="0"/>
          </a:p>
          <a:p>
            <a:r>
              <a:rPr lang="sv-SE" altLang="sv-SE" sz="1600" b="1" u="sng" dirty="0"/>
              <a:t>R: </a:t>
            </a:r>
            <a:r>
              <a:rPr lang="sv-SE" altLang="sv-SE" sz="1600" dirty="0"/>
              <a:t>Ovanligt många avflyttningar under 2021, med behov av renovering. Högre kostnader </a:t>
            </a:r>
            <a:r>
              <a:rPr lang="sv-SE" altLang="sv-SE" sz="1600" dirty="0" err="1"/>
              <a:t>pga</a:t>
            </a:r>
            <a:r>
              <a:rPr lang="sv-SE" altLang="sv-SE" sz="1600" dirty="0"/>
              <a:t> vattenskadad lägenhet på Askgården 17.</a:t>
            </a:r>
          </a:p>
          <a:p>
            <a:endParaRPr lang="sv-SE" altLang="sv-SE" sz="1600" dirty="0"/>
          </a:p>
          <a:p>
            <a:r>
              <a:rPr lang="sv-SE" altLang="sv-SE" sz="1600" b="1" u="sng" dirty="0"/>
              <a:t>Ö:</a:t>
            </a:r>
            <a:r>
              <a:rPr lang="sv-SE" altLang="sv-SE" sz="1600" b="1" dirty="0"/>
              <a:t> </a:t>
            </a:r>
            <a:r>
              <a:rPr lang="sv-SE" altLang="sv-SE" sz="1600" dirty="0"/>
              <a:t>Lägre juridikkostnader 500 tkr samt lägre försäkringskostnader (skadekonto) 500 tkr.</a:t>
            </a:r>
          </a:p>
          <a:p>
            <a:endParaRPr lang="sv-SE" altLang="sv-SE" sz="1600" dirty="0"/>
          </a:p>
          <a:p>
            <a:r>
              <a:rPr lang="sv-SE" altLang="sv-SE" sz="1600" b="1" u="sng" dirty="0"/>
              <a:t>U: </a:t>
            </a:r>
            <a:r>
              <a:rPr lang="sv-SE" altLang="sv-SE" sz="1600" dirty="0"/>
              <a:t>Omfördelning mellan underhåll och investeringar</a:t>
            </a:r>
          </a:p>
          <a:p>
            <a:endParaRPr lang="sv-SE" altLang="sv-SE" sz="1600" dirty="0"/>
          </a:p>
          <a:p>
            <a:r>
              <a:rPr lang="sv-SE" altLang="sv-SE" sz="1400" b="1" u="sng" dirty="0"/>
              <a:t>JSP</a:t>
            </a:r>
            <a:r>
              <a:rPr lang="sv-SE" altLang="sv-SE" sz="1600" b="1" dirty="0"/>
              <a:t>: </a:t>
            </a:r>
            <a:r>
              <a:rPr lang="sv-SE" altLang="sv-SE" sz="1600" dirty="0"/>
              <a:t>Återföring nedskrivning 3D Fastigheten</a:t>
            </a:r>
            <a:endParaRPr lang="sv-SE" altLang="sv-SE" sz="1400" dirty="0"/>
          </a:p>
          <a:p>
            <a:endParaRPr lang="sv-SE" altLang="sv-SE" sz="1600" dirty="0"/>
          </a:p>
          <a:p>
            <a:pPr eaLnBrk="1" hangingPunct="1"/>
            <a:endParaRPr lang="sv-SE" altLang="sv-SE" sz="1600" dirty="0"/>
          </a:p>
          <a:p>
            <a:pPr eaLnBrk="1" hangingPunct="1"/>
            <a:endParaRPr lang="sv-SE" altLang="sv-SE" dirty="0"/>
          </a:p>
          <a:p>
            <a:pPr eaLnBrk="1" hangingPunct="1"/>
            <a:endParaRPr lang="sv-SE" altLang="sv-SE" dirty="0"/>
          </a:p>
          <a:p>
            <a:pPr eaLnBrk="1" hangingPunct="1"/>
            <a:endParaRPr lang="sv-SE" alt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71E0892-B822-4803-8506-63ADCCB1438D}" vid="{2A58F237-EE0A-4A78-B5E5-3EDA287BA96B}"/>
    </a:ext>
  </a:extLst>
</a:theme>
</file>

<file path=ppt/theme/theme2.xml><?xml version="1.0" encoding="utf-8"?>
<a:theme xmlns:a="http://schemas.openxmlformats.org/drawingml/2006/main" name="Sidfo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71E0892-B822-4803-8506-63ADCCB1438D}" vid="{50A474F0-38B6-4622-9E0A-8EEEF53CA0C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PP_mall_vinter_grundfarg</Template>
  <TotalTime>5</TotalTime>
  <Words>117</Words>
  <Application>Microsoft Office PowerPoint</Application>
  <PresentationFormat>Bildspel på skärmen (4:3)</PresentationFormat>
  <Paragraphs>17</Paragraphs>
  <Slides>3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10" baseType="lpstr">
      <vt:lpstr>Arial</vt:lpstr>
      <vt:lpstr>Calibri</vt:lpstr>
      <vt:lpstr>DINOT</vt:lpstr>
      <vt:lpstr>Mercedes Serial Bold</vt:lpstr>
      <vt:lpstr>Anpassad formgivning</vt:lpstr>
      <vt:lpstr>Sidfot</vt:lpstr>
      <vt:lpstr>Microsoft Excel-kalkylblad</vt:lpstr>
      <vt:lpstr>PowerPoint-presentation</vt:lpstr>
      <vt:lpstr>PowerPoint-presentation</vt:lpstr>
      <vt:lpstr>PowerPoint-presentation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Karin Burö</dc:creator>
  <cp:keywords/>
  <dc:description/>
  <cp:lastModifiedBy>Karin Burö</cp:lastModifiedBy>
  <cp:revision>1</cp:revision>
  <dcterms:created xsi:type="dcterms:W3CDTF">2021-09-10T14:56:17Z</dcterms:created>
  <dcterms:modified xsi:type="dcterms:W3CDTF">2021-09-10T15:01:49Z</dcterms:modified>
  <cp:category/>
</cp:coreProperties>
</file>