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6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7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24"/>
  </p:notesMasterIdLst>
  <p:handoutMasterIdLst>
    <p:handoutMasterId r:id="rId25"/>
  </p:handoutMasterIdLst>
  <p:sldIdLst>
    <p:sldId id="263" r:id="rId12"/>
    <p:sldId id="284" r:id="rId13"/>
    <p:sldId id="312" r:id="rId14"/>
    <p:sldId id="268" r:id="rId15"/>
    <p:sldId id="309" r:id="rId16"/>
    <p:sldId id="310" r:id="rId17"/>
    <p:sldId id="314" r:id="rId18"/>
    <p:sldId id="316" r:id="rId19"/>
    <p:sldId id="315" r:id="rId20"/>
    <p:sldId id="317" r:id="rId21"/>
    <p:sldId id="308" r:id="rId22"/>
    <p:sldId id="25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Författare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564"/>
    <a:srgbClr val="0077BC"/>
    <a:srgbClr val="D53878"/>
    <a:srgbClr val="008391"/>
    <a:srgbClr val="FBF2B4"/>
    <a:srgbClr val="F0CD50"/>
    <a:srgbClr val="4675B7"/>
    <a:srgbClr val="DBD1E6"/>
    <a:srgbClr val="D2D8DB"/>
    <a:srgbClr val="CBE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E44119-36DC-42C5-ABB2-3FEE3C42EBB8}" v="90" dt="2023-01-11T09:49:11.799"/>
    <p1510:client id="{3098F13C-5D30-4685-873D-C271F60E89CF}" v="25" dt="2023-01-10T11:19:33.7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0844" autoAdjust="0"/>
  </p:normalViewPr>
  <p:slideViewPr>
    <p:cSldViewPr snapToGrid="0">
      <p:cViewPr varScale="1">
        <p:scale>
          <a:sx n="54" d="100"/>
          <a:sy n="54" d="100"/>
        </p:scale>
        <p:origin x="1072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9292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724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BBFA50B-E819-411C-B95B-B3FD3A3FC2B7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735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542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5579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532145-269E-4DEC-A5F5-E687CD17D124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2023-02-07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1086EF-3011-429C-976B-61D9CA3A2B54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4536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1170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3099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4135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2501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0273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81ADCA10-B0AD-4D27-A94A-34783BF31D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A335F1B5-8765-459C-802C-DA6207941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2C9C189C-4F50-4B1D-9EA5-30AB73E59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01D92FDB-2EC0-4D2B-9027-B2C6802AC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48B20EB8-4FF0-4D86-B782-FE843B459F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9E1B7B2-3451-4D29-B53E-14A274303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4F390AC-3BA8-4C70-9E3A-28CC7DA517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4789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A335F1B5-8765-459C-802C-DA6207941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5209327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slideLayout" Target="../slideLayouts/slideLayout93.xml"/><Relationship Id="rId1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17" Type="http://schemas.openxmlformats.org/officeDocument/2006/relationships/slideLayout" Target="../slideLayouts/slideLayout97.xml"/><Relationship Id="rId2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9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90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Relationship Id="rId14" Type="http://schemas.openxmlformats.org/officeDocument/2006/relationships/slideLayout" Target="../slideLayouts/slideLayout9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6.xml"/><Relationship Id="rId13" Type="http://schemas.openxmlformats.org/officeDocument/2006/relationships/slideLayout" Target="../slideLayouts/slideLayout11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12" Type="http://schemas.openxmlformats.org/officeDocument/2006/relationships/slideLayout" Target="../slideLayouts/slideLayout110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100.xml"/><Relationship Id="rId16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11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3.xml"/><Relationship Id="rId1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2.xml"/><Relationship Id="rId9" Type="http://schemas.openxmlformats.org/officeDocument/2006/relationships/slideLayout" Target="../slideLayouts/slideLayout107.xml"/><Relationship Id="rId14" Type="http://schemas.openxmlformats.org/officeDocument/2006/relationships/slideLayout" Target="../slideLayouts/slideLayout11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  <p:sldLayoutId id="2147484576" r:id="rId17"/>
    <p:sldLayoutId id="2147484579" r:id="rId18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20628-F32D-4B59-82A3-068B459839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Årsrapport för dataskyddsarbetet 2022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097D5D-E399-4255-9468-0116A1B0B0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dirty="0"/>
              <a:t>Göteborgs Stads Leasing AB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432880-EABA-4426-91B8-2D839C20B2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31696" y="4747363"/>
            <a:ext cx="8728608" cy="553979"/>
          </a:xfrm>
        </p:spPr>
        <p:txBody>
          <a:bodyPr/>
          <a:lstStyle/>
          <a:p>
            <a:r>
              <a:rPr lang="sv-SE" dirty="0"/>
              <a:t>Nina Havner och Andréa Bergqvist</a:t>
            </a:r>
          </a:p>
          <a:p>
            <a:r>
              <a:rPr lang="sv-SE" dirty="0"/>
              <a:t>Dataskyddsenheten</a:t>
            </a:r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8B0DA4-D5C9-4C6E-9DCF-D57965FCA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974" y="383042"/>
            <a:ext cx="9361045" cy="736959"/>
          </a:xfrm>
        </p:spPr>
        <p:txBody>
          <a:bodyPr anchor="ctr">
            <a:normAutofit/>
          </a:bodyPr>
          <a:lstStyle/>
          <a:p>
            <a:r>
              <a:rPr lang="sv-SE" dirty="0"/>
              <a:t>Fördjupad kontroll 2022 - kamerabevakning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34012B-9540-4F35-AAA0-4F0D6023C45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51998"/>
            <a:ext cx="5688013" cy="41946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b="1" dirty="0"/>
              <a:t>Sammanfattade rekommendationer</a:t>
            </a:r>
            <a:r>
              <a:rPr lang="sv-SE" dirty="0"/>
              <a:t>:</a:t>
            </a:r>
          </a:p>
          <a:p>
            <a:r>
              <a:rPr lang="sv-SE" dirty="0"/>
              <a:t>Säkerställ rättslig grund för behandlingarna.</a:t>
            </a:r>
          </a:p>
          <a:p>
            <a:r>
              <a:rPr lang="sv-SE" dirty="0"/>
              <a:t>Lyft ut kontrollen om otillbörlighet som en egen behandling.</a:t>
            </a:r>
          </a:p>
          <a:p>
            <a:r>
              <a:rPr lang="sv-SE" dirty="0"/>
              <a:t>Utred om en konsekvensbedömning behöver göras för en             eller flera behandlingar.</a:t>
            </a:r>
          </a:p>
          <a:p>
            <a:r>
              <a:rPr lang="sv-SE" dirty="0"/>
              <a:t>Begränsa kamerornas upptagningsområde så att inte fler personuppgifter än nödvändigt behandlas.</a:t>
            </a:r>
          </a:p>
          <a:p>
            <a:r>
              <a:rPr lang="sv-SE" dirty="0"/>
              <a:t>Begränsa tiden som uppgifterna sparas till max 72 timmar och ange motivering till lagringstiden. </a:t>
            </a:r>
          </a:p>
          <a:p>
            <a:r>
              <a:rPr lang="sv-SE" dirty="0"/>
              <a:t>Uppdatera informationen gällande kamerabevakningen och skicka ut på nytt till de anställda.</a:t>
            </a:r>
          </a:p>
          <a:p>
            <a:r>
              <a:rPr lang="sv-SE" dirty="0"/>
              <a:t>Se över skyltarna och säkerställ att man uppfyller informationsplikten.</a:t>
            </a:r>
          </a:p>
          <a:p>
            <a:r>
              <a:rPr lang="sv-SE" dirty="0"/>
              <a:t>Dokumentera bedömning om att tillstånd inte behövs.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A4631E79-0905-4A84-89E9-6C6C04CE0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403" y="2080631"/>
            <a:ext cx="3537362" cy="353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230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0CD2FE62-7E7D-472C-9036-CB069334A33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822" y="854585"/>
            <a:ext cx="5145925" cy="5148829"/>
          </a:xfrm>
        </p:spPr>
      </p:pic>
    </p:spTree>
    <p:extLst>
      <p:ext uri="{BB962C8B-B14F-4D97-AF65-F5344CB8AC3E}">
        <p14:creationId xmlns:p14="http://schemas.microsoft.com/office/powerpoint/2010/main" val="3665378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BDAD27-E3F8-408B-A998-F26885507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Kontakt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E4FCA14-D569-4621-9ECA-81A8239362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Nina Havner</a:t>
            </a:r>
          </a:p>
          <a:p>
            <a:r>
              <a:rPr lang="sv-SE" dirty="0"/>
              <a:t>nina.havner@intraservice.goteborg.se</a:t>
            </a:r>
          </a:p>
          <a:p>
            <a:r>
              <a:rPr lang="sv-SE" dirty="0"/>
              <a:t>Dataskyddsenheten, Göteborgs Stad</a:t>
            </a:r>
          </a:p>
        </p:txBody>
      </p:sp>
    </p:spTree>
    <p:extLst>
      <p:ext uri="{BB962C8B-B14F-4D97-AF65-F5344CB8AC3E}">
        <p14:creationId xmlns:p14="http://schemas.microsoft.com/office/powerpoint/2010/main" val="244156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2E44A7-6985-4420-A6C3-0A70B18C3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379761"/>
            <a:ext cx="9170279" cy="736959"/>
          </a:xfrm>
        </p:spPr>
        <p:txBody>
          <a:bodyPr anchor="ctr">
            <a:normAutofit/>
          </a:bodyPr>
          <a:lstStyle/>
          <a:p>
            <a:r>
              <a:rPr lang="sv-SE" dirty="0"/>
              <a:t>Dataskyddsförordningen (GDPR)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FB1B93-DEE7-43B3-8EA4-895B69B67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738313"/>
            <a:ext cx="5683250" cy="417512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v-SE" dirty="0"/>
              <a:t>Ett skydd för mänskliga rättigheter. </a:t>
            </a:r>
          </a:p>
          <a:p>
            <a:pPr>
              <a:lnSpc>
                <a:spcPct val="100000"/>
              </a:lnSpc>
            </a:pPr>
            <a:r>
              <a:rPr lang="sv-SE" dirty="0"/>
              <a:t>Skapa en enhetlig och likvärdig nivå för skyddet av personuppgifter inom EU.</a:t>
            </a:r>
          </a:p>
          <a:p>
            <a:pPr marL="0" indent="0">
              <a:lnSpc>
                <a:spcPct val="100000"/>
              </a:lnSpc>
              <a:buNone/>
            </a:pPr>
            <a:endParaRPr lang="sv-SE" dirty="0"/>
          </a:p>
          <a:p>
            <a:pPr>
              <a:lnSpc>
                <a:spcPct val="100000"/>
              </a:lnSpc>
            </a:pPr>
            <a:r>
              <a:rPr lang="sv-SE" dirty="0"/>
              <a:t>Respektive nämnd/bolag är ytterst ansvarig för de personuppgifter som behandlas och för att verksamheten följer lagen. </a:t>
            </a:r>
          </a:p>
          <a:p>
            <a:pPr>
              <a:lnSpc>
                <a:spcPct val="100000"/>
              </a:lnSpc>
            </a:pPr>
            <a:r>
              <a:rPr lang="sv-SE" dirty="0"/>
              <a:t>Ansvaret går inte att delegera, men det är viktigt att det finns en tydlig dataskyddsorganisation inom respektive förvaltning/bolag för att bedriva det </a:t>
            </a:r>
            <a:r>
              <a:rPr lang="sv-SE"/>
              <a:t>dagliga dataskyddsarbetet. </a:t>
            </a:r>
            <a:endParaRPr lang="sv-SE" dirty="0"/>
          </a:p>
          <a:p>
            <a:pPr>
              <a:lnSpc>
                <a:spcPct val="100000"/>
              </a:lnSpc>
            </a:pPr>
            <a:endParaRPr lang="sv-SE" dirty="0"/>
          </a:p>
          <a:p>
            <a:pPr>
              <a:lnSpc>
                <a:spcPct val="100000"/>
              </a:lnSpc>
            </a:pPr>
            <a:endParaRPr lang="sv-SE" sz="19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2F375FA-C176-4BF0-BFBD-251D1B881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3453" y="1938101"/>
            <a:ext cx="3775550" cy="377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92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A08386-A245-41DA-99F9-E97A59B37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sv-SE" dirty="0"/>
              <a:t>Dataskyddsenheten är dataskyddsombud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E2DC1C-314C-4F81-A017-A9B47E6DB3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688012" cy="4176712"/>
          </a:xfrm>
        </p:spPr>
        <p:txBody>
          <a:bodyPr vert="horz" lIns="0" tIns="0" rIns="0" bIns="0" rtlCol="0" anchor="t">
            <a:normAutofit/>
          </a:bodyPr>
          <a:lstStyle/>
          <a:p>
            <a:pPr marL="229870" indent="-229870"/>
            <a:r>
              <a:rPr lang="sv-SE" dirty="0"/>
              <a:t>I Göteborgs Stad är dataskyddsenheten som grupp dataskyddsombud. </a:t>
            </a:r>
          </a:p>
          <a:p>
            <a:pPr marL="229870" indent="-229870"/>
            <a:r>
              <a:rPr lang="sv-SE" dirty="0">
                <a:cs typeface="Arial"/>
              </a:rPr>
              <a:t>Dataskyddsombudet ska bl.a. övervaka, ge råd och delta i konsekvensbedömningar.</a:t>
            </a:r>
          </a:p>
          <a:p>
            <a:pPr>
              <a:lnSpc>
                <a:spcPct val="100000"/>
              </a:lnSpc>
            </a:pPr>
            <a:r>
              <a:rPr lang="sv-SE" sz="2000" dirty="0"/>
              <a:t>Ska rapportera till nämnd/styrelse för att medvetandegöra frågorna på högsta ansvarsnivå. </a:t>
            </a:r>
          </a:p>
          <a:p>
            <a:pPr>
              <a:lnSpc>
                <a:spcPct val="100000"/>
              </a:lnSpc>
            </a:pPr>
            <a:r>
              <a:rPr lang="sv-SE" sz="2000" dirty="0"/>
              <a:t>Dataskyddsombudet ska inkluderas i alla frågor som rör dataskydd. </a:t>
            </a:r>
          </a:p>
          <a:p>
            <a:pPr marL="229870" indent="-229870"/>
            <a:endParaRPr lang="sv-SE" dirty="0">
              <a:cs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1B36EDC-8BE9-44B1-BD79-1FCDD6592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091" y="1987705"/>
            <a:ext cx="3442939" cy="3442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968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A7AE140-709B-4AE0-9073-DA6D4CF6B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sv-SE" dirty="0"/>
              <a:t>Kontrollarbetet 2022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7C5D2AE-67CE-4F0F-B005-7C826B35A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738313"/>
            <a:ext cx="5688012" cy="417671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sv-SE" dirty="0"/>
              <a:t>Som ett led i att övervaka efterlevnaden av GDPR genomförs kontroller av dataskyddsarbetet inom den personuppgiftsansvariges organisation.</a:t>
            </a:r>
          </a:p>
          <a:p>
            <a:pPr marL="0" indent="0">
              <a:lnSpc>
                <a:spcPct val="100000"/>
              </a:lnSpc>
              <a:buNone/>
            </a:pPr>
            <a:endParaRPr lang="sv-SE" dirty="0"/>
          </a:p>
          <a:p>
            <a:pPr>
              <a:lnSpc>
                <a:spcPct val="100000"/>
              </a:lnSpc>
            </a:pPr>
            <a:r>
              <a:rPr lang="sv-SE" dirty="0"/>
              <a:t>Kontrollerna har delats upp i </a:t>
            </a:r>
          </a:p>
          <a:p>
            <a:pPr lvl="1">
              <a:lnSpc>
                <a:spcPct val="100000"/>
              </a:lnSpc>
            </a:pPr>
            <a:r>
              <a:rPr lang="sv-SE" sz="2000" b="1"/>
              <a:t>Fasta </a:t>
            </a:r>
            <a:r>
              <a:rPr lang="sv-SE" sz="2000" b="1" dirty="0"/>
              <a:t>kontrollpunkter </a:t>
            </a:r>
            <a:r>
              <a:rPr lang="sv-SE" sz="2000" dirty="0"/>
              <a:t>(kontroll av dataskyddsarbetet på en övergripande nivå) </a:t>
            </a:r>
          </a:p>
          <a:p>
            <a:pPr lvl="1">
              <a:lnSpc>
                <a:spcPct val="100000"/>
              </a:lnSpc>
            </a:pPr>
            <a:r>
              <a:rPr lang="sv-SE" sz="2000" b="1"/>
              <a:t>Fördjupade </a:t>
            </a:r>
            <a:r>
              <a:rPr lang="sv-SE" sz="2000" b="1" dirty="0"/>
              <a:t>kontroller </a:t>
            </a:r>
            <a:r>
              <a:rPr lang="sv-SE" sz="2000" dirty="0"/>
              <a:t>(kontroll av en specifik fråga)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9B98D5D-B0B9-47B4-A638-80FD1E1E4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413" y="1992177"/>
            <a:ext cx="3585853" cy="358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494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8B0DA4-D5C9-4C6E-9DCF-D57965FCA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sv-SE" dirty="0"/>
              <a:t>Årlig kontroll av dataskyddsarbetet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34012B-9540-4F35-AAA0-4F0D6023C4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11376024" cy="4176709"/>
          </a:xfrm>
        </p:spPr>
        <p:txBody>
          <a:bodyPr vert="horz" lIns="0" tIns="0" rIns="0" bIns="0" rtlCol="0" anchor="t">
            <a:normAutofit/>
          </a:bodyPr>
          <a:lstStyle/>
          <a:p>
            <a:pPr marL="229870" indent="-229870"/>
            <a:r>
              <a:rPr lang="sv-SE" dirty="0">
                <a:cs typeface="Arial" panose="020B0604020202020204"/>
              </a:rPr>
              <a:t>Bolaget har fått </a:t>
            </a:r>
            <a:r>
              <a:rPr lang="sv-SE" dirty="0" err="1">
                <a:cs typeface="Arial" panose="020B0604020202020204"/>
              </a:rPr>
              <a:t>självskatta</a:t>
            </a:r>
            <a:r>
              <a:rPr lang="sv-SE" dirty="0">
                <a:cs typeface="Arial" panose="020B0604020202020204"/>
              </a:rPr>
              <a:t> sitt dataskyddsarbete genom att besvara en enkät bestående av ett antal påståenden.</a:t>
            </a:r>
          </a:p>
          <a:p>
            <a:pPr marL="229870" indent="-229870"/>
            <a:r>
              <a:rPr lang="sv-SE" dirty="0">
                <a:cs typeface="Arial" panose="020B0604020202020204"/>
              </a:rPr>
              <a:t>Beroende på hur bolaget har skattat sitt eget arbete sker en placering inom en av fyra risknivåer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BCF1B72-758C-47F1-BF0B-68A85AFB3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90" y="3294424"/>
            <a:ext cx="8763020" cy="315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10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8B0DA4-D5C9-4C6E-9DCF-D57965FCA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sv-SE" dirty="0"/>
              <a:t>Bolagets riskplacering 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C1FC40D5-9FE7-491C-9A26-382AF8C55459}"/>
              </a:ext>
            </a:extLst>
          </p:cNvPr>
          <p:cNvSpPr txBox="1"/>
          <p:nvPr/>
        </p:nvSpPr>
        <p:spPr>
          <a:xfrm>
            <a:off x="315391" y="1141772"/>
            <a:ext cx="24114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/>
              <a:t>Bolagets skattning i jämförelse med föregående år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E3D8F2D9-0F5E-6602-E187-89671FD444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6803" y="1216985"/>
            <a:ext cx="7198247" cy="523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1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8B0DA4-D5C9-4C6E-9DCF-D57965FCA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383042"/>
            <a:ext cx="9384194" cy="736959"/>
          </a:xfrm>
        </p:spPr>
        <p:txBody>
          <a:bodyPr anchor="ctr">
            <a:normAutofit fontScale="90000"/>
          </a:bodyPr>
          <a:lstStyle/>
          <a:p>
            <a:r>
              <a:rPr lang="sv-SE" dirty="0"/>
              <a:t>Identifierade riskområden och rekommendationer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34012B-9540-4F35-AAA0-4F0D6023C45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7" y="1738313"/>
            <a:ext cx="5688013" cy="4194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Kontrollpunkt 5: Övergripande strategi för dataskydd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dirty="0"/>
              <a:t>Säkerställ  och anta en övergripande strategi för dataskydd som utgår från ett riskbaserat arbetssätt där bolaget prioriterar de behandlingar som har högst risker. 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2170B7E-8F30-43BF-907B-8F094372A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449" y="2030825"/>
            <a:ext cx="3467099" cy="3467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419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8B0DA4-D5C9-4C6E-9DCF-D57965FCA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383042"/>
            <a:ext cx="9384194" cy="736959"/>
          </a:xfrm>
        </p:spPr>
        <p:txBody>
          <a:bodyPr anchor="ctr">
            <a:normAutofit fontScale="90000"/>
          </a:bodyPr>
          <a:lstStyle/>
          <a:p>
            <a:r>
              <a:rPr lang="sv-SE" dirty="0"/>
              <a:t>Identifierade riskområden och rekommendationer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34012B-9540-4F35-AAA0-4F0D6023C45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8313"/>
            <a:ext cx="5688013" cy="4194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Kontrollpunkt 8: Mejl och dokumenthantering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dirty="0"/>
              <a:t>Säkerställ att dokumenthanteringsplanen är aktuell och uppdaterad samt att medarbetare har kunskap och möjlighet att följa denna.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E767702B-A079-4D7D-8596-74123A7CE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937" y="2165825"/>
            <a:ext cx="3344326" cy="334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730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8B0DA4-D5C9-4C6E-9DCF-D57965FCA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383042"/>
            <a:ext cx="9384194" cy="736959"/>
          </a:xfrm>
        </p:spPr>
        <p:txBody>
          <a:bodyPr anchor="ctr">
            <a:normAutofit fontScale="90000"/>
          </a:bodyPr>
          <a:lstStyle/>
          <a:p>
            <a:r>
              <a:rPr lang="sv-SE" dirty="0"/>
              <a:t>Identifierade riskområden och rekommendationer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34012B-9540-4F35-AAA0-4F0D6023C45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7" y="1738313"/>
            <a:ext cx="5688013" cy="4194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Kontrollpunkt 11: IT-system och digitala verktyg</a:t>
            </a:r>
          </a:p>
          <a:p>
            <a:pPr marL="0" indent="0">
              <a:buNone/>
            </a:pPr>
            <a:endParaRPr lang="sv-SE" b="1" dirty="0"/>
          </a:p>
          <a:p>
            <a:r>
              <a:rPr lang="sv-SE" dirty="0"/>
              <a:t>Säkerställ att de brister som identifierats i förra årets fördjupade kontroll kopplat till positioneringsteknik och årets fördjupade kontroll kopplat till kamerabevakning åtgärdas. 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66E90902-FA05-42CE-899C-3BD8A00F30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6338" y="1854060"/>
            <a:ext cx="3910133" cy="391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864387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0E3DE29-C919-412E-A2AE-28868079A93C}" vid="{DF7A71E0-FD75-4E93-9FE5-49515A73B2C4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0E3DE29-C919-412E-A2AE-28868079A93C}" vid="{42DB27C0-CC56-4DF8-8B92-00A4A32D4541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0E3DE29-C919-412E-A2AE-28868079A93C}" vid="{4EBB5256-E824-441F-B6C6-D86E2022684B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0E3DE29-C919-412E-A2AE-28868079A93C}" vid="{C0538715-E6AB-4B26-A049-8D0C386E1966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0E3DE29-C919-412E-A2AE-28868079A93C}" vid="{B382EC7C-3011-4F7C-A143-C99D29EF5C4C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0E3DE29-C919-412E-A2AE-28868079A93C}" vid="{0D6CB6CB-18DF-4562-B425-BD266479A265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0E3DE29-C919-412E-A2AE-28868079A93C}" vid="{CE48A5FB-0BDC-4EF3-A19F-736EEEEE1A99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.potx" id="{00E3DE29-C919-412E-A2AE-28868079A93C}" vid="{6AE9A466-FF53-450D-832D-1F5F3EF7F2BA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29f2cda-9e74-43e2-bad6-f8cca67d790b" xsi:nil="true"/>
    <TaxCatchAll xmlns="085453ee-776b-48c7-a0d3-cdea8dbf66f1" xsi:nil="true"/>
    <lcf76f155ced4ddcb4097134ff3c332f xmlns="b29f2cda-9e74-43e2-bad6-f8cca67d790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87EBDB7F6CDC84AB492A056FA731C95" ma:contentTypeVersion="17" ma:contentTypeDescription="Skapa ett nytt dokument." ma:contentTypeScope="" ma:versionID="55f300125b542f579e186d8e2c9c123f">
  <xsd:schema xmlns:xsd="http://www.w3.org/2001/XMLSchema" xmlns:xs="http://www.w3.org/2001/XMLSchema" xmlns:p="http://schemas.microsoft.com/office/2006/metadata/properties" xmlns:ns2="b29f2cda-9e74-43e2-bad6-f8cca67d790b" xmlns:ns3="085453ee-776b-48c7-a0d3-cdea8dbf66f1" targetNamespace="http://schemas.microsoft.com/office/2006/metadata/properties" ma:root="true" ma:fieldsID="fddf3e642b2cc8946d4d5352d67a93d3" ns2:_="" ns3:_="">
    <xsd:import namespace="b29f2cda-9e74-43e2-bad6-f8cca67d790b"/>
    <xsd:import namespace="085453ee-776b-48c7-a0d3-cdea8dbf66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_Flow_SignoffStatu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f2cda-9e74-43e2-bad6-f8cca67d7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Flow_SignoffStatus" ma:index="10" nillable="true" ma:displayName="Godkännandestatus" ma:internalName="_x0024_Resources_x003a_core_x002c_Signoff_Status_x003b_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Bildmarkeringar" ma:readOnly="false" ma:fieldId="{5cf76f15-5ced-4ddc-b409-7134ff3c332f}" ma:taxonomyMulti="true" ma:sspId="5ba0a079-088f-45e9-a2b8-c410558400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5453ee-776b-48c7-a0d3-cdea8dbf66f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ee93b86d-8b6f-4a4f-b4e1-9fbd740d2359}" ma:internalName="TaxCatchAll" ma:showField="CatchAllData" ma:web="085453ee-776b-48c7-a0d3-cdea8dbf66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FA9C97-3970-4F12-AA14-A1ED54A3A096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085453ee-776b-48c7-a0d3-cdea8dbf66f1"/>
    <ds:schemaRef ds:uri="http://schemas.microsoft.com/office/infopath/2007/PartnerControls"/>
    <ds:schemaRef ds:uri="http://schemas.openxmlformats.org/package/2006/metadata/core-properties"/>
    <ds:schemaRef ds:uri="b29f2cda-9e74-43e2-bad6-f8cca67d790b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B8A865-0EB9-4E72-8C3B-429BCFE41A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9f2cda-9e74-43e2-bad6-f8cca67d790b"/>
    <ds:schemaRef ds:uri="085453ee-776b-48c7-a0d3-cdea8dbf66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9E9A109-5D54-43EA-BD7E-1A7DE6400B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Bredbild</PresentationFormat>
  <Paragraphs>75</Paragraphs>
  <Slides>12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12</vt:i4>
      </vt:variant>
    </vt:vector>
  </HeadingPairs>
  <TitlesOfParts>
    <vt:vector size="24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Årsrapport för dataskyddsarbetet 2022</vt:lpstr>
      <vt:lpstr>Dataskyddsförordningen (GDPR)</vt:lpstr>
      <vt:lpstr>Dataskyddsenheten är dataskyddsombud</vt:lpstr>
      <vt:lpstr>Kontrollarbetet 2022</vt:lpstr>
      <vt:lpstr>Årlig kontroll av dataskyddsarbetet</vt:lpstr>
      <vt:lpstr>Bolagets riskplacering </vt:lpstr>
      <vt:lpstr>Identifierade riskområden och rekommendationer</vt:lpstr>
      <vt:lpstr>Identifierade riskområden och rekommendationer</vt:lpstr>
      <vt:lpstr>Identifierade riskområden och rekommendationer</vt:lpstr>
      <vt:lpstr>Fördjupad kontroll 2022 - kamerabevakning</vt:lpstr>
      <vt:lpstr>PowerPoint-presentation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Dataskyddsombudets delårsrapportering</dc:title>
  <dc:creator/>
  <cp:lastModifiedBy/>
  <cp:revision>5</cp:revision>
  <dcterms:created xsi:type="dcterms:W3CDTF">2021-03-08T20:42:41Z</dcterms:created>
  <dcterms:modified xsi:type="dcterms:W3CDTF">2023-02-07T09:51:07Z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0x010100287EBDB7F6CDC84AB492A056FA731C95</vt:lpwstr>
  </property>
  <property fmtid="{D5CDD505-2E9C-101B-9397-08002B2CF9AE}" pid="3" name="MediaServiceImageTags">
    <vt:lpwstr/>
  </property>
</Properties>
</file>