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</p:sldMasterIdLst>
  <p:notesMasterIdLst>
    <p:notesMasterId r:id="rId9"/>
  </p:notesMasterIdLst>
  <p:handoutMasterIdLst>
    <p:handoutMasterId r:id="rId10"/>
  </p:handoutMasterIdLst>
  <p:sldIdLst>
    <p:sldId id="263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564"/>
    <a:srgbClr val="0077BC"/>
    <a:srgbClr val="D53878"/>
    <a:srgbClr val="008391"/>
    <a:srgbClr val="FBF2B4"/>
    <a:srgbClr val="F0CD50"/>
    <a:srgbClr val="4675B7"/>
    <a:srgbClr val="DBD1E6"/>
    <a:srgbClr val="D2D8DB"/>
    <a:srgbClr val="CB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0851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0C25B-267B-4617-9655-FCFC6E038127}" type="datetime1">
              <a:rPr lang="sv-SE" smtClean="0"/>
              <a:t>2022-08-16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999F7-6EBA-4091-BBE7-8C96FF713A89}" type="datetime1">
              <a:rPr lang="sv-SE" smtClean="0"/>
              <a:t>2022-08-16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7.jpg">
            <a:extLst>
              <a:ext uri="{FF2B5EF4-FFF2-40B4-BE49-F238E27FC236}">
                <a16:creationId xmlns:a16="http://schemas.microsoft.com/office/drawing/2014/main" id="{34CF8842-4199-4192-A9E3-0B666A7171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7.jpg">
            <a:extLst>
              <a:ext uri="{FF2B5EF4-FFF2-40B4-BE49-F238E27FC236}">
                <a16:creationId xmlns:a16="http://schemas.microsoft.com/office/drawing/2014/main" id="{A89FACA4-D3B2-4A63-AD7E-139FD820E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RAPHIC_small7.jpg">
            <a:extLst>
              <a:ext uri="{FF2B5EF4-FFF2-40B4-BE49-F238E27FC236}">
                <a16:creationId xmlns:a16="http://schemas.microsoft.com/office/drawing/2014/main" id="{9E2FCF00-2835-4346-9796-B565923CC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4.jpg">
            <a:extLst>
              <a:ext uri="{FF2B5EF4-FFF2-40B4-BE49-F238E27FC236}">
                <a16:creationId xmlns:a16="http://schemas.microsoft.com/office/drawing/2014/main" id="{8A8402E8-5CC0-4616-8109-FB7201860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1144857"/>
            <a:ext cx="11374810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4.jpg">
            <a:extLst>
              <a:ext uri="{FF2B5EF4-FFF2-40B4-BE49-F238E27FC236}">
                <a16:creationId xmlns:a16="http://schemas.microsoft.com/office/drawing/2014/main" id="{0F8C9A06-68DF-4300-8171-15F043E5A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404813"/>
            <a:ext cx="11374810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4.jpg">
            <a:extLst>
              <a:ext uri="{FF2B5EF4-FFF2-40B4-BE49-F238E27FC236}">
                <a16:creationId xmlns:a16="http://schemas.microsoft.com/office/drawing/2014/main" id="{B618C81E-9425-41D6-AAE2-4294C3C40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1144857"/>
            <a:ext cx="11374810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0.jpg">
            <a:extLst>
              <a:ext uri="{FF2B5EF4-FFF2-40B4-BE49-F238E27FC236}">
                <a16:creationId xmlns:a16="http://schemas.microsoft.com/office/drawing/2014/main" id="{695DF6B4-B731-4E22-88F8-127B601D4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989408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528856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969892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0.jpg">
            <a:extLst>
              <a:ext uri="{FF2B5EF4-FFF2-40B4-BE49-F238E27FC236}">
                <a16:creationId xmlns:a16="http://schemas.microsoft.com/office/drawing/2014/main" id="{E120DF45-AD9D-4D24-8B21-D9D0E38B66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079171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8" descr="GRAPHIC_small10.jpg">
            <a:extLst>
              <a:ext uri="{FF2B5EF4-FFF2-40B4-BE49-F238E27FC236}">
                <a16:creationId xmlns:a16="http://schemas.microsoft.com/office/drawing/2014/main" id="{45884F9F-FE4D-416B-9F7A-B74C86098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3003440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3429000"/>
            <a:ext cx="6148878" cy="2484438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.jpg">
            <a:extLst>
              <a:ext uri="{FF2B5EF4-FFF2-40B4-BE49-F238E27FC236}">
                <a16:creationId xmlns:a16="http://schemas.microsoft.com/office/drawing/2014/main" id="{CE0777CF-B611-49C4-883F-55FE0C27CA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.jpg">
            <a:extLst>
              <a:ext uri="{FF2B5EF4-FFF2-40B4-BE49-F238E27FC236}">
                <a16:creationId xmlns:a16="http://schemas.microsoft.com/office/drawing/2014/main" id="{3133D9F3-01A0-4E2D-BD3E-79580AC75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.jpg">
            <a:extLst>
              <a:ext uri="{FF2B5EF4-FFF2-40B4-BE49-F238E27FC236}">
                <a16:creationId xmlns:a16="http://schemas.microsoft.com/office/drawing/2014/main" id="{9BCDACF2-2A95-428F-847F-BD8590489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3.jpg">
            <a:extLst>
              <a:ext uri="{FF2B5EF4-FFF2-40B4-BE49-F238E27FC236}">
                <a16:creationId xmlns:a16="http://schemas.microsoft.com/office/drawing/2014/main" id="{9EC642A2-44AF-4C6F-B4F9-2DB8AE0D5B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7"/>
            <a:ext cx="11366503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3.jpg">
            <a:extLst>
              <a:ext uri="{FF2B5EF4-FFF2-40B4-BE49-F238E27FC236}">
                <a16:creationId xmlns:a16="http://schemas.microsoft.com/office/drawing/2014/main" id="{24B179A2-5F72-4D3A-8684-CB71EABB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3"/>
            <a:ext cx="11366503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13.jpg">
            <a:extLst>
              <a:ext uri="{FF2B5EF4-FFF2-40B4-BE49-F238E27FC236}">
                <a16:creationId xmlns:a16="http://schemas.microsoft.com/office/drawing/2014/main" id="{BE2A263F-C333-4187-90D7-85869EB80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7"/>
            <a:ext cx="11366503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106B021-60D9-46EE-BD3E-F0D906A36E91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FBA173-21CD-44A1-BF17-0ED296047F04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B885928-4729-4C8A-B8F5-B8E492596036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20628-F32D-4B59-82A3-068B45983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Nya och uppdaterade styrande dokument i staden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097D5D-E399-4255-9468-0116A1B0B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32880-EABA-4426-91B8-2D839C20B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6CD362-18C0-4FC8-A15A-80ACB4C9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Revidering av Göteborgs Stads riktlinjer för inköp och upphandling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91EBF8-DB10-450E-B424-2E6332F5F81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v-SE" sz="29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Formulering i riktlinjen från 2019:</a:t>
            </a:r>
            <a:r>
              <a:rPr lang="sv-SE" sz="29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b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När behov identifierats av varor eller material av mer bestående karaktär skall verksamheten </a:t>
            </a:r>
            <a:r>
              <a:rPr lang="sv-SE" sz="2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undersöka möjligheterna att tillgodose behovet</a:t>
            </a:r>
            <a:r>
              <a:rPr lang="sv-SE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 första hand med befintliga resurser, i andra hand genom inköp av begagnat och i sista hand genom nyinköp.</a:t>
            </a:r>
            <a:b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b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29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Formuleringar i den uppdaterade riktlinjen 2022</a:t>
            </a:r>
            <a:r>
              <a:rPr lang="sv-SE" sz="2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b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b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Alla nämnder och styrelser ansvarar för att:</a:t>
            </a:r>
            <a:b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 </a:t>
            </a:r>
            <a:r>
              <a:rPr lang="sv-SE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miljökrav ställs vid alla inköp och upphandlingar där så är relevant och rimligt</a:t>
            </a:r>
            <a:r>
              <a:rPr lang="sv-SE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med avseende på inköpets grad av miljöpåverkan för     att </a:t>
            </a:r>
            <a:r>
              <a:rPr lang="sv-SE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bidra till stadens miljö och klimatmål</a:t>
            </a:r>
            <a:r>
              <a:rPr lang="sv-SE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b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26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sv-SE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cirkulära lösningar eftersträvas</a:t>
            </a:r>
            <a:r>
              <a:rPr lang="sv-SE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genom att </a:t>
            </a:r>
            <a:r>
              <a:rPr lang="sv-SE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första hand tillgodose ett behov</a:t>
            </a:r>
            <a:r>
              <a:rPr lang="sv-SE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med befintliga resurser, i andra hand genom tjänster, hyrlösningar eller genom inköp av begagnat, och i sista hand genom nyinköp.</a:t>
            </a:r>
            <a:b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sv-SE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tjänster och produkter väljs som innebär en </a:t>
            </a:r>
            <a:r>
              <a:rPr lang="sv-SE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så liten klimat- och miljöpåverkan som möjligt sett till hela livscykeln</a:t>
            </a:r>
            <a:r>
              <a:rPr lang="sv-SE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b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b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Inköp- och upphandlingsnämnden ansvarar för att: </a:t>
            </a:r>
            <a:b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Säkerställa att relevanta hållbarhetsperspektiv beaktas så att krav ställs och följs upp i gemensamma ramavtal</a:t>
            </a:r>
            <a:r>
              <a:rPr lang="sv-SE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upphandlade av Inköp och upphandlingsförvaltningen</a:t>
            </a:r>
            <a:endParaRPr lang="sv-SE" sz="26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5212215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Grön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0CB9BD4-06DE-471B-A18D-F4AD61927E8C}" vid="{D3C07A3C-1CB9-4948-8557-A924742E1917}"/>
    </a:ext>
  </a:extLst>
</a:theme>
</file>

<file path=ppt/theme/theme2.xml><?xml version="1.0" encoding="utf-8"?>
<a:theme xmlns:a="http://schemas.openxmlformats.org/drawingml/2006/main" name="Göteborgs Stad – Röd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0CB9BD4-06DE-471B-A18D-F4AD61927E8C}" vid="{F11FBBF3-216E-47EE-9781-F2502DE31F17}"/>
    </a:ext>
  </a:extLst>
</a:theme>
</file>

<file path=ppt/theme/theme3.xml><?xml version="1.0" encoding="utf-8"?>
<a:theme xmlns:a="http://schemas.openxmlformats.org/drawingml/2006/main" name="Göteborgs Stad – Prickar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0CB9BD4-06DE-471B-A18D-F4AD61927E8C}" vid="{1270EEA9-D3A5-4234-8FC8-2D74C1884E20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0CB9BD4-06DE-471B-A18D-F4AD61927E8C}" vid="{8AD6AFC6-4611-4466-80CE-97AB92ECDB53}"/>
    </a:ext>
  </a:extLst>
</a:theme>
</file>

<file path=ppt/theme/theme5.xml><?xml version="1.0" encoding="utf-8"?>
<a:theme xmlns:a="http://schemas.openxmlformats.org/drawingml/2006/main" name="Göteborgs Stad – Lila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0CB9BD4-06DE-471B-A18D-F4AD61927E8C}" vid="{F01750D0-69BA-4433-BA30-2563B630A2CD}"/>
    </a:ext>
  </a:extLst>
</a:theme>
</file>

<file path=ppt/theme/theme6.xml><?xml version="1.0" encoding="utf-8"?>
<a:theme xmlns:a="http://schemas.openxmlformats.org/drawingml/2006/main" name="Göteborgs Stad – Gul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0CB9BD4-06DE-471B-A18D-F4AD61927E8C}" vid="{659F03EE-463E-4FC5-A94D-EA3E62B508C0}"/>
    </a:ext>
  </a:extLst>
</a:theme>
</file>

<file path=ppt/theme/theme7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mall_dekor</Template>
  <TotalTime>0</TotalTime>
  <Words>206</Words>
  <Application>Microsoft Office PowerPoint</Application>
  <PresentationFormat>Bredbild</PresentationFormat>
  <Paragraphs>3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2</vt:i4>
      </vt:variant>
    </vt:vector>
  </HeadingPairs>
  <TitlesOfParts>
    <vt:vector size="12" baseType="lpstr">
      <vt:lpstr>Arial</vt:lpstr>
      <vt:lpstr>Arial Black</vt:lpstr>
      <vt:lpstr>Calibri</vt:lpstr>
      <vt:lpstr>Wingdings</vt:lpstr>
      <vt:lpstr>Göteborgs Stad – Grön dekor</vt:lpstr>
      <vt:lpstr>Göteborgs Stad – Röd dekor</vt:lpstr>
      <vt:lpstr>Göteborgs Stad – Prickar dekor</vt:lpstr>
      <vt:lpstr>Göteborgs Stad – Turkos dekor</vt:lpstr>
      <vt:lpstr>Göteborgs Stad – Lila dekor</vt:lpstr>
      <vt:lpstr>Göteborgs Stad – Gul dekor</vt:lpstr>
      <vt:lpstr>Nya och uppdaterade styrande dokument i staden</vt:lpstr>
      <vt:lpstr>Revidering av Göteborgs Stads riktlinjer för inköp och upphandling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Formulering i riktlinjen från 2019:    När behov identifierats av varor eller material av mer bestående karaktär skall verksamheten undersöka möjligheterna att tillgodose behovet i första hand med befintliga resurser, i andra hand genom inköp av begagnat och i sista hand genom nyinköp.   Formuleringar i den uppdaterade riktlinjen 2022:   Alla nämnder och styrelser ansvarar för att:  - miljökrav ställs vid alla inköp och upphandlingar där så är relevant och rimligt med            avseende på inköpets grad av miljöpåverkan för att bidra till stadens miljö och klimatmål. - cirkulära lösningar eftersträvas genom att i första hand tillgodose ett behov med befintliga resurser, i andra hand genom tjänster, hyrlösningar eller genom inköp av begagnat, och i sista hand genom nyinköp. - tjänster och produkter väljs som innebär en så liten klimat- och miljöpåverkan som möjligt sett till hela livscykeln.   Inköp- och upphandlingsnämnden ansvarar för att:  Säkerställa att relevanta hållbarhetsperspektiv beaktas så att krav ställs och följs upp i gemensamma ramavtal upphandlade av Inköp och upphandlingsförvaltningen. </dc:title>
  <dc:creator>Therese Berglund</dc:creator>
  <cp:lastModifiedBy>Therese Berglund</cp:lastModifiedBy>
  <cp:revision>4</cp:revision>
  <dcterms:created xsi:type="dcterms:W3CDTF">2022-08-16T12:59:12Z</dcterms:created>
  <dcterms:modified xsi:type="dcterms:W3CDTF">2022-08-16T13:55:38Z</dcterms:modified>
</cp:coreProperties>
</file>