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2" r:id="rId1"/>
    <p:sldMasterId id="2147484410" r:id="rId2"/>
    <p:sldMasterId id="2147484427" r:id="rId3"/>
    <p:sldMasterId id="2147484444" r:id="rId4"/>
    <p:sldMasterId id="2147484461" r:id="rId5"/>
    <p:sldMasterId id="2147484478" r:id="rId6"/>
  </p:sldMasterIdLst>
  <p:notesMasterIdLst>
    <p:notesMasterId r:id="rId9"/>
  </p:notesMasterIdLst>
  <p:handoutMasterIdLst>
    <p:handoutMasterId r:id="rId10"/>
  </p:handoutMasterIdLst>
  <p:sldIdLst>
    <p:sldId id="263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564"/>
    <a:srgbClr val="0077BC"/>
    <a:srgbClr val="D53878"/>
    <a:srgbClr val="008391"/>
    <a:srgbClr val="FBF2B4"/>
    <a:srgbClr val="F0CD50"/>
    <a:srgbClr val="4675B7"/>
    <a:srgbClr val="DBD1E6"/>
    <a:srgbClr val="D2D8DB"/>
    <a:srgbClr val="CBE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80851" autoAdjust="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6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8D75527-1052-40CF-90A7-805EC4F77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2182B2-420A-475A-83CF-72C9A1964B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0C25B-267B-4617-9655-FCFC6E038127}" type="datetime1">
              <a:rPr lang="sv-SE" smtClean="0"/>
              <a:t>2022-08-16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FEBD13-AD79-4726-9C7A-9E5C531A1A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00A28DF-4169-4B51-B8D3-AA9A5D612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A0780-C7EB-45E8-96EB-66D0986C42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033701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999F7-6EBA-4091-BBE7-8C96FF713A89}" type="datetime1">
              <a:rPr lang="sv-SE" smtClean="0"/>
              <a:t>2022-08-16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086EF-3011-429C-976B-61D9CA3A2B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5868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7.jpg">
            <a:extLst>
              <a:ext uri="{FF2B5EF4-FFF2-40B4-BE49-F238E27FC236}">
                <a16:creationId xmlns:a16="http://schemas.microsoft.com/office/drawing/2014/main" id="{34CF8842-4199-4192-A9E3-0B666A717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9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237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4F5195-589E-4BA5-AA31-A11EABAE7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4864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952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4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7.jpg">
            <a:extLst>
              <a:ext uri="{FF2B5EF4-FFF2-40B4-BE49-F238E27FC236}">
                <a16:creationId xmlns:a16="http://schemas.microsoft.com/office/drawing/2014/main" id="{A89FACA4-D3B2-4A63-AD7E-139FD820E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404814"/>
            <a:ext cx="11366503" cy="550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24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GRAPHIC_small7.jpg">
            <a:extLst>
              <a:ext uri="{FF2B5EF4-FFF2-40B4-BE49-F238E27FC236}">
                <a16:creationId xmlns:a16="http://schemas.microsoft.com/office/drawing/2014/main" id="{9E2FCF00-2835-4346-9796-B565923CCE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</p:spTree>
    <p:extLst>
      <p:ext uri="{BB962C8B-B14F-4D97-AF65-F5344CB8AC3E}">
        <p14:creationId xmlns:p14="http://schemas.microsoft.com/office/powerpoint/2010/main" val="1110495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7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4.jpg">
            <a:extLst>
              <a:ext uri="{FF2B5EF4-FFF2-40B4-BE49-F238E27FC236}">
                <a16:creationId xmlns:a16="http://schemas.microsoft.com/office/drawing/2014/main" id="{8A8402E8-5CC0-4616-8109-FB7201860C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1144857"/>
            <a:ext cx="11374810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88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BC929D8-093F-4826-8D04-F268FF63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5635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5128C6-B678-4715-9D0F-D4C07F59ED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0721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40785F0-4073-4C09-A77E-AF825CBA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0651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807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15036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3241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2909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2246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5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083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49095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0992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1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4740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4.jpg">
            <a:extLst>
              <a:ext uri="{FF2B5EF4-FFF2-40B4-BE49-F238E27FC236}">
                <a16:creationId xmlns:a16="http://schemas.microsoft.com/office/drawing/2014/main" id="{0F8C9A06-68DF-4300-8171-15F043E5A6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404813"/>
            <a:ext cx="11374810" cy="5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A5CC9138-760F-4A17-8B1B-6D99EFF79AD6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858437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4.jpg">
            <a:extLst>
              <a:ext uri="{FF2B5EF4-FFF2-40B4-BE49-F238E27FC236}">
                <a16:creationId xmlns:a16="http://schemas.microsoft.com/office/drawing/2014/main" id="{B618C81E-9425-41D6-AAE2-4294C3C40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1144857"/>
            <a:ext cx="11374810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825FE-CC31-4DE6-9AA9-7C27B553E870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9172592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21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0.jpg">
            <a:extLst>
              <a:ext uri="{FF2B5EF4-FFF2-40B4-BE49-F238E27FC236}">
                <a16:creationId xmlns:a16="http://schemas.microsoft.com/office/drawing/2014/main" id="{695DF6B4-B731-4E22-88F8-127B601D4A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989408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528856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969892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138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53767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67873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13503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27795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2498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5150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78841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1209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202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916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7067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529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940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0.jpg">
            <a:extLst>
              <a:ext uri="{FF2B5EF4-FFF2-40B4-BE49-F238E27FC236}">
                <a16:creationId xmlns:a16="http://schemas.microsoft.com/office/drawing/2014/main" id="{E120DF45-AD9D-4D24-8B21-D9D0E38B66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407986" y="404814"/>
            <a:ext cx="11366503" cy="550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079171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477CCA5E-96FA-4B08-97E3-9C131E99F26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2395555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8" descr="GRAPHIC_small10.jpg">
            <a:extLst>
              <a:ext uri="{FF2B5EF4-FFF2-40B4-BE49-F238E27FC236}">
                <a16:creationId xmlns:a16="http://schemas.microsoft.com/office/drawing/2014/main" id="{45884F9F-FE4D-416B-9F7A-B74C860988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3003440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3429000"/>
            <a:ext cx="6148878" cy="2484438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3B86F8F-A217-4EC5-95CF-481328A25B1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4310153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26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.jpg">
            <a:extLst>
              <a:ext uri="{FF2B5EF4-FFF2-40B4-BE49-F238E27FC236}">
                <a16:creationId xmlns:a16="http://schemas.microsoft.com/office/drawing/2014/main" id="{CE0777CF-B611-49C4-883F-55FE0C27CA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0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3982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99046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29012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83832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59057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82183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77983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4292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11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07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684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A6D7259-E2CF-428A-9B5C-9AEE444FC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5549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063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319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.jpg">
            <a:extLst>
              <a:ext uri="{FF2B5EF4-FFF2-40B4-BE49-F238E27FC236}">
                <a16:creationId xmlns:a16="http://schemas.microsoft.com/office/drawing/2014/main" id="{3133D9F3-01A0-4E2D-BD3E-79580AC75E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404814"/>
            <a:ext cx="11366503" cy="550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54FBE38-BAA0-4913-A593-C4237FC13E33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5231172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.jpg">
            <a:extLst>
              <a:ext uri="{FF2B5EF4-FFF2-40B4-BE49-F238E27FC236}">
                <a16:creationId xmlns:a16="http://schemas.microsoft.com/office/drawing/2014/main" id="{9BCDACF2-2A95-428F-847F-BD8590489F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66C4A4B-0FFF-4609-BF3A-89A12B42C121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1240437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064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3.jpg">
            <a:extLst>
              <a:ext uri="{FF2B5EF4-FFF2-40B4-BE49-F238E27FC236}">
                <a16:creationId xmlns:a16="http://schemas.microsoft.com/office/drawing/2014/main" id="{9EC642A2-44AF-4C6F-B4F9-2DB8AE0D5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7"/>
            <a:ext cx="11366503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832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08605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30186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2043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8104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44503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66406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61137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2658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3635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958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97697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0291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6335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3.jpg">
            <a:extLst>
              <a:ext uri="{FF2B5EF4-FFF2-40B4-BE49-F238E27FC236}">
                <a16:creationId xmlns:a16="http://schemas.microsoft.com/office/drawing/2014/main" id="{24B179A2-5F72-4D3A-8684-CB71EABBC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404813"/>
            <a:ext cx="11366503" cy="5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3A12899-234C-4D37-942E-64C01D64533B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724697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13.jpg">
            <a:extLst>
              <a:ext uri="{FF2B5EF4-FFF2-40B4-BE49-F238E27FC236}">
                <a16:creationId xmlns:a16="http://schemas.microsoft.com/office/drawing/2014/main" id="{BE2A263F-C333-4187-90D7-85869EB801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7"/>
            <a:ext cx="11366503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A484A78-938B-41DE-9685-15EC3BD0A57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5666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4BB15C-87DA-407B-A8B6-CA070A8D7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88029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17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106B021-60D9-46EE-BD3E-F0D906A36E91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1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5091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59298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0274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15633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18994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27762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5453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32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4120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113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19730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122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889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FBA173-21CD-44A1-BF17-0ED296047F04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6715C386-526F-48AC-AD19-830972616829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5876177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2B885928-4729-4C8A-B8F5-B8E492596036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342DB73-4413-4392-B228-119A141D349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2294277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8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48D0267-35CA-45BC-A225-E420D66A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696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8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49" r:id="rId10"/>
    <p:sldLayoutId id="2147484057" r:id="rId11"/>
    <p:sldLayoutId id="2147484058" r:id="rId12"/>
    <p:sldLayoutId id="2147484047" r:id="rId13"/>
    <p:sldLayoutId id="2147484408" r:id="rId14"/>
    <p:sldLayoutId id="2147484409" r:id="rId15"/>
    <p:sldLayoutId id="21474840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 userDrawn="1">
          <p15:clr>
            <a:srgbClr val="F26B43"/>
          </p15:clr>
        </p15:guide>
        <p15:guide id="9" orient="horz" pos="255" userDrawn="1">
          <p15:clr>
            <a:srgbClr val="F26B43"/>
          </p15:clr>
        </p15:guide>
        <p15:guide id="10" pos="257" userDrawn="1">
          <p15:clr>
            <a:srgbClr val="F26B43"/>
          </p15:clr>
        </p15:guide>
        <p15:guide id="11" pos="7423" userDrawn="1">
          <p15:clr>
            <a:srgbClr val="F26B43"/>
          </p15:clr>
        </p15:guide>
        <p15:guide id="12" orient="horz" pos="4156" userDrawn="1">
          <p15:clr>
            <a:srgbClr val="F26B43"/>
          </p15:clr>
        </p15:guide>
        <p15:guide id="14" orient="horz" pos="1095" userDrawn="1">
          <p15:clr>
            <a:srgbClr val="F26B43"/>
          </p15:clr>
        </p15:guide>
        <p15:guide id="15" orient="horz" pos="550" userDrawn="1">
          <p15:clr>
            <a:srgbClr val="F26B43"/>
          </p15:clr>
        </p15:guide>
        <p15:guide id="16" orient="horz" pos="3725" userDrawn="1">
          <p15:clr>
            <a:srgbClr val="F26B43"/>
          </p15:clr>
        </p15:guide>
        <p15:guide id="17" orient="horz" pos="40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49735908-7AA6-42A8-8D13-0A0800940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984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  <p:sldLayoutId id="2147484415" r:id="rId5"/>
    <p:sldLayoutId id="2147484416" r:id="rId6"/>
    <p:sldLayoutId id="2147484417" r:id="rId7"/>
    <p:sldLayoutId id="2147484418" r:id="rId8"/>
    <p:sldLayoutId id="2147484419" r:id="rId9"/>
    <p:sldLayoutId id="2147484420" r:id="rId10"/>
    <p:sldLayoutId id="2147484421" r:id="rId11"/>
    <p:sldLayoutId id="2147484422" r:id="rId12"/>
    <p:sldLayoutId id="2147484423" r:id="rId13"/>
    <p:sldLayoutId id="2147484424" r:id="rId14"/>
    <p:sldLayoutId id="2147484425" r:id="rId15"/>
    <p:sldLayoutId id="2147484426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6FC2686-3742-4CA7-96AE-CD7BBA1A90F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2A7AAA3E-885B-47E9-ACBA-A0293FCE5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359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8" r:id="rId1"/>
    <p:sldLayoutId id="2147484429" r:id="rId2"/>
    <p:sldLayoutId id="2147484430" r:id="rId3"/>
    <p:sldLayoutId id="2147484431" r:id="rId4"/>
    <p:sldLayoutId id="2147484432" r:id="rId5"/>
    <p:sldLayoutId id="2147484433" r:id="rId6"/>
    <p:sldLayoutId id="2147484434" r:id="rId7"/>
    <p:sldLayoutId id="2147484435" r:id="rId8"/>
    <p:sldLayoutId id="2147484436" r:id="rId9"/>
    <p:sldLayoutId id="2147484437" r:id="rId10"/>
    <p:sldLayoutId id="2147484438" r:id="rId11"/>
    <p:sldLayoutId id="2147484439" r:id="rId12"/>
    <p:sldLayoutId id="2147484440" r:id="rId13"/>
    <p:sldLayoutId id="2147484441" r:id="rId14"/>
    <p:sldLayoutId id="2147484442" r:id="rId15"/>
    <p:sldLayoutId id="21474844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DFF76B2-A88A-470E-B646-73BDC425A6E8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4D8D5E03-09FD-47B8-83A3-7C8B23D87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693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5" r:id="rId1"/>
    <p:sldLayoutId id="2147484446" r:id="rId2"/>
    <p:sldLayoutId id="2147484447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3" r:id="rId9"/>
    <p:sldLayoutId id="2147484454" r:id="rId10"/>
    <p:sldLayoutId id="2147484455" r:id="rId11"/>
    <p:sldLayoutId id="2147484456" r:id="rId12"/>
    <p:sldLayoutId id="2147484457" r:id="rId13"/>
    <p:sldLayoutId id="2147484458" r:id="rId14"/>
    <p:sldLayoutId id="2147484459" r:id="rId15"/>
    <p:sldLayoutId id="2147484460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4542BD5-103E-4DB5-88FB-E05DB9624044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ACAA70FC-8994-456B-8FC6-D537F8406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5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  <p:sldLayoutId id="2147484473" r:id="rId12"/>
    <p:sldLayoutId id="2147484474" r:id="rId13"/>
    <p:sldLayoutId id="2147484475" r:id="rId14"/>
    <p:sldLayoutId id="2147484476" r:id="rId15"/>
    <p:sldLayoutId id="2147484477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A98ADB3-7E4F-4041-B143-C1933A3E0DE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3F2844B7-CEF6-4069-B35D-9858A8789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777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81" r:id="rId3"/>
    <p:sldLayoutId id="2147484482" r:id="rId4"/>
    <p:sldLayoutId id="2147484483" r:id="rId5"/>
    <p:sldLayoutId id="2147484484" r:id="rId6"/>
    <p:sldLayoutId id="2147484485" r:id="rId7"/>
    <p:sldLayoutId id="2147484486" r:id="rId8"/>
    <p:sldLayoutId id="2147484487" r:id="rId9"/>
    <p:sldLayoutId id="2147484488" r:id="rId10"/>
    <p:sldLayoutId id="2147484489" r:id="rId11"/>
    <p:sldLayoutId id="2147484490" r:id="rId12"/>
    <p:sldLayoutId id="2147484491" r:id="rId13"/>
    <p:sldLayoutId id="2147484492" r:id="rId14"/>
    <p:sldLayoutId id="2147484493" r:id="rId15"/>
    <p:sldLayoutId id="2147484494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920628-F32D-4B59-82A3-068B45983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Nya och uppdaterade styrande dokument i staden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097D5D-E399-4255-9468-0116A1B0B0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/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7432880-EABA-4426-91B8-2D839C20B2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78789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6CD362-18C0-4FC8-A15A-80ACB4C93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Revidering av Göteborgs Stads riktlinjer för inköp och upphandling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91EBF8-DB10-450E-B424-2E6332F5F81F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v-SE" sz="29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Formulering i riktlinjen från 2019:</a:t>
            </a:r>
            <a:r>
              <a:rPr lang="sv-SE" sz="29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b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När behov identifierats av varor eller material av mer bestående karaktär skall verksamheten </a:t>
            </a:r>
            <a:r>
              <a:rPr lang="sv-SE" sz="2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undersöka möjligheterna att tillgodose behovet</a:t>
            </a:r>
            <a:r>
              <a:rPr lang="sv-SE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 första hand med befintliga resurser, i andra hand genom inköp av begagnat och i sista hand genom nyinköp.</a:t>
            </a:r>
            <a:b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b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9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Formuleringar i den uppdaterade riktlinjen 2022</a:t>
            </a:r>
            <a:r>
              <a:rPr lang="sv-SE" sz="26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b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b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Alla nämnder och styrelser ansvarar för att:</a:t>
            </a:r>
            <a:b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 </a:t>
            </a:r>
            <a:r>
              <a:rPr lang="sv-SE" sz="2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miljökrav ställs vid alla inköp och upphandlingar där så är relevant och rimligt</a:t>
            </a:r>
            <a:r>
              <a:rPr lang="sv-SE" sz="26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med avseende på inköpets grad av miljöpåverkan för     att </a:t>
            </a:r>
            <a:r>
              <a:rPr lang="sv-SE" sz="2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bidra till stadens miljö och klimatmål</a:t>
            </a:r>
            <a:r>
              <a:rPr lang="sv-SE" sz="26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b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600" dirty="0"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sv-SE" sz="2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cirkulära lösningar eftersträvas</a:t>
            </a:r>
            <a:r>
              <a:rPr lang="sv-SE" sz="26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genom att </a:t>
            </a:r>
            <a:r>
              <a:rPr lang="sv-SE" sz="2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 första hand tillgodose ett behov</a:t>
            </a:r>
            <a:r>
              <a:rPr lang="sv-SE" sz="26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med befintliga resurser, i andra hand genom tjänster, hyrlösningar eller genom inköp av begagnat, och i sista hand genom nyinköp.</a:t>
            </a:r>
            <a:b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sv-SE" sz="26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tjänster och produkter väljs som innebär en </a:t>
            </a:r>
            <a:r>
              <a:rPr lang="sv-SE" sz="2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så liten klimat- och miljöpåverkan som möjligt sett till hela livscykeln</a:t>
            </a:r>
            <a:r>
              <a:rPr lang="sv-SE" sz="26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b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b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Inköp- och upphandlingsnämnden ansvarar för att: </a:t>
            </a:r>
            <a:br>
              <a:rPr lang="sv-SE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Säkerställa att relevanta hållbarhetsperspektiv beaktas så att krav ställs och följs upp i gemensamma ramavtal</a:t>
            </a:r>
            <a:r>
              <a:rPr lang="sv-SE" sz="26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upphandlade av Inköp och upphandlingsförvaltningen</a:t>
            </a:r>
            <a:endParaRPr lang="sv-SE" sz="26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5212215"/>
      </p:ext>
    </p:extLst>
  </p:cSld>
  <p:clrMapOvr>
    <a:masterClrMapping/>
  </p:clrMapOvr>
</p:sld>
</file>

<file path=ppt/theme/theme1.xml><?xml version="1.0" encoding="utf-8"?>
<a:theme xmlns:a="http://schemas.openxmlformats.org/drawingml/2006/main" name="Göteborgs Stad – Grön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50CB9BD4-06DE-471B-A18D-F4AD61927E8C}" vid="{D3C07A3C-1CB9-4948-8557-A924742E1917}"/>
    </a:ext>
  </a:extLst>
</a:theme>
</file>

<file path=ppt/theme/theme2.xml><?xml version="1.0" encoding="utf-8"?>
<a:theme xmlns:a="http://schemas.openxmlformats.org/drawingml/2006/main" name="Göteborgs Stad – Röd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50CB9BD4-06DE-471B-A18D-F4AD61927E8C}" vid="{F11FBBF3-216E-47EE-9781-F2502DE31F17}"/>
    </a:ext>
  </a:extLst>
</a:theme>
</file>

<file path=ppt/theme/theme3.xml><?xml version="1.0" encoding="utf-8"?>
<a:theme xmlns:a="http://schemas.openxmlformats.org/drawingml/2006/main" name="Göteborgs Stad – Prickar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50CB9BD4-06DE-471B-A18D-F4AD61927E8C}" vid="{1270EEA9-D3A5-4234-8FC8-2D74C1884E20}"/>
    </a:ext>
  </a:extLst>
</a:theme>
</file>

<file path=ppt/theme/theme4.xml><?xml version="1.0" encoding="utf-8"?>
<a:theme xmlns:a="http://schemas.openxmlformats.org/drawingml/2006/main" name="Göteborgs Stad – Turkos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50CB9BD4-06DE-471B-A18D-F4AD61927E8C}" vid="{8AD6AFC6-4611-4466-80CE-97AB92ECDB53}"/>
    </a:ext>
  </a:extLst>
</a:theme>
</file>

<file path=ppt/theme/theme5.xml><?xml version="1.0" encoding="utf-8"?>
<a:theme xmlns:a="http://schemas.openxmlformats.org/drawingml/2006/main" name="Göteborgs Stad – Lila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50CB9BD4-06DE-471B-A18D-F4AD61927E8C}" vid="{F01750D0-69BA-4433-BA30-2563B630A2CD}"/>
    </a:ext>
  </a:extLst>
</a:theme>
</file>

<file path=ppt/theme/theme6.xml><?xml version="1.0" encoding="utf-8"?>
<a:theme xmlns:a="http://schemas.openxmlformats.org/drawingml/2006/main" name="Göteborgs Stad – Gul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50CB9BD4-06DE-471B-A18D-F4AD61927E8C}" vid="{659F03EE-463E-4FC5-A94D-EA3E62B508C0}"/>
    </a:ext>
  </a:extLst>
</a:theme>
</file>

<file path=ppt/theme/theme7.xml><?xml version="1.0" encoding="utf-8"?>
<a:theme xmlns:a="http://schemas.openxmlformats.org/drawingml/2006/main" name="Office-tema">
  <a:themeElements>
    <a:clrScheme name="Göteborgs Stad Powerpoin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 Point mall_dekor</Template>
  <TotalTime>0</TotalTime>
  <Words>206</Words>
  <Application>Microsoft Office PowerPoint</Application>
  <PresentationFormat>Bredbild</PresentationFormat>
  <Paragraphs>3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6</vt:i4>
      </vt:variant>
      <vt:variant>
        <vt:lpstr>Bildrubriker</vt:lpstr>
      </vt:variant>
      <vt:variant>
        <vt:i4>2</vt:i4>
      </vt:variant>
    </vt:vector>
  </HeadingPairs>
  <TitlesOfParts>
    <vt:vector size="12" baseType="lpstr">
      <vt:lpstr>Arial</vt:lpstr>
      <vt:lpstr>Arial Black</vt:lpstr>
      <vt:lpstr>Calibri</vt:lpstr>
      <vt:lpstr>Wingdings</vt:lpstr>
      <vt:lpstr>Göteborgs Stad – Grön dekor</vt:lpstr>
      <vt:lpstr>Göteborgs Stad – Röd dekor</vt:lpstr>
      <vt:lpstr>Göteborgs Stad – Prickar dekor</vt:lpstr>
      <vt:lpstr>Göteborgs Stad – Turkos dekor</vt:lpstr>
      <vt:lpstr>Göteborgs Stad – Lila dekor</vt:lpstr>
      <vt:lpstr>Göteborgs Stad – Gul dekor</vt:lpstr>
      <vt:lpstr>Nya och uppdaterade styrande dokument i staden</vt:lpstr>
      <vt:lpstr>Revidering av Göteborgs Stads riktlinjer för inköp och upphandling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Formulering i riktlinjen från 2019:    När behov identifierats av varor eller material av mer bestående karaktär skall verksamheten undersöka möjligheterna att tillgodose behovet i första hand med befintliga resurser, i andra hand genom inköp av begagnat och i sista hand genom nyinköp.   Formuleringar i den uppdaterade riktlinjen 2022:   Alla nämnder och styrelser ansvarar för att:  - miljökrav ställs vid alla inköp och upphandlingar där så är relevant och rimligt med            avseende på inköpets grad av miljöpåverkan för att bidra till stadens miljö och klimatmål. - cirkulära lösningar eftersträvas genom att i första hand tillgodose ett behov med befintliga resurser, i andra hand genom tjänster, hyrlösningar eller genom inköp av begagnat, och i sista hand genom nyinköp. - tjänster och produkter väljs som innebär en så liten klimat- och miljöpåverkan som möjligt sett till hela livscykeln.   Inköp- och upphandlingsnämnden ansvarar för att:  Säkerställa att relevanta hållbarhetsperspektiv beaktas så att krav ställs och följs upp i gemensamma ramavtal upphandlade av Inköp och upphandlingsförvaltningen. </dc:title>
  <dc:creator>Therese Berglund</dc:creator>
  <cp:lastModifiedBy>Therese Berglund</cp:lastModifiedBy>
  <cp:revision>4</cp:revision>
  <dcterms:created xsi:type="dcterms:W3CDTF">2022-08-16T12:59:12Z</dcterms:created>
  <dcterms:modified xsi:type="dcterms:W3CDTF">2022-08-16T13:55:38Z</dcterms:modified>
</cp:coreProperties>
</file>